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4" r:id="rId2"/>
    <p:sldId id="277" r:id="rId3"/>
    <p:sldId id="321" r:id="rId4"/>
    <p:sldId id="261" r:id="rId5"/>
    <p:sldId id="283" r:id="rId6"/>
    <p:sldId id="454" r:id="rId7"/>
    <p:sldId id="266" r:id="rId8"/>
    <p:sldId id="1092" r:id="rId9"/>
    <p:sldId id="1279" r:id="rId10"/>
    <p:sldId id="263" r:id="rId11"/>
    <p:sldId id="415" r:id="rId12"/>
    <p:sldId id="418" r:id="rId13"/>
    <p:sldId id="345" r:id="rId14"/>
    <p:sldId id="342" r:id="rId15"/>
    <p:sldId id="339" r:id="rId16"/>
    <p:sldId id="1280" r:id="rId17"/>
    <p:sldId id="349" r:id="rId18"/>
    <p:sldId id="350" r:id="rId19"/>
    <p:sldId id="406" r:id="rId20"/>
    <p:sldId id="312" r:id="rId21"/>
    <p:sldId id="319" r:id="rId22"/>
    <p:sldId id="259" r:id="rId23"/>
    <p:sldId id="372" r:id="rId24"/>
    <p:sldId id="1281" r:id="rId25"/>
    <p:sldId id="411" r:id="rId26"/>
    <p:sldId id="410" r:id="rId27"/>
    <p:sldId id="392" r:id="rId28"/>
    <p:sldId id="273" r:id="rId29"/>
    <p:sldId id="388" r:id="rId30"/>
    <p:sldId id="389" r:id="rId3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8" autoAdjust="0"/>
    <p:restoredTop sz="90499" autoAdjust="0"/>
  </p:normalViewPr>
  <p:slideViewPr>
    <p:cSldViewPr snapToGrid="0">
      <p:cViewPr varScale="1">
        <p:scale>
          <a:sx n="60" d="100"/>
          <a:sy n="60" d="100"/>
        </p:scale>
        <p:origin x="1588" y="28"/>
      </p:cViewPr>
      <p:guideLst/>
    </p:cSldViewPr>
  </p:slideViewPr>
  <p:outlineViewPr>
    <p:cViewPr>
      <p:scale>
        <a:sx n="33" d="100"/>
        <a:sy n="33" d="100"/>
      </p:scale>
      <p:origin x="0" y="-139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3C0ED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Sheet1!$A$1:$A$8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9</c:v>
                </c:pt>
                <c:pt idx="6">
                  <c:v>11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63-428B-ABD3-C3E8E8C08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50581384"/>
        <c:axId val="150581768"/>
      </c:barChart>
      <c:catAx>
        <c:axId val="150581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0581768"/>
        <c:crosses val="autoZero"/>
        <c:auto val="1"/>
        <c:lblAlgn val="ctr"/>
        <c:lblOffset val="100"/>
        <c:noMultiLvlLbl val="0"/>
      </c:catAx>
      <c:valAx>
        <c:axId val="150581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581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>
          <a:latin typeface="Arial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EA3E3-795D-49E2-89F7-9FEAC7FDA6ED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1BAB6-CDF2-4144-95AC-F0AB6EBCC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92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68C6-7325-408C-921E-B389FF684A63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26FEE-2901-4F80-B040-94DEDE5C3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3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142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6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D3981B-7DBE-4295-915F-4C559B71F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3CDB72-8BBC-42DE-80A5-96746F095AB5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859C55DB-F9BB-4806-BF8F-603066A554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1F0F7BC-B223-4C61-ACE7-50016A21F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3D093-9173-4078-931C-8A1C53E211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119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3D093-9173-4078-931C-8A1C53E211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573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0611DEFF-E0E9-4ECC-8D75-561C7AEE9B0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7368FF-A849-4A34-A227-13D2645F310B}" type="slidenum">
              <a:rPr lang="ru-RU" altLang="en-US"/>
              <a:pPr/>
              <a:t>5</a:t>
            </a:fld>
            <a:endParaRPr lang="ru-RU" altLang="en-US"/>
          </a:p>
        </p:txBody>
      </p:sp>
      <p:sp>
        <p:nvSpPr>
          <p:cNvPr id="67585" name="Rectangle 1">
            <a:extLst>
              <a:ext uri="{FF2B5EF4-FFF2-40B4-BE49-F238E27FC236}">
                <a16:creationId xmlns:a16="http://schemas.microsoft.com/office/drawing/2014/main" id="{64D820BD-1063-40A1-A4AA-0FBFFB7DAB6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8F376218-D76A-4F1D-87D9-A92D8CB127A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0250" y="4559300"/>
            <a:ext cx="5854700" cy="4321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C1A621-F5F8-4FFF-88D6-D32D8A1284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98DA5-E478-4D0E-88D7-2872B73A105A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239042" name="Rectangle 2">
            <a:extLst>
              <a:ext uri="{FF2B5EF4-FFF2-40B4-BE49-F238E27FC236}">
                <a16:creationId xmlns:a16="http://schemas.microsoft.com/office/drawing/2014/main" id="{629379DD-3E3C-4601-8F41-69DD09A9C2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43" name="Rectangle 3">
            <a:extLst>
              <a:ext uri="{FF2B5EF4-FFF2-40B4-BE49-F238E27FC236}">
                <a16:creationId xmlns:a16="http://schemas.microsoft.com/office/drawing/2014/main" id="{8C77CE96-DB30-441C-BBB1-A8B114E02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EEDF10-B0A7-48A7-8AC8-0DE2AF46DA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70E83-27D2-4F92-9E6B-D6CA08F24541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312770" name="Rectangle 2">
            <a:extLst>
              <a:ext uri="{FF2B5EF4-FFF2-40B4-BE49-F238E27FC236}">
                <a16:creationId xmlns:a16="http://schemas.microsoft.com/office/drawing/2014/main" id="{8AC54EAD-C68A-468B-A1DE-41B0FFF6D6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706438"/>
            <a:ext cx="4519613" cy="3389312"/>
          </a:xfrm>
          <a:ln/>
        </p:spPr>
      </p:sp>
      <p:sp>
        <p:nvSpPr>
          <p:cNvPr id="1312771" name="Rectangle 3">
            <a:extLst>
              <a:ext uri="{FF2B5EF4-FFF2-40B4-BE49-F238E27FC236}">
                <a16:creationId xmlns:a16="http://schemas.microsoft.com/office/drawing/2014/main" id="{2141FBDB-33B3-4975-99DB-7B8F9C350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78325"/>
            <a:ext cx="5032375" cy="40941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3D093-9173-4078-931C-8A1C53E211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605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7E4DD5-D3D8-4411-A167-BF87F5C9F8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C1739-0587-4841-8E6B-81D8AB10F0C2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91864ACC-E560-48CC-8994-9A43DF9F74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007D615-E817-4EFA-AE74-6459FEBF6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904" y="2873015"/>
            <a:ext cx="54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904" y="3481539"/>
            <a:ext cx="54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900"/>
              </a:spcAft>
              <a:buNone/>
              <a:defRPr sz="3000" b="0">
                <a:solidFill>
                  <a:schemeClr val="accent1"/>
                </a:solidFill>
              </a:defRPr>
            </a:lvl1pPr>
            <a:lvl2pPr marL="0" indent="0" algn="l">
              <a:buNone/>
              <a:defRPr sz="1050">
                <a:solidFill>
                  <a:schemeClr val="accent1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904" y="6180035"/>
            <a:ext cx="2057400" cy="216000"/>
          </a:xfrm>
        </p:spPr>
        <p:txBody>
          <a:bodyPr anchor="b" anchorCtr="0">
            <a:noAutofit/>
          </a:bodyPr>
          <a:lstStyle>
            <a:lvl1pPr>
              <a:defRPr sz="750">
                <a:solidFill>
                  <a:schemeClr val="accent1"/>
                </a:solidFill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7903" y="6858000"/>
            <a:ext cx="4204097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1097" y="6870450"/>
            <a:ext cx="405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5" y="2988404"/>
            <a:ext cx="160734" cy="25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4" y="490538"/>
            <a:ext cx="1028700" cy="494482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209800" y="0"/>
            <a:ext cx="69342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insert picture, or leave unchanged for plain colour fill</a:t>
            </a:r>
          </a:p>
        </p:txBody>
      </p:sp>
    </p:spTree>
    <p:extLst>
      <p:ext uri="{BB962C8B-B14F-4D97-AF65-F5344CB8AC3E}">
        <p14:creationId xmlns:p14="http://schemas.microsoft.com/office/powerpoint/2010/main" val="31661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04" y="2872801"/>
            <a:ext cx="54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904" y="3481324"/>
            <a:ext cx="54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" b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5816" y="6867374"/>
            <a:ext cx="4204097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1097" y="6870450"/>
            <a:ext cx="405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4" y="490538"/>
            <a:ext cx="10287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4146946" y="3007519"/>
            <a:ext cx="4997054" cy="38504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5" y="2988404"/>
            <a:ext cx="160734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04" y="2872801"/>
            <a:ext cx="54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904" y="3481324"/>
            <a:ext cx="54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" b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1528" y="6866325"/>
            <a:ext cx="4204097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1097" y="6870450"/>
            <a:ext cx="405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4" y="490538"/>
            <a:ext cx="10287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6215062" y="4601106"/>
            <a:ext cx="2928938" cy="225689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5" y="2988404"/>
            <a:ext cx="160734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2393270" y="2238"/>
            <a:ext cx="6749267" cy="52006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07204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04" y="2872801"/>
            <a:ext cx="54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904" y="3481324"/>
            <a:ext cx="54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" b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1528" y="6866325"/>
            <a:ext cx="4204097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1097" y="6870450"/>
            <a:ext cx="405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4" y="490538"/>
            <a:ext cx="10287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5" y="2988404"/>
            <a:ext cx="160734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3980532" y="0"/>
            <a:ext cx="5163468" cy="39787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31999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04" y="2872801"/>
            <a:ext cx="54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904" y="3481324"/>
            <a:ext cx="54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1528" y="6870450"/>
            <a:ext cx="4204097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1097" y="6870450"/>
            <a:ext cx="405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2" y="490538"/>
            <a:ext cx="1028604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5" y="2988404"/>
            <a:ext cx="160734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407" r="38481" b="40746"/>
          <a:stretch/>
        </p:blipFill>
        <p:spPr>
          <a:xfrm>
            <a:off x="-1048481" y="1085562"/>
            <a:ext cx="10203163" cy="5784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04" y="2872801"/>
            <a:ext cx="54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904" y="3481324"/>
            <a:ext cx="4401000" cy="648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" b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7247" y="6870450"/>
            <a:ext cx="4204097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1097" y="6870450"/>
            <a:ext cx="405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4" y="490538"/>
            <a:ext cx="10287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5" y="2988404"/>
            <a:ext cx="160734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8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8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56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AF69-BBB9-4017-ADB0-A0697F84C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1EE74-AC43-4A33-A2FB-99C51A066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9B4DD-EF09-44FB-A432-3C4080DF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FAD01-A5C2-47E9-936B-4FDEDA239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en-US"/>
              <a:t>ILO World Day for </a:t>
            </a:r>
          </a:p>
          <a:p>
            <a:r>
              <a:rPr lang="fr-CH" altLang="en-US"/>
              <a:t>Safety and Health at Work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C8F46-8025-41F4-BC48-2A5A2CEC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A3AAC-AE1D-4889-9B94-A7664C396EBC}" type="slidenum">
              <a:rPr lang="fr-CH" altLang="en-US"/>
              <a:pPr/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131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9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904" y="2393951"/>
            <a:ext cx="5483897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" b="41970"/>
          <a:stretch/>
        </p:blipFill>
        <p:spPr>
          <a:xfrm>
            <a:off x="3436145" y="3244431"/>
            <a:ext cx="5714999" cy="362309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7904" y="4796726"/>
            <a:ext cx="2559600" cy="560460"/>
          </a:xfrm>
        </p:spPr>
        <p:txBody>
          <a:bodyPr tIns="108000">
            <a:spAutoFit/>
          </a:bodyPr>
          <a:lstStyle>
            <a:lvl1pPr marL="367200" indent="-367200">
              <a:buSzPct val="150000"/>
              <a:buFontTx/>
              <a:buBlip>
                <a:blip r:embed="rId3"/>
              </a:buBlip>
              <a:defRPr b="0">
                <a:solidFill>
                  <a:schemeClr val="tx1"/>
                </a:solidFill>
              </a:defRPr>
            </a:lvl1pPr>
            <a:lvl2pPr marL="502200" indent="-135000"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75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08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519487" y="2538000"/>
            <a:ext cx="5624513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904" y="2393951"/>
            <a:ext cx="5483897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3514725" y="6870450"/>
            <a:ext cx="562927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750"/>
              <a:t>NB Manually place “ilo.org” device in front of image</a:t>
            </a:r>
          </a:p>
        </p:txBody>
      </p:sp>
    </p:spTree>
    <p:extLst>
      <p:ext uri="{BB962C8B-B14F-4D97-AF65-F5344CB8AC3E}">
        <p14:creationId xmlns:p14="http://schemas.microsoft.com/office/powerpoint/2010/main" val="25906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904" y="2393951"/>
            <a:ext cx="5483897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3514725" y="6870450"/>
            <a:ext cx="562927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750"/>
              <a:t>NB Manually place “ilo.org” device in front of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216848" y="981075"/>
            <a:ext cx="2927152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216254" y="5876925"/>
            <a:ext cx="2559844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 anchorCtr="0"/>
          <a:lstStyle>
            <a:lvl1pPr>
              <a:defRPr sz="750" b="0">
                <a:solidFill>
                  <a:schemeClr val="bg1"/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12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904" y="2393950"/>
            <a:ext cx="40203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797" y="2393950"/>
            <a:ext cx="40203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3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904" y="2393950"/>
            <a:ext cx="25596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2200" y="2393950"/>
            <a:ext cx="25596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216497" y="2393950"/>
            <a:ext cx="25596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4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904" y="2393950"/>
            <a:ext cx="25596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2200" y="2393950"/>
            <a:ext cx="25596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216497" y="2393951"/>
            <a:ext cx="2559601" cy="3482975"/>
          </a:xfrm>
        </p:spPr>
        <p:txBody>
          <a:bodyPr tIns="54000"/>
          <a:lstStyle>
            <a:lvl1pPr marL="270000" indent="-27000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FontTx/>
              <a:buBlip>
                <a:blip r:embed="rId2"/>
              </a:buBlip>
              <a:defRPr sz="4500" b="0" spc="-150" baseline="0">
                <a:solidFill>
                  <a:schemeClr val="accent1"/>
                </a:solidFill>
              </a:defRPr>
            </a:lvl1pPr>
            <a:lvl2pPr marL="27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50"/>
            </a:lvl2pPr>
          </a:lstStyle>
          <a:p>
            <a:pPr lvl="0"/>
            <a:r>
              <a:rPr lang="en-US"/>
              <a:t>00.0%</a:t>
            </a:r>
          </a:p>
          <a:p>
            <a:pPr lvl="1"/>
            <a:r>
              <a:rPr lang="en-US"/>
              <a:t>Supporting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67904" y="2393950"/>
            <a:ext cx="5535000" cy="3482976"/>
          </a:xfrm>
        </p:spPr>
        <p:txBody>
          <a:bodyPr tIns="0">
            <a:noAutofit/>
          </a:bodyPr>
          <a:lstStyle>
            <a:lvl1pPr marL="367200" indent="-367200">
              <a:buSzPct val="120000"/>
              <a:buFontTx/>
              <a:buBlip>
                <a:blip r:embed="rId2"/>
              </a:buBlip>
              <a:defRPr sz="1725" b="0">
                <a:solidFill>
                  <a:schemeClr val="tx1"/>
                </a:solidFill>
              </a:defRPr>
            </a:lvl1pPr>
            <a:lvl2pPr marL="3672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1725" baseline="0"/>
            </a:lvl2pPr>
            <a:lvl3pPr marL="502200" indent="-135000">
              <a:spcBef>
                <a:spcPts val="1350"/>
              </a:spcBef>
              <a:defRPr sz="750"/>
            </a:lvl3pPr>
          </a:lstStyle>
          <a:p>
            <a:pPr lvl="0"/>
            <a:r>
              <a:rPr lang="en-US"/>
              <a:t>Quote (level 1)</a:t>
            </a:r>
          </a:p>
          <a:p>
            <a:pPr lvl="1"/>
            <a:r>
              <a:rPr lang="en-US"/>
              <a:t>Continuation paras (level 2)</a:t>
            </a:r>
          </a:p>
          <a:p>
            <a:pPr lvl="2"/>
            <a:r>
              <a:rPr lang="en-GB"/>
              <a:t>Source (level 3)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2997" y="2447925"/>
            <a:ext cx="2573100" cy="3429000"/>
          </a:xfrm>
        </p:spPr>
        <p:txBody>
          <a:bodyPr/>
          <a:lstStyle>
            <a:lvl1pPr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4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904" y="1423195"/>
            <a:ext cx="8408193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904" y="2393951"/>
            <a:ext cx="8408193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7904" y="6870450"/>
            <a:ext cx="20574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50">
                <a:noFill/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7903" y="6337302"/>
            <a:ext cx="4204097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097" y="432000"/>
            <a:ext cx="405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4" y="490538"/>
            <a:ext cx="1028700" cy="494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" y="1519079"/>
            <a:ext cx="89635" cy="14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97" y="6367463"/>
            <a:ext cx="483300" cy="1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5" r:id="rId4"/>
    <p:sldLayoutId id="2147483666" r:id="rId5"/>
    <p:sldLayoutId id="2147483652" r:id="rId6"/>
    <p:sldLayoutId id="2147483664" r:id="rId7"/>
    <p:sldLayoutId id="2147483668" r:id="rId8"/>
    <p:sldLayoutId id="2147483669" r:id="rId9"/>
    <p:sldLayoutId id="2147483651" r:id="rId10"/>
    <p:sldLayoutId id="2147483660" r:id="rId11"/>
    <p:sldLayoutId id="2147483661" r:id="rId12"/>
    <p:sldLayoutId id="2147483662" r:id="rId13"/>
    <p:sldLayoutId id="2147483663" r:id="rId14"/>
    <p:sldLayoutId id="2147483654" r:id="rId15"/>
    <p:sldLayoutId id="2147483655" r:id="rId16"/>
    <p:sldLayoutId id="2147483671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75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800"/>
        </a:spcBef>
        <a:spcAft>
          <a:spcPts val="450"/>
        </a:spcAft>
        <a:buFont typeface="Arial" panose="020B0604020202020204" pitchFamily="34" charset="0"/>
        <a:buNone/>
        <a:defRPr sz="135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189000" indent="-189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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1800"/>
        </a:spcBef>
        <a:spcAft>
          <a:spcPts val="338"/>
        </a:spcAft>
        <a:buClr>
          <a:schemeClr val="accent2"/>
        </a:buClr>
        <a:buSzPct val="80000"/>
        <a:buFont typeface="Arial" panose="020B0604020202020204" pitchFamily="34" charset="0"/>
        <a:buNone/>
        <a:defRPr sz="105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338"/>
        </a:spcBef>
        <a:spcAft>
          <a:spcPts val="338"/>
        </a:spcAft>
        <a:buClr>
          <a:schemeClr val="accent2"/>
        </a:buClr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9000" indent="-189000" algn="l" defTabSz="685800" rtl="0" eaLnBrk="1" latinLnBrk="0" hangingPunct="1">
        <a:lnSpc>
          <a:spcPct val="100000"/>
        </a:lnSpc>
        <a:spcBef>
          <a:spcPts val="338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None/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32" userDrawn="1">
          <p15:clr>
            <a:srgbClr val="F26B43"/>
          </p15:clr>
        </p15:guide>
        <p15:guide id="4" pos="5528" userDrawn="1">
          <p15:clr>
            <a:srgbClr val="F26B43"/>
          </p15:clr>
        </p15:guide>
        <p15:guide id="5" orient="horz" pos="309" userDrawn="1">
          <p15:clr>
            <a:srgbClr val="F26B43"/>
          </p15:clr>
        </p15:guide>
        <p15:guide id="6" orient="horz" pos="4011" userDrawn="1">
          <p15:clr>
            <a:srgbClr val="F26B43"/>
          </p15:clr>
        </p15:guide>
        <p15:guide id="7" orient="horz" pos="1508" userDrawn="1">
          <p15:clr>
            <a:srgbClr val="F26B43"/>
          </p15:clr>
        </p15:guide>
        <p15:guide id="8" orient="horz" pos="3702" userDrawn="1">
          <p15:clr>
            <a:srgbClr val="F26B43"/>
          </p15:clr>
        </p15:guide>
        <p15:guide id="9" orient="horz" pos="15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hyperlink" Target="http://www.ilo.org/dyn/media/mediasearch.highres?p_lang=en&amp;p_id=850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587" y="2560569"/>
            <a:ext cx="6263967" cy="1555437"/>
          </a:xfrm>
        </p:spPr>
        <p:txBody>
          <a:bodyPr/>
          <a:lstStyle/>
          <a:p>
            <a:r>
              <a:rPr lang="hr-HR" sz="3200" noProof="0" dirty="0"/>
              <a:t>Uloga sindikata u promociji politika zaštite zdravlja i sigurnosti na radu i naknada za povrede na radu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903" y="4292412"/>
            <a:ext cx="6934200" cy="78834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r-HR" sz="2000" noProof="0" dirty="0"/>
              <a:t>Semina o sindikalnim i međunarodnim standardima rada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r-HR" sz="2000" noProof="0" dirty="0"/>
              <a:t>Za sindikate sa Zapadnog Balkana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2000" noProof="0" dirty="0"/>
              <a:t>28. april 2023.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5" t="14250" r="5700" b="6072"/>
          <a:stretch/>
        </p:blipFill>
        <p:spPr/>
      </p:pic>
      <p:sp>
        <p:nvSpPr>
          <p:cNvPr id="8" name="Subtitle 2"/>
          <p:cNvSpPr txBox="1">
            <a:spLocks/>
          </p:cNvSpPr>
          <p:nvPr/>
        </p:nvSpPr>
        <p:spPr>
          <a:xfrm>
            <a:off x="367903" y="5497706"/>
            <a:ext cx="7607173" cy="9433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900"/>
              </a:spcAft>
              <a:buFont typeface="Arial" panose="020B0604020202020204" pitchFamily="34" charset="0"/>
              <a:buNone/>
              <a:defRPr sz="3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0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338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338"/>
              </a:spcBef>
              <a:spcAft>
                <a:spcPts val="338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00000"/>
              </a:lnSpc>
              <a:spcBef>
                <a:spcPts val="338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sz="1600" dirty="0" err="1"/>
              <a:t>Kenichi</a:t>
            </a:r>
            <a:r>
              <a:rPr lang="hr-HR" sz="1600" dirty="0"/>
              <a:t> </a:t>
            </a:r>
            <a:r>
              <a:rPr lang="hr-HR" sz="1600" dirty="0" err="1"/>
              <a:t>Hirose</a:t>
            </a:r>
            <a:endParaRPr lang="hr-HR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sz="1600" dirty="0"/>
              <a:t>Viši specijalista za socijalnu zaštitu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sz="1600" dirty="0"/>
              <a:t>MOR Tim tehničke podrške dostojanstvenom radu za Srednju i Istočnu Evropu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sz="1600" dirty="0"/>
              <a:t>Adresa elektronske pošte: </a:t>
            </a:r>
            <a:r>
              <a:rPr lang="hr-HR" sz="1600" dirty="0" err="1"/>
              <a:t>hirose@ilo.org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68494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/>
          <p:cNvSpPr>
            <a:spLocks noGrp="1"/>
          </p:cNvSpPr>
          <p:nvPr>
            <p:ph type="title"/>
          </p:nvPr>
        </p:nvSpPr>
        <p:spPr>
          <a:xfrm>
            <a:off x="1831390" y="475120"/>
            <a:ext cx="6988760" cy="850900"/>
          </a:xfrm>
        </p:spPr>
        <p:txBody>
          <a:bodyPr/>
          <a:lstStyle/>
          <a:p>
            <a:pPr algn="l" eaLnBrk="1" hangingPunct="1"/>
            <a:r>
              <a:rPr lang="hr-HR" sz="3200" b="1" noProof="0" dirty="0"/>
              <a:t>ULOGA SOCIJALNE SIGURNOSTI</a:t>
            </a:r>
            <a:endParaRPr lang="hr-HR" sz="3200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0406" y="1754156"/>
            <a:ext cx="8380735" cy="439471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hr-HR" sz="2600" noProof="0" dirty="0">
                <a:solidFill>
                  <a:schemeClr val="tx2"/>
                </a:solidFill>
              </a:rPr>
              <a:t>Osigurati medicinsku brigu i novčanu naknadu za nezgode na radu i profesionalna oboljenja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hr-HR" sz="2600" noProof="0" dirty="0">
                <a:solidFill>
                  <a:schemeClr val="tx2"/>
                </a:solidFill>
              </a:rPr>
              <a:t>Osigurati rehabilitaciju čime se olakšava povratak na posao nakon povrede ili oboljenja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hr-HR" sz="2600" noProof="0" dirty="0">
                <a:solidFill>
                  <a:schemeClr val="tx2"/>
                </a:solidFill>
              </a:rPr>
              <a:t>Promovirati kao prevenciju sigurnost i zdravlje na radnom mjestu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hr-HR" sz="2600" noProof="0" dirty="0">
                <a:solidFill>
                  <a:schemeClr val="tx2"/>
                </a:solidFill>
              </a:rPr>
              <a:t>Osigurati bilježenje i izvještavanje o profesionalnim nezgodama i obojenjima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8D1C-30FB-4AB1-9170-005145A6E79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13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848600" cy="1371600"/>
          </a:xfrm>
        </p:spPr>
        <p:txBody>
          <a:bodyPr/>
          <a:lstStyle/>
          <a:p>
            <a:pPr algn="ctr"/>
            <a:r>
              <a:rPr lang="hr-HR" sz="3600" noProof="0" dirty="0"/>
              <a:t>	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844675"/>
            <a:ext cx="7772400" cy="4114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hr-HR" sz="2800" noProof="0" dirty="0">
                <a:solidFill>
                  <a:schemeClr val="tx1"/>
                </a:solidFill>
              </a:rPr>
              <a:t>Dva komplementarna pristupa za sprečavanje i odgovor na nezgode na radu i profesionalna oboljenja:</a:t>
            </a:r>
          </a:p>
          <a:p>
            <a:pPr marL="609600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hr-HR" sz="1400" noProof="0" dirty="0">
              <a:solidFill>
                <a:schemeClr val="tx1"/>
              </a:solidFill>
            </a:endParaRPr>
          </a:p>
          <a:p>
            <a:pPr marL="609600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hr-HR" sz="2800" b="1" noProof="0" dirty="0">
                <a:solidFill>
                  <a:schemeClr val="tx1"/>
                </a:solidFill>
                <a:latin typeface="Arial" charset="0"/>
              </a:rPr>
              <a:t>Proaktivni pristup </a:t>
            </a:r>
            <a:r>
              <a:rPr lang="hr-HR" sz="2800" noProof="0" dirty="0">
                <a:solidFill>
                  <a:schemeClr val="tx1"/>
                </a:solidFill>
              </a:rPr>
              <a:t>(programi </a:t>
            </a:r>
            <a:r>
              <a:rPr lang="hr-HR" sz="2800" dirty="0">
                <a:solidFill>
                  <a:schemeClr val="tx2"/>
                </a:solidFill>
              </a:rPr>
              <a:t>zaštite zdravlja i sigurnosti na radu</a:t>
            </a:r>
            <a:r>
              <a:rPr lang="hr-HR" sz="2800" noProof="0" dirty="0">
                <a:solidFill>
                  <a:schemeClr val="tx1"/>
                </a:solidFill>
              </a:rPr>
              <a:t>)</a:t>
            </a:r>
          </a:p>
          <a:p>
            <a:pPr marL="609600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hr-HR" sz="2800" noProof="0" dirty="0">
                <a:solidFill>
                  <a:schemeClr val="tx1"/>
                </a:solidFill>
              </a:rPr>
              <a:t>	=&gt; Fokus na </a:t>
            </a:r>
            <a:r>
              <a:rPr lang="hr-HR" sz="2800" u="sng" noProof="0" dirty="0">
                <a:solidFill>
                  <a:schemeClr val="tx1"/>
                </a:solidFill>
              </a:rPr>
              <a:t>prevenciji</a:t>
            </a:r>
            <a:r>
              <a:rPr lang="hr-HR" sz="2800" noProof="0" dirty="0">
                <a:solidFill>
                  <a:schemeClr val="tx1"/>
                </a:solidFill>
              </a:rPr>
              <a:t> i </a:t>
            </a:r>
            <a:r>
              <a:rPr lang="hr-HR" sz="2800" u="sng" noProof="0" dirty="0">
                <a:solidFill>
                  <a:schemeClr val="tx1"/>
                </a:solidFill>
              </a:rPr>
              <a:t>provedbi u djelo</a:t>
            </a:r>
          </a:p>
          <a:p>
            <a:pPr marL="609600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hr-HR" sz="2800" u="sng" noProof="0" dirty="0">
              <a:solidFill>
                <a:schemeClr val="tx1"/>
              </a:solidFill>
            </a:endParaRPr>
          </a:p>
          <a:p>
            <a:pPr marL="609600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hr-HR" sz="2800" b="1" noProof="0" dirty="0">
                <a:solidFill>
                  <a:schemeClr val="tx1"/>
                </a:solidFill>
                <a:latin typeface="Arial" charset="0"/>
              </a:rPr>
              <a:t>Reaktivni pristup</a:t>
            </a:r>
            <a:r>
              <a:rPr lang="hr-HR" sz="2800" noProof="0" dirty="0">
                <a:solidFill>
                  <a:schemeClr val="tx1"/>
                </a:solidFill>
              </a:rPr>
              <a:t> (Naknade za povrede na radu)</a:t>
            </a:r>
          </a:p>
          <a:p>
            <a:pPr marL="609600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hr-HR" sz="2800" noProof="0" dirty="0">
                <a:solidFill>
                  <a:schemeClr val="tx1"/>
                </a:solidFill>
              </a:rPr>
              <a:t>	=&gt; Fokus na </a:t>
            </a:r>
            <a:r>
              <a:rPr lang="hr-HR" sz="2800" u="sng" noProof="0" dirty="0">
                <a:solidFill>
                  <a:schemeClr val="tx1"/>
                </a:solidFill>
              </a:rPr>
              <a:t>liječenje</a:t>
            </a:r>
            <a:r>
              <a:rPr lang="hr-HR" sz="2800" noProof="0" dirty="0">
                <a:solidFill>
                  <a:schemeClr val="tx1"/>
                </a:solidFill>
              </a:rPr>
              <a:t>, </a:t>
            </a:r>
            <a:r>
              <a:rPr lang="hr-HR" sz="2800" u="sng" dirty="0">
                <a:solidFill>
                  <a:schemeClr val="tx1"/>
                </a:solidFill>
              </a:rPr>
              <a:t>naknadu</a:t>
            </a:r>
            <a:r>
              <a:rPr lang="hr-HR" sz="2800" noProof="0" dirty="0">
                <a:solidFill>
                  <a:schemeClr val="tx1"/>
                </a:solidFill>
              </a:rPr>
              <a:t> i		</a:t>
            </a:r>
            <a:r>
              <a:rPr lang="hr-HR" sz="2800" u="sng" noProof="0" dirty="0">
                <a:solidFill>
                  <a:schemeClr val="tx1"/>
                </a:solidFill>
              </a:rPr>
              <a:t>rehabilitaciju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9285-2717-4AB1-AF8D-00A6FCF9AE01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1651590" y="375791"/>
            <a:ext cx="6326083" cy="107721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tx2"/>
                </a:solidFill>
              </a:rPr>
              <a:t>Pristup upravljanja rizikom prema povredama na radu</a:t>
            </a:r>
          </a:p>
        </p:txBody>
      </p:sp>
    </p:spTree>
    <p:extLst>
      <p:ext uri="{BB962C8B-B14F-4D97-AF65-F5344CB8AC3E}">
        <p14:creationId xmlns:p14="http://schemas.microsoft.com/office/powerpoint/2010/main" val="3551154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4884" y="451730"/>
            <a:ext cx="7320516" cy="1143000"/>
          </a:xfrm>
        </p:spPr>
        <p:txBody>
          <a:bodyPr/>
          <a:lstStyle/>
          <a:p>
            <a:r>
              <a:rPr lang="hr-HR" sz="3200" noProof="0" dirty="0">
                <a:latin typeface="Arial" charset="0"/>
              </a:rPr>
              <a:t>Osnovna struktura sistema naknada za povrede na radu</a:t>
            </a:r>
            <a:endParaRPr lang="hr-HR" sz="3200" noProof="0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494522" y="1700213"/>
            <a:ext cx="8104966" cy="4876800"/>
          </a:xfrm>
        </p:spPr>
        <p:txBody>
          <a:bodyPr/>
          <a:lstStyle/>
          <a:p>
            <a:pPr marL="457200" indent="-457200" algn="just">
              <a:lnSpc>
                <a:spcPct val="80000"/>
              </a:lnSpc>
              <a:spcAft>
                <a:spcPct val="35000"/>
              </a:spcAft>
              <a:buSzPct val="100000"/>
              <a:buFont typeface="Arial" panose="020B0604020202020204" pitchFamily="34" charset="0"/>
              <a:buChar char="•"/>
            </a:pPr>
            <a:r>
              <a:rPr lang="hr-HR" sz="2700" b="0" noProof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Najrasprostranjeniji vid socijalne sigurnosti (174 od 177 država)</a:t>
            </a:r>
          </a:p>
          <a:p>
            <a:pPr marL="457200" indent="-457200" algn="just">
              <a:lnSpc>
                <a:spcPct val="80000"/>
              </a:lnSpc>
              <a:spcAft>
                <a:spcPct val="35000"/>
              </a:spcAft>
              <a:buSzPct val="100000"/>
              <a:buFont typeface="Arial" panose="020B0604020202020204" pitchFamily="34" charset="0"/>
              <a:buChar char="•"/>
            </a:pPr>
            <a:r>
              <a:rPr lang="hr-HR" sz="2700" b="0" noProof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Naknada za povredu na radu se određuje bez utvrđivanja krivice, što je suprotno sudskom postupku prema as anglosaksonskom pravu</a:t>
            </a:r>
          </a:p>
          <a:p>
            <a:pPr marL="457200" indent="-457200">
              <a:lnSpc>
                <a:spcPct val="80000"/>
              </a:lnSpc>
              <a:spcAft>
                <a:spcPct val="35000"/>
              </a:spcAft>
              <a:buSzPct val="100000"/>
              <a:buFont typeface="Arial" panose="020B0604020202020204" pitchFamily="34" charset="0"/>
              <a:buChar char="•"/>
            </a:pPr>
            <a:r>
              <a:rPr lang="hr-HR" sz="2700" b="0" noProof="0" dirty="0" err="1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Finansiranje</a:t>
            </a:r>
            <a:r>
              <a:rPr lang="hr-HR" sz="2700" b="0" noProof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je zakonska obaveza poslodavca</a:t>
            </a:r>
          </a:p>
          <a:p>
            <a:pPr marL="457200" indent="-457200">
              <a:lnSpc>
                <a:spcPct val="80000"/>
              </a:lnSpc>
              <a:spcAft>
                <a:spcPct val="35000"/>
              </a:spcAft>
              <a:buSzPct val="100000"/>
              <a:buFont typeface="Arial" panose="020B0604020202020204" pitchFamily="34" charset="0"/>
              <a:buChar char="•"/>
            </a:pPr>
            <a:r>
              <a:rPr lang="hr-HR" sz="2700" b="0" noProof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Naknadu čine medicinska njega i novčana naknada</a:t>
            </a:r>
          </a:p>
          <a:p>
            <a:pPr marL="457200" indent="-457200">
              <a:lnSpc>
                <a:spcPct val="80000"/>
              </a:lnSpc>
              <a:spcAft>
                <a:spcPct val="35000"/>
              </a:spcAft>
              <a:buSzPct val="100000"/>
              <a:buFont typeface="Arial" panose="020B0604020202020204" pitchFamily="34" charset="0"/>
              <a:buChar char="•"/>
            </a:pPr>
            <a:r>
              <a:rPr lang="hr-HR" sz="2700" b="0" noProof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Nivo naknade je veći od osiguranja za zdravstveno ili općih naknada za invaliditet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9285-2717-4AB1-AF8D-00A6FCF9AE01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807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69313" y="432000"/>
            <a:ext cx="7246088" cy="598967"/>
          </a:xfrm>
        </p:spPr>
        <p:txBody>
          <a:bodyPr/>
          <a:lstStyle/>
          <a:p>
            <a:r>
              <a:rPr lang="hr-HR" sz="3600" noProof="0" dirty="0">
                <a:latin typeface="Arial" charset="0"/>
              </a:rPr>
              <a:t>Naknada za povrede na radu</a:t>
            </a:r>
            <a:endParaRPr lang="hr-HR" sz="3600" noProof="0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755577" y="1676400"/>
            <a:ext cx="8159824" cy="4632920"/>
          </a:xfrm>
        </p:spPr>
        <p:txBody>
          <a:bodyPr/>
          <a:lstStyle/>
          <a:p>
            <a:pPr marL="609600" indent="-609600">
              <a:spcBef>
                <a:spcPct val="30000"/>
              </a:spcBef>
              <a:spcAft>
                <a:spcPct val="30000"/>
              </a:spcAft>
              <a:buSzTx/>
              <a:buFont typeface="Wingdings" pitchFamily="2" charset="2"/>
              <a:buAutoNum type="arabicPeriod"/>
            </a:pPr>
            <a:r>
              <a:rPr lang="hr-HR" sz="2800" noProof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Ljekarska njega i hospitalizacija (stanje morbiditeta)</a:t>
            </a:r>
          </a:p>
          <a:p>
            <a:pPr marL="609600" indent="-609600" algn="just">
              <a:spcBef>
                <a:spcPct val="30000"/>
              </a:spcBef>
              <a:spcAft>
                <a:spcPct val="30000"/>
              </a:spcAft>
              <a:buSzTx/>
              <a:buFont typeface="Wingdings" pitchFamily="2" charset="2"/>
              <a:buAutoNum type="arabicPeriod"/>
            </a:pPr>
            <a:r>
              <a:rPr lang="hr-HR" sz="2800" noProof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Privremena umanjena radna sposobnost</a:t>
            </a:r>
          </a:p>
          <a:p>
            <a:pPr marL="609600" indent="-609600">
              <a:spcBef>
                <a:spcPct val="30000"/>
              </a:spcBef>
              <a:spcAft>
                <a:spcPct val="30000"/>
              </a:spcAft>
              <a:buSzTx/>
              <a:buFont typeface="Wingdings" pitchFamily="2" charset="2"/>
              <a:buAutoNum type="arabicPeriod"/>
            </a:pPr>
            <a:r>
              <a:rPr lang="hr-HR" sz="2800" noProof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Trajna umanjena radna sposobnost           (Totalni ili </a:t>
            </a:r>
            <a:r>
              <a:rPr lang="hr-HR" sz="2800" noProof="0" dirty="0" err="1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djelimični</a:t>
            </a:r>
            <a:r>
              <a:rPr lang="hr-HR" sz="2800" noProof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gubitak ekonomske sposobnosti)</a:t>
            </a:r>
          </a:p>
          <a:p>
            <a:pPr marL="609600" indent="-609600">
              <a:spcBef>
                <a:spcPct val="30000"/>
              </a:spcBef>
              <a:spcAft>
                <a:spcPct val="30000"/>
              </a:spcAft>
              <a:buSzTx/>
              <a:buFont typeface="Wingdings" pitchFamily="2" charset="2"/>
              <a:buAutoNum type="arabicPeriod"/>
            </a:pPr>
            <a:r>
              <a:rPr lang="hr-HR" sz="2800" noProof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Naknada u slučaju smrti za srodnike		    (uključujući troškovi sahrane)</a:t>
            </a:r>
            <a:endParaRPr lang="hr-HR" sz="2800" noProof="0" dirty="0">
              <a:effectLst/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9285-2717-4AB1-AF8D-00A6FCF9AE01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4535" y="432000"/>
            <a:ext cx="6951562" cy="1325563"/>
          </a:xfrm>
        </p:spPr>
        <p:txBody>
          <a:bodyPr>
            <a:normAutofit/>
          </a:bodyPr>
          <a:lstStyle/>
          <a:p>
            <a:r>
              <a:rPr lang="hr-HR" sz="3000" dirty="0">
                <a:latin typeface="Arial" charset="0"/>
                <a:cs typeface="Times New Roman" pitchFamily="18" charset="0"/>
              </a:rPr>
              <a:t>MOR Konvencija o naknadi za povredu na radu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873685"/>
            <a:ext cx="8332788" cy="4267200"/>
          </a:xfrm>
        </p:spPr>
        <p:txBody>
          <a:bodyPr/>
          <a:lstStyle/>
          <a:p>
            <a:pPr marL="609600" indent="-609600">
              <a:spcAft>
                <a:spcPct val="40000"/>
              </a:spcAft>
              <a:buClr>
                <a:schemeClr val="tx1"/>
              </a:buClr>
              <a:buSzTx/>
              <a:buFontTx/>
              <a:buChar char="•"/>
            </a:pPr>
            <a:r>
              <a:rPr lang="hr-HR" sz="3600" noProof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C.102 (1952), Konvencija o socijalnoj sigurnosti (minimalni standardi) [64 ratifikacije] (također R.202)</a:t>
            </a:r>
          </a:p>
          <a:p>
            <a:pPr marL="609600" indent="-609600">
              <a:spcAft>
                <a:spcPct val="40000"/>
              </a:spcAft>
              <a:buClr>
                <a:schemeClr val="tx1"/>
              </a:buClr>
              <a:buSzTx/>
              <a:buFontTx/>
              <a:buChar char="•"/>
            </a:pPr>
            <a:r>
              <a:rPr lang="hr-HR" sz="3600" noProof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C.121 (1964), Konvencija o naknadi za povredu na radu</a:t>
            </a:r>
            <a:r>
              <a:rPr lang="hr-HR" sz="36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hr-HR" sz="3600" noProof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[24 ratifikacije] (također R.121)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9285-2717-4AB1-AF8D-00A6FCF9AE01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3547" y="432000"/>
            <a:ext cx="7772400" cy="1079500"/>
          </a:xfrm>
        </p:spPr>
        <p:txBody>
          <a:bodyPr/>
          <a:lstStyle/>
          <a:p>
            <a:r>
              <a:rPr lang="hr-HR" sz="3600" noProof="0" dirty="0">
                <a:latin typeface="Arial" charset="0"/>
                <a:cs typeface="Arial" charset="0"/>
              </a:rPr>
              <a:t>Rizici obuhvaćeni C.102</a:t>
            </a:r>
            <a:endParaRPr lang="hr-HR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9285-2717-4AB1-AF8D-00A6FCF9AE01}" type="slidenum">
              <a:rPr lang="en-AU" smtClean="0"/>
              <a:pPr/>
              <a:t>15</a:t>
            </a:fld>
            <a:endParaRPr lang="en-AU"/>
          </a:p>
        </p:txBody>
      </p:sp>
      <p:graphicFrame>
        <p:nvGraphicFramePr>
          <p:cNvPr id="127124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253582"/>
              </p:ext>
            </p:extLst>
          </p:nvPr>
        </p:nvGraphicFramePr>
        <p:xfrm>
          <a:off x="259882" y="1412875"/>
          <a:ext cx="3878981" cy="5349241"/>
        </p:xfrm>
        <a:graphic>
          <a:graphicData uri="http://schemas.openxmlformats.org/drawingml/2006/table">
            <a:tbl>
              <a:tblPr/>
              <a:tblGrid>
                <a:gridCol w="554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Oboljenje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Materinstvo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5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Povreda na radu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Nezaposlenost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Invaliditet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Godine starosti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Ljekarska njega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Porodične naknade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7200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981648"/>
              </p:ext>
            </p:extLst>
          </p:nvPr>
        </p:nvGraphicFramePr>
        <p:xfrm>
          <a:off x="4138863" y="1412875"/>
          <a:ext cx="4637233" cy="5349240"/>
        </p:xfrm>
        <a:graphic>
          <a:graphicData uri="http://schemas.openxmlformats.org/drawingml/2006/table">
            <a:tbl>
              <a:tblPr/>
              <a:tblGrid>
                <a:gridCol w="463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4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Gotovinske naknade za oboljenje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Plaćeno bolovanje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Novčane naknade za porodiljsko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Plaćeno porodiljsko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Naknadu radniku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Naknada za povredu na radu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Osiguranje od nezaposlenosti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Usluge zapošljavanja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Naknada za invaliditet (jednokratna suma)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Invalidska penzija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Štedni fond za starost, naknada za </a:t>
                      </a:r>
                      <a:r>
                        <a:rPr kumimoji="0" lang="hr-HR" sz="15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penzionisanje</a:t>
                      </a:r>
                      <a:endParaRPr kumimoji="0" lang="hr-HR" sz="15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Starosna penzija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Porodične penzije za srodnike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Naknada za sahranu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Zdravstveno osiguranje (liječenje)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Promocija zdravlja, prevencija, rehabilitacija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Dječji dodatak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Porodični dodatak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C83C-15FC-BA08-6C24-80D7B191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950" y="432000"/>
            <a:ext cx="5016111" cy="437686"/>
          </a:xfrm>
        </p:spPr>
        <p:txBody>
          <a:bodyPr/>
          <a:lstStyle/>
          <a:p>
            <a:r>
              <a:rPr lang="hr-HR" noProof="0" dirty="0"/>
              <a:t>Ratifikacija C.102 po sektorima i C.121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D5781CF-76E6-C793-CADF-A270D22672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904889"/>
              </p:ext>
            </p:extLst>
          </p:nvPr>
        </p:nvGraphicFramePr>
        <p:xfrm>
          <a:off x="368300" y="1073148"/>
          <a:ext cx="8544694" cy="4611358"/>
        </p:xfrm>
        <a:graphic>
          <a:graphicData uri="http://schemas.openxmlformats.org/drawingml/2006/table">
            <a:tbl>
              <a:tblPr/>
              <a:tblGrid>
                <a:gridCol w="902235">
                  <a:extLst>
                    <a:ext uri="{9D8B030D-6E8A-4147-A177-3AD203B41FA5}">
                      <a16:colId xmlns:a16="http://schemas.microsoft.com/office/drawing/2014/main" val="38541808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val="891030608"/>
                    </a:ext>
                  </a:extLst>
                </a:gridCol>
                <a:gridCol w="673769">
                  <a:extLst>
                    <a:ext uri="{9D8B030D-6E8A-4147-A177-3AD203B41FA5}">
                      <a16:colId xmlns:a16="http://schemas.microsoft.com/office/drawing/2014/main" val="2110243716"/>
                    </a:ext>
                  </a:extLst>
                </a:gridCol>
                <a:gridCol w="760395">
                  <a:extLst>
                    <a:ext uri="{9D8B030D-6E8A-4147-A177-3AD203B41FA5}">
                      <a16:colId xmlns:a16="http://schemas.microsoft.com/office/drawing/2014/main" val="1904499690"/>
                    </a:ext>
                  </a:extLst>
                </a:gridCol>
                <a:gridCol w="1010653">
                  <a:extLst>
                    <a:ext uri="{9D8B030D-6E8A-4147-A177-3AD203B41FA5}">
                      <a16:colId xmlns:a16="http://schemas.microsoft.com/office/drawing/2014/main" val="1908540454"/>
                    </a:ext>
                  </a:extLst>
                </a:gridCol>
                <a:gridCol w="664143">
                  <a:extLst>
                    <a:ext uri="{9D8B030D-6E8A-4147-A177-3AD203B41FA5}">
                      <a16:colId xmlns:a16="http://schemas.microsoft.com/office/drawing/2014/main" val="1334030871"/>
                    </a:ext>
                  </a:extLst>
                </a:gridCol>
                <a:gridCol w="625642">
                  <a:extLst>
                    <a:ext uri="{9D8B030D-6E8A-4147-A177-3AD203B41FA5}">
                      <a16:colId xmlns:a16="http://schemas.microsoft.com/office/drawing/2014/main" val="2526578660"/>
                    </a:ext>
                  </a:extLst>
                </a:gridCol>
                <a:gridCol w="702644">
                  <a:extLst>
                    <a:ext uri="{9D8B030D-6E8A-4147-A177-3AD203B41FA5}">
                      <a16:colId xmlns:a16="http://schemas.microsoft.com/office/drawing/2014/main" val="1360846063"/>
                    </a:ext>
                  </a:extLst>
                </a:gridCol>
                <a:gridCol w="943276">
                  <a:extLst>
                    <a:ext uri="{9D8B030D-6E8A-4147-A177-3AD203B41FA5}">
                      <a16:colId xmlns:a16="http://schemas.microsoft.com/office/drawing/2014/main" val="2769369696"/>
                    </a:ext>
                  </a:extLst>
                </a:gridCol>
                <a:gridCol w="760396">
                  <a:extLst>
                    <a:ext uri="{9D8B030D-6E8A-4147-A177-3AD203B41FA5}">
                      <a16:colId xmlns:a16="http://schemas.microsoft.com/office/drawing/2014/main" val="1582512021"/>
                    </a:ext>
                  </a:extLst>
                </a:gridCol>
                <a:gridCol w="683394">
                  <a:extLst>
                    <a:ext uri="{9D8B030D-6E8A-4147-A177-3AD203B41FA5}">
                      <a16:colId xmlns:a16="http://schemas.microsoft.com/office/drawing/2014/main" val="316533406"/>
                    </a:ext>
                  </a:extLst>
                </a:gridCol>
              </a:tblGrid>
              <a:tr h="5692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DRŽAVA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DATUM RATIFIKACIJE C.102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hr-HR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860670"/>
                  </a:ext>
                </a:extLst>
              </a:tr>
              <a:tr h="8704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LJEKARSKA NJEGA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OBOLJENJE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NEZAPOSLENOST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STAROST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POVREDA NA RADU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PORODICA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MATERINSTVO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INVALIDITET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SRODNICI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99577"/>
                  </a:ext>
                </a:extLst>
              </a:tr>
              <a:tr h="63432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Albanija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18/01/2006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702051"/>
                  </a:ext>
                </a:extLst>
              </a:tr>
              <a:tr h="63432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Bosna i Hercegovina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02/06/1993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6411"/>
                          </a:solidFill>
                          <a:effectLst/>
                          <a:latin typeface="Calibri" panose="020F0502020204030204" pitchFamily="34" charset="0"/>
                        </a:rPr>
                        <a:t>(C.121)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623158"/>
                  </a:ext>
                </a:extLst>
              </a:tr>
              <a:tr h="63432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Crna Gora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03/06/2006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6411"/>
                          </a:solidFill>
                          <a:effectLst/>
                          <a:latin typeface="Calibri" panose="020F0502020204030204" pitchFamily="34" charset="0"/>
                        </a:rPr>
                        <a:t>(C.121)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182889"/>
                  </a:ext>
                </a:extLst>
              </a:tr>
              <a:tr h="63432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Sjeverna Makedonija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17/11/1991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6411"/>
                          </a:solidFill>
                          <a:effectLst/>
                          <a:latin typeface="Calibri" panose="020F0502020204030204" pitchFamily="34" charset="0"/>
                        </a:rPr>
                        <a:t>(C.121)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588581"/>
                  </a:ext>
                </a:extLst>
              </a:tr>
              <a:tr h="63432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Srbija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24/11/2000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6411"/>
                          </a:solidFill>
                          <a:effectLst/>
                          <a:latin typeface="Calibri" panose="020F0502020204030204" pitchFamily="34" charset="0"/>
                        </a:rPr>
                        <a:t>(C.121)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53125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0E240-1CCF-EE89-C206-FF6DF6D7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0E2FC-EFC4-3B81-D508-7E897404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Unapređenje socijalne pravde, promocija dostojanstvenog rada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3AEC5-7822-E319-1200-4ED51F1A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682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5516" y="338902"/>
            <a:ext cx="6765581" cy="766884"/>
          </a:xfrm>
        </p:spPr>
        <p:txBody>
          <a:bodyPr/>
          <a:lstStyle/>
          <a:p>
            <a:r>
              <a:rPr lang="hr-HR" sz="2800" noProof="0" dirty="0">
                <a:solidFill>
                  <a:srgbClr val="FF0000"/>
                </a:solidFill>
                <a:latin typeface="Arial" charset="0"/>
              </a:rPr>
              <a:t>Međunarodni standardi o naknadi za povredu na radu: principi</a:t>
            </a:r>
            <a:endParaRPr lang="hr-HR" sz="2800" noProof="0" dirty="0">
              <a:solidFill>
                <a:srgbClr val="FF0000"/>
              </a:solidFill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563847" y="1542188"/>
            <a:ext cx="8016305" cy="4608512"/>
          </a:xfrm>
        </p:spPr>
        <p:txBody>
          <a:bodyPr>
            <a:normAutofit fontScale="92500"/>
          </a:bodyPr>
          <a:lstStyle/>
          <a:p>
            <a:pPr marL="360000" indent="-360000" algn="just">
              <a:lnSpc>
                <a:spcPct val="90000"/>
              </a:lnSpc>
              <a:spcAft>
                <a:spcPct val="25000"/>
              </a:spcAft>
              <a:buSzPct val="100000"/>
              <a:buFont typeface="Arial" panose="020B0604020202020204" pitchFamily="34" charset="0"/>
              <a:buChar char="•"/>
            </a:pPr>
            <a:r>
              <a:rPr lang="hr-HR" sz="2400" b="0" noProof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Sistem moraju </a:t>
            </a:r>
            <a:r>
              <a:rPr lang="hr-HR" sz="2400" b="0" noProof="0" dirty="0" err="1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finansirati</a:t>
            </a:r>
            <a:r>
              <a:rPr lang="hr-HR" sz="2400" b="0" noProof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poslodavci, jer je to nastavak odgovornosti za sigurnost na radnom mjestu</a:t>
            </a:r>
          </a:p>
          <a:p>
            <a:pPr marL="360000" indent="-360000" algn="just">
              <a:lnSpc>
                <a:spcPct val="90000"/>
              </a:lnSpc>
              <a:spcAft>
                <a:spcPct val="25000"/>
              </a:spcAft>
              <a:buSzPct val="100000"/>
              <a:buFont typeface="Arial" panose="020B0604020202020204" pitchFamily="34" charset="0"/>
              <a:buChar char="•"/>
            </a:pPr>
            <a:r>
              <a:rPr lang="hr-HR" sz="2400" b="0" noProof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Pravo na naknadu nije predmet dužine radnog staža ili uplata za doprinose (čak i 1. dana)</a:t>
            </a:r>
          </a:p>
          <a:p>
            <a:pPr marL="360000" indent="-360000" algn="just">
              <a:lnSpc>
                <a:spcPct val="90000"/>
              </a:lnSpc>
              <a:spcAft>
                <a:spcPct val="25000"/>
              </a:spcAft>
              <a:buSzPct val="100000"/>
              <a:buFont typeface="Arial" panose="020B0604020202020204" pitchFamily="34" charset="0"/>
              <a:buChar char="•"/>
            </a:pPr>
            <a:r>
              <a:rPr lang="hr-HR" sz="2400" b="0" noProof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Medicinske i gotovinske naknade se trebaju osigurati tokom trajanja vanredne situacije</a:t>
            </a:r>
          </a:p>
          <a:p>
            <a:pPr marL="360000" indent="-360000" algn="just">
              <a:lnSpc>
                <a:spcPct val="90000"/>
              </a:lnSpc>
              <a:spcAft>
                <a:spcPct val="25000"/>
              </a:spcAft>
              <a:buSzPct val="100000"/>
              <a:buFont typeface="Arial" panose="020B0604020202020204" pitchFamily="34" charset="0"/>
              <a:buChar char="•"/>
            </a:pPr>
            <a:r>
              <a:rPr lang="hr-HR" sz="2400" b="0" noProof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Gotovinske naknade za trajni invaliditet i srodnike trebaju se isplaćivati kao periodične isplate (penzije). Iznos se treba revidirati u </a:t>
            </a:r>
            <a:r>
              <a:rPr lang="hr-HR" sz="2400" b="0" dirty="0">
                <a:solidFill>
                  <a:schemeClr val="tx1"/>
                </a:solidFill>
                <a:latin typeface="Arial" charset="0"/>
                <a:cs typeface="Arial" charset="0"/>
              </a:rPr>
              <a:t>odnosu na značajno povećanje troškova života</a:t>
            </a:r>
            <a:r>
              <a:rPr lang="hr-HR" sz="2400" b="0" noProof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360000" indent="-360000" algn="just">
              <a:lnSpc>
                <a:spcPct val="90000"/>
              </a:lnSpc>
              <a:spcAft>
                <a:spcPct val="25000"/>
              </a:spcAft>
              <a:buSzPct val="100000"/>
              <a:buFont typeface="Arial" panose="020B0604020202020204" pitchFamily="34" charset="0"/>
              <a:buChar char="•"/>
            </a:pPr>
            <a:r>
              <a:rPr lang="hr-HR" sz="2400" b="0" noProof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Troškovi naknada i administracija trebaj use </a:t>
            </a:r>
            <a:r>
              <a:rPr lang="hr-HR" sz="2400" b="0" noProof="0" dirty="0" err="1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finansirati</a:t>
            </a:r>
            <a:r>
              <a:rPr lang="hr-HR" sz="2400" b="0" noProof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kolektivno iz doprinosa ili poreza.</a:t>
            </a:r>
            <a:endParaRPr lang="hr-HR" sz="2400" noProof="0" dirty="0">
              <a:effectLst/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9285-2717-4AB1-AF8D-00A6FCF9AE01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9944" y="304800"/>
            <a:ext cx="7235456" cy="1143000"/>
          </a:xfrm>
        </p:spPr>
        <p:txBody>
          <a:bodyPr/>
          <a:lstStyle/>
          <a:p>
            <a:r>
              <a:rPr lang="hr-HR" sz="2400" noProof="0" dirty="0">
                <a:latin typeface="Arial" charset="0"/>
              </a:rPr>
              <a:t>Međunarodni standardi o periodičnim isplatama za standardne korisnike u braku sa 2 djece</a:t>
            </a:r>
            <a:endParaRPr lang="hr-HR" sz="3600" noProof="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12875"/>
            <a:ext cx="7772400" cy="4378325"/>
          </a:xfrm>
        </p:spPr>
        <p:txBody>
          <a:bodyPr/>
          <a:lstStyle/>
          <a:p>
            <a:pPr marL="796925" lvl="4" indent="-28575" algn="ctr" defTabSz="901700">
              <a:lnSpc>
                <a:spcPct val="90000"/>
              </a:lnSpc>
              <a:spcAft>
                <a:spcPct val="25000"/>
              </a:spcAft>
              <a:buSzPct val="50000"/>
              <a:buFontTx/>
              <a:buNone/>
            </a:pPr>
            <a:r>
              <a:rPr lang="hr-HR" sz="2400" noProof="0" dirty="0">
                <a:effectLst/>
                <a:latin typeface="Arial" charset="0"/>
                <a:cs typeface="Arial" charset="0"/>
              </a:rPr>
              <a:t>			</a:t>
            </a:r>
            <a:r>
              <a:rPr lang="hr-HR" sz="2000" noProof="0" dirty="0">
                <a:effectLst/>
                <a:latin typeface="Arial" charset="0"/>
                <a:cs typeface="Arial" charset="0"/>
              </a:rPr>
              <a:t>(% prethodne zarade)</a:t>
            </a:r>
            <a:endParaRPr lang="hr-HR" sz="2400" noProof="0" dirty="0">
              <a:effectLst/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9285-2717-4AB1-AF8D-00A6FCF9AE01}" type="slidenum">
              <a:rPr lang="en-AU" smtClean="0"/>
              <a:pPr/>
              <a:t>18</a:t>
            </a:fld>
            <a:endParaRPr lang="en-AU"/>
          </a:p>
        </p:txBody>
      </p:sp>
      <p:graphicFrame>
        <p:nvGraphicFramePr>
          <p:cNvPr id="142488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142038"/>
              </p:ext>
            </p:extLst>
          </p:nvPr>
        </p:nvGraphicFramePr>
        <p:xfrm>
          <a:off x="395288" y="1989138"/>
          <a:ext cx="8569325" cy="4443984"/>
        </p:xfrm>
        <a:graphic>
          <a:graphicData uri="http://schemas.openxmlformats.org/drawingml/2006/table">
            <a:tbl>
              <a:tblPr/>
              <a:tblGrid>
                <a:gridCol w="27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3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r-HR" sz="2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C.102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Minimalni standardi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C.121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(</a:t>
                      </a:r>
                      <a:r>
                        <a:rPr kumimoji="0" lang="hr-HR" sz="20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cf</a:t>
                      </a:r>
                      <a:r>
                        <a:rPr kumimoji="0" lang="hr-H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. C.128)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R.121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(</a:t>
                      </a:r>
                      <a:r>
                        <a:rPr kumimoji="0" lang="hr-HR" sz="20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cf</a:t>
                      </a:r>
                      <a:r>
                        <a:rPr kumimoji="0" lang="hr-H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. R.131)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Privremena umanjena radna sposobnost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66.7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Totalni gubitak ekonomske sposobnosti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66.7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Srodnik zbog povrede na radu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66.7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Cf. Oboljenje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66.7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Cf. Invaliditet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Cf. Srodnik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659" y="576000"/>
            <a:ext cx="4861901" cy="571665"/>
          </a:xfrm>
        </p:spPr>
        <p:txBody>
          <a:bodyPr/>
          <a:lstStyle/>
          <a:p>
            <a:r>
              <a:rPr lang="hr-HR" sz="3200" noProof="0" dirty="0">
                <a:latin typeface="Arial" charset="0"/>
                <a:cs typeface="Times New Roman" pitchFamily="18" charset="0"/>
              </a:rPr>
              <a:t>Predmet poboljšanja</a:t>
            </a:r>
            <a:endParaRPr lang="hr-HR" noProof="0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03351"/>
            <a:ext cx="8474844" cy="4833938"/>
          </a:xfrm>
        </p:spPr>
        <p:txBody>
          <a:bodyPr>
            <a:normAutofit fontScale="85000"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sz="3200" b="0" noProof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Isplata rehabilitacije (medicinska i profesionalna) i nezgoda tokom putovanja na/sa posla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3200" b="0" noProof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Odnosi se na samozaposlene, farmere i one u neformalnoj ekonomiji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sz="3200" b="0" noProof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Rješava pitanje nedovoljnog prijavljivanja nezgoda na radu i profesionalnih oboljenja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sz="3200" b="0" noProof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Bolja povezanost sa prevencijom (</a:t>
            </a:r>
            <a:r>
              <a:rPr lang="hr-HR" sz="3200" dirty="0">
                <a:solidFill>
                  <a:schemeClr val="tx2"/>
                </a:solidFill>
              </a:rPr>
              <a:t>zaštita zdravlja i sigurnosti na radu</a:t>
            </a:r>
            <a:r>
              <a:rPr lang="hr-HR" sz="3200" b="0" noProof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sz="3200" b="0" noProof="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Od odgovornosti poslodavca do sistema socijalnog osiguranja</a:t>
            </a:r>
            <a:endParaRPr lang="hr-HR" sz="3200" noProof="0" dirty="0">
              <a:effectLst/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9285-2717-4AB1-AF8D-00A6FCF9AE01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439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1" name="Text Box 19">
            <a:extLst>
              <a:ext uri="{FF2B5EF4-FFF2-40B4-BE49-F238E27FC236}">
                <a16:creationId xmlns:a16="http://schemas.microsoft.com/office/drawing/2014/main" id="{B9FED930-C704-4927-8B7F-20C2AC135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839" y="168113"/>
            <a:ext cx="74991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hr-HR" altLang="en-US" sz="3600" b="1" dirty="0"/>
              <a:t>Socijalni dijalog i zaštita zdravlja i sigurnosti na radu</a:t>
            </a:r>
          </a:p>
        </p:txBody>
      </p:sp>
      <p:sp>
        <p:nvSpPr>
          <p:cNvPr id="38932" name="Line 20">
            <a:extLst>
              <a:ext uri="{FF2B5EF4-FFF2-40B4-BE49-F238E27FC236}">
                <a16:creationId xmlns:a16="http://schemas.microsoft.com/office/drawing/2014/main" id="{89D7D0D1-7751-4A68-966C-D7E0CF8B18D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341438"/>
            <a:ext cx="9144000" cy="21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8933" name="Text Box 21">
            <a:extLst>
              <a:ext uri="{FF2B5EF4-FFF2-40B4-BE49-F238E27FC236}">
                <a16:creationId xmlns:a16="http://schemas.microsoft.com/office/drawing/2014/main" id="{249EDE2F-901D-4B09-8CE9-17EA70C4B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06" y="1750072"/>
            <a:ext cx="8238931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hr-HR" altLang="en-US" sz="2400" b="1" dirty="0"/>
              <a:t>Zaštita zdravlja i sigurnosti na radu je zajednička obaveza vlade, poslodavaca i radnika</a:t>
            </a:r>
            <a:endParaRPr lang="hr-HR" altLang="en-US" sz="2400" b="1" dirty="0">
              <a:latin typeface="+mn-lt"/>
            </a:endParaRP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hr-HR" altLang="en-US" sz="2400" b="1" dirty="0">
                <a:latin typeface="+mn-lt"/>
              </a:rPr>
              <a:t>Odgovornost poslodavaca za osiguranje sigurnost i zdravog radnog okruženja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hr-HR" altLang="en-US" sz="2400" b="1" dirty="0">
                <a:latin typeface="+mn-lt"/>
              </a:rPr>
              <a:t>Obaveza radnika da </a:t>
            </a:r>
            <a:r>
              <a:rPr lang="hr-HR" altLang="en-US" sz="2400" b="1" dirty="0" err="1">
                <a:latin typeface="+mn-lt"/>
              </a:rPr>
              <a:t>sarađuje</a:t>
            </a:r>
            <a:r>
              <a:rPr lang="hr-HR" altLang="en-US" sz="2400" b="1" dirty="0">
                <a:latin typeface="+mn-lt"/>
              </a:rPr>
              <a:t> u provedbi programa </a:t>
            </a:r>
            <a:r>
              <a:rPr lang="hr-HR" altLang="en-US" sz="2400" b="1" dirty="0"/>
              <a:t>zaštite zdravlja i sigurnosti na radu</a:t>
            </a:r>
            <a:r>
              <a:rPr lang="hr-HR" altLang="en-US" sz="2400" b="1" dirty="0">
                <a:latin typeface="+mn-lt"/>
              </a:rPr>
              <a:t>; te za poštivanje i provedbu procedura i zaštitnih mjera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hr-HR" altLang="en-US" sz="2400" b="1" dirty="0">
                <a:latin typeface="+mn-lt"/>
              </a:rPr>
              <a:t>Zajednički komiteti za zdravlje i sigurnost, učinkovit mehanizam za učešće radnika u upravljanju </a:t>
            </a:r>
            <a:r>
              <a:rPr lang="hr-HR" altLang="en-US" sz="2400" b="1" dirty="0"/>
              <a:t>zaštitom zdravlja i sigurnosti na radu na nivou </a:t>
            </a:r>
            <a:r>
              <a:rPr lang="hr-HR" altLang="en-US" sz="2400" b="1" dirty="0" err="1"/>
              <a:t>preduzeća</a:t>
            </a:r>
            <a:endParaRPr lang="hr-HR" altLang="en-US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607127" y="550933"/>
            <a:ext cx="7375767" cy="559410"/>
          </a:xfrm>
        </p:spPr>
        <p:txBody>
          <a:bodyPr>
            <a:normAutofit/>
          </a:bodyPr>
          <a:lstStyle/>
          <a:p>
            <a:r>
              <a:rPr lang="hr-HR" altLang="en-US" sz="3200" noProof="0" dirty="0">
                <a:latin typeface="+mn-lt"/>
              </a:rPr>
              <a:t>Rad u grupi – uputstva</a:t>
            </a:r>
            <a:endParaRPr lang="hr-HR" altLang="en-US" sz="3200" b="1" noProof="0" dirty="0">
              <a:latin typeface="+mn-lt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86594" y="1511559"/>
            <a:ext cx="8496300" cy="5108322"/>
          </a:xfrm>
        </p:spPr>
        <p:txBody>
          <a:bodyPr>
            <a:noAutofit/>
          </a:bodyPr>
          <a:lstStyle/>
          <a:p>
            <a:pPr marL="457200" lvl="2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hr-HR" altLang="en-US" sz="2800" noProof="0" dirty="0"/>
              <a:t>Formirajte manje grupe</a:t>
            </a:r>
          </a:p>
          <a:p>
            <a:pPr marL="457200" lvl="2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hr-HR" altLang="en-US" sz="2800" noProof="0" dirty="0"/>
              <a:t>Odredite izvjestitelja</a:t>
            </a:r>
          </a:p>
          <a:p>
            <a:pPr marL="457200" lvl="2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hr-HR" altLang="en-US" sz="2800" noProof="0" dirty="0"/>
              <a:t>Pročitajte izjavu (naredni slajd) i razgovarajte:</a:t>
            </a:r>
          </a:p>
          <a:p>
            <a:pPr marL="914400" lvl="7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‒"/>
            </a:pPr>
            <a:r>
              <a:rPr lang="hr-HR" altLang="en-US" sz="2800" noProof="0" dirty="0"/>
              <a:t>Podijelite Vaša viđenja (Da li je ovo uobičajeno u Vašoj zemlji?, Dali se slažete ili ne?)</a:t>
            </a:r>
          </a:p>
          <a:p>
            <a:pPr marL="914400" lvl="7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‒"/>
            </a:pPr>
            <a:r>
              <a:rPr lang="hr-HR" altLang="en-US" sz="2800" noProof="0" dirty="0"/>
              <a:t>Koji su vezani problemi/pitanja?</a:t>
            </a:r>
          </a:p>
          <a:p>
            <a:pPr marL="914400" lvl="7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‒"/>
            </a:pPr>
            <a:r>
              <a:rPr lang="hr-HR" altLang="en-US" sz="2800" noProof="0" dirty="0"/>
              <a:t>Šta mogu raditi sindikati da poboljšaju stanje? </a:t>
            </a:r>
          </a:p>
          <a:p>
            <a:pPr marL="457200" lvl="2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hr-HR" altLang="en-US" sz="2800" noProof="0" dirty="0"/>
              <a:t>Izvijestite na plenarnom dijelu</a:t>
            </a:r>
            <a:endParaRPr lang="hr-HR" altLang="en-US" sz="2000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FC5CED-77D4-4AF1-9EFC-024DE78C1270}"/>
              </a:ext>
            </a:extLst>
          </p:cNvPr>
          <p:cNvSpPr txBox="1"/>
          <p:nvPr/>
        </p:nvSpPr>
        <p:spPr>
          <a:xfrm>
            <a:off x="2302329" y="1997839"/>
            <a:ext cx="4604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38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691102" y="420304"/>
            <a:ext cx="7375767" cy="559410"/>
          </a:xfrm>
        </p:spPr>
        <p:txBody>
          <a:bodyPr>
            <a:normAutofit/>
          </a:bodyPr>
          <a:lstStyle/>
          <a:p>
            <a:r>
              <a:rPr lang="hr-HR" altLang="en-US" sz="3200" noProof="0" dirty="0">
                <a:latin typeface="+mn-lt"/>
              </a:rPr>
              <a:t>Rad u grupi – pitanja</a:t>
            </a:r>
            <a:endParaRPr lang="hr-HR" altLang="en-US" sz="3200" b="1" noProof="0" dirty="0">
              <a:latin typeface="+mn-lt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45233" y="1198745"/>
            <a:ext cx="8529540" cy="5108322"/>
          </a:xfrm>
        </p:spPr>
        <p:txBody>
          <a:bodyPr>
            <a:noAutofit/>
          </a:bodyPr>
          <a:lstStyle/>
          <a:p>
            <a:pPr marL="457200" lvl="2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hr-HR" altLang="en-US" sz="1800" noProof="0" dirty="0"/>
              <a:t>Poslodavac kaže “Dajem zaštitnu opremu i obuku, ali je moji radnici ne koriste i ne dolaze. Za veliki broj nezgoda na radu su odgovorni radnici.”</a:t>
            </a:r>
          </a:p>
          <a:p>
            <a:pPr marL="457200" lvl="2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hr-HR" altLang="en-US" sz="1800" noProof="0" dirty="0"/>
              <a:t>Radnik kaže “Radije bih veću platu nego da moj poslodavac troši na sigurnost.”</a:t>
            </a:r>
          </a:p>
          <a:p>
            <a:pPr marL="457200" lvl="2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hr-HR" altLang="en-US" sz="1800" noProof="0" dirty="0"/>
              <a:t>Poslodavac kaže “Z</a:t>
            </a:r>
            <a:r>
              <a:rPr lang="hr-HR" sz="1800" dirty="0" err="1">
                <a:solidFill>
                  <a:schemeClr val="tx2"/>
                </a:solidFill>
              </a:rPr>
              <a:t>aštita</a:t>
            </a:r>
            <a:r>
              <a:rPr lang="hr-HR" sz="1800" dirty="0">
                <a:solidFill>
                  <a:schemeClr val="tx2"/>
                </a:solidFill>
              </a:rPr>
              <a:t> zdravlja i sigurnosti na radu </a:t>
            </a:r>
            <a:r>
              <a:rPr lang="hr-HR" altLang="en-US" sz="1800" noProof="0" dirty="0"/>
              <a:t>je skupa, intervencije ometaju tok rada, a propisi nameću neproduktivna ulaganja.” Isto tako, “Inspekcije rada se trebaju svesti na minimum ili čak ukinuti.”</a:t>
            </a:r>
          </a:p>
          <a:p>
            <a:pPr marL="457200" lvl="2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hr-HR" altLang="en-US" sz="1800" noProof="0" dirty="0"/>
              <a:t>Da li sistem povreda na radu u Vašoj zemlji obuhvata (a) nezgode tokom dolaska na/odlaska sa posla i (b) troškove rehabilitacije? Ako ne, zašto?</a:t>
            </a:r>
          </a:p>
          <a:p>
            <a:pPr marL="457200" lvl="2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hr-HR" altLang="en-US" sz="1800" noProof="0" dirty="0"/>
              <a:t>Radnica je imala nezgodu na radu, ali ne želi to prijaviti i tražiti plaćeno bolovanje jer se plaši da bi joj poslodavac mogao prekinuti ugovor o radu. (Slična situacija između glavnih i podizvođača).</a:t>
            </a:r>
          </a:p>
          <a:p>
            <a:pPr marL="457200" lvl="2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hr-HR" altLang="en-US" sz="1800" noProof="0" dirty="0"/>
              <a:t>Da li ljekari pravilno dijagnosticiraju povrede na radu i oboljenja? Da li u Vašoj zemlji funkcionira nacionalni registar profesionalnih oboljenja?</a:t>
            </a:r>
            <a:endParaRPr lang="hr-HR" altLang="en-US" sz="2000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FC5CED-77D4-4AF1-9EFC-024DE78C1270}"/>
              </a:ext>
            </a:extLst>
          </p:cNvPr>
          <p:cNvSpPr txBox="1"/>
          <p:nvPr/>
        </p:nvSpPr>
        <p:spPr>
          <a:xfrm>
            <a:off x="2302329" y="1997839"/>
            <a:ext cx="4604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16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04" y="2976496"/>
            <a:ext cx="5400000" cy="608525"/>
          </a:xfrm>
        </p:spPr>
        <p:txBody>
          <a:bodyPr/>
          <a:lstStyle/>
          <a:p>
            <a:r>
              <a:rPr lang="hr-HR" noProof="0" dirty="0"/>
              <a:t>Hvala na pažnji</a:t>
            </a:r>
            <a:br>
              <a:rPr lang="hr-HR" noProof="0" dirty="0"/>
            </a:br>
            <a:br>
              <a:rPr lang="hr-HR" noProof="0" dirty="0"/>
            </a:br>
            <a:r>
              <a:rPr lang="hr-HR" noProof="0" dirty="0"/>
              <a:t>za dodatne informacije, posjetite našu Internet stranicu na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904" y="5065027"/>
            <a:ext cx="7367174" cy="105296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hr-HR" noProof="0" dirty="0" err="1">
                <a:solidFill>
                  <a:srgbClr val="FF0000"/>
                </a:solidFill>
              </a:rPr>
              <a:t>www.ilo.org</a:t>
            </a:r>
            <a:r>
              <a:rPr lang="hr-HR" noProof="0" dirty="0">
                <a:solidFill>
                  <a:srgbClr val="FF0000"/>
                </a:solidFill>
              </a:rPr>
              <a:t>/global/</a:t>
            </a:r>
            <a:r>
              <a:rPr lang="hr-HR" noProof="0" dirty="0" err="1">
                <a:solidFill>
                  <a:srgbClr val="FF0000"/>
                </a:solidFill>
              </a:rPr>
              <a:t>topics</a:t>
            </a:r>
            <a:r>
              <a:rPr lang="hr-HR" noProof="0" dirty="0">
                <a:solidFill>
                  <a:srgbClr val="FF0000"/>
                </a:solidFill>
              </a:rPr>
              <a:t>/</a:t>
            </a:r>
            <a:r>
              <a:rPr lang="hr-HR" noProof="0" dirty="0" err="1">
                <a:solidFill>
                  <a:srgbClr val="FF0000"/>
                </a:solidFill>
              </a:rPr>
              <a:t>safety</a:t>
            </a:r>
            <a:r>
              <a:rPr lang="hr-HR" noProof="0" dirty="0">
                <a:solidFill>
                  <a:srgbClr val="FF0000"/>
                </a:solidFill>
              </a:rPr>
              <a:t>-</a:t>
            </a:r>
            <a:r>
              <a:rPr lang="hr-HR" noProof="0" dirty="0" err="1">
                <a:solidFill>
                  <a:srgbClr val="FF0000"/>
                </a:solidFill>
              </a:rPr>
              <a:t>and</a:t>
            </a:r>
            <a:r>
              <a:rPr lang="hr-HR" noProof="0" dirty="0">
                <a:solidFill>
                  <a:srgbClr val="FF0000"/>
                </a:solidFill>
              </a:rPr>
              <a:t>-</a:t>
            </a:r>
            <a:r>
              <a:rPr lang="hr-HR" noProof="0" dirty="0" err="1">
                <a:solidFill>
                  <a:srgbClr val="FF0000"/>
                </a:solidFill>
              </a:rPr>
              <a:t>health</a:t>
            </a:r>
            <a:r>
              <a:rPr lang="hr-HR" noProof="0" dirty="0">
                <a:solidFill>
                  <a:srgbClr val="FF0000"/>
                </a:solidFill>
              </a:rPr>
              <a:t>-at-</a:t>
            </a:r>
            <a:r>
              <a:rPr lang="hr-HR" noProof="0" dirty="0" err="1">
                <a:solidFill>
                  <a:srgbClr val="FF0000"/>
                </a:solidFill>
              </a:rPr>
              <a:t>work</a:t>
            </a:r>
            <a:endParaRPr lang="hr-HR" noProof="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hr-HR" noProof="0" dirty="0" err="1">
                <a:solidFill>
                  <a:srgbClr val="FF0000"/>
                </a:solidFill>
              </a:rPr>
              <a:t>www.ilo.org</a:t>
            </a:r>
            <a:r>
              <a:rPr lang="hr-HR" noProof="0" dirty="0">
                <a:solidFill>
                  <a:srgbClr val="FF0000"/>
                </a:solidFill>
              </a:rPr>
              <a:t>/</a:t>
            </a:r>
            <a:r>
              <a:rPr lang="hr-HR" noProof="0" dirty="0" err="1">
                <a:solidFill>
                  <a:srgbClr val="FF0000"/>
                </a:solidFill>
              </a:rPr>
              <a:t>budapest</a:t>
            </a:r>
            <a:endParaRPr lang="hr-HR" noProof="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213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D9FF75FF-041C-8664-71D4-7F1E70B1F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7414" y="476250"/>
            <a:ext cx="7277986" cy="1143000"/>
          </a:xfrm>
        </p:spPr>
        <p:txBody>
          <a:bodyPr/>
          <a:lstStyle/>
          <a:p>
            <a:r>
              <a:rPr lang="hr-HR" altLang="en-US" sz="3200" noProof="0" dirty="0">
                <a:latin typeface="Arial" panose="020B0604020202020204" pitchFamily="34" charset="0"/>
              </a:rPr>
              <a:t>Komentari za BiH, Sjevernu Makedoniju, Crnu Goru ili Srbiju</a:t>
            </a:r>
            <a:endParaRPr lang="hr-HR" altLang="en-US" sz="3200" noProof="0" dirty="0"/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19B003C9-E343-2027-EEB2-01A8F0D88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7442" y="1619250"/>
            <a:ext cx="8046521" cy="4762500"/>
          </a:xfrm>
        </p:spPr>
        <p:txBody>
          <a:bodyPr/>
          <a:lstStyle/>
          <a:p>
            <a:pPr algn="just">
              <a:lnSpc>
                <a:spcPct val="80000"/>
              </a:lnSpc>
              <a:spcAft>
                <a:spcPct val="25000"/>
              </a:spcAft>
              <a:buSzPct val="50000"/>
            </a:pPr>
            <a:r>
              <a:rPr lang="hr-HR" altLang="en-US" sz="20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 države nemaju </a:t>
            </a:r>
            <a:r>
              <a:rPr lang="hr-HR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poseban </a:t>
            </a:r>
            <a:r>
              <a:rPr lang="hr-HR" altLang="en-US" sz="20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 za isplatu naknada za nezgode na radu i profesionalna oboljenja. Prema važećem sistemu, ove vanredne situacije se plaćaju iz PIO fondova (za gotovinske naknade) i fonda zdravstvenog osiguranja (medicinske naknade). </a:t>
            </a:r>
          </a:p>
          <a:p>
            <a:pPr algn="just">
              <a:lnSpc>
                <a:spcPct val="80000"/>
              </a:lnSpc>
              <a:spcAft>
                <a:spcPct val="25000"/>
              </a:spcAft>
              <a:buSzPct val="50000"/>
            </a:pPr>
            <a:r>
              <a:rPr lang="hr-HR" altLang="en-US" sz="20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Nivo naknade je identičan kao i za nezgode koje nisu povezane sa radom</a:t>
            </a:r>
          </a:p>
          <a:p>
            <a:pPr algn="just">
              <a:lnSpc>
                <a:spcPct val="80000"/>
              </a:lnSpc>
              <a:spcAft>
                <a:spcPct val="25000"/>
              </a:spcAft>
              <a:buSzPct val="50000"/>
            </a:pPr>
            <a:r>
              <a:rPr lang="hr-HR" altLang="en-US" sz="20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Pitanje: da li se prepoznaje odgovornost poslodavca? </a:t>
            </a:r>
          </a:p>
          <a:p>
            <a:pPr algn="just">
              <a:lnSpc>
                <a:spcPct val="80000"/>
              </a:lnSpc>
              <a:spcAft>
                <a:spcPct val="25000"/>
              </a:spcAft>
              <a:buSzPct val="50000"/>
            </a:pPr>
            <a:r>
              <a:rPr lang="hr-HR" altLang="en-US" sz="20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Način rješavanja situacije:</a:t>
            </a:r>
          </a:p>
          <a:p>
            <a:pPr lvl="1" algn="just">
              <a:lnSpc>
                <a:spcPct val="80000"/>
              </a:lnSpc>
              <a:spcAft>
                <a:spcPct val="25000"/>
              </a:spcAft>
              <a:buSzPct val="50000"/>
            </a:pPr>
            <a:r>
              <a:rPr lang="hr-HR" altLang="en-US" sz="20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Izvršiti reviziju naknada i strukture </a:t>
            </a:r>
            <a:r>
              <a:rPr lang="hr-HR" altLang="en-US" sz="2000" noProof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finansiranja</a:t>
            </a:r>
            <a:endParaRPr lang="hr-HR" altLang="en-US" sz="2000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80000"/>
              </a:lnSpc>
              <a:spcAft>
                <a:spcPct val="25000"/>
              </a:spcAft>
              <a:buSzPct val="50000"/>
            </a:pPr>
            <a:r>
              <a:rPr lang="hr-HR" altLang="en-US" sz="20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Analizirajte organizacione dogovore:</a:t>
            </a:r>
          </a:p>
          <a:p>
            <a:pPr lvl="2" algn="just">
              <a:lnSpc>
                <a:spcPct val="80000"/>
              </a:lnSpc>
              <a:spcAft>
                <a:spcPct val="25000"/>
              </a:spcAft>
              <a:buSzPct val="50000"/>
            </a:pPr>
            <a:r>
              <a:rPr lang="hr-H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Uspostavite poseban fond za osiguranje za povrede na radu</a:t>
            </a:r>
            <a:r>
              <a:rPr lang="hr-HR" altLang="en-US" sz="20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(sistem premija, administrativni kapaciteti)</a:t>
            </a:r>
          </a:p>
          <a:p>
            <a:pPr lvl="2" algn="just">
              <a:lnSpc>
                <a:spcPct val="80000"/>
              </a:lnSpc>
              <a:spcAft>
                <a:spcPct val="25000"/>
              </a:spcAft>
              <a:buSzPct val="50000"/>
            </a:pPr>
            <a:r>
              <a:rPr lang="hr-HR" altLang="en-US" sz="20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Izmjene postojećih organizacionih okvira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D9FF75FF-041C-8664-71D4-7F1E70B1F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7414" y="476250"/>
            <a:ext cx="7277986" cy="1143000"/>
          </a:xfrm>
        </p:spPr>
        <p:txBody>
          <a:bodyPr/>
          <a:lstStyle/>
          <a:p>
            <a:r>
              <a:rPr lang="hr-HR" altLang="en-US" sz="3200" noProof="0" dirty="0">
                <a:latin typeface="Arial" panose="020B0604020202020204" pitchFamily="34" charset="0"/>
              </a:rPr>
              <a:t>Komentari za Kosovo</a:t>
            </a:r>
            <a:endParaRPr lang="hr-HR" altLang="en-US" sz="3200" noProof="0" dirty="0"/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19B003C9-E343-2027-EEB2-01A8F0D88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7442" y="1619250"/>
            <a:ext cx="8046521" cy="4762500"/>
          </a:xfrm>
        </p:spPr>
        <p:txBody>
          <a:bodyPr/>
          <a:lstStyle/>
          <a:p>
            <a:pPr algn="just">
              <a:lnSpc>
                <a:spcPct val="80000"/>
              </a:lnSpc>
              <a:spcAft>
                <a:spcPct val="25000"/>
              </a:spcAft>
              <a:buSzPct val="50000"/>
            </a:pPr>
            <a:r>
              <a:rPr lang="hr-HR" altLang="en-US" sz="24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Poslodavci direktno plaćaju radnicima za privremenu umanjenu radnu sposobnost</a:t>
            </a:r>
            <a:r>
              <a:rPr lang="hr-HR" altLang="en-US" sz="2400" b="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  <a:spcAft>
                <a:spcPct val="25000"/>
              </a:spcAft>
              <a:buSzPct val="50000"/>
              <a:buFont typeface="Arial" panose="020B0604020202020204" pitchFamily="34" charset="0"/>
              <a:buChar char="•"/>
            </a:pPr>
            <a:r>
              <a:rPr lang="hr-HR" altLang="en-US" sz="2400" b="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 dana bolovanja sa 100 % plate</a:t>
            </a:r>
          </a:p>
          <a:p>
            <a:pPr marL="342900" indent="-342900" algn="just">
              <a:lnSpc>
                <a:spcPct val="80000"/>
              </a:lnSpc>
              <a:spcAft>
                <a:spcPct val="25000"/>
              </a:spcAft>
              <a:buSzPct val="50000"/>
              <a:buFont typeface="Arial" panose="020B0604020202020204" pitchFamily="34" charset="0"/>
              <a:buChar char="•"/>
            </a:pPr>
            <a:r>
              <a:rPr lang="hr-HR" altLang="en-US" sz="24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dana bolovanja zbog bolesti povezane sa radom sa </a:t>
            </a:r>
            <a:r>
              <a:rPr lang="hr-HR" altLang="en-US" sz="2400" b="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70 % plate (nakon 10 dana perioda čekanja).</a:t>
            </a:r>
          </a:p>
          <a:p>
            <a:pPr algn="just">
              <a:lnSpc>
                <a:spcPct val="80000"/>
              </a:lnSpc>
              <a:spcAft>
                <a:spcPct val="25000"/>
              </a:spcAft>
              <a:buSzPct val="50000"/>
            </a:pPr>
            <a:r>
              <a:rPr lang="hr-HR" altLang="en-US" sz="2400" b="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Penzije se isplaćuju i općeg budžeta. Penzije se isplaćuju za 100 % invaliditeta. Iznos penzije je 100 eura. Nivo naknade je isti kao za slučajeve koji nisu povezani sa radom.</a:t>
            </a:r>
          </a:p>
          <a:p>
            <a:pPr algn="just">
              <a:lnSpc>
                <a:spcPct val="80000"/>
              </a:lnSpc>
              <a:spcAft>
                <a:spcPct val="25000"/>
              </a:spcAft>
              <a:buSzPct val="50000"/>
            </a:pPr>
            <a:r>
              <a:rPr lang="hr-HR" altLang="en-US" sz="2400" b="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Zdravstvene usluge su osigurane iz sistema javnog zdravlja, a od pacijenata se traži da plate iz svog džepa za usluge.</a:t>
            </a:r>
          </a:p>
        </p:txBody>
      </p:sp>
    </p:spTree>
    <p:extLst>
      <p:ext uri="{BB962C8B-B14F-4D97-AF65-F5344CB8AC3E}">
        <p14:creationId xmlns:p14="http://schemas.microsoft.com/office/powerpoint/2010/main" val="3983615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/>
            <a:endParaRPr lang="en-GB" sz="40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851683" y="378904"/>
            <a:ext cx="4472115" cy="5760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 eaLnBrk="1" hangingPunct="1"/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Pitanja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za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učesnike</a:t>
            </a:r>
            <a:endParaRPr lang="en-US" sz="3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375385" y="954968"/>
            <a:ext cx="8595359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hr-HR" sz="2000" u="sng" dirty="0">
                <a:latin typeface="Arial" charset="0"/>
              </a:rPr>
              <a:t>P1.</a:t>
            </a:r>
            <a:r>
              <a:rPr lang="hr-HR" sz="2000" dirty="0">
                <a:latin typeface="Arial" charset="0"/>
              </a:rPr>
              <a:t> Da li naknadu za povrede na radu u Vašoj zemlji (naknada radnika) plaća poslodavac direktno ili sistem socijalne zaštite? Ako to plaća poslodavac, da li je bilo pokušaja da se uvede sistem socijalnog osiguranja? 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hr-HR" sz="2000" u="sng" dirty="0">
                <a:latin typeface="Arial" charset="0"/>
              </a:rPr>
              <a:t>P2.</a:t>
            </a:r>
            <a:r>
              <a:rPr lang="hr-HR" sz="2000" dirty="0">
                <a:latin typeface="Arial" charset="0"/>
              </a:rPr>
              <a:t> Objasnite kako provodite Zakon o naknadama za povrede na radu u malim i srednjim </a:t>
            </a:r>
            <a:r>
              <a:rPr lang="hr-HR" sz="2000" dirty="0" err="1">
                <a:latin typeface="Arial" charset="0"/>
              </a:rPr>
              <a:t>preduzećima</a:t>
            </a:r>
            <a:r>
              <a:rPr lang="hr-HR" sz="2000" dirty="0">
                <a:latin typeface="Arial" charset="0"/>
              </a:rPr>
              <a:t>. Da li ima problema?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hr-HR" sz="2000" u="sng" dirty="0">
                <a:latin typeface="Arial" charset="0"/>
              </a:rPr>
              <a:t>P3.</a:t>
            </a:r>
            <a:r>
              <a:rPr lang="hr-HR" sz="2000" dirty="0">
                <a:latin typeface="Arial" charset="0"/>
              </a:rPr>
              <a:t> Da li se naknada za trajnu umanjenu radnu sposobnost plaća u jednokratnom iznosu ili kao penzija u Vašoj zemlji? Ako je jednokratni iznos, objasnite zašto. 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hr-HR" sz="2000" u="sng" dirty="0">
                <a:latin typeface="Arial" charset="0"/>
              </a:rPr>
              <a:t>P4.</a:t>
            </a:r>
            <a:r>
              <a:rPr lang="hr-HR" sz="2000" dirty="0">
                <a:latin typeface="Arial" charset="0"/>
              </a:rPr>
              <a:t> Da li sistem naknada za nezgode radu u Vašoj zemlji obuhvata (a) nesreće tokom dolaska na/odlaska sa posla i (b) troškove rehabilitacije? Ako ne, zašto? 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hr-HR" sz="2000" u="sng" dirty="0">
                <a:latin typeface="Arial" charset="0"/>
              </a:rPr>
              <a:t>P5.</a:t>
            </a:r>
            <a:r>
              <a:rPr lang="hr-HR" sz="2000" dirty="0">
                <a:latin typeface="Arial" charset="0"/>
              </a:rPr>
              <a:t> Objasnite kako je sistem naknada za nezgode u koordinaciji sa ministarstvom rada (inspekcije rada i vlasti za zaštitu zdravlja i sigurnosti na radu). Da li Vaš sistem naknada za nezgode na radu doprinosi preventivnim aktivnostima (npr. kampanje o sigurnosti, obuka)?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hr-HR" sz="2000" u="sng" dirty="0">
                <a:latin typeface="Arial" charset="0"/>
              </a:rPr>
              <a:t>P6.</a:t>
            </a:r>
            <a:r>
              <a:rPr lang="hr-HR" sz="2000" dirty="0">
                <a:latin typeface="Arial" charset="0"/>
              </a:rPr>
              <a:t> Objasnite kako se prijavljuju nezgode na radu i profesionalna  oboljenja u Vašoj zemlji. Da li ima problema?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B582-FBC5-4D1E-BAE2-5F7E9FC4CD0B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4365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4"/>
          <p:cNvSpPr>
            <a:spLocks noGrp="1"/>
          </p:cNvSpPr>
          <p:nvPr>
            <p:ph type="title"/>
          </p:nvPr>
        </p:nvSpPr>
        <p:spPr>
          <a:xfrm>
            <a:off x="1477926" y="431999"/>
            <a:ext cx="7337462" cy="1044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sz="4000" noProof="0" dirty="0"/>
              <a:t>Stalno unapređenje zaštite zdravlja i sigurnosti </a:t>
            </a:r>
            <a:r>
              <a:rPr lang="hr-HR" sz="4000" dirty="0"/>
              <a:t>na radu kroz </a:t>
            </a:r>
            <a:r>
              <a:rPr lang="hr-HR" sz="4000" noProof="0" dirty="0"/>
              <a:t>PDCA ciklus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FE57-9A2C-4347-9B05-6DF3F885DE88}" type="slidenum">
              <a:rPr lang="en-AU" smtClean="0"/>
              <a:pPr/>
              <a:t>26</a:t>
            </a:fld>
            <a:endParaRPr lang="en-AU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714500"/>
            <a:ext cx="4038600" cy="4429125"/>
          </a:xfrm>
        </p:spPr>
      </p:pic>
      <p:sp>
        <p:nvSpPr>
          <p:cNvPr id="12292" name="TextBox 6"/>
          <p:cNvSpPr txBox="1">
            <a:spLocks noChangeArrowheads="1"/>
          </p:cNvSpPr>
          <p:nvPr/>
        </p:nvSpPr>
        <p:spPr bwMode="auto">
          <a:xfrm rot="10800000" flipV="1">
            <a:off x="4572000" y="2708553"/>
            <a:ext cx="1008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latin typeface="Calibri" pitchFamily="34" charset="0"/>
              </a:rPr>
              <a:t>Djelovati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6659562" y="2636838"/>
            <a:ext cx="1008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latin typeface="Calibri" pitchFamily="34" charset="0"/>
              </a:rPr>
              <a:t>Planirati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7667625" y="3357563"/>
            <a:ext cx="93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latin typeface="Calibri" pitchFamily="34" charset="0"/>
              </a:rPr>
              <a:t>Činiti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6227763" y="3716338"/>
            <a:ext cx="1439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latin typeface="Calibri" pitchFamily="34" charset="0"/>
              </a:rPr>
              <a:t>Provjeravati</a:t>
            </a:r>
            <a:r>
              <a:rPr lang="en-GB" dirty="0">
                <a:latin typeface="Calibri" pitchFamily="34" charset="0"/>
              </a:rPr>
              <a:t> </a:t>
            </a:r>
          </a:p>
        </p:txBody>
      </p:sp>
      <p:sp>
        <p:nvSpPr>
          <p:cNvPr id="12296" name="TextBox 10"/>
          <p:cNvSpPr txBox="1">
            <a:spLocks noChangeArrowheads="1"/>
          </p:cNvSpPr>
          <p:nvPr/>
        </p:nvSpPr>
        <p:spPr bwMode="auto">
          <a:xfrm rot="10800000" flipV="1">
            <a:off x="4211638" y="4267478"/>
            <a:ext cx="1147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latin typeface="Calibri" pitchFamily="34" charset="0"/>
              </a:rPr>
              <a:t>Djelovati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2297" name="TextBox 12"/>
          <p:cNvSpPr txBox="1">
            <a:spLocks noChangeArrowheads="1"/>
          </p:cNvSpPr>
          <p:nvPr/>
        </p:nvSpPr>
        <p:spPr bwMode="auto">
          <a:xfrm>
            <a:off x="5580062" y="4221163"/>
            <a:ext cx="10794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latin typeface="Calibri" pitchFamily="34" charset="0"/>
              </a:rPr>
              <a:t>Planirati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2298" name="TextBox 13"/>
          <p:cNvSpPr txBox="1">
            <a:spLocks noChangeArrowheads="1"/>
          </p:cNvSpPr>
          <p:nvPr/>
        </p:nvSpPr>
        <p:spPr bwMode="auto">
          <a:xfrm>
            <a:off x="7072313" y="4643438"/>
            <a:ext cx="1022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latin typeface="Calibri" pitchFamily="34" charset="0"/>
              </a:rPr>
              <a:t>Činiti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2299" name="TextBox 14"/>
          <p:cNvSpPr txBox="1">
            <a:spLocks noChangeArrowheads="1"/>
          </p:cNvSpPr>
          <p:nvPr/>
        </p:nvSpPr>
        <p:spPr bwMode="auto">
          <a:xfrm>
            <a:off x="6286499" y="5286375"/>
            <a:ext cx="1381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latin typeface="Calibri" pitchFamily="34" charset="0"/>
              </a:rPr>
              <a:t>Provjeravati</a:t>
            </a:r>
            <a:r>
              <a:rPr lang="en-GB" dirty="0">
                <a:latin typeface="Calibri" pitchFamily="34" charset="0"/>
              </a:rPr>
              <a:t> </a:t>
            </a:r>
          </a:p>
        </p:txBody>
      </p:sp>
      <p:pic>
        <p:nvPicPr>
          <p:cNvPr id="12300" name="Picture 8" descr="englishcomple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276475"/>
            <a:ext cx="367188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7569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395288" y="0"/>
            <a:ext cx="9144000" cy="1125538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/>
            <a:endParaRPr lang="en-GB" sz="40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1658678" y="333375"/>
            <a:ext cx="7085271" cy="1152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 eaLnBrk="1" hangingPunct="1"/>
            <a:r>
              <a:rPr lang="hr-HR" sz="3200" b="1" dirty="0">
                <a:solidFill>
                  <a:schemeClr val="tx2"/>
                </a:solidFill>
                <a:latin typeface="Arial" charset="0"/>
              </a:rPr>
              <a:t>Prikupljanje i analiza podataka o zaštiti zdravlja i sigurnosti na radu</a:t>
            </a:r>
            <a:endParaRPr lang="hr-HR" sz="3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683568" y="1628775"/>
            <a:ext cx="77762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96875" indent="-396875" algn="l"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hr-HR" sz="2000" dirty="0">
                <a:latin typeface="Arial" charset="0"/>
              </a:rPr>
              <a:t>Pouzdana i dosljedna statistika o zaštiti zdravlja i sigurnosti na radu je osnova za izradu politika, praćenje i ocjenu.</a:t>
            </a:r>
          </a:p>
          <a:p>
            <a:pPr marL="396875" indent="-396875" algn="l"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hr-HR" sz="2000" dirty="0">
                <a:latin typeface="Arial" charset="0"/>
              </a:rPr>
              <a:t>Ali, malo je poticaja za prijavljivanje nezgoda i oboljenja. Mehanizmi provedbe kod prijavljivanja su općenito slabi.</a:t>
            </a:r>
          </a:p>
          <a:p>
            <a:pPr marL="396875" indent="-396875" algn="l"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hr-HR" sz="2000" dirty="0">
                <a:latin typeface="Arial" charset="0"/>
              </a:rPr>
              <a:t>Učinkovit sistem prijavljivanja treba biti dio nacionalnog zakonskog okvira. </a:t>
            </a:r>
            <a:r>
              <a:rPr lang="hr-HR" sz="2000" u="sng" dirty="0">
                <a:solidFill>
                  <a:srgbClr val="0000CC"/>
                </a:solidFill>
                <a:latin typeface="Arial" charset="0"/>
              </a:rPr>
              <a:t>Protokol iz 2002. uz Konvenciju o zaštiti sigurnosti i zdravlja na radu (br. 155, 1981)</a:t>
            </a:r>
            <a:r>
              <a:rPr lang="hr-HR" sz="2000" dirty="0">
                <a:latin typeface="Arial" charset="0"/>
              </a:rPr>
              <a:t> naglašava potrebu jačanja procedura za obavještavanje i bilježenje nezgoda i oboljenja na radu.</a:t>
            </a:r>
          </a:p>
          <a:p>
            <a:pPr marL="396875" indent="-396875" algn="l"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hr-HR" sz="2000" dirty="0">
                <a:latin typeface="Arial" charset="0"/>
              </a:rPr>
              <a:t>Sistem naknada za povrede na radu imaju ulogu prijavljivanja nezgoda i izradi statistike vlastima za zaštitu zdravlja i sigurnosti na radu.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B582-FBC5-4D1E-BAE2-5F7E9FC4CD0B}" type="slidenum">
              <a:rPr lang="en-AU" smtClean="0"/>
              <a:pPr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7566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6" name="Text Box 22">
            <a:extLst>
              <a:ext uri="{FF2B5EF4-FFF2-40B4-BE49-F238E27FC236}">
                <a16:creationId xmlns:a16="http://schemas.microsoft.com/office/drawing/2014/main" id="{1611B55E-DC3C-4A92-99D5-D86EAB24E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906" y="516592"/>
            <a:ext cx="730470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hr-HR" altLang="en-US" sz="2800" b="1" dirty="0"/>
              <a:t>Poslovni slučaj za zaštitu zdravlja i sigurnosti na radu (direktni &amp; indirektni)</a:t>
            </a:r>
          </a:p>
        </p:txBody>
      </p:sp>
      <p:sp>
        <p:nvSpPr>
          <p:cNvPr id="31770" name="Text Box 26">
            <a:extLst>
              <a:ext uri="{FF2B5EF4-FFF2-40B4-BE49-F238E27FC236}">
                <a16:creationId xmlns:a16="http://schemas.microsoft.com/office/drawing/2014/main" id="{C145A3DF-0B33-439B-940B-75C9E2B57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589588"/>
            <a:ext cx="338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GB" altLang="en-US" sz="900">
                <a:solidFill>
                  <a:schemeClr val="bg1"/>
                </a:solidFill>
              </a:rPr>
              <a:t>Source ILO GB Paper 295/ESP/3, March 2006</a:t>
            </a:r>
          </a:p>
        </p:txBody>
      </p:sp>
      <p:sp>
        <p:nvSpPr>
          <p:cNvPr id="31771" name="Text Box 27">
            <a:extLst>
              <a:ext uri="{FF2B5EF4-FFF2-40B4-BE49-F238E27FC236}">
                <a16:creationId xmlns:a16="http://schemas.microsoft.com/office/drawing/2014/main" id="{7446DE9D-AF3C-4B38-9A88-8FE6E4EDA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04" y="1419686"/>
            <a:ext cx="7676825" cy="422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hr-HR" altLang="en-US" sz="2400" dirty="0"/>
              <a:t>Veća produktivnost</a:t>
            </a:r>
          </a:p>
          <a:p>
            <a:pPr marL="457200" indent="-457200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hr-HR" altLang="en-US" sz="2400" dirty="0"/>
              <a:t>Ušteda kroz bolje održavanje pogona</a:t>
            </a:r>
          </a:p>
          <a:p>
            <a:pPr marL="457200" indent="-457200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hr-HR" altLang="en-US" sz="2400" dirty="0"/>
              <a:t>Smanjeno odsustvo</a:t>
            </a:r>
          </a:p>
          <a:p>
            <a:pPr marL="457200" indent="-457200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hr-HR" altLang="en-US" sz="2400" dirty="0"/>
              <a:t>Veći stepen zadržavanja radnika</a:t>
            </a:r>
            <a:endParaRPr lang="hr-HR" altLang="en-US" sz="2400" dirty="0">
              <a:solidFill>
                <a:srgbClr val="FFFF00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hr-HR" altLang="en-US" sz="2400" dirty="0"/>
              <a:t>Manji zahtjevi za odštetu i osiguranje od nezgode</a:t>
            </a:r>
          </a:p>
          <a:p>
            <a:pPr marL="457200" indent="-457200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hr-HR" altLang="en-US" sz="2400" dirty="0"/>
              <a:t>Bolji korporativni ugled (društvena odgovornost, poslovna odgovornost)</a:t>
            </a:r>
          </a:p>
          <a:p>
            <a:pPr marL="457200" indent="-457200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hr-HR" altLang="en-US" sz="2400" dirty="0"/>
              <a:t>Bolji odnos između klijenta i dobavljača</a:t>
            </a:r>
          </a:p>
          <a:p>
            <a:pPr marL="457200" indent="-457200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hr-HR" altLang="en-US" sz="2400" dirty="0"/>
              <a:t>Veći radni moral, motivacija i koncentracija na radu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772400" cy="803176"/>
          </a:xfrm>
        </p:spPr>
        <p:txBody>
          <a:bodyPr>
            <a:normAutofit/>
          </a:bodyPr>
          <a:lstStyle/>
          <a:p>
            <a:r>
              <a:rPr lang="hr-HR" sz="2800" b="1" dirty="0" err="1">
                <a:latin typeface="Arial" pitchFamily="34" charset="0"/>
                <a:cs typeface="Arial" pitchFamily="34" charset="0"/>
              </a:rPr>
              <a:t>Poređenje</a:t>
            </a:r>
            <a:r>
              <a:rPr lang="hr-HR" sz="2800" b="1" dirty="0">
                <a:latin typeface="Arial" pitchFamily="34" charset="0"/>
                <a:cs typeface="Arial" pitchFamily="34" charset="0"/>
              </a:rPr>
              <a:t> metoda određivanja premija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1043608" y="1484784"/>
          <a:ext cx="727280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>
            <a:off x="1547664" y="4437112"/>
            <a:ext cx="6624736" cy="0"/>
          </a:xfrm>
          <a:prstGeom prst="line">
            <a:avLst/>
          </a:prstGeom>
          <a:solidFill>
            <a:srgbClr val="00CCFF"/>
          </a:solidFill>
          <a:ln w="635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547664" y="5229200"/>
            <a:ext cx="3240360" cy="0"/>
          </a:xfrm>
          <a:prstGeom prst="line">
            <a:avLst/>
          </a:prstGeom>
          <a:solidFill>
            <a:srgbClr val="00CCFF"/>
          </a:solidFill>
          <a:ln w="63500" cap="sq" cmpd="sng" algn="ctr">
            <a:solidFill>
              <a:srgbClr val="C0453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932040" y="4293096"/>
            <a:ext cx="1512168" cy="0"/>
          </a:xfrm>
          <a:prstGeom prst="line">
            <a:avLst/>
          </a:prstGeom>
          <a:solidFill>
            <a:srgbClr val="00CCFF"/>
          </a:solidFill>
          <a:ln w="63500" cap="sq" cmpd="sng" algn="ctr">
            <a:solidFill>
              <a:srgbClr val="C0453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588224" y="2924944"/>
            <a:ext cx="1512168" cy="0"/>
          </a:xfrm>
          <a:prstGeom prst="line">
            <a:avLst/>
          </a:prstGeom>
          <a:solidFill>
            <a:srgbClr val="00CCFF"/>
          </a:solidFill>
          <a:ln w="63500" cap="sq" cmpd="sng" algn="ctr">
            <a:solidFill>
              <a:srgbClr val="C0453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6588224" y="5877272"/>
            <a:ext cx="1584176" cy="576064"/>
          </a:xfrm>
          <a:prstGeom prst="ellipse">
            <a:avLst/>
          </a:prstGeom>
          <a:noFill/>
          <a:ln w="635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860032" y="5877272"/>
            <a:ext cx="1584176" cy="576064"/>
          </a:xfrm>
          <a:prstGeom prst="ellipse">
            <a:avLst/>
          </a:prstGeom>
          <a:noFill/>
          <a:ln w="635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619672" y="5877272"/>
            <a:ext cx="3096344" cy="504056"/>
          </a:xfrm>
          <a:prstGeom prst="ellipse">
            <a:avLst/>
          </a:prstGeom>
          <a:noFill/>
          <a:ln w="635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1720" y="26369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1.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Jedinstveno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1720" y="30689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2.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Diferencijalno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1720" y="350100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3.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Iskustveno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Up Arrow 20"/>
          <p:cNvSpPr/>
          <p:nvPr/>
        </p:nvSpPr>
        <p:spPr bwMode="auto">
          <a:xfrm>
            <a:off x="7596336" y="2708920"/>
            <a:ext cx="288032" cy="144016"/>
          </a:xfrm>
          <a:prstGeom prst="up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Up Arrow 21"/>
          <p:cNvSpPr/>
          <p:nvPr/>
        </p:nvSpPr>
        <p:spPr bwMode="auto">
          <a:xfrm>
            <a:off x="5940152" y="4077072"/>
            <a:ext cx="288032" cy="144016"/>
          </a:xfrm>
          <a:prstGeom prst="up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1835696" y="5301208"/>
            <a:ext cx="288032" cy="144016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>
            <a:off x="5148064" y="4365104"/>
            <a:ext cx="288032" cy="144016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6804248" y="2996952"/>
            <a:ext cx="288032" cy="144016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2699792" y="5301208"/>
            <a:ext cx="288032" cy="144016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 flipV="1">
            <a:off x="4283968" y="5157192"/>
            <a:ext cx="288032" cy="72008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3491880" y="5301208"/>
            <a:ext cx="288032" cy="72008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3848" y="639633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Preduzeće</a:t>
            </a:r>
            <a:endParaRPr lang="en-US" sz="1800" dirty="0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6516216" y="3212976"/>
            <a:ext cx="1872208" cy="0"/>
          </a:xfrm>
          <a:prstGeom prst="line">
            <a:avLst/>
          </a:prstGeom>
          <a:solidFill>
            <a:srgbClr val="00CCFF"/>
          </a:solidFill>
          <a:ln w="38100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4788024" y="4077072"/>
            <a:ext cx="1736576" cy="8384"/>
          </a:xfrm>
          <a:prstGeom prst="line">
            <a:avLst/>
          </a:prstGeom>
          <a:solidFill>
            <a:srgbClr val="00CCFF"/>
          </a:solidFill>
          <a:ln w="38100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4788024" y="4509120"/>
            <a:ext cx="1728192" cy="0"/>
          </a:xfrm>
          <a:prstGeom prst="line">
            <a:avLst/>
          </a:prstGeom>
          <a:solidFill>
            <a:srgbClr val="00CCFF"/>
          </a:solidFill>
          <a:ln w="38100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1547664" y="5445224"/>
            <a:ext cx="3392760" cy="8384"/>
          </a:xfrm>
          <a:prstGeom prst="line">
            <a:avLst/>
          </a:prstGeom>
          <a:solidFill>
            <a:srgbClr val="00CCFF"/>
          </a:solidFill>
          <a:ln w="38100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1547664" y="5013176"/>
            <a:ext cx="3392760" cy="8384"/>
          </a:xfrm>
          <a:prstGeom prst="line">
            <a:avLst/>
          </a:prstGeom>
          <a:solidFill>
            <a:srgbClr val="00CCFF"/>
          </a:solidFill>
          <a:ln w="38100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6516216" y="2636912"/>
            <a:ext cx="1872208" cy="0"/>
          </a:xfrm>
          <a:prstGeom prst="line">
            <a:avLst/>
          </a:prstGeom>
          <a:solidFill>
            <a:srgbClr val="00CCFF"/>
          </a:solidFill>
          <a:ln w="38100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FE57-9A2C-4347-9B05-6DF3F885DE88}" type="slidenum">
              <a:rPr lang="en-AU" smtClean="0"/>
              <a:pPr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781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/>
      <p:bldP spid="16" grpId="1"/>
      <p:bldP spid="17" grpId="0"/>
      <p:bldP spid="17" grpId="1"/>
      <p:bldP spid="18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>
          <a:xfrm>
            <a:off x="1530220" y="475120"/>
            <a:ext cx="7289930" cy="850900"/>
          </a:xfrm>
        </p:spPr>
        <p:txBody>
          <a:bodyPr/>
          <a:lstStyle/>
          <a:p>
            <a:pPr eaLnBrk="1" hangingPunct="1"/>
            <a:r>
              <a:rPr lang="hr-HR" sz="2600" b="1" dirty="0"/>
              <a:t>MOR promotivni okvir za Konvenciju o </a:t>
            </a:r>
            <a:r>
              <a:rPr lang="hr-HR" altLang="en-US" sz="2600" b="1" dirty="0"/>
              <a:t>zaštiti zdravlja i sigurnosti na radu</a:t>
            </a:r>
            <a:r>
              <a:rPr lang="hr-HR" sz="2600" b="1" dirty="0"/>
              <a:t>, 2006. (br. 187)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369141"/>
            <a:ext cx="8425631" cy="4793528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hr-HR" sz="4100" b="0" noProof="0" dirty="0">
                <a:solidFill>
                  <a:schemeClr val="tx1"/>
                </a:solidFill>
              </a:rPr>
              <a:t>Član 1. (d)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hr-HR" sz="4100" i="1" noProof="0" dirty="0">
                <a:solidFill>
                  <a:schemeClr val="tx1"/>
                </a:solidFill>
              </a:rPr>
              <a:t>Nacionalna kultura preventivne zaštite sigurnosti i zdravlja na radu </a:t>
            </a:r>
            <a:r>
              <a:rPr lang="hr-HR" sz="4100" b="0" noProof="0" dirty="0">
                <a:solidFill>
                  <a:schemeClr val="tx1"/>
                </a:solidFill>
              </a:rPr>
              <a:t>označava kulturu u kojoj se poštuje pravo na sigurno i zdravo radno okruženje na svim nivoima, gdje </a:t>
            </a:r>
            <a:r>
              <a:rPr lang="hr-HR" sz="4100" b="0" noProof="0" dirty="0">
                <a:solidFill>
                  <a:srgbClr val="FF0000"/>
                </a:solidFill>
              </a:rPr>
              <a:t>vlade, poslodavci i radnici aktivno učestvuju u izgradnji sigurnog i zdravog okruženja </a:t>
            </a:r>
            <a:r>
              <a:rPr lang="hr-HR" sz="4100" b="0" noProof="0" dirty="0">
                <a:solidFill>
                  <a:schemeClr val="tx1"/>
                </a:solidFill>
              </a:rPr>
              <a:t>putem sistema definiranih prava, odgovornosti i obaveza, te gdje </a:t>
            </a:r>
            <a:r>
              <a:rPr lang="hr-HR" sz="4100" b="0" noProof="0" dirty="0">
                <a:solidFill>
                  <a:srgbClr val="FF0000"/>
                </a:solidFill>
              </a:rPr>
              <a:t>princip prevencija ima najviši prioritet</a:t>
            </a:r>
            <a:r>
              <a:rPr lang="hr-HR" sz="4100" b="0" noProof="0" dirty="0">
                <a:solidFill>
                  <a:schemeClr val="tx1"/>
                </a:solidFill>
              </a:rPr>
              <a:t>.</a:t>
            </a:r>
            <a:endParaRPr lang="hr-HR" sz="2800" noProof="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8D1C-30FB-4AB1-9170-005145A6E79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007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/>
            <a:endParaRPr lang="en-GB" sz="40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455576" y="188640"/>
            <a:ext cx="7504894" cy="1152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 eaLnBrk="1" hangingPunct="1"/>
            <a:r>
              <a:rPr lang="hr-HR" sz="2800" b="1" dirty="0">
                <a:solidFill>
                  <a:schemeClr val="tx2"/>
                </a:solidFill>
                <a:latin typeface="Arial" charset="0"/>
              </a:rPr>
              <a:t>Napomene za iskustveni sistem procjene</a:t>
            </a:r>
            <a:endParaRPr lang="hr-HR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609600" y="1124744"/>
            <a:ext cx="8033886" cy="5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96875" indent="-396875" algn="l"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hr-HR" sz="1800" dirty="0">
                <a:latin typeface="Arial" charset="0"/>
              </a:rPr>
              <a:t>Prema iskustvenom sistemu procjene (premija po sistemu „bonus-</a:t>
            </a:r>
            <a:r>
              <a:rPr lang="hr-HR" sz="1800" dirty="0" err="1">
                <a:latin typeface="Arial" charset="0"/>
              </a:rPr>
              <a:t>malus</a:t>
            </a:r>
            <a:r>
              <a:rPr lang="hr-HR" sz="1800" dirty="0">
                <a:latin typeface="Arial" charset="0"/>
              </a:rPr>
              <a:t>”), stopa doprinosa se prilagođava u određenoj skali prema iskustvu kompanije sa odštetnim zahtjevima.</a:t>
            </a:r>
          </a:p>
          <a:p>
            <a:pPr marL="396875" indent="-396875" algn="l"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hr-HR" sz="1800" dirty="0">
                <a:latin typeface="Arial" charset="0"/>
              </a:rPr>
              <a:t>Stope nude ravnomjerniju raspodjelu naknada, ali je </a:t>
            </a:r>
            <a:r>
              <a:rPr lang="hr-HR" sz="1800" b="1" u="sng" dirty="0">
                <a:latin typeface="Arial" charset="0"/>
              </a:rPr>
              <a:t>manje elemenata osiguranja (</a:t>
            </a:r>
            <a:r>
              <a:rPr lang="hr-HR" sz="1800" b="1" u="sng" dirty="0" err="1">
                <a:latin typeface="Arial" charset="0"/>
              </a:rPr>
              <a:t>grupisanje</a:t>
            </a:r>
            <a:r>
              <a:rPr lang="hr-HR" sz="1800" b="1" u="sng" dirty="0">
                <a:latin typeface="Arial" charset="0"/>
              </a:rPr>
              <a:t> rizika)</a:t>
            </a:r>
            <a:r>
              <a:rPr lang="hr-HR" sz="1800" dirty="0">
                <a:latin typeface="Arial" charset="0"/>
              </a:rPr>
              <a:t> a svako </a:t>
            </a:r>
            <a:r>
              <a:rPr lang="hr-HR" sz="1800" dirty="0" err="1">
                <a:latin typeface="Arial" charset="0"/>
              </a:rPr>
              <a:t>preduzeće</a:t>
            </a:r>
            <a:r>
              <a:rPr lang="hr-HR" sz="1800" dirty="0">
                <a:latin typeface="Arial" charset="0"/>
              </a:rPr>
              <a:t> plaća za nezgode nastale u njemu.</a:t>
            </a:r>
          </a:p>
          <a:p>
            <a:pPr marL="396875" indent="-396875" algn="l"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hr-HR" sz="1800" dirty="0">
                <a:latin typeface="Arial" charset="0"/>
              </a:rPr>
              <a:t>Oni koji podržavaju ovaj sistem tvrde da on nudi </a:t>
            </a:r>
            <a:r>
              <a:rPr lang="hr-HR" sz="1800" b="1" u="sng" dirty="0">
                <a:latin typeface="Arial" charset="0"/>
              </a:rPr>
              <a:t>poticaj</a:t>
            </a:r>
            <a:r>
              <a:rPr lang="hr-HR" sz="1800" dirty="0">
                <a:latin typeface="Arial" charset="0"/>
              </a:rPr>
              <a:t> poslodavcima da smanje broj povreda na radu i vrijeme izgubljeno zbog povrede na radu ako provode mjere zaštite zdravlja i sigurnosti na radu.</a:t>
            </a:r>
          </a:p>
          <a:p>
            <a:pPr marL="396875" indent="-396875" algn="l"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hr-HR" sz="1800" dirty="0">
                <a:latin typeface="Arial" charset="0"/>
              </a:rPr>
              <a:t>Oni koji ne podržavaju ovaj sistem tvrde da iskustveni sistem sadrži elemente kolektivne solidarnosti u </a:t>
            </a:r>
            <a:r>
              <a:rPr lang="hr-HR" sz="1800" dirty="0" err="1">
                <a:latin typeface="Arial" charset="0"/>
              </a:rPr>
              <a:t>finansiranju</a:t>
            </a:r>
            <a:r>
              <a:rPr lang="hr-HR" sz="1800" dirty="0">
                <a:latin typeface="Arial" charset="0"/>
              </a:rPr>
              <a:t> socijalnog osiguranja. Ima </a:t>
            </a:r>
            <a:r>
              <a:rPr lang="hr-HR" sz="1800" b="1" u="sng" dirty="0">
                <a:latin typeface="Arial" charset="0"/>
              </a:rPr>
              <a:t>veće administrativne </a:t>
            </a:r>
            <a:r>
              <a:rPr lang="hr-HR" sz="1800" b="1" u="sng" dirty="0" err="1">
                <a:latin typeface="Arial" charset="0"/>
              </a:rPr>
              <a:t>troškovve</a:t>
            </a:r>
            <a:r>
              <a:rPr lang="hr-HR" sz="1800" dirty="0">
                <a:latin typeface="Arial" charset="0"/>
              </a:rPr>
              <a:t>. Brz pravilnog nadzora i provedbe, ovaj sistem omogućava poslodavcima da ne prijavljuju slučajeve.</a:t>
            </a:r>
          </a:p>
          <a:p>
            <a:pPr marL="396875" indent="-396875" algn="l"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hr-HR" sz="1800" dirty="0">
                <a:latin typeface="Arial" charset="0"/>
              </a:rPr>
              <a:t>Ako se mogu izbjeći veći administrativni troškovi smanjenjem ukupnog broja povreda, onda se može smatrati da je iskustveni sistem odgovarajući.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B582-FBC5-4D1E-BAE2-5F7E9FC4CD0B}" type="slidenum">
              <a:rPr lang="en-AU" smtClean="0"/>
              <a:pPr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932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>
          <a:xfrm>
            <a:off x="1893795" y="445624"/>
            <a:ext cx="6840438" cy="850900"/>
          </a:xfrm>
        </p:spPr>
        <p:txBody>
          <a:bodyPr/>
          <a:lstStyle/>
          <a:p>
            <a:pPr algn="l" eaLnBrk="1" hangingPunct="1"/>
            <a:r>
              <a:rPr lang="hr-HR" sz="3600" b="1" noProof="0" dirty="0"/>
              <a:t>ULOGA RADNIKA</a:t>
            </a:r>
            <a:endParaRPr lang="hr-HR" sz="3600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212980"/>
            <a:ext cx="8283575" cy="53464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sz="2600" b="1" cap="all" dirty="0">
                <a:solidFill>
                  <a:schemeClr val="tx2"/>
                </a:solidFill>
              </a:rPr>
              <a:t>NA NACIONALNOM NIVOU:</a:t>
            </a:r>
            <a:endParaRPr lang="hr-HR" sz="2600" cap="all" dirty="0">
              <a:solidFill>
                <a:schemeClr val="tx2"/>
              </a:solidFill>
            </a:endParaRPr>
          </a:p>
          <a:p>
            <a:pPr lvl="0">
              <a:buClr>
                <a:schemeClr val="accent2"/>
              </a:buClr>
            </a:pPr>
            <a:r>
              <a:rPr lang="hr-HR" sz="2600" dirty="0">
                <a:solidFill>
                  <a:schemeClr val="tx2"/>
                </a:solidFill>
              </a:rPr>
              <a:t>Učestvuju sa svojim organizacijama u radu tripartitnih tijela</a:t>
            </a:r>
          </a:p>
          <a:p>
            <a:pPr lvl="0">
              <a:spcBef>
                <a:spcPts val="2400"/>
              </a:spcBef>
              <a:buClr>
                <a:schemeClr val="accent2"/>
              </a:buClr>
            </a:pPr>
            <a:r>
              <a:rPr lang="hr-HR" sz="2600" b="1" cap="all" dirty="0">
                <a:solidFill>
                  <a:schemeClr val="tx2"/>
                </a:solidFill>
              </a:rPr>
              <a:t>NA NIVOU PREDUZEĆA:</a:t>
            </a:r>
          </a:p>
          <a:p>
            <a:pPr marL="342900" lvl="0" indent="-3429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hr-HR" sz="2600" dirty="0" err="1">
                <a:solidFill>
                  <a:schemeClr val="tx2"/>
                </a:solidFill>
              </a:rPr>
              <a:t>Sarađuju</a:t>
            </a:r>
            <a:r>
              <a:rPr lang="hr-HR" sz="2600" dirty="0">
                <a:solidFill>
                  <a:schemeClr val="tx2"/>
                </a:solidFill>
              </a:rPr>
              <a:t> sa poslodavcima i učestvuju u radu Zajedničkih komiteta za zaštitu zdravlja i sigurnosti na radu</a:t>
            </a:r>
          </a:p>
          <a:p>
            <a:pPr marL="342900" lvl="0" indent="-3429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hr-HR" sz="2600" dirty="0">
                <a:solidFill>
                  <a:schemeClr val="tx2"/>
                </a:solidFill>
              </a:rPr>
              <a:t>Provode uputstva i procedure za zaštitu zdravlja i sigurnosti na radu</a:t>
            </a:r>
          </a:p>
          <a:p>
            <a:pPr marL="342900" lvl="0" indent="-3429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hr-HR" sz="2600" dirty="0">
                <a:solidFill>
                  <a:schemeClr val="tx2"/>
                </a:solidFill>
              </a:rPr>
              <a:t>Prijavljuju svaku nezgodu ili povredu na radu i svaku opasnu situaciju</a:t>
            </a:r>
          </a:p>
          <a:p>
            <a:pPr marL="342900" lvl="0" indent="-3429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hr-HR" sz="2600" dirty="0">
                <a:solidFill>
                  <a:schemeClr val="tx2"/>
                </a:solidFill>
              </a:rPr>
              <a:t>Zahtijevaju i učestvuju u obukama o zaštiti zdravlja i sigurnosti na radu i aktivnostima podizanja svijesti</a:t>
            </a:r>
            <a:endParaRPr lang="hr-HR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8D1C-30FB-4AB1-9170-005145A6E79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58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Text Box 7">
            <a:extLst>
              <a:ext uri="{FF2B5EF4-FFF2-40B4-BE49-F238E27FC236}">
                <a16:creationId xmlns:a16="http://schemas.microsoft.com/office/drawing/2014/main" id="{99307153-61DD-4927-A44A-519A00B68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688" y="6453188"/>
            <a:ext cx="30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78C33D2B-3EAD-4CC1-AC1C-6B4F95B54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8" y="6453188"/>
            <a:ext cx="569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>
                <a:solidFill>
                  <a:srgbClr val="CCECFF"/>
                </a:solidFill>
                <a:latin typeface="Arial Narrow" panose="020B0606020202030204" pitchFamily="34" charset="0"/>
              </a:rPr>
              <a:t>P.2.1</a:t>
            </a:r>
          </a:p>
        </p:txBody>
      </p:sp>
      <p:pic>
        <p:nvPicPr>
          <p:cNvPr id="31753" name="Picture 9">
            <a:extLst>
              <a:ext uri="{FF2B5EF4-FFF2-40B4-BE49-F238E27FC236}">
                <a16:creationId xmlns:a16="http://schemas.microsoft.com/office/drawing/2014/main" id="{37E5CD48-BCC9-44E4-AF9C-762C4A6AA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4" y="1259633"/>
            <a:ext cx="8589963" cy="553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CF361A-9FD1-D021-2CE0-AD34817F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560" y="291303"/>
            <a:ext cx="7539134" cy="720000"/>
          </a:xfrm>
        </p:spPr>
        <p:txBody>
          <a:bodyPr anchor="ctr" anchorCtr="0"/>
          <a:lstStyle/>
          <a:p>
            <a:r>
              <a:rPr lang="hr-HR" sz="2400" noProof="0" dirty="0"/>
              <a:t>Rad na procjeni rizika:</a:t>
            </a:r>
            <a:br>
              <a:rPr lang="hr-HR" sz="2400" noProof="0" dirty="0"/>
            </a:br>
            <a:r>
              <a:rPr lang="hr-HR" sz="2400" noProof="0" dirty="0"/>
              <a:t>Gdje su opasnosti i koliko je ozbiljna šteta?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186" y="558516"/>
            <a:ext cx="6275033" cy="495843"/>
          </a:xfrm>
        </p:spPr>
        <p:txBody>
          <a:bodyPr>
            <a:normAutofit fontScale="90000"/>
          </a:bodyPr>
          <a:lstStyle/>
          <a:p>
            <a:r>
              <a:rPr lang="hr-HR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Primjer: Uhvaćen na pokretnoj traci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741094"/>
            <a:ext cx="2501599" cy="197593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741094"/>
            <a:ext cx="2071142" cy="196664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309" y="3933056"/>
            <a:ext cx="2051685" cy="242559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3897564"/>
            <a:ext cx="1512888" cy="240192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6789" y="1741094"/>
            <a:ext cx="2580839" cy="199664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801" y="4170860"/>
            <a:ext cx="3889244" cy="194998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442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9" descr="(click to enlarge)">
            <a:hlinkClick r:id="rId2"/>
            <a:extLst>
              <a:ext uri="{FF2B5EF4-FFF2-40B4-BE49-F238E27FC236}">
                <a16:creationId xmlns:a16="http://schemas.microsoft.com/office/drawing/2014/main" id="{E8181AD0-2E4C-44A7-8E0B-4EE466A09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02" y="1964531"/>
            <a:ext cx="237460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IMGP0636">
            <a:extLst>
              <a:ext uri="{FF2B5EF4-FFF2-40B4-BE49-F238E27FC236}">
                <a16:creationId xmlns:a16="http://schemas.microsoft.com/office/drawing/2014/main" id="{C751C9BF-4E55-462F-954F-2E942812A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64531"/>
            <a:ext cx="25209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IMGP3012">
            <a:extLst>
              <a:ext uri="{FF2B5EF4-FFF2-40B4-BE49-F238E27FC236}">
                <a16:creationId xmlns:a16="http://schemas.microsoft.com/office/drawing/2014/main" id="{E51A178D-98A9-4D48-9AB5-F87753F16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39009"/>
            <a:ext cx="252095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>
            <a:extLst>
              <a:ext uri="{FF2B5EF4-FFF2-40B4-BE49-F238E27FC236}">
                <a16:creationId xmlns:a16="http://schemas.microsoft.com/office/drawing/2014/main" id="{BBE13D28-E374-410D-AF77-8A53777AA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r="7408" b="13580"/>
          <a:stretch>
            <a:fillRect/>
          </a:stretch>
        </p:blipFill>
        <p:spPr bwMode="auto">
          <a:xfrm>
            <a:off x="6227763" y="1964531"/>
            <a:ext cx="251936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5">
            <a:extLst>
              <a:ext uri="{FF2B5EF4-FFF2-40B4-BE49-F238E27FC236}">
                <a16:creationId xmlns:a16="http://schemas.microsoft.com/office/drawing/2014/main" id="{B2CBA80C-7E9A-4282-8745-9B6A290D4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8333" r="30000" b="16667"/>
          <a:stretch>
            <a:fillRect/>
          </a:stretch>
        </p:blipFill>
        <p:spPr bwMode="auto">
          <a:xfrm>
            <a:off x="6227763" y="3939009"/>
            <a:ext cx="2519362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4BDA043-73B0-423C-9D0E-9527D9531771}"/>
              </a:ext>
            </a:extLst>
          </p:cNvPr>
          <p:cNvSpPr txBox="1">
            <a:spLocks/>
          </p:cNvSpPr>
          <p:nvPr/>
        </p:nvSpPr>
        <p:spPr>
          <a:xfrm>
            <a:off x="1558212" y="513184"/>
            <a:ext cx="6624735" cy="699796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75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Primjer: sigurnost na proizvodnoj liniji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62" name="Picture 2">
            <a:extLst>
              <a:ext uri="{FF2B5EF4-FFF2-40B4-BE49-F238E27FC236}">
                <a16:creationId xmlns:a16="http://schemas.microsoft.com/office/drawing/2014/main" id="{D591C59A-5EF8-4410-A3CB-787C8C5BF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09"/>
          <a:stretch>
            <a:fillRect/>
          </a:stretch>
        </p:blipFill>
        <p:spPr bwMode="auto">
          <a:xfrm>
            <a:off x="152400" y="1905000"/>
            <a:ext cx="8839200" cy="291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63" name="Text Box 3">
            <a:extLst>
              <a:ext uri="{FF2B5EF4-FFF2-40B4-BE49-F238E27FC236}">
                <a16:creationId xmlns:a16="http://schemas.microsoft.com/office/drawing/2014/main" id="{A903E9B7-6B29-45F8-8D0F-3C55FEDF0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868" y="4940559"/>
            <a:ext cx="26156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5400" dirty="0" err="1"/>
              <a:t>Prije</a:t>
            </a:r>
            <a:r>
              <a:rPr lang="en-US" altLang="ja-JP" sz="5400" dirty="0"/>
              <a:t>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906B4EF-9789-4DFA-91A9-D32CA9884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938" y="4929673"/>
            <a:ext cx="21987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5400" dirty="0" err="1"/>
              <a:t>Nakon</a:t>
            </a:r>
            <a:endParaRPr lang="en-US" altLang="ja-JP" sz="5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740929-BAAD-4598-9979-C82330C081D9}"/>
              </a:ext>
            </a:extLst>
          </p:cNvPr>
          <p:cNvSpPr txBox="1">
            <a:spLocks/>
          </p:cNvSpPr>
          <p:nvPr/>
        </p:nvSpPr>
        <p:spPr>
          <a:xfrm>
            <a:off x="1558212" y="550507"/>
            <a:ext cx="7433388" cy="699796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75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Primjer: rukovanje materijalima i skladištenje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1746" name="Picture 2">
            <a:extLst>
              <a:ext uri="{FF2B5EF4-FFF2-40B4-BE49-F238E27FC236}">
                <a16:creationId xmlns:a16="http://schemas.microsoft.com/office/drawing/2014/main" id="{50122A3D-DC05-492D-8D7A-EEF0837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57338"/>
            <a:ext cx="4175125" cy="29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1747" name="Picture 3">
            <a:extLst>
              <a:ext uri="{FF2B5EF4-FFF2-40B4-BE49-F238E27FC236}">
                <a16:creationId xmlns:a16="http://schemas.microsoft.com/office/drawing/2014/main" id="{C5AFC8A8-18E0-433A-83FB-29D3485D9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39243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8A10DA7C-39EA-4FBD-B4C3-A880C5982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868" y="4940559"/>
            <a:ext cx="26156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5400" dirty="0" err="1"/>
              <a:t>Prije</a:t>
            </a:r>
            <a:endParaRPr lang="en-US" altLang="ja-JP" sz="5400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AA3956F-378A-4732-9676-4C03907DF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939" y="4929673"/>
            <a:ext cx="22580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5400" dirty="0" err="1"/>
              <a:t>Nakon</a:t>
            </a:r>
            <a:endParaRPr lang="en-US" altLang="ja-JP" sz="5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838BC0-2F0C-44AE-B7EF-82E0E21F7854}"/>
              </a:ext>
            </a:extLst>
          </p:cNvPr>
          <p:cNvSpPr txBox="1">
            <a:spLocks/>
          </p:cNvSpPr>
          <p:nvPr/>
        </p:nvSpPr>
        <p:spPr>
          <a:xfrm>
            <a:off x="1558212" y="513184"/>
            <a:ext cx="6624735" cy="699796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75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Primjer: zaštita od opasnih supstanci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LO 2020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O Presentation 16x9.potx" id="{1B78B7CC-6F33-4AED-B988-F1824BC14DB2}" vid="{017B0592-C5E0-43A0-8804-D21738B904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English+PowerPoint+Presentation</Template>
  <TotalTime>320</TotalTime>
  <Words>2158</Words>
  <Application>Microsoft Office PowerPoint</Application>
  <PresentationFormat>On-screen Show (4:3)</PresentationFormat>
  <Paragraphs>320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Narrow</vt:lpstr>
      <vt:lpstr>Calibri</vt:lpstr>
      <vt:lpstr>Times New Roman</vt:lpstr>
      <vt:lpstr>Wingdings</vt:lpstr>
      <vt:lpstr>Wingdings 3</vt:lpstr>
      <vt:lpstr>ILO 2020</vt:lpstr>
      <vt:lpstr>Uloga sindikata u promociji politika zaštite zdravlja i sigurnosti na radu i naknada za povrede na radu </vt:lpstr>
      <vt:lpstr>PowerPoint Presentation</vt:lpstr>
      <vt:lpstr>MOR promotivni okvir za Konvenciju o zaštiti zdravlja i sigurnosti na radu, 2006. (br. 187)</vt:lpstr>
      <vt:lpstr>ULOGA RADNIKA</vt:lpstr>
      <vt:lpstr>Rad na procjeni rizika: Gdje su opasnosti i koliko je ozbiljna šteta?</vt:lpstr>
      <vt:lpstr>Primjer: Uhvaćen na pokretnoj traci</vt:lpstr>
      <vt:lpstr>PowerPoint Presentation</vt:lpstr>
      <vt:lpstr>PowerPoint Presentation</vt:lpstr>
      <vt:lpstr>PowerPoint Presentation</vt:lpstr>
      <vt:lpstr>ULOGA SOCIJALNE SIGURNOSTI</vt:lpstr>
      <vt:lpstr> </vt:lpstr>
      <vt:lpstr>Osnovna struktura sistema naknada za povrede na radu</vt:lpstr>
      <vt:lpstr>Naknada za povrede na radu</vt:lpstr>
      <vt:lpstr>MOR Konvencija o naknadi za povredu na radu</vt:lpstr>
      <vt:lpstr>Rizici obuhvaćeni C.102</vt:lpstr>
      <vt:lpstr>Ratifikacija C.102 po sektorima i C.121</vt:lpstr>
      <vt:lpstr>Međunarodni standardi o naknadi za povredu na radu: principi</vt:lpstr>
      <vt:lpstr>Međunarodni standardi o periodičnim isplatama za standardne korisnike u braku sa 2 djece</vt:lpstr>
      <vt:lpstr>Predmet poboljšanja</vt:lpstr>
      <vt:lpstr>Rad u grupi – uputstva</vt:lpstr>
      <vt:lpstr>Rad u grupi – pitanja</vt:lpstr>
      <vt:lpstr>Hvala na pažnji  za dodatne informacije, posjetite našu Internet stranicu na</vt:lpstr>
      <vt:lpstr>Komentari za BiH, Sjevernu Makedoniju, Crnu Goru ili Srbiju</vt:lpstr>
      <vt:lpstr>Komentari za Kosovo</vt:lpstr>
      <vt:lpstr>PowerPoint Presentation</vt:lpstr>
      <vt:lpstr>Stalno unapređenje zaštite zdravlja i sigurnosti na radu kroz PDCA ciklus</vt:lpstr>
      <vt:lpstr>PowerPoint Presentation</vt:lpstr>
      <vt:lpstr>PowerPoint Presentation</vt:lpstr>
      <vt:lpstr>Poređenje metoda određivanja premija</vt:lpstr>
      <vt:lpstr>PowerPoint Presentation</vt:lpstr>
    </vt:vector>
  </TitlesOfParts>
  <Company>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title here 40pt</dc:title>
  <dc:creator>Hirose, Kenichi</dc:creator>
  <cp:lastModifiedBy>Besirikli, Samra</cp:lastModifiedBy>
  <cp:revision>303</cp:revision>
  <cp:lastPrinted>2022-10-04T10:16:04Z</cp:lastPrinted>
  <dcterms:created xsi:type="dcterms:W3CDTF">2020-09-08T08:23:51Z</dcterms:created>
  <dcterms:modified xsi:type="dcterms:W3CDTF">2023-04-27T07:02:27Z</dcterms:modified>
</cp:coreProperties>
</file>