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549" r:id="rId2"/>
    <p:sldId id="550" r:id="rId3"/>
    <p:sldId id="551" r:id="rId4"/>
    <p:sldId id="552" r:id="rId5"/>
    <p:sldId id="553" r:id="rId6"/>
    <p:sldId id="556" r:id="rId7"/>
    <p:sldId id="557" r:id="rId8"/>
    <p:sldId id="554" r:id="rId9"/>
    <p:sldId id="564" r:id="rId10"/>
    <p:sldId id="565" r:id="rId11"/>
    <p:sldId id="567" r:id="rId12"/>
    <p:sldId id="568" r:id="rId13"/>
    <p:sldId id="558" r:id="rId14"/>
    <p:sldId id="563" r:id="rId15"/>
    <p:sldId id="561" r:id="rId16"/>
    <p:sldId id="559" r:id="rId17"/>
    <p:sldId id="562" r:id="rId18"/>
    <p:sldId id="495" r:id="rId19"/>
    <p:sldId id="532" r:id="rId20"/>
    <p:sldId id="536" r:id="rId21"/>
    <p:sldId id="496" r:id="rId22"/>
    <p:sldId id="498" r:id="rId23"/>
    <p:sldId id="499" r:id="rId24"/>
    <p:sldId id="501" r:id="rId25"/>
    <p:sldId id="534" r:id="rId26"/>
    <p:sldId id="27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9" autoAdjust="0"/>
  </p:normalViewPr>
  <p:slideViewPr>
    <p:cSldViewPr>
      <p:cViewPr varScale="1">
        <p:scale>
          <a:sx n="112" d="100"/>
          <a:sy n="112" d="100"/>
        </p:scale>
        <p:origin x="16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1443A-606A-4F26-B488-5C290F57FB1F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B3A19-D82C-4AD7-83E9-3BE16E912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21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3D3562-8F8E-4017-B93E-4E8275ABE23E}" type="slidenum">
              <a:rPr lang="ru-RU">
                <a:latin typeface="Arial" pitchFamily="34" charset="0"/>
              </a:rPr>
              <a:pPr/>
              <a:t>1</a:t>
            </a:fld>
            <a:endParaRPr 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77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lex:LPLP2017092118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lex:LPLP2008071018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62200"/>
            <a:ext cx="9144000" cy="4191000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  <a:t>СООТВЕТСТВИЕ НАЦИОНАЛЬНЫХ ЗАКОНОДАТЕЛЬСТВ ПО ТРУДУ </a:t>
            </a:r>
            <a:b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  <a:t>КОНВЕНЦИИ МОТ № 81 ОБ ИНСПЕКЦИИ ТРУДА </a:t>
            </a:r>
            <a:b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  <a:t>И СООТВЕТСТВУЮЩЕМУ </a:t>
            </a:r>
            <a:b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  <a:t>ПРОТОКОЛУ 1995 ГОДА</a:t>
            </a:r>
            <a:b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  <a:t>26-27 сентября 2018</a:t>
            </a:r>
            <a:br>
              <a:rPr lang="ru-RU" sz="22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43392"/>
                </a:solidFill>
                <a:latin typeface="Times New Roman" pitchFamily="18" charset="0"/>
                <a:cs typeface="Times New Roman" pitchFamily="18" charset="0"/>
              </a:rPr>
              <a:t>Тбилиси, Грузия</a:t>
            </a:r>
            <a:endParaRPr lang="ru-RU" sz="2200" b="1" dirty="0">
              <a:solidFill>
                <a:srgbClr val="0433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44602B13-50C6-4E63-9C08-3D4C4A500EC5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>
                <a:defRPr/>
              </a:pPr>
              <a:t>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pic>
        <p:nvPicPr>
          <p:cNvPr id="1027" name="Picture 3" descr="D:\Desktop\ILO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857309"/>
            <a:ext cx="1752600" cy="1392253"/>
          </a:xfrm>
          <a:prstGeom prst="rect">
            <a:avLst/>
          </a:prstGeom>
          <a:noFill/>
        </p:spPr>
      </p:pic>
      <p:pic>
        <p:nvPicPr>
          <p:cNvPr id="1028" name="Picture 4" descr="C:\Users\ELENAC~1\AppData\Local\Temp\Rar$DIa0.619\sigl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838200"/>
            <a:ext cx="1752600" cy="1430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03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1" y="1371600"/>
            <a:ext cx="8686800" cy="51816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23</a:t>
            </a:r>
            <a:r>
              <a:rPr lang="ru-RU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Обеспечение государственного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за соблюдением работодателями настоящего закона и других нормативных актов по охране здоровья и безопасности труда осуществляется следующими компетентными органами в области безопасности на рабочем месте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авиации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 водного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агентство по регулированию 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 по регулированию в области электронных коммуникаций и информационных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Агентство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техническому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надзору.</a:t>
            </a:r>
          </a:p>
          <a:p>
            <a:pPr marL="0" indent="0">
              <a:buNone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Ст.23</a:t>
            </a:r>
            <a:r>
              <a:rPr lang="ru-RU" sz="2200" i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Законом N 185 от 21.09.2017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силу </a:t>
            </a:r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27.10.2017) </a:t>
            </a:r>
            <a:endParaRPr lang="ru-RU" sz="2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 № 186-XVI от 10 июля 2008 года об охране здоровья и безопасности труда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29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495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запросу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 г.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Междурнародно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бюро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предприняло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техническую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миссию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деталей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зучения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бюро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идентифицировали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недостатков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реформы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338328"/>
            <a:ext cx="7848601" cy="12527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30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799" cy="4876800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децентрализация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децентрализованные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составят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наделенных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полномочиями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осуществлению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наделенны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полномочиями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осуществлению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рода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генерировать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ленных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o-RO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едостатк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o-RO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17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495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раны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расследование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несчастных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произоводстве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остались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обращениях потребовала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Парламента и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вмешат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ельства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срочных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возникших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законодательного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сительно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 структуры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проигнорированы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принятые </a:t>
            </a:r>
            <a:r>
              <a:rPr lang="ro-RO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конфедераци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профсоюзов</a:t>
            </a: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Молдовы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49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362200"/>
            <a:ext cx="8686799" cy="4267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Едиственное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смогли достичь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Раследование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несчастных случаев, в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отступление от положений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Закона об охране здоровья и безопасности труда № 186/2008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года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опубликования настоящего закона обязанности, предусмотренные в пункте f) статьи 23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части (3) статьи 23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пункте b) части (2) статьи 23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об охране здоровья и безопасности труда, исполняет Государственная инспекция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июня 2018 года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дополнений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законодательные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№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  от  24.05.2018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Мониторул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Офичиал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195-209/338 от 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15.06.2018)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97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495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экспертов МОТ по применению конвенций и рекомендаций в своем докладе на 107-й сессии Международной конференции труда 2018 года (см. ILC.107 / III (A), стр. 443-446), вновь подтвердил, что «ограничения на проведение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внезапных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содержащиеся в ст. 18 и 19 Закона о государственном контроле над предпринимательской деятельностью № 131 от 08.06.2012 несовместимы с требованиями, предусмотренными ст. 12 (1) (a) и (b) Конвенции МОТ № 81/1947 о инспекции труда в промышленности и торговле и положения ст. 16 (1) (a) и (b) Конвенции МОТ № 129».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338328"/>
            <a:ext cx="7848601" cy="12527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69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495800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ближайшем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соотвествующих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положений законодательства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 и 16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 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81, а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21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 № 129,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соблюдением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законодательных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приведено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вышеупомянутых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Конвенций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конвенций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призвал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предпринять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59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495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Статью 4 дополнить частями (1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)–(1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следующего содержания: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«(1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 осуществлении планового или внезапного контроля контролирующий орган имеет в виду прежде всего возможность осуществления контроля путем прямого запроса от проверяемого лица документов и другой информации согласно части (1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Только в случае недостаточности имеющихся документов и информации для установления соблюдения законодательства лицом, подлежащим контролю, или исходя из вида контроля и анализа рисков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контролирующий орган осуществляет контроль на месте.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131 </a:t>
            </a: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2012 г.</a:t>
            </a:r>
            <a:r>
              <a:rPr lang="ru-RU" sz="2400" u="sng" dirty="0" smtClean="0">
                <a:solidFill>
                  <a:schemeClr val="bg1"/>
                </a:solidFill>
              </a:rPr>
              <a:t/>
            </a:r>
            <a:br>
              <a:rPr lang="ru-RU" sz="2400" u="sng" dirty="0" smtClean="0">
                <a:solidFill>
                  <a:schemeClr val="bg1"/>
                </a:solidFill>
              </a:rPr>
            </a:br>
            <a:r>
              <a:rPr lang="ru-RU" sz="10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внесении изменений в некоторые законодательные акты № 179  от  26.07.2018</a:t>
            </a:r>
            <a:b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Мониторул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Офичиал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309-320/498 от 17.08.2018)</a:t>
            </a:r>
            <a:b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73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1" y="228600"/>
            <a:ext cx="8686800" cy="5897563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o-RO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dirty="0"/>
              <a:t>  </a:t>
            </a: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sz="7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  <a:r>
              <a:rPr lang="ro-RO" sz="7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важная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составляющая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рабо­чей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силы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конфедерация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профсоюзов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Молдовы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(НКПМ),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уделяет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данному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вопро­су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7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7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создании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Конфедеральным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комитетом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НКПМ 1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обеспечению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трудящихся</a:t>
            </a:r>
            <a:r>
              <a:rPr lang="ru-RU" sz="7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7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профсоюзов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</a:t>
            </a:r>
            <a:r>
              <a:rPr lang="ro-RO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o-RO" sz="7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</a:t>
            </a:r>
            <a:r>
              <a:rPr lang="ru-RU" sz="7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4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1" y="228600"/>
            <a:ext cx="8686800" cy="58975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o-RO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dirty="0"/>
              <a:t>  </a:t>
            </a: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ro-RO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Инспекция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профсоюзов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структурной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единицей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конфедерации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профсоюзов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Молдовы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386, ч. (2), п. а)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НКПМ,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программными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руководящих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Конфедерации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профсоюзов</a:t>
            </a:r>
            <a:r>
              <a:rPr lang="ro-RO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1" y="2362200"/>
            <a:ext cx="8686800" cy="376396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ратифицировала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Конвенции Международной Организации Труда № </a:t>
            </a:r>
            <a:r>
              <a:rPr lang="ro-RO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81; 119; 127; 129; 152; 155; 182; 184;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187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ратификации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 № 81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1995 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 № 129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сельском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1997 г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принял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осударственной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140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10.05.2001 г.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Конвенции Международной Организации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Труда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26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1" y="381000"/>
            <a:ext cx="8686800" cy="57451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Инспекции труда профсоюзов </a:t>
            </a:r>
            <a:r>
              <a:rPr lang="ru-RU" sz="1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ориентирована на достижение Стратегии </a:t>
            </a:r>
            <a:r>
              <a:rPr lang="ru-RU" sz="1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НКПМ </a:t>
            </a:r>
            <a:r>
              <a:rPr lang="ru-RU" sz="1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2017-2022 годы</a:t>
            </a:r>
            <a:r>
              <a:rPr lang="ru-RU" sz="1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9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процессе согласования законодательных и нормативных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здоровья и безопасности на рабочем месте и постоянная адаптация законодательства на местах к изменениям, установленным европейскими стандартами;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модернизация проверки условий труда на рабочих местах;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методической и практической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возникающим вопросам оценки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риска на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местах;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инструментальных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замеров уровней факторов производственной среды, которые отражаются в карте условий труда на рабочем месте.</a:t>
            </a:r>
            <a:endParaRPr lang="en-US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ro-RO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1" cy="5105400"/>
          </a:xfrm>
        </p:spPr>
        <p:txBody>
          <a:bodyPr>
            <a:normAutofit fontScale="85000" lnSpcReduction="20000"/>
          </a:bodyPr>
          <a:lstStyle/>
          <a:p>
            <a:pPr lvl="0" algn="just">
              <a:buFont typeface="Wingdings" pitchFamily="2" charset="2"/>
              <a:buChar char="q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трудовых отношений контролирует соблюдение положений законодательных и других нормативных актов, относящихся 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индивидуальному трудовому договору и коллективному трудовому договору;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трудовой книжке;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- рабочему времени и времени отдыха;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- трудовой дисциплине; 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- труду несовершеннолетних и женщин;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- оплате труда;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- гарантиям и компенсациям, вытекающим из трудовых отношений;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- другим положениям трудового законодательства;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   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 труда профсоюзов</a:t>
            </a:r>
            <a: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следующие функции: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1" cy="48768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охраны здоровья и безопасности труда контролирует соблюдение положений законодательных и других нормативных актов, относящихся к охране здоровья и безопасности труда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расследовании несчастных случаев на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производстве;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в разработке национальных и отраслевых проектов по улучшению условий охраны здоровья и безопасности труда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обращения профсоюзных организаций и членов профсоюза по вопросам, относящимся к правам и гарантиям в области труда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сотрудничает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трудового законодательства с государственными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органами;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/>
              <a:t/>
            </a:r>
            <a:br>
              <a:rPr lang="ru-RU" sz="2300" dirty="0"/>
            </a:br>
            <a:endParaRPr lang="en-US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   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 труда профсоюзов</a:t>
            </a:r>
            <a: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следующие функции: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438400"/>
            <a:ext cx="8610601" cy="43434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методическую помощь представителям профсоюзов в составе комитетов ОЗБТ;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обобщает положительный опыт применения и соблюдения законодательных и нормативных актов 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ОЗБТ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 предложения по их совершенствованию;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 государственные органы и местные публичные власти о нарушениях законодательства о труде со стороны работодателей и руководителей рабочих мест;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/>
              <a:t/>
            </a:r>
            <a:br>
              <a:rPr lang="ru-RU" b="1" dirty="0"/>
            </a:b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   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 труда профсоюзов</a:t>
            </a:r>
            <a: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следующие функции: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9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1" cy="46482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методическую поддержку и консультацию профсоюзным организациям в области ОЗБТ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проектов трудовых коллективных соглашений и договоров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методическую помощь членам комиссий по аттестации рабочих мест, с точки зрения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ОЗБТ,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 разработке планов деятельности по приведению условий труда и средств производства в соответствие с нормативными требованиями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пропагандирует положительный опыт в области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ОЗБТ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средства массовой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во время семинаров по обучению или переподготовке представителей профсоюзов.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/>
              <a:t/>
            </a:r>
            <a:br>
              <a:rPr lang="ru-RU" sz="2300" dirty="0"/>
            </a:br>
            <a:endParaRPr lang="en-US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   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 труда профсоюзов</a:t>
            </a:r>
            <a: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следующие функции: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1" cy="42672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профсоюзов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инструментальные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уровней факторов производственной среды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местах,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предприятиях, в учреждениях и организациях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действуют профсоюзные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председателями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национально-отраслевых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   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 труда профсоюзов</a:t>
            </a:r>
            <a: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следующие функции: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o-RO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9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1" y="2209800"/>
            <a:ext cx="8686800" cy="44958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o-RO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акон</a:t>
            </a:r>
            <a:r>
              <a:rPr lang="ro-RO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устанавливал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соблюдением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законодательных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инспеторов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o-RO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бесприпятственный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рабочие места, в служебные и производственные помещения 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вытекающие из выше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упомянуты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</a:t>
            </a:r>
            <a:r>
              <a:rPr lang="ro-RO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o-RO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ациональн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</a:t>
            </a:r>
            <a:r>
              <a:rPr lang="ro-RO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очередь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Конвенций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 № 81 и 129.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o-RO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o-RO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осударственной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ro-RO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10.05.2001 г.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6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39925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еятельность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подпал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131/2012,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 № 81 и 129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законодательных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труда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сильно пострадал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131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 г.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1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495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2013 г.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конфедерация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профсоюзов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направила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бюро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 № 81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инспеции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o-RO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торговле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своем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Докладе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323/INS/11/6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o-RO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 г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одтвердил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131/2012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 № 81 и 129 и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потребовал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 и 16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 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81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торговле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принятые </a:t>
            </a:r>
            <a:r>
              <a:rPr lang="ro-RO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конфедераци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профсоюзов</a:t>
            </a: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Молдовы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4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495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лось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определенные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ы,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Страновой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достойного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2016-2020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2.3.1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а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законодательства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 № 81,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 г.)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 и 16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внедрены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338328"/>
            <a:ext cx="7848601" cy="12527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6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495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препятствий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инспеции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ось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крайней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ительности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даже,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инспекторами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внезапных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ачиная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1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г.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моратория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6 месяцев)</a:t>
            </a:r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создал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препятствие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инспеции</a:t>
            </a:r>
            <a:r>
              <a:rPr lang="ro-RO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 внимание Правительства Республики Молдова к тому факту, что подобное ограничение не может быть установлено в отношении инспекции труда, поскольку любой мораторий, наложенный на инспекцию труда, является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грубым нарушением Конвенций </a:t>
            </a:r>
            <a:r>
              <a:rPr lang="ro-RO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81 и 129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338328"/>
            <a:ext cx="7848601" cy="12527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1905000"/>
            <a:ext cx="8686799" cy="47244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поправок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131/2012 и № 140/2001, в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230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.09.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г.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эти поправки не устранили противоречия между национальным законодательством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Ковенцией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81, а наоборот, дополнили их.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дновременно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вступлением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230/2016,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o-RO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касающиеся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расследования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несчастных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переданы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контролирующим</a:t>
            </a:r>
            <a:r>
              <a:rPr lang="ro-RO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27.10.2017).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o-RO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230 </a:t>
            </a:r>
            <a:r>
              <a:rPr lang="ro-RO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o-RO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</a:t>
            </a: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г.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4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1" y="1981200"/>
            <a:ext cx="8686800" cy="4572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  <a:buNone/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Обеспечение государственного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за соблюдением работодателями настоящего закона и других нормативных актов по охране здоровья и безопасности труда осуществляется следующими компетентными органами в области безопасности на рабочем месте: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 по безопасности пищевых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 по защите прав потребителей и надзору за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рынком;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агентство общественного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Инспекция по охране окружающей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агентство автомобильного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 № 186-XVI от 10 июля 2008 года об охране здоровья и безопасности труда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3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10978</TotalTime>
  <Words>1589</Words>
  <Application>Microsoft Office PowerPoint</Application>
  <PresentationFormat>Экран (4:3)</PresentationFormat>
  <Paragraphs>157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СООТВЕТСТВИЕ НАЦИОНАЛЬНЫХ ЗАКОНОДАТЕЛЬСТВ ПО ТРУДУ  КОНВЕНЦИИ МОТ № 81 ОБ ИНСПЕКЦИИ ТРУДА  И СООТВЕТСТВУЮЩЕМУ  ПРОТОКОЛУ 1995 ГОДА   26-27 сентября 2018 Тбилиси, Грузия</vt:lpstr>
      <vt:lpstr>Конвенции Международной Организации Труда</vt:lpstr>
      <vt:lpstr> Закон о Государственной инспекции труда  № 140-XV от 10.05.2001 г. </vt:lpstr>
      <vt:lpstr>Закон о государственном контроле предпринимательской деятельности № 131 от 8 июня 2012 г.</vt:lpstr>
      <vt:lpstr>Меры принятые Национальной конфедерации профсоюзов Молдовы </vt:lpstr>
      <vt:lpstr> </vt:lpstr>
      <vt:lpstr> </vt:lpstr>
      <vt:lpstr>Закон № 230 от 23 сентября 2016 г.</vt:lpstr>
      <vt:lpstr> Закон № 186-XVI от 10 июля 2008 года об охране здоровья и безопасности труда </vt:lpstr>
      <vt:lpstr> Закон № 186-XVI от 10 июля 2008 года об охране здоровья и безопасности труда  </vt:lpstr>
      <vt:lpstr> </vt:lpstr>
      <vt:lpstr>Недостатки реформы</vt:lpstr>
      <vt:lpstr>Меры принятые Национальной конфедерации профсоюзов Молдовы </vt:lpstr>
      <vt:lpstr>Закон о внесении изменений и дополнений в некоторые законодательные акты № 79  от  24.05.2018  (Мониторул Офичиал № 195-209/338 от 15.06.2018)</vt:lpstr>
      <vt:lpstr> </vt:lpstr>
      <vt:lpstr> Комитет экспертов по применению конвенций и рекомендаций призвал Правительство Республики Молдова предпринять необходимые меры: </vt:lpstr>
      <vt:lpstr> Закон о государственном контроле предпринимательской деятельности № 131 от 8 июня 2012 г. (Закон о внесении изменений в некоторые законодательные акты № 179  от  26.07.2018  Мониторул Офичиал № 309-320/498 от 17.08.2018) </vt:lpstr>
      <vt:lpstr>Презентация PowerPoint</vt:lpstr>
      <vt:lpstr>Презентация PowerPoint</vt:lpstr>
      <vt:lpstr>Презентация PowerPoint</vt:lpstr>
      <vt:lpstr>   Инспекции труда профсоюзов осуществляет следующие функции:</vt:lpstr>
      <vt:lpstr>   Инспекции труда профсоюзов осуществляет следующие функции:</vt:lpstr>
      <vt:lpstr>   Инспекции труда профсоюзов осуществляет следующие функции:</vt:lpstr>
      <vt:lpstr>   Инспекции труда профсоюзов осуществляет следующие функции:</vt:lpstr>
      <vt:lpstr>   Инспекции труда профсоюзов осуществляет следующие функции: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Пользователь Windows</cp:lastModifiedBy>
  <cp:revision>1236</cp:revision>
  <dcterms:created xsi:type="dcterms:W3CDTF">2013-09-08T06:39:16Z</dcterms:created>
  <dcterms:modified xsi:type="dcterms:W3CDTF">2018-09-21T06:36:09Z</dcterms:modified>
</cp:coreProperties>
</file>