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41" r:id="rId1"/>
  </p:sldMasterIdLst>
  <p:sldIdLst>
    <p:sldId id="256" r:id="rId2"/>
    <p:sldId id="258" r:id="rId3"/>
    <p:sldId id="259" r:id="rId4"/>
    <p:sldId id="279" r:id="rId5"/>
    <p:sldId id="280" r:id="rId6"/>
    <p:sldId id="278" r:id="rId7"/>
    <p:sldId id="262" r:id="rId8"/>
    <p:sldId id="261" r:id="rId9"/>
    <p:sldId id="281" r:id="rId10"/>
    <p:sldId id="276" r:id="rId11"/>
    <p:sldId id="272" r:id="rId12"/>
    <p:sldId id="266" r:id="rId13"/>
    <p:sldId id="267" r:id="rId14"/>
    <p:sldId id="268" r:id="rId15"/>
    <p:sldId id="263" r:id="rId16"/>
    <p:sldId id="271" r:id="rId17"/>
    <p:sldId id="273" r:id="rId18"/>
    <p:sldId id="264" r:id="rId19"/>
    <p:sldId id="265" r:id="rId20"/>
    <p:sldId id="269" r:id="rId21"/>
    <p:sldId id="270" r:id="rId22"/>
    <p:sldId id="277" r:id="rId23"/>
    <p:sldId id="282" r:id="rId24"/>
    <p:sldId id="274" r:id="rId25"/>
    <p:sldId id="275" r:id="rId2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96BB0E2-AC0B-4EC2-81C0-7A72439B2EC0}">
          <p14:sldIdLst>
            <p14:sldId id="256"/>
            <p14:sldId id="258"/>
            <p14:sldId id="259"/>
            <p14:sldId id="279"/>
            <p14:sldId id="280"/>
            <p14:sldId id="278"/>
            <p14:sldId id="262"/>
            <p14:sldId id="261"/>
            <p14:sldId id="281"/>
            <p14:sldId id="276"/>
            <p14:sldId id="272"/>
            <p14:sldId id="266"/>
            <p14:sldId id="267"/>
            <p14:sldId id="268"/>
            <p14:sldId id="263"/>
            <p14:sldId id="271"/>
            <p14:sldId id="273"/>
            <p14:sldId id="264"/>
            <p14:sldId id="265"/>
            <p14:sldId id="269"/>
            <p14:sldId id="270"/>
            <p14:sldId id="277"/>
            <p14:sldId id="282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Уровень общего травматизма на производстве 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3924376640419947"/>
          <c:y val="0.12799362950660023"/>
          <c:w val="0.84438718597675277"/>
          <c:h val="0.672727495231576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 количество несчастных случаев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10405</c:v>
                </c:pt>
                <c:pt idx="1">
                  <c:v>6440</c:v>
                </c:pt>
                <c:pt idx="2">
                  <c:v>5851</c:v>
                </c:pt>
                <c:pt idx="3">
                  <c:v>5815</c:v>
                </c:pt>
                <c:pt idx="4">
                  <c:v>5680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66-47D6-B23E-87D2A4E68778}"/>
            </c:ext>
          </c:extLst>
        </c:ser>
        <c:ser>
          <c:idx val="2"/>
          <c:order val="1"/>
          <c:tx>
            <c:strRef>
              <c:f>Лист1!$E$1</c:f>
              <c:strCache>
                <c:ptCount val="1"/>
                <c:pt idx="0">
                  <c:v>Несчастные случаи связанные с производством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8538</c:v>
                </c:pt>
                <c:pt idx="1">
                  <c:v>4972</c:v>
                </c:pt>
                <c:pt idx="2">
                  <c:v>4444</c:v>
                </c:pt>
                <c:pt idx="3">
                  <c:v>4429</c:v>
                </c:pt>
                <c:pt idx="4">
                  <c:v>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66-47D6-B23E-87D2A4E687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102336"/>
        <c:axId val="94880320"/>
      </c:lineChart>
      <c:catAx>
        <c:axId val="331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94880320"/>
        <c:crosses val="autoZero"/>
        <c:auto val="1"/>
        <c:lblAlgn val="ctr"/>
        <c:lblOffset val="100"/>
        <c:noMultiLvlLbl val="0"/>
      </c:catAx>
      <c:valAx>
        <c:axId val="9488032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noProof="0" dirty="0" smtClean="0"/>
                  <a:t>Количество</a:t>
                </a:r>
                <a:r>
                  <a:rPr lang="uk-UA" dirty="0" smtClean="0"/>
                  <a:t> </a:t>
                </a:r>
                <a:r>
                  <a:rPr lang="ru-RU" noProof="0" dirty="0" smtClean="0"/>
                  <a:t>несчастных случаев  </a:t>
                </a:r>
                <a:r>
                  <a:rPr lang="uk-UA" dirty="0" smtClean="0"/>
                  <a:t> </a:t>
                </a:r>
                <a:endParaRPr lang="uk-UA" dirty="0"/>
              </a:p>
            </c:rich>
          </c:tx>
          <c:layout>
            <c:manualLayout>
              <c:xMode val="edge"/>
              <c:yMode val="edge"/>
              <c:x val="2.976190476190476E-3"/>
              <c:y val="5.909412200713117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310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810753398437204"/>
          <c:y val="0.91139716584150876"/>
          <c:w val="0.47925608440984913"/>
          <c:h val="8.8602834158491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Несчастные</a:t>
            </a:r>
            <a:r>
              <a:rPr lang="ru-RU" baseline="0" dirty="0" smtClean="0"/>
              <a:t> случаи со смертельным исходом на производстве</a:t>
            </a:r>
          </a:p>
          <a:p>
            <a:pPr algn="r">
              <a:defRPr/>
            </a:pPr>
            <a:r>
              <a:rPr lang="ru-RU" sz="1000" i="1" baseline="0" dirty="0" smtClean="0"/>
              <a:t>Источник: </a:t>
            </a:r>
            <a:r>
              <a:rPr lang="uk-UA" sz="1000" b="0" i="1" u="none" strike="noStrike" baseline="0" noProof="0" dirty="0" smtClean="0">
                <a:effectLst/>
              </a:rPr>
              <a:t>Держстат</a:t>
            </a:r>
            <a:r>
              <a:rPr lang="uk-UA" sz="1000" b="0" i="1" u="none" strike="noStrike" baseline="0" dirty="0" smtClean="0">
                <a:effectLst/>
              </a:rPr>
              <a:t> «ТРАВМАТИЗМ НА ВИРОБНИЦТВІ В УКРАЇНІ у 2017 році»</a:t>
            </a:r>
          </a:p>
          <a:p>
            <a:pPr algn="r">
              <a:defRPr/>
            </a:pPr>
            <a:r>
              <a:rPr lang="uk-UA" sz="1200" b="0" i="1" u="none" strike="noStrike" baseline="0" dirty="0" smtClean="0">
                <a:effectLst/>
              </a:rPr>
              <a:t> </a:t>
            </a:r>
            <a:r>
              <a:rPr lang="ru-RU" sz="1200" baseline="0" dirty="0" smtClean="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со смертельным исходом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1163</c:v>
                </c:pt>
                <c:pt idx="1">
                  <c:v>886</c:v>
                </c:pt>
                <c:pt idx="2">
                  <c:v>831</c:v>
                </c:pt>
                <c:pt idx="3">
                  <c:v>879</c:v>
                </c:pt>
                <c:pt idx="4">
                  <c:v>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0E-42C7-9821-2C21070763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них: - связанных с производством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474</c:v>
                </c:pt>
                <c:pt idx="1">
                  <c:v>384</c:v>
                </c:pt>
                <c:pt idx="2">
                  <c:v>325</c:v>
                </c:pt>
                <c:pt idx="3">
                  <c:v>357</c:v>
                </c:pt>
                <c:pt idx="4">
                  <c:v>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0E-42C7-9821-2C210707636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 них: - не  связанных с производством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689</c:v>
                </c:pt>
                <c:pt idx="1">
                  <c:v>502</c:v>
                </c:pt>
                <c:pt idx="2">
                  <c:v>506</c:v>
                </c:pt>
                <c:pt idx="3">
                  <c:v>522</c:v>
                </c:pt>
                <c:pt idx="4">
                  <c:v>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0E-42C7-9821-2C2107076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03360"/>
        <c:axId val="94883200"/>
      </c:lineChart>
      <c:catAx>
        <c:axId val="331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94883200"/>
        <c:crosses val="autoZero"/>
        <c:auto val="1"/>
        <c:lblAlgn val="ctr"/>
        <c:lblOffset val="100"/>
        <c:noMultiLvlLbl val="0"/>
      </c:catAx>
      <c:valAx>
        <c:axId val="9488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310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58143225504709"/>
          <c:y val="0.82170492459628974"/>
          <c:w val="0.59952987159644433"/>
          <c:h val="0.153880065839227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583470-DF25-4DE9-AE6F-D55A7D7327BC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899F2D-2B84-4D15-A566-DC4F24083AB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2.rada.gov.ua/laws/show/295-2017-%D0%BF/print1509610040077372#n1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80/97-%D0%B2%D1%80/print#n45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4726545"/>
            <a:ext cx="8576616" cy="1275009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 algn="r"/>
            <a:r>
              <a:rPr lang="ru-RU" sz="2000" dirty="0" smtClean="0"/>
              <a:t>Тбилиси</a:t>
            </a:r>
          </a:p>
          <a:p>
            <a:pPr algn="r"/>
            <a:r>
              <a:rPr lang="ru-RU" sz="2000" dirty="0" smtClean="0"/>
              <a:t>26-27 сентября 2018г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7" y="1940558"/>
            <a:ext cx="6815669" cy="262682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b="1" dirty="0" smtClean="0"/>
              <a:t>Соо</a:t>
            </a:r>
            <a:r>
              <a:rPr lang="ru-RU" b="1" dirty="0" smtClean="0"/>
              <a:t>тветствие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национального законодательства по труду </a:t>
            </a:r>
            <a:br>
              <a:rPr lang="ru-RU" sz="3600" dirty="0" smtClean="0"/>
            </a:br>
            <a:r>
              <a:rPr lang="ru-RU" sz="3600" dirty="0" smtClean="0"/>
              <a:t>Конвенции МОТ №81 </a:t>
            </a:r>
            <a:br>
              <a:rPr lang="ru-RU" sz="3600" dirty="0" smtClean="0"/>
            </a:br>
            <a:r>
              <a:rPr lang="ru-RU" sz="2800" dirty="0" smtClean="0"/>
              <a:t>об инспекции труда </a:t>
            </a:r>
            <a:r>
              <a:rPr lang="ru-RU" sz="3600" dirty="0" smtClean="0"/>
              <a:t> 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21338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293" y="392596"/>
            <a:ext cx="8683348" cy="85665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effectLst/>
              </a:rPr>
              <a:t>КОНВЕНЦИЯ 81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Конвенция об инспекции труда в промышленности и торговле 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9397" y="1210615"/>
            <a:ext cx="11191741" cy="500988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1. Инспектора труда, снабженные документами, удостоверяющими их полномочия, </a:t>
            </a:r>
            <a:r>
              <a:rPr lang="ru-RU" sz="2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sz="2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право:</a:t>
            </a:r>
          </a:p>
          <a:p>
            <a:pPr marL="45720" indent="0"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a) 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беспрепятственного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прохода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 предварительного уведомления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любое время суток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любое предприятие, охватываемое контролем инспекции;</a:t>
            </a:r>
          </a:p>
          <a:p>
            <a:pPr marL="45720" indent="0"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входить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 дневное время во все здания, которые они имеют достаточные основания считать подпадающими под контроль инспекции;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c)  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любые проверки, контроль и расследования, которые они могут счесть необходимыми, чтобы удостовериться в том, что законодательные положения эффективно соблюдаются, и в частности: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). 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наедине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или в присутствии свидетелей задавать вопросы работодателю или персоналу предприятия по всем областям, относящимся к применению законодательных положений;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ознакомления с любыми книгами, реестрами или документами, ведение которых предписано законодательством по вопросам условий труда, с целью проверки их соответствия законодательным положениям и снятия с них копии или выписки отдельных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мест;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вывешивания объявлений, как это предусмотрено законодательными положениями;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lang="ru-R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изымать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или брать с собой для анализа образцы используемых или обрабатываемых материалов и веществ, при условии уведомления работодателя или его представителя о том, что материалы или вещества были изъяты и унесены с этой целью.</a:t>
            </a:r>
          </a:p>
          <a:p>
            <a:pPr marL="4572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2. В случае инспекционного посещения инспектор уведомляет о своем присутствии работодателя или его представителя,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если только он не сочтет, что такое уведомление может нанести ущерб эффективности контроля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r">
              <a:buNone/>
            </a:pPr>
            <a:r>
              <a:rPr lang="ru-RU" i="1" dirty="0" smtClean="0"/>
              <a:t>Статья 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20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806" y="386366"/>
            <a:ext cx="868334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Законодательство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0913" y="1287888"/>
            <a:ext cx="11088710" cy="5074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«Про основні засади державного нагляду (контролю) у сфері господарської діяльності» </a:t>
            </a:r>
          </a:p>
          <a:p>
            <a:pPr marL="0" lvl="0" indent="0" algn="r">
              <a:buNone/>
            </a:pPr>
            <a:r>
              <a:rPr lang="uk-UA" altLang="uk-UA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 набрав чинності у повному обсязі з 1 січня 2008 року.</a:t>
            </a:r>
            <a:r>
              <a:rPr lang="uk-UA" altLang="uk-U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«Про охорону праці»</a:t>
            </a:r>
          </a:p>
          <a:p>
            <a:pPr marL="0" indent="0" algn="r">
              <a:buNone/>
            </a:pPr>
            <a:r>
              <a:rPr lang="uk-UA" altLang="uk-UA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Закон </a:t>
            </a:r>
            <a:r>
              <a:rPr lang="uk-UA" altLang="uk-UA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вступив в </a:t>
            </a:r>
            <a:r>
              <a:rPr lang="uk-UA" altLang="uk-UA" sz="1600" b="1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дію </a:t>
            </a:r>
            <a:r>
              <a:rPr lang="uk-UA" altLang="uk-UA" sz="1600" b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у повному обсязі </a:t>
            </a:r>
            <a:r>
              <a:rPr lang="uk-UA" altLang="uk-UA" sz="1600" b="1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з </a:t>
            </a:r>
            <a:r>
              <a:rPr lang="uk-UA" altLang="uk-UA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uk-UA" altLang="uk-UA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січня </a:t>
            </a:r>
            <a:r>
              <a:rPr lang="uk-UA" altLang="uk-UA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2003 </a:t>
            </a:r>
            <a:r>
              <a:rPr lang="uk-UA" altLang="uk-UA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року.</a:t>
            </a:r>
            <a:endParaRPr lang="uk-UA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Положення 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про Державну службу України з питань праці</a:t>
            </a:r>
          </a:p>
          <a:p>
            <a:pPr marL="0" indent="0" algn="r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затверджено Постановою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КМУ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11 лютого 2015 р. № 96</a:t>
            </a:r>
            <a:r>
              <a:rPr lang="ru-RU" sz="2400" b="1" dirty="0"/>
              <a:t> </a:t>
            </a: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</a:t>
            </a: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 здійснення державного контролю за додержанням законодавства про працю</a:t>
            </a:r>
          </a:p>
          <a:p>
            <a:pPr marL="0" indent="0">
              <a:buNone/>
            </a:pP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ПОРЯДОК здійснення державного нагляду за додержанням законодавства про працю</a:t>
            </a:r>
            <a:endParaRPr lang="uk-U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затверджено Постановою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КМУ від 26 квітня 2017 р. №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295</a:t>
            </a:r>
          </a:p>
          <a:p>
            <a:pPr marL="0" indent="0">
              <a:buNone/>
            </a:pP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«Про місцеве самоврядування в Україні»</a:t>
            </a: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доповнено згідно із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Законом №1774 –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від 06.12. 2016р</a:t>
            </a:r>
            <a:r>
              <a:rPr lang="uk-UA" sz="2400" i="1" dirty="0" smtClean="0"/>
              <a:t> </a:t>
            </a:r>
            <a:endParaRPr lang="uk-U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82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238596"/>
            <a:ext cx="10515600" cy="4938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Дія цього Закону </a:t>
            </a:r>
            <a:r>
              <a:rPr lang="uk-UA" b="1" dirty="0">
                <a:solidFill>
                  <a:srgbClr val="FF0000"/>
                </a:solidFill>
              </a:rPr>
              <a:t>не поширюється </a:t>
            </a:r>
            <a:r>
              <a:rPr lang="uk-UA" dirty="0"/>
              <a:t>на відносини, що виникають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- під час здійснення заходів валютного контролю, </a:t>
            </a:r>
          </a:p>
          <a:p>
            <a:pPr marL="0" indent="0">
              <a:buNone/>
            </a:pPr>
            <a:r>
              <a:rPr lang="uk-UA" dirty="0"/>
              <a:t>- митного контролю на кордоні, </a:t>
            </a:r>
          </a:p>
          <a:p>
            <a:pPr marL="0" indent="0">
              <a:buNone/>
            </a:pPr>
            <a:r>
              <a:rPr lang="uk-UA" dirty="0"/>
              <a:t>- державного експортного контролю, контролю за дотриманням бюджетного законодавства, </a:t>
            </a:r>
          </a:p>
          <a:p>
            <a:pPr marL="0" indent="0">
              <a:buNone/>
            </a:pPr>
            <a:r>
              <a:rPr lang="uk-UA" dirty="0"/>
              <a:t>- банківського нагляду, </a:t>
            </a:r>
          </a:p>
          <a:p>
            <a:pPr marL="0" indent="0">
              <a:buNone/>
            </a:pPr>
            <a:r>
              <a:rPr lang="uk-UA" dirty="0"/>
              <a:t>- державного контролю за дотриманням законодавства про захист економічної конкуренції, </a:t>
            </a:r>
          </a:p>
          <a:p>
            <a:pPr marL="0" indent="0">
              <a:buNone/>
            </a:pPr>
            <a:r>
              <a:rPr lang="uk-UA" dirty="0"/>
              <a:t>- державного нагляду (контролю) в галузі телебачення і радіомовлення.</a:t>
            </a:r>
          </a:p>
          <a:p>
            <a:pPr marL="0" indent="0" algn="r">
              <a:buNone/>
            </a:pPr>
            <a:r>
              <a:rPr lang="uk-UA" dirty="0"/>
              <a:t> </a:t>
            </a:r>
            <a:r>
              <a:rPr lang="uk-UA" altLang="uk-UA" sz="17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 </a:t>
            </a:r>
            <a:r>
              <a:rPr lang="uk-UA" altLang="uk-UA" sz="17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uk-UA" altLang="uk-UA" sz="17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статті 2</a:t>
            </a:r>
            <a:r>
              <a:rPr lang="uk-UA" altLang="uk-UA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885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939338"/>
            <a:ext cx="10515600" cy="5237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Заходи </a:t>
            </a:r>
            <a:r>
              <a:rPr lang="uk-UA" dirty="0"/>
              <a:t>контролю здійснюються </a:t>
            </a:r>
            <a:r>
              <a:rPr lang="uk-UA" dirty="0" smtClean="0"/>
              <a:t>органами…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державного </a:t>
            </a:r>
            <a:r>
              <a:rPr lang="uk-UA" dirty="0"/>
              <a:t>нагляду та контролю за додержанням </a:t>
            </a:r>
            <a:r>
              <a:rPr lang="uk-UA" b="1" i="1" dirty="0">
                <a:solidFill>
                  <a:srgbClr val="00B050"/>
                </a:solidFill>
              </a:rPr>
              <a:t>законодавства про працю та зайнятість населення</a:t>
            </a:r>
            <a:r>
              <a:rPr lang="uk-UA" b="1" dirty="0"/>
              <a:t> у встановленому цим Законом порядку</a:t>
            </a:r>
            <a:r>
              <a:rPr lang="uk-UA" dirty="0"/>
              <a:t> з урахуванням особливостей, визначених законами у відповідних сферах та </a:t>
            </a:r>
            <a:r>
              <a:rPr lang="uk-UA" dirty="0" smtClean="0"/>
              <a:t>міжнародними договорами…</a:t>
            </a:r>
          </a:p>
          <a:p>
            <a:pPr marL="0" indent="0">
              <a:buNone/>
            </a:pPr>
            <a:endParaRPr lang="uk-UA" dirty="0"/>
          </a:p>
          <a:p>
            <a:pPr marL="0" indent="0" algn="r">
              <a:buNone/>
            </a:pPr>
            <a:r>
              <a:rPr lang="uk-UA" altLang="uk-UA" sz="16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 2 статті 2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336760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246909"/>
            <a:ext cx="10515600" cy="49300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Стаття 4.</a:t>
            </a:r>
            <a:r>
              <a:rPr lang="uk-UA" sz="2400" i="1" dirty="0">
                <a:latin typeface="Arial" panose="020B0604020202020204" pitchFamily="34" charset="0"/>
                <a:cs typeface="Arial" panose="020B0604020202020204" pitchFamily="34" charset="0"/>
              </a:rPr>
              <a:t> Загальні вимоги до здійснення державного нагляду (контролю</a:t>
            </a: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Планові </a:t>
            </a:r>
            <a:r>
              <a:rPr lang="uk-UA" sz="2400" dirty="0"/>
              <a:t>та позапланові заходи здійснюються </a:t>
            </a:r>
            <a:r>
              <a:rPr lang="uk-UA" sz="2400" b="1" dirty="0"/>
              <a:t>в робочий час </a:t>
            </a:r>
            <a:r>
              <a:rPr lang="uk-UA" sz="2400" dirty="0"/>
              <a:t>суб'єкта господарювання, встановлений його правилами внутрішнього трудового розпорядку</a:t>
            </a:r>
            <a:r>
              <a:rPr lang="uk-UA" sz="2400" dirty="0" smtClean="0"/>
              <a:t>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uk-UA" altLang="uk-UA" sz="19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</a:t>
            </a:r>
            <a:r>
              <a:rPr lang="uk-UA" altLang="uk-UA" sz="19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3 </a:t>
            </a:r>
            <a:r>
              <a:rPr lang="uk-UA" altLang="uk-UA" sz="19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статті </a:t>
            </a:r>
            <a:r>
              <a:rPr lang="uk-UA" altLang="uk-UA" sz="19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endParaRPr lang="uk-UA" sz="1900" dirty="0"/>
          </a:p>
          <a:p>
            <a:pPr marL="0" indent="0">
              <a:buNone/>
            </a:pPr>
            <a:r>
              <a:rPr lang="uk-UA" sz="2400" dirty="0" smtClean="0"/>
              <a:t>Виробництво </a:t>
            </a:r>
            <a:r>
              <a:rPr lang="uk-UA" sz="2400" dirty="0"/>
              <a:t>(виготовлення) або реалізація продукції, виконання робіт, надання послуг суб’єктами господарювання </a:t>
            </a:r>
            <a:r>
              <a:rPr lang="uk-UA" sz="2400" b="1" dirty="0"/>
              <a:t>можуть бути зупинені</a:t>
            </a:r>
            <a:r>
              <a:rPr lang="uk-UA" sz="2400" dirty="0"/>
              <a:t> повністю або частково </a:t>
            </a:r>
            <a:r>
              <a:rPr lang="uk-UA" sz="2400" b="1" dirty="0">
                <a:solidFill>
                  <a:srgbClr val="FF0000"/>
                </a:solidFill>
              </a:rPr>
              <a:t>виключно</a:t>
            </a:r>
            <a:r>
              <a:rPr lang="uk-UA" sz="2400" dirty="0"/>
              <a:t> </a:t>
            </a:r>
            <a:r>
              <a:rPr lang="uk-UA" sz="2400" b="1" dirty="0">
                <a:solidFill>
                  <a:srgbClr val="FF0000"/>
                </a:solidFill>
              </a:rPr>
              <a:t>за рішенням суду</a:t>
            </a:r>
            <a:r>
              <a:rPr lang="uk-UA" sz="2400" dirty="0"/>
              <a:t>.</a:t>
            </a:r>
          </a:p>
          <a:p>
            <a:pPr marL="0" indent="0">
              <a:buNone/>
            </a:pPr>
            <a:r>
              <a:rPr lang="uk-UA" sz="2400" dirty="0" smtClean="0"/>
              <a:t>Відновлення </a:t>
            </a:r>
            <a:r>
              <a:rPr lang="uk-UA" sz="2400" dirty="0"/>
              <a:t>виробництва (виготовлення) або реалізації продукції, виконання робіт, надання послуг суб’єктами господарювання після призупинення можливе з моменту отримання органом державного нагляду (контролю), який ініціював призупинення, повідомлення суб’єкта господарювання про усунення ним усіх </a:t>
            </a:r>
            <a:r>
              <a:rPr lang="uk-UA" sz="2400" b="1" dirty="0">
                <a:solidFill>
                  <a:srgbClr val="FF0000"/>
                </a:solidFill>
              </a:rPr>
              <a:t>встановлених судом порушень</a:t>
            </a:r>
            <a:r>
              <a:rPr lang="uk-UA" sz="2400" dirty="0"/>
              <a:t>.</a:t>
            </a:r>
          </a:p>
          <a:p>
            <a:pPr marL="0" indent="0" algn="r">
              <a:buNone/>
            </a:pPr>
            <a:r>
              <a:rPr lang="uk-UA" altLang="uk-UA" sz="19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 5 статті 4</a:t>
            </a:r>
            <a:endParaRPr lang="uk-UA" sz="1900" dirty="0"/>
          </a:p>
          <a:p>
            <a:pPr marL="0" indent="0" algn="r">
              <a:buNone/>
            </a:pPr>
            <a:r>
              <a:rPr lang="uk-UA" altLang="uk-UA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6307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180407"/>
            <a:ext cx="10515600" cy="4996556"/>
          </a:xfr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Стаття 5. </a:t>
            </a:r>
            <a:r>
              <a:rPr lang="uk-UA" altLang="uk-UA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Планові заходи зі здійснення державного нагляду </a:t>
            </a:r>
            <a:r>
              <a:rPr lang="uk-UA" altLang="uk-UA" i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uk-UA" altLang="uk-UA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контролю)</a:t>
            </a:r>
            <a:r>
              <a:rPr lang="uk-UA" alt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altLang="uk-UA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заходи здійснюються відповідно до річних планів, що затверджуються органом державного нагляду (контролю) не пізніше 1 грудня року, що передує плановому. Внесення змін до річних планів здійснення заходів державного нагляду (контролю) </a:t>
            </a:r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допускається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крім випадків зміни найменування суб’єкта господарювання та виправлення технічних помилок.</a:t>
            </a:r>
          </a:p>
          <a:p>
            <a:pPr marL="0" indent="0" algn="r">
              <a:buNone/>
            </a:pPr>
            <a:r>
              <a:rPr lang="uk-UA" altLang="uk-UA" sz="18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А</a:t>
            </a:r>
            <a:r>
              <a:rPr lang="uk-UA" altLang="uk-UA" sz="18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бзац 1 частини 1 </a:t>
            </a:r>
            <a:r>
              <a:rPr lang="uk-UA" altLang="uk-UA" sz="18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статті 5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uk-UA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державного нагляду  (контролю)  здійснюють  планові 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заходи   з  державного  нагляду  (контролю)  </a:t>
            </a:r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 умови  </a:t>
            </a:r>
            <a:r>
              <a:rPr lang="uk-UA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письмового </a:t>
            </a:r>
            <a:r>
              <a:rPr lang="uk-UA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uk-UA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суб'єкта  господарювання  про  проведення  планового 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заходу </a:t>
            </a:r>
            <a:r>
              <a:rPr lang="uk-UA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пізніш як за десять днів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дня здійснення цього заходу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r>
              <a:rPr lang="uk-UA" altLang="uk-UA" sz="18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 </a:t>
            </a:r>
            <a:r>
              <a:rPr lang="uk-UA" altLang="uk-UA" sz="18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uk-UA" altLang="uk-UA" sz="18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статті </a:t>
            </a:r>
            <a:r>
              <a:rPr lang="uk-UA" altLang="uk-UA" sz="18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 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marL="0" indent="0">
              <a:buNone/>
            </a:pPr>
            <a:endParaRPr lang="uk-UA" sz="2000" i="1" dirty="0" smtClean="0"/>
          </a:p>
          <a:p>
            <a:pPr marL="0" indent="0">
              <a:buNone/>
            </a:pPr>
            <a:r>
              <a:rPr lang="uk-UA" sz="2000" i="1" dirty="0" smtClean="0"/>
              <a:t>План здійснення комплексних заходів</a:t>
            </a:r>
            <a:r>
              <a:rPr lang="uk-UA" sz="2000" dirty="0" smtClean="0"/>
              <a:t> державного нагляду (контролю) на відповідний плановий період для всіх органів державного нагляду (контролю) затверджує центральний орган виконавчої влади, що реалізує державну регуляторну політику, політику з питань нагляду (контролю) у сфері господарської діяльності, ліцензування та дозвільної системи у сфері господарської діяльності та дерегуляції господарської діяльності, </a:t>
            </a:r>
            <a:r>
              <a:rPr lang="uk-UA" sz="2000" b="1" dirty="0" smtClean="0">
                <a:solidFill>
                  <a:srgbClr val="FF0000"/>
                </a:solidFill>
              </a:rPr>
              <a:t>оприлюднює на своєму офіційному веб-сайті</a:t>
            </a:r>
            <a:r>
              <a:rPr lang="uk-UA" sz="2000" dirty="0" smtClean="0"/>
              <a:t> та вносить відомості до інтегрованої автоматизованої системи державного нагляду (контролю) до 15 листопада року, що передує плановому.</a:t>
            </a:r>
          </a:p>
          <a:p>
            <a:pPr marL="0" indent="0" algn="r">
              <a:buNone/>
            </a:pPr>
            <a:r>
              <a:rPr lang="ru-RU" sz="1400" i="1" dirty="0" smtClean="0"/>
              <a:t>Абзац 11 части 1 статьи  5</a:t>
            </a:r>
          </a:p>
          <a:p>
            <a:pPr marL="0" indent="0">
              <a:buNone/>
            </a:pPr>
            <a:r>
              <a:rPr lang="uk-UA" sz="2000" dirty="0" smtClean="0"/>
              <a:t>Суб'єкт </a:t>
            </a:r>
            <a:r>
              <a:rPr lang="uk-UA" sz="2000" dirty="0"/>
              <a:t>господарювання </a:t>
            </a:r>
            <a:r>
              <a:rPr lang="uk-UA" sz="2000" b="1" dirty="0">
                <a:solidFill>
                  <a:srgbClr val="FF0000"/>
                </a:solidFill>
              </a:rPr>
              <a:t>має право</a:t>
            </a:r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b="1" dirty="0">
                <a:solidFill>
                  <a:srgbClr val="FF0000"/>
                </a:solidFill>
              </a:rPr>
              <a:t>не допускати</a:t>
            </a:r>
            <a:r>
              <a:rPr lang="uk-UA" sz="2000" dirty="0"/>
              <a:t> посадову особу органу державного нагляду (контролю) до здійснення планового заходу в разі неодержання повідомлення про здійснення планового заходу</a:t>
            </a:r>
            <a:r>
              <a:rPr lang="uk-UA" sz="2000" dirty="0" smtClean="0"/>
              <a:t>.</a:t>
            </a:r>
          </a:p>
          <a:p>
            <a:pPr marL="0" indent="0" algn="r">
              <a:buNone/>
            </a:pPr>
            <a:r>
              <a:rPr lang="ru-RU" sz="1400" i="1" dirty="0"/>
              <a:t>Абзац 4</a:t>
            </a:r>
            <a:r>
              <a:rPr lang="ru-RU" sz="1400" i="1" dirty="0" smtClean="0"/>
              <a:t> </a:t>
            </a:r>
            <a:r>
              <a:rPr lang="ru-RU" sz="1400" i="1" dirty="0"/>
              <a:t>части </a:t>
            </a:r>
            <a:r>
              <a:rPr lang="ru-RU" sz="1400" i="1" dirty="0" smtClean="0"/>
              <a:t>4 </a:t>
            </a:r>
            <a:r>
              <a:rPr lang="ru-RU" sz="1400" i="1" dirty="0"/>
              <a:t>статьи  5</a:t>
            </a:r>
            <a:endParaRPr lang="ru-RU" sz="14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37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552" y="392597"/>
            <a:ext cx="10238703" cy="52180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Практика правоприменения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56068" y="1378040"/>
            <a:ext cx="10187188" cy="4932608"/>
          </a:xfrm>
        </p:spPr>
        <p:txBody>
          <a:bodyPr>
            <a:normAutofit fontScale="92500" lnSpcReduction="10000"/>
          </a:bodyPr>
          <a:lstStyle/>
          <a:p>
            <a:pPr marL="45720" indent="0" fontAlgn="base">
              <a:buNone/>
            </a:pPr>
            <a:r>
              <a:rPr lang="uk-UA" dirty="0" smtClean="0"/>
              <a:t>6 вересня інспектори праці Управління Держпраці у Хмельницькій області здійснили відвідування, </a:t>
            </a:r>
            <a:r>
              <a:rPr lang="uk-UA" b="1" dirty="0" smtClean="0">
                <a:solidFill>
                  <a:srgbClr val="FF0000"/>
                </a:solidFill>
              </a:rPr>
              <a:t>без попереднього повідомлення роботодавців</a:t>
            </a:r>
            <a:r>
              <a:rPr lang="uk-UA" dirty="0" smtClean="0"/>
              <a:t>, з питань легалізації трудових відносин у суб’єктів господарювання, які здійснюють свою діяльність у м. Хмельницькому.</a:t>
            </a:r>
          </a:p>
          <a:p>
            <a:pPr marL="45720" indent="0" fontAlgn="base">
              <a:buNone/>
            </a:pPr>
            <a:r>
              <a:rPr lang="uk-UA" dirty="0" smtClean="0"/>
              <a:t>Під час відвідування одного із швейних цехів із пошиття дитячого одягу по вул. Молодіжна, 14/А охоронником підприємства було здійснено перешкоду щодо проведення відвідування та застосовано фізичну силу до посадових осіб Управління Держпраці.</a:t>
            </a:r>
          </a:p>
          <a:p>
            <a:pPr marL="45720" indent="0" fontAlgn="base">
              <a:buNone/>
            </a:pPr>
            <a:r>
              <a:rPr lang="uk-UA" dirty="0" smtClean="0"/>
              <a:t>Зокрема, у присутності інспекторів праці охоронник зателефонував роботодавцю та отримав вказівку не допускати посадових осіб до відвідування.</a:t>
            </a:r>
          </a:p>
          <a:p>
            <a:pPr marL="45720" indent="0" fontAlgn="base">
              <a:buNone/>
            </a:pPr>
            <a:r>
              <a:rPr lang="uk-UA" dirty="0" smtClean="0"/>
              <a:t>У цей час через запасний вихід масово вибігали працівниці швейного цеху, які ймовірно були офіційно не працевлаштовані.</a:t>
            </a:r>
          </a:p>
          <a:p>
            <a:pPr marL="45720" indent="0" fontAlgn="base">
              <a:buNone/>
            </a:pPr>
            <a:r>
              <a:rPr lang="uk-UA" dirty="0" smtClean="0"/>
              <a:t>На місце події прибула слідчо-оперативна група поліції та швидка медична допомога. Остання госпіталізувала двох жінок – посадових осіб Управління до Хмельницької міської лікарні.</a:t>
            </a:r>
          </a:p>
          <a:p>
            <a:pPr marL="45720" indent="0" algn="r" fontAlgn="base">
              <a:buNone/>
            </a:pPr>
            <a:r>
              <a:rPr lang="ru-RU" sz="1400" i="1" dirty="0" smtClean="0"/>
              <a:t>Источник</a:t>
            </a:r>
            <a:r>
              <a:rPr lang="uk-UA" sz="1400" i="1" dirty="0" smtClean="0"/>
              <a:t>:</a:t>
            </a:r>
            <a:r>
              <a:rPr lang="uk-UA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веб-сайт </a:t>
            </a:r>
            <a:r>
              <a:rPr lang="ru-RU" sz="1400" cap="all" dirty="0" smtClean="0">
                <a:solidFill>
                  <a:schemeClr val="tx1"/>
                </a:solidFill>
              </a:rPr>
              <a:t>gov.ua</a:t>
            </a:r>
            <a:endParaRPr lang="ru-RU" sz="1400" dirty="0">
              <a:solidFill>
                <a:schemeClr val="tx1"/>
              </a:solidFill>
            </a:endParaRPr>
          </a:p>
          <a:p>
            <a:pPr marL="45720" indent="0" algn="r" fontAlgn="base">
              <a:buNone/>
            </a:pPr>
            <a:endParaRPr lang="uk-UA" sz="15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043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65126"/>
            <a:ext cx="10915650" cy="37470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3375" y="1014152"/>
            <a:ext cx="11449050" cy="531997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uk-UA" sz="1400" b="1" i="1" dirty="0" smtClean="0"/>
          </a:p>
          <a:p>
            <a:pPr marL="0" indent="0">
              <a:buNone/>
            </a:pPr>
            <a:r>
              <a:rPr lang="uk-UA" sz="1400" b="1" i="1" dirty="0" smtClean="0"/>
              <a:t>Стаття 6. Позапланові заходи зі здійснення державного нагляду (контролю) </a:t>
            </a:r>
          </a:p>
          <a:p>
            <a:pPr marL="0" indent="0">
              <a:buNone/>
            </a:pPr>
            <a:r>
              <a:rPr lang="uk-UA" sz="1400" b="1" dirty="0" smtClean="0"/>
              <a:t>Підставами для здійснення позапланових заходів є: </a:t>
            </a:r>
          </a:p>
          <a:p>
            <a:pPr marL="0" indent="0">
              <a:buNone/>
            </a:pPr>
            <a:r>
              <a:rPr lang="uk-UA" sz="1200" dirty="0"/>
              <a:t>-подання суб’єктом господарювання письмової заяви до відповідного органу державного нагляду (контролю) про здійснення заходу державного нагляду (контролю) за його бажанням;</a:t>
            </a:r>
          </a:p>
          <a:p>
            <a:pPr marL="0" indent="0">
              <a:buNone/>
            </a:pPr>
            <a:r>
              <a:rPr lang="uk-UA" sz="1200" dirty="0"/>
              <a:t>-виявлення та підтвердження недостовірності даних, заявлених суб’єктом господарювання у документі обов’язкової звітності, крім випадків, коли суб’єкт господарювання протягом місяця з дня первинного подання повторно подав такий документ з уточненими достовірними даними або якщо недостовірність даних є результатом очевидної описки чи арифметичної помилки, яка не впливає на зміст поданої звітності. У разі виявлення органом державного нагляду (контролю) помилки у документі обов’язкової звітності він упродовж десяти робочих днів зобов’язаний повідомити суб’єкта господарювання про необхідність її виправлення у строк до п’яти робочих днів з дня отримання повідомлення. </a:t>
            </a:r>
            <a:r>
              <a:rPr lang="uk-UA" sz="1200" dirty="0" err="1"/>
              <a:t>Невиправлення</a:t>
            </a:r>
            <a:r>
              <a:rPr lang="uk-UA" sz="1200" dirty="0"/>
              <a:t> помилки у встановлений строк є підставою для проведення позапланового заходу;</a:t>
            </a:r>
          </a:p>
          <a:p>
            <a:pPr marL="0" indent="0">
              <a:buNone/>
            </a:pPr>
            <a:r>
              <a:rPr lang="uk-UA" sz="1200" dirty="0"/>
              <a:t>-перевірка виконання суб’єктом господарювання приписів, розпоряджень або інших розпорядчих документів щодо усунення порушень вимог законодавства, виданих за результатами проведення попереднього заходу органом державного нагляду (контролю);</a:t>
            </a:r>
          </a:p>
          <a:p>
            <a:pPr marL="0" indent="0">
              <a:buNone/>
            </a:pPr>
            <a:r>
              <a:rPr lang="uk-UA" sz="2000" dirty="0"/>
              <a:t>- звернення фізичної особи (фізичних осіб) про порушення, що спричинило шкоду її (їхнім) правам, законним інтересам, життю чи здоров’ю, навколишньому природному середовищу чи безпеці держави, </a:t>
            </a:r>
            <a:r>
              <a:rPr lang="uk-UA" sz="2000" i="1" u="sng" dirty="0"/>
              <a:t>з додаванням документів чи їх копій, що підтверджують такі порушення (за наявності)</a:t>
            </a:r>
            <a:r>
              <a:rPr lang="uk-UA" sz="2000" i="1" dirty="0"/>
              <a:t>. </a:t>
            </a:r>
            <a:r>
              <a:rPr lang="uk-UA" sz="2000" dirty="0"/>
              <a:t>Позаплановий захід у такому разі здійснюється </a:t>
            </a:r>
            <a:r>
              <a:rPr lang="uk-UA" sz="2000" b="1" dirty="0">
                <a:solidFill>
                  <a:srgbClr val="FF0000"/>
                </a:solidFill>
              </a:rPr>
              <a:t>виключно за погодженням центрального органу виконавчої влади</a:t>
            </a:r>
            <a:r>
              <a:rPr lang="uk-UA" sz="2000" dirty="0"/>
              <a:t>, що забезпечує формування державної політики у відповідній сфері державного нагляду (контролю), або відповідного державного колегіального органу.</a:t>
            </a:r>
          </a:p>
          <a:p>
            <a:pPr marL="0" indent="0" algn="r">
              <a:buNone/>
            </a:pPr>
            <a:r>
              <a:rPr lang="uk-UA" altLang="uk-UA" sz="14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Частина </a:t>
            </a:r>
            <a:r>
              <a:rPr lang="uk-UA" altLang="uk-UA" sz="1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uk-UA" altLang="uk-UA" sz="14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статті </a:t>
            </a:r>
            <a:r>
              <a:rPr lang="uk-UA" altLang="uk-UA" sz="1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748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947650"/>
            <a:ext cx="10515600" cy="5411585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uk-UA" dirty="0"/>
              <a:t>5. Інспекційні відвідування проводяться:</a:t>
            </a:r>
          </a:p>
          <a:p>
            <a:pPr marL="0" indent="0" fontAlgn="base">
              <a:buNone/>
            </a:pPr>
            <a:r>
              <a:rPr lang="uk-UA" dirty="0" smtClean="0"/>
              <a:t>	1</a:t>
            </a:r>
            <a:r>
              <a:rPr lang="uk-UA" dirty="0"/>
              <a:t>) за зверненням працівника про порушення стосовно нього законодавства про працю;</a:t>
            </a:r>
          </a:p>
          <a:p>
            <a:pPr marL="0" indent="0" fontAlgn="base">
              <a:buNone/>
            </a:pPr>
            <a:r>
              <a:rPr lang="uk-UA" dirty="0" smtClean="0"/>
              <a:t>	2</a:t>
            </a:r>
            <a:r>
              <a:rPr lang="uk-UA" dirty="0"/>
              <a:t>) за зверненням фізичної особи, стосовно якої порушено правила оформлення трудових відносин;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dirty="0" smtClean="0"/>
              <a:t>	6</a:t>
            </a:r>
            <a:r>
              <a:rPr lang="uk-UA" dirty="0"/>
              <a:t>) за інформацією:</a:t>
            </a:r>
          </a:p>
          <a:p>
            <a:pPr marL="0" indent="0" fontAlgn="base">
              <a:buNone/>
            </a:pPr>
            <a:r>
              <a:rPr lang="uk-UA" dirty="0" smtClean="0"/>
              <a:t>	</a:t>
            </a:r>
            <a:r>
              <a:rPr lang="uk-UA" dirty="0" smtClean="0">
                <a:solidFill>
                  <a:srgbClr val="00B050"/>
                </a:solidFill>
              </a:rPr>
              <a:t>7</a:t>
            </a:r>
            <a:r>
              <a:rPr lang="uk-UA" dirty="0">
                <a:solidFill>
                  <a:srgbClr val="00B050"/>
                </a:solidFill>
              </a:rPr>
              <a:t>) </a:t>
            </a:r>
            <a:r>
              <a:rPr lang="uk-UA" b="1" dirty="0">
                <a:solidFill>
                  <a:srgbClr val="00B050"/>
                </a:solidFill>
              </a:rPr>
              <a:t>за інформацією профспілкових органів про порушення прав працівників, які є членами </a:t>
            </a:r>
            <a:r>
              <a:rPr lang="uk-UA" b="1" dirty="0" smtClean="0">
                <a:solidFill>
                  <a:srgbClr val="00B050"/>
                </a:solidFill>
              </a:rPr>
              <a:t>	профспілки</a:t>
            </a:r>
            <a:r>
              <a:rPr lang="uk-UA" b="1" dirty="0">
                <a:solidFill>
                  <a:srgbClr val="00B050"/>
                </a:solidFill>
              </a:rPr>
              <a:t>, виявлених в ході здійснення громадського контролю за додержанням </a:t>
            </a:r>
            <a:r>
              <a:rPr lang="uk-UA" b="1" dirty="0" smtClean="0">
                <a:solidFill>
                  <a:srgbClr val="00B050"/>
                </a:solidFill>
              </a:rPr>
              <a:t>	законодавства </a:t>
            </a:r>
            <a:r>
              <a:rPr lang="uk-UA" b="1" dirty="0">
                <a:solidFill>
                  <a:srgbClr val="00B050"/>
                </a:solidFill>
              </a:rPr>
              <a:t>про працю</a:t>
            </a:r>
            <a:r>
              <a:rPr lang="uk-UA" dirty="0">
                <a:solidFill>
                  <a:srgbClr val="00B050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uk-UA" dirty="0"/>
              <a:t>Звернення фізичних осіб, стосовно яких порушено правила оформлення трудових відносин, працівників і роботодавців </a:t>
            </a:r>
            <a:r>
              <a:rPr lang="uk-UA" b="1" dirty="0">
                <a:solidFill>
                  <a:srgbClr val="00B050"/>
                </a:solidFill>
              </a:rPr>
              <a:t>може бути подане через уповноваженого представника</a:t>
            </a:r>
            <a:r>
              <a:rPr lang="uk-UA" dirty="0"/>
              <a:t>.</a:t>
            </a:r>
          </a:p>
          <a:p>
            <a:pPr marL="0" indent="0" fontAlgn="base">
              <a:buNone/>
            </a:pPr>
            <a:r>
              <a:rPr lang="uk-UA" b="1" dirty="0"/>
              <a:t>Рішення про доцільність проведення відповідних заходів </a:t>
            </a:r>
            <a:r>
              <a:rPr lang="uk-UA" dirty="0"/>
              <a:t>з підстав, визначених підпунктами 5-7 цього пункту та </a:t>
            </a:r>
            <a:r>
              <a:rPr lang="uk-UA" u="sng" dirty="0">
                <a:hlinkClick r:id="rId2"/>
              </a:rPr>
              <a:t>пунктом 31</a:t>
            </a:r>
            <a:r>
              <a:rPr lang="uk-UA" dirty="0"/>
              <a:t> цього Порядку</a:t>
            </a:r>
            <a:r>
              <a:rPr lang="uk-UA" dirty="0" smtClean="0"/>
              <a:t>, </a:t>
            </a:r>
            <a:r>
              <a:rPr lang="uk-UA" b="1" dirty="0" smtClean="0"/>
              <a:t>приймає керівник органу контролю, його заступник</a:t>
            </a:r>
            <a:r>
              <a:rPr lang="uk-UA" dirty="0" smtClean="0"/>
              <a:t>.</a:t>
            </a:r>
            <a:endParaRPr lang="uk-UA" dirty="0"/>
          </a:p>
          <a:p>
            <a:pPr marL="0" indent="0" fontAlgn="base">
              <a:buNone/>
            </a:pPr>
            <a:r>
              <a:rPr lang="uk-UA" dirty="0" smtClean="0"/>
              <a:t>7</a:t>
            </a:r>
            <a:r>
              <a:rPr lang="uk-UA" dirty="0"/>
              <a:t>. </a:t>
            </a:r>
            <a:r>
              <a:rPr lang="uk-UA" b="1" dirty="0"/>
              <a:t>У разі потреби </a:t>
            </a:r>
            <a:r>
              <a:rPr lang="uk-UA" dirty="0"/>
              <a:t>для участі в інспекційних </a:t>
            </a:r>
            <a:r>
              <a:rPr lang="uk-UA" dirty="0" smtClean="0"/>
              <a:t>відвідуваннях </a:t>
            </a:r>
            <a:r>
              <a:rPr lang="uk-UA" b="1" dirty="0"/>
              <a:t>можуть залучатися (</a:t>
            </a:r>
            <a:r>
              <a:rPr lang="uk-UA" b="1" dirty="0">
                <a:solidFill>
                  <a:srgbClr val="FF0000"/>
                </a:solidFill>
              </a:rPr>
              <a:t>за згодою керівника об’єкта відвідування або іншої уповноваженої ним посадової особи</a:t>
            </a:r>
            <a:r>
              <a:rPr lang="uk-UA" dirty="0"/>
              <a:t>) </a:t>
            </a:r>
            <a:r>
              <a:rPr lang="uk-UA" dirty="0">
                <a:solidFill>
                  <a:srgbClr val="00B050"/>
                </a:solidFill>
              </a:rPr>
              <a:t>представники профспілок</a:t>
            </a:r>
            <a:r>
              <a:rPr lang="uk-UA" dirty="0"/>
              <a:t>, їх організацій та об’єднань профспілок, члени яких працюють в об’єкта відвідування, організацій роботодавців та їх </a:t>
            </a:r>
            <a:r>
              <a:rPr lang="uk-UA" dirty="0" smtClean="0"/>
              <a:t>об’єднань.</a:t>
            </a:r>
          </a:p>
          <a:p>
            <a:pPr marL="0" indent="0" fontAlgn="base">
              <a:buNone/>
            </a:pPr>
            <a:endParaRPr lang="uk-UA" i="1" dirty="0" smtClean="0"/>
          </a:p>
          <a:p>
            <a:pPr marL="0" indent="0" algn="r" fontAlgn="base">
              <a:buNone/>
            </a:pPr>
            <a:r>
              <a:rPr lang="uk-UA" i="1" dirty="0" smtClean="0"/>
              <a:t>ПОРЯДОК</a:t>
            </a:r>
            <a:r>
              <a:rPr lang="uk-UA" i="1" dirty="0"/>
              <a:t> </a:t>
            </a:r>
            <a:r>
              <a:rPr lang="uk-UA" i="1" dirty="0" smtClean="0"/>
              <a:t>здійснення </a:t>
            </a:r>
            <a:r>
              <a:rPr lang="uk-UA" i="1" dirty="0"/>
              <a:t>державного контролю за додержанням законодавства про працю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67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705" y="365126"/>
            <a:ext cx="10697095" cy="47446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b="1" dirty="0" smtClean="0"/>
              <a:t>История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6705" y="1072342"/>
            <a:ext cx="10798233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Державний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комітет України по нагляду за охороною праці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(Держнаглядохоронпраці)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утворений на базі Державного комітету по нагляду за безпечним веденням робіт у промисловості і гірничому нагляду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постанова КМУ від </a:t>
            </a:r>
            <a:r>
              <a:rPr lang="uk-UA" sz="1200" i="1" dirty="0">
                <a:latin typeface="Arial" panose="020B0604020202020204" pitchFamily="34" charset="0"/>
                <a:cs typeface="Arial" panose="020B0604020202020204" pitchFamily="34" charset="0"/>
              </a:rPr>
              <a:t>27 січня 1993 N </a:t>
            </a:r>
            <a:r>
              <a:rPr lang="uk-UA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Комітет по нагляду за охороною праці України 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(Держнаглядохоронпраці) - центральний орган виконавчої влади, підпорядкований Міністерству праці та соціальної політики України  (</a:t>
            </a:r>
            <a:r>
              <a:rPr lang="uk-UA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України від 9 березня 1998 N 182/98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Державний департамент з нагляду за охороною праці 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Держнаглядохоронпраці)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урядовий орган державного управління, який діяв у складі Мінпраці та йому підпорядковується. Держнаглядохоронпраці є правонаступником Комітету по нагляду за охороною праці (</a:t>
            </a:r>
            <a:r>
              <a:rPr lang="uk-UA" sz="12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постанова Кабінету Міністрів України від 6 червня 2000 р. N 925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Державний комітет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з нагляду за охороною праці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Держнаглядохоронпраці України)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центральний орган виконавчої влади, діяльність якого спрямовується і координується Кабінетом Міністрів України. Держнаглядохоронпраці України є правонаступником Державного департаменту з нагляду за охороною праці. (</a:t>
            </a:r>
            <a:r>
              <a:rPr lang="uk-UA" sz="1200" i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України від 16 січня 2003 N 29/2003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Державний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промислової безпеки, охорони праці та гірничого нагляду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урядовий орган державного управління утворений у складі Міністерства з питань надзвичайних ситуацій та у справах захисту населення від наслідків Чорнобильської катастрофи (</a:t>
            </a:r>
            <a:r>
              <a:rPr lang="uk-UA" sz="12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постанова КМУ від 15 липня 2005 N 590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Державний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комітет з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промислової безпеки,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охорони праці та гірничого нагляду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(Держгірпромнагляд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спеціально уповноважений центральним органом виконавчої влади з промислової безпеки, охорони праці, державного гірничого нагляду та державного регулювання у сфері безпечного поводження з вибуховими матеріалами промислового призначення, діяльність якого спрямовується і координується Кабінетом Міністрів України (</a:t>
            </a:r>
            <a:r>
              <a:rPr lang="uk-UA" sz="12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постанова Кабінету Міністрів України від 23 листопада 2006 N 1640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2010 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Державна служба гірничого нагляду 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промислової безпеки України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Держгірпромнагляд України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центральний орган виконавчої влади, діяльність якого спрямовувалася і координувалася Кабінетом Міністрів України через </a:t>
            </a: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Державну службу надзвичайних ситуацій України.</a:t>
            </a:r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 Державна </a:t>
            </a:r>
            <a:r>
              <a:rPr lang="uk-U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України з питань праці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(Держпраці)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утворена 10 вересня 2014р. (</a:t>
            </a:r>
            <a:r>
              <a:rPr lang="uk-UA" sz="16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Постанова КМУ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442) шляхом злиття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Державної служби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гірничого нагляду та промислової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безпеки, Державної інспекції з питано праці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покладенням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неї функцій з питань гігієни праці та здійснення дозиметричного контролю робочих місць та доз опромінення працівників.</a:t>
            </a:r>
            <a:r>
              <a:rPr lang="uk-U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Держпраці  спрямовується і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координується КМУ  через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uk-UA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соціальної </a:t>
            </a:r>
            <a:r>
              <a:rPr lang="uk-UA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політики України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1157706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Законодательство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3639" y="942680"/>
            <a:ext cx="11230378" cy="5496757"/>
          </a:xfrm>
        </p:spPr>
        <p:txBody>
          <a:bodyPr>
            <a:normAutofit fontScale="40000" lnSpcReduction="20000"/>
          </a:bodyPr>
          <a:lstStyle/>
          <a:p>
            <a:pPr marL="0" indent="0" algn="r">
              <a:buNone/>
            </a:pPr>
            <a:r>
              <a:rPr lang="ru-RU" sz="2900" u="sng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еоблагаемый минимальный  доход-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17грн</a:t>
            </a:r>
          </a:p>
          <a:p>
            <a:pPr marL="0" indent="0" algn="r">
              <a:buNone/>
            </a:pPr>
            <a:r>
              <a:rPr lang="ru-RU" sz="3200" u="sng" dirty="0">
                <a:latin typeface="Arial" panose="020B0604020202020204" pitchFamily="34" charset="0"/>
                <a:cs typeface="Arial" panose="020B0604020202020204" pitchFamily="34" charset="0"/>
              </a:rPr>
              <a:t>минимальная зарплата - 3723 грн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3800" i="1" dirty="0">
                <a:latin typeface="Arial" panose="020B0604020202020204" pitchFamily="34" charset="0"/>
                <a:cs typeface="Arial" panose="020B0604020202020204" pitchFamily="34" charset="0"/>
              </a:rPr>
              <a:t>требований законодательных и других нормативно-правовых актов </a:t>
            </a:r>
            <a:r>
              <a:rPr lang="ru-RU" sz="3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охране </a:t>
            </a:r>
            <a:r>
              <a:rPr lang="ru-RU" sz="3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</a:t>
            </a:r>
            <a:r>
              <a:rPr lang="ru-RU" sz="3800" i="1" dirty="0">
                <a:latin typeface="Arial" panose="020B0604020202020204" pitchFamily="34" charset="0"/>
                <a:cs typeface="Arial" panose="020B0604020202020204" pitchFamily="34" charset="0"/>
              </a:rPr>
              <a:t>несет за собой штрафные санкции в размерах: </a:t>
            </a:r>
            <a:endParaRPr lang="uk-UA" sz="3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• с работника –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необлагаемых минимумов дохода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– (от 2,44 до 6,11$) </a:t>
            </a:r>
            <a:endParaRPr lang="uk-UA" sz="3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• с должностных лиц предприятий, организаций, учреждений не зависимо от форм собственности, а также с граждан – собственников предприятия или уполномоченных ими лиц –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 20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необлагаемых минимумов дохода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(от 12,21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24,45$).</a:t>
            </a:r>
          </a:p>
          <a:p>
            <a:pPr marL="0" indent="0">
              <a:buNone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арушение Порядка уведомления о несчастном случае на производстве – от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20 до </a:t>
            </a:r>
            <a:r>
              <a:rPr lang="ru-RU" sz="3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3800" u="sng" dirty="0">
                <a:latin typeface="Arial" panose="020B0604020202020204" pitchFamily="34" charset="0"/>
                <a:cs typeface="Arial" panose="020B0604020202020204" pitchFamily="34" charset="0"/>
              </a:rPr>
              <a:t>необлагаемых минимумов дохода граждан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– (от 12,21 до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30,53$).  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Статья. </a:t>
            </a:r>
            <a:r>
              <a:rPr lang="ru-RU" sz="3000" i="1" dirty="0">
                <a:latin typeface="Arial" panose="020B0604020202020204" pitchFamily="34" charset="0"/>
                <a:cs typeface="Arial" panose="020B0604020202020204" pitchFamily="34" charset="0"/>
              </a:rPr>
              <a:t>41 Кодекса</a:t>
            </a:r>
            <a:r>
              <a:rPr lang="uk-UA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i="1" dirty="0">
                <a:latin typeface="Arial" panose="020B0604020202020204" pitchFamily="34" charset="0"/>
                <a:cs typeface="Arial" panose="020B0604020202020204" pitchFamily="34" charset="0"/>
              </a:rPr>
              <a:t>Украины</a:t>
            </a:r>
            <a:r>
              <a:rPr lang="uk-UA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i="1" dirty="0">
                <a:latin typeface="Arial" panose="020B0604020202020204" pitchFamily="34" charset="0"/>
                <a:cs typeface="Arial" panose="020B0604020202020204" pitchFamily="34" charset="0"/>
              </a:rPr>
              <a:t>об административных </a:t>
            </a:r>
            <a:r>
              <a:rPr lang="ru-RU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правонарушениях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</a:t>
            </a:r>
            <a: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допуска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проверки </a:t>
            </a:r>
            <a:r>
              <a:rPr lang="ru-RU" sz="3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</a:t>
            </a:r>
            <a:r>
              <a:rPr lang="uk-UA" sz="3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труде </a:t>
            </a:r>
            <a:r>
              <a:rPr lang="uk-UA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uk-UA" sz="3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выявлению фактов : </a:t>
            </a:r>
            <a:endParaRPr lang="uk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buNone/>
            </a:pP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работника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оформления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трудового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uk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buNone/>
            </a:pP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оформления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работника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неполное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рабочее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фактического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в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рабочее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установленное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предприятии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- выплаты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заработной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платы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вознаграждения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начислений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внесения единого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взноса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lvl="0" indent="0">
              <a:buNone/>
            </a:pPr>
            <a:r>
              <a:rPr lang="uk-U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Штраф 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в 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размере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минимальных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заработных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 плат (13 373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k-UA" sz="3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r">
              <a:buNone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3000" i="1" dirty="0">
                <a:latin typeface="Arial" panose="020B0604020202020204" pitchFamily="34" charset="0"/>
                <a:cs typeface="Arial" panose="020B0604020202020204" pitchFamily="34" charset="0"/>
              </a:rPr>
              <a:t>265 КЗоТ</a:t>
            </a:r>
            <a:r>
              <a:rPr lang="ru-RU" sz="2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0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Штрафные санкции</a:t>
            </a:r>
            <a:r>
              <a:rPr lang="uk-UA" sz="2000" dirty="0" smtClean="0"/>
              <a:t> 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914400"/>
            <a:ext cx="10515600" cy="538336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 нарушения </a:t>
            </a:r>
            <a:r>
              <a:rPr lang="ru-RU" sz="29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трудового законодательства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юридические и физические лица и физические лица-предприниматели, использующие наемный труд несут финансовую ответственность в следующих размерах:</a:t>
            </a:r>
          </a:p>
          <a:p>
            <a:pPr marL="0" indent="0" algn="r">
              <a:buNone/>
            </a:pPr>
            <a:r>
              <a:rPr lang="ru-RU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минимальная зарплата - 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</a:rPr>
              <a:t>3723 </a:t>
            </a:r>
            <a:r>
              <a:rPr lang="ru-RU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uk-UA" sz="25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минимальных  зарплат 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каждого работника -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111 690 грн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 (4 011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$)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следующие нарушения:</a:t>
            </a:r>
          </a:p>
          <a:p>
            <a:pPr marL="0" lv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фактический допуск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работника к работе без оформления трудового договора;</a:t>
            </a:r>
          </a:p>
          <a:p>
            <a:pPr marL="0" lv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оформление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работника на неполное рабочее время в случае фактического выполнения работы в режиме полного рабочего времени;</a:t>
            </a:r>
          </a:p>
          <a:p>
            <a:pPr marL="0" lv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выплата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заработной платы (вознаграждения) без начисления и выплаты единого взноса. </a:t>
            </a:r>
          </a:p>
          <a:p>
            <a:pPr marL="0" lvl="0" indent="0" algn="r">
              <a:buNone/>
            </a:pP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Статья 265 КЗоТ</a:t>
            </a: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10 минимальных зарплат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 за каждого работника -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37 230 грн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(1 337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$)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несоблюдение минимальных государственных гарантий в оплате труда (пример, за не оплату работы в ночное время, работу в выходной или праздничный день, сверхурочную работу и прочие вопросы оплаты труда); </a:t>
            </a:r>
          </a:p>
          <a:p>
            <a:pPr marL="0" indent="0">
              <a:buNone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- 3 минимальных зарплаты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11 169 грн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401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$)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за такие виды нарушений:</a:t>
            </a:r>
          </a:p>
          <a:p>
            <a:pPr marL="0" lv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установленных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сроков выплаты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заработной платы работникам, других выплат, предусмотренных законодательством о 	труде, более чем на один месяц,</a:t>
            </a:r>
          </a:p>
          <a:p>
            <a:pPr marL="0" lv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выплата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их не в полном объеме. </a:t>
            </a:r>
          </a:p>
          <a:p>
            <a:pPr marL="0" indent="0">
              <a:buNone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- 10 минимальных зарплат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 за каждого работника -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37 230 грн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(1 337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$)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несоблюдение установленных законом гарантий и льгот работникам, которые  привлекаются к выполнению обязанностей, предусмотренных законами Украины «Про військовий обов’язок і військову службу», «Про альтернативну (невійськову) службу», «Про мобілізаційну підготовку та мобілізацію».</a:t>
            </a:r>
            <a:b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минимальная зарплата (3723 грн)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1337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$)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 других требований трудового законодательства, кроме предусмотренных выше.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1664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715" y="456991"/>
            <a:ext cx="868334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Законодательство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8034" y="1725770"/>
            <a:ext cx="10998558" cy="45204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 відання виконавчих органів міських рад міст обласного значення та об’єднаних територіальних громад, крім повноважень, визначених пунктом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"б"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частини першої цієї статті, належать:</a:t>
            </a:r>
          </a:p>
          <a:p>
            <a:pPr marL="45720" indent="0">
              <a:buNone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відповідних територіях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контролю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за додержанням </a:t>
            </a:r>
            <a:r>
              <a:rPr lang="uk-UA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законодавства про працю та зайнятість населення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у порядку, встановленому законодавством;</a:t>
            </a:r>
          </a:p>
          <a:p>
            <a:pPr marL="45720" indent="0">
              <a:buNone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2) накладення штрафів за порушення </a:t>
            </a:r>
            <a:r>
              <a:rPr lang="uk-UA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законодавства про працю та зайнятість населення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у порядку, встановленому законодавством.</a:t>
            </a:r>
          </a:p>
          <a:p>
            <a:pPr marL="45720" indent="0" algn="r">
              <a:buNone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r"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3 статьи 34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«Про місцеве самоврядування в Україні»</a:t>
            </a:r>
            <a:endParaRPr lang="uk-UA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11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0445" y="418354"/>
            <a:ext cx="8683348" cy="66347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Практика правоприменения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88642" y="1970467"/>
            <a:ext cx="10315978" cy="4031087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ru-RU" sz="1400" u="sng" dirty="0" smtClean="0"/>
              <a:t>по состоянию на 10 09  2018г  </a:t>
            </a:r>
            <a:endParaRPr lang="ru-RU" sz="1400" u="sng" dirty="0"/>
          </a:p>
          <a:p>
            <a:pPr marL="45720" indent="0">
              <a:buNone/>
            </a:pPr>
            <a:endParaRPr lang="ru-RU" sz="1200" dirty="0" smtClean="0"/>
          </a:p>
          <a:p>
            <a:pPr marL="4572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477 </a:t>
            </a:r>
          </a:p>
          <a:p>
            <a:pPr marL="4572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представителей органов местного самоуправления получили удостоверение инспектора труда и имеют право осуществлять на соответствующих территориях контроль за соблюдением </a:t>
            </a:r>
            <a:r>
              <a:rPr lang="ru-RU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о труде и занятости населения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r"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веб-сайт </a:t>
            </a:r>
            <a:r>
              <a:rPr lang="uk-UA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Держпраці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82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31" y="418354"/>
            <a:ext cx="100584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Комитет </a:t>
            </a:r>
            <a:r>
              <a:rPr lang="ru-RU" sz="2000" dirty="0">
                <a:effectLst/>
              </a:rPr>
              <a:t>по применению норм Международной конференции труда</a:t>
            </a:r>
            <a:r>
              <a:rPr lang="ru-RU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1065" y="1558344"/>
            <a:ext cx="10831132" cy="498412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вжити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необхідних заходів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здійснити відповідні реформи, щоб привести служби інспекції праці у відповідність до положень конвенцій №81 та №129;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надати детальну інформацію стосовно обмеження повноважень інспекторів праці, що містяться в законі №877 та постанові №295, а також щодо недавно прийнятого законодавства, яке стосується системи інспекції праці;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сприяти ефективному діалогу з організаціями роботодавців і працівників з питань інспекції праці;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забезпечити, щоб статус і умови служби інспекторів праці гарантували їхню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незалежність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неупередженість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підзвітність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як це передбачено конвенціями;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забезпечити, щоб інспекційні функції місцевих органів влади перебували під наглядом та контролем з боку Державної служби праці;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забезпечити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щоб інші функції, покладені на інспекторів праці, не перешкоджали виконанню їхніх основних обов'язків і не впливали негативно на якість інспекцій праці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FontTx/>
              <a:buChar char="-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 Рекомендаций правительству Украины от 04 июня 2018 года  </a:t>
            </a:r>
            <a:endParaRPr lang="ru-RU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20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988" y="656824"/>
            <a:ext cx="8683348" cy="260153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Дякую за увагу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a-GE" dirty="0"/>
              <a:t>მადლობა </a:t>
            </a:r>
            <a:r>
              <a:rPr lang="ka-GE" dirty="0" smtClean="0"/>
              <a:t>ყურადღებისთვის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597" y="4262907"/>
            <a:ext cx="8693239" cy="204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75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27" y="141668"/>
            <a:ext cx="10515600" cy="50227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sz="3200" b="1" dirty="0" smtClean="0"/>
              <a:t>Структура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sz="2400" dirty="0" smtClean="0"/>
              <a:t>Державної служби України з питань праці</a:t>
            </a:r>
            <a:endParaRPr lang="uk-UA" sz="2400" dirty="0"/>
          </a:p>
        </p:txBody>
      </p:sp>
      <p:pic>
        <p:nvPicPr>
          <p:cNvPr id="7" name="Объект 3" descr="d:\Users\inna\Downloads\Структура держпраці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611" y="1249251"/>
            <a:ext cx="10792496" cy="5267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75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918" y="465186"/>
            <a:ext cx="9235681" cy="57303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Статистика</a:t>
            </a:r>
            <a:endParaRPr lang="uk-UA" sz="20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4027866"/>
              </p:ext>
            </p:extLst>
          </p:nvPr>
        </p:nvGraphicFramePr>
        <p:xfrm>
          <a:off x="1095375" y="914400"/>
          <a:ext cx="9991725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75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8861" y="604840"/>
            <a:ext cx="8683348" cy="44291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Статистика </a:t>
            </a:r>
            <a:endParaRPr lang="uk-UA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276200"/>
              </p:ext>
            </p:extLst>
          </p:nvPr>
        </p:nvGraphicFramePr>
        <p:xfrm>
          <a:off x="865188" y="1476375"/>
          <a:ext cx="1039971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73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3781" y="508506"/>
            <a:ext cx="8683348" cy="45740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Статистика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9397" y="1056068"/>
            <a:ext cx="11217499" cy="5190185"/>
          </a:xfrm>
        </p:spPr>
        <p:txBody>
          <a:bodyPr>
            <a:normAutofit fontScale="85000" lnSpcReduction="20000"/>
          </a:bodyPr>
          <a:lstStyle/>
          <a:p>
            <a:pPr marL="45720" indent="0" algn="r">
              <a:buNone/>
            </a:pP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 состоянию </a:t>
            </a:r>
            <a:r>
              <a:rPr lang="ru-RU" sz="1700" u="sng" dirty="0">
                <a:latin typeface="Arial" panose="020B0604020202020204" pitchFamily="34" charset="0"/>
                <a:cs typeface="Arial" panose="020B0604020202020204" pitchFamily="34" charset="0"/>
              </a:rPr>
              <a:t>на 31 декабря 2017г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838,6 тыс. лиц -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занято на работах с вредными условиями труда, в отдельных видах экономической деятельности   </a:t>
            </a:r>
          </a:p>
          <a:p>
            <a:pPr marL="45720" indent="0">
              <a:buNone/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	28,4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% -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удельный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вес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занятых на работах с вредными условиями труда,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отдельных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видах экономической деятельности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%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учетному количеству штатных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" indent="0">
              <a:buNone/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7 095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предприятий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которых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работники заняты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работах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вредными условиями труда</a:t>
            </a:r>
          </a:p>
          <a:p>
            <a:pPr marL="45720" indent="0">
              <a:buNone/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	42,4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обследованным предприятиям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958,3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хотя бы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один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видов льгот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компенсаций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вредными условиями труда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отдельных видах экономической деятельности</a:t>
            </a:r>
          </a:p>
          <a:p>
            <a:pPr marL="4572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32,5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%	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удельный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вес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имеют право  хотя бы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один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видов льгот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компенсаций за работу 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вредными условиями труда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отдельных видах экономической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деятельности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r">
              <a:buNone/>
            </a:pPr>
            <a:endParaRPr lang="ru-RU" sz="16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r"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</a:t>
            </a:r>
            <a:r>
              <a:rPr lang="uk-UA" sz="1600" i="1" dirty="0">
                <a:solidFill>
                  <a:schemeClr val="tx1"/>
                </a:solidFill>
              </a:rPr>
              <a:t> </a:t>
            </a:r>
            <a:r>
              <a:rPr lang="uk-UA" sz="1600" i="1" dirty="0" smtClean="0">
                <a:solidFill>
                  <a:schemeClr val="tx1"/>
                </a:solidFill>
              </a:rPr>
              <a:t>Держстат «Умови </a:t>
            </a:r>
            <a:r>
              <a:rPr lang="uk-UA" sz="1600" i="1" dirty="0">
                <a:solidFill>
                  <a:schemeClr val="tx1"/>
                </a:solidFill>
              </a:rPr>
              <a:t>праці працівників у 2017 </a:t>
            </a:r>
            <a:r>
              <a:rPr lang="uk-UA" sz="1600" i="1" dirty="0" smtClean="0">
                <a:solidFill>
                  <a:schemeClr val="tx1"/>
                </a:solidFill>
              </a:rPr>
              <a:t>році» СТАТИСТИЧНИЙ </a:t>
            </a:r>
            <a:r>
              <a:rPr lang="uk-UA" sz="1600" i="1" dirty="0">
                <a:solidFill>
                  <a:schemeClr val="tx1"/>
                </a:solidFill>
              </a:rPr>
              <a:t>ЗБІРНИК</a:t>
            </a:r>
            <a:endParaRPr lang="ru-RU" sz="1600" i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14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200" b="1" dirty="0" smtClean="0"/>
              <a:t>Статистика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1501" y="1371600"/>
            <a:ext cx="11115674" cy="480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Экономически активное население</a:t>
            </a:r>
            <a:r>
              <a:rPr lang="ru-RU" i="1" dirty="0" smtClean="0"/>
              <a:t>, которое охвачено инспекцией труда:  </a:t>
            </a:r>
          </a:p>
          <a:p>
            <a:pPr marL="0" indent="0">
              <a:buNone/>
            </a:pPr>
            <a:r>
              <a:rPr lang="uk-UA" dirty="0" smtClean="0"/>
              <a:t>		2014 </a:t>
            </a:r>
            <a:r>
              <a:rPr lang="uk-UA" dirty="0"/>
              <a:t>- </a:t>
            </a:r>
            <a:r>
              <a:rPr lang="uk-UA" b="1" dirty="0">
                <a:solidFill>
                  <a:srgbClr val="FF0000"/>
                </a:solidFill>
              </a:rPr>
              <a:t>59%,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			2015 </a:t>
            </a:r>
            <a:r>
              <a:rPr lang="uk-UA" dirty="0"/>
              <a:t>-  61% 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				2016 </a:t>
            </a:r>
            <a:r>
              <a:rPr lang="uk-UA" dirty="0"/>
              <a:t>- </a:t>
            </a:r>
            <a:r>
              <a:rPr lang="uk-UA" b="1" dirty="0">
                <a:solidFill>
                  <a:srgbClr val="FF0000"/>
                </a:solidFill>
              </a:rPr>
              <a:t>58%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Предприятия</a:t>
            </a:r>
            <a:r>
              <a:rPr lang="ru-RU" i="1" dirty="0" smtClean="0"/>
              <a:t>, охваченные инспекционными посещениями/мероприятиями государственного надзора на протяжении календарного года (охрана труда): </a:t>
            </a:r>
          </a:p>
          <a:p>
            <a:pPr marL="0" indent="0">
              <a:buNone/>
            </a:pPr>
            <a:r>
              <a:rPr lang="ru-RU" dirty="0" smtClean="0"/>
              <a:t>		2014 - 9% , </a:t>
            </a:r>
          </a:p>
          <a:p>
            <a:pPr marL="0" indent="0">
              <a:buNone/>
            </a:pPr>
            <a:r>
              <a:rPr lang="ru-RU" dirty="0" smtClean="0"/>
              <a:t>			</a:t>
            </a:r>
            <a:r>
              <a:rPr lang="ru-RU" b="1" dirty="0" smtClean="0">
                <a:solidFill>
                  <a:srgbClr val="FF0000"/>
                </a:solidFill>
              </a:rPr>
              <a:t>2016</a:t>
            </a:r>
            <a:r>
              <a:rPr lang="ru-RU" dirty="0" smtClean="0"/>
              <a:t> - 1,4%, </a:t>
            </a:r>
          </a:p>
          <a:p>
            <a:pPr marL="0" indent="0">
              <a:buNone/>
            </a:pPr>
            <a:r>
              <a:rPr lang="ru-RU" dirty="0" smtClean="0"/>
              <a:t>				2016  -  3,4%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1400" i="1" dirty="0" smtClean="0"/>
              <a:t> Источник: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Национальный</a:t>
            </a:r>
            <a:r>
              <a:rPr lang="uk-UA" sz="1400" i="1" dirty="0" smtClean="0"/>
              <a:t> </a:t>
            </a:r>
            <a:r>
              <a:rPr lang="ru-RU" sz="1400" i="1" dirty="0" smtClean="0"/>
              <a:t>профиль по безопасности и гигиене труда», подготовленный в </a:t>
            </a:r>
            <a:r>
              <a:rPr lang="ru-RU" sz="1400" i="1" dirty="0"/>
              <a:t>р</a:t>
            </a:r>
            <a:r>
              <a:rPr lang="ru-RU" sz="1400" i="1" dirty="0" smtClean="0"/>
              <a:t>амках проекта </a:t>
            </a:r>
          </a:p>
          <a:p>
            <a:pPr marL="0" indent="0" algn="r">
              <a:buNone/>
            </a:pPr>
            <a:r>
              <a:rPr lang="ru-RU" sz="1400" i="1" dirty="0" smtClean="0"/>
              <a:t>ЕС-МОТ «Усиление администрации труда в целях улучшения условий труда  и преодоления незадекларированного труда» </a:t>
            </a:r>
          </a:p>
          <a:p>
            <a:pPr algn="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4467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Статистика</a:t>
            </a:r>
            <a:r>
              <a:rPr lang="ru-RU" sz="2000" dirty="0"/>
              <a:t> 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68699" y="1403798"/>
            <a:ext cx="8534400" cy="482957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1400" dirty="0" smtClean="0"/>
          </a:p>
          <a:p>
            <a:pPr marL="0" indent="0" algn="r">
              <a:buNone/>
            </a:pPr>
            <a:endParaRPr lang="uk-UA" sz="1400" dirty="0"/>
          </a:p>
          <a:p>
            <a:pPr marL="0" indent="0" algn="r">
              <a:buNone/>
            </a:pPr>
            <a:r>
              <a:rPr lang="uk-UA" sz="1400" u="sng" dirty="0" smtClean="0"/>
              <a:t>По </a:t>
            </a:r>
            <a:r>
              <a:rPr lang="ru-RU" sz="1400" u="sng" dirty="0" smtClean="0"/>
              <a:t>состоянию на 01 января 2018 года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/>
              <a:t>3 006 080</a:t>
            </a:r>
            <a:r>
              <a:rPr lang="uk-UA" dirty="0"/>
              <a:t> </a:t>
            </a:r>
            <a:r>
              <a:rPr lang="ru-RU" dirty="0" smtClean="0"/>
              <a:t>лиц – количество страхователей в Фонде, </a:t>
            </a:r>
          </a:p>
          <a:p>
            <a:pPr marL="0" indent="0">
              <a:buNone/>
            </a:pPr>
            <a:r>
              <a:rPr lang="ru-RU" dirty="0" smtClean="0"/>
              <a:t>из них: </a:t>
            </a:r>
          </a:p>
          <a:p>
            <a:pPr marL="0" indent="0">
              <a:buNone/>
            </a:pPr>
            <a:r>
              <a:rPr lang="uk-UA" dirty="0" smtClean="0"/>
              <a:t>	•</a:t>
            </a:r>
            <a:r>
              <a:rPr lang="uk-UA" dirty="0"/>
              <a:t>1 248 904 	- </a:t>
            </a:r>
            <a:r>
              <a:rPr lang="uk-UA" dirty="0" smtClean="0"/>
              <a:t>	</a:t>
            </a:r>
            <a:r>
              <a:rPr lang="ru-RU" dirty="0" smtClean="0"/>
              <a:t>юридических лиц, </a:t>
            </a:r>
          </a:p>
          <a:p>
            <a:pPr marL="0" indent="0">
              <a:buNone/>
            </a:pPr>
            <a:r>
              <a:rPr lang="ru-RU" dirty="0" smtClean="0"/>
              <a:t>	•1 757 137 	- 	физических лиц, </a:t>
            </a:r>
          </a:p>
          <a:p>
            <a:pPr marL="0" indent="0">
              <a:buNone/>
            </a:pPr>
            <a:r>
              <a:rPr lang="ru-RU" dirty="0" smtClean="0"/>
              <a:t>	•39 		- 	добровольно застрахованных лиц.</a:t>
            </a:r>
          </a:p>
          <a:p>
            <a:pPr marL="0" indent="0" algn="r">
              <a:buNone/>
            </a:pPr>
            <a:endParaRPr lang="ru-RU" sz="1200" i="1" dirty="0" smtClean="0"/>
          </a:p>
          <a:p>
            <a:pPr marL="0" indent="0" algn="r">
              <a:buNone/>
            </a:pPr>
            <a:endParaRPr lang="ru-RU" sz="1200" i="1" dirty="0"/>
          </a:p>
          <a:p>
            <a:pPr marL="0" indent="0" algn="r">
              <a:buNone/>
            </a:pPr>
            <a:r>
              <a:rPr lang="ru-RU" sz="1200" i="1" dirty="0" smtClean="0"/>
              <a:t>Источник: Фонд социального страхования Украины  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5882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7718" y="469869"/>
            <a:ext cx="8683348" cy="72786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Статистика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9093" y="1609859"/>
            <a:ext cx="11539470" cy="4520485"/>
          </a:xfrm>
        </p:spPr>
        <p:txBody>
          <a:bodyPr/>
          <a:lstStyle/>
          <a:p>
            <a:pPr marL="45720" indent="0" algn="r">
              <a:buNone/>
            </a:pPr>
            <a:r>
              <a:rPr lang="ru-RU" sz="1400" u="sng" dirty="0" smtClean="0"/>
              <a:t>Данные </a:t>
            </a:r>
            <a:r>
              <a:rPr lang="ru-RU" sz="1400" u="sng" dirty="0"/>
              <a:t>за </a:t>
            </a:r>
            <a:r>
              <a:rPr lang="ru-RU" sz="1400" u="sng" dirty="0" smtClean="0"/>
              <a:t>2016 </a:t>
            </a:r>
            <a:r>
              <a:rPr lang="ru-RU" sz="1400" u="sng" dirty="0"/>
              <a:t>год</a:t>
            </a:r>
          </a:p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b="1" dirty="0">
                <a:solidFill>
                  <a:srgbClr val="FF0000"/>
                </a:solidFill>
              </a:rPr>
              <a:t>3 961,2</a:t>
            </a:r>
            <a:r>
              <a:rPr lang="ru-RU" dirty="0"/>
              <a:t> тыс. лиц </a:t>
            </a:r>
          </a:p>
          <a:p>
            <a:pPr marL="45720" indent="0">
              <a:buNone/>
            </a:pPr>
            <a:r>
              <a:rPr lang="uk-UA" b="1" dirty="0" smtClean="0"/>
              <a:t>	24,3</a:t>
            </a:r>
            <a:r>
              <a:rPr lang="uk-UA" b="1" dirty="0"/>
              <a:t>%</a:t>
            </a:r>
            <a:r>
              <a:rPr lang="uk-UA" dirty="0"/>
              <a:t>  от </a:t>
            </a:r>
            <a:r>
              <a:rPr lang="ru-RU" dirty="0"/>
              <a:t>всего занятого населения, </a:t>
            </a:r>
            <a:r>
              <a:rPr lang="ru-RU" dirty="0" smtClean="0"/>
              <a:t>работало </a:t>
            </a:r>
            <a:r>
              <a:rPr lang="ru-RU" dirty="0"/>
              <a:t>в секторе неформальной </a:t>
            </a:r>
            <a:r>
              <a:rPr lang="ru-RU" dirty="0" smtClean="0"/>
              <a:t>	занятости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 smtClean="0"/>
              <a:t>		Из </a:t>
            </a:r>
            <a:r>
              <a:rPr lang="ru-RU" dirty="0"/>
              <a:t>них:</a:t>
            </a:r>
          </a:p>
          <a:p>
            <a:pPr marL="4572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			2 </a:t>
            </a:r>
            <a:r>
              <a:rPr lang="uk-UA" b="1" dirty="0">
                <a:solidFill>
                  <a:srgbClr val="FF0000"/>
                </a:solidFill>
              </a:rPr>
              <a:t>069, 2</a:t>
            </a:r>
            <a:r>
              <a:rPr lang="uk-UA" b="1" dirty="0"/>
              <a:t> </a:t>
            </a:r>
            <a:r>
              <a:rPr lang="ru-RU" dirty="0"/>
              <a:t>тыс. лиц </a:t>
            </a:r>
          </a:p>
          <a:p>
            <a:pPr marL="45720" indent="0"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uk-UA" b="1" dirty="0" smtClean="0"/>
              <a:t>52,2</a:t>
            </a:r>
            <a:r>
              <a:rPr lang="uk-UA" b="1" dirty="0" smtClean="0"/>
              <a:t>% </a:t>
            </a:r>
            <a:r>
              <a:rPr lang="uk-UA" dirty="0"/>
              <a:t>от </a:t>
            </a:r>
            <a:r>
              <a:rPr lang="ru-RU" dirty="0"/>
              <a:t>всех </a:t>
            </a:r>
            <a:r>
              <a:rPr lang="ru-RU" i="1" dirty="0" smtClean="0"/>
              <a:t>занятых,</a:t>
            </a:r>
            <a:r>
              <a:rPr lang="uk-UA" i="1" dirty="0" smtClean="0"/>
              <a:t> </a:t>
            </a:r>
            <a:r>
              <a:rPr lang="uk-UA" i="1" dirty="0"/>
              <a:t>неформально</a:t>
            </a:r>
            <a:r>
              <a:rPr lang="uk-UA" dirty="0"/>
              <a:t> </a:t>
            </a:r>
            <a:r>
              <a:rPr lang="ru-RU" dirty="0"/>
              <a:t>работали</a:t>
            </a:r>
            <a:r>
              <a:rPr lang="uk-UA" dirty="0"/>
              <a:t> по </a:t>
            </a:r>
            <a:r>
              <a:rPr lang="uk-UA" dirty="0" smtClean="0"/>
              <a:t>найму</a:t>
            </a:r>
            <a:r>
              <a:rPr lang="uk-UA" dirty="0"/>
              <a:t>.</a:t>
            </a:r>
            <a:endParaRPr lang="ru-RU" dirty="0"/>
          </a:p>
          <a:p>
            <a:pPr marL="45720" indent="0" algn="r">
              <a:buNone/>
            </a:pPr>
            <a:endParaRPr lang="ru-RU" i="1" dirty="0" smtClean="0"/>
          </a:p>
          <a:p>
            <a:pPr marL="45720" indent="0" algn="r">
              <a:buNone/>
            </a:pPr>
            <a:r>
              <a:rPr lang="ru-RU" sz="1200" i="1" dirty="0" smtClean="0"/>
              <a:t>Источник</a:t>
            </a:r>
            <a:r>
              <a:rPr lang="ru-RU" sz="1200" dirty="0"/>
              <a:t>: </a:t>
            </a:r>
            <a:r>
              <a:rPr lang="uk-UA" sz="1200" i="1" dirty="0"/>
              <a:t>Держстат</a:t>
            </a:r>
            <a:r>
              <a:rPr lang="ru-RU" sz="1200" i="1" dirty="0"/>
              <a:t> Украины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588707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963</TotalTime>
  <Words>1244</Words>
  <Application>Microsoft Office PowerPoint</Application>
  <PresentationFormat>Широкоэкранный</PresentationFormat>
  <Paragraphs>225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SimSun</vt:lpstr>
      <vt:lpstr>Arial</vt:lpstr>
      <vt:lpstr>Georgia</vt:lpstr>
      <vt:lpstr>Sylfaen</vt:lpstr>
      <vt:lpstr>Trebuchet MS</vt:lpstr>
      <vt:lpstr>Воздушный поток</vt:lpstr>
      <vt:lpstr>Соответствие  национального законодательства по труду  Конвенции МОТ №81  об инспекции труда   </vt:lpstr>
      <vt:lpstr>История </vt:lpstr>
      <vt:lpstr>Структура  Державної служби України з питань праці</vt:lpstr>
      <vt:lpstr>Статистика</vt:lpstr>
      <vt:lpstr>Статистика </vt:lpstr>
      <vt:lpstr>Статистика</vt:lpstr>
      <vt:lpstr>Статистика </vt:lpstr>
      <vt:lpstr>Статистика </vt:lpstr>
      <vt:lpstr>Статистика</vt:lpstr>
      <vt:lpstr>КОНВЕНЦИЯ 81 Конвенция об инспекции труда в промышленности и торговле  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Практика правоприменения </vt:lpstr>
      <vt:lpstr>Законодательство</vt:lpstr>
      <vt:lpstr>Законодательство</vt:lpstr>
      <vt:lpstr>Законодательство</vt:lpstr>
      <vt:lpstr>Штрафные санкции </vt:lpstr>
      <vt:lpstr>Законодательство</vt:lpstr>
      <vt:lpstr>Практика правоприменения</vt:lpstr>
      <vt:lpstr> Комитет по применению норм Международной конференции труда    </vt:lpstr>
      <vt:lpstr>Дякую за увагу მადლობა ყურადღებისთვის Спасибо за внимание </vt:lpstr>
    </vt:vector>
  </TitlesOfParts>
  <Company>ГП Красноармейскуголь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Соответствие  национального законодательства по труду  Конвенции МОТ №81  об инспекции труда</dc:title>
  <dc:creator>Инна</dc:creator>
  <cp:lastModifiedBy>Инна</cp:lastModifiedBy>
  <cp:revision>94</cp:revision>
  <dcterms:created xsi:type="dcterms:W3CDTF">2018-09-06T11:13:41Z</dcterms:created>
  <dcterms:modified xsi:type="dcterms:W3CDTF">2018-09-14T09:52:28Z</dcterms:modified>
</cp:coreProperties>
</file>