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7" r:id="rId2"/>
    <p:sldId id="268" r:id="rId3"/>
    <p:sldId id="271" r:id="rId4"/>
    <p:sldId id="272" r:id="rId5"/>
    <p:sldId id="270" r:id="rId6"/>
    <p:sldId id="257" r:id="rId7"/>
    <p:sldId id="258" r:id="rId8"/>
    <p:sldId id="259" r:id="rId9"/>
    <p:sldId id="263" r:id="rId10"/>
    <p:sldId id="276" r:id="rId11"/>
    <p:sldId id="277" r:id="rId12"/>
    <p:sldId id="278" r:id="rId13"/>
    <p:sldId id="265" r:id="rId14"/>
    <p:sldId id="281" r:id="rId15"/>
    <p:sldId id="283" r:id="rId16"/>
    <p:sldId id="282" r:id="rId17"/>
    <p:sldId id="284" r:id="rId18"/>
    <p:sldId id="285" r:id="rId19"/>
    <p:sldId id="286" r:id="rId20"/>
    <p:sldId id="287" r:id="rId21"/>
    <p:sldId id="280" r:id="rId22"/>
    <p:sldId id="279" r:id="rId23"/>
    <p:sldId id="266" r:id="rId24"/>
    <p:sldId id="275" r:id="rId25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C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9" autoAdjust="0"/>
  </p:normalViewPr>
  <p:slideViewPr>
    <p:cSldViewPr>
      <p:cViewPr varScale="1">
        <p:scale>
          <a:sx n="42" d="100"/>
          <a:sy n="42" d="100"/>
        </p:scale>
        <p:origin x="6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cs typeface="+mn-cs"/>
              </a:endParaRPr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29F31B7-8446-40C1-98A1-B39D61388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BBEF3-5E07-4372-8CF8-EFB431F2F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9E87C-5C97-4ACF-8DBF-FD42B3E25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01BC4-6DF2-4801-AE03-A9F4C241C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32A57-E839-4928-9FAD-D34BC7779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ABA75-8221-4D3E-9441-947CC1DDA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1EB10-18DD-435C-91ED-F84AE1141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24D79-FFE9-4612-878A-88C15D8E5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DDC0A-E795-4992-A42B-587D2A1F2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68FB-7570-40FB-AACA-38A422E5D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57742-0C90-441A-A673-B57743753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01BC4-FAD9-47F7-A1CB-587F3FAE3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uk-UA" sz="2400">
              <a:cs typeface="+mn-cs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uk-UA" sz="2400">
              <a:cs typeface="+mn-cs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uk-UA" sz="2400">
              <a:cs typeface="+mn-cs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uk-UA" sz="2400">
              <a:cs typeface="+mn-cs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uk-UA" sz="2400">
              <a:cs typeface="+mn-cs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uk-UA" sz="2400">
              <a:cs typeface="+mn-cs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uk-UA" sz="240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E8881154-F510-4E11-9B85-321AD68ED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3733800"/>
            <a:ext cx="7467600" cy="213360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latin typeface="Times New Roman" pitchFamily="18" charset="0"/>
              </a:rPr>
              <a:t>Обучение – залог кадрового укрепления профсоюзов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0"/>
            <a:ext cx="571500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bg2"/>
                </a:solidFill>
                <a:latin typeface="Times New Roman" pitchFamily="18" charset="0"/>
              </a:rPr>
              <a:t>Квалификационные уровни</a:t>
            </a:r>
            <a:r>
              <a:rPr lang="ru-RU" smtClean="0">
                <a:solidFill>
                  <a:schemeClr val="bg2"/>
                </a:solidFill>
              </a:rPr>
              <a:t> </a:t>
            </a:r>
            <a:r>
              <a:rPr lang="ru-RU" sz="4000" b="1" smtClean="0">
                <a:solidFill>
                  <a:schemeClr val="bg2"/>
                </a:solidFill>
                <a:latin typeface="Times New Roman" pitchFamily="18" charset="0"/>
              </a:rPr>
              <a:t>Профсоюзного образования: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610600" cy="468788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2500" b="1" i="1" dirty="0" smtClean="0">
                <a:latin typeface="Times New Roman" pitchFamily="18" charset="0"/>
              </a:rPr>
              <a:t>начальное образование</a:t>
            </a:r>
            <a:r>
              <a:rPr lang="ru-RU" sz="2500" dirty="0" smtClean="0">
                <a:latin typeface="Times New Roman" pitchFamily="18" charset="0"/>
              </a:rPr>
              <a:t> профсоюзных работников предусматривает подготовку впервые избранных председателей (заместителей председателей) профсоюзных организаций, профсоюзных активистов, специалистов профсоюзных комитетов. Объем учебной программы составляет не менее 24 академических часов;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500" b="1" i="1" dirty="0" smtClean="0">
                <a:latin typeface="Times New Roman" pitchFamily="18" charset="0"/>
              </a:rPr>
              <a:t>базовое обучение</a:t>
            </a:r>
            <a:r>
              <a:rPr lang="ru-RU" sz="2500" dirty="0" smtClean="0">
                <a:latin typeface="Times New Roman" pitchFamily="18" charset="0"/>
              </a:rPr>
              <a:t> профсоюзных работников предусматривает подготовку по программам повышения квалификации объемом не менее 36 академических занятий;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500" b="1" i="1" dirty="0" smtClean="0">
                <a:latin typeface="Times New Roman" pitchFamily="18" charset="0"/>
              </a:rPr>
              <a:t>повышение квалификации</a:t>
            </a:r>
            <a:r>
              <a:rPr lang="ru-RU" sz="2500" dirty="0" smtClean="0">
                <a:latin typeface="Times New Roman" pitchFamily="18" charset="0"/>
              </a:rPr>
              <a:t> по специальным курсам предусматривает повышение квалификации профсоюзных работников (руководителей всеукраинских профсоюзов, профобъединений, областных организаций профсоюзов) по отдельным направлениям профсоюзной деятельности.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5"/>
          <p:cNvSpPr txBox="1">
            <a:spLocks noChangeArrowheads="1"/>
          </p:cNvSpPr>
          <p:nvPr/>
        </p:nvSpPr>
        <p:spPr bwMode="auto">
          <a:xfrm>
            <a:off x="914400" y="152400"/>
            <a:ext cx="6505575" cy="5238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uk-UA" sz="2800" b="1" dirty="0" smtClean="0">
                <a:cs typeface="+mn-cs"/>
              </a:rPr>
              <a:t>Система профсоюзного обучения</a:t>
            </a:r>
            <a:endParaRPr lang="ru-RU" altLang="uk-UA" sz="2800" b="1" dirty="0"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4600" y="674688"/>
            <a:ext cx="3352800" cy="849312"/>
          </a:xfrm>
          <a:prstGeom prst="rect">
            <a:avLst/>
          </a:prstGeom>
          <a:solidFill>
            <a:srgbClr val="00B0F0">
              <a:alpha val="50000"/>
            </a:srgb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Президиум Федерации профсоюзов Украины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054350" y="2022475"/>
            <a:ext cx="2171700" cy="914400"/>
          </a:xfrm>
          <a:prstGeom prst="rect">
            <a:avLst/>
          </a:prstGeom>
          <a:solidFill>
            <a:srgbClr val="FFFF00">
              <a:alpha val="50000"/>
            </a:srgb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tx1"/>
                </a:solidFill>
              </a:rPr>
              <a:t>Научно-методическийсовет</a:t>
            </a:r>
            <a:r>
              <a:rPr lang="ru-RU" sz="2000" b="1" dirty="0">
                <a:solidFill>
                  <a:schemeClr val="tx1"/>
                </a:solidFill>
              </a:rPr>
              <a:t> ФПУ</a:t>
            </a:r>
          </a:p>
        </p:txBody>
      </p:sp>
      <p:sp>
        <p:nvSpPr>
          <p:cNvPr id="25" name="Овал 24"/>
          <p:cNvSpPr/>
          <p:nvPr/>
        </p:nvSpPr>
        <p:spPr>
          <a:xfrm>
            <a:off x="2743200" y="3124200"/>
            <a:ext cx="3048000" cy="1882775"/>
          </a:xfrm>
          <a:prstGeom prst="ellipse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Департамент профсоюзного движения и связей  с общественными организациями аппарата ФПУ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39900" y="5413375"/>
            <a:ext cx="2171700" cy="10668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Академия труда, социальных отношений и туризма</a:t>
            </a:r>
          </a:p>
        </p:txBody>
      </p:sp>
      <p:sp>
        <p:nvSpPr>
          <p:cNvPr id="28" name="Овал 27"/>
          <p:cNvSpPr/>
          <p:nvPr/>
        </p:nvSpPr>
        <p:spPr>
          <a:xfrm>
            <a:off x="0" y="990600"/>
            <a:ext cx="2514600" cy="167640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50" b="1" dirty="0">
                <a:solidFill>
                  <a:srgbClr val="002060"/>
                </a:solidFill>
              </a:rPr>
              <a:t>Всеукраинские профсоюзы</a:t>
            </a:r>
          </a:p>
        </p:txBody>
      </p:sp>
      <p:sp>
        <p:nvSpPr>
          <p:cNvPr id="30" name="Овал 29"/>
          <p:cNvSpPr/>
          <p:nvPr/>
        </p:nvSpPr>
        <p:spPr>
          <a:xfrm>
            <a:off x="6019800" y="990600"/>
            <a:ext cx="2743200" cy="137160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50" b="1" dirty="0" err="1">
                <a:solidFill>
                  <a:srgbClr val="002060"/>
                </a:solidFill>
              </a:rPr>
              <a:t>Териториальные</a:t>
            </a:r>
            <a:r>
              <a:rPr lang="ru-RU" sz="1550" b="1" dirty="0">
                <a:solidFill>
                  <a:srgbClr val="002060"/>
                </a:solidFill>
              </a:rPr>
              <a:t> </a:t>
            </a:r>
            <a:r>
              <a:rPr lang="ru-RU" sz="1550" b="1" dirty="0" err="1">
                <a:solidFill>
                  <a:srgbClr val="002060"/>
                </a:solidFill>
              </a:rPr>
              <a:t>проф-объединнения</a:t>
            </a:r>
            <a:endParaRPr lang="ru-RU" sz="1550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5450" y="4149725"/>
            <a:ext cx="1936750" cy="1066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</a:rPr>
              <a:t>Школы профсоюзного актива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477000" y="4164013"/>
            <a:ext cx="2209800" cy="1143000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</a:rPr>
              <a:t>Учебно-методические центры профобъединений</a:t>
            </a:r>
          </a:p>
        </p:txBody>
      </p:sp>
      <p:sp>
        <p:nvSpPr>
          <p:cNvPr id="33" name="Овал 32"/>
          <p:cNvSpPr/>
          <p:nvPr/>
        </p:nvSpPr>
        <p:spPr>
          <a:xfrm>
            <a:off x="4191000" y="5334000"/>
            <a:ext cx="2438400" cy="1219200"/>
          </a:xfrm>
          <a:prstGeom prst="ellipse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50" b="1" dirty="0">
                <a:solidFill>
                  <a:srgbClr val="002060"/>
                </a:solidFill>
              </a:rPr>
              <a:t>Центр развития профсоюзного образования</a:t>
            </a:r>
          </a:p>
        </p:txBody>
      </p:sp>
      <p:cxnSp>
        <p:nvCxnSpPr>
          <p:cNvPr id="16" name="Прямая со стрелкой 15"/>
          <p:cNvCxnSpPr>
            <a:stCxn id="23" idx="2"/>
            <a:endCxn id="24" idx="0"/>
          </p:cNvCxnSpPr>
          <p:nvPr/>
        </p:nvCxnSpPr>
        <p:spPr>
          <a:xfrm rot="5400000">
            <a:off x="3916362" y="1747838"/>
            <a:ext cx="498475" cy="50800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4" idx="2"/>
            <a:endCxn id="25" idx="0"/>
          </p:cNvCxnSpPr>
          <p:nvPr/>
        </p:nvCxnSpPr>
        <p:spPr>
          <a:xfrm rot="16200000" flipH="1">
            <a:off x="4110037" y="2967038"/>
            <a:ext cx="187325" cy="127000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25" idx="4"/>
            <a:endCxn id="26" idx="0"/>
          </p:cNvCxnSpPr>
          <p:nvPr/>
        </p:nvCxnSpPr>
        <p:spPr>
          <a:xfrm rot="5400000">
            <a:off x="3343275" y="4489450"/>
            <a:ext cx="406400" cy="1441450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28" idx="4"/>
            <a:endCxn id="27" idx="0"/>
          </p:cNvCxnSpPr>
          <p:nvPr/>
        </p:nvCxnSpPr>
        <p:spPr>
          <a:xfrm rot="16200000" flipH="1">
            <a:off x="1276350" y="2647950"/>
            <a:ext cx="152400" cy="190500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>
            <a:stCxn id="26" idx="2"/>
            <a:endCxn id="33" idx="4"/>
          </p:cNvCxnSpPr>
          <p:nvPr/>
        </p:nvCxnSpPr>
        <p:spPr>
          <a:xfrm rot="16200000" flipH="1">
            <a:off x="4081462" y="5224463"/>
            <a:ext cx="73025" cy="2584450"/>
          </a:xfrm>
          <a:prstGeom prst="bentConnector3">
            <a:avLst>
              <a:gd name="adj1" fmla="val 413048"/>
            </a:avLst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4" idx="1"/>
            <a:endCxn id="28" idx="6"/>
          </p:cNvCxnSpPr>
          <p:nvPr/>
        </p:nvCxnSpPr>
        <p:spPr>
          <a:xfrm rot="10800000">
            <a:off x="2514600" y="1828800"/>
            <a:ext cx="539750" cy="650875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4" idx="3"/>
            <a:endCxn id="30" idx="2"/>
          </p:cNvCxnSpPr>
          <p:nvPr/>
        </p:nvCxnSpPr>
        <p:spPr>
          <a:xfrm flipV="1">
            <a:off x="5226050" y="1676400"/>
            <a:ext cx="793750" cy="803275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28600" y="2819400"/>
            <a:ext cx="2438400" cy="121920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</a:rPr>
              <a:t>Научно-методические советы</a:t>
            </a:r>
          </a:p>
        </p:txBody>
      </p:sp>
      <p:cxnSp>
        <p:nvCxnSpPr>
          <p:cNvPr id="10" name="Прямая со стрелкой 9"/>
          <p:cNvCxnSpPr>
            <a:stCxn id="27" idx="4"/>
            <a:endCxn id="31" idx="0"/>
          </p:cNvCxnSpPr>
          <p:nvPr/>
        </p:nvCxnSpPr>
        <p:spPr>
          <a:xfrm rot="5400000">
            <a:off x="1365250" y="4067175"/>
            <a:ext cx="111125" cy="53975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172200" y="2667000"/>
            <a:ext cx="2438400" cy="1219200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</a:rPr>
              <a:t>Научно-методические советы</a:t>
            </a:r>
          </a:p>
        </p:txBody>
      </p:sp>
      <p:cxnSp>
        <p:nvCxnSpPr>
          <p:cNvPr id="17" name="Прямая со стрелкой 16"/>
          <p:cNvCxnSpPr>
            <a:stCxn id="30" idx="4"/>
            <a:endCxn id="35" idx="0"/>
          </p:cNvCxnSpPr>
          <p:nvPr/>
        </p:nvCxnSpPr>
        <p:spPr>
          <a:xfrm rot="5400000">
            <a:off x="7239001" y="2514600"/>
            <a:ext cx="304800" cy="3175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35" idx="4"/>
            <a:endCxn id="32" idx="0"/>
          </p:cNvCxnSpPr>
          <p:nvPr/>
        </p:nvCxnSpPr>
        <p:spPr>
          <a:xfrm rot="16200000" flipH="1">
            <a:off x="7347743" y="3929857"/>
            <a:ext cx="277813" cy="190500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5" idx="4"/>
            <a:endCxn id="33" idx="0"/>
          </p:cNvCxnSpPr>
          <p:nvPr/>
        </p:nvCxnSpPr>
        <p:spPr>
          <a:xfrm rot="16200000" flipH="1">
            <a:off x="4675187" y="4598988"/>
            <a:ext cx="327025" cy="1143000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5575" y="5640388"/>
            <a:ext cx="1368425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304800"/>
            <a:ext cx="8991600" cy="617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cs typeface="Arial" charset="0"/>
              </a:rPr>
              <a:t>Научно методический совет  ФПУ формирует образовательную политику профсоюзов, разрабатывает рекомендации членским организациям, учебным заведениям профсоюзов относительно усовершенствования системы профсоюзного обучения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077200" cy="1295400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bg2"/>
                </a:solidFill>
                <a:latin typeface="Times New Roman" pitchFamily="18" charset="0"/>
              </a:rPr>
              <a:t>Основные направления стратегического развития профсоюзного образования: </a:t>
            </a:r>
            <a:r>
              <a:rPr lang="ru-RU" sz="3200" b="1" smtClean="0">
                <a:latin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</a:rPr>
            </a:br>
            <a:endParaRPr lang="ru-RU" sz="3200" b="1" smtClean="0"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0"/>
            <a:ext cx="88392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smtClean="0">
                <a:latin typeface="Times New Roman" pitchFamily="18" charset="0"/>
              </a:rPr>
              <a:t>адаптация профсоюзного образования к новым социально-экономическим условиям, обновление его содержания и внедрения в систему инновационных технологий; 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latin typeface="Times New Roman" pitchFamily="18" charset="0"/>
              </a:rPr>
              <a:t>создание единой системы научно-исследовательской и методической работы; 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latin typeface="Times New Roman" pitchFamily="18" charset="0"/>
              </a:rPr>
              <a:t>введение единых стандартов деятельности учебных заведений профсоюзов, повышение результативности их деятельности;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smtClean="0">
                <a:latin typeface="Times New Roman" pitchFamily="18" charset="0"/>
              </a:rPr>
              <a:t>внедрение системы дистанционного обучения.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153400" cy="35814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4000" b="1" smtClean="0">
                <a:latin typeface="Times New Roman" pitchFamily="18" charset="0"/>
              </a:rPr>
              <a:t>Главной задачей профсоюзного образования является подготовка профсоюзных работников и активистов, способных эффективно защищать права и интересы членов профсоюзов</a:t>
            </a:r>
          </a:p>
        </p:txBody>
      </p:sp>
      <p:pic>
        <p:nvPicPr>
          <p:cNvPr id="27651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410200"/>
            <a:ext cx="19812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5575" y="5640388"/>
            <a:ext cx="1368425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533400" y="2133600"/>
            <a:ext cx="8001000" cy="280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cs typeface="+mn-cs"/>
              </a:rPr>
              <a:t>Достижения системы профсоюзного обучения за 2017/2018 учебный год</a:t>
            </a:r>
            <a:endParaRPr lang="ru-RU" altLang="uk-UA" sz="4400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70C0">
                <a:alpha val="7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5575" y="5640388"/>
            <a:ext cx="1368425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414338"/>
            <a:ext cx="9144000" cy="2368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cs typeface="+mn-cs"/>
              </a:rPr>
              <a:t>Федерацией профсоюзов Украины совместно с Объединение профсоюзов Львовской области в ноябре 2017 года проведено Международную научно-практическую конференцию “История создания и развития профсоюзного движения в Украине”</a:t>
            </a:r>
            <a:br>
              <a:rPr lang="ru-RU" sz="2000" b="1" dirty="0" smtClean="0">
                <a:cs typeface="+mn-cs"/>
              </a:rPr>
            </a:br>
            <a:r>
              <a:rPr lang="ru-RU" sz="2000" b="1" dirty="0" smtClean="0">
                <a:cs typeface="+mn-cs"/>
              </a:rPr>
              <a:t>приуроченную к 200-летию со дня создания первой профсоюзной организации на украинских землях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ru-RU" alt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00600" y="2667000"/>
            <a:ext cx="4038600" cy="3756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результатам конференции направлено обращение к Верховному Совету Украины и Президенту Украины об установлении «Дня профсоюзов»</a:t>
            </a:r>
          </a:p>
        </p:txBody>
      </p:sp>
      <p:pic>
        <p:nvPicPr>
          <p:cNvPr id="297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750" y="2476500"/>
            <a:ext cx="4608513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70C0">
                <a:alpha val="7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5575" y="5640388"/>
            <a:ext cx="1368425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914400"/>
            <a:ext cx="9144000" cy="52006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cs typeface="+mn-cs"/>
              </a:rPr>
              <a:t>В январе 2018 года к 30-летию создания Черниговского учебно-методического центра проведено Всеукраинский профсоюзный форум «Лучшие практики профсоюзного обучения»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endParaRPr lang="ru-RU" alt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2000">
              <a:srgbClr val="0070C0">
                <a:alpha val="6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75" y="2359025"/>
            <a:ext cx="4960938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1503363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7200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cs typeface="+mn-cs"/>
              </a:rPr>
              <a:t>27-28 февраля 2018 года на базе Института повышения квалификации року на базе Национальной академии государственного управления при Президенте Украины было проведено обучающий семинар на тему: «Стратегические приоритеты развития Украины в контексте реализации программы «Стратегия реформ – 2020»</a:t>
            </a:r>
            <a:endParaRPr lang="ru-RU" altLang="uk-UA" b="1" dirty="0"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29200" y="1600200"/>
            <a:ext cx="4114800" cy="3733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На семинаре рассмотрены проблемы управления реформами и векторы современных общественно-политических процессов, развитие и механизмы взаимодействия институтов гражданского общества  с органами власти, перспективны направления экономического развития Украины, направления реформирования системы социальной защиты населения, приоритеты гуманитарной политики Украины, состояние и перспективы отношений стратегического партнерства Украины с другими государствами и много других тем, которые касаются процессов евроинтеграции, децентрализации власти.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2000">
              <a:srgbClr val="0070C0">
                <a:alpha val="6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52400" y="838200"/>
            <a:ext cx="8839200" cy="47196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7200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cs typeface="+mn-cs"/>
              </a:rPr>
              <a:t>При содействии «</a:t>
            </a:r>
            <a:r>
              <a:rPr lang="en-US" sz="3200" b="1" u="sng" dirty="0" smtClean="0">
                <a:cs typeface="+mn-cs"/>
              </a:rPr>
              <a:t>Union to Union</a:t>
            </a:r>
            <a:r>
              <a:rPr lang="ru-RU" sz="3200" b="1" u="sng" dirty="0" smtClean="0">
                <a:cs typeface="+mn-cs"/>
              </a:rPr>
              <a:t>»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+mn-cs"/>
              </a:rPr>
              <a:t>В ноябре 2017 года на базе Учебно-методического центра Федерации профсоюзов Черниговской области проведено обучающий семинар для ответственны за организационную работу в членских организациях ФПУ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+mn-cs"/>
              </a:rPr>
              <a:t>В октябре 2018 года в Чернигове организован семинар для профсоюзной молодежи «Профсоюзный </a:t>
            </a:r>
            <a:r>
              <a:rPr lang="ru-RU" sz="2800" dirty="0" err="1" smtClean="0">
                <a:cs typeface="+mn-cs"/>
              </a:rPr>
              <a:t>органайзинг</a:t>
            </a:r>
            <a:r>
              <a:rPr lang="ru-RU" sz="2800" dirty="0" smtClean="0">
                <a:cs typeface="+mn-cs"/>
              </a:rPr>
              <a:t>: эффективные практики»</a:t>
            </a:r>
            <a:endParaRPr lang="ru-RU" altLang="uk-UA" sz="2800" dirty="0">
              <a:cs typeface="+mn-cs"/>
            </a:endParaRPr>
          </a:p>
        </p:txBody>
      </p:sp>
      <p:pic>
        <p:nvPicPr>
          <p:cNvPr id="32771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>
                <a:solidFill>
                  <a:schemeClr val="tx1"/>
                </a:solidFill>
                <a:latin typeface="Times New Roman" pitchFamily="18" charset="0"/>
              </a:rPr>
              <a:t>Членскими организациями ФПУ являются: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724400" y="1905000"/>
            <a:ext cx="4191000" cy="4411663"/>
          </a:xfrm>
        </p:spPr>
        <p:txBody>
          <a:bodyPr/>
          <a:lstStyle/>
          <a:p>
            <a:pPr eaLnBrk="1" hangingPunct="1"/>
            <a:r>
              <a:rPr lang="ru-RU" sz="3000" b="1" smtClean="0">
                <a:latin typeface="Times New Roman" pitchFamily="18" charset="0"/>
              </a:rPr>
              <a:t>44 всеукраинских профсоюза</a:t>
            </a:r>
          </a:p>
          <a:p>
            <a:pPr eaLnBrk="1" hangingPunct="1"/>
            <a:endParaRPr lang="en-US" sz="2000" b="1" smtClean="0">
              <a:latin typeface="Times New Roman" pitchFamily="18" charset="0"/>
            </a:endParaRPr>
          </a:p>
          <a:p>
            <a:pPr eaLnBrk="1" hangingPunct="1"/>
            <a:r>
              <a:rPr lang="ru-RU" sz="3000" b="1" smtClean="0">
                <a:latin typeface="Times New Roman" pitchFamily="18" charset="0"/>
              </a:rPr>
              <a:t>25 территориальных профобъединений</a:t>
            </a:r>
          </a:p>
          <a:p>
            <a:pPr eaLnBrk="1" hangingPunct="1"/>
            <a:endParaRPr lang="en-US" sz="2000" b="1" smtClean="0">
              <a:latin typeface="Times New Roman" pitchFamily="18" charset="0"/>
            </a:endParaRPr>
          </a:p>
          <a:p>
            <a:pPr eaLnBrk="1" hangingPunct="1"/>
            <a:r>
              <a:rPr lang="ru-RU" sz="3000" b="1" smtClean="0">
                <a:latin typeface="Times New Roman" pitchFamily="18" charset="0"/>
              </a:rPr>
              <a:t>5,09 млн. членов профсоюзов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828800"/>
            <a:ext cx="4495800" cy="38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2000">
              <a:srgbClr val="0070C0">
                <a:alpha val="6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52400" y="838200"/>
            <a:ext cx="8839200" cy="37353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7200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uk-UA" sz="3400" dirty="0" smtClean="0">
                <a:cs typeface="+mn-cs"/>
              </a:rPr>
              <a:t>В 2017/2018 учебном году всеукраинскими профсоюзами и территориальными профобъединениями при содействии Федерации профсоюзов Украины проведено </a:t>
            </a:r>
            <a:r>
              <a:rPr lang="ru-RU" altLang="uk-UA" sz="3400" b="1" dirty="0" smtClean="0">
                <a:cs typeface="+mn-cs"/>
              </a:rPr>
              <a:t>6850</a:t>
            </a:r>
            <a:r>
              <a:rPr lang="ru-RU" altLang="uk-UA" sz="3400" dirty="0" smtClean="0">
                <a:cs typeface="+mn-cs"/>
              </a:rPr>
              <a:t> образовательных мероприятий в которых взяли участие </a:t>
            </a:r>
            <a:r>
              <a:rPr lang="ru-RU" altLang="uk-UA" sz="3400" b="1" dirty="0" smtClean="0">
                <a:cs typeface="+mn-cs"/>
              </a:rPr>
              <a:t>более 220 тыс.</a:t>
            </a:r>
            <a:r>
              <a:rPr lang="ru-RU" altLang="uk-UA" sz="3400" dirty="0" smtClean="0">
                <a:cs typeface="+mn-cs"/>
              </a:rPr>
              <a:t> профсоюзных активистов</a:t>
            </a:r>
            <a:endParaRPr lang="ru-RU" altLang="uk-UA" sz="3400" dirty="0">
              <a:cs typeface="+mn-cs"/>
            </a:endParaRPr>
          </a:p>
        </p:txBody>
      </p:sp>
      <p:pic>
        <p:nvPicPr>
          <p:cNvPr id="3481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1C0F5">
            <a:alpha val="721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371600"/>
            <a:ext cx="2819400" cy="1546225"/>
          </a:xfrm>
          <a:prstGeom prst="rect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Поиск новых мотивационных  факторы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43200" y="3048000"/>
            <a:ext cx="3444875" cy="1593850"/>
          </a:xfrm>
          <a:prstGeom prst="rect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Популяризация и актуализация роли профсоюзов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4800600"/>
            <a:ext cx="3429000" cy="1546225"/>
          </a:xfrm>
          <a:prstGeom prst="rect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Подготовка профессиональных органайзеров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4800600"/>
            <a:ext cx="3429000" cy="1546225"/>
          </a:xfrm>
          <a:prstGeom prst="rect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Организация школ молодежных лидеров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62600" y="1371600"/>
            <a:ext cx="3429000" cy="1546225"/>
          </a:xfrm>
          <a:prstGeom prst="rect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Повышение уровня информационной работы</a:t>
            </a: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228600"/>
            <a:ext cx="8791575" cy="914400"/>
          </a:xfrm>
        </p:spPr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chemeClr val="accent5">
                    <a:lumMod val="10000"/>
                  </a:schemeClr>
                </a:solidFill>
              </a:rPr>
              <a:t>Основные задачи системы профсоюзного обучения в 2018/2019 учебном году</a:t>
            </a:r>
            <a:endParaRPr lang="uk-UA" sz="2800" b="1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2000">
              <a:srgbClr val="0070C0">
                <a:alpha val="6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0" y="152400"/>
            <a:ext cx="9144000" cy="1384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cs typeface="+mn-cs"/>
              </a:rPr>
              <a:t>Основные направления обучения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cs typeface="+mn-cs"/>
              </a:rPr>
              <a:t>Академии труда социальных отношений и туризма</a:t>
            </a:r>
            <a:endParaRPr lang="ru-RU" altLang="uk-UA" sz="2800" b="1" dirty="0">
              <a:cs typeface="+mn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38463" y="1600200"/>
            <a:ext cx="3232150" cy="1196975"/>
          </a:xfrm>
          <a:prstGeom prst="roundRect">
            <a:avLst/>
          </a:prstGeom>
          <a:solidFill>
            <a:srgbClr val="FFFF00">
              <a:alpha val="50000"/>
            </a:srgb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chemeClr val="tx1"/>
                </a:solidFill>
              </a:rPr>
              <a:t>АТСОТ</a:t>
            </a:r>
            <a:endParaRPr lang="uk-UA" sz="6000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0" y="4038600"/>
            <a:ext cx="2819400" cy="1447800"/>
          </a:xfrm>
          <a:prstGeom prst="ellipse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компетенция современного профсоюзного лидера</a:t>
            </a:r>
          </a:p>
        </p:txBody>
      </p:sp>
      <p:sp>
        <p:nvSpPr>
          <p:cNvPr id="15" name="Овал 14"/>
          <p:cNvSpPr/>
          <p:nvPr/>
        </p:nvSpPr>
        <p:spPr>
          <a:xfrm>
            <a:off x="5867400" y="4114800"/>
            <a:ext cx="3276600" cy="1222375"/>
          </a:xfrm>
          <a:prstGeom prst="ellipse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информационная работа в профсоюзах</a:t>
            </a:r>
          </a:p>
        </p:txBody>
      </p:sp>
      <p:sp>
        <p:nvSpPr>
          <p:cNvPr id="16" name="Овал 15"/>
          <p:cNvSpPr/>
          <p:nvPr/>
        </p:nvSpPr>
        <p:spPr>
          <a:xfrm>
            <a:off x="4502150" y="5319713"/>
            <a:ext cx="2127250" cy="1436687"/>
          </a:xfrm>
          <a:prstGeom prst="ellipse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мотивация профсоюзного членства</a:t>
            </a:r>
          </a:p>
        </p:txBody>
      </p:sp>
      <p:sp>
        <p:nvSpPr>
          <p:cNvPr id="19" name="Овал 18"/>
          <p:cNvSpPr/>
          <p:nvPr/>
        </p:nvSpPr>
        <p:spPr>
          <a:xfrm>
            <a:off x="1828800" y="5334000"/>
            <a:ext cx="2667000" cy="1371600"/>
          </a:xfrm>
          <a:prstGeom prst="ellipse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имидж профсоюзной организации</a:t>
            </a:r>
          </a:p>
        </p:txBody>
      </p:sp>
      <p:sp>
        <p:nvSpPr>
          <p:cNvPr id="20" name="Овал 19"/>
          <p:cNvSpPr/>
          <p:nvPr/>
        </p:nvSpPr>
        <p:spPr>
          <a:xfrm>
            <a:off x="26988" y="2463800"/>
            <a:ext cx="2487612" cy="1436688"/>
          </a:xfrm>
          <a:prstGeom prst="ellipse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вопросы трудового </a:t>
            </a:r>
            <a:r>
              <a:rPr lang="ru-RU" b="1" dirty="0" err="1">
                <a:solidFill>
                  <a:schemeClr val="tx1"/>
                </a:solidFill>
              </a:rPr>
              <a:t>законода-тельства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629400" y="2460625"/>
            <a:ext cx="2451100" cy="1196975"/>
          </a:xfrm>
          <a:prstGeom prst="ellipse">
            <a:avLst/>
          </a:prstGeom>
          <a:solidFill>
            <a:schemeClr val="accent1">
              <a:alpha val="5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колективно-договорная</a:t>
            </a:r>
            <a:r>
              <a:rPr lang="ru-RU" b="1" dirty="0">
                <a:solidFill>
                  <a:schemeClr val="tx1"/>
                </a:solidFill>
              </a:rPr>
              <a:t> работа</a:t>
            </a:r>
          </a:p>
        </p:txBody>
      </p:sp>
      <p:cxnSp>
        <p:nvCxnSpPr>
          <p:cNvPr id="33" name="Прямая со стрелкой 32"/>
          <p:cNvCxnSpPr>
            <a:stCxn id="3" idx="2"/>
            <a:endCxn id="20" idx="6"/>
          </p:cNvCxnSpPr>
          <p:nvPr/>
        </p:nvCxnSpPr>
        <p:spPr>
          <a:xfrm rot="5400000">
            <a:off x="3341687" y="1970088"/>
            <a:ext cx="385763" cy="2039938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3" idx="2"/>
            <a:endCxn id="14" idx="7"/>
          </p:cNvCxnSpPr>
          <p:nvPr/>
        </p:nvCxnSpPr>
        <p:spPr>
          <a:xfrm rot="5400000">
            <a:off x="2753519" y="2450306"/>
            <a:ext cx="1454150" cy="2147888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" idx="2"/>
            <a:endCxn id="19" idx="0"/>
          </p:cNvCxnSpPr>
          <p:nvPr/>
        </p:nvCxnSpPr>
        <p:spPr>
          <a:xfrm rot="5400000">
            <a:off x="2590006" y="3369469"/>
            <a:ext cx="2536825" cy="1392238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" idx="2"/>
            <a:endCxn id="16" idx="0"/>
          </p:cNvCxnSpPr>
          <p:nvPr/>
        </p:nvCxnSpPr>
        <p:spPr>
          <a:xfrm rot="16200000" flipH="1">
            <a:off x="3798888" y="3552825"/>
            <a:ext cx="2522538" cy="1011237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" idx="2"/>
            <a:endCxn id="15" idx="0"/>
          </p:cNvCxnSpPr>
          <p:nvPr/>
        </p:nvCxnSpPr>
        <p:spPr>
          <a:xfrm rot="16200000" flipH="1">
            <a:off x="5371306" y="1980407"/>
            <a:ext cx="1317625" cy="2951162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" idx="2"/>
            <a:endCxn id="21" idx="2"/>
          </p:cNvCxnSpPr>
          <p:nvPr/>
        </p:nvCxnSpPr>
        <p:spPr>
          <a:xfrm rot="16200000" flipH="1">
            <a:off x="5461000" y="1890713"/>
            <a:ext cx="261938" cy="2074862"/>
          </a:xfrm>
          <a:prstGeom prst="straightConnector1">
            <a:avLst/>
          </a:prstGeom>
          <a:ln w="317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82000">
              <a:srgbClr val="0070C0">
                <a:alpha val="6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924800" cy="1676400"/>
          </a:xfrm>
        </p:spPr>
        <p:txBody>
          <a:bodyPr/>
          <a:lstStyle/>
          <a:p>
            <a:pPr algn="ctr" eaLnBrk="1" hangingPunct="1"/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> </a:t>
            </a:r>
            <a:r>
              <a:rPr lang="ru-RU" sz="3200" b="1" smtClean="0">
                <a:latin typeface="Times New Roman" pitchFamily="18" charset="0"/>
              </a:rPr>
              <a:t>Задачи Центра развития профсоюзного образования Академии труда, социальных отношений и туризма 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7630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700" smtClean="0">
                <a:latin typeface="Times New Roman" pitchFamily="18" charset="0"/>
              </a:rPr>
              <a:t>организация и проведение научно-исследовательских работ по изучению состояния профсоюзного движения в Украине, выработка предложений, рекомендаций и прогнозирование перспектив его развития;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latin typeface="Times New Roman" pitchFamily="18" charset="0"/>
              </a:rPr>
              <a:t>повышение квалификации профсоюзных работников и специалистов по вопросам социальной работы, защиты трудовых и социально-экономических прав трудящихся, правовой работы; преподавателей для системы профсоюзного обучения;</a:t>
            </a:r>
          </a:p>
          <a:p>
            <a:pPr eaLnBrk="1" hangingPunct="1">
              <a:lnSpc>
                <a:spcPct val="90000"/>
              </a:lnSpc>
            </a:pPr>
            <a:r>
              <a:rPr lang="ru-RU" sz="2700" smtClean="0">
                <a:latin typeface="Times New Roman" pitchFamily="18" charset="0"/>
              </a:rPr>
              <a:t>осуществление научно-методического обеспечения деятельности ФПУ, ее членских организаций, учебно-методических центров профсоюзов.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0070C0">
                <a:alpha val="6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sz="5400" b="1" smtClean="0">
                <a:latin typeface="Times New Roman" pitchFamily="18" charset="0"/>
              </a:rPr>
              <a:t>СПАСИБО ЗА </a:t>
            </a:r>
            <a:br>
              <a:rPr lang="uk-UA" sz="5400" b="1" smtClean="0">
                <a:latin typeface="Times New Roman" pitchFamily="18" charset="0"/>
              </a:rPr>
            </a:br>
            <a:r>
              <a:rPr lang="uk-UA" sz="5400" b="1" smtClean="0">
                <a:latin typeface="Times New Roman" pitchFamily="18" charset="0"/>
              </a:rPr>
              <a:t>ВНИМАНИЕ!</a:t>
            </a:r>
            <a:endParaRPr lang="ru-RU" sz="5400" b="1" smtClean="0">
              <a:latin typeface="Times New Roman" pitchFamily="18" charset="0"/>
            </a:endParaRPr>
          </a:p>
        </p:txBody>
      </p:sp>
      <p:sp>
        <p:nvSpPr>
          <p:cNvPr id="38915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4876800"/>
            <a:ext cx="4114800" cy="16002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u="sng" smtClean="0">
                <a:solidFill>
                  <a:schemeClr val="folHlink"/>
                </a:solidFill>
              </a:rPr>
              <a:t>fpsu.org.ua</a:t>
            </a:r>
            <a:r>
              <a:rPr lang="en-US" u="sng" smtClean="0"/>
              <a:t> </a:t>
            </a:r>
          </a:p>
          <a:p>
            <a:pPr eaLnBrk="1" hangingPunct="1"/>
            <a:endParaRPr lang="uk-UA" smtClean="0"/>
          </a:p>
          <a:p>
            <a:pPr eaLnBrk="1" hangingPunct="1"/>
            <a:endParaRPr lang="ru-RU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300" b="1" smtClean="0">
                <a:solidFill>
                  <a:schemeClr val="bg2"/>
                </a:solidFill>
                <a:latin typeface="Times New Roman" pitchFamily="18" charset="0"/>
              </a:rPr>
              <a:t>В</a:t>
            </a:r>
            <a:r>
              <a:rPr lang="ru-RU" sz="4000" b="1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ru-RU" sz="3300" b="1" smtClean="0">
                <a:solidFill>
                  <a:schemeClr val="bg2"/>
                </a:solidFill>
                <a:latin typeface="Times New Roman" pitchFamily="18" charset="0"/>
              </a:rPr>
              <a:t>настоящее время во всеукраинских профсоюзах, входящих в состав ФПУ, действуют: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55,5 тыс.</a:t>
            </a:r>
            <a:r>
              <a:rPr lang="ru-RU" smtClean="0">
                <a:latin typeface="Times New Roman" pitchFamily="18" charset="0"/>
              </a:rPr>
              <a:t> первичных профсоюзных организаций;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199</a:t>
            </a:r>
            <a:r>
              <a:rPr lang="ru-RU" smtClean="0">
                <a:latin typeface="Times New Roman" pitchFamily="18" charset="0"/>
              </a:rPr>
              <a:t> объединенных организаций;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2 362</a:t>
            </a:r>
            <a:r>
              <a:rPr lang="ru-RU" smtClean="0">
                <a:latin typeface="Times New Roman" pitchFamily="18" charset="0"/>
              </a:rPr>
              <a:t> районные организации;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378</a:t>
            </a:r>
            <a:r>
              <a:rPr lang="ru-RU" smtClean="0">
                <a:latin typeface="Times New Roman" pitchFamily="18" charset="0"/>
              </a:rPr>
              <a:t> городских организаций (кроме городов Киев и Севастополь);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Times New Roman" pitchFamily="18" charset="0"/>
              </a:rPr>
              <a:t>525</a:t>
            </a:r>
            <a:r>
              <a:rPr lang="ru-RU" smtClean="0">
                <a:latin typeface="Times New Roman" pitchFamily="18" charset="0"/>
              </a:rPr>
              <a:t> крымских республиканских, областных и городских (городов Киева и Севастополя) организаций.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001000" cy="1325563"/>
          </a:xfrm>
        </p:spPr>
        <p:txBody>
          <a:bodyPr/>
          <a:lstStyle/>
          <a:p>
            <a:pPr algn="ctr" eaLnBrk="1" hangingPunct="1"/>
            <a:r>
              <a:rPr lang="ru-RU" sz="3300" b="1" smtClean="0">
                <a:latin typeface="Times New Roman" pitchFamily="18" charset="0"/>
              </a:rPr>
              <a:t>Распределение членов профсоюзов </a:t>
            </a:r>
            <a:br>
              <a:rPr lang="ru-RU" sz="3300" b="1" smtClean="0">
                <a:latin typeface="Times New Roman" pitchFamily="18" charset="0"/>
              </a:rPr>
            </a:br>
            <a:r>
              <a:rPr lang="ru-RU" sz="3300" b="1" smtClean="0">
                <a:latin typeface="Times New Roman" pitchFamily="18" charset="0"/>
              </a:rPr>
              <a:t>по категориям </a:t>
            </a:r>
            <a:br>
              <a:rPr lang="ru-RU" sz="3300" b="1" smtClean="0">
                <a:latin typeface="Times New Roman" pitchFamily="18" charset="0"/>
              </a:rPr>
            </a:br>
            <a:r>
              <a:rPr lang="ru-RU" sz="3300" b="1" smtClean="0">
                <a:latin typeface="Times New Roman" pitchFamily="18" charset="0"/>
              </a:rPr>
              <a:t>Всего членов профсоюзов – 5 096 748</a:t>
            </a:r>
          </a:p>
        </p:txBody>
      </p:sp>
      <p:graphicFrame>
        <p:nvGraphicFramePr>
          <p:cNvPr id="17410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7800" y="1966913"/>
          <a:ext cx="8828088" cy="471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r:id="rId3" imgW="8827773" imgH="4712616" progId="Excel.Chart.8">
                  <p:embed/>
                </p:oleObj>
              </mc:Choice>
              <mc:Fallback>
                <p:oleObj r:id="rId3" imgW="8827773" imgH="4712616" progId="Excel.Chart.8">
                  <p:embed/>
                  <p:pic>
                    <p:nvPicPr>
                      <p:cNvPr id="0" name="Содержимое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966913"/>
                        <a:ext cx="8828088" cy="471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233487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bg2"/>
                </a:solidFill>
                <a:latin typeface="Times New Roman" pitchFamily="18" charset="0"/>
              </a:rPr>
              <a:t>Этапы развития системы профсоюзного обучения :</a:t>
            </a:r>
            <a:r>
              <a:rPr lang="ru-RU" sz="3600" smtClean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0"/>
            <a:ext cx="8686800" cy="4267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</a:rPr>
              <a:t>I</a:t>
            </a:r>
            <a:r>
              <a:rPr lang="ru-RU" b="1" smtClean="0">
                <a:latin typeface="Times New Roman" pitchFamily="18" charset="0"/>
              </a:rPr>
              <a:t> этап (1993 – 2000 гг.)</a:t>
            </a:r>
            <a:r>
              <a:rPr lang="ru-RU" smtClean="0">
                <a:latin typeface="Times New Roman" pitchFamily="18" charset="0"/>
              </a:rPr>
              <a:t> – </a:t>
            </a:r>
            <a:r>
              <a:rPr lang="ru-RU" b="1" smtClean="0">
                <a:latin typeface="Times New Roman" pitchFamily="18" charset="0"/>
              </a:rPr>
              <a:t>возрождение</a:t>
            </a:r>
            <a:r>
              <a:rPr lang="ru-RU" smtClean="0">
                <a:latin typeface="Times New Roman" pitchFamily="18" charset="0"/>
              </a:rPr>
              <a:t> системы профсоюзного обучения.</a:t>
            </a:r>
            <a:endParaRPr lang="ru-RU" b="1" smtClean="0"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II</a:t>
            </a:r>
            <a:r>
              <a:rPr lang="ru-RU" b="1" smtClean="0">
                <a:latin typeface="Times New Roman" pitchFamily="18" charset="0"/>
              </a:rPr>
              <a:t> этап (2000 – 2009 гг.)</a:t>
            </a:r>
            <a:r>
              <a:rPr lang="ru-RU" smtClean="0">
                <a:latin typeface="Times New Roman" pitchFamily="18" charset="0"/>
              </a:rPr>
              <a:t> – </a:t>
            </a:r>
            <a:r>
              <a:rPr lang="ru-RU" b="1" smtClean="0">
                <a:latin typeface="Times New Roman" pitchFamily="18" charset="0"/>
              </a:rPr>
              <a:t>становление</a:t>
            </a:r>
            <a:r>
              <a:rPr lang="ru-RU" smtClean="0">
                <a:latin typeface="Times New Roman" pitchFamily="18" charset="0"/>
              </a:rPr>
              <a:t> системы профсоюзного обучения.</a:t>
            </a:r>
            <a:endParaRPr lang="ru-RU" b="1" smtClean="0">
              <a:latin typeface="Times New Roman" pitchFamily="18" charset="0"/>
            </a:endParaRPr>
          </a:p>
          <a:p>
            <a:pPr eaLnBrk="1" hangingPunct="1"/>
            <a:r>
              <a:rPr lang="en-US" b="1" smtClean="0">
                <a:latin typeface="Times New Roman" pitchFamily="18" charset="0"/>
              </a:rPr>
              <a:t>III</a:t>
            </a:r>
            <a:r>
              <a:rPr lang="ru-RU" b="1" smtClean="0">
                <a:latin typeface="Times New Roman" pitchFamily="18" charset="0"/>
              </a:rPr>
              <a:t> этап (</a:t>
            </a:r>
            <a:r>
              <a:rPr lang="en-US" b="1" smtClean="0">
                <a:latin typeface="Times New Roman" pitchFamily="18" charset="0"/>
              </a:rPr>
              <a:t>c </a:t>
            </a:r>
            <a:r>
              <a:rPr lang="ru-RU" b="1" smtClean="0">
                <a:latin typeface="Times New Roman" pitchFamily="18" charset="0"/>
              </a:rPr>
              <a:t>2009 г.) </a:t>
            </a:r>
            <a:r>
              <a:rPr lang="ru-RU" smtClean="0">
                <a:latin typeface="Times New Roman" pitchFamily="18" charset="0"/>
              </a:rPr>
              <a:t>– </a:t>
            </a:r>
            <a:r>
              <a:rPr lang="ru-RU" b="1" smtClean="0">
                <a:latin typeface="Times New Roman" pitchFamily="18" charset="0"/>
              </a:rPr>
              <a:t>усовершенствование</a:t>
            </a:r>
            <a:r>
              <a:rPr lang="ru-RU" smtClean="0">
                <a:latin typeface="Times New Roman" pitchFamily="18" charset="0"/>
              </a:rPr>
              <a:t> и модернизация системы профсоюзного обучения.</a:t>
            </a:r>
          </a:p>
        </p:txBody>
      </p:sp>
      <p:pic>
        <p:nvPicPr>
          <p:cNvPr id="18436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82296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3600" b="1" smtClean="0">
                <a:latin typeface="Times New Roman" pitchFamily="18" charset="0"/>
              </a:rPr>
              <a:t>   1993 </a:t>
            </a:r>
            <a:r>
              <a:rPr lang="ru-RU" sz="3600" b="1" smtClean="0">
                <a:latin typeface="Times New Roman" pitchFamily="18" charset="0"/>
              </a:rPr>
              <a:t>год</a:t>
            </a:r>
            <a:r>
              <a:rPr lang="uk-UA" sz="3600" smtClean="0">
                <a:latin typeface="Times New Roman" pitchFamily="18" charset="0"/>
              </a:rPr>
              <a:t> – </a:t>
            </a:r>
            <a:r>
              <a:rPr lang="ru-RU" sz="3600" smtClean="0">
                <a:latin typeface="Times New Roman" pitchFamily="18" charset="0"/>
              </a:rPr>
              <a:t>Конгресс Федерации профсоюзов Украины принял Соглашение «О системе профсоюзного обучения, подготовки и переподготовки профсоюзных профкадров, развитие профсоюзной науки» </a:t>
            </a:r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133600"/>
            <a:ext cx="7467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</a:rPr>
              <a:t>   1995 год</a:t>
            </a:r>
            <a:r>
              <a:rPr lang="ru-RU" sz="3600" smtClean="0">
                <a:latin typeface="Times New Roman" pitchFamily="18" charset="0"/>
              </a:rPr>
              <a:t> – в структуре Академии труда и социальных отношений создается факультет повышения квалификации профсоюзных кадров </a:t>
            </a: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80010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Times New Roman" pitchFamily="18" charset="0"/>
              </a:rPr>
              <a:t>   1996 и в 2006 годах</a:t>
            </a:r>
            <a:r>
              <a:rPr lang="ru-RU" smtClean="0">
                <a:latin typeface="Times New Roman" pitchFamily="18" charset="0"/>
              </a:rPr>
              <a:t> –Президиум ФПУ принял </a:t>
            </a:r>
            <a:r>
              <a:rPr lang="ru-RU" b="1" smtClean="0">
                <a:latin typeface="Times New Roman" pitchFamily="18" charset="0"/>
              </a:rPr>
              <a:t>«Концепцию развития профсоюзного образования»</a:t>
            </a:r>
            <a:r>
              <a:rPr lang="ru-RU" smtClean="0">
                <a:latin typeface="Times New Roman" pitchFamily="18" charset="0"/>
              </a:rPr>
              <a:t>, согласно которой профсоюзное образование – это система целевых действий Федерации профсоюзов Украины, направленных на повышение квалификации профсоюзных кадров в современных условиях </a:t>
            </a:r>
          </a:p>
        </p:txBody>
      </p:sp>
      <p:pic>
        <p:nvPicPr>
          <p:cNvPr id="21507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latin typeface="Times New Roman" pitchFamily="18" charset="0"/>
              </a:rPr>
              <a:t>   2001 год</a:t>
            </a:r>
            <a:r>
              <a:rPr lang="ru-RU" sz="3600" smtClean="0">
                <a:latin typeface="Times New Roman" pitchFamily="18" charset="0"/>
              </a:rPr>
              <a:t> – на заседании Совета ФПУ принято «Концепцию Федерации профсоюзов Украины по работе с профсоюзными кадрами и активом» </a:t>
            </a:r>
          </a:p>
        </p:txBody>
      </p:sp>
      <p:pic>
        <p:nvPicPr>
          <p:cNvPr id="22531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640388"/>
            <a:ext cx="2057400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0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1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2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3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4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5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6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7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8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19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2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3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4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5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6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7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8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ppt/theme/themeOverride9.xml><?xml version="1.0" encoding="utf-8"?>
<a:themeOverride xmlns:a="http://schemas.openxmlformats.org/drawingml/2006/main">
  <a:clrScheme name="Палитра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791</Words>
  <Application>Microsoft Office PowerPoint</Application>
  <PresentationFormat>Экран (4:3)</PresentationFormat>
  <Paragraphs>82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Tahoma</vt:lpstr>
      <vt:lpstr>Times New Roman</vt:lpstr>
      <vt:lpstr>Wingdings</vt:lpstr>
      <vt:lpstr>Палитра</vt:lpstr>
      <vt:lpstr>Диаграмма Microsoft Excel</vt:lpstr>
      <vt:lpstr>Обучение – залог кадрового укрепления профсоюзов</vt:lpstr>
      <vt:lpstr>Членскими организациями ФПУ являются:</vt:lpstr>
      <vt:lpstr>В настоящее время во всеукраинских профсоюзах, входящих в состав ФПУ, действуют:</vt:lpstr>
      <vt:lpstr>Распределение членов профсоюзов  по категориям  Всего членов профсоюзов – 5 096 748</vt:lpstr>
      <vt:lpstr>Этапы развития системы профсоюзного обучения : </vt:lpstr>
      <vt:lpstr>Презентация PowerPoint</vt:lpstr>
      <vt:lpstr>Презентация PowerPoint</vt:lpstr>
      <vt:lpstr>Презентация PowerPoint</vt:lpstr>
      <vt:lpstr>Презентация PowerPoint</vt:lpstr>
      <vt:lpstr>Квалификационные уровни Профсоюзного образования:</vt:lpstr>
      <vt:lpstr>Презентация PowerPoint</vt:lpstr>
      <vt:lpstr>Презентация PowerPoint</vt:lpstr>
      <vt:lpstr>Основные направления стратегического развития профсоюзного образования: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задачи системы профсоюзного обучения в 2018/2019 учебном году</vt:lpstr>
      <vt:lpstr>Презентация PowerPoint</vt:lpstr>
      <vt:lpstr>  Задачи Центра развития профсоюзного образования Академии труда, социальных отношений и туризма :</vt:lpstr>
      <vt:lpstr>СПАСИБО ЗА 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Владимир</dc:creator>
  <cp:lastModifiedBy>User</cp:lastModifiedBy>
  <cp:revision>51</cp:revision>
  <cp:lastPrinted>1601-01-01T00:00:00Z</cp:lastPrinted>
  <dcterms:created xsi:type="dcterms:W3CDTF">1601-01-01T00:00:00Z</dcterms:created>
  <dcterms:modified xsi:type="dcterms:W3CDTF">2018-11-29T10:55:07Z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