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7"/>
  </p:notesMasterIdLst>
  <p:sldIdLst>
    <p:sldId id="320" r:id="rId2"/>
    <p:sldId id="357" r:id="rId3"/>
    <p:sldId id="360" r:id="rId4"/>
    <p:sldId id="358" r:id="rId5"/>
    <p:sldId id="3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2" autoAdjust="0"/>
    <p:restoredTop sz="94660"/>
  </p:normalViewPr>
  <p:slideViewPr>
    <p:cSldViewPr>
      <p:cViewPr varScale="1">
        <p:scale>
          <a:sx n="83" d="100"/>
          <a:sy n="83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Средняя зарплата мужчин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4C0-4191-85F7-6D417FE9E2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0-4191-85F7-6D417FE9E2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зарплата женщин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0-4191-85F7-6D417FE9E2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A4C0-4191-85F7-6D417FE9E2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94357816"/>
        <c:axId val="494353552"/>
      </c:barChart>
      <c:catAx>
        <c:axId val="494357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4353552"/>
        <c:crosses val="autoZero"/>
        <c:auto val="1"/>
        <c:lblAlgn val="ctr"/>
        <c:lblOffset val="100"/>
        <c:noMultiLvlLbl val="0"/>
      </c:catAx>
      <c:valAx>
        <c:axId val="49435355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3578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73089489459355"/>
          <c:y val="0.13149256906102899"/>
          <c:w val="0.6455619327840515"/>
          <c:h val="0.74623126080884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chilly" dir="t"/>
            </a:scene3d>
            <a:sp3d prstMaterial="metal">
              <a:bevelB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chilly" dir="t"/>
              </a:scene3d>
              <a:sp3d prstMaterial="metal"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2-7D7A-4A8B-9165-1D44CDEED3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chilly" dir="t"/>
              </a:scene3d>
              <a:sp3d prstMaterial="metal"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7D7A-4A8B-9165-1D44CDEED3EB}"/>
              </c:ext>
            </c:extLst>
          </c:dPt>
          <c:cat>
            <c:strRef>
              <c:f>Лист1!$A$2:$A$3</c:f>
              <c:strCache>
                <c:ptCount val="2"/>
                <c:pt idx="0">
                  <c:v>Заработная плата</c:v>
                </c:pt>
                <c:pt idx="1">
                  <c:v>Пенсия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F-43FE-838A-4009F9CB5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7061512"/>
        <c:axId val="28706249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92075" cap="rnd">
                <a:solidFill>
                  <a:schemeClr val="accent2"/>
                </a:solidFill>
                <a:round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54F-43FE-838A-4009F9CB5EF4}"/>
              </c:ext>
            </c:extLst>
          </c:dPt>
          <c:dLbls>
            <c:dLbl>
              <c:idx val="0"/>
              <c:layout>
                <c:manualLayout>
                  <c:x val="1.0689048018233664E-2"/>
                  <c:y val="0.17726543834412936"/>
                </c:manualLayout>
              </c:layout>
              <c:tx>
                <c:rich>
                  <a:bodyPr/>
                  <a:lstStyle/>
                  <a:p>
                    <a:fld id="{7E53AC7F-45CF-4DED-81B9-5C766F2FA37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C116663D-8901-4D65-A328-FAE84CCFCE98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54F-43FE-838A-4009F9CB5EF4}"/>
                </c:ext>
              </c:extLst>
            </c:dLbl>
            <c:dLbl>
              <c:idx val="1"/>
              <c:layout>
                <c:manualLayout>
                  <c:x val="4.2756192072934657E-2"/>
                  <c:y val="0.17220071153429714"/>
                </c:manualLayout>
              </c:layout>
              <c:tx>
                <c:rich>
                  <a:bodyPr/>
                  <a:lstStyle/>
                  <a:p>
                    <a:fld id="{2DE1D933-3656-4FEA-8573-0B9FEBA4597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</a:t>
                    </a:r>
                  </a:p>
                  <a:p>
                    <a:fld id="{6D00FC2E-6C09-4DDD-BE72-36E7472FC75F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54F-43FE-838A-4009F9CB5EF4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Заработная плата</c:v>
                </c:pt>
                <c:pt idx="1">
                  <c:v>Пенсия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71.7</c:v>
                </c:pt>
                <c:pt idx="1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4F-43FE-838A-4009F9CB5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061512"/>
        <c:axId val="287062496"/>
      </c:lineChart>
      <c:catAx>
        <c:axId val="287061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7062496"/>
        <c:crosses val="autoZero"/>
        <c:auto val="1"/>
        <c:lblAlgn val="ctr"/>
        <c:lblOffset val="100"/>
        <c:noMultiLvlLbl val="0"/>
      </c:catAx>
      <c:valAx>
        <c:axId val="2870624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06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20852806710897E-3"/>
          <c:y val="0.21547262991426908"/>
          <c:w val="0.15440067143604541"/>
          <c:h val="0.333442470884799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34447-8029-4772-A796-5743F3F179C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5B640-FC68-4290-B7B5-5E156B2F3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6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27964-38D2-44A1-AEBD-30D746FBCF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BDD3F-AD09-41E8-8F2E-CC53037459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July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fi-FI">
                <a:solidFill>
                  <a:srgbClr val="1F497D"/>
                </a:solidFill>
              </a:rPr>
              <a:t>IPEN Almaty Kazakhstan July 2011 Mertens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 spd="med">
    <p:random/>
  </p:transition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type="body" idx="1"/>
          </p:nvPr>
        </p:nvSpPr>
        <p:spPr>
          <a:xfrm>
            <a:off x="1763688" y="2372686"/>
            <a:ext cx="7091065" cy="1454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Зарплата, пенсия в РФ: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гендерный разрыв</a:t>
            </a:r>
          </a:p>
        </p:txBody>
      </p:sp>
      <p:pic>
        <p:nvPicPr>
          <p:cNvPr id="2050" name="Picture 2" descr="D:\Downloads\Гендер\О Комиссии по гендерному равенству\лого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806"/>
            <a:ext cx="2339751" cy="1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Картинки по запросу фейсбу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7321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Вильнюс, 25-26</a:t>
            </a:r>
            <a:r>
              <a:rPr lang="en-US" sz="2000" b="1" i="1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>
                <a:solidFill>
                  <a:schemeClr val="accent1">
                    <a:lumMod val="50000"/>
                  </a:schemeClr>
                </a:solidFill>
              </a:rPr>
              <a:t>сентября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566504812"/>
      </p:ext>
    </p:extLst>
  </p:cSld>
  <p:clrMapOvr>
    <a:masterClrMapping/>
  </p:clrMapOvr>
  <p:transition spd="med" advTm="7863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3519D-E010-4D82-8104-17414C4C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78" y="118046"/>
            <a:ext cx="8229600" cy="646658"/>
          </a:xfrm>
        </p:spPr>
        <p:txBody>
          <a:bodyPr/>
          <a:lstStyle/>
          <a:p>
            <a:r>
              <a:rPr lang="ru-RU" sz="3600" dirty="0"/>
              <a:t>Разрыв в зарплате: 28,3%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27FC5D-E146-44F9-AAF3-8BF421CD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976E000-8A17-4D18-A519-9B9005B32D84}"/>
              </a:ext>
            </a:extLst>
          </p:cNvPr>
          <p:cNvSpPr/>
          <p:nvPr/>
        </p:nvSpPr>
        <p:spPr>
          <a:xfrm>
            <a:off x="179512" y="6484164"/>
            <a:ext cx="8568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Источник: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Женщины и мужчины, 2018. Федеральная служба государственной статистики. По данным выборочного обследования организаций за октябрь 2017.</a:t>
            </a:r>
            <a:endParaRPr lang="ru-RU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8416B99-BE8D-4DB9-8F8D-5A3492D06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86880"/>
              </p:ext>
            </p:extLst>
          </p:nvPr>
        </p:nvGraphicFramePr>
        <p:xfrm>
          <a:off x="89584" y="4063779"/>
          <a:ext cx="8799112" cy="1983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92">
                  <a:extLst>
                    <a:ext uri="{9D8B030D-6E8A-4147-A177-3AD203B41FA5}">
                      <a16:colId xmlns:a16="http://schemas.microsoft.com/office/drawing/2014/main" val="2602530255"/>
                    </a:ext>
                  </a:extLst>
                </a:gridCol>
                <a:gridCol w="1757630">
                  <a:extLst>
                    <a:ext uri="{9D8B030D-6E8A-4147-A177-3AD203B41FA5}">
                      <a16:colId xmlns:a16="http://schemas.microsoft.com/office/drawing/2014/main" val="570509800"/>
                    </a:ext>
                  </a:extLst>
                </a:gridCol>
                <a:gridCol w="1703350">
                  <a:extLst>
                    <a:ext uri="{9D8B030D-6E8A-4147-A177-3AD203B41FA5}">
                      <a16:colId xmlns:a16="http://schemas.microsoft.com/office/drawing/2014/main" val="319406344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097819775"/>
                    </a:ext>
                  </a:extLst>
                </a:gridCol>
                <a:gridCol w="2174376">
                  <a:extLst>
                    <a:ext uri="{9D8B030D-6E8A-4147-A177-3AD203B41FA5}">
                      <a16:colId xmlns:a16="http://schemas.microsoft.com/office/drawing/2014/main" val="1367984295"/>
                    </a:ext>
                  </a:extLst>
                </a:gridCol>
              </a:tblGrid>
              <a:tr h="38093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Средняя начисленная </a:t>
                      </a:r>
                      <a:b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заработная плата</a:t>
                      </a:r>
                      <a:endParaRPr lang="ru-RU" sz="1800" i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Отношение  заработной  платы  </a:t>
                      </a: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 </a:t>
                      </a: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 к заработной  плате  </a:t>
                      </a: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i="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Удельный вес </a:t>
                      </a: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</a:t>
                      </a: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i="0" dirty="0">
                          <a:effectLst/>
                          <a:latin typeface="Arial Narrow" panose="020B0606020202030204" pitchFamily="34" charset="0"/>
                        </a:rPr>
                        <a:t>в общей численности работников</a:t>
                      </a:r>
                      <a:endParaRPr lang="ru-RU" sz="1800" i="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111285"/>
                  </a:ext>
                </a:extLst>
              </a:tr>
              <a:tr h="20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800" i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505044"/>
                  </a:ext>
                </a:extLst>
              </a:tr>
              <a:tr h="312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28 021 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 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395€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38 605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 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545€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  72,6%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53,8%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5969831"/>
                  </a:ext>
                </a:extLst>
              </a:tr>
              <a:tr h="288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2017 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32 658 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461€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45 557 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643€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71,7% </a:t>
                      </a:r>
                    </a:p>
                    <a:p>
                      <a:pPr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(минус 8,5% с  2001)</a:t>
                      </a:r>
                      <a:endParaRPr lang="ru-RU" sz="1800" b="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53,9%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3981309"/>
                  </a:ext>
                </a:extLst>
              </a:tr>
            </a:tbl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C44E805B-4913-4208-9610-989981FAE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320721"/>
              </p:ext>
            </p:extLst>
          </p:nvPr>
        </p:nvGraphicFramePr>
        <p:xfrm>
          <a:off x="344888" y="1628753"/>
          <a:ext cx="8288505" cy="198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691DCF4-B7A9-4355-8E87-0A979C4EFD48}"/>
              </a:ext>
            </a:extLst>
          </p:cNvPr>
          <p:cNvSpPr/>
          <p:nvPr/>
        </p:nvSpPr>
        <p:spPr>
          <a:xfrm>
            <a:off x="755576" y="1153357"/>
            <a:ext cx="778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Заняты в трудовой сфере 80% женщин и 85% мужчин трудоспособного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63061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3519D-E010-4D82-8104-17414C4C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78" y="118046"/>
            <a:ext cx="8229600" cy="646658"/>
          </a:xfrm>
        </p:spPr>
        <p:txBody>
          <a:bodyPr/>
          <a:lstStyle/>
          <a:p>
            <a:r>
              <a:rPr lang="ru-RU" sz="3600" dirty="0"/>
              <a:t>Разрыв в пенсии: 11%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27FC5D-E146-44F9-AAF3-8BF421CD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976E000-8A17-4D18-A519-9B9005B32D84}"/>
              </a:ext>
            </a:extLst>
          </p:cNvPr>
          <p:cNvSpPr/>
          <p:nvPr/>
        </p:nvSpPr>
        <p:spPr>
          <a:xfrm>
            <a:off x="179512" y="6484164"/>
            <a:ext cx="8568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Источник: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Женщины и мужчины, 2018. Федеральная служба государственной статистики. По данным выборочного обследования организаций за октябрь 2017.</a:t>
            </a:r>
            <a:endParaRPr lang="ru-RU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3DAC5091-C25E-4B10-8095-39A655EE0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864001"/>
              </p:ext>
            </p:extLst>
          </p:nvPr>
        </p:nvGraphicFramePr>
        <p:xfrm>
          <a:off x="179512" y="3397250"/>
          <a:ext cx="8712970" cy="295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563769295"/>
                    </a:ext>
                  </a:extLst>
                </a:gridCol>
                <a:gridCol w="755591">
                  <a:extLst>
                    <a:ext uri="{9D8B030D-6E8A-4147-A177-3AD203B41FA5}">
                      <a16:colId xmlns:a16="http://schemas.microsoft.com/office/drawing/2014/main" val="300222566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922557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157321"/>
                    </a:ext>
                  </a:extLst>
                </a:gridCol>
                <a:gridCol w="1692681">
                  <a:extLst>
                    <a:ext uri="{9D8B030D-6E8A-4147-A177-3AD203B41FA5}">
                      <a16:colId xmlns:a16="http://schemas.microsoft.com/office/drawing/2014/main" val="137080526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79374192"/>
                    </a:ext>
                  </a:extLst>
                </a:gridCol>
                <a:gridCol w="2088234">
                  <a:extLst>
                    <a:ext uri="{9D8B030D-6E8A-4147-A177-3AD203B41FA5}">
                      <a16:colId xmlns:a16="http://schemas.microsoft.com/office/drawing/2014/main" val="341356324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Тыс.</a:t>
                      </a:r>
                      <a:b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человек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Распределение </a:t>
                      </a:r>
                      <a:b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по полу, %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Средний размер </a:t>
                      </a:r>
                      <a:b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назначенных пенсий</a:t>
                      </a:r>
                      <a:b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</a:b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Соотношение </a:t>
                      </a:r>
                      <a:b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среднего</a:t>
                      </a:r>
                      <a:r>
                        <a:rPr lang="ru-RU" sz="1800" spc="-20" dirty="0">
                          <a:effectLst/>
                          <a:latin typeface="Arial Narrow" panose="020B0606020202030204" pitchFamily="34" charset="0"/>
                        </a:rPr>
                        <a:t> размера назначенных пенсий </a:t>
                      </a: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20" dirty="0">
                          <a:effectLst/>
                          <a:latin typeface="Arial Narrow" panose="020B0606020202030204" pitchFamily="34" charset="0"/>
                        </a:rPr>
                        <a:t>к размеру пенсий </a:t>
                      </a: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356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♂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♀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♂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117198"/>
                  </a:ext>
                </a:extLst>
              </a:tr>
              <a:tr h="343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42 729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11 853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167€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12 543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177€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R="2159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8139872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48 178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12 200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172€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12 883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182€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R="2159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6996787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43 504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12 783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180€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14 411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 RU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203€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89%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R="2159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6377634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87ED949-DD69-4E78-9771-FA43444615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94505"/>
              </p:ext>
            </p:extLst>
          </p:nvPr>
        </p:nvGraphicFramePr>
        <p:xfrm>
          <a:off x="683568" y="892519"/>
          <a:ext cx="7128792" cy="228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25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3519D-E010-4D82-8104-17414C4C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9003"/>
          </a:xfrm>
        </p:spPr>
        <p:txBody>
          <a:bodyPr/>
          <a:lstStyle/>
          <a:p>
            <a:r>
              <a:rPr lang="ru-RU" sz="4000" dirty="0"/>
              <a:t>Характеристики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0F524E-315E-4041-9B4C-650D02769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5364"/>
            <a:ext cx="8363766" cy="58424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Достоверная ли информация, в т.ч. по отраслям? Существующая статистика не учитывает неформальную занятость (МВФ – треть, официально – 20%).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Откат при демонтаже советской системы: 80% в 1991, начало 1994 – 70%.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Не дает преимуществ: высшее образование на руководящих позициях; должностях, требующих высокой квалификации; в феминизированных отраслях.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Динамика темпов роста экономики не оказывают заметного влияния.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Есть положительная связь между установлением МРОТ</a:t>
            </a:r>
          </a:p>
          <a:p>
            <a:pPr marL="0" indent="0">
              <a:buNone/>
            </a:pPr>
            <a:r>
              <a:rPr lang="ru-RU" sz="1900" dirty="0">
                <a:latin typeface="Arial Narrow" panose="020B0606020202030204" pitchFamily="34" charset="0"/>
              </a:rPr>
              <a:t> (что значимо для низкооплачиваемых отраслей) и</a:t>
            </a:r>
          </a:p>
          <a:p>
            <a:pPr marL="0" indent="0">
              <a:buNone/>
            </a:pPr>
            <a:r>
              <a:rPr lang="ru-RU" sz="1900" dirty="0">
                <a:latin typeface="Arial Narrow" panose="020B0606020202030204" pitchFamily="34" charset="0"/>
              </a:rPr>
              <a:t> сокращением разрыва.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Отличия от Европы: с возрастом не сокращается, </a:t>
            </a:r>
          </a:p>
          <a:p>
            <a:pPr marL="0" indent="0">
              <a:buNone/>
            </a:pPr>
            <a:r>
              <a:rPr lang="ru-RU" sz="1900" dirty="0">
                <a:latin typeface="Arial Narrow" panose="020B0606020202030204" pitchFamily="34" charset="0"/>
              </a:rPr>
              <a:t>пик (33%) приходится на репродуктивный возраст (до 40 лет).</a:t>
            </a:r>
          </a:p>
          <a:p>
            <a:pPr marL="0" indent="0">
              <a:buNone/>
            </a:pPr>
            <a:r>
              <a:rPr lang="ru-RU" sz="1900" dirty="0">
                <a:latin typeface="Arial Narrow" panose="020B0606020202030204" pitchFamily="34" charset="0"/>
              </a:rPr>
              <a:t>Перерыв в работе в связи с материнством около 9 месяцев, </a:t>
            </a:r>
          </a:p>
          <a:p>
            <a:pPr marL="0" indent="0">
              <a:buNone/>
            </a:pPr>
            <a:r>
              <a:rPr lang="ru-RU" sz="1900" dirty="0">
                <a:latin typeface="Arial Narrow" panose="020B0606020202030204" pitchFamily="34" charset="0"/>
              </a:rPr>
              <a:t>Максимум 26 152 </a:t>
            </a:r>
            <a:r>
              <a:rPr lang="en-US" sz="1900" dirty="0">
                <a:latin typeface="Arial Narrow" panose="020B0606020202030204" pitchFamily="34" charset="0"/>
              </a:rPr>
              <a:t>RU</a:t>
            </a:r>
            <a:r>
              <a:rPr lang="ru-RU" sz="1900" dirty="0">
                <a:latin typeface="Arial Narrow" panose="020B0606020202030204" pitchFamily="34" charset="0"/>
              </a:rPr>
              <a:t> / 372 € (до 40% от зарплаты).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Наибольшие зарплаты у женщин в сферах: IT, </a:t>
            </a:r>
          </a:p>
          <a:p>
            <a:pPr marL="0" indent="0">
              <a:buNone/>
            </a:pPr>
            <a:r>
              <a:rPr lang="ru-RU" sz="1900" dirty="0">
                <a:latin typeface="Arial Narrow" panose="020B0606020202030204" pitchFamily="34" charset="0"/>
              </a:rPr>
              <a:t>в ресторанный бизнес, юриспруденция, нефтегазовый комплекс, недвижимость (но занятость не более 3%).</a:t>
            </a:r>
            <a:endParaRPr lang="en-US" sz="19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Опрос </a:t>
            </a:r>
            <a:r>
              <a:rPr lang="en-US" sz="1900" dirty="0" err="1">
                <a:latin typeface="Arial Narrow" panose="020B0606020202030204" pitchFamily="34" charset="0"/>
              </a:rPr>
              <a:t>Superjob</a:t>
            </a:r>
            <a:r>
              <a:rPr lang="en-US" sz="1900" dirty="0">
                <a:latin typeface="Arial Narrow" panose="020B0606020202030204" pitchFamily="34" charset="0"/>
              </a:rPr>
              <a:t>: </a:t>
            </a:r>
            <a:r>
              <a:rPr lang="ru-RU" sz="1900" dirty="0">
                <a:latin typeface="Arial Narrow" panose="020B0606020202030204" pitchFamily="34" charset="0"/>
              </a:rPr>
              <a:t>предпочтения работодателей 50% и 39% скорее возьмут м или ж. В браке без детей не возьмут 11%, семейное положение не имеет значения 59% ж, 71% 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latin typeface="Arial Narrow" panose="020B0606020202030204" pitchFamily="34" charset="0"/>
              </a:rPr>
              <a:t>Нет институциональной поддержки (отцовские отпуска, представительство в советах директоров).</a:t>
            </a:r>
            <a:endParaRPr lang="en-US" sz="19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27FC5D-E146-44F9-AAF3-8BF421CD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11EF81-B34B-4C52-895F-51B38F3FA230}"/>
              </a:ext>
            </a:extLst>
          </p:cNvPr>
          <p:cNvPicPr/>
          <p:nvPr/>
        </p:nvPicPr>
        <p:blipFill rotWithShape="1">
          <a:blip r:embed="rId2"/>
          <a:srcRect l="35116" t="22821" r="29950" b="33208"/>
          <a:stretch/>
        </p:blipFill>
        <p:spPr bwMode="auto">
          <a:xfrm>
            <a:off x="5685381" y="2852936"/>
            <a:ext cx="3419872" cy="18749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626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3519D-E010-4D82-8104-17414C4C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ru-RU" dirty="0"/>
              <a:t>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0F524E-315E-4041-9B4C-650D02769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83" y="1225537"/>
            <a:ext cx="8791033" cy="54959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>
                <a:latin typeface="Arial Narrow" panose="020B0606020202030204" pitchFamily="34" charset="0"/>
              </a:rPr>
              <a:t>В целом: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Спорадические оценки от женщин – представительниц высшего эшелона власти и освещение в СМИ (чаще в рамках кампаний около 8 марта).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Сокращен список профессий, запрещенных для женщин (август, 2019) с 456 до 100, вступает в силу с 2021.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Общая критическая оценка состояния общественного сектора, сферы социальной защиты (приватизация, недостаточность государственных инвестиций, низкие зарплаты, провальные управленческие решения).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Некоторые аспекты проблемы - предмет исследований, отчасти общественной дискуссии, например, о горизонтальная сегрегация (женщины в </a:t>
            </a:r>
            <a:r>
              <a:rPr lang="en-US" sz="2900" dirty="0">
                <a:latin typeface="Arial Narrow" panose="020B0606020202030204" pitchFamily="34" charset="0"/>
              </a:rPr>
              <a:t>STEM &amp; IT</a:t>
            </a:r>
            <a:r>
              <a:rPr lang="ru-RU" sz="2900" dirty="0">
                <a:latin typeface="Arial Narrow" panose="020B0606020202030204" pitchFamily="34" charset="0"/>
              </a:rPr>
              <a:t>).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Активистское/феминистское противостояние вредным стереотипам, в т.ч. по неоплачиваемому труду (социальные сети, блоги, кампании, публикации в СМИ).</a:t>
            </a:r>
          </a:p>
          <a:p>
            <a:pPr marL="0" indent="0">
              <a:buNone/>
            </a:pPr>
            <a:endParaRPr lang="ru-RU" sz="29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900" dirty="0">
                <a:latin typeface="Arial Narrow" panose="020B0606020202030204" pitchFamily="34" charset="0"/>
              </a:rPr>
              <a:t>КТР: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Подготовка </a:t>
            </a:r>
            <a:r>
              <a:rPr lang="en-US" sz="2900" dirty="0">
                <a:latin typeface="Arial Narrow" panose="020B0606020202030204" pitchFamily="34" charset="0"/>
              </a:rPr>
              <a:t> </a:t>
            </a:r>
            <a:r>
              <a:rPr lang="ru-RU" sz="2900" dirty="0">
                <a:latin typeface="Arial Narrow" panose="020B0606020202030204" pitchFamily="34" charset="0"/>
              </a:rPr>
              <a:t>и презентация экспертного доклада по ситуации в России, обзора существующих практик, кампаний, продвижение в СМИ, </a:t>
            </a:r>
            <a:r>
              <a:rPr lang="ru-RU" sz="2900" dirty="0" err="1">
                <a:latin typeface="Arial Narrow" panose="020B0606020202030204" pitchFamily="34" charset="0"/>
              </a:rPr>
              <a:t>соц.сетях</a:t>
            </a:r>
            <a:r>
              <a:rPr lang="ru-RU" sz="2900" dirty="0">
                <a:latin typeface="Arial Narrow" panose="020B0606020202030204" pitchFamily="34" charset="0"/>
              </a:rPr>
              <a:t>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Включение темы в повестку членских организаций сбор информации, кейсов, обзоры.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Активности в академическом сообществе. </a:t>
            </a:r>
          </a:p>
          <a:p>
            <a:r>
              <a:rPr lang="ru-RU" sz="2900" dirty="0" err="1">
                <a:latin typeface="Arial Narrow" panose="020B0606020202030204" pitchFamily="34" charset="0"/>
              </a:rPr>
              <a:t>Общектровские</a:t>
            </a:r>
            <a:r>
              <a:rPr lang="ru-RU" sz="2900" dirty="0">
                <a:latin typeface="Arial Narrow" panose="020B0606020202030204" pitchFamily="34" charset="0"/>
              </a:rPr>
              <a:t> мероприятия,  с перспективой проведения </a:t>
            </a:r>
            <a:r>
              <a:rPr lang="en-US" sz="2900" dirty="0">
                <a:latin typeface="Arial Narrow" panose="020B0606020202030204" pitchFamily="34" charset="0"/>
              </a:rPr>
              <a:t>Equal Pay Day</a:t>
            </a:r>
            <a:r>
              <a:rPr lang="ru-RU" sz="2900" dirty="0">
                <a:latin typeface="Arial Narrow" panose="020B0606020202030204" pitchFamily="34" charset="0"/>
              </a:rPr>
              <a:t>, заявления/обращения.</a:t>
            </a:r>
          </a:p>
          <a:p>
            <a:r>
              <a:rPr lang="ru-RU" sz="2900" dirty="0">
                <a:latin typeface="Arial Narrow" panose="020B0606020202030204" pitchFamily="34" charset="0"/>
              </a:rPr>
              <a:t>Выстраивание коалиции с левыми, анархо-феминистками и пр.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27FC5D-E146-44F9-AAF3-8BF421CD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E4259-CD37-485C-8B3D-FE7F2C4909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3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6745</TotalTime>
  <Words>630</Words>
  <Application>Microsoft Office PowerPoint</Application>
  <PresentationFormat>Экран (4:3)</PresentationFormat>
  <Paragraphs>96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Courier New</vt:lpstr>
      <vt:lpstr>Palatino Linotype</vt:lpstr>
      <vt:lpstr>Tahoma</vt:lpstr>
      <vt:lpstr>Wingdings</vt:lpstr>
      <vt:lpstr>Исполнительная</vt:lpstr>
      <vt:lpstr>Презентация PowerPoint</vt:lpstr>
      <vt:lpstr>Разрыв в зарплате: 28,3%</vt:lpstr>
      <vt:lpstr>Разрыв в пенсии: 11%</vt:lpstr>
      <vt:lpstr>Характеристики</vt:lpstr>
      <vt:lpstr>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ГЕНДЕР, Культура, общество</dc:title>
  <dc:creator>Полина</dc:creator>
  <cp:lastModifiedBy>Irina</cp:lastModifiedBy>
  <cp:revision>217</cp:revision>
  <dcterms:created xsi:type="dcterms:W3CDTF">2013-09-29T18:34:38Z</dcterms:created>
  <dcterms:modified xsi:type="dcterms:W3CDTF">2019-09-23T15:34:08Z</dcterms:modified>
</cp:coreProperties>
</file>