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0" r:id="rId2"/>
    <p:sldId id="305" r:id="rId3"/>
    <p:sldId id="263" r:id="rId4"/>
    <p:sldId id="264" r:id="rId5"/>
    <p:sldId id="297" r:id="rId6"/>
    <p:sldId id="265" r:id="rId7"/>
    <p:sldId id="298" r:id="rId8"/>
    <p:sldId id="299" r:id="rId9"/>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PA, Vikt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38" autoAdjust="0"/>
  </p:normalViewPr>
  <p:slideViewPr>
    <p:cSldViewPr snapToGrid="0">
      <p:cViewPr varScale="1">
        <p:scale>
          <a:sx n="83" d="100"/>
          <a:sy n="83" d="100"/>
        </p:scale>
        <p:origin x="6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PA, Viktor" userId="7f29278c-3f24-4d54-80ad-e53f8ee2f7b4" providerId="ADAL" clId="{5C748390-3FD4-47F7-8BED-DADC6E5D02B3}"/>
    <pc:docChg chg="delSld">
      <pc:chgData name="KEMPA, Viktor" userId="7f29278c-3f24-4d54-80ad-e53f8ee2f7b4" providerId="ADAL" clId="{5C748390-3FD4-47F7-8BED-DADC6E5D02B3}" dt="2018-10-07T18:12:40.459" v="2" actId="2696"/>
      <pc:docMkLst>
        <pc:docMk/>
      </pc:docMkLst>
      <pc:sldChg chg="del">
        <pc:chgData name="KEMPA, Viktor" userId="7f29278c-3f24-4d54-80ad-e53f8ee2f7b4" providerId="ADAL" clId="{5C748390-3FD4-47F7-8BED-DADC6E5D02B3}" dt="2018-10-07T18:12:40.459" v="2" actId="2696"/>
        <pc:sldMkLst>
          <pc:docMk/>
          <pc:sldMk cId="0" sldId="257"/>
        </pc:sldMkLst>
      </pc:sldChg>
      <pc:sldChg chg="del">
        <pc:chgData name="KEMPA, Viktor" userId="7f29278c-3f24-4d54-80ad-e53f8ee2f7b4" providerId="ADAL" clId="{5C748390-3FD4-47F7-8BED-DADC6E5D02B3}" dt="2018-10-07T18:12:40.449" v="0" actId="2696"/>
        <pc:sldMkLst>
          <pc:docMk/>
          <pc:sldMk cId="0" sldId="266"/>
        </pc:sldMkLst>
      </pc:sldChg>
      <pc:sldChg chg="del">
        <pc:chgData name="KEMPA, Viktor" userId="7f29278c-3f24-4d54-80ad-e53f8ee2f7b4" providerId="ADAL" clId="{5C748390-3FD4-47F7-8BED-DADC6E5D02B3}" dt="2018-10-07T18:12:40.459" v="1" actId="2696"/>
        <pc:sldMkLst>
          <pc:docMk/>
          <pc:sldMk cId="0" sldId="292"/>
        </pc:sldMkLst>
      </pc:sldChg>
    </pc:docChg>
  </pc:docChgLst>
  <pc:docChgLst>
    <pc:chgData name="KEMPA, Viktor" userId="7f29278c-3f24-4d54-80ad-e53f8ee2f7b4" providerId="ADAL" clId="{A546158D-69BD-4AB3-BA15-D613CA5A03BB}"/>
    <pc:docChg chg="delSld">
      <pc:chgData name="KEMPA, Viktor" userId="7f29278c-3f24-4d54-80ad-e53f8ee2f7b4" providerId="ADAL" clId="{A546158D-69BD-4AB3-BA15-D613CA5A03BB}" dt="2018-10-07T18:15:57.298" v="25" actId="2696"/>
      <pc:docMkLst>
        <pc:docMk/>
      </pc:docMkLst>
      <pc:sldChg chg="del">
        <pc:chgData name="KEMPA, Viktor" userId="7f29278c-3f24-4d54-80ad-e53f8ee2f7b4" providerId="ADAL" clId="{A546158D-69BD-4AB3-BA15-D613CA5A03BB}" dt="2018-10-07T18:15:47.126" v="0" actId="2696"/>
        <pc:sldMkLst>
          <pc:docMk/>
          <pc:sldMk cId="0" sldId="256"/>
        </pc:sldMkLst>
      </pc:sldChg>
      <pc:sldChg chg="del">
        <pc:chgData name="KEMPA, Viktor" userId="7f29278c-3f24-4d54-80ad-e53f8ee2f7b4" providerId="ADAL" clId="{A546158D-69BD-4AB3-BA15-D613CA5A03BB}" dt="2018-10-07T18:15:47.327" v="15" actId="2696"/>
        <pc:sldMkLst>
          <pc:docMk/>
          <pc:sldMk cId="0" sldId="267"/>
        </pc:sldMkLst>
      </pc:sldChg>
      <pc:sldChg chg="del">
        <pc:chgData name="KEMPA, Viktor" userId="7f29278c-3f24-4d54-80ad-e53f8ee2f7b4" providerId="ADAL" clId="{A546158D-69BD-4AB3-BA15-D613CA5A03BB}" dt="2018-10-07T18:15:47.336" v="16" actId="2696"/>
        <pc:sldMkLst>
          <pc:docMk/>
          <pc:sldMk cId="0" sldId="268"/>
        </pc:sldMkLst>
      </pc:sldChg>
      <pc:sldChg chg="del">
        <pc:chgData name="KEMPA, Viktor" userId="7f29278c-3f24-4d54-80ad-e53f8ee2f7b4" providerId="ADAL" clId="{A546158D-69BD-4AB3-BA15-D613CA5A03BB}" dt="2018-10-07T18:15:47.354" v="18" actId="2696"/>
        <pc:sldMkLst>
          <pc:docMk/>
          <pc:sldMk cId="0" sldId="269"/>
        </pc:sldMkLst>
      </pc:sldChg>
      <pc:sldChg chg="del">
        <pc:chgData name="KEMPA, Viktor" userId="7f29278c-3f24-4d54-80ad-e53f8ee2f7b4" providerId="ADAL" clId="{A546158D-69BD-4AB3-BA15-D613CA5A03BB}" dt="2018-10-07T18:15:47.341" v="17" actId="2696"/>
        <pc:sldMkLst>
          <pc:docMk/>
          <pc:sldMk cId="0" sldId="270"/>
        </pc:sldMkLst>
      </pc:sldChg>
      <pc:sldChg chg="del">
        <pc:chgData name="KEMPA, Viktor" userId="7f29278c-3f24-4d54-80ad-e53f8ee2f7b4" providerId="ADAL" clId="{A546158D-69BD-4AB3-BA15-D613CA5A03BB}" dt="2018-10-07T18:15:47.361" v="19" actId="2696"/>
        <pc:sldMkLst>
          <pc:docMk/>
          <pc:sldMk cId="0" sldId="271"/>
        </pc:sldMkLst>
      </pc:sldChg>
      <pc:sldChg chg="del">
        <pc:chgData name="KEMPA, Viktor" userId="7f29278c-3f24-4d54-80ad-e53f8ee2f7b4" providerId="ADAL" clId="{A546158D-69BD-4AB3-BA15-D613CA5A03BB}" dt="2018-10-07T18:15:47.374" v="20" actId="2696"/>
        <pc:sldMkLst>
          <pc:docMk/>
          <pc:sldMk cId="0" sldId="272"/>
        </pc:sldMkLst>
      </pc:sldChg>
      <pc:sldChg chg="del">
        <pc:chgData name="KEMPA, Viktor" userId="7f29278c-3f24-4d54-80ad-e53f8ee2f7b4" providerId="ADAL" clId="{A546158D-69BD-4AB3-BA15-D613CA5A03BB}" dt="2018-10-07T18:15:47.379" v="21" actId="2696"/>
        <pc:sldMkLst>
          <pc:docMk/>
          <pc:sldMk cId="0" sldId="273"/>
        </pc:sldMkLst>
      </pc:sldChg>
      <pc:sldChg chg="del">
        <pc:chgData name="KEMPA, Viktor" userId="7f29278c-3f24-4d54-80ad-e53f8ee2f7b4" providerId="ADAL" clId="{A546158D-69BD-4AB3-BA15-D613CA5A03BB}" dt="2018-10-07T18:15:47.317" v="14" actId="2696"/>
        <pc:sldMkLst>
          <pc:docMk/>
          <pc:sldMk cId="0" sldId="274"/>
        </pc:sldMkLst>
      </pc:sldChg>
      <pc:sldChg chg="del">
        <pc:chgData name="KEMPA, Viktor" userId="7f29278c-3f24-4d54-80ad-e53f8ee2f7b4" providerId="ADAL" clId="{A546158D-69BD-4AB3-BA15-D613CA5A03BB}" dt="2018-10-07T18:15:47.204" v="5" actId="2696"/>
        <pc:sldMkLst>
          <pc:docMk/>
          <pc:sldMk cId="0" sldId="275"/>
        </pc:sldMkLst>
      </pc:sldChg>
      <pc:sldChg chg="del">
        <pc:chgData name="KEMPA, Viktor" userId="7f29278c-3f24-4d54-80ad-e53f8ee2f7b4" providerId="ADAL" clId="{A546158D-69BD-4AB3-BA15-D613CA5A03BB}" dt="2018-10-07T18:15:47.216" v="6" actId="2696"/>
        <pc:sldMkLst>
          <pc:docMk/>
          <pc:sldMk cId="0" sldId="276"/>
        </pc:sldMkLst>
      </pc:sldChg>
      <pc:sldChg chg="del">
        <pc:chgData name="KEMPA, Viktor" userId="7f29278c-3f24-4d54-80ad-e53f8ee2f7b4" providerId="ADAL" clId="{A546158D-69BD-4AB3-BA15-D613CA5A03BB}" dt="2018-10-07T18:15:47.226" v="7" actId="2696"/>
        <pc:sldMkLst>
          <pc:docMk/>
          <pc:sldMk cId="0" sldId="277"/>
        </pc:sldMkLst>
      </pc:sldChg>
      <pc:sldChg chg="del">
        <pc:chgData name="KEMPA, Viktor" userId="7f29278c-3f24-4d54-80ad-e53f8ee2f7b4" providerId="ADAL" clId="{A546158D-69BD-4AB3-BA15-D613CA5A03BB}" dt="2018-10-07T18:15:47.246" v="8" actId="2696"/>
        <pc:sldMkLst>
          <pc:docMk/>
          <pc:sldMk cId="0" sldId="278"/>
        </pc:sldMkLst>
      </pc:sldChg>
      <pc:sldChg chg="del">
        <pc:chgData name="KEMPA, Viktor" userId="7f29278c-3f24-4d54-80ad-e53f8ee2f7b4" providerId="ADAL" clId="{A546158D-69BD-4AB3-BA15-D613CA5A03BB}" dt="2018-10-07T18:15:47.259" v="9" actId="2696"/>
        <pc:sldMkLst>
          <pc:docMk/>
          <pc:sldMk cId="0" sldId="279"/>
        </pc:sldMkLst>
      </pc:sldChg>
      <pc:sldChg chg="del">
        <pc:chgData name="KEMPA, Viktor" userId="7f29278c-3f24-4d54-80ad-e53f8ee2f7b4" providerId="ADAL" clId="{A546158D-69BD-4AB3-BA15-D613CA5A03BB}" dt="2018-10-07T18:15:47.139" v="1" actId="2696"/>
        <pc:sldMkLst>
          <pc:docMk/>
          <pc:sldMk cId="0" sldId="289"/>
        </pc:sldMkLst>
      </pc:sldChg>
      <pc:sldChg chg="del">
        <pc:chgData name="KEMPA, Viktor" userId="7f29278c-3f24-4d54-80ad-e53f8ee2f7b4" providerId="ADAL" clId="{A546158D-69BD-4AB3-BA15-D613CA5A03BB}" dt="2018-10-07T18:15:57.264" v="23" actId="2696"/>
        <pc:sldMkLst>
          <pc:docMk/>
          <pc:sldMk cId="0" sldId="294"/>
        </pc:sldMkLst>
      </pc:sldChg>
      <pc:sldChg chg="del">
        <pc:chgData name="KEMPA, Viktor" userId="7f29278c-3f24-4d54-80ad-e53f8ee2f7b4" providerId="ADAL" clId="{A546158D-69BD-4AB3-BA15-D613CA5A03BB}" dt="2018-10-07T18:15:57.281" v="24" actId="2696"/>
        <pc:sldMkLst>
          <pc:docMk/>
          <pc:sldMk cId="0" sldId="295"/>
        </pc:sldMkLst>
      </pc:sldChg>
      <pc:sldChg chg="del">
        <pc:chgData name="KEMPA, Viktor" userId="7f29278c-3f24-4d54-80ad-e53f8ee2f7b4" providerId="ADAL" clId="{A546158D-69BD-4AB3-BA15-D613CA5A03BB}" dt="2018-10-07T18:15:57.298" v="25" actId="2696"/>
        <pc:sldMkLst>
          <pc:docMk/>
          <pc:sldMk cId="0" sldId="296"/>
        </pc:sldMkLst>
      </pc:sldChg>
      <pc:sldChg chg="del">
        <pc:chgData name="KEMPA, Viktor" userId="7f29278c-3f24-4d54-80ad-e53f8ee2f7b4" providerId="ADAL" clId="{A546158D-69BD-4AB3-BA15-D613CA5A03BB}" dt="2018-10-07T18:15:57.255" v="22" actId="2696"/>
        <pc:sldMkLst>
          <pc:docMk/>
          <pc:sldMk cId="0" sldId="301"/>
        </pc:sldMkLst>
      </pc:sldChg>
      <pc:sldChg chg="del">
        <pc:chgData name="KEMPA, Viktor" userId="7f29278c-3f24-4d54-80ad-e53f8ee2f7b4" providerId="ADAL" clId="{A546158D-69BD-4AB3-BA15-D613CA5A03BB}" dt="2018-10-07T18:15:47.157" v="2" actId="2696"/>
        <pc:sldMkLst>
          <pc:docMk/>
          <pc:sldMk cId="0" sldId="302"/>
        </pc:sldMkLst>
      </pc:sldChg>
      <pc:sldChg chg="del">
        <pc:chgData name="KEMPA, Viktor" userId="7f29278c-3f24-4d54-80ad-e53f8ee2f7b4" providerId="ADAL" clId="{A546158D-69BD-4AB3-BA15-D613CA5A03BB}" dt="2018-10-07T18:15:47.172" v="3" actId="2696"/>
        <pc:sldMkLst>
          <pc:docMk/>
          <pc:sldMk cId="0" sldId="303"/>
        </pc:sldMkLst>
      </pc:sldChg>
      <pc:sldChg chg="del">
        <pc:chgData name="KEMPA, Viktor" userId="7f29278c-3f24-4d54-80ad-e53f8ee2f7b4" providerId="ADAL" clId="{A546158D-69BD-4AB3-BA15-D613CA5A03BB}" dt="2018-10-07T18:15:47.189" v="4" actId="2696"/>
        <pc:sldMkLst>
          <pc:docMk/>
          <pc:sldMk cId="0" sldId="304"/>
        </pc:sldMkLst>
      </pc:sldChg>
      <pc:sldChg chg="del">
        <pc:chgData name="KEMPA, Viktor" userId="7f29278c-3f24-4d54-80ad-e53f8ee2f7b4" providerId="ADAL" clId="{A546158D-69BD-4AB3-BA15-D613CA5A03BB}" dt="2018-10-07T18:15:47.268" v="10" actId="2696"/>
        <pc:sldMkLst>
          <pc:docMk/>
          <pc:sldMk cId="0" sldId="306"/>
        </pc:sldMkLst>
      </pc:sldChg>
      <pc:sldChg chg="del">
        <pc:chgData name="KEMPA, Viktor" userId="7f29278c-3f24-4d54-80ad-e53f8ee2f7b4" providerId="ADAL" clId="{A546158D-69BD-4AB3-BA15-D613CA5A03BB}" dt="2018-10-07T18:15:47.309" v="13" actId="2696"/>
        <pc:sldMkLst>
          <pc:docMk/>
          <pc:sldMk cId="2864220130" sldId="307"/>
        </pc:sldMkLst>
      </pc:sldChg>
      <pc:sldChg chg="del">
        <pc:chgData name="KEMPA, Viktor" userId="7f29278c-3f24-4d54-80ad-e53f8ee2f7b4" providerId="ADAL" clId="{A546158D-69BD-4AB3-BA15-D613CA5A03BB}" dt="2018-10-07T18:15:47.279" v="11" actId="2696"/>
        <pc:sldMkLst>
          <pc:docMk/>
          <pc:sldMk cId="3471557076" sldId="308"/>
        </pc:sldMkLst>
      </pc:sldChg>
      <pc:sldChg chg="del">
        <pc:chgData name="KEMPA, Viktor" userId="7f29278c-3f24-4d54-80ad-e53f8ee2f7b4" providerId="ADAL" clId="{A546158D-69BD-4AB3-BA15-D613CA5A03BB}" dt="2018-10-07T18:15:47.299" v="12" actId="2696"/>
        <pc:sldMkLst>
          <pc:docMk/>
          <pc:sldMk cId="853097845"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C73394E-ED9C-415B-A59D-14BD119C64F7}" type="datetimeFigureOut">
              <a:rPr lang="fr-BE"/>
              <a:pPr>
                <a:defRPr/>
              </a:pPr>
              <a:t>07-10-18</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8D8951B-2D40-454C-9D0F-D86581B10AF0}"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A275AA45-00E3-4329-815F-DECFD1A5F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6FF111E0-005C-4A9E-B181-96CA53995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5" name="Date Placeholder 3">
            <a:extLst>
              <a:ext uri="{FF2B5EF4-FFF2-40B4-BE49-F238E27FC236}">
                <a16:creationId xmlns:a16="http://schemas.microsoft.com/office/drawing/2014/main" id="{1FF4398C-0112-4489-8BDC-E30E13E7BBD8}"/>
              </a:ext>
            </a:extLst>
          </p:cNvPr>
          <p:cNvSpPr>
            <a:spLocks noGrp="1"/>
          </p:cNvSpPr>
          <p:nvPr>
            <p:ph type="dt" sz="half" idx="10"/>
          </p:nvPr>
        </p:nvSpPr>
        <p:spPr/>
        <p:txBody>
          <a:bodyPr/>
          <a:lstStyle>
            <a:lvl1pPr>
              <a:defRPr/>
            </a:lvl1pPr>
          </a:lstStyle>
          <a:p>
            <a:pPr>
              <a:defRPr/>
            </a:pPr>
            <a:fld id="{A1C17DA4-B191-4099-BFD8-0E1FCC46AEA9}" type="datetimeFigureOut">
              <a:rPr lang="fr-BE"/>
              <a:pPr>
                <a:defRPr/>
              </a:pPr>
              <a:t>07-10-18</a:t>
            </a:fld>
            <a:endParaRPr lang="fr-BE"/>
          </a:p>
        </p:txBody>
      </p:sp>
      <p:sp>
        <p:nvSpPr>
          <p:cNvPr id="6" name="Slide Number Placeholder 5">
            <a:extLst>
              <a:ext uri="{FF2B5EF4-FFF2-40B4-BE49-F238E27FC236}">
                <a16:creationId xmlns:a16="http://schemas.microsoft.com/office/drawing/2014/main" id="{4C71E8D6-3F46-4905-A02C-7EDED77599D8}"/>
              </a:ext>
            </a:extLst>
          </p:cNvPr>
          <p:cNvSpPr>
            <a:spLocks noGrp="1"/>
          </p:cNvSpPr>
          <p:nvPr>
            <p:ph type="sldNum" sz="quarter" idx="11"/>
          </p:nvPr>
        </p:nvSpPr>
        <p:spPr/>
        <p:txBody>
          <a:bodyPr/>
          <a:lstStyle>
            <a:lvl1pPr>
              <a:defRPr/>
            </a:lvl1pPr>
          </a:lstStyle>
          <a:p>
            <a:pPr>
              <a:defRPr/>
            </a:pPr>
            <a:fld id="{0C5314ED-21F4-4D94-BD92-08879872F49E}" type="slidenum">
              <a:rPr lang="fr-BE"/>
              <a:pPr>
                <a:defRPr/>
              </a:pPr>
              <a:t>‹#›</a:t>
            </a:fld>
            <a:endParaRPr lang="fr-BE"/>
          </a:p>
        </p:txBody>
      </p:sp>
    </p:spTree>
    <p:extLst>
      <p:ext uri="{BB962C8B-B14F-4D97-AF65-F5344CB8AC3E}">
        <p14:creationId xmlns:p14="http://schemas.microsoft.com/office/powerpoint/2010/main" val="202553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99E6-70F6-4824-9FDF-9B22772B6884}"/>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A8946C71-DC9B-412B-A5B0-C53A5F71C8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586F9061-7045-4F51-BC2D-1E6560007C70}" type="datetimeFigureOut">
              <a:rPr lang="fr-BE"/>
              <a:pPr>
                <a:defRPr/>
              </a:pPr>
              <a:t>07-10-18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066E2CB8-8394-4CFF-94EF-13B1514353DA}" type="slidenum">
              <a:rPr lang="fr-BE"/>
              <a:pPr>
                <a:defRPr/>
              </a:pPr>
              <a:t>‹#›</a:t>
            </a:fld>
            <a:endParaRPr lang="fr-BE"/>
          </a:p>
        </p:txBody>
      </p:sp>
    </p:spTree>
    <p:extLst>
      <p:ext uri="{BB962C8B-B14F-4D97-AF65-F5344CB8AC3E}">
        <p14:creationId xmlns:p14="http://schemas.microsoft.com/office/powerpoint/2010/main" val="129238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1CE24-8E0F-4E25-9F4A-F886004CD8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4964F0BB-6D5F-4DDA-90C1-F02CC8CFAA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9C0A1383-75AF-4496-A070-88E14CEF3103}" type="datetimeFigureOut">
              <a:rPr lang="fr-BE"/>
              <a:pPr>
                <a:defRPr/>
              </a:pPr>
              <a:t>07-10-18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FE84867F-ED27-467A-9002-04E609F1382B}" type="slidenum">
              <a:rPr lang="fr-BE"/>
              <a:pPr>
                <a:defRPr/>
              </a:pPr>
              <a:t>‹#›</a:t>
            </a:fld>
            <a:endParaRPr lang="fr-BE"/>
          </a:p>
        </p:txBody>
      </p:sp>
    </p:spTree>
    <p:extLst>
      <p:ext uri="{BB962C8B-B14F-4D97-AF65-F5344CB8AC3E}">
        <p14:creationId xmlns:p14="http://schemas.microsoft.com/office/powerpoint/2010/main" val="18050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3" y="893242"/>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3" name="Espace réservé du texte 2"/>
          <p:cNvSpPr>
            <a:spLocks noGrp="1"/>
          </p:cNvSpPr>
          <p:nvPr>
            <p:ph type="body" idx="1"/>
          </p:nvPr>
        </p:nvSpPr>
        <p:spPr>
          <a:xfrm>
            <a:off x="963083" y="190509"/>
            <a:ext cx="10363200" cy="702733"/>
          </a:xfrm>
        </p:spPr>
        <p:txBody>
          <a:bodyPr anchor="b">
            <a:normAutofit/>
          </a:bodyPr>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Espace réservé du texte 2"/>
          <p:cNvSpPr>
            <a:spLocks noGrp="1"/>
          </p:cNvSpPr>
          <p:nvPr>
            <p:ph type="body" idx="13"/>
          </p:nvPr>
        </p:nvSpPr>
        <p:spPr>
          <a:xfrm>
            <a:off x="1947333" y="2360084"/>
            <a:ext cx="9378951" cy="2603499"/>
          </a:xfrm>
        </p:spPr>
        <p:txBody>
          <a:bodyPr/>
          <a:lstStyle>
            <a:lvl1pPr marL="0" indent="0">
              <a:buNone/>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Espace réservé de la date 3">
            <a:extLst>
              <a:ext uri="{FF2B5EF4-FFF2-40B4-BE49-F238E27FC236}">
                <a16:creationId xmlns:a16="http://schemas.microsoft.com/office/drawing/2014/main" id="{ABBCC1A8-F068-4DFF-BC1E-7590CC23AF90}"/>
              </a:ext>
            </a:extLst>
          </p:cNvPr>
          <p:cNvSpPr>
            <a:spLocks noGrp="1"/>
          </p:cNvSpPr>
          <p:nvPr>
            <p:ph type="dt" sz="half" idx="14"/>
          </p:nvPr>
        </p:nvSpPr>
        <p:spPr/>
        <p:txBody>
          <a:bodyPr/>
          <a:lstStyle>
            <a:lvl1pPr>
              <a:defRPr/>
            </a:lvl1pPr>
          </a:lstStyle>
          <a:p>
            <a:pPr>
              <a:defRPr/>
            </a:pPr>
            <a:fld id="{58500F49-1E89-484C-B5F8-D4059F383A1E}" type="datetimeFigureOut">
              <a:rPr lang="fr-FR"/>
              <a:pPr>
                <a:defRPr/>
              </a:pPr>
              <a:t>07/10/2018</a:t>
            </a:fld>
            <a:endParaRPr lang="fr-FR"/>
          </a:p>
        </p:txBody>
      </p:sp>
      <p:sp>
        <p:nvSpPr>
          <p:cNvPr id="6" name="Espace réservé du pied de page 4">
            <a:extLst>
              <a:ext uri="{FF2B5EF4-FFF2-40B4-BE49-F238E27FC236}">
                <a16:creationId xmlns:a16="http://schemas.microsoft.com/office/drawing/2014/main" id="{93AD08BB-6749-4DD4-A7F0-3741F2035392}"/>
              </a:ext>
            </a:extLst>
          </p:cNvPr>
          <p:cNvSpPr>
            <a:spLocks noGrp="1"/>
          </p:cNvSpPr>
          <p:nvPr>
            <p:ph type="ftr" sz="quarter" idx="15"/>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CD8C989-CFC6-4F85-9EC2-76C835953546}"/>
              </a:ext>
            </a:extLst>
          </p:cNvPr>
          <p:cNvSpPr>
            <a:spLocks noGrp="1"/>
          </p:cNvSpPr>
          <p:nvPr>
            <p:ph type="sldNum" sz="quarter" idx="16"/>
          </p:nvPr>
        </p:nvSpPr>
        <p:spPr/>
        <p:txBody>
          <a:bodyPr/>
          <a:lstStyle>
            <a:lvl1pPr>
              <a:defRPr/>
            </a:lvl1pPr>
          </a:lstStyle>
          <a:p>
            <a:pPr>
              <a:defRPr/>
            </a:pPr>
            <a:fld id="{BF6A69F4-8C03-43EF-894F-4B17077D3A41}" type="slidenum">
              <a:rPr lang="fr-FR"/>
              <a:pPr>
                <a:defRPr/>
              </a:pPr>
              <a:t>‹#›</a:t>
            </a:fld>
            <a:endParaRPr lang="fr-FR"/>
          </a:p>
        </p:txBody>
      </p:sp>
    </p:spTree>
    <p:extLst>
      <p:ext uri="{BB962C8B-B14F-4D97-AF65-F5344CB8AC3E}">
        <p14:creationId xmlns:p14="http://schemas.microsoft.com/office/powerpoint/2010/main" val="252937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492875"/>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3F0E712A-3F17-4116-B740-36F9A0003B5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998B04E-CB78-4789-ABA9-BEA8D57AD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a:extLst>
              <a:ext uri="{FF2B5EF4-FFF2-40B4-BE49-F238E27FC236}">
                <a16:creationId xmlns:a16="http://schemas.microsoft.com/office/drawing/2014/main" id="{488C3D22-E6B3-45CA-95D4-DD6DD228E82A}"/>
              </a:ext>
            </a:extLst>
          </p:cNvPr>
          <p:cNvSpPr>
            <a:spLocks noGrp="1"/>
          </p:cNvSpPr>
          <p:nvPr>
            <p:ph type="dt" sz="half" idx="10"/>
          </p:nvPr>
        </p:nvSpPr>
        <p:spPr/>
        <p:txBody>
          <a:bodyPr/>
          <a:lstStyle>
            <a:lvl1pPr>
              <a:defRPr/>
            </a:lvl1pPr>
          </a:lstStyle>
          <a:p>
            <a:pPr>
              <a:defRPr/>
            </a:pPr>
            <a:fld id="{CD182E2D-BD89-4D7D-95EF-C3B3C4DFFA03}" type="datetimeFigureOut">
              <a:rPr lang="fr-BE"/>
              <a:pPr>
                <a:defRPr/>
              </a:pPr>
              <a:t>07-10-18</a:t>
            </a:fld>
            <a:endParaRPr lang="fr-BE"/>
          </a:p>
        </p:txBody>
      </p:sp>
      <p:sp>
        <p:nvSpPr>
          <p:cNvPr id="6" name="Slide Number Placeholder 5">
            <a:extLst>
              <a:ext uri="{FF2B5EF4-FFF2-40B4-BE49-F238E27FC236}">
                <a16:creationId xmlns:a16="http://schemas.microsoft.com/office/drawing/2014/main" id="{F89F5007-B2B3-42AD-B443-A2E75FBA8B82}"/>
              </a:ext>
            </a:extLst>
          </p:cNvPr>
          <p:cNvSpPr>
            <a:spLocks noGrp="1"/>
          </p:cNvSpPr>
          <p:nvPr>
            <p:ph type="sldNum" sz="quarter" idx="11"/>
          </p:nvPr>
        </p:nvSpPr>
        <p:spPr/>
        <p:txBody>
          <a:bodyPr/>
          <a:lstStyle>
            <a:lvl1pPr>
              <a:defRPr/>
            </a:lvl1pPr>
          </a:lstStyle>
          <a:p>
            <a:pPr>
              <a:defRPr/>
            </a:pPr>
            <a:fld id="{EBDA0C26-C8F7-42EA-9C9C-8FE33842880B}" type="slidenum">
              <a:rPr lang="fr-BE"/>
              <a:pPr>
                <a:defRPr/>
              </a:pPr>
              <a:t>‹#›</a:t>
            </a:fld>
            <a:endParaRPr lang="fr-BE"/>
          </a:p>
        </p:txBody>
      </p:sp>
    </p:spTree>
    <p:extLst>
      <p:ext uri="{BB962C8B-B14F-4D97-AF65-F5344CB8AC3E}">
        <p14:creationId xmlns:p14="http://schemas.microsoft.com/office/powerpoint/2010/main" val="158143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103605CD-F3DD-402D-AB8C-4BF4425E2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EC5FCE35-5583-41A3-BF97-5B016CACF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F86FF66-3A07-469E-8068-730456B55F6B}"/>
              </a:ext>
            </a:extLst>
          </p:cNvPr>
          <p:cNvSpPr>
            <a:spLocks noGrp="1"/>
          </p:cNvSpPr>
          <p:nvPr>
            <p:ph type="dt" sz="half" idx="10"/>
          </p:nvPr>
        </p:nvSpPr>
        <p:spPr/>
        <p:txBody>
          <a:bodyPr/>
          <a:lstStyle>
            <a:lvl1pPr>
              <a:defRPr/>
            </a:lvl1pPr>
          </a:lstStyle>
          <a:p>
            <a:pPr>
              <a:defRPr/>
            </a:pPr>
            <a:fld id="{9A4C756E-F7EE-480C-8EF8-29F7CE6BD45D}" type="datetimeFigureOut">
              <a:rPr lang="fr-BE"/>
              <a:pPr>
                <a:defRPr/>
              </a:pPr>
              <a:t>07-10-18</a:t>
            </a:fld>
            <a:endParaRPr lang="fr-BE"/>
          </a:p>
        </p:txBody>
      </p:sp>
      <p:sp>
        <p:nvSpPr>
          <p:cNvPr id="6" name="Footer Placeholder 4">
            <a:extLst>
              <a:ext uri="{FF2B5EF4-FFF2-40B4-BE49-F238E27FC236}">
                <a16:creationId xmlns:a16="http://schemas.microsoft.com/office/drawing/2014/main" id="{5F78B8FF-8A86-4D5E-9C13-96AC9E9C7758}"/>
              </a:ext>
            </a:extLst>
          </p:cNvPr>
          <p:cNvSpPr>
            <a:spLocks noGrp="1"/>
          </p:cNvSpPr>
          <p:nvPr>
            <p:ph type="ftr" sz="quarter" idx="11"/>
          </p:nvPr>
        </p:nvSpPr>
        <p:spPr/>
        <p:txBody>
          <a:bodyPr/>
          <a:lstStyle>
            <a:lvl1pPr>
              <a:defRPr dirty="0"/>
            </a:lvl1pPr>
          </a:lstStyle>
          <a:p>
            <a:pPr>
              <a:defRPr/>
            </a:pPr>
            <a:endParaRPr lang="fr-BE"/>
          </a:p>
        </p:txBody>
      </p:sp>
      <p:sp>
        <p:nvSpPr>
          <p:cNvPr id="7" name="Slide Number Placeholder 5">
            <a:extLst>
              <a:ext uri="{FF2B5EF4-FFF2-40B4-BE49-F238E27FC236}">
                <a16:creationId xmlns:a16="http://schemas.microsoft.com/office/drawing/2014/main" id="{5865D130-0579-4D75-8A42-37C301C4D97A}"/>
              </a:ext>
            </a:extLst>
          </p:cNvPr>
          <p:cNvSpPr>
            <a:spLocks noGrp="1"/>
          </p:cNvSpPr>
          <p:nvPr>
            <p:ph type="sldNum" sz="quarter" idx="12"/>
          </p:nvPr>
        </p:nvSpPr>
        <p:spPr/>
        <p:txBody>
          <a:bodyPr/>
          <a:lstStyle>
            <a:lvl1pPr>
              <a:defRPr/>
            </a:lvl1pPr>
          </a:lstStyle>
          <a:p>
            <a:pPr>
              <a:defRPr/>
            </a:pPr>
            <a:fld id="{94880C4C-FB51-4EF5-A699-D4796B466641}" type="slidenum">
              <a:rPr lang="fr-BE"/>
              <a:pPr>
                <a:defRPr/>
              </a:pPr>
              <a:t>‹#›</a:t>
            </a:fld>
            <a:endParaRPr lang="fr-BE"/>
          </a:p>
        </p:txBody>
      </p:sp>
    </p:spTree>
    <p:extLst>
      <p:ext uri="{BB962C8B-B14F-4D97-AF65-F5344CB8AC3E}">
        <p14:creationId xmlns:p14="http://schemas.microsoft.com/office/powerpoint/2010/main" val="52556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03A2-1C77-4930-B8C9-F18D5C3D69BE}"/>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74142F3-7B26-492C-93F3-2C7516FEB9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7FD0CD5-4B33-4768-9182-C1609B611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59A52C30-ED04-4CB8-AC85-81B6B6C7F959}" type="datetimeFigureOut">
              <a:rPr lang="fr-BE"/>
              <a:pPr>
                <a:defRPr/>
              </a:pPr>
              <a:t>07-10-18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3EA750A5-21C0-41E9-AA84-59E60BD5B09B}" type="slidenum">
              <a:rPr lang="fr-BE"/>
              <a:pPr>
                <a:defRPr/>
              </a:pPr>
              <a:t>‹#›</a:t>
            </a:fld>
            <a:endParaRPr lang="fr-BE"/>
          </a:p>
        </p:txBody>
      </p:sp>
    </p:spTree>
    <p:extLst>
      <p:ext uri="{BB962C8B-B14F-4D97-AF65-F5344CB8AC3E}">
        <p14:creationId xmlns:p14="http://schemas.microsoft.com/office/powerpoint/2010/main" val="30382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22A3-250D-45FE-BC6E-8CFBF411F11B}"/>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606AE5A7-F860-4F59-98E2-EBF2FD8B6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801C08-AFB0-46AD-8149-F14B303608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26BD29D5-E163-42FA-84C3-E4C6F2E53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F30CE1-D88F-4B27-B877-556DEB863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DFFECD64-58B2-447D-BCEF-EFF025EC7239}" type="datetimeFigureOut">
              <a:rPr lang="fr-BE"/>
              <a:pPr>
                <a:defRPr/>
              </a:pPr>
              <a:t>07-10-18</a:t>
            </a:fld>
            <a:endParaRPr lang="fr-BE"/>
          </a:p>
        </p:txBody>
      </p:sp>
      <p:sp>
        <p:nvSpPr>
          <p:cNvPr id="8"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9"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997F09BF-ED2C-4CFD-94AC-F0F5721ED576}" type="slidenum">
              <a:rPr lang="fr-BE"/>
              <a:pPr>
                <a:defRPr/>
              </a:pPr>
              <a:t>‹#›</a:t>
            </a:fld>
            <a:endParaRPr lang="fr-BE"/>
          </a:p>
        </p:txBody>
      </p:sp>
    </p:spTree>
    <p:extLst>
      <p:ext uri="{BB962C8B-B14F-4D97-AF65-F5344CB8AC3E}">
        <p14:creationId xmlns:p14="http://schemas.microsoft.com/office/powerpoint/2010/main" val="2638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118DF133-81C7-4C93-AED5-717C8D7E8DFA}"/>
              </a:ext>
            </a:extLst>
          </p:cNvPr>
          <p:cNvSpPr>
            <a:spLocks noGrp="1"/>
          </p:cNvSpPr>
          <p:nvPr>
            <p:ph type="title"/>
          </p:nvPr>
        </p:nvSpPr>
        <p:spPr/>
        <p:txBody>
          <a:bodyPr/>
          <a:lstStyle/>
          <a:p>
            <a:r>
              <a:rPr lang="en-US"/>
              <a:t>Click to edit Master title style</a:t>
            </a:r>
            <a:endParaRPr lang="fr-BE"/>
          </a:p>
        </p:txBody>
      </p:sp>
      <p:sp>
        <p:nvSpPr>
          <p:cNvPr id="4" name="Date Placeholder 2">
            <a:extLst>
              <a:ext uri="{FF2B5EF4-FFF2-40B4-BE49-F238E27FC236}">
                <a16:creationId xmlns:a16="http://schemas.microsoft.com/office/drawing/2014/main" id="{27328476-67EC-4030-9825-5674E3B12506}"/>
              </a:ext>
            </a:extLst>
          </p:cNvPr>
          <p:cNvSpPr>
            <a:spLocks noGrp="1"/>
          </p:cNvSpPr>
          <p:nvPr>
            <p:ph type="dt" sz="half" idx="10"/>
          </p:nvPr>
        </p:nvSpPr>
        <p:spPr/>
        <p:txBody>
          <a:bodyPr/>
          <a:lstStyle>
            <a:lvl1pPr>
              <a:defRPr/>
            </a:lvl1pPr>
          </a:lstStyle>
          <a:p>
            <a:pPr>
              <a:defRPr/>
            </a:pPr>
            <a:fld id="{8A6EA0A1-7883-48B0-8144-F87017559A5C}" type="datetimeFigureOut">
              <a:rPr lang="fr-BE"/>
              <a:pPr>
                <a:defRPr/>
              </a:pPr>
              <a:t>07-10-18</a:t>
            </a:fld>
            <a:endParaRPr lang="fr-BE"/>
          </a:p>
        </p:txBody>
      </p:sp>
      <p:sp>
        <p:nvSpPr>
          <p:cNvPr id="5" name="Footer Placeholder 3">
            <a:extLst>
              <a:ext uri="{FF2B5EF4-FFF2-40B4-BE49-F238E27FC236}">
                <a16:creationId xmlns:a16="http://schemas.microsoft.com/office/drawing/2014/main" id="{780CD8E1-8B95-4454-BC35-16C8BC3D7C2A}"/>
              </a:ext>
            </a:extLst>
          </p:cNvPr>
          <p:cNvSpPr>
            <a:spLocks noGrp="1"/>
          </p:cNvSpPr>
          <p:nvPr>
            <p:ph type="ftr" sz="quarter" idx="11"/>
          </p:nvPr>
        </p:nvSpPr>
        <p:spPr/>
        <p:txBody>
          <a:bodyPr/>
          <a:lstStyle>
            <a:lvl1pPr>
              <a:defRPr dirty="0"/>
            </a:lvl1pPr>
          </a:lstStyle>
          <a:p>
            <a:pPr>
              <a:defRPr/>
            </a:pPr>
            <a:endParaRPr lang="fr-BE"/>
          </a:p>
        </p:txBody>
      </p:sp>
      <p:sp>
        <p:nvSpPr>
          <p:cNvPr id="6" name="Slide Number Placeholder 4">
            <a:extLst>
              <a:ext uri="{FF2B5EF4-FFF2-40B4-BE49-F238E27FC236}">
                <a16:creationId xmlns:a16="http://schemas.microsoft.com/office/drawing/2014/main" id="{3F97C77B-AC36-4452-82A8-F56A7D6A5F17}"/>
              </a:ext>
            </a:extLst>
          </p:cNvPr>
          <p:cNvSpPr>
            <a:spLocks noGrp="1"/>
          </p:cNvSpPr>
          <p:nvPr>
            <p:ph type="sldNum" sz="quarter" idx="12"/>
          </p:nvPr>
        </p:nvSpPr>
        <p:spPr/>
        <p:txBody>
          <a:bodyPr/>
          <a:lstStyle>
            <a:lvl1pPr>
              <a:defRPr/>
            </a:lvl1pPr>
          </a:lstStyle>
          <a:p>
            <a:pPr>
              <a:defRPr/>
            </a:pPr>
            <a:fld id="{375C6CEF-700E-44DD-BF88-6DE0861FDF1E}" type="slidenum">
              <a:rPr lang="fr-BE"/>
              <a:pPr>
                <a:defRPr/>
              </a:pPr>
              <a:t>‹#›</a:t>
            </a:fld>
            <a:endParaRPr lang="fr-BE"/>
          </a:p>
        </p:txBody>
      </p:sp>
    </p:spTree>
    <p:extLst>
      <p:ext uri="{BB962C8B-B14F-4D97-AF65-F5344CB8AC3E}">
        <p14:creationId xmlns:p14="http://schemas.microsoft.com/office/powerpoint/2010/main" val="164149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73BD4068-305B-4958-BC71-4B3F4E91F2A8}" type="datetimeFigureOut">
              <a:rPr lang="fr-BE"/>
              <a:pPr>
                <a:defRPr/>
              </a:pPr>
              <a:t>07-10-18</a:t>
            </a:fld>
            <a:endParaRPr lang="fr-BE"/>
          </a:p>
        </p:txBody>
      </p:sp>
      <p:sp>
        <p:nvSpPr>
          <p:cNvPr id="3"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4"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DC7A6B83-6433-42A3-AF18-AA68D3756E3D}" type="slidenum">
              <a:rPr lang="fr-BE"/>
              <a:pPr>
                <a:defRPr/>
              </a:pPr>
              <a:t>‹#›</a:t>
            </a:fld>
            <a:endParaRPr lang="fr-BE"/>
          </a:p>
        </p:txBody>
      </p:sp>
    </p:spTree>
    <p:extLst>
      <p:ext uri="{BB962C8B-B14F-4D97-AF65-F5344CB8AC3E}">
        <p14:creationId xmlns:p14="http://schemas.microsoft.com/office/powerpoint/2010/main" val="12529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2DA-9AF8-4564-9E8D-E8E89DD7A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F9FA820C-3D45-428A-BE54-B3DC07E07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8C25A408-553A-4186-8E83-3DE0E70B0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841FB107-16DF-453E-83B9-ACB224DB1F42}" type="datetimeFigureOut">
              <a:rPr lang="fr-BE"/>
              <a:pPr>
                <a:defRPr/>
              </a:pPr>
              <a:t>07-10-18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D1138457-9694-46B5-99F6-41C61A18F1BB}" type="slidenum">
              <a:rPr lang="fr-BE"/>
              <a:pPr>
                <a:defRPr/>
              </a:pPr>
              <a:t>‹#›</a:t>
            </a:fld>
            <a:endParaRPr lang="fr-BE"/>
          </a:p>
        </p:txBody>
      </p:sp>
    </p:spTree>
    <p:extLst>
      <p:ext uri="{BB962C8B-B14F-4D97-AF65-F5344CB8AC3E}">
        <p14:creationId xmlns:p14="http://schemas.microsoft.com/office/powerpoint/2010/main" val="208042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2BB5-617C-437F-B4B3-F3D88C7CB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CD5A1ABB-3DB1-4F52-A426-1EC07CFA6296}"/>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a:extLst>
              <a:ext uri="{FF2B5EF4-FFF2-40B4-BE49-F238E27FC236}">
                <a16:creationId xmlns:a16="http://schemas.microsoft.com/office/drawing/2014/main" id="{C024455B-5A88-4A51-BE23-465733E45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87D57921-8937-4BDC-970E-6D8C2EC84466}" type="datetimeFigureOut">
              <a:rPr lang="fr-BE"/>
              <a:pPr>
                <a:defRPr/>
              </a:pPr>
              <a:t>07-10-18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245B1EEB-16F4-4626-8E18-970DE7DADFA6}" type="slidenum">
              <a:rPr lang="fr-BE"/>
              <a:pPr>
                <a:defRPr/>
              </a:pPr>
              <a:t>‹#›</a:t>
            </a:fld>
            <a:endParaRPr lang="fr-BE"/>
          </a:p>
        </p:txBody>
      </p:sp>
    </p:spTree>
    <p:extLst>
      <p:ext uri="{BB962C8B-B14F-4D97-AF65-F5344CB8AC3E}">
        <p14:creationId xmlns:p14="http://schemas.microsoft.com/office/powerpoint/2010/main" val="42241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BE" altLang="en-US"/>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BE" altLang="en-US"/>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FFB41B6-F05D-4C0B-ABC2-66A4C1BC67C2}" type="datetimeFigureOut">
              <a:rPr lang="fr-BE"/>
              <a:pPr>
                <a:defRPr/>
              </a:pPr>
              <a:t>07-10-18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0B68A85-C8BD-4F7C-9B6C-81C3C4749C33}"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6" r:id="rId4"/>
    <p:sldLayoutId id="2147483667" r:id="rId5"/>
    <p:sldLayoutId id="2147483676" r:id="rId6"/>
    <p:sldLayoutId id="2147483668" r:id="rId7"/>
    <p:sldLayoutId id="2147483669" r:id="rId8"/>
    <p:sldLayoutId id="2147483670" r:id="rId9"/>
    <p:sldLayoutId id="2147483671" r:id="rId10"/>
    <p:sldLayoutId id="2147483672" r:id="rId11"/>
    <p:sldLayoutId id="2147483677"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y-workplaces.eu/en"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healthy-workplaces.eu/en/campaign-partn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vkempa@etui.org" TargetMode="External"/><Relationship Id="rId2" Type="http://schemas.openxmlformats.org/officeDocument/2006/relationships/hyperlink" Target="https://healthy-workplaces.eu/en/tools-and-publications/publications/info-sheet-legislative-framework-dangerous-substances-workplaces"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hyperlink" Target="mailto:dgregorie@etui.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vkempa@etui.org"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hyperlink" Target="https://healthy-workplaces.eu/sites/default/files/publications/documents/WEB-info-sheet-legislation-HWC-2018-19_ES.pdf" TargetMode="External"/><Relationship Id="rId13" Type="http://schemas.openxmlformats.org/officeDocument/2006/relationships/hyperlink" Target="https://healthy-workplaces.eu/sites/default/files/publications/documents/WEB-info-sheet-legislation-HWC-2018-19_IS.pdf" TargetMode="External"/><Relationship Id="rId18" Type="http://schemas.openxmlformats.org/officeDocument/2006/relationships/hyperlink" Target="https://healthy-workplaces.eu/sites/default/files/publications/documents/WEB-info-sheet-legislation-HWC-2018-19_PL.pdf" TargetMode="External"/><Relationship Id="rId3" Type="http://schemas.openxmlformats.org/officeDocument/2006/relationships/hyperlink" Target="https://healthy-workplaces.eu/sites/default/files/publications/documents/WEB-info-sheet-legislation-HWC-2018-19_BG.pdf" TargetMode="External"/><Relationship Id="rId21" Type="http://schemas.openxmlformats.org/officeDocument/2006/relationships/hyperlink" Target="https://healthy-workplaces.eu/sites/default/files/publications/documents/WEB-info-sheet-legislation-HWC-2018-19_SK.pdf" TargetMode="External"/><Relationship Id="rId7" Type="http://schemas.openxmlformats.org/officeDocument/2006/relationships/hyperlink" Target="https://healthy-workplaces.eu/sites/default/files/publications/documents/WEB-info-sheet-legislation-HWC-2018-19_0.pdf" TargetMode="External"/><Relationship Id="rId12" Type="http://schemas.openxmlformats.org/officeDocument/2006/relationships/hyperlink" Target="https://healthy-workplaces.eu/sites/default/files/publications/documents/WEB-info-sheet-legislation-HWC-2018-19_HU.pdf" TargetMode="External"/><Relationship Id="rId17" Type="http://schemas.openxmlformats.org/officeDocument/2006/relationships/hyperlink" Target="https://healthy-workplaces.eu/sites/default/files/publications/documents/WEB-info-sheet-legislation-HWC-2018-19_NO_0.pdf" TargetMode="External"/><Relationship Id="rId25" Type="http://schemas.openxmlformats.org/officeDocument/2006/relationships/image" Target="../media/image2.jpeg"/><Relationship Id="rId2" Type="http://schemas.openxmlformats.org/officeDocument/2006/relationships/image" Target="../media/image5.emf"/><Relationship Id="rId16" Type="http://schemas.openxmlformats.org/officeDocument/2006/relationships/hyperlink" Target="https://healthy-workplaces.eu/sites/default/files/publications/documents/WEB-info-sheet-legislation-HWC-2018-19_NL.pdf" TargetMode="External"/><Relationship Id="rId20" Type="http://schemas.openxmlformats.org/officeDocument/2006/relationships/hyperlink" Target="https://healthy-workplaces.eu/sites/default/files/publications/documents/WEB-info-sheet-legislation-HWC-2018-19_RO.pdf" TargetMode="External"/><Relationship Id="rId1" Type="http://schemas.openxmlformats.org/officeDocument/2006/relationships/slideLayout" Target="../slideLayouts/slideLayout2.xml"/><Relationship Id="rId6" Type="http://schemas.openxmlformats.org/officeDocument/2006/relationships/hyperlink" Target="https://healthy-workplaces.eu/sites/default/files/publications/documents/WEB-info-sheet-legislation-HWC-2018-19_EL.pdf" TargetMode="External"/><Relationship Id="rId11" Type="http://schemas.openxmlformats.org/officeDocument/2006/relationships/hyperlink" Target="https://healthy-workplaces.eu/sites/default/files/publications/documents/WEB-info-sheet-legislation-HWC-2018-19_HR.pdf" TargetMode="External"/><Relationship Id="rId24" Type="http://schemas.openxmlformats.org/officeDocument/2006/relationships/image" Target="../media/image6.jpeg"/><Relationship Id="rId5" Type="http://schemas.openxmlformats.org/officeDocument/2006/relationships/hyperlink" Target="https://healthy-workplaces.eu/sites/default/files/publications/documents/WEB-info-sheet-legislation-HWC-2018-19_DE.pdf" TargetMode="External"/><Relationship Id="rId15" Type="http://schemas.openxmlformats.org/officeDocument/2006/relationships/hyperlink" Target="https://healthy-workplaces.eu/sites/default/files/publications/documents/WEB-info-sheet-legislation-HWC-2018-19_LT.pdf" TargetMode="External"/><Relationship Id="rId23" Type="http://schemas.openxmlformats.org/officeDocument/2006/relationships/hyperlink" Target="https://healthy-workplaces.eu/sites/default/files/publications/documents/WEB-info-sheet-legislation-HWC-2018-19_SV.pdf" TargetMode="External"/><Relationship Id="rId10" Type="http://schemas.openxmlformats.org/officeDocument/2006/relationships/hyperlink" Target="https://healthy-workplaces.eu/sites/default/files/publications/documents/WEB-info-sheet-legislation-HWC-2018-19_FR.pdf" TargetMode="External"/><Relationship Id="rId19" Type="http://schemas.openxmlformats.org/officeDocument/2006/relationships/hyperlink" Target="https://healthy-workplaces.eu/sites/default/files/publications/documents/WEB-info-sheet-legislation-HWC-2018-19_PT.pdf" TargetMode="External"/><Relationship Id="rId4" Type="http://schemas.openxmlformats.org/officeDocument/2006/relationships/hyperlink" Target="https://healthy-workplaces.eu/sites/default/files/publications/documents/WEB-info-sheet-legislation-HWC-2018-19_DA.pdf" TargetMode="External"/><Relationship Id="rId9" Type="http://schemas.openxmlformats.org/officeDocument/2006/relationships/hyperlink" Target="https://healthy-workplaces.eu/sites/default/files/publications/documents/WEB-info-sheet-legislation-HWC-2018-19_FI.pdf" TargetMode="External"/><Relationship Id="rId14" Type="http://schemas.openxmlformats.org/officeDocument/2006/relationships/hyperlink" Target="https://healthy-workplaces.eu/sites/default/files/publications/documents/WEB-info-sheet-legislation-HWC-2018-19_IT.pdf" TargetMode="External"/><Relationship Id="rId22" Type="http://schemas.openxmlformats.org/officeDocument/2006/relationships/hyperlink" Target="https://healthy-workplaces.eu/sites/default/files/publications/documents/WEB-info-sheet-legislation-HWC-2018-19_S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6853D3-3766-4BDF-9C51-B7CCE8C1369D}"/>
              </a:ext>
            </a:extLst>
          </p:cNvPr>
          <p:cNvSpPr txBox="1">
            <a:spLocks/>
          </p:cNvSpPr>
          <p:nvPr/>
        </p:nvSpPr>
        <p:spPr>
          <a:xfrm>
            <a:off x="0" y="0"/>
            <a:ext cx="12192000" cy="1131888"/>
          </a:xfrm>
          <a:prstGeom prst="rect">
            <a:avLst/>
          </a:prstGeom>
          <a:solidFill>
            <a:srgbClr val="FF0000"/>
          </a:solidFill>
        </p:spPr>
        <p:txBody>
          <a:bodyPr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31E2F">
                    <a:alpha val="50000"/>
                  </a:srgb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fontAlgn="auto">
              <a:spcAft>
                <a:spcPts val="0"/>
              </a:spcAft>
              <a:defRPr/>
            </a:pPr>
            <a:br>
              <a:rPr lang="en-GB" b="1">
                <a:solidFill>
                  <a:schemeClr val="bg1"/>
                </a:solidFill>
              </a:rPr>
            </a:br>
            <a:r>
              <a:rPr lang="en-GB" sz="6000" b="1">
                <a:solidFill>
                  <a:schemeClr val="bg1"/>
                </a:solidFill>
              </a:rPr>
              <a:t>HWC Campaign 18-19 Dangerous Substahces</a:t>
            </a:r>
            <a:br>
              <a:rPr lang="fr-BE">
                <a:solidFill>
                  <a:schemeClr val="bg1"/>
                </a:solidFill>
              </a:rPr>
            </a:br>
            <a:endParaRPr lang="fr-BE" sz="1100" dirty="0">
              <a:solidFill>
                <a:schemeClr val="bg1"/>
              </a:solidFill>
            </a:endParaRP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85000" lnSpcReduction="10000"/>
          </a:bodyPr>
          <a:lstStyle/>
          <a:p>
            <a:pPr fontAlgn="auto">
              <a:spcAft>
                <a:spcPts val="0"/>
              </a:spcAft>
              <a:defRPr/>
            </a:pPr>
            <a:br>
              <a:rPr lang="en-GB" b="1" dirty="0">
                <a:solidFill>
                  <a:schemeClr val="bg1"/>
                </a:solidFill>
              </a:rPr>
            </a:br>
            <a:r>
              <a:rPr lang="en-GB" sz="6000" b="1" dirty="0">
                <a:solidFill>
                  <a:schemeClr val="bg1"/>
                </a:solidFill>
              </a:rPr>
              <a:t>HWC Campaign 18-19 Dangerous </a:t>
            </a:r>
            <a:r>
              <a:rPr lang="en-GB" sz="6000" b="1" dirty="0" err="1">
                <a:solidFill>
                  <a:schemeClr val="bg1"/>
                </a:solidFill>
              </a:rPr>
              <a:t>Substahces</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0" y="1143000"/>
            <a:ext cx="12192000" cy="520223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US" b="1" dirty="0">
              <a:solidFill>
                <a:srgbClr val="FF0000"/>
              </a:solidFill>
            </a:endParaRPr>
          </a:p>
          <a:p>
            <a:pPr marL="342900" indent="-342900" eaLnBrk="1" fontAlgn="auto" hangingPunct="1">
              <a:spcBef>
                <a:spcPts val="0"/>
              </a:spcBef>
              <a:spcAft>
                <a:spcPts val="0"/>
              </a:spcAft>
              <a:buFont typeface="Arial" panose="020B0604020202020204" pitchFamily="34" charset="0"/>
              <a:buChar char="•"/>
              <a:defRPr/>
            </a:pPr>
            <a:r>
              <a:rPr lang="en-US" sz="3600" b="1" dirty="0">
                <a:solidFill>
                  <a:srgbClr val="FF0000"/>
                </a:solidFill>
              </a:rPr>
              <a:t>To raise awareness of the importance of preventing risks from dangerous substances</a:t>
            </a:r>
            <a:r>
              <a:rPr lang="en-US" sz="3200" dirty="0"/>
              <a:t>, helping to dispel common misunderstandings.</a:t>
            </a:r>
          </a:p>
          <a:p>
            <a:pPr eaLnBrk="1" fontAlgn="auto" hangingPunct="1">
              <a:spcBef>
                <a:spcPts val="0"/>
              </a:spcBef>
              <a:spcAft>
                <a:spcPts val="0"/>
              </a:spcAft>
              <a:defRPr/>
            </a:pPr>
            <a:endParaRPr lang="en-US" sz="1600" dirty="0"/>
          </a:p>
          <a:p>
            <a:pPr marL="342900" indent="-342900" eaLnBrk="1" fontAlgn="auto" hangingPunct="1">
              <a:spcBef>
                <a:spcPts val="0"/>
              </a:spcBef>
              <a:spcAft>
                <a:spcPts val="0"/>
              </a:spcAft>
              <a:buFont typeface="Arial" panose="020B0604020202020204" pitchFamily="34" charset="0"/>
              <a:buChar char="•"/>
              <a:defRPr/>
            </a:pPr>
            <a:r>
              <a:rPr lang="en-US" sz="3600" b="1" dirty="0">
                <a:solidFill>
                  <a:srgbClr val="FF0000"/>
                </a:solidFill>
              </a:rPr>
              <a:t>To</a:t>
            </a:r>
            <a:r>
              <a:rPr lang="en-US" sz="3600" dirty="0"/>
              <a:t> </a:t>
            </a:r>
            <a:r>
              <a:rPr lang="en-US" sz="3600" b="1" dirty="0">
                <a:solidFill>
                  <a:srgbClr val="FF0000"/>
                </a:solidFill>
              </a:rPr>
              <a:t>promote risk assessment</a:t>
            </a:r>
            <a:r>
              <a:rPr lang="en-US" sz="3600" dirty="0"/>
              <a:t> </a:t>
            </a:r>
            <a:r>
              <a:rPr lang="en-US" sz="3200" dirty="0"/>
              <a:t>by providing information on practical tools and creating opportunities to share good practices, focusing specifically on:</a:t>
            </a:r>
          </a:p>
          <a:p>
            <a:pPr marL="800100" lvl="1" indent="-342900" eaLnBrk="1" fontAlgn="auto" hangingPunct="1">
              <a:spcBef>
                <a:spcPts val="0"/>
              </a:spcBef>
              <a:spcAft>
                <a:spcPts val="0"/>
              </a:spcAft>
              <a:buFont typeface="Arial" panose="020B0604020202020204" pitchFamily="34" charset="0"/>
              <a:buChar char="•"/>
              <a:defRPr/>
            </a:pPr>
            <a:r>
              <a:rPr lang="en-US" sz="3200" dirty="0"/>
              <a:t>eliminating or substituting dangerous substances in the workplace</a:t>
            </a:r>
          </a:p>
          <a:p>
            <a:pPr marL="800100" lvl="1" indent="-342900" eaLnBrk="1" fontAlgn="auto" hangingPunct="1">
              <a:spcBef>
                <a:spcPts val="0"/>
              </a:spcBef>
              <a:spcAft>
                <a:spcPts val="0"/>
              </a:spcAft>
              <a:buFont typeface="Arial" panose="020B0604020202020204" pitchFamily="34" charset="0"/>
              <a:buChar char="•"/>
              <a:defRPr/>
            </a:pPr>
            <a:r>
              <a:rPr lang="en-US" sz="3200" dirty="0"/>
              <a:t>the hierarchy of prevention measures </a:t>
            </a:r>
            <a:r>
              <a:rPr lang="en-US" sz="2400" dirty="0"/>
              <a:t>(i.e. following the hierarchy outlined in legislation so that the most effective type of measure is always selected).</a:t>
            </a:r>
            <a:endParaRPr lang="en-US" sz="3200" dirty="0"/>
          </a:p>
        </p:txBody>
      </p:sp>
      <p:pic>
        <p:nvPicPr>
          <p:cNvPr id="3277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85000" lnSpcReduction="10000"/>
          </a:bodyPr>
          <a:lstStyle/>
          <a:p>
            <a:pPr fontAlgn="auto">
              <a:spcAft>
                <a:spcPts val="0"/>
              </a:spcAft>
              <a:defRPr/>
            </a:pPr>
            <a:br>
              <a:rPr lang="en-GB" b="1" dirty="0">
                <a:solidFill>
                  <a:schemeClr val="bg1"/>
                </a:solidFill>
              </a:rPr>
            </a:br>
            <a:r>
              <a:rPr lang="en-GB" sz="6000" b="1" dirty="0">
                <a:solidFill>
                  <a:schemeClr val="bg1"/>
                </a:solidFill>
              </a:rPr>
              <a:t>HWC Campaign 18-19 Dangerous </a:t>
            </a:r>
            <a:r>
              <a:rPr lang="en-GB" sz="6000" b="1" dirty="0" err="1">
                <a:solidFill>
                  <a:schemeClr val="bg1"/>
                </a:solidFill>
              </a:rPr>
              <a:t>Substahces</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0" y="1143000"/>
            <a:ext cx="12192000" cy="68643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US" sz="2400" dirty="0"/>
          </a:p>
          <a:p>
            <a:pPr marL="342900" indent="-342900" eaLnBrk="1" fontAlgn="auto" hangingPunct="1">
              <a:spcBef>
                <a:spcPts val="0"/>
              </a:spcBef>
              <a:spcAft>
                <a:spcPts val="0"/>
              </a:spcAft>
              <a:buFont typeface="Arial" panose="020B0604020202020204" pitchFamily="34" charset="0"/>
              <a:buChar char="•"/>
              <a:defRPr/>
            </a:pPr>
            <a:r>
              <a:rPr lang="en-US" sz="3200" b="1" dirty="0">
                <a:solidFill>
                  <a:srgbClr val="FF0000"/>
                </a:solidFill>
              </a:rPr>
              <a:t>To heighten awareness of risks linked to exposures to carcinogens at work</a:t>
            </a:r>
            <a:r>
              <a:rPr lang="en-US" sz="2800" dirty="0"/>
              <a:t> by supporting the exchange of good practices; EU-OSHA is a signatory to the covenant committing to the EU carcinogens Roadmap </a:t>
            </a:r>
            <a:r>
              <a:rPr lang="en-US" sz="2800" dirty="0">
                <a:hlinkClick r:id="rId2"/>
              </a:rPr>
              <a:t>EU Carcinogens Roadmap</a:t>
            </a:r>
            <a:r>
              <a:rPr lang="en-US" sz="2800" dirty="0"/>
              <a:t>.</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n-US" sz="3200" b="1" dirty="0">
                <a:solidFill>
                  <a:srgbClr val="FF0000"/>
                </a:solidFill>
              </a:rPr>
              <a:t>To target groups of workers with specific needs and higher levels of risks</a:t>
            </a:r>
            <a:r>
              <a:rPr lang="en-US" sz="3200" b="1" dirty="0"/>
              <a:t> </a:t>
            </a:r>
            <a:r>
              <a:rPr lang="en-US" sz="2800" dirty="0"/>
              <a:t>by providing tailored information as well as examples of good practices. (inexperienced, uninformed or physically more vulnerable, or because they frequently change jobs, or work in sectors where awareness of the issue is low, higher or different physiological sensitivity (e.g. in young apprentices, or differences between men and women).</a:t>
            </a:r>
          </a:p>
          <a:p>
            <a:pPr marL="342900" indent="-342900" eaLnBrk="1" fontAlgn="auto" hangingPunct="1">
              <a:spcBef>
                <a:spcPts val="0"/>
              </a:spcBef>
              <a:spcAft>
                <a:spcPts val="0"/>
              </a:spcAft>
              <a:buFont typeface="Arial" panose="020B0604020202020204" pitchFamily="34" charset="0"/>
              <a:buChar char="•"/>
              <a:defRPr/>
            </a:pPr>
            <a:endParaRPr lang="en-US" sz="2800" dirty="0"/>
          </a:p>
          <a:p>
            <a:pPr marL="342900" indent="-342900" eaLnBrk="1" fontAlgn="auto" hangingPunct="1">
              <a:spcBef>
                <a:spcPts val="0"/>
              </a:spcBef>
              <a:spcAft>
                <a:spcPts val="0"/>
              </a:spcAft>
              <a:buFont typeface="Arial" panose="020B0604020202020204" pitchFamily="34" charset="0"/>
              <a:buChar char="•"/>
              <a:defRPr/>
            </a:pPr>
            <a:r>
              <a:rPr lang="en-US" sz="3200" dirty="0"/>
              <a:t>To </a:t>
            </a:r>
            <a:r>
              <a:rPr lang="en-US" sz="3200" b="1" dirty="0">
                <a:solidFill>
                  <a:srgbClr val="FF0000"/>
                </a:solidFill>
              </a:rPr>
              <a:t>increase knowledge of the legislative framework</a:t>
            </a:r>
            <a:r>
              <a:rPr lang="en-US" sz="3200" dirty="0"/>
              <a:t> </a:t>
            </a:r>
            <a:r>
              <a:rPr lang="en-US" sz="2800" dirty="0"/>
              <a:t>that is already in place to protect workers, as well as highlighting policy developments.</a:t>
            </a:r>
            <a:endParaRPr lang="en-US" sz="3600" b="1" dirty="0"/>
          </a:p>
        </p:txBody>
      </p:sp>
      <p:pic>
        <p:nvPicPr>
          <p:cNvPr id="3379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nLFS1zjhCbtCfLUngK3EO9S9mA-NUF1MGZ9zp1wNhAkmSoQrbRAe3g4WBODbCCvHknxmLjg0Kbr4DxlK8F065SJYHTfl4kdP2e6Mi3oo35DncQC2as_GC5k6Qi9xDo2fZ_OTCx_B6puWd2Sk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br>
              <a:rPr lang="en-GB" b="1" dirty="0">
                <a:solidFill>
                  <a:schemeClr val="bg1"/>
                </a:solidFill>
              </a:rPr>
            </a:br>
            <a:r>
              <a:rPr lang="en-GB" sz="5400" b="1" dirty="0">
                <a:solidFill>
                  <a:schemeClr val="bg1"/>
                </a:solidFill>
              </a:rPr>
              <a:t>HWC Campaign Events</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317500" y="1041400"/>
            <a:ext cx="11569700" cy="5324475"/>
          </a:xfrm>
          <a:prstGeom prst="rect">
            <a:avLst/>
          </a:prstGeom>
          <a:noFill/>
        </p:spPr>
        <p:txBody>
          <a:bodyPr>
            <a:spAutoFit/>
          </a:bodyPr>
          <a:lstStyle/>
          <a:p>
            <a:pPr eaLnBrk="1" fontAlgn="auto" hangingPunct="1">
              <a:spcBef>
                <a:spcPts val="0"/>
              </a:spcBef>
              <a:spcAft>
                <a:spcPts val="0"/>
              </a:spcAft>
              <a:defRPr/>
            </a:pPr>
            <a:br>
              <a:rPr lang="en-US" sz="2000" b="1" dirty="0">
                <a:latin typeface="+mn-lt"/>
              </a:rPr>
            </a:br>
            <a:r>
              <a:rPr lang="en-US" sz="3200" dirty="0">
                <a:latin typeface="+mn-lt"/>
              </a:rPr>
              <a:t>Campaign events</a:t>
            </a:r>
          </a:p>
          <a:p>
            <a:pPr marL="457200" indent="-457200" eaLnBrk="1" fontAlgn="auto" hangingPunct="1">
              <a:spcBef>
                <a:spcPts val="0"/>
              </a:spcBef>
              <a:spcAft>
                <a:spcPts val="0"/>
              </a:spcAft>
              <a:buFont typeface="Arial" panose="020B0604020202020204" pitchFamily="34" charset="0"/>
              <a:buChar char="•"/>
              <a:defRPr/>
            </a:pPr>
            <a:r>
              <a:rPr lang="en-US" sz="3200" b="1" dirty="0">
                <a:latin typeface="+mn-lt"/>
              </a:rPr>
              <a:t>Some key dates of the campaign are</a:t>
            </a:r>
            <a:r>
              <a:rPr lang="en-US" sz="3200" dirty="0">
                <a:latin typeface="+mn-lt"/>
              </a:rPr>
              <a:t>:</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EU partnership meeting: March 2018</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Campaign launch and Launch of Good practice Awards: April 2018</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European Week for Safety and Health at Work: October 2018</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Healthy Workplaces Film Award: November 2018</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Good Practice Exchange event: 2nd quarter 2019</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European Week for Safety and Health at Work: October 2019    </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Healthy Workplaces Film Award: November 2019</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HWC Summit and Good Practice Awards Ceremony: November 19 </a:t>
            </a:r>
          </a:p>
        </p:txBody>
      </p:sp>
      <p:pic>
        <p:nvPicPr>
          <p:cNvPr id="3482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03975"/>
            <a:ext cx="776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br>
              <a:rPr lang="en-GB" b="1" dirty="0">
                <a:solidFill>
                  <a:schemeClr val="bg1"/>
                </a:solidFill>
              </a:rPr>
            </a:br>
            <a:r>
              <a:rPr lang="en-GB" sz="5400" b="1" dirty="0">
                <a:solidFill>
                  <a:schemeClr val="bg1"/>
                </a:solidFill>
              </a:rPr>
              <a:t>ETUC is a Campaign Partner</a:t>
            </a:r>
            <a:br>
              <a:rPr lang="fr-BE" dirty="0">
                <a:solidFill>
                  <a:schemeClr val="bg1"/>
                </a:solidFill>
              </a:rPr>
            </a:br>
            <a:endParaRPr lang="fr-BE" sz="1100" dirty="0">
              <a:solidFill>
                <a:schemeClr val="bg1"/>
              </a:solidFill>
            </a:endParaRPr>
          </a:p>
        </p:txBody>
      </p:sp>
      <p:pic>
        <p:nvPicPr>
          <p:cNvPr id="35844" name="Picture 11" descr="Etui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6356350"/>
            <a:ext cx="7239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0" y="1320800"/>
            <a:ext cx="12192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br>
              <a:rPr lang="en-US" altLang="en-US" b="1"/>
            </a:br>
            <a:r>
              <a:rPr lang="en-US" altLang="en-US" sz="2800" b="1">
                <a:hlinkClick r:id="rId3"/>
              </a:rPr>
              <a:t>https://healthy-workplaces.eu/en</a:t>
            </a:r>
            <a:r>
              <a:rPr lang="en-US" altLang="en-US" sz="2800" b="1"/>
              <a:t>  </a:t>
            </a:r>
          </a:p>
          <a:p>
            <a:pPr lvl="1" eaLnBrk="1" hangingPunct="1"/>
            <a:r>
              <a:rPr lang="en-US" altLang="en-US" sz="2800" b="1">
                <a:hlinkClick r:id="rId4"/>
              </a:rPr>
              <a:t>https://healthy-workplaces.eu/en/campaign-partners</a:t>
            </a:r>
            <a:endParaRPr lang="en-US" altLang="en-US" sz="2800" b="1"/>
          </a:p>
          <a:p>
            <a:pPr lvl="1" eaLnBrk="1" hangingPunct="1"/>
            <a:endParaRPr lang="en-US" altLang="en-US" sz="800"/>
          </a:p>
          <a:p>
            <a:pPr lvl="1" eaLnBrk="1" hangingPunct="1"/>
            <a:r>
              <a:rPr lang="en-US" altLang="en-US" sz="2400"/>
              <a:t>The ETUC and the ETUI have consistently worked to improve the H&amp;S of workers exposed to chemicals. Since 2016, the ETUC has been running the high-profile campaign </a:t>
            </a:r>
            <a:r>
              <a:rPr lang="en-US" altLang="en-US" sz="2400" b="1"/>
              <a:t>“Stop cancer at work”. </a:t>
            </a:r>
            <a:r>
              <a:rPr lang="en-US" altLang="en-US" sz="2400"/>
              <a:t>The campaign was prompted by the fact that occupational cancer is the first cause of death at work in Europe. Trade unions call on the EU to continuously update the </a:t>
            </a:r>
            <a:r>
              <a:rPr lang="en-US" altLang="en-US" sz="2400" b="1"/>
              <a:t>CMD Directive  </a:t>
            </a:r>
            <a:r>
              <a:rPr lang="en-US" altLang="en-US" sz="2400"/>
              <a:t>and adopt binding occ. exposure limits (BOELs) for at least 50 priority carcinogenic substances. Stricter rules are also needed at EU level for the protection of workers exposed to substances toxic for reproduction. Pressure from trade unions is a major factor in driving preventative measures. Unions make workplaces safer and union action at EU level to promote improvement in EU H&amp;S rules is crucial, as has been shown recently with the first revision of the CMD and the adoption of BOEL for 11 new carcinogens.</a:t>
            </a:r>
            <a:endParaRPr lang="en-US" altLang="en-US" sz="3600" b="1"/>
          </a:p>
        </p:txBody>
      </p:sp>
      <p:pic>
        <p:nvPicPr>
          <p:cNvPr id="35846" name="Picture 2" descr="nLFS1zjhCbtCfLUngK3EO9S9mA-NUF1MGZ9zp1wNhAkmSoQrbRAe3g4WBODbCCvHknxmLjg0Kbr4DxlK8F065SJYHTfl4kdP2e6Mi3oo35DncQC2as_GC5k6Qi9xDo2fZ_OTCx_B6puWd2Sk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br>
              <a:rPr lang="en-GB" b="1" dirty="0">
                <a:solidFill>
                  <a:schemeClr val="bg1"/>
                </a:solidFill>
              </a:rPr>
            </a:br>
            <a:r>
              <a:rPr lang="en-GB" sz="5400" b="1" dirty="0">
                <a:solidFill>
                  <a:schemeClr val="bg1"/>
                </a:solidFill>
              </a:rPr>
              <a:t>ETUC is a Campaign Partner</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266700" y="1131888"/>
            <a:ext cx="12419013" cy="4162425"/>
          </a:xfrm>
          <a:prstGeom prst="rect">
            <a:avLst/>
          </a:prstGeom>
          <a:noFill/>
        </p:spPr>
        <p:txBody>
          <a:bodyPr>
            <a:spAutoFit/>
          </a:bodyPr>
          <a:lstStyle/>
          <a:p>
            <a:pPr lvl="1" eaLnBrk="1" fontAlgn="auto" hangingPunct="1">
              <a:spcBef>
                <a:spcPts val="0"/>
              </a:spcBef>
              <a:spcAft>
                <a:spcPts val="0"/>
              </a:spcAft>
              <a:defRPr/>
            </a:pPr>
            <a:br>
              <a:rPr lang="en-US" b="1" dirty="0">
                <a:latin typeface="+mn-lt"/>
              </a:rPr>
            </a:br>
            <a:r>
              <a:rPr lang="en-US" sz="2800" b="1" dirty="0">
                <a:latin typeface="+mn-lt"/>
                <a:hlinkClick r:id="rId2"/>
              </a:rPr>
              <a:t>https://healthy-workplaces.eu/en/tools-and-publications/publications/info-sheet-legislative-framework-dangerous-substances-workplaces</a:t>
            </a:r>
            <a:endParaRPr lang="en-US" sz="2800" b="1" dirty="0">
              <a:latin typeface="+mn-lt"/>
            </a:endParaRPr>
          </a:p>
          <a:p>
            <a:pPr lvl="1" eaLnBrk="1" fontAlgn="auto" hangingPunct="1">
              <a:spcBef>
                <a:spcPts val="0"/>
              </a:spcBef>
              <a:spcAft>
                <a:spcPts val="0"/>
              </a:spcAft>
              <a:defRPr/>
            </a:pPr>
            <a:endParaRPr lang="en-US" sz="1050" dirty="0">
              <a:latin typeface="+mn-lt"/>
            </a:endParaRPr>
          </a:p>
          <a:p>
            <a:pPr lvl="1" eaLnBrk="1" fontAlgn="auto" hangingPunct="1">
              <a:spcBef>
                <a:spcPts val="0"/>
              </a:spcBef>
              <a:spcAft>
                <a:spcPts val="0"/>
              </a:spcAft>
              <a:defRPr/>
            </a:pPr>
            <a:r>
              <a:rPr lang="en-US" sz="2800" dirty="0">
                <a:latin typeface="+mn-lt"/>
              </a:rPr>
              <a:t>This campaign will be promoted in all ETUC and ETUI OSH events within the next 2 years with a focus on the most efficient preventative measure: the substitution of dangerous substances with safer alternatives. </a:t>
            </a:r>
            <a:r>
              <a:rPr lang="en-US" sz="2800" b="1" dirty="0">
                <a:latin typeface="+mn-lt"/>
              </a:rPr>
              <a:t>The ETUC’ national affiliates will also be encouraged to participate and contribute to this campaign with specific actions at national level.</a:t>
            </a:r>
          </a:p>
          <a:p>
            <a:pPr lvl="1" eaLnBrk="1" fontAlgn="auto" hangingPunct="1">
              <a:spcBef>
                <a:spcPts val="0"/>
              </a:spcBef>
              <a:spcAft>
                <a:spcPts val="0"/>
              </a:spcAft>
              <a:defRPr/>
            </a:pPr>
            <a:endParaRPr lang="en-US" sz="4000" b="1" dirty="0">
              <a:latin typeface="+mn-lt"/>
            </a:endParaRPr>
          </a:p>
        </p:txBody>
      </p:sp>
      <p:sp>
        <p:nvSpPr>
          <p:cNvPr id="36869" name="TextBox 3"/>
          <p:cNvSpPr txBox="1">
            <a:spLocks noChangeArrowheads="1"/>
          </p:cNvSpPr>
          <p:nvPr/>
        </p:nvSpPr>
        <p:spPr bwMode="auto">
          <a:xfrm>
            <a:off x="1339850" y="4722813"/>
            <a:ext cx="8902700" cy="16303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t>Requested from ETUI: </a:t>
            </a:r>
          </a:p>
          <a:p>
            <a:pPr algn="ctr" eaLnBrk="1" hangingPunct="1"/>
            <a:r>
              <a:rPr lang="en-US" altLang="en-US" sz="2400" b="1">
                <a:solidFill>
                  <a:schemeClr val="bg1"/>
                </a:solidFill>
              </a:rPr>
              <a:t>Short reports about any trade union activities in framework of HWC!</a:t>
            </a:r>
          </a:p>
          <a:p>
            <a:pPr algn="ctr" eaLnBrk="1" hangingPunct="1"/>
            <a:r>
              <a:rPr lang="en-US" altLang="en-US" sz="2800">
                <a:solidFill>
                  <a:schemeClr val="bg1"/>
                </a:solidFill>
              </a:rPr>
              <a:t>Name, date, venue, city, country, website, short description</a:t>
            </a:r>
          </a:p>
          <a:p>
            <a:pPr algn="ctr" eaLnBrk="1" hangingPunct="1"/>
            <a:r>
              <a:rPr lang="en-US" altLang="en-US" sz="2400">
                <a:solidFill>
                  <a:schemeClr val="bg1"/>
                </a:solidFill>
                <a:hlinkClick r:id="rId3"/>
              </a:rPr>
              <a:t>vkempa@etui.org</a:t>
            </a:r>
            <a:r>
              <a:rPr lang="en-US" altLang="en-US" sz="2400">
                <a:solidFill>
                  <a:schemeClr val="bg1"/>
                </a:solidFill>
              </a:rPr>
              <a:t>, </a:t>
            </a:r>
            <a:r>
              <a:rPr lang="en-US" altLang="en-US" sz="2400">
                <a:solidFill>
                  <a:schemeClr val="bg1"/>
                </a:solidFill>
                <a:hlinkClick r:id="rId4"/>
              </a:rPr>
              <a:t>dgregoire@etui.org</a:t>
            </a:r>
            <a:r>
              <a:rPr lang="en-US" altLang="en-US" sz="2400">
                <a:solidFill>
                  <a:schemeClr val="bg1"/>
                </a:solidFill>
              </a:rPr>
              <a:t> </a:t>
            </a:r>
            <a:endParaRPr lang="fr-BE" altLang="en-US" sz="1600">
              <a:solidFill>
                <a:schemeClr val="bg1"/>
              </a:solidFill>
            </a:endParaRPr>
          </a:p>
        </p:txBody>
      </p:sp>
      <p:pic>
        <p:nvPicPr>
          <p:cNvPr id="3687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403975"/>
            <a:ext cx="776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nLFS1zjhCbtCfLUngK3EO9S9mA-NUF1MGZ9zp1wNhAkmSoQrbRAe3g4WBODbCCvHknxmLjg0Kbr4DxlK8F065SJYHTfl4kdP2e6Mi3oo35DncQC2as_GC5k6Qi9xDo2fZ_OTCx_B6puWd2Sk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br>
              <a:rPr lang="en-GB" b="1" dirty="0">
                <a:solidFill>
                  <a:schemeClr val="bg1"/>
                </a:solidFill>
              </a:rPr>
            </a:br>
            <a:r>
              <a:rPr lang="en-GB" sz="5400" b="1" dirty="0">
                <a:solidFill>
                  <a:schemeClr val="bg1"/>
                </a:solidFill>
              </a:rPr>
              <a:t>ETUC is a Campaign Partner</a:t>
            </a:r>
            <a:br>
              <a:rPr lang="fr-BE" dirty="0">
                <a:solidFill>
                  <a:schemeClr val="bg1"/>
                </a:solidFill>
              </a:rPr>
            </a:br>
            <a:endParaRPr lang="fr-BE" sz="1100" dirty="0">
              <a:solidFill>
                <a:schemeClr val="bg1"/>
              </a:solidFill>
            </a:endParaRPr>
          </a:p>
        </p:txBody>
      </p:sp>
      <p:pic>
        <p:nvPicPr>
          <p:cNvPr id="37892" name="Picture 11" descr="Etui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9800" y="6343650"/>
            <a:ext cx="74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266700" y="1131888"/>
            <a:ext cx="124190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br>
              <a:rPr lang="en-US" altLang="en-US" b="1"/>
            </a:br>
            <a:endParaRPr lang="en-US" altLang="en-US" sz="4000" b="1"/>
          </a:p>
        </p:txBody>
      </p:sp>
      <p:sp>
        <p:nvSpPr>
          <p:cNvPr id="37894" name="TextBox 3"/>
          <p:cNvSpPr txBox="1">
            <a:spLocks noChangeArrowheads="1"/>
          </p:cNvSpPr>
          <p:nvPr/>
        </p:nvSpPr>
        <p:spPr bwMode="auto">
          <a:xfrm>
            <a:off x="-39688" y="2341563"/>
            <a:ext cx="12192001" cy="32162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t>Requested from ETUI: </a:t>
            </a:r>
          </a:p>
          <a:p>
            <a:pPr algn="ctr" eaLnBrk="1" hangingPunct="1"/>
            <a:endParaRPr lang="en-US" altLang="en-US" sz="3200" b="1"/>
          </a:p>
          <a:p>
            <a:pPr algn="ctr" eaLnBrk="1" hangingPunct="1"/>
            <a:r>
              <a:rPr lang="en-US" altLang="en-US" sz="3100" b="1">
                <a:solidFill>
                  <a:schemeClr val="bg1"/>
                </a:solidFill>
              </a:rPr>
              <a:t>Short information about any trade union activity in a framework of HWC!</a:t>
            </a:r>
          </a:p>
          <a:p>
            <a:pPr algn="ctr" eaLnBrk="1" hangingPunct="1"/>
            <a:r>
              <a:rPr lang="en-US" altLang="en-US" sz="3600">
                <a:solidFill>
                  <a:schemeClr val="bg1"/>
                </a:solidFill>
              </a:rPr>
              <a:t>Name, date, venue, city, country, website, short description</a:t>
            </a:r>
          </a:p>
          <a:p>
            <a:pPr algn="ctr" eaLnBrk="1" hangingPunct="1"/>
            <a:endParaRPr lang="en-US" altLang="en-US" sz="3600">
              <a:solidFill>
                <a:schemeClr val="bg1"/>
              </a:solidFill>
            </a:endParaRPr>
          </a:p>
          <a:p>
            <a:pPr algn="ctr" eaLnBrk="1" hangingPunct="1"/>
            <a:r>
              <a:rPr lang="en-US" altLang="en-US" sz="3200">
                <a:solidFill>
                  <a:schemeClr val="bg1"/>
                </a:solidFill>
                <a:hlinkClick r:id="rId3"/>
              </a:rPr>
              <a:t>Send to: vkempa@etui.org</a:t>
            </a:r>
            <a:endParaRPr lang="fr-BE" altLang="en-US" sz="2000">
              <a:solidFill>
                <a:schemeClr val="bg1"/>
              </a:solidFill>
            </a:endParaRPr>
          </a:p>
        </p:txBody>
      </p:sp>
      <p:pic>
        <p:nvPicPr>
          <p:cNvPr id="37895" name="Picture 2" descr="nLFS1zjhCbtCfLUngK3EO9S9mA-NUF1MGZ9zp1wNhAkmSoQrbRAe3g4WBODbCCvHknxmLjg0Kbr4DxlK8F065SJYHTfl4kdP2e6Mi3oo35DncQC2as_GC5k6Qi9xDo2fZ_OTCx_B6puWd2Sk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25" y="214313"/>
            <a:ext cx="4456113"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ubtitle 2"/>
          <p:cNvSpPr txBox="1">
            <a:spLocks noChangeArrowheads="1"/>
          </p:cNvSpPr>
          <p:nvPr/>
        </p:nvSpPr>
        <p:spPr bwMode="auto">
          <a:xfrm>
            <a:off x="-49213" y="-12700"/>
            <a:ext cx="2165351"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GB" altLang="en-US" sz="6000" b="1">
              <a:solidFill>
                <a:schemeClr val="bg1"/>
              </a:solidFill>
            </a:endParaRPr>
          </a:p>
          <a:p>
            <a:pPr algn="ctr" eaLnBrk="1" hangingPunct="1">
              <a:buFont typeface="Arial" panose="020B0604020202020204" pitchFamily="34" charset="0"/>
              <a:buNone/>
            </a:pPr>
            <a:endParaRPr lang="en-GB" altLang="en-US" sz="6000" b="1">
              <a:solidFill>
                <a:schemeClr val="bg1"/>
              </a:solidFill>
            </a:endParaRPr>
          </a:p>
          <a:p>
            <a:pPr algn="ctr" eaLnBrk="1" hangingPunct="1">
              <a:buFont typeface="Arial" panose="020B0604020202020204" pitchFamily="34" charset="0"/>
              <a:buNone/>
            </a:pPr>
            <a:r>
              <a:rPr lang="en-GB" altLang="en-US" sz="6000" b="1">
                <a:solidFill>
                  <a:schemeClr val="bg1"/>
                </a:solidFill>
              </a:rPr>
              <a:t>New</a:t>
            </a:r>
          </a:p>
          <a:p>
            <a:pPr algn="ctr" eaLnBrk="1" hangingPunct="1">
              <a:buFont typeface="Arial" panose="020B0604020202020204" pitchFamily="34" charset="0"/>
              <a:buNone/>
            </a:pPr>
            <a:r>
              <a:rPr lang="en-GB" altLang="en-US" sz="6000" b="1">
                <a:solidFill>
                  <a:schemeClr val="bg1"/>
                </a:solidFill>
              </a:rPr>
              <a:t>Fact </a:t>
            </a:r>
          </a:p>
          <a:p>
            <a:pPr algn="ctr" eaLnBrk="1" hangingPunct="1">
              <a:buFont typeface="Arial" panose="020B0604020202020204" pitchFamily="34" charset="0"/>
              <a:buNone/>
            </a:pPr>
            <a:r>
              <a:rPr lang="en-GB" altLang="en-US" sz="6000" b="1">
                <a:solidFill>
                  <a:schemeClr val="bg1"/>
                </a:solidFill>
              </a:rPr>
              <a:t>Sheet</a:t>
            </a:r>
            <a:br>
              <a:rPr lang="fr-BE" altLang="en-US">
                <a:solidFill>
                  <a:schemeClr val="bg1"/>
                </a:solidFill>
              </a:rPr>
            </a:br>
            <a:endParaRPr lang="fr-BE" altLang="en-US" sz="1100">
              <a:solidFill>
                <a:schemeClr val="bg1"/>
              </a:solidFill>
            </a:endParaRPr>
          </a:p>
        </p:txBody>
      </p:sp>
      <p:sp>
        <p:nvSpPr>
          <p:cNvPr id="38916" name="Rectangle 1"/>
          <p:cNvSpPr>
            <a:spLocks noChangeArrowheads="1"/>
          </p:cNvSpPr>
          <p:nvPr/>
        </p:nvSpPr>
        <p:spPr bwMode="auto">
          <a:xfrm flipH="1">
            <a:off x="8856663" y="214313"/>
            <a:ext cx="1282700" cy="600075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en-US" sz="1600">
                <a:solidFill>
                  <a:srgbClr val="333333"/>
                </a:solidFill>
                <a:latin typeface="Open Sans" pitchFamily="34" charset="0"/>
              </a:rPr>
              <a:t>Download </a:t>
            </a:r>
          </a:p>
          <a:p>
            <a:pPr eaLnBrk="1" hangingPunct="1"/>
            <a:r>
              <a:rPr lang="fr-BE" altLang="en-US" sz="1600">
                <a:solidFill>
                  <a:srgbClr val="333333"/>
                </a:solidFill>
                <a:latin typeface="Open Sans" pitchFamily="34" charset="0"/>
              </a:rPr>
              <a:t>PDF in:</a:t>
            </a:r>
          </a:p>
          <a:p>
            <a:pPr eaLnBrk="1" hangingPunct="1"/>
            <a:endParaRPr lang="fr-BE" altLang="en-US" sz="1600">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3" tooltip="WEB-info-sheet-legislation-HWC-2018-19_BG.pdf"/>
              </a:rPr>
              <a:t> BG</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4" tooltip="WEB-info-sheet-legislation-HWC-2018-19_DA.pdf"/>
              </a:rPr>
              <a:t> DA</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5" tooltip="WEB-info-sheet-legislation-HWC-2018-19_DE.pdf"/>
              </a:rPr>
              <a:t> DE</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6" tooltip="WEB-info-sheet-legislation-HWC-2018-19_EL.pdf"/>
              </a:rPr>
              <a:t> EL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7" tooltip="WEB-info-sheet-legislation-HWC-2018-19_0.pdf"/>
              </a:rPr>
              <a:t> EN</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8" tooltip="WEB-info-sheet-legislation-HWC-2018-19_ES.pdf"/>
              </a:rPr>
              <a:t> ES</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9" tooltip="WEB-info-sheet-legislation-HWC-2018-19_FI.pdf"/>
              </a:rPr>
              <a:t> FI</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0" tooltip="WEB-info-sheet-legislation-HWC-2018-19_FR.pdf"/>
              </a:rPr>
              <a:t> FR</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1" tooltip="WEB-info-sheet-legislation-HWC-2018-19_HR.pdf"/>
              </a:rPr>
              <a:t> HR</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2" tooltip="WEB-info-sheet-legislation-HWC-2018-19_HU.pdf"/>
              </a:rPr>
              <a:t> HU</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3" tooltip="WEB-info-sheet-legislation-HWC-2018-19_IS.pdf"/>
              </a:rPr>
              <a:t> IS</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4" tooltip="WEB-info-sheet-legislation-HWC-2018-19_IT.pdf"/>
              </a:rPr>
              <a:t> IT</a:t>
            </a:r>
            <a:r>
              <a:rPr lang="fr-BE" altLang="en-US" sz="1600" b="1">
                <a:solidFill>
                  <a:srgbClr val="003399"/>
                </a:solidFill>
                <a:latin typeface="Open Sans" pitchFamily="34" charset="0"/>
              </a:rPr>
              <a: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5" tooltip="WEB-info-sheet-legislation-HWC-2018-19_LT.pdf"/>
              </a:rPr>
              <a:t> LT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6" tooltip="WEB-info-sheet-legislation-HWC-2018-19_NL.pdf"/>
              </a:rPr>
              <a:t> NL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7" tooltip="WEB-info-sheet-legislation-HWC-2018-19_NO_0.pdf"/>
              </a:rPr>
              <a:t> NO</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8" tooltip="WEB-info-sheet-legislation-HWC-2018-19_PL.pdf"/>
              </a:rPr>
              <a:t> PL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u="sng">
                <a:solidFill>
                  <a:srgbClr val="003399"/>
                </a:solidFill>
                <a:latin typeface="Open Sans" pitchFamily="34" charset="0"/>
                <a:hlinkClick r:id="rId19" tooltip="WEB-info-sheet-legislation-HWC-2018-19_PT.pdf"/>
              </a:rPr>
              <a:t> PT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0" tooltip="WEB-info-sheet-legislation-HWC-2018-19_RO.pdf"/>
              </a:rPr>
              <a:t> RO</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1" tooltip="WEB-info-sheet-legislation-HWC-2018-19_SK.pdf"/>
              </a:rPr>
              <a:t> SK</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2" tooltip="WEB-info-sheet-legislation-HWC-2018-19_SL.pdf"/>
              </a:rPr>
              <a:t> SL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3" tooltip="WEB-info-sheet-legislation-HWC-2018-19_SV.pdf"/>
              </a:rPr>
              <a:t> SV</a:t>
            </a:r>
            <a:r>
              <a:rPr lang="fr-BE" altLang="en-US" sz="1600" b="1">
                <a:solidFill>
                  <a:srgbClr val="003399"/>
                </a:solidFill>
                <a:latin typeface="Open Sans" pitchFamily="34" charset="0"/>
              </a:rPr>
              <a:t> </a:t>
            </a:r>
          </a:p>
        </p:txBody>
      </p:sp>
      <p:pic>
        <p:nvPicPr>
          <p:cNvPr id="38917" name="Picture 7" descr="Etui 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282363" y="6350000"/>
            <a:ext cx="7270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descr="nLFS1zjhCbtCfLUngK3EO9S9mA-NUF1MGZ9zp1wNhAkmSoQrbRAe3g4WBODbCCvHknxmLjg0Kbr4DxlK8F065SJYHTfl4kdP2e6Mi3oo35DncQC2as_GC5k6Qi9xDo2fZ_OTCx_B6puWd2Sko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meet objectives, work design, agenda" id="{9D28884F-1732-4D35-B74C-B046811F8845}" vid="{A6232A7F-DECE-4E09-B8B8-5288AA8D9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ppt</Template>
  <TotalTime>849</TotalTime>
  <Words>132</Words>
  <Application>Microsoft Office PowerPoint</Application>
  <PresentationFormat>Widescreen</PresentationFormat>
  <Paragraphs>82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PowerPoint Presentation</vt:lpstr>
      <vt:lpstr>         </vt:lpstr>
      <vt:lpstr>         </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KEMPA, Viktor</cp:lastModifiedBy>
  <cp:revision>7</cp:revision>
  <dcterms:created xsi:type="dcterms:W3CDTF">2018-10-04T07:12:40Z</dcterms:created>
  <dcterms:modified xsi:type="dcterms:W3CDTF">2018-10-07T18:15:59Z</dcterms:modified>
</cp:coreProperties>
</file>