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9" r:id="rId3"/>
    <p:sldId id="302" r:id="rId4"/>
    <p:sldId id="303" r:id="rId5"/>
    <p:sldId id="304" r:id="rId6"/>
    <p:sldId id="276" r:id="rId7"/>
    <p:sldId id="277" r:id="rId8"/>
    <p:sldId id="278" r:id="rId9"/>
    <p:sldId id="306" r:id="rId10"/>
    <p:sldId id="308" r:id="rId11"/>
    <p:sldId id="309" r:id="rId12"/>
    <p:sldId id="307" r:id="rId13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MPA, Vikto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38" autoAdjust="0"/>
  </p:normalViewPr>
  <p:slideViewPr>
    <p:cSldViewPr snapToGrid="0">
      <p:cViewPr varScale="1">
        <p:scale>
          <a:sx n="123" d="100"/>
          <a:sy n="123" d="100"/>
        </p:scale>
        <p:origin x="9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MPA, Viktor" userId="7f29278c-3f24-4d54-80ad-e53f8ee2f7b4" providerId="ADAL" clId="{5C748390-3FD4-47F7-8BED-DADC6E5D02B3}"/>
    <pc:docChg chg="delSld">
      <pc:chgData name="KEMPA, Viktor" userId="7f29278c-3f24-4d54-80ad-e53f8ee2f7b4" providerId="ADAL" clId="{5C748390-3FD4-47F7-8BED-DADC6E5D02B3}" dt="2018-10-07T18:18:40.078" v="25" actId="2696"/>
      <pc:docMkLst>
        <pc:docMk/>
      </pc:docMkLst>
      <pc:sldChg chg="del">
        <pc:chgData name="KEMPA, Viktor" userId="7f29278c-3f24-4d54-80ad-e53f8ee2f7b4" providerId="ADAL" clId="{5C748390-3FD4-47F7-8BED-DADC6E5D02B3}" dt="2018-10-07T18:12:40.459" v="2" actId="2696"/>
        <pc:sldMkLst>
          <pc:docMk/>
          <pc:sldMk cId="0" sldId="257"/>
        </pc:sldMkLst>
      </pc:sldChg>
      <pc:sldChg chg="del">
        <pc:chgData name="KEMPA, Viktor" userId="7f29278c-3f24-4d54-80ad-e53f8ee2f7b4" providerId="ADAL" clId="{5C748390-3FD4-47F7-8BED-DADC6E5D02B3}" dt="2018-10-07T18:18:31.006" v="15" actId="2696"/>
        <pc:sldMkLst>
          <pc:docMk/>
          <pc:sldMk cId="0" sldId="263"/>
        </pc:sldMkLst>
      </pc:sldChg>
      <pc:sldChg chg="del">
        <pc:chgData name="KEMPA, Viktor" userId="7f29278c-3f24-4d54-80ad-e53f8ee2f7b4" providerId="ADAL" clId="{5C748390-3FD4-47F7-8BED-DADC6E5D02B3}" dt="2018-10-07T18:18:31.035" v="16" actId="2696"/>
        <pc:sldMkLst>
          <pc:docMk/>
          <pc:sldMk cId="0" sldId="264"/>
        </pc:sldMkLst>
      </pc:sldChg>
      <pc:sldChg chg="del">
        <pc:chgData name="KEMPA, Viktor" userId="7f29278c-3f24-4d54-80ad-e53f8ee2f7b4" providerId="ADAL" clId="{5C748390-3FD4-47F7-8BED-DADC6E5D02B3}" dt="2018-10-07T18:18:31.062" v="18" actId="2696"/>
        <pc:sldMkLst>
          <pc:docMk/>
          <pc:sldMk cId="0" sldId="265"/>
        </pc:sldMkLst>
      </pc:sldChg>
      <pc:sldChg chg="del">
        <pc:chgData name="KEMPA, Viktor" userId="7f29278c-3f24-4d54-80ad-e53f8ee2f7b4" providerId="ADAL" clId="{5C748390-3FD4-47F7-8BED-DADC6E5D02B3}" dt="2018-10-07T18:12:40.449" v="0" actId="2696"/>
        <pc:sldMkLst>
          <pc:docMk/>
          <pc:sldMk cId="0" sldId="266"/>
        </pc:sldMkLst>
      </pc:sldChg>
      <pc:sldChg chg="del">
        <pc:chgData name="KEMPA, Viktor" userId="7f29278c-3f24-4d54-80ad-e53f8ee2f7b4" providerId="ADAL" clId="{5C748390-3FD4-47F7-8BED-DADC6E5D02B3}" dt="2018-10-07T18:18:30.904" v="5" actId="2696"/>
        <pc:sldMkLst>
          <pc:docMk/>
          <pc:sldMk cId="0" sldId="267"/>
        </pc:sldMkLst>
      </pc:sldChg>
      <pc:sldChg chg="del">
        <pc:chgData name="KEMPA, Viktor" userId="7f29278c-3f24-4d54-80ad-e53f8ee2f7b4" providerId="ADAL" clId="{5C748390-3FD4-47F7-8BED-DADC6E5D02B3}" dt="2018-10-07T18:18:30.918" v="6" actId="2696"/>
        <pc:sldMkLst>
          <pc:docMk/>
          <pc:sldMk cId="0" sldId="268"/>
        </pc:sldMkLst>
      </pc:sldChg>
      <pc:sldChg chg="del">
        <pc:chgData name="KEMPA, Viktor" userId="7f29278c-3f24-4d54-80ad-e53f8ee2f7b4" providerId="ADAL" clId="{5C748390-3FD4-47F7-8BED-DADC6E5D02B3}" dt="2018-10-07T18:18:30.938" v="8" actId="2696"/>
        <pc:sldMkLst>
          <pc:docMk/>
          <pc:sldMk cId="0" sldId="269"/>
        </pc:sldMkLst>
      </pc:sldChg>
      <pc:sldChg chg="del">
        <pc:chgData name="KEMPA, Viktor" userId="7f29278c-3f24-4d54-80ad-e53f8ee2f7b4" providerId="ADAL" clId="{5C748390-3FD4-47F7-8BED-DADC6E5D02B3}" dt="2018-10-07T18:18:30.918" v="7" actId="2696"/>
        <pc:sldMkLst>
          <pc:docMk/>
          <pc:sldMk cId="0" sldId="270"/>
        </pc:sldMkLst>
      </pc:sldChg>
      <pc:sldChg chg="del">
        <pc:chgData name="KEMPA, Viktor" userId="7f29278c-3f24-4d54-80ad-e53f8ee2f7b4" providerId="ADAL" clId="{5C748390-3FD4-47F7-8BED-DADC6E5D02B3}" dt="2018-10-07T18:18:30.951" v="9" actId="2696"/>
        <pc:sldMkLst>
          <pc:docMk/>
          <pc:sldMk cId="0" sldId="271"/>
        </pc:sldMkLst>
      </pc:sldChg>
      <pc:sldChg chg="del">
        <pc:chgData name="KEMPA, Viktor" userId="7f29278c-3f24-4d54-80ad-e53f8ee2f7b4" providerId="ADAL" clId="{5C748390-3FD4-47F7-8BED-DADC6E5D02B3}" dt="2018-10-07T18:18:30.956" v="10" actId="2696"/>
        <pc:sldMkLst>
          <pc:docMk/>
          <pc:sldMk cId="0" sldId="272"/>
        </pc:sldMkLst>
      </pc:sldChg>
      <pc:sldChg chg="del">
        <pc:chgData name="KEMPA, Viktor" userId="7f29278c-3f24-4d54-80ad-e53f8ee2f7b4" providerId="ADAL" clId="{5C748390-3FD4-47F7-8BED-DADC6E5D02B3}" dt="2018-10-07T18:18:30.967" v="11" actId="2696"/>
        <pc:sldMkLst>
          <pc:docMk/>
          <pc:sldMk cId="0" sldId="273"/>
        </pc:sldMkLst>
      </pc:sldChg>
      <pc:sldChg chg="del">
        <pc:chgData name="KEMPA, Viktor" userId="7f29278c-3f24-4d54-80ad-e53f8ee2f7b4" providerId="ADAL" clId="{5C748390-3FD4-47F7-8BED-DADC6E5D02B3}" dt="2018-10-07T18:18:30.903" v="4" actId="2696"/>
        <pc:sldMkLst>
          <pc:docMk/>
          <pc:sldMk cId="0" sldId="274"/>
        </pc:sldMkLst>
      </pc:sldChg>
      <pc:sldChg chg="del">
        <pc:chgData name="KEMPA, Viktor" userId="7f29278c-3f24-4d54-80ad-e53f8ee2f7b4" providerId="ADAL" clId="{5C748390-3FD4-47F7-8BED-DADC6E5D02B3}" dt="2018-10-07T18:18:40.078" v="25" actId="2696"/>
        <pc:sldMkLst>
          <pc:docMk/>
          <pc:sldMk cId="0" sldId="275"/>
        </pc:sldMkLst>
      </pc:sldChg>
      <pc:sldChg chg="del">
        <pc:chgData name="KEMPA, Viktor" userId="7f29278c-3f24-4d54-80ad-e53f8ee2f7b4" providerId="ADAL" clId="{5C748390-3FD4-47F7-8BED-DADC6E5D02B3}" dt="2018-10-07T18:18:24.046" v="3" actId="2696"/>
        <pc:sldMkLst>
          <pc:docMk/>
          <pc:sldMk cId="0" sldId="279"/>
        </pc:sldMkLst>
      </pc:sldChg>
      <pc:sldChg chg="del">
        <pc:chgData name="KEMPA, Viktor" userId="7f29278c-3f24-4d54-80ad-e53f8ee2f7b4" providerId="ADAL" clId="{5C748390-3FD4-47F7-8BED-DADC6E5D02B3}" dt="2018-10-07T18:12:40.459" v="1" actId="2696"/>
        <pc:sldMkLst>
          <pc:docMk/>
          <pc:sldMk cId="0" sldId="292"/>
        </pc:sldMkLst>
      </pc:sldChg>
      <pc:sldChg chg="del">
        <pc:chgData name="KEMPA, Viktor" userId="7f29278c-3f24-4d54-80ad-e53f8ee2f7b4" providerId="ADAL" clId="{5C748390-3FD4-47F7-8BED-DADC6E5D02B3}" dt="2018-10-07T18:18:31.224" v="22" actId="2696"/>
        <pc:sldMkLst>
          <pc:docMk/>
          <pc:sldMk cId="0" sldId="294"/>
        </pc:sldMkLst>
      </pc:sldChg>
      <pc:sldChg chg="del">
        <pc:chgData name="KEMPA, Viktor" userId="7f29278c-3f24-4d54-80ad-e53f8ee2f7b4" providerId="ADAL" clId="{5C748390-3FD4-47F7-8BED-DADC6E5D02B3}" dt="2018-10-07T18:18:31.238" v="23" actId="2696"/>
        <pc:sldMkLst>
          <pc:docMk/>
          <pc:sldMk cId="0" sldId="295"/>
        </pc:sldMkLst>
      </pc:sldChg>
      <pc:sldChg chg="del">
        <pc:chgData name="KEMPA, Viktor" userId="7f29278c-3f24-4d54-80ad-e53f8ee2f7b4" providerId="ADAL" clId="{5C748390-3FD4-47F7-8BED-DADC6E5D02B3}" dt="2018-10-07T18:18:31.274" v="24" actId="2696"/>
        <pc:sldMkLst>
          <pc:docMk/>
          <pc:sldMk cId="0" sldId="296"/>
        </pc:sldMkLst>
      </pc:sldChg>
      <pc:sldChg chg="del">
        <pc:chgData name="KEMPA, Viktor" userId="7f29278c-3f24-4d54-80ad-e53f8ee2f7b4" providerId="ADAL" clId="{5C748390-3FD4-47F7-8BED-DADC6E5D02B3}" dt="2018-10-07T18:18:31.053" v="17" actId="2696"/>
        <pc:sldMkLst>
          <pc:docMk/>
          <pc:sldMk cId="0" sldId="297"/>
        </pc:sldMkLst>
      </pc:sldChg>
      <pc:sldChg chg="del">
        <pc:chgData name="KEMPA, Viktor" userId="7f29278c-3f24-4d54-80ad-e53f8ee2f7b4" providerId="ADAL" clId="{5C748390-3FD4-47F7-8BED-DADC6E5D02B3}" dt="2018-10-07T18:18:31.083" v="19" actId="2696"/>
        <pc:sldMkLst>
          <pc:docMk/>
          <pc:sldMk cId="0" sldId="298"/>
        </pc:sldMkLst>
      </pc:sldChg>
      <pc:sldChg chg="del">
        <pc:chgData name="KEMPA, Viktor" userId="7f29278c-3f24-4d54-80ad-e53f8ee2f7b4" providerId="ADAL" clId="{5C748390-3FD4-47F7-8BED-DADC6E5D02B3}" dt="2018-10-07T18:18:31.188" v="20" actId="2696"/>
        <pc:sldMkLst>
          <pc:docMk/>
          <pc:sldMk cId="0" sldId="299"/>
        </pc:sldMkLst>
      </pc:sldChg>
      <pc:sldChg chg="del">
        <pc:chgData name="KEMPA, Viktor" userId="7f29278c-3f24-4d54-80ad-e53f8ee2f7b4" providerId="ADAL" clId="{5C748390-3FD4-47F7-8BED-DADC6E5D02B3}" dt="2018-10-07T18:18:30.975" v="12" actId="2696"/>
        <pc:sldMkLst>
          <pc:docMk/>
          <pc:sldMk cId="0" sldId="300"/>
        </pc:sldMkLst>
      </pc:sldChg>
      <pc:sldChg chg="del">
        <pc:chgData name="KEMPA, Viktor" userId="7f29278c-3f24-4d54-80ad-e53f8ee2f7b4" providerId="ADAL" clId="{5C748390-3FD4-47F7-8BED-DADC6E5D02B3}" dt="2018-10-07T18:18:31.202" v="21" actId="2696"/>
        <pc:sldMkLst>
          <pc:docMk/>
          <pc:sldMk cId="0" sldId="301"/>
        </pc:sldMkLst>
      </pc:sldChg>
      <pc:sldChg chg="del">
        <pc:chgData name="KEMPA, Viktor" userId="7f29278c-3f24-4d54-80ad-e53f8ee2f7b4" providerId="ADAL" clId="{5C748390-3FD4-47F7-8BED-DADC6E5D02B3}" dt="2018-10-07T18:18:30.995" v="14" actId="2696"/>
        <pc:sldMkLst>
          <pc:docMk/>
          <pc:sldMk cId="0" sldId="305"/>
        </pc:sldMkLst>
      </pc:sldChg>
      <pc:sldMasterChg chg="delSldLayout">
        <pc:chgData name="KEMPA, Viktor" userId="7f29278c-3f24-4d54-80ad-e53f8ee2f7b4" providerId="ADAL" clId="{5C748390-3FD4-47F7-8BED-DADC6E5D02B3}" dt="2018-10-07T18:18:30.975" v="13" actId="2696"/>
        <pc:sldMasterMkLst>
          <pc:docMk/>
          <pc:sldMasterMk cId="0" sldId="2147483648"/>
        </pc:sldMasterMkLst>
        <pc:sldLayoutChg chg="del">
          <pc:chgData name="KEMPA, Viktor" userId="7f29278c-3f24-4d54-80ad-e53f8ee2f7b4" providerId="ADAL" clId="{5C748390-3FD4-47F7-8BED-DADC6E5D02B3}" dt="2018-10-07T18:18:30.975" v="13" actId="2696"/>
          <pc:sldLayoutMkLst>
            <pc:docMk/>
            <pc:sldMasterMk cId="0" sldId="2147483648"/>
            <pc:sldLayoutMk cId="2529372365" sldId="214748367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C73394E-ED9C-415B-A59D-14BD119C64F7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r-B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8D8951B-2D40-454C-9D0F-D86581B10AF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b="1"/>
              <a:t>- Introduction of agenda, objectives of the meeting and working methods, presentation of participants</a:t>
            </a:r>
          </a:p>
          <a:p>
            <a:pPr>
              <a:spcBef>
                <a:spcPct val="0"/>
              </a:spcBef>
            </a:pPr>
            <a:r>
              <a:rPr lang="en-US" altLang="en-US" b="1"/>
              <a:t>- Presentation of participating countries: current developments &amp; main challenges </a:t>
            </a:r>
          </a:p>
          <a:p>
            <a:pPr>
              <a:spcBef>
                <a:spcPct val="0"/>
              </a:spcBef>
            </a:pPr>
            <a:r>
              <a:rPr lang="en-US" altLang="en-US" b="1"/>
              <a:t>- Relationship between a stable OHS policy and protection of the workers in context of a current situation in the Balkan </a:t>
            </a:r>
          </a:p>
          <a:p>
            <a:pPr>
              <a:spcBef>
                <a:spcPct val="0"/>
              </a:spcBef>
            </a:pPr>
            <a:r>
              <a:rPr lang="en-US" altLang="en-US" b="1"/>
              <a:t>- Work in group &amp; reporting from the groups</a:t>
            </a:r>
            <a:endParaRPr lang="fr-BE" altLang="en-US"/>
          </a:p>
          <a:p>
            <a:pPr>
              <a:spcBef>
                <a:spcPct val="0"/>
              </a:spcBef>
            </a:pPr>
            <a:endParaRPr lang="fr-BE" altLang="en-US"/>
          </a:p>
        </p:txBody>
      </p:sp>
      <p:sp>
        <p:nvSpPr>
          <p:cNvPr id="1229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5CA993-2F96-43E0-9F72-25A916AF9ACF}" type="slidenum">
              <a:rPr lang="fr-BE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BE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09.00-10.00    </a:t>
            </a:r>
            <a:r>
              <a:rPr lang="en-US" altLang="en-US" b="1"/>
              <a:t>Evaluation of work in groups </a:t>
            </a:r>
            <a:endParaRPr lang="fr-BE" altLang="en-US" sz="1400" b="1"/>
          </a:p>
          <a:p>
            <a:pPr>
              <a:spcBef>
                <a:spcPct val="0"/>
              </a:spcBef>
            </a:pPr>
            <a:r>
              <a:rPr lang="en-US" altLang="en-US"/>
              <a:t>10.00-10.30</a:t>
            </a:r>
            <a:r>
              <a:rPr lang="en-US" altLang="en-US" sz="1400"/>
              <a:t> </a:t>
            </a:r>
            <a:r>
              <a:rPr lang="en-US" altLang="en-US"/>
              <a:t>   </a:t>
            </a:r>
            <a:r>
              <a:rPr lang="en-US" altLang="en-US" b="1"/>
              <a:t>2018-2019 HWC: Dangerous substances, ETUC Campaigns</a:t>
            </a:r>
            <a:endParaRPr lang="fr-BE" altLang="en-US" b="1"/>
          </a:p>
          <a:p>
            <a:pPr>
              <a:spcBef>
                <a:spcPct val="0"/>
              </a:spcBef>
            </a:pPr>
            <a:r>
              <a:rPr lang="en-US" altLang="en-US"/>
              <a:t>11.00-12.00    </a:t>
            </a:r>
            <a:r>
              <a:rPr lang="en-US" altLang="en-US" b="1"/>
              <a:t>OHS developments in the EU, ETUC and ITUC programs</a:t>
            </a:r>
            <a:endParaRPr lang="fr-BE" altLang="en-US" b="1"/>
          </a:p>
          <a:p>
            <a:pPr>
              <a:spcBef>
                <a:spcPct val="0"/>
              </a:spcBef>
            </a:pPr>
            <a:r>
              <a:rPr lang="en-US" altLang="en-US"/>
              <a:t>12.00-13.00</a:t>
            </a:r>
            <a:r>
              <a:rPr lang="en-US" altLang="en-US" sz="1400"/>
              <a:t> </a:t>
            </a:r>
            <a:r>
              <a:rPr lang="en-US" altLang="en-US" sz="1400" b="1"/>
              <a:t>   </a:t>
            </a:r>
            <a:r>
              <a:rPr lang="en-US" altLang="en-US" b="1"/>
              <a:t>EU projects in Croatia on OSH issues </a:t>
            </a:r>
          </a:p>
          <a:p>
            <a:pPr>
              <a:spcBef>
                <a:spcPct val="0"/>
              </a:spcBef>
            </a:pPr>
            <a:r>
              <a:rPr lang="en-US" altLang="en-US"/>
              <a:t>14.30-15.30</a:t>
            </a:r>
            <a:r>
              <a:rPr lang="en-US" altLang="en-US" b="1"/>
              <a:t>    How to identify, evaluate and manage psycho-social risks</a:t>
            </a:r>
            <a:endParaRPr lang="fr-BE" altLang="en-US" b="1"/>
          </a:p>
          <a:p>
            <a:pPr>
              <a:spcBef>
                <a:spcPct val="0"/>
              </a:spcBef>
            </a:pPr>
            <a:r>
              <a:rPr lang="en-US" altLang="en-US"/>
              <a:t>15.30-17.30</a:t>
            </a:r>
            <a:r>
              <a:rPr lang="en-US" altLang="en-US" b="1"/>
              <a:t>    Round table discussion: PERC OHS network </a:t>
            </a:r>
            <a:endParaRPr lang="fr-BE" altLang="en-US" b="1"/>
          </a:p>
          <a:p>
            <a:pPr>
              <a:spcBef>
                <a:spcPct val="0"/>
              </a:spcBef>
            </a:pPr>
            <a:endParaRPr lang="fr-BE" altLang="en-US" b="1"/>
          </a:p>
          <a:p>
            <a:pPr>
              <a:spcBef>
                <a:spcPct val="0"/>
              </a:spcBef>
            </a:pPr>
            <a:endParaRPr lang="fr-BE" altLang="en-US"/>
          </a:p>
        </p:txBody>
      </p:sp>
      <p:sp>
        <p:nvSpPr>
          <p:cNvPr id="1434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37A8B1-AC89-4630-85E9-5D8B18E4A5AB}" type="slidenum">
              <a:rPr lang="fr-BE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BE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995863" y="6356350"/>
            <a:ext cx="2200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b="1">
                <a:solidFill>
                  <a:srgbClr val="7F7F7F"/>
                </a:solidFill>
              </a:rPr>
              <a:t>PERC Balkan network meeting</a:t>
            </a:r>
          </a:p>
          <a:p>
            <a:pPr algn="ctr" eaLnBrk="1" hangingPunct="1"/>
            <a:r>
              <a:rPr lang="en-US" altLang="en-US" sz="900">
                <a:solidFill>
                  <a:srgbClr val="7F7F7F"/>
                </a:solidFill>
              </a:rPr>
              <a:t>Igalo, Montenego, 7-8 October 2018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75AA45-00E3-4329-815F-DECFD1A5F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111E0-005C-4A9E-B181-96CA53995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F4398C-0112-4489-8BDC-E30E13E7B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17DA4-B191-4099-BFD8-0E1FCC46AEA9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1E8D6-3F46-4905-A02C-7EDED77599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314ED-21F4-4D94-BD92-08879872F49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2553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499E6-70F6-4824-9FDF-9B22772B6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946C71-DC9B-412B-A5B0-C53A5F71C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F9061-7045-4F51-BC2D-1E6560007C70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E2CB8-8394-4CFF-94EF-13B1514353D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238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81CE24-8E0F-4E25-9F4A-F886004CD8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4F0BB-6D5F-4DDA-90C1-F02CC8CFA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A1383-75AF-4496-A070-88E14CEF3103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4867F-ED27-467A-9002-04E609F1382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504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995863" y="6492875"/>
            <a:ext cx="2200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b="1">
                <a:solidFill>
                  <a:srgbClr val="7F7F7F"/>
                </a:solidFill>
              </a:rPr>
              <a:t>PERC Balkan network meeting</a:t>
            </a:r>
          </a:p>
          <a:p>
            <a:pPr algn="ctr" eaLnBrk="1" hangingPunct="1"/>
            <a:r>
              <a:rPr lang="en-US" altLang="en-US" sz="900">
                <a:solidFill>
                  <a:srgbClr val="7F7F7F"/>
                </a:solidFill>
              </a:rPr>
              <a:t>Igalo, Montenego, 7-8 October 2018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0E712A-3F17-4116-B740-36F9A0003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8B04E-CB78-4789-ABA9-BEA8D57AD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8C3D22-E6B3-45CA-95D4-DD6DD228E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82E2D-BD89-4D7D-95EF-C3B3C4DFFA03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F5007-B2B3-42AD-B443-A2E75FBA8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A0C26-C8F7-42EA-9C9C-8FE33842880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143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995863" y="6356350"/>
            <a:ext cx="2200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b="1">
                <a:solidFill>
                  <a:srgbClr val="7F7F7F"/>
                </a:solidFill>
              </a:rPr>
              <a:t>PERC Balkan network meeting</a:t>
            </a:r>
          </a:p>
          <a:p>
            <a:pPr algn="ctr" eaLnBrk="1" hangingPunct="1"/>
            <a:r>
              <a:rPr lang="en-US" altLang="en-US" sz="900">
                <a:solidFill>
                  <a:srgbClr val="7F7F7F"/>
                </a:solidFill>
              </a:rPr>
              <a:t>Igalo, Montenego, 7-8 October 2018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3605CD-F3DD-402D-AB8C-4BF4425E2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FCE35-5583-41A3-BF97-5B016CACF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86FF66-3A07-469E-8068-730456B5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C756E-F7EE-480C-8EF8-29F7CE6BD45D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78B8FF-8A86-4D5E-9C13-96AC9E9C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65D130-0579-4D75-8A42-37C301C4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80C4C-FB51-4EF5-A699-D4796B46664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2556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703A2-1C77-4930-B8C9-F18D5C3D6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142F3-7B26-492C-93F3-2C7516FEB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D0CD5-4B33-4768-9182-C1609B611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52C30-ED04-4CB8-AC85-81B6B6C7F959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750A5-21C0-41E9-AA84-59E60BD5B09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821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922A3-250D-45FE-BC6E-8CFBF411F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AE5A7-F860-4F59-98E2-EBF2FD8B6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801C08-AFB0-46AD-8149-F14B30360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BD29D5-E163-42FA-84C3-E4C6F2E532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F30CE1-D88F-4B27-B877-556DEB863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ECD64-58B2-447D-BCEF-EFF025EC7239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09BF-ED2C-4CFD-94AC-F0F5721ED57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38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995863" y="6356350"/>
            <a:ext cx="2200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900" b="1">
                <a:solidFill>
                  <a:srgbClr val="7F7F7F"/>
                </a:solidFill>
              </a:rPr>
              <a:t>PERC Balkan network meeting</a:t>
            </a:r>
          </a:p>
          <a:p>
            <a:pPr algn="ctr" eaLnBrk="1" hangingPunct="1"/>
            <a:r>
              <a:rPr lang="en-US" altLang="en-US" sz="900">
                <a:solidFill>
                  <a:srgbClr val="7F7F7F"/>
                </a:solidFill>
              </a:rPr>
              <a:t>Igalo, Montenego, 7-8 October 2018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8DF133-81C7-4C93-AED5-717C8D7E8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27328476-67EC-4030-9825-5674E3B12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EA0A1-7883-48B0-8144-F87017559A5C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80CD8E1-8B95-4454-BC35-16C8BC3D7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F97C77B-AC36-4452-82A8-F56A7D6A5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C6CEF-700E-44DD-BF88-6DE0861FDF1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4149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D4068-305B-4958-BC71-4B3F4E91F2A8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A6B83-6433-42A3-AF18-AA68D3756E3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5299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702DA-9AF8-4564-9E8D-E8E89DD7A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A820C-3D45-428A-BE54-B3DC07E07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5A408-553A-4186-8E83-3DE0E70B0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FB107-16DF-453E-83B9-ACB224DB1F42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38457-9694-46B5-99F6-41C61A18F1B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8042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2BB5-617C-437F-B4B3-F3D88C7CB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5A1ABB-3DB1-4F52-A426-1EC07CFA6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BE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4455B-5A88-4A51-BE23-465733E45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57921-8937-4BDC-970E-6D8C2EC84466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B1EEB-16F4-4626-8E18-970DE7DADFA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415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fr-BE" altLang="en-US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fr-BE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5180E-4A9D-4B72-9813-B8BC06C7C5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FB41B6-F05D-4C0B-ABC2-66A4C1BC67C2}" type="datetimeFigureOut">
              <a:rPr lang="fr-BE"/>
              <a:pPr>
                <a:defRPr/>
              </a:pPr>
              <a:t>08-10-18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E9732-6E39-4809-982F-161AA10BB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AD812-8164-4E8D-82EB-3E303041D5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B68A85-C8BD-4F7C-9B6C-81C3C4749C3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66" r:id="rId4"/>
    <p:sldLayoutId id="2147483667" r:id="rId5"/>
    <p:sldLayoutId id="2147483676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23825" y="561975"/>
            <a:ext cx="5972175" cy="4838700"/>
          </a:xfrm>
        </p:spPr>
        <p:txBody>
          <a:bodyPr/>
          <a:lstStyle/>
          <a:p>
            <a:r>
              <a:rPr lang="en-GB" altLang="en-US" sz="3200">
                <a:solidFill>
                  <a:srgbClr val="C00000"/>
                </a:solidFill>
              </a:rPr>
              <a:t>The PERC Regional Meeting</a:t>
            </a:r>
          </a:p>
          <a:p>
            <a:endParaRPr lang="fr-BE" altLang="en-US" sz="3200">
              <a:solidFill>
                <a:srgbClr val="C00000"/>
              </a:solidFill>
            </a:endParaRPr>
          </a:p>
          <a:p>
            <a:r>
              <a:rPr lang="en-GB" altLang="en-US" sz="3200" b="1">
                <a:solidFill>
                  <a:srgbClr val="C00000"/>
                </a:solidFill>
              </a:rPr>
              <a:t>Trade union approaches and strategic opportunities in OHS: </a:t>
            </a:r>
            <a:endParaRPr lang="fr-BE" altLang="en-US" sz="3200">
              <a:solidFill>
                <a:srgbClr val="C00000"/>
              </a:solidFill>
            </a:endParaRPr>
          </a:p>
          <a:p>
            <a:r>
              <a:rPr lang="en-GB" altLang="en-US" sz="3200" b="1">
                <a:solidFill>
                  <a:srgbClr val="C00000"/>
                </a:solidFill>
              </a:rPr>
              <a:t>Challenges in providing a safer and healthier work environment</a:t>
            </a:r>
          </a:p>
          <a:p>
            <a:r>
              <a:rPr lang="en-GB" altLang="en-US" sz="3200" b="1">
                <a:solidFill>
                  <a:srgbClr val="C00000"/>
                </a:solidFill>
              </a:rPr>
              <a:t>for workers in the Balkan region countries</a:t>
            </a:r>
          </a:p>
          <a:p>
            <a:endParaRPr lang="fr-BE" altLang="en-US" sz="3200">
              <a:solidFill>
                <a:srgbClr val="C00000"/>
              </a:solidFill>
            </a:endParaRPr>
          </a:p>
          <a:p>
            <a:r>
              <a:rPr lang="en-GB" altLang="en-US" sz="3200">
                <a:solidFill>
                  <a:srgbClr val="C00000"/>
                </a:solidFill>
              </a:rPr>
              <a:t>4 - 5 October 2018, Montenegro</a:t>
            </a:r>
          </a:p>
          <a:p>
            <a:endParaRPr lang="fr-BE" altLang="en-US" sz="3200">
              <a:solidFill>
                <a:srgbClr val="C00000"/>
              </a:solidFill>
            </a:endParaRPr>
          </a:p>
          <a:p>
            <a:endParaRPr lang="en-US" altLang="en-US" sz="9600" b="1"/>
          </a:p>
          <a:p>
            <a:endParaRPr lang="en-US" altLang="en-US" sz="3200" b="1"/>
          </a:p>
          <a:p>
            <a:endParaRPr lang="fr-BE" altLang="en-US" sz="3200" b="1"/>
          </a:p>
        </p:txBody>
      </p:sp>
      <p:sp>
        <p:nvSpPr>
          <p:cNvPr id="8195" name="Subtitle 2"/>
          <p:cNvSpPr txBox="1">
            <a:spLocks noChangeArrowheads="1"/>
          </p:cNvSpPr>
          <p:nvPr/>
        </p:nvSpPr>
        <p:spPr bwMode="auto">
          <a:xfrm>
            <a:off x="3587750" y="-2201863"/>
            <a:ext cx="11452225" cy="394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en-US" sz="3200" b="1">
                <a:solidFill>
                  <a:schemeClr val="bg1"/>
                </a:solidFill>
              </a:rPr>
              <a:t>The PERC Regional Meeting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fr-BE" altLang="en-US" sz="3200"/>
          </a:p>
          <a:p>
            <a:pPr algn="ctr" eaLnBrk="1" hangingPunct="1">
              <a:buFont typeface="Arial" panose="020B0604020202020204" pitchFamily="34" charset="0"/>
              <a:buNone/>
            </a:pPr>
            <a:endParaRPr lang="fr-BE" altLang="en-US" sz="3200" b="1"/>
          </a:p>
        </p:txBody>
      </p:sp>
      <p:pic>
        <p:nvPicPr>
          <p:cNvPr id="8196" name="Picture 2" descr="Image result for 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0"/>
            <a:ext cx="4703763" cy="31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Image result for workers heal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688" y="3130550"/>
            <a:ext cx="3713162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AECE6-B1F0-4D55-9711-BD1DB4B8E0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83784" y="161471"/>
            <a:ext cx="10515600" cy="5451236"/>
          </a:xfrm>
          <a:solidFill>
            <a:srgbClr val="C00000"/>
          </a:solidFill>
        </p:spPr>
        <p:txBody>
          <a:bodyPr rtlCol="0">
            <a:spAutoFit/>
          </a:bodyPr>
          <a:lstStyle>
            <a:defPPr>
              <a:defRPr lang="fr-FR"/>
            </a:defPPr>
            <a:lvl1pPr algn="ctr">
              <a:defRPr sz="2600" b="1"/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00" dirty="0">
              <a:solidFill>
                <a:schemeClr val="bg1"/>
              </a:solidFill>
            </a:endParaRPr>
          </a:p>
          <a:p>
            <a:pPr marL="2114550" lvl="3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>
                <a:solidFill>
                  <a:srgbClr val="00B0F0"/>
                </a:solidFill>
              </a:rPr>
              <a:t>Albania</a:t>
            </a:r>
          </a:p>
          <a:p>
            <a:pPr marL="2114550" lvl="3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>
                <a:solidFill>
                  <a:srgbClr val="00B0F0"/>
                </a:solidFill>
              </a:rPr>
              <a:t>Bosnia Herzegovina</a:t>
            </a:r>
          </a:p>
          <a:p>
            <a:pPr marL="1828800" lvl="4" indent="0" fontAlgn="auto">
              <a:spcAft>
                <a:spcPts val="0"/>
              </a:spcAft>
              <a:buNone/>
              <a:defRPr/>
            </a:pPr>
            <a:r>
              <a:rPr lang="en-US" sz="3600" b="1" dirty="0">
                <a:solidFill>
                  <a:srgbClr val="00B0F0"/>
                </a:solidFill>
              </a:rPr>
              <a:t>   Federation </a:t>
            </a:r>
            <a:r>
              <a:rPr lang="en-US" sz="3600" b="1" dirty="0" err="1">
                <a:solidFill>
                  <a:srgbClr val="00B0F0"/>
                </a:solidFill>
              </a:rPr>
              <a:t>BiH</a:t>
            </a:r>
            <a:endParaRPr lang="en-US" sz="3600" b="1" dirty="0">
              <a:solidFill>
                <a:srgbClr val="00B0F0"/>
              </a:solidFill>
            </a:endParaRPr>
          </a:p>
          <a:p>
            <a:pPr marL="1828800" lvl="4" indent="0" fontAlgn="auto">
              <a:spcAft>
                <a:spcPts val="0"/>
              </a:spcAft>
              <a:buNone/>
              <a:defRPr/>
            </a:pPr>
            <a:r>
              <a:rPr lang="en-US" sz="3600" b="1" dirty="0">
                <a:solidFill>
                  <a:srgbClr val="00B0F0"/>
                </a:solidFill>
              </a:rPr>
              <a:t>   </a:t>
            </a:r>
            <a:r>
              <a:rPr lang="en-US" sz="3600" b="1" dirty="0" err="1">
                <a:solidFill>
                  <a:srgbClr val="00B0F0"/>
                </a:solidFill>
              </a:rPr>
              <a:t>Republica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err="1">
                <a:solidFill>
                  <a:srgbClr val="00B0F0"/>
                </a:solidFill>
              </a:rPr>
              <a:t>Srpska</a:t>
            </a:r>
            <a:endParaRPr lang="en-US" sz="3600" b="1" dirty="0">
              <a:solidFill>
                <a:srgbClr val="00B0F0"/>
              </a:solidFill>
            </a:endParaRPr>
          </a:p>
          <a:p>
            <a:pPr marL="2114550" lvl="3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>
                <a:solidFill>
                  <a:srgbClr val="FFC000"/>
                </a:solidFill>
              </a:rPr>
              <a:t>Croatia</a:t>
            </a:r>
          </a:p>
          <a:p>
            <a:pPr marL="2114550" lvl="3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>
                <a:solidFill>
                  <a:srgbClr val="FFC000"/>
                </a:solidFill>
              </a:rPr>
              <a:t>F.Y.R.O.M. </a:t>
            </a:r>
          </a:p>
          <a:p>
            <a:pPr marL="2114550" lvl="3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>
                <a:solidFill>
                  <a:srgbClr val="FFC000"/>
                </a:solidFill>
              </a:rPr>
              <a:t>Kosovo</a:t>
            </a:r>
            <a:endParaRPr lang="en-US" sz="3600" b="1" dirty="0">
              <a:solidFill>
                <a:schemeClr val="bg1"/>
              </a:solidFill>
            </a:endParaRPr>
          </a:p>
          <a:p>
            <a:pPr marL="2114550" lvl="3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>
                <a:solidFill>
                  <a:schemeClr val="bg1"/>
                </a:solidFill>
              </a:rPr>
              <a:t>Montenegro</a:t>
            </a:r>
          </a:p>
          <a:p>
            <a:pPr marL="2114550" lvl="3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600" b="1" dirty="0">
                <a:solidFill>
                  <a:schemeClr val="bg1"/>
                </a:solidFill>
              </a:rPr>
              <a:t>Serbia</a:t>
            </a:r>
          </a:p>
        </p:txBody>
      </p:sp>
    </p:spTree>
    <p:extLst>
      <p:ext uri="{BB962C8B-B14F-4D97-AF65-F5344CB8AC3E}">
        <p14:creationId xmlns:p14="http://schemas.microsoft.com/office/powerpoint/2010/main" val="3471557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AECE6-B1F0-4D55-9711-BD1DB4B8E0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83784" y="161471"/>
            <a:ext cx="10515600" cy="6219651"/>
          </a:xfrm>
          <a:solidFill>
            <a:srgbClr val="C00000"/>
          </a:solidFill>
        </p:spPr>
        <p:txBody>
          <a:bodyPr rtlCol="0">
            <a:spAutoFit/>
          </a:bodyPr>
          <a:lstStyle>
            <a:defPPr>
              <a:defRPr lang="fr-FR"/>
            </a:defPPr>
            <a:lvl1pPr algn="ctr">
              <a:defRPr sz="2600" b="1"/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600" dirty="0">
              <a:solidFill>
                <a:schemeClr val="bg1"/>
              </a:solidFill>
            </a:endParaRPr>
          </a:p>
          <a:p>
            <a:pPr marL="2114550" lvl="3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400" b="1" dirty="0">
                <a:solidFill>
                  <a:srgbClr val="00B0F0"/>
                </a:solidFill>
              </a:rPr>
              <a:t>3 trade union priorities for the strategy</a:t>
            </a:r>
          </a:p>
          <a:p>
            <a:pPr marL="2114550" lvl="3" indent="-7429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sz="4400" b="1" dirty="0">
              <a:solidFill>
                <a:srgbClr val="00B0F0"/>
              </a:solidFill>
            </a:endParaRPr>
          </a:p>
          <a:p>
            <a:pPr marL="2114550" lvl="3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400" b="1" dirty="0">
                <a:solidFill>
                  <a:srgbClr val="00B0F0"/>
                </a:solidFill>
              </a:rPr>
              <a:t>What is your vision about the OHS strategy in general</a:t>
            </a:r>
          </a:p>
          <a:p>
            <a:pPr marL="2114550" lvl="3" indent="-7429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sz="4400" b="1" dirty="0">
              <a:solidFill>
                <a:srgbClr val="00B0F0"/>
              </a:solidFill>
            </a:endParaRPr>
          </a:p>
          <a:p>
            <a:pPr marL="2114550" lvl="3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400" b="1" dirty="0">
                <a:solidFill>
                  <a:srgbClr val="00B0F0"/>
                </a:solidFill>
              </a:rPr>
              <a:t>What is our best tool/action/procedure to get success in OHS?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097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28711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500" dirty="0" err="1"/>
              <a:t>Izlaganja</a:t>
            </a:r>
            <a:r>
              <a:rPr lang="en-US" sz="3500" dirty="0"/>
              <a:t> </a:t>
            </a:r>
            <a:r>
              <a:rPr lang="en-US" sz="3500" dirty="0" err="1"/>
              <a:t>po</a:t>
            </a:r>
            <a:r>
              <a:rPr lang="en-US" sz="3500" dirty="0"/>
              <a:t> </a:t>
            </a:r>
            <a:r>
              <a:rPr lang="en-US" sz="3500" dirty="0" err="1"/>
              <a:t>državama</a:t>
            </a:r>
            <a:r>
              <a:rPr lang="en-US" sz="3500" dirty="0"/>
              <a:t> (do 10 </a:t>
            </a:r>
            <a:r>
              <a:rPr lang="en-US" sz="3500" dirty="0" err="1"/>
              <a:t>minuta</a:t>
            </a:r>
            <a:r>
              <a:rPr lang="en-US" sz="3500" dirty="0"/>
              <a:t>)</a:t>
            </a:r>
          </a:p>
          <a:p>
            <a:pPr lvl="0"/>
            <a:r>
              <a:rPr lang="en-US" sz="3500" b="1" dirty="0" err="1"/>
              <a:t>Jedan</a:t>
            </a:r>
            <a:r>
              <a:rPr lang="en-US" sz="3500" b="1" dirty="0"/>
              <a:t> </a:t>
            </a:r>
            <a:r>
              <a:rPr lang="en-US" sz="3500" b="1" dirty="0" err="1"/>
              <a:t>predstavnik</a:t>
            </a:r>
            <a:r>
              <a:rPr lang="en-US" sz="3500" b="1" dirty="0"/>
              <a:t> </a:t>
            </a:r>
            <a:r>
              <a:rPr lang="en-US" sz="3500" b="1" dirty="0" err="1"/>
              <a:t>za</a:t>
            </a:r>
            <a:r>
              <a:rPr lang="en-US" sz="3500" b="1" dirty="0"/>
              <a:t> </a:t>
            </a:r>
            <a:r>
              <a:rPr lang="en-US" sz="3500" b="1" dirty="0" err="1"/>
              <a:t>svaku</a:t>
            </a:r>
            <a:r>
              <a:rPr lang="en-US" sz="3500" b="1" dirty="0"/>
              <a:t> </a:t>
            </a:r>
            <a:r>
              <a:rPr lang="en-US" sz="3500" b="1" dirty="0" err="1"/>
              <a:t>državu</a:t>
            </a:r>
            <a:r>
              <a:rPr lang="en-US" sz="3500" b="1" dirty="0"/>
              <a:t> (</a:t>
            </a:r>
            <a:r>
              <a:rPr lang="en-US" sz="3500" b="1" dirty="0" err="1"/>
              <a:t>eventualno</a:t>
            </a:r>
            <a:r>
              <a:rPr lang="en-US" sz="3500" b="1" dirty="0"/>
              <a:t> </a:t>
            </a:r>
            <a:r>
              <a:rPr lang="en-US" sz="3500" b="1" dirty="0" err="1"/>
              <a:t>komentari</a:t>
            </a:r>
            <a:r>
              <a:rPr lang="en-US" sz="3500" b="1" dirty="0"/>
              <a:t> </a:t>
            </a:r>
            <a:r>
              <a:rPr lang="en-US" sz="3500" b="1" dirty="0" err="1"/>
              <a:t>kolega</a:t>
            </a:r>
            <a:r>
              <a:rPr lang="en-US" sz="3500" b="1" dirty="0"/>
              <a:t>)</a:t>
            </a:r>
          </a:p>
          <a:p>
            <a:pPr lvl="0"/>
            <a:r>
              <a:rPr lang="en-US" sz="3500" b="1" dirty="0" err="1"/>
              <a:t>Stanje</a:t>
            </a:r>
            <a:r>
              <a:rPr lang="en-US" sz="3500" b="1" dirty="0"/>
              <a:t> u </a:t>
            </a:r>
            <a:r>
              <a:rPr lang="en-US" sz="3500" b="1" dirty="0" err="1"/>
              <a:t>vezi</a:t>
            </a:r>
            <a:r>
              <a:rPr lang="en-US" sz="3500" b="1" dirty="0"/>
              <a:t> </a:t>
            </a:r>
            <a:r>
              <a:rPr lang="en-US" sz="3500" b="1" dirty="0" err="1"/>
              <a:t>sa</a:t>
            </a:r>
            <a:r>
              <a:rPr lang="en-US" sz="3500" b="1" dirty="0"/>
              <a:t> </a:t>
            </a:r>
            <a:r>
              <a:rPr lang="en-US" sz="3500" b="1" dirty="0" err="1"/>
              <a:t>zdravljem</a:t>
            </a:r>
            <a:r>
              <a:rPr lang="en-US" sz="3500" b="1" dirty="0"/>
              <a:t> </a:t>
            </a:r>
            <a:r>
              <a:rPr lang="en-US" sz="3500" b="1" dirty="0" err="1"/>
              <a:t>i</a:t>
            </a:r>
            <a:r>
              <a:rPr lang="en-US" sz="3500" b="1" dirty="0"/>
              <a:t> </a:t>
            </a:r>
            <a:r>
              <a:rPr lang="en-US" sz="3500" b="1" dirty="0" err="1"/>
              <a:t>zaštitom</a:t>
            </a:r>
            <a:r>
              <a:rPr lang="en-US" sz="3500" b="1" dirty="0"/>
              <a:t> </a:t>
            </a:r>
            <a:r>
              <a:rPr lang="en-US" sz="3500" b="1" dirty="0" err="1"/>
              <a:t>na</a:t>
            </a:r>
            <a:r>
              <a:rPr lang="en-US" sz="3500" b="1" dirty="0"/>
              <a:t> </a:t>
            </a:r>
            <a:r>
              <a:rPr lang="en-US" sz="3500" b="1" dirty="0" err="1"/>
              <a:t>radu</a:t>
            </a:r>
            <a:r>
              <a:rPr lang="en-US" sz="3500" b="1" dirty="0"/>
              <a:t> u </a:t>
            </a:r>
            <a:r>
              <a:rPr lang="en-US" sz="3500" b="1" dirty="0" err="1"/>
              <a:t>državi</a:t>
            </a:r>
            <a:r>
              <a:rPr lang="en-US" sz="3500" b="1" dirty="0"/>
              <a:t> (</a:t>
            </a:r>
            <a:r>
              <a:rPr lang="en-US" sz="3500" b="1" dirty="0" err="1"/>
              <a:t>stanovište</a:t>
            </a:r>
            <a:r>
              <a:rPr lang="en-US" sz="3500" b="1" dirty="0"/>
              <a:t> </a:t>
            </a:r>
            <a:r>
              <a:rPr lang="en-US" sz="3500" b="1" dirty="0" err="1"/>
              <a:t>sindikata</a:t>
            </a:r>
            <a:r>
              <a:rPr lang="en-US" sz="3500" b="1" dirty="0"/>
              <a:t>)</a:t>
            </a:r>
          </a:p>
          <a:p>
            <a:pPr lvl="1"/>
            <a:r>
              <a:rPr lang="en-US" sz="3500" b="1" dirty="0" err="1">
                <a:solidFill>
                  <a:srgbClr val="FF0000"/>
                </a:solidFill>
              </a:rPr>
              <a:t>Glavni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problemi</a:t>
            </a:r>
            <a:r>
              <a:rPr lang="en-US" sz="3500" b="1" dirty="0">
                <a:solidFill>
                  <a:srgbClr val="FF0000"/>
                </a:solidFill>
              </a:rPr>
              <a:t> u </a:t>
            </a:r>
            <a:r>
              <a:rPr lang="en-US" sz="3500" b="1" dirty="0" err="1">
                <a:solidFill>
                  <a:srgbClr val="FF0000"/>
                </a:solidFill>
              </a:rPr>
              <a:t>vezi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sa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izloženošću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opasnostima</a:t>
            </a:r>
            <a:r>
              <a:rPr lang="en-US" sz="3500" b="1" dirty="0">
                <a:solidFill>
                  <a:srgbClr val="FF0000"/>
                </a:solidFill>
              </a:rPr>
              <a:t> / </a:t>
            </a:r>
            <a:r>
              <a:rPr lang="en-US" sz="3500" b="1" dirty="0" err="1">
                <a:solidFill>
                  <a:srgbClr val="FF0000"/>
                </a:solidFill>
              </a:rPr>
              <a:t>pitanja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koja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treba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rješavati</a:t>
            </a:r>
            <a:r>
              <a:rPr lang="en-US" sz="3500" b="1" dirty="0">
                <a:solidFill>
                  <a:srgbClr val="FF0000"/>
                </a:solidFill>
              </a:rPr>
              <a:t> u </a:t>
            </a:r>
            <a:r>
              <a:rPr lang="en-US" sz="3500" b="1" dirty="0" err="1">
                <a:solidFill>
                  <a:srgbClr val="FF0000"/>
                </a:solidFill>
              </a:rPr>
              <a:t>najkraćem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roku</a:t>
            </a:r>
            <a:endParaRPr lang="en-US" sz="3500" b="1" dirty="0">
              <a:solidFill>
                <a:srgbClr val="FF0000"/>
              </a:solidFill>
            </a:endParaRPr>
          </a:p>
          <a:p>
            <a:pPr lvl="1"/>
            <a:r>
              <a:rPr lang="en-US" sz="3500" b="1" dirty="0" err="1">
                <a:solidFill>
                  <a:srgbClr val="FF0000"/>
                </a:solidFill>
              </a:rPr>
              <a:t>Zakonska</a:t>
            </a:r>
            <a:r>
              <a:rPr lang="en-US" sz="3500" b="1" dirty="0">
                <a:solidFill>
                  <a:srgbClr val="FF0000"/>
                </a:solidFill>
              </a:rPr>
              <a:t> ,,</a:t>
            </a:r>
            <a:r>
              <a:rPr lang="en-US" sz="3500" b="1" dirty="0" err="1">
                <a:solidFill>
                  <a:srgbClr val="FF0000"/>
                </a:solidFill>
              </a:rPr>
              <a:t>klima</a:t>
            </a:r>
            <a:r>
              <a:rPr lang="en-US" sz="3500" b="1" dirty="0">
                <a:solidFill>
                  <a:srgbClr val="FF0000"/>
                </a:solidFill>
              </a:rPr>
              <a:t>” u </a:t>
            </a:r>
            <a:r>
              <a:rPr lang="en-US" sz="3500" b="1" dirty="0" err="1">
                <a:solidFill>
                  <a:srgbClr val="FF0000"/>
                </a:solidFill>
              </a:rPr>
              <a:t>zemlji</a:t>
            </a:r>
            <a:r>
              <a:rPr lang="en-US" sz="3500" b="1" dirty="0">
                <a:solidFill>
                  <a:srgbClr val="FF0000"/>
                </a:solidFill>
              </a:rPr>
              <a:t>, </a:t>
            </a:r>
            <a:r>
              <a:rPr lang="en-US" sz="3500" b="1" dirty="0" err="1">
                <a:solidFill>
                  <a:srgbClr val="FF0000"/>
                </a:solidFill>
              </a:rPr>
              <a:t>uključujući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i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strategiju</a:t>
            </a:r>
            <a:r>
              <a:rPr lang="en-US" sz="3500" b="1" dirty="0">
                <a:solidFill>
                  <a:srgbClr val="FF0000"/>
                </a:solidFill>
              </a:rPr>
              <a:t> o </a:t>
            </a:r>
            <a:r>
              <a:rPr lang="en-US" sz="3500" b="1" dirty="0" err="1">
                <a:solidFill>
                  <a:srgbClr val="FF0000"/>
                </a:solidFill>
              </a:rPr>
              <a:t>zdravlju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i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zaštiti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na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radu</a:t>
            </a:r>
            <a:endParaRPr lang="en-US" sz="3500" b="1" dirty="0">
              <a:solidFill>
                <a:srgbClr val="FF0000"/>
              </a:solidFill>
            </a:endParaRPr>
          </a:p>
          <a:p>
            <a:pPr lvl="1"/>
            <a:r>
              <a:rPr lang="en-US" sz="3500" b="1" dirty="0" err="1">
                <a:solidFill>
                  <a:srgbClr val="FF0000"/>
                </a:solidFill>
              </a:rPr>
              <a:t>Pitanje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koje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biste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iznijeli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pred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ostalim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učesnicima</a:t>
            </a:r>
            <a:r>
              <a:rPr lang="en-US" sz="3500" b="1" dirty="0">
                <a:solidFill>
                  <a:srgbClr val="FF0000"/>
                </a:solidFill>
              </a:rPr>
              <a:t> (</a:t>
            </a:r>
            <a:r>
              <a:rPr lang="en-US" sz="3500" b="1" dirty="0" err="1">
                <a:solidFill>
                  <a:srgbClr val="FF0000"/>
                </a:solidFill>
              </a:rPr>
              <a:t>koje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nije</a:t>
            </a:r>
            <a:r>
              <a:rPr lang="en-US" sz="3500" b="1" dirty="0">
                <a:solidFill>
                  <a:srgbClr val="FF0000"/>
                </a:solidFill>
              </a:rPr>
              <a:t> </a:t>
            </a:r>
            <a:r>
              <a:rPr lang="en-US" sz="3500" b="1" dirty="0" err="1">
                <a:solidFill>
                  <a:srgbClr val="FF0000"/>
                </a:solidFill>
              </a:rPr>
              <a:t>pomenuto</a:t>
            </a:r>
            <a:r>
              <a:rPr lang="en-US" sz="3500" b="1" dirty="0">
                <a:solidFill>
                  <a:srgbClr val="FF0000"/>
                </a:solidFill>
              </a:rPr>
              <a:t> pod </a:t>
            </a:r>
            <a:r>
              <a:rPr lang="en-US" sz="3500" b="1" dirty="0" err="1">
                <a:solidFill>
                  <a:srgbClr val="FF0000"/>
                </a:solidFill>
              </a:rPr>
              <a:t>tačkom</a:t>
            </a:r>
            <a:r>
              <a:rPr lang="en-US" sz="3500" b="1" dirty="0">
                <a:solidFill>
                  <a:srgbClr val="FF0000"/>
                </a:solidFill>
              </a:rPr>
              <a:t> a.)</a:t>
            </a:r>
          </a:p>
          <a:p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286422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02FA13-7375-45D4-8567-A70B708505A7}"/>
              </a:ext>
            </a:extLst>
          </p:cNvPr>
          <p:cNvSpPr txBox="1"/>
          <p:nvPr/>
        </p:nvSpPr>
        <p:spPr>
          <a:xfrm>
            <a:off x="0" y="0"/>
            <a:ext cx="12192000" cy="6365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 b="1" cap="all">
                <a:solidFill>
                  <a:srgbClr val="C4262E"/>
                </a:solidFill>
                <a:ea typeface="+mj-ea"/>
                <a:cs typeface="+mj-cs"/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AU" dirty="0">
                <a:latin typeface="+mn-lt"/>
              </a:rPr>
              <a:t>Meeting objectives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5D4DBA-2E15-42DC-A9A3-27FA27FE108A}"/>
              </a:ext>
            </a:extLst>
          </p:cNvPr>
          <p:cNvSpPr txBox="1"/>
          <p:nvPr/>
        </p:nvSpPr>
        <p:spPr>
          <a:xfrm>
            <a:off x="696913" y="2454275"/>
            <a:ext cx="3883025" cy="2476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b="1" dirty="0"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800" b="1" dirty="0"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3600" b="1" dirty="0">
                <a:latin typeface="+mn-lt"/>
              </a:rPr>
              <a:t>S</a:t>
            </a:r>
            <a:r>
              <a:rPr lang="en-GB" sz="3600" b="1" dirty="0" err="1">
                <a:latin typeface="+mn-lt"/>
              </a:rPr>
              <a:t>trengthen</a:t>
            </a:r>
            <a:r>
              <a:rPr lang="en-GB" sz="3600" b="1" dirty="0">
                <a:latin typeface="+mn-lt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latin typeface="+mn-lt"/>
              </a:rPr>
              <a:t>the trade union capacities on OHS</a:t>
            </a:r>
            <a:endParaRPr lang="en-US" sz="3600" dirty="0"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6CF7C-8FF3-46F5-9A4A-DF2EAFB24519}"/>
              </a:ext>
            </a:extLst>
          </p:cNvPr>
          <p:cNvSpPr txBox="1"/>
          <p:nvPr/>
        </p:nvSpPr>
        <p:spPr>
          <a:xfrm>
            <a:off x="6096000" y="2603500"/>
            <a:ext cx="4624388" cy="16922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600" b="1" dirty="0">
                <a:latin typeface="+mn-lt"/>
              </a:rPr>
              <a:t>Build the </a:t>
            </a:r>
            <a:r>
              <a:rPr lang="en-AU" sz="2600" b="1" dirty="0">
                <a:latin typeface="+mn-lt"/>
              </a:rPr>
              <a:t>trade union networking and capabilities to develop an independent OHS systems and databases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0F142C-5364-449F-AFC7-1EA7A605D9B7}"/>
              </a:ext>
            </a:extLst>
          </p:cNvPr>
          <p:cNvSpPr txBox="1"/>
          <p:nvPr/>
        </p:nvSpPr>
        <p:spPr>
          <a:xfrm>
            <a:off x="6096000" y="760413"/>
            <a:ext cx="4624388" cy="16938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600" b="1" dirty="0">
                <a:latin typeface="+mn-lt"/>
              </a:rPr>
              <a:t>Exchange opinions and considerations about possible trade union strategies and opportunities for future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8F417C-0100-4907-9D1D-DEDD02014BDD}"/>
              </a:ext>
            </a:extLst>
          </p:cNvPr>
          <p:cNvSpPr/>
          <p:nvPr/>
        </p:nvSpPr>
        <p:spPr>
          <a:xfrm>
            <a:off x="6096000" y="4427538"/>
            <a:ext cx="4624388" cy="18780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200" b="1" dirty="0"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600" b="1" dirty="0">
                <a:latin typeface="+mn-lt"/>
              </a:rPr>
              <a:t>Equip the participants with information on recent developments in the EU and tool for PSRs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20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800" b="1" dirty="0">
              <a:latin typeface="+mn-lt"/>
            </a:endParaRPr>
          </a:p>
        </p:txBody>
      </p:sp>
      <p:pic>
        <p:nvPicPr>
          <p:cNvPr id="9223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6423025"/>
            <a:ext cx="776288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2" descr="nLFS1zjhCbtCfLUngK3EO9S9mA-NUF1MGZ9zp1wNhAkmSoQrbRAe3g4WBODbCCvHknxmLjg0Kbr4DxlK8F065SJYHTfl4kdP2e6Mi3oo35DncQC2as_GC5k6Qi9xDo2fZ_OTCx_B6puWd2Sko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238" y="6297613"/>
            <a:ext cx="3921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5D4DBA-2E15-42DC-A9A3-27FA27FE108A}"/>
              </a:ext>
            </a:extLst>
          </p:cNvPr>
          <p:cNvSpPr txBox="1"/>
          <p:nvPr/>
        </p:nvSpPr>
        <p:spPr>
          <a:xfrm>
            <a:off x="0" y="1268413"/>
            <a:ext cx="3883025" cy="144621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>
            <a:spAutoFit/>
          </a:bodyPr>
          <a:lstStyle>
            <a:defPPr>
              <a:defRPr lang="fr-FR"/>
            </a:defPPr>
            <a:lvl1pPr algn="ctr">
              <a:defRPr sz="2600" b="1"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dirty="0">
              <a:solidFill>
                <a:schemeClr val="bg1"/>
              </a:solidFill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solidFill>
                  <a:schemeClr val="bg1"/>
                </a:solidFill>
                <a:latin typeface="+mn-lt"/>
              </a:rPr>
              <a:t>Plenary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bg1"/>
                </a:solidFill>
                <a:latin typeface="+mn-lt"/>
              </a:rPr>
              <a:t>Learning about strategies &amp; policies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8308975" y="1268413"/>
            <a:ext cx="3883025" cy="16002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US" altLang="en-US" sz="2600" b="1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600" b="1">
                <a:solidFill>
                  <a:schemeClr val="bg1"/>
                </a:solidFill>
              </a:rPr>
              <a:t>Round table</a:t>
            </a:r>
          </a:p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Joint planning and scheduling </a:t>
            </a:r>
          </a:p>
          <a:p>
            <a:pPr algn="ctr" eaLnBrk="1" hangingPunct="1"/>
            <a:endParaRPr lang="en-US" altLang="en-US" sz="2600" b="1">
              <a:solidFill>
                <a:schemeClr val="bg1"/>
              </a:solidFill>
            </a:endParaRPr>
          </a:p>
        </p:txBody>
      </p:sp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0" y="4143375"/>
            <a:ext cx="3883025" cy="150812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AU" altLang="en-US" sz="1400" b="1">
              <a:solidFill>
                <a:schemeClr val="bg1"/>
              </a:solidFill>
            </a:endParaRPr>
          </a:p>
          <a:p>
            <a:pPr algn="ctr" eaLnBrk="1" hangingPunct="1"/>
            <a:r>
              <a:rPr lang="en-AU" altLang="en-US" sz="2600" b="1">
                <a:solidFill>
                  <a:schemeClr val="bg1"/>
                </a:solidFill>
              </a:rPr>
              <a:t>Work in group</a:t>
            </a:r>
          </a:p>
          <a:p>
            <a:pPr algn="ctr" eaLnBrk="1" hangingPunct="1"/>
            <a:r>
              <a:rPr lang="en-GB" altLang="en-US" b="1">
                <a:solidFill>
                  <a:schemeClr val="bg1"/>
                </a:solidFill>
              </a:rPr>
              <a:t>Knowledge and experience exchange, Building regional cooperation</a:t>
            </a:r>
          </a:p>
          <a:p>
            <a:pPr algn="ctr" eaLnBrk="1" hangingPunct="1"/>
            <a:endParaRPr lang="en-AU" altLang="en-US" sz="1600" b="1">
              <a:solidFill>
                <a:schemeClr val="bg1"/>
              </a:solidFill>
            </a:endParaRP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8308975" y="4111625"/>
            <a:ext cx="3883025" cy="147796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AU" altLang="en-US" sz="2600" b="1">
              <a:solidFill>
                <a:schemeClr val="bg1"/>
              </a:solidFill>
            </a:endParaRPr>
          </a:p>
          <a:p>
            <a:pPr algn="ctr" eaLnBrk="1" hangingPunct="1"/>
            <a:r>
              <a:rPr lang="en-AU" altLang="en-US" sz="2600" b="1">
                <a:solidFill>
                  <a:schemeClr val="bg1"/>
                </a:solidFill>
              </a:rPr>
              <a:t>Discussion / exchange</a:t>
            </a:r>
          </a:p>
          <a:p>
            <a:pPr algn="ctr" eaLnBrk="1" hangingPunct="1"/>
            <a:r>
              <a:rPr lang="en-AU" altLang="en-US" b="1">
                <a:solidFill>
                  <a:schemeClr val="bg1"/>
                </a:solidFill>
              </a:rPr>
              <a:t>Everytime</a:t>
            </a:r>
          </a:p>
          <a:p>
            <a:pPr eaLnBrk="1" hangingPunct="1"/>
            <a:endParaRPr lang="cs-CZ" altLang="en-US" sz="2000" b="1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DFCFC6-4E4A-4637-964A-6262FCB2AAB6}"/>
              </a:ext>
            </a:extLst>
          </p:cNvPr>
          <p:cNvSpPr txBox="1"/>
          <p:nvPr/>
        </p:nvSpPr>
        <p:spPr>
          <a:xfrm>
            <a:off x="0" y="0"/>
            <a:ext cx="12192000" cy="568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defPPr>
              <a:defRPr lang="fr-F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600" b="1" cap="all">
                <a:solidFill>
                  <a:srgbClr val="C4262E"/>
                </a:solidFill>
                <a:ea typeface="+mj-ea"/>
                <a:cs typeface="+mj-cs"/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AU" dirty="0">
                <a:latin typeface="+mn-lt"/>
              </a:rPr>
              <a:t>Working Methods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</p:txBody>
      </p:sp>
      <p:pic>
        <p:nvPicPr>
          <p:cNvPr id="1030" name="Picture 6" descr="Image result for time manag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675" y="1676400"/>
            <a:ext cx="397668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6413500"/>
            <a:ext cx="776288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2" descr="nLFS1zjhCbtCfLUngK3EO9S9mA-NUF1MGZ9zp1wNhAkmSoQrbRAe3g4WBODbCCvHknxmLjg0Kbr4DxlK8F065SJYHTfl4kdP2e6Mi3oo35DncQC2as_GC5k6Qi9xDo2fZ_OTCx_B6puWd2Sko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238" y="6297613"/>
            <a:ext cx="3921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75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339725" y="1249363"/>
            <a:ext cx="3883025" cy="157003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AU" altLang="en-US" sz="2600" b="1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600" b="1">
                <a:solidFill>
                  <a:schemeClr val="bg1"/>
                </a:solidFill>
              </a:rPr>
              <a:t>10.30 - 11.00	</a:t>
            </a:r>
          </a:p>
          <a:p>
            <a:pPr algn="ctr" eaLnBrk="1" hangingPunct="1"/>
            <a:r>
              <a:rPr lang="en-US" altLang="en-US" sz="2600" b="1">
                <a:solidFill>
                  <a:schemeClr val="bg1"/>
                </a:solidFill>
              </a:rPr>
              <a:t>Introduction</a:t>
            </a:r>
            <a:endParaRPr lang="fr-BE" altLang="en-US" sz="2600" b="1">
              <a:solidFill>
                <a:schemeClr val="bg1"/>
              </a:solidFill>
            </a:endParaRPr>
          </a:p>
          <a:p>
            <a:pPr algn="ctr" eaLnBrk="1" hangingPunct="1"/>
            <a:endParaRPr lang="en-AU" altLang="en-US" b="1">
              <a:solidFill>
                <a:schemeClr val="bg1"/>
              </a:solidFill>
            </a:endParaRPr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7969250" y="1268413"/>
            <a:ext cx="3883025" cy="1693862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US" altLang="en-US" sz="2600" b="1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600" b="1">
                <a:solidFill>
                  <a:schemeClr val="bg1"/>
                </a:solidFill>
              </a:rPr>
              <a:t>11.30 - 13.00	</a:t>
            </a:r>
          </a:p>
          <a:p>
            <a:pPr algn="ctr" eaLnBrk="1" hangingPunct="1"/>
            <a:r>
              <a:rPr lang="en-US" altLang="en-US" sz="2600" b="1">
                <a:solidFill>
                  <a:schemeClr val="bg1"/>
                </a:solidFill>
              </a:rPr>
              <a:t>Participating countries</a:t>
            </a:r>
            <a:endParaRPr lang="fr-BE" altLang="en-US" sz="2600" b="1">
              <a:solidFill>
                <a:schemeClr val="bg1"/>
              </a:solidFill>
            </a:endParaRPr>
          </a:p>
          <a:p>
            <a:pPr algn="ctr" eaLnBrk="1" hangingPunct="1"/>
            <a:endParaRPr lang="en-US" altLang="en-US" sz="2600" b="1">
              <a:solidFill>
                <a:schemeClr val="bg1"/>
              </a:solidFill>
            </a:endParaRPr>
          </a:p>
        </p:txBody>
      </p:sp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339725" y="4100513"/>
            <a:ext cx="3883025" cy="1508125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AU" altLang="en-US" sz="2400" b="1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600">
                <a:solidFill>
                  <a:schemeClr val="bg1"/>
                </a:solidFill>
              </a:rPr>
              <a:t>14.30-16.00</a:t>
            </a:r>
            <a:r>
              <a:rPr lang="en-US" altLang="en-US" sz="2600" b="1">
                <a:solidFill>
                  <a:schemeClr val="bg1"/>
                </a:solidFill>
              </a:rPr>
              <a:t>	</a:t>
            </a:r>
          </a:p>
          <a:p>
            <a:pPr algn="ctr" eaLnBrk="1" hangingPunct="1"/>
            <a:r>
              <a:rPr lang="en-US" altLang="en-US" sz="2600" b="1">
                <a:solidFill>
                  <a:schemeClr val="bg1"/>
                </a:solidFill>
              </a:rPr>
              <a:t>OHS policy and its impact </a:t>
            </a:r>
          </a:p>
          <a:p>
            <a:pPr algn="ctr" eaLnBrk="1" hangingPunct="1"/>
            <a:endParaRPr lang="en-AU" altLang="en-US" sz="1600" b="1">
              <a:solidFill>
                <a:schemeClr val="bg1"/>
              </a:solidFill>
            </a:endParaRP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7969250" y="4100513"/>
            <a:ext cx="3883025" cy="150812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AU" altLang="en-US" sz="1600" b="1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600">
                <a:solidFill>
                  <a:schemeClr val="bg1"/>
                </a:solidFill>
              </a:rPr>
              <a:t>16.30-18.00</a:t>
            </a:r>
            <a:r>
              <a:rPr lang="en-US" altLang="en-US" sz="2600" b="1">
                <a:solidFill>
                  <a:schemeClr val="bg1"/>
                </a:solidFill>
              </a:rPr>
              <a:t>	</a:t>
            </a:r>
          </a:p>
          <a:p>
            <a:pPr algn="ctr" eaLnBrk="1" hangingPunct="1"/>
            <a:r>
              <a:rPr lang="en-US" altLang="en-US" sz="2600" b="1">
                <a:solidFill>
                  <a:schemeClr val="bg1"/>
                </a:solidFill>
              </a:rPr>
              <a:t>Work in group &amp; reporting </a:t>
            </a:r>
            <a:endParaRPr lang="fr-BE" altLang="en-US" sz="2600">
              <a:solidFill>
                <a:schemeClr val="bg1"/>
              </a:solidFill>
            </a:endParaRPr>
          </a:p>
          <a:p>
            <a:pPr algn="ctr" eaLnBrk="1" hangingPunct="1"/>
            <a:endParaRPr lang="cs-CZ" altLang="en-US" sz="2400" b="1">
              <a:solidFill>
                <a:schemeClr val="bg1"/>
              </a:solidFill>
            </a:endParaRPr>
          </a:p>
        </p:txBody>
      </p:sp>
      <p:pic>
        <p:nvPicPr>
          <p:cNvPr id="1028" name="Picture 4" descr="Busy Person spart Stunden Zeit wie Uhren fallen in der Hand Standard-Bild - 194524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263" y="1609725"/>
            <a:ext cx="261937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EDFCFC6-4E4A-4637-964A-6262FCB2AAB6}"/>
              </a:ext>
            </a:extLst>
          </p:cNvPr>
          <p:cNvSpPr txBox="1"/>
          <p:nvPr/>
        </p:nvSpPr>
        <p:spPr>
          <a:xfrm>
            <a:off x="0" y="0"/>
            <a:ext cx="12192000" cy="568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defPPr>
              <a:defRPr lang="fr-F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600" b="1" cap="all">
                <a:solidFill>
                  <a:srgbClr val="C4262E"/>
                </a:solidFill>
                <a:ea typeface="+mj-ea"/>
                <a:cs typeface="+mj-cs"/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AU" dirty="0">
                <a:latin typeface="+mn-lt"/>
              </a:rPr>
              <a:t>Agenda - Thursday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6403975"/>
            <a:ext cx="7762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2" descr="nLFS1zjhCbtCfLUngK3EO9S9mA-NUF1MGZ9zp1wNhAkmSoQrbRAe3g4WBODbCCvHknxmLjg0Kbr4DxlK8F065SJYHTfl4kdP2e6Mi3oo35DncQC2as_GC5k6Qi9xDo2fZ_OTCx_B6puWd2Sko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238" y="6297613"/>
            <a:ext cx="3921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339725" y="1249363"/>
            <a:ext cx="3883025" cy="14319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AU" altLang="en-US" sz="600" b="1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400" b="1">
                <a:solidFill>
                  <a:schemeClr val="bg1"/>
                </a:solidFill>
              </a:rPr>
              <a:t>09.00-10.30</a:t>
            </a:r>
            <a:r>
              <a:rPr lang="en-US" altLang="en-US" sz="2600" b="1">
                <a:solidFill>
                  <a:schemeClr val="bg1"/>
                </a:solidFill>
              </a:rPr>
              <a:t>   </a:t>
            </a:r>
          </a:p>
          <a:p>
            <a:pPr algn="ctr" eaLnBrk="1" hangingPunct="1"/>
            <a:r>
              <a:rPr lang="en-US" altLang="en-US" sz="2600" b="1">
                <a:solidFill>
                  <a:schemeClr val="bg1"/>
                </a:solidFill>
              </a:rPr>
              <a:t> </a:t>
            </a:r>
            <a:r>
              <a:rPr lang="en-US" altLang="en-US" sz="2800" b="1">
                <a:solidFill>
                  <a:schemeClr val="bg1"/>
                </a:solidFill>
              </a:rPr>
              <a:t>Evaluation-</a:t>
            </a:r>
            <a:r>
              <a:rPr lang="en-US" altLang="en-US" sz="2400" b="1">
                <a:solidFill>
                  <a:schemeClr val="bg1"/>
                </a:solidFill>
              </a:rPr>
              <a:t>work in groups</a:t>
            </a:r>
          </a:p>
          <a:p>
            <a:pPr algn="ctr" eaLnBrk="1" hangingPunct="1"/>
            <a:r>
              <a:rPr lang="en-US" altLang="en-US" sz="2400" b="1">
                <a:solidFill>
                  <a:schemeClr val="bg1"/>
                </a:solidFill>
              </a:rPr>
              <a:t>News from the EU </a:t>
            </a:r>
          </a:p>
          <a:p>
            <a:pPr algn="ctr" eaLnBrk="1" hangingPunct="1"/>
            <a:endParaRPr lang="fr-BE" altLang="en-US" sz="200" b="1">
              <a:solidFill>
                <a:schemeClr val="bg1"/>
              </a:solidFill>
            </a:endParaRPr>
          </a:p>
          <a:p>
            <a:pPr algn="ctr" eaLnBrk="1" hangingPunct="1"/>
            <a:endParaRPr lang="en-AU" altLang="en-US" sz="100" b="1">
              <a:solidFill>
                <a:schemeClr val="bg1"/>
              </a:solidFill>
            </a:endParaRP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7978775" y="1268413"/>
            <a:ext cx="3884613" cy="1446212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US" altLang="en-US" sz="2600" b="1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400" b="1">
                <a:solidFill>
                  <a:schemeClr val="bg1"/>
                </a:solidFill>
              </a:rPr>
              <a:t>11.00- 12.30    </a:t>
            </a:r>
          </a:p>
          <a:p>
            <a:pPr algn="ctr" eaLnBrk="1" hangingPunct="1"/>
            <a:r>
              <a:rPr lang="en-US" altLang="en-US" sz="2400" b="1">
                <a:solidFill>
                  <a:schemeClr val="bg1"/>
                </a:solidFill>
              </a:rPr>
              <a:t>EU H&amp;S and Croatia</a:t>
            </a:r>
          </a:p>
          <a:p>
            <a:pPr algn="ctr" eaLnBrk="1" hangingPunct="1"/>
            <a:endParaRPr lang="en-US" altLang="en-US" sz="1400" b="1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0F142C-5364-449F-AFC7-1EA7A605D9B7}"/>
              </a:ext>
            </a:extLst>
          </p:cNvPr>
          <p:cNvSpPr txBox="1"/>
          <p:nvPr/>
        </p:nvSpPr>
        <p:spPr>
          <a:xfrm>
            <a:off x="339725" y="4100513"/>
            <a:ext cx="3883025" cy="1522412"/>
          </a:xfrm>
          <a:prstGeom prst="rect">
            <a:avLst/>
          </a:prstGeom>
          <a:solidFill>
            <a:srgbClr val="7030A0"/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700" dirty="0">
              <a:solidFill>
                <a:schemeClr val="bg1"/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+mn-lt"/>
              </a:rPr>
              <a:t>14.30-15.30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  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PSRs and trade unions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Work in group</a:t>
            </a:r>
            <a:endParaRPr lang="fr-BE" sz="2400" b="1" dirty="0">
              <a:solidFill>
                <a:schemeClr val="bg1"/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105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8F417C-0100-4907-9D1D-DEDD02014BDD}"/>
              </a:ext>
            </a:extLst>
          </p:cNvPr>
          <p:cNvSpPr/>
          <p:nvPr/>
        </p:nvSpPr>
        <p:spPr>
          <a:xfrm>
            <a:off x="7969250" y="4100513"/>
            <a:ext cx="3883025" cy="1568450"/>
          </a:xfrm>
          <a:prstGeom prst="rect">
            <a:avLst/>
          </a:prstGeom>
          <a:solidFill>
            <a:srgbClr val="00B050"/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AU" sz="1400" b="1" dirty="0">
              <a:solidFill>
                <a:schemeClr val="bg1"/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+mn-lt"/>
              </a:rPr>
              <a:t>15.30-17.30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 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Round table: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PERC OHS network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Evaluation and Conclusions 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BE" sz="105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DFCFC6-4E4A-4637-964A-6262FCB2AAB6}"/>
              </a:ext>
            </a:extLst>
          </p:cNvPr>
          <p:cNvSpPr txBox="1"/>
          <p:nvPr/>
        </p:nvSpPr>
        <p:spPr>
          <a:xfrm>
            <a:off x="0" y="0"/>
            <a:ext cx="12192000" cy="568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defPPr>
              <a:defRPr lang="fr-FR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600" b="1" cap="all">
                <a:solidFill>
                  <a:srgbClr val="C4262E"/>
                </a:solidFill>
                <a:ea typeface="+mj-ea"/>
                <a:cs typeface="+mj-cs"/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AU" dirty="0">
                <a:latin typeface="+mn-lt"/>
              </a:rPr>
              <a:t>Agenda </a:t>
            </a:r>
            <a:r>
              <a:rPr lang="en-AU">
                <a:latin typeface="+mn-lt"/>
              </a:rPr>
              <a:t>- </a:t>
            </a:r>
            <a:endParaRPr lang="en-AU" dirty="0">
              <a:latin typeface="+mn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</p:txBody>
      </p:sp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6403975"/>
            <a:ext cx="7762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2" descr="nLFS1zjhCbtCfLUngK3EO9S9mA-NUF1MGZ9zp1wNhAkmSoQrbRAe3g4WBODbCCvHknxmLjg0Kbr4DxlK8F065SJYHTfl4kdP2e6Mi3oo35DncQC2as_GC5k6Qi9xDo2fZ_OTCx_B6puWd2Sko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238" y="6297613"/>
            <a:ext cx="3921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mage result for time is mone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700" y="2582863"/>
            <a:ext cx="3038475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F0F2A-10CC-4EBB-B060-049B84C3F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763" y="0"/>
            <a:ext cx="12192001" cy="563563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 anchor="t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cap="all" dirty="0">
                <a:solidFill>
                  <a:srgbClr val="C4262E"/>
                </a:solidFill>
                <a:latin typeface="+mn-lt"/>
              </a:rPr>
              <a:t>Portrait of the EU workforce(15-64y in 2015)</a:t>
            </a:r>
            <a:br>
              <a:rPr lang="en-US" sz="3600" b="1" cap="all" dirty="0">
                <a:solidFill>
                  <a:srgbClr val="C4262E"/>
                </a:solidFill>
                <a:latin typeface="+mn-lt"/>
              </a:rPr>
            </a:br>
            <a:endParaRPr lang="fr-BE" sz="3600" b="1" cap="all" dirty="0">
              <a:solidFill>
                <a:srgbClr val="C4262E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51758-D8C3-4D41-B25C-A8B1C15F2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219200"/>
            <a:ext cx="11553825" cy="527367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221 million people </a:t>
            </a:r>
            <a:r>
              <a:rPr lang="en-US" b="1" dirty="0" err="1"/>
              <a:t>employedin</a:t>
            </a:r>
            <a:r>
              <a:rPr lang="en-US" b="1" dirty="0"/>
              <a:t> the EU-28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err="1"/>
              <a:t>employmentrate</a:t>
            </a:r>
            <a:r>
              <a:rPr lang="en-US" b="1" dirty="0"/>
              <a:t> is66% (71% men; 60% women)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/>
              <a:t>increased participation of women in the </a:t>
            </a:r>
            <a:r>
              <a:rPr lang="en-US" b="1" dirty="0" err="1"/>
              <a:t>labour</a:t>
            </a:r>
            <a:r>
              <a:rPr lang="en-US" b="1" dirty="0"/>
              <a:t> market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/>
              <a:t>gender segregation remains very high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err="1"/>
              <a:t>ageingof</a:t>
            </a:r>
            <a:r>
              <a:rPr lang="en-US" b="1" dirty="0"/>
              <a:t> the workforce (31% of employed people &gt;50 y)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/>
              <a:t>rise in part-time employment ( 33% women &amp; 10 % men)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/>
              <a:t>indefinite contract (73%), fixed-term contract (12%), other cont. types or no cont. (8%)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/>
              <a:t>self-employed: 15 % of the EU workforce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/>
              <a:t>one-third of workers in the EU work to tight deadlines and at high speed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/>
              <a:t>one worker in five (22%) works in their free time to meet work demands several times a month.</a:t>
            </a:r>
          </a:p>
          <a:p>
            <a:pPr fontAlgn="auto">
              <a:spcAft>
                <a:spcPts val="0"/>
              </a:spcAft>
              <a:defRPr/>
            </a:pPr>
            <a:endParaRPr lang="fr-BE" b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900" b="1" i="1" dirty="0"/>
              <a:t>Source: 6th EWCS, </a:t>
            </a:r>
            <a:r>
              <a:rPr lang="en-US" sz="1900" b="1" i="1" dirty="0" err="1"/>
              <a:t>Eurofound</a:t>
            </a:r>
            <a:r>
              <a:rPr lang="en-US" sz="1900" b="1" i="1" dirty="0"/>
              <a:t>, 2017</a:t>
            </a:r>
            <a:r>
              <a:rPr lang="fr-BE" sz="1900" b="1" i="1" dirty="0"/>
              <a:t> 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6413500"/>
            <a:ext cx="776288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2" descr="nLFS1zjhCbtCfLUngK3EO9S9mA-NUF1MGZ9zp1wNhAkmSoQrbRAe3g4WBODbCCvHknxmLjg0Kbr4DxlK8F065SJYHTfl4kdP2e6Mi3oo35DncQC2as_GC5k6Qi9xDo2fZ_OTCx_B6puWd2Sko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238" y="6297613"/>
            <a:ext cx="3921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7CD63-9289-430E-B656-9F33C5410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096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 anchor="t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cap="all" dirty="0">
                <a:solidFill>
                  <a:srgbClr val="C4262E"/>
                </a:solidFill>
                <a:latin typeface="+mn-lt"/>
              </a:rPr>
              <a:t>Accidents at </a:t>
            </a:r>
            <a:r>
              <a:rPr lang="en-US" sz="3600" b="1" cap="all" dirty="0" err="1">
                <a:solidFill>
                  <a:srgbClr val="C4262E"/>
                </a:solidFill>
                <a:latin typeface="+mn-lt"/>
              </a:rPr>
              <a:t>workin</a:t>
            </a:r>
            <a:r>
              <a:rPr lang="en-US" sz="3600" b="1" cap="all" dirty="0">
                <a:solidFill>
                  <a:srgbClr val="C4262E"/>
                </a:solidFill>
                <a:latin typeface="+mn-lt"/>
              </a:rPr>
              <a:t> the EU-28 (2015)</a:t>
            </a:r>
            <a:br>
              <a:rPr lang="en-US" sz="3600" b="1" cap="all" dirty="0">
                <a:solidFill>
                  <a:srgbClr val="C4262E"/>
                </a:solidFill>
                <a:latin typeface="+mn-lt"/>
              </a:rPr>
            </a:br>
            <a:endParaRPr lang="fr-BE" sz="3600" b="1" cap="all" dirty="0">
              <a:solidFill>
                <a:srgbClr val="C4262E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B58D1-B9B1-46A6-B7B6-77672FD95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788" y="947738"/>
            <a:ext cx="11528425" cy="557212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over 3.2 million non-fatal accidents that resulted in at least four calendar days of absence from work (ex: wounds and superficial injuries; dislocations, etc.)</a:t>
            </a:r>
          </a:p>
          <a:p>
            <a:pPr fontAlgn="auto">
              <a:spcAft>
                <a:spcPts val="0"/>
              </a:spcAft>
              <a:defRPr/>
            </a:pPr>
            <a:endParaRPr lang="fr-BE" b="1" dirty="0"/>
          </a:p>
          <a:p>
            <a:pPr fontAlgn="auto">
              <a:spcAft>
                <a:spcPts val="0"/>
              </a:spcAft>
              <a:defRPr/>
            </a:pPr>
            <a:r>
              <a:rPr lang="en-US" b="1" dirty="0"/>
              <a:t>3 876 fatal accidents at work in the EU-28 during 2015, an increase of 102 deaths compared with the year before (a ratio of ~ 830 non-fatal accidents for every fatal accident)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/>
          </a:p>
          <a:p>
            <a:pPr fontAlgn="auto">
              <a:spcAft>
                <a:spcPts val="0"/>
              </a:spcAft>
              <a:defRPr/>
            </a:pPr>
            <a:r>
              <a:rPr lang="en-US" b="1" dirty="0"/>
              <a:t>1.83 fatal accidents per 100000 persons employed in the EU-28</a:t>
            </a:r>
          </a:p>
          <a:p>
            <a:pPr fontAlgn="auto">
              <a:spcAft>
                <a:spcPts val="0"/>
              </a:spcAft>
              <a:defRPr/>
            </a:pPr>
            <a:endParaRPr lang="fr-BE" b="1" dirty="0"/>
          </a:p>
          <a:p>
            <a:pPr fontAlgn="auto">
              <a:spcAft>
                <a:spcPts val="0"/>
              </a:spcAft>
              <a:defRPr/>
            </a:pPr>
            <a:r>
              <a:rPr lang="en-US" b="1" dirty="0"/>
              <a:t>incidence rates vary with countries: &lt;1 in DE, SE and &gt;5 RO)</a:t>
            </a:r>
          </a:p>
          <a:p>
            <a:pPr fontAlgn="auto">
              <a:spcAft>
                <a:spcPts val="0"/>
              </a:spcAft>
              <a:defRPr/>
            </a:pPr>
            <a:endParaRPr lang="en-US" b="1" dirty="0"/>
          </a:p>
          <a:p>
            <a:pPr fontAlgn="auto">
              <a:spcAft>
                <a:spcPts val="0"/>
              </a:spcAft>
              <a:defRPr/>
            </a:pPr>
            <a:r>
              <a:rPr lang="en-US" b="1" dirty="0"/>
              <a:t>more than one fifth of all fatal accidents at work in the EU-28 took place within the construction sector</a:t>
            </a:r>
          </a:p>
          <a:p>
            <a:pPr fontAlgn="auto">
              <a:spcAft>
                <a:spcPts val="0"/>
              </a:spcAft>
              <a:defRPr/>
            </a:pPr>
            <a:endParaRPr lang="en-US" b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BE" b="1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900" i="1" dirty="0"/>
              <a:t>Source: European statistics on accidents at work (ESAW)</a:t>
            </a:r>
          </a:p>
          <a:p>
            <a:pPr fontAlgn="auto">
              <a:spcAft>
                <a:spcPts val="0"/>
              </a:spcAft>
              <a:defRPr/>
            </a:pPr>
            <a:endParaRPr lang="en-US" b="1" dirty="0"/>
          </a:p>
          <a:p>
            <a:pPr fontAlgn="auto">
              <a:spcAft>
                <a:spcPts val="0"/>
              </a:spcAft>
              <a:defRPr/>
            </a:pPr>
            <a:endParaRPr lang="en-US" b="1" dirty="0"/>
          </a:p>
          <a:p>
            <a:pPr fontAlgn="auto">
              <a:spcAft>
                <a:spcPts val="0"/>
              </a:spcAft>
              <a:defRPr/>
            </a:pPr>
            <a:endParaRPr lang="fr-BE" b="1" dirty="0"/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6403975"/>
            <a:ext cx="7762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2" descr="nLFS1zjhCbtCfLUngK3EO9S9mA-NUF1MGZ9zp1wNhAkmSoQrbRAe3g4WBODbCCvHknxmLjg0Kbr4DxlK8F065SJYHTfl4kdP2e6Mi3oo35DncQC2as_GC5k6Qi9xDo2fZ_OTCx_B6puWd2Sko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238" y="6297613"/>
            <a:ext cx="3921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0BF99-308F-41DD-9C49-F135399DA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5313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 anchor="t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cap="all" dirty="0">
                <a:solidFill>
                  <a:srgbClr val="C4262E"/>
                </a:solidFill>
                <a:latin typeface="+mn-lt"/>
              </a:rPr>
              <a:t>Accidents at work in the EU-28 (2015)</a:t>
            </a:r>
            <a:endParaRPr lang="fr-BE" sz="3600" b="1" cap="all" dirty="0">
              <a:solidFill>
                <a:srgbClr val="C4262E"/>
              </a:solidFill>
              <a:latin typeface="+mn-lt"/>
            </a:endParaRPr>
          </a:p>
        </p:txBody>
      </p:sp>
      <p:pic>
        <p:nvPicPr>
          <p:cNvPr id="18435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0013" y="871538"/>
            <a:ext cx="10069512" cy="5986462"/>
          </a:xfrm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6403975"/>
            <a:ext cx="7762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2" descr="nLFS1zjhCbtCfLUngK3EO9S9mA-NUF1MGZ9zp1wNhAkmSoQrbRAe3g4WBODbCCvHknxmLjg0Kbr4DxlK8F065SJYHTfl4kdP2e6Mi3oo35DncQC2as_GC5k6Qi9xDo2fZ_OTCx_B6puWd2Sko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238" y="6297613"/>
            <a:ext cx="3921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AECE6-B1F0-4D55-9711-BD1DB4B8E0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83784" y="161471"/>
            <a:ext cx="10515600" cy="6570004"/>
          </a:xfrm>
          <a:solidFill>
            <a:srgbClr val="C00000"/>
          </a:solidFill>
        </p:spPr>
        <p:txBody>
          <a:bodyPr rtlCol="0">
            <a:spAutoFit/>
          </a:bodyPr>
          <a:lstStyle>
            <a:defPPr>
              <a:defRPr lang="fr-FR"/>
            </a:defPPr>
            <a:lvl1pPr algn="ctr">
              <a:defRPr sz="2600" b="1"/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800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11.30 - 13.00	</a:t>
            </a:r>
            <a:r>
              <a:rPr lang="en-US" sz="2800" dirty="0">
                <a:solidFill>
                  <a:schemeClr val="bg1"/>
                </a:solidFill>
              </a:rPr>
              <a:t>Participating countries</a:t>
            </a:r>
            <a:endParaRPr lang="en-US" dirty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PRIORITIES – SUCCESSESS AND FAILURES – SPECIAL MESSAGES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200" dirty="0">
                <a:solidFill>
                  <a:schemeClr val="bg1"/>
                </a:solidFill>
              </a:rPr>
              <a:t>10 min max  + Q&amp;A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00" dirty="0">
              <a:solidFill>
                <a:schemeClr val="bg1"/>
              </a:solidFill>
            </a:endParaRPr>
          </a:p>
          <a:p>
            <a:pPr marL="2114550" lvl="3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Albania</a:t>
            </a:r>
          </a:p>
          <a:p>
            <a:pPr marL="2114550" lvl="3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Bosnia Herzegovina</a:t>
            </a:r>
          </a:p>
          <a:p>
            <a:pPr marL="1828800" lvl="4" indent="0" fontAlgn="auto">
              <a:spcAft>
                <a:spcPts val="0"/>
              </a:spcAft>
              <a:buNone/>
              <a:defRPr/>
            </a:pPr>
            <a:r>
              <a:rPr lang="en-US" sz="3200" dirty="0">
                <a:solidFill>
                  <a:schemeClr val="bg1"/>
                </a:solidFill>
              </a:rPr>
              <a:t>   Federation </a:t>
            </a:r>
            <a:r>
              <a:rPr lang="en-US" sz="3200" dirty="0" err="1">
                <a:solidFill>
                  <a:schemeClr val="bg1"/>
                </a:solidFill>
              </a:rPr>
              <a:t>BiH</a:t>
            </a:r>
            <a:endParaRPr lang="en-US" sz="3200" dirty="0">
              <a:solidFill>
                <a:schemeClr val="bg1"/>
              </a:solidFill>
            </a:endParaRPr>
          </a:p>
          <a:p>
            <a:pPr marL="1828800" lvl="4" indent="0" fontAlgn="auto">
              <a:spcAft>
                <a:spcPts val="0"/>
              </a:spcAft>
              <a:buNone/>
              <a:defRPr/>
            </a:pPr>
            <a:r>
              <a:rPr lang="en-US" sz="3200" dirty="0">
                <a:solidFill>
                  <a:schemeClr val="bg1"/>
                </a:solidFill>
              </a:rPr>
              <a:t>   </a:t>
            </a:r>
            <a:r>
              <a:rPr lang="en-US" sz="3200" dirty="0" err="1">
                <a:solidFill>
                  <a:schemeClr val="bg1"/>
                </a:solidFill>
              </a:rPr>
              <a:t>Republica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Srpska</a:t>
            </a:r>
            <a:endParaRPr lang="en-US" sz="3200" dirty="0">
              <a:solidFill>
                <a:schemeClr val="bg1"/>
              </a:solidFill>
            </a:endParaRPr>
          </a:p>
          <a:p>
            <a:pPr marL="2114550" lvl="3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Croatia</a:t>
            </a:r>
          </a:p>
          <a:p>
            <a:pPr marL="2114550" lvl="3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F.Y.R.O.M. </a:t>
            </a:r>
          </a:p>
          <a:p>
            <a:pPr marL="2114550" lvl="3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Kosovo</a:t>
            </a:r>
          </a:p>
          <a:p>
            <a:pPr marL="2114550" lvl="3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Montenegro</a:t>
            </a:r>
          </a:p>
          <a:p>
            <a:pPr marL="2114550" lvl="3" indent="-742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</a:rPr>
              <a:t>Serbia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, meet objectives, work design, agenda" id="{9D28884F-1732-4D35-B74C-B046811F8845}" vid="{A6232A7F-DECE-4E09-B8B8-5288AA8D96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ppt</Template>
  <TotalTime>849</TotalTime>
  <Words>679</Words>
  <Application>Microsoft Office PowerPoint</Application>
  <PresentationFormat>Widescreen</PresentationFormat>
  <Paragraphs>139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Portrait of the EU workforce(15-64y in 2015) </vt:lpstr>
      <vt:lpstr>Accidents at workin the EU-28 (2015) </vt:lpstr>
      <vt:lpstr>Accidents at work in the EU-28 (2015)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Nicolae, Olga</cp:lastModifiedBy>
  <cp:revision>7</cp:revision>
  <dcterms:created xsi:type="dcterms:W3CDTF">2018-10-04T07:12:40Z</dcterms:created>
  <dcterms:modified xsi:type="dcterms:W3CDTF">2018-10-08T10:05:50Z</dcterms:modified>
</cp:coreProperties>
</file>