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7" r:id="rId2"/>
    <p:sldId id="268" r:id="rId3"/>
    <p:sldId id="270" r:id="rId4"/>
    <p:sldId id="269" r:id="rId5"/>
    <p:sldId id="271" r:id="rId6"/>
    <p:sldId id="272" r:id="rId7"/>
  </p:sldIdLst>
  <p:sldSz cx="12192000" cy="6858000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MPA, Vikto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5238" autoAdjust="0"/>
  </p:normalViewPr>
  <p:slideViewPr>
    <p:cSldViewPr snapToGrid="0">
      <p:cViewPr varScale="1">
        <p:scale>
          <a:sx n="123" d="100"/>
          <a:sy n="123" d="100"/>
        </p:scale>
        <p:origin x="11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MPA, Viktor" userId="7f29278c-3f24-4d54-80ad-e53f8ee2f7b4" providerId="ADAL" clId="{5C748390-3FD4-47F7-8BED-DADC6E5D02B3}"/>
    <pc:docChg chg="delSld">
      <pc:chgData name="KEMPA, Viktor" userId="7f29278c-3f24-4d54-80ad-e53f8ee2f7b4" providerId="ADAL" clId="{5C748390-3FD4-47F7-8BED-DADC6E5D02B3}" dt="2018-10-07T18:12:40.459" v="2" actId="2696"/>
      <pc:docMkLst>
        <pc:docMk/>
      </pc:docMkLst>
      <pc:sldChg chg="del">
        <pc:chgData name="KEMPA, Viktor" userId="7f29278c-3f24-4d54-80ad-e53f8ee2f7b4" providerId="ADAL" clId="{5C748390-3FD4-47F7-8BED-DADC6E5D02B3}" dt="2018-10-07T18:12:40.459" v="2" actId="2696"/>
        <pc:sldMkLst>
          <pc:docMk/>
          <pc:sldMk cId="0" sldId="257"/>
        </pc:sldMkLst>
      </pc:sldChg>
      <pc:sldChg chg="del">
        <pc:chgData name="KEMPA, Viktor" userId="7f29278c-3f24-4d54-80ad-e53f8ee2f7b4" providerId="ADAL" clId="{5C748390-3FD4-47F7-8BED-DADC6E5D02B3}" dt="2018-10-07T18:12:40.449" v="0" actId="2696"/>
        <pc:sldMkLst>
          <pc:docMk/>
          <pc:sldMk cId="0" sldId="266"/>
        </pc:sldMkLst>
      </pc:sldChg>
      <pc:sldChg chg="del">
        <pc:chgData name="KEMPA, Viktor" userId="7f29278c-3f24-4d54-80ad-e53f8ee2f7b4" providerId="ADAL" clId="{5C748390-3FD4-47F7-8BED-DADC6E5D02B3}" dt="2018-10-07T18:12:40.459" v="1" actId="2696"/>
        <pc:sldMkLst>
          <pc:docMk/>
          <pc:sldMk cId="0" sldId="292"/>
        </pc:sldMkLst>
      </pc:sldChg>
    </pc:docChg>
  </pc:docChgLst>
  <pc:docChgLst>
    <pc:chgData name="KEMPA, Viktor" userId="7f29278c-3f24-4d54-80ad-e53f8ee2f7b4" providerId="ADAL" clId="{3ADF49B3-1099-4E34-9E97-3A8098A8542A}"/>
    <pc:docChg chg="delSld">
      <pc:chgData name="KEMPA, Viktor" userId="7f29278c-3f24-4d54-80ad-e53f8ee2f7b4" providerId="ADAL" clId="{3ADF49B3-1099-4E34-9E97-3A8098A8542A}" dt="2018-10-07T18:16:49.140" v="27" actId="2696"/>
      <pc:docMkLst>
        <pc:docMk/>
      </pc:docMkLst>
      <pc:sldChg chg="del">
        <pc:chgData name="KEMPA, Viktor" userId="7f29278c-3f24-4d54-80ad-e53f8ee2f7b4" providerId="ADAL" clId="{3ADF49B3-1099-4E34-9E97-3A8098A8542A}" dt="2018-10-07T18:16:37.149" v="0" actId="2696"/>
        <pc:sldMkLst>
          <pc:docMk/>
          <pc:sldMk cId="0" sldId="256"/>
        </pc:sldMkLst>
      </pc:sldChg>
      <pc:sldChg chg="del">
        <pc:chgData name="KEMPA, Viktor" userId="7f29278c-3f24-4d54-80ad-e53f8ee2f7b4" providerId="ADAL" clId="{3ADF49B3-1099-4E34-9E97-3A8098A8542A}" dt="2018-10-07T18:16:48.923" v="18" actId="2696"/>
        <pc:sldMkLst>
          <pc:docMk/>
          <pc:sldMk cId="0" sldId="263"/>
        </pc:sldMkLst>
      </pc:sldChg>
      <pc:sldChg chg="del">
        <pc:chgData name="KEMPA, Viktor" userId="7f29278c-3f24-4d54-80ad-e53f8ee2f7b4" providerId="ADAL" clId="{3ADF49B3-1099-4E34-9E97-3A8098A8542A}" dt="2018-10-07T18:16:48.942" v="19" actId="2696"/>
        <pc:sldMkLst>
          <pc:docMk/>
          <pc:sldMk cId="0" sldId="264"/>
        </pc:sldMkLst>
      </pc:sldChg>
      <pc:sldChg chg="del">
        <pc:chgData name="KEMPA, Viktor" userId="7f29278c-3f24-4d54-80ad-e53f8ee2f7b4" providerId="ADAL" clId="{3ADF49B3-1099-4E34-9E97-3A8098A8542A}" dt="2018-10-07T18:16:48.976" v="21" actId="2696"/>
        <pc:sldMkLst>
          <pc:docMk/>
          <pc:sldMk cId="0" sldId="265"/>
        </pc:sldMkLst>
      </pc:sldChg>
      <pc:sldChg chg="del">
        <pc:chgData name="KEMPA, Viktor" userId="7f29278c-3f24-4d54-80ad-e53f8ee2f7b4" providerId="ADAL" clId="{3ADF49B3-1099-4E34-9E97-3A8098A8542A}" dt="2018-10-07T18:16:48.894" v="15" actId="2696"/>
        <pc:sldMkLst>
          <pc:docMk/>
          <pc:sldMk cId="0" sldId="273"/>
        </pc:sldMkLst>
      </pc:sldChg>
      <pc:sldChg chg="del">
        <pc:chgData name="KEMPA, Viktor" userId="7f29278c-3f24-4d54-80ad-e53f8ee2f7b4" providerId="ADAL" clId="{3ADF49B3-1099-4E34-9E97-3A8098A8542A}" dt="2018-10-07T18:16:37.340" v="14" actId="2696"/>
        <pc:sldMkLst>
          <pc:docMk/>
          <pc:sldMk cId="0" sldId="274"/>
        </pc:sldMkLst>
      </pc:sldChg>
      <pc:sldChg chg="del">
        <pc:chgData name="KEMPA, Viktor" userId="7f29278c-3f24-4d54-80ad-e53f8ee2f7b4" providerId="ADAL" clId="{3ADF49B3-1099-4E34-9E97-3A8098A8542A}" dt="2018-10-07T18:16:37.219" v="5" actId="2696"/>
        <pc:sldMkLst>
          <pc:docMk/>
          <pc:sldMk cId="0" sldId="275"/>
        </pc:sldMkLst>
      </pc:sldChg>
      <pc:sldChg chg="del">
        <pc:chgData name="KEMPA, Viktor" userId="7f29278c-3f24-4d54-80ad-e53f8ee2f7b4" providerId="ADAL" clId="{3ADF49B3-1099-4E34-9E97-3A8098A8542A}" dt="2018-10-07T18:16:37.237" v="6" actId="2696"/>
        <pc:sldMkLst>
          <pc:docMk/>
          <pc:sldMk cId="0" sldId="276"/>
        </pc:sldMkLst>
      </pc:sldChg>
      <pc:sldChg chg="del">
        <pc:chgData name="KEMPA, Viktor" userId="7f29278c-3f24-4d54-80ad-e53f8ee2f7b4" providerId="ADAL" clId="{3ADF49B3-1099-4E34-9E97-3A8098A8542A}" dt="2018-10-07T18:16:37.240" v="7" actId="2696"/>
        <pc:sldMkLst>
          <pc:docMk/>
          <pc:sldMk cId="0" sldId="277"/>
        </pc:sldMkLst>
      </pc:sldChg>
      <pc:sldChg chg="del">
        <pc:chgData name="KEMPA, Viktor" userId="7f29278c-3f24-4d54-80ad-e53f8ee2f7b4" providerId="ADAL" clId="{3ADF49B3-1099-4E34-9E97-3A8098A8542A}" dt="2018-10-07T18:16:37.268" v="8" actId="2696"/>
        <pc:sldMkLst>
          <pc:docMk/>
          <pc:sldMk cId="0" sldId="278"/>
        </pc:sldMkLst>
      </pc:sldChg>
      <pc:sldChg chg="del">
        <pc:chgData name="KEMPA, Viktor" userId="7f29278c-3f24-4d54-80ad-e53f8ee2f7b4" providerId="ADAL" clId="{3ADF49B3-1099-4E34-9E97-3A8098A8542A}" dt="2018-10-07T18:16:37.278" v="9" actId="2696"/>
        <pc:sldMkLst>
          <pc:docMk/>
          <pc:sldMk cId="0" sldId="279"/>
        </pc:sldMkLst>
      </pc:sldChg>
      <pc:sldChg chg="del">
        <pc:chgData name="KEMPA, Viktor" userId="7f29278c-3f24-4d54-80ad-e53f8ee2f7b4" providerId="ADAL" clId="{3ADF49B3-1099-4E34-9E97-3A8098A8542A}" dt="2018-10-07T18:16:37.159" v="1" actId="2696"/>
        <pc:sldMkLst>
          <pc:docMk/>
          <pc:sldMk cId="0" sldId="289"/>
        </pc:sldMkLst>
      </pc:sldChg>
      <pc:sldChg chg="del">
        <pc:chgData name="KEMPA, Viktor" userId="7f29278c-3f24-4d54-80ad-e53f8ee2f7b4" providerId="ADAL" clId="{3ADF49B3-1099-4E34-9E97-3A8098A8542A}" dt="2018-10-07T18:16:49.109" v="25" actId="2696"/>
        <pc:sldMkLst>
          <pc:docMk/>
          <pc:sldMk cId="0" sldId="294"/>
        </pc:sldMkLst>
      </pc:sldChg>
      <pc:sldChg chg="del">
        <pc:chgData name="KEMPA, Viktor" userId="7f29278c-3f24-4d54-80ad-e53f8ee2f7b4" providerId="ADAL" clId="{3ADF49B3-1099-4E34-9E97-3A8098A8542A}" dt="2018-10-07T18:16:49.130" v="26" actId="2696"/>
        <pc:sldMkLst>
          <pc:docMk/>
          <pc:sldMk cId="0" sldId="295"/>
        </pc:sldMkLst>
      </pc:sldChg>
      <pc:sldChg chg="del">
        <pc:chgData name="KEMPA, Viktor" userId="7f29278c-3f24-4d54-80ad-e53f8ee2f7b4" providerId="ADAL" clId="{3ADF49B3-1099-4E34-9E97-3A8098A8542A}" dt="2018-10-07T18:16:49.140" v="27" actId="2696"/>
        <pc:sldMkLst>
          <pc:docMk/>
          <pc:sldMk cId="0" sldId="296"/>
        </pc:sldMkLst>
      </pc:sldChg>
      <pc:sldChg chg="del">
        <pc:chgData name="KEMPA, Viktor" userId="7f29278c-3f24-4d54-80ad-e53f8ee2f7b4" providerId="ADAL" clId="{3ADF49B3-1099-4E34-9E97-3A8098A8542A}" dt="2018-10-07T18:16:48.959" v="20" actId="2696"/>
        <pc:sldMkLst>
          <pc:docMk/>
          <pc:sldMk cId="0" sldId="297"/>
        </pc:sldMkLst>
      </pc:sldChg>
      <pc:sldChg chg="del">
        <pc:chgData name="KEMPA, Viktor" userId="7f29278c-3f24-4d54-80ad-e53f8ee2f7b4" providerId="ADAL" clId="{3ADF49B3-1099-4E34-9E97-3A8098A8542A}" dt="2018-10-07T18:16:49.008" v="22" actId="2696"/>
        <pc:sldMkLst>
          <pc:docMk/>
          <pc:sldMk cId="0" sldId="298"/>
        </pc:sldMkLst>
      </pc:sldChg>
      <pc:sldChg chg="del">
        <pc:chgData name="KEMPA, Viktor" userId="7f29278c-3f24-4d54-80ad-e53f8ee2f7b4" providerId="ADAL" clId="{3ADF49B3-1099-4E34-9E97-3A8098A8542A}" dt="2018-10-07T18:16:49.092" v="23" actId="2696"/>
        <pc:sldMkLst>
          <pc:docMk/>
          <pc:sldMk cId="0" sldId="299"/>
        </pc:sldMkLst>
      </pc:sldChg>
      <pc:sldChg chg="del">
        <pc:chgData name="KEMPA, Viktor" userId="7f29278c-3f24-4d54-80ad-e53f8ee2f7b4" providerId="ADAL" clId="{3ADF49B3-1099-4E34-9E97-3A8098A8542A}" dt="2018-10-07T18:16:48.904" v="16" actId="2696"/>
        <pc:sldMkLst>
          <pc:docMk/>
          <pc:sldMk cId="0" sldId="300"/>
        </pc:sldMkLst>
      </pc:sldChg>
      <pc:sldChg chg="del">
        <pc:chgData name="KEMPA, Viktor" userId="7f29278c-3f24-4d54-80ad-e53f8ee2f7b4" providerId="ADAL" clId="{3ADF49B3-1099-4E34-9E97-3A8098A8542A}" dt="2018-10-07T18:16:49.100" v="24" actId="2696"/>
        <pc:sldMkLst>
          <pc:docMk/>
          <pc:sldMk cId="0" sldId="301"/>
        </pc:sldMkLst>
      </pc:sldChg>
      <pc:sldChg chg="del">
        <pc:chgData name="KEMPA, Viktor" userId="7f29278c-3f24-4d54-80ad-e53f8ee2f7b4" providerId="ADAL" clId="{3ADF49B3-1099-4E34-9E97-3A8098A8542A}" dt="2018-10-07T18:16:37.169" v="2" actId="2696"/>
        <pc:sldMkLst>
          <pc:docMk/>
          <pc:sldMk cId="0" sldId="302"/>
        </pc:sldMkLst>
      </pc:sldChg>
      <pc:sldChg chg="del">
        <pc:chgData name="KEMPA, Viktor" userId="7f29278c-3f24-4d54-80ad-e53f8ee2f7b4" providerId="ADAL" clId="{3ADF49B3-1099-4E34-9E97-3A8098A8542A}" dt="2018-10-07T18:16:37.189" v="3" actId="2696"/>
        <pc:sldMkLst>
          <pc:docMk/>
          <pc:sldMk cId="0" sldId="303"/>
        </pc:sldMkLst>
      </pc:sldChg>
      <pc:sldChg chg="del">
        <pc:chgData name="KEMPA, Viktor" userId="7f29278c-3f24-4d54-80ad-e53f8ee2f7b4" providerId="ADAL" clId="{3ADF49B3-1099-4E34-9E97-3A8098A8542A}" dt="2018-10-07T18:16:37.208" v="4" actId="2696"/>
        <pc:sldMkLst>
          <pc:docMk/>
          <pc:sldMk cId="0" sldId="304"/>
        </pc:sldMkLst>
      </pc:sldChg>
      <pc:sldChg chg="del">
        <pc:chgData name="KEMPA, Viktor" userId="7f29278c-3f24-4d54-80ad-e53f8ee2f7b4" providerId="ADAL" clId="{3ADF49B3-1099-4E34-9E97-3A8098A8542A}" dt="2018-10-07T18:16:48.909" v="17" actId="2696"/>
        <pc:sldMkLst>
          <pc:docMk/>
          <pc:sldMk cId="0" sldId="305"/>
        </pc:sldMkLst>
      </pc:sldChg>
      <pc:sldChg chg="del">
        <pc:chgData name="KEMPA, Viktor" userId="7f29278c-3f24-4d54-80ad-e53f8ee2f7b4" providerId="ADAL" clId="{3ADF49B3-1099-4E34-9E97-3A8098A8542A}" dt="2018-10-07T18:16:37.291" v="10" actId="2696"/>
        <pc:sldMkLst>
          <pc:docMk/>
          <pc:sldMk cId="0" sldId="306"/>
        </pc:sldMkLst>
      </pc:sldChg>
      <pc:sldChg chg="del">
        <pc:chgData name="KEMPA, Viktor" userId="7f29278c-3f24-4d54-80ad-e53f8ee2f7b4" providerId="ADAL" clId="{3ADF49B3-1099-4E34-9E97-3A8098A8542A}" dt="2018-10-07T18:16:37.331" v="13" actId="2696"/>
        <pc:sldMkLst>
          <pc:docMk/>
          <pc:sldMk cId="2864220130" sldId="307"/>
        </pc:sldMkLst>
      </pc:sldChg>
      <pc:sldChg chg="del">
        <pc:chgData name="KEMPA, Viktor" userId="7f29278c-3f24-4d54-80ad-e53f8ee2f7b4" providerId="ADAL" clId="{3ADF49B3-1099-4E34-9E97-3A8098A8542A}" dt="2018-10-07T18:16:37.299" v="11" actId="2696"/>
        <pc:sldMkLst>
          <pc:docMk/>
          <pc:sldMk cId="3471557076" sldId="308"/>
        </pc:sldMkLst>
      </pc:sldChg>
      <pc:sldChg chg="del">
        <pc:chgData name="KEMPA, Viktor" userId="7f29278c-3f24-4d54-80ad-e53f8ee2f7b4" providerId="ADAL" clId="{3ADF49B3-1099-4E34-9E97-3A8098A8542A}" dt="2018-10-07T18:16:37.322" v="12" actId="2696"/>
        <pc:sldMkLst>
          <pc:docMk/>
          <pc:sldMk cId="853097845" sldId="30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C73394E-ED9C-415B-A59D-14BD119C64F7}" type="datetimeFigureOut">
              <a:rPr lang="fr-BE"/>
              <a:pPr>
                <a:defRPr/>
              </a:pPr>
              <a:t>08-10-18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B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r-B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8D8951B-2D40-454C-9D0F-D86581B10AF0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45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5C7A007-046A-49A0-9A91-B912802200A7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995863" y="6356350"/>
            <a:ext cx="2200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00" b="1">
                <a:solidFill>
                  <a:srgbClr val="7F7F7F"/>
                </a:solidFill>
              </a:rPr>
              <a:t>PERC Balkan network meeting</a:t>
            </a:r>
          </a:p>
          <a:p>
            <a:pPr algn="ctr" eaLnBrk="1" hangingPunct="1"/>
            <a:r>
              <a:rPr lang="en-US" altLang="en-US" sz="900">
                <a:solidFill>
                  <a:srgbClr val="7F7F7F"/>
                </a:solidFill>
              </a:rPr>
              <a:t>Igalo, Montenego, 7-8 October 2018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75AA45-00E3-4329-815F-DECFD1A5F9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F111E0-005C-4A9E-B181-96CA53995D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FF4398C-0112-4489-8BDC-E30E13E7B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17DA4-B191-4099-BFD8-0E1FCC46AEA9}" type="datetimeFigureOut">
              <a:rPr lang="fr-BE"/>
              <a:pPr>
                <a:defRPr/>
              </a:pPr>
              <a:t>08-10-18</a:t>
            </a:fld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1E8D6-3F46-4905-A02C-7EDED77599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314ED-21F4-4D94-BD92-08879872F49E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25537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499E6-70F6-4824-9FDF-9B22772B6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946C71-DC9B-412B-A5B0-C53A5F71C8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5180E-4A9D-4B72-9813-B8BC06C7C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F9061-7045-4F51-BC2D-1E6560007C70}" type="datetimeFigureOut">
              <a:rPr lang="fr-BE"/>
              <a:pPr>
                <a:defRPr/>
              </a:pPr>
              <a:t>08-10-18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E9732-6E39-4809-982F-161AA10BB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AD812-8164-4E8D-82EB-3E303041D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E2CB8-8394-4CFF-94EF-13B1514353DA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9238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81CE24-8E0F-4E25-9F4A-F886004CD8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64F0BB-6D5F-4DDA-90C1-F02CC8CFAA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5180E-4A9D-4B72-9813-B8BC06C7C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A1383-75AF-4496-A070-88E14CEF3103}" type="datetimeFigureOut">
              <a:rPr lang="fr-BE"/>
              <a:pPr>
                <a:defRPr/>
              </a:pPr>
              <a:t>08-10-18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E9732-6E39-4809-982F-161AA10BB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AD812-8164-4E8D-82EB-3E303041D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4867F-ED27-467A-9002-04E609F1382B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05047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3" y="893242"/>
            <a:ext cx="10363200" cy="1022350"/>
          </a:xfrm>
        </p:spPr>
        <p:txBody>
          <a:bodyPr anchor="t">
            <a:normAutofit/>
          </a:bodyPr>
          <a:lstStyle>
            <a:lvl1pPr algn="l">
              <a:defRPr sz="3200" b="1" cap="all" baseline="0">
                <a:solidFill>
                  <a:srgbClr val="C4262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3" y="190509"/>
            <a:ext cx="10363200" cy="702733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rgbClr val="031E2F">
                    <a:alpha val="50000"/>
                  </a:srgb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Espace réservé du texte 2"/>
          <p:cNvSpPr>
            <a:spLocks noGrp="1"/>
          </p:cNvSpPr>
          <p:nvPr>
            <p:ph type="body" idx="13"/>
          </p:nvPr>
        </p:nvSpPr>
        <p:spPr>
          <a:xfrm>
            <a:off x="1947333" y="2360084"/>
            <a:ext cx="9378951" cy="2603499"/>
          </a:xfrm>
        </p:spPr>
        <p:txBody>
          <a:bodyPr/>
          <a:lstStyle>
            <a:lvl1pPr marL="0" indent="0">
              <a:buNone/>
              <a:defRPr sz="2000">
                <a:solidFill>
                  <a:srgbClr val="031E2F">
                    <a:alpha val="70000"/>
                  </a:srgb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ABBCC1A8-F068-4DFF-BC1E-7590CC23AF9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00F49-1E89-484C-B5F8-D4059F383A1E}" type="datetimeFigureOut">
              <a:rPr lang="fr-FR"/>
              <a:pPr>
                <a:defRPr/>
              </a:pPr>
              <a:t>08/10/2018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93AD08BB-6749-4DD4-A7F0-3741F203539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8CD8C989-CFC6-4F85-9EC2-76C83595354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A69F4-8C03-43EF-894F-4B17077D3A4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9372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995863" y="6492875"/>
            <a:ext cx="2200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00" b="1">
                <a:solidFill>
                  <a:srgbClr val="7F7F7F"/>
                </a:solidFill>
              </a:rPr>
              <a:t>PERC Balkan network meeting</a:t>
            </a:r>
          </a:p>
          <a:p>
            <a:pPr algn="ctr" eaLnBrk="1" hangingPunct="1"/>
            <a:r>
              <a:rPr lang="en-US" altLang="en-US" sz="900">
                <a:solidFill>
                  <a:srgbClr val="7F7F7F"/>
                </a:solidFill>
              </a:rPr>
              <a:t>Igalo, Montenego, 7-8 October 2018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0E712A-3F17-4116-B740-36F9A0003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8B04E-CB78-4789-ABA9-BEA8D57AD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8C3D22-E6B3-45CA-95D4-DD6DD228E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82E2D-BD89-4D7D-95EF-C3B3C4DFFA03}" type="datetimeFigureOut">
              <a:rPr lang="fr-BE"/>
              <a:pPr>
                <a:defRPr/>
              </a:pPr>
              <a:t>08-10-18</a:t>
            </a:fld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F5007-B2B3-42AD-B443-A2E75FBA8B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A0C26-C8F7-42EA-9C9C-8FE33842880B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81436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995863" y="6356350"/>
            <a:ext cx="2200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00" b="1">
                <a:solidFill>
                  <a:srgbClr val="7F7F7F"/>
                </a:solidFill>
              </a:rPr>
              <a:t>PERC Balkan network meeting</a:t>
            </a:r>
          </a:p>
          <a:p>
            <a:pPr algn="ctr" eaLnBrk="1" hangingPunct="1"/>
            <a:r>
              <a:rPr lang="en-US" altLang="en-US" sz="900">
                <a:solidFill>
                  <a:srgbClr val="7F7F7F"/>
                </a:solidFill>
              </a:rPr>
              <a:t>Igalo, Montenego, 7-8 October 2018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3605CD-F3DD-402D-AB8C-4BF4425E2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FCE35-5583-41A3-BF97-5B016CACF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F86FF66-3A07-469E-8068-730456B55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C756E-F7EE-480C-8EF8-29F7CE6BD45D}" type="datetimeFigureOut">
              <a:rPr lang="fr-BE"/>
              <a:pPr>
                <a:defRPr/>
              </a:pPr>
              <a:t>08-10-18</a:t>
            </a:fld>
            <a:endParaRPr lang="fr-B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78B8FF-8A86-4D5E-9C13-96AC9E9C7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865D130-0579-4D75-8A42-37C301C4D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80C4C-FB51-4EF5-A699-D4796B466641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25565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703A2-1C77-4930-B8C9-F18D5C3D6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142F3-7B26-492C-93F3-2C7516FEB9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D0CD5-4B33-4768-9182-C1609B611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845180E-4A9D-4B72-9813-B8BC06C7C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52C30-ED04-4CB8-AC85-81B6B6C7F959}" type="datetimeFigureOut">
              <a:rPr lang="fr-BE"/>
              <a:pPr>
                <a:defRPr/>
              </a:pPr>
              <a:t>08-10-18</a:t>
            </a:fld>
            <a:endParaRPr lang="fr-B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05E9732-6E39-4809-982F-161AA10BB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B7AD812-8164-4E8D-82EB-3E303041D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750A5-21C0-41E9-AA84-59E60BD5B09B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38214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922A3-250D-45FE-BC6E-8CFBF411F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AE5A7-F860-4F59-98E2-EBF2FD8B6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801C08-AFB0-46AD-8149-F14B30360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BD29D5-E163-42FA-84C3-E4C6F2E532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F30CE1-D88F-4B27-B877-556DEB863E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845180E-4A9D-4B72-9813-B8BC06C7C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ECD64-58B2-447D-BCEF-EFF025EC7239}" type="datetimeFigureOut">
              <a:rPr lang="fr-BE"/>
              <a:pPr>
                <a:defRPr/>
              </a:pPr>
              <a:t>08-10-18</a:t>
            </a:fld>
            <a:endParaRPr lang="fr-B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05E9732-6E39-4809-982F-161AA10BB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B7AD812-8164-4E8D-82EB-3E303041D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09BF-ED2C-4CFD-94AC-F0F5721ED57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383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4995863" y="6356350"/>
            <a:ext cx="2200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00" b="1">
                <a:solidFill>
                  <a:srgbClr val="7F7F7F"/>
                </a:solidFill>
              </a:rPr>
              <a:t>PERC Balkan network meeting</a:t>
            </a:r>
          </a:p>
          <a:p>
            <a:pPr algn="ctr" eaLnBrk="1" hangingPunct="1"/>
            <a:r>
              <a:rPr lang="en-US" altLang="en-US" sz="900">
                <a:solidFill>
                  <a:srgbClr val="7F7F7F"/>
                </a:solidFill>
              </a:rPr>
              <a:t>Igalo, Montenego, 7-8 October 2018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8DF133-81C7-4C93-AED5-717C8D7E8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27328476-67EC-4030-9825-5674E3B12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EA0A1-7883-48B0-8144-F87017559A5C}" type="datetimeFigureOut">
              <a:rPr lang="fr-BE"/>
              <a:pPr>
                <a:defRPr/>
              </a:pPr>
              <a:t>08-10-18</a:t>
            </a:fld>
            <a:endParaRPr lang="fr-BE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80CD8E1-8B95-4454-BC35-16C8BC3D7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3F97C77B-AC36-4452-82A8-F56A7D6A5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C6CEF-700E-44DD-BF88-6DE0861FDF1E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41493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845180E-4A9D-4B72-9813-B8BC06C7C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D4068-305B-4958-BC71-4B3F4E91F2A8}" type="datetimeFigureOut">
              <a:rPr lang="fr-BE"/>
              <a:pPr>
                <a:defRPr/>
              </a:pPr>
              <a:t>08-10-18</a:t>
            </a:fld>
            <a:endParaRPr lang="fr-B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05E9732-6E39-4809-982F-161AA10BB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B7AD812-8164-4E8D-82EB-3E303041D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A6B83-6433-42A3-AF18-AA68D3756E3D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52998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702DA-9AF8-4564-9E8D-E8E89DD7A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A820C-3D45-428A-BE54-B3DC07E07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25A408-553A-4186-8E83-3DE0E70B0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845180E-4A9D-4B72-9813-B8BC06C7C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FB107-16DF-453E-83B9-ACB224DB1F42}" type="datetimeFigureOut">
              <a:rPr lang="fr-BE"/>
              <a:pPr>
                <a:defRPr/>
              </a:pPr>
              <a:t>08-10-18</a:t>
            </a:fld>
            <a:endParaRPr lang="fr-B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05E9732-6E39-4809-982F-161AA10BB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B7AD812-8164-4E8D-82EB-3E303041D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38457-9694-46B5-99F6-41C61A18F1BB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80426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42BB5-617C-437F-B4B3-F3D88C7CB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5A1ABB-3DB1-4F52-A426-1EC07CFA6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BE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24455B-5A88-4A51-BE23-465733E454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845180E-4A9D-4B72-9813-B8BC06C7C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57921-8937-4BDC-970E-6D8C2EC84466}" type="datetimeFigureOut">
              <a:rPr lang="fr-BE"/>
              <a:pPr>
                <a:defRPr/>
              </a:pPr>
              <a:t>08-10-18</a:t>
            </a:fld>
            <a:endParaRPr lang="fr-B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05E9732-6E39-4809-982F-161AA10BB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B7AD812-8164-4E8D-82EB-3E303041D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B1EEB-16F4-4626-8E18-970DE7DADFA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2415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fr-BE" altLang="en-US"/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fr-BE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5180E-4A9D-4B72-9813-B8BC06C7C5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FFB41B6-F05D-4C0B-ABC2-66A4C1BC67C2}" type="datetimeFigureOut">
              <a:rPr lang="fr-BE"/>
              <a:pPr>
                <a:defRPr/>
              </a:pPr>
              <a:t>08-10-18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E9732-6E39-4809-982F-161AA10BBB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AD812-8164-4E8D-82EB-3E303041D5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B68A85-C8BD-4F7C-9B6C-81C3C4749C33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66" r:id="rId4"/>
    <p:sldLayoutId id="2147483667" r:id="rId5"/>
    <p:sldLayoutId id="2147483676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7" r:id="rId12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36575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3600">
                <a:latin typeface="+mn-lt"/>
              </a:rPr>
              <a:t>ETUC strategy</a:t>
            </a:r>
            <a:r>
              <a:rPr lang="fr-FR" sz="3600" dirty="0">
                <a:latin typeface="+mn-lt"/>
              </a:rPr>
              <a:t> </a:t>
            </a:r>
            <a:r>
              <a:rPr lang="fr-FR" sz="3600">
                <a:latin typeface="+mn-lt"/>
              </a:rPr>
              <a:t>on psYCHOSOCIAL RISKS</a:t>
            </a:r>
            <a:endParaRPr lang="fr-FR" sz="3600" dirty="0">
              <a:latin typeface="+mn-lt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3"/>
          </p:nvPr>
        </p:nvSpPr>
        <p:spPr>
          <a:xfrm>
            <a:off x="593888" y="1915593"/>
            <a:ext cx="11067069" cy="304799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400" b="1" dirty="0"/>
              <a:t>“An ETUC resolution on actions for combatting stress and eliminating psychosocial risks in the workplace: putting an EU Directive on the agenda”</a:t>
            </a:r>
          </a:p>
          <a:p>
            <a:pPr fontAlgn="auto">
              <a:spcAft>
                <a:spcPts val="0"/>
              </a:spcAft>
              <a:defRPr/>
            </a:pPr>
            <a:endParaRPr lang="en-GB" sz="2400" b="1" dirty="0"/>
          </a:p>
          <a:p>
            <a:pPr fontAlgn="auto">
              <a:spcAft>
                <a:spcPts val="0"/>
              </a:spcAft>
              <a:defRPr/>
            </a:pPr>
            <a:r>
              <a:rPr lang="en-GB" sz="2400" dirty="0"/>
              <a:t>Adopted in Sofia in June 2018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2400" b="1" dirty="0"/>
              <a:t>	</a:t>
            </a:r>
          </a:p>
          <a:p>
            <a:pPr fontAlgn="auto">
              <a:spcAft>
                <a:spcPts val="0"/>
              </a:spcAft>
              <a:defRPr/>
            </a:pPr>
            <a:endParaRPr lang="fr-FR" b="1" dirty="0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6403975"/>
            <a:ext cx="776288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2" descr="nLFS1zjhCbtCfLUngK3EO9S9mA-NUF1MGZ9zp1wNhAkmSoQrbRAe3g4WBODbCCvHknxmLjg0Kbr4DxlK8F065SJYHTfl4kdP2e6Mi3oo35DncQC2as_GC5k6Qi9xDo2fZ_OTCx_B6puWd2Sko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7238" y="6297613"/>
            <a:ext cx="392112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36E5F-9152-41C7-9A44-EF7D3F082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09588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3600">
                <a:latin typeface="+mn-lt"/>
              </a:rPr>
              <a:t>background</a:t>
            </a:r>
            <a:endParaRPr lang="en-GB" sz="3600" dirty="0">
              <a:latin typeface="+mn-l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CB0B6B-7DFA-46EE-9245-16C239B285AF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518474" y="1689904"/>
            <a:ext cx="11067068" cy="3966177"/>
          </a:xfrm>
        </p:spPr>
        <p:txBody>
          <a:bodyPr rtlCol="0">
            <a:normAutofit/>
          </a:bodyPr>
          <a:lstStyle/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b="1" dirty="0"/>
              <a:t>One quarter of Europeans experience stress from work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2400" b="1" dirty="0"/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b="1" dirty="0"/>
              <a:t>The social – i.e. burnout, family pressures, etc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2400" b="1" dirty="0"/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b="1" dirty="0"/>
              <a:t>The economics of stress: cause </a:t>
            </a:r>
            <a:r>
              <a:rPr lang="en-GB" sz="2400" b="1" i="1" dirty="0"/>
              <a:t>and </a:t>
            </a:r>
            <a:r>
              <a:rPr lang="en-GB" sz="2400" b="1" dirty="0"/>
              <a:t>symptom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2400" b="1" dirty="0"/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b="1" dirty="0"/>
              <a:t>Insufficiency of current protections, including the framework directive and 2004 social partners’ autonomous framework agreement</a:t>
            </a: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6403975"/>
            <a:ext cx="776288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2" descr="nLFS1zjhCbtCfLUngK3EO9S9mA-NUF1MGZ9zp1wNhAkmSoQrbRAe3g4WBODbCCvHknxmLjg0Kbr4DxlK8F065SJYHTfl4kdP2e6Mi3oo35DncQC2as_GC5k6Qi9xDo2fZ_OTCx_B6puWd2Sko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7238" y="6297613"/>
            <a:ext cx="392112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5291D-BF3B-48DE-AA79-F1FC859F0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481013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3600" dirty="0">
                <a:latin typeface="+mn-lt"/>
              </a:rPr>
              <a:t>PSR strategy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9FEEE4-FC50-4BFF-8C5B-2D0FCBDEC5DE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33633" y="954972"/>
            <a:ext cx="11067068" cy="478595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400" b="1" dirty="0"/>
              <a:t>Based on three principles</a:t>
            </a:r>
          </a:p>
          <a:p>
            <a:pPr fontAlgn="auto">
              <a:spcAft>
                <a:spcPts val="0"/>
              </a:spcAft>
              <a:defRPr/>
            </a:pPr>
            <a:endParaRPr lang="en-GB" sz="2400" b="1" dirty="0"/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400" b="1" dirty="0"/>
              <a:t>Strengthening workers’ and their unions’ ability to address work-related stress;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GB" sz="2400" b="1" dirty="0"/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400" b="1" dirty="0"/>
              <a:t>Strengthening employers’ obligations regarding proper risk management and prevention;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GB" sz="2400" b="1" dirty="0"/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400" b="1" dirty="0"/>
              <a:t>Ensuring that  employers’ legal obligations in relation to preventing stress and psychosocial risks are properly recognised and enforced  including by a dedicated EU Directive and enhancing the role of OSH and labour inspectorates to enforce existing and new standards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6403975"/>
            <a:ext cx="776288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2" descr="nLFS1zjhCbtCfLUngK3EO9S9mA-NUF1MGZ9zp1wNhAkmSoQrbRAe3g4WBODbCCvHknxmLjg0Kbr4DxlK8F065SJYHTfl4kdP2e6Mi3oo35DncQC2as_GC5k6Qi9xDo2fZ_OTCx_B6puWd2Sko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7238" y="6297613"/>
            <a:ext cx="392112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902CB-BC2A-4392-80EA-563EAC3F5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09588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3600">
                <a:latin typeface="+mn-lt"/>
              </a:rPr>
              <a:t>Two priorities</a:t>
            </a:r>
            <a:endParaRPr lang="en-GB" sz="3600" dirty="0">
              <a:latin typeface="+mn-l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9FC476-B262-4E21-8026-4EA9295F009F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49344" y="1250902"/>
            <a:ext cx="11293312" cy="329878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/>
              <a:t>Priority Action 1: Stepping up actions to secure an EU Health and Safety Directive on Psychosocial Risks</a:t>
            </a:r>
          </a:p>
          <a:p>
            <a:pPr fontAlgn="auto">
              <a:spcAft>
                <a:spcPts val="0"/>
              </a:spcAft>
              <a:defRPr/>
            </a:pPr>
            <a:endParaRPr lang="en-GB" b="1" dirty="0"/>
          </a:p>
          <a:p>
            <a:pPr fontAlgn="auto">
              <a:spcAft>
                <a:spcPts val="0"/>
              </a:spcAft>
              <a:defRPr/>
            </a:pPr>
            <a:r>
              <a:rPr lang="en-GB" b="1" dirty="0"/>
              <a:t>Priority Action 2: Raising Awareness and Providing Negotiating Guidance</a:t>
            </a:r>
            <a:endParaRPr lang="en-GB" dirty="0"/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/>
            </a:r>
            <a:br>
              <a:rPr lang="en-GB" dirty="0"/>
            </a:br>
            <a:r>
              <a:rPr lang="en-GB" i="1" dirty="0"/>
              <a:t>Both are long term and should be seen in the context of ongoing discussions on the ETUC Action Programme 2019-23 post-Vienna</a:t>
            </a: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6403975"/>
            <a:ext cx="776288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2" descr="nLFS1zjhCbtCfLUngK3EO9S9mA-NUF1MGZ9zp1wNhAkmSoQrbRAe3g4WBODbCCvHknxmLjg0Kbr4DxlK8F065SJYHTfl4kdP2e6Mi3oo35DncQC2as_GC5k6Qi9xDo2fZ_OTCx_B6puWd2Sko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7238" y="6297613"/>
            <a:ext cx="392112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9B277-1A9C-40A7-A043-4EAA273DC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55625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3600" dirty="0">
                <a:latin typeface="+mn-lt"/>
              </a:rPr>
              <a:t>Priority Action 1: </a:t>
            </a:r>
            <a:r>
              <a:rPr lang="en-GB" sz="3600">
                <a:latin typeface="+mn-lt"/>
              </a:rPr>
              <a:t>A directive</a:t>
            </a:r>
            <a:endParaRPr lang="en-GB" sz="3600" dirty="0">
              <a:latin typeface="+mn-l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5774A4-22C3-4D14-A40B-51AE6DE8D090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2487" y="1244500"/>
            <a:ext cx="11133055" cy="3721278"/>
          </a:xfrm>
        </p:spPr>
        <p:txBody>
          <a:bodyPr rtlCol="0">
            <a:noAutofit/>
          </a:bodyPr>
          <a:lstStyle/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b="1" dirty="0"/>
              <a:t>To build upon social partners agreement of 2004, while addressing why its implementation has been “patchy”.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2400" b="1" dirty="0"/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b="1" dirty="0"/>
              <a:t>It must expand the scope and definition, so that the social and relational aspects are included such as the safe organisation of work, social aspects as well as physical factors.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2400" b="1" dirty="0"/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b="1" i="1" dirty="0"/>
              <a:t>“The ETUI will be asked to identify the priorities that would need to be included in a European Directive to address all current and emerging aspects of PSR, risk prevention and work-related stress.”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6403975"/>
            <a:ext cx="776288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2" descr="nLFS1zjhCbtCfLUngK3EO9S9mA-NUF1MGZ9zp1wNhAkmSoQrbRAe3g4WBODbCCvHknxmLjg0Kbr4DxlK8F065SJYHTfl4kdP2e6Mi3oo35DncQC2as_GC5k6Qi9xDo2fZ_OTCx_B6puWd2Sko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7238" y="6297613"/>
            <a:ext cx="392112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2E5A7-675B-48AB-94CF-DF8DC6D97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74675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3600" dirty="0">
                <a:latin typeface="+mn-lt"/>
              </a:rPr>
              <a:t>Priority action 2</a:t>
            </a:r>
            <a:r>
              <a:rPr lang="en-GB" sz="3600">
                <a:latin typeface="+mn-lt"/>
              </a:rPr>
              <a:t>: guidance</a:t>
            </a:r>
            <a:endParaRPr lang="en-GB" sz="3600" dirty="0">
              <a:latin typeface="+mn-l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95B986-0EF0-480F-9146-3C5283017650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33632" y="1192192"/>
            <a:ext cx="11265031" cy="5090852"/>
          </a:xfrm>
        </p:spPr>
        <p:txBody>
          <a:bodyPr rtlCol="0">
            <a:noAutofit/>
          </a:bodyPr>
          <a:lstStyle/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b="1" dirty="0"/>
              <a:t>Proposed ETUC theme on OSH 2019-23: empowering workplace safety reps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2400" b="1" dirty="0"/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b="1" dirty="0"/>
              <a:t>Developing negotiating guidance for preventing PSR at work. This will cover PSR prevention directly as well as how it should be integrated into a wider bargaining strategy.  The guidance will map where there are currently good examples of regulation, collective agreements, worker involvement and risk prevention.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2400" b="1" dirty="0"/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b="1" dirty="0"/>
              <a:t>Mandating the ETUI to assess regulation and best practice (including collective agreements on PSR) across EU Member States to start compiling a dossier of good (and bad) examples. This will over time form a body of evidence which will be used to build the case</a:t>
            </a: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6403975"/>
            <a:ext cx="776288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2" descr="nLFS1zjhCbtCfLUngK3EO9S9mA-NUF1MGZ9zp1wNhAkmSoQrbRAe3g4WBODbCCvHknxmLjg0Kbr4DxlK8F065SJYHTfl4kdP2e6Mi3oo35DncQC2as_GC5k6Qi9xDo2fZ_OTCx_B6puWd2Sko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7238" y="6297613"/>
            <a:ext cx="392112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ster, meet objectives, work design, agenda" id="{9D28884F-1732-4D35-B74C-B046811F8845}" vid="{A6232A7F-DECE-4E09-B8B8-5288AA8D96E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ppt</Template>
  <TotalTime>849</TotalTime>
  <Words>260</Words>
  <Application>Microsoft Office PowerPoint</Application>
  <PresentationFormat>Widescreen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ETUC strategy on psYCHOSOCIAL RISKS</vt:lpstr>
      <vt:lpstr>background</vt:lpstr>
      <vt:lpstr>PSR strategy</vt:lpstr>
      <vt:lpstr>Two priorities</vt:lpstr>
      <vt:lpstr>Priority Action 1: A directive</vt:lpstr>
      <vt:lpstr>Priority action 2: guidance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Nicolae, Olga</cp:lastModifiedBy>
  <cp:revision>7</cp:revision>
  <dcterms:created xsi:type="dcterms:W3CDTF">2018-10-04T07:12:40Z</dcterms:created>
  <dcterms:modified xsi:type="dcterms:W3CDTF">2018-10-08T10:08:18Z</dcterms:modified>
</cp:coreProperties>
</file>