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5924" autoAdjust="0"/>
  </p:normalViewPr>
  <p:slideViewPr>
    <p:cSldViewPr>
      <p:cViewPr varScale="1">
        <p:scale>
          <a:sx n="130" d="100"/>
          <a:sy n="130" d="100"/>
        </p:scale>
        <p:origin x="-1744" y="-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945" y="635584"/>
            <a:ext cx="7430109" cy="104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911" y="1754200"/>
            <a:ext cx="8228177" cy="4196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0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" y="6400799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0" y="457199"/>
                </a:moveTo>
                <a:lnTo>
                  <a:pt x="9140952" y="457199"/>
                </a:lnTo>
                <a:lnTo>
                  <a:pt x="9140952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744"/>
            <a:ext cx="9141460" cy="64135"/>
          </a:xfrm>
          <a:custGeom>
            <a:avLst/>
            <a:gdLst/>
            <a:ahLst/>
            <a:cxnLst/>
            <a:rect l="l" t="t" r="r" b="b"/>
            <a:pathLst>
              <a:path w="9141460" h="64135">
                <a:moveTo>
                  <a:pt x="0" y="64007"/>
                </a:moveTo>
                <a:lnTo>
                  <a:pt x="9140952" y="64007"/>
                </a:lnTo>
                <a:lnTo>
                  <a:pt x="9140952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93697" y="566115"/>
            <a:ext cx="6330315" cy="1663917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38125" marR="232410" algn="ctr">
              <a:lnSpc>
                <a:spcPts val="3790"/>
              </a:lnSpc>
              <a:spcBef>
                <a:spcPts val="575"/>
              </a:spcBef>
            </a:pPr>
            <a:r>
              <a:rPr lang="ta-IN" sz="3500" spc="-120" dirty="0" smtClean="0">
                <a:solidFill>
                  <a:srgbClr val="000000"/>
                </a:solidFill>
              </a:rPr>
              <a:t>JAČANJE EKSTREMNIH DESNIČARA U EVROPI</a:t>
            </a:r>
            <a:r>
              <a:rPr sz="3500" spc="-70" dirty="0" smtClean="0">
                <a:solidFill>
                  <a:srgbClr val="000000"/>
                </a:solidFill>
              </a:rPr>
              <a:t>:</a:t>
            </a:r>
            <a:endParaRPr sz="3500" dirty="0"/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3500" spc="15" dirty="0" smtClean="0">
                <a:solidFill>
                  <a:srgbClr val="000000"/>
                </a:solidFill>
              </a:rPr>
              <a:t>DETERMINANT</a:t>
            </a:r>
            <a:r>
              <a:rPr lang="ta-IN" sz="3500" spc="15" dirty="0" smtClean="0">
                <a:solidFill>
                  <a:srgbClr val="000000"/>
                </a:solidFill>
              </a:rPr>
              <a:t>E I ODGOVORI</a:t>
            </a:r>
            <a:endParaRPr sz="3500" dirty="0"/>
          </a:p>
        </p:txBody>
      </p:sp>
      <p:sp>
        <p:nvSpPr>
          <p:cNvPr id="5" name="object 5"/>
          <p:cNvSpPr txBox="1"/>
          <p:nvPr/>
        </p:nvSpPr>
        <p:spPr>
          <a:xfrm>
            <a:off x="892555" y="2826257"/>
            <a:ext cx="7432040" cy="30957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90170" algn="ctr">
              <a:lnSpc>
                <a:spcPct val="100000"/>
              </a:lnSpc>
              <a:spcBef>
                <a:spcPts val="105"/>
              </a:spcBef>
            </a:pPr>
            <a:r>
              <a:rPr sz="2800" spc="-50" dirty="0" smtClean="0">
                <a:latin typeface="Trebuchet MS"/>
                <a:cs typeface="Trebuchet MS"/>
              </a:rPr>
              <a:t>PER</a:t>
            </a:r>
            <a:r>
              <a:rPr lang="ta-IN" sz="2800" spc="-50" dirty="0" smtClean="0">
                <a:latin typeface="Trebuchet MS"/>
                <a:cs typeface="Trebuchet MS"/>
              </a:rPr>
              <a:t>V LJETNA ŠKOLA</a:t>
            </a:r>
            <a:endParaRPr sz="2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8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680"/>
              </a:spcBef>
              <a:tabLst>
                <a:tab pos="2281555" algn="l"/>
                <a:tab pos="7406005" algn="l"/>
              </a:tabLst>
            </a:pPr>
            <a:r>
              <a:rPr sz="2800" u="sng" spc="40" dirty="0" smtClean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SEPTEMB</a:t>
            </a:r>
            <a:r>
              <a:rPr lang="ta-IN" sz="2800" u="sng" spc="40" dirty="0" smtClean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A</a:t>
            </a:r>
            <a:r>
              <a:rPr sz="2800" u="sng" spc="40" dirty="0" smtClean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R</a:t>
            </a:r>
            <a:r>
              <a:rPr sz="2800" u="sng" spc="35" dirty="0" smtClean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u="sng" spc="50" dirty="0" smtClean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2018</a:t>
            </a:r>
            <a:r>
              <a:rPr lang="ta-IN" sz="2800" u="sng" spc="50" dirty="0" smtClean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.</a:t>
            </a:r>
            <a:endParaRPr sz="2800" dirty="0">
              <a:latin typeface="Trebuchet MS"/>
              <a:cs typeface="Trebuchet MS"/>
            </a:endParaRPr>
          </a:p>
          <a:p>
            <a:pPr marL="97790">
              <a:lnSpc>
                <a:spcPct val="100000"/>
              </a:lnSpc>
              <a:spcBef>
                <a:spcPts val="625"/>
              </a:spcBef>
            </a:pPr>
            <a:r>
              <a:rPr sz="2400" spc="-45" dirty="0">
                <a:latin typeface="Trebuchet MS"/>
                <a:cs typeface="Trebuchet MS"/>
              </a:rPr>
              <a:t>Dr </a:t>
            </a:r>
            <a:r>
              <a:rPr sz="2400" spc="-150" dirty="0">
                <a:latin typeface="Trebuchet MS"/>
                <a:cs typeface="Trebuchet MS"/>
              </a:rPr>
              <a:t>Tim</a:t>
            </a:r>
            <a:r>
              <a:rPr sz="2400" spc="-35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Vlandas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rebuchet MS"/>
              <a:cs typeface="Trebuchet MS"/>
            </a:endParaRPr>
          </a:p>
          <a:p>
            <a:pPr marL="97790">
              <a:lnSpc>
                <a:spcPct val="100000"/>
              </a:lnSpc>
            </a:pPr>
            <a:r>
              <a:rPr lang="ta-IN" sz="2400" spc="-95" dirty="0" smtClean="0">
                <a:latin typeface="Trebuchet MS"/>
                <a:cs typeface="Trebuchet MS"/>
              </a:rPr>
              <a:t>Vanredni profesor Komparativne socijalne politike</a:t>
            </a:r>
            <a:endParaRPr sz="2400" dirty="0">
              <a:latin typeface="Trebuchet MS"/>
              <a:cs typeface="Trebuchet MS"/>
            </a:endParaRPr>
          </a:p>
          <a:p>
            <a:pPr marL="97790">
              <a:lnSpc>
                <a:spcPct val="100000"/>
              </a:lnSpc>
              <a:spcBef>
                <a:spcPts val="5"/>
              </a:spcBef>
            </a:pPr>
            <a:r>
              <a:rPr sz="2400" spc="-100" dirty="0" smtClean="0">
                <a:latin typeface="Trebuchet MS"/>
                <a:cs typeface="Trebuchet MS"/>
              </a:rPr>
              <a:t>Univer</a:t>
            </a:r>
            <a:r>
              <a:rPr lang="ta-IN" sz="2400" spc="-100" dirty="0" smtClean="0">
                <a:latin typeface="Trebuchet MS"/>
                <a:cs typeface="Trebuchet MS"/>
              </a:rPr>
              <a:t>zitet Oksford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6945" y="635584"/>
            <a:ext cx="7430109" cy="1054113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57150" marR="5080">
              <a:lnSpc>
                <a:spcPts val="3679"/>
              </a:lnSpc>
              <a:spcBef>
                <a:spcPts val="755"/>
              </a:spcBef>
            </a:pPr>
            <a:r>
              <a:rPr lang="ta-IN" spc="-240" dirty="0" smtClean="0"/>
              <a:t>Zagonetka ekonomske krize i</a:t>
            </a:r>
            <a:r>
              <a:rPr spc="-295" dirty="0" smtClean="0"/>
              <a:t> </a:t>
            </a:r>
            <a:r>
              <a:rPr lang="ta-IN" spc="-295" dirty="0" smtClean="0"/>
              <a:t>jačanje krajnje desnice u Evropi</a:t>
            </a:r>
            <a:endParaRPr spc="-190" dirty="0"/>
          </a:p>
        </p:txBody>
      </p:sp>
      <p:sp>
        <p:nvSpPr>
          <p:cNvPr id="5" name="object 5"/>
          <p:cNvSpPr txBox="1"/>
          <p:nvPr/>
        </p:nvSpPr>
        <p:spPr>
          <a:xfrm>
            <a:off x="880668" y="1796014"/>
            <a:ext cx="7352030" cy="4431983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spc="-145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ta-IN" sz="2400" b="1" spc="-145" dirty="0" smtClean="0">
                <a:solidFill>
                  <a:srgbClr val="404040"/>
                </a:solidFill>
                <a:latin typeface="Trebuchet MS"/>
                <a:cs typeface="Trebuchet MS"/>
              </a:rPr>
              <a:t>konomski problemi</a:t>
            </a:r>
            <a:endParaRPr sz="240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spcBef>
                <a:spcPts val="185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Finan</a:t>
            </a:r>
            <a:r>
              <a:rPr lang="ta-IN"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sijska i ekonomska kriza</a:t>
            </a:r>
            <a:endParaRPr sz="200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spcBef>
                <a:spcPts val="265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en-US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J</a:t>
            </a: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ačanje ekonomske nesigurnosti</a:t>
            </a:r>
            <a:endParaRPr sz="200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spcBef>
                <a:spcPts val="240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sz="2000" spc="-5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ta-IN" sz="2000" spc="-50" dirty="0" smtClean="0">
                <a:solidFill>
                  <a:srgbClr val="404040"/>
                </a:solidFill>
                <a:latin typeface="Trebuchet MS"/>
                <a:cs typeface="Trebuchet MS"/>
              </a:rPr>
              <a:t>ije samo ekonomski </a:t>
            </a:r>
            <a:r>
              <a:rPr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=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&gt; </a:t>
            </a:r>
            <a:r>
              <a:rPr lang="ta-IN"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takođe je i socijalni raspad</a:t>
            </a:r>
            <a:endParaRPr sz="2000" dirty="0">
              <a:latin typeface="Trebuchet MS"/>
              <a:cs typeface="Trebuchet MS"/>
            </a:endParaRPr>
          </a:p>
          <a:p>
            <a:pPr marL="231775" indent="-137160">
              <a:lnSpc>
                <a:spcPts val="2280"/>
              </a:lnSpc>
              <a:spcBef>
                <a:spcPts val="270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ta-IN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apomena</a:t>
            </a:r>
            <a:r>
              <a:rPr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2000" spc="-15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000" spc="-155" dirty="0" smtClean="0">
                <a:solidFill>
                  <a:srgbClr val="404040"/>
                </a:solidFill>
                <a:latin typeface="Trebuchet MS"/>
                <a:cs typeface="Trebuchet MS"/>
              </a:rPr>
              <a:t>i apsolutni i relativni gubitak, DAKLE ne samo tokom krize</a:t>
            </a:r>
            <a:endParaRPr sz="2000" dirty="0">
              <a:latin typeface="Trebuchet MS"/>
              <a:cs typeface="Trebuchet MS"/>
            </a:endParaRPr>
          </a:p>
          <a:p>
            <a:pPr marL="231775">
              <a:lnSpc>
                <a:spcPts val="2280"/>
              </a:lnSpc>
            </a:pP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=&gt; </a:t>
            </a:r>
            <a:r>
              <a:rPr lang="ta-IN"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može se desiti sa ekonomskom modernizacijom odnosno nejednakim rastom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Problem</a:t>
            </a:r>
            <a:r>
              <a:rPr lang="ta-IN"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lang="ta-IN"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kritike</a:t>
            </a:r>
            <a:endParaRPr sz="2400" dirty="0">
              <a:latin typeface="Trebuchet MS"/>
              <a:cs typeface="Trebuchet MS"/>
            </a:endParaRPr>
          </a:p>
          <a:p>
            <a:pPr marL="231775" indent="-137160">
              <a:lnSpc>
                <a:spcPts val="2280"/>
              </a:lnSpc>
              <a:spcBef>
                <a:spcPts val="185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en-US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ta-IN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ala je k</a:t>
            </a:r>
            <a:r>
              <a:rPr lang="ta-IN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orelacija između ekonomske nesigurnosti i nacionalnog nivoa glasova krajnje desnice</a:t>
            </a:r>
            <a:endParaRPr sz="200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spcBef>
                <a:spcPts val="270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en-US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lang="ta-IN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eliki broj glasača krajnjih desničara nisu nezaposleni odnosno ne žive od malih primanja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704" y="1229613"/>
            <a:ext cx="421005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20"/>
              </a:lnSpc>
            </a:pPr>
            <a:r>
              <a:rPr sz="3600" spc="-210" dirty="0">
                <a:solidFill>
                  <a:srgbClr val="404040"/>
                </a:solidFill>
                <a:latin typeface="Trebuchet MS"/>
                <a:cs typeface="Trebuchet MS"/>
              </a:rPr>
              <a:t>Cross-national</a:t>
            </a:r>
            <a:r>
              <a:rPr sz="3600" spc="-2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229" dirty="0">
                <a:solidFill>
                  <a:srgbClr val="404040"/>
                </a:solidFill>
                <a:latin typeface="Trebuchet MS"/>
                <a:cs typeface="Trebuchet MS"/>
              </a:rPr>
              <a:t>variation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26" y="101100"/>
            <a:ext cx="8303895" cy="6037580"/>
          </a:xfrm>
          <a:custGeom>
            <a:avLst/>
            <a:gdLst/>
            <a:ahLst/>
            <a:cxnLst/>
            <a:rect l="l" t="t" r="r" b="b"/>
            <a:pathLst>
              <a:path w="8303895" h="6037580">
                <a:moveTo>
                  <a:pt x="0" y="6037228"/>
                </a:moveTo>
                <a:lnTo>
                  <a:pt x="8303757" y="6037228"/>
                </a:lnTo>
                <a:lnTo>
                  <a:pt x="8303757" y="0"/>
                </a:lnTo>
                <a:lnTo>
                  <a:pt x="0" y="0"/>
                </a:lnTo>
                <a:lnTo>
                  <a:pt x="0" y="6037228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2357" y="312559"/>
            <a:ext cx="7271384" cy="5004435"/>
          </a:xfrm>
          <a:custGeom>
            <a:avLst/>
            <a:gdLst/>
            <a:ahLst/>
            <a:cxnLst/>
            <a:rect l="l" t="t" r="r" b="b"/>
            <a:pathLst>
              <a:path w="7271384" h="5004435">
                <a:moveTo>
                  <a:pt x="0" y="5004146"/>
                </a:moveTo>
                <a:lnTo>
                  <a:pt x="7270774" y="5004146"/>
                </a:lnTo>
                <a:lnTo>
                  <a:pt x="7270774" y="0"/>
                </a:lnTo>
                <a:lnTo>
                  <a:pt x="0" y="0"/>
                </a:lnTo>
                <a:lnTo>
                  <a:pt x="0" y="50041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2357" y="5180805"/>
            <a:ext cx="7275830" cy="20320"/>
          </a:xfrm>
          <a:custGeom>
            <a:avLst/>
            <a:gdLst/>
            <a:ahLst/>
            <a:cxnLst/>
            <a:rect l="l" t="t" r="r" b="b"/>
            <a:pathLst>
              <a:path w="7275830" h="20320">
                <a:moveTo>
                  <a:pt x="0" y="20207"/>
                </a:moveTo>
                <a:lnTo>
                  <a:pt x="7275791" y="20207"/>
                </a:lnTo>
                <a:lnTo>
                  <a:pt x="7275791" y="0"/>
                </a:lnTo>
                <a:lnTo>
                  <a:pt x="0" y="0"/>
                </a:lnTo>
                <a:lnTo>
                  <a:pt x="0" y="20207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2357" y="3598364"/>
            <a:ext cx="7275830" cy="20320"/>
          </a:xfrm>
          <a:custGeom>
            <a:avLst/>
            <a:gdLst/>
            <a:ahLst/>
            <a:cxnLst/>
            <a:rect l="l" t="t" r="r" b="b"/>
            <a:pathLst>
              <a:path w="7275830" h="20320">
                <a:moveTo>
                  <a:pt x="0" y="20207"/>
                </a:moveTo>
                <a:lnTo>
                  <a:pt x="7275791" y="20207"/>
                </a:lnTo>
                <a:lnTo>
                  <a:pt x="7275791" y="0"/>
                </a:lnTo>
                <a:lnTo>
                  <a:pt x="0" y="0"/>
                </a:lnTo>
                <a:lnTo>
                  <a:pt x="0" y="20207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2357" y="2015985"/>
            <a:ext cx="7275830" cy="20320"/>
          </a:xfrm>
          <a:custGeom>
            <a:avLst/>
            <a:gdLst/>
            <a:ahLst/>
            <a:cxnLst/>
            <a:rect l="l" t="t" r="r" b="b"/>
            <a:pathLst>
              <a:path w="7275830" h="20319">
                <a:moveTo>
                  <a:pt x="0" y="20207"/>
                </a:moveTo>
                <a:lnTo>
                  <a:pt x="7275791" y="20207"/>
                </a:lnTo>
                <a:lnTo>
                  <a:pt x="7275791" y="0"/>
                </a:lnTo>
                <a:lnTo>
                  <a:pt x="0" y="0"/>
                </a:lnTo>
                <a:lnTo>
                  <a:pt x="0" y="20207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2357" y="433606"/>
            <a:ext cx="7275830" cy="20320"/>
          </a:xfrm>
          <a:custGeom>
            <a:avLst/>
            <a:gdLst/>
            <a:ahLst/>
            <a:cxnLst/>
            <a:rect l="l" t="t" r="r" b="b"/>
            <a:pathLst>
              <a:path w="7275830" h="20320">
                <a:moveTo>
                  <a:pt x="0" y="20207"/>
                </a:moveTo>
                <a:lnTo>
                  <a:pt x="7275791" y="20207"/>
                </a:lnTo>
                <a:lnTo>
                  <a:pt x="7275791" y="0"/>
                </a:lnTo>
                <a:lnTo>
                  <a:pt x="0" y="0"/>
                </a:lnTo>
                <a:lnTo>
                  <a:pt x="0" y="20207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11085" y="3212364"/>
            <a:ext cx="38862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B</a:t>
            </a:r>
            <a:r>
              <a:rPr sz="1300" spc="15" dirty="0">
                <a:solidFill>
                  <a:srgbClr val="1A466E"/>
                </a:solidFill>
                <a:latin typeface="Arial"/>
                <a:cs typeface="Arial"/>
              </a:rPr>
              <a:t>G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R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5650" y="5076908"/>
            <a:ext cx="73787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5" dirty="0">
                <a:solidFill>
                  <a:srgbClr val="1A466E"/>
                </a:solidFill>
                <a:latin typeface="Arial"/>
                <a:cs typeface="Arial"/>
              </a:rPr>
              <a:t>CYP</a:t>
            </a:r>
            <a:r>
              <a:rPr sz="1300" spc="-265" dirty="0">
                <a:solidFill>
                  <a:srgbClr val="1A466E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HRV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0993" y="3590110"/>
            <a:ext cx="358775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C</a:t>
            </a:r>
            <a:r>
              <a:rPr sz="1300" spc="-5" dirty="0">
                <a:solidFill>
                  <a:srgbClr val="1A466E"/>
                </a:solidFill>
                <a:latin typeface="Arial"/>
                <a:cs typeface="Arial"/>
              </a:rPr>
              <a:t>Z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3913" y="2924906"/>
            <a:ext cx="358775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5" dirty="0">
                <a:solidFill>
                  <a:srgbClr val="1A466E"/>
                </a:solidFill>
                <a:latin typeface="Arial"/>
                <a:cs typeface="Arial"/>
              </a:rPr>
              <a:t>F</a:t>
            </a: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R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A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10285" y="3383914"/>
            <a:ext cx="398145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20" dirty="0">
                <a:solidFill>
                  <a:srgbClr val="1A466E"/>
                </a:solidFill>
                <a:latin typeface="Arial"/>
                <a:cs typeface="Arial"/>
              </a:rPr>
              <a:t>G</a:t>
            </a: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R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C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7491" y="1267146"/>
            <a:ext cx="746760" cy="840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AUT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73355">
              <a:lnSpc>
                <a:spcPts val="1335"/>
              </a:lnSpc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DNK</a:t>
            </a:r>
            <a:endParaRPr sz="1300" dirty="0">
              <a:latin typeface="Arial"/>
              <a:cs typeface="Arial"/>
            </a:endParaRPr>
          </a:p>
          <a:p>
            <a:pPr marL="370205">
              <a:lnSpc>
                <a:spcPts val="1335"/>
              </a:lnSpc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HUN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76591" y="2275031"/>
            <a:ext cx="500380" cy="402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475"/>
              </a:lnSpc>
              <a:spcBef>
                <a:spcPts val="110"/>
              </a:spcBef>
            </a:pPr>
            <a:r>
              <a:rPr sz="1300" spc="-5" dirty="0">
                <a:solidFill>
                  <a:srgbClr val="1A466E"/>
                </a:solidFill>
                <a:latin typeface="Arial"/>
                <a:cs typeface="Arial"/>
              </a:rPr>
              <a:t>FIN</a:t>
            </a:r>
            <a:endParaRPr sz="1300" dirty="0">
              <a:latin typeface="Arial"/>
              <a:cs typeface="Arial"/>
            </a:endParaRPr>
          </a:p>
          <a:p>
            <a:pPr marL="173355">
              <a:lnSpc>
                <a:spcPts val="1475"/>
              </a:lnSpc>
            </a:pPr>
            <a:r>
              <a:rPr sz="1300" spc="-10" dirty="0">
                <a:solidFill>
                  <a:srgbClr val="1A466E"/>
                </a:solidFill>
                <a:latin typeface="Arial"/>
                <a:cs typeface="Arial"/>
              </a:rPr>
              <a:t>L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VA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80641" y="5076908"/>
            <a:ext cx="38100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10" dirty="0">
                <a:solidFill>
                  <a:srgbClr val="1A466E"/>
                </a:solidFill>
                <a:latin typeface="Arial"/>
                <a:cs typeface="Arial"/>
              </a:rPr>
              <a:t>L</a:t>
            </a:r>
            <a:r>
              <a:rPr sz="1300" spc="-760" dirty="0">
                <a:solidFill>
                  <a:srgbClr val="1A466E"/>
                </a:solidFill>
                <a:latin typeface="Arial"/>
                <a:cs typeface="Arial"/>
              </a:rPr>
              <a:t>T</a:t>
            </a:r>
            <a:r>
              <a:rPr sz="1300" spc="-10" dirty="0">
                <a:solidFill>
                  <a:srgbClr val="1A466E"/>
                </a:solidFill>
                <a:latin typeface="Arial"/>
                <a:cs typeface="Arial"/>
              </a:rPr>
              <a:t>I</a:t>
            </a:r>
            <a:r>
              <a:rPr sz="1300" spc="-509" dirty="0">
                <a:solidFill>
                  <a:srgbClr val="1A466E"/>
                </a:solidFill>
                <a:latin typeface="Arial"/>
                <a:cs typeface="Arial"/>
              </a:rPr>
              <a:t>R</a:t>
            </a:r>
            <a:r>
              <a:rPr sz="1300" spc="-425" dirty="0">
                <a:solidFill>
                  <a:srgbClr val="1A466E"/>
                </a:solidFill>
                <a:latin typeface="Arial"/>
                <a:cs typeface="Arial"/>
              </a:rPr>
              <a:t>U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65531" y="3479453"/>
            <a:ext cx="35814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N</a:t>
            </a:r>
            <a:r>
              <a:rPr sz="1300" spc="-10" dirty="0">
                <a:solidFill>
                  <a:srgbClr val="1A466E"/>
                </a:solidFill>
                <a:latin typeface="Arial"/>
                <a:cs typeface="Arial"/>
              </a:rPr>
              <a:t>L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D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54199" y="2496766"/>
            <a:ext cx="398145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N</a:t>
            </a:r>
            <a:r>
              <a:rPr sz="1300" spc="20" dirty="0">
                <a:solidFill>
                  <a:srgbClr val="1A466E"/>
                </a:solidFill>
                <a:latin typeface="Arial"/>
                <a:cs typeface="Arial"/>
              </a:rPr>
              <a:t>O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R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61840" y="3686279"/>
            <a:ext cx="36068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P</a:t>
            </a:r>
            <a:r>
              <a:rPr sz="1300" spc="15" dirty="0">
                <a:solidFill>
                  <a:srgbClr val="1A466E"/>
                </a:solidFill>
                <a:latin typeface="Arial"/>
                <a:cs typeface="Arial"/>
              </a:rPr>
              <a:t>O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L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4193" y="5076908"/>
            <a:ext cx="360045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P</a:t>
            </a: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R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T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56638" y="4351378"/>
            <a:ext cx="419734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260" dirty="0">
                <a:solidFill>
                  <a:srgbClr val="1A466E"/>
                </a:solidFill>
                <a:latin typeface="Arial"/>
                <a:cs typeface="Arial"/>
              </a:rPr>
              <a:t>SV</a:t>
            </a:r>
            <a:r>
              <a:rPr sz="1950" spc="-390" baseline="-25641" dirty="0">
                <a:solidFill>
                  <a:srgbClr val="1A466E"/>
                </a:solidFill>
                <a:latin typeface="Arial"/>
                <a:cs typeface="Arial"/>
              </a:rPr>
              <a:t>IT</a:t>
            </a:r>
            <a:r>
              <a:rPr sz="1300" spc="-260" dirty="0">
                <a:solidFill>
                  <a:srgbClr val="1A466E"/>
                </a:solidFill>
                <a:latin typeface="Arial"/>
                <a:cs typeface="Arial"/>
              </a:rPr>
              <a:t>K</a:t>
            </a:r>
            <a:r>
              <a:rPr sz="1950" spc="-390" baseline="-25641" dirty="0">
                <a:solidFill>
                  <a:srgbClr val="1A466E"/>
                </a:solidFill>
                <a:latin typeface="Arial"/>
                <a:cs typeface="Arial"/>
              </a:rPr>
              <a:t>A</a:t>
            </a:r>
            <a:endParaRPr sz="1950" baseline="-25641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84123" y="4455343"/>
            <a:ext cx="529590" cy="4997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300" dirty="0">
                <a:solidFill>
                  <a:srgbClr val="1A466E"/>
                </a:solidFill>
                <a:latin typeface="Arial"/>
                <a:cs typeface="Arial"/>
              </a:rPr>
              <a:t>BEL</a:t>
            </a:r>
            <a:endParaRPr sz="1300">
              <a:latin typeface="Arial"/>
              <a:cs typeface="Arial"/>
            </a:endParaRPr>
          </a:p>
          <a:p>
            <a:pPr marL="173355">
              <a:lnSpc>
                <a:spcPct val="100000"/>
              </a:lnSpc>
              <a:spcBef>
                <a:spcPts val="309"/>
              </a:spcBef>
            </a:pPr>
            <a:r>
              <a:rPr sz="1300" dirty="0">
                <a:solidFill>
                  <a:srgbClr val="1A466E"/>
                </a:solidFill>
                <a:latin typeface="Arial"/>
                <a:cs typeface="Arial"/>
              </a:rPr>
              <a:t>SVN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98026" y="5076908"/>
            <a:ext cx="35941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dirty="0">
                <a:solidFill>
                  <a:srgbClr val="1A466E"/>
                </a:solidFill>
                <a:latin typeface="Arial"/>
                <a:cs typeface="Arial"/>
              </a:rPr>
              <a:t>ESP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26568" y="3035774"/>
            <a:ext cx="419734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S</a:t>
            </a:r>
            <a:r>
              <a:rPr sz="1300" spc="120" dirty="0">
                <a:solidFill>
                  <a:srgbClr val="1A466E"/>
                </a:solidFill>
                <a:latin typeface="Arial"/>
                <a:cs typeface="Arial"/>
              </a:rPr>
              <a:t>W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13782" y="425353"/>
            <a:ext cx="380365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CHE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1412" y="4259625"/>
            <a:ext cx="1512570" cy="10433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03835" marR="751205" indent="196215">
              <a:lnSpc>
                <a:spcPts val="2140"/>
              </a:lnSpc>
              <a:spcBef>
                <a:spcPts val="265"/>
              </a:spcBef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D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EU  </a:t>
            </a:r>
            <a:r>
              <a:rPr sz="1300" dirty="0">
                <a:solidFill>
                  <a:srgbClr val="1A466E"/>
                </a:solidFill>
                <a:latin typeface="Arial"/>
                <a:cs typeface="Arial"/>
              </a:rPr>
              <a:t>ISL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ts val="944"/>
              </a:lnSpc>
            </a:pPr>
            <a:r>
              <a:rPr sz="1300" spc="10" dirty="0">
                <a:solidFill>
                  <a:srgbClr val="1A466E"/>
                </a:solidFill>
                <a:latin typeface="Arial"/>
                <a:cs typeface="Arial"/>
              </a:rPr>
              <a:t>JPN</a:t>
            </a:r>
            <a:endParaRPr sz="1300" dirty="0">
              <a:latin typeface="Arial"/>
              <a:cs typeface="Arial"/>
            </a:endParaRPr>
          </a:p>
          <a:p>
            <a:pPr marL="627380">
              <a:lnSpc>
                <a:spcPct val="100000"/>
              </a:lnSpc>
              <a:spcBef>
                <a:spcPts val="1055"/>
              </a:spcBef>
            </a:pPr>
            <a:r>
              <a:rPr sz="1300" spc="-600" dirty="0" smtClean="0">
                <a:solidFill>
                  <a:srgbClr val="1A466E"/>
                </a:solidFill>
                <a:latin typeface="Arial"/>
                <a:cs typeface="Arial"/>
              </a:rPr>
              <a:t>LALATEULSUSRTCXOAUN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46163" y="3081548"/>
            <a:ext cx="38862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20" dirty="0">
                <a:solidFill>
                  <a:srgbClr val="1A466E"/>
                </a:solidFill>
                <a:latin typeface="Arial"/>
                <a:cs typeface="Arial"/>
              </a:rPr>
              <a:t>G</a:t>
            </a:r>
            <a:r>
              <a:rPr sz="1300" spc="5" dirty="0">
                <a:solidFill>
                  <a:srgbClr val="1A466E"/>
                </a:solidFill>
                <a:latin typeface="Arial"/>
                <a:cs typeface="Arial"/>
              </a:rPr>
              <a:t>BR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22357" y="312475"/>
            <a:ext cx="0" cy="5009515"/>
          </a:xfrm>
          <a:custGeom>
            <a:avLst/>
            <a:gdLst/>
            <a:ahLst/>
            <a:cxnLst/>
            <a:rect l="l" t="t" r="r" b="b"/>
            <a:pathLst>
              <a:path h="5009515">
                <a:moveTo>
                  <a:pt x="0" y="5009248"/>
                </a:moveTo>
                <a:lnTo>
                  <a:pt x="0" y="0"/>
                </a:lnTo>
              </a:path>
            </a:pathLst>
          </a:custGeom>
          <a:ln w="10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6989" y="519090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368" y="0"/>
                </a:moveTo>
                <a:lnTo>
                  <a:pt x="0" y="0"/>
                </a:lnTo>
              </a:path>
            </a:pathLst>
          </a:custGeom>
          <a:ln w="10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46354" y="5115586"/>
            <a:ext cx="262890" cy="1435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650" dirty="0">
                <a:latin typeface="Arial"/>
                <a:cs typeface="Arial"/>
              </a:rPr>
              <a:t>0</a:t>
            </a:r>
            <a:endParaRPr sz="16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6989" y="360846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368" y="0"/>
                </a:moveTo>
                <a:lnTo>
                  <a:pt x="0" y="0"/>
                </a:lnTo>
              </a:path>
            </a:pathLst>
          </a:custGeom>
          <a:ln w="10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70075" y="3479076"/>
            <a:ext cx="262890" cy="2578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650" spc="-15" dirty="0">
                <a:latin typeface="Arial"/>
                <a:cs typeface="Arial"/>
              </a:rPr>
              <a:t>10</a:t>
            </a:r>
            <a:endParaRPr sz="16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36989" y="2026088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368" y="0"/>
                </a:moveTo>
                <a:lnTo>
                  <a:pt x="0" y="0"/>
                </a:lnTo>
              </a:path>
            </a:pathLst>
          </a:custGeom>
          <a:ln w="10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70075" y="1896697"/>
            <a:ext cx="262890" cy="2578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650" spc="-15" dirty="0">
                <a:latin typeface="Arial"/>
                <a:cs typeface="Arial"/>
              </a:rPr>
              <a:t>20</a:t>
            </a:r>
            <a:endParaRPr sz="16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36989" y="44371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368" y="0"/>
                </a:moveTo>
                <a:lnTo>
                  <a:pt x="0" y="0"/>
                </a:lnTo>
              </a:path>
            </a:pathLst>
          </a:custGeom>
          <a:ln w="10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65015" y="314528"/>
            <a:ext cx="262890" cy="2578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650" spc="-15" dirty="0">
                <a:latin typeface="Arial"/>
                <a:cs typeface="Arial"/>
              </a:rPr>
              <a:t>30</a:t>
            </a:r>
            <a:endParaRPr sz="16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22357" y="5321724"/>
            <a:ext cx="7275830" cy="0"/>
          </a:xfrm>
          <a:custGeom>
            <a:avLst/>
            <a:gdLst/>
            <a:ahLst/>
            <a:cxnLst/>
            <a:rect l="l" t="t" r="r" b="b"/>
            <a:pathLst>
              <a:path w="7275830">
                <a:moveTo>
                  <a:pt x="0" y="0"/>
                </a:moveTo>
                <a:lnTo>
                  <a:pt x="7275791" y="0"/>
                </a:lnTo>
              </a:path>
            </a:pathLst>
          </a:custGeom>
          <a:ln w="10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72464" y="5321724"/>
            <a:ext cx="0" cy="85725"/>
          </a:xfrm>
          <a:custGeom>
            <a:avLst/>
            <a:gdLst/>
            <a:ahLst/>
            <a:cxnLst/>
            <a:rect l="l" t="t" r="r" b="b"/>
            <a:pathLst>
              <a:path h="85725">
                <a:moveTo>
                  <a:pt x="0" y="0"/>
                </a:moveTo>
                <a:lnTo>
                  <a:pt x="0" y="85544"/>
                </a:lnTo>
              </a:path>
            </a:pathLst>
          </a:custGeom>
          <a:ln w="10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358207" y="5414326"/>
            <a:ext cx="436880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-5" dirty="0">
                <a:latin typeface="Arial"/>
                <a:cs typeface="Arial"/>
              </a:rPr>
              <a:t>5</a:t>
            </a:r>
            <a:r>
              <a:rPr sz="1650" spc="15" dirty="0">
                <a:latin typeface="Arial"/>
                <a:cs typeface="Arial"/>
              </a:rPr>
              <a:t>.</a:t>
            </a:r>
            <a:r>
              <a:rPr sz="1650" spc="-5" dirty="0">
                <a:latin typeface="Arial"/>
                <a:cs typeface="Arial"/>
              </a:rPr>
              <a:t>0</a:t>
            </a:r>
            <a:r>
              <a:rPr sz="1650" spc="10" dirty="0">
                <a:latin typeface="Arial"/>
                <a:cs typeface="Arial"/>
              </a:rPr>
              <a:t>0</a:t>
            </a:r>
            <a:endParaRPr sz="16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94899" y="5321724"/>
            <a:ext cx="0" cy="85725"/>
          </a:xfrm>
          <a:custGeom>
            <a:avLst/>
            <a:gdLst/>
            <a:ahLst/>
            <a:cxnLst/>
            <a:rect l="l" t="t" r="r" b="b"/>
            <a:pathLst>
              <a:path h="85725">
                <a:moveTo>
                  <a:pt x="0" y="0"/>
                </a:moveTo>
                <a:lnTo>
                  <a:pt x="0" y="85544"/>
                </a:lnTo>
              </a:path>
            </a:pathLst>
          </a:custGeom>
          <a:ln w="10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17438" y="5321724"/>
            <a:ext cx="0" cy="85725"/>
          </a:xfrm>
          <a:custGeom>
            <a:avLst/>
            <a:gdLst/>
            <a:ahLst/>
            <a:cxnLst/>
            <a:rect l="l" t="t" r="r" b="b"/>
            <a:pathLst>
              <a:path h="85725">
                <a:moveTo>
                  <a:pt x="0" y="0"/>
                </a:moveTo>
                <a:lnTo>
                  <a:pt x="0" y="85544"/>
                </a:lnTo>
              </a:path>
            </a:pathLst>
          </a:custGeom>
          <a:ln w="10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39978" y="5321724"/>
            <a:ext cx="0" cy="85725"/>
          </a:xfrm>
          <a:custGeom>
            <a:avLst/>
            <a:gdLst/>
            <a:ahLst/>
            <a:cxnLst/>
            <a:rect l="l" t="t" r="r" b="b"/>
            <a:pathLst>
              <a:path h="85725">
                <a:moveTo>
                  <a:pt x="0" y="0"/>
                </a:moveTo>
                <a:lnTo>
                  <a:pt x="0" y="85544"/>
                </a:lnTo>
              </a:path>
            </a:pathLst>
          </a:custGeom>
          <a:ln w="10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67347" y="5321724"/>
            <a:ext cx="0" cy="85725"/>
          </a:xfrm>
          <a:custGeom>
            <a:avLst/>
            <a:gdLst/>
            <a:ahLst/>
            <a:cxnLst/>
            <a:rect l="l" t="t" r="r" b="b"/>
            <a:pathLst>
              <a:path h="85725">
                <a:moveTo>
                  <a:pt x="0" y="0"/>
                </a:moveTo>
                <a:lnTo>
                  <a:pt x="0" y="85544"/>
                </a:lnTo>
              </a:path>
            </a:pathLst>
          </a:custGeom>
          <a:ln w="10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792622" y="5414326"/>
            <a:ext cx="553085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-5" dirty="0">
                <a:latin typeface="Arial"/>
                <a:cs typeface="Arial"/>
              </a:rPr>
              <a:t>25</a:t>
            </a:r>
            <a:r>
              <a:rPr sz="1650" spc="15" dirty="0">
                <a:latin typeface="Arial"/>
                <a:cs typeface="Arial"/>
              </a:rPr>
              <a:t>.</a:t>
            </a:r>
            <a:r>
              <a:rPr sz="1650" spc="-5" dirty="0">
                <a:latin typeface="Arial"/>
                <a:cs typeface="Arial"/>
              </a:rPr>
              <a:t>0</a:t>
            </a:r>
            <a:r>
              <a:rPr sz="1650" spc="10" dirty="0">
                <a:latin typeface="Arial"/>
                <a:cs typeface="Arial"/>
              </a:rPr>
              <a:t>0</a:t>
            </a:r>
            <a:endParaRPr sz="1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01373" y="5414326"/>
            <a:ext cx="4342130" cy="48207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31495">
              <a:lnSpc>
                <a:spcPts val="1805"/>
              </a:lnSpc>
              <a:spcBef>
                <a:spcPts val="120"/>
              </a:spcBef>
              <a:tabLst>
                <a:tab pos="2153285" algn="l"/>
                <a:tab pos="3775710" algn="l"/>
              </a:tabLst>
            </a:pPr>
            <a:r>
              <a:rPr sz="1650" dirty="0">
                <a:latin typeface="Arial"/>
                <a:cs typeface="Arial"/>
              </a:rPr>
              <a:t>10.00	15.00	20.00</a:t>
            </a:r>
          </a:p>
          <a:p>
            <a:pPr marL="12700">
              <a:lnSpc>
                <a:spcPts val="1805"/>
              </a:lnSpc>
            </a:pPr>
            <a:r>
              <a:rPr lang="ta-IN" sz="1650" spc="10" dirty="0" smtClean="0">
                <a:latin typeface="Arial"/>
                <a:cs typeface="Arial"/>
              </a:rPr>
              <a:t>Stopa nezaposlenosti</a:t>
            </a:r>
            <a:r>
              <a:rPr sz="1650" dirty="0" smtClean="0">
                <a:latin typeface="Arial"/>
                <a:cs typeface="Arial"/>
              </a:rPr>
              <a:t>, </a:t>
            </a:r>
            <a:r>
              <a:rPr sz="1650" spc="15" dirty="0">
                <a:latin typeface="Arial"/>
                <a:cs typeface="Arial"/>
              </a:rPr>
              <a:t>% </a:t>
            </a:r>
            <a:r>
              <a:rPr sz="1650" spc="30" dirty="0" smtClean="0">
                <a:latin typeface="Arial"/>
                <a:cs typeface="Arial"/>
              </a:rPr>
              <a:t>civiln</a:t>
            </a:r>
            <a:r>
              <a:rPr lang="ta-IN" sz="1650" spc="30" dirty="0" smtClean="0">
                <a:latin typeface="Arial"/>
                <a:cs typeface="Arial"/>
              </a:rPr>
              <a:t>e</a:t>
            </a:r>
            <a:r>
              <a:rPr sz="1650" spc="30" dirty="0" smtClean="0">
                <a:latin typeface="Arial"/>
                <a:cs typeface="Arial"/>
              </a:rPr>
              <a:t> </a:t>
            </a:r>
            <a:r>
              <a:rPr lang="ta-IN" sz="1650" spc="30" dirty="0" smtClean="0">
                <a:latin typeface="Arial"/>
                <a:cs typeface="Arial"/>
              </a:rPr>
              <a:t>radne snage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255008" y="484631"/>
            <a:ext cx="3706367" cy="3730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50435" y="480059"/>
            <a:ext cx="3716020" cy="3740150"/>
          </a:xfrm>
          <a:custGeom>
            <a:avLst/>
            <a:gdLst/>
            <a:ahLst/>
            <a:cxnLst/>
            <a:rect l="l" t="t" r="r" b="b"/>
            <a:pathLst>
              <a:path w="3716020" h="3740150">
                <a:moveTo>
                  <a:pt x="0" y="3739896"/>
                </a:moveTo>
                <a:lnTo>
                  <a:pt x="3715512" y="3739896"/>
                </a:lnTo>
                <a:lnTo>
                  <a:pt x="3715512" y="0"/>
                </a:lnTo>
                <a:lnTo>
                  <a:pt x="0" y="0"/>
                </a:lnTo>
                <a:lnTo>
                  <a:pt x="0" y="373989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8001000" cy="1054113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ts val="3679"/>
              </a:lnSpc>
              <a:spcBef>
                <a:spcPts val="755"/>
              </a:spcBef>
            </a:pPr>
            <a:r>
              <a:rPr spc="-180" dirty="0" smtClean="0"/>
              <a:t>Dominant</a:t>
            </a:r>
            <a:r>
              <a:rPr lang="ta-IN" spc="-180" dirty="0" smtClean="0"/>
              <a:t>no rješenje</a:t>
            </a:r>
            <a:r>
              <a:rPr spc="-210" dirty="0" smtClean="0"/>
              <a:t>: </a:t>
            </a:r>
            <a:r>
              <a:rPr spc="-195" dirty="0" smtClean="0"/>
              <a:t>n</a:t>
            </a:r>
            <a:r>
              <a:rPr lang="ta-IN" spc="-195" dirty="0" smtClean="0"/>
              <a:t>ovi transnacionalni rascjep i</a:t>
            </a:r>
            <a:r>
              <a:rPr spc="-175" dirty="0" smtClean="0"/>
              <a:t> </a:t>
            </a:r>
            <a:r>
              <a:rPr lang="ta-IN" spc="-175" dirty="0" smtClean="0"/>
              <a:t>kulturne posljedice</a:t>
            </a:r>
            <a:endParaRPr spc="-220" dirty="0"/>
          </a:p>
        </p:txBody>
      </p:sp>
      <p:sp>
        <p:nvSpPr>
          <p:cNvPr id="5" name="object 5"/>
          <p:cNvSpPr txBox="1"/>
          <p:nvPr/>
        </p:nvSpPr>
        <p:spPr>
          <a:xfrm>
            <a:off x="891032" y="1807209"/>
            <a:ext cx="7400290" cy="45095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>
              <a:lnSpc>
                <a:spcPts val="2735"/>
              </a:lnSpc>
              <a:spcBef>
                <a:spcPts val="100"/>
              </a:spcBef>
            </a:pPr>
            <a:r>
              <a:rPr lang="ta-IN"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Konvencionalna mudrost</a:t>
            </a:r>
            <a:r>
              <a:rPr sz="2400" b="1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2400" b="1" spc="-23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400" b="1" spc="-235" dirty="0" smtClean="0">
                <a:solidFill>
                  <a:srgbClr val="404040"/>
                </a:solidFill>
                <a:latin typeface="Trebuchet MS"/>
                <a:cs typeface="Trebuchet MS"/>
              </a:rPr>
              <a:t>pojava je nova </a:t>
            </a:r>
            <a:r>
              <a:rPr sz="2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2400" b="1" spc="-19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400" b="1" spc="-190" dirty="0" smtClean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2400" b="1" spc="-165" dirty="0" smtClean="0">
                <a:solidFill>
                  <a:srgbClr val="404040"/>
                </a:solidFill>
                <a:latin typeface="Trebuchet MS"/>
                <a:cs typeface="Trebuchet MS"/>
              </a:rPr>
              <a:t>‘n</a:t>
            </a:r>
            <a:r>
              <a:rPr lang="ta-IN" sz="2400" b="1" spc="-165" dirty="0" smtClean="0">
                <a:solidFill>
                  <a:srgbClr val="404040"/>
                </a:solidFill>
                <a:latin typeface="Trebuchet MS"/>
                <a:cs typeface="Trebuchet MS"/>
              </a:rPr>
              <a:t>ovom nacionalizmu</a:t>
            </a:r>
            <a:r>
              <a:rPr sz="2400" b="1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’ </a:t>
            </a:r>
            <a:r>
              <a:rPr sz="2400" b="1" spc="-15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400" b="1" spc="-155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ta-IN" sz="2400" b="1" spc="-155" dirty="0" smtClean="0">
                <a:solidFill>
                  <a:srgbClr val="404040"/>
                </a:solidFill>
                <a:latin typeface="Trebuchet MS"/>
                <a:cs typeface="Trebuchet MS"/>
              </a:rPr>
              <a:t>uverenitet</a:t>
            </a:r>
            <a:r>
              <a:rPr sz="2400" b="1" spc="-155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2400" b="1" spc="-130" dirty="0">
                <a:solidFill>
                  <a:srgbClr val="404040"/>
                </a:solidFill>
                <a:latin typeface="Trebuchet MS"/>
                <a:cs typeface="Trebuchet MS"/>
              </a:rPr>
              <a:t>anti-</a:t>
            </a:r>
            <a:r>
              <a:rPr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imigra</a:t>
            </a:r>
            <a:r>
              <a:rPr lang="ta-IN"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cije</a:t>
            </a:r>
            <a:r>
              <a:rPr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400" b="1" spc="-35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spc="-125" dirty="0">
                <a:solidFill>
                  <a:srgbClr val="404040"/>
                </a:solidFill>
                <a:latin typeface="Trebuchet MS"/>
                <a:cs typeface="Trebuchet MS"/>
              </a:rPr>
              <a:t>anti-</a:t>
            </a:r>
            <a:r>
              <a:rPr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eliti</a:t>
            </a:r>
            <a:r>
              <a:rPr lang="ta-IN"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za</a:t>
            </a:r>
            <a:r>
              <a:rPr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ta-IN"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2400" dirty="0">
              <a:latin typeface="Trebuchet MS"/>
              <a:cs typeface="Trebuchet MS"/>
            </a:endParaRPr>
          </a:p>
          <a:p>
            <a:pPr marL="302260" indent="-137160">
              <a:lnSpc>
                <a:spcPct val="100000"/>
              </a:lnSpc>
              <a:spcBef>
                <a:spcPts val="185"/>
              </a:spcBef>
              <a:buClr>
                <a:srgbClr val="E38312"/>
              </a:buClr>
              <a:buChar char="◦"/>
              <a:tabLst>
                <a:tab pos="302895" algn="l"/>
              </a:tabLst>
            </a:pPr>
            <a:r>
              <a:rPr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Uniform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, linear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an i u porastu</a:t>
            </a:r>
            <a:r>
              <a:rPr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uzrokuje ga kulturna nesigurnost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lang="en-US" sz="2400" b="1" spc="-175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lang="ta-IN" sz="2400" b="1" spc="-175" dirty="0" smtClean="0">
                <a:solidFill>
                  <a:srgbClr val="404040"/>
                </a:solidFill>
                <a:latin typeface="Trebuchet MS"/>
                <a:cs typeface="Trebuchet MS"/>
              </a:rPr>
              <a:t>vije dimenzije</a:t>
            </a:r>
            <a:r>
              <a:rPr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2400" dirty="0">
              <a:latin typeface="Trebuchet MS"/>
              <a:cs typeface="Trebuchet MS"/>
            </a:endParaRPr>
          </a:p>
          <a:p>
            <a:pPr marL="594995" indent="-405765">
              <a:lnSpc>
                <a:spcPct val="100000"/>
              </a:lnSpc>
              <a:spcBef>
                <a:spcPts val="815"/>
              </a:spcBef>
              <a:buClr>
                <a:srgbClr val="E38312"/>
              </a:buClr>
              <a:buAutoNum type="arabicPeriod"/>
              <a:tabLst>
                <a:tab pos="594995" algn="l"/>
                <a:tab pos="595630" algn="l"/>
              </a:tabLst>
            </a:pPr>
            <a:r>
              <a:rPr sz="2400" b="1" spc="-155" dirty="0" smtClean="0">
                <a:solidFill>
                  <a:srgbClr val="404040"/>
                </a:solidFill>
                <a:latin typeface="Trebuchet MS"/>
                <a:cs typeface="Trebuchet MS"/>
              </a:rPr>
              <a:t>Etni</a:t>
            </a:r>
            <a:r>
              <a:rPr lang="ta-IN" sz="2400" b="1" spc="-155" dirty="0" smtClean="0">
                <a:solidFill>
                  <a:srgbClr val="404040"/>
                </a:solidFill>
                <a:latin typeface="Trebuchet MS"/>
                <a:cs typeface="Trebuchet MS"/>
              </a:rPr>
              <a:t>čko takmičenje</a:t>
            </a:r>
            <a:endParaRPr sz="2400" dirty="0">
              <a:latin typeface="Trebuchet MS"/>
              <a:cs typeface="Trebuchet MS"/>
            </a:endParaRPr>
          </a:p>
          <a:p>
            <a:pPr marL="905510" lvl="1" indent="-137160">
              <a:lnSpc>
                <a:spcPct val="100000"/>
              </a:lnSpc>
              <a:spcBef>
                <a:spcPts val="185"/>
              </a:spcBef>
              <a:buClr>
                <a:srgbClr val="E38312"/>
              </a:buClr>
              <a:buChar char="◦"/>
              <a:tabLst>
                <a:tab pos="906144" algn="l"/>
              </a:tabLst>
            </a:pPr>
            <a:r>
              <a:rPr lang="en-US"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ta-IN"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trah od gubitka kulturnog identiteta</a:t>
            </a:r>
            <a:endParaRPr sz="2000" dirty="0">
              <a:latin typeface="Trebuchet MS"/>
              <a:cs typeface="Trebuchet MS"/>
            </a:endParaRPr>
          </a:p>
          <a:p>
            <a:pPr marL="905510" lvl="1" indent="-137160">
              <a:lnSpc>
                <a:spcPct val="100000"/>
              </a:lnSpc>
              <a:spcBef>
                <a:spcPts val="265"/>
              </a:spcBef>
              <a:buClr>
                <a:srgbClr val="E38312"/>
              </a:buClr>
              <a:buChar char="◦"/>
              <a:tabLst>
                <a:tab pos="906144" algn="l"/>
              </a:tabLst>
            </a:pPr>
            <a:r>
              <a:rPr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lang="ta-IN"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rividna neusaglašenost između kultura</a:t>
            </a:r>
            <a:endParaRPr sz="2000" dirty="0">
              <a:latin typeface="Trebuchet MS"/>
              <a:cs typeface="Trebuchet MS"/>
            </a:endParaRPr>
          </a:p>
          <a:p>
            <a:pPr marL="905510" lvl="1" indent="-137160">
              <a:lnSpc>
                <a:spcPct val="100000"/>
              </a:lnSpc>
              <a:spcBef>
                <a:spcPts val="265"/>
              </a:spcBef>
              <a:buClr>
                <a:srgbClr val="E38312"/>
              </a:buClr>
              <a:buChar char="◦"/>
              <a:tabLst>
                <a:tab pos="906144" algn="l"/>
              </a:tabLst>
            </a:pPr>
            <a:r>
              <a:rPr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lang="ta-IN"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rividna nemogućnost određenih grupa da se uklope</a:t>
            </a:r>
            <a:endParaRPr sz="2000" dirty="0">
              <a:latin typeface="Trebuchet MS"/>
              <a:cs typeface="Trebuchet MS"/>
            </a:endParaRPr>
          </a:p>
          <a:p>
            <a:pPr marL="527685" indent="-338455">
              <a:lnSpc>
                <a:spcPct val="100000"/>
              </a:lnSpc>
              <a:spcBef>
                <a:spcPts val="875"/>
              </a:spcBef>
              <a:buClr>
                <a:srgbClr val="E38312"/>
              </a:buClr>
              <a:buAutoNum type="arabicPeriod"/>
              <a:tabLst>
                <a:tab pos="528320" algn="l"/>
              </a:tabLst>
            </a:pPr>
            <a:r>
              <a:rPr lang="ta-IN" sz="2400" b="1" spc="-140" dirty="0" smtClean="0">
                <a:solidFill>
                  <a:srgbClr val="404040"/>
                </a:solidFill>
                <a:latin typeface="Trebuchet MS"/>
                <a:cs typeface="Trebuchet MS"/>
              </a:rPr>
              <a:t>Kulturne posljedice o važnosti širi</a:t>
            </a:r>
            <a:r>
              <a:rPr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h </a:t>
            </a:r>
            <a:r>
              <a:rPr lang="ta-IN"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vrijednosti</a:t>
            </a:r>
            <a:endParaRPr sz="2400" dirty="0">
              <a:latin typeface="Trebuchet MS"/>
              <a:cs typeface="Trebuchet MS"/>
            </a:endParaRPr>
          </a:p>
          <a:p>
            <a:pPr marL="963930" lvl="1" indent="-195580">
              <a:lnSpc>
                <a:spcPct val="100000"/>
              </a:lnSpc>
              <a:spcBef>
                <a:spcPts val="210"/>
              </a:spcBef>
              <a:buClr>
                <a:srgbClr val="E38312"/>
              </a:buClr>
              <a:buChar char="◦"/>
              <a:tabLst>
                <a:tab pos="963930" algn="l"/>
              </a:tabLst>
            </a:pPr>
            <a:r>
              <a:rPr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Rea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kcije protiv naprednih kulturnih promjena</a:t>
            </a:r>
            <a:endParaRPr sz="2000" dirty="0">
              <a:latin typeface="Trebuchet MS"/>
              <a:cs typeface="Trebuchet MS"/>
            </a:endParaRPr>
          </a:p>
          <a:p>
            <a:pPr marL="165100" marR="5080">
              <a:lnSpc>
                <a:spcPct val="91000"/>
              </a:lnSpc>
              <a:spcBef>
                <a:spcPts val="439"/>
              </a:spcBef>
            </a:pPr>
            <a:r>
              <a:rPr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Indi</a:t>
            </a:r>
            <a:r>
              <a:rPr lang="ta-IN"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ator</a:t>
            </a:r>
            <a:r>
              <a:rPr lang="ta-IN"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Imigra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cija</a:t>
            </a:r>
            <a:r>
              <a:rPr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društvena vrijednost</a:t>
            </a:r>
            <a:r>
              <a:rPr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obrazovanje</a:t>
            </a:r>
            <a:r>
              <a:rPr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nepovjerenje u globalno </a:t>
            </a:r>
            <a:r>
              <a:rPr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/ </a:t>
            </a:r>
            <a:r>
              <a:rPr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na</a:t>
            </a:r>
            <a:r>
              <a:rPr lang="ta-IN"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ional</a:t>
            </a:r>
            <a:r>
              <a:rPr lang="ta-IN"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no upravljanje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35602" y="752297"/>
            <a:ext cx="44958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95" dirty="0">
                <a:solidFill>
                  <a:srgbClr val="000000"/>
                </a:solidFill>
              </a:rPr>
              <a:t>4.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21155" y="1789252"/>
            <a:ext cx="7070725" cy="3299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95"/>
              </a:spcBef>
            </a:pPr>
            <a:r>
              <a:rPr lang="en-US" sz="4400" spc="-229" dirty="0" err="1" smtClean="0">
                <a:latin typeface=""/>
                <a:cs typeface=""/>
              </a:rPr>
              <a:t>A</a:t>
            </a:r>
            <a:r>
              <a:rPr sz="4400" spc="-229" dirty="0" err="1" smtClean="0">
                <a:latin typeface=""/>
                <a:cs typeface=""/>
              </a:rPr>
              <a:t>lternativ</a:t>
            </a:r>
            <a:r>
              <a:rPr lang="ta-IN" sz="4400" spc="-229" dirty="0" smtClean="0">
                <a:latin typeface=""/>
                <a:cs typeface=""/>
              </a:rPr>
              <a:t>no tumačenje</a:t>
            </a:r>
            <a:endParaRPr sz="4400" dirty="0" smtClean="0">
              <a:latin typeface=""/>
              <a:cs typeface="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 dirty="0" smtClean="0">
              <a:latin typeface=""/>
              <a:cs typeface=""/>
            </a:endParaRPr>
          </a:p>
          <a:p>
            <a:pPr algn="ctr">
              <a:lnSpc>
                <a:spcPct val="100000"/>
              </a:lnSpc>
            </a:pPr>
            <a:r>
              <a:rPr sz="4400" spc="-155" dirty="0" smtClean="0">
                <a:latin typeface=""/>
                <a:cs typeface=""/>
              </a:rPr>
              <a:t>Imigra</a:t>
            </a:r>
            <a:r>
              <a:rPr lang="ta-IN" sz="4400" spc="-155" dirty="0" smtClean="0">
                <a:latin typeface=""/>
                <a:cs typeface=""/>
              </a:rPr>
              <a:t>cija nije samo kulturna</a:t>
            </a:r>
            <a:endParaRPr sz="4400" dirty="0">
              <a:latin typeface=""/>
              <a:cs typeface="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4400" spc="-175" dirty="0" smtClean="0">
                <a:latin typeface=""/>
                <a:cs typeface=""/>
              </a:rPr>
              <a:t></a:t>
            </a:r>
            <a:r>
              <a:rPr lang="ta-IN" sz="4400" spc="-175" dirty="0" smtClean="0">
                <a:latin typeface=""/>
                <a:cs typeface=""/>
              </a:rPr>
              <a:t>Politike države blagostanja </a:t>
            </a:r>
            <a:r>
              <a:rPr sz="4400" spc="-160" dirty="0" smtClean="0">
                <a:latin typeface=""/>
                <a:cs typeface=""/>
              </a:rPr>
              <a:t></a:t>
            </a:r>
            <a:r>
              <a:rPr lang="ta-IN" sz="4400" spc="-160" dirty="0" smtClean="0">
                <a:latin typeface=""/>
                <a:cs typeface=""/>
              </a:rPr>
              <a:t>Strategije partija</a:t>
            </a:r>
            <a:endParaRPr sz="4400" dirty="0">
              <a:latin typeface=""/>
              <a:cs typeface="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3291" y="5204459"/>
            <a:ext cx="7239000" cy="86241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89535" marR="142240" algn="just">
              <a:lnSpc>
                <a:spcPct val="100000"/>
              </a:lnSpc>
              <a:spcBef>
                <a:spcPts val="244"/>
              </a:spcBef>
            </a:pPr>
            <a:r>
              <a:rPr sz="1800" spc="-85" dirty="0" smtClean="0">
                <a:latin typeface="Trebuchet MS"/>
                <a:cs typeface="Trebuchet MS"/>
              </a:rPr>
              <a:t>N</a:t>
            </a:r>
            <a:r>
              <a:rPr lang="ta-IN" sz="1800" spc="-85" dirty="0" smtClean="0">
                <a:latin typeface="Trebuchet MS"/>
                <a:cs typeface="Trebuchet MS"/>
              </a:rPr>
              <a:t>apomena</a:t>
            </a:r>
            <a:r>
              <a:rPr sz="1800" spc="-85" dirty="0" smtClean="0">
                <a:latin typeface="Trebuchet MS"/>
                <a:cs typeface="Trebuchet MS"/>
              </a:rPr>
              <a:t>:</a:t>
            </a:r>
            <a:r>
              <a:rPr sz="1800" spc="-114" dirty="0" smtClean="0">
                <a:latin typeface="Trebuchet MS"/>
                <a:cs typeface="Trebuchet MS"/>
              </a:rPr>
              <a:t> </a:t>
            </a:r>
            <a:r>
              <a:rPr lang="ta-IN" sz="1800" spc="-114" dirty="0" smtClean="0">
                <a:latin typeface="Trebuchet MS"/>
                <a:cs typeface="Trebuchet MS"/>
              </a:rPr>
              <a:t>Niz </a:t>
            </a:r>
            <a:r>
              <a:rPr sz="1800" spc="-80" dirty="0" smtClean="0">
                <a:latin typeface="Trebuchet MS"/>
                <a:cs typeface="Trebuchet MS"/>
              </a:rPr>
              <a:t>(</a:t>
            </a:r>
            <a:r>
              <a:rPr lang="ta-IN" sz="1800" spc="-80" dirty="0" smtClean="0">
                <a:latin typeface="Trebuchet MS"/>
                <a:cs typeface="Trebuchet MS"/>
              </a:rPr>
              <a:t>objavljenih i radova u toku</a:t>
            </a:r>
            <a:r>
              <a:rPr sz="1800" spc="-70" dirty="0" smtClean="0">
                <a:latin typeface="Trebuchet MS"/>
                <a:cs typeface="Trebuchet MS"/>
              </a:rPr>
              <a:t>)</a:t>
            </a:r>
            <a:r>
              <a:rPr sz="1800" spc="-110" dirty="0" smtClean="0">
                <a:latin typeface="Trebuchet MS"/>
                <a:cs typeface="Trebuchet MS"/>
              </a:rPr>
              <a:t> </a:t>
            </a:r>
            <a:r>
              <a:rPr lang="ta-IN" sz="1800" spc="-110" dirty="0" smtClean="0">
                <a:latin typeface="Trebuchet MS"/>
                <a:cs typeface="Trebuchet MS"/>
              </a:rPr>
              <a:t>dokumenata ide u prilog sljedećim tvrdnjama </a:t>
            </a:r>
            <a:r>
              <a:rPr sz="1800" spc="235" dirty="0" smtClean="0">
                <a:latin typeface="Trebuchet MS"/>
                <a:cs typeface="Trebuchet MS"/>
              </a:rPr>
              <a:t>–</a:t>
            </a:r>
            <a:r>
              <a:rPr sz="1800" spc="-114" dirty="0" smtClean="0">
                <a:latin typeface="Trebuchet MS"/>
                <a:cs typeface="Trebuchet MS"/>
              </a:rPr>
              <a:t> </a:t>
            </a:r>
            <a:r>
              <a:rPr lang="ta-IN" sz="1800" spc="-114" dirty="0" smtClean="0">
                <a:latin typeface="Trebuchet MS"/>
                <a:cs typeface="Trebuchet MS"/>
              </a:rPr>
              <a:t>ukazujemo na neke dokaze na narednim slajdovima</a:t>
            </a:r>
            <a:r>
              <a:rPr sz="1800" spc="-100" dirty="0" smtClean="0">
                <a:latin typeface="Trebuchet MS"/>
                <a:cs typeface="Trebuchet MS"/>
              </a:rPr>
              <a:t>.</a:t>
            </a:r>
            <a:r>
              <a:rPr lang="ta-IN" sz="1800" spc="-100" dirty="0" smtClean="0">
                <a:latin typeface="Trebuchet MS"/>
                <a:cs typeface="Trebuchet MS"/>
              </a:rPr>
              <a:t> </a:t>
            </a:r>
            <a:r>
              <a:rPr lang="en-US" sz="1800" spc="-100" dirty="0" smtClean="0">
                <a:latin typeface="Trebuchet MS"/>
                <a:cs typeface="Trebuchet MS"/>
              </a:rPr>
              <a:t>P</a:t>
            </a:r>
            <a:r>
              <a:rPr lang="ta-IN" sz="1800" spc="-100" dirty="0" smtClean="0">
                <a:latin typeface="Trebuchet MS"/>
                <a:cs typeface="Trebuchet MS"/>
              </a:rPr>
              <a:t>ogledajte literaturu na kraju prezentacije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02614"/>
            <a:ext cx="572739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 smtClean="0"/>
              <a:t>Imigra</a:t>
            </a:r>
            <a:r>
              <a:rPr lang="ta-IN" spc="-215" dirty="0" smtClean="0"/>
              <a:t>cija nije samo kulturna</a:t>
            </a:r>
            <a:endParaRPr spc="-250" dirty="0"/>
          </a:p>
        </p:txBody>
      </p:sp>
      <p:sp>
        <p:nvSpPr>
          <p:cNvPr id="5" name="object 5"/>
          <p:cNvSpPr txBox="1"/>
          <p:nvPr/>
        </p:nvSpPr>
        <p:spPr>
          <a:xfrm>
            <a:off x="880668" y="1796014"/>
            <a:ext cx="7347584" cy="419281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Imigra</a:t>
            </a:r>
            <a:r>
              <a:rPr lang="ta-IN" sz="2400" b="1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cija je bitna </a:t>
            </a:r>
            <a:r>
              <a:rPr sz="2400" b="1" spc="310" dirty="0" smtClean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2400" b="1" spc="-17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400" b="1" spc="-170" dirty="0" smtClean="0">
                <a:solidFill>
                  <a:srgbClr val="404040"/>
                </a:solidFill>
                <a:latin typeface="Trebuchet MS"/>
                <a:cs typeface="Trebuchet MS"/>
              </a:rPr>
              <a:t>ali se ne radi samo o kulturi</a:t>
            </a:r>
            <a:endParaRPr sz="240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spcBef>
                <a:spcPts val="185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Imigra</a:t>
            </a: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cija ima ekonomska i kulturna dejstva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E38312"/>
              </a:buClr>
              <a:buFont typeface="Trebuchet MS"/>
              <a:buChar char="◦"/>
            </a:pPr>
            <a:endParaRPr sz="250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ta-IN"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Veliki broj ekonomskih radova analizira uticaj imigracije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E38312"/>
              </a:buClr>
              <a:buFont typeface="Trebuchet MS"/>
              <a:buChar char="◦"/>
            </a:pPr>
            <a:endParaRPr sz="255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ta-IN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Ljudi takođe izražavaju ekonomske probleme u vezi imigracija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E38312"/>
              </a:buClr>
              <a:buFont typeface="Trebuchet MS"/>
              <a:buChar char="◦"/>
            </a:pP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300" b="1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Impli</a:t>
            </a:r>
            <a:r>
              <a:rPr lang="ta-IN" sz="2300" b="1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kacije za uspjeh krajnje desnice</a:t>
            </a:r>
            <a:endParaRPr sz="2300" dirty="0">
              <a:latin typeface="Trebuchet MS"/>
              <a:cs typeface="Trebuchet MS"/>
            </a:endParaRPr>
          </a:p>
          <a:p>
            <a:pPr marL="231775" indent="-137160">
              <a:lnSpc>
                <a:spcPts val="2280"/>
              </a:lnSpc>
              <a:spcBef>
                <a:spcPts val="180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ta-IN" sz="2000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Uspjeh krajnje desnice je koalicija osnovnih glasača </a:t>
            </a:r>
            <a:r>
              <a:rPr sz="2000" spc="254" dirty="0" smtClean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2000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‘na</a:t>
            </a:r>
            <a:r>
              <a:rPr lang="ta-IN" sz="2000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2000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ionalist</a:t>
            </a:r>
            <a:r>
              <a:rPr lang="ta-IN" sz="2000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000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’</a:t>
            </a:r>
            <a:r>
              <a:rPr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20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000" spc="-15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endParaRPr sz="2000" dirty="0">
              <a:latin typeface="Trebuchet MS"/>
              <a:cs typeface="Trebuchet MS"/>
            </a:endParaRPr>
          </a:p>
          <a:p>
            <a:pPr marL="231775">
              <a:lnSpc>
                <a:spcPts val="2280"/>
              </a:lnSpc>
            </a:pPr>
            <a:r>
              <a:rPr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ta-IN"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lang="ta-IN"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osnovnih glasača </a:t>
            </a:r>
            <a:r>
              <a:rPr sz="2000" spc="254" dirty="0" smtClean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2000" spc="-30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‘materi</a:t>
            </a:r>
            <a:r>
              <a:rPr lang="ta-IN" sz="2000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jalista</a:t>
            </a:r>
            <a:r>
              <a:rPr sz="2000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’</a:t>
            </a:r>
            <a:endParaRPr sz="2000" dirty="0">
              <a:latin typeface="Trebuchet MS"/>
              <a:cs typeface="Trebuchet MS"/>
            </a:endParaRPr>
          </a:p>
          <a:p>
            <a:pPr marL="231775" indent="-137160">
              <a:lnSpc>
                <a:spcPts val="2280"/>
              </a:lnSpc>
              <a:spcBef>
                <a:spcPts val="265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sz="2000" spc="-80" dirty="0" smtClean="0">
                <a:solidFill>
                  <a:srgbClr val="404040"/>
                </a:solidFill>
                <a:latin typeface="Trebuchet MS"/>
                <a:cs typeface="Trebuchet MS"/>
              </a:rPr>
              <a:t>Anal</a:t>
            </a:r>
            <a:r>
              <a:rPr lang="ta-IN" sz="2000" spc="-80" dirty="0" smtClean="0">
                <a:solidFill>
                  <a:srgbClr val="404040"/>
                </a:solidFill>
                <a:latin typeface="Trebuchet MS"/>
                <a:cs typeface="Trebuchet MS"/>
              </a:rPr>
              <a:t>izirajte važnost ekonomskih i kulturnih problema u vezi </a:t>
            </a:r>
            <a:r>
              <a:rPr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imigra</a:t>
            </a:r>
            <a:r>
              <a:rPr lang="ta-IN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cije za podršku krajnjoj desnici koristeći podatke iz anketa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093" y="342646"/>
            <a:ext cx="8599170" cy="706817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ts val="2450"/>
              </a:lnSpc>
              <a:spcBef>
                <a:spcPts val="540"/>
              </a:spcBef>
            </a:pPr>
            <a:r>
              <a:rPr sz="2400" spc="-155" dirty="0" smtClean="0"/>
              <a:t>E</a:t>
            </a:r>
            <a:r>
              <a:rPr lang="ta-IN" sz="2400" spc="-155" dirty="0" smtClean="0"/>
              <a:t>konomski i kulturni problemi u vezi imigracije i njihov uticaj na podršku krajnjoj desnici </a:t>
            </a:r>
            <a:r>
              <a:rPr sz="2400" spc="315" dirty="0" smtClean="0"/>
              <a:t>–</a:t>
            </a:r>
            <a:r>
              <a:rPr sz="2400" spc="-265" dirty="0" smtClean="0"/>
              <a:t> </a:t>
            </a:r>
            <a:r>
              <a:rPr sz="2400" spc="-75" dirty="0"/>
              <a:t>2014</a:t>
            </a:r>
            <a:r>
              <a:rPr sz="2400" spc="-260" dirty="0"/>
              <a:t> </a:t>
            </a:r>
            <a:r>
              <a:rPr sz="2400" spc="-145" dirty="0" smtClean="0"/>
              <a:t>E</a:t>
            </a:r>
            <a:r>
              <a:rPr lang="ta-IN" sz="2400" spc="-145" dirty="0" smtClean="0"/>
              <a:t>vropska socijalna anketa</a:t>
            </a:r>
            <a:endParaRPr sz="24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56556"/>
              </p:ext>
            </p:extLst>
          </p:nvPr>
        </p:nvGraphicFramePr>
        <p:xfrm>
          <a:off x="374650" y="1155446"/>
          <a:ext cx="8224517" cy="44945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810"/>
                <a:gridCol w="2303779"/>
                <a:gridCol w="1054100"/>
                <a:gridCol w="2465069"/>
                <a:gridCol w="1000759"/>
              </a:tblGrid>
              <a:tr h="1323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325"/>
                        </a:lnSpc>
                      </a:pPr>
                      <a:r>
                        <a:rPr lang="en-US" sz="2000" b="1" spc="-11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N</a:t>
                      </a:r>
                      <a:r>
                        <a:rPr lang="ta-IN" sz="2000" b="1" spc="-11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e dopada mu se </a:t>
                      </a:r>
                      <a:r>
                        <a:rPr sz="2000" b="1" spc="-15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(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&lt;5 </a:t>
                      </a:r>
                      <a:r>
                        <a:rPr lang="ta-IN" sz="2000" b="1" spc="-15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na skali do </a:t>
                      </a:r>
                      <a:r>
                        <a:rPr sz="2000" b="1" spc="-16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10</a:t>
                      </a:r>
                      <a:r>
                        <a:rPr sz="2000" b="1" spc="-12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) </a:t>
                      </a:r>
                      <a:r>
                        <a:rPr lang="ta-IN" sz="2000" b="1" spc="-12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uticaj imigracije na ekonomiju</a:t>
                      </a:r>
                      <a:endParaRPr sz="2000" dirty="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2325"/>
                        </a:lnSpc>
                      </a:pPr>
                      <a:r>
                        <a:rPr sz="2000" b="1" spc="-185" dirty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&gt;4</a:t>
                      </a:r>
                      <a:endParaRPr sz="200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2325"/>
                        </a:lnSpc>
                      </a:pPr>
                      <a:r>
                        <a:rPr lang="en-US" sz="2000" b="1" spc="-11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N</a:t>
                      </a:r>
                      <a:r>
                        <a:rPr lang="ta-IN" sz="2000" b="1" spc="-11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e dopada mu se </a:t>
                      </a:r>
                      <a:r>
                        <a:rPr sz="2000" b="1" spc="-15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(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&lt;5 </a:t>
                      </a:r>
                      <a:r>
                        <a:rPr lang="ta-IN" sz="2000" b="1" spc="-15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na skali do </a:t>
                      </a:r>
                      <a:r>
                        <a:rPr sz="2000" b="1" spc="-16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10</a:t>
                      </a:r>
                      <a:r>
                        <a:rPr sz="2000" b="1" spc="-12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)</a:t>
                      </a:r>
                      <a:r>
                        <a:rPr lang="ta-IN" sz="2000" b="1" spc="-12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 uticaj imigracije na kulturu</a:t>
                      </a:r>
                      <a:endParaRPr sz="2000" dirty="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2325"/>
                        </a:lnSpc>
                      </a:pPr>
                      <a:r>
                        <a:rPr sz="2000" b="1" spc="-185" dirty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&gt;4</a:t>
                      </a:r>
                      <a:endParaRPr sz="200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70485">
                        <a:lnSpc>
                          <a:spcPts val="2285"/>
                        </a:lnSpc>
                      </a:pPr>
                      <a:r>
                        <a:rPr lang="ta-IN" sz="2000" b="1" spc="-12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Glasali za desničare</a:t>
                      </a:r>
                      <a:endParaRPr sz="2000" dirty="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2400" spc="-40" dirty="0">
                          <a:solidFill>
                            <a:srgbClr val="FF0000"/>
                          </a:solidFill>
                          <a:latin typeface=""/>
                          <a:cs typeface=""/>
                        </a:rPr>
                        <a:t>800</a:t>
                      </a:r>
                      <a:endParaRPr sz="2400" dirty="0">
                        <a:latin typeface=""/>
                        <a:cs typeface="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2400" spc="-35" dirty="0">
                          <a:latin typeface=""/>
                          <a:cs typeface=""/>
                        </a:rPr>
                        <a:t>666</a:t>
                      </a:r>
                      <a:endParaRPr sz="2400" dirty="0">
                        <a:latin typeface=""/>
                        <a:cs typeface="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2400" spc="-40" dirty="0">
                          <a:solidFill>
                            <a:srgbClr val="FF0000"/>
                          </a:solidFill>
                          <a:latin typeface=""/>
                          <a:cs typeface=""/>
                        </a:rPr>
                        <a:t>706</a:t>
                      </a:r>
                      <a:endParaRPr sz="2400" dirty="0">
                        <a:latin typeface=""/>
                        <a:cs typeface="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2400" spc="-40" dirty="0">
                          <a:latin typeface=""/>
                          <a:cs typeface=""/>
                        </a:rPr>
                        <a:t>760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</a:tr>
              <a:tr h="928369">
                <a:tc>
                  <a:txBody>
                    <a:bodyPr/>
                    <a:lstStyle/>
                    <a:p>
                      <a:pPr marL="70485">
                        <a:lnSpc>
                          <a:spcPts val="2285"/>
                        </a:lnSpc>
                      </a:pPr>
                      <a:r>
                        <a:rPr lang="en-US" sz="2000" b="1" spc="-8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N</a:t>
                      </a:r>
                      <a:r>
                        <a:rPr lang="ta-IN" sz="2000" b="1" spc="-85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isu glasali za</a:t>
                      </a:r>
                      <a:r>
                        <a:rPr lang="ta-IN" sz="2000" b="1" spc="-85" baseline="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 desničare</a:t>
                      </a:r>
                      <a:endParaRPr sz="2000" dirty="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085"/>
                        </a:spcBef>
                      </a:pPr>
                      <a:r>
                        <a:rPr sz="2400" spc="-40" dirty="0">
                          <a:latin typeface=""/>
                          <a:cs typeface=""/>
                        </a:rPr>
                        <a:t>3634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264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ct val="100000"/>
                        </a:lnSpc>
                        <a:spcBef>
                          <a:spcPts val="2085"/>
                        </a:spcBef>
                      </a:pPr>
                      <a:r>
                        <a:rPr sz="2400" spc="5" dirty="0">
                          <a:latin typeface=""/>
                          <a:cs typeface=""/>
                        </a:rPr>
                        <a:t>9</a:t>
                      </a:r>
                      <a:r>
                        <a:rPr sz="2400" dirty="0">
                          <a:latin typeface=""/>
                          <a:cs typeface=""/>
                        </a:rPr>
                        <a:t>,</a:t>
                      </a:r>
                      <a:r>
                        <a:rPr sz="2400" spc="5" dirty="0">
                          <a:latin typeface=""/>
                          <a:cs typeface=""/>
                        </a:rPr>
                        <a:t>03</a:t>
                      </a:r>
                      <a:r>
                        <a:rPr sz="2400" dirty="0">
                          <a:latin typeface=""/>
                          <a:cs typeface=""/>
                        </a:rPr>
                        <a:t>4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264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085"/>
                        </a:spcBef>
                      </a:pPr>
                      <a:r>
                        <a:rPr sz="2400" spc="-90" dirty="0">
                          <a:latin typeface=""/>
                          <a:cs typeface=""/>
                        </a:rPr>
                        <a:t>2,604</a:t>
                      </a:r>
                      <a:endParaRPr sz="2400" dirty="0">
                        <a:latin typeface=""/>
                        <a:cs typeface=""/>
                      </a:endParaRPr>
                    </a:p>
                  </a:txBody>
                  <a:tcPr marL="0" marR="0" marT="264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085"/>
                        </a:spcBef>
                      </a:pPr>
                      <a:r>
                        <a:rPr sz="2400" spc="-80" dirty="0">
                          <a:latin typeface=""/>
                          <a:cs typeface=""/>
                        </a:rPr>
                        <a:t>10,064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264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</a:tr>
              <a:tr h="1069340">
                <a:tc>
                  <a:txBody>
                    <a:bodyPr/>
                    <a:lstStyle/>
                    <a:p>
                      <a:pPr marL="70485">
                        <a:lnSpc>
                          <a:spcPts val="2285"/>
                        </a:lnSpc>
                      </a:pPr>
                      <a:r>
                        <a:rPr sz="2000" b="1" spc="-14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P</a:t>
                      </a:r>
                      <a:r>
                        <a:rPr lang="ta-IN" sz="2000" b="1" spc="-140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rocenat glasova za desničare</a:t>
                      </a:r>
                      <a:endParaRPr sz="2000" dirty="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"/>
                        <a:cs typeface="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2400" spc="-30" dirty="0">
                          <a:solidFill>
                            <a:srgbClr val="FF0000"/>
                          </a:solidFill>
                          <a:latin typeface=""/>
                          <a:cs typeface=""/>
                        </a:rPr>
                        <a:t>18.04%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"/>
                        <a:cs typeface=""/>
                      </a:endParaRPr>
                    </a:p>
                    <a:p>
                      <a:pPr marR="132080" algn="r">
                        <a:lnSpc>
                          <a:spcPct val="100000"/>
                        </a:lnSpc>
                      </a:pPr>
                      <a:r>
                        <a:rPr sz="2400" spc="5" dirty="0">
                          <a:latin typeface=""/>
                          <a:cs typeface=""/>
                        </a:rPr>
                        <a:t>6</a:t>
                      </a:r>
                      <a:r>
                        <a:rPr sz="2400" spc="-5" dirty="0">
                          <a:latin typeface=""/>
                          <a:cs typeface=""/>
                        </a:rPr>
                        <a:t>.8</a:t>
                      </a:r>
                      <a:r>
                        <a:rPr sz="2400" spc="10" dirty="0">
                          <a:latin typeface=""/>
                          <a:cs typeface=""/>
                        </a:rPr>
                        <a:t>7</a:t>
                      </a:r>
                      <a:r>
                        <a:rPr sz="2400" dirty="0">
                          <a:latin typeface=""/>
                          <a:cs typeface=""/>
                        </a:rPr>
                        <a:t>%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"/>
                        <a:cs typeface="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2400" spc="-30" dirty="0">
                          <a:solidFill>
                            <a:srgbClr val="FF0000"/>
                          </a:solidFill>
                          <a:latin typeface=""/>
                          <a:cs typeface=""/>
                        </a:rPr>
                        <a:t>21.33%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"/>
                        <a:cs typeface="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400" spc="-25" dirty="0">
                          <a:latin typeface=""/>
                          <a:cs typeface=""/>
                        </a:rPr>
                        <a:t>7.02%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70485">
                        <a:lnSpc>
                          <a:spcPts val="2290"/>
                        </a:lnSpc>
                      </a:pPr>
                      <a:r>
                        <a:rPr sz="2000" b="1" spc="-229" dirty="0" smtClean="0">
                          <a:solidFill>
                            <a:srgbClr val="FFFFFF"/>
                          </a:solidFill>
                          <a:latin typeface=""/>
                          <a:cs typeface=""/>
                        </a:rPr>
                        <a:t>TOTAL</a:t>
                      </a:r>
                      <a:endParaRPr sz="2000" dirty="0">
                        <a:latin typeface=""/>
                        <a:cs typeface="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90" dirty="0">
                          <a:latin typeface=""/>
                          <a:cs typeface=""/>
                        </a:rPr>
                        <a:t>4,434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5" dirty="0">
                          <a:latin typeface=""/>
                          <a:cs typeface=""/>
                        </a:rPr>
                        <a:t>9</a:t>
                      </a:r>
                      <a:r>
                        <a:rPr sz="2400" dirty="0">
                          <a:latin typeface=""/>
                          <a:cs typeface=""/>
                        </a:rPr>
                        <a:t>,</a:t>
                      </a:r>
                      <a:r>
                        <a:rPr sz="2400" spc="5" dirty="0">
                          <a:latin typeface=""/>
                          <a:cs typeface=""/>
                        </a:rPr>
                        <a:t>70</a:t>
                      </a:r>
                      <a:r>
                        <a:rPr sz="2400" dirty="0">
                          <a:latin typeface=""/>
                          <a:cs typeface=""/>
                        </a:rPr>
                        <a:t>0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90" dirty="0">
                          <a:latin typeface=""/>
                          <a:cs typeface=""/>
                        </a:rPr>
                        <a:t>3,310</a:t>
                      </a:r>
                      <a:endParaRPr sz="2400">
                        <a:latin typeface=""/>
                        <a:cs typeface="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80" dirty="0">
                          <a:latin typeface=""/>
                          <a:cs typeface=""/>
                        </a:rPr>
                        <a:t>10,824</a:t>
                      </a:r>
                      <a:endParaRPr sz="2400" dirty="0">
                        <a:latin typeface=""/>
                        <a:cs typeface="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60044" y="5678220"/>
            <a:ext cx="82264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95" dirty="0">
                <a:latin typeface="Arial"/>
                <a:cs typeface="Arial"/>
              </a:rPr>
              <a:t>Vlandas </a:t>
            </a:r>
            <a:r>
              <a:rPr lang="ta-IN" sz="1800" i="1" spc="-95" dirty="0" smtClean="0">
                <a:latin typeface="Arial"/>
                <a:cs typeface="Arial"/>
              </a:rPr>
              <a:t>i</a:t>
            </a:r>
            <a:r>
              <a:rPr sz="1800" i="1" spc="-75" dirty="0" smtClean="0">
                <a:latin typeface="Arial"/>
                <a:cs typeface="Arial"/>
              </a:rPr>
              <a:t> </a:t>
            </a:r>
            <a:r>
              <a:rPr sz="1800" i="1" spc="-65" dirty="0">
                <a:latin typeface="Arial"/>
                <a:cs typeface="Arial"/>
              </a:rPr>
              <a:t>Halikiopoulou </a:t>
            </a:r>
            <a:r>
              <a:rPr sz="1800" i="1" spc="-80" dirty="0">
                <a:latin typeface="Arial"/>
                <a:cs typeface="Arial"/>
              </a:rPr>
              <a:t>(2017) </a:t>
            </a:r>
            <a:r>
              <a:rPr lang="ta-IN" sz="1800" i="1" spc="-80" dirty="0" smtClean="0">
                <a:latin typeface="Arial"/>
                <a:cs typeface="Arial"/>
              </a:rPr>
              <a:t>P</a:t>
            </a:r>
            <a:r>
              <a:rPr lang="en-US" sz="1800" i="1" spc="-80" dirty="0" smtClean="0">
                <a:latin typeface="Arial"/>
                <a:cs typeface="Arial"/>
              </a:rPr>
              <a:t>o</a:t>
            </a:r>
            <a:r>
              <a:rPr lang="ta-IN" sz="1800" i="1" spc="-80" dirty="0" smtClean="0">
                <a:latin typeface="Arial"/>
                <a:cs typeface="Arial"/>
              </a:rPr>
              <a:t>bjednička antiimigraciona koalicija</a:t>
            </a:r>
            <a:r>
              <a:rPr sz="1800" i="1" spc="-45" dirty="0" smtClean="0">
                <a:latin typeface="Arial"/>
                <a:cs typeface="Arial"/>
              </a:rPr>
              <a:t>: </a:t>
            </a:r>
            <a:r>
              <a:rPr lang="ta-IN" sz="1800" i="1" spc="-45" dirty="0" smtClean="0">
                <a:latin typeface="Arial"/>
                <a:cs typeface="Arial"/>
              </a:rPr>
              <a:t>Problem u vezi ekonomskog i kulturnog uticaja imigracije i</a:t>
            </a:r>
            <a:r>
              <a:rPr sz="1800" i="1" spc="-55" dirty="0" smtClean="0">
                <a:latin typeface="Arial"/>
                <a:cs typeface="Arial"/>
              </a:rPr>
              <a:t> </a:t>
            </a:r>
            <a:r>
              <a:rPr lang="ta-IN" sz="1800" i="1" spc="-55" dirty="0" smtClean="0">
                <a:latin typeface="Arial"/>
                <a:cs typeface="Arial"/>
              </a:rPr>
              <a:t>uspjeh krajnje desnice u </a:t>
            </a:r>
            <a:r>
              <a:rPr sz="1800" i="1" spc="-120" dirty="0" smtClean="0">
                <a:latin typeface="Arial"/>
                <a:cs typeface="Arial"/>
              </a:rPr>
              <a:t>E</a:t>
            </a:r>
            <a:r>
              <a:rPr lang="ta-IN" sz="1800" i="1" spc="-120" dirty="0" smtClean="0">
                <a:latin typeface="Arial"/>
                <a:cs typeface="Arial"/>
              </a:rPr>
              <a:t>vropi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144780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762000"/>
            <a:ext cx="664179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229" dirty="0" smtClean="0"/>
              <a:t>U</a:t>
            </a:r>
            <a:r>
              <a:rPr lang="ta-IN" spc="-229" dirty="0" smtClean="0"/>
              <a:t>loga politika države blagostanja</a:t>
            </a:r>
            <a:endParaRPr spc="-225" dirty="0"/>
          </a:p>
        </p:txBody>
      </p:sp>
      <p:sp>
        <p:nvSpPr>
          <p:cNvPr id="5" name="object 5"/>
          <p:cNvSpPr txBox="1"/>
          <p:nvPr/>
        </p:nvSpPr>
        <p:spPr>
          <a:xfrm>
            <a:off x="211015" y="1447800"/>
            <a:ext cx="8915400" cy="4862741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2400" b="1" spc="-145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ta-IN" sz="2400" b="1" spc="-145" dirty="0" smtClean="0">
                <a:solidFill>
                  <a:srgbClr val="404040"/>
                </a:solidFill>
                <a:latin typeface="Trebuchet MS"/>
                <a:cs typeface="Trebuchet MS"/>
              </a:rPr>
              <a:t>konomska nesigurnost nije samo ekonomsko djelovanje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215" dirty="0">
                <a:solidFill>
                  <a:srgbClr val="404040"/>
                </a:solidFill>
                <a:latin typeface="Trebuchet MS"/>
                <a:cs typeface="Trebuchet MS"/>
              </a:rPr>
              <a:t>=&gt; </a:t>
            </a:r>
            <a:r>
              <a:rPr sz="2400" b="1" spc="-140" dirty="0" smtClean="0">
                <a:solidFill>
                  <a:srgbClr val="404040"/>
                </a:solidFill>
                <a:latin typeface="Trebuchet MS"/>
                <a:cs typeface="Trebuchet MS"/>
              </a:rPr>
              <a:t>Poli</a:t>
            </a:r>
            <a:r>
              <a:rPr lang="ta-IN" sz="2400" b="1" spc="-140" dirty="0" smtClean="0">
                <a:solidFill>
                  <a:srgbClr val="404040"/>
                </a:solidFill>
                <a:latin typeface="Trebuchet MS"/>
                <a:cs typeface="Trebuchet MS"/>
              </a:rPr>
              <a:t>tike i sindikati su bitni</a:t>
            </a:r>
            <a:endParaRPr sz="2400" dirty="0">
              <a:latin typeface="Trebuchet MS"/>
              <a:cs typeface="Trebuchet MS"/>
            </a:endParaRPr>
          </a:p>
          <a:p>
            <a:pPr marL="231775" indent="-137160">
              <a:lnSpc>
                <a:spcPct val="100000"/>
              </a:lnSpc>
              <a:spcBef>
                <a:spcPts val="210"/>
              </a:spcBef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lang="ta-IN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konomska </a:t>
            </a:r>
            <a:r>
              <a:rPr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lang="ta-IN" sz="2000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 kulturna nesigurnost povećavaju vjerovatnoću glasova za krajnju desnicu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E38312"/>
              </a:buClr>
              <a:buFont typeface="Trebuchet MS"/>
              <a:buChar char="◦"/>
            </a:pPr>
            <a:endParaRPr sz="2500" dirty="0">
              <a:latin typeface="Trebuchet MS"/>
              <a:cs typeface="Trebuchet MS"/>
            </a:endParaRPr>
          </a:p>
          <a:p>
            <a:pPr marL="231775" indent="-137160">
              <a:lnSpc>
                <a:spcPts val="2280"/>
              </a:lnSpc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ALI</a:t>
            </a:r>
            <a:r>
              <a:rPr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institucije države blagostanja i članstvo u sindikatima u prosjeku smanjuju podršku krajnjoj desnici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550" dirty="0">
              <a:latin typeface="Trebuchet MS"/>
              <a:cs typeface="Trebuchet MS"/>
            </a:endParaRPr>
          </a:p>
          <a:p>
            <a:pPr marL="231775" indent="-137160">
              <a:lnSpc>
                <a:spcPts val="2280"/>
              </a:lnSpc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ta-IN" sz="20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A socijalne politike o pripadnosti društveno riskantnoj grupi imaju </a:t>
            </a:r>
            <a:r>
              <a:rPr lang="ta-IN" sz="2000" u="sng" spc="-145" dirty="0" smtClean="0">
                <a:solidFill>
                  <a:srgbClr val="404040"/>
                </a:solidFill>
                <a:latin typeface="Trebuchet MS"/>
                <a:cs typeface="Trebuchet MS"/>
              </a:rPr>
              <a:t>posredan uticaj</a:t>
            </a:r>
            <a:r>
              <a:rPr lang="ta-IN" sz="2000" spc="-14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na percepciju ekonomske nesigurnosti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 dirty="0">
              <a:latin typeface="Trebuchet MS"/>
              <a:cs typeface="Trebuchet MS"/>
            </a:endParaRPr>
          </a:p>
          <a:p>
            <a:pPr marL="231775" indent="-137160">
              <a:lnSpc>
                <a:spcPts val="2280"/>
              </a:lnSpc>
              <a:buClr>
                <a:srgbClr val="E38312"/>
              </a:buClr>
              <a:buChar char="◦"/>
              <a:tabLst>
                <a:tab pos="232410" algn="l"/>
              </a:tabLst>
            </a:pP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STOGA posredno utiču određene socijalne politike o pripadnosti društveno riskantnoj grupi na vjerovatnoću glasanje za desničarske partije</a:t>
            </a:r>
            <a:endParaRPr sz="2000" dirty="0">
              <a:latin typeface="Trebuchet MS"/>
              <a:cs typeface="Trebuchet MS"/>
            </a:endParaRPr>
          </a:p>
          <a:p>
            <a:pPr marL="628650">
              <a:lnSpc>
                <a:spcPct val="100000"/>
              </a:lnSpc>
              <a:spcBef>
                <a:spcPts val="244"/>
              </a:spcBef>
            </a:pPr>
            <a:r>
              <a:rPr sz="2000" i="1" spc="-145" dirty="0">
                <a:solidFill>
                  <a:srgbClr val="404040"/>
                </a:solidFill>
                <a:latin typeface="Trebuchet MS"/>
                <a:cs typeface="Trebuchet MS"/>
              </a:rPr>
              <a:t>NB: </a:t>
            </a:r>
            <a:r>
              <a:rPr lang="ta-IN" sz="2000" i="1" spc="-95" dirty="0" smtClean="0">
                <a:solidFill>
                  <a:srgbClr val="404040"/>
                </a:solidFill>
                <a:latin typeface="Trebuchet MS"/>
                <a:cs typeface="Trebuchet MS"/>
              </a:rPr>
              <a:t>imamo dokoze i na nacionalnom i pojedinačnom nivou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560" y="503153"/>
            <a:ext cx="8510270" cy="5642610"/>
          </a:xfrm>
          <a:custGeom>
            <a:avLst/>
            <a:gdLst/>
            <a:ahLst/>
            <a:cxnLst/>
            <a:rect l="l" t="t" r="r" b="b"/>
            <a:pathLst>
              <a:path w="8510270" h="5642610">
                <a:moveTo>
                  <a:pt x="0" y="5642263"/>
                </a:moveTo>
                <a:lnTo>
                  <a:pt x="8509830" y="5642263"/>
                </a:lnTo>
                <a:lnTo>
                  <a:pt x="8509830" y="0"/>
                </a:lnTo>
                <a:lnTo>
                  <a:pt x="0" y="0"/>
                </a:lnTo>
                <a:lnTo>
                  <a:pt x="0" y="5642263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1907" y="529729"/>
            <a:ext cx="7908925" cy="4775200"/>
          </a:xfrm>
          <a:custGeom>
            <a:avLst/>
            <a:gdLst/>
            <a:ahLst/>
            <a:cxnLst/>
            <a:rect l="l" t="t" r="r" b="b"/>
            <a:pathLst>
              <a:path w="7908925" h="4775200">
                <a:moveTo>
                  <a:pt x="0" y="4774994"/>
                </a:moveTo>
                <a:lnTo>
                  <a:pt x="7908516" y="4774994"/>
                </a:lnTo>
                <a:lnTo>
                  <a:pt x="7908516" y="0"/>
                </a:lnTo>
                <a:lnTo>
                  <a:pt x="0" y="0"/>
                </a:lnTo>
                <a:lnTo>
                  <a:pt x="0" y="4774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1907" y="5165691"/>
            <a:ext cx="7914005" cy="20955"/>
          </a:xfrm>
          <a:custGeom>
            <a:avLst/>
            <a:gdLst/>
            <a:ahLst/>
            <a:cxnLst/>
            <a:rect l="l" t="t" r="r" b="b"/>
            <a:pathLst>
              <a:path w="7914005" h="20954">
                <a:moveTo>
                  <a:pt x="0" y="20675"/>
                </a:moveTo>
                <a:lnTo>
                  <a:pt x="7913880" y="20675"/>
                </a:lnTo>
                <a:lnTo>
                  <a:pt x="7913880" y="0"/>
                </a:lnTo>
                <a:lnTo>
                  <a:pt x="0" y="0"/>
                </a:lnTo>
                <a:lnTo>
                  <a:pt x="0" y="2067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60819" y="4278696"/>
            <a:ext cx="2015489" cy="0"/>
          </a:xfrm>
          <a:custGeom>
            <a:avLst/>
            <a:gdLst/>
            <a:ahLst/>
            <a:cxnLst/>
            <a:rect l="l" t="t" r="r" b="b"/>
            <a:pathLst>
              <a:path w="2015490">
                <a:moveTo>
                  <a:pt x="0" y="0"/>
                </a:moveTo>
                <a:lnTo>
                  <a:pt x="2014967" y="0"/>
                </a:lnTo>
              </a:path>
            </a:pathLst>
          </a:custGeom>
          <a:ln w="20675">
            <a:solidFill>
              <a:srgbClr val="EAF1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1907" y="4278696"/>
            <a:ext cx="348615" cy="0"/>
          </a:xfrm>
          <a:custGeom>
            <a:avLst/>
            <a:gdLst/>
            <a:ahLst/>
            <a:cxnLst/>
            <a:rect l="l" t="t" r="r" b="b"/>
            <a:pathLst>
              <a:path w="348615">
                <a:moveTo>
                  <a:pt x="0" y="0"/>
                </a:moveTo>
                <a:lnTo>
                  <a:pt x="348504" y="0"/>
                </a:lnTo>
              </a:path>
            </a:pathLst>
          </a:custGeom>
          <a:ln w="20675">
            <a:solidFill>
              <a:srgbClr val="EAF1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907" y="3371131"/>
            <a:ext cx="7914005" cy="20955"/>
          </a:xfrm>
          <a:custGeom>
            <a:avLst/>
            <a:gdLst/>
            <a:ahLst/>
            <a:cxnLst/>
            <a:rect l="l" t="t" r="r" b="b"/>
            <a:pathLst>
              <a:path w="7914005" h="20954">
                <a:moveTo>
                  <a:pt x="0" y="20675"/>
                </a:moveTo>
                <a:lnTo>
                  <a:pt x="7913880" y="20675"/>
                </a:lnTo>
                <a:lnTo>
                  <a:pt x="7913880" y="0"/>
                </a:lnTo>
                <a:lnTo>
                  <a:pt x="0" y="0"/>
                </a:lnTo>
                <a:lnTo>
                  <a:pt x="0" y="2067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1907" y="2468555"/>
            <a:ext cx="7914005" cy="20955"/>
          </a:xfrm>
          <a:custGeom>
            <a:avLst/>
            <a:gdLst/>
            <a:ahLst/>
            <a:cxnLst/>
            <a:rect l="l" t="t" r="r" b="b"/>
            <a:pathLst>
              <a:path w="7914005" h="20955">
                <a:moveTo>
                  <a:pt x="0" y="20675"/>
                </a:moveTo>
                <a:lnTo>
                  <a:pt x="7913880" y="20675"/>
                </a:lnTo>
                <a:lnTo>
                  <a:pt x="7913880" y="0"/>
                </a:lnTo>
                <a:lnTo>
                  <a:pt x="0" y="0"/>
                </a:lnTo>
                <a:lnTo>
                  <a:pt x="0" y="2067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1907" y="1582118"/>
            <a:ext cx="2007235" cy="0"/>
          </a:xfrm>
          <a:custGeom>
            <a:avLst/>
            <a:gdLst/>
            <a:ahLst/>
            <a:cxnLst/>
            <a:rect l="l" t="t" r="r" b="b"/>
            <a:pathLst>
              <a:path w="2007235">
                <a:moveTo>
                  <a:pt x="0" y="0"/>
                </a:moveTo>
                <a:lnTo>
                  <a:pt x="2006616" y="0"/>
                </a:lnTo>
              </a:path>
            </a:pathLst>
          </a:custGeom>
          <a:ln w="20675">
            <a:solidFill>
              <a:srgbClr val="EAF1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1907" y="674361"/>
            <a:ext cx="7914005" cy="20955"/>
          </a:xfrm>
          <a:custGeom>
            <a:avLst/>
            <a:gdLst/>
            <a:ahLst/>
            <a:cxnLst/>
            <a:rect l="l" t="t" r="r" b="b"/>
            <a:pathLst>
              <a:path w="7914005" h="20954">
                <a:moveTo>
                  <a:pt x="0" y="20676"/>
                </a:moveTo>
                <a:lnTo>
                  <a:pt x="7913880" y="20676"/>
                </a:lnTo>
                <a:lnTo>
                  <a:pt x="7913880" y="0"/>
                </a:lnTo>
                <a:lnTo>
                  <a:pt x="0" y="0"/>
                </a:lnTo>
                <a:lnTo>
                  <a:pt x="0" y="20676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9537" y="664288"/>
            <a:ext cx="0" cy="2407920"/>
          </a:xfrm>
          <a:custGeom>
            <a:avLst/>
            <a:gdLst/>
            <a:ahLst/>
            <a:cxnLst/>
            <a:rect l="l" t="t" r="r" b="b"/>
            <a:pathLst>
              <a:path h="2407920">
                <a:moveTo>
                  <a:pt x="0" y="2407585"/>
                </a:moveTo>
                <a:lnTo>
                  <a:pt x="0" y="0"/>
                </a:lnTo>
              </a:path>
            </a:pathLst>
          </a:custGeom>
          <a:ln w="21870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0334" y="66428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04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0334" y="3071874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04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31174" y="1896656"/>
            <a:ext cx="0" cy="1216660"/>
          </a:xfrm>
          <a:custGeom>
            <a:avLst/>
            <a:gdLst/>
            <a:ahLst/>
            <a:cxnLst/>
            <a:rect l="l" t="t" r="r" b="b"/>
            <a:pathLst>
              <a:path h="1216660">
                <a:moveTo>
                  <a:pt x="0" y="1216468"/>
                </a:moveTo>
                <a:lnTo>
                  <a:pt x="0" y="0"/>
                </a:lnTo>
              </a:path>
            </a:pathLst>
          </a:custGeom>
          <a:ln w="21870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81972" y="1896656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27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81972" y="3113124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27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58267" y="2618330"/>
            <a:ext cx="0" cy="732790"/>
          </a:xfrm>
          <a:custGeom>
            <a:avLst/>
            <a:gdLst/>
            <a:ahLst/>
            <a:cxnLst/>
            <a:rect l="l" t="t" r="r" b="b"/>
            <a:pathLst>
              <a:path h="732789">
                <a:moveTo>
                  <a:pt x="0" y="732201"/>
                </a:moveTo>
                <a:lnTo>
                  <a:pt x="0" y="0"/>
                </a:lnTo>
              </a:path>
            </a:pathLst>
          </a:custGeom>
          <a:ln w="21870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09178" y="261833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04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09178" y="3350531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04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80018" y="2871206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927713"/>
                </a:moveTo>
                <a:lnTo>
                  <a:pt x="0" y="0"/>
                </a:lnTo>
              </a:path>
            </a:pathLst>
          </a:custGeom>
          <a:ln w="21870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30702" y="2871206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859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30702" y="379891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859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06997" y="2881518"/>
            <a:ext cx="0" cy="1407795"/>
          </a:xfrm>
          <a:custGeom>
            <a:avLst/>
            <a:gdLst/>
            <a:ahLst/>
            <a:cxnLst/>
            <a:rect l="l" t="t" r="r" b="b"/>
            <a:pathLst>
              <a:path h="1407795">
                <a:moveTo>
                  <a:pt x="0" y="1407468"/>
                </a:moveTo>
                <a:lnTo>
                  <a:pt x="0" y="0"/>
                </a:lnTo>
              </a:path>
            </a:pathLst>
          </a:custGeom>
          <a:ln w="21870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57908" y="288151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04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57908" y="4288987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404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434203" y="2762493"/>
            <a:ext cx="0" cy="1980564"/>
          </a:xfrm>
          <a:custGeom>
            <a:avLst/>
            <a:gdLst/>
            <a:ahLst/>
            <a:cxnLst/>
            <a:rect l="l" t="t" r="r" b="b"/>
            <a:pathLst>
              <a:path h="1980564">
                <a:moveTo>
                  <a:pt x="0" y="1980059"/>
                </a:moveTo>
                <a:lnTo>
                  <a:pt x="0" y="0"/>
                </a:lnTo>
              </a:path>
            </a:pathLst>
          </a:custGeom>
          <a:ln w="21870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79432" y="276249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3859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79432" y="4742552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3859" y="0"/>
                </a:lnTo>
              </a:path>
            </a:pathLst>
          </a:custGeom>
          <a:ln w="2067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9537" y="1865718"/>
            <a:ext cx="7625080" cy="1887220"/>
          </a:xfrm>
          <a:custGeom>
            <a:avLst/>
            <a:gdLst/>
            <a:ahLst/>
            <a:cxnLst/>
            <a:rect l="l" t="t" r="r" b="b"/>
            <a:pathLst>
              <a:path w="7625080" h="1887220">
                <a:moveTo>
                  <a:pt x="0" y="0"/>
                </a:moveTo>
                <a:lnTo>
                  <a:pt x="1521637" y="638957"/>
                </a:lnTo>
                <a:lnTo>
                  <a:pt x="3048729" y="1118712"/>
                </a:lnTo>
                <a:lnTo>
                  <a:pt x="4570481" y="1469344"/>
                </a:lnTo>
                <a:lnTo>
                  <a:pt x="6097459" y="1716849"/>
                </a:lnTo>
                <a:lnTo>
                  <a:pt x="7624665" y="1886794"/>
                </a:lnTo>
              </a:path>
            </a:pathLst>
          </a:custGeom>
          <a:ln w="20744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9697" y="1808243"/>
            <a:ext cx="114225" cy="109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71335" y="2447631"/>
            <a:ext cx="114225" cy="1093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98542" y="2927387"/>
            <a:ext cx="114222" cy="1089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20066" y="3278019"/>
            <a:ext cx="114222" cy="1089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47272" y="3525740"/>
            <a:ext cx="114220" cy="1087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74251" y="3695684"/>
            <a:ext cx="114220" cy="1087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1907" y="529793"/>
            <a:ext cx="0" cy="4780280"/>
          </a:xfrm>
          <a:custGeom>
            <a:avLst/>
            <a:gdLst/>
            <a:ahLst/>
            <a:cxnLst/>
            <a:rect l="l" t="t" r="r" b="b"/>
            <a:pathLst>
              <a:path h="4780280">
                <a:moveTo>
                  <a:pt x="0" y="4780086"/>
                </a:moveTo>
                <a:lnTo>
                  <a:pt x="0" y="0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4979" y="517602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928" y="0"/>
                </a:moveTo>
                <a:lnTo>
                  <a:pt x="0" y="0"/>
                </a:lnTo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74979" y="427869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928" y="0"/>
                </a:moveTo>
                <a:lnTo>
                  <a:pt x="0" y="0"/>
                </a:lnTo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4979" y="338146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928" y="0"/>
                </a:moveTo>
                <a:lnTo>
                  <a:pt x="0" y="0"/>
                </a:lnTo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5958" y="3304564"/>
            <a:ext cx="282575" cy="1466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5"/>
              </a:lnSpc>
            </a:pPr>
            <a:r>
              <a:rPr sz="180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74979" y="247889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928" y="0"/>
                </a:moveTo>
                <a:lnTo>
                  <a:pt x="0" y="0"/>
                </a:lnTo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4979" y="1582118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928" y="0"/>
                </a:moveTo>
                <a:lnTo>
                  <a:pt x="0" y="0"/>
                </a:lnTo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4979" y="68469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928" y="0"/>
                </a:moveTo>
                <a:lnTo>
                  <a:pt x="0" y="0"/>
                </a:lnTo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1907" y="5309880"/>
            <a:ext cx="7914005" cy="0"/>
          </a:xfrm>
          <a:custGeom>
            <a:avLst/>
            <a:gdLst/>
            <a:ahLst/>
            <a:cxnLst/>
            <a:rect l="l" t="t" r="r" b="b"/>
            <a:pathLst>
              <a:path w="7914005">
                <a:moveTo>
                  <a:pt x="0" y="0"/>
                </a:moveTo>
                <a:lnTo>
                  <a:pt x="7913880" y="0"/>
                </a:lnTo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9537" y="5309880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507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03886" y="5404926"/>
            <a:ext cx="220979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00" spc="55" dirty="0">
                <a:latin typeface="Arial"/>
                <a:cs typeface="Arial"/>
              </a:rPr>
              <a:t>.3</a:t>
            </a:r>
            <a:endParaRPr sz="17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331174" y="5309880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507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58267" y="5309880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507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80018" y="5309880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507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906997" y="5309880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507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434203" y="5309880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507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8328552" y="5404926"/>
            <a:ext cx="220979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00" spc="55" dirty="0">
                <a:latin typeface="Arial"/>
                <a:cs typeface="Arial"/>
              </a:rPr>
              <a:t>.8</a:t>
            </a:r>
            <a:endParaRPr sz="17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52903" y="5404926"/>
            <a:ext cx="6572250" cy="7317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22860" algn="ctr">
              <a:lnSpc>
                <a:spcPts val="1855"/>
              </a:lnSpc>
              <a:spcBef>
                <a:spcPts val="110"/>
              </a:spcBef>
              <a:tabLst>
                <a:tab pos="1526540" algn="l"/>
                <a:tab pos="3048635" algn="l"/>
                <a:tab pos="4575175" algn="l"/>
              </a:tabLst>
            </a:pPr>
            <a:r>
              <a:rPr sz="1700" spc="50" dirty="0">
                <a:latin typeface="Arial"/>
                <a:cs typeface="Arial"/>
              </a:rPr>
              <a:t>.4	.5	.6	</a:t>
            </a:r>
            <a:r>
              <a:rPr sz="1700" spc="55" dirty="0">
                <a:latin typeface="Arial"/>
                <a:cs typeface="Arial"/>
              </a:rPr>
              <a:t>.7</a:t>
            </a:r>
            <a:endParaRPr sz="1700" dirty="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lang="ta-IN" sz="1700" spc="60" dirty="0" smtClean="0">
                <a:latin typeface="Arial"/>
                <a:cs typeface="Arial"/>
              </a:rPr>
              <a:t>Stopa zamjenskih pogodnosti za nezaposlenost u godini posljednjih izbora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668523" y="678180"/>
            <a:ext cx="6306820" cy="1569720"/>
          </a:xfrm>
          <a:custGeom>
            <a:avLst/>
            <a:gdLst/>
            <a:ahLst/>
            <a:cxnLst/>
            <a:rect l="l" t="t" r="r" b="b"/>
            <a:pathLst>
              <a:path w="6306820" h="1569720">
                <a:moveTo>
                  <a:pt x="0" y="1569720"/>
                </a:moveTo>
                <a:lnTo>
                  <a:pt x="6306312" y="1569720"/>
                </a:lnTo>
                <a:lnTo>
                  <a:pt x="6306312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68523" y="678180"/>
            <a:ext cx="6306820" cy="1569720"/>
          </a:xfrm>
          <a:custGeom>
            <a:avLst/>
            <a:gdLst/>
            <a:ahLst/>
            <a:cxnLst/>
            <a:rect l="l" t="t" r="r" b="b"/>
            <a:pathLst>
              <a:path w="6306820" h="1569720">
                <a:moveTo>
                  <a:pt x="0" y="1569720"/>
                </a:moveTo>
                <a:lnTo>
                  <a:pt x="6306312" y="1569720"/>
                </a:lnTo>
                <a:lnTo>
                  <a:pt x="6306312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ln w="9143">
            <a:solidFill>
              <a:srgbClr val="E38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746629" y="702005"/>
            <a:ext cx="595376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i="1" spc="-25" dirty="0" smtClean="0">
                <a:latin typeface="Times New Roman"/>
                <a:cs typeface="Times New Roman"/>
              </a:rPr>
              <a:t>P</a:t>
            </a:r>
            <a:r>
              <a:rPr lang="ta-IN" sz="2400" i="1" spc="-25" dirty="0" smtClean="0">
                <a:latin typeface="Times New Roman"/>
                <a:cs typeface="Times New Roman"/>
              </a:rPr>
              <a:t>rosječno marginalno dejstvo nezaposlenosti u posljednja tri mjeseca na </a:t>
            </a:r>
            <a:r>
              <a:rPr lang="ta-IN" sz="2400" b="1" i="1" dirty="0" smtClean="0">
                <a:latin typeface="Times New Roman"/>
                <a:cs typeface="Times New Roman"/>
              </a:rPr>
              <a:t>vjerovatnoću glasanja za krajnju desnicu </a:t>
            </a:r>
            <a:r>
              <a:rPr lang="ta-IN" sz="2400" i="1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uslovljeno</a:t>
            </a:r>
            <a:r>
              <a:rPr sz="2400" i="1" dirty="0" smtClean="0">
                <a:latin typeface="Times New Roman"/>
                <a:cs typeface="Times New Roman"/>
              </a:rPr>
              <a:t> </a:t>
            </a:r>
            <a:r>
              <a:rPr lang="ta-IN" sz="2400" i="1" dirty="0" smtClean="0">
                <a:latin typeface="Times New Roman"/>
                <a:cs typeface="Times New Roman"/>
              </a:rPr>
              <a:t>stopom zamjenskih pogodnosti za nezaposlenost</a:t>
            </a:r>
            <a:r>
              <a:rPr sz="2400" i="1" dirty="0" smtClean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(90% </a:t>
            </a:r>
            <a:r>
              <a:rPr lang="ta-IN" sz="2400" i="1" spc="-10" dirty="0" smtClean="0">
                <a:latin typeface="Times New Roman"/>
                <a:cs typeface="Times New Roman"/>
              </a:rPr>
              <a:t>inteval povjerenja</a:t>
            </a:r>
            <a:r>
              <a:rPr sz="2400" i="1" spc="-5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668523" y="156971"/>
            <a:ext cx="6306820" cy="521334"/>
          </a:xfrm>
          <a:custGeom>
            <a:avLst/>
            <a:gdLst/>
            <a:ahLst/>
            <a:cxnLst/>
            <a:rect l="l" t="t" r="r" b="b"/>
            <a:pathLst>
              <a:path w="6306820" h="521334">
                <a:moveTo>
                  <a:pt x="0" y="521207"/>
                </a:moveTo>
                <a:lnTo>
                  <a:pt x="6306312" y="521207"/>
                </a:lnTo>
                <a:lnTo>
                  <a:pt x="6306312" y="0"/>
                </a:lnTo>
                <a:lnTo>
                  <a:pt x="0" y="0"/>
                </a:lnTo>
                <a:lnTo>
                  <a:pt x="0" y="521207"/>
                </a:lnTo>
                <a:close/>
              </a:path>
            </a:pathLst>
          </a:custGeom>
          <a:ln w="9144">
            <a:solidFill>
              <a:srgbClr val="E38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2746629" y="163525"/>
            <a:ext cx="6016371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2800" b="1" spc="-150" dirty="0" smtClean="0">
                <a:solidFill>
                  <a:srgbClr val="000000"/>
                </a:solidFill>
              </a:rPr>
              <a:t>Z</a:t>
            </a:r>
            <a:r>
              <a:rPr lang="ta-IN" sz="2800" b="1" spc="-150" dirty="0" smtClean="0">
                <a:solidFill>
                  <a:srgbClr val="000000"/>
                </a:solidFill>
              </a:rPr>
              <a:t>avisna varijabla je glas krajnje desnice</a:t>
            </a:r>
            <a:endParaRPr sz="2800" dirty="0"/>
          </a:p>
        </p:txBody>
      </p:sp>
      <p:sp>
        <p:nvSpPr>
          <p:cNvPr id="60" name="object 60"/>
          <p:cNvSpPr/>
          <p:nvPr/>
        </p:nvSpPr>
        <p:spPr>
          <a:xfrm>
            <a:off x="659891" y="3390900"/>
            <a:ext cx="7895590" cy="0"/>
          </a:xfrm>
          <a:custGeom>
            <a:avLst/>
            <a:gdLst/>
            <a:ahLst/>
            <a:cxnLst/>
            <a:rect l="l" t="t" r="r" b="b"/>
            <a:pathLst>
              <a:path w="7895590">
                <a:moveTo>
                  <a:pt x="0" y="0"/>
                </a:moveTo>
                <a:lnTo>
                  <a:pt x="7895335" y="0"/>
                </a:lnTo>
              </a:path>
            </a:pathLst>
          </a:custGeom>
          <a:ln w="2743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8739" y="6297574"/>
            <a:ext cx="7955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800" b="1" i="1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ta-IN" sz="1800" b="1" i="1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zvor</a:t>
            </a:r>
            <a:r>
              <a:rPr sz="1800" b="1" i="1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sz="18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Vlandas </a:t>
            </a:r>
            <a:r>
              <a:rPr lang="ta-IN" sz="1800" b="1" i="1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b="1" i="1" spc="-10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i="1" spc="-110" dirty="0">
                <a:solidFill>
                  <a:srgbClr val="FFFFFF"/>
                </a:solidFill>
                <a:latin typeface="Trebuchet MS"/>
                <a:cs typeface="Trebuchet MS"/>
              </a:rPr>
              <a:t>Halikiopoulou </a:t>
            </a:r>
            <a:r>
              <a:rPr sz="1800" b="1" i="1" spc="-130" dirty="0">
                <a:solidFill>
                  <a:srgbClr val="FFFFFF"/>
                </a:solidFill>
                <a:latin typeface="Trebuchet MS"/>
                <a:cs typeface="Trebuchet MS"/>
              </a:rPr>
              <a:t>(2018) </a:t>
            </a:r>
            <a:r>
              <a:rPr lang="ta-IN" sz="1800" b="1" i="1" spc="-130" dirty="0" smtClean="0">
                <a:solidFill>
                  <a:srgbClr val="FFFFFF"/>
                </a:solidFill>
                <a:latin typeface="Trebuchet MS"/>
                <a:cs typeface="Trebuchet MS"/>
              </a:rPr>
              <a:t>Podrška krajnjoj desnici i institucije države blagostanja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24483" y="3616452"/>
            <a:ext cx="3420110" cy="570230"/>
          </a:xfrm>
          <a:custGeom>
            <a:avLst/>
            <a:gdLst/>
            <a:ahLst/>
            <a:cxnLst/>
            <a:rect l="l" t="t" r="r" b="b"/>
            <a:pathLst>
              <a:path w="3420110" h="570229">
                <a:moveTo>
                  <a:pt x="3419855" y="0"/>
                </a:moveTo>
                <a:lnTo>
                  <a:pt x="3418163" y="75746"/>
                </a:lnTo>
                <a:lnTo>
                  <a:pt x="3413383" y="143820"/>
                </a:lnTo>
                <a:lnTo>
                  <a:pt x="3405965" y="201501"/>
                </a:lnTo>
                <a:lnTo>
                  <a:pt x="3396356" y="246069"/>
                </a:lnTo>
                <a:lnTo>
                  <a:pt x="3372357" y="284988"/>
                </a:lnTo>
                <a:lnTo>
                  <a:pt x="1757426" y="284988"/>
                </a:lnTo>
                <a:lnTo>
                  <a:pt x="1744779" y="295170"/>
                </a:lnTo>
                <a:lnTo>
                  <a:pt x="1723818" y="368474"/>
                </a:lnTo>
                <a:lnTo>
                  <a:pt x="1716400" y="426155"/>
                </a:lnTo>
                <a:lnTo>
                  <a:pt x="1711620" y="494229"/>
                </a:lnTo>
                <a:lnTo>
                  <a:pt x="1709927" y="569976"/>
                </a:lnTo>
                <a:lnTo>
                  <a:pt x="1708235" y="494229"/>
                </a:lnTo>
                <a:lnTo>
                  <a:pt x="1703455" y="426155"/>
                </a:lnTo>
                <a:lnTo>
                  <a:pt x="1696037" y="368474"/>
                </a:lnTo>
                <a:lnTo>
                  <a:pt x="1686428" y="323906"/>
                </a:lnTo>
                <a:lnTo>
                  <a:pt x="1662429" y="284988"/>
                </a:lnTo>
                <a:lnTo>
                  <a:pt x="47497" y="284988"/>
                </a:lnTo>
                <a:lnTo>
                  <a:pt x="34869" y="274805"/>
                </a:lnTo>
                <a:lnTo>
                  <a:pt x="23522" y="246069"/>
                </a:lnTo>
                <a:lnTo>
                  <a:pt x="13909" y="201501"/>
                </a:lnTo>
                <a:lnTo>
                  <a:pt x="6483" y="143820"/>
                </a:lnTo>
                <a:lnTo>
                  <a:pt x="1696" y="75746"/>
                </a:lnTo>
                <a:lnTo>
                  <a:pt x="0" y="0"/>
                </a:lnTo>
              </a:path>
            </a:pathLst>
          </a:custGeom>
          <a:ln w="39624">
            <a:solidFill>
              <a:srgbClr val="E38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10411" y="4186428"/>
            <a:ext cx="5550535" cy="923925"/>
          </a:xfrm>
          <a:custGeom>
            <a:avLst/>
            <a:gdLst/>
            <a:ahLst/>
            <a:cxnLst/>
            <a:rect l="l" t="t" r="r" b="b"/>
            <a:pathLst>
              <a:path w="5550534" h="923925">
                <a:moveTo>
                  <a:pt x="0" y="923544"/>
                </a:moveTo>
                <a:lnTo>
                  <a:pt x="5550408" y="923544"/>
                </a:lnTo>
                <a:lnTo>
                  <a:pt x="5550408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10411" y="4186428"/>
            <a:ext cx="5550535" cy="923925"/>
          </a:xfrm>
          <a:custGeom>
            <a:avLst/>
            <a:gdLst/>
            <a:ahLst/>
            <a:cxnLst/>
            <a:rect l="l" t="t" r="r" b="b"/>
            <a:pathLst>
              <a:path w="5550534" h="923925">
                <a:moveTo>
                  <a:pt x="0" y="923544"/>
                </a:moveTo>
                <a:lnTo>
                  <a:pt x="5550408" y="923544"/>
                </a:lnTo>
                <a:lnTo>
                  <a:pt x="5550408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88236" y="4204842"/>
            <a:ext cx="554116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800" spc="-85" dirty="0" smtClean="0">
                <a:latin typeface="Trebuchet MS"/>
                <a:cs typeface="Trebuchet MS"/>
              </a:rPr>
              <a:t>U</a:t>
            </a:r>
            <a:r>
              <a:rPr lang="ta-IN" sz="1800" spc="-85" dirty="0" smtClean="0">
                <a:latin typeface="Trebuchet MS"/>
                <a:cs typeface="Trebuchet MS"/>
              </a:rPr>
              <a:t>ticaj nezaposlenosti na vjerovatnoću glasanja za krajnju desnicu je pozitivan i statistički značajan ako su pogodnosti za nezaposlenost manje od </a:t>
            </a:r>
            <a:r>
              <a:rPr sz="1800" spc="45" dirty="0" smtClean="0">
                <a:latin typeface="Trebuchet MS"/>
                <a:cs typeface="Trebuchet MS"/>
              </a:rPr>
              <a:t>55</a:t>
            </a:r>
            <a:r>
              <a:rPr sz="1800" spc="45" dirty="0">
                <a:latin typeface="Trebuchet MS"/>
                <a:cs typeface="Trebuchet MS"/>
              </a:rPr>
              <a:t>% </a:t>
            </a:r>
            <a:r>
              <a:rPr lang="ta-IN" sz="1800" spc="45" dirty="0" smtClean="0">
                <a:latin typeface="Trebuchet MS"/>
                <a:cs typeface="Trebuchet MS"/>
              </a:rPr>
              <a:t>prosječne plate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1" y="118059"/>
            <a:ext cx="8991600" cy="82373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>
              <a:lnSpc>
                <a:spcPts val="2860"/>
              </a:lnSpc>
              <a:spcBef>
                <a:spcPts val="620"/>
              </a:spcBef>
            </a:pPr>
            <a:r>
              <a:rPr lang="en-US" sz="2800" spc="-200" dirty="0" smtClean="0"/>
              <a:t>M</a:t>
            </a:r>
            <a:r>
              <a:rPr lang="ta-IN" sz="2800" spc="-200" dirty="0" smtClean="0"/>
              <a:t>edijatorska uloga institucija države blagostanja</a:t>
            </a:r>
            <a:r>
              <a:rPr sz="2800" spc="-180" dirty="0" smtClean="0"/>
              <a:t> </a:t>
            </a:r>
            <a:r>
              <a:rPr lang="mr-IN" sz="2800" spc="-170" dirty="0" smtClean="0"/>
              <a:t>–</a:t>
            </a:r>
            <a:r>
              <a:rPr lang="ta-IN" sz="2800" spc="-170" dirty="0" smtClean="0"/>
              <a:t> test na nacionalnom nivou korištenjem rezultata za Evropski parlament 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740765" y="1083386"/>
            <a:ext cx="7709534" cy="4150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lang="ta-IN" sz="24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Pogodnosti za</a:t>
            </a: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lang="ta-IN" sz="2400" spc="-8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ta-IN" sz="24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ezaposlene</a:t>
            </a: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lang="ta-IN" sz="24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ograničavaju</a:t>
            </a: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lang="ta-IN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uticaj veće</a:t>
            </a:r>
            <a:endParaRPr lang="ta-IN" sz="2400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lang="ta-IN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nezaposlenosti</a:t>
            </a:r>
          </a:p>
          <a:p>
            <a:pPr marL="12700" marR="5785485">
              <a:lnSpc>
                <a:spcPts val="2590"/>
              </a:lnSpc>
              <a:spcBef>
                <a:spcPts val="10"/>
              </a:spcBef>
            </a:pPr>
            <a:r>
              <a:rPr lang="ta-IN" sz="2400" spc="-45" dirty="0" smtClean="0">
                <a:solidFill>
                  <a:srgbClr val="404040"/>
                </a:solidFill>
                <a:latin typeface="Trebuchet MS"/>
                <a:cs typeface="Trebuchet MS"/>
              </a:rPr>
              <a:t>na podršku krajnjoj desnici na posljednja tri izbora za Evropski parlament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37104" y="990600"/>
            <a:ext cx="6071616" cy="4428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3996" y="5498998"/>
            <a:ext cx="696722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800" i="1" dirty="0" smtClean="0">
                <a:latin typeface="Arial"/>
                <a:cs typeface="Arial"/>
              </a:rPr>
              <a:t>I</a:t>
            </a:r>
            <a:r>
              <a:rPr lang="ta-IN" sz="1800" i="1" dirty="0" smtClean="0">
                <a:latin typeface="Arial"/>
                <a:cs typeface="Arial"/>
              </a:rPr>
              <a:t>zvor</a:t>
            </a:r>
            <a:r>
              <a:rPr sz="1800" i="1" dirty="0" smtClean="0">
                <a:latin typeface="Arial"/>
                <a:cs typeface="Arial"/>
              </a:rPr>
              <a:t>: </a:t>
            </a:r>
            <a:r>
              <a:rPr sz="1800" i="1" dirty="0">
                <a:latin typeface="Arial"/>
                <a:cs typeface="Arial"/>
              </a:rPr>
              <a:t>Halikiopoulou </a:t>
            </a:r>
            <a:r>
              <a:rPr lang="ta-IN" sz="1800" i="1" dirty="0" smtClean="0">
                <a:latin typeface="Arial"/>
                <a:cs typeface="Arial"/>
              </a:rPr>
              <a:t>i</a:t>
            </a:r>
            <a:r>
              <a:rPr sz="1800" i="1" dirty="0" smtClean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Vlandas (2016) </a:t>
            </a:r>
            <a:r>
              <a:rPr sz="1800" i="1" dirty="0" smtClean="0">
                <a:latin typeface="Arial"/>
                <a:cs typeface="Arial"/>
              </a:rPr>
              <a:t>R</a:t>
            </a:r>
            <a:r>
              <a:rPr lang="ta-IN" sz="1800" i="1" dirty="0" smtClean="0">
                <a:latin typeface="Arial"/>
                <a:cs typeface="Arial"/>
              </a:rPr>
              <a:t>izici</a:t>
            </a:r>
            <a:r>
              <a:rPr sz="1800" i="1" dirty="0" smtClean="0">
                <a:latin typeface="Arial"/>
                <a:cs typeface="Arial"/>
              </a:rPr>
              <a:t>, </a:t>
            </a:r>
            <a:r>
              <a:rPr lang="ta-IN" sz="1800" i="1" dirty="0" smtClean="0">
                <a:latin typeface="Arial"/>
                <a:cs typeface="Arial"/>
              </a:rPr>
              <a:t>troškovi i tržišta rada</a:t>
            </a:r>
            <a:r>
              <a:rPr sz="1800" i="1" dirty="0" smtClean="0">
                <a:latin typeface="Arial"/>
                <a:cs typeface="Arial"/>
              </a:rPr>
              <a:t>: </a:t>
            </a:r>
            <a:r>
              <a:rPr lang="ta-IN" sz="1800" i="1" dirty="0" smtClean="0">
                <a:latin typeface="Arial"/>
                <a:cs typeface="Arial"/>
              </a:rPr>
              <a:t>Objašnjenje nacionalnih uzoraka uspjeha desničarskih partija na izborima za Evropski parlament</a:t>
            </a:r>
            <a:r>
              <a:rPr sz="1800" i="1" dirty="0" smtClean="0">
                <a:latin typeface="Arial"/>
                <a:cs typeface="Arial"/>
              </a:rPr>
              <a:t>. </a:t>
            </a:r>
            <a:r>
              <a:rPr lang="ta-IN" sz="1800" i="1" dirty="0" smtClean="0">
                <a:latin typeface="Arial"/>
                <a:cs typeface="Arial"/>
              </a:rPr>
              <a:t>Časopis studija zajedničkog tržišta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802" y="6367271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4">
                <a:moveTo>
                  <a:pt x="0" y="0"/>
                </a:moveTo>
                <a:lnTo>
                  <a:pt x="756197" y="0"/>
                </a:lnTo>
              </a:path>
            </a:pathLst>
          </a:custGeom>
          <a:ln w="67056">
            <a:solidFill>
              <a:srgbClr val="E38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67271"/>
            <a:ext cx="924560" cy="0"/>
          </a:xfrm>
          <a:custGeom>
            <a:avLst/>
            <a:gdLst/>
            <a:ahLst/>
            <a:cxnLst/>
            <a:rect l="l" t="t" r="r" b="b"/>
            <a:pathLst>
              <a:path w="924560">
                <a:moveTo>
                  <a:pt x="0" y="0"/>
                </a:moveTo>
                <a:lnTo>
                  <a:pt x="924306" y="0"/>
                </a:lnTo>
              </a:path>
            </a:pathLst>
          </a:custGeom>
          <a:ln w="67056">
            <a:solidFill>
              <a:srgbClr val="E38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6111" y="173736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6025" y="240284"/>
            <a:ext cx="8053705" cy="1018997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85000"/>
              </a:lnSpc>
              <a:spcBef>
                <a:spcPts val="530"/>
              </a:spcBef>
            </a:pPr>
            <a:r>
              <a:rPr lang="en-US" sz="2400" dirty="0" smtClean="0"/>
              <a:t>U</a:t>
            </a:r>
            <a:r>
              <a:rPr lang="ta-IN" sz="2400" dirty="0" smtClean="0"/>
              <a:t>ticaj nezaposlenosti na glasove desničarima zavisi od pogodnosti za nezaposlene na nacionalnim izborima zapadnih i istočnih evropskih država još od </a:t>
            </a:r>
            <a:r>
              <a:rPr sz="2400" dirty="0" smtClean="0"/>
              <a:t>1991</a:t>
            </a:r>
            <a:r>
              <a:rPr lang="ta-IN" sz="2400" dirty="0" smtClean="0"/>
              <a:t>.</a:t>
            </a:r>
            <a:endParaRPr sz="2400" dirty="0"/>
          </a:p>
        </p:txBody>
      </p:sp>
      <p:sp>
        <p:nvSpPr>
          <p:cNvPr id="6" name="object 6"/>
          <p:cNvSpPr/>
          <p:nvPr/>
        </p:nvSpPr>
        <p:spPr>
          <a:xfrm>
            <a:off x="928838" y="1318420"/>
            <a:ext cx="7450455" cy="5196840"/>
          </a:xfrm>
          <a:custGeom>
            <a:avLst/>
            <a:gdLst/>
            <a:ahLst/>
            <a:cxnLst/>
            <a:rect l="l" t="t" r="r" b="b"/>
            <a:pathLst>
              <a:path w="7450455" h="5196840">
                <a:moveTo>
                  <a:pt x="0" y="5196672"/>
                </a:moveTo>
                <a:lnTo>
                  <a:pt x="7449933" y="5196672"/>
                </a:lnTo>
                <a:lnTo>
                  <a:pt x="7449933" y="0"/>
                </a:lnTo>
                <a:lnTo>
                  <a:pt x="0" y="0"/>
                </a:lnTo>
                <a:lnTo>
                  <a:pt x="0" y="5196672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65717" y="1790889"/>
            <a:ext cx="6523355" cy="4017010"/>
          </a:xfrm>
          <a:custGeom>
            <a:avLst/>
            <a:gdLst/>
            <a:ahLst/>
            <a:cxnLst/>
            <a:rect l="l" t="t" r="r" b="b"/>
            <a:pathLst>
              <a:path w="6523355" h="4017010">
                <a:moveTo>
                  <a:pt x="0" y="4016973"/>
                </a:moveTo>
                <a:lnTo>
                  <a:pt x="6523165" y="4016973"/>
                </a:lnTo>
                <a:lnTo>
                  <a:pt x="6523165" y="0"/>
                </a:lnTo>
                <a:lnTo>
                  <a:pt x="0" y="0"/>
                </a:lnTo>
                <a:lnTo>
                  <a:pt x="0" y="40169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65717" y="5690884"/>
            <a:ext cx="6527800" cy="17780"/>
          </a:xfrm>
          <a:custGeom>
            <a:avLst/>
            <a:gdLst/>
            <a:ahLst/>
            <a:cxnLst/>
            <a:rect l="l" t="t" r="r" b="b"/>
            <a:pathLst>
              <a:path w="6527800" h="17779">
                <a:moveTo>
                  <a:pt x="0" y="17393"/>
                </a:moveTo>
                <a:lnTo>
                  <a:pt x="6527667" y="17393"/>
                </a:lnTo>
                <a:lnTo>
                  <a:pt x="6527667" y="0"/>
                </a:lnTo>
                <a:lnTo>
                  <a:pt x="0" y="0"/>
                </a:lnTo>
                <a:lnTo>
                  <a:pt x="0" y="1739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65717" y="4819079"/>
            <a:ext cx="6527800" cy="17780"/>
          </a:xfrm>
          <a:custGeom>
            <a:avLst/>
            <a:gdLst/>
            <a:ahLst/>
            <a:cxnLst/>
            <a:rect l="l" t="t" r="r" b="b"/>
            <a:pathLst>
              <a:path w="6527800" h="17779">
                <a:moveTo>
                  <a:pt x="0" y="17393"/>
                </a:moveTo>
                <a:lnTo>
                  <a:pt x="6527667" y="17393"/>
                </a:lnTo>
                <a:lnTo>
                  <a:pt x="6527667" y="0"/>
                </a:lnTo>
                <a:lnTo>
                  <a:pt x="0" y="0"/>
                </a:lnTo>
                <a:lnTo>
                  <a:pt x="0" y="1739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65717" y="3946857"/>
            <a:ext cx="6527800" cy="17780"/>
          </a:xfrm>
          <a:custGeom>
            <a:avLst/>
            <a:gdLst/>
            <a:ahLst/>
            <a:cxnLst/>
            <a:rect l="l" t="t" r="r" b="b"/>
            <a:pathLst>
              <a:path w="6527800" h="17779">
                <a:moveTo>
                  <a:pt x="0" y="17393"/>
                </a:moveTo>
                <a:lnTo>
                  <a:pt x="6527667" y="17393"/>
                </a:lnTo>
                <a:lnTo>
                  <a:pt x="6527667" y="0"/>
                </a:lnTo>
                <a:lnTo>
                  <a:pt x="0" y="0"/>
                </a:lnTo>
                <a:lnTo>
                  <a:pt x="0" y="1739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65717" y="3070624"/>
            <a:ext cx="6527800" cy="17780"/>
          </a:xfrm>
          <a:custGeom>
            <a:avLst/>
            <a:gdLst/>
            <a:ahLst/>
            <a:cxnLst/>
            <a:rect l="l" t="t" r="r" b="b"/>
            <a:pathLst>
              <a:path w="6527800" h="17780">
                <a:moveTo>
                  <a:pt x="0" y="17393"/>
                </a:moveTo>
                <a:lnTo>
                  <a:pt x="6527667" y="17393"/>
                </a:lnTo>
                <a:lnTo>
                  <a:pt x="6527667" y="0"/>
                </a:lnTo>
                <a:lnTo>
                  <a:pt x="0" y="0"/>
                </a:lnTo>
                <a:lnTo>
                  <a:pt x="0" y="1739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65717" y="2198909"/>
            <a:ext cx="6527800" cy="17780"/>
          </a:xfrm>
          <a:custGeom>
            <a:avLst/>
            <a:gdLst/>
            <a:ahLst/>
            <a:cxnLst/>
            <a:rect l="l" t="t" r="r" b="b"/>
            <a:pathLst>
              <a:path w="6527800" h="17780">
                <a:moveTo>
                  <a:pt x="0" y="17393"/>
                </a:moveTo>
                <a:lnTo>
                  <a:pt x="6527667" y="17393"/>
                </a:lnTo>
                <a:lnTo>
                  <a:pt x="6527667" y="0"/>
                </a:lnTo>
                <a:lnTo>
                  <a:pt x="0" y="0"/>
                </a:lnTo>
                <a:lnTo>
                  <a:pt x="0" y="17393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5717" y="3946857"/>
            <a:ext cx="6527800" cy="17780"/>
          </a:xfrm>
          <a:custGeom>
            <a:avLst/>
            <a:gdLst/>
            <a:ahLst/>
            <a:cxnLst/>
            <a:rect l="l" t="t" r="r" b="b"/>
            <a:pathLst>
              <a:path w="6527800" h="17779">
                <a:moveTo>
                  <a:pt x="0" y="17393"/>
                </a:moveTo>
                <a:lnTo>
                  <a:pt x="6527667" y="17393"/>
                </a:lnTo>
                <a:lnTo>
                  <a:pt x="6527667" y="0"/>
                </a:lnTo>
                <a:lnTo>
                  <a:pt x="0" y="0"/>
                </a:lnTo>
                <a:lnTo>
                  <a:pt x="0" y="17393"/>
                </a:lnTo>
                <a:close/>
              </a:path>
            </a:pathLst>
          </a:custGeom>
          <a:solidFill>
            <a:srgbClr val="2F2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23592" y="1903960"/>
            <a:ext cx="0" cy="1844039"/>
          </a:xfrm>
          <a:custGeom>
            <a:avLst/>
            <a:gdLst/>
            <a:ahLst/>
            <a:cxnLst/>
            <a:rect l="l" t="t" r="r" b="b"/>
            <a:pathLst>
              <a:path h="1844039">
                <a:moveTo>
                  <a:pt x="0" y="184374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78271" y="190396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0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8271" y="3747702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0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96095" y="1943001"/>
            <a:ext cx="0" cy="1813560"/>
          </a:xfrm>
          <a:custGeom>
            <a:avLst/>
            <a:gdLst/>
            <a:ahLst/>
            <a:cxnLst/>
            <a:rect l="l" t="t" r="r" b="b"/>
            <a:pathLst>
              <a:path h="1813560">
                <a:moveTo>
                  <a:pt x="0" y="181337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0773" y="19430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50773" y="3756378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68145" y="1977703"/>
            <a:ext cx="0" cy="1783080"/>
          </a:xfrm>
          <a:custGeom>
            <a:avLst/>
            <a:gdLst/>
            <a:ahLst/>
            <a:cxnLst/>
            <a:rect l="l" t="t" r="r" b="b"/>
            <a:pathLst>
              <a:path h="1783079">
                <a:moveTo>
                  <a:pt x="0" y="1783012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22843" y="1977703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0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22843" y="3760715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0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40667" y="2016562"/>
            <a:ext cx="0" cy="1753235"/>
          </a:xfrm>
          <a:custGeom>
            <a:avLst/>
            <a:gdLst/>
            <a:ahLst/>
            <a:cxnLst/>
            <a:rect l="l" t="t" r="r" b="b"/>
            <a:pathLst>
              <a:path h="1753235">
                <a:moveTo>
                  <a:pt x="0" y="175282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95345" y="201656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95345" y="376939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2717" y="2051265"/>
            <a:ext cx="0" cy="1731010"/>
          </a:xfrm>
          <a:custGeom>
            <a:avLst/>
            <a:gdLst/>
            <a:ahLst/>
            <a:cxnLst/>
            <a:rect l="l" t="t" r="r" b="b"/>
            <a:pathLst>
              <a:path h="1731010">
                <a:moveTo>
                  <a:pt x="0" y="173095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67848" y="205126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9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67848" y="378222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9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5238" y="2090305"/>
            <a:ext cx="0" cy="1701164"/>
          </a:xfrm>
          <a:custGeom>
            <a:avLst/>
            <a:gdLst/>
            <a:ahLst/>
            <a:cxnLst/>
            <a:rect l="l" t="t" r="r" b="b"/>
            <a:pathLst>
              <a:path h="1701164">
                <a:moveTo>
                  <a:pt x="0" y="1700594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39917" y="2090305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0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39917" y="379089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0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57741" y="2125368"/>
            <a:ext cx="0" cy="1674495"/>
          </a:xfrm>
          <a:custGeom>
            <a:avLst/>
            <a:gdLst/>
            <a:ahLst/>
            <a:cxnLst/>
            <a:rect l="l" t="t" r="r" b="b"/>
            <a:pathLst>
              <a:path h="1674495">
                <a:moveTo>
                  <a:pt x="0" y="167420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12420" y="2125368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12420" y="37995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29792" y="2159890"/>
            <a:ext cx="0" cy="1648460"/>
          </a:xfrm>
          <a:custGeom>
            <a:avLst/>
            <a:gdLst/>
            <a:ahLst/>
            <a:cxnLst/>
            <a:rect l="l" t="t" r="r" b="b"/>
            <a:pathLst>
              <a:path h="1648460">
                <a:moveTo>
                  <a:pt x="0" y="164836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84470" y="215989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21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84470" y="380825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21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02313" y="2198930"/>
            <a:ext cx="0" cy="1618615"/>
          </a:xfrm>
          <a:custGeom>
            <a:avLst/>
            <a:gdLst/>
            <a:ahLst/>
            <a:cxnLst/>
            <a:rect l="l" t="t" r="r" b="b"/>
            <a:pathLst>
              <a:path h="1618614">
                <a:moveTo>
                  <a:pt x="0" y="1617995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56992" y="219893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56992" y="3816926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74364" y="2233633"/>
            <a:ext cx="0" cy="1592580"/>
          </a:xfrm>
          <a:custGeom>
            <a:avLst/>
            <a:gdLst/>
            <a:ahLst/>
            <a:cxnLst/>
            <a:rect l="l" t="t" r="r" b="b"/>
            <a:pathLst>
              <a:path h="1592579">
                <a:moveTo>
                  <a:pt x="0" y="159196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29495" y="223363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29495" y="38256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50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46885" y="2268154"/>
            <a:ext cx="0" cy="1566545"/>
          </a:xfrm>
          <a:custGeom>
            <a:avLst/>
            <a:gdLst/>
            <a:ahLst/>
            <a:cxnLst/>
            <a:rect l="l" t="t" r="r" b="b"/>
            <a:pathLst>
              <a:path h="1566545">
                <a:moveTo>
                  <a:pt x="0" y="1566122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06085" y="226815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81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06085" y="383427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81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19388" y="2307194"/>
            <a:ext cx="0" cy="1536065"/>
          </a:xfrm>
          <a:custGeom>
            <a:avLst/>
            <a:gdLst/>
            <a:ahLst/>
            <a:cxnLst/>
            <a:rect l="l" t="t" r="r" b="b"/>
            <a:pathLst>
              <a:path h="1536064">
                <a:moveTo>
                  <a:pt x="0" y="153575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74067" y="230719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9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74067" y="38429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9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91382" y="2341896"/>
            <a:ext cx="0" cy="1510030"/>
          </a:xfrm>
          <a:custGeom>
            <a:avLst/>
            <a:gdLst/>
            <a:ahLst/>
            <a:cxnLst/>
            <a:rect l="l" t="t" r="r" b="b"/>
            <a:pathLst>
              <a:path h="1510029">
                <a:moveTo>
                  <a:pt x="0" y="150973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50695" y="234189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0695" y="385162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63903" y="2376960"/>
            <a:ext cx="0" cy="1487805"/>
          </a:xfrm>
          <a:custGeom>
            <a:avLst/>
            <a:gdLst/>
            <a:ahLst/>
            <a:cxnLst/>
            <a:rect l="l" t="t" r="r" b="b"/>
            <a:pathLst>
              <a:path h="1487804">
                <a:moveTo>
                  <a:pt x="0" y="148768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23216" y="237696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23216" y="386464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36048" y="2416000"/>
            <a:ext cx="0" cy="1457325"/>
          </a:xfrm>
          <a:custGeom>
            <a:avLst/>
            <a:gdLst/>
            <a:ahLst/>
            <a:cxnLst/>
            <a:rect l="l" t="t" r="r" b="b"/>
            <a:pathLst>
              <a:path h="1457325">
                <a:moveTo>
                  <a:pt x="0" y="145731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95737" y="2416000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95737" y="3873317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08570" y="2450522"/>
            <a:ext cx="0" cy="1431925"/>
          </a:xfrm>
          <a:custGeom>
            <a:avLst/>
            <a:gdLst/>
            <a:ahLst/>
            <a:cxnLst/>
            <a:rect l="l" t="t" r="r" b="b"/>
            <a:pathLst>
              <a:path h="1431925">
                <a:moveTo>
                  <a:pt x="0" y="143147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67694" y="245052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67694" y="388199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81091" y="2485224"/>
            <a:ext cx="0" cy="1405890"/>
          </a:xfrm>
          <a:custGeom>
            <a:avLst/>
            <a:gdLst/>
            <a:ahLst/>
            <a:cxnLst/>
            <a:rect l="l" t="t" r="r" b="b"/>
            <a:pathLst>
              <a:path h="1405889">
                <a:moveTo>
                  <a:pt x="0" y="140526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40215" y="2485224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40215" y="3890488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53048" y="2519927"/>
            <a:ext cx="0" cy="1383665"/>
          </a:xfrm>
          <a:custGeom>
            <a:avLst/>
            <a:gdLst/>
            <a:ahLst/>
            <a:cxnLst/>
            <a:rect l="l" t="t" r="r" b="b"/>
            <a:pathLst>
              <a:path h="1383664">
                <a:moveTo>
                  <a:pt x="0" y="1383574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12360" y="251992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12360" y="390350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25569" y="2554448"/>
            <a:ext cx="0" cy="1358265"/>
          </a:xfrm>
          <a:custGeom>
            <a:avLst/>
            <a:gdLst/>
            <a:ahLst/>
            <a:cxnLst/>
            <a:rect l="l" t="t" r="r" b="b"/>
            <a:pathLst>
              <a:path h="1358264">
                <a:moveTo>
                  <a:pt x="0" y="135772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84882" y="255444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84882" y="391217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97714" y="2593488"/>
            <a:ext cx="0" cy="1327785"/>
          </a:xfrm>
          <a:custGeom>
            <a:avLst/>
            <a:gdLst/>
            <a:ahLst/>
            <a:cxnLst/>
            <a:rect l="l" t="t" r="r" b="b"/>
            <a:pathLst>
              <a:path h="1327785">
                <a:moveTo>
                  <a:pt x="0" y="132736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57403" y="2593488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57403" y="3920852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70235" y="2628191"/>
            <a:ext cx="0" cy="1306195"/>
          </a:xfrm>
          <a:custGeom>
            <a:avLst/>
            <a:gdLst/>
            <a:ahLst/>
            <a:cxnLst/>
            <a:rect l="l" t="t" r="r" b="b"/>
            <a:pathLst>
              <a:path h="1306195">
                <a:moveTo>
                  <a:pt x="0" y="1305674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329359" y="262819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329359" y="393386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42757" y="2663254"/>
            <a:ext cx="0" cy="1279525"/>
          </a:xfrm>
          <a:custGeom>
            <a:avLst/>
            <a:gdLst/>
            <a:ahLst/>
            <a:cxnLst/>
            <a:rect l="l" t="t" r="r" b="b"/>
            <a:pathLst>
              <a:path h="1279525">
                <a:moveTo>
                  <a:pt x="0" y="127928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01881" y="266325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01881" y="394254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14713" y="2697776"/>
            <a:ext cx="0" cy="1257935"/>
          </a:xfrm>
          <a:custGeom>
            <a:avLst/>
            <a:gdLst/>
            <a:ahLst/>
            <a:cxnLst/>
            <a:rect l="l" t="t" r="r" b="b"/>
            <a:pathLst>
              <a:path h="1257935">
                <a:moveTo>
                  <a:pt x="0" y="125777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74026" y="269777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74026" y="395555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587234" y="2732478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123175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46547" y="273247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46547" y="396423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59379" y="2762843"/>
            <a:ext cx="0" cy="1214755"/>
          </a:xfrm>
          <a:custGeom>
            <a:avLst/>
            <a:gdLst/>
            <a:ahLst/>
            <a:cxnLst/>
            <a:rect l="l" t="t" r="r" b="b"/>
            <a:pathLst>
              <a:path h="1214754">
                <a:moveTo>
                  <a:pt x="0" y="121440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18880" y="2762843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618880" y="3977243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731901" y="2797545"/>
            <a:ext cx="0" cy="1188720"/>
          </a:xfrm>
          <a:custGeom>
            <a:avLst/>
            <a:gdLst/>
            <a:ahLst/>
            <a:cxnLst/>
            <a:rect l="l" t="t" r="r" b="b"/>
            <a:pathLst>
              <a:path h="1188720">
                <a:moveTo>
                  <a:pt x="0" y="118837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91025" y="279754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91025" y="398591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04234" y="2832067"/>
            <a:ext cx="0" cy="1167130"/>
          </a:xfrm>
          <a:custGeom>
            <a:avLst/>
            <a:gdLst/>
            <a:ahLst/>
            <a:cxnLst/>
            <a:rect l="l" t="t" r="r" b="b"/>
            <a:pathLst>
              <a:path h="1167129">
                <a:moveTo>
                  <a:pt x="0" y="1166865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763547" y="283206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763547" y="3998932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76379" y="2866769"/>
            <a:ext cx="0" cy="1145540"/>
          </a:xfrm>
          <a:custGeom>
            <a:avLst/>
            <a:gdLst/>
            <a:ahLst/>
            <a:cxnLst/>
            <a:rect l="l" t="t" r="r" b="b"/>
            <a:pathLst>
              <a:path h="1145539">
                <a:moveTo>
                  <a:pt x="0" y="1145537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35503" y="286676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51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35503" y="401230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51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948900" y="2901471"/>
            <a:ext cx="0" cy="1119505"/>
          </a:xfrm>
          <a:custGeom>
            <a:avLst/>
            <a:gdLst/>
            <a:ahLst/>
            <a:cxnLst/>
            <a:rect l="l" t="t" r="r" b="b"/>
            <a:pathLst>
              <a:path h="1119504">
                <a:moveTo>
                  <a:pt x="0" y="111951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08025" y="290147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908025" y="402098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020856" y="2932197"/>
            <a:ext cx="0" cy="1102360"/>
          </a:xfrm>
          <a:custGeom>
            <a:avLst/>
            <a:gdLst/>
            <a:ahLst/>
            <a:cxnLst/>
            <a:rect l="l" t="t" r="r" b="b"/>
            <a:pathLst>
              <a:path h="1102360">
                <a:moveTo>
                  <a:pt x="0" y="110179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980546" y="293219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80546" y="4033996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93378" y="2966719"/>
            <a:ext cx="0" cy="1080770"/>
          </a:xfrm>
          <a:custGeom>
            <a:avLst/>
            <a:gdLst/>
            <a:ahLst/>
            <a:cxnLst/>
            <a:rect l="l" t="t" r="r" b="b"/>
            <a:pathLst>
              <a:path h="1080770">
                <a:moveTo>
                  <a:pt x="0" y="108029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52691" y="296671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052691" y="40470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165899" y="2997083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106275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125212" y="2997083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125212" y="4059842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238044" y="3031786"/>
            <a:ext cx="0" cy="1041400"/>
          </a:xfrm>
          <a:custGeom>
            <a:avLst/>
            <a:gdLst/>
            <a:ahLst/>
            <a:cxnLst/>
            <a:rect l="l" t="t" r="r" b="b"/>
            <a:pathLst>
              <a:path h="1041400">
                <a:moveTo>
                  <a:pt x="0" y="1041069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197169" y="303178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197169" y="407285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310566" y="3062150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4">
                <a:moveTo>
                  <a:pt x="0" y="102371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269690" y="306215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269690" y="408586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382522" y="3096672"/>
            <a:ext cx="0" cy="1002665"/>
          </a:xfrm>
          <a:custGeom>
            <a:avLst/>
            <a:gdLst/>
            <a:ahLst/>
            <a:cxnLst/>
            <a:rect l="l" t="t" r="r" b="b"/>
            <a:pathLst>
              <a:path h="1002664">
                <a:moveTo>
                  <a:pt x="0" y="100221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342212" y="3096672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342212" y="4098882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455043" y="3127037"/>
            <a:ext cx="0" cy="989330"/>
          </a:xfrm>
          <a:custGeom>
            <a:avLst/>
            <a:gdLst/>
            <a:ahLst/>
            <a:cxnLst/>
            <a:rect l="l" t="t" r="r" b="b"/>
            <a:pathLst>
              <a:path h="989329">
                <a:moveTo>
                  <a:pt x="0" y="98919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414356" y="312703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414356" y="411623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527565" y="3157401"/>
            <a:ext cx="0" cy="972185"/>
          </a:xfrm>
          <a:custGeom>
            <a:avLst/>
            <a:gdLst/>
            <a:ahLst/>
            <a:cxnLst/>
            <a:rect l="l" t="t" r="r" b="b"/>
            <a:pathLst>
              <a:path h="972185">
                <a:moveTo>
                  <a:pt x="0" y="971845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486878" y="315740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86878" y="412924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99710" y="3188127"/>
            <a:ext cx="0" cy="954405"/>
          </a:xfrm>
          <a:custGeom>
            <a:avLst/>
            <a:gdLst/>
            <a:ahLst/>
            <a:cxnLst/>
            <a:rect l="l" t="t" r="r" b="b"/>
            <a:pathLst>
              <a:path h="954404">
                <a:moveTo>
                  <a:pt x="0" y="954132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58834" y="318812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58834" y="414226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672231" y="3218491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941119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631356" y="321849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631356" y="415961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744188" y="3248675"/>
            <a:ext cx="0" cy="923925"/>
          </a:xfrm>
          <a:custGeom>
            <a:avLst/>
            <a:gdLst/>
            <a:ahLst/>
            <a:cxnLst/>
            <a:rect l="l" t="t" r="r" b="b"/>
            <a:pathLst>
              <a:path h="923925">
                <a:moveTo>
                  <a:pt x="0" y="92376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703877" y="32486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703877" y="417244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16709" y="3279040"/>
            <a:ext cx="0" cy="911225"/>
          </a:xfrm>
          <a:custGeom>
            <a:avLst/>
            <a:gdLst/>
            <a:ahLst/>
            <a:cxnLst/>
            <a:rect l="l" t="t" r="r" b="b"/>
            <a:pathLst>
              <a:path h="911225">
                <a:moveTo>
                  <a:pt x="0" y="910755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776022" y="327904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76022" y="418979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89231" y="3305067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079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848543" y="330506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48543" y="4207146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61375" y="3335431"/>
            <a:ext cx="0" cy="889635"/>
          </a:xfrm>
          <a:custGeom>
            <a:avLst/>
            <a:gdLst/>
            <a:ahLst/>
            <a:cxnLst/>
            <a:rect l="l" t="t" r="r" b="b"/>
            <a:pathLst>
              <a:path h="889635">
                <a:moveTo>
                  <a:pt x="0" y="88906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920500" y="333543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20500" y="422449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033897" y="3361277"/>
            <a:ext cx="0" cy="880744"/>
          </a:xfrm>
          <a:custGeom>
            <a:avLst/>
            <a:gdLst/>
            <a:ahLst/>
            <a:cxnLst/>
            <a:rect l="l" t="t" r="r" b="b"/>
            <a:pathLst>
              <a:path h="880745">
                <a:moveTo>
                  <a:pt x="0" y="88057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993021" y="336127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993021" y="424184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105853" y="3391642"/>
            <a:ext cx="0" cy="868044"/>
          </a:xfrm>
          <a:custGeom>
            <a:avLst/>
            <a:gdLst/>
            <a:ahLst/>
            <a:cxnLst/>
            <a:rect l="l" t="t" r="r" b="b"/>
            <a:pathLst>
              <a:path h="868045">
                <a:moveTo>
                  <a:pt x="0" y="867557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065543" y="3391642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065543" y="42592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178375" y="3417668"/>
            <a:ext cx="0" cy="859790"/>
          </a:xfrm>
          <a:custGeom>
            <a:avLst/>
            <a:gdLst/>
            <a:ahLst/>
            <a:cxnLst/>
            <a:rect l="l" t="t" r="r" b="b"/>
            <a:pathLst>
              <a:path h="859789">
                <a:moveTo>
                  <a:pt x="0" y="85924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137687" y="341766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137687" y="427691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250896" y="3443695"/>
            <a:ext cx="0" cy="855344"/>
          </a:xfrm>
          <a:custGeom>
            <a:avLst/>
            <a:gdLst/>
            <a:ahLst/>
            <a:cxnLst/>
            <a:rect l="l" t="t" r="r" b="b"/>
            <a:pathLst>
              <a:path h="855345">
                <a:moveTo>
                  <a:pt x="0" y="85490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210021" y="344369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210021" y="429860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323041" y="3470083"/>
            <a:ext cx="0" cy="846455"/>
          </a:xfrm>
          <a:custGeom>
            <a:avLst/>
            <a:gdLst/>
            <a:ahLst/>
            <a:cxnLst/>
            <a:rect l="l" t="t" r="r" b="b"/>
            <a:pathLst>
              <a:path h="846454">
                <a:moveTo>
                  <a:pt x="0" y="84586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282165" y="347008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282165" y="431595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395374" y="3496110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84135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354687" y="349611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354687" y="433746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67519" y="3517618"/>
            <a:ext cx="0" cy="842010"/>
          </a:xfrm>
          <a:custGeom>
            <a:avLst/>
            <a:gdLst/>
            <a:ahLst/>
            <a:cxnLst/>
            <a:rect l="l" t="t" r="r" b="b"/>
            <a:pathLst>
              <a:path h="842010">
                <a:moveTo>
                  <a:pt x="0" y="84153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27208" y="3517618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427208" y="435914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540040" y="3543645"/>
            <a:ext cx="0" cy="837565"/>
          </a:xfrm>
          <a:custGeom>
            <a:avLst/>
            <a:gdLst/>
            <a:ahLst/>
            <a:cxnLst/>
            <a:rect l="l" t="t" r="r" b="b"/>
            <a:pathLst>
              <a:path h="837564">
                <a:moveTo>
                  <a:pt x="0" y="83719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499165" y="354364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499165" y="438083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12562" y="3565334"/>
            <a:ext cx="0" cy="837565"/>
          </a:xfrm>
          <a:custGeom>
            <a:avLst/>
            <a:gdLst/>
            <a:ahLst/>
            <a:cxnLst/>
            <a:rect l="l" t="t" r="r" b="b"/>
            <a:pathLst>
              <a:path h="837564">
                <a:moveTo>
                  <a:pt x="0" y="83719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571686" y="356533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571686" y="4402527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684518" y="3587023"/>
            <a:ext cx="0" cy="837565"/>
          </a:xfrm>
          <a:custGeom>
            <a:avLst/>
            <a:gdLst/>
            <a:ahLst/>
            <a:cxnLst/>
            <a:rect l="l" t="t" r="r" b="b"/>
            <a:pathLst>
              <a:path h="837564">
                <a:moveTo>
                  <a:pt x="0" y="83719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643831" y="358702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643831" y="442421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757040" y="3613050"/>
            <a:ext cx="0" cy="837565"/>
          </a:xfrm>
          <a:custGeom>
            <a:avLst/>
            <a:gdLst/>
            <a:ahLst/>
            <a:cxnLst/>
            <a:rect l="l" t="t" r="r" b="b"/>
            <a:pathLst>
              <a:path h="837564">
                <a:moveTo>
                  <a:pt x="0" y="837012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716352" y="361305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716352" y="445006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829184" y="3634558"/>
            <a:ext cx="0" cy="837565"/>
          </a:xfrm>
          <a:custGeom>
            <a:avLst/>
            <a:gdLst/>
            <a:ahLst/>
            <a:cxnLst/>
            <a:rect l="l" t="t" r="r" b="b"/>
            <a:pathLst>
              <a:path h="837564">
                <a:moveTo>
                  <a:pt x="0" y="83719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788874" y="3634558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788874" y="447175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901706" y="3651909"/>
            <a:ext cx="0" cy="846455"/>
          </a:xfrm>
          <a:custGeom>
            <a:avLst/>
            <a:gdLst/>
            <a:ahLst/>
            <a:cxnLst/>
            <a:rect l="l" t="t" r="r" b="b"/>
            <a:pathLst>
              <a:path h="846454">
                <a:moveTo>
                  <a:pt x="0" y="84586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60830" y="36519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860830" y="449777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974227" y="3673598"/>
            <a:ext cx="0" cy="850265"/>
          </a:xfrm>
          <a:custGeom>
            <a:avLst/>
            <a:gdLst/>
            <a:ahLst/>
            <a:cxnLst/>
            <a:rect l="l" t="t" r="r" b="b"/>
            <a:pathLst>
              <a:path h="850264">
                <a:moveTo>
                  <a:pt x="0" y="85020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33352" y="3673598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33352" y="452380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046184" y="3695287"/>
            <a:ext cx="0" cy="850265"/>
          </a:xfrm>
          <a:custGeom>
            <a:avLst/>
            <a:gdLst/>
            <a:ahLst/>
            <a:cxnLst/>
            <a:rect l="l" t="t" r="r" b="b"/>
            <a:pathLst>
              <a:path h="850264">
                <a:moveTo>
                  <a:pt x="0" y="85020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005496" y="369528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005496" y="454549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118705" y="3712638"/>
            <a:ext cx="0" cy="859790"/>
          </a:xfrm>
          <a:custGeom>
            <a:avLst/>
            <a:gdLst/>
            <a:ahLst/>
            <a:cxnLst/>
            <a:rect l="l" t="t" r="r" b="b"/>
            <a:pathLst>
              <a:path h="859789">
                <a:moveTo>
                  <a:pt x="0" y="85924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078018" y="371263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078018" y="457188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190850" y="3729989"/>
            <a:ext cx="0" cy="872490"/>
          </a:xfrm>
          <a:custGeom>
            <a:avLst/>
            <a:gdLst/>
            <a:ahLst/>
            <a:cxnLst/>
            <a:rect l="l" t="t" r="r" b="b"/>
            <a:pathLst>
              <a:path h="872489">
                <a:moveTo>
                  <a:pt x="0" y="87207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150539" y="37299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150539" y="4602066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263371" y="3747702"/>
            <a:ext cx="0" cy="880744"/>
          </a:xfrm>
          <a:custGeom>
            <a:avLst/>
            <a:gdLst/>
            <a:ahLst/>
            <a:cxnLst/>
            <a:rect l="l" t="t" r="r" b="b"/>
            <a:pathLst>
              <a:path h="880745">
                <a:moveTo>
                  <a:pt x="0" y="88039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222496" y="374770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222496" y="462809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35893" y="3769391"/>
            <a:ext cx="0" cy="885190"/>
          </a:xfrm>
          <a:custGeom>
            <a:avLst/>
            <a:gdLst/>
            <a:ahLst/>
            <a:cxnLst/>
            <a:rect l="l" t="t" r="r" b="b"/>
            <a:pathLst>
              <a:path h="885189">
                <a:moveTo>
                  <a:pt x="0" y="88472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295017" y="3769391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295017" y="465411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186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407849" y="3782223"/>
            <a:ext cx="0" cy="902335"/>
          </a:xfrm>
          <a:custGeom>
            <a:avLst/>
            <a:gdLst/>
            <a:ahLst/>
            <a:cxnLst/>
            <a:rect l="l" t="t" r="r" b="b"/>
            <a:pathLst>
              <a:path h="902335">
                <a:moveTo>
                  <a:pt x="0" y="90226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67162" y="378222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367162" y="4684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480371" y="3799575"/>
            <a:ext cx="0" cy="915669"/>
          </a:xfrm>
          <a:custGeom>
            <a:avLst/>
            <a:gdLst/>
            <a:ahLst/>
            <a:cxnLst/>
            <a:rect l="l" t="t" r="r" b="b"/>
            <a:pathLst>
              <a:path h="915670">
                <a:moveTo>
                  <a:pt x="0" y="915092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439684" y="3799575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439684" y="4714668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0" y="0"/>
                </a:moveTo>
                <a:lnTo>
                  <a:pt x="8156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552516" y="3816926"/>
            <a:ext cx="0" cy="923925"/>
          </a:xfrm>
          <a:custGeom>
            <a:avLst/>
            <a:gdLst/>
            <a:ahLst/>
            <a:cxnLst/>
            <a:rect l="l" t="t" r="r" b="b"/>
            <a:pathLst>
              <a:path h="923925">
                <a:moveTo>
                  <a:pt x="0" y="92376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512205" y="3816926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512205" y="474069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99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625037" y="3834277"/>
            <a:ext cx="0" cy="937260"/>
          </a:xfrm>
          <a:custGeom>
            <a:avLst/>
            <a:gdLst/>
            <a:ahLst/>
            <a:cxnLst/>
            <a:rect l="l" t="t" r="r" b="b"/>
            <a:pathLst>
              <a:path h="937260">
                <a:moveTo>
                  <a:pt x="0" y="93678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584161" y="3834277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584161" y="477105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697558" y="3847290"/>
            <a:ext cx="0" cy="954405"/>
          </a:xfrm>
          <a:custGeom>
            <a:avLst/>
            <a:gdLst/>
            <a:ahLst/>
            <a:cxnLst/>
            <a:rect l="l" t="t" r="r" b="b"/>
            <a:pathLst>
              <a:path h="954404">
                <a:moveTo>
                  <a:pt x="0" y="95407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656683" y="384729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656683" y="480136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769515" y="3864642"/>
            <a:ext cx="0" cy="967740"/>
          </a:xfrm>
          <a:custGeom>
            <a:avLst/>
            <a:gdLst/>
            <a:ahLst/>
            <a:cxnLst/>
            <a:rect l="l" t="t" r="r" b="b"/>
            <a:pathLst>
              <a:path h="967739">
                <a:moveTo>
                  <a:pt x="0" y="96747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728828" y="3864642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728828" y="4832113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842036" y="3877655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98476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801349" y="3877655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801349" y="486242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914181" y="3890488"/>
            <a:ext cx="0" cy="1007110"/>
          </a:xfrm>
          <a:custGeom>
            <a:avLst/>
            <a:gdLst/>
            <a:ahLst/>
            <a:cxnLst/>
            <a:rect l="l" t="t" r="r" b="b"/>
            <a:pathLst>
              <a:path h="1007110">
                <a:moveTo>
                  <a:pt x="0" y="1006584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873682" y="3890488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873682" y="489707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986702" y="3903501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4">
                <a:moveTo>
                  <a:pt x="0" y="1023881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945827" y="3903501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945827" y="4927382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059035" y="3916514"/>
            <a:ext cx="0" cy="1041400"/>
          </a:xfrm>
          <a:custGeom>
            <a:avLst/>
            <a:gdLst/>
            <a:ahLst/>
            <a:cxnLst/>
            <a:rect l="l" t="t" r="r" b="b"/>
            <a:pathLst>
              <a:path h="1041400">
                <a:moveTo>
                  <a:pt x="0" y="1041196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018349" y="391651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018349" y="495771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131180" y="3929527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106283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090305" y="3929527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27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090305" y="4992358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27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203702" y="3942541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1080127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162826" y="3942541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27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162826" y="502266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272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275659" y="3955554"/>
            <a:ext cx="0" cy="1102360"/>
          </a:xfrm>
          <a:custGeom>
            <a:avLst/>
            <a:gdLst/>
            <a:ahLst/>
            <a:cxnLst/>
            <a:rect l="l" t="t" r="r" b="b"/>
            <a:pathLst>
              <a:path h="1102360">
                <a:moveTo>
                  <a:pt x="0" y="1101762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235348" y="395555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235348" y="505731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348180" y="3968568"/>
            <a:ext cx="0" cy="1119505"/>
          </a:xfrm>
          <a:custGeom>
            <a:avLst/>
            <a:gdLst/>
            <a:ahLst/>
            <a:cxnLst/>
            <a:rect l="l" t="t" r="r" b="b"/>
            <a:pathLst>
              <a:path h="1119504">
                <a:moveTo>
                  <a:pt x="0" y="1119059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307492" y="3968568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307492" y="5087627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420702" y="3981581"/>
            <a:ext cx="0" cy="1141730"/>
          </a:xfrm>
          <a:custGeom>
            <a:avLst/>
            <a:gdLst/>
            <a:ahLst/>
            <a:cxnLst/>
            <a:rect l="l" t="t" r="r" b="b"/>
            <a:pathLst>
              <a:path h="1141729">
                <a:moveTo>
                  <a:pt x="0" y="1141127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380014" y="39815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380014" y="512270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497367" y="3994594"/>
            <a:ext cx="0" cy="1163320"/>
          </a:xfrm>
          <a:custGeom>
            <a:avLst/>
            <a:gdLst/>
            <a:ahLst/>
            <a:cxnLst/>
            <a:rect l="l" t="t" r="r" b="b"/>
            <a:pathLst>
              <a:path h="1163320">
                <a:moveTo>
                  <a:pt x="0" y="1162762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451970" y="399459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451970" y="5157357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565367" y="4003631"/>
            <a:ext cx="0" cy="1188720"/>
          </a:xfrm>
          <a:custGeom>
            <a:avLst/>
            <a:gdLst/>
            <a:ahLst/>
            <a:cxnLst/>
            <a:rect l="l" t="t" r="r" b="b"/>
            <a:pathLst>
              <a:path h="1188720">
                <a:moveTo>
                  <a:pt x="0" y="1188373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524491" y="4003631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524491" y="5192005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641845" y="4016645"/>
            <a:ext cx="0" cy="1210310"/>
          </a:xfrm>
          <a:custGeom>
            <a:avLst/>
            <a:gdLst/>
            <a:ahLst/>
            <a:cxnLst/>
            <a:rect l="l" t="t" r="r" b="b"/>
            <a:pathLst>
              <a:path h="1210310">
                <a:moveTo>
                  <a:pt x="0" y="1210008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597013" y="401664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597013" y="52266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714366" y="4025320"/>
            <a:ext cx="0" cy="1236345"/>
          </a:xfrm>
          <a:custGeom>
            <a:avLst/>
            <a:gdLst/>
            <a:ahLst/>
            <a:cxnLst/>
            <a:rect l="l" t="t" r="r" b="b"/>
            <a:pathLst>
              <a:path h="1236345">
                <a:moveTo>
                  <a:pt x="0" y="123598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669158" y="4025320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669158" y="5261301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786888" y="4038334"/>
            <a:ext cx="0" cy="1253490"/>
          </a:xfrm>
          <a:custGeom>
            <a:avLst/>
            <a:gdLst/>
            <a:ahLst/>
            <a:cxnLst/>
            <a:rect l="l" t="t" r="r" b="b"/>
            <a:pathLst>
              <a:path h="1253489">
                <a:moveTo>
                  <a:pt x="0" y="1253277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741680" y="403833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51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741680" y="529161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518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859032" y="4047009"/>
            <a:ext cx="0" cy="1279525"/>
          </a:xfrm>
          <a:custGeom>
            <a:avLst/>
            <a:gdLst/>
            <a:ahLst/>
            <a:cxnLst/>
            <a:rect l="l" t="t" r="r" b="b"/>
            <a:pathLst>
              <a:path h="1279525">
                <a:moveTo>
                  <a:pt x="0" y="1279250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813636" y="404700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813636" y="5326260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931554" y="4059842"/>
            <a:ext cx="0" cy="1301115"/>
          </a:xfrm>
          <a:custGeom>
            <a:avLst/>
            <a:gdLst/>
            <a:ahLst/>
            <a:cxnLst/>
            <a:rect l="l" t="t" r="r" b="b"/>
            <a:pathLst>
              <a:path h="1301114">
                <a:moveTo>
                  <a:pt x="0" y="1301065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886158" y="4059842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886158" y="5360908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003510" y="4068517"/>
            <a:ext cx="0" cy="1332230"/>
          </a:xfrm>
          <a:custGeom>
            <a:avLst/>
            <a:gdLst/>
            <a:ahLst/>
            <a:cxnLst/>
            <a:rect l="l" t="t" r="r" b="b"/>
            <a:pathLst>
              <a:path h="1332229">
                <a:moveTo>
                  <a:pt x="0" y="1331809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958679" y="406851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958679" y="5400328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07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076031" y="4081531"/>
            <a:ext cx="0" cy="1353820"/>
          </a:xfrm>
          <a:custGeom>
            <a:avLst/>
            <a:gdLst/>
            <a:ahLst/>
            <a:cxnLst/>
            <a:rect l="l" t="t" r="r" b="b"/>
            <a:pathLst>
              <a:path h="1353820">
                <a:moveTo>
                  <a:pt x="0" y="1353444"/>
                </a:moveTo>
                <a:lnTo>
                  <a:pt x="0" y="0"/>
                </a:lnTo>
              </a:path>
            </a:pathLst>
          </a:custGeom>
          <a:ln w="1812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030823" y="4081531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8030823" y="5434976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83" y="0"/>
                </a:lnTo>
              </a:path>
            </a:pathLst>
          </a:custGeom>
          <a:ln w="1739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923592" y="2823391"/>
            <a:ext cx="6152515" cy="1934845"/>
          </a:xfrm>
          <a:custGeom>
            <a:avLst/>
            <a:gdLst/>
            <a:ahLst/>
            <a:cxnLst/>
            <a:rect l="l" t="t" r="r" b="b"/>
            <a:pathLst>
              <a:path w="6152515" h="1934845">
                <a:moveTo>
                  <a:pt x="0" y="0"/>
                </a:moveTo>
                <a:lnTo>
                  <a:pt x="67981" y="26026"/>
                </a:lnTo>
                <a:lnTo>
                  <a:pt x="144553" y="47715"/>
                </a:lnTo>
                <a:lnTo>
                  <a:pt x="217074" y="69404"/>
                </a:lnTo>
                <a:lnTo>
                  <a:pt x="289125" y="91455"/>
                </a:lnTo>
                <a:lnTo>
                  <a:pt x="361646" y="117481"/>
                </a:lnTo>
                <a:lnTo>
                  <a:pt x="434149" y="138990"/>
                </a:lnTo>
                <a:lnTo>
                  <a:pt x="506199" y="160678"/>
                </a:lnTo>
                <a:lnTo>
                  <a:pt x="578721" y="182367"/>
                </a:lnTo>
                <a:lnTo>
                  <a:pt x="650771" y="208394"/>
                </a:lnTo>
                <a:lnTo>
                  <a:pt x="723293" y="230083"/>
                </a:lnTo>
                <a:lnTo>
                  <a:pt x="795796" y="251591"/>
                </a:lnTo>
                <a:lnTo>
                  <a:pt x="867790" y="273280"/>
                </a:lnTo>
                <a:lnTo>
                  <a:pt x="940311" y="299307"/>
                </a:lnTo>
                <a:lnTo>
                  <a:pt x="1012456" y="320996"/>
                </a:lnTo>
                <a:lnTo>
                  <a:pt x="1084977" y="342685"/>
                </a:lnTo>
                <a:lnTo>
                  <a:pt x="1157499" y="364735"/>
                </a:lnTo>
                <a:lnTo>
                  <a:pt x="1229455" y="386424"/>
                </a:lnTo>
                <a:lnTo>
                  <a:pt x="1301977" y="412270"/>
                </a:lnTo>
                <a:lnTo>
                  <a:pt x="1374121" y="433959"/>
                </a:lnTo>
                <a:lnTo>
                  <a:pt x="1446643" y="455648"/>
                </a:lnTo>
                <a:lnTo>
                  <a:pt x="1519164" y="477337"/>
                </a:lnTo>
                <a:lnTo>
                  <a:pt x="1591121" y="503364"/>
                </a:lnTo>
                <a:lnTo>
                  <a:pt x="1663642" y="524872"/>
                </a:lnTo>
                <a:lnTo>
                  <a:pt x="1735787" y="546561"/>
                </a:lnTo>
                <a:lnTo>
                  <a:pt x="1808309" y="568250"/>
                </a:lnTo>
                <a:lnTo>
                  <a:pt x="1880642" y="594277"/>
                </a:lnTo>
                <a:lnTo>
                  <a:pt x="1952786" y="615966"/>
                </a:lnTo>
                <a:lnTo>
                  <a:pt x="2025308" y="638016"/>
                </a:lnTo>
                <a:lnTo>
                  <a:pt x="2097264" y="659705"/>
                </a:lnTo>
                <a:lnTo>
                  <a:pt x="2169786" y="685551"/>
                </a:lnTo>
                <a:lnTo>
                  <a:pt x="2242307" y="707240"/>
                </a:lnTo>
                <a:lnTo>
                  <a:pt x="2314452" y="728929"/>
                </a:lnTo>
                <a:lnTo>
                  <a:pt x="2386973" y="750618"/>
                </a:lnTo>
                <a:lnTo>
                  <a:pt x="2458930" y="776645"/>
                </a:lnTo>
                <a:lnTo>
                  <a:pt x="2531451" y="798153"/>
                </a:lnTo>
                <a:lnTo>
                  <a:pt x="2603973" y="819842"/>
                </a:lnTo>
                <a:lnTo>
                  <a:pt x="2676118" y="841531"/>
                </a:lnTo>
                <a:lnTo>
                  <a:pt x="2748639" y="863220"/>
                </a:lnTo>
                <a:lnTo>
                  <a:pt x="2820595" y="889246"/>
                </a:lnTo>
                <a:lnTo>
                  <a:pt x="2893117" y="911297"/>
                </a:lnTo>
                <a:lnTo>
                  <a:pt x="2965638" y="932986"/>
                </a:lnTo>
                <a:lnTo>
                  <a:pt x="3037783" y="954494"/>
                </a:lnTo>
                <a:lnTo>
                  <a:pt x="3110305" y="980521"/>
                </a:lnTo>
                <a:lnTo>
                  <a:pt x="3182261" y="1002210"/>
                </a:lnTo>
                <a:lnTo>
                  <a:pt x="3254782" y="1023899"/>
                </a:lnTo>
                <a:lnTo>
                  <a:pt x="3327304" y="1045588"/>
                </a:lnTo>
                <a:lnTo>
                  <a:pt x="3399449" y="1071434"/>
                </a:lnTo>
                <a:lnTo>
                  <a:pt x="3471782" y="1093123"/>
                </a:lnTo>
                <a:lnTo>
                  <a:pt x="3543927" y="1114811"/>
                </a:lnTo>
                <a:lnTo>
                  <a:pt x="3616448" y="1136500"/>
                </a:lnTo>
                <a:lnTo>
                  <a:pt x="3688969" y="1162527"/>
                </a:lnTo>
                <a:lnTo>
                  <a:pt x="3760926" y="1184578"/>
                </a:lnTo>
                <a:lnTo>
                  <a:pt x="3833447" y="1206267"/>
                </a:lnTo>
                <a:lnTo>
                  <a:pt x="3905592" y="1227775"/>
                </a:lnTo>
                <a:lnTo>
                  <a:pt x="3978114" y="1253801"/>
                </a:lnTo>
                <a:lnTo>
                  <a:pt x="4050635" y="1275490"/>
                </a:lnTo>
                <a:lnTo>
                  <a:pt x="4122591" y="1297179"/>
                </a:lnTo>
                <a:lnTo>
                  <a:pt x="4195113" y="1318868"/>
                </a:lnTo>
                <a:lnTo>
                  <a:pt x="4267258" y="1340377"/>
                </a:lnTo>
                <a:lnTo>
                  <a:pt x="4339779" y="1366403"/>
                </a:lnTo>
                <a:lnTo>
                  <a:pt x="4412301" y="1388092"/>
                </a:lnTo>
                <a:lnTo>
                  <a:pt x="4484257" y="1409781"/>
                </a:lnTo>
                <a:lnTo>
                  <a:pt x="4556778" y="1431470"/>
                </a:lnTo>
                <a:lnTo>
                  <a:pt x="4628923" y="1457858"/>
                </a:lnTo>
                <a:lnTo>
                  <a:pt x="4701445" y="1479547"/>
                </a:lnTo>
                <a:lnTo>
                  <a:pt x="4773966" y="1501055"/>
                </a:lnTo>
                <a:lnTo>
                  <a:pt x="4845923" y="1522744"/>
                </a:lnTo>
                <a:lnTo>
                  <a:pt x="4918444" y="1548771"/>
                </a:lnTo>
                <a:lnTo>
                  <a:pt x="4990589" y="1570460"/>
                </a:lnTo>
                <a:lnTo>
                  <a:pt x="5063110" y="1592149"/>
                </a:lnTo>
                <a:lnTo>
                  <a:pt x="5135443" y="1613657"/>
                </a:lnTo>
                <a:lnTo>
                  <a:pt x="5207588" y="1639684"/>
                </a:lnTo>
                <a:lnTo>
                  <a:pt x="5280110" y="1661373"/>
                </a:lnTo>
                <a:lnTo>
                  <a:pt x="5352066" y="1683062"/>
                </a:lnTo>
                <a:lnTo>
                  <a:pt x="5424587" y="1704751"/>
                </a:lnTo>
                <a:lnTo>
                  <a:pt x="5497109" y="1731139"/>
                </a:lnTo>
                <a:lnTo>
                  <a:pt x="5569254" y="1752828"/>
                </a:lnTo>
                <a:lnTo>
                  <a:pt x="5641775" y="1774336"/>
                </a:lnTo>
                <a:lnTo>
                  <a:pt x="5718252" y="1796025"/>
                </a:lnTo>
                <a:lnTo>
                  <a:pt x="5786253" y="1822052"/>
                </a:lnTo>
                <a:lnTo>
                  <a:pt x="5863295" y="1843741"/>
                </a:lnTo>
                <a:lnTo>
                  <a:pt x="5935440" y="1865430"/>
                </a:lnTo>
                <a:lnTo>
                  <a:pt x="6007962" y="1886938"/>
                </a:lnTo>
                <a:lnTo>
                  <a:pt x="6079918" y="1912965"/>
                </a:lnTo>
                <a:lnTo>
                  <a:pt x="6152439" y="1934654"/>
                </a:lnTo>
              </a:path>
            </a:pathLst>
          </a:custGeom>
          <a:ln w="17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882791" y="2784532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36260" y="0"/>
                </a:moveTo>
                <a:lnTo>
                  <a:pt x="22950" y="2979"/>
                </a:lnTo>
                <a:lnTo>
                  <a:pt x="11335" y="10821"/>
                </a:lnTo>
                <a:lnTo>
                  <a:pt x="3117" y="21883"/>
                </a:lnTo>
                <a:lnTo>
                  <a:pt x="0" y="34521"/>
                </a:lnTo>
                <a:lnTo>
                  <a:pt x="3117" y="49771"/>
                </a:lnTo>
                <a:lnTo>
                  <a:pt x="11335" y="62174"/>
                </a:lnTo>
                <a:lnTo>
                  <a:pt x="22950" y="70511"/>
                </a:lnTo>
                <a:lnTo>
                  <a:pt x="36260" y="73561"/>
                </a:lnTo>
                <a:lnTo>
                  <a:pt x="52192" y="70511"/>
                </a:lnTo>
                <a:lnTo>
                  <a:pt x="65149" y="62174"/>
                </a:lnTo>
                <a:lnTo>
                  <a:pt x="73856" y="49771"/>
                </a:lnTo>
                <a:lnTo>
                  <a:pt x="77042" y="34521"/>
                </a:lnTo>
                <a:lnTo>
                  <a:pt x="73856" y="21883"/>
                </a:lnTo>
                <a:lnTo>
                  <a:pt x="65149" y="10821"/>
                </a:lnTo>
                <a:lnTo>
                  <a:pt x="52192" y="2979"/>
                </a:lnTo>
                <a:lnTo>
                  <a:pt x="362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882791" y="2784532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0" y="34521"/>
                </a:moveTo>
                <a:lnTo>
                  <a:pt x="3117" y="49771"/>
                </a:lnTo>
                <a:lnTo>
                  <a:pt x="11335" y="62174"/>
                </a:lnTo>
                <a:lnTo>
                  <a:pt x="22950" y="70511"/>
                </a:lnTo>
                <a:lnTo>
                  <a:pt x="36260" y="73561"/>
                </a:lnTo>
                <a:lnTo>
                  <a:pt x="52192" y="70511"/>
                </a:lnTo>
                <a:lnTo>
                  <a:pt x="65149" y="62174"/>
                </a:lnTo>
                <a:lnTo>
                  <a:pt x="73856" y="49771"/>
                </a:lnTo>
                <a:lnTo>
                  <a:pt x="77042" y="34521"/>
                </a:lnTo>
                <a:lnTo>
                  <a:pt x="73856" y="21883"/>
                </a:lnTo>
                <a:lnTo>
                  <a:pt x="65149" y="10821"/>
                </a:lnTo>
                <a:lnTo>
                  <a:pt x="52192" y="2979"/>
                </a:lnTo>
                <a:lnTo>
                  <a:pt x="36260" y="0"/>
                </a:lnTo>
                <a:lnTo>
                  <a:pt x="22950" y="2979"/>
                </a:lnTo>
                <a:lnTo>
                  <a:pt x="11335" y="10821"/>
                </a:lnTo>
                <a:lnTo>
                  <a:pt x="3117" y="21883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950773" y="281037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36260" y="0"/>
                </a:move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lnTo>
                  <a:pt x="3117" y="49952"/>
                </a:lnTo>
                <a:lnTo>
                  <a:pt x="11335" y="62355"/>
                </a:lnTo>
                <a:lnTo>
                  <a:pt x="22950" y="70692"/>
                </a:lnTo>
                <a:lnTo>
                  <a:pt x="36260" y="73742"/>
                </a:lnTo>
                <a:lnTo>
                  <a:pt x="51931" y="70692"/>
                </a:lnTo>
                <a:lnTo>
                  <a:pt x="64753" y="62355"/>
                </a:lnTo>
                <a:lnTo>
                  <a:pt x="73411" y="49952"/>
                </a:lnTo>
                <a:lnTo>
                  <a:pt x="76590" y="34702"/>
                </a:lnTo>
                <a:lnTo>
                  <a:pt x="73411" y="21960"/>
                </a:lnTo>
                <a:lnTo>
                  <a:pt x="64753" y="10844"/>
                </a:lnTo>
                <a:lnTo>
                  <a:pt x="51931" y="2982"/>
                </a:lnTo>
                <a:lnTo>
                  <a:pt x="362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950773" y="281037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0" y="34702"/>
                </a:moveTo>
                <a:lnTo>
                  <a:pt x="3117" y="49952"/>
                </a:lnTo>
                <a:lnTo>
                  <a:pt x="11335" y="62355"/>
                </a:lnTo>
                <a:lnTo>
                  <a:pt x="22950" y="70692"/>
                </a:lnTo>
                <a:lnTo>
                  <a:pt x="36260" y="73742"/>
                </a:lnTo>
                <a:lnTo>
                  <a:pt x="51931" y="70692"/>
                </a:lnTo>
                <a:lnTo>
                  <a:pt x="64753" y="62355"/>
                </a:lnTo>
                <a:lnTo>
                  <a:pt x="73411" y="49952"/>
                </a:lnTo>
                <a:lnTo>
                  <a:pt x="76590" y="34702"/>
                </a:lnTo>
                <a:lnTo>
                  <a:pt x="73411" y="21960"/>
                </a:lnTo>
                <a:lnTo>
                  <a:pt x="64753" y="10844"/>
                </a:lnTo>
                <a:lnTo>
                  <a:pt x="51931" y="2982"/>
                </a:lnTo>
                <a:lnTo>
                  <a:pt x="36260" y="0"/>
                </a:ln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027363" y="283206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36260" y="0"/>
                </a:move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lnTo>
                  <a:pt x="3117" y="49952"/>
                </a:lnTo>
                <a:lnTo>
                  <a:pt x="11335" y="62355"/>
                </a:lnTo>
                <a:lnTo>
                  <a:pt x="22950" y="70692"/>
                </a:lnTo>
                <a:lnTo>
                  <a:pt x="36260" y="73742"/>
                </a:lnTo>
                <a:lnTo>
                  <a:pt x="52192" y="70692"/>
                </a:lnTo>
                <a:lnTo>
                  <a:pt x="65149" y="62355"/>
                </a:lnTo>
                <a:lnTo>
                  <a:pt x="73856" y="49952"/>
                </a:lnTo>
                <a:lnTo>
                  <a:pt x="77042" y="34702"/>
                </a:lnTo>
                <a:lnTo>
                  <a:pt x="73856" y="21960"/>
                </a:lnTo>
                <a:lnTo>
                  <a:pt x="65149" y="10844"/>
                </a:lnTo>
                <a:lnTo>
                  <a:pt x="52192" y="2982"/>
                </a:lnTo>
                <a:lnTo>
                  <a:pt x="362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027363" y="283206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0" y="34702"/>
                </a:moveTo>
                <a:lnTo>
                  <a:pt x="3117" y="49952"/>
                </a:lnTo>
                <a:lnTo>
                  <a:pt x="11335" y="62355"/>
                </a:lnTo>
                <a:lnTo>
                  <a:pt x="22950" y="70692"/>
                </a:lnTo>
                <a:lnTo>
                  <a:pt x="36260" y="73742"/>
                </a:lnTo>
                <a:lnTo>
                  <a:pt x="52192" y="70692"/>
                </a:lnTo>
                <a:lnTo>
                  <a:pt x="65149" y="62355"/>
                </a:lnTo>
                <a:lnTo>
                  <a:pt x="73856" y="49952"/>
                </a:lnTo>
                <a:lnTo>
                  <a:pt x="77042" y="34702"/>
                </a:lnTo>
                <a:lnTo>
                  <a:pt x="73856" y="21960"/>
                </a:lnTo>
                <a:lnTo>
                  <a:pt x="65149" y="10844"/>
                </a:lnTo>
                <a:lnTo>
                  <a:pt x="52192" y="2982"/>
                </a:lnTo>
                <a:lnTo>
                  <a:pt x="36260" y="0"/>
                </a:ln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099885" y="2853756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36241" y="0"/>
                </a:moveTo>
                <a:lnTo>
                  <a:pt x="22934" y="2982"/>
                </a:lnTo>
                <a:lnTo>
                  <a:pt x="11325" y="10844"/>
                </a:lnTo>
                <a:lnTo>
                  <a:pt x="3114" y="21960"/>
                </a:lnTo>
                <a:lnTo>
                  <a:pt x="0" y="34702"/>
                </a:lnTo>
                <a:lnTo>
                  <a:pt x="3114" y="50008"/>
                </a:lnTo>
                <a:lnTo>
                  <a:pt x="11325" y="62536"/>
                </a:lnTo>
                <a:lnTo>
                  <a:pt x="22934" y="70997"/>
                </a:lnTo>
                <a:lnTo>
                  <a:pt x="36241" y="74103"/>
                </a:lnTo>
                <a:lnTo>
                  <a:pt x="52176" y="70997"/>
                </a:lnTo>
                <a:lnTo>
                  <a:pt x="65139" y="62536"/>
                </a:lnTo>
                <a:lnTo>
                  <a:pt x="73853" y="50008"/>
                </a:lnTo>
                <a:lnTo>
                  <a:pt x="77042" y="34702"/>
                </a:lnTo>
                <a:lnTo>
                  <a:pt x="73853" y="21960"/>
                </a:lnTo>
                <a:lnTo>
                  <a:pt x="65139" y="10844"/>
                </a:lnTo>
                <a:lnTo>
                  <a:pt x="52176" y="2982"/>
                </a:lnTo>
                <a:lnTo>
                  <a:pt x="36241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099885" y="2853756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0" y="34702"/>
                </a:moveTo>
                <a:lnTo>
                  <a:pt x="3114" y="50008"/>
                </a:lnTo>
                <a:lnTo>
                  <a:pt x="11325" y="62536"/>
                </a:lnTo>
                <a:lnTo>
                  <a:pt x="22934" y="70997"/>
                </a:lnTo>
                <a:lnTo>
                  <a:pt x="36241" y="74103"/>
                </a:lnTo>
                <a:lnTo>
                  <a:pt x="52176" y="70997"/>
                </a:lnTo>
                <a:lnTo>
                  <a:pt x="65139" y="62536"/>
                </a:lnTo>
                <a:lnTo>
                  <a:pt x="73853" y="50008"/>
                </a:lnTo>
                <a:lnTo>
                  <a:pt x="77042" y="34702"/>
                </a:lnTo>
                <a:lnTo>
                  <a:pt x="73853" y="21960"/>
                </a:lnTo>
                <a:lnTo>
                  <a:pt x="65139" y="10844"/>
                </a:lnTo>
                <a:lnTo>
                  <a:pt x="52176" y="2982"/>
                </a:lnTo>
                <a:lnTo>
                  <a:pt x="36241" y="0"/>
                </a:lnTo>
                <a:lnTo>
                  <a:pt x="22934" y="2982"/>
                </a:lnTo>
                <a:lnTo>
                  <a:pt x="11325" y="10844"/>
                </a:lnTo>
                <a:lnTo>
                  <a:pt x="3114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172387" y="2875445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35808" y="0"/>
                </a:moveTo>
                <a:lnTo>
                  <a:pt x="22560" y="2982"/>
                </a:lnTo>
                <a:lnTo>
                  <a:pt x="11101" y="10844"/>
                </a:lnTo>
                <a:lnTo>
                  <a:pt x="3044" y="21960"/>
                </a:lnTo>
                <a:lnTo>
                  <a:pt x="0" y="34702"/>
                </a:lnTo>
                <a:lnTo>
                  <a:pt x="3044" y="50161"/>
                </a:lnTo>
                <a:lnTo>
                  <a:pt x="11101" y="62672"/>
                </a:lnTo>
                <a:lnTo>
                  <a:pt x="22560" y="71048"/>
                </a:lnTo>
                <a:lnTo>
                  <a:pt x="35808" y="74103"/>
                </a:lnTo>
                <a:lnTo>
                  <a:pt x="51740" y="71048"/>
                </a:lnTo>
                <a:lnTo>
                  <a:pt x="64697" y="62672"/>
                </a:lnTo>
                <a:lnTo>
                  <a:pt x="73404" y="50161"/>
                </a:lnTo>
                <a:lnTo>
                  <a:pt x="76590" y="34702"/>
                </a:lnTo>
                <a:lnTo>
                  <a:pt x="73404" y="21960"/>
                </a:lnTo>
                <a:lnTo>
                  <a:pt x="64697" y="10844"/>
                </a:lnTo>
                <a:lnTo>
                  <a:pt x="51740" y="2982"/>
                </a:lnTo>
                <a:lnTo>
                  <a:pt x="3580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172388" y="2875445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0" y="34702"/>
                </a:moveTo>
                <a:lnTo>
                  <a:pt x="3044" y="50161"/>
                </a:lnTo>
                <a:lnTo>
                  <a:pt x="11101" y="62672"/>
                </a:lnTo>
                <a:lnTo>
                  <a:pt x="22560" y="71048"/>
                </a:lnTo>
                <a:lnTo>
                  <a:pt x="35808" y="74103"/>
                </a:lnTo>
                <a:lnTo>
                  <a:pt x="51740" y="71048"/>
                </a:lnTo>
                <a:lnTo>
                  <a:pt x="64697" y="62672"/>
                </a:lnTo>
                <a:lnTo>
                  <a:pt x="73404" y="50161"/>
                </a:lnTo>
                <a:lnTo>
                  <a:pt x="76590" y="34702"/>
                </a:lnTo>
                <a:lnTo>
                  <a:pt x="73404" y="21960"/>
                </a:lnTo>
                <a:lnTo>
                  <a:pt x="64697" y="10844"/>
                </a:lnTo>
                <a:lnTo>
                  <a:pt x="51740" y="2982"/>
                </a:lnTo>
                <a:lnTo>
                  <a:pt x="35808" y="0"/>
                </a:lnTo>
                <a:lnTo>
                  <a:pt x="22560" y="2982"/>
                </a:lnTo>
                <a:lnTo>
                  <a:pt x="11101" y="10844"/>
                </a:lnTo>
                <a:lnTo>
                  <a:pt x="3044" y="21960"/>
                </a:lnTo>
                <a:lnTo>
                  <a:pt x="0" y="34702"/>
                </a:lnTo>
                <a:close/>
              </a:path>
            </a:pathLst>
          </a:custGeom>
          <a:ln w="17748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44438" y="290147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36260" y="0"/>
                </a:moveTo>
                <a:lnTo>
                  <a:pt x="22950" y="3038"/>
                </a:lnTo>
                <a:lnTo>
                  <a:pt x="11335" y="11025"/>
                </a:lnTo>
                <a:lnTo>
                  <a:pt x="3117" y="22265"/>
                </a:lnTo>
                <a:lnTo>
                  <a:pt x="0" y="35063"/>
                </a:lnTo>
                <a:lnTo>
                  <a:pt x="3117" y="50285"/>
                </a:lnTo>
                <a:lnTo>
                  <a:pt x="11335" y="62626"/>
                </a:lnTo>
                <a:lnTo>
                  <a:pt x="22950" y="70901"/>
                </a:lnTo>
                <a:lnTo>
                  <a:pt x="36260" y="73923"/>
                </a:lnTo>
                <a:lnTo>
                  <a:pt x="52192" y="70901"/>
                </a:lnTo>
                <a:lnTo>
                  <a:pt x="65149" y="62626"/>
                </a:lnTo>
                <a:lnTo>
                  <a:pt x="73856" y="50285"/>
                </a:lnTo>
                <a:lnTo>
                  <a:pt x="77042" y="35063"/>
                </a:lnTo>
                <a:lnTo>
                  <a:pt x="73856" y="22265"/>
                </a:lnTo>
                <a:lnTo>
                  <a:pt x="65149" y="11025"/>
                </a:lnTo>
                <a:lnTo>
                  <a:pt x="52192" y="3038"/>
                </a:lnTo>
                <a:lnTo>
                  <a:pt x="362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244438" y="290147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0" y="35063"/>
                </a:moveTo>
                <a:lnTo>
                  <a:pt x="3117" y="50285"/>
                </a:lnTo>
                <a:lnTo>
                  <a:pt x="11335" y="62626"/>
                </a:lnTo>
                <a:lnTo>
                  <a:pt x="22950" y="70901"/>
                </a:lnTo>
                <a:lnTo>
                  <a:pt x="36260" y="73923"/>
                </a:lnTo>
                <a:lnTo>
                  <a:pt x="52192" y="70901"/>
                </a:lnTo>
                <a:lnTo>
                  <a:pt x="65149" y="62626"/>
                </a:lnTo>
                <a:lnTo>
                  <a:pt x="73856" y="50285"/>
                </a:lnTo>
                <a:lnTo>
                  <a:pt x="77042" y="35063"/>
                </a:lnTo>
                <a:lnTo>
                  <a:pt x="73856" y="22265"/>
                </a:lnTo>
                <a:lnTo>
                  <a:pt x="65149" y="11025"/>
                </a:lnTo>
                <a:lnTo>
                  <a:pt x="52192" y="3038"/>
                </a:lnTo>
                <a:lnTo>
                  <a:pt x="36260" y="0"/>
                </a:lnTo>
                <a:lnTo>
                  <a:pt x="22950" y="3038"/>
                </a:lnTo>
                <a:lnTo>
                  <a:pt x="11335" y="11025"/>
                </a:lnTo>
                <a:lnTo>
                  <a:pt x="3117" y="22265"/>
                </a:lnTo>
                <a:lnTo>
                  <a:pt x="0" y="35063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316960" y="2923522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6241" y="0"/>
                </a:moveTo>
                <a:lnTo>
                  <a:pt x="22934" y="2982"/>
                </a:lnTo>
                <a:lnTo>
                  <a:pt x="11325" y="10844"/>
                </a:lnTo>
                <a:lnTo>
                  <a:pt x="3114" y="21960"/>
                </a:lnTo>
                <a:lnTo>
                  <a:pt x="0" y="34702"/>
                </a:lnTo>
                <a:lnTo>
                  <a:pt x="3114" y="49847"/>
                </a:lnTo>
                <a:lnTo>
                  <a:pt x="11325" y="62197"/>
                </a:lnTo>
                <a:lnTo>
                  <a:pt x="22934" y="70514"/>
                </a:lnTo>
                <a:lnTo>
                  <a:pt x="36241" y="73561"/>
                </a:lnTo>
                <a:lnTo>
                  <a:pt x="51915" y="70514"/>
                </a:lnTo>
                <a:lnTo>
                  <a:pt x="64744" y="62197"/>
                </a:lnTo>
                <a:lnTo>
                  <a:pt x="73408" y="49847"/>
                </a:lnTo>
                <a:lnTo>
                  <a:pt x="76590" y="34702"/>
                </a:lnTo>
                <a:lnTo>
                  <a:pt x="73408" y="21960"/>
                </a:lnTo>
                <a:lnTo>
                  <a:pt x="64744" y="10844"/>
                </a:lnTo>
                <a:lnTo>
                  <a:pt x="51915" y="2982"/>
                </a:lnTo>
                <a:lnTo>
                  <a:pt x="36241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316960" y="2923522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702"/>
                </a:moveTo>
                <a:lnTo>
                  <a:pt x="3114" y="49847"/>
                </a:lnTo>
                <a:lnTo>
                  <a:pt x="11325" y="62197"/>
                </a:lnTo>
                <a:lnTo>
                  <a:pt x="22934" y="70514"/>
                </a:lnTo>
                <a:lnTo>
                  <a:pt x="36241" y="73561"/>
                </a:lnTo>
                <a:lnTo>
                  <a:pt x="51915" y="70514"/>
                </a:lnTo>
                <a:lnTo>
                  <a:pt x="64744" y="62197"/>
                </a:lnTo>
                <a:lnTo>
                  <a:pt x="73408" y="49847"/>
                </a:lnTo>
                <a:lnTo>
                  <a:pt x="76590" y="34702"/>
                </a:lnTo>
                <a:lnTo>
                  <a:pt x="73408" y="21960"/>
                </a:lnTo>
                <a:lnTo>
                  <a:pt x="64744" y="10844"/>
                </a:lnTo>
                <a:lnTo>
                  <a:pt x="51915" y="2982"/>
                </a:lnTo>
                <a:lnTo>
                  <a:pt x="36241" y="0"/>
                </a:lnTo>
                <a:lnTo>
                  <a:pt x="22934" y="2982"/>
                </a:lnTo>
                <a:lnTo>
                  <a:pt x="11325" y="10844"/>
                </a:lnTo>
                <a:lnTo>
                  <a:pt x="3114" y="21960"/>
                </a:lnTo>
                <a:lnTo>
                  <a:pt x="0" y="34702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389010" y="2945211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36260" y="0"/>
                </a:moveTo>
                <a:lnTo>
                  <a:pt x="22942" y="2953"/>
                </a:lnTo>
                <a:lnTo>
                  <a:pt x="11327" y="10754"/>
                </a:lnTo>
                <a:lnTo>
                  <a:pt x="3114" y="21807"/>
                </a:lnTo>
                <a:lnTo>
                  <a:pt x="0" y="34521"/>
                </a:lnTo>
                <a:lnTo>
                  <a:pt x="3114" y="49771"/>
                </a:lnTo>
                <a:lnTo>
                  <a:pt x="11327" y="62174"/>
                </a:lnTo>
                <a:lnTo>
                  <a:pt x="22942" y="70511"/>
                </a:lnTo>
                <a:lnTo>
                  <a:pt x="36260" y="73561"/>
                </a:lnTo>
                <a:lnTo>
                  <a:pt x="52192" y="70511"/>
                </a:lnTo>
                <a:lnTo>
                  <a:pt x="65149" y="62174"/>
                </a:lnTo>
                <a:lnTo>
                  <a:pt x="73856" y="49771"/>
                </a:lnTo>
                <a:lnTo>
                  <a:pt x="77042" y="34521"/>
                </a:lnTo>
                <a:lnTo>
                  <a:pt x="73856" y="21807"/>
                </a:lnTo>
                <a:lnTo>
                  <a:pt x="65149" y="10754"/>
                </a:lnTo>
                <a:lnTo>
                  <a:pt x="52192" y="2953"/>
                </a:lnTo>
                <a:lnTo>
                  <a:pt x="362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389010" y="2945211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0" y="34521"/>
                </a:moveTo>
                <a:lnTo>
                  <a:pt x="3114" y="49771"/>
                </a:lnTo>
                <a:lnTo>
                  <a:pt x="11327" y="62174"/>
                </a:lnTo>
                <a:lnTo>
                  <a:pt x="22942" y="70511"/>
                </a:lnTo>
                <a:lnTo>
                  <a:pt x="36260" y="73561"/>
                </a:lnTo>
                <a:lnTo>
                  <a:pt x="52192" y="70511"/>
                </a:lnTo>
                <a:lnTo>
                  <a:pt x="65149" y="62174"/>
                </a:lnTo>
                <a:lnTo>
                  <a:pt x="73856" y="49771"/>
                </a:lnTo>
                <a:lnTo>
                  <a:pt x="77042" y="34521"/>
                </a:lnTo>
                <a:lnTo>
                  <a:pt x="73856" y="21807"/>
                </a:lnTo>
                <a:lnTo>
                  <a:pt x="65149" y="10754"/>
                </a:lnTo>
                <a:lnTo>
                  <a:pt x="52192" y="2953"/>
                </a:lnTo>
                <a:lnTo>
                  <a:pt x="36260" y="0"/>
                </a:lnTo>
                <a:lnTo>
                  <a:pt x="22942" y="2953"/>
                </a:lnTo>
                <a:lnTo>
                  <a:pt x="11327" y="10754"/>
                </a:lnTo>
                <a:lnTo>
                  <a:pt x="3114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461513" y="2966719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36260" y="0"/>
                </a:move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lnTo>
                  <a:pt x="3117" y="49952"/>
                </a:lnTo>
                <a:lnTo>
                  <a:pt x="11335" y="62355"/>
                </a:lnTo>
                <a:lnTo>
                  <a:pt x="22950" y="70692"/>
                </a:lnTo>
                <a:lnTo>
                  <a:pt x="36260" y="73742"/>
                </a:lnTo>
                <a:lnTo>
                  <a:pt x="52192" y="70692"/>
                </a:lnTo>
                <a:lnTo>
                  <a:pt x="65149" y="62355"/>
                </a:lnTo>
                <a:lnTo>
                  <a:pt x="73856" y="49952"/>
                </a:lnTo>
                <a:lnTo>
                  <a:pt x="77042" y="34702"/>
                </a:lnTo>
                <a:lnTo>
                  <a:pt x="73856" y="21960"/>
                </a:lnTo>
                <a:lnTo>
                  <a:pt x="65149" y="10844"/>
                </a:lnTo>
                <a:lnTo>
                  <a:pt x="52192" y="2982"/>
                </a:lnTo>
                <a:lnTo>
                  <a:pt x="362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461513" y="2966719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0" y="34702"/>
                </a:moveTo>
                <a:lnTo>
                  <a:pt x="3117" y="49952"/>
                </a:lnTo>
                <a:lnTo>
                  <a:pt x="11335" y="62355"/>
                </a:lnTo>
                <a:lnTo>
                  <a:pt x="22950" y="70692"/>
                </a:lnTo>
                <a:lnTo>
                  <a:pt x="36260" y="73742"/>
                </a:lnTo>
                <a:lnTo>
                  <a:pt x="52192" y="70692"/>
                </a:lnTo>
                <a:lnTo>
                  <a:pt x="65149" y="62355"/>
                </a:lnTo>
                <a:lnTo>
                  <a:pt x="73856" y="49952"/>
                </a:lnTo>
                <a:lnTo>
                  <a:pt x="77042" y="34702"/>
                </a:lnTo>
                <a:lnTo>
                  <a:pt x="73856" y="21960"/>
                </a:lnTo>
                <a:lnTo>
                  <a:pt x="65149" y="10844"/>
                </a:lnTo>
                <a:lnTo>
                  <a:pt x="52192" y="2982"/>
                </a:lnTo>
                <a:lnTo>
                  <a:pt x="36260" y="0"/>
                </a:ln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534034" y="2992746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35808" y="0"/>
                </a:moveTo>
                <a:lnTo>
                  <a:pt x="22560" y="2982"/>
                </a:lnTo>
                <a:lnTo>
                  <a:pt x="11101" y="10844"/>
                </a:lnTo>
                <a:lnTo>
                  <a:pt x="3044" y="21960"/>
                </a:lnTo>
                <a:lnTo>
                  <a:pt x="0" y="34702"/>
                </a:lnTo>
                <a:lnTo>
                  <a:pt x="3044" y="49952"/>
                </a:lnTo>
                <a:lnTo>
                  <a:pt x="11101" y="62355"/>
                </a:lnTo>
                <a:lnTo>
                  <a:pt x="22560" y="70692"/>
                </a:lnTo>
                <a:lnTo>
                  <a:pt x="35808" y="73742"/>
                </a:lnTo>
                <a:lnTo>
                  <a:pt x="51732" y="70692"/>
                </a:lnTo>
                <a:lnTo>
                  <a:pt x="64690" y="62355"/>
                </a:lnTo>
                <a:lnTo>
                  <a:pt x="73402" y="49952"/>
                </a:lnTo>
                <a:lnTo>
                  <a:pt x="76590" y="34702"/>
                </a:lnTo>
                <a:lnTo>
                  <a:pt x="73402" y="21960"/>
                </a:lnTo>
                <a:lnTo>
                  <a:pt x="64690" y="10844"/>
                </a:lnTo>
                <a:lnTo>
                  <a:pt x="51732" y="2982"/>
                </a:lnTo>
                <a:lnTo>
                  <a:pt x="3580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534034" y="2992746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0" y="34702"/>
                </a:moveTo>
                <a:lnTo>
                  <a:pt x="3044" y="49952"/>
                </a:lnTo>
                <a:lnTo>
                  <a:pt x="11101" y="62355"/>
                </a:lnTo>
                <a:lnTo>
                  <a:pt x="22560" y="70692"/>
                </a:lnTo>
                <a:lnTo>
                  <a:pt x="35808" y="73742"/>
                </a:lnTo>
                <a:lnTo>
                  <a:pt x="51732" y="70692"/>
                </a:lnTo>
                <a:lnTo>
                  <a:pt x="64690" y="62355"/>
                </a:lnTo>
                <a:lnTo>
                  <a:pt x="73402" y="49952"/>
                </a:lnTo>
                <a:lnTo>
                  <a:pt x="76590" y="34702"/>
                </a:lnTo>
                <a:lnTo>
                  <a:pt x="73402" y="21960"/>
                </a:lnTo>
                <a:lnTo>
                  <a:pt x="64690" y="10844"/>
                </a:lnTo>
                <a:lnTo>
                  <a:pt x="51732" y="2982"/>
                </a:lnTo>
                <a:lnTo>
                  <a:pt x="35808" y="0"/>
                </a:lnTo>
                <a:lnTo>
                  <a:pt x="22560" y="2982"/>
                </a:lnTo>
                <a:lnTo>
                  <a:pt x="11101" y="10844"/>
                </a:lnTo>
                <a:lnTo>
                  <a:pt x="3044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606085" y="301443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36260" y="0"/>
                </a:move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lnTo>
                  <a:pt x="3117" y="49924"/>
                </a:lnTo>
                <a:lnTo>
                  <a:pt x="11335" y="62265"/>
                </a:lnTo>
                <a:lnTo>
                  <a:pt x="22950" y="70539"/>
                </a:lnTo>
                <a:lnTo>
                  <a:pt x="36260" y="73561"/>
                </a:lnTo>
                <a:lnTo>
                  <a:pt x="52192" y="70539"/>
                </a:lnTo>
                <a:lnTo>
                  <a:pt x="65149" y="62265"/>
                </a:lnTo>
                <a:lnTo>
                  <a:pt x="73856" y="49924"/>
                </a:lnTo>
                <a:lnTo>
                  <a:pt x="77042" y="34702"/>
                </a:lnTo>
                <a:lnTo>
                  <a:pt x="73856" y="21960"/>
                </a:lnTo>
                <a:lnTo>
                  <a:pt x="65149" y="10844"/>
                </a:lnTo>
                <a:lnTo>
                  <a:pt x="52192" y="2982"/>
                </a:lnTo>
                <a:lnTo>
                  <a:pt x="3626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606085" y="301443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0" y="34702"/>
                </a:moveTo>
                <a:lnTo>
                  <a:pt x="3117" y="49924"/>
                </a:lnTo>
                <a:lnTo>
                  <a:pt x="11335" y="62265"/>
                </a:lnTo>
                <a:lnTo>
                  <a:pt x="22950" y="70539"/>
                </a:lnTo>
                <a:lnTo>
                  <a:pt x="36260" y="73561"/>
                </a:lnTo>
                <a:lnTo>
                  <a:pt x="52192" y="70539"/>
                </a:lnTo>
                <a:lnTo>
                  <a:pt x="65149" y="62265"/>
                </a:lnTo>
                <a:lnTo>
                  <a:pt x="73856" y="49924"/>
                </a:lnTo>
                <a:lnTo>
                  <a:pt x="77042" y="34702"/>
                </a:lnTo>
                <a:lnTo>
                  <a:pt x="73856" y="21960"/>
                </a:lnTo>
                <a:lnTo>
                  <a:pt x="65149" y="10844"/>
                </a:lnTo>
                <a:lnTo>
                  <a:pt x="52192" y="2982"/>
                </a:lnTo>
                <a:lnTo>
                  <a:pt x="36260" y="0"/>
                </a:lnTo>
                <a:lnTo>
                  <a:pt x="22950" y="2982"/>
                </a:lnTo>
                <a:lnTo>
                  <a:pt x="11335" y="10844"/>
                </a:lnTo>
                <a:lnTo>
                  <a:pt x="3117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678606" y="3036124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6241" y="0"/>
                </a:moveTo>
                <a:lnTo>
                  <a:pt x="22934" y="2982"/>
                </a:lnTo>
                <a:lnTo>
                  <a:pt x="11325" y="10844"/>
                </a:lnTo>
                <a:lnTo>
                  <a:pt x="3114" y="21960"/>
                </a:lnTo>
                <a:lnTo>
                  <a:pt x="0" y="34702"/>
                </a:lnTo>
                <a:lnTo>
                  <a:pt x="3114" y="49847"/>
                </a:lnTo>
                <a:lnTo>
                  <a:pt x="11325" y="62197"/>
                </a:lnTo>
                <a:lnTo>
                  <a:pt x="22934" y="70514"/>
                </a:lnTo>
                <a:lnTo>
                  <a:pt x="36241" y="73561"/>
                </a:lnTo>
                <a:lnTo>
                  <a:pt x="51950" y="70514"/>
                </a:lnTo>
                <a:lnTo>
                  <a:pt x="64781" y="62197"/>
                </a:lnTo>
                <a:lnTo>
                  <a:pt x="73435" y="49847"/>
                </a:lnTo>
                <a:lnTo>
                  <a:pt x="76609" y="34702"/>
                </a:lnTo>
                <a:lnTo>
                  <a:pt x="73435" y="21960"/>
                </a:lnTo>
                <a:lnTo>
                  <a:pt x="64781" y="10844"/>
                </a:lnTo>
                <a:lnTo>
                  <a:pt x="51950" y="2982"/>
                </a:lnTo>
                <a:lnTo>
                  <a:pt x="36241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678606" y="3036124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702"/>
                </a:moveTo>
                <a:lnTo>
                  <a:pt x="3114" y="49847"/>
                </a:lnTo>
                <a:lnTo>
                  <a:pt x="11325" y="62197"/>
                </a:lnTo>
                <a:lnTo>
                  <a:pt x="22934" y="70514"/>
                </a:lnTo>
                <a:lnTo>
                  <a:pt x="36241" y="73561"/>
                </a:lnTo>
                <a:lnTo>
                  <a:pt x="51950" y="70514"/>
                </a:lnTo>
                <a:lnTo>
                  <a:pt x="64781" y="62197"/>
                </a:lnTo>
                <a:lnTo>
                  <a:pt x="73435" y="49847"/>
                </a:lnTo>
                <a:lnTo>
                  <a:pt x="76609" y="34702"/>
                </a:lnTo>
                <a:lnTo>
                  <a:pt x="73435" y="21960"/>
                </a:lnTo>
                <a:lnTo>
                  <a:pt x="64781" y="10844"/>
                </a:lnTo>
                <a:lnTo>
                  <a:pt x="51950" y="2982"/>
                </a:lnTo>
                <a:lnTo>
                  <a:pt x="36241" y="0"/>
                </a:lnTo>
                <a:lnTo>
                  <a:pt x="22934" y="2982"/>
                </a:lnTo>
                <a:lnTo>
                  <a:pt x="11325" y="10844"/>
                </a:lnTo>
                <a:lnTo>
                  <a:pt x="3114" y="21960"/>
                </a:lnTo>
                <a:lnTo>
                  <a:pt x="0" y="34702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750695" y="3057813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36166" y="0"/>
                </a:move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07"/>
                </a:lnTo>
                <a:lnTo>
                  <a:pt x="65151" y="10754"/>
                </a:lnTo>
                <a:lnTo>
                  <a:pt x="52168" y="2953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750695" y="3057812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69" h="73660">
                <a:moveTo>
                  <a:pt x="0" y="34521"/>
                </a:move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07"/>
                </a:lnTo>
                <a:lnTo>
                  <a:pt x="65151" y="10754"/>
                </a:lnTo>
                <a:lnTo>
                  <a:pt x="52168" y="2953"/>
                </a:lnTo>
                <a:lnTo>
                  <a:pt x="36166" y="0"/>
                </a:ln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823216" y="3083659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823216" y="3083659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895737" y="310534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35789" y="0"/>
                </a:moveTo>
                <a:lnTo>
                  <a:pt x="22568" y="2982"/>
                </a:lnTo>
                <a:lnTo>
                  <a:pt x="11113" y="10844"/>
                </a:lnTo>
                <a:lnTo>
                  <a:pt x="3049" y="21960"/>
                </a:lnTo>
                <a:lnTo>
                  <a:pt x="0" y="34702"/>
                </a:lnTo>
                <a:lnTo>
                  <a:pt x="3049" y="49952"/>
                </a:lnTo>
                <a:lnTo>
                  <a:pt x="11113" y="62355"/>
                </a:lnTo>
                <a:lnTo>
                  <a:pt x="22568" y="70692"/>
                </a:lnTo>
                <a:lnTo>
                  <a:pt x="35789" y="73742"/>
                </a:lnTo>
                <a:lnTo>
                  <a:pt x="51683" y="70692"/>
                </a:lnTo>
                <a:lnTo>
                  <a:pt x="64610" y="62355"/>
                </a:lnTo>
                <a:lnTo>
                  <a:pt x="73298" y="49952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895737" y="310534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0" y="34702"/>
                </a:moveTo>
                <a:lnTo>
                  <a:pt x="3049" y="49952"/>
                </a:lnTo>
                <a:lnTo>
                  <a:pt x="11113" y="62355"/>
                </a:lnTo>
                <a:lnTo>
                  <a:pt x="22568" y="70692"/>
                </a:lnTo>
                <a:lnTo>
                  <a:pt x="35789" y="73742"/>
                </a:lnTo>
                <a:lnTo>
                  <a:pt x="51683" y="70692"/>
                </a:lnTo>
                <a:lnTo>
                  <a:pt x="64610" y="62355"/>
                </a:lnTo>
                <a:lnTo>
                  <a:pt x="73298" y="49952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lnTo>
                  <a:pt x="22568" y="2982"/>
                </a:lnTo>
                <a:lnTo>
                  <a:pt x="11113" y="10844"/>
                </a:lnTo>
                <a:lnTo>
                  <a:pt x="3049" y="21960"/>
                </a:lnTo>
                <a:lnTo>
                  <a:pt x="0" y="34702"/>
                </a:lnTo>
                <a:close/>
              </a:path>
            </a:pathLst>
          </a:custGeom>
          <a:ln w="1774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967694" y="312703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50008"/>
                </a:lnTo>
                <a:lnTo>
                  <a:pt x="11325" y="62536"/>
                </a:lnTo>
                <a:lnTo>
                  <a:pt x="22966" y="70997"/>
                </a:lnTo>
                <a:lnTo>
                  <a:pt x="36354" y="74103"/>
                </a:lnTo>
                <a:lnTo>
                  <a:pt x="52248" y="70997"/>
                </a:lnTo>
                <a:lnTo>
                  <a:pt x="65175" y="62536"/>
                </a:lnTo>
                <a:lnTo>
                  <a:pt x="73863" y="50008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967694" y="312703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0" y="34702"/>
                </a:moveTo>
                <a:lnTo>
                  <a:pt x="3111" y="50008"/>
                </a:lnTo>
                <a:lnTo>
                  <a:pt x="11325" y="62536"/>
                </a:lnTo>
                <a:lnTo>
                  <a:pt x="22966" y="70997"/>
                </a:lnTo>
                <a:lnTo>
                  <a:pt x="36354" y="74103"/>
                </a:lnTo>
                <a:lnTo>
                  <a:pt x="52248" y="70997"/>
                </a:lnTo>
                <a:lnTo>
                  <a:pt x="65175" y="62536"/>
                </a:lnTo>
                <a:lnTo>
                  <a:pt x="73863" y="50008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040215" y="3148725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50161"/>
                </a:lnTo>
                <a:lnTo>
                  <a:pt x="11325" y="62672"/>
                </a:lnTo>
                <a:lnTo>
                  <a:pt x="22966" y="71048"/>
                </a:lnTo>
                <a:lnTo>
                  <a:pt x="36354" y="74103"/>
                </a:lnTo>
                <a:lnTo>
                  <a:pt x="52030" y="71048"/>
                </a:lnTo>
                <a:lnTo>
                  <a:pt x="64845" y="62672"/>
                </a:lnTo>
                <a:lnTo>
                  <a:pt x="73492" y="50161"/>
                </a:lnTo>
                <a:lnTo>
                  <a:pt x="76665" y="34702"/>
                </a:lnTo>
                <a:lnTo>
                  <a:pt x="73492" y="21960"/>
                </a:lnTo>
                <a:lnTo>
                  <a:pt x="64845" y="10844"/>
                </a:lnTo>
                <a:lnTo>
                  <a:pt x="52030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040215" y="3148725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4">
                <a:moveTo>
                  <a:pt x="0" y="34702"/>
                </a:moveTo>
                <a:lnTo>
                  <a:pt x="3111" y="50161"/>
                </a:lnTo>
                <a:lnTo>
                  <a:pt x="11325" y="62672"/>
                </a:lnTo>
                <a:lnTo>
                  <a:pt x="22966" y="71048"/>
                </a:lnTo>
                <a:lnTo>
                  <a:pt x="36354" y="74103"/>
                </a:lnTo>
                <a:lnTo>
                  <a:pt x="52030" y="71048"/>
                </a:lnTo>
                <a:lnTo>
                  <a:pt x="64845" y="62672"/>
                </a:lnTo>
                <a:lnTo>
                  <a:pt x="73492" y="50161"/>
                </a:lnTo>
                <a:lnTo>
                  <a:pt x="76665" y="34702"/>
                </a:lnTo>
                <a:lnTo>
                  <a:pt x="73492" y="21960"/>
                </a:lnTo>
                <a:lnTo>
                  <a:pt x="64845" y="10844"/>
                </a:lnTo>
                <a:lnTo>
                  <a:pt x="52030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8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112360" y="3170414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36166" y="0"/>
                </a:moveTo>
                <a:lnTo>
                  <a:pt x="22886" y="3038"/>
                </a:lnTo>
                <a:lnTo>
                  <a:pt x="11302" y="11025"/>
                </a:lnTo>
                <a:lnTo>
                  <a:pt x="3108" y="22265"/>
                </a:lnTo>
                <a:lnTo>
                  <a:pt x="0" y="35063"/>
                </a:lnTo>
                <a:lnTo>
                  <a:pt x="3108" y="50285"/>
                </a:lnTo>
                <a:lnTo>
                  <a:pt x="11302" y="62626"/>
                </a:lnTo>
                <a:lnTo>
                  <a:pt x="22886" y="70901"/>
                </a:lnTo>
                <a:lnTo>
                  <a:pt x="36166" y="73923"/>
                </a:lnTo>
                <a:lnTo>
                  <a:pt x="52089" y="70901"/>
                </a:lnTo>
                <a:lnTo>
                  <a:pt x="65080" y="62626"/>
                </a:lnTo>
                <a:lnTo>
                  <a:pt x="73834" y="50285"/>
                </a:lnTo>
                <a:lnTo>
                  <a:pt x="77042" y="35063"/>
                </a:lnTo>
                <a:lnTo>
                  <a:pt x="73834" y="22265"/>
                </a:lnTo>
                <a:lnTo>
                  <a:pt x="65080" y="11025"/>
                </a:lnTo>
                <a:lnTo>
                  <a:pt x="52089" y="3038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112360" y="3170414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69" h="74294">
                <a:moveTo>
                  <a:pt x="0" y="35063"/>
                </a:moveTo>
                <a:lnTo>
                  <a:pt x="3108" y="50285"/>
                </a:lnTo>
                <a:lnTo>
                  <a:pt x="11302" y="62626"/>
                </a:lnTo>
                <a:lnTo>
                  <a:pt x="22886" y="70901"/>
                </a:lnTo>
                <a:lnTo>
                  <a:pt x="36166" y="73923"/>
                </a:lnTo>
                <a:lnTo>
                  <a:pt x="52089" y="70901"/>
                </a:lnTo>
                <a:lnTo>
                  <a:pt x="65080" y="62626"/>
                </a:lnTo>
                <a:lnTo>
                  <a:pt x="73834" y="50285"/>
                </a:lnTo>
                <a:lnTo>
                  <a:pt x="77042" y="35063"/>
                </a:lnTo>
                <a:lnTo>
                  <a:pt x="73834" y="22265"/>
                </a:lnTo>
                <a:lnTo>
                  <a:pt x="65080" y="11025"/>
                </a:lnTo>
                <a:lnTo>
                  <a:pt x="52089" y="3038"/>
                </a:lnTo>
                <a:lnTo>
                  <a:pt x="36166" y="0"/>
                </a:lnTo>
                <a:lnTo>
                  <a:pt x="22886" y="3038"/>
                </a:lnTo>
                <a:lnTo>
                  <a:pt x="11302" y="11025"/>
                </a:lnTo>
                <a:lnTo>
                  <a:pt x="3108" y="22265"/>
                </a:lnTo>
                <a:lnTo>
                  <a:pt x="0" y="35063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184881" y="3196803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089" y="70514"/>
                </a:lnTo>
                <a:lnTo>
                  <a:pt x="65080" y="62197"/>
                </a:lnTo>
                <a:lnTo>
                  <a:pt x="73834" y="49847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184882" y="3196803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089" y="70514"/>
                </a:lnTo>
                <a:lnTo>
                  <a:pt x="65080" y="62197"/>
                </a:lnTo>
                <a:lnTo>
                  <a:pt x="73834" y="49847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257403" y="3218492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5789" y="0"/>
                </a:moveTo>
                <a:lnTo>
                  <a:pt x="22489" y="2953"/>
                </a:lnTo>
                <a:lnTo>
                  <a:pt x="11043" y="10754"/>
                </a:lnTo>
                <a:lnTo>
                  <a:pt x="3022" y="21807"/>
                </a:lnTo>
                <a:lnTo>
                  <a:pt x="0" y="34521"/>
                </a:lnTo>
                <a:lnTo>
                  <a:pt x="3022" y="49771"/>
                </a:lnTo>
                <a:lnTo>
                  <a:pt x="11043" y="62174"/>
                </a:lnTo>
                <a:lnTo>
                  <a:pt x="22489" y="70511"/>
                </a:lnTo>
                <a:lnTo>
                  <a:pt x="35789" y="73561"/>
                </a:lnTo>
                <a:lnTo>
                  <a:pt x="51683" y="70511"/>
                </a:lnTo>
                <a:lnTo>
                  <a:pt x="64610" y="62174"/>
                </a:lnTo>
                <a:lnTo>
                  <a:pt x="73298" y="49771"/>
                </a:lnTo>
                <a:lnTo>
                  <a:pt x="76477" y="34521"/>
                </a:lnTo>
                <a:lnTo>
                  <a:pt x="73298" y="21807"/>
                </a:lnTo>
                <a:lnTo>
                  <a:pt x="64610" y="10754"/>
                </a:lnTo>
                <a:lnTo>
                  <a:pt x="51683" y="2953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257403" y="3218491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521"/>
                </a:moveTo>
                <a:lnTo>
                  <a:pt x="3022" y="49771"/>
                </a:lnTo>
                <a:lnTo>
                  <a:pt x="11043" y="62174"/>
                </a:lnTo>
                <a:lnTo>
                  <a:pt x="22489" y="70511"/>
                </a:lnTo>
                <a:lnTo>
                  <a:pt x="35789" y="73561"/>
                </a:lnTo>
                <a:lnTo>
                  <a:pt x="51683" y="70511"/>
                </a:lnTo>
                <a:lnTo>
                  <a:pt x="64610" y="62174"/>
                </a:lnTo>
                <a:lnTo>
                  <a:pt x="73298" y="49771"/>
                </a:lnTo>
                <a:lnTo>
                  <a:pt x="76477" y="34521"/>
                </a:lnTo>
                <a:lnTo>
                  <a:pt x="73298" y="21807"/>
                </a:lnTo>
                <a:lnTo>
                  <a:pt x="64610" y="10754"/>
                </a:lnTo>
                <a:lnTo>
                  <a:pt x="51683" y="2953"/>
                </a:lnTo>
                <a:lnTo>
                  <a:pt x="35789" y="0"/>
                </a:lnTo>
                <a:lnTo>
                  <a:pt x="22489" y="2953"/>
                </a:lnTo>
                <a:lnTo>
                  <a:pt x="11043" y="10754"/>
                </a:lnTo>
                <a:lnTo>
                  <a:pt x="3022" y="21807"/>
                </a:lnTo>
                <a:lnTo>
                  <a:pt x="0" y="34521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329359" y="3240000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329359" y="3240000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401881" y="3261689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1951" y="70692"/>
                </a:lnTo>
                <a:lnTo>
                  <a:pt x="64774" y="62355"/>
                </a:lnTo>
                <a:lnTo>
                  <a:pt x="73466" y="49952"/>
                </a:lnTo>
                <a:lnTo>
                  <a:pt x="76665" y="34702"/>
                </a:lnTo>
                <a:lnTo>
                  <a:pt x="73466" y="21960"/>
                </a:lnTo>
                <a:lnTo>
                  <a:pt x="64774" y="10844"/>
                </a:lnTo>
                <a:lnTo>
                  <a:pt x="51951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401881" y="3261689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1951" y="70692"/>
                </a:lnTo>
                <a:lnTo>
                  <a:pt x="64774" y="62355"/>
                </a:lnTo>
                <a:lnTo>
                  <a:pt x="73466" y="49952"/>
                </a:lnTo>
                <a:lnTo>
                  <a:pt x="76665" y="34702"/>
                </a:lnTo>
                <a:lnTo>
                  <a:pt x="73466" y="21960"/>
                </a:lnTo>
                <a:lnTo>
                  <a:pt x="64774" y="10844"/>
                </a:lnTo>
                <a:lnTo>
                  <a:pt x="51951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474025" y="328771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24"/>
                </a:lnTo>
                <a:lnTo>
                  <a:pt x="11302" y="62265"/>
                </a:lnTo>
                <a:lnTo>
                  <a:pt x="22886" y="70539"/>
                </a:lnTo>
                <a:lnTo>
                  <a:pt x="36166" y="73561"/>
                </a:lnTo>
                <a:lnTo>
                  <a:pt x="52089" y="70539"/>
                </a:lnTo>
                <a:lnTo>
                  <a:pt x="65080" y="62265"/>
                </a:lnTo>
                <a:lnTo>
                  <a:pt x="73834" y="49924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474026" y="328771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08" y="49924"/>
                </a:lnTo>
                <a:lnTo>
                  <a:pt x="11302" y="62265"/>
                </a:lnTo>
                <a:lnTo>
                  <a:pt x="22886" y="70539"/>
                </a:lnTo>
                <a:lnTo>
                  <a:pt x="36166" y="73561"/>
                </a:lnTo>
                <a:lnTo>
                  <a:pt x="52089" y="70539"/>
                </a:lnTo>
                <a:lnTo>
                  <a:pt x="65080" y="62265"/>
                </a:lnTo>
                <a:lnTo>
                  <a:pt x="73834" y="49924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546547" y="3309404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089" y="70514"/>
                </a:lnTo>
                <a:lnTo>
                  <a:pt x="65080" y="62197"/>
                </a:lnTo>
                <a:lnTo>
                  <a:pt x="73834" y="49847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546547" y="3309404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089" y="70514"/>
                </a:lnTo>
                <a:lnTo>
                  <a:pt x="65080" y="62197"/>
                </a:lnTo>
                <a:lnTo>
                  <a:pt x="73834" y="49847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618880" y="3331093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5978" y="0"/>
                </a:moveTo>
                <a:lnTo>
                  <a:pt x="22648" y="2953"/>
                </a:lnTo>
                <a:lnTo>
                  <a:pt x="11137" y="10754"/>
                </a:lnTo>
                <a:lnTo>
                  <a:pt x="3052" y="21807"/>
                </a:lnTo>
                <a:lnTo>
                  <a:pt x="0" y="34521"/>
                </a:lnTo>
                <a:lnTo>
                  <a:pt x="3052" y="49771"/>
                </a:lnTo>
                <a:lnTo>
                  <a:pt x="11137" y="62174"/>
                </a:lnTo>
                <a:lnTo>
                  <a:pt x="22648" y="70511"/>
                </a:lnTo>
                <a:lnTo>
                  <a:pt x="35978" y="73561"/>
                </a:lnTo>
                <a:lnTo>
                  <a:pt x="51871" y="70511"/>
                </a:lnTo>
                <a:lnTo>
                  <a:pt x="64798" y="62174"/>
                </a:lnTo>
                <a:lnTo>
                  <a:pt x="73486" y="49771"/>
                </a:lnTo>
                <a:lnTo>
                  <a:pt x="76665" y="34521"/>
                </a:lnTo>
                <a:lnTo>
                  <a:pt x="73486" y="21807"/>
                </a:lnTo>
                <a:lnTo>
                  <a:pt x="64798" y="10754"/>
                </a:lnTo>
                <a:lnTo>
                  <a:pt x="51871" y="2953"/>
                </a:lnTo>
                <a:lnTo>
                  <a:pt x="3597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618880" y="3331093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521"/>
                </a:moveTo>
                <a:lnTo>
                  <a:pt x="3052" y="49771"/>
                </a:lnTo>
                <a:lnTo>
                  <a:pt x="11137" y="62174"/>
                </a:lnTo>
                <a:lnTo>
                  <a:pt x="22648" y="70511"/>
                </a:lnTo>
                <a:lnTo>
                  <a:pt x="35978" y="73561"/>
                </a:lnTo>
                <a:lnTo>
                  <a:pt x="51871" y="70511"/>
                </a:lnTo>
                <a:lnTo>
                  <a:pt x="64798" y="62174"/>
                </a:lnTo>
                <a:lnTo>
                  <a:pt x="73486" y="49771"/>
                </a:lnTo>
                <a:lnTo>
                  <a:pt x="76665" y="34521"/>
                </a:lnTo>
                <a:lnTo>
                  <a:pt x="73486" y="21807"/>
                </a:lnTo>
                <a:lnTo>
                  <a:pt x="64798" y="10754"/>
                </a:lnTo>
                <a:lnTo>
                  <a:pt x="51871" y="2953"/>
                </a:lnTo>
                <a:lnTo>
                  <a:pt x="35978" y="0"/>
                </a:lnTo>
                <a:lnTo>
                  <a:pt x="22648" y="2953"/>
                </a:lnTo>
                <a:lnTo>
                  <a:pt x="11137" y="10754"/>
                </a:lnTo>
                <a:lnTo>
                  <a:pt x="3052" y="21807"/>
                </a:lnTo>
                <a:lnTo>
                  <a:pt x="0" y="34521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91025" y="335260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691025" y="335260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763547" y="337862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1871" y="70692"/>
                </a:lnTo>
                <a:lnTo>
                  <a:pt x="64751" y="62355"/>
                </a:lnTo>
                <a:lnTo>
                  <a:pt x="73463" y="49952"/>
                </a:lnTo>
                <a:lnTo>
                  <a:pt x="76665" y="34702"/>
                </a:lnTo>
                <a:lnTo>
                  <a:pt x="73463" y="21960"/>
                </a:lnTo>
                <a:lnTo>
                  <a:pt x="64751" y="10844"/>
                </a:lnTo>
                <a:lnTo>
                  <a:pt x="51871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763547" y="337862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1871" y="70692"/>
                </a:lnTo>
                <a:lnTo>
                  <a:pt x="64751" y="62355"/>
                </a:lnTo>
                <a:lnTo>
                  <a:pt x="73463" y="49952"/>
                </a:lnTo>
                <a:lnTo>
                  <a:pt x="76665" y="34702"/>
                </a:lnTo>
                <a:lnTo>
                  <a:pt x="73463" y="21960"/>
                </a:lnTo>
                <a:lnTo>
                  <a:pt x="64751" y="10844"/>
                </a:lnTo>
                <a:lnTo>
                  <a:pt x="51871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835503" y="340031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50008"/>
                </a:lnTo>
                <a:lnTo>
                  <a:pt x="11396" y="62536"/>
                </a:lnTo>
                <a:lnTo>
                  <a:pt x="23045" y="70997"/>
                </a:lnTo>
                <a:lnTo>
                  <a:pt x="36354" y="74103"/>
                </a:lnTo>
                <a:lnTo>
                  <a:pt x="52248" y="70997"/>
                </a:lnTo>
                <a:lnTo>
                  <a:pt x="65175" y="62536"/>
                </a:lnTo>
                <a:lnTo>
                  <a:pt x="73863" y="50008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835503" y="340031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37" y="50008"/>
                </a:lnTo>
                <a:lnTo>
                  <a:pt x="11396" y="62536"/>
                </a:lnTo>
                <a:lnTo>
                  <a:pt x="23045" y="70997"/>
                </a:lnTo>
                <a:lnTo>
                  <a:pt x="36354" y="74103"/>
                </a:lnTo>
                <a:lnTo>
                  <a:pt x="52248" y="70997"/>
                </a:lnTo>
                <a:lnTo>
                  <a:pt x="65175" y="62536"/>
                </a:lnTo>
                <a:lnTo>
                  <a:pt x="73863" y="50008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908024" y="3422006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50161"/>
                </a:lnTo>
                <a:lnTo>
                  <a:pt x="11396" y="62672"/>
                </a:lnTo>
                <a:lnTo>
                  <a:pt x="23045" y="71048"/>
                </a:lnTo>
                <a:lnTo>
                  <a:pt x="36354" y="74103"/>
                </a:lnTo>
                <a:lnTo>
                  <a:pt x="52248" y="71048"/>
                </a:lnTo>
                <a:lnTo>
                  <a:pt x="65175" y="62672"/>
                </a:lnTo>
                <a:lnTo>
                  <a:pt x="73863" y="50161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908025" y="3422006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37" y="50161"/>
                </a:lnTo>
                <a:lnTo>
                  <a:pt x="11396" y="62672"/>
                </a:lnTo>
                <a:lnTo>
                  <a:pt x="23045" y="71048"/>
                </a:lnTo>
                <a:lnTo>
                  <a:pt x="36354" y="74103"/>
                </a:lnTo>
                <a:lnTo>
                  <a:pt x="52248" y="71048"/>
                </a:lnTo>
                <a:lnTo>
                  <a:pt x="65175" y="62672"/>
                </a:lnTo>
                <a:lnTo>
                  <a:pt x="73863" y="50161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980546" y="3443695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5789" y="0"/>
                </a:moveTo>
                <a:lnTo>
                  <a:pt x="22568" y="3038"/>
                </a:lnTo>
                <a:lnTo>
                  <a:pt x="11113" y="11025"/>
                </a:lnTo>
                <a:lnTo>
                  <a:pt x="3049" y="22265"/>
                </a:lnTo>
                <a:lnTo>
                  <a:pt x="0" y="35063"/>
                </a:lnTo>
                <a:lnTo>
                  <a:pt x="3049" y="50285"/>
                </a:lnTo>
                <a:lnTo>
                  <a:pt x="11113" y="62626"/>
                </a:lnTo>
                <a:lnTo>
                  <a:pt x="22568" y="70901"/>
                </a:lnTo>
                <a:lnTo>
                  <a:pt x="35789" y="73923"/>
                </a:lnTo>
                <a:lnTo>
                  <a:pt x="51792" y="70901"/>
                </a:lnTo>
                <a:lnTo>
                  <a:pt x="64774" y="62626"/>
                </a:lnTo>
                <a:lnTo>
                  <a:pt x="73483" y="50285"/>
                </a:lnTo>
                <a:lnTo>
                  <a:pt x="76665" y="35063"/>
                </a:lnTo>
                <a:lnTo>
                  <a:pt x="73483" y="22265"/>
                </a:lnTo>
                <a:lnTo>
                  <a:pt x="64774" y="11025"/>
                </a:lnTo>
                <a:lnTo>
                  <a:pt x="51792" y="3038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980546" y="3443695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5063"/>
                </a:moveTo>
                <a:lnTo>
                  <a:pt x="3049" y="50285"/>
                </a:lnTo>
                <a:lnTo>
                  <a:pt x="11113" y="62626"/>
                </a:lnTo>
                <a:lnTo>
                  <a:pt x="22568" y="70901"/>
                </a:lnTo>
                <a:lnTo>
                  <a:pt x="35789" y="73923"/>
                </a:lnTo>
                <a:lnTo>
                  <a:pt x="51792" y="70901"/>
                </a:lnTo>
                <a:lnTo>
                  <a:pt x="64774" y="62626"/>
                </a:lnTo>
                <a:lnTo>
                  <a:pt x="73483" y="50285"/>
                </a:lnTo>
                <a:lnTo>
                  <a:pt x="76665" y="35063"/>
                </a:lnTo>
                <a:lnTo>
                  <a:pt x="73483" y="22265"/>
                </a:lnTo>
                <a:lnTo>
                  <a:pt x="64774" y="11025"/>
                </a:lnTo>
                <a:lnTo>
                  <a:pt x="51792" y="3038"/>
                </a:lnTo>
                <a:lnTo>
                  <a:pt x="35789" y="0"/>
                </a:lnTo>
                <a:lnTo>
                  <a:pt x="22568" y="3038"/>
                </a:lnTo>
                <a:lnTo>
                  <a:pt x="11113" y="11025"/>
                </a:lnTo>
                <a:lnTo>
                  <a:pt x="3049" y="22265"/>
                </a:lnTo>
                <a:lnTo>
                  <a:pt x="0" y="35063"/>
                </a:lnTo>
                <a:close/>
              </a:path>
            </a:pathLst>
          </a:custGeom>
          <a:ln w="1774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052691" y="3470083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79"/>
                </a:lnTo>
                <a:lnTo>
                  <a:pt x="11302" y="10821"/>
                </a:lnTo>
                <a:lnTo>
                  <a:pt x="3108" y="21883"/>
                </a:lnTo>
                <a:lnTo>
                  <a:pt x="0" y="34521"/>
                </a:ln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83"/>
                </a:lnTo>
                <a:lnTo>
                  <a:pt x="65151" y="10821"/>
                </a:lnTo>
                <a:lnTo>
                  <a:pt x="52168" y="2979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052691" y="3470083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83"/>
                </a:lnTo>
                <a:lnTo>
                  <a:pt x="65151" y="10821"/>
                </a:lnTo>
                <a:lnTo>
                  <a:pt x="52168" y="2979"/>
                </a:lnTo>
                <a:lnTo>
                  <a:pt x="36166" y="0"/>
                </a:lnTo>
                <a:lnTo>
                  <a:pt x="22886" y="2979"/>
                </a:lnTo>
                <a:lnTo>
                  <a:pt x="11302" y="10821"/>
                </a:lnTo>
                <a:lnTo>
                  <a:pt x="3108" y="21883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125212" y="3491772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6166" y="0"/>
                </a:move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1842" y="70511"/>
                </a:lnTo>
                <a:lnTo>
                  <a:pt x="64657" y="62174"/>
                </a:lnTo>
                <a:lnTo>
                  <a:pt x="73304" y="49771"/>
                </a:lnTo>
                <a:lnTo>
                  <a:pt x="76477" y="34521"/>
                </a:lnTo>
                <a:lnTo>
                  <a:pt x="73304" y="21807"/>
                </a:lnTo>
                <a:lnTo>
                  <a:pt x="64657" y="10754"/>
                </a:lnTo>
                <a:lnTo>
                  <a:pt x="51842" y="2953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125212" y="3491772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521"/>
                </a:move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1842" y="70511"/>
                </a:lnTo>
                <a:lnTo>
                  <a:pt x="64657" y="62174"/>
                </a:lnTo>
                <a:lnTo>
                  <a:pt x="73304" y="49771"/>
                </a:lnTo>
                <a:lnTo>
                  <a:pt x="76477" y="34521"/>
                </a:lnTo>
                <a:lnTo>
                  <a:pt x="73304" y="21807"/>
                </a:lnTo>
                <a:lnTo>
                  <a:pt x="64657" y="10754"/>
                </a:lnTo>
                <a:lnTo>
                  <a:pt x="51842" y="2953"/>
                </a:lnTo>
                <a:lnTo>
                  <a:pt x="36166" y="0"/>
                </a:ln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197169" y="3513280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197169" y="3513280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4269690" y="3534969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269690" y="3534969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342211" y="3560996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5789" y="0"/>
                </a:moveTo>
                <a:lnTo>
                  <a:pt x="22568" y="2982"/>
                </a:lnTo>
                <a:lnTo>
                  <a:pt x="11113" y="10844"/>
                </a:lnTo>
                <a:lnTo>
                  <a:pt x="3049" y="21960"/>
                </a:lnTo>
                <a:lnTo>
                  <a:pt x="0" y="34702"/>
                </a:lnTo>
                <a:lnTo>
                  <a:pt x="3049" y="49924"/>
                </a:lnTo>
                <a:lnTo>
                  <a:pt x="11113" y="62265"/>
                </a:lnTo>
                <a:lnTo>
                  <a:pt x="22568" y="70539"/>
                </a:lnTo>
                <a:lnTo>
                  <a:pt x="35789" y="73561"/>
                </a:lnTo>
                <a:lnTo>
                  <a:pt x="51792" y="70539"/>
                </a:lnTo>
                <a:lnTo>
                  <a:pt x="64774" y="62265"/>
                </a:lnTo>
                <a:lnTo>
                  <a:pt x="73483" y="49924"/>
                </a:lnTo>
                <a:lnTo>
                  <a:pt x="76665" y="34702"/>
                </a:lnTo>
                <a:lnTo>
                  <a:pt x="73483" y="21960"/>
                </a:lnTo>
                <a:lnTo>
                  <a:pt x="64774" y="10844"/>
                </a:lnTo>
                <a:lnTo>
                  <a:pt x="51792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342212" y="3560996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702"/>
                </a:moveTo>
                <a:lnTo>
                  <a:pt x="3049" y="49924"/>
                </a:lnTo>
                <a:lnTo>
                  <a:pt x="11113" y="62265"/>
                </a:lnTo>
                <a:lnTo>
                  <a:pt x="22568" y="70539"/>
                </a:lnTo>
                <a:lnTo>
                  <a:pt x="35789" y="73561"/>
                </a:lnTo>
                <a:lnTo>
                  <a:pt x="51792" y="70539"/>
                </a:lnTo>
                <a:lnTo>
                  <a:pt x="64774" y="62265"/>
                </a:lnTo>
                <a:lnTo>
                  <a:pt x="73483" y="49924"/>
                </a:lnTo>
                <a:lnTo>
                  <a:pt x="76665" y="34702"/>
                </a:lnTo>
                <a:lnTo>
                  <a:pt x="73483" y="21960"/>
                </a:lnTo>
                <a:lnTo>
                  <a:pt x="64774" y="10844"/>
                </a:lnTo>
                <a:lnTo>
                  <a:pt x="51792" y="2982"/>
                </a:lnTo>
                <a:lnTo>
                  <a:pt x="35789" y="0"/>
                </a:lnTo>
                <a:lnTo>
                  <a:pt x="22568" y="2982"/>
                </a:lnTo>
                <a:lnTo>
                  <a:pt x="11113" y="10844"/>
                </a:lnTo>
                <a:lnTo>
                  <a:pt x="3049" y="21960"/>
                </a:lnTo>
                <a:lnTo>
                  <a:pt x="0" y="34702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414356" y="358268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168" y="70514"/>
                </a:lnTo>
                <a:lnTo>
                  <a:pt x="65151" y="62197"/>
                </a:lnTo>
                <a:lnTo>
                  <a:pt x="73860" y="49847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414356" y="358268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168" y="70514"/>
                </a:lnTo>
                <a:lnTo>
                  <a:pt x="65151" y="62197"/>
                </a:lnTo>
                <a:lnTo>
                  <a:pt x="73860" y="49847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486878" y="3604374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6166" y="0"/>
                </a:move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1842" y="70511"/>
                </a:lnTo>
                <a:lnTo>
                  <a:pt x="64657" y="62174"/>
                </a:lnTo>
                <a:lnTo>
                  <a:pt x="73304" y="49771"/>
                </a:lnTo>
                <a:lnTo>
                  <a:pt x="76477" y="34521"/>
                </a:lnTo>
                <a:lnTo>
                  <a:pt x="73304" y="21807"/>
                </a:lnTo>
                <a:lnTo>
                  <a:pt x="64657" y="10754"/>
                </a:lnTo>
                <a:lnTo>
                  <a:pt x="51842" y="2953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486878" y="3604374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521"/>
                </a:move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1842" y="70511"/>
                </a:lnTo>
                <a:lnTo>
                  <a:pt x="64657" y="62174"/>
                </a:lnTo>
                <a:lnTo>
                  <a:pt x="73304" y="49771"/>
                </a:lnTo>
                <a:lnTo>
                  <a:pt x="76477" y="34521"/>
                </a:lnTo>
                <a:lnTo>
                  <a:pt x="73304" y="21807"/>
                </a:lnTo>
                <a:lnTo>
                  <a:pt x="64657" y="10754"/>
                </a:lnTo>
                <a:lnTo>
                  <a:pt x="51842" y="2953"/>
                </a:lnTo>
                <a:lnTo>
                  <a:pt x="36166" y="0"/>
                </a:ln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558834" y="3625882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558834" y="3625882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631356" y="364757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631356" y="364757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703877" y="367359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5789" y="0"/>
                </a:move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lnTo>
                  <a:pt x="3102" y="50008"/>
                </a:lnTo>
                <a:lnTo>
                  <a:pt x="11254" y="62536"/>
                </a:lnTo>
                <a:lnTo>
                  <a:pt x="22727" y="70997"/>
                </a:lnTo>
                <a:lnTo>
                  <a:pt x="35789" y="74103"/>
                </a:lnTo>
                <a:lnTo>
                  <a:pt x="51712" y="70997"/>
                </a:lnTo>
                <a:lnTo>
                  <a:pt x="64704" y="62536"/>
                </a:lnTo>
                <a:lnTo>
                  <a:pt x="73457" y="50008"/>
                </a:lnTo>
                <a:lnTo>
                  <a:pt x="76665" y="34702"/>
                </a:lnTo>
                <a:lnTo>
                  <a:pt x="73457" y="21960"/>
                </a:lnTo>
                <a:lnTo>
                  <a:pt x="64704" y="10844"/>
                </a:lnTo>
                <a:lnTo>
                  <a:pt x="51712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703877" y="367359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02" y="50008"/>
                </a:lnTo>
                <a:lnTo>
                  <a:pt x="11254" y="62536"/>
                </a:lnTo>
                <a:lnTo>
                  <a:pt x="22727" y="70997"/>
                </a:lnTo>
                <a:lnTo>
                  <a:pt x="35789" y="74103"/>
                </a:lnTo>
                <a:lnTo>
                  <a:pt x="51712" y="70997"/>
                </a:lnTo>
                <a:lnTo>
                  <a:pt x="64704" y="62536"/>
                </a:lnTo>
                <a:lnTo>
                  <a:pt x="73457" y="50008"/>
                </a:lnTo>
                <a:lnTo>
                  <a:pt x="76665" y="34702"/>
                </a:lnTo>
                <a:lnTo>
                  <a:pt x="73457" y="21960"/>
                </a:lnTo>
                <a:lnTo>
                  <a:pt x="64704" y="10844"/>
                </a:lnTo>
                <a:lnTo>
                  <a:pt x="51712" y="2982"/>
                </a:lnTo>
                <a:lnTo>
                  <a:pt x="35789" y="0"/>
                </a:ln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close/>
              </a:path>
            </a:pathLst>
          </a:custGeom>
          <a:ln w="17748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776022" y="369528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50161"/>
                </a:lnTo>
                <a:lnTo>
                  <a:pt x="11302" y="62672"/>
                </a:lnTo>
                <a:lnTo>
                  <a:pt x="22886" y="71048"/>
                </a:lnTo>
                <a:lnTo>
                  <a:pt x="36166" y="74103"/>
                </a:lnTo>
                <a:lnTo>
                  <a:pt x="52089" y="71048"/>
                </a:lnTo>
                <a:lnTo>
                  <a:pt x="65080" y="62672"/>
                </a:lnTo>
                <a:lnTo>
                  <a:pt x="73834" y="50161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776022" y="369528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50161"/>
                </a:lnTo>
                <a:lnTo>
                  <a:pt x="11302" y="62672"/>
                </a:lnTo>
                <a:lnTo>
                  <a:pt x="22886" y="71048"/>
                </a:lnTo>
                <a:lnTo>
                  <a:pt x="36166" y="74103"/>
                </a:lnTo>
                <a:lnTo>
                  <a:pt x="52089" y="71048"/>
                </a:lnTo>
                <a:lnTo>
                  <a:pt x="65080" y="62672"/>
                </a:lnTo>
                <a:lnTo>
                  <a:pt x="73834" y="50161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848543" y="3716976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6166" y="0"/>
                </a:moveTo>
                <a:lnTo>
                  <a:pt x="22886" y="3038"/>
                </a:lnTo>
                <a:lnTo>
                  <a:pt x="11302" y="11025"/>
                </a:lnTo>
                <a:lnTo>
                  <a:pt x="3108" y="22265"/>
                </a:lnTo>
                <a:lnTo>
                  <a:pt x="0" y="35063"/>
                </a:lnTo>
                <a:lnTo>
                  <a:pt x="3108" y="50285"/>
                </a:lnTo>
                <a:lnTo>
                  <a:pt x="11302" y="62626"/>
                </a:lnTo>
                <a:lnTo>
                  <a:pt x="22886" y="70901"/>
                </a:lnTo>
                <a:lnTo>
                  <a:pt x="36166" y="73923"/>
                </a:lnTo>
                <a:lnTo>
                  <a:pt x="51842" y="70901"/>
                </a:lnTo>
                <a:lnTo>
                  <a:pt x="64657" y="62626"/>
                </a:lnTo>
                <a:lnTo>
                  <a:pt x="73304" y="50285"/>
                </a:lnTo>
                <a:lnTo>
                  <a:pt x="76477" y="35063"/>
                </a:lnTo>
                <a:lnTo>
                  <a:pt x="73304" y="22265"/>
                </a:lnTo>
                <a:lnTo>
                  <a:pt x="64657" y="11025"/>
                </a:lnTo>
                <a:lnTo>
                  <a:pt x="51842" y="3038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848543" y="3716976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5063"/>
                </a:moveTo>
                <a:lnTo>
                  <a:pt x="3108" y="50285"/>
                </a:lnTo>
                <a:lnTo>
                  <a:pt x="11302" y="62626"/>
                </a:lnTo>
                <a:lnTo>
                  <a:pt x="22886" y="70901"/>
                </a:lnTo>
                <a:lnTo>
                  <a:pt x="36166" y="73923"/>
                </a:lnTo>
                <a:lnTo>
                  <a:pt x="51842" y="70901"/>
                </a:lnTo>
                <a:lnTo>
                  <a:pt x="64657" y="62626"/>
                </a:lnTo>
                <a:lnTo>
                  <a:pt x="73304" y="50285"/>
                </a:lnTo>
                <a:lnTo>
                  <a:pt x="76477" y="35063"/>
                </a:lnTo>
                <a:lnTo>
                  <a:pt x="73304" y="22265"/>
                </a:lnTo>
                <a:lnTo>
                  <a:pt x="64657" y="11025"/>
                </a:lnTo>
                <a:lnTo>
                  <a:pt x="51842" y="3038"/>
                </a:lnTo>
                <a:lnTo>
                  <a:pt x="36166" y="0"/>
                </a:lnTo>
                <a:lnTo>
                  <a:pt x="22886" y="3038"/>
                </a:lnTo>
                <a:lnTo>
                  <a:pt x="11302" y="11025"/>
                </a:lnTo>
                <a:lnTo>
                  <a:pt x="3108" y="22265"/>
                </a:lnTo>
                <a:lnTo>
                  <a:pt x="0" y="35063"/>
                </a:lnTo>
                <a:close/>
              </a:path>
            </a:pathLst>
          </a:custGeom>
          <a:ln w="17748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920500" y="373902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847"/>
                </a:lnTo>
                <a:lnTo>
                  <a:pt x="11325" y="62197"/>
                </a:lnTo>
                <a:lnTo>
                  <a:pt x="22966" y="70514"/>
                </a:lnTo>
                <a:lnTo>
                  <a:pt x="36354" y="73561"/>
                </a:lnTo>
                <a:lnTo>
                  <a:pt x="52248" y="70514"/>
                </a:lnTo>
                <a:lnTo>
                  <a:pt x="65175" y="62197"/>
                </a:lnTo>
                <a:lnTo>
                  <a:pt x="73863" y="49847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920500" y="373902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11" y="49847"/>
                </a:lnTo>
                <a:lnTo>
                  <a:pt x="11325" y="62197"/>
                </a:lnTo>
                <a:lnTo>
                  <a:pt x="22966" y="70514"/>
                </a:lnTo>
                <a:lnTo>
                  <a:pt x="36354" y="73561"/>
                </a:lnTo>
                <a:lnTo>
                  <a:pt x="52248" y="70514"/>
                </a:lnTo>
                <a:lnTo>
                  <a:pt x="65175" y="62197"/>
                </a:lnTo>
                <a:lnTo>
                  <a:pt x="73863" y="49847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993021" y="3765053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2966" y="2953"/>
                </a:lnTo>
                <a:lnTo>
                  <a:pt x="11325" y="10754"/>
                </a:lnTo>
                <a:lnTo>
                  <a:pt x="3111" y="21807"/>
                </a:lnTo>
                <a:lnTo>
                  <a:pt x="0" y="34521"/>
                </a:lnTo>
                <a:lnTo>
                  <a:pt x="3111" y="49771"/>
                </a:lnTo>
                <a:lnTo>
                  <a:pt x="11325" y="62174"/>
                </a:lnTo>
                <a:lnTo>
                  <a:pt x="22966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993021" y="3765053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11" y="49771"/>
                </a:lnTo>
                <a:lnTo>
                  <a:pt x="11325" y="62174"/>
                </a:lnTo>
                <a:lnTo>
                  <a:pt x="22966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lnTo>
                  <a:pt x="22966" y="2953"/>
                </a:lnTo>
                <a:lnTo>
                  <a:pt x="11325" y="10754"/>
                </a:lnTo>
                <a:lnTo>
                  <a:pt x="3111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065543" y="3786561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5789" y="0"/>
                </a:move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lnTo>
                  <a:pt x="3102" y="49952"/>
                </a:lnTo>
                <a:lnTo>
                  <a:pt x="11254" y="62355"/>
                </a:lnTo>
                <a:lnTo>
                  <a:pt x="22727" y="70692"/>
                </a:lnTo>
                <a:lnTo>
                  <a:pt x="35789" y="73742"/>
                </a:lnTo>
                <a:lnTo>
                  <a:pt x="51712" y="70692"/>
                </a:lnTo>
                <a:lnTo>
                  <a:pt x="64704" y="62355"/>
                </a:lnTo>
                <a:lnTo>
                  <a:pt x="73457" y="49952"/>
                </a:lnTo>
                <a:lnTo>
                  <a:pt x="76665" y="34702"/>
                </a:lnTo>
                <a:lnTo>
                  <a:pt x="73457" y="21960"/>
                </a:lnTo>
                <a:lnTo>
                  <a:pt x="64704" y="10844"/>
                </a:lnTo>
                <a:lnTo>
                  <a:pt x="51712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065543" y="3786561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02" y="49952"/>
                </a:lnTo>
                <a:lnTo>
                  <a:pt x="11254" y="62355"/>
                </a:lnTo>
                <a:lnTo>
                  <a:pt x="22727" y="70692"/>
                </a:lnTo>
                <a:lnTo>
                  <a:pt x="35789" y="73742"/>
                </a:lnTo>
                <a:lnTo>
                  <a:pt x="51712" y="70692"/>
                </a:lnTo>
                <a:lnTo>
                  <a:pt x="64704" y="62355"/>
                </a:lnTo>
                <a:lnTo>
                  <a:pt x="73457" y="49952"/>
                </a:lnTo>
                <a:lnTo>
                  <a:pt x="76665" y="34702"/>
                </a:lnTo>
                <a:lnTo>
                  <a:pt x="73457" y="21960"/>
                </a:lnTo>
                <a:lnTo>
                  <a:pt x="64704" y="10844"/>
                </a:lnTo>
                <a:lnTo>
                  <a:pt x="51712" y="2982"/>
                </a:lnTo>
                <a:lnTo>
                  <a:pt x="35789" y="0"/>
                </a:ln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137687" y="3808250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137687" y="3808250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210020" y="3829939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49924"/>
                </a:lnTo>
                <a:lnTo>
                  <a:pt x="11396" y="62265"/>
                </a:lnTo>
                <a:lnTo>
                  <a:pt x="23045" y="70539"/>
                </a:lnTo>
                <a:lnTo>
                  <a:pt x="36354" y="73561"/>
                </a:lnTo>
                <a:lnTo>
                  <a:pt x="52030" y="70539"/>
                </a:lnTo>
                <a:lnTo>
                  <a:pt x="64845" y="62265"/>
                </a:lnTo>
                <a:lnTo>
                  <a:pt x="73492" y="49924"/>
                </a:lnTo>
                <a:lnTo>
                  <a:pt x="76665" y="34702"/>
                </a:lnTo>
                <a:lnTo>
                  <a:pt x="73492" y="21960"/>
                </a:lnTo>
                <a:lnTo>
                  <a:pt x="64845" y="10844"/>
                </a:lnTo>
                <a:lnTo>
                  <a:pt x="52030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210021" y="3829939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702"/>
                </a:moveTo>
                <a:lnTo>
                  <a:pt x="3137" y="49924"/>
                </a:lnTo>
                <a:lnTo>
                  <a:pt x="11396" y="62265"/>
                </a:lnTo>
                <a:lnTo>
                  <a:pt x="23045" y="70539"/>
                </a:lnTo>
                <a:lnTo>
                  <a:pt x="36354" y="73561"/>
                </a:lnTo>
                <a:lnTo>
                  <a:pt x="52030" y="70539"/>
                </a:lnTo>
                <a:lnTo>
                  <a:pt x="64845" y="62265"/>
                </a:lnTo>
                <a:lnTo>
                  <a:pt x="73492" y="49924"/>
                </a:lnTo>
                <a:lnTo>
                  <a:pt x="76665" y="34702"/>
                </a:lnTo>
                <a:lnTo>
                  <a:pt x="73492" y="21960"/>
                </a:lnTo>
                <a:lnTo>
                  <a:pt x="64845" y="10844"/>
                </a:lnTo>
                <a:lnTo>
                  <a:pt x="52030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282165" y="385596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79"/>
                </a:lnTo>
                <a:lnTo>
                  <a:pt x="11302" y="10821"/>
                </a:lnTo>
                <a:lnTo>
                  <a:pt x="3108" y="21883"/>
                </a:lnTo>
                <a:lnTo>
                  <a:pt x="0" y="34521"/>
                </a:ln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83"/>
                </a:lnTo>
                <a:lnTo>
                  <a:pt x="65151" y="10821"/>
                </a:lnTo>
                <a:lnTo>
                  <a:pt x="52168" y="2979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282165" y="385596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83"/>
                </a:lnTo>
                <a:lnTo>
                  <a:pt x="65151" y="10821"/>
                </a:lnTo>
                <a:lnTo>
                  <a:pt x="52168" y="2979"/>
                </a:lnTo>
                <a:lnTo>
                  <a:pt x="36166" y="0"/>
                </a:lnTo>
                <a:lnTo>
                  <a:pt x="22886" y="2979"/>
                </a:lnTo>
                <a:lnTo>
                  <a:pt x="11302" y="10821"/>
                </a:lnTo>
                <a:lnTo>
                  <a:pt x="3108" y="21883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354687" y="387765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07"/>
                </a:lnTo>
                <a:lnTo>
                  <a:pt x="65151" y="10754"/>
                </a:lnTo>
                <a:lnTo>
                  <a:pt x="52168" y="2953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354687" y="3877655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168" y="70511"/>
                </a:lnTo>
                <a:lnTo>
                  <a:pt x="65151" y="62174"/>
                </a:lnTo>
                <a:lnTo>
                  <a:pt x="73860" y="49771"/>
                </a:lnTo>
                <a:lnTo>
                  <a:pt x="77042" y="34521"/>
                </a:lnTo>
                <a:lnTo>
                  <a:pt x="73860" y="21807"/>
                </a:lnTo>
                <a:lnTo>
                  <a:pt x="65151" y="10754"/>
                </a:lnTo>
                <a:lnTo>
                  <a:pt x="52168" y="2953"/>
                </a:lnTo>
                <a:lnTo>
                  <a:pt x="36166" y="0"/>
                </a:ln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427208" y="3899163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5789" y="0"/>
                </a:move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lnTo>
                  <a:pt x="3102" y="49952"/>
                </a:lnTo>
                <a:lnTo>
                  <a:pt x="11254" y="62355"/>
                </a:lnTo>
                <a:lnTo>
                  <a:pt x="22727" y="70692"/>
                </a:lnTo>
                <a:lnTo>
                  <a:pt x="35789" y="73742"/>
                </a:lnTo>
                <a:lnTo>
                  <a:pt x="51683" y="70692"/>
                </a:lnTo>
                <a:lnTo>
                  <a:pt x="64610" y="62355"/>
                </a:lnTo>
                <a:lnTo>
                  <a:pt x="73298" y="49952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427208" y="3899163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02" y="49952"/>
                </a:lnTo>
                <a:lnTo>
                  <a:pt x="11254" y="62355"/>
                </a:lnTo>
                <a:lnTo>
                  <a:pt x="22727" y="70692"/>
                </a:lnTo>
                <a:lnTo>
                  <a:pt x="35789" y="73742"/>
                </a:lnTo>
                <a:lnTo>
                  <a:pt x="51683" y="70692"/>
                </a:lnTo>
                <a:lnTo>
                  <a:pt x="64610" y="62355"/>
                </a:lnTo>
                <a:lnTo>
                  <a:pt x="73298" y="49952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close/>
              </a:path>
            </a:pathLst>
          </a:custGeom>
          <a:ln w="1774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499164" y="3920852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499165" y="3920852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571686" y="3946879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50161"/>
                </a:lnTo>
                <a:lnTo>
                  <a:pt x="11396" y="62672"/>
                </a:lnTo>
                <a:lnTo>
                  <a:pt x="23045" y="71048"/>
                </a:lnTo>
                <a:lnTo>
                  <a:pt x="36354" y="74103"/>
                </a:lnTo>
                <a:lnTo>
                  <a:pt x="52189" y="71048"/>
                </a:lnTo>
                <a:lnTo>
                  <a:pt x="64986" y="62672"/>
                </a:lnTo>
                <a:lnTo>
                  <a:pt x="73545" y="50161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571686" y="3946879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37" y="50161"/>
                </a:lnTo>
                <a:lnTo>
                  <a:pt x="11396" y="62672"/>
                </a:lnTo>
                <a:lnTo>
                  <a:pt x="23045" y="71048"/>
                </a:lnTo>
                <a:lnTo>
                  <a:pt x="36354" y="74103"/>
                </a:lnTo>
                <a:lnTo>
                  <a:pt x="52189" y="71048"/>
                </a:lnTo>
                <a:lnTo>
                  <a:pt x="64986" y="62672"/>
                </a:lnTo>
                <a:lnTo>
                  <a:pt x="73545" y="50161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8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43831" y="3968568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7"/>
                </a:lnTo>
                <a:lnTo>
                  <a:pt x="11302" y="10889"/>
                </a:lnTo>
                <a:lnTo>
                  <a:pt x="3108" y="22112"/>
                </a:lnTo>
                <a:lnTo>
                  <a:pt x="0" y="35063"/>
                </a:lnTo>
                <a:lnTo>
                  <a:pt x="3108" y="50313"/>
                </a:lnTo>
                <a:lnTo>
                  <a:pt x="11302" y="62717"/>
                </a:lnTo>
                <a:lnTo>
                  <a:pt x="22886" y="71053"/>
                </a:lnTo>
                <a:lnTo>
                  <a:pt x="36166" y="74103"/>
                </a:lnTo>
                <a:lnTo>
                  <a:pt x="52168" y="71053"/>
                </a:lnTo>
                <a:lnTo>
                  <a:pt x="65151" y="62717"/>
                </a:lnTo>
                <a:lnTo>
                  <a:pt x="73860" y="50313"/>
                </a:lnTo>
                <a:lnTo>
                  <a:pt x="77042" y="35063"/>
                </a:lnTo>
                <a:lnTo>
                  <a:pt x="73860" y="22112"/>
                </a:lnTo>
                <a:lnTo>
                  <a:pt x="65151" y="10889"/>
                </a:lnTo>
                <a:lnTo>
                  <a:pt x="52168" y="2987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43831" y="3968568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5063"/>
                </a:moveTo>
                <a:lnTo>
                  <a:pt x="3108" y="50313"/>
                </a:lnTo>
                <a:lnTo>
                  <a:pt x="11302" y="62717"/>
                </a:lnTo>
                <a:lnTo>
                  <a:pt x="22886" y="71053"/>
                </a:lnTo>
                <a:lnTo>
                  <a:pt x="36166" y="74103"/>
                </a:lnTo>
                <a:lnTo>
                  <a:pt x="52168" y="71053"/>
                </a:lnTo>
                <a:lnTo>
                  <a:pt x="65151" y="62717"/>
                </a:lnTo>
                <a:lnTo>
                  <a:pt x="73860" y="50313"/>
                </a:lnTo>
                <a:lnTo>
                  <a:pt x="77042" y="35063"/>
                </a:lnTo>
                <a:lnTo>
                  <a:pt x="73860" y="22112"/>
                </a:lnTo>
                <a:lnTo>
                  <a:pt x="65151" y="10889"/>
                </a:lnTo>
                <a:lnTo>
                  <a:pt x="52168" y="2987"/>
                </a:lnTo>
                <a:lnTo>
                  <a:pt x="36166" y="0"/>
                </a:lnTo>
                <a:lnTo>
                  <a:pt x="22886" y="2987"/>
                </a:lnTo>
                <a:lnTo>
                  <a:pt x="11302" y="10889"/>
                </a:lnTo>
                <a:lnTo>
                  <a:pt x="3108" y="22112"/>
                </a:lnTo>
                <a:lnTo>
                  <a:pt x="0" y="35063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716352" y="399025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3038"/>
                </a:lnTo>
                <a:lnTo>
                  <a:pt x="11302" y="11025"/>
                </a:lnTo>
                <a:lnTo>
                  <a:pt x="3108" y="22265"/>
                </a:lnTo>
                <a:lnTo>
                  <a:pt x="0" y="35063"/>
                </a:lnTo>
                <a:lnTo>
                  <a:pt x="3108" y="50285"/>
                </a:lnTo>
                <a:lnTo>
                  <a:pt x="11302" y="62626"/>
                </a:lnTo>
                <a:lnTo>
                  <a:pt x="22886" y="70901"/>
                </a:lnTo>
                <a:lnTo>
                  <a:pt x="36166" y="73923"/>
                </a:lnTo>
                <a:lnTo>
                  <a:pt x="52168" y="70901"/>
                </a:lnTo>
                <a:lnTo>
                  <a:pt x="65151" y="62626"/>
                </a:lnTo>
                <a:lnTo>
                  <a:pt x="73860" y="50285"/>
                </a:lnTo>
                <a:lnTo>
                  <a:pt x="77042" y="35063"/>
                </a:lnTo>
                <a:lnTo>
                  <a:pt x="73860" y="22265"/>
                </a:lnTo>
                <a:lnTo>
                  <a:pt x="65151" y="11025"/>
                </a:lnTo>
                <a:lnTo>
                  <a:pt x="52168" y="3038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716352" y="399025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5063"/>
                </a:moveTo>
                <a:lnTo>
                  <a:pt x="3108" y="50285"/>
                </a:lnTo>
                <a:lnTo>
                  <a:pt x="11302" y="62626"/>
                </a:lnTo>
                <a:lnTo>
                  <a:pt x="22886" y="70901"/>
                </a:lnTo>
                <a:lnTo>
                  <a:pt x="36166" y="73923"/>
                </a:lnTo>
                <a:lnTo>
                  <a:pt x="52168" y="70901"/>
                </a:lnTo>
                <a:lnTo>
                  <a:pt x="65151" y="62626"/>
                </a:lnTo>
                <a:lnTo>
                  <a:pt x="73860" y="50285"/>
                </a:lnTo>
                <a:lnTo>
                  <a:pt x="77042" y="35063"/>
                </a:lnTo>
                <a:lnTo>
                  <a:pt x="73860" y="22265"/>
                </a:lnTo>
                <a:lnTo>
                  <a:pt x="65151" y="11025"/>
                </a:lnTo>
                <a:lnTo>
                  <a:pt x="52168" y="3038"/>
                </a:lnTo>
                <a:lnTo>
                  <a:pt x="36166" y="0"/>
                </a:lnTo>
                <a:lnTo>
                  <a:pt x="22886" y="3038"/>
                </a:lnTo>
                <a:lnTo>
                  <a:pt x="11302" y="11025"/>
                </a:lnTo>
                <a:lnTo>
                  <a:pt x="3108" y="22265"/>
                </a:lnTo>
                <a:lnTo>
                  <a:pt x="0" y="35063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788874" y="4012307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5789" y="0"/>
                </a:move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lnTo>
                  <a:pt x="3102" y="49847"/>
                </a:lnTo>
                <a:lnTo>
                  <a:pt x="11254" y="62197"/>
                </a:lnTo>
                <a:lnTo>
                  <a:pt x="22727" y="70514"/>
                </a:lnTo>
                <a:lnTo>
                  <a:pt x="35789" y="73561"/>
                </a:lnTo>
                <a:lnTo>
                  <a:pt x="51683" y="70514"/>
                </a:lnTo>
                <a:lnTo>
                  <a:pt x="64610" y="62197"/>
                </a:lnTo>
                <a:lnTo>
                  <a:pt x="73298" y="49847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788874" y="4012307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702"/>
                </a:moveTo>
                <a:lnTo>
                  <a:pt x="3102" y="49847"/>
                </a:lnTo>
                <a:lnTo>
                  <a:pt x="11254" y="62197"/>
                </a:lnTo>
                <a:lnTo>
                  <a:pt x="22727" y="70514"/>
                </a:lnTo>
                <a:lnTo>
                  <a:pt x="35789" y="73561"/>
                </a:lnTo>
                <a:lnTo>
                  <a:pt x="51683" y="70514"/>
                </a:lnTo>
                <a:lnTo>
                  <a:pt x="64610" y="62197"/>
                </a:lnTo>
                <a:lnTo>
                  <a:pt x="73298" y="49847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60830" y="4038334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3045" y="2953"/>
                </a:lnTo>
                <a:lnTo>
                  <a:pt x="11396" y="10754"/>
                </a:lnTo>
                <a:lnTo>
                  <a:pt x="3137" y="21807"/>
                </a:lnTo>
                <a:lnTo>
                  <a:pt x="0" y="34521"/>
                </a:lnTo>
                <a:lnTo>
                  <a:pt x="3137" y="49771"/>
                </a:lnTo>
                <a:lnTo>
                  <a:pt x="11396" y="62174"/>
                </a:lnTo>
                <a:lnTo>
                  <a:pt x="23045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860830" y="4038334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37" y="49771"/>
                </a:lnTo>
                <a:lnTo>
                  <a:pt x="11396" y="62174"/>
                </a:lnTo>
                <a:lnTo>
                  <a:pt x="23045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lnTo>
                  <a:pt x="23045" y="2953"/>
                </a:lnTo>
                <a:lnTo>
                  <a:pt x="11396" y="10754"/>
                </a:lnTo>
                <a:lnTo>
                  <a:pt x="3137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933351" y="4059842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189" y="70692"/>
                </a:lnTo>
                <a:lnTo>
                  <a:pt x="64986" y="62355"/>
                </a:lnTo>
                <a:lnTo>
                  <a:pt x="73545" y="49952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933352" y="4059842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189" y="70692"/>
                </a:lnTo>
                <a:lnTo>
                  <a:pt x="64986" y="62355"/>
                </a:lnTo>
                <a:lnTo>
                  <a:pt x="73545" y="49952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005496" y="408153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005496" y="4081531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078018" y="4103220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24"/>
                </a:lnTo>
                <a:lnTo>
                  <a:pt x="11302" y="62265"/>
                </a:lnTo>
                <a:lnTo>
                  <a:pt x="22886" y="70539"/>
                </a:lnTo>
                <a:lnTo>
                  <a:pt x="36166" y="73561"/>
                </a:lnTo>
                <a:lnTo>
                  <a:pt x="52168" y="70539"/>
                </a:lnTo>
                <a:lnTo>
                  <a:pt x="65151" y="62265"/>
                </a:lnTo>
                <a:lnTo>
                  <a:pt x="73860" y="49924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078018" y="4103220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08" y="49924"/>
                </a:lnTo>
                <a:lnTo>
                  <a:pt x="11302" y="62265"/>
                </a:lnTo>
                <a:lnTo>
                  <a:pt x="22886" y="70539"/>
                </a:lnTo>
                <a:lnTo>
                  <a:pt x="36166" y="73561"/>
                </a:lnTo>
                <a:lnTo>
                  <a:pt x="52168" y="70539"/>
                </a:lnTo>
                <a:lnTo>
                  <a:pt x="65151" y="62265"/>
                </a:lnTo>
                <a:lnTo>
                  <a:pt x="73860" y="49924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150539" y="4124909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35789" y="0"/>
                </a:move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lnTo>
                  <a:pt x="3102" y="49847"/>
                </a:lnTo>
                <a:lnTo>
                  <a:pt x="11254" y="62197"/>
                </a:lnTo>
                <a:lnTo>
                  <a:pt x="22727" y="70514"/>
                </a:lnTo>
                <a:lnTo>
                  <a:pt x="35789" y="73561"/>
                </a:lnTo>
                <a:lnTo>
                  <a:pt x="51683" y="70514"/>
                </a:lnTo>
                <a:lnTo>
                  <a:pt x="64610" y="62197"/>
                </a:lnTo>
                <a:lnTo>
                  <a:pt x="73298" y="49847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150539" y="4124909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5" h="73660">
                <a:moveTo>
                  <a:pt x="0" y="34702"/>
                </a:moveTo>
                <a:lnTo>
                  <a:pt x="3102" y="49847"/>
                </a:lnTo>
                <a:lnTo>
                  <a:pt x="11254" y="62197"/>
                </a:lnTo>
                <a:lnTo>
                  <a:pt x="22727" y="70514"/>
                </a:lnTo>
                <a:lnTo>
                  <a:pt x="35789" y="73561"/>
                </a:lnTo>
                <a:lnTo>
                  <a:pt x="51683" y="70514"/>
                </a:lnTo>
                <a:lnTo>
                  <a:pt x="64610" y="62197"/>
                </a:lnTo>
                <a:lnTo>
                  <a:pt x="73298" y="49847"/>
                </a:lnTo>
                <a:lnTo>
                  <a:pt x="76477" y="34702"/>
                </a:lnTo>
                <a:lnTo>
                  <a:pt x="73298" y="21960"/>
                </a:lnTo>
                <a:lnTo>
                  <a:pt x="64610" y="10844"/>
                </a:lnTo>
                <a:lnTo>
                  <a:pt x="51683" y="2982"/>
                </a:lnTo>
                <a:lnTo>
                  <a:pt x="35789" y="0"/>
                </a:lnTo>
                <a:lnTo>
                  <a:pt x="22727" y="2982"/>
                </a:lnTo>
                <a:lnTo>
                  <a:pt x="11254" y="10844"/>
                </a:lnTo>
                <a:lnTo>
                  <a:pt x="3102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222496" y="415093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2966" y="2953"/>
                </a:lnTo>
                <a:lnTo>
                  <a:pt x="11325" y="10754"/>
                </a:lnTo>
                <a:lnTo>
                  <a:pt x="3111" y="21807"/>
                </a:lnTo>
                <a:lnTo>
                  <a:pt x="0" y="34521"/>
                </a:lnTo>
                <a:lnTo>
                  <a:pt x="3111" y="49771"/>
                </a:lnTo>
                <a:lnTo>
                  <a:pt x="11325" y="62174"/>
                </a:lnTo>
                <a:lnTo>
                  <a:pt x="22966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222496" y="415093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11" y="49771"/>
                </a:lnTo>
                <a:lnTo>
                  <a:pt x="11325" y="62174"/>
                </a:lnTo>
                <a:lnTo>
                  <a:pt x="22966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lnTo>
                  <a:pt x="22966" y="2953"/>
                </a:lnTo>
                <a:lnTo>
                  <a:pt x="11325" y="10754"/>
                </a:lnTo>
                <a:lnTo>
                  <a:pt x="3111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295017" y="4172444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189" y="70692"/>
                </a:lnTo>
                <a:lnTo>
                  <a:pt x="64986" y="62355"/>
                </a:lnTo>
                <a:lnTo>
                  <a:pt x="73545" y="49952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295017" y="4172444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5" h="74295">
                <a:moveTo>
                  <a:pt x="0" y="34702"/>
                </a:moveTo>
                <a:lnTo>
                  <a:pt x="3111" y="49952"/>
                </a:lnTo>
                <a:lnTo>
                  <a:pt x="11325" y="62355"/>
                </a:lnTo>
                <a:lnTo>
                  <a:pt x="22966" y="70692"/>
                </a:lnTo>
                <a:lnTo>
                  <a:pt x="36354" y="73742"/>
                </a:lnTo>
                <a:lnTo>
                  <a:pt x="52189" y="70692"/>
                </a:lnTo>
                <a:lnTo>
                  <a:pt x="64986" y="62355"/>
                </a:lnTo>
                <a:lnTo>
                  <a:pt x="73545" y="49952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367162" y="4194133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367162" y="4194133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439683" y="4215822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50008"/>
                </a:lnTo>
                <a:lnTo>
                  <a:pt x="11302" y="62536"/>
                </a:lnTo>
                <a:lnTo>
                  <a:pt x="22886" y="70997"/>
                </a:lnTo>
                <a:lnTo>
                  <a:pt x="36166" y="74103"/>
                </a:lnTo>
                <a:lnTo>
                  <a:pt x="52089" y="70997"/>
                </a:lnTo>
                <a:lnTo>
                  <a:pt x="65080" y="62536"/>
                </a:lnTo>
                <a:lnTo>
                  <a:pt x="73834" y="50008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439684" y="4215822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50008"/>
                </a:lnTo>
                <a:lnTo>
                  <a:pt x="11302" y="62536"/>
                </a:lnTo>
                <a:lnTo>
                  <a:pt x="22886" y="70997"/>
                </a:lnTo>
                <a:lnTo>
                  <a:pt x="36166" y="74103"/>
                </a:lnTo>
                <a:lnTo>
                  <a:pt x="52089" y="70997"/>
                </a:lnTo>
                <a:lnTo>
                  <a:pt x="65080" y="62536"/>
                </a:lnTo>
                <a:lnTo>
                  <a:pt x="73834" y="50008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512204" y="424184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35789" y="0"/>
                </a:moveTo>
                <a:lnTo>
                  <a:pt x="22727" y="2987"/>
                </a:lnTo>
                <a:lnTo>
                  <a:pt x="11254" y="10889"/>
                </a:lnTo>
                <a:lnTo>
                  <a:pt x="3102" y="22112"/>
                </a:lnTo>
                <a:lnTo>
                  <a:pt x="0" y="35063"/>
                </a:lnTo>
                <a:lnTo>
                  <a:pt x="3102" y="50313"/>
                </a:lnTo>
                <a:lnTo>
                  <a:pt x="11254" y="62717"/>
                </a:lnTo>
                <a:lnTo>
                  <a:pt x="22727" y="71053"/>
                </a:lnTo>
                <a:lnTo>
                  <a:pt x="35789" y="74103"/>
                </a:lnTo>
                <a:lnTo>
                  <a:pt x="51683" y="71053"/>
                </a:lnTo>
                <a:lnTo>
                  <a:pt x="64610" y="62717"/>
                </a:lnTo>
                <a:lnTo>
                  <a:pt x="73298" y="50313"/>
                </a:lnTo>
                <a:lnTo>
                  <a:pt x="76477" y="35063"/>
                </a:lnTo>
                <a:lnTo>
                  <a:pt x="73298" y="22112"/>
                </a:lnTo>
                <a:lnTo>
                  <a:pt x="64610" y="10889"/>
                </a:lnTo>
                <a:lnTo>
                  <a:pt x="51683" y="2987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512205" y="4241848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0" y="35063"/>
                </a:moveTo>
                <a:lnTo>
                  <a:pt x="3102" y="50313"/>
                </a:lnTo>
                <a:lnTo>
                  <a:pt x="11254" y="62717"/>
                </a:lnTo>
                <a:lnTo>
                  <a:pt x="22727" y="71053"/>
                </a:lnTo>
                <a:lnTo>
                  <a:pt x="35789" y="74103"/>
                </a:lnTo>
                <a:lnTo>
                  <a:pt x="51683" y="71053"/>
                </a:lnTo>
                <a:lnTo>
                  <a:pt x="64610" y="62717"/>
                </a:lnTo>
                <a:lnTo>
                  <a:pt x="73298" y="50313"/>
                </a:lnTo>
                <a:lnTo>
                  <a:pt x="76477" y="35063"/>
                </a:lnTo>
                <a:lnTo>
                  <a:pt x="73298" y="22112"/>
                </a:lnTo>
                <a:lnTo>
                  <a:pt x="64610" y="10889"/>
                </a:lnTo>
                <a:lnTo>
                  <a:pt x="51683" y="2987"/>
                </a:lnTo>
                <a:lnTo>
                  <a:pt x="35789" y="0"/>
                </a:lnTo>
                <a:lnTo>
                  <a:pt x="22727" y="2987"/>
                </a:lnTo>
                <a:lnTo>
                  <a:pt x="11254" y="10889"/>
                </a:lnTo>
                <a:lnTo>
                  <a:pt x="3102" y="22112"/>
                </a:lnTo>
                <a:lnTo>
                  <a:pt x="0" y="35063"/>
                </a:lnTo>
                <a:close/>
              </a:path>
            </a:pathLst>
          </a:custGeom>
          <a:ln w="1774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584161" y="426353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2966" y="3038"/>
                </a:lnTo>
                <a:lnTo>
                  <a:pt x="11325" y="11025"/>
                </a:lnTo>
                <a:lnTo>
                  <a:pt x="3111" y="22265"/>
                </a:lnTo>
                <a:lnTo>
                  <a:pt x="0" y="35063"/>
                </a:lnTo>
                <a:lnTo>
                  <a:pt x="3111" y="50285"/>
                </a:lnTo>
                <a:lnTo>
                  <a:pt x="11325" y="62626"/>
                </a:lnTo>
                <a:lnTo>
                  <a:pt x="22966" y="70901"/>
                </a:lnTo>
                <a:lnTo>
                  <a:pt x="36354" y="73923"/>
                </a:lnTo>
                <a:lnTo>
                  <a:pt x="52248" y="70901"/>
                </a:lnTo>
                <a:lnTo>
                  <a:pt x="65175" y="62626"/>
                </a:lnTo>
                <a:lnTo>
                  <a:pt x="73863" y="50285"/>
                </a:lnTo>
                <a:lnTo>
                  <a:pt x="77042" y="35063"/>
                </a:lnTo>
                <a:lnTo>
                  <a:pt x="73863" y="22265"/>
                </a:lnTo>
                <a:lnTo>
                  <a:pt x="65175" y="11025"/>
                </a:lnTo>
                <a:lnTo>
                  <a:pt x="52248" y="3038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584161" y="4263537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5063"/>
                </a:moveTo>
                <a:lnTo>
                  <a:pt x="3111" y="50285"/>
                </a:lnTo>
                <a:lnTo>
                  <a:pt x="11325" y="62626"/>
                </a:lnTo>
                <a:lnTo>
                  <a:pt x="22966" y="70901"/>
                </a:lnTo>
                <a:lnTo>
                  <a:pt x="36354" y="73923"/>
                </a:lnTo>
                <a:lnTo>
                  <a:pt x="52248" y="70901"/>
                </a:lnTo>
                <a:lnTo>
                  <a:pt x="65175" y="62626"/>
                </a:lnTo>
                <a:lnTo>
                  <a:pt x="73863" y="50285"/>
                </a:lnTo>
                <a:lnTo>
                  <a:pt x="77042" y="35063"/>
                </a:lnTo>
                <a:lnTo>
                  <a:pt x="73863" y="22265"/>
                </a:lnTo>
                <a:lnTo>
                  <a:pt x="65175" y="11025"/>
                </a:lnTo>
                <a:lnTo>
                  <a:pt x="52248" y="3038"/>
                </a:lnTo>
                <a:lnTo>
                  <a:pt x="36354" y="0"/>
                </a:lnTo>
                <a:lnTo>
                  <a:pt x="22966" y="3038"/>
                </a:lnTo>
                <a:lnTo>
                  <a:pt x="11325" y="11025"/>
                </a:lnTo>
                <a:lnTo>
                  <a:pt x="3111" y="22265"/>
                </a:lnTo>
                <a:lnTo>
                  <a:pt x="0" y="35063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656682" y="4285588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36354" y="0"/>
                </a:move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lnTo>
                  <a:pt x="3111" y="49847"/>
                </a:lnTo>
                <a:lnTo>
                  <a:pt x="11325" y="62197"/>
                </a:lnTo>
                <a:lnTo>
                  <a:pt x="22966" y="70514"/>
                </a:lnTo>
                <a:lnTo>
                  <a:pt x="36354" y="73561"/>
                </a:lnTo>
                <a:lnTo>
                  <a:pt x="52189" y="70514"/>
                </a:lnTo>
                <a:lnTo>
                  <a:pt x="64986" y="62197"/>
                </a:lnTo>
                <a:lnTo>
                  <a:pt x="73545" y="49847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656683" y="4285588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0" y="34702"/>
                </a:moveTo>
                <a:lnTo>
                  <a:pt x="3111" y="49847"/>
                </a:lnTo>
                <a:lnTo>
                  <a:pt x="11325" y="62197"/>
                </a:lnTo>
                <a:lnTo>
                  <a:pt x="22966" y="70514"/>
                </a:lnTo>
                <a:lnTo>
                  <a:pt x="36354" y="73561"/>
                </a:lnTo>
                <a:lnTo>
                  <a:pt x="52189" y="70514"/>
                </a:lnTo>
                <a:lnTo>
                  <a:pt x="64986" y="62197"/>
                </a:lnTo>
                <a:lnTo>
                  <a:pt x="73545" y="49847"/>
                </a:lnTo>
                <a:lnTo>
                  <a:pt x="76665" y="34702"/>
                </a:lnTo>
                <a:lnTo>
                  <a:pt x="73545" y="21960"/>
                </a:lnTo>
                <a:lnTo>
                  <a:pt x="64986" y="10844"/>
                </a:lnTo>
                <a:lnTo>
                  <a:pt x="52189" y="2982"/>
                </a:lnTo>
                <a:lnTo>
                  <a:pt x="36354" y="0"/>
                </a:lnTo>
                <a:lnTo>
                  <a:pt x="22966" y="2982"/>
                </a:lnTo>
                <a:lnTo>
                  <a:pt x="11325" y="10844"/>
                </a:lnTo>
                <a:lnTo>
                  <a:pt x="3111" y="21960"/>
                </a:lnTo>
                <a:lnTo>
                  <a:pt x="0" y="34702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728828" y="4307277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089" y="70511"/>
                </a:lnTo>
                <a:lnTo>
                  <a:pt x="65080" y="62174"/>
                </a:lnTo>
                <a:lnTo>
                  <a:pt x="73834" y="49771"/>
                </a:lnTo>
                <a:lnTo>
                  <a:pt x="77042" y="34521"/>
                </a:lnTo>
                <a:lnTo>
                  <a:pt x="73834" y="21807"/>
                </a:lnTo>
                <a:lnTo>
                  <a:pt x="65080" y="10754"/>
                </a:lnTo>
                <a:lnTo>
                  <a:pt x="52089" y="2953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728828" y="4307277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08" y="49771"/>
                </a:lnTo>
                <a:lnTo>
                  <a:pt x="11302" y="62174"/>
                </a:lnTo>
                <a:lnTo>
                  <a:pt x="22886" y="70511"/>
                </a:lnTo>
                <a:lnTo>
                  <a:pt x="36166" y="73561"/>
                </a:lnTo>
                <a:lnTo>
                  <a:pt x="52089" y="70511"/>
                </a:lnTo>
                <a:lnTo>
                  <a:pt x="65080" y="62174"/>
                </a:lnTo>
                <a:lnTo>
                  <a:pt x="73834" y="49771"/>
                </a:lnTo>
                <a:lnTo>
                  <a:pt x="77042" y="34521"/>
                </a:lnTo>
                <a:lnTo>
                  <a:pt x="73834" y="21807"/>
                </a:lnTo>
                <a:lnTo>
                  <a:pt x="65080" y="10754"/>
                </a:lnTo>
                <a:lnTo>
                  <a:pt x="52089" y="2953"/>
                </a:lnTo>
                <a:lnTo>
                  <a:pt x="36166" y="0"/>
                </a:lnTo>
                <a:lnTo>
                  <a:pt x="22886" y="2953"/>
                </a:lnTo>
                <a:lnTo>
                  <a:pt x="11302" y="10754"/>
                </a:lnTo>
                <a:lnTo>
                  <a:pt x="3108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801349" y="4333123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801349" y="4333123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873681" y="4354812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35978" y="0"/>
                </a:moveTo>
                <a:lnTo>
                  <a:pt x="22886" y="2982"/>
                </a:lnTo>
                <a:lnTo>
                  <a:pt x="11349" y="10844"/>
                </a:lnTo>
                <a:lnTo>
                  <a:pt x="3131" y="21960"/>
                </a:lnTo>
                <a:lnTo>
                  <a:pt x="0" y="34702"/>
                </a:lnTo>
                <a:lnTo>
                  <a:pt x="3131" y="49952"/>
                </a:lnTo>
                <a:lnTo>
                  <a:pt x="11349" y="62355"/>
                </a:lnTo>
                <a:lnTo>
                  <a:pt x="22886" y="70692"/>
                </a:lnTo>
                <a:lnTo>
                  <a:pt x="35978" y="73742"/>
                </a:lnTo>
                <a:lnTo>
                  <a:pt x="51871" y="70692"/>
                </a:lnTo>
                <a:lnTo>
                  <a:pt x="64798" y="62355"/>
                </a:lnTo>
                <a:lnTo>
                  <a:pt x="73486" y="49952"/>
                </a:lnTo>
                <a:lnTo>
                  <a:pt x="76665" y="34702"/>
                </a:lnTo>
                <a:lnTo>
                  <a:pt x="73486" y="21960"/>
                </a:lnTo>
                <a:lnTo>
                  <a:pt x="64798" y="10844"/>
                </a:lnTo>
                <a:lnTo>
                  <a:pt x="51871" y="2982"/>
                </a:lnTo>
                <a:lnTo>
                  <a:pt x="3597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873682" y="4354812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0" y="34702"/>
                </a:moveTo>
                <a:lnTo>
                  <a:pt x="3131" y="49952"/>
                </a:lnTo>
                <a:lnTo>
                  <a:pt x="11349" y="62355"/>
                </a:lnTo>
                <a:lnTo>
                  <a:pt x="22886" y="70692"/>
                </a:lnTo>
                <a:lnTo>
                  <a:pt x="35978" y="73742"/>
                </a:lnTo>
                <a:lnTo>
                  <a:pt x="51871" y="70692"/>
                </a:lnTo>
                <a:lnTo>
                  <a:pt x="64798" y="62355"/>
                </a:lnTo>
                <a:lnTo>
                  <a:pt x="73486" y="49952"/>
                </a:lnTo>
                <a:lnTo>
                  <a:pt x="76665" y="34702"/>
                </a:lnTo>
                <a:lnTo>
                  <a:pt x="73486" y="21960"/>
                </a:lnTo>
                <a:lnTo>
                  <a:pt x="64798" y="10844"/>
                </a:lnTo>
                <a:lnTo>
                  <a:pt x="51871" y="2982"/>
                </a:lnTo>
                <a:lnTo>
                  <a:pt x="35978" y="0"/>
                </a:lnTo>
                <a:lnTo>
                  <a:pt x="22886" y="2982"/>
                </a:lnTo>
                <a:lnTo>
                  <a:pt x="11349" y="10844"/>
                </a:lnTo>
                <a:lnTo>
                  <a:pt x="3131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945827" y="4376501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24"/>
                </a:lnTo>
                <a:lnTo>
                  <a:pt x="11302" y="62265"/>
                </a:lnTo>
                <a:lnTo>
                  <a:pt x="22886" y="70539"/>
                </a:lnTo>
                <a:lnTo>
                  <a:pt x="36166" y="73561"/>
                </a:lnTo>
                <a:lnTo>
                  <a:pt x="52168" y="70539"/>
                </a:lnTo>
                <a:lnTo>
                  <a:pt x="65151" y="62265"/>
                </a:lnTo>
                <a:lnTo>
                  <a:pt x="73860" y="49924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945827" y="4376501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08" y="49924"/>
                </a:lnTo>
                <a:lnTo>
                  <a:pt x="11302" y="62265"/>
                </a:lnTo>
                <a:lnTo>
                  <a:pt x="22886" y="70539"/>
                </a:lnTo>
                <a:lnTo>
                  <a:pt x="36166" y="73561"/>
                </a:lnTo>
                <a:lnTo>
                  <a:pt x="52168" y="70539"/>
                </a:lnTo>
                <a:lnTo>
                  <a:pt x="65151" y="62265"/>
                </a:lnTo>
                <a:lnTo>
                  <a:pt x="73860" y="49924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018348" y="4398190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110" y="70514"/>
                </a:lnTo>
                <a:lnTo>
                  <a:pt x="64963" y="62197"/>
                </a:lnTo>
                <a:lnTo>
                  <a:pt x="73542" y="49847"/>
                </a:lnTo>
                <a:lnTo>
                  <a:pt x="76665" y="34702"/>
                </a:lnTo>
                <a:lnTo>
                  <a:pt x="73542" y="21960"/>
                </a:lnTo>
                <a:lnTo>
                  <a:pt x="64963" y="10844"/>
                </a:lnTo>
                <a:lnTo>
                  <a:pt x="52110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018349" y="4398190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0" y="34702"/>
                </a:moveTo>
                <a:lnTo>
                  <a:pt x="3108" y="49847"/>
                </a:lnTo>
                <a:lnTo>
                  <a:pt x="11302" y="62197"/>
                </a:lnTo>
                <a:lnTo>
                  <a:pt x="22886" y="70514"/>
                </a:lnTo>
                <a:lnTo>
                  <a:pt x="36166" y="73561"/>
                </a:lnTo>
                <a:lnTo>
                  <a:pt x="52110" y="70514"/>
                </a:lnTo>
                <a:lnTo>
                  <a:pt x="64963" y="62197"/>
                </a:lnTo>
                <a:lnTo>
                  <a:pt x="73542" y="49847"/>
                </a:lnTo>
                <a:lnTo>
                  <a:pt x="76665" y="34702"/>
                </a:lnTo>
                <a:lnTo>
                  <a:pt x="73542" y="21960"/>
                </a:lnTo>
                <a:lnTo>
                  <a:pt x="64963" y="10844"/>
                </a:lnTo>
                <a:lnTo>
                  <a:pt x="52110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090305" y="442421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3045" y="2953"/>
                </a:lnTo>
                <a:lnTo>
                  <a:pt x="11396" y="10754"/>
                </a:lnTo>
                <a:lnTo>
                  <a:pt x="3137" y="21807"/>
                </a:lnTo>
                <a:lnTo>
                  <a:pt x="0" y="34521"/>
                </a:lnTo>
                <a:lnTo>
                  <a:pt x="3137" y="49771"/>
                </a:lnTo>
                <a:lnTo>
                  <a:pt x="11396" y="62174"/>
                </a:lnTo>
                <a:lnTo>
                  <a:pt x="23045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090305" y="4424216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37" y="49771"/>
                </a:lnTo>
                <a:lnTo>
                  <a:pt x="11396" y="62174"/>
                </a:lnTo>
                <a:lnTo>
                  <a:pt x="23045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07"/>
                </a:lnTo>
                <a:lnTo>
                  <a:pt x="65175" y="10754"/>
                </a:lnTo>
                <a:lnTo>
                  <a:pt x="52248" y="2953"/>
                </a:lnTo>
                <a:lnTo>
                  <a:pt x="36354" y="0"/>
                </a:lnTo>
                <a:lnTo>
                  <a:pt x="23045" y="2953"/>
                </a:lnTo>
                <a:lnTo>
                  <a:pt x="11396" y="10754"/>
                </a:lnTo>
                <a:lnTo>
                  <a:pt x="3137" y="21807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162826" y="4445725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162826" y="4445725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37" y="49952"/>
                </a:lnTo>
                <a:lnTo>
                  <a:pt x="11396" y="62355"/>
                </a:lnTo>
                <a:lnTo>
                  <a:pt x="23045" y="70692"/>
                </a:lnTo>
                <a:lnTo>
                  <a:pt x="36354" y="73742"/>
                </a:lnTo>
                <a:lnTo>
                  <a:pt x="52248" y="70692"/>
                </a:lnTo>
                <a:lnTo>
                  <a:pt x="65175" y="62355"/>
                </a:lnTo>
                <a:lnTo>
                  <a:pt x="73863" y="49952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235348" y="4467414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35789" y="0"/>
                </a:moveTo>
                <a:lnTo>
                  <a:pt x="22807" y="2982"/>
                </a:lnTo>
                <a:lnTo>
                  <a:pt x="11325" y="10844"/>
                </a:lnTo>
                <a:lnTo>
                  <a:pt x="3128" y="21960"/>
                </a:lnTo>
                <a:lnTo>
                  <a:pt x="0" y="34702"/>
                </a:lnTo>
                <a:lnTo>
                  <a:pt x="3128" y="49952"/>
                </a:lnTo>
                <a:lnTo>
                  <a:pt x="11325" y="62355"/>
                </a:lnTo>
                <a:lnTo>
                  <a:pt x="22807" y="70692"/>
                </a:lnTo>
                <a:lnTo>
                  <a:pt x="35789" y="73742"/>
                </a:lnTo>
                <a:lnTo>
                  <a:pt x="51792" y="70692"/>
                </a:lnTo>
                <a:lnTo>
                  <a:pt x="64774" y="62355"/>
                </a:lnTo>
                <a:lnTo>
                  <a:pt x="73483" y="49952"/>
                </a:lnTo>
                <a:lnTo>
                  <a:pt x="76665" y="34702"/>
                </a:lnTo>
                <a:lnTo>
                  <a:pt x="73483" y="21960"/>
                </a:lnTo>
                <a:lnTo>
                  <a:pt x="64774" y="10844"/>
                </a:lnTo>
                <a:lnTo>
                  <a:pt x="51792" y="2982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235348" y="4467414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0" y="34702"/>
                </a:moveTo>
                <a:lnTo>
                  <a:pt x="3128" y="49952"/>
                </a:lnTo>
                <a:lnTo>
                  <a:pt x="11325" y="62355"/>
                </a:lnTo>
                <a:lnTo>
                  <a:pt x="22807" y="70692"/>
                </a:lnTo>
                <a:lnTo>
                  <a:pt x="35789" y="73742"/>
                </a:lnTo>
                <a:lnTo>
                  <a:pt x="51792" y="70692"/>
                </a:lnTo>
                <a:lnTo>
                  <a:pt x="64774" y="62355"/>
                </a:lnTo>
                <a:lnTo>
                  <a:pt x="73483" y="49952"/>
                </a:lnTo>
                <a:lnTo>
                  <a:pt x="76665" y="34702"/>
                </a:lnTo>
                <a:lnTo>
                  <a:pt x="73483" y="21960"/>
                </a:lnTo>
                <a:lnTo>
                  <a:pt x="64774" y="10844"/>
                </a:lnTo>
                <a:lnTo>
                  <a:pt x="51792" y="2982"/>
                </a:lnTo>
                <a:lnTo>
                  <a:pt x="35789" y="0"/>
                </a:lnTo>
                <a:lnTo>
                  <a:pt x="22807" y="2982"/>
                </a:lnTo>
                <a:lnTo>
                  <a:pt x="11325" y="10844"/>
                </a:lnTo>
                <a:lnTo>
                  <a:pt x="3128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7307492" y="4489103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50008"/>
                </a:lnTo>
                <a:lnTo>
                  <a:pt x="11302" y="62536"/>
                </a:lnTo>
                <a:lnTo>
                  <a:pt x="22886" y="70997"/>
                </a:lnTo>
                <a:lnTo>
                  <a:pt x="36166" y="74103"/>
                </a:lnTo>
                <a:lnTo>
                  <a:pt x="52168" y="70997"/>
                </a:lnTo>
                <a:lnTo>
                  <a:pt x="65151" y="62536"/>
                </a:lnTo>
                <a:lnTo>
                  <a:pt x="73860" y="50008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7307492" y="4489102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50008"/>
                </a:lnTo>
                <a:lnTo>
                  <a:pt x="11302" y="62536"/>
                </a:lnTo>
                <a:lnTo>
                  <a:pt x="22886" y="70997"/>
                </a:lnTo>
                <a:lnTo>
                  <a:pt x="36166" y="74103"/>
                </a:lnTo>
                <a:lnTo>
                  <a:pt x="52168" y="70997"/>
                </a:lnTo>
                <a:lnTo>
                  <a:pt x="65151" y="62536"/>
                </a:lnTo>
                <a:lnTo>
                  <a:pt x="73860" y="50008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6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380013" y="4515129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36166" y="0"/>
                </a:moveTo>
                <a:lnTo>
                  <a:pt x="22886" y="2987"/>
                </a:lnTo>
                <a:lnTo>
                  <a:pt x="11302" y="10889"/>
                </a:lnTo>
                <a:lnTo>
                  <a:pt x="3108" y="22112"/>
                </a:lnTo>
                <a:lnTo>
                  <a:pt x="0" y="35063"/>
                </a:lnTo>
                <a:lnTo>
                  <a:pt x="3108" y="50313"/>
                </a:lnTo>
                <a:lnTo>
                  <a:pt x="11302" y="62717"/>
                </a:lnTo>
                <a:lnTo>
                  <a:pt x="22886" y="71053"/>
                </a:lnTo>
                <a:lnTo>
                  <a:pt x="36166" y="74103"/>
                </a:lnTo>
                <a:lnTo>
                  <a:pt x="52080" y="71053"/>
                </a:lnTo>
                <a:lnTo>
                  <a:pt x="64869" y="62717"/>
                </a:lnTo>
                <a:lnTo>
                  <a:pt x="73383" y="50313"/>
                </a:lnTo>
                <a:lnTo>
                  <a:pt x="76477" y="35063"/>
                </a:lnTo>
                <a:lnTo>
                  <a:pt x="73383" y="22112"/>
                </a:lnTo>
                <a:lnTo>
                  <a:pt x="64869" y="10889"/>
                </a:lnTo>
                <a:lnTo>
                  <a:pt x="52080" y="2987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7380014" y="4515129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0" y="35063"/>
                </a:moveTo>
                <a:lnTo>
                  <a:pt x="3108" y="50313"/>
                </a:lnTo>
                <a:lnTo>
                  <a:pt x="11302" y="62717"/>
                </a:lnTo>
                <a:lnTo>
                  <a:pt x="22886" y="71053"/>
                </a:lnTo>
                <a:lnTo>
                  <a:pt x="36166" y="74103"/>
                </a:lnTo>
                <a:lnTo>
                  <a:pt x="52080" y="71053"/>
                </a:lnTo>
                <a:lnTo>
                  <a:pt x="64869" y="62717"/>
                </a:lnTo>
                <a:lnTo>
                  <a:pt x="73383" y="50313"/>
                </a:lnTo>
                <a:lnTo>
                  <a:pt x="76477" y="35063"/>
                </a:lnTo>
                <a:lnTo>
                  <a:pt x="73383" y="22112"/>
                </a:lnTo>
                <a:lnTo>
                  <a:pt x="64869" y="10889"/>
                </a:lnTo>
                <a:lnTo>
                  <a:pt x="52080" y="2987"/>
                </a:lnTo>
                <a:lnTo>
                  <a:pt x="36166" y="0"/>
                </a:lnTo>
                <a:lnTo>
                  <a:pt x="22886" y="2987"/>
                </a:lnTo>
                <a:lnTo>
                  <a:pt x="11302" y="10889"/>
                </a:lnTo>
                <a:lnTo>
                  <a:pt x="3108" y="22112"/>
                </a:lnTo>
                <a:lnTo>
                  <a:pt x="0" y="35063"/>
                </a:lnTo>
                <a:close/>
              </a:path>
            </a:pathLst>
          </a:custGeom>
          <a:ln w="1774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7451970" y="4536818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354" y="0"/>
                </a:moveTo>
                <a:lnTo>
                  <a:pt x="23045" y="3038"/>
                </a:lnTo>
                <a:lnTo>
                  <a:pt x="11396" y="11025"/>
                </a:lnTo>
                <a:lnTo>
                  <a:pt x="3137" y="22265"/>
                </a:lnTo>
                <a:lnTo>
                  <a:pt x="0" y="35063"/>
                </a:lnTo>
                <a:lnTo>
                  <a:pt x="3137" y="50209"/>
                </a:lnTo>
                <a:lnTo>
                  <a:pt x="11396" y="62559"/>
                </a:lnTo>
                <a:lnTo>
                  <a:pt x="23045" y="70875"/>
                </a:lnTo>
                <a:lnTo>
                  <a:pt x="36354" y="73923"/>
                </a:lnTo>
                <a:lnTo>
                  <a:pt x="52248" y="70875"/>
                </a:lnTo>
                <a:lnTo>
                  <a:pt x="65175" y="62559"/>
                </a:lnTo>
                <a:lnTo>
                  <a:pt x="73863" y="50209"/>
                </a:lnTo>
                <a:lnTo>
                  <a:pt x="77042" y="35063"/>
                </a:lnTo>
                <a:lnTo>
                  <a:pt x="73863" y="22265"/>
                </a:lnTo>
                <a:lnTo>
                  <a:pt x="65175" y="11025"/>
                </a:lnTo>
                <a:lnTo>
                  <a:pt x="52248" y="3038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7451970" y="4536818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5063"/>
                </a:moveTo>
                <a:lnTo>
                  <a:pt x="3137" y="50209"/>
                </a:lnTo>
                <a:lnTo>
                  <a:pt x="11396" y="62559"/>
                </a:lnTo>
                <a:lnTo>
                  <a:pt x="23045" y="70875"/>
                </a:lnTo>
                <a:lnTo>
                  <a:pt x="36354" y="73923"/>
                </a:lnTo>
                <a:lnTo>
                  <a:pt x="52248" y="70875"/>
                </a:lnTo>
                <a:lnTo>
                  <a:pt x="65175" y="62559"/>
                </a:lnTo>
                <a:lnTo>
                  <a:pt x="73863" y="50209"/>
                </a:lnTo>
                <a:lnTo>
                  <a:pt x="77042" y="35063"/>
                </a:lnTo>
                <a:lnTo>
                  <a:pt x="73863" y="22265"/>
                </a:lnTo>
                <a:lnTo>
                  <a:pt x="65175" y="11025"/>
                </a:lnTo>
                <a:lnTo>
                  <a:pt x="52248" y="3038"/>
                </a:lnTo>
                <a:lnTo>
                  <a:pt x="36354" y="0"/>
                </a:lnTo>
                <a:lnTo>
                  <a:pt x="23045" y="3038"/>
                </a:lnTo>
                <a:lnTo>
                  <a:pt x="11396" y="11025"/>
                </a:lnTo>
                <a:lnTo>
                  <a:pt x="3137" y="22265"/>
                </a:lnTo>
                <a:lnTo>
                  <a:pt x="0" y="35063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7524491" y="4558869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3045" y="2979"/>
                </a:lnTo>
                <a:lnTo>
                  <a:pt x="11396" y="10821"/>
                </a:lnTo>
                <a:lnTo>
                  <a:pt x="3137" y="21883"/>
                </a:lnTo>
                <a:lnTo>
                  <a:pt x="0" y="34521"/>
                </a:lnTo>
                <a:lnTo>
                  <a:pt x="3137" y="49771"/>
                </a:lnTo>
                <a:lnTo>
                  <a:pt x="11396" y="62174"/>
                </a:lnTo>
                <a:lnTo>
                  <a:pt x="23045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83"/>
                </a:lnTo>
                <a:lnTo>
                  <a:pt x="65175" y="10821"/>
                </a:lnTo>
                <a:lnTo>
                  <a:pt x="52248" y="2979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524491" y="4558869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37" y="49771"/>
                </a:lnTo>
                <a:lnTo>
                  <a:pt x="11396" y="62174"/>
                </a:lnTo>
                <a:lnTo>
                  <a:pt x="23045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83"/>
                </a:lnTo>
                <a:lnTo>
                  <a:pt x="65175" y="10821"/>
                </a:lnTo>
                <a:lnTo>
                  <a:pt x="52248" y="2979"/>
                </a:lnTo>
                <a:lnTo>
                  <a:pt x="36354" y="0"/>
                </a:lnTo>
                <a:lnTo>
                  <a:pt x="23045" y="2979"/>
                </a:lnTo>
                <a:lnTo>
                  <a:pt x="11396" y="10821"/>
                </a:lnTo>
                <a:lnTo>
                  <a:pt x="3137" y="21883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7601534" y="4580558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35789" y="0"/>
                </a:moveTo>
                <a:lnTo>
                  <a:pt x="22807" y="2953"/>
                </a:lnTo>
                <a:lnTo>
                  <a:pt x="11325" y="10754"/>
                </a:lnTo>
                <a:lnTo>
                  <a:pt x="3128" y="21807"/>
                </a:lnTo>
                <a:lnTo>
                  <a:pt x="0" y="34521"/>
                </a:lnTo>
                <a:lnTo>
                  <a:pt x="3128" y="49771"/>
                </a:lnTo>
                <a:lnTo>
                  <a:pt x="11325" y="62174"/>
                </a:lnTo>
                <a:lnTo>
                  <a:pt x="22807" y="70511"/>
                </a:lnTo>
                <a:lnTo>
                  <a:pt x="35789" y="73561"/>
                </a:lnTo>
                <a:lnTo>
                  <a:pt x="51792" y="70511"/>
                </a:lnTo>
                <a:lnTo>
                  <a:pt x="64774" y="62174"/>
                </a:lnTo>
                <a:lnTo>
                  <a:pt x="73483" y="49771"/>
                </a:lnTo>
                <a:lnTo>
                  <a:pt x="76665" y="34521"/>
                </a:lnTo>
                <a:lnTo>
                  <a:pt x="73483" y="21807"/>
                </a:lnTo>
                <a:lnTo>
                  <a:pt x="64774" y="10754"/>
                </a:lnTo>
                <a:lnTo>
                  <a:pt x="51792" y="2953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7601534" y="4580558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0" y="34521"/>
                </a:moveTo>
                <a:lnTo>
                  <a:pt x="3128" y="49771"/>
                </a:lnTo>
                <a:lnTo>
                  <a:pt x="11325" y="62174"/>
                </a:lnTo>
                <a:lnTo>
                  <a:pt x="22807" y="70511"/>
                </a:lnTo>
                <a:lnTo>
                  <a:pt x="35789" y="73561"/>
                </a:lnTo>
                <a:lnTo>
                  <a:pt x="51792" y="70511"/>
                </a:lnTo>
                <a:lnTo>
                  <a:pt x="64774" y="62174"/>
                </a:lnTo>
                <a:lnTo>
                  <a:pt x="73483" y="49771"/>
                </a:lnTo>
                <a:lnTo>
                  <a:pt x="76665" y="34521"/>
                </a:lnTo>
                <a:lnTo>
                  <a:pt x="73483" y="21807"/>
                </a:lnTo>
                <a:lnTo>
                  <a:pt x="64774" y="10754"/>
                </a:lnTo>
                <a:lnTo>
                  <a:pt x="51792" y="2953"/>
                </a:lnTo>
                <a:lnTo>
                  <a:pt x="35789" y="0"/>
                </a:lnTo>
                <a:lnTo>
                  <a:pt x="22807" y="2953"/>
                </a:lnTo>
                <a:lnTo>
                  <a:pt x="11325" y="10754"/>
                </a:lnTo>
                <a:lnTo>
                  <a:pt x="3128" y="21807"/>
                </a:lnTo>
                <a:lnTo>
                  <a:pt x="0" y="34521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7669158" y="4606404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7669158" y="4606404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168" y="70692"/>
                </a:lnTo>
                <a:lnTo>
                  <a:pt x="65151" y="62355"/>
                </a:lnTo>
                <a:lnTo>
                  <a:pt x="73860" y="49952"/>
                </a:lnTo>
                <a:lnTo>
                  <a:pt x="77042" y="34702"/>
                </a:lnTo>
                <a:lnTo>
                  <a:pt x="73860" y="21960"/>
                </a:lnTo>
                <a:lnTo>
                  <a:pt x="65151" y="10844"/>
                </a:lnTo>
                <a:lnTo>
                  <a:pt x="52168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7746200" y="4628093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0" y="70692"/>
                </a:lnTo>
                <a:lnTo>
                  <a:pt x="64869" y="62355"/>
                </a:lnTo>
                <a:lnTo>
                  <a:pt x="73383" y="49952"/>
                </a:lnTo>
                <a:lnTo>
                  <a:pt x="76477" y="34702"/>
                </a:lnTo>
                <a:lnTo>
                  <a:pt x="73383" y="21960"/>
                </a:lnTo>
                <a:lnTo>
                  <a:pt x="64869" y="10844"/>
                </a:lnTo>
                <a:lnTo>
                  <a:pt x="52080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7746200" y="4628093"/>
            <a:ext cx="76835" cy="74295"/>
          </a:xfrm>
          <a:custGeom>
            <a:avLst/>
            <a:gdLst/>
            <a:ahLst/>
            <a:cxnLst/>
            <a:rect l="l" t="t" r="r" b="b"/>
            <a:pathLst>
              <a:path w="76834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0" y="70692"/>
                </a:lnTo>
                <a:lnTo>
                  <a:pt x="64869" y="62355"/>
                </a:lnTo>
                <a:lnTo>
                  <a:pt x="73383" y="49952"/>
                </a:lnTo>
                <a:lnTo>
                  <a:pt x="76477" y="34702"/>
                </a:lnTo>
                <a:lnTo>
                  <a:pt x="73383" y="21960"/>
                </a:lnTo>
                <a:lnTo>
                  <a:pt x="64869" y="10844"/>
                </a:lnTo>
                <a:lnTo>
                  <a:pt x="52080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7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7818156" y="4649782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lnTo>
                  <a:pt x="3137" y="49847"/>
                </a:lnTo>
                <a:lnTo>
                  <a:pt x="11396" y="62197"/>
                </a:lnTo>
                <a:lnTo>
                  <a:pt x="23045" y="70514"/>
                </a:lnTo>
                <a:lnTo>
                  <a:pt x="36354" y="73561"/>
                </a:lnTo>
                <a:lnTo>
                  <a:pt x="52248" y="70514"/>
                </a:lnTo>
                <a:lnTo>
                  <a:pt x="65175" y="62197"/>
                </a:lnTo>
                <a:lnTo>
                  <a:pt x="73863" y="49847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7818156" y="4649781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702"/>
                </a:moveTo>
                <a:lnTo>
                  <a:pt x="3137" y="49847"/>
                </a:lnTo>
                <a:lnTo>
                  <a:pt x="11396" y="62197"/>
                </a:lnTo>
                <a:lnTo>
                  <a:pt x="23045" y="70514"/>
                </a:lnTo>
                <a:lnTo>
                  <a:pt x="36354" y="73561"/>
                </a:lnTo>
                <a:lnTo>
                  <a:pt x="52248" y="70514"/>
                </a:lnTo>
                <a:lnTo>
                  <a:pt x="65175" y="62197"/>
                </a:lnTo>
                <a:lnTo>
                  <a:pt x="73863" y="49847"/>
                </a:lnTo>
                <a:lnTo>
                  <a:pt x="77042" y="34702"/>
                </a:lnTo>
                <a:lnTo>
                  <a:pt x="73863" y="21960"/>
                </a:lnTo>
                <a:lnTo>
                  <a:pt x="65175" y="10844"/>
                </a:lnTo>
                <a:lnTo>
                  <a:pt x="52248" y="2982"/>
                </a:lnTo>
                <a:lnTo>
                  <a:pt x="36354" y="0"/>
                </a:lnTo>
                <a:lnTo>
                  <a:pt x="23045" y="2982"/>
                </a:lnTo>
                <a:lnTo>
                  <a:pt x="11396" y="10844"/>
                </a:lnTo>
                <a:lnTo>
                  <a:pt x="3137" y="21960"/>
                </a:lnTo>
                <a:lnTo>
                  <a:pt x="0" y="34702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7890678" y="4671470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36354" y="0"/>
                </a:moveTo>
                <a:lnTo>
                  <a:pt x="22966" y="2979"/>
                </a:lnTo>
                <a:lnTo>
                  <a:pt x="11325" y="10821"/>
                </a:lnTo>
                <a:lnTo>
                  <a:pt x="3111" y="21883"/>
                </a:lnTo>
                <a:lnTo>
                  <a:pt x="0" y="34521"/>
                </a:lnTo>
                <a:lnTo>
                  <a:pt x="3111" y="49771"/>
                </a:lnTo>
                <a:lnTo>
                  <a:pt x="11325" y="62174"/>
                </a:lnTo>
                <a:lnTo>
                  <a:pt x="22966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83"/>
                </a:lnTo>
                <a:lnTo>
                  <a:pt x="65175" y="10821"/>
                </a:lnTo>
                <a:lnTo>
                  <a:pt x="52248" y="2979"/>
                </a:lnTo>
                <a:lnTo>
                  <a:pt x="3635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890678" y="4671470"/>
            <a:ext cx="77470" cy="73660"/>
          </a:xfrm>
          <a:custGeom>
            <a:avLst/>
            <a:gdLst/>
            <a:ahLst/>
            <a:cxnLst/>
            <a:rect l="l" t="t" r="r" b="b"/>
            <a:pathLst>
              <a:path w="77470" h="73660">
                <a:moveTo>
                  <a:pt x="0" y="34521"/>
                </a:moveTo>
                <a:lnTo>
                  <a:pt x="3111" y="49771"/>
                </a:lnTo>
                <a:lnTo>
                  <a:pt x="11325" y="62174"/>
                </a:lnTo>
                <a:lnTo>
                  <a:pt x="22966" y="70511"/>
                </a:lnTo>
                <a:lnTo>
                  <a:pt x="36354" y="73561"/>
                </a:lnTo>
                <a:lnTo>
                  <a:pt x="52248" y="70511"/>
                </a:lnTo>
                <a:lnTo>
                  <a:pt x="65175" y="62174"/>
                </a:lnTo>
                <a:lnTo>
                  <a:pt x="73863" y="49771"/>
                </a:lnTo>
                <a:lnTo>
                  <a:pt x="77042" y="34521"/>
                </a:lnTo>
                <a:lnTo>
                  <a:pt x="73863" y="21883"/>
                </a:lnTo>
                <a:lnTo>
                  <a:pt x="65175" y="10821"/>
                </a:lnTo>
                <a:lnTo>
                  <a:pt x="52248" y="2979"/>
                </a:lnTo>
                <a:lnTo>
                  <a:pt x="36354" y="0"/>
                </a:lnTo>
                <a:lnTo>
                  <a:pt x="22966" y="2979"/>
                </a:lnTo>
                <a:lnTo>
                  <a:pt x="11325" y="10821"/>
                </a:lnTo>
                <a:lnTo>
                  <a:pt x="3111" y="21883"/>
                </a:lnTo>
                <a:lnTo>
                  <a:pt x="0" y="34521"/>
                </a:lnTo>
                <a:close/>
              </a:path>
            </a:pathLst>
          </a:custGeom>
          <a:ln w="17743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7963199" y="4697497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35789" y="0"/>
                </a:moveTo>
                <a:lnTo>
                  <a:pt x="22727" y="2953"/>
                </a:lnTo>
                <a:lnTo>
                  <a:pt x="11254" y="10754"/>
                </a:lnTo>
                <a:lnTo>
                  <a:pt x="3102" y="21807"/>
                </a:lnTo>
                <a:lnTo>
                  <a:pt x="0" y="34521"/>
                </a:lnTo>
                <a:lnTo>
                  <a:pt x="3102" y="49771"/>
                </a:lnTo>
                <a:lnTo>
                  <a:pt x="11254" y="62174"/>
                </a:lnTo>
                <a:lnTo>
                  <a:pt x="22727" y="70511"/>
                </a:lnTo>
                <a:lnTo>
                  <a:pt x="35789" y="73561"/>
                </a:lnTo>
                <a:lnTo>
                  <a:pt x="51792" y="70511"/>
                </a:lnTo>
                <a:lnTo>
                  <a:pt x="64774" y="62174"/>
                </a:lnTo>
                <a:lnTo>
                  <a:pt x="73483" y="49771"/>
                </a:lnTo>
                <a:lnTo>
                  <a:pt x="76665" y="34521"/>
                </a:lnTo>
                <a:lnTo>
                  <a:pt x="73483" y="21807"/>
                </a:lnTo>
                <a:lnTo>
                  <a:pt x="64774" y="10754"/>
                </a:lnTo>
                <a:lnTo>
                  <a:pt x="51792" y="2953"/>
                </a:lnTo>
                <a:lnTo>
                  <a:pt x="3578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963199" y="4697497"/>
            <a:ext cx="76835" cy="73660"/>
          </a:xfrm>
          <a:custGeom>
            <a:avLst/>
            <a:gdLst/>
            <a:ahLst/>
            <a:cxnLst/>
            <a:rect l="l" t="t" r="r" b="b"/>
            <a:pathLst>
              <a:path w="76834" h="73660">
                <a:moveTo>
                  <a:pt x="0" y="34521"/>
                </a:moveTo>
                <a:lnTo>
                  <a:pt x="3102" y="49771"/>
                </a:lnTo>
                <a:lnTo>
                  <a:pt x="11254" y="62174"/>
                </a:lnTo>
                <a:lnTo>
                  <a:pt x="22727" y="70511"/>
                </a:lnTo>
                <a:lnTo>
                  <a:pt x="35789" y="73561"/>
                </a:lnTo>
                <a:lnTo>
                  <a:pt x="51792" y="70511"/>
                </a:lnTo>
                <a:lnTo>
                  <a:pt x="64774" y="62174"/>
                </a:lnTo>
                <a:lnTo>
                  <a:pt x="73483" y="49771"/>
                </a:lnTo>
                <a:lnTo>
                  <a:pt x="76665" y="34521"/>
                </a:lnTo>
                <a:lnTo>
                  <a:pt x="73483" y="21807"/>
                </a:lnTo>
                <a:lnTo>
                  <a:pt x="64774" y="10754"/>
                </a:lnTo>
                <a:lnTo>
                  <a:pt x="51792" y="2953"/>
                </a:lnTo>
                <a:lnTo>
                  <a:pt x="35789" y="0"/>
                </a:lnTo>
                <a:lnTo>
                  <a:pt x="22727" y="2953"/>
                </a:lnTo>
                <a:lnTo>
                  <a:pt x="11254" y="10754"/>
                </a:lnTo>
                <a:lnTo>
                  <a:pt x="3102" y="21807"/>
                </a:lnTo>
                <a:lnTo>
                  <a:pt x="0" y="34521"/>
                </a:lnTo>
                <a:close/>
              </a:path>
            </a:pathLst>
          </a:custGeom>
          <a:ln w="1774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035344" y="4719005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36166" y="0"/>
                </a:move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035345" y="4719005"/>
            <a:ext cx="77470" cy="74295"/>
          </a:xfrm>
          <a:custGeom>
            <a:avLst/>
            <a:gdLst/>
            <a:ahLst/>
            <a:cxnLst/>
            <a:rect l="l" t="t" r="r" b="b"/>
            <a:pathLst>
              <a:path w="77470" h="74295">
                <a:moveTo>
                  <a:pt x="0" y="34702"/>
                </a:moveTo>
                <a:lnTo>
                  <a:pt x="3108" y="49952"/>
                </a:lnTo>
                <a:lnTo>
                  <a:pt x="11302" y="62355"/>
                </a:lnTo>
                <a:lnTo>
                  <a:pt x="22886" y="70692"/>
                </a:lnTo>
                <a:lnTo>
                  <a:pt x="36166" y="73742"/>
                </a:lnTo>
                <a:lnTo>
                  <a:pt x="52089" y="70692"/>
                </a:lnTo>
                <a:lnTo>
                  <a:pt x="65080" y="62355"/>
                </a:lnTo>
                <a:lnTo>
                  <a:pt x="73834" y="49952"/>
                </a:lnTo>
                <a:lnTo>
                  <a:pt x="77042" y="34702"/>
                </a:lnTo>
                <a:lnTo>
                  <a:pt x="73834" y="21960"/>
                </a:lnTo>
                <a:lnTo>
                  <a:pt x="65080" y="10844"/>
                </a:lnTo>
                <a:lnTo>
                  <a:pt x="52089" y="2982"/>
                </a:lnTo>
                <a:lnTo>
                  <a:pt x="36166" y="0"/>
                </a:lnTo>
                <a:lnTo>
                  <a:pt x="22886" y="2982"/>
                </a:lnTo>
                <a:lnTo>
                  <a:pt x="11302" y="10844"/>
                </a:lnTo>
                <a:lnTo>
                  <a:pt x="3108" y="21960"/>
                </a:lnTo>
                <a:lnTo>
                  <a:pt x="0" y="34702"/>
                </a:lnTo>
                <a:close/>
              </a:path>
            </a:pathLst>
          </a:custGeom>
          <a:ln w="17744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665717" y="1790997"/>
            <a:ext cx="0" cy="4021454"/>
          </a:xfrm>
          <a:custGeom>
            <a:avLst/>
            <a:gdLst/>
            <a:ahLst/>
            <a:cxnLst/>
            <a:rect l="l" t="t" r="r" b="b"/>
            <a:pathLst>
              <a:path h="4021454">
                <a:moveTo>
                  <a:pt x="0" y="4021185"/>
                </a:moveTo>
                <a:lnTo>
                  <a:pt x="0" y="0"/>
                </a:lnTo>
              </a:path>
            </a:pathLst>
          </a:custGeom>
          <a:ln w="9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589126" y="5699581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76590" y="0"/>
                </a:moveTo>
                <a:lnTo>
                  <a:pt x="0" y="0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 txBox="1"/>
          <p:nvPr/>
        </p:nvSpPr>
        <p:spPr>
          <a:xfrm>
            <a:off x="1168916" y="5602347"/>
            <a:ext cx="238125" cy="1879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55"/>
              </a:lnSpc>
            </a:pPr>
            <a:r>
              <a:rPr sz="1500" dirty="0">
                <a:latin typeface="Arial"/>
                <a:cs typeface="Arial"/>
              </a:rPr>
              <a:t>-2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8" name="object 448"/>
          <p:cNvSpPr/>
          <p:nvPr/>
        </p:nvSpPr>
        <p:spPr>
          <a:xfrm>
            <a:off x="1589126" y="4827775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76590" y="0"/>
                </a:moveTo>
                <a:lnTo>
                  <a:pt x="0" y="0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 txBox="1"/>
          <p:nvPr/>
        </p:nvSpPr>
        <p:spPr>
          <a:xfrm>
            <a:off x="1168916" y="4730541"/>
            <a:ext cx="238125" cy="1879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55"/>
              </a:lnSpc>
            </a:pPr>
            <a:r>
              <a:rPr sz="1500" dirty="0">
                <a:latin typeface="Arial"/>
                <a:cs typeface="Arial"/>
              </a:rPr>
              <a:t>-1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0" name="object 450"/>
          <p:cNvSpPr/>
          <p:nvPr/>
        </p:nvSpPr>
        <p:spPr>
          <a:xfrm>
            <a:off x="1589126" y="3955554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76590" y="0"/>
                </a:moveTo>
                <a:lnTo>
                  <a:pt x="0" y="0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 txBox="1"/>
          <p:nvPr/>
        </p:nvSpPr>
        <p:spPr>
          <a:xfrm>
            <a:off x="1327070" y="3889384"/>
            <a:ext cx="238125" cy="127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55"/>
              </a:lnSpc>
            </a:pPr>
            <a:r>
              <a:rPr sz="1500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2" name="object 452"/>
          <p:cNvSpPr/>
          <p:nvPr/>
        </p:nvSpPr>
        <p:spPr>
          <a:xfrm>
            <a:off x="1589126" y="3079321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76590" y="0"/>
                </a:moveTo>
                <a:lnTo>
                  <a:pt x="0" y="0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 txBox="1"/>
          <p:nvPr/>
        </p:nvSpPr>
        <p:spPr>
          <a:xfrm>
            <a:off x="1327070" y="3012789"/>
            <a:ext cx="238125" cy="127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55"/>
              </a:lnSpc>
            </a:pPr>
            <a:r>
              <a:rPr sz="1500" dirty="0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4" name="object 454"/>
          <p:cNvSpPr/>
          <p:nvPr/>
        </p:nvSpPr>
        <p:spPr>
          <a:xfrm>
            <a:off x="1589126" y="2207606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76590" y="0"/>
                </a:moveTo>
                <a:lnTo>
                  <a:pt x="0" y="0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 txBox="1"/>
          <p:nvPr/>
        </p:nvSpPr>
        <p:spPr>
          <a:xfrm>
            <a:off x="1327070" y="2141074"/>
            <a:ext cx="238125" cy="127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55"/>
              </a:lnSpc>
            </a:pPr>
            <a:r>
              <a:rPr sz="1500" dirty="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6" name="object 456"/>
          <p:cNvSpPr/>
          <p:nvPr/>
        </p:nvSpPr>
        <p:spPr>
          <a:xfrm>
            <a:off x="1665717" y="5812182"/>
            <a:ext cx="6527800" cy="0"/>
          </a:xfrm>
          <a:custGeom>
            <a:avLst/>
            <a:gdLst/>
            <a:ahLst/>
            <a:cxnLst/>
            <a:rect l="l" t="t" r="r" b="b"/>
            <a:pathLst>
              <a:path w="6527800">
                <a:moveTo>
                  <a:pt x="0" y="0"/>
                </a:moveTo>
                <a:lnTo>
                  <a:pt x="6527667" y="0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783559" y="58121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33"/>
                </a:lnTo>
              </a:path>
            </a:pathLst>
          </a:custGeom>
          <a:ln w="9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 txBox="1"/>
          <p:nvPr/>
        </p:nvSpPr>
        <p:spPr>
          <a:xfrm>
            <a:off x="1720999" y="5890124"/>
            <a:ext cx="131445" cy="245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9" name="object 459"/>
          <p:cNvSpPr/>
          <p:nvPr/>
        </p:nvSpPr>
        <p:spPr>
          <a:xfrm>
            <a:off x="3230090" y="58121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33"/>
                </a:lnTo>
              </a:path>
            </a:pathLst>
          </a:custGeom>
          <a:ln w="9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681273" y="58121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33"/>
                </a:lnTo>
              </a:path>
            </a:pathLst>
          </a:custGeom>
          <a:ln w="9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 txBox="1"/>
          <p:nvPr/>
        </p:nvSpPr>
        <p:spPr>
          <a:xfrm>
            <a:off x="3140348" y="5890124"/>
            <a:ext cx="1638300" cy="245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463675" algn="l"/>
              </a:tabLst>
            </a:pPr>
            <a:r>
              <a:rPr sz="1400" spc="35" dirty="0">
                <a:latin typeface="Arial"/>
                <a:cs typeface="Arial"/>
              </a:rPr>
              <a:t>.</a:t>
            </a:r>
            <a:r>
              <a:rPr sz="1400" spc="5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50" dirty="0">
                <a:latin typeface="Arial"/>
                <a:cs typeface="Arial"/>
              </a:rPr>
              <a:t>.4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2" name="object 462"/>
          <p:cNvSpPr/>
          <p:nvPr/>
        </p:nvSpPr>
        <p:spPr>
          <a:xfrm>
            <a:off x="6127747" y="58121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33"/>
                </a:lnTo>
              </a:path>
            </a:pathLst>
          </a:custGeom>
          <a:ln w="9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 txBox="1"/>
          <p:nvPr/>
        </p:nvSpPr>
        <p:spPr>
          <a:xfrm>
            <a:off x="6038005" y="5890124"/>
            <a:ext cx="187325" cy="245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>
                <a:latin typeface="Arial"/>
                <a:cs typeface="Arial"/>
              </a:rPr>
              <a:t>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4" name="object 464"/>
          <p:cNvSpPr/>
          <p:nvPr/>
        </p:nvSpPr>
        <p:spPr>
          <a:xfrm>
            <a:off x="7574409" y="5812182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33"/>
                </a:lnTo>
              </a:path>
            </a:pathLst>
          </a:custGeom>
          <a:ln w="9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 txBox="1"/>
          <p:nvPr/>
        </p:nvSpPr>
        <p:spPr>
          <a:xfrm>
            <a:off x="7484667" y="5890124"/>
            <a:ext cx="187325" cy="245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>
                <a:latin typeface="Arial"/>
                <a:cs typeface="Arial"/>
              </a:rPr>
              <a:t>.8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2895601" y="6068136"/>
            <a:ext cx="419100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55" dirty="0" smtClean="0">
                <a:latin typeface="Arial"/>
                <a:cs typeface="Arial"/>
              </a:rPr>
              <a:t>S</a:t>
            </a:r>
            <a:r>
              <a:rPr lang="ta-IN" sz="1400" spc="55" dirty="0" smtClean="0">
                <a:latin typeface="Arial"/>
                <a:cs typeface="Arial"/>
              </a:rPr>
              <a:t>topa zamjenskih pogodnosti za nezaposlene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1567366" y="1478429"/>
            <a:ext cx="6205220" cy="28597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750" spc="40" dirty="0" smtClean="0">
                <a:latin typeface="Arial"/>
                <a:cs typeface="Arial"/>
              </a:rPr>
              <a:t>U</a:t>
            </a:r>
            <a:r>
              <a:rPr lang="ta-IN" sz="1750" spc="40" dirty="0" smtClean="0">
                <a:latin typeface="Arial"/>
                <a:cs typeface="Arial"/>
              </a:rPr>
              <a:t>slovno marginalno dejstvo nezaposlenosti sa </a:t>
            </a:r>
            <a:r>
              <a:rPr sz="1750" spc="70" dirty="0" smtClean="0">
                <a:latin typeface="Arial"/>
                <a:cs typeface="Arial"/>
              </a:rPr>
              <a:t>90</a:t>
            </a:r>
            <a:r>
              <a:rPr sz="1750" spc="70" dirty="0">
                <a:latin typeface="Arial"/>
                <a:cs typeface="Arial"/>
              </a:rPr>
              <a:t>%</a:t>
            </a:r>
            <a:r>
              <a:rPr sz="1750" spc="-210" dirty="0">
                <a:latin typeface="Arial"/>
                <a:cs typeface="Arial"/>
              </a:rPr>
              <a:t> </a:t>
            </a:r>
            <a:r>
              <a:rPr sz="1750" spc="35" dirty="0">
                <a:latin typeface="Arial"/>
                <a:cs typeface="Arial"/>
              </a:rPr>
              <a:t>CIs</a:t>
            </a:r>
            <a:endParaRPr sz="1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02614"/>
            <a:ext cx="153639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a-IN" spc="-220" dirty="0" smtClean="0"/>
              <a:t>Nacrt</a:t>
            </a:r>
            <a:endParaRPr spc="-220" dirty="0"/>
          </a:p>
        </p:txBody>
      </p:sp>
      <p:sp>
        <p:nvSpPr>
          <p:cNvPr id="5" name="object 5"/>
          <p:cNvSpPr txBox="1"/>
          <p:nvPr/>
        </p:nvSpPr>
        <p:spPr>
          <a:xfrm>
            <a:off x="810564" y="1986534"/>
            <a:ext cx="7393940" cy="3772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E38312"/>
              </a:buClr>
              <a:buAutoNum type="arabicPeriod"/>
              <a:tabLst>
                <a:tab pos="357505" algn="l"/>
              </a:tabLst>
            </a:pPr>
            <a:r>
              <a:rPr sz="2400" b="1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Defini</a:t>
            </a:r>
            <a:r>
              <a:rPr lang="ta-IN" sz="2400" b="1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cija i evolucija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38312"/>
              </a:buClr>
              <a:buFont typeface="Trebuchet MS"/>
              <a:buAutoNum type="arabicPeriod"/>
            </a:pPr>
            <a:endParaRPr sz="2200" dirty="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buClr>
                <a:srgbClr val="E38312"/>
              </a:buClr>
              <a:buAutoNum type="arabicPeriod"/>
              <a:tabLst>
                <a:tab pos="357505" algn="l"/>
              </a:tabLst>
            </a:pPr>
            <a:r>
              <a:rPr sz="2400" b="1" spc="-160" dirty="0" smtClean="0">
                <a:solidFill>
                  <a:srgbClr val="404040"/>
                </a:solidFill>
                <a:latin typeface="Trebuchet MS"/>
                <a:cs typeface="Trebuchet MS"/>
              </a:rPr>
              <a:t>Teoret</a:t>
            </a:r>
            <a:r>
              <a:rPr lang="ta-IN" sz="2400" b="1" spc="-160" dirty="0" smtClean="0">
                <a:solidFill>
                  <a:srgbClr val="404040"/>
                </a:solidFill>
                <a:latin typeface="Trebuchet MS"/>
                <a:cs typeface="Trebuchet MS"/>
              </a:rPr>
              <a:t>ski okvir</a:t>
            </a:r>
            <a:r>
              <a:rPr sz="2400" b="1" spc="-150" dirty="0" smtClean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lang="ta-IN" sz="2400" b="1" spc="-150" dirty="0" smtClean="0">
                <a:solidFill>
                  <a:srgbClr val="404040"/>
                </a:solidFill>
                <a:latin typeface="Trebuchet MS"/>
                <a:cs typeface="Trebuchet MS"/>
              </a:rPr>
              <a:t>Ponuda i potražnja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38312"/>
              </a:buClr>
              <a:buFont typeface="Trebuchet MS"/>
              <a:buAutoNum type="arabicPeriod"/>
            </a:pPr>
            <a:endParaRPr sz="2200" dirty="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buClr>
                <a:srgbClr val="E38312"/>
              </a:buClr>
              <a:buAutoNum type="arabicPeriod"/>
              <a:tabLst>
                <a:tab pos="357505" algn="l"/>
              </a:tabLst>
            </a:pPr>
            <a:r>
              <a:rPr lang="ta-IN" sz="2400" b="1" spc="-200" dirty="0" smtClean="0">
                <a:solidFill>
                  <a:srgbClr val="404040"/>
                </a:solidFill>
                <a:latin typeface="Trebuchet MS"/>
                <a:cs typeface="Trebuchet MS"/>
              </a:rPr>
              <a:t>Nepoznata na strani potražnje i</a:t>
            </a:r>
            <a:r>
              <a:rPr sz="2400" b="1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dominant</a:t>
            </a:r>
            <a:r>
              <a:rPr lang="ta-IN" sz="2400" b="1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no</a:t>
            </a:r>
            <a:endParaRPr sz="2400" dirty="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  <a:spcBef>
                <a:spcPts val="1445"/>
              </a:spcBef>
            </a:pPr>
            <a:r>
              <a:rPr lang="ta-IN" sz="2400" b="1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tumačenje</a:t>
            </a:r>
            <a:r>
              <a:rPr sz="2400" b="1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lang="ta-IN" sz="2400" b="1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rješenje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 dirty="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buClr>
                <a:srgbClr val="E38312"/>
              </a:buClr>
              <a:buAutoNum type="arabicPeriod" startAt="4"/>
              <a:tabLst>
                <a:tab pos="357505" algn="l"/>
              </a:tabLst>
            </a:pPr>
            <a:r>
              <a:rPr sz="2400" b="1" spc="-135" dirty="0" smtClean="0">
                <a:solidFill>
                  <a:srgbClr val="404040"/>
                </a:solidFill>
                <a:latin typeface="Trebuchet MS"/>
                <a:cs typeface="Trebuchet MS"/>
              </a:rPr>
              <a:t>Alternativ</a:t>
            </a:r>
            <a:r>
              <a:rPr lang="ta-IN" sz="2400" b="1" spc="-135" dirty="0" smtClean="0">
                <a:solidFill>
                  <a:srgbClr val="404040"/>
                </a:solidFill>
                <a:latin typeface="Trebuchet MS"/>
                <a:cs typeface="Trebuchet MS"/>
              </a:rPr>
              <a:t>ni</a:t>
            </a:r>
            <a:r>
              <a:rPr sz="2400" b="1" spc="-135" dirty="0" smtClean="0">
                <a:solidFill>
                  <a:srgbClr val="404040"/>
                </a:solidFill>
                <a:latin typeface="Trebuchet MS"/>
                <a:cs typeface="Trebuchet MS"/>
              </a:rPr>
              <a:t> (</a:t>
            </a:r>
            <a:r>
              <a:rPr lang="ta-IN" sz="2400" b="1" spc="-135" dirty="0" smtClean="0">
                <a:solidFill>
                  <a:srgbClr val="404040"/>
                </a:solidFill>
                <a:latin typeface="Trebuchet MS"/>
                <a:cs typeface="Trebuchet MS"/>
              </a:rPr>
              <a:t>niz</a:t>
            </a:r>
            <a:r>
              <a:rPr sz="2400" b="1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) </a:t>
            </a:r>
            <a:r>
              <a:rPr lang="ta-IN" sz="2400" b="1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tumačenja</a:t>
            </a:r>
            <a:r>
              <a:rPr sz="2400" b="1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lang="ta-IN" sz="2400" b="1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rješenja za nepoznatu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E38312"/>
              </a:buClr>
              <a:buFont typeface="Trebuchet MS"/>
              <a:buAutoNum type="arabicPeriod" startAt="4"/>
            </a:pPr>
            <a:endParaRPr sz="2150" dirty="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buClr>
                <a:srgbClr val="E38312"/>
              </a:buClr>
              <a:buAutoNum type="arabicPeriod" startAt="4"/>
              <a:tabLst>
                <a:tab pos="357505" algn="l"/>
              </a:tabLst>
            </a:pPr>
            <a:r>
              <a:rPr lang="ta-IN" sz="2400" b="1" spc="-130" dirty="0" smtClean="0">
                <a:solidFill>
                  <a:srgbClr val="404040"/>
                </a:solidFill>
                <a:latin typeface="Trebuchet MS"/>
                <a:cs typeface="Trebuchet MS"/>
              </a:rPr>
              <a:t>Zaključak i uloga sindikata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144780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381000"/>
            <a:ext cx="7430109" cy="1054113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57150" marR="5080">
              <a:lnSpc>
                <a:spcPts val="3679"/>
              </a:lnSpc>
              <a:spcBef>
                <a:spcPts val="755"/>
              </a:spcBef>
            </a:pPr>
            <a:r>
              <a:rPr lang="en-US" spc="-229" dirty="0" smtClean="0"/>
              <a:t>U</a:t>
            </a:r>
            <a:r>
              <a:rPr lang="ta-IN" spc="-229" dirty="0" smtClean="0"/>
              <a:t>loga partijskih strategija</a:t>
            </a:r>
            <a:r>
              <a:rPr spc="-254" dirty="0" smtClean="0"/>
              <a:t>: </a:t>
            </a:r>
            <a:r>
              <a:rPr lang="ta-IN" spc="-254" dirty="0" smtClean="0"/>
              <a:t>nova pobjednička formula</a:t>
            </a:r>
            <a:r>
              <a:rPr spc="-160" dirty="0" smtClean="0"/>
              <a:t>?</a:t>
            </a:r>
            <a:endParaRPr spc="-160" dirty="0"/>
          </a:p>
        </p:txBody>
      </p:sp>
      <p:sp>
        <p:nvSpPr>
          <p:cNvPr id="5" name="object 5"/>
          <p:cNvSpPr txBox="1"/>
          <p:nvPr/>
        </p:nvSpPr>
        <p:spPr>
          <a:xfrm>
            <a:off x="76200" y="1447800"/>
            <a:ext cx="8853805" cy="5213222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814069">
              <a:lnSpc>
                <a:spcPct val="100000"/>
              </a:lnSpc>
              <a:spcBef>
                <a:spcPts val="885"/>
              </a:spcBef>
            </a:pPr>
            <a:r>
              <a:rPr sz="2400" b="1" spc="-70" dirty="0" smtClean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lang="ta-IN" sz="2400" b="1" spc="-70" dirty="0" smtClean="0">
                <a:solidFill>
                  <a:srgbClr val="404040"/>
                </a:solidFill>
                <a:latin typeface="Trebuchet MS"/>
                <a:cs typeface="Trebuchet MS"/>
              </a:rPr>
              <a:t>e radi se samo o potražnji i politikama</a:t>
            </a:r>
            <a:r>
              <a:rPr sz="2400" b="1" spc="-145" dirty="0" smtClean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400" b="1" spc="-21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400" b="1" spc="-210" dirty="0" smtClean="0">
                <a:solidFill>
                  <a:srgbClr val="404040"/>
                </a:solidFill>
                <a:latin typeface="Trebuchet MS"/>
                <a:cs typeface="Trebuchet MS"/>
              </a:rPr>
              <a:t>već i ponudi</a:t>
            </a:r>
            <a:endParaRPr sz="2400" dirty="0">
              <a:latin typeface="Trebuchet MS"/>
              <a:cs typeface="Trebuchet MS"/>
            </a:endParaRPr>
          </a:p>
          <a:p>
            <a:pPr marL="814069" marR="193040">
              <a:lnSpc>
                <a:spcPct val="90000"/>
              </a:lnSpc>
              <a:spcBef>
                <a:spcPts val="1080"/>
              </a:spcBef>
            </a:pPr>
            <a:r>
              <a:rPr lang="en-US" sz="2400" b="1" spc="-215" dirty="0" smtClean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lang="ta-IN" sz="2400" b="1" spc="-215" dirty="0" smtClean="0">
                <a:solidFill>
                  <a:srgbClr val="404040"/>
                </a:solidFill>
                <a:latin typeface="Trebuchet MS"/>
                <a:cs typeface="Trebuchet MS"/>
              </a:rPr>
              <a:t>esničarske partije sve više privlače višestruku nesigurnost koristeći se </a:t>
            </a:r>
            <a:r>
              <a:rPr sz="2400" b="1" u="heavy" spc="-11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na</a:t>
            </a:r>
            <a:r>
              <a:rPr lang="ta-IN" sz="2400" b="1" u="heavy" spc="-11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c</a:t>
            </a:r>
            <a:r>
              <a:rPr sz="2400" b="1" u="heavy" spc="-11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ionali</a:t>
            </a:r>
            <a:r>
              <a:rPr lang="ta-IN" sz="2400" b="1" u="heavy" spc="-11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z</a:t>
            </a:r>
            <a:r>
              <a:rPr sz="2400" b="1" u="heavy" spc="-11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m</a:t>
            </a:r>
            <a:r>
              <a:rPr lang="ta-IN" sz="2400" b="1" u="heavy" spc="-11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om</a:t>
            </a:r>
            <a:r>
              <a:rPr sz="2400" b="1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spc="-11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400" b="1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populi</a:t>
            </a:r>
            <a:r>
              <a:rPr lang="ta-IN" sz="2400" b="1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za</a:t>
            </a:r>
            <a:r>
              <a:rPr sz="2400" b="1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m </a:t>
            </a:r>
            <a:r>
              <a:rPr lang="ta-IN" sz="2400" b="1" spc="-110" dirty="0" smtClean="0">
                <a:solidFill>
                  <a:srgbClr val="404040"/>
                </a:solidFill>
                <a:latin typeface="Trebuchet MS"/>
                <a:cs typeface="Trebuchet MS"/>
              </a:rPr>
              <a:t>možda nije ključ</a:t>
            </a:r>
            <a:r>
              <a:rPr sz="2400" b="1" spc="-180" dirty="0" smtClean="0">
                <a:solidFill>
                  <a:srgbClr val="404040"/>
                </a:solidFill>
                <a:latin typeface="Trebuchet MS"/>
                <a:cs typeface="Trebuchet MS"/>
              </a:rPr>
              <a:t>) </a:t>
            </a:r>
            <a:r>
              <a:rPr lang="ta-IN" sz="2400" b="1" spc="-180" dirty="0" smtClean="0">
                <a:solidFill>
                  <a:srgbClr val="404040"/>
                </a:solidFill>
                <a:latin typeface="Trebuchet MS"/>
                <a:cs typeface="Trebuchet MS"/>
              </a:rPr>
              <a:t>da prikažu svoje rješenje za ove nesigurnosti kao </a:t>
            </a:r>
            <a:r>
              <a:rPr lang="ta-IN" sz="2400" b="1" u="heavy" spc="-165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djelotvorne</a:t>
            </a:r>
            <a:r>
              <a:rPr sz="2400" b="1" spc="-14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400" b="1" spc="-140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400" b="1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u="heavy" spc="-13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legitim</a:t>
            </a:r>
            <a:r>
              <a:rPr lang="ta-IN" sz="2400" b="1" u="heavy" spc="-13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ne</a:t>
            </a:r>
            <a:endParaRPr sz="2400" dirty="0">
              <a:latin typeface="Trebuchet MS"/>
              <a:cs typeface="Trebuchet MS"/>
            </a:endParaRPr>
          </a:p>
          <a:p>
            <a:pPr marL="814069">
              <a:lnSpc>
                <a:spcPct val="100000"/>
              </a:lnSpc>
              <a:spcBef>
                <a:spcPts val="819"/>
              </a:spcBef>
            </a:pPr>
            <a:r>
              <a:rPr lang="en-US" sz="2400" b="1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lang="ta-IN" sz="2400" b="1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lavne promjene kod ponude</a:t>
            </a:r>
            <a:endParaRPr sz="2400" dirty="0">
              <a:latin typeface="Trebuchet MS"/>
              <a:cs typeface="Trebuchet MS"/>
            </a:endParaRPr>
          </a:p>
          <a:p>
            <a:pPr marL="1018540" indent="-252729">
              <a:lnSpc>
                <a:spcPct val="100000"/>
              </a:lnSpc>
              <a:spcBef>
                <a:spcPts val="185"/>
              </a:spcBef>
              <a:buClr>
                <a:srgbClr val="E38312"/>
              </a:buClr>
              <a:buAutoNum type="arabicPeriod"/>
              <a:tabLst>
                <a:tab pos="1019175" algn="l"/>
              </a:tabLst>
            </a:pPr>
            <a:r>
              <a:rPr lang="en-US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d ekstremizma do </a:t>
            </a:r>
            <a:r>
              <a:rPr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radi</a:t>
            </a:r>
            <a:r>
              <a:rPr lang="ta-IN"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kalizma </a:t>
            </a:r>
            <a:r>
              <a:rPr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=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&gt; </a:t>
            </a:r>
            <a:r>
              <a:rPr lang="ta-IN"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čini se manje nelegitimno</a:t>
            </a:r>
            <a:r>
              <a:rPr sz="2000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razlaz sa prošlosti</a:t>
            </a:r>
            <a:endParaRPr sz="2000" dirty="0">
              <a:latin typeface="Trebuchet MS"/>
              <a:cs typeface="Trebuchet MS"/>
            </a:endParaRPr>
          </a:p>
          <a:p>
            <a:pPr marL="1018540" indent="-252729">
              <a:lnSpc>
                <a:spcPct val="100000"/>
              </a:lnSpc>
              <a:spcBef>
                <a:spcPts val="265"/>
              </a:spcBef>
              <a:buClr>
                <a:srgbClr val="E38312"/>
              </a:buClr>
              <a:buAutoNum type="arabicPeriod"/>
              <a:tabLst>
                <a:tab pos="1019175" algn="l"/>
              </a:tabLst>
            </a:pPr>
            <a:r>
              <a:rPr lang="en-US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d etničkog do građanskog nacionalizma </a:t>
            </a:r>
            <a:r>
              <a:rPr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=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&gt; </a:t>
            </a:r>
            <a:r>
              <a:rPr lang="ta-IN"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privlači veći broj glasača</a:t>
            </a:r>
            <a:endParaRPr sz="2000" dirty="0">
              <a:latin typeface="Trebuchet MS"/>
              <a:cs typeface="Trebuchet MS"/>
            </a:endParaRPr>
          </a:p>
          <a:p>
            <a:pPr marL="1018540" indent="-252729">
              <a:lnSpc>
                <a:spcPts val="2280"/>
              </a:lnSpc>
              <a:spcBef>
                <a:spcPts val="265"/>
              </a:spcBef>
              <a:buClr>
                <a:srgbClr val="E38312"/>
              </a:buClr>
              <a:buAutoNum type="arabicPeriod"/>
              <a:tabLst>
                <a:tab pos="1019175" algn="l"/>
              </a:tabLst>
            </a:pPr>
            <a:r>
              <a:rPr lang="en-US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ta-IN" sz="2000" spc="-90" dirty="0" smtClean="0">
                <a:solidFill>
                  <a:srgbClr val="404040"/>
                </a:solidFill>
                <a:latin typeface="Trebuchet MS"/>
                <a:cs typeface="Trebuchet MS"/>
              </a:rPr>
              <a:t>d liberalnog tržišta do šovinista blagostanja </a:t>
            </a:r>
            <a:r>
              <a:rPr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=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&gt; </a:t>
            </a:r>
            <a:r>
              <a:rPr lang="ta-IN"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privlači one koji su zabrinuti zbog ekonomije</a:t>
            </a:r>
            <a:endParaRPr sz="2000" dirty="0">
              <a:latin typeface="Trebuchet MS"/>
              <a:cs typeface="Trebuchet MS"/>
            </a:endParaRPr>
          </a:p>
          <a:p>
            <a:pPr marL="896619" marR="5080">
              <a:lnSpc>
                <a:spcPct val="90000"/>
              </a:lnSpc>
              <a:spcBef>
                <a:spcPts val="505"/>
              </a:spcBef>
            </a:pP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=&gt; </a:t>
            </a:r>
            <a:r>
              <a:rPr sz="2000" spc="-105" dirty="0">
                <a:solidFill>
                  <a:srgbClr val="404040"/>
                </a:solidFill>
                <a:latin typeface="Trebuchet MS"/>
                <a:cs typeface="Trebuchet MS"/>
              </a:rPr>
              <a:t>(3) </a:t>
            </a:r>
            <a:r>
              <a:rPr lang="ta-IN"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djeluje dobro sa raspadom Kejnijanizma i kretanjem od ljevičarskog ka centru</a:t>
            </a:r>
            <a:r>
              <a:rPr sz="2000" spc="-125" dirty="0" smtClean="0">
                <a:solidFill>
                  <a:srgbClr val="404040"/>
                </a:solidFill>
                <a:latin typeface="Trebuchet MS"/>
                <a:cs typeface="Trebuchet MS"/>
              </a:rPr>
              <a:t>; </a:t>
            </a:r>
            <a:r>
              <a:rPr sz="2000" spc="-105" dirty="0">
                <a:solidFill>
                  <a:srgbClr val="404040"/>
                </a:solidFill>
                <a:latin typeface="Trebuchet MS"/>
                <a:cs typeface="Trebuchet MS"/>
              </a:rPr>
              <a:t>(1) </a:t>
            </a:r>
            <a:r>
              <a:rPr lang="ta-IN"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000" spc="-7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404040"/>
                </a:solidFill>
                <a:latin typeface="Trebuchet MS"/>
                <a:cs typeface="Trebuchet MS"/>
              </a:rPr>
              <a:t>(2) </a:t>
            </a:r>
            <a:r>
              <a:rPr lang="ta-IN"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čini desničare prihvatljivim za ranije ljevičare odnosno radničku klasu </a:t>
            </a:r>
            <a:r>
              <a:rPr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000" spc="-100" dirty="0">
                <a:solidFill>
                  <a:srgbClr val="404040"/>
                </a:solidFill>
                <a:latin typeface="Trebuchet MS"/>
                <a:cs typeface="Trebuchet MS"/>
              </a:rPr>
              <a:t>+ </a:t>
            </a:r>
            <a:r>
              <a:rPr lang="ta-IN" sz="2000" spc="-100" dirty="0" smtClean="0">
                <a:solidFill>
                  <a:srgbClr val="404040"/>
                </a:solidFill>
                <a:latin typeface="Trebuchet MS"/>
                <a:cs typeface="Trebuchet MS"/>
              </a:rPr>
              <a:t>oslabljeni sindikati</a:t>
            </a:r>
            <a:r>
              <a:rPr sz="2000" spc="-65" dirty="0" smtClean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b="1" i="1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ta-IN" b="1" i="1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zvor</a:t>
            </a:r>
            <a:r>
              <a:rPr sz="1800" b="1" i="1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sz="1800" b="1" i="1" spc="-105" dirty="0" smtClean="0">
                <a:solidFill>
                  <a:srgbClr val="FFFFFF"/>
                </a:solidFill>
                <a:latin typeface="Trebuchet MS"/>
                <a:cs typeface="Trebuchet MS"/>
              </a:rPr>
              <a:t>Na</a:t>
            </a:r>
            <a:r>
              <a:rPr lang="ta-IN" sz="1800" b="1" i="1" spc="-105" dirty="0" smtClean="0">
                <a:solidFill>
                  <a:srgbClr val="FFFFFF"/>
                </a:solidFill>
                <a:latin typeface="Trebuchet MS"/>
                <a:cs typeface="Trebuchet MS"/>
              </a:rPr>
              <a:t>cije i nacionalizam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160020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400" y="914400"/>
            <a:ext cx="67075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95" dirty="0" smtClean="0"/>
              <a:t>Z</a:t>
            </a:r>
            <a:r>
              <a:rPr lang="ta-IN" spc="-195" dirty="0" smtClean="0"/>
              <a:t>aključak </a:t>
            </a:r>
            <a:r>
              <a:rPr spc="-245" dirty="0" smtClean="0"/>
              <a:t>1</a:t>
            </a:r>
            <a:r>
              <a:rPr spc="-245" dirty="0"/>
              <a:t>: </a:t>
            </a:r>
            <a:r>
              <a:rPr spc="-180" dirty="0" smtClean="0"/>
              <a:t>s</a:t>
            </a:r>
            <a:r>
              <a:rPr lang="ta-IN" spc="-180" dirty="0" smtClean="0"/>
              <a:t>ažetak </a:t>
            </a:r>
            <a:r>
              <a:rPr spc="-220" dirty="0" smtClean="0"/>
              <a:t>determinant</a:t>
            </a:r>
            <a:r>
              <a:rPr lang="ta-IN" spc="-220" dirty="0" smtClean="0"/>
              <a:t>i</a:t>
            </a:r>
            <a:endParaRPr spc="-220"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77" cy="485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975">
              <a:lnSpc>
                <a:spcPts val="2740"/>
              </a:lnSpc>
              <a:spcBef>
                <a:spcPts val="100"/>
              </a:spcBef>
            </a:pPr>
            <a:r>
              <a:rPr lang="en-US" spc="-125" dirty="0" smtClean="0"/>
              <a:t>J</a:t>
            </a:r>
            <a:r>
              <a:rPr lang="ta-IN" spc="-125" dirty="0" smtClean="0"/>
              <a:t>ačanje desničarskih partija, ali razlike između država i pojedinaca</a:t>
            </a:r>
            <a:endParaRPr spc="-114" dirty="0"/>
          </a:p>
          <a:p>
            <a:pPr marL="654050" indent="-137160">
              <a:lnSpc>
                <a:spcPct val="100000"/>
              </a:lnSpc>
              <a:spcBef>
                <a:spcPts val="155"/>
              </a:spcBef>
              <a:buClr>
                <a:srgbClr val="E38312"/>
              </a:buClr>
              <a:buChar char="◦"/>
              <a:tabLst>
                <a:tab pos="655320" algn="l"/>
              </a:tabLst>
            </a:pPr>
            <a:r>
              <a:rPr lang="en-US" sz="2100" b="0" spc="-80" dirty="0" smtClean="0"/>
              <a:t>P</a:t>
            </a:r>
            <a:r>
              <a:rPr lang="ta-IN" sz="2100" b="0" spc="-80" dirty="0" smtClean="0"/>
              <a:t>onuda i potražnja</a:t>
            </a:r>
            <a:endParaRPr sz="2100" dirty="0"/>
          </a:p>
          <a:p>
            <a:pPr marL="654050" indent="-137160">
              <a:lnSpc>
                <a:spcPct val="100000"/>
              </a:lnSpc>
              <a:spcBef>
                <a:spcPts val="245"/>
              </a:spcBef>
              <a:buClr>
                <a:srgbClr val="E38312"/>
              </a:buClr>
              <a:buChar char="◦"/>
              <a:tabLst>
                <a:tab pos="655320" algn="l"/>
              </a:tabLst>
            </a:pPr>
            <a:r>
              <a:rPr sz="2100" b="0" spc="-85" dirty="0" smtClean="0"/>
              <a:t>E</a:t>
            </a:r>
            <a:r>
              <a:rPr lang="ta-IN" sz="2100" b="0" spc="-85" dirty="0" smtClean="0"/>
              <a:t>konomija i kultura</a:t>
            </a:r>
            <a:endParaRPr sz="2100" dirty="0"/>
          </a:p>
          <a:p>
            <a:pPr marL="422275">
              <a:lnSpc>
                <a:spcPct val="100000"/>
              </a:lnSpc>
              <a:buClr>
                <a:srgbClr val="E38312"/>
              </a:buClr>
              <a:buFont typeface="Trebuchet MS"/>
              <a:buChar char="◦"/>
            </a:pPr>
            <a:endParaRPr sz="2100" dirty="0"/>
          </a:p>
          <a:p>
            <a:pPr marL="434975" marR="582930">
              <a:lnSpc>
                <a:spcPts val="2590"/>
              </a:lnSpc>
              <a:spcBef>
                <a:spcPts val="1575"/>
              </a:spcBef>
            </a:pPr>
            <a:r>
              <a:rPr lang="en-US" spc="-105" dirty="0" smtClean="0"/>
              <a:t>T</a:t>
            </a:r>
            <a:r>
              <a:rPr lang="ta-IN" spc="-105" dirty="0" smtClean="0"/>
              <a:t>rebaju nam alternativna rješenja da riješimo vodilje potražnje za podršku desničarima</a:t>
            </a:r>
            <a:endParaRPr spc="-110" dirty="0"/>
          </a:p>
          <a:p>
            <a:pPr marL="654050" indent="-137160">
              <a:lnSpc>
                <a:spcPct val="100000"/>
              </a:lnSpc>
              <a:spcBef>
                <a:spcPts val="145"/>
              </a:spcBef>
              <a:buClr>
                <a:srgbClr val="E38312"/>
              </a:buClr>
              <a:buChar char="◦"/>
              <a:tabLst>
                <a:tab pos="655320" algn="l"/>
              </a:tabLst>
            </a:pPr>
            <a:r>
              <a:rPr sz="2100" b="0" spc="-90" dirty="0" smtClean="0"/>
              <a:t>Imigra</a:t>
            </a:r>
            <a:r>
              <a:rPr lang="ta-IN" sz="2100" b="0" spc="-90" dirty="0" smtClean="0"/>
              <a:t>cija nije samo o kulturi</a:t>
            </a:r>
            <a:endParaRPr sz="2100" dirty="0"/>
          </a:p>
          <a:p>
            <a:pPr marL="654050" indent="-137160">
              <a:lnSpc>
                <a:spcPts val="2400"/>
              </a:lnSpc>
              <a:spcBef>
                <a:spcPts val="240"/>
              </a:spcBef>
              <a:buClr>
                <a:srgbClr val="E38312"/>
              </a:buClr>
              <a:buChar char="◦"/>
              <a:tabLst>
                <a:tab pos="655320" algn="l"/>
              </a:tabLst>
            </a:pPr>
            <a:r>
              <a:rPr lang="en-US" sz="2100" b="0" dirty="0" smtClean="0"/>
              <a:t>P</a:t>
            </a:r>
            <a:r>
              <a:rPr lang="ta-IN" sz="2100" b="0" dirty="0" smtClean="0"/>
              <a:t>otražnja </a:t>
            </a:r>
            <a:r>
              <a:rPr sz="2100" b="0" dirty="0" smtClean="0"/>
              <a:t>(e</a:t>
            </a:r>
            <a:r>
              <a:rPr lang="ta-IN" sz="2100" b="0" dirty="0" smtClean="0"/>
              <a:t>konomska nesigurnost</a:t>
            </a:r>
            <a:r>
              <a:rPr sz="2100" b="0" dirty="0" smtClean="0"/>
              <a:t>) </a:t>
            </a:r>
            <a:r>
              <a:rPr lang="ta-IN" sz="2100" b="0" dirty="0" smtClean="0"/>
              <a:t>nije samo data</a:t>
            </a:r>
            <a:r>
              <a:rPr sz="2100" b="0" dirty="0" smtClean="0"/>
              <a:t>: </a:t>
            </a:r>
            <a:r>
              <a:rPr lang="ta-IN" sz="2100" b="0" dirty="0" smtClean="0"/>
              <a:t>to je funkcija izbora politika</a:t>
            </a:r>
            <a:r>
              <a:rPr sz="2100" b="0" dirty="0" smtClean="0"/>
              <a:t>/institu</a:t>
            </a:r>
            <a:r>
              <a:rPr lang="ta-IN" sz="2100" b="0" dirty="0" smtClean="0"/>
              <a:t>cija </a:t>
            </a:r>
            <a:r>
              <a:rPr sz="2100" b="0" dirty="0" smtClean="0"/>
              <a:t>(</a:t>
            </a:r>
            <a:r>
              <a:rPr lang="ta-IN" sz="2100" b="0" dirty="0" smtClean="0"/>
              <a:t>država blagostanja</a:t>
            </a:r>
            <a:r>
              <a:rPr sz="2100" b="0" dirty="0" smtClean="0"/>
              <a:t>) </a:t>
            </a:r>
            <a:r>
              <a:rPr lang="ta-IN" sz="2100" b="0" dirty="0" smtClean="0"/>
              <a:t>i interesnih grupa </a:t>
            </a:r>
            <a:r>
              <a:rPr sz="2100" b="0" dirty="0" smtClean="0"/>
              <a:t>(</a:t>
            </a:r>
            <a:r>
              <a:rPr lang="ta-IN" sz="2100" b="0" dirty="0" smtClean="0"/>
              <a:t>sindikati</a:t>
            </a:r>
            <a:r>
              <a:rPr sz="2100" b="0" dirty="0" smtClean="0"/>
              <a:t>)</a:t>
            </a:r>
            <a:endParaRPr sz="2100" dirty="0"/>
          </a:p>
          <a:p>
            <a:pPr marL="654050" indent="-137160">
              <a:lnSpc>
                <a:spcPts val="2400"/>
              </a:lnSpc>
              <a:spcBef>
                <a:spcPts val="240"/>
              </a:spcBef>
              <a:buClr>
                <a:srgbClr val="E38312"/>
              </a:buClr>
              <a:buChar char="◦"/>
              <a:tabLst>
                <a:tab pos="655320" algn="l"/>
              </a:tabLst>
            </a:pPr>
            <a:r>
              <a:rPr lang="en-US" sz="2100" b="0" dirty="0" smtClean="0"/>
              <a:t>D</a:t>
            </a:r>
            <a:r>
              <a:rPr lang="ta-IN" sz="2100" b="0" dirty="0" smtClean="0"/>
              <a:t>va dejstva usvajanja desničarskih pogleda</a:t>
            </a:r>
            <a:r>
              <a:rPr sz="2100" b="0" dirty="0" smtClean="0"/>
              <a:t>: o</a:t>
            </a:r>
            <a:r>
              <a:rPr lang="ta-IN" sz="2100" b="0" dirty="0" smtClean="0"/>
              <a:t>šamućenost i </a:t>
            </a:r>
            <a:r>
              <a:rPr sz="2100" b="0" dirty="0" smtClean="0"/>
              <a:t>legitima</a:t>
            </a:r>
            <a:r>
              <a:rPr lang="ta-IN" sz="2100" b="0" dirty="0" smtClean="0"/>
              <a:t>cija </a:t>
            </a:r>
            <a:r>
              <a:rPr sz="2100" b="0" dirty="0" smtClean="0"/>
              <a:t>=</a:t>
            </a:r>
            <a:r>
              <a:rPr sz="2100" b="0" dirty="0"/>
              <a:t>&gt; </a:t>
            </a:r>
            <a:r>
              <a:rPr lang="ta-IN" sz="2100" b="0" dirty="0" smtClean="0"/>
              <a:t>balans pozitivan na blagostanje</a:t>
            </a:r>
            <a:r>
              <a:rPr sz="2100" b="0" dirty="0" smtClean="0"/>
              <a:t>, </a:t>
            </a:r>
            <a:r>
              <a:rPr lang="ta-IN" sz="2100" b="0" dirty="0" smtClean="0"/>
              <a:t>manje na imigraciju</a:t>
            </a:r>
            <a:endParaRPr sz="2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02614"/>
            <a:ext cx="73767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a-IN" spc="-195" dirty="0" smtClean="0"/>
              <a:t>Zaključak </a:t>
            </a:r>
            <a:r>
              <a:rPr spc="-245" dirty="0" smtClean="0"/>
              <a:t>2</a:t>
            </a:r>
            <a:r>
              <a:rPr spc="-245" dirty="0"/>
              <a:t>: </a:t>
            </a:r>
            <a:r>
              <a:rPr lang="ta-IN" spc="-245" dirty="0" smtClean="0"/>
              <a:t>koja je uloga sindikata</a:t>
            </a:r>
            <a:r>
              <a:rPr spc="-90" dirty="0" smtClean="0"/>
              <a:t>?</a:t>
            </a:r>
            <a:endParaRPr spc="-90" dirty="0"/>
          </a:p>
        </p:txBody>
      </p:sp>
      <p:sp>
        <p:nvSpPr>
          <p:cNvPr id="5" name="object 5"/>
          <p:cNvSpPr txBox="1"/>
          <p:nvPr/>
        </p:nvSpPr>
        <p:spPr>
          <a:xfrm>
            <a:off x="533400" y="1796014"/>
            <a:ext cx="8153400" cy="4332596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325"/>
              </a:spcBef>
            </a:pPr>
            <a:r>
              <a:rPr sz="2400" b="1" spc="-150" dirty="0" smtClean="0">
                <a:solidFill>
                  <a:srgbClr val="404040"/>
                </a:solidFill>
                <a:latin typeface="Trebuchet MS"/>
                <a:cs typeface="Trebuchet MS"/>
              </a:rPr>
              <a:t>Dire</a:t>
            </a:r>
            <a:r>
              <a:rPr lang="ta-IN" sz="2400" b="1" spc="-150" dirty="0" smtClean="0">
                <a:solidFill>
                  <a:srgbClr val="404040"/>
                </a:solidFill>
                <a:latin typeface="Trebuchet MS"/>
                <a:cs typeface="Trebuchet MS"/>
              </a:rPr>
              <a:t>ktno dejstvo sindikata</a:t>
            </a:r>
            <a:endParaRPr sz="2400" dirty="0">
              <a:latin typeface="Trebuchet MS"/>
              <a:cs typeface="Trebuchet MS"/>
            </a:endParaRPr>
          </a:p>
          <a:p>
            <a:pPr marL="182880" indent="-164465">
              <a:lnSpc>
                <a:spcPct val="100000"/>
              </a:lnSpc>
              <a:spcBef>
                <a:spcPts val="185"/>
              </a:spcBef>
              <a:buClr>
                <a:srgbClr val="E38312"/>
              </a:buClr>
              <a:buFont typeface="Arial"/>
              <a:buChar char="•"/>
              <a:tabLst>
                <a:tab pos="189865" algn="l"/>
              </a:tabLst>
            </a:pPr>
            <a:r>
              <a:rPr lang="en-US" sz="2000" spc="-45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ta-IN" sz="2000" spc="-45" dirty="0" smtClean="0">
                <a:solidFill>
                  <a:srgbClr val="404040"/>
                </a:solidFill>
                <a:latin typeface="Trebuchet MS"/>
                <a:cs typeface="Trebuchet MS"/>
              </a:rPr>
              <a:t>indikati politiziraju socioekonomsku u odnosu na kulturnu dimenziju</a:t>
            </a:r>
            <a:endParaRPr sz="2000" dirty="0">
              <a:latin typeface="Trebuchet MS"/>
              <a:cs typeface="Trebuchet MS"/>
            </a:endParaRPr>
          </a:p>
          <a:p>
            <a:pPr marL="182880" indent="-164465">
              <a:lnSpc>
                <a:spcPts val="2280"/>
              </a:lnSpc>
              <a:spcBef>
                <a:spcPts val="265"/>
              </a:spcBef>
              <a:buClr>
                <a:srgbClr val="E38312"/>
              </a:buClr>
              <a:buFont typeface="Arial"/>
              <a:buChar char="•"/>
              <a:tabLst>
                <a:tab pos="189865" algn="l"/>
              </a:tabLst>
            </a:pPr>
            <a:r>
              <a:rPr lang="en-US" sz="2000" spc="-75" dirty="0" smtClean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lang="ta-IN" sz="2000" spc="-75" dirty="0" smtClean="0">
                <a:solidFill>
                  <a:srgbClr val="404040"/>
                </a:solidFill>
                <a:latin typeface="Trebuchet MS"/>
                <a:cs typeface="Trebuchet MS"/>
              </a:rPr>
              <a:t>nažne socijaldemokratske konfederacije sindikata značajno umanjuju podršku radikalnj desnici</a:t>
            </a:r>
            <a:endParaRPr sz="2000" dirty="0">
              <a:latin typeface="Trebuchet MS"/>
              <a:cs typeface="Trebuchet MS"/>
            </a:endParaRPr>
          </a:p>
          <a:p>
            <a:pPr marL="182880" indent="-164465">
              <a:lnSpc>
                <a:spcPct val="100000"/>
              </a:lnSpc>
              <a:spcBef>
                <a:spcPts val="245"/>
              </a:spcBef>
              <a:buClr>
                <a:srgbClr val="E38312"/>
              </a:buClr>
              <a:buFont typeface="Arial"/>
              <a:buChar char="•"/>
              <a:tabLst>
                <a:tab pos="189865" algn="l"/>
              </a:tabLst>
            </a:pPr>
            <a:r>
              <a:rPr lang="en-US" sz="2000" spc="-55" dirty="0" smtClean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lang="ta-IN" sz="2000" spc="-55" dirty="0" smtClean="0">
                <a:solidFill>
                  <a:srgbClr val="404040"/>
                </a:solidFill>
                <a:latin typeface="Trebuchet MS"/>
                <a:cs typeface="Trebuchet MS"/>
              </a:rPr>
              <a:t>anja je vjerovatnoća da će članovi sindikata glasati za radikalnu desnicu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E38312"/>
              </a:buClr>
              <a:buFont typeface="Arial"/>
              <a:buChar char="•"/>
            </a:pPr>
            <a:endParaRPr sz="3050" dirty="0"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</a:pPr>
            <a:r>
              <a:rPr lang="en-US" sz="2400" b="1" spc="-150" dirty="0" smtClean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lang="ta-IN" sz="2400" b="1" spc="-150" dirty="0" smtClean="0">
                <a:solidFill>
                  <a:srgbClr val="404040"/>
                </a:solidFill>
                <a:latin typeface="Trebuchet MS"/>
                <a:cs typeface="Trebuchet MS"/>
              </a:rPr>
              <a:t>rimjeri indirektnih dejstava sindikata na krajnju desnicu</a:t>
            </a:r>
            <a:endParaRPr sz="2400" dirty="0">
              <a:latin typeface="Trebuchet MS"/>
              <a:cs typeface="Trebuchet MS"/>
            </a:endParaRPr>
          </a:p>
          <a:p>
            <a:pPr marL="182880" marR="5080" indent="-170180">
              <a:lnSpc>
                <a:spcPct val="90000"/>
              </a:lnSpc>
              <a:spcBef>
                <a:spcPts val="425"/>
              </a:spcBef>
              <a:buClr>
                <a:srgbClr val="E38312"/>
              </a:buClr>
              <a:buFont typeface="Arial"/>
              <a:buChar char="•"/>
              <a:tabLst>
                <a:tab pos="183515" algn="l"/>
              </a:tabLst>
            </a:pPr>
            <a:r>
              <a:rPr lang="ta-IN" sz="2000" spc="-80" dirty="0" smtClean="0">
                <a:solidFill>
                  <a:srgbClr val="404040"/>
                </a:solidFill>
                <a:latin typeface="Trebuchet MS"/>
                <a:cs typeface="Trebuchet MS"/>
              </a:rPr>
              <a:t>Snažniji sindikati vezani za veće pogodnosti za nezaposlene</a:t>
            </a:r>
            <a:r>
              <a:rPr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14" dirty="0" smtClean="0">
                <a:solidFill>
                  <a:srgbClr val="404040"/>
                </a:solidFill>
                <a:latin typeface="Trebuchet MS"/>
                <a:cs typeface="Trebuchet MS"/>
              </a:rPr>
              <a:t>veću sigurnost poslova, a sindikati mogu ograničiti liberalizaciju zakona o zaštiti zapošljavanja</a:t>
            </a:r>
            <a:r>
              <a:rPr sz="2000" spc="-140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40" dirty="0" smtClean="0">
                <a:solidFill>
                  <a:srgbClr val="404040"/>
                </a:solidFill>
                <a:latin typeface="Trebuchet MS"/>
                <a:cs typeface="Trebuchet MS"/>
              </a:rPr>
              <a:t>smanjiti nejednakost u platama</a:t>
            </a:r>
            <a:r>
              <a:rPr sz="2000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lang="ta-IN" sz="2000" spc="-120" dirty="0" smtClean="0">
                <a:solidFill>
                  <a:srgbClr val="404040"/>
                </a:solidFill>
                <a:latin typeface="Trebuchet MS"/>
                <a:cs typeface="Trebuchet MS"/>
              </a:rPr>
              <a:t>držati ljevičarske partije lijevo</a:t>
            </a:r>
            <a:endParaRPr sz="2000" dirty="0">
              <a:latin typeface="Trebuchet MS"/>
              <a:cs typeface="Trebuchet MS"/>
            </a:endParaRPr>
          </a:p>
          <a:p>
            <a:pPr marL="182880" marR="207010" indent="-170180">
              <a:lnSpc>
                <a:spcPct val="90000"/>
              </a:lnSpc>
              <a:spcBef>
                <a:spcPts val="505"/>
              </a:spcBef>
              <a:buClr>
                <a:srgbClr val="E38312"/>
              </a:buClr>
              <a:buFont typeface="Arial"/>
              <a:buChar char="•"/>
              <a:tabLst>
                <a:tab pos="183515" algn="l"/>
              </a:tabLst>
            </a:pPr>
            <a:r>
              <a:rPr sz="2000" spc="-80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ta-IN" sz="2000" spc="-80" dirty="0" smtClean="0">
                <a:solidFill>
                  <a:srgbClr val="404040"/>
                </a:solidFill>
                <a:latin typeface="Trebuchet MS"/>
                <a:cs typeface="Trebuchet MS"/>
              </a:rPr>
              <a:t>stale uloge</a:t>
            </a:r>
            <a:r>
              <a:rPr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lang="ta-IN" sz="2000" spc="-105" dirty="0" smtClean="0">
                <a:solidFill>
                  <a:srgbClr val="404040"/>
                </a:solidFill>
                <a:latin typeface="Trebuchet MS"/>
                <a:cs typeface="Trebuchet MS"/>
              </a:rPr>
              <a:t>ograničiti anomiju u osiromašenom susjedstvu</a:t>
            </a:r>
            <a:r>
              <a:rPr sz="2000" spc="-40" dirty="0" smtClean="0">
                <a:solidFill>
                  <a:srgbClr val="404040"/>
                </a:solidFill>
                <a:latin typeface="Trebuchet MS"/>
                <a:cs typeface="Trebuchet MS"/>
              </a:rPr>
              <a:t>? </a:t>
            </a:r>
            <a:r>
              <a:rPr lang="ta-IN" sz="2000" spc="-40" dirty="0" smtClean="0">
                <a:solidFill>
                  <a:srgbClr val="404040"/>
                </a:solidFill>
                <a:latin typeface="Trebuchet MS"/>
                <a:cs typeface="Trebuchet MS"/>
              </a:rPr>
              <a:t>Boriti se protiv privatizacije u medijima</a:t>
            </a:r>
            <a:r>
              <a:rPr sz="2000" spc="-45" dirty="0" smtClean="0">
                <a:solidFill>
                  <a:srgbClr val="404040"/>
                </a:solidFill>
                <a:latin typeface="Trebuchet MS"/>
                <a:cs typeface="Trebuchet MS"/>
              </a:rPr>
              <a:t>? </a:t>
            </a:r>
            <a:r>
              <a:rPr lang="ta-IN" sz="2000" spc="-45" dirty="0" smtClean="0">
                <a:solidFill>
                  <a:srgbClr val="404040"/>
                </a:solidFill>
                <a:latin typeface="Trebuchet MS"/>
                <a:cs typeface="Trebuchet MS"/>
              </a:rPr>
              <a:t>Ograničiti takmičenje sa platama </a:t>
            </a:r>
            <a:r>
              <a:rPr sz="2000" spc="-75" dirty="0" smtClean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lang="ta-IN" sz="2000" spc="-75" dirty="0" smtClean="0">
                <a:solidFill>
                  <a:srgbClr val="404040"/>
                </a:solidFill>
                <a:latin typeface="Trebuchet MS"/>
                <a:cs typeface="Trebuchet MS"/>
              </a:rPr>
              <a:t>putem pregovora za </a:t>
            </a:r>
            <a:r>
              <a:rPr sz="2000" spc="-75" dirty="0" smtClean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lang="ta-IN" sz="2000" spc="-75" dirty="0" smtClean="0">
                <a:solidFill>
                  <a:srgbClr val="404040"/>
                </a:solidFill>
                <a:latin typeface="Trebuchet MS"/>
                <a:cs typeface="Trebuchet MS"/>
              </a:rPr>
              <a:t>bim</a:t>
            </a:r>
            <a:r>
              <a:rPr sz="20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?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ta-IN" sz="2000" spc="-75" dirty="0" smtClean="0">
                <a:solidFill>
                  <a:srgbClr val="404040"/>
                </a:solidFill>
                <a:latin typeface="Trebuchet MS"/>
                <a:cs typeface="Trebuchet MS"/>
              </a:rPr>
              <a:t>Drugo</a:t>
            </a:r>
            <a:r>
              <a:rPr sz="2000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?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?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4854" y="1778965"/>
            <a:ext cx="528574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a-IN" sz="4400" b="1" spc="-285" dirty="0" smtClean="0"/>
              <a:t>ŠTA MISLITE</a:t>
            </a:r>
            <a:r>
              <a:rPr sz="4400" b="1" spc="-185" dirty="0" smtClean="0"/>
              <a:t>?</a:t>
            </a:r>
            <a:endParaRPr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6945" y="635584"/>
            <a:ext cx="7430109" cy="1054113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57150" marR="5080">
              <a:lnSpc>
                <a:spcPts val="3679"/>
              </a:lnSpc>
              <a:spcBef>
                <a:spcPts val="755"/>
              </a:spcBef>
            </a:pPr>
            <a:r>
              <a:rPr lang="ta-IN" spc="-245" dirty="0" smtClean="0"/>
              <a:t>Literatura korištena u našem radu </a:t>
            </a:r>
            <a:r>
              <a:rPr spc="-254" dirty="0" smtClean="0"/>
              <a:t>(</a:t>
            </a:r>
            <a:r>
              <a:rPr lang="ta-IN" spc="-254" dirty="0" smtClean="0"/>
              <a:t>zajedno sa </a:t>
            </a:r>
            <a:r>
              <a:rPr spc="-165" dirty="0" smtClean="0"/>
              <a:t>Daphne</a:t>
            </a:r>
            <a:r>
              <a:rPr spc="-310" dirty="0" smtClean="0"/>
              <a:t> </a:t>
            </a:r>
            <a:r>
              <a:rPr spc="-210" dirty="0"/>
              <a:t>Halikiopoulou)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80668" y="1818894"/>
            <a:ext cx="7959725" cy="40938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275590" algn="just">
              <a:lnSpc>
                <a:spcPct val="80000"/>
              </a:lnSpc>
              <a:spcBef>
                <a:spcPts val="509"/>
              </a:spcBef>
            </a:pP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Halikiopoulou, 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D.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Vlandas,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260" dirty="0">
                <a:solidFill>
                  <a:srgbClr val="404040"/>
                </a:solidFill>
                <a:latin typeface="Trebuchet MS"/>
                <a:cs typeface="Trebuchet MS"/>
              </a:rPr>
              <a:t>T.</a:t>
            </a:r>
            <a:r>
              <a:rPr sz="17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(2015)</a:t>
            </a:r>
            <a:r>
              <a:rPr sz="17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Rise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Far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Right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Debtor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Creditor 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European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Countries: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Case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European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Parliament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Elections.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Political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Quarterly. 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Volume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86,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Issue</a:t>
            </a:r>
            <a:r>
              <a:rPr sz="17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2,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April–June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2015,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Pages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279-288.</a:t>
            </a:r>
            <a:endParaRPr sz="1700" dirty="0">
              <a:latin typeface="Trebuchet MS"/>
              <a:cs typeface="Trebuchet MS"/>
            </a:endParaRPr>
          </a:p>
          <a:p>
            <a:pPr marL="12700" marR="617855" algn="just">
              <a:lnSpc>
                <a:spcPts val="1630"/>
              </a:lnSpc>
              <a:spcBef>
                <a:spcPts val="1095"/>
              </a:spcBef>
            </a:pP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Halikiopoulou,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D.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Vlandas,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260" dirty="0">
                <a:solidFill>
                  <a:srgbClr val="404040"/>
                </a:solidFill>
                <a:latin typeface="Trebuchet MS"/>
                <a:cs typeface="Trebuchet MS"/>
              </a:rPr>
              <a:t>T.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(2016)</a:t>
            </a:r>
            <a:r>
              <a:rPr sz="17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Risks,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Costs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Labour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Markets: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Explaining 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Cross‐National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Patterns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Far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Right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Party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Success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European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Parliament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Elections.  Journal</a:t>
            </a:r>
            <a:r>
              <a:rPr sz="17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Common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Market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Studies,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volume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54,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Issue</a:t>
            </a:r>
            <a:r>
              <a:rPr sz="17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3,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pages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636-655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ts val="1835"/>
              </a:lnSpc>
              <a:spcBef>
                <a:spcPts val="715"/>
              </a:spcBef>
            </a:pP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Vlandas, </a:t>
            </a:r>
            <a:r>
              <a:rPr sz="1700" spc="-260" dirty="0">
                <a:solidFill>
                  <a:srgbClr val="404040"/>
                </a:solidFill>
                <a:latin typeface="Trebuchet MS"/>
                <a:cs typeface="Trebuchet MS"/>
              </a:rPr>
              <a:t>T.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Halikiopoulou, 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D.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(2018) 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Does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unemployment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matter?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Economic</a:t>
            </a:r>
            <a:r>
              <a:rPr sz="1700" spc="-3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insecurity,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ts val="1835"/>
              </a:lnSpc>
            </a:pP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labour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market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policies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far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right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vote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Europe.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European</a:t>
            </a:r>
            <a:r>
              <a:rPr sz="17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Political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Science</a:t>
            </a:r>
            <a:endParaRPr sz="1700" dirty="0">
              <a:latin typeface="Trebuchet MS"/>
              <a:cs typeface="Trebuchet MS"/>
            </a:endParaRPr>
          </a:p>
          <a:p>
            <a:pPr marL="12700" marR="109855">
              <a:lnSpc>
                <a:spcPct val="80000"/>
              </a:lnSpc>
              <a:spcBef>
                <a:spcPts val="1105"/>
              </a:spcBef>
            </a:pP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Halikiopoulou, 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D.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Vlandas,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260" dirty="0">
                <a:solidFill>
                  <a:srgbClr val="404040"/>
                </a:solidFill>
                <a:latin typeface="Trebuchet MS"/>
                <a:cs typeface="Trebuchet MS"/>
              </a:rPr>
              <a:t>T.</a:t>
            </a:r>
            <a:r>
              <a:rPr sz="17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(forthcoming)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What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new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what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nationalist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about 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Europe’s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new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nationalism?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Explaining the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rise of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far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right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Europe,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Nations and 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Nationalism.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ts val="1835"/>
              </a:lnSpc>
              <a:spcBef>
                <a:spcPts val="675"/>
              </a:spcBef>
            </a:pP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Vlandas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Halikiopoulou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(2018)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Far</a:t>
            </a:r>
            <a:r>
              <a:rPr sz="17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right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welfare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state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policies.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Conference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paper,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ts val="1835"/>
              </a:lnSpc>
            </a:pP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European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Social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Policy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Network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Associated</a:t>
            </a:r>
            <a:r>
              <a:rPr sz="1700" spc="-3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conference</a:t>
            </a:r>
            <a:endParaRPr sz="1700" dirty="0">
              <a:latin typeface="Trebuchet MS"/>
              <a:cs typeface="Trebuchet MS"/>
            </a:endParaRPr>
          </a:p>
          <a:p>
            <a:pPr marL="12700" marR="195580">
              <a:lnSpc>
                <a:spcPct val="80000"/>
              </a:lnSpc>
              <a:spcBef>
                <a:spcPts val="1110"/>
              </a:spcBef>
            </a:pP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Vlandas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Halikiopoulou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(2017)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winning</a:t>
            </a:r>
            <a:r>
              <a:rPr sz="17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anti-immigration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coalition: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Concerns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over 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the economic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cultural impact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immigration </a:t>
            </a:r>
            <a:r>
              <a:rPr sz="1700" spc="-6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far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right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party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success 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Europe,  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American 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Political 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Science 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Association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Conference.</a:t>
            </a:r>
            <a:endParaRPr sz="17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286511"/>
            <a:ext cx="4020312" cy="5800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11" y="286511"/>
            <a:ext cx="4617720" cy="3877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44801" y="1846021"/>
            <a:ext cx="5497830" cy="4134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95"/>
              </a:spcBef>
            </a:pPr>
            <a:r>
              <a:rPr sz="4400" spc="-295" dirty="0">
                <a:latin typeface="Trebuchet MS"/>
                <a:cs typeface="Trebuchet MS"/>
              </a:rPr>
              <a:t>1.</a:t>
            </a:r>
            <a:endParaRPr sz="4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4400" spc="-185" dirty="0" smtClean="0">
                <a:latin typeface="Trebuchet MS"/>
                <a:cs typeface="Trebuchet MS"/>
              </a:rPr>
              <a:t>Defini</a:t>
            </a:r>
            <a:r>
              <a:rPr lang="ta-IN" sz="4400" spc="-185" dirty="0" smtClean="0">
                <a:latin typeface="Trebuchet MS"/>
                <a:cs typeface="Trebuchet MS"/>
              </a:rPr>
              <a:t>cija i evolucija</a:t>
            </a:r>
            <a:endParaRPr sz="4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 dirty="0">
              <a:latin typeface="Trebuchet MS"/>
              <a:cs typeface="Trebuchet MS"/>
            </a:endParaRPr>
          </a:p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sz="4400" spc="-30" dirty="0">
                <a:latin typeface="Trebuchet MS"/>
                <a:cs typeface="Trebuchet MS"/>
              </a:rPr>
              <a:t></a:t>
            </a:r>
            <a:r>
              <a:rPr sz="4400" spc="-30" dirty="0" smtClean="0">
                <a:latin typeface="Trebuchet MS"/>
                <a:cs typeface="Trebuchet MS"/>
              </a:rPr>
              <a:t>N</a:t>
            </a:r>
            <a:r>
              <a:rPr lang="ta-IN" sz="4400" spc="-30" dirty="0" smtClean="0">
                <a:latin typeface="Trebuchet MS"/>
                <a:cs typeface="Trebuchet MS"/>
              </a:rPr>
              <a:t>ije koherentno</a:t>
            </a:r>
            <a:endParaRPr sz="4400" dirty="0">
              <a:latin typeface="Trebuchet MS"/>
              <a:cs typeface="Trebuchet MS"/>
            </a:endParaRPr>
          </a:p>
          <a:p>
            <a:pPr marL="8255" algn="ctr">
              <a:lnSpc>
                <a:spcPct val="100000"/>
              </a:lnSpc>
            </a:pPr>
            <a:r>
              <a:rPr sz="4400" spc="-30" dirty="0">
                <a:latin typeface="Trebuchet MS"/>
                <a:cs typeface="Trebuchet MS"/>
              </a:rPr>
              <a:t></a:t>
            </a:r>
            <a:r>
              <a:rPr sz="4400" spc="-30" dirty="0" smtClean="0">
                <a:latin typeface="Trebuchet MS"/>
                <a:cs typeface="Trebuchet MS"/>
              </a:rPr>
              <a:t>N</a:t>
            </a:r>
            <a:r>
              <a:rPr lang="ta-IN" sz="4400" spc="-30" dirty="0" smtClean="0">
                <a:latin typeface="Trebuchet MS"/>
                <a:cs typeface="Trebuchet MS"/>
              </a:rPr>
              <a:t>ije </a:t>
            </a:r>
            <a:r>
              <a:rPr sz="4400" spc="-204" dirty="0" smtClean="0">
                <a:latin typeface="Trebuchet MS"/>
                <a:cs typeface="Trebuchet MS"/>
              </a:rPr>
              <a:t>linear</a:t>
            </a:r>
            <a:r>
              <a:rPr lang="ta-IN" sz="4400" spc="-204" dirty="0" smtClean="0">
                <a:latin typeface="Trebuchet MS"/>
                <a:cs typeface="Trebuchet MS"/>
              </a:rPr>
              <a:t>no</a:t>
            </a:r>
            <a:endParaRPr sz="4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618" y="364947"/>
            <a:ext cx="76193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a-IN" spc="-240" dirty="0" smtClean="0"/>
              <a:t>Krajnja desnica nije usamljena pojava</a:t>
            </a:r>
            <a:endParaRPr spc="-160" dirty="0"/>
          </a:p>
        </p:txBody>
      </p:sp>
      <p:sp>
        <p:nvSpPr>
          <p:cNvPr id="3" name="object 3"/>
          <p:cNvSpPr/>
          <p:nvPr/>
        </p:nvSpPr>
        <p:spPr>
          <a:xfrm>
            <a:off x="1037609" y="2781006"/>
            <a:ext cx="6148142" cy="2965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9452" y="2702051"/>
            <a:ext cx="6334125" cy="3142615"/>
          </a:xfrm>
          <a:custGeom>
            <a:avLst/>
            <a:gdLst/>
            <a:ahLst/>
            <a:cxnLst/>
            <a:rect l="l" t="t" r="r" b="b"/>
            <a:pathLst>
              <a:path w="6334125" h="3142615">
                <a:moveTo>
                  <a:pt x="0" y="3142488"/>
                </a:moveTo>
                <a:lnTo>
                  <a:pt x="6333744" y="3142488"/>
                </a:lnTo>
                <a:lnTo>
                  <a:pt x="6333744" y="0"/>
                </a:lnTo>
                <a:lnTo>
                  <a:pt x="0" y="0"/>
                </a:lnTo>
                <a:lnTo>
                  <a:pt x="0" y="314248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20951" y="1121519"/>
            <a:ext cx="1268112" cy="11615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13319" y="5535167"/>
            <a:ext cx="1392935" cy="5913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12592" y="1258824"/>
            <a:ext cx="2033016" cy="4541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55407" y="2529839"/>
            <a:ext cx="1243583" cy="5212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1032" y="1344167"/>
            <a:ext cx="841247" cy="9966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12592" y="1901951"/>
            <a:ext cx="2264663" cy="4632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98664" y="4383023"/>
            <a:ext cx="1011935" cy="10210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98664" y="3264408"/>
            <a:ext cx="978407" cy="9784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45463" y="1252727"/>
            <a:ext cx="1042415" cy="10454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69233" y="1450847"/>
            <a:ext cx="1328708" cy="70551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45308" y="1737360"/>
            <a:ext cx="26034" cy="0"/>
          </a:xfrm>
          <a:custGeom>
            <a:avLst/>
            <a:gdLst/>
            <a:ahLst/>
            <a:cxnLst/>
            <a:rect l="l" t="t" r="r" b="b"/>
            <a:pathLst>
              <a:path w="26034">
                <a:moveTo>
                  <a:pt x="0" y="0"/>
                </a:moveTo>
                <a:lnTo>
                  <a:pt x="26023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7187" y="160898"/>
            <a:ext cx="7708900" cy="5603875"/>
          </a:xfrm>
          <a:custGeom>
            <a:avLst/>
            <a:gdLst/>
            <a:ahLst/>
            <a:cxnLst/>
            <a:rect l="l" t="t" r="r" b="b"/>
            <a:pathLst>
              <a:path w="7708900" h="5603875">
                <a:moveTo>
                  <a:pt x="0" y="5603678"/>
                </a:moveTo>
                <a:lnTo>
                  <a:pt x="7708776" y="5603678"/>
                </a:lnTo>
                <a:lnTo>
                  <a:pt x="7708776" y="0"/>
                </a:lnTo>
                <a:lnTo>
                  <a:pt x="0" y="0"/>
                </a:lnTo>
                <a:lnTo>
                  <a:pt x="0" y="5603678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9668" y="357074"/>
            <a:ext cx="6750050" cy="3878579"/>
          </a:xfrm>
          <a:custGeom>
            <a:avLst/>
            <a:gdLst/>
            <a:ahLst/>
            <a:cxnLst/>
            <a:rect l="l" t="t" r="r" b="b"/>
            <a:pathLst>
              <a:path w="6750050" h="3878579">
                <a:moveTo>
                  <a:pt x="0" y="3878060"/>
                </a:moveTo>
                <a:lnTo>
                  <a:pt x="6749808" y="3878060"/>
                </a:lnTo>
                <a:lnTo>
                  <a:pt x="6749808" y="0"/>
                </a:lnTo>
                <a:lnTo>
                  <a:pt x="0" y="0"/>
                </a:lnTo>
                <a:lnTo>
                  <a:pt x="0" y="3878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9668" y="4103848"/>
            <a:ext cx="6754495" cy="19050"/>
          </a:xfrm>
          <a:custGeom>
            <a:avLst/>
            <a:gdLst/>
            <a:ahLst/>
            <a:cxnLst/>
            <a:rect l="l" t="t" r="r" b="b"/>
            <a:pathLst>
              <a:path w="6754495" h="19050">
                <a:moveTo>
                  <a:pt x="0" y="18755"/>
                </a:moveTo>
                <a:lnTo>
                  <a:pt x="6754466" y="18755"/>
                </a:lnTo>
                <a:lnTo>
                  <a:pt x="6754466" y="0"/>
                </a:lnTo>
                <a:lnTo>
                  <a:pt x="0" y="0"/>
                </a:lnTo>
                <a:lnTo>
                  <a:pt x="0" y="1875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9668" y="3379143"/>
            <a:ext cx="6754495" cy="19050"/>
          </a:xfrm>
          <a:custGeom>
            <a:avLst/>
            <a:gdLst/>
            <a:ahLst/>
            <a:cxnLst/>
            <a:rect l="l" t="t" r="r" b="b"/>
            <a:pathLst>
              <a:path w="6754495" h="19050">
                <a:moveTo>
                  <a:pt x="0" y="18755"/>
                </a:moveTo>
                <a:lnTo>
                  <a:pt x="6754466" y="18755"/>
                </a:lnTo>
                <a:lnTo>
                  <a:pt x="6754466" y="0"/>
                </a:lnTo>
                <a:lnTo>
                  <a:pt x="0" y="0"/>
                </a:lnTo>
                <a:lnTo>
                  <a:pt x="0" y="1875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9668" y="2649059"/>
            <a:ext cx="6754495" cy="19050"/>
          </a:xfrm>
          <a:custGeom>
            <a:avLst/>
            <a:gdLst/>
            <a:ahLst/>
            <a:cxnLst/>
            <a:rect l="l" t="t" r="r" b="b"/>
            <a:pathLst>
              <a:path w="6754495" h="19050">
                <a:moveTo>
                  <a:pt x="0" y="18755"/>
                </a:moveTo>
                <a:lnTo>
                  <a:pt x="6754466" y="18755"/>
                </a:lnTo>
                <a:lnTo>
                  <a:pt x="6754466" y="0"/>
                </a:lnTo>
                <a:lnTo>
                  <a:pt x="0" y="0"/>
                </a:lnTo>
                <a:lnTo>
                  <a:pt x="0" y="1875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9668" y="1924237"/>
            <a:ext cx="6754495" cy="19050"/>
          </a:xfrm>
          <a:custGeom>
            <a:avLst/>
            <a:gdLst/>
            <a:ahLst/>
            <a:cxnLst/>
            <a:rect l="l" t="t" r="r" b="b"/>
            <a:pathLst>
              <a:path w="6754495" h="19050">
                <a:moveTo>
                  <a:pt x="0" y="18755"/>
                </a:moveTo>
                <a:lnTo>
                  <a:pt x="6754466" y="18755"/>
                </a:lnTo>
                <a:lnTo>
                  <a:pt x="6754466" y="0"/>
                </a:lnTo>
                <a:lnTo>
                  <a:pt x="0" y="0"/>
                </a:lnTo>
                <a:lnTo>
                  <a:pt x="0" y="1875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89668" y="1199025"/>
            <a:ext cx="6754495" cy="19050"/>
          </a:xfrm>
          <a:custGeom>
            <a:avLst/>
            <a:gdLst/>
            <a:ahLst/>
            <a:cxnLst/>
            <a:rect l="l" t="t" r="r" b="b"/>
            <a:pathLst>
              <a:path w="6754495" h="19050">
                <a:moveTo>
                  <a:pt x="0" y="18755"/>
                </a:moveTo>
                <a:lnTo>
                  <a:pt x="6754466" y="18755"/>
                </a:lnTo>
                <a:lnTo>
                  <a:pt x="6754466" y="0"/>
                </a:lnTo>
                <a:lnTo>
                  <a:pt x="0" y="0"/>
                </a:lnTo>
                <a:lnTo>
                  <a:pt x="0" y="1875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89668" y="469526"/>
            <a:ext cx="6754495" cy="19050"/>
          </a:xfrm>
          <a:custGeom>
            <a:avLst/>
            <a:gdLst/>
            <a:ahLst/>
            <a:cxnLst/>
            <a:rect l="l" t="t" r="r" b="b"/>
            <a:pathLst>
              <a:path w="6754495" h="19050">
                <a:moveTo>
                  <a:pt x="0" y="18755"/>
                </a:moveTo>
                <a:lnTo>
                  <a:pt x="6754466" y="18755"/>
                </a:lnTo>
                <a:lnTo>
                  <a:pt x="6754466" y="0"/>
                </a:lnTo>
                <a:lnTo>
                  <a:pt x="0" y="0"/>
                </a:lnTo>
                <a:lnTo>
                  <a:pt x="0" y="18755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02227" y="736340"/>
            <a:ext cx="6529855" cy="33068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89668" y="357093"/>
            <a:ext cx="0" cy="3883025"/>
          </a:xfrm>
          <a:custGeom>
            <a:avLst/>
            <a:gdLst/>
            <a:ahLst/>
            <a:cxnLst/>
            <a:rect l="l" t="t" r="r" b="b"/>
            <a:pathLst>
              <a:path h="3883025">
                <a:moveTo>
                  <a:pt x="0" y="3882698"/>
                </a:moveTo>
                <a:lnTo>
                  <a:pt x="0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10417" y="4113226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251" y="0"/>
                </a:moveTo>
                <a:lnTo>
                  <a:pt x="0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39696" y="4042400"/>
            <a:ext cx="245745" cy="1352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4"/>
              </a:lnSpc>
            </a:pPr>
            <a:r>
              <a:rPr sz="1550" dirty="0">
                <a:latin typeface="Arial"/>
                <a:cs typeface="Arial"/>
              </a:rPr>
              <a:t>0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10417" y="3388521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251" y="0"/>
                </a:moveTo>
                <a:lnTo>
                  <a:pt x="0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39696" y="3317578"/>
            <a:ext cx="245745" cy="1352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4"/>
              </a:lnSpc>
            </a:pPr>
            <a:r>
              <a:rPr sz="1550" dirty="0"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10417" y="2658437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251" y="0"/>
                </a:moveTo>
                <a:lnTo>
                  <a:pt x="0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39696" y="2587689"/>
            <a:ext cx="245745" cy="1352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4"/>
              </a:lnSpc>
            </a:pPr>
            <a:r>
              <a:rPr sz="1550" dirty="0"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10417" y="193361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251" y="0"/>
                </a:moveTo>
                <a:lnTo>
                  <a:pt x="0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39696" y="1862867"/>
            <a:ext cx="245745" cy="1352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4"/>
              </a:lnSpc>
            </a:pPr>
            <a:r>
              <a:rPr sz="1550" dirty="0"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10417" y="1208403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251" y="0"/>
                </a:moveTo>
                <a:lnTo>
                  <a:pt x="0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39696" y="1137655"/>
            <a:ext cx="245745" cy="1352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4"/>
              </a:lnSpc>
            </a:pPr>
            <a:r>
              <a:rPr sz="1550" dirty="0"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10417" y="47890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79251" y="0"/>
                </a:moveTo>
                <a:lnTo>
                  <a:pt x="0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76048" y="358087"/>
            <a:ext cx="245745" cy="2413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4"/>
              </a:lnSpc>
            </a:pPr>
            <a:r>
              <a:rPr sz="1550" spc="-15" dirty="0"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89668" y="4239792"/>
            <a:ext cx="6754495" cy="0"/>
          </a:xfrm>
          <a:custGeom>
            <a:avLst/>
            <a:gdLst/>
            <a:ahLst/>
            <a:cxnLst/>
            <a:rect l="l" t="t" r="r" b="b"/>
            <a:pathLst>
              <a:path w="6754495">
                <a:moveTo>
                  <a:pt x="0" y="0"/>
                </a:moveTo>
                <a:lnTo>
                  <a:pt x="6754466" y="0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11605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05736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94781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88873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78287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72380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61989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56081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45106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39198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28613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22705" y="423979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723"/>
                </a:lnTo>
              </a:path>
            </a:pathLst>
          </a:custGeom>
          <a:ln w="93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283664" y="4324833"/>
            <a:ext cx="6968490" cy="230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64"/>
              </a:lnSpc>
              <a:spcBef>
                <a:spcPts val="100"/>
              </a:spcBef>
              <a:tabLst>
                <a:tab pos="593725" algn="l"/>
                <a:tab pos="1183005" algn="l"/>
                <a:tab pos="1776730" algn="l"/>
                <a:tab pos="2366645" algn="l"/>
                <a:tab pos="2960370" algn="l"/>
                <a:tab pos="3549650" algn="l"/>
                <a:tab pos="4144010" algn="l"/>
                <a:tab pos="4733290" algn="l"/>
                <a:tab pos="5327015" algn="l"/>
                <a:tab pos="5916930" algn="l"/>
                <a:tab pos="6510655" algn="l"/>
              </a:tabLst>
            </a:pPr>
            <a:r>
              <a:rPr sz="1550" spc="-20" dirty="0">
                <a:latin typeface="Arial"/>
                <a:cs typeface="Arial"/>
              </a:rPr>
              <a:t>196</a:t>
            </a:r>
            <a:r>
              <a:rPr sz="1550" spc="-5" dirty="0">
                <a:latin typeface="Arial"/>
                <a:cs typeface="Arial"/>
              </a:rPr>
              <a:t>0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196</a:t>
            </a:r>
            <a:r>
              <a:rPr sz="1550" spc="-5" dirty="0">
                <a:latin typeface="Arial"/>
                <a:cs typeface="Arial"/>
              </a:rPr>
              <a:t>5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197</a:t>
            </a:r>
            <a:r>
              <a:rPr sz="1550" spc="-5" dirty="0">
                <a:latin typeface="Arial"/>
                <a:cs typeface="Arial"/>
              </a:rPr>
              <a:t>0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197</a:t>
            </a:r>
            <a:r>
              <a:rPr sz="1550" spc="-5" dirty="0">
                <a:latin typeface="Arial"/>
                <a:cs typeface="Arial"/>
              </a:rPr>
              <a:t>5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198</a:t>
            </a:r>
            <a:r>
              <a:rPr sz="1550" spc="-5" dirty="0">
                <a:latin typeface="Arial"/>
                <a:cs typeface="Arial"/>
              </a:rPr>
              <a:t>0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198</a:t>
            </a:r>
            <a:r>
              <a:rPr sz="1550" spc="-5" dirty="0">
                <a:latin typeface="Arial"/>
                <a:cs typeface="Arial"/>
              </a:rPr>
              <a:t>5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199</a:t>
            </a:r>
            <a:r>
              <a:rPr sz="1550" spc="-5" dirty="0">
                <a:latin typeface="Arial"/>
                <a:cs typeface="Arial"/>
              </a:rPr>
              <a:t>0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199</a:t>
            </a:r>
            <a:r>
              <a:rPr sz="1550" spc="-5" dirty="0">
                <a:latin typeface="Arial"/>
                <a:cs typeface="Arial"/>
              </a:rPr>
              <a:t>5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200</a:t>
            </a:r>
            <a:r>
              <a:rPr sz="1550" spc="-5" dirty="0">
                <a:latin typeface="Arial"/>
                <a:cs typeface="Arial"/>
              </a:rPr>
              <a:t>0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200</a:t>
            </a:r>
            <a:r>
              <a:rPr sz="1550" spc="-5" dirty="0">
                <a:latin typeface="Arial"/>
                <a:cs typeface="Arial"/>
              </a:rPr>
              <a:t>5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>
                <a:latin typeface="Arial"/>
                <a:cs typeface="Arial"/>
              </a:rPr>
              <a:t>201</a:t>
            </a:r>
            <a:r>
              <a:rPr sz="1550" spc="-5" dirty="0">
                <a:latin typeface="Arial"/>
                <a:cs typeface="Arial"/>
              </a:rPr>
              <a:t>0</a:t>
            </a:r>
            <a:r>
              <a:rPr sz="1550" dirty="0">
                <a:latin typeface="Arial"/>
                <a:cs typeface="Arial"/>
              </a:rPr>
              <a:t>	</a:t>
            </a:r>
            <a:r>
              <a:rPr sz="1550" spc="-20" dirty="0" smtClean="0">
                <a:latin typeface="Arial"/>
                <a:cs typeface="Arial"/>
              </a:rPr>
              <a:t>2015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530356" y="4871200"/>
            <a:ext cx="6469380" cy="631825"/>
          </a:xfrm>
          <a:custGeom>
            <a:avLst/>
            <a:gdLst/>
            <a:ahLst/>
            <a:cxnLst/>
            <a:rect l="l" t="t" r="r" b="b"/>
            <a:pathLst>
              <a:path w="6469380" h="631825">
                <a:moveTo>
                  <a:pt x="0" y="631388"/>
                </a:moveTo>
                <a:lnTo>
                  <a:pt x="6468940" y="631388"/>
                </a:lnTo>
                <a:lnTo>
                  <a:pt x="6468940" y="0"/>
                </a:lnTo>
                <a:lnTo>
                  <a:pt x="0" y="0"/>
                </a:lnTo>
                <a:lnTo>
                  <a:pt x="0" y="6313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14285" y="5053331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673" y="0"/>
                </a:lnTo>
              </a:path>
            </a:pathLst>
          </a:custGeom>
          <a:ln w="18755">
            <a:solidFill>
              <a:srgbClr val="1A4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14285" y="5324647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673" y="0"/>
                </a:lnTo>
              </a:path>
            </a:pathLst>
          </a:custGeom>
          <a:ln w="18755">
            <a:solidFill>
              <a:srgbClr val="9035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30356" y="4871200"/>
            <a:ext cx="6469380" cy="566985"/>
          </a:xfrm>
          <a:prstGeom prst="rect">
            <a:avLst/>
          </a:prstGeom>
          <a:ln w="9378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30275" marR="177800">
              <a:lnSpc>
                <a:spcPct val="114700"/>
              </a:lnSpc>
              <a:spcBef>
                <a:spcPts val="200"/>
              </a:spcBef>
            </a:pPr>
            <a:r>
              <a:rPr lang="ta-IN" sz="1550" dirty="0" smtClean="0">
                <a:latin typeface="Arial"/>
                <a:cs typeface="Arial"/>
              </a:rPr>
              <a:t>Prosječni glasovi krajnje desnice za </a:t>
            </a:r>
            <a:r>
              <a:rPr sz="1550" spc="-10" dirty="0" smtClean="0">
                <a:latin typeface="Arial"/>
                <a:cs typeface="Arial"/>
              </a:rPr>
              <a:t>28 </a:t>
            </a:r>
            <a:r>
              <a:rPr lang="ta-IN" sz="1550" spc="-10" dirty="0" smtClean="0">
                <a:latin typeface="Arial"/>
                <a:cs typeface="Arial"/>
              </a:rPr>
              <a:t>država bez podrške</a:t>
            </a:r>
            <a:r>
              <a:rPr sz="1550" spc="-15" dirty="0" smtClean="0">
                <a:latin typeface="Arial"/>
                <a:cs typeface="Arial"/>
              </a:rPr>
              <a:t> </a:t>
            </a:r>
            <a:r>
              <a:rPr lang="ta-IN" sz="1550" spc="-15" dirty="0" smtClean="0">
                <a:latin typeface="Arial"/>
                <a:cs typeface="Arial"/>
              </a:rPr>
              <a:t>Prosječni glasovi krajnje desnice za </a:t>
            </a:r>
            <a:r>
              <a:rPr sz="1550" spc="-10" dirty="0" smtClean="0">
                <a:latin typeface="Arial"/>
                <a:cs typeface="Arial"/>
              </a:rPr>
              <a:t>36</a:t>
            </a:r>
            <a:r>
              <a:rPr sz="1550" spc="40" dirty="0" smtClean="0">
                <a:latin typeface="Arial"/>
                <a:cs typeface="Arial"/>
              </a:rPr>
              <a:t> </a:t>
            </a:r>
            <a:r>
              <a:rPr lang="ta-IN" sz="1550" spc="40" dirty="0" smtClean="0">
                <a:latin typeface="Arial"/>
                <a:cs typeface="Arial"/>
              </a:rPr>
              <a:t>država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3400" y="5763564"/>
            <a:ext cx="8382000" cy="5674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latin typeface="Trebuchet MS"/>
                <a:cs typeface="Trebuchet MS"/>
              </a:rPr>
              <a:t>Armingeon, </a:t>
            </a:r>
            <a:r>
              <a:rPr sz="1800" spc="-105" dirty="0">
                <a:latin typeface="Trebuchet MS"/>
                <a:cs typeface="Trebuchet MS"/>
              </a:rPr>
              <a:t>Klaus, </a:t>
            </a:r>
            <a:r>
              <a:rPr sz="1800" spc="-85" dirty="0">
                <a:latin typeface="Trebuchet MS"/>
                <a:cs typeface="Trebuchet MS"/>
              </a:rPr>
              <a:t>Virginia </a:t>
            </a:r>
            <a:r>
              <a:rPr sz="1800" spc="-110" dirty="0">
                <a:latin typeface="Trebuchet MS"/>
                <a:cs typeface="Trebuchet MS"/>
              </a:rPr>
              <a:t>Wenger, </a:t>
            </a:r>
            <a:r>
              <a:rPr sz="1800" spc="-80" dirty="0">
                <a:latin typeface="Trebuchet MS"/>
                <a:cs typeface="Trebuchet MS"/>
              </a:rPr>
              <a:t>Fiona </a:t>
            </a:r>
            <a:r>
              <a:rPr sz="1800" spc="-100" dirty="0">
                <a:latin typeface="Trebuchet MS"/>
                <a:cs typeface="Trebuchet MS"/>
              </a:rPr>
              <a:t>Wiedemeier, </a:t>
            </a:r>
            <a:r>
              <a:rPr sz="1800" spc="-85" dirty="0">
                <a:latin typeface="Trebuchet MS"/>
                <a:cs typeface="Trebuchet MS"/>
              </a:rPr>
              <a:t>Christian </a:t>
            </a:r>
            <a:r>
              <a:rPr sz="1800" spc="-125" dirty="0">
                <a:latin typeface="Trebuchet MS"/>
                <a:cs typeface="Trebuchet MS"/>
              </a:rPr>
              <a:t>Isler, </a:t>
            </a:r>
            <a:r>
              <a:rPr sz="1800" spc="-100" dirty="0">
                <a:latin typeface="Trebuchet MS"/>
                <a:cs typeface="Trebuchet MS"/>
              </a:rPr>
              <a:t>Laura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Knöpfel,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70" dirty="0">
                <a:latin typeface="Trebuchet MS"/>
                <a:cs typeface="Trebuchet MS"/>
              </a:rPr>
              <a:t>David </a:t>
            </a:r>
            <a:r>
              <a:rPr sz="1800" spc="-75" dirty="0">
                <a:latin typeface="Trebuchet MS"/>
                <a:cs typeface="Trebuchet MS"/>
              </a:rPr>
              <a:t>Weisstanner </a:t>
            </a:r>
            <a:r>
              <a:rPr lang="ta-IN" sz="1800" spc="-75" dirty="0" smtClean="0">
                <a:latin typeface="Trebuchet MS"/>
                <a:cs typeface="Trebuchet MS"/>
              </a:rPr>
              <a:t>i</a:t>
            </a:r>
            <a:r>
              <a:rPr sz="1800" spc="-65" dirty="0" smtClean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Sarah </a:t>
            </a:r>
            <a:r>
              <a:rPr sz="1800" spc="-130" dirty="0">
                <a:latin typeface="Trebuchet MS"/>
                <a:cs typeface="Trebuchet MS"/>
              </a:rPr>
              <a:t>Engler. </a:t>
            </a:r>
            <a:r>
              <a:rPr sz="1800" spc="-70" dirty="0">
                <a:latin typeface="Trebuchet MS"/>
                <a:cs typeface="Trebuchet MS"/>
              </a:rPr>
              <a:t>2017. </a:t>
            </a:r>
            <a:r>
              <a:rPr lang="ta-IN" sz="1800" i="1" spc="-70" dirty="0" smtClean="0">
                <a:latin typeface="Trebuchet MS"/>
                <a:cs typeface="Trebuchet MS"/>
              </a:rPr>
              <a:t>Niz komparativnih političkih podataka </a:t>
            </a:r>
            <a:r>
              <a:rPr sz="1800" i="1" spc="-100" dirty="0" smtClean="0">
                <a:latin typeface="Trebuchet MS"/>
                <a:cs typeface="Trebuchet MS"/>
              </a:rPr>
              <a:t>1960</a:t>
            </a:r>
            <a:r>
              <a:rPr sz="1800" i="1" spc="-100" dirty="0">
                <a:latin typeface="Trebuchet MS"/>
                <a:cs typeface="Trebuchet MS"/>
              </a:rPr>
              <a:t>-2015</a:t>
            </a:r>
            <a:r>
              <a:rPr sz="1800" spc="-100" dirty="0"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455419" y="163068"/>
            <a:ext cx="6611620" cy="838200"/>
          </a:xfrm>
          <a:custGeom>
            <a:avLst/>
            <a:gdLst/>
            <a:ahLst/>
            <a:cxnLst/>
            <a:rect l="l" t="t" r="r" b="b"/>
            <a:pathLst>
              <a:path w="6611620" h="838200">
                <a:moveTo>
                  <a:pt x="0" y="838200"/>
                </a:moveTo>
                <a:lnTo>
                  <a:pt x="6611111" y="838200"/>
                </a:lnTo>
                <a:lnTo>
                  <a:pt x="6611111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1394358" y="364693"/>
            <a:ext cx="67456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100"/>
              </a:spcBef>
            </a:pPr>
            <a:r>
              <a:rPr lang="en-US" spc="-204" dirty="0" smtClean="0"/>
              <a:t>J</a:t>
            </a:r>
            <a:r>
              <a:rPr lang="ta-IN" spc="-204" dirty="0" smtClean="0"/>
              <a:t>ačanje krajnje desnice nije linearno</a:t>
            </a:r>
            <a:endParaRPr spc="-229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7232" y="1990344"/>
            <a:ext cx="6663055" cy="3980815"/>
          </a:xfrm>
          <a:custGeom>
            <a:avLst/>
            <a:gdLst/>
            <a:ahLst/>
            <a:cxnLst/>
            <a:rect l="l" t="t" r="r" b="b"/>
            <a:pathLst>
              <a:path w="6663055" h="3980815">
                <a:moveTo>
                  <a:pt x="0" y="3980687"/>
                </a:moveTo>
                <a:lnTo>
                  <a:pt x="6662928" y="3980687"/>
                </a:lnTo>
                <a:lnTo>
                  <a:pt x="6662928" y="0"/>
                </a:lnTo>
                <a:lnTo>
                  <a:pt x="0" y="0"/>
                </a:lnTo>
                <a:lnTo>
                  <a:pt x="0" y="3980687"/>
                </a:lnTo>
                <a:close/>
              </a:path>
            </a:pathLst>
          </a:custGeom>
          <a:solidFill>
            <a:srgbClr val="F4EA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2383" y="1990344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54863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2383" y="2191511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55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72383" y="2636520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72383" y="2819400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2383" y="3078479"/>
            <a:ext cx="0" cy="292735"/>
          </a:xfrm>
          <a:custGeom>
            <a:avLst/>
            <a:gdLst/>
            <a:ahLst/>
            <a:cxnLst/>
            <a:rect l="l" t="t" r="r" b="b"/>
            <a:pathLst>
              <a:path h="292735">
                <a:moveTo>
                  <a:pt x="0" y="0"/>
                </a:moveTo>
                <a:lnTo>
                  <a:pt x="0" y="292608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2383" y="3520440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2383" y="3703320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55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2383" y="414527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2383" y="4404359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56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2383" y="4846320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72383" y="5029200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2383" y="5288279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6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2383" y="547115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2383" y="5730240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6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72383" y="5913120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1"/>
                </a:lnTo>
              </a:path>
            </a:pathLst>
          </a:custGeom>
          <a:ln w="12191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4488" y="1990344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54863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04488" y="2191511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5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04488" y="2636520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04488" y="2819400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7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04488" y="3078479"/>
            <a:ext cx="0" cy="292735"/>
          </a:xfrm>
          <a:custGeom>
            <a:avLst/>
            <a:gdLst/>
            <a:ahLst/>
            <a:cxnLst/>
            <a:rect l="l" t="t" r="r" b="b"/>
            <a:pathLst>
              <a:path h="292735">
                <a:moveTo>
                  <a:pt x="0" y="0"/>
                </a:moveTo>
                <a:lnTo>
                  <a:pt x="0" y="292608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04488" y="3520440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04488" y="3703320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5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04488" y="4145279"/>
            <a:ext cx="0" cy="554990"/>
          </a:xfrm>
          <a:custGeom>
            <a:avLst/>
            <a:gdLst/>
            <a:ahLst/>
            <a:cxnLst/>
            <a:rect l="l" t="t" r="r" b="b"/>
            <a:pathLst>
              <a:path h="554989">
                <a:moveTo>
                  <a:pt x="0" y="0"/>
                </a:moveTo>
                <a:lnTo>
                  <a:pt x="0" y="554736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04488" y="4846320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04488" y="5029200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56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04488" y="547115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04488" y="5730240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6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04488" y="5913120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1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36591" y="1990344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6823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6591" y="2636520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36591" y="2819400"/>
            <a:ext cx="0" cy="551815"/>
          </a:xfrm>
          <a:custGeom>
            <a:avLst/>
            <a:gdLst/>
            <a:ahLst/>
            <a:cxnLst/>
            <a:rect l="l" t="t" r="r" b="b"/>
            <a:pathLst>
              <a:path h="551814">
                <a:moveTo>
                  <a:pt x="0" y="0"/>
                </a:moveTo>
                <a:lnTo>
                  <a:pt x="0" y="551688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36591" y="3520440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36591" y="3703320"/>
            <a:ext cx="0" cy="2268220"/>
          </a:xfrm>
          <a:custGeom>
            <a:avLst/>
            <a:gdLst/>
            <a:ahLst/>
            <a:cxnLst/>
            <a:rect l="l" t="t" r="r" b="b"/>
            <a:pathLst>
              <a:path h="2268220">
                <a:moveTo>
                  <a:pt x="0" y="0"/>
                </a:moveTo>
                <a:lnTo>
                  <a:pt x="0" y="2267711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68696" y="1990344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6823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8696" y="2636520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68696" y="2819400"/>
            <a:ext cx="0" cy="3152140"/>
          </a:xfrm>
          <a:custGeom>
            <a:avLst/>
            <a:gdLst/>
            <a:ahLst/>
            <a:cxnLst/>
            <a:rect l="l" t="t" r="r" b="b"/>
            <a:pathLst>
              <a:path h="3152140">
                <a:moveTo>
                  <a:pt x="0" y="0"/>
                </a:moveTo>
                <a:lnTo>
                  <a:pt x="0" y="3151632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03847" y="1990344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6823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03847" y="2636520"/>
            <a:ext cx="0" cy="3335020"/>
          </a:xfrm>
          <a:custGeom>
            <a:avLst/>
            <a:gdLst/>
            <a:ahLst/>
            <a:cxnLst/>
            <a:rect l="l" t="t" r="r" b="b"/>
            <a:pathLst>
              <a:path h="3335020">
                <a:moveTo>
                  <a:pt x="0" y="0"/>
                </a:moveTo>
                <a:lnTo>
                  <a:pt x="0" y="3334511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35952" y="1990344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0"/>
                </a:moveTo>
                <a:lnTo>
                  <a:pt x="0" y="3980687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68056" y="1990344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0"/>
                </a:moveTo>
                <a:lnTo>
                  <a:pt x="0" y="3980687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00159" y="1990344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0"/>
                </a:moveTo>
                <a:lnTo>
                  <a:pt x="0" y="3980687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37232" y="5766815"/>
            <a:ext cx="1679575" cy="146685"/>
          </a:xfrm>
          <a:custGeom>
            <a:avLst/>
            <a:gdLst/>
            <a:ahLst/>
            <a:cxnLst/>
            <a:rect l="l" t="t" r="r" b="b"/>
            <a:pathLst>
              <a:path w="1679575" h="146685">
                <a:moveTo>
                  <a:pt x="1679447" y="0"/>
                </a:moveTo>
                <a:lnTo>
                  <a:pt x="0" y="0"/>
                </a:lnTo>
                <a:lnTo>
                  <a:pt x="0" y="146304"/>
                </a:lnTo>
                <a:lnTo>
                  <a:pt x="1679447" y="146304"/>
                </a:lnTo>
                <a:lnTo>
                  <a:pt x="1679447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37232" y="5324855"/>
            <a:ext cx="1972310" cy="146685"/>
          </a:xfrm>
          <a:custGeom>
            <a:avLst/>
            <a:gdLst/>
            <a:ahLst/>
            <a:cxnLst/>
            <a:rect l="l" t="t" r="r" b="b"/>
            <a:pathLst>
              <a:path w="1972310" h="146685">
                <a:moveTo>
                  <a:pt x="1972056" y="0"/>
                </a:moveTo>
                <a:lnTo>
                  <a:pt x="0" y="0"/>
                </a:lnTo>
                <a:lnTo>
                  <a:pt x="0" y="146304"/>
                </a:lnTo>
                <a:lnTo>
                  <a:pt x="1972056" y="146304"/>
                </a:lnTo>
                <a:lnTo>
                  <a:pt x="1972056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37232" y="4882896"/>
            <a:ext cx="2209800" cy="146685"/>
          </a:xfrm>
          <a:custGeom>
            <a:avLst/>
            <a:gdLst/>
            <a:ahLst/>
            <a:cxnLst/>
            <a:rect l="l" t="t" r="r" b="b"/>
            <a:pathLst>
              <a:path w="2209800" h="146685">
                <a:moveTo>
                  <a:pt x="2209800" y="0"/>
                </a:moveTo>
                <a:lnTo>
                  <a:pt x="0" y="0"/>
                </a:lnTo>
                <a:lnTo>
                  <a:pt x="0" y="146303"/>
                </a:lnTo>
                <a:lnTo>
                  <a:pt x="2209800" y="146303"/>
                </a:lnTo>
                <a:lnTo>
                  <a:pt x="2209800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37232" y="4440935"/>
            <a:ext cx="619125" cy="146685"/>
          </a:xfrm>
          <a:custGeom>
            <a:avLst/>
            <a:gdLst/>
            <a:ahLst/>
            <a:cxnLst/>
            <a:rect l="l" t="t" r="r" b="b"/>
            <a:pathLst>
              <a:path w="619125" h="146685">
                <a:moveTo>
                  <a:pt x="618744" y="0"/>
                </a:moveTo>
                <a:lnTo>
                  <a:pt x="0" y="0"/>
                </a:lnTo>
                <a:lnTo>
                  <a:pt x="0" y="146303"/>
                </a:lnTo>
                <a:lnTo>
                  <a:pt x="618744" y="146303"/>
                </a:lnTo>
                <a:lnTo>
                  <a:pt x="618744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37232" y="3998976"/>
            <a:ext cx="2100580" cy="146685"/>
          </a:xfrm>
          <a:custGeom>
            <a:avLst/>
            <a:gdLst/>
            <a:ahLst/>
            <a:cxnLst/>
            <a:rect l="l" t="t" r="r" b="b"/>
            <a:pathLst>
              <a:path w="2100579" h="146685">
                <a:moveTo>
                  <a:pt x="2100072" y="0"/>
                </a:moveTo>
                <a:lnTo>
                  <a:pt x="0" y="0"/>
                </a:lnTo>
                <a:lnTo>
                  <a:pt x="0" y="146304"/>
                </a:lnTo>
                <a:lnTo>
                  <a:pt x="2100072" y="146304"/>
                </a:lnTo>
                <a:lnTo>
                  <a:pt x="2100072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37232" y="3557015"/>
            <a:ext cx="2715895" cy="146685"/>
          </a:xfrm>
          <a:custGeom>
            <a:avLst/>
            <a:gdLst/>
            <a:ahLst/>
            <a:cxnLst/>
            <a:rect l="l" t="t" r="r" b="b"/>
            <a:pathLst>
              <a:path w="2715895" h="146685">
                <a:moveTo>
                  <a:pt x="2715768" y="0"/>
                </a:moveTo>
                <a:lnTo>
                  <a:pt x="0" y="0"/>
                </a:lnTo>
                <a:lnTo>
                  <a:pt x="0" y="146304"/>
                </a:lnTo>
                <a:lnTo>
                  <a:pt x="2715768" y="146304"/>
                </a:lnTo>
                <a:lnTo>
                  <a:pt x="2715768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37232" y="3115055"/>
            <a:ext cx="783590" cy="146685"/>
          </a:xfrm>
          <a:custGeom>
            <a:avLst/>
            <a:gdLst/>
            <a:ahLst/>
            <a:cxnLst/>
            <a:rect l="l" t="t" r="r" b="b"/>
            <a:pathLst>
              <a:path w="783589" h="146685">
                <a:moveTo>
                  <a:pt x="783336" y="0"/>
                </a:moveTo>
                <a:lnTo>
                  <a:pt x="0" y="0"/>
                </a:lnTo>
                <a:lnTo>
                  <a:pt x="0" y="146304"/>
                </a:lnTo>
                <a:lnTo>
                  <a:pt x="783336" y="146304"/>
                </a:lnTo>
                <a:lnTo>
                  <a:pt x="783336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37232" y="2673095"/>
            <a:ext cx="3416935" cy="146685"/>
          </a:xfrm>
          <a:custGeom>
            <a:avLst/>
            <a:gdLst/>
            <a:ahLst/>
            <a:cxnLst/>
            <a:rect l="l" t="t" r="r" b="b"/>
            <a:pathLst>
              <a:path w="3416935" h="146685">
                <a:moveTo>
                  <a:pt x="3416807" y="0"/>
                </a:moveTo>
                <a:lnTo>
                  <a:pt x="0" y="0"/>
                </a:lnTo>
                <a:lnTo>
                  <a:pt x="0" y="146303"/>
                </a:lnTo>
                <a:lnTo>
                  <a:pt x="3416807" y="146303"/>
                </a:lnTo>
                <a:lnTo>
                  <a:pt x="3416807" y="0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37232" y="5766815"/>
            <a:ext cx="1679575" cy="146685"/>
          </a:xfrm>
          <a:custGeom>
            <a:avLst/>
            <a:gdLst/>
            <a:ahLst/>
            <a:cxnLst/>
            <a:rect l="l" t="t" r="r" b="b"/>
            <a:pathLst>
              <a:path w="1679575" h="146685">
                <a:moveTo>
                  <a:pt x="1679447" y="146304"/>
                </a:moveTo>
                <a:lnTo>
                  <a:pt x="0" y="146304"/>
                </a:lnTo>
                <a:lnTo>
                  <a:pt x="0" y="0"/>
                </a:lnTo>
                <a:lnTo>
                  <a:pt x="1679447" y="0"/>
                </a:lnTo>
                <a:lnTo>
                  <a:pt x="1679447" y="146304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37232" y="5324855"/>
            <a:ext cx="1972310" cy="146685"/>
          </a:xfrm>
          <a:custGeom>
            <a:avLst/>
            <a:gdLst/>
            <a:ahLst/>
            <a:cxnLst/>
            <a:rect l="l" t="t" r="r" b="b"/>
            <a:pathLst>
              <a:path w="1972310" h="146685">
                <a:moveTo>
                  <a:pt x="1972056" y="146304"/>
                </a:moveTo>
                <a:lnTo>
                  <a:pt x="0" y="146304"/>
                </a:lnTo>
                <a:lnTo>
                  <a:pt x="0" y="0"/>
                </a:lnTo>
                <a:lnTo>
                  <a:pt x="1972056" y="0"/>
                </a:lnTo>
                <a:lnTo>
                  <a:pt x="1972056" y="146304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37232" y="4882896"/>
            <a:ext cx="2209800" cy="146685"/>
          </a:xfrm>
          <a:custGeom>
            <a:avLst/>
            <a:gdLst/>
            <a:ahLst/>
            <a:cxnLst/>
            <a:rect l="l" t="t" r="r" b="b"/>
            <a:pathLst>
              <a:path w="2209800" h="146685">
                <a:moveTo>
                  <a:pt x="2209800" y="146303"/>
                </a:moveTo>
                <a:lnTo>
                  <a:pt x="0" y="146303"/>
                </a:lnTo>
                <a:lnTo>
                  <a:pt x="0" y="0"/>
                </a:lnTo>
                <a:lnTo>
                  <a:pt x="2209800" y="0"/>
                </a:lnTo>
                <a:lnTo>
                  <a:pt x="2209800" y="146303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37232" y="4440935"/>
            <a:ext cx="619125" cy="146685"/>
          </a:xfrm>
          <a:custGeom>
            <a:avLst/>
            <a:gdLst/>
            <a:ahLst/>
            <a:cxnLst/>
            <a:rect l="l" t="t" r="r" b="b"/>
            <a:pathLst>
              <a:path w="619125" h="146685">
                <a:moveTo>
                  <a:pt x="618744" y="146303"/>
                </a:moveTo>
                <a:lnTo>
                  <a:pt x="0" y="146303"/>
                </a:lnTo>
                <a:lnTo>
                  <a:pt x="0" y="0"/>
                </a:lnTo>
                <a:lnTo>
                  <a:pt x="618744" y="0"/>
                </a:lnTo>
                <a:lnTo>
                  <a:pt x="618744" y="146303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37232" y="3998976"/>
            <a:ext cx="2100580" cy="146685"/>
          </a:xfrm>
          <a:custGeom>
            <a:avLst/>
            <a:gdLst/>
            <a:ahLst/>
            <a:cxnLst/>
            <a:rect l="l" t="t" r="r" b="b"/>
            <a:pathLst>
              <a:path w="2100579" h="146685">
                <a:moveTo>
                  <a:pt x="2100072" y="146304"/>
                </a:moveTo>
                <a:lnTo>
                  <a:pt x="0" y="146304"/>
                </a:lnTo>
                <a:lnTo>
                  <a:pt x="0" y="0"/>
                </a:lnTo>
                <a:lnTo>
                  <a:pt x="2100072" y="0"/>
                </a:lnTo>
                <a:lnTo>
                  <a:pt x="2100072" y="146304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37232" y="3557015"/>
            <a:ext cx="2715895" cy="146685"/>
          </a:xfrm>
          <a:custGeom>
            <a:avLst/>
            <a:gdLst/>
            <a:ahLst/>
            <a:cxnLst/>
            <a:rect l="l" t="t" r="r" b="b"/>
            <a:pathLst>
              <a:path w="2715895" h="146685">
                <a:moveTo>
                  <a:pt x="2715768" y="146304"/>
                </a:moveTo>
                <a:lnTo>
                  <a:pt x="0" y="146304"/>
                </a:lnTo>
                <a:lnTo>
                  <a:pt x="0" y="0"/>
                </a:lnTo>
                <a:lnTo>
                  <a:pt x="2715768" y="0"/>
                </a:lnTo>
                <a:lnTo>
                  <a:pt x="2715768" y="146304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37232" y="3115055"/>
            <a:ext cx="783590" cy="146685"/>
          </a:xfrm>
          <a:custGeom>
            <a:avLst/>
            <a:gdLst/>
            <a:ahLst/>
            <a:cxnLst/>
            <a:rect l="l" t="t" r="r" b="b"/>
            <a:pathLst>
              <a:path w="783589" h="146685">
                <a:moveTo>
                  <a:pt x="783336" y="146304"/>
                </a:moveTo>
                <a:lnTo>
                  <a:pt x="0" y="146304"/>
                </a:lnTo>
                <a:lnTo>
                  <a:pt x="0" y="0"/>
                </a:lnTo>
                <a:lnTo>
                  <a:pt x="783336" y="0"/>
                </a:lnTo>
                <a:lnTo>
                  <a:pt x="783336" y="146304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37232" y="2673095"/>
            <a:ext cx="3416935" cy="146685"/>
          </a:xfrm>
          <a:custGeom>
            <a:avLst/>
            <a:gdLst/>
            <a:ahLst/>
            <a:cxnLst/>
            <a:rect l="l" t="t" r="r" b="b"/>
            <a:pathLst>
              <a:path w="3416935" h="146685">
                <a:moveTo>
                  <a:pt x="3416807" y="146303"/>
                </a:moveTo>
                <a:lnTo>
                  <a:pt x="0" y="146303"/>
                </a:lnTo>
                <a:lnTo>
                  <a:pt x="0" y="0"/>
                </a:lnTo>
                <a:lnTo>
                  <a:pt x="3416807" y="0"/>
                </a:lnTo>
                <a:lnTo>
                  <a:pt x="3416807" y="146303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37232" y="5583935"/>
            <a:ext cx="2182495" cy="146685"/>
          </a:xfrm>
          <a:custGeom>
            <a:avLst/>
            <a:gdLst/>
            <a:ahLst/>
            <a:cxnLst/>
            <a:rect l="l" t="t" r="r" b="b"/>
            <a:pathLst>
              <a:path w="2182495" h="146685">
                <a:moveTo>
                  <a:pt x="2182368" y="0"/>
                </a:moveTo>
                <a:lnTo>
                  <a:pt x="0" y="0"/>
                </a:lnTo>
                <a:lnTo>
                  <a:pt x="0" y="146303"/>
                </a:lnTo>
                <a:lnTo>
                  <a:pt x="2182368" y="146303"/>
                </a:lnTo>
                <a:lnTo>
                  <a:pt x="2182368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37232" y="5141976"/>
            <a:ext cx="1511935" cy="146685"/>
          </a:xfrm>
          <a:custGeom>
            <a:avLst/>
            <a:gdLst/>
            <a:ahLst/>
            <a:cxnLst/>
            <a:rect l="l" t="t" r="r" b="b"/>
            <a:pathLst>
              <a:path w="1511935" h="146685">
                <a:moveTo>
                  <a:pt x="1511808" y="0"/>
                </a:moveTo>
                <a:lnTo>
                  <a:pt x="0" y="0"/>
                </a:lnTo>
                <a:lnTo>
                  <a:pt x="0" y="146304"/>
                </a:lnTo>
                <a:lnTo>
                  <a:pt x="1511808" y="146304"/>
                </a:lnTo>
                <a:lnTo>
                  <a:pt x="1511808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37232" y="4700015"/>
            <a:ext cx="2200910" cy="146685"/>
          </a:xfrm>
          <a:custGeom>
            <a:avLst/>
            <a:gdLst/>
            <a:ahLst/>
            <a:cxnLst/>
            <a:rect l="l" t="t" r="r" b="b"/>
            <a:pathLst>
              <a:path w="2200910" h="146685">
                <a:moveTo>
                  <a:pt x="2200656" y="0"/>
                </a:moveTo>
                <a:lnTo>
                  <a:pt x="0" y="0"/>
                </a:lnTo>
                <a:lnTo>
                  <a:pt x="0" y="146303"/>
                </a:lnTo>
                <a:lnTo>
                  <a:pt x="2200656" y="146303"/>
                </a:lnTo>
                <a:lnTo>
                  <a:pt x="2200656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37232" y="4255008"/>
            <a:ext cx="1460500" cy="149860"/>
          </a:xfrm>
          <a:custGeom>
            <a:avLst/>
            <a:gdLst/>
            <a:ahLst/>
            <a:cxnLst/>
            <a:rect l="l" t="t" r="r" b="b"/>
            <a:pathLst>
              <a:path w="1460500" h="149860">
                <a:moveTo>
                  <a:pt x="1459992" y="0"/>
                </a:moveTo>
                <a:lnTo>
                  <a:pt x="0" y="0"/>
                </a:lnTo>
                <a:lnTo>
                  <a:pt x="0" y="149352"/>
                </a:lnTo>
                <a:lnTo>
                  <a:pt x="1459992" y="149352"/>
                </a:lnTo>
                <a:lnTo>
                  <a:pt x="1459992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7232" y="3813047"/>
            <a:ext cx="302260" cy="149860"/>
          </a:xfrm>
          <a:custGeom>
            <a:avLst/>
            <a:gdLst/>
            <a:ahLst/>
            <a:cxnLst/>
            <a:rect l="l" t="t" r="r" b="b"/>
            <a:pathLst>
              <a:path w="302260" h="149860">
                <a:moveTo>
                  <a:pt x="301751" y="0"/>
                </a:moveTo>
                <a:lnTo>
                  <a:pt x="0" y="0"/>
                </a:lnTo>
                <a:lnTo>
                  <a:pt x="0" y="149351"/>
                </a:lnTo>
                <a:lnTo>
                  <a:pt x="301751" y="149351"/>
                </a:lnTo>
                <a:lnTo>
                  <a:pt x="301751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7232" y="3371088"/>
            <a:ext cx="2533015" cy="149860"/>
          </a:xfrm>
          <a:custGeom>
            <a:avLst/>
            <a:gdLst/>
            <a:ahLst/>
            <a:cxnLst/>
            <a:rect l="l" t="t" r="r" b="b"/>
            <a:pathLst>
              <a:path w="2533015" h="149860">
                <a:moveTo>
                  <a:pt x="2532888" y="0"/>
                </a:moveTo>
                <a:lnTo>
                  <a:pt x="0" y="0"/>
                </a:lnTo>
                <a:lnTo>
                  <a:pt x="0" y="149351"/>
                </a:lnTo>
                <a:lnTo>
                  <a:pt x="2532888" y="149351"/>
                </a:lnTo>
                <a:lnTo>
                  <a:pt x="2532888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37232" y="2929127"/>
            <a:ext cx="2100580" cy="149860"/>
          </a:xfrm>
          <a:custGeom>
            <a:avLst/>
            <a:gdLst/>
            <a:ahLst/>
            <a:cxnLst/>
            <a:rect l="l" t="t" r="r" b="b"/>
            <a:pathLst>
              <a:path w="2100579" h="149860">
                <a:moveTo>
                  <a:pt x="2100072" y="0"/>
                </a:moveTo>
                <a:lnTo>
                  <a:pt x="0" y="0"/>
                </a:lnTo>
                <a:lnTo>
                  <a:pt x="0" y="149351"/>
                </a:lnTo>
                <a:lnTo>
                  <a:pt x="2100072" y="149351"/>
                </a:lnTo>
                <a:lnTo>
                  <a:pt x="2100072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37232" y="2487167"/>
            <a:ext cx="4331335" cy="149860"/>
          </a:xfrm>
          <a:custGeom>
            <a:avLst/>
            <a:gdLst/>
            <a:ahLst/>
            <a:cxnLst/>
            <a:rect l="l" t="t" r="r" b="b"/>
            <a:pathLst>
              <a:path w="4331334" h="149860">
                <a:moveTo>
                  <a:pt x="4331208" y="0"/>
                </a:moveTo>
                <a:lnTo>
                  <a:pt x="0" y="0"/>
                </a:lnTo>
                <a:lnTo>
                  <a:pt x="0" y="149352"/>
                </a:lnTo>
                <a:lnTo>
                  <a:pt x="4331208" y="149352"/>
                </a:lnTo>
                <a:lnTo>
                  <a:pt x="4331208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237232" y="2045207"/>
            <a:ext cx="1774189" cy="146685"/>
          </a:xfrm>
          <a:custGeom>
            <a:avLst/>
            <a:gdLst/>
            <a:ahLst/>
            <a:cxnLst/>
            <a:rect l="l" t="t" r="r" b="b"/>
            <a:pathLst>
              <a:path w="1774189" h="146685">
                <a:moveTo>
                  <a:pt x="1773935" y="0"/>
                </a:moveTo>
                <a:lnTo>
                  <a:pt x="0" y="0"/>
                </a:lnTo>
                <a:lnTo>
                  <a:pt x="0" y="146303"/>
                </a:lnTo>
                <a:lnTo>
                  <a:pt x="1773935" y="146303"/>
                </a:lnTo>
                <a:lnTo>
                  <a:pt x="1773935" y="0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37232" y="5583935"/>
            <a:ext cx="2182495" cy="146685"/>
          </a:xfrm>
          <a:custGeom>
            <a:avLst/>
            <a:gdLst/>
            <a:ahLst/>
            <a:cxnLst/>
            <a:rect l="l" t="t" r="r" b="b"/>
            <a:pathLst>
              <a:path w="2182495" h="146685">
                <a:moveTo>
                  <a:pt x="2182368" y="146303"/>
                </a:moveTo>
                <a:lnTo>
                  <a:pt x="0" y="146303"/>
                </a:lnTo>
                <a:lnTo>
                  <a:pt x="0" y="0"/>
                </a:lnTo>
                <a:lnTo>
                  <a:pt x="2182368" y="0"/>
                </a:lnTo>
                <a:lnTo>
                  <a:pt x="2182368" y="146303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37232" y="5141976"/>
            <a:ext cx="1511935" cy="146685"/>
          </a:xfrm>
          <a:custGeom>
            <a:avLst/>
            <a:gdLst/>
            <a:ahLst/>
            <a:cxnLst/>
            <a:rect l="l" t="t" r="r" b="b"/>
            <a:pathLst>
              <a:path w="1511935" h="146685">
                <a:moveTo>
                  <a:pt x="1511808" y="146304"/>
                </a:moveTo>
                <a:lnTo>
                  <a:pt x="0" y="146304"/>
                </a:lnTo>
                <a:lnTo>
                  <a:pt x="0" y="0"/>
                </a:lnTo>
                <a:lnTo>
                  <a:pt x="1511808" y="0"/>
                </a:lnTo>
                <a:lnTo>
                  <a:pt x="1511808" y="146304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37232" y="4700015"/>
            <a:ext cx="2200910" cy="146685"/>
          </a:xfrm>
          <a:custGeom>
            <a:avLst/>
            <a:gdLst/>
            <a:ahLst/>
            <a:cxnLst/>
            <a:rect l="l" t="t" r="r" b="b"/>
            <a:pathLst>
              <a:path w="2200910" h="146685">
                <a:moveTo>
                  <a:pt x="2200656" y="146303"/>
                </a:moveTo>
                <a:lnTo>
                  <a:pt x="0" y="146303"/>
                </a:lnTo>
                <a:lnTo>
                  <a:pt x="0" y="0"/>
                </a:lnTo>
                <a:lnTo>
                  <a:pt x="2200656" y="0"/>
                </a:lnTo>
                <a:lnTo>
                  <a:pt x="2200656" y="146303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37232" y="4255008"/>
            <a:ext cx="1460500" cy="149860"/>
          </a:xfrm>
          <a:custGeom>
            <a:avLst/>
            <a:gdLst/>
            <a:ahLst/>
            <a:cxnLst/>
            <a:rect l="l" t="t" r="r" b="b"/>
            <a:pathLst>
              <a:path w="1460500" h="149860">
                <a:moveTo>
                  <a:pt x="1459992" y="149352"/>
                </a:moveTo>
                <a:lnTo>
                  <a:pt x="0" y="149352"/>
                </a:lnTo>
                <a:lnTo>
                  <a:pt x="0" y="0"/>
                </a:lnTo>
                <a:lnTo>
                  <a:pt x="1459992" y="0"/>
                </a:lnTo>
                <a:lnTo>
                  <a:pt x="1459992" y="149352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37232" y="3813047"/>
            <a:ext cx="302260" cy="149860"/>
          </a:xfrm>
          <a:custGeom>
            <a:avLst/>
            <a:gdLst/>
            <a:ahLst/>
            <a:cxnLst/>
            <a:rect l="l" t="t" r="r" b="b"/>
            <a:pathLst>
              <a:path w="302260" h="149860">
                <a:moveTo>
                  <a:pt x="301751" y="149351"/>
                </a:moveTo>
                <a:lnTo>
                  <a:pt x="0" y="149351"/>
                </a:lnTo>
                <a:lnTo>
                  <a:pt x="0" y="0"/>
                </a:lnTo>
                <a:lnTo>
                  <a:pt x="301751" y="0"/>
                </a:lnTo>
                <a:lnTo>
                  <a:pt x="301751" y="149351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237232" y="3371088"/>
            <a:ext cx="2533015" cy="149860"/>
          </a:xfrm>
          <a:custGeom>
            <a:avLst/>
            <a:gdLst/>
            <a:ahLst/>
            <a:cxnLst/>
            <a:rect l="l" t="t" r="r" b="b"/>
            <a:pathLst>
              <a:path w="2533015" h="149860">
                <a:moveTo>
                  <a:pt x="2532888" y="149351"/>
                </a:moveTo>
                <a:lnTo>
                  <a:pt x="0" y="149351"/>
                </a:lnTo>
                <a:lnTo>
                  <a:pt x="0" y="0"/>
                </a:lnTo>
                <a:lnTo>
                  <a:pt x="2532888" y="0"/>
                </a:lnTo>
                <a:lnTo>
                  <a:pt x="2532888" y="149351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37232" y="2929127"/>
            <a:ext cx="2100580" cy="149860"/>
          </a:xfrm>
          <a:custGeom>
            <a:avLst/>
            <a:gdLst/>
            <a:ahLst/>
            <a:cxnLst/>
            <a:rect l="l" t="t" r="r" b="b"/>
            <a:pathLst>
              <a:path w="2100579" h="149860">
                <a:moveTo>
                  <a:pt x="2100072" y="149351"/>
                </a:moveTo>
                <a:lnTo>
                  <a:pt x="0" y="149351"/>
                </a:lnTo>
                <a:lnTo>
                  <a:pt x="0" y="0"/>
                </a:lnTo>
                <a:lnTo>
                  <a:pt x="2100072" y="0"/>
                </a:lnTo>
                <a:lnTo>
                  <a:pt x="2100072" y="149351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37232" y="2487167"/>
            <a:ext cx="4331335" cy="149860"/>
          </a:xfrm>
          <a:custGeom>
            <a:avLst/>
            <a:gdLst/>
            <a:ahLst/>
            <a:cxnLst/>
            <a:rect l="l" t="t" r="r" b="b"/>
            <a:pathLst>
              <a:path w="4331334" h="149860">
                <a:moveTo>
                  <a:pt x="4331208" y="149352"/>
                </a:moveTo>
                <a:lnTo>
                  <a:pt x="0" y="149352"/>
                </a:lnTo>
                <a:lnTo>
                  <a:pt x="0" y="0"/>
                </a:lnTo>
                <a:lnTo>
                  <a:pt x="4331208" y="0"/>
                </a:lnTo>
                <a:lnTo>
                  <a:pt x="4331208" y="149352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37232" y="2045207"/>
            <a:ext cx="1774189" cy="146685"/>
          </a:xfrm>
          <a:custGeom>
            <a:avLst/>
            <a:gdLst/>
            <a:ahLst/>
            <a:cxnLst/>
            <a:rect l="l" t="t" r="r" b="b"/>
            <a:pathLst>
              <a:path w="1774189" h="146685">
                <a:moveTo>
                  <a:pt x="1773935" y="146303"/>
                </a:moveTo>
                <a:lnTo>
                  <a:pt x="0" y="146303"/>
                </a:lnTo>
                <a:lnTo>
                  <a:pt x="0" y="0"/>
                </a:lnTo>
                <a:lnTo>
                  <a:pt x="1773935" y="0"/>
                </a:lnTo>
                <a:lnTo>
                  <a:pt x="1773935" y="146303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37232" y="1990344"/>
            <a:ext cx="0" cy="3980815"/>
          </a:xfrm>
          <a:custGeom>
            <a:avLst/>
            <a:gdLst/>
            <a:ahLst/>
            <a:cxnLst/>
            <a:rect l="l" t="t" r="r" b="b"/>
            <a:pathLst>
              <a:path h="3980815">
                <a:moveTo>
                  <a:pt x="0" y="3980687"/>
                </a:moveTo>
                <a:lnTo>
                  <a:pt x="0" y="0"/>
                </a:lnTo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2175129" y="6076289"/>
            <a:ext cx="129539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25" dirty="0">
                <a:latin typeface="Trebuchet MS"/>
                <a:cs typeface="Trebuchet MS"/>
              </a:rPr>
              <a:t>0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122414" y="6076289"/>
            <a:ext cx="23304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30" dirty="0">
                <a:latin typeface="Trebuchet MS"/>
                <a:cs typeface="Trebuchet MS"/>
              </a:rPr>
              <a:t>30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955406" y="6076289"/>
            <a:ext cx="23304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30" dirty="0">
                <a:latin typeface="Trebuchet MS"/>
                <a:cs typeface="Trebuchet MS"/>
              </a:rPr>
              <a:t>35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788400" y="6076289"/>
            <a:ext cx="23304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30" dirty="0">
                <a:latin typeface="Trebuchet MS"/>
                <a:cs typeface="Trebuchet MS"/>
              </a:rPr>
              <a:t>40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-76200" y="2052319"/>
            <a:ext cx="2286000" cy="38173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880" algn="r">
              <a:lnSpc>
                <a:spcPct val="100000"/>
              </a:lnSpc>
              <a:spcBef>
                <a:spcPts val="105"/>
              </a:spcBef>
            </a:pPr>
            <a:r>
              <a:rPr sz="1600" spc="-55" dirty="0">
                <a:latin typeface="Trebuchet MS"/>
                <a:cs typeface="Trebuchet MS"/>
              </a:rPr>
              <a:t>SPD- </a:t>
            </a:r>
            <a:r>
              <a:rPr lang="ta-IN" sz="1600" spc="-55" dirty="0" smtClean="0">
                <a:latin typeface="Trebuchet MS"/>
                <a:cs typeface="Trebuchet MS"/>
              </a:rPr>
              <a:t>Češka Republika</a:t>
            </a:r>
            <a:endParaRPr sz="1600" dirty="0" smtClean="0">
              <a:latin typeface="Trebuchet MS"/>
              <a:cs typeface="Trebuchet MS"/>
            </a:endParaRPr>
          </a:p>
          <a:p>
            <a:pPr algn="r">
              <a:lnSpc>
                <a:spcPct val="100000"/>
              </a:lnSpc>
              <a:spcBef>
                <a:spcPts val="10"/>
              </a:spcBef>
            </a:pPr>
            <a:endParaRPr sz="1350" dirty="0" smtClean="0">
              <a:latin typeface="Trebuchet MS"/>
              <a:cs typeface="Trebuchet MS"/>
            </a:endParaRPr>
          </a:p>
          <a:p>
            <a:pPr marL="952500" algn="r">
              <a:lnSpc>
                <a:spcPct val="100000"/>
              </a:lnSpc>
            </a:pPr>
            <a:r>
              <a:rPr sz="1600" spc="-75" dirty="0" smtClean="0">
                <a:latin typeface="Trebuchet MS"/>
                <a:cs typeface="Trebuchet MS"/>
              </a:rPr>
              <a:t>FPÖ</a:t>
            </a:r>
            <a:r>
              <a:rPr sz="1600" spc="-75" dirty="0">
                <a:latin typeface="Trebuchet MS"/>
                <a:cs typeface="Trebuchet MS"/>
              </a:rPr>
              <a:t>-</a:t>
            </a:r>
            <a:r>
              <a:rPr sz="1600" spc="-204" dirty="0">
                <a:latin typeface="Trebuchet MS"/>
                <a:cs typeface="Trebuchet MS"/>
              </a:rPr>
              <a:t> </a:t>
            </a:r>
            <a:r>
              <a:rPr sz="1600" spc="-60" dirty="0" smtClean="0">
                <a:latin typeface="Trebuchet MS"/>
                <a:cs typeface="Trebuchet MS"/>
              </a:rPr>
              <a:t>Austri</a:t>
            </a:r>
            <a:r>
              <a:rPr lang="ta-IN" sz="1600" spc="-60" dirty="0" smtClean="0">
                <a:latin typeface="Trebuchet MS"/>
                <a:cs typeface="Trebuchet MS"/>
              </a:rPr>
              <a:t>j</a:t>
            </a:r>
            <a:r>
              <a:rPr sz="1600" spc="-60" dirty="0" smtClean="0">
                <a:latin typeface="Trebuchet MS"/>
                <a:cs typeface="Trebuchet MS"/>
              </a:rPr>
              <a:t>a</a:t>
            </a:r>
            <a:endParaRPr sz="1600" dirty="0">
              <a:latin typeface="Trebuchet MS"/>
              <a:cs typeface="Trebuchet MS"/>
            </a:endParaRPr>
          </a:p>
          <a:p>
            <a:pPr marL="39370" marR="5715" indent="769620" algn="r">
              <a:lnSpc>
                <a:spcPct val="181400"/>
              </a:lnSpc>
              <a:spcBef>
                <a:spcPts val="5"/>
              </a:spcBef>
            </a:pPr>
            <a:r>
              <a:rPr sz="1600" spc="-60" dirty="0">
                <a:latin typeface="Trebuchet MS"/>
                <a:cs typeface="Trebuchet MS"/>
              </a:rPr>
              <a:t>AfD</a:t>
            </a:r>
            <a:r>
              <a:rPr sz="1600" spc="-60" dirty="0" smtClean="0">
                <a:latin typeface="Trebuchet MS"/>
                <a:cs typeface="Trebuchet MS"/>
              </a:rPr>
              <a:t>-</a:t>
            </a:r>
            <a:r>
              <a:rPr lang="ta-IN" sz="1600" spc="-60" dirty="0" smtClean="0">
                <a:latin typeface="Trebuchet MS"/>
                <a:cs typeface="Trebuchet MS"/>
              </a:rPr>
              <a:t>Njemačka</a:t>
            </a:r>
            <a:r>
              <a:rPr sz="1600" spc="-40" dirty="0" smtClean="0">
                <a:latin typeface="Trebuchet MS"/>
                <a:cs typeface="Trebuchet MS"/>
              </a:rPr>
              <a:t> </a:t>
            </a:r>
            <a:r>
              <a:rPr lang="ta-IN" sz="1500" spc="-40" dirty="0" smtClean="0">
                <a:latin typeface="Trebuchet MS"/>
                <a:cs typeface="Trebuchet MS"/>
              </a:rPr>
              <a:t>Stranka napretka</a:t>
            </a:r>
            <a:r>
              <a:rPr sz="1500" spc="-85" dirty="0" smtClean="0">
                <a:latin typeface="Trebuchet MS"/>
                <a:cs typeface="Trebuchet MS"/>
              </a:rPr>
              <a:t>-</a:t>
            </a:r>
            <a:r>
              <a:rPr sz="1500" spc="-275" dirty="0" smtClean="0">
                <a:latin typeface="Trebuchet MS"/>
                <a:cs typeface="Trebuchet MS"/>
              </a:rPr>
              <a:t> </a:t>
            </a:r>
            <a:r>
              <a:rPr sz="1500" spc="-40" dirty="0" smtClean="0">
                <a:latin typeface="Trebuchet MS"/>
                <a:cs typeface="Trebuchet MS"/>
              </a:rPr>
              <a:t>Nor</a:t>
            </a:r>
            <a:r>
              <a:rPr lang="ta-IN" sz="1500" spc="-40" dirty="0" smtClean="0">
                <a:latin typeface="Trebuchet MS"/>
                <a:cs typeface="Trebuchet MS"/>
              </a:rPr>
              <a:t>veška</a:t>
            </a:r>
            <a:endParaRPr sz="1500" dirty="0">
              <a:latin typeface="Trebuchet MS"/>
              <a:cs typeface="Trebuchet MS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350" dirty="0">
              <a:latin typeface="Trebuchet MS"/>
              <a:cs typeface="Trebuchet MS"/>
            </a:endParaRPr>
          </a:p>
          <a:p>
            <a:pPr marL="1243965" algn="r">
              <a:lnSpc>
                <a:spcPct val="100000"/>
              </a:lnSpc>
              <a:spcBef>
                <a:spcPts val="5"/>
              </a:spcBef>
            </a:pPr>
            <a:r>
              <a:rPr sz="1600" spc="-65" dirty="0">
                <a:latin typeface="Trebuchet MS"/>
                <a:cs typeface="Trebuchet MS"/>
              </a:rPr>
              <a:t>UKIP-</a:t>
            </a:r>
            <a:r>
              <a:rPr sz="1600" spc="-21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UK</a:t>
            </a:r>
            <a:endParaRPr sz="1600" dirty="0">
              <a:latin typeface="Trebuchet MS"/>
              <a:cs typeface="Trebuchet MS"/>
            </a:endParaRPr>
          </a:p>
          <a:p>
            <a:pPr marL="12700" marR="5080" indent="346710" algn="r">
              <a:lnSpc>
                <a:spcPct val="181400"/>
              </a:lnSpc>
            </a:pPr>
            <a:r>
              <a:rPr sz="1600" spc="-45" dirty="0">
                <a:latin typeface="Trebuchet MS"/>
                <a:cs typeface="Trebuchet MS"/>
              </a:rPr>
              <a:t>FN </a:t>
            </a:r>
            <a:r>
              <a:rPr lang="ta-IN" sz="1600" spc="-45" dirty="0" smtClean="0">
                <a:latin typeface="Trebuchet MS"/>
                <a:cs typeface="Trebuchet MS"/>
              </a:rPr>
              <a:t>krug </a:t>
            </a:r>
            <a:r>
              <a:rPr sz="1600" spc="-60" dirty="0" smtClean="0">
                <a:latin typeface="Trebuchet MS"/>
                <a:cs typeface="Trebuchet MS"/>
              </a:rPr>
              <a:t>2</a:t>
            </a:r>
            <a:r>
              <a:rPr sz="1600" spc="-60" dirty="0">
                <a:latin typeface="Trebuchet MS"/>
                <a:cs typeface="Trebuchet MS"/>
              </a:rPr>
              <a:t>-</a:t>
            </a:r>
            <a:r>
              <a:rPr sz="1600" spc="-140" dirty="0">
                <a:latin typeface="Trebuchet MS"/>
                <a:cs typeface="Trebuchet MS"/>
              </a:rPr>
              <a:t> </a:t>
            </a:r>
            <a:r>
              <a:rPr sz="1600" spc="-80" dirty="0" smtClean="0">
                <a:latin typeface="Trebuchet MS"/>
                <a:cs typeface="Trebuchet MS"/>
              </a:rPr>
              <a:t>Franc</a:t>
            </a:r>
            <a:r>
              <a:rPr lang="ta-IN" sz="1600" spc="-80" dirty="0" smtClean="0">
                <a:latin typeface="Trebuchet MS"/>
                <a:cs typeface="Trebuchet MS"/>
              </a:rPr>
              <a:t>uska</a:t>
            </a:r>
          </a:p>
          <a:p>
            <a:pPr marL="12700" marR="5080" indent="346710" algn="r">
              <a:lnSpc>
                <a:spcPct val="181400"/>
              </a:lnSpc>
            </a:pPr>
            <a:r>
              <a:rPr sz="1600" spc="-45" dirty="0" smtClean="0">
                <a:latin typeface="Trebuchet MS"/>
                <a:cs typeface="Trebuchet MS"/>
              </a:rPr>
              <a:t>FN</a:t>
            </a:r>
            <a:r>
              <a:rPr sz="1600" spc="-155" dirty="0" smtClean="0">
                <a:latin typeface="Trebuchet MS"/>
                <a:cs typeface="Trebuchet MS"/>
              </a:rPr>
              <a:t> </a:t>
            </a:r>
            <a:r>
              <a:rPr lang="ta-IN" sz="1600" spc="-155" dirty="0" smtClean="0">
                <a:latin typeface="Trebuchet MS"/>
                <a:cs typeface="Trebuchet MS"/>
              </a:rPr>
              <a:t>krug </a:t>
            </a:r>
            <a:r>
              <a:rPr sz="1600" spc="-80" dirty="0" smtClean="0">
                <a:latin typeface="Trebuchet MS"/>
                <a:cs typeface="Trebuchet MS"/>
              </a:rPr>
              <a:t>1</a:t>
            </a:r>
            <a:r>
              <a:rPr sz="1600" spc="-80" dirty="0">
                <a:latin typeface="Trebuchet MS"/>
                <a:cs typeface="Trebuchet MS"/>
              </a:rPr>
              <a:t>-</a:t>
            </a:r>
            <a:r>
              <a:rPr sz="1600" spc="-80" dirty="0" smtClean="0">
                <a:latin typeface="Trebuchet MS"/>
                <a:cs typeface="Trebuchet MS"/>
              </a:rPr>
              <a:t>Franc</a:t>
            </a:r>
            <a:r>
              <a:rPr lang="ta-IN" sz="1600" spc="-80" dirty="0" smtClean="0">
                <a:latin typeface="Trebuchet MS"/>
                <a:cs typeface="Trebuchet MS"/>
              </a:rPr>
              <a:t>uska</a:t>
            </a:r>
            <a:r>
              <a:rPr sz="1600" spc="-45" dirty="0" smtClean="0">
                <a:latin typeface="Trebuchet MS"/>
                <a:cs typeface="Trebuchet MS"/>
              </a:rPr>
              <a:t> </a:t>
            </a:r>
            <a:r>
              <a:rPr sz="1600" spc="-85" dirty="0" smtClean="0">
                <a:latin typeface="Trebuchet MS"/>
                <a:cs typeface="Trebuchet MS"/>
              </a:rPr>
              <a:t>Patriot</a:t>
            </a:r>
            <a:r>
              <a:rPr lang="ta-IN" sz="1600" spc="-85" dirty="0" smtClean="0">
                <a:latin typeface="Trebuchet MS"/>
                <a:cs typeface="Trebuchet MS"/>
              </a:rPr>
              <a:t>ski f</a:t>
            </a:r>
            <a:r>
              <a:rPr sz="1600" spc="-70" dirty="0" smtClean="0">
                <a:latin typeface="Trebuchet MS"/>
                <a:cs typeface="Trebuchet MS"/>
              </a:rPr>
              <a:t>ront</a:t>
            </a:r>
            <a:r>
              <a:rPr sz="1600" spc="-70" dirty="0">
                <a:latin typeface="Trebuchet MS"/>
                <a:cs typeface="Trebuchet MS"/>
              </a:rPr>
              <a:t>-</a:t>
            </a:r>
            <a:r>
              <a:rPr sz="1600" spc="-150" dirty="0">
                <a:latin typeface="Trebuchet MS"/>
                <a:cs typeface="Trebuchet MS"/>
              </a:rPr>
              <a:t> </a:t>
            </a:r>
            <a:r>
              <a:rPr sz="1600" spc="-70" dirty="0" smtClean="0">
                <a:latin typeface="Trebuchet MS"/>
                <a:cs typeface="Trebuchet MS"/>
              </a:rPr>
              <a:t>Bugar</a:t>
            </a:r>
            <a:r>
              <a:rPr lang="ta-IN" sz="1600" spc="-70" dirty="0" smtClean="0">
                <a:latin typeface="Trebuchet MS"/>
                <a:cs typeface="Trebuchet MS"/>
              </a:rPr>
              <a:t>sk</a:t>
            </a:r>
            <a:r>
              <a:rPr sz="1600" spc="-70" dirty="0" smtClean="0">
                <a:latin typeface="Trebuchet MS"/>
                <a:cs typeface="Trebuchet MS"/>
              </a:rPr>
              <a:t>a</a:t>
            </a:r>
            <a:endParaRPr lang="ta-IN" sz="1600" spc="-70" dirty="0" smtClean="0">
              <a:latin typeface="Trebuchet MS"/>
              <a:cs typeface="Trebuchet MS"/>
            </a:endParaRPr>
          </a:p>
          <a:p>
            <a:pPr marL="12700" marR="5080" indent="346710" algn="r">
              <a:lnSpc>
                <a:spcPct val="181400"/>
              </a:lnSpc>
            </a:pPr>
            <a:r>
              <a:rPr sz="1600" spc="-65" dirty="0" smtClean="0">
                <a:latin typeface="Trebuchet MS"/>
                <a:cs typeface="Trebuchet MS"/>
              </a:rPr>
              <a:t>PVV-</a:t>
            </a:r>
            <a:r>
              <a:rPr lang="ta-IN" sz="1600" spc="-65" dirty="0" smtClean="0">
                <a:latin typeface="Trebuchet MS"/>
                <a:cs typeface="Trebuchet MS"/>
              </a:rPr>
              <a:t>Holandija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84" name="object 84"/>
          <p:cNvSpPr txBox="1">
            <a:spLocks noGrp="1"/>
          </p:cNvSpPr>
          <p:nvPr>
            <p:ph type="title"/>
          </p:nvPr>
        </p:nvSpPr>
        <p:spPr>
          <a:xfrm>
            <a:off x="1394586" y="64084"/>
            <a:ext cx="6356985" cy="175964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-6350" algn="ctr">
              <a:lnSpc>
                <a:spcPct val="101800"/>
              </a:lnSpc>
              <a:spcBef>
                <a:spcPts val="50"/>
              </a:spcBef>
            </a:pPr>
            <a:r>
              <a:rPr lang="ta-IN" sz="2800" b="1" spc="-240" dirty="0" smtClean="0">
                <a:solidFill>
                  <a:srgbClr val="000000"/>
                </a:solidFill>
              </a:rPr>
              <a:t>Djelovanje krajnje desnice na zakonodavnim izborima u Evropi </a:t>
            </a:r>
            <a:r>
              <a:rPr sz="2800" b="1" spc="-165" dirty="0" smtClean="0">
                <a:solidFill>
                  <a:srgbClr val="000000"/>
                </a:solidFill>
              </a:rPr>
              <a:t>- </a:t>
            </a:r>
            <a:r>
              <a:rPr sz="2800" b="1" spc="-225" dirty="0">
                <a:solidFill>
                  <a:srgbClr val="000000"/>
                </a:solidFill>
              </a:rPr>
              <a:t>2017 </a:t>
            </a:r>
            <a:r>
              <a:rPr lang="ta-IN" sz="2800" b="1" spc="-225" dirty="0" smtClean="0">
                <a:solidFill>
                  <a:srgbClr val="000000"/>
                </a:solidFill>
              </a:rPr>
              <a:t>u poređenju sa nacionalnim izborima</a:t>
            </a:r>
            <a:endParaRPr sz="2800" dirty="0"/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2800" b="1" spc="-20" dirty="0">
                <a:solidFill>
                  <a:srgbClr val="000000"/>
                </a:solidFill>
              </a:rPr>
              <a:t>(% </a:t>
            </a:r>
            <a:r>
              <a:rPr lang="ta-IN" sz="2800" b="1" spc="-20" dirty="0" smtClean="0">
                <a:solidFill>
                  <a:srgbClr val="000000"/>
                </a:solidFill>
              </a:rPr>
              <a:t>glasova</a:t>
            </a:r>
            <a:r>
              <a:rPr sz="2800" b="1" spc="-155" dirty="0" smtClean="0">
                <a:solidFill>
                  <a:srgbClr val="000000"/>
                </a:solidFill>
              </a:rPr>
              <a:t>)</a:t>
            </a:r>
            <a:endParaRPr sz="2800" dirty="0"/>
          </a:p>
        </p:txBody>
      </p:sp>
      <p:sp>
        <p:nvSpPr>
          <p:cNvPr id="85" name="object 85"/>
          <p:cNvSpPr/>
          <p:nvPr/>
        </p:nvSpPr>
        <p:spPr>
          <a:xfrm>
            <a:off x="2709672" y="6544056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4" h="125095">
                <a:moveTo>
                  <a:pt x="0" y="124968"/>
                </a:moveTo>
                <a:lnTo>
                  <a:pt x="124968" y="124968"/>
                </a:lnTo>
                <a:lnTo>
                  <a:pt x="124968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CF9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09672" y="6544056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4" h="125095">
                <a:moveTo>
                  <a:pt x="0" y="124968"/>
                </a:moveTo>
                <a:lnTo>
                  <a:pt x="124968" y="124968"/>
                </a:lnTo>
                <a:lnTo>
                  <a:pt x="124968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880486" y="5977901"/>
            <a:ext cx="488950" cy="75374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96520" algn="ctr">
              <a:lnSpc>
                <a:spcPct val="100000"/>
              </a:lnSpc>
              <a:spcBef>
                <a:spcPts val="885"/>
              </a:spcBef>
            </a:pPr>
            <a:r>
              <a:rPr sz="1600" spc="-25" dirty="0">
                <a:latin typeface="Trebuchet MS"/>
                <a:cs typeface="Trebuchet MS"/>
              </a:rPr>
              <a:t>5</a:t>
            </a:r>
            <a:endParaRPr sz="16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1800" spc="-40" dirty="0">
                <a:latin typeface="Trebuchet MS"/>
                <a:cs typeface="Trebuchet MS"/>
              </a:rPr>
              <a:t>2017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666744" y="6544056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8"/>
                </a:moveTo>
                <a:lnTo>
                  <a:pt x="124967" y="124968"/>
                </a:lnTo>
                <a:lnTo>
                  <a:pt x="124967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A74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666744" y="6544056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8"/>
                </a:moveTo>
                <a:lnTo>
                  <a:pt x="124967" y="124968"/>
                </a:lnTo>
                <a:lnTo>
                  <a:pt x="124967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ln w="12192">
            <a:solidFill>
              <a:srgbClr val="893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789934" y="5977901"/>
            <a:ext cx="2991866" cy="747641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  <a:tabLst>
                <a:tab pos="845185" algn="l"/>
                <a:tab pos="1678305" algn="l"/>
                <a:tab pos="2511425" algn="l"/>
              </a:tabLst>
            </a:pPr>
            <a:r>
              <a:rPr sz="1600" spc="-30" dirty="0">
                <a:latin typeface="Trebuchet MS"/>
                <a:cs typeface="Trebuchet MS"/>
              </a:rPr>
              <a:t>1</a:t>
            </a:r>
            <a:r>
              <a:rPr sz="1600" spc="-25" dirty="0">
                <a:latin typeface="Trebuchet MS"/>
                <a:cs typeface="Trebuchet MS"/>
              </a:rPr>
              <a:t>0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30" dirty="0">
                <a:latin typeface="Trebuchet MS"/>
                <a:cs typeface="Trebuchet MS"/>
              </a:rPr>
              <a:t>1</a:t>
            </a:r>
            <a:r>
              <a:rPr sz="1600" spc="-25" dirty="0">
                <a:latin typeface="Trebuchet MS"/>
                <a:cs typeface="Trebuchet MS"/>
              </a:rPr>
              <a:t>5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30" dirty="0">
                <a:latin typeface="Trebuchet MS"/>
                <a:cs typeface="Trebuchet MS"/>
              </a:rPr>
              <a:t>2</a:t>
            </a:r>
            <a:r>
              <a:rPr sz="1600" spc="-25" dirty="0">
                <a:latin typeface="Trebuchet MS"/>
                <a:cs typeface="Trebuchet MS"/>
              </a:rPr>
              <a:t>0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30" dirty="0">
                <a:latin typeface="Trebuchet MS"/>
                <a:cs typeface="Trebuchet MS"/>
              </a:rPr>
              <a:t>25</a:t>
            </a:r>
            <a:endParaRPr sz="1600" dirty="0">
              <a:latin typeface="Trebuchet MS"/>
              <a:cs typeface="Trebuchet MS"/>
            </a:endParaRPr>
          </a:p>
          <a:p>
            <a:pPr marL="60325">
              <a:lnSpc>
                <a:spcPct val="100000"/>
              </a:lnSpc>
              <a:spcBef>
                <a:spcPts val="865"/>
              </a:spcBef>
            </a:pPr>
            <a:r>
              <a:rPr sz="1800" spc="-65" dirty="0" smtClean="0">
                <a:latin typeface="Trebuchet MS"/>
                <a:cs typeface="Trebuchet MS"/>
              </a:rPr>
              <a:t>Pre</a:t>
            </a:r>
            <a:r>
              <a:rPr lang="ta-IN" sz="1800" spc="-65" dirty="0" smtClean="0">
                <a:latin typeface="Trebuchet MS"/>
                <a:cs typeface="Trebuchet MS"/>
              </a:rPr>
              <a:t>thodni zakonodavni izbori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192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06345" y="1846021"/>
            <a:ext cx="5178425" cy="4134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95"/>
              </a:spcBef>
            </a:pPr>
            <a:r>
              <a:rPr sz="4400" spc="-295" dirty="0">
                <a:latin typeface="Trebuchet MS"/>
                <a:cs typeface="Trebuchet MS"/>
              </a:rPr>
              <a:t>2.</a:t>
            </a:r>
            <a:endParaRPr sz="4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4400" spc="-245" dirty="0" smtClean="0">
                <a:latin typeface="Trebuchet MS"/>
                <a:cs typeface="Trebuchet MS"/>
              </a:rPr>
              <a:t>Teoret</a:t>
            </a:r>
            <a:r>
              <a:rPr lang="ta-IN" sz="4400" spc="-245" dirty="0" smtClean="0">
                <a:latin typeface="Trebuchet MS"/>
                <a:cs typeface="Trebuchet MS"/>
              </a:rPr>
              <a:t>ski okvir</a:t>
            </a:r>
            <a:endParaRPr sz="4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400" spc="-95" dirty="0" smtClean="0">
                <a:latin typeface="Trebuchet MS"/>
                <a:cs typeface="Trebuchet MS"/>
              </a:rPr>
              <a:t></a:t>
            </a:r>
            <a:r>
              <a:rPr lang="ta-IN" sz="4400" spc="-95" dirty="0" smtClean="0">
                <a:latin typeface="Trebuchet MS"/>
                <a:cs typeface="Trebuchet MS"/>
              </a:rPr>
              <a:t>Potražnja</a:t>
            </a:r>
            <a:endParaRPr sz="4400" dirty="0">
              <a:latin typeface="Trebuchet MS"/>
              <a:cs typeface="Trebuchet MS"/>
            </a:endParaRPr>
          </a:p>
          <a:p>
            <a:pPr marL="3175" algn="ctr">
              <a:lnSpc>
                <a:spcPct val="100000"/>
              </a:lnSpc>
            </a:pPr>
            <a:r>
              <a:rPr sz="4400" spc="-120" dirty="0" smtClean="0">
                <a:latin typeface="Trebuchet MS"/>
                <a:cs typeface="Trebuchet MS"/>
              </a:rPr>
              <a:t></a:t>
            </a:r>
            <a:r>
              <a:rPr lang="ta-IN" sz="4400" spc="-120" dirty="0" smtClean="0">
                <a:latin typeface="Trebuchet MS"/>
                <a:cs typeface="Trebuchet MS"/>
              </a:rPr>
              <a:t>Ponuda</a:t>
            </a:r>
            <a:endParaRPr sz="4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2916" y="296812"/>
            <a:ext cx="5994607" cy="5920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111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97330" y="1846021"/>
            <a:ext cx="6199505" cy="3427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400" spc="-295" dirty="0">
                <a:latin typeface="Trebuchet MS"/>
                <a:cs typeface="Trebuchet MS"/>
              </a:rPr>
              <a:t>3.</a:t>
            </a:r>
            <a:endParaRPr sz="4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 dirty="0">
              <a:latin typeface="Trebuchet MS"/>
              <a:cs typeface="Trebuchet MS"/>
            </a:endParaRPr>
          </a:p>
          <a:p>
            <a:pPr marL="12065" marR="5080" algn="ctr">
              <a:lnSpc>
                <a:spcPct val="100000"/>
              </a:lnSpc>
            </a:pPr>
            <a:r>
              <a:rPr lang="en-US" sz="4400" spc="-254" dirty="0" smtClean="0">
                <a:latin typeface="Trebuchet MS"/>
                <a:cs typeface="Trebuchet MS"/>
              </a:rPr>
              <a:t>N</a:t>
            </a:r>
            <a:r>
              <a:rPr lang="ta-IN" sz="4400" spc="-254" dirty="0" smtClean="0">
                <a:latin typeface="Trebuchet MS"/>
                <a:cs typeface="Trebuchet MS"/>
              </a:rPr>
              <a:t>epoznata na strani potražnje i</a:t>
            </a:r>
            <a:r>
              <a:rPr sz="4400" spc="-150" dirty="0" smtClean="0">
                <a:latin typeface="Trebuchet MS"/>
                <a:cs typeface="Trebuchet MS"/>
              </a:rPr>
              <a:t> </a:t>
            </a:r>
            <a:r>
              <a:rPr sz="4400" spc="-170" dirty="0" smtClean="0">
                <a:latin typeface="Trebuchet MS"/>
                <a:cs typeface="Trebuchet MS"/>
              </a:rPr>
              <a:t>dominant</a:t>
            </a:r>
            <a:r>
              <a:rPr lang="ta-IN" sz="4400" spc="-170" dirty="0" smtClean="0">
                <a:latin typeface="Trebuchet MS"/>
                <a:cs typeface="Trebuchet MS"/>
              </a:rPr>
              <a:t>no</a:t>
            </a:r>
            <a:r>
              <a:rPr sz="4400" spc="-295" dirty="0" smtClean="0">
                <a:latin typeface="Trebuchet MS"/>
                <a:cs typeface="Trebuchet MS"/>
              </a:rPr>
              <a:t> </a:t>
            </a:r>
            <a:r>
              <a:rPr lang="ta-IN" sz="4400" spc="-295" dirty="0" smtClean="0">
                <a:latin typeface="Trebuchet MS"/>
                <a:cs typeface="Trebuchet MS"/>
              </a:rPr>
              <a:t>tumačenje</a:t>
            </a:r>
            <a:endParaRPr sz="4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1497</Words>
  <Application>Microsoft Macintosh PowerPoint</Application>
  <PresentationFormat>On-screen Show (4:3)</PresentationFormat>
  <Paragraphs>248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JAČANJE EKSTREMNIH DESNIČARA U EVROPI: DETERMINANTE I ODGOVORI</vt:lpstr>
      <vt:lpstr>Nacrt</vt:lpstr>
      <vt:lpstr>PowerPoint Presentation</vt:lpstr>
      <vt:lpstr>Krajnja desnica nije usamljena pojava</vt:lpstr>
      <vt:lpstr>Jačanje krajnje desnice nije linearno</vt:lpstr>
      <vt:lpstr>Djelovanje krajnje desnice na zakonodavnim izborima u Evropi - 2017 u poređenju sa nacionalnim izborima (% glasova)</vt:lpstr>
      <vt:lpstr>PowerPoint Presentation</vt:lpstr>
      <vt:lpstr>PowerPoint Presentation</vt:lpstr>
      <vt:lpstr>PowerPoint Presentation</vt:lpstr>
      <vt:lpstr>Zagonetka ekonomske krize i jačanje krajnje desnice u Evropi</vt:lpstr>
      <vt:lpstr>PowerPoint Presentation</vt:lpstr>
      <vt:lpstr>Dominantno rješenje: novi transnacionalni rascjep i kulturne posljedice</vt:lpstr>
      <vt:lpstr>4.</vt:lpstr>
      <vt:lpstr>Imigracija nije samo kulturna</vt:lpstr>
      <vt:lpstr>Ekonomski i kulturni problemi u vezi imigracije i njihov uticaj na podršku krajnjoj desnici – 2014 Evropska socijalna anketa</vt:lpstr>
      <vt:lpstr>Uloga politika države blagostanja</vt:lpstr>
      <vt:lpstr>Zavisna varijabla je glas krajnje desnice</vt:lpstr>
      <vt:lpstr>Medijatorska uloga institucija države blagostanja – test na nacionalnom nivou korištenjem rezultata za Evropski parlament </vt:lpstr>
      <vt:lpstr>Uticaj nezaposlenosti na glasove desničarima zavisi od pogodnosti za nezaposlene na nacionalnim izborima zapadnih i istočnih evropskih država još od 1991.</vt:lpstr>
      <vt:lpstr>Uloga partijskih strategija: nova pobjednička formula?</vt:lpstr>
      <vt:lpstr>Zaključak 1: sažetak determinanti</vt:lpstr>
      <vt:lpstr>Zaključak 2: koja je uloga sindikata?</vt:lpstr>
      <vt:lpstr>ŠTA MISLITE?</vt:lpstr>
      <vt:lpstr>Literatura korištena u našem radu (zajedno sa Daphne Halikiopoulou)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THE FAR RIGHT IN  EUROPE: DETERMINANTS AND RESPONSES</dc:title>
  <dc:creator>Tim</dc:creator>
  <cp:lastModifiedBy>samir</cp:lastModifiedBy>
  <cp:revision>42</cp:revision>
  <dcterms:created xsi:type="dcterms:W3CDTF">2018-09-07T10:53:33Z</dcterms:created>
  <dcterms:modified xsi:type="dcterms:W3CDTF">2018-09-07T18:56:50Z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2018-09-07T00:00:00Z</vt:filetime>
  </property>
</Properties>
</file>