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86"/>
  </p:notesMasterIdLst>
  <p:sldIdLst>
    <p:sldId id="257" r:id="rId2"/>
    <p:sldId id="282" r:id="rId3"/>
    <p:sldId id="563" r:id="rId4"/>
    <p:sldId id="564" r:id="rId5"/>
    <p:sldId id="328" r:id="rId6"/>
    <p:sldId id="329" r:id="rId7"/>
    <p:sldId id="986" r:id="rId8"/>
    <p:sldId id="565" r:id="rId9"/>
    <p:sldId id="980" r:id="rId10"/>
    <p:sldId id="292" r:id="rId11"/>
    <p:sldId id="1127" r:id="rId12"/>
    <p:sldId id="1126" r:id="rId13"/>
    <p:sldId id="991" r:id="rId14"/>
    <p:sldId id="1085" r:id="rId15"/>
    <p:sldId id="1020" r:id="rId16"/>
    <p:sldId id="1018" r:id="rId17"/>
    <p:sldId id="1017" r:id="rId18"/>
    <p:sldId id="1115" r:id="rId19"/>
    <p:sldId id="1055" r:id="rId20"/>
    <p:sldId id="566" r:id="rId21"/>
    <p:sldId id="568" r:id="rId22"/>
    <p:sldId id="567" r:id="rId23"/>
    <p:sldId id="562" r:id="rId24"/>
    <p:sldId id="1015" r:id="rId25"/>
    <p:sldId id="992" r:id="rId26"/>
    <p:sldId id="561" r:id="rId27"/>
    <p:sldId id="540" r:id="rId28"/>
    <p:sldId id="541" r:id="rId29"/>
    <p:sldId id="276" r:id="rId30"/>
    <p:sldId id="335" r:id="rId31"/>
    <p:sldId id="275" r:id="rId32"/>
    <p:sldId id="274" r:id="rId33"/>
    <p:sldId id="296" r:id="rId34"/>
    <p:sldId id="295" r:id="rId35"/>
    <p:sldId id="297" r:id="rId36"/>
    <p:sldId id="298" r:id="rId37"/>
    <p:sldId id="277" r:id="rId38"/>
    <p:sldId id="299" r:id="rId39"/>
    <p:sldId id="300" r:id="rId40"/>
    <p:sldId id="301" r:id="rId41"/>
    <p:sldId id="278" r:id="rId42"/>
    <p:sldId id="302" r:id="rId43"/>
    <p:sldId id="303" r:id="rId44"/>
    <p:sldId id="304" r:id="rId45"/>
    <p:sldId id="306" r:id="rId46"/>
    <p:sldId id="305" r:id="rId47"/>
    <p:sldId id="307" r:id="rId48"/>
    <p:sldId id="279" r:id="rId49"/>
    <p:sldId id="281" r:id="rId50"/>
    <p:sldId id="308" r:id="rId51"/>
    <p:sldId id="331" r:id="rId52"/>
    <p:sldId id="337" r:id="rId53"/>
    <p:sldId id="309" r:id="rId54"/>
    <p:sldId id="311" r:id="rId55"/>
    <p:sldId id="336" r:id="rId56"/>
    <p:sldId id="293" r:id="rId57"/>
    <p:sldId id="317" r:id="rId58"/>
    <p:sldId id="318" r:id="rId59"/>
    <p:sldId id="319" r:id="rId60"/>
    <p:sldId id="320" r:id="rId61"/>
    <p:sldId id="322" r:id="rId62"/>
    <p:sldId id="339" r:id="rId63"/>
    <p:sldId id="340" r:id="rId64"/>
    <p:sldId id="341" r:id="rId65"/>
    <p:sldId id="342" r:id="rId66"/>
    <p:sldId id="343" r:id="rId67"/>
    <p:sldId id="345" r:id="rId68"/>
    <p:sldId id="348" r:id="rId69"/>
    <p:sldId id="346" r:id="rId70"/>
    <p:sldId id="347" r:id="rId71"/>
    <p:sldId id="256" r:id="rId72"/>
    <p:sldId id="273" r:id="rId73"/>
    <p:sldId id="294" r:id="rId74"/>
    <p:sldId id="258" r:id="rId75"/>
    <p:sldId id="259" r:id="rId76"/>
    <p:sldId id="260" r:id="rId77"/>
    <p:sldId id="261" r:id="rId78"/>
    <p:sldId id="262" r:id="rId79"/>
    <p:sldId id="263" r:id="rId80"/>
    <p:sldId id="265" r:id="rId81"/>
    <p:sldId id="268" r:id="rId82"/>
    <p:sldId id="269" r:id="rId83"/>
    <p:sldId id="270" r:id="rId84"/>
    <p:sldId id="271" r:id="rId85"/>
  </p:sldIdLst>
  <p:sldSz cx="4610100" cy="3467100"/>
  <p:notesSz cx="4610100" cy="3467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53"/>
    <p:restoredTop sz="94671"/>
  </p:normalViewPr>
  <p:slideViewPr>
    <p:cSldViewPr>
      <p:cViewPr varScale="1">
        <p:scale>
          <a:sx n="114" d="100"/>
          <a:sy n="114" d="100"/>
        </p:scale>
        <p:origin x="1360"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7C956C-48EF-4AB9-A08F-FD9EF6775C41}" type="doc">
      <dgm:prSet loTypeId="urn:microsoft.com/office/officeart/2016/7/layout/BasicProcessNew" loCatId="process" qsTypeId="urn:microsoft.com/office/officeart/2005/8/quickstyle/simple4" qsCatId="simple" csTypeId="urn:microsoft.com/office/officeart/2005/8/colors/colorful5" csCatId="colorful" phldr="1"/>
      <dgm:spPr/>
      <dgm:t>
        <a:bodyPr/>
        <a:lstStyle/>
        <a:p>
          <a:endParaRPr lang="en-US"/>
        </a:p>
      </dgm:t>
    </dgm:pt>
    <dgm:pt modelId="{913FBEB2-2485-4C76-9003-03F1CA520F0E}">
      <dgm:prSet/>
      <dgm:spPr/>
      <dgm:t>
        <a:bodyPr/>
        <a:lstStyle/>
        <a:p>
          <a:r>
            <a:rPr lang="en-GB" b="1" dirty="0">
              <a:latin typeface="Times New Roman" panose="02020603050405020304" pitchFamily="18" charset="0"/>
              <a:cs typeface="Times New Roman" panose="02020603050405020304" pitchFamily="18" charset="0"/>
            </a:rPr>
            <a:t>Wages from an international and regional perspective: Main trends and policy implications</a:t>
          </a:r>
          <a:endParaRPr lang="en-US" b="1" i="1" dirty="0">
            <a:latin typeface="Times New Roman" panose="02020603050405020304" pitchFamily="18" charset="0"/>
            <a:cs typeface="Times New Roman" panose="02020603050405020304" pitchFamily="18" charset="0"/>
          </a:endParaRPr>
        </a:p>
        <a:p>
          <a:endParaRPr lang="en-US" b="1" i="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Bruno S. Sergi</a:t>
          </a:r>
        </a:p>
        <a:p>
          <a:r>
            <a:rPr lang="en-US" dirty="0">
              <a:latin typeface="Times New Roman" panose="02020603050405020304" pitchFamily="18" charset="0"/>
              <a:cs typeface="Times New Roman" panose="02020603050405020304" pitchFamily="18" charset="0"/>
            </a:rPr>
            <a:t>ETUI and University of Messina</a:t>
          </a:r>
        </a:p>
      </dgm:t>
    </dgm:pt>
    <dgm:pt modelId="{FC13C307-A0F9-4991-B9C3-F31F43A1A01C}" type="parTrans" cxnId="{21363056-63AD-42D0-82B9-DA1F8F875246}">
      <dgm:prSet/>
      <dgm:spPr/>
      <dgm:t>
        <a:bodyPr/>
        <a:lstStyle/>
        <a:p>
          <a:endParaRPr lang="en-US"/>
        </a:p>
      </dgm:t>
    </dgm:pt>
    <dgm:pt modelId="{9118E01A-DF80-47D9-BA11-29C850A5FA0A}" type="sibTrans" cxnId="{21363056-63AD-42D0-82B9-DA1F8F875246}">
      <dgm:prSet/>
      <dgm:spPr/>
      <dgm:t>
        <a:bodyPr/>
        <a:lstStyle/>
        <a:p>
          <a:endParaRPr lang="en-US"/>
        </a:p>
      </dgm:t>
    </dgm:pt>
    <dgm:pt modelId="{CD8AF9CA-95AB-4763-A1C9-C9E373F81454}" type="pres">
      <dgm:prSet presAssocID="{847C956C-48EF-4AB9-A08F-FD9EF6775C41}" presName="Name0" presStyleCnt="0">
        <dgm:presLayoutVars>
          <dgm:dir/>
          <dgm:resizeHandles val="exact"/>
        </dgm:presLayoutVars>
      </dgm:prSet>
      <dgm:spPr/>
    </dgm:pt>
    <dgm:pt modelId="{A3EE8CDF-9652-4290-BAEC-16AFEDBC7207}" type="pres">
      <dgm:prSet presAssocID="{913FBEB2-2485-4C76-9003-03F1CA520F0E}" presName="node" presStyleLbl="node1" presStyleIdx="0" presStyleCnt="1">
        <dgm:presLayoutVars>
          <dgm:bulletEnabled val="1"/>
        </dgm:presLayoutVars>
      </dgm:prSet>
      <dgm:spPr/>
    </dgm:pt>
  </dgm:ptLst>
  <dgm:cxnLst>
    <dgm:cxn modelId="{816D1C10-0512-4CA2-ADD6-B3851E831D72}" type="presOf" srcId="{913FBEB2-2485-4C76-9003-03F1CA520F0E}" destId="{A3EE8CDF-9652-4290-BAEC-16AFEDBC7207}" srcOrd="0" destOrd="0" presId="urn:microsoft.com/office/officeart/2016/7/layout/BasicProcessNew"/>
    <dgm:cxn modelId="{21363056-63AD-42D0-82B9-DA1F8F875246}" srcId="{847C956C-48EF-4AB9-A08F-FD9EF6775C41}" destId="{913FBEB2-2485-4C76-9003-03F1CA520F0E}" srcOrd="0" destOrd="0" parTransId="{FC13C307-A0F9-4991-B9C3-F31F43A1A01C}" sibTransId="{9118E01A-DF80-47D9-BA11-29C850A5FA0A}"/>
    <dgm:cxn modelId="{E27D8C7A-DED5-4ED4-A624-E8813FF16322}" type="presOf" srcId="{847C956C-48EF-4AB9-A08F-FD9EF6775C41}" destId="{CD8AF9CA-95AB-4763-A1C9-C9E373F81454}" srcOrd="0" destOrd="0" presId="urn:microsoft.com/office/officeart/2016/7/layout/BasicProcessNew"/>
    <dgm:cxn modelId="{CD7B1099-4D1D-4B4E-9C73-1AD3D0845862}" type="presParOf" srcId="{CD8AF9CA-95AB-4763-A1C9-C9E373F81454}" destId="{A3EE8CDF-9652-4290-BAEC-16AFEDBC7207}" srcOrd="0"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F797C3-9014-4399-B3D9-8886AB9C2442}" type="doc">
      <dgm:prSet loTypeId="urn:microsoft.com/office/officeart/2005/8/layout/hierarchy2" loCatId="Inbox" qsTypeId="urn:microsoft.com/office/officeart/2005/8/quickstyle/simple1" qsCatId="simple" csTypeId="urn:microsoft.com/office/officeart/2005/8/colors/ColorSchemeForSuggestions" csCatId="other" phldr="1"/>
      <dgm:spPr/>
      <dgm:t>
        <a:bodyPr/>
        <a:lstStyle/>
        <a:p>
          <a:endParaRPr lang="en-US"/>
        </a:p>
      </dgm:t>
    </dgm:pt>
    <dgm:pt modelId="{0EBB6F0C-DAC3-461C-AAB9-89C9F7DA06B2}">
      <dgm:prSet/>
      <dgm:spPr/>
      <dgm:t>
        <a:bodyPr/>
        <a:lstStyle/>
        <a:p>
          <a:r>
            <a:rPr lang="en-US" dirty="0">
              <a:latin typeface="Times New Roman" panose="02020603050405020304" pitchFamily="18" charset="0"/>
              <a:cs typeface="Times New Roman" panose="02020603050405020304" pitchFamily="18" charset="0"/>
            </a:rPr>
            <a:t>World data on average net wages, average income, income disparities, and ageing societies</a:t>
          </a:r>
        </a:p>
      </dgm:t>
    </dgm:pt>
    <dgm:pt modelId="{8D6DE89D-003E-4380-95B5-DCA90B6484C0}" type="parTrans" cxnId="{A2915058-26D9-488F-9BAA-F3A7AA9B1563}">
      <dgm:prSet/>
      <dgm:spPr/>
      <dgm:t>
        <a:bodyPr/>
        <a:lstStyle/>
        <a:p>
          <a:endParaRPr lang="en-US"/>
        </a:p>
      </dgm:t>
    </dgm:pt>
    <dgm:pt modelId="{BCF3E29E-511E-4E07-BE85-873E2F286EF9}" type="sibTrans" cxnId="{A2915058-26D9-488F-9BAA-F3A7AA9B1563}">
      <dgm:prSet/>
      <dgm:spPr/>
      <dgm:t>
        <a:bodyPr/>
        <a:lstStyle/>
        <a:p>
          <a:endParaRPr lang="en-US"/>
        </a:p>
      </dgm:t>
    </dgm:pt>
    <dgm:pt modelId="{E2DAB984-2AD2-49DD-9827-14A180EB840B}">
      <dgm:prSet/>
      <dgm:spPr/>
      <dgm:t>
        <a:bodyPr/>
        <a:lstStyle/>
        <a:p>
          <a:r>
            <a:rPr lang="en-US" b="1" dirty="0">
              <a:latin typeface="Times New Roman" panose="02020603050405020304" pitchFamily="18" charset="0"/>
              <a:cs typeface="Times New Roman" panose="02020603050405020304" pitchFamily="18" charset="0"/>
            </a:rPr>
            <a:t>The case of Armenia: wages and growth</a:t>
          </a:r>
        </a:p>
      </dgm:t>
    </dgm:pt>
    <dgm:pt modelId="{3BB81E28-E744-4591-9E8A-3839B598977F}" type="parTrans" cxnId="{C57CA4C7-147C-495A-8ECF-2C9E12718766}">
      <dgm:prSet/>
      <dgm:spPr/>
      <dgm:t>
        <a:bodyPr/>
        <a:lstStyle/>
        <a:p>
          <a:endParaRPr lang="en-US"/>
        </a:p>
      </dgm:t>
    </dgm:pt>
    <dgm:pt modelId="{392A7D38-6C3C-4272-8AF3-9FF5FABC485B}" type="sibTrans" cxnId="{C57CA4C7-147C-495A-8ECF-2C9E12718766}">
      <dgm:prSet/>
      <dgm:spPr/>
      <dgm:t>
        <a:bodyPr/>
        <a:lstStyle/>
        <a:p>
          <a:endParaRPr lang="en-US"/>
        </a:p>
      </dgm:t>
    </dgm:pt>
    <dgm:pt modelId="{27FDDFC3-0029-49ED-9F00-A015BE5BC210}">
      <dgm:prSet/>
      <dgm:spPr/>
      <dgm:t>
        <a:bodyPr/>
        <a:lstStyle/>
        <a:p>
          <a:r>
            <a:rPr lang="en-AU" altLang="en-US" b="1" dirty="0">
              <a:latin typeface="Times New Roman" panose="02020603050405020304" pitchFamily="18" charset="0"/>
              <a:cs typeface="Times New Roman" panose="02020603050405020304" pitchFamily="18" charset="0"/>
            </a:rPr>
            <a:t>An overview: the Eurozone and the mainstream economics</a:t>
          </a:r>
          <a:r>
            <a:rPr lang="en-US" alt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CF94757-3577-4348-BAC4-89B08E60A973}" type="parTrans" cxnId="{F674BE81-B80A-4D63-8204-3B4B3288F31B}">
      <dgm:prSet/>
      <dgm:spPr/>
      <dgm:t>
        <a:bodyPr/>
        <a:lstStyle/>
        <a:p>
          <a:endParaRPr lang="en-US"/>
        </a:p>
      </dgm:t>
    </dgm:pt>
    <dgm:pt modelId="{D278AC75-2F97-4F06-806E-41504A954AFA}" type="sibTrans" cxnId="{F674BE81-B80A-4D63-8204-3B4B3288F31B}">
      <dgm:prSet/>
      <dgm:spPr/>
      <dgm:t>
        <a:bodyPr/>
        <a:lstStyle/>
        <a:p>
          <a:endParaRPr lang="en-US"/>
        </a:p>
      </dgm:t>
    </dgm:pt>
    <dgm:pt modelId="{A7595FCE-43FD-414F-ABC0-151FC4153C77}">
      <dgm:prSet/>
      <dgm:spPr/>
      <dgm:t>
        <a:bodyPr/>
        <a:lstStyle/>
        <a:p>
          <a:r>
            <a:rPr lang="it-IT" b="1">
              <a:latin typeface="Times New Roman" panose="02020603050405020304" pitchFamily="18" charset="0"/>
              <a:cs typeface="Times New Roman" panose="02020603050405020304" pitchFamily="18" charset="0"/>
            </a:rPr>
            <a:t>From the past ... a large stock of human capital</a:t>
          </a:r>
          <a:endParaRPr lang="en-US"/>
        </a:p>
      </dgm:t>
    </dgm:pt>
    <dgm:pt modelId="{A443EDB2-1CF4-4379-8B13-E54B1A4975D3}" type="parTrans" cxnId="{36876BB9-93EE-4B8B-8A8A-0CBA30C9BE91}">
      <dgm:prSet/>
      <dgm:spPr/>
      <dgm:t>
        <a:bodyPr/>
        <a:lstStyle/>
        <a:p>
          <a:endParaRPr lang="en-US"/>
        </a:p>
      </dgm:t>
    </dgm:pt>
    <dgm:pt modelId="{622620EF-7E0B-4B15-8C1E-0250CA4F3500}" type="sibTrans" cxnId="{36876BB9-93EE-4B8B-8A8A-0CBA30C9BE91}">
      <dgm:prSet/>
      <dgm:spPr/>
      <dgm:t>
        <a:bodyPr/>
        <a:lstStyle/>
        <a:p>
          <a:endParaRPr lang="en-US"/>
        </a:p>
      </dgm:t>
    </dgm:pt>
    <dgm:pt modelId="{7AD40301-8805-4AA8-A523-C867CFD03562}">
      <dgm:prSet/>
      <dgm:spPr/>
      <dgm:t>
        <a:bodyPr/>
        <a:lstStyle/>
        <a:p>
          <a:r>
            <a:rPr lang="en-AU" altLang="en-US" b="1" dirty="0">
              <a:latin typeface="Times New Roman" panose="02020603050405020304" pitchFamily="18" charset="0"/>
              <a:cs typeface="Times New Roman" panose="02020603050405020304" pitchFamily="18" charset="0"/>
            </a:rPr>
            <a:t>Brain drain and inequalities in transition</a:t>
          </a:r>
          <a:endParaRPr lang="en-US" dirty="0">
            <a:latin typeface="Times New Roman" panose="02020603050405020304" pitchFamily="18" charset="0"/>
            <a:cs typeface="Times New Roman" panose="02020603050405020304" pitchFamily="18" charset="0"/>
          </a:endParaRPr>
        </a:p>
      </dgm:t>
    </dgm:pt>
    <dgm:pt modelId="{F3DEC087-8490-47CC-AC6C-A7AE6D2B6EFA}" type="parTrans" cxnId="{4289E07C-CDBC-48E0-B733-13BC08770ECB}">
      <dgm:prSet/>
      <dgm:spPr/>
      <dgm:t>
        <a:bodyPr/>
        <a:lstStyle/>
        <a:p>
          <a:endParaRPr lang="en-US"/>
        </a:p>
      </dgm:t>
    </dgm:pt>
    <dgm:pt modelId="{012E3100-AE57-454D-B868-5F60F60097D4}" type="sibTrans" cxnId="{4289E07C-CDBC-48E0-B733-13BC08770ECB}">
      <dgm:prSet/>
      <dgm:spPr/>
      <dgm:t>
        <a:bodyPr/>
        <a:lstStyle/>
        <a:p>
          <a:endParaRPr lang="en-US"/>
        </a:p>
      </dgm:t>
    </dgm:pt>
    <dgm:pt modelId="{1A63A288-A1E7-4DE4-A3FD-5425F7D3E036}" type="pres">
      <dgm:prSet presAssocID="{83F797C3-9014-4399-B3D9-8886AB9C2442}" presName="diagram" presStyleCnt="0">
        <dgm:presLayoutVars>
          <dgm:chPref val="1"/>
          <dgm:dir/>
          <dgm:animOne val="branch"/>
          <dgm:animLvl val="lvl"/>
          <dgm:resizeHandles val="exact"/>
        </dgm:presLayoutVars>
      </dgm:prSet>
      <dgm:spPr/>
    </dgm:pt>
    <dgm:pt modelId="{05C0271D-A086-4ECF-940A-7553D5AC3213}" type="pres">
      <dgm:prSet presAssocID="{0EBB6F0C-DAC3-461C-AAB9-89C9F7DA06B2}" presName="root1" presStyleCnt="0"/>
      <dgm:spPr/>
    </dgm:pt>
    <dgm:pt modelId="{E33334AF-31D7-4188-B0F6-3219B2571D7D}" type="pres">
      <dgm:prSet presAssocID="{0EBB6F0C-DAC3-461C-AAB9-89C9F7DA06B2}" presName="LevelOneTextNode" presStyleLbl="node0" presStyleIdx="0" presStyleCnt="5">
        <dgm:presLayoutVars>
          <dgm:chPref val="3"/>
        </dgm:presLayoutVars>
      </dgm:prSet>
      <dgm:spPr/>
    </dgm:pt>
    <dgm:pt modelId="{8EE34AD4-A673-43DB-A8F6-F03F1BF249CC}" type="pres">
      <dgm:prSet presAssocID="{0EBB6F0C-DAC3-461C-AAB9-89C9F7DA06B2}" presName="level2hierChild" presStyleCnt="0"/>
      <dgm:spPr/>
    </dgm:pt>
    <dgm:pt modelId="{54137580-6AD8-4056-B2F3-A055EA5EAB4E}" type="pres">
      <dgm:prSet presAssocID="{27FDDFC3-0029-49ED-9F00-A015BE5BC210}" presName="root1" presStyleCnt="0"/>
      <dgm:spPr/>
    </dgm:pt>
    <dgm:pt modelId="{6BFBD90F-80DB-4E74-B54F-D508DD991714}" type="pres">
      <dgm:prSet presAssocID="{27FDDFC3-0029-49ED-9F00-A015BE5BC210}" presName="LevelOneTextNode" presStyleLbl="node0" presStyleIdx="1" presStyleCnt="5" custLinFactNeighborY="-4543">
        <dgm:presLayoutVars>
          <dgm:chPref val="3"/>
        </dgm:presLayoutVars>
      </dgm:prSet>
      <dgm:spPr/>
    </dgm:pt>
    <dgm:pt modelId="{46C3C61C-A8BA-437D-B433-48AC67520324}" type="pres">
      <dgm:prSet presAssocID="{27FDDFC3-0029-49ED-9F00-A015BE5BC210}" presName="level2hierChild" presStyleCnt="0"/>
      <dgm:spPr/>
    </dgm:pt>
    <dgm:pt modelId="{5E951992-2106-46E7-BA48-334F933016F8}" type="pres">
      <dgm:prSet presAssocID="{7AD40301-8805-4AA8-A523-C867CFD03562}" presName="root1" presStyleCnt="0"/>
      <dgm:spPr/>
    </dgm:pt>
    <dgm:pt modelId="{B3E4D945-AAAF-4731-85DC-28954B1F69A0}" type="pres">
      <dgm:prSet presAssocID="{7AD40301-8805-4AA8-A523-C867CFD03562}" presName="LevelOneTextNode" presStyleLbl="node0" presStyleIdx="2" presStyleCnt="5">
        <dgm:presLayoutVars>
          <dgm:chPref val="3"/>
        </dgm:presLayoutVars>
      </dgm:prSet>
      <dgm:spPr/>
    </dgm:pt>
    <dgm:pt modelId="{A643DDF0-6819-462D-B080-5836AD95FC8D}" type="pres">
      <dgm:prSet presAssocID="{7AD40301-8805-4AA8-A523-C867CFD03562}" presName="level2hierChild" presStyleCnt="0"/>
      <dgm:spPr/>
    </dgm:pt>
    <dgm:pt modelId="{E2D93727-575C-40DF-BC04-41FEFB21F4C0}" type="pres">
      <dgm:prSet presAssocID="{A7595FCE-43FD-414F-ABC0-151FC4153C77}" presName="root1" presStyleCnt="0"/>
      <dgm:spPr/>
    </dgm:pt>
    <dgm:pt modelId="{5192C4DC-B8B7-4270-BFC6-27BB4A9C4275}" type="pres">
      <dgm:prSet presAssocID="{A7595FCE-43FD-414F-ABC0-151FC4153C77}" presName="LevelOneTextNode" presStyleLbl="node0" presStyleIdx="3" presStyleCnt="5">
        <dgm:presLayoutVars>
          <dgm:chPref val="3"/>
        </dgm:presLayoutVars>
      </dgm:prSet>
      <dgm:spPr/>
    </dgm:pt>
    <dgm:pt modelId="{98996BBA-C376-4A50-8D85-46FC7C26BA03}" type="pres">
      <dgm:prSet presAssocID="{A7595FCE-43FD-414F-ABC0-151FC4153C77}" presName="level2hierChild" presStyleCnt="0"/>
      <dgm:spPr/>
    </dgm:pt>
    <dgm:pt modelId="{9EB14B39-8614-4FDA-A301-E0BAE9051BEA}" type="pres">
      <dgm:prSet presAssocID="{E2DAB984-2AD2-49DD-9827-14A180EB840B}" presName="root1" presStyleCnt="0"/>
      <dgm:spPr/>
    </dgm:pt>
    <dgm:pt modelId="{ADD15C31-678B-487A-A1F4-7DEA09D875F6}" type="pres">
      <dgm:prSet presAssocID="{E2DAB984-2AD2-49DD-9827-14A180EB840B}" presName="LevelOneTextNode" presStyleLbl="node0" presStyleIdx="4" presStyleCnt="5">
        <dgm:presLayoutVars>
          <dgm:chPref val="3"/>
        </dgm:presLayoutVars>
      </dgm:prSet>
      <dgm:spPr/>
    </dgm:pt>
    <dgm:pt modelId="{2265F8E1-167F-4B20-9BB7-69AFCA7A80B0}" type="pres">
      <dgm:prSet presAssocID="{E2DAB984-2AD2-49DD-9827-14A180EB840B}" presName="level2hierChild" presStyleCnt="0"/>
      <dgm:spPr/>
    </dgm:pt>
  </dgm:ptLst>
  <dgm:cxnLst>
    <dgm:cxn modelId="{9BCB8305-4936-4244-8E93-9308BF331DDA}" type="presOf" srcId="{83F797C3-9014-4399-B3D9-8886AB9C2442}" destId="{1A63A288-A1E7-4DE4-A3FD-5425F7D3E036}" srcOrd="0" destOrd="0" presId="urn:microsoft.com/office/officeart/2005/8/layout/hierarchy2"/>
    <dgm:cxn modelId="{A2915058-26D9-488F-9BAA-F3A7AA9B1563}" srcId="{83F797C3-9014-4399-B3D9-8886AB9C2442}" destId="{0EBB6F0C-DAC3-461C-AAB9-89C9F7DA06B2}" srcOrd="0" destOrd="0" parTransId="{8D6DE89D-003E-4380-95B5-DCA90B6484C0}" sibTransId="{BCF3E29E-511E-4E07-BE85-873E2F286EF9}"/>
    <dgm:cxn modelId="{4289E07C-CDBC-48E0-B733-13BC08770ECB}" srcId="{83F797C3-9014-4399-B3D9-8886AB9C2442}" destId="{7AD40301-8805-4AA8-A523-C867CFD03562}" srcOrd="2" destOrd="0" parTransId="{F3DEC087-8490-47CC-AC6C-A7AE6D2B6EFA}" sibTransId="{012E3100-AE57-454D-B868-5F60F60097D4}"/>
    <dgm:cxn modelId="{F674BE81-B80A-4D63-8204-3B4B3288F31B}" srcId="{83F797C3-9014-4399-B3D9-8886AB9C2442}" destId="{27FDDFC3-0029-49ED-9F00-A015BE5BC210}" srcOrd="1" destOrd="0" parTransId="{4CF94757-3577-4348-BAC4-89B08E60A973}" sibTransId="{D278AC75-2F97-4F06-806E-41504A954AFA}"/>
    <dgm:cxn modelId="{36876BB9-93EE-4B8B-8A8A-0CBA30C9BE91}" srcId="{83F797C3-9014-4399-B3D9-8886AB9C2442}" destId="{A7595FCE-43FD-414F-ABC0-151FC4153C77}" srcOrd="3" destOrd="0" parTransId="{A443EDB2-1CF4-4379-8B13-E54B1A4975D3}" sibTransId="{622620EF-7E0B-4B15-8C1E-0250CA4F3500}"/>
    <dgm:cxn modelId="{06D6BBC6-7234-4605-8C2E-DE7AB4B5C79C}" type="presOf" srcId="{E2DAB984-2AD2-49DD-9827-14A180EB840B}" destId="{ADD15C31-678B-487A-A1F4-7DEA09D875F6}" srcOrd="0" destOrd="0" presId="urn:microsoft.com/office/officeart/2005/8/layout/hierarchy2"/>
    <dgm:cxn modelId="{C57CA4C7-147C-495A-8ECF-2C9E12718766}" srcId="{83F797C3-9014-4399-B3D9-8886AB9C2442}" destId="{E2DAB984-2AD2-49DD-9827-14A180EB840B}" srcOrd="4" destOrd="0" parTransId="{3BB81E28-E744-4591-9E8A-3839B598977F}" sibTransId="{392A7D38-6C3C-4272-8AF3-9FF5FABC485B}"/>
    <dgm:cxn modelId="{7859BECB-CBD4-4830-9183-9E8E71732B02}" type="presOf" srcId="{7AD40301-8805-4AA8-A523-C867CFD03562}" destId="{B3E4D945-AAAF-4731-85DC-28954B1F69A0}" srcOrd="0" destOrd="0" presId="urn:microsoft.com/office/officeart/2005/8/layout/hierarchy2"/>
    <dgm:cxn modelId="{3E49F6CF-1555-462D-88DF-522830397F4C}" type="presOf" srcId="{27FDDFC3-0029-49ED-9F00-A015BE5BC210}" destId="{6BFBD90F-80DB-4E74-B54F-D508DD991714}" srcOrd="0" destOrd="0" presId="urn:microsoft.com/office/officeart/2005/8/layout/hierarchy2"/>
    <dgm:cxn modelId="{4184B4ED-5518-47CE-8A58-271717BC38E1}" type="presOf" srcId="{0EBB6F0C-DAC3-461C-AAB9-89C9F7DA06B2}" destId="{E33334AF-31D7-4188-B0F6-3219B2571D7D}" srcOrd="0" destOrd="0" presId="urn:microsoft.com/office/officeart/2005/8/layout/hierarchy2"/>
    <dgm:cxn modelId="{DD50F5EF-ED7E-499B-8E8D-4B2F9395F045}" type="presOf" srcId="{A7595FCE-43FD-414F-ABC0-151FC4153C77}" destId="{5192C4DC-B8B7-4270-BFC6-27BB4A9C4275}" srcOrd="0" destOrd="0" presId="urn:microsoft.com/office/officeart/2005/8/layout/hierarchy2"/>
    <dgm:cxn modelId="{3AB895AA-D69B-451D-8E26-DAEDA788E4A5}" type="presParOf" srcId="{1A63A288-A1E7-4DE4-A3FD-5425F7D3E036}" destId="{05C0271D-A086-4ECF-940A-7553D5AC3213}" srcOrd="0" destOrd="0" presId="urn:microsoft.com/office/officeart/2005/8/layout/hierarchy2"/>
    <dgm:cxn modelId="{4899DA74-29C5-4F3F-AE85-04C3F2D86C95}" type="presParOf" srcId="{05C0271D-A086-4ECF-940A-7553D5AC3213}" destId="{E33334AF-31D7-4188-B0F6-3219B2571D7D}" srcOrd="0" destOrd="0" presId="urn:microsoft.com/office/officeart/2005/8/layout/hierarchy2"/>
    <dgm:cxn modelId="{95DB22FE-4FB3-4FAB-831E-ACBFE8FBA4D2}" type="presParOf" srcId="{05C0271D-A086-4ECF-940A-7553D5AC3213}" destId="{8EE34AD4-A673-43DB-A8F6-F03F1BF249CC}" srcOrd="1" destOrd="0" presId="urn:microsoft.com/office/officeart/2005/8/layout/hierarchy2"/>
    <dgm:cxn modelId="{AC2F984A-737F-43A2-9E78-85913898BB81}" type="presParOf" srcId="{1A63A288-A1E7-4DE4-A3FD-5425F7D3E036}" destId="{54137580-6AD8-4056-B2F3-A055EA5EAB4E}" srcOrd="1" destOrd="0" presId="urn:microsoft.com/office/officeart/2005/8/layout/hierarchy2"/>
    <dgm:cxn modelId="{483D5BBD-921B-4103-A216-6DE262A7B888}" type="presParOf" srcId="{54137580-6AD8-4056-B2F3-A055EA5EAB4E}" destId="{6BFBD90F-80DB-4E74-B54F-D508DD991714}" srcOrd="0" destOrd="0" presId="urn:microsoft.com/office/officeart/2005/8/layout/hierarchy2"/>
    <dgm:cxn modelId="{55CDD630-D746-4F01-BB64-800A24054688}" type="presParOf" srcId="{54137580-6AD8-4056-B2F3-A055EA5EAB4E}" destId="{46C3C61C-A8BA-437D-B433-48AC67520324}" srcOrd="1" destOrd="0" presId="urn:microsoft.com/office/officeart/2005/8/layout/hierarchy2"/>
    <dgm:cxn modelId="{F5EE2ACA-521F-474D-AA52-4C67FD3889FC}" type="presParOf" srcId="{1A63A288-A1E7-4DE4-A3FD-5425F7D3E036}" destId="{5E951992-2106-46E7-BA48-334F933016F8}" srcOrd="2" destOrd="0" presId="urn:microsoft.com/office/officeart/2005/8/layout/hierarchy2"/>
    <dgm:cxn modelId="{DC36767A-23B3-408C-A5BB-236BE85DD483}" type="presParOf" srcId="{5E951992-2106-46E7-BA48-334F933016F8}" destId="{B3E4D945-AAAF-4731-85DC-28954B1F69A0}" srcOrd="0" destOrd="0" presId="urn:microsoft.com/office/officeart/2005/8/layout/hierarchy2"/>
    <dgm:cxn modelId="{99A6109C-4D3B-4B14-A515-2901771A3E84}" type="presParOf" srcId="{5E951992-2106-46E7-BA48-334F933016F8}" destId="{A643DDF0-6819-462D-B080-5836AD95FC8D}" srcOrd="1" destOrd="0" presId="urn:microsoft.com/office/officeart/2005/8/layout/hierarchy2"/>
    <dgm:cxn modelId="{8AD8A60D-19E3-4C57-BF38-F6A8F77A8774}" type="presParOf" srcId="{1A63A288-A1E7-4DE4-A3FD-5425F7D3E036}" destId="{E2D93727-575C-40DF-BC04-41FEFB21F4C0}" srcOrd="3" destOrd="0" presId="urn:microsoft.com/office/officeart/2005/8/layout/hierarchy2"/>
    <dgm:cxn modelId="{C656F72D-9A2C-45A2-B8BB-7C71D6BB9B7C}" type="presParOf" srcId="{E2D93727-575C-40DF-BC04-41FEFB21F4C0}" destId="{5192C4DC-B8B7-4270-BFC6-27BB4A9C4275}" srcOrd="0" destOrd="0" presId="urn:microsoft.com/office/officeart/2005/8/layout/hierarchy2"/>
    <dgm:cxn modelId="{4EBAA3F7-1114-4DB7-9970-37A6860CFF72}" type="presParOf" srcId="{E2D93727-575C-40DF-BC04-41FEFB21F4C0}" destId="{98996BBA-C376-4A50-8D85-46FC7C26BA03}" srcOrd="1" destOrd="0" presId="urn:microsoft.com/office/officeart/2005/8/layout/hierarchy2"/>
    <dgm:cxn modelId="{40B2876F-88D4-488F-AEF9-0DAF4D0CC790}" type="presParOf" srcId="{1A63A288-A1E7-4DE4-A3FD-5425F7D3E036}" destId="{9EB14B39-8614-4FDA-A301-E0BAE9051BEA}" srcOrd="4" destOrd="0" presId="urn:microsoft.com/office/officeart/2005/8/layout/hierarchy2"/>
    <dgm:cxn modelId="{A182079B-8BFE-4082-AB75-891B5DD6B2DC}" type="presParOf" srcId="{9EB14B39-8614-4FDA-A301-E0BAE9051BEA}" destId="{ADD15C31-678B-487A-A1F4-7DEA09D875F6}" srcOrd="0" destOrd="0" presId="urn:microsoft.com/office/officeart/2005/8/layout/hierarchy2"/>
    <dgm:cxn modelId="{9B9EB92E-883F-4087-9D70-C828725FFBD9}" type="presParOf" srcId="{9EB14B39-8614-4FDA-A301-E0BAE9051BEA}" destId="{2265F8E1-167F-4B20-9BB7-69AFCA7A80B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E8CDF-9652-4290-BAEC-16AFEDBC7207}">
      <dsp:nvSpPr>
        <dsp:cNvPr id="0" name=""/>
        <dsp:cNvSpPr/>
      </dsp:nvSpPr>
      <dsp:spPr>
        <a:xfrm>
          <a:off x="2046" y="0"/>
          <a:ext cx="4186907" cy="178221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666750">
            <a:lnSpc>
              <a:spcPct val="90000"/>
            </a:lnSpc>
            <a:spcBef>
              <a:spcPct val="0"/>
            </a:spcBef>
            <a:spcAft>
              <a:spcPct val="35000"/>
            </a:spcAft>
            <a:buNone/>
          </a:pPr>
          <a:r>
            <a:rPr lang="en-GB" sz="1500" b="1" kern="1200" dirty="0">
              <a:latin typeface="Times New Roman" panose="02020603050405020304" pitchFamily="18" charset="0"/>
              <a:cs typeface="Times New Roman" panose="02020603050405020304" pitchFamily="18" charset="0"/>
            </a:rPr>
            <a:t>Wages from an international and regional perspective: Main trends and policy implications</a:t>
          </a:r>
          <a:endParaRPr lang="en-US" sz="1500" b="1" i="1" kern="1200" dirty="0">
            <a:latin typeface="Times New Roman" panose="02020603050405020304" pitchFamily="18" charset="0"/>
            <a:cs typeface="Times New Roman" panose="02020603050405020304" pitchFamily="18" charset="0"/>
          </a:endParaRPr>
        </a:p>
        <a:p>
          <a:pPr marL="0" lvl="0" indent="0" algn="ctr" defTabSz="666750">
            <a:lnSpc>
              <a:spcPct val="90000"/>
            </a:lnSpc>
            <a:spcBef>
              <a:spcPct val="0"/>
            </a:spcBef>
            <a:spcAft>
              <a:spcPct val="35000"/>
            </a:spcAft>
            <a:buNone/>
          </a:pPr>
          <a:endParaRPr lang="en-US" sz="1500" b="1" i="1" kern="1200" dirty="0">
            <a:latin typeface="Times New Roman" panose="02020603050405020304" pitchFamily="18" charset="0"/>
            <a:cs typeface="Times New Roman" panose="02020603050405020304" pitchFamily="18" charset="0"/>
          </a:endParaRPr>
        </a:p>
        <a:p>
          <a:pPr marL="0" lvl="0" indent="0" algn="ctr" defTabSz="666750">
            <a:lnSpc>
              <a:spcPct val="90000"/>
            </a:lnSpc>
            <a:spcBef>
              <a:spcPct val="0"/>
            </a:spcBef>
            <a:spcAft>
              <a:spcPct val="35000"/>
            </a:spcAft>
            <a:buNone/>
          </a:pPr>
          <a:r>
            <a:rPr lang="en-US" sz="1500" b="1" kern="1200" dirty="0">
              <a:latin typeface="Times New Roman" panose="02020603050405020304" pitchFamily="18" charset="0"/>
              <a:cs typeface="Times New Roman" panose="02020603050405020304" pitchFamily="18" charset="0"/>
            </a:rPr>
            <a:t>Bruno S. Sergi</a:t>
          </a:r>
        </a:p>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ETUI and University of Messina</a:t>
          </a:r>
        </a:p>
      </dsp:txBody>
      <dsp:txXfrm>
        <a:off x="2046" y="0"/>
        <a:ext cx="4186907" cy="1782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334AF-31D7-4188-B0F6-3219B2571D7D}">
      <dsp:nvSpPr>
        <dsp:cNvPr id="0" name=""/>
        <dsp:cNvSpPr/>
      </dsp:nvSpPr>
      <dsp:spPr>
        <a:xfrm>
          <a:off x="682495" y="825"/>
          <a:ext cx="1005488" cy="50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Times New Roman" panose="02020603050405020304" pitchFamily="18" charset="0"/>
              <a:cs typeface="Times New Roman" panose="02020603050405020304" pitchFamily="18" charset="0"/>
            </a:rPr>
            <a:t>World data on average net wages, average income, income disparities, and ageing societies</a:t>
          </a:r>
        </a:p>
      </dsp:txBody>
      <dsp:txXfrm>
        <a:off x="697220" y="15550"/>
        <a:ext cx="976038" cy="473294"/>
      </dsp:txXfrm>
    </dsp:sp>
    <dsp:sp modelId="{6BFBD90F-80DB-4E74-B54F-D508DD991714}">
      <dsp:nvSpPr>
        <dsp:cNvPr id="0" name=""/>
        <dsp:cNvSpPr/>
      </dsp:nvSpPr>
      <dsp:spPr>
        <a:xfrm>
          <a:off x="682495" y="556141"/>
          <a:ext cx="1005488" cy="50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AU" altLang="en-US" sz="700" b="1" kern="1200" dirty="0">
              <a:latin typeface="Times New Roman" panose="02020603050405020304" pitchFamily="18" charset="0"/>
              <a:cs typeface="Times New Roman" panose="02020603050405020304" pitchFamily="18" charset="0"/>
            </a:rPr>
            <a:t>An overview: the Eurozone and the mainstream economics</a:t>
          </a:r>
          <a:r>
            <a:rPr lang="en-US" altLang="en-US" sz="700" b="1" kern="1200" dirty="0">
              <a:latin typeface="Times New Roman" panose="02020603050405020304" pitchFamily="18" charset="0"/>
              <a:cs typeface="Times New Roman" panose="02020603050405020304" pitchFamily="18" charset="0"/>
            </a:rPr>
            <a:t>.</a:t>
          </a:r>
          <a:endParaRPr lang="en-US" sz="700" kern="1200" dirty="0">
            <a:latin typeface="Times New Roman" panose="02020603050405020304" pitchFamily="18" charset="0"/>
            <a:cs typeface="Times New Roman" panose="02020603050405020304" pitchFamily="18" charset="0"/>
          </a:endParaRPr>
        </a:p>
      </dsp:txBody>
      <dsp:txXfrm>
        <a:off x="697220" y="570866"/>
        <a:ext cx="976038" cy="473294"/>
      </dsp:txXfrm>
    </dsp:sp>
    <dsp:sp modelId="{B3E4D945-AAAF-4731-85DC-28954B1F69A0}">
      <dsp:nvSpPr>
        <dsp:cNvPr id="0" name=""/>
        <dsp:cNvSpPr/>
      </dsp:nvSpPr>
      <dsp:spPr>
        <a:xfrm>
          <a:off x="682495" y="1157137"/>
          <a:ext cx="1005488" cy="50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AU" altLang="en-US" sz="700" b="1" kern="1200" dirty="0">
              <a:latin typeface="Times New Roman" panose="02020603050405020304" pitchFamily="18" charset="0"/>
              <a:cs typeface="Times New Roman" panose="02020603050405020304" pitchFamily="18" charset="0"/>
            </a:rPr>
            <a:t>Brain drain and inequalities in transition</a:t>
          </a:r>
          <a:endParaRPr lang="en-US" sz="700" kern="1200" dirty="0">
            <a:latin typeface="Times New Roman" panose="02020603050405020304" pitchFamily="18" charset="0"/>
            <a:cs typeface="Times New Roman" panose="02020603050405020304" pitchFamily="18" charset="0"/>
          </a:endParaRPr>
        </a:p>
      </dsp:txBody>
      <dsp:txXfrm>
        <a:off x="697220" y="1171862"/>
        <a:ext cx="976038" cy="473294"/>
      </dsp:txXfrm>
    </dsp:sp>
    <dsp:sp modelId="{5192C4DC-B8B7-4270-BFC6-27BB4A9C4275}">
      <dsp:nvSpPr>
        <dsp:cNvPr id="0" name=""/>
        <dsp:cNvSpPr/>
      </dsp:nvSpPr>
      <dsp:spPr>
        <a:xfrm>
          <a:off x="682495" y="1735293"/>
          <a:ext cx="1005488" cy="50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it-IT" sz="700" b="1" kern="1200">
              <a:latin typeface="Times New Roman" panose="02020603050405020304" pitchFamily="18" charset="0"/>
              <a:cs typeface="Times New Roman" panose="02020603050405020304" pitchFamily="18" charset="0"/>
            </a:rPr>
            <a:t>From the past ... a large stock of human capital</a:t>
          </a:r>
          <a:endParaRPr lang="en-US" sz="700" kern="1200"/>
        </a:p>
      </dsp:txBody>
      <dsp:txXfrm>
        <a:off x="697220" y="1750018"/>
        <a:ext cx="976038" cy="473294"/>
      </dsp:txXfrm>
    </dsp:sp>
    <dsp:sp modelId="{ADD15C31-678B-487A-A1F4-7DEA09D875F6}">
      <dsp:nvSpPr>
        <dsp:cNvPr id="0" name=""/>
        <dsp:cNvSpPr/>
      </dsp:nvSpPr>
      <dsp:spPr>
        <a:xfrm>
          <a:off x="682495" y="2313449"/>
          <a:ext cx="1005488" cy="50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latin typeface="Times New Roman" panose="02020603050405020304" pitchFamily="18" charset="0"/>
              <a:cs typeface="Times New Roman" panose="02020603050405020304" pitchFamily="18" charset="0"/>
            </a:rPr>
            <a:t>The case of Armenia: wages and growth</a:t>
          </a:r>
        </a:p>
      </dsp:txBody>
      <dsp:txXfrm>
        <a:off x="697220" y="2328174"/>
        <a:ext cx="976038" cy="473294"/>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997075" cy="1730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611438" y="0"/>
            <a:ext cx="1997075" cy="173038"/>
          </a:xfrm>
          <a:prstGeom prst="rect">
            <a:avLst/>
          </a:prstGeom>
        </p:spPr>
        <p:txBody>
          <a:bodyPr vert="horz" lIns="91440" tIns="45720" rIns="91440" bIns="45720" rtlCol="0"/>
          <a:lstStyle>
            <a:lvl1pPr algn="r">
              <a:defRPr sz="1200"/>
            </a:lvl1pPr>
          </a:lstStyle>
          <a:p>
            <a:fld id="{491FB3F5-23D4-4501-BFA4-52B0348B9840}" type="datetimeFigureOut">
              <a:rPr lang="en-US" smtClean="0"/>
              <a:t>10/15/2018</a:t>
            </a:fld>
            <a:endParaRPr lang="en-US"/>
          </a:p>
        </p:txBody>
      </p:sp>
      <p:sp>
        <p:nvSpPr>
          <p:cNvPr id="4" name="Slide Image Placeholder 3"/>
          <p:cNvSpPr>
            <a:spLocks noGrp="1" noRot="1" noChangeAspect="1"/>
          </p:cNvSpPr>
          <p:nvPr>
            <p:ph type="sldImg" idx="2"/>
          </p:nvPr>
        </p:nvSpPr>
        <p:spPr>
          <a:xfrm>
            <a:off x="1439863" y="260350"/>
            <a:ext cx="1730375" cy="1300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60375" y="1646238"/>
            <a:ext cx="3689350" cy="15605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292475"/>
            <a:ext cx="1997075" cy="1746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611438" y="3292475"/>
            <a:ext cx="1997075" cy="174625"/>
          </a:xfrm>
          <a:prstGeom prst="rect">
            <a:avLst/>
          </a:prstGeom>
        </p:spPr>
        <p:txBody>
          <a:bodyPr vert="horz" lIns="91440" tIns="45720" rIns="91440" bIns="45720" rtlCol="0" anchor="b"/>
          <a:lstStyle>
            <a:lvl1pPr algn="r">
              <a:defRPr sz="1200"/>
            </a:lvl1pPr>
          </a:lstStyle>
          <a:p>
            <a:fld id="{BEE0A190-CC22-4EEE-AB5E-1E7B3CD2F491}" type="slidenum">
              <a:rPr lang="en-US" smtClean="0"/>
              <a:t>‹#›</a:t>
            </a:fld>
            <a:endParaRPr lang="en-US"/>
          </a:p>
        </p:txBody>
      </p:sp>
    </p:spTree>
    <p:extLst>
      <p:ext uri="{BB962C8B-B14F-4D97-AF65-F5344CB8AC3E}">
        <p14:creationId xmlns:p14="http://schemas.microsoft.com/office/powerpoint/2010/main" val="105749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A4C4CFDE-3908-4C0D-ABDF-ADDD48C867F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641B35-3D14-4B5C-9125-3AC32F872F6B}" type="slidenum">
              <a:rPr lang="it-IT" altLang="en-US" sz="1400" smtClean="0"/>
              <a:pPr>
                <a:spcBef>
                  <a:spcPct val="0"/>
                </a:spcBef>
                <a:buClrTx/>
                <a:buFontTx/>
                <a:buNone/>
              </a:pPr>
              <a:t>3</a:t>
            </a:fld>
            <a:endParaRPr lang="it-IT" altLang="en-US" sz="1400"/>
          </a:p>
        </p:txBody>
      </p:sp>
      <p:sp>
        <p:nvSpPr>
          <p:cNvPr id="4099" name="Rectangle 1">
            <a:extLst>
              <a:ext uri="{FF2B5EF4-FFF2-40B4-BE49-F238E27FC236}">
                <a16:creationId xmlns:a16="http://schemas.microsoft.com/office/drawing/2014/main" id="{D04D24C8-C790-4D41-8563-D94AA01F016F}"/>
              </a:ext>
            </a:extLst>
          </p:cNvPr>
          <p:cNvSpPr>
            <a:spLocks noGrp="1" noRot="1" noChangeAspect="1" noChangeArrowheads="1" noTextEdit="1"/>
          </p:cNvSpPr>
          <p:nvPr>
            <p:ph type="sldImg"/>
          </p:nvPr>
        </p:nvSpPr>
        <p:spPr>
          <a:xfrm>
            <a:off x="1114425" y="812800"/>
            <a:ext cx="5327650"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1A015744-184F-4DA8-A86C-2B8DC24E20D5}"/>
              </a:ext>
            </a:extLst>
          </p:cNvPr>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7963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A4C4CFDE-3908-4C0D-ABDF-ADDD48C867F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641B35-3D14-4B5C-9125-3AC32F872F6B}" type="slidenum">
              <a:rPr lang="it-IT" altLang="en-US" sz="1400" smtClean="0"/>
              <a:pPr>
                <a:spcBef>
                  <a:spcPct val="0"/>
                </a:spcBef>
                <a:buClrTx/>
                <a:buFontTx/>
                <a:buNone/>
              </a:pPr>
              <a:t>4</a:t>
            </a:fld>
            <a:endParaRPr lang="it-IT" altLang="en-US" sz="1400"/>
          </a:p>
        </p:txBody>
      </p:sp>
      <p:sp>
        <p:nvSpPr>
          <p:cNvPr id="4099" name="Rectangle 1">
            <a:extLst>
              <a:ext uri="{FF2B5EF4-FFF2-40B4-BE49-F238E27FC236}">
                <a16:creationId xmlns:a16="http://schemas.microsoft.com/office/drawing/2014/main" id="{D04D24C8-C790-4D41-8563-D94AA01F016F}"/>
              </a:ext>
            </a:extLst>
          </p:cNvPr>
          <p:cNvSpPr>
            <a:spLocks noGrp="1" noRot="1" noChangeAspect="1" noChangeArrowheads="1" noTextEdit="1"/>
          </p:cNvSpPr>
          <p:nvPr>
            <p:ph type="sldImg"/>
          </p:nvPr>
        </p:nvSpPr>
        <p:spPr>
          <a:xfrm>
            <a:off x="1114425" y="812800"/>
            <a:ext cx="5327650"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1A015744-184F-4DA8-A86C-2B8DC24E20D5}"/>
              </a:ext>
            </a:extLst>
          </p:cNvPr>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0706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A4C4CFDE-3908-4C0D-ABDF-ADDD48C867F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641B35-3D14-4B5C-9125-3AC32F872F6B}" type="slidenum">
              <a:rPr lang="it-IT" altLang="en-US" sz="1400" smtClean="0"/>
              <a:pPr>
                <a:spcBef>
                  <a:spcPct val="0"/>
                </a:spcBef>
                <a:buClrTx/>
                <a:buFontTx/>
                <a:buNone/>
              </a:pPr>
              <a:t>23</a:t>
            </a:fld>
            <a:endParaRPr lang="it-IT" altLang="en-US" sz="1400"/>
          </a:p>
        </p:txBody>
      </p:sp>
      <p:sp>
        <p:nvSpPr>
          <p:cNvPr id="4099" name="Rectangle 1">
            <a:extLst>
              <a:ext uri="{FF2B5EF4-FFF2-40B4-BE49-F238E27FC236}">
                <a16:creationId xmlns:a16="http://schemas.microsoft.com/office/drawing/2014/main" id="{D04D24C8-C790-4D41-8563-D94AA01F016F}"/>
              </a:ext>
            </a:extLst>
          </p:cNvPr>
          <p:cNvSpPr>
            <a:spLocks noGrp="1" noRot="1" noChangeAspect="1" noChangeArrowheads="1" noTextEdit="1"/>
          </p:cNvSpPr>
          <p:nvPr>
            <p:ph type="sldImg"/>
          </p:nvPr>
        </p:nvSpPr>
        <p:spPr>
          <a:xfrm>
            <a:off x="1114425" y="812800"/>
            <a:ext cx="5327650"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1A015744-184F-4DA8-A86C-2B8DC24E20D5}"/>
              </a:ext>
            </a:extLst>
          </p:cNvPr>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4286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A4C4CFDE-3908-4C0D-ABDF-ADDD48C867F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641B35-3D14-4B5C-9125-3AC32F872F6B}" type="slidenum">
              <a:rPr lang="it-IT" altLang="en-US" sz="1400" smtClean="0"/>
              <a:pPr>
                <a:spcBef>
                  <a:spcPct val="0"/>
                </a:spcBef>
                <a:buClrTx/>
                <a:buFontTx/>
                <a:buNone/>
              </a:pPr>
              <a:t>26</a:t>
            </a:fld>
            <a:endParaRPr lang="it-IT" altLang="en-US" sz="1400"/>
          </a:p>
        </p:txBody>
      </p:sp>
      <p:sp>
        <p:nvSpPr>
          <p:cNvPr id="4099" name="Rectangle 1">
            <a:extLst>
              <a:ext uri="{FF2B5EF4-FFF2-40B4-BE49-F238E27FC236}">
                <a16:creationId xmlns:a16="http://schemas.microsoft.com/office/drawing/2014/main" id="{D04D24C8-C790-4D41-8563-D94AA01F016F}"/>
              </a:ext>
            </a:extLst>
          </p:cNvPr>
          <p:cNvSpPr>
            <a:spLocks noGrp="1" noRot="1" noChangeAspect="1" noChangeArrowheads="1" noTextEdit="1"/>
          </p:cNvSpPr>
          <p:nvPr>
            <p:ph type="sldImg"/>
          </p:nvPr>
        </p:nvSpPr>
        <p:spPr>
          <a:xfrm>
            <a:off x="1114425" y="812800"/>
            <a:ext cx="5327650"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1A015744-184F-4DA8-A86C-2B8DC24E20D5}"/>
              </a:ext>
            </a:extLst>
          </p:cNvPr>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2374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1143000"/>
            <a:ext cx="4102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68C78-C160-3443-8716-1E24A6EB8285}" type="slidenum">
              <a:rPr lang="en-US" smtClean="0"/>
              <a:t>27</a:t>
            </a:fld>
            <a:endParaRPr lang="en-US"/>
          </a:p>
        </p:txBody>
      </p:sp>
    </p:spTree>
    <p:extLst>
      <p:ext uri="{BB962C8B-B14F-4D97-AF65-F5344CB8AC3E}">
        <p14:creationId xmlns:p14="http://schemas.microsoft.com/office/powerpoint/2010/main" val="138150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7F4EC3D-EAEE-4796-945C-F0EAECC114AB}" type="slidenum">
              <a:rPr lang="it-IT" smtClean="0"/>
              <a:t>84</a:t>
            </a:fld>
            <a:endParaRPr lang="it-IT"/>
          </a:p>
        </p:txBody>
      </p:sp>
    </p:spTree>
    <p:extLst>
      <p:ext uri="{BB962C8B-B14F-4D97-AF65-F5344CB8AC3E}">
        <p14:creationId xmlns:p14="http://schemas.microsoft.com/office/powerpoint/2010/main" val="29699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1160-8071-4699-9BD5-17386418743B}"/>
              </a:ext>
            </a:extLst>
          </p:cNvPr>
          <p:cNvSpPr>
            <a:spLocks noGrp="1"/>
          </p:cNvSpPr>
          <p:nvPr>
            <p:ph type="ctrTitle"/>
          </p:nvPr>
        </p:nvSpPr>
        <p:spPr>
          <a:xfrm>
            <a:off x="576263" y="567417"/>
            <a:ext cx="3457575" cy="1207064"/>
          </a:xfrm>
        </p:spPr>
        <p:txBody>
          <a:bodyPr anchor="b"/>
          <a:lstStyle>
            <a:lvl1pPr algn="ctr">
              <a:defRPr sz="2269"/>
            </a:lvl1pPr>
          </a:lstStyle>
          <a:p>
            <a:r>
              <a:rPr lang="en-US"/>
              <a:t>Click to edit Master title style</a:t>
            </a:r>
          </a:p>
        </p:txBody>
      </p:sp>
      <p:sp>
        <p:nvSpPr>
          <p:cNvPr id="3" name="Subtitle 2">
            <a:extLst>
              <a:ext uri="{FF2B5EF4-FFF2-40B4-BE49-F238E27FC236}">
                <a16:creationId xmlns:a16="http://schemas.microsoft.com/office/drawing/2014/main" id="{69F61864-D4EB-4B47-9599-CDC8E40C88EB}"/>
              </a:ext>
            </a:extLst>
          </p:cNvPr>
          <p:cNvSpPr>
            <a:spLocks noGrp="1"/>
          </p:cNvSpPr>
          <p:nvPr>
            <p:ph type="subTitle" idx="1"/>
          </p:nvPr>
        </p:nvSpPr>
        <p:spPr>
          <a:xfrm>
            <a:off x="576263" y="1821030"/>
            <a:ext cx="3457575" cy="837080"/>
          </a:xfrm>
        </p:spPr>
        <p:txBody>
          <a:bodyPr/>
          <a:lstStyle>
            <a:lvl1pPr marL="0" indent="0" algn="ctr">
              <a:buNone/>
              <a:defRPr sz="907"/>
            </a:lvl1pPr>
            <a:lvl2pPr marL="172867" indent="0" algn="ctr">
              <a:buNone/>
              <a:defRPr sz="756"/>
            </a:lvl2pPr>
            <a:lvl3pPr marL="345735" indent="0" algn="ctr">
              <a:buNone/>
              <a:defRPr sz="681"/>
            </a:lvl3pPr>
            <a:lvl4pPr marL="518602" indent="0" algn="ctr">
              <a:buNone/>
              <a:defRPr sz="605"/>
            </a:lvl4pPr>
            <a:lvl5pPr marL="691469" indent="0" algn="ctr">
              <a:buNone/>
              <a:defRPr sz="605"/>
            </a:lvl5pPr>
            <a:lvl6pPr marL="864337" indent="0" algn="ctr">
              <a:buNone/>
              <a:defRPr sz="605"/>
            </a:lvl6pPr>
            <a:lvl7pPr marL="1037204" indent="0" algn="ctr">
              <a:buNone/>
              <a:defRPr sz="605"/>
            </a:lvl7pPr>
            <a:lvl8pPr marL="1210071" indent="0" algn="ctr">
              <a:buNone/>
              <a:defRPr sz="605"/>
            </a:lvl8pPr>
            <a:lvl9pPr marL="1382939" indent="0" algn="ctr">
              <a:buNone/>
              <a:defRPr sz="605"/>
            </a:lvl9pPr>
          </a:lstStyle>
          <a:p>
            <a:r>
              <a:rPr lang="en-US"/>
              <a:t>Click to edit Master subtitle style</a:t>
            </a:r>
          </a:p>
        </p:txBody>
      </p:sp>
      <p:sp>
        <p:nvSpPr>
          <p:cNvPr id="4" name="Date Placeholder 3">
            <a:extLst>
              <a:ext uri="{FF2B5EF4-FFF2-40B4-BE49-F238E27FC236}">
                <a16:creationId xmlns:a16="http://schemas.microsoft.com/office/drawing/2014/main" id="{2AC075D4-5D25-45E4-92A9-708044F8C035}"/>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5" name="Footer Placeholder 4">
            <a:extLst>
              <a:ext uri="{FF2B5EF4-FFF2-40B4-BE49-F238E27FC236}">
                <a16:creationId xmlns:a16="http://schemas.microsoft.com/office/drawing/2014/main" id="{734B1297-8259-4391-B79D-272D6F5FF9E7}"/>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6" name="Slide Number Placeholder 5">
            <a:extLst>
              <a:ext uri="{FF2B5EF4-FFF2-40B4-BE49-F238E27FC236}">
                <a16:creationId xmlns:a16="http://schemas.microsoft.com/office/drawing/2014/main" id="{97FE3167-7DC7-493A-AD9D-E861318F6B69}"/>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35499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FF5A-019A-429A-AD90-55ECCA02A4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565BAF-AE76-49A5-AA79-AB53EC96A5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DBBCE-60D5-48B7-ADE0-B62897A1BC3E}"/>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5" name="Footer Placeholder 4">
            <a:extLst>
              <a:ext uri="{FF2B5EF4-FFF2-40B4-BE49-F238E27FC236}">
                <a16:creationId xmlns:a16="http://schemas.microsoft.com/office/drawing/2014/main" id="{CC1F51BD-B50F-4B81-AEA1-FF52EA1BA90F}"/>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6" name="Slide Number Placeholder 5">
            <a:extLst>
              <a:ext uri="{FF2B5EF4-FFF2-40B4-BE49-F238E27FC236}">
                <a16:creationId xmlns:a16="http://schemas.microsoft.com/office/drawing/2014/main" id="{C3AFE3A9-76FC-432F-A6F2-9D007328D61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5143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B5D408-9225-4FF6-9D3E-19DC438A2010}"/>
              </a:ext>
            </a:extLst>
          </p:cNvPr>
          <p:cNvSpPr>
            <a:spLocks noGrp="1"/>
          </p:cNvSpPr>
          <p:nvPr>
            <p:ph type="title" orient="vert"/>
          </p:nvPr>
        </p:nvSpPr>
        <p:spPr>
          <a:xfrm>
            <a:off x="3299103" y="184591"/>
            <a:ext cx="994053" cy="293820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C69905-20B7-43FE-9D57-C18B2421F164}"/>
              </a:ext>
            </a:extLst>
          </p:cNvPr>
          <p:cNvSpPr>
            <a:spLocks noGrp="1"/>
          </p:cNvSpPr>
          <p:nvPr>
            <p:ph type="body" orient="vert" idx="1"/>
          </p:nvPr>
        </p:nvSpPr>
        <p:spPr>
          <a:xfrm>
            <a:off x="316944" y="184591"/>
            <a:ext cx="2924532" cy="29382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CC8A1-41FF-4785-B908-F890AFACB01F}"/>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5" name="Footer Placeholder 4">
            <a:extLst>
              <a:ext uri="{FF2B5EF4-FFF2-40B4-BE49-F238E27FC236}">
                <a16:creationId xmlns:a16="http://schemas.microsoft.com/office/drawing/2014/main" id="{A7B7156E-7051-4AA1-B82C-38FA719E01FC}"/>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6" name="Slide Number Placeholder 5">
            <a:extLst>
              <a:ext uri="{FF2B5EF4-FFF2-40B4-BE49-F238E27FC236}">
                <a16:creationId xmlns:a16="http://schemas.microsoft.com/office/drawing/2014/main" id="{954B0A94-3E39-4772-B6D0-C8FFAD8FA2C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0532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230505" y="138844"/>
            <a:ext cx="4149090" cy="577951"/>
          </a:xfrm>
          <a:prstGeom prst="rect">
            <a:avLst/>
          </a:prstGeom>
        </p:spPr>
        <p:txBody>
          <a:bodyPr lIns="91425" tIns="91425" rIns="91425" bIns="91425" anchor="b"/>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230505" y="808991"/>
            <a:ext cx="4149090" cy="2511397"/>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67784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BF4C-95D6-4108-AD87-8FDECFB7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E10FB2-8347-4684-B5A6-5E9755B88A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2D0B-8103-4C3C-A236-E13E18AD9C80}"/>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5" name="Footer Placeholder 4">
            <a:extLst>
              <a:ext uri="{FF2B5EF4-FFF2-40B4-BE49-F238E27FC236}">
                <a16:creationId xmlns:a16="http://schemas.microsoft.com/office/drawing/2014/main" id="{C92DCC22-28C0-407C-90DF-4588F8EAAC86}"/>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6" name="Slide Number Placeholder 5">
            <a:extLst>
              <a:ext uri="{FF2B5EF4-FFF2-40B4-BE49-F238E27FC236}">
                <a16:creationId xmlns:a16="http://schemas.microsoft.com/office/drawing/2014/main" id="{B8CCDB4E-D1F0-4B09-AC7F-9DBCB3CD3276}"/>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7142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010-9DBF-4446-A850-E4DF158A34F4}"/>
              </a:ext>
            </a:extLst>
          </p:cNvPr>
          <p:cNvSpPr>
            <a:spLocks noGrp="1"/>
          </p:cNvSpPr>
          <p:nvPr>
            <p:ph type="title"/>
          </p:nvPr>
        </p:nvSpPr>
        <p:spPr>
          <a:xfrm>
            <a:off x="314543" y="864368"/>
            <a:ext cx="3976211" cy="1442217"/>
          </a:xfrm>
        </p:spPr>
        <p:txBody>
          <a:bodyPr anchor="b"/>
          <a:lstStyle>
            <a:lvl1pPr>
              <a:defRPr sz="2269"/>
            </a:lvl1pPr>
          </a:lstStyle>
          <a:p>
            <a:r>
              <a:rPr lang="en-US"/>
              <a:t>Click to edit Master title style</a:t>
            </a:r>
          </a:p>
        </p:txBody>
      </p:sp>
      <p:sp>
        <p:nvSpPr>
          <p:cNvPr id="3" name="Text Placeholder 2">
            <a:extLst>
              <a:ext uri="{FF2B5EF4-FFF2-40B4-BE49-F238E27FC236}">
                <a16:creationId xmlns:a16="http://schemas.microsoft.com/office/drawing/2014/main" id="{C85F4DF3-B947-4842-B334-8245A91E4D84}"/>
              </a:ext>
            </a:extLst>
          </p:cNvPr>
          <p:cNvSpPr>
            <a:spLocks noGrp="1"/>
          </p:cNvSpPr>
          <p:nvPr>
            <p:ph type="body" idx="1"/>
          </p:nvPr>
        </p:nvSpPr>
        <p:spPr>
          <a:xfrm>
            <a:off x="314543" y="2320229"/>
            <a:ext cx="3976211" cy="758428"/>
          </a:xfrm>
        </p:spPr>
        <p:txBody>
          <a:bodyPr/>
          <a:lstStyle>
            <a:lvl1pPr marL="0" indent="0">
              <a:buNone/>
              <a:defRPr sz="907">
                <a:solidFill>
                  <a:schemeClr val="tx1">
                    <a:tint val="75000"/>
                  </a:schemeClr>
                </a:solidFill>
              </a:defRPr>
            </a:lvl1pPr>
            <a:lvl2pPr marL="172867" indent="0">
              <a:buNone/>
              <a:defRPr sz="756">
                <a:solidFill>
                  <a:schemeClr val="tx1">
                    <a:tint val="75000"/>
                  </a:schemeClr>
                </a:solidFill>
              </a:defRPr>
            </a:lvl2pPr>
            <a:lvl3pPr marL="345735" indent="0">
              <a:buNone/>
              <a:defRPr sz="681">
                <a:solidFill>
                  <a:schemeClr val="tx1">
                    <a:tint val="75000"/>
                  </a:schemeClr>
                </a:solidFill>
              </a:defRPr>
            </a:lvl3pPr>
            <a:lvl4pPr marL="518602" indent="0">
              <a:buNone/>
              <a:defRPr sz="605">
                <a:solidFill>
                  <a:schemeClr val="tx1">
                    <a:tint val="75000"/>
                  </a:schemeClr>
                </a:solidFill>
              </a:defRPr>
            </a:lvl4pPr>
            <a:lvl5pPr marL="691469" indent="0">
              <a:buNone/>
              <a:defRPr sz="605">
                <a:solidFill>
                  <a:schemeClr val="tx1">
                    <a:tint val="75000"/>
                  </a:schemeClr>
                </a:solidFill>
              </a:defRPr>
            </a:lvl5pPr>
            <a:lvl6pPr marL="864337" indent="0">
              <a:buNone/>
              <a:defRPr sz="605">
                <a:solidFill>
                  <a:schemeClr val="tx1">
                    <a:tint val="75000"/>
                  </a:schemeClr>
                </a:solidFill>
              </a:defRPr>
            </a:lvl6pPr>
            <a:lvl7pPr marL="1037204" indent="0">
              <a:buNone/>
              <a:defRPr sz="605">
                <a:solidFill>
                  <a:schemeClr val="tx1">
                    <a:tint val="75000"/>
                  </a:schemeClr>
                </a:solidFill>
              </a:defRPr>
            </a:lvl7pPr>
            <a:lvl8pPr marL="1210071" indent="0">
              <a:buNone/>
              <a:defRPr sz="605">
                <a:solidFill>
                  <a:schemeClr val="tx1">
                    <a:tint val="75000"/>
                  </a:schemeClr>
                </a:solidFill>
              </a:defRPr>
            </a:lvl8pPr>
            <a:lvl9pPr marL="1382939" indent="0">
              <a:buNone/>
              <a:defRPr sz="60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338BD6-451A-44E3-8031-820F9FFF0AC1}"/>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5" name="Footer Placeholder 4">
            <a:extLst>
              <a:ext uri="{FF2B5EF4-FFF2-40B4-BE49-F238E27FC236}">
                <a16:creationId xmlns:a16="http://schemas.microsoft.com/office/drawing/2014/main" id="{F6654535-47A4-4FE7-A20B-33647548F312}"/>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6" name="Slide Number Placeholder 5">
            <a:extLst>
              <a:ext uri="{FF2B5EF4-FFF2-40B4-BE49-F238E27FC236}">
                <a16:creationId xmlns:a16="http://schemas.microsoft.com/office/drawing/2014/main" id="{9A02E792-CB98-4073-9E3A-BCCE61D6E68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9884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014D-046E-4EE3-9AF6-DA8CBAAD0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A82DB-4A15-4299-B5BB-FC821C8E005A}"/>
              </a:ext>
            </a:extLst>
          </p:cNvPr>
          <p:cNvSpPr>
            <a:spLocks noGrp="1"/>
          </p:cNvSpPr>
          <p:nvPr>
            <p:ph sz="half" idx="1"/>
          </p:nvPr>
        </p:nvSpPr>
        <p:spPr>
          <a:xfrm>
            <a:off x="316944" y="922955"/>
            <a:ext cx="1959293" cy="21998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99D4B-09B4-4893-B74A-0A06CE28EF7C}"/>
              </a:ext>
            </a:extLst>
          </p:cNvPr>
          <p:cNvSpPr>
            <a:spLocks noGrp="1"/>
          </p:cNvSpPr>
          <p:nvPr>
            <p:ph sz="half" idx="2"/>
          </p:nvPr>
        </p:nvSpPr>
        <p:spPr>
          <a:xfrm>
            <a:off x="2333863" y="922955"/>
            <a:ext cx="1959293" cy="21998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F76FC9-0875-4FD5-B8BB-2F354A09C609}"/>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6" name="Footer Placeholder 5">
            <a:extLst>
              <a:ext uri="{FF2B5EF4-FFF2-40B4-BE49-F238E27FC236}">
                <a16:creationId xmlns:a16="http://schemas.microsoft.com/office/drawing/2014/main" id="{FE6AC7F0-A664-41EA-9FBD-D6577373A9A4}"/>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7" name="Slide Number Placeholder 6">
            <a:extLst>
              <a:ext uri="{FF2B5EF4-FFF2-40B4-BE49-F238E27FC236}">
                <a16:creationId xmlns:a16="http://schemas.microsoft.com/office/drawing/2014/main" id="{460E887F-EC6B-471B-8644-82D7A47BBE1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4064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700F-311C-47A1-97AF-9F092FA464C0}"/>
              </a:ext>
            </a:extLst>
          </p:cNvPr>
          <p:cNvSpPr>
            <a:spLocks noGrp="1"/>
          </p:cNvSpPr>
          <p:nvPr>
            <p:ph type="title"/>
          </p:nvPr>
        </p:nvSpPr>
        <p:spPr>
          <a:xfrm>
            <a:off x="317545" y="184591"/>
            <a:ext cx="3976211" cy="6701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CD401-FF14-4D37-86A6-555186CD5041}"/>
              </a:ext>
            </a:extLst>
          </p:cNvPr>
          <p:cNvSpPr>
            <a:spLocks noGrp="1"/>
          </p:cNvSpPr>
          <p:nvPr>
            <p:ph type="body" idx="1"/>
          </p:nvPr>
        </p:nvSpPr>
        <p:spPr>
          <a:xfrm>
            <a:off x="317545" y="849921"/>
            <a:ext cx="1950288" cy="416533"/>
          </a:xfrm>
        </p:spPr>
        <p:txBody>
          <a:bodyPr anchor="b"/>
          <a:lstStyle>
            <a:lvl1pPr marL="0" indent="0">
              <a:buNone/>
              <a:defRPr sz="907" b="1"/>
            </a:lvl1pPr>
            <a:lvl2pPr marL="172867" indent="0">
              <a:buNone/>
              <a:defRPr sz="756" b="1"/>
            </a:lvl2pPr>
            <a:lvl3pPr marL="345735" indent="0">
              <a:buNone/>
              <a:defRPr sz="681" b="1"/>
            </a:lvl3pPr>
            <a:lvl4pPr marL="518602" indent="0">
              <a:buNone/>
              <a:defRPr sz="605" b="1"/>
            </a:lvl4pPr>
            <a:lvl5pPr marL="691469" indent="0">
              <a:buNone/>
              <a:defRPr sz="605" b="1"/>
            </a:lvl5pPr>
            <a:lvl6pPr marL="864337" indent="0">
              <a:buNone/>
              <a:defRPr sz="605" b="1"/>
            </a:lvl6pPr>
            <a:lvl7pPr marL="1037204" indent="0">
              <a:buNone/>
              <a:defRPr sz="605" b="1"/>
            </a:lvl7pPr>
            <a:lvl8pPr marL="1210071" indent="0">
              <a:buNone/>
              <a:defRPr sz="605" b="1"/>
            </a:lvl8pPr>
            <a:lvl9pPr marL="1382939" indent="0">
              <a:buNone/>
              <a:defRPr sz="605" b="1"/>
            </a:lvl9pPr>
          </a:lstStyle>
          <a:p>
            <a:pPr lvl="0"/>
            <a:r>
              <a:rPr lang="en-US"/>
              <a:t>Edit Master text styles</a:t>
            </a:r>
          </a:p>
        </p:txBody>
      </p:sp>
      <p:sp>
        <p:nvSpPr>
          <p:cNvPr id="4" name="Content Placeholder 3">
            <a:extLst>
              <a:ext uri="{FF2B5EF4-FFF2-40B4-BE49-F238E27FC236}">
                <a16:creationId xmlns:a16="http://schemas.microsoft.com/office/drawing/2014/main" id="{A2A4F6B4-8F64-4D95-B3E0-F94AFF9914BC}"/>
              </a:ext>
            </a:extLst>
          </p:cNvPr>
          <p:cNvSpPr>
            <a:spLocks noGrp="1"/>
          </p:cNvSpPr>
          <p:nvPr>
            <p:ph sz="half" idx="2"/>
          </p:nvPr>
        </p:nvSpPr>
        <p:spPr>
          <a:xfrm>
            <a:off x="317545" y="1266455"/>
            <a:ext cx="1950288" cy="1862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435BE-DA6E-46C6-9435-21DB628A6134}"/>
              </a:ext>
            </a:extLst>
          </p:cNvPr>
          <p:cNvSpPr>
            <a:spLocks noGrp="1"/>
          </p:cNvSpPr>
          <p:nvPr>
            <p:ph type="body" sz="quarter" idx="3"/>
          </p:nvPr>
        </p:nvSpPr>
        <p:spPr>
          <a:xfrm>
            <a:off x="2333863" y="849921"/>
            <a:ext cx="1959893" cy="416533"/>
          </a:xfrm>
        </p:spPr>
        <p:txBody>
          <a:bodyPr anchor="b"/>
          <a:lstStyle>
            <a:lvl1pPr marL="0" indent="0">
              <a:buNone/>
              <a:defRPr sz="907" b="1"/>
            </a:lvl1pPr>
            <a:lvl2pPr marL="172867" indent="0">
              <a:buNone/>
              <a:defRPr sz="756" b="1"/>
            </a:lvl2pPr>
            <a:lvl3pPr marL="345735" indent="0">
              <a:buNone/>
              <a:defRPr sz="681" b="1"/>
            </a:lvl3pPr>
            <a:lvl4pPr marL="518602" indent="0">
              <a:buNone/>
              <a:defRPr sz="605" b="1"/>
            </a:lvl4pPr>
            <a:lvl5pPr marL="691469" indent="0">
              <a:buNone/>
              <a:defRPr sz="605" b="1"/>
            </a:lvl5pPr>
            <a:lvl6pPr marL="864337" indent="0">
              <a:buNone/>
              <a:defRPr sz="605" b="1"/>
            </a:lvl6pPr>
            <a:lvl7pPr marL="1037204" indent="0">
              <a:buNone/>
              <a:defRPr sz="605" b="1"/>
            </a:lvl7pPr>
            <a:lvl8pPr marL="1210071" indent="0">
              <a:buNone/>
              <a:defRPr sz="605" b="1"/>
            </a:lvl8pPr>
            <a:lvl9pPr marL="1382939" indent="0">
              <a:buNone/>
              <a:defRPr sz="605" b="1"/>
            </a:lvl9pPr>
          </a:lstStyle>
          <a:p>
            <a:pPr lvl="0"/>
            <a:r>
              <a:rPr lang="en-US"/>
              <a:t>Edit Master text styles</a:t>
            </a:r>
          </a:p>
        </p:txBody>
      </p:sp>
      <p:sp>
        <p:nvSpPr>
          <p:cNvPr id="6" name="Content Placeholder 5">
            <a:extLst>
              <a:ext uri="{FF2B5EF4-FFF2-40B4-BE49-F238E27FC236}">
                <a16:creationId xmlns:a16="http://schemas.microsoft.com/office/drawing/2014/main" id="{43A84842-C963-47C6-8E46-08EA5B8059F2}"/>
              </a:ext>
            </a:extLst>
          </p:cNvPr>
          <p:cNvSpPr>
            <a:spLocks noGrp="1"/>
          </p:cNvSpPr>
          <p:nvPr>
            <p:ph sz="quarter" idx="4"/>
          </p:nvPr>
        </p:nvSpPr>
        <p:spPr>
          <a:xfrm>
            <a:off x="2333863" y="1266455"/>
            <a:ext cx="1959893" cy="1862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62E7D6-8325-4424-A6C3-6B53B0C2DFEE}"/>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8" name="Footer Placeholder 7">
            <a:extLst>
              <a:ext uri="{FF2B5EF4-FFF2-40B4-BE49-F238E27FC236}">
                <a16:creationId xmlns:a16="http://schemas.microsoft.com/office/drawing/2014/main" id="{FCF9574B-6AD3-47EC-84E2-C43E6C33A3EF}"/>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9" name="Slide Number Placeholder 8">
            <a:extLst>
              <a:ext uri="{FF2B5EF4-FFF2-40B4-BE49-F238E27FC236}">
                <a16:creationId xmlns:a16="http://schemas.microsoft.com/office/drawing/2014/main" id="{EF08F0C5-CCF5-48BA-8DF8-70DFAB02D7E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343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5424-DE49-46DE-B69A-538E27F49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F26B3-08DD-41D4-81A1-E0577446C63B}"/>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4" name="Footer Placeholder 3">
            <a:extLst>
              <a:ext uri="{FF2B5EF4-FFF2-40B4-BE49-F238E27FC236}">
                <a16:creationId xmlns:a16="http://schemas.microsoft.com/office/drawing/2014/main" id="{1CF548EF-9AFE-4FB1-9C98-7325B17D8C6A}"/>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5" name="Slide Number Placeholder 4">
            <a:extLst>
              <a:ext uri="{FF2B5EF4-FFF2-40B4-BE49-F238E27FC236}">
                <a16:creationId xmlns:a16="http://schemas.microsoft.com/office/drawing/2014/main" id="{F4E9F965-B423-477F-88B5-BCB8EAF8F42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48466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17576-7D12-452F-B2FA-70B9D61A8F52}"/>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3" name="Footer Placeholder 2">
            <a:extLst>
              <a:ext uri="{FF2B5EF4-FFF2-40B4-BE49-F238E27FC236}">
                <a16:creationId xmlns:a16="http://schemas.microsoft.com/office/drawing/2014/main" id="{42BB8B3A-8EED-474C-A370-0FB1F86426A0}"/>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4" name="Slide Number Placeholder 3">
            <a:extLst>
              <a:ext uri="{FF2B5EF4-FFF2-40B4-BE49-F238E27FC236}">
                <a16:creationId xmlns:a16="http://schemas.microsoft.com/office/drawing/2014/main" id="{6864DFED-87D5-43FC-BF33-FC1E796FBB2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04875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CC00-6FAB-4B27-825F-D1E9094371A4}"/>
              </a:ext>
            </a:extLst>
          </p:cNvPr>
          <p:cNvSpPr>
            <a:spLocks noGrp="1"/>
          </p:cNvSpPr>
          <p:nvPr>
            <p:ph type="title"/>
          </p:nvPr>
        </p:nvSpPr>
        <p:spPr>
          <a:xfrm>
            <a:off x="317545" y="231140"/>
            <a:ext cx="1486877" cy="808990"/>
          </a:xfrm>
        </p:spPr>
        <p:txBody>
          <a:bodyPr anchor="b"/>
          <a:lstStyle>
            <a:lvl1pPr>
              <a:defRPr sz="1210"/>
            </a:lvl1pPr>
          </a:lstStyle>
          <a:p>
            <a:r>
              <a:rPr lang="en-US"/>
              <a:t>Click to edit Master title style</a:t>
            </a:r>
          </a:p>
        </p:txBody>
      </p:sp>
      <p:sp>
        <p:nvSpPr>
          <p:cNvPr id="3" name="Content Placeholder 2">
            <a:extLst>
              <a:ext uri="{FF2B5EF4-FFF2-40B4-BE49-F238E27FC236}">
                <a16:creationId xmlns:a16="http://schemas.microsoft.com/office/drawing/2014/main" id="{FF9E0CA6-8415-4ADD-AE37-FFC2ECB7F9E4}"/>
              </a:ext>
            </a:extLst>
          </p:cNvPr>
          <p:cNvSpPr>
            <a:spLocks noGrp="1"/>
          </p:cNvSpPr>
          <p:nvPr>
            <p:ph idx="1"/>
          </p:nvPr>
        </p:nvSpPr>
        <p:spPr>
          <a:xfrm>
            <a:off x="1959893" y="499199"/>
            <a:ext cx="2333863" cy="2463888"/>
          </a:xfrm>
        </p:spPr>
        <p:txBody>
          <a:bodyPr/>
          <a:lstStyle>
            <a:lvl1pPr>
              <a:defRPr sz="1210"/>
            </a:lvl1pPr>
            <a:lvl2pPr>
              <a:defRPr sz="1059"/>
            </a:lvl2pPr>
            <a:lvl3pPr>
              <a:defRPr sz="907"/>
            </a:lvl3pPr>
            <a:lvl4pPr>
              <a:defRPr sz="756"/>
            </a:lvl4pPr>
            <a:lvl5pPr>
              <a:defRPr sz="756"/>
            </a:lvl5pPr>
            <a:lvl6pPr>
              <a:defRPr sz="756"/>
            </a:lvl6pPr>
            <a:lvl7pPr>
              <a:defRPr sz="756"/>
            </a:lvl7pPr>
            <a:lvl8pPr>
              <a:defRPr sz="756"/>
            </a:lvl8pPr>
            <a:lvl9pPr>
              <a:defRPr sz="75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B8E29-5FB4-4768-AC28-A4432E67B5D0}"/>
              </a:ext>
            </a:extLst>
          </p:cNvPr>
          <p:cNvSpPr>
            <a:spLocks noGrp="1"/>
          </p:cNvSpPr>
          <p:nvPr>
            <p:ph type="body" sz="half" idx="2"/>
          </p:nvPr>
        </p:nvSpPr>
        <p:spPr>
          <a:xfrm>
            <a:off x="317545" y="1040130"/>
            <a:ext cx="1486877" cy="1926969"/>
          </a:xfrm>
        </p:spPr>
        <p:txBody>
          <a:bodyPr/>
          <a:lstStyle>
            <a:lvl1pPr marL="0" indent="0">
              <a:buNone/>
              <a:defRPr sz="605"/>
            </a:lvl1pPr>
            <a:lvl2pPr marL="172867" indent="0">
              <a:buNone/>
              <a:defRPr sz="529"/>
            </a:lvl2pPr>
            <a:lvl3pPr marL="345735" indent="0">
              <a:buNone/>
              <a:defRPr sz="454"/>
            </a:lvl3pPr>
            <a:lvl4pPr marL="518602" indent="0">
              <a:buNone/>
              <a:defRPr sz="378"/>
            </a:lvl4pPr>
            <a:lvl5pPr marL="691469" indent="0">
              <a:buNone/>
              <a:defRPr sz="378"/>
            </a:lvl5pPr>
            <a:lvl6pPr marL="864337" indent="0">
              <a:buNone/>
              <a:defRPr sz="378"/>
            </a:lvl6pPr>
            <a:lvl7pPr marL="1037204" indent="0">
              <a:buNone/>
              <a:defRPr sz="378"/>
            </a:lvl7pPr>
            <a:lvl8pPr marL="1210071" indent="0">
              <a:buNone/>
              <a:defRPr sz="378"/>
            </a:lvl8pPr>
            <a:lvl9pPr marL="1382939" indent="0">
              <a:buNone/>
              <a:defRPr sz="378"/>
            </a:lvl9pPr>
          </a:lstStyle>
          <a:p>
            <a:pPr lvl="0"/>
            <a:r>
              <a:rPr lang="en-US"/>
              <a:t>Edit Master text styles</a:t>
            </a:r>
          </a:p>
        </p:txBody>
      </p:sp>
      <p:sp>
        <p:nvSpPr>
          <p:cNvPr id="5" name="Date Placeholder 4">
            <a:extLst>
              <a:ext uri="{FF2B5EF4-FFF2-40B4-BE49-F238E27FC236}">
                <a16:creationId xmlns:a16="http://schemas.microsoft.com/office/drawing/2014/main" id="{6D70BF04-7C70-41B9-9A99-A44F1D0F07F5}"/>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6" name="Footer Placeholder 5">
            <a:extLst>
              <a:ext uri="{FF2B5EF4-FFF2-40B4-BE49-F238E27FC236}">
                <a16:creationId xmlns:a16="http://schemas.microsoft.com/office/drawing/2014/main" id="{AE25F25F-260C-4907-B970-4020CCD8B2B3}"/>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7" name="Slide Number Placeholder 6">
            <a:extLst>
              <a:ext uri="{FF2B5EF4-FFF2-40B4-BE49-F238E27FC236}">
                <a16:creationId xmlns:a16="http://schemas.microsoft.com/office/drawing/2014/main" id="{CD5B77F4-390A-4B28-A6CB-F213724825C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8374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9C29-68CE-4F28-AD5B-4842B67ECBE3}"/>
              </a:ext>
            </a:extLst>
          </p:cNvPr>
          <p:cNvSpPr>
            <a:spLocks noGrp="1"/>
          </p:cNvSpPr>
          <p:nvPr>
            <p:ph type="title"/>
          </p:nvPr>
        </p:nvSpPr>
        <p:spPr>
          <a:xfrm>
            <a:off x="317545" y="231140"/>
            <a:ext cx="1486877" cy="808990"/>
          </a:xfrm>
        </p:spPr>
        <p:txBody>
          <a:bodyPr anchor="b"/>
          <a:lstStyle>
            <a:lvl1pPr>
              <a:defRPr sz="1210"/>
            </a:lvl1pPr>
          </a:lstStyle>
          <a:p>
            <a:r>
              <a:rPr lang="en-US"/>
              <a:t>Click to edit Master title style</a:t>
            </a:r>
          </a:p>
        </p:txBody>
      </p:sp>
      <p:sp>
        <p:nvSpPr>
          <p:cNvPr id="3" name="Picture Placeholder 2">
            <a:extLst>
              <a:ext uri="{FF2B5EF4-FFF2-40B4-BE49-F238E27FC236}">
                <a16:creationId xmlns:a16="http://schemas.microsoft.com/office/drawing/2014/main" id="{053E00CB-5963-492B-A331-D5EF2C25583E}"/>
              </a:ext>
            </a:extLst>
          </p:cNvPr>
          <p:cNvSpPr>
            <a:spLocks noGrp="1"/>
          </p:cNvSpPr>
          <p:nvPr>
            <p:ph type="pic" idx="1"/>
          </p:nvPr>
        </p:nvSpPr>
        <p:spPr>
          <a:xfrm>
            <a:off x="1959893" y="499199"/>
            <a:ext cx="2333863" cy="2463888"/>
          </a:xfrm>
        </p:spPr>
        <p:txBody>
          <a:bodyPr/>
          <a:lstStyle>
            <a:lvl1pPr marL="0" indent="0">
              <a:buNone/>
              <a:defRPr sz="1210"/>
            </a:lvl1pPr>
            <a:lvl2pPr marL="172867" indent="0">
              <a:buNone/>
              <a:defRPr sz="1059"/>
            </a:lvl2pPr>
            <a:lvl3pPr marL="345735" indent="0">
              <a:buNone/>
              <a:defRPr sz="907"/>
            </a:lvl3pPr>
            <a:lvl4pPr marL="518602" indent="0">
              <a:buNone/>
              <a:defRPr sz="756"/>
            </a:lvl4pPr>
            <a:lvl5pPr marL="691469" indent="0">
              <a:buNone/>
              <a:defRPr sz="756"/>
            </a:lvl5pPr>
            <a:lvl6pPr marL="864337" indent="0">
              <a:buNone/>
              <a:defRPr sz="756"/>
            </a:lvl6pPr>
            <a:lvl7pPr marL="1037204" indent="0">
              <a:buNone/>
              <a:defRPr sz="756"/>
            </a:lvl7pPr>
            <a:lvl8pPr marL="1210071" indent="0">
              <a:buNone/>
              <a:defRPr sz="756"/>
            </a:lvl8pPr>
            <a:lvl9pPr marL="1382939" indent="0">
              <a:buNone/>
              <a:defRPr sz="756"/>
            </a:lvl9pPr>
          </a:lstStyle>
          <a:p>
            <a:endParaRPr lang="en-US"/>
          </a:p>
        </p:txBody>
      </p:sp>
      <p:sp>
        <p:nvSpPr>
          <p:cNvPr id="4" name="Text Placeholder 3">
            <a:extLst>
              <a:ext uri="{FF2B5EF4-FFF2-40B4-BE49-F238E27FC236}">
                <a16:creationId xmlns:a16="http://schemas.microsoft.com/office/drawing/2014/main" id="{0D7B28E1-8CF4-4AE3-93BC-5DE1A527A556}"/>
              </a:ext>
            </a:extLst>
          </p:cNvPr>
          <p:cNvSpPr>
            <a:spLocks noGrp="1"/>
          </p:cNvSpPr>
          <p:nvPr>
            <p:ph type="body" sz="half" idx="2"/>
          </p:nvPr>
        </p:nvSpPr>
        <p:spPr>
          <a:xfrm>
            <a:off x="317545" y="1040130"/>
            <a:ext cx="1486877" cy="1926969"/>
          </a:xfrm>
        </p:spPr>
        <p:txBody>
          <a:bodyPr/>
          <a:lstStyle>
            <a:lvl1pPr marL="0" indent="0">
              <a:buNone/>
              <a:defRPr sz="605"/>
            </a:lvl1pPr>
            <a:lvl2pPr marL="172867" indent="0">
              <a:buNone/>
              <a:defRPr sz="529"/>
            </a:lvl2pPr>
            <a:lvl3pPr marL="345735" indent="0">
              <a:buNone/>
              <a:defRPr sz="454"/>
            </a:lvl3pPr>
            <a:lvl4pPr marL="518602" indent="0">
              <a:buNone/>
              <a:defRPr sz="378"/>
            </a:lvl4pPr>
            <a:lvl5pPr marL="691469" indent="0">
              <a:buNone/>
              <a:defRPr sz="378"/>
            </a:lvl5pPr>
            <a:lvl6pPr marL="864337" indent="0">
              <a:buNone/>
              <a:defRPr sz="378"/>
            </a:lvl6pPr>
            <a:lvl7pPr marL="1037204" indent="0">
              <a:buNone/>
              <a:defRPr sz="378"/>
            </a:lvl7pPr>
            <a:lvl8pPr marL="1210071" indent="0">
              <a:buNone/>
              <a:defRPr sz="378"/>
            </a:lvl8pPr>
            <a:lvl9pPr marL="1382939" indent="0">
              <a:buNone/>
              <a:defRPr sz="378"/>
            </a:lvl9pPr>
          </a:lstStyle>
          <a:p>
            <a:pPr lvl="0"/>
            <a:r>
              <a:rPr lang="en-US"/>
              <a:t>Edit Master text styles</a:t>
            </a:r>
          </a:p>
        </p:txBody>
      </p:sp>
      <p:sp>
        <p:nvSpPr>
          <p:cNvPr id="5" name="Date Placeholder 4">
            <a:extLst>
              <a:ext uri="{FF2B5EF4-FFF2-40B4-BE49-F238E27FC236}">
                <a16:creationId xmlns:a16="http://schemas.microsoft.com/office/drawing/2014/main" id="{AC811F10-E3AB-49CB-AD59-E45D2E9F4936}"/>
              </a:ext>
            </a:extLst>
          </p:cNvPr>
          <p:cNvSpPr>
            <a:spLocks noGrp="1"/>
          </p:cNvSpPr>
          <p:nvPr>
            <p:ph type="dt" sz="half" idx="10"/>
          </p:nvPr>
        </p:nvSpPr>
        <p:spPr/>
        <p:txBody>
          <a:bodyPr/>
          <a:lstStyle/>
          <a:p>
            <a:fld id="{1D8BD707-D9CF-40AE-B4C6-C98DA3205C09}" type="datetimeFigureOut">
              <a:rPr lang="en-US" smtClean="0"/>
              <a:t>10/15/2018</a:t>
            </a:fld>
            <a:endParaRPr lang="en-US"/>
          </a:p>
        </p:txBody>
      </p:sp>
      <p:sp>
        <p:nvSpPr>
          <p:cNvPr id="6" name="Footer Placeholder 5">
            <a:extLst>
              <a:ext uri="{FF2B5EF4-FFF2-40B4-BE49-F238E27FC236}">
                <a16:creationId xmlns:a16="http://schemas.microsoft.com/office/drawing/2014/main" id="{9D81A1BF-7914-42BB-B203-B3A06BD618AC}"/>
              </a:ext>
            </a:extLst>
          </p:cNvPr>
          <p:cNvSpPr>
            <a:spLocks noGrp="1"/>
          </p:cNvSpPr>
          <p:nvPr>
            <p:ph type="ftr" sz="quarter" idx="11"/>
          </p:nvPr>
        </p:nvSpPr>
        <p:spPr/>
        <p:txBody>
          <a:bodyPr/>
          <a:lstStyle/>
          <a:p>
            <a:pPr marL="12700">
              <a:lnSpc>
                <a:spcPts val="705"/>
              </a:lnSpc>
            </a:pPr>
            <a:r>
              <a:rPr lang="en-US" spc="-5"/>
              <a:t>(University </a:t>
            </a:r>
            <a:r>
              <a:rPr lang="en-US"/>
              <a:t>of</a:t>
            </a:r>
            <a:r>
              <a:rPr lang="en-US" spc="-55"/>
              <a:t> </a:t>
            </a:r>
            <a:r>
              <a:rPr lang="en-US" spc="-5"/>
              <a:t>Luxembourg)</a:t>
            </a:r>
            <a:endParaRPr lang="en-US" spc="-5" dirty="0"/>
          </a:p>
        </p:txBody>
      </p:sp>
      <p:sp>
        <p:nvSpPr>
          <p:cNvPr id="7" name="Slide Number Placeholder 6">
            <a:extLst>
              <a:ext uri="{FF2B5EF4-FFF2-40B4-BE49-F238E27FC236}">
                <a16:creationId xmlns:a16="http://schemas.microsoft.com/office/drawing/2014/main" id="{A508B221-BB5A-426F-8BA4-A190AB0D77A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715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E3046-E929-48C9-B3CE-B2FA440801CB}"/>
              </a:ext>
            </a:extLst>
          </p:cNvPr>
          <p:cNvSpPr>
            <a:spLocks noGrp="1"/>
          </p:cNvSpPr>
          <p:nvPr>
            <p:ph type="title"/>
          </p:nvPr>
        </p:nvSpPr>
        <p:spPr>
          <a:xfrm>
            <a:off x="316945" y="184591"/>
            <a:ext cx="3976211" cy="6701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A9F27C-C582-4C0B-9580-0128E4C30CED}"/>
              </a:ext>
            </a:extLst>
          </p:cNvPr>
          <p:cNvSpPr>
            <a:spLocks noGrp="1"/>
          </p:cNvSpPr>
          <p:nvPr>
            <p:ph type="body" idx="1"/>
          </p:nvPr>
        </p:nvSpPr>
        <p:spPr>
          <a:xfrm>
            <a:off x="316945" y="922955"/>
            <a:ext cx="3976211" cy="21998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92FAF-E6BA-42B5-AEF3-8BF58FBB93CE}"/>
              </a:ext>
            </a:extLst>
          </p:cNvPr>
          <p:cNvSpPr>
            <a:spLocks noGrp="1"/>
          </p:cNvSpPr>
          <p:nvPr>
            <p:ph type="dt" sz="half" idx="2"/>
          </p:nvPr>
        </p:nvSpPr>
        <p:spPr>
          <a:xfrm>
            <a:off x="316944" y="3213488"/>
            <a:ext cx="1037273" cy="184591"/>
          </a:xfrm>
          <a:prstGeom prst="rect">
            <a:avLst/>
          </a:prstGeom>
        </p:spPr>
        <p:txBody>
          <a:bodyPr vert="horz" lIns="91440" tIns="45720" rIns="91440" bIns="45720" rtlCol="0" anchor="ctr"/>
          <a:lstStyle>
            <a:lvl1pPr algn="l">
              <a:defRPr sz="454">
                <a:solidFill>
                  <a:schemeClr val="tx1">
                    <a:tint val="75000"/>
                  </a:schemeClr>
                </a:solidFill>
              </a:defRPr>
            </a:lvl1pPr>
          </a:lstStyle>
          <a:p>
            <a:fld id="{1D8BD707-D9CF-40AE-B4C6-C98DA3205C09}" type="datetimeFigureOut">
              <a:rPr lang="en-US" smtClean="0"/>
              <a:t>10/15/2018</a:t>
            </a:fld>
            <a:endParaRPr lang="en-US"/>
          </a:p>
        </p:txBody>
      </p:sp>
      <p:sp>
        <p:nvSpPr>
          <p:cNvPr id="5" name="Footer Placeholder 4">
            <a:extLst>
              <a:ext uri="{FF2B5EF4-FFF2-40B4-BE49-F238E27FC236}">
                <a16:creationId xmlns:a16="http://schemas.microsoft.com/office/drawing/2014/main" id="{E92F0B5F-EE45-42C6-9C28-BE3FF9A75943}"/>
              </a:ext>
            </a:extLst>
          </p:cNvPr>
          <p:cNvSpPr>
            <a:spLocks noGrp="1"/>
          </p:cNvSpPr>
          <p:nvPr>
            <p:ph type="ftr" sz="quarter" idx="3"/>
          </p:nvPr>
        </p:nvSpPr>
        <p:spPr>
          <a:xfrm>
            <a:off x="1527096" y="3213488"/>
            <a:ext cx="1555909" cy="184591"/>
          </a:xfrm>
          <a:prstGeom prst="rect">
            <a:avLst/>
          </a:prstGeom>
        </p:spPr>
        <p:txBody>
          <a:bodyPr vert="horz" lIns="91440" tIns="45720" rIns="91440" bIns="45720" rtlCol="0" anchor="ctr"/>
          <a:lstStyle>
            <a:lvl1pPr algn="ctr">
              <a:defRPr sz="454">
                <a:solidFill>
                  <a:schemeClr val="tx1">
                    <a:tint val="75000"/>
                  </a:schemeClr>
                </a:solidFill>
              </a:defRPr>
            </a:lvl1pPr>
          </a:lstStyle>
          <a:p>
            <a:pPr marL="12700">
              <a:lnSpc>
                <a:spcPts val="705"/>
              </a:lnSpc>
            </a:pPr>
            <a:r>
              <a:rPr lang="en-US" spc="-5"/>
              <a:t>(University </a:t>
            </a:r>
            <a:r>
              <a:rPr lang="en-US"/>
              <a:t>of</a:t>
            </a:r>
            <a:r>
              <a:rPr lang="en-US" spc="-55"/>
              <a:t> </a:t>
            </a:r>
            <a:r>
              <a:rPr lang="en-US" spc="-5"/>
              <a:t>Luxembourg)</a:t>
            </a:r>
            <a:endParaRPr lang="en-US" spc="-5" dirty="0"/>
          </a:p>
        </p:txBody>
      </p:sp>
      <p:sp>
        <p:nvSpPr>
          <p:cNvPr id="6" name="Slide Number Placeholder 5">
            <a:extLst>
              <a:ext uri="{FF2B5EF4-FFF2-40B4-BE49-F238E27FC236}">
                <a16:creationId xmlns:a16="http://schemas.microsoft.com/office/drawing/2014/main" id="{557D5CE0-6D06-4732-86F0-27A18A5D7B9C}"/>
              </a:ext>
            </a:extLst>
          </p:cNvPr>
          <p:cNvSpPr>
            <a:spLocks noGrp="1"/>
          </p:cNvSpPr>
          <p:nvPr>
            <p:ph type="sldNum" sz="quarter" idx="4"/>
          </p:nvPr>
        </p:nvSpPr>
        <p:spPr>
          <a:xfrm>
            <a:off x="3255883" y="3213488"/>
            <a:ext cx="1037273" cy="184591"/>
          </a:xfrm>
          <a:prstGeom prst="rect">
            <a:avLst/>
          </a:prstGeom>
        </p:spPr>
        <p:txBody>
          <a:bodyPr vert="horz" lIns="91440" tIns="45720" rIns="91440" bIns="45720" rtlCol="0" anchor="ctr"/>
          <a:lstStyle>
            <a:lvl1pPr algn="r">
              <a:defRPr sz="454">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24334499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345735" rtl="0" eaLnBrk="1" latinLnBrk="0" hangingPunct="1">
        <a:lnSpc>
          <a:spcPct val="90000"/>
        </a:lnSpc>
        <a:spcBef>
          <a:spcPct val="0"/>
        </a:spcBef>
        <a:buNone/>
        <a:defRPr sz="1664" kern="1200">
          <a:solidFill>
            <a:schemeClr val="tx1"/>
          </a:solidFill>
          <a:latin typeface="+mj-lt"/>
          <a:ea typeface="+mj-ea"/>
          <a:cs typeface="+mj-cs"/>
        </a:defRPr>
      </a:lvl1pPr>
    </p:titleStyle>
    <p:bodyStyle>
      <a:lvl1pPr marL="86434" indent="-86434" algn="l" defTabSz="345735" rtl="0" eaLnBrk="1" latinLnBrk="0" hangingPunct="1">
        <a:lnSpc>
          <a:spcPct val="90000"/>
        </a:lnSpc>
        <a:spcBef>
          <a:spcPts val="378"/>
        </a:spcBef>
        <a:buFont typeface="Arial" panose="020B0604020202020204" pitchFamily="34" charset="0"/>
        <a:buChar char="•"/>
        <a:defRPr sz="1059" kern="1200">
          <a:solidFill>
            <a:schemeClr val="tx1"/>
          </a:solidFill>
          <a:latin typeface="+mn-lt"/>
          <a:ea typeface="+mn-ea"/>
          <a:cs typeface="+mn-cs"/>
        </a:defRPr>
      </a:lvl1pPr>
      <a:lvl2pPr marL="259301" indent="-86434" algn="l" defTabSz="345735" rtl="0" eaLnBrk="1" latinLnBrk="0" hangingPunct="1">
        <a:lnSpc>
          <a:spcPct val="90000"/>
        </a:lnSpc>
        <a:spcBef>
          <a:spcPts val="189"/>
        </a:spcBef>
        <a:buFont typeface="Arial" panose="020B0604020202020204" pitchFamily="34" charset="0"/>
        <a:buChar char="•"/>
        <a:defRPr sz="907" kern="1200">
          <a:solidFill>
            <a:schemeClr val="tx1"/>
          </a:solidFill>
          <a:latin typeface="+mn-lt"/>
          <a:ea typeface="+mn-ea"/>
          <a:cs typeface="+mn-cs"/>
        </a:defRPr>
      </a:lvl2pPr>
      <a:lvl3pPr marL="432168" indent="-86434" algn="l" defTabSz="345735" rtl="0" eaLnBrk="1" latinLnBrk="0" hangingPunct="1">
        <a:lnSpc>
          <a:spcPct val="90000"/>
        </a:lnSpc>
        <a:spcBef>
          <a:spcPts val="189"/>
        </a:spcBef>
        <a:buFont typeface="Arial" panose="020B0604020202020204" pitchFamily="34" charset="0"/>
        <a:buChar char="•"/>
        <a:defRPr sz="756" kern="1200">
          <a:solidFill>
            <a:schemeClr val="tx1"/>
          </a:solidFill>
          <a:latin typeface="+mn-lt"/>
          <a:ea typeface="+mn-ea"/>
          <a:cs typeface="+mn-cs"/>
        </a:defRPr>
      </a:lvl3pPr>
      <a:lvl4pPr marL="605036" indent="-86434" algn="l" defTabSz="345735" rtl="0" eaLnBrk="1" latinLnBrk="0" hangingPunct="1">
        <a:lnSpc>
          <a:spcPct val="90000"/>
        </a:lnSpc>
        <a:spcBef>
          <a:spcPts val="189"/>
        </a:spcBef>
        <a:buFont typeface="Arial" panose="020B0604020202020204" pitchFamily="34" charset="0"/>
        <a:buChar char="•"/>
        <a:defRPr sz="681" kern="1200">
          <a:solidFill>
            <a:schemeClr val="tx1"/>
          </a:solidFill>
          <a:latin typeface="+mn-lt"/>
          <a:ea typeface="+mn-ea"/>
          <a:cs typeface="+mn-cs"/>
        </a:defRPr>
      </a:lvl4pPr>
      <a:lvl5pPr marL="777903" indent="-86434" algn="l" defTabSz="345735" rtl="0" eaLnBrk="1" latinLnBrk="0" hangingPunct="1">
        <a:lnSpc>
          <a:spcPct val="90000"/>
        </a:lnSpc>
        <a:spcBef>
          <a:spcPts val="189"/>
        </a:spcBef>
        <a:buFont typeface="Arial" panose="020B0604020202020204" pitchFamily="34" charset="0"/>
        <a:buChar char="•"/>
        <a:defRPr sz="681" kern="1200">
          <a:solidFill>
            <a:schemeClr val="tx1"/>
          </a:solidFill>
          <a:latin typeface="+mn-lt"/>
          <a:ea typeface="+mn-ea"/>
          <a:cs typeface="+mn-cs"/>
        </a:defRPr>
      </a:lvl5pPr>
      <a:lvl6pPr marL="950770" indent="-86434" algn="l" defTabSz="345735" rtl="0" eaLnBrk="1" latinLnBrk="0" hangingPunct="1">
        <a:lnSpc>
          <a:spcPct val="90000"/>
        </a:lnSpc>
        <a:spcBef>
          <a:spcPts val="189"/>
        </a:spcBef>
        <a:buFont typeface="Arial" panose="020B0604020202020204" pitchFamily="34" charset="0"/>
        <a:buChar char="•"/>
        <a:defRPr sz="681" kern="1200">
          <a:solidFill>
            <a:schemeClr val="tx1"/>
          </a:solidFill>
          <a:latin typeface="+mn-lt"/>
          <a:ea typeface="+mn-ea"/>
          <a:cs typeface="+mn-cs"/>
        </a:defRPr>
      </a:lvl6pPr>
      <a:lvl7pPr marL="1123638" indent="-86434" algn="l" defTabSz="345735" rtl="0" eaLnBrk="1" latinLnBrk="0" hangingPunct="1">
        <a:lnSpc>
          <a:spcPct val="90000"/>
        </a:lnSpc>
        <a:spcBef>
          <a:spcPts val="189"/>
        </a:spcBef>
        <a:buFont typeface="Arial" panose="020B0604020202020204" pitchFamily="34" charset="0"/>
        <a:buChar char="•"/>
        <a:defRPr sz="681" kern="1200">
          <a:solidFill>
            <a:schemeClr val="tx1"/>
          </a:solidFill>
          <a:latin typeface="+mn-lt"/>
          <a:ea typeface="+mn-ea"/>
          <a:cs typeface="+mn-cs"/>
        </a:defRPr>
      </a:lvl7pPr>
      <a:lvl8pPr marL="1296505" indent="-86434" algn="l" defTabSz="345735" rtl="0" eaLnBrk="1" latinLnBrk="0" hangingPunct="1">
        <a:lnSpc>
          <a:spcPct val="90000"/>
        </a:lnSpc>
        <a:spcBef>
          <a:spcPts val="189"/>
        </a:spcBef>
        <a:buFont typeface="Arial" panose="020B0604020202020204" pitchFamily="34" charset="0"/>
        <a:buChar char="•"/>
        <a:defRPr sz="681" kern="1200">
          <a:solidFill>
            <a:schemeClr val="tx1"/>
          </a:solidFill>
          <a:latin typeface="+mn-lt"/>
          <a:ea typeface="+mn-ea"/>
          <a:cs typeface="+mn-cs"/>
        </a:defRPr>
      </a:lvl8pPr>
      <a:lvl9pPr marL="1469372" indent="-86434" algn="l" defTabSz="345735" rtl="0" eaLnBrk="1" latinLnBrk="0" hangingPunct="1">
        <a:lnSpc>
          <a:spcPct val="90000"/>
        </a:lnSpc>
        <a:spcBef>
          <a:spcPts val="189"/>
        </a:spcBef>
        <a:buFont typeface="Arial" panose="020B0604020202020204" pitchFamily="34" charset="0"/>
        <a:buChar char="•"/>
        <a:defRPr sz="681" kern="1200">
          <a:solidFill>
            <a:schemeClr val="tx1"/>
          </a:solidFill>
          <a:latin typeface="+mn-lt"/>
          <a:ea typeface="+mn-ea"/>
          <a:cs typeface="+mn-cs"/>
        </a:defRPr>
      </a:lvl9pPr>
    </p:bodyStyle>
    <p:otherStyle>
      <a:defPPr>
        <a:defRPr lang="en-US"/>
      </a:defPPr>
      <a:lvl1pPr marL="0" algn="l" defTabSz="345735" rtl="0" eaLnBrk="1" latinLnBrk="0" hangingPunct="1">
        <a:defRPr sz="681" kern="1200">
          <a:solidFill>
            <a:schemeClr val="tx1"/>
          </a:solidFill>
          <a:latin typeface="+mn-lt"/>
          <a:ea typeface="+mn-ea"/>
          <a:cs typeface="+mn-cs"/>
        </a:defRPr>
      </a:lvl1pPr>
      <a:lvl2pPr marL="172867" algn="l" defTabSz="345735" rtl="0" eaLnBrk="1" latinLnBrk="0" hangingPunct="1">
        <a:defRPr sz="681" kern="1200">
          <a:solidFill>
            <a:schemeClr val="tx1"/>
          </a:solidFill>
          <a:latin typeface="+mn-lt"/>
          <a:ea typeface="+mn-ea"/>
          <a:cs typeface="+mn-cs"/>
        </a:defRPr>
      </a:lvl2pPr>
      <a:lvl3pPr marL="345735" algn="l" defTabSz="345735" rtl="0" eaLnBrk="1" latinLnBrk="0" hangingPunct="1">
        <a:defRPr sz="681" kern="1200">
          <a:solidFill>
            <a:schemeClr val="tx1"/>
          </a:solidFill>
          <a:latin typeface="+mn-lt"/>
          <a:ea typeface="+mn-ea"/>
          <a:cs typeface="+mn-cs"/>
        </a:defRPr>
      </a:lvl3pPr>
      <a:lvl4pPr marL="518602" algn="l" defTabSz="345735" rtl="0" eaLnBrk="1" latinLnBrk="0" hangingPunct="1">
        <a:defRPr sz="681" kern="1200">
          <a:solidFill>
            <a:schemeClr val="tx1"/>
          </a:solidFill>
          <a:latin typeface="+mn-lt"/>
          <a:ea typeface="+mn-ea"/>
          <a:cs typeface="+mn-cs"/>
        </a:defRPr>
      </a:lvl4pPr>
      <a:lvl5pPr marL="691469" algn="l" defTabSz="345735" rtl="0" eaLnBrk="1" latinLnBrk="0" hangingPunct="1">
        <a:defRPr sz="681" kern="1200">
          <a:solidFill>
            <a:schemeClr val="tx1"/>
          </a:solidFill>
          <a:latin typeface="+mn-lt"/>
          <a:ea typeface="+mn-ea"/>
          <a:cs typeface="+mn-cs"/>
        </a:defRPr>
      </a:lvl5pPr>
      <a:lvl6pPr marL="864337" algn="l" defTabSz="345735" rtl="0" eaLnBrk="1" latinLnBrk="0" hangingPunct="1">
        <a:defRPr sz="681" kern="1200">
          <a:solidFill>
            <a:schemeClr val="tx1"/>
          </a:solidFill>
          <a:latin typeface="+mn-lt"/>
          <a:ea typeface="+mn-ea"/>
          <a:cs typeface="+mn-cs"/>
        </a:defRPr>
      </a:lvl6pPr>
      <a:lvl7pPr marL="1037204" algn="l" defTabSz="345735" rtl="0" eaLnBrk="1" latinLnBrk="0" hangingPunct="1">
        <a:defRPr sz="681" kern="1200">
          <a:solidFill>
            <a:schemeClr val="tx1"/>
          </a:solidFill>
          <a:latin typeface="+mn-lt"/>
          <a:ea typeface="+mn-ea"/>
          <a:cs typeface="+mn-cs"/>
        </a:defRPr>
      </a:lvl7pPr>
      <a:lvl8pPr marL="1210071" algn="l" defTabSz="345735" rtl="0" eaLnBrk="1" latinLnBrk="0" hangingPunct="1">
        <a:defRPr sz="681" kern="1200">
          <a:solidFill>
            <a:schemeClr val="tx1"/>
          </a:solidFill>
          <a:latin typeface="+mn-lt"/>
          <a:ea typeface="+mn-ea"/>
          <a:cs typeface="+mn-cs"/>
        </a:defRPr>
      </a:lvl8pPr>
      <a:lvl9pPr marL="1382939" algn="l" defTabSz="345735" rtl="0" eaLnBrk="1" latinLnBrk="0" hangingPunct="1">
        <a:defRPr sz="6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hyperlink" Target="https://inequality.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pbs.org/wgbh/frontline/article/inequality-and-the-putin-economy-inside-the-number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pbs.org/wgbh/frontline/article/inequality-and-the-putin-economy-inside-the-number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pbs.org/wgbh/frontline/article/inequality-and-the-putin-economy-inside-the-number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umbeo.com/cost-of-living/country_price_rankings?itemId=10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orlddata.info/average-income.ph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95250" y="69021"/>
            <a:ext cx="4495799" cy="902529"/>
          </a:xfrm>
          <a:prstGeom prst="rect">
            <a:avLst/>
          </a:prstGeom>
        </p:spPr>
        <p:txBody>
          <a:bodyPr vert="horz" lIns="91440" tIns="45720" rIns="91440" bIns="45720" rtlCol="0" anchor="ctr">
            <a:noAutofit/>
          </a:bodyPr>
          <a:lstStyle/>
          <a:p>
            <a:pPr algn="ctr"/>
            <a:r>
              <a:rPr lang="en-GB" sz="2000" b="1" dirty="0">
                <a:latin typeface="Times New Roman" panose="02020603050405020304" pitchFamily="18" charset="0"/>
                <a:cs typeface="Times New Roman" panose="02020603050405020304" pitchFamily="18" charset="0"/>
              </a:rPr>
              <a:t>ILO / ITUC-PERC</a:t>
            </a:r>
            <a:br>
              <a:rPr lang="en-GB" sz="1300" b="1" dirty="0">
                <a:latin typeface="Times New Roman" panose="02020603050405020304" pitchFamily="18" charset="0"/>
                <a:cs typeface="Times New Roman" panose="02020603050405020304" pitchFamily="18" charset="0"/>
              </a:rPr>
            </a:br>
            <a:r>
              <a:rPr lang="en-GB" sz="1300" b="1" dirty="0">
                <a:latin typeface="Times New Roman" panose="02020603050405020304" pitchFamily="18" charset="0"/>
                <a:cs typeface="Times New Roman" panose="02020603050405020304" pitchFamily="18" charset="0"/>
              </a:rPr>
              <a:t>International Seminar of Trade Union Economists on Wage Setting and Objectives in Eastern Europe and Central Asia </a:t>
            </a:r>
            <a:br>
              <a:rPr lang="en-US" sz="1300" b="1" dirty="0">
                <a:latin typeface="Times New Roman" panose="02020603050405020304" pitchFamily="18" charset="0"/>
                <a:cs typeface="Times New Roman" panose="02020603050405020304" pitchFamily="18" charset="0"/>
              </a:rPr>
            </a:br>
            <a:r>
              <a:rPr lang="en-GB" sz="1300" b="1" dirty="0">
                <a:latin typeface="Times New Roman" panose="02020603050405020304" pitchFamily="18" charset="0"/>
                <a:cs typeface="Times New Roman" panose="02020603050405020304" pitchFamily="18" charset="0"/>
              </a:rPr>
              <a:t>Yerevan, Armenia – 15-16 October 2018</a:t>
            </a:r>
            <a:endParaRPr lang="en-US" sz="1300" b="1" kern="1200" spc="-15" dirty="0">
              <a:latin typeface="Times New Roman" panose="02020603050405020304" pitchFamily="18" charset="0"/>
              <a:cs typeface="Times New Roman" panose="02020603050405020304" pitchFamily="18" charset="0"/>
            </a:endParaRPr>
          </a:p>
        </p:txBody>
      </p:sp>
      <p:sp>
        <p:nvSpPr>
          <p:cNvPr id="30" name="Rectangle 23">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455" y="1033255"/>
            <a:ext cx="3853189" cy="40790"/>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bject 10"/>
          <p:cNvSpPr txBox="1">
            <a:spLocks noGrp="1"/>
          </p:cNvSpPr>
          <p:nvPr>
            <p:ph type="ftr" sz="quarter" idx="11"/>
          </p:nvPr>
        </p:nvSpPr>
        <p:spPr>
          <a:xfrm>
            <a:off x="1527095" y="3213488"/>
            <a:ext cx="1555909" cy="184591"/>
          </a:xfrm>
          <a:prstGeom prst="rect">
            <a:avLst/>
          </a:prstGeom>
        </p:spPr>
        <p:txBody>
          <a:bodyPr vert="horz" lIns="91440" tIns="45720" rIns="91440" bIns="45720" rtlCol="0">
            <a:normAutofit/>
          </a:bodyPr>
          <a:lstStyle/>
          <a:p>
            <a:endParaRPr lang="en-US" sz="500" kern="1200" spc="-5">
              <a:solidFill>
                <a:prstClr val="black">
                  <a:tint val="75000"/>
                </a:prstClr>
              </a:solidFill>
              <a:latin typeface="+mn-lt"/>
              <a:ea typeface="+mn-ea"/>
              <a:cs typeface="+mn-cs"/>
            </a:endParaRPr>
          </a:p>
        </p:txBody>
      </p:sp>
      <p:graphicFrame>
        <p:nvGraphicFramePr>
          <p:cNvPr id="13" name="object 6"/>
          <p:cNvGraphicFramePr/>
          <p:nvPr>
            <p:extLst>
              <p:ext uri="{D42A27DB-BD31-4B8C-83A1-F6EECF244321}">
                <p14:modId xmlns:p14="http://schemas.microsoft.com/office/powerpoint/2010/main" val="2702115931"/>
              </p:ext>
            </p:extLst>
          </p:nvPr>
        </p:nvGraphicFramePr>
        <p:xfrm>
          <a:off x="247651" y="1205947"/>
          <a:ext cx="4191000" cy="1782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77" y="473330"/>
            <a:ext cx="4088630" cy="2322055"/>
          </a:xfrm>
        </p:spPr>
        <p:txBody>
          <a:bodyPr>
            <a:noAutofit/>
          </a:bodyPr>
          <a:lstStyle/>
          <a:p>
            <a:pPr marL="0" indent="0">
              <a:buNone/>
            </a:pPr>
            <a:endParaRPr lang="en-US" altLang="zh-CN" sz="1600" dirty="0"/>
          </a:p>
          <a:p>
            <a:pPr marL="0" indent="0">
              <a:buNone/>
            </a:pPr>
            <a:r>
              <a:rPr lang="en-US" altLang="zh-CN" sz="1600" dirty="0"/>
              <a:t>Interactive</a:t>
            </a:r>
            <a:r>
              <a:rPr lang="zh-CN" altLang="en-US" sz="1600" dirty="0"/>
              <a:t> </a:t>
            </a:r>
            <a:r>
              <a:rPr lang="en-US" altLang="zh-CN" sz="1600" dirty="0"/>
              <a:t>Map</a:t>
            </a:r>
            <a:r>
              <a:rPr lang="zh-CN" altLang="en-US" sz="1600" dirty="0"/>
              <a:t> </a:t>
            </a:r>
            <a:r>
              <a:rPr lang="en-US" altLang="zh-CN" sz="1600" dirty="0"/>
              <a:t>on</a:t>
            </a:r>
            <a:r>
              <a:rPr lang="zh-CN" altLang="en-US" sz="1600" dirty="0"/>
              <a:t> </a:t>
            </a:r>
            <a:r>
              <a:rPr lang="en-US" altLang="zh-CN" sz="1600" dirty="0"/>
              <a:t>Inequality</a:t>
            </a:r>
            <a:r>
              <a:rPr lang="zh-CN" altLang="en-US" sz="1600" dirty="0"/>
              <a:t> </a:t>
            </a:r>
            <a:r>
              <a:rPr lang="en-US" altLang="zh-CN" sz="1600" dirty="0"/>
              <a:t>by</a:t>
            </a:r>
            <a:r>
              <a:rPr lang="zh-CN" altLang="en-US" sz="1600" dirty="0"/>
              <a:t> </a:t>
            </a:r>
            <a:r>
              <a:rPr lang="en-US" altLang="zh-CN" sz="1600" dirty="0"/>
              <a:t>United</a:t>
            </a:r>
            <a:r>
              <a:rPr lang="zh-CN" altLang="en-US" sz="1600" dirty="0"/>
              <a:t> </a:t>
            </a:r>
            <a:r>
              <a:rPr lang="en-US" altLang="zh-CN" sz="1600" dirty="0"/>
              <a:t>Nations</a:t>
            </a:r>
            <a:r>
              <a:rPr lang="zh-CN" altLang="en-US" sz="1600" dirty="0"/>
              <a:t> </a:t>
            </a:r>
            <a:endParaRPr lang="en-US" sz="1600" dirty="0">
              <a:hlinkClick r:id="" action="ppaction://noaction"/>
            </a:endParaRPr>
          </a:p>
          <a:p>
            <a:pPr marL="172867" lvl="1" indent="0">
              <a:buNone/>
            </a:pPr>
            <a:endParaRPr lang="en-US" sz="1600" dirty="0">
              <a:hlinkClick r:id="" action="ppaction://noaction"/>
            </a:endParaRPr>
          </a:p>
          <a:p>
            <a:pPr marL="172867" lvl="1" indent="0">
              <a:buNone/>
            </a:pPr>
            <a:r>
              <a:rPr lang="en-US" sz="1600" dirty="0">
                <a:hlinkClick r:id="" action="ppaction://noaction"/>
              </a:rPr>
              <a:t>https://www.wider.unu.edu/project/wiid-world-income-inequality-database</a:t>
            </a:r>
            <a:endParaRPr lang="en-US" altLang="zh-CN" sz="1600" dirty="0">
              <a:hlinkClick r:id="rId2"/>
            </a:endParaRPr>
          </a:p>
        </p:txBody>
      </p:sp>
    </p:spTree>
    <p:extLst>
      <p:ext uri="{BB962C8B-B14F-4D97-AF65-F5344CB8AC3E}">
        <p14:creationId xmlns:p14="http://schemas.microsoft.com/office/powerpoint/2010/main" val="25842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a:extLst>
              <a:ext uri="{FF2B5EF4-FFF2-40B4-BE49-F238E27FC236}">
                <a16:creationId xmlns:a16="http://schemas.microsoft.com/office/drawing/2014/main" id="{06C794B4-6DD3-4169-8E4F-CF2EC1617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7" y="3637"/>
            <a:ext cx="4518933" cy="338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a:extLst>
              <a:ext uri="{FF2B5EF4-FFF2-40B4-BE49-F238E27FC236}">
                <a16:creationId xmlns:a16="http://schemas.microsoft.com/office/drawing/2014/main" id="{30E0F347-3523-44E9-B9C4-5C1BE8143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46101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85878499-4F64-47C2-9542-0D7BCC78903B}"/>
              </a:ext>
            </a:extLst>
          </p:cNvPr>
          <p:cNvSpPr>
            <a:spLocks noGrp="1"/>
          </p:cNvSpPr>
          <p:nvPr>
            <p:ph type="title"/>
          </p:nvPr>
        </p:nvSpPr>
        <p:spPr>
          <a:xfrm>
            <a:off x="223414" y="151079"/>
            <a:ext cx="4148640" cy="576263"/>
          </a:xfrm>
        </p:spPr>
        <p:txBody>
          <a:bodyPr/>
          <a:lstStyle/>
          <a:p>
            <a:r>
              <a:rPr lang="en-US" altLang="en-US" sz="1560" b="1" dirty="0"/>
              <a:t>Inequality in Eastern Europe and CIS Transitional Economies </a:t>
            </a:r>
          </a:p>
        </p:txBody>
      </p:sp>
      <p:sp>
        <p:nvSpPr>
          <p:cNvPr id="57346" name="Content Placeholder 2">
            <a:extLst>
              <a:ext uri="{FF2B5EF4-FFF2-40B4-BE49-F238E27FC236}">
                <a16:creationId xmlns:a16="http://schemas.microsoft.com/office/drawing/2014/main" id="{4C92298F-A681-458C-81A3-F4BDEF7C6F58}"/>
              </a:ext>
            </a:extLst>
          </p:cNvPr>
          <p:cNvSpPr>
            <a:spLocks noGrp="1"/>
          </p:cNvSpPr>
          <p:nvPr>
            <p:ph idx="1"/>
          </p:nvPr>
        </p:nvSpPr>
        <p:spPr>
          <a:xfrm>
            <a:off x="223414" y="858465"/>
            <a:ext cx="4148640" cy="2094286"/>
          </a:xfrm>
        </p:spPr>
        <p:txBody>
          <a:bodyPr/>
          <a:lstStyle/>
          <a:p>
            <a:r>
              <a:rPr lang="en-US" altLang="en-US" sz="1134" dirty="0"/>
              <a:t>In Eastern Europe, changes in the distribution of income and wealth associated with </a:t>
            </a:r>
          </a:p>
          <a:p>
            <a:pPr lvl="1"/>
            <a:r>
              <a:rPr lang="en-US" altLang="en-US" sz="993" b="1" dirty="0"/>
              <a:t>The restoration of market economy, privatization of state assets </a:t>
            </a:r>
          </a:p>
          <a:p>
            <a:pPr lvl="1"/>
            <a:r>
              <a:rPr lang="en-US" altLang="en-US" sz="993" b="1" dirty="0"/>
              <a:t>Globalization </a:t>
            </a:r>
          </a:p>
          <a:p>
            <a:r>
              <a:rPr lang="en-US" altLang="en-US" sz="1134" dirty="0"/>
              <a:t>The political implications are country specific, as the countries are diverse in terms of size, level of development, historical background, and social and political structure.  </a:t>
            </a:r>
          </a:p>
          <a:p>
            <a:r>
              <a:rPr lang="en-US" altLang="en-US" sz="1134" dirty="0"/>
              <a:t>After drastic increase in income equality during the market liberalization period, some Central European nations have improved or maintained the same level of Gini since 2000 due to economic growth, effective fiscal redistribution for social service.   </a:t>
            </a:r>
          </a:p>
          <a:p>
            <a:pPr lvl="1"/>
            <a:endParaRPr lang="en-US" altLang="en-US" sz="1276"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a:extLst>
              <a:ext uri="{FF2B5EF4-FFF2-40B4-BE49-F238E27FC236}">
                <a16:creationId xmlns:a16="http://schemas.microsoft.com/office/drawing/2014/main" id="{7B5BD81D-0E84-4B8A-8222-CAB6A189FC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365" y="119565"/>
            <a:ext cx="3032131" cy="31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4">
            <a:extLst>
              <a:ext uri="{FF2B5EF4-FFF2-40B4-BE49-F238E27FC236}">
                <a16:creationId xmlns:a16="http://schemas.microsoft.com/office/drawing/2014/main" id="{0EFB9320-DEB5-4C51-810F-4C338BF46DA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630" y="3371734"/>
            <a:ext cx="1175035" cy="5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567A308F-9BAD-4B5B-B361-D1C76197D742}"/>
              </a:ext>
            </a:extLst>
          </p:cNvPr>
          <p:cNvGraphicFramePr>
            <a:graphicFrameLocks noGrp="1"/>
          </p:cNvGraphicFramePr>
          <p:nvPr/>
        </p:nvGraphicFramePr>
        <p:xfrm>
          <a:off x="3151999" y="457219"/>
          <a:ext cx="1378190" cy="2742879"/>
        </p:xfrm>
        <a:graphic>
          <a:graphicData uri="http://schemas.openxmlformats.org/drawingml/2006/table">
            <a:tbl>
              <a:tblPr/>
              <a:tblGrid>
                <a:gridCol w="638166">
                  <a:extLst>
                    <a:ext uri="{9D8B030D-6E8A-4147-A177-3AD203B41FA5}">
                      <a16:colId xmlns:a16="http://schemas.microsoft.com/office/drawing/2014/main" val="20000"/>
                    </a:ext>
                  </a:extLst>
                </a:gridCol>
                <a:gridCol w="740024">
                  <a:extLst>
                    <a:ext uri="{9D8B030D-6E8A-4147-A177-3AD203B41FA5}">
                      <a16:colId xmlns:a16="http://schemas.microsoft.com/office/drawing/2014/main" val="20001"/>
                    </a:ext>
                  </a:extLst>
                </a:gridCol>
              </a:tblGrid>
              <a:tr h="140689">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endParaRPr kumimoji="0" lang="en-US" altLang="en-US" sz="700" b="1" i="0" u="none" strike="noStrike" cap="none" normalizeH="0" baseline="0">
                        <a:ln>
                          <a:noFill/>
                        </a:ln>
                        <a:solidFill>
                          <a:srgbClr val="FFFFFF"/>
                        </a:solidFill>
                        <a:effectLst/>
                        <a:latin typeface="Calibri" charset="0"/>
                        <a:ea typeface="ヒラギノ角ゴ ProN W3" charset="-128"/>
                        <a:sym typeface="Gill Sans" charset="0"/>
                      </a:endParaRP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1" i="0" u="none" strike="noStrike" cap="none" normalizeH="0" baseline="0">
                          <a:ln>
                            <a:noFill/>
                          </a:ln>
                          <a:solidFill>
                            <a:srgbClr val="FFFFFF"/>
                          </a:solidFill>
                          <a:effectLst/>
                          <a:latin typeface="Calibri" charset="0"/>
                          <a:ea typeface="ヒラギノ角ゴ ProN W3" charset="-128"/>
                          <a:sym typeface="Gill Sans" charset="0"/>
                        </a:rPr>
                        <a:t>Latest Gini 2012</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Bulgaria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36.01</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Poland</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32.39 </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Romania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27.33</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Czech</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26.13</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Hungary</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30.55</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Slovakia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26.58</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Slovenia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25.59</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Estonia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33.15</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Latvia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35.48</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Lithuania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35.15</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Belarus</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26.01</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Moldova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29.16</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Russia</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41.59</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3"/>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Ukraine</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24.74</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Kazakhstan</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27.43</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5"/>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Kyrgyz</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27.35</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r h="153070">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Turkmenistan</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649288">
                        <a:spcBef>
                          <a:spcPct val="20000"/>
                        </a:spcBef>
                        <a:buFont typeface="Arial" charset="0"/>
                        <a:defRPr sz="4200">
                          <a:solidFill>
                            <a:schemeClr val="tx1"/>
                          </a:solidFill>
                          <a:latin typeface="Calibri" charset="0"/>
                          <a:ea typeface="MS PGothic" charset="-128"/>
                        </a:defRPr>
                      </a:lvl1pPr>
                      <a:lvl2pPr marL="649288" defTabSz="649288">
                        <a:spcBef>
                          <a:spcPct val="20000"/>
                        </a:spcBef>
                        <a:buFont typeface="Arial" charset="0"/>
                        <a:defRPr sz="3600">
                          <a:solidFill>
                            <a:schemeClr val="tx1"/>
                          </a:solidFill>
                          <a:latin typeface="Calibri" charset="0"/>
                          <a:ea typeface="MS PGothic" charset="-128"/>
                        </a:defRPr>
                      </a:lvl2pPr>
                      <a:lvl3pPr marL="1300163" defTabSz="649288">
                        <a:spcBef>
                          <a:spcPct val="20000"/>
                        </a:spcBef>
                        <a:buFont typeface="Arial" charset="0"/>
                        <a:defRPr sz="3000">
                          <a:solidFill>
                            <a:schemeClr val="tx1"/>
                          </a:solidFill>
                          <a:latin typeface="Calibri" charset="0"/>
                          <a:ea typeface="MS PGothic" charset="-128"/>
                        </a:defRPr>
                      </a:lvl3pPr>
                      <a:lvl4pPr marL="1949450" defTabSz="649288">
                        <a:spcBef>
                          <a:spcPct val="20000"/>
                        </a:spcBef>
                        <a:buFont typeface="Arial" charset="0"/>
                        <a:defRPr sz="2400">
                          <a:solidFill>
                            <a:schemeClr val="tx1"/>
                          </a:solidFill>
                          <a:latin typeface="Calibri" charset="0"/>
                          <a:ea typeface="MS PGothic" charset="-128"/>
                        </a:defRPr>
                      </a:lvl4pPr>
                      <a:lvl5pPr marL="2600325" defTabSz="649288">
                        <a:spcBef>
                          <a:spcPct val="20000"/>
                        </a:spcBef>
                        <a:buFont typeface="Arial" charset="0"/>
                        <a:defRPr sz="2400">
                          <a:solidFill>
                            <a:schemeClr val="tx1"/>
                          </a:solidFill>
                          <a:latin typeface="Calibri" charset="0"/>
                          <a:ea typeface="MS PGothic" charset="-128"/>
                        </a:defRPr>
                      </a:lvl5pPr>
                      <a:lvl6pPr marL="30575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6pPr>
                      <a:lvl7pPr marL="35147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7pPr>
                      <a:lvl8pPr marL="39719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8pPr>
                      <a:lvl9pPr marL="4429125" indent="1588" defTabSz="649288" eaLnBrk="0" fontAlgn="base" hangingPunct="0">
                        <a:spcBef>
                          <a:spcPct val="20000"/>
                        </a:spcBef>
                        <a:spcAft>
                          <a:spcPct val="0"/>
                        </a:spcAft>
                        <a:buFont typeface="Arial" charset="0"/>
                        <a:defRPr sz="2400">
                          <a:solidFill>
                            <a:schemeClr val="tx1"/>
                          </a:solidFill>
                          <a:latin typeface="Calibri" charset="0"/>
                          <a:ea typeface="MS PGothic" charset="-128"/>
                        </a:defRPr>
                      </a:lvl9pPr>
                    </a:lstStyle>
                    <a:p>
                      <a:pPr marL="0" marR="0" lvl="0" indent="0" algn="l" defTabSz="649288" rtl="0" eaLnBrk="1" fontAlgn="base" latinLnBrk="0" hangingPunct="1">
                        <a:lnSpc>
                          <a:spcPct val="100000"/>
                        </a:lnSpc>
                        <a:spcBef>
                          <a:spcPts val="60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charset="0"/>
                          <a:ea typeface="ヒラギノ角ゴ ProN W3" charset="-128"/>
                          <a:sym typeface="Gill Sans" charset="0"/>
                        </a:rPr>
                        <a:t>40.77 (1998)</a:t>
                      </a:r>
                    </a:p>
                  </a:txBody>
                  <a:tcPr marL="32409" marR="32409" marT="16207" marB="162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23FFC15-5C32-4A71-8B6A-739492D9A551}"/>
              </a:ext>
            </a:extLst>
          </p:cNvPr>
          <p:cNvSpPr>
            <a:spLocks noGrp="1"/>
          </p:cNvSpPr>
          <p:nvPr>
            <p:ph type="title"/>
          </p:nvPr>
        </p:nvSpPr>
        <p:spPr>
          <a:xfrm>
            <a:off x="230730" y="143201"/>
            <a:ext cx="4148640" cy="339342"/>
          </a:xfrm>
        </p:spPr>
        <p:txBody>
          <a:bodyPr/>
          <a:lstStyle/>
          <a:p>
            <a:r>
              <a:rPr lang="en-US" altLang="en-US" b="1" dirty="0">
                <a:latin typeface="Times New Roman" panose="02020603050405020304" pitchFamily="18" charset="0"/>
                <a:cs typeface="Times New Roman" panose="02020603050405020304" pitchFamily="18" charset="0"/>
              </a:rPr>
              <a:t>Inequality in Russia</a:t>
            </a:r>
          </a:p>
        </p:txBody>
      </p:sp>
      <p:sp>
        <p:nvSpPr>
          <p:cNvPr id="64514" name="Content Placeholder 2">
            <a:extLst>
              <a:ext uri="{FF2B5EF4-FFF2-40B4-BE49-F238E27FC236}">
                <a16:creationId xmlns:a16="http://schemas.microsoft.com/office/drawing/2014/main" id="{988303CA-5A2B-4D9B-92B6-A09392E6C989}"/>
              </a:ext>
            </a:extLst>
          </p:cNvPr>
          <p:cNvSpPr>
            <a:spLocks noGrp="1"/>
          </p:cNvSpPr>
          <p:nvPr>
            <p:ph idx="1"/>
          </p:nvPr>
        </p:nvSpPr>
        <p:spPr>
          <a:xfrm>
            <a:off x="58527" y="482543"/>
            <a:ext cx="4493047" cy="2782830"/>
          </a:xfrm>
        </p:spPr>
        <p:txBody>
          <a:bodyPr>
            <a:normAutofit/>
          </a:bodyPr>
          <a:lstStyle/>
          <a:p>
            <a:r>
              <a:rPr lang="en-US" altLang="en-US" sz="1600" dirty="0">
                <a:latin typeface="Times New Roman" panose="02020603050405020304" pitchFamily="18" charset="0"/>
              </a:rPr>
              <a:t>Top 10% of the population control 85% of wealth.</a:t>
            </a:r>
          </a:p>
          <a:p>
            <a:r>
              <a:rPr lang="en-US" altLang="en-US" sz="1600" dirty="0">
                <a:latin typeface="Times New Roman" panose="02020603050405020304" pitchFamily="18" charset="0"/>
              </a:rPr>
              <a:t>83% of the population has less than $10,000 in personal wealth.</a:t>
            </a:r>
          </a:p>
          <a:p>
            <a:r>
              <a:rPr lang="en-US" altLang="en-US" sz="1600" dirty="0">
                <a:latin typeface="Times New Roman" panose="02020603050405020304" pitchFamily="18" charset="0"/>
              </a:rPr>
              <a:t>Income gains in recent years have benefited Russia’s wealthy energy hubs, while bypassing the nation’s poorest areas.</a:t>
            </a:r>
          </a:p>
          <a:p>
            <a:r>
              <a:rPr lang="en-US" altLang="en-US" sz="1600" dirty="0">
                <a:latin typeface="Times New Roman" panose="02020603050405020304" pitchFamily="18" charset="0"/>
              </a:rPr>
              <a:t>In regions where at least half of economic output comes from the oil, gas and minerals industries, incomes are one-third higher, on average, than in the rest of Russia. Centers of oil and gas production are home to the greatest income inequality.</a:t>
            </a:r>
          </a:p>
        </p:txBody>
      </p:sp>
      <p:sp>
        <p:nvSpPr>
          <p:cNvPr id="2" name="Rectangle 1">
            <a:extLst>
              <a:ext uri="{FF2B5EF4-FFF2-40B4-BE49-F238E27FC236}">
                <a16:creationId xmlns:a16="http://schemas.microsoft.com/office/drawing/2014/main" id="{735C37E9-E6B9-4146-A887-3B5B260505C9}"/>
              </a:ext>
            </a:extLst>
          </p:cNvPr>
          <p:cNvSpPr/>
          <p:nvPr/>
        </p:nvSpPr>
        <p:spPr>
          <a:xfrm>
            <a:off x="247650" y="3105151"/>
            <a:ext cx="3005645" cy="168636"/>
          </a:xfrm>
          <a:prstGeom prst="rect">
            <a:avLst/>
          </a:prstGeom>
        </p:spPr>
        <p:txBody>
          <a:bodyPr wrap="square">
            <a:spAutoFit/>
          </a:bodyPr>
          <a:lstStyle/>
          <a:p>
            <a:pPr>
              <a:defRPr/>
            </a:pPr>
            <a:r>
              <a:rPr lang="en-US" sz="496" dirty="0">
                <a:hlinkClick r:id="rId2"/>
              </a:rPr>
              <a:t>http://www.pbs.org/wgbh/frontline/article/inequality-and-the-putin-economy-inside-the-numbers/</a:t>
            </a:r>
            <a:r>
              <a:rPr lang="en-US" altLang="zh-CN" sz="496" dirty="0"/>
              <a:t>,</a:t>
            </a:r>
            <a:r>
              <a:rPr lang="zh-CN" altLang="en-US" sz="496" dirty="0"/>
              <a:t> </a:t>
            </a:r>
            <a:r>
              <a:rPr lang="en-US" altLang="zh-CN" sz="496" dirty="0"/>
              <a:t>2015</a:t>
            </a:r>
            <a:endParaRPr lang="en-US" sz="496"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Content Placeholder 3">
            <a:extLst>
              <a:ext uri="{FF2B5EF4-FFF2-40B4-BE49-F238E27FC236}">
                <a16:creationId xmlns:a16="http://schemas.microsoft.com/office/drawing/2014/main" id="{43B72C83-15B6-4519-B44E-DC6B81348E4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62807" y="1171919"/>
            <a:ext cx="4148640" cy="2040555"/>
          </a:xfrm>
        </p:spPr>
      </p:pic>
      <p:sp>
        <p:nvSpPr>
          <p:cNvPr id="3" name="Rectangle 2">
            <a:extLst>
              <a:ext uri="{FF2B5EF4-FFF2-40B4-BE49-F238E27FC236}">
                <a16:creationId xmlns:a16="http://schemas.microsoft.com/office/drawing/2014/main" id="{10202663-38CA-4806-A129-16672332E902}"/>
              </a:ext>
            </a:extLst>
          </p:cNvPr>
          <p:cNvSpPr/>
          <p:nvPr/>
        </p:nvSpPr>
        <p:spPr>
          <a:xfrm>
            <a:off x="58527" y="125192"/>
            <a:ext cx="4448589" cy="1009122"/>
          </a:xfrm>
          <a:prstGeom prst="rect">
            <a:avLst/>
          </a:prstGeom>
        </p:spPr>
        <p:txBody>
          <a:bodyPr>
            <a:spAutoFit/>
          </a:bodyPr>
          <a:lstStyle/>
          <a:p>
            <a:pPr>
              <a:defRPr/>
            </a:pPr>
            <a:r>
              <a:rPr lang="en-US" altLang="zh-CN" sz="993" dirty="0">
                <a:solidFill>
                  <a:srgbClr val="3B3B3B"/>
                </a:solidFill>
              </a:rPr>
              <a:t>I</a:t>
            </a:r>
            <a:r>
              <a:rPr lang="en-US" sz="993" dirty="0">
                <a:solidFill>
                  <a:srgbClr val="3B3B3B"/>
                </a:solidFill>
              </a:rPr>
              <a:t>ncome gains in recent years have primarily benefited Russia’s wealthy energy hubs, while bypassing the nation’s poorest areas. The research showed that in regions where at least half of economic output comes from the oil, gas and minerals industries, incomes are one-third higher, on average, than in the rest of Russia. Four of the five highest-income regions in the analysis were centers of oil and gas production, and all were home to the greatest income inequality. </a:t>
            </a:r>
            <a:endParaRPr lang="en-US" sz="993" dirty="0"/>
          </a:p>
        </p:txBody>
      </p:sp>
      <p:sp>
        <p:nvSpPr>
          <p:cNvPr id="4" name="Rectangle 3">
            <a:extLst>
              <a:ext uri="{FF2B5EF4-FFF2-40B4-BE49-F238E27FC236}">
                <a16:creationId xmlns:a16="http://schemas.microsoft.com/office/drawing/2014/main" id="{18A6A47A-C51D-409D-9CC2-3C9BF8C1596C}"/>
              </a:ext>
            </a:extLst>
          </p:cNvPr>
          <p:cNvSpPr/>
          <p:nvPr/>
        </p:nvSpPr>
        <p:spPr>
          <a:xfrm>
            <a:off x="390553" y="3353163"/>
            <a:ext cx="2862742" cy="244939"/>
          </a:xfrm>
          <a:prstGeom prst="rect">
            <a:avLst/>
          </a:prstGeom>
        </p:spPr>
        <p:txBody>
          <a:bodyPr>
            <a:spAutoFit/>
          </a:bodyPr>
          <a:lstStyle/>
          <a:p>
            <a:pPr>
              <a:defRPr/>
            </a:pPr>
            <a:r>
              <a:rPr lang="en-US" sz="496" dirty="0">
                <a:hlinkClick r:id="rId3"/>
              </a:rPr>
              <a:t>http://www.pbs.org/wgbh/frontline/article/inequality-and-the-putin-economy-inside-the-numbers/</a:t>
            </a:r>
            <a:r>
              <a:rPr lang="en-US" altLang="zh-CN" sz="496" dirty="0"/>
              <a:t>,</a:t>
            </a:r>
            <a:r>
              <a:rPr lang="zh-CN" altLang="en-US" sz="496" dirty="0"/>
              <a:t> </a:t>
            </a:r>
            <a:r>
              <a:rPr lang="en-US" altLang="zh-CN" sz="496" dirty="0"/>
              <a:t>2015</a:t>
            </a:r>
            <a:endParaRPr lang="en-US" sz="496"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38079748-9970-4AC6-B1A9-E1175A317431}"/>
              </a:ext>
            </a:extLst>
          </p:cNvPr>
          <p:cNvSpPr>
            <a:spLocks noGrp="1"/>
          </p:cNvSpPr>
          <p:nvPr>
            <p:ph type="title"/>
          </p:nvPr>
        </p:nvSpPr>
        <p:spPr/>
        <p:txBody>
          <a:bodyPr/>
          <a:lstStyle/>
          <a:p>
            <a:pPr algn="l">
              <a:defRPr/>
            </a:pPr>
            <a:r>
              <a:rPr lang="en-US" sz="1276" i="1" dirty="0">
                <a:latin typeface="+mn-lt"/>
              </a:rPr>
              <a:t>The average middle-class Russian earns between $4,000 and $10,000 per year, according to a 2012 Forbes analysis of data from </a:t>
            </a:r>
            <a:r>
              <a:rPr lang="en-US" sz="1276" i="1" dirty="0" err="1">
                <a:latin typeface="+mn-lt"/>
              </a:rPr>
              <a:t>Rosstat</a:t>
            </a:r>
            <a:r>
              <a:rPr lang="en-US" altLang="zh-CN" sz="1276" i="1" dirty="0">
                <a:latin typeface="+mn-lt"/>
              </a:rPr>
              <a:t>.</a:t>
            </a:r>
            <a:r>
              <a:rPr lang="zh-CN" altLang="en-US" sz="1276" i="1" dirty="0">
                <a:latin typeface="+mn-lt"/>
              </a:rPr>
              <a:t> </a:t>
            </a:r>
            <a:endParaRPr lang="en-US" altLang="en-US" sz="1276" i="1" dirty="0">
              <a:latin typeface="+mn-lt"/>
              <a:ea typeface="MS PGothic" charset="-128"/>
            </a:endParaRPr>
          </a:p>
        </p:txBody>
      </p:sp>
      <p:pic>
        <p:nvPicPr>
          <p:cNvPr id="65538" name="Content Placeholder 3">
            <a:extLst>
              <a:ext uri="{FF2B5EF4-FFF2-40B4-BE49-F238E27FC236}">
                <a16:creationId xmlns:a16="http://schemas.microsoft.com/office/drawing/2014/main" id="{563C9C85-5B63-47C6-A77F-0AD2EB11E71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30730" y="865780"/>
            <a:ext cx="4291017" cy="2144102"/>
          </a:xfrm>
        </p:spPr>
      </p:pic>
      <p:sp>
        <p:nvSpPr>
          <p:cNvPr id="6" name="Rectangle 5">
            <a:extLst>
              <a:ext uri="{FF2B5EF4-FFF2-40B4-BE49-F238E27FC236}">
                <a16:creationId xmlns:a16="http://schemas.microsoft.com/office/drawing/2014/main" id="{4D1AD37B-BD92-4FF4-9B0E-B85B68222D84}"/>
              </a:ext>
            </a:extLst>
          </p:cNvPr>
          <p:cNvSpPr/>
          <p:nvPr/>
        </p:nvSpPr>
        <p:spPr>
          <a:xfrm>
            <a:off x="316945" y="3105151"/>
            <a:ext cx="2936350" cy="168636"/>
          </a:xfrm>
          <a:prstGeom prst="rect">
            <a:avLst/>
          </a:prstGeom>
        </p:spPr>
        <p:txBody>
          <a:bodyPr wrap="square">
            <a:spAutoFit/>
          </a:bodyPr>
          <a:lstStyle/>
          <a:p>
            <a:pPr>
              <a:defRPr/>
            </a:pPr>
            <a:r>
              <a:rPr lang="en-US" sz="496" dirty="0">
                <a:hlinkClick r:id="rId3"/>
              </a:rPr>
              <a:t>http://www.pbs.org/wgbh/frontline/article/inequality-and-the-putin-economy-inside-the-numbers/</a:t>
            </a:r>
            <a:r>
              <a:rPr lang="en-US" altLang="zh-CN" sz="496" dirty="0"/>
              <a:t>,</a:t>
            </a:r>
            <a:r>
              <a:rPr lang="zh-CN" altLang="en-US" sz="496" dirty="0"/>
              <a:t> </a:t>
            </a:r>
            <a:r>
              <a:rPr lang="en-US" altLang="zh-CN" sz="496" dirty="0"/>
              <a:t>2015</a:t>
            </a:r>
            <a:endParaRPr lang="en-US" sz="496"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53B5EEE-906F-4724-8A06-4F859923FD4C}"/>
              </a:ext>
            </a:extLst>
          </p:cNvPr>
          <p:cNvSpPr>
            <a:spLocks noGrp="1"/>
          </p:cNvSpPr>
          <p:nvPr>
            <p:ph type="title"/>
          </p:nvPr>
        </p:nvSpPr>
        <p:spPr/>
        <p:txBody>
          <a:bodyPr/>
          <a:lstStyle/>
          <a:p>
            <a:r>
              <a:rPr lang="en-US" altLang="en-US" sz="2340" dirty="0"/>
              <a:t>Income inequality in China</a:t>
            </a:r>
            <a:endParaRPr lang="en-US" altLang="en-US" dirty="0"/>
          </a:p>
        </p:txBody>
      </p:sp>
      <p:pic>
        <p:nvPicPr>
          <p:cNvPr id="69634" name="Content Placeholder 3">
            <a:extLst>
              <a:ext uri="{FF2B5EF4-FFF2-40B4-BE49-F238E27FC236}">
                <a16:creationId xmlns:a16="http://schemas.microsoft.com/office/drawing/2014/main" id="{29CF529C-06AC-4C5A-8A36-43B0FD140C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47341" y="867468"/>
            <a:ext cx="3115419" cy="2169988"/>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2A73D52-D2E7-4720-92B7-23AEBD1E66AE}"/>
              </a:ext>
            </a:extLst>
          </p:cNvPr>
          <p:cNvSpPr>
            <a:spLocks noGrp="1"/>
          </p:cNvSpPr>
          <p:nvPr>
            <p:ph type="title"/>
          </p:nvPr>
        </p:nvSpPr>
        <p:spPr>
          <a:xfrm>
            <a:off x="95250" y="143200"/>
            <a:ext cx="4419600" cy="523549"/>
          </a:xfrm>
        </p:spPr>
        <p:txBody>
          <a:bodyPr>
            <a:normAutofit fontScale="90000"/>
          </a:bodyPr>
          <a:lstStyle/>
          <a:p>
            <a:pPr>
              <a:spcBef>
                <a:spcPct val="0"/>
              </a:spcBef>
            </a:pPr>
            <a:r>
              <a:rPr lang="en-US" altLang="zh-CN" dirty="0"/>
              <a:t>From China’s Experience: Income</a:t>
            </a:r>
            <a:r>
              <a:rPr lang="zh-CN" altLang="en-US" dirty="0"/>
              <a:t> </a:t>
            </a:r>
            <a:r>
              <a:rPr lang="en-US" altLang="zh-CN" dirty="0"/>
              <a:t>distribution</a:t>
            </a:r>
            <a:r>
              <a:rPr lang="zh-CN" altLang="en-US" dirty="0"/>
              <a:t> </a:t>
            </a:r>
            <a:r>
              <a:rPr lang="en-US" altLang="zh-CN" dirty="0"/>
              <a:t>favored</a:t>
            </a:r>
            <a:r>
              <a:rPr lang="zh-CN" altLang="en-US" dirty="0"/>
              <a:t> </a:t>
            </a:r>
            <a:r>
              <a:rPr lang="en-US" altLang="zh-CN" dirty="0"/>
              <a:t>capital</a:t>
            </a:r>
            <a:r>
              <a:rPr lang="zh-CN" altLang="en-US" dirty="0"/>
              <a:t> </a:t>
            </a:r>
            <a:r>
              <a:rPr lang="en-US" altLang="zh-CN" dirty="0"/>
              <a:t>and</a:t>
            </a:r>
            <a:r>
              <a:rPr lang="zh-CN" altLang="en-US" dirty="0"/>
              <a:t> </a:t>
            </a:r>
            <a:r>
              <a:rPr lang="en-US" altLang="zh-CN" dirty="0"/>
              <a:t>high</a:t>
            </a:r>
            <a:r>
              <a:rPr lang="zh-CN" altLang="en-US" dirty="0"/>
              <a:t> </a:t>
            </a:r>
            <a:r>
              <a:rPr lang="en-US" altLang="zh-CN" dirty="0"/>
              <a:t>skill</a:t>
            </a:r>
            <a:r>
              <a:rPr lang="zh-CN" altLang="en-US" dirty="0"/>
              <a:t> </a:t>
            </a:r>
            <a:r>
              <a:rPr lang="en-US" altLang="zh-CN" dirty="0"/>
              <a:t>labor</a:t>
            </a:r>
            <a:endParaRPr lang="en-US" altLang="en-US" dirty="0"/>
          </a:p>
        </p:txBody>
      </p:sp>
      <p:pic>
        <p:nvPicPr>
          <p:cNvPr id="76802" name="Picture 3">
            <a:extLst>
              <a:ext uri="{FF2B5EF4-FFF2-40B4-BE49-F238E27FC236}">
                <a16:creationId xmlns:a16="http://schemas.microsoft.com/office/drawing/2014/main" id="{C7AA695E-9D7A-4220-8B3C-1499E58070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730" y="666750"/>
            <a:ext cx="4148640" cy="2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52990" cy="3467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8131" y="1502410"/>
            <a:ext cx="0" cy="4622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object 3"/>
          <p:cNvSpPr txBox="1">
            <a:spLocks noGrp="1"/>
          </p:cNvSpPr>
          <p:nvPr>
            <p:ph type="title"/>
          </p:nvPr>
        </p:nvSpPr>
        <p:spPr>
          <a:xfrm>
            <a:off x="356676" y="360091"/>
            <a:ext cx="1274659" cy="2781700"/>
          </a:xfrm>
          <a:prstGeom prst="rect">
            <a:avLst/>
          </a:prstGeom>
        </p:spPr>
        <p:txBody>
          <a:bodyPr vert="horz" lIns="91440" tIns="45720" rIns="91440" bIns="45720" rtlCol="0">
            <a:normAutofit/>
            <a:scene3d>
              <a:camera prst="orthographicFront">
                <a:rot lat="623578" lon="930245" rev="278495"/>
              </a:camera>
              <a:lightRig rig="threePt" dir="t"/>
            </a:scene3d>
          </a:bodyPr>
          <a:lstStyle/>
          <a:p>
            <a:pPr marL="12700" defTabSz="457200"/>
            <a:r>
              <a:rPr lang="en-US" spc="-15" dirty="0">
                <a:solidFill>
                  <a:srgbClr val="FFFFFF"/>
                </a:solidFill>
                <a:highlight>
                  <a:srgbClr val="008000"/>
                </a:highlight>
              </a:rPr>
              <a:t>Outline</a:t>
            </a:r>
          </a:p>
        </p:txBody>
      </p:sp>
      <p:sp>
        <p:nvSpPr>
          <p:cNvPr id="10" name="object 10"/>
          <p:cNvSpPr txBox="1">
            <a:spLocks noGrp="1"/>
          </p:cNvSpPr>
          <p:nvPr>
            <p:ph type="ftr" sz="quarter" idx="11"/>
          </p:nvPr>
        </p:nvSpPr>
        <p:spPr>
          <a:xfrm>
            <a:off x="1996509" y="3213488"/>
            <a:ext cx="1086494" cy="184591"/>
          </a:xfrm>
          <a:prstGeom prst="rect">
            <a:avLst/>
          </a:prstGeom>
        </p:spPr>
        <p:txBody>
          <a:bodyPr vert="horz" lIns="91440" tIns="45720" rIns="91440" bIns="45720" rtlCol="0">
            <a:normAutofit/>
          </a:bodyPr>
          <a:lstStyle/>
          <a:p>
            <a:pPr algn="l" defTabSz="457200"/>
            <a:endParaRPr lang="en-US" kern="1200" spc="-5">
              <a:solidFill>
                <a:schemeClr val="tx1"/>
              </a:solidFill>
              <a:latin typeface="+mn-lt"/>
              <a:ea typeface="+mn-ea"/>
              <a:cs typeface="+mn-cs"/>
            </a:endParaRPr>
          </a:p>
        </p:txBody>
      </p:sp>
      <p:graphicFrame>
        <p:nvGraphicFramePr>
          <p:cNvPr id="12" name="object 6"/>
          <p:cNvGraphicFramePr/>
          <p:nvPr>
            <p:extLst>
              <p:ext uri="{D42A27DB-BD31-4B8C-83A1-F6EECF244321}">
                <p14:modId xmlns:p14="http://schemas.microsoft.com/office/powerpoint/2010/main" val="1313724051"/>
              </p:ext>
            </p:extLst>
          </p:nvPr>
        </p:nvGraphicFramePr>
        <p:xfrm>
          <a:off x="1996509" y="325040"/>
          <a:ext cx="2370480" cy="2817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4747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30" y="327470"/>
            <a:ext cx="1040734" cy="1365926"/>
          </a:xfrm>
          <a:prstGeom prst="rect">
            <a:avLst/>
          </a:prstGeom>
          <a:solidFill>
            <a:schemeClr val="accent1"/>
          </a:solidFill>
          <a:ln w="174625" cmpd="thinThick">
            <a:solidFill>
              <a:schemeClr val="accent1"/>
            </a:solidFill>
          </a:ln>
        </p:spPr>
        <p:txBody>
          <a:bodyPr vert="horz" lIns="46101" tIns="23051" rIns="46101" bIns="23051" rtlCol="0" anchor="ctr">
            <a:normAutofit/>
          </a:bodyPr>
          <a:lstStyle/>
          <a:p>
            <a:pPr defTabSz="461040"/>
            <a:r>
              <a:rPr lang="en-US" sz="756" dirty="0">
                <a:solidFill>
                  <a:srgbClr val="FFFFFF"/>
                </a:solidFill>
              </a:rPr>
              <a:t>Wages in the United States, after taking inflation into account, have been stagnating for more than three decades. Typical American workers and the nation’s lowest-wage workers have seen little or no growth in their real weekly wages.</a:t>
            </a:r>
          </a:p>
        </p:txBody>
      </p:sp>
      <p:pic>
        <p:nvPicPr>
          <p:cNvPr id="5122" name="Picture 2" descr="https://c6dl5x1uaua7tk6u-zippykid.netdna-ssl.com/wp-content/uploads/2017/05/real-weekly-wages-300x166.png">
            <a:extLst>
              <a:ext uri="{FF2B5EF4-FFF2-40B4-BE49-F238E27FC236}">
                <a16:creationId xmlns:a16="http://schemas.microsoft.com/office/drawing/2014/main" id="{5F067F09-D88C-45AB-8930-E91E1663A6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345" y="1100499"/>
            <a:ext cx="2572792" cy="142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15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2217056"/>
            <a:ext cx="3733799" cy="599313"/>
          </a:xfrm>
          <a:solidFill>
            <a:schemeClr val="bg1"/>
          </a:solidFill>
          <a:ln w="31750">
            <a:solidFill>
              <a:schemeClr val="tx1">
                <a:lumMod val="75000"/>
                <a:lumOff val="25000"/>
              </a:schemeClr>
            </a:solidFill>
          </a:ln>
        </p:spPr>
        <p:txBody>
          <a:bodyPr vert="horz" lIns="46101" tIns="23051" rIns="46101" bIns="23051" rtlCol="0" anchor="ctr">
            <a:normAutofit/>
          </a:bodyPr>
          <a:lstStyle/>
          <a:p>
            <a:pPr defTabSz="461040"/>
            <a:r>
              <a:rPr lang="en-US" sz="1008" dirty="0"/>
              <a:t>Since 1979, the before-tax incomes of the top 1% of America’s households have increased more than four times faster than bottom 20% incomes.</a:t>
            </a:r>
          </a:p>
        </p:txBody>
      </p:sp>
      <p:pic>
        <p:nvPicPr>
          <p:cNvPr id="3077" name="Picture 2" descr="https://c6dl5x1uaua7tk6u-zippykid.netdna-ssl.com/wp-content/uploads/2017/05/growth-in-before-tax-income-final-2-300x166.png">
            <a:extLst>
              <a:ext uri="{FF2B5EF4-FFF2-40B4-BE49-F238E27FC236}">
                <a16:creationId xmlns:a16="http://schemas.microsoft.com/office/drawing/2014/main" id="{C4421371-E2A8-45B6-B93A-F255F1E0F3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1873" y="491128"/>
            <a:ext cx="2826355" cy="156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461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2245910"/>
            <a:ext cx="4343400" cy="1011640"/>
          </a:xfrm>
          <a:noFill/>
        </p:spPr>
        <p:txBody>
          <a:bodyPr vert="horz" lIns="46101" tIns="23051" rIns="46101" bIns="23051" rtlCol="0" anchor="b">
            <a:noAutofit/>
          </a:bodyPr>
          <a:lstStyle/>
          <a:p>
            <a:pPr defTabSz="461040"/>
            <a:r>
              <a:rPr lang="en-US" sz="1200" dirty="0">
                <a:latin typeface="Times New Roman" panose="02020603050405020304" pitchFamily="18" charset="0"/>
                <a:cs typeface="Times New Roman" panose="02020603050405020304" pitchFamily="18" charset="0"/>
              </a:rPr>
              <a:t>After taxes, top 1% incomes are increasing even faster than before taxes!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Before-tax income growth for the top 1% has averaged 186.8% since 1979. The after-tax increase: 192.2%. A progressive tax system should function to narrow income gaps between the affluent and everyone else. Over recent decades, America’s tax system has done no narrowing.</a:t>
            </a:r>
          </a:p>
        </p:txBody>
      </p:sp>
      <p:pic>
        <p:nvPicPr>
          <p:cNvPr id="4098" name="Picture 2" descr="https://c6dl5x1uaua7tk6u-zippykid.netdna-ssl.com/wp-content/uploads/2017/05/after-tax-income-300x166.png">
            <a:extLst>
              <a:ext uri="{FF2B5EF4-FFF2-40B4-BE49-F238E27FC236}">
                <a16:creationId xmlns:a16="http://schemas.microsoft.com/office/drawing/2014/main" id="{B4A32F1D-E915-48B2-A5C5-411ACA00512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183" r="2570" b="-1"/>
          <a:stretch/>
        </p:blipFill>
        <p:spPr bwMode="auto">
          <a:xfrm>
            <a:off x="476250" y="340788"/>
            <a:ext cx="3733800" cy="165041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15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C70FF200-4D6B-4E62-9E05-8C17B9142797}"/>
              </a:ext>
            </a:extLst>
          </p:cNvPr>
          <p:cNvSpPr>
            <a:spLocks noGrp="1" noChangeArrowheads="1"/>
          </p:cNvSpPr>
          <p:nvPr>
            <p:ph type="title"/>
          </p:nvPr>
        </p:nvSpPr>
        <p:spPr>
          <a:xfrm>
            <a:off x="301713" y="478891"/>
            <a:ext cx="4180169" cy="599080"/>
          </a:xfrm>
        </p:spPr>
        <p:txBody>
          <a:bodyPr>
            <a:normAutofit fontScale="90000"/>
          </a:bodyPr>
          <a:lstStyle/>
          <a:p>
            <a:br>
              <a:rPr lang="en-GB" altLang="en-US" sz="960" b="1" dirty="0">
                <a:latin typeface="Times New Roman" panose="02020603050405020304" pitchFamily="18" charset="0"/>
                <a:cs typeface="Times New Roman" panose="02020603050405020304" pitchFamily="18" charset="0"/>
              </a:rPr>
            </a:br>
            <a:br>
              <a:rPr lang="en-GB" altLang="en-US" sz="960" b="1" dirty="0">
                <a:latin typeface="Times New Roman" panose="02020603050405020304" pitchFamily="18" charset="0"/>
                <a:cs typeface="Times New Roman" panose="02020603050405020304" pitchFamily="18" charset="0"/>
              </a:rPr>
            </a:br>
            <a:br>
              <a:rPr lang="en-GB" altLang="en-US" b="1" dirty="0">
                <a:latin typeface="Times New Roman" panose="02020603050405020304" pitchFamily="18" charset="0"/>
                <a:cs typeface="Times New Roman" panose="02020603050405020304" pitchFamily="18" charset="0"/>
              </a:rPr>
            </a:br>
            <a:endParaRPr lang="it-IT" altLang="en-US" dirty="0">
              <a:latin typeface="Times New Roman" panose="02020603050405020304" pitchFamily="18" charset="0"/>
              <a:cs typeface="Times New Roman" panose="02020603050405020304" pitchFamily="18" charset="0"/>
            </a:endParaRPr>
          </a:p>
        </p:txBody>
      </p:sp>
      <p:sp>
        <p:nvSpPr>
          <p:cNvPr id="3075" name="Rectangle 2">
            <a:extLst>
              <a:ext uri="{FF2B5EF4-FFF2-40B4-BE49-F238E27FC236}">
                <a16:creationId xmlns:a16="http://schemas.microsoft.com/office/drawing/2014/main" id="{381D29B9-9AA3-49C1-B618-AAC5B227D2A8}"/>
              </a:ext>
            </a:extLst>
          </p:cNvPr>
          <p:cNvSpPr>
            <a:spLocks noGrp="1" noChangeArrowheads="1"/>
          </p:cNvSpPr>
          <p:nvPr>
            <p:ph idx="1"/>
          </p:nvPr>
        </p:nvSpPr>
        <p:spPr>
          <a:xfrm>
            <a:off x="233095" y="1123951"/>
            <a:ext cx="4180169" cy="1524458"/>
          </a:xfrm>
        </p:spPr>
        <p:txBody>
          <a:bodyPr>
            <a:noAutofit/>
          </a:bodyPr>
          <a:lstStyle/>
          <a:p>
            <a:pPr marL="0" indent="0" algn="ctr">
              <a:buNone/>
            </a:pPr>
            <a:r>
              <a:rPr lang="en-AU" altLang="en-US" sz="2000" b="1" dirty="0">
                <a:latin typeface="Times New Roman" panose="02020603050405020304" pitchFamily="18" charset="0"/>
                <a:cs typeface="Times New Roman" panose="02020603050405020304" pitchFamily="18" charset="0"/>
              </a:rPr>
              <a:t>An overview: the Eurozone and the mainstream economics</a:t>
            </a:r>
            <a:r>
              <a:rPr lang="en-US" altLang="en-US"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5959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0E4BADB-7067-4495-ABDA-C34119383FF4}"/>
              </a:ext>
            </a:extLst>
          </p:cNvPr>
          <p:cNvSpPr>
            <a:spLocks noGrp="1"/>
          </p:cNvSpPr>
          <p:nvPr>
            <p:ph type="title"/>
          </p:nvPr>
        </p:nvSpPr>
        <p:spPr>
          <a:xfrm>
            <a:off x="230730" y="201727"/>
            <a:ext cx="4148640" cy="576263"/>
          </a:xfrm>
        </p:spPr>
        <p:txBody>
          <a:bodyPr/>
          <a:lstStyle/>
          <a:p>
            <a:r>
              <a:rPr lang="en-US" altLang="en-US" dirty="0"/>
              <a:t>First of all ……………..</a:t>
            </a:r>
          </a:p>
        </p:txBody>
      </p:sp>
      <p:sp>
        <p:nvSpPr>
          <p:cNvPr id="3" name="Content Placeholder 2">
            <a:extLst>
              <a:ext uri="{FF2B5EF4-FFF2-40B4-BE49-F238E27FC236}">
                <a16:creationId xmlns:a16="http://schemas.microsoft.com/office/drawing/2014/main" id="{B58F4343-2A71-4B52-999F-E4C16B867F91}"/>
              </a:ext>
            </a:extLst>
          </p:cNvPr>
          <p:cNvSpPr>
            <a:spLocks noGrp="1"/>
          </p:cNvSpPr>
          <p:nvPr>
            <p:ph idx="1"/>
          </p:nvPr>
        </p:nvSpPr>
        <p:spPr>
          <a:xfrm>
            <a:off x="19050" y="891104"/>
            <a:ext cx="4495799" cy="2281414"/>
          </a:xfrm>
        </p:spPr>
        <p:txBody>
          <a:bodyPr/>
          <a:lstStyle/>
          <a:p>
            <a:pPr marL="172867" lvl="1" indent="0">
              <a:buNone/>
              <a:defRPr/>
            </a:pPr>
            <a:r>
              <a:rPr lang="en-US" sz="1134" dirty="0"/>
              <a:t> </a:t>
            </a:r>
          </a:p>
          <a:p>
            <a:pPr lvl="1">
              <a:buFont typeface="Arial" charset="0"/>
              <a:buChar char="–"/>
              <a:defRPr/>
            </a:pPr>
            <a:r>
              <a:rPr lang="en-US" sz="1134" dirty="0"/>
              <a:t> Many eastern Europe nations </a:t>
            </a:r>
            <a:r>
              <a:rPr lang="en-US" sz="1134" b="1" dirty="0"/>
              <a:t>inherited a relative large human capital stock from the socialist period</a:t>
            </a:r>
            <a:r>
              <a:rPr lang="en-US" sz="1134" dirty="0"/>
              <a:t>, due to relative large investment and development in all stages of education.  </a:t>
            </a:r>
          </a:p>
          <a:p>
            <a:pPr lvl="1">
              <a:buFont typeface="Arial" charset="0"/>
              <a:buChar char="–"/>
              <a:defRPr/>
            </a:pPr>
            <a:r>
              <a:rPr lang="en-US" sz="1134" dirty="0"/>
              <a:t> During the transformation, the quality of state financed education deteriorated quickly and a large number of research institutions ceased to exist.  </a:t>
            </a:r>
          </a:p>
          <a:p>
            <a:pPr lvl="1">
              <a:buFont typeface="Arial" charset="0"/>
              <a:buChar char="–"/>
              <a:defRPr/>
            </a:pPr>
            <a:r>
              <a:rPr lang="en-US" sz="1134" dirty="0"/>
              <a:t> The increase in inequality resulted from increase of unemployment due to underinvestment in human capital</a:t>
            </a:r>
          </a:p>
        </p:txBody>
      </p:sp>
    </p:spTree>
    <p:extLst>
      <p:ext uri="{BB962C8B-B14F-4D97-AF65-F5344CB8AC3E}">
        <p14:creationId xmlns:p14="http://schemas.microsoft.com/office/powerpoint/2010/main" val="102720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05190D42-7D7B-4C08-9342-972565B20CBE}"/>
              </a:ext>
            </a:extLst>
          </p:cNvPr>
          <p:cNvSpPr>
            <a:spLocks noGrp="1"/>
          </p:cNvSpPr>
          <p:nvPr>
            <p:ph type="title"/>
          </p:nvPr>
        </p:nvSpPr>
        <p:spPr/>
        <p:txBody>
          <a:bodyPr/>
          <a:lstStyle/>
          <a:p>
            <a:pPr algn="l"/>
            <a:r>
              <a:rPr lang="en-US" altLang="en-US" sz="1702"/>
              <a:t>The drop of real wage during the transition to Market Economy </a:t>
            </a:r>
          </a:p>
        </p:txBody>
      </p:sp>
      <p:pic>
        <p:nvPicPr>
          <p:cNvPr id="59394" name="Picture 4">
            <a:extLst>
              <a:ext uri="{FF2B5EF4-FFF2-40B4-BE49-F238E27FC236}">
                <a16:creationId xmlns:a16="http://schemas.microsoft.com/office/drawing/2014/main" id="{1D8C2BEF-721E-4722-9691-32FB04AD2D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3629" y="916991"/>
            <a:ext cx="4042842" cy="1674200"/>
          </a:xfrm>
          <a:noFill/>
        </p:spPr>
      </p:pic>
    </p:spTree>
    <p:extLst>
      <p:ext uri="{BB962C8B-B14F-4D97-AF65-F5344CB8AC3E}">
        <p14:creationId xmlns:p14="http://schemas.microsoft.com/office/powerpoint/2010/main" val="44093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27384" y="162372"/>
            <a:ext cx="1638153" cy="3124107"/>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1">
            <a:extLst>
              <a:ext uri="{FF2B5EF4-FFF2-40B4-BE49-F238E27FC236}">
                <a16:creationId xmlns:a16="http://schemas.microsoft.com/office/drawing/2014/main" id="{C70FF200-4D6B-4E62-9E05-8C17B9142797}"/>
              </a:ext>
            </a:extLst>
          </p:cNvPr>
          <p:cNvSpPr>
            <a:spLocks noGrp="1" noChangeArrowheads="1"/>
          </p:cNvSpPr>
          <p:nvPr>
            <p:ph type="title"/>
          </p:nvPr>
        </p:nvSpPr>
        <p:spPr>
          <a:xfrm>
            <a:off x="254945" y="462280"/>
            <a:ext cx="1383030" cy="1459831"/>
          </a:xfrm>
        </p:spPr>
        <p:txBody>
          <a:bodyPr vert="horz" lIns="91440" tIns="45720" rIns="91440" bIns="45720" rtlCol="0" anchor="b">
            <a:normAutofit/>
          </a:bodyPr>
          <a:lstStyle/>
          <a:p>
            <a:pPr algn="ctr" defTabSz="914400"/>
            <a:br>
              <a:rPr lang="en-US" altLang="en-US" sz="2100" b="1" kern="1200">
                <a:solidFill>
                  <a:srgbClr val="FFFFFF"/>
                </a:solidFill>
                <a:latin typeface="+mj-lt"/>
                <a:ea typeface="+mj-ea"/>
                <a:cs typeface="+mj-cs"/>
              </a:rPr>
            </a:br>
            <a:br>
              <a:rPr lang="en-US" altLang="en-US" sz="2100" b="1" kern="1200">
                <a:solidFill>
                  <a:srgbClr val="FFFFFF"/>
                </a:solidFill>
                <a:latin typeface="+mj-lt"/>
                <a:ea typeface="+mj-ea"/>
                <a:cs typeface="+mj-cs"/>
              </a:rPr>
            </a:br>
            <a:br>
              <a:rPr lang="en-US" altLang="en-US" sz="2100" b="1" kern="1200">
                <a:solidFill>
                  <a:srgbClr val="FFFFFF"/>
                </a:solidFill>
                <a:latin typeface="+mj-lt"/>
                <a:ea typeface="+mj-ea"/>
                <a:cs typeface="+mj-cs"/>
              </a:rPr>
            </a:br>
            <a:endParaRPr lang="en-US" altLang="en-US" sz="2100" kern="1200">
              <a:solidFill>
                <a:srgbClr val="FFFFFF"/>
              </a:solidFill>
              <a:latin typeface="+mj-lt"/>
              <a:ea typeface="+mj-ea"/>
              <a:cs typeface="+mj-cs"/>
            </a:endParaRPr>
          </a:p>
        </p:txBody>
      </p:sp>
      <p:sp>
        <p:nvSpPr>
          <p:cNvPr id="3075" name="Rectangle 2">
            <a:extLst>
              <a:ext uri="{FF2B5EF4-FFF2-40B4-BE49-F238E27FC236}">
                <a16:creationId xmlns:a16="http://schemas.microsoft.com/office/drawing/2014/main" id="{381D29B9-9AA3-49C1-B618-AAC5B227D2A8}"/>
              </a:ext>
            </a:extLst>
          </p:cNvPr>
          <p:cNvSpPr>
            <a:spLocks noGrp="1" noChangeArrowheads="1"/>
          </p:cNvSpPr>
          <p:nvPr>
            <p:ph idx="1"/>
          </p:nvPr>
        </p:nvSpPr>
        <p:spPr>
          <a:xfrm>
            <a:off x="254945" y="2108419"/>
            <a:ext cx="1383030" cy="771274"/>
          </a:xfrm>
        </p:spPr>
        <p:txBody>
          <a:bodyPr vert="horz" lIns="91440" tIns="45720" rIns="91440" bIns="45720" rtlCol="0">
            <a:normAutofit/>
          </a:bodyPr>
          <a:lstStyle/>
          <a:p>
            <a:pPr marL="0" indent="0" algn="ctr" defTabSz="914400">
              <a:spcBef>
                <a:spcPts val="1000"/>
              </a:spcBef>
              <a:buNone/>
            </a:pPr>
            <a:r>
              <a:rPr lang="en-US" sz="900" kern="1200" dirty="0">
                <a:solidFill>
                  <a:srgbClr val="FFFFFF"/>
                </a:solidFill>
                <a:latin typeface="+mn-lt"/>
                <a:ea typeface="+mn-ea"/>
                <a:cs typeface="+mn-cs"/>
              </a:rPr>
              <a:t>The minimum wage by country.</a:t>
            </a:r>
            <a:endParaRPr lang="en-US" altLang="en-US" sz="900" kern="1200" dirty="0">
              <a:solidFill>
                <a:srgbClr val="FFFFFF"/>
              </a:solidFill>
              <a:latin typeface="+mn-lt"/>
              <a:ea typeface="+mn-ea"/>
              <a:cs typeface="+mn-cs"/>
            </a:endParaRPr>
          </a:p>
        </p:txBody>
      </p:sp>
      <p:cxnSp>
        <p:nvCxnSpPr>
          <p:cNvPr id="79" name="Straight Connector 7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394" y="1976857"/>
            <a:ext cx="97813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102" name="Picture 6" descr="http://si.wsj.net/public/resources/images/B3-CA633_Dshot_NS_20181012033931.png">
            <a:extLst>
              <a:ext uri="{FF2B5EF4-FFF2-40B4-BE49-F238E27FC236}">
                <a16:creationId xmlns:a16="http://schemas.microsoft.com/office/drawing/2014/main" id="{7B70BF35-5A50-4F6F-A191-8CD221129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57150"/>
            <a:ext cx="4331599"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outlook.live.com/actions/ei?u=http%3A%2F%2Fsi.wsj.net%2Fpublic%2Fresources%2Fimages%2FB3-CA633_Dshot_NS_20181012033931.png&amp;d=2018-10-13T06%3A20%3A57.819Z">
            <a:extLst>
              <a:ext uri="{FF2B5EF4-FFF2-40B4-BE49-F238E27FC236}">
                <a16:creationId xmlns:a16="http://schemas.microsoft.com/office/drawing/2014/main" id="{A61CAA26-4073-45A6-9C5E-431BCA931986}"/>
              </a:ext>
            </a:extLst>
          </p:cNvPr>
          <p:cNvSpPr>
            <a:spLocks noChangeAspect="1" noChangeArrowheads="1"/>
          </p:cNvSpPr>
          <p:nvPr/>
        </p:nvSpPr>
        <p:spPr bwMode="auto">
          <a:xfrm>
            <a:off x="1957905" y="1386405"/>
            <a:ext cx="629376" cy="629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576" tIns="17288" rIns="34576" bIns="17288" numCol="1" anchor="t" anchorCtr="0" compatLnSpc="1">
            <a:prstTxWarp prst="textNoShape">
              <a:avLst/>
            </a:prstTxWarp>
          </a:bodyPr>
          <a:lstStyle/>
          <a:p>
            <a:endParaRPr lang="en-US" sz="681"/>
          </a:p>
        </p:txBody>
      </p:sp>
      <p:sp>
        <p:nvSpPr>
          <p:cNvPr id="3" name="AutoShape 4" descr="https://outlook.live.com/actions/ei?u=http%3A%2F%2Fsi.wsj.net%2Fpublic%2Fresources%2Fimages%2FB3-CA633_Dshot_NS_20181012033931.png&amp;d=2018-10-13T06%3A20%3A57.819Z">
            <a:extLst>
              <a:ext uri="{FF2B5EF4-FFF2-40B4-BE49-F238E27FC236}">
                <a16:creationId xmlns:a16="http://schemas.microsoft.com/office/drawing/2014/main" id="{9CC6B475-DF24-4589-8BF8-7A8CF3AAA15E}"/>
              </a:ext>
            </a:extLst>
          </p:cNvPr>
          <p:cNvSpPr>
            <a:spLocks noChangeAspect="1" noChangeArrowheads="1"/>
          </p:cNvSpPr>
          <p:nvPr/>
        </p:nvSpPr>
        <p:spPr bwMode="auto">
          <a:xfrm>
            <a:off x="2247424" y="1675924"/>
            <a:ext cx="115253" cy="115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576" tIns="17288" rIns="34576" bIns="17288" numCol="1" anchor="t" anchorCtr="0" compatLnSpc="1">
            <a:prstTxWarp prst="textNoShape">
              <a:avLst/>
            </a:prstTxWarp>
          </a:bodyPr>
          <a:lstStyle/>
          <a:p>
            <a:endParaRPr lang="en-US" sz="681"/>
          </a:p>
        </p:txBody>
      </p:sp>
      <p:sp>
        <p:nvSpPr>
          <p:cNvPr id="4" name="AutoShape 6" descr="https://outlook.live.com/actions/ei?u=http%3A%2F%2Fsi.wsj.net%2Fpublic%2Fresources%2Fimages%2FB3-CA633_Dshot_NS_20181012033931.png&amp;d=2018-10-13T06%3A20%3A57.819Z">
            <a:extLst>
              <a:ext uri="{FF2B5EF4-FFF2-40B4-BE49-F238E27FC236}">
                <a16:creationId xmlns:a16="http://schemas.microsoft.com/office/drawing/2014/main" id="{C81316D9-0FAB-4B89-9541-57E68C7214F1}"/>
              </a:ext>
            </a:extLst>
          </p:cNvPr>
          <p:cNvSpPr>
            <a:spLocks noChangeAspect="1" noChangeArrowheads="1"/>
          </p:cNvSpPr>
          <p:nvPr/>
        </p:nvSpPr>
        <p:spPr bwMode="auto">
          <a:xfrm>
            <a:off x="1508003" y="1733550"/>
            <a:ext cx="912300" cy="912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576" tIns="17288" rIns="34576" bIns="17288" numCol="1" anchor="t" anchorCtr="0" compatLnSpc="1">
            <a:prstTxWarp prst="textNoShape">
              <a:avLst/>
            </a:prstTxWarp>
          </a:bodyPr>
          <a:lstStyle/>
          <a:p>
            <a:endParaRPr lang="en-US" sz="681"/>
          </a:p>
        </p:txBody>
      </p:sp>
      <p:sp>
        <p:nvSpPr>
          <p:cNvPr id="5" name="AutoShape 8" descr="https://outlook.live.com/actions/ei?u=http%3A%2F%2Fsi.wsj.net%2Fpublic%2Fresources%2Fimages%2FB3-CA633_Dshot_NS_20181012033931.png&amp;d=2018-10-13T06%3A20%3A57.819Z">
            <a:extLst>
              <a:ext uri="{FF2B5EF4-FFF2-40B4-BE49-F238E27FC236}">
                <a16:creationId xmlns:a16="http://schemas.microsoft.com/office/drawing/2014/main" id="{32E27F45-67FB-4EE5-8551-FDE497AA9F12}"/>
              </a:ext>
            </a:extLst>
          </p:cNvPr>
          <p:cNvSpPr>
            <a:spLocks noChangeAspect="1" noChangeArrowheads="1"/>
          </p:cNvSpPr>
          <p:nvPr/>
        </p:nvSpPr>
        <p:spPr bwMode="auto">
          <a:xfrm>
            <a:off x="2305050" y="1733550"/>
            <a:ext cx="115253" cy="115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576" tIns="17288" rIns="34576" bIns="17288" numCol="1" anchor="t" anchorCtr="0" compatLnSpc="1">
            <a:prstTxWarp prst="textNoShape">
              <a:avLst/>
            </a:prstTxWarp>
          </a:bodyPr>
          <a:lstStyle/>
          <a:p>
            <a:endParaRPr lang="en-US" sz="681"/>
          </a:p>
        </p:txBody>
      </p:sp>
      <p:sp>
        <p:nvSpPr>
          <p:cNvPr id="6" name="AutoShape 10" descr="https://outlook.live.com/actions/ei?u=http%3A%2F%2Fsi.wsj.net%2Fpublic%2Fresources%2Fimages%2FB3-CA633_Dshot_NS_20181012033931.png&amp;d=2018-10-13T06%3A20%3A57.819Z">
            <a:extLst>
              <a:ext uri="{FF2B5EF4-FFF2-40B4-BE49-F238E27FC236}">
                <a16:creationId xmlns:a16="http://schemas.microsoft.com/office/drawing/2014/main" id="{C4297FC3-0BDC-4EF2-BD40-26C6E518F5DF}"/>
              </a:ext>
            </a:extLst>
          </p:cNvPr>
          <p:cNvSpPr>
            <a:spLocks noChangeAspect="1" noChangeArrowheads="1"/>
          </p:cNvSpPr>
          <p:nvPr/>
        </p:nvSpPr>
        <p:spPr bwMode="auto">
          <a:xfrm>
            <a:off x="2362676" y="1791176"/>
            <a:ext cx="115253" cy="115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576" tIns="17288" rIns="34576" bIns="17288" numCol="1" anchor="t" anchorCtr="0" compatLnSpc="1">
            <a:prstTxWarp prst="textNoShape">
              <a:avLst/>
            </a:prstTxWarp>
          </a:bodyPr>
          <a:lstStyle/>
          <a:p>
            <a:endParaRPr lang="en-US" sz="681"/>
          </a:p>
        </p:txBody>
      </p:sp>
    </p:spTree>
    <p:extLst>
      <p:ext uri="{BB962C8B-B14F-4D97-AF65-F5344CB8AC3E}">
        <p14:creationId xmlns:p14="http://schemas.microsoft.com/office/powerpoint/2010/main" val="2424545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27384" y="157454"/>
            <a:ext cx="1638153" cy="312410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280927" y="375603"/>
            <a:ext cx="1314599" cy="2508831"/>
          </a:xfrm>
        </p:spPr>
        <p:txBody>
          <a:bodyPr vert="horz" lIns="91440" tIns="45720" rIns="91440" bIns="45720" rtlCol="0" anchor="ctr">
            <a:normAutofit/>
          </a:bodyPr>
          <a:lstStyle/>
          <a:p>
            <a:pPr algn="ctr" defTabSz="914400"/>
            <a:r>
              <a:rPr lang="en-US" sz="1600" b="1" kern="1200">
                <a:solidFill>
                  <a:srgbClr val="FFFFFF"/>
                </a:solidFill>
                <a:latin typeface="+mj-lt"/>
                <a:ea typeface="+mj-ea"/>
                <a:cs typeface="+mj-cs"/>
              </a:rPr>
              <a:t>As wage growth improves, so should the core PCE inflation (the Fed’s preferred measure).</a:t>
            </a:r>
          </a:p>
        </p:txBody>
      </p:sp>
      <p:pic>
        <p:nvPicPr>
          <p:cNvPr id="2052" name="Picture 4" descr="http://si.wsj.net/public/resources/images/B3-CA643_Dshot_NS_20181012033936.png">
            <a:extLst>
              <a:ext uri="{FF2B5EF4-FFF2-40B4-BE49-F238E27FC236}">
                <a16:creationId xmlns:a16="http://schemas.microsoft.com/office/drawing/2014/main" id="{D175F405-8901-4748-8128-0C0AA2E4F0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8788" y="524406"/>
            <a:ext cx="2478060" cy="24223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4131513" y="3247195"/>
            <a:ext cx="291733" cy="184591"/>
          </a:xfrm>
        </p:spPr>
        <p:txBody>
          <a:bodyPr vert="horz" lIns="91440" tIns="45720" rIns="91440" bIns="45720" rtlCol="0" anchor="ctr">
            <a:normAutofit/>
          </a:bodyPr>
          <a:lstStyle/>
          <a:p>
            <a:pPr>
              <a:lnSpc>
                <a:spcPct val="90000"/>
              </a:lnSpc>
              <a:spcAft>
                <a:spcPts val="227"/>
              </a:spcAft>
            </a:pPr>
            <a:fld id="{F38DF745-7D3F-47F4-83A3-874385CFAA69}" type="slidenum">
              <a:rPr lang="en-US" sz="600" smtClean="0"/>
              <a:pPr>
                <a:lnSpc>
                  <a:spcPct val="90000"/>
                </a:lnSpc>
                <a:spcAft>
                  <a:spcPts val="227"/>
                </a:spcAft>
              </a:pPr>
              <a:t>27</a:t>
            </a:fld>
            <a:endParaRPr lang="en-US" sz="600"/>
          </a:p>
        </p:txBody>
      </p:sp>
      <p:sp>
        <p:nvSpPr>
          <p:cNvPr id="3" name="TextBox 2"/>
          <p:cNvSpPr txBox="1"/>
          <p:nvPr/>
        </p:nvSpPr>
        <p:spPr>
          <a:xfrm>
            <a:off x="937218" y="2790247"/>
            <a:ext cx="1595804" cy="207429"/>
          </a:xfrm>
          <a:prstGeom prst="rect">
            <a:avLst/>
          </a:prstGeom>
          <a:noFill/>
        </p:spPr>
        <p:txBody>
          <a:bodyPr wrap="square" rtlCol="0">
            <a:spAutoFit/>
          </a:bodyPr>
          <a:lstStyle/>
          <a:p>
            <a:endParaRPr lang="en-US" sz="748" dirty="0"/>
          </a:p>
        </p:txBody>
      </p:sp>
    </p:spTree>
    <p:extLst>
      <p:ext uri="{BB962C8B-B14F-4D97-AF65-F5344CB8AC3E}">
        <p14:creationId xmlns:p14="http://schemas.microsoft.com/office/powerpoint/2010/main" val="2210169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76" y="484502"/>
            <a:ext cx="3406462" cy="380145"/>
          </a:xfrm>
        </p:spPr>
        <p:txBody>
          <a:bodyPr>
            <a:noAutofit/>
          </a:bodyPr>
          <a:lstStyle/>
          <a:p>
            <a:r>
              <a:rPr lang="en-US" b="1" dirty="0"/>
              <a:t> </a:t>
            </a: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25C1836-841C-4454-9FFC-4B78A0019E14}"/>
              </a:ext>
            </a:extLst>
          </p:cNvPr>
          <p:cNvSpPr/>
          <p:nvPr/>
        </p:nvSpPr>
        <p:spPr>
          <a:xfrm>
            <a:off x="95250" y="133350"/>
            <a:ext cx="4347734" cy="278538"/>
          </a:xfrm>
          <a:prstGeom prst="rect">
            <a:avLst/>
          </a:prstGeom>
        </p:spPr>
        <p:txBody>
          <a:bodyPr wrap="square">
            <a:spAutoFit/>
          </a:bodyPr>
          <a:lstStyle/>
          <a:p>
            <a:pPr algn="ctr"/>
            <a:r>
              <a:rPr lang="en-US" sz="1210" b="1" dirty="0">
                <a:latin typeface="Times New Roman" panose="02020603050405020304" pitchFamily="18" charset="0"/>
                <a:cs typeface="Times New Roman" panose="02020603050405020304" pitchFamily="18" charset="0"/>
              </a:rPr>
              <a:t>Will faster wage growth boost inflation across the Eurozone?</a:t>
            </a:r>
          </a:p>
        </p:txBody>
      </p:sp>
      <p:pic>
        <p:nvPicPr>
          <p:cNvPr id="3074" name="Picture 2" descr="http://si.wsj.net/public/resources/images/B3-CA631_Dshot_NS_20181012033929.png">
            <a:extLst>
              <a:ext uri="{FF2B5EF4-FFF2-40B4-BE49-F238E27FC236}">
                <a16:creationId xmlns:a16="http://schemas.microsoft.com/office/drawing/2014/main" id="{8DA7D107-EA4B-4948-8A14-97770EC529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459" y="484503"/>
            <a:ext cx="3953300" cy="284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29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250" y="184591"/>
            <a:ext cx="4436643" cy="670146"/>
          </a:xfrm>
        </p:spPr>
        <p:txBody>
          <a:bodyPr/>
          <a:lstStyle/>
          <a:p>
            <a:r>
              <a:rPr lang="it-IT" b="1" dirty="0">
                <a:latin typeface="Times New Roman" panose="02020603050405020304" pitchFamily="18" charset="0"/>
                <a:cs typeface="Times New Roman" panose="02020603050405020304" pitchFamily="18" charset="0"/>
              </a:rPr>
              <a:t>From the past ... a large stock of human capital</a:t>
            </a:r>
          </a:p>
        </p:txBody>
      </p:sp>
      <p:sp>
        <p:nvSpPr>
          <p:cNvPr id="3" name="Segnaposto contenuto 2"/>
          <p:cNvSpPr>
            <a:spLocks noGrp="1"/>
          </p:cNvSpPr>
          <p:nvPr>
            <p:ph idx="1"/>
          </p:nvPr>
        </p:nvSpPr>
        <p:spPr>
          <a:xfrm>
            <a:off x="127601" y="1127274"/>
            <a:ext cx="4404292" cy="1645350"/>
          </a:xfrm>
        </p:spPr>
        <p:txBody>
          <a:bodyPr>
            <a:noAutofit/>
          </a:bodyPr>
          <a:lstStyle/>
          <a:p>
            <a:pPr marL="0" indent="0">
              <a:buNone/>
            </a:pPr>
            <a:r>
              <a:rPr lang="en-US" sz="1361" dirty="0">
                <a:latin typeface="Times New Roman" panose="02020603050405020304" pitchFamily="18" charset="0"/>
                <a:cs typeface="Times New Roman" panose="02020603050405020304" pitchFamily="18" charset="0"/>
              </a:rPr>
              <a:t>Many eastern Europe nations inherited a relatively large stock of human capital from the socialist period arising from the relative significant investment in and development of all stages of education.</a:t>
            </a:r>
            <a:endParaRPr lang="it-IT" sz="1361" dirty="0">
              <a:latin typeface="Times New Roman" panose="02020603050405020304" pitchFamily="18" charset="0"/>
              <a:cs typeface="Times New Roman" panose="02020603050405020304" pitchFamily="18" charset="0"/>
            </a:endParaRPr>
          </a:p>
          <a:p>
            <a:pPr marL="0" indent="0">
              <a:buNone/>
            </a:pPr>
            <a:endParaRPr lang="en-US" sz="1361" dirty="0">
              <a:latin typeface="Times New Roman" panose="02020603050405020304" pitchFamily="18" charset="0"/>
              <a:cs typeface="Times New Roman" panose="02020603050405020304" pitchFamily="18" charset="0"/>
            </a:endParaRPr>
          </a:p>
          <a:p>
            <a:pPr marL="0" indent="0">
              <a:buNone/>
            </a:pPr>
            <a:r>
              <a:rPr lang="en-US" sz="1361" dirty="0">
                <a:latin typeface="Times New Roman" panose="02020603050405020304" pitchFamily="18" charset="0"/>
                <a:cs typeface="Times New Roman" panose="02020603050405020304" pitchFamily="18" charset="0"/>
              </a:rPr>
              <a:t>The </a:t>
            </a:r>
            <a:r>
              <a:rPr lang="en-US" sz="1361" b="1" dirty="0">
                <a:latin typeface="Times New Roman" panose="02020603050405020304" pitchFamily="18" charset="0"/>
                <a:cs typeface="Times New Roman" panose="02020603050405020304" pitchFamily="18" charset="0"/>
              </a:rPr>
              <a:t>increase in inequality</a:t>
            </a:r>
            <a:r>
              <a:rPr lang="en-US" sz="1361" dirty="0">
                <a:latin typeface="Times New Roman" panose="02020603050405020304" pitchFamily="18" charset="0"/>
                <a:cs typeface="Times New Roman" panose="02020603050405020304" pitchFamily="18" charset="0"/>
              </a:rPr>
              <a:t> has resulted from an increase in unemployment due to recent under-investment in human capital.</a:t>
            </a:r>
            <a:endParaRPr lang="it-IT" sz="1361" dirty="0">
              <a:latin typeface="Times New Roman" panose="02020603050405020304" pitchFamily="18" charset="0"/>
              <a:cs typeface="Times New Roman" panose="02020603050405020304" pitchFamily="18" charset="0"/>
            </a:endParaRPr>
          </a:p>
          <a:p>
            <a:pPr marL="0" indent="0">
              <a:buNone/>
            </a:pPr>
            <a:endParaRPr lang="it-IT" sz="136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95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C70FF200-4D6B-4E62-9E05-8C17B9142797}"/>
              </a:ext>
            </a:extLst>
          </p:cNvPr>
          <p:cNvSpPr>
            <a:spLocks noGrp="1" noChangeArrowheads="1"/>
          </p:cNvSpPr>
          <p:nvPr>
            <p:ph type="title"/>
          </p:nvPr>
        </p:nvSpPr>
        <p:spPr>
          <a:xfrm>
            <a:off x="301713" y="478891"/>
            <a:ext cx="4180169" cy="599080"/>
          </a:xfrm>
        </p:spPr>
        <p:txBody>
          <a:bodyPr>
            <a:normAutofit fontScale="90000"/>
          </a:bodyPr>
          <a:lstStyle/>
          <a:p>
            <a:br>
              <a:rPr lang="en-GB" altLang="en-US" sz="960" b="1" dirty="0">
                <a:latin typeface="Times New Roman" panose="02020603050405020304" pitchFamily="18" charset="0"/>
                <a:cs typeface="Times New Roman" panose="02020603050405020304" pitchFamily="18" charset="0"/>
              </a:rPr>
            </a:br>
            <a:br>
              <a:rPr lang="en-GB" altLang="en-US" sz="960" b="1" dirty="0">
                <a:latin typeface="Times New Roman" panose="02020603050405020304" pitchFamily="18" charset="0"/>
                <a:cs typeface="Times New Roman" panose="02020603050405020304" pitchFamily="18" charset="0"/>
              </a:rPr>
            </a:br>
            <a:br>
              <a:rPr lang="en-GB" altLang="en-US" b="1" dirty="0">
                <a:latin typeface="Times New Roman" panose="02020603050405020304" pitchFamily="18" charset="0"/>
                <a:cs typeface="Times New Roman" panose="02020603050405020304" pitchFamily="18" charset="0"/>
              </a:rPr>
            </a:br>
            <a:endParaRPr lang="it-IT" altLang="en-US" dirty="0">
              <a:latin typeface="Times New Roman" panose="02020603050405020304" pitchFamily="18" charset="0"/>
              <a:cs typeface="Times New Roman" panose="02020603050405020304" pitchFamily="18" charset="0"/>
            </a:endParaRPr>
          </a:p>
        </p:txBody>
      </p:sp>
      <p:sp>
        <p:nvSpPr>
          <p:cNvPr id="3075" name="Rectangle 2">
            <a:extLst>
              <a:ext uri="{FF2B5EF4-FFF2-40B4-BE49-F238E27FC236}">
                <a16:creationId xmlns:a16="http://schemas.microsoft.com/office/drawing/2014/main" id="{381D29B9-9AA3-49C1-B618-AAC5B227D2A8}"/>
              </a:ext>
            </a:extLst>
          </p:cNvPr>
          <p:cNvSpPr>
            <a:spLocks noGrp="1" noChangeArrowheads="1"/>
          </p:cNvSpPr>
          <p:nvPr>
            <p:ph idx="1"/>
          </p:nvPr>
        </p:nvSpPr>
        <p:spPr>
          <a:xfrm>
            <a:off x="233095" y="478891"/>
            <a:ext cx="4180169" cy="2169518"/>
          </a:xfrm>
        </p:spPr>
        <p:txBody>
          <a:bodyPr>
            <a:noAutofit/>
          </a:bodyPr>
          <a:lstStyle/>
          <a:p>
            <a:pPr marL="0" indent="0" algn="ctr">
              <a:buNone/>
            </a:pPr>
            <a:r>
              <a:rPr lang="en-AU" altLang="en-US" sz="2000" b="1" dirty="0">
                <a:latin typeface="Times New Roman" panose="02020603050405020304" pitchFamily="18" charset="0"/>
                <a:ea typeface="STXihei" panose="020B0503020204020204" pitchFamily="2" charset="-122"/>
                <a:cs typeface="Times New Roman" panose="02020603050405020304" pitchFamily="18" charset="0"/>
              </a:rPr>
              <a:t>Let’s kick off our meeting in Yerevan with the average </a:t>
            </a:r>
            <a:r>
              <a:rPr lang="en-US" sz="2000" b="1" dirty="0">
                <a:latin typeface="Times New Roman" panose="02020603050405020304" pitchFamily="18" charset="0"/>
                <a:ea typeface="STXihei" panose="020B0503020204020204" pitchFamily="2" charset="-122"/>
                <a:cs typeface="Times New Roman" panose="02020603050405020304" pitchFamily="18" charset="0"/>
              </a:rPr>
              <a:t>monthly net salary</a:t>
            </a:r>
            <a:endParaRPr lang="en-AU" altLang="en-US" sz="2000" b="1" dirty="0">
              <a:latin typeface="Times New Roman" panose="02020603050405020304" pitchFamily="18" charset="0"/>
              <a:ea typeface="STXihei" panose="020B0503020204020204" pitchFamily="2" charset="-122"/>
              <a:cs typeface="Times New Roman" panose="02020603050405020304" pitchFamily="18" charset="0"/>
            </a:endParaRPr>
          </a:p>
          <a:p>
            <a:pPr marL="0" indent="0" algn="ctr">
              <a:buNone/>
            </a:pPr>
            <a:endParaRPr lang="en-AU" altLang="en-US" sz="2000" b="1" dirty="0">
              <a:latin typeface="Times New Roman" panose="02020603050405020304" pitchFamily="18" charset="0"/>
              <a:cs typeface="Times New Roman" panose="02020603050405020304" pitchFamily="18" charset="0"/>
            </a:endParaRPr>
          </a:p>
          <a:p>
            <a:pPr marL="0" indent="0" algn="ctr">
              <a:buNone/>
            </a:pPr>
            <a:endParaRPr lang="en-AU" altLang="en-US" sz="2000" b="1" dirty="0">
              <a:latin typeface="Times New Roman" panose="02020603050405020304" pitchFamily="18" charset="0"/>
              <a:cs typeface="Times New Roman" panose="02020603050405020304" pitchFamily="18" charset="0"/>
            </a:endParaRPr>
          </a:p>
          <a:p>
            <a:pPr marL="0" indent="0" algn="ctr">
              <a:buNone/>
            </a:pPr>
            <a:endParaRPr lang="en-AU" altLang="en-US" sz="2000" b="1" dirty="0">
              <a:latin typeface="Times New Roman" panose="02020603050405020304" pitchFamily="18" charset="0"/>
              <a:cs typeface="Times New Roman" panose="02020603050405020304" pitchFamily="18" charset="0"/>
            </a:endParaRPr>
          </a:p>
          <a:p>
            <a:pPr marL="0" indent="0" algn="ctr">
              <a:buNone/>
            </a:pPr>
            <a:r>
              <a:rPr lang="en-US" altLang="en-US" sz="2000" b="1" dirty="0">
                <a:latin typeface="Times New Roman" panose="02020603050405020304" pitchFamily="18" charset="0"/>
                <a:cs typeface="Times New Roman" panose="02020603050405020304" pitchFamily="18" charset="0"/>
                <a:hlinkClick r:id="rId3"/>
              </a:rPr>
              <a:t>https://www.numbeo.com/cost-of-living/country_price_rankings?itemId=105</a:t>
            </a:r>
            <a:endParaRPr lang="en-US" altLang="en-US" sz="2000" b="1" dirty="0">
              <a:latin typeface="Times New Roman" panose="02020603050405020304" pitchFamily="18" charset="0"/>
              <a:cs typeface="Times New Roman" panose="02020603050405020304" pitchFamily="18" charset="0"/>
            </a:endParaRPr>
          </a:p>
        </p:txBody>
      </p:sp>
      <p:sp>
        <p:nvSpPr>
          <p:cNvPr id="6" name="Arrow: Down 5">
            <a:extLst>
              <a:ext uri="{FF2B5EF4-FFF2-40B4-BE49-F238E27FC236}">
                <a16:creationId xmlns:a16="http://schemas.microsoft.com/office/drawing/2014/main" id="{AE74D0EF-BF1F-4965-BE22-D19BA8EF6BBE}"/>
              </a:ext>
            </a:extLst>
          </p:cNvPr>
          <p:cNvSpPr/>
          <p:nvPr/>
        </p:nvSpPr>
        <p:spPr>
          <a:xfrm>
            <a:off x="2080863" y="141072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559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93" y="479705"/>
            <a:ext cx="4389955" cy="284964"/>
          </a:xfrm>
        </p:spPr>
        <p:txBody>
          <a:bodyPr>
            <a:no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rPr>
              <a:t>CESEE’s Brain Drain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19AB3124-1A02-491C-970F-DB9212795D00}"/>
              </a:ext>
            </a:extLst>
          </p:cNvPr>
          <p:cNvSpPr>
            <a:spLocks noGrp="1"/>
          </p:cNvSpPr>
          <p:nvPr>
            <p:ph idx="1"/>
          </p:nvPr>
        </p:nvSpPr>
        <p:spPr>
          <a:xfrm>
            <a:off x="104893" y="764670"/>
            <a:ext cx="4400315" cy="2193600"/>
          </a:xfrm>
        </p:spPr>
        <p:txBody>
          <a:bodyPr>
            <a:noAutofit/>
          </a:bodyPr>
          <a:lstStyle/>
          <a:p>
            <a:r>
              <a:rPr lang="en-US" dirty="0"/>
              <a:t>Bulgaria lost 21% of the population, Hungary 10%, Lithuania 24%, Latvia one third and Estonia over one sixth.</a:t>
            </a:r>
          </a:p>
          <a:p>
            <a:r>
              <a:rPr lang="en-US" dirty="0"/>
              <a:t>An area of just over one hundred million inhabitants has “lost” over 20 million people: The IMF estimates that until 2012 almost half of these migrants (mostly young and often graduates) went to Germany and about a tenth to Italy.</a:t>
            </a:r>
          </a:p>
          <a:p>
            <a:r>
              <a:rPr lang="en-US" dirty="0"/>
              <a:t>Since 1989 from Czechia, Slovakia, Hungary, Poland and Slovenia have emigrated 7 million workers.</a:t>
            </a:r>
          </a:p>
          <a:p>
            <a:r>
              <a:rPr lang="en-US" dirty="0"/>
              <a:t>More than 15% of the population emigrated from Bulgaria, Romania and Croatia.</a:t>
            </a:r>
          </a:p>
          <a:p>
            <a:r>
              <a:rPr lang="en-US" dirty="0"/>
              <a:t>Nations that are currently debating in a crisis that is no longer just demographic. It is fiscal because it becomes impossible to finance pensions when a third of the working age labor force went lost.</a:t>
            </a:r>
          </a:p>
        </p:txBody>
      </p:sp>
    </p:spTree>
    <p:extLst>
      <p:ext uri="{BB962C8B-B14F-4D97-AF65-F5344CB8AC3E}">
        <p14:creationId xmlns:p14="http://schemas.microsoft.com/office/powerpoint/2010/main" val="1123803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7651" y="57151"/>
            <a:ext cx="4045506" cy="533400"/>
          </a:xfrm>
        </p:spPr>
        <p:txBody>
          <a:bodyPr>
            <a:normAutofit/>
          </a:bodyPr>
          <a:lstStyle/>
          <a:p>
            <a:r>
              <a:rPr lang="it-IT" sz="2400" b="1" dirty="0">
                <a:latin typeface="Times New Roman" panose="02020603050405020304" pitchFamily="18" charset="0"/>
                <a:cs typeface="Times New Roman" panose="02020603050405020304" pitchFamily="18" charset="0"/>
              </a:rPr>
              <a:t>Inequality in Transition</a:t>
            </a:r>
          </a:p>
        </p:txBody>
      </p:sp>
      <p:sp>
        <p:nvSpPr>
          <p:cNvPr id="3" name="Segnaposto contenuto 2"/>
          <p:cNvSpPr>
            <a:spLocks noGrp="1"/>
          </p:cNvSpPr>
          <p:nvPr>
            <p:ph idx="1"/>
          </p:nvPr>
        </p:nvSpPr>
        <p:spPr>
          <a:xfrm>
            <a:off x="95250" y="742950"/>
            <a:ext cx="4343401" cy="2514599"/>
          </a:xfrm>
        </p:spPr>
        <p:txBody>
          <a:bodyPr>
            <a:noAutofit/>
          </a:bodyPr>
          <a:lstStyle/>
          <a:p>
            <a:pPr marL="0" indent="0">
              <a:buNone/>
            </a:pPr>
            <a:r>
              <a:rPr lang="en-US" sz="1400" dirty="0">
                <a:latin typeface="Times New Roman" panose="02020603050405020304" pitchFamily="18" charset="0"/>
                <a:cs typeface="Times New Roman" panose="02020603050405020304" pitchFamily="18" charset="0"/>
              </a:rPr>
              <a:t>Inequality in the transition economies of eastern Europe and the CIS comes from the past. In eastern Europe, changes in the distribution of income and wealth are associated with the restoration of market economies and the </a:t>
            </a:r>
            <a:r>
              <a:rPr lang="en-US" sz="1400" dirty="0" err="1">
                <a:latin typeface="Times New Roman" panose="02020603050405020304" pitchFamily="18" charset="0"/>
                <a:cs typeface="Times New Roman" panose="02020603050405020304" pitchFamily="18" charset="0"/>
              </a:rPr>
              <a:t>privatisation</a:t>
            </a:r>
            <a:r>
              <a:rPr lang="en-US" sz="1400" dirty="0">
                <a:latin typeface="Times New Roman" panose="02020603050405020304" pitchFamily="18" charset="0"/>
                <a:cs typeface="Times New Roman" panose="02020603050405020304" pitchFamily="18" charset="0"/>
              </a:rPr>
              <a:t> of state assets. </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After the drastic increase in income equality during the market </a:t>
            </a:r>
            <a:r>
              <a:rPr lang="en-US" sz="1400" dirty="0" err="1">
                <a:latin typeface="Times New Roman" panose="02020603050405020304" pitchFamily="18" charset="0"/>
                <a:cs typeface="Times New Roman" panose="02020603050405020304" pitchFamily="18" charset="0"/>
              </a:rPr>
              <a:t>liberalisation</a:t>
            </a:r>
            <a:r>
              <a:rPr lang="en-US" sz="1400" dirty="0">
                <a:latin typeface="Times New Roman" panose="02020603050405020304" pitchFamily="18" charset="0"/>
                <a:cs typeface="Times New Roman" panose="02020603050405020304" pitchFamily="18" charset="0"/>
              </a:rPr>
              <a:t> period, some eastern European nations have improved or maintained the same level of Gini coefficient since 2000 due to economic growth and effective fiscal redistribution as regards social services.</a:t>
            </a:r>
            <a:endParaRPr 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159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Autofit/>
          </a:bodyPr>
          <a:lstStyle/>
          <a:p>
            <a:pPr marL="0" indent="0">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Balkan countries that didn’t experience Ottoman rule were the first to join the European Union (Slovenia in 2004; Bulgaria and Romania in 2007; and Croatia since July 2013 and has </a:t>
            </a:r>
            <a:r>
              <a:rPr lang="en-US" sz="1400" dirty="0">
                <a:latin typeface="Times New Roman" panose="02020603050405020304" pitchFamily="18" charset="0"/>
                <a:cs typeface="Times New Roman" panose="02020603050405020304" pitchFamily="18" charset="0"/>
              </a:rPr>
              <a:t>committed to adopt the euro once it fulfils the necessary conditions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Albania, Macedonia, Montenegro and Serbia have recently gained candidate country status. Bosnia and Herzegovina and Kosovo still have a long way to go before starting the integration process.</a:t>
            </a:r>
            <a:endParaRPr 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93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34" y="57149"/>
            <a:ext cx="4420756" cy="3225359"/>
          </a:xfrm>
        </p:spPr>
      </p:pic>
    </p:spTree>
    <p:extLst>
      <p:ext uri="{BB962C8B-B14F-4D97-AF65-F5344CB8AC3E}">
        <p14:creationId xmlns:p14="http://schemas.microsoft.com/office/powerpoint/2010/main" val="289517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133350"/>
            <a:ext cx="4190999" cy="3124199"/>
          </a:xfrm>
          <a:prstGeom prst="rect">
            <a:avLst/>
          </a:prstGeom>
        </p:spPr>
      </p:pic>
    </p:spTree>
    <p:extLst>
      <p:ext uri="{BB962C8B-B14F-4D97-AF65-F5344CB8AC3E}">
        <p14:creationId xmlns:p14="http://schemas.microsoft.com/office/powerpoint/2010/main" val="2820520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7651" y="57151"/>
            <a:ext cx="4045506" cy="457200"/>
          </a:xfrm>
        </p:spPr>
        <p:txBody>
          <a:bodyPr/>
          <a:lstStyle/>
          <a:p>
            <a:r>
              <a:rPr lang="it-IT" b="1" dirty="0">
                <a:latin typeface="Times New Roman" panose="02020603050405020304" pitchFamily="18" charset="0"/>
                <a:cs typeface="Times New Roman" panose="02020603050405020304" pitchFamily="18" charset="0"/>
              </a:rPr>
              <a:t>Wage levels in the CIS region, 2017</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17" y="575023"/>
            <a:ext cx="4396060" cy="2758727"/>
          </a:xfrm>
        </p:spPr>
      </p:pic>
    </p:spTree>
    <p:extLst>
      <p:ext uri="{BB962C8B-B14F-4D97-AF65-F5344CB8AC3E}">
        <p14:creationId xmlns:p14="http://schemas.microsoft.com/office/powerpoint/2010/main" val="2206255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atin typeface="Times New Roman" panose="02020603050405020304" pitchFamily="18" charset="0"/>
                <a:cs typeface="Times New Roman" panose="02020603050405020304" pitchFamily="18" charset="0"/>
              </a:rPr>
              <a:t>Labour productivity</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763" y="1047750"/>
            <a:ext cx="4338433" cy="2133600"/>
          </a:xfrm>
        </p:spPr>
      </p:pic>
    </p:spTree>
    <p:extLst>
      <p:ext uri="{BB962C8B-B14F-4D97-AF65-F5344CB8AC3E}">
        <p14:creationId xmlns:p14="http://schemas.microsoft.com/office/powerpoint/2010/main" val="482930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251" y="184591"/>
            <a:ext cx="4419600" cy="670146"/>
          </a:xfrm>
        </p:spPr>
        <p:txBody>
          <a:bodyPr/>
          <a:lstStyle/>
          <a:p>
            <a:pPr algn="ctr"/>
            <a:r>
              <a:rPr lang="it-IT" b="1" dirty="0">
                <a:latin typeface="Times New Roman" panose="02020603050405020304" pitchFamily="18" charset="0"/>
                <a:cs typeface="Times New Roman" panose="02020603050405020304" pitchFamily="18" charset="0"/>
              </a:rPr>
              <a:t>Unemployment, ageing population, </a:t>
            </a:r>
            <a:br>
              <a:rPr lang="it-IT" b="1" dirty="0">
                <a:latin typeface="Times New Roman" panose="02020603050405020304" pitchFamily="18" charset="0"/>
                <a:cs typeface="Times New Roman" panose="02020603050405020304" pitchFamily="18" charset="0"/>
              </a:rPr>
            </a:br>
            <a:r>
              <a:rPr lang="it-IT" b="1" dirty="0">
                <a:latin typeface="Times New Roman" panose="02020603050405020304" pitchFamily="18" charset="0"/>
                <a:cs typeface="Times New Roman" panose="02020603050405020304" pitchFamily="18" charset="0"/>
              </a:rPr>
              <a:t>and poverty</a:t>
            </a:r>
          </a:p>
        </p:txBody>
      </p:sp>
      <p:sp>
        <p:nvSpPr>
          <p:cNvPr id="3" name="Segnaposto contenuto 2"/>
          <p:cNvSpPr>
            <a:spLocks noGrp="1"/>
          </p:cNvSpPr>
          <p:nvPr>
            <p:ph idx="1"/>
          </p:nvPr>
        </p:nvSpPr>
        <p:spPr/>
        <p:txBody>
          <a:bodyPr>
            <a:normAutofit lnSpcReduction="10000"/>
          </a:bodyPr>
          <a:lstStyle/>
          <a:p>
            <a:r>
              <a:rPr lang="en-US" b="1" dirty="0"/>
              <a:t>Unemployment </a:t>
            </a:r>
            <a:r>
              <a:rPr lang="en-US" dirty="0"/>
              <a:t>is reaching pre-crisis lows, wages have been growing at a strong pace for an extended period and current account balances have begun again to deteriorate. However, financial sustainability and economic competitiveness have gained priority over the social dimension.</a:t>
            </a:r>
          </a:p>
          <a:p>
            <a:r>
              <a:rPr lang="en-US" dirty="0"/>
              <a:t>With the </a:t>
            </a:r>
            <a:r>
              <a:rPr lang="en-US" b="1" dirty="0"/>
              <a:t>ageing of the European population</a:t>
            </a:r>
            <a:r>
              <a:rPr lang="en-US" dirty="0"/>
              <a:t>, the increasing dependency ratio and the limited interventions for recovery, social protection systems are under pressure while budget cuts reduce their coverage, adequacy and quality.</a:t>
            </a:r>
            <a:endParaRPr lang="it-IT" dirty="0"/>
          </a:p>
          <a:p>
            <a:r>
              <a:rPr lang="en-US" b="1" dirty="0"/>
              <a:t>The population living below the poverty threshold and at risk of poverty or social exclusion is on the increase </a:t>
            </a:r>
            <a:r>
              <a:rPr lang="en-US" dirty="0"/>
              <a:t>among several key groups: women; children and young people; elderly and retired people; people living in single parent households; people with low levels of education; and migrants.</a:t>
            </a:r>
            <a:endParaRPr lang="it-IT" dirty="0"/>
          </a:p>
        </p:txBody>
      </p:sp>
    </p:spTree>
    <p:extLst>
      <p:ext uri="{BB962C8B-B14F-4D97-AF65-F5344CB8AC3E}">
        <p14:creationId xmlns:p14="http://schemas.microsoft.com/office/powerpoint/2010/main" val="2620964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6945" y="184591"/>
            <a:ext cx="3976211" cy="405959"/>
          </a:xfrm>
        </p:spPr>
        <p:txBody>
          <a:bodyPr>
            <a:normAutofit/>
          </a:bodyPr>
          <a:lstStyle/>
          <a:p>
            <a:r>
              <a:rPr lang="it-IT" sz="2000" b="1" dirty="0">
                <a:latin typeface="Times New Roman" panose="02020603050405020304" pitchFamily="18" charset="0"/>
                <a:cs typeface="Times New Roman" panose="02020603050405020304" pitchFamily="18" charset="0"/>
              </a:rPr>
              <a:t>Working age population</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531" y="895349"/>
            <a:ext cx="4375478" cy="2286001"/>
          </a:xfrm>
        </p:spPr>
      </p:pic>
    </p:spTree>
    <p:extLst>
      <p:ext uri="{BB962C8B-B14F-4D97-AF65-F5344CB8AC3E}">
        <p14:creationId xmlns:p14="http://schemas.microsoft.com/office/powerpoint/2010/main" val="299887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6945" y="184591"/>
            <a:ext cx="3976211" cy="329759"/>
          </a:xfrm>
        </p:spPr>
        <p:txBody>
          <a:bodyPr>
            <a:normAutofit fontScale="90000"/>
          </a:bodyPr>
          <a:lstStyle/>
          <a:p>
            <a:r>
              <a:rPr lang="it-IT" sz="2000" b="1" dirty="0">
                <a:latin typeface="Times New Roman" panose="02020603050405020304" pitchFamily="18" charset="0"/>
                <a:cs typeface="Times New Roman" panose="02020603050405020304" pitchFamily="18" charset="0"/>
              </a:rPr>
              <a:t>Minimum wages</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65" y="742949"/>
            <a:ext cx="4449570" cy="2224871"/>
          </a:xfrm>
        </p:spPr>
      </p:pic>
    </p:spTree>
    <p:extLst>
      <p:ext uri="{BB962C8B-B14F-4D97-AF65-F5344CB8AC3E}">
        <p14:creationId xmlns:p14="http://schemas.microsoft.com/office/powerpoint/2010/main" val="113829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C70FF200-4D6B-4E62-9E05-8C17B9142797}"/>
              </a:ext>
            </a:extLst>
          </p:cNvPr>
          <p:cNvSpPr>
            <a:spLocks noGrp="1" noChangeArrowheads="1"/>
          </p:cNvSpPr>
          <p:nvPr>
            <p:ph type="title"/>
          </p:nvPr>
        </p:nvSpPr>
        <p:spPr>
          <a:xfrm>
            <a:off x="301713" y="478891"/>
            <a:ext cx="4180169" cy="599080"/>
          </a:xfrm>
        </p:spPr>
        <p:txBody>
          <a:bodyPr>
            <a:normAutofit fontScale="90000"/>
          </a:bodyPr>
          <a:lstStyle/>
          <a:p>
            <a:br>
              <a:rPr lang="en-GB" altLang="en-US" sz="960" b="1" dirty="0">
                <a:latin typeface="Times New Roman" panose="02020603050405020304" pitchFamily="18" charset="0"/>
                <a:cs typeface="Times New Roman" panose="02020603050405020304" pitchFamily="18" charset="0"/>
              </a:rPr>
            </a:br>
            <a:br>
              <a:rPr lang="en-GB" altLang="en-US" sz="960" b="1" dirty="0">
                <a:latin typeface="Times New Roman" panose="02020603050405020304" pitchFamily="18" charset="0"/>
                <a:cs typeface="Times New Roman" panose="02020603050405020304" pitchFamily="18" charset="0"/>
              </a:rPr>
            </a:br>
            <a:br>
              <a:rPr lang="en-GB" altLang="en-US" b="1" dirty="0">
                <a:latin typeface="Times New Roman" panose="02020603050405020304" pitchFamily="18" charset="0"/>
                <a:cs typeface="Times New Roman" panose="02020603050405020304" pitchFamily="18" charset="0"/>
              </a:rPr>
            </a:br>
            <a:endParaRPr lang="it-IT" altLang="en-US" dirty="0">
              <a:latin typeface="Times New Roman" panose="02020603050405020304" pitchFamily="18" charset="0"/>
              <a:cs typeface="Times New Roman" panose="02020603050405020304" pitchFamily="18" charset="0"/>
            </a:endParaRPr>
          </a:p>
        </p:txBody>
      </p:sp>
      <p:sp>
        <p:nvSpPr>
          <p:cNvPr id="3075" name="Rectangle 2">
            <a:extLst>
              <a:ext uri="{FF2B5EF4-FFF2-40B4-BE49-F238E27FC236}">
                <a16:creationId xmlns:a16="http://schemas.microsoft.com/office/drawing/2014/main" id="{381D29B9-9AA3-49C1-B618-AAC5B227D2A8}"/>
              </a:ext>
            </a:extLst>
          </p:cNvPr>
          <p:cNvSpPr>
            <a:spLocks noGrp="1" noChangeArrowheads="1"/>
          </p:cNvSpPr>
          <p:nvPr>
            <p:ph idx="1"/>
          </p:nvPr>
        </p:nvSpPr>
        <p:spPr>
          <a:xfrm>
            <a:off x="233095" y="478891"/>
            <a:ext cx="4180169" cy="2169518"/>
          </a:xfrm>
        </p:spPr>
        <p:txBody>
          <a:bodyPr>
            <a:noAutofit/>
          </a:bodyPr>
          <a:lstStyle/>
          <a:p>
            <a:pPr marL="0" indent="0" algn="ctr">
              <a:buNone/>
            </a:pPr>
            <a:r>
              <a:rPr lang="en-AU" altLang="en-US" sz="2000" b="1" dirty="0">
                <a:latin typeface="Times New Roman" panose="02020603050405020304" pitchFamily="18" charset="0"/>
                <a:ea typeface="STXihei" panose="020B0503020204020204" pitchFamily="2" charset="-122"/>
                <a:cs typeface="Times New Roman" panose="02020603050405020304" pitchFamily="18" charset="0"/>
              </a:rPr>
              <a:t>Average income</a:t>
            </a:r>
          </a:p>
          <a:p>
            <a:pPr marL="0" indent="0" algn="ctr">
              <a:buNone/>
            </a:pPr>
            <a:endParaRPr lang="en-AU" altLang="en-US" sz="2000" b="1" dirty="0">
              <a:latin typeface="Times New Roman" panose="02020603050405020304" pitchFamily="18" charset="0"/>
              <a:cs typeface="Times New Roman" panose="02020603050405020304" pitchFamily="18" charset="0"/>
            </a:endParaRPr>
          </a:p>
          <a:p>
            <a:pPr marL="0" indent="0" algn="ctr">
              <a:buNone/>
            </a:pPr>
            <a:endParaRPr lang="en-AU" altLang="en-US" sz="2000" b="1" dirty="0">
              <a:latin typeface="Times New Roman" panose="02020603050405020304" pitchFamily="18" charset="0"/>
              <a:cs typeface="Times New Roman" panose="02020603050405020304" pitchFamily="18" charset="0"/>
            </a:endParaRPr>
          </a:p>
          <a:p>
            <a:pPr marL="0" indent="0" algn="ctr">
              <a:buNone/>
            </a:pPr>
            <a:endParaRPr lang="en-AU" altLang="en-US" sz="2000" b="1" dirty="0">
              <a:latin typeface="Times New Roman" panose="02020603050405020304" pitchFamily="18" charset="0"/>
              <a:cs typeface="Times New Roman" panose="02020603050405020304" pitchFamily="18" charset="0"/>
            </a:endParaRPr>
          </a:p>
          <a:p>
            <a:pPr marL="0" indent="0" algn="ctr">
              <a:buNone/>
            </a:pPr>
            <a:r>
              <a:rPr lang="en-US" b="1" dirty="0">
                <a:hlinkClick r:id="rId3"/>
              </a:rPr>
              <a:t>https://www.worlddata.info/average-income.php</a:t>
            </a:r>
            <a:endParaRPr lang="en-US" b="1" dirty="0"/>
          </a:p>
          <a:p>
            <a:pPr marL="0" indent="0" algn="ctr">
              <a:buNone/>
            </a:pPr>
            <a:endParaRPr lang="en-US" altLang="en-US" sz="2000" b="1" dirty="0">
              <a:latin typeface="Times New Roman" panose="02020603050405020304" pitchFamily="18" charset="0"/>
              <a:cs typeface="Times New Roman" panose="02020603050405020304" pitchFamily="18" charset="0"/>
            </a:endParaRPr>
          </a:p>
        </p:txBody>
      </p:sp>
      <p:sp>
        <p:nvSpPr>
          <p:cNvPr id="6" name="Arrow: Down 5">
            <a:extLst>
              <a:ext uri="{FF2B5EF4-FFF2-40B4-BE49-F238E27FC236}">
                <a16:creationId xmlns:a16="http://schemas.microsoft.com/office/drawing/2014/main" id="{AE74D0EF-BF1F-4965-BE22-D19BA8EF6BBE}"/>
              </a:ext>
            </a:extLst>
          </p:cNvPr>
          <p:cNvSpPr/>
          <p:nvPr/>
        </p:nvSpPr>
        <p:spPr>
          <a:xfrm>
            <a:off x="2062734" y="83843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018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451" y="57149"/>
            <a:ext cx="4121706" cy="533401"/>
          </a:xfrm>
        </p:spPr>
        <p:txBody>
          <a:bodyPr/>
          <a:lstStyle/>
          <a:p>
            <a:r>
              <a:rPr lang="it-IT" b="1" dirty="0">
                <a:latin typeface="Times New Roman" panose="02020603050405020304" pitchFamily="18" charset="0"/>
                <a:cs typeface="Times New Roman" panose="02020603050405020304" pitchFamily="18" charset="0"/>
              </a:rPr>
              <a:t>Wage growth</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90550"/>
            <a:ext cx="4544242" cy="2667000"/>
          </a:xfrm>
        </p:spPr>
      </p:pic>
    </p:spTree>
    <p:extLst>
      <p:ext uri="{BB962C8B-B14F-4D97-AF65-F5344CB8AC3E}">
        <p14:creationId xmlns:p14="http://schemas.microsoft.com/office/powerpoint/2010/main" val="441623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Minimum wages have been rising than average wages</a:t>
            </a:r>
          </a:p>
        </p:txBody>
      </p:sp>
      <p:sp>
        <p:nvSpPr>
          <p:cNvPr id="3" name="Segnaposto contenuto 2"/>
          <p:cNvSpPr>
            <a:spLocks noGrp="1"/>
          </p:cNvSpPr>
          <p:nvPr>
            <p:ph idx="1"/>
          </p:nvPr>
        </p:nvSpPr>
        <p:spPr/>
        <p:txBody>
          <a:bodyPr>
            <a:normAutofit/>
          </a:bodyPr>
          <a:lstStyle/>
          <a:p>
            <a:pPr marL="0" indent="0">
              <a:buNone/>
            </a:pPr>
            <a:r>
              <a:rPr lang="en-US" sz="1361" dirty="0">
                <a:latin typeface="Times New Roman" panose="02020603050405020304" pitchFamily="18" charset="0"/>
                <a:cs typeface="Times New Roman" panose="02020603050405020304" pitchFamily="18" charset="0"/>
              </a:rPr>
              <a:t>Since 2012, minimum wages have been rising faster than average wages in most of the countries of eastern and SE Europe. </a:t>
            </a:r>
          </a:p>
          <a:p>
            <a:pPr marL="0" indent="0">
              <a:buNone/>
            </a:pPr>
            <a:r>
              <a:rPr lang="en-US" sz="1361" dirty="0">
                <a:latin typeface="Times New Roman" panose="02020603050405020304" pitchFamily="18" charset="0"/>
                <a:cs typeface="Times New Roman" panose="02020603050405020304" pitchFamily="18" charset="0"/>
              </a:rPr>
              <a:t>The pace of increase has been particularly sharp in Turkey as well as some of the Baltic States and south-east European countries. </a:t>
            </a:r>
          </a:p>
          <a:p>
            <a:pPr marL="0" indent="0">
              <a:buNone/>
            </a:pPr>
            <a:r>
              <a:rPr lang="en-US" sz="1361" dirty="0">
                <a:latin typeface="Times New Roman" panose="02020603050405020304" pitchFamily="18" charset="0"/>
                <a:cs typeface="Times New Roman" panose="02020603050405020304" pitchFamily="18" charset="0"/>
              </a:rPr>
              <a:t>Based on the limited available data, some 10-20 per cent of workers earn the minimum wage in the wider region.</a:t>
            </a:r>
            <a:endParaRPr lang="it-IT" sz="136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880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6945" y="184591"/>
            <a:ext cx="3976211" cy="482159"/>
          </a:xfrm>
        </p:spPr>
        <p:txBody>
          <a:bodyPr/>
          <a:lstStyle/>
          <a:p>
            <a:r>
              <a:rPr lang="it-IT" b="1" dirty="0">
                <a:latin typeface="Times New Roman" panose="02020603050405020304" pitchFamily="18" charset="0"/>
                <a:cs typeface="Times New Roman" panose="02020603050405020304" pitchFamily="18" charset="0"/>
              </a:rPr>
              <a:t>Annual average real wage growth</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66" y="666750"/>
            <a:ext cx="4350781" cy="2288978"/>
          </a:xfrm>
        </p:spPr>
      </p:pic>
    </p:spTree>
    <p:extLst>
      <p:ext uri="{BB962C8B-B14F-4D97-AF65-F5344CB8AC3E}">
        <p14:creationId xmlns:p14="http://schemas.microsoft.com/office/powerpoint/2010/main" val="366497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059" y="184591"/>
            <a:ext cx="4204097" cy="670146"/>
          </a:xfrm>
        </p:spPr>
        <p:txBody>
          <a:bodyPr/>
          <a:lstStyle/>
          <a:p>
            <a:r>
              <a:rPr lang="it-IT" b="1" dirty="0">
                <a:latin typeface="Times New Roman" panose="02020603050405020304" pitchFamily="18" charset="0"/>
                <a:cs typeface="Times New Roman" panose="02020603050405020304" pitchFamily="18" charset="0"/>
              </a:rPr>
              <a:t>Annual average real wage growth in the EU</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601" y="854737"/>
            <a:ext cx="4393440" cy="1917887"/>
          </a:xfrm>
        </p:spPr>
      </p:pic>
    </p:spTree>
    <p:extLst>
      <p:ext uri="{BB962C8B-B14F-4D97-AF65-F5344CB8AC3E}">
        <p14:creationId xmlns:p14="http://schemas.microsoft.com/office/powerpoint/2010/main" val="3898368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84591"/>
            <a:ext cx="4457801" cy="670146"/>
          </a:xfrm>
        </p:spPr>
        <p:txBody>
          <a:bodyPr>
            <a:normAutofit/>
          </a:bodyPr>
          <a:lstStyle/>
          <a:p>
            <a:r>
              <a:rPr lang="it-IT" sz="2000" b="1" dirty="0">
                <a:latin typeface="Times New Roman" panose="02020603050405020304" pitchFamily="18" charset="0"/>
                <a:cs typeface="Times New Roman" panose="02020603050405020304" pitchFamily="18" charset="0"/>
              </a:rPr>
              <a:t>Real Wage growth in SE Europe, 2016</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98" y="819150"/>
            <a:ext cx="4326085" cy="1906952"/>
          </a:xfrm>
        </p:spPr>
      </p:pic>
    </p:spTree>
    <p:extLst>
      <p:ext uri="{BB962C8B-B14F-4D97-AF65-F5344CB8AC3E}">
        <p14:creationId xmlns:p14="http://schemas.microsoft.com/office/powerpoint/2010/main" val="3587295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485" y="184591"/>
            <a:ext cx="4169671" cy="303501"/>
          </a:xfrm>
        </p:spPr>
        <p:txBody>
          <a:bodyPr>
            <a:noAutofit/>
          </a:bodyPr>
          <a:lstStyle/>
          <a:p>
            <a:r>
              <a:rPr lang="it-IT" sz="2000" b="1" dirty="0">
                <a:latin typeface="Times New Roman" panose="02020603050405020304" pitchFamily="18" charset="0"/>
                <a:cs typeface="Times New Roman" panose="02020603050405020304" pitchFamily="18" charset="0"/>
              </a:rPr>
              <a:t>Gross average wages in SE and EE.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672" y="488092"/>
            <a:ext cx="4391943" cy="2693258"/>
          </a:xfrm>
        </p:spPr>
      </p:pic>
    </p:spTree>
    <p:extLst>
      <p:ext uri="{BB962C8B-B14F-4D97-AF65-F5344CB8AC3E}">
        <p14:creationId xmlns:p14="http://schemas.microsoft.com/office/powerpoint/2010/main" val="760578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6945" y="184591"/>
            <a:ext cx="3976211" cy="390431"/>
          </a:xfrm>
        </p:spPr>
        <p:txBody>
          <a:bodyPr/>
          <a:lstStyle/>
          <a:p>
            <a:r>
              <a:rPr lang="it-IT" b="1" dirty="0">
                <a:latin typeface="Times New Roman" panose="02020603050405020304" pitchFamily="18" charset="0"/>
                <a:cs typeface="Times New Roman" panose="02020603050405020304" pitchFamily="18" charset="0"/>
              </a:rPr>
              <a:t>GDP per capita</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5" y="575022"/>
            <a:ext cx="4391944" cy="2189443"/>
          </a:xfrm>
        </p:spPr>
      </p:pic>
    </p:spTree>
    <p:extLst>
      <p:ext uri="{BB962C8B-B14F-4D97-AF65-F5344CB8AC3E}">
        <p14:creationId xmlns:p14="http://schemas.microsoft.com/office/powerpoint/2010/main" val="77347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7651" y="57151"/>
            <a:ext cx="4045506" cy="457200"/>
          </a:xfrm>
        </p:spPr>
        <p:txBody>
          <a:bodyPr/>
          <a:lstStyle/>
          <a:p>
            <a:r>
              <a:rPr lang="it-IT" b="1" dirty="0">
                <a:latin typeface="Times New Roman" panose="02020603050405020304" pitchFamily="18" charset="0"/>
                <a:cs typeface="Times New Roman" panose="02020603050405020304" pitchFamily="18" charset="0"/>
              </a:rPr>
              <a:t>Minimum wages</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 y="438150"/>
            <a:ext cx="4181951" cy="2895600"/>
          </a:xfrm>
        </p:spPr>
      </p:pic>
    </p:spTree>
    <p:extLst>
      <p:ext uri="{BB962C8B-B14F-4D97-AF65-F5344CB8AC3E}">
        <p14:creationId xmlns:p14="http://schemas.microsoft.com/office/powerpoint/2010/main" val="4293949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0100" cy="3467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871" y="0"/>
            <a:ext cx="4758365" cy="3464692"/>
            <a:chOff x="-417513" y="0"/>
            <a:chExt cx="12584114" cy="6853238"/>
          </a:xfrm>
        </p:grpSpPr>
        <p:sp>
          <p:nvSpPr>
            <p:cNvPr id="18"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2554" y="859236"/>
            <a:ext cx="1389411" cy="1754491"/>
            <a:chOff x="697883" y="1816768"/>
            <a:chExt cx="3674476" cy="3470421"/>
          </a:xfrm>
        </p:grpSpPr>
        <p:sp>
          <p:nvSpPr>
            <p:cNvPr id="41" name="Rectangle 40">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olo 1"/>
          <p:cNvSpPr>
            <a:spLocks noGrp="1"/>
          </p:cNvSpPr>
          <p:nvPr>
            <p:ph type="title"/>
          </p:nvPr>
        </p:nvSpPr>
        <p:spPr>
          <a:xfrm>
            <a:off x="342156" y="1221079"/>
            <a:ext cx="1305186" cy="1213267"/>
          </a:xfrm>
        </p:spPr>
        <p:txBody>
          <a:bodyPr>
            <a:normAutofit/>
          </a:bodyPr>
          <a:lstStyle/>
          <a:p>
            <a:pPr algn="ctr"/>
            <a:r>
              <a:rPr lang="en-US" sz="1100" b="1">
                <a:solidFill>
                  <a:srgbClr val="FFFFFF"/>
                </a:solidFill>
                <a:latin typeface="Times New Roman" panose="02020603050405020304" pitchFamily="18" charset="0"/>
                <a:ea typeface="Times New Roman" panose="02020603050405020304" pitchFamily="18" charset="0"/>
              </a:rPr>
              <a:t>Higher minimum wages can improve income distribution through four types of effects.</a:t>
            </a:r>
            <a:endParaRPr lang="it-IT" sz="1100" b="1">
              <a:solidFill>
                <a:srgbClr val="FFFFFF"/>
              </a:solidFill>
            </a:endParaRPr>
          </a:p>
        </p:txBody>
      </p:sp>
      <p:sp>
        <p:nvSpPr>
          <p:cNvPr id="3" name="Segnaposto contenuto 2"/>
          <p:cNvSpPr>
            <a:spLocks noGrp="1"/>
          </p:cNvSpPr>
          <p:nvPr>
            <p:ph idx="1"/>
          </p:nvPr>
        </p:nvSpPr>
        <p:spPr>
          <a:xfrm>
            <a:off x="1936242" y="406806"/>
            <a:ext cx="2375354" cy="2653487"/>
          </a:xfrm>
        </p:spPr>
        <p:txBody>
          <a:bodyPr anchor="ctr">
            <a:normAutofit/>
          </a:bodyPr>
          <a:lstStyle/>
          <a:p>
            <a:pPr marL="28571" indent="0">
              <a:spcBef>
                <a:spcPts val="189"/>
              </a:spcBef>
              <a:buNone/>
            </a:pPr>
            <a:endParaRPr lang="it-IT" sz="800" dirty="0">
              <a:latin typeface="Times New Roman" panose="02020603050405020304" pitchFamily="18" charset="0"/>
              <a:ea typeface="Times New Roman" panose="02020603050405020304" pitchFamily="18" charset="0"/>
            </a:endParaRPr>
          </a:p>
          <a:p>
            <a:pPr marL="129650" marR="27851" indent="-129650">
              <a:spcBef>
                <a:spcPts val="59"/>
              </a:spcBef>
              <a:buSzPts val="950"/>
              <a:buFont typeface="Times New Roman" panose="02020603050405020304" pitchFamily="18" charset="0"/>
              <a:buAutoNum type="arabicPeriod"/>
              <a:tabLst>
                <a:tab pos="129891" algn="l"/>
              </a:tabLst>
            </a:pPr>
            <a:r>
              <a:rPr lang="en-US" sz="800" dirty="0">
                <a:latin typeface="Times New Roman" panose="02020603050405020304" pitchFamily="18" charset="0"/>
                <a:ea typeface="Times New Roman" panose="02020603050405020304" pitchFamily="18" charset="0"/>
              </a:rPr>
              <a:t>Minimum wages can </a:t>
            </a:r>
            <a:r>
              <a:rPr lang="en-US" sz="800" b="1" dirty="0">
                <a:latin typeface="Times New Roman" panose="02020603050405020304" pitchFamily="18" charset="0"/>
                <a:ea typeface="Times New Roman" panose="02020603050405020304" pitchFamily="18" charset="0"/>
              </a:rPr>
              <a:t>reduce poverty</a:t>
            </a:r>
            <a:r>
              <a:rPr lang="en-US" sz="800" dirty="0">
                <a:latin typeface="Times New Roman" panose="02020603050405020304" pitchFamily="18" charset="0"/>
                <a:ea typeface="Times New Roman" panose="02020603050405020304" pitchFamily="18" charset="0"/>
              </a:rPr>
              <a:t> by improving the incomes of  minimum wage and low-wage earners, but minimum wage levels are often too low to push household incomes above the poverty</a:t>
            </a:r>
            <a:r>
              <a:rPr lang="en-US" sz="800" spc="17" dirty="0">
                <a:latin typeface="Times New Roman" panose="02020603050405020304" pitchFamily="18" charset="0"/>
                <a:ea typeface="Times New Roman" panose="02020603050405020304" pitchFamily="18" charset="0"/>
              </a:rPr>
              <a:t> </a:t>
            </a:r>
            <a:r>
              <a:rPr lang="en-US" sz="800" dirty="0">
                <a:latin typeface="Times New Roman" panose="02020603050405020304" pitchFamily="18" charset="0"/>
                <a:ea typeface="Times New Roman" panose="02020603050405020304" pitchFamily="18" charset="0"/>
              </a:rPr>
              <a:t>level.</a:t>
            </a:r>
          </a:p>
          <a:p>
            <a:pPr marL="129650" marR="27851" indent="-129650">
              <a:spcBef>
                <a:spcPts val="59"/>
              </a:spcBef>
              <a:buSzPts val="950"/>
              <a:buFont typeface="Times New Roman" panose="02020603050405020304" pitchFamily="18" charset="0"/>
              <a:buAutoNum type="arabicPeriod"/>
              <a:tabLst>
                <a:tab pos="129891" algn="l"/>
              </a:tabLst>
            </a:pPr>
            <a:endParaRPr lang="it-IT" sz="800" dirty="0">
              <a:latin typeface="Times New Roman" panose="02020603050405020304" pitchFamily="18" charset="0"/>
              <a:ea typeface="Times New Roman" panose="02020603050405020304" pitchFamily="18" charset="0"/>
            </a:endParaRPr>
          </a:p>
          <a:p>
            <a:pPr marL="129650" marR="27851" indent="-129650">
              <a:spcBef>
                <a:spcPts val="9"/>
              </a:spcBef>
              <a:buSzPts val="950"/>
              <a:buFont typeface="Times New Roman" panose="02020603050405020304" pitchFamily="18" charset="0"/>
              <a:buAutoNum type="arabicPeriod"/>
              <a:tabLst>
                <a:tab pos="129891" algn="l"/>
              </a:tabLst>
            </a:pPr>
            <a:r>
              <a:rPr lang="en-US" sz="800" dirty="0">
                <a:latin typeface="Times New Roman" panose="02020603050405020304" pitchFamily="18" charset="0"/>
                <a:ea typeface="Times New Roman" panose="02020603050405020304" pitchFamily="18" charset="0"/>
              </a:rPr>
              <a:t>Minimum wages are likely to </a:t>
            </a:r>
            <a:r>
              <a:rPr lang="en-US" sz="800" b="1" dirty="0">
                <a:latin typeface="Times New Roman" panose="02020603050405020304" pitchFamily="18" charset="0"/>
                <a:ea typeface="Times New Roman" panose="02020603050405020304" pitchFamily="18" charset="0"/>
              </a:rPr>
              <a:t>improve income distribution and reduce inequality</a:t>
            </a:r>
            <a:r>
              <a:rPr lang="en-US" sz="800" dirty="0">
                <a:latin typeface="Times New Roman" panose="02020603050405020304" pitchFamily="18" charset="0"/>
                <a:ea typeface="Times New Roman" panose="02020603050405020304" pitchFamily="18" charset="0"/>
              </a:rPr>
              <a:t>, primarily by pushing up lower wages, if sufficiently</a:t>
            </a:r>
            <a:r>
              <a:rPr lang="en-US" sz="800" spc="36" dirty="0">
                <a:latin typeface="Times New Roman" panose="02020603050405020304" pitchFamily="18" charset="0"/>
                <a:ea typeface="Times New Roman" panose="02020603050405020304" pitchFamily="18" charset="0"/>
              </a:rPr>
              <a:t> </a:t>
            </a:r>
            <a:r>
              <a:rPr lang="en-US" sz="800" dirty="0">
                <a:latin typeface="Times New Roman" panose="02020603050405020304" pitchFamily="18" charset="0"/>
                <a:ea typeface="Times New Roman" panose="02020603050405020304" pitchFamily="18" charset="0"/>
              </a:rPr>
              <a:t>high.</a:t>
            </a:r>
            <a:endParaRPr lang="it-IT" sz="800" dirty="0">
              <a:latin typeface="Times New Roman" panose="02020603050405020304" pitchFamily="18" charset="0"/>
              <a:ea typeface="Times New Roman" panose="02020603050405020304" pitchFamily="18" charset="0"/>
            </a:endParaRPr>
          </a:p>
          <a:p>
            <a:pPr marL="129650" marR="27851" indent="-129650">
              <a:spcBef>
                <a:spcPts val="6"/>
              </a:spcBef>
              <a:buSzPts val="950"/>
              <a:buFont typeface="Times New Roman" panose="02020603050405020304" pitchFamily="18" charset="0"/>
              <a:buAutoNum type="arabicPeriod"/>
              <a:tabLst>
                <a:tab pos="129891" algn="l"/>
              </a:tabLst>
            </a:pPr>
            <a:endParaRPr lang="en-US" sz="800" dirty="0">
              <a:latin typeface="Times New Roman" panose="02020603050405020304" pitchFamily="18" charset="0"/>
              <a:ea typeface="Times New Roman" panose="02020603050405020304" pitchFamily="18" charset="0"/>
            </a:endParaRPr>
          </a:p>
          <a:p>
            <a:pPr marL="129650" marR="27851" indent="-129650">
              <a:spcBef>
                <a:spcPts val="6"/>
              </a:spcBef>
              <a:buSzPts val="950"/>
              <a:buFont typeface="Times New Roman" panose="02020603050405020304" pitchFamily="18" charset="0"/>
              <a:buAutoNum type="arabicPeriod"/>
              <a:tabLst>
                <a:tab pos="129891" algn="l"/>
              </a:tabLst>
            </a:pPr>
            <a:r>
              <a:rPr lang="en-US" sz="800" dirty="0">
                <a:latin typeface="Times New Roman" panose="02020603050405020304" pitchFamily="18" charset="0"/>
                <a:ea typeface="Times New Roman" panose="02020603050405020304" pitchFamily="18" charset="0"/>
              </a:rPr>
              <a:t>Minimum wage increases can </a:t>
            </a:r>
            <a:r>
              <a:rPr lang="en-US" sz="800" b="1" dirty="0">
                <a:latin typeface="Times New Roman" panose="02020603050405020304" pitchFamily="18" charset="0"/>
                <a:ea typeface="Times New Roman" panose="02020603050405020304" pitchFamily="18" charset="0"/>
              </a:rPr>
              <a:t>improve workers’ incomes in general</a:t>
            </a:r>
            <a:r>
              <a:rPr lang="en-US" sz="800" dirty="0">
                <a:latin typeface="Times New Roman" panose="02020603050405020304" pitchFamily="18" charset="0"/>
                <a:ea typeface="Times New Roman" panose="02020603050405020304" pitchFamily="18" charset="0"/>
              </a:rPr>
              <a:t> if a higher wage floor provides incentives for employers to increase the wages of better-paid workers to retain sufficient pay</a:t>
            </a:r>
            <a:r>
              <a:rPr lang="en-US" sz="800" spc="21" dirty="0">
                <a:latin typeface="Times New Roman" panose="02020603050405020304" pitchFamily="18" charset="0"/>
                <a:ea typeface="Times New Roman" panose="02020603050405020304" pitchFamily="18" charset="0"/>
              </a:rPr>
              <a:t> </a:t>
            </a:r>
            <a:r>
              <a:rPr lang="en-US" sz="800" dirty="0">
                <a:latin typeface="Times New Roman" panose="02020603050405020304" pitchFamily="18" charset="0"/>
                <a:ea typeface="Times New Roman" panose="02020603050405020304" pitchFamily="18" charset="0"/>
              </a:rPr>
              <a:t>differentiation.</a:t>
            </a:r>
            <a:endParaRPr lang="it-IT" sz="800" dirty="0">
              <a:latin typeface="Times New Roman" panose="02020603050405020304" pitchFamily="18" charset="0"/>
              <a:ea typeface="Times New Roman" panose="02020603050405020304" pitchFamily="18" charset="0"/>
            </a:endParaRPr>
          </a:p>
          <a:p>
            <a:pPr marL="129650" marR="27851" indent="-129650">
              <a:spcBef>
                <a:spcPts val="8"/>
              </a:spcBef>
              <a:buSzPts val="950"/>
              <a:buFont typeface="Times New Roman" panose="02020603050405020304" pitchFamily="18" charset="0"/>
              <a:buAutoNum type="arabicPeriod"/>
              <a:tabLst>
                <a:tab pos="129891" algn="l"/>
              </a:tabLst>
            </a:pPr>
            <a:endParaRPr lang="en-US" sz="800" dirty="0">
              <a:latin typeface="Times New Roman" panose="02020603050405020304" pitchFamily="18" charset="0"/>
              <a:ea typeface="Times New Roman" panose="02020603050405020304" pitchFamily="18" charset="0"/>
            </a:endParaRPr>
          </a:p>
          <a:p>
            <a:pPr marL="129650" marR="27851" indent="-129650">
              <a:spcBef>
                <a:spcPts val="8"/>
              </a:spcBef>
              <a:buSzPts val="950"/>
              <a:buFont typeface="Times New Roman" panose="02020603050405020304" pitchFamily="18" charset="0"/>
              <a:buAutoNum type="arabicPeriod"/>
              <a:tabLst>
                <a:tab pos="129891" algn="l"/>
              </a:tabLst>
            </a:pPr>
            <a:r>
              <a:rPr lang="en-US" sz="800" dirty="0">
                <a:latin typeface="Times New Roman" panose="02020603050405020304" pitchFamily="18" charset="0"/>
                <a:ea typeface="Times New Roman" panose="02020603050405020304" pitchFamily="18" charset="0"/>
              </a:rPr>
              <a:t>Minimum wages can </a:t>
            </a:r>
            <a:r>
              <a:rPr lang="en-US" sz="800" b="1" dirty="0">
                <a:latin typeface="Times New Roman" panose="02020603050405020304" pitchFamily="18" charset="0"/>
                <a:ea typeface="Times New Roman" panose="02020603050405020304" pitchFamily="18" charset="0"/>
              </a:rPr>
              <a:t>influence the distribution of productivity between </a:t>
            </a:r>
            <a:r>
              <a:rPr lang="en-US" sz="800" b="1" dirty="0" err="1">
                <a:latin typeface="Times New Roman" panose="02020603050405020304" pitchFamily="18" charset="0"/>
                <a:ea typeface="Times New Roman" panose="02020603050405020304" pitchFamily="18" charset="0"/>
              </a:rPr>
              <a:t>labour</a:t>
            </a:r>
            <a:r>
              <a:rPr lang="en-US" sz="800" b="1" dirty="0">
                <a:latin typeface="Times New Roman" panose="02020603050405020304" pitchFamily="18" charset="0"/>
                <a:ea typeface="Times New Roman" panose="02020603050405020304" pitchFamily="18" charset="0"/>
              </a:rPr>
              <a:t> and capital</a:t>
            </a:r>
            <a:r>
              <a:rPr lang="en-US" sz="800" dirty="0">
                <a:latin typeface="Times New Roman" panose="02020603050405020304" pitchFamily="18" charset="0"/>
                <a:ea typeface="Times New Roman" panose="02020603050405020304" pitchFamily="18" charset="0"/>
              </a:rPr>
              <a:t> by pushing up the share of income taken by wages. The latter has been declining across the world, with negative effects on inequality and economic growth (ILO and OECD,</a:t>
            </a:r>
            <a:r>
              <a:rPr lang="en-US" sz="800" spc="13" dirty="0">
                <a:latin typeface="Times New Roman" panose="02020603050405020304" pitchFamily="18" charset="0"/>
                <a:ea typeface="Times New Roman" panose="02020603050405020304" pitchFamily="18" charset="0"/>
              </a:rPr>
              <a:t> </a:t>
            </a:r>
            <a:r>
              <a:rPr lang="en-US" sz="800" dirty="0">
                <a:latin typeface="Times New Roman" panose="02020603050405020304" pitchFamily="18" charset="0"/>
                <a:ea typeface="Times New Roman" panose="02020603050405020304" pitchFamily="18" charset="0"/>
              </a:rPr>
              <a:t>2015).</a:t>
            </a:r>
            <a:endParaRPr lang="it-IT" sz="800" dirty="0">
              <a:latin typeface="Times New Roman" panose="02020603050405020304" pitchFamily="18" charset="0"/>
              <a:ea typeface="Times New Roman" panose="02020603050405020304" pitchFamily="18" charset="0"/>
            </a:endParaRPr>
          </a:p>
          <a:p>
            <a:endParaRPr lang="it-IT" sz="800" dirty="0"/>
          </a:p>
        </p:txBody>
      </p:sp>
    </p:spTree>
    <p:extLst>
      <p:ext uri="{BB962C8B-B14F-4D97-AF65-F5344CB8AC3E}">
        <p14:creationId xmlns:p14="http://schemas.microsoft.com/office/powerpoint/2010/main" val="324671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99798" cy="3467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0099" cy="34671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print">
            <a:extLst>
              <a:ext uri="{28A0092B-C50C-407E-A947-70E740481C1C}">
                <a14:useLocalDpi xmlns:a14="http://schemas.microsoft.com/office/drawing/2010/main" val="0"/>
              </a:ext>
            </a:extLst>
          </a:blip>
          <a:stretch>
            <a:fillRect/>
          </a:stretch>
        </p:blipFill>
        <p:spPr>
          <a:xfrm>
            <a:off x="0" y="0"/>
            <a:ext cx="4610100" cy="3467100"/>
          </a:xfrm>
          <a:prstGeom prst="rect">
            <a:avLst/>
          </a:prstGeom>
        </p:spPr>
      </p:pic>
      <p:sp>
        <p:nvSpPr>
          <p:cNvPr id="2" name="Titolo 1"/>
          <p:cNvSpPr>
            <a:spLocks noGrp="1"/>
          </p:cNvSpPr>
          <p:nvPr>
            <p:ph type="title"/>
          </p:nvPr>
        </p:nvSpPr>
        <p:spPr>
          <a:xfrm>
            <a:off x="95250" y="1038229"/>
            <a:ext cx="1534181" cy="1395383"/>
          </a:xfrm>
        </p:spPr>
        <p:txBody>
          <a:bodyPr>
            <a:normAutofit/>
          </a:bodyPr>
          <a:lstStyle/>
          <a:p>
            <a:r>
              <a:rPr lang="it-IT" b="1" dirty="0">
                <a:solidFill>
                  <a:srgbClr val="FFFFFF"/>
                </a:solidFill>
                <a:latin typeface="Times New Roman" panose="02020603050405020304" pitchFamily="18" charset="0"/>
                <a:cs typeface="Times New Roman" panose="02020603050405020304" pitchFamily="18" charset="0"/>
              </a:rPr>
              <a:t>Problems</a:t>
            </a:r>
          </a:p>
        </p:txBody>
      </p:sp>
      <p:sp>
        <p:nvSpPr>
          <p:cNvPr id="3" name="Segnaposto contenuto 2"/>
          <p:cNvSpPr>
            <a:spLocks noGrp="1"/>
          </p:cNvSpPr>
          <p:nvPr>
            <p:ph idx="1"/>
          </p:nvPr>
        </p:nvSpPr>
        <p:spPr>
          <a:xfrm>
            <a:off x="2076450" y="405386"/>
            <a:ext cx="2438400" cy="2852163"/>
          </a:xfrm>
        </p:spPr>
        <p:txBody>
          <a:bodyPr anchor="ctr">
            <a:noAutofit/>
          </a:bodyPr>
          <a:lstStyle/>
          <a:p>
            <a:pPr lvl="0"/>
            <a:r>
              <a:rPr lang="en-US" sz="1100" dirty="0">
                <a:solidFill>
                  <a:srgbClr val="000000"/>
                </a:solidFill>
                <a:latin typeface="Times New Roman" panose="02020603050405020304" pitchFamily="18" charset="0"/>
                <a:cs typeface="Times New Roman" panose="02020603050405020304" pitchFamily="18" charset="0"/>
              </a:rPr>
              <a:t>low and irregular payment of salaries</a:t>
            </a:r>
            <a:endParaRPr lang="it-IT" sz="1100" dirty="0">
              <a:solidFill>
                <a:srgbClr val="000000"/>
              </a:solidFill>
              <a:latin typeface="Times New Roman" panose="02020603050405020304" pitchFamily="18" charset="0"/>
              <a:cs typeface="Times New Roman" panose="02020603050405020304" pitchFamily="18" charset="0"/>
            </a:endParaRPr>
          </a:p>
          <a:p>
            <a:pPr lvl="0"/>
            <a:r>
              <a:rPr lang="en-US" sz="1100" dirty="0">
                <a:solidFill>
                  <a:srgbClr val="000000"/>
                </a:solidFill>
                <a:latin typeface="Times New Roman" panose="02020603050405020304" pitchFamily="18" charset="0"/>
                <a:cs typeface="Times New Roman" panose="02020603050405020304" pitchFamily="18" charset="0"/>
              </a:rPr>
              <a:t>differences in income levels between employees in the services sector (IT sector, financial services, oil processing...) on the one hand; and employees otherwise in the non-budget sector</a:t>
            </a:r>
            <a:endParaRPr lang="it-IT" sz="1100" dirty="0">
              <a:solidFill>
                <a:srgbClr val="000000"/>
              </a:solidFill>
              <a:latin typeface="Times New Roman" panose="02020603050405020304" pitchFamily="18" charset="0"/>
              <a:cs typeface="Times New Roman" panose="02020603050405020304" pitchFamily="18" charset="0"/>
            </a:endParaRPr>
          </a:p>
          <a:p>
            <a:pPr lvl="0"/>
            <a:r>
              <a:rPr lang="en-US" sz="1100" dirty="0">
                <a:solidFill>
                  <a:srgbClr val="000000"/>
                </a:solidFill>
                <a:latin typeface="Times New Roman" panose="02020603050405020304" pitchFamily="18" charset="0"/>
                <a:cs typeface="Times New Roman" panose="02020603050405020304" pitchFamily="18" charset="0"/>
              </a:rPr>
              <a:t>major differences in average salary levels compared to EU member states (especially west European countries)</a:t>
            </a:r>
            <a:endParaRPr lang="it-IT" sz="1100" dirty="0">
              <a:solidFill>
                <a:srgbClr val="000000"/>
              </a:solidFill>
              <a:latin typeface="Times New Roman" panose="02020603050405020304" pitchFamily="18" charset="0"/>
              <a:cs typeface="Times New Roman" panose="02020603050405020304" pitchFamily="18" charset="0"/>
            </a:endParaRPr>
          </a:p>
          <a:p>
            <a:pPr lvl="0"/>
            <a:r>
              <a:rPr lang="en-US" sz="1100" dirty="0">
                <a:solidFill>
                  <a:srgbClr val="000000"/>
                </a:solidFill>
                <a:latin typeface="Times New Roman" panose="02020603050405020304" pitchFamily="18" charset="0"/>
                <a:cs typeface="Times New Roman" panose="02020603050405020304" pitchFamily="18" charset="0"/>
              </a:rPr>
              <a:t>low salaries of employees as a factor in attracting sources of foreign investment</a:t>
            </a:r>
            <a:endParaRPr lang="it-IT" sz="1100" dirty="0">
              <a:solidFill>
                <a:srgbClr val="000000"/>
              </a:solidFill>
              <a:latin typeface="Times New Roman" panose="02020603050405020304" pitchFamily="18" charset="0"/>
              <a:cs typeface="Times New Roman" panose="02020603050405020304" pitchFamily="18" charset="0"/>
            </a:endParaRPr>
          </a:p>
          <a:p>
            <a:pPr lvl="0"/>
            <a:r>
              <a:rPr lang="en-US" sz="1100" dirty="0">
                <a:solidFill>
                  <a:srgbClr val="000000"/>
                </a:solidFill>
                <a:latin typeface="Times New Roman" panose="02020603050405020304" pitchFamily="18" charset="0"/>
                <a:cs typeface="Times New Roman" panose="02020603050405020304" pitchFamily="18" charset="0"/>
              </a:rPr>
              <a:t>salary being insufficient to cover elementary costs of living and insufficient to exit from a state of social jeopardy.</a:t>
            </a:r>
            <a:endParaRPr lang="it-IT" sz="11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80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581012" y="479704"/>
            <a:ext cx="3448076" cy="512937"/>
          </a:xfrm>
        </p:spPr>
        <p:txBody>
          <a:bodyPr>
            <a:noAutofit/>
          </a:bodyPr>
          <a:lstStyle/>
          <a:p>
            <a:r>
              <a:rPr lang="en-US" sz="1795" b="1" baseline="30000" dirty="0">
                <a:latin typeface="Times New Roman" panose="02020603050405020304" pitchFamily="18" charset="0"/>
                <a:cs typeface="Times New Roman" panose="02020603050405020304" pitchFamily="18" charset="0"/>
              </a:rPr>
              <a:t>Widening income disparities ranked as </a:t>
            </a:r>
            <a:r>
              <a:rPr lang="en-US" altLang="zh-CN" sz="1795" b="1" baseline="30000" dirty="0">
                <a:latin typeface="Times New Roman" panose="02020603050405020304" pitchFamily="18" charset="0"/>
                <a:cs typeface="Times New Roman" panose="02020603050405020304" pitchFamily="18" charset="0"/>
              </a:rPr>
              <a:t>one</a:t>
            </a:r>
            <a:r>
              <a:rPr lang="zh-CN" altLang="en-US" sz="1795" b="1" baseline="30000" dirty="0">
                <a:latin typeface="Times New Roman" panose="02020603050405020304" pitchFamily="18" charset="0"/>
                <a:cs typeface="Times New Roman" panose="02020603050405020304" pitchFamily="18" charset="0"/>
              </a:rPr>
              <a:t> </a:t>
            </a:r>
            <a:r>
              <a:rPr lang="en-US" altLang="zh-CN" sz="1795" b="1" baseline="30000" dirty="0">
                <a:latin typeface="Times New Roman" panose="02020603050405020304" pitchFamily="18" charset="0"/>
                <a:cs typeface="Times New Roman" panose="02020603050405020304" pitchFamily="18" charset="0"/>
              </a:rPr>
              <a:t>of the </a:t>
            </a:r>
            <a:r>
              <a:rPr lang="en-US" sz="1795" b="1" baseline="30000" dirty="0">
                <a:latin typeface="Times New Roman" panose="02020603050405020304" pitchFamily="18" charset="0"/>
                <a:cs typeface="Times New Roman" panose="02020603050405020304" pitchFamily="18" charset="0"/>
              </a:rPr>
              <a:t>greatest</a:t>
            </a:r>
            <a:r>
              <a:rPr lang="zh-CN" altLang="en-US" sz="1795" b="1" baseline="30000" dirty="0">
                <a:latin typeface="Times New Roman" panose="02020603050405020304" pitchFamily="18" charset="0"/>
                <a:cs typeface="Times New Roman" panose="02020603050405020304" pitchFamily="18" charset="0"/>
              </a:rPr>
              <a:t> </a:t>
            </a:r>
            <a:r>
              <a:rPr lang="en-US" sz="1795" b="1" baseline="30000" dirty="0">
                <a:latin typeface="Times New Roman" panose="02020603050405020304" pitchFamily="18" charset="0"/>
                <a:cs typeface="Times New Roman" panose="02020603050405020304" pitchFamily="18" charset="0"/>
              </a:rPr>
              <a:t>worldwide risk</a:t>
            </a:r>
            <a:r>
              <a:rPr lang="en-US" altLang="zh-CN" sz="1795" b="1" baseline="30000" dirty="0">
                <a:latin typeface="Times New Roman" panose="02020603050405020304" pitchFamily="18" charset="0"/>
                <a:cs typeface="Times New Roman" panose="02020603050405020304" pitchFamily="18" charset="0"/>
              </a:rPr>
              <a:t>s</a:t>
            </a:r>
            <a:r>
              <a:rPr lang="en-US" sz="1795" b="1" baseline="30000" dirty="0">
                <a:latin typeface="Times New Roman" panose="02020603050405020304" pitchFamily="18" charset="0"/>
                <a:cs typeface="Times New Roman" panose="02020603050405020304" pitchFamily="18" charset="0"/>
              </a:rPr>
              <a:t> </a:t>
            </a:r>
            <a:r>
              <a:rPr lang="en-US" altLang="zh-CN" sz="1795" b="1" baseline="30000" dirty="0">
                <a:latin typeface="Times New Roman" panose="02020603050405020304" pitchFamily="18" charset="0"/>
                <a:cs typeface="Times New Roman" panose="02020603050405020304" pitchFamily="18" charset="0"/>
              </a:rPr>
              <a:t>during</a:t>
            </a:r>
            <a:r>
              <a:rPr lang="zh-CN" altLang="en-US" sz="1795" b="1" baseline="30000" dirty="0">
                <a:latin typeface="Times New Roman" panose="02020603050405020304" pitchFamily="18" charset="0"/>
                <a:cs typeface="Times New Roman" panose="02020603050405020304" pitchFamily="18" charset="0"/>
              </a:rPr>
              <a:t> </a:t>
            </a:r>
            <a:r>
              <a:rPr lang="en-US" altLang="zh-CN" sz="1795" b="1" baseline="30000" dirty="0">
                <a:latin typeface="Times New Roman" panose="02020603050405020304" pitchFamily="18" charset="0"/>
                <a:cs typeface="Times New Roman" panose="02020603050405020304" pitchFamily="18" charset="0"/>
              </a:rPr>
              <a:t>our</a:t>
            </a:r>
            <a:r>
              <a:rPr lang="zh-CN" altLang="en-US" sz="1795" b="1" baseline="30000" dirty="0">
                <a:latin typeface="Times New Roman" panose="02020603050405020304" pitchFamily="18" charset="0"/>
                <a:cs typeface="Times New Roman" panose="02020603050405020304" pitchFamily="18" charset="0"/>
              </a:rPr>
              <a:t> </a:t>
            </a:r>
            <a:r>
              <a:rPr lang="en-US" altLang="zh-CN" sz="1795" b="1" baseline="30000" dirty="0">
                <a:latin typeface="Times New Roman" panose="02020603050405020304" pitchFamily="18" charset="0"/>
                <a:cs typeface="Times New Roman" panose="02020603050405020304" pitchFamily="18" charset="0"/>
              </a:rPr>
              <a:t>time!</a:t>
            </a:r>
            <a:endParaRPr lang="en-US" altLang="en-US" sz="1795" b="1" dirty="0">
              <a:latin typeface="Times New Roman" panose="02020603050405020304" pitchFamily="18" charset="0"/>
              <a:ea typeface="MS PGothic" charset="-128"/>
              <a:cs typeface="Times New Roman" panose="02020603050405020304" pitchFamily="18" charset="0"/>
            </a:endParaRPr>
          </a:p>
        </p:txBody>
      </p:sp>
      <p:sp>
        <p:nvSpPr>
          <p:cNvPr id="5" name="Rectangle 4"/>
          <p:cNvSpPr/>
          <p:nvPr/>
        </p:nvSpPr>
        <p:spPr>
          <a:xfrm>
            <a:off x="56186" y="1047891"/>
            <a:ext cx="2399081" cy="2012730"/>
          </a:xfrm>
          <a:prstGeom prst="rect">
            <a:avLst/>
          </a:prstGeom>
        </p:spPr>
        <p:txBody>
          <a:bodyPr wrap="square">
            <a:spAutoFit/>
          </a:bodyPr>
          <a:lstStyle/>
          <a:p>
            <a:pPr>
              <a:defRPr/>
            </a:pPr>
            <a:r>
              <a:rPr lang="en-US" sz="1248" dirty="0">
                <a:latin typeface="Times New Roman" panose="02020603050405020304" pitchFamily="18" charset="0"/>
                <a:cs typeface="Times New Roman" panose="02020603050405020304" pitchFamily="18" charset="0"/>
              </a:rPr>
              <a:t>The </a:t>
            </a:r>
            <a:r>
              <a:rPr lang="en-US" sz="1248" b="1" dirty="0">
                <a:latin typeface="Times New Roman" panose="02020603050405020304" pitchFamily="18" charset="0"/>
                <a:cs typeface="Times New Roman" panose="02020603050405020304" pitchFamily="18" charset="0"/>
              </a:rPr>
              <a:t>World Economic Forum</a:t>
            </a:r>
            <a:r>
              <a:rPr lang="en-US" sz="1248" dirty="0">
                <a:latin typeface="Times New Roman" panose="02020603050405020304" pitchFamily="18" charset="0"/>
                <a:cs typeface="Times New Roman" panose="02020603050405020304" pitchFamily="18" charset="0"/>
              </a:rPr>
              <a:t>’s “Outlook on the Global Agenda 2014” ….. “impacting social stability within countries and threatening security on a global scale.”</a:t>
            </a:r>
          </a:p>
          <a:p>
            <a:pPr>
              <a:defRPr/>
            </a:pPr>
            <a:r>
              <a:rPr lang="en-US" sz="1248" dirty="0">
                <a:latin typeface="Times New Roman" panose="02020603050405020304" pitchFamily="18" charset="0"/>
                <a:cs typeface="Times New Roman" panose="02020603050405020304" pitchFamily="18" charset="0"/>
              </a:rPr>
              <a:t> </a:t>
            </a:r>
          </a:p>
          <a:p>
            <a:pPr>
              <a:defRPr/>
            </a:pPr>
            <a:r>
              <a:rPr lang="en-US" sz="1248" dirty="0">
                <a:latin typeface="Times New Roman" panose="02020603050405020304" pitchFamily="18" charset="0"/>
                <a:cs typeface="Times New Roman" panose="02020603050405020304" pitchFamily="18" charset="0"/>
              </a:rPr>
              <a:t>“The fight against poverty will not be won until the inequality crisis is tackled.” </a:t>
            </a:r>
            <a:r>
              <a:rPr lang="en-US" sz="1248" b="1" dirty="0">
                <a:latin typeface="Times New Roman" panose="02020603050405020304" pitchFamily="18" charset="0"/>
                <a:cs typeface="Times New Roman" panose="02020603050405020304" pitchFamily="18" charset="0"/>
              </a:rPr>
              <a:t>Oxfam</a:t>
            </a:r>
            <a:r>
              <a:rPr lang="en-US" sz="1248" dirty="0">
                <a:latin typeface="Times New Roman" panose="02020603050405020304" pitchFamily="18" charset="0"/>
                <a:cs typeface="Times New Roman" panose="02020603050405020304" pitchFamily="18" charset="0"/>
              </a:rPr>
              <a:t>.</a:t>
            </a:r>
          </a:p>
        </p:txBody>
      </p:sp>
      <p:pic>
        <p:nvPicPr>
          <p:cNvPr id="4" name="Picture 3" descr="UJK.jpg">
            <a:extLst>
              <a:ext uri="{FF2B5EF4-FFF2-40B4-BE49-F238E27FC236}">
                <a16:creationId xmlns:a16="http://schemas.microsoft.com/office/drawing/2014/main" id="{AF28DB0E-D436-44E4-876A-C40942724739}"/>
              </a:ext>
            </a:extLst>
          </p:cNvPr>
          <p:cNvPicPr>
            <a:picLocks noChangeAspect="1"/>
          </p:cNvPicPr>
          <p:nvPr/>
        </p:nvPicPr>
        <p:blipFill rotWithShape="1">
          <a:blip r:embed="rId2" cstate="print"/>
          <a:srcRect t="13474" r="-6" b="11212"/>
          <a:stretch/>
        </p:blipFill>
        <p:spPr>
          <a:xfrm>
            <a:off x="2742751" y="1047892"/>
            <a:ext cx="1701593" cy="176663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55846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461" y="0"/>
            <a:ext cx="4341062" cy="139226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print">
            <a:extLst>
              <a:ext uri="{28A0092B-C50C-407E-A947-70E740481C1C}">
                <a14:useLocalDpi xmlns:a14="http://schemas.microsoft.com/office/drawing/2010/main" val="0"/>
              </a:ext>
            </a:extLst>
          </a:blip>
          <a:stretch>
            <a:fillRect/>
          </a:stretch>
        </p:blipFill>
        <p:spPr>
          <a:xfrm>
            <a:off x="0" y="0"/>
            <a:ext cx="4610100" cy="3467100"/>
          </a:xfrm>
          <a:prstGeom prst="rect">
            <a:avLst/>
          </a:prstGeom>
        </p:spPr>
      </p:pic>
      <p:sp>
        <p:nvSpPr>
          <p:cNvPr id="2" name="Titolo 1"/>
          <p:cNvSpPr>
            <a:spLocks noGrp="1"/>
          </p:cNvSpPr>
          <p:nvPr>
            <p:ph type="title"/>
          </p:nvPr>
        </p:nvSpPr>
        <p:spPr>
          <a:xfrm>
            <a:off x="445894" y="417932"/>
            <a:ext cx="3718311" cy="670146"/>
          </a:xfrm>
        </p:spPr>
        <p:txBody>
          <a:bodyPr>
            <a:normAutofit/>
          </a:bodyPr>
          <a:lstStyle/>
          <a:p>
            <a:pPr algn="ctr"/>
            <a:r>
              <a:rPr lang="it-IT" sz="1800" b="1">
                <a:solidFill>
                  <a:srgbClr val="FFFFFF"/>
                </a:solidFill>
                <a:latin typeface="Times New Roman" panose="02020603050405020304" pitchFamily="18" charset="0"/>
                <a:cs typeface="Times New Roman" panose="02020603050405020304" pitchFamily="18" charset="0"/>
              </a:rPr>
              <a:t>Requirements </a:t>
            </a:r>
          </a:p>
        </p:txBody>
      </p:sp>
      <p:sp>
        <p:nvSpPr>
          <p:cNvPr id="3" name="Segnaposto contenuto 2"/>
          <p:cNvSpPr>
            <a:spLocks noGrp="1"/>
          </p:cNvSpPr>
          <p:nvPr>
            <p:ph idx="1"/>
          </p:nvPr>
        </p:nvSpPr>
        <p:spPr>
          <a:xfrm>
            <a:off x="247650" y="1428750"/>
            <a:ext cx="4227873" cy="1905000"/>
          </a:xfrm>
        </p:spPr>
        <p:txBody>
          <a:bodyPr>
            <a:normAutofit/>
          </a:bodyPr>
          <a:lstStyle/>
          <a:p>
            <a:pPr lvl="0"/>
            <a:endParaRPr lang="en-US" sz="800" dirty="0">
              <a:solidFill>
                <a:srgbClr val="000000"/>
              </a:solidFill>
              <a:latin typeface="Times New Roman" panose="02020603050405020304" pitchFamily="18" charset="0"/>
              <a:cs typeface="Times New Roman" panose="02020603050405020304" pitchFamily="18" charset="0"/>
            </a:endParaRPr>
          </a:p>
          <a:p>
            <a:pPr lvl="0"/>
            <a:r>
              <a:rPr lang="en-US" sz="1300" dirty="0">
                <a:solidFill>
                  <a:srgbClr val="000000"/>
                </a:solidFill>
                <a:latin typeface="Times New Roman" panose="02020603050405020304" pitchFamily="18" charset="0"/>
                <a:cs typeface="Times New Roman" panose="02020603050405020304" pitchFamily="18" charset="0"/>
              </a:rPr>
              <a:t>Salaries must follow increases in inflation</a:t>
            </a:r>
            <a:endParaRPr lang="it-IT" sz="1300" dirty="0">
              <a:solidFill>
                <a:srgbClr val="000000"/>
              </a:solidFill>
              <a:latin typeface="Times New Roman" panose="02020603050405020304" pitchFamily="18" charset="0"/>
              <a:cs typeface="Times New Roman" panose="02020603050405020304" pitchFamily="18" charset="0"/>
            </a:endParaRPr>
          </a:p>
          <a:p>
            <a:pPr lvl="0"/>
            <a:r>
              <a:rPr lang="en-US" sz="1300" dirty="0">
                <a:solidFill>
                  <a:srgbClr val="000000"/>
                </a:solidFill>
                <a:latin typeface="Times New Roman" panose="02020603050405020304" pitchFamily="18" charset="0"/>
                <a:cs typeface="Times New Roman" panose="02020603050405020304" pitchFamily="18" charset="0"/>
              </a:rPr>
              <a:t>Sanctions enforcement for irregularities in the calculation and payment of salaries</a:t>
            </a:r>
            <a:endParaRPr lang="it-IT" sz="1300" dirty="0">
              <a:solidFill>
                <a:srgbClr val="000000"/>
              </a:solidFill>
              <a:latin typeface="Times New Roman" panose="02020603050405020304" pitchFamily="18" charset="0"/>
              <a:cs typeface="Times New Roman" panose="02020603050405020304" pitchFamily="18" charset="0"/>
            </a:endParaRPr>
          </a:p>
          <a:p>
            <a:pPr lvl="0"/>
            <a:r>
              <a:rPr lang="en-US" sz="1300" dirty="0">
                <a:solidFill>
                  <a:srgbClr val="000000"/>
                </a:solidFill>
                <a:latin typeface="Times New Roman" panose="02020603050405020304" pitchFamily="18" charset="0"/>
                <a:cs typeface="Times New Roman" panose="02020603050405020304" pitchFamily="18" charset="0"/>
              </a:rPr>
              <a:t>low salaries must not represent a base argument in the attraction of foreign investment</a:t>
            </a:r>
            <a:endParaRPr lang="it-IT" sz="1300" dirty="0">
              <a:solidFill>
                <a:srgbClr val="000000"/>
              </a:solidFill>
              <a:latin typeface="Times New Roman" panose="02020603050405020304" pitchFamily="18" charset="0"/>
              <a:cs typeface="Times New Roman" panose="02020603050405020304" pitchFamily="18" charset="0"/>
            </a:endParaRPr>
          </a:p>
          <a:p>
            <a:pPr lvl="0"/>
            <a:r>
              <a:rPr lang="en-US" sz="1300" dirty="0">
                <a:solidFill>
                  <a:srgbClr val="000000"/>
                </a:solidFill>
                <a:latin typeface="Times New Roman" panose="02020603050405020304" pitchFamily="18" charset="0"/>
                <a:cs typeface="Times New Roman" panose="02020603050405020304" pitchFamily="18" charset="0"/>
              </a:rPr>
              <a:t>people in employment must not be socially </a:t>
            </a:r>
            <a:r>
              <a:rPr lang="en-US" sz="1300" dirty="0" err="1">
                <a:solidFill>
                  <a:srgbClr val="000000"/>
                </a:solidFill>
                <a:latin typeface="Times New Roman" panose="02020603050405020304" pitchFamily="18" charset="0"/>
                <a:cs typeface="Times New Roman" panose="02020603050405020304" pitchFamily="18" charset="0"/>
              </a:rPr>
              <a:t>jeopardised</a:t>
            </a:r>
            <a:r>
              <a:rPr lang="en-US" sz="1300" dirty="0">
                <a:solidFill>
                  <a:srgbClr val="000000"/>
                </a:solidFill>
                <a:latin typeface="Times New Roman" panose="02020603050405020304" pitchFamily="18" charset="0"/>
                <a:cs typeface="Times New Roman" panose="02020603050405020304" pitchFamily="18" charset="0"/>
              </a:rPr>
              <a:t>.</a:t>
            </a:r>
            <a:endParaRPr lang="it-IT" sz="13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981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323850" y="575022"/>
            <a:ext cx="4085529" cy="501229"/>
          </a:xfrm>
        </p:spPr>
        <p:txBody>
          <a:bodyPr>
            <a:normAutofit/>
          </a:bodyPr>
          <a:lstStyle/>
          <a:p>
            <a:r>
              <a:rPr lang="en-US" altLang="en-US" sz="1496" b="1">
                <a:latin typeface="Times New Roman" panose="02020603050405020304" pitchFamily="18" charset="0"/>
                <a:ea typeface="MS PGothic" charset="-128"/>
                <a:cs typeface="Times New Roman" panose="02020603050405020304" pitchFamily="18" charset="0"/>
              </a:rPr>
              <a:t>Income </a:t>
            </a:r>
            <a:r>
              <a:rPr lang="en-US" altLang="en-US" sz="1496" b="1" dirty="0">
                <a:latin typeface="Times New Roman" panose="02020603050405020304" pitchFamily="18" charset="0"/>
                <a:ea typeface="MS PGothic" charset="-128"/>
                <a:cs typeface="Times New Roman" panose="02020603050405020304" pitchFamily="18" charset="0"/>
              </a:rPr>
              <a:t>distribution will matter for growth. </a:t>
            </a:r>
            <a:endParaRPr lang="en-US" altLang="en-US" sz="1496" dirty="0">
              <a:latin typeface="Times New Roman" panose="02020603050405020304" pitchFamily="18" charset="0"/>
              <a:ea typeface="MS PGothic" charset="-128"/>
              <a:cs typeface="Times New Roman" panose="02020603050405020304" pitchFamily="18" charset="0"/>
            </a:endParaRPr>
          </a:p>
        </p:txBody>
      </p:sp>
      <p:sp>
        <p:nvSpPr>
          <p:cNvPr id="46082" name="Content Placeholder 2"/>
          <p:cNvSpPr>
            <a:spLocks noGrp="1"/>
          </p:cNvSpPr>
          <p:nvPr>
            <p:ph idx="1"/>
          </p:nvPr>
        </p:nvSpPr>
        <p:spPr>
          <a:xfrm>
            <a:off x="652254" y="1127274"/>
            <a:ext cx="3784320" cy="1645350"/>
          </a:xfrm>
        </p:spPr>
        <p:txBody>
          <a:bodyPr>
            <a:normAutofit/>
          </a:bodyPr>
          <a:lstStyle/>
          <a:p>
            <a:pPr lvl="1">
              <a:buFont typeface="Wingdings" panose="05000000000000000000" pitchFamily="2" charset="2"/>
              <a:buChar char="§"/>
            </a:pPr>
            <a:r>
              <a:rPr lang="en-US" altLang="en-US" sz="1197" dirty="0">
                <a:latin typeface="Times New Roman" panose="02020603050405020304" pitchFamily="18" charset="0"/>
                <a:ea typeface="MS PGothic" charset="-128"/>
                <a:cs typeface="Times New Roman" panose="02020603050405020304" pitchFamily="18" charset="0"/>
              </a:rPr>
              <a:t> If the income share of the top 20% increases by 1 percentage point, GDP growth is actually </a:t>
            </a:r>
            <a:r>
              <a:rPr lang="en-US" altLang="en-US" sz="1197" b="1" i="1" u="sng" dirty="0">
                <a:latin typeface="Times New Roman" panose="02020603050405020304" pitchFamily="18" charset="0"/>
                <a:ea typeface="MS PGothic" charset="-128"/>
                <a:cs typeface="Times New Roman" panose="02020603050405020304" pitchFamily="18" charset="0"/>
              </a:rPr>
              <a:t>0.08 percentage point lower</a:t>
            </a:r>
            <a:r>
              <a:rPr lang="en-US" altLang="en-US" sz="1197" i="1" dirty="0">
                <a:latin typeface="Times New Roman" panose="02020603050405020304" pitchFamily="18" charset="0"/>
                <a:ea typeface="MS PGothic" charset="-128"/>
                <a:cs typeface="Times New Roman" panose="02020603050405020304" pitchFamily="18" charset="0"/>
              </a:rPr>
              <a:t> </a:t>
            </a:r>
            <a:r>
              <a:rPr lang="en-US" altLang="en-US" sz="1197" dirty="0">
                <a:latin typeface="Times New Roman" panose="02020603050405020304" pitchFamily="18" charset="0"/>
                <a:ea typeface="MS PGothic" charset="-128"/>
                <a:cs typeface="Times New Roman" panose="02020603050405020304" pitchFamily="18" charset="0"/>
              </a:rPr>
              <a:t>in the following five years, suggesting that the benefits do not trickle down</a:t>
            </a:r>
            <a:r>
              <a:rPr lang="en-US" altLang="en-US" sz="1197" i="1" dirty="0">
                <a:latin typeface="Times New Roman" panose="02020603050405020304" pitchFamily="18" charset="0"/>
                <a:ea typeface="MS PGothic" charset="-128"/>
                <a:cs typeface="Times New Roman" panose="02020603050405020304" pitchFamily="18" charset="0"/>
              </a:rPr>
              <a:t>. </a:t>
            </a:r>
          </a:p>
          <a:p>
            <a:pPr lvl="1">
              <a:buFont typeface="Wingdings" panose="05000000000000000000" pitchFamily="2" charset="2"/>
              <a:buChar char="§"/>
            </a:pPr>
            <a:endParaRPr lang="en-US" altLang="en-US" sz="1197" dirty="0">
              <a:latin typeface="Times New Roman" panose="02020603050405020304" pitchFamily="18" charset="0"/>
              <a:ea typeface="MS PGothic" charset="-128"/>
              <a:cs typeface="Times New Roman" panose="02020603050405020304" pitchFamily="18" charset="0"/>
            </a:endParaRPr>
          </a:p>
          <a:p>
            <a:pPr lvl="1">
              <a:buFont typeface="Wingdings" panose="05000000000000000000" pitchFamily="2" charset="2"/>
              <a:buChar char="§"/>
            </a:pPr>
            <a:r>
              <a:rPr lang="en-US" altLang="en-US" sz="1197" dirty="0">
                <a:latin typeface="Times New Roman" panose="02020603050405020304" pitchFamily="18" charset="0"/>
                <a:ea typeface="MS PGothic" charset="-128"/>
                <a:cs typeface="Times New Roman" panose="02020603050405020304" pitchFamily="18" charset="0"/>
              </a:rPr>
              <a:t> Instead, a similar increase in the income share of the bottom 20 percent (the poor) is associated with </a:t>
            </a:r>
            <a:r>
              <a:rPr lang="en-US" altLang="en-US" sz="1197" b="1" u="sng" dirty="0">
                <a:latin typeface="Times New Roman" panose="02020603050405020304" pitchFamily="18" charset="0"/>
                <a:ea typeface="MS PGothic" charset="-128"/>
                <a:cs typeface="Times New Roman" panose="02020603050405020304" pitchFamily="18" charset="0"/>
              </a:rPr>
              <a:t>0.38 percentage point </a:t>
            </a:r>
            <a:r>
              <a:rPr lang="en-US" altLang="en-US" sz="1197" b="1" i="1" u="sng" dirty="0">
                <a:latin typeface="Times New Roman" panose="02020603050405020304" pitchFamily="18" charset="0"/>
                <a:ea typeface="MS PGothic" charset="-128"/>
                <a:cs typeface="Times New Roman" panose="02020603050405020304" pitchFamily="18" charset="0"/>
              </a:rPr>
              <a:t>higher</a:t>
            </a:r>
            <a:r>
              <a:rPr lang="en-US" altLang="en-US" sz="1197" i="1" dirty="0">
                <a:latin typeface="Times New Roman" panose="02020603050405020304" pitchFamily="18" charset="0"/>
                <a:ea typeface="MS PGothic" charset="-128"/>
                <a:cs typeface="Times New Roman" panose="02020603050405020304" pitchFamily="18" charset="0"/>
              </a:rPr>
              <a:t> </a:t>
            </a:r>
            <a:r>
              <a:rPr lang="en-US" altLang="en-US" sz="1197" dirty="0">
                <a:latin typeface="Times New Roman" panose="02020603050405020304" pitchFamily="18" charset="0"/>
                <a:ea typeface="MS PGothic" charset="-128"/>
                <a:cs typeface="Times New Roman" panose="02020603050405020304" pitchFamily="18" charset="0"/>
              </a:rPr>
              <a:t>growth.</a:t>
            </a:r>
            <a:endParaRPr lang="en-US" altLang="en-US" dirty="0">
              <a:ea typeface="MS PGothic" charset="-128"/>
            </a:endParaRPr>
          </a:p>
        </p:txBody>
      </p:sp>
      <p:sp>
        <p:nvSpPr>
          <p:cNvPr id="4" name="TextBox 3"/>
          <p:cNvSpPr txBox="1"/>
          <p:nvPr/>
        </p:nvSpPr>
        <p:spPr>
          <a:xfrm>
            <a:off x="880225" y="2772624"/>
            <a:ext cx="3020627" cy="184346"/>
          </a:xfrm>
          <a:prstGeom prst="rect">
            <a:avLst/>
          </a:prstGeom>
          <a:noFill/>
        </p:spPr>
        <p:txBody>
          <a:bodyPr wrap="square">
            <a:spAutoFit/>
          </a:bodyPr>
          <a:lstStyle/>
          <a:p>
            <a:pPr>
              <a:defRPr/>
            </a:pPr>
            <a:r>
              <a:rPr lang="en-US" sz="598" dirty="0">
                <a:latin typeface="Times New Roman" panose="02020603050405020304" pitchFamily="18" charset="0"/>
                <a:cs typeface="Times New Roman" panose="02020603050405020304" pitchFamily="18" charset="0"/>
              </a:rPr>
              <a:t>Source: Causes and Consequences of Income Inequality, a Global Perspective, 2015. IMF</a:t>
            </a:r>
          </a:p>
        </p:txBody>
      </p:sp>
    </p:spTree>
    <p:extLst>
      <p:ext uri="{BB962C8B-B14F-4D97-AF65-F5344CB8AC3E}">
        <p14:creationId xmlns:p14="http://schemas.microsoft.com/office/powerpoint/2010/main" val="2715194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wsj.net/public/resources/images/BN-WE733_Dshot_NS_20171117000506.png">
            <a:extLst>
              <a:ext uri="{FF2B5EF4-FFF2-40B4-BE49-F238E27FC236}">
                <a16:creationId xmlns:a16="http://schemas.microsoft.com/office/drawing/2014/main" id="{C5092099-0A8A-473C-A94C-D899ED76007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2697" y="479704"/>
            <a:ext cx="3511575" cy="2507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254" y="790487"/>
            <a:ext cx="1018673" cy="2066775"/>
          </a:xfrm>
        </p:spPr>
        <p:txBody>
          <a:bodyPr vert="horz" lIns="68391" tIns="34196" rIns="68391" bIns="34196" rtlCol="0" anchor="ctr" anchorCtr="0">
            <a:noAutofit/>
          </a:bodyPr>
          <a:lstStyle/>
          <a:p>
            <a:pPr defTabSz="683863"/>
            <a:r>
              <a:rPr lang="en-US" sz="1050" dirty="0">
                <a:solidFill>
                  <a:srgbClr val="FF0000"/>
                </a:solidFill>
                <a:latin typeface="Times New Roman" panose="02020603050405020304" pitchFamily="18" charset="0"/>
                <a:cs typeface="Times New Roman" panose="02020603050405020304" pitchFamily="18" charset="0"/>
              </a:rPr>
              <a:t>- </a:t>
            </a:r>
            <a:r>
              <a:rPr lang="en-US" sz="1050" b="1" dirty="0">
                <a:solidFill>
                  <a:srgbClr val="FF0000"/>
                </a:solidFill>
                <a:latin typeface="Times New Roman" panose="02020603050405020304" pitchFamily="18" charset="0"/>
                <a:cs typeface="Times New Roman" panose="02020603050405020304" pitchFamily="18" charset="0"/>
              </a:rPr>
              <a:t>“</a:t>
            </a:r>
            <a:r>
              <a:rPr lang="en-US" sz="1050" b="1" u="sng" dirty="0">
                <a:solidFill>
                  <a:srgbClr val="FF0000"/>
                </a:solidFill>
                <a:latin typeface="Times New Roman" panose="02020603050405020304" pitchFamily="18" charset="0"/>
                <a:cs typeface="Times New Roman" panose="02020603050405020304" pitchFamily="18" charset="0"/>
              </a:rPr>
              <a:t>super-aged</a:t>
            </a:r>
            <a:r>
              <a:rPr lang="en-US" sz="1050" b="1" dirty="0">
                <a:solidFill>
                  <a:srgbClr val="FF0000"/>
                </a:solidFill>
                <a:latin typeface="Times New Roman" panose="02020603050405020304" pitchFamily="18" charset="0"/>
                <a:cs typeface="Times New Roman" panose="02020603050405020304" pitchFamily="18" charset="0"/>
              </a:rPr>
              <a:t>”</a:t>
            </a:r>
            <a:r>
              <a:rPr lang="en-US" sz="1050" dirty="0">
                <a:solidFill>
                  <a:srgbClr val="FF0000"/>
                </a:solidFill>
                <a:latin typeface="Times New Roman" panose="02020603050405020304" pitchFamily="18" charset="0"/>
                <a:cs typeface="Times New Roman" panose="02020603050405020304" pitchFamily="18" charset="0"/>
              </a:rPr>
              <a:t> countries, where more than 20% of the population is 65 or older ;</a:t>
            </a:r>
            <a:br>
              <a:rPr lang="en-US" sz="1050" dirty="0">
                <a:solidFill>
                  <a:srgbClr val="FF0000"/>
                </a:solidFill>
                <a:latin typeface="Times New Roman" panose="02020603050405020304" pitchFamily="18" charset="0"/>
                <a:cs typeface="Times New Roman" panose="02020603050405020304" pitchFamily="18" charset="0"/>
              </a:rPr>
            </a:br>
            <a:r>
              <a:rPr lang="en-US" sz="1050" dirty="0">
                <a:solidFill>
                  <a:srgbClr val="FF0000"/>
                </a:solidFill>
                <a:latin typeface="Times New Roman" panose="02020603050405020304" pitchFamily="18" charset="0"/>
                <a:cs typeface="Times New Roman" panose="02020603050405020304" pitchFamily="18" charset="0"/>
              </a:rPr>
              <a:t>- </a:t>
            </a:r>
            <a:r>
              <a:rPr lang="en-US" sz="1050" b="1" dirty="0">
                <a:solidFill>
                  <a:srgbClr val="FF0000"/>
                </a:solidFill>
                <a:latin typeface="Times New Roman" panose="02020603050405020304" pitchFamily="18" charset="0"/>
                <a:cs typeface="Times New Roman" panose="02020603050405020304" pitchFamily="18" charset="0"/>
              </a:rPr>
              <a:t>“</a:t>
            </a:r>
            <a:r>
              <a:rPr lang="en-US" sz="1050" b="1" u="sng" dirty="0">
                <a:solidFill>
                  <a:srgbClr val="FF0000"/>
                </a:solidFill>
                <a:latin typeface="Times New Roman" panose="02020603050405020304" pitchFamily="18" charset="0"/>
                <a:cs typeface="Times New Roman" panose="02020603050405020304" pitchFamily="18" charset="0"/>
              </a:rPr>
              <a:t>aged</a:t>
            </a:r>
            <a:r>
              <a:rPr lang="en-US" sz="1050" b="1" dirty="0">
                <a:solidFill>
                  <a:srgbClr val="FF0000"/>
                </a:solidFill>
                <a:latin typeface="Times New Roman" panose="02020603050405020304" pitchFamily="18" charset="0"/>
                <a:cs typeface="Times New Roman" panose="02020603050405020304" pitchFamily="18" charset="0"/>
              </a:rPr>
              <a:t>”</a:t>
            </a:r>
            <a:r>
              <a:rPr lang="en-US" sz="1050" dirty="0">
                <a:solidFill>
                  <a:srgbClr val="FF0000"/>
                </a:solidFill>
                <a:latin typeface="Times New Roman" panose="02020603050405020304" pitchFamily="18" charset="0"/>
                <a:cs typeface="Times New Roman" panose="02020603050405020304" pitchFamily="18" charset="0"/>
              </a:rPr>
              <a:t> countries, where at least 14% of the population is 65+;</a:t>
            </a:r>
            <a:br>
              <a:rPr lang="en-US" sz="1050" dirty="0">
                <a:solidFill>
                  <a:srgbClr val="FF0000"/>
                </a:solidFill>
                <a:latin typeface="Times New Roman" panose="02020603050405020304" pitchFamily="18" charset="0"/>
                <a:cs typeface="Times New Roman" panose="02020603050405020304" pitchFamily="18" charset="0"/>
              </a:rPr>
            </a:br>
            <a:r>
              <a:rPr lang="en-US" sz="1050" dirty="0">
                <a:solidFill>
                  <a:srgbClr val="FF0000"/>
                </a:solidFill>
                <a:latin typeface="Times New Roman" panose="02020603050405020304" pitchFamily="18" charset="0"/>
                <a:cs typeface="Times New Roman" panose="02020603050405020304" pitchFamily="18" charset="0"/>
              </a:rPr>
              <a:t>- </a:t>
            </a:r>
            <a:r>
              <a:rPr lang="en-US" sz="1050" b="1" dirty="0">
                <a:solidFill>
                  <a:srgbClr val="FF0000"/>
                </a:solidFill>
                <a:latin typeface="Times New Roman" panose="02020603050405020304" pitchFamily="18" charset="0"/>
                <a:cs typeface="Times New Roman" panose="02020603050405020304" pitchFamily="18" charset="0"/>
              </a:rPr>
              <a:t>“</a:t>
            </a:r>
            <a:r>
              <a:rPr lang="en-US" sz="1050" b="1" u="sng" dirty="0">
                <a:solidFill>
                  <a:srgbClr val="FF0000"/>
                </a:solidFill>
                <a:latin typeface="Times New Roman" panose="02020603050405020304" pitchFamily="18" charset="0"/>
                <a:cs typeface="Times New Roman" panose="02020603050405020304" pitchFamily="18" charset="0"/>
              </a:rPr>
              <a:t>ageing</a:t>
            </a:r>
            <a:r>
              <a:rPr lang="en-US" sz="1050" b="1" dirty="0">
                <a:solidFill>
                  <a:srgbClr val="FF0000"/>
                </a:solidFill>
                <a:latin typeface="Times New Roman" panose="02020603050405020304" pitchFamily="18" charset="0"/>
                <a:cs typeface="Times New Roman" panose="02020603050405020304" pitchFamily="18" charset="0"/>
              </a:rPr>
              <a:t>”</a:t>
            </a:r>
            <a:r>
              <a:rPr lang="en-US" sz="1050" dirty="0">
                <a:solidFill>
                  <a:srgbClr val="FF0000"/>
                </a:solidFill>
                <a:latin typeface="Times New Roman" panose="02020603050405020304" pitchFamily="18" charset="0"/>
                <a:cs typeface="Times New Roman" panose="02020603050405020304" pitchFamily="18" charset="0"/>
              </a:rPr>
              <a:t> countries, where at least 7% of the population is 65+</a:t>
            </a:r>
          </a:p>
        </p:txBody>
      </p:sp>
    </p:spTree>
    <p:extLst>
      <p:ext uri="{BB962C8B-B14F-4D97-AF65-F5344CB8AC3E}">
        <p14:creationId xmlns:p14="http://schemas.microsoft.com/office/powerpoint/2010/main" val="1193812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451" y="57151"/>
            <a:ext cx="4121706" cy="506358"/>
          </a:xfrm>
        </p:spPr>
        <p:txBody>
          <a:bodyPr/>
          <a:lstStyle/>
          <a:p>
            <a:r>
              <a:rPr lang="it-IT" b="1" dirty="0">
                <a:latin typeface="Times New Roman" panose="02020603050405020304" pitchFamily="18" charset="0"/>
                <a:cs typeface="Times New Roman" panose="02020603050405020304" pitchFamily="18" charset="0"/>
              </a:rPr>
              <a:t>GDP</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04" y="632139"/>
            <a:ext cx="4293156" cy="2549211"/>
          </a:xfrm>
        </p:spPr>
      </p:pic>
    </p:spTree>
    <p:extLst>
      <p:ext uri="{BB962C8B-B14F-4D97-AF65-F5344CB8AC3E}">
        <p14:creationId xmlns:p14="http://schemas.microsoft.com/office/powerpoint/2010/main" val="1593299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6945" y="184591"/>
            <a:ext cx="3976211" cy="329759"/>
          </a:xfrm>
        </p:spPr>
        <p:txBody>
          <a:bodyPr/>
          <a:lstStyle/>
          <a:p>
            <a:r>
              <a:rPr lang="it-IT" b="1" dirty="0">
                <a:latin typeface="Times New Roman" panose="02020603050405020304" pitchFamily="18" charset="0"/>
                <a:cs typeface="Times New Roman" panose="02020603050405020304" pitchFamily="18" charset="0"/>
              </a:rPr>
              <a:t>Unemployment</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 y="590550"/>
            <a:ext cx="4267200" cy="2590800"/>
          </a:xfrm>
        </p:spPr>
      </p:pic>
    </p:spTree>
    <p:extLst>
      <p:ext uri="{BB962C8B-B14F-4D97-AF65-F5344CB8AC3E}">
        <p14:creationId xmlns:p14="http://schemas.microsoft.com/office/powerpoint/2010/main" val="3529327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D59CE5-4A42-45C9-B948-B16CF1C8A682}"/>
              </a:ext>
            </a:extLst>
          </p:cNvPr>
          <p:cNvSpPr>
            <a:spLocks noGrp="1"/>
          </p:cNvSpPr>
          <p:nvPr>
            <p:ph type="title"/>
          </p:nvPr>
        </p:nvSpPr>
        <p:spPr/>
        <p:txBody>
          <a:bodyPr/>
          <a:lstStyle/>
          <a:p>
            <a:endParaRPr lang="it-IT"/>
          </a:p>
        </p:txBody>
      </p:sp>
      <p:pic>
        <p:nvPicPr>
          <p:cNvPr id="3" name="Immagine 3">
            <a:extLst>
              <a:ext uri="{FF2B5EF4-FFF2-40B4-BE49-F238E27FC236}">
                <a16:creationId xmlns:a16="http://schemas.microsoft.com/office/drawing/2014/main" id="{063B840A-0BDC-4909-B6B3-AD82DC3FD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48" y="133349"/>
            <a:ext cx="4374415" cy="3149159"/>
          </a:xfrm>
          <a:prstGeom prst="rect">
            <a:avLst/>
          </a:prstGeom>
        </p:spPr>
      </p:pic>
    </p:spTree>
    <p:extLst>
      <p:ext uri="{BB962C8B-B14F-4D97-AF65-F5344CB8AC3E}">
        <p14:creationId xmlns:p14="http://schemas.microsoft.com/office/powerpoint/2010/main" val="1174516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5895" y="209549"/>
            <a:ext cx="4419955" cy="279307"/>
          </a:xfrm>
          <a:prstGeom prst="rect">
            <a:avLst/>
          </a:prstGeom>
        </p:spPr>
        <p:txBody>
          <a:bodyPr vert="horz" wrap="square" lIns="0" tIns="0" rIns="0" bIns="0" rtlCol="0">
            <a:spAutoFit/>
          </a:bodyPr>
          <a:lstStyle/>
          <a:p>
            <a:pPr marL="12700">
              <a:lnSpc>
                <a:spcPct val="100000"/>
              </a:lnSpc>
            </a:pPr>
            <a:endParaRPr spc="-50" dirty="0"/>
          </a:p>
        </p:txBody>
      </p:sp>
      <p:sp>
        <p:nvSpPr>
          <p:cNvPr id="10" name="object 10"/>
          <p:cNvSpPr txBox="1">
            <a:spLocks noGrp="1"/>
          </p:cNvSpPr>
          <p:nvPr>
            <p:ph type="ftr" sz="quarter" idx="11"/>
          </p:nvPr>
        </p:nvSpPr>
        <p:spPr>
          <a:xfrm>
            <a:off x="1493272" y="3196596"/>
            <a:ext cx="1783909" cy="84382"/>
          </a:xfrm>
          <a:prstGeom prst="rect">
            <a:avLst/>
          </a:prstGeom>
        </p:spPr>
        <p:txBody>
          <a:bodyPr vert="horz" wrap="square" lIns="0" tIns="0" rIns="0" bIns="0" rtlCol="0">
            <a:spAutoFit/>
          </a:bodyPr>
          <a:lstStyle/>
          <a:p>
            <a:pPr marL="12700">
              <a:lnSpc>
                <a:spcPts val="705"/>
              </a:lnSpc>
            </a:pPr>
            <a:endParaRPr spc="-5" dirty="0"/>
          </a:p>
        </p:txBody>
      </p:sp>
      <p:sp>
        <p:nvSpPr>
          <p:cNvPr id="4" name="object 4"/>
          <p:cNvSpPr/>
          <p:nvPr/>
        </p:nvSpPr>
        <p:spPr>
          <a:xfrm>
            <a:off x="280415" y="752855"/>
            <a:ext cx="65532" cy="65531"/>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95250" y="666750"/>
            <a:ext cx="4343400" cy="1692771"/>
          </a:xfrm>
          <a:prstGeom prst="rect">
            <a:avLst/>
          </a:prstGeom>
        </p:spPr>
        <p:txBody>
          <a:bodyPr vert="horz" wrap="square" lIns="0" tIns="0" rIns="0" bIns="0" rtlCol="0">
            <a:spAutoFit/>
          </a:bodyPr>
          <a:lstStyle/>
          <a:p>
            <a:pPr marL="184785" marR="267970" indent="-172085">
              <a:lnSpc>
                <a:spcPct val="100000"/>
              </a:lnSpc>
              <a:buFont typeface="Arial"/>
              <a:buChar char="•"/>
              <a:tabLst>
                <a:tab pos="185420" algn="l"/>
              </a:tabLst>
            </a:pPr>
            <a:endParaRPr lang="en-US" sz="1400" b="1" spc="-10" dirty="0">
              <a:latin typeface="Cambria"/>
              <a:cs typeface="Cambria"/>
            </a:endParaRPr>
          </a:p>
          <a:p>
            <a:pPr marL="184785" marR="267970" indent="-172085">
              <a:lnSpc>
                <a:spcPct val="100000"/>
              </a:lnSpc>
              <a:buFont typeface="Arial"/>
              <a:buChar char="•"/>
              <a:tabLst>
                <a:tab pos="185420" algn="l"/>
              </a:tabLst>
            </a:pPr>
            <a:endParaRPr lang="it-IT" sz="1400" b="1" spc="-10" dirty="0">
              <a:latin typeface="Cambria"/>
              <a:cs typeface="Cambria"/>
            </a:endParaRPr>
          </a:p>
          <a:p>
            <a:pPr marL="184785" marR="267970" indent="-172085">
              <a:lnSpc>
                <a:spcPct val="100000"/>
              </a:lnSpc>
              <a:buFont typeface="Arial"/>
              <a:buChar char="•"/>
              <a:tabLst>
                <a:tab pos="185420" algn="l"/>
              </a:tabLst>
            </a:pPr>
            <a:endParaRPr lang="en-US" sz="1400" b="1" spc="-10" dirty="0">
              <a:latin typeface="Cambria"/>
              <a:cs typeface="Cambria"/>
            </a:endParaRPr>
          </a:p>
          <a:p>
            <a:pPr marL="12700" marR="267970">
              <a:lnSpc>
                <a:spcPct val="100000"/>
              </a:lnSpc>
              <a:tabLst>
                <a:tab pos="185420" algn="l"/>
              </a:tabLst>
            </a:pPr>
            <a:r>
              <a:rPr lang="en-US" sz="2800" b="1" spc="-10" dirty="0">
                <a:latin typeface="Cambria"/>
                <a:cs typeface="Cambria"/>
              </a:rPr>
              <a:t>Thank you very much!</a:t>
            </a:r>
          </a:p>
          <a:p>
            <a:pPr marL="12700" marR="267970">
              <a:lnSpc>
                <a:spcPct val="100000"/>
              </a:lnSpc>
              <a:tabLst>
                <a:tab pos="185420" algn="l"/>
              </a:tabLst>
            </a:pPr>
            <a:endParaRPr lang="en-US" sz="2800" b="1" spc="-10" dirty="0">
              <a:latin typeface="Cambria"/>
              <a:cs typeface="Cambria"/>
            </a:endParaRPr>
          </a:p>
          <a:p>
            <a:pPr marL="12700" marR="267970">
              <a:lnSpc>
                <a:spcPct val="100000"/>
              </a:lnSpc>
              <a:tabLst>
                <a:tab pos="185420" algn="l"/>
              </a:tabLst>
            </a:pPr>
            <a:r>
              <a:rPr lang="en-US" sz="1200" spc="-10" dirty="0">
                <a:latin typeface="Times New Roman" panose="02020603050405020304" pitchFamily="18" charset="0"/>
                <a:cs typeface="Times New Roman" panose="02020603050405020304" pitchFamily="18" charset="0"/>
              </a:rPr>
              <a:t>Bruno S. </a:t>
            </a:r>
            <a:r>
              <a:rPr lang="en-US" sz="1200" spc="-10">
                <a:latin typeface="Times New Roman" panose="02020603050405020304" pitchFamily="18" charset="0"/>
                <a:cs typeface="Times New Roman" panose="02020603050405020304" pitchFamily="18" charset="0"/>
              </a:rPr>
              <a:t>Sergi</a:t>
            </a:r>
            <a:endParaRPr lang="en-US" sz="1200" spc="-10" dirty="0">
              <a:latin typeface="Times New Roman" panose="02020603050405020304" pitchFamily="18" charset="0"/>
              <a:cs typeface="Times New Roman" panose="02020603050405020304" pitchFamily="18" charset="0"/>
            </a:endParaRPr>
          </a:p>
        </p:txBody>
      </p:sp>
      <p:sp>
        <p:nvSpPr>
          <p:cNvPr id="6" name="object 6"/>
          <p:cNvSpPr/>
          <p:nvPr/>
        </p:nvSpPr>
        <p:spPr>
          <a:xfrm>
            <a:off x="280415" y="1997963"/>
            <a:ext cx="65532" cy="6553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80524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4" y="184591"/>
            <a:ext cx="4121706" cy="2938207"/>
          </a:xfrm>
          <a:prstGeom prst="rect">
            <a:avLst/>
          </a:prstGeom>
        </p:spPr>
      </p:pic>
    </p:spTree>
    <p:extLst>
      <p:ext uri="{BB962C8B-B14F-4D97-AF65-F5344CB8AC3E}">
        <p14:creationId xmlns:p14="http://schemas.microsoft.com/office/powerpoint/2010/main" val="2609505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4" y="85262"/>
            <a:ext cx="3976211" cy="3197248"/>
          </a:xfrm>
          <a:prstGeom prst="rect">
            <a:avLst/>
          </a:prstGeom>
        </p:spPr>
      </p:pic>
    </p:spTree>
    <p:extLst>
      <p:ext uri="{BB962C8B-B14F-4D97-AF65-F5344CB8AC3E}">
        <p14:creationId xmlns:p14="http://schemas.microsoft.com/office/powerpoint/2010/main" val="4218584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87520" y="184591"/>
            <a:ext cx="4251130" cy="3097918"/>
          </a:xfrm>
          <a:prstGeom prst="rect">
            <a:avLst/>
          </a:prstGeom>
        </p:spPr>
      </p:pic>
    </p:spTree>
    <p:extLst>
      <p:ext uri="{BB962C8B-B14F-4D97-AF65-F5344CB8AC3E}">
        <p14:creationId xmlns:p14="http://schemas.microsoft.com/office/powerpoint/2010/main" val="20749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2" y="819151"/>
            <a:ext cx="4402187" cy="2107468"/>
          </a:xfrm>
        </p:spPr>
        <p:txBody>
          <a:bodyPr>
            <a:noAutofit/>
          </a:bodyPr>
          <a:lstStyle/>
          <a:p>
            <a:pPr lvl="1">
              <a:buFont typeface="Wingdings" panose="05000000000000000000" pitchFamily="2" charset="2"/>
              <a:buChar char="ü"/>
              <a:defRPr/>
            </a:pPr>
            <a:r>
              <a:rPr lang="en-US" sz="1100" dirty="0">
                <a:latin typeface="Times New Roman" panose="02020603050405020304" pitchFamily="18" charset="0"/>
                <a:cs typeface="Times New Roman" panose="02020603050405020304" pitchFamily="18" charset="0"/>
              </a:rPr>
              <a:t> Today 8 men own same wealth of half the world;</a:t>
            </a:r>
          </a:p>
          <a:p>
            <a:pPr marL="172867" lvl="1" indent="0">
              <a:buNone/>
              <a:defRPr/>
            </a:pPr>
            <a:r>
              <a:rPr lang="en-US" sz="1100" dirty="0">
                <a:latin typeface="Times New Roman" panose="02020603050405020304" pitchFamily="18" charset="0"/>
                <a:cs typeface="Times New Roman" panose="02020603050405020304" pitchFamily="18" charset="0"/>
              </a:rPr>
              <a:t> </a:t>
            </a:r>
          </a:p>
          <a:p>
            <a:pPr lvl="1">
              <a:buFont typeface="Wingdings" panose="05000000000000000000" pitchFamily="2" charset="2"/>
              <a:buChar char="ü"/>
              <a:defRPr/>
            </a:pPr>
            <a:r>
              <a:rPr lang="en-US" sz="1100" dirty="0">
                <a:latin typeface="Times New Roman" panose="02020603050405020304" pitchFamily="18" charset="0"/>
                <a:cs typeface="Times New Roman" panose="02020603050405020304" pitchFamily="18" charset="0"/>
              </a:rPr>
              <a:t>In 2013 … the wealth of the 1% richest people in the world was 65 times the total wealth of the bottom half of the world’s population.</a:t>
            </a:r>
          </a:p>
          <a:p>
            <a:pPr lvl="1">
              <a:buFont typeface="Wingdings" panose="05000000000000000000" pitchFamily="2" charset="2"/>
              <a:buChar char="ü"/>
              <a:defRPr/>
            </a:pPr>
            <a:endParaRPr lang="en-US" sz="1100" spc="-11"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ü"/>
              <a:defRPr/>
            </a:pPr>
            <a:r>
              <a:rPr lang="en-US" sz="1100" spc="-11" dirty="0">
                <a:latin typeface="Times New Roman" panose="02020603050405020304" pitchFamily="18" charset="0"/>
                <a:cs typeface="Times New Roman" panose="02020603050405020304" pitchFamily="18" charset="0"/>
              </a:rPr>
              <a:t>The number of billionaires has doubled since the great financial crisis of 2008 (# 1542 billionaires today).</a:t>
            </a:r>
            <a:r>
              <a:rPr lang="en-US" sz="1100" dirty="0">
                <a:latin typeface="Times New Roman" panose="02020603050405020304" pitchFamily="18" charset="0"/>
                <a:cs typeface="Times New Roman" panose="02020603050405020304" pitchFamily="18" charset="0"/>
              </a:rPr>
              <a:t> </a:t>
            </a:r>
          </a:p>
          <a:p>
            <a:pPr lvl="1">
              <a:buFont typeface="Wingdings" panose="05000000000000000000" pitchFamily="2" charset="2"/>
              <a:buChar char="ü"/>
              <a:defRPr/>
            </a:pPr>
            <a:endParaRPr lang="en-US" sz="11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ü"/>
              <a:defRPr/>
            </a:pPr>
            <a:r>
              <a:rPr lang="en-US" sz="1100" dirty="0">
                <a:latin typeface="Times New Roman" panose="02020603050405020304" pitchFamily="18" charset="0"/>
                <a:cs typeface="Times New Roman" panose="02020603050405020304" pitchFamily="18" charset="0"/>
              </a:rPr>
              <a:t> 7 out of 10 people live in countries where economic inequality has increased in the last 30 years; </a:t>
            </a:r>
          </a:p>
          <a:p>
            <a:pPr lvl="1">
              <a:buFont typeface="Wingdings" panose="05000000000000000000" pitchFamily="2" charset="2"/>
              <a:buChar char="ü"/>
              <a:defRPr/>
            </a:pPr>
            <a:endParaRPr lang="en-US" sz="11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ü"/>
              <a:defRPr/>
            </a:pPr>
            <a:r>
              <a:rPr lang="en-US" sz="1100" dirty="0">
                <a:latin typeface="Times New Roman" panose="02020603050405020304" pitchFamily="18" charset="0"/>
                <a:cs typeface="Times New Roman" panose="02020603050405020304" pitchFamily="18" charset="0"/>
              </a:rPr>
              <a:t>	In the US, the wealthiest 1% captured 95% of post-financial crisis growth since 2009, while the bottom 90% became poorer!</a:t>
            </a:r>
            <a:endParaRPr lang="en-US" sz="1100" spc="-11" dirty="0">
              <a:latin typeface="Times New Roman" panose="02020603050405020304" pitchFamily="18" charset="0"/>
              <a:cs typeface="Times New Roman" panose="02020603050405020304" pitchFamily="18" charset="0"/>
            </a:endParaRPr>
          </a:p>
        </p:txBody>
      </p:sp>
      <p:sp>
        <p:nvSpPr>
          <p:cNvPr id="4" name="Rectangle 3"/>
          <p:cNvSpPr/>
          <p:nvPr/>
        </p:nvSpPr>
        <p:spPr>
          <a:xfrm>
            <a:off x="552451" y="209550"/>
            <a:ext cx="3462390" cy="495264"/>
          </a:xfrm>
          <a:prstGeom prst="rect">
            <a:avLst/>
          </a:prstGeom>
        </p:spPr>
        <p:txBody>
          <a:bodyPr wrap="square">
            <a:spAutoFit/>
          </a:bodyPr>
          <a:lstStyle/>
          <a:p>
            <a:pPr algn="ctr">
              <a:defRPr/>
            </a:pPr>
            <a:r>
              <a:rPr lang="en-US" sz="1309" b="1" dirty="0">
                <a:latin typeface="Times New Roman" panose="02020603050405020304" pitchFamily="18" charset="0"/>
                <a:cs typeface="Times New Roman" panose="02020603050405020304" pitchFamily="18" charset="0"/>
              </a:rPr>
              <a:t>A global wealth pyramid that is concentrated in the hands of a small wealthy elite</a:t>
            </a:r>
          </a:p>
        </p:txBody>
      </p:sp>
      <p:sp>
        <p:nvSpPr>
          <p:cNvPr id="21507" name="Rectangle 1"/>
          <p:cNvSpPr>
            <a:spLocks noChangeArrowheads="1"/>
          </p:cNvSpPr>
          <p:nvPr/>
        </p:nvSpPr>
        <p:spPr bwMode="auto">
          <a:xfrm>
            <a:off x="726646" y="2808128"/>
            <a:ext cx="2515345" cy="14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18" dirty="0"/>
              <a:t>.</a:t>
            </a:r>
          </a:p>
        </p:txBody>
      </p:sp>
    </p:spTree>
    <p:extLst>
      <p:ext uri="{BB962C8B-B14F-4D97-AF65-F5344CB8AC3E}">
        <p14:creationId xmlns:p14="http://schemas.microsoft.com/office/powerpoint/2010/main" val="3652865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4" y="97623"/>
            <a:ext cx="4197906" cy="3025176"/>
          </a:xfrm>
          <a:prstGeom prst="rect">
            <a:avLst/>
          </a:prstGeom>
        </p:spPr>
      </p:pic>
    </p:spTree>
    <p:extLst>
      <p:ext uri="{BB962C8B-B14F-4D97-AF65-F5344CB8AC3E}">
        <p14:creationId xmlns:p14="http://schemas.microsoft.com/office/powerpoint/2010/main" val="2941103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5" y="184591"/>
            <a:ext cx="4121706" cy="2938207"/>
          </a:xfrm>
          <a:prstGeom prst="rect">
            <a:avLst/>
          </a:prstGeom>
        </p:spPr>
      </p:pic>
    </p:spTree>
    <p:extLst>
      <p:ext uri="{BB962C8B-B14F-4D97-AF65-F5344CB8AC3E}">
        <p14:creationId xmlns:p14="http://schemas.microsoft.com/office/powerpoint/2010/main" val="1957220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95250" y="184591"/>
            <a:ext cx="4197905" cy="2938207"/>
          </a:xfrm>
          <a:prstGeom prst="rect">
            <a:avLst/>
          </a:prstGeom>
        </p:spPr>
      </p:pic>
    </p:spTree>
    <p:extLst>
      <p:ext uri="{BB962C8B-B14F-4D97-AF65-F5344CB8AC3E}">
        <p14:creationId xmlns:p14="http://schemas.microsoft.com/office/powerpoint/2010/main" val="699210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71450" y="184591"/>
            <a:ext cx="4343400" cy="3097918"/>
          </a:xfrm>
          <a:prstGeom prst="rect">
            <a:avLst/>
          </a:prstGeom>
        </p:spPr>
      </p:pic>
    </p:spTree>
    <p:extLst>
      <p:ext uri="{BB962C8B-B14F-4D97-AF65-F5344CB8AC3E}">
        <p14:creationId xmlns:p14="http://schemas.microsoft.com/office/powerpoint/2010/main" val="186298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71450" y="112993"/>
            <a:ext cx="4281011" cy="3169516"/>
          </a:xfrm>
          <a:prstGeom prst="rect">
            <a:avLst/>
          </a:prstGeom>
        </p:spPr>
      </p:pic>
    </p:spTree>
    <p:extLst>
      <p:ext uri="{BB962C8B-B14F-4D97-AF65-F5344CB8AC3E}">
        <p14:creationId xmlns:p14="http://schemas.microsoft.com/office/powerpoint/2010/main" val="3476947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47080" y="184592"/>
            <a:ext cx="4246075" cy="3097917"/>
          </a:xfrm>
          <a:prstGeom prst="rect">
            <a:avLst/>
          </a:prstGeom>
        </p:spPr>
      </p:pic>
    </p:spTree>
    <p:extLst>
      <p:ext uri="{BB962C8B-B14F-4D97-AF65-F5344CB8AC3E}">
        <p14:creationId xmlns:p14="http://schemas.microsoft.com/office/powerpoint/2010/main" val="1468181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4" y="184591"/>
            <a:ext cx="4197906" cy="3097919"/>
          </a:xfrm>
          <a:prstGeom prst="rect">
            <a:avLst/>
          </a:prstGeom>
        </p:spPr>
      </p:pic>
    </p:spTree>
    <p:extLst>
      <p:ext uri="{BB962C8B-B14F-4D97-AF65-F5344CB8AC3E}">
        <p14:creationId xmlns:p14="http://schemas.microsoft.com/office/powerpoint/2010/main" val="656297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3" y="176525"/>
            <a:ext cx="3976212" cy="3105983"/>
          </a:xfrm>
          <a:prstGeom prst="rect">
            <a:avLst/>
          </a:prstGeom>
        </p:spPr>
      </p:pic>
    </p:spTree>
    <p:extLst>
      <p:ext uri="{BB962C8B-B14F-4D97-AF65-F5344CB8AC3E}">
        <p14:creationId xmlns:p14="http://schemas.microsoft.com/office/powerpoint/2010/main" val="4231466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69192" y="133350"/>
            <a:ext cx="3976211" cy="3097918"/>
          </a:xfrm>
          <a:prstGeom prst="rect">
            <a:avLst/>
          </a:prstGeom>
        </p:spPr>
      </p:pic>
    </p:spTree>
    <p:extLst>
      <p:ext uri="{BB962C8B-B14F-4D97-AF65-F5344CB8AC3E}">
        <p14:creationId xmlns:p14="http://schemas.microsoft.com/office/powerpoint/2010/main" val="815898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4" y="122852"/>
            <a:ext cx="3976211" cy="2999947"/>
          </a:xfrm>
          <a:prstGeom prst="rect">
            <a:avLst/>
          </a:prstGeom>
        </p:spPr>
      </p:pic>
    </p:spTree>
    <p:extLst>
      <p:ext uri="{BB962C8B-B14F-4D97-AF65-F5344CB8AC3E}">
        <p14:creationId xmlns:p14="http://schemas.microsoft.com/office/powerpoint/2010/main" val="177951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68A4B57F-C0E6-45ED-B9AD-4798ACBA39A6}"/>
              </a:ext>
            </a:extLst>
          </p:cNvPr>
          <p:cNvSpPr>
            <a:spLocks noGrp="1"/>
          </p:cNvSpPr>
          <p:nvPr>
            <p:ph type="title"/>
          </p:nvPr>
        </p:nvSpPr>
        <p:spPr/>
        <p:txBody>
          <a:bodyPr/>
          <a:lstStyle/>
          <a:p>
            <a:r>
              <a:rPr lang="en-US" altLang="en-US" b="1"/>
              <a:t>Inequality Between Nations</a:t>
            </a:r>
          </a:p>
        </p:txBody>
      </p:sp>
      <p:pic>
        <p:nvPicPr>
          <p:cNvPr id="19458" name="Content Placeholder 3">
            <a:extLst>
              <a:ext uri="{FF2B5EF4-FFF2-40B4-BE49-F238E27FC236}">
                <a16:creationId xmlns:a16="http://schemas.microsoft.com/office/drawing/2014/main" id="{F6173B82-E52F-4C19-B354-8530EE9C6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9342" y="965388"/>
            <a:ext cx="4071542" cy="2044494"/>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316943" y="411951"/>
            <a:ext cx="3976211" cy="2710848"/>
          </a:xfrm>
          <a:prstGeom prst="rect">
            <a:avLst/>
          </a:prstGeom>
        </p:spPr>
      </p:pic>
    </p:spTree>
    <p:extLst>
      <p:ext uri="{BB962C8B-B14F-4D97-AF65-F5344CB8AC3E}">
        <p14:creationId xmlns:p14="http://schemas.microsoft.com/office/powerpoint/2010/main" val="4091308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Armenia</a:t>
            </a:r>
          </a:p>
        </p:txBody>
      </p:sp>
      <p:sp>
        <p:nvSpPr>
          <p:cNvPr id="3" name="Sottotitolo 2"/>
          <p:cNvSpPr>
            <a:spLocks noGrp="1"/>
          </p:cNvSpPr>
          <p:nvPr>
            <p:ph type="subTitle" idx="1"/>
          </p:nvPr>
        </p:nvSpPr>
        <p:spPr/>
        <p:txBody>
          <a:bodyPr/>
          <a:lstStyle/>
          <a:p>
            <a:r>
              <a:rPr lang="it-IT" dirty="0"/>
              <a:t>Wages and growth</a:t>
            </a:r>
          </a:p>
        </p:txBody>
      </p:sp>
    </p:spTree>
    <p:extLst>
      <p:ext uri="{BB962C8B-B14F-4D97-AF65-F5344CB8AC3E}">
        <p14:creationId xmlns:p14="http://schemas.microsoft.com/office/powerpoint/2010/main" val="6624819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881" y="941189"/>
            <a:ext cx="3378339" cy="1584722"/>
          </a:xfrm>
          <a:prstGeom prst="rect">
            <a:avLst/>
          </a:prstGeom>
        </p:spPr>
      </p:pic>
    </p:spTree>
    <p:extLst>
      <p:ext uri="{BB962C8B-B14F-4D97-AF65-F5344CB8AC3E}">
        <p14:creationId xmlns:p14="http://schemas.microsoft.com/office/powerpoint/2010/main" val="1668133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279" y="1153986"/>
            <a:ext cx="3385542" cy="1591925"/>
          </a:xfrm>
        </p:spPr>
      </p:pic>
    </p:spTree>
    <p:extLst>
      <p:ext uri="{BB962C8B-B14F-4D97-AF65-F5344CB8AC3E}">
        <p14:creationId xmlns:p14="http://schemas.microsoft.com/office/powerpoint/2010/main" val="42713403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881" y="1150385"/>
            <a:ext cx="3378339" cy="1599128"/>
          </a:xfrm>
        </p:spPr>
      </p:pic>
    </p:spTree>
    <p:extLst>
      <p:ext uri="{BB962C8B-B14F-4D97-AF65-F5344CB8AC3E}">
        <p14:creationId xmlns:p14="http://schemas.microsoft.com/office/powerpoint/2010/main" val="9897487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057" y="1127274"/>
            <a:ext cx="3375987" cy="1645350"/>
          </a:xfrm>
        </p:spPr>
      </p:pic>
    </p:spTree>
    <p:extLst>
      <p:ext uri="{BB962C8B-B14F-4D97-AF65-F5344CB8AC3E}">
        <p14:creationId xmlns:p14="http://schemas.microsoft.com/office/powerpoint/2010/main" val="1506694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6739" y="1127274"/>
            <a:ext cx="3396623" cy="1645350"/>
          </a:xfrm>
        </p:spPr>
      </p:pic>
    </p:spTree>
    <p:extLst>
      <p:ext uri="{BB962C8B-B14F-4D97-AF65-F5344CB8AC3E}">
        <p14:creationId xmlns:p14="http://schemas.microsoft.com/office/powerpoint/2010/main" val="634644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3466" y="1128775"/>
            <a:ext cx="3443168" cy="1642348"/>
          </a:xfrm>
        </p:spPr>
      </p:pic>
    </p:spTree>
    <p:extLst>
      <p:ext uri="{BB962C8B-B14F-4D97-AF65-F5344CB8AC3E}">
        <p14:creationId xmlns:p14="http://schemas.microsoft.com/office/powerpoint/2010/main" val="2402201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7068" y="1130576"/>
            <a:ext cx="3435965" cy="1638746"/>
          </a:xfrm>
        </p:spPr>
      </p:pic>
    </p:spTree>
    <p:extLst>
      <p:ext uri="{BB962C8B-B14F-4D97-AF65-F5344CB8AC3E}">
        <p14:creationId xmlns:p14="http://schemas.microsoft.com/office/powerpoint/2010/main" val="19965009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694" y="1150385"/>
            <a:ext cx="3320713" cy="1599128"/>
          </a:xfrm>
        </p:spPr>
      </p:pic>
    </p:spTree>
    <p:extLst>
      <p:ext uri="{BB962C8B-B14F-4D97-AF65-F5344CB8AC3E}">
        <p14:creationId xmlns:p14="http://schemas.microsoft.com/office/powerpoint/2010/main" val="280030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45" y="184591"/>
            <a:ext cx="4197905" cy="670146"/>
          </a:xfrm>
        </p:spPr>
        <p:txBody>
          <a:bodyPr>
            <a:normAutofit/>
          </a:bodyPr>
          <a:lstStyle/>
          <a:p>
            <a:r>
              <a:rPr lang="en-US" altLang="zh-CN" dirty="0"/>
              <a:t>Gini</a:t>
            </a:r>
            <a:r>
              <a:rPr lang="zh-CN" altLang="en-US" dirty="0"/>
              <a:t> </a:t>
            </a:r>
            <a:r>
              <a:rPr lang="en-US" altLang="zh-CN" dirty="0"/>
              <a:t>coefficient levels</a:t>
            </a:r>
            <a:r>
              <a:rPr lang="zh-CN" altLang="en-US" dirty="0"/>
              <a:t> </a:t>
            </a:r>
            <a:r>
              <a:rPr lang="en-US" altLang="zh-CN" dirty="0"/>
              <a:t>from the</a:t>
            </a:r>
            <a:r>
              <a:rPr lang="zh-CN" altLang="en-US" dirty="0"/>
              <a:t> </a:t>
            </a:r>
            <a:r>
              <a:rPr lang="en-US" altLang="zh-CN" dirty="0"/>
              <a:t>past</a:t>
            </a:r>
            <a:r>
              <a:rPr lang="zh-CN" altLang="en-US" dirty="0"/>
              <a:t> </a:t>
            </a:r>
            <a:r>
              <a:rPr lang="en-US" altLang="zh-CN" dirty="0"/>
              <a:t>to</a:t>
            </a:r>
            <a:r>
              <a:rPr lang="zh-CN" altLang="en-US" dirty="0"/>
              <a:t> </a:t>
            </a:r>
            <a:r>
              <a:rPr lang="en-US" altLang="zh-CN" dirty="0"/>
              <a:t>present in Emerging Markets</a:t>
            </a:r>
            <a:r>
              <a:rPr lang="zh-CN" altLang="en-US" dirty="0"/>
              <a:t> </a:t>
            </a:r>
            <a:endParaRPr lang="en-US" dirty="0"/>
          </a:p>
        </p:txBody>
      </p:sp>
      <p:pic>
        <p:nvPicPr>
          <p:cNvPr id="4" name="Content Placeholder 3"/>
          <p:cNvPicPr>
            <a:picLocks noGrp="1" noChangeAspect="1"/>
          </p:cNvPicPr>
          <p:nvPr>
            <p:ph idx="1"/>
          </p:nvPr>
        </p:nvPicPr>
        <p:blipFill>
          <a:blip r:embed="rId2"/>
          <a:stretch>
            <a:fillRect/>
          </a:stretch>
        </p:blipFill>
        <p:spPr>
          <a:xfrm>
            <a:off x="230505" y="1005795"/>
            <a:ext cx="4207410" cy="1893310"/>
          </a:xfrm>
          <a:prstGeom prst="rect">
            <a:avLst/>
          </a:prstGeom>
        </p:spPr>
      </p:pic>
    </p:spTree>
    <p:extLst>
      <p:ext uri="{BB962C8B-B14F-4D97-AF65-F5344CB8AC3E}">
        <p14:creationId xmlns:p14="http://schemas.microsoft.com/office/powerpoint/2010/main" val="1914020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3889" y="1153986"/>
            <a:ext cx="3342323" cy="1591925"/>
          </a:xfrm>
        </p:spPr>
      </p:pic>
    </p:spTree>
    <p:extLst>
      <p:ext uri="{BB962C8B-B14F-4D97-AF65-F5344CB8AC3E}">
        <p14:creationId xmlns:p14="http://schemas.microsoft.com/office/powerpoint/2010/main" val="2625803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279" y="1139580"/>
            <a:ext cx="3385542" cy="1620738"/>
          </a:xfrm>
        </p:spPr>
      </p:pic>
    </p:spTree>
    <p:extLst>
      <p:ext uri="{BB962C8B-B14F-4D97-AF65-F5344CB8AC3E}">
        <p14:creationId xmlns:p14="http://schemas.microsoft.com/office/powerpoint/2010/main" val="2246489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092" y="1146783"/>
            <a:ext cx="3327916" cy="1606332"/>
          </a:xfrm>
        </p:spPr>
      </p:pic>
    </p:spTree>
    <p:extLst>
      <p:ext uri="{BB962C8B-B14F-4D97-AF65-F5344CB8AC3E}">
        <p14:creationId xmlns:p14="http://schemas.microsoft.com/office/powerpoint/2010/main" val="3711542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7509" y="1127274"/>
            <a:ext cx="3355082" cy="1645350"/>
          </a:xfrm>
        </p:spPr>
      </p:pic>
    </p:spTree>
    <p:extLst>
      <p:ext uri="{BB962C8B-B14F-4D97-AF65-F5344CB8AC3E}">
        <p14:creationId xmlns:p14="http://schemas.microsoft.com/office/powerpoint/2010/main" val="30233267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6698" y="1400889"/>
            <a:ext cx="1955125" cy="1380384"/>
          </a:xfrm>
        </p:spPr>
      </p:pic>
      <p:pic>
        <p:nvPicPr>
          <p:cNvPr id="3" name="Immagine 2"/>
          <p:cNvPicPr>
            <a:picLocks noChangeAspect="1"/>
          </p:cNvPicPr>
          <p:nvPr/>
        </p:nvPicPr>
        <p:blipFill>
          <a:blip r:embed="rId4"/>
          <a:stretch>
            <a:fillRect/>
          </a:stretch>
        </p:blipFill>
        <p:spPr>
          <a:xfrm>
            <a:off x="2263251" y="1652349"/>
            <a:ext cx="2210642" cy="1045103"/>
          </a:xfrm>
          <a:prstGeom prst="rect">
            <a:avLst/>
          </a:prstGeom>
        </p:spPr>
      </p:pic>
    </p:spTree>
    <p:extLst>
      <p:ext uri="{BB962C8B-B14F-4D97-AF65-F5344CB8AC3E}">
        <p14:creationId xmlns:p14="http://schemas.microsoft.com/office/powerpoint/2010/main" val="428484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A373991-D957-4E77-990D-AD743A1EF990}"/>
              </a:ext>
            </a:extLst>
          </p:cNvPr>
          <p:cNvSpPr>
            <a:spLocks noGrp="1"/>
          </p:cNvSpPr>
          <p:nvPr>
            <p:ph type="title"/>
          </p:nvPr>
        </p:nvSpPr>
        <p:spPr/>
        <p:txBody>
          <a:bodyPr>
            <a:normAutofit fontScale="90000"/>
          </a:bodyPr>
          <a:lstStyle/>
          <a:p>
            <a:br>
              <a:rPr lang="en-US" altLang="en-US" sz="2340" b="1" baseline="30000"/>
            </a:br>
            <a:br>
              <a:rPr lang="en-US" altLang="en-US" sz="2340" b="1" baseline="30000"/>
            </a:br>
            <a:r>
              <a:rPr lang="en-US" altLang="en-US" sz="2340" b="1" baseline="30000"/>
              <a:t>Income Inequality in Emerging Countries, </a:t>
            </a:r>
            <a:br>
              <a:rPr lang="en-US" altLang="en-US" sz="2340" b="1" baseline="30000"/>
            </a:br>
            <a:r>
              <a:rPr lang="en-US" altLang="en-US" sz="2340" b="1" baseline="30000"/>
              <a:t>1910-2010</a:t>
            </a:r>
            <a:br>
              <a:rPr lang="en-US" altLang="en-US" sz="2340"/>
            </a:br>
            <a:endParaRPr lang="en-US" altLang="en-US"/>
          </a:p>
        </p:txBody>
      </p:sp>
      <p:pic>
        <p:nvPicPr>
          <p:cNvPr id="28674" name="Content Placeholder 3">
            <a:extLst>
              <a:ext uri="{FF2B5EF4-FFF2-40B4-BE49-F238E27FC236}">
                <a16:creationId xmlns:a16="http://schemas.microsoft.com/office/drawing/2014/main" id="{19A31127-A429-4C86-B1E5-C707611163D3}"/>
              </a:ext>
            </a:extLst>
          </p:cNvPr>
          <p:cNvPicPr>
            <a:picLocks noGrp="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8527" y="789245"/>
            <a:ext cx="3471644" cy="2400719"/>
          </a:xfrm>
        </p:spPr>
      </p:pic>
      <p:sp>
        <p:nvSpPr>
          <p:cNvPr id="6" name="Rectangle 5">
            <a:extLst>
              <a:ext uri="{FF2B5EF4-FFF2-40B4-BE49-F238E27FC236}">
                <a16:creationId xmlns:a16="http://schemas.microsoft.com/office/drawing/2014/main" id="{73362160-7D9B-48FD-BFEB-5EF616EEB526}"/>
              </a:ext>
            </a:extLst>
          </p:cNvPr>
          <p:cNvSpPr/>
          <p:nvPr/>
        </p:nvSpPr>
        <p:spPr>
          <a:xfrm>
            <a:off x="145191" y="3209660"/>
            <a:ext cx="3824492" cy="278538"/>
          </a:xfrm>
          <a:prstGeom prst="rect">
            <a:avLst/>
          </a:prstGeom>
        </p:spPr>
        <p:txBody>
          <a:bodyPr>
            <a:spAutoFit/>
          </a:bodyPr>
          <a:lstStyle/>
          <a:p>
            <a:pPr>
              <a:defRPr/>
            </a:pPr>
            <a:r>
              <a:rPr lang="en-US" sz="605" dirty="0"/>
              <a:t>Source: Thomas Piketty  “Capital in the 21st century”, 2013</a:t>
            </a:r>
            <a:br>
              <a:rPr lang="en-US" sz="605" dirty="0"/>
            </a:br>
            <a:endParaRPr lang="en-US" sz="605" dirty="0"/>
          </a:p>
        </p:txBody>
      </p:sp>
      <p:sp>
        <p:nvSpPr>
          <p:cNvPr id="2" name="Rectangle 1">
            <a:extLst>
              <a:ext uri="{FF2B5EF4-FFF2-40B4-BE49-F238E27FC236}">
                <a16:creationId xmlns:a16="http://schemas.microsoft.com/office/drawing/2014/main" id="{0012978D-F3CE-46EC-AC02-A6A55C5D0E7A}"/>
              </a:ext>
            </a:extLst>
          </p:cNvPr>
          <p:cNvSpPr/>
          <p:nvPr/>
        </p:nvSpPr>
        <p:spPr>
          <a:xfrm>
            <a:off x="3530171" y="360987"/>
            <a:ext cx="1079929" cy="2585323"/>
          </a:xfrm>
          <a:prstGeom prst="rect">
            <a:avLst/>
          </a:prstGeom>
        </p:spPr>
        <p:txBody>
          <a:bodyPr wrap="square">
            <a:spAutoFit/>
          </a:bodyPr>
          <a:lstStyle/>
          <a:p>
            <a:pPr>
              <a:defRPr/>
            </a:pPr>
            <a:r>
              <a:rPr lang="en-US" sz="900" b="1" dirty="0">
                <a:latin typeface="Times New Roman" panose="02020603050405020304" pitchFamily="18" charset="0"/>
                <a:cs typeface="Times New Roman" panose="02020603050405020304" pitchFamily="18" charset="0"/>
              </a:rPr>
              <a:t>Inequality trends have been more mixed in emerging markets and developing countries, with some countries experiencing declining inequality, but the pervasive inequality in access to education, health care, and finance still remain in all developing countries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1889</Words>
  <Application>Microsoft Office PowerPoint</Application>
  <PresentationFormat>Custom</PresentationFormat>
  <Paragraphs>196</Paragraphs>
  <Slides>84</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84</vt:i4>
      </vt:variant>
    </vt:vector>
  </HeadingPairs>
  <TitlesOfParts>
    <vt:vector size="97" baseType="lpstr">
      <vt:lpstr>等线</vt:lpstr>
      <vt:lpstr>等线 Light</vt:lpstr>
      <vt:lpstr>MS PGothic</vt:lpstr>
      <vt:lpstr>STXihei</vt:lpstr>
      <vt:lpstr>Arial</vt:lpstr>
      <vt:lpstr>Calibri</vt:lpstr>
      <vt:lpstr>Calibri Light</vt:lpstr>
      <vt:lpstr>Cambria</vt:lpstr>
      <vt:lpstr>Gill Sans</vt:lpstr>
      <vt:lpstr>Times New Roman</vt:lpstr>
      <vt:lpstr>Wingdings</vt:lpstr>
      <vt:lpstr>ヒラギノ角ゴ ProN W3</vt:lpstr>
      <vt:lpstr>Office Theme</vt:lpstr>
      <vt:lpstr>ILO / ITUC-PERC International Seminar of Trade Union Economists on Wage Setting and Objectives in Eastern Europe and Central Asia  Yerevan, Armenia – 15-16 October 2018</vt:lpstr>
      <vt:lpstr>Outline</vt:lpstr>
      <vt:lpstr>   </vt:lpstr>
      <vt:lpstr>   </vt:lpstr>
      <vt:lpstr>Widening income disparities ranked as one of the greatest worldwide risks during our time!</vt:lpstr>
      <vt:lpstr>PowerPoint Presentation</vt:lpstr>
      <vt:lpstr>Inequality Between Nations</vt:lpstr>
      <vt:lpstr>Gini coefficient levels from the past to present in Emerging Markets </vt:lpstr>
      <vt:lpstr>  Income Inequality in Emerging Countries,  1910-2010 </vt:lpstr>
      <vt:lpstr>PowerPoint Presentation</vt:lpstr>
      <vt:lpstr>PowerPoint Presentation</vt:lpstr>
      <vt:lpstr>PowerPoint Presentation</vt:lpstr>
      <vt:lpstr>Inequality in Eastern Europe and CIS Transitional Economies </vt:lpstr>
      <vt:lpstr>PowerPoint Presentation</vt:lpstr>
      <vt:lpstr>Inequality in Russia</vt:lpstr>
      <vt:lpstr>PowerPoint Presentation</vt:lpstr>
      <vt:lpstr>The average middle-class Russian earns between $4,000 and $10,000 per year, according to a 2012 Forbes analysis of data from Rosstat. </vt:lpstr>
      <vt:lpstr>Income inequality in China</vt:lpstr>
      <vt:lpstr>From China’s Experience: Income distribution favored capital and high skill labor</vt:lpstr>
      <vt:lpstr>Wages in the United States, after taking inflation into account, have been stagnating for more than three decades. Typical American workers and the nation’s lowest-wage workers have seen little or no growth in their real weekly wages.</vt:lpstr>
      <vt:lpstr>Since 1979, the before-tax incomes of the top 1% of America’s households have increased more than four times faster than bottom 20% incomes.</vt:lpstr>
      <vt:lpstr>After taxes, top 1% incomes are increasing even faster than before taxes!  Before-tax income growth for the top 1% has averaged 186.8% since 1979. The after-tax increase: 192.2%. A progressive tax system should function to narrow income gaps between the affluent and everyone else. Over recent decades, America’s tax system has done no narrowing.</vt:lpstr>
      <vt:lpstr>   </vt:lpstr>
      <vt:lpstr>First of all ……………..</vt:lpstr>
      <vt:lpstr>The drop of real wage during the transition to Market Economy </vt:lpstr>
      <vt:lpstr>   </vt:lpstr>
      <vt:lpstr>As wage growth improves, so should the core PCE inflation (the Fed’s preferred measure).</vt:lpstr>
      <vt:lpstr> </vt:lpstr>
      <vt:lpstr>From the past ... a large stock of human capital</vt:lpstr>
      <vt:lpstr>CESEE’s Brain Drain</vt:lpstr>
      <vt:lpstr>Inequality in Transition</vt:lpstr>
      <vt:lpstr>PowerPoint Presentation</vt:lpstr>
      <vt:lpstr>PowerPoint Presentation</vt:lpstr>
      <vt:lpstr>PowerPoint Presentation</vt:lpstr>
      <vt:lpstr>Wage levels in the CIS region, 2017</vt:lpstr>
      <vt:lpstr>Labour productivity</vt:lpstr>
      <vt:lpstr>Unemployment, ageing population,  and poverty</vt:lpstr>
      <vt:lpstr>Working age population</vt:lpstr>
      <vt:lpstr>Minimum wages</vt:lpstr>
      <vt:lpstr>Wage growth</vt:lpstr>
      <vt:lpstr>Minimum wages have been rising than average wages</vt:lpstr>
      <vt:lpstr>Annual average real wage growth</vt:lpstr>
      <vt:lpstr>Annual average real wage growth in the EU</vt:lpstr>
      <vt:lpstr>Real Wage growth in SE Europe, 2016</vt:lpstr>
      <vt:lpstr>Gross average wages in SE and EE.</vt:lpstr>
      <vt:lpstr>GDP per capita</vt:lpstr>
      <vt:lpstr>Minimum wages</vt:lpstr>
      <vt:lpstr>Higher minimum wages can improve income distribution through four types of effects.</vt:lpstr>
      <vt:lpstr>Problems</vt:lpstr>
      <vt:lpstr>Requirements </vt:lpstr>
      <vt:lpstr>Income distribution will matter for growth. </vt:lpstr>
      <vt:lpstr>- “super-aged” countries, where more than 20% of the population is 65 or older ; - “aged” countries, where at least 14% of the population is 65+; - “ageing” countries, where at least 7% of the population is 65+</vt:lpstr>
      <vt:lpstr>GDP</vt:lpstr>
      <vt:lpstr>Unemployment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Armenia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ILO / ITUC-PERC International Seminar of Trade Union Economists on Wage Setting and Objectives in Eastern Europe and Central Asia  Yerevan, Armenia – 15-16 October 2018</dc:title>
  <dc:creator>Sergi, Bruno S.</dc:creator>
  <cp:lastModifiedBy>Sergi, Bruno S.</cp:lastModifiedBy>
  <cp:revision>30</cp:revision>
  <dcterms:created xsi:type="dcterms:W3CDTF">2018-10-14T11:28:08Z</dcterms:created>
  <dcterms:modified xsi:type="dcterms:W3CDTF">2018-10-15T05:24:09Z</dcterms:modified>
</cp:coreProperties>
</file>