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6"/>
  </p:notesMasterIdLst>
  <p:handoutMasterIdLst>
    <p:handoutMasterId r:id="rId27"/>
  </p:handoutMasterIdLst>
  <p:sldIdLst>
    <p:sldId id="256" r:id="rId2"/>
    <p:sldId id="258" r:id="rId3"/>
    <p:sldId id="326" r:id="rId4"/>
    <p:sldId id="299" r:id="rId5"/>
    <p:sldId id="324" r:id="rId6"/>
    <p:sldId id="325" r:id="rId7"/>
    <p:sldId id="329" r:id="rId8"/>
    <p:sldId id="330" r:id="rId9"/>
    <p:sldId id="334" r:id="rId10"/>
    <p:sldId id="328" r:id="rId11"/>
    <p:sldId id="333" r:id="rId12"/>
    <p:sldId id="331" r:id="rId13"/>
    <p:sldId id="336" r:id="rId14"/>
    <p:sldId id="335" r:id="rId15"/>
    <p:sldId id="346" r:id="rId16"/>
    <p:sldId id="345" r:id="rId17"/>
    <p:sldId id="337" r:id="rId18"/>
    <p:sldId id="347" r:id="rId19"/>
    <p:sldId id="320" r:id="rId20"/>
    <p:sldId id="338" r:id="rId21"/>
    <p:sldId id="348" r:id="rId22"/>
    <p:sldId id="340" r:id="rId23"/>
    <p:sldId id="350" r:id="rId24"/>
    <p:sldId id="343" r:id="rId25"/>
  </p:sldIdLst>
  <p:sldSz cx="9144000" cy="6858000" type="screen4x3"/>
  <p:notesSz cx="985678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D35E07"/>
    <a:srgbClr val="713204"/>
    <a:srgbClr val="FFDC85"/>
    <a:srgbClr val="9F4705"/>
    <a:srgbClr val="E2E1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8401" autoAdjust="0"/>
  </p:normalViewPr>
  <p:slideViewPr>
    <p:cSldViewPr>
      <p:cViewPr>
        <p:scale>
          <a:sx n="70" d="100"/>
          <a:sy n="70" d="100"/>
        </p:scale>
        <p:origin x="-1386" y="-1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2349" cy="3393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582138" y="0"/>
            <a:ext cx="4272349" cy="339391"/>
          </a:xfrm>
          <a:prstGeom prst="rect">
            <a:avLst/>
          </a:prstGeom>
        </p:spPr>
        <p:txBody>
          <a:bodyPr vert="horz" lIns="91440" tIns="45720" rIns="91440" bIns="45720" rtlCol="0"/>
          <a:lstStyle>
            <a:lvl1pPr algn="r">
              <a:defRPr sz="1200"/>
            </a:lvl1pPr>
          </a:lstStyle>
          <a:p>
            <a:fld id="{BA026A3E-E187-47B8-90B9-A3A85E8D6D8D}" type="datetimeFigureOut">
              <a:rPr lang="en-US" smtClean="0"/>
              <a:t>10/6/2014</a:t>
            </a:fld>
            <a:endParaRPr lang="en-US"/>
          </a:p>
        </p:txBody>
      </p:sp>
      <p:sp>
        <p:nvSpPr>
          <p:cNvPr id="4" name="Footer Placeholder 3"/>
          <p:cNvSpPr>
            <a:spLocks noGrp="1"/>
          </p:cNvSpPr>
          <p:nvPr>
            <p:ph type="ftr" sz="quarter" idx="2"/>
          </p:nvPr>
        </p:nvSpPr>
        <p:spPr>
          <a:xfrm>
            <a:off x="0" y="6456094"/>
            <a:ext cx="4272349" cy="34048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582138" y="6456094"/>
            <a:ext cx="4272349" cy="340486"/>
          </a:xfrm>
          <a:prstGeom prst="rect">
            <a:avLst/>
          </a:prstGeom>
        </p:spPr>
        <p:txBody>
          <a:bodyPr vert="horz" lIns="91440" tIns="45720" rIns="91440" bIns="45720" rtlCol="0" anchor="b"/>
          <a:lstStyle>
            <a:lvl1pPr algn="r">
              <a:defRPr sz="1200"/>
            </a:lvl1pPr>
          </a:lstStyle>
          <a:p>
            <a:fld id="{5170FF3A-6FC9-497D-B6DC-C5231323BDA5}" type="slidenum">
              <a:rPr lang="en-US" smtClean="0"/>
              <a:t>‹#›</a:t>
            </a:fld>
            <a:endParaRPr lang="en-US"/>
          </a:p>
        </p:txBody>
      </p:sp>
    </p:spTree>
    <p:extLst>
      <p:ext uri="{BB962C8B-B14F-4D97-AF65-F5344CB8AC3E}">
        <p14:creationId xmlns:p14="http://schemas.microsoft.com/office/powerpoint/2010/main" val="640175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2349" cy="3393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582138" y="0"/>
            <a:ext cx="4272349" cy="339391"/>
          </a:xfrm>
          <a:prstGeom prst="rect">
            <a:avLst/>
          </a:prstGeom>
        </p:spPr>
        <p:txBody>
          <a:bodyPr vert="horz" lIns="91440" tIns="45720" rIns="91440" bIns="45720" rtlCol="0"/>
          <a:lstStyle>
            <a:lvl1pPr algn="r">
              <a:defRPr sz="1200"/>
            </a:lvl1pPr>
          </a:lstStyle>
          <a:p>
            <a:fld id="{2BF8B687-85B2-4B97-8802-216D297C9261}" type="datetimeFigureOut">
              <a:rPr lang="en-US" smtClean="0"/>
              <a:pPr/>
              <a:t>10/6/2014</a:t>
            </a:fld>
            <a:endParaRPr lang="en-US"/>
          </a:p>
        </p:txBody>
      </p:sp>
      <p:sp>
        <p:nvSpPr>
          <p:cNvPr id="4" name="Slide Image Placeholder 3"/>
          <p:cNvSpPr>
            <a:spLocks noGrp="1" noRot="1" noChangeAspect="1"/>
          </p:cNvSpPr>
          <p:nvPr>
            <p:ph type="sldImg" idx="2"/>
          </p:nvPr>
        </p:nvSpPr>
        <p:spPr>
          <a:xfrm>
            <a:off x="3228975" y="509588"/>
            <a:ext cx="3398838" cy="2549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85219" y="3228595"/>
            <a:ext cx="7886351" cy="305889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456094"/>
            <a:ext cx="4272349" cy="34048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582138" y="6456094"/>
            <a:ext cx="4272349" cy="340486"/>
          </a:xfrm>
          <a:prstGeom prst="rect">
            <a:avLst/>
          </a:prstGeom>
        </p:spPr>
        <p:txBody>
          <a:bodyPr vert="horz" lIns="91440" tIns="45720" rIns="91440" bIns="45720" rtlCol="0" anchor="b"/>
          <a:lstStyle>
            <a:lvl1pPr algn="r">
              <a:defRPr sz="1200"/>
            </a:lvl1pPr>
          </a:lstStyle>
          <a:p>
            <a:fld id="{48A44049-153F-4C22-BC27-ED8132B5B349}" type="slidenum">
              <a:rPr lang="en-US" smtClean="0"/>
              <a:pPr/>
              <a:t>‹#›</a:t>
            </a:fld>
            <a:endParaRPr lang="en-US"/>
          </a:p>
        </p:txBody>
      </p:sp>
    </p:spTree>
    <p:extLst>
      <p:ext uri="{BB962C8B-B14F-4D97-AF65-F5344CB8AC3E}">
        <p14:creationId xmlns:p14="http://schemas.microsoft.com/office/powerpoint/2010/main" val="2663714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Process: time, period, location, previous exchange on agenda items, persons involved, language/translation,  </a:t>
            </a:r>
          </a:p>
          <a:p>
            <a:endParaRPr lang="en-GB" dirty="0"/>
          </a:p>
        </p:txBody>
      </p:sp>
      <p:sp>
        <p:nvSpPr>
          <p:cNvPr id="4" name="Slide Number Placeholder 3"/>
          <p:cNvSpPr>
            <a:spLocks noGrp="1"/>
          </p:cNvSpPr>
          <p:nvPr>
            <p:ph type="sldNum" sz="quarter" idx="10"/>
          </p:nvPr>
        </p:nvSpPr>
        <p:spPr/>
        <p:txBody>
          <a:bodyPr/>
          <a:lstStyle/>
          <a:p>
            <a:fld id="{48A44049-153F-4C22-BC27-ED8132B5B349}" type="slidenum">
              <a:rPr lang="en-US" smtClean="0"/>
              <a:pPr/>
              <a:t>6</a:t>
            </a:fld>
            <a:endParaRPr lang="en-US"/>
          </a:p>
        </p:txBody>
      </p:sp>
    </p:spTree>
    <p:extLst>
      <p:ext uri="{BB962C8B-B14F-4D97-AF65-F5344CB8AC3E}">
        <p14:creationId xmlns:p14="http://schemas.microsoft.com/office/powerpoint/2010/main" val="927452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A44049-153F-4C22-BC27-ED8132B5B349}" type="slidenum">
              <a:rPr lang="en-US" smtClean="0"/>
              <a:pPr/>
              <a:t>24</a:t>
            </a:fld>
            <a:endParaRPr lang="en-US"/>
          </a:p>
        </p:txBody>
      </p:sp>
    </p:spTree>
    <p:extLst>
      <p:ext uri="{BB962C8B-B14F-4D97-AF65-F5344CB8AC3E}">
        <p14:creationId xmlns:p14="http://schemas.microsoft.com/office/powerpoint/2010/main" val="2728046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rgbClr val="9F4705"/>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sp>
        <p:nvSpPr>
          <p:cNvPr id="7" name="Date Placeholder 6"/>
          <p:cNvSpPr>
            <a:spLocks noGrp="1"/>
          </p:cNvSpPr>
          <p:nvPr>
            <p:ph type="dt" sz="half" idx="10"/>
          </p:nvPr>
        </p:nvSpPr>
        <p:spPr/>
        <p:txBody>
          <a:bodyPr/>
          <a:lstStyle>
            <a:extLst/>
          </a:lstStyle>
          <a:p>
            <a:fld id="{146A7F7D-BFB5-42CD-B07C-B0AE7BBB3749}" type="datetimeFigureOut">
              <a:rPr lang="en-US" smtClean="0"/>
              <a:pPr/>
              <a:t>10/6/2014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336D66C1-3A78-43B1-8CE4-615FAE6679D3}" type="slidenum">
              <a:rPr lang="en-US" smtClean="0"/>
              <a:pPr/>
              <a:t>‹#›</a:t>
            </a:fld>
            <a:endParaRPr lang="en-US"/>
          </a:p>
        </p:txBody>
      </p:sp>
      <p:sp>
        <p:nvSpPr>
          <p:cNvPr id="8" name="Oval 7"/>
          <p:cNvSpPr/>
          <p:nvPr/>
        </p:nvSpPr>
        <p:spPr>
          <a:xfrm>
            <a:off x="762000" y="1413802"/>
            <a:ext cx="210312" cy="210312"/>
          </a:xfrm>
          <a:prstGeom prst="ellipse">
            <a:avLst/>
          </a:prstGeom>
          <a:gradFill rotWithShape="1">
            <a:gsLst>
              <a:gs pos="0">
                <a:schemeClr val="accent2">
                  <a:lumMod val="60000"/>
                  <a:lumOff val="40000"/>
                </a:schemeClr>
              </a:gs>
              <a:gs pos="46000">
                <a:schemeClr val="accent5">
                  <a:lumMod val="40000"/>
                  <a:lumOff val="60000"/>
                </a:schemeClr>
              </a:gs>
              <a:gs pos="70000">
                <a:schemeClr val="accent5">
                  <a:lumMod val="60000"/>
                  <a:lumOff val="40000"/>
                </a:schemeClr>
              </a:gs>
              <a:gs pos="100000">
                <a:schemeClr val="accent5">
                  <a:lumMod val="75000"/>
                </a:schemeClr>
              </a:gs>
            </a:gsLst>
            <a:path path="circle">
              <a:fillToRect l="25000" t="12500" r="75000" b="87500"/>
            </a:path>
          </a:gradFill>
          <a:ln w="2000" cap="rnd" cmpd="sng" algn="ctr">
            <a:no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779880" y="775648"/>
            <a:ext cx="64008" cy="64008"/>
          </a:xfrm>
          <a:prstGeom prst="ellipse">
            <a:avLst/>
          </a:prstGeom>
          <a:noFill/>
          <a:ln w="12700" cap="rnd" cmpd="sng" algn="ctr">
            <a:solidFill>
              <a:schemeClr val="accent5">
                <a:lumMod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1" name="Oval 10"/>
          <p:cNvSpPr/>
          <p:nvPr userDrawn="1"/>
        </p:nvSpPr>
        <p:spPr>
          <a:xfrm>
            <a:off x="850392" y="850392"/>
            <a:ext cx="64008" cy="64008"/>
          </a:xfrm>
          <a:prstGeom prst="ellipse">
            <a:avLst/>
          </a:prstGeom>
          <a:noFill/>
          <a:ln w="12700" cap="rnd" cmpd="sng" algn="ctr">
            <a:solidFill>
              <a:schemeClr val="accent5">
                <a:lumMod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2" name="Oval 11"/>
          <p:cNvSpPr/>
          <p:nvPr userDrawn="1"/>
        </p:nvSpPr>
        <p:spPr>
          <a:xfrm>
            <a:off x="838200" y="533400"/>
            <a:ext cx="64008" cy="64008"/>
          </a:xfrm>
          <a:prstGeom prst="ellipse">
            <a:avLst/>
          </a:prstGeom>
          <a:noFill/>
          <a:ln w="12700" cap="rnd" cmpd="sng" algn="ctr">
            <a:solidFill>
              <a:schemeClr val="accent5">
                <a:lumMod val="60000"/>
                <a:lumOff val="4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6A7F7D-BFB5-42CD-B07C-B0AE7BBB3749}" type="datetimeFigureOut">
              <a:rPr lang="en-US" smtClean="0"/>
              <a:pPr/>
              <a:t>10/6/2014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6D66C1-3A78-43B1-8CE4-615FAE6679D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6A7F7D-BFB5-42CD-B07C-B0AE7BBB3749}" type="datetimeFigureOut">
              <a:rPr lang="en-US" smtClean="0"/>
              <a:pPr/>
              <a:t>10/6/2014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6D66C1-3A78-43B1-8CE4-615FAE6679D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buClr>
                <a:schemeClr val="accent5">
                  <a:lumMod val="75000"/>
                </a:schemeClr>
              </a:buClr>
              <a:defRPr>
                <a:solidFill>
                  <a:srgbClr val="713204"/>
                </a:solidFill>
              </a:defRPr>
            </a:lvl1pPr>
            <a:lvl2pPr marL="640080" indent="-237744">
              <a:buClr>
                <a:schemeClr val="accent5">
                  <a:lumMod val="60000"/>
                  <a:lumOff val="40000"/>
                </a:schemeClr>
              </a:buClr>
              <a:buFont typeface="Arial" pitchFamily="34" charset="0"/>
              <a:buChar char="•"/>
              <a:defRPr>
                <a:solidFill>
                  <a:srgbClr val="713204"/>
                </a:solidFill>
              </a:defRPr>
            </a:lvl2pPr>
            <a:lvl3pPr>
              <a:buClr>
                <a:schemeClr val="accent5">
                  <a:lumMod val="40000"/>
                  <a:lumOff val="60000"/>
                </a:schemeClr>
              </a:buClr>
              <a:defRPr>
                <a:solidFill>
                  <a:srgbClr val="713204"/>
                </a:solidFill>
              </a:defRPr>
            </a:lvl3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p:txBody>
      </p:sp>
      <p:sp>
        <p:nvSpPr>
          <p:cNvPr id="4" name="Date Placeholder 3"/>
          <p:cNvSpPr>
            <a:spLocks noGrp="1"/>
          </p:cNvSpPr>
          <p:nvPr>
            <p:ph type="dt" sz="half" idx="10"/>
          </p:nvPr>
        </p:nvSpPr>
        <p:spPr/>
        <p:txBody>
          <a:bodyPr/>
          <a:lstStyle>
            <a:extLst/>
          </a:lstStyle>
          <a:p>
            <a:fld id="{146A7F7D-BFB5-42CD-B07C-B0AE7BBB3749}" type="datetimeFigureOut">
              <a:rPr lang="en-US" smtClean="0"/>
              <a:pPr/>
              <a:t>10/6/2014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6D66C1-3A78-43B1-8CE4-615FAE6679D3}" type="slidenum">
              <a:rPr lang="en-US" smtClean="0"/>
              <a:pPr/>
              <a:t>‹#›</a:t>
            </a:fld>
            <a:endParaRPr lang="en-US"/>
          </a:p>
        </p:txBody>
      </p:sp>
      <p:sp>
        <p:nvSpPr>
          <p:cNvPr id="12" name="Oval 11"/>
          <p:cNvSpPr/>
          <p:nvPr userDrawn="1"/>
        </p:nvSpPr>
        <p:spPr>
          <a:xfrm>
            <a:off x="779880" y="775648"/>
            <a:ext cx="64008" cy="64008"/>
          </a:xfrm>
          <a:prstGeom prst="ellipse">
            <a:avLst/>
          </a:prstGeom>
          <a:noFill/>
          <a:ln w="12700" cap="rnd" cmpd="sng" algn="ctr">
            <a:solidFill>
              <a:schemeClr val="accent5">
                <a:lumMod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3" name="Oval 12"/>
          <p:cNvSpPr/>
          <p:nvPr userDrawn="1"/>
        </p:nvSpPr>
        <p:spPr>
          <a:xfrm>
            <a:off x="850392" y="850392"/>
            <a:ext cx="64008" cy="64008"/>
          </a:xfrm>
          <a:prstGeom prst="ellipse">
            <a:avLst/>
          </a:prstGeom>
          <a:noFill/>
          <a:ln w="12700" cap="rnd" cmpd="sng" algn="ctr">
            <a:solidFill>
              <a:schemeClr val="accent5">
                <a:lumMod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4" name="Oval 13"/>
          <p:cNvSpPr/>
          <p:nvPr userDrawn="1"/>
        </p:nvSpPr>
        <p:spPr>
          <a:xfrm>
            <a:off x="838200" y="533400"/>
            <a:ext cx="64008" cy="64008"/>
          </a:xfrm>
          <a:prstGeom prst="ellipse">
            <a:avLst/>
          </a:prstGeom>
          <a:noFill/>
          <a:ln w="12700" cap="rnd" cmpd="sng" algn="ctr">
            <a:solidFill>
              <a:schemeClr val="accent5">
                <a:lumMod val="60000"/>
                <a:lumOff val="4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5" name="Oval 14"/>
          <p:cNvSpPr/>
          <p:nvPr userDrawn="1"/>
        </p:nvSpPr>
        <p:spPr>
          <a:xfrm>
            <a:off x="762000" y="1413802"/>
            <a:ext cx="210312" cy="210312"/>
          </a:xfrm>
          <a:prstGeom prst="ellipse">
            <a:avLst/>
          </a:prstGeom>
          <a:gradFill rotWithShape="1">
            <a:gsLst>
              <a:gs pos="0">
                <a:schemeClr val="accent2">
                  <a:lumMod val="60000"/>
                  <a:lumOff val="40000"/>
                </a:schemeClr>
              </a:gs>
              <a:gs pos="46000">
                <a:schemeClr val="accent5">
                  <a:lumMod val="40000"/>
                  <a:lumOff val="60000"/>
                </a:schemeClr>
              </a:gs>
              <a:gs pos="70000">
                <a:schemeClr val="accent5">
                  <a:lumMod val="60000"/>
                  <a:lumOff val="40000"/>
                </a:schemeClr>
              </a:gs>
              <a:gs pos="100000">
                <a:schemeClr val="accent5">
                  <a:lumMod val="75000"/>
                </a:schemeClr>
              </a:gs>
            </a:gsLst>
            <a:path path="circle">
              <a:fillToRect l="25000" t="12500" r="75000" b="87500"/>
            </a:path>
          </a:gradFill>
          <a:ln w="2000" cap="rnd" cmpd="sng" algn="ctr">
            <a:no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46A7F7D-BFB5-42CD-B07C-B0AE7BBB3749}" type="datetimeFigureOut">
              <a:rPr lang="en-US" smtClean="0"/>
              <a:pPr/>
              <a:t>10/6/2014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36D66C1-3A78-43B1-8CE4-615FAE6679D3}"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46A7F7D-BFB5-42CD-B07C-B0AE7BBB3749}" type="datetimeFigureOut">
              <a:rPr lang="en-US" smtClean="0"/>
              <a:pPr/>
              <a:t>10/6/2014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36D66C1-3A78-43B1-8CE4-615FAE6679D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46A7F7D-BFB5-42CD-B07C-B0AE7BBB3749}" type="datetimeFigureOut">
              <a:rPr lang="en-US" smtClean="0"/>
              <a:pPr/>
              <a:t>10/6/2014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36D66C1-3A78-43B1-8CE4-615FAE6679D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46A7F7D-BFB5-42CD-B07C-B0AE7BBB3749}" type="datetimeFigureOut">
              <a:rPr lang="en-US" smtClean="0"/>
              <a:pPr/>
              <a:t>10/6/2014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36D66C1-3A78-43B1-8CE4-615FAE6679D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46A7F7D-BFB5-42CD-B07C-B0AE7BBB3749}" type="datetimeFigureOut">
              <a:rPr lang="en-US" smtClean="0"/>
              <a:pPr/>
              <a:t>10/6/2014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36D66C1-3A78-43B1-8CE4-615FAE6679D3}"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46A7F7D-BFB5-42CD-B07C-B0AE7BBB3749}" type="datetimeFigureOut">
              <a:rPr lang="en-US" smtClean="0"/>
              <a:pPr/>
              <a:t>10/6/2014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36D66C1-3A78-43B1-8CE4-615FAE6679D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46A7F7D-BFB5-42CD-B07C-B0AE7BBB3749}" type="datetimeFigureOut">
              <a:rPr lang="en-US" smtClean="0"/>
              <a:pPr/>
              <a:t>10/6/2014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36D66C1-3A78-43B1-8CE4-615FAE6679D3}"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65000"/>
              </a:schemeClr>
            </a:gs>
            <a:gs pos="50000">
              <a:srgbClr val="E6E6E6"/>
            </a:gs>
            <a:gs pos="100000">
              <a:schemeClr val="bg1"/>
            </a:gs>
          </a:gsLst>
          <a:lin ang="16200000" scaled="1"/>
          <a:tileRect/>
        </a:gra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accent6">
              <a:lumMod val="20000"/>
              <a:lumOff val="80000"/>
              <a:alpha val="66000"/>
            </a:schemeClr>
          </a:solidFill>
          <a:ln w="3175" cap="rnd" cmpd="sng" algn="ctr">
            <a:solidFill>
              <a:schemeClr val="bg1">
                <a:lumMod val="85000"/>
              </a:schemeClr>
            </a:solidFill>
            <a:prstDash val="solid"/>
          </a:ln>
          <a:effectLst>
            <a:outerShdw blurRad="50800" dist="38100" dir="8100000" algn="tr" rotWithShape="0">
              <a:prstClr val="black">
                <a:alpha val="40000"/>
              </a:prst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405911" y="1068897"/>
            <a:ext cx="1125717" cy="1102624"/>
          </a:xfrm>
          <a:prstGeom prst="donut">
            <a:avLst>
              <a:gd name="adj" fmla="val 11833"/>
            </a:avLst>
          </a:prstGeom>
          <a:gradFill rotWithShape="1">
            <a:gsLst>
              <a:gs pos="0">
                <a:schemeClr val="bg2">
                  <a:tint val="10000"/>
                  <a:shade val="99000"/>
                  <a:satMod val="355000"/>
                  <a:alpha val="70000"/>
                </a:schemeClr>
              </a:gs>
              <a:gs pos="86000">
                <a:schemeClr val="accent2">
                  <a:lumMod val="40000"/>
                  <a:lumOff val="60000"/>
                </a:schemeClr>
              </a:gs>
              <a:gs pos="100000">
                <a:schemeClr val="accent5">
                  <a:lumMod val="60000"/>
                  <a:lumOff val="4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46A7F7D-BFB5-42CD-B07C-B0AE7BBB3749}" type="datetimeFigureOut">
              <a:rPr lang="en-US" smtClean="0"/>
              <a:pPr/>
              <a:t>10/6/2014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36D66C1-3A78-43B1-8CE4-615FAE6679D3}"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in.vollmann@ituc-csi.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reuters.com/article/2014/02/25/imf-lagarde-idUSL1N0LU1VB20140225" TargetMode="External"/><Relationship Id="rId2" Type="http://schemas.openxmlformats.org/officeDocument/2006/relationships/hyperlink" Target="http://www.ft.com/intl/cms/s/0/b3462520-805b-11e3-853f-00144feab7de.html#axzz3EhN5sV5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fortune.com/2014/06/02/christine-lagarde-im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imf.org/external/np/speeches/2011/041311.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imf.org/external/pubs/ft/sdn/2012/sdn1207.pdf" TargetMode="External"/><Relationship Id="rId2" Type="http://schemas.openxmlformats.org/officeDocument/2006/relationships/hyperlink" Target="http://www.imf.org/external/pubs/ft/sdn/2014/sdn1402.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imf.org/external/np/pp/eng/2014/012314.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imf.org/external/np/fad/inequality/index.htm" TargetMode="External"/><Relationship Id="rId2" Type="http://schemas.openxmlformats.org/officeDocument/2006/relationships/hyperlink" Target="https://www.imf.org/external/pubs/ft/sdn/2013/sdn1302.pdf" TargetMode="External"/><Relationship Id="rId1" Type="http://schemas.openxmlformats.org/officeDocument/2006/relationships/slideLayout" Target="../slideLayouts/slideLayout2.xml"/><Relationship Id="rId4" Type="http://schemas.openxmlformats.org/officeDocument/2006/relationships/hyperlink" Target="http://www.ituc-csi.org/imf-labour-marketprescription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worldbank.org/en/news/speech/2013/06/25/transcript-world-bank-group-president-jim-yong-kims-remarks-at-the-us-global-leadership-coalition-annual-conference" TargetMode="External"/><Relationship Id="rId2" Type="http://schemas.openxmlformats.org/officeDocument/2006/relationships/hyperlink" Target="http://www.worldbank.org/en/news/press-release/2013/04/20/historic-goals-to-end-extreme-poverty-endorsed-by-world-bank-governor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mf.org/external/np/fad/inequality/index.htm" TargetMode="External"/><Relationship Id="rId2" Type="http://schemas.openxmlformats.org/officeDocument/2006/relationships/hyperlink" Target="https://www.devex.com/news/jim-kim-addressing-inequality-investing-in-people-critical-to-sustainable-growth-83275"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mf.org/external/np/pp/eng/2014/012314.pdf" TargetMode="External"/><Relationship Id="rId2" Type="http://schemas.openxmlformats.org/officeDocument/2006/relationships/hyperlink" Target="http://www.worldbank.org/content/dam/Worldbank/document/Poverty%20documents/inequality-in-focus-october2013-v12.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doingbusiness.org/~/media/GIAWB/Doing%20Business/Documents/Fact-Sheets/DB13/DB13ECAFactSheetEnglish.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219200"/>
            <a:ext cx="7848600" cy="2743200"/>
          </a:xfrm>
        </p:spPr>
        <p:txBody>
          <a:bodyPr>
            <a:noAutofit/>
          </a:bodyPr>
          <a:lstStyle/>
          <a:p>
            <a:pPr>
              <a:lnSpc>
                <a:spcPct val="120000"/>
              </a:lnSpc>
              <a:spcBef>
                <a:spcPts val="0"/>
              </a:spcBef>
            </a:pPr>
            <a:r>
              <a:rPr lang="en-CA" sz="4400" b="1" dirty="0" smtClean="0"/>
              <a:t>The IMF and the World </a:t>
            </a:r>
            <a:r>
              <a:rPr lang="en-CA" sz="4400" b="1" dirty="0"/>
              <a:t>Bank </a:t>
            </a:r>
            <a:r>
              <a:rPr lang="en-CA" sz="4000" b="1" dirty="0" smtClean="0"/>
              <a:t/>
            </a:r>
            <a:br>
              <a:rPr lang="en-CA" sz="4000" b="1" dirty="0" smtClean="0"/>
            </a:br>
            <a:r>
              <a:rPr lang="en-CA" sz="4000" b="1" dirty="0"/>
              <a:t/>
            </a:r>
            <a:br>
              <a:rPr lang="en-CA" sz="4000" b="1" dirty="0"/>
            </a:br>
            <a:r>
              <a:rPr lang="en-CA" sz="2800" b="1" dirty="0"/>
              <a:t>Polici</a:t>
            </a:r>
            <a:r>
              <a:rPr lang="en-CA" sz="2800" b="1" dirty="0" smtClean="0"/>
              <a:t>es and trade union responses </a:t>
            </a:r>
            <a:endParaRPr lang="en-US" sz="2800" b="1" dirty="0"/>
          </a:p>
        </p:txBody>
      </p:sp>
      <p:sp>
        <p:nvSpPr>
          <p:cNvPr id="3" name="TextBox 2"/>
          <p:cNvSpPr txBox="1"/>
          <p:nvPr/>
        </p:nvSpPr>
        <p:spPr>
          <a:xfrm>
            <a:off x="1066800" y="5273695"/>
            <a:ext cx="7987352" cy="1508105"/>
          </a:xfrm>
          <a:prstGeom prst="rect">
            <a:avLst/>
          </a:prstGeom>
          <a:noFill/>
        </p:spPr>
        <p:txBody>
          <a:bodyPr wrap="square" rtlCol="0">
            <a:spAutoFit/>
          </a:bodyPr>
          <a:lstStyle/>
          <a:p>
            <a:r>
              <a:rPr lang="en-US" sz="3200" dirty="0" smtClean="0">
                <a:solidFill>
                  <a:schemeClr val="accent5">
                    <a:lumMod val="75000"/>
                  </a:schemeClr>
                </a:solidFill>
                <a:latin typeface="+mj-lt"/>
              </a:rPr>
              <a:t>Carolin </a:t>
            </a:r>
            <a:r>
              <a:rPr lang="en-US" sz="3200" dirty="0" smtClean="0">
                <a:solidFill>
                  <a:schemeClr val="accent5">
                    <a:lumMod val="75000"/>
                  </a:schemeClr>
                </a:solidFill>
                <a:latin typeface="+mj-lt"/>
              </a:rPr>
              <a:t>Vollmann</a:t>
            </a:r>
          </a:p>
          <a:p>
            <a:r>
              <a:rPr lang="en-US" sz="2000" dirty="0" smtClean="0">
                <a:solidFill>
                  <a:schemeClr val="accent5">
                    <a:lumMod val="75000"/>
                  </a:schemeClr>
                </a:solidFill>
                <a:latin typeface="+mj-lt"/>
              </a:rPr>
              <a:t>Economic </a:t>
            </a:r>
            <a:r>
              <a:rPr lang="en-US" sz="2000" dirty="0" smtClean="0">
                <a:solidFill>
                  <a:schemeClr val="accent5">
                    <a:lumMod val="75000"/>
                  </a:schemeClr>
                </a:solidFill>
                <a:latin typeface="+mj-lt"/>
              </a:rPr>
              <a:t>Advisor &amp; Research Officer</a:t>
            </a:r>
          </a:p>
          <a:p>
            <a:r>
              <a:rPr lang="en-US" sz="2000" dirty="0" smtClean="0">
                <a:solidFill>
                  <a:schemeClr val="accent5">
                    <a:lumMod val="75000"/>
                  </a:schemeClr>
                </a:solidFill>
                <a:latin typeface="+mj-lt"/>
              </a:rPr>
              <a:t>International Trade Union Confederation	</a:t>
            </a:r>
            <a:endParaRPr lang="en-US" sz="2000" dirty="0">
              <a:solidFill>
                <a:schemeClr val="accent5">
                  <a:lumMod val="75000"/>
                </a:schemeClr>
              </a:solidFill>
              <a:latin typeface="+mj-lt"/>
            </a:endParaRPr>
          </a:p>
          <a:p>
            <a:r>
              <a:rPr lang="en-US" sz="2000" smtClean="0">
                <a:solidFill>
                  <a:schemeClr val="accent5">
                    <a:lumMod val="75000"/>
                  </a:schemeClr>
                </a:solidFill>
                <a:hlinkClick r:id="rId2"/>
              </a:rPr>
              <a:t>carolin.vollmann@ituc-csi.org</a:t>
            </a:r>
            <a:r>
              <a:rPr lang="en-US" sz="2000" smtClean="0">
                <a:solidFill>
                  <a:schemeClr val="accent5">
                    <a:lumMod val="75000"/>
                  </a:schemeClr>
                </a:solidFill>
              </a:rPr>
              <a:t>			6</a:t>
            </a:r>
            <a:r>
              <a:rPr lang="en-US" sz="2000" baseline="30000" smtClean="0">
                <a:solidFill>
                  <a:schemeClr val="accent5">
                    <a:lumMod val="75000"/>
                  </a:schemeClr>
                </a:solidFill>
              </a:rPr>
              <a:t>th</a:t>
            </a:r>
            <a:r>
              <a:rPr lang="en-US" sz="2000" smtClean="0">
                <a:solidFill>
                  <a:schemeClr val="accent5">
                    <a:lumMod val="75000"/>
                  </a:schemeClr>
                </a:solidFill>
              </a:rPr>
              <a:t> </a:t>
            </a:r>
            <a:r>
              <a:rPr lang="en-US" sz="2000">
                <a:solidFill>
                  <a:schemeClr val="accent5">
                    <a:lumMod val="75000"/>
                  </a:schemeClr>
                </a:solidFill>
              </a:rPr>
              <a:t>of </a:t>
            </a:r>
            <a:r>
              <a:rPr lang="en-US" sz="2000">
                <a:solidFill>
                  <a:schemeClr val="accent5">
                    <a:lumMod val="75000"/>
                  </a:schemeClr>
                </a:solidFill>
              </a:rPr>
              <a:t>October </a:t>
            </a:r>
            <a:r>
              <a:rPr lang="en-US" sz="2000" smtClean="0">
                <a:solidFill>
                  <a:schemeClr val="accent5">
                    <a:lumMod val="75000"/>
                  </a:schemeClr>
                </a:solidFill>
              </a:rPr>
              <a:t>2014</a:t>
            </a:r>
            <a:endParaRPr lang="en-US" sz="2000" dirty="0">
              <a:solidFill>
                <a:schemeClr val="accent5">
                  <a:lumMod val="75000"/>
                </a:schemeClr>
              </a:solidFill>
              <a:latin typeface="+mj-lt"/>
            </a:endParaRPr>
          </a:p>
        </p:txBody>
      </p:sp>
    </p:spTree>
    <p:extLst>
      <p:ext uri="{BB962C8B-B14F-4D97-AF65-F5344CB8AC3E}">
        <p14:creationId xmlns:p14="http://schemas.microsoft.com/office/powerpoint/2010/main" val="1674335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4</a:t>
            </a:r>
            <a:r>
              <a:rPr lang="en-GB" dirty="0" smtClean="0"/>
              <a:t>. Leverage</a:t>
            </a:r>
            <a:br>
              <a:rPr lang="en-GB" dirty="0" smtClean="0"/>
            </a:br>
            <a:r>
              <a:rPr lang="en-GB" sz="2700" i="1" dirty="0" smtClean="0"/>
              <a:t>The walk-away option everybody has </a:t>
            </a:r>
            <a:endParaRPr lang="en-GB" sz="2700" i="1" dirty="0"/>
          </a:p>
        </p:txBody>
      </p:sp>
      <p:sp>
        <p:nvSpPr>
          <p:cNvPr id="3" name="Content Placeholder 2"/>
          <p:cNvSpPr>
            <a:spLocks noGrp="1"/>
          </p:cNvSpPr>
          <p:nvPr>
            <p:ph idx="1"/>
          </p:nvPr>
        </p:nvSpPr>
        <p:spPr>
          <a:xfrm>
            <a:off x="1435608" y="1752600"/>
            <a:ext cx="7498080" cy="4495800"/>
          </a:xfrm>
        </p:spPr>
        <p:txBody>
          <a:bodyPr>
            <a:normAutofit/>
          </a:bodyPr>
          <a:lstStyle/>
          <a:p>
            <a:r>
              <a:rPr lang="en-GB" dirty="0" smtClean="0"/>
              <a:t>Improving the</a:t>
            </a:r>
            <a:r>
              <a:rPr lang="en-GB" dirty="0" smtClean="0"/>
              <a:t> </a:t>
            </a:r>
            <a:r>
              <a:rPr lang="en-GB" dirty="0" smtClean="0"/>
              <a:t>leverage </a:t>
            </a:r>
            <a:r>
              <a:rPr lang="en-GB" dirty="0" smtClean="0"/>
              <a:t>in advance</a:t>
            </a:r>
          </a:p>
          <a:p>
            <a:endParaRPr lang="en-GB" dirty="0" smtClean="0"/>
          </a:p>
          <a:p>
            <a:pPr marL="82296" indent="0">
              <a:buNone/>
            </a:pPr>
            <a:r>
              <a:rPr lang="en-GB" sz="2400" dirty="0" smtClean="0"/>
              <a:t>	- raise </a:t>
            </a:r>
            <a:r>
              <a:rPr lang="en-GB" sz="2400" dirty="0" smtClean="0"/>
              <a:t>public awareness, </a:t>
            </a:r>
            <a:endParaRPr lang="en-GB" sz="2400" dirty="0" smtClean="0"/>
          </a:p>
          <a:p>
            <a:pPr marL="82296" indent="0">
              <a:buNone/>
            </a:pPr>
            <a:endParaRPr lang="en-GB" sz="2400" dirty="0" smtClean="0"/>
          </a:p>
          <a:p>
            <a:pPr marL="82296" indent="0">
              <a:buNone/>
            </a:pPr>
            <a:r>
              <a:rPr lang="en-GB" sz="2400" dirty="0"/>
              <a:t>	</a:t>
            </a:r>
            <a:r>
              <a:rPr lang="en-GB" sz="2400" dirty="0" smtClean="0"/>
              <a:t>- elaboration of joint position between different 	 		c</a:t>
            </a:r>
            <a:r>
              <a:rPr lang="en-GB" sz="2400" dirty="0" smtClean="0"/>
              <a:t>onfederation </a:t>
            </a:r>
            <a:endParaRPr lang="en-GB" sz="2400" dirty="0"/>
          </a:p>
          <a:p>
            <a:endParaRPr lang="en-GB" dirty="0"/>
          </a:p>
        </p:txBody>
      </p:sp>
    </p:spTree>
    <p:extLst>
      <p:ext uri="{BB962C8B-B14F-4D97-AF65-F5344CB8AC3E}">
        <p14:creationId xmlns:p14="http://schemas.microsoft.com/office/powerpoint/2010/main" val="1735468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708392" cy="1143000"/>
          </a:xfrm>
        </p:spPr>
        <p:txBody>
          <a:bodyPr>
            <a:normAutofit fontScale="90000"/>
          </a:bodyPr>
          <a:lstStyle/>
          <a:p>
            <a:r>
              <a:rPr lang="en-GB" dirty="0" smtClean="0"/>
              <a:t>5. </a:t>
            </a:r>
            <a:r>
              <a:rPr lang="en-GB" dirty="0"/>
              <a:t>Communication</a:t>
            </a:r>
            <a:br>
              <a:rPr lang="en-GB" dirty="0"/>
            </a:br>
            <a:r>
              <a:rPr lang="en-GB" sz="2700" i="1" dirty="0"/>
              <a:t>The exchange of thoughts, messages, </a:t>
            </a:r>
            <a:r>
              <a:rPr lang="en-GB" sz="2700" i="1" dirty="0" smtClean="0"/>
              <a:t>or </a:t>
            </a:r>
            <a:r>
              <a:rPr lang="en-GB" sz="2700" i="1" dirty="0"/>
              <a:t>information by speech, writing, physical cues, </a:t>
            </a:r>
            <a:r>
              <a:rPr lang="en-GB" sz="2700" i="1" dirty="0" smtClean="0"/>
              <a:t>etc. </a:t>
            </a:r>
            <a:endParaRPr lang="en-GB" sz="2700" i="1" dirty="0"/>
          </a:p>
        </p:txBody>
      </p:sp>
      <p:sp>
        <p:nvSpPr>
          <p:cNvPr id="3" name="Content Placeholder 2"/>
          <p:cNvSpPr>
            <a:spLocks noGrp="1"/>
          </p:cNvSpPr>
          <p:nvPr>
            <p:ph idx="1"/>
          </p:nvPr>
        </p:nvSpPr>
        <p:spPr>
          <a:xfrm>
            <a:off x="1435608" y="1752600"/>
            <a:ext cx="7498080" cy="4495800"/>
          </a:xfrm>
        </p:spPr>
        <p:txBody>
          <a:bodyPr>
            <a:normAutofit/>
          </a:bodyPr>
          <a:lstStyle/>
          <a:p>
            <a:pPr marL="82296" indent="0">
              <a:buNone/>
            </a:pPr>
            <a:endParaRPr lang="en-GB" dirty="0"/>
          </a:p>
          <a:p>
            <a:r>
              <a:rPr lang="en-GB" dirty="0" smtClean="0"/>
              <a:t>Tailor </a:t>
            </a:r>
            <a:r>
              <a:rPr lang="en-GB" dirty="0" smtClean="0"/>
              <a:t>your language </a:t>
            </a:r>
          </a:p>
          <a:p>
            <a:pPr marL="402336" lvl="1" indent="0">
              <a:buNone/>
            </a:pPr>
            <a:r>
              <a:rPr lang="en-GB" sz="2400" dirty="0" smtClean="0"/>
              <a:t>(</a:t>
            </a:r>
            <a:r>
              <a:rPr lang="en-GB" sz="2400" dirty="0" smtClean="0"/>
              <a:t>they like </a:t>
            </a:r>
            <a:r>
              <a:rPr lang="en-GB" sz="2400" dirty="0" err="1" smtClean="0"/>
              <a:t>economish</a:t>
            </a:r>
            <a:r>
              <a:rPr lang="en-GB" sz="2400" dirty="0" smtClean="0"/>
              <a:t> and </a:t>
            </a:r>
            <a:r>
              <a:rPr lang="en-GB" sz="2400" dirty="0" err="1" smtClean="0"/>
              <a:t>financish</a:t>
            </a:r>
            <a:r>
              <a:rPr lang="en-GB" sz="2400" dirty="0" smtClean="0"/>
              <a:t>)</a:t>
            </a:r>
          </a:p>
          <a:p>
            <a:pPr marL="402336" lvl="1" indent="0">
              <a:buNone/>
            </a:pPr>
            <a:endParaRPr lang="en-GB" sz="2400" dirty="0"/>
          </a:p>
          <a:p>
            <a:r>
              <a:rPr lang="en-GB" dirty="0" smtClean="0"/>
              <a:t>Combine </a:t>
            </a:r>
            <a:r>
              <a:rPr lang="en-GB" dirty="0"/>
              <a:t>advocacy with plenty of inquiry. </a:t>
            </a:r>
            <a:endParaRPr lang="en-GB" dirty="0" smtClean="0"/>
          </a:p>
          <a:p>
            <a:pPr marL="402336" lvl="1" indent="0">
              <a:buNone/>
            </a:pPr>
            <a:r>
              <a:rPr lang="en-GB" dirty="0" smtClean="0"/>
              <a:t>Ask about the government’s and employer’s position (national/foreign), and on their priorities/worries </a:t>
            </a:r>
            <a:endParaRPr lang="en-GB" dirty="0"/>
          </a:p>
          <a:p>
            <a:endParaRPr lang="en-GB" dirty="0"/>
          </a:p>
        </p:txBody>
      </p:sp>
    </p:spTree>
    <p:extLst>
      <p:ext uri="{BB962C8B-B14F-4D97-AF65-F5344CB8AC3E}">
        <p14:creationId xmlns:p14="http://schemas.microsoft.com/office/powerpoint/2010/main" val="1836799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6</a:t>
            </a:r>
            <a:r>
              <a:rPr lang="en-GB" dirty="0" smtClean="0"/>
              <a:t>. </a:t>
            </a:r>
            <a:r>
              <a:rPr lang="en-GB" dirty="0"/>
              <a:t>Commitment</a:t>
            </a:r>
            <a:br>
              <a:rPr lang="en-GB" dirty="0"/>
            </a:br>
            <a:r>
              <a:rPr lang="en-GB" sz="2700" i="1" dirty="0"/>
              <a:t>Agreements about what a party will or will not do </a:t>
            </a:r>
            <a:endParaRPr lang="en-GB" dirty="0"/>
          </a:p>
        </p:txBody>
      </p:sp>
      <p:sp>
        <p:nvSpPr>
          <p:cNvPr id="3" name="Content Placeholder 2"/>
          <p:cNvSpPr>
            <a:spLocks noGrp="1"/>
          </p:cNvSpPr>
          <p:nvPr>
            <p:ph idx="1"/>
          </p:nvPr>
        </p:nvSpPr>
        <p:spPr/>
        <p:txBody>
          <a:bodyPr>
            <a:normAutofit fontScale="92500"/>
          </a:bodyPr>
          <a:lstStyle/>
          <a:p>
            <a:endParaRPr lang="en-GB" dirty="0"/>
          </a:p>
          <a:p>
            <a:r>
              <a:rPr lang="en-GB" dirty="0" smtClean="0"/>
              <a:t>There have been many social pacts in Europe </a:t>
            </a:r>
            <a:endParaRPr lang="en-GB" dirty="0" smtClean="0"/>
          </a:p>
          <a:p>
            <a:pPr marL="402336" lvl="1" indent="0">
              <a:buNone/>
            </a:pPr>
            <a:r>
              <a:rPr lang="en-GB" sz="2600" dirty="0" smtClean="0"/>
              <a:t>(your commitment will never be far-reaching enough)</a:t>
            </a:r>
          </a:p>
          <a:p>
            <a:pPr marL="402336" lvl="1" indent="0">
              <a:buNone/>
            </a:pPr>
            <a:endParaRPr lang="en-GB" sz="2600" dirty="0"/>
          </a:p>
          <a:p>
            <a:r>
              <a:rPr lang="en-GB" dirty="0"/>
              <a:t>Use process commitments at the beginning to move the negotiation forward </a:t>
            </a:r>
            <a:endParaRPr lang="en-GB" dirty="0" smtClean="0"/>
          </a:p>
          <a:p>
            <a:pPr marL="402336" lvl="1" indent="0">
              <a:buNone/>
            </a:pPr>
            <a:r>
              <a:rPr lang="en-GB" sz="2600" dirty="0" smtClean="0"/>
              <a:t>(e. g. commit to research and surveys to find out more on a topic, to meet again, to send a position paper, etc.)</a:t>
            </a:r>
          </a:p>
          <a:p>
            <a:endParaRPr lang="en-GB" dirty="0"/>
          </a:p>
        </p:txBody>
      </p:sp>
    </p:spTree>
    <p:extLst>
      <p:ext uri="{BB962C8B-B14F-4D97-AF65-F5344CB8AC3E}">
        <p14:creationId xmlns:p14="http://schemas.microsoft.com/office/powerpoint/2010/main" val="3357947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143000" y="1447800"/>
            <a:ext cx="7498080" cy="4800600"/>
          </a:xfrm>
        </p:spPr>
        <p:txBody>
          <a:bodyPr>
            <a:normAutofit/>
          </a:bodyPr>
          <a:lstStyle/>
          <a:p>
            <a:pPr marL="82296" indent="0" algn="ctr">
              <a:buNone/>
            </a:pPr>
            <a:r>
              <a:rPr lang="en-GB" sz="4800" dirty="0" smtClean="0"/>
              <a:t>	</a:t>
            </a:r>
          </a:p>
          <a:p>
            <a:pPr marL="82296" indent="0" algn="ctr">
              <a:buNone/>
            </a:pPr>
            <a:endParaRPr lang="en-GB" sz="4800" dirty="0"/>
          </a:p>
          <a:p>
            <a:pPr marL="82296" indent="0" algn="ctr">
              <a:buNone/>
            </a:pPr>
            <a:r>
              <a:rPr lang="en-GB" sz="4800" dirty="0" smtClean="0"/>
              <a:t>Further </a:t>
            </a:r>
            <a:r>
              <a:rPr lang="en-GB" sz="4800" dirty="0"/>
              <a:t>material</a:t>
            </a:r>
          </a:p>
        </p:txBody>
      </p:sp>
    </p:spTree>
    <p:extLst>
      <p:ext uri="{BB962C8B-B14F-4D97-AF65-F5344CB8AC3E}">
        <p14:creationId xmlns:p14="http://schemas.microsoft.com/office/powerpoint/2010/main" val="3017207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52400"/>
            <a:ext cx="7924800" cy="4572000"/>
          </a:xfrm>
        </p:spPr>
        <p:txBody>
          <a:bodyPr>
            <a:noAutofit/>
          </a:bodyPr>
          <a:lstStyle/>
          <a:p>
            <a:pPr marL="82296" indent="0">
              <a:buNone/>
            </a:pPr>
            <a:r>
              <a:rPr lang="en-GB" sz="2400" b="1" i="1" dirty="0" smtClean="0"/>
              <a:t>Christine </a:t>
            </a:r>
            <a:r>
              <a:rPr lang="en-GB" sz="2400" b="1" i="1" dirty="0" err="1" smtClean="0"/>
              <a:t>Lagarde</a:t>
            </a:r>
            <a:r>
              <a:rPr lang="en-GB" sz="2400" b="1" i="1" dirty="0" smtClean="0"/>
              <a:t>:</a:t>
            </a:r>
          </a:p>
          <a:p>
            <a:pPr marL="82296" indent="0">
              <a:buNone/>
            </a:pPr>
            <a:endParaRPr lang="en-GB" sz="1400" b="1" i="1" dirty="0" smtClean="0"/>
          </a:p>
          <a:p>
            <a:pPr marL="82296" indent="0">
              <a:buNone/>
            </a:pPr>
            <a:r>
              <a:rPr lang="en-GB" sz="2000" i="1" dirty="0" smtClean="0"/>
              <a:t>“</a:t>
            </a:r>
            <a:r>
              <a:rPr lang="en-GB" sz="2000" i="1" dirty="0"/>
              <a:t>Business and political leaders at the World Economic Forum should remember that in far too many countries the benefits of growth are being enjoyed by far too few people. This is not a recipe for stability and sustainability</a:t>
            </a:r>
            <a:r>
              <a:rPr lang="en-GB" sz="2000" i="1" dirty="0" smtClean="0"/>
              <a:t>,” , </a:t>
            </a:r>
            <a:r>
              <a:rPr lang="en-GB" sz="2000" dirty="0" smtClean="0"/>
              <a:t>February 2014, </a:t>
            </a:r>
          </a:p>
          <a:p>
            <a:pPr marL="82296" indent="0">
              <a:buNone/>
            </a:pPr>
            <a:r>
              <a:rPr lang="en-US" sz="2000" dirty="0" smtClean="0">
                <a:hlinkClick r:id="rId2"/>
              </a:rPr>
              <a:t>http</a:t>
            </a:r>
            <a:r>
              <a:rPr lang="en-US" sz="2000" dirty="0">
                <a:hlinkClick r:id="rId2"/>
              </a:rPr>
              <a:t>://</a:t>
            </a:r>
            <a:r>
              <a:rPr lang="en-US" sz="2000" dirty="0" smtClean="0">
                <a:hlinkClick r:id="rId2"/>
              </a:rPr>
              <a:t>www.ft.com/intl/cms/s/0/b3462520-805b-11e3-853f-00144feab7de.html#axzz3EhN5sV5U</a:t>
            </a:r>
            <a:endParaRPr lang="en-US" sz="2000" dirty="0" smtClean="0"/>
          </a:p>
          <a:p>
            <a:pPr marL="82296" indent="0">
              <a:buNone/>
            </a:pPr>
            <a:endParaRPr lang="en-US" sz="2000" dirty="0" smtClean="0"/>
          </a:p>
          <a:p>
            <a:pPr marL="82296" indent="0">
              <a:buNone/>
            </a:pPr>
            <a:r>
              <a:rPr lang="en-GB" sz="2000" i="1" dirty="0" smtClean="0"/>
              <a:t>“</a:t>
            </a:r>
            <a:r>
              <a:rPr lang="en-GB" sz="2000" i="1" dirty="0"/>
              <a:t>Rising inequality can damage economic growth and social ties, and may also cause political instability”. "In the years ahead, it will no longer be enough to look simply at economic growth," she said. "We will need to ask if this growth is inclusive</a:t>
            </a:r>
            <a:r>
              <a:rPr lang="en-GB" sz="2000" i="1" dirty="0" smtClean="0"/>
              <a:t>.“,</a:t>
            </a:r>
            <a:r>
              <a:rPr lang="en-GB" sz="2000" dirty="0"/>
              <a:t> </a:t>
            </a:r>
            <a:r>
              <a:rPr lang="en-GB" sz="2000" dirty="0" smtClean="0"/>
              <a:t>February </a:t>
            </a:r>
            <a:r>
              <a:rPr lang="en-GB" sz="2000" dirty="0"/>
              <a:t>2014</a:t>
            </a:r>
          </a:p>
          <a:p>
            <a:pPr marL="82296" indent="0">
              <a:buNone/>
            </a:pPr>
            <a:r>
              <a:rPr lang="en-US" sz="2000" dirty="0">
                <a:hlinkClick r:id="rId3"/>
              </a:rPr>
              <a:t>http://</a:t>
            </a:r>
            <a:r>
              <a:rPr lang="en-US" sz="2000" dirty="0" smtClean="0">
                <a:hlinkClick r:id="rId3"/>
              </a:rPr>
              <a:t>www.reuters.com/article/2014/02/25/imf-lagarde-idUSL1N0LU1VB20140225</a:t>
            </a:r>
            <a:endParaRPr lang="en-US" sz="2000" dirty="0" smtClean="0"/>
          </a:p>
          <a:p>
            <a:pPr marL="82296" indent="0">
              <a:buNone/>
            </a:pPr>
            <a:endParaRPr lang="en-US" sz="1300" dirty="0"/>
          </a:p>
        </p:txBody>
      </p:sp>
    </p:spTree>
    <p:extLst>
      <p:ext uri="{BB962C8B-B14F-4D97-AF65-F5344CB8AC3E}">
        <p14:creationId xmlns:p14="http://schemas.microsoft.com/office/powerpoint/2010/main" val="175211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76200"/>
            <a:ext cx="7924800" cy="4572000"/>
          </a:xfrm>
        </p:spPr>
        <p:txBody>
          <a:bodyPr>
            <a:noAutofit/>
          </a:bodyPr>
          <a:lstStyle/>
          <a:p>
            <a:pPr marL="82296" indent="0">
              <a:buNone/>
            </a:pPr>
            <a:r>
              <a:rPr lang="en-GB" sz="2400" b="1" i="1" dirty="0" smtClean="0"/>
              <a:t>Christine </a:t>
            </a:r>
            <a:r>
              <a:rPr lang="en-GB" sz="2400" b="1" i="1" dirty="0" err="1" smtClean="0"/>
              <a:t>Lagarde</a:t>
            </a:r>
            <a:r>
              <a:rPr lang="en-GB" sz="2400" b="1" i="1" dirty="0" smtClean="0"/>
              <a:t>:</a:t>
            </a:r>
          </a:p>
          <a:p>
            <a:pPr marL="82296" indent="0">
              <a:buNone/>
            </a:pPr>
            <a:endParaRPr lang="en-GB" sz="1400" b="1" i="1" dirty="0" smtClean="0"/>
          </a:p>
          <a:p>
            <a:pPr marL="82296" indent="0">
              <a:buNone/>
            </a:pPr>
            <a:r>
              <a:rPr lang="en-GB" sz="2000" i="1" dirty="0" smtClean="0"/>
              <a:t>“The </a:t>
            </a:r>
            <a:r>
              <a:rPr lang="en-GB" sz="2000" i="1" dirty="0"/>
              <a:t>IMF has always been interested in that </a:t>
            </a:r>
            <a:r>
              <a:rPr lang="en-GB" sz="2000" i="1" dirty="0" smtClean="0"/>
              <a:t>matter </a:t>
            </a:r>
            <a:r>
              <a:rPr lang="en-GB" sz="2000" dirty="0" smtClean="0"/>
              <a:t>[income inequality]. </a:t>
            </a:r>
            <a:r>
              <a:rPr lang="en-GB" sz="2000" i="1" dirty="0"/>
              <a:t>We have always paid attention to the risk that inequality bears on macroeconomic and other policies. I spoke about it over a year ago because we saw and still see worryingly increasing trends of inequality, which we believe has consequences on the </a:t>
            </a:r>
            <a:r>
              <a:rPr lang="en-GB" sz="2000" i="1" dirty="0" smtClean="0"/>
              <a:t>macro-economy </a:t>
            </a:r>
            <a:r>
              <a:rPr lang="en-GB" sz="2000" i="1" dirty="0"/>
              <a:t>and other </a:t>
            </a:r>
            <a:r>
              <a:rPr lang="en-GB" sz="2000" i="1" dirty="0" smtClean="0"/>
              <a:t>policies. It </a:t>
            </a:r>
            <a:r>
              <a:rPr lang="en-GB" sz="2000" i="1" dirty="0"/>
              <a:t>is trendy at the moment because quite a few people have written about it, but we have been concerned about it for two reasons. One, we believe that it tends to increase financial risks if you have too much disparity in income distribution. And two, based on the research that we’ve done, we see that rising inequality is not supportive of sustainable growth. To the extent that growth is part of our mandate and critical for stability in the world, we believe that inequality needs to be looked at. There are countries that are showing very strong signs of rising inequality, and that is the case in the U.S</a:t>
            </a:r>
            <a:r>
              <a:rPr lang="en-GB" sz="2000" i="1" dirty="0" smtClean="0"/>
              <a:t>.”</a:t>
            </a:r>
          </a:p>
          <a:p>
            <a:pPr marL="82296" indent="0">
              <a:buNone/>
            </a:pPr>
            <a:r>
              <a:rPr lang="en-GB" sz="2000" i="1" dirty="0" smtClean="0"/>
              <a:t>“My </a:t>
            </a:r>
            <a:r>
              <a:rPr lang="en-GB" sz="2000" i="1" dirty="0"/>
              <a:t>own belief is that the first way to deal with inequality is to make sure that everybody has a job. You start with that one. Second, make sure that public spending is focused on those policies that will reduce inequalities, such as good health services for all, including the poorest, and access to education, including to those who are not well-off. </a:t>
            </a:r>
            <a:r>
              <a:rPr lang="en-GB" sz="2000" i="1" dirty="0" smtClean="0"/>
              <a:t> And </a:t>
            </a:r>
            <a:r>
              <a:rPr lang="en-GB" sz="2000" i="1" dirty="0"/>
              <a:t>then you have the redistributive policies that can be applied, provided they’re well calibrated and not </a:t>
            </a:r>
            <a:r>
              <a:rPr lang="en-GB" sz="2000" i="1" dirty="0" smtClean="0"/>
              <a:t>excessive…“ </a:t>
            </a:r>
            <a:r>
              <a:rPr lang="en-GB" sz="2000" dirty="0" smtClean="0"/>
              <a:t>June 2014</a:t>
            </a:r>
          </a:p>
          <a:p>
            <a:pPr marL="82296" indent="0">
              <a:buNone/>
            </a:pPr>
            <a:r>
              <a:rPr lang="en-GB" sz="2000" dirty="0">
                <a:hlinkClick r:id="rId2"/>
              </a:rPr>
              <a:t>http://fortune.com/2014/06/02/christine-lagarde-imf</a:t>
            </a:r>
            <a:r>
              <a:rPr lang="en-GB" sz="2000" dirty="0" smtClean="0">
                <a:hlinkClick r:id="rId2"/>
              </a:rPr>
              <a:t>/</a:t>
            </a:r>
            <a:endParaRPr lang="en-GB" sz="2000" dirty="0"/>
          </a:p>
        </p:txBody>
      </p:sp>
    </p:spTree>
    <p:extLst>
      <p:ext uri="{BB962C8B-B14F-4D97-AF65-F5344CB8AC3E}">
        <p14:creationId xmlns:p14="http://schemas.microsoft.com/office/powerpoint/2010/main" val="1569171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28600"/>
            <a:ext cx="7924800" cy="4572000"/>
          </a:xfrm>
        </p:spPr>
        <p:txBody>
          <a:bodyPr>
            <a:noAutofit/>
          </a:bodyPr>
          <a:lstStyle/>
          <a:p>
            <a:pPr marL="82296" indent="0">
              <a:buNone/>
            </a:pPr>
            <a:r>
              <a:rPr lang="en-GB" sz="2400" b="1" i="1" dirty="0"/>
              <a:t>Dominique Strauss-Kahn:</a:t>
            </a:r>
            <a:endParaRPr lang="en-GB" sz="2400" b="1" i="1" dirty="0" smtClean="0"/>
          </a:p>
          <a:p>
            <a:pPr marL="82296" indent="0">
              <a:buNone/>
            </a:pPr>
            <a:endParaRPr lang="en-GB" sz="1400" b="1" i="1" dirty="0" smtClean="0"/>
          </a:p>
          <a:p>
            <a:pPr marL="82296" indent="0">
              <a:buNone/>
            </a:pPr>
            <a:endParaRPr lang="en-US" sz="2000" i="1" dirty="0" smtClean="0"/>
          </a:p>
          <a:p>
            <a:pPr marL="82296" indent="0">
              <a:buNone/>
            </a:pPr>
            <a:r>
              <a:rPr lang="en-US" sz="2000" i="1" dirty="0" smtClean="0"/>
              <a:t>“</a:t>
            </a:r>
            <a:r>
              <a:rPr lang="en-US" sz="2000" i="1" dirty="0"/>
              <a:t>The crisis taught us that well-designed </a:t>
            </a:r>
            <a:r>
              <a:rPr lang="en-US" sz="2000" i="1" dirty="0" err="1"/>
              <a:t>labour</a:t>
            </a:r>
            <a:r>
              <a:rPr lang="en-US" sz="2000" i="1" dirty="0"/>
              <a:t> market policies can save jobs…We must get past the binary and unhelpful contrast between ‘flexibility’ and ‘rigidity’ in </a:t>
            </a:r>
            <a:r>
              <a:rPr lang="en-US" sz="2000" i="1" dirty="0" err="1"/>
              <a:t>labour</a:t>
            </a:r>
            <a:r>
              <a:rPr lang="en-US" sz="2000" i="1" dirty="0"/>
              <a:t> markets and ask instead if policies are effective in creating and </a:t>
            </a:r>
            <a:r>
              <a:rPr lang="en-US" sz="2000" i="1" dirty="0" err="1"/>
              <a:t>sustaing</a:t>
            </a:r>
            <a:r>
              <a:rPr lang="en-US" sz="2000" i="1" dirty="0"/>
              <a:t> jobs</a:t>
            </a:r>
            <a:r>
              <a:rPr lang="en-US" sz="2000" i="1" dirty="0" smtClean="0"/>
              <a:t>.”, </a:t>
            </a:r>
            <a:r>
              <a:rPr lang="en-GB" sz="2000" i="1" dirty="0"/>
              <a:t>“The Global Jobs Crisis – Sustaining the Recovery through Employment and Equitable Growth” </a:t>
            </a:r>
            <a:r>
              <a:rPr lang="en-GB" sz="2000" i="1" dirty="0" smtClean="0"/>
              <a:t>speech delivered </a:t>
            </a:r>
            <a:r>
              <a:rPr lang="en-GB" sz="2000" i="1" dirty="0"/>
              <a:t>in Washington, 13 April </a:t>
            </a:r>
            <a:r>
              <a:rPr lang="en-GB" sz="2000" i="1" dirty="0" smtClean="0"/>
              <a:t>2011</a:t>
            </a:r>
          </a:p>
          <a:p>
            <a:pPr marL="82296" indent="0">
              <a:buNone/>
            </a:pPr>
            <a:r>
              <a:rPr lang="en-US" sz="2000" i="1" dirty="0">
                <a:hlinkClick r:id="rId2"/>
              </a:rPr>
              <a:t>https://</a:t>
            </a:r>
            <a:r>
              <a:rPr lang="en-US" sz="2000" i="1" dirty="0" smtClean="0">
                <a:hlinkClick r:id="rId2"/>
              </a:rPr>
              <a:t>www.imf.org/external/np/speeches/2011/041311.htm</a:t>
            </a:r>
            <a:endParaRPr lang="en-US" sz="2000" i="1" dirty="0" smtClean="0"/>
          </a:p>
          <a:p>
            <a:pPr marL="82296" indent="0">
              <a:buNone/>
            </a:pPr>
            <a:endParaRPr lang="en-US" sz="1400" i="1" dirty="0"/>
          </a:p>
          <a:p>
            <a:pPr marL="82296" indent="0">
              <a:buNone/>
            </a:pPr>
            <a:endParaRPr lang="en-GB" sz="1300" dirty="0"/>
          </a:p>
        </p:txBody>
      </p:sp>
    </p:spTree>
    <p:extLst>
      <p:ext uri="{BB962C8B-B14F-4D97-AF65-F5344CB8AC3E}">
        <p14:creationId xmlns:p14="http://schemas.microsoft.com/office/powerpoint/2010/main" val="4228454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76200"/>
            <a:ext cx="7924800" cy="4800600"/>
          </a:xfrm>
        </p:spPr>
        <p:txBody>
          <a:bodyPr>
            <a:noAutofit/>
          </a:bodyPr>
          <a:lstStyle/>
          <a:p>
            <a:pPr marL="82296" indent="0">
              <a:buNone/>
            </a:pPr>
            <a:r>
              <a:rPr lang="en-US" sz="2400" b="1" i="1" dirty="0" smtClean="0"/>
              <a:t>IMF Literature: </a:t>
            </a:r>
          </a:p>
          <a:p>
            <a:pPr marL="82296" indent="0">
              <a:buNone/>
            </a:pPr>
            <a:endParaRPr lang="en-US" sz="1400" b="1" i="1" dirty="0"/>
          </a:p>
          <a:p>
            <a:pPr marL="82296" indent="0">
              <a:buNone/>
            </a:pPr>
            <a:r>
              <a:rPr lang="en-GB" sz="2000" b="1" dirty="0" smtClean="0"/>
              <a:t>“Redistribution</a:t>
            </a:r>
            <a:r>
              <a:rPr lang="en-GB" sz="2000" b="1" dirty="0"/>
              <a:t>, </a:t>
            </a:r>
            <a:r>
              <a:rPr lang="en-GB" sz="2000" b="1" dirty="0" smtClean="0"/>
              <a:t> Inequality,  and Growth”,  </a:t>
            </a:r>
            <a:r>
              <a:rPr lang="en-GB" sz="2000" dirty="0" smtClean="0"/>
              <a:t>IMF Staff Discussion Note, February </a:t>
            </a:r>
            <a:r>
              <a:rPr lang="en-GB" sz="2000" dirty="0"/>
              <a:t>2014, </a:t>
            </a:r>
            <a:r>
              <a:rPr lang="en-GB" sz="2000" dirty="0" smtClean="0"/>
              <a:t> </a:t>
            </a:r>
            <a:r>
              <a:rPr lang="en-GB" sz="2000" dirty="0" smtClean="0">
                <a:hlinkClick r:id="rId2"/>
              </a:rPr>
              <a:t>http</a:t>
            </a:r>
            <a:r>
              <a:rPr lang="en-GB" sz="2000" dirty="0">
                <a:hlinkClick r:id="rId2"/>
              </a:rPr>
              <a:t>://</a:t>
            </a:r>
            <a:r>
              <a:rPr lang="en-GB" sz="2000" dirty="0" smtClean="0">
                <a:hlinkClick r:id="rId2"/>
              </a:rPr>
              <a:t>www.imf.org/external/pubs/ft/sdn/2014/sdn1402.pdf</a:t>
            </a:r>
            <a:endParaRPr lang="en-GB" sz="2000" dirty="0" smtClean="0"/>
          </a:p>
          <a:p>
            <a:r>
              <a:rPr lang="en-GB" sz="2000" dirty="0" smtClean="0"/>
              <a:t>Lower net </a:t>
            </a:r>
            <a:r>
              <a:rPr lang="en-GB" sz="2000" dirty="0"/>
              <a:t>inequality </a:t>
            </a:r>
            <a:r>
              <a:rPr lang="en-GB" sz="2000" dirty="0" smtClean="0"/>
              <a:t>is robustly </a:t>
            </a:r>
            <a:r>
              <a:rPr lang="en-GB" sz="2000" dirty="0"/>
              <a:t>correlated with faster and more durable growth</a:t>
            </a:r>
            <a:r>
              <a:rPr lang="en-GB" sz="2000" dirty="0" smtClean="0"/>
              <a:t>, for a given </a:t>
            </a:r>
            <a:r>
              <a:rPr lang="en-GB" sz="2000" dirty="0"/>
              <a:t>level </a:t>
            </a:r>
            <a:r>
              <a:rPr lang="en-GB" sz="2000" dirty="0" smtClean="0"/>
              <a:t>of redistribution.</a:t>
            </a:r>
            <a:endParaRPr lang="en-GB" sz="2000" dirty="0"/>
          </a:p>
          <a:p>
            <a:r>
              <a:rPr lang="en-GB" sz="2000" dirty="0" smtClean="0"/>
              <a:t>Redistribution appears generally benign </a:t>
            </a:r>
            <a:r>
              <a:rPr lang="en-GB" sz="2000" dirty="0"/>
              <a:t>in terms of its impact on </a:t>
            </a:r>
            <a:r>
              <a:rPr lang="en-GB" sz="2000" dirty="0" smtClean="0"/>
              <a:t>growth;  only </a:t>
            </a:r>
            <a:r>
              <a:rPr lang="en-GB" sz="2000" dirty="0"/>
              <a:t>in </a:t>
            </a:r>
            <a:r>
              <a:rPr lang="en-GB" sz="2000" dirty="0" smtClean="0"/>
              <a:t>extreme </a:t>
            </a:r>
            <a:r>
              <a:rPr lang="en-GB" sz="2000" dirty="0"/>
              <a:t>cases is there some evidence that it may have direct negative </a:t>
            </a:r>
            <a:r>
              <a:rPr lang="en-GB" sz="2000" dirty="0" smtClean="0"/>
              <a:t>effects </a:t>
            </a:r>
            <a:r>
              <a:rPr lang="en-GB" sz="2000" dirty="0"/>
              <a:t>on </a:t>
            </a:r>
            <a:r>
              <a:rPr lang="en-GB" sz="2000" dirty="0" smtClean="0"/>
              <a:t>growth. </a:t>
            </a:r>
            <a:r>
              <a:rPr lang="en-GB" sz="2000" dirty="0"/>
              <a:t>Thus </a:t>
            </a:r>
            <a:r>
              <a:rPr lang="en-GB" sz="2000" dirty="0" smtClean="0"/>
              <a:t>the </a:t>
            </a:r>
            <a:r>
              <a:rPr lang="en-GB" sz="2000" dirty="0"/>
              <a:t>combined direct and indirect effects of </a:t>
            </a:r>
            <a:r>
              <a:rPr lang="en-GB" sz="2000" dirty="0" smtClean="0"/>
              <a:t>redistribution—including </a:t>
            </a:r>
            <a:r>
              <a:rPr lang="en-GB" sz="2000" dirty="0"/>
              <a:t>the growth effects of the </a:t>
            </a:r>
            <a:r>
              <a:rPr lang="en-GB" sz="2000" dirty="0" smtClean="0"/>
              <a:t>resulting </a:t>
            </a:r>
            <a:r>
              <a:rPr lang="en-GB" sz="2000" dirty="0"/>
              <a:t>lower </a:t>
            </a:r>
            <a:r>
              <a:rPr lang="en-GB" sz="2000" dirty="0" smtClean="0"/>
              <a:t>inequality—are </a:t>
            </a:r>
            <a:r>
              <a:rPr lang="en-GB" sz="2000" dirty="0"/>
              <a:t>on average </a:t>
            </a:r>
            <a:r>
              <a:rPr lang="en-GB" sz="2000" dirty="0" smtClean="0"/>
              <a:t>pro-growth</a:t>
            </a:r>
          </a:p>
          <a:p>
            <a:endParaRPr lang="en-GB" sz="2000" dirty="0"/>
          </a:p>
          <a:p>
            <a:pPr marL="82296" indent="0">
              <a:buNone/>
            </a:pPr>
            <a:r>
              <a:rPr lang="en-GB" sz="2000" b="1" dirty="0" smtClean="0"/>
              <a:t>“Fostering </a:t>
            </a:r>
            <a:r>
              <a:rPr lang="en-GB" sz="2000" b="1" dirty="0"/>
              <a:t>Growth in Europe </a:t>
            </a:r>
            <a:r>
              <a:rPr lang="en-GB" sz="2000" b="1" dirty="0" smtClean="0"/>
              <a:t>Now”</a:t>
            </a:r>
            <a:r>
              <a:rPr lang="en-GB" sz="2000" dirty="0" smtClean="0"/>
              <a:t>, </a:t>
            </a:r>
            <a:r>
              <a:rPr lang="en-GB" sz="2000" dirty="0"/>
              <a:t>IMF Staff Discussion Note</a:t>
            </a:r>
            <a:r>
              <a:rPr lang="en-GB" sz="2000" dirty="0" smtClean="0"/>
              <a:t>, </a:t>
            </a:r>
            <a:r>
              <a:rPr lang="en-GB" sz="2000" dirty="0"/>
              <a:t>June 18, 2012, </a:t>
            </a:r>
            <a:r>
              <a:rPr lang="en-GB" sz="2000" dirty="0" smtClean="0"/>
              <a:t> p</a:t>
            </a:r>
            <a:r>
              <a:rPr lang="en-GB" sz="2000" dirty="0"/>
              <a:t>. 13, </a:t>
            </a:r>
            <a:r>
              <a:rPr lang="en-GB" sz="2000" dirty="0">
                <a:hlinkClick r:id="rId3"/>
              </a:rPr>
              <a:t>https://</a:t>
            </a:r>
            <a:r>
              <a:rPr lang="en-GB" sz="2000" dirty="0" smtClean="0">
                <a:hlinkClick r:id="rId3"/>
              </a:rPr>
              <a:t>www.imf.org/external/pubs/ft/sdn/2012/sdn1207.pdf</a:t>
            </a:r>
            <a:endParaRPr lang="en-GB" sz="2000" dirty="0" smtClean="0"/>
          </a:p>
          <a:p>
            <a:pPr marL="82296" indent="0">
              <a:buNone/>
            </a:pPr>
            <a:r>
              <a:rPr lang="en-US" sz="2000" i="1" dirty="0" smtClean="0"/>
              <a:t>“</a:t>
            </a:r>
            <a:r>
              <a:rPr lang="en-US" sz="2000" i="1" dirty="0"/>
              <a:t>Several studies find that reforms have a small, and in some cases even negative, short-term effects on output and employment because of costly and timely reallocation of resources and restructuring, with a temporary rise in unemployment and potentially higher social costs</a:t>
            </a:r>
            <a:r>
              <a:rPr lang="en-US" sz="2000" i="1" dirty="0" smtClean="0"/>
              <a:t>.”</a:t>
            </a:r>
            <a:endParaRPr lang="en-US" sz="2000" i="1" dirty="0"/>
          </a:p>
        </p:txBody>
      </p:sp>
    </p:spTree>
    <p:extLst>
      <p:ext uri="{BB962C8B-B14F-4D97-AF65-F5344CB8AC3E}">
        <p14:creationId xmlns:p14="http://schemas.microsoft.com/office/powerpoint/2010/main" val="1521609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381000"/>
            <a:ext cx="7924800" cy="4800600"/>
          </a:xfrm>
        </p:spPr>
        <p:txBody>
          <a:bodyPr>
            <a:noAutofit/>
          </a:bodyPr>
          <a:lstStyle/>
          <a:p>
            <a:pPr marL="82296" indent="0">
              <a:buNone/>
            </a:pPr>
            <a:r>
              <a:rPr lang="en-US" sz="2400" b="1" i="1" dirty="0" smtClean="0"/>
              <a:t>IMF Literature: </a:t>
            </a:r>
          </a:p>
          <a:p>
            <a:pPr marL="82296" indent="0">
              <a:buNone/>
            </a:pPr>
            <a:endParaRPr lang="en-US" sz="1400" b="1" i="1" dirty="0"/>
          </a:p>
          <a:p>
            <a:pPr marL="82296" indent="0">
              <a:buNone/>
            </a:pPr>
            <a:r>
              <a:rPr lang="en-GB" sz="2000" b="1" dirty="0" smtClean="0"/>
              <a:t>“Fiscal Policy and Income Inequality”,</a:t>
            </a:r>
            <a:r>
              <a:rPr lang="en-GB" sz="2000" dirty="0" smtClean="0"/>
              <a:t> IMF Policy Paper,  January 2014,  </a:t>
            </a:r>
            <a:r>
              <a:rPr lang="en-GB" sz="2000" dirty="0" smtClean="0">
                <a:hlinkClick r:id="rId2"/>
              </a:rPr>
              <a:t>http</a:t>
            </a:r>
            <a:r>
              <a:rPr lang="en-GB" sz="2000" dirty="0">
                <a:hlinkClick r:id="rId2"/>
              </a:rPr>
              <a:t>://</a:t>
            </a:r>
            <a:r>
              <a:rPr lang="en-GB" sz="2000" dirty="0" smtClean="0">
                <a:hlinkClick r:id="rId2"/>
              </a:rPr>
              <a:t>www.imf.org/external/np/pp/eng/2014/012314.pdf</a:t>
            </a:r>
            <a:endParaRPr lang="en-GB" sz="2000" dirty="0" smtClean="0"/>
          </a:p>
          <a:p>
            <a:r>
              <a:rPr lang="en-GB" sz="2000" dirty="0" smtClean="0"/>
              <a:t>Reductions </a:t>
            </a:r>
            <a:r>
              <a:rPr lang="en-GB" sz="2000" dirty="0"/>
              <a:t>in the generosity of benefits </a:t>
            </a:r>
            <a:r>
              <a:rPr lang="en-GB" sz="2000" dirty="0" smtClean="0"/>
              <a:t>and </a:t>
            </a:r>
            <a:r>
              <a:rPr lang="en-GB" sz="2000" dirty="0"/>
              <a:t>less progressive taxation have decreased </a:t>
            </a:r>
            <a:r>
              <a:rPr lang="en-GB" sz="2000" dirty="0" smtClean="0"/>
              <a:t>the </a:t>
            </a:r>
            <a:r>
              <a:rPr lang="en-GB" sz="2000" dirty="0"/>
              <a:t>redistributive impact of fiscal policy since the mid-1990s</a:t>
            </a:r>
            <a:r>
              <a:rPr lang="en-GB" sz="2000" dirty="0" smtClean="0"/>
              <a:t>.</a:t>
            </a:r>
            <a:endParaRPr lang="en-GB" sz="2000" dirty="0"/>
          </a:p>
          <a:p>
            <a:r>
              <a:rPr lang="en-GB" sz="2000" dirty="0" smtClean="0"/>
              <a:t>The </a:t>
            </a:r>
            <a:r>
              <a:rPr lang="en-GB" sz="2000" dirty="0"/>
              <a:t>overall redistributive impact of fiscal </a:t>
            </a:r>
            <a:r>
              <a:rPr lang="en-GB" sz="2000" dirty="0" smtClean="0"/>
              <a:t>policy </a:t>
            </a:r>
            <a:r>
              <a:rPr lang="en-GB" sz="2000" dirty="0"/>
              <a:t>is also influenced by the distribution </a:t>
            </a:r>
            <a:r>
              <a:rPr lang="en-GB" sz="2000" dirty="0" smtClean="0"/>
              <a:t>of </a:t>
            </a:r>
            <a:r>
              <a:rPr lang="en-GB" sz="2000" dirty="0"/>
              <a:t>indirect taxes and in-kind transfers</a:t>
            </a:r>
            <a:r>
              <a:rPr lang="en-GB" sz="2000" dirty="0" smtClean="0"/>
              <a:t>. Empirical </a:t>
            </a:r>
            <a:r>
              <a:rPr lang="en-GB" sz="2000" dirty="0"/>
              <a:t>evidence suggests </a:t>
            </a:r>
            <a:r>
              <a:rPr lang="en-GB" sz="2000" dirty="0" smtClean="0"/>
              <a:t>that </a:t>
            </a:r>
            <a:r>
              <a:rPr lang="en-GB" sz="2000" dirty="0"/>
              <a:t>indirect taxes tend to be </a:t>
            </a:r>
            <a:r>
              <a:rPr lang="en-GB" sz="2000" dirty="0" smtClean="0"/>
              <a:t>regressive </a:t>
            </a:r>
            <a:r>
              <a:rPr lang="en-GB" sz="2000" dirty="0"/>
              <a:t>or proportional to </a:t>
            </a:r>
            <a:r>
              <a:rPr lang="en-GB" sz="2000" dirty="0" smtClean="0"/>
              <a:t>incomes. </a:t>
            </a:r>
          </a:p>
          <a:p>
            <a:r>
              <a:rPr lang="en-GB" sz="2000" dirty="0" smtClean="0"/>
              <a:t>As </a:t>
            </a:r>
            <a:r>
              <a:rPr lang="en-GB" sz="2000" dirty="0"/>
              <a:t>a </a:t>
            </a:r>
            <a:r>
              <a:rPr lang="en-GB" sz="2000" dirty="0" smtClean="0"/>
              <a:t>corollary</a:t>
            </a:r>
            <a:r>
              <a:rPr lang="en-GB" sz="2000" dirty="0"/>
              <a:t>, this optimal-tax result suggests </a:t>
            </a:r>
            <a:r>
              <a:rPr lang="en-GB" sz="2000" dirty="0" smtClean="0"/>
              <a:t>that </a:t>
            </a:r>
            <a:r>
              <a:rPr lang="en-GB" sz="2000" dirty="0"/>
              <a:t>flat personal income tax (PIT) </a:t>
            </a:r>
            <a:r>
              <a:rPr lang="en-GB" sz="2000" dirty="0" smtClean="0"/>
              <a:t>structures </a:t>
            </a:r>
            <a:r>
              <a:rPr lang="en-GB" sz="2000" dirty="0"/>
              <a:t>are generally not the best way to </a:t>
            </a:r>
            <a:r>
              <a:rPr lang="en-GB" sz="2000" dirty="0" smtClean="0"/>
              <a:t>organize redistribution efficiently</a:t>
            </a:r>
            <a:endParaRPr lang="en-GB" sz="2000" dirty="0"/>
          </a:p>
          <a:p>
            <a:pPr marL="82296" indent="0">
              <a:buNone/>
            </a:pPr>
            <a:endParaRPr lang="en-GB" sz="2000" b="1" dirty="0" smtClean="0"/>
          </a:p>
        </p:txBody>
      </p:sp>
    </p:spTree>
    <p:extLst>
      <p:ext uri="{BB962C8B-B14F-4D97-AF65-F5344CB8AC3E}">
        <p14:creationId xmlns:p14="http://schemas.microsoft.com/office/powerpoint/2010/main" val="2437407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0"/>
            <a:ext cx="7790688" cy="6629400"/>
          </a:xfrm>
        </p:spPr>
        <p:txBody>
          <a:bodyPr>
            <a:normAutofit fontScale="92500" lnSpcReduction="10000"/>
          </a:bodyPr>
          <a:lstStyle/>
          <a:p>
            <a:endParaRPr lang="en-US" dirty="0" smtClean="0"/>
          </a:p>
          <a:p>
            <a:pPr marL="82296" indent="0">
              <a:buNone/>
            </a:pPr>
            <a:r>
              <a:rPr lang="en-US" sz="2400" b="1" i="1" dirty="0"/>
              <a:t>IMF Literature: </a:t>
            </a:r>
          </a:p>
          <a:p>
            <a:pPr marL="82296" indent="0">
              <a:buNone/>
            </a:pPr>
            <a:endParaRPr lang="en-US" sz="2000" b="1" dirty="0" smtClean="0"/>
          </a:p>
          <a:p>
            <a:pPr marL="82296" indent="0">
              <a:buNone/>
            </a:pPr>
            <a:r>
              <a:rPr lang="en-US" sz="2000" b="1" dirty="0" smtClean="0"/>
              <a:t>“Labor </a:t>
            </a:r>
            <a:r>
              <a:rPr lang="en-US" sz="2000" b="1" dirty="0"/>
              <a:t>Market Policies and IMF Advice in Advanced Economies during the Great </a:t>
            </a:r>
            <a:r>
              <a:rPr lang="en-US" sz="2000" b="1" dirty="0" smtClean="0"/>
              <a:t>Recession”</a:t>
            </a:r>
            <a:r>
              <a:rPr lang="en-US" sz="2800" i="1" dirty="0" smtClean="0"/>
              <a:t>, </a:t>
            </a:r>
            <a:r>
              <a:rPr lang="en-US" sz="2000" dirty="0"/>
              <a:t>Staff Discussion Note, March 2013, p. </a:t>
            </a:r>
            <a:r>
              <a:rPr lang="en-US" sz="2000" dirty="0" smtClean="0"/>
              <a:t>14</a:t>
            </a:r>
            <a:r>
              <a:rPr lang="en-US" sz="2000" dirty="0"/>
              <a:t>, </a:t>
            </a:r>
            <a:r>
              <a:rPr lang="en-US" sz="2000" dirty="0">
                <a:hlinkClick r:id="rId2"/>
              </a:rPr>
              <a:t>https://</a:t>
            </a:r>
            <a:r>
              <a:rPr lang="en-US" sz="2000" dirty="0" smtClean="0">
                <a:hlinkClick r:id="rId2"/>
              </a:rPr>
              <a:t>www.imf.org/external/pubs/ft/sdn/2013/sdn1302.pdf</a:t>
            </a:r>
            <a:endParaRPr lang="en-US" sz="2000" dirty="0" smtClean="0"/>
          </a:p>
          <a:p>
            <a:pPr marL="82296" indent="0">
              <a:buNone/>
            </a:pPr>
            <a:r>
              <a:rPr lang="en-GB" sz="2000" i="1" dirty="0" smtClean="0"/>
              <a:t>	“The IMF has taken the view that high unemployment was and 		remains largely cyclical … and that policies that sustain aggregate 	demand are still of the essence” </a:t>
            </a:r>
          </a:p>
          <a:p>
            <a:pPr marL="82296" indent="0">
              <a:buNone/>
            </a:pPr>
            <a:endParaRPr lang="en-GB" sz="2000" i="1" dirty="0"/>
          </a:p>
          <a:p>
            <a:pPr marL="82296" indent="0">
              <a:buNone/>
            </a:pPr>
            <a:r>
              <a:rPr lang="en-GB" sz="2000" b="1" dirty="0"/>
              <a:t>Further links:</a:t>
            </a:r>
            <a:endParaRPr lang="en-GB" sz="2000" b="1" dirty="0">
              <a:hlinkClick r:id="rId3"/>
            </a:endParaRPr>
          </a:p>
          <a:p>
            <a:pPr marL="82296" indent="0">
              <a:buNone/>
            </a:pPr>
            <a:r>
              <a:rPr lang="en-GB" sz="2000" dirty="0">
                <a:hlinkClick r:id="rId3"/>
              </a:rPr>
              <a:t>http://blog-imfdirect.imf.org/2014/04/29/central-eastern-and-south-eastern-europe-safeguarding-the-recovery-as-the-global-liquidity-tide-recedes/</a:t>
            </a:r>
          </a:p>
          <a:p>
            <a:pPr marL="82296" indent="0">
              <a:buNone/>
            </a:pPr>
            <a:r>
              <a:rPr lang="en-GB" sz="2000" dirty="0">
                <a:hlinkClick r:id="rId3"/>
              </a:rPr>
              <a:t>http://www.imf.org/external/pubs/ft/reo/2014/eur/eng/pdf/ereo0414.pdf</a:t>
            </a:r>
          </a:p>
          <a:p>
            <a:pPr marL="82296" indent="0">
              <a:buNone/>
            </a:pPr>
            <a:r>
              <a:rPr lang="en-GB" sz="2000" dirty="0">
                <a:hlinkClick r:id="rId3"/>
              </a:rPr>
              <a:t>http://</a:t>
            </a:r>
            <a:r>
              <a:rPr lang="en-GB" sz="2000" dirty="0" smtClean="0">
                <a:hlinkClick r:id="rId3"/>
              </a:rPr>
              <a:t>www.imf.org/external/np/fad/inequality/index.htm</a:t>
            </a:r>
            <a:endParaRPr lang="en-GB" sz="2000" dirty="0" smtClean="0"/>
          </a:p>
          <a:p>
            <a:pPr marL="82296" indent="0">
              <a:buNone/>
            </a:pPr>
            <a:endParaRPr lang="en-GB" sz="2000" dirty="0"/>
          </a:p>
          <a:p>
            <a:pPr marL="82296" lvl="1" indent="0">
              <a:spcBef>
                <a:spcPts val="600"/>
              </a:spcBef>
              <a:buClr>
                <a:schemeClr val="accent5">
                  <a:lumMod val="75000"/>
                </a:schemeClr>
              </a:buClr>
              <a:buSzPct val="80000"/>
              <a:buNone/>
            </a:pPr>
            <a:r>
              <a:rPr lang="en-US" sz="1900" dirty="0"/>
              <a:t>See also ITUC Frontlines Report “</a:t>
            </a:r>
            <a:r>
              <a:rPr lang="en-GB" sz="1900" dirty="0"/>
              <a:t>Ideology without economic evidence: IMF attacks on collective bargaining”,  April 2013 </a:t>
            </a:r>
            <a:r>
              <a:rPr lang="en-US" sz="1900" dirty="0">
                <a:hlinkClick r:id="rId4"/>
              </a:rPr>
              <a:t>http://www.ituc-csi.org/imf-labour-marketprescriptions</a:t>
            </a:r>
            <a:endParaRPr lang="en-US" sz="1900" dirty="0"/>
          </a:p>
          <a:p>
            <a:endParaRPr lang="en-GB" dirty="0"/>
          </a:p>
          <a:p>
            <a:pPr marL="82296" indent="0">
              <a:buNone/>
            </a:pPr>
            <a:endParaRPr lang="en-GB" sz="2000" dirty="0"/>
          </a:p>
          <a:p>
            <a:pPr marL="82296" indent="0">
              <a:buNone/>
            </a:pPr>
            <a:endParaRPr lang="en-GB" sz="2000" dirty="0"/>
          </a:p>
          <a:p>
            <a:pPr marL="82296" indent="0">
              <a:buNone/>
            </a:pPr>
            <a:endParaRPr lang="en-US" sz="2000" i="1" dirty="0" smtClean="0"/>
          </a:p>
        </p:txBody>
      </p:sp>
    </p:spTree>
    <p:extLst>
      <p:ext uri="{BB962C8B-B14F-4D97-AF65-F5344CB8AC3E}">
        <p14:creationId xmlns:p14="http://schemas.microsoft.com/office/powerpoint/2010/main" val="1451602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7498080" cy="1143000"/>
          </a:xfrm>
        </p:spPr>
        <p:txBody>
          <a:bodyPr>
            <a:normAutofit/>
          </a:bodyPr>
          <a:lstStyle/>
          <a:p>
            <a:r>
              <a:rPr lang="en-US" dirty="0" smtClean="0"/>
              <a:t>The current debate at the IMF </a:t>
            </a:r>
            <a:endParaRPr lang="en-US" dirty="0"/>
          </a:p>
        </p:txBody>
      </p:sp>
      <p:sp>
        <p:nvSpPr>
          <p:cNvPr id="3" name="Content Placeholder 2"/>
          <p:cNvSpPr>
            <a:spLocks noGrp="1"/>
          </p:cNvSpPr>
          <p:nvPr>
            <p:ph idx="1"/>
          </p:nvPr>
        </p:nvSpPr>
        <p:spPr>
          <a:xfrm>
            <a:off x="457200" y="1752600"/>
            <a:ext cx="8991600" cy="4800600"/>
          </a:xfrm>
        </p:spPr>
        <p:txBody>
          <a:bodyPr>
            <a:normAutofit/>
          </a:bodyPr>
          <a:lstStyle/>
          <a:p>
            <a:pPr marL="114300" indent="0">
              <a:buNone/>
            </a:pPr>
            <a:r>
              <a:rPr lang="en-US" dirty="0" smtClean="0"/>
              <a:t>	The IMF and the Inequality talk</a:t>
            </a:r>
          </a:p>
          <a:p>
            <a:pPr marL="388620" lvl="1" indent="0">
              <a:buNone/>
            </a:pPr>
            <a:r>
              <a:rPr lang="en-US" sz="3200" dirty="0"/>
              <a:t>	</a:t>
            </a:r>
            <a:r>
              <a:rPr lang="en-US" sz="2400" dirty="0" smtClean="0"/>
              <a:t>- Growth</a:t>
            </a:r>
          </a:p>
          <a:p>
            <a:pPr marL="388620" lvl="1" indent="0">
              <a:buNone/>
            </a:pPr>
            <a:r>
              <a:rPr lang="en-US" sz="2400" dirty="0"/>
              <a:t>	</a:t>
            </a:r>
            <a:r>
              <a:rPr lang="en-US" sz="2400" dirty="0" smtClean="0"/>
              <a:t>- </a:t>
            </a:r>
            <a:r>
              <a:rPr lang="en-US" sz="2400" dirty="0"/>
              <a:t>taxation and </a:t>
            </a:r>
            <a:r>
              <a:rPr lang="en-US" sz="2400" dirty="0" smtClean="0"/>
              <a:t>public spending</a:t>
            </a:r>
            <a:endParaRPr lang="en-US" sz="2400" dirty="0"/>
          </a:p>
          <a:p>
            <a:pPr marL="388620" lvl="1" indent="0">
              <a:buNone/>
            </a:pPr>
            <a:r>
              <a:rPr lang="en-US" sz="2400" dirty="0"/>
              <a:t>	- financial regulation </a:t>
            </a:r>
            <a:endParaRPr lang="en-US" sz="2400" dirty="0" smtClean="0"/>
          </a:p>
          <a:p>
            <a:pPr marL="388620" lvl="1" indent="0">
              <a:buNone/>
            </a:pPr>
            <a:r>
              <a:rPr lang="en-US" sz="2400" dirty="0"/>
              <a:t>	</a:t>
            </a:r>
            <a:endParaRPr lang="en-US" sz="2600" dirty="0" smtClean="0"/>
          </a:p>
          <a:p>
            <a:pPr marL="388620" lvl="1" indent="0">
              <a:buNone/>
            </a:pPr>
            <a:r>
              <a:rPr lang="en-US" dirty="0"/>
              <a:t>	</a:t>
            </a:r>
            <a:r>
              <a:rPr lang="en-US" dirty="0" smtClean="0"/>
              <a:t>….versus country-specific policies. </a:t>
            </a:r>
          </a:p>
          <a:p>
            <a:pPr marL="388620" lvl="1" indent="0">
              <a:buNone/>
            </a:pPr>
            <a:endParaRPr lang="en-US" dirty="0"/>
          </a:p>
          <a:p>
            <a:pPr marL="388620" lvl="1" indent="0">
              <a:buNone/>
            </a:pPr>
            <a:r>
              <a:rPr lang="en-US" dirty="0" smtClean="0"/>
              <a:t>	</a:t>
            </a:r>
            <a:endParaRPr lang="en-US" dirty="0"/>
          </a:p>
          <a:p>
            <a:pPr marL="571500" indent="-457200">
              <a:buAutoNum type="arabicPeriod"/>
            </a:pPr>
            <a:endParaRPr lang="en-US" dirty="0"/>
          </a:p>
        </p:txBody>
      </p:sp>
    </p:spTree>
    <p:extLst>
      <p:ext uri="{BB962C8B-B14F-4D97-AF65-F5344CB8AC3E}">
        <p14:creationId xmlns:p14="http://schemas.microsoft.com/office/powerpoint/2010/main" val="25740099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533400"/>
            <a:ext cx="7924800" cy="4800600"/>
          </a:xfrm>
        </p:spPr>
        <p:txBody>
          <a:bodyPr>
            <a:noAutofit/>
          </a:bodyPr>
          <a:lstStyle/>
          <a:p>
            <a:pPr marL="82296" indent="0">
              <a:buNone/>
            </a:pPr>
            <a:r>
              <a:rPr lang="en-GB" sz="2400" b="1" i="1" dirty="0"/>
              <a:t>Jim Jong Kim</a:t>
            </a:r>
            <a:r>
              <a:rPr lang="en-GB" sz="2400" b="1" i="1" dirty="0" smtClean="0"/>
              <a:t>:</a:t>
            </a:r>
          </a:p>
          <a:p>
            <a:pPr marL="82296" indent="0">
              <a:buNone/>
            </a:pPr>
            <a:endParaRPr lang="en-GB" sz="1400" b="1" i="1" dirty="0"/>
          </a:p>
          <a:p>
            <a:pPr marL="82296" indent="0">
              <a:buNone/>
            </a:pPr>
            <a:r>
              <a:rPr lang="en-GB" sz="2000" i="1" dirty="0"/>
              <a:t>“I have no doubt that the world can end extreme poverty within a generation. But it’s not a given and we cannot do it alone. It requires focus, innovation and commitments from everyone. This endorsement is an important step. If we succeed, together, we would have accomplished an historic milestone</a:t>
            </a:r>
            <a:r>
              <a:rPr lang="en-GB" sz="2000" i="1" dirty="0" smtClean="0"/>
              <a:t>,” </a:t>
            </a:r>
            <a:r>
              <a:rPr lang="en-GB" sz="2000" dirty="0" smtClean="0"/>
              <a:t>April 2013</a:t>
            </a:r>
          </a:p>
          <a:p>
            <a:pPr marL="82296" indent="0">
              <a:buNone/>
            </a:pPr>
            <a:r>
              <a:rPr lang="en-GB" sz="2000" i="1" dirty="0">
                <a:hlinkClick r:id="rId2"/>
              </a:rPr>
              <a:t>http://</a:t>
            </a:r>
            <a:r>
              <a:rPr lang="en-GB" sz="2000" i="1" dirty="0" smtClean="0">
                <a:hlinkClick r:id="rId2"/>
              </a:rPr>
              <a:t>www.worldbank.org/en/news/press-release/2013/04/20/historic-goals-to-end-extreme-poverty-endorsed-by-world-bank-governors</a:t>
            </a:r>
            <a:endParaRPr lang="en-GB" sz="2000" i="1" dirty="0" smtClean="0"/>
          </a:p>
          <a:p>
            <a:pPr marL="82296" indent="0">
              <a:buNone/>
            </a:pPr>
            <a:endParaRPr lang="en-GB" sz="2000" dirty="0" smtClean="0"/>
          </a:p>
          <a:p>
            <a:pPr marL="82296" indent="0">
              <a:buNone/>
            </a:pPr>
            <a:r>
              <a:rPr lang="en-GB" sz="2000" i="1" dirty="0"/>
              <a:t>“And so, end extreme poverty, boost shared prosperity, and moreover, when we talk about boosting shared prosperity, we’re talking specifically about sharing prosperity with future generations,”, </a:t>
            </a:r>
            <a:r>
              <a:rPr lang="en-GB" sz="2000" dirty="0" smtClean="0"/>
              <a:t>June 2013</a:t>
            </a:r>
          </a:p>
          <a:p>
            <a:pPr marL="82296" indent="0">
              <a:buNone/>
            </a:pPr>
            <a:r>
              <a:rPr lang="en-GB" sz="2000" i="1" dirty="0">
                <a:hlinkClick r:id="rId3"/>
              </a:rPr>
              <a:t>http://</a:t>
            </a:r>
            <a:r>
              <a:rPr lang="en-GB" sz="2000" i="1" dirty="0" smtClean="0">
                <a:hlinkClick r:id="rId3"/>
              </a:rPr>
              <a:t>www.worldbank.org/en/news/speech/2013/06/25/transcript-world-bank-group-president-jim-yong-kims-remarks-at-the-us-global-leadership-coalition-annual-conference</a:t>
            </a:r>
            <a:endParaRPr lang="en-GB" sz="2000" i="1" dirty="0" smtClean="0"/>
          </a:p>
          <a:p>
            <a:pPr marL="82296" indent="0">
              <a:buNone/>
            </a:pPr>
            <a:endParaRPr lang="en-GB" sz="2000" i="1" dirty="0"/>
          </a:p>
        </p:txBody>
      </p:sp>
    </p:spTree>
    <p:extLst>
      <p:ext uri="{BB962C8B-B14F-4D97-AF65-F5344CB8AC3E}">
        <p14:creationId xmlns:p14="http://schemas.microsoft.com/office/powerpoint/2010/main" val="5266210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533400"/>
            <a:ext cx="7924800" cy="4800600"/>
          </a:xfrm>
        </p:spPr>
        <p:txBody>
          <a:bodyPr>
            <a:noAutofit/>
          </a:bodyPr>
          <a:lstStyle/>
          <a:p>
            <a:pPr marL="82296" indent="0">
              <a:buNone/>
            </a:pPr>
            <a:r>
              <a:rPr lang="en-GB" sz="2400" b="1" i="1" dirty="0"/>
              <a:t>Jim Jong Kim</a:t>
            </a:r>
            <a:r>
              <a:rPr lang="en-GB" sz="2400" b="1" i="1" dirty="0" smtClean="0"/>
              <a:t>:</a:t>
            </a:r>
          </a:p>
          <a:p>
            <a:pPr marL="82296" indent="0">
              <a:buNone/>
            </a:pPr>
            <a:endParaRPr lang="en-GB" sz="1400" b="1" i="1" dirty="0"/>
          </a:p>
          <a:p>
            <a:pPr marL="82296" indent="0">
              <a:buNone/>
            </a:pPr>
            <a:endParaRPr lang="en-GB" sz="1400" i="1" dirty="0" smtClean="0"/>
          </a:p>
          <a:p>
            <a:pPr marL="82296" indent="0">
              <a:buNone/>
            </a:pPr>
            <a:r>
              <a:rPr lang="en-GB" sz="2000" i="1" dirty="0" smtClean="0"/>
              <a:t>“</a:t>
            </a:r>
            <a:r>
              <a:rPr lang="en-GB" sz="2000" i="1" dirty="0"/>
              <a:t>Unless you invest in people, you are not going to see growth in the long-term, the medium-term, and maybe even the short-term,” </a:t>
            </a:r>
            <a:r>
              <a:rPr lang="en-GB" sz="2000" dirty="0" smtClean="0"/>
              <a:t> </a:t>
            </a:r>
            <a:r>
              <a:rPr lang="en-GB" sz="2000" dirty="0"/>
              <a:t>April 2014, </a:t>
            </a:r>
            <a:endParaRPr lang="en-GB" sz="2000" dirty="0" smtClean="0"/>
          </a:p>
          <a:p>
            <a:pPr marL="82296" indent="0">
              <a:buNone/>
            </a:pPr>
            <a:r>
              <a:rPr lang="en-GB" sz="2000" dirty="0" smtClean="0">
                <a:hlinkClick r:id="rId2"/>
              </a:rPr>
              <a:t>https</a:t>
            </a:r>
            <a:r>
              <a:rPr lang="en-GB" sz="2000" dirty="0">
                <a:hlinkClick r:id="rId2"/>
              </a:rPr>
              <a:t>://</a:t>
            </a:r>
            <a:r>
              <a:rPr lang="en-GB" sz="2000" dirty="0" smtClean="0">
                <a:hlinkClick r:id="rId2"/>
              </a:rPr>
              <a:t>www.devex.com/news/jim-kim-addressing-inequality-investing-in-people-critical-to-sustainable-growth-83275</a:t>
            </a:r>
            <a:endParaRPr lang="en-GB" sz="2000" dirty="0" smtClean="0"/>
          </a:p>
          <a:p>
            <a:pPr marL="82296" indent="0">
              <a:buNone/>
            </a:pPr>
            <a:endParaRPr lang="en-GB" sz="2000" dirty="0" smtClean="0"/>
          </a:p>
          <a:p>
            <a:pPr marL="82296" indent="0">
              <a:buNone/>
            </a:pPr>
            <a:r>
              <a:rPr lang="en-GB" sz="2000" dirty="0" smtClean="0"/>
              <a:t>'I </a:t>
            </a:r>
            <a:r>
              <a:rPr lang="en-GB" sz="2000" dirty="0"/>
              <a:t>take from </a:t>
            </a:r>
            <a:r>
              <a:rPr lang="en-GB" sz="2000" dirty="0" err="1"/>
              <a:t>Piketty’s</a:t>
            </a:r>
            <a:r>
              <a:rPr lang="en-GB" sz="2000" dirty="0"/>
              <a:t> book a sense of even greater mission for us because we now can be part of those forces that bring the world to convergence'</a:t>
            </a:r>
            <a:r>
              <a:rPr lang="en-GB" sz="2000" i="1" dirty="0"/>
              <a:t>- Jim Yong </a:t>
            </a:r>
            <a:r>
              <a:rPr lang="en-GB" sz="2000" i="1" dirty="0" smtClean="0"/>
              <a:t>Kim</a:t>
            </a:r>
            <a:r>
              <a:rPr lang="en-GB" sz="2000" dirty="0" smtClean="0"/>
              <a:t>, May 2014</a:t>
            </a:r>
          </a:p>
          <a:p>
            <a:pPr marL="82296" indent="0">
              <a:buNone/>
            </a:pPr>
            <a:r>
              <a:rPr lang="en-GB" sz="2000" i="1" dirty="0">
                <a:hlinkClick r:id="rId3"/>
              </a:rPr>
              <a:t>http://www.cbc.ca/news/business/world-bank-head-jim-yong-kim-takes-thomas-piketty-to-heart-1.2659771</a:t>
            </a:r>
          </a:p>
        </p:txBody>
      </p:sp>
    </p:spTree>
    <p:extLst>
      <p:ext uri="{BB962C8B-B14F-4D97-AF65-F5344CB8AC3E}">
        <p14:creationId xmlns:p14="http://schemas.microsoft.com/office/powerpoint/2010/main" val="1444159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2140" y="228600"/>
            <a:ext cx="7924800" cy="4800600"/>
          </a:xfrm>
        </p:spPr>
        <p:txBody>
          <a:bodyPr>
            <a:noAutofit/>
          </a:bodyPr>
          <a:lstStyle/>
          <a:p>
            <a:pPr marL="82296" indent="0">
              <a:buNone/>
            </a:pPr>
            <a:r>
              <a:rPr lang="en-US" sz="2400" b="1" i="1" dirty="0" smtClean="0"/>
              <a:t>World Bank Literature: </a:t>
            </a:r>
          </a:p>
          <a:p>
            <a:pPr marL="82296" indent="0">
              <a:buNone/>
            </a:pPr>
            <a:endParaRPr lang="en-US" sz="1400" b="1" i="1" dirty="0"/>
          </a:p>
          <a:p>
            <a:pPr marL="82296" indent="0">
              <a:buNone/>
            </a:pPr>
            <a:r>
              <a:rPr lang="en-GB" sz="1600" b="1" dirty="0"/>
              <a:t>“Inequality in </a:t>
            </a:r>
            <a:r>
              <a:rPr lang="en-GB" sz="1600" b="1" dirty="0" smtClean="0"/>
              <a:t>Focus - Analysing </a:t>
            </a:r>
            <a:r>
              <a:rPr lang="en-GB" sz="1600" b="1" dirty="0"/>
              <a:t>the World Bank’s Goal of Achieving </a:t>
            </a:r>
            <a:r>
              <a:rPr lang="en-GB" sz="1600" b="1" dirty="0" smtClean="0"/>
              <a:t>“Shared </a:t>
            </a:r>
            <a:r>
              <a:rPr lang="en-GB" sz="1600" b="1" dirty="0"/>
              <a:t>Prosperity”</a:t>
            </a:r>
            <a:r>
              <a:rPr lang="en-GB" sz="1600" b="1" dirty="0" smtClean="0"/>
              <a:t>, </a:t>
            </a:r>
            <a:r>
              <a:rPr lang="en-GB" sz="1600" dirty="0" smtClean="0"/>
              <a:t>October 2013</a:t>
            </a:r>
            <a:r>
              <a:rPr lang="en-GB" sz="1600" dirty="0"/>
              <a:t>, </a:t>
            </a:r>
            <a:r>
              <a:rPr lang="en-GB" sz="1600" dirty="0">
                <a:hlinkClick r:id="rId2"/>
              </a:rPr>
              <a:t>http://</a:t>
            </a:r>
            <a:r>
              <a:rPr lang="en-GB" sz="1600" dirty="0" smtClean="0">
                <a:hlinkClick r:id="rId2"/>
              </a:rPr>
              <a:t>www.worldbank.org/content/dam/Worldbank/document/Poverty%20documents/inequality-in-focus-october2013-v12.pdf</a:t>
            </a:r>
            <a:endParaRPr lang="en-GB" sz="1600" dirty="0" smtClean="0"/>
          </a:p>
          <a:p>
            <a:r>
              <a:rPr lang="en-GB" sz="1600" dirty="0" smtClean="0"/>
              <a:t>Economic </a:t>
            </a:r>
            <a:r>
              <a:rPr lang="en-GB" sz="1600" dirty="0"/>
              <a:t>growth can lead to broad-based prosperity if </a:t>
            </a:r>
            <a:r>
              <a:rPr lang="en-GB" sz="1600" dirty="0" smtClean="0"/>
              <a:t>the </a:t>
            </a:r>
            <a:r>
              <a:rPr lang="en-GB" sz="1600" dirty="0"/>
              <a:t>growth pattern generates more and better quality </a:t>
            </a:r>
            <a:r>
              <a:rPr lang="en-GB" sz="1600" dirty="0" smtClean="0"/>
              <a:t>jobs</a:t>
            </a:r>
            <a:r>
              <a:rPr lang="en-GB" sz="1600" dirty="0"/>
              <a:t>, higher earnings, and economic opportunities for </a:t>
            </a:r>
            <a:r>
              <a:rPr lang="en-GB" sz="1600" dirty="0" smtClean="0"/>
              <a:t>all </a:t>
            </a:r>
            <a:r>
              <a:rPr lang="en-GB" sz="1600" dirty="0"/>
              <a:t>segments of the population. </a:t>
            </a:r>
          </a:p>
          <a:p>
            <a:pPr marL="82296" indent="0">
              <a:buNone/>
            </a:pPr>
            <a:endParaRPr lang="en-GB" sz="1600" dirty="0" smtClean="0"/>
          </a:p>
          <a:p>
            <a:pPr marL="82296" indent="0">
              <a:buNone/>
            </a:pPr>
            <a:r>
              <a:rPr lang="en-GB" sz="1600" b="1" dirty="0" smtClean="0"/>
              <a:t>“World Development Report 2013 on Jobs”, </a:t>
            </a:r>
            <a:r>
              <a:rPr lang="en-GB" sz="1600" dirty="0" smtClean="0"/>
              <a:t>Chapter 8</a:t>
            </a:r>
            <a:r>
              <a:rPr lang="en-GB" sz="1600" dirty="0"/>
              <a:t>: </a:t>
            </a:r>
            <a:r>
              <a:rPr lang="en-GB" sz="1600" dirty="0" err="1" smtClean="0"/>
              <a:t>Labor</a:t>
            </a:r>
            <a:r>
              <a:rPr lang="en-GB" sz="1600" dirty="0" smtClean="0"/>
              <a:t> </a:t>
            </a:r>
            <a:r>
              <a:rPr lang="en-GB" sz="1600" dirty="0"/>
              <a:t>policies </a:t>
            </a:r>
            <a:r>
              <a:rPr lang="en-GB" sz="1600" dirty="0" smtClean="0"/>
              <a:t>revisited, 2012, </a:t>
            </a:r>
            <a:r>
              <a:rPr lang="en-GB" sz="1600" dirty="0" smtClean="0">
                <a:hlinkClick r:id="rId3"/>
              </a:rPr>
              <a:t>http</a:t>
            </a:r>
            <a:r>
              <a:rPr lang="en-GB" sz="1600" dirty="0">
                <a:hlinkClick r:id="rId3"/>
              </a:rPr>
              <a:t>://</a:t>
            </a:r>
            <a:r>
              <a:rPr lang="en-GB" sz="1600" dirty="0" smtClean="0">
                <a:hlinkClick r:id="rId3"/>
              </a:rPr>
              <a:t>www.imf.org/external/np/pp/eng/2014/012314.pdf</a:t>
            </a:r>
            <a:endParaRPr lang="en-GB" sz="1600" dirty="0" smtClean="0"/>
          </a:p>
          <a:p>
            <a:r>
              <a:rPr lang="en-GB" sz="1600" dirty="0"/>
              <a:t>The impact of </a:t>
            </a:r>
            <a:r>
              <a:rPr lang="en-GB" sz="1600" dirty="0" err="1"/>
              <a:t>labor</a:t>
            </a:r>
            <a:r>
              <a:rPr lang="en-GB" sz="1600" dirty="0"/>
              <a:t> policies is often the </a:t>
            </a:r>
            <a:r>
              <a:rPr lang="en-GB" sz="1600" dirty="0" smtClean="0"/>
              <a:t>subject </a:t>
            </a:r>
            <a:r>
              <a:rPr lang="en-GB" sz="1600" dirty="0"/>
              <a:t>of heated debates. In the past decade, </a:t>
            </a:r>
            <a:r>
              <a:rPr lang="en-GB" sz="1600" dirty="0" smtClean="0"/>
              <a:t>improved </a:t>
            </a:r>
            <a:r>
              <a:rPr lang="en-GB" sz="1600" dirty="0"/>
              <a:t>data and methods have generated a great </a:t>
            </a:r>
            <a:r>
              <a:rPr lang="en-GB" sz="1600" dirty="0" smtClean="0"/>
              <a:t>deal </a:t>
            </a:r>
            <a:r>
              <a:rPr lang="en-GB" sz="1600" dirty="0"/>
              <a:t>of new information not only in industrial </a:t>
            </a:r>
            <a:r>
              <a:rPr lang="en-GB" sz="1600" dirty="0" smtClean="0"/>
              <a:t>countries </a:t>
            </a:r>
            <a:r>
              <a:rPr lang="en-GB" sz="1600" dirty="0"/>
              <a:t>but increasingly in developing </a:t>
            </a:r>
            <a:r>
              <a:rPr lang="en-GB" sz="1600" dirty="0" smtClean="0"/>
              <a:t>countries </a:t>
            </a:r>
            <a:r>
              <a:rPr lang="en-GB" sz="1600" dirty="0"/>
              <a:t>as well. The analyses of these data have led </a:t>
            </a:r>
            <a:r>
              <a:rPr lang="en-GB" sz="1600" dirty="0" smtClean="0"/>
              <a:t>to </a:t>
            </a:r>
            <a:r>
              <a:rPr lang="en-GB" sz="1600" dirty="0"/>
              <a:t>fresh insights. Estimated effects prove to be </a:t>
            </a:r>
            <a:r>
              <a:rPr lang="en-GB" sz="1600" dirty="0" smtClean="0"/>
              <a:t>relatively </a:t>
            </a:r>
            <a:r>
              <a:rPr lang="en-GB" sz="1600" dirty="0"/>
              <a:t>modest in most </a:t>
            </a:r>
            <a:r>
              <a:rPr lang="en-GB" sz="1600" dirty="0" smtClean="0"/>
              <a:t>cases—certainly </a:t>
            </a:r>
            <a:r>
              <a:rPr lang="en-GB" sz="1600" dirty="0"/>
              <a:t>more </a:t>
            </a:r>
            <a:r>
              <a:rPr lang="en-GB" sz="1600" dirty="0" smtClean="0"/>
              <a:t>modest </a:t>
            </a:r>
            <a:r>
              <a:rPr lang="en-GB" sz="1600" dirty="0"/>
              <a:t>than the intensity of the debate would </a:t>
            </a:r>
            <a:r>
              <a:rPr lang="en-GB" sz="1600" dirty="0" smtClean="0"/>
              <a:t>suggest</a:t>
            </a:r>
            <a:r>
              <a:rPr lang="en-GB" sz="1600" dirty="0"/>
              <a:t>. Excessive or insufficient interventions </a:t>
            </a:r>
            <a:r>
              <a:rPr lang="en-GB" sz="1600" dirty="0" smtClean="0"/>
              <a:t>can </a:t>
            </a:r>
            <a:r>
              <a:rPr lang="en-GB" sz="1600" dirty="0"/>
              <a:t>certainly have detrimental effects on </a:t>
            </a:r>
            <a:r>
              <a:rPr lang="en-GB" sz="1600" dirty="0" smtClean="0"/>
              <a:t>productivity</a:t>
            </a:r>
            <a:r>
              <a:rPr lang="en-GB" sz="1600" dirty="0"/>
              <a:t>. But in between these extremes lies a </a:t>
            </a:r>
            <a:r>
              <a:rPr lang="en-GB" sz="1600" dirty="0" smtClean="0"/>
              <a:t>“</a:t>
            </a:r>
            <a:r>
              <a:rPr lang="en-GB" sz="1600" dirty="0"/>
              <a:t>plateau” where effects enhancing and </a:t>
            </a:r>
            <a:r>
              <a:rPr lang="en-GB" sz="1600" dirty="0" smtClean="0"/>
              <a:t>undermining </a:t>
            </a:r>
            <a:r>
              <a:rPr lang="en-GB" sz="1600" dirty="0"/>
              <a:t>efficiency can be found side by side and </a:t>
            </a:r>
            <a:r>
              <a:rPr lang="en-GB" sz="1600" dirty="0" smtClean="0"/>
              <a:t>most </a:t>
            </a:r>
            <a:r>
              <a:rPr lang="en-GB" sz="1600" dirty="0"/>
              <a:t>of the impact is redistributive. Overall, </a:t>
            </a:r>
            <a:r>
              <a:rPr lang="en-GB" sz="1600" dirty="0" err="1" smtClean="0"/>
              <a:t>labor</a:t>
            </a:r>
            <a:r>
              <a:rPr lang="en-GB" sz="1600" dirty="0" smtClean="0"/>
              <a:t> </a:t>
            </a:r>
            <a:r>
              <a:rPr lang="en-GB" sz="1600" dirty="0"/>
              <a:t>policies and institutions are neither the </a:t>
            </a:r>
            <a:r>
              <a:rPr lang="en-GB" sz="1600" dirty="0" smtClean="0"/>
              <a:t>major </a:t>
            </a:r>
            <a:r>
              <a:rPr lang="en-GB" sz="1600" dirty="0"/>
              <a:t>obstacle nor the magic bullet for creating </a:t>
            </a:r>
            <a:r>
              <a:rPr lang="en-GB" sz="1600" dirty="0" smtClean="0"/>
              <a:t>good </a:t>
            </a:r>
            <a:r>
              <a:rPr lang="en-GB" sz="1600" dirty="0"/>
              <a:t>jobs for development in most countries</a:t>
            </a:r>
            <a:r>
              <a:rPr lang="en-GB" sz="1600" dirty="0" smtClean="0"/>
              <a:t>.</a:t>
            </a:r>
            <a:endParaRPr lang="en-GB" sz="1600" dirty="0"/>
          </a:p>
        </p:txBody>
      </p:sp>
    </p:spTree>
    <p:extLst>
      <p:ext uri="{BB962C8B-B14F-4D97-AF65-F5344CB8AC3E}">
        <p14:creationId xmlns:p14="http://schemas.microsoft.com/office/powerpoint/2010/main" val="6604188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2140" y="228600"/>
            <a:ext cx="7924800" cy="4800600"/>
          </a:xfrm>
        </p:spPr>
        <p:txBody>
          <a:bodyPr>
            <a:noAutofit/>
          </a:bodyPr>
          <a:lstStyle/>
          <a:p>
            <a:pPr marL="82296" indent="0">
              <a:buNone/>
            </a:pPr>
            <a:r>
              <a:rPr lang="en-US" sz="2400" b="1" i="1" dirty="0" smtClean="0"/>
              <a:t>World Bank Literature:</a:t>
            </a:r>
          </a:p>
          <a:p>
            <a:pPr marL="82296" indent="0">
              <a:buNone/>
            </a:pPr>
            <a:endParaRPr lang="en-US" sz="2400" b="1" i="1" dirty="0"/>
          </a:p>
          <a:p>
            <a:pPr marL="82296" indent="0">
              <a:buNone/>
            </a:pPr>
            <a:r>
              <a:rPr lang="en-GB" sz="2000" b="1" dirty="0"/>
              <a:t>Doing Business </a:t>
            </a:r>
            <a:r>
              <a:rPr lang="en-GB" sz="2000" b="1" dirty="0" smtClean="0"/>
              <a:t>2013 - </a:t>
            </a:r>
            <a:r>
              <a:rPr lang="en-GB" sz="2000" b="1" dirty="0"/>
              <a:t>Fact sheet</a:t>
            </a:r>
            <a:r>
              <a:rPr lang="en-GB" sz="2000" dirty="0"/>
              <a:t>, </a:t>
            </a:r>
            <a:r>
              <a:rPr lang="en-GB" sz="2000" dirty="0">
                <a:hlinkClick r:id="rId2"/>
              </a:rPr>
              <a:t>http://www.doingbusiness.org/~/</a:t>
            </a:r>
            <a:r>
              <a:rPr lang="en-GB" sz="2000" dirty="0" smtClean="0">
                <a:hlinkClick r:id="rId2"/>
              </a:rPr>
              <a:t>media/GIAWB/Doing%20Business/Documents/Fact-Sheets/DB13/DB13ECAFactSheetEnglish.pdf</a:t>
            </a:r>
            <a:endParaRPr lang="en-GB" sz="2000" dirty="0" smtClean="0"/>
          </a:p>
          <a:p>
            <a:r>
              <a:rPr lang="en-GB" sz="2000" dirty="0" smtClean="0"/>
              <a:t>Eastern </a:t>
            </a:r>
            <a:r>
              <a:rPr lang="en-GB" sz="2000" dirty="0"/>
              <a:t>Europe and Central Asia </a:t>
            </a:r>
            <a:r>
              <a:rPr lang="en-GB" sz="2000" dirty="0" smtClean="0"/>
              <a:t>Eastern </a:t>
            </a:r>
            <a:r>
              <a:rPr lang="en-GB" sz="2000" dirty="0"/>
              <a:t>Europe and Central Asia leads the world </a:t>
            </a:r>
            <a:r>
              <a:rPr lang="en-GB" sz="2000" dirty="0" smtClean="0"/>
              <a:t>in enhancing </a:t>
            </a:r>
            <a:r>
              <a:rPr lang="en-GB" sz="2000" dirty="0"/>
              <a:t>the business climate for local firms </a:t>
            </a:r>
            <a:r>
              <a:rPr lang="en-GB" sz="2000" dirty="0" smtClean="0"/>
              <a:t>since </a:t>
            </a:r>
            <a:r>
              <a:rPr lang="en-GB" sz="2000" dirty="0"/>
              <a:t>2005. </a:t>
            </a:r>
            <a:endParaRPr lang="en-GB" sz="2000" dirty="0" smtClean="0"/>
          </a:p>
          <a:p>
            <a:r>
              <a:rPr lang="en-GB" sz="2000" dirty="0" smtClean="0"/>
              <a:t>The </a:t>
            </a:r>
            <a:r>
              <a:rPr lang="en-GB" sz="2000" dirty="0"/>
              <a:t>region overtook East Asia and </a:t>
            </a:r>
            <a:r>
              <a:rPr lang="en-GB" sz="2000" dirty="0" smtClean="0"/>
              <a:t>the </a:t>
            </a:r>
            <a:r>
              <a:rPr lang="en-GB" sz="2000" dirty="0"/>
              <a:t>Pacific to become the world’s second most </a:t>
            </a:r>
            <a:r>
              <a:rPr lang="en-GB" sz="2000" dirty="0" smtClean="0"/>
              <a:t>business-friendly</a:t>
            </a:r>
            <a:r>
              <a:rPr lang="en-GB" sz="2000" dirty="0"/>
              <a:t>, after OECD high-income economies. </a:t>
            </a:r>
            <a:endParaRPr lang="en-GB" sz="2000" dirty="0" smtClean="0"/>
          </a:p>
          <a:p>
            <a:r>
              <a:rPr lang="en-GB" sz="2000" dirty="0" smtClean="0"/>
              <a:t>In </a:t>
            </a:r>
            <a:r>
              <a:rPr lang="en-GB" sz="2000" dirty="0"/>
              <a:t>the past year, Eastern Europe and Central Asia had the largest share of economies </a:t>
            </a:r>
            <a:r>
              <a:rPr lang="en-GB" sz="2000" dirty="0" smtClean="0"/>
              <a:t>implementing </a:t>
            </a:r>
            <a:r>
              <a:rPr lang="en-GB" sz="2000" dirty="0"/>
              <a:t>regulatory reforms—with 88 percent reforming in at least one of the areas </a:t>
            </a:r>
            <a:r>
              <a:rPr lang="en-GB" sz="2000" dirty="0" smtClean="0"/>
              <a:t>measured </a:t>
            </a:r>
            <a:r>
              <a:rPr lang="en-GB" sz="2000" dirty="0"/>
              <a:t>by </a:t>
            </a:r>
            <a:r>
              <a:rPr lang="en-GB" sz="2000" dirty="0" smtClean="0"/>
              <a:t>Doing </a:t>
            </a:r>
            <a:r>
              <a:rPr lang="en-GB" sz="2000" dirty="0"/>
              <a:t>Business</a:t>
            </a:r>
            <a:r>
              <a:rPr lang="en-GB" sz="2000" dirty="0" smtClean="0"/>
              <a:t>. </a:t>
            </a:r>
          </a:p>
        </p:txBody>
      </p:sp>
    </p:spTree>
    <p:extLst>
      <p:ext uri="{BB962C8B-B14F-4D97-AF65-F5344CB8AC3E}">
        <p14:creationId xmlns:p14="http://schemas.microsoft.com/office/powerpoint/2010/main" val="25443530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4006662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498080" cy="1143000"/>
          </a:xfrm>
        </p:spPr>
        <p:txBody>
          <a:bodyPr>
            <a:normAutofit fontScale="90000"/>
          </a:bodyPr>
          <a:lstStyle/>
          <a:p>
            <a:r>
              <a:rPr lang="en-US" dirty="0" smtClean="0"/>
              <a:t>The current debate inside the IMF </a:t>
            </a:r>
            <a:endParaRPr lang="en-US" dirty="0"/>
          </a:p>
        </p:txBody>
      </p:sp>
      <p:sp>
        <p:nvSpPr>
          <p:cNvPr id="3" name="Content Placeholder 2"/>
          <p:cNvSpPr>
            <a:spLocks noGrp="1"/>
          </p:cNvSpPr>
          <p:nvPr>
            <p:ph idx="1"/>
          </p:nvPr>
        </p:nvSpPr>
        <p:spPr>
          <a:xfrm>
            <a:off x="990600" y="1447800"/>
            <a:ext cx="8153400" cy="4800600"/>
          </a:xfrm>
        </p:spPr>
        <p:txBody>
          <a:bodyPr>
            <a:normAutofit/>
          </a:bodyPr>
          <a:lstStyle/>
          <a:p>
            <a:pPr marL="114300" indent="0">
              <a:buNone/>
            </a:pPr>
            <a:r>
              <a:rPr lang="en-US" sz="2600" dirty="0" smtClean="0"/>
              <a:t>Reforming the IMF</a:t>
            </a:r>
          </a:p>
          <a:p>
            <a:pPr marL="571500" indent="-457200">
              <a:buAutoNum type="arabicPeriod"/>
            </a:pPr>
            <a:endParaRPr lang="en-US" dirty="0"/>
          </a:p>
          <a:p>
            <a:pPr marL="571500" indent="-457200">
              <a:buAutoNum type="arabicPeriod"/>
            </a:pPr>
            <a:endParaRPr lang="en-US" dirty="0"/>
          </a:p>
        </p:txBody>
      </p:sp>
      <p:pic>
        <p:nvPicPr>
          <p:cNvPr id="2050" name="Picture 2" descr="http://2.bp.blogspot.com/_lFx2bEDCUlg/S8dndAuQLEI/AAAAAAAAADY/k1J2_W0L0YY/s400/Neoliberal+Rejection+Cartoon.jpg"/>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2362200" y="2209800"/>
            <a:ext cx="6060552" cy="4136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2101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924800" cy="1143000"/>
          </a:xfrm>
        </p:spPr>
        <p:txBody>
          <a:bodyPr>
            <a:normAutofit/>
          </a:bodyPr>
          <a:lstStyle/>
          <a:p>
            <a:pPr marL="571500" indent="-457200"/>
            <a:r>
              <a:rPr lang="en-US" sz="4400" dirty="0" smtClean="0">
                <a:solidFill>
                  <a:schemeClr val="accent5">
                    <a:lumMod val="75000"/>
                  </a:schemeClr>
                </a:solidFill>
              </a:rPr>
              <a:t>   ….and the World Bank</a:t>
            </a:r>
            <a:endParaRPr lang="en-US" sz="4000" dirty="0">
              <a:solidFill>
                <a:schemeClr val="accent5">
                  <a:lumMod val="75000"/>
                </a:schemeClr>
              </a:solidFill>
            </a:endParaRPr>
          </a:p>
        </p:txBody>
      </p:sp>
      <p:sp>
        <p:nvSpPr>
          <p:cNvPr id="3" name="Content Placeholder 2"/>
          <p:cNvSpPr>
            <a:spLocks noGrp="1"/>
          </p:cNvSpPr>
          <p:nvPr>
            <p:ph idx="1"/>
          </p:nvPr>
        </p:nvSpPr>
        <p:spPr>
          <a:xfrm>
            <a:off x="1143000" y="1752600"/>
            <a:ext cx="7790688" cy="4876800"/>
          </a:xfrm>
        </p:spPr>
        <p:txBody>
          <a:bodyPr>
            <a:normAutofit/>
          </a:bodyPr>
          <a:lstStyle/>
          <a:p>
            <a:r>
              <a:rPr lang="en-US" dirty="0" smtClean="0"/>
              <a:t>Safeguard review process</a:t>
            </a:r>
          </a:p>
          <a:p>
            <a:pPr marL="596646" indent="-514350">
              <a:buAutoNum type="arabicPeriod"/>
            </a:pPr>
            <a:endParaRPr lang="en-US" dirty="0" smtClean="0"/>
          </a:p>
          <a:p>
            <a:pPr marL="596646" indent="-514350">
              <a:buAutoNum type="arabicPeriod"/>
            </a:pPr>
            <a:endParaRPr lang="en-US" dirty="0"/>
          </a:p>
          <a:p>
            <a:r>
              <a:rPr lang="en-US" dirty="0" smtClean="0"/>
              <a:t>Doing Business Report</a:t>
            </a:r>
          </a:p>
          <a:p>
            <a:pPr marL="596646" indent="-514350">
              <a:buAutoNum type="arabicPeriod"/>
            </a:pPr>
            <a:endParaRPr lang="en-US" dirty="0"/>
          </a:p>
          <a:p>
            <a:pPr marL="596646" indent="-514350">
              <a:buAutoNum type="arabicPeriod"/>
            </a:pPr>
            <a:endParaRPr lang="en-US" dirty="0" smtClean="0"/>
          </a:p>
          <a:p>
            <a:pPr marL="596646" indent="-514350">
              <a:buAutoNum type="arabicPeriod"/>
            </a:pPr>
            <a:endParaRPr lang="en-US" dirty="0" smtClean="0"/>
          </a:p>
        </p:txBody>
      </p:sp>
    </p:spTree>
    <p:extLst>
      <p:ext uri="{BB962C8B-B14F-4D97-AF65-F5344CB8AC3E}">
        <p14:creationId xmlns:p14="http://schemas.microsoft.com/office/powerpoint/2010/main" val="838799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
            <a:ext cx="7498080" cy="1143000"/>
          </a:xfrm>
        </p:spPr>
        <p:txBody>
          <a:bodyPr>
            <a:normAutofit/>
          </a:bodyPr>
          <a:lstStyle/>
          <a:p>
            <a:r>
              <a:rPr lang="en-US" sz="4400" dirty="0" smtClean="0">
                <a:solidFill>
                  <a:schemeClr val="accent5">
                    <a:lumMod val="75000"/>
                  </a:schemeClr>
                </a:solidFill>
              </a:rPr>
              <a:t>Trade union responses</a:t>
            </a:r>
            <a:endParaRPr lang="en-GB" dirty="0"/>
          </a:p>
        </p:txBody>
      </p:sp>
      <p:sp>
        <p:nvSpPr>
          <p:cNvPr id="3" name="Content Placeholder 2"/>
          <p:cNvSpPr>
            <a:spLocks noGrp="1"/>
          </p:cNvSpPr>
          <p:nvPr>
            <p:ph idx="1"/>
          </p:nvPr>
        </p:nvSpPr>
        <p:spPr/>
        <p:txBody>
          <a:bodyPr/>
          <a:lstStyle/>
          <a:p>
            <a:endParaRPr lang="en-GB"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2029" t="14464" r="13787"/>
          <a:stretch/>
        </p:blipFill>
        <p:spPr bwMode="auto">
          <a:xfrm>
            <a:off x="2286000" y="1159720"/>
            <a:ext cx="4648200" cy="56716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349573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467600" cy="1143000"/>
          </a:xfrm>
        </p:spPr>
        <p:txBody>
          <a:bodyPr>
            <a:noAutofit/>
          </a:bodyPr>
          <a:lstStyle/>
          <a:p>
            <a:r>
              <a:rPr lang="en-GB" sz="3600" dirty="0" smtClean="0"/>
              <a:t>There are differences in outcomes across countries</a:t>
            </a:r>
            <a:endParaRPr lang="en-GB" sz="3600" dirty="0"/>
          </a:p>
        </p:txBody>
      </p:sp>
      <p:sp>
        <p:nvSpPr>
          <p:cNvPr id="3" name="Content Placeholder 2"/>
          <p:cNvSpPr>
            <a:spLocks noGrp="1"/>
          </p:cNvSpPr>
          <p:nvPr>
            <p:ph idx="1"/>
          </p:nvPr>
        </p:nvSpPr>
        <p:spPr>
          <a:xfrm>
            <a:off x="1435608" y="2133600"/>
            <a:ext cx="7498080" cy="4114800"/>
          </a:xfrm>
        </p:spPr>
        <p:txBody>
          <a:bodyPr>
            <a:normAutofit/>
          </a:bodyPr>
          <a:lstStyle/>
          <a:p>
            <a:r>
              <a:rPr lang="en-GB" sz="3600" dirty="0" smtClean="0"/>
              <a:t>And while some parameters are impossible to influence… </a:t>
            </a:r>
          </a:p>
          <a:p>
            <a:pPr marL="82296" indent="0">
              <a:buNone/>
            </a:pPr>
            <a:r>
              <a:rPr lang="en-GB" sz="2400" dirty="0" smtClean="0"/>
              <a:t>(individuals at IMF, government and leading party, involvement of Troika partners) </a:t>
            </a:r>
          </a:p>
          <a:p>
            <a:pPr marL="82296" indent="0">
              <a:buNone/>
            </a:pPr>
            <a:endParaRPr lang="en-GB" sz="3600" dirty="0"/>
          </a:p>
          <a:p>
            <a:r>
              <a:rPr lang="en-GB" sz="3600" dirty="0" smtClean="0"/>
              <a:t>…preparation can make a difference. </a:t>
            </a:r>
            <a:endParaRPr lang="en-GB" sz="3600" dirty="0"/>
          </a:p>
          <a:p>
            <a:pPr lvl="1"/>
            <a:endParaRPr lang="en-GB" sz="3600" dirty="0" smtClean="0"/>
          </a:p>
        </p:txBody>
      </p:sp>
    </p:spTree>
    <p:extLst>
      <p:ext uri="{BB962C8B-B14F-4D97-AF65-F5344CB8AC3E}">
        <p14:creationId xmlns:p14="http://schemas.microsoft.com/office/powerpoint/2010/main" val="2491839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708392" cy="1143000"/>
          </a:xfrm>
        </p:spPr>
        <p:txBody>
          <a:bodyPr>
            <a:normAutofit fontScale="90000"/>
          </a:bodyPr>
          <a:lstStyle/>
          <a:p>
            <a:r>
              <a:rPr lang="en-GB" dirty="0"/>
              <a:t>1</a:t>
            </a:r>
            <a:r>
              <a:rPr lang="en-GB" dirty="0" smtClean="0"/>
              <a:t>. </a:t>
            </a:r>
            <a:r>
              <a:rPr lang="en-GB" dirty="0"/>
              <a:t>Interests </a:t>
            </a:r>
            <a:r>
              <a:rPr lang="en-GB" dirty="0" smtClean="0"/>
              <a:t/>
            </a:r>
            <a:br>
              <a:rPr lang="en-GB" dirty="0" smtClean="0"/>
            </a:br>
            <a:r>
              <a:rPr lang="en-GB" sz="2700" i="1" dirty="0" smtClean="0"/>
              <a:t>The </a:t>
            </a:r>
            <a:r>
              <a:rPr lang="en-GB" sz="2700" i="1" dirty="0"/>
              <a:t>needs, concerns, goals, desires, and fears that </a:t>
            </a:r>
            <a:r>
              <a:rPr lang="en-GB" sz="2700" i="1" dirty="0" smtClean="0"/>
              <a:t>motivate us </a:t>
            </a:r>
            <a:endParaRPr lang="en-GB" sz="2700" i="1" dirty="0"/>
          </a:p>
        </p:txBody>
      </p:sp>
      <p:sp>
        <p:nvSpPr>
          <p:cNvPr id="3" name="Content Placeholder 2"/>
          <p:cNvSpPr>
            <a:spLocks noGrp="1"/>
          </p:cNvSpPr>
          <p:nvPr>
            <p:ph idx="1"/>
          </p:nvPr>
        </p:nvSpPr>
        <p:spPr/>
        <p:txBody>
          <a:bodyPr>
            <a:normAutofit/>
          </a:bodyPr>
          <a:lstStyle/>
          <a:p>
            <a:endParaRPr lang="en-GB" dirty="0"/>
          </a:p>
          <a:p>
            <a:r>
              <a:rPr lang="en-GB" dirty="0" smtClean="0"/>
              <a:t>Setting clear </a:t>
            </a:r>
            <a:r>
              <a:rPr lang="en-GB" dirty="0" smtClean="0"/>
              <a:t>priorities and an own agenda </a:t>
            </a:r>
            <a:endParaRPr lang="en-GB" dirty="0" smtClean="0"/>
          </a:p>
          <a:p>
            <a:pPr marL="402336" lvl="1" indent="0">
              <a:buNone/>
            </a:pPr>
            <a:r>
              <a:rPr lang="en-GB" sz="2400" dirty="0" smtClean="0"/>
              <a:t>(e. g. maintain public employment)</a:t>
            </a:r>
          </a:p>
          <a:p>
            <a:pPr marL="402336" lvl="1" indent="0">
              <a:buNone/>
            </a:pPr>
            <a:endParaRPr lang="en-GB" dirty="0" smtClean="0"/>
          </a:p>
          <a:p>
            <a:r>
              <a:rPr lang="en-GB" dirty="0" smtClean="0"/>
              <a:t>Estimate </a:t>
            </a:r>
            <a:r>
              <a:rPr lang="en-GB" dirty="0"/>
              <a:t>the other </a:t>
            </a:r>
            <a:r>
              <a:rPr lang="en-GB" dirty="0" smtClean="0"/>
              <a:t>side’s interests</a:t>
            </a:r>
          </a:p>
          <a:p>
            <a:pPr marL="356616" lvl="1" indent="0">
              <a:buNone/>
            </a:pPr>
            <a:r>
              <a:rPr lang="en-GB" sz="2400" dirty="0" smtClean="0"/>
              <a:t>(Often their primary interest is to get a sense of the public/trade union opinion and a feeling for the likelihood of demonstrations/strikes)  </a:t>
            </a:r>
            <a:endParaRPr lang="en-GB" sz="2400" dirty="0"/>
          </a:p>
          <a:p>
            <a:endParaRPr lang="en-GB" dirty="0"/>
          </a:p>
        </p:txBody>
      </p:sp>
    </p:spTree>
    <p:extLst>
      <p:ext uri="{BB962C8B-B14F-4D97-AF65-F5344CB8AC3E}">
        <p14:creationId xmlns:p14="http://schemas.microsoft.com/office/powerpoint/2010/main" val="3145034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2</a:t>
            </a:r>
            <a:r>
              <a:rPr lang="en-GB" dirty="0" smtClean="0"/>
              <a:t>. Options</a:t>
            </a:r>
            <a:br>
              <a:rPr lang="en-GB" dirty="0" smtClean="0"/>
            </a:br>
            <a:r>
              <a:rPr lang="en-GB" sz="2700" i="1" dirty="0" smtClean="0"/>
              <a:t>All </a:t>
            </a:r>
            <a:r>
              <a:rPr lang="en-GB" sz="2700" i="1" dirty="0"/>
              <a:t>of the possibilities on which the parties might agree</a:t>
            </a:r>
          </a:p>
        </p:txBody>
      </p:sp>
      <p:sp>
        <p:nvSpPr>
          <p:cNvPr id="3" name="Content Placeholder 2"/>
          <p:cNvSpPr>
            <a:spLocks noGrp="1"/>
          </p:cNvSpPr>
          <p:nvPr>
            <p:ph idx="1"/>
          </p:nvPr>
        </p:nvSpPr>
        <p:spPr/>
        <p:txBody>
          <a:bodyPr>
            <a:normAutofit/>
          </a:bodyPr>
          <a:lstStyle/>
          <a:p>
            <a:endParaRPr lang="en-GB" dirty="0"/>
          </a:p>
          <a:p>
            <a:r>
              <a:rPr lang="en-GB" dirty="0" smtClean="0"/>
              <a:t>Option </a:t>
            </a:r>
            <a:r>
              <a:rPr lang="en-GB" dirty="0"/>
              <a:t>generation should follow discussion of </a:t>
            </a:r>
            <a:r>
              <a:rPr lang="en-GB" dirty="0" smtClean="0"/>
              <a:t>interests </a:t>
            </a:r>
          </a:p>
          <a:p>
            <a:pPr marL="402336" lvl="1" indent="0">
              <a:buNone/>
            </a:pPr>
            <a:r>
              <a:rPr lang="en-GB" sz="2400" dirty="0" smtClean="0"/>
              <a:t>(e. g. improve service, re-organise procedures) “You know your country best!” </a:t>
            </a:r>
          </a:p>
          <a:p>
            <a:r>
              <a:rPr lang="en-GB" dirty="0" smtClean="0"/>
              <a:t>Separate </a:t>
            </a:r>
            <a:r>
              <a:rPr lang="en-GB" dirty="0"/>
              <a:t>option </a:t>
            </a:r>
            <a:r>
              <a:rPr lang="en-GB" dirty="0" smtClean="0"/>
              <a:t>generation </a:t>
            </a:r>
            <a:r>
              <a:rPr lang="en-GB" dirty="0"/>
              <a:t>from option evaluation</a:t>
            </a:r>
            <a:r>
              <a:rPr lang="en-GB" sz="2400" dirty="0"/>
              <a:t> </a:t>
            </a:r>
            <a:endParaRPr lang="en-GB" sz="2400" dirty="0" smtClean="0"/>
          </a:p>
          <a:p>
            <a:pPr marL="402336" lvl="1" indent="0">
              <a:buNone/>
            </a:pPr>
            <a:r>
              <a:rPr lang="en-GB" sz="2400" dirty="0" smtClean="0"/>
              <a:t>(allow all options to be identified and just then start evaluating them)</a:t>
            </a:r>
            <a:endParaRPr lang="en-GB" sz="2400" dirty="0"/>
          </a:p>
          <a:p>
            <a:endParaRPr lang="en-GB" dirty="0"/>
          </a:p>
        </p:txBody>
      </p:sp>
    </p:spTree>
    <p:extLst>
      <p:ext uri="{BB962C8B-B14F-4D97-AF65-F5344CB8AC3E}">
        <p14:creationId xmlns:p14="http://schemas.microsoft.com/office/powerpoint/2010/main" val="2060295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1000"/>
            <a:ext cx="7708392" cy="1143000"/>
          </a:xfrm>
        </p:spPr>
        <p:txBody>
          <a:bodyPr>
            <a:normAutofit/>
          </a:bodyPr>
          <a:lstStyle/>
          <a:p>
            <a:r>
              <a:rPr lang="en-GB" dirty="0"/>
              <a:t>3</a:t>
            </a:r>
            <a:r>
              <a:rPr lang="en-GB" dirty="0" smtClean="0"/>
              <a:t>. Criteria</a:t>
            </a:r>
            <a:br>
              <a:rPr lang="en-GB" dirty="0" smtClean="0"/>
            </a:br>
            <a:r>
              <a:rPr lang="en-GB" sz="2400" i="1" dirty="0"/>
              <a:t>External standards </a:t>
            </a:r>
            <a:r>
              <a:rPr lang="en-GB" sz="2400" i="1" dirty="0" smtClean="0"/>
              <a:t>against </a:t>
            </a:r>
            <a:r>
              <a:rPr lang="en-GB" sz="2400" i="1" dirty="0"/>
              <a:t>which to measure possible agreements </a:t>
            </a:r>
          </a:p>
        </p:txBody>
      </p:sp>
      <p:sp>
        <p:nvSpPr>
          <p:cNvPr id="3" name="Content Placeholder 2"/>
          <p:cNvSpPr>
            <a:spLocks noGrp="1"/>
          </p:cNvSpPr>
          <p:nvPr>
            <p:ph idx="1"/>
          </p:nvPr>
        </p:nvSpPr>
        <p:spPr/>
        <p:txBody>
          <a:bodyPr>
            <a:normAutofit lnSpcReduction="10000"/>
          </a:bodyPr>
          <a:lstStyle/>
          <a:p>
            <a:endParaRPr lang="en-GB" dirty="0"/>
          </a:p>
          <a:p>
            <a:r>
              <a:rPr lang="en-GB" dirty="0" smtClean="0"/>
              <a:t>Use </a:t>
            </a:r>
            <a:r>
              <a:rPr lang="en-GB" dirty="0"/>
              <a:t>criteria as a “sword” – “Let me show you why this is fair.” </a:t>
            </a:r>
            <a:endParaRPr lang="en-GB" dirty="0" smtClean="0"/>
          </a:p>
          <a:p>
            <a:pPr marL="402336" lvl="1" indent="0">
              <a:buNone/>
            </a:pPr>
            <a:r>
              <a:rPr lang="en-GB" sz="2400" dirty="0" smtClean="0"/>
              <a:t>(e. g. compare public sector employment, public spending, public investment to other countries)</a:t>
            </a:r>
          </a:p>
          <a:p>
            <a:pPr marL="402336" lvl="1" indent="0">
              <a:buNone/>
            </a:pPr>
            <a:endParaRPr lang="en-GB" sz="2400" dirty="0"/>
          </a:p>
          <a:p>
            <a:r>
              <a:rPr lang="en-GB" dirty="0" smtClean="0"/>
              <a:t>Use </a:t>
            </a:r>
            <a:r>
              <a:rPr lang="en-GB" dirty="0"/>
              <a:t>criteria as a “shield” – “Why is that a fair number?” </a:t>
            </a:r>
            <a:endParaRPr lang="en-GB" dirty="0" smtClean="0"/>
          </a:p>
          <a:p>
            <a:pPr marL="402336" lvl="1" indent="0">
              <a:buNone/>
            </a:pPr>
            <a:r>
              <a:rPr lang="en-GB" dirty="0" smtClean="0"/>
              <a:t>(e. g. ask for empirical evidence, and what lead them to chose this specific number/threshold)</a:t>
            </a:r>
            <a:endParaRPr lang="en-GB" dirty="0"/>
          </a:p>
          <a:p>
            <a:endParaRPr lang="en-GB" dirty="0"/>
          </a:p>
        </p:txBody>
      </p:sp>
    </p:spTree>
    <p:extLst>
      <p:ext uri="{BB962C8B-B14F-4D97-AF65-F5344CB8AC3E}">
        <p14:creationId xmlns:p14="http://schemas.microsoft.com/office/powerpoint/2010/main" val="21117316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3406</TotalTime>
  <Words>1605</Words>
  <Application>Microsoft Office PowerPoint</Application>
  <PresentationFormat>On-screen Show (4:3)</PresentationFormat>
  <Paragraphs>147</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Solstice</vt:lpstr>
      <vt:lpstr>The IMF and the World Bank   Policies and trade union responses </vt:lpstr>
      <vt:lpstr>The current debate at the IMF </vt:lpstr>
      <vt:lpstr>The current debate inside the IMF </vt:lpstr>
      <vt:lpstr>   ….and the World Bank</vt:lpstr>
      <vt:lpstr>Trade union responses</vt:lpstr>
      <vt:lpstr>There are differences in outcomes across countries</vt:lpstr>
      <vt:lpstr>1. Interests  The needs, concerns, goals, desires, and fears that motivate us </vt:lpstr>
      <vt:lpstr>2. Options All of the possibilities on which the parties might agree</vt:lpstr>
      <vt:lpstr>3. Criteria External standards against which to measure possible agreements </vt:lpstr>
      <vt:lpstr>4. Leverage The walk-away option everybody has </vt:lpstr>
      <vt:lpstr>5. Communication The exchange of thoughts, messages, or information by speech, writing, physical cues, etc. </vt:lpstr>
      <vt:lpstr>6. Commitment Agreements about what a party will or will not do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International Trade Union Confederation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Dialogue &amp; Collective Bargaining  for Decent Work &amp;  Key Priorities for the ITUC</dc:title>
  <dc:creator>Carolin Vollmann</dc:creator>
  <cp:lastModifiedBy>Vollmann, Carolin</cp:lastModifiedBy>
  <cp:revision>187</cp:revision>
  <cp:lastPrinted>2013-05-08T07:42:56Z</cp:lastPrinted>
  <dcterms:created xsi:type="dcterms:W3CDTF">2013-03-17T20:43:41Z</dcterms:created>
  <dcterms:modified xsi:type="dcterms:W3CDTF">2014-10-06T11:07:58Z</dcterms:modified>
</cp:coreProperties>
</file>