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11" r:id="rId2"/>
    <p:sldId id="423" r:id="rId3"/>
    <p:sldId id="424" r:id="rId4"/>
    <p:sldId id="429" r:id="rId5"/>
    <p:sldId id="403" r:id="rId6"/>
    <p:sldId id="296" r:id="rId7"/>
    <p:sldId id="422" r:id="rId8"/>
    <p:sldId id="322" r:id="rId9"/>
    <p:sldId id="430" r:id="rId10"/>
    <p:sldId id="410" r:id="rId11"/>
    <p:sldId id="407" r:id="rId12"/>
  </p:sldIdLst>
  <p:sldSz cx="12192000" cy="6858000"/>
  <p:notesSz cx="7086600" cy="93726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8F507-D230-4E89-B5A1-CEF3A39643D5}" v="13" dt="2021-10-25T09:17:24.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6" autoAdjust="0"/>
    <p:restoredTop sz="94660"/>
  </p:normalViewPr>
  <p:slideViewPr>
    <p:cSldViewPr snapToGrid="0">
      <p:cViewPr varScale="1">
        <p:scale>
          <a:sx n="96" d="100"/>
          <a:sy n="96" d="100"/>
        </p:scale>
        <p:origin x="21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8"/>
          </a:xfrm>
          <a:prstGeom prst="rect">
            <a:avLst/>
          </a:prstGeom>
        </p:spPr>
        <p:txBody>
          <a:bodyPr vert="horz" lIns="94037" tIns="47019" rIns="94037" bIns="47019" rtlCol="0"/>
          <a:lstStyle>
            <a:lvl1pPr algn="l">
              <a:defRPr sz="1200"/>
            </a:lvl1pPr>
          </a:lstStyle>
          <a:p>
            <a:endParaRPr lang="nl-BE"/>
          </a:p>
        </p:txBody>
      </p:sp>
      <p:sp>
        <p:nvSpPr>
          <p:cNvPr id="3" name="Date Placeholder 2"/>
          <p:cNvSpPr>
            <a:spLocks noGrp="1"/>
          </p:cNvSpPr>
          <p:nvPr>
            <p:ph type="dt" idx="1"/>
          </p:nvPr>
        </p:nvSpPr>
        <p:spPr>
          <a:xfrm>
            <a:off x="4014100" y="1"/>
            <a:ext cx="3070860" cy="470258"/>
          </a:xfrm>
          <a:prstGeom prst="rect">
            <a:avLst/>
          </a:prstGeom>
        </p:spPr>
        <p:txBody>
          <a:bodyPr vert="horz" lIns="94037" tIns="47019" rIns="94037" bIns="47019" rtlCol="0"/>
          <a:lstStyle>
            <a:lvl1pPr algn="r">
              <a:defRPr sz="1200"/>
            </a:lvl1pPr>
          </a:lstStyle>
          <a:p>
            <a:fld id="{4339B6B9-58FD-48C4-A04D-74F73CEEE500}" type="datetimeFigureOut">
              <a:rPr lang="nl-BE" smtClean="0"/>
              <a:t>25/10/2021</a:t>
            </a:fld>
            <a:endParaRPr lang="nl-BE"/>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37" tIns="47019" rIns="94037" bIns="47019" rtlCol="0" anchor="ctr"/>
          <a:lstStyle/>
          <a:p>
            <a:endParaRPr lang="nl-BE"/>
          </a:p>
        </p:txBody>
      </p:sp>
      <p:sp>
        <p:nvSpPr>
          <p:cNvPr id="5" name="Notes Placeholder 4"/>
          <p:cNvSpPr>
            <a:spLocks noGrp="1"/>
          </p:cNvSpPr>
          <p:nvPr>
            <p:ph type="body" sz="quarter" idx="3"/>
          </p:nvPr>
        </p:nvSpPr>
        <p:spPr>
          <a:xfrm>
            <a:off x="708660" y="4510565"/>
            <a:ext cx="5669280" cy="3690461"/>
          </a:xfrm>
          <a:prstGeom prst="rect">
            <a:avLst/>
          </a:prstGeom>
        </p:spPr>
        <p:txBody>
          <a:bodyPr vert="horz" lIns="94037" tIns="47019" rIns="94037" bIns="470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902345"/>
            <a:ext cx="3070860" cy="470257"/>
          </a:xfrm>
          <a:prstGeom prst="rect">
            <a:avLst/>
          </a:prstGeom>
        </p:spPr>
        <p:txBody>
          <a:bodyPr vert="horz" lIns="94037" tIns="47019" rIns="94037" bIns="47019" rtlCol="0" anchor="b"/>
          <a:lstStyle>
            <a:lvl1pPr algn="l">
              <a:defRPr sz="1200"/>
            </a:lvl1pPr>
          </a:lstStyle>
          <a:p>
            <a:endParaRPr lang="nl-BE"/>
          </a:p>
        </p:txBody>
      </p:sp>
      <p:sp>
        <p:nvSpPr>
          <p:cNvPr id="7" name="Slide Number Placeholder 6"/>
          <p:cNvSpPr>
            <a:spLocks noGrp="1"/>
          </p:cNvSpPr>
          <p:nvPr>
            <p:ph type="sldNum" sz="quarter" idx="5"/>
          </p:nvPr>
        </p:nvSpPr>
        <p:spPr>
          <a:xfrm>
            <a:off x="4014100" y="8902345"/>
            <a:ext cx="3070860" cy="470257"/>
          </a:xfrm>
          <a:prstGeom prst="rect">
            <a:avLst/>
          </a:prstGeom>
        </p:spPr>
        <p:txBody>
          <a:bodyPr vert="horz" lIns="94037" tIns="47019" rIns="94037" bIns="47019" rtlCol="0" anchor="b"/>
          <a:lstStyle>
            <a:lvl1pPr algn="r">
              <a:defRPr sz="1200"/>
            </a:lvl1pPr>
          </a:lstStyle>
          <a:p>
            <a:fld id="{75F9D9AC-AE17-4B06-A28E-ED3568A53978}" type="slidenum">
              <a:rPr lang="nl-BE" smtClean="0"/>
              <a:t>‹#›</a:t>
            </a:fld>
            <a:endParaRPr lang="nl-BE"/>
          </a:p>
        </p:txBody>
      </p:sp>
    </p:spTree>
    <p:extLst>
      <p:ext uri="{BB962C8B-B14F-4D97-AF65-F5344CB8AC3E}">
        <p14:creationId xmlns:p14="http://schemas.microsoft.com/office/powerpoint/2010/main" val="260320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preamble of the</a:t>
            </a:r>
            <a:r>
              <a:rPr lang="en-US" baseline="0" dirty="0"/>
              <a:t> Paris Climate agreement of 2015 explicitly asks countries to </a:t>
            </a:r>
            <a:r>
              <a:rPr lang="en-US" baseline="0" noProof="0" dirty="0"/>
              <a:t>take into account the imperatives of a just transition of the workforce and decent jobs.</a:t>
            </a:r>
            <a:endParaRPr lang="en-US" dirty="0"/>
          </a:p>
        </p:txBody>
      </p:sp>
      <p:sp>
        <p:nvSpPr>
          <p:cNvPr id="4" name="Slide Number Placeholder 3"/>
          <p:cNvSpPr>
            <a:spLocks noGrp="1"/>
          </p:cNvSpPr>
          <p:nvPr>
            <p:ph type="sldNum" sz="quarter" idx="10"/>
          </p:nvPr>
        </p:nvSpPr>
        <p:spPr/>
        <p:txBody>
          <a:bodyPr/>
          <a:lstStyle/>
          <a:p>
            <a:fld id="{BDE66A58-F77A-4B07-9B92-DAC5BD76802E}" type="slidenum">
              <a:rPr lang="en-US" smtClean="0"/>
              <a:t>6</a:t>
            </a:fld>
            <a:endParaRPr lang="en-US"/>
          </a:p>
        </p:txBody>
      </p:sp>
    </p:spTree>
    <p:extLst>
      <p:ext uri="{BB962C8B-B14F-4D97-AF65-F5344CB8AC3E}">
        <p14:creationId xmlns:p14="http://schemas.microsoft.com/office/powerpoint/2010/main" val="396409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preamble of the</a:t>
            </a:r>
            <a:r>
              <a:rPr lang="en-US" baseline="0" dirty="0"/>
              <a:t> Paris Climate agreement of 2015 explicitly asks countries to </a:t>
            </a:r>
            <a:r>
              <a:rPr lang="en-US" baseline="0" noProof="0" dirty="0"/>
              <a:t>take into account the imperatives of a just transition of the workforce and decent jobs.</a:t>
            </a:r>
            <a:endParaRPr lang="en-US" dirty="0"/>
          </a:p>
        </p:txBody>
      </p:sp>
      <p:sp>
        <p:nvSpPr>
          <p:cNvPr id="4" name="Slide Number Placeholder 3"/>
          <p:cNvSpPr>
            <a:spLocks noGrp="1"/>
          </p:cNvSpPr>
          <p:nvPr>
            <p:ph type="sldNum" sz="quarter" idx="10"/>
          </p:nvPr>
        </p:nvSpPr>
        <p:spPr/>
        <p:txBody>
          <a:bodyPr/>
          <a:lstStyle/>
          <a:p>
            <a:fld id="{BDE66A58-F77A-4B07-9B92-DAC5BD76802E}" type="slidenum">
              <a:rPr lang="en-US" smtClean="0"/>
              <a:t>7</a:t>
            </a:fld>
            <a:endParaRPr lang="en-US"/>
          </a:p>
        </p:txBody>
      </p:sp>
    </p:spTree>
    <p:extLst>
      <p:ext uri="{BB962C8B-B14F-4D97-AF65-F5344CB8AC3E}">
        <p14:creationId xmlns:p14="http://schemas.microsoft.com/office/powerpoint/2010/main" val="38078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F158-5EC0-4EBC-8BD7-8F13B2380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337F6A14-FB67-48D8-B54B-DB9296E82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D5D9DAE-2A4E-4229-B043-EE841C4F3820}"/>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57340973-E9DC-4BEE-8303-5ED59820730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989E33B-5898-489C-BE25-42A495100055}"/>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7194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C4AC-462C-4C47-A7A0-D646DC7DC8D9}"/>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1F13FEF-6486-46EE-BD56-8EA3A509CD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5749EEF-BDB3-4B2F-A705-6894CF65F4A0}"/>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AC6367BE-050C-4C60-9E97-7B57AC71B2A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1E3679A-6357-4647-B10A-70C79B7D8263}"/>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37133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03269-D67D-4440-A41E-0B735BEA7D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02670706-255B-4641-A14C-1510652AA2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3B7C65A4-ACB3-4D55-B953-159010B7EEE8}"/>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595F9C93-4836-48AD-B5F9-D3C2A8F7BBE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FD733A2-25C8-48EE-9322-18883771C0DA}"/>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92530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2237-3D43-4A41-975A-F7CE750402B6}"/>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AF6DEFD-8FE4-4EBC-A1E1-81C1E5503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01F646C0-3ACC-48B1-9CAD-171B8826E94F}"/>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125FDFAB-7947-444E-9ECC-AB5B73E82A0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B4C65B3-8FEE-43B4-9E73-F1EF773BFD05}"/>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37881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11E9-9DE1-4E44-BC8D-799D3EB19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1949A2A4-E08E-4074-A610-83C8C9784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03918-E6A4-43D5-A4CC-3C2E9D26189A}"/>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EA3E35CA-4D3F-4E33-8BEA-8F856A89345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1836663-CB80-4BE4-AF29-16D880A992ED}"/>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09461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1CD6-62FC-46D6-84A2-62801ACCFD14}"/>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7A8F32E9-7E80-495C-972A-6CC39BE3B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52EDDD12-BA9A-4B19-B799-AA64DD291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6A00D20E-2765-401A-8A95-A985122DC692}"/>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6" name="Footer Placeholder 5">
            <a:extLst>
              <a:ext uri="{FF2B5EF4-FFF2-40B4-BE49-F238E27FC236}">
                <a16:creationId xmlns:a16="http://schemas.microsoft.com/office/drawing/2014/main" id="{5CF7781D-BAF8-4E5D-B782-F0ACCE964857}"/>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0E732447-C491-4A7E-9BCD-F06D1370C3C8}"/>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9287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2FC3-0BEF-45C2-AB8F-8D28B7112D8E}"/>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E2CF34B-BC89-4616-865A-9B2E84FAD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CB9F0-83C9-4FBF-ABA1-6AA4D86DB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524F813E-69C3-44EE-A948-EC610EEC3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A31B4-B6DE-4A8C-9196-7AEF18E41D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720DC2A0-AE34-4CEE-B9AE-70D17906C83C}"/>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8" name="Footer Placeholder 7">
            <a:extLst>
              <a:ext uri="{FF2B5EF4-FFF2-40B4-BE49-F238E27FC236}">
                <a16:creationId xmlns:a16="http://schemas.microsoft.com/office/drawing/2014/main" id="{F61FEE9D-4D5B-48B3-99CD-20909EA52CFD}"/>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AE478D61-F450-462F-B6A5-349E84A0F621}"/>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40187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245B-2EB8-4A6F-BAE9-DB9264C42FA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6CCCCCB-D828-4274-893D-A6DA67819083}"/>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4" name="Footer Placeholder 3">
            <a:extLst>
              <a:ext uri="{FF2B5EF4-FFF2-40B4-BE49-F238E27FC236}">
                <a16:creationId xmlns:a16="http://schemas.microsoft.com/office/drawing/2014/main" id="{3783F162-4A13-4AEF-879D-89E3B91AFD7E}"/>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DA4725E2-B885-489A-BDB5-E3A2E9A89039}"/>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34109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F841A-4233-4DB5-9F7B-4B7366E1946A}"/>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3" name="Footer Placeholder 2">
            <a:extLst>
              <a:ext uri="{FF2B5EF4-FFF2-40B4-BE49-F238E27FC236}">
                <a16:creationId xmlns:a16="http://schemas.microsoft.com/office/drawing/2014/main" id="{865C54A1-0364-4366-9A50-2B9444ABF0CF}"/>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E6E738FA-3EDB-4632-A2BB-C8D64932A2DA}"/>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49920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E5A6-C193-4E66-B1A3-D566F0918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2F2A83FD-9063-4AA2-9301-3EF59A50B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6D8615E-E226-47A2-916F-CFD4D41FD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06009-0821-4297-8587-4533787A9823}"/>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6" name="Footer Placeholder 5">
            <a:extLst>
              <a:ext uri="{FF2B5EF4-FFF2-40B4-BE49-F238E27FC236}">
                <a16:creationId xmlns:a16="http://schemas.microsoft.com/office/drawing/2014/main" id="{D3112453-E50F-46CE-BFB7-51926D694B3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372CE00-5D3F-455C-A982-C481C4D9AB91}"/>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12100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5D83-39D0-417A-A3B3-5AF77AF8D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2C2EB5C-026E-42E0-8422-80FC77DF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255B5390-8A73-4262-82E9-1237F5FE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845CD-94C7-4C6A-8BC2-AC35CFE6BDDC}"/>
              </a:ext>
            </a:extLst>
          </p:cNvPr>
          <p:cNvSpPr>
            <a:spLocks noGrp="1"/>
          </p:cNvSpPr>
          <p:nvPr>
            <p:ph type="dt" sz="half" idx="10"/>
          </p:nvPr>
        </p:nvSpPr>
        <p:spPr/>
        <p:txBody>
          <a:bodyPr/>
          <a:lstStyle/>
          <a:p>
            <a:fld id="{00DF3796-B022-466C-B8AC-77D46418392B}" type="datetimeFigureOut">
              <a:rPr lang="nl-BE" smtClean="0"/>
              <a:t>25/10/2021</a:t>
            </a:fld>
            <a:endParaRPr lang="nl-BE"/>
          </a:p>
        </p:txBody>
      </p:sp>
      <p:sp>
        <p:nvSpPr>
          <p:cNvPr id="6" name="Footer Placeholder 5">
            <a:extLst>
              <a:ext uri="{FF2B5EF4-FFF2-40B4-BE49-F238E27FC236}">
                <a16:creationId xmlns:a16="http://schemas.microsoft.com/office/drawing/2014/main" id="{598EC0F8-5874-4597-B896-35247712480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B87CB082-029A-43BD-A195-3CD85E6FA56D}"/>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355718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C4BDA-FD95-4B51-A895-342694F24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6C68D14-71E1-4A26-BA24-4E8F31921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C4C78030-6620-4342-9E7B-18A350688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F3796-B022-466C-B8AC-77D46418392B}" type="datetimeFigureOut">
              <a:rPr lang="nl-BE" smtClean="0"/>
              <a:t>25/10/2021</a:t>
            </a:fld>
            <a:endParaRPr lang="nl-BE"/>
          </a:p>
        </p:txBody>
      </p:sp>
      <p:sp>
        <p:nvSpPr>
          <p:cNvPr id="5" name="Footer Placeholder 4">
            <a:extLst>
              <a:ext uri="{FF2B5EF4-FFF2-40B4-BE49-F238E27FC236}">
                <a16:creationId xmlns:a16="http://schemas.microsoft.com/office/drawing/2014/main" id="{2C72713F-DCEB-4813-BE33-10C575B7A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EA6CB514-B53B-418E-B8A2-18A744E55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11282-0037-4907-9679-509F404EAE9B}" type="slidenum">
              <a:rPr lang="nl-BE" smtClean="0"/>
              <a:t>‹#›</a:t>
            </a:fld>
            <a:endParaRPr lang="nl-BE"/>
          </a:p>
        </p:txBody>
      </p:sp>
    </p:spTree>
    <p:extLst>
      <p:ext uri="{BB962C8B-B14F-4D97-AF65-F5344CB8AC3E}">
        <p14:creationId xmlns:p14="http://schemas.microsoft.com/office/powerpoint/2010/main" val="196689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Bert.DeWel@ituc-csi.org"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ituc-csi.org/social-dialogue-for-sdgs-promoting-just-transi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ilo.org/global/topics/green-jobs/publications/WCMS_432859/lang--en/index.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4B9B341B-C5F7-4EA4-9073-6F9D52C3BD79}"/>
              </a:ext>
            </a:extLst>
          </p:cNvPr>
          <p:cNvPicPr>
            <a:picLocks noChangeAspect="1"/>
          </p:cNvPicPr>
          <p:nvPr/>
        </p:nvPicPr>
        <p:blipFill>
          <a:blip r:embed="rId2"/>
          <a:stretch>
            <a:fillRect/>
          </a:stretch>
        </p:blipFill>
        <p:spPr>
          <a:xfrm>
            <a:off x="1265081" y="0"/>
            <a:ext cx="10926919" cy="6858000"/>
          </a:xfrm>
          <a:prstGeom prst="rect">
            <a:avLst/>
          </a:prstGeom>
        </p:spPr>
      </p:pic>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3B82A1F9-61DA-4A66-9B02-1CC297279D0E}"/>
              </a:ext>
            </a:extLst>
          </p:cNvPr>
          <p:cNvSpPr>
            <a:spLocks noGrp="1"/>
          </p:cNvSpPr>
          <p:nvPr>
            <p:ph type="subTitle" idx="4294967295"/>
          </p:nvPr>
        </p:nvSpPr>
        <p:spPr>
          <a:xfrm>
            <a:off x="2346643" y="5912527"/>
            <a:ext cx="8004720" cy="838469"/>
          </a:xfrm>
        </p:spPr>
        <p:txBody>
          <a:bodyPr>
            <a:noAutofit/>
          </a:bodyPr>
          <a:lstStyle/>
          <a:p>
            <a:pPr marL="0" indent="0">
              <a:buNone/>
            </a:pPr>
            <a:r>
              <a:rPr lang="en-US" sz="1400" b="1" dirty="0">
                <a:latin typeface="Proxima Nova" panose="020B0503030502060204" pitchFamily="34" charset="0"/>
                <a:ea typeface="Georgia" panose="02040502050405020303" pitchFamily="18" charset="0"/>
                <a:cs typeface="Times New Roman" panose="02020603050405020304" pitchFamily="18" charset="0"/>
              </a:rPr>
              <a:t>20 October </a:t>
            </a:r>
            <a:r>
              <a:rPr lang="en-US" sz="1400" b="1" dirty="0">
                <a:effectLst/>
                <a:latin typeface="Proxima Nova" panose="020B0503030502060204" pitchFamily="34" charset="0"/>
                <a:ea typeface="Georgia" panose="02040502050405020303" pitchFamily="18" charset="0"/>
                <a:cs typeface="Times New Roman" panose="02020603050405020304" pitchFamily="18" charset="0"/>
              </a:rPr>
              <a:t>2021 – </a:t>
            </a:r>
            <a:r>
              <a:rPr lang="es-ES" sz="1400" b="1" dirty="0">
                <a:effectLst/>
                <a:latin typeface="Proxima Nova" panose="020B0503030502060204" pitchFamily="34" charset="0"/>
                <a:ea typeface="Georgia" panose="02040502050405020303" pitchFamily="18" charset="0"/>
                <a:cs typeface="Times New Roman" panose="02020603050405020304" pitchFamily="18" charset="0"/>
              </a:rPr>
              <a:t>FTURK </a:t>
            </a:r>
            <a:endParaRPr lang="en-US" sz="1400" b="1" dirty="0">
              <a:effectLst/>
              <a:latin typeface="Proxima Nova" panose="020B0503030502060204" pitchFamily="34" charset="0"/>
              <a:ea typeface="Georgia" panose="02040502050405020303" pitchFamily="18" charset="0"/>
              <a:cs typeface="Times New Roman" panose="02020603050405020304" pitchFamily="18" charset="0"/>
            </a:endParaRPr>
          </a:p>
          <a:p>
            <a:pPr marL="0" indent="0">
              <a:buNone/>
            </a:pPr>
            <a:r>
              <a:rPr lang="en-US" sz="1400" b="1" dirty="0">
                <a:latin typeface="Proxima Nova" panose="020B0503030502060204" pitchFamily="34" charset="0"/>
                <a:ea typeface="Georgia" panose="02040502050405020303" pitchFamily="18" charset="0"/>
                <a:cs typeface="Times New Roman" panose="02020603050405020304" pitchFamily="18" charset="0"/>
              </a:rPr>
              <a:t>Bert De Wel</a:t>
            </a:r>
            <a:br>
              <a:rPr lang="en-US" sz="1400" b="1" dirty="0">
                <a:latin typeface="Proxima Nova" panose="020B0503030502060204" pitchFamily="34" charset="0"/>
                <a:ea typeface="Georgia" panose="02040502050405020303" pitchFamily="18" charset="0"/>
                <a:cs typeface="Times New Roman" panose="02020603050405020304" pitchFamily="18" charset="0"/>
              </a:rPr>
            </a:br>
            <a:r>
              <a:rPr lang="en-US" sz="1400" b="1" i="1" dirty="0">
                <a:latin typeface="Proxima Nova" panose="020B0503030502060204" pitchFamily="34" charset="0"/>
                <a:ea typeface="Georgia" panose="02040502050405020303" pitchFamily="18" charset="0"/>
                <a:cs typeface="Times New Roman" panose="02020603050405020304" pitchFamily="18" charset="0"/>
              </a:rPr>
              <a:t>International Trade Union Confederation</a:t>
            </a:r>
            <a:endParaRPr lang="en-US" sz="1400" b="1" i="1" dirty="0">
              <a:effectLst/>
              <a:latin typeface="Proxima Nova" panose="020B0503030502060204" pitchFamily="34" charset="0"/>
              <a:ea typeface="Georgia" panose="02040502050405020303"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E7517A0D-7E05-4958-97F7-C3FA74037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2" y="4806314"/>
            <a:ext cx="1542238" cy="18143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C05E6336-987A-4A16-8278-6AD432CB1705}"/>
              </a:ext>
            </a:extLst>
          </p:cNvPr>
          <p:cNvSpPr txBox="1">
            <a:spLocks/>
          </p:cNvSpPr>
          <p:nvPr/>
        </p:nvSpPr>
        <p:spPr>
          <a:xfrm>
            <a:off x="254473" y="368071"/>
            <a:ext cx="4832432" cy="348483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Trade </a:t>
            </a:r>
            <a:r>
              <a:rPr lang="en-US" sz="5400" b="1">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unions demand </a:t>
            </a: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a </a:t>
            </a:r>
            <a:b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b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Just Transition</a:t>
            </a:r>
            <a:endParaRPr lang="nl-BE" sz="5400" dirty="0">
              <a:effectLst>
                <a:outerShdw blurRad="38100" dist="38100" dir="2700000" algn="tl">
                  <a:srgbClr val="000000">
                    <a:alpha val="43137"/>
                  </a:srgbClr>
                </a:outerShdw>
              </a:effectLst>
              <a:latin typeface="Proxima Nova" panose="020B0503030502060204" pitchFamily="34" charset="0"/>
            </a:endParaRPr>
          </a:p>
        </p:txBody>
      </p:sp>
    </p:spTree>
    <p:extLst>
      <p:ext uri="{BB962C8B-B14F-4D97-AF65-F5344CB8AC3E}">
        <p14:creationId xmlns:p14="http://schemas.microsoft.com/office/powerpoint/2010/main" val="88250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30B8D-0055-4820-9CE3-70705AA7C0D0}"/>
              </a:ext>
            </a:extLst>
          </p:cNvPr>
          <p:cNvPicPr>
            <a:picLocks noChangeAspect="1"/>
          </p:cNvPicPr>
          <p:nvPr/>
        </p:nvPicPr>
        <p:blipFill rotWithShape="1">
          <a:blip r:embed="rId2"/>
          <a:srcRect l="44300" b="69300"/>
          <a:stretch/>
        </p:blipFill>
        <p:spPr>
          <a:xfrm>
            <a:off x="5610687" y="209870"/>
            <a:ext cx="4742765" cy="2040962"/>
          </a:xfrm>
          <a:prstGeom prst="rect">
            <a:avLst/>
          </a:prstGeom>
        </p:spPr>
      </p:pic>
      <p:sp>
        <p:nvSpPr>
          <p:cNvPr id="2" name="Rectangle 1">
            <a:extLst>
              <a:ext uri="{FF2B5EF4-FFF2-40B4-BE49-F238E27FC236}">
                <a16:creationId xmlns:a16="http://schemas.microsoft.com/office/drawing/2014/main" id="{EAA77DD5-C4D7-49B9-8D6B-8E05B65C1DC0}"/>
              </a:ext>
            </a:extLst>
          </p:cNvPr>
          <p:cNvSpPr/>
          <p:nvPr/>
        </p:nvSpPr>
        <p:spPr>
          <a:xfrm>
            <a:off x="2188308" y="2032000"/>
            <a:ext cx="1070707" cy="218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1">
            <a:extLst>
              <a:ext uri="{FF2B5EF4-FFF2-40B4-BE49-F238E27FC236}">
                <a16:creationId xmlns:a16="http://schemas.microsoft.com/office/drawing/2014/main" id="{8015094E-1C1A-40D4-91EE-1914CCDC2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54" y="2250831"/>
            <a:ext cx="8426998" cy="431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32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
            <a:extLst>
              <a:ext uri="{FF2B5EF4-FFF2-40B4-BE49-F238E27FC236}">
                <a16:creationId xmlns:a16="http://schemas.microsoft.com/office/drawing/2014/main" id="{D1F49A70-47D4-4E30-BE85-879F9DFFB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 y="3131344"/>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3A9CC6-CB1E-4DBD-B5DD-2F85B40A06CA}"/>
              </a:ext>
            </a:extLst>
          </p:cNvPr>
          <p:cNvSpPr txBox="1">
            <a:spLocks/>
          </p:cNvSpPr>
          <p:nvPr/>
        </p:nvSpPr>
        <p:spPr>
          <a:xfrm>
            <a:off x="-763533" y="1397000"/>
            <a:ext cx="9377964" cy="1734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n-US" sz="1400" b="1" dirty="0">
                <a:latin typeface="Proxima Nova" panose="020B0503030502060204" pitchFamily="34" charset="0"/>
                <a:cs typeface="Times New Roman" panose="02020603050405020304" pitchFamily="18" charset="0"/>
              </a:rPr>
              <a:t>Bert De Wel </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Climate policy officer</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International Trade Union Confederation</a:t>
            </a:r>
          </a:p>
          <a:p>
            <a:pPr marL="0" indent="0" algn="r">
              <a:lnSpc>
                <a:spcPct val="120000"/>
              </a:lnSpc>
              <a:buFont typeface="Arial" panose="020B0604020202020204" pitchFamily="34" charset="0"/>
              <a:buNone/>
            </a:pPr>
            <a:r>
              <a:rPr lang="en-US" sz="1400" b="1" i="1" dirty="0">
                <a:latin typeface="Proxima Nova" panose="020B050303050206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Bert.DeWel@ituc-csi.org</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Twitter: @bertdewel</a:t>
            </a:r>
            <a:endParaRPr lang="nl-BE" sz="1400" dirty="0">
              <a:latin typeface="Proxima Nova" panose="020B0503030502060204" pitchFamily="34" charset="0"/>
            </a:endParaRPr>
          </a:p>
        </p:txBody>
      </p:sp>
      <p:pic>
        <p:nvPicPr>
          <p:cNvPr id="3" name="Picture 2">
            <a:extLst>
              <a:ext uri="{FF2B5EF4-FFF2-40B4-BE49-F238E27FC236}">
                <a16:creationId xmlns:a16="http://schemas.microsoft.com/office/drawing/2014/main" id="{B2AC2CDE-F427-412D-81D3-005C48183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427" y="1397000"/>
            <a:ext cx="1174682" cy="138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3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HANGING by Alisa Singer">
            <a:extLst>
              <a:ext uri="{FF2B5EF4-FFF2-40B4-BE49-F238E27FC236}">
                <a16:creationId xmlns:a16="http://schemas.microsoft.com/office/drawing/2014/main" id="{CBB641B7-C939-4DF8-9A87-BD532056F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4" b="117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 application, Word, email&#10;&#10;Description automatically generated">
            <a:extLst>
              <a:ext uri="{FF2B5EF4-FFF2-40B4-BE49-F238E27FC236}">
                <a16:creationId xmlns:a16="http://schemas.microsoft.com/office/drawing/2014/main" id="{97DF7A46-7611-45CE-9903-3C61800C0CA4}"/>
              </a:ext>
            </a:extLst>
          </p:cNvPr>
          <p:cNvPicPr>
            <a:picLocks noChangeAspect="1"/>
          </p:cNvPicPr>
          <p:nvPr/>
        </p:nvPicPr>
        <p:blipFill>
          <a:blip r:embed="rId3"/>
          <a:stretch>
            <a:fillRect/>
          </a:stretch>
        </p:blipFill>
        <p:spPr>
          <a:xfrm>
            <a:off x="6096000" y="1613565"/>
            <a:ext cx="6096000" cy="3882646"/>
          </a:xfrm>
          <a:prstGeom prst="rect">
            <a:avLst/>
          </a:prstGeom>
          <a:effectLst>
            <a:softEdge rad="50800"/>
          </a:effectLst>
        </p:spPr>
      </p:pic>
      <p:sp>
        <p:nvSpPr>
          <p:cNvPr id="7" name="TextBox 6">
            <a:extLst>
              <a:ext uri="{FF2B5EF4-FFF2-40B4-BE49-F238E27FC236}">
                <a16:creationId xmlns:a16="http://schemas.microsoft.com/office/drawing/2014/main" id="{5859E044-E0BD-4C00-AF9B-03D4138129A3}"/>
              </a:ext>
            </a:extLst>
          </p:cNvPr>
          <p:cNvSpPr txBox="1"/>
          <p:nvPr/>
        </p:nvSpPr>
        <p:spPr>
          <a:xfrm>
            <a:off x="6172200" y="5679754"/>
            <a:ext cx="6096000" cy="338554"/>
          </a:xfrm>
          <a:prstGeom prst="rect">
            <a:avLst/>
          </a:prstGeom>
          <a:noFill/>
        </p:spPr>
        <p:txBody>
          <a:bodyPr wrap="square">
            <a:spAutoFit/>
          </a:bodyPr>
          <a:lstStyle/>
          <a:p>
            <a:r>
              <a:rPr lang="nl-BE" sz="1600" dirty="0">
                <a:solidFill>
                  <a:schemeClr val="bg1"/>
                </a:solidFill>
              </a:rPr>
              <a:t>https://www.ipcc.ch/report/sixth-assessment-report-working-group-i/</a:t>
            </a:r>
          </a:p>
        </p:txBody>
      </p:sp>
    </p:spTree>
    <p:extLst>
      <p:ext uri="{BB962C8B-B14F-4D97-AF65-F5344CB8AC3E}">
        <p14:creationId xmlns:p14="http://schemas.microsoft.com/office/powerpoint/2010/main" val="231347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EPOW_KEYS FACTS_EN">
            <a:extLst>
              <a:ext uri="{FF2B5EF4-FFF2-40B4-BE49-F238E27FC236}">
                <a16:creationId xmlns:a16="http://schemas.microsoft.com/office/drawing/2014/main" id="{5DBB9A63-30A6-452E-BC4A-1C9E5F8EEEBB}"/>
              </a:ext>
            </a:extLst>
          </p:cNvPr>
          <p:cNvPicPr/>
          <p:nvPr/>
        </p:nvPicPr>
        <p:blipFill rotWithShape="1">
          <a:blip r:embed="rId2">
            <a:extLst>
              <a:ext uri="{28A0092B-C50C-407E-A947-70E740481C1C}">
                <a14:useLocalDpi xmlns:a14="http://schemas.microsoft.com/office/drawing/2010/main" val="0"/>
              </a:ext>
            </a:extLst>
          </a:blip>
          <a:srcRect r="1" b="986"/>
          <a:stretch/>
        </p:blipFill>
        <p:spPr bwMode="auto">
          <a:xfrm>
            <a:off x="196850" y="173518"/>
            <a:ext cx="11798300" cy="6512763"/>
          </a:xfrm>
          <a:prstGeom prst="rect">
            <a:avLst/>
          </a:prstGeom>
          <a:noFill/>
        </p:spPr>
      </p:pic>
    </p:spTree>
    <p:extLst>
      <p:ext uri="{BB962C8B-B14F-4D97-AF65-F5344CB8AC3E}">
        <p14:creationId xmlns:p14="http://schemas.microsoft.com/office/powerpoint/2010/main" val="1166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a sign&#10;&#10;Description automatically generated with medium confidence">
            <a:extLst>
              <a:ext uri="{FF2B5EF4-FFF2-40B4-BE49-F238E27FC236}">
                <a16:creationId xmlns:a16="http://schemas.microsoft.com/office/drawing/2014/main" id="{3CC30EB6-237C-4410-8597-807F37D5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47" y="1722059"/>
            <a:ext cx="9358745" cy="38616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683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1C93F-4492-4F4E-B164-1A84A3F3CDAA}"/>
              </a:ext>
            </a:extLst>
          </p:cNvPr>
          <p:cNvPicPr>
            <a:picLocks noChangeAspect="1"/>
          </p:cNvPicPr>
          <p:nvPr/>
        </p:nvPicPr>
        <p:blipFill>
          <a:blip r:embed="rId2"/>
          <a:stretch>
            <a:fillRect/>
          </a:stretch>
        </p:blipFill>
        <p:spPr>
          <a:xfrm>
            <a:off x="380480" y="6033955"/>
            <a:ext cx="1819795" cy="343263"/>
          </a:xfrm>
          <a:prstGeom prst="rect">
            <a:avLst/>
          </a:prstGeom>
        </p:spPr>
      </p:pic>
      <p:pic>
        <p:nvPicPr>
          <p:cNvPr id="3" name="Picture 2">
            <a:extLst>
              <a:ext uri="{FF2B5EF4-FFF2-40B4-BE49-F238E27FC236}">
                <a16:creationId xmlns:a16="http://schemas.microsoft.com/office/drawing/2014/main" id="{A5E57D36-79B1-47BF-9688-05808CB041D3}"/>
              </a:ext>
            </a:extLst>
          </p:cNvPr>
          <p:cNvPicPr>
            <a:picLocks noChangeAspect="1"/>
          </p:cNvPicPr>
          <p:nvPr/>
        </p:nvPicPr>
        <p:blipFill rotWithShape="1">
          <a:blip r:embed="rId3"/>
          <a:srcRect l="4074" r="15668"/>
          <a:stretch/>
        </p:blipFill>
        <p:spPr>
          <a:xfrm>
            <a:off x="380480" y="4019550"/>
            <a:ext cx="1889645" cy="1942412"/>
          </a:xfrm>
          <a:prstGeom prst="rect">
            <a:avLst/>
          </a:prstGeom>
        </p:spPr>
      </p:pic>
      <p:sp>
        <p:nvSpPr>
          <p:cNvPr id="9" name="TextBox 8">
            <a:extLst>
              <a:ext uri="{FF2B5EF4-FFF2-40B4-BE49-F238E27FC236}">
                <a16:creationId xmlns:a16="http://schemas.microsoft.com/office/drawing/2014/main" id="{6E7C2456-3367-4E2B-B3E3-77D79BC80FB3}"/>
              </a:ext>
            </a:extLst>
          </p:cNvPr>
          <p:cNvSpPr txBox="1"/>
          <p:nvPr/>
        </p:nvSpPr>
        <p:spPr>
          <a:xfrm>
            <a:off x="2667000" y="2050602"/>
            <a:ext cx="9144520" cy="4154984"/>
          </a:xfrm>
          <a:prstGeom prst="rect">
            <a:avLst/>
          </a:prstGeom>
          <a:noFill/>
        </p:spPr>
        <p:txBody>
          <a:bodyPr wrap="square">
            <a:spAutoFit/>
          </a:bodyPr>
          <a:lstStyle/>
          <a:p>
            <a:r>
              <a:rPr lang="en-US" sz="2800" i="1" dirty="0">
                <a:latin typeface="Proxima Nova" panose="020B0503030502060204" pitchFamily="34" charset="0"/>
              </a:rPr>
              <a:t>“</a:t>
            </a:r>
            <a:r>
              <a:rPr lang="en-US" sz="3200" b="1" i="1" dirty="0">
                <a:solidFill>
                  <a:schemeClr val="accent2">
                    <a:lumMod val="75000"/>
                  </a:schemeClr>
                </a:solidFill>
                <a:latin typeface="Proxima Nova" panose="020B0503030502060204" pitchFamily="34" charset="0"/>
              </a:rPr>
              <a:t>A Just Transition secures the future and livelihoods of workers and their communities in the transition to a low-carbon economy. </a:t>
            </a:r>
            <a:r>
              <a:rPr lang="en-US" sz="2800" i="1" dirty="0">
                <a:latin typeface="Proxima Nova" panose="020B0503030502060204" pitchFamily="34" charset="0"/>
              </a:rPr>
              <a:t>It is based on social dialogue between workers and their unions, employers, government and communities. A plan for Just Transition provides and guarantees better and decent jobs, social protection, more training opportunities and greater job security for all workers affected by global warming and climate change policies.”</a:t>
            </a:r>
            <a:endParaRPr lang="nl-BE" sz="2800" i="1" dirty="0">
              <a:latin typeface="Proxima Nova" panose="020B0503030502060204" pitchFamily="34" charset="0"/>
            </a:endParaRPr>
          </a:p>
        </p:txBody>
      </p:sp>
      <p:sp>
        <p:nvSpPr>
          <p:cNvPr id="7" name="Title 1">
            <a:extLst>
              <a:ext uri="{FF2B5EF4-FFF2-40B4-BE49-F238E27FC236}">
                <a16:creationId xmlns:a16="http://schemas.microsoft.com/office/drawing/2014/main" id="{53A71BA2-09E0-485A-BBF4-99B00C4ABD85}"/>
              </a:ext>
            </a:extLst>
          </p:cNvPr>
          <p:cNvSpPr txBox="1">
            <a:spLocks/>
          </p:cNvSpPr>
          <p:nvPr/>
        </p:nvSpPr>
        <p:spPr>
          <a:xfrm>
            <a:off x="838200" y="314379"/>
            <a:ext cx="10515600" cy="15058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a:latin typeface="Proxima Nova" panose="020B0503030502060204" pitchFamily="34" charset="0"/>
              </a:rPr>
              <a:t>What is Just Transition and why do we need it?</a:t>
            </a:r>
          </a:p>
        </p:txBody>
      </p:sp>
      <p:sp>
        <p:nvSpPr>
          <p:cNvPr id="8" name="TextBox 7">
            <a:extLst>
              <a:ext uri="{FF2B5EF4-FFF2-40B4-BE49-F238E27FC236}">
                <a16:creationId xmlns:a16="http://schemas.microsoft.com/office/drawing/2014/main" id="{0EAFF563-BBA8-4F41-BC5F-4ED12091907C}"/>
              </a:ext>
            </a:extLst>
          </p:cNvPr>
          <p:cNvSpPr txBox="1"/>
          <p:nvPr/>
        </p:nvSpPr>
        <p:spPr>
          <a:xfrm>
            <a:off x="2667000" y="6235844"/>
            <a:ext cx="9041091" cy="307777"/>
          </a:xfrm>
          <a:prstGeom prst="rect">
            <a:avLst/>
          </a:prstGeom>
          <a:noFill/>
        </p:spPr>
        <p:txBody>
          <a:bodyPr wrap="square">
            <a:spAutoFit/>
          </a:bodyPr>
          <a:lstStyle/>
          <a:p>
            <a:r>
              <a:rPr lang="nl-BE" sz="1400" dirty="0">
                <a:latin typeface="Proxima Nova" panose="020B0503030502060204" pitchFamily="34" charset="0"/>
                <a:hlinkClick r:id="rId4"/>
              </a:rPr>
              <a:t>https://www.ituc-csi.org/social-dialogue-for-sdgs-promoting-just-transition</a:t>
            </a:r>
            <a:r>
              <a:rPr lang="nl-BE" sz="1400" dirty="0">
                <a:latin typeface="Proxima Nova" panose="020B0503030502060204" pitchFamily="34" charset="0"/>
              </a:rPr>
              <a:t> </a:t>
            </a:r>
          </a:p>
        </p:txBody>
      </p:sp>
    </p:spTree>
    <p:extLst>
      <p:ext uri="{BB962C8B-B14F-4D97-AF65-F5344CB8AC3E}">
        <p14:creationId xmlns:p14="http://schemas.microsoft.com/office/powerpoint/2010/main" val="22683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23315" y="1811575"/>
            <a:ext cx="5822156" cy="3772446"/>
            <a:chOff x="1554162" y="545042"/>
            <a:chExt cx="7762875" cy="5029928"/>
          </a:xfrm>
        </p:grpSpPr>
        <p:pic>
          <p:nvPicPr>
            <p:cNvPr id="2" name="Picture 1"/>
            <p:cNvPicPr>
              <a:picLocks noChangeAspect="1"/>
            </p:cNvPicPr>
            <p:nvPr/>
          </p:nvPicPr>
          <p:blipFill rotWithShape="1">
            <a:blip r:embed="rId3"/>
            <a:srcRect b="14551"/>
            <a:stretch/>
          </p:blipFill>
          <p:spPr>
            <a:xfrm>
              <a:off x="1554162" y="545042"/>
              <a:ext cx="7762875" cy="5029928"/>
            </a:xfrm>
            <a:prstGeom prst="rect">
              <a:avLst/>
            </a:prstGeom>
          </p:spPr>
        </p:pic>
        <p:sp>
          <p:nvSpPr>
            <p:cNvPr id="3" name="Rectangle 2"/>
            <p:cNvSpPr/>
            <p:nvPr/>
          </p:nvSpPr>
          <p:spPr>
            <a:xfrm>
              <a:off x="1634067" y="1837268"/>
              <a:ext cx="7603066" cy="812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 name="Picture 3"/>
          <p:cNvPicPr>
            <a:picLocks noChangeAspect="1"/>
          </p:cNvPicPr>
          <p:nvPr/>
        </p:nvPicPr>
        <p:blipFill>
          <a:blip r:embed="rId4"/>
          <a:stretch>
            <a:fillRect/>
          </a:stretch>
        </p:blipFill>
        <p:spPr>
          <a:xfrm>
            <a:off x="2148307" y="476672"/>
            <a:ext cx="2607470" cy="1205802"/>
          </a:xfrm>
          <a:prstGeom prst="rect">
            <a:avLst/>
          </a:prstGeom>
        </p:spPr>
      </p:pic>
      <p:pic>
        <p:nvPicPr>
          <p:cNvPr id="5" name="Picture 4">
            <a:extLst>
              <a:ext uri="{FF2B5EF4-FFF2-40B4-BE49-F238E27FC236}">
                <a16:creationId xmlns:a16="http://schemas.microsoft.com/office/drawing/2014/main" id="{85AC0D85-9608-4527-A694-6F10F866C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495" y="5730240"/>
            <a:ext cx="731888" cy="86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8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FD0EAB-E60E-4BAB-B46E-352DA0ECA221}"/>
              </a:ext>
            </a:extLst>
          </p:cNvPr>
          <p:cNvPicPr>
            <a:picLocks noChangeAspect="1"/>
          </p:cNvPicPr>
          <p:nvPr/>
        </p:nvPicPr>
        <p:blipFill>
          <a:blip r:embed="rId3"/>
          <a:stretch>
            <a:fillRect/>
          </a:stretch>
        </p:blipFill>
        <p:spPr>
          <a:xfrm>
            <a:off x="0" y="2270481"/>
            <a:ext cx="8295158" cy="4005412"/>
          </a:xfrm>
          <a:prstGeom prst="rect">
            <a:avLst/>
          </a:prstGeom>
        </p:spPr>
      </p:pic>
      <p:pic>
        <p:nvPicPr>
          <p:cNvPr id="13" name="Picture 12">
            <a:extLst>
              <a:ext uri="{FF2B5EF4-FFF2-40B4-BE49-F238E27FC236}">
                <a16:creationId xmlns:a16="http://schemas.microsoft.com/office/drawing/2014/main" id="{87F06AB2-ECAD-47E9-91FF-4F59EC9DF4B9}"/>
              </a:ext>
            </a:extLst>
          </p:cNvPr>
          <p:cNvPicPr>
            <a:picLocks noChangeAspect="1"/>
          </p:cNvPicPr>
          <p:nvPr/>
        </p:nvPicPr>
        <p:blipFill>
          <a:blip r:embed="rId4"/>
          <a:stretch>
            <a:fillRect/>
          </a:stretch>
        </p:blipFill>
        <p:spPr>
          <a:xfrm>
            <a:off x="7510101" y="1089599"/>
            <a:ext cx="4545468" cy="4678801"/>
          </a:xfrm>
          <a:prstGeom prst="rect">
            <a:avLst/>
          </a:prstGeom>
        </p:spPr>
      </p:pic>
      <p:pic>
        <p:nvPicPr>
          <p:cNvPr id="5" name="Picture 4">
            <a:extLst>
              <a:ext uri="{FF2B5EF4-FFF2-40B4-BE49-F238E27FC236}">
                <a16:creationId xmlns:a16="http://schemas.microsoft.com/office/drawing/2014/main" id="{85AC0D85-9608-4527-A694-6F10F866C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495" y="5730240"/>
            <a:ext cx="731888" cy="866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332A8F-38BD-4745-864F-159FAB984240}"/>
              </a:ext>
            </a:extLst>
          </p:cNvPr>
          <p:cNvPicPr>
            <a:picLocks noChangeAspect="1"/>
          </p:cNvPicPr>
          <p:nvPr/>
        </p:nvPicPr>
        <p:blipFill>
          <a:blip r:embed="rId6"/>
          <a:stretch>
            <a:fillRect/>
          </a:stretch>
        </p:blipFill>
        <p:spPr>
          <a:xfrm>
            <a:off x="909669" y="582107"/>
            <a:ext cx="3504005" cy="1243706"/>
          </a:xfrm>
          <a:prstGeom prst="rect">
            <a:avLst/>
          </a:prstGeom>
        </p:spPr>
      </p:pic>
      <p:sp>
        <p:nvSpPr>
          <p:cNvPr id="15" name="TextBox 14">
            <a:extLst>
              <a:ext uri="{FF2B5EF4-FFF2-40B4-BE49-F238E27FC236}">
                <a16:creationId xmlns:a16="http://schemas.microsoft.com/office/drawing/2014/main" id="{4CEE5D99-D15D-4CFC-AAAD-84DC1E3FBA63}"/>
              </a:ext>
            </a:extLst>
          </p:cNvPr>
          <p:cNvSpPr txBox="1"/>
          <p:nvPr/>
        </p:nvSpPr>
        <p:spPr>
          <a:xfrm>
            <a:off x="2394485" y="6059179"/>
            <a:ext cx="9301898" cy="307777"/>
          </a:xfrm>
          <a:prstGeom prst="rect">
            <a:avLst/>
          </a:prstGeom>
          <a:noFill/>
        </p:spPr>
        <p:txBody>
          <a:bodyPr wrap="square">
            <a:spAutoFit/>
          </a:bodyPr>
          <a:lstStyle/>
          <a:p>
            <a:r>
              <a:rPr lang="nl-BE" sz="1400" dirty="0">
                <a:latin typeface="Proxima Nova" panose="020B0503030502060204" pitchFamily="34" charset="0"/>
                <a:hlinkClick r:id="rId7"/>
              </a:rPr>
              <a:t>https://www.ilo.org/global/topics/green-jobs/publications/WCMS_432859/lang--en/index.htm</a:t>
            </a:r>
            <a:r>
              <a:rPr lang="nl-BE" sz="1400" dirty="0">
                <a:latin typeface="Proxima Nova" panose="020B0503030502060204" pitchFamily="34" charset="0"/>
              </a:rPr>
              <a:t> </a:t>
            </a:r>
          </a:p>
        </p:txBody>
      </p:sp>
    </p:spTree>
    <p:extLst>
      <p:ext uri="{BB962C8B-B14F-4D97-AF65-F5344CB8AC3E}">
        <p14:creationId xmlns:p14="http://schemas.microsoft.com/office/powerpoint/2010/main" val="391958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AD2ADB89-9AF7-4066-B02E-D72B54D3B4D7}"/>
              </a:ext>
            </a:extLst>
          </p:cNvPr>
          <p:cNvGraphicFramePr>
            <a:graphicFrameLocks noGrp="1"/>
          </p:cNvGraphicFramePr>
          <p:nvPr>
            <p:extLst>
              <p:ext uri="{D42A27DB-BD31-4B8C-83A1-F6EECF244321}">
                <p14:modId xmlns:p14="http://schemas.microsoft.com/office/powerpoint/2010/main" val="3314762408"/>
              </p:ext>
            </p:extLst>
          </p:nvPr>
        </p:nvGraphicFramePr>
        <p:xfrm>
          <a:off x="689500" y="1183656"/>
          <a:ext cx="10813000" cy="4830772"/>
        </p:xfrm>
        <a:graphic>
          <a:graphicData uri="http://schemas.openxmlformats.org/drawingml/2006/table">
            <a:tbl>
              <a:tblPr firstRow="1" bandRow="1">
                <a:tableStyleId>{21E4AEA4-8DFA-4A89-87EB-49C32662AFE0}</a:tableStyleId>
              </a:tblPr>
              <a:tblGrid>
                <a:gridCol w="7115452">
                  <a:extLst>
                    <a:ext uri="{9D8B030D-6E8A-4147-A177-3AD203B41FA5}">
                      <a16:colId xmlns:a16="http://schemas.microsoft.com/office/drawing/2014/main" val="807675340"/>
                    </a:ext>
                  </a:extLst>
                </a:gridCol>
                <a:gridCol w="535021">
                  <a:extLst>
                    <a:ext uri="{9D8B030D-6E8A-4147-A177-3AD203B41FA5}">
                      <a16:colId xmlns:a16="http://schemas.microsoft.com/office/drawing/2014/main" val="1657485664"/>
                    </a:ext>
                  </a:extLst>
                </a:gridCol>
                <a:gridCol w="515566">
                  <a:extLst>
                    <a:ext uri="{9D8B030D-6E8A-4147-A177-3AD203B41FA5}">
                      <a16:colId xmlns:a16="http://schemas.microsoft.com/office/drawing/2014/main" val="2139509081"/>
                    </a:ext>
                  </a:extLst>
                </a:gridCol>
                <a:gridCol w="408562">
                  <a:extLst>
                    <a:ext uri="{9D8B030D-6E8A-4147-A177-3AD203B41FA5}">
                      <a16:colId xmlns:a16="http://schemas.microsoft.com/office/drawing/2014/main" val="3739974496"/>
                    </a:ext>
                  </a:extLst>
                </a:gridCol>
                <a:gridCol w="680936">
                  <a:extLst>
                    <a:ext uri="{9D8B030D-6E8A-4147-A177-3AD203B41FA5}">
                      <a16:colId xmlns:a16="http://schemas.microsoft.com/office/drawing/2014/main" val="3725658618"/>
                    </a:ext>
                  </a:extLst>
                </a:gridCol>
                <a:gridCol w="447472">
                  <a:extLst>
                    <a:ext uri="{9D8B030D-6E8A-4147-A177-3AD203B41FA5}">
                      <a16:colId xmlns:a16="http://schemas.microsoft.com/office/drawing/2014/main" val="3467961098"/>
                    </a:ext>
                  </a:extLst>
                </a:gridCol>
                <a:gridCol w="515566">
                  <a:extLst>
                    <a:ext uri="{9D8B030D-6E8A-4147-A177-3AD203B41FA5}">
                      <a16:colId xmlns:a16="http://schemas.microsoft.com/office/drawing/2014/main" val="392347960"/>
                    </a:ext>
                  </a:extLst>
                </a:gridCol>
                <a:gridCol w="594425">
                  <a:extLst>
                    <a:ext uri="{9D8B030D-6E8A-4147-A177-3AD203B41FA5}">
                      <a16:colId xmlns:a16="http://schemas.microsoft.com/office/drawing/2014/main" val="3927262424"/>
                    </a:ext>
                  </a:extLst>
                </a:gridCol>
              </a:tblGrid>
              <a:tr h="1501177">
                <a:tc>
                  <a:txBody>
                    <a:bodyPr/>
                    <a:lstStyle/>
                    <a:p>
                      <a:endParaRPr lang="nl-BE" dirty="0">
                        <a:latin typeface="Proxima Nova" panose="020B0503030502060204" pitchFamily="34" charset="0"/>
                      </a:endParaRPr>
                    </a:p>
                  </a:txBody>
                  <a:tcPr/>
                </a:tc>
                <a:tc>
                  <a:txBody>
                    <a:bodyPr/>
                    <a:lstStyle/>
                    <a:p>
                      <a:r>
                        <a:rPr lang="nl-BE" dirty="0">
                          <a:latin typeface="Proxima Nova" panose="020B0503030502060204" pitchFamily="34" charset="0"/>
                        </a:rPr>
                        <a:t>Albania</a:t>
                      </a:r>
                    </a:p>
                  </a:txBody>
                  <a:tcPr vert="vert270"/>
                </a:tc>
                <a:tc>
                  <a:txBody>
                    <a:bodyPr/>
                    <a:lstStyle/>
                    <a:p>
                      <a:r>
                        <a:rPr lang="nl-BE" dirty="0" err="1">
                          <a:latin typeface="Proxima Nova" panose="020B0503030502060204" pitchFamily="34" charset="0"/>
                        </a:rPr>
                        <a:t>BiH</a:t>
                      </a:r>
                      <a:endParaRPr lang="nl-BE" dirty="0">
                        <a:latin typeface="Proxima Nova" panose="020B0503030502060204" pitchFamily="34" charset="0"/>
                      </a:endParaRPr>
                    </a:p>
                  </a:txBody>
                  <a:tcPr vert="vert270"/>
                </a:tc>
                <a:tc>
                  <a:txBody>
                    <a:bodyPr/>
                    <a:lstStyle/>
                    <a:p>
                      <a:r>
                        <a:rPr lang="nl-BE" dirty="0">
                          <a:latin typeface="Proxima Nova" panose="020B0503030502060204" pitchFamily="34" charset="0"/>
                        </a:rPr>
                        <a:t>Croatia</a:t>
                      </a:r>
                    </a:p>
                  </a:txBody>
                  <a:tcPr vert="vert270"/>
                </a:tc>
                <a:tc>
                  <a:txBody>
                    <a:bodyPr/>
                    <a:lstStyle/>
                    <a:p>
                      <a:r>
                        <a:rPr lang="nl-BE" dirty="0">
                          <a:latin typeface="Proxima Nova" panose="020B0503030502060204" pitchFamily="34" charset="0"/>
                        </a:rPr>
                        <a:t>North Macedonia</a:t>
                      </a:r>
                    </a:p>
                  </a:txBody>
                  <a:tcPr vert="vert270"/>
                </a:tc>
                <a:tc>
                  <a:txBody>
                    <a:bodyPr/>
                    <a:lstStyle/>
                    <a:p>
                      <a:r>
                        <a:rPr lang="nl-BE" dirty="0">
                          <a:latin typeface="Proxima Nova" panose="020B0503030502060204" pitchFamily="34" charset="0"/>
                        </a:rPr>
                        <a:t>Montenegro</a:t>
                      </a:r>
                    </a:p>
                  </a:txBody>
                  <a:tcPr vert="vert270"/>
                </a:tc>
                <a:tc>
                  <a:txBody>
                    <a:bodyPr/>
                    <a:lstStyle/>
                    <a:p>
                      <a:r>
                        <a:rPr lang="nl-BE" dirty="0" err="1">
                          <a:latin typeface="Proxima Nova" panose="020B0503030502060204" pitchFamily="34" charset="0"/>
                        </a:rPr>
                        <a:t>Sebia</a:t>
                      </a:r>
                      <a:endParaRPr lang="nl-BE" dirty="0">
                        <a:latin typeface="Proxima Nova" panose="020B0503030502060204" pitchFamily="34" charset="0"/>
                      </a:endParaRPr>
                    </a:p>
                  </a:txBody>
                  <a:tcPr vert="vert270"/>
                </a:tc>
                <a:tc>
                  <a:txBody>
                    <a:bodyPr/>
                    <a:lstStyle/>
                    <a:p>
                      <a:r>
                        <a:rPr lang="nl-BE" dirty="0">
                          <a:latin typeface="Proxima Nova" panose="020B0503030502060204" pitchFamily="34" charset="0"/>
                        </a:rPr>
                        <a:t>Kosovo</a:t>
                      </a:r>
                    </a:p>
                  </a:txBody>
                  <a:tcPr vert="vert270"/>
                </a:tc>
                <a:extLst>
                  <a:ext uri="{0D108BD9-81ED-4DB2-BD59-A6C34878D82A}">
                    <a16:rowId xmlns:a16="http://schemas.microsoft.com/office/drawing/2014/main" val="210792037"/>
                  </a:ext>
                </a:extLst>
              </a:tr>
              <a:tr h="665919">
                <a:tc>
                  <a:txBody>
                    <a:bodyPr/>
                    <a:lstStyle/>
                    <a:p>
                      <a:r>
                        <a:rPr lang="nl-BE" dirty="0">
                          <a:latin typeface="Proxima Nova" panose="020B0503030502060204" pitchFamily="34" charset="0"/>
                        </a:rPr>
                        <a:t>Climate change and Just Transition </a:t>
                      </a:r>
                      <a:r>
                        <a:rPr lang="nl-BE" dirty="0" err="1">
                          <a:latin typeface="Proxima Nova" panose="020B0503030502060204" pitchFamily="34" charset="0"/>
                        </a:rPr>
                        <a:t>integrated</a:t>
                      </a:r>
                      <a:r>
                        <a:rPr lang="nl-BE" dirty="0">
                          <a:latin typeface="Proxima Nova" panose="020B0503030502060204" pitchFamily="34" charset="0"/>
                        </a:rPr>
                        <a:t> in Trade Union </a:t>
                      </a:r>
                      <a:r>
                        <a:rPr lang="nl-BE" dirty="0" err="1">
                          <a:latin typeface="Proxima Nova" panose="020B0503030502060204" pitchFamily="34" charset="0"/>
                        </a:rPr>
                        <a:t>priorities</a:t>
                      </a:r>
                      <a:r>
                        <a:rPr lang="nl-BE" dirty="0">
                          <a:latin typeface="Proxima Nova" panose="020B0503030502060204" pitchFamily="34" charset="0"/>
                        </a:rPr>
                        <a:t>?</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3882314554"/>
                  </a:ext>
                </a:extLst>
              </a:tr>
              <a:tr h="665919">
                <a:tc>
                  <a:txBody>
                    <a:bodyPr/>
                    <a:lstStyle/>
                    <a:p>
                      <a:r>
                        <a:rPr lang="nl-BE" b="1" dirty="0" err="1">
                          <a:solidFill>
                            <a:schemeClr val="accent2">
                              <a:lumMod val="75000"/>
                            </a:schemeClr>
                          </a:solidFill>
                          <a:latin typeface="Proxima Nova" panose="020B0503030502060204" pitchFamily="34" charset="0"/>
                        </a:rPr>
                        <a:t>Dedicated</a:t>
                      </a:r>
                      <a:r>
                        <a:rPr lang="nl-BE" b="1" dirty="0">
                          <a:solidFill>
                            <a:schemeClr val="accent2">
                              <a:lumMod val="75000"/>
                            </a:schemeClr>
                          </a:solidFill>
                          <a:latin typeface="Proxima Nova" panose="020B0503030502060204" pitchFamily="34" charset="0"/>
                        </a:rPr>
                        <a:t> </a:t>
                      </a:r>
                      <a:r>
                        <a:rPr lang="nl-BE" b="1" dirty="0" err="1">
                          <a:solidFill>
                            <a:schemeClr val="accent2">
                              <a:lumMod val="75000"/>
                            </a:schemeClr>
                          </a:solidFill>
                          <a:latin typeface="Proxima Nova" panose="020B0503030502060204" pitchFamily="34" charset="0"/>
                        </a:rPr>
                        <a:t>staff</a:t>
                      </a:r>
                      <a:r>
                        <a:rPr lang="nl-BE" b="1" dirty="0">
                          <a:solidFill>
                            <a:schemeClr val="accent2">
                              <a:lumMod val="75000"/>
                            </a:schemeClr>
                          </a:solidFill>
                          <a:latin typeface="Proxima Nova" panose="020B0503030502060204" pitchFamily="34" charset="0"/>
                        </a:rPr>
                        <a:t> </a:t>
                      </a:r>
                      <a:r>
                        <a:rPr lang="nl-BE" dirty="0" err="1">
                          <a:latin typeface="Proxima Nova" panose="020B0503030502060204" pitchFamily="34" charset="0"/>
                        </a:rPr>
                        <a:t>to</a:t>
                      </a:r>
                      <a:r>
                        <a:rPr lang="nl-BE" dirty="0">
                          <a:latin typeface="Proxima Nova" panose="020B0503030502060204" pitchFamily="34" charset="0"/>
                        </a:rPr>
                        <a:t> </a:t>
                      </a:r>
                      <a:r>
                        <a:rPr lang="nl-BE" dirty="0" err="1">
                          <a:latin typeface="Proxima Nova" panose="020B0503030502060204" pitchFamily="34" charset="0"/>
                        </a:rPr>
                        <a:t>work</a:t>
                      </a:r>
                      <a:r>
                        <a:rPr lang="nl-BE" dirty="0">
                          <a:latin typeface="Proxima Nova" panose="020B0503030502060204" pitchFamily="34" charset="0"/>
                        </a:rPr>
                        <a:t> on </a:t>
                      </a:r>
                      <a:r>
                        <a:rPr lang="nl-BE" dirty="0" err="1">
                          <a:latin typeface="Proxima Nova" panose="020B0503030502060204" pitchFamily="34" charset="0"/>
                        </a:rPr>
                        <a:t>climate</a:t>
                      </a:r>
                      <a:r>
                        <a:rPr lang="nl-BE" dirty="0">
                          <a:latin typeface="Proxima Nova" panose="020B0503030502060204" pitchFamily="34" charset="0"/>
                        </a:rPr>
                        <a:t> and JT at </a:t>
                      </a:r>
                      <a:r>
                        <a:rPr lang="nl-BE" dirty="0" err="1">
                          <a:latin typeface="Proxima Nova" panose="020B0503030502060204" pitchFamily="34" charset="0"/>
                        </a:rPr>
                        <a:t>national</a:t>
                      </a:r>
                      <a:r>
                        <a:rPr lang="nl-BE" dirty="0">
                          <a:latin typeface="Proxima Nova" panose="020B0503030502060204" pitchFamily="34" charset="0"/>
                        </a:rPr>
                        <a:t> and at </a:t>
                      </a:r>
                      <a:r>
                        <a:rPr lang="nl-BE" dirty="0" err="1">
                          <a:latin typeface="Proxima Nova" panose="020B0503030502060204" pitchFamily="34" charset="0"/>
                        </a:rPr>
                        <a:t>sectorial</a:t>
                      </a:r>
                      <a:r>
                        <a:rPr lang="nl-BE" dirty="0">
                          <a:latin typeface="Proxima Nova" panose="020B0503030502060204" pitchFamily="34" charset="0"/>
                        </a:rPr>
                        <a:t> level?</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3626246196"/>
                  </a:ext>
                </a:extLst>
              </a:tr>
              <a:tr h="665919">
                <a:tc>
                  <a:txBody>
                    <a:bodyPr/>
                    <a:lstStyle/>
                    <a:p>
                      <a:r>
                        <a:rPr lang="nl-BE" dirty="0" err="1">
                          <a:latin typeface="Proxima Nova" panose="020B0503030502060204" pitchFamily="34" charset="0"/>
                        </a:rPr>
                        <a:t>Engaged</a:t>
                      </a:r>
                      <a:r>
                        <a:rPr lang="nl-BE" dirty="0">
                          <a:latin typeface="Proxima Nova" panose="020B0503030502060204" pitchFamily="34" charset="0"/>
                        </a:rPr>
                        <a:t> in </a:t>
                      </a:r>
                      <a:r>
                        <a:rPr lang="nl-BE" b="1" dirty="0" err="1">
                          <a:solidFill>
                            <a:schemeClr val="accent2">
                              <a:lumMod val="75000"/>
                            </a:schemeClr>
                          </a:solidFill>
                          <a:latin typeface="Proxima Nova" panose="020B0503030502060204" pitchFamily="34" charset="0"/>
                        </a:rPr>
                        <a:t>social</a:t>
                      </a:r>
                      <a:r>
                        <a:rPr lang="nl-BE" b="1" dirty="0">
                          <a:solidFill>
                            <a:schemeClr val="accent2">
                              <a:lumMod val="75000"/>
                            </a:schemeClr>
                          </a:solidFill>
                          <a:latin typeface="Proxima Nova" panose="020B0503030502060204" pitchFamily="34" charset="0"/>
                        </a:rPr>
                        <a:t> </a:t>
                      </a:r>
                      <a:r>
                        <a:rPr lang="nl-BE" b="1" dirty="0" err="1">
                          <a:solidFill>
                            <a:schemeClr val="accent2">
                              <a:lumMod val="75000"/>
                            </a:schemeClr>
                          </a:solidFill>
                          <a:latin typeface="Proxima Nova" panose="020B0503030502060204" pitchFamily="34" charset="0"/>
                        </a:rPr>
                        <a:t>dialogue</a:t>
                      </a:r>
                      <a:r>
                        <a:rPr lang="nl-BE" b="1" dirty="0">
                          <a:solidFill>
                            <a:schemeClr val="accent2">
                              <a:lumMod val="75000"/>
                            </a:schemeClr>
                          </a:solidFill>
                          <a:latin typeface="Proxima Nova" panose="020B0503030502060204" pitchFamily="34" charset="0"/>
                        </a:rPr>
                        <a:t> </a:t>
                      </a:r>
                      <a:r>
                        <a:rPr lang="nl-BE" dirty="0">
                          <a:latin typeface="Proxima Nova" panose="020B0503030502060204" pitchFamily="34" charset="0"/>
                        </a:rPr>
                        <a:t>at </a:t>
                      </a:r>
                      <a:r>
                        <a:rPr lang="nl-BE" dirty="0" err="1">
                          <a:latin typeface="Proxima Nova" panose="020B0503030502060204" pitchFamily="34" charset="0"/>
                        </a:rPr>
                        <a:t>national</a:t>
                      </a:r>
                      <a:r>
                        <a:rPr lang="nl-BE" dirty="0">
                          <a:latin typeface="Proxima Nova" panose="020B0503030502060204" pitchFamily="34" charset="0"/>
                        </a:rPr>
                        <a:t> and </a:t>
                      </a:r>
                      <a:r>
                        <a:rPr lang="nl-BE" dirty="0" err="1">
                          <a:latin typeface="Proxima Nova" panose="020B0503030502060204" pitchFamily="34" charset="0"/>
                        </a:rPr>
                        <a:t>sectorial</a:t>
                      </a:r>
                      <a:r>
                        <a:rPr lang="nl-BE" dirty="0">
                          <a:latin typeface="Proxima Nova" panose="020B0503030502060204" pitchFamily="34" charset="0"/>
                        </a:rPr>
                        <a:t> level on JT/Climate?</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2135763600"/>
                  </a:ext>
                </a:extLst>
              </a:tr>
              <a:tr h="665919">
                <a:tc>
                  <a:txBody>
                    <a:bodyPr/>
                    <a:lstStyle/>
                    <a:p>
                      <a:r>
                        <a:rPr lang="nl-BE" dirty="0" err="1">
                          <a:latin typeface="Proxima Nova" panose="020B0503030502060204" pitchFamily="34" charset="0"/>
                        </a:rPr>
                        <a:t>Engaged</a:t>
                      </a:r>
                      <a:r>
                        <a:rPr lang="nl-BE" dirty="0">
                          <a:latin typeface="Proxima Nova" panose="020B0503030502060204" pitchFamily="34" charset="0"/>
                        </a:rPr>
                        <a:t> in </a:t>
                      </a:r>
                      <a:r>
                        <a:rPr lang="en-US" sz="1800" b="1" dirty="0">
                          <a:solidFill>
                            <a:schemeClr val="accent2">
                              <a:lumMod val="75000"/>
                            </a:schemeClr>
                          </a:solidFill>
                          <a:latin typeface="Proxima Nova" panose="020B0503030502060204" pitchFamily="34" charset="0"/>
                        </a:rPr>
                        <a:t>assessment of the social and economic consequences </a:t>
                      </a:r>
                      <a:r>
                        <a:rPr lang="en-US" sz="1800" dirty="0">
                          <a:latin typeface="Proxima Nova" panose="020B0503030502060204" pitchFamily="34" charset="0"/>
                        </a:rPr>
                        <a:t>of climate change and responses to it.</a:t>
                      </a:r>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2350882560"/>
                  </a:ext>
                </a:extLst>
              </a:tr>
              <a:tr h="665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panose="020B0503030502060204" pitchFamily="34" charset="0"/>
                        </a:rPr>
                        <a:t>Promotion of substantial </a:t>
                      </a:r>
                      <a:r>
                        <a:rPr lang="en-US" sz="1800" b="1" dirty="0">
                          <a:solidFill>
                            <a:schemeClr val="accent2">
                              <a:lumMod val="75000"/>
                            </a:schemeClr>
                          </a:solidFill>
                          <a:latin typeface="Proxima Nova" panose="020B0503030502060204" pitchFamily="34" charset="0"/>
                        </a:rPr>
                        <a:t>public investment in low-carbon sectors </a:t>
                      </a:r>
                      <a:r>
                        <a:rPr lang="en-US" sz="1800" dirty="0">
                          <a:latin typeface="Proxima Nova" panose="020B0503030502060204" pitchFamily="34" charset="0"/>
                        </a:rPr>
                        <a:t>and technologies. </a:t>
                      </a: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3645305466"/>
                  </a:ext>
                </a:extLst>
              </a:tr>
            </a:tbl>
          </a:graphicData>
        </a:graphic>
      </p:graphicFrame>
      <p:sp>
        <p:nvSpPr>
          <p:cNvPr id="3" name="TextBox 2">
            <a:extLst>
              <a:ext uri="{FF2B5EF4-FFF2-40B4-BE49-F238E27FC236}">
                <a16:creationId xmlns:a16="http://schemas.microsoft.com/office/drawing/2014/main" id="{D8FD2D79-2178-4DCB-A32C-09F308133E38}"/>
              </a:ext>
            </a:extLst>
          </p:cNvPr>
          <p:cNvSpPr txBox="1"/>
          <p:nvPr/>
        </p:nvSpPr>
        <p:spPr>
          <a:xfrm>
            <a:off x="381740" y="429964"/>
            <a:ext cx="11535940" cy="584775"/>
          </a:xfrm>
          <a:prstGeom prst="rect">
            <a:avLst/>
          </a:prstGeom>
          <a:noFill/>
        </p:spPr>
        <p:txBody>
          <a:bodyPr wrap="square">
            <a:spAutoFit/>
          </a:bodyPr>
          <a:lstStyle/>
          <a:p>
            <a:r>
              <a:rPr lang="en-US" sz="2400" dirty="0">
                <a:latin typeface="Proxima Nova" panose="020B0503030502060204" pitchFamily="34" charset="0"/>
              </a:rPr>
              <a:t>A </a:t>
            </a:r>
            <a:r>
              <a:rPr lang="en-US" sz="2400" b="1" dirty="0">
                <a:solidFill>
                  <a:schemeClr val="accent2">
                    <a:lumMod val="75000"/>
                  </a:schemeClr>
                </a:solidFill>
                <a:latin typeface="Proxima Nova" panose="020B0503030502060204" pitchFamily="34" charset="0"/>
              </a:rPr>
              <a:t>Just Transition framework</a:t>
            </a:r>
            <a:r>
              <a:rPr lang="en-US" sz="2400" dirty="0">
                <a:latin typeface="Proxima Nova" panose="020B0503030502060204" pitchFamily="34" charset="0"/>
              </a:rPr>
              <a:t> is supported by the following pillars (1): </a:t>
            </a:r>
            <a:br>
              <a:rPr lang="en-US" sz="2400" dirty="0">
                <a:latin typeface="Proxima Nova" panose="020B0503030502060204" pitchFamily="34" charset="0"/>
              </a:rPr>
            </a:br>
            <a:endParaRPr lang="en-US" sz="800" dirty="0">
              <a:latin typeface="Proxima Nova" panose="020B0503030502060204" pitchFamily="34" charset="0"/>
            </a:endParaRPr>
          </a:p>
        </p:txBody>
      </p:sp>
    </p:spTree>
    <p:extLst>
      <p:ext uri="{BB962C8B-B14F-4D97-AF65-F5344CB8AC3E}">
        <p14:creationId xmlns:p14="http://schemas.microsoft.com/office/powerpoint/2010/main" val="383316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FD2D79-2178-4DCB-A32C-09F308133E38}"/>
              </a:ext>
            </a:extLst>
          </p:cNvPr>
          <p:cNvSpPr txBox="1"/>
          <p:nvPr/>
        </p:nvSpPr>
        <p:spPr>
          <a:xfrm>
            <a:off x="381740" y="429964"/>
            <a:ext cx="11535940" cy="584775"/>
          </a:xfrm>
          <a:prstGeom prst="rect">
            <a:avLst/>
          </a:prstGeom>
          <a:noFill/>
        </p:spPr>
        <p:txBody>
          <a:bodyPr wrap="square">
            <a:spAutoFit/>
          </a:bodyPr>
          <a:lstStyle/>
          <a:p>
            <a:r>
              <a:rPr lang="en-US" sz="2400" dirty="0">
                <a:latin typeface="Proxima Nova" panose="020B0503030502060204" pitchFamily="34" charset="0"/>
              </a:rPr>
              <a:t>A </a:t>
            </a:r>
            <a:r>
              <a:rPr lang="en-US" sz="2400" b="1" dirty="0">
                <a:solidFill>
                  <a:schemeClr val="accent2">
                    <a:lumMod val="75000"/>
                  </a:schemeClr>
                </a:solidFill>
                <a:latin typeface="Proxima Nova" panose="020B0503030502060204" pitchFamily="34" charset="0"/>
              </a:rPr>
              <a:t>Just Transition framework</a:t>
            </a:r>
            <a:r>
              <a:rPr lang="en-US" sz="2400" dirty="0">
                <a:latin typeface="Proxima Nova" panose="020B0503030502060204" pitchFamily="34" charset="0"/>
              </a:rPr>
              <a:t> is supported by the following pillars (2): </a:t>
            </a:r>
            <a:br>
              <a:rPr lang="en-US" sz="2400" dirty="0">
                <a:latin typeface="Proxima Nova" panose="020B0503030502060204" pitchFamily="34" charset="0"/>
              </a:rPr>
            </a:br>
            <a:endParaRPr lang="en-US" sz="800" dirty="0">
              <a:latin typeface="Proxima Nova" panose="020B0503030502060204" pitchFamily="34" charset="0"/>
            </a:endParaRPr>
          </a:p>
        </p:txBody>
      </p:sp>
      <p:graphicFrame>
        <p:nvGraphicFramePr>
          <p:cNvPr id="4" name="Table 3">
            <a:extLst>
              <a:ext uri="{FF2B5EF4-FFF2-40B4-BE49-F238E27FC236}">
                <a16:creationId xmlns:a16="http://schemas.microsoft.com/office/drawing/2014/main" id="{2C0DA384-1E94-44AC-84AE-9CA80BD3F0F8}"/>
              </a:ext>
            </a:extLst>
          </p:cNvPr>
          <p:cNvGraphicFramePr>
            <a:graphicFrameLocks noGrp="1"/>
          </p:cNvGraphicFramePr>
          <p:nvPr>
            <p:extLst>
              <p:ext uri="{D42A27DB-BD31-4B8C-83A1-F6EECF244321}">
                <p14:modId xmlns:p14="http://schemas.microsoft.com/office/powerpoint/2010/main" val="2052657657"/>
              </p:ext>
            </p:extLst>
          </p:nvPr>
        </p:nvGraphicFramePr>
        <p:xfrm>
          <a:off x="689500" y="1200658"/>
          <a:ext cx="10813000" cy="4164853"/>
        </p:xfrm>
        <a:graphic>
          <a:graphicData uri="http://schemas.openxmlformats.org/drawingml/2006/table">
            <a:tbl>
              <a:tblPr firstRow="1" bandRow="1">
                <a:tableStyleId>{21E4AEA4-8DFA-4A89-87EB-49C32662AFE0}</a:tableStyleId>
              </a:tblPr>
              <a:tblGrid>
                <a:gridCol w="7115452">
                  <a:extLst>
                    <a:ext uri="{9D8B030D-6E8A-4147-A177-3AD203B41FA5}">
                      <a16:colId xmlns:a16="http://schemas.microsoft.com/office/drawing/2014/main" val="807675340"/>
                    </a:ext>
                  </a:extLst>
                </a:gridCol>
                <a:gridCol w="535021">
                  <a:extLst>
                    <a:ext uri="{9D8B030D-6E8A-4147-A177-3AD203B41FA5}">
                      <a16:colId xmlns:a16="http://schemas.microsoft.com/office/drawing/2014/main" val="1657485664"/>
                    </a:ext>
                  </a:extLst>
                </a:gridCol>
                <a:gridCol w="515566">
                  <a:extLst>
                    <a:ext uri="{9D8B030D-6E8A-4147-A177-3AD203B41FA5}">
                      <a16:colId xmlns:a16="http://schemas.microsoft.com/office/drawing/2014/main" val="2139509081"/>
                    </a:ext>
                  </a:extLst>
                </a:gridCol>
                <a:gridCol w="408562">
                  <a:extLst>
                    <a:ext uri="{9D8B030D-6E8A-4147-A177-3AD203B41FA5}">
                      <a16:colId xmlns:a16="http://schemas.microsoft.com/office/drawing/2014/main" val="3739974496"/>
                    </a:ext>
                  </a:extLst>
                </a:gridCol>
                <a:gridCol w="680936">
                  <a:extLst>
                    <a:ext uri="{9D8B030D-6E8A-4147-A177-3AD203B41FA5}">
                      <a16:colId xmlns:a16="http://schemas.microsoft.com/office/drawing/2014/main" val="3725658618"/>
                    </a:ext>
                  </a:extLst>
                </a:gridCol>
                <a:gridCol w="447472">
                  <a:extLst>
                    <a:ext uri="{9D8B030D-6E8A-4147-A177-3AD203B41FA5}">
                      <a16:colId xmlns:a16="http://schemas.microsoft.com/office/drawing/2014/main" val="3467961098"/>
                    </a:ext>
                  </a:extLst>
                </a:gridCol>
                <a:gridCol w="515566">
                  <a:extLst>
                    <a:ext uri="{9D8B030D-6E8A-4147-A177-3AD203B41FA5}">
                      <a16:colId xmlns:a16="http://schemas.microsoft.com/office/drawing/2014/main" val="392347960"/>
                    </a:ext>
                  </a:extLst>
                </a:gridCol>
                <a:gridCol w="594425">
                  <a:extLst>
                    <a:ext uri="{9D8B030D-6E8A-4147-A177-3AD203B41FA5}">
                      <a16:colId xmlns:a16="http://schemas.microsoft.com/office/drawing/2014/main" val="3927262424"/>
                    </a:ext>
                  </a:extLst>
                </a:gridCol>
              </a:tblGrid>
              <a:tr h="1501177">
                <a:tc>
                  <a:txBody>
                    <a:bodyPr/>
                    <a:lstStyle/>
                    <a:p>
                      <a:endParaRPr lang="nl-BE" dirty="0">
                        <a:latin typeface="Proxima Nova" panose="020B0503030502060204" pitchFamily="34" charset="0"/>
                      </a:endParaRPr>
                    </a:p>
                  </a:txBody>
                  <a:tcPr/>
                </a:tc>
                <a:tc>
                  <a:txBody>
                    <a:bodyPr/>
                    <a:lstStyle/>
                    <a:p>
                      <a:r>
                        <a:rPr lang="nl-BE" dirty="0">
                          <a:latin typeface="Proxima Nova" panose="020B0503030502060204" pitchFamily="34" charset="0"/>
                        </a:rPr>
                        <a:t>Albania</a:t>
                      </a:r>
                    </a:p>
                  </a:txBody>
                  <a:tcPr vert="vert270"/>
                </a:tc>
                <a:tc>
                  <a:txBody>
                    <a:bodyPr/>
                    <a:lstStyle/>
                    <a:p>
                      <a:r>
                        <a:rPr lang="nl-BE" dirty="0" err="1">
                          <a:latin typeface="Proxima Nova" panose="020B0503030502060204" pitchFamily="34" charset="0"/>
                        </a:rPr>
                        <a:t>BiH</a:t>
                      </a:r>
                      <a:endParaRPr lang="nl-BE" dirty="0">
                        <a:latin typeface="Proxima Nova" panose="020B0503030502060204" pitchFamily="34" charset="0"/>
                      </a:endParaRPr>
                    </a:p>
                  </a:txBody>
                  <a:tcPr vert="vert270"/>
                </a:tc>
                <a:tc>
                  <a:txBody>
                    <a:bodyPr/>
                    <a:lstStyle/>
                    <a:p>
                      <a:r>
                        <a:rPr lang="nl-BE" dirty="0">
                          <a:latin typeface="Proxima Nova" panose="020B0503030502060204" pitchFamily="34" charset="0"/>
                        </a:rPr>
                        <a:t>Croatia</a:t>
                      </a:r>
                    </a:p>
                  </a:txBody>
                  <a:tcPr vert="vert270"/>
                </a:tc>
                <a:tc>
                  <a:txBody>
                    <a:bodyPr/>
                    <a:lstStyle/>
                    <a:p>
                      <a:r>
                        <a:rPr lang="nl-BE" dirty="0">
                          <a:latin typeface="Proxima Nova" panose="020B0503030502060204" pitchFamily="34" charset="0"/>
                        </a:rPr>
                        <a:t>North Macedonia</a:t>
                      </a:r>
                    </a:p>
                  </a:txBody>
                  <a:tcPr vert="vert270"/>
                </a:tc>
                <a:tc>
                  <a:txBody>
                    <a:bodyPr/>
                    <a:lstStyle/>
                    <a:p>
                      <a:r>
                        <a:rPr lang="nl-BE" dirty="0">
                          <a:latin typeface="Proxima Nova" panose="020B0503030502060204" pitchFamily="34" charset="0"/>
                        </a:rPr>
                        <a:t>Montenegro</a:t>
                      </a:r>
                    </a:p>
                  </a:txBody>
                  <a:tcPr vert="vert270"/>
                </a:tc>
                <a:tc>
                  <a:txBody>
                    <a:bodyPr/>
                    <a:lstStyle/>
                    <a:p>
                      <a:r>
                        <a:rPr lang="nl-BE" dirty="0" err="1">
                          <a:latin typeface="Proxima Nova" panose="020B0503030502060204" pitchFamily="34" charset="0"/>
                        </a:rPr>
                        <a:t>Sebia</a:t>
                      </a:r>
                      <a:endParaRPr lang="nl-BE" dirty="0">
                        <a:latin typeface="Proxima Nova" panose="020B0503030502060204" pitchFamily="34" charset="0"/>
                      </a:endParaRPr>
                    </a:p>
                  </a:txBody>
                  <a:tcPr vert="vert270"/>
                </a:tc>
                <a:tc>
                  <a:txBody>
                    <a:bodyPr/>
                    <a:lstStyle/>
                    <a:p>
                      <a:r>
                        <a:rPr lang="nl-BE" dirty="0">
                          <a:latin typeface="Proxima Nova" panose="020B0503030502060204" pitchFamily="34" charset="0"/>
                        </a:rPr>
                        <a:t>Kosovo</a:t>
                      </a:r>
                    </a:p>
                  </a:txBody>
                  <a:tcPr vert="vert270"/>
                </a:tc>
                <a:extLst>
                  <a:ext uri="{0D108BD9-81ED-4DB2-BD59-A6C34878D82A}">
                    <a16:rowId xmlns:a16="http://schemas.microsoft.com/office/drawing/2014/main" val="210792037"/>
                  </a:ext>
                </a:extLst>
              </a:tr>
              <a:tr h="665919">
                <a:tc>
                  <a:txBody>
                    <a:bodyPr/>
                    <a:lstStyle/>
                    <a:p>
                      <a:pPr marL="0" indent="0">
                        <a:buFont typeface="Arial" panose="020B0604020202020204" pitchFamily="34" charset="0"/>
                        <a:buNone/>
                      </a:pPr>
                      <a:r>
                        <a:rPr lang="en-US" sz="1800" dirty="0">
                          <a:latin typeface="Proxima Nova" panose="020B0503030502060204" pitchFamily="34" charset="0"/>
                        </a:rPr>
                        <a:t>Implementation of active policies for the </a:t>
                      </a:r>
                      <a:r>
                        <a:rPr lang="en-US" sz="1800" b="1" dirty="0">
                          <a:solidFill>
                            <a:schemeClr val="accent2">
                              <a:lumMod val="75000"/>
                            </a:schemeClr>
                          </a:solidFill>
                          <a:latin typeface="Proxima Nova" panose="020B0503030502060204" pitchFamily="34" charset="0"/>
                        </a:rPr>
                        <a:t>restructuring and diversification of the economy</a:t>
                      </a:r>
                      <a:r>
                        <a:rPr lang="en-US" sz="1800" dirty="0">
                          <a:latin typeface="Proxima Nova" panose="020B0503030502060204" pitchFamily="34" charset="0"/>
                        </a:rPr>
                        <a:t>. </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3882314554"/>
                  </a:ext>
                </a:extLst>
              </a:tr>
              <a:tr h="665919">
                <a:tc>
                  <a:txBody>
                    <a:bodyPr/>
                    <a:lstStyle/>
                    <a:p>
                      <a:pPr marL="0" indent="0">
                        <a:buFont typeface="Arial" panose="020B0604020202020204" pitchFamily="34" charset="0"/>
                        <a:buNone/>
                      </a:pPr>
                      <a:r>
                        <a:rPr lang="en-US" sz="1800" dirty="0">
                          <a:latin typeface="Proxima Nova" panose="020B0503030502060204" pitchFamily="34" charset="0"/>
                        </a:rPr>
                        <a:t>Promotion of </a:t>
                      </a:r>
                      <a:r>
                        <a:rPr lang="en-US" sz="1800" b="1" dirty="0">
                          <a:solidFill>
                            <a:schemeClr val="accent2">
                              <a:lumMod val="75000"/>
                            </a:schemeClr>
                          </a:solidFill>
                          <a:latin typeface="Proxima Nova" panose="020B0503030502060204" pitchFamily="34" charset="0"/>
                        </a:rPr>
                        <a:t>professional training and retraining for the development of skills</a:t>
                      </a:r>
                      <a:r>
                        <a:rPr lang="en-US" sz="1800" dirty="0">
                          <a:latin typeface="Proxima Nova" panose="020B0503030502060204" pitchFamily="34" charset="0"/>
                        </a:rPr>
                        <a:t>. </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3626246196"/>
                  </a:ext>
                </a:extLst>
              </a:tr>
              <a:tr h="665919">
                <a:tc>
                  <a:txBody>
                    <a:bodyPr/>
                    <a:lstStyle/>
                    <a:p>
                      <a:pPr marL="0" indent="0">
                        <a:buFont typeface="Arial" panose="020B0604020202020204" pitchFamily="34" charset="0"/>
                        <a:buNone/>
                      </a:pPr>
                      <a:r>
                        <a:rPr lang="en-US" sz="1800" b="1" dirty="0">
                          <a:solidFill>
                            <a:schemeClr val="accent2">
                              <a:lumMod val="75000"/>
                            </a:schemeClr>
                          </a:solidFill>
                          <a:latin typeface="Proxima Nova" panose="020B0503030502060204" pitchFamily="34" charset="0"/>
                        </a:rPr>
                        <a:t>Strengthening of social protection systems </a:t>
                      </a:r>
                      <a:r>
                        <a:rPr lang="en-US" sz="1800" dirty="0">
                          <a:latin typeface="Proxima Nova" panose="020B0503030502060204" pitchFamily="34" charset="0"/>
                        </a:rPr>
                        <a:t>and public investment in health, education, etc.</a:t>
                      </a: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2135763600"/>
                  </a:ext>
                </a:extLst>
              </a:tr>
              <a:tr h="665919">
                <a:tc>
                  <a:txBody>
                    <a:bodyPr/>
                    <a:lstStyle/>
                    <a:p>
                      <a:pPr marL="0" indent="0">
                        <a:buFont typeface="Arial" panose="020B0604020202020204" pitchFamily="34" charset="0"/>
                        <a:buNone/>
                      </a:pPr>
                      <a:r>
                        <a:rPr lang="en-US" sz="1800" b="1" dirty="0">
                          <a:solidFill>
                            <a:schemeClr val="accent2">
                              <a:lumMod val="75000"/>
                            </a:schemeClr>
                          </a:solidFill>
                          <a:latin typeface="Proxima Nova" panose="020B0503030502060204" pitchFamily="34" charset="0"/>
                        </a:rPr>
                        <a:t>Promotion of social dialogue</a:t>
                      </a:r>
                      <a:r>
                        <a:rPr lang="en-US" sz="1800" dirty="0">
                          <a:latin typeface="Proxima Nova" panose="020B0503030502060204" pitchFamily="34" charset="0"/>
                        </a:rPr>
                        <a:t>, collective bargaining and social participation. </a:t>
                      </a:r>
                      <a:endParaRPr lang="nl-BE" sz="1050"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tc>
                  <a:txBody>
                    <a:bodyPr/>
                    <a:lstStyle/>
                    <a:p>
                      <a:endParaRPr lang="nl-BE" dirty="0">
                        <a:latin typeface="Proxima Nova" panose="020B0503030502060204" pitchFamily="34" charset="0"/>
                      </a:endParaRPr>
                    </a:p>
                  </a:txBody>
                  <a:tcPr/>
                </a:tc>
                <a:extLst>
                  <a:ext uri="{0D108BD9-81ED-4DB2-BD59-A6C34878D82A}">
                    <a16:rowId xmlns:a16="http://schemas.microsoft.com/office/drawing/2014/main" val="2350882560"/>
                  </a:ext>
                </a:extLst>
              </a:tr>
            </a:tbl>
          </a:graphicData>
        </a:graphic>
      </p:graphicFrame>
    </p:spTree>
    <p:extLst>
      <p:ext uri="{BB962C8B-B14F-4D97-AF65-F5344CB8AC3E}">
        <p14:creationId xmlns:p14="http://schemas.microsoft.com/office/powerpoint/2010/main" val="347527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12216</TotalTime>
  <Words>401</Words>
  <Application>Microsoft Office PowerPoint</Application>
  <PresentationFormat>Widescreen</PresentationFormat>
  <Paragraphs>39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Transition and social dialogue Tools to decarbonize in an effective and fair way</dc:title>
  <dc:creator>De Wel, Bert</dc:creator>
  <cp:lastModifiedBy>De Wel, Bert</cp:lastModifiedBy>
  <cp:revision>14</cp:revision>
  <cp:lastPrinted>2021-09-30T13:46:29Z</cp:lastPrinted>
  <dcterms:created xsi:type="dcterms:W3CDTF">2021-02-13T14:50:36Z</dcterms:created>
  <dcterms:modified xsi:type="dcterms:W3CDTF">2021-10-25T09:30:05Z</dcterms:modified>
</cp:coreProperties>
</file>