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59" r:id="rId13"/>
    <p:sldId id="269" r:id="rId14"/>
    <p:sldId id="270" r:id="rId15"/>
    <p:sldId id="26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E841B-8AF6-4674-9C50-21697A79751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241C-28F6-42CC-A66D-6A7AA6F4C3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55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472607"/>
          </a:xfrm>
        </p:spPr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b="1" dirty="0" smtClean="0"/>
              <a:t>РЕКОМЕНДАЦИЯ</a:t>
            </a:r>
            <a:r>
              <a:rPr lang="en-US" b="1" dirty="0" smtClean="0"/>
              <a:t> 204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О </a:t>
            </a:r>
            <a:r>
              <a:rPr lang="ru-RU" b="1" dirty="0"/>
              <a:t>ПЕРЕХОДЕ ОТ НЕФОРМАЛЬНОЙ К ФОРМАЛЬНОЙ </a:t>
            </a:r>
            <a:r>
              <a:rPr lang="ru-RU" b="1" dirty="0" smtClean="0"/>
              <a:t>ЭКОНОМИКЕ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104 c</a:t>
            </a:r>
            <a:r>
              <a:rPr lang="ru-RU" b="1" dirty="0" err="1" smtClean="0"/>
              <a:t>ессия</a:t>
            </a:r>
            <a:r>
              <a:rPr lang="ru-RU" b="1" dirty="0" smtClean="0"/>
              <a:t> МОТ</a:t>
            </a:r>
            <a:br>
              <a:rPr lang="ru-RU" b="1" dirty="0" smtClean="0"/>
            </a:br>
            <a:r>
              <a:rPr lang="ru-RU" b="1" dirty="0" smtClean="0"/>
              <a:t>2015 год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719597">
            <a:off x="1278684" y="9060811"/>
            <a:ext cx="6400800" cy="162686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1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МЕРЫ СТИМУЛИРОВАНИЯ, СОБЛЮДЕНИЯ И ОБЕСПЕЧЕНИЯ СОБЛЮДЕНИЯ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Члены Организации должны принимать соответствующие меры, в том числе посредством сочетания профилактических мер, обеспечения </a:t>
            </a:r>
            <a:r>
              <a:rPr lang="ru-RU" dirty="0" err="1"/>
              <a:t>соб-людения</a:t>
            </a:r>
            <a:r>
              <a:rPr lang="ru-RU" dirty="0"/>
              <a:t> законов и применения эффективных санкций, в целях недопущения уклонения от уплаты налогов и от выплаты взносов в социальные фонды, а также от выполнения трудовых законодательных и нормативных правовых актов. Все меры стимулирования должны быть направлены на обеспечение действенного и своевременного перехода от неформальной к формальной экономике. </a:t>
            </a:r>
          </a:p>
          <a:p>
            <a:r>
              <a:rPr lang="ru-RU" dirty="0"/>
              <a:t>23. Члены Организации должны преодолевать, по мере возможности, препятствия на пути перехода к формальной экономике и принимать меры, содействующие борьбе с коррупцией и обеспечивающие эффективное управ-</a:t>
            </a:r>
            <a:r>
              <a:rPr lang="ru-RU" dirty="0" err="1"/>
              <a:t>ление</a:t>
            </a:r>
            <a:r>
              <a:rPr lang="ru-RU" dirty="0"/>
              <a:t>. </a:t>
            </a:r>
          </a:p>
          <a:p>
            <a:r>
              <a:rPr lang="ru-RU" dirty="0"/>
              <a:t>24. Члены Организации должны предусматривать меры стимулирования процесса перехода к формальной экономике и пропагандировать </a:t>
            </a:r>
            <a:r>
              <a:rPr lang="ru-RU" dirty="0" err="1"/>
              <a:t>преимуще-ства</a:t>
            </a:r>
            <a:r>
              <a:rPr lang="ru-RU" dirty="0"/>
              <a:t> такого перехода, включая расширение доступа к бизнес-услугам, </a:t>
            </a:r>
            <a:r>
              <a:rPr lang="ru-RU" dirty="0" err="1"/>
              <a:t>финан</a:t>
            </a:r>
            <a:r>
              <a:rPr lang="ru-RU" dirty="0"/>
              <a:t>-сам, инфраструктуре, рынкам, технологии, программам обучения и </a:t>
            </a:r>
            <a:r>
              <a:rPr lang="ru-RU" dirty="0" err="1"/>
              <a:t>профес-сиональной</a:t>
            </a:r>
            <a:r>
              <a:rPr lang="ru-RU" dirty="0"/>
              <a:t> подготовке, а также к имущественным правам.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7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СВОБОДА ОБЪЕДИНЕНИЯ, СОЦИАЛЬНЫЙ ДИАЛОГ И РОЛЬ ОРГАНИЗАЦИЙ РАБОТОДАТЕЛЕЙ И РАБОТНИКОВ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Члены Организации должны обеспечить, чтобы лица, занятые в неформальной экономике, пользовались правом на свободу объединения и на ведение коллективных переговоров, включая право на создание и, с учетом правил и процедур соответствующих структур, вступление в члены </a:t>
            </a:r>
            <a:r>
              <a:rPr lang="ru-RU" dirty="0" err="1"/>
              <a:t>организа-ций</a:t>
            </a:r>
            <a:r>
              <a:rPr lang="ru-RU" dirty="0"/>
              <a:t>, федераций и конфедераций по собственному выбору. </a:t>
            </a:r>
          </a:p>
          <a:p>
            <a:r>
              <a:rPr lang="ru-RU" dirty="0"/>
              <a:t>32. Члены Организации должны создавать благоприятные условия для работодателей и работников, чтобы они могли реализовать свое право на </a:t>
            </a:r>
            <a:r>
              <a:rPr lang="ru-RU" dirty="0" err="1"/>
              <a:t>объ</a:t>
            </a:r>
            <a:r>
              <a:rPr lang="ru-RU" dirty="0"/>
              <a:t>-единение в организации и на ведение коллективных переговоров и </a:t>
            </a:r>
            <a:r>
              <a:rPr lang="ru-RU" dirty="0" err="1"/>
              <a:t>участво-вать</a:t>
            </a:r>
            <a:r>
              <a:rPr lang="ru-RU" dirty="0"/>
              <a:t> в социальном диалоге в процессе перехода к формальной экономике. </a:t>
            </a:r>
          </a:p>
          <a:p>
            <a:r>
              <a:rPr lang="ru-RU" dirty="0"/>
              <a:t>33. Организации работодателей и работников должны рассматривать, в зависимости от обстоятельств, вопрос о расширении своего членского </a:t>
            </a:r>
            <a:r>
              <a:rPr lang="ru-RU" dirty="0" err="1"/>
              <a:t>сос-тава</a:t>
            </a:r>
            <a:r>
              <a:rPr lang="ru-RU" dirty="0"/>
              <a:t> и круга услуг, оказываемых работникам и экономическим единицам неформальной экономики. </a:t>
            </a:r>
          </a:p>
          <a:p>
            <a:r>
              <a:rPr lang="ru-RU" dirty="0"/>
              <a:t>34. В процессе разработки, реализации и оценки политики и программ, имеющих отношение к неформальной экономике, включая ее формализацию, члены Организации должны проводить консультации с представительными организациями работодателей и работников и содействовать их активному участию, что должно подразумевать, в соответствии с национальной </a:t>
            </a:r>
            <a:endParaRPr lang="en-GB" dirty="0"/>
          </a:p>
          <a:p>
            <a:r>
              <a:rPr lang="ru-RU" dirty="0"/>
              <a:t>практикой, включение в их ряды представителей основанных на членстве представительных организаций работников и экономических единиц в </a:t>
            </a:r>
            <a:r>
              <a:rPr lang="ru-RU" dirty="0" smtClean="0"/>
              <a:t>неформальной </a:t>
            </a:r>
            <a:r>
              <a:rPr lang="ru-RU" dirty="0"/>
              <a:t>экономике. </a:t>
            </a:r>
          </a:p>
          <a:p>
            <a:r>
              <a:rPr lang="ru-RU" dirty="0" smtClean="0"/>
              <a:t>Члены </a:t>
            </a:r>
            <a:r>
              <a:rPr lang="ru-RU" dirty="0"/>
              <a:t>Организации и организации работодателей и работников могут обращаться к Международному бюро труда за помощью, преследуя цель укрепления потенциальных возможностей представительных </a:t>
            </a:r>
            <a:r>
              <a:rPr lang="ru-RU" dirty="0" err="1"/>
              <a:t>организа-ций</a:t>
            </a:r>
            <a:r>
              <a:rPr lang="ru-RU" dirty="0"/>
              <a:t> работодателей и работников и, где таковые существуют, представитель-</a:t>
            </a:r>
            <a:r>
              <a:rPr lang="ru-RU" dirty="0" err="1"/>
              <a:t>ных</a:t>
            </a:r>
            <a:r>
              <a:rPr lang="ru-RU" dirty="0"/>
              <a:t> организаций лиц, занятых в неформальной экономике, с тем чтобы ока-</a:t>
            </a:r>
            <a:r>
              <a:rPr lang="ru-RU" dirty="0" err="1"/>
              <a:t>зывать</a:t>
            </a:r>
            <a:r>
              <a:rPr lang="ru-RU" dirty="0"/>
              <a:t> содействие работникам и экономическим единицам неформальной экономики по упрощению их перехода в формальную экономику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2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СБОР ДАННЫХ И МОНИТОРИНГ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Члены Организации должны в процессе консультаций с </a:t>
            </a:r>
            <a:r>
              <a:rPr lang="ru-RU" dirty="0" err="1"/>
              <a:t>организаци-ями</a:t>
            </a:r>
            <a:r>
              <a:rPr lang="ru-RU" dirty="0"/>
              <a:t> работодателей и работников и на регулярной основе: </a:t>
            </a:r>
          </a:p>
          <a:p>
            <a:r>
              <a:rPr lang="ru-RU" dirty="0"/>
              <a:t>a) по мере целесообразности и возможности, осуществлять сбор, анализ и распространение статистических данных в разбивке по признаку пола, возраста, рабочего места и другим конкретным социально-экономическим параметрам, касающимся масштабов и состава неформальной экономики, включая число неформальных экономических единиц, численность их наемных работников и их секторов; </a:t>
            </a:r>
          </a:p>
          <a:p>
            <a:r>
              <a:rPr lang="ru-RU" dirty="0"/>
              <a:t>b) осуществлять мониторинг и оценку прогресса, достигнутого на пути пере-хода к формальной экономике.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6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ВЫПОЛНЕНИЕ</a:t>
            </a:r>
            <a:r>
              <a:rPr lang="ru-RU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Члены Организации должны проводить в жизнь положения настоя-щей рекомендации в процессе консультаций с наиболее представительными организациями работодателей и работников, которые должны насчитывать в своих рядах, в соответствии с национальной практикой, представителей </a:t>
            </a:r>
            <a:r>
              <a:rPr lang="ru-RU" dirty="0" err="1" smtClean="0"/>
              <a:t>осно</a:t>
            </a:r>
            <a:r>
              <a:rPr lang="ru-RU" dirty="0" smtClean="0"/>
              <a:t>-ванных на членстве представительных организаций работников и экономических единиц в неформальной экономике, посредством одной из перечисленных ниже мер или их сочетания, сообразно обстоятельствам: </a:t>
            </a:r>
          </a:p>
          <a:p>
            <a:r>
              <a:rPr lang="ru-RU" dirty="0" smtClean="0"/>
              <a:t>a) национальных законодательных и нормативных правовых актов; </a:t>
            </a:r>
          </a:p>
          <a:p>
            <a:r>
              <a:rPr lang="en-GB" dirty="0" smtClean="0"/>
              <a:t>b) </a:t>
            </a:r>
            <a:r>
              <a:rPr lang="ru-RU" dirty="0" smtClean="0"/>
              <a:t>коллективных договоров; </a:t>
            </a:r>
          </a:p>
          <a:p>
            <a:r>
              <a:rPr lang="ru-RU" dirty="0" smtClean="0"/>
              <a:t>c) политических мер и программ; </a:t>
            </a:r>
          </a:p>
          <a:p>
            <a:r>
              <a:rPr lang="ru-RU" dirty="0" smtClean="0"/>
              <a:t>d) эффективной координации усилий государственных органов и других заинтересованных сторон;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4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Ни одно из положений настоящей Рекомендации не может быть истолковано как сужающее сферу защиты, предусмотренную для лиц, </a:t>
            </a:r>
            <a:r>
              <a:rPr lang="ru-RU" dirty="0" err="1"/>
              <a:t>заня-тых</a:t>
            </a:r>
            <a:r>
              <a:rPr lang="ru-RU" dirty="0"/>
              <a:t> в неформальной экономике, другими актами Международной </a:t>
            </a:r>
            <a:r>
              <a:rPr lang="ru-RU" dirty="0" err="1"/>
              <a:t>организа-ции</a:t>
            </a:r>
            <a:r>
              <a:rPr lang="ru-RU" dirty="0"/>
              <a:t> труда.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1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Международные Трудовые Нормы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Основополагающие конвенции </a:t>
            </a:r>
            <a:endParaRPr lang="ru-RU" dirty="0"/>
          </a:p>
          <a:p>
            <a:r>
              <a:rPr lang="ru-RU" dirty="0"/>
              <a:t>– Конвенция 1930 года о принудительном труде (29) и Протокол 2014 года к Конвенции 1930 года о принудительном труде </a:t>
            </a:r>
          </a:p>
          <a:p>
            <a:r>
              <a:rPr lang="ru-RU" dirty="0"/>
              <a:t>– Конвенция 1948 года о свободе ассоциации и защите права на </a:t>
            </a:r>
            <a:r>
              <a:rPr lang="ru-RU" dirty="0" err="1"/>
              <a:t>организа-цию</a:t>
            </a:r>
            <a:r>
              <a:rPr lang="ru-RU" dirty="0"/>
              <a:t> (87) </a:t>
            </a:r>
          </a:p>
          <a:p>
            <a:r>
              <a:rPr lang="ru-RU" dirty="0"/>
              <a:t>– Конвенция 1949 года о праве на организацию и на ведение коллективных переговоров (98) </a:t>
            </a:r>
          </a:p>
          <a:p>
            <a:r>
              <a:rPr lang="ru-RU" dirty="0"/>
              <a:t>– Конвенция 1951 года о равном вознаграждении (100) </a:t>
            </a:r>
          </a:p>
          <a:p>
            <a:r>
              <a:rPr lang="ru-RU" dirty="0"/>
              <a:t>– Конвенция 1957 года об упразднении принудительного труда (105) </a:t>
            </a:r>
          </a:p>
          <a:p>
            <a:r>
              <a:rPr lang="ru-RU" dirty="0"/>
              <a:t>– Конвенция 1958 года о дискриминации в области труда и занятий (111) </a:t>
            </a:r>
          </a:p>
          <a:p>
            <a:r>
              <a:rPr lang="ru-RU" dirty="0"/>
              <a:t>– Конвенция 1973 года о минимальном возрасте (138) </a:t>
            </a:r>
          </a:p>
          <a:p>
            <a:r>
              <a:rPr lang="ru-RU" dirty="0"/>
              <a:t>– Конвенция 1999 года о наихудших формах детского труда (182)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4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Директивные конвенции </a:t>
            </a:r>
            <a:r>
              <a:rPr lang="ru-RU" dirty="0"/>
              <a:t/>
            </a:r>
            <a:br>
              <a:rPr lang="ru-RU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– Конвенция 1947 года об инспекции труда (81) </a:t>
            </a:r>
          </a:p>
          <a:p>
            <a:r>
              <a:rPr lang="ru-RU" dirty="0"/>
              <a:t>– Конвенция 1964 года о политике в области занятости (122) </a:t>
            </a:r>
          </a:p>
          <a:p>
            <a:r>
              <a:rPr lang="ru-RU" dirty="0"/>
              <a:t>– Конвенция 1969 года об инспекции труда в сельском хозяйстве (129) </a:t>
            </a:r>
          </a:p>
          <a:p>
            <a:r>
              <a:rPr lang="ru-RU" dirty="0"/>
              <a:t>– Конвенция 1976 года о трехсторонних консультациях (международные трудовые нормы) (144)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7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8079"/>
            <a:ext cx="8229600" cy="6261281"/>
          </a:xfrm>
        </p:spPr>
        <p:txBody>
          <a:bodyPr>
            <a:normAutofit fontScale="25000" lnSpcReduction="20000"/>
          </a:bodyPr>
          <a:lstStyle/>
          <a:p>
            <a:r>
              <a:rPr lang="ru-RU" i="1" dirty="0"/>
              <a:t>Свобода объединения, коллективные переговоры и трудовые отношения </a:t>
            </a:r>
            <a:endParaRPr lang="ru-RU" dirty="0"/>
          </a:p>
          <a:p>
            <a:r>
              <a:rPr lang="ru-RU" sz="4200" dirty="0"/>
              <a:t>– Конвенция 1975 года об организациях сельских трудящихся (141) </a:t>
            </a:r>
          </a:p>
          <a:p>
            <a:r>
              <a:rPr lang="ru-RU" sz="4200" dirty="0"/>
              <a:t>– Конвенция 1981 года о коллективных переговорах (154) </a:t>
            </a:r>
          </a:p>
          <a:p>
            <a:r>
              <a:rPr lang="ru-RU" sz="4200" i="1" dirty="0"/>
              <a:t>Равенство возможностей и обращения </a:t>
            </a:r>
            <a:endParaRPr lang="ru-RU" sz="4200" dirty="0"/>
          </a:p>
          <a:p>
            <a:r>
              <a:rPr lang="ru-RU" sz="4200" dirty="0"/>
              <a:t>– Конвенция 1981 года о трудящихся с семейными обязанностями (156) </a:t>
            </a:r>
          </a:p>
          <a:p>
            <a:r>
              <a:rPr lang="ru-RU" sz="4200" i="1" dirty="0"/>
              <a:t>Политика в сфере занятости и содействие ей </a:t>
            </a:r>
            <a:endParaRPr lang="ru-RU" sz="4200" dirty="0"/>
          </a:p>
          <a:p>
            <a:r>
              <a:rPr lang="ru-RU" sz="4200" dirty="0"/>
              <a:t>– Рекомендация 1964 года о политике в области занятости (122) </a:t>
            </a:r>
          </a:p>
          <a:p>
            <a:r>
              <a:rPr lang="ru-RU" sz="4200" dirty="0"/>
              <a:t>– Конвенция 1983 года о профессиональной реабилитации и занятости инвалидов (159) </a:t>
            </a:r>
          </a:p>
          <a:p>
            <a:endParaRPr lang="en-GB" sz="4200" dirty="0"/>
          </a:p>
          <a:p>
            <a:r>
              <a:rPr lang="en-GB" sz="4200" dirty="0"/>
              <a:t>13 </a:t>
            </a:r>
          </a:p>
          <a:p>
            <a:r>
              <a:rPr lang="ru-RU" sz="4200" dirty="0"/>
              <a:t>– Рекомендация 1984 года о политике в области занятости (дополнительные положения) (169) </a:t>
            </a:r>
          </a:p>
          <a:p>
            <a:r>
              <a:rPr lang="ru-RU" sz="4200" dirty="0"/>
              <a:t>– Конвенция 1997 года о частных агентствах занятости (181) </a:t>
            </a:r>
          </a:p>
          <a:p>
            <a:r>
              <a:rPr lang="ru-RU" sz="4200" dirty="0"/>
              <a:t>– Рекомендация 1998 года о создании рабочих мест на малых и средних предприятиях (189) </a:t>
            </a:r>
          </a:p>
          <a:p>
            <a:r>
              <a:rPr lang="ru-RU" sz="4200" dirty="0"/>
              <a:t>– Рекомендация 2002 года о содействии развитию кооперативов (193) </a:t>
            </a:r>
          </a:p>
          <a:p>
            <a:r>
              <a:rPr lang="ru-RU" sz="4200" dirty="0"/>
              <a:t>– Рекомендация 2006 года об индивидуальном трудовом правоотношении (198) </a:t>
            </a:r>
          </a:p>
          <a:p>
            <a:r>
              <a:rPr lang="ru-RU" sz="4200" i="1" dirty="0"/>
              <a:t>Профессиональная ориентация и профессионально-техническое обучение </a:t>
            </a:r>
            <a:endParaRPr lang="ru-RU" sz="4200" dirty="0"/>
          </a:p>
          <a:p>
            <a:r>
              <a:rPr lang="ru-RU" sz="4200" dirty="0"/>
              <a:t>– Конвенция 1975 года о развитии людских ресурсов (142) </a:t>
            </a:r>
          </a:p>
          <a:p>
            <a:r>
              <a:rPr lang="ru-RU" sz="4200" dirty="0"/>
              <a:t>– Рекомендация 2004 года о развитии людских ресурсов (195) </a:t>
            </a:r>
          </a:p>
          <a:p>
            <a:r>
              <a:rPr lang="ru-RU" sz="4200" i="1" dirty="0"/>
              <a:t>Оплата труда </a:t>
            </a:r>
            <a:endParaRPr lang="ru-RU" sz="4200" dirty="0"/>
          </a:p>
          <a:p>
            <a:r>
              <a:rPr lang="ru-RU" sz="4200" dirty="0"/>
              <a:t>– Конвенция (94) и Рекомендация (84) 1949 года о трудовых статьях в договорах, заключаемых государственными органами власти </a:t>
            </a:r>
          </a:p>
          <a:p>
            <a:r>
              <a:rPr lang="ru-RU" sz="4200" dirty="0"/>
              <a:t>– Конвенция (131) и Рекомендация (135) 1970 года об установлении минимальной заработной платы </a:t>
            </a:r>
          </a:p>
          <a:p>
            <a:r>
              <a:rPr lang="ru-RU" sz="4200" i="1" dirty="0"/>
              <a:t>Безопасность и гигиена труда </a:t>
            </a:r>
            <a:endParaRPr lang="ru-RU" sz="4200" dirty="0"/>
          </a:p>
          <a:p>
            <a:r>
              <a:rPr lang="ru-RU" sz="4200" dirty="0"/>
              <a:t>– Конвенция 1981 года о безопасности и гигиене труда (155) </a:t>
            </a:r>
          </a:p>
          <a:p>
            <a:r>
              <a:rPr lang="ru-RU" sz="4200" dirty="0"/>
              <a:t>– Конвенция (184) и Рекомендация (192) 2001 года о безопасности и гигиене труда в сельском хозяйстве </a:t>
            </a:r>
          </a:p>
          <a:p>
            <a:r>
              <a:rPr lang="ru-RU" sz="4200" dirty="0"/>
              <a:t>– Конвенция 2006 года об основах, содействующих безопасности и гигиене труда (187) </a:t>
            </a:r>
          </a:p>
          <a:p>
            <a:r>
              <a:rPr lang="ru-RU" sz="4200" i="1" dirty="0"/>
              <a:t>Социальное обеспечение </a:t>
            </a:r>
            <a:endParaRPr lang="ru-RU" sz="4200" dirty="0"/>
          </a:p>
          <a:p>
            <a:r>
              <a:rPr lang="ru-RU" sz="4200" dirty="0"/>
              <a:t>– Конвенция 1952 года о минимальных нормах социального обеспечения (102) </a:t>
            </a:r>
          </a:p>
          <a:p>
            <a:r>
              <a:rPr lang="ru-RU" sz="4200" dirty="0"/>
              <a:t>– Рекомендация 2012 года о минимальных уровнях социальной защиты (202) </a:t>
            </a:r>
          </a:p>
          <a:p>
            <a:r>
              <a:rPr lang="ru-RU" sz="4200" i="1" dirty="0"/>
              <a:t>Охрана материнства </a:t>
            </a:r>
            <a:endParaRPr lang="ru-RU" sz="4200" dirty="0"/>
          </a:p>
          <a:p>
            <a:r>
              <a:rPr lang="ru-RU" sz="4200" dirty="0"/>
              <a:t>– Конвенция 2000 года об охране материнства (183) </a:t>
            </a:r>
          </a:p>
          <a:p>
            <a:r>
              <a:rPr lang="ru-RU" sz="4200" i="1" dirty="0"/>
              <a:t>Трудовые мигранты </a:t>
            </a:r>
            <a:endParaRPr lang="ru-RU" sz="4200" dirty="0"/>
          </a:p>
          <a:p>
            <a:r>
              <a:rPr lang="ru-RU" sz="4200" dirty="0"/>
              <a:t>– Конвенция (пересмотренная) 1949 года о трудящихся-мигрантах (97) </a:t>
            </a:r>
          </a:p>
          <a:p>
            <a:r>
              <a:rPr lang="ru-RU" sz="4200" dirty="0"/>
              <a:t>– Конвенция 1975 года о трудящихся-мигрантах (дополнительные </a:t>
            </a:r>
            <a:r>
              <a:rPr lang="ru-RU" sz="4200" dirty="0" err="1"/>
              <a:t>положе-ния</a:t>
            </a:r>
            <a:r>
              <a:rPr lang="ru-RU" sz="4200" dirty="0"/>
              <a:t>) (143) </a:t>
            </a:r>
          </a:p>
          <a:p>
            <a:r>
              <a:rPr lang="ru-RU" sz="4200" i="1" dirty="0"/>
              <a:t>ВИЧ и СПИД </a:t>
            </a:r>
            <a:endParaRPr lang="ru-RU" sz="4200" dirty="0"/>
          </a:p>
          <a:p>
            <a:r>
              <a:rPr lang="ru-RU" sz="4200" dirty="0"/>
              <a:t>– Рекомендация 2010 года о ВИЧ/СПИДе и сфере труда (200) </a:t>
            </a:r>
          </a:p>
          <a:p>
            <a:r>
              <a:rPr lang="ru-RU" sz="4200" i="1" dirty="0"/>
              <a:t>Коренные и ведущие племенной образ жизни народы </a:t>
            </a:r>
            <a:endParaRPr lang="ru-RU" sz="4200" dirty="0"/>
          </a:p>
          <a:p>
            <a:r>
              <a:rPr lang="ru-RU" sz="4200" dirty="0"/>
              <a:t>– Конвенция 1989 года о коренных народах и народах, ведущих племенной образ жизни (169) </a:t>
            </a:r>
          </a:p>
          <a:p>
            <a:endParaRPr lang="en-GB" sz="4200" dirty="0"/>
          </a:p>
          <a:p>
            <a:pPr marL="0" indent="0">
              <a:buNone/>
            </a:pP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255889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035496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/>
              <a:t>Особые категории работников </a:t>
            </a:r>
            <a:endParaRPr lang="ru-RU" dirty="0"/>
          </a:p>
          <a:p>
            <a:r>
              <a:rPr lang="ru-RU" dirty="0"/>
              <a:t>– Конвенция 1996 года о надомном труде (177) </a:t>
            </a:r>
          </a:p>
          <a:p>
            <a:r>
              <a:rPr lang="ru-RU" dirty="0"/>
              <a:t>– Конвенция (189) и Рекомендация (201) 2011 года о достойном труде домашних работников </a:t>
            </a:r>
          </a:p>
          <a:p>
            <a:r>
              <a:rPr lang="ru-RU" i="1" dirty="0"/>
              <a:t>Резолюции Международной конференции труда </a:t>
            </a:r>
            <a:endParaRPr lang="ru-RU" dirty="0"/>
          </a:p>
          <a:p>
            <a:r>
              <a:rPr lang="ru-RU" dirty="0"/>
              <a:t>– Резолюция и заключения о содействии жизнеспособным предприятиям, принятые Международной конференцией труда на ее 96-й сессии (2007 г.) </a:t>
            </a:r>
          </a:p>
          <a:p>
            <a:r>
              <a:rPr lang="ru-RU" dirty="0"/>
              <a:t>– Резолюция и заключения о кризисе в сфере занятости молодежи, при-</a:t>
            </a:r>
            <a:r>
              <a:rPr lang="ru-RU" dirty="0" err="1"/>
              <a:t>нятые</a:t>
            </a:r>
            <a:r>
              <a:rPr lang="ru-RU" dirty="0"/>
              <a:t> Международной конференцией труда на ее 101-й сессии (2012 г.) </a:t>
            </a:r>
          </a:p>
          <a:p>
            <a:r>
              <a:rPr lang="ru-RU" dirty="0"/>
              <a:t>– Резолюция и заключения о втором периодическом обсуждении проблем занятости, принятые Международной конференцией труда на ее 103-й сессии (2014 г.)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АКТЫ ОРГАНИЗАЦИИ ОБЪЕДИНЕННЫХ НАЦИЙ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Всеобщая декларация прав человека, 1948 г. </a:t>
            </a:r>
          </a:p>
          <a:p>
            <a:r>
              <a:rPr lang="ru-RU" dirty="0"/>
              <a:t>– Международный пакт об экономических, социальных и культурных правах, 1966 г. </a:t>
            </a:r>
          </a:p>
          <a:p>
            <a:r>
              <a:rPr lang="ru-RU" dirty="0"/>
              <a:t>– Международный пакт о гражданских и политических правах, 1966 г. </a:t>
            </a:r>
          </a:p>
          <a:p>
            <a:r>
              <a:rPr lang="ru-RU" dirty="0"/>
              <a:t>– Международная конвенция о защите прав всех трудящихся-мигрантов и членов их семей, 1990 г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 2000 по 2010 в 2</a:t>
            </a:r>
            <a:r>
              <a:rPr lang="en-US" dirty="0"/>
              <a:t>/</a:t>
            </a:r>
            <a:r>
              <a:rPr lang="ru-RU" dirty="0"/>
              <a:t>3  из стран уменьшилось покрытие </a:t>
            </a:r>
            <a:r>
              <a:rPr lang="ru-RU" dirty="0" smtClean="0"/>
              <a:t>кол. Договорами</a:t>
            </a:r>
            <a:endParaRPr lang="ru-RU" dirty="0"/>
          </a:p>
          <a:p>
            <a:r>
              <a:rPr lang="ru-RU" dirty="0"/>
              <a:t>1.2 млрд живут на 1.25 </a:t>
            </a:r>
            <a:r>
              <a:rPr lang="ru-RU" dirty="0" smtClean="0"/>
              <a:t>долларов день</a:t>
            </a:r>
            <a:endParaRPr lang="ru-RU" dirty="0"/>
          </a:p>
          <a:p>
            <a:r>
              <a:rPr lang="ru-RU" dirty="0"/>
              <a:t>75% работают без или с частичной </a:t>
            </a:r>
            <a:r>
              <a:rPr lang="ru-RU" dirty="0" err="1"/>
              <a:t>соц.защитой</a:t>
            </a:r>
            <a:endParaRPr lang="ru-RU" dirty="0"/>
          </a:p>
          <a:p>
            <a:r>
              <a:rPr lang="ru-RU" dirty="0"/>
              <a:t>230 млн мигрантов</a:t>
            </a:r>
          </a:p>
          <a:p>
            <a:r>
              <a:rPr lang="en-US" dirty="0"/>
              <a:t>2.9</a:t>
            </a:r>
            <a:r>
              <a:rPr lang="ru-RU" dirty="0"/>
              <a:t> млрд рабочая сила из них формально заняты 1.7</a:t>
            </a:r>
            <a:endParaRPr lang="en-US" dirty="0"/>
          </a:p>
          <a:p>
            <a:r>
              <a:rPr lang="ru-RU" dirty="0"/>
              <a:t>1 млн в принудительном труде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1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ru-RU" dirty="0"/>
              <a:t> </a:t>
            </a:r>
            <a:r>
              <a:rPr lang="ru-RU" dirty="0" err="1" smtClean="0"/>
              <a:t>Филадельфийскай</a:t>
            </a:r>
            <a:r>
              <a:rPr lang="ru-RU" dirty="0" smtClean="0"/>
              <a:t> декларация </a:t>
            </a:r>
            <a:r>
              <a:rPr lang="ru-RU" dirty="0"/>
              <a:t>1944 года </a:t>
            </a:r>
            <a:endParaRPr lang="en-GB" dirty="0"/>
          </a:p>
          <a:p>
            <a:r>
              <a:rPr lang="ru-RU" dirty="0"/>
              <a:t> </a:t>
            </a:r>
            <a:r>
              <a:rPr lang="ru-RU" dirty="0" smtClean="0"/>
              <a:t>Всеобщая декларация </a:t>
            </a:r>
            <a:r>
              <a:rPr lang="ru-RU" dirty="0"/>
              <a:t>прав человека 1948 </a:t>
            </a:r>
            <a:r>
              <a:rPr lang="ru-RU" dirty="0" smtClean="0"/>
              <a:t>года </a:t>
            </a:r>
            <a:endParaRPr lang="en-GB" dirty="0"/>
          </a:p>
          <a:p>
            <a:r>
              <a:rPr lang="ru-RU" dirty="0"/>
              <a:t> </a:t>
            </a:r>
            <a:r>
              <a:rPr lang="ru-RU" dirty="0" smtClean="0"/>
              <a:t>Декларация </a:t>
            </a:r>
            <a:r>
              <a:rPr lang="ru-RU" dirty="0"/>
              <a:t>МОТ об </a:t>
            </a:r>
            <a:r>
              <a:rPr lang="ru-RU" dirty="0" smtClean="0"/>
              <a:t>основополагающих </a:t>
            </a:r>
            <a:r>
              <a:rPr lang="ru-RU" dirty="0"/>
              <a:t>принципах и правах в сфере труда и механизме ее реализации 1998 года </a:t>
            </a:r>
            <a:endParaRPr lang="en-GB" dirty="0"/>
          </a:p>
          <a:p>
            <a:r>
              <a:rPr lang="ru-RU" dirty="0"/>
              <a:t> </a:t>
            </a:r>
            <a:r>
              <a:rPr lang="ru-RU" dirty="0" smtClean="0"/>
              <a:t>Декларация </a:t>
            </a:r>
            <a:r>
              <a:rPr lang="ru-RU" dirty="0"/>
              <a:t>МОТ о социальной справедливости в целях справедливой </a:t>
            </a:r>
            <a:r>
              <a:rPr lang="ru-RU" dirty="0" smtClean="0"/>
              <a:t>глобализации </a:t>
            </a:r>
            <a:r>
              <a:rPr lang="ru-RU" dirty="0"/>
              <a:t>2008 года </a:t>
            </a:r>
            <a:endParaRPr lang="ru-RU" dirty="0" smtClean="0"/>
          </a:p>
          <a:p>
            <a:r>
              <a:rPr lang="ru-RU" dirty="0" smtClean="0"/>
              <a:t>резолюция </a:t>
            </a:r>
            <a:r>
              <a:rPr lang="ru-RU" dirty="0"/>
              <a:t>и </a:t>
            </a:r>
            <a:r>
              <a:rPr lang="ru-RU" dirty="0" smtClean="0"/>
              <a:t>заключения </a:t>
            </a:r>
            <a:r>
              <a:rPr lang="ru-RU" dirty="0"/>
              <a:t>о достойном труде и </a:t>
            </a:r>
            <a:r>
              <a:rPr lang="ru-RU" dirty="0" smtClean="0"/>
              <a:t>неформальной </a:t>
            </a:r>
            <a:r>
              <a:rPr lang="ru-RU" dirty="0"/>
              <a:t>экономике, </a:t>
            </a:r>
            <a:r>
              <a:rPr lang="ru-RU" dirty="0" smtClean="0"/>
              <a:t>принятая на </a:t>
            </a:r>
            <a:r>
              <a:rPr lang="ru-RU" dirty="0"/>
              <a:t>Международной конференцией труда </a:t>
            </a:r>
            <a:r>
              <a:rPr lang="ru-RU" dirty="0" smtClean="0"/>
              <a:t>90-й сессия </a:t>
            </a:r>
            <a:r>
              <a:rPr lang="ru-RU" dirty="0"/>
              <a:t>(2002 г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7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относится ко всей экономической деятельности работников и </a:t>
            </a:r>
            <a:r>
              <a:rPr lang="ru-RU" dirty="0" smtClean="0"/>
              <a:t>экономических </a:t>
            </a:r>
            <a:r>
              <a:rPr lang="ru-RU" dirty="0"/>
              <a:t>единиц, которые в силу законодательства или на практике вовсе не охватываются или охватываются не в полной мере формальными </a:t>
            </a:r>
            <a:r>
              <a:rPr lang="ru-RU" dirty="0" smtClean="0"/>
              <a:t>отношениями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/>
              <a:t>не охватывает противозаконную деятельность, в частности, оказание услуг или производство, продажу, обладание или пользование товарами, запрещенными законом, включая производство и незаконный оборот нар-котиков, незаконное производство оружия и торговлю им, торговлю людьми и отмывание денег, по определению соответствующих </a:t>
            </a:r>
            <a:r>
              <a:rPr lang="ru-RU" dirty="0" err="1"/>
              <a:t>междуна</a:t>
            </a:r>
            <a:r>
              <a:rPr lang="ru-RU" dirty="0"/>
              <a:t>-родных договоров.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Настоящая Рекомендация предоставляет членам Организации основ-</a:t>
            </a:r>
            <a:r>
              <a:rPr lang="ru-RU" dirty="0" err="1"/>
              <a:t>ные</a:t>
            </a:r>
            <a:r>
              <a:rPr lang="ru-RU" dirty="0"/>
              <a:t> ориентиры, касающиеся: </a:t>
            </a:r>
          </a:p>
          <a:p>
            <a:r>
              <a:rPr lang="ru-RU" dirty="0"/>
              <a:t>a) содействия переходу работников и экономических единиц из </a:t>
            </a:r>
            <a:r>
              <a:rPr lang="ru-RU" dirty="0" err="1"/>
              <a:t>неформаль</a:t>
            </a:r>
            <a:r>
              <a:rPr lang="ru-RU" dirty="0"/>
              <a:t>-ной в формальную экономику, соблюдая основополагающие права работ-</a:t>
            </a:r>
            <a:r>
              <a:rPr lang="ru-RU" dirty="0" err="1"/>
              <a:t>ников</a:t>
            </a:r>
            <a:r>
              <a:rPr lang="ru-RU" dirty="0"/>
              <a:t> и обеспечивая возможности получения гарантированных доходов и средств к существованию, а также приобретения навыков </a:t>
            </a:r>
            <a:r>
              <a:rPr lang="ru-RU" dirty="0" err="1"/>
              <a:t>предпринима-тельства</a:t>
            </a:r>
            <a:r>
              <a:rPr lang="ru-RU" dirty="0"/>
              <a:t>; </a:t>
            </a:r>
          </a:p>
          <a:p>
            <a:r>
              <a:rPr lang="ru-RU" dirty="0"/>
              <a:t>b) стимулирования процесса создания и сохранения предприятий и </a:t>
            </a:r>
            <a:r>
              <a:rPr lang="ru-RU" dirty="0" err="1"/>
              <a:t>обеспе-чения</a:t>
            </a:r>
            <a:r>
              <a:rPr lang="ru-RU" dirty="0"/>
              <a:t> их жизнеспособности, а также достойных рабочих мест в </a:t>
            </a:r>
            <a:r>
              <a:rPr lang="ru-RU" dirty="0" err="1"/>
              <a:t>нефор-мальной</a:t>
            </a:r>
            <a:r>
              <a:rPr lang="ru-RU" dirty="0"/>
              <a:t> экономике и обеспечения согласованности и последовательности макроэкономической политики, политики в сфере занятости, социальной защиты, а также других направлений социальной политики; </a:t>
            </a:r>
          </a:p>
          <a:p>
            <a:r>
              <a:rPr lang="ru-RU" dirty="0"/>
              <a:t>c) предотвращения </a:t>
            </a:r>
            <a:r>
              <a:rPr lang="ru-RU" dirty="0" err="1"/>
              <a:t>информализации</a:t>
            </a:r>
            <a:r>
              <a:rPr lang="ru-RU" dirty="0"/>
              <a:t> рабочих мест в формальной экономике.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1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Настоящая Рекомендация применяется ко всем работникам и </a:t>
            </a:r>
            <a:r>
              <a:rPr lang="ru-RU" dirty="0" err="1"/>
              <a:t>эконо-мическим</a:t>
            </a:r>
            <a:r>
              <a:rPr lang="ru-RU" dirty="0"/>
              <a:t> единицам, включая предприятия, предпринимателей и </a:t>
            </a:r>
            <a:r>
              <a:rPr lang="ru-RU" dirty="0" err="1"/>
              <a:t>домохозяй-ства</a:t>
            </a:r>
            <a:r>
              <a:rPr lang="ru-RU" dirty="0"/>
              <a:t> в неформальной экономике, в частности: </a:t>
            </a:r>
          </a:p>
          <a:p>
            <a:r>
              <a:rPr lang="ru-RU" dirty="0"/>
              <a:t>a) лиц, действующих в неформальной экономике, являющихся </a:t>
            </a:r>
            <a:r>
              <a:rPr lang="ru-RU" dirty="0" err="1"/>
              <a:t>собственни-ками</a:t>
            </a:r>
            <a:r>
              <a:rPr lang="ru-RU" dirty="0"/>
              <a:t> экономических единиц или эксплуатирующих их, в том числе: </a:t>
            </a:r>
          </a:p>
          <a:p>
            <a:r>
              <a:rPr lang="ru-RU" dirty="0"/>
              <a:t>i) лиц, работающих за собственный счет; </a:t>
            </a:r>
          </a:p>
          <a:p>
            <a:r>
              <a:rPr lang="en-GB" dirty="0"/>
              <a:t>ii) </a:t>
            </a:r>
            <a:r>
              <a:rPr lang="ru-RU" dirty="0"/>
              <a:t>работодателей; </a:t>
            </a:r>
          </a:p>
          <a:p>
            <a:r>
              <a:rPr lang="ru-RU" dirty="0" err="1"/>
              <a:t>iii</a:t>
            </a:r>
            <a:r>
              <a:rPr lang="ru-RU" dirty="0"/>
              <a:t>) членов кооперативов, а также социальных экономических единиц и экономических товариществ; </a:t>
            </a:r>
          </a:p>
          <a:p>
            <a:r>
              <a:rPr lang="ru-RU" dirty="0"/>
              <a:t>b) помогающих работающих членов семьи, независимо от того, заняты ли они в экономических единицах формальной или неформальной </a:t>
            </a:r>
            <a:r>
              <a:rPr lang="ru-RU" dirty="0" err="1"/>
              <a:t>эконо-мики</a:t>
            </a:r>
            <a:r>
              <a:rPr lang="ru-RU" dirty="0"/>
              <a:t>; </a:t>
            </a:r>
          </a:p>
          <a:p>
            <a:r>
              <a:rPr lang="ru-RU" dirty="0"/>
              <a:t>c) наемных работников, занимающихся неформальной деятельностью на предприятиях формального сектора или в их интересах, или в </a:t>
            </a:r>
            <a:r>
              <a:rPr lang="ru-RU" dirty="0" err="1"/>
              <a:t>экономи-ческих</a:t>
            </a:r>
            <a:r>
              <a:rPr lang="ru-RU" dirty="0"/>
              <a:t> единицах неформальной экономики или в их интересах, в том </a:t>
            </a:r>
            <a:r>
              <a:rPr lang="ru-RU" dirty="0" err="1"/>
              <a:t>чис-ле</a:t>
            </a:r>
            <a:r>
              <a:rPr lang="ru-RU" dirty="0"/>
              <a:t> лиц, поддерживающих субподрядные отношения или занятых в </a:t>
            </a:r>
            <a:r>
              <a:rPr lang="ru-RU" dirty="0" err="1"/>
              <a:t>произ</a:t>
            </a:r>
            <a:r>
              <a:rPr lang="ru-RU" dirty="0"/>
              <a:t>-</a:t>
            </a:r>
            <a:r>
              <a:rPr lang="ru-RU" dirty="0" err="1"/>
              <a:t>водственно</a:t>
            </a:r>
            <a:r>
              <a:rPr lang="ru-RU" dirty="0"/>
              <a:t>-сбытовых цепочках, но не ограничиваясь ими, или занятых в качестве оплачиваемых надомных работников в домохозяйствах; </a:t>
            </a:r>
          </a:p>
          <a:p>
            <a:r>
              <a:rPr lang="ru-RU" dirty="0"/>
              <a:t>d) работников, поддерживающих непризнанные или нерегламентированные трудовые отношения. </a:t>
            </a:r>
          </a:p>
          <a:p>
            <a:r>
              <a:rPr lang="ru-RU" dirty="0"/>
              <a:t>5. Неформальная работа может выполняться во всех секторах </a:t>
            </a:r>
            <a:r>
              <a:rPr lang="ru-RU" dirty="0" err="1"/>
              <a:t>экономи-ки</a:t>
            </a:r>
            <a:r>
              <a:rPr lang="ru-RU" dirty="0"/>
              <a:t> как на государственных, так и на частных объектах. </a:t>
            </a:r>
          </a:p>
        </p:txBody>
      </p:sp>
    </p:spTree>
    <p:extLst>
      <p:ext uri="{BB962C8B-B14F-4D97-AF65-F5344CB8AC3E}">
        <p14:creationId xmlns:p14="http://schemas.microsoft.com/office/powerpoint/2010/main" val="16618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ПОЛИТИКА В СФЕРЕ ЗАНЯТОСТИ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политика </a:t>
            </a:r>
            <a:r>
              <a:rPr lang="ru-RU" dirty="0"/>
              <a:t>и учреждения в области рынка труда, нацеленные на оказание помощи малообеспеченным домашним хозяйствам, чтобы последние мог-ли избежать бедности и получить доступ к свободно избранной занятости; к таким мерам относятся должным образом разработанная политика в сфере оплаты труда, включая минимальную заработную плату, системы социальной защиты, в том числе безвозмездные социальные выплаты, государственные программы и гарантии, а также расширение диапазона охвата служб занятости и оказание ими услуг лицам, занятым в </a:t>
            </a:r>
            <a:r>
              <a:rPr lang="ru-RU" dirty="0" err="1"/>
              <a:t>нефор-мальной</a:t>
            </a:r>
            <a:r>
              <a:rPr lang="ru-RU" dirty="0"/>
              <a:t> экономике; </a:t>
            </a:r>
          </a:p>
          <a:p>
            <a:r>
              <a:rPr lang="ru-RU" dirty="0"/>
              <a:t>e) </a:t>
            </a:r>
            <a:r>
              <a:rPr lang="ru-RU" dirty="0" smtClean="0"/>
              <a:t>политика </a:t>
            </a:r>
            <a:r>
              <a:rPr lang="ru-RU" dirty="0"/>
              <a:t>в области трудовой миграции, учитывающую потребности </a:t>
            </a:r>
            <a:r>
              <a:rPr lang="ru-RU" dirty="0" err="1"/>
              <a:t>рын</a:t>
            </a:r>
            <a:r>
              <a:rPr lang="ru-RU" dirty="0"/>
              <a:t>-ка труда и содействующую достойному труду и правам трудовых </a:t>
            </a:r>
            <a:r>
              <a:rPr lang="ru-RU" dirty="0" err="1"/>
              <a:t>мигран-тов</a:t>
            </a:r>
            <a:r>
              <a:rPr lang="ru-RU" dirty="0"/>
              <a:t>; </a:t>
            </a:r>
          </a:p>
          <a:p>
            <a:r>
              <a:rPr lang="ru-RU" dirty="0"/>
              <a:t>f) </a:t>
            </a:r>
            <a:r>
              <a:rPr lang="ru-RU" dirty="0" smtClean="0"/>
              <a:t>политика </a:t>
            </a:r>
            <a:r>
              <a:rPr lang="ru-RU" dirty="0"/>
              <a:t>в области общего образования и развития профессиональных навыков, стимулирующую процесс непрерывного обучения, отвечающую изменяющимся потребностям рынка труда и новым технологиям и при-знающую важность предшествующего обучения, к примеру в рамках </a:t>
            </a:r>
            <a:r>
              <a:rPr lang="ru-RU" dirty="0" err="1"/>
              <a:t>сис</a:t>
            </a:r>
            <a:r>
              <a:rPr lang="ru-RU" dirty="0"/>
              <a:t>-тем неформального ученичества, что тем самым расширяет перспективы трудоустройства в формальной экономике </a:t>
            </a:r>
            <a:endParaRPr lang="ru-RU" dirty="0" smtClean="0"/>
          </a:p>
          <a:p>
            <a:r>
              <a:rPr lang="ru-RU" dirty="0"/>
              <a:t>всеобъемлющие меры активизации в целях облегчения для молодежи перехода от школьного обучения к трудовой деятельности, в первую </a:t>
            </a:r>
            <a:r>
              <a:rPr lang="ru-RU" dirty="0" err="1"/>
              <a:t>оче-редь</a:t>
            </a:r>
            <a:r>
              <a:rPr lang="ru-RU" dirty="0"/>
              <a:t> для тех, кто ущемлен в своих правах, такие как системы молодежных гарантий, предоставляющие им доступ к профессиональной подготовке и возможности продолжать продуктивно трудиться; </a:t>
            </a:r>
          </a:p>
          <a:p>
            <a:r>
              <a:rPr lang="ru-RU" dirty="0"/>
              <a:t>h) меры по содействию переходу из состояния безработицы или бездействия к трудовой деятельности, в частности, для длительно безработных лиц, женщин и других ущемленных в своих правах групп;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64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ПРАВА И СОЦИАЛЬНАЯ ЗАЩИТА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свободы объединения и эффективного признания права на ведение </a:t>
            </a:r>
            <a:r>
              <a:rPr lang="ru-RU" dirty="0" smtClean="0"/>
              <a:t>коллективных </a:t>
            </a:r>
            <a:r>
              <a:rPr lang="ru-RU" dirty="0"/>
              <a:t>переговоров; </a:t>
            </a:r>
          </a:p>
          <a:p>
            <a:r>
              <a:rPr lang="ru-RU" dirty="0" smtClean="0"/>
              <a:t> </a:t>
            </a:r>
            <a:r>
              <a:rPr lang="ru-RU" dirty="0"/>
              <a:t>ликвидации всех форм принудительного или обязательного труда; </a:t>
            </a:r>
          </a:p>
          <a:p>
            <a:r>
              <a:rPr lang="ru-RU" dirty="0" smtClean="0"/>
              <a:t> </a:t>
            </a:r>
            <a:r>
              <a:rPr lang="ru-RU" dirty="0"/>
              <a:t>эффективного упразднения детского труда; </a:t>
            </a:r>
          </a:p>
          <a:p>
            <a:r>
              <a:rPr lang="ru-RU" dirty="0" smtClean="0"/>
              <a:t> </a:t>
            </a:r>
            <a:r>
              <a:rPr lang="ru-RU" dirty="0"/>
              <a:t>ликвидации дискриминации в области труда и занятий. </a:t>
            </a:r>
            <a:endParaRPr lang="ru-RU" dirty="0" smtClean="0"/>
          </a:p>
          <a:p>
            <a:r>
              <a:rPr lang="ru-RU" dirty="0"/>
              <a:t>предпринять незамедлительные меры в целях рассмотрения небезопасных и нездоровых условий труда, которые часто характерны для труда в неформальной экономике; </a:t>
            </a:r>
          </a:p>
          <a:p>
            <a:r>
              <a:rPr lang="ru-RU" dirty="0" smtClean="0"/>
              <a:t>b </a:t>
            </a:r>
            <a:r>
              <a:rPr lang="ru-RU" dirty="0"/>
              <a:t>содействовать расширению защиты в области безопасности и гигиены труда на работодателей и работников в неформальной экономике.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819472"/>
            <a:ext cx="822960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В процессе перехода к формальной экономике члены Организации должны постепенно распространять законодательным путем и на практике на всех работников неформальной экономики социальное обеспечение, охрану материнства, достойные условия труда и минимальную заработную плату, которая бы учитывала потребности работников и соответствующие факторы, включая, но не ограничиваясь этим, прожиточный минимум и общий уровень оплаты труда в их стране. </a:t>
            </a:r>
          </a:p>
          <a:p>
            <a:r>
              <a:rPr lang="ru-RU" dirty="0" smtClean="0"/>
              <a:t> </a:t>
            </a:r>
            <a:r>
              <a:rPr lang="ru-RU" dirty="0"/>
              <a:t>В процессе установления и поддержания национальных </a:t>
            </a:r>
            <a:r>
              <a:rPr lang="ru-RU" dirty="0" err="1"/>
              <a:t>минималь-ных</a:t>
            </a:r>
            <a:r>
              <a:rPr lang="ru-RU" dirty="0"/>
              <a:t> уровней социальной защиты в рамках своих систем социального </a:t>
            </a:r>
            <a:r>
              <a:rPr lang="ru-RU" dirty="0" err="1"/>
              <a:t>обеспе-чения</a:t>
            </a:r>
            <a:r>
              <a:rPr lang="ru-RU" dirty="0"/>
              <a:t> и поощрения перехода к формальной экономике члены Организации должны уделять самое пристальное внимание потребностям и положению лиц, занятых в неформальной экономике, и их семей. </a:t>
            </a:r>
          </a:p>
          <a:p>
            <a:r>
              <a:rPr lang="ru-RU" dirty="0" smtClean="0"/>
              <a:t> </a:t>
            </a:r>
            <a:r>
              <a:rPr lang="ru-RU" dirty="0"/>
              <a:t>В процессе перехода к формальной экономике члены Организации должны постепенно расширять охват систем социального страхования, рас-</a:t>
            </a:r>
            <a:r>
              <a:rPr lang="ru-RU" dirty="0" err="1"/>
              <a:t>пространяя</a:t>
            </a:r>
            <a:r>
              <a:rPr lang="ru-RU" dirty="0"/>
              <a:t> его на лиц, занятых в неформальной экономике, и, в случае </a:t>
            </a:r>
            <a:r>
              <a:rPr lang="ru-RU" dirty="0" err="1"/>
              <a:t>необ</a:t>
            </a:r>
            <a:r>
              <a:rPr lang="ru-RU" dirty="0"/>
              <a:t>-ходимости, корректировать административные процедуры, а также размеры пособий и взносов с учетом их потенциальных возможностей по выплате взносов. </a:t>
            </a:r>
          </a:p>
          <a:p>
            <a:r>
              <a:rPr lang="ru-RU" dirty="0" smtClean="0"/>
              <a:t> </a:t>
            </a:r>
            <a:r>
              <a:rPr lang="ru-RU" dirty="0"/>
              <a:t>Члены Организации должны поощрять обеспечение материально доступного и качественного ухода за детьми и предоставление других видов услуг по уходу, с тем чтобы содействовать гендерному равенству с точки </a:t>
            </a:r>
            <a:r>
              <a:rPr lang="ru-RU" dirty="0" err="1"/>
              <a:t>зре-ния</a:t>
            </a:r>
            <a:r>
              <a:rPr lang="ru-RU" dirty="0"/>
              <a:t> предпринимательства или возможностей в сфере занятости и позволить им переходить в формальную экономику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0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2293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Тема Office</vt:lpstr>
      <vt:lpstr>   РЕКОМЕНДАЦИЯ 204  О ПЕРЕХОДЕ ОТ НЕФОРМАЛЬНОЙ К ФОРМАЛЬНОЙ ЭКОНОМИКЕ 104 cессия МОТ 2015 год </vt:lpstr>
      <vt:lpstr>Почему</vt:lpstr>
      <vt:lpstr>Основа</vt:lpstr>
      <vt:lpstr>определение</vt:lpstr>
      <vt:lpstr>цели</vt:lpstr>
      <vt:lpstr>распространение</vt:lpstr>
      <vt:lpstr>ПОЛИТИКА В СФЕРЕ ЗАНЯТОСТИ </vt:lpstr>
      <vt:lpstr>ПРАВА И СОЦИАЛЬНАЯ ЗАЩИТА </vt:lpstr>
      <vt:lpstr>PowerPoint Presentation</vt:lpstr>
      <vt:lpstr>МЕРЫ СТИМУЛИРОВАНИЯ, СОБЛЮДЕНИЯ И ОБЕСПЕЧЕНИЯ СОБЛЮДЕНИЯ </vt:lpstr>
      <vt:lpstr>СВОБОДА ОБЪЕДИНЕНИЯ, СОЦИАЛЬНЫЙ ДИАЛОГ И РОЛЬ ОРГАНИЗАЦИЙ РАБОТОДАТЕЛЕЙ И РАБОТНИКОВ </vt:lpstr>
      <vt:lpstr>СБОР ДАННЫХ И МОНИТОРИНГ </vt:lpstr>
      <vt:lpstr>ВЫПОЛНЕНИЕ </vt:lpstr>
      <vt:lpstr>PowerPoint Presentation</vt:lpstr>
      <vt:lpstr>Международные Трудовые Нормы</vt:lpstr>
      <vt:lpstr>Директивные конвенции  </vt:lpstr>
      <vt:lpstr>PowerPoint Presentation</vt:lpstr>
      <vt:lpstr>PowerPoint Presentation</vt:lpstr>
      <vt:lpstr>АКТЫ ОРГАНИЗАЦИИ ОБЪЕДИНЕННЫХ НАЦИЙ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Рекомендация 204  РЕКОМЕНДАЦИЯ О ПЕРЕХОДЕ ОТ НЕФОРМАЛЬНОЙ К ФОРМАЛЬНОЙ ЭКОНОМИКЕ 104 cессия МОТ 2015 год</dc:title>
  <dc:creator>Glovackas, Sergeyus</dc:creator>
  <cp:lastModifiedBy>Olga Nicolae</cp:lastModifiedBy>
  <cp:revision>9</cp:revision>
  <dcterms:created xsi:type="dcterms:W3CDTF">2015-09-08T11:23:41Z</dcterms:created>
  <dcterms:modified xsi:type="dcterms:W3CDTF">2015-09-21T08:18:26Z</dcterms:modified>
</cp:coreProperties>
</file>