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51"/>
  </p:notesMasterIdLst>
  <p:sldIdLst>
    <p:sldId id="256" r:id="rId2"/>
    <p:sldId id="264" r:id="rId3"/>
    <p:sldId id="260" r:id="rId4"/>
    <p:sldId id="257" r:id="rId5"/>
    <p:sldId id="262" r:id="rId6"/>
    <p:sldId id="319" r:id="rId7"/>
    <p:sldId id="263" r:id="rId8"/>
    <p:sldId id="320" r:id="rId9"/>
    <p:sldId id="311" r:id="rId10"/>
    <p:sldId id="271" r:id="rId11"/>
    <p:sldId id="272" r:id="rId12"/>
    <p:sldId id="316" r:id="rId13"/>
    <p:sldId id="258" r:id="rId14"/>
    <p:sldId id="274" r:id="rId15"/>
    <p:sldId id="275" r:id="rId16"/>
    <p:sldId id="276" r:id="rId17"/>
    <p:sldId id="277" r:id="rId18"/>
    <p:sldId id="322" r:id="rId19"/>
    <p:sldId id="326" r:id="rId20"/>
    <p:sldId id="323" r:id="rId21"/>
    <p:sldId id="278" r:id="rId22"/>
    <p:sldId id="279" r:id="rId23"/>
    <p:sldId id="327" r:id="rId24"/>
    <p:sldId id="328" r:id="rId25"/>
    <p:sldId id="329" r:id="rId26"/>
    <p:sldId id="289" r:id="rId27"/>
    <p:sldId id="292" r:id="rId28"/>
    <p:sldId id="294" r:id="rId29"/>
    <p:sldId id="291" r:id="rId30"/>
    <p:sldId id="297" r:id="rId31"/>
    <p:sldId id="317" r:id="rId32"/>
    <p:sldId id="331" r:id="rId33"/>
    <p:sldId id="300" r:id="rId34"/>
    <p:sldId id="301" r:id="rId35"/>
    <p:sldId id="302" r:id="rId36"/>
    <p:sldId id="303" r:id="rId37"/>
    <p:sldId id="304" r:id="rId38"/>
    <p:sldId id="306" r:id="rId39"/>
    <p:sldId id="307" r:id="rId40"/>
    <p:sldId id="308" r:id="rId41"/>
    <p:sldId id="309" r:id="rId42"/>
    <p:sldId id="330" r:id="rId43"/>
    <p:sldId id="261" r:id="rId44"/>
    <p:sldId id="284" r:id="rId45"/>
    <p:sldId id="314" r:id="rId46"/>
    <p:sldId id="332" r:id="rId47"/>
    <p:sldId id="333" r:id="rId48"/>
    <p:sldId id="334" r:id="rId49"/>
    <p:sldId id="335" r:id="rId5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3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70822095062777"/>
          <c:y val="8.5318243015550799E-2"/>
          <c:w val="0.70397557087763296"/>
          <c:h val="0.67977659983933336"/>
        </c:manualLayout>
      </c:layout>
      <c:pie3DChart>
        <c:varyColors val="1"/>
        <c:ser>
          <c:idx val="0"/>
          <c:order val="0"/>
          <c:tx>
            <c:strRef>
              <c:f>Лист1!$B$1</c:f>
              <c:strCache>
                <c:ptCount val="1"/>
                <c:pt idx="0">
                  <c:v>Столбец1</c:v>
                </c:pt>
              </c:strCache>
            </c:strRef>
          </c:tx>
          <c:dPt>
            <c:idx val="0"/>
            <c:bubble3D val="0"/>
            <c:explosion val="2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2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2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17"/>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explosion val="17"/>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explosion val="18"/>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3.9495786703452579E-2"/>
                  <c:y val="4.7749087107841384E-4"/>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ru-RU" dirty="0" err="1" smtClean="0"/>
                      <a:t>Промышленость</a:t>
                    </a:r>
                    <a:r>
                      <a:rPr lang="ru-RU" dirty="0" smtClean="0"/>
                      <a:t> </a:t>
                    </a:r>
                    <a:fld id="{D12A8624-1322-44C4-AD22-32FF43F3EB4E}" type="VALUE">
                      <a:rPr lang="en-US" smtClean="0"/>
                      <a:pPr>
                        <a:defRPr/>
                      </a:pPr>
                      <a:t>[ЗНАЧЕНИЕ]</a:t>
                    </a:fld>
                    <a:endParaRPr lang="ru-RU" dirty="0" smtClean="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ro-RO"/>
                </a:p>
              </c:txPr>
              <c:dLblPos val="bestFit"/>
              <c:showLegendKey val="0"/>
              <c:showVal val="1"/>
              <c:showCatName val="1"/>
              <c:showSerName val="0"/>
              <c:showPercent val="1"/>
              <c:showBubbleSize val="0"/>
              <c:extLst>
                <c:ext xmlns:c15="http://schemas.microsoft.com/office/drawing/2012/chart" uri="{CE6537A1-D6FC-4f65-9D91-7224C49458BB}">
                  <c15:layout>
                    <c:manualLayout>
                      <c:w val="0.16655061013978642"/>
                      <c:h val="0.13276034428803923"/>
                    </c:manualLayout>
                  </c15:layout>
                  <c15:dlblFieldTable/>
                  <c15:showDataLabelsRange val="0"/>
                </c:ext>
              </c:extLst>
            </c:dLbl>
            <c:dLbl>
              <c:idx val="1"/>
              <c:layout>
                <c:manualLayout>
                  <c:x val="4.521985134618386E-3"/>
                  <c:y val="-3.2606174168438098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ru-RU" dirty="0" smtClean="0"/>
                      <a:t>Сельское</a:t>
                    </a:r>
                    <a:r>
                      <a:rPr lang="ru-RU" baseline="0" dirty="0" smtClean="0"/>
                      <a:t> хозяйство </a:t>
                    </a:r>
                  </a:p>
                  <a:p>
                    <a:pPr>
                      <a:defRPr>
                        <a:solidFill>
                          <a:schemeClr val="accent1"/>
                        </a:solidFill>
                      </a:defRPr>
                    </a:pPr>
                    <a:fld id="{926AD946-A742-4CA2-A2EC-EA91CFA3E483}" type="VALUE">
                      <a:rPr lang="en-US" smtClean="0"/>
                      <a:pPr>
                        <a:defRPr>
                          <a:solidFill>
                            <a:schemeClr val="accent1"/>
                          </a:solidFill>
                        </a:defRPr>
                      </a:pPr>
                      <a:t>[ЗНАЧЕНИЕ]</a:t>
                    </a:fld>
                    <a:endParaRPr lang="ro-RO"/>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ro-RO"/>
                </a:p>
              </c:txPr>
              <c:dLblPos val="bestFit"/>
              <c:showLegendKey val="0"/>
              <c:showVal val="1"/>
              <c:showCatName val="1"/>
              <c:showSerName val="0"/>
              <c:showPercent val="1"/>
              <c:showBubbleSize val="0"/>
              <c:extLst>
                <c:ext xmlns:c15="http://schemas.microsoft.com/office/drawing/2012/chart" uri="{CE6537A1-D6FC-4f65-9D91-7224C49458BB}">
                  <c15:layout>
                    <c:manualLayout>
                      <c:w val="0.13883394087703382"/>
                      <c:h val="0.16303715936186894"/>
                    </c:manualLayout>
                  </c15:layout>
                  <c15:dlblFieldTable/>
                  <c15:showDataLabelsRange val="0"/>
                </c:ext>
              </c:extLst>
            </c:dLbl>
            <c:dLbl>
              <c:idx val="2"/>
              <c:layout>
                <c:manualLayout>
                  <c:x val="-2.7547564512410368E-2"/>
                  <c:y val="5.324279994442136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ro-RO"/>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4.017353158059845E-2"/>
                  <c:y val="-7.606114277774495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ro-RO"/>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4.246916195663266E-2"/>
                  <c:y val="-1.014148570369930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ro-RO"/>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1.9512858196290696E-2"/>
                  <c:y val="-6.338428564812079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ro-RO"/>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8.4364461508831076E-2"/>
                  <c:y val="-4.238043028646902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r>
                      <a:rPr lang="ru-RU" dirty="0" smtClean="0"/>
                      <a:t>Другие</a:t>
                    </a:r>
                    <a:r>
                      <a:rPr lang="ru-RU" baseline="0" dirty="0" smtClean="0"/>
                      <a:t> </a:t>
                    </a:r>
                    <a:fld id="{B99E3AA2-04B1-41D0-B05C-F14E813E7DD0}" type="VALUE">
                      <a:rPr lang="en-US" smtClean="0"/>
                      <a:pPr>
                        <a:defRPr>
                          <a:solidFill>
                            <a:schemeClr val="accent1"/>
                          </a:solidFill>
                        </a:defRPr>
                      </a:pPr>
                      <a:t>[ЗНАЧЕНИЕ]</a:t>
                    </a:fld>
                    <a:endParaRPr lang="ru-RU" baseline="0" dirty="0" smtClean="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ro-RO"/>
                </a:p>
              </c:txPr>
              <c:dLblPos val="bestFit"/>
              <c:showLegendKey val="0"/>
              <c:showVal val="1"/>
              <c:showCatName val="1"/>
              <c:showSerName val="0"/>
              <c:showPercent val="1"/>
              <c:showBubbleSize val="0"/>
              <c:extLst>
                <c:ext xmlns:c15="http://schemas.microsoft.com/office/drawing/2012/chart" uri="{CE6537A1-D6FC-4f65-9D91-7224C49458BB}">
                  <c15:layout>
                    <c:manualLayout>
                      <c:w val="0.13143062329347219"/>
                      <c:h val="0.10218824513967301"/>
                    </c:manualLayout>
                  </c15:layout>
                  <c15:dlblFieldTable/>
                  <c15:showDataLabelsRange val="0"/>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промышленность</c:v>
                </c:pt>
                <c:pt idx="1">
                  <c:v>сельское хозяйство</c:v>
                </c:pt>
                <c:pt idx="2">
                  <c:v>торговля, гостиницы, рестораны</c:v>
                </c:pt>
                <c:pt idx="3">
                  <c:v>государственное управление, образование, здравоохранение, социальная защита</c:v>
                </c:pt>
                <c:pt idx="4">
                  <c:v>строительство</c:v>
                </c:pt>
                <c:pt idx="5">
                  <c:v>транспорт и связь</c:v>
                </c:pt>
                <c:pt idx="6">
                  <c:v>другие</c:v>
                </c:pt>
              </c:strCache>
            </c:strRef>
          </c:cat>
          <c:val>
            <c:numRef>
              <c:f>Лист1!$B$2:$B$8</c:f>
              <c:numCache>
                <c:formatCode>0.00%</c:formatCode>
                <c:ptCount val="7"/>
                <c:pt idx="0">
                  <c:v>0.123</c:v>
                </c:pt>
                <c:pt idx="1">
                  <c:v>0.30499999999999999</c:v>
                </c:pt>
                <c:pt idx="2">
                  <c:v>0.17100000000000001</c:v>
                </c:pt>
                <c:pt idx="3">
                  <c:v>0.19500000000000001</c:v>
                </c:pt>
                <c:pt idx="4">
                  <c:v>5.6000000000000001E-2</c:v>
                </c:pt>
                <c:pt idx="5">
                  <c:v>5.7000000000000002E-2</c:v>
                </c:pt>
                <c:pt idx="6">
                  <c:v>9.2999999999999999E-2</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846114344402609E-2"/>
          <c:y val="7.6898027547824252E-2"/>
          <c:w val="0.86915725208262018"/>
          <c:h val="0.84477048212641148"/>
        </c:manualLayout>
      </c:layout>
      <c:bar3DChart>
        <c:barDir val="col"/>
        <c:grouping val="clustered"/>
        <c:varyColors val="0"/>
        <c:ser>
          <c:idx val="0"/>
          <c:order val="0"/>
          <c:tx>
            <c:strRef>
              <c:f>Лист1!$B$1</c:f>
              <c:strCache>
                <c:ptCount val="1"/>
                <c:pt idx="0">
                  <c:v>2015</c:v>
                </c:pt>
              </c:strCache>
            </c:strRef>
          </c:tx>
          <c:spPr>
            <a:solidFill>
              <a:schemeClr val="accent1"/>
            </a:solidFill>
            <a:ln>
              <a:noFill/>
            </a:ln>
            <a:effectLst/>
            <a:sp3d/>
          </c:spPr>
          <c:invertIfNegative val="0"/>
          <c:dLbls>
            <c:dLbl>
              <c:idx val="0"/>
              <c:layout>
                <c:manualLayout>
                  <c:x val="1.2077294685990338E-3"/>
                  <c:y val="-2.35956705350767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231884057971015E-3"/>
                  <c:y val="-2.35956705350767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77294685990338E-3"/>
                  <c:y val="-2.35956705350767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077294685990338E-3"/>
                  <c:y val="-2.62174117056409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4154589371980675E-3"/>
                  <c:y val="-2.35956705350768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8115942028985418E-2"/>
                  <c:y val="-4.9813082240717538E-2"/>
                </c:manualLayout>
              </c:layout>
              <c:tx>
                <c:rich>
                  <a:bodyPr/>
                  <a:lstStyle/>
                  <a:p>
                    <a:fld id="{B0F863C0-95E5-46A3-95FD-4C434012C9DD}" type="VALUE">
                      <a:rPr lang="en-US" sz="1600" b="1"/>
                      <a:pPr/>
                      <a:t>[ЗНАЧЕНИЕ]</a:t>
                    </a:fld>
                    <a:endParaRPr lang="ro-RO"/>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шум</c:v>
                </c:pt>
                <c:pt idx="1">
                  <c:v>вибрация</c:v>
                </c:pt>
                <c:pt idx="2">
                  <c:v>пыль</c:v>
                </c:pt>
                <c:pt idx="3">
                  <c:v>микроклимат</c:v>
                </c:pt>
                <c:pt idx="4">
                  <c:v>химические препараты</c:v>
                </c:pt>
                <c:pt idx="5">
                  <c:v>итог</c:v>
                </c:pt>
              </c:strCache>
            </c:strRef>
          </c:cat>
          <c:val>
            <c:numRef>
              <c:f>Лист1!$B$2:$B$7</c:f>
              <c:numCache>
                <c:formatCode>General</c:formatCode>
                <c:ptCount val="6"/>
                <c:pt idx="0">
                  <c:v>1927</c:v>
                </c:pt>
                <c:pt idx="1">
                  <c:v>421</c:v>
                </c:pt>
                <c:pt idx="2">
                  <c:v>4954</c:v>
                </c:pt>
                <c:pt idx="3">
                  <c:v>3845</c:v>
                </c:pt>
                <c:pt idx="4">
                  <c:v>13444</c:v>
                </c:pt>
                <c:pt idx="5">
                  <c:v>44632</c:v>
                </c:pt>
              </c:numCache>
            </c:numRef>
          </c:val>
        </c:ser>
        <c:ser>
          <c:idx val="1"/>
          <c:order val="1"/>
          <c:tx>
            <c:strRef>
              <c:f>Лист1!$C$1</c:f>
              <c:strCache>
                <c:ptCount val="1"/>
                <c:pt idx="0">
                  <c:v>2016</c:v>
                </c:pt>
              </c:strCache>
            </c:strRef>
          </c:tx>
          <c:spPr>
            <a:solidFill>
              <a:schemeClr val="accent2"/>
            </a:solidFill>
            <a:ln>
              <a:noFill/>
            </a:ln>
            <a:effectLst/>
            <a:sp3d/>
          </c:spPr>
          <c:invertIfNegative val="0"/>
          <c:dLbls>
            <c:dLbl>
              <c:idx val="0"/>
              <c:layout>
                <c:manualLayout>
                  <c:x val="7.2463768115941804E-3"/>
                  <c:y val="-6.03000469229739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231884057971015E-3"/>
                  <c:y val="-3.40826352173331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386473429950805E-3"/>
                  <c:y val="-1.57304470233844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extLst>
                <c:ext xmlns:c15="http://schemas.microsoft.com/office/drawing/2012/chart" uri="{CE6537A1-D6FC-4f65-9D91-7224C49458BB}">
                  <c15:layout>
                    <c:manualLayout>
                      <c:w val="3.929951690821256E-2"/>
                      <c:h val="6.9935048942953187E-2"/>
                    </c:manualLayout>
                  </c15:layout>
                </c:ext>
              </c:extLst>
            </c:dLbl>
            <c:dLbl>
              <c:idx val="4"/>
              <c:layout>
                <c:manualLayout>
                  <c:x val="1.2077294685990338E-2"/>
                  <c:y val="-2.62174117056408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077294685990161E-2"/>
                  <c:y val="-3.1460894046768974E-2"/>
                </c:manualLayout>
              </c:layout>
              <c:tx>
                <c:rich>
                  <a:bodyPr/>
                  <a:lstStyle/>
                  <a:p>
                    <a:fld id="{9696F263-6009-4E17-8FAB-CF40EEBBC3D1}" type="VALUE">
                      <a:rPr lang="en-US" sz="1600" b="1"/>
                      <a:pPr/>
                      <a:t>[ЗНАЧЕНИЕ]</a:t>
                    </a:fld>
                    <a:endParaRPr lang="ro-RO"/>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шум</c:v>
                </c:pt>
                <c:pt idx="1">
                  <c:v>вибрация</c:v>
                </c:pt>
                <c:pt idx="2">
                  <c:v>пыль</c:v>
                </c:pt>
                <c:pt idx="3">
                  <c:v>микроклимат</c:v>
                </c:pt>
                <c:pt idx="4">
                  <c:v>химические препараты</c:v>
                </c:pt>
                <c:pt idx="5">
                  <c:v>итог</c:v>
                </c:pt>
              </c:strCache>
            </c:strRef>
          </c:cat>
          <c:val>
            <c:numRef>
              <c:f>Лист1!$C$2:$C$7</c:f>
              <c:numCache>
                <c:formatCode>General</c:formatCode>
                <c:ptCount val="6"/>
                <c:pt idx="0">
                  <c:v>5155</c:v>
                </c:pt>
                <c:pt idx="1">
                  <c:v>983</c:v>
                </c:pt>
                <c:pt idx="2">
                  <c:v>7123</c:v>
                </c:pt>
                <c:pt idx="3">
                  <c:v>6457</c:v>
                </c:pt>
                <c:pt idx="4">
                  <c:v>16951</c:v>
                </c:pt>
                <c:pt idx="5">
                  <c:v>58649</c:v>
                </c:pt>
              </c:numCache>
            </c:numRef>
          </c:val>
        </c:ser>
        <c:dLbls>
          <c:showLegendKey val="0"/>
          <c:showVal val="1"/>
          <c:showCatName val="0"/>
          <c:showSerName val="0"/>
          <c:showPercent val="0"/>
          <c:showBubbleSize val="0"/>
        </c:dLbls>
        <c:gapWidth val="150"/>
        <c:shape val="box"/>
        <c:axId val="686074200"/>
        <c:axId val="686075768"/>
        <c:axId val="0"/>
        <c:extLst>
          <c:ext xmlns:c15="http://schemas.microsoft.com/office/drawing/2012/chart" uri="{02D57815-91ED-43cb-92C2-25804820EDAC}">
            <c15:filteredBarSeries>
              <c15:ser>
                <c:idx val="2"/>
                <c:order val="2"/>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Лист1!$A$2:$A$7</c15:sqref>
                        </c15:formulaRef>
                      </c:ext>
                    </c:extLst>
                    <c:strCache>
                      <c:ptCount val="6"/>
                      <c:pt idx="0">
                        <c:v>шум</c:v>
                      </c:pt>
                      <c:pt idx="1">
                        <c:v>вибрация</c:v>
                      </c:pt>
                      <c:pt idx="2">
                        <c:v>пыль</c:v>
                      </c:pt>
                      <c:pt idx="3">
                        <c:v>микроклимат</c:v>
                      </c:pt>
                      <c:pt idx="4">
                        <c:v>химические препараты</c:v>
                      </c:pt>
                      <c:pt idx="5">
                        <c:v>итог</c:v>
                      </c:pt>
                    </c:strCache>
                  </c:strRef>
                </c:cat>
                <c:val>
                  <c:numRef>
                    <c:extLst>
                      <c:ext uri="{02D57815-91ED-43cb-92C2-25804820EDAC}">
                        <c15:formulaRef>
                          <c15:sqref>Лист1!$D$2:$D$7</c15:sqref>
                        </c15:formulaRef>
                      </c:ext>
                    </c:extLst>
                    <c:numCache>
                      <c:formatCode>General</c:formatCode>
                      <c:ptCount val="6"/>
                    </c:numCache>
                  </c:numRef>
                </c:val>
              </c15:ser>
            </c15:filteredBarSeries>
          </c:ext>
        </c:extLst>
      </c:bar3DChart>
      <c:catAx>
        <c:axId val="686074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686075768"/>
        <c:crosses val="autoZero"/>
        <c:auto val="1"/>
        <c:lblAlgn val="ctr"/>
        <c:lblOffset val="100"/>
        <c:noMultiLvlLbl val="0"/>
      </c:catAx>
      <c:valAx>
        <c:axId val="686075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686074200"/>
        <c:crosses val="autoZero"/>
        <c:crossBetween val="between"/>
      </c:valAx>
      <c:spPr>
        <a:noFill/>
        <a:ln>
          <a:noFill/>
        </a:ln>
        <a:effectLst/>
      </c:spPr>
    </c:plotArea>
    <c:legend>
      <c:legendPos val="r"/>
      <c:layout>
        <c:manualLayout>
          <c:xMode val="edge"/>
          <c:yMode val="edge"/>
          <c:x val="0.91128133439841763"/>
          <c:y val="0.45671377401617619"/>
          <c:w val="8.147228878998819E-2"/>
          <c:h val="0.255065453430645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0071E-D3B7-43F2-871F-8D33BAC91C30}"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ro-RO"/>
        </a:p>
      </dgm:t>
    </dgm:pt>
    <dgm:pt modelId="{CE542B48-189B-4CFB-94AF-5BF2EB0821FA}">
      <dgm:prSet phldrT="[Текст]"/>
      <dgm:spPr/>
      <dgm:t>
        <a:bodyPr/>
        <a:lstStyle/>
        <a:p>
          <a:r>
            <a:rPr lang="ru-RU" dirty="0" smtClean="0"/>
            <a:t>работодатель</a:t>
          </a:r>
          <a:endParaRPr lang="ro-RO" dirty="0"/>
        </a:p>
      </dgm:t>
    </dgm:pt>
    <dgm:pt modelId="{B456BF5C-140A-49B9-A8BE-189A1751E4B5}" type="parTrans" cxnId="{3D031EBC-C5B4-4E75-9603-3603154831B2}">
      <dgm:prSet/>
      <dgm:spPr/>
      <dgm:t>
        <a:bodyPr/>
        <a:lstStyle/>
        <a:p>
          <a:endParaRPr lang="ro-RO"/>
        </a:p>
      </dgm:t>
    </dgm:pt>
    <dgm:pt modelId="{70C56465-1806-4D39-9918-3C0C9C9F7A30}" type="sibTrans" cxnId="{3D031EBC-C5B4-4E75-9603-3603154831B2}">
      <dgm:prSet/>
      <dgm:spPr/>
      <dgm:t>
        <a:bodyPr/>
        <a:lstStyle/>
        <a:p>
          <a:endParaRPr lang="ro-RO"/>
        </a:p>
      </dgm:t>
    </dgm:pt>
    <dgm:pt modelId="{053C2060-E1EA-42CA-9D28-4B4B089D8CAF}">
      <dgm:prSet phldrT="[Текст]"/>
      <dgm:spPr/>
      <dgm:t>
        <a:bodyPr/>
        <a:lstStyle/>
        <a:p>
          <a:r>
            <a:rPr lang="ru-RU" dirty="0" smtClean="0"/>
            <a:t>Оценка рисков</a:t>
          </a:r>
          <a:endParaRPr lang="ro-RO" dirty="0"/>
        </a:p>
      </dgm:t>
    </dgm:pt>
    <dgm:pt modelId="{F6E738A9-4729-412F-8738-058437BA1A81}" type="parTrans" cxnId="{BA655C39-B8BE-4E3B-B2CC-5D40B3C381F2}">
      <dgm:prSet/>
      <dgm:spPr/>
      <dgm:t>
        <a:bodyPr/>
        <a:lstStyle/>
        <a:p>
          <a:endParaRPr lang="ro-RO"/>
        </a:p>
      </dgm:t>
    </dgm:pt>
    <dgm:pt modelId="{F585CD6B-2D84-49C2-874B-2945DDE46997}" type="sibTrans" cxnId="{BA655C39-B8BE-4E3B-B2CC-5D40B3C381F2}">
      <dgm:prSet/>
      <dgm:spPr/>
      <dgm:t>
        <a:bodyPr/>
        <a:lstStyle/>
        <a:p>
          <a:endParaRPr lang="ro-RO"/>
        </a:p>
      </dgm:t>
    </dgm:pt>
    <dgm:pt modelId="{4700EB75-8644-45B6-A07A-DE39F2652E17}">
      <dgm:prSet phldrT="[Текст]"/>
      <dgm:spPr/>
      <dgm:t>
        <a:bodyPr/>
        <a:lstStyle/>
        <a:p>
          <a:r>
            <a:rPr lang="ru-RU" dirty="0" smtClean="0"/>
            <a:t>Заполнение карточек оценки</a:t>
          </a:r>
        </a:p>
        <a:p>
          <a:r>
            <a:rPr lang="ru-RU" dirty="0" smtClean="0"/>
            <a:t> вредных факторов</a:t>
          </a:r>
          <a:endParaRPr lang="ro-RO" dirty="0"/>
        </a:p>
      </dgm:t>
    </dgm:pt>
    <dgm:pt modelId="{3CFE4209-B32A-4AA5-B138-B85E2705ED1C}" type="parTrans" cxnId="{315F5E2E-924E-4748-9DCC-0BB0712A4C2E}">
      <dgm:prSet/>
      <dgm:spPr/>
      <dgm:t>
        <a:bodyPr/>
        <a:lstStyle/>
        <a:p>
          <a:endParaRPr lang="ro-RO"/>
        </a:p>
      </dgm:t>
    </dgm:pt>
    <dgm:pt modelId="{52B68B12-D318-4052-8C55-3E4B4FB817FC}" type="sibTrans" cxnId="{315F5E2E-924E-4748-9DCC-0BB0712A4C2E}">
      <dgm:prSet/>
      <dgm:spPr/>
      <dgm:t>
        <a:bodyPr/>
        <a:lstStyle/>
        <a:p>
          <a:endParaRPr lang="ro-RO"/>
        </a:p>
      </dgm:t>
    </dgm:pt>
    <dgm:pt modelId="{16EDE59C-9BBD-4EF5-9022-769AB271602C}">
      <dgm:prSet phldrT="[Текст]"/>
      <dgm:spPr/>
      <dgm:t>
        <a:bodyPr/>
        <a:lstStyle/>
        <a:p>
          <a:r>
            <a:rPr lang="ru-RU" dirty="0" smtClean="0"/>
            <a:t>Заполнение карточек направления на медицинский осмотр</a:t>
          </a:r>
          <a:endParaRPr lang="ro-RO" dirty="0"/>
        </a:p>
      </dgm:t>
    </dgm:pt>
    <dgm:pt modelId="{A4AC6762-DCE5-44BD-981B-BCE7B9A5F630}" type="parTrans" cxnId="{A9811785-9286-43DB-9A0C-2BBFBE153134}">
      <dgm:prSet/>
      <dgm:spPr/>
      <dgm:t>
        <a:bodyPr/>
        <a:lstStyle/>
        <a:p>
          <a:endParaRPr lang="ro-RO"/>
        </a:p>
      </dgm:t>
    </dgm:pt>
    <dgm:pt modelId="{0709DB41-2F1D-4F16-B784-C3FE66783E56}" type="sibTrans" cxnId="{A9811785-9286-43DB-9A0C-2BBFBE153134}">
      <dgm:prSet/>
      <dgm:spPr/>
      <dgm:t>
        <a:bodyPr/>
        <a:lstStyle/>
        <a:p>
          <a:endParaRPr lang="ro-RO"/>
        </a:p>
      </dgm:t>
    </dgm:pt>
    <dgm:pt modelId="{50B60CA6-3EBB-46DB-A7DD-F2443C969C9B}">
      <dgm:prSet phldrT="[Текст]"/>
      <dgm:spPr/>
      <dgm:t>
        <a:bodyPr/>
        <a:lstStyle/>
        <a:p>
          <a:r>
            <a:rPr lang="ru-RU" dirty="0" smtClean="0"/>
            <a:t>Заполнение поименных списков </a:t>
          </a:r>
          <a:endParaRPr lang="ro-RO" dirty="0"/>
        </a:p>
      </dgm:t>
    </dgm:pt>
    <dgm:pt modelId="{0C4649B5-3631-4101-89A5-FE1BA4D5DFD8}" type="parTrans" cxnId="{A7C0EE90-D264-450C-95D2-F4D81E1F6E99}">
      <dgm:prSet/>
      <dgm:spPr/>
      <dgm:t>
        <a:bodyPr/>
        <a:lstStyle/>
        <a:p>
          <a:endParaRPr lang="ro-RO"/>
        </a:p>
      </dgm:t>
    </dgm:pt>
    <dgm:pt modelId="{5C32BF18-6AD2-441C-9104-FEB8456EC634}" type="sibTrans" cxnId="{A7C0EE90-D264-450C-95D2-F4D81E1F6E99}">
      <dgm:prSet/>
      <dgm:spPr/>
      <dgm:t>
        <a:bodyPr/>
        <a:lstStyle/>
        <a:p>
          <a:endParaRPr lang="ro-RO"/>
        </a:p>
      </dgm:t>
    </dgm:pt>
    <dgm:pt modelId="{B74A1ED6-2390-4800-AEF0-303400160114}" type="pres">
      <dgm:prSet presAssocID="{7DC0071E-D3B7-43F2-871F-8D33BAC91C30}" presName="Name0" presStyleCnt="0">
        <dgm:presLayoutVars>
          <dgm:chPref val="1"/>
          <dgm:dir/>
          <dgm:animOne val="branch"/>
          <dgm:animLvl val="lvl"/>
          <dgm:resizeHandles val="exact"/>
        </dgm:presLayoutVars>
      </dgm:prSet>
      <dgm:spPr/>
      <dgm:t>
        <a:bodyPr/>
        <a:lstStyle/>
        <a:p>
          <a:endParaRPr lang="ro-RO"/>
        </a:p>
      </dgm:t>
    </dgm:pt>
    <dgm:pt modelId="{6D80737A-AEFE-4D21-BDCA-FF6392D39503}" type="pres">
      <dgm:prSet presAssocID="{CE542B48-189B-4CFB-94AF-5BF2EB0821FA}" presName="root1" presStyleCnt="0"/>
      <dgm:spPr/>
    </dgm:pt>
    <dgm:pt modelId="{0FFCEC54-5CB9-458B-A42D-DF08540728E1}" type="pres">
      <dgm:prSet presAssocID="{CE542B48-189B-4CFB-94AF-5BF2EB0821FA}" presName="LevelOneTextNode" presStyleLbl="node0" presStyleIdx="0" presStyleCnt="1">
        <dgm:presLayoutVars>
          <dgm:chPref val="3"/>
        </dgm:presLayoutVars>
      </dgm:prSet>
      <dgm:spPr/>
      <dgm:t>
        <a:bodyPr/>
        <a:lstStyle/>
        <a:p>
          <a:endParaRPr lang="ro-RO"/>
        </a:p>
      </dgm:t>
    </dgm:pt>
    <dgm:pt modelId="{4705C7C8-9561-4342-9F7A-909E705ABC57}" type="pres">
      <dgm:prSet presAssocID="{CE542B48-189B-4CFB-94AF-5BF2EB0821FA}" presName="level2hierChild" presStyleCnt="0"/>
      <dgm:spPr/>
    </dgm:pt>
    <dgm:pt modelId="{4EC2F3CE-E98B-472A-B831-DD4D569D3C2E}" type="pres">
      <dgm:prSet presAssocID="{F6E738A9-4729-412F-8738-058437BA1A81}" presName="conn2-1" presStyleLbl="parChTrans1D2" presStyleIdx="0" presStyleCnt="4"/>
      <dgm:spPr/>
      <dgm:t>
        <a:bodyPr/>
        <a:lstStyle/>
        <a:p>
          <a:endParaRPr lang="ro-RO"/>
        </a:p>
      </dgm:t>
    </dgm:pt>
    <dgm:pt modelId="{7D7D92BC-2A1A-4A83-BF56-7E08592663EF}" type="pres">
      <dgm:prSet presAssocID="{F6E738A9-4729-412F-8738-058437BA1A81}" presName="connTx" presStyleLbl="parChTrans1D2" presStyleIdx="0" presStyleCnt="4"/>
      <dgm:spPr/>
      <dgm:t>
        <a:bodyPr/>
        <a:lstStyle/>
        <a:p>
          <a:endParaRPr lang="ro-RO"/>
        </a:p>
      </dgm:t>
    </dgm:pt>
    <dgm:pt modelId="{79FC7089-D7B9-4FE1-8CD1-521ECE322E74}" type="pres">
      <dgm:prSet presAssocID="{053C2060-E1EA-42CA-9D28-4B4B089D8CAF}" presName="root2" presStyleCnt="0"/>
      <dgm:spPr/>
    </dgm:pt>
    <dgm:pt modelId="{68543F12-D297-4F5D-8936-E65A520132B6}" type="pres">
      <dgm:prSet presAssocID="{053C2060-E1EA-42CA-9D28-4B4B089D8CAF}" presName="LevelTwoTextNode" presStyleLbl="node2" presStyleIdx="0" presStyleCnt="4" custLinFactNeighborX="2286">
        <dgm:presLayoutVars>
          <dgm:chPref val="3"/>
        </dgm:presLayoutVars>
      </dgm:prSet>
      <dgm:spPr/>
      <dgm:t>
        <a:bodyPr/>
        <a:lstStyle/>
        <a:p>
          <a:endParaRPr lang="ro-RO"/>
        </a:p>
      </dgm:t>
    </dgm:pt>
    <dgm:pt modelId="{1475621B-5CC6-463A-840C-2E5F1DEEBBAB}" type="pres">
      <dgm:prSet presAssocID="{053C2060-E1EA-42CA-9D28-4B4B089D8CAF}" presName="level3hierChild" presStyleCnt="0"/>
      <dgm:spPr/>
    </dgm:pt>
    <dgm:pt modelId="{7597869D-98E2-447A-8409-BBAD085691F9}" type="pres">
      <dgm:prSet presAssocID="{3CFE4209-B32A-4AA5-B138-B85E2705ED1C}" presName="conn2-1" presStyleLbl="parChTrans1D2" presStyleIdx="1" presStyleCnt="4"/>
      <dgm:spPr/>
      <dgm:t>
        <a:bodyPr/>
        <a:lstStyle/>
        <a:p>
          <a:endParaRPr lang="ro-RO"/>
        </a:p>
      </dgm:t>
    </dgm:pt>
    <dgm:pt modelId="{07491487-2A71-49B4-9489-6781E9262D98}" type="pres">
      <dgm:prSet presAssocID="{3CFE4209-B32A-4AA5-B138-B85E2705ED1C}" presName="connTx" presStyleLbl="parChTrans1D2" presStyleIdx="1" presStyleCnt="4"/>
      <dgm:spPr/>
      <dgm:t>
        <a:bodyPr/>
        <a:lstStyle/>
        <a:p>
          <a:endParaRPr lang="ro-RO"/>
        </a:p>
      </dgm:t>
    </dgm:pt>
    <dgm:pt modelId="{E18D2E71-5CD1-48C0-B571-4B15191471B0}" type="pres">
      <dgm:prSet presAssocID="{4700EB75-8644-45B6-A07A-DE39F2652E17}" presName="root2" presStyleCnt="0"/>
      <dgm:spPr/>
    </dgm:pt>
    <dgm:pt modelId="{79882780-8DA3-42F8-963E-245868718A41}" type="pres">
      <dgm:prSet presAssocID="{4700EB75-8644-45B6-A07A-DE39F2652E17}" presName="LevelTwoTextNode" presStyleLbl="node2" presStyleIdx="1" presStyleCnt="4">
        <dgm:presLayoutVars>
          <dgm:chPref val="3"/>
        </dgm:presLayoutVars>
      </dgm:prSet>
      <dgm:spPr/>
      <dgm:t>
        <a:bodyPr/>
        <a:lstStyle/>
        <a:p>
          <a:endParaRPr lang="ro-RO"/>
        </a:p>
      </dgm:t>
    </dgm:pt>
    <dgm:pt modelId="{04C07DE9-BFF7-4A43-86A5-838490279445}" type="pres">
      <dgm:prSet presAssocID="{4700EB75-8644-45B6-A07A-DE39F2652E17}" presName="level3hierChild" presStyleCnt="0"/>
      <dgm:spPr/>
    </dgm:pt>
    <dgm:pt modelId="{1166E759-C135-4DEA-99FA-70B15E138631}" type="pres">
      <dgm:prSet presAssocID="{A4AC6762-DCE5-44BD-981B-BCE7B9A5F630}" presName="conn2-1" presStyleLbl="parChTrans1D2" presStyleIdx="2" presStyleCnt="4"/>
      <dgm:spPr/>
      <dgm:t>
        <a:bodyPr/>
        <a:lstStyle/>
        <a:p>
          <a:endParaRPr lang="ro-RO"/>
        </a:p>
      </dgm:t>
    </dgm:pt>
    <dgm:pt modelId="{531ED85C-1CAA-4D0E-B2E8-619905FFD0FF}" type="pres">
      <dgm:prSet presAssocID="{A4AC6762-DCE5-44BD-981B-BCE7B9A5F630}" presName="connTx" presStyleLbl="parChTrans1D2" presStyleIdx="2" presStyleCnt="4"/>
      <dgm:spPr/>
      <dgm:t>
        <a:bodyPr/>
        <a:lstStyle/>
        <a:p>
          <a:endParaRPr lang="ro-RO"/>
        </a:p>
      </dgm:t>
    </dgm:pt>
    <dgm:pt modelId="{C43BC583-CF15-4CAD-9BED-A90103064ECC}" type="pres">
      <dgm:prSet presAssocID="{16EDE59C-9BBD-4EF5-9022-769AB271602C}" presName="root2" presStyleCnt="0"/>
      <dgm:spPr/>
    </dgm:pt>
    <dgm:pt modelId="{03174AE6-4AEA-47A0-8849-09EAADFC11E0}" type="pres">
      <dgm:prSet presAssocID="{16EDE59C-9BBD-4EF5-9022-769AB271602C}" presName="LevelTwoTextNode" presStyleLbl="node2" presStyleIdx="2" presStyleCnt="4">
        <dgm:presLayoutVars>
          <dgm:chPref val="3"/>
        </dgm:presLayoutVars>
      </dgm:prSet>
      <dgm:spPr/>
      <dgm:t>
        <a:bodyPr/>
        <a:lstStyle/>
        <a:p>
          <a:endParaRPr lang="ro-RO"/>
        </a:p>
      </dgm:t>
    </dgm:pt>
    <dgm:pt modelId="{6BCFB9C7-F4D8-4CFD-B233-4BA6F89D3D39}" type="pres">
      <dgm:prSet presAssocID="{16EDE59C-9BBD-4EF5-9022-769AB271602C}" presName="level3hierChild" presStyleCnt="0"/>
      <dgm:spPr/>
    </dgm:pt>
    <dgm:pt modelId="{07C79ED7-DE78-4068-BA41-0993E3C1A60F}" type="pres">
      <dgm:prSet presAssocID="{0C4649B5-3631-4101-89A5-FE1BA4D5DFD8}" presName="conn2-1" presStyleLbl="parChTrans1D2" presStyleIdx="3" presStyleCnt="4"/>
      <dgm:spPr/>
      <dgm:t>
        <a:bodyPr/>
        <a:lstStyle/>
        <a:p>
          <a:endParaRPr lang="ro-RO"/>
        </a:p>
      </dgm:t>
    </dgm:pt>
    <dgm:pt modelId="{C20605B2-FBDB-4BC9-98E1-DC2D69937B3B}" type="pres">
      <dgm:prSet presAssocID="{0C4649B5-3631-4101-89A5-FE1BA4D5DFD8}" presName="connTx" presStyleLbl="parChTrans1D2" presStyleIdx="3" presStyleCnt="4"/>
      <dgm:spPr/>
      <dgm:t>
        <a:bodyPr/>
        <a:lstStyle/>
        <a:p>
          <a:endParaRPr lang="ro-RO"/>
        </a:p>
      </dgm:t>
    </dgm:pt>
    <dgm:pt modelId="{4DDBE66C-A215-498C-9270-C90AE4438301}" type="pres">
      <dgm:prSet presAssocID="{50B60CA6-3EBB-46DB-A7DD-F2443C969C9B}" presName="root2" presStyleCnt="0"/>
      <dgm:spPr/>
    </dgm:pt>
    <dgm:pt modelId="{CC099A70-8411-49A6-AA31-8644A9345735}" type="pres">
      <dgm:prSet presAssocID="{50B60CA6-3EBB-46DB-A7DD-F2443C969C9B}" presName="LevelTwoTextNode" presStyleLbl="node2" presStyleIdx="3" presStyleCnt="4">
        <dgm:presLayoutVars>
          <dgm:chPref val="3"/>
        </dgm:presLayoutVars>
      </dgm:prSet>
      <dgm:spPr/>
      <dgm:t>
        <a:bodyPr/>
        <a:lstStyle/>
        <a:p>
          <a:endParaRPr lang="ro-RO"/>
        </a:p>
      </dgm:t>
    </dgm:pt>
    <dgm:pt modelId="{439CB698-50B4-4C1F-A8EE-4BA3101302B2}" type="pres">
      <dgm:prSet presAssocID="{50B60CA6-3EBB-46DB-A7DD-F2443C969C9B}" presName="level3hierChild" presStyleCnt="0"/>
      <dgm:spPr/>
    </dgm:pt>
  </dgm:ptLst>
  <dgm:cxnLst>
    <dgm:cxn modelId="{3D031EBC-C5B4-4E75-9603-3603154831B2}" srcId="{7DC0071E-D3B7-43F2-871F-8D33BAC91C30}" destId="{CE542B48-189B-4CFB-94AF-5BF2EB0821FA}" srcOrd="0" destOrd="0" parTransId="{B456BF5C-140A-49B9-A8BE-189A1751E4B5}" sibTransId="{70C56465-1806-4D39-9918-3C0C9C9F7A30}"/>
    <dgm:cxn modelId="{D9421163-82C3-4874-AE72-A911A09A70F0}" type="presOf" srcId="{7DC0071E-D3B7-43F2-871F-8D33BAC91C30}" destId="{B74A1ED6-2390-4800-AEF0-303400160114}" srcOrd="0" destOrd="0" presId="urn:microsoft.com/office/officeart/2008/layout/HorizontalMultiLevelHierarchy"/>
    <dgm:cxn modelId="{315F5E2E-924E-4748-9DCC-0BB0712A4C2E}" srcId="{CE542B48-189B-4CFB-94AF-5BF2EB0821FA}" destId="{4700EB75-8644-45B6-A07A-DE39F2652E17}" srcOrd="1" destOrd="0" parTransId="{3CFE4209-B32A-4AA5-B138-B85E2705ED1C}" sibTransId="{52B68B12-D318-4052-8C55-3E4B4FB817FC}"/>
    <dgm:cxn modelId="{82D8003C-2C9F-406C-9D1A-F6EA064A612F}" type="presOf" srcId="{A4AC6762-DCE5-44BD-981B-BCE7B9A5F630}" destId="{1166E759-C135-4DEA-99FA-70B15E138631}" srcOrd="0" destOrd="0" presId="urn:microsoft.com/office/officeart/2008/layout/HorizontalMultiLevelHierarchy"/>
    <dgm:cxn modelId="{9D99465A-13E8-4855-9E74-1AC4402BB5F1}" type="presOf" srcId="{3CFE4209-B32A-4AA5-B138-B85E2705ED1C}" destId="{7597869D-98E2-447A-8409-BBAD085691F9}" srcOrd="0" destOrd="0" presId="urn:microsoft.com/office/officeart/2008/layout/HorizontalMultiLevelHierarchy"/>
    <dgm:cxn modelId="{8F5C3797-F575-4954-AAA6-B47B197DD5AF}" type="presOf" srcId="{CE542B48-189B-4CFB-94AF-5BF2EB0821FA}" destId="{0FFCEC54-5CB9-458B-A42D-DF08540728E1}" srcOrd="0" destOrd="0" presId="urn:microsoft.com/office/officeart/2008/layout/HorizontalMultiLevelHierarchy"/>
    <dgm:cxn modelId="{962B6C36-2682-4AE2-9FEF-61ED1F6005EF}" type="presOf" srcId="{0C4649B5-3631-4101-89A5-FE1BA4D5DFD8}" destId="{07C79ED7-DE78-4068-BA41-0993E3C1A60F}" srcOrd="0" destOrd="0" presId="urn:microsoft.com/office/officeart/2008/layout/HorizontalMultiLevelHierarchy"/>
    <dgm:cxn modelId="{A9811785-9286-43DB-9A0C-2BBFBE153134}" srcId="{CE542B48-189B-4CFB-94AF-5BF2EB0821FA}" destId="{16EDE59C-9BBD-4EF5-9022-769AB271602C}" srcOrd="2" destOrd="0" parTransId="{A4AC6762-DCE5-44BD-981B-BCE7B9A5F630}" sibTransId="{0709DB41-2F1D-4F16-B784-C3FE66783E56}"/>
    <dgm:cxn modelId="{B13448BC-3CB6-44E8-854D-D00EDD8201FC}" type="presOf" srcId="{F6E738A9-4729-412F-8738-058437BA1A81}" destId="{7D7D92BC-2A1A-4A83-BF56-7E08592663EF}" srcOrd="1" destOrd="0" presId="urn:microsoft.com/office/officeart/2008/layout/HorizontalMultiLevelHierarchy"/>
    <dgm:cxn modelId="{411B0EEB-EBAC-4E93-86D0-B965E0B94529}" type="presOf" srcId="{4700EB75-8644-45B6-A07A-DE39F2652E17}" destId="{79882780-8DA3-42F8-963E-245868718A41}" srcOrd="0" destOrd="0" presId="urn:microsoft.com/office/officeart/2008/layout/HorizontalMultiLevelHierarchy"/>
    <dgm:cxn modelId="{035F2662-3B20-4F57-BBA2-7C9BBE61DEC2}" type="presOf" srcId="{0C4649B5-3631-4101-89A5-FE1BA4D5DFD8}" destId="{C20605B2-FBDB-4BC9-98E1-DC2D69937B3B}" srcOrd="1" destOrd="0" presId="urn:microsoft.com/office/officeart/2008/layout/HorizontalMultiLevelHierarchy"/>
    <dgm:cxn modelId="{13D4284E-F532-4120-8CDE-BDE38B900D1B}" type="presOf" srcId="{16EDE59C-9BBD-4EF5-9022-769AB271602C}" destId="{03174AE6-4AEA-47A0-8849-09EAADFC11E0}" srcOrd="0" destOrd="0" presId="urn:microsoft.com/office/officeart/2008/layout/HorizontalMultiLevelHierarchy"/>
    <dgm:cxn modelId="{BA655C39-B8BE-4E3B-B2CC-5D40B3C381F2}" srcId="{CE542B48-189B-4CFB-94AF-5BF2EB0821FA}" destId="{053C2060-E1EA-42CA-9D28-4B4B089D8CAF}" srcOrd="0" destOrd="0" parTransId="{F6E738A9-4729-412F-8738-058437BA1A81}" sibTransId="{F585CD6B-2D84-49C2-874B-2945DDE46997}"/>
    <dgm:cxn modelId="{446A2224-B578-402B-81D7-537BE68F0885}" type="presOf" srcId="{3CFE4209-B32A-4AA5-B138-B85E2705ED1C}" destId="{07491487-2A71-49B4-9489-6781E9262D98}" srcOrd="1" destOrd="0" presId="urn:microsoft.com/office/officeart/2008/layout/HorizontalMultiLevelHierarchy"/>
    <dgm:cxn modelId="{7EA419E4-DFFA-4655-82AB-484C28F335F0}" type="presOf" srcId="{50B60CA6-3EBB-46DB-A7DD-F2443C969C9B}" destId="{CC099A70-8411-49A6-AA31-8644A9345735}" srcOrd="0" destOrd="0" presId="urn:microsoft.com/office/officeart/2008/layout/HorizontalMultiLevelHierarchy"/>
    <dgm:cxn modelId="{46D57D72-5B75-4B57-BEB3-83E0A15378BF}" type="presOf" srcId="{F6E738A9-4729-412F-8738-058437BA1A81}" destId="{4EC2F3CE-E98B-472A-B831-DD4D569D3C2E}" srcOrd="0" destOrd="0" presId="urn:microsoft.com/office/officeart/2008/layout/HorizontalMultiLevelHierarchy"/>
    <dgm:cxn modelId="{A7C0EE90-D264-450C-95D2-F4D81E1F6E99}" srcId="{CE542B48-189B-4CFB-94AF-5BF2EB0821FA}" destId="{50B60CA6-3EBB-46DB-A7DD-F2443C969C9B}" srcOrd="3" destOrd="0" parTransId="{0C4649B5-3631-4101-89A5-FE1BA4D5DFD8}" sibTransId="{5C32BF18-6AD2-441C-9104-FEB8456EC634}"/>
    <dgm:cxn modelId="{F5872EE1-6050-45E3-AC98-B9BB95BFDB9E}" type="presOf" srcId="{A4AC6762-DCE5-44BD-981B-BCE7B9A5F630}" destId="{531ED85C-1CAA-4D0E-B2E8-619905FFD0FF}" srcOrd="1" destOrd="0" presId="urn:microsoft.com/office/officeart/2008/layout/HorizontalMultiLevelHierarchy"/>
    <dgm:cxn modelId="{D61AE8A0-6EFF-4C6B-9D1F-68136B5F833A}" type="presOf" srcId="{053C2060-E1EA-42CA-9D28-4B4B089D8CAF}" destId="{68543F12-D297-4F5D-8936-E65A520132B6}" srcOrd="0" destOrd="0" presId="urn:microsoft.com/office/officeart/2008/layout/HorizontalMultiLevelHierarchy"/>
    <dgm:cxn modelId="{A68E4236-438D-4983-A358-A7A7FF58E8D3}" type="presParOf" srcId="{B74A1ED6-2390-4800-AEF0-303400160114}" destId="{6D80737A-AEFE-4D21-BDCA-FF6392D39503}" srcOrd="0" destOrd="0" presId="urn:microsoft.com/office/officeart/2008/layout/HorizontalMultiLevelHierarchy"/>
    <dgm:cxn modelId="{D898EEFE-CFEE-449A-A689-70A5214E3131}" type="presParOf" srcId="{6D80737A-AEFE-4D21-BDCA-FF6392D39503}" destId="{0FFCEC54-5CB9-458B-A42D-DF08540728E1}" srcOrd="0" destOrd="0" presId="urn:microsoft.com/office/officeart/2008/layout/HorizontalMultiLevelHierarchy"/>
    <dgm:cxn modelId="{860762EB-1651-4984-83FC-D43398F9EBE3}" type="presParOf" srcId="{6D80737A-AEFE-4D21-BDCA-FF6392D39503}" destId="{4705C7C8-9561-4342-9F7A-909E705ABC57}" srcOrd="1" destOrd="0" presId="urn:microsoft.com/office/officeart/2008/layout/HorizontalMultiLevelHierarchy"/>
    <dgm:cxn modelId="{6E75F1D9-30DB-4772-AF3E-8033C9BFD649}" type="presParOf" srcId="{4705C7C8-9561-4342-9F7A-909E705ABC57}" destId="{4EC2F3CE-E98B-472A-B831-DD4D569D3C2E}" srcOrd="0" destOrd="0" presId="urn:microsoft.com/office/officeart/2008/layout/HorizontalMultiLevelHierarchy"/>
    <dgm:cxn modelId="{6C271EC7-1DAA-4D65-A587-B6637E391060}" type="presParOf" srcId="{4EC2F3CE-E98B-472A-B831-DD4D569D3C2E}" destId="{7D7D92BC-2A1A-4A83-BF56-7E08592663EF}" srcOrd="0" destOrd="0" presId="urn:microsoft.com/office/officeart/2008/layout/HorizontalMultiLevelHierarchy"/>
    <dgm:cxn modelId="{A2C94E53-516B-49AD-98D7-47CDECD619DE}" type="presParOf" srcId="{4705C7C8-9561-4342-9F7A-909E705ABC57}" destId="{79FC7089-D7B9-4FE1-8CD1-521ECE322E74}" srcOrd="1" destOrd="0" presId="urn:microsoft.com/office/officeart/2008/layout/HorizontalMultiLevelHierarchy"/>
    <dgm:cxn modelId="{8D1149BA-4821-4C2F-A23A-9FA6F5D7067D}" type="presParOf" srcId="{79FC7089-D7B9-4FE1-8CD1-521ECE322E74}" destId="{68543F12-D297-4F5D-8936-E65A520132B6}" srcOrd="0" destOrd="0" presId="urn:microsoft.com/office/officeart/2008/layout/HorizontalMultiLevelHierarchy"/>
    <dgm:cxn modelId="{2AA01FE2-BAE3-4139-A1D7-423E8B7ADB76}" type="presParOf" srcId="{79FC7089-D7B9-4FE1-8CD1-521ECE322E74}" destId="{1475621B-5CC6-463A-840C-2E5F1DEEBBAB}" srcOrd="1" destOrd="0" presId="urn:microsoft.com/office/officeart/2008/layout/HorizontalMultiLevelHierarchy"/>
    <dgm:cxn modelId="{97DB17D2-7D3D-4374-8BA0-FA44639C8B7F}" type="presParOf" srcId="{4705C7C8-9561-4342-9F7A-909E705ABC57}" destId="{7597869D-98E2-447A-8409-BBAD085691F9}" srcOrd="2" destOrd="0" presId="urn:microsoft.com/office/officeart/2008/layout/HorizontalMultiLevelHierarchy"/>
    <dgm:cxn modelId="{2973218F-4FCB-4FFE-8377-A7D865FA0330}" type="presParOf" srcId="{7597869D-98E2-447A-8409-BBAD085691F9}" destId="{07491487-2A71-49B4-9489-6781E9262D98}" srcOrd="0" destOrd="0" presId="urn:microsoft.com/office/officeart/2008/layout/HorizontalMultiLevelHierarchy"/>
    <dgm:cxn modelId="{E2E29C07-0342-4DE7-996F-ABA6D2031255}" type="presParOf" srcId="{4705C7C8-9561-4342-9F7A-909E705ABC57}" destId="{E18D2E71-5CD1-48C0-B571-4B15191471B0}" srcOrd="3" destOrd="0" presId="urn:microsoft.com/office/officeart/2008/layout/HorizontalMultiLevelHierarchy"/>
    <dgm:cxn modelId="{72B3E4CC-98D7-48F8-81BD-A5631822B1D9}" type="presParOf" srcId="{E18D2E71-5CD1-48C0-B571-4B15191471B0}" destId="{79882780-8DA3-42F8-963E-245868718A41}" srcOrd="0" destOrd="0" presId="urn:microsoft.com/office/officeart/2008/layout/HorizontalMultiLevelHierarchy"/>
    <dgm:cxn modelId="{3838EC37-4E46-4B67-990E-4C63E2D6BB2F}" type="presParOf" srcId="{E18D2E71-5CD1-48C0-B571-4B15191471B0}" destId="{04C07DE9-BFF7-4A43-86A5-838490279445}" srcOrd="1" destOrd="0" presId="urn:microsoft.com/office/officeart/2008/layout/HorizontalMultiLevelHierarchy"/>
    <dgm:cxn modelId="{8BAD81A8-6C43-4191-8598-93963989766B}" type="presParOf" srcId="{4705C7C8-9561-4342-9F7A-909E705ABC57}" destId="{1166E759-C135-4DEA-99FA-70B15E138631}" srcOrd="4" destOrd="0" presId="urn:microsoft.com/office/officeart/2008/layout/HorizontalMultiLevelHierarchy"/>
    <dgm:cxn modelId="{AC111429-9E37-4E05-8C46-E30A4E34186C}" type="presParOf" srcId="{1166E759-C135-4DEA-99FA-70B15E138631}" destId="{531ED85C-1CAA-4D0E-B2E8-619905FFD0FF}" srcOrd="0" destOrd="0" presId="urn:microsoft.com/office/officeart/2008/layout/HorizontalMultiLevelHierarchy"/>
    <dgm:cxn modelId="{DE1CB5DB-9811-4E87-99CF-BE29BA94F105}" type="presParOf" srcId="{4705C7C8-9561-4342-9F7A-909E705ABC57}" destId="{C43BC583-CF15-4CAD-9BED-A90103064ECC}" srcOrd="5" destOrd="0" presId="urn:microsoft.com/office/officeart/2008/layout/HorizontalMultiLevelHierarchy"/>
    <dgm:cxn modelId="{13C4B27C-EE79-49BC-948B-62E12943B6B6}" type="presParOf" srcId="{C43BC583-CF15-4CAD-9BED-A90103064ECC}" destId="{03174AE6-4AEA-47A0-8849-09EAADFC11E0}" srcOrd="0" destOrd="0" presId="urn:microsoft.com/office/officeart/2008/layout/HorizontalMultiLevelHierarchy"/>
    <dgm:cxn modelId="{A36C474A-70B5-41D2-AC2A-968EEF865551}" type="presParOf" srcId="{C43BC583-CF15-4CAD-9BED-A90103064ECC}" destId="{6BCFB9C7-F4D8-4CFD-B233-4BA6F89D3D39}" srcOrd="1" destOrd="0" presId="urn:microsoft.com/office/officeart/2008/layout/HorizontalMultiLevelHierarchy"/>
    <dgm:cxn modelId="{A860C464-C362-427A-B8AC-74D8CA1B1833}" type="presParOf" srcId="{4705C7C8-9561-4342-9F7A-909E705ABC57}" destId="{07C79ED7-DE78-4068-BA41-0993E3C1A60F}" srcOrd="6" destOrd="0" presId="urn:microsoft.com/office/officeart/2008/layout/HorizontalMultiLevelHierarchy"/>
    <dgm:cxn modelId="{98A32747-0B7D-4D03-85EC-BC4F0D93CF4C}" type="presParOf" srcId="{07C79ED7-DE78-4068-BA41-0993E3C1A60F}" destId="{C20605B2-FBDB-4BC9-98E1-DC2D69937B3B}" srcOrd="0" destOrd="0" presId="urn:microsoft.com/office/officeart/2008/layout/HorizontalMultiLevelHierarchy"/>
    <dgm:cxn modelId="{2199CD12-20F5-4C00-8855-0DEB9069F71D}" type="presParOf" srcId="{4705C7C8-9561-4342-9F7A-909E705ABC57}" destId="{4DDBE66C-A215-498C-9270-C90AE4438301}" srcOrd="7" destOrd="0" presId="urn:microsoft.com/office/officeart/2008/layout/HorizontalMultiLevelHierarchy"/>
    <dgm:cxn modelId="{96E35316-6EF7-4D46-B2D9-0C2040EBE5BF}" type="presParOf" srcId="{4DDBE66C-A215-498C-9270-C90AE4438301}" destId="{CC099A70-8411-49A6-AA31-8644A9345735}" srcOrd="0" destOrd="0" presId="urn:microsoft.com/office/officeart/2008/layout/HorizontalMultiLevelHierarchy"/>
    <dgm:cxn modelId="{46FE7157-2764-42F0-BBBC-F509943D4804}" type="presParOf" srcId="{4DDBE66C-A215-498C-9270-C90AE4438301}" destId="{439CB698-50B4-4C1F-A8EE-4BA3101302B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1EBCB-538C-4A7E-B5E9-307786B11A8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o-RO"/>
        </a:p>
      </dgm:t>
    </dgm:pt>
    <dgm:pt modelId="{CCCCF900-00A7-4D10-A7E0-855EC6B57DE5}">
      <dgm:prSet phldrT="[Текст]"/>
      <dgm:spPr/>
      <dgm:t>
        <a:bodyPr/>
        <a:lstStyle/>
        <a:p>
          <a:r>
            <a:rPr lang="ru-RU" dirty="0" smtClean="0"/>
            <a:t>Служба Общественного здоровья</a:t>
          </a:r>
          <a:endParaRPr lang="ro-RO" dirty="0"/>
        </a:p>
      </dgm:t>
    </dgm:pt>
    <dgm:pt modelId="{848AAF68-3452-4E93-81AD-49D32C0B8DF4}" type="parTrans" cxnId="{B292B6FA-AD4F-4268-A3A5-4C7B57970498}">
      <dgm:prSet/>
      <dgm:spPr/>
      <dgm:t>
        <a:bodyPr/>
        <a:lstStyle/>
        <a:p>
          <a:endParaRPr lang="ro-RO"/>
        </a:p>
      </dgm:t>
    </dgm:pt>
    <dgm:pt modelId="{A56FE478-B8A4-42C5-AEA0-6FDD491FF2FC}" type="sibTrans" cxnId="{B292B6FA-AD4F-4268-A3A5-4C7B57970498}">
      <dgm:prSet/>
      <dgm:spPr/>
      <dgm:t>
        <a:bodyPr/>
        <a:lstStyle/>
        <a:p>
          <a:endParaRPr lang="ro-RO"/>
        </a:p>
      </dgm:t>
    </dgm:pt>
    <dgm:pt modelId="{C0B066DA-47D3-4C5D-BF6A-27997D661742}">
      <dgm:prSet phldrT="[Текст]"/>
      <dgm:spPr/>
      <dgm:t>
        <a:bodyPr/>
        <a:lstStyle/>
        <a:p>
          <a:r>
            <a:rPr lang="ru-RU" dirty="0" smtClean="0"/>
            <a:t>Согласовывать карты идентификации факторов профессионального риска</a:t>
          </a:r>
          <a:endParaRPr lang="ro-RO" dirty="0"/>
        </a:p>
      </dgm:t>
    </dgm:pt>
    <dgm:pt modelId="{9CB11408-4B8D-4352-9C57-4CFD544FBD0E}" type="parTrans" cxnId="{538AF140-6EE2-4C3D-9489-01BA100E2C2F}">
      <dgm:prSet/>
      <dgm:spPr/>
      <dgm:t>
        <a:bodyPr/>
        <a:lstStyle/>
        <a:p>
          <a:endParaRPr lang="ro-RO"/>
        </a:p>
      </dgm:t>
    </dgm:pt>
    <dgm:pt modelId="{341A7F9F-5853-4412-98C4-24500773208C}" type="sibTrans" cxnId="{538AF140-6EE2-4C3D-9489-01BA100E2C2F}">
      <dgm:prSet/>
      <dgm:spPr/>
      <dgm:t>
        <a:bodyPr/>
        <a:lstStyle/>
        <a:p>
          <a:endParaRPr lang="ro-RO"/>
        </a:p>
      </dgm:t>
    </dgm:pt>
    <dgm:pt modelId="{C8B81F5C-4F18-4858-BEE7-44CF619C6A01}">
      <dgm:prSet phldrT="[Текст]"/>
      <dgm:spPr/>
      <dgm:t>
        <a:bodyPr/>
        <a:lstStyle/>
        <a:p>
          <a:r>
            <a:rPr lang="ru-RU" dirty="0" smtClean="0"/>
            <a:t>Согласовывать </a:t>
          </a:r>
          <a:endParaRPr lang="ro-RO" dirty="0" smtClean="0"/>
        </a:p>
        <a:p>
          <a:r>
            <a:rPr lang="ru-RU" dirty="0" smtClean="0"/>
            <a:t>Поименные </a:t>
          </a:r>
        </a:p>
        <a:p>
          <a:r>
            <a:rPr lang="ru-RU" dirty="0" smtClean="0"/>
            <a:t>списки</a:t>
          </a:r>
          <a:endParaRPr lang="ro-RO" dirty="0"/>
        </a:p>
      </dgm:t>
    </dgm:pt>
    <dgm:pt modelId="{3A71DF53-3928-4A10-A323-9DA782FE4836}" type="parTrans" cxnId="{0C247015-0C45-41F8-9139-8A498594746F}">
      <dgm:prSet/>
      <dgm:spPr/>
      <dgm:t>
        <a:bodyPr/>
        <a:lstStyle/>
        <a:p>
          <a:endParaRPr lang="ro-RO"/>
        </a:p>
      </dgm:t>
    </dgm:pt>
    <dgm:pt modelId="{96280D77-098E-4D18-9122-C27C94739CC7}" type="sibTrans" cxnId="{0C247015-0C45-41F8-9139-8A498594746F}">
      <dgm:prSet/>
      <dgm:spPr/>
      <dgm:t>
        <a:bodyPr/>
        <a:lstStyle/>
        <a:p>
          <a:endParaRPr lang="ro-RO"/>
        </a:p>
      </dgm:t>
    </dgm:pt>
    <dgm:pt modelId="{46A7D7AD-7DCF-49BD-989F-9AE5E28F8838}">
      <dgm:prSet phldrT="[Текст]"/>
      <dgm:spPr/>
      <dgm:t>
        <a:bodyPr/>
        <a:lstStyle/>
        <a:p>
          <a:r>
            <a:rPr lang="ru-RU" dirty="0" smtClean="0"/>
            <a:t>Надзор медицинских осмотров лиц, подверженных воздействию профессиональных факторов риска</a:t>
          </a:r>
          <a:endParaRPr lang="ro-RO" dirty="0"/>
        </a:p>
      </dgm:t>
    </dgm:pt>
    <dgm:pt modelId="{6510BC59-A37E-4AB6-805F-0606BDC53B2F}" type="parTrans" cxnId="{9A15B64B-EC39-4095-BDD4-1DFCC21B8FA4}">
      <dgm:prSet/>
      <dgm:spPr/>
      <dgm:t>
        <a:bodyPr/>
        <a:lstStyle/>
        <a:p>
          <a:endParaRPr lang="ro-RO"/>
        </a:p>
      </dgm:t>
    </dgm:pt>
    <dgm:pt modelId="{BA53084C-0CF5-4015-8580-2AB1227AF1D5}" type="sibTrans" cxnId="{9A15B64B-EC39-4095-BDD4-1DFCC21B8FA4}">
      <dgm:prSet/>
      <dgm:spPr/>
      <dgm:t>
        <a:bodyPr/>
        <a:lstStyle/>
        <a:p>
          <a:endParaRPr lang="ro-RO"/>
        </a:p>
      </dgm:t>
    </dgm:pt>
    <dgm:pt modelId="{A293F7C1-895A-4238-9E90-194E2B119FED}">
      <dgm:prSet phldrT="[Текст]"/>
      <dgm:spPr/>
      <dgm:t>
        <a:bodyPr/>
        <a:lstStyle/>
        <a:p>
          <a:r>
            <a:rPr lang="ru-RU" dirty="0" smtClean="0"/>
            <a:t>Проведение  инструментальных измерений</a:t>
          </a:r>
          <a:endParaRPr lang="ro-RO" dirty="0"/>
        </a:p>
      </dgm:t>
    </dgm:pt>
    <dgm:pt modelId="{512E587F-5DBA-4024-93E7-95BC9714BAD0}" type="parTrans" cxnId="{CA14F4F1-F1E8-4EEF-A192-84EF23606DD6}">
      <dgm:prSet/>
      <dgm:spPr/>
      <dgm:t>
        <a:bodyPr/>
        <a:lstStyle/>
        <a:p>
          <a:endParaRPr lang="ro-RO"/>
        </a:p>
      </dgm:t>
    </dgm:pt>
    <dgm:pt modelId="{D0DAADCC-5AF2-413A-8497-F32A16D0860F}" type="sibTrans" cxnId="{CA14F4F1-F1E8-4EEF-A192-84EF23606DD6}">
      <dgm:prSet/>
      <dgm:spPr/>
      <dgm:t>
        <a:bodyPr/>
        <a:lstStyle/>
        <a:p>
          <a:endParaRPr lang="ro-RO"/>
        </a:p>
      </dgm:t>
    </dgm:pt>
    <dgm:pt modelId="{2DE80EFD-9B7C-476A-B4E3-E4114774E33E}" type="pres">
      <dgm:prSet presAssocID="{2B91EBCB-538C-4A7E-B5E9-307786B11A89}" presName="hierChild1" presStyleCnt="0">
        <dgm:presLayoutVars>
          <dgm:chPref val="1"/>
          <dgm:dir/>
          <dgm:animOne val="branch"/>
          <dgm:animLvl val="lvl"/>
          <dgm:resizeHandles/>
        </dgm:presLayoutVars>
      </dgm:prSet>
      <dgm:spPr/>
      <dgm:t>
        <a:bodyPr/>
        <a:lstStyle/>
        <a:p>
          <a:endParaRPr lang="ro-RO"/>
        </a:p>
      </dgm:t>
    </dgm:pt>
    <dgm:pt modelId="{72215546-ECB4-4CDC-B0BF-196D7EBB4B23}" type="pres">
      <dgm:prSet presAssocID="{CCCCF900-00A7-4D10-A7E0-855EC6B57DE5}" presName="hierRoot1" presStyleCnt="0"/>
      <dgm:spPr/>
    </dgm:pt>
    <dgm:pt modelId="{1B9E4274-C24B-4119-B61C-6A1B993C6EC7}" type="pres">
      <dgm:prSet presAssocID="{CCCCF900-00A7-4D10-A7E0-855EC6B57DE5}" presName="composite" presStyleCnt="0"/>
      <dgm:spPr/>
    </dgm:pt>
    <dgm:pt modelId="{CED296A0-7B97-4F6A-BAA4-FD910E42328A}" type="pres">
      <dgm:prSet presAssocID="{CCCCF900-00A7-4D10-A7E0-855EC6B57DE5}" presName="background" presStyleLbl="node0" presStyleIdx="0" presStyleCnt="1"/>
      <dgm:spPr/>
    </dgm:pt>
    <dgm:pt modelId="{D5784CD6-32DC-4712-9081-58E5AA103CAE}" type="pres">
      <dgm:prSet presAssocID="{CCCCF900-00A7-4D10-A7E0-855EC6B57DE5}" presName="text" presStyleLbl="fgAcc0" presStyleIdx="0" presStyleCnt="1">
        <dgm:presLayoutVars>
          <dgm:chPref val="3"/>
        </dgm:presLayoutVars>
      </dgm:prSet>
      <dgm:spPr/>
      <dgm:t>
        <a:bodyPr/>
        <a:lstStyle/>
        <a:p>
          <a:endParaRPr lang="ro-RO"/>
        </a:p>
      </dgm:t>
    </dgm:pt>
    <dgm:pt modelId="{D7FD603C-0A3C-4CE7-9CBF-4CD1E57F6B0A}" type="pres">
      <dgm:prSet presAssocID="{CCCCF900-00A7-4D10-A7E0-855EC6B57DE5}" presName="hierChild2" presStyleCnt="0"/>
      <dgm:spPr/>
    </dgm:pt>
    <dgm:pt modelId="{514593D3-7680-44C0-9F93-AA72AA595401}" type="pres">
      <dgm:prSet presAssocID="{9CB11408-4B8D-4352-9C57-4CFD544FBD0E}" presName="Name10" presStyleLbl="parChTrans1D2" presStyleIdx="0" presStyleCnt="4"/>
      <dgm:spPr/>
      <dgm:t>
        <a:bodyPr/>
        <a:lstStyle/>
        <a:p>
          <a:endParaRPr lang="ro-RO"/>
        </a:p>
      </dgm:t>
    </dgm:pt>
    <dgm:pt modelId="{0C7CC65E-AE0A-488D-8228-5A6932855FEA}" type="pres">
      <dgm:prSet presAssocID="{C0B066DA-47D3-4C5D-BF6A-27997D661742}" presName="hierRoot2" presStyleCnt="0"/>
      <dgm:spPr/>
    </dgm:pt>
    <dgm:pt modelId="{0C1065C9-92E8-460F-9173-8762F0269387}" type="pres">
      <dgm:prSet presAssocID="{C0B066DA-47D3-4C5D-BF6A-27997D661742}" presName="composite2" presStyleCnt="0"/>
      <dgm:spPr/>
    </dgm:pt>
    <dgm:pt modelId="{145BB36B-C103-429D-AC0D-1B1152236FA2}" type="pres">
      <dgm:prSet presAssocID="{C0B066DA-47D3-4C5D-BF6A-27997D661742}" presName="background2" presStyleLbl="node2" presStyleIdx="0" presStyleCnt="4"/>
      <dgm:spPr/>
    </dgm:pt>
    <dgm:pt modelId="{FC61BDFC-89C3-4E17-BFA8-2D0FCD0828E7}" type="pres">
      <dgm:prSet presAssocID="{C0B066DA-47D3-4C5D-BF6A-27997D661742}" presName="text2" presStyleLbl="fgAcc2" presStyleIdx="0" presStyleCnt="4">
        <dgm:presLayoutVars>
          <dgm:chPref val="3"/>
        </dgm:presLayoutVars>
      </dgm:prSet>
      <dgm:spPr/>
      <dgm:t>
        <a:bodyPr/>
        <a:lstStyle/>
        <a:p>
          <a:endParaRPr lang="ro-RO"/>
        </a:p>
      </dgm:t>
    </dgm:pt>
    <dgm:pt modelId="{62DD35C8-A1F3-4C5D-909D-25F44852A4EE}" type="pres">
      <dgm:prSet presAssocID="{C0B066DA-47D3-4C5D-BF6A-27997D661742}" presName="hierChild3" presStyleCnt="0"/>
      <dgm:spPr/>
    </dgm:pt>
    <dgm:pt modelId="{2BA0EA16-3D43-4750-93B0-2AC1F671D02A}" type="pres">
      <dgm:prSet presAssocID="{3A71DF53-3928-4A10-A323-9DA782FE4836}" presName="Name10" presStyleLbl="parChTrans1D2" presStyleIdx="1" presStyleCnt="4"/>
      <dgm:spPr/>
      <dgm:t>
        <a:bodyPr/>
        <a:lstStyle/>
        <a:p>
          <a:endParaRPr lang="ro-RO"/>
        </a:p>
      </dgm:t>
    </dgm:pt>
    <dgm:pt modelId="{EC9F79B9-FD5E-4700-8287-F85628E86646}" type="pres">
      <dgm:prSet presAssocID="{C8B81F5C-4F18-4858-BEE7-44CF619C6A01}" presName="hierRoot2" presStyleCnt="0"/>
      <dgm:spPr/>
    </dgm:pt>
    <dgm:pt modelId="{C08C03CE-46B2-491F-99D0-108151D30E83}" type="pres">
      <dgm:prSet presAssocID="{C8B81F5C-4F18-4858-BEE7-44CF619C6A01}" presName="composite2" presStyleCnt="0"/>
      <dgm:spPr/>
    </dgm:pt>
    <dgm:pt modelId="{890626F7-F5DC-46A4-BEBF-268F35DFAF16}" type="pres">
      <dgm:prSet presAssocID="{C8B81F5C-4F18-4858-BEE7-44CF619C6A01}" presName="background2" presStyleLbl="node2" presStyleIdx="1" presStyleCnt="4"/>
      <dgm:spPr/>
    </dgm:pt>
    <dgm:pt modelId="{5A9D221E-D979-4BDD-8C68-16EBBBA885D8}" type="pres">
      <dgm:prSet presAssocID="{C8B81F5C-4F18-4858-BEE7-44CF619C6A01}" presName="text2" presStyleLbl="fgAcc2" presStyleIdx="1" presStyleCnt="4">
        <dgm:presLayoutVars>
          <dgm:chPref val="3"/>
        </dgm:presLayoutVars>
      </dgm:prSet>
      <dgm:spPr/>
      <dgm:t>
        <a:bodyPr/>
        <a:lstStyle/>
        <a:p>
          <a:endParaRPr lang="ro-RO"/>
        </a:p>
      </dgm:t>
    </dgm:pt>
    <dgm:pt modelId="{95295A7D-6B51-49CD-BEA2-60188D0645E4}" type="pres">
      <dgm:prSet presAssocID="{C8B81F5C-4F18-4858-BEE7-44CF619C6A01}" presName="hierChild3" presStyleCnt="0"/>
      <dgm:spPr/>
    </dgm:pt>
    <dgm:pt modelId="{64CBBC5D-8CD4-4E53-9F27-6184C3B5E07B}" type="pres">
      <dgm:prSet presAssocID="{6510BC59-A37E-4AB6-805F-0606BDC53B2F}" presName="Name10" presStyleLbl="parChTrans1D2" presStyleIdx="2" presStyleCnt="4"/>
      <dgm:spPr/>
      <dgm:t>
        <a:bodyPr/>
        <a:lstStyle/>
        <a:p>
          <a:endParaRPr lang="ro-RO"/>
        </a:p>
      </dgm:t>
    </dgm:pt>
    <dgm:pt modelId="{6D4C3802-F00F-480E-8929-E7D979B5931C}" type="pres">
      <dgm:prSet presAssocID="{46A7D7AD-7DCF-49BD-989F-9AE5E28F8838}" presName="hierRoot2" presStyleCnt="0"/>
      <dgm:spPr/>
    </dgm:pt>
    <dgm:pt modelId="{CB010938-8E1D-4246-8080-FA5FE866963C}" type="pres">
      <dgm:prSet presAssocID="{46A7D7AD-7DCF-49BD-989F-9AE5E28F8838}" presName="composite2" presStyleCnt="0"/>
      <dgm:spPr/>
    </dgm:pt>
    <dgm:pt modelId="{D2EDD1EB-22CB-4611-8B84-2B0A016ED0A0}" type="pres">
      <dgm:prSet presAssocID="{46A7D7AD-7DCF-49BD-989F-9AE5E28F8838}" presName="background2" presStyleLbl="node2" presStyleIdx="2" presStyleCnt="4"/>
      <dgm:spPr/>
    </dgm:pt>
    <dgm:pt modelId="{570D9548-CF14-4396-8987-E935FE291917}" type="pres">
      <dgm:prSet presAssocID="{46A7D7AD-7DCF-49BD-989F-9AE5E28F8838}" presName="text2" presStyleLbl="fgAcc2" presStyleIdx="2" presStyleCnt="4">
        <dgm:presLayoutVars>
          <dgm:chPref val="3"/>
        </dgm:presLayoutVars>
      </dgm:prSet>
      <dgm:spPr/>
      <dgm:t>
        <a:bodyPr/>
        <a:lstStyle/>
        <a:p>
          <a:endParaRPr lang="ro-RO"/>
        </a:p>
      </dgm:t>
    </dgm:pt>
    <dgm:pt modelId="{FAB7E79B-10D9-40A5-88DB-B4CFF151C78E}" type="pres">
      <dgm:prSet presAssocID="{46A7D7AD-7DCF-49BD-989F-9AE5E28F8838}" presName="hierChild3" presStyleCnt="0"/>
      <dgm:spPr/>
    </dgm:pt>
    <dgm:pt modelId="{908008F1-F77C-4F31-AD00-C767A69F5361}" type="pres">
      <dgm:prSet presAssocID="{512E587F-5DBA-4024-93E7-95BC9714BAD0}" presName="Name10" presStyleLbl="parChTrans1D2" presStyleIdx="3" presStyleCnt="4"/>
      <dgm:spPr/>
      <dgm:t>
        <a:bodyPr/>
        <a:lstStyle/>
        <a:p>
          <a:endParaRPr lang="ro-RO"/>
        </a:p>
      </dgm:t>
    </dgm:pt>
    <dgm:pt modelId="{B057A72C-3B8E-4388-8D34-2CB192951F3B}" type="pres">
      <dgm:prSet presAssocID="{A293F7C1-895A-4238-9E90-194E2B119FED}" presName="hierRoot2" presStyleCnt="0"/>
      <dgm:spPr/>
    </dgm:pt>
    <dgm:pt modelId="{0A979A10-8692-46AD-8316-498460594246}" type="pres">
      <dgm:prSet presAssocID="{A293F7C1-895A-4238-9E90-194E2B119FED}" presName="composite2" presStyleCnt="0"/>
      <dgm:spPr/>
    </dgm:pt>
    <dgm:pt modelId="{46A62936-5CF9-42B9-BBA7-B5A363B97977}" type="pres">
      <dgm:prSet presAssocID="{A293F7C1-895A-4238-9E90-194E2B119FED}" presName="background2" presStyleLbl="node2" presStyleIdx="3" presStyleCnt="4"/>
      <dgm:spPr/>
    </dgm:pt>
    <dgm:pt modelId="{75CAA969-298B-460A-AE27-CDE6956118EE}" type="pres">
      <dgm:prSet presAssocID="{A293F7C1-895A-4238-9E90-194E2B119FED}" presName="text2" presStyleLbl="fgAcc2" presStyleIdx="3" presStyleCnt="4">
        <dgm:presLayoutVars>
          <dgm:chPref val="3"/>
        </dgm:presLayoutVars>
      </dgm:prSet>
      <dgm:spPr/>
      <dgm:t>
        <a:bodyPr/>
        <a:lstStyle/>
        <a:p>
          <a:endParaRPr lang="ro-RO"/>
        </a:p>
      </dgm:t>
    </dgm:pt>
    <dgm:pt modelId="{2DCD7C39-2C48-4E3E-A8F3-CAC296680E94}" type="pres">
      <dgm:prSet presAssocID="{A293F7C1-895A-4238-9E90-194E2B119FED}" presName="hierChild3" presStyleCnt="0"/>
      <dgm:spPr/>
    </dgm:pt>
  </dgm:ptLst>
  <dgm:cxnLst>
    <dgm:cxn modelId="{4F7CEC36-B227-41E2-98A2-9DA347C76FD6}" type="presOf" srcId="{A293F7C1-895A-4238-9E90-194E2B119FED}" destId="{75CAA969-298B-460A-AE27-CDE6956118EE}" srcOrd="0" destOrd="0" presId="urn:microsoft.com/office/officeart/2005/8/layout/hierarchy1"/>
    <dgm:cxn modelId="{5108FE3C-F28B-4CAC-9103-AC0CB0AAC96D}" type="presOf" srcId="{3A71DF53-3928-4A10-A323-9DA782FE4836}" destId="{2BA0EA16-3D43-4750-93B0-2AC1F671D02A}" srcOrd="0" destOrd="0" presId="urn:microsoft.com/office/officeart/2005/8/layout/hierarchy1"/>
    <dgm:cxn modelId="{09BB3F97-6D32-4FDC-A2A5-0A1ABD005B5C}" type="presOf" srcId="{9CB11408-4B8D-4352-9C57-4CFD544FBD0E}" destId="{514593D3-7680-44C0-9F93-AA72AA595401}" srcOrd="0" destOrd="0" presId="urn:microsoft.com/office/officeart/2005/8/layout/hierarchy1"/>
    <dgm:cxn modelId="{476A159E-C424-4498-88EF-E572D5C7290C}" type="presOf" srcId="{C0B066DA-47D3-4C5D-BF6A-27997D661742}" destId="{FC61BDFC-89C3-4E17-BFA8-2D0FCD0828E7}" srcOrd="0" destOrd="0" presId="urn:microsoft.com/office/officeart/2005/8/layout/hierarchy1"/>
    <dgm:cxn modelId="{0C247015-0C45-41F8-9139-8A498594746F}" srcId="{CCCCF900-00A7-4D10-A7E0-855EC6B57DE5}" destId="{C8B81F5C-4F18-4858-BEE7-44CF619C6A01}" srcOrd="1" destOrd="0" parTransId="{3A71DF53-3928-4A10-A323-9DA782FE4836}" sibTransId="{96280D77-098E-4D18-9122-C27C94739CC7}"/>
    <dgm:cxn modelId="{53EDA69D-4C73-45F1-99A4-82923ECD17C3}" type="presOf" srcId="{6510BC59-A37E-4AB6-805F-0606BDC53B2F}" destId="{64CBBC5D-8CD4-4E53-9F27-6184C3B5E07B}" srcOrd="0" destOrd="0" presId="urn:microsoft.com/office/officeart/2005/8/layout/hierarchy1"/>
    <dgm:cxn modelId="{CA14F4F1-F1E8-4EEF-A192-84EF23606DD6}" srcId="{CCCCF900-00A7-4D10-A7E0-855EC6B57DE5}" destId="{A293F7C1-895A-4238-9E90-194E2B119FED}" srcOrd="3" destOrd="0" parTransId="{512E587F-5DBA-4024-93E7-95BC9714BAD0}" sibTransId="{D0DAADCC-5AF2-413A-8497-F32A16D0860F}"/>
    <dgm:cxn modelId="{9A15B64B-EC39-4095-BDD4-1DFCC21B8FA4}" srcId="{CCCCF900-00A7-4D10-A7E0-855EC6B57DE5}" destId="{46A7D7AD-7DCF-49BD-989F-9AE5E28F8838}" srcOrd="2" destOrd="0" parTransId="{6510BC59-A37E-4AB6-805F-0606BDC53B2F}" sibTransId="{BA53084C-0CF5-4015-8580-2AB1227AF1D5}"/>
    <dgm:cxn modelId="{FF2B0436-D205-4287-B9B1-D832EA7B2F0F}" type="presOf" srcId="{46A7D7AD-7DCF-49BD-989F-9AE5E28F8838}" destId="{570D9548-CF14-4396-8987-E935FE291917}" srcOrd="0" destOrd="0" presId="urn:microsoft.com/office/officeart/2005/8/layout/hierarchy1"/>
    <dgm:cxn modelId="{538AF140-6EE2-4C3D-9489-01BA100E2C2F}" srcId="{CCCCF900-00A7-4D10-A7E0-855EC6B57DE5}" destId="{C0B066DA-47D3-4C5D-BF6A-27997D661742}" srcOrd="0" destOrd="0" parTransId="{9CB11408-4B8D-4352-9C57-4CFD544FBD0E}" sibTransId="{341A7F9F-5853-4412-98C4-24500773208C}"/>
    <dgm:cxn modelId="{1D7E293B-75F1-4806-BFB5-D71A7E553BAF}" type="presOf" srcId="{CCCCF900-00A7-4D10-A7E0-855EC6B57DE5}" destId="{D5784CD6-32DC-4712-9081-58E5AA103CAE}" srcOrd="0" destOrd="0" presId="urn:microsoft.com/office/officeart/2005/8/layout/hierarchy1"/>
    <dgm:cxn modelId="{B292B6FA-AD4F-4268-A3A5-4C7B57970498}" srcId="{2B91EBCB-538C-4A7E-B5E9-307786B11A89}" destId="{CCCCF900-00A7-4D10-A7E0-855EC6B57DE5}" srcOrd="0" destOrd="0" parTransId="{848AAF68-3452-4E93-81AD-49D32C0B8DF4}" sibTransId="{A56FE478-B8A4-42C5-AEA0-6FDD491FF2FC}"/>
    <dgm:cxn modelId="{5F364F5D-16D7-4116-8EBC-7D8D0E052E7C}" type="presOf" srcId="{2B91EBCB-538C-4A7E-B5E9-307786B11A89}" destId="{2DE80EFD-9B7C-476A-B4E3-E4114774E33E}" srcOrd="0" destOrd="0" presId="urn:microsoft.com/office/officeart/2005/8/layout/hierarchy1"/>
    <dgm:cxn modelId="{B5238E52-E131-43E8-B963-A8879D7E18E6}" type="presOf" srcId="{512E587F-5DBA-4024-93E7-95BC9714BAD0}" destId="{908008F1-F77C-4F31-AD00-C767A69F5361}" srcOrd="0" destOrd="0" presId="urn:microsoft.com/office/officeart/2005/8/layout/hierarchy1"/>
    <dgm:cxn modelId="{A1A9C439-8CBC-4016-AE94-9F02399FEF6B}" type="presOf" srcId="{C8B81F5C-4F18-4858-BEE7-44CF619C6A01}" destId="{5A9D221E-D979-4BDD-8C68-16EBBBA885D8}" srcOrd="0" destOrd="0" presId="urn:microsoft.com/office/officeart/2005/8/layout/hierarchy1"/>
    <dgm:cxn modelId="{12569CC8-D73C-4AFB-B080-C979E9FBD7E1}" type="presParOf" srcId="{2DE80EFD-9B7C-476A-B4E3-E4114774E33E}" destId="{72215546-ECB4-4CDC-B0BF-196D7EBB4B23}" srcOrd="0" destOrd="0" presId="urn:microsoft.com/office/officeart/2005/8/layout/hierarchy1"/>
    <dgm:cxn modelId="{5049BB2E-828C-4EDF-B00D-112C1F76509F}" type="presParOf" srcId="{72215546-ECB4-4CDC-B0BF-196D7EBB4B23}" destId="{1B9E4274-C24B-4119-B61C-6A1B993C6EC7}" srcOrd="0" destOrd="0" presId="urn:microsoft.com/office/officeart/2005/8/layout/hierarchy1"/>
    <dgm:cxn modelId="{AF74E3B6-AB2D-4C40-BFAD-5BDADDF72DFB}" type="presParOf" srcId="{1B9E4274-C24B-4119-B61C-6A1B993C6EC7}" destId="{CED296A0-7B97-4F6A-BAA4-FD910E42328A}" srcOrd="0" destOrd="0" presId="urn:microsoft.com/office/officeart/2005/8/layout/hierarchy1"/>
    <dgm:cxn modelId="{358C5837-3184-4A3D-AC3F-498FECE79B4C}" type="presParOf" srcId="{1B9E4274-C24B-4119-B61C-6A1B993C6EC7}" destId="{D5784CD6-32DC-4712-9081-58E5AA103CAE}" srcOrd="1" destOrd="0" presId="urn:microsoft.com/office/officeart/2005/8/layout/hierarchy1"/>
    <dgm:cxn modelId="{CBE673B2-3149-48F8-A3CB-3E6984C496DE}" type="presParOf" srcId="{72215546-ECB4-4CDC-B0BF-196D7EBB4B23}" destId="{D7FD603C-0A3C-4CE7-9CBF-4CD1E57F6B0A}" srcOrd="1" destOrd="0" presId="urn:microsoft.com/office/officeart/2005/8/layout/hierarchy1"/>
    <dgm:cxn modelId="{0DE09A41-1D8D-401C-8A4A-20D764EBD6CB}" type="presParOf" srcId="{D7FD603C-0A3C-4CE7-9CBF-4CD1E57F6B0A}" destId="{514593D3-7680-44C0-9F93-AA72AA595401}" srcOrd="0" destOrd="0" presId="urn:microsoft.com/office/officeart/2005/8/layout/hierarchy1"/>
    <dgm:cxn modelId="{4A659552-7A8F-4C8E-BF8D-A551C2EAA9CF}" type="presParOf" srcId="{D7FD603C-0A3C-4CE7-9CBF-4CD1E57F6B0A}" destId="{0C7CC65E-AE0A-488D-8228-5A6932855FEA}" srcOrd="1" destOrd="0" presId="urn:microsoft.com/office/officeart/2005/8/layout/hierarchy1"/>
    <dgm:cxn modelId="{B7A197FE-E797-4391-B994-E942EB70F69C}" type="presParOf" srcId="{0C7CC65E-AE0A-488D-8228-5A6932855FEA}" destId="{0C1065C9-92E8-460F-9173-8762F0269387}" srcOrd="0" destOrd="0" presId="urn:microsoft.com/office/officeart/2005/8/layout/hierarchy1"/>
    <dgm:cxn modelId="{FDD1DEAB-20B1-4526-895E-06181AB7F3F5}" type="presParOf" srcId="{0C1065C9-92E8-460F-9173-8762F0269387}" destId="{145BB36B-C103-429D-AC0D-1B1152236FA2}" srcOrd="0" destOrd="0" presId="urn:microsoft.com/office/officeart/2005/8/layout/hierarchy1"/>
    <dgm:cxn modelId="{F8BDFD69-3928-470A-8A8D-22D853991672}" type="presParOf" srcId="{0C1065C9-92E8-460F-9173-8762F0269387}" destId="{FC61BDFC-89C3-4E17-BFA8-2D0FCD0828E7}" srcOrd="1" destOrd="0" presId="urn:microsoft.com/office/officeart/2005/8/layout/hierarchy1"/>
    <dgm:cxn modelId="{663ED911-1832-4916-A19F-B60B9D21727F}" type="presParOf" srcId="{0C7CC65E-AE0A-488D-8228-5A6932855FEA}" destId="{62DD35C8-A1F3-4C5D-909D-25F44852A4EE}" srcOrd="1" destOrd="0" presId="urn:microsoft.com/office/officeart/2005/8/layout/hierarchy1"/>
    <dgm:cxn modelId="{58245B0F-1AAD-49B3-B15A-DA5413475CFF}" type="presParOf" srcId="{D7FD603C-0A3C-4CE7-9CBF-4CD1E57F6B0A}" destId="{2BA0EA16-3D43-4750-93B0-2AC1F671D02A}" srcOrd="2" destOrd="0" presId="urn:microsoft.com/office/officeart/2005/8/layout/hierarchy1"/>
    <dgm:cxn modelId="{7DB5BE38-4043-448A-80DF-A6CE7B07D9FF}" type="presParOf" srcId="{D7FD603C-0A3C-4CE7-9CBF-4CD1E57F6B0A}" destId="{EC9F79B9-FD5E-4700-8287-F85628E86646}" srcOrd="3" destOrd="0" presId="urn:microsoft.com/office/officeart/2005/8/layout/hierarchy1"/>
    <dgm:cxn modelId="{24D266D1-399A-4BDF-958E-20DD50FD3B19}" type="presParOf" srcId="{EC9F79B9-FD5E-4700-8287-F85628E86646}" destId="{C08C03CE-46B2-491F-99D0-108151D30E83}" srcOrd="0" destOrd="0" presId="urn:microsoft.com/office/officeart/2005/8/layout/hierarchy1"/>
    <dgm:cxn modelId="{72184271-1D68-4AE8-BE2B-F84494DEBB51}" type="presParOf" srcId="{C08C03CE-46B2-491F-99D0-108151D30E83}" destId="{890626F7-F5DC-46A4-BEBF-268F35DFAF16}" srcOrd="0" destOrd="0" presId="urn:microsoft.com/office/officeart/2005/8/layout/hierarchy1"/>
    <dgm:cxn modelId="{A15EE36C-12C0-4EAB-85D4-01D918964531}" type="presParOf" srcId="{C08C03CE-46B2-491F-99D0-108151D30E83}" destId="{5A9D221E-D979-4BDD-8C68-16EBBBA885D8}" srcOrd="1" destOrd="0" presId="urn:microsoft.com/office/officeart/2005/8/layout/hierarchy1"/>
    <dgm:cxn modelId="{34A4FE78-A859-4F30-8C67-0ECD2C2652E3}" type="presParOf" srcId="{EC9F79B9-FD5E-4700-8287-F85628E86646}" destId="{95295A7D-6B51-49CD-BEA2-60188D0645E4}" srcOrd="1" destOrd="0" presId="urn:microsoft.com/office/officeart/2005/8/layout/hierarchy1"/>
    <dgm:cxn modelId="{506ECBFF-1B94-4A6E-8F00-A3E8CC1BF55E}" type="presParOf" srcId="{D7FD603C-0A3C-4CE7-9CBF-4CD1E57F6B0A}" destId="{64CBBC5D-8CD4-4E53-9F27-6184C3B5E07B}" srcOrd="4" destOrd="0" presId="urn:microsoft.com/office/officeart/2005/8/layout/hierarchy1"/>
    <dgm:cxn modelId="{4C801A13-D72B-4E9E-82CD-88F42FE9AE3F}" type="presParOf" srcId="{D7FD603C-0A3C-4CE7-9CBF-4CD1E57F6B0A}" destId="{6D4C3802-F00F-480E-8929-E7D979B5931C}" srcOrd="5" destOrd="0" presId="urn:microsoft.com/office/officeart/2005/8/layout/hierarchy1"/>
    <dgm:cxn modelId="{801BAF93-ABFB-425E-88DD-DA6E4A731872}" type="presParOf" srcId="{6D4C3802-F00F-480E-8929-E7D979B5931C}" destId="{CB010938-8E1D-4246-8080-FA5FE866963C}" srcOrd="0" destOrd="0" presId="urn:microsoft.com/office/officeart/2005/8/layout/hierarchy1"/>
    <dgm:cxn modelId="{C0C054DD-FE53-41A3-BFB1-977EB9157170}" type="presParOf" srcId="{CB010938-8E1D-4246-8080-FA5FE866963C}" destId="{D2EDD1EB-22CB-4611-8B84-2B0A016ED0A0}" srcOrd="0" destOrd="0" presId="urn:microsoft.com/office/officeart/2005/8/layout/hierarchy1"/>
    <dgm:cxn modelId="{887FE70A-A81A-4E4E-BABB-A0876F122A8A}" type="presParOf" srcId="{CB010938-8E1D-4246-8080-FA5FE866963C}" destId="{570D9548-CF14-4396-8987-E935FE291917}" srcOrd="1" destOrd="0" presId="urn:microsoft.com/office/officeart/2005/8/layout/hierarchy1"/>
    <dgm:cxn modelId="{CC4F25CD-675D-4EE6-B8D1-3452B727E7D5}" type="presParOf" srcId="{6D4C3802-F00F-480E-8929-E7D979B5931C}" destId="{FAB7E79B-10D9-40A5-88DB-B4CFF151C78E}" srcOrd="1" destOrd="0" presId="urn:microsoft.com/office/officeart/2005/8/layout/hierarchy1"/>
    <dgm:cxn modelId="{ED787457-5BB3-49C0-A7DD-5F99A7DE2054}" type="presParOf" srcId="{D7FD603C-0A3C-4CE7-9CBF-4CD1E57F6B0A}" destId="{908008F1-F77C-4F31-AD00-C767A69F5361}" srcOrd="6" destOrd="0" presId="urn:microsoft.com/office/officeart/2005/8/layout/hierarchy1"/>
    <dgm:cxn modelId="{CF9CA353-861C-4981-97BE-D035B1B1F5D9}" type="presParOf" srcId="{D7FD603C-0A3C-4CE7-9CBF-4CD1E57F6B0A}" destId="{B057A72C-3B8E-4388-8D34-2CB192951F3B}" srcOrd="7" destOrd="0" presId="urn:microsoft.com/office/officeart/2005/8/layout/hierarchy1"/>
    <dgm:cxn modelId="{7644E756-7227-4017-B84B-31A09334171C}" type="presParOf" srcId="{B057A72C-3B8E-4388-8D34-2CB192951F3B}" destId="{0A979A10-8692-46AD-8316-498460594246}" srcOrd="0" destOrd="0" presId="urn:microsoft.com/office/officeart/2005/8/layout/hierarchy1"/>
    <dgm:cxn modelId="{AB22EF1F-D168-437C-945F-B58C433C1DF2}" type="presParOf" srcId="{0A979A10-8692-46AD-8316-498460594246}" destId="{46A62936-5CF9-42B9-BBA7-B5A363B97977}" srcOrd="0" destOrd="0" presId="urn:microsoft.com/office/officeart/2005/8/layout/hierarchy1"/>
    <dgm:cxn modelId="{1FC4EB81-E100-4C44-9C25-75C69E43AC3E}" type="presParOf" srcId="{0A979A10-8692-46AD-8316-498460594246}" destId="{75CAA969-298B-460A-AE27-CDE6956118EE}" srcOrd="1" destOrd="0" presId="urn:microsoft.com/office/officeart/2005/8/layout/hierarchy1"/>
    <dgm:cxn modelId="{DAB2F4D3-0FDC-4F6D-B859-77F97D3BADA3}" type="presParOf" srcId="{B057A72C-3B8E-4388-8D34-2CB192951F3B}" destId="{2DCD7C39-2C48-4E3E-A8F3-CAC296680E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D6A9A-2D22-480C-984D-22DD9188F9B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o-RO"/>
        </a:p>
      </dgm:t>
    </dgm:pt>
    <dgm:pt modelId="{051D54A6-B3A3-4010-BF48-BEAF80BAB6E7}">
      <dgm:prSet phldrT="[Текст]"/>
      <dgm:spPr/>
      <dgm:t>
        <a:bodyPr/>
        <a:lstStyle/>
        <a:p>
          <a:r>
            <a:rPr lang="ru-RU" dirty="0" smtClean="0"/>
            <a:t>Оформление медицинской документации</a:t>
          </a:r>
          <a:endParaRPr lang="ro-RO" dirty="0"/>
        </a:p>
      </dgm:t>
    </dgm:pt>
    <dgm:pt modelId="{F0AFD759-154B-40BE-BCEF-FB2D8B34DC60}" type="parTrans" cxnId="{A9C48476-EB66-4C89-BCD4-5D9EEC1FFF3D}">
      <dgm:prSet/>
      <dgm:spPr/>
      <dgm:t>
        <a:bodyPr/>
        <a:lstStyle/>
        <a:p>
          <a:endParaRPr lang="ro-RO"/>
        </a:p>
      </dgm:t>
    </dgm:pt>
    <dgm:pt modelId="{6CF13874-1D91-4207-AD8D-5FE90DCE8335}" type="sibTrans" cxnId="{A9C48476-EB66-4C89-BCD4-5D9EEC1FFF3D}">
      <dgm:prSet/>
      <dgm:spPr/>
      <dgm:t>
        <a:bodyPr/>
        <a:lstStyle/>
        <a:p>
          <a:endParaRPr lang="ro-RO"/>
        </a:p>
      </dgm:t>
    </dgm:pt>
    <dgm:pt modelId="{DC237D86-7327-4880-9A67-5401289A65DD}">
      <dgm:prSet phldrT="[Текст]"/>
      <dgm:spPr/>
      <dgm:t>
        <a:bodyPr/>
        <a:lstStyle/>
        <a:p>
          <a:r>
            <a:rPr lang="ru-RU" dirty="0" smtClean="0"/>
            <a:t>Заполнение Медицинского </a:t>
          </a:r>
          <a:r>
            <a:rPr lang="ru-RU" dirty="0" smtClean="0"/>
            <a:t>дела</a:t>
          </a:r>
          <a:endParaRPr lang="ro-RO" dirty="0"/>
        </a:p>
      </dgm:t>
    </dgm:pt>
    <dgm:pt modelId="{22D05F8E-C655-41BF-B496-CF8FCF331BD4}" type="parTrans" cxnId="{45E63E85-B30F-4C08-8E6B-19333B84CF35}">
      <dgm:prSet/>
      <dgm:spPr/>
      <dgm:t>
        <a:bodyPr/>
        <a:lstStyle/>
        <a:p>
          <a:endParaRPr lang="ro-RO"/>
        </a:p>
      </dgm:t>
    </dgm:pt>
    <dgm:pt modelId="{7454A7B8-C599-410D-BE60-C5D0A993CD70}" type="sibTrans" cxnId="{45E63E85-B30F-4C08-8E6B-19333B84CF35}">
      <dgm:prSet/>
      <dgm:spPr/>
      <dgm:t>
        <a:bodyPr/>
        <a:lstStyle/>
        <a:p>
          <a:endParaRPr lang="ro-RO"/>
        </a:p>
      </dgm:t>
    </dgm:pt>
    <dgm:pt modelId="{18B07454-C7E4-4C58-AEAB-77918969872B}">
      <dgm:prSet phldrT="[Текст]"/>
      <dgm:spPr/>
      <dgm:t>
        <a:bodyPr/>
        <a:lstStyle/>
        <a:p>
          <a:r>
            <a:rPr lang="ru-RU" dirty="0" smtClean="0"/>
            <a:t>Исследует карты идентификации факторов профессионального риска</a:t>
          </a:r>
          <a:endParaRPr lang="ro-RO" dirty="0"/>
        </a:p>
      </dgm:t>
    </dgm:pt>
    <dgm:pt modelId="{0D8F8E84-468A-4A9F-849C-22102173317C}" type="parTrans" cxnId="{D6C5F6E1-B079-4D62-8A20-6B7C8C53B6CC}">
      <dgm:prSet/>
      <dgm:spPr/>
      <dgm:t>
        <a:bodyPr/>
        <a:lstStyle/>
        <a:p>
          <a:endParaRPr lang="ro-RO"/>
        </a:p>
      </dgm:t>
    </dgm:pt>
    <dgm:pt modelId="{73DE06F6-1494-4275-9673-161584D7B02C}" type="sibTrans" cxnId="{D6C5F6E1-B079-4D62-8A20-6B7C8C53B6CC}">
      <dgm:prSet/>
      <dgm:spPr/>
      <dgm:t>
        <a:bodyPr/>
        <a:lstStyle/>
        <a:p>
          <a:endParaRPr lang="ro-RO"/>
        </a:p>
      </dgm:t>
    </dgm:pt>
    <dgm:pt modelId="{65A655FE-644B-45AF-9CD5-6EA69C61CE0A}">
      <dgm:prSet phldrT="[Текст]"/>
      <dgm:spPr/>
      <dgm:t>
        <a:bodyPr/>
        <a:lstStyle/>
        <a:p>
          <a:r>
            <a:rPr lang="ru-RU" dirty="0" smtClean="0"/>
            <a:t>Медосмотр</a:t>
          </a:r>
          <a:endParaRPr lang="ro-RO" dirty="0"/>
        </a:p>
      </dgm:t>
    </dgm:pt>
    <dgm:pt modelId="{5D742104-DCEA-40E3-8068-9E8F5808BC01}" type="parTrans" cxnId="{7C948F86-81FF-42E9-920A-C5D14C6CA6EF}">
      <dgm:prSet/>
      <dgm:spPr/>
      <dgm:t>
        <a:bodyPr/>
        <a:lstStyle/>
        <a:p>
          <a:endParaRPr lang="ro-RO"/>
        </a:p>
      </dgm:t>
    </dgm:pt>
    <dgm:pt modelId="{6BF4363A-BCB5-4574-ABD9-42186E993810}" type="sibTrans" cxnId="{7C948F86-81FF-42E9-920A-C5D14C6CA6EF}">
      <dgm:prSet/>
      <dgm:spPr/>
      <dgm:t>
        <a:bodyPr/>
        <a:lstStyle/>
        <a:p>
          <a:endParaRPr lang="ro-RO"/>
        </a:p>
      </dgm:t>
    </dgm:pt>
    <dgm:pt modelId="{7EE55EDB-6D3B-435F-98A6-18291B0AA11E}">
      <dgm:prSet phldrT="[Текст]"/>
      <dgm:spPr/>
      <dgm:t>
        <a:bodyPr/>
        <a:lstStyle/>
        <a:p>
          <a:r>
            <a:rPr lang="ru-RU" dirty="0" smtClean="0"/>
            <a:t>Общий осмотр</a:t>
          </a:r>
          <a:endParaRPr lang="ro-RO" dirty="0"/>
        </a:p>
      </dgm:t>
    </dgm:pt>
    <dgm:pt modelId="{FF26F272-0C6C-4CBE-ACE3-7612F8BBD50D}" type="parTrans" cxnId="{5A9EFD16-7E6A-4B8C-8E86-9D153209DA8C}">
      <dgm:prSet/>
      <dgm:spPr/>
      <dgm:t>
        <a:bodyPr/>
        <a:lstStyle/>
        <a:p>
          <a:endParaRPr lang="ro-RO"/>
        </a:p>
      </dgm:t>
    </dgm:pt>
    <dgm:pt modelId="{CD4FD0F9-E473-4023-9DFE-D9EABFFFF8B7}" type="sibTrans" cxnId="{5A9EFD16-7E6A-4B8C-8E86-9D153209DA8C}">
      <dgm:prSet/>
      <dgm:spPr/>
      <dgm:t>
        <a:bodyPr/>
        <a:lstStyle/>
        <a:p>
          <a:endParaRPr lang="ro-RO"/>
        </a:p>
      </dgm:t>
    </dgm:pt>
    <dgm:pt modelId="{9A47E6CE-3B4C-420C-8C27-67C74E7C8003}">
      <dgm:prSet phldrT="[Текст]"/>
      <dgm:spPr/>
      <dgm:t>
        <a:bodyPr/>
        <a:lstStyle/>
        <a:p>
          <a:r>
            <a:rPr lang="ru-RU" dirty="0" smtClean="0"/>
            <a:t>Осмотр специалистами и </a:t>
          </a:r>
          <a:r>
            <a:rPr lang="ru-RU" dirty="0" err="1" smtClean="0"/>
            <a:t>параклинические</a:t>
          </a:r>
          <a:r>
            <a:rPr lang="ru-RU" dirty="0" smtClean="0"/>
            <a:t> </a:t>
          </a:r>
          <a:r>
            <a:rPr lang="ru-RU" dirty="0" err="1" smtClean="0"/>
            <a:t>иследования</a:t>
          </a:r>
          <a:r>
            <a:rPr lang="ru-RU" dirty="0" smtClean="0"/>
            <a:t> </a:t>
          </a:r>
          <a:endParaRPr lang="ro-RO" dirty="0"/>
        </a:p>
      </dgm:t>
    </dgm:pt>
    <dgm:pt modelId="{78C19624-39CA-48AB-AF0C-4637F412E29F}" type="parTrans" cxnId="{6CCC67B7-DA10-4334-B341-4A06E8CCAB95}">
      <dgm:prSet/>
      <dgm:spPr/>
      <dgm:t>
        <a:bodyPr/>
        <a:lstStyle/>
        <a:p>
          <a:endParaRPr lang="ro-RO"/>
        </a:p>
      </dgm:t>
    </dgm:pt>
    <dgm:pt modelId="{89FDDA7A-5815-4B82-9096-4F168BF5AC0C}" type="sibTrans" cxnId="{6CCC67B7-DA10-4334-B341-4A06E8CCAB95}">
      <dgm:prSet/>
      <dgm:spPr/>
      <dgm:t>
        <a:bodyPr/>
        <a:lstStyle/>
        <a:p>
          <a:endParaRPr lang="ro-RO"/>
        </a:p>
      </dgm:t>
    </dgm:pt>
    <dgm:pt modelId="{471264C1-ED70-4491-9882-35421CA6B445}">
      <dgm:prSet phldrT="[Текст]"/>
      <dgm:spPr/>
      <dgm:t>
        <a:bodyPr/>
        <a:lstStyle/>
        <a:p>
          <a:r>
            <a:rPr lang="ru-RU" dirty="0" smtClean="0"/>
            <a:t>Заключения</a:t>
          </a:r>
          <a:endParaRPr lang="ro-RO" dirty="0"/>
        </a:p>
      </dgm:t>
    </dgm:pt>
    <dgm:pt modelId="{2F59B2F7-2466-4E4C-AC61-A41D45BDB74C}" type="parTrans" cxnId="{B224B6ED-65C5-4EFF-BE00-4198D6CDD09B}">
      <dgm:prSet/>
      <dgm:spPr/>
      <dgm:t>
        <a:bodyPr/>
        <a:lstStyle/>
        <a:p>
          <a:endParaRPr lang="ro-RO"/>
        </a:p>
      </dgm:t>
    </dgm:pt>
    <dgm:pt modelId="{9CE5A7E5-5C99-4447-A537-80B9807804C0}" type="sibTrans" cxnId="{B224B6ED-65C5-4EFF-BE00-4198D6CDD09B}">
      <dgm:prSet/>
      <dgm:spPr/>
      <dgm:t>
        <a:bodyPr/>
        <a:lstStyle/>
        <a:p>
          <a:endParaRPr lang="ro-RO"/>
        </a:p>
      </dgm:t>
    </dgm:pt>
    <dgm:pt modelId="{50E9F01A-7A41-4A7A-B1DA-C9543A12B5BE}">
      <dgm:prSet phldrT="[Текст]"/>
      <dgm:spPr/>
      <dgm:t>
        <a:bodyPr/>
        <a:lstStyle/>
        <a:p>
          <a:r>
            <a:rPr lang="ru-RU" dirty="0" smtClean="0"/>
            <a:t>Заключение о трудоспособности </a:t>
          </a:r>
          <a:endParaRPr lang="ro-RO" dirty="0"/>
        </a:p>
      </dgm:t>
    </dgm:pt>
    <dgm:pt modelId="{EF19A5BA-03B8-40CB-9A7B-60D3594A4D50}" type="parTrans" cxnId="{90514699-8660-4B0E-9AE8-7C62A0E4C525}">
      <dgm:prSet/>
      <dgm:spPr/>
      <dgm:t>
        <a:bodyPr/>
        <a:lstStyle/>
        <a:p>
          <a:endParaRPr lang="ro-RO"/>
        </a:p>
      </dgm:t>
    </dgm:pt>
    <dgm:pt modelId="{F656764F-3912-4314-A502-A2110DF506E0}" type="sibTrans" cxnId="{90514699-8660-4B0E-9AE8-7C62A0E4C525}">
      <dgm:prSet/>
      <dgm:spPr/>
      <dgm:t>
        <a:bodyPr/>
        <a:lstStyle/>
        <a:p>
          <a:endParaRPr lang="ro-RO"/>
        </a:p>
      </dgm:t>
    </dgm:pt>
    <dgm:pt modelId="{BDCC42D2-6A33-4D88-90EF-4C86A64E079F}">
      <dgm:prSet phldrT="[Текст]"/>
      <dgm:spPr/>
      <dgm:t>
        <a:bodyPr/>
        <a:lstStyle/>
        <a:p>
          <a:r>
            <a:rPr lang="ru-RU" dirty="0" smtClean="0"/>
            <a:t>Заполнение карты пригодности к работе</a:t>
          </a:r>
          <a:r>
            <a:rPr lang="ro-RO" dirty="0" smtClean="0"/>
            <a:t>, </a:t>
          </a:r>
          <a:r>
            <a:rPr lang="ru-RU" dirty="0" smtClean="0"/>
            <a:t>поименного списка и заключительного акта</a:t>
          </a:r>
          <a:endParaRPr lang="ro-RO" dirty="0"/>
        </a:p>
      </dgm:t>
    </dgm:pt>
    <dgm:pt modelId="{09AF8ED9-C4C3-406B-825B-F5A0B967B356}" type="parTrans" cxnId="{C6FD2278-88BE-46A3-BBD1-9484132E730A}">
      <dgm:prSet/>
      <dgm:spPr/>
      <dgm:t>
        <a:bodyPr/>
        <a:lstStyle/>
        <a:p>
          <a:endParaRPr lang="ro-RO"/>
        </a:p>
      </dgm:t>
    </dgm:pt>
    <dgm:pt modelId="{43CB40F9-B733-4E75-A122-320125B01F86}" type="sibTrans" cxnId="{C6FD2278-88BE-46A3-BBD1-9484132E730A}">
      <dgm:prSet/>
      <dgm:spPr/>
      <dgm:t>
        <a:bodyPr/>
        <a:lstStyle/>
        <a:p>
          <a:endParaRPr lang="ro-RO"/>
        </a:p>
      </dgm:t>
    </dgm:pt>
    <dgm:pt modelId="{E89D4459-E8B6-435C-8B8A-3C2786DF70D4}">
      <dgm:prSet phldrT="[Текст]"/>
      <dgm:spPr/>
      <dgm:t>
        <a:bodyPr/>
        <a:lstStyle/>
        <a:p>
          <a:r>
            <a:rPr lang="ru-RU" dirty="0" smtClean="0"/>
            <a:t>Подозрение профзаболевания</a:t>
          </a:r>
          <a:endParaRPr lang="ro-RO" dirty="0"/>
        </a:p>
      </dgm:t>
    </dgm:pt>
    <dgm:pt modelId="{24C22C00-63B2-4740-8D30-5BB92160FAE5}" type="parTrans" cxnId="{529C99A4-EAC7-4F15-9897-8842F3468152}">
      <dgm:prSet/>
      <dgm:spPr/>
      <dgm:t>
        <a:bodyPr/>
        <a:lstStyle/>
        <a:p>
          <a:endParaRPr lang="ro-RO"/>
        </a:p>
      </dgm:t>
    </dgm:pt>
    <dgm:pt modelId="{99CDB37E-26BF-4B03-AD6D-914264342AA2}" type="sibTrans" cxnId="{529C99A4-EAC7-4F15-9897-8842F3468152}">
      <dgm:prSet/>
      <dgm:spPr/>
      <dgm:t>
        <a:bodyPr/>
        <a:lstStyle/>
        <a:p>
          <a:endParaRPr lang="ro-RO"/>
        </a:p>
      </dgm:t>
    </dgm:pt>
    <dgm:pt modelId="{8B8D0094-77A4-42F1-A9EC-2B05072E0F4C}" type="pres">
      <dgm:prSet presAssocID="{255D6A9A-2D22-480C-984D-22DD9188F9B5}" presName="theList" presStyleCnt="0">
        <dgm:presLayoutVars>
          <dgm:dir/>
          <dgm:animLvl val="lvl"/>
          <dgm:resizeHandles val="exact"/>
        </dgm:presLayoutVars>
      </dgm:prSet>
      <dgm:spPr/>
      <dgm:t>
        <a:bodyPr/>
        <a:lstStyle/>
        <a:p>
          <a:endParaRPr lang="ro-RO"/>
        </a:p>
      </dgm:t>
    </dgm:pt>
    <dgm:pt modelId="{5559D843-CD24-4630-AF83-06E0AEC20BD1}" type="pres">
      <dgm:prSet presAssocID="{051D54A6-B3A3-4010-BF48-BEAF80BAB6E7}" presName="compNode" presStyleCnt="0"/>
      <dgm:spPr/>
    </dgm:pt>
    <dgm:pt modelId="{B9FC19E5-A860-4DDF-8175-7B3CCB8EDC7A}" type="pres">
      <dgm:prSet presAssocID="{051D54A6-B3A3-4010-BF48-BEAF80BAB6E7}" presName="aNode" presStyleLbl="bgShp" presStyleIdx="0" presStyleCnt="4" custLinFactNeighborX="-38" custLinFactNeighborY="31343"/>
      <dgm:spPr/>
      <dgm:t>
        <a:bodyPr/>
        <a:lstStyle/>
        <a:p>
          <a:endParaRPr lang="ro-RO"/>
        </a:p>
      </dgm:t>
    </dgm:pt>
    <dgm:pt modelId="{D5BD5869-2BAC-4DF9-9771-35FCCA7682DC}" type="pres">
      <dgm:prSet presAssocID="{051D54A6-B3A3-4010-BF48-BEAF80BAB6E7}" presName="textNode" presStyleLbl="bgShp" presStyleIdx="0" presStyleCnt="4"/>
      <dgm:spPr/>
      <dgm:t>
        <a:bodyPr/>
        <a:lstStyle/>
        <a:p>
          <a:endParaRPr lang="ro-RO"/>
        </a:p>
      </dgm:t>
    </dgm:pt>
    <dgm:pt modelId="{71DB42E2-0046-4502-B4E6-C3546D96368A}" type="pres">
      <dgm:prSet presAssocID="{051D54A6-B3A3-4010-BF48-BEAF80BAB6E7}" presName="compChildNode" presStyleCnt="0"/>
      <dgm:spPr/>
    </dgm:pt>
    <dgm:pt modelId="{836DA4A7-A6EE-4F97-8CA5-CC46758BD28C}" type="pres">
      <dgm:prSet presAssocID="{051D54A6-B3A3-4010-BF48-BEAF80BAB6E7}" presName="theInnerList" presStyleCnt="0"/>
      <dgm:spPr/>
    </dgm:pt>
    <dgm:pt modelId="{BB322BA7-EF66-4F30-8699-162C949E47F8}" type="pres">
      <dgm:prSet presAssocID="{DC237D86-7327-4880-9A67-5401289A65DD}" presName="childNode" presStyleLbl="node1" presStyleIdx="0" presStyleCnt="6">
        <dgm:presLayoutVars>
          <dgm:bulletEnabled val="1"/>
        </dgm:presLayoutVars>
      </dgm:prSet>
      <dgm:spPr/>
      <dgm:t>
        <a:bodyPr/>
        <a:lstStyle/>
        <a:p>
          <a:endParaRPr lang="ro-RO"/>
        </a:p>
      </dgm:t>
    </dgm:pt>
    <dgm:pt modelId="{32668C08-8A6B-4805-B1E8-C357082732FE}" type="pres">
      <dgm:prSet presAssocID="{DC237D86-7327-4880-9A67-5401289A65DD}" presName="aSpace2" presStyleCnt="0"/>
      <dgm:spPr/>
    </dgm:pt>
    <dgm:pt modelId="{14E849C2-700C-4674-80B6-AD987DEC4892}" type="pres">
      <dgm:prSet presAssocID="{18B07454-C7E4-4C58-AEAB-77918969872B}" presName="childNode" presStyleLbl="node1" presStyleIdx="1" presStyleCnt="6">
        <dgm:presLayoutVars>
          <dgm:bulletEnabled val="1"/>
        </dgm:presLayoutVars>
      </dgm:prSet>
      <dgm:spPr/>
      <dgm:t>
        <a:bodyPr/>
        <a:lstStyle/>
        <a:p>
          <a:endParaRPr lang="ro-RO"/>
        </a:p>
      </dgm:t>
    </dgm:pt>
    <dgm:pt modelId="{A533A7EE-A2E4-4AD5-A465-F41FDF81F6C4}" type="pres">
      <dgm:prSet presAssocID="{051D54A6-B3A3-4010-BF48-BEAF80BAB6E7}" presName="aSpace" presStyleCnt="0"/>
      <dgm:spPr/>
    </dgm:pt>
    <dgm:pt modelId="{0B77CCA9-3D60-4345-8F89-1C68290360B0}" type="pres">
      <dgm:prSet presAssocID="{65A655FE-644B-45AF-9CD5-6EA69C61CE0A}" presName="compNode" presStyleCnt="0"/>
      <dgm:spPr/>
    </dgm:pt>
    <dgm:pt modelId="{A764D2D4-3DED-4D8D-BA9C-E23B0C09D2D0}" type="pres">
      <dgm:prSet presAssocID="{65A655FE-644B-45AF-9CD5-6EA69C61CE0A}" presName="aNode" presStyleLbl="bgShp" presStyleIdx="1" presStyleCnt="4"/>
      <dgm:spPr/>
      <dgm:t>
        <a:bodyPr/>
        <a:lstStyle/>
        <a:p>
          <a:endParaRPr lang="ro-RO"/>
        </a:p>
      </dgm:t>
    </dgm:pt>
    <dgm:pt modelId="{5C70D99D-52D6-44E2-9EB4-F1BF3BF4A332}" type="pres">
      <dgm:prSet presAssocID="{65A655FE-644B-45AF-9CD5-6EA69C61CE0A}" presName="textNode" presStyleLbl="bgShp" presStyleIdx="1" presStyleCnt="4"/>
      <dgm:spPr/>
      <dgm:t>
        <a:bodyPr/>
        <a:lstStyle/>
        <a:p>
          <a:endParaRPr lang="ro-RO"/>
        </a:p>
      </dgm:t>
    </dgm:pt>
    <dgm:pt modelId="{A061CA55-0999-4D3E-B749-DDB87FAC5686}" type="pres">
      <dgm:prSet presAssocID="{65A655FE-644B-45AF-9CD5-6EA69C61CE0A}" presName="compChildNode" presStyleCnt="0"/>
      <dgm:spPr/>
    </dgm:pt>
    <dgm:pt modelId="{F190FCB2-E3C9-4179-92E1-6B3AD901923D}" type="pres">
      <dgm:prSet presAssocID="{65A655FE-644B-45AF-9CD5-6EA69C61CE0A}" presName="theInnerList" presStyleCnt="0"/>
      <dgm:spPr/>
    </dgm:pt>
    <dgm:pt modelId="{E8C00F5E-6024-40B3-8BCF-042DC2271EA2}" type="pres">
      <dgm:prSet presAssocID="{7EE55EDB-6D3B-435F-98A6-18291B0AA11E}" presName="childNode" presStyleLbl="node1" presStyleIdx="2" presStyleCnt="6">
        <dgm:presLayoutVars>
          <dgm:bulletEnabled val="1"/>
        </dgm:presLayoutVars>
      </dgm:prSet>
      <dgm:spPr/>
      <dgm:t>
        <a:bodyPr/>
        <a:lstStyle/>
        <a:p>
          <a:endParaRPr lang="ro-RO"/>
        </a:p>
      </dgm:t>
    </dgm:pt>
    <dgm:pt modelId="{5B54E4B3-35C6-4CC3-980D-9A62F4A48438}" type="pres">
      <dgm:prSet presAssocID="{7EE55EDB-6D3B-435F-98A6-18291B0AA11E}" presName="aSpace2" presStyleCnt="0"/>
      <dgm:spPr/>
    </dgm:pt>
    <dgm:pt modelId="{DEC5C7DC-65D1-4663-B7C4-9B16FAC499D3}" type="pres">
      <dgm:prSet presAssocID="{9A47E6CE-3B4C-420C-8C27-67C74E7C8003}" presName="childNode" presStyleLbl="node1" presStyleIdx="3" presStyleCnt="6">
        <dgm:presLayoutVars>
          <dgm:bulletEnabled val="1"/>
        </dgm:presLayoutVars>
      </dgm:prSet>
      <dgm:spPr/>
      <dgm:t>
        <a:bodyPr/>
        <a:lstStyle/>
        <a:p>
          <a:endParaRPr lang="ro-RO"/>
        </a:p>
      </dgm:t>
    </dgm:pt>
    <dgm:pt modelId="{BA060652-95BD-4508-AAC0-29E9A5AA1586}" type="pres">
      <dgm:prSet presAssocID="{65A655FE-644B-45AF-9CD5-6EA69C61CE0A}" presName="aSpace" presStyleCnt="0"/>
      <dgm:spPr/>
    </dgm:pt>
    <dgm:pt modelId="{0695EF6D-E0F8-44F2-8CD6-67DE2C166448}" type="pres">
      <dgm:prSet presAssocID="{471264C1-ED70-4491-9882-35421CA6B445}" presName="compNode" presStyleCnt="0"/>
      <dgm:spPr/>
    </dgm:pt>
    <dgm:pt modelId="{085DCD70-B46D-4FA7-A08C-088DDA7D6EBE}" type="pres">
      <dgm:prSet presAssocID="{471264C1-ED70-4491-9882-35421CA6B445}" presName="aNode" presStyleLbl="bgShp" presStyleIdx="2" presStyleCnt="4"/>
      <dgm:spPr/>
      <dgm:t>
        <a:bodyPr/>
        <a:lstStyle/>
        <a:p>
          <a:endParaRPr lang="ro-RO"/>
        </a:p>
      </dgm:t>
    </dgm:pt>
    <dgm:pt modelId="{E68E63BA-4277-426A-8B37-93304F4B32C6}" type="pres">
      <dgm:prSet presAssocID="{471264C1-ED70-4491-9882-35421CA6B445}" presName="textNode" presStyleLbl="bgShp" presStyleIdx="2" presStyleCnt="4"/>
      <dgm:spPr/>
      <dgm:t>
        <a:bodyPr/>
        <a:lstStyle/>
        <a:p>
          <a:endParaRPr lang="ro-RO"/>
        </a:p>
      </dgm:t>
    </dgm:pt>
    <dgm:pt modelId="{776E9B4D-C8E7-4720-B1F1-412F12163283}" type="pres">
      <dgm:prSet presAssocID="{471264C1-ED70-4491-9882-35421CA6B445}" presName="compChildNode" presStyleCnt="0"/>
      <dgm:spPr/>
    </dgm:pt>
    <dgm:pt modelId="{D4BA1986-31E2-4458-898C-0D1CA8AE6F60}" type="pres">
      <dgm:prSet presAssocID="{471264C1-ED70-4491-9882-35421CA6B445}" presName="theInnerList" presStyleCnt="0"/>
      <dgm:spPr/>
    </dgm:pt>
    <dgm:pt modelId="{99A85505-00A0-42DA-ADCF-44FA3E579836}" type="pres">
      <dgm:prSet presAssocID="{50E9F01A-7A41-4A7A-B1DA-C9543A12B5BE}" presName="childNode" presStyleLbl="node1" presStyleIdx="4" presStyleCnt="6">
        <dgm:presLayoutVars>
          <dgm:bulletEnabled val="1"/>
        </dgm:presLayoutVars>
      </dgm:prSet>
      <dgm:spPr/>
      <dgm:t>
        <a:bodyPr/>
        <a:lstStyle/>
        <a:p>
          <a:endParaRPr lang="ro-RO"/>
        </a:p>
      </dgm:t>
    </dgm:pt>
    <dgm:pt modelId="{DC0A0A0E-0533-45F3-A138-ADB87B6DDC3B}" type="pres">
      <dgm:prSet presAssocID="{50E9F01A-7A41-4A7A-B1DA-C9543A12B5BE}" presName="aSpace2" presStyleCnt="0"/>
      <dgm:spPr/>
    </dgm:pt>
    <dgm:pt modelId="{B588A995-A2A1-4116-9676-7933FD0C64F6}" type="pres">
      <dgm:prSet presAssocID="{BDCC42D2-6A33-4D88-90EF-4C86A64E079F}" presName="childNode" presStyleLbl="node1" presStyleIdx="5" presStyleCnt="6">
        <dgm:presLayoutVars>
          <dgm:bulletEnabled val="1"/>
        </dgm:presLayoutVars>
      </dgm:prSet>
      <dgm:spPr/>
      <dgm:t>
        <a:bodyPr/>
        <a:lstStyle/>
        <a:p>
          <a:endParaRPr lang="ro-RO"/>
        </a:p>
      </dgm:t>
    </dgm:pt>
    <dgm:pt modelId="{E090BEF8-994E-4DAE-A65F-617F5F557C63}" type="pres">
      <dgm:prSet presAssocID="{471264C1-ED70-4491-9882-35421CA6B445}" presName="aSpace" presStyleCnt="0"/>
      <dgm:spPr/>
    </dgm:pt>
    <dgm:pt modelId="{6654DC95-468C-4A59-9BCE-51B00B05590B}" type="pres">
      <dgm:prSet presAssocID="{E89D4459-E8B6-435C-8B8A-3C2786DF70D4}" presName="compNode" presStyleCnt="0"/>
      <dgm:spPr/>
    </dgm:pt>
    <dgm:pt modelId="{F133AC96-F796-4246-A048-9F19A6585979}" type="pres">
      <dgm:prSet presAssocID="{E89D4459-E8B6-435C-8B8A-3C2786DF70D4}" presName="aNode" presStyleLbl="bgShp" presStyleIdx="3" presStyleCnt="4" custFlipHor="1" custScaleX="89364"/>
      <dgm:spPr/>
      <dgm:t>
        <a:bodyPr/>
        <a:lstStyle/>
        <a:p>
          <a:endParaRPr lang="ro-RO"/>
        </a:p>
      </dgm:t>
    </dgm:pt>
    <dgm:pt modelId="{B516EDA3-2007-4BB6-86A3-97AB13E38711}" type="pres">
      <dgm:prSet presAssocID="{E89D4459-E8B6-435C-8B8A-3C2786DF70D4}" presName="textNode" presStyleLbl="bgShp" presStyleIdx="3" presStyleCnt="4"/>
      <dgm:spPr/>
      <dgm:t>
        <a:bodyPr/>
        <a:lstStyle/>
        <a:p>
          <a:endParaRPr lang="ro-RO"/>
        </a:p>
      </dgm:t>
    </dgm:pt>
    <dgm:pt modelId="{1EDBB62C-6794-4525-8F82-F35C058614DC}" type="pres">
      <dgm:prSet presAssocID="{E89D4459-E8B6-435C-8B8A-3C2786DF70D4}" presName="compChildNode" presStyleCnt="0"/>
      <dgm:spPr/>
    </dgm:pt>
    <dgm:pt modelId="{B8B2BFC6-509D-4798-BF56-D89DBE5D3EBD}" type="pres">
      <dgm:prSet presAssocID="{E89D4459-E8B6-435C-8B8A-3C2786DF70D4}" presName="theInnerList" presStyleCnt="0"/>
      <dgm:spPr/>
    </dgm:pt>
  </dgm:ptLst>
  <dgm:cxnLst>
    <dgm:cxn modelId="{DD08EFF0-09CD-44B6-B59B-4E9334C19F54}" type="presOf" srcId="{255D6A9A-2D22-480C-984D-22DD9188F9B5}" destId="{8B8D0094-77A4-42F1-A9EC-2B05072E0F4C}" srcOrd="0" destOrd="0" presId="urn:microsoft.com/office/officeart/2005/8/layout/lProcess2"/>
    <dgm:cxn modelId="{5965FE58-933D-4D40-99DD-B2A7523DA047}" type="presOf" srcId="{7EE55EDB-6D3B-435F-98A6-18291B0AA11E}" destId="{E8C00F5E-6024-40B3-8BCF-042DC2271EA2}" srcOrd="0" destOrd="0" presId="urn:microsoft.com/office/officeart/2005/8/layout/lProcess2"/>
    <dgm:cxn modelId="{7C948F86-81FF-42E9-920A-C5D14C6CA6EF}" srcId="{255D6A9A-2D22-480C-984D-22DD9188F9B5}" destId="{65A655FE-644B-45AF-9CD5-6EA69C61CE0A}" srcOrd="1" destOrd="0" parTransId="{5D742104-DCEA-40E3-8068-9E8F5808BC01}" sibTransId="{6BF4363A-BCB5-4574-ABD9-42186E993810}"/>
    <dgm:cxn modelId="{13EC6DBC-C516-46CF-9FAA-984383C8903C}" type="presOf" srcId="{471264C1-ED70-4491-9882-35421CA6B445}" destId="{085DCD70-B46D-4FA7-A08C-088DDA7D6EBE}" srcOrd="0" destOrd="0" presId="urn:microsoft.com/office/officeart/2005/8/layout/lProcess2"/>
    <dgm:cxn modelId="{242CB134-F100-406E-B5B8-57D8A72E109F}" type="presOf" srcId="{65A655FE-644B-45AF-9CD5-6EA69C61CE0A}" destId="{5C70D99D-52D6-44E2-9EB4-F1BF3BF4A332}" srcOrd="1" destOrd="0" presId="urn:microsoft.com/office/officeart/2005/8/layout/lProcess2"/>
    <dgm:cxn modelId="{669C4908-9CB1-446B-A481-68EA904B311D}" type="presOf" srcId="{BDCC42D2-6A33-4D88-90EF-4C86A64E079F}" destId="{B588A995-A2A1-4116-9676-7933FD0C64F6}" srcOrd="0" destOrd="0" presId="urn:microsoft.com/office/officeart/2005/8/layout/lProcess2"/>
    <dgm:cxn modelId="{D6C5F6E1-B079-4D62-8A20-6B7C8C53B6CC}" srcId="{051D54A6-B3A3-4010-BF48-BEAF80BAB6E7}" destId="{18B07454-C7E4-4C58-AEAB-77918969872B}" srcOrd="1" destOrd="0" parTransId="{0D8F8E84-468A-4A9F-849C-22102173317C}" sibTransId="{73DE06F6-1494-4275-9673-161584D7B02C}"/>
    <dgm:cxn modelId="{19CBC3A1-1E01-4AB6-BCC8-FBEEC0FD12E3}" type="presOf" srcId="{9A47E6CE-3B4C-420C-8C27-67C74E7C8003}" destId="{DEC5C7DC-65D1-4663-B7C4-9B16FAC499D3}" srcOrd="0" destOrd="0" presId="urn:microsoft.com/office/officeart/2005/8/layout/lProcess2"/>
    <dgm:cxn modelId="{55200760-E1C1-4767-9219-6394E439AD40}" type="presOf" srcId="{051D54A6-B3A3-4010-BF48-BEAF80BAB6E7}" destId="{D5BD5869-2BAC-4DF9-9771-35FCCA7682DC}" srcOrd="1" destOrd="0" presId="urn:microsoft.com/office/officeart/2005/8/layout/lProcess2"/>
    <dgm:cxn modelId="{214B916A-C368-4D2F-B979-7195C98D4DEC}" type="presOf" srcId="{051D54A6-B3A3-4010-BF48-BEAF80BAB6E7}" destId="{B9FC19E5-A860-4DDF-8175-7B3CCB8EDC7A}" srcOrd="0" destOrd="0" presId="urn:microsoft.com/office/officeart/2005/8/layout/lProcess2"/>
    <dgm:cxn modelId="{E7484587-41CB-4B77-A2A7-30846A137CFC}" type="presOf" srcId="{E89D4459-E8B6-435C-8B8A-3C2786DF70D4}" destId="{B516EDA3-2007-4BB6-86A3-97AB13E38711}" srcOrd="1" destOrd="0" presId="urn:microsoft.com/office/officeart/2005/8/layout/lProcess2"/>
    <dgm:cxn modelId="{3C29D198-B2B7-4C49-898D-F8BE38ABA9D6}" type="presOf" srcId="{65A655FE-644B-45AF-9CD5-6EA69C61CE0A}" destId="{A764D2D4-3DED-4D8D-BA9C-E23B0C09D2D0}" srcOrd="0" destOrd="0" presId="urn:microsoft.com/office/officeart/2005/8/layout/lProcess2"/>
    <dgm:cxn modelId="{B224B6ED-65C5-4EFF-BE00-4198D6CDD09B}" srcId="{255D6A9A-2D22-480C-984D-22DD9188F9B5}" destId="{471264C1-ED70-4491-9882-35421CA6B445}" srcOrd="2" destOrd="0" parTransId="{2F59B2F7-2466-4E4C-AC61-A41D45BDB74C}" sibTransId="{9CE5A7E5-5C99-4447-A537-80B9807804C0}"/>
    <dgm:cxn modelId="{950C8F77-1BD6-43EA-80BF-EA7B3F2743FA}" type="presOf" srcId="{DC237D86-7327-4880-9A67-5401289A65DD}" destId="{BB322BA7-EF66-4F30-8699-162C949E47F8}" srcOrd="0" destOrd="0" presId="urn:microsoft.com/office/officeart/2005/8/layout/lProcess2"/>
    <dgm:cxn modelId="{45E63E85-B30F-4C08-8E6B-19333B84CF35}" srcId="{051D54A6-B3A3-4010-BF48-BEAF80BAB6E7}" destId="{DC237D86-7327-4880-9A67-5401289A65DD}" srcOrd="0" destOrd="0" parTransId="{22D05F8E-C655-41BF-B496-CF8FCF331BD4}" sibTransId="{7454A7B8-C599-410D-BE60-C5D0A993CD70}"/>
    <dgm:cxn modelId="{529C99A4-EAC7-4F15-9897-8842F3468152}" srcId="{255D6A9A-2D22-480C-984D-22DD9188F9B5}" destId="{E89D4459-E8B6-435C-8B8A-3C2786DF70D4}" srcOrd="3" destOrd="0" parTransId="{24C22C00-63B2-4740-8D30-5BB92160FAE5}" sibTransId="{99CDB37E-26BF-4B03-AD6D-914264342AA2}"/>
    <dgm:cxn modelId="{90514699-8660-4B0E-9AE8-7C62A0E4C525}" srcId="{471264C1-ED70-4491-9882-35421CA6B445}" destId="{50E9F01A-7A41-4A7A-B1DA-C9543A12B5BE}" srcOrd="0" destOrd="0" parTransId="{EF19A5BA-03B8-40CB-9A7B-60D3594A4D50}" sibTransId="{F656764F-3912-4314-A502-A2110DF506E0}"/>
    <dgm:cxn modelId="{C6FD2278-88BE-46A3-BBD1-9484132E730A}" srcId="{471264C1-ED70-4491-9882-35421CA6B445}" destId="{BDCC42D2-6A33-4D88-90EF-4C86A64E079F}" srcOrd="1" destOrd="0" parTransId="{09AF8ED9-C4C3-406B-825B-F5A0B967B356}" sibTransId="{43CB40F9-B733-4E75-A122-320125B01F86}"/>
    <dgm:cxn modelId="{5A9EFD16-7E6A-4B8C-8E86-9D153209DA8C}" srcId="{65A655FE-644B-45AF-9CD5-6EA69C61CE0A}" destId="{7EE55EDB-6D3B-435F-98A6-18291B0AA11E}" srcOrd="0" destOrd="0" parTransId="{FF26F272-0C6C-4CBE-ACE3-7612F8BBD50D}" sibTransId="{CD4FD0F9-E473-4023-9DFE-D9EABFFFF8B7}"/>
    <dgm:cxn modelId="{6CCC67B7-DA10-4334-B341-4A06E8CCAB95}" srcId="{65A655FE-644B-45AF-9CD5-6EA69C61CE0A}" destId="{9A47E6CE-3B4C-420C-8C27-67C74E7C8003}" srcOrd="1" destOrd="0" parTransId="{78C19624-39CA-48AB-AF0C-4637F412E29F}" sibTransId="{89FDDA7A-5815-4B82-9096-4F168BF5AC0C}"/>
    <dgm:cxn modelId="{28F30E65-BA50-4199-B934-F4E22BE49484}" type="presOf" srcId="{50E9F01A-7A41-4A7A-B1DA-C9543A12B5BE}" destId="{99A85505-00A0-42DA-ADCF-44FA3E579836}" srcOrd="0" destOrd="0" presId="urn:microsoft.com/office/officeart/2005/8/layout/lProcess2"/>
    <dgm:cxn modelId="{D708BD1F-379B-4DFE-B86F-30C83FFB9FB9}" type="presOf" srcId="{E89D4459-E8B6-435C-8B8A-3C2786DF70D4}" destId="{F133AC96-F796-4246-A048-9F19A6585979}" srcOrd="0" destOrd="0" presId="urn:microsoft.com/office/officeart/2005/8/layout/lProcess2"/>
    <dgm:cxn modelId="{78197399-DD8B-49B1-8ED0-2CEEFAA073DF}" type="presOf" srcId="{18B07454-C7E4-4C58-AEAB-77918969872B}" destId="{14E849C2-700C-4674-80B6-AD987DEC4892}" srcOrd="0" destOrd="0" presId="urn:microsoft.com/office/officeart/2005/8/layout/lProcess2"/>
    <dgm:cxn modelId="{A9C48476-EB66-4C89-BCD4-5D9EEC1FFF3D}" srcId="{255D6A9A-2D22-480C-984D-22DD9188F9B5}" destId="{051D54A6-B3A3-4010-BF48-BEAF80BAB6E7}" srcOrd="0" destOrd="0" parTransId="{F0AFD759-154B-40BE-BCEF-FB2D8B34DC60}" sibTransId="{6CF13874-1D91-4207-AD8D-5FE90DCE8335}"/>
    <dgm:cxn modelId="{A766C9B2-3B9B-4E74-819A-2C40561E65D4}" type="presOf" srcId="{471264C1-ED70-4491-9882-35421CA6B445}" destId="{E68E63BA-4277-426A-8B37-93304F4B32C6}" srcOrd="1" destOrd="0" presId="urn:microsoft.com/office/officeart/2005/8/layout/lProcess2"/>
    <dgm:cxn modelId="{BABD4719-85CA-4128-B22B-99A61E8609C7}" type="presParOf" srcId="{8B8D0094-77A4-42F1-A9EC-2B05072E0F4C}" destId="{5559D843-CD24-4630-AF83-06E0AEC20BD1}" srcOrd="0" destOrd="0" presId="urn:microsoft.com/office/officeart/2005/8/layout/lProcess2"/>
    <dgm:cxn modelId="{35FF59CC-3576-468A-B483-BA2A8E4E45FF}" type="presParOf" srcId="{5559D843-CD24-4630-AF83-06E0AEC20BD1}" destId="{B9FC19E5-A860-4DDF-8175-7B3CCB8EDC7A}" srcOrd="0" destOrd="0" presId="urn:microsoft.com/office/officeart/2005/8/layout/lProcess2"/>
    <dgm:cxn modelId="{152B1217-E0F1-4888-8A7A-F9462813F446}" type="presParOf" srcId="{5559D843-CD24-4630-AF83-06E0AEC20BD1}" destId="{D5BD5869-2BAC-4DF9-9771-35FCCA7682DC}" srcOrd="1" destOrd="0" presId="urn:microsoft.com/office/officeart/2005/8/layout/lProcess2"/>
    <dgm:cxn modelId="{E3CB7919-C12C-4EC4-89DF-83273618A0C5}" type="presParOf" srcId="{5559D843-CD24-4630-AF83-06E0AEC20BD1}" destId="{71DB42E2-0046-4502-B4E6-C3546D96368A}" srcOrd="2" destOrd="0" presId="urn:microsoft.com/office/officeart/2005/8/layout/lProcess2"/>
    <dgm:cxn modelId="{4AA96EA1-A028-41BC-9C7D-CE8EC47C562D}" type="presParOf" srcId="{71DB42E2-0046-4502-B4E6-C3546D96368A}" destId="{836DA4A7-A6EE-4F97-8CA5-CC46758BD28C}" srcOrd="0" destOrd="0" presId="urn:microsoft.com/office/officeart/2005/8/layout/lProcess2"/>
    <dgm:cxn modelId="{33972B80-D2B7-4DE3-A70E-9F49D7C08BCC}" type="presParOf" srcId="{836DA4A7-A6EE-4F97-8CA5-CC46758BD28C}" destId="{BB322BA7-EF66-4F30-8699-162C949E47F8}" srcOrd="0" destOrd="0" presId="urn:microsoft.com/office/officeart/2005/8/layout/lProcess2"/>
    <dgm:cxn modelId="{C6A6F7EA-F5F5-4BB0-841C-ADB82F18D8C4}" type="presParOf" srcId="{836DA4A7-A6EE-4F97-8CA5-CC46758BD28C}" destId="{32668C08-8A6B-4805-B1E8-C357082732FE}" srcOrd="1" destOrd="0" presId="urn:microsoft.com/office/officeart/2005/8/layout/lProcess2"/>
    <dgm:cxn modelId="{9F4551DE-D280-4CB1-A87D-7EDCE3C6DB52}" type="presParOf" srcId="{836DA4A7-A6EE-4F97-8CA5-CC46758BD28C}" destId="{14E849C2-700C-4674-80B6-AD987DEC4892}" srcOrd="2" destOrd="0" presId="urn:microsoft.com/office/officeart/2005/8/layout/lProcess2"/>
    <dgm:cxn modelId="{8E683D64-948B-4FE3-93F6-5475EE03C044}" type="presParOf" srcId="{8B8D0094-77A4-42F1-A9EC-2B05072E0F4C}" destId="{A533A7EE-A2E4-4AD5-A465-F41FDF81F6C4}" srcOrd="1" destOrd="0" presId="urn:microsoft.com/office/officeart/2005/8/layout/lProcess2"/>
    <dgm:cxn modelId="{6A590D57-F4B6-4846-8F20-433C0A86DC47}" type="presParOf" srcId="{8B8D0094-77A4-42F1-A9EC-2B05072E0F4C}" destId="{0B77CCA9-3D60-4345-8F89-1C68290360B0}" srcOrd="2" destOrd="0" presId="urn:microsoft.com/office/officeart/2005/8/layout/lProcess2"/>
    <dgm:cxn modelId="{B35C14F7-097F-42EC-BF66-0BC5FB28DB94}" type="presParOf" srcId="{0B77CCA9-3D60-4345-8F89-1C68290360B0}" destId="{A764D2D4-3DED-4D8D-BA9C-E23B0C09D2D0}" srcOrd="0" destOrd="0" presId="urn:microsoft.com/office/officeart/2005/8/layout/lProcess2"/>
    <dgm:cxn modelId="{D0EFA23D-6288-4457-ADF3-A1231C959272}" type="presParOf" srcId="{0B77CCA9-3D60-4345-8F89-1C68290360B0}" destId="{5C70D99D-52D6-44E2-9EB4-F1BF3BF4A332}" srcOrd="1" destOrd="0" presId="urn:microsoft.com/office/officeart/2005/8/layout/lProcess2"/>
    <dgm:cxn modelId="{7722F3A0-3C0A-48B0-B015-3AD019881233}" type="presParOf" srcId="{0B77CCA9-3D60-4345-8F89-1C68290360B0}" destId="{A061CA55-0999-4D3E-B749-DDB87FAC5686}" srcOrd="2" destOrd="0" presId="urn:microsoft.com/office/officeart/2005/8/layout/lProcess2"/>
    <dgm:cxn modelId="{508949DF-968F-4C1C-BCB0-C57CD5837AAB}" type="presParOf" srcId="{A061CA55-0999-4D3E-B749-DDB87FAC5686}" destId="{F190FCB2-E3C9-4179-92E1-6B3AD901923D}" srcOrd="0" destOrd="0" presId="urn:microsoft.com/office/officeart/2005/8/layout/lProcess2"/>
    <dgm:cxn modelId="{A5821BBD-8C49-4527-9E04-3DE51F6B5C2C}" type="presParOf" srcId="{F190FCB2-E3C9-4179-92E1-6B3AD901923D}" destId="{E8C00F5E-6024-40B3-8BCF-042DC2271EA2}" srcOrd="0" destOrd="0" presId="urn:microsoft.com/office/officeart/2005/8/layout/lProcess2"/>
    <dgm:cxn modelId="{CDEE8B9F-BB06-411B-AB9E-34DA60273024}" type="presParOf" srcId="{F190FCB2-E3C9-4179-92E1-6B3AD901923D}" destId="{5B54E4B3-35C6-4CC3-980D-9A62F4A48438}" srcOrd="1" destOrd="0" presId="urn:microsoft.com/office/officeart/2005/8/layout/lProcess2"/>
    <dgm:cxn modelId="{583AB903-9C32-40D7-B416-40E4315DDAA0}" type="presParOf" srcId="{F190FCB2-E3C9-4179-92E1-6B3AD901923D}" destId="{DEC5C7DC-65D1-4663-B7C4-9B16FAC499D3}" srcOrd="2" destOrd="0" presId="urn:microsoft.com/office/officeart/2005/8/layout/lProcess2"/>
    <dgm:cxn modelId="{F74CA729-69F3-460D-AB19-14A7B3EFE975}" type="presParOf" srcId="{8B8D0094-77A4-42F1-A9EC-2B05072E0F4C}" destId="{BA060652-95BD-4508-AAC0-29E9A5AA1586}" srcOrd="3" destOrd="0" presId="urn:microsoft.com/office/officeart/2005/8/layout/lProcess2"/>
    <dgm:cxn modelId="{ED02A0BD-AFBF-4F57-9C43-9787FD69ABE6}" type="presParOf" srcId="{8B8D0094-77A4-42F1-A9EC-2B05072E0F4C}" destId="{0695EF6D-E0F8-44F2-8CD6-67DE2C166448}" srcOrd="4" destOrd="0" presId="urn:microsoft.com/office/officeart/2005/8/layout/lProcess2"/>
    <dgm:cxn modelId="{393D85E5-57A5-4F73-8598-E8A471F5C1F4}" type="presParOf" srcId="{0695EF6D-E0F8-44F2-8CD6-67DE2C166448}" destId="{085DCD70-B46D-4FA7-A08C-088DDA7D6EBE}" srcOrd="0" destOrd="0" presId="urn:microsoft.com/office/officeart/2005/8/layout/lProcess2"/>
    <dgm:cxn modelId="{120E4862-AE69-431F-8DD3-16C80AF5DB9E}" type="presParOf" srcId="{0695EF6D-E0F8-44F2-8CD6-67DE2C166448}" destId="{E68E63BA-4277-426A-8B37-93304F4B32C6}" srcOrd="1" destOrd="0" presId="urn:microsoft.com/office/officeart/2005/8/layout/lProcess2"/>
    <dgm:cxn modelId="{97A14A5D-B26C-4A57-A98C-C3E4FB4681D7}" type="presParOf" srcId="{0695EF6D-E0F8-44F2-8CD6-67DE2C166448}" destId="{776E9B4D-C8E7-4720-B1F1-412F12163283}" srcOrd="2" destOrd="0" presId="urn:microsoft.com/office/officeart/2005/8/layout/lProcess2"/>
    <dgm:cxn modelId="{4F477F56-FD31-412C-9A12-100B6746A55D}" type="presParOf" srcId="{776E9B4D-C8E7-4720-B1F1-412F12163283}" destId="{D4BA1986-31E2-4458-898C-0D1CA8AE6F60}" srcOrd="0" destOrd="0" presId="urn:microsoft.com/office/officeart/2005/8/layout/lProcess2"/>
    <dgm:cxn modelId="{EADD427E-BD38-4735-A222-288934926EA7}" type="presParOf" srcId="{D4BA1986-31E2-4458-898C-0D1CA8AE6F60}" destId="{99A85505-00A0-42DA-ADCF-44FA3E579836}" srcOrd="0" destOrd="0" presId="urn:microsoft.com/office/officeart/2005/8/layout/lProcess2"/>
    <dgm:cxn modelId="{4EBE2725-94DC-4CCB-892A-DA8CF5C8B0C4}" type="presParOf" srcId="{D4BA1986-31E2-4458-898C-0D1CA8AE6F60}" destId="{DC0A0A0E-0533-45F3-A138-ADB87B6DDC3B}" srcOrd="1" destOrd="0" presId="urn:microsoft.com/office/officeart/2005/8/layout/lProcess2"/>
    <dgm:cxn modelId="{F8DDDA9D-3767-4014-93B2-3E9340422CD1}" type="presParOf" srcId="{D4BA1986-31E2-4458-898C-0D1CA8AE6F60}" destId="{B588A995-A2A1-4116-9676-7933FD0C64F6}" srcOrd="2" destOrd="0" presId="urn:microsoft.com/office/officeart/2005/8/layout/lProcess2"/>
    <dgm:cxn modelId="{E42E7583-07E4-4551-99AB-42F1A9A12602}" type="presParOf" srcId="{8B8D0094-77A4-42F1-A9EC-2B05072E0F4C}" destId="{E090BEF8-994E-4DAE-A65F-617F5F557C63}" srcOrd="5" destOrd="0" presId="urn:microsoft.com/office/officeart/2005/8/layout/lProcess2"/>
    <dgm:cxn modelId="{028DA90D-1107-422B-9917-48525552F709}" type="presParOf" srcId="{8B8D0094-77A4-42F1-A9EC-2B05072E0F4C}" destId="{6654DC95-468C-4A59-9BCE-51B00B05590B}" srcOrd="6" destOrd="0" presId="urn:microsoft.com/office/officeart/2005/8/layout/lProcess2"/>
    <dgm:cxn modelId="{CE369613-FA1C-4DF2-99E0-1E2516C2F8EC}" type="presParOf" srcId="{6654DC95-468C-4A59-9BCE-51B00B05590B}" destId="{F133AC96-F796-4246-A048-9F19A6585979}" srcOrd="0" destOrd="0" presId="urn:microsoft.com/office/officeart/2005/8/layout/lProcess2"/>
    <dgm:cxn modelId="{EC5ECCF0-0DB9-4285-88FE-681390D292D9}" type="presParOf" srcId="{6654DC95-468C-4A59-9BCE-51B00B05590B}" destId="{B516EDA3-2007-4BB6-86A3-97AB13E38711}" srcOrd="1" destOrd="0" presId="urn:microsoft.com/office/officeart/2005/8/layout/lProcess2"/>
    <dgm:cxn modelId="{91CBC002-052C-4AE1-B4DA-F5D1278B08D1}" type="presParOf" srcId="{6654DC95-468C-4A59-9BCE-51B00B05590B}" destId="{1EDBB62C-6794-4525-8F82-F35C058614DC}" srcOrd="2" destOrd="0" presId="urn:microsoft.com/office/officeart/2005/8/layout/lProcess2"/>
    <dgm:cxn modelId="{FA25606A-9815-4855-AD97-8AB84D7EA635}" type="presParOf" srcId="{1EDBB62C-6794-4525-8F82-F35C058614DC}" destId="{B8B2BFC6-509D-4798-BF56-D89DBE5D3EB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79ED7-DE78-4068-BA41-0993E3C1A60F}">
      <dsp:nvSpPr>
        <dsp:cNvPr id="0" name=""/>
        <dsp:cNvSpPr/>
      </dsp:nvSpPr>
      <dsp:spPr>
        <a:xfrm>
          <a:off x="3768603" y="2089998"/>
          <a:ext cx="520994" cy="1489123"/>
        </a:xfrm>
        <a:custGeom>
          <a:avLst/>
          <a:gdLst/>
          <a:ahLst/>
          <a:cxnLst/>
          <a:rect l="0" t="0" r="0" b="0"/>
          <a:pathLst>
            <a:path>
              <a:moveTo>
                <a:pt x="0" y="0"/>
              </a:moveTo>
              <a:lnTo>
                <a:pt x="260497" y="0"/>
              </a:lnTo>
              <a:lnTo>
                <a:pt x="260497" y="1489123"/>
              </a:lnTo>
              <a:lnTo>
                <a:pt x="520994" y="148912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o-RO" sz="500" kern="1200"/>
        </a:p>
      </dsp:txBody>
      <dsp:txXfrm>
        <a:off x="3989659" y="2795118"/>
        <a:ext cx="78881" cy="78881"/>
      </dsp:txXfrm>
    </dsp:sp>
    <dsp:sp modelId="{1166E759-C135-4DEA-99FA-70B15E138631}">
      <dsp:nvSpPr>
        <dsp:cNvPr id="0" name=""/>
        <dsp:cNvSpPr/>
      </dsp:nvSpPr>
      <dsp:spPr>
        <a:xfrm>
          <a:off x="3768603" y="2089998"/>
          <a:ext cx="520994" cy="496374"/>
        </a:xfrm>
        <a:custGeom>
          <a:avLst/>
          <a:gdLst/>
          <a:ahLst/>
          <a:cxnLst/>
          <a:rect l="0" t="0" r="0" b="0"/>
          <a:pathLst>
            <a:path>
              <a:moveTo>
                <a:pt x="0" y="0"/>
              </a:moveTo>
              <a:lnTo>
                <a:pt x="260497" y="0"/>
              </a:lnTo>
              <a:lnTo>
                <a:pt x="260497" y="496374"/>
              </a:lnTo>
              <a:lnTo>
                <a:pt x="520994" y="49637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o-RO" sz="500" kern="1200"/>
        </a:p>
      </dsp:txBody>
      <dsp:txXfrm>
        <a:off x="4011110" y="2320195"/>
        <a:ext cx="35979" cy="35979"/>
      </dsp:txXfrm>
    </dsp:sp>
    <dsp:sp modelId="{7597869D-98E2-447A-8409-BBAD085691F9}">
      <dsp:nvSpPr>
        <dsp:cNvPr id="0" name=""/>
        <dsp:cNvSpPr/>
      </dsp:nvSpPr>
      <dsp:spPr>
        <a:xfrm>
          <a:off x="3768603" y="1593623"/>
          <a:ext cx="520994" cy="496374"/>
        </a:xfrm>
        <a:custGeom>
          <a:avLst/>
          <a:gdLst/>
          <a:ahLst/>
          <a:cxnLst/>
          <a:rect l="0" t="0" r="0" b="0"/>
          <a:pathLst>
            <a:path>
              <a:moveTo>
                <a:pt x="0" y="496374"/>
              </a:moveTo>
              <a:lnTo>
                <a:pt x="260497" y="496374"/>
              </a:lnTo>
              <a:lnTo>
                <a:pt x="260497" y="0"/>
              </a:lnTo>
              <a:lnTo>
                <a:pt x="520994"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o-RO" sz="500" kern="1200"/>
        </a:p>
      </dsp:txBody>
      <dsp:txXfrm>
        <a:off x="4011110" y="1823820"/>
        <a:ext cx="35979" cy="35979"/>
      </dsp:txXfrm>
    </dsp:sp>
    <dsp:sp modelId="{4EC2F3CE-E98B-472A-B831-DD4D569D3C2E}">
      <dsp:nvSpPr>
        <dsp:cNvPr id="0" name=""/>
        <dsp:cNvSpPr/>
      </dsp:nvSpPr>
      <dsp:spPr>
        <a:xfrm>
          <a:off x="3768603" y="600874"/>
          <a:ext cx="580544" cy="1489123"/>
        </a:xfrm>
        <a:custGeom>
          <a:avLst/>
          <a:gdLst/>
          <a:ahLst/>
          <a:cxnLst/>
          <a:rect l="0" t="0" r="0" b="0"/>
          <a:pathLst>
            <a:path>
              <a:moveTo>
                <a:pt x="0" y="1489123"/>
              </a:moveTo>
              <a:lnTo>
                <a:pt x="290272" y="1489123"/>
              </a:lnTo>
              <a:lnTo>
                <a:pt x="290272" y="0"/>
              </a:lnTo>
              <a:lnTo>
                <a:pt x="580544"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o-RO" sz="500" kern="1200"/>
        </a:p>
      </dsp:txBody>
      <dsp:txXfrm>
        <a:off x="4018918" y="1305479"/>
        <a:ext cx="79914" cy="79914"/>
      </dsp:txXfrm>
    </dsp:sp>
    <dsp:sp modelId="{0FFCEC54-5CB9-458B-A42D-DF08540728E1}">
      <dsp:nvSpPr>
        <dsp:cNvPr id="0" name=""/>
        <dsp:cNvSpPr/>
      </dsp:nvSpPr>
      <dsp:spPr>
        <a:xfrm rot="16200000">
          <a:off x="1281505" y="1692898"/>
          <a:ext cx="4179996" cy="7941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ru-RU" sz="4500" kern="1200" dirty="0" smtClean="0"/>
            <a:t>работодатель</a:t>
          </a:r>
          <a:endParaRPr lang="ro-RO" sz="4500" kern="1200" dirty="0"/>
        </a:p>
      </dsp:txBody>
      <dsp:txXfrm>
        <a:off x="1281505" y="1692898"/>
        <a:ext cx="4179996" cy="794199"/>
      </dsp:txXfrm>
    </dsp:sp>
    <dsp:sp modelId="{68543F12-D297-4F5D-8936-E65A520132B6}">
      <dsp:nvSpPr>
        <dsp:cNvPr id="0" name=""/>
        <dsp:cNvSpPr/>
      </dsp:nvSpPr>
      <dsp:spPr>
        <a:xfrm>
          <a:off x="4349147" y="203774"/>
          <a:ext cx="2604973" cy="7941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Оценка рисков</a:t>
          </a:r>
          <a:endParaRPr lang="ro-RO" sz="1600" kern="1200" dirty="0"/>
        </a:p>
      </dsp:txBody>
      <dsp:txXfrm>
        <a:off x="4349147" y="203774"/>
        <a:ext cx="2604973" cy="794199"/>
      </dsp:txXfrm>
    </dsp:sp>
    <dsp:sp modelId="{79882780-8DA3-42F8-963E-245868718A41}">
      <dsp:nvSpPr>
        <dsp:cNvPr id="0" name=""/>
        <dsp:cNvSpPr/>
      </dsp:nvSpPr>
      <dsp:spPr>
        <a:xfrm>
          <a:off x="4289597" y="1196523"/>
          <a:ext cx="2604973" cy="7941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Заполнение карточек оценки</a:t>
          </a:r>
        </a:p>
        <a:p>
          <a:pPr lvl="0" algn="ctr" defTabSz="711200">
            <a:lnSpc>
              <a:spcPct val="90000"/>
            </a:lnSpc>
            <a:spcBef>
              <a:spcPct val="0"/>
            </a:spcBef>
            <a:spcAft>
              <a:spcPct val="35000"/>
            </a:spcAft>
          </a:pPr>
          <a:r>
            <a:rPr lang="ru-RU" sz="1600" kern="1200" dirty="0" smtClean="0"/>
            <a:t> вредных факторов</a:t>
          </a:r>
          <a:endParaRPr lang="ro-RO" sz="1600" kern="1200" dirty="0"/>
        </a:p>
      </dsp:txBody>
      <dsp:txXfrm>
        <a:off x="4289597" y="1196523"/>
        <a:ext cx="2604973" cy="794199"/>
      </dsp:txXfrm>
    </dsp:sp>
    <dsp:sp modelId="{03174AE6-4AEA-47A0-8849-09EAADFC11E0}">
      <dsp:nvSpPr>
        <dsp:cNvPr id="0" name=""/>
        <dsp:cNvSpPr/>
      </dsp:nvSpPr>
      <dsp:spPr>
        <a:xfrm>
          <a:off x="4289597" y="2189272"/>
          <a:ext cx="2604973" cy="7941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Заполнение карточек направления на медицинский осмотр</a:t>
          </a:r>
          <a:endParaRPr lang="ro-RO" sz="1600" kern="1200" dirty="0"/>
        </a:p>
      </dsp:txBody>
      <dsp:txXfrm>
        <a:off x="4289597" y="2189272"/>
        <a:ext cx="2604973" cy="794199"/>
      </dsp:txXfrm>
    </dsp:sp>
    <dsp:sp modelId="{CC099A70-8411-49A6-AA31-8644A9345735}">
      <dsp:nvSpPr>
        <dsp:cNvPr id="0" name=""/>
        <dsp:cNvSpPr/>
      </dsp:nvSpPr>
      <dsp:spPr>
        <a:xfrm>
          <a:off x="4289597" y="3182021"/>
          <a:ext cx="2604973" cy="7941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Заполнение поименных списков </a:t>
          </a:r>
          <a:endParaRPr lang="ro-RO" sz="1600" kern="1200" dirty="0"/>
        </a:p>
      </dsp:txBody>
      <dsp:txXfrm>
        <a:off x="4289597" y="3182021"/>
        <a:ext cx="2604973" cy="794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08F1-F77C-4F31-AD00-C767A69F5361}">
      <dsp:nvSpPr>
        <dsp:cNvPr id="0" name=""/>
        <dsp:cNvSpPr/>
      </dsp:nvSpPr>
      <dsp:spPr>
        <a:xfrm>
          <a:off x="4706829" y="1919158"/>
          <a:ext cx="3696004" cy="586320"/>
        </a:xfrm>
        <a:custGeom>
          <a:avLst/>
          <a:gdLst/>
          <a:ahLst/>
          <a:cxnLst/>
          <a:rect l="0" t="0" r="0" b="0"/>
          <a:pathLst>
            <a:path>
              <a:moveTo>
                <a:pt x="0" y="0"/>
              </a:moveTo>
              <a:lnTo>
                <a:pt x="0" y="399560"/>
              </a:lnTo>
              <a:lnTo>
                <a:pt x="3696004" y="399560"/>
              </a:lnTo>
              <a:lnTo>
                <a:pt x="3696004" y="5863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BBC5D-8CD4-4E53-9F27-6184C3B5E07B}">
      <dsp:nvSpPr>
        <dsp:cNvPr id="0" name=""/>
        <dsp:cNvSpPr/>
      </dsp:nvSpPr>
      <dsp:spPr>
        <a:xfrm>
          <a:off x="4706829" y="1919158"/>
          <a:ext cx="1232001" cy="586320"/>
        </a:xfrm>
        <a:custGeom>
          <a:avLst/>
          <a:gdLst/>
          <a:ahLst/>
          <a:cxnLst/>
          <a:rect l="0" t="0" r="0" b="0"/>
          <a:pathLst>
            <a:path>
              <a:moveTo>
                <a:pt x="0" y="0"/>
              </a:moveTo>
              <a:lnTo>
                <a:pt x="0" y="399560"/>
              </a:lnTo>
              <a:lnTo>
                <a:pt x="1232001" y="399560"/>
              </a:lnTo>
              <a:lnTo>
                <a:pt x="1232001" y="5863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0EA16-3D43-4750-93B0-2AC1F671D02A}">
      <dsp:nvSpPr>
        <dsp:cNvPr id="0" name=""/>
        <dsp:cNvSpPr/>
      </dsp:nvSpPr>
      <dsp:spPr>
        <a:xfrm>
          <a:off x="3474827" y="1919158"/>
          <a:ext cx="1232001" cy="586320"/>
        </a:xfrm>
        <a:custGeom>
          <a:avLst/>
          <a:gdLst/>
          <a:ahLst/>
          <a:cxnLst/>
          <a:rect l="0" t="0" r="0" b="0"/>
          <a:pathLst>
            <a:path>
              <a:moveTo>
                <a:pt x="1232001" y="0"/>
              </a:moveTo>
              <a:lnTo>
                <a:pt x="1232001" y="399560"/>
              </a:lnTo>
              <a:lnTo>
                <a:pt x="0" y="399560"/>
              </a:lnTo>
              <a:lnTo>
                <a:pt x="0" y="5863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4593D3-7680-44C0-9F93-AA72AA595401}">
      <dsp:nvSpPr>
        <dsp:cNvPr id="0" name=""/>
        <dsp:cNvSpPr/>
      </dsp:nvSpPr>
      <dsp:spPr>
        <a:xfrm>
          <a:off x="1010824" y="1919158"/>
          <a:ext cx="3696004" cy="586320"/>
        </a:xfrm>
        <a:custGeom>
          <a:avLst/>
          <a:gdLst/>
          <a:ahLst/>
          <a:cxnLst/>
          <a:rect l="0" t="0" r="0" b="0"/>
          <a:pathLst>
            <a:path>
              <a:moveTo>
                <a:pt x="3696004" y="0"/>
              </a:moveTo>
              <a:lnTo>
                <a:pt x="3696004" y="399560"/>
              </a:lnTo>
              <a:lnTo>
                <a:pt x="0" y="399560"/>
              </a:lnTo>
              <a:lnTo>
                <a:pt x="0" y="5863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D296A0-7B97-4F6A-BAA4-FD910E42328A}">
      <dsp:nvSpPr>
        <dsp:cNvPr id="0" name=""/>
        <dsp:cNvSpPr/>
      </dsp:nvSpPr>
      <dsp:spPr>
        <a:xfrm>
          <a:off x="3698828" y="638996"/>
          <a:ext cx="2016002" cy="12801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84CD6-32DC-4712-9081-58E5AA103CAE}">
      <dsp:nvSpPr>
        <dsp:cNvPr id="0" name=""/>
        <dsp:cNvSpPr/>
      </dsp:nvSpPr>
      <dsp:spPr>
        <a:xfrm>
          <a:off x="3922828" y="851797"/>
          <a:ext cx="2016002" cy="128016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Служба Общественного здоровья</a:t>
          </a:r>
          <a:endParaRPr lang="ro-RO" sz="1300" kern="1200" dirty="0"/>
        </a:p>
      </dsp:txBody>
      <dsp:txXfrm>
        <a:off x="3960323" y="889292"/>
        <a:ext cx="1941012" cy="1205171"/>
      </dsp:txXfrm>
    </dsp:sp>
    <dsp:sp modelId="{145BB36B-C103-429D-AC0D-1B1152236FA2}">
      <dsp:nvSpPr>
        <dsp:cNvPr id="0" name=""/>
        <dsp:cNvSpPr/>
      </dsp:nvSpPr>
      <dsp:spPr>
        <a:xfrm>
          <a:off x="2823" y="2505479"/>
          <a:ext cx="2016002" cy="12801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61BDFC-89C3-4E17-BFA8-2D0FCD0828E7}">
      <dsp:nvSpPr>
        <dsp:cNvPr id="0" name=""/>
        <dsp:cNvSpPr/>
      </dsp:nvSpPr>
      <dsp:spPr>
        <a:xfrm>
          <a:off x="226823" y="2718279"/>
          <a:ext cx="2016002" cy="128016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Согласовывать карты идентификации факторов профессионального риска</a:t>
          </a:r>
          <a:endParaRPr lang="ro-RO" sz="1300" kern="1200" dirty="0"/>
        </a:p>
      </dsp:txBody>
      <dsp:txXfrm>
        <a:off x="264318" y="2755774"/>
        <a:ext cx="1941012" cy="1205171"/>
      </dsp:txXfrm>
    </dsp:sp>
    <dsp:sp modelId="{890626F7-F5DC-46A4-BEBF-268F35DFAF16}">
      <dsp:nvSpPr>
        <dsp:cNvPr id="0" name=""/>
        <dsp:cNvSpPr/>
      </dsp:nvSpPr>
      <dsp:spPr>
        <a:xfrm>
          <a:off x="2466826" y="2505479"/>
          <a:ext cx="2016002" cy="12801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D221E-D979-4BDD-8C68-16EBBBA885D8}">
      <dsp:nvSpPr>
        <dsp:cNvPr id="0" name=""/>
        <dsp:cNvSpPr/>
      </dsp:nvSpPr>
      <dsp:spPr>
        <a:xfrm>
          <a:off x="2690826" y="2718279"/>
          <a:ext cx="2016002" cy="128016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Согласовывать </a:t>
          </a:r>
          <a:endParaRPr lang="ro-RO" sz="1300" kern="1200" dirty="0" smtClean="0"/>
        </a:p>
        <a:p>
          <a:pPr lvl="0" algn="ctr" defTabSz="577850">
            <a:lnSpc>
              <a:spcPct val="90000"/>
            </a:lnSpc>
            <a:spcBef>
              <a:spcPct val="0"/>
            </a:spcBef>
            <a:spcAft>
              <a:spcPct val="35000"/>
            </a:spcAft>
          </a:pPr>
          <a:r>
            <a:rPr lang="ru-RU" sz="1300" kern="1200" dirty="0" smtClean="0"/>
            <a:t>Поименные </a:t>
          </a:r>
        </a:p>
        <a:p>
          <a:pPr lvl="0" algn="ctr" defTabSz="577850">
            <a:lnSpc>
              <a:spcPct val="90000"/>
            </a:lnSpc>
            <a:spcBef>
              <a:spcPct val="0"/>
            </a:spcBef>
            <a:spcAft>
              <a:spcPct val="35000"/>
            </a:spcAft>
          </a:pPr>
          <a:r>
            <a:rPr lang="ru-RU" sz="1300" kern="1200" dirty="0" smtClean="0"/>
            <a:t>списки</a:t>
          </a:r>
          <a:endParaRPr lang="ro-RO" sz="1300" kern="1200" dirty="0"/>
        </a:p>
      </dsp:txBody>
      <dsp:txXfrm>
        <a:off x="2728321" y="2755774"/>
        <a:ext cx="1941012" cy="1205171"/>
      </dsp:txXfrm>
    </dsp:sp>
    <dsp:sp modelId="{D2EDD1EB-22CB-4611-8B84-2B0A016ED0A0}">
      <dsp:nvSpPr>
        <dsp:cNvPr id="0" name=""/>
        <dsp:cNvSpPr/>
      </dsp:nvSpPr>
      <dsp:spPr>
        <a:xfrm>
          <a:off x="4930829" y="2505479"/>
          <a:ext cx="2016002" cy="12801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D9548-CF14-4396-8987-E935FE291917}">
      <dsp:nvSpPr>
        <dsp:cNvPr id="0" name=""/>
        <dsp:cNvSpPr/>
      </dsp:nvSpPr>
      <dsp:spPr>
        <a:xfrm>
          <a:off x="5154829" y="2718279"/>
          <a:ext cx="2016002" cy="128016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Надзор медицинских осмотров лиц, подверженных воздействию профессиональных факторов риска</a:t>
          </a:r>
          <a:endParaRPr lang="ro-RO" sz="1300" kern="1200" dirty="0"/>
        </a:p>
      </dsp:txBody>
      <dsp:txXfrm>
        <a:off x="5192324" y="2755774"/>
        <a:ext cx="1941012" cy="1205171"/>
      </dsp:txXfrm>
    </dsp:sp>
    <dsp:sp modelId="{46A62936-5CF9-42B9-BBA7-B5A363B97977}">
      <dsp:nvSpPr>
        <dsp:cNvPr id="0" name=""/>
        <dsp:cNvSpPr/>
      </dsp:nvSpPr>
      <dsp:spPr>
        <a:xfrm>
          <a:off x="7394832" y="2505479"/>
          <a:ext cx="2016002" cy="12801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AA969-298B-460A-AE27-CDE6956118EE}">
      <dsp:nvSpPr>
        <dsp:cNvPr id="0" name=""/>
        <dsp:cNvSpPr/>
      </dsp:nvSpPr>
      <dsp:spPr>
        <a:xfrm>
          <a:off x="7618832" y="2718279"/>
          <a:ext cx="2016002" cy="128016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Проведение  инструментальных измерений</a:t>
          </a:r>
          <a:endParaRPr lang="ro-RO" sz="1300" kern="1200" dirty="0"/>
        </a:p>
      </dsp:txBody>
      <dsp:txXfrm>
        <a:off x="7656327" y="2755774"/>
        <a:ext cx="1941012" cy="1205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C19E5-A860-4DDF-8175-7B3CCB8EDC7A}">
      <dsp:nvSpPr>
        <dsp:cNvPr id="0" name=""/>
        <dsp:cNvSpPr/>
      </dsp:nvSpPr>
      <dsp:spPr>
        <a:xfrm>
          <a:off x="1857" y="0"/>
          <a:ext cx="2805753" cy="3614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Оформление медицинской документации</a:t>
          </a:r>
          <a:endParaRPr lang="ro-RO" sz="1900" kern="1200" dirty="0"/>
        </a:p>
      </dsp:txBody>
      <dsp:txXfrm>
        <a:off x="1857" y="0"/>
        <a:ext cx="2805753" cy="1084421"/>
      </dsp:txXfrm>
    </dsp:sp>
    <dsp:sp modelId="{BB322BA7-EF66-4F30-8699-162C949E47F8}">
      <dsp:nvSpPr>
        <dsp:cNvPr id="0" name=""/>
        <dsp:cNvSpPr/>
      </dsp:nvSpPr>
      <dsp:spPr>
        <a:xfrm>
          <a:off x="283499" y="1085480"/>
          <a:ext cx="2244602" cy="10898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ru-RU" sz="1300" kern="1200" dirty="0" smtClean="0"/>
            <a:t>Заполнение Медицинского </a:t>
          </a:r>
          <a:r>
            <a:rPr lang="ru-RU" sz="1300" kern="1200" dirty="0" smtClean="0"/>
            <a:t>дела</a:t>
          </a:r>
          <a:endParaRPr lang="ro-RO" sz="1300" kern="1200" dirty="0"/>
        </a:p>
      </dsp:txBody>
      <dsp:txXfrm>
        <a:off x="315421" y="1117402"/>
        <a:ext cx="2180758" cy="1026048"/>
      </dsp:txXfrm>
    </dsp:sp>
    <dsp:sp modelId="{14E849C2-700C-4674-80B6-AD987DEC4892}">
      <dsp:nvSpPr>
        <dsp:cNvPr id="0" name=""/>
        <dsp:cNvSpPr/>
      </dsp:nvSpPr>
      <dsp:spPr>
        <a:xfrm>
          <a:off x="283499" y="2343049"/>
          <a:ext cx="2244602" cy="10898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ru-RU" sz="1300" kern="1200" dirty="0" smtClean="0"/>
            <a:t>Исследует карты идентификации факторов профессионального риска</a:t>
          </a:r>
          <a:endParaRPr lang="ro-RO" sz="1300" kern="1200" dirty="0"/>
        </a:p>
      </dsp:txBody>
      <dsp:txXfrm>
        <a:off x="315421" y="2374971"/>
        <a:ext cx="2180758" cy="1026048"/>
      </dsp:txXfrm>
    </dsp:sp>
    <dsp:sp modelId="{A764D2D4-3DED-4D8D-BA9C-E23B0C09D2D0}">
      <dsp:nvSpPr>
        <dsp:cNvPr id="0" name=""/>
        <dsp:cNvSpPr/>
      </dsp:nvSpPr>
      <dsp:spPr>
        <a:xfrm>
          <a:off x="3019108" y="0"/>
          <a:ext cx="2805753" cy="3614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Медосмотр</a:t>
          </a:r>
          <a:endParaRPr lang="ro-RO" sz="1900" kern="1200" dirty="0"/>
        </a:p>
      </dsp:txBody>
      <dsp:txXfrm>
        <a:off x="3019108" y="0"/>
        <a:ext cx="2805753" cy="1084421"/>
      </dsp:txXfrm>
    </dsp:sp>
    <dsp:sp modelId="{E8C00F5E-6024-40B3-8BCF-042DC2271EA2}">
      <dsp:nvSpPr>
        <dsp:cNvPr id="0" name=""/>
        <dsp:cNvSpPr/>
      </dsp:nvSpPr>
      <dsp:spPr>
        <a:xfrm>
          <a:off x="3299684" y="1085480"/>
          <a:ext cx="2244602" cy="10898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ru-RU" sz="1300" kern="1200" dirty="0" smtClean="0"/>
            <a:t>Общий осмотр</a:t>
          </a:r>
          <a:endParaRPr lang="ro-RO" sz="1300" kern="1200" dirty="0"/>
        </a:p>
      </dsp:txBody>
      <dsp:txXfrm>
        <a:off x="3331606" y="1117402"/>
        <a:ext cx="2180758" cy="1026048"/>
      </dsp:txXfrm>
    </dsp:sp>
    <dsp:sp modelId="{DEC5C7DC-65D1-4663-B7C4-9B16FAC499D3}">
      <dsp:nvSpPr>
        <dsp:cNvPr id="0" name=""/>
        <dsp:cNvSpPr/>
      </dsp:nvSpPr>
      <dsp:spPr>
        <a:xfrm>
          <a:off x="3299684" y="2343049"/>
          <a:ext cx="2244602" cy="10898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ru-RU" sz="1300" kern="1200" dirty="0" smtClean="0"/>
            <a:t>Осмотр специалистами и </a:t>
          </a:r>
          <a:r>
            <a:rPr lang="ru-RU" sz="1300" kern="1200" dirty="0" err="1" smtClean="0"/>
            <a:t>параклинические</a:t>
          </a:r>
          <a:r>
            <a:rPr lang="ru-RU" sz="1300" kern="1200" dirty="0" smtClean="0"/>
            <a:t> </a:t>
          </a:r>
          <a:r>
            <a:rPr lang="ru-RU" sz="1300" kern="1200" dirty="0" err="1" smtClean="0"/>
            <a:t>иследования</a:t>
          </a:r>
          <a:r>
            <a:rPr lang="ru-RU" sz="1300" kern="1200" dirty="0" smtClean="0"/>
            <a:t> </a:t>
          </a:r>
          <a:endParaRPr lang="ro-RO" sz="1300" kern="1200" dirty="0"/>
        </a:p>
      </dsp:txBody>
      <dsp:txXfrm>
        <a:off x="3331606" y="2374971"/>
        <a:ext cx="2180758" cy="1026048"/>
      </dsp:txXfrm>
    </dsp:sp>
    <dsp:sp modelId="{085DCD70-B46D-4FA7-A08C-088DDA7D6EBE}">
      <dsp:nvSpPr>
        <dsp:cNvPr id="0" name=""/>
        <dsp:cNvSpPr/>
      </dsp:nvSpPr>
      <dsp:spPr>
        <a:xfrm>
          <a:off x="6035293" y="0"/>
          <a:ext cx="2805753" cy="3614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Заключения</a:t>
          </a:r>
          <a:endParaRPr lang="ro-RO" sz="1900" kern="1200" dirty="0"/>
        </a:p>
      </dsp:txBody>
      <dsp:txXfrm>
        <a:off x="6035293" y="0"/>
        <a:ext cx="2805753" cy="1084421"/>
      </dsp:txXfrm>
    </dsp:sp>
    <dsp:sp modelId="{99A85505-00A0-42DA-ADCF-44FA3E579836}">
      <dsp:nvSpPr>
        <dsp:cNvPr id="0" name=""/>
        <dsp:cNvSpPr/>
      </dsp:nvSpPr>
      <dsp:spPr>
        <a:xfrm>
          <a:off x="6315869" y="1085480"/>
          <a:ext cx="2244602" cy="10898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ru-RU" sz="1300" kern="1200" dirty="0" smtClean="0"/>
            <a:t>Заключение о трудоспособности </a:t>
          </a:r>
          <a:endParaRPr lang="ro-RO" sz="1300" kern="1200" dirty="0"/>
        </a:p>
      </dsp:txBody>
      <dsp:txXfrm>
        <a:off x="6347791" y="1117402"/>
        <a:ext cx="2180758" cy="1026048"/>
      </dsp:txXfrm>
    </dsp:sp>
    <dsp:sp modelId="{B588A995-A2A1-4116-9676-7933FD0C64F6}">
      <dsp:nvSpPr>
        <dsp:cNvPr id="0" name=""/>
        <dsp:cNvSpPr/>
      </dsp:nvSpPr>
      <dsp:spPr>
        <a:xfrm>
          <a:off x="6315869" y="2343049"/>
          <a:ext cx="2244602" cy="10898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ru-RU" sz="1300" kern="1200" dirty="0" smtClean="0"/>
            <a:t>Заполнение карты пригодности к работе</a:t>
          </a:r>
          <a:r>
            <a:rPr lang="ro-RO" sz="1300" kern="1200" dirty="0" smtClean="0"/>
            <a:t>, </a:t>
          </a:r>
          <a:r>
            <a:rPr lang="ru-RU" sz="1300" kern="1200" dirty="0" smtClean="0"/>
            <a:t>поименного списка и заключительного акта</a:t>
          </a:r>
          <a:endParaRPr lang="ro-RO" sz="1300" kern="1200" dirty="0"/>
        </a:p>
      </dsp:txBody>
      <dsp:txXfrm>
        <a:off x="6347791" y="2374971"/>
        <a:ext cx="2180758" cy="1026048"/>
      </dsp:txXfrm>
    </dsp:sp>
    <dsp:sp modelId="{F133AC96-F796-4246-A048-9F19A6585979}">
      <dsp:nvSpPr>
        <dsp:cNvPr id="0" name=""/>
        <dsp:cNvSpPr/>
      </dsp:nvSpPr>
      <dsp:spPr>
        <a:xfrm flipH="1">
          <a:off x="9051478" y="0"/>
          <a:ext cx="2507333" cy="3614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Подозрение профзаболевания</a:t>
          </a:r>
          <a:endParaRPr lang="ro-RO" sz="1900" kern="1200" dirty="0"/>
        </a:p>
      </dsp:txBody>
      <dsp:txXfrm>
        <a:off x="9051478" y="0"/>
        <a:ext cx="2507333" cy="108442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605D7-EF55-43C1-96EF-0C26B199F023}" type="datetimeFigureOut">
              <a:rPr lang="ro-RO" smtClean="0"/>
              <a:pPr/>
              <a:t>12.12.2017</a:t>
            </a:fld>
            <a:endParaRPr lang="ro-RO"/>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o-RO"/>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2FA7C-B4D3-4D2B-B118-E827715116A4}" type="slidenum">
              <a:rPr lang="ro-RO" smtClean="0"/>
              <a:pPr/>
              <a:t>‹#›</a:t>
            </a:fld>
            <a:endParaRPr lang="ro-RO"/>
          </a:p>
        </p:txBody>
      </p:sp>
    </p:spTree>
    <p:extLst>
      <p:ext uri="{BB962C8B-B14F-4D97-AF65-F5344CB8AC3E}">
        <p14:creationId xmlns:p14="http://schemas.microsoft.com/office/powerpoint/2010/main" val="362399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C07E3B4D-1F2C-4257-8A02-5BE97563314C}" type="slidenum">
              <a:rPr lang="en-US" altLang="ro-RO" sz="1200" b="0" smtClean="0">
                <a:solidFill>
                  <a:schemeClr val="tx1"/>
                </a:solidFill>
              </a:rPr>
              <a:pPr eaLnBrk="1" hangingPunct="1"/>
              <a:t>12</a:t>
            </a:fld>
            <a:endParaRPr lang="en-US" altLang="ro-RO" sz="1200" b="0" smtClean="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61192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36</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332831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37</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112300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38</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193766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39</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261542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40</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384946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41</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9337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latest Eurostat projections (Europop2013) show that, over the next 60 years, population ageing is likely to attain unprecedented levels in 31 European countries, though the magnitude, speed and timing are likely to vary.</a:t>
            </a:r>
            <a:endParaRPr lang="en-GB" dirty="0"/>
          </a:p>
        </p:txBody>
      </p:sp>
      <p:sp>
        <p:nvSpPr>
          <p:cNvPr id="4" name="Slide Number Placeholder 3"/>
          <p:cNvSpPr>
            <a:spLocks noGrp="1"/>
          </p:cNvSpPr>
          <p:nvPr>
            <p:ph type="sldNum" sz="quarter" idx="10"/>
          </p:nvPr>
        </p:nvSpPr>
        <p:spPr/>
        <p:txBody>
          <a:bodyPr/>
          <a:lstStyle/>
          <a:p>
            <a:fld id="{01005107-65E3-4286-BA9F-227CDD275FF3}" type="slidenum">
              <a:rPr lang="en-GB" smtClean="0"/>
              <a:pPr/>
              <a:t>45</a:t>
            </a:fld>
            <a:endParaRPr lang="en-GB"/>
          </a:p>
        </p:txBody>
      </p:sp>
    </p:spTree>
    <p:extLst>
      <p:ext uri="{BB962C8B-B14F-4D97-AF65-F5344CB8AC3E}">
        <p14:creationId xmlns:p14="http://schemas.microsoft.com/office/powerpoint/2010/main" val="369024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C07E3B4D-1F2C-4257-8A02-5BE97563314C}" type="slidenum">
              <a:rPr lang="en-US" altLang="ro-RO" sz="1200" b="0" smtClean="0">
                <a:solidFill>
                  <a:schemeClr val="tx1"/>
                </a:solidFill>
              </a:rPr>
              <a:pPr eaLnBrk="1" hangingPunct="1"/>
              <a:t>26</a:t>
            </a:fld>
            <a:endParaRPr lang="en-US" altLang="ro-RO" sz="1200" b="0" smtClean="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52344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C07E3B4D-1F2C-4257-8A02-5BE97563314C}" type="slidenum">
              <a:rPr lang="en-US" altLang="ro-RO" sz="1200" b="0" smtClean="0">
                <a:solidFill>
                  <a:schemeClr val="tx1"/>
                </a:solidFill>
              </a:rPr>
              <a:pPr eaLnBrk="1" hangingPunct="1"/>
              <a:t>27</a:t>
            </a:fld>
            <a:endParaRPr lang="en-US" altLang="ro-RO" sz="1200" b="0" smtClean="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131717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C07E3B4D-1F2C-4257-8A02-5BE97563314C}" type="slidenum">
              <a:rPr lang="en-US" altLang="ro-RO" sz="1200" b="0" smtClean="0">
                <a:solidFill>
                  <a:schemeClr val="tx1"/>
                </a:solidFill>
              </a:rPr>
              <a:pPr eaLnBrk="1" hangingPunct="1"/>
              <a:t>28</a:t>
            </a:fld>
            <a:endParaRPr lang="en-US" altLang="ro-RO" sz="1200" b="0" smtClean="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215458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C07E3B4D-1F2C-4257-8A02-5BE97563314C}" type="slidenum">
              <a:rPr lang="en-US" altLang="ro-RO" sz="1200" b="0" smtClean="0">
                <a:solidFill>
                  <a:schemeClr val="tx1"/>
                </a:solidFill>
              </a:rPr>
              <a:pPr eaLnBrk="1" hangingPunct="1"/>
              <a:t>29</a:t>
            </a:fld>
            <a:endParaRPr lang="en-US" altLang="ro-RO" sz="1200" b="0" smtClean="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23417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C07E3B4D-1F2C-4257-8A02-5BE97563314C}" type="slidenum">
              <a:rPr lang="en-US" altLang="ro-RO" sz="1200" b="0" smtClean="0">
                <a:solidFill>
                  <a:schemeClr val="tx1"/>
                </a:solidFill>
              </a:rPr>
              <a:pPr eaLnBrk="1" hangingPunct="1"/>
              <a:t>30</a:t>
            </a:fld>
            <a:endParaRPr lang="en-US" altLang="ro-RO" sz="1200" b="0" smtClean="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216513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33</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27512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34</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309719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CC3300"/>
                </a:solidFill>
                <a:latin typeface="Arial" charset="0"/>
              </a:defRPr>
            </a:lvl1pPr>
            <a:lvl2pPr marL="742950" indent="-285750" eaLnBrk="0" hangingPunct="0">
              <a:defRPr sz="3200" b="1">
                <a:solidFill>
                  <a:srgbClr val="CC3300"/>
                </a:solidFill>
                <a:latin typeface="Arial" charset="0"/>
              </a:defRPr>
            </a:lvl2pPr>
            <a:lvl3pPr marL="1143000" indent="-228600" eaLnBrk="0" hangingPunct="0">
              <a:defRPr sz="3200" b="1">
                <a:solidFill>
                  <a:srgbClr val="CC3300"/>
                </a:solidFill>
                <a:latin typeface="Arial" charset="0"/>
              </a:defRPr>
            </a:lvl3pPr>
            <a:lvl4pPr marL="1600200" indent="-228600" eaLnBrk="0" hangingPunct="0">
              <a:defRPr sz="3200" b="1">
                <a:solidFill>
                  <a:srgbClr val="CC3300"/>
                </a:solidFill>
                <a:latin typeface="Arial" charset="0"/>
              </a:defRPr>
            </a:lvl4pPr>
            <a:lvl5pPr marL="2057400" indent="-228600" eaLnBrk="0" hangingPunct="0">
              <a:defRPr sz="3200" b="1">
                <a:solidFill>
                  <a:srgbClr val="CC3300"/>
                </a:solidFill>
                <a:latin typeface="Arial" charset="0"/>
              </a:defRPr>
            </a:lvl5pPr>
            <a:lvl6pPr marL="2514600" indent="-228600" eaLnBrk="0" fontAlgn="base" hangingPunct="0">
              <a:spcBef>
                <a:spcPct val="0"/>
              </a:spcBef>
              <a:spcAft>
                <a:spcPct val="0"/>
              </a:spcAft>
              <a:defRPr sz="3200" b="1">
                <a:solidFill>
                  <a:srgbClr val="CC3300"/>
                </a:solidFill>
                <a:latin typeface="Arial" charset="0"/>
              </a:defRPr>
            </a:lvl6pPr>
            <a:lvl7pPr marL="2971800" indent="-228600" eaLnBrk="0" fontAlgn="base" hangingPunct="0">
              <a:spcBef>
                <a:spcPct val="0"/>
              </a:spcBef>
              <a:spcAft>
                <a:spcPct val="0"/>
              </a:spcAft>
              <a:defRPr sz="3200" b="1">
                <a:solidFill>
                  <a:srgbClr val="CC3300"/>
                </a:solidFill>
                <a:latin typeface="Arial" charset="0"/>
              </a:defRPr>
            </a:lvl7pPr>
            <a:lvl8pPr marL="3429000" indent="-228600" eaLnBrk="0" fontAlgn="base" hangingPunct="0">
              <a:spcBef>
                <a:spcPct val="0"/>
              </a:spcBef>
              <a:spcAft>
                <a:spcPct val="0"/>
              </a:spcAft>
              <a:defRPr sz="3200" b="1">
                <a:solidFill>
                  <a:srgbClr val="CC3300"/>
                </a:solidFill>
                <a:latin typeface="Arial" charset="0"/>
              </a:defRPr>
            </a:lvl8pPr>
            <a:lvl9pPr marL="3886200" indent="-228600" eaLnBrk="0" fontAlgn="base" hangingPunct="0">
              <a:spcBef>
                <a:spcPct val="0"/>
              </a:spcBef>
              <a:spcAft>
                <a:spcPct val="0"/>
              </a:spcAft>
              <a:defRPr sz="3200" b="1">
                <a:solidFill>
                  <a:srgbClr val="CC3300"/>
                </a:solidFill>
                <a:latin typeface="Arial" charset="0"/>
              </a:defRPr>
            </a:lvl9pPr>
          </a:lstStyle>
          <a:p>
            <a:pPr eaLnBrk="1" hangingPunct="1"/>
            <a:fld id="{6CD57F06-38EE-4956-8C74-CCDD43F6CF27}" type="slidenum">
              <a:rPr lang="en-US" altLang="ro-RO" sz="1200" b="0" smtClean="0">
                <a:solidFill>
                  <a:schemeClr val="tx1"/>
                </a:solidFill>
              </a:rPr>
              <a:pPr eaLnBrk="1" hangingPunct="1"/>
              <a:t>35</a:t>
            </a:fld>
            <a:endParaRPr lang="en-US" altLang="ro-RO" sz="1200" b="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o-RO" altLang="ro-RO" smtClean="0"/>
          </a:p>
        </p:txBody>
      </p:sp>
    </p:spTree>
    <p:extLst>
      <p:ext uri="{BB962C8B-B14F-4D97-AF65-F5344CB8AC3E}">
        <p14:creationId xmlns:p14="http://schemas.microsoft.com/office/powerpoint/2010/main" val="408425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o-RO" smtClean="0"/>
              <a:t>Clic pentru editare stil titlu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75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Date Placeholder 2"/>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405642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o-RO" smtClean="0"/>
              <a:t>Clic pentru editare stil titlu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3522334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o-RO" smtClean="0"/>
              <a:t>Clic pentru editare stil titlu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1190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o-RO" smtClean="0"/>
              <a:t>Clic pentru editare stil titlu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405140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o-RO" smtClean="0"/>
              <a:t>Clic pentru editare stil titlu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smtClean="0"/>
              <a:t>Clic pentru editare stiluri text Coordonator</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3868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o-RO" smtClean="0"/>
              <a:t>Clic pentru editare stil titlu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smtClean="0"/>
              <a:t>Clic pentru editare stiluri text Coordonator</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223439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ncho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384426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o-RO" smtClean="0"/>
              <a:t>Clic pentru editare stil titlu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43863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p:txBody>
          <a:bodyPr anchor="ct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415137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o-RO" smtClean="0"/>
              <a:t>Clic pentru editare stil titlu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60530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242224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smtClean="0"/>
              <a:t>Clic pentru editare stil titlu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276548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30614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325162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o-RO" smtClean="0"/>
              <a:t>Clic pentru editare stil titlu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347421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o-RO" smtClean="0"/>
              <a:t>Clic pentru editare stil titlu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368BD504-606C-4513-A1B2-C5312C6A7994}" type="datetimeFigureOut">
              <a:rPr lang="ro-RO" smtClean="0"/>
              <a:pPr/>
              <a:t>12.12.2017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0E1350A2-1131-401E-AFBD-F8FE06988669}" type="slidenum">
              <a:rPr lang="ro-RO" smtClean="0"/>
              <a:pPr/>
              <a:t>‹#›</a:t>
            </a:fld>
            <a:endParaRPr lang="ro-RO"/>
          </a:p>
        </p:txBody>
      </p:sp>
    </p:spTree>
    <p:extLst>
      <p:ext uri="{BB962C8B-B14F-4D97-AF65-F5344CB8AC3E}">
        <p14:creationId xmlns:p14="http://schemas.microsoft.com/office/powerpoint/2010/main" val="188854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o-RO" smtClean="0"/>
              <a:t>Clic pentru editare stil titlu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8BD504-606C-4513-A1B2-C5312C6A7994}" type="datetimeFigureOut">
              <a:rPr lang="ro-RO" smtClean="0"/>
              <a:pPr/>
              <a:t>12.12.2017</a:t>
            </a:fld>
            <a:endParaRPr lang="ro-RO"/>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o-RO"/>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E1350A2-1131-401E-AFBD-F8FE06988669}" type="slidenum">
              <a:rPr lang="ro-RO" smtClean="0"/>
              <a:pPr/>
              <a:t>‹#›</a:t>
            </a:fld>
            <a:endParaRPr lang="ro-RO"/>
          </a:p>
        </p:txBody>
      </p:sp>
    </p:spTree>
    <p:extLst>
      <p:ext uri="{BB962C8B-B14F-4D97-AF65-F5344CB8AC3E}">
        <p14:creationId xmlns:p14="http://schemas.microsoft.com/office/powerpoint/2010/main" val="7429799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323472"/>
          </a:xfrm>
        </p:spPr>
        <p:txBody>
          <a:bodyPr>
            <a:normAutofit/>
          </a:bodyPr>
          <a:lstStyle/>
          <a:p>
            <a:pPr algn="ctr">
              <a:lnSpc>
                <a:spcPct val="115000"/>
              </a:lnSpc>
              <a:spcAft>
                <a:spcPts val="0"/>
              </a:spcAft>
            </a:pPr>
            <a:r>
              <a:rPr lang="ru-RU" dirty="0" smtClean="0">
                <a:effectLst/>
                <a:latin typeface="Arial"/>
                <a:ea typeface="Times New Roman"/>
                <a:cs typeface="Times New Roman"/>
              </a:rPr>
              <a:t>Система охраны здоровья в контексте медицины труда и расследование профессиональных заболеваний в Республике Молдова</a:t>
            </a:r>
            <a:endParaRPr lang="ro-RO" dirty="0" smtClean="0">
              <a:effectLst/>
              <a:latin typeface="Arial"/>
              <a:ea typeface="Times New Roman"/>
              <a:cs typeface="Times New Roman"/>
            </a:endParaRPr>
          </a:p>
        </p:txBody>
      </p:sp>
      <p:sp>
        <p:nvSpPr>
          <p:cNvPr id="3" name="Объект 2"/>
          <p:cNvSpPr>
            <a:spLocks noGrp="1"/>
          </p:cNvSpPr>
          <p:nvPr>
            <p:ph idx="1"/>
          </p:nvPr>
        </p:nvSpPr>
        <p:spPr>
          <a:xfrm>
            <a:off x="838200" y="4448013"/>
            <a:ext cx="8334375" cy="1728949"/>
          </a:xfrm>
        </p:spPr>
        <p:txBody>
          <a:bodyPr/>
          <a:lstStyle/>
          <a:p>
            <a:pPr algn="r">
              <a:buNone/>
            </a:pPr>
            <a:r>
              <a:rPr lang="ru-RU" b="1" dirty="0" err="1" smtClean="0">
                <a:solidFill>
                  <a:schemeClr val="tx1"/>
                </a:solidFill>
              </a:rPr>
              <a:t>Родика</a:t>
            </a:r>
            <a:r>
              <a:rPr lang="ru-RU" b="1" dirty="0" smtClean="0">
                <a:solidFill>
                  <a:schemeClr val="tx1"/>
                </a:solidFill>
              </a:rPr>
              <a:t> ЦАБУР</a:t>
            </a:r>
          </a:p>
          <a:p>
            <a:pPr algn="r">
              <a:buNone/>
            </a:pPr>
            <a:r>
              <a:rPr lang="ru-RU" dirty="0" smtClean="0">
                <a:solidFill>
                  <a:schemeClr val="tx1"/>
                </a:solidFill>
              </a:rPr>
              <a:t>Зав. Республиканского Центра по </a:t>
            </a:r>
          </a:p>
          <a:p>
            <a:pPr algn="r">
              <a:buNone/>
            </a:pPr>
            <a:r>
              <a:rPr lang="ru-RU" dirty="0" smtClean="0">
                <a:solidFill>
                  <a:schemeClr val="tx1"/>
                </a:solidFill>
              </a:rPr>
              <a:t>профессиональным заболеваниям</a:t>
            </a:r>
            <a:endParaRPr lang="ro-RO" dirty="0">
              <a:solidFill>
                <a:schemeClr val="tx1"/>
              </a:solidFill>
            </a:endParaRPr>
          </a:p>
        </p:txBody>
      </p:sp>
    </p:spTree>
    <p:extLst>
      <p:ext uri="{BB962C8B-B14F-4D97-AF65-F5344CB8AC3E}">
        <p14:creationId xmlns:p14="http://schemas.microsoft.com/office/powerpoint/2010/main" val="2989359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684211" y="434447"/>
            <a:ext cx="10955015" cy="1084388"/>
          </a:xfrm>
        </p:spPr>
        <p:txBody>
          <a:bodyPr>
            <a:normAutofit/>
          </a:bodyPr>
          <a:lstStyle/>
          <a:p>
            <a:pPr algn="ctr"/>
            <a:r>
              <a:rPr lang="ru-RU" altLang="ro-RO" b="1" dirty="0">
                <a:latin typeface="Arial" panose="020B0604020202020204" pitchFamily="34" charset="0"/>
                <a:cs typeface="Arial" panose="020B0604020202020204" pitchFamily="34" charset="0"/>
              </a:rPr>
              <a:t>Охват </a:t>
            </a:r>
            <a:r>
              <a:rPr lang="ru-RU" altLang="ro-RO" b="1" dirty="0" smtClean="0">
                <a:latin typeface="Arial" panose="020B0604020202020204" pitchFamily="34" charset="0"/>
                <a:cs typeface="Arial" panose="020B0604020202020204" pitchFamily="34" charset="0"/>
              </a:rPr>
              <a:t>медицинскими </a:t>
            </a:r>
            <a:r>
              <a:rPr lang="ru-RU" altLang="ro-RO" b="1" dirty="0">
                <a:latin typeface="Arial" panose="020B0604020202020204" pitchFamily="34" charset="0"/>
                <a:cs typeface="Arial" panose="020B0604020202020204" pitchFamily="34" charset="0"/>
              </a:rPr>
              <a:t>осмотрами</a:t>
            </a:r>
            <a:r>
              <a:rPr lang="ru-RU" altLang="ro-RO" b="1" dirty="0" smtClean="0">
                <a:latin typeface="Arial" panose="020B0604020202020204" pitchFamily="34" charset="0"/>
                <a:cs typeface="Arial" panose="020B0604020202020204" pitchFamily="34" charset="0"/>
              </a:rPr>
              <a:t>,%</a:t>
            </a:r>
            <a:endParaRPr lang="ru-RU" altLang="ro-RO" dirty="0">
              <a:latin typeface="Arial" panose="020B0604020202020204" pitchFamily="34" charset="0"/>
              <a:cs typeface="Arial" panose="020B0604020202020204" pitchFamily="34" charset="0"/>
            </a:endParaRPr>
          </a:p>
        </p:txBody>
      </p:sp>
      <p:graphicFrame>
        <p:nvGraphicFramePr>
          <p:cNvPr id="9219" name="Содержимое 3"/>
          <p:cNvGraphicFramePr>
            <a:graphicFrameLocks noGrp="1"/>
          </p:cNvGraphicFramePr>
          <p:nvPr>
            <p:ph idx="1"/>
            <p:extLst>
              <p:ext uri="{D42A27DB-BD31-4B8C-83A1-F6EECF244321}">
                <p14:modId xmlns:p14="http://schemas.microsoft.com/office/powerpoint/2010/main" val="2123092849"/>
              </p:ext>
            </p:extLst>
          </p:nvPr>
        </p:nvGraphicFramePr>
        <p:xfrm>
          <a:off x="1952787" y="1146875"/>
          <a:ext cx="9082006" cy="5711125"/>
        </p:xfrm>
        <a:graphic>
          <a:graphicData uri="http://schemas.openxmlformats.org/presentationml/2006/ole">
            <mc:AlternateContent xmlns:mc="http://schemas.openxmlformats.org/markup-compatibility/2006">
              <mc:Choice xmlns:v="urn:schemas-microsoft-com:vml" Requires="v">
                <p:oleObj spid="_x0000_s2180" name="Worksheet" r:id="rId3" imgW="8077125" imgH="5334032" progId="Excel.Sheet.8">
                  <p:embed/>
                </p:oleObj>
              </mc:Choice>
              <mc:Fallback>
                <p:oleObj name="Worksheet" r:id="rId3" imgW="8077125" imgH="5334032" progId="Excel.Sheet.8">
                  <p:embed/>
                  <p:pic>
                    <p:nvPicPr>
                      <p:cNvPr id="0" name="Picture 13"/>
                      <p:cNvPicPr>
                        <a:picLocks noGrp="1" noChangeArrowheads="1"/>
                      </p:cNvPicPr>
                      <p:nvPr/>
                    </p:nvPicPr>
                    <p:blipFill>
                      <a:blip r:embed="rId4"/>
                      <a:srcRect/>
                      <a:stretch>
                        <a:fillRect/>
                      </a:stretch>
                    </p:blipFill>
                    <p:spPr bwMode="auto">
                      <a:xfrm>
                        <a:off x="1952787" y="1146875"/>
                        <a:ext cx="9082006" cy="5711125"/>
                      </a:xfrm>
                      <a:prstGeom prst="rect">
                        <a:avLst/>
                      </a:prstGeom>
                      <a:noFill/>
                      <a:extLst/>
                    </p:spPr>
                  </p:pic>
                </p:oleObj>
              </mc:Fallback>
            </mc:AlternateContent>
          </a:graphicData>
        </a:graphic>
      </p:graphicFrame>
      <p:pic>
        <p:nvPicPr>
          <p:cNvPr id="9220" name="Picture 2" descr="Imagini pentru sageata in crestere"/>
          <p:cNvPicPr>
            <a:picLocks noChangeAspect="1" noChangeArrowheads="1"/>
          </p:cNvPicPr>
          <p:nvPr/>
        </p:nvPicPr>
        <p:blipFill>
          <a:blip r:embed="rId5">
            <a:lum contrast="30000"/>
            <a:extLst>
              <a:ext uri="{28A0092B-C50C-407E-A947-70E740481C1C}">
                <a14:useLocalDpi xmlns:a14="http://schemas.microsoft.com/office/drawing/2010/main" val="0"/>
              </a:ext>
            </a:extLst>
          </a:blip>
          <a:srcRect l="17480" r="16920"/>
          <a:stretch>
            <a:fillRect/>
          </a:stretch>
        </p:blipFill>
        <p:spPr bwMode="auto">
          <a:xfrm>
            <a:off x="2076774" y="1518835"/>
            <a:ext cx="115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29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09676" y="160338"/>
            <a:ext cx="10691544" cy="1507067"/>
          </a:xfrm>
        </p:spPr>
        <p:txBody>
          <a:bodyPr>
            <a:normAutofit/>
          </a:bodyPr>
          <a:lstStyle/>
          <a:p>
            <a:pPr algn="ctr"/>
            <a:r>
              <a:rPr lang="ru-RU" altLang="ro-RO" b="1" dirty="0">
                <a:latin typeface="Arial" panose="020B0604020202020204" pitchFamily="34" charset="0"/>
                <a:cs typeface="Arial" panose="020B0604020202020204" pitchFamily="34" charset="0"/>
              </a:rPr>
              <a:t>Охват </a:t>
            </a:r>
            <a:r>
              <a:rPr lang="ru-RU" altLang="ro-RO" b="1" dirty="0" smtClean="0">
                <a:latin typeface="Arial" panose="020B0604020202020204" pitchFamily="34" charset="0"/>
                <a:cs typeface="Arial" panose="020B0604020202020204" pitchFamily="34" charset="0"/>
              </a:rPr>
              <a:t>медицинскими </a:t>
            </a:r>
            <a:r>
              <a:rPr lang="ru-RU" altLang="ro-RO" b="1" dirty="0">
                <a:latin typeface="Arial" panose="020B0604020202020204" pitchFamily="34" charset="0"/>
                <a:cs typeface="Arial" panose="020B0604020202020204" pitchFamily="34" charset="0"/>
              </a:rPr>
              <a:t>осмотрами,%</a:t>
            </a:r>
            <a:endParaRPr lang="ru-RU" altLang="ro-RO" dirty="0">
              <a:latin typeface="Arial" panose="020B0604020202020204" pitchFamily="34" charset="0"/>
              <a:cs typeface="Arial" panose="020B0604020202020204" pitchFamily="34" charset="0"/>
            </a:endParaRPr>
          </a:p>
        </p:txBody>
      </p:sp>
      <p:graphicFrame>
        <p:nvGraphicFramePr>
          <p:cNvPr id="10243" name="Содержимое 3"/>
          <p:cNvGraphicFramePr>
            <a:graphicFrameLocks noGrp="1"/>
          </p:cNvGraphicFramePr>
          <p:nvPr>
            <p:ph idx="1"/>
            <p:extLst>
              <p:ext uri="{D42A27DB-BD31-4B8C-83A1-F6EECF244321}">
                <p14:modId xmlns:p14="http://schemas.microsoft.com/office/powerpoint/2010/main" val="2826028834"/>
              </p:ext>
            </p:extLst>
          </p:nvPr>
        </p:nvGraphicFramePr>
        <p:xfrm>
          <a:off x="1209300" y="1560513"/>
          <a:ext cx="9927014" cy="4793792"/>
        </p:xfrm>
        <a:graphic>
          <a:graphicData uri="http://schemas.openxmlformats.org/presentationml/2006/ole">
            <mc:AlternateContent xmlns:mc="http://schemas.openxmlformats.org/markup-compatibility/2006">
              <mc:Choice xmlns:v="urn:schemas-microsoft-com:vml" Requires="v">
                <p:oleObj spid="_x0000_s3201" name="Worksheet" r:id="rId3" imgW="9506082" imgH="4591141" progId="Excel.Sheet.8">
                  <p:embed/>
                </p:oleObj>
              </mc:Choice>
              <mc:Fallback>
                <p:oleObj name="Worksheet" r:id="rId3" imgW="9506082" imgH="4591141" progId="Excel.Sheet.8">
                  <p:embed/>
                  <p:pic>
                    <p:nvPicPr>
                      <p:cNvPr id="0" name="Picture 10"/>
                      <p:cNvPicPr>
                        <a:picLocks noGrp="1" noChangeArrowheads="1"/>
                      </p:cNvPicPr>
                      <p:nvPr/>
                    </p:nvPicPr>
                    <p:blipFill>
                      <a:blip r:embed="rId4"/>
                      <a:srcRect/>
                      <a:stretch>
                        <a:fillRect/>
                      </a:stretch>
                    </p:blipFill>
                    <p:spPr bwMode="auto">
                      <a:xfrm>
                        <a:off x="1209300" y="1560513"/>
                        <a:ext cx="9927014" cy="4793792"/>
                      </a:xfrm>
                      <a:prstGeom prst="rect">
                        <a:avLst/>
                      </a:prstGeom>
                      <a:noFill/>
                      <a:extLst/>
                    </p:spPr>
                  </p:pic>
                </p:oleObj>
              </mc:Fallback>
            </mc:AlternateContent>
          </a:graphicData>
        </a:graphic>
      </p:graphicFrame>
      <p:sp>
        <p:nvSpPr>
          <p:cNvPr id="10244" name="AutoShape 2" descr="Imagini pentru sageata in creste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o-RO"/>
          </a:p>
        </p:txBody>
      </p:sp>
      <p:pic>
        <p:nvPicPr>
          <p:cNvPr id="10245" name="Picture 4" descr="Imagini pentru sageata in crest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306" y="1407055"/>
            <a:ext cx="15573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802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609600" y="385153"/>
            <a:ext cx="10972799" cy="1200329"/>
          </a:xfrm>
          <a:prstGeom prst="rect">
            <a:avLst/>
          </a:prstGeom>
          <a:noFill/>
          <a:ln w="9525">
            <a:noFill/>
            <a:miter lim="800000"/>
            <a:headEnd/>
            <a:tailEnd/>
          </a:ln>
          <a:effectLst/>
        </p:spPr>
        <p:txBody>
          <a:bodyPr wrap="square" anchor="ctr">
            <a:spAutoFit/>
          </a:bodyPr>
          <a:lstStyle/>
          <a:p>
            <a:pPr algn="ctr">
              <a:defRPr/>
            </a:pPr>
            <a:r>
              <a:rPr lang="ru-RU" sz="3600" b="1" dirty="0" smtClean="0">
                <a:latin typeface="Arial" panose="020B0604020202020204" pitchFamily="34" charset="0"/>
                <a:cs typeface="Arial" panose="020B0604020202020204" pitchFamily="34" charset="0"/>
              </a:rPr>
              <a:t>ПРОФЕССИОНАЛЬНАЯ ЗАБОЛЕВАЕМОСТЬ ЗА</a:t>
            </a:r>
            <a:endParaRPr lang="ro-RO" sz="3600" b="1" dirty="0" smtClean="0">
              <a:latin typeface="Arial" panose="020B0604020202020204" pitchFamily="34" charset="0"/>
              <a:cs typeface="Arial" panose="020B0604020202020204" pitchFamily="34" charset="0"/>
            </a:endParaRPr>
          </a:p>
          <a:p>
            <a:pPr algn="ctr">
              <a:defRPr/>
            </a:pPr>
            <a:r>
              <a:rPr lang="vi-VN" sz="3600" b="1" dirty="0" smtClean="0">
                <a:latin typeface="Arial" panose="020B0604020202020204" pitchFamily="34" charset="0"/>
                <a:cs typeface="Arial" panose="020B0604020202020204" pitchFamily="34" charset="0"/>
              </a:rPr>
              <a:t>20</a:t>
            </a:r>
            <a:r>
              <a:rPr lang="ru-RU" sz="3600" b="1" dirty="0" smtClean="0">
                <a:latin typeface="Arial" panose="020B0604020202020204" pitchFamily="34" charset="0"/>
                <a:cs typeface="Arial" panose="020B0604020202020204" pitchFamily="34" charset="0"/>
              </a:rPr>
              <a:t>10</a:t>
            </a:r>
            <a:r>
              <a:rPr lang="vi-VN" sz="3600" b="1" dirty="0" smtClean="0">
                <a:latin typeface="Arial" panose="020B0604020202020204" pitchFamily="34" charset="0"/>
                <a:cs typeface="Arial" panose="020B0604020202020204" pitchFamily="34" charset="0"/>
              </a:rPr>
              <a:t>-2015</a:t>
            </a:r>
            <a:endParaRPr lang="ro-RO" sz="3600" b="1" dirty="0">
              <a:latin typeface="Arial" panose="020B0604020202020204" pitchFamily="34" charset="0"/>
              <a:cs typeface="Arial" panose="020B0604020202020204" pitchFamily="34" charset="0"/>
            </a:endParaRPr>
          </a:p>
        </p:txBody>
      </p:sp>
      <p:sp>
        <p:nvSpPr>
          <p:cNvPr id="17411" name="AutoShape 2" descr="http://upload.wikimedia.org/wikipedia/commons/6/6f/Portrait_de_Dante.jpg"/>
          <p:cNvSpPr>
            <a:spLocks noChangeAspect="1" noChangeArrowheads="1"/>
          </p:cNvSpPr>
          <p:nvPr/>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graphicFrame>
        <p:nvGraphicFramePr>
          <p:cNvPr id="4" name="Table 3"/>
          <p:cNvGraphicFramePr>
            <a:graphicFrameLocks noGrp="1"/>
          </p:cNvGraphicFramePr>
          <p:nvPr>
            <p:extLst>
              <p:ext uri="{D42A27DB-BD31-4B8C-83A1-F6EECF244321}">
                <p14:modId xmlns:p14="http://schemas.microsoft.com/office/powerpoint/2010/main" val="2127877346"/>
              </p:ext>
            </p:extLst>
          </p:nvPr>
        </p:nvGraphicFramePr>
        <p:xfrm>
          <a:off x="609600" y="2420888"/>
          <a:ext cx="10972800" cy="4114800"/>
        </p:xfrm>
        <a:graphic>
          <a:graphicData uri="http://schemas.openxmlformats.org/drawingml/2006/table">
            <a:tbl>
              <a:tblPr firstRow="1" firstCol="1" bandRow="1">
                <a:tableStyleId>{5C22544A-7EE6-4342-B048-85BDC9FD1C3A}</a:tableStyleId>
              </a:tblPr>
              <a:tblGrid>
                <a:gridCol w="5482011"/>
                <a:gridCol w="5490789"/>
              </a:tblGrid>
              <a:tr h="0">
                <a:tc>
                  <a:txBody>
                    <a:bodyPr/>
                    <a:lstStyle/>
                    <a:p>
                      <a:pPr algn="ctr">
                        <a:lnSpc>
                          <a:spcPct val="150000"/>
                        </a:lnSpc>
                        <a:spcAft>
                          <a:spcPts val="600"/>
                        </a:spcAft>
                      </a:pPr>
                      <a:r>
                        <a:rPr lang="ru-RU" sz="2000" dirty="0" smtClean="0">
                          <a:effectLst/>
                          <a:latin typeface="Arial" pitchFamily="34" charset="0"/>
                          <a:ea typeface="Calibri"/>
                          <a:cs typeface="Arial" pitchFamily="34" charset="0"/>
                        </a:rPr>
                        <a:t>ГОД</a:t>
                      </a:r>
                      <a:endParaRPr lang="en-US" sz="2000"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u-RU" sz="2000" dirty="0" smtClean="0">
                          <a:effectLst/>
                          <a:latin typeface="Arial" pitchFamily="34" charset="0"/>
                          <a:cs typeface="Arial" pitchFamily="34" charset="0"/>
                        </a:rPr>
                        <a:t>ЧИСЛО СЛУЧАЕВ ПРОФЗАБОЛЕВАНИЙ</a:t>
                      </a:r>
                      <a:endParaRPr lang="en-US" sz="2000" dirty="0">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a:t>
                      </a:r>
                      <a:r>
                        <a:rPr lang="ru-RU" sz="2000" i="1" dirty="0" smtClean="0">
                          <a:effectLst/>
                          <a:latin typeface="Arial" pitchFamily="34" charset="0"/>
                          <a:cs typeface="Arial" pitchFamily="34" charset="0"/>
                        </a:rPr>
                        <a:t>10</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u-RU" sz="2000" dirty="0" smtClean="0">
                          <a:solidFill>
                            <a:srgbClr val="003366"/>
                          </a:solidFill>
                          <a:effectLst/>
                          <a:latin typeface="Arial" pitchFamily="34" charset="0"/>
                          <a:cs typeface="Arial" pitchFamily="34" charset="0"/>
                        </a:rPr>
                        <a:t>12</a:t>
                      </a:r>
                      <a:endParaRPr lang="en-US" sz="2000" dirty="0">
                        <a:solidFill>
                          <a:srgbClr val="003366"/>
                        </a:solidFill>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a:t>
                      </a:r>
                      <a:r>
                        <a:rPr lang="ru-RU" sz="2000" i="1" dirty="0" smtClean="0">
                          <a:effectLst/>
                          <a:latin typeface="Arial" pitchFamily="34" charset="0"/>
                          <a:cs typeface="Arial" pitchFamily="34" charset="0"/>
                        </a:rPr>
                        <a:t>11</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o-RO" sz="2000" dirty="0" smtClean="0">
                          <a:solidFill>
                            <a:srgbClr val="003366"/>
                          </a:solidFill>
                          <a:effectLst/>
                          <a:latin typeface="Arial" pitchFamily="34" charset="0"/>
                          <a:cs typeface="Arial" pitchFamily="34" charset="0"/>
                        </a:rPr>
                        <a:t>1</a:t>
                      </a:r>
                      <a:r>
                        <a:rPr lang="ru-RU" sz="2000" dirty="0" smtClean="0">
                          <a:solidFill>
                            <a:srgbClr val="003366"/>
                          </a:solidFill>
                          <a:effectLst/>
                          <a:latin typeface="Arial" pitchFamily="34" charset="0"/>
                          <a:cs typeface="Arial" pitchFamily="34" charset="0"/>
                        </a:rPr>
                        <a:t>4</a:t>
                      </a:r>
                      <a:endParaRPr lang="en-US" sz="2000" dirty="0">
                        <a:solidFill>
                          <a:srgbClr val="003366"/>
                        </a:solidFill>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a:t>
                      </a:r>
                      <a:r>
                        <a:rPr lang="ru-RU" sz="2000" i="1" dirty="0" smtClean="0">
                          <a:effectLst/>
                          <a:latin typeface="Arial" pitchFamily="34" charset="0"/>
                          <a:cs typeface="Arial" pitchFamily="34" charset="0"/>
                        </a:rPr>
                        <a:t>12</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o-RO" sz="2000" dirty="0" smtClean="0">
                          <a:solidFill>
                            <a:srgbClr val="003366"/>
                          </a:solidFill>
                          <a:effectLst/>
                          <a:latin typeface="Arial" pitchFamily="34" charset="0"/>
                          <a:cs typeface="Arial" pitchFamily="34" charset="0"/>
                        </a:rPr>
                        <a:t>1</a:t>
                      </a:r>
                      <a:r>
                        <a:rPr lang="ru-RU" sz="2000" dirty="0" smtClean="0">
                          <a:solidFill>
                            <a:srgbClr val="003366"/>
                          </a:solidFill>
                          <a:effectLst/>
                          <a:latin typeface="Arial" pitchFamily="34" charset="0"/>
                          <a:cs typeface="Arial" pitchFamily="34" charset="0"/>
                        </a:rPr>
                        <a:t>2</a:t>
                      </a:r>
                      <a:endParaRPr lang="en-US" sz="2000" dirty="0">
                        <a:solidFill>
                          <a:srgbClr val="003366"/>
                        </a:solidFill>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201</a:t>
                      </a:r>
                      <a:r>
                        <a:rPr lang="ru-RU" sz="2000" i="1" dirty="0" smtClean="0">
                          <a:effectLst/>
                          <a:latin typeface="Arial" pitchFamily="34" charset="0"/>
                          <a:cs typeface="Arial" pitchFamily="34" charset="0"/>
                        </a:rPr>
                        <a:t>3</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u-RU" sz="2000" dirty="0" smtClean="0">
                          <a:solidFill>
                            <a:srgbClr val="003366"/>
                          </a:solidFill>
                          <a:effectLst/>
                          <a:latin typeface="Arial" pitchFamily="34" charset="0"/>
                          <a:cs typeface="Arial" pitchFamily="34" charset="0"/>
                        </a:rPr>
                        <a:t>6</a:t>
                      </a:r>
                      <a:endParaRPr lang="en-US" sz="2000" dirty="0">
                        <a:solidFill>
                          <a:srgbClr val="003366"/>
                        </a:solidFill>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201</a:t>
                      </a:r>
                      <a:r>
                        <a:rPr lang="ru-RU" sz="2000" i="1" dirty="0" smtClean="0">
                          <a:effectLst/>
                          <a:latin typeface="Arial" pitchFamily="34" charset="0"/>
                          <a:cs typeface="Arial" pitchFamily="34" charset="0"/>
                        </a:rPr>
                        <a:t>4</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u-RU" sz="2000" dirty="0" smtClean="0">
                          <a:solidFill>
                            <a:srgbClr val="003366"/>
                          </a:solidFill>
                          <a:effectLst/>
                          <a:latin typeface="Arial" pitchFamily="34" charset="0"/>
                          <a:cs typeface="Arial" pitchFamily="34" charset="0"/>
                        </a:rPr>
                        <a:t>-</a:t>
                      </a:r>
                      <a:endParaRPr lang="en-US" sz="2000" dirty="0">
                        <a:solidFill>
                          <a:srgbClr val="003366"/>
                        </a:solidFill>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201</a:t>
                      </a:r>
                      <a:r>
                        <a:rPr lang="ru-RU" sz="2000" i="1" dirty="0" smtClean="0">
                          <a:effectLst/>
                          <a:latin typeface="Arial" pitchFamily="34" charset="0"/>
                          <a:cs typeface="Arial" pitchFamily="34" charset="0"/>
                        </a:rPr>
                        <a:t>5</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u-RU" sz="2000" dirty="0" smtClean="0">
                          <a:solidFill>
                            <a:srgbClr val="003366"/>
                          </a:solidFill>
                          <a:effectLst/>
                          <a:latin typeface="Arial" pitchFamily="34" charset="0"/>
                          <a:cs typeface="Arial" pitchFamily="34" charset="0"/>
                        </a:rPr>
                        <a:t>2</a:t>
                      </a:r>
                      <a:endParaRPr lang="en-US" sz="2000" dirty="0">
                        <a:solidFill>
                          <a:srgbClr val="003366"/>
                        </a:solidFill>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201</a:t>
                      </a:r>
                      <a:r>
                        <a:rPr lang="ru-RU" sz="2000" i="1" dirty="0" smtClean="0">
                          <a:effectLst/>
                          <a:latin typeface="Arial" pitchFamily="34" charset="0"/>
                          <a:cs typeface="Arial" pitchFamily="34" charset="0"/>
                        </a:rPr>
                        <a:t>6</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u-RU" sz="2000" dirty="0" smtClean="0">
                          <a:solidFill>
                            <a:srgbClr val="003366"/>
                          </a:solidFill>
                          <a:effectLst/>
                          <a:latin typeface="Arial" pitchFamily="34" charset="0"/>
                          <a:cs typeface="Arial" pitchFamily="34" charset="0"/>
                        </a:rPr>
                        <a:t>-</a:t>
                      </a:r>
                      <a:endParaRPr lang="en-US" sz="2000" dirty="0">
                        <a:solidFill>
                          <a:srgbClr val="003366"/>
                        </a:solidFill>
                        <a:effectLst/>
                        <a:latin typeface="Arial" pitchFamily="34" charset="0"/>
                        <a:ea typeface="Calibri"/>
                        <a:cs typeface="Arial" pitchFamily="34" charset="0"/>
                      </a:endParaRPr>
                    </a:p>
                  </a:txBody>
                  <a:tcPr marT="0" marB="0" anchor="ctr"/>
                </a:tc>
              </a:tr>
              <a:tr h="0">
                <a:tc>
                  <a:txBody>
                    <a:bodyPr/>
                    <a:lstStyle/>
                    <a:p>
                      <a:pPr algn="ctr">
                        <a:lnSpc>
                          <a:spcPct val="150000"/>
                        </a:lnSpc>
                        <a:spcAft>
                          <a:spcPts val="600"/>
                        </a:spcAft>
                      </a:pPr>
                      <a:r>
                        <a:rPr lang="ro-RO" sz="2000" i="1" dirty="0" smtClean="0">
                          <a:effectLst/>
                          <a:latin typeface="Arial" pitchFamily="34" charset="0"/>
                          <a:cs typeface="Arial" pitchFamily="34" charset="0"/>
                        </a:rPr>
                        <a:t>20</a:t>
                      </a:r>
                      <a:r>
                        <a:rPr lang="ru-RU" sz="2000" i="1" dirty="0" smtClean="0">
                          <a:effectLst/>
                          <a:latin typeface="Arial" pitchFamily="34" charset="0"/>
                          <a:cs typeface="Arial" pitchFamily="34" charset="0"/>
                        </a:rPr>
                        <a:t>17</a:t>
                      </a:r>
                      <a:endParaRPr lang="en-US" sz="2000" i="1" dirty="0">
                        <a:effectLst/>
                        <a:latin typeface="Arial" pitchFamily="34" charset="0"/>
                        <a:ea typeface="Calibri"/>
                        <a:cs typeface="Arial" pitchFamily="34" charset="0"/>
                      </a:endParaRPr>
                    </a:p>
                  </a:txBody>
                  <a:tcPr marT="0" marB="0" anchor="ctr"/>
                </a:tc>
                <a:tc>
                  <a:txBody>
                    <a:bodyPr/>
                    <a:lstStyle/>
                    <a:p>
                      <a:pPr algn="ctr">
                        <a:lnSpc>
                          <a:spcPct val="150000"/>
                        </a:lnSpc>
                        <a:spcAft>
                          <a:spcPts val="600"/>
                        </a:spcAft>
                      </a:pPr>
                      <a:r>
                        <a:rPr lang="ru-RU" sz="2000" dirty="0" smtClean="0">
                          <a:solidFill>
                            <a:srgbClr val="003366"/>
                          </a:solidFill>
                          <a:effectLst/>
                          <a:latin typeface="Arial" pitchFamily="34" charset="0"/>
                          <a:cs typeface="Arial" pitchFamily="34" charset="0"/>
                        </a:rPr>
                        <a:t>4</a:t>
                      </a:r>
                      <a:endParaRPr lang="en-US" sz="2000" dirty="0">
                        <a:solidFill>
                          <a:srgbClr val="003366"/>
                        </a:solidFill>
                        <a:effectLst/>
                        <a:latin typeface="Arial" pitchFamily="34" charset="0"/>
                        <a:ea typeface="Calibri"/>
                        <a:cs typeface="Arial" pitchFamily="34" charset="0"/>
                      </a:endParaRPr>
                    </a:p>
                  </a:txBody>
                  <a:tcPr marT="0" marB="0" anchor="ctr"/>
                </a:tc>
              </a:tr>
            </a:tbl>
          </a:graphicData>
        </a:graphic>
      </p:graphicFrame>
    </p:spTree>
    <p:extLst>
      <p:ext uri="{BB962C8B-B14F-4D97-AF65-F5344CB8AC3E}">
        <p14:creationId xmlns:p14="http://schemas.microsoft.com/office/powerpoint/2010/main" val="1583529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294468"/>
            <a:ext cx="10846527" cy="1344907"/>
          </a:xfrm>
        </p:spPr>
        <p:txBody>
          <a:bodyPr>
            <a:noAutofit/>
          </a:bodyPr>
          <a:lstStyle/>
          <a:p>
            <a:pPr algn="ctr"/>
            <a:r>
              <a:rPr lang="ru-RU" b="1" dirty="0" smtClean="0">
                <a:latin typeface="Arial" panose="020B0604020202020204" pitchFamily="34" charset="0"/>
                <a:cs typeface="Arial" panose="020B0604020202020204" pitchFamily="34" charset="0"/>
              </a:rPr>
              <a:t>ЧТО ПОМЕНЯЛОСЬ ЗА ПОСЛЕДНЕЕ ВРЕМЯ?</a:t>
            </a:r>
            <a:endParaRPr lang="ro-RO"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2" y="1639375"/>
            <a:ext cx="9761646" cy="4552485"/>
          </a:xfrm>
        </p:spPr>
        <p:txBody>
          <a:bodyPr>
            <a:normAutofit/>
          </a:bodyPr>
          <a:lstStyle/>
          <a:p>
            <a:r>
              <a:rPr lang="ru-RU" sz="2200" b="1" i="0" dirty="0" smtClean="0">
                <a:solidFill>
                  <a:schemeClr val="tx1"/>
                </a:solidFill>
                <a:effectLst/>
                <a:latin typeface="Arial" panose="020B0604020202020204" pitchFamily="34" charset="0"/>
                <a:cs typeface="Arial" panose="020B0604020202020204" pitchFamily="34" charset="0"/>
              </a:rPr>
              <a:t>ПОСТАНОВЛЕНИЕ</a:t>
            </a:r>
            <a:r>
              <a:rPr lang="ru-RU" sz="2200" b="0" i="0" dirty="0" smtClean="0">
                <a:solidFill>
                  <a:schemeClr val="tx1"/>
                </a:solidFill>
                <a:effectLst/>
                <a:latin typeface="Arial" panose="020B0604020202020204" pitchFamily="34" charset="0"/>
                <a:cs typeface="Arial" panose="020B0604020202020204" pitchFamily="34" charset="0"/>
              </a:rPr>
              <a:t> </a:t>
            </a:r>
            <a:r>
              <a:rPr lang="ro-RO" sz="2200" b="0" i="0" dirty="0" smtClean="0">
                <a:solidFill>
                  <a:schemeClr val="tx1"/>
                </a:solidFill>
                <a:effectLst/>
                <a:latin typeface="Arial" panose="020B0604020202020204" pitchFamily="34" charset="0"/>
                <a:cs typeface="Arial" panose="020B0604020202020204" pitchFamily="34" charset="0"/>
              </a:rPr>
              <a:t>Nr. 1025 </a:t>
            </a:r>
            <a:r>
              <a:rPr lang="ru-RU" sz="2200" dirty="0" smtClean="0">
                <a:solidFill>
                  <a:schemeClr val="tx1"/>
                </a:solidFill>
                <a:latin typeface="Arial" panose="020B0604020202020204" pitchFamily="34" charset="0"/>
                <a:cs typeface="Arial" panose="020B0604020202020204" pitchFamily="34" charset="0"/>
              </a:rPr>
              <a:t>от</a:t>
            </a:r>
            <a:r>
              <a:rPr lang="ru-RU" sz="2200" dirty="0">
                <a:solidFill>
                  <a:schemeClr val="tx1"/>
                </a:solidFill>
                <a:latin typeface="Arial" panose="020B0604020202020204" pitchFamily="34" charset="0"/>
                <a:cs typeface="Arial" panose="020B0604020202020204" pitchFamily="34" charset="0"/>
              </a:rPr>
              <a:t>  </a:t>
            </a:r>
            <a:r>
              <a:rPr lang="ru-RU" sz="2200" dirty="0" smtClean="0">
                <a:solidFill>
                  <a:schemeClr val="tx1"/>
                </a:solidFill>
                <a:latin typeface="Arial" panose="020B0604020202020204" pitchFamily="34" charset="0"/>
                <a:cs typeface="Arial" panose="020B0604020202020204" pitchFamily="34" charset="0"/>
              </a:rPr>
              <a:t>07.09.2016</a:t>
            </a:r>
            <a:r>
              <a:rPr lang="ro-RO" sz="2200" dirty="0" smtClean="0">
                <a:solidFill>
                  <a:schemeClr val="tx1"/>
                </a:solidFill>
                <a:latin typeface="Arial" panose="020B0604020202020204" pitchFamily="34" charset="0"/>
                <a:cs typeface="Arial" panose="020B0604020202020204" pitchFamily="34" charset="0"/>
              </a:rPr>
              <a:t> </a:t>
            </a:r>
            <a:r>
              <a:rPr lang="ru-RU" sz="2200" b="1" dirty="0">
                <a:solidFill>
                  <a:schemeClr val="tx1"/>
                </a:solidFill>
                <a:latin typeface="Arial" panose="020B0604020202020204" pitchFamily="34" charset="0"/>
                <a:cs typeface="Arial" panose="020B0604020202020204" pitchFamily="34" charset="0"/>
              </a:rPr>
              <a:t>об утверждении Санитарного </a:t>
            </a:r>
            <a:r>
              <a:rPr lang="ru-RU" sz="2200" b="1" dirty="0" smtClean="0">
                <a:solidFill>
                  <a:schemeClr val="tx1"/>
                </a:solidFill>
                <a:latin typeface="Arial" panose="020B0604020202020204" pitchFamily="34" charset="0"/>
                <a:cs typeface="Arial" panose="020B0604020202020204" pitchFamily="34" charset="0"/>
              </a:rPr>
              <a:t>регламента</a:t>
            </a:r>
            <a:r>
              <a:rPr lang="ro-RO" sz="2200" b="1" dirty="0" smtClean="0">
                <a:solidFill>
                  <a:schemeClr val="tx1"/>
                </a:solidFill>
                <a:latin typeface="Arial" panose="020B0604020202020204" pitchFamily="34" charset="0"/>
                <a:cs typeface="Arial" panose="020B0604020202020204" pitchFamily="34" charset="0"/>
              </a:rPr>
              <a:t> </a:t>
            </a:r>
            <a:r>
              <a:rPr lang="ru-RU" sz="2200" b="1" dirty="0">
                <a:solidFill>
                  <a:schemeClr val="tx1"/>
                </a:solidFill>
                <a:latin typeface="Arial" panose="020B0604020202020204" pitchFamily="34" charset="0"/>
                <a:cs typeface="Arial" panose="020B0604020202020204" pitchFamily="34" charset="0"/>
              </a:rPr>
              <a:t>по надзору за здоровьем лиц, </a:t>
            </a:r>
            <a:r>
              <a:rPr lang="ru-RU" sz="2200" b="1" dirty="0" smtClean="0">
                <a:solidFill>
                  <a:schemeClr val="tx1"/>
                </a:solidFill>
                <a:latin typeface="Arial" panose="020B0604020202020204" pitchFamily="34" charset="0"/>
                <a:cs typeface="Arial" panose="020B0604020202020204" pitchFamily="34" charset="0"/>
              </a:rPr>
              <a:t>подверженных</a:t>
            </a:r>
            <a:r>
              <a:rPr lang="ro-RO" sz="2200" b="1" dirty="0" smtClean="0">
                <a:solidFill>
                  <a:schemeClr val="tx1"/>
                </a:solidFill>
                <a:latin typeface="Arial" panose="020B0604020202020204" pitchFamily="34" charset="0"/>
                <a:cs typeface="Arial" panose="020B0604020202020204" pitchFamily="34" charset="0"/>
              </a:rPr>
              <a:t> </a:t>
            </a:r>
            <a:r>
              <a:rPr lang="ru-RU" sz="2200" b="1" dirty="0">
                <a:solidFill>
                  <a:schemeClr val="tx1"/>
                </a:solidFill>
                <a:latin typeface="Arial" panose="020B0604020202020204" pitchFamily="34" charset="0"/>
                <a:cs typeface="Arial" panose="020B0604020202020204" pitchFamily="34" charset="0"/>
              </a:rPr>
              <a:t>воздействию факторов профессионального риска</a:t>
            </a:r>
          </a:p>
          <a:p>
            <a:endParaRPr lang="ru-RU" sz="2200" b="1" dirty="0">
              <a:solidFill>
                <a:schemeClr val="tx1"/>
              </a:solidFill>
              <a:latin typeface="Arial" panose="020B0604020202020204" pitchFamily="34" charset="0"/>
              <a:cs typeface="Arial" panose="020B0604020202020204" pitchFamily="34" charset="0"/>
            </a:endParaRPr>
          </a:p>
          <a:p>
            <a:r>
              <a:rPr lang="ru-RU" sz="2200" b="1" dirty="0">
                <a:solidFill>
                  <a:schemeClr val="tx1"/>
                </a:solidFill>
                <a:latin typeface="Arial" panose="020B0604020202020204" pitchFamily="34" charset="0"/>
                <a:cs typeface="Arial" panose="020B0604020202020204" pitchFamily="34" charset="0"/>
              </a:rPr>
              <a:t>ПОСТАНОВЛЕНИЕ</a:t>
            </a:r>
            <a:r>
              <a:rPr lang="ru-RU" sz="2200" dirty="0">
                <a:solidFill>
                  <a:schemeClr val="tx1"/>
                </a:solidFill>
                <a:latin typeface="Arial" panose="020B0604020202020204" pitchFamily="34" charset="0"/>
                <a:cs typeface="Arial" panose="020B0604020202020204" pitchFamily="34" charset="0"/>
              </a:rPr>
              <a:t> </a:t>
            </a:r>
            <a:r>
              <a:rPr lang="ro-RO" sz="2200" dirty="0">
                <a:solidFill>
                  <a:schemeClr val="tx1"/>
                </a:solidFill>
                <a:latin typeface="Arial" panose="020B0604020202020204" pitchFamily="34" charset="0"/>
                <a:cs typeface="Arial" panose="020B0604020202020204" pitchFamily="34" charset="0"/>
              </a:rPr>
              <a:t>Nr. </a:t>
            </a:r>
            <a:r>
              <a:rPr lang="ro-RO" sz="2200" dirty="0" smtClean="0">
                <a:solidFill>
                  <a:schemeClr val="tx1"/>
                </a:solidFill>
                <a:latin typeface="Arial" panose="020B0604020202020204" pitchFamily="34" charset="0"/>
                <a:cs typeface="Arial" panose="020B0604020202020204" pitchFamily="34" charset="0"/>
              </a:rPr>
              <a:t>1282 </a:t>
            </a:r>
            <a:r>
              <a:rPr lang="ru-RU" sz="2200" dirty="0">
                <a:solidFill>
                  <a:schemeClr val="tx1"/>
                </a:solidFill>
                <a:latin typeface="Arial" panose="020B0604020202020204" pitchFamily="34" charset="0"/>
                <a:cs typeface="Arial" panose="020B0604020202020204" pitchFamily="34" charset="0"/>
              </a:rPr>
              <a:t>от  </a:t>
            </a:r>
            <a:r>
              <a:rPr lang="ru-RU" sz="2200" dirty="0" smtClean="0">
                <a:solidFill>
                  <a:schemeClr val="tx1"/>
                </a:solidFill>
                <a:latin typeface="Arial" panose="020B0604020202020204" pitchFamily="34" charset="0"/>
                <a:cs typeface="Arial" panose="020B0604020202020204" pitchFamily="34" charset="0"/>
              </a:rPr>
              <a:t>29.11.2016</a:t>
            </a:r>
            <a:r>
              <a:rPr lang="ro-RO" sz="2200" dirty="0" smtClean="0">
                <a:solidFill>
                  <a:schemeClr val="tx1"/>
                </a:solidFill>
                <a:latin typeface="Arial" panose="020B0604020202020204" pitchFamily="34" charset="0"/>
                <a:cs typeface="Arial" panose="020B0604020202020204" pitchFamily="34" charset="0"/>
              </a:rPr>
              <a:t> </a:t>
            </a:r>
            <a:r>
              <a:rPr lang="ru-RU" sz="2200" b="1" dirty="0">
                <a:solidFill>
                  <a:schemeClr val="tx1"/>
                </a:solidFill>
                <a:latin typeface="Arial" panose="020B0604020202020204" pitchFamily="34" charset="0"/>
                <a:cs typeface="Arial" panose="020B0604020202020204" pitchFamily="34" charset="0"/>
              </a:rPr>
              <a:t>об утверждении Санитарного регламента о </a:t>
            </a:r>
            <a:r>
              <a:rPr lang="ru-RU" sz="2200" b="1" dirty="0" smtClean="0">
                <a:solidFill>
                  <a:schemeClr val="tx1"/>
                </a:solidFill>
                <a:latin typeface="Arial" panose="020B0604020202020204" pitchFamily="34" charset="0"/>
                <a:cs typeface="Arial" panose="020B0604020202020204" pitchFamily="34" charset="0"/>
              </a:rPr>
              <a:t>порядке</a:t>
            </a:r>
            <a:r>
              <a:rPr lang="ro-RO" sz="2200" b="1" dirty="0" smtClean="0">
                <a:solidFill>
                  <a:schemeClr val="tx1"/>
                </a:solidFill>
                <a:latin typeface="Arial" panose="020B0604020202020204" pitchFamily="34" charset="0"/>
                <a:cs typeface="Arial" panose="020B0604020202020204" pitchFamily="34" charset="0"/>
              </a:rPr>
              <a:t> </a:t>
            </a:r>
            <a:r>
              <a:rPr lang="ru-RU" sz="2200" b="1" dirty="0">
                <a:solidFill>
                  <a:schemeClr val="tx1"/>
                </a:solidFill>
                <a:latin typeface="Arial" panose="020B0604020202020204" pitchFamily="34" charset="0"/>
                <a:cs typeface="Arial" panose="020B0604020202020204" pitchFamily="34" charset="0"/>
              </a:rPr>
              <a:t>расследования и установления диагноза </a:t>
            </a:r>
            <a:r>
              <a:rPr lang="ru-RU" sz="2200" b="1" dirty="0" smtClean="0">
                <a:solidFill>
                  <a:schemeClr val="tx1"/>
                </a:solidFill>
                <a:latin typeface="Arial" panose="020B0604020202020204" pitchFamily="34" charset="0"/>
                <a:cs typeface="Arial" panose="020B0604020202020204" pitchFamily="34" charset="0"/>
              </a:rPr>
              <a:t>профессионального</a:t>
            </a:r>
            <a:r>
              <a:rPr lang="ro-RO" sz="2200" b="1" dirty="0" smtClean="0">
                <a:solidFill>
                  <a:schemeClr val="tx1"/>
                </a:solidFill>
                <a:latin typeface="Arial" panose="020B0604020202020204" pitchFamily="34" charset="0"/>
                <a:cs typeface="Arial" panose="020B0604020202020204" pitchFamily="34" charset="0"/>
              </a:rPr>
              <a:t> </a:t>
            </a:r>
            <a:r>
              <a:rPr lang="ru-RU" sz="2200" b="1" dirty="0">
                <a:solidFill>
                  <a:schemeClr val="tx1"/>
                </a:solidFill>
                <a:latin typeface="Arial" panose="020B0604020202020204" pitchFamily="34" charset="0"/>
                <a:cs typeface="Arial" panose="020B0604020202020204" pitchFamily="34" charset="0"/>
              </a:rPr>
              <a:t>заболевания (отравления</a:t>
            </a:r>
            <a:r>
              <a:rPr lang="ru-RU" sz="2200" b="1" dirty="0" smtClean="0">
                <a:solidFill>
                  <a:schemeClr val="tx1"/>
                </a:solidFill>
                <a:latin typeface="Arial" panose="020B0604020202020204" pitchFamily="34" charset="0"/>
                <a:cs typeface="Arial" panose="020B0604020202020204" pitchFamily="34" charset="0"/>
              </a:rPr>
              <a:t>)</a:t>
            </a:r>
            <a:endParaRPr lang="ro-RO" sz="2200" dirty="0" smtClean="0">
              <a:solidFill>
                <a:schemeClr val="tx1"/>
              </a:solidFill>
              <a:latin typeface="Arial" panose="020B0604020202020204" pitchFamily="34" charset="0"/>
              <a:cs typeface="Arial" panose="020B0604020202020204" pitchFamily="34" charset="0"/>
            </a:endParaRPr>
          </a:p>
          <a:p>
            <a:endParaRPr lang="ro-RO" sz="22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289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685800"/>
            <a:ext cx="10567557" cy="1096505"/>
          </a:xfrm>
        </p:spPr>
        <p:txBody>
          <a:bodyPr>
            <a:normAutofit/>
          </a:bodyPr>
          <a:lstStyle/>
          <a:p>
            <a:pPr algn="ctr"/>
            <a:r>
              <a:rPr lang="ru-RU" sz="3600" b="1" dirty="0" smtClean="0">
                <a:latin typeface="Arial" panose="020B0604020202020204" pitchFamily="34" charset="0"/>
                <a:cs typeface="Arial" panose="020B0604020202020204" pitchFamily="34" charset="0"/>
              </a:rPr>
              <a:t>ЧТО ПРЕДУСМАТРИВАЕТ РЕГЛАМЕНТ?</a:t>
            </a:r>
            <a:endParaRPr lang="ro-RO" sz="36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2" y="2530098"/>
            <a:ext cx="8534400" cy="3615267"/>
          </a:xfrm>
        </p:spPr>
        <p:txBody>
          <a:bodyPr>
            <a:normAutofit/>
          </a:bodyPr>
          <a:lstStyle/>
          <a:p>
            <a:r>
              <a:rPr lang="ru-RU" sz="2200" i="1" dirty="0" smtClean="0">
                <a:solidFill>
                  <a:schemeClr val="tx1"/>
                </a:solidFill>
                <a:latin typeface="Arial" panose="020B0604020202020204" pitchFamily="34" charset="0"/>
                <a:cs typeface="Arial" panose="020B0604020202020204" pitchFamily="34" charset="0"/>
              </a:rPr>
              <a:t>Надзор </a:t>
            </a:r>
            <a:r>
              <a:rPr lang="ru-RU" sz="2200" i="1" dirty="0">
                <a:solidFill>
                  <a:schemeClr val="tx1"/>
                </a:solidFill>
                <a:latin typeface="Arial" panose="020B0604020202020204" pitchFamily="34" charset="0"/>
                <a:cs typeface="Arial" panose="020B0604020202020204" pitchFamily="34" charset="0"/>
              </a:rPr>
              <a:t>за состоянием здоровья лиц </a:t>
            </a:r>
            <a:r>
              <a:rPr lang="ru-RU" sz="2200" dirty="0">
                <a:solidFill>
                  <a:schemeClr val="tx1"/>
                </a:solidFill>
                <a:latin typeface="Arial" panose="020B0604020202020204" pitchFamily="34" charset="0"/>
                <a:cs typeface="Arial" panose="020B0604020202020204" pitchFamily="34" charset="0"/>
              </a:rPr>
              <a:t>–  широкий спектр медико-санитарных услуг, которые обеспечивают профилактику профессиональных заболеваний, выявление их на ранних стадиях, а также выявление общих заболеваний с временной нетрудоспособностью, мониторинг здоровья лиц и профессиональных факторов риска;</a:t>
            </a:r>
            <a:endParaRPr lang="ro-RO"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2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685800"/>
            <a:ext cx="10691544" cy="1507067"/>
          </a:xfrm>
        </p:spPr>
        <p:txBody>
          <a:bodyPr>
            <a:noAutofit/>
          </a:bodyPr>
          <a:lstStyle/>
          <a:p>
            <a:pPr algn="ctr"/>
            <a:r>
              <a:rPr lang="ru-RU" b="1" dirty="0" smtClean="0">
                <a:latin typeface="Arial" panose="020B0604020202020204" pitchFamily="34" charset="0"/>
                <a:cs typeface="Arial" panose="020B0604020202020204" pitchFamily="34" charset="0"/>
              </a:rPr>
              <a:t>КТО ЯВЛЯЕТСЯ ОБЪЕКТОМ НАДЗОРА</a:t>
            </a:r>
            <a:r>
              <a:rPr lang="ro-RO" b="1" dirty="0" smtClean="0">
                <a:latin typeface="Arial" panose="020B0604020202020204" pitchFamily="34" charset="0"/>
                <a:cs typeface="Arial" panose="020B0604020202020204" pitchFamily="34" charset="0"/>
              </a:rPr>
              <a:t>?</a:t>
            </a:r>
            <a:endParaRPr lang="ro-RO"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2" y="2499102"/>
            <a:ext cx="8534400" cy="3615267"/>
          </a:xfrm>
        </p:spPr>
        <p:txBody>
          <a:bodyPr>
            <a:normAutofit/>
          </a:bodyPr>
          <a:lstStyle/>
          <a:p>
            <a:pPr marL="0" indent="0">
              <a:buNone/>
            </a:pPr>
            <a:r>
              <a:rPr lang="ru-RU" sz="2200" dirty="0">
                <a:solidFill>
                  <a:schemeClr val="tx1"/>
                </a:solidFill>
                <a:latin typeface="Arial" panose="020B0604020202020204" pitchFamily="34" charset="0"/>
                <a:cs typeface="Arial" panose="020B0604020202020204" pitchFamily="34" charset="0"/>
              </a:rPr>
              <a:t>    </a:t>
            </a:r>
            <a:r>
              <a:rPr lang="ru-RU" sz="2200" dirty="0" smtClean="0">
                <a:solidFill>
                  <a:schemeClr val="tx1"/>
                </a:solidFill>
                <a:latin typeface="Arial" panose="020B0604020202020204" pitchFamily="34" charset="0"/>
                <a:cs typeface="Arial" panose="020B0604020202020204" pitchFamily="34" charset="0"/>
              </a:rPr>
              <a:t>Постановлением 1025 был расширен спектр лиц находящихся под наблюдением.</a:t>
            </a:r>
          </a:p>
          <a:p>
            <a:pPr marL="0" indent="0">
              <a:buNone/>
            </a:pPr>
            <a:r>
              <a:rPr lang="ru-RU" sz="2200" dirty="0" smtClean="0">
                <a:solidFill>
                  <a:schemeClr val="tx1"/>
                </a:solidFill>
                <a:latin typeface="Arial" panose="020B0604020202020204" pitchFamily="34" charset="0"/>
                <a:cs typeface="Arial" panose="020B0604020202020204" pitchFamily="34" charset="0"/>
              </a:rPr>
              <a:t>    а</a:t>
            </a:r>
            <a:r>
              <a:rPr lang="ru-RU" sz="2200" dirty="0">
                <a:solidFill>
                  <a:schemeClr val="tx1"/>
                </a:solidFill>
                <a:latin typeface="Arial" panose="020B0604020202020204" pitchFamily="34" charset="0"/>
                <a:cs typeface="Arial" panose="020B0604020202020204" pitchFamily="34" charset="0"/>
              </a:rPr>
              <a:t>) лицо, которое устраивается на  работу;</a:t>
            </a:r>
            <a:r>
              <a:rPr lang="ru-RU" sz="2200" dirty="0" smtClean="0">
                <a:solidFill>
                  <a:schemeClr val="tx1"/>
                </a:solidFill>
                <a:latin typeface="Arial" panose="020B0604020202020204" pitchFamily="34" charset="0"/>
                <a:cs typeface="Arial" panose="020B0604020202020204" pitchFamily="34" charset="0"/>
              </a:rPr>
              <a:t/>
            </a:r>
            <a:br>
              <a:rPr lang="ru-RU" sz="2200" dirty="0" smtClean="0">
                <a:solidFill>
                  <a:schemeClr val="tx1"/>
                </a:solidFill>
                <a:latin typeface="Arial" panose="020B0604020202020204" pitchFamily="34" charset="0"/>
                <a:cs typeface="Arial" panose="020B0604020202020204" pitchFamily="34" charset="0"/>
              </a:rPr>
            </a:br>
            <a:r>
              <a:rPr lang="ru-RU" sz="2200" dirty="0">
                <a:solidFill>
                  <a:schemeClr val="tx1"/>
                </a:solidFill>
                <a:latin typeface="Arial" panose="020B0604020202020204" pitchFamily="34" charset="0"/>
                <a:cs typeface="Arial" panose="020B0604020202020204" pitchFamily="34" charset="0"/>
              </a:rPr>
              <a:t>    b) работник,  в том числе по совместительству;</a:t>
            </a:r>
            <a:r>
              <a:rPr lang="ru-RU" sz="2200" dirty="0" smtClean="0">
                <a:solidFill>
                  <a:schemeClr val="tx1"/>
                </a:solidFill>
                <a:latin typeface="Arial" panose="020B0604020202020204" pitchFamily="34" charset="0"/>
                <a:cs typeface="Arial" panose="020B0604020202020204" pitchFamily="34" charset="0"/>
              </a:rPr>
              <a:t/>
            </a:r>
            <a:br>
              <a:rPr lang="ru-RU" sz="2200" dirty="0" smtClean="0">
                <a:solidFill>
                  <a:schemeClr val="tx1"/>
                </a:solidFill>
                <a:latin typeface="Arial" panose="020B0604020202020204" pitchFamily="34" charset="0"/>
                <a:cs typeface="Arial" panose="020B0604020202020204" pitchFamily="34" charset="0"/>
              </a:rPr>
            </a:br>
            <a:r>
              <a:rPr lang="ru-RU" sz="2200" dirty="0">
                <a:solidFill>
                  <a:schemeClr val="tx1"/>
                </a:solidFill>
                <a:latin typeface="Arial" panose="020B0604020202020204" pitchFamily="34" charset="0"/>
                <a:cs typeface="Arial" panose="020B0604020202020204" pitchFamily="34" charset="0"/>
              </a:rPr>
              <a:t>    с) стажер и ученик;</a:t>
            </a:r>
            <a:r>
              <a:rPr lang="ru-RU" sz="2200" dirty="0" smtClean="0">
                <a:solidFill>
                  <a:schemeClr val="tx1"/>
                </a:solidFill>
                <a:latin typeface="Arial" panose="020B0604020202020204" pitchFamily="34" charset="0"/>
                <a:cs typeface="Arial" panose="020B0604020202020204" pitchFamily="34" charset="0"/>
              </a:rPr>
              <a:t/>
            </a:r>
            <a:br>
              <a:rPr lang="ru-RU" sz="2200" dirty="0" smtClean="0">
                <a:solidFill>
                  <a:schemeClr val="tx1"/>
                </a:solidFill>
                <a:latin typeface="Arial" panose="020B0604020202020204" pitchFamily="34" charset="0"/>
                <a:cs typeface="Arial" panose="020B0604020202020204" pitchFamily="34" charset="0"/>
              </a:rPr>
            </a:br>
            <a:r>
              <a:rPr lang="ru-RU" sz="2200" dirty="0">
                <a:solidFill>
                  <a:schemeClr val="tx1"/>
                </a:solidFill>
                <a:latin typeface="Arial" panose="020B0604020202020204" pitchFamily="34" charset="0"/>
                <a:cs typeface="Arial" panose="020B0604020202020204" pitchFamily="34" charset="0"/>
              </a:rPr>
              <a:t>    d) временный работник;</a:t>
            </a:r>
            <a:r>
              <a:rPr lang="ru-RU" sz="2200" dirty="0" smtClean="0">
                <a:solidFill>
                  <a:schemeClr val="tx1"/>
                </a:solidFill>
                <a:latin typeface="Arial" panose="020B0604020202020204" pitchFamily="34" charset="0"/>
                <a:cs typeface="Arial" panose="020B0604020202020204" pitchFamily="34" charset="0"/>
              </a:rPr>
              <a:t/>
            </a:r>
            <a:br>
              <a:rPr lang="ru-RU" sz="2200" dirty="0" smtClean="0">
                <a:solidFill>
                  <a:schemeClr val="tx1"/>
                </a:solidFill>
                <a:latin typeface="Arial" panose="020B0604020202020204" pitchFamily="34" charset="0"/>
                <a:cs typeface="Arial" panose="020B0604020202020204" pitchFamily="34" charset="0"/>
              </a:rPr>
            </a:br>
            <a:r>
              <a:rPr lang="ru-RU" sz="2200" dirty="0">
                <a:solidFill>
                  <a:schemeClr val="tx1"/>
                </a:solidFill>
                <a:latin typeface="Arial" panose="020B0604020202020204" pitchFamily="34" charset="0"/>
                <a:cs typeface="Arial" panose="020B0604020202020204" pitchFamily="34" charset="0"/>
              </a:rPr>
              <a:t>    е) патентообладатель;</a:t>
            </a:r>
            <a:endParaRPr lang="ro-RO"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632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2805194"/>
            <a:ext cx="8534400" cy="3189206"/>
          </a:xfrm>
        </p:spPr>
        <p:txBody>
          <a:bodyPr/>
          <a:lstStyle/>
          <a:p>
            <a:endParaRPr lang="ro-RO" dirty="0"/>
          </a:p>
        </p:txBody>
      </p:sp>
      <p:sp>
        <p:nvSpPr>
          <p:cNvPr id="3" name="Объект 2"/>
          <p:cNvSpPr>
            <a:spLocks noGrp="1"/>
          </p:cNvSpPr>
          <p:nvPr>
            <p:ph idx="1"/>
          </p:nvPr>
        </p:nvSpPr>
        <p:spPr>
          <a:xfrm>
            <a:off x="684212" y="685801"/>
            <a:ext cx="10784534" cy="1034512"/>
          </a:xfrm>
        </p:spPr>
        <p:txBody>
          <a:bodyPr>
            <a:normAutofit/>
          </a:bodyPr>
          <a:lstStyle/>
          <a:p>
            <a:pPr marL="0" indent="0" algn="ctr">
              <a:buNone/>
            </a:pPr>
            <a:r>
              <a:rPr lang="ru-RU" sz="3600" b="1" dirty="0">
                <a:solidFill>
                  <a:schemeClr val="tx1"/>
                </a:solidFill>
                <a:latin typeface="Arial" panose="020B0604020202020204" pitchFamily="34" charset="0"/>
                <a:cs typeface="Arial" panose="020B0604020202020204" pitchFamily="34" charset="0"/>
              </a:rPr>
              <a:t> Как работает механизм</a:t>
            </a:r>
            <a:r>
              <a:rPr lang="ru-RU" sz="3600" b="1" dirty="0" smtClean="0">
                <a:solidFill>
                  <a:schemeClr val="tx1"/>
                </a:solidFill>
                <a:latin typeface="Arial" panose="020B0604020202020204" pitchFamily="34" charset="0"/>
                <a:cs typeface="Arial" panose="020B0604020202020204" pitchFamily="34" charset="0"/>
              </a:rPr>
              <a:t>?</a:t>
            </a:r>
            <a:endParaRPr lang="ro-RO"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28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287292"/>
            <a:ext cx="10846527" cy="1507067"/>
          </a:xfrm>
        </p:spPr>
        <p:txBody>
          <a:bodyPr/>
          <a:lstStyle/>
          <a:p>
            <a:pPr algn="ctr"/>
            <a:r>
              <a:rPr lang="ru-RU" b="1" dirty="0" smtClean="0">
                <a:latin typeface="Arial" panose="020B0604020202020204" pitchFamily="34" charset="0"/>
                <a:cs typeface="Arial" panose="020B0604020202020204" pitchFamily="34" charset="0"/>
              </a:rPr>
              <a:t>Обязанности работодателя</a:t>
            </a:r>
            <a:endParaRPr lang="ro-RO"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51045985"/>
              </p:ext>
            </p:extLst>
          </p:nvPr>
        </p:nvGraphicFramePr>
        <p:xfrm>
          <a:off x="684212" y="1794359"/>
          <a:ext cx="9868975" cy="417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51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a:spLocks noChangeArrowheads="1"/>
          </p:cNvSpPr>
          <p:nvPr/>
        </p:nvSpPr>
        <p:spPr bwMode="auto">
          <a:xfrm>
            <a:off x="728419" y="572741"/>
            <a:ext cx="10724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a:r>
              <a:rPr lang="ru-RU" sz="3600" b="1" dirty="0"/>
              <a:t>Оценка рисков</a:t>
            </a:r>
            <a:endParaRPr lang="ro-RO" sz="3600" b="1" dirty="0"/>
          </a:p>
        </p:txBody>
      </p:sp>
      <p:pic>
        <p:nvPicPr>
          <p:cNvPr id="5" name="Picture 1" descr="C:\Users\Andrei Marketing\Desktop\IMG_1499-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47800"/>
            <a:ext cx="4515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Andrei Marketing\Desktop\22751018_1108748085894467_1582644958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976" y="1447800"/>
            <a:ext cx="4581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235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p:cNvPicPr>
            <a:picLocks noChangeAspect="1"/>
          </p:cNvPicPr>
          <p:nvPr/>
        </p:nvPicPr>
        <p:blipFill rotWithShape="1">
          <a:blip r:embed="rId2"/>
          <a:srcRect l="23771" t="26202" r="51822" b="10716"/>
          <a:stretch/>
        </p:blipFill>
        <p:spPr>
          <a:xfrm>
            <a:off x="0" y="0"/>
            <a:ext cx="4719482" cy="6858000"/>
          </a:xfrm>
          <a:prstGeom prst="rect">
            <a:avLst/>
          </a:prstGeom>
        </p:spPr>
      </p:pic>
      <p:pic>
        <p:nvPicPr>
          <p:cNvPr id="8" name="Imagine 7"/>
          <p:cNvPicPr>
            <a:picLocks noChangeAspect="1"/>
          </p:cNvPicPr>
          <p:nvPr/>
        </p:nvPicPr>
        <p:blipFill rotWithShape="1">
          <a:blip r:embed="rId3"/>
          <a:srcRect l="53517" t="25978" r="21186" b="8454"/>
          <a:stretch/>
        </p:blipFill>
        <p:spPr>
          <a:xfrm>
            <a:off x="4719482" y="0"/>
            <a:ext cx="4737315" cy="6903625"/>
          </a:xfrm>
          <a:prstGeom prst="rect">
            <a:avLst/>
          </a:prstGeom>
        </p:spPr>
      </p:pic>
      <p:sp>
        <p:nvSpPr>
          <p:cNvPr id="10" name="Заголовок 1"/>
          <p:cNvSpPr txBox="1">
            <a:spLocks/>
          </p:cNvSpPr>
          <p:nvPr/>
        </p:nvSpPr>
        <p:spPr>
          <a:xfrm>
            <a:off x="3977899" y="247972"/>
            <a:ext cx="8214101" cy="1115878"/>
          </a:xfrm>
          <a:prstGeom prst="rect">
            <a:avLst/>
          </a:prstGeom>
          <a:gradFill>
            <a:gsLst>
              <a:gs pos="1000">
                <a:schemeClr val="bg2">
                  <a:tint val="97000"/>
                  <a:hueMod val="92000"/>
                  <a:satMod val="169000"/>
                  <a:lumMod val="164000"/>
                </a:schemeClr>
              </a:gs>
              <a:gs pos="100000">
                <a:schemeClr val="bg1"/>
              </a:gs>
            </a:gsLst>
            <a:lin ang="6120000" scaled="1"/>
          </a:gra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b="1" dirty="0" smtClean="0">
                <a:latin typeface="Arial" panose="020B0604020202020204" pitchFamily="34" charset="0"/>
                <a:cs typeface="Arial" panose="020B0604020202020204" pitchFamily="34" charset="0"/>
              </a:rPr>
              <a:t>Заполнение карточек оценки</a:t>
            </a:r>
            <a:br>
              <a:rPr lang="ru-RU" b="1" dirty="0" smtClean="0">
                <a:latin typeface="Arial" panose="020B0604020202020204" pitchFamily="34" charset="0"/>
                <a:cs typeface="Arial" panose="020B0604020202020204" pitchFamily="34" charset="0"/>
              </a:rPr>
            </a:br>
            <a:r>
              <a:rPr lang="ru-RU" b="1" dirty="0" smtClean="0">
                <a:latin typeface="Arial" panose="020B0604020202020204" pitchFamily="34" charset="0"/>
                <a:cs typeface="Arial" panose="020B0604020202020204" pitchFamily="34" charset="0"/>
              </a:rPr>
              <a:t> вредных факторов</a:t>
            </a:r>
            <a:endParaRPr lang="ro-R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95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9" y="315382"/>
            <a:ext cx="11158536" cy="1507067"/>
          </a:xfrm>
        </p:spPr>
        <p:txBody>
          <a:bodyPr>
            <a:normAutofit/>
          </a:bodyPr>
          <a:lstStyle/>
          <a:p>
            <a:pPr algn="ctr"/>
            <a:r>
              <a:rPr lang="ru-RU" b="1" dirty="0" smtClean="0">
                <a:latin typeface="Arial" panose="020B0604020202020204" pitchFamily="34" charset="0"/>
                <a:cs typeface="Arial" panose="020B0604020202020204" pitchFamily="34" charset="0"/>
              </a:rPr>
              <a:t>Задача служб по охране </a:t>
            </a:r>
            <a:r>
              <a:rPr lang="ru-RU" b="1" dirty="0" smtClean="0">
                <a:latin typeface="Arial" panose="020B0604020202020204" pitchFamily="34" charset="0"/>
                <a:ea typeface="Times New Roman"/>
                <a:cs typeface="Arial" panose="020B0604020202020204" pitchFamily="34" charset="0"/>
              </a:rPr>
              <a:t>здоровья и безопасности труда:</a:t>
            </a:r>
            <a:r>
              <a:rPr lang="ru-RU" b="1" dirty="0" smtClean="0">
                <a:latin typeface="Arial" panose="020B0604020202020204" pitchFamily="34" charset="0"/>
                <a:cs typeface="Arial" panose="020B0604020202020204" pitchFamily="34" charset="0"/>
              </a:rPr>
              <a:t> </a:t>
            </a:r>
            <a:endParaRPr lang="ro-RO"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41349" y="2328864"/>
            <a:ext cx="8816976" cy="3271836"/>
          </a:xfrm>
        </p:spPr>
        <p:txBody>
          <a:bodyPr>
            <a:normAutofit/>
          </a:bodyPr>
          <a:lstStyle/>
          <a:p>
            <a:pPr>
              <a:lnSpc>
                <a:spcPct val="150000"/>
              </a:lnSpc>
            </a:pPr>
            <a:r>
              <a:rPr lang="ru-RU" b="0" dirty="0" smtClean="0">
                <a:solidFill>
                  <a:schemeClr val="tx1"/>
                </a:solidFill>
                <a:latin typeface="Arial" panose="020B0604020202020204" pitchFamily="34" charset="0"/>
                <a:cs typeface="Arial" panose="020B0604020202020204" pitchFamily="34" charset="0"/>
              </a:rPr>
              <a:t>Обеспечение безопасных и здоровых условий труда </a:t>
            </a:r>
            <a:r>
              <a:rPr lang="ro-RO" dirty="0" smtClean="0">
                <a:solidFill>
                  <a:srgbClr val="FF0000"/>
                </a:solidFill>
                <a:latin typeface="Arial" panose="020B0604020202020204" pitchFamily="34" charset="0"/>
                <a:cs typeface="Arial" panose="020B0604020202020204" pitchFamily="34" charset="0"/>
              </a:rPr>
              <a:t>1,264</a:t>
            </a:r>
            <a:r>
              <a:rPr lang="ru-RU" dirty="0" smtClean="0">
                <a:solidFill>
                  <a:schemeClr val="tx1"/>
                </a:solidFill>
                <a:latin typeface="Arial" panose="020B0604020202020204" pitchFamily="34" charset="0"/>
                <a:cs typeface="Arial" panose="020B0604020202020204" pitchFamily="34" charset="0"/>
              </a:rPr>
              <a:t> миллионам работающих лиц, часть из </a:t>
            </a:r>
            <a:r>
              <a:rPr lang="ru-RU" dirty="0" smtClean="0">
                <a:solidFill>
                  <a:srgbClr val="FF0000"/>
                </a:solidFill>
                <a:latin typeface="Arial" panose="020B0604020202020204" pitchFamily="34" charset="0"/>
                <a:cs typeface="Arial" panose="020B0604020202020204" pitchFamily="34" charset="0"/>
              </a:rPr>
              <a:t>1,309</a:t>
            </a:r>
            <a:r>
              <a:rPr lang="ru-RU" dirty="0" smtClean="0">
                <a:solidFill>
                  <a:schemeClr val="tx1"/>
                </a:solidFill>
                <a:latin typeface="Arial" panose="020B0604020202020204" pitchFamily="34" charset="0"/>
                <a:cs typeface="Arial" panose="020B0604020202020204" pitchFamily="34" charset="0"/>
              </a:rPr>
              <a:t> миллиона экономически активного населения ( трудоустроенные + безработные зарегистрированные на бирже труда),  соответственно </a:t>
            </a:r>
            <a:r>
              <a:rPr lang="ru-RU" dirty="0" smtClean="0">
                <a:solidFill>
                  <a:srgbClr val="FF0000"/>
                </a:solidFill>
                <a:latin typeface="Arial" panose="020B0604020202020204" pitchFamily="34" charset="0"/>
                <a:cs typeface="Arial" panose="020B0604020202020204" pitchFamily="34" charset="0"/>
              </a:rPr>
              <a:t>2,9</a:t>
            </a:r>
            <a:r>
              <a:rPr lang="ru-RU" dirty="0" smtClean="0">
                <a:solidFill>
                  <a:schemeClr val="tx1"/>
                </a:solidFill>
                <a:latin typeface="Arial" panose="020B0604020202020204" pitchFamily="34" charset="0"/>
                <a:cs typeface="Arial" panose="020B0604020202020204" pitchFamily="34" charset="0"/>
              </a:rPr>
              <a:t> миллиона граждан </a:t>
            </a:r>
            <a:r>
              <a:rPr lang="ru-RU" dirty="0" smtClean="0">
                <a:solidFill>
                  <a:schemeClr val="tx1"/>
                </a:solidFill>
                <a:latin typeface="Arial" panose="020B0604020202020204" pitchFamily="34" charset="0"/>
                <a:ea typeface="Times New Roman"/>
                <a:cs typeface="Arial" panose="020B0604020202020204" pitchFamily="34" charset="0"/>
              </a:rPr>
              <a:t>Республики Молдова </a:t>
            </a:r>
            <a:r>
              <a:rPr lang="ro-RO" dirty="0" smtClean="0">
                <a:solidFill>
                  <a:schemeClr val="tx1"/>
                </a:solidFill>
                <a:latin typeface="Arial" panose="020B0604020202020204" pitchFamily="34" charset="0"/>
                <a:cs typeface="Arial" panose="020B0604020202020204" pitchFamily="34" charset="0"/>
              </a:rPr>
              <a:t>(</a:t>
            </a:r>
            <a:r>
              <a:rPr lang="ru-RU" dirty="0" smtClean="0">
                <a:solidFill>
                  <a:schemeClr val="tx1"/>
                </a:solidFill>
                <a:latin typeface="Arial" panose="020B0604020202020204" pitchFamily="34" charset="0"/>
                <a:cs typeface="Arial" panose="020B0604020202020204" pitchFamily="34" charset="0"/>
              </a:rPr>
              <a:t>по данным последней переписи населения в 2014 году</a:t>
            </a:r>
            <a:r>
              <a:rPr lang="ro-RO" dirty="0" smtClean="0">
                <a:solidFill>
                  <a:schemeClr val="tx1"/>
                </a:solidFill>
                <a:latin typeface="Arial" panose="020B0604020202020204" pitchFamily="34" charset="0"/>
                <a:cs typeface="Arial" panose="020B0604020202020204" pitchFamily="34" charset="0"/>
              </a:rPr>
              <a:t>)</a:t>
            </a:r>
            <a:endParaRPr lang="ro-RO" b="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344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2860" y="325464"/>
            <a:ext cx="6070169" cy="2712203"/>
          </a:xfrm>
        </p:spPr>
        <p:txBody>
          <a:bodyPr>
            <a:noAutofit/>
          </a:bodyPr>
          <a:lstStyle/>
          <a:p>
            <a:pPr lvl="0" algn="ctr"/>
            <a:r>
              <a:rPr lang="ru-RU" b="1" dirty="0" smtClean="0">
                <a:latin typeface="Arial" panose="020B0604020202020204" pitchFamily="34" charset="0"/>
                <a:cs typeface="Arial" panose="020B0604020202020204" pitchFamily="34" charset="0"/>
              </a:rPr>
              <a:t/>
            </a:r>
            <a:br>
              <a:rPr lang="ru-RU" b="1" dirty="0" smtClean="0">
                <a:latin typeface="Arial" panose="020B0604020202020204" pitchFamily="34" charset="0"/>
                <a:cs typeface="Arial" panose="020B0604020202020204" pitchFamily="34" charset="0"/>
              </a:rPr>
            </a:br>
            <a:r>
              <a:rPr lang="ru-RU" b="1" dirty="0" smtClean="0">
                <a:latin typeface="Arial" panose="020B0604020202020204" pitchFamily="34" charset="0"/>
                <a:cs typeface="Arial" panose="020B0604020202020204" pitchFamily="34" charset="0"/>
              </a:rPr>
              <a:t>Заполнение </a:t>
            </a:r>
            <a:r>
              <a:rPr lang="ru-RU" b="1" dirty="0">
                <a:latin typeface="Arial" panose="020B0604020202020204" pitchFamily="34" charset="0"/>
                <a:cs typeface="Arial" panose="020B0604020202020204" pitchFamily="34" charset="0"/>
              </a:rPr>
              <a:t>карточек направления на медицинский </a:t>
            </a:r>
            <a:r>
              <a:rPr lang="ru-RU" b="1" dirty="0" smtClean="0">
                <a:latin typeface="Arial" panose="020B0604020202020204" pitchFamily="34" charset="0"/>
                <a:cs typeface="Arial" panose="020B0604020202020204" pitchFamily="34" charset="0"/>
              </a:rPr>
              <a:t>осмотр</a:t>
            </a:r>
            <a:endParaRPr lang="ro-RO" b="1" dirty="0">
              <a:latin typeface="Arial" panose="020B0604020202020204" pitchFamily="34" charset="0"/>
              <a:cs typeface="Arial" panose="020B0604020202020204" pitchFamily="34" charset="0"/>
            </a:endParaRPr>
          </a:p>
        </p:txBody>
      </p:sp>
      <p:pic>
        <p:nvPicPr>
          <p:cNvPr id="5" name="Imagine 4"/>
          <p:cNvPicPr>
            <a:picLocks noChangeAspect="1"/>
          </p:cNvPicPr>
          <p:nvPr/>
        </p:nvPicPr>
        <p:blipFill rotWithShape="1">
          <a:blip r:embed="rId2"/>
          <a:srcRect l="37119" t="22133" r="34025" b="11846"/>
          <a:stretch/>
        </p:blipFill>
        <p:spPr>
          <a:xfrm>
            <a:off x="0" y="0"/>
            <a:ext cx="5331392" cy="6858000"/>
          </a:xfrm>
          <a:prstGeom prst="rect">
            <a:avLst/>
          </a:prstGeom>
        </p:spPr>
      </p:pic>
    </p:spTree>
    <p:extLst>
      <p:ext uri="{BB962C8B-B14F-4D97-AF65-F5344CB8AC3E}">
        <p14:creationId xmlns:p14="http://schemas.microsoft.com/office/powerpoint/2010/main" val="1867934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63305"/>
            <a:ext cx="11017008" cy="1507067"/>
          </a:xfrm>
        </p:spPr>
        <p:txBody>
          <a:bodyPr>
            <a:normAutofit fontScale="90000"/>
          </a:bodyPr>
          <a:lstStyle/>
          <a:p>
            <a:pPr algn="ctr"/>
            <a:r>
              <a:rPr lang="ru-RU" b="1" dirty="0">
                <a:latin typeface="Arial" panose="020B0604020202020204" pitchFamily="34" charset="0"/>
                <a:cs typeface="Arial" panose="020B0604020202020204" pitchFamily="34" charset="0"/>
              </a:rPr>
              <a:t>Обязанности </a:t>
            </a:r>
            <a:r>
              <a:rPr lang="ru-RU" b="1" dirty="0" smtClean="0">
                <a:latin typeface="Arial" panose="020B0604020202020204" pitchFamily="34" charset="0"/>
                <a:cs typeface="Arial" panose="020B0604020202020204" pitchFamily="34" charset="0"/>
              </a:rPr>
              <a:t>Службы </a:t>
            </a:r>
            <a:r>
              <a:rPr lang="ru-RU" b="1" dirty="0">
                <a:latin typeface="Arial" panose="020B0604020202020204" pitchFamily="34" charset="0"/>
                <a:cs typeface="Arial" panose="020B0604020202020204" pitchFamily="34" charset="0"/>
              </a:rPr>
              <a:t>государственного надзора за общественным здоровьем</a:t>
            </a:r>
            <a:endParaRPr lang="ro-RO"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8100028"/>
              </p:ext>
            </p:extLst>
          </p:nvPr>
        </p:nvGraphicFramePr>
        <p:xfrm>
          <a:off x="823696" y="1670372"/>
          <a:ext cx="9637659" cy="463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906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63305"/>
            <a:ext cx="10784534" cy="1507067"/>
          </a:xfrm>
        </p:spPr>
        <p:txBody>
          <a:bodyPr>
            <a:normAutofit/>
          </a:bodyPr>
          <a:lstStyle/>
          <a:p>
            <a:pPr algn="ctr"/>
            <a:r>
              <a:rPr lang="ru-RU" b="1" dirty="0" smtClean="0">
                <a:latin typeface="Arial" panose="020B0604020202020204" pitchFamily="34" charset="0"/>
                <a:cs typeface="Arial" panose="020B0604020202020204" pitchFamily="34" charset="0"/>
              </a:rPr>
              <a:t>Работа Медицинской комиссии</a:t>
            </a:r>
            <a:endParaRPr lang="ro-RO" b="1" dirty="0">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33495032"/>
              </p:ext>
            </p:extLst>
          </p:nvPr>
        </p:nvGraphicFramePr>
        <p:xfrm>
          <a:off x="108488" y="2607590"/>
          <a:ext cx="11561736"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826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067945" y="225300"/>
            <a:ext cx="6462793" cy="2192436"/>
          </a:xfrm>
        </p:spPr>
        <p:txBody>
          <a:bodyPr>
            <a:normAutofit/>
          </a:bodyPr>
          <a:lstStyle/>
          <a:p>
            <a:r>
              <a:rPr lang="ru-RU" b="1" dirty="0" smtClean="0">
                <a:latin typeface="Arial" panose="020B0604020202020204" pitchFamily="34" charset="0"/>
                <a:cs typeface="Arial" panose="020B0604020202020204" pitchFamily="34" charset="0"/>
              </a:rPr>
              <a:t>расследование профзаболевания</a:t>
            </a:r>
            <a:endParaRPr lang="ro-RO" b="1" dirty="0">
              <a:latin typeface="Arial" panose="020B0604020202020204" pitchFamily="34" charset="0"/>
              <a:cs typeface="Arial" panose="020B0604020202020204" pitchFamily="34" charset="0"/>
            </a:endParaRPr>
          </a:p>
        </p:txBody>
      </p:sp>
      <p:pic>
        <p:nvPicPr>
          <p:cNvPr id="4" name="Imagine 3"/>
          <p:cNvPicPr>
            <a:picLocks noChangeAspect="1"/>
          </p:cNvPicPr>
          <p:nvPr/>
        </p:nvPicPr>
        <p:blipFill rotWithShape="1">
          <a:blip r:embed="rId2"/>
          <a:srcRect l="23263" t="24169" r="52204" b="14785"/>
          <a:stretch/>
        </p:blipFill>
        <p:spPr>
          <a:xfrm>
            <a:off x="0" y="0"/>
            <a:ext cx="4897464" cy="6851374"/>
          </a:xfrm>
          <a:prstGeom prst="rect">
            <a:avLst/>
          </a:prstGeom>
        </p:spPr>
      </p:pic>
    </p:spTree>
    <p:extLst>
      <p:ext uri="{BB962C8B-B14F-4D97-AF65-F5344CB8AC3E}">
        <p14:creationId xmlns:p14="http://schemas.microsoft.com/office/powerpoint/2010/main" val="2831709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a:spLocks noGrp="1"/>
          </p:cNvSpPr>
          <p:nvPr>
            <p:ph type="title"/>
          </p:nvPr>
        </p:nvSpPr>
        <p:spPr>
          <a:xfrm>
            <a:off x="5067945" y="225300"/>
            <a:ext cx="6462793" cy="2192436"/>
          </a:xfrm>
        </p:spPr>
        <p:txBody>
          <a:bodyPr>
            <a:normAutofit/>
          </a:bodyPr>
          <a:lstStyle/>
          <a:p>
            <a:r>
              <a:rPr lang="ru-RU" b="1" dirty="0" smtClean="0">
                <a:latin typeface="Arial" panose="020B0604020202020204" pitchFamily="34" charset="0"/>
                <a:cs typeface="Arial" panose="020B0604020202020204" pitchFamily="34" charset="0"/>
              </a:rPr>
              <a:t>расследование профзаболевания</a:t>
            </a:r>
            <a:endParaRPr lang="ro-RO" b="1" dirty="0">
              <a:latin typeface="Arial" panose="020B0604020202020204" pitchFamily="34" charset="0"/>
              <a:cs typeface="Arial" panose="020B0604020202020204" pitchFamily="34" charset="0"/>
            </a:endParaRPr>
          </a:p>
        </p:txBody>
      </p:sp>
      <p:pic>
        <p:nvPicPr>
          <p:cNvPr id="5" name="Imagine 4"/>
          <p:cNvPicPr>
            <a:picLocks noChangeAspect="1"/>
          </p:cNvPicPr>
          <p:nvPr/>
        </p:nvPicPr>
        <p:blipFill rotWithShape="1">
          <a:blip r:embed="rId2"/>
          <a:srcRect l="24153" t="27785" r="52203" b="13881"/>
          <a:stretch/>
        </p:blipFill>
        <p:spPr>
          <a:xfrm>
            <a:off x="0" y="0"/>
            <a:ext cx="4944141" cy="6858000"/>
          </a:xfrm>
          <a:prstGeom prst="rect">
            <a:avLst/>
          </a:prstGeom>
        </p:spPr>
      </p:pic>
    </p:spTree>
    <p:extLst>
      <p:ext uri="{BB962C8B-B14F-4D97-AF65-F5344CB8AC3E}">
        <p14:creationId xmlns:p14="http://schemas.microsoft.com/office/powerpoint/2010/main" val="2062647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a:spLocks noGrp="1"/>
          </p:cNvSpPr>
          <p:nvPr>
            <p:ph type="title"/>
          </p:nvPr>
        </p:nvSpPr>
        <p:spPr>
          <a:xfrm>
            <a:off x="5067945" y="225300"/>
            <a:ext cx="6462793" cy="2192436"/>
          </a:xfrm>
        </p:spPr>
        <p:txBody>
          <a:bodyPr>
            <a:normAutofit/>
          </a:bodyPr>
          <a:lstStyle/>
          <a:p>
            <a:r>
              <a:rPr lang="ru-RU" b="1" dirty="0" smtClean="0">
                <a:latin typeface="Arial" panose="020B0604020202020204" pitchFamily="34" charset="0"/>
                <a:cs typeface="Arial" panose="020B0604020202020204" pitchFamily="34" charset="0"/>
              </a:rPr>
              <a:t>расследование профзаболевания</a:t>
            </a:r>
            <a:endParaRPr lang="ro-RO" b="1" dirty="0">
              <a:latin typeface="Arial" panose="020B0604020202020204" pitchFamily="34" charset="0"/>
              <a:cs typeface="Arial" panose="020B0604020202020204" pitchFamily="34" charset="0"/>
            </a:endParaRPr>
          </a:p>
        </p:txBody>
      </p:sp>
      <p:pic>
        <p:nvPicPr>
          <p:cNvPr id="5" name="Imagine 4"/>
          <p:cNvPicPr>
            <a:picLocks noChangeAspect="1"/>
          </p:cNvPicPr>
          <p:nvPr/>
        </p:nvPicPr>
        <p:blipFill rotWithShape="1">
          <a:blip r:embed="rId2"/>
          <a:srcRect l="38898" t="23491" r="36950" b="15010"/>
          <a:stretch/>
        </p:blipFill>
        <p:spPr>
          <a:xfrm>
            <a:off x="0" y="0"/>
            <a:ext cx="4790516" cy="6858000"/>
          </a:xfrm>
          <a:prstGeom prst="rect">
            <a:avLst/>
          </a:prstGeom>
        </p:spPr>
      </p:pic>
    </p:spTree>
    <p:extLst>
      <p:ext uri="{BB962C8B-B14F-4D97-AF65-F5344CB8AC3E}">
        <p14:creationId xmlns:p14="http://schemas.microsoft.com/office/powerpoint/2010/main" val="264779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57201" y="392758"/>
            <a:ext cx="11382702" cy="1200329"/>
          </a:xfrm>
          <a:prstGeom prst="rect">
            <a:avLst/>
          </a:prstGeom>
          <a:noFill/>
          <a:ln w="9525">
            <a:noFill/>
            <a:miter lim="800000"/>
            <a:headEnd/>
            <a:tailEnd/>
          </a:ln>
          <a:effectLst/>
        </p:spPr>
        <p:txBody>
          <a:bodyPr wrap="square" anchor="ctr">
            <a:spAutoFit/>
          </a:bodyPr>
          <a:lstStyle/>
          <a:p>
            <a:pPr algn="ctr">
              <a:defRPr/>
            </a:pPr>
            <a:r>
              <a:rPr lang="ru-RU" sz="3600" b="1" dirty="0" smtClean="0">
                <a:latin typeface="Arial" panose="020B0604020202020204" pitchFamily="34" charset="0"/>
                <a:cs typeface="Arial" panose="020B0604020202020204" pitchFamily="34" charset="0"/>
              </a:rPr>
              <a:t>Несмотря на выработанные механизмы остается ряд проблем</a:t>
            </a:r>
            <a:r>
              <a:rPr lang="ro-RO" sz="3600" b="1" dirty="0" smtClean="0">
                <a:latin typeface="Arial" panose="020B0604020202020204" pitchFamily="34" charset="0"/>
                <a:cs typeface="Arial" panose="020B0604020202020204" pitchFamily="34" charset="0"/>
              </a:rPr>
              <a:t>:</a:t>
            </a:r>
            <a:endParaRPr lang="ro-RO" sz="3600" b="1" dirty="0">
              <a:latin typeface="Arial" panose="020B0604020202020204" pitchFamily="34" charset="0"/>
              <a:cs typeface="Arial" panose="020B0604020202020204" pitchFamily="34" charset="0"/>
            </a:endParaRPr>
          </a:p>
        </p:txBody>
      </p:sp>
      <p:sp>
        <p:nvSpPr>
          <p:cNvPr id="17411"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7" name="TextBox 6"/>
          <p:cNvSpPr txBox="1"/>
          <p:nvPr/>
        </p:nvSpPr>
        <p:spPr>
          <a:xfrm>
            <a:off x="1193369" y="2132857"/>
            <a:ext cx="6679770" cy="2800767"/>
          </a:xfrm>
          <a:prstGeom prst="rect">
            <a:avLst/>
          </a:prstGeom>
          <a:noFill/>
        </p:spPr>
        <p:txBody>
          <a:bodyPr wrap="square" rtlCol="0">
            <a:spAutoFit/>
          </a:bodyPr>
          <a:lstStyle/>
          <a:p>
            <a:pPr marL="342900" indent="-342900">
              <a:buFontTx/>
              <a:buChar char="-"/>
            </a:pPr>
            <a:r>
              <a:rPr lang="ru-RU" sz="2200" dirty="0" smtClean="0">
                <a:latin typeface="Arial" panose="020B0604020202020204" pitchFamily="34" charset="0"/>
                <a:cs typeface="Arial" panose="020B0604020202020204" pitchFamily="34" charset="0"/>
              </a:rPr>
              <a:t>отсутствие специалистов </a:t>
            </a:r>
            <a:r>
              <a:rPr lang="ru-RU" sz="2200" dirty="0" err="1" smtClean="0">
                <a:latin typeface="Arial" panose="020B0604020202020204" pitchFamily="34" charset="0"/>
                <a:cs typeface="Arial" panose="020B0604020202020204" pitchFamily="34" charset="0"/>
              </a:rPr>
              <a:t>профпатологов</a:t>
            </a:r>
            <a:endParaRPr lang="ru-RU" sz="2200" dirty="0" smtClean="0">
              <a:latin typeface="Arial" panose="020B0604020202020204" pitchFamily="34" charset="0"/>
              <a:cs typeface="Arial" panose="020B0604020202020204" pitchFamily="34" charset="0"/>
            </a:endParaRPr>
          </a:p>
          <a:p>
            <a:pPr marL="342900" indent="-342900">
              <a:buFontTx/>
              <a:buChar char="-"/>
            </a:pPr>
            <a:r>
              <a:rPr lang="ru-RU" sz="2200" dirty="0" smtClean="0">
                <a:latin typeface="Arial" panose="020B0604020202020204" pitchFamily="34" charset="0"/>
                <a:cs typeface="Arial" panose="020B0604020202020204" pitchFamily="34" charset="0"/>
              </a:rPr>
              <a:t>миграция трудовой силы, в том числе врачей, в другие европейские страны</a:t>
            </a:r>
          </a:p>
          <a:p>
            <a:pPr marL="342900" indent="-342900">
              <a:buFontTx/>
              <a:buChar char="-"/>
            </a:pPr>
            <a:r>
              <a:rPr lang="ru-RU" sz="2200" dirty="0" smtClean="0">
                <a:latin typeface="Arial" panose="020B0604020202020204" pitchFamily="34" charset="0"/>
                <a:cs typeface="Arial" panose="020B0604020202020204" pitchFamily="34" charset="0"/>
              </a:rPr>
              <a:t>низкие заработные платы врачей в государственных структурах</a:t>
            </a:r>
            <a:r>
              <a:rPr lang="vi-VN" sz="2200" dirty="0" smtClean="0">
                <a:latin typeface="Arial" panose="020B0604020202020204" pitchFamily="34" charset="0"/>
                <a:cs typeface="Arial" panose="020B0604020202020204" pitchFamily="34" charset="0"/>
              </a:rPr>
              <a:t>, </a:t>
            </a:r>
            <a:endParaRPr lang="ro-RO" sz="2200" dirty="0">
              <a:latin typeface="Arial" panose="020B0604020202020204" pitchFamily="34" charset="0"/>
              <a:cs typeface="Arial" panose="020B0604020202020204" pitchFamily="34" charset="0"/>
            </a:endParaRPr>
          </a:p>
          <a:p>
            <a:pPr marL="342900" indent="-342900">
              <a:buFontTx/>
              <a:buChar char="-"/>
            </a:pPr>
            <a:r>
              <a:rPr lang="ru-RU" sz="2200" dirty="0">
                <a:latin typeface="Arial" panose="020B0604020202020204" pitchFamily="34" charset="0"/>
                <a:cs typeface="Arial" panose="020B0604020202020204" pitchFamily="34" charset="0"/>
              </a:rPr>
              <a:t>о</a:t>
            </a:r>
            <a:r>
              <a:rPr lang="ru-RU" sz="2200" dirty="0" smtClean="0">
                <a:latin typeface="Arial" panose="020B0604020202020204" pitchFamily="34" charset="0"/>
                <a:cs typeface="Arial" panose="020B0604020202020204" pitchFamily="34" charset="0"/>
              </a:rPr>
              <a:t>существление надзора врачами других специальностей без соответствующей подготовки</a:t>
            </a:r>
            <a:endParaRPr lang="ro-R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047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7" name="TextBox 6"/>
          <p:cNvSpPr txBox="1"/>
          <p:nvPr/>
        </p:nvSpPr>
        <p:spPr>
          <a:xfrm>
            <a:off x="495946" y="930425"/>
            <a:ext cx="7842141" cy="4524315"/>
          </a:xfrm>
          <a:prstGeom prst="rect">
            <a:avLst/>
          </a:prstGeom>
          <a:noFill/>
        </p:spPr>
        <p:txBody>
          <a:bodyPr wrap="square" rtlCol="0">
            <a:spAutoFit/>
          </a:bodyPr>
          <a:lstStyle/>
          <a:p>
            <a:pPr marL="342900" indent="-342900">
              <a:buFontTx/>
              <a:buChar char="-"/>
            </a:pPr>
            <a:r>
              <a:rPr lang="ru-RU" sz="2200" dirty="0" smtClean="0">
                <a:latin typeface="Arial" panose="020B0604020202020204" pitchFamily="34" charset="0"/>
                <a:cs typeface="Arial" panose="020B0604020202020204" pitchFamily="34" charset="0"/>
              </a:rPr>
              <a:t>отсутствие </a:t>
            </a:r>
            <a:r>
              <a:rPr lang="ru-RU" sz="2200" dirty="0">
                <a:latin typeface="Arial" panose="020B0604020202020204" pitchFamily="34" charset="0"/>
                <a:cs typeface="Arial" panose="020B0604020202020204" pitchFamily="34" charset="0"/>
              </a:rPr>
              <a:t>эффективного сотрудничества между специалистами по охране труда и </a:t>
            </a:r>
            <a:r>
              <a:rPr lang="ru-RU" sz="2200" dirty="0" smtClean="0">
                <a:latin typeface="Arial" panose="020B0604020202020204" pitchFamily="34" charset="0"/>
                <a:cs typeface="Arial" panose="020B0604020202020204" pitchFamily="34" charset="0"/>
              </a:rPr>
              <a:t>врачами </a:t>
            </a:r>
            <a:r>
              <a:rPr lang="ru-RU" sz="2200" dirty="0" err="1" smtClean="0">
                <a:latin typeface="Arial" panose="020B0604020202020204" pitchFamily="34" charset="0"/>
                <a:cs typeface="Arial" panose="020B0604020202020204" pitchFamily="34" charset="0"/>
              </a:rPr>
              <a:t>профпатологами</a:t>
            </a:r>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что негативно отражается на деятельности по </a:t>
            </a:r>
            <a:r>
              <a:rPr lang="ru-RU" sz="2200" dirty="0" smtClean="0">
                <a:latin typeface="Arial" panose="020B0604020202020204" pitchFamily="34" charset="0"/>
                <a:cs typeface="Arial" panose="020B0604020202020204" pitchFamily="34" charset="0"/>
              </a:rPr>
              <a:t>созданию </a:t>
            </a:r>
            <a:r>
              <a:rPr lang="ru-RU" sz="2200" dirty="0" smtClean="0">
                <a:latin typeface="Arial" panose="020B0604020202020204" pitchFamily="34" charset="0"/>
                <a:cs typeface="Arial" panose="020B0604020202020204" pitchFamily="34" charset="0"/>
              </a:rPr>
              <a:t>условий </a:t>
            </a:r>
            <a:r>
              <a:rPr lang="ru-RU" sz="2200" dirty="0" smtClean="0">
                <a:latin typeface="Arial" panose="020B0604020202020204" pitchFamily="34" charset="0"/>
                <a:cs typeface="Arial" panose="020B0604020202020204" pitchFamily="34" charset="0"/>
              </a:rPr>
              <a:t>на </a:t>
            </a:r>
            <a:r>
              <a:rPr lang="ru-RU" sz="2200" dirty="0">
                <a:latin typeface="Arial" panose="020B0604020202020204" pitchFamily="34" charset="0"/>
                <a:cs typeface="Arial" panose="020B0604020202020204" pitchFamily="34" charset="0"/>
              </a:rPr>
              <a:t>рабочих </a:t>
            </a:r>
            <a:r>
              <a:rPr lang="ru-RU" sz="2200" dirty="0" smtClean="0">
                <a:latin typeface="Arial" panose="020B0604020202020204" pitchFamily="34" charset="0"/>
                <a:cs typeface="Arial" panose="020B0604020202020204" pitchFamily="34" charset="0"/>
              </a:rPr>
              <a:t>местах, </a:t>
            </a:r>
            <a:r>
              <a:rPr lang="ru-RU" sz="2200" dirty="0">
                <a:latin typeface="Arial" panose="020B0604020202020204" pitchFamily="34" charset="0"/>
                <a:cs typeface="Arial" panose="020B0604020202020204" pitchFamily="34" charset="0"/>
              </a:rPr>
              <a:t>правильности </a:t>
            </a:r>
            <a:r>
              <a:rPr lang="ru-RU" sz="2200" dirty="0" smtClean="0">
                <a:latin typeface="Arial" panose="020B0604020202020204" pitchFamily="34" charset="0"/>
                <a:cs typeface="Arial" panose="020B0604020202020204" pitchFamily="34" charset="0"/>
              </a:rPr>
              <a:t>оценки </a:t>
            </a:r>
            <a:r>
              <a:rPr lang="ru-RU" sz="2200" dirty="0">
                <a:latin typeface="Arial" panose="020B0604020202020204" pitchFamily="34" charset="0"/>
                <a:cs typeface="Arial" panose="020B0604020202020204" pitchFamily="34" charset="0"/>
              </a:rPr>
              <a:t>профессиональных факторов риска и их влиянии на состояние здоровья </a:t>
            </a:r>
            <a:r>
              <a:rPr lang="ru-RU" sz="2200" dirty="0" smtClean="0">
                <a:latin typeface="Arial" panose="020B0604020202020204" pitchFamily="34" charset="0"/>
                <a:cs typeface="Arial" panose="020B0604020202020204" pitchFamily="34" charset="0"/>
              </a:rPr>
              <a:t>сотрудников</a:t>
            </a:r>
            <a:r>
              <a:rPr lang="ro-RO" sz="2200" dirty="0" smtClean="0">
                <a:latin typeface="Arial" panose="020B0604020202020204" pitchFamily="34" charset="0"/>
                <a:cs typeface="Arial" panose="020B0604020202020204" pitchFamily="34" charset="0"/>
              </a:rPr>
              <a:t>;</a:t>
            </a:r>
          </a:p>
          <a:p>
            <a:pPr marL="342900" indent="-342900">
              <a:buFontTx/>
              <a:buChar char="-"/>
            </a:pPr>
            <a:endParaRPr lang="ro-RO" sz="2200" dirty="0" smtClean="0">
              <a:latin typeface="Arial" panose="020B0604020202020204" pitchFamily="34" charset="0"/>
              <a:cs typeface="Arial" panose="020B0604020202020204" pitchFamily="34" charset="0"/>
            </a:endParaRPr>
          </a:p>
          <a:p>
            <a:pPr marL="342900" indent="-342900">
              <a:buFontTx/>
              <a:buChar char="-"/>
            </a:pPr>
            <a:r>
              <a:rPr lang="ru-RU" sz="2200" dirty="0">
                <a:latin typeface="Arial" panose="020B0604020202020204" pitchFamily="34" charset="0"/>
                <a:cs typeface="Arial" panose="020B0604020202020204" pitchFamily="34" charset="0"/>
              </a:rPr>
              <a:t>ориентация деятельности в области профессионального </a:t>
            </a:r>
            <a:r>
              <a:rPr lang="ru-RU" sz="2200" dirty="0" smtClean="0">
                <a:latin typeface="Arial" panose="020B0604020202020204" pitchFamily="34" charset="0"/>
                <a:cs typeface="Arial" panose="020B0604020202020204" pitchFamily="34" charset="0"/>
              </a:rPr>
              <a:t>здоровья, </a:t>
            </a:r>
            <a:r>
              <a:rPr lang="ru-RU" sz="2200" dirty="0">
                <a:latin typeface="Arial" panose="020B0604020202020204" pitchFamily="34" charset="0"/>
                <a:cs typeface="Arial" panose="020B0604020202020204" pitchFamily="34" charset="0"/>
              </a:rPr>
              <a:t>в основном на мероприятия по </a:t>
            </a:r>
            <a:r>
              <a:rPr lang="ru-RU" sz="2200" dirty="0" smtClean="0">
                <a:latin typeface="Arial" panose="020B0604020202020204" pitchFamily="34" charset="0"/>
                <a:cs typeface="Arial" panose="020B0604020202020204" pitchFamily="34" charset="0"/>
              </a:rPr>
              <a:t>оценки </a:t>
            </a:r>
            <a:r>
              <a:rPr lang="ru-RU" sz="2200" dirty="0">
                <a:latin typeface="Arial" panose="020B0604020202020204" pitchFamily="34" charset="0"/>
                <a:cs typeface="Arial" panose="020B0604020202020204" pitchFamily="34" charset="0"/>
              </a:rPr>
              <a:t>состояния здоровья в ущерб профилактическим программам, укреплению здоровья и прямой </a:t>
            </a:r>
            <a:r>
              <a:rPr lang="ru-RU" sz="2200" dirty="0" smtClean="0">
                <a:latin typeface="Arial" panose="020B0604020202020204" pitchFamily="34" charset="0"/>
                <a:cs typeface="Arial" panose="020B0604020202020204" pitchFamily="34" charset="0"/>
              </a:rPr>
              <a:t>оценки </a:t>
            </a:r>
            <a:r>
              <a:rPr lang="ru-RU" sz="2200" dirty="0">
                <a:latin typeface="Arial" panose="020B0604020202020204" pitchFamily="34" charset="0"/>
                <a:cs typeface="Arial" panose="020B0604020202020204" pitchFamily="34" charset="0"/>
              </a:rPr>
              <a:t>профессиональных рисков</a:t>
            </a:r>
            <a:r>
              <a:rPr lang="ru-RU" sz="2400" dirty="0" smtClean="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983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7" name="TextBox 6"/>
          <p:cNvSpPr txBox="1"/>
          <p:nvPr/>
        </p:nvSpPr>
        <p:spPr>
          <a:xfrm>
            <a:off x="480446" y="527469"/>
            <a:ext cx="7904136" cy="4832092"/>
          </a:xfrm>
          <a:prstGeom prst="rect">
            <a:avLst/>
          </a:prstGeom>
          <a:noFill/>
        </p:spPr>
        <p:txBody>
          <a:bodyPr wrap="square" rtlCol="0">
            <a:spAutoFit/>
          </a:bodyPr>
          <a:lstStyle/>
          <a:p>
            <a:pPr marL="342900" indent="-342900" algn="just">
              <a:buFontTx/>
              <a:buChar char="-"/>
            </a:pPr>
            <a:r>
              <a:rPr lang="ru-RU" sz="2200" dirty="0">
                <a:latin typeface="Arial" panose="020B0604020202020204" pitchFamily="34" charset="0"/>
                <a:cs typeface="Arial" panose="020B0604020202020204" pitchFamily="34" charset="0"/>
              </a:rPr>
              <a:t>Низкий уровень контроля за факторами профессионального </a:t>
            </a:r>
            <a:r>
              <a:rPr lang="ru-RU" sz="2200" dirty="0" smtClean="0">
                <a:latin typeface="Arial" panose="020B0604020202020204" pitchFamily="34" charset="0"/>
                <a:cs typeface="Arial" panose="020B0604020202020204" pitchFamily="34" charset="0"/>
              </a:rPr>
              <a:t>риска</a:t>
            </a:r>
            <a:r>
              <a:rPr lang="ro-RO" sz="2200" dirty="0" smtClean="0">
                <a:latin typeface="Arial" panose="020B0604020202020204" pitchFamily="34" charset="0"/>
                <a:cs typeface="Arial" panose="020B0604020202020204" pitchFamily="34" charset="0"/>
              </a:rPr>
              <a:t>;</a:t>
            </a:r>
          </a:p>
          <a:p>
            <a:pPr algn="just"/>
            <a:endParaRPr lang="ru-RU" sz="2200" dirty="0" smtClean="0">
              <a:latin typeface="Arial" panose="020B0604020202020204" pitchFamily="34" charset="0"/>
              <a:cs typeface="Arial" panose="020B0604020202020204" pitchFamily="34" charset="0"/>
            </a:endParaRPr>
          </a:p>
          <a:p>
            <a:pPr marL="342900" indent="-342900" algn="just">
              <a:buFontTx/>
              <a:buChar char="-"/>
            </a:pPr>
            <a:r>
              <a:rPr lang="ru-RU" sz="2200" dirty="0" smtClean="0">
                <a:latin typeface="Arial" panose="020B0604020202020204" pitchFamily="34" charset="0"/>
                <a:cs typeface="Arial" panose="020B0604020202020204" pitchFamily="34" charset="0"/>
              </a:rPr>
              <a:t>низкий </a:t>
            </a:r>
            <a:r>
              <a:rPr lang="ru-RU" sz="2200" dirty="0">
                <a:latin typeface="Arial" panose="020B0604020202020204" pitchFamily="34" charset="0"/>
                <a:cs typeface="Arial" panose="020B0604020202020204" pitchFamily="34" charset="0"/>
              </a:rPr>
              <a:t>уровень </a:t>
            </a:r>
            <a:r>
              <a:rPr lang="ru-RU" sz="2200" dirty="0" smtClean="0">
                <a:latin typeface="Arial" panose="020B0604020202020204" pitchFamily="34" charset="0"/>
                <a:cs typeface="Arial" panose="020B0604020202020204" pitchFamily="34" charset="0"/>
              </a:rPr>
              <a:t>осознания</a:t>
            </a:r>
            <a:r>
              <a:rPr lang="ro-RO"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работодателями </a:t>
            </a:r>
            <a:r>
              <a:rPr lang="ru-RU" sz="2200" dirty="0">
                <a:latin typeface="Arial" panose="020B0604020202020204" pitchFamily="34" charset="0"/>
                <a:cs typeface="Arial" panose="020B0604020202020204" pitchFamily="34" charset="0"/>
              </a:rPr>
              <a:t>о важности </a:t>
            </a:r>
            <a:r>
              <a:rPr lang="ru-RU" sz="2200" dirty="0" smtClean="0">
                <a:latin typeface="Arial" panose="020B0604020202020204" pitchFamily="34" charset="0"/>
                <a:cs typeface="Arial" panose="020B0604020202020204" pitchFamily="34" charset="0"/>
              </a:rPr>
              <a:t>сохранения</a:t>
            </a:r>
            <a:r>
              <a:rPr lang="ro-RO"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профессионального здоровья </a:t>
            </a:r>
            <a:r>
              <a:rPr lang="ru-RU" sz="2200" dirty="0" smtClean="0">
                <a:latin typeface="Arial" panose="020B0604020202020204" pitchFamily="34" charset="0"/>
                <a:cs typeface="Arial" panose="020B0604020202020204" pitchFamily="34" charset="0"/>
              </a:rPr>
              <a:t>и </a:t>
            </a:r>
            <a:r>
              <a:rPr lang="ru-RU" sz="2200" dirty="0" smtClean="0">
                <a:latin typeface="Arial" panose="020B0604020202020204" pitchFamily="34" charset="0"/>
                <a:cs typeface="Arial" panose="020B0604020202020204" pitchFamily="34" charset="0"/>
              </a:rPr>
              <a:t>их </a:t>
            </a:r>
            <a:r>
              <a:rPr lang="ru-RU" sz="2200" dirty="0" smtClean="0">
                <a:latin typeface="Arial" panose="020B0604020202020204" pitchFamily="34" charset="0"/>
                <a:cs typeface="Arial" panose="020B0604020202020204" pitchFamily="34" charset="0"/>
              </a:rPr>
              <a:t>обязанности в это</a:t>
            </a:r>
            <a:r>
              <a:rPr lang="ru-RU" sz="2200" dirty="0">
                <a:latin typeface="Arial" panose="020B0604020202020204" pitchFamily="34" charset="0"/>
                <a:cs typeface="Arial" panose="020B0604020202020204" pitchFamily="34" charset="0"/>
              </a:rPr>
              <a:t>м</a:t>
            </a:r>
            <a:r>
              <a:rPr lang="ru-RU"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направлении</a:t>
            </a:r>
            <a:r>
              <a:rPr lang="ro-RO" sz="2200" dirty="0" smtClean="0">
                <a:latin typeface="Arial" panose="020B0604020202020204" pitchFamily="34" charset="0"/>
                <a:cs typeface="Arial" panose="020B0604020202020204" pitchFamily="34" charset="0"/>
              </a:rPr>
              <a:t>;</a:t>
            </a:r>
          </a:p>
          <a:p>
            <a:pPr marL="342900" indent="-342900" algn="just">
              <a:buFontTx/>
              <a:buChar char="-"/>
            </a:pPr>
            <a:endParaRPr lang="ro-RO" sz="2200" dirty="0" smtClean="0">
              <a:latin typeface="Arial" panose="020B0604020202020204" pitchFamily="34" charset="0"/>
              <a:cs typeface="Arial" panose="020B0604020202020204" pitchFamily="34" charset="0"/>
            </a:endParaRPr>
          </a:p>
          <a:p>
            <a:pPr marL="342900" indent="-342900" algn="just">
              <a:buFontTx/>
              <a:buChar char="-"/>
            </a:pPr>
            <a:r>
              <a:rPr lang="ru-RU" sz="2200" dirty="0">
                <a:latin typeface="Arial" panose="020B0604020202020204" pitchFamily="34" charset="0"/>
                <a:cs typeface="Arial" panose="020B0604020202020204" pitchFamily="34" charset="0"/>
              </a:rPr>
              <a:t>трудности в контроле воздействия профилактических мер на здоровье </a:t>
            </a:r>
            <a:r>
              <a:rPr lang="ru-RU" sz="2200" dirty="0" smtClean="0">
                <a:latin typeface="Arial" panose="020B0604020202020204" pitchFamily="34" charset="0"/>
                <a:cs typeface="Arial" panose="020B0604020202020204" pitchFamily="34" charset="0"/>
              </a:rPr>
              <a:t>работников</a:t>
            </a:r>
            <a:r>
              <a:rPr lang="ro-RO" sz="2200" dirty="0" smtClean="0">
                <a:latin typeface="Arial" panose="020B0604020202020204" pitchFamily="34" charset="0"/>
                <a:cs typeface="Arial" panose="020B0604020202020204" pitchFamily="34" charset="0"/>
              </a:rPr>
              <a:t>;</a:t>
            </a:r>
          </a:p>
          <a:p>
            <a:pPr marL="342900" indent="-342900" algn="just">
              <a:buFontTx/>
              <a:buChar char="-"/>
            </a:pPr>
            <a:endParaRPr lang="vi-VN" sz="2200" dirty="0">
              <a:latin typeface="Arial" panose="020B0604020202020204" pitchFamily="34" charset="0"/>
              <a:cs typeface="Arial" panose="020B0604020202020204" pitchFamily="34" charset="0"/>
            </a:endParaRPr>
          </a:p>
          <a:p>
            <a:pPr marL="342900" indent="-342900" algn="just">
              <a:buFontTx/>
              <a:buChar char="-"/>
            </a:pPr>
            <a:r>
              <a:rPr lang="ru-RU" sz="2200" dirty="0">
                <a:latin typeface="Arial" panose="020B0604020202020204" pitchFamily="34" charset="0"/>
                <a:cs typeface="Arial" panose="020B0604020202020204" pitchFamily="34" charset="0"/>
              </a:rPr>
              <a:t>низкое качество предлагаемых </a:t>
            </a:r>
            <a:r>
              <a:rPr lang="ru-RU" sz="2200" dirty="0" smtClean="0">
                <a:latin typeface="Arial" panose="020B0604020202020204" pitchFamily="34" charset="0"/>
                <a:cs typeface="Arial" panose="020B0604020202020204" pitchFamily="34" charset="0"/>
              </a:rPr>
              <a:t>услуг</a:t>
            </a:r>
            <a:r>
              <a:rPr lang="ro-RO" sz="2200" dirty="0" smtClean="0">
                <a:latin typeface="Arial" panose="020B0604020202020204" pitchFamily="34" charset="0"/>
                <a:cs typeface="Arial" panose="020B0604020202020204" pitchFamily="34" charset="0"/>
              </a:rPr>
              <a:t>;</a:t>
            </a:r>
          </a:p>
          <a:p>
            <a:pPr marL="342900" indent="-342900" algn="just">
              <a:buFontTx/>
              <a:buChar char="-"/>
            </a:pPr>
            <a:endParaRPr lang="vi-VN" sz="2200" dirty="0">
              <a:latin typeface="Arial" panose="020B0604020202020204" pitchFamily="34" charset="0"/>
              <a:cs typeface="Arial" panose="020B0604020202020204" pitchFamily="34" charset="0"/>
            </a:endParaRPr>
          </a:p>
          <a:p>
            <a:pPr marL="342900" indent="-342900" algn="just">
              <a:buFontTx/>
              <a:buChar char="-"/>
            </a:pPr>
            <a:r>
              <a:rPr lang="ru-RU" sz="2200" dirty="0">
                <a:latin typeface="Arial" panose="020B0604020202020204" pitchFamily="34" charset="0"/>
                <a:cs typeface="Arial" panose="020B0604020202020204" pitchFamily="34" charset="0"/>
              </a:rPr>
              <a:t>отсутствие существенных и сосредоточенных инвестиций в исследованиях и разработках</a:t>
            </a:r>
            <a:r>
              <a:rPr lang="ru-RU" sz="2200" dirty="0" smtClean="0">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008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7" name="TextBox 6"/>
          <p:cNvSpPr txBox="1"/>
          <p:nvPr/>
        </p:nvSpPr>
        <p:spPr>
          <a:xfrm>
            <a:off x="692257" y="2309774"/>
            <a:ext cx="6870916" cy="4154984"/>
          </a:xfrm>
          <a:prstGeom prst="rect">
            <a:avLst/>
          </a:prstGeom>
          <a:noFill/>
        </p:spPr>
        <p:txBody>
          <a:bodyPr wrap="square" rtlCol="0">
            <a:spAutoFit/>
          </a:bodyPr>
          <a:lstStyle/>
          <a:p>
            <a:pPr marL="342900" indent="-342900" algn="just">
              <a:buFontTx/>
              <a:buChar char="-"/>
            </a:pPr>
            <a:r>
              <a:rPr lang="ru-RU" sz="2200" dirty="0" smtClean="0">
                <a:latin typeface="Arial" panose="020B0604020202020204" pitchFamily="34" charset="0"/>
                <a:cs typeface="Arial" panose="020B0604020202020204" pitchFamily="34" charset="0"/>
              </a:rPr>
              <a:t>страхом </a:t>
            </a:r>
            <a:r>
              <a:rPr lang="ru-RU" sz="2200" dirty="0" smtClean="0">
                <a:latin typeface="Arial" panose="020B0604020202020204" pitchFamily="34" charset="0"/>
                <a:cs typeface="Arial" panose="020B0604020202020204" pitchFamily="34" charset="0"/>
              </a:rPr>
              <a:t>работника потерять рабочее </a:t>
            </a:r>
            <a:r>
              <a:rPr lang="ru-RU" sz="2200" dirty="0" smtClean="0">
                <a:latin typeface="Arial" panose="020B0604020202020204" pitchFamily="34" charset="0"/>
                <a:cs typeface="Arial" panose="020B0604020202020204" pitchFamily="34" charset="0"/>
              </a:rPr>
              <a:t>место;</a:t>
            </a:r>
          </a:p>
          <a:p>
            <a:pPr algn="just"/>
            <a:endParaRPr lang="ru-RU" sz="2200" dirty="0" smtClean="0">
              <a:latin typeface="Arial" panose="020B0604020202020204" pitchFamily="34" charset="0"/>
              <a:cs typeface="Arial" panose="020B0604020202020204" pitchFamily="34" charset="0"/>
            </a:endParaRPr>
          </a:p>
          <a:p>
            <a:pPr marL="342900" indent="-342900" algn="just">
              <a:buFontTx/>
              <a:buChar char="-"/>
            </a:pPr>
            <a:r>
              <a:rPr lang="ru-RU" sz="2200" dirty="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страхом </a:t>
            </a:r>
            <a:r>
              <a:rPr lang="ru-RU" sz="2200" dirty="0" smtClean="0">
                <a:latin typeface="Arial" panose="020B0604020202020204" pitchFamily="34" charset="0"/>
                <a:cs typeface="Arial" panose="020B0604020202020204" pitchFamily="34" charset="0"/>
              </a:rPr>
              <a:t>врачей </a:t>
            </a:r>
            <a:r>
              <a:rPr lang="ru-RU" sz="2200" dirty="0">
                <a:latin typeface="Arial" panose="020B0604020202020204" pitchFamily="34" charset="0"/>
                <a:cs typeface="Arial" panose="020B0604020202020204" pitchFamily="34" charset="0"/>
              </a:rPr>
              <a:t>потерять </a:t>
            </a:r>
            <a:r>
              <a:rPr lang="ru-RU" sz="2200" dirty="0" smtClean="0">
                <a:latin typeface="Arial" panose="020B0604020202020204" pitchFamily="34" charset="0"/>
                <a:cs typeface="Arial" panose="020B0604020202020204" pitchFamily="34" charset="0"/>
              </a:rPr>
              <a:t>контракт с </a:t>
            </a:r>
            <a:r>
              <a:rPr lang="ru-RU" sz="2200" dirty="0" smtClean="0">
                <a:latin typeface="Arial" panose="020B0604020202020204" pitchFamily="34" charset="0"/>
                <a:cs typeface="Arial" panose="020B0604020202020204" pitchFamily="34" charset="0"/>
              </a:rPr>
              <a:t>работодателем;</a:t>
            </a:r>
          </a:p>
          <a:p>
            <a:pPr algn="just"/>
            <a:endParaRPr lang="ro-RO" sz="2200" dirty="0" smtClean="0">
              <a:latin typeface="Arial" panose="020B0604020202020204" pitchFamily="34" charset="0"/>
              <a:cs typeface="Arial" panose="020B0604020202020204" pitchFamily="34" charset="0"/>
            </a:endParaRPr>
          </a:p>
          <a:p>
            <a:pPr marL="342900" indent="-342900" algn="just">
              <a:buFontTx/>
              <a:buChar char="-"/>
            </a:pPr>
            <a:r>
              <a:rPr lang="ru-RU" sz="2200" dirty="0" smtClean="0">
                <a:latin typeface="Arial" panose="020B0604020202020204" pitchFamily="34" charset="0"/>
                <a:cs typeface="Arial" panose="020B0604020202020204" pitchFamily="34" charset="0"/>
              </a:rPr>
              <a:t>отсутствием </a:t>
            </a:r>
            <a:r>
              <a:rPr lang="ru-RU" sz="2200" dirty="0">
                <a:latin typeface="Arial" panose="020B0604020202020204" pitchFamily="34" charset="0"/>
                <a:cs typeface="Arial" panose="020B0604020202020204" pitchFamily="34" charset="0"/>
              </a:rPr>
              <a:t>данных о профессиональном воздействии </a:t>
            </a:r>
            <a:r>
              <a:rPr lang="ru-RU" sz="2200" dirty="0" smtClean="0">
                <a:latin typeface="Arial" panose="020B0604020202020204" pitchFamily="34" charset="0"/>
                <a:cs typeface="Arial" panose="020B0604020202020204" pitchFamily="34" charset="0"/>
              </a:rPr>
              <a:t>в случае предприятий прекратившие </a:t>
            </a:r>
            <a:r>
              <a:rPr lang="ru-RU" sz="2200" dirty="0">
                <a:latin typeface="Arial" panose="020B0604020202020204" pitchFamily="34" charset="0"/>
                <a:cs typeface="Arial" panose="020B0604020202020204" pitchFamily="34" charset="0"/>
              </a:rPr>
              <a:t>свою </a:t>
            </a:r>
            <a:r>
              <a:rPr lang="ru-RU" sz="2200" dirty="0" smtClean="0">
                <a:latin typeface="Arial" panose="020B0604020202020204" pitchFamily="34" charset="0"/>
                <a:cs typeface="Arial" panose="020B0604020202020204" pitchFamily="34" charset="0"/>
              </a:rPr>
              <a:t>деятельность;</a:t>
            </a:r>
          </a:p>
          <a:p>
            <a:pPr marL="342900" indent="-342900" algn="just">
              <a:buFontTx/>
              <a:buChar char="-"/>
            </a:pPr>
            <a:endParaRPr lang="ro-RO" sz="2200" dirty="0">
              <a:latin typeface="Arial" panose="020B0604020202020204" pitchFamily="34" charset="0"/>
              <a:cs typeface="Arial" panose="020B0604020202020204" pitchFamily="34" charset="0"/>
            </a:endParaRPr>
          </a:p>
          <a:p>
            <a:pPr marL="342900" indent="-342900" algn="just">
              <a:buFontTx/>
              <a:buChar char="-"/>
            </a:pPr>
            <a:r>
              <a:rPr lang="ru-RU" sz="2200" dirty="0" smtClean="0">
                <a:latin typeface="Arial" panose="020B0604020202020204" pitchFamily="34" charset="0"/>
                <a:cs typeface="Arial" panose="020B0604020202020204" pitchFamily="34" charset="0"/>
              </a:rPr>
              <a:t>отсутствие подозрения о профзаболевании из-за </a:t>
            </a:r>
            <a:r>
              <a:rPr lang="ru-RU" sz="2200" dirty="0">
                <a:latin typeface="Arial" panose="020B0604020202020204" pitchFamily="34" charset="0"/>
                <a:cs typeface="Arial" panose="020B0604020202020204" pitchFamily="34" charset="0"/>
              </a:rPr>
              <a:t>незнания законодательства </a:t>
            </a:r>
            <a:r>
              <a:rPr lang="ru-RU" sz="2200" dirty="0" smtClean="0">
                <a:latin typeface="Arial" panose="020B0604020202020204" pitchFamily="34" charset="0"/>
                <a:cs typeface="Arial" panose="020B0604020202020204" pitchFamily="34" charset="0"/>
              </a:rPr>
              <a:t>врачами других </a:t>
            </a:r>
            <a:r>
              <a:rPr lang="ru-RU" sz="2200" dirty="0" smtClean="0">
                <a:latin typeface="Arial" panose="020B0604020202020204" pitchFamily="34" charset="0"/>
                <a:cs typeface="Arial" panose="020B0604020202020204" pitchFamily="34" charset="0"/>
              </a:rPr>
              <a:t>специальностей.</a:t>
            </a:r>
            <a:endParaRPr lang="ro-RO" sz="2200" dirty="0">
              <a:latin typeface="Arial" panose="020B0604020202020204" pitchFamily="34" charset="0"/>
              <a:cs typeface="Arial" panose="020B0604020202020204" pitchFamily="34" charset="0"/>
            </a:endParaRPr>
          </a:p>
        </p:txBody>
      </p:sp>
      <p:sp>
        <p:nvSpPr>
          <p:cNvPr id="2" name="Dreptunghi 1"/>
          <p:cNvSpPr/>
          <p:nvPr/>
        </p:nvSpPr>
        <p:spPr>
          <a:xfrm>
            <a:off x="692257" y="502120"/>
            <a:ext cx="10776489" cy="1200329"/>
          </a:xfrm>
          <a:prstGeom prst="rect">
            <a:avLst/>
          </a:prstGeom>
        </p:spPr>
        <p:txBody>
          <a:bodyPr wrap="square">
            <a:spAutoFit/>
          </a:bodyPr>
          <a:lstStyle/>
          <a:p>
            <a:pPr algn="ctr"/>
            <a:r>
              <a:rPr lang="ru-RU" sz="3600" dirty="0">
                <a:latin typeface="Arial" panose="020B0604020202020204" pitchFamily="34" charset="0"/>
                <a:cs typeface="Arial" panose="020B0604020202020204" pitchFamily="34" charset="0"/>
              </a:rPr>
              <a:t>Низкий уровень диагностики и отчетности</a:t>
            </a:r>
            <a:r>
              <a:rPr lang="ro-RO" sz="3600" dirty="0">
                <a:latin typeface="Arial" panose="020B0604020202020204" pitchFamily="34" charset="0"/>
                <a:cs typeface="Arial" panose="020B0604020202020204" pitchFamily="34" charset="0"/>
              </a:rPr>
              <a:t> </a:t>
            </a:r>
            <a:r>
              <a:rPr lang="ru-RU" sz="3600" dirty="0">
                <a:latin typeface="Arial" panose="020B0604020202020204" pitchFamily="34" charset="0"/>
                <a:cs typeface="Arial" panose="020B0604020202020204" pitchFamily="34" charset="0"/>
              </a:rPr>
              <a:t>профессиональных </a:t>
            </a:r>
            <a:r>
              <a:rPr lang="ru-RU" sz="3600" dirty="0" smtClean="0">
                <a:latin typeface="Arial" panose="020B0604020202020204" pitchFamily="34" charset="0"/>
                <a:cs typeface="Arial" panose="020B0604020202020204" pitchFamily="34" charset="0"/>
              </a:rPr>
              <a:t>заболеваний</a:t>
            </a:r>
            <a:r>
              <a:rPr lang="ro-RO" sz="3600" dirty="0" smtClean="0">
                <a:latin typeface="Arial" panose="020B0604020202020204" pitchFamily="34" charset="0"/>
                <a:cs typeface="Arial" panose="020B0604020202020204" pitchFamily="34" charset="0"/>
              </a:rPr>
              <a:t> </a:t>
            </a:r>
            <a:r>
              <a:rPr lang="ru-RU" sz="3600" dirty="0" smtClean="0">
                <a:latin typeface="Arial" panose="020B0604020202020204" pitchFamily="34" charset="0"/>
                <a:cs typeface="Arial" panose="020B0604020202020204" pitchFamily="34" charset="0"/>
              </a:rPr>
              <a:t>обусловлено</a:t>
            </a:r>
            <a:r>
              <a:rPr lang="ro-RO" sz="3600" dirty="0" smtClean="0">
                <a:latin typeface="Arial" panose="020B0604020202020204" pitchFamily="34" charset="0"/>
                <a:cs typeface="Arial" panose="020B0604020202020204" pitchFamily="34" charset="0"/>
              </a:rPr>
              <a:t>:</a:t>
            </a:r>
            <a:endParaRPr lang="ro-RO"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122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623" y="1895262"/>
            <a:ext cx="5984753" cy="4488565"/>
          </a:xfrm>
          <a:prstGeom prst="rect">
            <a:avLst/>
          </a:prstGeom>
        </p:spPr>
      </p:pic>
      <p:sp>
        <p:nvSpPr>
          <p:cNvPr id="3" name="Заголовок 2"/>
          <p:cNvSpPr>
            <a:spLocks noGrp="1"/>
          </p:cNvSpPr>
          <p:nvPr>
            <p:ph type="title"/>
          </p:nvPr>
        </p:nvSpPr>
        <p:spPr>
          <a:xfrm>
            <a:off x="838199" y="195424"/>
            <a:ext cx="10515600" cy="1204751"/>
          </a:xfrm>
        </p:spPr>
        <p:txBody>
          <a:bodyPr>
            <a:noAutofit/>
          </a:bodyPr>
          <a:lstStyle/>
          <a:p>
            <a:pPr algn="ctr"/>
            <a:r>
              <a:rPr lang="ro-RO" sz="2800" b="1" dirty="0" smtClean="0">
                <a:latin typeface="Arial" panose="020B0604020202020204" pitchFamily="34" charset="0"/>
                <a:cs typeface="Arial" panose="020B0604020202020204" pitchFamily="34" charset="0"/>
              </a:rPr>
              <a:t/>
            </a:r>
            <a:br>
              <a:rPr lang="ro-RO"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Где </a:t>
            </a:r>
            <a:r>
              <a:rPr lang="ru-RU" sz="2800" b="1" dirty="0">
                <a:latin typeface="Arial" panose="020B0604020202020204" pitchFamily="34" charset="0"/>
                <a:cs typeface="Arial" panose="020B0604020202020204" pitchFamily="34" charset="0"/>
              </a:rPr>
              <a:t>находится национальная система охраны </a:t>
            </a:r>
            <a:r>
              <a:rPr lang="ru-RU" sz="2800" b="1" dirty="0" smtClean="0">
                <a:latin typeface="Arial" panose="020B0604020202020204" pitchFamily="34" charset="0"/>
                <a:cs typeface="Arial" panose="020B0604020202020204" pitchFamily="34" charset="0"/>
              </a:rPr>
              <a:t>профессионального здоровья</a:t>
            </a:r>
            <a:r>
              <a:rPr lang="ru-RU" sz="2800" b="1" dirty="0">
                <a:latin typeface="Arial" panose="020B0604020202020204" pitchFamily="34" charset="0"/>
                <a:cs typeface="Arial" panose="020B0604020202020204" pitchFamily="34" charset="0"/>
              </a:rPr>
              <a:t>?</a:t>
            </a:r>
            <a:r>
              <a:rPr lang="ro-RO" sz="2800" b="1" dirty="0">
                <a:latin typeface="Arial" panose="020B0604020202020204" pitchFamily="34" charset="0"/>
                <a:cs typeface="Arial" panose="020B0604020202020204" pitchFamily="34" charset="0"/>
              </a:rPr>
              <a:t/>
            </a:r>
            <a:br>
              <a:rPr lang="ro-RO" sz="2800" b="1" dirty="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НА РАССВЕТЕ ИЛИ НА ЗАКАТЕ РАЗВИТИЯ</a:t>
            </a:r>
            <a:r>
              <a:rPr lang="ro-RO" sz="2800" b="1" dirty="0" smtClean="0">
                <a:latin typeface="Arial" panose="020B0604020202020204" pitchFamily="34" charset="0"/>
                <a:cs typeface="Arial" panose="020B0604020202020204" pitchFamily="34" charset="0"/>
              </a:rPr>
              <a:t>?</a:t>
            </a:r>
            <a:endParaRPr lang="ro-R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347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7" name="TextBox 6"/>
          <p:cNvSpPr txBox="1"/>
          <p:nvPr/>
        </p:nvSpPr>
        <p:spPr>
          <a:xfrm>
            <a:off x="579195" y="410574"/>
            <a:ext cx="9510201" cy="5570756"/>
          </a:xfrm>
          <a:prstGeom prst="rect">
            <a:avLst/>
          </a:prstGeom>
          <a:noFill/>
        </p:spPr>
        <p:txBody>
          <a:bodyPr wrap="square" rtlCol="0">
            <a:spAutoFit/>
          </a:bodyPr>
          <a:lstStyle/>
          <a:p>
            <a:r>
              <a:rPr lang="ru-RU" sz="2400" b="1" dirty="0" smtClean="0">
                <a:solidFill>
                  <a:srgbClr val="002060"/>
                </a:solidFill>
              </a:rPr>
              <a:t>ПРИОРИТЕТЫ</a:t>
            </a:r>
            <a:r>
              <a:rPr lang="ro-RO" sz="2400" dirty="0" smtClean="0">
                <a:solidFill>
                  <a:srgbClr val="002060"/>
                </a:solidFill>
              </a:rPr>
              <a:t>:</a:t>
            </a:r>
            <a:endParaRPr lang="ro-RO" sz="2400" b="1" dirty="0">
              <a:solidFill>
                <a:srgbClr val="002060"/>
              </a:solidFill>
            </a:endParaRPr>
          </a:p>
          <a:p>
            <a:endParaRPr lang="ro-RO" sz="2400" dirty="0">
              <a:solidFill>
                <a:srgbClr val="002060"/>
              </a:solidFill>
            </a:endParaRPr>
          </a:p>
          <a:p>
            <a:pPr marL="342900" indent="-342900">
              <a:buFontTx/>
              <a:buChar char="-"/>
            </a:pPr>
            <a:r>
              <a:rPr lang="ru-RU" sz="2200" dirty="0" smtClean="0">
                <a:latin typeface="Arial" panose="020B0604020202020204" pitchFamily="34" charset="0"/>
                <a:cs typeface="Arial" panose="020B0604020202020204" pitchFamily="34" charset="0"/>
              </a:rPr>
              <a:t>развитие </a:t>
            </a:r>
            <a:r>
              <a:rPr lang="ru-RU" sz="2200" dirty="0">
                <a:latin typeface="Arial" panose="020B0604020202020204" pitchFamily="34" charset="0"/>
                <a:cs typeface="Arial" panose="020B0604020202020204" pitchFamily="34" charset="0"/>
              </a:rPr>
              <a:t>культуры </a:t>
            </a:r>
            <a:r>
              <a:rPr lang="ru-RU" sz="2200" dirty="0" smtClean="0">
                <a:latin typeface="Arial" panose="020B0604020202020204" pitchFamily="34" charset="0"/>
                <a:cs typeface="Arial" panose="020B0604020202020204" pitchFamily="34" charset="0"/>
              </a:rPr>
              <a:t>профилактики</a:t>
            </a:r>
            <a:r>
              <a:rPr lang="ro-RO" sz="2200" dirty="0" smtClean="0">
                <a:latin typeface="Arial" panose="020B0604020202020204" pitchFamily="34" charset="0"/>
                <a:cs typeface="Arial" panose="020B0604020202020204" pitchFamily="34" charset="0"/>
              </a:rPr>
              <a:t>;</a:t>
            </a:r>
          </a:p>
          <a:p>
            <a:endParaRPr lang="vi-VN" sz="2200" dirty="0">
              <a:latin typeface="Arial" panose="020B0604020202020204" pitchFamily="34" charset="0"/>
              <a:cs typeface="Arial" panose="020B0604020202020204" pitchFamily="34" charset="0"/>
            </a:endParaRPr>
          </a:p>
          <a:p>
            <a:pPr marL="342900" indent="-342900">
              <a:buFontTx/>
              <a:buChar char="-"/>
            </a:pPr>
            <a:r>
              <a:rPr lang="ru-RU" sz="2200" dirty="0">
                <a:latin typeface="Arial" panose="020B0604020202020204" pitchFamily="34" charset="0"/>
                <a:cs typeface="Arial" panose="020B0604020202020204" pitchFamily="34" charset="0"/>
              </a:rPr>
              <a:t>совершенствование и упрощение законодательства и </a:t>
            </a:r>
            <a:r>
              <a:rPr lang="ru-RU" sz="2200" dirty="0" err="1">
                <a:latin typeface="Arial" panose="020B0604020202020204" pitchFamily="34" charset="0"/>
                <a:cs typeface="Arial" panose="020B0604020202020204" pitchFamily="34" charset="0"/>
              </a:rPr>
              <a:t>правоприменения</a:t>
            </a:r>
            <a:r>
              <a:rPr lang="ru-RU" sz="2200" dirty="0">
                <a:latin typeface="Arial" panose="020B0604020202020204" pitchFamily="34" charset="0"/>
                <a:cs typeface="Arial" panose="020B0604020202020204" pitchFamily="34" charset="0"/>
              </a:rPr>
              <a:t>, а также соблюдение его</a:t>
            </a:r>
            <a:r>
              <a:rPr lang="vi-VN" sz="2200" dirty="0" smtClean="0">
                <a:latin typeface="Arial" panose="020B0604020202020204" pitchFamily="34" charset="0"/>
                <a:cs typeface="Arial" panose="020B0604020202020204" pitchFamily="34" charset="0"/>
              </a:rPr>
              <a:t>;</a:t>
            </a:r>
            <a:endParaRPr lang="ro-RO" sz="2200" dirty="0" smtClean="0">
              <a:latin typeface="Arial" panose="020B0604020202020204" pitchFamily="34" charset="0"/>
              <a:cs typeface="Arial" panose="020B0604020202020204" pitchFamily="34" charset="0"/>
            </a:endParaRPr>
          </a:p>
          <a:p>
            <a:endParaRPr lang="vi-VN" sz="2200" dirty="0">
              <a:latin typeface="Arial" panose="020B0604020202020204" pitchFamily="34" charset="0"/>
              <a:cs typeface="Arial" panose="020B0604020202020204" pitchFamily="34" charset="0"/>
            </a:endParaRPr>
          </a:p>
          <a:p>
            <a:pPr marL="342900" indent="-342900">
              <a:buFontTx/>
              <a:buChar char="-"/>
            </a:pPr>
            <a:r>
              <a:rPr lang="ru-RU" sz="2200" dirty="0" smtClean="0">
                <a:latin typeface="Arial" panose="020B0604020202020204" pitchFamily="34" charset="0"/>
                <a:cs typeface="Arial" panose="020B0604020202020204" pitchFamily="34" charset="0"/>
              </a:rPr>
              <a:t>развитие </a:t>
            </a:r>
            <a:r>
              <a:rPr lang="ru-RU" sz="2200" dirty="0">
                <a:latin typeface="Arial" panose="020B0604020202020204" pitchFamily="34" charset="0"/>
                <a:cs typeface="Arial" panose="020B0604020202020204" pitchFamily="34" charset="0"/>
              </a:rPr>
              <a:t>инфраструктуры, поддержка специалистов </a:t>
            </a:r>
            <a:r>
              <a:rPr lang="ru-RU" sz="2200" dirty="0" err="1" smtClean="0">
                <a:latin typeface="Arial" panose="020B0604020202020204" pitchFamily="34" charset="0"/>
                <a:cs typeface="Arial" panose="020B0604020202020204" pitchFamily="34" charset="0"/>
              </a:rPr>
              <a:t>профпатологов</a:t>
            </a:r>
            <a:r>
              <a:rPr lang="ru-RU" sz="2200" dirty="0" smtClean="0">
                <a:latin typeface="Arial" panose="020B0604020202020204" pitchFamily="34" charset="0"/>
                <a:cs typeface="Arial" panose="020B0604020202020204" pitchFamily="34" charset="0"/>
              </a:rPr>
              <a:t> в </a:t>
            </a:r>
            <a:r>
              <a:rPr lang="ru-RU" sz="2200" dirty="0">
                <a:latin typeface="Arial" panose="020B0604020202020204" pitchFamily="34" charset="0"/>
                <a:cs typeface="Arial" panose="020B0604020202020204" pitchFamily="34" charset="0"/>
              </a:rPr>
              <a:t>области развития бизнеса и предпринимательских </a:t>
            </a:r>
            <a:r>
              <a:rPr lang="ru-RU" sz="2200" dirty="0" smtClean="0">
                <a:latin typeface="Arial" panose="020B0604020202020204" pitchFamily="34" charset="0"/>
                <a:cs typeface="Arial" panose="020B0604020202020204" pitchFamily="34" charset="0"/>
              </a:rPr>
              <a:t>навыков</a:t>
            </a:r>
            <a:r>
              <a:rPr lang="ro-RO" sz="2200" dirty="0" smtClean="0">
                <a:latin typeface="Arial" panose="020B0604020202020204" pitchFamily="34" charset="0"/>
                <a:cs typeface="Arial" panose="020B0604020202020204" pitchFamily="34" charset="0"/>
              </a:rPr>
              <a:t>;</a:t>
            </a:r>
          </a:p>
          <a:p>
            <a:endParaRPr lang="vi-VN" sz="2200" dirty="0">
              <a:latin typeface="Arial" panose="020B0604020202020204" pitchFamily="34" charset="0"/>
              <a:cs typeface="Arial" panose="020B0604020202020204" pitchFamily="34" charset="0"/>
            </a:endParaRPr>
          </a:p>
          <a:p>
            <a:pPr marL="342900" indent="-342900">
              <a:buFontTx/>
              <a:buChar char="-"/>
            </a:pPr>
            <a:r>
              <a:rPr lang="ru-RU" sz="2200" dirty="0">
                <a:latin typeface="Arial" panose="020B0604020202020204" pitchFamily="34" charset="0"/>
                <a:cs typeface="Arial" panose="020B0604020202020204" pitchFamily="34" charset="0"/>
              </a:rPr>
              <a:t>экономические стимулы для приобретения медицинского оборудования</a:t>
            </a:r>
            <a:r>
              <a:rPr lang="vi-VN" sz="2200" dirty="0" smtClean="0">
                <a:latin typeface="Arial" panose="020B0604020202020204" pitchFamily="34" charset="0"/>
                <a:cs typeface="Arial" panose="020B0604020202020204" pitchFamily="34" charset="0"/>
              </a:rPr>
              <a:t>;</a:t>
            </a:r>
            <a:endParaRPr lang="ro-RO" sz="2200" dirty="0" smtClean="0">
              <a:latin typeface="Arial" panose="020B0604020202020204" pitchFamily="34" charset="0"/>
              <a:cs typeface="Arial" panose="020B0604020202020204" pitchFamily="34" charset="0"/>
            </a:endParaRPr>
          </a:p>
          <a:p>
            <a:endParaRPr lang="ro-RO" sz="2200" dirty="0">
              <a:latin typeface="Arial" panose="020B0604020202020204" pitchFamily="34" charset="0"/>
              <a:cs typeface="Arial" panose="020B0604020202020204" pitchFamily="34" charset="0"/>
            </a:endParaRPr>
          </a:p>
          <a:p>
            <a:pPr marL="342900" indent="-342900">
              <a:buFontTx/>
              <a:buChar char="-"/>
            </a:pPr>
            <a:r>
              <a:rPr lang="ru-RU" sz="2200" dirty="0">
                <a:latin typeface="Arial" panose="020B0604020202020204" pitchFamily="34" charset="0"/>
                <a:cs typeface="Arial" panose="020B0604020202020204" pitchFamily="34" charset="0"/>
              </a:rPr>
              <a:t>привлечение средств для проведения исследований, разработка информационных программ и распространение передовой практики</a:t>
            </a:r>
            <a:r>
              <a:rPr lang="vi-VN" sz="2200" dirty="0" smtClean="0">
                <a:latin typeface="Arial" panose="020B0604020202020204" pitchFamily="34" charset="0"/>
                <a:cs typeface="Arial" panose="020B0604020202020204" pitchFamily="34" charset="0"/>
              </a:rPr>
              <a:t>;</a:t>
            </a:r>
            <a:endParaRPr lang="ro-RO"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573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044144" y="1448960"/>
            <a:ext cx="9494703" cy="4216539"/>
          </a:xfrm>
          <a:prstGeom prst="rect">
            <a:avLst/>
          </a:prstGeom>
          <a:noFill/>
        </p:spPr>
        <p:txBody>
          <a:bodyPr wrap="square" rtlCol="0">
            <a:spAutoFit/>
          </a:bodyPr>
          <a:lstStyle/>
          <a:p>
            <a:pPr algn="just"/>
            <a:r>
              <a:rPr lang="ru-RU" sz="2400" b="1" dirty="0" smtClean="0">
                <a:solidFill>
                  <a:srgbClr val="002060"/>
                </a:solidFill>
              </a:rPr>
              <a:t>ПРИОРИТЕТЫ</a:t>
            </a:r>
            <a:r>
              <a:rPr lang="ro-RO" sz="2400" dirty="0" smtClean="0">
                <a:solidFill>
                  <a:srgbClr val="002060"/>
                </a:solidFill>
              </a:rPr>
              <a:t>:</a:t>
            </a:r>
            <a:endParaRPr lang="ro-RO" sz="2400" b="1" dirty="0">
              <a:solidFill>
                <a:srgbClr val="002060"/>
              </a:solidFill>
            </a:endParaRPr>
          </a:p>
          <a:p>
            <a:pPr algn="just"/>
            <a:endParaRPr lang="ro-RO" sz="2400" dirty="0">
              <a:solidFill>
                <a:srgbClr val="002060"/>
              </a:solidFill>
            </a:endParaRPr>
          </a:p>
          <a:p>
            <a:pPr marL="342900" indent="-342900" algn="just">
              <a:buFontTx/>
              <a:buChar char="-"/>
            </a:pPr>
            <a:r>
              <a:rPr lang="ru-RU" sz="2200" dirty="0">
                <a:latin typeface="Arial" panose="020B0604020202020204" pitchFamily="34" charset="0"/>
                <a:cs typeface="Arial" panose="020B0604020202020204" pitchFamily="34" charset="0"/>
              </a:rPr>
              <a:t>п</a:t>
            </a:r>
            <a:r>
              <a:rPr lang="ru-RU" sz="2200" dirty="0" smtClean="0">
                <a:latin typeface="Arial" panose="020B0604020202020204" pitchFamily="34" charset="0"/>
                <a:cs typeface="Arial" panose="020B0604020202020204" pitchFamily="34" charset="0"/>
              </a:rPr>
              <a:t>ервичная</a:t>
            </a:r>
            <a:r>
              <a:rPr lang="ru-RU" sz="2200" dirty="0" smtClean="0">
                <a:latin typeface="Arial" panose="020B0604020202020204" pitchFamily="34" charset="0"/>
                <a:cs typeface="Arial" panose="020B0604020202020204" pitchFamily="34" charset="0"/>
              </a:rPr>
              <a:t>, вторичная </a:t>
            </a:r>
            <a:r>
              <a:rPr lang="ru-RU" sz="2200" dirty="0">
                <a:latin typeface="Arial" panose="020B0604020202020204" pitchFamily="34" charset="0"/>
                <a:cs typeface="Arial" panose="020B0604020202020204" pitchFamily="34" charset="0"/>
              </a:rPr>
              <a:t>и </a:t>
            </a:r>
            <a:r>
              <a:rPr lang="ru-RU" sz="2200" dirty="0" smtClean="0">
                <a:latin typeface="Arial" panose="020B0604020202020204" pitchFamily="34" charset="0"/>
                <a:cs typeface="Arial" panose="020B0604020202020204" pitchFamily="34" charset="0"/>
              </a:rPr>
              <a:t>третичная</a:t>
            </a:r>
            <a:r>
              <a:rPr lang="ro-RO"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профилактика </a:t>
            </a:r>
            <a:r>
              <a:rPr lang="ru-RU" sz="2200" dirty="0">
                <a:latin typeface="Arial" panose="020B0604020202020204" pitchFamily="34" charset="0"/>
                <a:cs typeface="Arial" panose="020B0604020202020204" pitchFamily="34" charset="0"/>
              </a:rPr>
              <a:t>в области </a:t>
            </a:r>
            <a:r>
              <a:rPr lang="ru-RU" sz="2200" dirty="0" smtClean="0">
                <a:latin typeface="Arial" panose="020B0604020202020204" pitchFamily="34" charset="0"/>
                <a:cs typeface="Arial" panose="020B0604020202020204" pitchFamily="34" charset="0"/>
              </a:rPr>
              <a:t>профессионального </a:t>
            </a:r>
            <a:r>
              <a:rPr lang="ru-RU" sz="2200" dirty="0" smtClean="0">
                <a:latin typeface="Arial" panose="020B0604020202020204" pitchFamily="34" charset="0"/>
                <a:cs typeface="Arial" panose="020B0604020202020204" pitchFamily="34" charset="0"/>
              </a:rPr>
              <a:t>здоровья</a:t>
            </a:r>
            <a:r>
              <a:rPr lang="ro-RO" sz="2200" dirty="0" smtClean="0">
                <a:latin typeface="Arial" panose="020B0604020202020204" pitchFamily="34" charset="0"/>
                <a:cs typeface="Arial" panose="020B0604020202020204" pitchFamily="34" charset="0"/>
              </a:rPr>
              <a:t>;</a:t>
            </a:r>
          </a:p>
          <a:p>
            <a:pPr algn="just"/>
            <a:endParaRPr lang="ro-RO" sz="2200" dirty="0" smtClean="0">
              <a:latin typeface="Arial" panose="020B0604020202020204" pitchFamily="34" charset="0"/>
              <a:cs typeface="Arial" panose="020B0604020202020204" pitchFamily="34" charset="0"/>
            </a:endParaRPr>
          </a:p>
          <a:p>
            <a:pPr marL="342900" indent="-342900" algn="just">
              <a:buFontTx/>
              <a:buChar char="-"/>
            </a:pPr>
            <a:r>
              <a:rPr lang="ru-RU" sz="2200" dirty="0">
                <a:latin typeface="Arial" panose="020B0604020202020204" pitchFamily="34" charset="0"/>
                <a:cs typeface="Arial" panose="020B0604020202020204" pitchFamily="34" charset="0"/>
              </a:rPr>
              <a:t>качество жизни на </a:t>
            </a:r>
            <a:r>
              <a:rPr lang="ru-RU" sz="2200" dirty="0" smtClean="0">
                <a:latin typeface="Arial" panose="020B0604020202020204" pitchFamily="34" charset="0"/>
                <a:cs typeface="Arial" panose="020B0604020202020204" pitchFamily="34" charset="0"/>
              </a:rPr>
              <a:t>рабочем месте </a:t>
            </a:r>
            <a:r>
              <a:rPr lang="ru-RU" sz="2200" dirty="0">
                <a:latin typeface="Arial" panose="020B0604020202020204" pitchFamily="34" charset="0"/>
                <a:cs typeface="Arial" panose="020B0604020202020204" pitchFamily="34" charset="0"/>
              </a:rPr>
              <a:t>для здоровой трудовой </a:t>
            </a:r>
            <a:r>
              <a:rPr lang="ru-RU" sz="2200" dirty="0" smtClean="0">
                <a:latin typeface="Arial" panose="020B0604020202020204" pitchFamily="34" charset="0"/>
                <a:cs typeface="Arial" panose="020B0604020202020204" pitchFamily="34" charset="0"/>
              </a:rPr>
              <a:t>жизни</a:t>
            </a:r>
            <a:r>
              <a:rPr lang="ro-RO" sz="2200" dirty="0" smtClean="0">
                <a:latin typeface="Arial" panose="020B0604020202020204" pitchFamily="34" charset="0"/>
                <a:cs typeface="Arial" panose="020B0604020202020204" pitchFamily="34" charset="0"/>
              </a:rPr>
              <a:t>;</a:t>
            </a:r>
          </a:p>
          <a:p>
            <a:pPr marL="342900" indent="-342900" algn="just">
              <a:buFontTx/>
              <a:buChar char="-"/>
            </a:pPr>
            <a:endParaRPr lang="ro-RO" sz="2200" dirty="0" smtClean="0">
              <a:latin typeface="Arial" panose="020B0604020202020204" pitchFamily="34" charset="0"/>
              <a:cs typeface="Arial" panose="020B0604020202020204" pitchFamily="34" charset="0"/>
            </a:endParaRPr>
          </a:p>
          <a:p>
            <a:pPr marL="342900" indent="-342900" algn="just">
              <a:buFontTx/>
              <a:buChar char="-"/>
            </a:pPr>
            <a:r>
              <a:rPr lang="ru-RU" sz="2200" dirty="0" smtClean="0">
                <a:latin typeface="Arial" panose="020B0604020202020204" pitchFamily="34" charset="0"/>
                <a:cs typeface="Arial" panose="020B0604020202020204" pitchFamily="34" charset="0"/>
              </a:rPr>
              <a:t>медицинская помощь в </a:t>
            </a:r>
            <a:r>
              <a:rPr lang="ru-RU" sz="2200" dirty="0" smtClean="0">
                <a:latin typeface="Arial" panose="020B0604020202020204" pitchFamily="34" charset="0"/>
                <a:cs typeface="Arial" panose="020B0604020202020204" pitchFamily="34" charset="0"/>
              </a:rPr>
              <a:t>условиях </a:t>
            </a:r>
            <a:r>
              <a:rPr lang="ru-RU" sz="2200" dirty="0" smtClean="0">
                <a:latin typeface="Arial" panose="020B0604020202020204" pitchFamily="34" charset="0"/>
                <a:cs typeface="Arial" panose="020B0604020202020204" pitchFamily="34" charset="0"/>
              </a:rPr>
              <a:t>стационара для заболеваний вызванных </a:t>
            </a:r>
            <a:r>
              <a:rPr lang="ru-RU" sz="2200" dirty="0">
                <a:latin typeface="Arial" panose="020B0604020202020204" pitchFamily="34" charset="0"/>
                <a:cs typeface="Arial" panose="020B0604020202020204" pitchFamily="34" charset="0"/>
              </a:rPr>
              <a:t>или </a:t>
            </a:r>
            <a:r>
              <a:rPr lang="ru-RU" sz="2200" dirty="0" smtClean="0">
                <a:latin typeface="Arial" panose="020B0604020202020204" pitchFamily="34" charset="0"/>
                <a:cs typeface="Arial" panose="020B0604020202020204" pitchFamily="34" charset="0"/>
              </a:rPr>
              <a:t>ухудшающихся условиями </a:t>
            </a:r>
            <a:r>
              <a:rPr lang="ru-RU" sz="2200" dirty="0" smtClean="0">
                <a:latin typeface="Arial" panose="020B0604020202020204" pitchFamily="34" charset="0"/>
                <a:cs typeface="Arial" panose="020B0604020202020204" pitchFamily="34" charset="0"/>
              </a:rPr>
              <a:t>труда</a:t>
            </a:r>
            <a:r>
              <a:rPr lang="ro-RO" sz="2200" dirty="0" smtClean="0">
                <a:latin typeface="Arial" panose="020B0604020202020204" pitchFamily="34" charset="0"/>
                <a:cs typeface="Arial" panose="020B0604020202020204" pitchFamily="34" charset="0"/>
              </a:rPr>
              <a:t>;</a:t>
            </a:r>
            <a:endParaRPr lang="ru-RU" sz="2200" dirty="0" smtClean="0">
              <a:latin typeface="Arial" panose="020B0604020202020204" pitchFamily="34" charset="0"/>
              <a:cs typeface="Arial" panose="020B0604020202020204" pitchFamily="34" charset="0"/>
            </a:endParaRPr>
          </a:p>
          <a:p>
            <a:pPr marL="342900" indent="-342900" algn="just">
              <a:buFontTx/>
              <a:buChar char="-"/>
            </a:pPr>
            <a:endParaRPr lang="ru-RU" sz="2200" dirty="0">
              <a:latin typeface="Arial" panose="020B0604020202020204" pitchFamily="34" charset="0"/>
              <a:cs typeface="Arial" panose="020B0604020202020204" pitchFamily="34" charset="0"/>
            </a:endParaRPr>
          </a:p>
          <a:p>
            <a:pPr marL="342900" indent="-342900" algn="just">
              <a:buFontTx/>
              <a:buChar char="-"/>
            </a:pPr>
            <a:r>
              <a:rPr lang="ru-RU" sz="2200" dirty="0" smtClean="0">
                <a:latin typeface="Arial" panose="020B0604020202020204" pitchFamily="34" charset="0"/>
                <a:cs typeface="Arial" panose="020B0604020202020204" pitchFamily="34" charset="0"/>
              </a:rPr>
              <a:t>разработка </a:t>
            </a:r>
            <a:r>
              <a:rPr lang="ru-RU" sz="2200" dirty="0">
                <a:latin typeface="Arial" panose="020B0604020202020204" pitchFamily="34" charset="0"/>
                <a:cs typeface="Arial" panose="020B0604020202020204" pitchFamily="34" charset="0"/>
              </a:rPr>
              <a:t>интегрированных информационных систем</a:t>
            </a:r>
            <a:endParaRPr lang="vi-VN" sz="2200" dirty="0">
              <a:latin typeface="Arial" panose="020B0604020202020204" pitchFamily="34" charset="0"/>
              <a:cs typeface="Arial" panose="020B0604020202020204" pitchFamily="34" charset="0"/>
            </a:endParaRPr>
          </a:p>
          <a:p>
            <a:pPr algn="just"/>
            <a:endParaRPr lang="ro-RO"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253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37134" y="596553"/>
            <a:ext cx="10254119" cy="4216539"/>
          </a:xfrm>
          <a:prstGeom prst="rect">
            <a:avLst/>
          </a:prstGeom>
          <a:noFill/>
        </p:spPr>
        <p:txBody>
          <a:bodyPr wrap="square" rtlCol="0">
            <a:spAutoFit/>
          </a:bodyPr>
          <a:lstStyle/>
          <a:p>
            <a:pPr algn="just"/>
            <a:r>
              <a:rPr lang="ru-RU" sz="2400" b="1" dirty="0" smtClean="0">
                <a:solidFill>
                  <a:srgbClr val="002060"/>
                </a:solidFill>
              </a:rPr>
              <a:t>ПРИОРИТЕТЫ</a:t>
            </a:r>
            <a:r>
              <a:rPr lang="ro-RO" sz="2400" dirty="0" smtClean="0">
                <a:solidFill>
                  <a:srgbClr val="002060"/>
                </a:solidFill>
              </a:rPr>
              <a:t>:</a:t>
            </a:r>
            <a:endParaRPr lang="ro-RO" sz="2400" b="1" dirty="0">
              <a:solidFill>
                <a:srgbClr val="002060"/>
              </a:solidFill>
            </a:endParaRPr>
          </a:p>
          <a:p>
            <a:pPr algn="just"/>
            <a:endParaRPr lang="ro-RO" sz="2400" dirty="0">
              <a:solidFill>
                <a:srgbClr val="002060"/>
              </a:solidFill>
            </a:endParaRPr>
          </a:p>
          <a:p>
            <a:pPr algn="just"/>
            <a:endParaRPr lang="ro-RO" sz="2200" dirty="0" smtClean="0">
              <a:latin typeface="Arial" panose="020B0604020202020204" pitchFamily="34" charset="0"/>
              <a:cs typeface="Arial" panose="020B0604020202020204" pitchFamily="34" charset="0"/>
            </a:endParaRPr>
          </a:p>
          <a:p>
            <a:pPr marL="342900" indent="-342900" algn="just">
              <a:buFontTx/>
              <a:buChar char="-"/>
            </a:pPr>
            <a:r>
              <a:rPr lang="ru-RU" sz="2200" dirty="0" smtClean="0">
                <a:latin typeface="Arial" panose="020B0604020202020204" pitchFamily="34" charset="0"/>
                <a:cs typeface="Arial" panose="020B0604020202020204" pitchFamily="34" charset="0"/>
              </a:rPr>
              <a:t>укрепление </a:t>
            </a:r>
            <a:r>
              <a:rPr lang="ru-RU" sz="2200" dirty="0">
                <a:latin typeface="Arial" panose="020B0604020202020204" pitchFamily="34" charset="0"/>
                <a:cs typeface="Arial" panose="020B0604020202020204" pitchFamily="34" charset="0"/>
              </a:rPr>
              <a:t>административного потенциала на национальном и региональном </a:t>
            </a:r>
            <a:r>
              <a:rPr lang="ru-RU" sz="2200" dirty="0" smtClean="0">
                <a:latin typeface="Arial" panose="020B0604020202020204" pitchFamily="34" charset="0"/>
                <a:cs typeface="Arial" panose="020B0604020202020204" pitchFamily="34" charset="0"/>
              </a:rPr>
              <a:t>уровнях</a:t>
            </a:r>
            <a:r>
              <a:rPr lang="ro-RO" sz="2200" dirty="0" smtClean="0">
                <a:latin typeface="Arial" panose="020B0604020202020204" pitchFamily="34" charset="0"/>
                <a:cs typeface="Arial" panose="020B0604020202020204" pitchFamily="34" charset="0"/>
              </a:rPr>
              <a:t>;</a:t>
            </a:r>
          </a:p>
          <a:p>
            <a:pPr algn="just"/>
            <a:endParaRPr lang="ru-RU" sz="2200" dirty="0" smtClean="0">
              <a:latin typeface="Arial" panose="020B0604020202020204" pitchFamily="34" charset="0"/>
              <a:cs typeface="Arial" panose="020B0604020202020204" pitchFamily="34" charset="0"/>
            </a:endParaRPr>
          </a:p>
          <a:p>
            <a:pPr marL="342900" indent="-342900" algn="just">
              <a:buFontTx/>
              <a:buChar char="-"/>
            </a:pPr>
            <a:r>
              <a:rPr lang="ru-RU" sz="2200" dirty="0">
                <a:latin typeface="Arial" panose="020B0604020202020204" pitchFamily="34" charset="0"/>
                <a:cs typeface="Arial" panose="020B0604020202020204" pitchFamily="34" charset="0"/>
              </a:rPr>
              <a:t>осуществления устойчивой политики обеспечения </a:t>
            </a:r>
            <a:r>
              <a:rPr lang="ru-RU" sz="2200" dirty="0" smtClean="0">
                <a:latin typeface="Arial" panose="020B0604020202020204" pitchFamily="34" charset="0"/>
                <a:cs typeface="Arial" panose="020B0604020202020204" pitchFamily="34" charset="0"/>
              </a:rPr>
              <a:t>кадрами </a:t>
            </a:r>
            <a:r>
              <a:rPr lang="ru-RU" sz="2200" dirty="0">
                <a:latin typeface="Arial" panose="020B0604020202020204" pitchFamily="34" charset="0"/>
                <a:cs typeface="Arial" panose="020B0604020202020204" pitchFamily="34" charset="0"/>
              </a:rPr>
              <a:t>в области профессионального </a:t>
            </a:r>
            <a:r>
              <a:rPr lang="ru-RU" sz="2200" dirty="0" smtClean="0">
                <a:latin typeface="Arial" panose="020B0604020202020204" pitchFamily="34" charset="0"/>
                <a:cs typeface="Arial" panose="020B0604020202020204" pitchFamily="34" charset="0"/>
              </a:rPr>
              <a:t>здоровья и </a:t>
            </a:r>
            <a:r>
              <a:rPr lang="ru-RU" sz="2200" dirty="0">
                <a:latin typeface="Arial" panose="020B0604020202020204" pitchFamily="34" charset="0"/>
                <a:cs typeface="Arial" panose="020B0604020202020204" pitchFamily="34" charset="0"/>
              </a:rPr>
              <a:t>укрепления их интеграции в национальную систему </a:t>
            </a:r>
            <a:r>
              <a:rPr lang="ru-RU" sz="2200" dirty="0" smtClean="0">
                <a:latin typeface="Arial" panose="020B0604020202020204" pitchFamily="34" charset="0"/>
                <a:cs typeface="Arial" panose="020B0604020202020204" pitchFamily="34" charset="0"/>
              </a:rPr>
              <a:t>здравоохранения</a:t>
            </a:r>
            <a:r>
              <a:rPr lang="ro-RO" sz="2200" dirty="0" smtClean="0">
                <a:latin typeface="Arial" panose="020B0604020202020204" pitchFamily="34" charset="0"/>
                <a:cs typeface="Arial" panose="020B0604020202020204" pitchFamily="34" charset="0"/>
              </a:rPr>
              <a:t>;</a:t>
            </a:r>
          </a:p>
          <a:p>
            <a:pPr marL="342900" indent="-342900" algn="just">
              <a:buFontTx/>
              <a:buChar char="-"/>
            </a:pPr>
            <a:endParaRPr lang="ru-RU" sz="2200" dirty="0" smtClean="0">
              <a:latin typeface="Arial" panose="020B0604020202020204" pitchFamily="34" charset="0"/>
              <a:cs typeface="Arial" panose="020B0604020202020204" pitchFamily="34" charset="0"/>
            </a:endParaRPr>
          </a:p>
          <a:p>
            <a:pPr marL="342900" indent="-342900" algn="just">
              <a:buFontTx/>
              <a:buChar char="-"/>
            </a:pPr>
            <a:r>
              <a:rPr lang="ru-RU" sz="2200" dirty="0" err="1">
                <a:latin typeface="Arial" panose="020B0604020202020204" pitchFamily="34" charset="0"/>
                <a:cs typeface="Arial" panose="020B0604020202020204" pitchFamily="34" charset="0"/>
              </a:rPr>
              <a:t>межсекторальное</a:t>
            </a:r>
            <a:r>
              <a:rPr lang="ru-RU" sz="2200" dirty="0">
                <a:latin typeface="Arial" panose="020B0604020202020204" pitchFamily="34" charset="0"/>
                <a:cs typeface="Arial" panose="020B0604020202020204" pitchFamily="34" charset="0"/>
              </a:rPr>
              <a:t> сотрудничество для улучшения здоровья профессионального активного </a:t>
            </a:r>
            <a:r>
              <a:rPr lang="ru-RU" sz="2200" dirty="0" smtClean="0">
                <a:latin typeface="Arial" panose="020B0604020202020204" pitchFamily="34" charset="0"/>
                <a:cs typeface="Arial" panose="020B0604020202020204" pitchFamily="34" charset="0"/>
              </a:rPr>
              <a:t>населения</a:t>
            </a:r>
            <a:r>
              <a:rPr lang="ro-RO" sz="2200" dirty="0" smtClean="0">
                <a:latin typeface="Arial" panose="020B0604020202020204" pitchFamily="34" charset="0"/>
                <a:cs typeface="Arial" panose="020B0604020202020204" pitchFamily="34" charset="0"/>
              </a:rPr>
              <a:t>.</a:t>
            </a:r>
            <a:endParaRPr lang="ro-R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63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681924" y="151280"/>
            <a:ext cx="10817817" cy="646331"/>
          </a:xfrm>
          <a:prstGeom prst="rect">
            <a:avLst/>
          </a:prstGeom>
          <a:noFill/>
          <a:ln w="9525">
            <a:noFill/>
            <a:miter lim="800000"/>
            <a:headEnd/>
            <a:tailEnd/>
          </a:ln>
          <a:effectLst/>
        </p:spPr>
        <p:txBody>
          <a:bodyPr wrap="square" anchor="ctr">
            <a:spAutoFit/>
          </a:bodyPr>
          <a:lstStyle/>
          <a:p>
            <a:pPr algn="ctr">
              <a:defRPr/>
            </a:pPr>
            <a:r>
              <a:rPr lang="ru-RU" sz="3600" b="1" dirty="0" smtClean="0">
                <a:latin typeface="Arial" panose="020B0604020202020204" pitchFamily="34" charset="0"/>
                <a:cs typeface="Arial" panose="020B0604020202020204" pitchFamily="34" charset="0"/>
              </a:rPr>
              <a:t>ДЕЙСТВИЯ</a:t>
            </a:r>
            <a:endParaRPr lang="ro-RO" sz="3600" b="1" dirty="0">
              <a:latin typeface="Arial" panose="020B0604020202020204" pitchFamily="34" charset="0"/>
              <a:cs typeface="Arial" panose="020B0604020202020204" pitchFamily="34" charset="0"/>
            </a:endParaRP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452627" y="1093354"/>
            <a:ext cx="8350411" cy="4893647"/>
          </a:xfrm>
          <a:prstGeom prst="rect">
            <a:avLst/>
          </a:prstGeom>
          <a:noFill/>
        </p:spPr>
        <p:txBody>
          <a:bodyPr wrap="square" rtlCol="0">
            <a:spAutoFit/>
          </a:bodyPr>
          <a:lstStyle/>
          <a:p>
            <a:pPr marL="342900" indent="-342900" algn="just">
              <a:buSzPct val="400000"/>
              <a:buBlip>
                <a:blip r:embed="rId3"/>
              </a:buBlip>
            </a:pPr>
            <a:r>
              <a:rPr lang="ru-RU" sz="2200" dirty="0">
                <a:latin typeface="Arial" panose="020B0604020202020204" pitchFamily="34" charset="0"/>
                <a:cs typeface="Arial" panose="020B0604020202020204" pitchFamily="34" charset="0"/>
              </a:rPr>
              <a:t>Специальные программы по изучению </a:t>
            </a:r>
            <a:r>
              <a:rPr lang="ru-RU" sz="2200" dirty="0" smtClean="0">
                <a:latin typeface="Arial" panose="020B0604020202020204" pitchFamily="34" charset="0"/>
                <a:cs typeface="Arial" panose="020B0604020202020204" pitchFamily="34" charset="0"/>
              </a:rPr>
              <a:t>передовых практик в области </a:t>
            </a:r>
            <a:r>
              <a:rPr lang="ru-RU" sz="2200" dirty="0">
                <a:latin typeface="Arial" panose="020B0604020202020204" pitchFamily="34" charset="0"/>
                <a:cs typeface="Arial" panose="020B0604020202020204" pitchFamily="34" charset="0"/>
              </a:rPr>
              <a:t>профессионального здоровья </a:t>
            </a:r>
            <a:r>
              <a:rPr lang="ru-RU" sz="2200" dirty="0" smtClean="0">
                <a:latin typeface="Arial" panose="020B0604020202020204" pitchFamily="34" charset="0"/>
                <a:cs typeface="Arial" panose="020B0604020202020204" pitchFamily="34" charset="0"/>
              </a:rPr>
              <a:t>для </a:t>
            </a:r>
            <a:r>
              <a:rPr lang="ru-RU" sz="2200" dirty="0">
                <a:latin typeface="Arial" panose="020B0604020202020204" pitchFamily="34" charset="0"/>
                <a:cs typeface="Arial" panose="020B0604020202020204" pitchFamily="34" charset="0"/>
              </a:rPr>
              <a:t>уязвимых групп, учеников, добровольцев и </a:t>
            </a:r>
            <a:r>
              <a:rPr lang="ru-RU" sz="2200" dirty="0" smtClean="0">
                <a:latin typeface="Arial" panose="020B0604020202020204" pitchFamily="34" charset="0"/>
                <a:cs typeface="Arial" panose="020B0604020202020204" pitchFamily="34" charset="0"/>
              </a:rPr>
              <a:t>работников</a:t>
            </a:r>
            <a:r>
              <a:rPr lang="ro-RO"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которые начинают профессиональную карьеру, </a:t>
            </a:r>
            <a:r>
              <a:rPr lang="ru-RU" sz="2200" dirty="0">
                <a:latin typeface="Arial" panose="020B0604020202020204" pitchFamily="34" charset="0"/>
                <a:cs typeface="Arial" panose="020B0604020202020204" pitchFamily="34" charset="0"/>
              </a:rPr>
              <a:t>через службы профессионального </a:t>
            </a:r>
            <a:r>
              <a:rPr lang="ru-RU" sz="2200" dirty="0" smtClean="0">
                <a:latin typeface="Arial" panose="020B0604020202020204" pitchFamily="34" charset="0"/>
                <a:cs typeface="Arial" panose="020B0604020202020204" pitchFamily="34" charset="0"/>
              </a:rPr>
              <a:t>здоровья, </a:t>
            </a:r>
            <a:r>
              <a:rPr lang="ru-RU" sz="2200" dirty="0">
                <a:latin typeface="Arial" panose="020B0604020202020204" pitchFamily="34" charset="0"/>
                <a:cs typeface="Arial" panose="020B0604020202020204" pitchFamily="34" charset="0"/>
              </a:rPr>
              <a:t>финансируемые </a:t>
            </a:r>
            <a:r>
              <a:rPr lang="ru-RU" sz="2200" dirty="0" smtClean="0">
                <a:latin typeface="Arial" panose="020B0604020202020204" pitchFamily="34" charset="0"/>
                <a:cs typeface="Arial" panose="020B0604020202020204" pitchFamily="34" charset="0"/>
              </a:rPr>
              <a:t>фондом </a:t>
            </a:r>
            <a:r>
              <a:rPr lang="ru-RU" sz="2200" dirty="0">
                <a:latin typeface="Arial" panose="020B0604020202020204" pitchFamily="34" charset="0"/>
                <a:cs typeface="Arial" panose="020B0604020202020204" pitchFamily="34" charset="0"/>
              </a:rPr>
              <a:t>страховании от несчастных случаев на производстве и профессиональных </a:t>
            </a:r>
            <a:r>
              <a:rPr lang="ru-RU" sz="2200" dirty="0" smtClean="0">
                <a:latin typeface="Arial" panose="020B0604020202020204" pitchFamily="34" charset="0"/>
                <a:cs typeface="Arial" panose="020B0604020202020204" pitchFamily="34" charset="0"/>
              </a:rPr>
              <a:t>заболеваний.</a:t>
            </a:r>
            <a:endParaRPr lang="ro-RO" sz="2200" dirty="0" smtClean="0">
              <a:latin typeface="Arial" panose="020B0604020202020204" pitchFamily="34" charset="0"/>
              <a:cs typeface="Arial" panose="020B0604020202020204" pitchFamily="34" charset="0"/>
            </a:endParaRPr>
          </a:p>
          <a:p>
            <a:pPr marL="342900" indent="-342900" algn="just">
              <a:buSzPct val="400000"/>
              <a:buBlip>
                <a:blip r:embed="rId3"/>
              </a:buBlip>
            </a:pPr>
            <a:endParaRPr lang="ro-RO" sz="2400" dirty="0" smtClean="0"/>
          </a:p>
          <a:p>
            <a:pPr marL="342900" indent="-342900" algn="just">
              <a:buSzPct val="400000"/>
              <a:buBlip>
                <a:blip r:embed="rId3"/>
              </a:buBlip>
            </a:pPr>
            <a:endParaRPr lang="ro-RO" sz="2400" dirty="0"/>
          </a:p>
          <a:p>
            <a:pPr marL="342900" indent="-342900" algn="just">
              <a:buSzPct val="400000"/>
              <a:buBlip>
                <a:blip r:embed="rId3"/>
              </a:buBlip>
            </a:pPr>
            <a:r>
              <a:rPr lang="ru-RU" sz="2200" dirty="0" smtClean="0">
                <a:latin typeface="Arial" panose="020B0604020202020204" pitchFamily="34" charset="0"/>
                <a:cs typeface="Arial" panose="020B0604020202020204" pitchFamily="34" charset="0"/>
              </a:rPr>
              <a:t>Проведение </a:t>
            </a:r>
            <a:r>
              <a:rPr lang="ru-RU" sz="2200" dirty="0">
                <a:latin typeface="Arial" panose="020B0604020202020204" pitchFamily="34" charset="0"/>
                <a:cs typeface="Arial" panose="020B0604020202020204" pitchFamily="34" charset="0"/>
              </a:rPr>
              <a:t>исследований влияния программ профилактики и укрепления здоровья на показатели деятельности компании, финансируемые </a:t>
            </a:r>
            <a:r>
              <a:rPr lang="ru-RU" sz="2200" dirty="0" smtClean="0">
                <a:latin typeface="Arial" panose="020B0604020202020204" pitchFamily="34" charset="0"/>
                <a:cs typeface="Arial" panose="020B0604020202020204" pitchFamily="34" charset="0"/>
              </a:rPr>
              <a:t>фондом </a:t>
            </a:r>
            <a:r>
              <a:rPr lang="ru-RU" sz="2200" dirty="0">
                <a:latin typeface="Arial" panose="020B0604020202020204" pitchFamily="34" charset="0"/>
                <a:cs typeface="Arial" panose="020B0604020202020204" pitchFamily="34" charset="0"/>
              </a:rPr>
              <a:t>страховании от несчастных случаев на производстве и профессиональных </a:t>
            </a:r>
            <a:r>
              <a:rPr lang="ru-RU" sz="2200" dirty="0" smtClean="0">
                <a:latin typeface="Arial" panose="020B0604020202020204" pitchFamily="34" charset="0"/>
                <a:cs typeface="Arial" panose="020B0604020202020204" pitchFamily="34" charset="0"/>
              </a:rPr>
              <a:t>заболеваний.</a:t>
            </a:r>
            <a:endParaRPr lang="ro-R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79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697424" y="470585"/>
            <a:ext cx="10771322" cy="646331"/>
          </a:xfrm>
          <a:prstGeom prst="rect">
            <a:avLst/>
          </a:prstGeom>
          <a:noFill/>
          <a:ln w="9525">
            <a:noFill/>
            <a:miter lim="800000"/>
            <a:headEnd/>
            <a:tailEnd/>
          </a:ln>
          <a:effectLst/>
        </p:spPr>
        <p:txBody>
          <a:bodyPr wrap="square" anchor="ctr">
            <a:spAutoFit/>
          </a:bodyPr>
          <a:lstStyle/>
          <a:p>
            <a:pPr algn="ctr">
              <a:defRPr/>
            </a:pPr>
            <a:r>
              <a:rPr lang="ru-RU" sz="3600" b="1" dirty="0">
                <a:latin typeface="Arial" panose="020B0604020202020204" pitchFamily="34" charset="0"/>
                <a:cs typeface="Arial" panose="020B0604020202020204" pitchFamily="34" charset="0"/>
              </a:rPr>
              <a:t>ДЕЙСТВИЯ</a:t>
            </a:r>
            <a:endParaRPr lang="ro-RO" sz="3600" dirty="0">
              <a:solidFill>
                <a:srgbClr val="0033CC"/>
              </a:solidFill>
              <a:effectLst>
                <a:outerShdw blurRad="38100" dist="38100" dir="2700000" algn="tl">
                  <a:srgbClr val="C0C0C0"/>
                </a:outerShdw>
              </a:effectLst>
              <a:latin typeface="Tahoma" pitchFamily="34" charset="0"/>
            </a:endParaRP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359636" y="1427163"/>
            <a:ext cx="8424256" cy="4832092"/>
          </a:xfrm>
          <a:prstGeom prst="rect">
            <a:avLst/>
          </a:prstGeom>
          <a:noFill/>
        </p:spPr>
        <p:txBody>
          <a:bodyPr wrap="square" rtlCol="0">
            <a:spAutoFit/>
          </a:bodyPr>
          <a:lstStyle/>
          <a:p>
            <a:pPr marL="342900" indent="-342900" algn="just">
              <a:buSzPct val="400000"/>
              <a:buBlip>
                <a:blip r:embed="rId3"/>
              </a:buBlip>
            </a:pPr>
            <a:r>
              <a:rPr lang="ru-RU" sz="2200" dirty="0">
                <a:latin typeface="Arial" panose="020B0604020202020204" pitchFamily="34" charset="0"/>
                <a:cs typeface="Arial" panose="020B0604020202020204" pitchFamily="34" charset="0"/>
              </a:rPr>
              <a:t>Систематическая оценка бремени профессиональных </a:t>
            </a:r>
            <a:r>
              <a:rPr lang="ru-RU" sz="2200" dirty="0" smtClean="0">
                <a:latin typeface="Arial" panose="020B0604020202020204" pitchFamily="34" charset="0"/>
                <a:cs typeface="Arial" panose="020B0604020202020204" pitchFamily="34" charset="0"/>
              </a:rPr>
              <a:t>заболеваний </a:t>
            </a:r>
            <a:r>
              <a:rPr lang="ru-RU" sz="2200" dirty="0">
                <a:latin typeface="Arial" panose="020B0604020202020204" pitchFamily="34" charset="0"/>
                <a:cs typeface="Arial" panose="020B0604020202020204" pitchFamily="34" charset="0"/>
              </a:rPr>
              <a:t>путем совершенствования системы статистической отчетности и регистрации, обновления и стандартизации диагностических </a:t>
            </a:r>
            <a:r>
              <a:rPr lang="ru-RU" sz="2200" dirty="0" smtClean="0">
                <a:latin typeface="Arial" panose="020B0604020202020204" pitchFamily="34" charset="0"/>
                <a:cs typeface="Arial" panose="020B0604020202020204" pitchFamily="34" charset="0"/>
              </a:rPr>
              <a:t>критериев</a:t>
            </a:r>
            <a:endParaRPr lang="ro-RO" sz="2200" dirty="0" smtClean="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Сотрудничество между </a:t>
            </a:r>
            <a:r>
              <a:rPr lang="ru-RU" sz="2200" dirty="0" smtClean="0">
                <a:latin typeface="Arial" panose="020B0604020202020204" pitchFamily="34" charset="0"/>
                <a:cs typeface="Arial" panose="020B0604020202020204" pitchFamily="34" charset="0"/>
              </a:rPr>
              <a:t>специалистом </a:t>
            </a:r>
            <a:r>
              <a:rPr lang="ru-RU" sz="2200" dirty="0">
                <a:latin typeface="Arial" panose="020B0604020202020204" pitchFamily="34" charset="0"/>
                <a:cs typeface="Arial" panose="020B0604020202020204" pitchFamily="34" charset="0"/>
              </a:rPr>
              <a:t>по профессиональному </a:t>
            </a:r>
            <a:r>
              <a:rPr lang="ru-RU" sz="2200" dirty="0" smtClean="0">
                <a:latin typeface="Arial" panose="020B0604020202020204" pitchFamily="34" charset="0"/>
                <a:cs typeface="Arial" panose="020B0604020202020204" pitchFamily="34" charset="0"/>
              </a:rPr>
              <a:t>здравоохранению, </a:t>
            </a:r>
            <a:r>
              <a:rPr lang="ru-RU" sz="2200" dirty="0" err="1" smtClean="0">
                <a:latin typeface="Arial" panose="020B0604020202020204" pitchFamily="34" charset="0"/>
                <a:cs typeface="Arial" panose="020B0604020202020204" pitchFamily="34" charset="0"/>
              </a:rPr>
              <a:t>эргономистом</a:t>
            </a:r>
            <a:r>
              <a:rPr lang="ru-RU" sz="2200" dirty="0" smtClean="0">
                <a:latin typeface="Arial" panose="020B0604020202020204" pitchFamily="34" charset="0"/>
                <a:cs typeface="Arial" panose="020B0604020202020204" pitchFamily="34" charset="0"/>
              </a:rPr>
              <a:t>, специалистом </a:t>
            </a:r>
            <a:r>
              <a:rPr lang="ru-RU" sz="2200" dirty="0">
                <a:latin typeface="Arial" panose="020B0604020202020204" pitchFamily="34" charset="0"/>
                <a:cs typeface="Arial" panose="020B0604020202020204" pitchFamily="34" charset="0"/>
              </a:rPr>
              <a:t>по безопасности труда для адаптации работы к психофизиологическим характеристикам пожилого человека и некоторых конкретных категорий работников: неопытных молодых людей (в том числе занятых с различными формами временных контрактов), учеников, </a:t>
            </a:r>
            <a:r>
              <a:rPr lang="ru-RU" sz="2200" dirty="0" smtClean="0">
                <a:latin typeface="Arial" panose="020B0604020202020204" pitchFamily="34" charset="0"/>
                <a:cs typeface="Arial" panose="020B0604020202020204" pitchFamily="34" charset="0"/>
              </a:rPr>
              <a:t>работников с ограниченными возможностями  </a:t>
            </a:r>
            <a:r>
              <a:rPr lang="ru-RU" sz="2200" dirty="0">
                <a:latin typeface="Arial" panose="020B0604020202020204" pitchFamily="34" charset="0"/>
                <a:cs typeface="Arial" panose="020B0604020202020204" pitchFamily="34" charset="0"/>
              </a:rPr>
              <a:t>и женщин</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291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12922" y="470585"/>
            <a:ext cx="10771322" cy="646331"/>
          </a:xfrm>
          <a:prstGeom prst="rect">
            <a:avLst/>
          </a:prstGeom>
          <a:noFill/>
          <a:ln w="9525">
            <a:noFill/>
            <a:miter lim="800000"/>
            <a:headEnd/>
            <a:tailEnd/>
          </a:ln>
          <a:effectLst/>
        </p:spPr>
        <p:txBody>
          <a:bodyPr wrap="square" anchor="ctr">
            <a:spAutoFit/>
          </a:bodyPr>
          <a:lstStyle/>
          <a:p>
            <a:pPr algn="ctr">
              <a:defRPr/>
            </a:pPr>
            <a:r>
              <a:rPr lang="ru-RU" sz="3600" b="1" dirty="0">
                <a:latin typeface="Arial" panose="020B0604020202020204" pitchFamily="34" charset="0"/>
                <a:cs typeface="Arial" panose="020B0604020202020204" pitchFamily="34" charset="0"/>
              </a:rPr>
              <a:t>ДЕЙСТВИЯ</a:t>
            </a:r>
            <a:endParaRPr lang="ro-RO" sz="3600" dirty="0">
              <a:solidFill>
                <a:srgbClr val="0033CC"/>
              </a:solidFill>
              <a:effectLst>
                <a:outerShdw blurRad="38100" dist="38100" dir="2700000" algn="tl">
                  <a:srgbClr val="C0C0C0"/>
                </a:outerShdw>
              </a:effectLst>
              <a:latin typeface="Tahoma" pitchFamily="34" charset="0"/>
            </a:endParaRPr>
          </a:p>
        </p:txBody>
      </p:sp>
      <p:sp>
        <p:nvSpPr>
          <p:cNvPr id="2" name="TextBox 1"/>
          <p:cNvSpPr txBox="1"/>
          <p:nvPr/>
        </p:nvSpPr>
        <p:spPr>
          <a:xfrm>
            <a:off x="712922" y="1252310"/>
            <a:ext cx="7237709" cy="4493538"/>
          </a:xfrm>
          <a:prstGeom prst="rect">
            <a:avLst/>
          </a:prstGeom>
          <a:noFill/>
        </p:spPr>
        <p:txBody>
          <a:bodyPr wrap="square" rtlCol="0">
            <a:spAutoFit/>
          </a:bodyPr>
          <a:lstStyle/>
          <a:p>
            <a:pPr algn="just">
              <a:buSzPct val="400000"/>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smtClean="0">
                <a:latin typeface="Arial" panose="020B0604020202020204" pitchFamily="34" charset="0"/>
                <a:cs typeface="Arial" panose="020B0604020202020204" pitchFamily="34" charset="0"/>
              </a:rPr>
              <a:t>Определение количества </a:t>
            </a:r>
            <a:r>
              <a:rPr lang="ru-RU" sz="2200" dirty="0">
                <a:latin typeface="Arial" panose="020B0604020202020204" pitchFamily="34" charset="0"/>
                <a:cs typeface="Arial" panose="020B0604020202020204" pitchFamily="34" charset="0"/>
              </a:rPr>
              <a:t>работников, </a:t>
            </a:r>
            <a:r>
              <a:rPr lang="ru-RU" sz="2200" dirty="0" smtClean="0">
                <a:latin typeface="Arial" panose="020B0604020202020204" pitchFamily="34" charset="0"/>
                <a:cs typeface="Arial" panose="020B0604020202020204" pitchFamily="34" charset="0"/>
              </a:rPr>
              <a:t>которые находятся под наблюдением у одного </a:t>
            </a:r>
            <a:r>
              <a:rPr lang="ru-RU" sz="2200" dirty="0" err="1" smtClean="0">
                <a:latin typeface="Arial" panose="020B0604020202020204" pitchFamily="34" charset="0"/>
                <a:cs typeface="Arial" panose="020B0604020202020204" pitchFamily="34" charset="0"/>
              </a:rPr>
              <a:t>профпатолога</a:t>
            </a:r>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и </a:t>
            </a:r>
            <a:r>
              <a:rPr lang="ru-RU" sz="2200" dirty="0" smtClean="0">
                <a:latin typeface="Arial" panose="020B0604020202020204" pitchFamily="34" charset="0"/>
                <a:cs typeface="Arial" panose="020B0604020202020204" pitchFamily="34" charset="0"/>
              </a:rPr>
              <a:t>время длительности</a:t>
            </a:r>
            <a:r>
              <a:rPr lang="ru-RU"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консультаций</a:t>
            </a:r>
            <a:endParaRPr lang="ro-RO" sz="2200" dirty="0" smtClean="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Определение третичного времени как неотъемлемой части профессиональной медицины, составляющей треть рабочего времени, должно быть распределено на контролируемые рабочие места</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843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697424" y="470585"/>
            <a:ext cx="10988298" cy="646331"/>
          </a:xfrm>
          <a:prstGeom prst="rect">
            <a:avLst/>
          </a:prstGeom>
          <a:noFill/>
          <a:ln w="9525">
            <a:noFill/>
            <a:miter lim="800000"/>
            <a:headEnd/>
            <a:tailEnd/>
          </a:ln>
          <a:effectLst/>
        </p:spPr>
        <p:txBody>
          <a:bodyPr wrap="square" anchor="ctr">
            <a:spAutoFit/>
          </a:bodyPr>
          <a:lstStyle/>
          <a:p>
            <a:pPr algn="ctr">
              <a:defRPr/>
            </a:pPr>
            <a:r>
              <a:rPr lang="ru-RU" sz="3600" b="1" dirty="0">
                <a:latin typeface="Arial" panose="020B0604020202020204" pitchFamily="34" charset="0"/>
                <a:cs typeface="Arial" panose="020B0604020202020204" pitchFamily="34" charset="0"/>
              </a:rPr>
              <a:t>ДЕЙСТВИЯ</a:t>
            </a:r>
            <a:endParaRPr lang="ro-RO" sz="3600" dirty="0">
              <a:solidFill>
                <a:srgbClr val="0033CC"/>
              </a:solidFill>
              <a:effectLst>
                <a:outerShdw blurRad="38100" dist="38100" dir="2700000" algn="tl">
                  <a:srgbClr val="C0C0C0"/>
                </a:outerShdw>
              </a:effectLst>
              <a:latin typeface="Tahoma" pitchFamily="34" charset="0"/>
            </a:endParaRP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346721" y="793750"/>
            <a:ext cx="8424256" cy="5170646"/>
          </a:xfrm>
          <a:prstGeom prst="rect">
            <a:avLst/>
          </a:prstGeom>
          <a:noFill/>
        </p:spPr>
        <p:txBody>
          <a:bodyPr wrap="square" rtlCol="0">
            <a:spAutoFit/>
          </a:bodyPr>
          <a:lstStyle/>
          <a:p>
            <a:pPr algn="just">
              <a:buSzPct val="400000"/>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smtClean="0">
                <a:latin typeface="Arial" panose="020B0604020202020204" pitchFamily="34" charset="0"/>
                <a:cs typeface="Arial" panose="020B0604020202020204" pitchFamily="34" charset="0"/>
              </a:rPr>
              <a:t>Создание п</a:t>
            </a:r>
            <a:r>
              <a:rPr lang="ru-RU" sz="2200" dirty="0" smtClean="0">
                <a:latin typeface="Arial" panose="020B0604020202020204" pitchFamily="34" charset="0"/>
                <a:cs typeface="Arial" panose="020B0604020202020204" pitchFamily="34" charset="0"/>
              </a:rPr>
              <a:t>рактических руководств, протоколов </a:t>
            </a:r>
            <a:r>
              <a:rPr lang="ru-RU" sz="2200" dirty="0">
                <a:latin typeface="Arial" panose="020B0604020202020204" pitchFamily="34" charset="0"/>
                <a:cs typeface="Arial" panose="020B0604020202020204" pitchFamily="34" charset="0"/>
              </a:rPr>
              <a:t>и </a:t>
            </a:r>
            <a:r>
              <a:rPr lang="ru-RU" sz="2200" dirty="0" smtClean="0">
                <a:latin typeface="Arial" panose="020B0604020202020204" pitchFamily="34" charset="0"/>
                <a:cs typeface="Arial" panose="020B0604020202020204" pitchFamily="34" charset="0"/>
              </a:rPr>
              <a:t>рабочих процедур </a:t>
            </a:r>
            <a:r>
              <a:rPr lang="ru-RU" sz="2200" dirty="0">
                <a:latin typeface="Arial" panose="020B0604020202020204" pitchFamily="34" charset="0"/>
                <a:cs typeface="Arial" panose="020B0604020202020204" pitchFamily="34" charset="0"/>
              </a:rPr>
              <a:t>для установления </a:t>
            </a:r>
            <a:r>
              <a:rPr lang="ru-RU" sz="2200" dirty="0" smtClean="0">
                <a:latin typeface="Arial" panose="020B0604020202020204" pitchFamily="34" charset="0"/>
                <a:cs typeface="Arial" panose="020B0604020202020204" pitchFamily="34" charset="0"/>
              </a:rPr>
              <a:t>работоспособности, </a:t>
            </a:r>
            <a:r>
              <a:rPr lang="ru-RU" sz="2200" dirty="0">
                <a:latin typeface="Arial" panose="020B0604020202020204" pitchFamily="34" charset="0"/>
                <a:cs typeface="Arial" panose="020B0604020202020204" pitchFamily="34" charset="0"/>
              </a:rPr>
              <a:t>диагностики, лечения и профилактики профессиональных </a:t>
            </a:r>
            <a:r>
              <a:rPr lang="ru-RU" sz="2200" dirty="0" smtClean="0">
                <a:latin typeface="Arial" panose="020B0604020202020204" pitchFamily="34" charset="0"/>
                <a:cs typeface="Arial" panose="020B0604020202020204" pitchFamily="34" charset="0"/>
              </a:rPr>
              <a:t>заболеваний</a:t>
            </a: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Увеличение числа врачей по </a:t>
            </a:r>
            <a:r>
              <a:rPr lang="ru-RU" sz="2200" dirty="0" smtClean="0">
                <a:latin typeface="Arial" panose="020B0604020202020204" pitchFamily="34" charset="0"/>
                <a:cs typeface="Arial" panose="020B0604020202020204" pitchFamily="34" charset="0"/>
              </a:rPr>
              <a:t>охране здоровья, </a:t>
            </a:r>
            <a:r>
              <a:rPr lang="ru-RU" sz="2200" dirty="0">
                <a:latin typeface="Arial" panose="020B0604020202020204" pitchFamily="34" charset="0"/>
                <a:cs typeface="Arial" panose="020B0604020202020204" pitchFamily="34" charset="0"/>
              </a:rPr>
              <a:t>работающих в службах профессиональной </a:t>
            </a:r>
            <a:r>
              <a:rPr lang="ru-RU" sz="2200" dirty="0" smtClean="0">
                <a:latin typeface="Arial" panose="020B0604020202020204" pitchFamily="34" charset="0"/>
                <a:cs typeface="Arial" panose="020B0604020202020204" pitchFamily="34" charset="0"/>
              </a:rPr>
              <a:t>медицины в </a:t>
            </a:r>
            <a:r>
              <a:rPr lang="ru-RU" sz="2200" dirty="0">
                <a:latin typeface="Arial" panose="020B0604020202020204" pitchFamily="34" charset="0"/>
                <a:cs typeface="Arial" panose="020B0604020202020204" pitchFamily="34" charset="0"/>
              </a:rPr>
              <a:t>государственной и частной </a:t>
            </a:r>
            <a:r>
              <a:rPr lang="ru-RU" sz="2200" dirty="0" smtClean="0">
                <a:latin typeface="Arial" panose="020B0604020202020204" pitchFamily="34" charset="0"/>
                <a:cs typeface="Arial" panose="020B0604020202020204" pitchFamily="34" charset="0"/>
              </a:rPr>
              <a:t>системах</a:t>
            </a:r>
          </a:p>
          <a:p>
            <a:pPr marL="342900" indent="-342900" algn="just">
              <a:buSzPct val="400000"/>
              <a:buBlip>
                <a:blip r:embed="rId3"/>
              </a:buBlip>
            </a:pPr>
            <a:endParaRPr lang="ru-RU" sz="2200" dirty="0" smtClean="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smtClean="0">
                <a:latin typeface="Arial" panose="020B0604020202020204" pitchFamily="34" charset="0"/>
                <a:cs typeface="Arial" panose="020B0604020202020204" pitchFamily="34" charset="0"/>
              </a:rPr>
              <a:t>Еди</a:t>
            </a:r>
            <a:r>
              <a:rPr lang="ru-RU" sz="2200" dirty="0" smtClean="0">
                <a:latin typeface="Arial" panose="020B0604020202020204" pitchFamily="34" charset="0"/>
                <a:cs typeface="Arial" panose="020B0604020202020204" pitchFamily="34" charset="0"/>
              </a:rPr>
              <a:t>ный </a:t>
            </a:r>
            <a:r>
              <a:rPr lang="ru-RU" sz="2200" dirty="0">
                <a:latin typeface="Arial" panose="020B0604020202020204" pitchFamily="34" charset="0"/>
                <a:cs typeface="Arial" panose="020B0604020202020204" pitchFamily="34" charset="0"/>
              </a:rPr>
              <a:t>контракт на предоставление услуг по </a:t>
            </a:r>
            <a:r>
              <a:rPr lang="ru-RU" sz="2200" dirty="0" smtClean="0">
                <a:latin typeface="Arial" panose="020B0604020202020204" pitchFamily="34" charset="0"/>
                <a:cs typeface="Arial" panose="020B0604020202020204" pitchFamily="34" charset="0"/>
              </a:rPr>
              <a:t>профессиональной медицине</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689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718991" y="470585"/>
            <a:ext cx="2754024" cy="646331"/>
          </a:xfrm>
          <a:prstGeom prst="rect">
            <a:avLst/>
          </a:prstGeom>
          <a:noFill/>
          <a:ln w="9525">
            <a:noFill/>
            <a:miter lim="800000"/>
            <a:headEnd/>
            <a:tailEnd/>
          </a:ln>
          <a:effectLst/>
        </p:spPr>
        <p:txBody>
          <a:bodyPr wrap="none" anchor="ctr">
            <a:spAutoFit/>
          </a:bodyPr>
          <a:lstStyle/>
          <a:p>
            <a:pPr algn="ctr">
              <a:defRPr/>
            </a:pPr>
            <a:r>
              <a:rPr lang="ru-RU" sz="3600" b="1" dirty="0">
                <a:latin typeface="Arial" panose="020B0604020202020204" pitchFamily="34" charset="0"/>
                <a:cs typeface="Arial" panose="020B0604020202020204" pitchFamily="34" charset="0"/>
              </a:rPr>
              <a:t>ДЕЙСТВИЯ</a:t>
            </a:r>
            <a:endParaRPr lang="ro-RO" sz="3600" dirty="0">
              <a:solidFill>
                <a:srgbClr val="0033CC"/>
              </a:solidFill>
              <a:effectLst>
                <a:outerShdw blurRad="38100" dist="38100" dir="2700000" algn="tl">
                  <a:srgbClr val="C0C0C0"/>
                </a:outerShdw>
              </a:effectLst>
              <a:latin typeface="Tahoma" pitchFamily="34" charset="0"/>
            </a:endParaRP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506863" y="1283307"/>
            <a:ext cx="8424256" cy="2800767"/>
          </a:xfrm>
          <a:prstGeom prst="rect">
            <a:avLst/>
          </a:prstGeom>
          <a:noFill/>
        </p:spPr>
        <p:txBody>
          <a:bodyPr wrap="square" rtlCol="0">
            <a:spAutoFit/>
          </a:bodyPr>
          <a:lstStyle/>
          <a:p>
            <a:pPr marL="342900" indent="-342900" algn="just">
              <a:buSzPct val="400000"/>
              <a:buBlip>
                <a:blip r:embed="rId3"/>
              </a:buBlip>
            </a:pPr>
            <a:r>
              <a:rPr lang="ru-RU" sz="2200" dirty="0">
                <a:latin typeface="Arial" panose="020B0604020202020204" pitchFamily="34" charset="0"/>
                <a:cs typeface="Arial" panose="020B0604020202020204" pitchFamily="34" charset="0"/>
              </a:rPr>
              <a:t>Разработка </a:t>
            </a:r>
            <a:r>
              <a:rPr lang="ru-RU" sz="2200" dirty="0" smtClean="0">
                <a:latin typeface="Arial" panose="020B0604020202020204" pitchFamily="34" charset="0"/>
                <a:cs typeface="Arial" panose="020B0604020202020204" pitchFamily="34" charset="0"/>
              </a:rPr>
              <a:t>стоимости стандартов </a:t>
            </a:r>
            <a:r>
              <a:rPr lang="ru-RU" sz="2200" dirty="0">
                <a:latin typeface="Arial" panose="020B0604020202020204" pitchFamily="34" charset="0"/>
                <a:cs typeface="Arial" panose="020B0604020202020204" pitchFamily="34" charset="0"/>
              </a:rPr>
              <a:t>профессиональной </a:t>
            </a:r>
            <a:r>
              <a:rPr lang="ru-RU" sz="2200" dirty="0" smtClean="0">
                <a:latin typeface="Arial" panose="020B0604020202020204" pitchFamily="34" charset="0"/>
                <a:cs typeface="Arial" panose="020B0604020202020204" pitchFamily="34" charset="0"/>
              </a:rPr>
              <a:t>медицины </a:t>
            </a:r>
            <a:r>
              <a:rPr lang="ru-RU" sz="2200" dirty="0">
                <a:latin typeface="Arial" panose="020B0604020202020204" pitchFamily="34" charset="0"/>
                <a:cs typeface="Arial" panose="020B0604020202020204" pitchFamily="34" charset="0"/>
              </a:rPr>
              <a:t>и профессионального </a:t>
            </a:r>
            <a:r>
              <a:rPr lang="ru-RU" sz="2200" dirty="0" smtClean="0">
                <a:latin typeface="Arial" panose="020B0604020202020204" pitchFamily="34" charset="0"/>
                <a:cs typeface="Arial" panose="020B0604020202020204" pitchFamily="34" charset="0"/>
              </a:rPr>
              <a:t>здоровья с </a:t>
            </a:r>
            <a:r>
              <a:rPr lang="ru-RU" sz="2200" dirty="0">
                <a:latin typeface="Arial" panose="020B0604020202020204" pitchFamily="34" charset="0"/>
                <a:cs typeface="Arial" panose="020B0604020202020204" pitchFamily="34" charset="0"/>
              </a:rPr>
              <a:t>установлением минимальных гарантированных тарифов на обслуживание и выполненную </a:t>
            </a:r>
            <a:r>
              <a:rPr lang="ru-RU" sz="2200" dirty="0" smtClean="0">
                <a:latin typeface="Arial" panose="020B0604020202020204" pitchFamily="34" charset="0"/>
                <a:cs typeface="Arial" panose="020B0604020202020204" pitchFamily="34" charset="0"/>
              </a:rPr>
              <a:t>работу</a:t>
            </a: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Программы подготовки </a:t>
            </a:r>
            <a:r>
              <a:rPr lang="ru-RU" sz="2200" dirty="0" smtClean="0">
                <a:latin typeface="Arial" panose="020B0604020202020204" pitchFamily="34" charset="0"/>
                <a:cs typeface="Arial" panose="020B0604020202020204" pitchFamily="34" charset="0"/>
              </a:rPr>
              <a:t>в области профессионального </a:t>
            </a:r>
            <a:r>
              <a:rPr lang="ru-RU" sz="2200" dirty="0">
                <a:latin typeface="Arial" panose="020B0604020202020204" pitchFamily="34" charset="0"/>
                <a:cs typeface="Arial" panose="020B0604020202020204" pitchFamily="34" charset="0"/>
              </a:rPr>
              <a:t>здоровья</a:t>
            </a:r>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для медсестер</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379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718991" y="470584"/>
            <a:ext cx="2754024" cy="646331"/>
          </a:xfrm>
          <a:prstGeom prst="rect">
            <a:avLst/>
          </a:prstGeom>
          <a:noFill/>
          <a:ln w="9525">
            <a:noFill/>
            <a:miter lim="800000"/>
            <a:headEnd/>
            <a:tailEnd/>
          </a:ln>
          <a:effectLst/>
        </p:spPr>
        <p:txBody>
          <a:bodyPr wrap="none" anchor="ctr">
            <a:spAutoFit/>
          </a:bodyPr>
          <a:lstStyle/>
          <a:p>
            <a:pPr algn="ctr">
              <a:defRPr/>
            </a:pPr>
            <a:r>
              <a:rPr lang="ru-RU" sz="3600" b="1" dirty="0" smtClean="0">
                <a:latin typeface="Arial" panose="020B0604020202020204" pitchFamily="34" charset="0"/>
                <a:cs typeface="Arial" panose="020B0604020202020204" pitchFamily="34" charset="0"/>
              </a:rPr>
              <a:t>ДЕЙСТВИЯ</a:t>
            </a: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1848208" y="1559690"/>
            <a:ext cx="8424256" cy="3477875"/>
          </a:xfrm>
          <a:prstGeom prst="rect">
            <a:avLst/>
          </a:prstGeom>
          <a:noFill/>
        </p:spPr>
        <p:txBody>
          <a:bodyPr wrap="square" rtlCol="0">
            <a:spAutoFit/>
          </a:bodyPr>
          <a:lstStyle/>
          <a:p>
            <a:pPr algn="just">
              <a:buSzPct val="400000"/>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Обеспечить защиту от </a:t>
            </a:r>
            <a:r>
              <a:rPr lang="ru-RU" sz="2200" dirty="0" smtClean="0">
                <a:latin typeface="Arial" panose="020B0604020202020204" pitchFamily="34" charset="0"/>
                <a:cs typeface="Arial" panose="020B0604020202020204" pitchFamily="34" charset="0"/>
              </a:rPr>
              <a:t>возможной </a:t>
            </a:r>
            <a:r>
              <a:rPr lang="ru-RU" sz="2200" dirty="0" smtClean="0">
                <a:latin typeface="Arial" panose="020B0604020202020204" pitchFamily="34" charset="0"/>
                <a:cs typeface="Arial" panose="020B0604020202020204" pitchFamily="34" charset="0"/>
              </a:rPr>
              <a:t>потери </a:t>
            </a:r>
            <a:r>
              <a:rPr lang="ru-RU" sz="2200" dirty="0" smtClean="0">
                <a:latin typeface="Arial" panose="020B0604020202020204" pitchFamily="34" charset="0"/>
                <a:cs typeface="Arial" panose="020B0604020202020204" pitchFamily="34" charset="0"/>
              </a:rPr>
              <a:t>рабочего места работником </a:t>
            </a:r>
            <a:r>
              <a:rPr lang="ru-RU" sz="2200" dirty="0">
                <a:latin typeface="Arial" panose="020B0604020202020204" pitchFamily="34" charset="0"/>
                <a:cs typeface="Arial" panose="020B0604020202020204" pitchFamily="34" charset="0"/>
              </a:rPr>
              <a:t>с сообщенным или заявленным профессиональным </a:t>
            </a:r>
            <a:r>
              <a:rPr lang="ru-RU" sz="2200" dirty="0" smtClean="0">
                <a:latin typeface="Arial" panose="020B0604020202020204" pitchFamily="34" charset="0"/>
                <a:cs typeface="Arial" panose="020B0604020202020204" pitchFamily="34" charset="0"/>
              </a:rPr>
              <a:t>заболеванием</a:t>
            </a: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Налоговые льготы для предприятий с заявленными профессиональными заболеваниями с целью </a:t>
            </a:r>
            <a:r>
              <a:rPr lang="ru-RU" sz="2200" dirty="0" smtClean="0">
                <a:latin typeface="Arial" panose="020B0604020202020204" pitchFamily="34" charset="0"/>
                <a:cs typeface="Arial" panose="020B0604020202020204" pitchFamily="34" charset="0"/>
              </a:rPr>
              <a:t>улучшения</a:t>
            </a:r>
            <a:r>
              <a:rPr lang="ro-RO"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условий труда</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079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718991" y="470585"/>
            <a:ext cx="2754024" cy="646331"/>
          </a:xfrm>
          <a:prstGeom prst="rect">
            <a:avLst/>
          </a:prstGeom>
          <a:noFill/>
          <a:ln w="9525">
            <a:noFill/>
            <a:miter lim="800000"/>
            <a:headEnd/>
            <a:tailEnd/>
          </a:ln>
          <a:effectLst/>
        </p:spPr>
        <p:txBody>
          <a:bodyPr wrap="none" anchor="ctr">
            <a:spAutoFit/>
          </a:bodyPr>
          <a:lstStyle/>
          <a:p>
            <a:pPr algn="ctr">
              <a:defRPr/>
            </a:pPr>
            <a:r>
              <a:rPr lang="ru-RU" sz="3600" b="1" dirty="0">
                <a:latin typeface="Arial" panose="020B0604020202020204" pitchFamily="34" charset="0"/>
                <a:cs typeface="Arial" panose="020B0604020202020204" pitchFamily="34" charset="0"/>
              </a:rPr>
              <a:t>ДЕЙСТВИЯ</a:t>
            </a:r>
            <a:endParaRPr lang="ro-RO" sz="3600" dirty="0">
              <a:solidFill>
                <a:srgbClr val="0033CC"/>
              </a:solidFill>
              <a:effectLst>
                <a:outerShdw blurRad="38100" dist="38100" dir="2700000" algn="tl">
                  <a:srgbClr val="C0C0C0"/>
                </a:outerShdw>
              </a:effectLst>
              <a:latin typeface="Tahoma" pitchFamily="34" charset="0"/>
            </a:endParaRP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506863" y="1444043"/>
            <a:ext cx="7490262" cy="5509200"/>
          </a:xfrm>
          <a:prstGeom prst="rect">
            <a:avLst/>
          </a:prstGeom>
          <a:noFill/>
        </p:spPr>
        <p:txBody>
          <a:bodyPr wrap="square" rtlCol="0">
            <a:spAutoFit/>
          </a:bodyPr>
          <a:lstStyle/>
          <a:p>
            <a:pPr algn="just">
              <a:buSzPct val="400000"/>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Усиление государственной инспекционной и контрольной </a:t>
            </a:r>
            <a:r>
              <a:rPr lang="ru-RU" sz="2200" dirty="0" smtClean="0">
                <a:latin typeface="Arial" panose="020B0604020202020204" pitchFamily="34" charset="0"/>
                <a:cs typeface="Arial" panose="020B0604020202020204" pitchFamily="34" charset="0"/>
              </a:rPr>
              <a:t>способности</a:t>
            </a:r>
          </a:p>
          <a:p>
            <a:pPr marL="342900" indent="-342900" algn="just">
              <a:buSzPct val="400000"/>
              <a:buBlip>
                <a:blip r:embed="rId3"/>
              </a:buBlip>
            </a:pPr>
            <a:endParaRPr lang="ru-RU" sz="2200" dirty="0" smtClean="0">
              <a:latin typeface="Arial" panose="020B0604020202020204" pitchFamily="34" charset="0"/>
              <a:cs typeface="Arial" panose="020B0604020202020204" pitchFamily="34" charset="0"/>
            </a:endParaRPr>
          </a:p>
          <a:p>
            <a:pPr marL="342900" indent="-342900" algn="just">
              <a:buSzPct val="400000"/>
              <a:buBlip>
                <a:blip r:embed="rId3"/>
              </a:buBlip>
            </a:pPr>
            <a:endParaRPr lang="ru-RU" sz="2200" dirty="0">
              <a:latin typeface="Arial" panose="020B0604020202020204" pitchFamily="34" charset="0"/>
              <a:cs typeface="Arial" panose="020B0604020202020204" pitchFamily="34" charset="0"/>
            </a:endParaRPr>
          </a:p>
          <a:p>
            <a:pPr marL="342900" indent="-342900" algn="just">
              <a:buSzPct val="400000"/>
              <a:buBlip>
                <a:blip r:embed="rId3"/>
              </a:buBlip>
            </a:pPr>
            <a:endParaRPr lang="ru-RU"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Приоритетные направления, сделанные Министерством здравоохранения, труда и социальной защиты для оценки потребностей медицинских служб профессионального здоровья и определения затрат в связи с профессиональными заболеваниями</a:t>
            </a:r>
          </a:p>
          <a:p>
            <a:pPr algn="just">
              <a:buSzPct val="400000"/>
            </a:pPr>
            <a:endParaRPr lang="ru-RU" sz="2200" dirty="0" smtClean="0">
              <a:latin typeface="Arial" panose="020B0604020202020204" pitchFamily="34" charset="0"/>
              <a:cs typeface="Arial" panose="020B0604020202020204" pitchFamily="34" charset="0"/>
            </a:endParaRP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algn="just">
              <a:buSzPct val="400000"/>
            </a:pPr>
            <a:endParaRPr lang="ro-R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956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 y="443969"/>
            <a:ext cx="11144249" cy="1507067"/>
          </a:xfrm>
        </p:spPr>
        <p:txBody>
          <a:bodyPr>
            <a:normAutofit/>
          </a:bodyPr>
          <a:lstStyle/>
          <a:p>
            <a:r>
              <a:rPr lang="ru-RU" b="1" dirty="0" smtClean="0">
                <a:latin typeface="Arial" panose="020B0604020202020204" pitchFamily="34" charset="0"/>
                <a:cs typeface="Arial" panose="020B0604020202020204" pitchFamily="34" charset="0"/>
              </a:rPr>
              <a:t>ЧТО У НАС ЕСТЬ</a:t>
            </a:r>
            <a:r>
              <a:rPr lang="ro-RO" b="1" dirty="0" smtClean="0">
                <a:latin typeface="Arial" panose="020B0604020202020204" pitchFamily="34" charset="0"/>
                <a:cs typeface="Arial" panose="020B0604020202020204" pitchFamily="34" charset="0"/>
              </a:rPr>
              <a:t>? </a:t>
            </a:r>
            <a:r>
              <a:rPr lang="ro-RO" b="1" dirty="0">
                <a:latin typeface="Arial" panose="020B0604020202020204" pitchFamily="34" charset="0"/>
                <a:cs typeface="Arial" panose="020B0604020202020204" pitchFamily="34" charset="0"/>
              </a:rPr>
              <a:t/>
            </a:r>
            <a:br>
              <a:rPr lang="ro-RO" b="1" dirty="0">
                <a:latin typeface="Arial" panose="020B0604020202020204" pitchFamily="34" charset="0"/>
                <a:cs typeface="Arial" panose="020B0604020202020204" pitchFamily="34" charset="0"/>
              </a:rPr>
            </a:br>
            <a:r>
              <a:rPr lang="ru-RU" b="1" i="1" dirty="0" smtClean="0">
                <a:latin typeface="Arial" panose="020B0604020202020204" pitchFamily="34" charset="0"/>
                <a:cs typeface="Arial" panose="020B0604020202020204" pitchFamily="34" charset="0"/>
              </a:rPr>
              <a:t>Законодательная база</a:t>
            </a:r>
            <a:endParaRPr lang="ro-RO" b="1" i="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741362" y="2314575"/>
            <a:ext cx="9274176" cy="3615267"/>
          </a:xfrm>
        </p:spPr>
        <p:txBody>
          <a:bodyPr>
            <a:normAutofit/>
          </a:bodyPr>
          <a:lstStyle/>
          <a:p>
            <a:r>
              <a:rPr lang="ru-RU" sz="2200" dirty="0" smtClean="0">
                <a:solidFill>
                  <a:schemeClr val="tx1"/>
                </a:solidFill>
                <a:latin typeface="Arial" panose="020B0604020202020204" pitchFamily="34" charset="0"/>
                <a:cs typeface="Arial" panose="020B0604020202020204" pitchFamily="34" charset="0"/>
              </a:rPr>
              <a:t>Закон </a:t>
            </a:r>
            <a:r>
              <a:rPr lang="ru-RU" sz="2200" dirty="0">
                <a:solidFill>
                  <a:schemeClr val="tx1"/>
                </a:solidFill>
                <a:latin typeface="Arial" panose="020B0604020202020204" pitchFamily="34" charset="0"/>
                <a:cs typeface="Arial" panose="020B0604020202020204" pitchFamily="34" charset="0"/>
              </a:rPr>
              <a:t>об охране здоровья и безопасности </a:t>
            </a:r>
            <a:r>
              <a:rPr lang="ru-RU" sz="2200" dirty="0" smtClean="0">
                <a:solidFill>
                  <a:schemeClr val="tx1"/>
                </a:solidFill>
                <a:latin typeface="Arial" panose="020B0604020202020204" pitchFamily="34" charset="0"/>
                <a:cs typeface="Arial" panose="020B0604020202020204" pitchFamily="34" charset="0"/>
              </a:rPr>
              <a:t>труда</a:t>
            </a:r>
            <a:r>
              <a:rPr lang="ro-RO" sz="2200" dirty="0" smtClean="0">
                <a:solidFill>
                  <a:schemeClr val="tx1"/>
                </a:solidFill>
                <a:latin typeface="Arial" panose="020B0604020202020204" pitchFamily="34" charset="0"/>
                <a:cs typeface="Arial" panose="020B0604020202020204" pitchFamily="34" charset="0"/>
              </a:rPr>
              <a:t> Nr.186 </a:t>
            </a:r>
            <a:r>
              <a:rPr lang="ru-RU" sz="2200" dirty="0" smtClean="0">
                <a:solidFill>
                  <a:schemeClr val="tx1"/>
                </a:solidFill>
                <a:latin typeface="Arial" panose="020B0604020202020204" pitchFamily="34" charset="0"/>
                <a:cs typeface="Arial" panose="020B0604020202020204" pitchFamily="34" charset="0"/>
              </a:rPr>
              <a:t>от</a:t>
            </a:r>
            <a:r>
              <a:rPr lang="ro-RO" sz="2200" dirty="0" smtClean="0">
                <a:solidFill>
                  <a:schemeClr val="tx1"/>
                </a:solidFill>
                <a:latin typeface="Arial" panose="020B0604020202020204" pitchFamily="34" charset="0"/>
                <a:cs typeface="Arial" panose="020B0604020202020204" pitchFamily="34" charset="0"/>
              </a:rPr>
              <a:t> 10</a:t>
            </a:r>
            <a:r>
              <a:rPr lang="ru-RU" sz="2200" dirty="0" smtClean="0">
                <a:solidFill>
                  <a:schemeClr val="tx1"/>
                </a:solidFill>
                <a:latin typeface="Arial" panose="020B0604020202020204" pitchFamily="34" charset="0"/>
                <a:cs typeface="Arial" panose="020B0604020202020204" pitchFamily="34" charset="0"/>
              </a:rPr>
              <a:t>.07.</a:t>
            </a:r>
            <a:r>
              <a:rPr lang="ro-RO" sz="2200" dirty="0" smtClean="0">
                <a:solidFill>
                  <a:schemeClr val="tx1"/>
                </a:solidFill>
                <a:latin typeface="Arial" panose="020B0604020202020204" pitchFamily="34" charset="0"/>
                <a:cs typeface="Arial" panose="020B0604020202020204" pitchFamily="34" charset="0"/>
              </a:rPr>
              <a:t>2008;</a:t>
            </a:r>
          </a:p>
          <a:p>
            <a:r>
              <a:rPr lang="ru-RU" sz="2200" dirty="0">
                <a:solidFill>
                  <a:schemeClr val="tx1"/>
                </a:solidFill>
                <a:latin typeface="Arial" panose="020B0604020202020204" pitchFamily="34" charset="0"/>
                <a:cs typeface="Arial" panose="020B0604020202020204" pitchFamily="34" charset="0"/>
              </a:rPr>
              <a:t>Закон о страховании от несчастных </a:t>
            </a:r>
            <a:r>
              <a:rPr lang="ru-RU" sz="2200" dirty="0" smtClean="0">
                <a:solidFill>
                  <a:schemeClr val="tx1"/>
                </a:solidFill>
                <a:latin typeface="Arial" panose="020B0604020202020204" pitchFamily="34" charset="0"/>
                <a:cs typeface="Arial" panose="020B0604020202020204" pitchFamily="34" charset="0"/>
              </a:rPr>
              <a:t>случаев</a:t>
            </a:r>
            <a:r>
              <a:rPr lang="ro-RO" sz="2200" dirty="0" smtClean="0">
                <a:solidFill>
                  <a:schemeClr val="tx1"/>
                </a:solidFill>
                <a:latin typeface="Arial" panose="020B0604020202020204" pitchFamily="34" charset="0"/>
                <a:cs typeface="Arial" panose="020B0604020202020204" pitchFamily="34" charset="0"/>
              </a:rPr>
              <a:t> </a:t>
            </a:r>
            <a:r>
              <a:rPr lang="ru-RU" sz="2200" dirty="0">
                <a:solidFill>
                  <a:schemeClr val="tx1"/>
                </a:solidFill>
                <a:latin typeface="Arial" panose="020B0604020202020204" pitchFamily="34" charset="0"/>
                <a:cs typeface="Arial" panose="020B0604020202020204" pitchFamily="34" charset="0"/>
              </a:rPr>
              <a:t>на производстве и </a:t>
            </a:r>
            <a:r>
              <a:rPr lang="ru-RU" sz="2200" dirty="0" smtClean="0">
                <a:solidFill>
                  <a:schemeClr val="tx1"/>
                </a:solidFill>
                <a:latin typeface="Arial" panose="020B0604020202020204" pitchFamily="34" charset="0"/>
                <a:cs typeface="Arial" panose="020B0604020202020204" pitchFamily="34" charset="0"/>
              </a:rPr>
              <a:t>профессиональных</a:t>
            </a:r>
            <a:r>
              <a:rPr lang="ro-RO" sz="2200" dirty="0" smtClean="0">
                <a:solidFill>
                  <a:schemeClr val="tx1"/>
                </a:solidFill>
                <a:latin typeface="Arial" panose="020B0604020202020204" pitchFamily="34" charset="0"/>
                <a:cs typeface="Arial" panose="020B0604020202020204" pitchFamily="34" charset="0"/>
              </a:rPr>
              <a:t> </a:t>
            </a:r>
            <a:r>
              <a:rPr lang="ru-RU" sz="2200" dirty="0" smtClean="0">
                <a:solidFill>
                  <a:schemeClr val="tx1"/>
                </a:solidFill>
                <a:latin typeface="Arial" panose="020B0604020202020204" pitchFamily="34" charset="0"/>
                <a:cs typeface="Arial" panose="020B0604020202020204" pitchFamily="34" charset="0"/>
              </a:rPr>
              <a:t>заболеваний</a:t>
            </a:r>
            <a:r>
              <a:rPr lang="ro-RO" sz="2200" dirty="0" smtClean="0">
                <a:solidFill>
                  <a:schemeClr val="tx1"/>
                </a:solidFill>
                <a:latin typeface="Arial" panose="020B0604020202020204" pitchFamily="34" charset="0"/>
                <a:cs typeface="Arial" panose="020B0604020202020204" pitchFamily="34" charset="0"/>
              </a:rPr>
              <a:t> Nr.756-XIV </a:t>
            </a:r>
            <a:r>
              <a:rPr lang="ru-RU" sz="2200" dirty="0" smtClean="0">
                <a:solidFill>
                  <a:schemeClr val="tx1"/>
                </a:solidFill>
                <a:latin typeface="Arial" panose="020B0604020202020204" pitchFamily="34" charset="0"/>
                <a:cs typeface="Arial" panose="020B0604020202020204" pitchFamily="34" charset="0"/>
              </a:rPr>
              <a:t>от </a:t>
            </a:r>
            <a:r>
              <a:rPr lang="ro-RO" sz="2200" dirty="0" smtClean="0">
                <a:solidFill>
                  <a:schemeClr val="tx1"/>
                </a:solidFill>
                <a:latin typeface="Arial" panose="020B0604020202020204" pitchFamily="34" charset="0"/>
                <a:cs typeface="Arial" panose="020B0604020202020204" pitchFamily="34" charset="0"/>
              </a:rPr>
              <a:t>24</a:t>
            </a:r>
            <a:r>
              <a:rPr lang="ru-RU" sz="2200" dirty="0" smtClean="0">
                <a:solidFill>
                  <a:schemeClr val="tx1"/>
                </a:solidFill>
                <a:latin typeface="Arial" panose="020B0604020202020204" pitchFamily="34" charset="0"/>
                <a:cs typeface="Arial" panose="020B0604020202020204" pitchFamily="34" charset="0"/>
              </a:rPr>
              <a:t>.12.</a:t>
            </a:r>
            <a:r>
              <a:rPr lang="ro-RO" sz="2200" dirty="0" smtClean="0">
                <a:solidFill>
                  <a:schemeClr val="tx1"/>
                </a:solidFill>
                <a:latin typeface="Arial" panose="020B0604020202020204" pitchFamily="34" charset="0"/>
                <a:cs typeface="Arial" panose="020B0604020202020204" pitchFamily="34" charset="0"/>
              </a:rPr>
              <a:t>1999;</a:t>
            </a:r>
          </a:p>
          <a:p>
            <a:r>
              <a:rPr lang="ru-RU" sz="2200" dirty="0">
                <a:solidFill>
                  <a:schemeClr val="tx1"/>
                </a:solidFill>
                <a:latin typeface="Arial" panose="020B0604020202020204" pitchFamily="34" charset="0"/>
                <a:cs typeface="Arial" panose="020B0604020202020204" pitchFamily="34" charset="0"/>
              </a:rPr>
              <a:t>Закон о государственном надзоре за общественным здоровьем</a:t>
            </a:r>
            <a:r>
              <a:rPr lang="ro-RO" sz="2200" dirty="0" smtClean="0">
                <a:solidFill>
                  <a:schemeClr val="tx1"/>
                </a:solidFill>
                <a:latin typeface="Arial" panose="020B0604020202020204" pitchFamily="34" charset="0"/>
                <a:cs typeface="Arial" panose="020B0604020202020204" pitchFamily="34" charset="0"/>
              </a:rPr>
              <a:t> Nr. 10 </a:t>
            </a:r>
            <a:r>
              <a:rPr lang="ru-RU" sz="2200" dirty="0" smtClean="0">
                <a:solidFill>
                  <a:schemeClr val="tx1"/>
                </a:solidFill>
                <a:latin typeface="Arial" panose="020B0604020202020204" pitchFamily="34" charset="0"/>
                <a:cs typeface="Arial" panose="020B0604020202020204" pitchFamily="34" charset="0"/>
              </a:rPr>
              <a:t>от</a:t>
            </a:r>
            <a:r>
              <a:rPr lang="ro-RO" sz="2200" dirty="0" smtClean="0">
                <a:solidFill>
                  <a:schemeClr val="tx1"/>
                </a:solidFill>
                <a:latin typeface="Arial" panose="020B0604020202020204" pitchFamily="34" charset="0"/>
                <a:cs typeface="Arial" panose="020B0604020202020204" pitchFamily="34" charset="0"/>
              </a:rPr>
              <a:t> 3</a:t>
            </a:r>
            <a:r>
              <a:rPr lang="ru-RU" sz="2200" dirty="0" smtClean="0">
                <a:solidFill>
                  <a:schemeClr val="tx1"/>
                </a:solidFill>
                <a:latin typeface="Arial" panose="020B0604020202020204" pitchFamily="34" charset="0"/>
                <a:cs typeface="Arial" panose="020B0604020202020204" pitchFamily="34" charset="0"/>
              </a:rPr>
              <a:t>.02.</a:t>
            </a:r>
            <a:r>
              <a:rPr lang="ro-RO" sz="2200" dirty="0" smtClean="0">
                <a:solidFill>
                  <a:schemeClr val="tx1"/>
                </a:solidFill>
                <a:latin typeface="Arial" panose="020B0604020202020204" pitchFamily="34" charset="0"/>
                <a:cs typeface="Arial" panose="020B0604020202020204" pitchFamily="34" charset="0"/>
              </a:rPr>
              <a:t>2009;</a:t>
            </a:r>
          </a:p>
          <a:p>
            <a:r>
              <a:rPr lang="ru-RU" sz="2200" dirty="0">
                <a:solidFill>
                  <a:schemeClr val="tx1"/>
                </a:solidFill>
                <a:latin typeface="Arial" panose="020B0604020202020204" pitchFamily="34" charset="0"/>
                <a:cs typeface="Arial" panose="020B0604020202020204" pitchFamily="34" charset="0"/>
              </a:rPr>
              <a:t>Закон об охране </a:t>
            </a:r>
            <a:r>
              <a:rPr lang="ru-RU" sz="2200" dirty="0" smtClean="0">
                <a:solidFill>
                  <a:schemeClr val="tx1"/>
                </a:solidFill>
                <a:latin typeface="Arial" panose="020B0604020202020204" pitchFamily="34" charset="0"/>
                <a:cs typeface="Arial" panose="020B0604020202020204" pitchFamily="34" charset="0"/>
              </a:rPr>
              <a:t>здоровья </a:t>
            </a:r>
            <a:r>
              <a:rPr lang="ro-RO" sz="2200" dirty="0" smtClean="0">
                <a:solidFill>
                  <a:schemeClr val="tx1"/>
                </a:solidFill>
                <a:latin typeface="Arial" panose="020B0604020202020204" pitchFamily="34" charset="0"/>
                <a:cs typeface="Arial" panose="020B0604020202020204" pitchFamily="34" charset="0"/>
              </a:rPr>
              <a:t>Nr.411 </a:t>
            </a:r>
            <a:r>
              <a:rPr lang="ru-RU" sz="2200" dirty="0" smtClean="0">
                <a:solidFill>
                  <a:schemeClr val="tx1"/>
                </a:solidFill>
                <a:latin typeface="Arial" panose="020B0604020202020204" pitchFamily="34" charset="0"/>
                <a:cs typeface="Arial" panose="020B0604020202020204" pitchFamily="34" charset="0"/>
              </a:rPr>
              <a:t>от</a:t>
            </a:r>
            <a:r>
              <a:rPr lang="ro-RO" sz="2200" dirty="0" smtClean="0">
                <a:solidFill>
                  <a:schemeClr val="tx1"/>
                </a:solidFill>
                <a:latin typeface="Arial" panose="020B0604020202020204" pitchFamily="34" charset="0"/>
                <a:cs typeface="Arial" panose="020B0604020202020204" pitchFamily="34" charset="0"/>
              </a:rPr>
              <a:t> 28</a:t>
            </a:r>
            <a:r>
              <a:rPr lang="ru-RU" sz="2200" dirty="0" smtClean="0">
                <a:solidFill>
                  <a:schemeClr val="tx1"/>
                </a:solidFill>
                <a:latin typeface="Arial" panose="020B0604020202020204" pitchFamily="34" charset="0"/>
                <a:cs typeface="Arial" panose="020B0604020202020204" pitchFamily="34" charset="0"/>
              </a:rPr>
              <a:t>.03.</a:t>
            </a:r>
            <a:r>
              <a:rPr lang="ro-RO" sz="2200" dirty="0" smtClean="0">
                <a:solidFill>
                  <a:schemeClr val="tx1"/>
                </a:solidFill>
                <a:latin typeface="Arial" panose="020B0604020202020204" pitchFamily="34" charset="0"/>
                <a:cs typeface="Arial" panose="020B0604020202020204" pitchFamily="34" charset="0"/>
              </a:rPr>
              <a:t>1995</a:t>
            </a:r>
          </a:p>
        </p:txBody>
      </p:sp>
    </p:spTree>
    <p:extLst>
      <p:ext uri="{BB962C8B-B14F-4D97-AF65-F5344CB8AC3E}">
        <p14:creationId xmlns:p14="http://schemas.microsoft.com/office/powerpoint/2010/main" val="1990229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718991" y="470585"/>
            <a:ext cx="2754024" cy="646331"/>
          </a:xfrm>
          <a:prstGeom prst="rect">
            <a:avLst/>
          </a:prstGeom>
          <a:noFill/>
          <a:ln w="9525">
            <a:noFill/>
            <a:miter lim="800000"/>
            <a:headEnd/>
            <a:tailEnd/>
          </a:ln>
          <a:effectLst/>
        </p:spPr>
        <p:txBody>
          <a:bodyPr wrap="none" anchor="ctr">
            <a:spAutoFit/>
          </a:bodyPr>
          <a:lstStyle/>
          <a:p>
            <a:pPr algn="ctr">
              <a:defRPr/>
            </a:pPr>
            <a:r>
              <a:rPr lang="ru-RU" sz="3600" b="1" dirty="0">
                <a:latin typeface="Arial" panose="020B0604020202020204" pitchFamily="34" charset="0"/>
                <a:cs typeface="Arial" panose="020B0604020202020204" pitchFamily="34" charset="0"/>
              </a:rPr>
              <a:t>ДЕЙСТВИЯ</a:t>
            </a:r>
            <a:endParaRPr lang="ro-RO" sz="3600" dirty="0">
              <a:solidFill>
                <a:srgbClr val="0033CC"/>
              </a:solidFill>
              <a:effectLst>
                <a:outerShdw blurRad="38100" dist="38100" dir="2700000" algn="tl">
                  <a:srgbClr val="C0C0C0"/>
                </a:outerShdw>
              </a:effectLst>
              <a:latin typeface="Tahoma" pitchFamily="34" charset="0"/>
            </a:endParaRP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716831" y="1283307"/>
            <a:ext cx="8334179" cy="3477875"/>
          </a:xfrm>
          <a:prstGeom prst="rect">
            <a:avLst/>
          </a:prstGeom>
          <a:noFill/>
        </p:spPr>
        <p:txBody>
          <a:bodyPr wrap="square" rtlCol="0">
            <a:spAutoFit/>
          </a:bodyPr>
          <a:lstStyle/>
          <a:p>
            <a:pPr algn="just">
              <a:buSzPct val="400000"/>
            </a:pPr>
            <a:endParaRPr lang="ro-RO" sz="2200" dirty="0">
              <a:latin typeface="Arial" panose="020B0604020202020204" pitchFamily="34" charset="0"/>
              <a:cs typeface="Arial" panose="020B0604020202020204" pitchFamily="34" charset="0"/>
            </a:endParaRPr>
          </a:p>
          <a:p>
            <a:pPr algn="just">
              <a:buSzPct val="400000"/>
            </a:pPr>
            <a:endParaRPr lang="vi-VN"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Исследования влияния воздействия профилактических мер на здоровье </a:t>
            </a:r>
            <a:r>
              <a:rPr lang="ru-RU" sz="2200" dirty="0" smtClean="0">
                <a:latin typeface="Arial" panose="020B0604020202020204" pitchFamily="34" charset="0"/>
                <a:cs typeface="Arial" panose="020B0604020202020204" pitchFamily="34" charset="0"/>
              </a:rPr>
              <a:t>работников</a:t>
            </a: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algn="just">
              <a:buSzPct val="400000"/>
            </a:pPr>
            <a:endParaRPr lang="vi-VN"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Исследования по использованию </a:t>
            </a:r>
            <a:r>
              <a:rPr lang="ru-RU" sz="2200" dirty="0" smtClean="0">
                <a:latin typeface="Arial" panose="020B0604020202020204" pitchFamily="34" charset="0"/>
                <a:cs typeface="Arial" panose="020B0604020202020204" pitchFamily="34" charset="0"/>
              </a:rPr>
              <a:t>услуг в сфере профессионального </a:t>
            </a:r>
            <a:r>
              <a:rPr lang="ru-RU" sz="2200" dirty="0">
                <a:latin typeface="Arial" panose="020B0604020202020204" pitchFamily="34" charset="0"/>
                <a:cs typeface="Arial" panose="020B0604020202020204" pitchFamily="34" charset="0"/>
              </a:rPr>
              <a:t>здоровья</a:t>
            </a:r>
            <a:r>
              <a:rPr lang="ru-RU" sz="22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работы </a:t>
            </a:r>
            <a:r>
              <a:rPr lang="ru-RU" sz="2200" dirty="0">
                <a:latin typeface="Arial" panose="020B0604020202020204" pitchFamily="34" charset="0"/>
                <a:cs typeface="Arial" panose="020B0604020202020204" pitchFamily="34" charset="0"/>
              </a:rPr>
              <a:t>системы профессионального здоровья</a:t>
            </a:r>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удовлетворенности работников и пациентов</a:t>
            </a:r>
            <a:endParaRPr lang="vi-VN"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516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718991" y="470585"/>
            <a:ext cx="2754024" cy="646331"/>
          </a:xfrm>
          <a:prstGeom prst="rect">
            <a:avLst/>
          </a:prstGeom>
          <a:noFill/>
          <a:ln w="9525">
            <a:noFill/>
            <a:miter lim="800000"/>
            <a:headEnd/>
            <a:tailEnd/>
          </a:ln>
          <a:effectLst/>
        </p:spPr>
        <p:txBody>
          <a:bodyPr wrap="none" anchor="ctr">
            <a:spAutoFit/>
          </a:bodyPr>
          <a:lstStyle/>
          <a:p>
            <a:pPr algn="ctr">
              <a:defRPr/>
            </a:pPr>
            <a:r>
              <a:rPr lang="ru-RU" sz="3600" b="1" dirty="0">
                <a:latin typeface="Arial" panose="020B0604020202020204" pitchFamily="34" charset="0"/>
                <a:cs typeface="Arial" panose="020B0604020202020204" pitchFamily="34" charset="0"/>
              </a:rPr>
              <a:t>ДЕЙСТВИЯ</a:t>
            </a:r>
            <a:endParaRPr lang="ro-RO" sz="3600" dirty="0">
              <a:solidFill>
                <a:srgbClr val="0033CC"/>
              </a:solidFill>
              <a:effectLst>
                <a:outerShdw blurRad="38100" dist="38100" dir="2700000" algn="tl">
                  <a:srgbClr val="C0C0C0"/>
                </a:outerShdw>
              </a:effectLst>
              <a:latin typeface="Tahoma" pitchFamily="34" charset="0"/>
            </a:endParaRPr>
          </a:p>
        </p:txBody>
      </p:sp>
      <p:sp>
        <p:nvSpPr>
          <p:cNvPr id="18435" name="AutoShape 2" descr="http://upload.wikimedia.org/wikipedia/commons/6/6f/Portrait_de_Dante.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ro-RO"/>
          </a:p>
        </p:txBody>
      </p:sp>
      <p:sp>
        <p:nvSpPr>
          <p:cNvPr id="2" name="TextBox 1"/>
          <p:cNvSpPr txBox="1"/>
          <p:nvPr/>
        </p:nvSpPr>
        <p:spPr>
          <a:xfrm>
            <a:off x="506863" y="1360799"/>
            <a:ext cx="7629747" cy="5170646"/>
          </a:xfrm>
          <a:prstGeom prst="rect">
            <a:avLst/>
          </a:prstGeom>
          <a:noFill/>
        </p:spPr>
        <p:txBody>
          <a:bodyPr wrap="square" rtlCol="0">
            <a:spAutoFit/>
          </a:bodyPr>
          <a:lstStyle/>
          <a:p>
            <a:pPr marL="342900" indent="-342900" algn="just">
              <a:buSzPct val="400000"/>
              <a:buBlip>
                <a:blip r:embed="rId3"/>
              </a:buBlip>
            </a:pPr>
            <a:r>
              <a:rPr lang="ru-RU" sz="2200" dirty="0">
                <a:latin typeface="Arial" panose="020B0604020202020204" pitchFamily="34" charset="0"/>
                <a:cs typeface="Arial" panose="020B0604020202020204" pitchFamily="34" charset="0"/>
              </a:rPr>
              <a:t>Разработка компьютерной поддержки специальных систем / регистров (для профессиональных заболеваний, профессионального рака, профессионального облучения и т. </a:t>
            </a:r>
            <a:r>
              <a:rPr lang="ru-RU" sz="2200" dirty="0" smtClean="0">
                <a:latin typeface="Arial" panose="020B0604020202020204" pitchFamily="34" charset="0"/>
                <a:cs typeface="Arial" panose="020B0604020202020204" pitchFamily="34" charset="0"/>
              </a:rPr>
              <a:t>д.)</a:t>
            </a: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algn="just">
              <a:buSzPct val="400000"/>
            </a:pPr>
            <a:endParaRPr lang="vi-VN"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Создание </a:t>
            </a:r>
            <a:r>
              <a:rPr lang="ro-RO" sz="2200" dirty="0" smtClean="0">
                <a:latin typeface="Arial" panose="020B0604020202020204" pitchFamily="34" charset="0"/>
                <a:cs typeface="Arial" panose="020B0604020202020204" pitchFamily="34" charset="0"/>
              </a:rPr>
              <a:t>on-line</a:t>
            </a:r>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приложения для сообщения о профессиональных </a:t>
            </a:r>
            <a:r>
              <a:rPr lang="ru-RU" sz="2200" dirty="0" smtClean="0">
                <a:latin typeface="Arial" panose="020B0604020202020204" pitchFamily="34" charset="0"/>
                <a:cs typeface="Arial" panose="020B0604020202020204" pitchFamily="34" charset="0"/>
              </a:rPr>
              <a:t>заболеваниях</a:t>
            </a:r>
          </a:p>
          <a:p>
            <a:pPr marL="342900" indent="-342900" algn="just">
              <a:buSzPct val="400000"/>
              <a:buBlip>
                <a:blip r:embed="rId3"/>
              </a:buBlip>
            </a:pPr>
            <a:endParaRPr lang="ro-RO" sz="2200" dirty="0">
              <a:latin typeface="Arial" panose="020B0604020202020204" pitchFamily="34" charset="0"/>
              <a:cs typeface="Arial" panose="020B0604020202020204" pitchFamily="34" charset="0"/>
            </a:endParaRPr>
          </a:p>
          <a:p>
            <a:pPr algn="just">
              <a:buSzPct val="400000"/>
            </a:pPr>
            <a:endParaRPr lang="vi-VN" sz="2200" dirty="0">
              <a:latin typeface="Arial" panose="020B0604020202020204" pitchFamily="34" charset="0"/>
              <a:cs typeface="Arial" panose="020B0604020202020204" pitchFamily="34" charset="0"/>
            </a:endParaRPr>
          </a:p>
          <a:p>
            <a:pPr marL="342900" indent="-342900" algn="just">
              <a:buSzPct val="400000"/>
              <a:buBlip>
                <a:blip r:embed="rId3"/>
              </a:buBlip>
            </a:pPr>
            <a:r>
              <a:rPr lang="ru-RU" sz="2200" dirty="0">
                <a:latin typeface="Arial" panose="020B0604020202020204" pitchFamily="34" charset="0"/>
                <a:cs typeface="Arial" panose="020B0604020202020204" pitchFamily="34" charset="0"/>
              </a:rPr>
              <a:t>Создание интегрированной и эффективной системы регистрации, мониторинга и отчетности о деятельности по наблюдению за здоровьем работников, позволяющей собирать, обрабатывать и анализировать данные</a:t>
            </a:r>
            <a:endParaRPr lang="vi-VN"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194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0"/>
            <a:ext cx="8534400" cy="1484392"/>
          </a:xfrm>
        </p:spPr>
        <p:txBody>
          <a:bodyPr/>
          <a:lstStyle/>
          <a:p>
            <a:r>
              <a:rPr lang="ru-RU" dirty="0" smtClean="0">
                <a:solidFill>
                  <a:srgbClr val="002060"/>
                </a:solidFill>
                <a:latin typeface="Arial" panose="020B0604020202020204" pitchFamily="34" charset="0"/>
                <a:cs typeface="Arial" panose="020B0604020202020204" pitchFamily="34" charset="0"/>
              </a:rPr>
              <a:t>Провокации будущего</a:t>
            </a:r>
            <a:endParaRPr lang="ro-RO"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2" y="2173637"/>
            <a:ext cx="8534400" cy="3615267"/>
          </a:xfrm>
        </p:spPr>
        <p:txBody>
          <a:bodyPr/>
          <a:lstStyle/>
          <a:p>
            <a:pPr marL="342900" lvl="0" indent="-342900" algn="just" defTabSz="914400">
              <a:spcBef>
                <a:spcPts val="0"/>
              </a:spcBef>
              <a:spcAft>
                <a:spcPts val="0"/>
              </a:spcAft>
              <a:buClrTx/>
              <a:buSzTx/>
              <a:buFontTx/>
              <a:buChar char="-"/>
            </a:pPr>
            <a:r>
              <a:rPr lang="ru-RU" sz="2400" b="1" dirty="0">
                <a:solidFill>
                  <a:srgbClr val="002060"/>
                </a:solidFill>
                <a:latin typeface="Arial" panose="020B0604020202020204" pitchFamily="34" charset="0"/>
                <a:cs typeface="Arial" panose="020B0604020202020204" pitchFamily="34" charset="0"/>
              </a:rPr>
              <a:t>старение населения и продление их профессиональной деятельности с появлением новых рисков и проблем, которые требуют особого внимания для работников в возрасте от 55 до 65 лет</a:t>
            </a:r>
            <a:r>
              <a:rPr lang="ru-RU" sz="2400" b="1" dirty="0" smtClean="0">
                <a:solidFill>
                  <a:srgbClr val="002060"/>
                </a:solidFill>
                <a:latin typeface="Arial" panose="020B0604020202020204" pitchFamily="34" charset="0"/>
                <a:cs typeface="Arial" panose="020B0604020202020204" pitchFamily="34" charset="0"/>
              </a:rPr>
              <a:t>;</a:t>
            </a:r>
            <a:endParaRPr lang="ro-RO" sz="2400" b="1" dirty="0" smtClean="0">
              <a:solidFill>
                <a:srgbClr val="002060"/>
              </a:solidFill>
              <a:latin typeface="Arial" panose="020B0604020202020204" pitchFamily="34" charset="0"/>
              <a:cs typeface="Arial" panose="020B0604020202020204" pitchFamily="34" charset="0"/>
            </a:endParaRPr>
          </a:p>
          <a:p>
            <a:pPr marL="0" lvl="0" indent="0" algn="just" defTabSz="914400">
              <a:spcBef>
                <a:spcPts val="0"/>
              </a:spcBef>
              <a:spcAft>
                <a:spcPts val="0"/>
              </a:spcAft>
              <a:buClrTx/>
              <a:buSzTx/>
              <a:buNone/>
            </a:pPr>
            <a:endParaRPr lang="vi-VN" sz="2400" b="1" dirty="0">
              <a:solidFill>
                <a:srgbClr val="002060"/>
              </a:solidFill>
              <a:latin typeface="Arial" panose="020B0604020202020204" pitchFamily="34" charset="0"/>
              <a:cs typeface="Arial" panose="020B0604020202020204" pitchFamily="34" charset="0"/>
            </a:endParaRPr>
          </a:p>
          <a:p>
            <a:pPr marL="342900" lvl="0" indent="-342900" algn="just" defTabSz="914400">
              <a:spcBef>
                <a:spcPts val="0"/>
              </a:spcBef>
              <a:spcAft>
                <a:spcPts val="0"/>
              </a:spcAft>
              <a:buClrTx/>
              <a:buSzTx/>
              <a:buFontTx/>
              <a:buChar char="-"/>
            </a:pPr>
            <a:r>
              <a:rPr lang="ro-RO" sz="2400" b="1" dirty="0" smtClean="0">
                <a:solidFill>
                  <a:srgbClr val="002060"/>
                </a:solidFill>
                <a:latin typeface="Arial" panose="020B0604020202020204" pitchFamily="34" charset="0"/>
                <a:cs typeface="Arial" panose="020B0604020202020204" pitchFamily="34" charset="0"/>
              </a:rPr>
              <a:t>o</a:t>
            </a:r>
            <a:r>
              <a:rPr lang="ru-RU" sz="2400" b="1" dirty="0" err="1" smtClean="0">
                <a:solidFill>
                  <a:srgbClr val="002060"/>
                </a:solidFill>
                <a:latin typeface="Arial" panose="020B0604020202020204" pitchFamily="34" charset="0"/>
                <a:cs typeface="Arial" panose="020B0604020202020204" pitchFamily="34" charset="0"/>
              </a:rPr>
              <a:t>тсутствие</a:t>
            </a:r>
            <a:r>
              <a:rPr lang="ru-RU" sz="2400" b="1" dirty="0" smtClean="0">
                <a:solidFill>
                  <a:srgbClr val="002060"/>
                </a:solidFill>
                <a:latin typeface="Arial" panose="020B0604020202020204" pitchFamily="34" charset="0"/>
                <a:cs typeface="Arial" panose="020B0604020202020204" pitchFamily="34" charset="0"/>
              </a:rPr>
              <a:t> </a:t>
            </a:r>
            <a:r>
              <a:rPr lang="ru-RU" sz="2400" b="1" dirty="0">
                <a:solidFill>
                  <a:srgbClr val="002060"/>
                </a:solidFill>
                <a:latin typeface="Arial" panose="020B0604020202020204" pitchFamily="34" charset="0"/>
                <a:cs typeface="Arial" panose="020B0604020202020204" pitchFamily="34" charset="0"/>
              </a:rPr>
              <a:t>финансирования отделений / клиник  профессиональной медицины</a:t>
            </a:r>
            <a:endParaRPr lang="vi-VN" sz="2400" b="1" dirty="0">
              <a:solidFill>
                <a:srgbClr val="002060"/>
              </a:solidFill>
              <a:latin typeface="Arial" panose="020B0604020202020204" pitchFamily="34" charset="0"/>
              <a:cs typeface="Arial" panose="020B0604020202020204" pitchFamily="34" charset="0"/>
            </a:endParaRPr>
          </a:p>
          <a:p>
            <a:endParaRPr lang="ro-RO" dirty="0"/>
          </a:p>
        </p:txBody>
      </p:sp>
    </p:spTree>
    <p:extLst>
      <p:ext uri="{BB962C8B-B14F-4D97-AF65-F5344CB8AC3E}">
        <p14:creationId xmlns:p14="http://schemas.microsoft.com/office/powerpoint/2010/main" val="3258773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287291"/>
            <a:ext cx="10815530" cy="1045563"/>
          </a:xfrm>
        </p:spPr>
        <p:txBody>
          <a:bodyPr/>
          <a:lstStyle/>
          <a:p>
            <a:pPr algn="ctr"/>
            <a:r>
              <a:rPr lang="ru-RU" b="1" dirty="0" smtClean="0">
                <a:latin typeface="Arial" panose="020B0604020202020204" pitchFamily="34" charset="0"/>
                <a:cs typeface="Arial" panose="020B0604020202020204" pitchFamily="34" charset="0"/>
              </a:rPr>
              <a:t>К ЧЕМУ МЫ </a:t>
            </a:r>
            <a:r>
              <a:rPr lang="ru-RU" b="1" dirty="0" err="1" smtClean="0">
                <a:latin typeface="Arial" panose="020B0604020202020204" pitchFamily="34" charset="0"/>
                <a:cs typeface="Arial" panose="020B0604020202020204" pitchFamily="34" charset="0"/>
              </a:rPr>
              <a:t>СТРЕМИ</a:t>
            </a:r>
            <a:r>
              <a:rPr lang="ru-RU" b="1" dirty="0" err="1" smtClean="0">
                <a:latin typeface="Arial" panose="020B0604020202020204" pitchFamily="34" charset="0"/>
                <a:cs typeface="Arial" panose="020B0604020202020204" pitchFamily="34" charset="0"/>
              </a:rPr>
              <a:t>мся</a:t>
            </a:r>
            <a:r>
              <a:rPr lang="ro-RO" b="1" dirty="0" smtClean="0">
                <a:latin typeface="Arial" panose="020B0604020202020204" pitchFamily="34" charset="0"/>
                <a:cs typeface="Arial" panose="020B0604020202020204" pitchFamily="34" charset="0"/>
              </a:rPr>
              <a:t>?</a:t>
            </a:r>
            <a:endParaRPr lang="ro-RO"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1" y="1910166"/>
            <a:ext cx="9234703" cy="3615267"/>
          </a:xfrm>
        </p:spPr>
        <p:txBody>
          <a:bodyPr>
            <a:normAutofit/>
          </a:bodyPr>
          <a:lstStyle/>
          <a:p>
            <a:pPr>
              <a:lnSpc>
                <a:spcPct val="150000"/>
              </a:lnSpc>
              <a:spcAft>
                <a:spcPts val="0"/>
              </a:spcAft>
            </a:pPr>
            <a:r>
              <a:rPr lang="ru-RU" sz="2200" b="1" dirty="0">
                <a:solidFill>
                  <a:schemeClr val="tx1"/>
                </a:solidFill>
                <a:latin typeface="Arial" pitchFamily="34" charset="0"/>
                <a:cs typeface="Arial" pitchFamily="34" charset="0"/>
              </a:rPr>
              <a:t>Нация со здоровыми и </a:t>
            </a:r>
            <a:r>
              <a:rPr lang="ru-RU" sz="2200" b="1" dirty="0" smtClean="0">
                <a:solidFill>
                  <a:schemeClr val="tx1"/>
                </a:solidFill>
                <a:latin typeface="Arial" pitchFamily="34" charset="0"/>
                <a:cs typeface="Arial" pitchFamily="34" charset="0"/>
              </a:rPr>
              <a:t>высокопроизводительными </a:t>
            </a:r>
            <a:r>
              <a:rPr lang="ru-RU" sz="2200" b="1" dirty="0">
                <a:solidFill>
                  <a:schemeClr val="tx1"/>
                </a:solidFill>
                <a:latin typeface="Arial" pitchFamily="34" charset="0"/>
                <a:cs typeface="Arial" pitchFamily="34" charset="0"/>
              </a:rPr>
              <a:t>работниками посредством доступа к профилактическим, диагностическим, лечебным и качественным реабилитационным услугам с правильным и эффективным использованием имеющихся ресурсов </a:t>
            </a:r>
            <a:r>
              <a:rPr lang="ru-RU" sz="2200" b="1" dirty="0" smtClean="0">
                <a:solidFill>
                  <a:schemeClr val="tx1"/>
                </a:solidFill>
                <a:latin typeface="Arial" pitchFamily="34" charset="0"/>
                <a:cs typeface="Arial" pitchFamily="34" charset="0"/>
              </a:rPr>
              <a:t>охраны здоровья и </a:t>
            </a:r>
            <a:r>
              <a:rPr lang="ru-RU" sz="2200" b="1" dirty="0">
                <a:solidFill>
                  <a:schemeClr val="tx1"/>
                </a:solidFill>
                <a:latin typeface="Arial" pitchFamily="34" charset="0"/>
                <a:cs typeface="Arial" pitchFamily="34" charset="0"/>
              </a:rPr>
              <a:t>безопасности </a:t>
            </a:r>
            <a:r>
              <a:rPr lang="ru-RU" sz="2200" b="1" dirty="0" smtClean="0">
                <a:solidFill>
                  <a:schemeClr val="tx1"/>
                </a:solidFill>
                <a:latin typeface="Arial" pitchFamily="34" charset="0"/>
                <a:cs typeface="Arial" pitchFamily="34" charset="0"/>
              </a:rPr>
              <a:t>труда и </a:t>
            </a:r>
            <a:r>
              <a:rPr lang="ru-RU" sz="2200" b="1" dirty="0">
                <a:solidFill>
                  <a:schemeClr val="tx1"/>
                </a:solidFill>
                <a:latin typeface="Arial" pitchFamily="34" charset="0"/>
                <a:cs typeface="Arial" pitchFamily="34" charset="0"/>
              </a:rPr>
              <a:t>поощрения высоких стандартов и передового опыта.</a:t>
            </a:r>
            <a:endParaRPr lang="en-US" sz="2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63099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2975" y="600075"/>
            <a:ext cx="9037933" cy="5678478"/>
          </a:xfrm>
          <a:prstGeom prst="rect">
            <a:avLst/>
          </a:prstGeom>
        </p:spPr>
        <p:txBody>
          <a:bodyPr wrap="square">
            <a:spAutoFit/>
          </a:bodyPr>
          <a:lstStyle/>
          <a:p>
            <a:pPr algn="just">
              <a:lnSpc>
                <a:spcPct val="150000"/>
              </a:lnSpc>
              <a:spcAft>
                <a:spcPts val="0"/>
              </a:spcAft>
            </a:pPr>
            <a:r>
              <a:rPr lang="ru-RU" sz="2200" b="1" dirty="0">
                <a:latin typeface="Arial" panose="020B0604020202020204" pitchFamily="34" charset="0"/>
                <a:cs typeface="Arial" panose="020B0604020202020204" pitchFamily="34" charset="0"/>
              </a:rPr>
              <a:t>Поддержание и улучшение здоровья и благополучия на рабочем месте для активного населения Республики </a:t>
            </a:r>
            <a:r>
              <a:rPr lang="ru-RU" sz="2200" b="1" dirty="0" smtClean="0">
                <a:latin typeface="Arial" panose="020B0604020202020204" pitchFamily="34" charset="0"/>
                <a:cs typeface="Arial" panose="020B0604020202020204" pitchFamily="34" charset="0"/>
              </a:rPr>
              <a:t>Молдова</a:t>
            </a:r>
          </a:p>
          <a:p>
            <a:pPr algn="just">
              <a:lnSpc>
                <a:spcPct val="150000"/>
              </a:lnSpc>
              <a:spcAft>
                <a:spcPts val="0"/>
              </a:spcAft>
            </a:pPr>
            <a:endParaRPr lang="ro-RO" sz="2200" b="1" dirty="0">
              <a:latin typeface="Arial" pitchFamily="34" charset="0"/>
              <a:ea typeface="Calibri"/>
              <a:cs typeface="Arial" pitchFamily="34" charset="0"/>
            </a:endParaRPr>
          </a:p>
          <a:p>
            <a:pPr algn="just">
              <a:lnSpc>
                <a:spcPct val="150000"/>
              </a:lnSpc>
              <a:spcAft>
                <a:spcPts val="0"/>
              </a:spcAft>
            </a:pPr>
            <a:r>
              <a:rPr lang="ru-RU" sz="2200" b="1" dirty="0">
                <a:latin typeface="Arial" panose="020B0604020202020204" pitchFamily="34" charset="0"/>
                <a:ea typeface="Calibri"/>
                <a:cs typeface="Arial" panose="020B0604020202020204" pitchFamily="34" charset="0"/>
              </a:rPr>
              <a:t>Справедливый доступ </a:t>
            </a:r>
            <a:r>
              <a:rPr lang="ru-RU" sz="2200" b="1" dirty="0" smtClean="0">
                <a:latin typeface="Arial" panose="020B0604020202020204" pitchFamily="34" charset="0"/>
                <a:ea typeface="Calibri"/>
                <a:cs typeface="Arial" panose="020B0604020202020204" pitchFamily="34" charset="0"/>
              </a:rPr>
              <a:t>к услугам профессионального здоровья, </a:t>
            </a:r>
            <a:r>
              <a:rPr lang="ru-RU" sz="2200" b="1" dirty="0">
                <a:latin typeface="Arial" panose="020B0604020202020204" pitchFamily="34" charset="0"/>
                <a:ea typeface="Calibri"/>
                <a:cs typeface="Arial" panose="020B0604020202020204" pitchFamily="34" charset="0"/>
              </a:rPr>
              <a:t>экономическая эффективность, обоснование доказательств, оптимизация медицинских услуг с </a:t>
            </a:r>
            <a:r>
              <a:rPr lang="ru-RU" sz="2200" b="1" dirty="0" err="1">
                <a:latin typeface="Arial" panose="020B0604020202020204" pitchFamily="34" charset="0"/>
                <a:ea typeface="Calibri"/>
                <a:cs typeface="Arial" panose="020B0604020202020204" pitchFamily="34" charset="0"/>
              </a:rPr>
              <a:t>уделением</a:t>
            </a:r>
            <a:r>
              <a:rPr lang="ru-RU" sz="2200" b="1" dirty="0">
                <a:latin typeface="Arial" panose="020B0604020202020204" pitchFamily="34" charset="0"/>
                <a:ea typeface="Calibri"/>
                <a:cs typeface="Arial" panose="020B0604020202020204" pitchFamily="34" charset="0"/>
              </a:rPr>
              <a:t> особого внимания выявлению заболеваний, вызванных или усугубляемых условиями труда, а также профилактическим услугам и вмешательствам, партнерство со всеми участниками может помочь улучшить </a:t>
            </a:r>
            <a:r>
              <a:rPr lang="ru-RU" sz="2200" b="1" dirty="0" smtClean="0">
                <a:latin typeface="Arial" panose="020B0604020202020204" pitchFamily="34" charset="0"/>
                <a:ea typeface="Calibri"/>
                <a:cs typeface="Arial" panose="020B0604020202020204" pitchFamily="34" charset="0"/>
              </a:rPr>
              <a:t>здоровье </a:t>
            </a:r>
            <a:r>
              <a:rPr lang="ru-RU" sz="2200" b="1" dirty="0">
                <a:latin typeface="Arial" panose="020B0604020202020204" pitchFamily="34" charset="0"/>
                <a:ea typeface="Calibri"/>
                <a:cs typeface="Arial" panose="020B0604020202020204" pitchFamily="34" charset="0"/>
              </a:rPr>
              <a:t>на </a:t>
            </a:r>
            <a:r>
              <a:rPr lang="ru-RU" sz="2200" b="1" dirty="0" smtClean="0">
                <a:latin typeface="Arial" panose="020B0604020202020204" pitchFamily="34" charset="0"/>
                <a:ea typeface="Calibri"/>
                <a:cs typeface="Arial" panose="020B0604020202020204" pitchFamily="34" charset="0"/>
              </a:rPr>
              <a:t>рабочем месте.</a:t>
            </a:r>
            <a:endParaRPr lang="ro-RO" sz="2200" b="1" dirty="0">
              <a:latin typeface="Arial" pitchFamily="34" charset="0"/>
              <a:ea typeface="Calibri"/>
              <a:cs typeface="Arial" pitchFamily="34" charset="0"/>
            </a:endParaRPr>
          </a:p>
        </p:txBody>
      </p:sp>
    </p:spTree>
    <p:extLst>
      <p:ext uri="{BB962C8B-B14F-4D97-AF65-F5344CB8AC3E}">
        <p14:creationId xmlns:p14="http://schemas.microsoft.com/office/powerpoint/2010/main" val="3848466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pp.eurostat.ec.europa.eu/statistics_explained/images/a/a7/Population_pyramids%2C_EU-28%2C_2013_and_2080_%281%29_%28%25_of_the_total_population%29_YB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892" y="894633"/>
            <a:ext cx="8513045" cy="59633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p:nvPr/>
        </p:nvSpPr>
        <p:spPr>
          <a:xfrm>
            <a:off x="991892" y="332657"/>
            <a:ext cx="8776516" cy="461665"/>
          </a:xfrm>
          <a:prstGeom prst="rect">
            <a:avLst/>
          </a:prstGeom>
        </p:spPr>
        <p:txBody>
          <a:bodyPr wrap="square">
            <a:spAutoFit/>
          </a:bodyPr>
          <a:lstStyle/>
          <a:p>
            <a:pPr defTabSz="457200">
              <a:spcBef>
                <a:spcPts val="600"/>
              </a:spcBef>
              <a:buClr>
                <a:srgbClr val="003399"/>
              </a:buClr>
            </a:pPr>
            <a:r>
              <a:rPr lang="en-GB" sz="2400" b="1" dirty="0">
                <a:solidFill>
                  <a:schemeClr val="tx2"/>
                </a:solidFill>
                <a:latin typeface="+mj-lt"/>
                <a:ea typeface="+mj-ea"/>
                <a:cs typeface="Trebuchet MS"/>
              </a:rPr>
              <a:t>The demographic challenge: Age pyramid Europe</a:t>
            </a:r>
          </a:p>
        </p:txBody>
      </p:sp>
    </p:spTree>
    <p:extLst>
      <p:ext uri="{BB962C8B-B14F-4D97-AF65-F5344CB8AC3E}">
        <p14:creationId xmlns:p14="http://schemas.microsoft.com/office/powerpoint/2010/main" val="1463400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77" y="902714"/>
            <a:ext cx="7578246" cy="5050190"/>
          </a:xfrm>
          <a:prstGeom prst="rect">
            <a:avLst/>
          </a:prstGeom>
        </p:spPr>
      </p:pic>
    </p:spTree>
    <p:extLst>
      <p:ext uri="{BB962C8B-B14F-4D97-AF65-F5344CB8AC3E}">
        <p14:creationId xmlns:p14="http://schemas.microsoft.com/office/powerpoint/2010/main" val="2516327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0"/>
            <a:ext cx="9144000" cy="6093618"/>
          </a:xfrm>
          <a:prstGeom prst="rect">
            <a:avLst/>
          </a:prstGeom>
        </p:spPr>
      </p:pic>
    </p:spTree>
    <p:extLst>
      <p:ext uri="{BB962C8B-B14F-4D97-AF65-F5344CB8AC3E}">
        <p14:creationId xmlns:p14="http://schemas.microsoft.com/office/powerpoint/2010/main" val="2236023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2431"/>
            <a:ext cx="9144000" cy="6050756"/>
          </a:xfrm>
          <a:prstGeom prst="rect">
            <a:avLst/>
          </a:prstGeom>
        </p:spPr>
      </p:pic>
    </p:spTree>
    <p:extLst>
      <p:ext uri="{BB962C8B-B14F-4D97-AF65-F5344CB8AC3E}">
        <p14:creationId xmlns:p14="http://schemas.microsoft.com/office/powerpoint/2010/main" val="4257965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7471" y="5076267"/>
            <a:ext cx="8534400" cy="1507067"/>
          </a:xfrm>
        </p:spPr>
        <p:txBody>
          <a:bodyPr/>
          <a:lstStyle/>
          <a:p>
            <a:pPr algn="ctr"/>
            <a:r>
              <a:rPr lang="ru-RU" dirty="0" smtClean="0"/>
              <a:t>Спасибо за внимание!</a:t>
            </a:r>
            <a:endParaRPr lang="ro-RO"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623" y="685799"/>
            <a:ext cx="8262248" cy="4521631"/>
          </a:xfrm>
        </p:spPr>
      </p:pic>
    </p:spTree>
    <p:extLst>
      <p:ext uri="{BB962C8B-B14F-4D97-AF65-F5344CB8AC3E}">
        <p14:creationId xmlns:p14="http://schemas.microsoft.com/office/powerpoint/2010/main" val="64690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301094"/>
            <a:ext cx="8534400" cy="1507067"/>
          </a:xfrm>
        </p:spPr>
        <p:txBody>
          <a:bodyPr/>
          <a:lstStyle/>
          <a:p>
            <a:pPr algn="ctr"/>
            <a:r>
              <a:rPr lang="ru-RU" b="1" dirty="0" smtClean="0">
                <a:latin typeface="Arial" panose="020B0604020202020204" pitchFamily="34" charset="0"/>
                <a:cs typeface="Arial" panose="020B0604020202020204" pitchFamily="34" charset="0"/>
              </a:rPr>
              <a:t>Законодательная база</a:t>
            </a:r>
            <a:endParaRPr lang="ro-RO"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2" y="2328863"/>
            <a:ext cx="8534400" cy="3615267"/>
          </a:xfrm>
        </p:spPr>
        <p:txBody>
          <a:bodyPr>
            <a:normAutofit/>
          </a:bodyPr>
          <a:lstStyle/>
          <a:p>
            <a:r>
              <a:rPr lang="ru-RU" sz="2200" dirty="0">
                <a:solidFill>
                  <a:schemeClr val="tx1"/>
                </a:solidFill>
                <a:latin typeface="Arial" panose="020B0604020202020204" pitchFamily="34" charset="0"/>
                <a:cs typeface="Arial" panose="020B0604020202020204" pitchFamily="34" charset="0"/>
              </a:rPr>
              <a:t>Постановление </a:t>
            </a:r>
            <a:r>
              <a:rPr lang="ru-RU" sz="2200" dirty="0" smtClean="0">
                <a:solidFill>
                  <a:schemeClr val="tx1"/>
                </a:solidFill>
                <a:latin typeface="Arial" panose="020B0604020202020204" pitchFamily="34" charset="0"/>
                <a:cs typeface="Arial" panose="020B0604020202020204" pitchFamily="34" charset="0"/>
              </a:rPr>
              <a:t>Правительства </a:t>
            </a:r>
            <a:r>
              <a:rPr lang="ro-RO" sz="2200" dirty="0">
                <a:solidFill>
                  <a:schemeClr val="tx1"/>
                </a:solidFill>
                <a:latin typeface="Arial" panose="020B0604020202020204" pitchFamily="34" charset="0"/>
                <a:cs typeface="Arial" panose="020B0604020202020204" pitchFamily="34" charset="0"/>
              </a:rPr>
              <a:t>Nr. </a:t>
            </a:r>
            <a:r>
              <a:rPr lang="ro-RO" sz="2200" dirty="0" smtClean="0">
                <a:solidFill>
                  <a:schemeClr val="tx1"/>
                </a:solidFill>
                <a:latin typeface="Arial" panose="020B0604020202020204" pitchFamily="34" charset="0"/>
                <a:cs typeface="Arial" panose="020B0604020202020204" pitchFamily="34" charset="0"/>
              </a:rPr>
              <a:t>513 </a:t>
            </a:r>
            <a:r>
              <a:rPr lang="ru-RU" sz="2200" dirty="0" smtClean="0">
                <a:solidFill>
                  <a:schemeClr val="tx1"/>
                </a:solidFill>
                <a:latin typeface="Arial" panose="020B0604020202020204" pitchFamily="34" charset="0"/>
                <a:cs typeface="Arial" panose="020B0604020202020204" pitchFamily="34" charset="0"/>
              </a:rPr>
              <a:t>от </a:t>
            </a:r>
            <a:r>
              <a:rPr lang="ro-RO" sz="2200" dirty="0" smtClean="0">
                <a:solidFill>
                  <a:schemeClr val="tx1"/>
                </a:solidFill>
                <a:latin typeface="Arial" panose="020B0604020202020204" pitchFamily="34" charset="0"/>
                <a:cs typeface="Arial" panose="020B0604020202020204" pitchFamily="34" charset="0"/>
              </a:rPr>
              <a:t>11</a:t>
            </a:r>
            <a:r>
              <a:rPr lang="ru-RU" sz="2200" dirty="0" smtClean="0">
                <a:solidFill>
                  <a:schemeClr val="tx1"/>
                </a:solidFill>
                <a:latin typeface="Arial" panose="020B0604020202020204" pitchFamily="34" charset="0"/>
                <a:cs typeface="Arial" panose="020B0604020202020204" pitchFamily="34" charset="0"/>
              </a:rPr>
              <a:t>.08.</a:t>
            </a:r>
            <a:r>
              <a:rPr lang="ro-RO" sz="2200" dirty="0" smtClean="0">
                <a:solidFill>
                  <a:schemeClr val="tx1"/>
                </a:solidFill>
                <a:latin typeface="Arial" panose="020B0604020202020204" pitchFamily="34" charset="0"/>
                <a:cs typeface="Arial" panose="020B0604020202020204" pitchFamily="34" charset="0"/>
              </a:rPr>
              <a:t>1993 „</a:t>
            </a:r>
            <a:r>
              <a:rPr lang="ru-RU" sz="2200" dirty="0">
                <a:solidFill>
                  <a:schemeClr val="tx1"/>
                </a:solidFill>
                <a:latin typeface="Arial" panose="020B0604020202020204" pitchFamily="34" charset="0"/>
                <a:cs typeface="Arial" panose="020B0604020202020204" pitchFamily="34" charset="0"/>
              </a:rPr>
              <a:t>Об утверждении Положения о выплате предприятиями, организациями и учреждениями единовременного пособия в связи с утратой трудоспособности или смертью работника вследствие несчастного случая на производстве или профессионального заболевания</a:t>
            </a:r>
            <a:r>
              <a:rPr lang="ro-RO" sz="2200" dirty="0" smtClean="0">
                <a:solidFill>
                  <a:schemeClr val="tx1"/>
                </a:solidFill>
                <a:latin typeface="Arial" panose="020B0604020202020204" pitchFamily="34" charset="0"/>
                <a:cs typeface="Arial" panose="020B0604020202020204" pitchFamily="34" charset="0"/>
              </a:rPr>
              <a:t>”;</a:t>
            </a:r>
          </a:p>
          <a:p>
            <a:r>
              <a:rPr lang="ru-RU" sz="2200" dirty="0">
                <a:solidFill>
                  <a:schemeClr val="tx1"/>
                </a:solidFill>
                <a:latin typeface="Arial" panose="020B0604020202020204" pitchFamily="34" charset="0"/>
                <a:cs typeface="Arial" panose="020B0604020202020204" pitchFamily="34" charset="0"/>
              </a:rPr>
              <a:t>Постановление </a:t>
            </a:r>
            <a:r>
              <a:rPr lang="ru-RU" sz="2200" dirty="0" smtClean="0">
                <a:solidFill>
                  <a:schemeClr val="tx1"/>
                </a:solidFill>
                <a:latin typeface="Arial" panose="020B0604020202020204" pitchFamily="34" charset="0"/>
                <a:cs typeface="Arial" panose="020B0604020202020204" pitchFamily="34" charset="0"/>
              </a:rPr>
              <a:t>Правительства </a:t>
            </a:r>
            <a:r>
              <a:rPr lang="ro-RO" sz="2200" dirty="0">
                <a:solidFill>
                  <a:schemeClr val="tx1"/>
                </a:solidFill>
                <a:latin typeface="Arial" panose="020B0604020202020204" pitchFamily="34" charset="0"/>
                <a:cs typeface="Arial" panose="020B0604020202020204" pitchFamily="34" charset="0"/>
              </a:rPr>
              <a:t>Nr. 1101 </a:t>
            </a:r>
            <a:r>
              <a:rPr lang="ru-RU" sz="2200" dirty="0" smtClean="0">
                <a:solidFill>
                  <a:schemeClr val="tx1"/>
                </a:solidFill>
                <a:latin typeface="Arial" panose="020B0604020202020204" pitchFamily="34" charset="0"/>
                <a:cs typeface="Arial" panose="020B0604020202020204" pitchFamily="34" charset="0"/>
              </a:rPr>
              <a:t>от </a:t>
            </a:r>
            <a:r>
              <a:rPr lang="ro-RO" sz="2200" dirty="0" smtClean="0">
                <a:solidFill>
                  <a:schemeClr val="tx1"/>
                </a:solidFill>
                <a:latin typeface="Arial" panose="020B0604020202020204" pitchFamily="34" charset="0"/>
                <a:cs typeface="Arial" panose="020B0604020202020204" pitchFamily="34" charset="0"/>
              </a:rPr>
              <a:t>17</a:t>
            </a:r>
            <a:r>
              <a:rPr lang="ru-RU" sz="2200" dirty="0" smtClean="0">
                <a:solidFill>
                  <a:schemeClr val="tx1"/>
                </a:solidFill>
                <a:latin typeface="Arial" panose="020B0604020202020204" pitchFamily="34" charset="0"/>
                <a:cs typeface="Arial" panose="020B0604020202020204" pitchFamily="34" charset="0"/>
              </a:rPr>
              <a:t>.10.</a:t>
            </a:r>
            <a:r>
              <a:rPr lang="ro-RO" sz="2200" dirty="0" smtClean="0">
                <a:solidFill>
                  <a:schemeClr val="tx1"/>
                </a:solidFill>
                <a:latin typeface="Arial" panose="020B0604020202020204" pitchFamily="34" charset="0"/>
                <a:cs typeface="Arial" panose="020B0604020202020204" pitchFamily="34" charset="0"/>
              </a:rPr>
              <a:t>2001 „</a:t>
            </a:r>
            <a:r>
              <a:rPr lang="ru-RU" sz="2200" dirty="0">
                <a:solidFill>
                  <a:schemeClr val="tx1"/>
                </a:solidFill>
                <a:latin typeface="Arial" panose="020B0604020202020204" pitchFamily="34" charset="0"/>
                <a:cs typeface="Arial" panose="020B0604020202020204" pitchFamily="34" charset="0"/>
              </a:rPr>
              <a:t>б утверждении Положения о порядке установления пособия по инвалидности от трудового увечья или профессионального заболевания</a:t>
            </a:r>
            <a:r>
              <a:rPr lang="ro-RO" sz="2200" dirty="0" smtClean="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42876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429682"/>
            <a:ext cx="8534400" cy="1507067"/>
          </a:xfrm>
        </p:spPr>
        <p:txBody>
          <a:bodyPr>
            <a:normAutofit/>
          </a:bodyPr>
          <a:lstStyle/>
          <a:p>
            <a:pPr algn="ctr"/>
            <a:r>
              <a:rPr lang="ru-RU" b="1" dirty="0" smtClean="0">
                <a:latin typeface="Arial" panose="020B0604020202020204" pitchFamily="34" charset="0"/>
                <a:cs typeface="Arial" panose="020B0604020202020204" pitchFamily="34" charset="0"/>
              </a:rPr>
              <a:t>Законодательная база</a:t>
            </a:r>
            <a:endParaRPr lang="ro-RO"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2" y="2428875"/>
            <a:ext cx="8534400" cy="3615267"/>
          </a:xfrm>
        </p:spPr>
        <p:txBody>
          <a:bodyPr>
            <a:normAutofit/>
          </a:bodyPr>
          <a:lstStyle/>
          <a:p>
            <a:r>
              <a:rPr lang="ru-RU" sz="2200" dirty="0">
                <a:solidFill>
                  <a:schemeClr val="tx1"/>
                </a:solidFill>
                <a:latin typeface="Arial" panose="020B0604020202020204" pitchFamily="34" charset="0"/>
                <a:cs typeface="Arial" panose="020B0604020202020204" pitchFamily="34" charset="0"/>
              </a:rPr>
              <a:t>Постановление </a:t>
            </a:r>
            <a:r>
              <a:rPr lang="ru-RU" sz="2200" dirty="0" smtClean="0">
                <a:solidFill>
                  <a:schemeClr val="tx1"/>
                </a:solidFill>
                <a:latin typeface="Arial" panose="020B0604020202020204" pitchFamily="34" charset="0"/>
                <a:cs typeface="Arial" panose="020B0604020202020204" pitchFamily="34" charset="0"/>
              </a:rPr>
              <a:t>Правительств</a:t>
            </a:r>
            <a:r>
              <a:rPr lang="ru-RU" sz="2200" dirty="0">
                <a:solidFill>
                  <a:schemeClr val="tx1"/>
                </a:solidFill>
                <a:latin typeface="Arial" panose="020B0604020202020204" pitchFamily="34" charset="0"/>
                <a:cs typeface="Arial" panose="020B0604020202020204" pitchFamily="34" charset="0"/>
              </a:rPr>
              <a:t>а</a:t>
            </a:r>
            <a:r>
              <a:rPr lang="ru-RU" sz="2200" dirty="0" smtClean="0">
                <a:solidFill>
                  <a:schemeClr val="tx1"/>
                </a:solidFill>
                <a:latin typeface="Arial" panose="020B0604020202020204" pitchFamily="34" charset="0"/>
                <a:cs typeface="Arial" panose="020B0604020202020204" pitchFamily="34" charset="0"/>
              </a:rPr>
              <a:t> </a:t>
            </a:r>
            <a:r>
              <a:rPr lang="ro-RO" sz="2200" dirty="0">
                <a:solidFill>
                  <a:schemeClr val="tx1"/>
                </a:solidFill>
                <a:latin typeface="Arial" panose="020B0604020202020204" pitchFamily="34" charset="0"/>
                <a:cs typeface="Arial" panose="020B0604020202020204" pitchFamily="34" charset="0"/>
              </a:rPr>
              <a:t>Nr. 1025 </a:t>
            </a:r>
            <a:r>
              <a:rPr lang="ru-RU" sz="2200" dirty="0">
                <a:solidFill>
                  <a:schemeClr val="tx1"/>
                </a:solidFill>
                <a:latin typeface="Arial" panose="020B0604020202020204" pitchFamily="34" charset="0"/>
                <a:cs typeface="Arial" panose="020B0604020202020204" pitchFamily="34" charset="0"/>
              </a:rPr>
              <a:t>от </a:t>
            </a:r>
            <a:r>
              <a:rPr lang="ro-RO" sz="2200" dirty="0">
                <a:solidFill>
                  <a:schemeClr val="tx1"/>
                </a:solidFill>
                <a:latin typeface="Arial" panose="020B0604020202020204" pitchFamily="34" charset="0"/>
                <a:cs typeface="Arial" panose="020B0604020202020204" pitchFamily="34" charset="0"/>
              </a:rPr>
              <a:t>07.09.2016 </a:t>
            </a:r>
            <a:r>
              <a:rPr lang="ru-RU" sz="2200" dirty="0">
                <a:solidFill>
                  <a:schemeClr val="tx1"/>
                </a:solidFill>
                <a:latin typeface="Arial" panose="020B0604020202020204" pitchFamily="34" charset="0"/>
                <a:cs typeface="Arial" panose="020B0604020202020204" pitchFamily="34" charset="0"/>
              </a:rPr>
              <a:t>«об утверждении Санитарного регламента по надзору за здоровьем лиц, подверженных воздействию факторов профессионального риска»</a:t>
            </a:r>
            <a:r>
              <a:rPr lang="ro-RO" sz="2200" dirty="0">
                <a:solidFill>
                  <a:schemeClr val="tx1"/>
                </a:solidFill>
                <a:latin typeface="Arial" panose="020B0604020202020204" pitchFamily="34" charset="0"/>
                <a:cs typeface="Arial" panose="020B0604020202020204" pitchFamily="34" charset="0"/>
              </a:rPr>
              <a:t>;</a:t>
            </a:r>
          </a:p>
          <a:p>
            <a:pPr algn="just"/>
            <a:r>
              <a:rPr lang="ru-RU" sz="2200" dirty="0">
                <a:solidFill>
                  <a:schemeClr val="tx1"/>
                </a:solidFill>
                <a:latin typeface="Arial" panose="020B0604020202020204" pitchFamily="34" charset="0"/>
                <a:cs typeface="Arial" panose="020B0604020202020204" pitchFamily="34" charset="0"/>
              </a:rPr>
              <a:t>Постановление </a:t>
            </a:r>
            <a:r>
              <a:rPr lang="ru-RU" sz="2200" dirty="0" smtClean="0">
                <a:solidFill>
                  <a:schemeClr val="tx1"/>
                </a:solidFill>
                <a:latin typeface="Arial" panose="020B0604020202020204" pitchFamily="34" charset="0"/>
                <a:cs typeface="Arial" panose="020B0604020202020204" pitchFamily="34" charset="0"/>
              </a:rPr>
              <a:t>Правительства </a:t>
            </a:r>
            <a:r>
              <a:rPr lang="ro-RO" sz="2200" dirty="0">
                <a:solidFill>
                  <a:schemeClr val="tx1"/>
                </a:solidFill>
                <a:latin typeface="Arial" panose="020B0604020202020204" pitchFamily="34" charset="0"/>
                <a:cs typeface="Arial" panose="020B0604020202020204" pitchFamily="34" charset="0"/>
              </a:rPr>
              <a:t>Nr. 1282 </a:t>
            </a:r>
            <a:r>
              <a:rPr lang="ru-RU" sz="2200" dirty="0">
                <a:solidFill>
                  <a:schemeClr val="tx1"/>
                </a:solidFill>
                <a:latin typeface="Arial" panose="020B0604020202020204" pitchFamily="34" charset="0"/>
                <a:cs typeface="Arial" panose="020B0604020202020204" pitchFamily="34" charset="0"/>
              </a:rPr>
              <a:t>от </a:t>
            </a:r>
            <a:r>
              <a:rPr lang="ro-RO" sz="2200" dirty="0">
                <a:solidFill>
                  <a:schemeClr val="tx1"/>
                </a:solidFill>
                <a:latin typeface="Arial" panose="020B0604020202020204" pitchFamily="34" charset="0"/>
                <a:cs typeface="Arial" panose="020B0604020202020204" pitchFamily="34" charset="0"/>
              </a:rPr>
              <a:t>29.11.2016 “</a:t>
            </a:r>
            <a:r>
              <a:rPr lang="ru-RU" sz="2200" dirty="0">
                <a:solidFill>
                  <a:schemeClr val="tx1"/>
                </a:solidFill>
                <a:latin typeface="Arial" panose="020B0604020202020204" pitchFamily="34" charset="0"/>
                <a:cs typeface="Arial" panose="020B0604020202020204" pitchFamily="34" charset="0"/>
              </a:rPr>
              <a:t>об утверждении Санитарного регламента о порядке расследования и установления диагноза профессионального  заболевания (отравления)</a:t>
            </a:r>
            <a:r>
              <a:rPr lang="ro-RO" sz="2200" dirty="0">
                <a:solidFill>
                  <a:schemeClr val="tx1"/>
                </a:solidFill>
                <a:latin typeface="Arial" panose="020B0604020202020204" pitchFamily="34" charset="0"/>
                <a:cs typeface="Arial" panose="020B0604020202020204" pitchFamily="34" charset="0"/>
              </a:rPr>
              <a:t>”;</a:t>
            </a:r>
          </a:p>
          <a:p>
            <a:endParaRPr lang="ro-RO"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891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5125"/>
            <a:ext cx="10439399" cy="1325563"/>
          </a:xfrm>
        </p:spPr>
        <p:txBody>
          <a:bodyPr/>
          <a:lstStyle/>
          <a:p>
            <a:r>
              <a:rPr lang="ru-RU" b="1" dirty="0" smtClean="0">
                <a:latin typeface="Arial" panose="020B0604020202020204" pitchFamily="34" charset="0"/>
                <a:cs typeface="Arial" panose="020B0604020202020204" pitchFamily="34" charset="0"/>
              </a:rPr>
              <a:t>ЧТО У НАС ЕСТЬ на практическом уровне</a:t>
            </a:r>
            <a:r>
              <a:rPr lang="ro-RO" b="1" dirty="0" smtClean="0">
                <a:latin typeface="Arial" panose="020B0604020202020204" pitchFamily="34" charset="0"/>
                <a:cs typeface="Arial" panose="020B0604020202020204" pitchFamily="34" charset="0"/>
              </a:rPr>
              <a:t>? </a:t>
            </a:r>
            <a:endParaRPr lang="ro-RO"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4212" y="2157412"/>
            <a:ext cx="8534400" cy="3615267"/>
          </a:xfrm>
        </p:spPr>
        <p:txBody>
          <a:bodyPr>
            <a:normAutofit/>
          </a:bodyPr>
          <a:lstStyle/>
          <a:p>
            <a:r>
              <a:rPr lang="ru-RU" sz="2200" dirty="0" smtClean="0">
                <a:solidFill>
                  <a:schemeClr val="tx1"/>
                </a:solidFill>
                <a:latin typeface="Arial" panose="020B0604020202020204" pitchFamily="34" charset="0"/>
                <a:cs typeface="Arial" panose="020B0604020202020204" pitchFamily="34" charset="0"/>
              </a:rPr>
              <a:t>Недостаточный контроль за здоровьем работающего населения</a:t>
            </a:r>
          </a:p>
        </p:txBody>
      </p:sp>
    </p:spTree>
    <p:extLst>
      <p:ext uri="{BB962C8B-B14F-4D97-AF65-F5344CB8AC3E}">
        <p14:creationId xmlns:p14="http://schemas.microsoft.com/office/powerpoint/2010/main" val="287027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272519"/>
            <a:ext cx="10617201" cy="1507067"/>
          </a:xfrm>
        </p:spPr>
        <p:txBody>
          <a:bodyPr>
            <a:normAutofit fontScale="90000"/>
          </a:bodyPr>
          <a:lstStyle/>
          <a:p>
            <a:r>
              <a:rPr lang="ru-RU" b="1" dirty="0">
                <a:latin typeface="Arial" panose="020B0604020202020204" pitchFamily="34" charset="0"/>
                <a:cs typeface="Arial" panose="020B0604020202020204" pitchFamily="34" charset="0"/>
              </a:rPr>
              <a:t>Процентное соотношение работников на рынке труда в начале 2016 года </a:t>
            </a:r>
            <a:r>
              <a:rPr lang="ro-RO" b="1" dirty="0" smtClean="0">
                <a:latin typeface="Arial" panose="020B0604020202020204" pitchFamily="34" charset="0"/>
                <a:cs typeface="Arial" panose="020B0604020202020204" pitchFamily="34" charset="0"/>
              </a:rPr>
              <a:t/>
            </a:r>
            <a:br>
              <a:rPr lang="ro-RO" b="1" dirty="0" smtClean="0">
                <a:latin typeface="Arial" panose="020B0604020202020204" pitchFamily="34" charset="0"/>
                <a:cs typeface="Arial" panose="020B0604020202020204" pitchFamily="34" charset="0"/>
              </a:rPr>
            </a:br>
            <a:r>
              <a:rPr lang="ru-RU" b="1" dirty="0" smtClean="0">
                <a:latin typeface="Arial" panose="020B0604020202020204" pitchFamily="34" charset="0"/>
                <a:cs typeface="Arial" panose="020B0604020202020204" pitchFamily="34" charset="0"/>
              </a:rPr>
              <a:t>(</a:t>
            </a:r>
            <a:r>
              <a:rPr lang="ru-RU" b="1" dirty="0">
                <a:latin typeface="Arial" panose="020B0604020202020204" pitchFamily="34" charset="0"/>
                <a:cs typeface="Arial" panose="020B0604020202020204" pitchFamily="34" charset="0"/>
              </a:rPr>
              <a:t>всего 1,5 млн. человек)</a:t>
            </a:r>
            <a:endParaRPr lang="ro-RO"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321731205"/>
              </p:ext>
            </p:extLst>
          </p:nvPr>
        </p:nvGraphicFramePr>
        <p:xfrm>
          <a:off x="684211" y="1779586"/>
          <a:ext cx="11357971" cy="5256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6664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116810"/>
            <a:ext cx="10459069" cy="1507067"/>
          </a:xfrm>
        </p:spPr>
        <p:txBody>
          <a:bodyPr/>
          <a:lstStyle/>
          <a:p>
            <a:pPr algn="ctr"/>
            <a:r>
              <a:rPr lang="ru-RU" b="1" dirty="0" smtClean="0">
                <a:latin typeface="Arial" panose="020B0604020202020204" pitchFamily="34" charset="0"/>
                <a:cs typeface="Arial" panose="020B0604020202020204" pitchFamily="34" charset="0"/>
              </a:rPr>
              <a:t>ЧИСЛО ЛИЦ РАБОТАЮЩИХ ВО ВРЕДНЫХ УСЛОВИЯХ ТРУДА</a:t>
            </a:r>
            <a:endParaRPr lang="ro-RO" b="1"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74812553"/>
              </p:ext>
            </p:extLst>
          </p:nvPr>
        </p:nvGraphicFramePr>
        <p:xfrm>
          <a:off x="326757" y="1286043"/>
          <a:ext cx="10515600" cy="4844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404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Particularizare 1">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76DBF4"/>
      </a:hlink>
      <a:folHlink>
        <a:srgbClr val="76DBF4"/>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2132</TotalTime>
  <Words>1421</Words>
  <Application>Microsoft Office PowerPoint</Application>
  <PresentationFormat>Широкоэкранный</PresentationFormat>
  <Paragraphs>250</Paragraphs>
  <Slides>49</Slides>
  <Notes>16</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8" baseType="lpstr">
      <vt:lpstr>Arial</vt:lpstr>
      <vt:lpstr>Calibri</vt:lpstr>
      <vt:lpstr>Century Gothic</vt:lpstr>
      <vt:lpstr>Tahoma</vt:lpstr>
      <vt:lpstr>Times New Roman</vt:lpstr>
      <vt:lpstr>Trebuchet MS</vt:lpstr>
      <vt:lpstr>Wingdings 3</vt:lpstr>
      <vt:lpstr>Sector</vt:lpstr>
      <vt:lpstr>Worksheet</vt:lpstr>
      <vt:lpstr>Система охраны здоровья в контексте медицины труда и расследование профессиональных заболеваний в Республике Молдова</vt:lpstr>
      <vt:lpstr>Задача служб по охране здоровья и безопасности труда: </vt:lpstr>
      <vt:lpstr> Где находится национальная система охраны профессионального здоровья? НА РАССВЕТЕ ИЛИ НА ЗАКАТЕ РАЗВИТИЯ?</vt:lpstr>
      <vt:lpstr>ЧТО У НАС ЕСТЬ?  Законодательная база</vt:lpstr>
      <vt:lpstr>Законодательная база</vt:lpstr>
      <vt:lpstr>Законодательная база</vt:lpstr>
      <vt:lpstr>ЧТО У НАС ЕСТЬ на практическом уровне? </vt:lpstr>
      <vt:lpstr>Процентное соотношение работников на рынке труда в начале 2016 года  (всего 1,5 млн. человек)</vt:lpstr>
      <vt:lpstr>ЧИСЛО ЛИЦ РАБОТАЮЩИХ ВО ВРЕДНЫХ УСЛОВИЯХ ТРУДА</vt:lpstr>
      <vt:lpstr>Охват медицинскими осмотрами,%</vt:lpstr>
      <vt:lpstr>Охват медицинскими осмотрами,%</vt:lpstr>
      <vt:lpstr>Презентация PowerPoint</vt:lpstr>
      <vt:lpstr>ЧТО ПОМЕНЯЛОСЬ ЗА ПОСЛЕДНЕЕ ВРЕМЯ?</vt:lpstr>
      <vt:lpstr>ЧТО ПРЕДУСМАТРИВАЕТ РЕГЛАМЕНТ?</vt:lpstr>
      <vt:lpstr>КТО ЯВЛЯЕТСЯ ОБЪЕКТОМ НАДЗОРА?</vt:lpstr>
      <vt:lpstr>Презентация PowerPoint</vt:lpstr>
      <vt:lpstr>Обязанности работодателя</vt:lpstr>
      <vt:lpstr>Презентация PowerPoint</vt:lpstr>
      <vt:lpstr>Презентация PowerPoint</vt:lpstr>
      <vt:lpstr> Заполнение карточек направления на медицинский осмотр</vt:lpstr>
      <vt:lpstr>Обязанности Службы государственного надзора за общественным здоровьем</vt:lpstr>
      <vt:lpstr>Работа Медицинской комиссии</vt:lpstr>
      <vt:lpstr>расследование профзаболевания</vt:lpstr>
      <vt:lpstr>расследование профзаболевания</vt:lpstr>
      <vt:lpstr>расследование профзаболевания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Провокации будущего</vt:lpstr>
      <vt:lpstr>К ЧЕМУ МЫ СТРЕМИмся?</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RePack by Diakov</cp:lastModifiedBy>
  <cp:revision>175</cp:revision>
  <dcterms:created xsi:type="dcterms:W3CDTF">2017-12-09T13:43:23Z</dcterms:created>
  <dcterms:modified xsi:type="dcterms:W3CDTF">2017-12-12T22:09:15Z</dcterms:modified>
</cp:coreProperties>
</file>