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6"/>
  </p:notesMasterIdLst>
  <p:sldIdLst>
    <p:sldId id="257" r:id="rId2"/>
    <p:sldId id="258" r:id="rId3"/>
    <p:sldId id="271" r:id="rId4"/>
    <p:sldId id="281" r:id="rId5"/>
    <p:sldId id="260" r:id="rId6"/>
    <p:sldId id="262" r:id="rId7"/>
    <p:sldId id="263" r:id="rId8"/>
    <p:sldId id="289" r:id="rId9"/>
    <p:sldId id="264" r:id="rId10"/>
    <p:sldId id="265" r:id="rId11"/>
    <p:sldId id="282" r:id="rId12"/>
    <p:sldId id="266" r:id="rId13"/>
    <p:sldId id="267" r:id="rId14"/>
    <p:sldId id="268" r:id="rId15"/>
    <p:sldId id="294" r:id="rId16"/>
    <p:sldId id="295" r:id="rId17"/>
    <p:sldId id="296" r:id="rId18"/>
    <p:sldId id="283" r:id="rId19"/>
    <p:sldId id="298" r:id="rId20"/>
    <p:sldId id="297" r:id="rId21"/>
    <p:sldId id="272" r:id="rId22"/>
    <p:sldId id="273" r:id="rId23"/>
    <p:sldId id="274" r:id="rId24"/>
    <p:sldId id="280" r:id="rId25"/>
    <p:sldId id="275" r:id="rId26"/>
    <p:sldId id="276" r:id="rId27"/>
    <p:sldId id="277" r:id="rId28"/>
    <p:sldId id="278" r:id="rId29"/>
    <p:sldId id="293" r:id="rId30"/>
    <p:sldId id="290" r:id="rId31"/>
    <p:sldId id="291" r:id="rId32"/>
    <p:sldId id="292" r:id="rId33"/>
    <p:sldId id="284" r:id="rId34"/>
    <p:sldId id="28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78" d="100"/>
          <a:sy n="78" d="100"/>
        </p:scale>
        <p:origin x="-2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7BA743-6614-42B5-A4DA-17B32C489A19}" type="doc">
      <dgm:prSet loTypeId="urn:microsoft.com/office/officeart/2005/8/layout/radial6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6404724-AD8F-4A45-8075-736AC0F2057B}">
      <dgm:prSet phldrT="[Text]"/>
      <dgm:spPr/>
      <dgm:t>
        <a:bodyPr/>
        <a:lstStyle/>
        <a:p>
          <a:r>
            <a:rPr lang="en-US" dirty="0" smtClean="0"/>
            <a:t>ITUC</a:t>
          </a:r>
          <a:endParaRPr lang="en-US" dirty="0"/>
        </a:p>
      </dgm:t>
    </dgm:pt>
    <dgm:pt modelId="{13B4E33A-5658-44CB-ADB3-7020FB561716}" type="parTrans" cxnId="{C06AB9EF-9009-432C-BEBC-7F6E7E010D67}">
      <dgm:prSet/>
      <dgm:spPr/>
      <dgm:t>
        <a:bodyPr/>
        <a:lstStyle/>
        <a:p>
          <a:endParaRPr lang="en-US"/>
        </a:p>
      </dgm:t>
    </dgm:pt>
    <dgm:pt modelId="{AA3B99CB-F8BA-422F-9019-1CA9FF7B6699}" type="sibTrans" cxnId="{C06AB9EF-9009-432C-BEBC-7F6E7E010D67}">
      <dgm:prSet/>
      <dgm:spPr/>
      <dgm:t>
        <a:bodyPr/>
        <a:lstStyle/>
        <a:p>
          <a:endParaRPr lang="en-US"/>
        </a:p>
      </dgm:t>
    </dgm:pt>
    <dgm:pt modelId="{8079C2ED-DD95-4D14-A507-AE4287A8D097}">
      <dgm:prSet phldrT="[Text]"/>
      <dgm:spPr/>
      <dgm:t>
        <a:bodyPr/>
        <a:lstStyle/>
        <a:p>
          <a:r>
            <a:rPr lang="en-US" dirty="0" smtClean="0"/>
            <a:t>Count us in</a:t>
          </a:r>
          <a:endParaRPr lang="en-US" dirty="0"/>
        </a:p>
      </dgm:t>
    </dgm:pt>
    <dgm:pt modelId="{79E7B738-42E0-4F97-9A53-FAA8CD95D9BC}" type="parTrans" cxnId="{3A03B6EC-B7B3-4EE7-BDCB-215B4C060E31}">
      <dgm:prSet/>
      <dgm:spPr/>
      <dgm:t>
        <a:bodyPr/>
        <a:lstStyle/>
        <a:p>
          <a:endParaRPr lang="en-US"/>
        </a:p>
      </dgm:t>
    </dgm:pt>
    <dgm:pt modelId="{FAB15EDF-4A54-47D7-AC12-46089974518E}" type="sibTrans" cxnId="{3A03B6EC-B7B3-4EE7-BDCB-215B4C060E31}">
      <dgm:prSet/>
      <dgm:spPr/>
      <dgm:t>
        <a:bodyPr/>
        <a:lstStyle/>
        <a:p>
          <a:endParaRPr lang="en-US"/>
        </a:p>
      </dgm:t>
    </dgm:pt>
    <dgm:pt modelId="{6BB280FD-D073-4E0A-B65F-CD0FFA7E8774}">
      <dgm:prSet phldrT="[Text]"/>
      <dgm:spPr/>
      <dgm:t>
        <a:bodyPr/>
        <a:lstStyle/>
        <a:p>
          <a:r>
            <a:rPr lang="en-US" dirty="0" smtClean="0"/>
            <a:t>DFL</a:t>
          </a:r>
          <a:endParaRPr lang="en-US" dirty="0"/>
        </a:p>
      </dgm:t>
    </dgm:pt>
    <dgm:pt modelId="{7D1ED5F9-5EE6-4723-BB33-1170115F18D3}" type="parTrans" cxnId="{3F195043-AE33-49E9-9BD5-CD03ADBE04F6}">
      <dgm:prSet/>
      <dgm:spPr/>
      <dgm:t>
        <a:bodyPr/>
        <a:lstStyle/>
        <a:p>
          <a:endParaRPr lang="en-US"/>
        </a:p>
      </dgm:t>
    </dgm:pt>
    <dgm:pt modelId="{B250002A-AE3E-46DD-B701-2D05BB77F895}" type="sibTrans" cxnId="{3F195043-AE33-49E9-9BD5-CD03ADBE04F6}">
      <dgm:prSet/>
      <dgm:spPr/>
      <dgm:t>
        <a:bodyPr/>
        <a:lstStyle/>
        <a:p>
          <a:endParaRPr lang="en-US"/>
        </a:p>
      </dgm:t>
    </dgm:pt>
    <dgm:pt modelId="{4480AA54-DB61-4FD8-89F6-CC74EB7014F5}" type="pres">
      <dgm:prSet presAssocID="{937BA743-6614-42B5-A4DA-17B32C489A1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8058EDE-A37F-4786-A26D-BB284792D20A}" type="pres">
      <dgm:prSet presAssocID="{B6404724-AD8F-4A45-8075-736AC0F2057B}" presName="centerShape" presStyleLbl="node0" presStyleIdx="0" presStyleCnt="1"/>
      <dgm:spPr/>
      <dgm:t>
        <a:bodyPr/>
        <a:lstStyle/>
        <a:p>
          <a:endParaRPr lang="en-US"/>
        </a:p>
      </dgm:t>
    </dgm:pt>
    <dgm:pt modelId="{552E11FB-27D3-456B-9872-A48212F053CC}" type="pres">
      <dgm:prSet presAssocID="{8079C2ED-DD95-4D14-A507-AE4287A8D09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016E6E-841A-4386-859B-0CB276FD6C90}" type="pres">
      <dgm:prSet presAssocID="{8079C2ED-DD95-4D14-A507-AE4287A8D097}" presName="dummy" presStyleCnt="0"/>
      <dgm:spPr/>
    </dgm:pt>
    <dgm:pt modelId="{1CA1598B-CB8A-4DD3-B5EE-578587CFB788}" type="pres">
      <dgm:prSet presAssocID="{FAB15EDF-4A54-47D7-AC12-46089974518E}" presName="sibTrans" presStyleLbl="sibTrans2D1" presStyleIdx="0" presStyleCnt="2"/>
      <dgm:spPr/>
      <dgm:t>
        <a:bodyPr/>
        <a:lstStyle/>
        <a:p>
          <a:endParaRPr lang="en-GB"/>
        </a:p>
      </dgm:t>
    </dgm:pt>
    <dgm:pt modelId="{EBD851B6-6C10-4DAD-9588-4B685ACE0545}" type="pres">
      <dgm:prSet presAssocID="{6BB280FD-D073-4E0A-B65F-CD0FFA7E877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DE0D9C-CD2C-4FE4-BF38-1FA3DA8A6006}" type="pres">
      <dgm:prSet presAssocID="{6BB280FD-D073-4E0A-B65F-CD0FFA7E8774}" presName="dummy" presStyleCnt="0"/>
      <dgm:spPr/>
    </dgm:pt>
    <dgm:pt modelId="{C183F26F-555A-493B-9395-5A6247560128}" type="pres">
      <dgm:prSet presAssocID="{B250002A-AE3E-46DD-B701-2D05BB77F895}" presName="sibTrans" presStyleLbl="sibTrans2D1" presStyleIdx="1" presStyleCnt="2"/>
      <dgm:spPr/>
      <dgm:t>
        <a:bodyPr/>
        <a:lstStyle/>
        <a:p>
          <a:endParaRPr lang="en-GB"/>
        </a:p>
      </dgm:t>
    </dgm:pt>
  </dgm:ptLst>
  <dgm:cxnLst>
    <dgm:cxn modelId="{373A9F2C-8C63-45EF-9A4C-6B2A87F244F9}" type="presOf" srcId="{6BB280FD-D073-4E0A-B65F-CD0FFA7E8774}" destId="{EBD851B6-6C10-4DAD-9588-4B685ACE0545}" srcOrd="0" destOrd="0" presId="urn:microsoft.com/office/officeart/2005/8/layout/radial6"/>
    <dgm:cxn modelId="{283FEC1B-D738-4C63-BCCA-4F6E953C0677}" type="presOf" srcId="{937BA743-6614-42B5-A4DA-17B32C489A19}" destId="{4480AA54-DB61-4FD8-89F6-CC74EB7014F5}" srcOrd="0" destOrd="0" presId="urn:microsoft.com/office/officeart/2005/8/layout/radial6"/>
    <dgm:cxn modelId="{C06AB9EF-9009-432C-BEBC-7F6E7E010D67}" srcId="{937BA743-6614-42B5-A4DA-17B32C489A19}" destId="{B6404724-AD8F-4A45-8075-736AC0F2057B}" srcOrd="0" destOrd="0" parTransId="{13B4E33A-5658-44CB-ADB3-7020FB561716}" sibTransId="{AA3B99CB-F8BA-422F-9019-1CA9FF7B6699}"/>
    <dgm:cxn modelId="{3A03B6EC-B7B3-4EE7-BDCB-215B4C060E31}" srcId="{B6404724-AD8F-4A45-8075-736AC0F2057B}" destId="{8079C2ED-DD95-4D14-A507-AE4287A8D097}" srcOrd="0" destOrd="0" parTransId="{79E7B738-42E0-4F97-9A53-FAA8CD95D9BC}" sibTransId="{FAB15EDF-4A54-47D7-AC12-46089974518E}"/>
    <dgm:cxn modelId="{3F195043-AE33-49E9-9BD5-CD03ADBE04F6}" srcId="{B6404724-AD8F-4A45-8075-736AC0F2057B}" destId="{6BB280FD-D073-4E0A-B65F-CD0FFA7E8774}" srcOrd="1" destOrd="0" parTransId="{7D1ED5F9-5EE6-4723-BB33-1170115F18D3}" sibTransId="{B250002A-AE3E-46DD-B701-2D05BB77F895}"/>
    <dgm:cxn modelId="{56FB4600-B89A-41D2-A90F-AAC72E55E54F}" type="presOf" srcId="{B6404724-AD8F-4A45-8075-736AC0F2057B}" destId="{F8058EDE-A37F-4786-A26D-BB284792D20A}" srcOrd="0" destOrd="0" presId="urn:microsoft.com/office/officeart/2005/8/layout/radial6"/>
    <dgm:cxn modelId="{187E1006-428F-47EC-B2DB-49F6D1C5B178}" type="presOf" srcId="{8079C2ED-DD95-4D14-A507-AE4287A8D097}" destId="{552E11FB-27D3-456B-9872-A48212F053CC}" srcOrd="0" destOrd="0" presId="urn:microsoft.com/office/officeart/2005/8/layout/radial6"/>
    <dgm:cxn modelId="{447CC2D4-FEAD-4784-8989-74ACDF6A3C6B}" type="presOf" srcId="{FAB15EDF-4A54-47D7-AC12-46089974518E}" destId="{1CA1598B-CB8A-4DD3-B5EE-578587CFB788}" srcOrd="0" destOrd="0" presId="urn:microsoft.com/office/officeart/2005/8/layout/radial6"/>
    <dgm:cxn modelId="{B6A80DAA-ED61-4267-B549-F612FEEEECA6}" type="presOf" srcId="{B250002A-AE3E-46DD-B701-2D05BB77F895}" destId="{C183F26F-555A-493B-9395-5A6247560128}" srcOrd="0" destOrd="0" presId="urn:microsoft.com/office/officeart/2005/8/layout/radial6"/>
    <dgm:cxn modelId="{7D7CA23A-F8B3-4D14-9268-E7CB02B962E1}" type="presParOf" srcId="{4480AA54-DB61-4FD8-89F6-CC74EB7014F5}" destId="{F8058EDE-A37F-4786-A26D-BB284792D20A}" srcOrd="0" destOrd="0" presId="urn:microsoft.com/office/officeart/2005/8/layout/radial6"/>
    <dgm:cxn modelId="{555671DC-AC1F-42D2-A6FC-C3A2C61079F0}" type="presParOf" srcId="{4480AA54-DB61-4FD8-89F6-CC74EB7014F5}" destId="{552E11FB-27D3-456B-9872-A48212F053CC}" srcOrd="1" destOrd="0" presId="urn:microsoft.com/office/officeart/2005/8/layout/radial6"/>
    <dgm:cxn modelId="{6336610E-9FEF-4355-BAA5-F24ED8C502B8}" type="presParOf" srcId="{4480AA54-DB61-4FD8-89F6-CC74EB7014F5}" destId="{82016E6E-841A-4386-859B-0CB276FD6C90}" srcOrd="2" destOrd="0" presId="urn:microsoft.com/office/officeart/2005/8/layout/radial6"/>
    <dgm:cxn modelId="{508F2038-3BAD-4399-8D79-A839A2727FF4}" type="presParOf" srcId="{4480AA54-DB61-4FD8-89F6-CC74EB7014F5}" destId="{1CA1598B-CB8A-4DD3-B5EE-578587CFB788}" srcOrd="3" destOrd="0" presId="urn:microsoft.com/office/officeart/2005/8/layout/radial6"/>
    <dgm:cxn modelId="{C501A4C0-9DC6-4877-877C-7011DC6272D6}" type="presParOf" srcId="{4480AA54-DB61-4FD8-89F6-CC74EB7014F5}" destId="{EBD851B6-6C10-4DAD-9588-4B685ACE0545}" srcOrd="4" destOrd="0" presId="urn:microsoft.com/office/officeart/2005/8/layout/radial6"/>
    <dgm:cxn modelId="{7F190876-5A01-401F-B084-DCC63B58B45B}" type="presParOf" srcId="{4480AA54-DB61-4FD8-89F6-CC74EB7014F5}" destId="{39DE0D9C-CD2C-4FE4-BF38-1FA3DA8A6006}" srcOrd="5" destOrd="0" presId="urn:microsoft.com/office/officeart/2005/8/layout/radial6"/>
    <dgm:cxn modelId="{CA729BFA-4C9E-4D28-BDC5-4B4A82A14DAD}" type="presParOf" srcId="{4480AA54-DB61-4FD8-89F6-CC74EB7014F5}" destId="{C183F26F-555A-493B-9395-5A6247560128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F2DE2-5F75-4D96-9D67-4F51CE1B7362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60458-0540-4AA1-AF57-64E3FA02C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74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60458-0540-4AA1-AF57-64E3FA02C6A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8500-E3B0-42F2-9FFB-A14347AA7CE5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5A345E-276B-4EF5-AF7F-D69922D617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8500-E3B0-42F2-9FFB-A14347AA7CE5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345E-276B-4EF5-AF7F-D69922D61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8500-E3B0-42F2-9FFB-A14347AA7CE5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345E-276B-4EF5-AF7F-D69922D61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1D8500-E3B0-42F2-9FFB-A14347AA7CE5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B5A345E-276B-4EF5-AF7F-D69922D617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8500-E3B0-42F2-9FFB-A14347AA7CE5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345E-276B-4EF5-AF7F-D69922D617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8500-E3B0-42F2-9FFB-A14347AA7CE5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345E-276B-4EF5-AF7F-D69922D617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345E-276B-4EF5-AF7F-D69922D617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8500-E3B0-42F2-9FFB-A14347AA7CE5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8500-E3B0-42F2-9FFB-A14347AA7CE5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345E-276B-4EF5-AF7F-D69922D617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8500-E3B0-42F2-9FFB-A14347AA7CE5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345E-276B-4EF5-AF7F-D69922D61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1D8500-E3B0-42F2-9FFB-A14347AA7CE5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5A345E-276B-4EF5-AF7F-D69922D617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8500-E3B0-42F2-9FFB-A14347AA7CE5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5A345E-276B-4EF5-AF7F-D69922D617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91D8500-E3B0-42F2-9FFB-A14347AA7CE5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B5A345E-276B-4EF5-AF7F-D69922D617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464454" cy="5525806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 smtClean="0">
                <a:solidFill>
                  <a:srgbClr val="C00000"/>
                </a:solidFill>
              </a:rPr>
              <a:t>       </a:t>
            </a:r>
            <a:endParaRPr lang="ka-GE" sz="3600" b="1" dirty="0" smtClean="0">
              <a:solidFill>
                <a:srgbClr val="C00000"/>
              </a:solidFill>
            </a:endParaRPr>
          </a:p>
          <a:p>
            <a:pPr algn="r"/>
            <a:endParaRPr lang="ka-GE" sz="3600" b="1" dirty="0" smtClean="0">
              <a:solidFill>
                <a:srgbClr val="C00000"/>
              </a:solidFill>
            </a:endParaRPr>
          </a:p>
          <a:p>
            <a:r>
              <a:rPr lang="ka-GE" sz="3600" b="1" dirty="0" smtClean="0">
                <a:solidFill>
                  <a:srgbClr val="C00000"/>
                </a:solidFill>
              </a:rPr>
              <a:t>ეთერი  მათურელი</a:t>
            </a:r>
          </a:p>
          <a:p>
            <a:endParaRPr lang="ka-GE" sz="3600" b="1" dirty="0" smtClean="0">
              <a:solidFill>
                <a:srgbClr val="C00000"/>
              </a:solidFill>
            </a:endParaRPr>
          </a:p>
          <a:p>
            <a:r>
              <a:rPr lang="ka-GE" b="1" dirty="0" smtClean="0">
                <a:solidFill>
                  <a:srgbClr val="002060"/>
                </a:solidFill>
              </a:rPr>
              <a:t>საქართველოს პროფესიული კავშირების გაერთიანების თავმჯდომარის მოადგილე,  ქალთა კომიტეტის თავმჯდომარე</a:t>
            </a:r>
            <a:r>
              <a:rPr lang="en-US" b="1" dirty="0" smtClean="0">
                <a:solidFill>
                  <a:srgbClr val="002060"/>
                </a:solidFill>
              </a:rPr>
              <a:t>                                       </a:t>
            </a:r>
            <a:endParaRPr lang="ka-GE" b="1" dirty="0" smtClean="0">
              <a:solidFill>
                <a:srgbClr val="002060"/>
              </a:solidFill>
            </a:endParaRPr>
          </a:p>
          <a:p>
            <a:pPr algn="r"/>
            <a:endParaRPr lang="ka-GE" sz="3600" b="1" dirty="0" smtClean="0">
              <a:solidFill>
                <a:srgbClr val="C00000"/>
              </a:solidFill>
            </a:endParaRPr>
          </a:p>
          <a:p>
            <a:pPr algn="r"/>
            <a:r>
              <a:rPr lang="en-US" sz="4000" b="1" dirty="0" smtClean="0">
                <a:solidFill>
                  <a:srgbClr val="C00000"/>
                </a:solidFill>
              </a:rPr>
              <a:t>GTUC </a:t>
            </a:r>
            <a:r>
              <a:rPr lang="en-US" sz="4400" b="1" dirty="0" smtClean="0">
                <a:solidFill>
                  <a:srgbClr val="C00000"/>
                </a:solidFill>
              </a:rPr>
              <a:t>201</a:t>
            </a:r>
            <a:r>
              <a:rPr lang="ka-GE" sz="4400" b="1" dirty="0" smtClean="0">
                <a:solidFill>
                  <a:srgbClr val="C00000"/>
                </a:solidFill>
              </a:rPr>
              <a:t>5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5728"/>
            <a:ext cx="8305800" cy="1857388"/>
          </a:xfrm>
        </p:spPr>
        <p:txBody>
          <a:bodyPr>
            <a:normAutofit/>
          </a:bodyPr>
          <a:lstStyle/>
          <a:p>
            <a:r>
              <a:rPr lang="ka-GE" sz="4200" b="1" dirty="0" smtClean="0">
                <a:solidFill>
                  <a:srgbClr val="002060"/>
                </a:solidFill>
              </a:rPr>
              <a:t>ქალთა შრომითი უფლებები</a:t>
            </a:r>
            <a:endParaRPr lang="ru-RU" sz="4200" b="1" dirty="0">
              <a:solidFill>
                <a:srgbClr val="002060"/>
              </a:solidFill>
            </a:endParaRPr>
          </a:p>
        </p:txBody>
      </p:sp>
      <p:pic>
        <p:nvPicPr>
          <p:cNvPr id="6" name="Picture 5" descr="georgian-trade-un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357694"/>
            <a:ext cx="3156208" cy="23521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dirty="0" smtClean="0">
                <a:solidFill>
                  <a:srgbClr val="002060"/>
                </a:solidFill>
              </a:rPr>
              <a:t>შრომითი ხელშეკრულების შეწყვეტისას დამსაქმებელი ვალდებულია არანაკლებ 30 კალენდარული დღით ადრე გააფრთხილოს დასაქმებული წინასწარი წერილობითი შეტყობინების გაგზავნით. ამასთანავე, დასაქმებულს მიეცემა კომპენსაცია არანაკლებ </a:t>
            </a:r>
            <a:r>
              <a:rPr lang="ka-GE" sz="4400" dirty="0" smtClean="0">
                <a:solidFill>
                  <a:srgbClr val="C00000"/>
                </a:solidFill>
              </a:rPr>
              <a:t>1 </a:t>
            </a:r>
            <a:r>
              <a:rPr lang="ka-GE" dirty="0" smtClean="0">
                <a:solidFill>
                  <a:srgbClr val="002060"/>
                </a:solidFill>
              </a:rPr>
              <a:t>თვის შრომის ანაზღაურების ოდენობით, შრომითი ხელშეკრულების შეწყვეტიდან </a:t>
            </a:r>
            <a:r>
              <a:rPr lang="ka-GE" dirty="0" smtClean="0">
                <a:solidFill>
                  <a:srgbClr val="C00000"/>
                </a:solidFill>
              </a:rPr>
              <a:t>30 კალენდარული დღის ვადაში.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a-GE" dirty="0" smtClean="0">
                <a:solidFill>
                  <a:srgbClr val="C00000"/>
                </a:solidFill>
              </a:rPr>
              <a:t>შრომითი ხელშეკრულების შეწყვეტის წესი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902266_925069854220386_2106777301927538011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58064"/>
            <a:ext cx="8568952" cy="639993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pPr algn="ctr"/>
            <a:r>
              <a:rPr lang="ka-GE" dirty="0" smtClean="0">
                <a:solidFill>
                  <a:srgbClr val="C00000"/>
                </a:solidFill>
              </a:rPr>
              <a:t>ხელშეკრულების შეწყვეტა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611560" y="2276872"/>
            <a:ext cx="8064896" cy="3096344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rgbClr val="002060"/>
                </a:solidFill>
              </a:rPr>
              <a:t>კანონით გათვალისწინებულ შემთხვევებში კი  შრომითი ხელშეკრულების შეწყვეტისას დამსაქმებელი უფლებამოსილია არანაკლებ 3 კალენდარული დღით ადრე გააფრთხილოს დასაქმებული წინასწარი წერილობითი შეტყობინების გაგზავნით. ამ შემთხვევაში დასაქმებულს მიეცემა კომპენსაცია არანაკლებ 2 თვის შრომის ანაზღაურების ოდენობით, შრომითი ხელშეკრულების შეწყვეტიდან 30 კალენდარული დღის ვადაში.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download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12160" y="1916832"/>
            <a:ext cx="2736304" cy="338437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2800" dirty="0" smtClean="0">
                <a:solidFill>
                  <a:srgbClr val="C00000"/>
                </a:solidFill>
              </a:rPr>
              <a:t>დასაქმებულისათვის შრომითი ხელშეკრულების  შეწყვეტისას მიზეზთა განმარტება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67618" y="2771335"/>
            <a:ext cx="520505" cy="337625"/>
          </a:xfrm>
          <a:custGeom>
            <a:avLst/>
            <a:gdLst>
              <a:gd name="connsiteX0" fmla="*/ 0 w 520505"/>
              <a:gd name="connsiteY0" fmla="*/ 0 h 337625"/>
              <a:gd name="connsiteX1" fmla="*/ 0 w 520505"/>
              <a:gd name="connsiteY1" fmla="*/ 0 h 337625"/>
              <a:gd name="connsiteX2" fmla="*/ 154745 w 520505"/>
              <a:gd name="connsiteY2" fmla="*/ 112542 h 337625"/>
              <a:gd name="connsiteX3" fmla="*/ 211016 w 520505"/>
              <a:gd name="connsiteY3" fmla="*/ 154745 h 337625"/>
              <a:gd name="connsiteX4" fmla="*/ 253219 w 520505"/>
              <a:gd name="connsiteY4" fmla="*/ 182880 h 337625"/>
              <a:gd name="connsiteX5" fmla="*/ 309490 w 520505"/>
              <a:gd name="connsiteY5" fmla="*/ 225083 h 337625"/>
              <a:gd name="connsiteX6" fmla="*/ 422031 w 520505"/>
              <a:gd name="connsiteY6" fmla="*/ 267287 h 337625"/>
              <a:gd name="connsiteX7" fmla="*/ 450167 w 520505"/>
              <a:gd name="connsiteY7" fmla="*/ 295422 h 337625"/>
              <a:gd name="connsiteX8" fmla="*/ 520505 w 520505"/>
              <a:gd name="connsiteY8" fmla="*/ 337625 h 337625"/>
              <a:gd name="connsiteX9" fmla="*/ 520505 w 520505"/>
              <a:gd name="connsiteY9" fmla="*/ 337625 h 337625"/>
              <a:gd name="connsiteX10" fmla="*/ 520505 w 520505"/>
              <a:gd name="connsiteY10" fmla="*/ 337625 h 337625"/>
              <a:gd name="connsiteX11" fmla="*/ 351693 w 520505"/>
              <a:gd name="connsiteY11" fmla="*/ 239151 h 33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05" h="337625">
                <a:moveTo>
                  <a:pt x="0" y="0"/>
                </a:moveTo>
                <a:lnTo>
                  <a:pt x="0" y="0"/>
                </a:lnTo>
                <a:lnTo>
                  <a:pt x="154745" y="112542"/>
                </a:lnTo>
                <a:cubicBezTo>
                  <a:pt x="173652" y="126407"/>
                  <a:pt x="191508" y="141739"/>
                  <a:pt x="211016" y="154745"/>
                </a:cubicBezTo>
                <a:cubicBezTo>
                  <a:pt x="225084" y="164123"/>
                  <a:pt x="239461" y="173053"/>
                  <a:pt x="253219" y="182880"/>
                </a:cubicBezTo>
                <a:cubicBezTo>
                  <a:pt x="272298" y="196508"/>
                  <a:pt x="288994" y="213696"/>
                  <a:pt x="309490" y="225083"/>
                </a:cubicBezTo>
                <a:cubicBezTo>
                  <a:pt x="334723" y="239102"/>
                  <a:pt x="390443" y="256757"/>
                  <a:pt x="422031" y="267287"/>
                </a:cubicBezTo>
                <a:cubicBezTo>
                  <a:pt x="431410" y="276665"/>
                  <a:pt x="439810" y="287137"/>
                  <a:pt x="450167" y="295422"/>
                </a:cubicBezTo>
                <a:cubicBezTo>
                  <a:pt x="478459" y="318055"/>
                  <a:pt x="491286" y="323015"/>
                  <a:pt x="520505" y="337625"/>
                </a:cubicBezTo>
                <a:lnTo>
                  <a:pt x="520505" y="337625"/>
                </a:lnTo>
                <a:lnTo>
                  <a:pt x="520505" y="337625"/>
                </a:lnTo>
                <a:lnTo>
                  <a:pt x="351693" y="239151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/>
          <p:cNvSpPr/>
          <p:nvPr/>
        </p:nvSpPr>
        <p:spPr>
          <a:xfrm>
            <a:off x="251520" y="2924944"/>
            <a:ext cx="4464496" cy="1584176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ka-GE" sz="2400" dirty="0" smtClean="0">
                <a:solidFill>
                  <a:srgbClr val="C00000"/>
                </a:solidFill>
              </a:rPr>
              <a:t>დამსაქმებელი ვალდებულია </a:t>
            </a:r>
            <a:r>
              <a:rPr lang="ka-GE" dirty="0" smtClean="0">
                <a:solidFill>
                  <a:srgbClr val="002060"/>
                </a:solidFill>
              </a:rPr>
              <a:t>წერილობით</a:t>
            </a:r>
          </a:p>
          <a:p>
            <a:pPr>
              <a:buNone/>
            </a:pPr>
            <a:r>
              <a:rPr lang="ka-GE" dirty="0" smtClean="0">
                <a:solidFill>
                  <a:srgbClr val="002060"/>
                </a:solidFill>
              </a:rPr>
              <a:t> დაასაბუთოს შრომითი</a:t>
            </a:r>
          </a:p>
          <a:p>
            <a:pPr>
              <a:buNone/>
            </a:pPr>
            <a:r>
              <a:rPr lang="ka-GE" dirty="0" smtClean="0">
                <a:solidFill>
                  <a:srgbClr val="002060"/>
                </a:solidFill>
              </a:rPr>
              <a:t> ხელშეკრულების </a:t>
            </a:r>
          </a:p>
          <a:p>
            <a:pPr>
              <a:buNone/>
            </a:pPr>
            <a:r>
              <a:rPr lang="ka-GE" dirty="0" smtClean="0">
                <a:solidFill>
                  <a:srgbClr val="002060"/>
                </a:solidFill>
              </a:rPr>
              <a:t>შეწყვეტის საფუძველი.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ka-GE" dirty="0" smtClean="0">
                <a:solidFill>
                  <a:srgbClr val="002060"/>
                </a:solidFill>
              </a:rPr>
              <a:t>სახელმწიფო მოსამსახურეს 5 წელიწადში ერთხელ თანამდებობრივი სარგოს შენარჩუნებით  ეძლევა სასწავლო შვებულება 3 თვემდე ვადით კვალიფიკაციის ამაღლების მიზნით</a:t>
            </a:r>
          </a:p>
          <a:p>
            <a:pPr algn="just"/>
            <a:endParaRPr lang="ka-GE" dirty="0" smtClean="0">
              <a:solidFill>
                <a:srgbClr val="002060"/>
              </a:solidFill>
            </a:endParaRPr>
          </a:p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sz="2800" dirty="0" smtClean="0">
                <a:solidFill>
                  <a:srgbClr val="C00000"/>
                </a:solidFill>
              </a:rPr>
              <a:t>სასწავლო შვებულება კვალიფიკაციის ასამაღლებლად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3071810"/>
            <a:ext cx="4643470" cy="34781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 smtClean="0">
                <a:solidFill>
                  <a:srgbClr val="C00000"/>
                </a:solidFill>
              </a:rPr>
              <a:t>საერთაშორისო ურთიერთბები 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b="1" dirty="0" smtClean="0"/>
              <a:t>ჩატარებული იქნა კვლევა (კითხვარები, ლიფლეტები, სემინარები)</a:t>
            </a:r>
          </a:p>
          <a:p>
            <a:r>
              <a:rPr lang="ka-GE" b="1" dirty="0" smtClean="0"/>
              <a:t>გამოვლინდა მთელი რიგი პრობლემები </a:t>
            </a:r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YS</a:t>
            </a:r>
            <a:r>
              <a:rPr lang="ka-GE" b="1" dirty="0" smtClean="0">
                <a:solidFill>
                  <a:srgbClr val="C00000"/>
                </a:solidFill>
              </a:rPr>
              <a:t>-ნორვეგიის პროფესიული კავშირების გაერთიანება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1187624" y="2996952"/>
            <a:ext cx="7632848" cy="2880320"/>
          </a:xfrm>
          <a:prstGeom prst="cloud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საქართველოს პროფესიული კავშირების გაერთიანების კანონპროექტი ‘’მრავალშვილიანი მშობლის სტატუსის” განსაზღვრის შესახებ</a:t>
            </a: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rticle-2165747-13D2BD66000005DC-648_468x3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492896"/>
            <a:ext cx="68580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0" y="332656"/>
            <a:ext cx="6120680" cy="2592288"/>
          </a:xfrm>
          <a:prstGeom prst="wedge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 </a:t>
            </a:r>
            <a:r>
              <a:rPr lang="ka-GE" sz="4000" dirty="0" smtClean="0"/>
              <a:t>საათიანი შესვენება ორსული ქალებისთვის </a:t>
            </a:r>
            <a:endParaRPr lang="en-US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102856_884903064903732_287140191387319595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16669"/>
            <a:ext cx="8527124" cy="664133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191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/>
          <a:lstStyle/>
          <a:p>
            <a:pPr algn="ctr"/>
            <a:r>
              <a:rPr lang="ka-GE" dirty="0" smtClean="0">
                <a:solidFill>
                  <a:srgbClr val="C00000"/>
                </a:solidFill>
              </a:rPr>
              <a:t>მადლობა ყურადღებისათვის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3059832" y="2132856"/>
            <a:ext cx="3240360" cy="3168352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3528392"/>
          </a:xfrm>
        </p:spPr>
        <p:txBody>
          <a:bodyPr/>
          <a:lstStyle/>
          <a:p>
            <a:pPr algn="ctr">
              <a:buNone/>
            </a:pPr>
            <a:r>
              <a:rPr lang="ka-GE" sz="2800" b="1" dirty="0" smtClean="0">
                <a:solidFill>
                  <a:srgbClr val="002060"/>
                </a:solidFill>
              </a:rPr>
              <a:t>შრომა თავისუფალია</a:t>
            </a:r>
            <a:r>
              <a:rPr lang="ka-GE" sz="2800" dirty="0" smtClean="0"/>
              <a:t>.</a:t>
            </a:r>
            <a:endParaRPr lang="ru-RU" sz="2800" dirty="0" smtClean="0"/>
          </a:p>
          <a:p>
            <a:endParaRPr lang="ka-GE" dirty="0" smtClean="0"/>
          </a:p>
          <a:p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ka-GE" dirty="0" smtClean="0">
                <a:solidFill>
                  <a:srgbClr val="C00000"/>
                </a:solidFill>
              </a:rPr>
              <a:t> კონსტიტუცია </a:t>
            </a:r>
            <a:endParaRPr lang="ru-RU" dirty="0"/>
          </a:p>
        </p:txBody>
      </p:sp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581527"/>
            <a:ext cx="5832648" cy="52764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to_dialogue_social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276872"/>
            <a:ext cx="4024461" cy="402446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rmAutofit fontScale="90000"/>
          </a:bodyPr>
          <a:lstStyle/>
          <a:p>
            <a:pPr algn="ctr"/>
            <a:r>
              <a:rPr lang="ka-GE" sz="4400" dirty="0" smtClean="0">
                <a:solidFill>
                  <a:srgbClr val="C00000"/>
                </a:solidFill>
              </a:rPr>
              <a:t>გენდერი  სოციალურ დიალოგსა და კოლექტიურ მოლაპარაკებებში, ქალთა ჩართულობის გაზრდა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256584"/>
          </a:xfrm>
        </p:spPr>
        <p:txBody>
          <a:bodyPr/>
          <a:lstStyle/>
          <a:p>
            <a:pPr>
              <a:buNone/>
            </a:pPr>
            <a:r>
              <a:rPr lang="ka-GE" b="1" dirty="0" smtClean="0">
                <a:solidFill>
                  <a:srgbClr val="002060"/>
                </a:solidFill>
              </a:rPr>
              <a:t>კოლექტიური ხელშეკრულების დადებით მხარეები:</a:t>
            </a:r>
          </a:p>
          <a:p>
            <a:pPr>
              <a:buFont typeface="Wingdings" pitchFamily="2" charset="2"/>
              <a:buChar char="v"/>
            </a:pPr>
            <a:r>
              <a:rPr lang="ka-GE" b="1" dirty="0" smtClean="0">
                <a:solidFill>
                  <a:srgbClr val="002060"/>
                </a:solidFill>
              </a:rPr>
              <a:t>გათვალისწინებულია ორივე მხარის ინტერესები, კონსენსუსი</a:t>
            </a:r>
          </a:p>
          <a:p>
            <a:pPr>
              <a:buFont typeface="Wingdings" pitchFamily="2" charset="2"/>
              <a:buChar char="v"/>
            </a:pPr>
            <a:r>
              <a:rPr lang="ka-GE" b="1" dirty="0" smtClean="0">
                <a:solidFill>
                  <a:srgbClr val="002060"/>
                </a:solidFill>
              </a:rPr>
              <a:t>სოციალური დიალოგი </a:t>
            </a:r>
          </a:p>
          <a:p>
            <a:pPr>
              <a:buFont typeface="Wingdings" pitchFamily="2" charset="2"/>
              <a:buChar char="v"/>
            </a:pPr>
            <a:r>
              <a:rPr lang="ka-GE" b="1" dirty="0" smtClean="0">
                <a:solidFill>
                  <a:srgbClr val="002060"/>
                </a:solidFill>
              </a:rPr>
              <a:t>ნაკლები სასამართლო სარჩელები</a:t>
            </a:r>
          </a:p>
          <a:p>
            <a:pPr>
              <a:buFont typeface="Wingdings" pitchFamily="2" charset="2"/>
              <a:buChar char="v"/>
            </a:pPr>
            <a:r>
              <a:rPr lang="ka-GE" b="1" dirty="0" smtClean="0">
                <a:solidFill>
                  <a:srgbClr val="002060"/>
                </a:solidFill>
              </a:rPr>
              <a:t>ორივე მხარე გამარჯვებულია </a:t>
            </a:r>
          </a:p>
          <a:p>
            <a:pPr>
              <a:buFont typeface="Wingdings" pitchFamily="2" charset="2"/>
              <a:buChar char="v"/>
            </a:pPr>
            <a:r>
              <a:rPr lang="ka-GE" b="1" dirty="0" smtClean="0">
                <a:solidFill>
                  <a:srgbClr val="002060"/>
                </a:solidFill>
              </a:rPr>
              <a:t>საკითხის მშვიდობიანი გადაწყვეტა</a:t>
            </a:r>
          </a:p>
          <a:p>
            <a:pPr>
              <a:buFont typeface="Wingdings" pitchFamily="2" charset="2"/>
              <a:buChar char="v"/>
            </a:pPr>
            <a:r>
              <a:rPr lang="ka-GE" b="1" dirty="0" smtClean="0">
                <a:solidFill>
                  <a:srgbClr val="002060"/>
                </a:solidFill>
              </a:rPr>
              <a:t>ნაკლები ან არანაირი გაფიცვა </a:t>
            </a:r>
          </a:p>
          <a:p>
            <a:pPr>
              <a:buFont typeface="Wingdings" pitchFamily="2" charset="2"/>
              <a:buChar char="v"/>
            </a:pPr>
            <a:r>
              <a:rPr lang="ka-GE" b="1" dirty="0" smtClean="0">
                <a:solidFill>
                  <a:srgbClr val="002060"/>
                </a:solidFill>
              </a:rPr>
              <a:t>ნათელი დებულებები </a:t>
            </a:r>
          </a:p>
          <a:p>
            <a:pPr>
              <a:buFont typeface="Wingdings" pitchFamily="2" charset="2"/>
              <a:buChar char="v"/>
            </a:pPr>
            <a:r>
              <a:rPr lang="ka-GE" b="1" dirty="0" smtClean="0">
                <a:solidFill>
                  <a:srgbClr val="002060"/>
                </a:solidFill>
              </a:rPr>
              <a:t>შრომითი ნაყოფიერების გაზრდა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Autofit/>
          </a:bodyPr>
          <a:lstStyle/>
          <a:p>
            <a:pPr algn="ctr"/>
            <a:r>
              <a:rPr lang="ka-GE" sz="3200" dirty="0" smtClean="0">
                <a:solidFill>
                  <a:srgbClr val="C00000"/>
                </a:solidFill>
              </a:rPr>
              <a:t>გენდერი  სოციალურ დიალოგსა და კოლექტიურ მოლაპარაკებებში, ქალთა ჩართულობის გაზრდა 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4" name="Picture 3" descr="negotia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4214792"/>
            <a:ext cx="4283967" cy="26432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a-GE" dirty="0" smtClean="0"/>
          </a:p>
          <a:p>
            <a:endParaRPr lang="ka-GE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rmAutofit fontScale="90000"/>
          </a:bodyPr>
          <a:lstStyle/>
          <a:p>
            <a:pPr algn="ctr"/>
            <a:r>
              <a:rPr lang="ka-GE" dirty="0" smtClean="0">
                <a:solidFill>
                  <a:srgbClr val="C00000"/>
                </a:solidFill>
              </a:rPr>
              <a:t/>
            </a:r>
            <a:br>
              <a:rPr lang="ka-GE" dirty="0" smtClean="0">
                <a:solidFill>
                  <a:srgbClr val="C00000"/>
                </a:solidFill>
              </a:rPr>
            </a:br>
            <a:r>
              <a:rPr lang="ka-GE" dirty="0" smtClean="0">
                <a:solidFill>
                  <a:srgbClr val="C00000"/>
                </a:solidFill>
              </a:rPr>
              <a:t>გენდერი  სოციალურ დიალოგსა და კოლექტიურ მოლაპარაკებებში, ქალთა ჩართულობის გაზრდა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611560" y="1988840"/>
            <a:ext cx="7920880" cy="2880320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კოლექტიური ხელშეკრულებაში როგორც წესი დეტალურადაა გაწერილი თითეული დეტალი, როგორიცაა ხელფასების ყოველწლიური გადახედვა და სხვა დეტალები, ამიტომ დასაქმებულები კონცენტრირებული არიან  თავიანთ სამუშოზე რაც მათი შრომით ნაყოფიერების გაზრდას იწვევს. </a:t>
            </a:r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193451"/>
            <a:ext cx="3888432" cy="23330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ka-GE" b="1" dirty="0" smtClean="0">
                <a:solidFill>
                  <a:srgbClr val="002060"/>
                </a:solidFill>
              </a:rPr>
              <a:t>    ბათილია კოლექტიური ხელშეკრულების ის პირობა, რომელიც ეწინააღმდეგება შრომის კოდექსს.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 smtClean="0">
                <a:solidFill>
                  <a:srgbClr val="C00000"/>
                </a:solidFill>
              </a:rPr>
              <a:t>კოლექტიური ხელშეკრულება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Picture 4" descr="collective-agreem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996952"/>
            <a:ext cx="5400600" cy="36364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ka-GE" dirty="0" smtClean="0">
                <a:solidFill>
                  <a:srgbClr val="C00000"/>
                </a:solidFill>
              </a:rPr>
              <a:t>1</a:t>
            </a:r>
            <a:r>
              <a:rPr lang="ka-GE" dirty="0" smtClean="0"/>
              <a:t>. </a:t>
            </a:r>
            <a:r>
              <a:rPr lang="ka-GE" dirty="0" smtClean="0">
                <a:solidFill>
                  <a:srgbClr val="002060"/>
                </a:solidFill>
              </a:rPr>
              <a:t>პროფკავშირის წევრების დაქორწინების შემთხვევაში , ნაცვლად დაწესებული 250 ლარისა ერთჯერადად მიეცემათ 400 ლარი და დამატებით 10 დღე ანაზღაურებადი შვებულება მისივე განცხადების, ქორწინების მოწმობის ასლის და პროფკავშირის შუამდგომლობის საფუძველზე</a:t>
            </a:r>
            <a:r>
              <a:rPr lang="ka-GE" dirty="0" smtClean="0"/>
              <a:t>. </a:t>
            </a:r>
          </a:p>
          <a:p>
            <a:pPr algn="just"/>
            <a:r>
              <a:rPr lang="ka-GE" dirty="0" smtClean="0">
                <a:solidFill>
                  <a:srgbClr val="C00000"/>
                </a:solidFill>
              </a:rPr>
              <a:t> 2</a:t>
            </a:r>
            <a:r>
              <a:rPr lang="ka-GE" dirty="0" smtClean="0"/>
              <a:t>. </a:t>
            </a:r>
            <a:r>
              <a:rPr lang="ka-GE" dirty="0" smtClean="0">
                <a:solidFill>
                  <a:srgbClr val="002060"/>
                </a:solidFill>
              </a:rPr>
              <a:t>პროფკავშირი წევრი ქალებისთვის, რომლებიც დასაქმებულნი არიან წარმოებაში, ბავშვის შეძენის შემთხვევაში კანონმდებლობით გათვალისწინებული შეღავათების (კომპენსაციის) გარდა, მათივე განცხადების, დაბადების მოწმობის ასლის და პროფკავშირის შუამდგომლობის საფუძველზე გაიცემა ერთჯერადი ანაზღაურება 750 ლარის ოდენობით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ka-GE" dirty="0" smtClean="0">
                <a:solidFill>
                  <a:srgbClr val="002060"/>
                </a:solidFill>
              </a:rPr>
              <a:t>ტყუპი ბავშვის შემთხვევაში თითოეულ ბავშვზე ცალ-ცალკე) დამატებითი ერთჯერადი ანაზღაურება დასაქმებულის 2 თვის საშუალო ხელფასის ოდენობით.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a-GE" dirty="0" smtClean="0">
                <a:solidFill>
                  <a:srgbClr val="C00000"/>
                </a:solidFill>
              </a:rPr>
              <a:t>თბილისის მეტროპოლიტენის</a:t>
            </a:r>
            <a:br>
              <a:rPr lang="ka-GE" dirty="0" smtClean="0">
                <a:solidFill>
                  <a:srgbClr val="C00000"/>
                </a:solidFill>
              </a:rPr>
            </a:br>
            <a:r>
              <a:rPr lang="ka-GE" dirty="0" smtClean="0">
                <a:solidFill>
                  <a:srgbClr val="C00000"/>
                </a:solidFill>
              </a:rPr>
              <a:t> კოლექტიური ხელშეკრულება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ka-GE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3. პროფკავშირი წევრი ქალებისთვის  3 წლამდე ბავშვის ასაკი გაიზარდა 8 წლამდე და მიეცემათ 1 სთ-ით შემოკლებული ანაზღაურებადი შამუშო დღე გარდა ცვლაში მომუშავე დასაქმებულებისა. </a:t>
            </a:r>
          </a:p>
          <a:p>
            <a:r>
              <a:rPr lang="ka-GE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4. პროფკავშირის წევრებისთვის ოჯახის წევრის ( დედა, მამა, მეუღლე, შვილი, და, ძმა) გარდაცვალებიშ შემთხვევაში მათივე განცხადების, გარდაცვალების მოწმობის ასლის  და პროფკავშირის შუამდგომლობის საფუძველზე გაიცემა ერთჯერადი ანაზღაურება ნაცვლად დაწესებული 250 ლარისა 375 ლარი და დამატებით შვებულება 5 სამუშაო ანაზღაურებადი დღის ოდენობით.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7467600" cy="4752528"/>
          </a:xfrm>
        </p:spPr>
        <p:txBody>
          <a:bodyPr/>
          <a:lstStyle/>
          <a:p>
            <a:pPr algn="just"/>
            <a:r>
              <a:rPr lang="ka-GE" dirty="0" smtClean="0">
                <a:solidFill>
                  <a:srgbClr val="002060"/>
                </a:solidFill>
              </a:rPr>
              <a:t>5. პროფკავშირის წევრების გარდაცვალების შემთხვევაში ოჯახის წევრებზე განცხადების და გარდაცვალების მოწმობის ასლის და პროფკავშირის შუამდგომლობის საფუძველზე გაიცემა ერთჯერადი დახმარება 1000 ლარის ოდენობით</a:t>
            </a:r>
          </a:p>
          <a:p>
            <a:pPr algn="just"/>
            <a:r>
              <a:rPr lang="ka-GE" dirty="0" smtClean="0">
                <a:solidFill>
                  <a:srgbClr val="002060"/>
                </a:solidFill>
              </a:rPr>
              <a:t>6. მეტროს მუშაკების 2 წლიანი შრომითი ხელშეკრულების ვადა გაიზარდა  ჯერ 5 წლამდე ხოლო შემდეგ 2013 წლის 9 ივლისის შეთანხმებით გახდა უვადო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36712"/>
          </a:xfrm>
        </p:spPr>
        <p:txBody>
          <a:bodyPr/>
          <a:lstStyle/>
          <a:p>
            <a:pPr algn="ctr"/>
            <a:r>
              <a:rPr lang="ka-GE" dirty="0" smtClean="0">
                <a:solidFill>
                  <a:srgbClr val="C00000"/>
                </a:solidFill>
              </a:rPr>
              <a:t>კოლექტიური ხელშეკრულება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3" descr="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714875"/>
            <a:ext cx="4505325" cy="2143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>
                <a:solidFill>
                  <a:srgbClr val="002060"/>
                </a:solidFill>
              </a:rPr>
              <a:t>7. განსაკუთრებით მძიმე პირობებში მომუშავეთათვის  დაწესდა ხელფასზე დანამატი 70 ლარის ოდენობით და მავნე პირობებში (მიწისზედა ობიექტზე) მომუშავეთათვის  50 ლარის ოდენონბით. გარდა ამისა დაწესდა კუთვნილ შვებულებაზე 2 დღის დანამატი მუშაკებისათვის რომელთაც აქვთ 500 ლარზე მეტი ხელფასი  და 3 დღე 500 ლარზე ნაკლები ხელფასის მქონე მუშაკებისათვის, ამას ემატება კანონმდებლობით დადგენილი 10 დღიანი ანაზღაურებადი შვებულება </a:t>
            </a:r>
          </a:p>
          <a:p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 smtClean="0">
                <a:solidFill>
                  <a:srgbClr val="C00000"/>
                </a:solidFill>
              </a:rPr>
              <a:t>კოლექტიური ხელშეკრულება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>
                <a:solidFill>
                  <a:srgbClr val="002060"/>
                </a:solidFill>
              </a:rPr>
              <a:t>8. მოხდა ხელფასების არაერთხელ მომატება</a:t>
            </a:r>
          </a:p>
          <a:p>
            <a:r>
              <a:rPr lang="ka-GE" dirty="0" smtClean="0">
                <a:solidFill>
                  <a:srgbClr val="002060"/>
                </a:solidFill>
              </a:rPr>
              <a:t>9. სამსახურიდან უსამართლოდ გათავისუფლებული თანამშრომლები აღდგენილნი იქნენ მოლაპარაკების შედეგად</a:t>
            </a:r>
          </a:p>
          <a:p>
            <a:r>
              <a:rPr lang="ka-GE" dirty="0" smtClean="0">
                <a:solidFill>
                  <a:srgbClr val="002060"/>
                </a:solidFill>
              </a:rPr>
              <a:t>10. მეტროს ხელმძღვანელობასთან შეხვედრების შედეგად 2013 წლის დეკემბერში შეიქმნა კომისია კლასებზეც და თანრიგებზე რომელმაც შექმნა კომისია კლასებზეც  და თანრიგებზე, 2014 წლიდან კი თანრიგების მიხედვით დაწესდა დანამატის გაცემა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 smtClean="0">
                <a:solidFill>
                  <a:srgbClr val="C00000"/>
                </a:solidFill>
              </a:rPr>
              <a:t>კოლექტიური ხელშეკრულება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ka-GE" dirty="0" smtClean="0">
                <a:solidFill>
                  <a:srgbClr val="002060"/>
                </a:solidFill>
              </a:rPr>
              <a:t>სახელმწიფო მოსამსახურეს 5 წელიწადში ერთხელ თანამდებობრივი სარგოს შენარჩუნებით  ეძლევა სასწავლო შვებულება 3 თვემდე ვადით კვალიფიკაციის ამაღლების მიზნით</a:t>
            </a:r>
          </a:p>
          <a:p>
            <a:pPr algn="just"/>
            <a:endParaRPr lang="ka-GE" dirty="0" smtClean="0">
              <a:solidFill>
                <a:srgbClr val="002060"/>
              </a:solidFill>
            </a:endParaRPr>
          </a:p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sz="2800" dirty="0" smtClean="0">
                <a:solidFill>
                  <a:srgbClr val="C00000"/>
                </a:solidFill>
              </a:rPr>
              <a:t>სასწავლო შვებულება კვალიფიკაციის ასამაღლებლად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3071810"/>
            <a:ext cx="4643470" cy="34781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ownl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844824"/>
            <a:ext cx="2933307" cy="237626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>
                <a:solidFill>
                  <a:srgbClr val="C00000"/>
                </a:solidFill>
              </a:rPr>
              <a:t>შრომითი ხელშეკრულების დადება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0" y="1556792"/>
            <a:ext cx="2880320" cy="21602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rgbClr val="002060"/>
                </a:solidFill>
              </a:rPr>
              <a:t>წერილობითი ან ზეპირი ფორმით</a:t>
            </a:r>
            <a:endParaRPr lang="en-US" b="1" dirty="0"/>
          </a:p>
        </p:txBody>
      </p:sp>
      <p:sp>
        <p:nvSpPr>
          <p:cNvPr id="5" name="Trapezoid 4"/>
          <p:cNvSpPr/>
          <p:nvPr/>
        </p:nvSpPr>
        <p:spPr>
          <a:xfrm>
            <a:off x="6156176" y="1628800"/>
            <a:ext cx="2700808" cy="2304256"/>
          </a:xfrm>
          <a:prstGeom prst="trapezoi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rgbClr val="002060"/>
                </a:solidFill>
              </a:rPr>
              <a:t>განსაზღვრული ან განუსაზღვრელი  ვადით 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1115616" y="4365104"/>
            <a:ext cx="7056784" cy="2160240"/>
          </a:xfrm>
          <a:prstGeom prst="snip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rgbClr val="C00000"/>
                </a:solidFill>
              </a:rPr>
              <a:t>თუ შრომითი ხელშეკრულება დადებულია 30 თვეზე მეტი ვადით, ან თუ შრომითი ურთიერთობა</a:t>
            </a:r>
          </a:p>
          <a:p>
            <a:pPr algn="ctr">
              <a:buNone/>
            </a:pPr>
            <a:r>
              <a:rPr lang="ka-GE" b="1" dirty="0" smtClean="0">
                <a:solidFill>
                  <a:srgbClr val="C00000"/>
                </a:solidFill>
              </a:rPr>
              <a:t>   გრძელდება ვადიანი შრომითი ხელშეკრულებების ორჯერ ან მეტჯერ მიმდევრობით დადების შედეგად და მისი ხანგრძლივობა აღემატება 30 თვეს, ჩაითვლება, რომ დადებულია უვადო შრომითი ხელშეკრულება</a:t>
            </a:r>
            <a:r>
              <a:rPr lang="ka-GE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395818_731197420302200_445078432115647181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5780" y="404664"/>
            <a:ext cx="8068668" cy="606916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846337_792592794134760_1249851801077982467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5780" y="404664"/>
            <a:ext cx="7924651" cy="606916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0524683_792592740801432_4544335222385622767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5780" y="332656"/>
            <a:ext cx="8068667" cy="614116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072001_867710053289700_902679565435236896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a-GE" sz="5400" dirty="0" smtClean="0">
                <a:solidFill>
                  <a:srgbClr val="C00000"/>
                </a:solidFill>
              </a:rPr>
              <a:t>მადლობა ყურადღებისათვის</a:t>
            </a:r>
          </a:p>
          <a:p>
            <a:pPr algn="ctr">
              <a:buNone/>
            </a:pP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3203848" y="4365104"/>
            <a:ext cx="2304256" cy="1944216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906533_778929952195613_360695128493811955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0" y="1524000"/>
            <a:ext cx="8128000" cy="457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844824"/>
            <a:ext cx="6557691" cy="189698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 smtClean="0">
                <a:solidFill>
                  <a:srgbClr val="C00000"/>
                </a:solidFill>
              </a:rPr>
              <a:t>შრომის შინაგანაწესი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Regular Pentagon 4"/>
          <p:cNvSpPr/>
          <p:nvPr/>
        </p:nvSpPr>
        <p:spPr>
          <a:xfrm>
            <a:off x="1187624" y="3933056"/>
            <a:ext cx="7524328" cy="2592288"/>
          </a:xfrm>
          <a:prstGeom prst="pen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rgbClr val="FF0000"/>
                </a:solidFill>
              </a:rPr>
              <a:t>დამსაქმებელს უფლება აქვს, დაადგინოს შრომის შინაგანაწესი და ვალდებულია გააცნოს ის დასაქმებულს.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ka-GE" dirty="0" smtClean="0">
                <a:solidFill>
                  <a:srgbClr val="7030A0"/>
                </a:solidFill>
              </a:rPr>
              <a:t> სამუშაო კვირის ხანგრძლივობა, ყოველდღიური სამუშაოს დაწყებისა და დამთავრების დრო, ცვლაში</a:t>
            </a:r>
            <a:endParaRPr lang="en-US" dirty="0" smtClean="0">
              <a:solidFill>
                <a:srgbClr val="7030A0"/>
              </a:solidFill>
            </a:endParaRPr>
          </a:p>
          <a:p>
            <a:pPr lvl="0"/>
            <a:r>
              <a:rPr lang="ka-GE" dirty="0" smtClean="0">
                <a:solidFill>
                  <a:srgbClr val="7030A0"/>
                </a:solidFill>
              </a:rPr>
              <a:t>მუშაობისას – ცვლის ხანგრძლივობა;</a:t>
            </a:r>
            <a:endParaRPr lang="en-US" dirty="0" smtClean="0">
              <a:solidFill>
                <a:srgbClr val="7030A0"/>
              </a:solidFill>
            </a:endParaRPr>
          </a:p>
          <a:p>
            <a:pPr lvl="0"/>
            <a:r>
              <a:rPr lang="ka-GE" dirty="0" smtClean="0">
                <a:solidFill>
                  <a:srgbClr val="7030A0"/>
                </a:solidFill>
              </a:rPr>
              <a:t> დასვენების ხანგრძლივობა;</a:t>
            </a:r>
            <a:endParaRPr lang="en-US" dirty="0" smtClean="0">
              <a:solidFill>
                <a:srgbClr val="7030A0"/>
              </a:solidFill>
            </a:endParaRPr>
          </a:p>
          <a:p>
            <a:pPr lvl="0"/>
            <a:r>
              <a:rPr lang="ka-GE" dirty="0" smtClean="0">
                <a:solidFill>
                  <a:srgbClr val="7030A0"/>
                </a:solidFill>
              </a:rPr>
              <a:t> შრომის ანაზღაურების გაცემის დრო, ადგილი და წესი;</a:t>
            </a:r>
            <a:endParaRPr lang="en-US" dirty="0" smtClean="0">
              <a:solidFill>
                <a:srgbClr val="7030A0"/>
              </a:solidFill>
            </a:endParaRPr>
          </a:p>
          <a:p>
            <a:pPr lvl="0"/>
            <a:r>
              <a:rPr lang="ka-GE" dirty="0" smtClean="0">
                <a:solidFill>
                  <a:srgbClr val="7030A0"/>
                </a:solidFill>
              </a:rPr>
              <a:t> ანაზღაურებადი შვებულების ხანგრძლივობა და მიცემის წესი;</a:t>
            </a:r>
            <a:endParaRPr lang="en-US" dirty="0" smtClean="0">
              <a:solidFill>
                <a:srgbClr val="7030A0"/>
              </a:solidFill>
            </a:endParaRPr>
          </a:p>
          <a:p>
            <a:pPr lvl="0"/>
            <a:r>
              <a:rPr lang="ka-GE" dirty="0" smtClean="0">
                <a:solidFill>
                  <a:srgbClr val="7030A0"/>
                </a:solidFill>
              </a:rPr>
              <a:t>ანაზღაურების გარეშე შვებულების ხანგრძლივობა და მიცემის წესი;</a:t>
            </a:r>
            <a:endParaRPr lang="en-US" dirty="0" smtClean="0">
              <a:solidFill>
                <a:srgbClr val="7030A0"/>
              </a:solidFill>
            </a:endParaRPr>
          </a:p>
          <a:p>
            <a:pPr lvl="0"/>
            <a:r>
              <a:rPr lang="ka-GE" dirty="0" smtClean="0">
                <a:solidFill>
                  <a:srgbClr val="7030A0"/>
                </a:solidFill>
              </a:rPr>
              <a:t>შრომის პირობების დაცვის წესები;</a:t>
            </a:r>
            <a:endParaRPr lang="en-US" dirty="0" smtClean="0">
              <a:solidFill>
                <a:srgbClr val="7030A0"/>
              </a:solidFill>
            </a:endParaRPr>
          </a:p>
          <a:p>
            <a:pPr lvl="0"/>
            <a:r>
              <a:rPr lang="ka-GE" dirty="0" smtClean="0">
                <a:solidFill>
                  <a:srgbClr val="7030A0"/>
                </a:solidFill>
              </a:rPr>
              <a:t> წახალისებისა და პასუხისმგებლობის სახე და გამოყენების წესი;</a:t>
            </a:r>
            <a:endParaRPr lang="en-US" dirty="0" smtClean="0">
              <a:solidFill>
                <a:srgbClr val="7030A0"/>
              </a:solidFill>
            </a:endParaRPr>
          </a:p>
          <a:p>
            <a:pPr lvl="0"/>
            <a:r>
              <a:rPr lang="ka-GE" dirty="0" smtClean="0">
                <a:solidFill>
                  <a:srgbClr val="7030A0"/>
                </a:solidFill>
              </a:rPr>
              <a:t>განცხადების/საჩივრის განხილვის წესი.</a:t>
            </a:r>
            <a:endParaRPr lang="en-US" dirty="0" smtClean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2800" dirty="0" smtClean="0">
                <a:solidFill>
                  <a:srgbClr val="C00000"/>
                </a:solidFill>
              </a:rPr>
              <a:t>შრომის შინაგანაწესი არის წერილობითი დოკუმენტი, რომლითაც შეიძლება განისაზღვროს: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o_discrimination_sign-555px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844824"/>
            <a:ext cx="4132432" cy="380684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a-GE" dirty="0" smtClean="0">
                <a:solidFill>
                  <a:srgbClr val="C00000"/>
                </a:solidFill>
              </a:rPr>
              <a:t>დისკრიმინაციის აკრძალვა სამუშაო ადგილზე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 smtClean="0">
                <a:solidFill>
                  <a:srgbClr val="C00000"/>
                </a:solidFill>
              </a:rPr>
              <a:t>შსო-ს 100- ე და 111-ე კონვენცია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Content Placeholder 5" descr="download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919412"/>
            <a:ext cx="3779912" cy="3938588"/>
          </a:xfrm>
        </p:spPr>
      </p:pic>
      <p:pic>
        <p:nvPicPr>
          <p:cNvPr id="7" name="Picture 6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772816"/>
            <a:ext cx="3616473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ka-GE" dirty="0" smtClean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a-GE" dirty="0" smtClean="0">
                <a:solidFill>
                  <a:srgbClr val="C00000"/>
                </a:solidFill>
              </a:rPr>
              <a:t>შრომითი ხელშეკრულების შეწყვეტის საფუძვლები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3" descr="Screen shot 2014-06-05 at 10.06.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919434"/>
            <a:ext cx="5436096" cy="2795689"/>
          </a:xfrm>
          <a:prstGeom prst="rect">
            <a:avLst/>
          </a:prstGeom>
        </p:spPr>
      </p:pic>
      <p:sp>
        <p:nvSpPr>
          <p:cNvPr id="8" name="Plaque 7"/>
          <p:cNvSpPr/>
          <p:nvPr/>
        </p:nvSpPr>
        <p:spPr>
          <a:xfrm>
            <a:off x="755576" y="1772816"/>
            <a:ext cx="5976664" cy="1368152"/>
          </a:xfrm>
          <a:prstGeom prst="plaqu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ka-GE" dirty="0" smtClean="0">
                <a:solidFill>
                  <a:srgbClr val="002060"/>
                </a:solidFill>
              </a:rPr>
              <a:t> დაუშვებელია შრომითი ხელშეკრულების შეწყვეტა შრომის კოდექსით გათვალისწინებული დისკრიმინაციის საფუძვლით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206</TotalTime>
  <Words>756</Words>
  <Application>Microsoft Office PowerPoint</Application>
  <PresentationFormat>On-screen Show (4:3)</PresentationFormat>
  <Paragraphs>87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Paper</vt:lpstr>
      <vt:lpstr>ქალთა შრომითი უფლებები</vt:lpstr>
      <vt:lpstr> კონსტიტუცია </vt:lpstr>
      <vt:lpstr>შრომითი ხელშეკრულების დადება</vt:lpstr>
      <vt:lpstr>PowerPoint Presentation</vt:lpstr>
      <vt:lpstr>შრომის შინაგანაწესი</vt:lpstr>
      <vt:lpstr>შრომის შინაგანაწესი არის წერილობითი დოკუმენტი, რომლითაც შეიძლება განისაზღვროს:</vt:lpstr>
      <vt:lpstr>დისკრიმინაციის აკრძალვა სამუშაო ადგილზე </vt:lpstr>
      <vt:lpstr>შსო-ს 100- ე და 111-ე კონვენცია </vt:lpstr>
      <vt:lpstr>შრომითი ხელშეკრულების შეწყვეტის საფუძვლები</vt:lpstr>
      <vt:lpstr>შრომითი ხელშეკრულების შეწყვეტის წესი</vt:lpstr>
      <vt:lpstr>PowerPoint Presentation</vt:lpstr>
      <vt:lpstr>ხელშეკრულების შეწყვეტა</vt:lpstr>
      <vt:lpstr>დასაქმებულისათვის შრომითი ხელშეკრულების  შეწყვეტისას მიზეზთა განმარტება </vt:lpstr>
      <vt:lpstr>სასწავლო შვებულება კვალიფიკაციის ასამაღლებლად </vt:lpstr>
      <vt:lpstr>საერთაშორისო ურთიერთბები </vt:lpstr>
      <vt:lpstr>YS-ნორვეგიის პროფესიული კავშირების გაერთიანება</vt:lpstr>
      <vt:lpstr>  </vt:lpstr>
      <vt:lpstr>PowerPoint Presentation</vt:lpstr>
      <vt:lpstr>მადლობა ყურადღებისათვის </vt:lpstr>
      <vt:lpstr>გენდერი  სოციალურ დიალოგსა და კოლექტიურ მოლაპარაკებებში, ქალთა ჩართულობის გაზრდა </vt:lpstr>
      <vt:lpstr>გენდერი  სოციალურ დიალოგსა და კოლექტიურ მოლაპარაკებებში, ქალთა ჩართულობის გაზრდა </vt:lpstr>
      <vt:lpstr> გენდერი  სოციალურ დიალოგსა და კოლექტიურ მოლაპარაკებებში, ქალთა ჩართულობის გაზრდა </vt:lpstr>
      <vt:lpstr>კოლექტიური ხელშეკრულება</vt:lpstr>
      <vt:lpstr>თბილისის მეტროპოლიტენის  კოლექტიური ხელშეკრულება </vt:lpstr>
      <vt:lpstr>PowerPoint Presentation</vt:lpstr>
      <vt:lpstr>კოლექტიური ხელშეკრულება </vt:lpstr>
      <vt:lpstr>კოლექტიური ხელშეკრულება </vt:lpstr>
      <vt:lpstr>კოლექტიური ხელშეკრულება </vt:lpstr>
      <vt:lpstr>სასწავლო შვებულება კვალიფიკაციის ასამაღლებლად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გენდერული     თანასწორობის ხელშეწყობა      სამუშაო ადგილებზე</dc:title>
  <dc:creator>USER</dc:creator>
  <cp:lastModifiedBy>Olga Nicolae</cp:lastModifiedBy>
  <cp:revision>18</cp:revision>
  <dcterms:created xsi:type="dcterms:W3CDTF">2014-06-24T14:47:54Z</dcterms:created>
  <dcterms:modified xsi:type="dcterms:W3CDTF">2015-09-21T08:21:39Z</dcterms:modified>
</cp:coreProperties>
</file>