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16" name="Slide Number Placeholder 15"/>
          <p:cNvSpPr>
            <a:spLocks noGrp="1"/>
          </p:cNvSpPr>
          <p:nvPr>
            <p:ph type="sldNum" sz="quarter" idx="11"/>
          </p:nvPr>
        </p:nvSpPr>
        <p:spPr/>
        <p:txBody>
          <a:bodyPr/>
          <a:lstStyle/>
          <a:p>
            <a:fld id="{76E36DB5-3FEF-420A-8CF0-B3EF6C2B289E}"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6DB5-3FEF-420A-8CF0-B3EF6C2B28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6DB5-3FEF-420A-8CF0-B3EF6C2B28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AF2F1B6-600C-425E-9005-4C72436E958C}" type="datetimeFigureOut">
              <a:rPr lang="ru-RU" smtClean="0"/>
              <a:pPr/>
              <a:t>21.09.2015</a:t>
            </a:fld>
            <a:endParaRPr lang="ru-RU"/>
          </a:p>
        </p:txBody>
      </p:sp>
      <p:sp>
        <p:nvSpPr>
          <p:cNvPr id="15" name="Slide Number Placeholder 14"/>
          <p:cNvSpPr>
            <a:spLocks noGrp="1"/>
          </p:cNvSpPr>
          <p:nvPr>
            <p:ph type="sldNum" sz="quarter" idx="15"/>
          </p:nvPr>
        </p:nvSpPr>
        <p:spPr/>
        <p:txBody>
          <a:bodyPr/>
          <a:lstStyle>
            <a:lvl1pPr algn="ctr">
              <a:defRPr/>
            </a:lvl1pPr>
          </a:lstStyle>
          <a:p>
            <a:fld id="{76E36DB5-3FEF-420A-8CF0-B3EF6C2B289E}" type="slidenum">
              <a:rPr lang="ru-RU" smtClean="0"/>
              <a:pPr/>
              <a:t>‹#›</a:t>
            </a:fld>
            <a:endParaRPr lang="ru-RU"/>
          </a:p>
        </p:txBody>
      </p:sp>
      <p:sp>
        <p:nvSpPr>
          <p:cNvPr id="16" name="Footer Placeholder 15"/>
          <p:cNvSpPr>
            <a:spLocks noGrp="1"/>
          </p:cNvSpPr>
          <p:nvPr>
            <p:ph type="ftr" sz="quarter" idx="16"/>
          </p:nvPr>
        </p:nvSpPr>
        <p:spPr/>
        <p:txBody>
          <a:bodyPr/>
          <a:lstStyle/>
          <a:p>
            <a:endParaRPr lang="ru-R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6E36DB5-3FEF-420A-8CF0-B3EF6C2B289E}" type="slidenum">
              <a:rPr lang="ru-RU" smtClean="0"/>
              <a:pPr/>
              <a:t>‹#›</a:t>
            </a:fld>
            <a:endParaRPr lang="ru-R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6E36DB5-3FEF-420A-8CF0-B3EF6C2B289E}" type="slidenum">
              <a:rPr lang="ru-RU" smtClean="0"/>
              <a:pPr/>
              <a:t>‹#›</a:t>
            </a:fld>
            <a:endParaRPr lang="ru-R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6E36DB5-3FEF-420A-8CF0-B3EF6C2B289E}" type="slidenum">
              <a:rPr lang="ru-RU" smtClean="0"/>
              <a:pPr/>
              <a:t>‹#›</a:t>
            </a:fld>
            <a:endParaRPr lang="ru-RU"/>
          </a:p>
        </p:txBody>
      </p:sp>
      <p:sp>
        <p:nvSpPr>
          <p:cNvPr id="8" name="Footer Placeholder 7"/>
          <p:cNvSpPr>
            <a:spLocks noGrp="1"/>
          </p:cNvSpPr>
          <p:nvPr>
            <p:ph type="ftr" sz="quarter" idx="11"/>
          </p:nvPr>
        </p:nvSpPr>
        <p:spPr/>
        <p:txBody>
          <a:bodyPr/>
          <a:lstStyle/>
          <a:p>
            <a:endParaRPr lang="ru-RU"/>
          </a:p>
        </p:txBody>
      </p:sp>
      <p:sp>
        <p:nvSpPr>
          <p:cNvPr id="7" name="Date Placeholder 6"/>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6E36DB5-3FEF-420A-8CF0-B3EF6C2B289E}" type="slidenum">
              <a:rPr lang="ru-RU" smtClean="0"/>
              <a:pPr/>
              <a:t>‹#›</a:t>
            </a:fld>
            <a:endParaRPr lang="ru-R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6E36DB5-3FEF-420A-8CF0-B3EF6C2B28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AF2F1B6-600C-425E-9005-4C72436E958C}" type="datetimeFigureOut">
              <a:rPr lang="ru-RU" smtClean="0"/>
              <a:pPr/>
              <a:t>21.09.2015</a:t>
            </a:fld>
            <a:endParaRPr lang="ru-RU"/>
          </a:p>
        </p:txBody>
      </p:sp>
      <p:sp>
        <p:nvSpPr>
          <p:cNvPr id="9" name="Slide Number Placeholder 8"/>
          <p:cNvSpPr>
            <a:spLocks noGrp="1"/>
          </p:cNvSpPr>
          <p:nvPr>
            <p:ph type="sldNum" sz="quarter" idx="15"/>
          </p:nvPr>
        </p:nvSpPr>
        <p:spPr/>
        <p:txBody>
          <a:bodyPr/>
          <a:lstStyle/>
          <a:p>
            <a:fld id="{76E36DB5-3FEF-420A-8CF0-B3EF6C2B289E}" type="slidenum">
              <a:rPr lang="ru-RU" smtClean="0"/>
              <a:pPr/>
              <a:t>‹#›</a:t>
            </a:fld>
            <a:endParaRPr lang="ru-RU"/>
          </a:p>
        </p:txBody>
      </p:sp>
      <p:sp>
        <p:nvSpPr>
          <p:cNvPr id="10" name="Footer Placeholder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AF2F1B6-600C-425E-9005-4C72436E958C}" type="datetimeFigureOut">
              <a:rPr lang="ru-RU" smtClean="0"/>
              <a:pPr/>
              <a:t>21.09.2015</a:t>
            </a:fld>
            <a:endParaRPr lang="ru-RU"/>
          </a:p>
        </p:txBody>
      </p:sp>
      <p:sp>
        <p:nvSpPr>
          <p:cNvPr id="9" name="Slide Number Placeholder 8"/>
          <p:cNvSpPr>
            <a:spLocks noGrp="1"/>
          </p:cNvSpPr>
          <p:nvPr>
            <p:ph type="sldNum" sz="quarter" idx="11"/>
          </p:nvPr>
        </p:nvSpPr>
        <p:spPr/>
        <p:txBody>
          <a:bodyPr/>
          <a:lstStyle/>
          <a:p>
            <a:fld id="{76E36DB5-3FEF-420A-8CF0-B3EF6C2B289E}"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AF2F1B6-600C-425E-9005-4C72436E958C}" type="datetimeFigureOut">
              <a:rPr lang="ru-RU" smtClean="0"/>
              <a:pPr/>
              <a:t>21.09.2015</a:t>
            </a:fld>
            <a:endParaRPr lang="ru-R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6E36DB5-3FEF-420A-8CF0-B3EF6C2B289E}" type="slidenum">
              <a:rPr lang="ru-RU" smtClean="0"/>
              <a:pPr/>
              <a:t>‹#›</a:t>
            </a:fld>
            <a:endParaRPr lang="ru-R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071546"/>
            <a:ext cx="8305800" cy="3786214"/>
          </a:xfrm>
        </p:spPr>
        <p:txBody>
          <a:bodyPr>
            <a:normAutofit fontScale="92500" lnSpcReduction="20000"/>
          </a:bodyPr>
          <a:lstStyle/>
          <a:p>
            <a:pPr algn="r"/>
            <a:r>
              <a:rPr lang="en-US" sz="3600" b="1" dirty="0" smtClean="0">
                <a:solidFill>
                  <a:srgbClr val="C00000"/>
                </a:solidFill>
              </a:rPr>
              <a:t>       </a:t>
            </a:r>
            <a:endParaRPr lang="ka-GE" sz="3600" b="1" dirty="0" smtClean="0">
              <a:solidFill>
                <a:srgbClr val="C00000"/>
              </a:solidFill>
            </a:endParaRPr>
          </a:p>
          <a:p>
            <a:pPr algn="r"/>
            <a:endParaRPr lang="ka-GE" sz="3600" b="1" dirty="0" smtClean="0">
              <a:solidFill>
                <a:srgbClr val="C00000"/>
              </a:solidFill>
            </a:endParaRPr>
          </a:p>
          <a:p>
            <a:r>
              <a:rPr lang="ka-GE" sz="3600" b="1" dirty="0" smtClean="0">
                <a:solidFill>
                  <a:srgbClr val="C00000"/>
                </a:solidFill>
              </a:rPr>
              <a:t>ეთერი  მათურელი</a:t>
            </a:r>
          </a:p>
          <a:p>
            <a:endParaRPr lang="ka-GE" sz="3600" b="1" dirty="0" smtClean="0">
              <a:solidFill>
                <a:srgbClr val="C00000"/>
              </a:solidFill>
            </a:endParaRPr>
          </a:p>
          <a:p>
            <a:r>
              <a:rPr lang="ka-GE" b="1" dirty="0" smtClean="0">
                <a:solidFill>
                  <a:srgbClr val="002060"/>
                </a:solidFill>
              </a:rPr>
              <a:t>საქართველოს პროფესიული კავშირების გაერთიანების თავმჯდომარის მოადგილე,  ქალთა კომიტეტის თავმჯდომარე</a:t>
            </a:r>
            <a:r>
              <a:rPr lang="en-US" b="1" dirty="0" smtClean="0">
                <a:solidFill>
                  <a:srgbClr val="002060"/>
                </a:solidFill>
              </a:rPr>
              <a:t>                                       </a:t>
            </a:r>
            <a:endParaRPr lang="ka-GE" b="1" dirty="0" smtClean="0">
              <a:solidFill>
                <a:srgbClr val="002060"/>
              </a:solidFill>
            </a:endParaRPr>
          </a:p>
          <a:p>
            <a:pPr algn="r"/>
            <a:endParaRPr lang="ka-GE" sz="3600" b="1" dirty="0" smtClean="0">
              <a:solidFill>
                <a:srgbClr val="C00000"/>
              </a:solidFill>
            </a:endParaRPr>
          </a:p>
          <a:p>
            <a:pPr algn="r"/>
            <a:r>
              <a:rPr lang="en-US" sz="4000" b="1" dirty="0" smtClean="0">
                <a:solidFill>
                  <a:srgbClr val="C00000"/>
                </a:solidFill>
              </a:rPr>
              <a:t>GTUC </a:t>
            </a:r>
            <a:r>
              <a:rPr lang="en-US" sz="4400" b="1" dirty="0" smtClean="0">
                <a:solidFill>
                  <a:srgbClr val="C00000"/>
                </a:solidFill>
              </a:rPr>
              <a:t>2014 </a:t>
            </a:r>
            <a:endParaRPr lang="ru-RU" sz="4400" b="1" dirty="0">
              <a:solidFill>
                <a:srgbClr val="C00000"/>
              </a:solidFill>
            </a:endParaRPr>
          </a:p>
        </p:txBody>
      </p:sp>
      <p:sp>
        <p:nvSpPr>
          <p:cNvPr id="2" name="Title 1"/>
          <p:cNvSpPr>
            <a:spLocks noGrp="1"/>
          </p:cNvSpPr>
          <p:nvPr>
            <p:ph type="ctrTitle"/>
          </p:nvPr>
        </p:nvSpPr>
        <p:spPr>
          <a:xfrm>
            <a:off x="457200" y="285728"/>
            <a:ext cx="8305800" cy="1857388"/>
          </a:xfrm>
        </p:spPr>
        <p:txBody>
          <a:bodyPr>
            <a:normAutofit fontScale="90000"/>
          </a:bodyPr>
          <a:lstStyle/>
          <a:p>
            <a:r>
              <a:rPr lang="ka-GE" sz="4200" b="1" dirty="0" smtClean="0">
                <a:solidFill>
                  <a:srgbClr val="002060"/>
                </a:solidFill>
              </a:rPr>
              <a:t>გენდერული     თანასწორობის ხელშეწყობა      სამუშაო ადგილებზე </a:t>
            </a:r>
            <a:endParaRPr lang="ru-RU" sz="4200" b="1" dirty="0">
              <a:solidFill>
                <a:srgbClr val="002060"/>
              </a:solidFill>
            </a:endParaRPr>
          </a:p>
        </p:txBody>
      </p:sp>
      <p:pic>
        <p:nvPicPr>
          <p:cNvPr id="6" name="Picture 5" descr="georgian-trade-unions.jpg"/>
          <p:cNvPicPr>
            <a:picLocks noChangeAspect="1"/>
          </p:cNvPicPr>
          <p:nvPr/>
        </p:nvPicPr>
        <p:blipFill>
          <a:blip r:embed="rId2" cstate="print"/>
          <a:stretch>
            <a:fillRect/>
          </a:stretch>
        </p:blipFill>
        <p:spPr>
          <a:xfrm>
            <a:off x="357158" y="4357694"/>
            <a:ext cx="3156208" cy="235210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ka-GE" dirty="0" smtClean="0"/>
          </a:p>
          <a:p>
            <a:pPr>
              <a:buNone/>
            </a:pPr>
            <a:r>
              <a:rPr lang="ka-GE" dirty="0" smtClean="0"/>
              <a:t>   </a:t>
            </a:r>
            <a:r>
              <a:rPr lang="ka-GE" dirty="0" smtClean="0">
                <a:solidFill>
                  <a:srgbClr val="002060"/>
                </a:solidFill>
              </a:rPr>
              <a:t>ქარტია იცავს ადამიანის ისეთ უფლებებს როგორიცაა შრომის სამართლიანი პირობებით სარგებლობის უფლება, უსაფრთხო და ჰიგიენური სამუშაო პირობებით   სარგებლობის უფლება, შრომის სამართლიან ანაზღაურების უფლება, ორგანიზების უფლება, კოლექტიური მოლაპარაკების უფლება,  ორსულობისა და ბავშვის გაჩენის შემდეგ დასაქმებულ ქალთა დაცვის უფლება და. ა.შ. </a:t>
            </a:r>
            <a:endParaRPr lang="ru-RU" dirty="0">
              <a:solidFill>
                <a:srgbClr val="002060"/>
              </a:solidFill>
            </a:endParaRPr>
          </a:p>
        </p:txBody>
      </p:sp>
      <p:sp>
        <p:nvSpPr>
          <p:cNvPr id="3" name="Title 2"/>
          <p:cNvSpPr>
            <a:spLocks noGrp="1"/>
          </p:cNvSpPr>
          <p:nvPr>
            <p:ph type="title"/>
          </p:nvPr>
        </p:nvSpPr>
        <p:spPr/>
        <p:txBody>
          <a:bodyPr>
            <a:normAutofit/>
          </a:bodyPr>
          <a:lstStyle/>
          <a:p>
            <a:pPr algn="ctr"/>
            <a:r>
              <a:rPr lang="ka-GE" b="1" dirty="0" smtClean="0">
                <a:solidFill>
                  <a:srgbClr val="C00000"/>
                </a:solidFill>
              </a:rPr>
              <a:t>ევროპის სოციალური ქარტია</a:t>
            </a:r>
            <a:endParaRPr lang="ru-RU" dirty="0">
              <a:solidFill>
                <a:srgbClr val="C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ka-GE" dirty="0" smtClean="0"/>
              <a:t>  </a:t>
            </a:r>
            <a:r>
              <a:rPr lang="ka-GE" b="1" i="1" dirty="0" smtClean="0">
                <a:solidFill>
                  <a:srgbClr val="7030A0"/>
                </a:solidFill>
              </a:rPr>
              <a:t>მადლობა ყურადღებისთვის </a:t>
            </a:r>
          </a:p>
          <a:p>
            <a:pPr algn="ctr">
              <a:buNone/>
            </a:pPr>
            <a:r>
              <a:rPr lang="ka-GE" b="1" i="1" dirty="0" smtClean="0">
                <a:solidFill>
                  <a:srgbClr val="7030A0"/>
                </a:solidFill>
                <a:sym typeface="Wingdings" pitchFamily="2" charset="2"/>
              </a:rPr>
              <a:t></a:t>
            </a:r>
            <a:endParaRPr lang="ru-RU" b="1" i="1" dirty="0">
              <a:solidFill>
                <a:srgbClr val="7030A0"/>
              </a:solidFill>
            </a:endParaRPr>
          </a:p>
        </p:txBody>
      </p:sp>
      <p:sp>
        <p:nvSpPr>
          <p:cNvPr id="3" name="Title 2"/>
          <p:cNvSpPr>
            <a:spLocks noGrp="1"/>
          </p:cNvSpPr>
          <p:nvPr>
            <p:ph type="title"/>
          </p:nvPr>
        </p:nvSpPr>
        <p:spPr/>
        <p:txBody>
          <a:bodyPr/>
          <a:lstStyle/>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ka-GE" sz="4400" dirty="0" smtClean="0">
                <a:solidFill>
                  <a:srgbClr val="C00000"/>
                </a:solidFill>
              </a:rPr>
              <a:t>  საკანონმდებლო ბაზა და საერთაშორისო აქტების შედარებითი ანალიზი </a:t>
            </a:r>
            <a:endParaRPr lang="ru-RU" sz="4400" dirty="0">
              <a:solidFill>
                <a:srgbClr val="C00000"/>
              </a:solidFill>
            </a:endParaRPr>
          </a:p>
        </p:txBody>
      </p:sp>
      <p:sp>
        <p:nvSpPr>
          <p:cNvPr id="3" name="Title 2"/>
          <p:cNvSpPr>
            <a:spLocks noGrp="1"/>
          </p:cNvSpPr>
          <p:nvPr>
            <p:ph type="title"/>
          </p:nvPr>
        </p:nvSpPr>
        <p:spPr/>
        <p:txBody>
          <a:bodyPr>
            <a:normAutofit/>
          </a:bodyPr>
          <a:lstStyle/>
          <a:p>
            <a:endParaRPr lang="ru-RU"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ka-GE" dirty="0" smtClean="0">
                <a:solidFill>
                  <a:srgbClr val="002060"/>
                </a:solidFill>
              </a:rPr>
              <a:t>    „მამაკაცთა და ქალთა თანასწორი ანაზღაურება თანაბარი ღირებულების შრომისათვის“ ეხება ანაზღაურების განაკვეთებს, რომლებიც განისაზღვრება სქესობრივი ნიშნით დისკრიმინაციის გარეშე.</a:t>
            </a:r>
            <a:endParaRPr lang="ru-RU" dirty="0" smtClean="0">
              <a:solidFill>
                <a:srgbClr val="002060"/>
              </a:solidFill>
            </a:endParaRPr>
          </a:p>
          <a:p>
            <a:pPr>
              <a:buNone/>
            </a:pPr>
            <a:r>
              <a:rPr lang="en-US" dirty="0" smtClean="0">
                <a:solidFill>
                  <a:srgbClr val="002060"/>
                </a:solidFill>
              </a:rPr>
              <a:t> </a:t>
            </a:r>
            <a:endParaRPr lang="ka-GE" dirty="0" smtClean="0">
              <a:solidFill>
                <a:srgbClr val="002060"/>
              </a:solidFill>
            </a:endParaRPr>
          </a:p>
          <a:p>
            <a:pPr>
              <a:buNone/>
            </a:pPr>
            <a:endParaRPr lang="ka-GE" dirty="0" smtClean="0">
              <a:solidFill>
                <a:srgbClr val="002060"/>
              </a:solidFill>
            </a:endParaRPr>
          </a:p>
          <a:p>
            <a:pPr>
              <a:buNone/>
            </a:pPr>
            <a:endParaRPr lang="ru-RU" dirty="0" smtClean="0">
              <a:solidFill>
                <a:srgbClr val="002060"/>
              </a:solidFill>
            </a:endParaRPr>
          </a:p>
          <a:p>
            <a:endParaRPr lang="ru-RU" dirty="0">
              <a:solidFill>
                <a:srgbClr val="002060"/>
              </a:solidFill>
            </a:endParaRPr>
          </a:p>
        </p:txBody>
      </p:sp>
      <p:sp>
        <p:nvSpPr>
          <p:cNvPr id="3" name="Title 2"/>
          <p:cNvSpPr>
            <a:spLocks noGrp="1"/>
          </p:cNvSpPr>
          <p:nvPr>
            <p:ph type="title"/>
          </p:nvPr>
        </p:nvSpPr>
        <p:spPr/>
        <p:txBody>
          <a:bodyPr>
            <a:normAutofit/>
          </a:bodyPr>
          <a:lstStyle/>
          <a:p>
            <a:pPr algn="ctr"/>
            <a:r>
              <a:rPr lang="ka-GE" b="1" dirty="0" smtClean="0">
                <a:solidFill>
                  <a:srgbClr val="C00000"/>
                </a:solidFill>
              </a:rPr>
              <a:t>შსო-ს    მე-</a:t>
            </a:r>
            <a:r>
              <a:rPr lang="ka-GE" sz="7200" b="1" dirty="0" smtClean="0">
                <a:solidFill>
                  <a:srgbClr val="C00000"/>
                </a:solidFill>
              </a:rPr>
              <a:t>100</a:t>
            </a:r>
            <a:r>
              <a:rPr lang="ka-GE" b="1" dirty="0" smtClean="0">
                <a:solidFill>
                  <a:srgbClr val="C00000"/>
                </a:solidFill>
              </a:rPr>
              <a:t>   კონვენცია </a:t>
            </a:r>
            <a:endParaRPr lang="ru-RU" b="1" dirty="0">
              <a:solidFill>
                <a:srgbClr val="C00000"/>
              </a:solidFill>
            </a:endParaRPr>
          </a:p>
        </p:txBody>
      </p:sp>
      <p:pic>
        <p:nvPicPr>
          <p:cNvPr id="4" name="Picture 3" descr="equal-pay.jpg"/>
          <p:cNvPicPr>
            <a:picLocks noChangeAspect="1"/>
          </p:cNvPicPr>
          <p:nvPr/>
        </p:nvPicPr>
        <p:blipFill>
          <a:blip r:embed="rId2" cstate="print"/>
          <a:stretch>
            <a:fillRect/>
          </a:stretch>
        </p:blipFill>
        <p:spPr>
          <a:xfrm>
            <a:off x="395536" y="3975970"/>
            <a:ext cx="8358214" cy="288203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ka-GE" dirty="0" smtClean="0">
                <a:solidFill>
                  <a:srgbClr val="002060"/>
                </a:solidFill>
              </a:rPr>
              <a:t>   ტერმინი </a:t>
            </a:r>
            <a:r>
              <a:rPr lang="ka-GE" dirty="0" smtClean="0">
                <a:solidFill>
                  <a:srgbClr val="FFFF00"/>
                </a:solidFill>
              </a:rPr>
              <a:t>თანაბარი ანაზღაურება</a:t>
            </a:r>
            <a:r>
              <a:rPr lang="ka-GE" dirty="0" smtClean="0">
                <a:solidFill>
                  <a:srgbClr val="002060"/>
                </a:solidFill>
              </a:rPr>
              <a:t> როგორც ქალებისათვის ისე მამაკაცებისათვის თანაბარი ღირებულების სამუშაო პირობებში  გულისხმობს იმას რომ ანაზღაურება უნდა დადგინდეს სქესის საფუძველზე </a:t>
            </a:r>
            <a:r>
              <a:rPr lang="ka-GE" dirty="0" smtClean="0">
                <a:solidFill>
                  <a:srgbClr val="C00000"/>
                </a:solidFill>
              </a:rPr>
              <a:t>ყოველგვარი დისკრიმინაციის გარეშე. </a:t>
            </a:r>
            <a:endParaRPr lang="ru-RU" dirty="0" smtClean="0">
              <a:solidFill>
                <a:srgbClr val="C00000"/>
              </a:solidFill>
            </a:endParaRPr>
          </a:p>
          <a:p>
            <a:endParaRPr lang="ru-RU" dirty="0"/>
          </a:p>
        </p:txBody>
      </p:sp>
      <p:sp>
        <p:nvSpPr>
          <p:cNvPr id="3" name="Title 2"/>
          <p:cNvSpPr>
            <a:spLocks noGrp="1"/>
          </p:cNvSpPr>
          <p:nvPr>
            <p:ph type="title"/>
          </p:nvPr>
        </p:nvSpPr>
        <p:spPr/>
        <p:txBody>
          <a:bodyPr>
            <a:normAutofit fontScale="90000"/>
          </a:bodyPr>
          <a:lstStyle/>
          <a:p>
            <a:pPr algn="ctr"/>
            <a:r>
              <a:rPr lang="ka-GE" b="1" dirty="0" smtClean="0">
                <a:solidFill>
                  <a:srgbClr val="C00000"/>
                </a:solidFill>
              </a:rPr>
              <a:t>თანაბარი ანაზღაურება თანაბარი ღირებულების სამუშოსთვის  </a:t>
            </a:r>
            <a:endParaRPr lang="ru-RU" b="1" dirty="0">
              <a:solidFill>
                <a:srgbClr val="C00000"/>
              </a:solidFill>
            </a:endParaRPr>
          </a:p>
        </p:txBody>
      </p:sp>
      <p:pic>
        <p:nvPicPr>
          <p:cNvPr id="5" name="Picture 4" descr="SpringLaw-template.jpg"/>
          <p:cNvPicPr>
            <a:picLocks noChangeAspect="1"/>
          </p:cNvPicPr>
          <p:nvPr/>
        </p:nvPicPr>
        <p:blipFill>
          <a:blip r:embed="rId2" cstate="print"/>
          <a:stretch>
            <a:fillRect/>
          </a:stretch>
        </p:blipFill>
        <p:spPr>
          <a:xfrm>
            <a:off x="5000628" y="3861048"/>
            <a:ext cx="3857652" cy="2996952"/>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ka-GE" b="1" dirty="0" smtClean="0">
                <a:solidFill>
                  <a:schemeClr val="bg1">
                    <a:lumMod val="95000"/>
                    <a:lumOff val="5000"/>
                  </a:schemeClr>
                </a:solidFill>
              </a:rPr>
              <a:t> დისკრიმინაცია მოიცავს</a:t>
            </a:r>
            <a:r>
              <a:rPr lang="ka-GE" dirty="0" smtClean="0"/>
              <a:t>:</a:t>
            </a:r>
          </a:p>
          <a:p>
            <a:pPr algn="ctr">
              <a:buNone/>
            </a:pPr>
            <a:r>
              <a:rPr lang="ka-GE" b="1" dirty="0" smtClean="0">
                <a:solidFill>
                  <a:srgbClr val="002060"/>
                </a:solidFill>
              </a:rPr>
              <a:t>ყოველ განსხვავებას, დაუშვებლობას ან უპირატესობას რასის, კანის ფერის, სქესის, რელიგიის, პოლიტიკური მრეწამსის, უცხოური წარმოშობის ან სოციალური წარმოშობის ნიშნით, რაც იწვევს შესაძლებლობების ან მოპყრობის თანასწორობის განადგურებას ან დარღვევას შრომისა და საქმიანობის სფეროში</a:t>
            </a:r>
          </a:p>
        </p:txBody>
      </p:sp>
      <p:sp>
        <p:nvSpPr>
          <p:cNvPr id="3" name="Title 2"/>
          <p:cNvSpPr>
            <a:spLocks noGrp="1"/>
          </p:cNvSpPr>
          <p:nvPr>
            <p:ph type="title"/>
          </p:nvPr>
        </p:nvSpPr>
        <p:spPr/>
        <p:txBody>
          <a:bodyPr/>
          <a:lstStyle/>
          <a:p>
            <a:pPr algn="ctr"/>
            <a:r>
              <a:rPr lang="ka-GE" dirty="0" smtClean="0">
                <a:solidFill>
                  <a:srgbClr val="C00000"/>
                </a:solidFill>
              </a:rPr>
              <a:t>შსო-ს </a:t>
            </a:r>
            <a:r>
              <a:rPr lang="ka-GE" sz="6600" dirty="0" smtClean="0">
                <a:solidFill>
                  <a:srgbClr val="C00000"/>
                </a:solidFill>
              </a:rPr>
              <a:t>111</a:t>
            </a:r>
            <a:r>
              <a:rPr lang="ka-GE" dirty="0" smtClean="0">
                <a:solidFill>
                  <a:srgbClr val="C00000"/>
                </a:solidFill>
              </a:rPr>
              <a:t>-ე კონვენცია </a:t>
            </a:r>
            <a:endParaRPr lang="ru-RU" dirty="0">
              <a:solidFill>
                <a:srgbClr val="C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2000" b="1" dirty="0" err="1" smtClean="0">
                <a:solidFill>
                  <a:srgbClr val="002060"/>
                </a:solidFill>
              </a:rPr>
              <a:t>დისკრიმინაციად</a:t>
            </a:r>
            <a:r>
              <a:rPr lang="en-US" sz="2000" b="1" dirty="0" smtClean="0">
                <a:solidFill>
                  <a:srgbClr val="002060"/>
                </a:solidFill>
              </a:rPr>
              <a:t> </a:t>
            </a:r>
            <a:r>
              <a:rPr lang="en-US" sz="2000" b="1" dirty="0" err="1" smtClean="0">
                <a:solidFill>
                  <a:srgbClr val="002060"/>
                </a:solidFill>
              </a:rPr>
              <a:t>ჩაითვლება</a:t>
            </a:r>
            <a:r>
              <a:rPr lang="en-US" sz="2000" b="1" dirty="0" smtClean="0">
                <a:solidFill>
                  <a:srgbClr val="002060"/>
                </a:solidFill>
              </a:rPr>
              <a:t> </a:t>
            </a:r>
            <a:endParaRPr lang="ka-GE" sz="2000" b="1" dirty="0" smtClean="0">
              <a:solidFill>
                <a:srgbClr val="002060"/>
              </a:solidFill>
            </a:endParaRPr>
          </a:p>
          <a:p>
            <a:pPr>
              <a:buNone/>
            </a:pPr>
            <a:r>
              <a:rPr lang="en-US" sz="2000" b="1" dirty="0" err="1" smtClean="0">
                <a:solidFill>
                  <a:srgbClr val="002060"/>
                </a:solidFill>
              </a:rPr>
              <a:t>პირის</a:t>
            </a:r>
            <a:r>
              <a:rPr lang="en-US" sz="2000" b="1" dirty="0" smtClean="0">
                <a:solidFill>
                  <a:srgbClr val="002060"/>
                </a:solidFill>
              </a:rPr>
              <a:t> </a:t>
            </a:r>
            <a:r>
              <a:rPr lang="en-US" sz="2000" b="1" dirty="0" err="1" smtClean="0">
                <a:solidFill>
                  <a:srgbClr val="002060"/>
                </a:solidFill>
              </a:rPr>
              <a:t>პირდაპირ</a:t>
            </a:r>
            <a:r>
              <a:rPr lang="en-US" sz="2000" b="1" dirty="0" smtClean="0">
                <a:solidFill>
                  <a:srgbClr val="002060"/>
                </a:solidFill>
              </a:rPr>
              <a:t> </a:t>
            </a:r>
            <a:r>
              <a:rPr lang="en-US" sz="2000" b="1" dirty="0" err="1" smtClean="0">
                <a:solidFill>
                  <a:srgbClr val="002060"/>
                </a:solidFill>
              </a:rPr>
              <a:t>ან</a:t>
            </a:r>
            <a:r>
              <a:rPr lang="en-US" sz="2000" b="1" dirty="0" smtClean="0">
                <a:solidFill>
                  <a:srgbClr val="002060"/>
                </a:solidFill>
              </a:rPr>
              <a:t> </a:t>
            </a:r>
            <a:endParaRPr lang="ka-GE" sz="2000" b="1" dirty="0" smtClean="0">
              <a:solidFill>
                <a:srgbClr val="002060"/>
              </a:solidFill>
            </a:endParaRPr>
          </a:p>
          <a:p>
            <a:pPr>
              <a:buNone/>
            </a:pPr>
            <a:r>
              <a:rPr lang="en-US" sz="2000" b="1" dirty="0" err="1" smtClean="0">
                <a:solidFill>
                  <a:srgbClr val="002060"/>
                </a:solidFill>
              </a:rPr>
              <a:t>არაპირდაპირ</a:t>
            </a:r>
            <a:r>
              <a:rPr lang="en-US" sz="2000" b="1" dirty="0" smtClean="0">
                <a:solidFill>
                  <a:srgbClr val="002060"/>
                </a:solidFill>
              </a:rPr>
              <a:t> </a:t>
            </a:r>
            <a:r>
              <a:rPr lang="en-US" sz="2000" b="1" dirty="0" err="1" smtClean="0">
                <a:solidFill>
                  <a:srgbClr val="002060"/>
                </a:solidFill>
              </a:rPr>
              <a:t>შევიწროება</a:t>
            </a:r>
            <a:r>
              <a:rPr lang="en-US" sz="2000" b="1" dirty="0" smtClean="0">
                <a:solidFill>
                  <a:srgbClr val="002060"/>
                </a:solidFill>
              </a:rPr>
              <a:t>,</a:t>
            </a:r>
            <a:endParaRPr lang="ka-GE" sz="2000" b="1" dirty="0" smtClean="0">
              <a:solidFill>
                <a:srgbClr val="002060"/>
              </a:solidFill>
            </a:endParaRPr>
          </a:p>
          <a:p>
            <a:pPr>
              <a:buNone/>
            </a:pPr>
            <a:r>
              <a:rPr lang="en-US" sz="2000" b="1" dirty="0" smtClean="0">
                <a:solidFill>
                  <a:srgbClr val="002060"/>
                </a:solidFill>
              </a:rPr>
              <a:t> </a:t>
            </a:r>
            <a:r>
              <a:rPr lang="en-US" sz="2000" b="1" dirty="0" err="1" smtClean="0">
                <a:solidFill>
                  <a:srgbClr val="002060"/>
                </a:solidFill>
              </a:rPr>
              <a:t>რომელიც</a:t>
            </a:r>
            <a:r>
              <a:rPr lang="en-US" sz="2000" b="1" dirty="0" smtClean="0">
                <a:solidFill>
                  <a:srgbClr val="002060"/>
                </a:solidFill>
              </a:rPr>
              <a:t> </a:t>
            </a:r>
            <a:r>
              <a:rPr lang="en-US" sz="2000" b="1" dirty="0" err="1" smtClean="0">
                <a:solidFill>
                  <a:srgbClr val="002060"/>
                </a:solidFill>
              </a:rPr>
              <a:t>მიზნად</a:t>
            </a:r>
            <a:r>
              <a:rPr lang="en-US" sz="2000" b="1" dirty="0" smtClean="0">
                <a:solidFill>
                  <a:srgbClr val="002060"/>
                </a:solidFill>
              </a:rPr>
              <a:t> </a:t>
            </a:r>
            <a:endParaRPr lang="ka-GE" sz="2000" b="1" dirty="0" smtClean="0">
              <a:solidFill>
                <a:srgbClr val="002060"/>
              </a:solidFill>
            </a:endParaRPr>
          </a:p>
          <a:p>
            <a:pPr>
              <a:buNone/>
            </a:pPr>
            <a:r>
              <a:rPr lang="en-US" sz="2000" b="1" dirty="0" err="1" smtClean="0">
                <a:solidFill>
                  <a:srgbClr val="002060"/>
                </a:solidFill>
              </a:rPr>
              <a:t>ისახავს</a:t>
            </a:r>
            <a:r>
              <a:rPr lang="en-US" sz="2000" b="1" dirty="0" smtClean="0">
                <a:solidFill>
                  <a:srgbClr val="002060"/>
                </a:solidFill>
              </a:rPr>
              <a:t> </a:t>
            </a:r>
            <a:r>
              <a:rPr lang="en-US" sz="2000" b="1" dirty="0" err="1" smtClean="0">
                <a:solidFill>
                  <a:srgbClr val="002060"/>
                </a:solidFill>
              </a:rPr>
              <a:t>ან</a:t>
            </a:r>
            <a:r>
              <a:rPr lang="en-US" sz="2000" b="1" dirty="0" smtClean="0">
                <a:solidFill>
                  <a:srgbClr val="002060"/>
                </a:solidFill>
              </a:rPr>
              <a:t> </a:t>
            </a:r>
            <a:r>
              <a:rPr lang="en-US" sz="2000" b="1" dirty="0" err="1" smtClean="0">
                <a:solidFill>
                  <a:srgbClr val="002060"/>
                </a:solidFill>
              </a:rPr>
              <a:t>იწვევს</a:t>
            </a:r>
            <a:r>
              <a:rPr lang="en-US" sz="2000" b="1" dirty="0" smtClean="0">
                <a:solidFill>
                  <a:srgbClr val="002060"/>
                </a:solidFill>
              </a:rPr>
              <a:t> </a:t>
            </a:r>
            <a:endParaRPr lang="ka-GE" sz="2000" b="1" dirty="0" smtClean="0">
              <a:solidFill>
                <a:srgbClr val="002060"/>
              </a:solidFill>
            </a:endParaRPr>
          </a:p>
          <a:p>
            <a:pPr>
              <a:buNone/>
            </a:pPr>
            <a:r>
              <a:rPr lang="en-US" sz="2000" b="1" dirty="0" err="1" smtClean="0">
                <a:solidFill>
                  <a:srgbClr val="002060"/>
                </a:solidFill>
              </a:rPr>
              <a:t>მისთვის</a:t>
            </a:r>
            <a:r>
              <a:rPr lang="en-US" sz="2000" b="1" dirty="0" smtClean="0">
                <a:solidFill>
                  <a:srgbClr val="002060"/>
                </a:solidFill>
              </a:rPr>
              <a:t> </a:t>
            </a:r>
            <a:r>
              <a:rPr lang="en-US" sz="2000" b="1" dirty="0" err="1" smtClean="0">
                <a:solidFill>
                  <a:srgbClr val="002060"/>
                </a:solidFill>
              </a:rPr>
              <a:t>დამაშინებელი</a:t>
            </a:r>
            <a:r>
              <a:rPr lang="en-US" sz="2000" b="1" dirty="0" smtClean="0">
                <a:solidFill>
                  <a:srgbClr val="002060"/>
                </a:solidFill>
              </a:rPr>
              <a:t>,</a:t>
            </a:r>
            <a:endParaRPr lang="ka-GE" sz="2000" b="1" dirty="0" smtClean="0">
              <a:solidFill>
                <a:srgbClr val="002060"/>
              </a:solidFill>
            </a:endParaRPr>
          </a:p>
          <a:p>
            <a:pPr>
              <a:buNone/>
            </a:pPr>
            <a:r>
              <a:rPr lang="en-US" sz="2000" b="1" dirty="0" smtClean="0">
                <a:solidFill>
                  <a:srgbClr val="002060"/>
                </a:solidFill>
              </a:rPr>
              <a:t> </a:t>
            </a:r>
            <a:r>
              <a:rPr lang="en-US" sz="2000" b="1" dirty="0" err="1" smtClean="0">
                <a:solidFill>
                  <a:srgbClr val="002060"/>
                </a:solidFill>
              </a:rPr>
              <a:t>მტრული</a:t>
            </a:r>
            <a:r>
              <a:rPr lang="en-US" sz="2000" b="1" dirty="0" smtClean="0">
                <a:solidFill>
                  <a:srgbClr val="002060"/>
                </a:solidFill>
              </a:rPr>
              <a:t>, </a:t>
            </a:r>
            <a:r>
              <a:rPr lang="en-US" sz="2000" b="1" dirty="0" err="1" smtClean="0">
                <a:solidFill>
                  <a:srgbClr val="002060"/>
                </a:solidFill>
              </a:rPr>
              <a:t>დამამცირებელი</a:t>
            </a:r>
            <a:r>
              <a:rPr lang="en-US" sz="2000" b="1" dirty="0" smtClean="0">
                <a:solidFill>
                  <a:srgbClr val="002060"/>
                </a:solidFill>
              </a:rPr>
              <a:t>, </a:t>
            </a:r>
            <a:endParaRPr lang="ka-GE" sz="2000" b="1" dirty="0" smtClean="0">
              <a:solidFill>
                <a:srgbClr val="002060"/>
              </a:solidFill>
            </a:endParaRPr>
          </a:p>
          <a:p>
            <a:pPr>
              <a:buNone/>
            </a:pPr>
            <a:r>
              <a:rPr lang="en-US" sz="2000" b="1" dirty="0" err="1" smtClean="0">
                <a:solidFill>
                  <a:srgbClr val="002060"/>
                </a:solidFill>
              </a:rPr>
              <a:t>ღირსების</a:t>
            </a:r>
            <a:r>
              <a:rPr lang="en-US" sz="2000" b="1" dirty="0" smtClean="0">
                <a:solidFill>
                  <a:srgbClr val="002060"/>
                </a:solidFill>
              </a:rPr>
              <a:t> </a:t>
            </a:r>
            <a:r>
              <a:rPr lang="en-US" sz="2000" b="1" dirty="0" err="1" smtClean="0">
                <a:solidFill>
                  <a:srgbClr val="002060"/>
                </a:solidFill>
              </a:rPr>
              <a:t>შემლახველი</a:t>
            </a:r>
            <a:r>
              <a:rPr lang="en-US" sz="2000" b="1" dirty="0" smtClean="0">
                <a:solidFill>
                  <a:srgbClr val="002060"/>
                </a:solidFill>
              </a:rPr>
              <a:t> </a:t>
            </a:r>
            <a:endParaRPr lang="ka-GE" sz="2000" b="1" dirty="0" smtClean="0">
              <a:solidFill>
                <a:srgbClr val="002060"/>
              </a:solidFill>
            </a:endParaRPr>
          </a:p>
          <a:p>
            <a:pPr>
              <a:buNone/>
            </a:pPr>
            <a:r>
              <a:rPr lang="en-US" sz="2000" b="1" dirty="0" err="1" smtClean="0">
                <a:solidFill>
                  <a:srgbClr val="002060"/>
                </a:solidFill>
              </a:rPr>
              <a:t>ან</a:t>
            </a:r>
            <a:r>
              <a:rPr lang="en-US" sz="2000" b="1" dirty="0" smtClean="0">
                <a:solidFill>
                  <a:srgbClr val="002060"/>
                </a:solidFill>
              </a:rPr>
              <a:t> </a:t>
            </a:r>
            <a:r>
              <a:rPr lang="en-US" sz="2000" b="1" dirty="0" err="1" smtClean="0">
                <a:solidFill>
                  <a:srgbClr val="002060"/>
                </a:solidFill>
              </a:rPr>
              <a:t>შეურაცხმყოფელი</a:t>
            </a:r>
            <a:r>
              <a:rPr lang="en-US" sz="2000" b="1" dirty="0" smtClean="0">
                <a:solidFill>
                  <a:srgbClr val="002060"/>
                </a:solidFill>
              </a:rPr>
              <a:t> </a:t>
            </a:r>
            <a:r>
              <a:rPr lang="en-US" sz="2000" b="1" dirty="0" err="1" smtClean="0">
                <a:solidFill>
                  <a:srgbClr val="002060"/>
                </a:solidFill>
              </a:rPr>
              <a:t>გარემოს</a:t>
            </a:r>
            <a:r>
              <a:rPr lang="en-US" sz="2000" b="1" dirty="0" smtClean="0">
                <a:solidFill>
                  <a:srgbClr val="002060"/>
                </a:solidFill>
              </a:rPr>
              <a:t> </a:t>
            </a:r>
            <a:r>
              <a:rPr lang="en-US" sz="2000" b="1" dirty="0" err="1" smtClean="0">
                <a:solidFill>
                  <a:srgbClr val="002060"/>
                </a:solidFill>
              </a:rPr>
              <a:t>შექმნას</a:t>
            </a:r>
            <a:r>
              <a:rPr lang="en-US" sz="2000" b="1" dirty="0" smtClean="0">
                <a:solidFill>
                  <a:srgbClr val="002060"/>
                </a:solidFill>
              </a:rPr>
              <a:t>,</a:t>
            </a:r>
            <a:endParaRPr lang="ka-GE" sz="2000" b="1" dirty="0" smtClean="0">
              <a:solidFill>
                <a:srgbClr val="002060"/>
              </a:solidFill>
            </a:endParaRPr>
          </a:p>
          <a:p>
            <a:pPr>
              <a:buNone/>
            </a:pPr>
            <a:r>
              <a:rPr lang="en-US" sz="2000" b="1" dirty="0" smtClean="0">
                <a:solidFill>
                  <a:srgbClr val="002060"/>
                </a:solidFill>
              </a:rPr>
              <a:t> </a:t>
            </a:r>
            <a:r>
              <a:rPr lang="en-US" sz="2000" b="1" dirty="0" err="1" smtClean="0">
                <a:solidFill>
                  <a:srgbClr val="002060"/>
                </a:solidFill>
              </a:rPr>
              <a:t>ან</a:t>
            </a:r>
            <a:r>
              <a:rPr lang="en-US" sz="2000" b="1" dirty="0" smtClean="0">
                <a:solidFill>
                  <a:srgbClr val="002060"/>
                </a:solidFill>
              </a:rPr>
              <a:t>/</a:t>
            </a:r>
            <a:r>
              <a:rPr lang="en-US" sz="2000" b="1" dirty="0" err="1" smtClean="0">
                <a:solidFill>
                  <a:srgbClr val="002060"/>
                </a:solidFill>
              </a:rPr>
              <a:t>და</a:t>
            </a:r>
            <a:r>
              <a:rPr lang="en-US" sz="2000" b="1" dirty="0" smtClean="0">
                <a:solidFill>
                  <a:srgbClr val="002060"/>
                </a:solidFill>
              </a:rPr>
              <a:t> </a:t>
            </a:r>
            <a:r>
              <a:rPr lang="en-US" sz="2000" b="1" dirty="0" err="1" smtClean="0">
                <a:solidFill>
                  <a:srgbClr val="002060"/>
                </a:solidFill>
              </a:rPr>
              <a:t>პირისთვის</a:t>
            </a:r>
            <a:r>
              <a:rPr lang="en-US" sz="2000" b="1" dirty="0" smtClean="0">
                <a:solidFill>
                  <a:srgbClr val="002060"/>
                </a:solidFill>
              </a:rPr>
              <a:t> </a:t>
            </a:r>
            <a:r>
              <a:rPr lang="en-US" sz="2000" b="1" dirty="0" err="1" smtClean="0">
                <a:solidFill>
                  <a:srgbClr val="002060"/>
                </a:solidFill>
              </a:rPr>
              <a:t>ისეთი</a:t>
            </a:r>
            <a:r>
              <a:rPr lang="en-US" sz="2000" b="1" dirty="0" smtClean="0">
                <a:solidFill>
                  <a:srgbClr val="002060"/>
                </a:solidFill>
              </a:rPr>
              <a:t> </a:t>
            </a:r>
            <a:endParaRPr lang="ka-GE" sz="2000" b="1" dirty="0" smtClean="0">
              <a:solidFill>
                <a:srgbClr val="002060"/>
              </a:solidFill>
            </a:endParaRPr>
          </a:p>
          <a:p>
            <a:pPr>
              <a:buNone/>
            </a:pPr>
            <a:r>
              <a:rPr lang="en-US" sz="2000" b="1" dirty="0" err="1" smtClean="0">
                <a:solidFill>
                  <a:srgbClr val="002060"/>
                </a:solidFill>
              </a:rPr>
              <a:t>პირობების</a:t>
            </a:r>
            <a:r>
              <a:rPr lang="en-US" sz="2000" b="1" dirty="0" smtClean="0">
                <a:solidFill>
                  <a:srgbClr val="002060"/>
                </a:solidFill>
              </a:rPr>
              <a:t> </a:t>
            </a:r>
            <a:r>
              <a:rPr lang="en-US" sz="2000" b="1" dirty="0" err="1" smtClean="0">
                <a:solidFill>
                  <a:srgbClr val="002060"/>
                </a:solidFill>
              </a:rPr>
              <a:t>შექმნა</a:t>
            </a:r>
            <a:r>
              <a:rPr lang="en-US" sz="2000" b="1" dirty="0" smtClean="0">
                <a:solidFill>
                  <a:srgbClr val="002060"/>
                </a:solidFill>
              </a:rPr>
              <a:t>, </a:t>
            </a:r>
            <a:r>
              <a:rPr lang="en-US" sz="2000" b="1" dirty="0" err="1" smtClean="0">
                <a:solidFill>
                  <a:srgbClr val="002060"/>
                </a:solidFill>
              </a:rPr>
              <a:t>რომლებიც</a:t>
            </a:r>
            <a:r>
              <a:rPr lang="en-US" sz="2000" b="1" dirty="0" smtClean="0">
                <a:solidFill>
                  <a:srgbClr val="002060"/>
                </a:solidFill>
              </a:rPr>
              <a:t> </a:t>
            </a:r>
            <a:r>
              <a:rPr lang="en-US" sz="2000" b="1" dirty="0" err="1" smtClean="0">
                <a:solidFill>
                  <a:srgbClr val="002060"/>
                </a:solidFill>
              </a:rPr>
              <a:t>პირდაპირ</a:t>
            </a:r>
            <a:r>
              <a:rPr lang="en-US" sz="2000" b="1" dirty="0" smtClean="0">
                <a:solidFill>
                  <a:srgbClr val="002060"/>
                </a:solidFill>
              </a:rPr>
              <a:t> </a:t>
            </a:r>
            <a:r>
              <a:rPr lang="en-US" sz="2000" b="1" dirty="0" err="1" smtClean="0">
                <a:solidFill>
                  <a:srgbClr val="002060"/>
                </a:solidFill>
              </a:rPr>
              <a:t>ან</a:t>
            </a:r>
            <a:r>
              <a:rPr lang="en-US" sz="2000" b="1" dirty="0" smtClean="0">
                <a:solidFill>
                  <a:srgbClr val="002060"/>
                </a:solidFill>
              </a:rPr>
              <a:t> </a:t>
            </a:r>
            <a:r>
              <a:rPr lang="en-US" sz="2000" b="1" dirty="0" err="1" smtClean="0">
                <a:solidFill>
                  <a:srgbClr val="002060"/>
                </a:solidFill>
              </a:rPr>
              <a:t>არაპირდაპირ</a:t>
            </a:r>
            <a:r>
              <a:rPr lang="en-US" sz="2000" b="1" dirty="0" smtClean="0">
                <a:solidFill>
                  <a:srgbClr val="002060"/>
                </a:solidFill>
              </a:rPr>
              <a:t> </a:t>
            </a:r>
            <a:r>
              <a:rPr lang="en-US" sz="2000" b="1" dirty="0" err="1" smtClean="0">
                <a:solidFill>
                  <a:srgbClr val="002060"/>
                </a:solidFill>
              </a:rPr>
              <a:t>აუარესებს</a:t>
            </a:r>
            <a:endParaRPr lang="ka-GE" sz="2000" b="1" dirty="0" smtClean="0">
              <a:solidFill>
                <a:srgbClr val="002060"/>
              </a:solidFill>
            </a:endParaRPr>
          </a:p>
          <a:p>
            <a:pPr>
              <a:buNone/>
            </a:pPr>
            <a:r>
              <a:rPr lang="en-US" sz="2000" b="1" dirty="0" smtClean="0">
                <a:solidFill>
                  <a:srgbClr val="002060"/>
                </a:solidFill>
              </a:rPr>
              <a:t> </a:t>
            </a:r>
            <a:r>
              <a:rPr lang="en-US" sz="2000" b="1" dirty="0" err="1" smtClean="0">
                <a:solidFill>
                  <a:srgbClr val="002060"/>
                </a:solidFill>
              </a:rPr>
              <a:t>მის</a:t>
            </a:r>
            <a:r>
              <a:rPr lang="en-US" sz="2000" b="1" dirty="0" smtClean="0">
                <a:solidFill>
                  <a:srgbClr val="002060"/>
                </a:solidFill>
              </a:rPr>
              <a:t> </a:t>
            </a:r>
            <a:r>
              <a:rPr lang="en-US" sz="2000" b="1" dirty="0" err="1" smtClean="0">
                <a:solidFill>
                  <a:srgbClr val="002060"/>
                </a:solidFill>
              </a:rPr>
              <a:t>მდგომარეობას</a:t>
            </a:r>
            <a:r>
              <a:rPr lang="en-US" sz="2000" b="1" dirty="0" smtClean="0">
                <a:solidFill>
                  <a:srgbClr val="002060"/>
                </a:solidFill>
              </a:rPr>
              <a:t> </a:t>
            </a:r>
            <a:r>
              <a:rPr lang="en-US" sz="2000" b="1" dirty="0" err="1" smtClean="0">
                <a:solidFill>
                  <a:srgbClr val="002060"/>
                </a:solidFill>
              </a:rPr>
              <a:t>ანალოგიურ</a:t>
            </a:r>
            <a:r>
              <a:rPr lang="en-US" sz="2000" b="1" dirty="0" smtClean="0">
                <a:solidFill>
                  <a:srgbClr val="002060"/>
                </a:solidFill>
              </a:rPr>
              <a:t> </a:t>
            </a:r>
            <a:r>
              <a:rPr lang="en-US" sz="2000" b="1" dirty="0" err="1" smtClean="0">
                <a:solidFill>
                  <a:srgbClr val="002060"/>
                </a:solidFill>
              </a:rPr>
              <a:t>პირობებში</a:t>
            </a:r>
            <a:r>
              <a:rPr lang="en-US" sz="2000" b="1" dirty="0" smtClean="0">
                <a:solidFill>
                  <a:srgbClr val="002060"/>
                </a:solidFill>
              </a:rPr>
              <a:t> </a:t>
            </a:r>
            <a:r>
              <a:rPr lang="en-US" sz="2000" b="1" dirty="0" err="1" smtClean="0">
                <a:solidFill>
                  <a:srgbClr val="002060"/>
                </a:solidFill>
              </a:rPr>
              <a:t>მყოფ</a:t>
            </a:r>
            <a:r>
              <a:rPr lang="en-US" sz="2000" b="1" dirty="0" smtClean="0">
                <a:solidFill>
                  <a:srgbClr val="002060"/>
                </a:solidFill>
              </a:rPr>
              <a:t> </a:t>
            </a:r>
            <a:r>
              <a:rPr lang="en-US" sz="2000" b="1" dirty="0" err="1" smtClean="0">
                <a:solidFill>
                  <a:srgbClr val="002060"/>
                </a:solidFill>
              </a:rPr>
              <a:t>სხვა</a:t>
            </a:r>
            <a:r>
              <a:rPr lang="en-US" sz="2000" b="1" dirty="0" smtClean="0">
                <a:solidFill>
                  <a:srgbClr val="002060"/>
                </a:solidFill>
              </a:rPr>
              <a:t> </a:t>
            </a:r>
            <a:r>
              <a:rPr lang="en-US" sz="2000" b="1" dirty="0" err="1" smtClean="0">
                <a:solidFill>
                  <a:srgbClr val="002060"/>
                </a:solidFill>
              </a:rPr>
              <a:t>პირთან</a:t>
            </a:r>
            <a:r>
              <a:rPr lang="en-US" sz="2000" b="1" dirty="0" smtClean="0">
                <a:solidFill>
                  <a:srgbClr val="002060"/>
                </a:solidFill>
              </a:rPr>
              <a:t> </a:t>
            </a:r>
            <a:endParaRPr lang="ka-GE" sz="2000" b="1" dirty="0" smtClean="0">
              <a:solidFill>
                <a:srgbClr val="002060"/>
              </a:solidFill>
            </a:endParaRPr>
          </a:p>
          <a:p>
            <a:pPr>
              <a:buNone/>
            </a:pPr>
            <a:r>
              <a:rPr lang="en-US" sz="2000" b="1" dirty="0" err="1" smtClean="0">
                <a:solidFill>
                  <a:srgbClr val="002060"/>
                </a:solidFill>
              </a:rPr>
              <a:t>შედარებით</a:t>
            </a:r>
            <a:r>
              <a:rPr lang="en-US" sz="2000" b="1" dirty="0" smtClean="0">
                <a:solidFill>
                  <a:srgbClr val="002060"/>
                </a:solidFill>
              </a:rPr>
              <a:t>.</a:t>
            </a:r>
            <a:endParaRPr lang="ru-RU" sz="2000" b="1" dirty="0" smtClean="0">
              <a:solidFill>
                <a:srgbClr val="002060"/>
              </a:solidFill>
            </a:endParaRPr>
          </a:p>
          <a:p>
            <a:endParaRPr lang="ru-RU" sz="2000" dirty="0"/>
          </a:p>
        </p:txBody>
      </p:sp>
      <p:sp>
        <p:nvSpPr>
          <p:cNvPr id="3" name="Title 2"/>
          <p:cNvSpPr>
            <a:spLocks noGrp="1"/>
          </p:cNvSpPr>
          <p:nvPr>
            <p:ph type="title"/>
          </p:nvPr>
        </p:nvSpPr>
        <p:spPr/>
        <p:txBody>
          <a:bodyPr/>
          <a:lstStyle/>
          <a:p>
            <a:pPr algn="ctr"/>
            <a:r>
              <a:rPr lang="ka-GE" dirty="0" smtClean="0">
                <a:solidFill>
                  <a:srgbClr val="C00000"/>
                </a:solidFill>
              </a:rPr>
              <a:t>დისკრიმინაცია </a:t>
            </a:r>
            <a:endParaRPr lang="ru-RU" dirty="0">
              <a:solidFill>
                <a:srgbClr val="C00000"/>
              </a:solidFill>
            </a:endParaRPr>
          </a:p>
        </p:txBody>
      </p:sp>
      <p:pic>
        <p:nvPicPr>
          <p:cNvPr id="4" name="Picture 3" descr="sexual_032912123157.jpg"/>
          <p:cNvPicPr>
            <a:picLocks noChangeAspect="1"/>
          </p:cNvPicPr>
          <p:nvPr/>
        </p:nvPicPr>
        <p:blipFill>
          <a:blip r:embed="rId2" cstate="print"/>
          <a:stretch>
            <a:fillRect/>
          </a:stretch>
        </p:blipFill>
        <p:spPr>
          <a:xfrm>
            <a:off x="5000628" y="1571612"/>
            <a:ext cx="4502182" cy="3357586"/>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ka-GE" dirty="0" smtClean="0">
                <a:solidFill>
                  <a:srgbClr val="002060"/>
                </a:solidFill>
              </a:rPr>
              <a:t>იძულებითი ან სავალდებულო შრომა“ ნიშნავს ყოველგვარ სამუშაოს ან სამსახურს, რომელიც მოეთხოვება რომელიმე პირს რაიმე სასჯელის მოწარით და რომელსაც პირი თავისი ნების საფუძველზე არ შეასრულებდა. </a:t>
            </a:r>
            <a:endParaRPr lang="ru-RU" dirty="0">
              <a:solidFill>
                <a:srgbClr val="002060"/>
              </a:solidFill>
            </a:endParaRPr>
          </a:p>
        </p:txBody>
      </p:sp>
      <p:sp>
        <p:nvSpPr>
          <p:cNvPr id="3" name="Title 2"/>
          <p:cNvSpPr>
            <a:spLocks noGrp="1"/>
          </p:cNvSpPr>
          <p:nvPr>
            <p:ph type="title"/>
          </p:nvPr>
        </p:nvSpPr>
        <p:spPr/>
        <p:txBody>
          <a:bodyPr>
            <a:noAutofit/>
          </a:bodyPr>
          <a:lstStyle/>
          <a:p>
            <a:pPr algn="ctr"/>
            <a:r>
              <a:rPr sz="2800" b="1" smtClean="0"/>
              <a:t/>
            </a:r>
            <a:br>
              <a:rPr sz="2800" b="1" smtClean="0"/>
            </a:br>
            <a:r>
              <a:rPr sz="2800" b="1" smtClean="0"/>
              <a:t/>
            </a:r>
            <a:br>
              <a:rPr sz="2800" b="1" smtClean="0"/>
            </a:br>
            <a:r>
              <a:rPr sz="2800" b="1" smtClean="0"/>
              <a:t/>
            </a:r>
            <a:br>
              <a:rPr sz="2800" b="1" smtClean="0"/>
            </a:br>
            <a:r>
              <a:rPr sz="2800" b="1" smtClean="0"/>
              <a:t/>
            </a:r>
            <a:br>
              <a:rPr sz="2800" b="1" smtClean="0"/>
            </a:br>
            <a:r>
              <a:rPr lang="ka-GE" sz="2800" b="1" dirty="0" smtClean="0">
                <a:solidFill>
                  <a:srgbClr val="C00000"/>
                </a:solidFill>
              </a:rPr>
              <a:t>შრომის </a:t>
            </a:r>
            <a:r>
              <a:rPr sz="2800" b="1" smtClean="0">
                <a:solidFill>
                  <a:srgbClr val="C00000"/>
                </a:solidFill>
              </a:rPr>
              <a:t>    </a:t>
            </a:r>
            <a:r>
              <a:rPr lang="ka-GE" sz="2800" b="1" dirty="0" smtClean="0">
                <a:solidFill>
                  <a:srgbClr val="C00000"/>
                </a:solidFill>
              </a:rPr>
              <a:t>საერთაშორისო ორგანიზაციის 29-ე კონვენცია იძულებითი </a:t>
            </a:r>
            <a:r>
              <a:rPr sz="2800" b="1" smtClean="0">
                <a:solidFill>
                  <a:srgbClr val="C00000"/>
                </a:solidFill>
              </a:rPr>
              <a:t>  </a:t>
            </a:r>
            <a:r>
              <a:rPr lang="ka-GE" sz="2800" b="1" dirty="0" smtClean="0">
                <a:solidFill>
                  <a:srgbClr val="C00000"/>
                </a:solidFill>
              </a:rPr>
              <a:t>ან </a:t>
            </a:r>
            <a:r>
              <a:rPr sz="2800" b="1" smtClean="0">
                <a:solidFill>
                  <a:srgbClr val="C00000"/>
                </a:solidFill>
              </a:rPr>
              <a:t>  </a:t>
            </a:r>
            <a:r>
              <a:rPr lang="ka-GE" sz="2800" b="1" dirty="0" smtClean="0">
                <a:solidFill>
                  <a:srgbClr val="C00000"/>
                </a:solidFill>
              </a:rPr>
              <a:t>სავალდებულო </a:t>
            </a:r>
            <a:r>
              <a:rPr sz="2800" b="1" smtClean="0">
                <a:solidFill>
                  <a:srgbClr val="C00000"/>
                </a:solidFill>
              </a:rPr>
              <a:t>  </a:t>
            </a:r>
            <a:r>
              <a:rPr lang="ka-GE" sz="2800" b="1" dirty="0" smtClean="0">
                <a:solidFill>
                  <a:srgbClr val="C00000"/>
                </a:solidFill>
              </a:rPr>
              <a:t>შრომის </a:t>
            </a:r>
            <a:r>
              <a:rPr sz="2800" b="1" smtClean="0">
                <a:solidFill>
                  <a:srgbClr val="C00000"/>
                </a:solidFill>
              </a:rPr>
              <a:t>  </a:t>
            </a:r>
            <a:r>
              <a:rPr lang="ka-GE" sz="2800" b="1" dirty="0" smtClean="0">
                <a:solidFill>
                  <a:srgbClr val="C00000"/>
                </a:solidFill>
              </a:rPr>
              <a:t>შესახებ </a:t>
            </a:r>
            <a:endParaRPr lang="ru-RU" sz="2800" dirty="0">
              <a:solidFill>
                <a:srgbClr val="C00000"/>
              </a:solidFill>
            </a:endParaRPr>
          </a:p>
        </p:txBody>
      </p:sp>
      <p:pic>
        <p:nvPicPr>
          <p:cNvPr id="4" name="Picture 3" descr="20425.jpg"/>
          <p:cNvPicPr>
            <a:picLocks noChangeAspect="1"/>
          </p:cNvPicPr>
          <p:nvPr/>
        </p:nvPicPr>
        <p:blipFill>
          <a:blip r:embed="rId2" cstate="print"/>
          <a:stretch>
            <a:fillRect/>
          </a:stretch>
        </p:blipFill>
        <p:spPr>
          <a:xfrm>
            <a:off x="4214746" y="3703278"/>
            <a:ext cx="4929254" cy="3154722"/>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ka-GE" dirty="0" smtClean="0">
                <a:solidFill>
                  <a:srgbClr val="002060"/>
                </a:solidFill>
              </a:rPr>
              <a:t>   </a:t>
            </a:r>
            <a:r>
              <a:rPr lang="en-US" dirty="0" smtClean="0">
                <a:solidFill>
                  <a:srgbClr val="002060"/>
                </a:solidFill>
              </a:rPr>
              <a:t>1-ლი </a:t>
            </a:r>
            <a:r>
              <a:rPr lang="en-US" dirty="0" err="1" smtClean="0">
                <a:solidFill>
                  <a:srgbClr val="002060"/>
                </a:solidFill>
              </a:rPr>
              <a:t>მუხლის</a:t>
            </a:r>
            <a:r>
              <a:rPr lang="en-US" dirty="0" smtClean="0">
                <a:solidFill>
                  <a:srgbClr val="002060"/>
                </a:solidFill>
              </a:rPr>
              <a:t> </a:t>
            </a:r>
            <a:r>
              <a:rPr lang="en-US" dirty="0" err="1" smtClean="0">
                <a:solidFill>
                  <a:srgbClr val="002060"/>
                </a:solidFill>
              </a:rPr>
              <a:t>მიხედვით</a:t>
            </a:r>
            <a:r>
              <a:rPr lang="ru-RU" dirty="0" smtClean="0">
                <a:solidFill>
                  <a:srgbClr val="002060"/>
                </a:solidFill>
              </a:rPr>
              <a:t>, </a:t>
            </a:r>
            <a:r>
              <a:rPr lang="en-US" dirty="0" err="1" smtClean="0">
                <a:solidFill>
                  <a:srgbClr val="002060"/>
                </a:solidFill>
              </a:rPr>
              <a:t>კონვენციის</a:t>
            </a:r>
            <a:r>
              <a:rPr lang="en-US" dirty="0" smtClean="0">
                <a:solidFill>
                  <a:srgbClr val="002060"/>
                </a:solidFill>
              </a:rPr>
              <a:t> </a:t>
            </a:r>
            <a:r>
              <a:rPr lang="en-US" dirty="0" err="1" smtClean="0">
                <a:solidFill>
                  <a:srgbClr val="002060"/>
                </a:solidFill>
              </a:rPr>
              <a:t>მიზანია</a:t>
            </a:r>
            <a:r>
              <a:rPr lang="en-US" dirty="0" smtClean="0">
                <a:solidFill>
                  <a:srgbClr val="002060"/>
                </a:solidFill>
              </a:rPr>
              <a:t> </a:t>
            </a:r>
            <a:r>
              <a:rPr lang="en-US" dirty="0" err="1" smtClean="0">
                <a:solidFill>
                  <a:srgbClr val="002060"/>
                </a:solidFill>
              </a:rPr>
              <a:t>ქალთა</a:t>
            </a:r>
            <a:r>
              <a:rPr lang="en-US" dirty="0" smtClean="0">
                <a:solidFill>
                  <a:srgbClr val="002060"/>
                </a:solidFill>
              </a:rPr>
              <a:t> </a:t>
            </a:r>
            <a:r>
              <a:rPr lang="en-US" dirty="0" err="1" smtClean="0">
                <a:solidFill>
                  <a:srgbClr val="002060"/>
                </a:solidFill>
              </a:rPr>
              <a:t>დაცვა</a:t>
            </a:r>
            <a:r>
              <a:rPr lang="en-US" dirty="0" smtClean="0">
                <a:solidFill>
                  <a:srgbClr val="002060"/>
                </a:solidFill>
              </a:rPr>
              <a:t> </a:t>
            </a:r>
            <a:r>
              <a:rPr lang="en-US" dirty="0" err="1" smtClean="0">
                <a:solidFill>
                  <a:srgbClr val="002060"/>
                </a:solidFill>
              </a:rPr>
              <a:t>ძალადობის</a:t>
            </a:r>
            <a:r>
              <a:rPr lang="en-US" dirty="0" smtClean="0">
                <a:solidFill>
                  <a:srgbClr val="002060"/>
                </a:solidFill>
              </a:rPr>
              <a:t> </a:t>
            </a:r>
            <a:r>
              <a:rPr lang="en-US" dirty="0" err="1" smtClean="0">
                <a:solidFill>
                  <a:srgbClr val="002060"/>
                </a:solidFill>
              </a:rPr>
              <a:t>ყველა</a:t>
            </a:r>
            <a:r>
              <a:rPr lang="en-US" dirty="0" smtClean="0">
                <a:solidFill>
                  <a:srgbClr val="002060"/>
                </a:solidFill>
              </a:rPr>
              <a:t> </a:t>
            </a:r>
            <a:r>
              <a:rPr lang="en-US" dirty="0" err="1" smtClean="0">
                <a:solidFill>
                  <a:srgbClr val="002060"/>
                </a:solidFill>
              </a:rPr>
              <a:t>ფორმისგან</a:t>
            </a:r>
            <a:r>
              <a:rPr lang="en-US" dirty="0" smtClean="0">
                <a:solidFill>
                  <a:srgbClr val="002060"/>
                </a:solidFill>
              </a:rPr>
              <a:t> </a:t>
            </a:r>
            <a:r>
              <a:rPr lang="en-US" dirty="0" err="1" smtClean="0">
                <a:solidFill>
                  <a:srgbClr val="002060"/>
                </a:solidFill>
              </a:rPr>
              <a:t>და</a:t>
            </a:r>
            <a:r>
              <a:rPr lang="en-US" dirty="0" smtClean="0">
                <a:solidFill>
                  <a:srgbClr val="002060"/>
                </a:solidFill>
              </a:rPr>
              <a:t> </a:t>
            </a:r>
            <a:r>
              <a:rPr lang="en-US" dirty="0" err="1" smtClean="0">
                <a:solidFill>
                  <a:srgbClr val="002060"/>
                </a:solidFill>
              </a:rPr>
              <a:t>ქალთა</a:t>
            </a:r>
            <a:r>
              <a:rPr lang="en-US" dirty="0" smtClean="0">
                <a:solidFill>
                  <a:srgbClr val="002060"/>
                </a:solidFill>
              </a:rPr>
              <a:t> </a:t>
            </a:r>
            <a:r>
              <a:rPr lang="en-US" dirty="0" err="1" smtClean="0">
                <a:solidFill>
                  <a:srgbClr val="002060"/>
                </a:solidFill>
              </a:rPr>
              <a:t>და</a:t>
            </a:r>
            <a:r>
              <a:rPr lang="en-US" dirty="0" smtClean="0">
                <a:solidFill>
                  <a:srgbClr val="002060"/>
                </a:solidFill>
              </a:rPr>
              <a:t> </a:t>
            </a:r>
            <a:r>
              <a:rPr lang="en-US" dirty="0" err="1" smtClean="0">
                <a:solidFill>
                  <a:srgbClr val="002060"/>
                </a:solidFill>
              </a:rPr>
              <a:t>მამაკაცთა</a:t>
            </a:r>
            <a:r>
              <a:rPr lang="en-US" dirty="0" smtClean="0">
                <a:solidFill>
                  <a:srgbClr val="002060"/>
                </a:solidFill>
              </a:rPr>
              <a:t> </a:t>
            </a:r>
            <a:r>
              <a:rPr lang="en-US" dirty="0" err="1" smtClean="0">
                <a:solidFill>
                  <a:srgbClr val="002060"/>
                </a:solidFill>
              </a:rPr>
              <a:t>თანასწორობის</a:t>
            </a:r>
            <a:r>
              <a:rPr lang="en-US" dirty="0" smtClean="0">
                <a:solidFill>
                  <a:srgbClr val="002060"/>
                </a:solidFill>
              </a:rPr>
              <a:t> </a:t>
            </a:r>
            <a:r>
              <a:rPr lang="en-US" dirty="0" err="1" smtClean="0">
                <a:solidFill>
                  <a:srgbClr val="002060"/>
                </a:solidFill>
              </a:rPr>
              <a:t>დამკვიდრება</a:t>
            </a:r>
            <a:r>
              <a:rPr lang="ru-RU" dirty="0" smtClean="0">
                <a:solidFill>
                  <a:srgbClr val="002060"/>
                </a:solidFill>
              </a:rPr>
              <a:t>. </a:t>
            </a:r>
            <a:r>
              <a:rPr lang="en-US" dirty="0" err="1" smtClean="0">
                <a:solidFill>
                  <a:srgbClr val="002060"/>
                </a:solidFill>
              </a:rPr>
              <a:t>მე</a:t>
            </a:r>
            <a:r>
              <a:rPr lang="ru-RU" dirty="0" smtClean="0">
                <a:solidFill>
                  <a:srgbClr val="002060"/>
                </a:solidFill>
              </a:rPr>
              <a:t>-4 </a:t>
            </a:r>
            <a:r>
              <a:rPr lang="en-US" dirty="0" err="1" smtClean="0">
                <a:solidFill>
                  <a:srgbClr val="002060"/>
                </a:solidFill>
              </a:rPr>
              <a:t>მუხლი</a:t>
            </a:r>
            <a:r>
              <a:rPr lang="en-US" dirty="0" smtClean="0">
                <a:solidFill>
                  <a:srgbClr val="002060"/>
                </a:solidFill>
              </a:rPr>
              <a:t> </a:t>
            </a:r>
            <a:r>
              <a:rPr lang="en-US" dirty="0" err="1" smtClean="0">
                <a:solidFill>
                  <a:srgbClr val="002060"/>
                </a:solidFill>
              </a:rPr>
              <a:t>კრძალავს</a:t>
            </a:r>
            <a:r>
              <a:rPr lang="en-US" dirty="0" smtClean="0">
                <a:solidFill>
                  <a:srgbClr val="002060"/>
                </a:solidFill>
              </a:rPr>
              <a:t> </a:t>
            </a:r>
            <a:r>
              <a:rPr lang="en-US" dirty="0" err="1" smtClean="0">
                <a:solidFill>
                  <a:srgbClr val="002060"/>
                </a:solidFill>
              </a:rPr>
              <a:t>ქალთა</a:t>
            </a:r>
            <a:r>
              <a:rPr lang="en-US" dirty="0" smtClean="0">
                <a:solidFill>
                  <a:srgbClr val="002060"/>
                </a:solidFill>
              </a:rPr>
              <a:t> </a:t>
            </a:r>
            <a:r>
              <a:rPr lang="en-US" dirty="0" err="1" smtClean="0">
                <a:solidFill>
                  <a:srgbClr val="002060"/>
                </a:solidFill>
              </a:rPr>
              <a:t>მიმართ</a:t>
            </a:r>
            <a:r>
              <a:rPr lang="en-US" dirty="0" smtClean="0">
                <a:solidFill>
                  <a:srgbClr val="002060"/>
                </a:solidFill>
              </a:rPr>
              <a:t> </a:t>
            </a:r>
            <a:r>
              <a:rPr lang="en-US" dirty="0" err="1" smtClean="0">
                <a:solidFill>
                  <a:srgbClr val="002060"/>
                </a:solidFill>
              </a:rPr>
              <a:t>დისკრიმინაციის</a:t>
            </a:r>
            <a:r>
              <a:rPr lang="en-US" dirty="0" smtClean="0">
                <a:solidFill>
                  <a:srgbClr val="002060"/>
                </a:solidFill>
              </a:rPr>
              <a:t> </a:t>
            </a:r>
            <a:r>
              <a:rPr lang="en-US" dirty="0" err="1" smtClean="0">
                <a:solidFill>
                  <a:srgbClr val="002060"/>
                </a:solidFill>
              </a:rPr>
              <a:t>ყველა</a:t>
            </a:r>
            <a:r>
              <a:rPr lang="en-US" dirty="0" smtClean="0">
                <a:solidFill>
                  <a:srgbClr val="002060"/>
                </a:solidFill>
              </a:rPr>
              <a:t> </a:t>
            </a:r>
            <a:r>
              <a:rPr lang="en-US" dirty="0" err="1" smtClean="0">
                <a:solidFill>
                  <a:srgbClr val="002060"/>
                </a:solidFill>
              </a:rPr>
              <a:t>გამოვლინებას</a:t>
            </a:r>
            <a:r>
              <a:rPr lang="ru-RU" dirty="0" smtClean="0">
                <a:solidFill>
                  <a:srgbClr val="002060"/>
                </a:solidFill>
              </a:rPr>
              <a:t>. </a:t>
            </a:r>
            <a:r>
              <a:rPr lang="en-US" dirty="0" err="1" smtClean="0">
                <a:solidFill>
                  <a:srgbClr val="002060"/>
                </a:solidFill>
              </a:rPr>
              <a:t>მე</a:t>
            </a:r>
            <a:r>
              <a:rPr lang="ru-RU" dirty="0" smtClean="0">
                <a:solidFill>
                  <a:srgbClr val="002060"/>
                </a:solidFill>
              </a:rPr>
              <a:t>-40 </a:t>
            </a:r>
            <a:r>
              <a:rPr lang="en-US" dirty="0" err="1" smtClean="0">
                <a:solidFill>
                  <a:srgbClr val="002060"/>
                </a:solidFill>
              </a:rPr>
              <a:t>მუხლი</a:t>
            </a:r>
            <a:r>
              <a:rPr lang="en-US" dirty="0" smtClean="0">
                <a:solidFill>
                  <a:srgbClr val="002060"/>
                </a:solidFill>
              </a:rPr>
              <a:t> </a:t>
            </a:r>
            <a:r>
              <a:rPr lang="en-US" dirty="0" err="1" smtClean="0">
                <a:solidFill>
                  <a:srgbClr val="002060"/>
                </a:solidFill>
              </a:rPr>
              <a:t>სახელმწიფოებს</a:t>
            </a:r>
            <a:r>
              <a:rPr lang="en-US" dirty="0" smtClean="0">
                <a:solidFill>
                  <a:srgbClr val="002060"/>
                </a:solidFill>
              </a:rPr>
              <a:t> </a:t>
            </a:r>
            <a:r>
              <a:rPr lang="en-US" dirty="0" err="1" smtClean="0">
                <a:solidFill>
                  <a:srgbClr val="002060"/>
                </a:solidFill>
              </a:rPr>
              <a:t>უწესებს</a:t>
            </a:r>
            <a:r>
              <a:rPr lang="en-US" dirty="0" smtClean="0">
                <a:solidFill>
                  <a:srgbClr val="002060"/>
                </a:solidFill>
              </a:rPr>
              <a:t> </a:t>
            </a:r>
            <a:r>
              <a:rPr lang="en-US" dirty="0" err="1" smtClean="0">
                <a:solidFill>
                  <a:srgbClr val="002060"/>
                </a:solidFill>
              </a:rPr>
              <a:t>ვალდებულებას</a:t>
            </a:r>
            <a:r>
              <a:rPr lang="ru-RU" dirty="0" smtClean="0">
                <a:solidFill>
                  <a:srgbClr val="002060"/>
                </a:solidFill>
              </a:rPr>
              <a:t>, </a:t>
            </a:r>
            <a:r>
              <a:rPr lang="en-US" dirty="0" err="1" smtClean="0">
                <a:solidFill>
                  <a:srgbClr val="002060"/>
                </a:solidFill>
              </a:rPr>
              <a:t>მიიღონ</a:t>
            </a:r>
            <a:r>
              <a:rPr lang="en-US" dirty="0" smtClean="0">
                <a:solidFill>
                  <a:srgbClr val="002060"/>
                </a:solidFill>
              </a:rPr>
              <a:t> </a:t>
            </a:r>
            <a:r>
              <a:rPr lang="en-US" dirty="0" err="1" smtClean="0">
                <a:solidFill>
                  <a:srgbClr val="002060"/>
                </a:solidFill>
              </a:rPr>
              <a:t>ყველა</a:t>
            </a:r>
            <a:r>
              <a:rPr lang="en-US" dirty="0" smtClean="0">
                <a:solidFill>
                  <a:srgbClr val="002060"/>
                </a:solidFill>
              </a:rPr>
              <a:t> </a:t>
            </a:r>
            <a:r>
              <a:rPr lang="en-US" dirty="0" err="1" smtClean="0">
                <a:solidFill>
                  <a:srgbClr val="002060"/>
                </a:solidFill>
              </a:rPr>
              <a:t>ზომა</a:t>
            </a:r>
            <a:r>
              <a:rPr lang="ru-RU" dirty="0" smtClean="0">
                <a:solidFill>
                  <a:srgbClr val="002060"/>
                </a:solidFill>
              </a:rPr>
              <a:t>, </a:t>
            </a:r>
            <a:r>
              <a:rPr lang="en-US" dirty="0" err="1" smtClean="0">
                <a:solidFill>
                  <a:srgbClr val="002060"/>
                </a:solidFill>
              </a:rPr>
              <a:t>რათა</a:t>
            </a:r>
            <a:r>
              <a:rPr lang="en-US" dirty="0" smtClean="0">
                <a:solidFill>
                  <a:srgbClr val="002060"/>
                </a:solidFill>
              </a:rPr>
              <a:t> </a:t>
            </a:r>
            <a:r>
              <a:rPr lang="en-US" dirty="0" err="1" smtClean="0">
                <a:solidFill>
                  <a:srgbClr val="002060"/>
                </a:solidFill>
              </a:rPr>
              <a:t>სექსუალური</a:t>
            </a:r>
            <a:r>
              <a:rPr lang="en-US" dirty="0" smtClean="0">
                <a:solidFill>
                  <a:srgbClr val="002060"/>
                </a:solidFill>
              </a:rPr>
              <a:t> </a:t>
            </a:r>
            <a:r>
              <a:rPr lang="en-US" dirty="0" err="1" smtClean="0">
                <a:solidFill>
                  <a:srgbClr val="002060"/>
                </a:solidFill>
              </a:rPr>
              <a:t>შევიწროების</a:t>
            </a:r>
            <a:r>
              <a:rPr lang="en-US" dirty="0" smtClean="0">
                <a:solidFill>
                  <a:srgbClr val="002060"/>
                </a:solidFill>
              </a:rPr>
              <a:t> </a:t>
            </a:r>
            <a:r>
              <a:rPr lang="en-US" dirty="0" err="1" smtClean="0">
                <a:solidFill>
                  <a:srgbClr val="002060"/>
                </a:solidFill>
              </a:rPr>
              <a:t>გამოვლენის</a:t>
            </a:r>
            <a:r>
              <a:rPr lang="en-US" dirty="0" smtClean="0">
                <a:solidFill>
                  <a:srgbClr val="002060"/>
                </a:solidFill>
              </a:rPr>
              <a:t> </a:t>
            </a:r>
            <a:r>
              <a:rPr lang="en-US" dirty="0" err="1" smtClean="0">
                <a:solidFill>
                  <a:srgbClr val="002060"/>
                </a:solidFill>
              </a:rPr>
              <a:t>ყველა</a:t>
            </a:r>
            <a:r>
              <a:rPr lang="en-US" dirty="0" smtClean="0">
                <a:solidFill>
                  <a:srgbClr val="002060"/>
                </a:solidFill>
              </a:rPr>
              <a:t> </a:t>
            </a:r>
            <a:r>
              <a:rPr lang="en-US" dirty="0" err="1" smtClean="0">
                <a:solidFill>
                  <a:srgbClr val="002060"/>
                </a:solidFill>
              </a:rPr>
              <a:t>ფორმა</a:t>
            </a:r>
            <a:r>
              <a:rPr lang="en-US" dirty="0" smtClean="0">
                <a:solidFill>
                  <a:srgbClr val="002060"/>
                </a:solidFill>
              </a:rPr>
              <a:t> </a:t>
            </a:r>
            <a:r>
              <a:rPr lang="en-US" dirty="0" err="1" smtClean="0">
                <a:solidFill>
                  <a:srgbClr val="002060"/>
                </a:solidFill>
              </a:rPr>
              <a:t>დასჯადი</a:t>
            </a:r>
            <a:r>
              <a:rPr lang="en-US" dirty="0" smtClean="0">
                <a:solidFill>
                  <a:srgbClr val="002060"/>
                </a:solidFill>
              </a:rPr>
              <a:t> </a:t>
            </a:r>
            <a:r>
              <a:rPr lang="en-US" dirty="0" err="1" smtClean="0">
                <a:solidFill>
                  <a:srgbClr val="002060"/>
                </a:solidFill>
              </a:rPr>
              <a:t>იყოს</a:t>
            </a:r>
            <a:r>
              <a:rPr lang="en-US" dirty="0" smtClean="0">
                <a:solidFill>
                  <a:srgbClr val="002060"/>
                </a:solidFill>
              </a:rPr>
              <a:t> </a:t>
            </a:r>
            <a:r>
              <a:rPr lang="en-US" dirty="0" err="1" smtClean="0">
                <a:solidFill>
                  <a:srgbClr val="002060"/>
                </a:solidFill>
              </a:rPr>
              <a:t>ქვეყნის</a:t>
            </a:r>
            <a:r>
              <a:rPr lang="en-US" dirty="0" smtClean="0">
                <a:solidFill>
                  <a:srgbClr val="002060"/>
                </a:solidFill>
              </a:rPr>
              <a:t> </a:t>
            </a:r>
            <a:r>
              <a:rPr lang="en-US" dirty="0" err="1" smtClean="0">
                <a:solidFill>
                  <a:srgbClr val="002060"/>
                </a:solidFill>
              </a:rPr>
              <a:t>კანონმდებლობით</a:t>
            </a:r>
            <a:r>
              <a:rPr lang="ru-RU" dirty="0" smtClean="0">
                <a:solidFill>
                  <a:srgbClr val="002060"/>
                </a:solidFill>
              </a:rPr>
              <a:t>. </a:t>
            </a:r>
            <a:endParaRPr lang="ru-RU" dirty="0">
              <a:solidFill>
                <a:srgbClr val="002060"/>
              </a:solidFill>
            </a:endParaRPr>
          </a:p>
        </p:txBody>
      </p:sp>
      <p:sp>
        <p:nvSpPr>
          <p:cNvPr id="3" name="Title 2"/>
          <p:cNvSpPr>
            <a:spLocks noGrp="1"/>
          </p:cNvSpPr>
          <p:nvPr>
            <p:ph type="title"/>
          </p:nvPr>
        </p:nvSpPr>
        <p:spPr/>
        <p:txBody>
          <a:bodyPr>
            <a:noAutofit/>
          </a:bodyPr>
          <a:lstStyle/>
          <a:p>
            <a:pPr algn="ctr"/>
            <a:r>
              <a:rPr sz="2800" b="1" smtClean="0">
                <a:solidFill>
                  <a:srgbClr val="C00000"/>
                </a:solidFill>
              </a:rPr>
              <a:t>კონვენცია</a:t>
            </a:r>
            <a:r>
              <a:rPr lang="ru-RU" sz="2800" b="1" dirty="0" smtClean="0">
                <a:solidFill>
                  <a:srgbClr val="C00000"/>
                </a:solidFill>
              </a:rPr>
              <a:t> „</a:t>
            </a:r>
            <a:r>
              <a:rPr sz="2800" b="1" smtClean="0">
                <a:solidFill>
                  <a:srgbClr val="C00000"/>
                </a:solidFill>
              </a:rPr>
              <a:t>ქალთა მიმართ ძალადობის და ოჯახური ძალადობის პრევენციისა და აღკვეთის</a:t>
            </a:r>
            <a:r>
              <a:rPr lang="ru-RU" sz="2800" b="1" dirty="0" smtClean="0">
                <a:solidFill>
                  <a:srgbClr val="C00000"/>
                </a:solidFill>
              </a:rPr>
              <a:t>  </a:t>
            </a:r>
            <a:r>
              <a:rPr sz="2800" b="1" smtClean="0">
                <a:solidFill>
                  <a:srgbClr val="C00000"/>
                </a:solidFill>
              </a:rPr>
              <a:t>შესახებ</a:t>
            </a:r>
            <a:r>
              <a:rPr lang="ru-RU" sz="2800" b="1" dirty="0" smtClean="0">
                <a:solidFill>
                  <a:srgbClr val="C00000"/>
                </a:solidFill>
              </a:rPr>
              <a:t>“ (</a:t>
            </a:r>
            <a:r>
              <a:rPr sz="2800" b="1" smtClean="0">
                <a:solidFill>
                  <a:srgbClr val="C00000"/>
                </a:solidFill>
              </a:rPr>
              <a:t>სტამბოლის კონვენცია</a:t>
            </a:r>
            <a:r>
              <a:rPr lang="ru-RU" sz="2800" b="1" dirty="0" smtClean="0">
                <a:solidFill>
                  <a:srgbClr val="C00000"/>
                </a:solidFill>
              </a:rPr>
              <a:t>).</a:t>
            </a:r>
            <a:endParaRPr lang="ru-RU" sz="2800" dirty="0">
              <a:solidFill>
                <a:srgbClr val="C0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ka-GE" dirty="0" smtClean="0">
                <a:solidFill>
                  <a:srgbClr val="002060"/>
                </a:solidFill>
              </a:rPr>
              <a:t>   კონვენციის</a:t>
            </a:r>
            <a:r>
              <a:rPr lang="ka-GE" dirty="0" smtClean="0"/>
              <a:t> </a:t>
            </a:r>
            <a:r>
              <a:rPr lang="ka-GE" dirty="0" smtClean="0">
                <a:solidFill>
                  <a:srgbClr val="002060"/>
                </a:solidFill>
              </a:rPr>
              <a:t>მე</a:t>
            </a:r>
            <a:r>
              <a:rPr lang="ka-GE" dirty="0" smtClean="0"/>
              <a:t>-</a:t>
            </a:r>
            <a:r>
              <a:rPr lang="ka-GE" sz="4800" dirty="0" smtClean="0">
                <a:solidFill>
                  <a:srgbClr val="C00000"/>
                </a:solidFill>
              </a:rPr>
              <a:t>11</a:t>
            </a:r>
            <a:r>
              <a:rPr lang="ka-GE" dirty="0" smtClean="0"/>
              <a:t> </a:t>
            </a:r>
            <a:r>
              <a:rPr lang="ka-GE" dirty="0" smtClean="0">
                <a:solidFill>
                  <a:srgbClr val="002060"/>
                </a:solidFill>
              </a:rPr>
              <a:t>მუხლის თანახმად, ყოველი წევრი სახელმწიფო პერიოდულად შეისწავლის და დამსაქმებელთა და დასაქმებულთა ორგანიზაციებთან კონსულტაციის შემდეგ განსაზღვრავს შვებულების ხანგრძლივობის  და ასევე, ფულადი შემწეობის გაზრდის მიზანშეწონილობას.</a:t>
            </a:r>
            <a:endParaRPr lang="ru-RU" dirty="0">
              <a:solidFill>
                <a:srgbClr val="002060"/>
              </a:solidFill>
            </a:endParaRPr>
          </a:p>
        </p:txBody>
      </p:sp>
      <p:sp>
        <p:nvSpPr>
          <p:cNvPr id="3" name="Title 2"/>
          <p:cNvSpPr>
            <a:spLocks noGrp="1"/>
          </p:cNvSpPr>
          <p:nvPr>
            <p:ph type="title"/>
          </p:nvPr>
        </p:nvSpPr>
        <p:spPr/>
        <p:txBody>
          <a:bodyPr>
            <a:noAutofit/>
          </a:bodyPr>
          <a:lstStyle/>
          <a:p>
            <a:pPr algn="ctr"/>
            <a:r>
              <a:rPr lang="ka-GE" sz="3200" b="1" dirty="0" smtClean="0">
                <a:solidFill>
                  <a:srgbClr val="C00000"/>
                </a:solidFill>
              </a:rPr>
              <a:t>შსო-ს </a:t>
            </a:r>
            <a:r>
              <a:rPr lang="ru-RU" sz="3200" b="1" dirty="0" smtClean="0">
                <a:solidFill>
                  <a:srgbClr val="C00000"/>
                </a:solidFill>
              </a:rPr>
              <a:t>183</a:t>
            </a:r>
            <a:r>
              <a:rPr lang="ka-GE" sz="3200" b="1" dirty="0" smtClean="0">
                <a:solidFill>
                  <a:srgbClr val="C00000"/>
                </a:solidFill>
              </a:rPr>
              <a:t>-ე კონვენცია </a:t>
            </a:r>
            <a:r>
              <a:rPr lang="ru-RU" sz="3200" b="1" dirty="0" smtClean="0">
                <a:solidFill>
                  <a:srgbClr val="C00000"/>
                </a:solidFill>
              </a:rPr>
              <a:t> „</a:t>
            </a:r>
            <a:r>
              <a:rPr sz="3200" b="1" smtClean="0">
                <a:solidFill>
                  <a:srgbClr val="C00000"/>
                </a:solidFill>
              </a:rPr>
              <a:t>დედობის დაცვის შესახებ</a:t>
            </a:r>
            <a:r>
              <a:rPr lang="ru-RU" sz="3200" b="1" dirty="0" smtClean="0">
                <a:solidFill>
                  <a:srgbClr val="C00000"/>
                </a:solidFill>
              </a:rPr>
              <a:t>“</a:t>
            </a:r>
            <a:endParaRPr lang="ru-RU" sz="3200" dirty="0">
              <a:solidFill>
                <a:srgbClr val="C00000"/>
              </a:solidFill>
            </a:endParaRPr>
          </a:p>
        </p:txBody>
      </p:sp>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135</TotalTime>
  <Words>365</Words>
  <Application>Microsoft Office PowerPoint</Application>
  <PresentationFormat>On-screen Show (4:3)</PresentationFormat>
  <Paragraphs>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გენდერული     თანასწორობის ხელშეწყობა      სამუშაო ადგილებზე </vt:lpstr>
      <vt:lpstr>PowerPoint Presentation</vt:lpstr>
      <vt:lpstr>შსო-ს    მე-100   კონვენცია </vt:lpstr>
      <vt:lpstr>თანაბარი ანაზღაურება თანაბარი ღირებულების სამუშოსთვის  </vt:lpstr>
      <vt:lpstr>შსო-ს 111-ე კონვენცია </vt:lpstr>
      <vt:lpstr>დისკრიმინაცია </vt:lpstr>
      <vt:lpstr>    შრომის     საერთაშორისო ორგანიზაციის 29-ე კონვენცია იძულებითი   ან   სავალდებულო   შრომის   შესახებ </vt:lpstr>
      <vt:lpstr>კონვენცია „ქალთა მიმართ ძალადობის და ოჯახური ძალადობის პრევენციისა და აღკვეთის  შესახებ“ (სტამბოლის კონვენცია).</vt:lpstr>
      <vt:lpstr>შსო-ს 183-ე კონვენცია  „დედობის დაცვის შესახებ“</vt:lpstr>
      <vt:lpstr>ევროპის სოციალური ქარტია</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გენდერული     თანასწორობის ხელშეწყობა      სამუშაო ადგილებზე</dc:title>
  <dc:creator>USER</dc:creator>
  <cp:lastModifiedBy>Olga Nicolae</cp:lastModifiedBy>
  <cp:revision>4</cp:revision>
  <dcterms:created xsi:type="dcterms:W3CDTF">2014-06-24T15:14:45Z</dcterms:created>
  <dcterms:modified xsi:type="dcterms:W3CDTF">2015-09-21T08:22:00Z</dcterms:modified>
</cp:coreProperties>
</file>