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59" r:id="rId7"/>
    <p:sldId id="266" r:id="rId8"/>
    <p:sldId id="267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136EC-05DF-4187-B73D-33BD72E6F27F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5F717-4477-4B3A-AB68-F30719B12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38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C589-99CC-43B8-A00C-DBE85F4987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5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8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9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8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9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3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7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7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4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3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7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3CA-E473-4426-8910-2745902EB495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25548-BF91-4371-9C7E-9AFD14EF0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ACTRAV Policy and Priorities</a:t>
            </a:r>
            <a:br>
              <a:rPr lang="en-GB" dirty="0"/>
            </a:br>
            <a:r>
              <a:rPr lang="en-GB" dirty="0"/>
              <a:t>region Europe and Central Asia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S.Glovackas</a:t>
            </a:r>
            <a:endParaRPr lang="en-GB" dirty="0"/>
          </a:p>
          <a:p>
            <a:r>
              <a:rPr lang="en-GB" dirty="0"/>
              <a:t>ILO ACTRAV Desk officer for Europe and Central Asia</a:t>
            </a:r>
          </a:p>
        </p:txBody>
      </p:sp>
    </p:spTree>
    <p:extLst>
      <p:ext uri="{BB962C8B-B14F-4D97-AF65-F5344CB8AC3E}">
        <p14:creationId xmlns:p14="http://schemas.microsoft.com/office/powerpoint/2010/main" val="183769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Other relevant Decent Work</a:t>
            </a:r>
            <a:br>
              <a:rPr lang="en-US" sz="4000" dirty="0"/>
            </a:br>
            <a:r>
              <a:rPr lang="en-US" sz="4000" dirty="0"/>
              <a:t>Goals &amp; Targets</a:t>
            </a:r>
            <a:endParaRPr lang="en-GB" sz="4000" dirty="0"/>
          </a:p>
        </p:txBody>
      </p:sp>
      <p:pic>
        <p:nvPicPr>
          <p:cNvPr id="6" name="Picture 5" descr="http://www.ilo.org/wcmsp5/groups/public/---dgreports/---dcomm/documents/image/wcms_39638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70" y="1897939"/>
            <a:ext cx="1213750" cy="1243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http://www.ilo.org/wcmsp5/groups/public/---dgreports/---dcomm/documents/image/wcms_396383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1897938"/>
            <a:ext cx="1224136" cy="1243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http://www.ilo.org/wcmsp5/groups/public/---dgreports/---dcomm/documents/image/wcms_39638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086" y="1911212"/>
            <a:ext cx="1254866" cy="1243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http://www.ilo.org/wcmsp5/groups/public/---dgreports/---dcomm/documents/image/wcms_396391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879" y="3529954"/>
            <a:ext cx="1247582" cy="125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http://www.ilo.org/wcmsp5/groups/public/---dgreports/---dcomm/documents/image/wcms_396394.g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3501008"/>
            <a:ext cx="1196144" cy="1279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http://www.ilo.org/wcmsp5/groups/public/---dgreports/---dcomm/documents/image/wcms_396401.gi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496" y="3520431"/>
            <a:ext cx="1268456" cy="1240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386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ILO Policy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 1: More and better jobs for inclusive growth and improved youth employment prospects Outcome </a:t>
            </a:r>
          </a:p>
          <a:p>
            <a:pPr marL="0" indent="0">
              <a:buNone/>
            </a:pPr>
            <a:r>
              <a:rPr lang="en-GB" dirty="0"/>
              <a:t>2: Ratification and application of international labour standards </a:t>
            </a:r>
          </a:p>
          <a:p>
            <a:pPr marL="0" indent="0">
              <a:buNone/>
            </a:pPr>
            <a:r>
              <a:rPr lang="en-GB" dirty="0"/>
              <a:t> 3: Creating and extending social protection floors</a:t>
            </a:r>
          </a:p>
          <a:p>
            <a:pPr marL="0" indent="0">
              <a:buNone/>
            </a:pPr>
            <a:r>
              <a:rPr lang="en-GB" dirty="0"/>
              <a:t>4: Promoting sustainable enterprises </a:t>
            </a:r>
          </a:p>
          <a:p>
            <a:pPr marL="0" indent="0">
              <a:buNone/>
            </a:pPr>
            <a:r>
              <a:rPr lang="en-GB"/>
              <a:t>5</a:t>
            </a:r>
            <a:r>
              <a:rPr lang="en-GB" dirty="0"/>
              <a:t>: Decent work in the rural economy </a:t>
            </a:r>
          </a:p>
          <a:p>
            <a:pPr marL="0" indent="0">
              <a:buNone/>
            </a:pPr>
            <a:r>
              <a:rPr lang="en-GB" dirty="0"/>
              <a:t> 6: Formalization of the informal economy</a:t>
            </a:r>
          </a:p>
          <a:p>
            <a:pPr marL="0" indent="0">
              <a:buNone/>
            </a:pPr>
            <a:r>
              <a:rPr lang="en-GB" dirty="0"/>
              <a:t> 7: Promoting safe work and workplace compliance including in global supply chains </a:t>
            </a:r>
          </a:p>
          <a:p>
            <a:pPr marL="0" indent="0">
              <a:buNone/>
            </a:pPr>
            <a:r>
              <a:rPr lang="en-GB" dirty="0"/>
              <a:t> 8: Protecting workers from unacceptable forms of work </a:t>
            </a:r>
          </a:p>
          <a:p>
            <a:pPr marL="0" indent="0">
              <a:buNone/>
            </a:pPr>
            <a:r>
              <a:rPr lang="en-GB" dirty="0"/>
              <a:t>9: Fair and effective international labour migration and mobility </a:t>
            </a:r>
          </a:p>
          <a:p>
            <a:pPr marL="0" indent="0">
              <a:buNone/>
            </a:pPr>
            <a:r>
              <a:rPr lang="en-GB" dirty="0"/>
              <a:t>10: Strong and representative employers’ and workers’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421374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cutting policy drivers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International labour standards</a:t>
            </a:r>
          </a:p>
          <a:p>
            <a:r>
              <a:rPr lang="en-GB" dirty="0"/>
              <a:t> Social dialogue </a:t>
            </a:r>
          </a:p>
          <a:p>
            <a:r>
              <a:rPr lang="en-GB" dirty="0"/>
              <a:t>Gender equality and non-discrimination Just transition to environmental sustainability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Enabling outcomes </a:t>
            </a:r>
          </a:p>
          <a:p>
            <a:r>
              <a:rPr lang="en-GB" dirty="0"/>
              <a:t>Outcome A: Effective knowledge management for the promotion of decent work</a:t>
            </a:r>
          </a:p>
          <a:p>
            <a:r>
              <a:rPr lang="en-GB" dirty="0"/>
              <a:t>  Outcome </a:t>
            </a:r>
            <a:r>
              <a:rPr lang="en-GB" dirty="0" err="1"/>
              <a:t>B.Effective</a:t>
            </a:r>
            <a:r>
              <a:rPr lang="en-GB" dirty="0"/>
              <a:t> and efficient governance of the Organization </a:t>
            </a:r>
          </a:p>
          <a:p>
            <a:r>
              <a:rPr lang="en-GB" dirty="0"/>
              <a:t>Outcome C: Efficient support services and effective use of ILO resources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1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 I. Workers’ organizations’ involvement in the Future of Work Initiative; </a:t>
            </a:r>
          </a:p>
          <a:p>
            <a:r>
              <a:rPr lang="en-GB" dirty="0"/>
              <a:t>II. International Labour Standards (focussing on freedom of association and collective bargaining) and the ILO’s standards supervisory mechanisms;</a:t>
            </a:r>
          </a:p>
          <a:p>
            <a:r>
              <a:rPr lang="en-GB" dirty="0"/>
              <a:t>III. Institution building and policy influence in five priority areas: </a:t>
            </a:r>
          </a:p>
          <a:p>
            <a:r>
              <a:rPr lang="en-GB" dirty="0"/>
              <a:t> 1. Employment, income security and skills </a:t>
            </a:r>
          </a:p>
          <a:p>
            <a:r>
              <a:rPr lang="en-GB" dirty="0"/>
              <a:t>2. Labour migration </a:t>
            </a:r>
          </a:p>
          <a:p>
            <a:r>
              <a:rPr lang="en-GB" dirty="0"/>
              <a:t>3. GSCs and EPZs </a:t>
            </a:r>
          </a:p>
          <a:p>
            <a:r>
              <a:rPr lang="en-GB" dirty="0"/>
              <a:t>4. Psychosocial risks at work </a:t>
            </a:r>
          </a:p>
          <a:p>
            <a:r>
              <a:rPr lang="en-GB" dirty="0"/>
              <a:t>5. A just transition towards environmentally sustainable economies and societies for all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265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International Labour Standards  </a:t>
            </a:r>
          </a:p>
          <a:p>
            <a:pPr marL="0" indent="0">
              <a:buNone/>
            </a:pPr>
            <a:r>
              <a:rPr lang="en-GB" dirty="0"/>
              <a:t>Social Dialogue; </a:t>
            </a:r>
            <a:r>
              <a:rPr lang="en-GB" dirty="0" err="1"/>
              <a:t>Tripartism</a:t>
            </a:r>
            <a:r>
              <a:rPr lang="en-GB" dirty="0"/>
              <a:t>; Collective bargaining (at all relevant levels) </a:t>
            </a:r>
          </a:p>
          <a:p>
            <a:pPr marL="0" indent="0">
              <a:buNone/>
            </a:pPr>
            <a:r>
              <a:rPr lang="en-GB" dirty="0"/>
              <a:t> Employment Policies  GSC-MNE-SME-Micro-Social </a:t>
            </a:r>
            <a:r>
              <a:rPr lang="en-GB" dirty="0" err="1"/>
              <a:t>Entreprises</a:t>
            </a:r>
            <a:r>
              <a:rPr lang="en-GB" dirty="0"/>
              <a:t>  Just transition   Skills  Wages and benefits  Psychosocial risks  Social Protection; </a:t>
            </a:r>
          </a:p>
          <a:p>
            <a:pPr marL="0" indent="0">
              <a:buNone/>
            </a:pPr>
            <a:r>
              <a:rPr lang="en-GB" dirty="0"/>
              <a:t>Transition from the informal to the formal economy; Labour migration  </a:t>
            </a:r>
          </a:p>
          <a:p>
            <a:pPr marL="0" indent="0">
              <a:buNone/>
            </a:pPr>
            <a:r>
              <a:rPr lang="en-GB" dirty="0"/>
              <a:t>Research, training and communication strategies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6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Moscow office</a:t>
            </a:r>
          </a:p>
          <a:p>
            <a:r>
              <a:rPr lang="en-GB" dirty="0"/>
              <a:t>Tajikistan   Azerbaijan   Uzbekistan</a:t>
            </a:r>
          </a:p>
          <a:p>
            <a:pPr marL="0" indent="0">
              <a:buNone/>
            </a:pPr>
            <a:r>
              <a:rPr lang="en-GB" dirty="0"/>
              <a:t>Drafted   Kyrgyzstan Armenia </a:t>
            </a:r>
          </a:p>
          <a:p>
            <a:pPr marL="0" indent="0">
              <a:buNone/>
            </a:pPr>
            <a:r>
              <a:rPr lang="en-GB" dirty="0"/>
              <a:t>Programme of cooperation 2017-2020 ILO Russia</a:t>
            </a:r>
          </a:p>
          <a:p>
            <a:pPr marL="0" indent="0">
              <a:buNone/>
            </a:pPr>
            <a:r>
              <a:rPr lang="en-GB" dirty="0"/>
              <a:t>Budapest office</a:t>
            </a:r>
          </a:p>
          <a:p>
            <a:pPr marL="0" indent="0">
              <a:buNone/>
            </a:pPr>
            <a:r>
              <a:rPr lang="en-GB" dirty="0"/>
              <a:t>Ukraine, Moldova, Albania, Macedonia</a:t>
            </a:r>
          </a:p>
          <a:p>
            <a:pPr marL="0" indent="0">
              <a:buNone/>
            </a:pPr>
            <a:r>
              <a:rPr lang="en-GB" dirty="0"/>
              <a:t>Serbia Montenegro expiring in 2017</a:t>
            </a:r>
          </a:p>
        </p:txBody>
      </p:sp>
    </p:spTree>
    <p:extLst>
      <p:ext uri="{BB962C8B-B14F-4D97-AF65-F5344CB8AC3E}">
        <p14:creationId xmlns:p14="http://schemas.microsoft.com/office/powerpoint/2010/main" val="42012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Protocol convention 29 2017 Poland Finland </a:t>
            </a:r>
          </a:p>
          <a:p>
            <a:r>
              <a:rPr lang="en-GB" dirty="0"/>
              <a:t>2016 Estonia Czech UK Norway</a:t>
            </a:r>
          </a:p>
          <a:p>
            <a:pPr marL="0" indent="0">
              <a:buNone/>
            </a:pPr>
            <a:r>
              <a:rPr lang="en-GB" dirty="0"/>
              <a:t>   “Historical ratifications in 2016”</a:t>
            </a:r>
          </a:p>
          <a:p>
            <a:r>
              <a:rPr lang="en-GB" dirty="0"/>
              <a:t>87 Uzbekistan   Europe 100% fundamental</a:t>
            </a:r>
          </a:p>
          <a:p>
            <a:r>
              <a:rPr lang="en-GB" dirty="0"/>
              <a:t>Ukraine  102</a:t>
            </a:r>
          </a:p>
          <a:p>
            <a:r>
              <a:rPr lang="en-GB" dirty="0"/>
              <a:t>Lithuania 188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49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development goals 2030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 Countries in Europe</a:t>
            </a:r>
          </a:p>
          <a:p>
            <a:r>
              <a:rPr lang="en-GB" dirty="0"/>
              <a:t>Azerbaijan Moldova</a:t>
            </a:r>
          </a:p>
          <a:p>
            <a:r>
              <a:rPr lang="en-GB" dirty="0"/>
              <a:t>Voluntary review </a:t>
            </a:r>
          </a:p>
          <a:p>
            <a:r>
              <a:rPr lang="en-GB" dirty="0"/>
              <a:t>Sweden Czech   Belarus Monaco Cyprus Luxembourg Slovenia Belgium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4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Core</a:t>
            </a:r>
            <a:r>
              <a:rPr lang="fr-CH" dirty="0"/>
              <a:t> ILO Goals and </a:t>
            </a:r>
            <a:r>
              <a:rPr lang="fr-CH" dirty="0" err="1"/>
              <a:t>Targets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500" dirty="0"/>
              <a:t>Target 1.3: Social Protection (Floor)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500" dirty="0"/>
              <a:t>Target 8.1: sustained per capita economic growth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500" dirty="0"/>
              <a:t>Target 8.5: </a:t>
            </a:r>
            <a:r>
              <a:rPr lang="en-GB" sz="1600" dirty="0"/>
              <a:t>By 2030, achieve full and productive employment and decent work for all</a:t>
            </a:r>
            <a:endParaRPr lang="en-GB" sz="15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500" dirty="0"/>
              <a:t>Target 8.6: reduce youth unemployment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H" sz="1500" dirty="0"/>
              <a:t>Target 8.7: </a:t>
            </a:r>
            <a:r>
              <a:rPr lang="en-GB" sz="1500" dirty="0"/>
              <a:t>eradicate forced labour and child labour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500" dirty="0"/>
              <a:t>Target 8.8: protect labour rights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14" descr="https://sustainabledevelopment.un.org/content/images/E_SDG_Icons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959" y="1841271"/>
            <a:ext cx="1279582" cy="127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s://sustainabledevelopment.un.org/content/images/E_SDG_Icons-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1893030"/>
            <a:ext cx="1279582" cy="127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5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459</Words>
  <Application>Microsoft Office PowerPoint</Application>
  <PresentationFormat>Widescreen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ACTRAV Policy and Priorities region Europe and Central Asia</vt:lpstr>
      <vt:lpstr>ILO Policy Outcomes</vt:lpstr>
      <vt:lpstr>Cross cutting policy drivers </vt:lpstr>
      <vt:lpstr>Outcome 10</vt:lpstr>
      <vt:lpstr>Task teams</vt:lpstr>
      <vt:lpstr>DWCP</vt:lpstr>
      <vt:lpstr>Ratifications</vt:lpstr>
      <vt:lpstr>Strategic development goals 2030</vt:lpstr>
      <vt:lpstr>Core ILO Goals and Targets</vt:lpstr>
      <vt:lpstr>Other relevant Decent Work Goals &amp;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ACTRAV Policy and Priorities region Europe and Central Asia</dc:title>
  <dc:creator>glovackas@hotmail.com</dc:creator>
  <cp:lastModifiedBy>glovackas@hotmail.com</cp:lastModifiedBy>
  <cp:revision>11</cp:revision>
  <dcterms:created xsi:type="dcterms:W3CDTF">2017-05-08T11:19:00Z</dcterms:created>
  <dcterms:modified xsi:type="dcterms:W3CDTF">2017-05-10T11:59:57Z</dcterms:modified>
</cp:coreProperties>
</file>