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</p:sldMasterIdLst>
  <p:notesMasterIdLst>
    <p:notesMasterId r:id="rId10"/>
  </p:notesMasterIdLst>
  <p:sldIdLst>
    <p:sldId id="258" r:id="rId3"/>
    <p:sldId id="276" r:id="rId4"/>
    <p:sldId id="272" r:id="rId5"/>
    <p:sldId id="273" r:id="rId6"/>
    <p:sldId id="274" r:id="rId7"/>
    <p:sldId id="27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219E7F-6D88-459D-9951-1FC277925D00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441583-FA1E-4DF3-B907-27BEA7338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4E11F-BD0C-4427-81BF-9BB84C230B86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B6109B-B65E-4573-8CD3-42CE404ADA0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6200" y="8682038"/>
            <a:ext cx="2916238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280" tIns="46440" rIns="89280" bIns="46440" anchor="b"/>
          <a:lstStyle/>
          <a:p>
            <a:pPr algn="r">
              <a:lnSpc>
                <a:spcPct val="81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1CC3ABD-D6F7-446B-BDB7-296D8A4848B7}" type="slidenum">
              <a:rPr lang="en-GB" sz="12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rPr>
              <a:pPr algn="r">
                <a:lnSpc>
                  <a:spcPct val="81000"/>
                </a:lnSpc>
                <a:buClr>
                  <a:srgbClr val="000000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936625" y="685800"/>
            <a:ext cx="4933950" cy="3386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0225"/>
            <a:ext cx="5434013" cy="40703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44C2FF-6E96-49DB-AEAC-32389FC26CDE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6200" y="8682038"/>
            <a:ext cx="291623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80" tIns="46440" rIns="89280" bIns="46440" anchor="b"/>
          <a:lstStyle/>
          <a:p>
            <a:pPr algn="r">
              <a:lnSpc>
                <a:spcPct val="81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24496BA-C8B1-437F-9D90-43170FA39FD3}" type="slidenum">
              <a:rPr lang="en-GB" sz="1200">
                <a:solidFill>
                  <a:srgbClr val="000000"/>
                </a:solidFill>
                <a:latin typeface="Tahoma" pitchFamily="34" charset="0"/>
                <a:cs typeface="Lucida Sans Unicode" pitchFamily="34" charset="0"/>
              </a:rPr>
              <a:pPr algn="r">
                <a:lnSpc>
                  <a:spcPct val="81000"/>
                </a:lnSpc>
                <a:buClr>
                  <a:srgbClr val="000000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200">
              <a:solidFill>
                <a:srgbClr val="000000"/>
              </a:solidFill>
              <a:latin typeface="Tahoma" pitchFamily="34" charset="0"/>
              <a:cs typeface="Lucida Sans Unicode" pitchFamily="34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936625" y="685800"/>
            <a:ext cx="4933950" cy="3386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0225"/>
            <a:ext cx="5434013" cy="40703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802090A-C8B5-4FDB-BFB7-C25E89333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9E67940-F08A-42C5-B997-04030BDD4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73EB465-992F-477D-BAFD-E29F6E21A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C697-50BC-42A9-921A-39D8576298A8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C933-2CA6-4A43-A0B7-003B3B414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CA2C-4E48-48DB-B942-551807E05FA1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75A2-50AC-44C5-80DB-B65FD8592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8C2F-9C31-4A53-BC8B-49DA73CC3473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8F05-445F-4BEF-8D3B-81135FD31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ED20-86AD-44FF-8995-3C6B11E59604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C85A-A468-47D7-9347-639778DDB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B699-22B6-4395-9A0C-D2F52F291257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054D-10AE-4824-A3E6-0D77B42E0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DE76-3F20-415C-9F1B-D4FE9871347C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0876-3136-4D15-8ED5-29741F63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D618-1219-4CA0-8323-77BD23F57861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68A6-8B84-4630-80CA-5EA4B46D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E8F9-23F3-4B3A-958B-DA127DD07510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9EDC-DB88-4DA9-A55B-BD3ACFABF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EC35EFC-1507-4846-8777-4E94E78C2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9888-D3EF-4776-AC23-B41F15136063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F8D23-D994-4333-918A-5E1ACE9C5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7EFE-1F8A-4157-9595-BB73E0E98074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91BD-97D5-4A3D-A366-55A1E3B93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135A-1F11-40B1-B55B-FD4B17A772CB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1261-E001-4455-980D-BC159EABD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F09CEF7-EF10-477B-AD02-957749EDC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003CCF9-AAAB-4FE2-8C4D-00A1C6298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79C959D-6712-47A1-AD98-359F4F7D9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19C9641-8CA5-4410-81FA-8B520E105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05E4839-3EF6-49F7-B0CB-9D50396FB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34E27D5-94F0-4C82-B771-1AEA8152E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52FBCEB-F533-4ECE-A280-EF836C3C1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B0FB89-3F23-4C17-A383-0D2E2C5147CA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EA01183-B9D2-4BB2-80BB-24BECD9E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DCE517B-91D7-4AFE-8079-15050B301EAF}" type="datetime1">
              <a:rPr lang="ru-RU"/>
              <a:pPr>
                <a:defRPr/>
              </a:pPr>
              <a:t>23.07.2013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31DCA5B-9DCD-404F-B54D-210A1BED0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7" r:id="rId2"/>
    <p:sldLayoutId id="2147483780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81" r:id="rId9"/>
    <p:sldLayoutId id="2147483761" r:id="rId10"/>
    <p:sldLayoutId id="21474837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ФПРК_cy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0"/>
            <a:ext cx="18573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0" y="2428875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ВЫСТУПЛЕНИЕ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ЗАМЕСТИТЕЛЯ ПРЕДСЕДАТЕЛЯ ФЕДЕРАЦИИ ПРОФСОЮЗОВ РК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АМАНДЫКОВА К.Я.</a:t>
            </a: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СУБРЕГИОНАЛЬНОЙ ВСТРЕЧЕ НА ТЕМУ: «ДЕЙСТВИЯ ПРОФСОЮЗОВ В УСЛОВИЯХ НЕФОРМАЛЬНОЙ ЗАНЯТОСТИ»</a:t>
            </a:r>
            <a:endParaRPr lang="en-US" sz="2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3214688" y="6326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Иссык-Куль, 2013 год</a:t>
            </a:r>
            <a:endParaRPr lang="en-US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69418"/>
            <a:ext cx="6804248" cy="3594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0" y="739775"/>
          <a:ext cx="9144000" cy="611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8307"/>
                <a:gridCol w="2335691"/>
              </a:tblGrid>
              <a:tr h="3929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ВВП,ДОЛЛ.США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199,1 млрд.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1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ВВП НА ДУШУ НАСЕЛЕНИЯ, ДОЛЛ.США 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 тыс.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.ИНФЛЯЦИЯ НА КОНЕЦ ПЕРИОДА, %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8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ЭКОНОМИЧЕСКИ АКТИВНОГО НАСЕЛЕНИЯ, МЛН.ЧЕЛОВЕК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8,9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ЧИСЛЕННОСТЬ ЗАНЯТЫХ, МЛН.ЧЕЛОВЕК 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9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НИХ НАЕМНЫЕ РАБОТНИКИ, МЛН.ЧЕЛОВЕК</a:t>
                      </a:r>
                      <a:endParaRPr lang="kk-KZ" sz="1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5,8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САМОСТОЯТЕЛЬНО ЗАНЯТОЕ НАСЕЛЕНИЕ, ТЫС. ЧЕЛОВЕК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2693,4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ЧИСЛЕННОСТЬ БЕЗРАБОТНЫХ, ТЫС.ЧЕЛОВЕК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474,8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7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УРОВЕНЬ БЕЗРАБОТИЦЫ,% К ЭКОНОМИЧЕСКИ АКТИВНОМУ НАСЕЛЕНИЮ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МИНИМАЛЬНЫЙ РАЗМЕР ЗАРАБОТНОЙ ПЛАТЫ, ТЕНГЕ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18 660</a:t>
                      </a: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(123,5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$)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3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СРЕДНЕМЕСЯЧНАЯ НОМИНАЛЬНАЯ ЗАРАБОТНАЯ ПЛАТА, ТЕНГЕ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101 263</a:t>
                      </a: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$)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ВЕЛИЧИНА ПРОЖИТОЧНОГО МИНИМУМА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18660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(123,5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$)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6804248" y="370875"/>
            <a:ext cx="2356822" cy="3579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 год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1266"/>
            <a:ext cx="914399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СОЦИАЛЬНО-ЭКОНОМИЧЕСКИЕ ПОКАЗАТЕЛИ РК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9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01063" y="6492875"/>
            <a:ext cx="6429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0A5B8-99F0-41A1-A42E-9A59B308707F}" type="slidenum"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6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25749F1-9B67-4284-8DF2-2AEFECD8167D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3</a:t>
            </a:fld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428625" y="142875"/>
            <a:ext cx="8501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Уровень безработицы в отдельных странах мира</a:t>
            </a:r>
            <a:endParaRPr lang="ru-RU" sz="28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785813"/>
          <a:ext cx="9144000" cy="6072187"/>
        </p:xfrm>
        <a:graphic>
          <a:graphicData uri="http://schemas.openxmlformats.org/drawingml/2006/table">
            <a:tbl>
              <a:tblPr/>
              <a:tblGrid>
                <a:gridCol w="1523999"/>
                <a:gridCol w="1524001"/>
                <a:gridCol w="1523999"/>
                <a:gridCol w="1524001"/>
                <a:gridCol w="1523999"/>
                <a:gridCol w="1524001"/>
              </a:tblGrid>
              <a:tr h="487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Болгария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Венгрия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Греция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Ирландия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Исландия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Испания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Литва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Португалия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Словакия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Франция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Швеция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Эстония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Россия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Украина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Казахстан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29820" name="Номер слайда 5"/>
          <p:cNvSpPr txBox="1">
            <a:spLocks/>
          </p:cNvSpPr>
          <p:nvPr/>
        </p:nvSpPr>
        <p:spPr bwMode="auto">
          <a:xfrm>
            <a:off x="8501063" y="6492875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8BC42AB-045A-4F41-852F-29A52678161E}" type="slidenum"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ru-RU" sz="1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642938"/>
          <a:ext cx="9144000" cy="6215062"/>
        </p:xfrm>
        <a:graphic>
          <a:graphicData uri="http://schemas.openxmlformats.org/drawingml/2006/table">
            <a:tbl>
              <a:tblPr/>
              <a:tblGrid>
                <a:gridCol w="1266703"/>
                <a:gridCol w="1305032"/>
                <a:gridCol w="1214446"/>
                <a:gridCol w="1214446"/>
                <a:gridCol w="1428760"/>
                <a:gridCol w="1357322"/>
                <a:gridCol w="1357290"/>
              </a:tblGrid>
              <a:tr h="523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2009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2010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Бразилия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20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Греция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Ирландия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Испания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Италия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07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Южная Корея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Мексика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43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Новая Зеландия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52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Польша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Португалия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Турция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32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Чили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Япония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9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Казахстан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0851" name="Прямоугольник 7"/>
          <p:cNvSpPr>
            <a:spLocks noChangeArrowheads="1"/>
          </p:cNvSpPr>
          <p:nvPr/>
        </p:nvSpPr>
        <p:spPr bwMode="auto">
          <a:xfrm>
            <a:off x="0" y="14287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Самостоятельно занятые по отдельным странам мира</a:t>
            </a:r>
            <a:endParaRPr lang="ru-RU" sz="2800">
              <a:solidFill>
                <a:srgbClr val="7030A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85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01063" y="6492875"/>
            <a:ext cx="6429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3C2990-C53E-4E6E-93DF-A3E808D0765B}" type="slidenum"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45287"/>
            <a:ext cx="9144000" cy="5786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E67C8">
                      <a:tint val="40000"/>
                      <a:satMod val="250000"/>
                    </a:srgbClr>
                  </a:gs>
                  <a:gs pos="9000">
                    <a:srgbClr val="4E67C8">
                      <a:tint val="52000"/>
                      <a:satMod val="300000"/>
                    </a:srgbClr>
                  </a:gs>
                  <a:gs pos="50000">
                    <a:srgbClr val="4E67C8">
                      <a:shade val="20000"/>
                      <a:satMod val="300000"/>
                    </a:srgbClr>
                  </a:gs>
                  <a:gs pos="79000">
                    <a:srgbClr val="4E67C8">
                      <a:tint val="52000"/>
                      <a:satMod val="300000"/>
                    </a:srgbClr>
                  </a:gs>
                  <a:gs pos="100000">
                    <a:srgbClr val="4E67C8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463" y="620713"/>
            <a:ext cx="9126537" cy="59086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форсированному индустриально-инновационному развитию Республики Казахстан на 2010-2014 годы;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Дорожная карта занятости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«Производительность 2020»;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развитию машиностроения в Республике Казахстан на 2010-2014 годы;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развития образования Республики Казахстан на 2011-2020 годы;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«Информационный Казахстан-2020» и др.</a:t>
            </a:r>
          </a:p>
          <a:p>
            <a:pPr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66"/>
            <a:ext cx="914399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ПРОГРАММЫ  РЕАЛИЗУЕМЫЕ  В  РЕСПУБЛИКЕ  КАЗАХСТАН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Номер слайда 5"/>
          <p:cNvSpPr>
            <a:spLocks noGrp="1"/>
          </p:cNvSpPr>
          <p:nvPr>
            <p:ph type="sldNum" sz="quarter" idx="16"/>
          </p:nvPr>
        </p:nvSpPr>
        <p:spPr bwMode="auto">
          <a:xfrm>
            <a:off x="8715375" y="6492875"/>
            <a:ext cx="428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AF0A90-E5DA-45B3-9D95-7B28A107943B}" type="slidenum"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Диаграмма 3"/>
          <p:cNvGraphicFramePr>
            <a:graphicFrameLocks/>
          </p:cNvGraphicFramePr>
          <p:nvPr/>
        </p:nvGraphicFramePr>
        <p:xfrm>
          <a:off x="1588" y="381000"/>
          <a:ext cx="9142412" cy="6426200"/>
        </p:xfrm>
        <a:graphic>
          <a:graphicData uri="http://schemas.openxmlformats.org/presentationml/2006/ole">
            <p:oleObj spid="_x0000_s33793" r:id="rId3" imgW="9144793" imgH="6431837" progId="Excel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1266"/>
            <a:ext cx="914399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ОХВАТ  КОЛЛЕКТИВНЫМИ  ДОГОВОРАМИ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72500" y="6492875"/>
            <a:ext cx="5715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F3C48E-9A05-4CE3-892A-F4AC157AD82B}" type="slidenum"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00250" y="1571625"/>
            <a:ext cx="5286375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3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Lucida Sans Unicode" pitchFamily="32" charset="0"/>
              <a:cs typeface="Times New Roman" pitchFamily="18" charset="0"/>
            </a:endParaRPr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1925" y="0"/>
            <a:ext cx="13620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2"/>
          <p:cNvSpPr txBox="1">
            <a:spLocks noChangeArrowheads="1"/>
          </p:cNvSpPr>
          <p:nvPr/>
        </p:nvSpPr>
        <p:spPr bwMode="auto">
          <a:xfrm rot="10800000" flipV="1">
            <a:off x="357188" y="2714625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371</Words>
  <Application>Microsoft Office PowerPoint</Application>
  <PresentationFormat>Экран (4:3)</PresentationFormat>
  <Paragraphs>254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31" baseType="lpstr">
      <vt:lpstr>Trebuchet MS</vt:lpstr>
      <vt:lpstr>Arial</vt:lpstr>
      <vt:lpstr>Georgia</vt:lpstr>
      <vt:lpstr>Calibri</vt:lpstr>
      <vt:lpstr>Times New Roman</vt:lpstr>
      <vt:lpstr>Lucida Sans Unicode</vt:lpstr>
      <vt:lpstr>Tahoma</vt:lpstr>
      <vt:lpstr>2_Воздушный поток</vt:lpstr>
      <vt:lpstr>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2_Воздушный поток</vt:lpstr>
      <vt:lpstr>Воздушный поток</vt:lpstr>
      <vt:lpstr>Воздушный поток</vt:lpstr>
      <vt:lpstr>Воздушный поток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BYE Project</cp:lastModifiedBy>
  <cp:revision>25</cp:revision>
  <cp:lastPrinted>2013-07-03T05:23:04Z</cp:lastPrinted>
  <dcterms:created xsi:type="dcterms:W3CDTF">2013-07-03T04:42:39Z</dcterms:created>
  <dcterms:modified xsi:type="dcterms:W3CDTF">2013-07-23T09:24:37Z</dcterms:modified>
</cp:coreProperties>
</file>