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36"/>
  </p:notesMasterIdLst>
  <p:handoutMasterIdLst>
    <p:handoutMasterId r:id="rId37"/>
  </p:handoutMasterIdLst>
  <p:sldIdLst>
    <p:sldId id="446" r:id="rId2"/>
    <p:sldId id="577" r:id="rId3"/>
    <p:sldId id="570" r:id="rId4"/>
    <p:sldId id="548" r:id="rId5"/>
    <p:sldId id="601" r:id="rId6"/>
    <p:sldId id="540" r:id="rId7"/>
    <p:sldId id="534" r:id="rId8"/>
    <p:sldId id="544" r:id="rId9"/>
    <p:sldId id="535" r:id="rId10"/>
    <p:sldId id="557" r:id="rId11"/>
    <p:sldId id="554" r:id="rId12"/>
    <p:sldId id="579" r:id="rId13"/>
    <p:sldId id="580" r:id="rId14"/>
    <p:sldId id="584" r:id="rId15"/>
    <p:sldId id="585" r:id="rId16"/>
    <p:sldId id="586" r:id="rId17"/>
    <p:sldId id="591" r:id="rId18"/>
    <p:sldId id="588" r:id="rId19"/>
    <p:sldId id="589" r:id="rId20"/>
    <p:sldId id="609" r:id="rId21"/>
    <p:sldId id="592" r:id="rId22"/>
    <p:sldId id="599" r:id="rId23"/>
    <p:sldId id="600" r:id="rId24"/>
    <p:sldId id="603" r:id="rId25"/>
    <p:sldId id="620" r:id="rId26"/>
    <p:sldId id="606" r:id="rId27"/>
    <p:sldId id="610" r:id="rId28"/>
    <p:sldId id="611" r:id="rId29"/>
    <p:sldId id="612" r:id="rId30"/>
    <p:sldId id="613" r:id="rId31"/>
    <p:sldId id="617" r:id="rId32"/>
    <p:sldId id="618" r:id="rId33"/>
    <p:sldId id="619" r:id="rId34"/>
    <p:sldId id="608" r:id="rId35"/>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trick Belser" initials="PB"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90000"/>
    <a:srgbClr val="FF99CC"/>
    <a:srgbClr val="FF0066"/>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Темный стиль 2 - акцент 3/акцент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Средний стиль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4769" autoAdjust="0"/>
  </p:normalViewPr>
  <p:slideViewPr>
    <p:cSldViewPr>
      <p:cViewPr>
        <p:scale>
          <a:sx n="100" d="100"/>
          <a:sy n="100" d="100"/>
        </p:scale>
        <p:origin x="-1116"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0-12-13T11:31:39.343" idx="4">
    <p:pos x="2886" y="205"/>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46400" cy="49680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77827" name="Rectangle 3"/>
          <p:cNvSpPr>
            <a:spLocks noGrp="1" noChangeArrowheads="1"/>
          </p:cNvSpPr>
          <p:nvPr>
            <p:ph type="dt" sz="quarter" idx="1"/>
          </p:nvPr>
        </p:nvSpPr>
        <p:spPr bwMode="auto">
          <a:xfrm>
            <a:off x="3849688" y="0"/>
            <a:ext cx="2946400" cy="49680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77828" name="Rectangle 4"/>
          <p:cNvSpPr>
            <a:spLocks noGrp="1" noChangeArrowheads="1"/>
          </p:cNvSpPr>
          <p:nvPr>
            <p:ph type="ftr" sz="quarter" idx="2"/>
          </p:nvPr>
        </p:nvSpPr>
        <p:spPr bwMode="auto">
          <a:xfrm>
            <a:off x="0" y="9428243"/>
            <a:ext cx="2946400" cy="49680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77829" name="Rectangle 5"/>
          <p:cNvSpPr>
            <a:spLocks noGrp="1" noChangeArrowheads="1"/>
          </p:cNvSpPr>
          <p:nvPr>
            <p:ph type="sldNum" sz="quarter" idx="3"/>
          </p:nvPr>
        </p:nvSpPr>
        <p:spPr bwMode="auto">
          <a:xfrm>
            <a:off x="3849688" y="9428243"/>
            <a:ext cx="2946400" cy="49680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44186CA-ADF0-4A6C-866B-372F7D59E1ED}" type="slidenum">
              <a:rPr lang="en-GB"/>
              <a:pPr>
                <a:defRPr/>
              </a:pPr>
              <a:t>‹#›</a:t>
            </a:fld>
            <a:endParaRPr lang="en-GB"/>
          </a:p>
        </p:txBody>
      </p:sp>
    </p:spTree>
    <p:extLst>
      <p:ext uri="{BB962C8B-B14F-4D97-AF65-F5344CB8AC3E}">
        <p14:creationId xmlns:p14="http://schemas.microsoft.com/office/powerpoint/2010/main" val="4930432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680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3075" name="Rectangle 3"/>
          <p:cNvSpPr>
            <a:spLocks noGrp="1" noChangeArrowheads="1"/>
          </p:cNvSpPr>
          <p:nvPr>
            <p:ph type="dt" idx="1"/>
          </p:nvPr>
        </p:nvSpPr>
        <p:spPr bwMode="auto">
          <a:xfrm>
            <a:off x="3849688" y="0"/>
            <a:ext cx="2946400" cy="49680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919163" y="746125"/>
            <a:ext cx="4960937"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79451" y="4715709"/>
            <a:ext cx="5438775" cy="4466511"/>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28243"/>
            <a:ext cx="2946400" cy="49680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49688" y="9428243"/>
            <a:ext cx="2946400" cy="49680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D5481D90-2330-418B-B0CA-40C8536BB48A}" type="slidenum">
              <a:rPr lang="en-GB"/>
              <a:pPr>
                <a:defRPr/>
              </a:pPr>
              <a:t>‹#›</a:t>
            </a:fld>
            <a:endParaRPr lang="en-GB"/>
          </a:p>
        </p:txBody>
      </p:sp>
    </p:spTree>
    <p:extLst>
      <p:ext uri="{BB962C8B-B14F-4D97-AF65-F5344CB8AC3E}">
        <p14:creationId xmlns:p14="http://schemas.microsoft.com/office/powerpoint/2010/main" val="34063927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a:p>
        </p:txBody>
      </p:sp>
      <p:sp>
        <p:nvSpPr>
          <p:cNvPr id="4" name="Slide Number Placeholder 3"/>
          <p:cNvSpPr>
            <a:spLocks noGrp="1"/>
          </p:cNvSpPr>
          <p:nvPr>
            <p:ph type="sldNum" sz="quarter" idx="10"/>
          </p:nvPr>
        </p:nvSpPr>
        <p:spPr/>
        <p:txBody>
          <a:bodyPr/>
          <a:lstStyle/>
          <a:p>
            <a:pPr>
              <a:defRPr/>
            </a:pPr>
            <a:fld id="{D5481D90-2330-418B-B0CA-40C8536BB48A}" type="slidenum">
              <a:rPr lang="en-GB" smtClean="0"/>
              <a:pPr>
                <a:defRPr/>
              </a:pPr>
              <a:t>1</a:t>
            </a:fld>
            <a:endParaRPr lang="en-GB"/>
          </a:p>
        </p:txBody>
      </p:sp>
    </p:spTree>
    <p:extLst>
      <p:ext uri="{BB962C8B-B14F-4D97-AF65-F5344CB8AC3E}">
        <p14:creationId xmlns:p14="http://schemas.microsoft.com/office/powerpoint/2010/main" val="1224300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560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4F678F06-107D-4B20-8E6A-CE087ACBAE45}" type="slidenum">
              <a:rPr lang="en-GB" smtClean="0">
                <a:latin typeface="Arial" charset="0"/>
              </a:rPr>
              <a:pPr eaLnBrk="1" hangingPunct="1"/>
              <a:t>11</a:t>
            </a:fld>
            <a:endParaRPr lang="en-GB"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662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6326CCAD-4F22-4A49-B019-1CAB86B44D6B}" type="slidenum">
              <a:rPr lang="en-GB" smtClean="0">
                <a:latin typeface="Arial" charset="0"/>
              </a:rPr>
              <a:pPr eaLnBrk="1" hangingPunct="1"/>
              <a:t>14</a:t>
            </a:fld>
            <a:endParaRPr lang="en-GB"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765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4AF1D2C0-33ED-4520-9970-F011B2E2BF7B}" type="slidenum">
              <a:rPr lang="en-GB" smtClean="0">
                <a:latin typeface="Arial" charset="0"/>
              </a:rPr>
              <a:pPr eaLnBrk="1" hangingPunct="1"/>
              <a:t>22</a:t>
            </a:fld>
            <a:endParaRPr lang="en-GB"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8066088" cy="914400"/>
          </a:xfrm>
          <a:custGeom>
            <a:avLst/>
            <a:gdLst>
              <a:gd name="T0" fmla="*/ 0 w 1000"/>
              <a:gd name="T1" fmla="*/ 914400 h 1000"/>
              <a:gd name="T2" fmla="*/ 0 w 1000"/>
              <a:gd name="T3" fmla="*/ 0 h 1000"/>
              <a:gd name="T4" fmla="*/ 7924800 w 1000"/>
              <a:gd name="T5" fmla="*/ 0 h 1000"/>
              <a:gd name="T6" fmla="*/ 0 60000 65536"/>
              <a:gd name="T7" fmla="*/ 0 60000 65536"/>
              <a:gd name="T8" fmla="*/ 0 60000 65536"/>
              <a:gd name="T9" fmla="*/ 0 w 1000"/>
              <a:gd name="T10" fmla="*/ 0 h 1000"/>
              <a:gd name="T11" fmla="*/ 1000 w 1000"/>
              <a:gd name="T12" fmla="*/ 1000 h 1000"/>
            </a:gdLst>
            <a:ahLst/>
            <a:cxnLst>
              <a:cxn ang="T6">
                <a:pos x="T0" y="T1"/>
              </a:cxn>
              <a:cxn ang="T7">
                <a:pos x="T2" y="T3"/>
              </a:cxn>
              <a:cxn ang="T8">
                <a:pos x="T4" y="T5"/>
              </a:cxn>
            </a:cxnLst>
            <a:rect l="T9" t="T10" r="T11" b="T12"/>
            <a:pathLst>
              <a:path w="1000" h="1000">
                <a:moveTo>
                  <a:pt x="0" y="1000"/>
                </a:moveTo>
                <a:lnTo>
                  <a:pt x="0" y="0"/>
                </a:lnTo>
                <a:lnTo>
                  <a:pt x="1000" y="0"/>
                </a:lnTo>
              </a:path>
            </a:pathLst>
          </a:custGeom>
          <a:noFill/>
          <a:ln w="25400">
            <a:solidFill>
              <a:srgbClr val="990000"/>
            </a:solidFill>
            <a:miter lim="800000"/>
            <a:headEnd/>
            <a:tailEnd/>
          </a:ln>
          <a:extLst/>
        </p:spPr>
        <p:txBody>
          <a:bodyPr/>
          <a:lstStyle/>
          <a:p>
            <a:pPr>
              <a:defRPr/>
            </a:pPr>
            <a:endParaRPr lang="en-GB"/>
          </a:p>
        </p:txBody>
      </p:sp>
      <p:sp>
        <p:nvSpPr>
          <p:cNvPr id="5" name="Line 8"/>
          <p:cNvSpPr>
            <a:spLocks noChangeShapeType="1"/>
          </p:cNvSpPr>
          <p:nvPr/>
        </p:nvSpPr>
        <p:spPr bwMode="auto">
          <a:xfrm>
            <a:off x="3203575" y="3962400"/>
            <a:ext cx="5429250" cy="0"/>
          </a:xfrm>
          <a:prstGeom prst="line">
            <a:avLst/>
          </a:prstGeom>
          <a:noFill/>
          <a:ln w="19050">
            <a:solidFill>
              <a:srgbClr val="990000"/>
            </a:solidFill>
            <a:round/>
            <a:headEnd/>
            <a:tailEnd/>
          </a:ln>
          <a:extLst/>
        </p:spPr>
        <p:txBody>
          <a:bodyPr/>
          <a:lstStyle/>
          <a:p>
            <a:pPr>
              <a:defRPr/>
            </a:pPr>
            <a:endParaRPr lang="en-GB"/>
          </a:p>
        </p:txBody>
      </p:sp>
      <p:sp>
        <p:nvSpPr>
          <p:cNvPr id="75778" name="Rectangle 2"/>
          <p:cNvSpPr>
            <a:spLocks noGrp="1" noChangeArrowheads="1"/>
          </p:cNvSpPr>
          <p:nvPr>
            <p:ph type="ctrTitle"/>
          </p:nvPr>
        </p:nvSpPr>
        <p:spPr>
          <a:xfrm>
            <a:off x="914400" y="1524000"/>
            <a:ext cx="7623175" cy="1752600"/>
          </a:xfrm>
        </p:spPr>
        <p:txBody>
          <a:bodyPr/>
          <a:lstStyle>
            <a:lvl1pPr>
              <a:defRPr sz="5000"/>
            </a:lvl1pPr>
          </a:lstStyle>
          <a:p>
            <a:pPr lvl="0"/>
            <a:r>
              <a:rPr lang="en-GB" altLang="en-US" noProof="0" smtClean="0"/>
              <a:t>Click to edit Master title style</a:t>
            </a:r>
          </a:p>
        </p:txBody>
      </p:sp>
      <p:sp>
        <p:nvSpPr>
          <p:cNvPr id="7577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en-GB" altLang="en-US" noProof="0" dirty="0" smtClean="0"/>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GB"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GB" altLang="en-US"/>
          </a:p>
        </p:txBody>
      </p:sp>
      <p:sp>
        <p:nvSpPr>
          <p:cNvPr id="8" name="Rectangle 6"/>
          <p:cNvSpPr>
            <a:spLocks noGrp="1" noChangeArrowheads="1"/>
          </p:cNvSpPr>
          <p:nvPr>
            <p:ph type="sldNum" sz="quarter" idx="12"/>
          </p:nvPr>
        </p:nvSpPr>
        <p:spPr/>
        <p:txBody>
          <a:bodyPr/>
          <a:lstStyle>
            <a:lvl1pPr>
              <a:defRPr/>
            </a:lvl1pPr>
          </a:lstStyle>
          <a:p>
            <a:pPr>
              <a:defRPr/>
            </a:pPr>
            <a:fld id="{2946440D-200B-4E8A-ABB4-887D294B4516}" type="slidenum">
              <a:rPr lang="en-GB" altLang="en-US"/>
              <a:pPr>
                <a:defRPr/>
              </a:pPr>
              <a:t>‹#›</a:t>
            </a:fld>
            <a:endParaRPr lang="en-GB" altLang="en-US"/>
          </a:p>
        </p:txBody>
      </p:sp>
    </p:spTree>
    <p:extLst>
      <p:ext uri="{BB962C8B-B14F-4D97-AF65-F5344CB8AC3E}">
        <p14:creationId xmlns:p14="http://schemas.microsoft.com/office/powerpoint/2010/main" val="366752448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A4E1B6F4-26E5-477E-A7C8-3E8CAA523D42}" type="slidenum">
              <a:rPr lang="en-GB" altLang="en-US"/>
              <a:pPr>
                <a:defRPr/>
              </a:pPr>
              <a:t>‹#›</a:t>
            </a:fld>
            <a:endParaRPr lang="en-GB" altLang="en-US"/>
          </a:p>
        </p:txBody>
      </p:sp>
    </p:spTree>
    <p:extLst>
      <p:ext uri="{BB962C8B-B14F-4D97-AF65-F5344CB8AC3E}">
        <p14:creationId xmlns:p14="http://schemas.microsoft.com/office/powerpoint/2010/main" val="1435603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45C5D45E-10FA-48D4-80BE-61104257A67A}" type="slidenum">
              <a:rPr lang="en-GB" altLang="en-US"/>
              <a:pPr>
                <a:defRPr/>
              </a:pPr>
              <a:t>‹#›</a:t>
            </a:fld>
            <a:endParaRPr lang="en-GB" altLang="en-US"/>
          </a:p>
        </p:txBody>
      </p:sp>
    </p:spTree>
    <p:extLst>
      <p:ext uri="{BB962C8B-B14F-4D97-AF65-F5344CB8AC3E}">
        <p14:creationId xmlns:p14="http://schemas.microsoft.com/office/powerpoint/2010/main" val="2644559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264D544F-C9F7-4167-AA6F-B6A62217150C}" type="slidenum">
              <a:rPr lang="en-GB" altLang="en-US"/>
              <a:pPr>
                <a:defRPr/>
              </a:pPr>
              <a:t>‹#›</a:t>
            </a:fld>
            <a:endParaRPr lang="en-GB" altLang="en-US"/>
          </a:p>
        </p:txBody>
      </p:sp>
    </p:spTree>
    <p:extLst>
      <p:ext uri="{BB962C8B-B14F-4D97-AF65-F5344CB8AC3E}">
        <p14:creationId xmlns:p14="http://schemas.microsoft.com/office/powerpoint/2010/main" val="605224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02810A51-1ED2-4ECE-8327-7FBD98942892}" type="slidenum">
              <a:rPr lang="en-GB" altLang="en-US"/>
              <a:pPr>
                <a:defRPr/>
              </a:pPr>
              <a:t>‹#›</a:t>
            </a:fld>
            <a:endParaRPr lang="en-GB" altLang="en-US"/>
          </a:p>
        </p:txBody>
      </p:sp>
    </p:spTree>
    <p:extLst>
      <p:ext uri="{BB962C8B-B14F-4D97-AF65-F5344CB8AC3E}">
        <p14:creationId xmlns:p14="http://schemas.microsoft.com/office/powerpoint/2010/main" val="90823111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E9276D17-2EFB-4E66-9550-0FBAC3B3EC2B}" type="slidenum">
              <a:rPr lang="en-GB" altLang="en-US"/>
              <a:pPr>
                <a:defRPr/>
              </a:pPr>
              <a:t>‹#›</a:t>
            </a:fld>
            <a:endParaRPr lang="en-GB" altLang="en-US"/>
          </a:p>
        </p:txBody>
      </p:sp>
    </p:spTree>
    <p:extLst>
      <p:ext uri="{BB962C8B-B14F-4D97-AF65-F5344CB8AC3E}">
        <p14:creationId xmlns:p14="http://schemas.microsoft.com/office/powerpoint/2010/main" val="308243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14BB00C0-7473-4F58-936D-79915919B19D}" type="slidenum">
              <a:rPr lang="en-GB" altLang="en-US"/>
              <a:pPr>
                <a:defRPr/>
              </a:pPr>
              <a:t>‹#›</a:t>
            </a:fld>
            <a:endParaRPr lang="en-GB" altLang="en-US"/>
          </a:p>
        </p:txBody>
      </p:sp>
    </p:spTree>
    <p:extLst>
      <p:ext uri="{BB962C8B-B14F-4D97-AF65-F5344CB8AC3E}">
        <p14:creationId xmlns:p14="http://schemas.microsoft.com/office/powerpoint/2010/main" val="36027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ED79C802-CCFB-46FA-84CB-28E223DAD5C1}" type="slidenum">
              <a:rPr lang="en-GB" altLang="en-US"/>
              <a:pPr>
                <a:defRPr/>
              </a:pPr>
              <a:t>‹#›</a:t>
            </a:fld>
            <a:endParaRPr lang="en-GB" altLang="en-US"/>
          </a:p>
        </p:txBody>
      </p:sp>
    </p:spTree>
    <p:extLst>
      <p:ext uri="{BB962C8B-B14F-4D97-AF65-F5344CB8AC3E}">
        <p14:creationId xmlns:p14="http://schemas.microsoft.com/office/powerpoint/2010/main" val="1615803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61C3FE85-5CF2-4B36-BFBB-98EE4CD2927E}" type="slidenum">
              <a:rPr lang="en-GB" altLang="en-US"/>
              <a:pPr>
                <a:defRPr/>
              </a:pPr>
              <a:t>‹#›</a:t>
            </a:fld>
            <a:endParaRPr lang="en-GB" altLang="en-US"/>
          </a:p>
        </p:txBody>
      </p:sp>
    </p:spTree>
    <p:extLst>
      <p:ext uri="{BB962C8B-B14F-4D97-AF65-F5344CB8AC3E}">
        <p14:creationId xmlns:p14="http://schemas.microsoft.com/office/powerpoint/2010/main" val="1681647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274F87BC-BF0B-4DDD-8135-DC5F53FFFF80}" type="slidenum">
              <a:rPr lang="en-GB" altLang="en-US"/>
              <a:pPr>
                <a:defRPr/>
              </a:pPr>
              <a:t>‹#›</a:t>
            </a:fld>
            <a:endParaRPr lang="en-GB" altLang="en-US"/>
          </a:p>
        </p:txBody>
      </p:sp>
    </p:spTree>
    <p:extLst>
      <p:ext uri="{BB962C8B-B14F-4D97-AF65-F5344CB8AC3E}">
        <p14:creationId xmlns:p14="http://schemas.microsoft.com/office/powerpoint/2010/main" val="2901130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900F575F-CF7D-48C2-83A6-A2C1BCFCF342}" type="slidenum">
              <a:rPr lang="en-GB" altLang="en-US"/>
              <a:pPr>
                <a:defRPr/>
              </a:pPr>
              <a:t>‹#›</a:t>
            </a:fld>
            <a:endParaRPr lang="en-GB" altLang="en-US"/>
          </a:p>
        </p:txBody>
      </p:sp>
    </p:spTree>
    <p:extLst>
      <p:ext uri="{BB962C8B-B14F-4D97-AF65-F5344CB8AC3E}">
        <p14:creationId xmlns:p14="http://schemas.microsoft.com/office/powerpoint/2010/main" val="1564830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263BC48A-FDE3-4C46-ACB7-7D062E92921B}" type="slidenum">
              <a:rPr lang="en-GB" altLang="en-US"/>
              <a:pPr>
                <a:defRPr/>
              </a:pPr>
              <a:t>‹#›</a:t>
            </a:fld>
            <a:endParaRPr lang="en-GB" altLang="en-US"/>
          </a:p>
        </p:txBody>
      </p:sp>
    </p:spTree>
    <p:extLst>
      <p:ext uri="{BB962C8B-B14F-4D97-AF65-F5344CB8AC3E}">
        <p14:creationId xmlns:p14="http://schemas.microsoft.com/office/powerpoint/2010/main" val="1496123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dirty="0" smtClean="0"/>
              <a:t>Click to edit Master text styles</a:t>
            </a:r>
          </a:p>
          <a:p>
            <a:pPr lvl="1"/>
            <a:r>
              <a:rPr lang="en-GB" altLang="en-US" dirty="0" smtClean="0"/>
              <a:t>Second level</a:t>
            </a:r>
          </a:p>
          <a:p>
            <a:pPr lvl="2"/>
            <a:r>
              <a:rPr lang="en-GB" altLang="en-US" dirty="0" smtClean="0"/>
              <a:t>Third level</a:t>
            </a:r>
          </a:p>
          <a:p>
            <a:pPr lvl="3"/>
            <a:r>
              <a:rPr lang="en-GB" altLang="en-US" dirty="0" smtClean="0"/>
              <a:t>Fourth level</a:t>
            </a:r>
          </a:p>
          <a:p>
            <a:pPr lvl="4"/>
            <a:r>
              <a:rPr lang="en-GB" altLang="en-US" dirty="0" smtClean="0"/>
              <a:t>Fifth level</a:t>
            </a:r>
          </a:p>
        </p:txBody>
      </p:sp>
      <p:sp>
        <p:nvSpPr>
          <p:cNvPr id="74756" name="Rectangle 4"/>
          <p:cNvSpPr>
            <a:spLocks noGrp="1" noChangeArrowheads="1"/>
          </p:cNvSpPr>
          <p:nvPr>
            <p:ph type="dt" sz="half" idx="2"/>
          </p:nvPr>
        </p:nvSpPr>
        <p:spPr bwMode="auto">
          <a:xfrm>
            <a:off x="457200" y="6243638"/>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altLang="en-US"/>
          </a:p>
        </p:txBody>
      </p:sp>
      <p:sp>
        <p:nvSpPr>
          <p:cNvPr id="74757"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en-GB" altLang="en-US"/>
          </a:p>
        </p:txBody>
      </p:sp>
      <p:sp>
        <p:nvSpPr>
          <p:cNvPr id="74758" name="Rectangle 6"/>
          <p:cNvSpPr>
            <a:spLocks noGrp="1" noChangeArrowheads="1"/>
          </p:cNvSpPr>
          <p:nvPr>
            <p:ph type="sldNum" sz="quarter" idx="4"/>
          </p:nvPr>
        </p:nvSpPr>
        <p:spPr bwMode="auto">
          <a:xfrm>
            <a:off x="6553200" y="6243638"/>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F35D88BF-237F-41D7-90AC-A3CDB5E82541}" type="slidenum">
              <a:rPr lang="en-GB" altLang="en-US"/>
              <a:pPr>
                <a:defRPr/>
              </a:pPr>
              <a:t>‹#›</a:t>
            </a:fld>
            <a:endParaRPr lang="en-GB" altLang="en-US"/>
          </a:p>
        </p:txBody>
      </p:sp>
      <p:sp>
        <p:nvSpPr>
          <p:cNvPr id="74759" name="Freeform 7"/>
          <p:cNvSpPr>
            <a:spLocks noChangeArrowheads="1"/>
          </p:cNvSpPr>
          <p:nvPr/>
        </p:nvSpPr>
        <p:spPr bwMode="auto">
          <a:xfrm>
            <a:off x="381000" y="228600"/>
            <a:ext cx="8229600" cy="609600"/>
          </a:xfrm>
          <a:custGeom>
            <a:avLst/>
            <a:gdLst>
              <a:gd name="T0" fmla="*/ 0 w 1000"/>
              <a:gd name="T1" fmla="*/ 609600 h 1000"/>
              <a:gd name="T2" fmla="*/ 0 w 1000"/>
              <a:gd name="T3" fmla="*/ 0 h 1000"/>
              <a:gd name="T4" fmla="*/ 8229600 w 1000"/>
              <a:gd name="T5" fmla="*/ 0 h 1000"/>
              <a:gd name="T6" fmla="*/ 0 60000 65536"/>
              <a:gd name="T7" fmla="*/ 0 60000 65536"/>
              <a:gd name="T8" fmla="*/ 0 60000 65536"/>
              <a:gd name="T9" fmla="*/ 0 w 1000"/>
              <a:gd name="T10" fmla="*/ 0 h 1000"/>
              <a:gd name="T11" fmla="*/ 1000 w 1000"/>
              <a:gd name="T12" fmla="*/ 1000 h 1000"/>
            </a:gdLst>
            <a:ahLst/>
            <a:cxnLst>
              <a:cxn ang="T6">
                <a:pos x="T0" y="T1"/>
              </a:cxn>
              <a:cxn ang="T7">
                <a:pos x="T2" y="T3"/>
              </a:cxn>
              <a:cxn ang="T8">
                <a:pos x="T4" y="T5"/>
              </a:cxn>
            </a:cxnLst>
            <a:rect l="T9" t="T10" r="T11" b="T12"/>
            <a:pathLst>
              <a:path w="1000" h="1000">
                <a:moveTo>
                  <a:pt x="0" y="1000"/>
                </a:moveTo>
                <a:lnTo>
                  <a:pt x="0" y="0"/>
                </a:lnTo>
                <a:lnTo>
                  <a:pt x="1000" y="0"/>
                </a:lnTo>
              </a:path>
            </a:pathLst>
          </a:custGeom>
          <a:noFill/>
          <a:ln w="19050">
            <a:solidFill>
              <a:srgbClr val="990000"/>
            </a:solidFill>
            <a:miter lim="800000"/>
            <a:headEnd/>
            <a:tailEnd/>
          </a:ln>
          <a:extLst/>
        </p:spPr>
        <p:txBody>
          <a:bodyPr/>
          <a:lstStyle/>
          <a:p>
            <a:pPr>
              <a:defRPr/>
            </a:pPr>
            <a:endParaRPr lang="en-GB"/>
          </a:p>
        </p:txBody>
      </p:sp>
      <p:sp>
        <p:nvSpPr>
          <p:cNvPr id="74760" name="Line 8"/>
          <p:cNvSpPr>
            <a:spLocks noChangeShapeType="1"/>
          </p:cNvSpPr>
          <p:nvPr/>
        </p:nvSpPr>
        <p:spPr bwMode="auto">
          <a:xfrm>
            <a:off x="457200" y="6172200"/>
            <a:ext cx="8229600" cy="0"/>
          </a:xfrm>
          <a:prstGeom prst="line">
            <a:avLst/>
          </a:prstGeom>
          <a:noFill/>
          <a:ln w="19050">
            <a:solidFill>
              <a:srgbClr val="990000"/>
            </a:solidFill>
            <a:round/>
            <a:headEnd/>
            <a:tailEnd/>
          </a:ln>
          <a:extLst/>
        </p:spPr>
        <p:txBody>
          <a:bodyPr/>
          <a:lstStyle/>
          <a:p>
            <a:pPr>
              <a:defRPr/>
            </a:pPr>
            <a:endParaRPr lang="en-GB"/>
          </a:p>
        </p:txBody>
      </p:sp>
      <p:sp>
        <p:nvSpPr>
          <p:cNvPr id="74763" name="Rectangle 11"/>
          <p:cNvSpPr>
            <a:spLocks noChangeArrowheads="1"/>
          </p:cNvSpPr>
          <p:nvPr userDrawn="1"/>
        </p:nvSpPr>
        <p:spPr bwMode="auto">
          <a:xfrm>
            <a:off x="92075" y="6381750"/>
            <a:ext cx="9144000" cy="274638"/>
          </a:xfrm>
          <a:prstGeom prst="rect">
            <a:avLst/>
          </a:prstGeom>
          <a:noFill/>
          <a:ln>
            <a:noFill/>
          </a:ln>
          <a:effectLst/>
          <a:extLst/>
        </p:spPr>
        <p:txBody>
          <a:bodyPr>
            <a:spAutoFit/>
          </a:bodyPr>
          <a:lstStyle/>
          <a:p>
            <a:pPr marL="265113">
              <a:tabLst>
                <a:tab pos="8516938" algn="r"/>
              </a:tabLst>
              <a:defRPr/>
            </a:pPr>
            <a:r>
              <a:rPr lang="en-GB" sz="1200">
                <a:latin typeface="Arial" charset="0"/>
              </a:rPr>
              <a:t>Conditions of Work and Employment (TRAVAIL)</a:t>
            </a:r>
            <a:r>
              <a:rPr lang="fr-CH" sz="1200">
                <a:latin typeface="Arial" charset="0"/>
              </a:rPr>
              <a:t> 	</a:t>
            </a:r>
            <a:r>
              <a:rPr lang="en-GB" sz="1200">
                <a:latin typeface="Arial" charset="0"/>
              </a:rPr>
              <a:t>Social Protection Sector </a:t>
            </a:r>
          </a:p>
        </p:txBody>
      </p:sp>
    </p:spTree>
  </p:cSld>
  <p:clrMap bg1="lt1" tx1="dk1" bg2="lt2" tx2="dk2" accent1="accent1" accent2="accent2" accent3="accent3" accent4="accent4" accent5="accent5" accent6="accent6" hlink="hlink" folHlink="folHlink"/>
  <p:sldLayoutIdLst>
    <p:sldLayoutId id="2147483711" r:id="rId1"/>
    <p:sldLayoutId id="2147483710" r:id="rId2"/>
    <p:sldLayoutId id="2147483709" r:id="rId3"/>
    <p:sldLayoutId id="2147483708" r:id="rId4"/>
    <p:sldLayoutId id="2147483707" r:id="rId5"/>
    <p:sldLayoutId id="2147483706" r:id="rId6"/>
    <p:sldLayoutId id="2147483705" r:id="rId7"/>
    <p:sldLayoutId id="2147483704" r:id="rId8"/>
    <p:sldLayoutId id="2147483703" r:id="rId9"/>
    <p:sldLayoutId id="2147483702" r:id="rId10"/>
    <p:sldLayoutId id="2147483701" r:id="rId11"/>
    <p:sldLayoutId id="2147483712" r:id="rId12"/>
  </p:sldLayoutIdLst>
  <p:timing>
    <p:tnLst>
      <p:par>
        <p:cTn id="1" dur="indefinite" restart="never" nodeType="tmRoot"/>
      </p:par>
    </p:tnLst>
  </p:timing>
  <p:txStyles>
    <p:titleStyle>
      <a:lvl1pPr algn="l" rtl="0" eaLnBrk="0" fontAlgn="base" hangingPunct="0">
        <a:spcBef>
          <a:spcPct val="0"/>
        </a:spcBef>
        <a:spcAft>
          <a:spcPct val="0"/>
        </a:spcAft>
        <a:defRPr sz="4200">
          <a:solidFill>
            <a:srgbClr val="990000"/>
          </a:solidFill>
          <a:latin typeface="+mj-lt"/>
          <a:ea typeface="+mj-ea"/>
          <a:cs typeface="+mj-cs"/>
        </a:defRPr>
      </a:lvl1pPr>
      <a:lvl2pPr algn="l" rtl="0" eaLnBrk="0" fontAlgn="base" hangingPunct="0">
        <a:spcBef>
          <a:spcPct val="0"/>
        </a:spcBef>
        <a:spcAft>
          <a:spcPct val="0"/>
        </a:spcAft>
        <a:defRPr sz="4200">
          <a:solidFill>
            <a:srgbClr val="990000"/>
          </a:solidFill>
          <a:latin typeface="Garamond" pitchFamily="18" charset="0"/>
          <a:cs typeface="Arial" charset="0"/>
        </a:defRPr>
      </a:lvl2pPr>
      <a:lvl3pPr algn="l" rtl="0" eaLnBrk="0" fontAlgn="base" hangingPunct="0">
        <a:spcBef>
          <a:spcPct val="0"/>
        </a:spcBef>
        <a:spcAft>
          <a:spcPct val="0"/>
        </a:spcAft>
        <a:defRPr sz="4200">
          <a:solidFill>
            <a:srgbClr val="990000"/>
          </a:solidFill>
          <a:latin typeface="Garamond" pitchFamily="18" charset="0"/>
          <a:cs typeface="Arial" charset="0"/>
        </a:defRPr>
      </a:lvl3pPr>
      <a:lvl4pPr algn="l" rtl="0" eaLnBrk="0" fontAlgn="base" hangingPunct="0">
        <a:spcBef>
          <a:spcPct val="0"/>
        </a:spcBef>
        <a:spcAft>
          <a:spcPct val="0"/>
        </a:spcAft>
        <a:defRPr sz="4200">
          <a:solidFill>
            <a:srgbClr val="990000"/>
          </a:solidFill>
          <a:latin typeface="Garamond" pitchFamily="18" charset="0"/>
          <a:cs typeface="Arial" charset="0"/>
        </a:defRPr>
      </a:lvl4pPr>
      <a:lvl5pPr algn="l" rtl="0" eaLnBrk="0" fontAlgn="base" hangingPunct="0">
        <a:spcBef>
          <a:spcPct val="0"/>
        </a:spcBef>
        <a:spcAft>
          <a:spcPct val="0"/>
        </a:spcAft>
        <a:defRPr sz="4200">
          <a:solidFill>
            <a:srgbClr val="990000"/>
          </a:solidFill>
          <a:latin typeface="Garamond" pitchFamily="18" charset="0"/>
          <a:cs typeface="Arial" charset="0"/>
        </a:defRPr>
      </a:lvl5pPr>
      <a:lvl6pPr marL="457200" algn="l" rtl="0" fontAlgn="base">
        <a:spcBef>
          <a:spcPct val="0"/>
        </a:spcBef>
        <a:spcAft>
          <a:spcPct val="0"/>
        </a:spcAft>
        <a:defRPr sz="4200">
          <a:solidFill>
            <a:schemeClr val="tx2"/>
          </a:solidFill>
          <a:latin typeface="Garamond" pitchFamily="18" charset="0"/>
          <a:cs typeface="Arial" charset="0"/>
        </a:defRPr>
      </a:lvl6pPr>
      <a:lvl7pPr marL="914400" algn="l" rtl="0" fontAlgn="base">
        <a:spcBef>
          <a:spcPct val="0"/>
        </a:spcBef>
        <a:spcAft>
          <a:spcPct val="0"/>
        </a:spcAft>
        <a:defRPr sz="4200">
          <a:solidFill>
            <a:schemeClr val="tx2"/>
          </a:solidFill>
          <a:latin typeface="Garamond" pitchFamily="18" charset="0"/>
          <a:cs typeface="Arial" charset="0"/>
        </a:defRPr>
      </a:lvl7pPr>
      <a:lvl8pPr marL="1371600" algn="l" rtl="0" fontAlgn="base">
        <a:spcBef>
          <a:spcPct val="0"/>
        </a:spcBef>
        <a:spcAft>
          <a:spcPct val="0"/>
        </a:spcAft>
        <a:defRPr sz="4200">
          <a:solidFill>
            <a:schemeClr val="tx2"/>
          </a:solidFill>
          <a:latin typeface="Garamond" pitchFamily="18" charset="0"/>
          <a:cs typeface="Arial" charset="0"/>
        </a:defRPr>
      </a:lvl8pPr>
      <a:lvl9pPr marL="1828800" algn="l" rtl="0" fontAlgn="base">
        <a:spcBef>
          <a:spcPct val="0"/>
        </a:spcBef>
        <a:spcAft>
          <a:spcPct val="0"/>
        </a:spcAft>
        <a:defRPr sz="42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rgbClr val="990000"/>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tx1"/>
        </a:buClr>
        <a:buSzPct val="60000"/>
        <a:buFont typeface="Wingdings"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rgbClr val="990000"/>
        </a:buClr>
        <a:buSzPct val="65000"/>
        <a:buFont typeface="Wingdings"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tx1"/>
        </a:buClr>
        <a:buSzPct val="60000"/>
        <a:buFont typeface="Wingdings"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rgbClr val="990000"/>
        </a:buClr>
        <a:buSzPct val="65000"/>
        <a:buFont typeface="Wingdings" pitchFamily="2" charset="2"/>
        <a:buChar char="n"/>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subTitle" idx="1"/>
          </p:nvPr>
        </p:nvSpPr>
        <p:spPr>
          <a:xfrm>
            <a:off x="4572000" y="5373688"/>
            <a:ext cx="4464496" cy="1223962"/>
          </a:xfrm>
          <a:solidFill>
            <a:srgbClr val="FFFFFF"/>
          </a:solidFill>
        </p:spPr>
        <p:txBody>
          <a:bodyPr/>
          <a:lstStyle/>
          <a:p>
            <a:pPr eaLnBrk="1" hangingPunct="1">
              <a:lnSpc>
                <a:spcPct val="80000"/>
              </a:lnSpc>
              <a:buClr>
                <a:schemeClr val="accent1"/>
              </a:buClr>
            </a:pPr>
            <a:r>
              <a:rPr lang="ru-RU" sz="1600" dirty="0" smtClean="0"/>
              <a:t>Патрик </a:t>
            </a:r>
            <a:r>
              <a:rPr lang="ru-RU" sz="1600" dirty="0" err="1" smtClean="0"/>
              <a:t>Белсер</a:t>
            </a:r>
            <a:endParaRPr lang="en-GB" sz="1600" dirty="0" smtClean="0"/>
          </a:p>
          <a:p>
            <a:pPr eaLnBrk="1" hangingPunct="1">
              <a:lnSpc>
                <a:spcPct val="80000"/>
              </a:lnSpc>
              <a:buClr>
                <a:schemeClr val="accent1"/>
              </a:buClr>
            </a:pPr>
            <a:r>
              <a:rPr lang="ru-RU" sz="1600" dirty="0" smtClean="0"/>
              <a:t>Старший экономист</a:t>
            </a:r>
            <a:endParaRPr lang="en-GB" sz="1600" dirty="0" smtClean="0"/>
          </a:p>
          <a:p>
            <a:pPr eaLnBrk="1" hangingPunct="1">
              <a:lnSpc>
                <a:spcPct val="80000"/>
              </a:lnSpc>
              <a:buClr>
                <a:schemeClr val="accent1"/>
              </a:buClr>
            </a:pPr>
            <a:r>
              <a:rPr lang="ru-RU" sz="1600" dirty="0"/>
              <a:t>Департамента условий труда и </a:t>
            </a:r>
            <a:r>
              <a:rPr lang="ru-RU" sz="1600" dirty="0" smtClean="0"/>
              <a:t>равенства Международного бюро труда (МБТ), Женева</a:t>
            </a:r>
            <a:endParaRPr lang="en-GB" sz="1600" dirty="0" smtClean="0"/>
          </a:p>
          <a:p>
            <a:pPr eaLnBrk="1" hangingPunct="1">
              <a:lnSpc>
                <a:spcPct val="80000"/>
              </a:lnSpc>
              <a:buClr>
                <a:schemeClr val="accent1"/>
              </a:buClr>
            </a:pPr>
            <a:r>
              <a:rPr lang="en-GB" sz="1600" dirty="0" smtClean="0">
                <a:solidFill>
                  <a:srgbClr val="0070C0"/>
                </a:solidFill>
              </a:rPr>
              <a:t>belser@ilo.org </a:t>
            </a:r>
          </a:p>
        </p:txBody>
      </p:sp>
      <p:sp>
        <p:nvSpPr>
          <p:cNvPr id="15362" name="Text Box 4"/>
          <p:cNvSpPr txBox="1">
            <a:spLocks noChangeArrowheads="1"/>
          </p:cNvSpPr>
          <p:nvPr/>
        </p:nvSpPr>
        <p:spPr bwMode="auto">
          <a:xfrm>
            <a:off x="1763688" y="1704896"/>
            <a:ext cx="7236296"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Garamond" pitchFamily="18" charset="0"/>
                <a:cs typeface="Arial" charset="0"/>
              </a:defRPr>
            </a:lvl1pPr>
            <a:lvl2pPr marL="742950" indent="-285750">
              <a:defRPr>
                <a:solidFill>
                  <a:schemeClr val="tx1"/>
                </a:solidFill>
                <a:latin typeface="Garamond" pitchFamily="18" charset="0"/>
                <a:cs typeface="Arial" charset="0"/>
              </a:defRPr>
            </a:lvl2pPr>
            <a:lvl3pPr marL="1143000" indent="-228600">
              <a:defRPr>
                <a:solidFill>
                  <a:schemeClr val="tx1"/>
                </a:solidFill>
                <a:latin typeface="Garamond" pitchFamily="18" charset="0"/>
                <a:cs typeface="Arial" charset="0"/>
              </a:defRPr>
            </a:lvl3pPr>
            <a:lvl4pPr marL="1600200" indent="-228600">
              <a:defRPr>
                <a:solidFill>
                  <a:schemeClr val="tx1"/>
                </a:solidFill>
                <a:latin typeface="Garamond" pitchFamily="18" charset="0"/>
                <a:cs typeface="Arial" charset="0"/>
              </a:defRPr>
            </a:lvl4pPr>
            <a:lvl5pPr marL="2057400" indent="-228600">
              <a:defRPr>
                <a:solidFill>
                  <a:schemeClr val="tx1"/>
                </a:solidFill>
                <a:latin typeface="Garamond" pitchFamily="18" charset="0"/>
                <a:cs typeface="Arial" charset="0"/>
              </a:defRPr>
            </a:lvl5pPr>
            <a:lvl6pPr marL="2514600" indent="-228600" fontAlgn="base">
              <a:spcBef>
                <a:spcPct val="0"/>
              </a:spcBef>
              <a:spcAft>
                <a:spcPct val="0"/>
              </a:spcAft>
              <a:defRPr>
                <a:solidFill>
                  <a:schemeClr val="tx1"/>
                </a:solidFill>
                <a:latin typeface="Garamond" pitchFamily="18" charset="0"/>
                <a:cs typeface="Arial" charset="0"/>
              </a:defRPr>
            </a:lvl6pPr>
            <a:lvl7pPr marL="2971800" indent="-228600" fontAlgn="base">
              <a:spcBef>
                <a:spcPct val="0"/>
              </a:spcBef>
              <a:spcAft>
                <a:spcPct val="0"/>
              </a:spcAft>
              <a:defRPr>
                <a:solidFill>
                  <a:schemeClr val="tx1"/>
                </a:solidFill>
                <a:latin typeface="Garamond" pitchFamily="18" charset="0"/>
                <a:cs typeface="Arial" charset="0"/>
              </a:defRPr>
            </a:lvl7pPr>
            <a:lvl8pPr marL="3429000" indent="-228600" fontAlgn="base">
              <a:spcBef>
                <a:spcPct val="0"/>
              </a:spcBef>
              <a:spcAft>
                <a:spcPct val="0"/>
              </a:spcAft>
              <a:defRPr>
                <a:solidFill>
                  <a:schemeClr val="tx1"/>
                </a:solidFill>
                <a:latin typeface="Garamond" pitchFamily="18" charset="0"/>
                <a:cs typeface="Arial" charset="0"/>
              </a:defRPr>
            </a:lvl8pPr>
            <a:lvl9pPr marL="3886200" indent="-228600" fontAlgn="base">
              <a:spcBef>
                <a:spcPct val="0"/>
              </a:spcBef>
              <a:spcAft>
                <a:spcPct val="0"/>
              </a:spcAft>
              <a:defRPr>
                <a:solidFill>
                  <a:schemeClr val="tx1"/>
                </a:solidFill>
                <a:latin typeface="Garamond" pitchFamily="18" charset="0"/>
                <a:cs typeface="Arial" charset="0"/>
              </a:defRPr>
            </a:lvl9pPr>
          </a:lstStyle>
          <a:p>
            <a:pPr>
              <a:spcBef>
                <a:spcPct val="50000"/>
              </a:spcBef>
            </a:pPr>
            <a:r>
              <a:rPr lang="ru-RU" sz="4400" b="1" dirty="0" smtClean="0">
                <a:solidFill>
                  <a:srgbClr val="990000"/>
                </a:solidFill>
              </a:rPr>
              <a:t>Выплата минимальной заработной платы</a:t>
            </a:r>
            <a:r>
              <a:rPr lang="en-GB" sz="4400" b="1" dirty="0" smtClean="0">
                <a:solidFill>
                  <a:srgbClr val="990000"/>
                </a:solidFill>
              </a:rPr>
              <a:t>: </a:t>
            </a:r>
            <a:r>
              <a:rPr lang="ru-RU" sz="4400" b="1" dirty="0" smtClean="0">
                <a:solidFill>
                  <a:srgbClr val="990000"/>
                </a:solidFill>
              </a:rPr>
              <a:t>международный опыт</a:t>
            </a:r>
            <a:endParaRPr lang="en-GB" sz="4400" b="1" dirty="0">
              <a:solidFill>
                <a:srgbClr val="990000"/>
              </a:solidFill>
            </a:endParaRPr>
          </a:p>
        </p:txBody>
      </p:sp>
      <p:pic>
        <p:nvPicPr>
          <p:cNvPr id="15363" name="Picture 5" descr="ILO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188" y="188913"/>
            <a:ext cx="12954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40531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body" idx="1"/>
          </p:nvPr>
        </p:nvSpPr>
        <p:spPr>
          <a:xfrm>
            <a:off x="467544" y="1268760"/>
            <a:ext cx="8229600" cy="4537075"/>
          </a:xfrm>
        </p:spPr>
        <p:txBody>
          <a:bodyPr/>
          <a:lstStyle/>
          <a:p>
            <a:pPr marL="0" indent="0">
              <a:buNone/>
              <a:defRPr/>
            </a:pPr>
            <a:r>
              <a:rPr lang="ru-RU" sz="1800" dirty="0" smtClean="0"/>
              <a:t>Конвенция </a:t>
            </a:r>
            <a:r>
              <a:rPr lang="ru-RU" sz="1800" dirty="0"/>
              <a:t>1970 года об установлении минимальной заработной платы (131</a:t>
            </a:r>
            <a:r>
              <a:rPr lang="ru-RU" sz="1800" dirty="0" smtClean="0"/>
              <a:t>) предусматривает положения для участия в функционировании системы выплаты минимальной оплаты:</a:t>
            </a:r>
            <a:endParaRPr lang="en-GB" sz="1800" dirty="0"/>
          </a:p>
          <a:p>
            <a:pPr>
              <a:defRPr/>
            </a:pPr>
            <a:endParaRPr lang="en-GB" sz="1800" dirty="0" smtClean="0"/>
          </a:p>
          <a:p>
            <a:pPr>
              <a:defRPr/>
            </a:pPr>
            <a:r>
              <a:rPr lang="en-GB" sz="1800" dirty="0" smtClean="0"/>
              <a:t>(</a:t>
            </a:r>
            <a:r>
              <a:rPr lang="ru-RU" sz="1800" dirty="0" smtClean="0"/>
              <a:t>а</a:t>
            </a:r>
            <a:r>
              <a:rPr lang="en-GB" sz="1800" dirty="0" smtClean="0"/>
              <a:t>) </a:t>
            </a:r>
            <a:r>
              <a:rPr lang="ru-RU" sz="1800" dirty="0" smtClean="0"/>
              <a:t>представителей заинтересованных объединений работодателей и работников или, если таких организаций нет, представителей работодателей и работников, на основе равного участия</a:t>
            </a:r>
            <a:r>
              <a:rPr lang="en-GB" sz="1800" dirty="0" smtClean="0"/>
              <a:t>; </a:t>
            </a:r>
            <a:endParaRPr lang="en-GB" sz="1800" dirty="0"/>
          </a:p>
          <a:p>
            <a:pPr>
              <a:defRPr/>
            </a:pPr>
            <a:endParaRPr lang="en-GB" sz="1800" dirty="0" smtClean="0"/>
          </a:p>
          <a:p>
            <a:pPr>
              <a:defRPr/>
            </a:pPr>
            <a:r>
              <a:rPr lang="en-GB" sz="1800" dirty="0" smtClean="0"/>
              <a:t>(</a:t>
            </a:r>
            <a:r>
              <a:rPr lang="ru-RU" sz="1800" dirty="0" smtClean="0"/>
              <a:t>б</a:t>
            </a:r>
            <a:r>
              <a:rPr lang="en-GB" sz="1800" dirty="0" smtClean="0"/>
              <a:t>) </a:t>
            </a:r>
            <a:r>
              <a:rPr lang="ru-RU" sz="1800" dirty="0" smtClean="0"/>
              <a:t>компетентных лиц, имеющих право представлять общие интересы страны; они назначаются после проведения всесторонних консультаций с </a:t>
            </a:r>
            <a:r>
              <a:rPr lang="ru-RU" sz="1800" dirty="0"/>
              <a:t>представителями заинтересованных объединений работодателей </a:t>
            </a:r>
            <a:r>
              <a:rPr lang="ru-RU" sz="1800" dirty="0" smtClean="0"/>
              <a:t>и работников</a:t>
            </a:r>
            <a:r>
              <a:rPr lang="en-GB" sz="1800" dirty="0" smtClean="0"/>
              <a:t>, </a:t>
            </a:r>
            <a:r>
              <a:rPr lang="ru-RU" sz="1800" dirty="0" smtClean="0"/>
              <a:t>если такие организации существуют; подобные консультации должны проводиться в соответствии с </a:t>
            </a:r>
            <a:r>
              <a:rPr lang="ru-RU" sz="1800" dirty="0" smtClean="0"/>
              <a:t>национальными законами </a:t>
            </a:r>
            <a:r>
              <a:rPr lang="ru-RU" sz="1800" dirty="0" smtClean="0"/>
              <a:t>или практикой</a:t>
            </a:r>
            <a:r>
              <a:rPr lang="en-GB" sz="1800" dirty="0" smtClean="0"/>
              <a:t>.</a:t>
            </a:r>
            <a:endParaRPr lang="en-GB" sz="1800" dirty="0"/>
          </a:p>
        </p:txBody>
      </p:sp>
      <p:sp>
        <p:nvSpPr>
          <p:cNvPr id="4099" name="Rectangle 3"/>
          <p:cNvSpPr>
            <a:spLocks noGrp="1" noChangeArrowheads="1"/>
          </p:cNvSpPr>
          <p:nvPr>
            <p:ph type="title"/>
          </p:nvPr>
        </p:nvSpPr>
        <p:spPr>
          <a:xfrm>
            <a:off x="468313" y="292100"/>
            <a:ext cx="8424862" cy="904875"/>
          </a:xfrm>
          <a:noFill/>
        </p:spPr>
        <p:txBody>
          <a:bodyPr/>
          <a:lstStyle/>
          <a:p>
            <a:pPr algn="ctr" eaLnBrk="1" hangingPunct="1"/>
            <a:r>
              <a:rPr lang="ru-RU" sz="3200" dirty="0" smtClean="0"/>
              <a:t>Кто и как устанавливает минимальную заработную плату? </a:t>
            </a:r>
            <a:endParaRPr lang="en-GB" sz="3200" dirty="0" smtClean="0"/>
          </a:p>
        </p:txBody>
      </p:sp>
    </p:spTree>
    <p:extLst>
      <p:ext uri="{BB962C8B-B14F-4D97-AF65-F5344CB8AC3E}">
        <p14:creationId xmlns:p14="http://schemas.microsoft.com/office/powerpoint/2010/main" val="741488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60363" y="277813"/>
            <a:ext cx="8604250" cy="1139825"/>
          </a:xfrm>
        </p:spPr>
        <p:txBody>
          <a:bodyPr/>
          <a:lstStyle/>
          <a:p>
            <a:pPr marL="457200" indent="-457200" algn="ctr"/>
            <a:r>
              <a:rPr lang="ru-RU" sz="3200" dirty="0"/>
              <a:t>Кто и как устанавливает минимальную заработную плату? </a:t>
            </a:r>
            <a:endParaRPr lang="en-GB" sz="3200" dirty="0" smtClean="0"/>
          </a:p>
        </p:txBody>
      </p:sp>
      <p:sp>
        <p:nvSpPr>
          <p:cNvPr id="7171" name="Content Placeholder 2"/>
          <p:cNvSpPr>
            <a:spLocks noGrp="1"/>
          </p:cNvSpPr>
          <p:nvPr>
            <p:ph idx="1"/>
          </p:nvPr>
        </p:nvSpPr>
        <p:spPr>
          <a:xfrm>
            <a:off x="468313" y="1125538"/>
            <a:ext cx="8424862" cy="4824412"/>
          </a:xfrm>
        </p:spPr>
        <p:txBody>
          <a:bodyPr/>
          <a:lstStyle/>
          <a:p>
            <a:pPr marL="0" indent="0" algn="ctr">
              <a:buFont typeface="Wingdings" pitchFamily="2" charset="2"/>
              <a:buNone/>
              <a:defRPr/>
            </a:pPr>
            <a:endParaRPr lang="ru-RU" sz="1800" dirty="0" smtClean="0"/>
          </a:p>
          <a:p>
            <a:pPr marL="0" indent="0" algn="ctr">
              <a:buFont typeface="Wingdings" pitchFamily="2" charset="2"/>
              <a:buNone/>
              <a:defRPr/>
            </a:pPr>
            <a:r>
              <a:rPr lang="ru-RU" sz="1800" dirty="0" smtClean="0"/>
              <a:t>На основе социального диалога в большинстве случаев (но не всегда)</a:t>
            </a:r>
            <a:r>
              <a:rPr lang="en-GB" sz="1800" dirty="0" smtClean="0"/>
              <a:t>  </a:t>
            </a:r>
          </a:p>
          <a:p>
            <a:pPr>
              <a:defRPr/>
            </a:pPr>
            <a:endParaRPr lang="en-GB" sz="1800"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5" y="1916832"/>
            <a:ext cx="7169547" cy="4243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009920" y="5253632"/>
            <a:ext cx="4752528" cy="707886"/>
          </a:xfrm>
          <a:prstGeom prst="rect">
            <a:avLst/>
          </a:prstGeom>
          <a:solidFill>
            <a:schemeClr val="bg1"/>
          </a:solidFill>
        </p:spPr>
        <p:txBody>
          <a:bodyPr wrap="square" rtlCol="0">
            <a:spAutoFit/>
          </a:bodyPr>
          <a:lstStyle/>
          <a:p>
            <a:r>
              <a:rPr lang="ru-RU" sz="800" dirty="0" smtClean="0"/>
              <a:t>Только правительство</a:t>
            </a:r>
          </a:p>
          <a:p>
            <a:r>
              <a:rPr lang="ru-RU" sz="800" dirty="0" smtClean="0"/>
              <a:t>Правительство после консультаций с социальными партнерами</a:t>
            </a:r>
          </a:p>
          <a:p>
            <a:r>
              <a:rPr lang="ru-RU" sz="800" dirty="0" smtClean="0"/>
              <a:t>Правительство по результатам рекомендаций или консультаций специального органа</a:t>
            </a:r>
          </a:p>
          <a:p>
            <a:r>
              <a:rPr lang="ru-RU" sz="800" dirty="0" smtClean="0"/>
              <a:t>Специальный орган</a:t>
            </a:r>
          </a:p>
          <a:p>
            <a:r>
              <a:rPr lang="ru-RU" sz="800" dirty="0" smtClean="0"/>
              <a:t>Коллективные переговоры / социальные партнеры </a:t>
            </a:r>
            <a:endParaRPr lang="en-GB" sz="800" dirty="0"/>
          </a:p>
        </p:txBody>
      </p:sp>
      <p:grpSp>
        <p:nvGrpSpPr>
          <p:cNvPr id="4" name="Группа 3"/>
          <p:cNvGrpSpPr/>
          <p:nvPr/>
        </p:nvGrpSpPr>
        <p:grpSpPr>
          <a:xfrm>
            <a:off x="1763688" y="4365104"/>
            <a:ext cx="6521682" cy="875675"/>
            <a:chOff x="1763688" y="4365104"/>
            <a:chExt cx="6521682" cy="875675"/>
          </a:xfrm>
        </p:grpSpPr>
        <p:sp>
          <p:nvSpPr>
            <p:cNvPr id="7" name="TextBox 6"/>
            <p:cNvSpPr txBox="1"/>
            <p:nvPr/>
          </p:nvSpPr>
          <p:spPr>
            <a:xfrm>
              <a:off x="1763688" y="4365104"/>
              <a:ext cx="1008112" cy="215444"/>
            </a:xfrm>
            <a:prstGeom prst="rect">
              <a:avLst/>
            </a:prstGeom>
            <a:solidFill>
              <a:schemeClr val="bg1"/>
            </a:solidFill>
          </p:spPr>
          <p:txBody>
            <a:bodyPr wrap="square" rtlCol="0">
              <a:spAutoFit/>
            </a:bodyPr>
            <a:lstStyle/>
            <a:p>
              <a:r>
                <a:rPr lang="ru-RU" sz="800" dirty="0" smtClean="0"/>
                <a:t>Все регионы</a:t>
              </a:r>
              <a:endParaRPr lang="en-GB" sz="800" dirty="0"/>
            </a:p>
          </p:txBody>
        </p:sp>
        <p:sp>
          <p:nvSpPr>
            <p:cNvPr id="8" name="TextBox 7"/>
            <p:cNvSpPr txBox="1"/>
            <p:nvPr/>
          </p:nvSpPr>
          <p:spPr>
            <a:xfrm>
              <a:off x="2804344" y="4409782"/>
              <a:ext cx="780832" cy="215444"/>
            </a:xfrm>
            <a:prstGeom prst="rect">
              <a:avLst/>
            </a:prstGeom>
            <a:solidFill>
              <a:schemeClr val="bg1"/>
            </a:solidFill>
          </p:spPr>
          <p:txBody>
            <a:bodyPr wrap="square" rtlCol="0">
              <a:spAutoFit/>
            </a:bodyPr>
            <a:lstStyle/>
            <a:p>
              <a:r>
                <a:rPr lang="ru-RU" sz="800" dirty="0" smtClean="0"/>
                <a:t>Африка</a:t>
              </a:r>
              <a:endParaRPr lang="en-GB" sz="800" dirty="0"/>
            </a:p>
          </p:txBody>
        </p:sp>
        <p:sp>
          <p:nvSpPr>
            <p:cNvPr id="9" name="TextBox 8"/>
            <p:cNvSpPr txBox="1"/>
            <p:nvPr/>
          </p:nvSpPr>
          <p:spPr>
            <a:xfrm>
              <a:off x="3585176" y="4428192"/>
              <a:ext cx="811336" cy="461665"/>
            </a:xfrm>
            <a:prstGeom prst="rect">
              <a:avLst/>
            </a:prstGeom>
            <a:solidFill>
              <a:schemeClr val="bg1"/>
            </a:solidFill>
          </p:spPr>
          <p:txBody>
            <a:bodyPr wrap="square" rtlCol="0">
              <a:spAutoFit/>
            </a:bodyPr>
            <a:lstStyle/>
            <a:p>
              <a:r>
                <a:rPr lang="ru-RU" sz="800" dirty="0" smtClean="0"/>
                <a:t>Страны Азии и Тихого океана</a:t>
              </a:r>
              <a:endParaRPr lang="en-GB" sz="800" dirty="0"/>
            </a:p>
          </p:txBody>
        </p:sp>
        <p:sp>
          <p:nvSpPr>
            <p:cNvPr id="10" name="TextBox 9"/>
            <p:cNvSpPr txBox="1"/>
            <p:nvPr/>
          </p:nvSpPr>
          <p:spPr>
            <a:xfrm>
              <a:off x="4396512" y="4365104"/>
              <a:ext cx="1008112" cy="830997"/>
            </a:xfrm>
            <a:prstGeom prst="rect">
              <a:avLst/>
            </a:prstGeom>
            <a:solidFill>
              <a:schemeClr val="bg1"/>
            </a:solidFill>
          </p:spPr>
          <p:txBody>
            <a:bodyPr wrap="square" rtlCol="0">
              <a:spAutoFit/>
            </a:bodyPr>
            <a:lstStyle/>
            <a:p>
              <a:r>
                <a:rPr lang="ru-RU" sz="800" dirty="0" smtClean="0"/>
                <a:t>Страны Центральной и Юго-Восточной Европы (не входящие в ЕС) и страны СНГ</a:t>
              </a:r>
              <a:endParaRPr lang="en-GB" sz="800" dirty="0"/>
            </a:p>
          </p:txBody>
        </p:sp>
        <p:sp>
          <p:nvSpPr>
            <p:cNvPr id="11" name="TextBox 10"/>
            <p:cNvSpPr txBox="1"/>
            <p:nvPr/>
          </p:nvSpPr>
          <p:spPr>
            <a:xfrm>
              <a:off x="5386184" y="4409782"/>
              <a:ext cx="914008" cy="584775"/>
            </a:xfrm>
            <a:prstGeom prst="rect">
              <a:avLst/>
            </a:prstGeom>
            <a:solidFill>
              <a:schemeClr val="bg1"/>
            </a:solidFill>
          </p:spPr>
          <p:txBody>
            <a:bodyPr wrap="square" rtlCol="0">
              <a:spAutoFit/>
            </a:bodyPr>
            <a:lstStyle/>
            <a:p>
              <a:r>
                <a:rPr lang="ru-RU" sz="800" dirty="0" smtClean="0"/>
                <a:t>Развитые страны и страны Европейского Союза </a:t>
              </a:r>
              <a:endParaRPr lang="en-GB" sz="800" dirty="0"/>
            </a:p>
          </p:txBody>
        </p:sp>
        <p:sp>
          <p:nvSpPr>
            <p:cNvPr id="12" name="TextBox 11"/>
            <p:cNvSpPr txBox="1"/>
            <p:nvPr/>
          </p:nvSpPr>
          <p:spPr>
            <a:xfrm>
              <a:off x="6300192" y="4409782"/>
              <a:ext cx="833050" cy="830997"/>
            </a:xfrm>
            <a:prstGeom prst="rect">
              <a:avLst/>
            </a:prstGeom>
            <a:solidFill>
              <a:schemeClr val="bg1"/>
            </a:solidFill>
          </p:spPr>
          <p:txBody>
            <a:bodyPr wrap="square" rtlCol="0">
              <a:spAutoFit/>
            </a:bodyPr>
            <a:lstStyle/>
            <a:p>
              <a:r>
                <a:rPr lang="ru-RU" sz="800" dirty="0" smtClean="0"/>
                <a:t>Латинская Америка и страны бассейна Карибского моря </a:t>
              </a:r>
              <a:endParaRPr lang="en-GB" sz="800" dirty="0"/>
            </a:p>
          </p:txBody>
        </p:sp>
        <p:sp>
          <p:nvSpPr>
            <p:cNvPr id="13" name="TextBox 12"/>
            <p:cNvSpPr txBox="1"/>
            <p:nvPr/>
          </p:nvSpPr>
          <p:spPr>
            <a:xfrm>
              <a:off x="7277258" y="4409782"/>
              <a:ext cx="1008112" cy="215444"/>
            </a:xfrm>
            <a:prstGeom prst="rect">
              <a:avLst/>
            </a:prstGeom>
            <a:solidFill>
              <a:schemeClr val="bg1"/>
            </a:solidFill>
          </p:spPr>
          <p:txBody>
            <a:bodyPr wrap="square" rtlCol="0">
              <a:spAutoFit/>
            </a:bodyPr>
            <a:lstStyle/>
            <a:p>
              <a:r>
                <a:rPr lang="ru-RU" sz="800" dirty="0" smtClean="0"/>
                <a:t>Ближний Восток</a:t>
              </a:r>
              <a:endParaRPr lang="en-GB" sz="800" dirty="0"/>
            </a:p>
          </p:txBody>
        </p:sp>
      </p:grpSp>
    </p:spTree>
    <p:extLst>
      <p:ext uri="{BB962C8B-B14F-4D97-AF65-F5344CB8AC3E}">
        <p14:creationId xmlns:p14="http://schemas.microsoft.com/office/powerpoint/2010/main" val="3197410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dirty="0" smtClean="0"/>
              <a:t>Часть </a:t>
            </a:r>
            <a:r>
              <a:rPr lang="en-GB" dirty="0" smtClean="0"/>
              <a:t>II</a:t>
            </a:r>
            <a:endParaRPr lang="en-GB" dirty="0"/>
          </a:p>
        </p:txBody>
      </p:sp>
      <p:sp>
        <p:nvSpPr>
          <p:cNvPr id="3" name="Content Placeholder 2"/>
          <p:cNvSpPr>
            <a:spLocks noGrp="1"/>
          </p:cNvSpPr>
          <p:nvPr>
            <p:ph idx="1"/>
          </p:nvPr>
        </p:nvSpPr>
        <p:spPr>
          <a:xfrm>
            <a:off x="457200" y="1268760"/>
            <a:ext cx="8229600" cy="4862165"/>
          </a:xfrm>
        </p:spPr>
        <p:txBody>
          <a:bodyPr/>
          <a:lstStyle/>
          <a:p>
            <a:pPr algn="just"/>
            <a:endParaRPr lang="en-GB" dirty="0" smtClean="0"/>
          </a:p>
          <a:p>
            <a:pPr algn="just"/>
            <a:endParaRPr lang="en-GB" dirty="0"/>
          </a:p>
          <a:p>
            <a:pPr marL="0" indent="0" algn="ctr">
              <a:buNone/>
            </a:pPr>
            <a:r>
              <a:rPr lang="ru-RU" dirty="0" smtClean="0">
                <a:solidFill>
                  <a:srgbClr val="990000"/>
                </a:solidFill>
              </a:rPr>
              <a:t>Различия систем выплаты минимальной заработной платы.</a:t>
            </a:r>
            <a:endParaRPr lang="en-GB" dirty="0" smtClean="0">
              <a:solidFill>
                <a:srgbClr val="990000"/>
              </a:solidFill>
            </a:endParaRPr>
          </a:p>
          <a:p>
            <a:pPr marL="0" indent="0" algn="ctr">
              <a:buNone/>
            </a:pPr>
            <a:endParaRPr lang="ru-RU" dirty="0" smtClean="0">
              <a:solidFill>
                <a:srgbClr val="990000"/>
              </a:solidFill>
            </a:endParaRPr>
          </a:p>
          <a:p>
            <a:pPr marL="0" indent="0" algn="ctr">
              <a:buNone/>
            </a:pPr>
            <a:r>
              <a:rPr lang="ru-RU" dirty="0" smtClean="0">
                <a:solidFill>
                  <a:srgbClr val="990000"/>
                </a:solidFill>
              </a:rPr>
              <a:t>Охват</a:t>
            </a:r>
            <a:r>
              <a:rPr lang="en-GB" dirty="0" smtClean="0">
                <a:solidFill>
                  <a:srgbClr val="990000"/>
                </a:solidFill>
              </a:rPr>
              <a:t> </a:t>
            </a:r>
          </a:p>
        </p:txBody>
      </p:sp>
    </p:spTree>
    <p:extLst>
      <p:ext uri="{BB962C8B-B14F-4D97-AF65-F5344CB8AC3E}">
        <p14:creationId xmlns:p14="http://schemas.microsoft.com/office/powerpoint/2010/main" val="13079997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a:r>
              <a:rPr lang="ru-RU" sz="4000" dirty="0" smtClean="0"/>
              <a:t>Охват системой </a:t>
            </a:r>
            <a:r>
              <a:rPr lang="ru-RU" sz="4000" dirty="0" smtClean="0"/>
              <a:t>выплаты </a:t>
            </a:r>
            <a:r>
              <a:rPr lang="ru-RU" sz="4000" dirty="0" smtClean="0"/>
              <a:t>минимальной заработной платы</a:t>
            </a:r>
            <a:endParaRPr lang="en-GB" sz="4000" dirty="0" smtClean="0"/>
          </a:p>
        </p:txBody>
      </p:sp>
      <p:sp>
        <p:nvSpPr>
          <p:cNvPr id="5" name="Content Placeholder 1"/>
          <p:cNvSpPr>
            <a:spLocks/>
          </p:cNvSpPr>
          <p:nvPr/>
        </p:nvSpPr>
        <p:spPr bwMode="auto">
          <a:xfrm>
            <a:off x="370563" y="1340768"/>
            <a:ext cx="8280400"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eaLnBrk="0" hangingPunct="0">
              <a:spcBef>
                <a:spcPct val="20000"/>
              </a:spcBef>
              <a:buClr>
                <a:schemeClr val="accent1"/>
              </a:buClr>
              <a:buSzPct val="65000"/>
            </a:pPr>
            <a:endParaRPr lang="en-GB" dirty="0" smtClean="0">
              <a:latin typeface="Arial" charset="0"/>
            </a:endParaRPr>
          </a:p>
          <a:p>
            <a:pPr marL="342900" indent="-342900" algn="just" eaLnBrk="0" hangingPunct="0">
              <a:spcBef>
                <a:spcPct val="20000"/>
              </a:spcBef>
              <a:buClr>
                <a:schemeClr val="accent1"/>
              </a:buClr>
              <a:buSzPct val="65000"/>
              <a:buFont typeface="Wingdings" pitchFamily="2" charset="2"/>
              <a:buChar char="q"/>
            </a:pPr>
            <a:r>
              <a:rPr lang="ru-RU" dirty="0" smtClean="0">
                <a:latin typeface="Arial" charset="0"/>
              </a:rPr>
              <a:t>Минимальная заработная плата является всего лишь одним из инструментов социальной защиты, т.к. по определению на нее могут претендовать только наемные работники. Количество наемных работников зависит от страны и уровня экономического развития</a:t>
            </a:r>
            <a:r>
              <a:rPr lang="en-GB" dirty="0" smtClean="0">
                <a:latin typeface="Arial" charset="0"/>
              </a:rPr>
              <a:t>.</a:t>
            </a:r>
          </a:p>
          <a:p>
            <a:pPr marL="342900" indent="-342900" algn="just" eaLnBrk="0" hangingPunct="0">
              <a:spcBef>
                <a:spcPct val="20000"/>
              </a:spcBef>
              <a:buClr>
                <a:schemeClr val="accent1"/>
              </a:buClr>
              <a:buSzPct val="65000"/>
              <a:buFont typeface="Wingdings" pitchFamily="2" charset="2"/>
              <a:buChar char="q"/>
            </a:pPr>
            <a:endParaRPr lang="en-GB" dirty="0">
              <a:latin typeface="Arial" charset="0"/>
            </a:endParaRPr>
          </a:p>
          <a:p>
            <a:pPr marL="342900" indent="-342900" algn="just" eaLnBrk="0" hangingPunct="0">
              <a:spcBef>
                <a:spcPct val="20000"/>
              </a:spcBef>
              <a:buClr>
                <a:schemeClr val="accent1"/>
              </a:buClr>
              <a:buSzPct val="65000"/>
              <a:buFont typeface="Wingdings" pitchFamily="2" charset="2"/>
              <a:buChar char="q"/>
            </a:pPr>
            <a:r>
              <a:rPr lang="ru-RU" dirty="0" smtClean="0">
                <a:latin typeface="Arial" charset="0"/>
              </a:rPr>
              <a:t>Группы наемных работников неоднородны по своему составу и включают в себя наемных работников и тех, кто имеет нестабильную занятость, временных работников, работников по краткосрочным договорам, сезонных работников и тех, чей трудовой контракт может быть разорван почти без предупреждения</a:t>
            </a:r>
            <a:r>
              <a:rPr lang="en-GB" dirty="0" smtClean="0">
                <a:latin typeface="Arial" charset="0"/>
              </a:rPr>
              <a:t>. </a:t>
            </a:r>
            <a:r>
              <a:rPr lang="ru-RU" dirty="0" smtClean="0">
                <a:latin typeface="Arial" charset="0"/>
              </a:rPr>
              <a:t>Охватывает ли закон таких работников</a:t>
            </a:r>
            <a:r>
              <a:rPr lang="en-GB" dirty="0" smtClean="0">
                <a:latin typeface="Arial" charset="0"/>
              </a:rPr>
              <a:t>? </a:t>
            </a:r>
          </a:p>
          <a:p>
            <a:pPr marL="342900" indent="-342900" algn="just" eaLnBrk="0" hangingPunct="0">
              <a:spcBef>
                <a:spcPct val="20000"/>
              </a:spcBef>
              <a:buClr>
                <a:schemeClr val="accent1"/>
              </a:buClr>
              <a:buSzPct val="65000"/>
              <a:buFont typeface="Wingdings" pitchFamily="2" charset="2"/>
              <a:buChar char="q"/>
            </a:pPr>
            <a:endParaRPr lang="en-GB" dirty="0">
              <a:latin typeface="Arial" charset="0"/>
            </a:endParaRPr>
          </a:p>
          <a:p>
            <a:pPr marL="342900" indent="-342900" algn="just" eaLnBrk="0" hangingPunct="0">
              <a:spcBef>
                <a:spcPct val="20000"/>
              </a:spcBef>
              <a:buClr>
                <a:schemeClr val="accent1"/>
              </a:buClr>
              <a:buSzPct val="65000"/>
              <a:buFont typeface="Wingdings" pitchFamily="2" charset="2"/>
              <a:buChar char="q"/>
            </a:pPr>
            <a:r>
              <a:rPr lang="ru-RU" dirty="0" smtClean="0">
                <a:latin typeface="Arial" charset="0"/>
              </a:rPr>
              <a:t>Как обстоят дела с особыми условиями домашних работников? </a:t>
            </a:r>
            <a:endParaRPr lang="en-GB" dirty="0">
              <a:latin typeface="Arial" charset="0"/>
            </a:endParaRPr>
          </a:p>
        </p:txBody>
      </p:sp>
    </p:spTree>
    <p:extLst>
      <p:ext uri="{BB962C8B-B14F-4D97-AF65-F5344CB8AC3E}">
        <p14:creationId xmlns:p14="http://schemas.microsoft.com/office/powerpoint/2010/main" val="32166894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95288" y="260350"/>
            <a:ext cx="9036050" cy="1139825"/>
          </a:xfrm>
        </p:spPr>
        <p:txBody>
          <a:bodyPr/>
          <a:lstStyle/>
          <a:p>
            <a:pPr marL="457200" indent="-457200" algn="ctr"/>
            <a:r>
              <a:rPr lang="ru-RU" sz="3600" dirty="0" smtClean="0"/>
              <a:t>Сколько существует ставок</a:t>
            </a:r>
            <a:r>
              <a:rPr lang="en-GB" sz="3600" dirty="0" smtClean="0"/>
              <a:t>?</a:t>
            </a:r>
          </a:p>
        </p:txBody>
      </p:sp>
      <p:sp>
        <p:nvSpPr>
          <p:cNvPr id="8195" name="Content Placeholder 2"/>
          <p:cNvSpPr>
            <a:spLocks noGrp="1"/>
          </p:cNvSpPr>
          <p:nvPr>
            <p:ph idx="1"/>
          </p:nvPr>
        </p:nvSpPr>
        <p:spPr>
          <a:xfrm>
            <a:off x="468313" y="1125538"/>
            <a:ext cx="8229600" cy="4818062"/>
          </a:xfrm>
        </p:spPr>
        <p:txBody>
          <a:bodyPr/>
          <a:lstStyle/>
          <a:p>
            <a:pPr marL="0" indent="0" algn="ctr" eaLnBrk="1" hangingPunct="1">
              <a:buNone/>
            </a:pPr>
            <a:r>
              <a:rPr lang="ru-RU" altLang="ja-JP" sz="1800" dirty="0" smtClean="0">
                <a:ea typeface="ＭＳ Ｐゴシック" pitchFamily="34" charset="-128"/>
              </a:rPr>
              <a:t>По оценкам МОТ сегодня в более </a:t>
            </a:r>
            <a:r>
              <a:rPr lang="en-GB" altLang="ja-JP" sz="1800" dirty="0" smtClean="0">
                <a:ea typeface="ＭＳ Ｐゴシック" pitchFamily="34" charset="-128"/>
              </a:rPr>
              <a:t>90</a:t>
            </a:r>
            <a:r>
              <a:rPr lang="en-GB" altLang="ja-JP" sz="1800" dirty="0">
                <a:ea typeface="ＭＳ Ｐゴシック" pitchFamily="34" charset="-128"/>
              </a:rPr>
              <a:t>% </a:t>
            </a:r>
            <a:r>
              <a:rPr lang="ru-RU" altLang="ja-JP" sz="1800" dirty="0" smtClean="0">
                <a:ea typeface="ＭＳ Ｐゴシック" pitchFamily="34" charset="-128"/>
              </a:rPr>
              <a:t>стран-участниц установлен минимальный размер оплаты труда. Системы отличаются минимальным размером заработной платы по отраслям экономики и на национальном уровне. </a:t>
            </a:r>
            <a:endParaRPr lang="en-GB" altLang="ja-JP" sz="1800" dirty="0">
              <a:ea typeface="ＭＳ Ｐゴシック" pitchFamily="34" charset="-128"/>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2276872"/>
            <a:ext cx="5942236" cy="3838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195736" y="5677899"/>
            <a:ext cx="1584176" cy="584775"/>
          </a:xfrm>
          <a:prstGeom prst="rect">
            <a:avLst/>
          </a:prstGeom>
          <a:solidFill>
            <a:schemeClr val="bg1"/>
          </a:solidFill>
        </p:spPr>
        <p:txBody>
          <a:bodyPr wrap="square" rtlCol="0">
            <a:spAutoFit/>
          </a:bodyPr>
          <a:lstStyle/>
          <a:p>
            <a:r>
              <a:rPr lang="ru-RU" sz="800" dirty="0" smtClean="0"/>
              <a:t>Национальный</a:t>
            </a:r>
          </a:p>
          <a:p>
            <a:endParaRPr lang="ru-RU" sz="800" dirty="0" smtClean="0"/>
          </a:p>
          <a:p>
            <a:r>
              <a:rPr lang="ru-RU" sz="800" dirty="0" smtClean="0"/>
              <a:t>Региональный по отраслям или профессиям</a:t>
            </a:r>
            <a:endParaRPr lang="en-GB" sz="800" dirty="0"/>
          </a:p>
        </p:txBody>
      </p:sp>
      <p:sp>
        <p:nvSpPr>
          <p:cNvPr id="6" name="TextBox 5"/>
          <p:cNvSpPr txBox="1"/>
          <p:nvPr/>
        </p:nvSpPr>
        <p:spPr>
          <a:xfrm>
            <a:off x="4004566" y="5677899"/>
            <a:ext cx="1584176" cy="461665"/>
          </a:xfrm>
          <a:prstGeom prst="rect">
            <a:avLst/>
          </a:prstGeom>
          <a:solidFill>
            <a:schemeClr val="bg1"/>
          </a:solidFill>
        </p:spPr>
        <p:txBody>
          <a:bodyPr wrap="square" rtlCol="0">
            <a:spAutoFit/>
          </a:bodyPr>
          <a:lstStyle/>
          <a:p>
            <a:r>
              <a:rPr lang="ru-RU" sz="800" dirty="0" smtClean="0"/>
              <a:t>Региональный</a:t>
            </a:r>
          </a:p>
          <a:p>
            <a:r>
              <a:rPr lang="ru-RU" sz="800" dirty="0" smtClean="0"/>
              <a:t> </a:t>
            </a:r>
          </a:p>
          <a:p>
            <a:r>
              <a:rPr lang="ru-RU" sz="800" dirty="0" smtClean="0"/>
              <a:t>По отраслям или профессиям </a:t>
            </a:r>
            <a:endParaRPr lang="en-GB" sz="800" dirty="0"/>
          </a:p>
        </p:txBody>
      </p:sp>
      <p:sp>
        <p:nvSpPr>
          <p:cNvPr id="7" name="TextBox 6"/>
          <p:cNvSpPr txBox="1"/>
          <p:nvPr/>
        </p:nvSpPr>
        <p:spPr>
          <a:xfrm>
            <a:off x="5803448" y="5697274"/>
            <a:ext cx="1584176" cy="338554"/>
          </a:xfrm>
          <a:prstGeom prst="rect">
            <a:avLst/>
          </a:prstGeom>
          <a:solidFill>
            <a:schemeClr val="bg1"/>
          </a:solidFill>
        </p:spPr>
        <p:txBody>
          <a:bodyPr wrap="square" rtlCol="0">
            <a:spAutoFit/>
          </a:bodyPr>
          <a:lstStyle/>
          <a:p>
            <a:r>
              <a:rPr lang="ru-RU" sz="800" dirty="0" smtClean="0"/>
              <a:t>Национальный</a:t>
            </a:r>
          </a:p>
          <a:p>
            <a:r>
              <a:rPr lang="ru-RU" sz="800" dirty="0" smtClean="0"/>
              <a:t>по отраслям или профессиям</a:t>
            </a:r>
            <a:endParaRPr lang="en-GB" sz="800" dirty="0"/>
          </a:p>
        </p:txBody>
      </p:sp>
      <p:sp>
        <p:nvSpPr>
          <p:cNvPr id="9" name="TextBox 8"/>
          <p:cNvSpPr txBox="1"/>
          <p:nvPr/>
        </p:nvSpPr>
        <p:spPr>
          <a:xfrm>
            <a:off x="1763688" y="4972872"/>
            <a:ext cx="1008112" cy="215444"/>
          </a:xfrm>
          <a:prstGeom prst="rect">
            <a:avLst/>
          </a:prstGeom>
          <a:solidFill>
            <a:schemeClr val="bg1"/>
          </a:solidFill>
        </p:spPr>
        <p:txBody>
          <a:bodyPr wrap="square" rtlCol="0">
            <a:spAutoFit/>
          </a:bodyPr>
          <a:lstStyle/>
          <a:p>
            <a:r>
              <a:rPr lang="ru-RU" sz="800" dirty="0" smtClean="0"/>
              <a:t>Все регионы</a:t>
            </a:r>
            <a:endParaRPr lang="en-GB" sz="800" dirty="0"/>
          </a:p>
        </p:txBody>
      </p:sp>
      <p:sp>
        <p:nvSpPr>
          <p:cNvPr id="10" name="TextBox 9"/>
          <p:cNvSpPr txBox="1"/>
          <p:nvPr/>
        </p:nvSpPr>
        <p:spPr>
          <a:xfrm>
            <a:off x="2597408" y="5053964"/>
            <a:ext cx="780832" cy="215444"/>
          </a:xfrm>
          <a:prstGeom prst="rect">
            <a:avLst/>
          </a:prstGeom>
          <a:solidFill>
            <a:schemeClr val="bg1"/>
          </a:solidFill>
        </p:spPr>
        <p:txBody>
          <a:bodyPr wrap="square" rtlCol="0">
            <a:spAutoFit/>
          </a:bodyPr>
          <a:lstStyle/>
          <a:p>
            <a:r>
              <a:rPr lang="ru-RU" sz="800" dirty="0" smtClean="0"/>
              <a:t>Африка</a:t>
            </a:r>
            <a:endParaRPr lang="en-GB" sz="800" dirty="0"/>
          </a:p>
        </p:txBody>
      </p:sp>
      <p:sp>
        <p:nvSpPr>
          <p:cNvPr id="11" name="TextBox 10"/>
          <p:cNvSpPr txBox="1"/>
          <p:nvPr/>
        </p:nvSpPr>
        <p:spPr>
          <a:xfrm>
            <a:off x="3443402" y="5007315"/>
            <a:ext cx="811336" cy="461665"/>
          </a:xfrm>
          <a:prstGeom prst="rect">
            <a:avLst/>
          </a:prstGeom>
          <a:solidFill>
            <a:schemeClr val="bg1"/>
          </a:solidFill>
        </p:spPr>
        <p:txBody>
          <a:bodyPr wrap="square" rtlCol="0">
            <a:spAutoFit/>
          </a:bodyPr>
          <a:lstStyle/>
          <a:p>
            <a:r>
              <a:rPr lang="ru-RU" sz="800" dirty="0" smtClean="0"/>
              <a:t>Страны Азии и Тихого океана</a:t>
            </a:r>
            <a:endParaRPr lang="en-GB" sz="800" dirty="0"/>
          </a:p>
        </p:txBody>
      </p:sp>
      <p:sp>
        <p:nvSpPr>
          <p:cNvPr id="12" name="TextBox 11"/>
          <p:cNvSpPr txBox="1"/>
          <p:nvPr/>
        </p:nvSpPr>
        <p:spPr>
          <a:xfrm>
            <a:off x="4233828" y="4772817"/>
            <a:ext cx="1008112" cy="830997"/>
          </a:xfrm>
          <a:prstGeom prst="rect">
            <a:avLst/>
          </a:prstGeom>
          <a:solidFill>
            <a:schemeClr val="bg1"/>
          </a:solidFill>
        </p:spPr>
        <p:txBody>
          <a:bodyPr wrap="square" rtlCol="0">
            <a:spAutoFit/>
          </a:bodyPr>
          <a:lstStyle/>
          <a:p>
            <a:r>
              <a:rPr lang="ru-RU" sz="800" dirty="0" smtClean="0"/>
              <a:t>Страны Центральной и Юго-Восточной Европы (не входящие в ЕС) и страны СНГ</a:t>
            </a:r>
            <a:endParaRPr lang="en-GB" sz="800" dirty="0"/>
          </a:p>
        </p:txBody>
      </p:sp>
      <p:sp>
        <p:nvSpPr>
          <p:cNvPr id="13" name="TextBox 12"/>
          <p:cNvSpPr txBox="1"/>
          <p:nvPr/>
        </p:nvSpPr>
        <p:spPr>
          <a:xfrm>
            <a:off x="5131738" y="5030556"/>
            <a:ext cx="914008" cy="584775"/>
          </a:xfrm>
          <a:prstGeom prst="rect">
            <a:avLst/>
          </a:prstGeom>
          <a:solidFill>
            <a:schemeClr val="bg1"/>
          </a:solidFill>
        </p:spPr>
        <p:txBody>
          <a:bodyPr wrap="square" rtlCol="0">
            <a:spAutoFit/>
          </a:bodyPr>
          <a:lstStyle/>
          <a:p>
            <a:r>
              <a:rPr lang="ru-RU" sz="800" dirty="0" smtClean="0"/>
              <a:t>Развитые страны и страны Европейского Союза </a:t>
            </a:r>
            <a:endParaRPr lang="en-GB" sz="800" dirty="0"/>
          </a:p>
        </p:txBody>
      </p:sp>
      <p:sp>
        <p:nvSpPr>
          <p:cNvPr id="14" name="TextBox 13"/>
          <p:cNvSpPr txBox="1"/>
          <p:nvPr/>
        </p:nvSpPr>
        <p:spPr>
          <a:xfrm>
            <a:off x="5962987" y="4882591"/>
            <a:ext cx="833050" cy="830997"/>
          </a:xfrm>
          <a:prstGeom prst="rect">
            <a:avLst/>
          </a:prstGeom>
          <a:solidFill>
            <a:schemeClr val="bg1"/>
          </a:solidFill>
        </p:spPr>
        <p:txBody>
          <a:bodyPr wrap="square" rtlCol="0">
            <a:spAutoFit/>
          </a:bodyPr>
          <a:lstStyle/>
          <a:p>
            <a:r>
              <a:rPr lang="ru-RU" sz="800" dirty="0" smtClean="0"/>
              <a:t>Латинская Америка и страны бассейна Карибского моря </a:t>
            </a:r>
            <a:endParaRPr lang="en-GB" sz="800" dirty="0"/>
          </a:p>
        </p:txBody>
      </p:sp>
      <p:sp>
        <p:nvSpPr>
          <p:cNvPr id="15" name="TextBox 14"/>
          <p:cNvSpPr txBox="1"/>
          <p:nvPr/>
        </p:nvSpPr>
        <p:spPr>
          <a:xfrm>
            <a:off x="6619125" y="5053964"/>
            <a:ext cx="1008112" cy="461665"/>
          </a:xfrm>
          <a:prstGeom prst="rect">
            <a:avLst/>
          </a:prstGeom>
          <a:solidFill>
            <a:schemeClr val="bg1"/>
          </a:solidFill>
        </p:spPr>
        <p:txBody>
          <a:bodyPr wrap="square" rtlCol="0">
            <a:spAutoFit/>
          </a:bodyPr>
          <a:lstStyle/>
          <a:p>
            <a:r>
              <a:rPr lang="ru-RU" sz="800" dirty="0" smtClean="0"/>
              <a:t>Ближний Восток</a:t>
            </a:r>
          </a:p>
          <a:p>
            <a:endParaRPr lang="ru-RU" sz="800" dirty="0"/>
          </a:p>
          <a:p>
            <a:endParaRPr lang="en-GB" sz="800" dirty="0"/>
          </a:p>
        </p:txBody>
      </p:sp>
    </p:spTree>
    <p:extLst>
      <p:ext uri="{BB962C8B-B14F-4D97-AF65-F5344CB8AC3E}">
        <p14:creationId xmlns:p14="http://schemas.microsoft.com/office/powerpoint/2010/main" val="5686842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sz="4000" dirty="0"/>
              <a:t>Сколько существует ставок</a:t>
            </a:r>
            <a:r>
              <a:rPr lang="en-GB" sz="4000" dirty="0" smtClean="0"/>
              <a:t>?</a:t>
            </a:r>
            <a:endParaRPr lang="en-GB" sz="4000" dirty="0"/>
          </a:p>
        </p:txBody>
      </p:sp>
      <p:sp>
        <p:nvSpPr>
          <p:cNvPr id="15" name="Content Placeholder 2"/>
          <p:cNvSpPr>
            <a:spLocks noGrp="1"/>
          </p:cNvSpPr>
          <p:nvPr>
            <p:ph idx="1"/>
          </p:nvPr>
        </p:nvSpPr>
        <p:spPr>
          <a:xfrm>
            <a:off x="395536" y="1340768"/>
            <a:ext cx="8229600" cy="4752528"/>
          </a:xfrm>
        </p:spPr>
        <p:txBody>
          <a:bodyPr/>
          <a:lstStyle/>
          <a:p>
            <a:pPr marL="0" indent="0" algn="just">
              <a:buNone/>
              <a:defRPr/>
            </a:pPr>
            <a:r>
              <a:rPr lang="ru-RU" sz="1600" dirty="0" smtClean="0"/>
              <a:t>Какая система лучше? На этот вопрос невозможно ответить однозначно</a:t>
            </a:r>
            <a:endParaRPr lang="en-GB" sz="1600" dirty="0" smtClean="0"/>
          </a:p>
          <a:p>
            <a:endParaRPr lang="en-GB" sz="1600" dirty="0" smtClean="0"/>
          </a:p>
          <a:p>
            <a:r>
              <a:rPr lang="ru-RU" sz="1600" dirty="0" smtClean="0"/>
              <a:t>В региональном исследовании в странах Латинской Америки обоснован вывод о том, что наименее эффективна </a:t>
            </a:r>
            <a:r>
              <a:rPr lang="ru-RU" sz="1600" dirty="0"/>
              <a:t>излишне </a:t>
            </a:r>
            <a:r>
              <a:rPr lang="ru-RU" sz="1600" dirty="0" smtClean="0"/>
              <a:t>сложная система минимальной заработной платы; таким образом, лучше разрабатывать простую систему, понятную всем, вместо того чтобы пытаться удовлетворить разнообразные потребности рабочей силы» </a:t>
            </a:r>
            <a:r>
              <a:rPr lang="en-GB" sz="1600" dirty="0" smtClean="0"/>
              <a:t>(</a:t>
            </a:r>
            <a:r>
              <a:rPr lang="ru-RU" sz="1600" dirty="0" err="1" smtClean="0"/>
              <a:t>Каннингэм</a:t>
            </a:r>
            <a:r>
              <a:rPr lang="ru-RU" sz="1600" dirty="0" smtClean="0"/>
              <a:t>, </a:t>
            </a:r>
            <a:r>
              <a:rPr lang="en-GB" sz="1600" dirty="0" smtClean="0"/>
              <a:t>2007</a:t>
            </a:r>
            <a:r>
              <a:rPr lang="en-GB" sz="1600" dirty="0"/>
              <a:t>, </a:t>
            </a:r>
            <a:r>
              <a:rPr lang="ru-RU" sz="1600" dirty="0" err="1" smtClean="0"/>
              <a:t>стр</a:t>
            </a:r>
            <a:r>
              <a:rPr lang="en-GB" sz="1600" dirty="0" smtClean="0"/>
              <a:t>.4</a:t>
            </a:r>
            <a:r>
              <a:rPr lang="en-GB" sz="1600" dirty="0"/>
              <a:t>). </a:t>
            </a:r>
            <a:endParaRPr lang="en-GB" sz="1600" dirty="0" smtClean="0"/>
          </a:p>
          <a:p>
            <a:endParaRPr lang="en-GB" sz="1600" dirty="0" smtClean="0"/>
          </a:p>
          <a:p>
            <a:r>
              <a:rPr lang="ru-RU" sz="1600" dirty="0" smtClean="0"/>
              <a:t>В любой системе необходимо обращать внимание на сохранение приемлемого уровня сложности в свете институциональных возможностей государства, качества статистических данных о заработной плате и возможностях государственных органов регулирования обеспечивать соблюдение законов</a:t>
            </a:r>
            <a:r>
              <a:rPr lang="en-GB" sz="1600" dirty="0" smtClean="0"/>
              <a:t>. </a:t>
            </a:r>
            <a:r>
              <a:rPr lang="ru-RU" sz="1600" dirty="0" smtClean="0"/>
              <a:t>Если уровень прогнозируемой сложности превышает возможности государства, минимальная заработная плата перестает быть эффективным инструментом социальной защиты. </a:t>
            </a:r>
            <a:endParaRPr lang="en-GB" sz="1600" dirty="0"/>
          </a:p>
          <a:p>
            <a:pPr marL="0" indent="0" algn="just">
              <a:buNone/>
              <a:defRPr/>
            </a:pPr>
            <a:endParaRPr lang="en-GB" sz="1600" dirty="0" smtClean="0"/>
          </a:p>
        </p:txBody>
      </p:sp>
    </p:spTree>
    <p:extLst>
      <p:ext uri="{BB962C8B-B14F-4D97-AF65-F5344CB8AC3E}">
        <p14:creationId xmlns:p14="http://schemas.microsoft.com/office/powerpoint/2010/main" val="5214683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sz="4000" dirty="0"/>
              <a:t>Сколько существует ставок</a:t>
            </a:r>
            <a:r>
              <a:rPr lang="en-GB" sz="4000" dirty="0" smtClean="0"/>
              <a:t>?</a:t>
            </a:r>
            <a:endParaRPr lang="en-GB" sz="4000" dirty="0"/>
          </a:p>
        </p:txBody>
      </p:sp>
      <p:sp>
        <p:nvSpPr>
          <p:cNvPr id="15" name="Content Placeholder 2"/>
          <p:cNvSpPr>
            <a:spLocks noGrp="1"/>
          </p:cNvSpPr>
          <p:nvPr>
            <p:ph idx="1"/>
          </p:nvPr>
        </p:nvSpPr>
        <p:spPr>
          <a:xfrm>
            <a:off x="395536" y="1340768"/>
            <a:ext cx="8229600" cy="4752528"/>
          </a:xfrm>
        </p:spPr>
        <p:txBody>
          <a:bodyPr/>
          <a:lstStyle/>
          <a:p>
            <a:pPr marL="0" indent="0" algn="just">
              <a:buNone/>
              <a:defRPr/>
            </a:pPr>
            <a:r>
              <a:rPr lang="ru-RU" sz="2000" dirty="0" smtClean="0"/>
              <a:t>Иногда разные ставки устанавливаются для</a:t>
            </a:r>
            <a:r>
              <a:rPr lang="en-GB" sz="2000" dirty="0" smtClean="0"/>
              <a:t>:</a:t>
            </a:r>
          </a:p>
          <a:p>
            <a:endParaRPr lang="en-GB" sz="2000" dirty="0" smtClean="0"/>
          </a:p>
          <a:p>
            <a:r>
              <a:rPr lang="ru-RU" sz="2000" dirty="0" smtClean="0"/>
              <a:t>Стажеров и практикантов</a:t>
            </a:r>
            <a:endParaRPr lang="en-GB" sz="2000" dirty="0" smtClean="0"/>
          </a:p>
          <a:p>
            <a:endParaRPr lang="en-GB" sz="2000" dirty="0"/>
          </a:p>
          <a:p>
            <a:r>
              <a:rPr lang="ru-RU" sz="2000" dirty="0" smtClean="0"/>
              <a:t>Молодых работников</a:t>
            </a:r>
            <a:endParaRPr lang="en-GB" sz="2000" dirty="0"/>
          </a:p>
          <a:p>
            <a:endParaRPr lang="en-GB" sz="2000" dirty="0" smtClean="0"/>
          </a:p>
          <a:p>
            <a:r>
              <a:rPr lang="ru-RU" sz="2000" dirty="0" smtClean="0"/>
              <a:t>Трудящихся мигрантов</a:t>
            </a:r>
            <a:endParaRPr lang="en-GB" sz="2000" dirty="0" smtClean="0"/>
          </a:p>
          <a:p>
            <a:endParaRPr lang="en-GB" sz="2000" dirty="0" smtClean="0"/>
          </a:p>
          <a:p>
            <a:r>
              <a:rPr lang="ru-RU" sz="2000" dirty="0" smtClean="0"/>
              <a:t>Домашних работников</a:t>
            </a:r>
            <a:endParaRPr lang="en-GB" sz="2000" dirty="0" smtClean="0"/>
          </a:p>
          <a:p>
            <a:endParaRPr lang="en-GB" sz="2000" dirty="0"/>
          </a:p>
          <a:p>
            <a:pPr marL="0" indent="0">
              <a:buNone/>
            </a:pPr>
            <a:r>
              <a:rPr lang="ru-RU" sz="2000" dirty="0" smtClean="0"/>
              <a:t>Существует риск создания предпосылок для дискриминации</a:t>
            </a:r>
            <a:r>
              <a:rPr lang="en-GB" sz="2000" dirty="0" smtClean="0"/>
              <a:t>!   </a:t>
            </a:r>
          </a:p>
          <a:p>
            <a:endParaRPr lang="en-GB" sz="2000" dirty="0"/>
          </a:p>
          <a:p>
            <a:endParaRPr lang="en-GB" sz="2400" dirty="0" smtClean="0"/>
          </a:p>
        </p:txBody>
      </p:sp>
    </p:spTree>
    <p:extLst>
      <p:ext uri="{BB962C8B-B14F-4D97-AF65-F5344CB8AC3E}">
        <p14:creationId xmlns:p14="http://schemas.microsoft.com/office/powerpoint/2010/main" val="6074784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7813"/>
            <a:ext cx="8229600" cy="703262"/>
          </a:xfrm>
        </p:spPr>
        <p:txBody>
          <a:bodyPr/>
          <a:lstStyle/>
          <a:p>
            <a:pPr algn="ctr"/>
            <a:r>
              <a:rPr lang="ru-RU" sz="3600" dirty="0" smtClean="0"/>
              <a:t>Социальное обеспечение и оплата труда в государственном секторе</a:t>
            </a:r>
            <a:endParaRPr lang="en-GB" sz="3600" dirty="0" smtClean="0"/>
          </a:p>
        </p:txBody>
      </p:sp>
      <p:sp>
        <p:nvSpPr>
          <p:cNvPr id="32771" name="Rectangle 3"/>
          <p:cNvSpPr>
            <a:spLocks noGrp="1" noChangeArrowheads="1"/>
          </p:cNvSpPr>
          <p:nvPr>
            <p:ph type="body" idx="1"/>
          </p:nvPr>
        </p:nvSpPr>
        <p:spPr>
          <a:xfrm>
            <a:off x="539750" y="1268759"/>
            <a:ext cx="8229600" cy="4824065"/>
          </a:xfrm>
        </p:spPr>
        <p:txBody>
          <a:bodyPr/>
          <a:lstStyle/>
          <a:p>
            <a:pPr>
              <a:lnSpc>
                <a:spcPct val="90000"/>
              </a:lnSpc>
            </a:pPr>
            <a:endParaRPr lang="en-GB" sz="2600" dirty="0" smtClean="0"/>
          </a:p>
          <a:p>
            <a:pPr>
              <a:lnSpc>
                <a:spcPct val="90000"/>
              </a:lnSpc>
            </a:pPr>
            <a:r>
              <a:rPr lang="ru-RU" sz="2000" dirty="0" smtClean="0"/>
              <a:t>Минимальная заработная плата часто берется за основу для расчета размера социальных пособий, особенно, если нет других приемлемых точек отчета</a:t>
            </a:r>
            <a:r>
              <a:rPr lang="en-GB" sz="2000" dirty="0" smtClean="0"/>
              <a:t>. </a:t>
            </a:r>
            <a:r>
              <a:rPr lang="ru-RU" sz="2000" dirty="0" smtClean="0"/>
              <a:t>Это может </a:t>
            </a:r>
            <a:r>
              <a:rPr lang="ru-RU" sz="2000" dirty="0" smtClean="0"/>
              <a:t>сказываться </a:t>
            </a:r>
            <a:r>
              <a:rPr lang="ru-RU" sz="2000" dirty="0" smtClean="0"/>
              <a:t>на бюджете государства и значительно усложнить корректировку размера минимальной заработной платы. </a:t>
            </a:r>
          </a:p>
          <a:p>
            <a:pPr marL="0" indent="0">
              <a:lnSpc>
                <a:spcPct val="90000"/>
              </a:lnSpc>
              <a:buNone/>
            </a:pPr>
            <a:endParaRPr lang="en-GB" sz="2000" dirty="0"/>
          </a:p>
          <a:p>
            <a:pPr>
              <a:lnSpc>
                <a:spcPct val="90000"/>
              </a:lnSpc>
            </a:pPr>
            <a:r>
              <a:rPr lang="ru-RU" sz="2000" dirty="0" smtClean="0"/>
              <a:t>Во многих странах государственный </a:t>
            </a:r>
            <a:r>
              <a:rPr lang="ru-RU" sz="2000" dirty="0"/>
              <a:t>сектор полностью или </a:t>
            </a:r>
            <a:r>
              <a:rPr lang="ru-RU" sz="2000" dirty="0" smtClean="0"/>
              <a:t>частично не охвачен общим трудовым законодательством и, соответственно, системой минимальной заработной</a:t>
            </a:r>
            <a:r>
              <a:rPr lang="en-GB" sz="2000" dirty="0" smtClean="0"/>
              <a:t>. </a:t>
            </a:r>
            <a:r>
              <a:rPr lang="ru-RU" sz="2000" dirty="0" smtClean="0"/>
              <a:t>Это означает, что оплата труда государственных чиновников и работников государственного сектора регулируется административным правом, включая разработку тарифных сеток. </a:t>
            </a:r>
            <a:endParaRPr lang="en-GB" sz="2000" dirty="0"/>
          </a:p>
          <a:p>
            <a:pPr lvl="1">
              <a:lnSpc>
                <a:spcPct val="90000"/>
              </a:lnSpc>
            </a:pPr>
            <a:endParaRPr lang="en-GB" sz="2000" dirty="0" smtClean="0"/>
          </a:p>
        </p:txBody>
      </p:sp>
    </p:spTree>
    <p:extLst>
      <p:ext uri="{BB962C8B-B14F-4D97-AF65-F5344CB8AC3E}">
        <p14:creationId xmlns:p14="http://schemas.microsoft.com/office/powerpoint/2010/main" val="3752065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ru-RU" sz="3200" dirty="0" smtClean="0"/>
              <a:t>Какие меры принимаются для соблюдения законов? </a:t>
            </a:r>
            <a:endParaRPr lang="en-GB" sz="3200" dirty="0" smtClean="0"/>
          </a:p>
        </p:txBody>
      </p:sp>
      <p:sp>
        <p:nvSpPr>
          <p:cNvPr id="10243" name="Rectangle 3"/>
          <p:cNvSpPr>
            <a:spLocks noGrp="1" noChangeArrowheads="1"/>
          </p:cNvSpPr>
          <p:nvPr>
            <p:ph type="body" idx="1"/>
          </p:nvPr>
        </p:nvSpPr>
        <p:spPr/>
        <p:txBody>
          <a:bodyPr/>
          <a:lstStyle/>
          <a:p>
            <a:pPr eaLnBrk="1" hangingPunct="1">
              <a:lnSpc>
                <a:spcPct val="80000"/>
              </a:lnSpc>
            </a:pPr>
            <a:r>
              <a:rPr lang="ru-RU" sz="2600" dirty="0" smtClean="0"/>
              <a:t>Соблюдение законов зависит от</a:t>
            </a:r>
            <a:r>
              <a:rPr lang="en-GB" sz="2600" dirty="0" smtClean="0"/>
              <a:t>:</a:t>
            </a:r>
          </a:p>
          <a:p>
            <a:pPr lvl="1" eaLnBrk="1" hangingPunct="1">
              <a:lnSpc>
                <a:spcPct val="80000"/>
              </a:lnSpc>
            </a:pPr>
            <a:r>
              <a:rPr lang="ru-RU" sz="2200" dirty="0" smtClean="0"/>
              <a:t>Вероятности проверок инспекцией труда</a:t>
            </a:r>
            <a:endParaRPr lang="en-GB" sz="2200" dirty="0" smtClean="0"/>
          </a:p>
          <a:p>
            <a:pPr lvl="1" eaLnBrk="1" hangingPunct="1">
              <a:lnSpc>
                <a:spcPct val="80000"/>
              </a:lnSpc>
            </a:pPr>
            <a:r>
              <a:rPr lang="ru-RU" sz="2200" dirty="0" smtClean="0"/>
              <a:t>Уровня санкций</a:t>
            </a:r>
            <a:endParaRPr lang="en-GB" sz="2200" dirty="0" smtClean="0"/>
          </a:p>
          <a:p>
            <a:pPr lvl="1" eaLnBrk="1" hangingPunct="1">
              <a:lnSpc>
                <a:spcPct val="80000"/>
              </a:lnSpc>
            </a:pPr>
            <a:r>
              <a:rPr lang="ru-RU" sz="2200" dirty="0" smtClean="0"/>
              <a:t>Информированности работодателей и работников</a:t>
            </a:r>
            <a:endParaRPr lang="en-GB" sz="2200" dirty="0" smtClean="0"/>
          </a:p>
          <a:p>
            <a:pPr lvl="1" eaLnBrk="1" hangingPunct="1">
              <a:lnSpc>
                <a:spcPct val="80000"/>
              </a:lnSpc>
            </a:pPr>
            <a:r>
              <a:rPr lang="ru-RU" sz="2200" dirty="0" smtClean="0"/>
              <a:t>Наличия мер по стимулированию фирм</a:t>
            </a:r>
            <a:r>
              <a:rPr lang="en-GB" sz="2200" dirty="0" smtClean="0"/>
              <a:t> </a:t>
            </a:r>
            <a:r>
              <a:rPr lang="ru-RU" sz="2200" dirty="0" smtClean="0"/>
              <a:t>с низкой производительностью </a:t>
            </a:r>
            <a:r>
              <a:rPr lang="en-GB" sz="2200" dirty="0" smtClean="0"/>
              <a:t>(</a:t>
            </a:r>
            <a:r>
              <a:rPr lang="ru-RU" sz="2200" dirty="0" smtClean="0"/>
              <a:t>например, снижение размера социальных взносов)</a:t>
            </a:r>
            <a:endParaRPr lang="en-GB" sz="2200" dirty="0" smtClean="0"/>
          </a:p>
          <a:p>
            <a:pPr lvl="1" eaLnBrk="1" hangingPunct="1">
              <a:lnSpc>
                <a:spcPct val="80000"/>
              </a:lnSpc>
            </a:pPr>
            <a:endParaRPr lang="en-GB" sz="2200" dirty="0"/>
          </a:p>
          <a:p>
            <a:pPr eaLnBrk="1" hangingPunct="1">
              <a:lnSpc>
                <a:spcPct val="80000"/>
              </a:lnSpc>
            </a:pPr>
            <a:r>
              <a:rPr lang="ru-RU" sz="2600" dirty="0" smtClean="0"/>
              <a:t>Основные проблемы</a:t>
            </a:r>
            <a:r>
              <a:rPr lang="en-GB" sz="2600" dirty="0" smtClean="0"/>
              <a:t>:</a:t>
            </a:r>
            <a:endParaRPr lang="en-GB" sz="2600" dirty="0"/>
          </a:p>
          <a:p>
            <a:pPr lvl="1" eaLnBrk="1" hangingPunct="1">
              <a:lnSpc>
                <a:spcPct val="80000"/>
              </a:lnSpc>
            </a:pPr>
            <a:r>
              <a:rPr lang="ru-RU" sz="2200" dirty="0" smtClean="0"/>
              <a:t>Ограниченные </a:t>
            </a:r>
            <a:r>
              <a:rPr lang="ru-RU" sz="2200" dirty="0"/>
              <a:t>возможности органов регулирования </a:t>
            </a:r>
            <a:r>
              <a:rPr lang="ru-RU" sz="2200" dirty="0" smtClean="0"/>
              <a:t>в сфере труда </a:t>
            </a:r>
            <a:r>
              <a:rPr lang="en-GB" sz="2200" dirty="0" smtClean="0"/>
              <a:t>(</a:t>
            </a:r>
            <a:r>
              <a:rPr lang="ru-RU" sz="2200" dirty="0"/>
              <a:t>например, </a:t>
            </a:r>
            <a:r>
              <a:rPr lang="ru-RU" sz="2200" dirty="0" smtClean="0"/>
              <a:t>инспекции труда</a:t>
            </a:r>
            <a:r>
              <a:rPr lang="en-GB" sz="2200" dirty="0" smtClean="0"/>
              <a:t>)</a:t>
            </a:r>
            <a:endParaRPr lang="en-GB" sz="2200" dirty="0"/>
          </a:p>
          <a:p>
            <a:pPr lvl="1" eaLnBrk="1" hangingPunct="1">
              <a:lnSpc>
                <a:spcPct val="80000"/>
              </a:lnSpc>
            </a:pPr>
            <a:r>
              <a:rPr lang="ru-RU" sz="2200" dirty="0" smtClean="0"/>
              <a:t>Ограниченный охват профсоюзами</a:t>
            </a:r>
            <a:endParaRPr lang="en-GB" sz="2200" dirty="0"/>
          </a:p>
          <a:p>
            <a:pPr lvl="1" eaLnBrk="1" hangingPunct="1">
              <a:lnSpc>
                <a:spcPct val="80000"/>
              </a:lnSpc>
            </a:pPr>
            <a:r>
              <a:rPr lang="ru-RU" sz="2200" dirty="0" smtClean="0"/>
              <a:t>Неформальная экономика</a:t>
            </a:r>
            <a:endParaRPr lang="en-GB" sz="2200" dirty="0"/>
          </a:p>
          <a:p>
            <a:pPr lvl="1" eaLnBrk="1" hangingPunct="1">
              <a:lnSpc>
                <a:spcPct val="80000"/>
              </a:lnSpc>
            </a:pPr>
            <a:endParaRPr lang="en-GB" sz="2200" dirty="0"/>
          </a:p>
        </p:txBody>
      </p:sp>
    </p:spTree>
    <p:extLst>
      <p:ext uri="{BB962C8B-B14F-4D97-AF65-F5344CB8AC3E}">
        <p14:creationId xmlns:p14="http://schemas.microsoft.com/office/powerpoint/2010/main" val="8754922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
          <p:cNvSpPr>
            <a:spLocks noGrp="1" noChangeArrowheads="1"/>
          </p:cNvSpPr>
          <p:nvPr>
            <p:ph type="title"/>
          </p:nvPr>
        </p:nvSpPr>
        <p:spPr>
          <a:xfrm>
            <a:off x="457200" y="277813"/>
            <a:ext cx="3609975" cy="5743575"/>
          </a:xfrm>
        </p:spPr>
        <p:txBody>
          <a:bodyPr/>
          <a:lstStyle/>
          <a:p>
            <a:r>
              <a:rPr lang="ru-RU" sz="3200" i="1" dirty="0" smtClean="0"/>
              <a:t>Небольшие шаги могут оказать большое влияние</a:t>
            </a:r>
            <a:r>
              <a:rPr lang="en-US" sz="3200" i="1" dirty="0" smtClean="0"/>
              <a:t/>
            </a:r>
            <a:br>
              <a:rPr lang="en-US" sz="3200" i="1" dirty="0" smtClean="0"/>
            </a:br>
            <a:r>
              <a:rPr lang="en-US" sz="3200" i="1" dirty="0" smtClean="0"/>
              <a:t/>
            </a:r>
            <a:br>
              <a:rPr lang="en-US" sz="3200" i="1" dirty="0" smtClean="0"/>
            </a:br>
            <a:r>
              <a:rPr lang="ru-RU" sz="3200" i="1" dirty="0" smtClean="0"/>
              <a:t>Понимание проблемы приводит к соблюдению законов </a:t>
            </a:r>
            <a:r>
              <a:rPr lang="ru-RU" sz="3200" dirty="0" smtClean="0"/>
              <a:t>США</a:t>
            </a:r>
            <a:r>
              <a:rPr lang="en-US" sz="3200" dirty="0" smtClean="0"/>
              <a:t> (1956</a:t>
            </a:r>
            <a:r>
              <a:rPr lang="ru-RU" sz="3200" dirty="0" smtClean="0"/>
              <a:t> г.</a:t>
            </a:r>
            <a:r>
              <a:rPr lang="en-US" sz="3200" dirty="0" smtClean="0"/>
              <a:t>)</a:t>
            </a:r>
            <a:br>
              <a:rPr lang="en-US" sz="3200" dirty="0" smtClean="0"/>
            </a:br>
            <a:r>
              <a:rPr lang="ru-RU" sz="3200" dirty="0" smtClean="0"/>
              <a:t>Ли и </a:t>
            </a:r>
            <a:r>
              <a:rPr lang="ru-RU" sz="3200" dirty="0" err="1" smtClean="0"/>
              <a:t>Маккэнн</a:t>
            </a:r>
            <a:r>
              <a:rPr lang="ru-RU" sz="3200" dirty="0" smtClean="0"/>
              <a:t> </a:t>
            </a:r>
            <a:r>
              <a:rPr lang="en-US" sz="3200" dirty="0" smtClean="0"/>
              <a:t>(</a:t>
            </a:r>
            <a:r>
              <a:rPr lang="ru-RU" sz="3200" dirty="0" smtClean="0"/>
              <a:t>публикация ожидается</a:t>
            </a:r>
            <a:r>
              <a:rPr lang="en-US" sz="3200" dirty="0" smtClean="0"/>
              <a:t>)</a:t>
            </a:r>
            <a:endParaRPr lang="en-US" sz="3200" i="1" dirty="0" smtClean="0"/>
          </a:p>
        </p:txBody>
      </p:sp>
      <p:pic>
        <p:nvPicPr>
          <p:cNvPr id="11267" name="Picture 6" descr="2096779126_bb2f31e722_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4663" y="260350"/>
            <a:ext cx="4391025" cy="593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0299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dirty="0" smtClean="0"/>
              <a:t>Часть</a:t>
            </a:r>
            <a:r>
              <a:rPr lang="en-GB" dirty="0" smtClean="0"/>
              <a:t> I</a:t>
            </a:r>
            <a:endParaRPr lang="en-GB" dirty="0"/>
          </a:p>
        </p:txBody>
      </p:sp>
      <p:sp>
        <p:nvSpPr>
          <p:cNvPr id="3" name="Content Placeholder 2"/>
          <p:cNvSpPr>
            <a:spLocks noGrp="1"/>
          </p:cNvSpPr>
          <p:nvPr>
            <p:ph idx="1"/>
          </p:nvPr>
        </p:nvSpPr>
        <p:spPr/>
        <p:txBody>
          <a:bodyPr/>
          <a:lstStyle/>
          <a:p>
            <a:pPr algn="just"/>
            <a:endParaRPr lang="en-GB" dirty="0" smtClean="0"/>
          </a:p>
          <a:p>
            <a:pPr algn="just"/>
            <a:endParaRPr lang="en-GB" dirty="0" smtClean="0"/>
          </a:p>
          <a:p>
            <a:pPr algn="just"/>
            <a:endParaRPr lang="en-GB" dirty="0"/>
          </a:p>
          <a:p>
            <a:pPr marL="0" indent="0" algn="ctr">
              <a:buNone/>
            </a:pPr>
            <a:r>
              <a:rPr lang="ru-RU" dirty="0" smtClean="0">
                <a:solidFill>
                  <a:srgbClr val="990000"/>
                </a:solidFill>
              </a:rPr>
              <a:t>Что такое минимальная заработная плата и кто ее устанавливает? </a:t>
            </a:r>
            <a:endParaRPr lang="en-GB" dirty="0">
              <a:solidFill>
                <a:srgbClr val="990000"/>
              </a:solidFill>
            </a:endParaRPr>
          </a:p>
        </p:txBody>
      </p:sp>
    </p:spTree>
    <p:extLst>
      <p:ext uri="{BB962C8B-B14F-4D97-AF65-F5344CB8AC3E}">
        <p14:creationId xmlns:p14="http://schemas.microsoft.com/office/powerpoint/2010/main" val="35493868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dirty="0" smtClean="0"/>
              <a:t>Часть </a:t>
            </a:r>
            <a:r>
              <a:rPr lang="en-GB" dirty="0" smtClean="0"/>
              <a:t>III</a:t>
            </a:r>
            <a:endParaRPr lang="en-GB" dirty="0"/>
          </a:p>
        </p:txBody>
      </p:sp>
      <p:sp>
        <p:nvSpPr>
          <p:cNvPr id="3" name="Content Placeholder 2"/>
          <p:cNvSpPr>
            <a:spLocks noGrp="1"/>
          </p:cNvSpPr>
          <p:nvPr>
            <p:ph idx="1"/>
          </p:nvPr>
        </p:nvSpPr>
        <p:spPr>
          <a:xfrm>
            <a:off x="457200" y="1268760"/>
            <a:ext cx="8229600" cy="4862165"/>
          </a:xfrm>
        </p:spPr>
        <p:txBody>
          <a:bodyPr/>
          <a:lstStyle/>
          <a:p>
            <a:pPr algn="just"/>
            <a:endParaRPr lang="en-GB" dirty="0" smtClean="0"/>
          </a:p>
          <a:p>
            <a:pPr algn="just"/>
            <a:endParaRPr lang="en-GB" dirty="0"/>
          </a:p>
          <a:p>
            <a:pPr marL="0" indent="0" algn="ctr">
              <a:buNone/>
            </a:pPr>
            <a:r>
              <a:rPr lang="ru-RU" dirty="0" smtClean="0">
                <a:solidFill>
                  <a:srgbClr val="990000"/>
                </a:solidFill>
              </a:rPr>
              <a:t>На каком уровне необходимо устанавливать минимальный размер оплаты труда? </a:t>
            </a:r>
            <a:endParaRPr lang="en-GB" dirty="0" smtClean="0">
              <a:solidFill>
                <a:srgbClr val="990000"/>
              </a:solidFill>
            </a:endParaRPr>
          </a:p>
        </p:txBody>
      </p:sp>
    </p:spTree>
    <p:extLst>
      <p:ext uri="{BB962C8B-B14F-4D97-AF65-F5344CB8AC3E}">
        <p14:creationId xmlns:p14="http://schemas.microsoft.com/office/powerpoint/2010/main" val="22886692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ru-RU" sz="3200" dirty="0"/>
              <a:t>На каком уровне необходимо устанавливать минимальный размер оплаты труда?</a:t>
            </a:r>
            <a:endParaRPr lang="en-GB" sz="3200" b="1" dirty="0" smtClean="0"/>
          </a:p>
        </p:txBody>
      </p:sp>
      <p:sp>
        <p:nvSpPr>
          <p:cNvPr id="7171" name="Content Placeholder 2"/>
          <p:cNvSpPr>
            <a:spLocks noGrp="1"/>
          </p:cNvSpPr>
          <p:nvPr>
            <p:ph idx="1"/>
          </p:nvPr>
        </p:nvSpPr>
        <p:spPr/>
        <p:txBody>
          <a:bodyPr/>
          <a:lstStyle/>
          <a:p>
            <a:r>
              <a:rPr lang="ru-RU" sz="2000" dirty="0" smtClean="0"/>
              <a:t>Очень важно ответить на вопрос, на каком уровне необходимо устанавливать минимальную заработную плату? Этот вопрос чрезвычайно важен, т.к. заработная плата влияет на большое число работников во всем мире, а также существуют риски, связанные с неэффективным управлением</a:t>
            </a:r>
            <a:r>
              <a:rPr lang="en-GB" sz="2000" dirty="0" smtClean="0"/>
              <a:t>. </a:t>
            </a:r>
          </a:p>
          <a:p>
            <a:endParaRPr lang="en-GB" sz="2000" dirty="0" smtClean="0"/>
          </a:p>
          <a:p>
            <a:r>
              <a:rPr lang="ru-RU" sz="2000" dirty="0" smtClean="0"/>
              <a:t>Правильно установленная минимальная заработная плата может способствовать социальной справедливости, оказывая лишь незначительное негативное воздействие на экономику или, вообще, не влияя на нее, в то же время опыт говорит о том, что неэффективное управление может иметь очень негативные социально-экономические последствия</a:t>
            </a:r>
            <a:r>
              <a:rPr lang="en-GB" sz="2000" dirty="0" smtClean="0"/>
              <a:t>. </a:t>
            </a:r>
          </a:p>
        </p:txBody>
      </p:sp>
    </p:spTree>
    <p:extLst>
      <p:ext uri="{BB962C8B-B14F-4D97-AF65-F5344CB8AC3E}">
        <p14:creationId xmlns:p14="http://schemas.microsoft.com/office/powerpoint/2010/main" val="36593432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body" idx="1"/>
          </p:nvPr>
        </p:nvSpPr>
        <p:spPr>
          <a:xfrm>
            <a:off x="467544" y="1268760"/>
            <a:ext cx="8229600" cy="4825777"/>
          </a:xfrm>
        </p:spPr>
        <p:txBody>
          <a:bodyPr/>
          <a:lstStyle/>
          <a:p>
            <a:pPr marL="0" indent="0" eaLnBrk="1" hangingPunct="1">
              <a:buNone/>
              <a:defRPr/>
            </a:pPr>
            <a:r>
              <a:rPr lang="ru-RU" sz="2000" dirty="0" smtClean="0"/>
              <a:t>Сбалансированный подход представлен </a:t>
            </a:r>
            <a:r>
              <a:rPr lang="ru-RU" sz="2000" dirty="0"/>
              <a:t>в Конвенции 1970 года об установлении минимальной заработной платы (131</a:t>
            </a:r>
            <a:r>
              <a:rPr lang="ru-RU" sz="2000" dirty="0" smtClean="0"/>
              <a:t>), которая призывает политиков учитывать следующее</a:t>
            </a:r>
            <a:r>
              <a:rPr lang="en-GB" sz="2000" dirty="0" smtClean="0"/>
              <a:t>:</a:t>
            </a:r>
          </a:p>
          <a:p>
            <a:pPr eaLnBrk="1" hangingPunct="1">
              <a:defRPr/>
            </a:pPr>
            <a:endParaRPr lang="en-GB" sz="2000" dirty="0" smtClean="0"/>
          </a:p>
          <a:p>
            <a:pPr eaLnBrk="1" hangingPunct="1">
              <a:defRPr/>
            </a:pPr>
            <a:r>
              <a:rPr lang="ru-RU" altLang="ja-JP" sz="2000" dirty="0">
                <a:ea typeface="ＭＳ Ｐゴシック" pitchFamily="34" charset="-128"/>
              </a:rPr>
              <a:t>а</a:t>
            </a:r>
            <a:r>
              <a:rPr lang="en-GB" altLang="ja-JP" sz="2000" dirty="0" smtClean="0">
                <a:ea typeface="ＭＳ Ｐゴシック" pitchFamily="34" charset="-128"/>
              </a:rPr>
              <a:t>) </a:t>
            </a:r>
            <a:r>
              <a:rPr lang="ru-RU" altLang="ja-JP" sz="2000" dirty="0" smtClean="0">
                <a:ea typeface="ＭＳ Ｐゴシック" pitchFamily="34" charset="-128"/>
              </a:rPr>
              <a:t>потребности работников и их семей, принимая во внимание общий уровень заработной платы в стране, прожиточный минимум, пособия социального обеспечения и относительный уровень жизни других социальных групп; </a:t>
            </a:r>
            <a:endParaRPr lang="en-GB" altLang="ja-JP" sz="2000" dirty="0" smtClean="0">
              <a:ea typeface="ＭＳ Ｐゴシック" pitchFamily="34" charset="-128"/>
            </a:endParaRPr>
          </a:p>
          <a:p>
            <a:pPr eaLnBrk="1" hangingPunct="1">
              <a:defRPr/>
            </a:pPr>
            <a:endParaRPr lang="en-GB" altLang="ja-JP" sz="2000" dirty="0" smtClean="0">
              <a:ea typeface="ＭＳ Ｐゴシック" pitchFamily="34" charset="-128"/>
            </a:endParaRPr>
          </a:p>
          <a:p>
            <a:pPr eaLnBrk="1" hangingPunct="1">
              <a:defRPr/>
            </a:pPr>
            <a:r>
              <a:rPr lang="ru-RU" altLang="ja-JP" sz="2000" dirty="0" smtClean="0">
                <a:ea typeface="ＭＳ Ｐゴシック" pitchFamily="34" charset="-128"/>
              </a:rPr>
              <a:t>б</a:t>
            </a:r>
            <a:r>
              <a:rPr lang="en-GB" altLang="ja-JP" sz="2000" dirty="0" smtClean="0">
                <a:ea typeface="ＭＳ Ｐゴシック" pitchFamily="34" charset="-128"/>
              </a:rPr>
              <a:t>) </a:t>
            </a:r>
            <a:r>
              <a:rPr lang="ru-RU" altLang="ja-JP" sz="2000" dirty="0" smtClean="0">
                <a:ea typeface="ＭＳ Ｐゴシック" pitchFamily="34" charset="-128"/>
              </a:rPr>
              <a:t>экономические факторы, включая требования экономического развития, уровень производительности и необходимость обеспечения высокого уровня занятости. </a:t>
            </a:r>
            <a:endParaRPr lang="en-GB" altLang="ja-JP" sz="2000" dirty="0" smtClean="0">
              <a:ea typeface="ＭＳ Ｐゴシック" pitchFamily="34" charset="-128"/>
            </a:endParaRPr>
          </a:p>
          <a:p>
            <a:pPr eaLnBrk="1" hangingPunct="1">
              <a:defRPr/>
            </a:pPr>
            <a:endParaRPr lang="en-GB" altLang="ja-JP" sz="2000" dirty="0">
              <a:ea typeface="ＭＳ Ｐゴシック" pitchFamily="34" charset="-128"/>
            </a:endParaRPr>
          </a:p>
          <a:p>
            <a:pPr marL="0" indent="0" eaLnBrk="1" hangingPunct="1">
              <a:buFont typeface="Wingdings" pitchFamily="2" charset="2"/>
              <a:buNone/>
              <a:defRPr/>
            </a:pPr>
            <a:endParaRPr lang="en-GB" altLang="ja-JP" sz="2000" dirty="0" smtClean="0">
              <a:ea typeface="ＭＳ Ｐゴシック" pitchFamily="34" charset="-128"/>
            </a:endParaRPr>
          </a:p>
          <a:p>
            <a:pPr eaLnBrk="1" hangingPunct="1">
              <a:defRPr/>
            </a:pPr>
            <a:endParaRPr lang="en-GB" sz="2000" dirty="0" smtClean="0">
              <a:ea typeface="ＭＳ Ｐゴシック" pitchFamily="34" charset="-128"/>
            </a:endParaRPr>
          </a:p>
        </p:txBody>
      </p:sp>
      <p:sp>
        <p:nvSpPr>
          <p:cNvPr id="9219" name="Rectangle 3"/>
          <p:cNvSpPr>
            <a:spLocks noGrp="1" noChangeArrowheads="1"/>
          </p:cNvSpPr>
          <p:nvPr>
            <p:ph type="title"/>
          </p:nvPr>
        </p:nvSpPr>
        <p:spPr>
          <a:xfrm>
            <a:off x="468313" y="292100"/>
            <a:ext cx="8424862" cy="904875"/>
          </a:xfrm>
        </p:spPr>
        <p:txBody>
          <a:bodyPr/>
          <a:lstStyle/>
          <a:p>
            <a:pPr eaLnBrk="1" hangingPunct="1"/>
            <a:r>
              <a:rPr lang="ru-RU" sz="2800" dirty="0"/>
              <a:t>На каком уровне необходимо устанавливать минимальный размер оплаты труда?</a:t>
            </a:r>
            <a:endParaRPr lang="en-GB" sz="2800" dirty="0" smtClean="0"/>
          </a:p>
        </p:txBody>
      </p:sp>
    </p:spTree>
    <p:extLst>
      <p:ext uri="{BB962C8B-B14F-4D97-AF65-F5344CB8AC3E}">
        <p14:creationId xmlns:p14="http://schemas.microsoft.com/office/powerpoint/2010/main" val="25026998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body" idx="1"/>
          </p:nvPr>
        </p:nvSpPr>
        <p:spPr>
          <a:xfrm>
            <a:off x="457200" y="1196975"/>
            <a:ext cx="8229600" cy="935881"/>
          </a:xfrm>
        </p:spPr>
        <p:txBody>
          <a:bodyPr/>
          <a:lstStyle/>
          <a:p>
            <a:pPr marL="0" indent="0" eaLnBrk="1" hangingPunct="1">
              <a:buFont typeface="Wingdings" pitchFamily="2" charset="2"/>
              <a:buNone/>
              <a:defRPr/>
            </a:pPr>
            <a:r>
              <a:rPr lang="ru-RU" sz="1800" dirty="0" smtClean="0"/>
              <a:t>В большинстве стран законодательство требует, чтобы в процессе установления минимальной заработной платы применялся сбалансированный подход, учитывая следующие критерии</a:t>
            </a:r>
            <a:r>
              <a:rPr lang="en-GB" sz="1800" dirty="0" smtClean="0"/>
              <a:t>:</a:t>
            </a:r>
            <a:endParaRPr lang="ru-RU" sz="1800" dirty="0" smtClean="0"/>
          </a:p>
          <a:p>
            <a:pPr marL="0" indent="0" eaLnBrk="1" hangingPunct="1">
              <a:buFont typeface="Wingdings" pitchFamily="2" charset="2"/>
              <a:buNone/>
              <a:defRPr/>
            </a:pPr>
            <a:endParaRPr lang="en-GB" sz="1800" dirty="0" smtClean="0"/>
          </a:p>
          <a:p>
            <a:pPr eaLnBrk="1" hangingPunct="1">
              <a:defRPr/>
            </a:pPr>
            <a:endParaRPr lang="en-GB" sz="1800" dirty="0" smtClean="0"/>
          </a:p>
          <a:p>
            <a:pPr eaLnBrk="1" hangingPunct="1">
              <a:defRPr/>
            </a:pPr>
            <a:endParaRPr lang="en-GB" sz="1800" dirty="0" smtClean="0">
              <a:ea typeface="ＭＳ Ｐゴシック" pitchFamily="34" charset="-128"/>
            </a:endParaRPr>
          </a:p>
        </p:txBody>
      </p:sp>
      <p:sp>
        <p:nvSpPr>
          <p:cNvPr id="9219" name="Rectangle 3"/>
          <p:cNvSpPr>
            <a:spLocks noGrp="1" noChangeArrowheads="1"/>
          </p:cNvSpPr>
          <p:nvPr>
            <p:ph type="title"/>
          </p:nvPr>
        </p:nvSpPr>
        <p:spPr>
          <a:xfrm>
            <a:off x="468313" y="292100"/>
            <a:ext cx="8568183" cy="904875"/>
          </a:xfrm>
          <a:noFill/>
        </p:spPr>
        <p:txBody>
          <a:bodyPr/>
          <a:lstStyle/>
          <a:p>
            <a:pPr eaLnBrk="1" hangingPunct="1"/>
            <a:r>
              <a:rPr lang="ru-RU" sz="3200" dirty="0"/>
              <a:t>На каком уровне необходимо устанавливать минимальный размер оплаты труда?</a:t>
            </a:r>
            <a:endParaRPr lang="en-GB" sz="3200" dirty="0" smtClean="0"/>
          </a:p>
        </p:txBody>
      </p:sp>
      <p:graphicFrame>
        <p:nvGraphicFramePr>
          <p:cNvPr id="3" name="Таблица 2"/>
          <p:cNvGraphicFramePr>
            <a:graphicFrameLocks noGrp="1"/>
          </p:cNvGraphicFramePr>
          <p:nvPr>
            <p:extLst>
              <p:ext uri="{D42A27DB-BD31-4B8C-83A1-F6EECF244321}">
                <p14:modId xmlns:p14="http://schemas.microsoft.com/office/powerpoint/2010/main" val="99336356"/>
              </p:ext>
            </p:extLst>
          </p:nvPr>
        </p:nvGraphicFramePr>
        <p:xfrm>
          <a:off x="1619672" y="2636912"/>
          <a:ext cx="5093166" cy="2523744"/>
        </p:xfrm>
        <a:graphic>
          <a:graphicData uri="http://schemas.openxmlformats.org/drawingml/2006/table">
            <a:tbl>
              <a:tblPr firstRow="1" firstCol="1" bandRow="1">
                <a:tableStyleId>{FABFCF23-3B69-468F-B69F-88F6DE6A72F2}</a:tableStyleId>
              </a:tblPr>
              <a:tblGrid>
                <a:gridCol w="3627300"/>
                <a:gridCol w="1465866"/>
              </a:tblGrid>
              <a:tr h="0">
                <a:tc>
                  <a:txBody>
                    <a:bodyPr/>
                    <a:lstStyle/>
                    <a:p>
                      <a:pPr indent="457200" algn="just">
                        <a:lnSpc>
                          <a:spcPct val="115000"/>
                        </a:lnSpc>
                        <a:spcAft>
                          <a:spcPts val="0"/>
                        </a:spcAft>
                      </a:pPr>
                      <a:r>
                        <a:rPr lang="ru-RU" sz="1200" dirty="0">
                          <a:effectLst/>
                        </a:rPr>
                        <a:t>Критерии</a:t>
                      </a:r>
                      <a:endParaRPr lang="en-GB" sz="1200" dirty="0">
                        <a:effectLst/>
                        <a:latin typeface="Calibri"/>
                        <a:ea typeface="Calibri"/>
                        <a:cs typeface="Times New Roman"/>
                      </a:endParaRPr>
                    </a:p>
                  </a:txBody>
                  <a:tcPr marL="68580" marR="68580" marT="0" marB="0"/>
                </a:tc>
                <a:tc>
                  <a:txBody>
                    <a:bodyPr/>
                    <a:lstStyle/>
                    <a:p>
                      <a:pPr indent="457200" algn="l">
                        <a:lnSpc>
                          <a:spcPct val="115000"/>
                        </a:lnSpc>
                        <a:spcAft>
                          <a:spcPts val="0"/>
                        </a:spcAft>
                      </a:pPr>
                      <a:r>
                        <a:rPr lang="ru-RU" sz="1200">
                          <a:effectLst/>
                        </a:rPr>
                        <a:t>% стран, использующих эти критерии</a:t>
                      </a:r>
                      <a:endParaRPr lang="en-GB" sz="1200">
                        <a:effectLst/>
                        <a:latin typeface="Calibri"/>
                        <a:ea typeface="Calibri"/>
                        <a:cs typeface="Times New Roman"/>
                      </a:endParaRPr>
                    </a:p>
                  </a:txBody>
                  <a:tcPr marL="68580" marR="68580" marT="0" marB="0"/>
                </a:tc>
              </a:tr>
              <a:tr h="0">
                <a:tc>
                  <a:txBody>
                    <a:bodyPr/>
                    <a:lstStyle/>
                    <a:p>
                      <a:pPr indent="0" algn="l">
                        <a:lnSpc>
                          <a:spcPct val="115000"/>
                        </a:lnSpc>
                        <a:spcAft>
                          <a:spcPts val="0"/>
                        </a:spcAft>
                      </a:pPr>
                      <a:r>
                        <a:rPr lang="ru-RU" sz="1200" dirty="0">
                          <a:effectLst/>
                        </a:rPr>
                        <a:t>(а) Социальные критерии</a:t>
                      </a:r>
                      <a:endParaRPr lang="en-GB" sz="1200" b="0" dirty="0">
                        <a:effectLst/>
                        <a:latin typeface="Calibri"/>
                        <a:ea typeface="Calibri"/>
                        <a:cs typeface="Times New Roman"/>
                      </a:endParaRPr>
                    </a:p>
                  </a:txBody>
                  <a:tcPr marL="68580" marR="68580" marT="0" marB="0"/>
                </a:tc>
                <a:tc>
                  <a:txBody>
                    <a:bodyPr/>
                    <a:lstStyle/>
                    <a:p>
                      <a:pPr indent="457200" algn="r">
                        <a:lnSpc>
                          <a:spcPct val="115000"/>
                        </a:lnSpc>
                        <a:spcAft>
                          <a:spcPts val="0"/>
                        </a:spcAft>
                      </a:pPr>
                      <a:r>
                        <a:rPr lang="ru-RU" sz="1200">
                          <a:effectLst/>
                        </a:rPr>
                        <a:t> </a:t>
                      </a:r>
                      <a:endParaRPr lang="en-GB" sz="1200">
                        <a:effectLst/>
                        <a:latin typeface="Calibri"/>
                        <a:ea typeface="Calibri"/>
                        <a:cs typeface="Times New Roman"/>
                      </a:endParaRPr>
                    </a:p>
                  </a:txBody>
                  <a:tcPr marL="68580" marR="68580" marT="0" marB="0"/>
                </a:tc>
              </a:tr>
              <a:tr h="0">
                <a:tc>
                  <a:txBody>
                    <a:bodyPr/>
                    <a:lstStyle/>
                    <a:p>
                      <a:pPr indent="457200" algn="l">
                        <a:lnSpc>
                          <a:spcPct val="115000"/>
                        </a:lnSpc>
                        <a:spcAft>
                          <a:spcPts val="0"/>
                        </a:spcAft>
                      </a:pPr>
                      <a:r>
                        <a:rPr lang="ru-RU" sz="1200" b="0" dirty="0">
                          <a:effectLst/>
                        </a:rPr>
                        <a:t>Потребности работников и их семей</a:t>
                      </a:r>
                      <a:endParaRPr lang="en-GB" sz="1200" b="0" dirty="0">
                        <a:effectLst/>
                        <a:latin typeface="Calibri"/>
                        <a:ea typeface="Calibri"/>
                        <a:cs typeface="Times New Roman"/>
                      </a:endParaRPr>
                    </a:p>
                  </a:txBody>
                  <a:tcPr marL="68580" marR="68580" marT="0" marB="0"/>
                </a:tc>
                <a:tc>
                  <a:txBody>
                    <a:bodyPr/>
                    <a:lstStyle/>
                    <a:p>
                      <a:pPr indent="457200" algn="r">
                        <a:lnSpc>
                          <a:spcPct val="115000"/>
                        </a:lnSpc>
                        <a:spcAft>
                          <a:spcPts val="0"/>
                        </a:spcAft>
                      </a:pPr>
                      <a:r>
                        <a:rPr lang="ru-RU" sz="1200">
                          <a:effectLst/>
                        </a:rPr>
                        <a:t>32</a:t>
                      </a:r>
                      <a:endParaRPr lang="en-GB" sz="1200">
                        <a:effectLst/>
                        <a:latin typeface="Calibri"/>
                        <a:ea typeface="Calibri"/>
                        <a:cs typeface="Times New Roman"/>
                      </a:endParaRPr>
                    </a:p>
                  </a:txBody>
                  <a:tcPr marL="68580" marR="68580" marT="0" marB="0"/>
                </a:tc>
              </a:tr>
              <a:tr h="0">
                <a:tc>
                  <a:txBody>
                    <a:bodyPr/>
                    <a:lstStyle/>
                    <a:p>
                      <a:pPr indent="457200" algn="l">
                        <a:lnSpc>
                          <a:spcPct val="115000"/>
                        </a:lnSpc>
                        <a:spcAft>
                          <a:spcPts val="0"/>
                        </a:spcAft>
                      </a:pPr>
                      <a:r>
                        <a:rPr lang="ru-RU" sz="1200" b="0" dirty="0">
                          <a:effectLst/>
                        </a:rPr>
                        <a:t>Прожиточный минимум / инфляция</a:t>
                      </a:r>
                      <a:endParaRPr lang="en-GB" sz="1200" b="0" dirty="0">
                        <a:effectLst/>
                        <a:latin typeface="Calibri"/>
                        <a:ea typeface="Calibri"/>
                        <a:cs typeface="Times New Roman"/>
                      </a:endParaRPr>
                    </a:p>
                  </a:txBody>
                  <a:tcPr marL="68580" marR="68580" marT="0" marB="0"/>
                </a:tc>
                <a:tc>
                  <a:txBody>
                    <a:bodyPr/>
                    <a:lstStyle/>
                    <a:p>
                      <a:pPr indent="457200" algn="r">
                        <a:lnSpc>
                          <a:spcPct val="115000"/>
                        </a:lnSpc>
                        <a:spcAft>
                          <a:spcPts val="0"/>
                        </a:spcAft>
                      </a:pPr>
                      <a:r>
                        <a:rPr lang="ru-RU" sz="1200" dirty="0">
                          <a:effectLst/>
                        </a:rPr>
                        <a:t>61</a:t>
                      </a:r>
                      <a:endParaRPr lang="en-GB" sz="1200" dirty="0">
                        <a:effectLst/>
                        <a:latin typeface="Calibri"/>
                        <a:ea typeface="Calibri"/>
                        <a:cs typeface="Times New Roman"/>
                      </a:endParaRPr>
                    </a:p>
                  </a:txBody>
                  <a:tcPr marL="68580" marR="68580" marT="0" marB="0"/>
                </a:tc>
              </a:tr>
              <a:tr h="0">
                <a:tc>
                  <a:txBody>
                    <a:bodyPr/>
                    <a:lstStyle/>
                    <a:p>
                      <a:pPr indent="457200" algn="l">
                        <a:lnSpc>
                          <a:spcPct val="115000"/>
                        </a:lnSpc>
                        <a:spcAft>
                          <a:spcPts val="0"/>
                        </a:spcAft>
                      </a:pPr>
                      <a:r>
                        <a:rPr lang="ru-RU" sz="1200" b="0" dirty="0">
                          <a:effectLst/>
                        </a:rPr>
                        <a:t>Общий </a:t>
                      </a:r>
                      <a:r>
                        <a:rPr lang="ru-RU" sz="1200" b="0">
                          <a:effectLst/>
                        </a:rPr>
                        <a:t>уровень </a:t>
                      </a:r>
                      <a:r>
                        <a:rPr lang="ru-RU" sz="1200" b="0" smtClean="0">
                          <a:effectLst/>
                        </a:rPr>
                        <a:t>заработной платы</a:t>
                      </a:r>
                      <a:endParaRPr lang="en-GB" sz="1200" b="0" dirty="0">
                        <a:effectLst/>
                        <a:latin typeface="Calibri"/>
                        <a:ea typeface="Calibri"/>
                        <a:cs typeface="Times New Roman"/>
                      </a:endParaRPr>
                    </a:p>
                  </a:txBody>
                  <a:tcPr marL="68580" marR="68580" marT="0" marB="0"/>
                </a:tc>
                <a:tc>
                  <a:txBody>
                    <a:bodyPr/>
                    <a:lstStyle/>
                    <a:p>
                      <a:pPr indent="457200" algn="r">
                        <a:lnSpc>
                          <a:spcPct val="115000"/>
                        </a:lnSpc>
                        <a:spcAft>
                          <a:spcPts val="0"/>
                        </a:spcAft>
                      </a:pPr>
                      <a:r>
                        <a:rPr lang="ru-RU" sz="1200">
                          <a:effectLst/>
                        </a:rPr>
                        <a:t>35</a:t>
                      </a:r>
                      <a:endParaRPr lang="en-GB" sz="1200">
                        <a:effectLst/>
                        <a:latin typeface="Calibri"/>
                        <a:ea typeface="Calibri"/>
                        <a:cs typeface="Times New Roman"/>
                      </a:endParaRPr>
                    </a:p>
                  </a:txBody>
                  <a:tcPr marL="68580" marR="68580" marT="0" marB="0"/>
                </a:tc>
              </a:tr>
              <a:tr h="0">
                <a:tc>
                  <a:txBody>
                    <a:bodyPr/>
                    <a:lstStyle/>
                    <a:p>
                      <a:pPr indent="0" algn="l">
                        <a:lnSpc>
                          <a:spcPct val="115000"/>
                        </a:lnSpc>
                        <a:spcAft>
                          <a:spcPts val="0"/>
                        </a:spcAft>
                      </a:pPr>
                      <a:r>
                        <a:rPr lang="ru-RU" sz="1200" dirty="0">
                          <a:effectLst/>
                        </a:rPr>
                        <a:t>(б) Экономические факторы</a:t>
                      </a:r>
                      <a:endParaRPr lang="en-GB" sz="1200" b="0" dirty="0">
                        <a:effectLst/>
                        <a:latin typeface="Calibri"/>
                        <a:ea typeface="Calibri"/>
                        <a:cs typeface="Times New Roman"/>
                      </a:endParaRPr>
                    </a:p>
                  </a:txBody>
                  <a:tcPr marL="68580" marR="68580" marT="0" marB="0"/>
                </a:tc>
                <a:tc>
                  <a:txBody>
                    <a:bodyPr/>
                    <a:lstStyle/>
                    <a:p>
                      <a:pPr indent="457200" algn="r">
                        <a:lnSpc>
                          <a:spcPct val="115000"/>
                        </a:lnSpc>
                        <a:spcAft>
                          <a:spcPts val="0"/>
                        </a:spcAft>
                      </a:pPr>
                      <a:r>
                        <a:rPr lang="ru-RU" sz="1200">
                          <a:effectLst/>
                        </a:rPr>
                        <a:t> </a:t>
                      </a:r>
                      <a:endParaRPr lang="en-GB" sz="1200">
                        <a:effectLst/>
                        <a:latin typeface="Calibri"/>
                        <a:ea typeface="Calibri"/>
                        <a:cs typeface="Times New Roman"/>
                      </a:endParaRPr>
                    </a:p>
                  </a:txBody>
                  <a:tcPr marL="68580" marR="68580" marT="0" marB="0"/>
                </a:tc>
              </a:tr>
              <a:tr h="0">
                <a:tc>
                  <a:txBody>
                    <a:bodyPr/>
                    <a:lstStyle/>
                    <a:p>
                      <a:pPr indent="457200" algn="l">
                        <a:lnSpc>
                          <a:spcPct val="115000"/>
                        </a:lnSpc>
                        <a:spcAft>
                          <a:spcPts val="0"/>
                        </a:spcAft>
                      </a:pPr>
                      <a:r>
                        <a:rPr lang="ru-RU" sz="1200" b="0" dirty="0">
                          <a:effectLst/>
                        </a:rPr>
                        <a:t>Экономическая ситуации и развитие</a:t>
                      </a:r>
                      <a:endParaRPr lang="en-GB" sz="1200" b="0" dirty="0">
                        <a:effectLst/>
                        <a:latin typeface="Calibri"/>
                        <a:ea typeface="Calibri"/>
                        <a:cs typeface="Times New Roman"/>
                      </a:endParaRPr>
                    </a:p>
                  </a:txBody>
                  <a:tcPr marL="68580" marR="68580" marT="0" marB="0"/>
                </a:tc>
                <a:tc>
                  <a:txBody>
                    <a:bodyPr/>
                    <a:lstStyle/>
                    <a:p>
                      <a:pPr indent="457200" algn="r">
                        <a:lnSpc>
                          <a:spcPct val="115000"/>
                        </a:lnSpc>
                        <a:spcAft>
                          <a:spcPts val="0"/>
                        </a:spcAft>
                      </a:pPr>
                      <a:r>
                        <a:rPr lang="ru-RU" sz="1200">
                          <a:effectLst/>
                        </a:rPr>
                        <a:t>51</a:t>
                      </a:r>
                      <a:endParaRPr lang="en-GB" sz="1200">
                        <a:effectLst/>
                        <a:latin typeface="Calibri"/>
                        <a:ea typeface="Calibri"/>
                        <a:cs typeface="Times New Roman"/>
                      </a:endParaRPr>
                    </a:p>
                  </a:txBody>
                  <a:tcPr marL="68580" marR="68580" marT="0" marB="0"/>
                </a:tc>
              </a:tr>
              <a:tr h="0">
                <a:tc>
                  <a:txBody>
                    <a:bodyPr/>
                    <a:lstStyle/>
                    <a:p>
                      <a:pPr indent="457200" algn="l">
                        <a:lnSpc>
                          <a:spcPct val="115000"/>
                        </a:lnSpc>
                        <a:spcAft>
                          <a:spcPts val="0"/>
                        </a:spcAft>
                      </a:pPr>
                      <a:r>
                        <a:rPr lang="ru-RU" sz="1200" b="0" dirty="0">
                          <a:effectLst/>
                        </a:rPr>
                        <a:t>Платежеспособность предприятий </a:t>
                      </a:r>
                      <a:endParaRPr lang="en-GB" sz="1200" b="0" dirty="0">
                        <a:effectLst/>
                        <a:latin typeface="Calibri"/>
                        <a:ea typeface="Calibri"/>
                        <a:cs typeface="Times New Roman"/>
                      </a:endParaRPr>
                    </a:p>
                  </a:txBody>
                  <a:tcPr marL="68580" marR="68580" marT="0" marB="0"/>
                </a:tc>
                <a:tc>
                  <a:txBody>
                    <a:bodyPr/>
                    <a:lstStyle/>
                    <a:p>
                      <a:pPr indent="457200" algn="r">
                        <a:lnSpc>
                          <a:spcPct val="115000"/>
                        </a:lnSpc>
                        <a:spcAft>
                          <a:spcPts val="0"/>
                        </a:spcAft>
                      </a:pPr>
                      <a:r>
                        <a:rPr lang="ru-RU" sz="1200">
                          <a:effectLst/>
                        </a:rPr>
                        <a:t>16</a:t>
                      </a:r>
                      <a:endParaRPr lang="en-GB" sz="1200">
                        <a:effectLst/>
                        <a:latin typeface="Calibri"/>
                        <a:ea typeface="Calibri"/>
                        <a:cs typeface="Times New Roman"/>
                      </a:endParaRPr>
                    </a:p>
                  </a:txBody>
                  <a:tcPr marL="68580" marR="68580" marT="0" marB="0"/>
                </a:tc>
              </a:tr>
              <a:tr h="0">
                <a:tc>
                  <a:txBody>
                    <a:bodyPr/>
                    <a:lstStyle/>
                    <a:p>
                      <a:pPr indent="457200" algn="l">
                        <a:lnSpc>
                          <a:spcPct val="115000"/>
                        </a:lnSpc>
                        <a:spcAft>
                          <a:spcPts val="0"/>
                        </a:spcAft>
                      </a:pPr>
                      <a:r>
                        <a:rPr lang="ru-RU" sz="1200" b="0" dirty="0">
                          <a:effectLst/>
                        </a:rPr>
                        <a:t>Занятость</a:t>
                      </a:r>
                      <a:endParaRPr lang="en-GB" sz="1200" b="0" dirty="0">
                        <a:effectLst/>
                        <a:latin typeface="Calibri"/>
                        <a:ea typeface="Calibri"/>
                        <a:cs typeface="Times New Roman"/>
                      </a:endParaRPr>
                    </a:p>
                  </a:txBody>
                  <a:tcPr marL="68580" marR="68580" marT="0" marB="0"/>
                </a:tc>
                <a:tc>
                  <a:txBody>
                    <a:bodyPr/>
                    <a:lstStyle/>
                    <a:p>
                      <a:pPr indent="457200" algn="r">
                        <a:lnSpc>
                          <a:spcPct val="115000"/>
                        </a:lnSpc>
                        <a:spcAft>
                          <a:spcPts val="0"/>
                        </a:spcAft>
                      </a:pPr>
                      <a:r>
                        <a:rPr lang="ru-RU" sz="1200">
                          <a:effectLst/>
                        </a:rPr>
                        <a:t>26</a:t>
                      </a:r>
                      <a:endParaRPr lang="en-GB" sz="1200">
                        <a:effectLst/>
                        <a:latin typeface="Calibri"/>
                        <a:ea typeface="Calibri"/>
                        <a:cs typeface="Times New Roman"/>
                      </a:endParaRPr>
                    </a:p>
                  </a:txBody>
                  <a:tcPr marL="68580" marR="68580" marT="0" marB="0"/>
                </a:tc>
              </a:tr>
              <a:tr h="0">
                <a:tc>
                  <a:txBody>
                    <a:bodyPr/>
                    <a:lstStyle/>
                    <a:p>
                      <a:pPr indent="457200" algn="l">
                        <a:lnSpc>
                          <a:spcPct val="115000"/>
                        </a:lnSpc>
                        <a:spcAft>
                          <a:spcPts val="0"/>
                        </a:spcAft>
                      </a:pPr>
                      <a:r>
                        <a:rPr lang="ru-RU" sz="1200" b="0" dirty="0">
                          <a:effectLst/>
                        </a:rPr>
                        <a:t>Производительность</a:t>
                      </a:r>
                      <a:endParaRPr lang="en-GB" sz="1200" b="0" dirty="0">
                        <a:effectLst/>
                        <a:latin typeface="Calibri"/>
                        <a:ea typeface="Calibri"/>
                        <a:cs typeface="Times New Roman"/>
                      </a:endParaRPr>
                    </a:p>
                  </a:txBody>
                  <a:tcPr marL="68580" marR="68580" marT="0" marB="0"/>
                </a:tc>
                <a:tc>
                  <a:txBody>
                    <a:bodyPr/>
                    <a:lstStyle/>
                    <a:p>
                      <a:pPr indent="457200" algn="r">
                        <a:lnSpc>
                          <a:spcPct val="115000"/>
                        </a:lnSpc>
                        <a:spcAft>
                          <a:spcPts val="0"/>
                        </a:spcAft>
                      </a:pPr>
                      <a:r>
                        <a:rPr lang="ru-RU" sz="1200" dirty="0">
                          <a:effectLst/>
                        </a:rPr>
                        <a:t>26</a:t>
                      </a:r>
                      <a:endParaRPr lang="en-GB" sz="12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2117986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a:r>
              <a:rPr lang="ru-RU" dirty="0" smtClean="0"/>
              <a:t>Необходимы</a:t>
            </a:r>
            <a:r>
              <a:rPr lang="ru-RU" dirty="0"/>
              <a:t>е</a:t>
            </a:r>
            <a:r>
              <a:rPr lang="ru-RU" dirty="0" smtClean="0"/>
              <a:t> статистические данные</a:t>
            </a:r>
            <a:endParaRPr lang="en-GB" dirty="0" smtClean="0"/>
          </a:p>
        </p:txBody>
      </p:sp>
      <p:sp>
        <p:nvSpPr>
          <p:cNvPr id="9219" name="Content Placeholder 2"/>
          <p:cNvSpPr>
            <a:spLocks noGrp="1"/>
          </p:cNvSpPr>
          <p:nvPr>
            <p:ph idx="1"/>
          </p:nvPr>
        </p:nvSpPr>
        <p:spPr/>
        <p:txBody>
          <a:bodyPr/>
          <a:lstStyle/>
          <a:p>
            <a:r>
              <a:rPr lang="ru-RU" sz="1600" dirty="0" smtClean="0"/>
              <a:t>Необходимо, чтобы в основе процесса установления минимальной заработной платы лежали статистические данные. Это требует от социальных партнеров и разработчиков политики доступа к соответствующим данным и аналитическим документам национального органа по статистике или  данным научных и образовательных учреждений. При этом нужно понимать, что не существует «волшебной формулы»</a:t>
            </a:r>
            <a:r>
              <a:rPr lang="en-GB" sz="1600" dirty="0" smtClean="0"/>
              <a:t>. </a:t>
            </a:r>
          </a:p>
          <a:p>
            <a:endParaRPr lang="en-GB" sz="1600" dirty="0" smtClean="0"/>
          </a:p>
          <a:p>
            <a:r>
              <a:rPr lang="ru-RU" sz="1600" dirty="0" smtClean="0"/>
              <a:t>В Рекомендациях </a:t>
            </a:r>
            <a:r>
              <a:rPr lang="en-GB" sz="1600" dirty="0"/>
              <a:t>1970 </a:t>
            </a:r>
            <a:r>
              <a:rPr lang="ru-RU" sz="1600" dirty="0" smtClean="0"/>
              <a:t>года об </a:t>
            </a:r>
            <a:r>
              <a:rPr lang="ru-RU" sz="1600" dirty="0"/>
              <a:t>установлении минимальной заработной </a:t>
            </a:r>
            <a:r>
              <a:rPr lang="ru-RU" sz="1600" dirty="0" smtClean="0"/>
              <a:t>платы с особым учетом </a:t>
            </a:r>
            <a:r>
              <a:rPr lang="ru-RU" sz="1600" dirty="0"/>
              <a:t>развивающихся </a:t>
            </a:r>
            <a:r>
              <a:rPr lang="ru-RU" sz="1600" dirty="0" smtClean="0"/>
              <a:t>стран </a:t>
            </a:r>
            <a:r>
              <a:rPr lang="en-GB" sz="1600" dirty="0" smtClean="0"/>
              <a:t>(135) </a:t>
            </a:r>
            <a:r>
              <a:rPr lang="ru-RU" sz="1600" dirty="0" smtClean="0"/>
              <a:t>говорится о том, что «в </a:t>
            </a:r>
            <a:r>
              <a:rPr lang="ru-RU" sz="1600" dirty="0"/>
              <a:t>пределах возможностей </a:t>
            </a:r>
            <a:r>
              <a:rPr lang="ru-RU" sz="1600" dirty="0" smtClean="0"/>
              <a:t>странами </a:t>
            </a:r>
            <a:r>
              <a:rPr lang="ru-RU" sz="1600" dirty="0"/>
              <a:t>должны выделяться достаточные средства на сбор статистических и прочих данных, необходимых для аналитических исследований соответствующих экономических факторов, особенно факторов, </a:t>
            </a:r>
            <a:r>
              <a:rPr lang="ru-RU" sz="1600" dirty="0" smtClean="0"/>
              <a:t>связанных с критериями установления минимальной заработной платы», а именно нуждаемостью работников и членов их семей, общим уровнем заработной платы в стране, прожиточным минимумом, пособиями социального обеспечения, сравнительным уровнем жизни других групп и экономическими факторами, такими как уровень производительности.</a:t>
            </a:r>
            <a:endParaRPr lang="en-GB" sz="1600" dirty="0" smtClean="0"/>
          </a:p>
        </p:txBody>
      </p:sp>
    </p:spTree>
    <p:extLst>
      <p:ext uri="{BB962C8B-B14F-4D97-AF65-F5344CB8AC3E}">
        <p14:creationId xmlns:p14="http://schemas.microsoft.com/office/powerpoint/2010/main" val="35628282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dirty="0"/>
              <a:t>Необходимые статистические данные</a:t>
            </a:r>
            <a:endParaRPr lang="en-GB" sz="4000" dirty="0"/>
          </a:p>
        </p:txBody>
      </p:sp>
      <p:sp>
        <p:nvSpPr>
          <p:cNvPr id="3" name="Объект 2"/>
          <p:cNvSpPr>
            <a:spLocks noGrp="1"/>
          </p:cNvSpPr>
          <p:nvPr>
            <p:ph idx="1"/>
          </p:nvPr>
        </p:nvSpPr>
        <p:spPr>
          <a:xfrm>
            <a:off x="395536" y="1052736"/>
            <a:ext cx="8229600" cy="5112568"/>
          </a:xfrm>
        </p:spPr>
        <p:txBody>
          <a:bodyPr/>
          <a:lstStyle/>
          <a:p>
            <a:r>
              <a:rPr lang="ru-RU" sz="1600" dirty="0"/>
              <a:t>«Нельзя отказываться от концепции </a:t>
            </a:r>
            <a:r>
              <a:rPr lang="ru-RU" sz="1600" dirty="0" smtClean="0"/>
              <a:t>выплаты минимального </a:t>
            </a:r>
            <a:r>
              <a:rPr lang="ru-RU" sz="1600" dirty="0"/>
              <a:t>уровня заработной платы, которая включает в себя концепцию </a:t>
            </a:r>
            <a:r>
              <a:rPr lang="ru-RU" sz="1600" dirty="0" smtClean="0"/>
              <a:t>заработной платы в размере прожиточного </a:t>
            </a:r>
            <a:r>
              <a:rPr lang="ru-RU" sz="1600" dirty="0"/>
              <a:t>минимума» (Общее обследование МОТ, 1992 г., стр. 9). Один из </a:t>
            </a:r>
            <a:r>
              <a:rPr lang="ru-RU" sz="1600" dirty="0" smtClean="0"/>
              <a:t>подходов </a:t>
            </a:r>
            <a:r>
              <a:rPr lang="ru-RU" sz="1600" dirty="0"/>
              <a:t>к </a:t>
            </a:r>
            <a:r>
              <a:rPr lang="ru-RU" sz="1600" dirty="0" smtClean="0"/>
              <a:t>определению прожиточного минимума </a:t>
            </a:r>
            <a:r>
              <a:rPr lang="ru-RU" sz="1600" dirty="0"/>
              <a:t>можно представить следующим образом: </a:t>
            </a:r>
          </a:p>
          <a:p>
            <a:pPr marL="0" indent="0">
              <a:buNone/>
            </a:pPr>
            <a:endParaRPr lang="ru-RU" sz="1600" dirty="0" smtClean="0"/>
          </a:p>
          <a:p>
            <a:endParaRPr lang="ru-RU" sz="1600" dirty="0" smtClean="0"/>
          </a:p>
          <a:p>
            <a:endParaRPr lang="ru-RU" sz="1600" dirty="0"/>
          </a:p>
          <a:p>
            <a:endParaRPr lang="ru-RU" sz="1600" dirty="0" smtClean="0"/>
          </a:p>
          <a:p>
            <a:endParaRPr lang="ru-RU" sz="1600" dirty="0"/>
          </a:p>
          <a:p>
            <a:endParaRPr lang="ru-RU" sz="1600" dirty="0" smtClean="0"/>
          </a:p>
        </p:txBody>
      </p:sp>
      <p:graphicFrame>
        <p:nvGraphicFramePr>
          <p:cNvPr id="4" name="Таблица 3"/>
          <p:cNvGraphicFramePr>
            <a:graphicFrameLocks noGrp="1"/>
          </p:cNvGraphicFramePr>
          <p:nvPr>
            <p:extLst>
              <p:ext uri="{D42A27DB-BD31-4B8C-83A1-F6EECF244321}">
                <p14:modId xmlns:p14="http://schemas.microsoft.com/office/powerpoint/2010/main" val="1705618461"/>
              </p:ext>
            </p:extLst>
          </p:nvPr>
        </p:nvGraphicFramePr>
        <p:xfrm>
          <a:off x="683568" y="2708921"/>
          <a:ext cx="7920880" cy="822960"/>
        </p:xfrm>
        <a:graphic>
          <a:graphicData uri="http://schemas.openxmlformats.org/drawingml/2006/table">
            <a:tbl>
              <a:tblPr firstRow="1" bandRow="1">
                <a:tableStyleId>{2D5ABB26-0587-4C30-8999-92F81FD0307C}</a:tableStyleId>
              </a:tblPr>
              <a:tblGrid>
                <a:gridCol w="2592288"/>
                <a:gridCol w="5328592"/>
              </a:tblGrid>
              <a:tr h="262002">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Заработная плата в размере прожиточного минимума = </a:t>
                      </a:r>
                    </a:p>
                    <a:p>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ru-RU" sz="1400" dirty="0" smtClean="0"/>
                        <a:t>черта бедности </a:t>
                      </a:r>
                      <a:r>
                        <a:rPr lang="en-US" sz="1400" b="1" dirty="0" smtClean="0"/>
                        <a:t>x</a:t>
                      </a:r>
                      <a:r>
                        <a:rPr lang="en-US" sz="1400" baseline="0" dirty="0" smtClean="0"/>
                        <a:t> </a:t>
                      </a:r>
                      <a:r>
                        <a:rPr lang="ru-RU" sz="1400" dirty="0" smtClean="0"/>
                        <a:t>средний размер домашнего хозяйства </a:t>
                      </a:r>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58077">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dirty="0" smtClean="0"/>
                        <a:t>среднее количество работающих взрослых в домашнем хозяйстве </a:t>
                      </a:r>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TextBox 4"/>
          <p:cNvSpPr txBox="1"/>
          <p:nvPr/>
        </p:nvSpPr>
        <p:spPr>
          <a:xfrm>
            <a:off x="755576" y="3501008"/>
            <a:ext cx="7560840" cy="923330"/>
          </a:xfrm>
          <a:prstGeom prst="rect">
            <a:avLst/>
          </a:prstGeom>
          <a:noFill/>
        </p:spPr>
        <p:txBody>
          <a:bodyPr wrap="square" rtlCol="0">
            <a:spAutoFit/>
          </a:bodyPr>
          <a:lstStyle/>
          <a:p>
            <a:r>
              <a:rPr lang="ru-RU" dirty="0" smtClean="0"/>
              <a:t>Например</a:t>
            </a:r>
            <a:r>
              <a:rPr lang="en-GB" dirty="0" smtClean="0"/>
              <a:t>:</a:t>
            </a:r>
          </a:p>
          <a:p>
            <a:r>
              <a:rPr lang="ru-RU" dirty="0" smtClean="0"/>
              <a:t>Заработная плата в размере прожиточного минимума</a:t>
            </a:r>
            <a:r>
              <a:rPr lang="en-GB" dirty="0" smtClean="0"/>
              <a:t>=($1000 </a:t>
            </a:r>
            <a:r>
              <a:rPr lang="en-US" b="1" dirty="0"/>
              <a:t>x</a:t>
            </a:r>
            <a:r>
              <a:rPr lang="en-GB" dirty="0" smtClean="0"/>
              <a:t> 4) / 2 = $2000</a:t>
            </a:r>
            <a:endParaRPr lang="en-GB" dirty="0"/>
          </a:p>
          <a:p>
            <a:endParaRPr lang="en-GB" dirty="0"/>
          </a:p>
        </p:txBody>
      </p:sp>
      <p:sp>
        <p:nvSpPr>
          <p:cNvPr id="6" name="TextBox 5"/>
          <p:cNvSpPr txBox="1">
            <a:spLocks noChangeArrowheads="1"/>
          </p:cNvSpPr>
          <p:nvPr/>
        </p:nvSpPr>
        <p:spPr bwMode="auto">
          <a:xfrm>
            <a:off x="1115616" y="4506555"/>
            <a:ext cx="6553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r>
              <a:rPr lang="ru-RU" sz="1200" dirty="0" smtClean="0"/>
              <a:t>Примечание</a:t>
            </a:r>
            <a:r>
              <a:rPr lang="en-GB" sz="1200" dirty="0" smtClean="0"/>
              <a:t>: </a:t>
            </a:r>
            <a:r>
              <a:rPr lang="ru-RU" sz="1200" dirty="0" smtClean="0"/>
              <a:t>средний размер домашнего хозяйства измеряется с помощью стандартной шкалы ОЭСР, для учета эффекта</a:t>
            </a:r>
            <a:r>
              <a:rPr lang="en-US" sz="1200" dirty="0" smtClean="0"/>
              <a:t> </a:t>
            </a:r>
            <a:r>
              <a:rPr lang="ru-RU" sz="1200" dirty="0" smtClean="0"/>
              <a:t>экономии за счет увеличения количества членов семьи и более низких потребностей детей: первый взрослый считается как один взрослый, второй взрослый считается </a:t>
            </a:r>
            <a:r>
              <a:rPr lang="en-GB" sz="1200" dirty="0" smtClean="0"/>
              <a:t>0</a:t>
            </a:r>
            <a:r>
              <a:rPr lang="ru-RU" sz="1200" dirty="0" smtClean="0"/>
              <a:t>,</a:t>
            </a:r>
            <a:r>
              <a:rPr lang="en-GB" sz="1200" dirty="0" smtClean="0"/>
              <a:t>7</a:t>
            </a:r>
            <a:r>
              <a:rPr lang="ru-RU" sz="1200" dirty="0" smtClean="0"/>
              <a:t> взрослого, а дети – </a:t>
            </a:r>
            <a:r>
              <a:rPr lang="en-GB" sz="1200" dirty="0" smtClean="0"/>
              <a:t>0</a:t>
            </a:r>
            <a:r>
              <a:rPr lang="ru-RU" sz="1200" dirty="0" smtClean="0"/>
              <a:t>,</a:t>
            </a:r>
            <a:r>
              <a:rPr lang="en-GB" sz="1200" dirty="0" smtClean="0"/>
              <a:t>5</a:t>
            </a:r>
            <a:r>
              <a:rPr lang="ru-RU" sz="1200" dirty="0" smtClean="0"/>
              <a:t> взрослого. В Египте среднее размер домашнего хозяйства примерно равен двум взрослым и </a:t>
            </a:r>
            <a:r>
              <a:rPr lang="en-GB" sz="1200" dirty="0" smtClean="0"/>
              <a:t>2</a:t>
            </a:r>
            <a:r>
              <a:rPr lang="ru-RU" sz="1200" dirty="0" smtClean="0"/>
              <a:t>,</a:t>
            </a:r>
            <a:r>
              <a:rPr lang="en-GB" sz="1200" dirty="0" smtClean="0"/>
              <a:t>5 </a:t>
            </a:r>
            <a:r>
              <a:rPr lang="ru-RU" sz="1200" dirty="0" smtClean="0"/>
              <a:t>детей</a:t>
            </a:r>
            <a:r>
              <a:rPr lang="en-GB" sz="1200" dirty="0" smtClean="0"/>
              <a:t> (</a:t>
            </a:r>
            <a:r>
              <a:rPr lang="ru-RU" sz="1200" dirty="0" smtClean="0"/>
              <a:t>что соответствует </a:t>
            </a:r>
            <a:r>
              <a:rPr lang="en-GB" sz="1200" dirty="0" smtClean="0"/>
              <a:t>2</a:t>
            </a:r>
            <a:r>
              <a:rPr lang="ru-RU" sz="1200" dirty="0" smtClean="0"/>
              <a:t>,</a:t>
            </a:r>
            <a:r>
              <a:rPr lang="en-GB" sz="1200" dirty="0" smtClean="0"/>
              <a:t>95 </a:t>
            </a:r>
            <a:r>
              <a:rPr lang="ru-RU" sz="1200" dirty="0" smtClean="0"/>
              <a:t>взрослых, а именно </a:t>
            </a:r>
            <a:r>
              <a:rPr lang="en-GB" sz="1200" dirty="0" smtClean="0"/>
              <a:t>1 </a:t>
            </a:r>
            <a:r>
              <a:rPr lang="en-GB" sz="1200" dirty="0"/>
              <a:t>+ </a:t>
            </a:r>
            <a:r>
              <a:rPr lang="en-GB" sz="1200" dirty="0" smtClean="0"/>
              <a:t>0</a:t>
            </a:r>
            <a:r>
              <a:rPr lang="ru-RU" sz="1200" dirty="0" smtClean="0"/>
              <a:t>,</a:t>
            </a:r>
            <a:r>
              <a:rPr lang="en-GB" sz="1200" dirty="0" smtClean="0"/>
              <a:t>7</a:t>
            </a:r>
            <a:r>
              <a:rPr lang="ru-RU" sz="1200" dirty="0" smtClean="0"/>
              <a:t> взрослого</a:t>
            </a:r>
            <a:r>
              <a:rPr lang="en-GB" sz="1200" dirty="0" smtClean="0"/>
              <a:t> </a:t>
            </a:r>
            <a:r>
              <a:rPr lang="en-GB" sz="1200" dirty="0"/>
              <a:t>+ </a:t>
            </a:r>
            <a:r>
              <a:rPr lang="en-GB" sz="1200" dirty="0" smtClean="0"/>
              <a:t>2</a:t>
            </a:r>
            <a:r>
              <a:rPr lang="ru-RU" sz="1200" dirty="0" smtClean="0"/>
              <a:t>,</a:t>
            </a:r>
            <a:r>
              <a:rPr lang="en-GB" sz="1200" dirty="0" smtClean="0"/>
              <a:t>5*0</a:t>
            </a:r>
            <a:r>
              <a:rPr lang="ru-RU" sz="1200" dirty="0" smtClean="0"/>
              <a:t>,</a:t>
            </a:r>
            <a:r>
              <a:rPr lang="en-GB" sz="1200" dirty="0" smtClean="0"/>
              <a:t>5</a:t>
            </a:r>
            <a:r>
              <a:rPr lang="ru-RU" sz="1200" dirty="0" smtClean="0"/>
              <a:t> детей</a:t>
            </a:r>
            <a:r>
              <a:rPr lang="en-GB" sz="1200" dirty="0" smtClean="0"/>
              <a:t>), </a:t>
            </a:r>
            <a:endParaRPr lang="en-GB" sz="1200" dirty="0"/>
          </a:p>
        </p:txBody>
      </p:sp>
    </p:spTree>
    <p:extLst>
      <p:ext uri="{BB962C8B-B14F-4D97-AF65-F5344CB8AC3E}">
        <p14:creationId xmlns:p14="http://schemas.microsoft.com/office/powerpoint/2010/main" val="16686026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ru-RU" sz="4000" dirty="0"/>
              <a:t>Необходимые статистические данные</a:t>
            </a:r>
            <a:endParaRPr lang="en-GB" sz="4000" i="1" dirty="0" smtClean="0"/>
          </a:p>
        </p:txBody>
      </p:sp>
      <p:sp>
        <p:nvSpPr>
          <p:cNvPr id="5123" name="Content Placeholder 2"/>
          <p:cNvSpPr>
            <a:spLocks noGrp="1"/>
          </p:cNvSpPr>
          <p:nvPr>
            <p:ph idx="1"/>
          </p:nvPr>
        </p:nvSpPr>
        <p:spPr>
          <a:xfrm>
            <a:off x="457200" y="1341438"/>
            <a:ext cx="8229600" cy="4789487"/>
          </a:xfrm>
        </p:spPr>
        <p:txBody>
          <a:bodyPr/>
          <a:lstStyle/>
          <a:p>
            <a:r>
              <a:rPr lang="ru-RU" sz="1600" dirty="0" smtClean="0"/>
              <a:t>В соответствии </a:t>
            </a:r>
            <a:r>
              <a:rPr lang="ru-RU" sz="1600" dirty="0"/>
              <a:t>с </a:t>
            </a:r>
            <a:r>
              <a:rPr lang="ru-RU" sz="1600" dirty="0" smtClean="0"/>
              <a:t>Докладом </a:t>
            </a:r>
            <a:r>
              <a:rPr lang="ru-RU" sz="1600" dirty="0"/>
              <a:t>«Заработная плата в мире в 2008-2009 гг</a:t>
            </a:r>
            <a:r>
              <a:rPr lang="ru-RU" sz="1600" dirty="0" smtClean="0"/>
              <a:t>.» в странах, предоставивших свои данные, чаще всего минимальная заработная плата устанавливается в размере </a:t>
            </a:r>
            <a:r>
              <a:rPr lang="en-GB" sz="1600" dirty="0" smtClean="0"/>
              <a:t>35%</a:t>
            </a:r>
            <a:r>
              <a:rPr lang="ru-RU" sz="1600" dirty="0" smtClean="0"/>
              <a:t>-</a:t>
            </a:r>
            <a:r>
              <a:rPr lang="en-GB" sz="1600" dirty="0" smtClean="0"/>
              <a:t>45% of </a:t>
            </a:r>
            <a:r>
              <a:rPr lang="ru-RU" sz="1600" dirty="0" smtClean="0"/>
              <a:t>средней заработной платы и </a:t>
            </a:r>
            <a:r>
              <a:rPr lang="en-GB" sz="1600" dirty="0" smtClean="0"/>
              <a:t>40%</a:t>
            </a:r>
            <a:r>
              <a:rPr lang="ru-RU" sz="1600" dirty="0" smtClean="0"/>
              <a:t>-</a:t>
            </a:r>
            <a:r>
              <a:rPr lang="en-GB" sz="1600" dirty="0" smtClean="0"/>
              <a:t>60% </a:t>
            </a:r>
            <a:r>
              <a:rPr lang="ru-RU" sz="1600" dirty="0" smtClean="0"/>
              <a:t>медианной заработной платы</a:t>
            </a:r>
            <a:r>
              <a:rPr lang="en-GB" sz="1600" dirty="0" smtClean="0"/>
              <a:t>.</a:t>
            </a:r>
          </a:p>
          <a:p>
            <a:endParaRPr lang="en-GB" sz="1600" i="1" dirty="0" smtClean="0"/>
          </a:p>
          <a:p>
            <a:endParaRPr lang="en-GB" sz="1600" i="1" dirty="0" smtClean="0"/>
          </a:p>
        </p:txBody>
      </p:sp>
      <p:pic>
        <p:nvPicPr>
          <p:cNvPr id="512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0572" y="2981334"/>
            <a:ext cx="4033428" cy="2624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420888"/>
            <a:ext cx="4856673" cy="3558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80715" y="5626546"/>
            <a:ext cx="5328592" cy="523220"/>
          </a:xfrm>
          <a:prstGeom prst="rect">
            <a:avLst/>
          </a:prstGeom>
          <a:solidFill>
            <a:schemeClr val="bg1"/>
          </a:solidFill>
        </p:spPr>
        <p:txBody>
          <a:bodyPr wrap="square" rtlCol="0">
            <a:spAutoFit/>
          </a:bodyPr>
          <a:lstStyle/>
          <a:p>
            <a:r>
              <a:rPr lang="ru-RU" sz="700" dirty="0" smtClean="0"/>
              <a:t>Примечания: если включать 8% дополнительной оплаты за отпуск, отношение минимальной к медианной заработной плате равно 47,1% в Голландии. Если включить 13 и 14 месяцы выплаты заработной </a:t>
            </a:r>
            <a:r>
              <a:rPr lang="ru-RU" sz="700" dirty="0"/>
              <a:t>платы отношение минимальной к медианной заработной плате </a:t>
            </a:r>
            <a:r>
              <a:rPr lang="ru-RU" sz="700" dirty="0" smtClean="0"/>
              <a:t>равно 56 в Португалии и 43,8% в Испании. </a:t>
            </a:r>
          </a:p>
          <a:p>
            <a:r>
              <a:rPr lang="ru-RU" sz="700" dirty="0" smtClean="0"/>
              <a:t>Источники: Глобальная база данных МОТ по заработной плате; Комиссия по вопросам низкой оплаты труда, 2012 г. </a:t>
            </a:r>
            <a:endParaRPr lang="en-GB" sz="700" dirty="0"/>
          </a:p>
        </p:txBody>
      </p:sp>
      <p:sp>
        <p:nvSpPr>
          <p:cNvPr id="7" name="TextBox 6"/>
          <p:cNvSpPr txBox="1"/>
          <p:nvPr/>
        </p:nvSpPr>
        <p:spPr>
          <a:xfrm>
            <a:off x="251520" y="2384594"/>
            <a:ext cx="4608512" cy="338554"/>
          </a:xfrm>
          <a:prstGeom prst="rect">
            <a:avLst/>
          </a:prstGeom>
          <a:solidFill>
            <a:schemeClr val="bg1"/>
          </a:solidFill>
        </p:spPr>
        <p:txBody>
          <a:bodyPr wrap="square" rtlCol="0">
            <a:spAutoFit/>
          </a:bodyPr>
          <a:lstStyle/>
          <a:p>
            <a:r>
              <a:rPr lang="ru-RU" sz="800" b="1" dirty="0" smtClean="0"/>
              <a:t>Диаграмма 28. Размер минимальной заработной платы в некоторых развитых странах, в </a:t>
            </a:r>
            <a:r>
              <a:rPr lang="ru-RU" sz="800" b="1" dirty="0" err="1" smtClean="0"/>
              <a:t>ППС</a:t>
            </a:r>
            <a:r>
              <a:rPr lang="en-US" sz="800" b="1" dirty="0" smtClean="0"/>
              <a:t>$ </a:t>
            </a:r>
            <a:r>
              <a:rPr lang="ru-RU" sz="800" b="1" dirty="0" smtClean="0"/>
              <a:t>и как часть медианной заработной платы штатных работников, 2010 г.</a:t>
            </a:r>
            <a:endParaRPr lang="en-GB" sz="800" b="1" dirty="0"/>
          </a:p>
        </p:txBody>
      </p:sp>
      <p:sp>
        <p:nvSpPr>
          <p:cNvPr id="8" name="TextBox 7"/>
          <p:cNvSpPr txBox="1"/>
          <p:nvPr/>
        </p:nvSpPr>
        <p:spPr>
          <a:xfrm>
            <a:off x="5345342" y="3212976"/>
            <a:ext cx="3563888" cy="215444"/>
          </a:xfrm>
          <a:prstGeom prst="rect">
            <a:avLst/>
          </a:prstGeom>
          <a:solidFill>
            <a:schemeClr val="bg1"/>
          </a:solidFill>
        </p:spPr>
        <p:txBody>
          <a:bodyPr wrap="square" rtlCol="0">
            <a:spAutoFit/>
          </a:bodyPr>
          <a:lstStyle/>
          <a:p>
            <a:r>
              <a:rPr lang="ru-RU" sz="800" b="1" dirty="0" smtClean="0"/>
              <a:t>Отношение минимальной к средней заработной плате за последний год </a:t>
            </a:r>
            <a:endParaRPr lang="en-GB" sz="800" b="1" dirty="0"/>
          </a:p>
        </p:txBody>
      </p:sp>
    </p:spTree>
    <p:extLst>
      <p:ext uri="{BB962C8B-B14F-4D97-AF65-F5344CB8AC3E}">
        <p14:creationId xmlns:p14="http://schemas.microsoft.com/office/powerpoint/2010/main" val="7055171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dirty="0" smtClean="0"/>
              <a:t>Часть </a:t>
            </a:r>
            <a:r>
              <a:rPr lang="en-GB" dirty="0" smtClean="0"/>
              <a:t>IV</a:t>
            </a:r>
            <a:endParaRPr lang="en-GB" dirty="0"/>
          </a:p>
        </p:txBody>
      </p:sp>
      <p:sp>
        <p:nvSpPr>
          <p:cNvPr id="3" name="Content Placeholder 2"/>
          <p:cNvSpPr>
            <a:spLocks noGrp="1"/>
          </p:cNvSpPr>
          <p:nvPr>
            <p:ph idx="1"/>
          </p:nvPr>
        </p:nvSpPr>
        <p:spPr>
          <a:xfrm>
            <a:off x="457200" y="1268760"/>
            <a:ext cx="8229600" cy="4862165"/>
          </a:xfrm>
        </p:spPr>
        <p:txBody>
          <a:bodyPr/>
          <a:lstStyle/>
          <a:p>
            <a:pPr algn="just"/>
            <a:endParaRPr lang="en-GB" dirty="0" smtClean="0"/>
          </a:p>
          <a:p>
            <a:pPr algn="just"/>
            <a:endParaRPr lang="en-GB" dirty="0"/>
          </a:p>
          <a:p>
            <a:pPr marL="0" indent="0" algn="ctr">
              <a:buNone/>
            </a:pPr>
            <a:r>
              <a:rPr lang="ru-RU" dirty="0" smtClean="0">
                <a:solidFill>
                  <a:srgbClr val="990000"/>
                </a:solidFill>
              </a:rPr>
              <a:t>Как страны проводят мониторинг и корректировку размера минимальной заработной платы? </a:t>
            </a:r>
            <a:endParaRPr lang="en-GB" dirty="0" smtClean="0">
              <a:solidFill>
                <a:srgbClr val="990000"/>
              </a:solidFill>
            </a:endParaRPr>
          </a:p>
        </p:txBody>
      </p:sp>
    </p:spTree>
    <p:extLst>
      <p:ext uri="{BB962C8B-B14F-4D97-AF65-F5344CB8AC3E}">
        <p14:creationId xmlns:p14="http://schemas.microsoft.com/office/powerpoint/2010/main" val="29438906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457200" y="1014760"/>
            <a:ext cx="8229600" cy="4862512"/>
          </a:xfrm>
        </p:spPr>
        <p:txBody>
          <a:bodyPr/>
          <a:lstStyle/>
          <a:p>
            <a:pPr marL="0" indent="0" eaLnBrk="1" hangingPunct="1">
              <a:buNone/>
              <a:defRPr/>
            </a:pPr>
            <a:endParaRPr lang="en-GB" sz="2000" dirty="0" smtClean="0"/>
          </a:p>
          <a:p>
            <a:pPr eaLnBrk="1" hangingPunct="1">
              <a:defRPr/>
            </a:pPr>
            <a:r>
              <a:rPr lang="ru-RU" sz="2000" dirty="0" smtClean="0"/>
              <a:t>Для обеспечения эффективности выплаты минимальной заработной платы необходимо периодически повышать ее размер. В ряде стран это делается через определенные промежутки времени. В других странах это </a:t>
            </a:r>
            <a:r>
              <a:rPr lang="ru-RU" sz="2000" dirty="0" smtClean="0"/>
              <a:t>специальные решения, которые принимаются </a:t>
            </a:r>
            <a:r>
              <a:rPr lang="ru-RU" sz="2000" dirty="0" smtClean="0"/>
              <a:t>в случае необходимости. </a:t>
            </a:r>
            <a:endParaRPr lang="en-GB" sz="2000" dirty="0"/>
          </a:p>
          <a:p>
            <a:pPr marL="0" indent="0" eaLnBrk="1" hangingPunct="1">
              <a:buNone/>
              <a:defRPr/>
            </a:pPr>
            <a:endParaRPr lang="en-GB" sz="2000" dirty="0"/>
          </a:p>
          <a:p>
            <a:pPr eaLnBrk="1" hangingPunct="1">
              <a:defRPr/>
            </a:pPr>
            <a:r>
              <a:rPr lang="ru-RU" sz="2000" dirty="0" smtClean="0"/>
              <a:t>Чаще всего для корректировки используют следующие критерии: </a:t>
            </a:r>
            <a:r>
              <a:rPr lang="en-GB" sz="2000" dirty="0" smtClean="0"/>
              <a:t>(1) </a:t>
            </a:r>
            <a:r>
              <a:rPr lang="ru-RU" sz="2000" dirty="0" smtClean="0"/>
              <a:t>изменение прожиточного минимума</a:t>
            </a:r>
            <a:r>
              <a:rPr lang="en-GB" sz="2000" dirty="0" smtClean="0"/>
              <a:t>; (2) </a:t>
            </a:r>
            <a:r>
              <a:rPr lang="ru-RU" sz="2000" dirty="0" smtClean="0"/>
              <a:t>изменение темпов экономического роста и уровня производительности труда. Если учитывать только уровень инфляции, то не произойдет повышение покупательной способности минимальной заработной платы, и ее получатели не смогут воспользоваться плодами экономического роста. </a:t>
            </a:r>
            <a:endParaRPr lang="en-GB" sz="2000" dirty="0"/>
          </a:p>
          <a:p>
            <a:pPr eaLnBrk="1" hangingPunct="1">
              <a:defRPr/>
            </a:pPr>
            <a:endParaRPr lang="en-GB" sz="2000" dirty="0" smtClean="0"/>
          </a:p>
          <a:p>
            <a:pPr eaLnBrk="1" hangingPunct="1">
              <a:defRPr/>
            </a:pPr>
            <a:endParaRPr lang="en-GB" sz="2000" dirty="0"/>
          </a:p>
          <a:p>
            <a:pPr eaLnBrk="1" hangingPunct="1">
              <a:defRPr/>
            </a:pPr>
            <a:endParaRPr lang="en-GB" sz="2000" dirty="0" smtClean="0"/>
          </a:p>
        </p:txBody>
      </p:sp>
      <p:sp>
        <p:nvSpPr>
          <p:cNvPr id="9219" name="Rectangle 3"/>
          <p:cNvSpPr>
            <a:spLocks noGrp="1" noChangeArrowheads="1"/>
          </p:cNvSpPr>
          <p:nvPr>
            <p:ph type="title"/>
          </p:nvPr>
        </p:nvSpPr>
        <p:spPr>
          <a:xfrm>
            <a:off x="395288" y="139700"/>
            <a:ext cx="7934325" cy="904875"/>
          </a:xfrm>
          <a:noFill/>
        </p:spPr>
        <p:txBody>
          <a:bodyPr/>
          <a:lstStyle/>
          <a:p>
            <a:pPr algn="ctr" eaLnBrk="1" hangingPunct="1"/>
            <a:r>
              <a:rPr lang="ru-RU" sz="3600" dirty="0" smtClean="0"/>
              <a:t>Корректировка размера минимальной заработной платы </a:t>
            </a:r>
            <a:endParaRPr lang="en-GB" sz="3600" dirty="0" smtClean="0"/>
          </a:p>
        </p:txBody>
      </p:sp>
    </p:spTree>
    <p:extLst>
      <p:ext uri="{BB962C8B-B14F-4D97-AF65-F5344CB8AC3E}">
        <p14:creationId xmlns:p14="http://schemas.microsoft.com/office/powerpoint/2010/main" val="14538523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467544" y="1662832"/>
            <a:ext cx="8229600" cy="4862512"/>
          </a:xfrm>
        </p:spPr>
        <p:txBody>
          <a:bodyPr/>
          <a:lstStyle/>
          <a:p>
            <a:pPr eaLnBrk="1" hangingPunct="1">
              <a:defRPr/>
            </a:pPr>
            <a:r>
              <a:rPr lang="ru-RU" sz="1800" dirty="0" smtClean="0"/>
              <a:t>В Бразилии минимальная заработная плата увеличивается на размер инфляции за предыдущий год плюс прирост ВНП за последние 2 года </a:t>
            </a:r>
            <a:r>
              <a:rPr lang="en-GB" sz="1800" dirty="0" smtClean="0"/>
              <a:t>(</a:t>
            </a:r>
            <a:r>
              <a:rPr lang="ru-RU" sz="1800" dirty="0" smtClean="0"/>
              <a:t>если он больше </a:t>
            </a:r>
            <a:r>
              <a:rPr lang="en-GB" sz="1800" dirty="0" smtClean="0"/>
              <a:t>0</a:t>
            </a:r>
            <a:r>
              <a:rPr lang="en-GB" sz="1800" dirty="0"/>
              <a:t>). </a:t>
            </a:r>
          </a:p>
          <a:p>
            <a:pPr eaLnBrk="1" hangingPunct="1">
              <a:defRPr/>
            </a:pPr>
            <a:endParaRPr lang="en-GB" sz="1800" dirty="0"/>
          </a:p>
          <a:p>
            <a:pPr eaLnBrk="1" hangingPunct="1">
              <a:defRPr/>
            </a:pPr>
            <a:r>
              <a:rPr lang="ru-RU" sz="1800" dirty="0" smtClean="0"/>
              <a:t>Во Франции минимальная заработная плата автоматически увеличивается на размер инфляции за предыдущий год, если уровень превысил 2%. При этом повышение не может быть меньше половины роста средней заработной </a:t>
            </a:r>
            <a:r>
              <a:rPr lang="ru-RU" sz="1800" dirty="0"/>
              <a:t>платы </a:t>
            </a:r>
            <a:r>
              <a:rPr lang="ru-RU" sz="1800" dirty="0" smtClean="0"/>
              <a:t>работников </a:t>
            </a:r>
            <a:r>
              <a:rPr lang="ru-RU" sz="1800" dirty="0"/>
              <a:t>физического труда</a:t>
            </a:r>
            <a:r>
              <a:rPr lang="en-GB" sz="1800" dirty="0" smtClean="0"/>
              <a:t>.</a:t>
            </a:r>
          </a:p>
          <a:p>
            <a:pPr eaLnBrk="1" hangingPunct="1">
              <a:defRPr/>
            </a:pPr>
            <a:endParaRPr lang="en-GB" sz="1800" dirty="0"/>
          </a:p>
          <a:p>
            <a:pPr eaLnBrk="1" hangingPunct="1">
              <a:defRPr/>
            </a:pPr>
            <a:r>
              <a:rPr lang="ru-RU" sz="1800" dirty="0" smtClean="0"/>
              <a:t>В Великобритании Комиссия по вопросам оплаты труда ежегодно рекомендует проводить корректировку минимальной заработной платы после анализа ситуации, учитывающего </a:t>
            </a:r>
            <a:r>
              <a:rPr lang="en-GB" sz="1800" dirty="0" smtClean="0"/>
              <a:t> </a:t>
            </a:r>
            <a:r>
              <a:rPr lang="ru-RU" sz="1800" dirty="0" smtClean="0"/>
              <a:t>все обстоятельства. </a:t>
            </a:r>
            <a:endParaRPr lang="en-GB" sz="1800" dirty="0" smtClean="0"/>
          </a:p>
        </p:txBody>
      </p:sp>
      <p:sp>
        <p:nvSpPr>
          <p:cNvPr id="9219" name="Rectangle 3"/>
          <p:cNvSpPr>
            <a:spLocks noGrp="1" noChangeArrowheads="1"/>
          </p:cNvSpPr>
          <p:nvPr>
            <p:ph type="title"/>
          </p:nvPr>
        </p:nvSpPr>
        <p:spPr>
          <a:xfrm>
            <a:off x="395288" y="139700"/>
            <a:ext cx="7934325" cy="904875"/>
          </a:xfrm>
          <a:noFill/>
        </p:spPr>
        <p:txBody>
          <a:bodyPr/>
          <a:lstStyle/>
          <a:p>
            <a:pPr algn="ctr" eaLnBrk="1" hangingPunct="1"/>
            <a:r>
              <a:rPr lang="ru-RU" sz="4000" dirty="0"/>
              <a:t>Корректировка размера минимальной заработной платы </a:t>
            </a:r>
            <a:endParaRPr lang="en-GB" sz="4000" dirty="0" smtClean="0"/>
          </a:p>
        </p:txBody>
      </p:sp>
    </p:spTree>
    <p:extLst>
      <p:ext uri="{BB962C8B-B14F-4D97-AF65-F5344CB8AC3E}">
        <p14:creationId xmlns:p14="http://schemas.microsoft.com/office/powerpoint/2010/main" val="2977910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457200" y="1628800"/>
            <a:ext cx="8229600" cy="4536504"/>
          </a:xfrm>
        </p:spPr>
        <p:txBody>
          <a:bodyPr/>
          <a:lstStyle/>
          <a:p>
            <a:r>
              <a:rPr lang="ru-RU" sz="1800" dirty="0" smtClean="0"/>
              <a:t>Минимальная заработная плата – это минимальная сумма оплаты труда, которую должен выплатить работодатель наемным работникам за работу, выполненную в определенный период времени. Эта сумма не может быть уменьшена в коллективном или индивидуальном трудовом договоре. Размер имеет законную силу. </a:t>
            </a:r>
            <a:endParaRPr lang="en-GB" sz="1800" dirty="0" smtClean="0"/>
          </a:p>
          <a:p>
            <a:endParaRPr lang="en-GB" sz="1800" dirty="0" smtClean="0"/>
          </a:p>
          <a:p>
            <a:r>
              <a:rPr lang="ru-RU" sz="1800" dirty="0" smtClean="0"/>
              <a:t>Минимальная заработная плата может уславливаться за час или месяц работы, или используется комбинация этих аспектов. Теоретически, работник должен иметь право на минимальную заработную плату за час фактически отработанного времени</a:t>
            </a:r>
            <a:r>
              <a:rPr lang="en-GB" sz="1800" dirty="0" smtClean="0"/>
              <a:t>, </a:t>
            </a:r>
            <a:r>
              <a:rPr lang="ru-RU" sz="1800" dirty="0" smtClean="0"/>
              <a:t>усредненный по стандартной ставке оплаты труда работника за рассматриваемый период, максимально за один месяц. Например, в конце месяца все работники, включая домашних работников или тех, кто получает сдельную оплату труда, должны получить минимальную заработную плату, вне зависимости от сдельной оплаты или нормы выработки. </a:t>
            </a:r>
            <a:endParaRPr lang="en-GB" sz="1800" dirty="0"/>
          </a:p>
          <a:p>
            <a:endParaRPr lang="en-GB" sz="2000" dirty="0"/>
          </a:p>
        </p:txBody>
      </p:sp>
      <p:sp>
        <p:nvSpPr>
          <p:cNvPr id="9219" name="Rectangle 3"/>
          <p:cNvSpPr>
            <a:spLocks noGrp="1" noChangeArrowheads="1"/>
          </p:cNvSpPr>
          <p:nvPr>
            <p:ph type="title"/>
          </p:nvPr>
        </p:nvSpPr>
        <p:spPr>
          <a:xfrm>
            <a:off x="323528" y="139700"/>
            <a:ext cx="8641208" cy="904875"/>
          </a:xfrm>
          <a:noFill/>
        </p:spPr>
        <p:txBody>
          <a:bodyPr/>
          <a:lstStyle/>
          <a:p>
            <a:pPr eaLnBrk="1" hangingPunct="1"/>
            <a:r>
              <a:rPr lang="ru-RU" sz="3200" dirty="0" smtClean="0"/>
              <a:t>Понятие «минимальная заработная плата» и цель выплаты минимальной заработной платы</a:t>
            </a:r>
            <a:endParaRPr lang="en-GB" sz="3200" dirty="0" smtClean="0"/>
          </a:p>
        </p:txBody>
      </p:sp>
    </p:spTree>
    <p:extLst>
      <p:ext uri="{BB962C8B-B14F-4D97-AF65-F5344CB8AC3E}">
        <p14:creationId xmlns:p14="http://schemas.microsoft.com/office/powerpoint/2010/main" val="21217771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xfrm>
            <a:off x="457200" y="1125538"/>
            <a:ext cx="8229600" cy="5183187"/>
          </a:xfrm>
          <a:noFill/>
        </p:spPr>
        <p:txBody>
          <a:bodyPr/>
          <a:lstStyle/>
          <a:p>
            <a:pPr eaLnBrk="1" hangingPunct="1">
              <a:lnSpc>
                <a:spcPct val="80000"/>
              </a:lnSpc>
              <a:buNone/>
            </a:pPr>
            <a:r>
              <a:rPr lang="ru-RU" sz="1600" dirty="0"/>
              <a:t>Комиссия по вопросам </a:t>
            </a:r>
            <a:r>
              <a:rPr lang="ru-RU" sz="1600" dirty="0" smtClean="0"/>
              <a:t>оплаты </a:t>
            </a:r>
            <a:r>
              <a:rPr lang="ru-RU" sz="1600" dirty="0"/>
              <a:t>труда </a:t>
            </a:r>
            <a:r>
              <a:rPr lang="ru-RU" sz="1600" dirty="0" smtClean="0"/>
              <a:t>Великобритании ежегодно проводит следующий мониторинг:</a:t>
            </a:r>
            <a:endParaRPr lang="en-GB" sz="1600" dirty="0" smtClean="0"/>
          </a:p>
          <a:p>
            <a:pPr eaLnBrk="1" hangingPunct="1">
              <a:lnSpc>
                <a:spcPct val="80000"/>
              </a:lnSpc>
              <a:buFont typeface="Wingdings" pitchFamily="2" charset="2"/>
              <a:buNone/>
            </a:pPr>
            <a:endParaRPr lang="en-GB" sz="1600" dirty="0" smtClean="0"/>
          </a:p>
          <a:p>
            <a:pPr eaLnBrk="1" hangingPunct="1">
              <a:lnSpc>
                <a:spcPct val="80000"/>
              </a:lnSpc>
            </a:pPr>
            <a:r>
              <a:rPr lang="ru-RU" altLang="ja-JP" sz="1600" dirty="0" smtClean="0">
                <a:ea typeface="ＭＳ Ｐゴシック" pitchFamily="34" charset="-128"/>
              </a:rPr>
              <a:t>Анализ совокупного влияния национальной минимальной заработной платы на доход низкооплачиваемых работников, неравенство и затраты на оплату труда</a:t>
            </a:r>
            <a:endParaRPr lang="en-GB" altLang="ja-JP" sz="1600" dirty="0" smtClean="0">
              <a:ea typeface="ＭＳ Ｐゴシック" pitchFamily="34" charset="-128"/>
            </a:endParaRPr>
          </a:p>
          <a:p>
            <a:pPr eaLnBrk="1" hangingPunct="1">
              <a:lnSpc>
                <a:spcPct val="80000"/>
              </a:lnSpc>
            </a:pPr>
            <a:endParaRPr lang="en-GB" altLang="ja-JP" sz="1600" dirty="0" smtClean="0">
              <a:ea typeface="ＭＳ Ｐゴシック" pitchFamily="34" charset="-128"/>
            </a:endParaRPr>
          </a:p>
          <a:p>
            <a:pPr eaLnBrk="1" hangingPunct="1">
              <a:lnSpc>
                <a:spcPct val="80000"/>
              </a:lnSpc>
            </a:pPr>
            <a:r>
              <a:rPr lang="ru-RU" altLang="ja-JP" sz="1600" dirty="0" smtClean="0">
                <a:ea typeface="ＭＳ Ｐゴシック" pitchFamily="34" charset="-128"/>
              </a:rPr>
              <a:t>Анализ совокупного влияния на экономические показатели: уровень занятости, рабочее время, цены, прибыль, производительность, инвестиции в бизнес, количество новых предприятий и банкротств</a:t>
            </a:r>
            <a:endParaRPr lang="en-GB" altLang="ja-JP" sz="1600" dirty="0" smtClean="0">
              <a:ea typeface="ＭＳ Ｐゴシック" pitchFamily="34" charset="-128"/>
            </a:endParaRPr>
          </a:p>
          <a:p>
            <a:pPr eaLnBrk="1" hangingPunct="1">
              <a:lnSpc>
                <a:spcPct val="80000"/>
              </a:lnSpc>
            </a:pPr>
            <a:endParaRPr lang="en-GB" altLang="ja-JP" sz="1600" dirty="0" smtClean="0">
              <a:ea typeface="ＭＳ Ｐゴシック" pitchFamily="34" charset="-128"/>
            </a:endParaRPr>
          </a:p>
          <a:p>
            <a:pPr eaLnBrk="1" hangingPunct="1">
              <a:lnSpc>
                <a:spcPct val="80000"/>
              </a:lnSpc>
            </a:pPr>
            <a:r>
              <a:rPr lang="ru-RU" altLang="ja-JP" sz="1600" dirty="0" smtClean="0">
                <a:ea typeface="ＭＳ Ｐゴシック" pitchFamily="34" charset="-128"/>
              </a:rPr>
              <a:t>Мониторинг особого влияния на 8 секторов экономики с низкой оплатой труда (розничная торговля, гостиничный бизнес, социальное обслуживание, уход за детьми, уборка и безопасность, парикмахерское дело, сельское хозяйство,</a:t>
            </a:r>
            <a:r>
              <a:rPr lang="en-GB" altLang="ja-JP" sz="1600" dirty="0" smtClean="0">
                <a:ea typeface="ＭＳ Ｐゴシック" pitchFamily="34" charset="-128"/>
              </a:rPr>
              <a:t> </a:t>
            </a:r>
            <a:r>
              <a:rPr lang="ru-RU" altLang="ja-JP" sz="1600" dirty="0" smtClean="0">
                <a:ea typeface="ＭＳ Ｐゴシック" pitchFamily="34" charset="-128"/>
              </a:rPr>
              <a:t>швейная и текстильная промышленность</a:t>
            </a:r>
            <a:r>
              <a:rPr lang="en-GB" altLang="ja-JP" sz="1600" dirty="0" smtClean="0">
                <a:ea typeface="ＭＳ Ｐゴシック" pitchFamily="34" charset="-128"/>
              </a:rPr>
              <a:t>) </a:t>
            </a:r>
            <a:r>
              <a:rPr lang="ru-RU" altLang="ja-JP" sz="1600" dirty="0" smtClean="0">
                <a:ea typeface="ＭＳ Ｐゴシック" pitchFamily="34" charset="-128"/>
              </a:rPr>
              <a:t>и на малые предприятия</a:t>
            </a:r>
            <a:endParaRPr lang="en-GB" altLang="ja-JP" sz="1600" dirty="0" smtClean="0">
              <a:ea typeface="ＭＳ Ｐゴシック" pitchFamily="34" charset="-128"/>
            </a:endParaRPr>
          </a:p>
          <a:p>
            <a:pPr eaLnBrk="1" hangingPunct="1">
              <a:lnSpc>
                <a:spcPct val="80000"/>
              </a:lnSpc>
            </a:pPr>
            <a:endParaRPr lang="en-GB" altLang="ja-JP" sz="1600" dirty="0" smtClean="0">
              <a:ea typeface="ＭＳ Ｐゴシック" pitchFamily="34" charset="-128"/>
            </a:endParaRPr>
          </a:p>
          <a:p>
            <a:pPr eaLnBrk="1" hangingPunct="1">
              <a:lnSpc>
                <a:spcPct val="80000"/>
              </a:lnSpc>
            </a:pPr>
            <a:r>
              <a:rPr lang="ru-RU" altLang="ja-JP" sz="1600" dirty="0" smtClean="0">
                <a:ea typeface="ＭＳ Ｐゴシック" pitchFamily="34" charset="-128"/>
              </a:rPr>
              <a:t>Мониторинг влияния на определенные группы низкооплачиваемых работников: молодых людей, женщин, </a:t>
            </a:r>
            <a:r>
              <a:rPr lang="ru-RU" altLang="ja-JP" sz="1600" dirty="0" smtClean="0">
                <a:ea typeface="ＭＳ Ｐゴシック" pitchFamily="34" charset="-128"/>
              </a:rPr>
              <a:t>этнических меньшинств, </a:t>
            </a:r>
            <a:r>
              <a:rPr lang="ru-RU" altLang="ja-JP" sz="1600" dirty="0" smtClean="0">
                <a:ea typeface="ＭＳ Ｐゴシック" pitchFamily="34" charset="-128"/>
              </a:rPr>
              <a:t>людей с ограниченными возможностями, трудящихся мигрантов, внештатных работников, временных и сезонных работников, домашних работников, работников старшего возраста и др. </a:t>
            </a:r>
            <a:endParaRPr lang="en-GB" altLang="ja-JP" sz="1600" dirty="0" smtClean="0">
              <a:ea typeface="ＭＳ Ｐゴシック" pitchFamily="34" charset="-128"/>
            </a:endParaRPr>
          </a:p>
        </p:txBody>
      </p:sp>
      <p:sp>
        <p:nvSpPr>
          <p:cNvPr id="14339" name="Rectangle 3"/>
          <p:cNvSpPr>
            <a:spLocks noGrp="1" noChangeArrowheads="1"/>
          </p:cNvSpPr>
          <p:nvPr>
            <p:ph type="title"/>
          </p:nvPr>
        </p:nvSpPr>
        <p:spPr>
          <a:xfrm>
            <a:off x="395288" y="139700"/>
            <a:ext cx="7934325" cy="904875"/>
          </a:xfrm>
          <a:noFill/>
        </p:spPr>
        <p:txBody>
          <a:bodyPr/>
          <a:lstStyle/>
          <a:p>
            <a:pPr algn="ctr" eaLnBrk="1" hangingPunct="1"/>
            <a:r>
              <a:rPr lang="ru-RU" dirty="0"/>
              <a:t>Мониторинг результатов</a:t>
            </a:r>
            <a:endParaRPr lang="en-GB" dirty="0" smtClean="0"/>
          </a:p>
        </p:txBody>
      </p:sp>
    </p:spTree>
    <p:extLst>
      <p:ext uri="{BB962C8B-B14F-4D97-AF65-F5344CB8AC3E}">
        <p14:creationId xmlns:p14="http://schemas.microsoft.com/office/powerpoint/2010/main" val="26643234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a:r>
              <a:rPr lang="ru-RU" dirty="0"/>
              <a:t>Мониторинг результатов</a:t>
            </a:r>
            <a:endParaRPr lang="en-GB" dirty="0" smtClean="0"/>
          </a:p>
        </p:txBody>
      </p:sp>
      <p:sp>
        <p:nvSpPr>
          <p:cNvPr id="13315" name="Content Placeholder 2"/>
          <p:cNvSpPr>
            <a:spLocks noGrp="1"/>
          </p:cNvSpPr>
          <p:nvPr>
            <p:ph idx="1"/>
          </p:nvPr>
        </p:nvSpPr>
        <p:spPr>
          <a:xfrm>
            <a:off x="457200" y="1124744"/>
            <a:ext cx="8229600" cy="4862165"/>
          </a:xfrm>
        </p:spPr>
        <p:txBody>
          <a:bodyPr/>
          <a:lstStyle/>
          <a:p>
            <a:pPr marL="0" indent="0">
              <a:buNone/>
            </a:pPr>
            <a:r>
              <a:rPr lang="ru-RU" sz="1800" dirty="0" smtClean="0"/>
              <a:t>Как это скажется на занятости через 10 лет? </a:t>
            </a:r>
            <a:endParaRPr lang="en-GB" sz="1800" dirty="0" smtClean="0"/>
          </a:p>
          <a:p>
            <a:endParaRPr lang="en-GB" sz="1800" dirty="0" smtClean="0"/>
          </a:p>
          <a:p>
            <a:r>
              <a:rPr lang="ru-RU" sz="1800" dirty="0" smtClean="0"/>
              <a:t>«Фирмы адаптируются к повышениям издержек на выплату заработной платы, изменяя структуру выплат, отменяя надбавки к заработной плате и снижая косвенные издержки на рабочую силу</a:t>
            </a:r>
            <a:r>
              <a:rPr lang="en-US" sz="1800" dirty="0" smtClean="0"/>
              <a:t>. </a:t>
            </a:r>
            <a:r>
              <a:rPr lang="ru-RU" sz="1800" dirty="0" smtClean="0"/>
              <a:t>В ходе проведения исследования было найдено очень мало доказательств того, что повышение заработной платы приводит к снижению уровня занятости или уменьшению количества часов работы.»</a:t>
            </a:r>
            <a:endParaRPr lang="en-US" sz="1800" dirty="0" smtClean="0"/>
          </a:p>
          <a:p>
            <a:endParaRPr lang="en-US" sz="1800" dirty="0"/>
          </a:p>
          <a:p>
            <a:r>
              <a:rPr lang="ru-RU" sz="1800" dirty="0" smtClean="0"/>
              <a:t>«В итоге мы сделали вывод о том, что минимальная заработная плата продолжает оказывать позитивное воздействие на экономику»</a:t>
            </a:r>
            <a:endParaRPr lang="en-GB" sz="1800" dirty="0" smtClean="0"/>
          </a:p>
        </p:txBody>
      </p:sp>
    </p:spTree>
    <p:extLst>
      <p:ext uri="{BB962C8B-B14F-4D97-AF65-F5344CB8AC3E}">
        <p14:creationId xmlns:p14="http://schemas.microsoft.com/office/powerpoint/2010/main" val="15498156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dirty="0"/>
              <a:t>Мониторинг результатов</a:t>
            </a:r>
            <a:endParaRPr lang="en-GB" dirty="0"/>
          </a:p>
        </p:txBody>
      </p:sp>
      <p:sp>
        <p:nvSpPr>
          <p:cNvPr id="3" name="Content Placeholder 2"/>
          <p:cNvSpPr>
            <a:spLocks noGrp="1"/>
          </p:cNvSpPr>
          <p:nvPr>
            <p:ph idx="1"/>
          </p:nvPr>
        </p:nvSpPr>
        <p:spPr/>
        <p:txBody>
          <a:bodyPr/>
          <a:lstStyle/>
          <a:p>
            <a:r>
              <a:rPr lang="ru-RU" sz="2000" dirty="0" smtClean="0"/>
              <a:t>Стандартная неоклассическая экономика говорит о том, что если ввести эффективный механизм минимальной заработной платы на свободном рынке труда, работники будут получать более высокую заработную плату, но это приведет к избытку имеющейся рабочей силы, таким образом, минимальная заработная плата ведет к безработице. </a:t>
            </a:r>
            <a:endParaRPr lang="en-GB" sz="2000" dirty="0" smtClean="0"/>
          </a:p>
          <a:p>
            <a:endParaRPr lang="en-GB" sz="2000" dirty="0" smtClean="0"/>
          </a:p>
          <a:p>
            <a:r>
              <a:rPr lang="ru-RU" sz="2000" dirty="0" smtClean="0"/>
              <a:t>В то же время сторонники Кейнсианства предполагают, что минимальная заработная плата может даже оказывать позитивное влияние на занятость, если она способствует увеличению потребления </a:t>
            </a:r>
            <a:r>
              <a:rPr lang="ru-RU" sz="2000" dirty="0" smtClean="0"/>
              <a:t>домашними хозяйствами </a:t>
            </a:r>
            <a:r>
              <a:rPr lang="ru-RU" sz="2000" dirty="0" smtClean="0"/>
              <a:t>и повышению совокупного спроса.</a:t>
            </a:r>
            <a:endParaRPr lang="en-GB" sz="2000" dirty="0"/>
          </a:p>
        </p:txBody>
      </p:sp>
    </p:spTree>
    <p:extLst>
      <p:ext uri="{BB962C8B-B14F-4D97-AF65-F5344CB8AC3E}">
        <p14:creationId xmlns:p14="http://schemas.microsoft.com/office/powerpoint/2010/main" val="35002853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435280" cy="807368"/>
          </a:xfrm>
        </p:spPr>
        <p:txBody>
          <a:bodyPr>
            <a:normAutofit/>
          </a:bodyPr>
          <a:lstStyle/>
          <a:p>
            <a:pPr algn="ctr"/>
            <a:r>
              <a:rPr lang="ru-RU" dirty="0" smtClean="0"/>
              <a:t>Мониторинг результатов</a:t>
            </a:r>
            <a:endParaRPr lang="en-GB" dirty="0"/>
          </a:p>
        </p:txBody>
      </p:sp>
      <p:sp>
        <p:nvSpPr>
          <p:cNvPr id="3" name="Content Placeholder 2"/>
          <p:cNvSpPr>
            <a:spLocks noGrp="1"/>
          </p:cNvSpPr>
          <p:nvPr>
            <p:ph idx="1"/>
          </p:nvPr>
        </p:nvSpPr>
        <p:spPr>
          <a:xfrm>
            <a:off x="467544" y="1268760"/>
            <a:ext cx="8229600" cy="4530725"/>
          </a:xfrm>
        </p:spPr>
        <p:txBody>
          <a:bodyPr>
            <a:noAutofit/>
          </a:bodyPr>
          <a:lstStyle/>
          <a:p>
            <a:pPr marL="0" indent="0">
              <a:lnSpc>
                <a:spcPct val="120000"/>
              </a:lnSpc>
              <a:spcBef>
                <a:spcPts val="0"/>
              </a:spcBef>
              <a:buNone/>
            </a:pPr>
            <a:r>
              <a:rPr lang="ru-RU" sz="1600" dirty="0" smtClean="0"/>
              <a:t>Влияние на уровень занятости в разных странах:</a:t>
            </a:r>
            <a:endParaRPr lang="en-GB" sz="1600" dirty="0"/>
          </a:p>
          <a:p>
            <a:pPr marL="0" indent="0">
              <a:lnSpc>
                <a:spcPct val="120000"/>
              </a:lnSpc>
              <a:spcBef>
                <a:spcPts val="0"/>
              </a:spcBef>
              <a:buNone/>
            </a:pPr>
            <a:endParaRPr lang="en-GB" sz="1600" dirty="0" smtClean="0"/>
          </a:p>
          <a:p>
            <a:pPr>
              <a:lnSpc>
                <a:spcPct val="120000"/>
              </a:lnSpc>
              <a:spcBef>
                <a:spcPts val="0"/>
              </a:spcBef>
            </a:pPr>
            <a:r>
              <a:rPr lang="ru-RU" sz="1600" dirty="0" smtClean="0"/>
              <a:t>В Китае, Ни, </a:t>
            </a:r>
            <a:r>
              <a:rPr lang="ru-RU" sz="1600" dirty="0" err="1" smtClean="0"/>
              <a:t>Ванг</a:t>
            </a:r>
            <a:r>
              <a:rPr lang="ru-RU" sz="1600" dirty="0" smtClean="0"/>
              <a:t> и </a:t>
            </a:r>
            <a:r>
              <a:rPr lang="ru-RU" sz="1600" dirty="0" err="1" smtClean="0"/>
              <a:t>Йао</a:t>
            </a:r>
            <a:r>
              <a:rPr lang="ru-RU" sz="1600" dirty="0" smtClean="0"/>
              <a:t> </a:t>
            </a:r>
            <a:r>
              <a:rPr lang="en-US" sz="1600" dirty="0" smtClean="0"/>
              <a:t>(</a:t>
            </a:r>
            <a:r>
              <a:rPr lang="ru-RU" sz="1600" dirty="0" smtClean="0"/>
              <a:t>данные 2000-2005 гг.</a:t>
            </a:r>
            <a:r>
              <a:rPr lang="en-US" sz="1600" dirty="0" smtClean="0"/>
              <a:t>) </a:t>
            </a:r>
            <a:r>
              <a:rPr lang="ru-RU" sz="1600" dirty="0" smtClean="0"/>
              <a:t>выяснили, что минимальная заработная плата не оказывала значительного негативного влияния на уровень занятости. При этом в одном регионе влияние было негативным, а в двух – позитивным. </a:t>
            </a:r>
            <a:endParaRPr lang="en-GB" sz="1600" dirty="0"/>
          </a:p>
          <a:p>
            <a:pPr>
              <a:lnSpc>
                <a:spcPct val="120000"/>
              </a:lnSpc>
              <a:spcBef>
                <a:spcPts val="0"/>
              </a:spcBef>
            </a:pPr>
            <a:endParaRPr lang="en-GB" sz="1600" dirty="0" smtClean="0"/>
          </a:p>
          <a:p>
            <a:pPr>
              <a:lnSpc>
                <a:spcPct val="120000"/>
              </a:lnSpc>
              <a:spcBef>
                <a:spcPts val="0"/>
              </a:spcBef>
            </a:pPr>
            <a:r>
              <a:rPr lang="ru-RU" sz="1600" dirty="0" smtClean="0"/>
              <a:t>В Бразилии, </a:t>
            </a:r>
            <a:r>
              <a:rPr lang="ru-RU" sz="1600" dirty="0" err="1" smtClean="0"/>
              <a:t>Лемос</a:t>
            </a:r>
            <a:r>
              <a:rPr lang="ru-RU" sz="1600" dirty="0" smtClean="0"/>
              <a:t>, используя данных обследования домашних хозяйств с 1982 по 2004 гг., обнаружил, что минимальная заработная плата никак не повлияла на занятость, ни с точки зрения количества рабочих мест, ни с точки зрения количества отработанных часов. </a:t>
            </a:r>
            <a:endParaRPr lang="en-US" sz="1600" dirty="0" smtClean="0"/>
          </a:p>
          <a:p>
            <a:pPr>
              <a:lnSpc>
                <a:spcPct val="120000"/>
              </a:lnSpc>
              <a:spcBef>
                <a:spcPts val="0"/>
              </a:spcBef>
            </a:pPr>
            <a:endParaRPr lang="en-US" sz="1600" dirty="0" smtClean="0"/>
          </a:p>
          <a:p>
            <a:pPr>
              <a:lnSpc>
                <a:spcPct val="120000"/>
              </a:lnSpc>
              <a:spcBef>
                <a:spcPts val="0"/>
              </a:spcBef>
            </a:pPr>
            <a:r>
              <a:rPr lang="ru-RU" sz="1600" dirty="0" smtClean="0"/>
              <a:t>В Индонезии, </a:t>
            </a:r>
            <a:r>
              <a:rPr lang="ru-RU" sz="1600" dirty="0" err="1" smtClean="0"/>
              <a:t>Чун</a:t>
            </a:r>
            <a:r>
              <a:rPr lang="ru-RU" sz="1600" dirty="0" smtClean="0"/>
              <a:t> и </a:t>
            </a:r>
            <a:r>
              <a:rPr lang="ru-RU" sz="1600" dirty="0" err="1" smtClean="0"/>
              <a:t>Кхор</a:t>
            </a:r>
            <a:r>
              <a:rPr lang="ru-RU" sz="1600" dirty="0" smtClean="0"/>
              <a:t> (2010 г.) доказали, что минимальная заработная плата не оказывает значительного влияния на занятость в целом, но имеет некоторые негативные последствия для занятости в формальном секторе экономики. </a:t>
            </a:r>
            <a:endParaRPr lang="en-US" sz="1600" dirty="0" smtClean="0"/>
          </a:p>
          <a:p>
            <a:pPr>
              <a:lnSpc>
                <a:spcPct val="120000"/>
              </a:lnSpc>
              <a:spcBef>
                <a:spcPts val="0"/>
              </a:spcBef>
            </a:pPr>
            <a:endParaRPr lang="en-US" sz="1600" dirty="0"/>
          </a:p>
        </p:txBody>
      </p:sp>
    </p:spTree>
    <p:extLst>
      <p:ext uri="{BB962C8B-B14F-4D97-AF65-F5344CB8AC3E}">
        <p14:creationId xmlns:p14="http://schemas.microsoft.com/office/powerpoint/2010/main" val="15830908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a:r>
              <a:rPr lang="ru-RU" sz="4000" dirty="0" smtClean="0"/>
              <a:t>Необходимость разработки стратегии на среднесрочную перспективу</a:t>
            </a:r>
            <a:endParaRPr lang="en-GB" sz="4000" dirty="0" smtClean="0"/>
          </a:p>
        </p:txBody>
      </p:sp>
      <p:sp>
        <p:nvSpPr>
          <p:cNvPr id="9219" name="Content Placeholder 2"/>
          <p:cNvSpPr>
            <a:spLocks noGrp="1"/>
          </p:cNvSpPr>
          <p:nvPr>
            <p:ph idx="1"/>
          </p:nvPr>
        </p:nvSpPr>
        <p:spPr/>
        <p:txBody>
          <a:bodyPr/>
          <a:lstStyle/>
          <a:p>
            <a:pPr marL="0" indent="0" algn="ctr">
              <a:buNone/>
            </a:pPr>
            <a:endParaRPr lang="en-GB" sz="2000" dirty="0" smtClean="0">
              <a:solidFill>
                <a:srgbClr val="FF0000"/>
              </a:solidFill>
            </a:endParaRPr>
          </a:p>
          <a:p>
            <a:pPr marL="0" indent="0" algn="ctr">
              <a:buNone/>
            </a:pPr>
            <a:endParaRPr lang="en-GB" sz="2000" dirty="0">
              <a:solidFill>
                <a:srgbClr val="FF0000"/>
              </a:solidFill>
            </a:endParaRPr>
          </a:p>
          <a:p>
            <a:pPr marL="0" indent="0" algn="ctr">
              <a:buNone/>
            </a:pPr>
            <a:endParaRPr lang="en-GB" sz="2000" dirty="0" smtClean="0">
              <a:solidFill>
                <a:srgbClr val="FF0000"/>
              </a:solidFill>
            </a:endParaRPr>
          </a:p>
          <a:p>
            <a:pPr marL="0" indent="0" algn="ctr">
              <a:buNone/>
            </a:pPr>
            <a:r>
              <a:rPr lang="ru-RU" sz="2000" dirty="0" smtClean="0"/>
              <a:t>Необходимо иметь стратегию на среднесрочную перспективу на случай, если прогнозируемая минимальная заработная </a:t>
            </a:r>
            <a:r>
              <a:rPr lang="ru-RU" sz="2000" smtClean="0"/>
              <a:t>плата превысит </a:t>
            </a:r>
            <a:r>
              <a:rPr lang="ru-RU" sz="2000" dirty="0" smtClean="0"/>
              <a:t>платежные возможности экономики. Такая стратегия позволит корректировать заработную плату, повышая ее, в соответствии с ростом производительности труда. </a:t>
            </a:r>
            <a:endParaRPr lang="en-GB" sz="2000" dirty="0" smtClean="0"/>
          </a:p>
        </p:txBody>
      </p:sp>
    </p:spTree>
    <p:extLst>
      <p:ext uri="{BB962C8B-B14F-4D97-AF65-F5344CB8AC3E}">
        <p14:creationId xmlns:p14="http://schemas.microsoft.com/office/powerpoint/2010/main" val="2441550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title"/>
          </p:nvPr>
        </p:nvSpPr>
        <p:spPr>
          <a:xfrm>
            <a:off x="395536" y="260648"/>
            <a:ext cx="8928992" cy="847725"/>
          </a:xfrm>
          <a:noFill/>
        </p:spPr>
        <p:txBody>
          <a:bodyPr/>
          <a:lstStyle/>
          <a:p>
            <a:pPr eaLnBrk="1" hangingPunct="1"/>
            <a:r>
              <a:rPr lang="ru-RU" sz="3200" dirty="0"/>
              <a:t>Понятие «минимальная заработная плата» и цель выплаты минимальной заработной платы</a:t>
            </a:r>
            <a:endParaRPr lang="en-GB" sz="3200" dirty="0" smtClean="0"/>
          </a:p>
        </p:txBody>
      </p:sp>
      <p:sp>
        <p:nvSpPr>
          <p:cNvPr id="18435" name="Rectangle 2"/>
          <p:cNvSpPr>
            <a:spLocks noGrp="1" noChangeArrowheads="1"/>
          </p:cNvSpPr>
          <p:nvPr>
            <p:ph type="body" sz="half" idx="1"/>
          </p:nvPr>
        </p:nvSpPr>
        <p:spPr>
          <a:xfrm>
            <a:off x="395288" y="1052736"/>
            <a:ext cx="8208962" cy="4608512"/>
          </a:xfrm>
          <a:noFill/>
        </p:spPr>
        <p:txBody>
          <a:bodyPr/>
          <a:lstStyle/>
          <a:p>
            <a:pPr algn="just" eaLnBrk="1" hangingPunct="1"/>
            <a:endParaRPr lang="en-GB" sz="1600" dirty="0" smtClean="0"/>
          </a:p>
          <a:p>
            <a:pPr algn="just" eaLnBrk="1" hangingPunct="1"/>
            <a:r>
              <a:rPr lang="ru-RU" sz="1600" dirty="0" smtClean="0"/>
              <a:t>Минимальная заработная плата является частью социальной политики, которая основана на утверждении, что в некоторых ситуациях рынок не обеспечивает социальную справедливость. «Труд не является товаром» (Устав МОТ</a:t>
            </a:r>
            <a:r>
              <a:rPr lang="en-GB" sz="1600" dirty="0" smtClean="0"/>
              <a:t>) </a:t>
            </a:r>
            <a:r>
              <a:rPr lang="ru-RU" sz="1600" dirty="0" smtClean="0"/>
              <a:t>и заработная плата не может определяться только законами спроса и предложения. </a:t>
            </a:r>
            <a:endParaRPr lang="en-GB" sz="1600" dirty="0" smtClean="0"/>
          </a:p>
          <a:p>
            <a:pPr algn="just" eaLnBrk="1" hangingPunct="1"/>
            <a:endParaRPr lang="en-GB" sz="1600" dirty="0"/>
          </a:p>
          <a:p>
            <a:pPr algn="just" eaLnBrk="1" hangingPunct="1"/>
            <a:r>
              <a:rPr lang="ru-RU" sz="1600" dirty="0" smtClean="0"/>
              <a:t>Минимальная заработная плата является важным инструментом и для работодателей, т.к. создает равные условия и предотвращает несправедливую конкуренцию со стороны компаний, которые выплачивают слишком низкую заработную плату</a:t>
            </a:r>
            <a:r>
              <a:rPr lang="en-GB" sz="1600" dirty="0" smtClean="0"/>
              <a:t>. </a:t>
            </a:r>
            <a:r>
              <a:rPr lang="ru-RU" sz="1600" dirty="0" smtClean="0"/>
              <a:t>Установление минимальной заработной платы гарантирует условия равной конкуренции между работодателями.</a:t>
            </a:r>
            <a:r>
              <a:rPr lang="en-GB" sz="1600" dirty="0" smtClean="0"/>
              <a:t> </a:t>
            </a:r>
          </a:p>
          <a:p>
            <a:pPr algn="just" eaLnBrk="1" hangingPunct="1"/>
            <a:endParaRPr lang="en-GB" sz="1600" dirty="0" smtClean="0"/>
          </a:p>
          <a:p>
            <a:pPr algn="just" eaLnBrk="1" hangingPunct="1"/>
            <a:r>
              <a:rPr lang="ru-RU" sz="1600" dirty="0" smtClean="0"/>
              <a:t>Минимальная заработная плата является лишь одним из разнообразных инструментов политики, обеспечивающих минимальный доход и достойный уровень жизни.</a:t>
            </a:r>
            <a:endParaRPr lang="en-GB" sz="1600" dirty="0" smtClean="0"/>
          </a:p>
        </p:txBody>
      </p:sp>
    </p:spTree>
    <p:extLst>
      <p:ext uri="{BB962C8B-B14F-4D97-AF65-F5344CB8AC3E}">
        <p14:creationId xmlns:p14="http://schemas.microsoft.com/office/powerpoint/2010/main" val="20141290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
          <p:cNvSpPr>
            <a:spLocks noGrp="1" noChangeArrowheads="1"/>
          </p:cNvSpPr>
          <p:nvPr>
            <p:ph type="title"/>
          </p:nvPr>
        </p:nvSpPr>
        <p:spPr>
          <a:xfrm>
            <a:off x="467544" y="332656"/>
            <a:ext cx="8229600" cy="792163"/>
          </a:xfrm>
        </p:spPr>
        <p:txBody>
          <a:bodyPr/>
          <a:lstStyle/>
          <a:p>
            <a:pPr eaLnBrk="1" hangingPunct="1"/>
            <a:r>
              <a:rPr lang="ru-RU" sz="3200" dirty="0"/>
              <a:t>Понятие «минимальная заработная плата» и цель выплаты минимальной заработной платы</a:t>
            </a:r>
            <a:endParaRPr lang="en-US" sz="3200" dirty="0" smtClean="0"/>
          </a:p>
        </p:txBody>
      </p:sp>
      <p:cxnSp>
        <p:nvCxnSpPr>
          <p:cNvPr id="3" name="Straight Connector 2"/>
          <p:cNvCxnSpPr/>
          <p:nvPr/>
        </p:nvCxnSpPr>
        <p:spPr>
          <a:xfrm>
            <a:off x="1187450" y="4078188"/>
            <a:ext cx="0" cy="1943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1187450" y="6021288"/>
            <a:ext cx="5256213"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Freeform 6"/>
          <p:cNvSpPr/>
          <p:nvPr/>
        </p:nvSpPr>
        <p:spPr>
          <a:xfrm>
            <a:off x="1574800" y="4293096"/>
            <a:ext cx="3779838" cy="1754187"/>
          </a:xfrm>
          <a:custGeom>
            <a:avLst/>
            <a:gdLst>
              <a:gd name="connsiteX0" fmla="*/ 0 w 3780149"/>
              <a:gd name="connsiteY0" fmla="*/ 1612094 h 1678081"/>
              <a:gd name="connsiteX1" fmla="*/ 1093510 w 3780149"/>
              <a:gd name="connsiteY1" fmla="*/ 110 h 1678081"/>
              <a:gd name="connsiteX2" fmla="*/ 3780149 w 3780149"/>
              <a:gd name="connsiteY2" fmla="*/ 1678081 h 1678081"/>
              <a:gd name="connsiteX3" fmla="*/ 3780149 w 3780149"/>
              <a:gd name="connsiteY3" fmla="*/ 1678081 h 1678081"/>
            </a:gdLst>
            <a:ahLst/>
            <a:cxnLst>
              <a:cxn ang="0">
                <a:pos x="connsiteX0" y="connsiteY0"/>
              </a:cxn>
              <a:cxn ang="0">
                <a:pos x="connsiteX1" y="connsiteY1"/>
              </a:cxn>
              <a:cxn ang="0">
                <a:pos x="connsiteX2" y="connsiteY2"/>
              </a:cxn>
              <a:cxn ang="0">
                <a:pos x="connsiteX3" y="connsiteY3"/>
              </a:cxn>
            </a:cxnLst>
            <a:rect l="l" t="t" r="r" b="b"/>
            <a:pathLst>
              <a:path w="3780149" h="1678081">
                <a:moveTo>
                  <a:pt x="0" y="1612094"/>
                </a:moveTo>
                <a:cubicBezTo>
                  <a:pt x="231742" y="800603"/>
                  <a:pt x="463485" y="-10888"/>
                  <a:pt x="1093510" y="110"/>
                </a:cubicBezTo>
                <a:cubicBezTo>
                  <a:pt x="1723535" y="11108"/>
                  <a:pt x="3780149" y="1678081"/>
                  <a:pt x="3780149" y="1678081"/>
                </a:cubicBezTo>
                <a:lnTo>
                  <a:pt x="3780149" y="1678081"/>
                </a:lnTo>
              </a:path>
            </a:pathLst>
          </a:custGeom>
        </p:spPr>
        <p:style>
          <a:lnRef idx="3">
            <a:schemeClr val="accent2"/>
          </a:lnRef>
          <a:fillRef idx="0">
            <a:schemeClr val="accent2"/>
          </a:fillRef>
          <a:effectRef idx="2">
            <a:schemeClr val="accent2"/>
          </a:effectRef>
          <a:fontRef idx="minor">
            <a:schemeClr val="tx1"/>
          </a:fontRef>
        </p:style>
        <p:txBody>
          <a:bodyPr anchor="ctr"/>
          <a:lstStyle/>
          <a:p>
            <a:pPr algn="ctr">
              <a:defRPr/>
            </a:pPr>
            <a:endParaRPr lang="en-GB"/>
          </a:p>
        </p:txBody>
      </p:sp>
      <p:sp>
        <p:nvSpPr>
          <p:cNvPr id="8" name="Oval 7"/>
          <p:cNvSpPr/>
          <p:nvPr/>
        </p:nvSpPr>
        <p:spPr>
          <a:xfrm>
            <a:off x="1331913" y="4437112"/>
            <a:ext cx="1277937" cy="1690687"/>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15368" name="TextBox 8"/>
          <p:cNvSpPr txBox="1">
            <a:spLocks noChangeArrowheads="1"/>
          </p:cNvSpPr>
          <p:nvPr/>
        </p:nvSpPr>
        <p:spPr bwMode="auto">
          <a:xfrm>
            <a:off x="1451111" y="4634680"/>
            <a:ext cx="960649"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ru-RU" b="1" i="1" dirty="0" smtClean="0">
                <a:solidFill>
                  <a:srgbClr val="FF0000"/>
                </a:solidFill>
              </a:rPr>
              <a:t>«зона мин. </a:t>
            </a:r>
            <a:r>
              <a:rPr lang="ru-RU" b="1" i="1" dirty="0" err="1" smtClean="0">
                <a:solidFill>
                  <a:srgbClr val="FF0000"/>
                </a:solidFill>
              </a:rPr>
              <a:t>ЗП</a:t>
            </a:r>
            <a:r>
              <a:rPr lang="ru-RU" b="1" i="1" dirty="0" smtClean="0">
                <a:solidFill>
                  <a:srgbClr val="FF0000"/>
                </a:solidFill>
              </a:rPr>
              <a:t>»</a:t>
            </a:r>
            <a:endParaRPr lang="en-GB" b="1" i="1" dirty="0">
              <a:solidFill>
                <a:srgbClr val="FF0000"/>
              </a:solidFill>
            </a:endParaRPr>
          </a:p>
        </p:txBody>
      </p:sp>
      <p:sp>
        <p:nvSpPr>
          <p:cNvPr id="10" name="Oval 9"/>
          <p:cNvSpPr/>
          <p:nvPr/>
        </p:nvSpPr>
        <p:spPr>
          <a:xfrm>
            <a:off x="2287637" y="3861048"/>
            <a:ext cx="3292475" cy="1187450"/>
          </a:xfrm>
          <a:prstGeom prst="ellipse">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15370" name="TextBox 10"/>
          <p:cNvSpPr txBox="1">
            <a:spLocks noChangeArrowheads="1"/>
          </p:cNvSpPr>
          <p:nvPr/>
        </p:nvSpPr>
        <p:spPr bwMode="auto">
          <a:xfrm>
            <a:off x="2943845" y="3975447"/>
            <a:ext cx="201453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ru-RU" b="1" i="1" dirty="0" smtClean="0">
                <a:solidFill>
                  <a:srgbClr val="00B0F0"/>
                </a:solidFill>
              </a:rPr>
              <a:t>«зона коллективных переговоров»</a:t>
            </a:r>
            <a:endParaRPr lang="en-GB" b="1" i="1" dirty="0">
              <a:solidFill>
                <a:srgbClr val="00B0F0"/>
              </a:solidFill>
            </a:endParaRPr>
          </a:p>
        </p:txBody>
      </p:sp>
      <p:sp>
        <p:nvSpPr>
          <p:cNvPr id="2" name="Content Placeholder 1"/>
          <p:cNvSpPr>
            <a:spLocks noGrp="1"/>
          </p:cNvSpPr>
          <p:nvPr>
            <p:ph idx="1"/>
          </p:nvPr>
        </p:nvSpPr>
        <p:spPr>
          <a:xfrm>
            <a:off x="457200" y="1600201"/>
            <a:ext cx="8229600" cy="1612775"/>
          </a:xfrm>
        </p:spPr>
        <p:txBody>
          <a:bodyPr/>
          <a:lstStyle/>
          <a:p>
            <a:pPr marL="0" indent="0" algn="ctr">
              <a:buNone/>
            </a:pPr>
            <a:r>
              <a:rPr lang="ru-RU" sz="2400" dirty="0" smtClean="0"/>
              <a:t>Минимальная заработная плата предназначена самым низкооплачиваемым работником, но она не заменяет  коллективные переговоры</a:t>
            </a:r>
            <a:r>
              <a:rPr lang="en-GB" sz="2400" dirty="0" smtClean="0"/>
              <a:t> </a:t>
            </a:r>
            <a:endParaRPr lang="en-GB" sz="2400" dirty="0"/>
          </a:p>
        </p:txBody>
      </p:sp>
      <p:sp>
        <p:nvSpPr>
          <p:cNvPr id="4" name="TextBox 3"/>
          <p:cNvSpPr txBox="1"/>
          <p:nvPr/>
        </p:nvSpPr>
        <p:spPr>
          <a:xfrm>
            <a:off x="581943" y="3501008"/>
            <a:ext cx="461665" cy="2448272"/>
          </a:xfrm>
          <a:prstGeom prst="rect">
            <a:avLst/>
          </a:prstGeom>
          <a:noFill/>
        </p:spPr>
        <p:txBody>
          <a:bodyPr vert="vert270" wrap="square" rtlCol="0">
            <a:spAutoFit/>
          </a:bodyPr>
          <a:lstStyle/>
          <a:p>
            <a:r>
              <a:rPr lang="ru-RU" dirty="0" smtClean="0"/>
              <a:t>Количество работников</a:t>
            </a:r>
            <a:endParaRPr lang="en-GB" dirty="0"/>
          </a:p>
        </p:txBody>
      </p:sp>
      <p:sp>
        <p:nvSpPr>
          <p:cNvPr id="5" name="TextBox 4"/>
          <p:cNvSpPr txBox="1"/>
          <p:nvPr/>
        </p:nvSpPr>
        <p:spPr>
          <a:xfrm>
            <a:off x="5580112" y="5661248"/>
            <a:ext cx="2952328" cy="369332"/>
          </a:xfrm>
          <a:prstGeom prst="rect">
            <a:avLst/>
          </a:prstGeom>
          <a:noFill/>
        </p:spPr>
        <p:txBody>
          <a:bodyPr wrap="square" rtlCol="0">
            <a:spAutoFit/>
          </a:bodyPr>
          <a:lstStyle/>
          <a:p>
            <a:r>
              <a:rPr lang="ru-RU" dirty="0" smtClean="0"/>
              <a:t>Уровень заработной платы</a:t>
            </a:r>
            <a:endParaRPr lang="en-GB" dirty="0"/>
          </a:p>
        </p:txBody>
      </p:sp>
    </p:spTree>
    <p:extLst>
      <p:ext uri="{BB962C8B-B14F-4D97-AF65-F5344CB8AC3E}">
        <p14:creationId xmlns:p14="http://schemas.microsoft.com/office/powerpoint/2010/main" val="35981368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5368" grpId="0"/>
      <p:bldP spid="10" grpId="0" animBg="1"/>
      <p:bldP spid="1537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body" idx="1"/>
          </p:nvPr>
        </p:nvSpPr>
        <p:spPr>
          <a:xfrm>
            <a:off x="457200" y="1268760"/>
            <a:ext cx="8229600" cy="4896544"/>
          </a:xfrm>
        </p:spPr>
        <p:txBody>
          <a:bodyPr/>
          <a:lstStyle/>
          <a:p>
            <a:r>
              <a:rPr lang="ru-RU" sz="1800" dirty="0" smtClean="0"/>
              <a:t>Минимальная заработная плата впервые была установлена в Новой Зеландии и Австралии в конце </a:t>
            </a:r>
            <a:r>
              <a:rPr lang="en-US" sz="1800" dirty="0" smtClean="0"/>
              <a:t>XIX </a:t>
            </a:r>
            <a:r>
              <a:rPr lang="ru-RU" sz="1800" dirty="0" smtClean="0"/>
              <a:t>века с принятием закона Новой Зеландии «О примирительных процедурах и арбитраже» и закона  о советах по заработной плате в австралийском штате Виктория в </a:t>
            </a:r>
            <a:r>
              <a:rPr lang="en-GB" sz="1800" dirty="0" smtClean="0"/>
              <a:t>1896</a:t>
            </a:r>
            <a:r>
              <a:rPr lang="ru-RU" sz="1800" dirty="0" smtClean="0"/>
              <a:t> </a:t>
            </a:r>
            <a:r>
              <a:rPr lang="ru-RU" sz="1800" dirty="0" smtClean="0"/>
              <a:t>году</a:t>
            </a:r>
            <a:r>
              <a:rPr lang="en-GB" sz="1800" dirty="0" smtClean="0"/>
              <a:t>. </a:t>
            </a:r>
            <a:endParaRPr lang="en-GB" sz="1800" dirty="0" smtClean="0"/>
          </a:p>
          <a:p>
            <a:endParaRPr lang="en-GB" sz="1800" dirty="0"/>
          </a:p>
          <a:p>
            <a:r>
              <a:rPr lang="ru-RU" sz="1800" dirty="0" smtClean="0"/>
              <a:t>Великобритания приняла закон о минимальной заработной плате в </a:t>
            </a:r>
            <a:r>
              <a:rPr lang="en-GB" sz="1800" dirty="0" smtClean="0"/>
              <a:t>1909</a:t>
            </a:r>
            <a:r>
              <a:rPr lang="ru-RU" sz="1800" dirty="0" smtClean="0"/>
              <a:t> году. </a:t>
            </a:r>
            <a:r>
              <a:rPr lang="ru-RU" sz="1800" dirty="0" smtClean="0"/>
              <a:t>Первоначально он касался только четырех отраслей экономики, а с принятием закона </a:t>
            </a:r>
            <a:r>
              <a:rPr lang="en-GB" sz="1800" dirty="0"/>
              <a:t>1918 </a:t>
            </a:r>
            <a:r>
              <a:rPr lang="ru-RU" sz="1800" dirty="0" smtClean="0"/>
              <a:t>года «О торговых советах» </a:t>
            </a:r>
            <a:r>
              <a:rPr lang="en-GB" sz="1800" dirty="0" smtClean="0"/>
              <a:t> </a:t>
            </a:r>
            <a:r>
              <a:rPr lang="ru-RU" sz="1800" dirty="0" smtClean="0"/>
              <a:t>и закона </a:t>
            </a:r>
            <a:r>
              <a:rPr lang="en-GB" sz="1800" dirty="0" smtClean="0"/>
              <a:t>1945</a:t>
            </a:r>
            <a:r>
              <a:rPr lang="ru-RU" sz="1800" dirty="0" smtClean="0"/>
              <a:t> года </a:t>
            </a:r>
            <a:r>
              <a:rPr lang="ru-RU" sz="1800" dirty="0" smtClean="0"/>
              <a:t>«О советах по заработной плате» охват был расширен. </a:t>
            </a:r>
            <a:endParaRPr lang="en-GB" sz="1800" dirty="0" smtClean="0"/>
          </a:p>
          <a:p>
            <a:endParaRPr lang="en-GB" sz="1800" dirty="0" smtClean="0"/>
          </a:p>
          <a:p>
            <a:r>
              <a:rPr lang="ru-RU" sz="1800" dirty="0" smtClean="0"/>
              <a:t>В этих странах минимальная заработная плата заменяла коллективные переговоры в отраслях с низким уровнем оплаты труда. Она была предназначена для сравнительно небольшого количества работников, получающих </a:t>
            </a:r>
            <a:r>
              <a:rPr lang="ru-RU" sz="1800" dirty="0" smtClean="0"/>
              <a:t>очень низкую </a:t>
            </a:r>
            <a:r>
              <a:rPr lang="ru-RU" sz="1800" dirty="0" smtClean="0"/>
              <a:t>заработную плату. </a:t>
            </a:r>
            <a:endParaRPr lang="en-GB" sz="1800" dirty="0"/>
          </a:p>
          <a:p>
            <a:endParaRPr lang="en-GB" sz="1800" dirty="0"/>
          </a:p>
          <a:p>
            <a:endParaRPr lang="en-GB" sz="1800" dirty="0"/>
          </a:p>
        </p:txBody>
      </p:sp>
      <p:sp>
        <p:nvSpPr>
          <p:cNvPr id="7171" name="Rectangle 3"/>
          <p:cNvSpPr>
            <a:spLocks noGrp="1" noChangeArrowheads="1"/>
          </p:cNvSpPr>
          <p:nvPr>
            <p:ph type="title"/>
          </p:nvPr>
        </p:nvSpPr>
        <p:spPr>
          <a:xfrm>
            <a:off x="468313" y="292100"/>
            <a:ext cx="8424862" cy="904875"/>
          </a:xfrm>
          <a:noFill/>
        </p:spPr>
        <p:txBody>
          <a:bodyPr/>
          <a:lstStyle/>
          <a:p>
            <a:pPr eaLnBrk="1" hangingPunct="1"/>
            <a:r>
              <a:rPr lang="ru-RU" sz="3200" dirty="0" smtClean="0"/>
              <a:t>Предпосылки</a:t>
            </a:r>
            <a:r>
              <a:rPr lang="en-GB" sz="3200" dirty="0" smtClean="0"/>
              <a:t>: </a:t>
            </a:r>
            <a:r>
              <a:rPr lang="ru-RU" sz="3200" dirty="0" smtClean="0"/>
              <a:t>история выплаты минимальной заработной платы</a:t>
            </a:r>
            <a:endParaRPr lang="en-GB" sz="3200" dirty="0" smtClean="0"/>
          </a:p>
        </p:txBody>
      </p:sp>
    </p:spTree>
    <p:extLst>
      <p:ext uri="{BB962C8B-B14F-4D97-AF65-F5344CB8AC3E}">
        <p14:creationId xmlns:p14="http://schemas.microsoft.com/office/powerpoint/2010/main" val="4104304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95288" y="277813"/>
            <a:ext cx="8929240" cy="1139825"/>
          </a:xfrm>
        </p:spPr>
        <p:txBody>
          <a:bodyPr/>
          <a:lstStyle/>
          <a:p>
            <a:pPr eaLnBrk="1" hangingPunct="1"/>
            <a:r>
              <a:rPr lang="ru-RU" sz="3200" dirty="0"/>
              <a:t>Предпосылки</a:t>
            </a:r>
            <a:r>
              <a:rPr lang="en-GB" sz="3200" dirty="0"/>
              <a:t>: </a:t>
            </a:r>
            <a:r>
              <a:rPr lang="ru-RU" sz="3200" dirty="0"/>
              <a:t>история выплаты минимальной заработной платы</a:t>
            </a:r>
            <a:endParaRPr lang="en-GB" sz="3200" i="1" dirty="0" smtClean="0"/>
          </a:p>
        </p:txBody>
      </p:sp>
      <p:sp>
        <p:nvSpPr>
          <p:cNvPr id="6147" name="Rectangle 3"/>
          <p:cNvSpPr>
            <a:spLocks noGrp="1" noChangeArrowheads="1"/>
          </p:cNvSpPr>
          <p:nvPr>
            <p:ph type="body" idx="1"/>
          </p:nvPr>
        </p:nvSpPr>
        <p:spPr>
          <a:xfrm>
            <a:off x="685800" y="1268413"/>
            <a:ext cx="7772400" cy="4824412"/>
          </a:xfrm>
        </p:spPr>
        <p:txBody>
          <a:bodyPr/>
          <a:lstStyle/>
          <a:p>
            <a:pPr eaLnBrk="1" hangingPunct="1"/>
            <a:r>
              <a:rPr lang="ru-RU" altLang="ja-JP" sz="2000" dirty="0" smtClean="0">
                <a:ea typeface="ＭＳ Ｐゴシック" pitchFamily="34" charset="-128"/>
              </a:rPr>
              <a:t>Подход, зависящий от </a:t>
            </a:r>
            <a:r>
              <a:rPr lang="ru-RU" altLang="ja-JP" sz="2000" dirty="0" smtClean="0">
                <a:ea typeface="ＭＳ Ｐゴシック" pitchFamily="34" charset="-128"/>
              </a:rPr>
              <a:t>отраслей </a:t>
            </a:r>
            <a:r>
              <a:rPr lang="ru-RU" altLang="ja-JP" sz="2000" dirty="0" smtClean="0">
                <a:ea typeface="ＭＳ Ｐゴシック" pitchFamily="34" charset="-128"/>
              </a:rPr>
              <a:t>экономики</a:t>
            </a:r>
            <a:r>
              <a:rPr lang="ru-RU" altLang="ja-JP" sz="2000" dirty="0">
                <a:ea typeface="ＭＳ Ｐゴシック" pitchFamily="34" charset="-128"/>
              </a:rPr>
              <a:t>, отражен в </a:t>
            </a:r>
            <a:r>
              <a:rPr lang="ru-RU" altLang="ja-JP" sz="2000" dirty="0" smtClean="0">
                <a:ea typeface="ＭＳ Ｐゴシック" pitchFamily="34" charset="-128"/>
              </a:rPr>
              <a:t>Конвенции </a:t>
            </a:r>
            <a:r>
              <a:rPr lang="ru-RU" altLang="ja-JP" sz="2000" dirty="0">
                <a:ea typeface="ＭＳ Ｐゴシック" pitchFamily="34" charset="-128"/>
              </a:rPr>
              <a:t>1928 </a:t>
            </a:r>
            <a:r>
              <a:rPr lang="ru-RU" altLang="ja-JP" sz="2000" dirty="0" smtClean="0">
                <a:ea typeface="ＭＳ Ｐゴシック" pitchFamily="34" charset="-128"/>
              </a:rPr>
              <a:t>года </a:t>
            </a:r>
            <a:r>
              <a:rPr lang="ru-RU" altLang="ja-JP" sz="2000" dirty="0">
                <a:ea typeface="ＭＳ Ｐゴシック" pitchFamily="34" charset="-128"/>
              </a:rPr>
              <a:t>о процедуре установления минимальной заработной </a:t>
            </a:r>
            <a:r>
              <a:rPr lang="ru-RU" altLang="ja-JP" sz="2000" dirty="0" smtClean="0">
                <a:ea typeface="ＭＳ Ｐゴシック" pitchFamily="34" charset="-128"/>
              </a:rPr>
              <a:t>платы (26)</a:t>
            </a:r>
            <a:r>
              <a:rPr lang="en-GB" altLang="ja-JP" sz="2000" dirty="0" smtClean="0">
                <a:ea typeface="ＭＳ Ｐゴシック" pitchFamily="34" charset="-128"/>
              </a:rPr>
              <a:t>.</a:t>
            </a:r>
          </a:p>
          <a:p>
            <a:pPr marL="0" indent="0" eaLnBrk="1" hangingPunct="1">
              <a:buNone/>
            </a:pPr>
            <a:endParaRPr lang="en-GB" altLang="ja-JP" sz="2000" dirty="0" smtClean="0">
              <a:ea typeface="ＭＳ Ｐゴシック" pitchFamily="34" charset="-128"/>
            </a:endParaRPr>
          </a:p>
          <a:p>
            <a:pPr eaLnBrk="1" hangingPunct="1"/>
            <a:r>
              <a:rPr lang="ru-RU" altLang="ja-JP" sz="2000" dirty="0" smtClean="0">
                <a:ea typeface="ＭＳ Ｐゴシック" pitchFamily="34" charset="-128"/>
              </a:rPr>
              <a:t>Конвенция предусматривает установление минимальной заработной платы работникам, занятым в отраслях, «где </a:t>
            </a:r>
            <a:r>
              <a:rPr lang="ru-RU" sz="2000" dirty="0"/>
              <a:t>не существует установленной процедуры эффективного регулирования</a:t>
            </a:r>
            <a:r>
              <a:rPr lang="ru-RU" sz="2000" b="1" dirty="0"/>
              <a:t> </a:t>
            </a:r>
            <a:r>
              <a:rPr lang="ru-RU" sz="2000" dirty="0"/>
              <a:t>заработной платы посредством </a:t>
            </a:r>
            <a:r>
              <a:rPr lang="ru-RU" sz="2000" dirty="0" smtClean="0"/>
              <a:t>коллективных договоров</a:t>
            </a:r>
            <a:r>
              <a:rPr lang="ru-RU" altLang="ja-JP" sz="2000" dirty="0" smtClean="0">
                <a:ea typeface="ＭＳ Ｐゴシック" pitchFamily="34" charset="-128"/>
              </a:rPr>
              <a:t>» (Статья </a:t>
            </a:r>
            <a:r>
              <a:rPr lang="en-GB" altLang="ja-JP" sz="2000" dirty="0" smtClean="0">
                <a:ea typeface="ＭＳ Ｐゴシック" pitchFamily="34" charset="-128"/>
              </a:rPr>
              <a:t>I). </a:t>
            </a:r>
            <a:r>
              <a:rPr lang="ru-RU" altLang="ja-JP" sz="2000" dirty="0" smtClean="0">
                <a:ea typeface="ＭＳ Ｐゴシック" pitchFamily="34" charset="-128"/>
              </a:rPr>
              <a:t>Конвенция охватывает только производство и торговлю и не относится к сельскому хозяйству. </a:t>
            </a:r>
            <a:endParaRPr lang="en-GB" altLang="ja-JP" sz="2000" dirty="0" smtClean="0">
              <a:ea typeface="ＭＳ Ｐゴシック" pitchFamily="34" charset="-128"/>
            </a:endParaRPr>
          </a:p>
          <a:p>
            <a:pPr marL="0" indent="0" eaLnBrk="1" hangingPunct="1">
              <a:buNone/>
            </a:pPr>
            <a:endParaRPr lang="en-GB" altLang="ja-JP" sz="2000" dirty="0" smtClean="0">
              <a:ea typeface="ＭＳ Ｐゴシック" pitchFamily="34" charset="-128"/>
            </a:endParaRPr>
          </a:p>
          <a:p>
            <a:pPr eaLnBrk="1" hangingPunct="1"/>
            <a:r>
              <a:rPr lang="ru-RU" altLang="ja-JP" sz="2000" dirty="0" smtClean="0">
                <a:ea typeface="ＭＳ Ｐゴシック" pitchFamily="34" charset="-128"/>
              </a:rPr>
              <a:t>Это одна из наиболее широко ратифицированных Конвенций МОТ. Она ратифицирована 104 из 185 стан-участниц.</a:t>
            </a:r>
            <a:endParaRPr lang="en-GB" altLang="ja-JP" sz="2000" dirty="0" smtClean="0">
              <a:ea typeface="ＭＳ Ｐゴシック" pitchFamily="34" charset="-128"/>
            </a:endParaRPr>
          </a:p>
          <a:p>
            <a:pPr marL="0" indent="0" eaLnBrk="1" hangingPunct="1">
              <a:lnSpc>
                <a:spcPct val="80000"/>
              </a:lnSpc>
              <a:buNone/>
            </a:pPr>
            <a:endParaRPr lang="en-GB" altLang="ja-JP" sz="2100" dirty="0" smtClean="0">
              <a:ea typeface="ＭＳ Ｐゴシック" pitchFamily="34" charset="-128"/>
            </a:endParaRPr>
          </a:p>
          <a:p>
            <a:pPr marL="0" indent="0" eaLnBrk="1" hangingPunct="1">
              <a:lnSpc>
                <a:spcPct val="80000"/>
              </a:lnSpc>
              <a:buNone/>
            </a:pPr>
            <a:endParaRPr lang="en-GB" altLang="ja-JP" sz="2100" dirty="0" smtClean="0">
              <a:ea typeface="ＭＳ Ｐゴシック" pitchFamily="34" charset="-128"/>
            </a:endParaRPr>
          </a:p>
        </p:txBody>
      </p:sp>
    </p:spTree>
    <p:extLst>
      <p:ext uri="{BB962C8B-B14F-4D97-AF65-F5344CB8AC3E}">
        <p14:creationId xmlns:p14="http://schemas.microsoft.com/office/powerpoint/2010/main" val="36547854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body" idx="1"/>
          </p:nvPr>
        </p:nvSpPr>
        <p:spPr>
          <a:xfrm>
            <a:off x="457200" y="1268760"/>
            <a:ext cx="8229600" cy="4896544"/>
          </a:xfrm>
        </p:spPr>
        <p:txBody>
          <a:bodyPr/>
          <a:lstStyle/>
          <a:p>
            <a:pPr marL="0" indent="0" eaLnBrk="1" hangingPunct="1">
              <a:lnSpc>
                <a:spcPct val="90000"/>
              </a:lnSpc>
              <a:buNone/>
            </a:pPr>
            <a:r>
              <a:rPr lang="ru-RU" sz="1800" dirty="0" smtClean="0"/>
              <a:t>После Второй мировой войны охват работающих минимальной заработной платой был расширен и ее стали устанавливать на национальных уровнях. </a:t>
            </a:r>
            <a:endParaRPr lang="en-GB" sz="1800" dirty="0" smtClean="0"/>
          </a:p>
          <a:p>
            <a:pPr eaLnBrk="1" hangingPunct="1">
              <a:lnSpc>
                <a:spcPct val="90000"/>
              </a:lnSpc>
            </a:pPr>
            <a:endParaRPr lang="en-GB" sz="1800" dirty="0"/>
          </a:p>
          <a:p>
            <a:pPr eaLnBrk="1" hangingPunct="1">
              <a:lnSpc>
                <a:spcPct val="90000"/>
              </a:lnSpc>
            </a:pPr>
            <a:r>
              <a:rPr lang="ru-RU" sz="1800" dirty="0" smtClean="0"/>
              <a:t>Во Франции национальная минимальная заработная плата была введена в </a:t>
            </a:r>
            <a:r>
              <a:rPr lang="en-GB" sz="1800" dirty="0" smtClean="0"/>
              <a:t>1950</a:t>
            </a:r>
            <a:r>
              <a:rPr lang="ru-RU" sz="1800" dirty="0" smtClean="0"/>
              <a:t> </a:t>
            </a:r>
            <a:r>
              <a:rPr lang="ru-RU" sz="1800" dirty="0" smtClean="0"/>
              <a:t>году в </a:t>
            </a:r>
            <a:r>
              <a:rPr lang="ru-RU" sz="1800" dirty="0"/>
              <a:t>сложный </a:t>
            </a:r>
            <a:r>
              <a:rPr lang="ru-RU" sz="1800" dirty="0" smtClean="0"/>
              <a:t>период после </a:t>
            </a:r>
            <a:r>
              <a:rPr lang="ru-RU" sz="1800" dirty="0"/>
              <a:t>Второй мировой </a:t>
            </a:r>
            <a:r>
              <a:rPr lang="ru-RU" sz="1800" dirty="0" smtClean="0"/>
              <a:t>войны, когда </a:t>
            </a:r>
            <a:r>
              <a:rPr lang="en-GB" sz="1800" dirty="0" smtClean="0"/>
              <a:t> </a:t>
            </a:r>
            <a:r>
              <a:rPr lang="ru-RU" sz="1800" dirty="0" smtClean="0"/>
              <a:t>действовали непопулярные меры контроля размера заработной платы. Для сельскохозяйственного сектора был установлен низкий размер минимальной заработной </a:t>
            </a:r>
            <a:r>
              <a:rPr lang="en-GB" sz="1800" dirty="0" smtClean="0"/>
              <a:t>(</a:t>
            </a:r>
            <a:r>
              <a:rPr lang="en-GB" sz="1800" dirty="0" err="1" smtClean="0"/>
              <a:t>SMIG</a:t>
            </a:r>
            <a:r>
              <a:rPr lang="en-GB" sz="1800" dirty="0" smtClean="0"/>
              <a:t> </a:t>
            </a:r>
            <a:r>
              <a:rPr lang="ru-RU" sz="1800" dirty="0" smtClean="0"/>
              <a:t>и </a:t>
            </a:r>
            <a:r>
              <a:rPr lang="en-GB" sz="1800" dirty="0" err="1" smtClean="0"/>
              <a:t>SMAG</a:t>
            </a:r>
            <a:r>
              <a:rPr lang="en-GB" sz="1800" dirty="0" smtClean="0"/>
              <a:t>)  </a:t>
            </a:r>
          </a:p>
          <a:p>
            <a:pPr eaLnBrk="1" hangingPunct="1">
              <a:lnSpc>
                <a:spcPct val="90000"/>
              </a:lnSpc>
            </a:pPr>
            <a:endParaRPr lang="en-GB" sz="1800" dirty="0">
              <a:ea typeface="ＭＳ Ｐゴシック" pitchFamily="34" charset="-128"/>
            </a:endParaRPr>
          </a:p>
          <a:p>
            <a:r>
              <a:rPr lang="ru-RU" sz="1800" dirty="0" smtClean="0"/>
              <a:t>В США охват законом «О справедливых трудовых стандартах» с 1938 года вырос с </a:t>
            </a:r>
            <a:r>
              <a:rPr lang="en-GB" sz="1800" dirty="0" smtClean="0"/>
              <a:t>20</a:t>
            </a:r>
            <a:r>
              <a:rPr lang="en-GB" sz="1800" dirty="0"/>
              <a:t>% </a:t>
            </a:r>
            <a:r>
              <a:rPr lang="ru-RU" sz="1800" dirty="0" smtClean="0"/>
              <a:t>рабочей силы до, почти, </a:t>
            </a:r>
            <a:r>
              <a:rPr lang="en-GB" sz="1800" dirty="0" smtClean="0"/>
              <a:t>80</a:t>
            </a:r>
            <a:r>
              <a:rPr lang="en-GB" sz="1800" dirty="0"/>
              <a:t>% </a:t>
            </a:r>
            <a:r>
              <a:rPr lang="ru-RU" sz="1800" dirty="0" smtClean="0"/>
              <a:t>рабочей силы в </a:t>
            </a:r>
            <a:r>
              <a:rPr lang="en-GB" sz="1800" dirty="0" smtClean="0"/>
              <a:t>1970</a:t>
            </a:r>
            <a:r>
              <a:rPr lang="ru-RU" sz="1800" dirty="0" smtClean="0"/>
              <a:t> году</a:t>
            </a:r>
            <a:r>
              <a:rPr lang="en-GB" sz="1800" dirty="0" smtClean="0"/>
              <a:t>. </a:t>
            </a:r>
          </a:p>
          <a:p>
            <a:pPr marL="0" indent="0">
              <a:buNone/>
            </a:pPr>
            <a:endParaRPr lang="en-GB" sz="1800" dirty="0"/>
          </a:p>
          <a:p>
            <a:r>
              <a:rPr lang="ru-RU" sz="1800" dirty="0" smtClean="0"/>
              <a:t>Мексика стала пионером в этой области, так как она ввела систему на национальном уровне уже в 1931 году, и стала первой из стран Латинской Америки</a:t>
            </a:r>
            <a:r>
              <a:rPr lang="en-GB" sz="1800" dirty="0" smtClean="0"/>
              <a:t>.  </a:t>
            </a:r>
            <a:endParaRPr lang="en-GB" sz="1800" dirty="0"/>
          </a:p>
          <a:p>
            <a:pPr eaLnBrk="1" hangingPunct="1">
              <a:lnSpc>
                <a:spcPct val="90000"/>
              </a:lnSpc>
            </a:pPr>
            <a:endParaRPr lang="en-GB" sz="1800" dirty="0" smtClean="0">
              <a:ea typeface="ＭＳ Ｐゴシック" pitchFamily="34" charset="-128"/>
            </a:endParaRPr>
          </a:p>
        </p:txBody>
      </p:sp>
      <p:sp>
        <p:nvSpPr>
          <p:cNvPr id="7171" name="Rectangle 3"/>
          <p:cNvSpPr>
            <a:spLocks noGrp="1" noChangeArrowheads="1"/>
          </p:cNvSpPr>
          <p:nvPr>
            <p:ph type="title"/>
          </p:nvPr>
        </p:nvSpPr>
        <p:spPr>
          <a:xfrm>
            <a:off x="468313" y="292100"/>
            <a:ext cx="8424862" cy="904875"/>
          </a:xfrm>
          <a:noFill/>
        </p:spPr>
        <p:txBody>
          <a:bodyPr/>
          <a:lstStyle/>
          <a:p>
            <a:pPr eaLnBrk="1" hangingPunct="1"/>
            <a:r>
              <a:rPr lang="ru-RU" sz="3200" dirty="0"/>
              <a:t>Предпосылки</a:t>
            </a:r>
            <a:r>
              <a:rPr lang="en-GB" sz="3200" dirty="0"/>
              <a:t>: </a:t>
            </a:r>
            <a:r>
              <a:rPr lang="ru-RU" sz="3200" dirty="0"/>
              <a:t>история выплаты минимальной заработной платы</a:t>
            </a:r>
            <a:endParaRPr lang="en-GB" sz="3200" dirty="0" smtClean="0"/>
          </a:p>
        </p:txBody>
      </p:sp>
    </p:spTree>
    <p:extLst>
      <p:ext uri="{BB962C8B-B14F-4D97-AF65-F5344CB8AC3E}">
        <p14:creationId xmlns:p14="http://schemas.microsoft.com/office/powerpoint/2010/main" val="1846399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95288" y="277813"/>
            <a:ext cx="8425184" cy="1139825"/>
          </a:xfrm>
        </p:spPr>
        <p:txBody>
          <a:bodyPr/>
          <a:lstStyle/>
          <a:p>
            <a:pPr eaLnBrk="1" hangingPunct="1"/>
            <a:r>
              <a:rPr lang="ru-RU" sz="3200" dirty="0"/>
              <a:t>Предпосылки</a:t>
            </a:r>
            <a:r>
              <a:rPr lang="en-GB" sz="3200" dirty="0"/>
              <a:t>: </a:t>
            </a:r>
            <a:r>
              <a:rPr lang="ru-RU" sz="3200" dirty="0"/>
              <a:t>история выплаты минимальной заработной платы</a:t>
            </a:r>
            <a:endParaRPr lang="en-GB" sz="3200" i="1" dirty="0" smtClean="0"/>
          </a:p>
        </p:txBody>
      </p:sp>
      <p:sp>
        <p:nvSpPr>
          <p:cNvPr id="7171" name="Rectangle 3"/>
          <p:cNvSpPr>
            <a:spLocks noGrp="1" noChangeArrowheads="1"/>
          </p:cNvSpPr>
          <p:nvPr>
            <p:ph type="body" idx="1"/>
          </p:nvPr>
        </p:nvSpPr>
        <p:spPr>
          <a:xfrm>
            <a:off x="685800" y="1268413"/>
            <a:ext cx="7772400" cy="4824412"/>
          </a:xfrm>
        </p:spPr>
        <p:txBody>
          <a:bodyPr/>
          <a:lstStyle/>
          <a:p>
            <a:pPr marL="571500" indent="-571500" eaLnBrk="1" hangingPunct="1">
              <a:lnSpc>
                <a:spcPct val="80000"/>
              </a:lnSpc>
              <a:buFont typeface="Wingdings" pitchFamily="2" charset="2"/>
              <a:buNone/>
            </a:pPr>
            <a:endParaRPr lang="en-GB" sz="1800" dirty="0" smtClean="0"/>
          </a:p>
          <a:p>
            <a:pPr marL="571500" indent="-571500" eaLnBrk="1" hangingPunct="1"/>
            <a:r>
              <a:rPr lang="ru-RU" altLang="ja-JP" sz="1800" dirty="0" smtClean="0">
                <a:ea typeface="ＭＳ Ｐゴシック" pitchFamily="34" charset="-128"/>
              </a:rPr>
              <a:t>Переходу к минимальной заработной плате на национальном уровне способствовала </a:t>
            </a:r>
            <a:r>
              <a:rPr lang="ru-RU" sz="1800" dirty="0" smtClean="0"/>
              <a:t>Конвенция </a:t>
            </a:r>
            <a:r>
              <a:rPr lang="ru-RU" sz="1800" dirty="0"/>
              <a:t>1970 года об установлении минимальной заработной платы </a:t>
            </a:r>
            <a:r>
              <a:rPr lang="ru-RU" sz="1800" dirty="0" smtClean="0"/>
              <a:t>(131).</a:t>
            </a:r>
          </a:p>
          <a:p>
            <a:pPr marL="0" indent="0" eaLnBrk="1" hangingPunct="1">
              <a:buNone/>
            </a:pPr>
            <a:r>
              <a:rPr lang="ru-RU" sz="1800" dirty="0"/>
              <a:t>	</a:t>
            </a:r>
          </a:p>
          <a:p>
            <a:pPr marL="571500" indent="-571500" eaLnBrk="1" hangingPunct="1"/>
            <a:r>
              <a:rPr lang="ru-RU" altLang="ja-JP" sz="1800" dirty="0" smtClean="0">
                <a:ea typeface="ＭＳ Ｐゴシック" pitchFamily="34" charset="-128"/>
              </a:rPr>
              <a:t>Страны-участницы, ратифицировавшие Конвенцию, брали на себя обязательства по созданию системы минимальной заработной платы «охватывающей все группы наемных работников» для защиты от «неоправданно низкой заработной платы». Если группа работников не охвачена системой, страна-участница должна это объяснить. </a:t>
            </a:r>
            <a:endParaRPr lang="en-GB" altLang="ja-JP" sz="1800" dirty="0" smtClean="0">
              <a:ea typeface="ＭＳ Ｐゴシック" pitchFamily="34" charset="-128"/>
            </a:endParaRPr>
          </a:p>
          <a:p>
            <a:pPr marL="571500" indent="-571500" eaLnBrk="1" hangingPunct="1"/>
            <a:endParaRPr lang="en-GB" altLang="ja-JP" sz="1800" dirty="0" smtClean="0">
              <a:ea typeface="ＭＳ Ｐゴシック" pitchFamily="34" charset="-128"/>
            </a:endParaRPr>
          </a:p>
          <a:p>
            <a:pPr marL="571500" indent="-571500" eaLnBrk="1" hangingPunct="1"/>
            <a:r>
              <a:rPr lang="ru-RU" altLang="ja-JP" sz="1800" dirty="0" smtClean="0">
                <a:ea typeface="ＭＳ Ｐゴシック" pitchFamily="34" charset="-128"/>
              </a:rPr>
              <a:t>Конвенцию ратифицировали </a:t>
            </a:r>
            <a:r>
              <a:rPr lang="en-GB" altLang="ja-JP" sz="1800" dirty="0" smtClean="0">
                <a:ea typeface="ＭＳ Ｐゴシック" pitchFamily="34" charset="-128"/>
              </a:rPr>
              <a:t>51 </a:t>
            </a:r>
            <a:r>
              <a:rPr lang="ru-RU" altLang="ja-JP" sz="1800" dirty="0" smtClean="0">
                <a:ea typeface="ＭＳ Ｐゴシック" pitchFamily="34" charset="-128"/>
              </a:rPr>
              <a:t>из </a:t>
            </a:r>
            <a:r>
              <a:rPr lang="en-GB" altLang="ja-JP" sz="1800" dirty="0" smtClean="0">
                <a:ea typeface="ＭＳ Ｐゴシック" pitchFamily="34" charset="-128"/>
              </a:rPr>
              <a:t>181 </a:t>
            </a:r>
            <a:r>
              <a:rPr lang="ru-RU" altLang="ja-JP" sz="1800" dirty="0" smtClean="0">
                <a:ea typeface="ＭＳ Ｐゴシック" pitchFamily="34" charset="-128"/>
              </a:rPr>
              <a:t>стран-участниц. </a:t>
            </a:r>
            <a:endParaRPr lang="en-GB" altLang="ja-JP" sz="1800" dirty="0" smtClean="0">
              <a:ea typeface="ＭＳ Ｐゴシック" pitchFamily="34" charset="-128"/>
            </a:endParaRPr>
          </a:p>
          <a:p>
            <a:pPr marL="571500" indent="-571500" eaLnBrk="1" hangingPunct="1">
              <a:lnSpc>
                <a:spcPct val="80000"/>
              </a:lnSpc>
            </a:pPr>
            <a:endParaRPr lang="en-GB" altLang="ja-JP" sz="1800" dirty="0" smtClean="0">
              <a:ea typeface="ＭＳ Ｐゴシック" pitchFamily="34" charset="-128"/>
            </a:endParaRPr>
          </a:p>
          <a:p>
            <a:pPr marL="571500" indent="-571500" eaLnBrk="1" hangingPunct="1">
              <a:lnSpc>
                <a:spcPct val="80000"/>
              </a:lnSpc>
            </a:pPr>
            <a:endParaRPr lang="en-GB" altLang="ja-JP" sz="1800" dirty="0" smtClean="0">
              <a:ea typeface="ＭＳ Ｐゴシック" pitchFamily="34" charset="-128"/>
            </a:endParaRPr>
          </a:p>
        </p:txBody>
      </p:sp>
    </p:spTree>
    <p:extLst>
      <p:ext uri="{BB962C8B-B14F-4D97-AF65-F5344CB8AC3E}">
        <p14:creationId xmlns:p14="http://schemas.microsoft.com/office/powerpoint/2010/main" val="1801991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9262</TotalTime>
  <Words>2809</Words>
  <Application>Microsoft Office PowerPoint</Application>
  <PresentationFormat>Экран (4:3)</PresentationFormat>
  <Paragraphs>253</Paragraphs>
  <Slides>34</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Edge</vt:lpstr>
      <vt:lpstr>Презентация PowerPoint</vt:lpstr>
      <vt:lpstr>Часть I</vt:lpstr>
      <vt:lpstr>Понятие «минимальная заработная плата» и цель выплаты минимальной заработной платы</vt:lpstr>
      <vt:lpstr>Понятие «минимальная заработная плата» и цель выплаты минимальной заработной платы</vt:lpstr>
      <vt:lpstr>Понятие «минимальная заработная плата» и цель выплаты минимальной заработной платы</vt:lpstr>
      <vt:lpstr>Предпосылки: история выплаты минимальной заработной платы</vt:lpstr>
      <vt:lpstr>Предпосылки: история выплаты минимальной заработной платы</vt:lpstr>
      <vt:lpstr>Предпосылки: история выплаты минимальной заработной платы</vt:lpstr>
      <vt:lpstr>Предпосылки: история выплаты минимальной заработной платы</vt:lpstr>
      <vt:lpstr>Кто и как устанавливает минимальную заработную плату? </vt:lpstr>
      <vt:lpstr>Кто и как устанавливает минимальную заработную плату? </vt:lpstr>
      <vt:lpstr>Часть II</vt:lpstr>
      <vt:lpstr>Охват системой выплаты минимальной заработной платы</vt:lpstr>
      <vt:lpstr>Сколько существует ставок?</vt:lpstr>
      <vt:lpstr>Сколько существует ставок?</vt:lpstr>
      <vt:lpstr>Сколько существует ставок?</vt:lpstr>
      <vt:lpstr>Социальное обеспечение и оплата труда в государственном секторе</vt:lpstr>
      <vt:lpstr>Какие меры принимаются для соблюдения законов? </vt:lpstr>
      <vt:lpstr>Небольшие шаги могут оказать большое влияние  Понимание проблемы приводит к соблюдению законов США (1956 г.) Ли и Маккэнн (публикация ожидается)</vt:lpstr>
      <vt:lpstr>Часть III</vt:lpstr>
      <vt:lpstr>На каком уровне необходимо устанавливать минимальный размер оплаты труда?</vt:lpstr>
      <vt:lpstr>На каком уровне необходимо устанавливать минимальный размер оплаты труда?</vt:lpstr>
      <vt:lpstr>На каком уровне необходимо устанавливать минимальный размер оплаты труда?</vt:lpstr>
      <vt:lpstr>Необходимые статистические данные</vt:lpstr>
      <vt:lpstr>Необходимые статистические данные</vt:lpstr>
      <vt:lpstr>Необходимые статистические данные</vt:lpstr>
      <vt:lpstr>Часть IV</vt:lpstr>
      <vt:lpstr>Корректировка размера минимальной заработной платы </vt:lpstr>
      <vt:lpstr>Корректировка размера минимальной заработной платы </vt:lpstr>
      <vt:lpstr>Мониторинг результатов</vt:lpstr>
      <vt:lpstr>Мониторинг результатов</vt:lpstr>
      <vt:lpstr>Мониторинг результатов</vt:lpstr>
      <vt:lpstr>Мониторинг результатов</vt:lpstr>
      <vt:lpstr>Необходимость разработки стратегии на среднесрочную перспективу</vt:lpstr>
    </vt:vector>
  </TitlesOfParts>
  <Company>ILO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Sangheon Lee</dc:creator>
  <cp:lastModifiedBy>TA</cp:lastModifiedBy>
  <cp:revision>642</cp:revision>
  <cp:lastPrinted>2012-08-31T13:14:48Z</cp:lastPrinted>
  <dcterms:created xsi:type="dcterms:W3CDTF">2008-02-28T15:18:36Z</dcterms:created>
  <dcterms:modified xsi:type="dcterms:W3CDTF">2013-12-15T19:10:55Z</dcterms:modified>
</cp:coreProperties>
</file>