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charts/chart4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4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310" r:id="rId2"/>
    <p:sldId id="1543" r:id="rId3"/>
    <p:sldId id="266" r:id="rId4"/>
    <p:sldId id="268" r:id="rId5"/>
    <p:sldId id="311" r:id="rId6"/>
    <p:sldId id="272" r:id="rId7"/>
    <p:sldId id="284" r:id="rId8"/>
    <p:sldId id="274" r:id="rId9"/>
    <p:sldId id="276" r:id="rId10"/>
    <p:sldId id="314" r:id="rId11"/>
    <p:sldId id="278" r:id="rId12"/>
    <p:sldId id="332" r:id="rId13"/>
    <p:sldId id="288" r:id="rId14"/>
    <p:sldId id="359" r:id="rId15"/>
    <p:sldId id="1545" r:id="rId16"/>
    <p:sldId id="282" r:id="rId17"/>
    <p:sldId id="316" r:id="rId18"/>
    <p:sldId id="317" r:id="rId19"/>
    <p:sldId id="1541" r:id="rId20"/>
    <p:sldId id="324" r:id="rId21"/>
    <p:sldId id="286" r:id="rId22"/>
    <p:sldId id="279" r:id="rId23"/>
    <p:sldId id="298" r:id="rId24"/>
    <p:sldId id="300" r:id="rId25"/>
    <p:sldId id="312" r:id="rId26"/>
    <p:sldId id="313" r:id="rId27"/>
    <p:sldId id="315" r:id="rId28"/>
    <p:sldId id="322" r:id="rId29"/>
    <p:sldId id="326" r:id="rId30"/>
    <p:sldId id="328" r:id="rId31"/>
    <p:sldId id="355" r:id="rId32"/>
    <p:sldId id="318" r:id="rId33"/>
    <p:sldId id="320" r:id="rId34"/>
    <p:sldId id="1548" r:id="rId35"/>
    <p:sldId id="342" r:id="rId36"/>
    <p:sldId id="343" r:id="rId37"/>
    <p:sldId id="345" r:id="rId38"/>
    <p:sldId id="346" r:id="rId39"/>
    <p:sldId id="347" r:id="rId40"/>
    <p:sldId id="290" r:id="rId41"/>
    <p:sldId id="348" r:id="rId42"/>
    <p:sldId id="349" r:id="rId43"/>
    <p:sldId id="351" r:id="rId44"/>
    <p:sldId id="353" r:id="rId45"/>
    <p:sldId id="356" r:id="rId46"/>
    <p:sldId id="334" r:id="rId47"/>
    <p:sldId id="1549" r:id="rId48"/>
    <p:sldId id="1428" r:id="rId49"/>
    <p:sldId id="1576" r:id="rId50"/>
    <p:sldId id="1586" r:id="rId51"/>
    <p:sldId id="1587" r:id="rId52"/>
    <p:sldId id="1572" r:id="rId53"/>
    <p:sldId id="1566" r:id="rId54"/>
    <p:sldId id="1568" r:id="rId55"/>
    <p:sldId id="1570" r:id="rId56"/>
    <p:sldId id="1562" r:id="rId57"/>
    <p:sldId id="1435" r:id="rId58"/>
    <p:sldId id="1427" r:id="rId59"/>
    <p:sldId id="1462" r:id="rId60"/>
    <p:sldId id="1436" r:id="rId61"/>
    <p:sldId id="256" r:id="rId62"/>
    <p:sldId id="301" r:id="rId63"/>
    <p:sldId id="1511" r:id="rId64"/>
    <p:sldId id="262" r:id="rId65"/>
    <p:sldId id="302" r:id="rId66"/>
    <p:sldId id="303" r:id="rId67"/>
    <p:sldId id="304" r:id="rId68"/>
    <p:sldId id="305" r:id="rId69"/>
    <p:sldId id="306" r:id="rId70"/>
    <p:sldId id="307" r:id="rId71"/>
    <p:sldId id="308" r:id="rId72"/>
    <p:sldId id="309" r:id="rId73"/>
    <p:sldId id="258" r:id="rId74"/>
    <p:sldId id="270" r:id="rId75"/>
    <p:sldId id="1222" r:id="rId7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31" autoAdjust="0"/>
    <p:restoredTop sz="96797"/>
  </p:normalViewPr>
  <p:slideViewPr>
    <p:cSldViewPr snapToGrid="0">
      <p:cViewPr>
        <p:scale>
          <a:sx n="153" d="100"/>
          <a:sy n="153" d="100"/>
        </p:scale>
        <p:origin x="144" y="-8"/>
      </p:cViewPr>
      <p:guideLst/>
    </p:cSldViewPr>
  </p:slideViewPr>
  <p:outlineViewPr>
    <p:cViewPr>
      <p:scale>
        <a:sx n="33" d="100"/>
        <a:sy n="33" d="100"/>
      </p:scale>
      <p:origin x="0" y="-2411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3" Type="http://schemas.openxmlformats.org/officeDocument/2006/relationships/oleObject" Target="file:///C:\Users\Asus\Google%20&#1044;&#1080;&#1089;&#1082;\&#1057;&#1090;&#1072;&#1090;&#1100;&#1080;\2023\&#1052;&#1080;&#1083;&#1072;&#1085;%20&#1082;&#1086;&#1085;&#1092;&#1077;&#1088;&#1077;&#1085;&#1094;&#1080;&#1103;\Income%20distribution.xlsx" TargetMode="External"/><Relationship Id="rId2" Type="http://schemas.microsoft.com/office/2011/relationships/chartColorStyle" Target="colors1.xml"/><Relationship Id="rId1" Type="http://schemas.microsoft.com/office/2011/relationships/chartStyle" Target="style1.xml"/></Relationships>
</file>

<file path=ppt/charts/_rels/chart43.xml.rels><?xml version="1.0" encoding="UTF-8" standalone="yes"?>
<Relationships xmlns="http://schemas.openxmlformats.org/package/2006/relationships"><Relationship Id="rId3" Type="http://schemas.openxmlformats.org/officeDocument/2006/relationships/oleObject" Target="file:///C:\Users\Asus\Google%20&#1044;&#1080;&#1089;&#1082;\&#1057;&#1090;&#1072;&#1090;&#1100;&#1080;\2022\Covid%20impact\Rosstat\Income%20distribution%20graph.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Column1</c:v>
                </c:pt>
              </c:strCache>
            </c:strRef>
          </c:tx>
          <c:spPr>
            <a:ln>
              <a:solidFill>
                <a:srgbClr val="2875DD"/>
              </a:solidFill>
            </a:ln>
          </c:spPr>
          <c:marker>
            <c:symbol val="circle"/>
            <c:size val="5"/>
            <c:spPr>
              <a:solidFill>
                <a:srgbClr val="2875DD"/>
              </a:solidFill>
              <a:ln>
                <a:solidFill>
                  <a:srgbClr val="2875DD"/>
                </a:solidFill>
              </a:ln>
            </c:spPr>
          </c:marker>
          <c:dLbls>
            <c:dLbl>
              <c:idx val="0"/>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A0E4-42DD-AA16-B65EC5F87C5A}"/>
                </c:ext>
              </c:extLst>
            </c:dLbl>
            <c:dLbl>
              <c:idx val="1"/>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A0E4-42DD-AA16-B65EC5F87C5A}"/>
                </c:ext>
              </c:extLst>
            </c:dLbl>
            <c:dLbl>
              <c:idx val="2"/>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A0E4-42DD-AA16-B65EC5F87C5A}"/>
                </c:ext>
              </c:extLst>
            </c:dLbl>
            <c:dLbl>
              <c:idx val="3"/>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A0E4-42DD-AA16-B65EC5F87C5A}"/>
                </c:ext>
              </c:extLst>
            </c:dLbl>
            <c:dLbl>
              <c:idx val="4"/>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A0E4-42DD-AA16-B65EC5F87C5A}"/>
                </c:ext>
              </c:extLst>
            </c:dLbl>
            <c:dLbl>
              <c:idx val="5"/>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A0E4-42DD-AA16-B65EC5F87C5A}"/>
                </c:ext>
              </c:extLst>
            </c:dLbl>
            <c:dLbl>
              <c:idx val="6"/>
              <c:numFmt formatCode="#,##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A0E4-42DD-AA16-B65EC5F87C5A}"/>
                </c:ext>
              </c:extLst>
            </c:dLbl>
            <c:dLbl>
              <c:idx val="7"/>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A0E4-42DD-AA16-B65EC5F87C5A}"/>
                </c:ext>
              </c:extLst>
            </c:dLbl>
            <c:dLbl>
              <c:idx val="8"/>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A0E4-42DD-AA16-B65EC5F87C5A}"/>
                </c:ext>
              </c:extLst>
            </c:dLbl>
            <c:dLbl>
              <c:idx val="9"/>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A0E4-42DD-AA16-B65EC5F87C5A}"/>
                </c:ext>
              </c:extLst>
            </c:dLbl>
            <c:dLbl>
              <c:idx val="10"/>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A0E4-42DD-AA16-B65EC5F87C5A}"/>
                </c:ext>
              </c:extLst>
            </c:dLbl>
            <c:dLbl>
              <c:idx val="11"/>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A0E4-42DD-AA16-B65EC5F87C5A}"/>
                </c:ext>
              </c:extLst>
            </c:dLbl>
            <c:dLbl>
              <c:idx val="12"/>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A0E4-42DD-AA16-B65EC5F87C5A}"/>
                </c:ext>
              </c:extLst>
            </c:dLbl>
            <c:dLbl>
              <c:idx val="13"/>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A0E4-42DD-AA16-B65EC5F87C5A}"/>
                </c:ext>
              </c:extLst>
            </c:dLbl>
            <c:dLbl>
              <c:idx val="14"/>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E-A0E4-42DD-AA16-B65EC5F87C5A}"/>
                </c:ext>
              </c:extLst>
            </c:dLbl>
            <c:dLbl>
              <c:idx val="15"/>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F-A0E4-42DD-AA16-B65EC5F87C5A}"/>
                </c:ext>
              </c:extLst>
            </c:dLbl>
            <c:dLbl>
              <c:idx val="16"/>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0-A0E4-42DD-AA16-B65EC5F87C5A}"/>
                </c:ext>
              </c:extLst>
            </c:dLbl>
            <c:dLbl>
              <c:idx val="17"/>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1-A0E4-42DD-AA16-B65EC5F87C5A}"/>
                </c:ext>
              </c:extLst>
            </c:dLbl>
            <c:dLbl>
              <c:idx val="18"/>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2-A0E4-42DD-AA16-B65EC5F87C5A}"/>
                </c:ext>
              </c:extLst>
            </c:dLbl>
            <c:dLbl>
              <c:idx val="19"/>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3-A0E4-42DD-AA16-B65EC5F87C5A}"/>
                </c:ext>
              </c:extLst>
            </c:dLbl>
            <c:dLbl>
              <c:idx val="20"/>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4-A0E4-42DD-AA16-B65EC5F87C5A}"/>
                </c:ext>
              </c:extLst>
            </c:dLbl>
            <c:dLbl>
              <c:idx val="21"/>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5-A0E4-42DD-AA16-B65EC5F87C5A}"/>
                </c:ext>
              </c:extLst>
            </c:dLbl>
            <c:dLbl>
              <c:idx val="22"/>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6-A0E4-42DD-AA16-B65EC5F87C5A}"/>
                </c:ext>
              </c:extLst>
            </c:dLbl>
            <c:dLbl>
              <c:idx val="23"/>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7-A0E4-42DD-AA16-B65EC5F87C5A}"/>
                </c:ext>
              </c:extLst>
            </c:dLbl>
            <c:dLbl>
              <c:idx val="24"/>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8-A0E4-42DD-AA16-B65EC5F87C5A}"/>
                </c:ext>
              </c:extLst>
            </c:dLbl>
            <c:dLbl>
              <c:idx val="25"/>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9-A0E4-42DD-AA16-B65EC5F87C5A}"/>
                </c:ext>
              </c:extLst>
            </c:dLbl>
            <c:dLbl>
              <c:idx val="26"/>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A-A0E4-42DD-AA16-B65EC5F87C5A}"/>
                </c:ext>
              </c:extLst>
            </c:dLbl>
            <c:dLbl>
              <c:idx val="27"/>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B-A0E4-42DD-AA16-B65EC5F87C5A}"/>
                </c:ext>
              </c:extLst>
            </c:dLbl>
            <c:dLbl>
              <c:idx val="28"/>
              <c:numFmt formatCode="#,##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C-A0E4-42DD-AA16-B65EC5F87C5A}"/>
                </c:ext>
              </c:extLst>
            </c:dLbl>
            <c:dLbl>
              <c:idx val="29"/>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D-A0E4-42DD-AA16-B65EC5F87C5A}"/>
                </c:ext>
              </c:extLst>
            </c:dLbl>
            <c:dLbl>
              <c:idx val="30"/>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E-A0E4-42DD-AA16-B65EC5F87C5A}"/>
                </c:ext>
              </c:extLst>
            </c:dLbl>
            <c:dLbl>
              <c:idx val="31"/>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F-A0E4-42DD-AA16-B65EC5F87C5A}"/>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numRef>
              <c:f>Sheet1!$A$2:$A$33</c:f>
              <c:numCache>
                <c:formatCode>General</c:formatCode>
                <c:ptCount val="3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pt idx="31">
                  <c:v>2022</c:v>
                </c:pt>
              </c:numCache>
            </c:numRef>
          </c:cat>
          <c:val>
            <c:numRef>
              <c:f>Sheet1!$B$2:$B$33</c:f>
              <c:numCache>
                <c:formatCode>General</c:formatCode>
                <c:ptCount val="32"/>
                <c:pt idx="0">
                  <c:v>2.2799999999999998</c:v>
                </c:pt>
                <c:pt idx="1">
                  <c:v>2.3199999999999998</c:v>
                </c:pt>
                <c:pt idx="2">
                  <c:v>2.35</c:v>
                </c:pt>
                <c:pt idx="3">
                  <c:v>2.38</c:v>
                </c:pt>
                <c:pt idx="4">
                  <c:v>2.42</c:v>
                </c:pt>
                <c:pt idx="5">
                  <c:v>2.46</c:v>
                </c:pt>
                <c:pt idx="6">
                  <c:v>2.5</c:v>
                </c:pt>
                <c:pt idx="7">
                  <c:v>2.5299999999999998</c:v>
                </c:pt>
                <c:pt idx="8">
                  <c:v>2.57</c:v>
                </c:pt>
                <c:pt idx="9">
                  <c:v>2.62</c:v>
                </c:pt>
                <c:pt idx="10">
                  <c:v>2.65</c:v>
                </c:pt>
                <c:pt idx="11">
                  <c:v>2.68</c:v>
                </c:pt>
                <c:pt idx="12">
                  <c:v>2.72</c:v>
                </c:pt>
                <c:pt idx="13">
                  <c:v>2.77</c:v>
                </c:pt>
                <c:pt idx="14">
                  <c:v>2.82</c:v>
                </c:pt>
                <c:pt idx="15">
                  <c:v>2.86</c:v>
                </c:pt>
                <c:pt idx="16">
                  <c:v>2.91</c:v>
                </c:pt>
                <c:pt idx="17">
                  <c:v>2.94</c:v>
                </c:pt>
                <c:pt idx="18">
                  <c:v>2.95</c:v>
                </c:pt>
                <c:pt idx="19">
                  <c:v>2.99</c:v>
                </c:pt>
                <c:pt idx="20">
                  <c:v>3.02</c:v>
                </c:pt>
                <c:pt idx="21">
                  <c:v>3.05</c:v>
                </c:pt>
                <c:pt idx="22">
                  <c:v>3.09</c:v>
                </c:pt>
                <c:pt idx="23">
                  <c:v>3.12</c:v>
                </c:pt>
                <c:pt idx="24">
                  <c:v>3.16</c:v>
                </c:pt>
                <c:pt idx="25">
                  <c:v>3.19</c:v>
                </c:pt>
                <c:pt idx="26">
                  <c:v>3.23</c:v>
                </c:pt>
                <c:pt idx="27">
                  <c:v>3.27</c:v>
                </c:pt>
                <c:pt idx="28">
                  <c:v>3.3</c:v>
                </c:pt>
                <c:pt idx="29">
                  <c:v>3.19</c:v>
                </c:pt>
                <c:pt idx="30">
                  <c:v>3.29</c:v>
                </c:pt>
                <c:pt idx="31">
                  <c:v>3.32</c:v>
                </c:pt>
              </c:numCache>
            </c:numRef>
          </c:val>
          <c:smooth val="0"/>
          <c:extLst>
            <c:ext xmlns:c16="http://schemas.microsoft.com/office/drawing/2014/chart" uri="{C3380CC4-5D6E-409C-BE32-E72D297353CC}">
              <c16:uniqueId val="{00000020-A0E4-42DD-AA16-B65EC5F87C5A}"/>
            </c:ext>
          </c:extLst>
        </c:ser>
        <c:dLbls>
          <c:showLegendKey val="0"/>
          <c:showVal val="0"/>
          <c:showCatName val="0"/>
          <c:showSerName val="0"/>
          <c:showPercent val="0"/>
          <c:showBubbleSize val="0"/>
        </c:dLbls>
        <c:marker val="1"/>
        <c:smooth val="0"/>
        <c:axId val="67451136"/>
        <c:axId val="66437120"/>
      </c:line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2"/>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Number of people employed in billions</a:t>
                </a:r>
              </a:p>
            </c:rich>
          </c:tx>
          <c:overlay val="0"/>
        </c:title>
        <c:numFmt formatCode="#,##0.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800" smtId="4294967295"/>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E07C-4C94-A7A9-9483B40B286D}"/>
                </c:ext>
              </c:extLst>
            </c:dLbl>
            <c:dLbl>
              <c:idx val="1"/>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E07C-4C94-A7A9-9483B40B286D}"/>
                </c:ext>
              </c:extLst>
            </c:dLbl>
            <c:dLbl>
              <c:idx val="2"/>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E07C-4C94-A7A9-9483B40B286D}"/>
                </c:ext>
              </c:extLst>
            </c:dLbl>
            <c:dLbl>
              <c:idx val="3"/>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E07C-4C94-A7A9-9483B40B286D}"/>
                </c:ext>
              </c:extLst>
            </c:dLbl>
            <c:dLbl>
              <c:idx val="4"/>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E07C-4C94-A7A9-9483B40B286D}"/>
                </c:ext>
              </c:extLst>
            </c:dLbl>
            <c:dLbl>
              <c:idx val="5"/>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E07C-4C94-A7A9-9483B40B286D}"/>
                </c:ext>
              </c:extLst>
            </c:dLbl>
            <c:dLbl>
              <c:idx val="6"/>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E07C-4C94-A7A9-9483B40B286D}"/>
                </c:ext>
              </c:extLst>
            </c:dLbl>
            <c:dLbl>
              <c:idx val="7"/>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E07C-4C94-A7A9-9483B40B286D}"/>
                </c:ext>
              </c:extLst>
            </c:dLbl>
            <c:dLbl>
              <c:idx val="8"/>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E07C-4C94-A7A9-9483B40B286D}"/>
                </c:ext>
              </c:extLst>
            </c:dLbl>
            <c:dLbl>
              <c:idx val="9"/>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E07C-4C94-A7A9-9483B40B286D}"/>
                </c:ext>
              </c:extLst>
            </c:dLbl>
            <c:dLbl>
              <c:idx val="10"/>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E07C-4C94-A7A9-9483B40B286D}"/>
                </c:ext>
              </c:extLst>
            </c:dLbl>
            <c:dLbl>
              <c:idx val="11"/>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E07C-4C94-A7A9-9483B40B286D}"/>
                </c:ext>
              </c:extLst>
            </c:dLbl>
            <c:dLbl>
              <c:idx val="12"/>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E07C-4C94-A7A9-9483B40B286D}"/>
                </c:ext>
              </c:extLst>
            </c:dLbl>
            <c:dLbl>
              <c:idx val="13"/>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E07C-4C94-A7A9-9483B40B286D}"/>
                </c:ext>
              </c:extLst>
            </c:dLbl>
            <c:dLbl>
              <c:idx val="14"/>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E-E07C-4C94-A7A9-9483B40B286D}"/>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Sheet1!$A$2:$A$16</c:f>
              <c:strCache>
                <c:ptCount val="15"/>
                <c:pt idx="0">
                  <c:v>Luxembourg</c:v>
                </c:pt>
                <c:pt idx="1">
                  <c:v>Iceland</c:v>
                </c:pt>
                <c:pt idx="2">
                  <c:v>Switzerland</c:v>
                </c:pt>
                <c:pt idx="3">
                  <c:v>Denmark</c:v>
                </c:pt>
                <c:pt idx="4">
                  <c:v>Netherlands</c:v>
                </c:pt>
                <c:pt idx="5">
                  <c:v>Belgium</c:v>
                </c:pt>
                <c:pt idx="6">
                  <c:v>Austria</c:v>
                </c:pt>
                <c:pt idx="7">
                  <c:v>Germany</c:v>
                </c:pt>
                <c:pt idx="8">
                  <c:v>Norway</c:v>
                </c:pt>
                <c:pt idx="9">
                  <c:v>Ireland</c:v>
                </c:pt>
                <c:pt idx="10">
                  <c:v>United Kingdom</c:v>
                </c:pt>
                <c:pt idx="11">
                  <c:v>Finland</c:v>
                </c:pt>
                <c:pt idx="12">
                  <c:v>Sweden</c:v>
                </c:pt>
                <c:pt idx="13">
                  <c:v>France</c:v>
                </c:pt>
                <c:pt idx="14">
                  <c:v>Slovenia</c:v>
                </c:pt>
              </c:strCache>
            </c:strRef>
          </c:cat>
          <c:val>
            <c:numRef>
              <c:f>Sheet1!$B$2:$B$16</c:f>
              <c:numCache>
                <c:formatCode>General</c:formatCode>
                <c:ptCount val="15"/>
                <c:pt idx="0">
                  <c:v>75305</c:v>
                </c:pt>
                <c:pt idx="1">
                  <c:v>72434</c:v>
                </c:pt>
                <c:pt idx="2">
                  <c:v>69726</c:v>
                </c:pt>
                <c:pt idx="3">
                  <c:v>62054</c:v>
                </c:pt>
                <c:pt idx="4">
                  <c:v>61734</c:v>
                </c:pt>
                <c:pt idx="5">
                  <c:v>59601</c:v>
                </c:pt>
                <c:pt idx="6">
                  <c:v>58139</c:v>
                </c:pt>
                <c:pt idx="7">
                  <c:v>56663</c:v>
                </c:pt>
                <c:pt idx="8">
                  <c:v>53079</c:v>
                </c:pt>
                <c:pt idx="9">
                  <c:v>52352</c:v>
                </c:pt>
                <c:pt idx="10">
                  <c:v>51724</c:v>
                </c:pt>
                <c:pt idx="11">
                  <c:v>50698</c:v>
                </c:pt>
                <c:pt idx="12">
                  <c:v>49825</c:v>
                </c:pt>
                <c:pt idx="13">
                  <c:v>49619</c:v>
                </c:pt>
                <c:pt idx="14">
                  <c:v>44084</c:v>
                </c:pt>
              </c:numCache>
            </c:numRef>
          </c:val>
          <c:extLst>
            <c:ext xmlns:c16="http://schemas.microsoft.com/office/drawing/2014/chart" uri="{C3380CC4-5D6E-409C-BE32-E72D297353CC}">
              <c16:uniqueId val="{0000000F-E07C-4C94-A7A9-9483B40B286D}"/>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Services</c:v>
                </c:pt>
              </c:strCache>
            </c:strRef>
          </c:tx>
          <c:spPr>
            <a:solidFill>
              <a:srgbClr val="BABABA"/>
            </a:solidFill>
            <a:ln>
              <a:solidFill>
                <a:srgbClr val="BABABA"/>
              </a:solidFill>
            </a:ln>
          </c:spPr>
          <c:invertIfNegative val="0"/>
          <c:cat>
            <c:strRef>
              <c:f>Sheet1!$A$2:$A$12</c:f>
              <c:strCache>
                <c:ptCount val="11"/>
                <c:pt idx="0">
                  <c:v>Eastern Asia</c:v>
                </c:pt>
                <c:pt idx="1">
                  <c:v>Southern Asia</c:v>
                </c:pt>
                <c:pt idx="2">
                  <c:v>Latin America and the Caribbean</c:v>
                </c:pt>
                <c:pt idx="3">
                  <c:v>South-Eastern Asia and the Pacific</c:v>
                </c:pt>
                <c:pt idx="4">
                  <c:v>Northern, Southern, and Western Europe</c:v>
                </c:pt>
                <c:pt idx="5">
                  <c:v>Sub-Saharan Africa</c:v>
                </c:pt>
                <c:pt idx="6">
                  <c:v>Northern America</c:v>
                </c:pt>
                <c:pt idx="7">
                  <c:v>Eastern Europe</c:v>
                </c:pt>
                <c:pt idx="8">
                  <c:v>Central and Western Asia</c:v>
                </c:pt>
                <c:pt idx="9">
                  <c:v>Arab States</c:v>
                </c:pt>
                <c:pt idx="10">
                  <c:v>Northern Africa</c:v>
                </c:pt>
              </c:strCache>
            </c:strRef>
          </c:cat>
          <c:val>
            <c:numRef>
              <c:f>Sheet1!$B$2:$B$12</c:f>
              <c:numCache>
                <c:formatCode>General</c:formatCode>
                <c:ptCount val="11"/>
                <c:pt idx="0">
                  <c:v>444</c:v>
                </c:pt>
                <c:pt idx="1">
                  <c:v>233.1</c:v>
                </c:pt>
                <c:pt idx="2">
                  <c:v>192.6</c:v>
                </c:pt>
                <c:pt idx="3">
                  <c:v>168.3</c:v>
                </c:pt>
                <c:pt idx="4">
                  <c:v>155.69999999999999</c:v>
                </c:pt>
                <c:pt idx="5">
                  <c:v>145.69999999999999</c:v>
                </c:pt>
                <c:pt idx="6">
                  <c:v>142.19999999999999</c:v>
                </c:pt>
                <c:pt idx="7">
                  <c:v>86</c:v>
                </c:pt>
                <c:pt idx="8">
                  <c:v>39.5</c:v>
                </c:pt>
                <c:pt idx="9">
                  <c:v>35.799999999999997</c:v>
                </c:pt>
                <c:pt idx="10">
                  <c:v>33.1</c:v>
                </c:pt>
              </c:numCache>
            </c:numRef>
          </c:val>
          <c:extLst>
            <c:ext xmlns:c16="http://schemas.microsoft.com/office/drawing/2014/chart" uri="{C3380CC4-5D6E-409C-BE32-E72D297353CC}">
              <c16:uniqueId val="{0000000B-C445-43A9-B017-917074C581B2}"/>
            </c:ext>
          </c:extLst>
        </c:ser>
        <c:ser>
          <c:idx val="1"/>
          <c:order val="1"/>
          <c:tx>
            <c:strRef>
              <c:f>Sheet1!$C$1</c:f>
              <c:strCache>
                <c:ptCount val="1"/>
                <c:pt idx="0">
                  <c:v>Industry</c:v>
                </c:pt>
              </c:strCache>
            </c:strRef>
          </c:tx>
          <c:spPr>
            <a:solidFill>
              <a:srgbClr val="0F283E"/>
            </a:solidFill>
            <a:ln>
              <a:solidFill>
                <a:srgbClr val="0F283E"/>
              </a:solidFill>
            </a:ln>
          </c:spPr>
          <c:invertIfNegative val="0"/>
          <c:cat>
            <c:strRef>
              <c:f>Sheet1!$A$2:$A$12</c:f>
              <c:strCache>
                <c:ptCount val="11"/>
                <c:pt idx="0">
                  <c:v>Eastern Asia</c:v>
                </c:pt>
                <c:pt idx="1">
                  <c:v>Southern Asia</c:v>
                </c:pt>
                <c:pt idx="2">
                  <c:v>Latin America and the Caribbean</c:v>
                </c:pt>
                <c:pt idx="3">
                  <c:v>South-Eastern Asia and the Pacific</c:v>
                </c:pt>
                <c:pt idx="4">
                  <c:v>Northern, Southern, and Western Europe</c:v>
                </c:pt>
                <c:pt idx="5">
                  <c:v>Sub-Saharan Africa</c:v>
                </c:pt>
                <c:pt idx="6">
                  <c:v>Northern America</c:v>
                </c:pt>
                <c:pt idx="7">
                  <c:v>Eastern Europe</c:v>
                </c:pt>
                <c:pt idx="8">
                  <c:v>Central and Western Asia</c:v>
                </c:pt>
                <c:pt idx="9">
                  <c:v>Arab States</c:v>
                </c:pt>
                <c:pt idx="10">
                  <c:v>Northern Africa</c:v>
                </c:pt>
              </c:strCache>
            </c:strRef>
          </c:cat>
          <c:val>
            <c:numRef>
              <c:f>Sheet1!$C$2:$C$12</c:f>
              <c:numCache>
                <c:formatCode>General</c:formatCode>
                <c:ptCount val="11"/>
                <c:pt idx="0">
                  <c:v>245.3</c:v>
                </c:pt>
                <c:pt idx="1">
                  <c:v>172.2</c:v>
                </c:pt>
                <c:pt idx="2">
                  <c:v>59.1</c:v>
                </c:pt>
                <c:pt idx="3">
                  <c:v>78.5</c:v>
                </c:pt>
                <c:pt idx="4">
                  <c:v>45.6</c:v>
                </c:pt>
                <c:pt idx="5">
                  <c:v>45.2</c:v>
                </c:pt>
                <c:pt idx="6">
                  <c:v>35.4</c:v>
                </c:pt>
                <c:pt idx="7">
                  <c:v>38.200000000000003</c:v>
                </c:pt>
                <c:pt idx="8">
                  <c:v>17.8</c:v>
                </c:pt>
                <c:pt idx="9">
                  <c:v>14.2</c:v>
                </c:pt>
                <c:pt idx="10">
                  <c:v>17.100000000000001</c:v>
                </c:pt>
              </c:numCache>
            </c:numRef>
          </c:val>
          <c:extLst>
            <c:ext xmlns:c16="http://schemas.microsoft.com/office/drawing/2014/chart" uri="{C3380CC4-5D6E-409C-BE32-E72D297353CC}">
              <c16:uniqueId val="{00000017-C445-43A9-B017-917074C581B2}"/>
            </c:ext>
          </c:extLst>
        </c:ser>
        <c:ser>
          <c:idx val="2"/>
          <c:order val="2"/>
          <c:tx>
            <c:strRef>
              <c:f>Sheet1!$D$1</c:f>
              <c:strCache>
                <c:ptCount val="1"/>
                <c:pt idx="0">
                  <c:v>Agriculture</c:v>
                </c:pt>
              </c:strCache>
            </c:strRef>
          </c:tx>
          <c:spPr>
            <a:solidFill>
              <a:srgbClr val="2875DD"/>
            </a:solidFill>
            <a:ln>
              <a:solidFill>
                <a:srgbClr val="2875DD"/>
              </a:solidFill>
            </a:ln>
          </c:spPr>
          <c:invertIfNegative val="0"/>
          <c:cat>
            <c:strRef>
              <c:f>Sheet1!$A$2:$A$12</c:f>
              <c:strCache>
                <c:ptCount val="11"/>
                <c:pt idx="0">
                  <c:v>Eastern Asia</c:v>
                </c:pt>
                <c:pt idx="1">
                  <c:v>Southern Asia</c:v>
                </c:pt>
                <c:pt idx="2">
                  <c:v>Latin America and the Caribbean</c:v>
                </c:pt>
                <c:pt idx="3">
                  <c:v>South-Eastern Asia and the Pacific</c:v>
                </c:pt>
                <c:pt idx="4">
                  <c:v>Northern, Southern, and Western Europe</c:v>
                </c:pt>
                <c:pt idx="5">
                  <c:v>Sub-Saharan Africa</c:v>
                </c:pt>
                <c:pt idx="6">
                  <c:v>Northern America</c:v>
                </c:pt>
                <c:pt idx="7">
                  <c:v>Eastern Europe</c:v>
                </c:pt>
                <c:pt idx="8">
                  <c:v>Central and Western Asia</c:v>
                </c:pt>
                <c:pt idx="9">
                  <c:v>Arab States</c:v>
                </c:pt>
                <c:pt idx="10">
                  <c:v>Northern Africa</c:v>
                </c:pt>
              </c:strCache>
            </c:strRef>
          </c:cat>
          <c:val>
            <c:numRef>
              <c:f>Sheet1!$D$2:$D$12</c:f>
              <c:numCache>
                <c:formatCode>General</c:formatCode>
                <c:ptCount val="11"/>
                <c:pt idx="0">
                  <c:v>201.6</c:v>
                </c:pt>
                <c:pt idx="1">
                  <c:v>270.3</c:v>
                </c:pt>
                <c:pt idx="2">
                  <c:v>39.799999999999997</c:v>
                </c:pt>
                <c:pt idx="3">
                  <c:v>100</c:v>
                </c:pt>
                <c:pt idx="4">
                  <c:v>6.3</c:v>
                </c:pt>
                <c:pt idx="5">
                  <c:v>212.1</c:v>
                </c:pt>
                <c:pt idx="6">
                  <c:v>2.4</c:v>
                </c:pt>
                <c:pt idx="7">
                  <c:v>11.4</c:v>
                </c:pt>
                <c:pt idx="8">
                  <c:v>14.9</c:v>
                </c:pt>
                <c:pt idx="9">
                  <c:v>5</c:v>
                </c:pt>
                <c:pt idx="10">
                  <c:v>16.5</c:v>
                </c:pt>
              </c:numCache>
            </c:numRef>
          </c:val>
          <c:extLst>
            <c:ext xmlns:c16="http://schemas.microsoft.com/office/drawing/2014/chart" uri="{C3380CC4-5D6E-409C-BE32-E72D297353CC}">
              <c16:uniqueId val="{00000023-C445-43A9-B017-917074C581B2}"/>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legend>
      <c:legendPos val="t"/>
      <c:overlay val="0"/>
      <c:txPr>
        <a:bodyPr/>
        <a:lstStyle/>
        <a:p>
          <a:pPr>
            <a:defRPr sz="1100" smtId="4294967295">
              <a:solidFill>
                <a:srgbClr val="0F2741"/>
              </a:solidFill>
              <a:latin typeface="Open Sans"/>
            </a:defRPr>
          </a:pPr>
          <a:endParaRPr lang="en-US"/>
        </a:p>
      </c:txPr>
    </c:legend>
    <c:plotVisOnly val="1"/>
    <c:dispBlanksAs val="gap"/>
    <c:showDLblsOverMax val="1"/>
  </c:chart>
  <c:txPr>
    <a:bodyPr/>
    <a:lstStyle/>
    <a:p>
      <a:pPr>
        <a:defRPr sz="1800" smtId="4294967295"/>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United States</c:v>
                </c:pt>
              </c:strCache>
            </c:strRef>
          </c:tx>
          <c:spPr>
            <a:ln>
              <a:solidFill>
                <a:srgbClr val="2876DD"/>
              </a:solidFill>
            </a:ln>
          </c:spPr>
          <c:marker>
            <c:symbol val="circle"/>
            <c:size val="5"/>
            <c:spPr>
              <a:solidFill>
                <a:srgbClr val="2876DD"/>
              </a:solidFill>
              <a:ln>
                <a:solidFill>
                  <a:srgbClr val="2876DD"/>
                </a:solidFill>
              </a:ln>
            </c:spPr>
          </c:marker>
          <c:cat>
            <c:strRef>
              <c:f>Sheet1!$A$2:$A$19</c:f>
              <c:strCache>
                <c:ptCount val="18"/>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strCache>
            </c:strRef>
          </c:cat>
          <c:val>
            <c:numRef>
              <c:f>Sheet1!$B$2:$B$19</c:f>
              <c:numCache>
                <c:formatCode>General</c:formatCode>
                <c:ptCount val="18"/>
                <c:pt idx="0">
                  <c:v>2.53E-2</c:v>
                </c:pt>
                <c:pt idx="1">
                  <c:v>1.6E-2</c:v>
                </c:pt>
                <c:pt idx="2">
                  <c:v>2.2200000000000001E-2</c:v>
                </c:pt>
                <c:pt idx="3">
                  <c:v>1.49E-2</c:v>
                </c:pt>
                <c:pt idx="4">
                  <c:v>2.4299999999999999E-2</c:v>
                </c:pt>
                <c:pt idx="5">
                  <c:v>2.5700000000000001E-2</c:v>
                </c:pt>
                <c:pt idx="6">
                  <c:v>1.5699999999999999E-2</c:v>
                </c:pt>
                <c:pt idx="7">
                  <c:v>2.2200000000000001E-2</c:v>
                </c:pt>
                <c:pt idx="8">
                  <c:v>2.86E-2</c:v>
                </c:pt>
                <c:pt idx="9">
                  <c:v>2.29E-2</c:v>
                </c:pt>
                <c:pt idx="10">
                  <c:v>-3.4099999999999998E-2</c:v>
                </c:pt>
                <c:pt idx="11">
                  <c:v>5.67E-2</c:v>
                </c:pt>
                <c:pt idx="12">
                  <c:v>1.6400000000000001E-2</c:v>
                </c:pt>
                <c:pt idx="13">
                  <c:v>0.01</c:v>
                </c:pt>
                <c:pt idx="14">
                  <c:v>1.21E-2</c:v>
                </c:pt>
                <c:pt idx="15">
                  <c:v>1.7600000000000001E-2</c:v>
                </c:pt>
                <c:pt idx="16">
                  <c:v>2.0500000000000001E-2</c:v>
                </c:pt>
                <c:pt idx="17">
                  <c:v>1.8599999999999998E-2</c:v>
                </c:pt>
              </c:numCache>
            </c:numRef>
          </c:val>
          <c:smooth val="0"/>
          <c:extLst>
            <c:ext xmlns:c16="http://schemas.microsoft.com/office/drawing/2014/chart" uri="{C3380CC4-5D6E-409C-BE32-E72D297353CC}">
              <c16:uniqueId val="{00000012-206B-4582-B9F3-3689A3206660}"/>
            </c:ext>
          </c:extLst>
        </c:ser>
        <c:ser>
          <c:idx val="1"/>
          <c:order val="1"/>
          <c:tx>
            <c:strRef>
              <c:f>Sheet1!$C$1</c:f>
              <c:strCache>
                <c:ptCount val="1"/>
                <c:pt idx="0">
                  <c:v>United Kingdom</c:v>
                </c:pt>
              </c:strCache>
            </c:strRef>
          </c:tx>
          <c:spPr>
            <a:ln>
              <a:solidFill>
                <a:srgbClr val="0F283E"/>
              </a:solidFill>
            </a:ln>
          </c:spPr>
          <c:marker>
            <c:symbol val="circle"/>
            <c:size val="5"/>
            <c:spPr>
              <a:solidFill>
                <a:srgbClr val="0F283E"/>
              </a:solidFill>
              <a:ln>
                <a:solidFill>
                  <a:srgbClr val="0F283E"/>
                </a:solidFill>
              </a:ln>
            </c:spPr>
          </c:marker>
          <c:cat>
            <c:strRef>
              <c:f>Sheet1!$A$2:$A$19</c:f>
              <c:strCache>
                <c:ptCount val="18"/>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strCache>
            </c:strRef>
          </c:cat>
          <c:val>
            <c:numRef>
              <c:f>Sheet1!$C$2:$C$19</c:f>
              <c:numCache>
                <c:formatCode>General</c:formatCode>
                <c:ptCount val="18"/>
                <c:pt idx="0">
                  <c:v>1.9199999999999998E-2</c:v>
                </c:pt>
                <c:pt idx="1">
                  <c:v>1.6500000000000001E-2</c:v>
                </c:pt>
                <c:pt idx="2">
                  <c:v>6.6E-3</c:v>
                </c:pt>
                <c:pt idx="3">
                  <c:v>1.67E-2</c:v>
                </c:pt>
                <c:pt idx="4">
                  <c:v>2.9899999999999999E-2</c:v>
                </c:pt>
                <c:pt idx="5">
                  <c:v>2.2499999999999999E-2</c:v>
                </c:pt>
                <c:pt idx="6">
                  <c:v>1.7899999999999999E-2</c:v>
                </c:pt>
                <c:pt idx="7">
                  <c:v>1.8200000000000001E-2</c:v>
                </c:pt>
                <c:pt idx="8">
                  <c:v>1.4E-2</c:v>
                </c:pt>
                <c:pt idx="9">
                  <c:v>1.43E-2</c:v>
                </c:pt>
                <c:pt idx="10">
                  <c:v>-9.2700000000000005E-2</c:v>
                </c:pt>
                <c:pt idx="11">
                  <c:v>7.4399999999999994E-2</c:v>
                </c:pt>
                <c:pt idx="12">
                  <c:v>3.61E-2</c:v>
                </c:pt>
                <c:pt idx="13">
                  <c:v>3.2000000000000002E-3</c:v>
                </c:pt>
                <c:pt idx="14">
                  <c:v>5.5999999999999999E-3</c:v>
                </c:pt>
                <c:pt idx="15">
                  <c:v>2.35E-2</c:v>
                </c:pt>
                <c:pt idx="16">
                  <c:v>2.1999999999999999E-2</c:v>
                </c:pt>
                <c:pt idx="17">
                  <c:v>1.4999999999999999E-2</c:v>
                </c:pt>
              </c:numCache>
            </c:numRef>
          </c:val>
          <c:smooth val="0"/>
          <c:extLst>
            <c:ext xmlns:c16="http://schemas.microsoft.com/office/drawing/2014/chart" uri="{C3380CC4-5D6E-409C-BE32-E72D297353CC}">
              <c16:uniqueId val="{00000025-206B-4582-B9F3-3689A3206660}"/>
            </c:ext>
          </c:extLst>
        </c:ser>
        <c:ser>
          <c:idx val="2"/>
          <c:order val="2"/>
          <c:tx>
            <c:strRef>
              <c:f>Sheet1!$D$1</c:f>
              <c:strCache>
                <c:ptCount val="1"/>
                <c:pt idx="0">
                  <c:v>Germany</c:v>
                </c:pt>
              </c:strCache>
            </c:strRef>
          </c:tx>
          <c:spPr>
            <a:ln>
              <a:solidFill>
                <a:srgbClr val="BABABA"/>
              </a:solidFill>
            </a:ln>
          </c:spPr>
          <c:marker>
            <c:symbol val="circle"/>
            <c:size val="5"/>
            <c:spPr>
              <a:solidFill>
                <a:srgbClr val="BABABA"/>
              </a:solidFill>
              <a:ln>
                <a:solidFill>
                  <a:srgbClr val="BABABA"/>
                </a:solidFill>
              </a:ln>
            </c:spPr>
          </c:marker>
          <c:cat>
            <c:strRef>
              <c:f>Sheet1!$A$2:$A$19</c:f>
              <c:strCache>
                <c:ptCount val="18"/>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strCache>
            </c:strRef>
          </c:cat>
          <c:val>
            <c:numRef>
              <c:f>Sheet1!$D$2:$D$19</c:f>
              <c:numCache>
                <c:formatCode>General</c:formatCode>
                <c:ptCount val="18"/>
                <c:pt idx="0">
                  <c:v>3.95E-2</c:v>
                </c:pt>
                <c:pt idx="1">
                  <c:v>3.7199999999999997E-2</c:v>
                </c:pt>
                <c:pt idx="2">
                  <c:v>6.1000000000000004E-3</c:v>
                </c:pt>
                <c:pt idx="3">
                  <c:v>4.1000000000000003E-3</c:v>
                </c:pt>
                <c:pt idx="4">
                  <c:v>1.5800000000000002E-2</c:v>
                </c:pt>
                <c:pt idx="5">
                  <c:v>1.5100000000000001E-2</c:v>
                </c:pt>
                <c:pt idx="6">
                  <c:v>2.1600000000000001E-2</c:v>
                </c:pt>
                <c:pt idx="7">
                  <c:v>2.46E-2</c:v>
                </c:pt>
                <c:pt idx="8">
                  <c:v>1.4500000000000001E-2</c:v>
                </c:pt>
                <c:pt idx="9">
                  <c:v>1.0500000000000001E-2</c:v>
                </c:pt>
                <c:pt idx="10">
                  <c:v>-3.6900000000000002E-2</c:v>
                </c:pt>
                <c:pt idx="11">
                  <c:v>2.63E-2</c:v>
                </c:pt>
                <c:pt idx="12">
                  <c:v>1.55E-2</c:v>
                </c:pt>
                <c:pt idx="13">
                  <c:v>-2.8999999999999998E-3</c:v>
                </c:pt>
                <c:pt idx="14">
                  <c:v>1.4999999999999999E-2</c:v>
                </c:pt>
                <c:pt idx="15">
                  <c:v>2.1600000000000001E-2</c:v>
                </c:pt>
                <c:pt idx="16">
                  <c:v>1.8200000000000001E-2</c:v>
                </c:pt>
                <c:pt idx="17">
                  <c:v>1.34E-2</c:v>
                </c:pt>
              </c:numCache>
            </c:numRef>
          </c:val>
          <c:smooth val="0"/>
          <c:extLst>
            <c:ext xmlns:c16="http://schemas.microsoft.com/office/drawing/2014/chart" uri="{C3380CC4-5D6E-409C-BE32-E72D297353CC}">
              <c16:uniqueId val="{00000038-206B-4582-B9F3-3689A3206660}"/>
            </c:ext>
          </c:extLst>
        </c:ser>
        <c:ser>
          <c:idx val="3"/>
          <c:order val="3"/>
          <c:tx>
            <c:strRef>
              <c:f>Sheet1!$E$1</c:f>
              <c:strCache>
                <c:ptCount val="1"/>
                <c:pt idx="0">
                  <c:v>Eastern Europe**</c:v>
                </c:pt>
              </c:strCache>
            </c:strRef>
          </c:tx>
          <c:spPr>
            <a:ln>
              <a:solidFill>
                <a:srgbClr val="A60B0B"/>
              </a:solidFill>
            </a:ln>
          </c:spPr>
          <c:marker>
            <c:symbol val="circle"/>
            <c:size val="5"/>
            <c:spPr>
              <a:solidFill>
                <a:srgbClr val="A60B0B"/>
              </a:solidFill>
              <a:ln>
                <a:solidFill>
                  <a:srgbClr val="A60B0B"/>
                </a:solidFill>
              </a:ln>
            </c:spPr>
          </c:marker>
          <c:cat>
            <c:strRef>
              <c:f>Sheet1!$A$2:$A$19</c:f>
              <c:strCache>
                <c:ptCount val="18"/>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strCache>
            </c:strRef>
          </c:cat>
          <c:val>
            <c:numRef>
              <c:f>Sheet1!$E$2:$E$19</c:f>
              <c:numCache>
                <c:formatCode>General</c:formatCode>
                <c:ptCount val="18"/>
                <c:pt idx="0">
                  <c:v>1.11E-2</c:v>
                </c:pt>
                <c:pt idx="1">
                  <c:v>3.0300000000000001E-2</c:v>
                </c:pt>
                <c:pt idx="2">
                  <c:v>1.01E-2</c:v>
                </c:pt>
                <c:pt idx="3">
                  <c:v>1.41E-2</c:v>
                </c:pt>
                <c:pt idx="4">
                  <c:v>2.4400000000000002E-2</c:v>
                </c:pt>
                <c:pt idx="5">
                  <c:v>2.52E-2</c:v>
                </c:pt>
                <c:pt idx="6">
                  <c:v>2.9399999999999999E-2</c:v>
                </c:pt>
                <c:pt idx="7">
                  <c:v>4.1700000000000001E-2</c:v>
                </c:pt>
                <c:pt idx="8">
                  <c:v>3.9600000000000003E-2</c:v>
                </c:pt>
                <c:pt idx="9">
                  <c:v>3.4700000000000002E-2</c:v>
                </c:pt>
                <c:pt idx="10">
                  <c:v>-4.2299999999999997E-2</c:v>
                </c:pt>
                <c:pt idx="11">
                  <c:v>5.96E-2</c:v>
                </c:pt>
                <c:pt idx="12">
                  <c:v>3.4099999999999998E-2</c:v>
                </c:pt>
                <c:pt idx="13">
                  <c:v>1.7500000000000002E-2</c:v>
                </c:pt>
                <c:pt idx="14">
                  <c:v>3.32E-2</c:v>
                </c:pt>
                <c:pt idx="15">
                  <c:v>3.1199999999999999E-2</c:v>
                </c:pt>
                <c:pt idx="16">
                  <c:v>2.98E-2</c:v>
                </c:pt>
                <c:pt idx="17">
                  <c:v>2.8899999999999999E-2</c:v>
                </c:pt>
              </c:numCache>
            </c:numRef>
          </c:val>
          <c:smooth val="0"/>
          <c:extLst>
            <c:ext xmlns:c16="http://schemas.microsoft.com/office/drawing/2014/chart" uri="{C3380CC4-5D6E-409C-BE32-E72D297353CC}">
              <c16:uniqueId val="{0000004B-206B-4582-B9F3-3689A3206660}"/>
            </c:ext>
          </c:extLst>
        </c:ser>
        <c:dLbls>
          <c:showLegendKey val="0"/>
          <c:showVal val="0"/>
          <c:showCatName val="0"/>
          <c:showSerName val="0"/>
          <c:showPercent val="0"/>
          <c:showBubbleSize val="0"/>
        </c:dLbls>
        <c:marker val="1"/>
        <c:smooth val="0"/>
        <c:axId val="67451136"/>
        <c:axId val="66437120"/>
      </c:line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000" b="0" smtId="4294967295">
                <a:solidFill>
                  <a:srgbClr val="000000"/>
                </a:solidFill>
                <a:latin typeface="Calibri"/>
              </a:defRPr>
            </a:pPr>
            <a:endParaRPr lang="en-US"/>
          </a:p>
        </c:txPr>
        <c:crossAx val="66437120"/>
        <c:crosses val="autoZero"/>
        <c:auto val="0"/>
        <c:lblAlgn val="ctr"/>
        <c:lblOffset val="100"/>
        <c:noMultiLvlLbl val="0"/>
      </c:catAx>
      <c:valAx>
        <c:axId val="66437120"/>
        <c:scaling>
          <c:orientation val="minMax"/>
        </c:scaling>
        <c:delete val="0"/>
        <c:axPos val="l"/>
        <c:majorGridlines>
          <c:spPr>
            <a:ln w="9525">
              <a:solidFill>
                <a:srgbClr val="2F2F2F"/>
              </a:solidFill>
              <a:prstDash val="dot"/>
            </a:ln>
          </c:spPr>
        </c:majorGridlines>
        <c:title>
          <c:tx>
            <c:rich>
              <a:bodyPr/>
              <a:lstStyle/>
              <a:p>
                <a:pPr>
                  <a:defRPr/>
                </a:pPr>
                <a:r>
                  <a:rPr lang="en-US" sz="1000" b="0" dirty="0">
                    <a:solidFill>
                      <a:srgbClr val="000000"/>
                    </a:solidFill>
                    <a:latin typeface="Calibri"/>
                  </a:rPr>
                  <a:t>BDP </a:t>
                </a:r>
                <a:r>
                  <a:rPr lang="en-US" sz="1000" b="0" dirty="0" err="1">
                    <a:solidFill>
                      <a:srgbClr val="000000"/>
                    </a:solidFill>
                    <a:latin typeface="Calibri"/>
                  </a:rPr>
                  <a:t>promjene</a:t>
                </a:r>
                <a:r>
                  <a:rPr lang="en-US" sz="1000" b="0" dirty="0">
                    <a:solidFill>
                      <a:srgbClr val="000000"/>
                    </a:solidFill>
                    <a:latin typeface="Calibri"/>
                  </a:rPr>
                  <a:t> </a:t>
                </a:r>
                <a:r>
                  <a:rPr lang="en-US" sz="1000" b="0" dirty="0" err="1">
                    <a:solidFill>
                      <a:srgbClr val="000000"/>
                    </a:solidFill>
                    <a:latin typeface="Calibri"/>
                  </a:rPr>
                  <a:t>iz</a:t>
                </a:r>
                <a:r>
                  <a:rPr lang="en-US" sz="1000" b="0" dirty="0">
                    <a:solidFill>
                      <a:srgbClr val="000000"/>
                    </a:solidFill>
                    <a:latin typeface="Calibri"/>
                  </a:rPr>
                  <a:t> </a:t>
                </a:r>
                <a:r>
                  <a:rPr lang="en-US" sz="1000" b="0" dirty="0" err="1">
                    <a:solidFill>
                      <a:srgbClr val="000000"/>
                    </a:solidFill>
                    <a:latin typeface="Calibri"/>
                  </a:rPr>
                  <a:t>godine</a:t>
                </a:r>
                <a:r>
                  <a:rPr lang="en-US" sz="1000" b="0" dirty="0">
                    <a:solidFill>
                      <a:srgbClr val="000000"/>
                    </a:solidFill>
                    <a:latin typeface="Calibri"/>
                  </a:rPr>
                  <a:t> u </a:t>
                </a:r>
                <a:r>
                  <a:rPr lang="en-US" sz="1000" b="0" dirty="0" err="1">
                    <a:solidFill>
                      <a:srgbClr val="000000"/>
                    </a:solidFill>
                    <a:latin typeface="Calibri"/>
                  </a:rPr>
                  <a:t>godinu</a:t>
                </a:r>
                <a:endParaRPr lang="en-US" sz="1000" b="0" dirty="0">
                  <a:solidFill>
                    <a:srgbClr val="000000"/>
                  </a:solidFill>
                  <a:latin typeface="Calibri"/>
                </a:endParaRPr>
              </a:p>
            </c:rich>
          </c:tx>
          <c:overlay val="0"/>
        </c:title>
        <c:numFmt formatCode="#,##0%" sourceLinked="0"/>
        <c:majorTickMark val="none"/>
        <c:minorTickMark val="none"/>
        <c:tickLblPos val="low"/>
        <c:spPr>
          <a:ln>
            <a:noFill/>
          </a:ln>
        </c:spPr>
        <c:txPr>
          <a:bodyPr/>
          <a:lstStyle/>
          <a:p>
            <a:pPr>
              <a:defRPr sz="1000" b="0" smtId="4294967295">
                <a:solidFill>
                  <a:srgbClr val="000000"/>
                </a:solidFill>
                <a:latin typeface="Calibri"/>
              </a:defRPr>
            </a:pPr>
            <a:endParaRPr lang="en-US"/>
          </a:p>
        </c:txPr>
        <c:crossAx val="67451136"/>
        <c:crosses val="autoZero"/>
        <c:crossBetween val="between"/>
      </c:valAx>
    </c:plotArea>
    <c:legend>
      <c:legendPos val="t"/>
      <c:overlay val="0"/>
      <c:txPr>
        <a:bodyPr/>
        <a:lstStyle/>
        <a:p>
          <a:pPr>
            <a:defRPr sz="1000" smtId="4294967295">
              <a:solidFill>
                <a:srgbClr val="000000"/>
              </a:solidFill>
              <a:latin typeface="Calibri"/>
            </a:defRPr>
          </a:pPr>
          <a:endParaRPr lang="en-US"/>
        </a:p>
      </c:txPr>
    </c:legend>
    <c:plotVisOnly val="1"/>
    <c:dispBlanksAs val="gap"/>
    <c:showDLblsOverMax val="1"/>
  </c:chart>
  <c:txPr>
    <a:bodyPr/>
    <a:lstStyle/>
    <a:p>
      <a:pPr>
        <a:defRPr sz="1800" smtId="4294967295"/>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Central Europe</c:v>
                </c:pt>
              </c:strCache>
            </c:strRef>
          </c:tx>
          <c:spPr>
            <a:ln>
              <a:solidFill>
                <a:srgbClr val="2876DD"/>
              </a:solidFill>
            </a:ln>
          </c:spPr>
          <c:marker>
            <c:symbol val="circle"/>
            <c:size val="5"/>
            <c:spPr>
              <a:solidFill>
                <a:srgbClr val="2876DD"/>
              </a:solidFill>
              <a:ln>
                <a:solidFill>
                  <a:srgbClr val="2876DD"/>
                </a:solidFill>
              </a:ln>
            </c:spPr>
          </c:marker>
          <c:cat>
            <c:strRef>
              <c:f>Sheet1!$A$2:$A$7</c:f>
              <c:strCache>
                <c:ptCount val="6"/>
                <c:pt idx="0">
                  <c:v>2019</c:v>
                </c:pt>
                <c:pt idx="1">
                  <c:v>2020</c:v>
                </c:pt>
                <c:pt idx="2">
                  <c:v>2021*</c:v>
                </c:pt>
                <c:pt idx="3">
                  <c:v>2022**</c:v>
                </c:pt>
                <c:pt idx="4">
                  <c:v>2023**</c:v>
                </c:pt>
                <c:pt idx="5">
                  <c:v>2024**</c:v>
                </c:pt>
              </c:strCache>
            </c:strRef>
          </c:cat>
          <c:val>
            <c:numRef>
              <c:f>Sheet1!$B$2:$B$7</c:f>
              <c:numCache>
                <c:formatCode>General</c:formatCode>
                <c:ptCount val="6"/>
                <c:pt idx="0">
                  <c:v>4.4999999999999998E-2</c:v>
                </c:pt>
                <c:pt idx="1">
                  <c:v>-3.3000000000000002E-2</c:v>
                </c:pt>
                <c:pt idx="2">
                  <c:v>6.2E-2</c:v>
                </c:pt>
                <c:pt idx="3">
                  <c:v>4.2999999999999997E-2</c:v>
                </c:pt>
                <c:pt idx="4">
                  <c:v>1.9E-2</c:v>
                </c:pt>
                <c:pt idx="5">
                  <c:v>3.1E-2</c:v>
                </c:pt>
              </c:numCache>
            </c:numRef>
          </c:val>
          <c:smooth val="0"/>
          <c:extLst>
            <c:ext xmlns:c16="http://schemas.microsoft.com/office/drawing/2014/chart" uri="{C3380CC4-5D6E-409C-BE32-E72D297353CC}">
              <c16:uniqueId val="{00000006-9C5E-4C0B-99A6-5565A6680C12}"/>
            </c:ext>
          </c:extLst>
        </c:ser>
        <c:ser>
          <c:idx val="1"/>
          <c:order val="1"/>
          <c:tx>
            <c:strRef>
              <c:f>Sheet1!$C$1</c:f>
              <c:strCache>
                <c:ptCount val="1"/>
                <c:pt idx="0">
                  <c:v>Western Balkans</c:v>
                </c:pt>
              </c:strCache>
            </c:strRef>
          </c:tx>
          <c:spPr>
            <a:ln>
              <a:solidFill>
                <a:srgbClr val="0F283E"/>
              </a:solidFill>
            </a:ln>
          </c:spPr>
          <c:marker>
            <c:symbol val="circle"/>
            <c:size val="5"/>
            <c:spPr>
              <a:solidFill>
                <a:srgbClr val="0F283E"/>
              </a:solidFill>
              <a:ln>
                <a:solidFill>
                  <a:srgbClr val="0F283E"/>
                </a:solidFill>
              </a:ln>
            </c:spPr>
          </c:marker>
          <c:cat>
            <c:strRef>
              <c:f>Sheet1!$A$2:$A$7</c:f>
              <c:strCache>
                <c:ptCount val="6"/>
                <c:pt idx="0">
                  <c:v>2019</c:v>
                </c:pt>
                <c:pt idx="1">
                  <c:v>2020</c:v>
                </c:pt>
                <c:pt idx="2">
                  <c:v>2021*</c:v>
                </c:pt>
                <c:pt idx="3">
                  <c:v>2022**</c:v>
                </c:pt>
                <c:pt idx="4">
                  <c:v>2023**</c:v>
                </c:pt>
                <c:pt idx="5">
                  <c:v>2024**</c:v>
                </c:pt>
              </c:strCache>
            </c:strRef>
          </c:cat>
          <c:val>
            <c:numRef>
              <c:f>Sheet1!$C$2:$C$7</c:f>
              <c:numCache>
                <c:formatCode>General</c:formatCode>
                <c:ptCount val="6"/>
                <c:pt idx="0">
                  <c:v>3.6999999999999998E-2</c:v>
                </c:pt>
                <c:pt idx="1">
                  <c:v>-3.3000000000000002E-2</c:v>
                </c:pt>
                <c:pt idx="2">
                  <c:v>7.6999999999999999E-2</c:v>
                </c:pt>
                <c:pt idx="3">
                  <c:v>3.4000000000000002E-2</c:v>
                </c:pt>
                <c:pt idx="4">
                  <c:v>2.8000000000000001E-2</c:v>
                </c:pt>
                <c:pt idx="5">
                  <c:v>0.03</c:v>
                </c:pt>
              </c:numCache>
            </c:numRef>
          </c:val>
          <c:smooth val="0"/>
          <c:extLst>
            <c:ext xmlns:c16="http://schemas.microsoft.com/office/drawing/2014/chart" uri="{C3380CC4-5D6E-409C-BE32-E72D297353CC}">
              <c16:uniqueId val="{0000000D-9C5E-4C0B-99A6-5565A6680C12}"/>
            </c:ext>
          </c:extLst>
        </c:ser>
        <c:ser>
          <c:idx val="2"/>
          <c:order val="2"/>
          <c:tx>
            <c:strRef>
              <c:f>Sheet1!$D$1</c:f>
              <c:strCache>
                <c:ptCount val="1"/>
                <c:pt idx="0">
                  <c:v>Eastern Europe</c:v>
                </c:pt>
              </c:strCache>
            </c:strRef>
          </c:tx>
          <c:spPr>
            <a:ln>
              <a:solidFill>
                <a:srgbClr val="BABABA"/>
              </a:solidFill>
            </a:ln>
          </c:spPr>
          <c:marker>
            <c:symbol val="circle"/>
            <c:size val="5"/>
            <c:spPr>
              <a:solidFill>
                <a:srgbClr val="BABABA"/>
              </a:solidFill>
              <a:ln>
                <a:solidFill>
                  <a:srgbClr val="BABABA"/>
                </a:solidFill>
              </a:ln>
            </c:spPr>
          </c:marker>
          <c:cat>
            <c:strRef>
              <c:f>Sheet1!$A$2:$A$7</c:f>
              <c:strCache>
                <c:ptCount val="6"/>
                <c:pt idx="0">
                  <c:v>2019</c:v>
                </c:pt>
                <c:pt idx="1">
                  <c:v>2020</c:v>
                </c:pt>
                <c:pt idx="2">
                  <c:v>2021*</c:v>
                </c:pt>
                <c:pt idx="3">
                  <c:v>2022**</c:v>
                </c:pt>
                <c:pt idx="4">
                  <c:v>2023**</c:v>
                </c:pt>
                <c:pt idx="5">
                  <c:v>2024**</c:v>
                </c:pt>
              </c:strCache>
            </c:strRef>
          </c:cat>
          <c:val>
            <c:numRef>
              <c:f>Sheet1!$D$2:$D$7</c:f>
              <c:numCache>
                <c:formatCode>General</c:formatCode>
                <c:ptCount val="6"/>
                <c:pt idx="0">
                  <c:v>2.7E-2</c:v>
                </c:pt>
                <c:pt idx="1">
                  <c:v>-3.1E-2</c:v>
                </c:pt>
                <c:pt idx="2">
                  <c:v>3.5999999999999997E-2</c:v>
                </c:pt>
                <c:pt idx="3">
                  <c:v>-0.24199999999999999</c:v>
                </c:pt>
                <c:pt idx="4">
                  <c:v>1.0999999999999999E-2</c:v>
                </c:pt>
                <c:pt idx="5">
                  <c:v>3.5000000000000003E-2</c:v>
                </c:pt>
              </c:numCache>
            </c:numRef>
          </c:val>
          <c:smooth val="0"/>
          <c:extLst>
            <c:ext xmlns:c16="http://schemas.microsoft.com/office/drawing/2014/chart" uri="{C3380CC4-5D6E-409C-BE32-E72D297353CC}">
              <c16:uniqueId val="{00000014-9C5E-4C0B-99A6-5565A6680C12}"/>
            </c:ext>
          </c:extLst>
        </c:ser>
        <c:ser>
          <c:idx val="3"/>
          <c:order val="3"/>
          <c:tx>
            <c:strRef>
              <c:f>Sheet1!$E$1</c:f>
              <c:strCache>
                <c:ptCount val="1"/>
                <c:pt idx="0">
                  <c:v>South Caucasus</c:v>
                </c:pt>
              </c:strCache>
            </c:strRef>
          </c:tx>
          <c:spPr>
            <a:ln>
              <a:solidFill>
                <a:srgbClr val="A60B0B"/>
              </a:solidFill>
            </a:ln>
          </c:spPr>
          <c:marker>
            <c:symbol val="circle"/>
            <c:size val="5"/>
            <c:spPr>
              <a:solidFill>
                <a:srgbClr val="A60B0B"/>
              </a:solidFill>
              <a:ln>
                <a:solidFill>
                  <a:srgbClr val="A60B0B"/>
                </a:solidFill>
              </a:ln>
            </c:spPr>
          </c:marker>
          <c:cat>
            <c:strRef>
              <c:f>Sheet1!$A$2:$A$7</c:f>
              <c:strCache>
                <c:ptCount val="6"/>
                <c:pt idx="0">
                  <c:v>2019</c:v>
                </c:pt>
                <c:pt idx="1">
                  <c:v>2020</c:v>
                </c:pt>
                <c:pt idx="2">
                  <c:v>2021*</c:v>
                </c:pt>
                <c:pt idx="3">
                  <c:v>2022**</c:v>
                </c:pt>
                <c:pt idx="4">
                  <c:v>2023**</c:v>
                </c:pt>
                <c:pt idx="5">
                  <c:v>2024**</c:v>
                </c:pt>
              </c:strCache>
            </c:strRef>
          </c:cat>
          <c:val>
            <c:numRef>
              <c:f>Sheet1!$E$2:$E$7</c:f>
              <c:numCache>
                <c:formatCode>General</c:formatCode>
                <c:ptCount val="6"/>
                <c:pt idx="0">
                  <c:v>3.7999999999999999E-2</c:v>
                </c:pt>
                <c:pt idx="1">
                  <c:v>-5.2999999999999999E-2</c:v>
                </c:pt>
                <c:pt idx="2">
                  <c:v>6.6000000000000003E-2</c:v>
                </c:pt>
                <c:pt idx="3">
                  <c:v>5.6000000000000001E-2</c:v>
                </c:pt>
                <c:pt idx="4">
                  <c:v>3.3000000000000002E-2</c:v>
                </c:pt>
                <c:pt idx="5">
                  <c:v>3.5000000000000003E-2</c:v>
                </c:pt>
              </c:numCache>
            </c:numRef>
          </c:val>
          <c:smooth val="0"/>
          <c:extLst>
            <c:ext xmlns:c16="http://schemas.microsoft.com/office/drawing/2014/chart" uri="{C3380CC4-5D6E-409C-BE32-E72D297353CC}">
              <c16:uniqueId val="{0000001B-9C5E-4C0B-99A6-5565A6680C12}"/>
            </c:ext>
          </c:extLst>
        </c:ser>
        <c:ser>
          <c:idx val="4"/>
          <c:order val="4"/>
          <c:tx>
            <c:strRef>
              <c:f>Sheet1!$F$1</c:f>
              <c:strCache>
                <c:ptCount val="1"/>
                <c:pt idx="0">
                  <c:v>Central Asia</c:v>
                </c:pt>
              </c:strCache>
            </c:strRef>
          </c:tx>
          <c:spPr>
            <a:ln>
              <a:solidFill>
                <a:srgbClr val="87BC24"/>
              </a:solidFill>
            </a:ln>
          </c:spPr>
          <c:marker>
            <c:symbol val="circle"/>
            <c:size val="5"/>
            <c:spPr>
              <a:solidFill>
                <a:srgbClr val="87BC24"/>
              </a:solidFill>
              <a:ln>
                <a:solidFill>
                  <a:srgbClr val="87BC24"/>
                </a:solidFill>
              </a:ln>
            </c:spPr>
          </c:marker>
          <c:cat>
            <c:strRef>
              <c:f>Sheet1!$A$2:$A$7</c:f>
              <c:strCache>
                <c:ptCount val="6"/>
                <c:pt idx="0">
                  <c:v>2019</c:v>
                </c:pt>
                <c:pt idx="1">
                  <c:v>2020</c:v>
                </c:pt>
                <c:pt idx="2">
                  <c:v>2021*</c:v>
                </c:pt>
                <c:pt idx="3">
                  <c:v>2022**</c:v>
                </c:pt>
                <c:pt idx="4">
                  <c:v>2023**</c:v>
                </c:pt>
                <c:pt idx="5">
                  <c:v>2024**</c:v>
                </c:pt>
              </c:strCache>
            </c:strRef>
          </c:cat>
          <c:val>
            <c:numRef>
              <c:f>Sheet1!$F$2:$F$7</c:f>
              <c:numCache>
                <c:formatCode>General</c:formatCode>
                <c:ptCount val="6"/>
                <c:pt idx="0">
                  <c:v>4.9000000000000002E-2</c:v>
                </c:pt>
                <c:pt idx="1">
                  <c:v>-1.2999999999999999E-2</c:v>
                </c:pt>
                <c:pt idx="2">
                  <c:v>5.0999999999999997E-2</c:v>
                </c:pt>
                <c:pt idx="3">
                  <c:v>3.6999999999999998E-2</c:v>
                </c:pt>
                <c:pt idx="4">
                  <c:v>0.03</c:v>
                </c:pt>
                <c:pt idx="5">
                  <c:v>4.2999999999999997E-2</c:v>
                </c:pt>
              </c:numCache>
            </c:numRef>
          </c:val>
          <c:smooth val="0"/>
          <c:extLst>
            <c:ext xmlns:c16="http://schemas.microsoft.com/office/drawing/2014/chart" uri="{C3380CC4-5D6E-409C-BE32-E72D297353CC}">
              <c16:uniqueId val="{00000022-9C5E-4C0B-99A6-5565A6680C12}"/>
            </c:ext>
          </c:extLst>
        </c:ser>
        <c:dLbls>
          <c:showLegendKey val="0"/>
          <c:showVal val="0"/>
          <c:showCatName val="0"/>
          <c:showSerName val="0"/>
          <c:showPercent val="0"/>
          <c:showBubbleSize val="0"/>
        </c:dLbls>
        <c:marker val="1"/>
        <c:smooth val="0"/>
        <c:axId val="67451136"/>
        <c:axId val="66437120"/>
      </c:line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000" b="0" smtId="4294967295">
                <a:solidFill>
                  <a:srgbClr val="000000"/>
                </a:solidFill>
                <a:latin typeface="Calibri"/>
              </a:defRPr>
            </a:pPr>
            <a:endParaRPr lang="en-US"/>
          </a:p>
        </c:txPr>
        <c:crossAx val="66437120"/>
        <c:crosses val="autoZero"/>
        <c:auto val="0"/>
        <c:lblAlgn val="ctr"/>
        <c:lblOffset val="100"/>
        <c:noMultiLvlLbl val="0"/>
      </c:catAx>
      <c:valAx>
        <c:axId val="66437120"/>
        <c:scaling>
          <c:orientation val="minMax"/>
        </c:scaling>
        <c:delete val="0"/>
        <c:axPos val="l"/>
        <c:majorGridlines>
          <c:spPr>
            <a:ln w="9525">
              <a:solidFill>
                <a:srgbClr val="2F2F2F"/>
              </a:solidFill>
              <a:prstDash val="dot"/>
            </a:ln>
          </c:spPr>
        </c:majorGridlines>
        <c:title>
          <c:tx>
            <c:rich>
              <a:bodyPr/>
              <a:lstStyle/>
              <a:p>
                <a:pPr>
                  <a:defRPr/>
                </a:pPr>
                <a:r>
                  <a:rPr lang="en-US" sz="1000" b="0" dirty="0" err="1">
                    <a:solidFill>
                      <a:srgbClr val="000000"/>
                    </a:solidFill>
                    <a:latin typeface="Calibri"/>
                  </a:rPr>
                  <a:t>Rast</a:t>
                </a:r>
                <a:r>
                  <a:rPr lang="en-US" sz="1000" b="0" dirty="0">
                    <a:solidFill>
                      <a:srgbClr val="000000"/>
                    </a:solidFill>
                    <a:latin typeface="Calibri"/>
                  </a:rPr>
                  <a:t> BDP-a</a:t>
                </a:r>
              </a:p>
            </c:rich>
          </c:tx>
          <c:overlay val="0"/>
        </c:title>
        <c:numFmt formatCode="#,##0%" sourceLinked="0"/>
        <c:majorTickMark val="none"/>
        <c:minorTickMark val="none"/>
        <c:tickLblPos val="low"/>
        <c:spPr>
          <a:ln>
            <a:noFill/>
          </a:ln>
        </c:spPr>
        <c:txPr>
          <a:bodyPr/>
          <a:lstStyle/>
          <a:p>
            <a:pPr>
              <a:defRPr sz="1000" b="0" smtId="4294967295">
                <a:solidFill>
                  <a:srgbClr val="000000"/>
                </a:solidFill>
                <a:latin typeface="Calibri"/>
              </a:defRPr>
            </a:pPr>
            <a:endParaRPr lang="en-US"/>
          </a:p>
        </c:txPr>
        <c:crossAx val="67451136"/>
        <c:crosses val="autoZero"/>
        <c:crossBetween val="between"/>
      </c:valAx>
    </c:plotArea>
    <c:legend>
      <c:legendPos val="t"/>
      <c:overlay val="0"/>
      <c:txPr>
        <a:bodyPr/>
        <a:lstStyle/>
        <a:p>
          <a:pPr>
            <a:defRPr sz="1000" smtId="4294967295">
              <a:solidFill>
                <a:srgbClr val="000000"/>
              </a:solidFill>
              <a:latin typeface="Calibri"/>
            </a:defRPr>
          </a:pPr>
          <a:endParaRPr lang="en-US"/>
        </a:p>
      </c:txPr>
    </c:legend>
    <c:plotVisOnly val="1"/>
    <c:dispBlanksAs val="gap"/>
    <c:showDLblsOverMax val="1"/>
  </c:chart>
  <c:txPr>
    <a:bodyPr/>
    <a:lstStyle/>
    <a:p>
      <a:pPr>
        <a:defRPr sz="1800" smtId="4294967295"/>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World</c:v>
                </c:pt>
              </c:strCache>
            </c:strRef>
          </c:tx>
          <c:spPr>
            <a:ln>
              <a:solidFill>
                <a:srgbClr val="2875DD"/>
              </a:solidFill>
            </a:ln>
          </c:spPr>
          <c:marker>
            <c:symbol val="circle"/>
            <c:size val="5"/>
            <c:spPr>
              <a:solidFill>
                <a:srgbClr val="2875DD"/>
              </a:solidFill>
              <a:ln>
                <a:solidFill>
                  <a:srgbClr val="2875DD"/>
                </a:solidFill>
              </a:ln>
            </c:spPr>
          </c:marker>
          <c:cat>
            <c:numRef>
              <c:f>Sheet1!$A$2:$A$22</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Sheet1!$B$2:$B$22</c:f>
              <c:numCache>
                <c:formatCode>General</c:formatCode>
                <c:ptCount val="21"/>
                <c:pt idx="0">
                  <c:v>0.1361</c:v>
                </c:pt>
                <c:pt idx="1">
                  <c:v>0.13819999999999999</c:v>
                </c:pt>
                <c:pt idx="2">
                  <c:v>0.14169999999999999</c:v>
                </c:pt>
                <c:pt idx="3">
                  <c:v>0.14369999999999999</c:v>
                </c:pt>
                <c:pt idx="4">
                  <c:v>0.14169999999999999</c:v>
                </c:pt>
                <c:pt idx="5">
                  <c:v>0.1421</c:v>
                </c:pt>
                <c:pt idx="6">
                  <c:v>0.13789999999999999</c:v>
                </c:pt>
                <c:pt idx="7">
                  <c:v>0.1338</c:v>
                </c:pt>
                <c:pt idx="8">
                  <c:v>0.1338</c:v>
                </c:pt>
                <c:pt idx="9">
                  <c:v>0.14380000000000001</c:v>
                </c:pt>
                <c:pt idx="10">
                  <c:v>0.14380000000000001</c:v>
                </c:pt>
                <c:pt idx="11">
                  <c:v>0.14449999999999999</c:v>
                </c:pt>
                <c:pt idx="12">
                  <c:v>0.1469</c:v>
                </c:pt>
                <c:pt idx="13">
                  <c:v>0.1489</c:v>
                </c:pt>
                <c:pt idx="14">
                  <c:v>0.14829999999999999</c:v>
                </c:pt>
                <c:pt idx="15">
                  <c:v>0.15160000000000001</c:v>
                </c:pt>
                <c:pt idx="16">
                  <c:v>0.1547</c:v>
                </c:pt>
                <c:pt idx="17">
                  <c:v>0.1545</c:v>
                </c:pt>
                <c:pt idx="18">
                  <c:v>0.1537</c:v>
                </c:pt>
                <c:pt idx="19">
                  <c:v>0.15279999999999999</c:v>
                </c:pt>
                <c:pt idx="20">
                  <c:v>0.1721</c:v>
                </c:pt>
              </c:numCache>
            </c:numRef>
          </c:val>
          <c:smooth val="0"/>
          <c:extLst>
            <c:ext xmlns:c16="http://schemas.microsoft.com/office/drawing/2014/chart" uri="{C3380CC4-5D6E-409C-BE32-E72D297353CC}">
              <c16:uniqueId val="{00000015-5E2A-462B-B578-881342E95249}"/>
            </c:ext>
          </c:extLst>
        </c:ser>
        <c:ser>
          <c:idx val="1"/>
          <c:order val="1"/>
          <c:tx>
            <c:strRef>
              <c:f>Sheet1!$C$1</c:f>
              <c:strCache>
                <c:ptCount val="1"/>
                <c:pt idx="0">
                  <c:v>Arab World</c:v>
                </c:pt>
              </c:strCache>
            </c:strRef>
          </c:tx>
          <c:spPr>
            <a:ln>
              <a:solidFill>
                <a:srgbClr val="0F283E"/>
              </a:solidFill>
            </a:ln>
          </c:spPr>
          <c:marker>
            <c:symbol val="circle"/>
            <c:size val="5"/>
            <c:spPr>
              <a:solidFill>
                <a:srgbClr val="0F283E"/>
              </a:solidFill>
              <a:ln>
                <a:solidFill>
                  <a:srgbClr val="0F283E"/>
                </a:solidFill>
              </a:ln>
            </c:spPr>
          </c:marker>
          <c:cat>
            <c:numRef>
              <c:f>Sheet1!$A$2:$A$22</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Sheet1!$C$2:$C$22</c:f>
              <c:numCache>
                <c:formatCode>General</c:formatCode>
                <c:ptCount val="21"/>
                <c:pt idx="0">
                  <c:v>0.26500000000000001</c:v>
                </c:pt>
                <c:pt idx="1">
                  <c:v>0.27010000000000001</c:v>
                </c:pt>
                <c:pt idx="2">
                  <c:v>0.26679999999999998</c:v>
                </c:pt>
                <c:pt idx="3">
                  <c:v>0.2722</c:v>
                </c:pt>
                <c:pt idx="4">
                  <c:v>0.25650000000000001</c:v>
                </c:pt>
                <c:pt idx="5">
                  <c:v>0.26150000000000001</c:v>
                </c:pt>
                <c:pt idx="6">
                  <c:v>0.25069999999999998</c:v>
                </c:pt>
                <c:pt idx="7">
                  <c:v>0.2384</c:v>
                </c:pt>
                <c:pt idx="8">
                  <c:v>0.24010000000000001</c:v>
                </c:pt>
                <c:pt idx="9">
                  <c:v>0.22850000000000001</c:v>
                </c:pt>
                <c:pt idx="10">
                  <c:v>0.2349</c:v>
                </c:pt>
                <c:pt idx="11">
                  <c:v>0.2555</c:v>
                </c:pt>
                <c:pt idx="12">
                  <c:v>0.27150000000000002</c:v>
                </c:pt>
                <c:pt idx="13">
                  <c:v>0.2722</c:v>
                </c:pt>
                <c:pt idx="14">
                  <c:v>0.27239999999999998</c:v>
                </c:pt>
                <c:pt idx="15">
                  <c:v>0.28599999999999998</c:v>
                </c:pt>
                <c:pt idx="16">
                  <c:v>0.28170000000000001</c:v>
                </c:pt>
                <c:pt idx="17">
                  <c:v>0.28620000000000001</c:v>
                </c:pt>
                <c:pt idx="18">
                  <c:v>0.2732</c:v>
                </c:pt>
                <c:pt idx="19">
                  <c:v>0.2571</c:v>
                </c:pt>
                <c:pt idx="20">
                  <c:v>0.28439999999999999</c:v>
                </c:pt>
              </c:numCache>
            </c:numRef>
          </c:val>
          <c:smooth val="0"/>
          <c:extLst>
            <c:ext xmlns:c16="http://schemas.microsoft.com/office/drawing/2014/chart" uri="{C3380CC4-5D6E-409C-BE32-E72D297353CC}">
              <c16:uniqueId val="{0000002B-5E2A-462B-B578-881342E95249}"/>
            </c:ext>
          </c:extLst>
        </c:ser>
        <c:ser>
          <c:idx val="2"/>
          <c:order val="2"/>
          <c:tx>
            <c:strRef>
              <c:f>Sheet1!$D$1</c:f>
              <c:strCache>
                <c:ptCount val="1"/>
                <c:pt idx="0">
                  <c:v>East Asia &amp; Pacific</c:v>
                </c:pt>
              </c:strCache>
            </c:strRef>
          </c:tx>
          <c:spPr>
            <a:ln>
              <a:solidFill>
                <a:srgbClr val="BABABA"/>
              </a:solidFill>
            </a:ln>
          </c:spPr>
          <c:marker>
            <c:symbol val="circle"/>
            <c:size val="5"/>
            <c:spPr>
              <a:solidFill>
                <a:srgbClr val="BABABA"/>
              </a:solidFill>
              <a:ln>
                <a:solidFill>
                  <a:srgbClr val="BABABA"/>
                </a:solidFill>
              </a:ln>
            </c:spPr>
          </c:marker>
          <c:cat>
            <c:numRef>
              <c:f>Sheet1!$A$2:$A$22</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Sheet1!$D$2:$D$22</c:f>
              <c:numCache>
                <c:formatCode>General</c:formatCode>
                <c:ptCount val="21"/>
                <c:pt idx="0">
                  <c:v>8.5099999999999995E-2</c:v>
                </c:pt>
                <c:pt idx="1">
                  <c:v>9.3100000000000002E-2</c:v>
                </c:pt>
                <c:pt idx="2">
                  <c:v>9.9900000000000003E-2</c:v>
                </c:pt>
                <c:pt idx="3">
                  <c:v>0.10390000000000001</c:v>
                </c:pt>
                <c:pt idx="4">
                  <c:v>0.1043</c:v>
                </c:pt>
                <c:pt idx="5">
                  <c:v>0.1074</c:v>
                </c:pt>
                <c:pt idx="6">
                  <c:v>0.1046</c:v>
                </c:pt>
                <c:pt idx="7">
                  <c:v>0.1009</c:v>
                </c:pt>
                <c:pt idx="8">
                  <c:v>0.10100000000000001</c:v>
                </c:pt>
                <c:pt idx="9">
                  <c:v>0.1037</c:v>
                </c:pt>
                <c:pt idx="10">
                  <c:v>9.9000000000000005E-2</c:v>
                </c:pt>
                <c:pt idx="11">
                  <c:v>9.9900000000000003E-2</c:v>
                </c:pt>
                <c:pt idx="12">
                  <c:v>9.7900000000000001E-2</c:v>
                </c:pt>
                <c:pt idx="13">
                  <c:v>9.8900000000000002E-2</c:v>
                </c:pt>
                <c:pt idx="14">
                  <c:v>0.10059999999999999</c:v>
                </c:pt>
                <c:pt idx="15">
                  <c:v>0.10349999999999999</c:v>
                </c:pt>
                <c:pt idx="16">
                  <c:v>0.1012</c:v>
                </c:pt>
                <c:pt idx="17">
                  <c:v>9.9099999999999994E-2</c:v>
                </c:pt>
                <c:pt idx="18">
                  <c:v>9.6799999999999997E-2</c:v>
                </c:pt>
                <c:pt idx="19">
                  <c:v>9.7199999999999995E-2</c:v>
                </c:pt>
                <c:pt idx="20">
                  <c:v>0.1081</c:v>
                </c:pt>
              </c:numCache>
            </c:numRef>
          </c:val>
          <c:smooth val="0"/>
          <c:extLst>
            <c:ext xmlns:c16="http://schemas.microsoft.com/office/drawing/2014/chart" uri="{C3380CC4-5D6E-409C-BE32-E72D297353CC}">
              <c16:uniqueId val="{00000041-5E2A-462B-B578-881342E95249}"/>
            </c:ext>
          </c:extLst>
        </c:ser>
        <c:ser>
          <c:idx val="3"/>
          <c:order val="3"/>
          <c:tx>
            <c:strRef>
              <c:f>Sheet1!$E$1</c:f>
              <c:strCache>
                <c:ptCount val="1"/>
                <c:pt idx="0">
                  <c:v>Europe &amp; Central Asia</c:v>
                </c:pt>
              </c:strCache>
            </c:strRef>
          </c:tx>
          <c:spPr>
            <a:ln>
              <a:solidFill>
                <a:srgbClr val="A60B0B"/>
              </a:solidFill>
            </a:ln>
          </c:spPr>
          <c:marker>
            <c:symbol val="circle"/>
            <c:size val="5"/>
            <c:spPr>
              <a:solidFill>
                <a:srgbClr val="A60B0B"/>
              </a:solidFill>
              <a:ln>
                <a:solidFill>
                  <a:srgbClr val="A60B0B"/>
                </a:solidFill>
              </a:ln>
            </c:spPr>
          </c:marker>
          <c:cat>
            <c:numRef>
              <c:f>Sheet1!$A$2:$A$22</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Sheet1!$E$2:$E$22</c:f>
              <c:numCache>
                <c:formatCode>General</c:formatCode>
                <c:ptCount val="21"/>
                <c:pt idx="0">
                  <c:v>0.2011</c:v>
                </c:pt>
                <c:pt idx="1">
                  <c:v>0.1915</c:v>
                </c:pt>
                <c:pt idx="2">
                  <c:v>0.19159999999999999</c:v>
                </c:pt>
                <c:pt idx="3">
                  <c:v>0.1938</c:v>
                </c:pt>
                <c:pt idx="4">
                  <c:v>0.19389999999999999</c:v>
                </c:pt>
                <c:pt idx="5">
                  <c:v>0.188</c:v>
                </c:pt>
                <c:pt idx="6">
                  <c:v>0.1767</c:v>
                </c:pt>
                <c:pt idx="7">
                  <c:v>0.1598</c:v>
                </c:pt>
                <c:pt idx="8">
                  <c:v>0.15890000000000001</c:v>
                </c:pt>
                <c:pt idx="9">
                  <c:v>0.19800000000000001</c:v>
                </c:pt>
                <c:pt idx="10">
                  <c:v>0.19969999999999999</c:v>
                </c:pt>
                <c:pt idx="11">
                  <c:v>0.19739999999999999</c:v>
                </c:pt>
                <c:pt idx="12">
                  <c:v>0.2051</c:v>
                </c:pt>
                <c:pt idx="13">
                  <c:v>0.20949999999999999</c:v>
                </c:pt>
                <c:pt idx="14">
                  <c:v>0.20730000000000001</c:v>
                </c:pt>
                <c:pt idx="15">
                  <c:v>0.20119999999999999</c:v>
                </c:pt>
                <c:pt idx="16">
                  <c:v>0.193</c:v>
                </c:pt>
                <c:pt idx="17">
                  <c:v>0.1804</c:v>
                </c:pt>
                <c:pt idx="18">
                  <c:v>0.17030000000000001</c:v>
                </c:pt>
                <c:pt idx="19">
                  <c:v>0.16700000000000001</c:v>
                </c:pt>
                <c:pt idx="20">
                  <c:v>0.1832</c:v>
                </c:pt>
              </c:numCache>
            </c:numRef>
          </c:val>
          <c:smooth val="0"/>
          <c:extLst>
            <c:ext xmlns:c16="http://schemas.microsoft.com/office/drawing/2014/chart" uri="{C3380CC4-5D6E-409C-BE32-E72D297353CC}">
              <c16:uniqueId val="{00000057-5E2A-462B-B578-881342E95249}"/>
            </c:ext>
          </c:extLst>
        </c:ser>
        <c:ser>
          <c:idx val="4"/>
          <c:order val="4"/>
          <c:tx>
            <c:strRef>
              <c:f>Sheet1!$F$1</c:f>
              <c:strCache>
                <c:ptCount val="1"/>
                <c:pt idx="0">
                  <c:v>South Asia</c:v>
                </c:pt>
              </c:strCache>
            </c:strRef>
          </c:tx>
          <c:spPr>
            <a:ln>
              <a:solidFill>
                <a:srgbClr val="87BC24"/>
              </a:solidFill>
            </a:ln>
          </c:spPr>
          <c:marker>
            <c:symbol val="circle"/>
            <c:size val="5"/>
            <c:spPr>
              <a:solidFill>
                <a:srgbClr val="87BC24"/>
              </a:solidFill>
              <a:ln>
                <a:solidFill>
                  <a:srgbClr val="87BC24"/>
                </a:solidFill>
              </a:ln>
            </c:spPr>
          </c:marker>
          <c:cat>
            <c:numRef>
              <c:f>Sheet1!$A$2:$A$22</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Sheet1!$F$2:$F$22</c:f>
              <c:numCache>
                <c:formatCode>General</c:formatCode>
                <c:ptCount val="21"/>
                <c:pt idx="0">
                  <c:v>0.1409</c:v>
                </c:pt>
                <c:pt idx="1">
                  <c:v>0.14130000000000001</c:v>
                </c:pt>
                <c:pt idx="2">
                  <c:v>0.1406</c:v>
                </c:pt>
                <c:pt idx="3">
                  <c:v>0.1424</c:v>
                </c:pt>
                <c:pt idx="4">
                  <c:v>0.14430000000000001</c:v>
                </c:pt>
                <c:pt idx="5">
                  <c:v>0.1462</c:v>
                </c:pt>
                <c:pt idx="6">
                  <c:v>0.14649999999999999</c:v>
                </c:pt>
                <c:pt idx="7">
                  <c:v>0.14960000000000001</c:v>
                </c:pt>
                <c:pt idx="8">
                  <c:v>0.15029999999999999</c:v>
                </c:pt>
                <c:pt idx="9">
                  <c:v>0.15740000000000001</c:v>
                </c:pt>
                <c:pt idx="10">
                  <c:v>0.158</c:v>
                </c:pt>
                <c:pt idx="11">
                  <c:v>0.16059999999999999</c:v>
                </c:pt>
                <c:pt idx="12">
                  <c:v>0.16800000000000001</c:v>
                </c:pt>
                <c:pt idx="13">
                  <c:v>0.17549999999999999</c:v>
                </c:pt>
                <c:pt idx="14">
                  <c:v>0.17749999999999999</c:v>
                </c:pt>
                <c:pt idx="15">
                  <c:v>0.18479999999999999</c:v>
                </c:pt>
                <c:pt idx="16">
                  <c:v>0.18920000000000001</c:v>
                </c:pt>
                <c:pt idx="17">
                  <c:v>0.193</c:v>
                </c:pt>
                <c:pt idx="18">
                  <c:v>0.19739999999999999</c:v>
                </c:pt>
                <c:pt idx="19">
                  <c:v>0.1951</c:v>
                </c:pt>
                <c:pt idx="20">
                  <c:v>0.21479999999999999</c:v>
                </c:pt>
              </c:numCache>
            </c:numRef>
          </c:val>
          <c:smooth val="0"/>
          <c:extLst>
            <c:ext xmlns:c16="http://schemas.microsoft.com/office/drawing/2014/chart" uri="{C3380CC4-5D6E-409C-BE32-E72D297353CC}">
              <c16:uniqueId val="{0000006D-5E2A-462B-B578-881342E95249}"/>
            </c:ext>
          </c:extLst>
        </c:ser>
        <c:ser>
          <c:idx val="5"/>
          <c:order val="5"/>
          <c:tx>
            <c:strRef>
              <c:f>Sheet1!$G$1</c:f>
              <c:strCache>
                <c:ptCount val="1"/>
                <c:pt idx="0">
                  <c:v>Sub-Saharan Africa</c:v>
                </c:pt>
              </c:strCache>
            </c:strRef>
          </c:tx>
          <c:spPr>
            <a:ln>
              <a:solidFill>
                <a:srgbClr val="EBB523"/>
              </a:solidFill>
            </a:ln>
          </c:spPr>
          <c:marker>
            <c:symbol val="circle"/>
            <c:size val="5"/>
            <c:spPr>
              <a:solidFill>
                <a:srgbClr val="EBB523"/>
              </a:solidFill>
              <a:ln>
                <a:solidFill>
                  <a:srgbClr val="EBB523"/>
                </a:solidFill>
              </a:ln>
            </c:spPr>
          </c:marker>
          <c:cat>
            <c:numRef>
              <c:f>Sheet1!$A$2:$A$22</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Sheet1!$G$2:$G$22</c:f>
              <c:numCache>
                <c:formatCode>General</c:formatCode>
                <c:ptCount val="21"/>
                <c:pt idx="0">
                  <c:v>0.1255</c:v>
                </c:pt>
                <c:pt idx="1">
                  <c:v>0.12670000000000001</c:v>
                </c:pt>
                <c:pt idx="2">
                  <c:v>0.12909999999999999</c:v>
                </c:pt>
                <c:pt idx="3">
                  <c:v>0.12959999999999999</c:v>
                </c:pt>
                <c:pt idx="4">
                  <c:v>0.12470000000000001</c:v>
                </c:pt>
                <c:pt idx="5">
                  <c:v>0.1232</c:v>
                </c:pt>
                <c:pt idx="6">
                  <c:v>0.12139999999999999</c:v>
                </c:pt>
                <c:pt idx="7">
                  <c:v>0.1192</c:v>
                </c:pt>
                <c:pt idx="8">
                  <c:v>0.1132</c:v>
                </c:pt>
                <c:pt idx="9">
                  <c:v>0.1142</c:v>
                </c:pt>
                <c:pt idx="10">
                  <c:v>0.1216</c:v>
                </c:pt>
                <c:pt idx="11">
                  <c:v>0.1208</c:v>
                </c:pt>
                <c:pt idx="12">
                  <c:v>0.1201</c:v>
                </c:pt>
                <c:pt idx="13">
                  <c:v>0.1172</c:v>
                </c:pt>
                <c:pt idx="14">
                  <c:v>0.1134</c:v>
                </c:pt>
                <c:pt idx="15">
                  <c:v>0.1132</c:v>
                </c:pt>
                <c:pt idx="16">
                  <c:v>0.1221</c:v>
                </c:pt>
                <c:pt idx="17">
                  <c:v>0.1242</c:v>
                </c:pt>
                <c:pt idx="18">
                  <c:v>0.12759999999999999</c:v>
                </c:pt>
                <c:pt idx="19">
                  <c:v>0.13289999999999999</c:v>
                </c:pt>
                <c:pt idx="20">
                  <c:v>0.14499999999999999</c:v>
                </c:pt>
              </c:numCache>
            </c:numRef>
          </c:val>
          <c:smooth val="0"/>
          <c:extLst>
            <c:ext xmlns:c16="http://schemas.microsoft.com/office/drawing/2014/chart" uri="{C3380CC4-5D6E-409C-BE32-E72D297353CC}">
              <c16:uniqueId val="{00000083-5E2A-462B-B578-881342E95249}"/>
            </c:ext>
          </c:extLst>
        </c:ser>
        <c:ser>
          <c:idx val="6"/>
          <c:order val="6"/>
          <c:tx>
            <c:strRef>
              <c:f>Sheet1!$H$1</c:f>
              <c:strCache>
                <c:ptCount val="1"/>
                <c:pt idx="0">
                  <c:v>European Union</c:v>
                </c:pt>
              </c:strCache>
            </c:strRef>
          </c:tx>
          <c:spPr>
            <a:ln>
              <a:solidFill>
                <a:srgbClr val="5D2B76"/>
              </a:solidFill>
            </a:ln>
          </c:spPr>
          <c:marker>
            <c:symbol val="circle"/>
            <c:size val="5"/>
            <c:spPr>
              <a:solidFill>
                <a:srgbClr val="5D2B76"/>
              </a:solidFill>
              <a:ln>
                <a:solidFill>
                  <a:srgbClr val="5D2B76"/>
                </a:solidFill>
              </a:ln>
            </c:spPr>
          </c:marker>
          <c:cat>
            <c:numRef>
              <c:f>Sheet1!$A$2:$A$22</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Sheet1!$H$2:$H$22</c:f>
              <c:numCache>
                <c:formatCode>General</c:formatCode>
                <c:ptCount val="21"/>
                <c:pt idx="0">
                  <c:v>0.20910000000000001</c:v>
                </c:pt>
                <c:pt idx="1">
                  <c:v>0.19989999999999999</c:v>
                </c:pt>
                <c:pt idx="2">
                  <c:v>0.2069</c:v>
                </c:pt>
                <c:pt idx="3">
                  <c:v>0.2072</c:v>
                </c:pt>
                <c:pt idx="4">
                  <c:v>0.21290000000000001</c:v>
                </c:pt>
                <c:pt idx="5">
                  <c:v>0.2112</c:v>
                </c:pt>
                <c:pt idx="6">
                  <c:v>0.19359999999999999</c:v>
                </c:pt>
                <c:pt idx="7">
                  <c:v>0.16869999999999999</c:v>
                </c:pt>
                <c:pt idx="8">
                  <c:v>0.16689999999999999</c:v>
                </c:pt>
                <c:pt idx="9">
                  <c:v>0.21299999999999999</c:v>
                </c:pt>
                <c:pt idx="10">
                  <c:v>0.22689999999999999</c:v>
                </c:pt>
                <c:pt idx="11">
                  <c:v>0.23519999999999999</c:v>
                </c:pt>
                <c:pt idx="12">
                  <c:v>0.2571</c:v>
                </c:pt>
                <c:pt idx="13">
                  <c:v>0.26840000000000003</c:v>
                </c:pt>
                <c:pt idx="14">
                  <c:v>0.25919999999999999</c:v>
                </c:pt>
                <c:pt idx="15">
                  <c:v>0.24129999999999999</c:v>
                </c:pt>
                <c:pt idx="16">
                  <c:v>0.2235</c:v>
                </c:pt>
                <c:pt idx="17">
                  <c:v>0.20030000000000001</c:v>
                </c:pt>
                <c:pt idx="18">
                  <c:v>0.18060000000000001</c:v>
                </c:pt>
                <c:pt idx="19">
                  <c:v>0.16839999999999999</c:v>
                </c:pt>
                <c:pt idx="20">
                  <c:v>0.18779999999999999</c:v>
                </c:pt>
              </c:numCache>
            </c:numRef>
          </c:val>
          <c:smooth val="0"/>
          <c:extLst>
            <c:ext xmlns:c16="http://schemas.microsoft.com/office/drawing/2014/chart" uri="{C3380CC4-5D6E-409C-BE32-E72D297353CC}">
              <c16:uniqueId val="{00000099-5E2A-462B-B578-881342E95249}"/>
            </c:ext>
          </c:extLst>
        </c:ser>
        <c:ser>
          <c:idx val="7"/>
          <c:order val="7"/>
          <c:tx>
            <c:strRef>
              <c:f>Sheet1!$I$1</c:f>
              <c:strCache>
                <c:ptCount val="1"/>
                <c:pt idx="0">
                  <c:v>Latin America &amp; Caribbean</c:v>
                </c:pt>
              </c:strCache>
            </c:strRef>
          </c:tx>
          <c:spPr>
            <a:ln>
              <a:solidFill>
                <a:srgbClr val="C271DA"/>
              </a:solidFill>
            </a:ln>
          </c:spPr>
          <c:marker>
            <c:symbol val="circle"/>
            <c:size val="5"/>
            <c:spPr>
              <a:solidFill>
                <a:srgbClr val="C271DA"/>
              </a:solidFill>
              <a:ln>
                <a:solidFill>
                  <a:srgbClr val="C271DA"/>
                </a:solidFill>
              </a:ln>
            </c:spPr>
          </c:marker>
          <c:cat>
            <c:numRef>
              <c:f>Sheet1!$A$2:$A$22</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Sheet1!$I$2:$I$22</c:f>
              <c:numCache>
                <c:formatCode>General</c:formatCode>
                <c:ptCount val="21"/>
                <c:pt idx="0">
                  <c:v>0.1658</c:v>
                </c:pt>
                <c:pt idx="1">
                  <c:v>0.1605</c:v>
                </c:pt>
                <c:pt idx="2">
                  <c:v>0.16839999999999999</c:v>
                </c:pt>
                <c:pt idx="3">
                  <c:v>0.1686</c:v>
                </c:pt>
                <c:pt idx="4">
                  <c:v>0.16420000000000001</c:v>
                </c:pt>
                <c:pt idx="5">
                  <c:v>0.15809999999999999</c:v>
                </c:pt>
                <c:pt idx="6">
                  <c:v>0.1477</c:v>
                </c:pt>
                <c:pt idx="7">
                  <c:v>0.1394</c:v>
                </c:pt>
                <c:pt idx="8">
                  <c:v>0.13550000000000001</c:v>
                </c:pt>
                <c:pt idx="9">
                  <c:v>0.15260000000000001</c:v>
                </c:pt>
                <c:pt idx="10">
                  <c:v>0.14249999999999999</c:v>
                </c:pt>
                <c:pt idx="11">
                  <c:v>0.1394</c:v>
                </c:pt>
                <c:pt idx="12">
                  <c:v>0.13739999999999999</c:v>
                </c:pt>
                <c:pt idx="13">
                  <c:v>0.1394</c:v>
                </c:pt>
                <c:pt idx="14">
                  <c:v>0.13750000000000001</c:v>
                </c:pt>
                <c:pt idx="15">
                  <c:v>0.1472</c:v>
                </c:pt>
                <c:pt idx="16">
                  <c:v>0.17069999999999999</c:v>
                </c:pt>
                <c:pt idx="17">
                  <c:v>0.17469999999999999</c:v>
                </c:pt>
                <c:pt idx="18">
                  <c:v>0.17449999999999999</c:v>
                </c:pt>
                <c:pt idx="19">
                  <c:v>0.17630000000000001</c:v>
                </c:pt>
                <c:pt idx="20">
                  <c:v>0.2082</c:v>
                </c:pt>
              </c:numCache>
            </c:numRef>
          </c:val>
          <c:smooth val="0"/>
          <c:extLst>
            <c:ext xmlns:c16="http://schemas.microsoft.com/office/drawing/2014/chart" uri="{C3380CC4-5D6E-409C-BE32-E72D297353CC}">
              <c16:uniqueId val="{000000AF-5E2A-462B-B578-881342E95249}"/>
            </c:ext>
          </c:extLst>
        </c:ser>
        <c:ser>
          <c:idx val="8"/>
          <c:order val="8"/>
          <c:tx>
            <c:strRef>
              <c:f>Sheet1!$J$1</c:f>
              <c:strCache>
                <c:ptCount val="1"/>
                <c:pt idx="0">
                  <c:v>North America</c:v>
                </c:pt>
              </c:strCache>
            </c:strRef>
          </c:tx>
          <c:spPr>
            <a:ln>
              <a:solidFill>
                <a:srgbClr val="76A5E3"/>
              </a:solidFill>
            </a:ln>
          </c:spPr>
          <c:marker>
            <c:symbol val="circle"/>
            <c:size val="5"/>
            <c:spPr>
              <a:solidFill>
                <a:srgbClr val="76A5E3"/>
              </a:solidFill>
              <a:ln>
                <a:solidFill>
                  <a:srgbClr val="76A5E3"/>
                </a:solidFill>
              </a:ln>
            </c:spPr>
          </c:marker>
          <c:cat>
            <c:numRef>
              <c:f>Sheet1!$A$2:$A$22</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Sheet1!$J$2:$J$22</c:f>
              <c:numCache>
                <c:formatCode>General</c:formatCode>
                <c:ptCount val="21"/>
                <c:pt idx="0">
                  <c:v>9.6299999999999997E-2</c:v>
                </c:pt>
                <c:pt idx="1">
                  <c:v>0.1076</c:v>
                </c:pt>
                <c:pt idx="2">
                  <c:v>0.1212</c:v>
                </c:pt>
                <c:pt idx="3">
                  <c:v>0.125</c:v>
                </c:pt>
                <c:pt idx="4">
                  <c:v>0.1197</c:v>
                </c:pt>
                <c:pt idx="5">
                  <c:v>0.1134</c:v>
                </c:pt>
                <c:pt idx="6">
                  <c:v>0.10539999999999999</c:v>
                </c:pt>
                <c:pt idx="7">
                  <c:v>0.1053</c:v>
                </c:pt>
                <c:pt idx="8">
                  <c:v>0.1263</c:v>
                </c:pt>
                <c:pt idx="9">
                  <c:v>0.1729</c:v>
                </c:pt>
                <c:pt idx="10">
                  <c:v>0.18010000000000001</c:v>
                </c:pt>
                <c:pt idx="11">
                  <c:v>0.16950000000000001</c:v>
                </c:pt>
                <c:pt idx="12">
                  <c:v>0.15989999999999999</c:v>
                </c:pt>
                <c:pt idx="13">
                  <c:v>0.15310000000000001</c:v>
                </c:pt>
                <c:pt idx="14">
                  <c:v>0.13350000000000001</c:v>
                </c:pt>
                <c:pt idx="15">
                  <c:v>0.1171</c:v>
                </c:pt>
                <c:pt idx="16">
                  <c:v>0.1061</c:v>
                </c:pt>
                <c:pt idx="17">
                  <c:v>9.4200000000000006E-2</c:v>
                </c:pt>
                <c:pt idx="18">
                  <c:v>8.8099999999999998E-2</c:v>
                </c:pt>
                <c:pt idx="19">
                  <c:v>8.5900000000000004E-2</c:v>
                </c:pt>
                <c:pt idx="20">
                  <c:v>0.1535</c:v>
                </c:pt>
              </c:numCache>
            </c:numRef>
          </c:val>
          <c:smooth val="0"/>
          <c:extLst>
            <c:ext xmlns:c16="http://schemas.microsoft.com/office/drawing/2014/chart" uri="{C3380CC4-5D6E-409C-BE32-E72D297353CC}">
              <c16:uniqueId val="{000000C5-5E2A-462B-B578-881342E95249}"/>
            </c:ext>
          </c:extLst>
        </c:ser>
        <c:dLbls>
          <c:showLegendKey val="0"/>
          <c:showVal val="0"/>
          <c:showCatName val="0"/>
          <c:showSerName val="0"/>
          <c:showPercent val="0"/>
          <c:showBubbleSize val="0"/>
        </c:dLbls>
        <c:marker val="1"/>
        <c:smooth val="0"/>
        <c:axId val="67451136"/>
        <c:axId val="66437120"/>
      </c:line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05"/>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Youth unemployment rate</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legend>
      <c:legendPos val="t"/>
      <c:overlay val="0"/>
      <c:txPr>
        <a:bodyPr/>
        <a:lstStyle/>
        <a:p>
          <a:pPr>
            <a:defRPr sz="1100" smtId="4294967295">
              <a:solidFill>
                <a:srgbClr val="0F2741"/>
              </a:solidFill>
              <a:latin typeface="Open Sans"/>
            </a:defRPr>
          </a:pPr>
          <a:endParaRPr lang="en-US"/>
        </a:p>
      </c:txPr>
    </c:legend>
    <c:plotVisOnly val="1"/>
    <c:dispBlanksAs val="gap"/>
    <c:showDLblsOverMax val="1"/>
  </c:chart>
  <c:txPr>
    <a:bodyPr/>
    <a:lstStyle/>
    <a:p>
      <a:pPr>
        <a:defRPr sz="1800" smtId="4294967295"/>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3CC2-4974-BABC-85DC04E5E0B1}"/>
                </c:ext>
              </c:extLst>
            </c:dLbl>
            <c:dLbl>
              <c:idx val="1"/>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3CC2-4974-BABC-85DC04E5E0B1}"/>
                </c:ext>
              </c:extLst>
            </c:dLbl>
            <c:dLbl>
              <c:idx val="2"/>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3CC2-4974-BABC-85DC04E5E0B1}"/>
                </c:ext>
              </c:extLst>
            </c:dLbl>
            <c:dLbl>
              <c:idx val="3"/>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3CC2-4974-BABC-85DC04E5E0B1}"/>
                </c:ext>
              </c:extLst>
            </c:dLbl>
            <c:dLbl>
              <c:idx val="4"/>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3CC2-4974-BABC-85DC04E5E0B1}"/>
                </c:ext>
              </c:extLst>
            </c:dLbl>
            <c:dLbl>
              <c:idx val="5"/>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3CC2-4974-BABC-85DC04E5E0B1}"/>
                </c:ext>
              </c:extLst>
            </c:dLbl>
            <c:dLbl>
              <c:idx val="6"/>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3CC2-4974-BABC-85DC04E5E0B1}"/>
                </c:ext>
              </c:extLst>
            </c:dLbl>
            <c:dLbl>
              <c:idx val="7"/>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3CC2-4974-BABC-85DC04E5E0B1}"/>
                </c:ext>
              </c:extLst>
            </c:dLbl>
            <c:dLbl>
              <c:idx val="8"/>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3CC2-4974-BABC-85DC04E5E0B1}"/>
                </c:ext>
              </c:extLst>
            </c:dLbl>
            <c:dLbl>
              <c:idx val="9"/>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3CC2-4974-BABC-85DC04E5E0B1}"/>
                </c:ext>
              </c:extLst>
            </c:dLbl>
            <c:dLbl>
              <c:idx val="10"/>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3CC2-4974-BABC-85DC04E5E0B1}"/>
                </c:ext>
              </c:extLst>
            </c:dLbl>
            <c:dLbl>
              <c:idx val="11"/>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3CC2-4974-BABC-85DC04E5E0B1}"/>
                </c:ext>
              </c:extLst>
            </c:dLbl>
            <c:dLbl>
              <c:idx val="12"/>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3CC2-4974-BABC-85DC04E5E0B1}"/>
                </c:ext>
              </c:extLst>
            </c:dLbl>
            <c:dLbl>
              <c:idx val="13"/>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3CC2-4974-BABC-85DC04E5E0B1}"/>
                </c:ext>
              </c:extLst>
            </c:dLbl>
            <c:dLbl>
              <c:idx val="14"/>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E-3CC2-4974-BABC-85DC04E5E0B1}"/>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Sheet1!$A$2:$A$16</c:f>
              <c:strCache>
                <c:ptCount val="15"/>
                <c:pt idx="0">
                  <c:v>South Africa</c:v>
                </c:pt>
                <c:pt idx="1">
                  <c:v>Brazil</c:v>
                </c:pt>
                <c:pt idx="2">
                  <c:v>Italy</c:v>
                </c:pt>
                <c:pt idx="3">
                  <c:v>Argentina</c:v>
                </c:pt>
                <c:pt idx="4">
                  <c:v>Saudi Arabia</c:v>
                </c:pt>
                <c:pt idx="5">
                  <c:v>India</c:v>
                </c:pt>
                <c:pt idx="6">
                  <c:v>Turkey</c:v>
                </c:pt>
                <c:pt idx="7">
                  <c:v>France</c:v>
                </c:pt>
                <c:pt idx="8">
                  <c:v>Russia</c:v>
                </c:pt>
                <c:pt idx="9">
                  <c:v>Indonesia</c:v>
                </c:pt>
                <c:pt idx="10">
                  <c:v>Canada</c:v>
                </c:pt>
                <c:pt idx="11">
                  <c:v>United Kingdom</c:v>
                </c:pt>
                <c:pt idx="12">
                  <c:v>China</c:v>
                </c:pt>
                <c:pt idx="13">
                  <c:v>Australia</c:v>
                </c:pt>
                <c:pt idx="14">
                  <c:v>United States</c:v>
                </c:pt>
              </c:strCache>
            </c:strRef>
          </c:cat>
          <c:val>
            <c:numRef>
              <c:f>Sheet1!$B$2:$B$16</c:f>
              <c:numCache>
                <c:formatCode>General</c:formatCode>
                <c:ptCount val="15"/>
                <c:pt idx="0">
                  <c:v>0.64180000000000004</c:v>
                </c:pt>
                <c:pt idx="1">
                  <c:v>0.31900000000000001</c:v>
                </c:pt>
                <c:pt idx="2">
                  <c:v>0.30919999999999997</c:v>
                </c:pt>
                <c:pt idx="3">
                  <c:v>0.2989</c:v>
                </c:pt>
                <c:pt idx="4">
                  <c:v>0.28839999999999999</c:v>
                </c:pt>
                <c:pt idx="5">
                  <c:v>0.28260000000000002</c:v>
                </c:pt>
                <c:pt idx="6">
                  <c:v>0.24310000000000001</c:v>
                </c:pt>
                <c:pt idx="7">
                  <c:v>0.2009</c:v>
                </c:pt>
                <c:pt idx="8">
                  <c:v>0.16889999999999999</c:v>
                </c:pt>
                <c:pt idx="9">
                  <c:v>0.1605</c:v>
                </c:pt>
                <c:pt idx="10">
                  <c:v>0.1404</c:v>
                </c:pt>
                <c:pt idx="11">
                  <c:v>0.1323</c:v>
                </c:pt>
                <c:pt idx="12">
                  <c:v>0.1135</c:v>
                </c:pt>
                <c:pt idx="13">
                  <c:v>0.108</c:v>
                </c:pt>
                <c:pt idx="14">
                  <c:v>9.5699999999999993E-2</c:v>
                </c:pt>
              </c:numCache>
            </c:numRef>
          </c:val>
          <c:extLst>
            <c:ext xmlns:c16="http://schemas.microsoft.com/office/drawing/2014/chart" uri="{C3380CC4-5D6E-409C-BE32-E72D297353CC}">
              <c16:uniqueId val="{0000000F-3CC2-4974-BABC-85DC04E5E0B1}"/>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6B10-4CC3-AFDD-F0119E89D56E}"/>
                </c:ext>
              </c:extLst>
            </c:dLbl>
            <c:dLbl>
              <c:idx val="1"/>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6B10-4CC3-AFDD-F0119E89D56E}"/>
                </c:ext>
              </c:extLst>
            </c:dLbl>
            <c:dLbl>
              <c:idx val="2"/>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6B10-4CC3-AFDD-F0119E89D56E}"/>
                </c:ext>
              </c:extLst>
            </c:dLbl>
            <c:dLbl>
              <c:idx val="3"/>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6B10-4CC3-AFDD-F0119E89D56E}"/>
                </c:ext>
              </c:extLst>
            </c:dLbl>
            <c:dLbl>
              <c:idx val="4"/>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6B10-4CC3-AFDD-F0119E89D56E}"/>
                </c:ext>
              </c:extLst>
            </c:dLbl>
            <c:dLbl>
              <c:idx val="5"/>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6B10-4CC3-AFDD-F0119E89D56E}"/>
                </c:ext>
              </c:extLst>
            </c:dLbl>
            <c:dLbl>
              <c:idx val="6"/>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6B10-4CC3-AFDD-F0119E89D56E}"/>
                </c:ext>
              </c:extLst>
            </c:dLbl>
            <c:dLbl>
              <c:idx val="7"/>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6B10-4CC3-AFDD-F0119E89D56E}"/>
                </c:ext>
              </c:extLst>
            </c:dLbl>
            <c:dLbl>
              <c:idx val="8"/>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6B10-4CC3-AFDD-F0119E89D56E}"/>
                </c:ext>
              </c:extLst>
            </c:dLbl>
            <c:dLbl>
              <c:idx val="9"/>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6B10-4CC3-AFDD-F0119E89D56E}"/>
                </c:ext>
              </c:extLst>
            </c:dLbl>
            <c:dLbl>
              <c:idx val="10"/>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6B10-4CC3-AFDD-F0119E89D56E}"/>
                </c:ext>
              </c:extLst>
            </c:dLbl>
            <c:dLbl>
              <c:idx val="11"/>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6B10-4CC3-AFDD-F0119E89D56E}"/>
                </c:ext>
              </c:extLst>
            </c:dLbl>
            <c:dLbl>
              <c:idx val="12"/>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6B10-4CC3-AFDD-F0119E89D56E}"/>
                </c:ext>
              </c:extLst>
            </c:dLbl>
            <c:dLbl>
              <c:idx val="13"/>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6B10-4CC3-AFDD-F0119E89D56E}"/>
                </c:ext>
              </c:extLst>
            </c:dLbl>
            <c:dLbl>
              <c:idx val="14"/>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E-6B10-4CC3-AFDD-F0119E89D56E}"/>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Sheet1!$A$2:$A$16</c:f>
              <c:strCache>
                <c:ptCount val="15"/>
                <c:pt idx="0">
                  <c:v>Hungary</c:v>
                </c:pt>
                <c:pt idx="1">
                  <c:v>Serbia</c:v>
                </c:pt>
                <c:pt idx="2">
                  <c:v>Bosnia and Herzegovina</c:v>
                </c:pt>
                <c:pt idx="3">
                  <c:v>Romania</c:v>
                </c:pt>
                <c:pt idx="4">
                  <c:v>Belarus</c:v>
                </c:pt>
                <c:pt idx="5">
                  <c:v>Ukraine*****</c:v>
                </c:pt>
                <c:pt idx="6">
                  <c:v>Poland**</c:v>
                </c:pt>
                <c:pt idx="7">
                  <c:v>Portugal**</c:v>
                </c:pt>
                <c:pt idx="8">
                  <c:v>Estonia*</c:v>
                </c:pt>
                <c:pt idx="9">
                  <c:v>Belgium*</c:v>
                </c:pt>
                <c:pt idx="10">
                  <c:v>Croatia</c:v>
                </c:pt>
                <c:pt idx="11">
                  <c:v>United Kingdom</c:v>
                </c:pt>
                <c:pt idx="12">
                  <c:v>Slovenia</c:v>
                </c:pt>
                <c:pt idx="13">
                  <c:v>United States**</c:v>
                </c:pt>
                <c:pt idx="14">
                  <c:v>Finland*</c:v>
                </c:pt>
              </c:strCache>
            </c:strRef>
          </c:cat>
          <c:val>
            <c:numRef>
              <c:f>Sheet1!$B$2:$B$16</c:f>
              <c:numCache>
                <c:formatCode>General</c:formatCode>
                <c:ptCount val="15"/>
                <c:pt idx="0">
                  <c:v>0.151</c:v>
                </c:pt>
                <c:pt idx="1">
                  <c:v>0.122</c:v>
                </c:pt>
                <c:pt idx="2">
                  <c:v>0.115</c:v>
                </c:pt>
                <c:pt idx="3">
                  <c:v>9.6000000000000002E-2</c:v>
                </c:pt>
                <c:pt idx="4">
                  <c:v>9.5000000000000001E-2</c:v>
                </c:pt>
                <c:pt idx="5">
                  <c:v>0.08</c:v>
                </c:pt>
                <c:pt idx="6">
                  <c:v>7.4999999999999997E-2</c:v>
                </c:pt>
                <c:pt idx="7">
                  <c:v>7.4999999999999997E-2</c:v>
                </c:pt>
                <c:pt idx="8">
                  <c:v>7.4999999999999997E-2</c:v>
                </c:pt>
                <c:pt idx="9">
                  <c:v>6.8000000000000005E-2</c:v>
                </c:pt>
                <c:pt idx="10">
                  <c:v>6.6000000000000003E-2</c:v>
                </c:pt>
                <c:pt idx="11">
                  <c:v>6.4000000000000001E-2</c:v>
                </c:pt>
                <c:pt idx="12">
                  <c:v>0.06</c:v>
                </c:pt>
                <c:pt idx="13">
                  <c:v>5.5E-2</c:v>
                </c:pt>
                <c:pt idx="14">
                  <c:v>4.9000000000000002E-2</c:v>
                </c:pt>
              </c:numCache>
            </c:numRef>
          </c:val>
          <c:extLst>
            <c:ext xmlns:c16="http://schemas.microsoft.com/office/drawing/2014/chart" uri="{C3380CC4-5D6E-409C-BE32-E72D297353CC}">
              <c16:uniqueId val="{0000000F-6B10-4CC3-AFDD-F0119E89D56E}"/>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Sheet1!$B$1</c:f>
              <c:strCache>
                <c:ptCount val="1"/>
                <c:pt idx="0">
                  <c:v>Agriculture</c:v>
                </c:pt>
              </c:strCache>
            </c:strRef>
          </c:tx>
          <c:spPr>
            <a:solidFill>
              <a:srgbClr val="2875DD"/>
            </a:solidFill>
            <a:ln>
              <a:solidFill>
                <a:srgbClr val="2875DD"/>
              </a:solidFill>
            </a:ln>
          </c:spPr>
          <c:cat>
            <c:numRef>
              <c:f>Sheet1!$A$2:$A$32</c:f>
              <c:numCache>
                <c:formatCode>General</c:formatCode>
                <c:ptCount val="3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numCache>
            </c:numRef>
          </c:cat>
          <c:val>
            <c:numRef>
              <c:f>Sheet1!$B$2:$B$32</c:f>
              <c:numCache>
                <c:formatCode>General</c:formatCode>
                <c:ptCount val="31"/>
                <c:pt idx="0">
                  <c:v>999.52</c:v>
                </c:pt>
                <c:pt idx="1">
                  <c:v>1008.39</c:v>
                </c:pt>
                <c:pt idx="2">
                  <c:v>1002.6</c:v>
                </c:pt>
                <c:pt idx="3">
                  <c:v>999.42</c:v>
                </c:pt>
                <c:pt idx="4">
                  <c:v>994.69</c:v>
                </c:pt>
                <c:pt idx="5">
                  <c:v>992.72</c:v>
                </c:pt>
                <c:pt idx="6">
                  <c:v>998.39</c:v>
                </c:pt>
                <c:pt idx="7">
                  <c:v>1012.57</c:v>
                </c:pt>
                <c:pt idx="8">
                  <c:v>1028.17</c:v>
                </c:pt>
                <c:pt idx="9">
                  <c:v>1043.54</c:v>
                </c:pt>
                <c:pt idx="10">
                  <c:v>1048.0899999999999</c:v>
                </c:pt>
                <c:pt idx="11">
                  <c:v>1054.04</c:v>
                </c:pt>
                <c:pt idx="12">
                  <c:v>1057.8</c:v>
                </c:pt>
                <c:pt idx="13">
                  <c:v>1046.3900000000001</c:v>
                </c:pt>
                <c:pt idx="14">
                  <c:v>1039.1099999999999</c:v>
                </c:pt>
                <c:pt idx="15">
                  <c:v>1023.13</c:v>
                </c:pt>
                <c:pt idx="16">
                  <c:v>1009.65</c:v>
                </c:pt>
                <c:pt idx="17">
                  <c:v>1002.14</c:v>
                </c:pt>
                <c:pt idx="18">
                  <c:v>989.11</c:v>
                </c:pt>
                <c:pt idx="19">
                  <c:v>977.94</c:v>
                </c:pt>
                <c:pt idx="20">
                  <c:v>961.33</c:v>
                </c:pt>
                <c:pt idx="21">
                  <c:v>944.3</c:v>
                </c:pt>
                <c:pt idx="22">
                  <c:v>927.12</c:v>
                </c:pt>
                <c:pt idx="23">
                  <c:v>909.99</c:v>
                </c:pt>
                <c:pt idx="24">
                  <c:v>901.47</c:v>
                </c:pt>
                <c:pt idx="25">
                  <c:v>894.54</c:v>
                </c:pt>
                <c:pt idx="26">
                  <c:v>888.23</c:v>
                </c:pt>
                <c:pt idx="27">
                  <c:v>879.13</c:v>
                </c:pt>
                <c:pt idx="28">
                  <c:v>870.95</c:v>
                </c:pt>
                <c:pt idx="29">
                  <c:v>856.48</c:v>
                </c:pt>
                <c:pt idx="30">
                  <c:v>866.29</c:v>
                </c:pt>
              </c:numCache>
            </c:numRef>
          </c:val>
          <c:extLst>
            <c:ext xmlns:c16="http://schemas.microsoft.com/office/drawing/2014/chart" uri="{C3380CC4-5D6E-409C-BE32-E72D297353CC}">
              <c16:uniqueId val="{0000001F-8B40-44D3-94A8-B792ACE0208A}"/>
            </c:ext>
          </c:extLst>
        </c:ser>
        <c:ser>
          <c:idx val="1"/>
          <c:order val="1"/>
          <c:tx>
            <c:strRef>
              <c:f>Sheet1!$C$1</c:f>
              <c:strCache>
                <c:ptCount val="1"/>
                <c:pt idx="0">
                  <c:v>Industry</c:v>
                </c:pt>
              </c:strCache>
            </c:strRef>
          </c:tx>
          <c:spPr>
            <a:solidFill>
              <a:srgbClr val="0F283E"/>
            </a:solidFill>
            <a:ln>
              <a:solidFill>
                <a:srgbClr val="0F283E"/>
              </a:solidFill>
            </a:ln>
          </c:spPr>
          <c:cat>
            <c:numRef>
              <c:f>Sheet1!$A$2:$A$32</c:f>
              <c:numCache>
                <c:formatCode>General</c:formatCode>
                <c:ptCount val="3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numCache>
            </c:numRef>
          </c:cat>
          <c:val>
            <c:numRef>
              <c:f>Sheet1!$C$2:$C$32</c:f>
              <c:numCache>
                <c:formatCode>General</c:formatCode>
                <c:ptCount val="31"/>
                <c:pt idx="0">
                  <c:v>485.75</c:v>
                </c:pt>
                <c:pt idx="1">
                  <c:v>490.93</c:v>
                </c:pt>
                <c:pt idx="2">
                  <c:v>497.27</c:v>
                </c:pt>
                <c:pt idx="3">
                  <c:v>505.52</c:v>
                </c:pt>
                <c:pt idx="4">
                  <c:v>511.27</c:v>
                </c:pt>
                <c:pt idx="5">
                  <c:v>521.04999999999995</c:v>
                </c:pt>
                <c:pt idx="6">
                  <c:v>529.03</c:v>
                </c:pt>
                <c:pt idx="7">
                  <c:v>527.96</c:v>
                </c:pt>
                <c:pt idx="8">
                  <c:v>531.63</c:v>
                </c:pt>
                <c:pt idx="9">
                  <c:v>537.61</c:v>
                </c:pt>
                <c:pt idx="10">
                  <c:v>543.36</c:v>
                </c:pt>
                <c:pt idx="11">
                  <c:v>543.69000000000005</c:v>
                </c:pt>
                <c:pt idx="12">
                  <c:v>553.4</c:v>
                </c:pt>
                <c:pt idx="13">
                  <c:v>574.37</c:v>
                </c:pt>
                <c:pt idx="14">
                  <c:v>597.45000000000005</c:v>
                </c:pt>
                <c:pt idx="15">
                  <c:v>620.71</c:v>
                </c:pt>
                <c:pt idx="16">
                  <c:v>646.84</c:v>
                </c:pt>
                <c:pt idx="17">
                  <c:v>655.27</c:v>
                </c:pt>
                <c:pt idx="18">
                  <c:v>654.84</c:v>
                </c:pt>
                <c:pt idx="19">
                  <c:v>670.14</c:v>
                </c:pt>
                <c:pt idx="20">
                  <c:v>689.53</c:v>
                </c:pt>
                <c:pt idx="21">
                  <c:v>709.87</c:v>
                </c:pt>
                <c:pt idx="22">
                  <c:v>716.56</c:v>
                </c:pt>
                <c:pt idx="23">
                  <c:v>726.55</c:v>
                </c:pt>
                <c:pt idx="24">
                  <c:v>729.34</c:v>
                </c:pt>
                <c:pt idx="25">
                  <c:v>732.51</c:v>
                </c:pt>
                <c:pt idx="26">
                  <c:v>736.27</c:v>
                </c:pt>
                <c:pt idx="27">
                  <c:v>742.43</c:v>
                </c:pt>
                <c:pt idx="28">
                  <c:v>750.56</c:v>
                </c:pt>
                <c:pt idx="29">
                  <c:v>723.28</c:v>
                </c:pt>
                <c:pt idx="30">
                  <c:v>753</c:v>
                </c:pt>
              </c:numCache>
            </c:numRef>
          </c:val>
          <c:extLst>
            <c:ext xmlns:c16="http://schemas.microsoft.com/office/drawing/2014/chart" uri="{C3380CC4-5D6E-409C-BE32-E72D297353CC}">
              <c16:uniqueId val="{0000003F-8B40-44D3-94A8-B792ACE0208A}"/>
            </c:ext>
          </c:extLst>
        </c:ser>
        <c:ser>
          <c:idx val="2"/>
          <c:order val="2"/>
          <c:tx>
            <c:strRef>
              <c:f>Sheet1!$D$1</c:f>
              <c:strCache>
                <c:ptCount val="1"/>
                <c:pt idx="0">
                  <c:v>Services</c:v>
                </c:pt>
              </c:strCache>
            </c:strRef>
          </c:tx>
          <c:spPr>
            <a:solidFill>
              <a:srgbClr val="BABABA"/>
            </a:solidFill>
            <a:ln>
              <a:solidFill>
                <a:srgbClr val="BABABA"/>
              </a:solidFill>
            </a:ln>
          </c:spPr>
          <c:cat>
            <c:numRef>
              <c:f>Sheet1!$A$2:$A$32</c:f>
              <c:numCache>
                <c:formatCode>General</c:formatCode>
                <c:ptCount val="3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numCache>
            </c:numRef>
          </c:cat>
          <c:val>
            <c:numRef>
              <c:f>Sheet1!$D$2:$D$32</c:f>
              <c:numCache>
                <c:formatCode>General</c:formatCode>
                <c:ptCount val="31"/>
                <c:pt idx="0">
                  <c:v>787.63</c:v>
                </c:pt>
                <c:pt idx="1">
                  <c:v>810.27</c:v>
                </c:pt>
                <c:pt idx="2">
                  <c:v>838.58</c:v>
                </c:pt>
                <c:pt idx="3">
                  <c:v>868.25</c:v>
                </c:pt>
                <c:pt idx="4">
                  <c:v>900.13</c:v>
                </c:pt>
                <c:pt idx="5">
                  <c:v>930.33</c:v>
                </c:pt>
                <c:pt idx="6">
                  <c:v>956.21</c:v>
                </c:pt>
                <c:pt idx="7">
                  <c:v>976.71</c:v>
                </c:pt>
                <c:pt idx="8">
                  <c:v>998.93</c:v>
                </c:pt>
                <c:pt idx="9">
                  <c:v>1025.8499999999999</c:v>
                </c:pt>
                <c:pt idx="10">
                  <c:v>1050.23</c:v>
                </c:pt>
                <c:pt idx="11">
                  <c:v>1078.08</c:v>
                </c:pt>
                <c:pt idx="12">
                  <c:v>1106.6500000000001</c:v>
                </c:pt>
                <c:pt idx="13">
                  <c:v>1148.19</c:v>
                </c:pt>
                <c:pt idx="14">
                  <c:v>1180.44</c:v>
                </c:pt>
                <c:pt idx="15">
                  <c:v>1215.8900000000001</c:v>
                </c:pt>
                <c:pt idx="16">
                  <c:v>1245.92</c:v>
                </c:pt>
                <c:pt idx="17">
                  <c:v>1275.1400000000001</c:v>
                </c:pt>
                <c:pt idx="18">
                  <c:v>1297.6300000000001</c:v>
                </c:pt>
                <c:pt idx="19">
                  <c:v>1322.97</c:v>
                </c:pt>
                <c:pt idx="20">
                  <c:v>1357.48</c:v>
                </c:pt>
                <c:pt idx="21">
                  <c:v>1384.69</c:v>
                </c:pt>
                <c:pt idx="22">
                  <c:v>1425.19</c:v>
                </c:pt>
                <c:pt idx="23">
                  <c:v>1468.74</c:v>
                </c:pt>
                <c:pt idx="24">
                  <c:v>1509.34</c:v>
                </c:pt>
                <c:pt idx="25">
                  <c:v>1544.68</c:v>
                </c:pt>
                <c:pt idx="26">
                  <c:v>1582.9</c:v>
                </c:pt>
                <c:pt idx="27">
                  <c:v>1624.26</c:v>
                </c:pt>
                <c:pt idx="28">
                  <c:v>1665.78</c:v>
                </c:pt>
                <c:pt idx="29">
                  <c:v>1603.57</c:v>
                </c:pt>
                <c:pt idx="30">
                  <c:v>1637.95</c:v>
                </c:pt>
              </c:numCache>
            </c:numRef>
          </c:val>
          <c:extLst>
            <c:ext xmlns:c16="http://schemas.microsoft.com/office/drawing/2014/chart" uri="{C3380CC4-5D6E-409C-BE32-E72D297353CC}">
              <c16:uniqueId val="{0000005F-8B40-44D3-94A8-B792ACE0208A}"/>
            </c:ext>
          </c:extLst>
        </c:ser>
        <c:dLbls>
          <c:showLegendKey val="0"/>
          <c:showVal val="0"/>
          <c:showCatName val="0"/>
          <c:showSerName val="0"/>
          <c:showPercent val="0"/>
          <c:showBubbleSize val="0"/>
        </c:dLbls>
        <c:axId val="67451136"/>
        <c:axId val="66437120"/>
      </c:area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100" b="0" dirty="0" err="1">
                    <a:solidFill>
                      <a:srgbClr val="0F2741"/>
                    </a:solidFill>
                    <a:latin typeface="Open Sans"/>
                  </a:rPr>
                  <a:t>Broj</a:t>
                </a:r>
                <a:r>
                  <a:rPr lang="en-US" sz="1100" b="0" dirty="0">
                    <a:solidFill>
                      <a:srgbClr val="0F2741"/>
                    </a:solidFill>
                    <a:latin typeface="Open Sans"/>
                  </a:rPr>
                  <a:t> </a:t>
                </a:r>
                <a:r>
                  <a:rPr lang="en-US" sz="1100" b="0" dirty="0" err="1">
                    <a:solidFill>
                      <a:srgbClr val="0F2741"/>
                    </a:solidFill>
                    <a:latin typeface="Open Sans"/>
                  </a:rPr>
                  <a:t>zaposlenih</a:t>
                </a:r>
                <a:r>
                  <a:rPr lang="en-US" sz="1100" b="0" dirty="0">
                    <a:solidFill>
                      <a:srgbClr val="0F2741"/>
                    </a:solidFill>
                    <a:latin typeface="Open Sans"/>
                  </a:rPr>
                  <a:t> u </a:t>
                </a:r>
                <a:r>
                  <a:rPr lang="en-US" sz="1100" b="0" dirty="0" err="1">
                    <a:solidFill>
                      <a:srgbClr val="0F2741"/>
                    </a:solidFill>
                    <a:latin typeface="Open Sans"/>
                  </a:rPr>
                  <a:t>milionima</a:t>
                </a:r>
                <a:endParaRPr lang="en-US" sz="1100" b="0" dirty="0">
                  <a:solidFill>
                    <a:srgbClr val="0F2741"/>
                  </a:solidFill>
                  <a:latin typeface="Open Sans"/>
                </a:endParaRP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midCat"/>
      </c:valAx>
    </c:plotArea>
    <c:legend>
      <c:legendPos val="t"/>
      <c:overlay val="0"/>
      <c:txPr>
        <a:bodyPr/>
        <a:lstStyle/>
        <a:p>
          <a:pPr>
            <a:defRPr sz="1100" smtId="4294967295">
              <a:solidFill>
                <a:srgbClr val="0F2741"/>
              </a:solidFill>
              <a:latin typeface="Open Sans"/>
            </a:defRPr>
          </a:pPr>
          <a:endParaRPr lang="en-US"/>
        </a:p>
      </c:txPr>
    </c:legend>
    <c:plotVisOnly val="1"/>
    <c:dispBlanksAs val="gap"/>
    <c:showDLblsOverMax val="1"/>
  </c:chart>
  <c:txPr>
    <a:bodyPr/>
    <a:lstStyle/>
    <a:p>
      <a:pPr>
        <a:defRPr sz="1800" smtId="4294967295"/>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Number of users in millions</c:v>
                </c:pt>
              </c:strCache>
            </c:strRef>
          </c:tx>
          <c:spPr>
            <a:solidFill>
              <a:srgbClr val="2876DD"/>
            </a:solidFill>
            <a:ln>
              <a:solidFill>
                <a:srgbClr val="2876DD"/>
              </a:solidFill>
            </a:ln>
          </c:spPr>
          <c:invertIfNegative val="0"/>
          <c:dLbls>
            <c:dLbl>
              <c:idx val="0"/>
              <c:numFmt formatCode="#,##0.0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159F-4F36-A2A9-442C9F5A142F}"/>
                </c:ext>
              </c:extLst>
            </c:dLbl>
            <c:dLbl>
              <c:idx val="1"/>
              <c:numFmt formatCode="#,##0.0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159F-4F36-A2A9-442C9F5A142F}"/>
                </c:ext>
              </c:extLst>
            </c:dLbl>
            <c:dLbl>
              <c:idx val="2"/>
              <c:numFmt formatCode="#,##0.0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159F-4F36-A2A9-442C9F5A142F}"/>
                </c:ext>
              </c:extLst>
            </c:dLbl>
            <c:dLbl>
              <c:idx val="3"/>
              <c:numFmt formatCode="#,##0.0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159F-4F36-A2A9-442C9F5A142F}"/>
                </c:ext>
              </c:extLst>
            </c:dLbl>
            <c:dLbl>
              <c:idx val="4"/>
              <c:numFmt formatCode="#,##0.0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159F-4F36-A2A9-442C9F5A142F}"/>
                </c:ext>
              </c:extLst>
            </c:dLbl>
            <c:dLbl>
              <c:idx val="5"/>
              <c:numFmt formatCode="#,##0.0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159F-4F36-A2A9-442C9F5A142F}"/>
                </c:ext>
              </c:extLst>
            </c:dLbl>
            <c:dLbl>
              <c:idx val="6"/>
              <c:numFmt formatCode="#,##0.0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159F-4F36-A2A9-442C9F5A142F}"/>
                </c:ext>
              </c:extLst>
            </c:dLbl>
            <c:dLbl>
              <c:idx val="7"/>
              <c:numFmt formatCode="#,##0.0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159F-4F36-A2A9-442C9F5A142F}"/>
                </c:ext>
              </c:extLst>
            </c:dLbl>
            <c:dLbl>
              <c:idx val="8"/>
              <c:numFmt formatCode="#,##0.0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159F-4F36-A2A9-442C9F5A142F}"/>
                </c:ext>
              </c:extLst>
            </c:dLbl>
            <c:dLbl>
              <c:idx val="9"/>
              <c:numFmt formatCode="#,##0.0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159F-4F36-A2A9-442C9F5A142F}"/>
                </c:ext>
              </c:extLst>
            </c:dLbl>
            <c:dLbl>
              <c:idx val="10"/>
              <c:numFmt formatCode="#,##0.0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159F-4F36-A2A9-442C9F5A142F}"/>
                </c:ext>
              </c:extLst>
            </c:dLbl>
            <c:dLbl>
              <c:idx val="11"/>
              <c:numFmt formatCode="#,##0.0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159F-4F36-A2A9-442C9F5A142F}"/>
                </c:ext>
              </c:extLst>
            </c:dLbl>
            <c:dLbl>
              <c:idx val="12"/>
              <c:numFmt formatCode="#,##0.0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159F-4F36-A2A9-442C9F5A142F}"/>
                </c:ext>
              </c:extLst>
            </c:dLbl>
            <c:dLbl>
              <c:idx val="13"/>
              <c:numFmt formatCode="#,##0.0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159F-4F36-A2A9-442C9F5A142F}"/>
                </c:ext>
              </c:extLst>
            </c:dLbl>
            <c:dLbl>
              <c:idx val="14"/>
              <c:numFmt formatCode="#,##0.0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E-159F-4F36-A2A9-442C9F5A142F}"/>
                </c:ext>
              </c:extLst>
            </c:dLbl>
            <c:dLbl>
              <c:idx val="15"/>
              <c:numFmt formatCode="#,##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F-159F-4F36-A2A9-442C9F5A142F}"/>
                </c:ext>
              </c:extLst>
            </c:dLbl>
            <c:spPr>
              <a:noFill/>
              <a:ln>
                <a:noFill/>
              </a:ln>
              <a:effectLst/>
            </c:spPr>
            <c:txPr>
              <a:bodyPr/>
              <a:lstStyle/>
              <a:p>
                <a:pPr>
                  <a:defRPr sz="1000" b="0" smtId="4294967295">
                    <a:solidFill>
                      <a:srgbClr val="000000"/>
                    </a:solidFill>
                    <a:latin typeface="Calibri"/>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numRef>
              <c:f>Sheet1!$A$2:$A$17</c:f>
              <c:numCache>
                <c:formatCode>General</c:formatCode>
                <c:ptCount val="16"/>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numCache>
            </c:numRef>
          </c:cat>
          <c:val>
            <c:numRef>
              <c:f>Sheet1!$B$2:$B$17</c:f>
              <c:numCache>
                <c:formatCode>General</c:formatCode>
                <c:ptCount val="16"/>
                <c:pt idx="0">
                  <c:v>139.27000000000001</c:v>
                </c:pt>
                <c:pt idx="1">
                  <c:v>147.34</c:v>
                </c:pt>
                <c:pt idx="2">
                  <c:v>149.51</c:v>
                </c:pt>
                <c:pt idx="3">
                  <c:v>158.31</c:v>
                </c:pt>
                <c:pt idx="4">
                  <c:v>166.82</c:v>
                </c:pt>
                <c:pt idx="5">
                  <c:v>177.57</c:v>
                </c:pt>
                <c:pt idx="6">
                  <c:v>185.11</c:v>
                </c:pt>
                <c:pt idx="7">
                  <c:v>191.45</c:v>
                </c:pt>
                <c:pt idx="8">
                  <c:v>196.68</c:v>
                </c:pt>
                <c:pt idx="9">
                  <c:v>201.07</c:v>
                </c:pt>
                <c:pt idx="10">
                  <c:v>204.72</c:v>
                </c:pt>
                <c:pt idx="11">
                  <c:v>207.72</c:v>
                </c:pt>
                <c:pt idx="12">
                  <c:v>210.19</c:v>
                </c:pt>
                <c:pt idx="13">
                  <c:v>212.18</c:v>
                </c:pt>
                <c:pt idx="14">
                  <c:v>213.77</c:v>
                </c:pt>
                <c:pt idx="15">
                  <c:v>215</c:v>
                </c:pt>
              </c:numCache>
            </c:numRef>
          </c:val>
          <c:extLst>
            <c:ext xmlns:c16="http://schemas.microsoft.com/office/drawing/2014/chart" uri="{C3380CC4-5D6E-409C-BE32-E72D297353CC}">
              <c16:uniqueId val="{00000010-159F-4F36-A2A9-442C9F5A142F}"/>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000" b="0" smtId="4294967295">
                <a:solidFill>
                  <a:srgbClr val="000000"/>
                </a:solidFill>
                <a:latin typeface="Calibri"/>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000" b="0" dirty="0" err="1">
                    <a:solidFill>
                      <a:srgbClr val="000000"/>
                    </a:solidFill>
                    <a:latin typeface="Calibri"/>
                  </a:rPr>
                  <a:t>Broj</a:t>
                </a:r>
                <a:r>
                  <a:rPr lang="en-US" sz="1000" b="0" dirty="0">
                    <a:solidFill>
                      <a:srgbClr val="000000"/>
                    </a:solidFill>
                    <a:latin typeface="Calibri"/>
                  </a:rPr>
                  <a:t> </a:t>
                </a:r>
                <a:r>
                  <a:rPr lang="en-US" sz="1000" b="0" dirty="0" err="1">
                    <a:solidFill>
                      <a:srgbClr val="000000"/>
                    </a:solidFill>
                    <a:latin typeface="Calibri"/>
                  </a:rPr>
                  <a:t>korisnika</a:t>
                </a:r>
                <a:r>
                  <a:rPr lang="en-US" sz="1000" b="0" dirty="0">
                    <a:solidFill>
                      <a:srgbClr val="000000"/>
                    </a:solidFill>
                    <a:latin typeface="Calibri"/>
                  </a:rPr>
                  <a:t> u </a:t>
                </a:r>
                <a:r>
                  <a:rPr lang="en-US" sz="1000" b="0" dirty="0" err="1">
                    <a:solidFill>
                      <a:srgbClr val="000000"/>
                    </a:solidFill>
                    <a:latin typeface="Calibri"/>
                  </a:rPr>
                  <a:t>milionima</a:t>
                </a:r>
                <a:endParaRPr lang="en-US" sz="1000" b="0" dirty="0">
                  <a:solidFill>
                    <a:srgbClr val="000000"/>
                  </a:solidFill>
                  <a:latin typeface="Calibri"/>
                </a:endParaRPr>
              </a:p>
            </c:rich>
          </c:tx>
          <c:overlay val="0"/>
        </c:title>
        <c:numFmt formatCode="#,##0" sourceLinked="0"/>
        <c:majorTickMark val="none"/>
        <c:minorTickMark val="none"/>
        <c:tickLblPos val="low"/>
        <c:spPr>
          <a:ln>
            <a:noFill/>
          </a:ln>
        </c:spPr>
        <c:txPr>
          <a:bodyPr/>
          <a:lstStyle/>
          <a:p>
            <a:pPr>
              <a:defRPr sz="1000" b="0" smtId="4294967295">
                <a:solidFill>
                  <a:srgbClr val="000000"/>
                </a:solidFill>
                <a:latin typeface="Calibri"/>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Sub-Saharan Africa</c:v>
                </c:pt>
              </c:strCache>
            </c:strRef>
          </c:tx>
          <c:spPr>
            <a:solidFill>
              <a:srgbClr val="2875DD"/>
            </a:solidFill>
            <a:ln>
              <a:solidFill>
                <a:srgbClr val="2875DD"/>
              </a:solidFill>
            </a:ln>
          </c:spPr>
          <c:invertIfNegative val="0"/>
          <c:dLbls>
            <c:dLbl>
              <c:idx val="0"/>
              <c:numFmt formatCode="#,##0.00%" sourceLinked="0"/>
              <c:spPr/>
              <c:txPr>
                <a:bodyPr/>
                <a:lstStyle/>
                <a:p>
                  <a:pPr>
                    <a:defRPr sz="1100" b="0" smtId="4294967295">
                      <a:solidFill>
                        <a:srgbClr val="FFFFFF"/>
                      </a:solidFill>
                      <a:effectLst>
                        <a:outerShdw dist="38100" dir="2700000">
                          <a:srgbClr val="0F2741"/>
                        </a:outerShdw>
                      </a:effectLst>
                      <a:latin typeface="Open Sans"/>
                    </a:defRPr>
                  </a:pPr>
                  <a:endParaRPr lang="en-US"/>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FAC3-409A-B733-D8BA56234B10}"/>
                </c:ext>
              </c:extLst>
            </c:dLbl>
            <c:dLbl>
              <c:idx val="1"/>
              <c:numFmt formatCode="#,##0.00%" sourceLinked="0"/>
              <c:spPr/>
              <c:txPr>
                <a:bodyPr/>
                <a:lstStyle/>
                <a:p>
                  <a:pPr>
                    <a:defRPr sz="1100" b="0" smtId="4294967295">
                      <a:solidFill>
                        <a:srgbClr val="FFFFFF"/>
                      </a:solidFill>
                      <a:effectLst>
                        <a:outerShdw dist="38100" dir="2700000">
                          <a:srgbClr val="0F2741"/>
                        </a:outerShdw>
                      </a:effectLst>
                      <a:latin typeface="Open Sans"/>
                    </a:defRPr>
                  </a:pPr>
                  <a:endParaRPr lang="en-US"/>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FAC3-409A-B733-D8BA56234B10}"/>
                </c:ext>
              </c:extLst>
            </c:dLbl>
            <c:dLbl>
              <c:idx val="2"/>
              <c:numFmt formatCode="#,##0.00%" sourceLinked="0"/>
              <c:spPr/>
              <c:txPr>
                <a:bodyPr/>
                <a:lstStyle/>
                <a:p>
                  <a:pPr>
                    <a:defRPr sz="1100" b="0" smtId="4294967295">
                      <a:solidFill>
                        <a:srgbClr val="FFFFFF"/>
                      </a:solidFill>
                      <a:effectLst>
                        <a:outerShdw dist="38100" dir="2700000">
                          <a:srgbClr val="0F2741"/>
                        </a:outerShdw>
                      </a:effectLst>
                      <a:latin typeface="Open Sans"/>
                    </a:defRPr>
                  </a:pPr>
                  <a:endParaRPr lang="en-US"/>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FAC3-409A-B733-D8BA56234B10}"/>
                </c:ext>
              </c:extLst>
            </c:dLbl>
            <c:dLbl>
              <c:idx val="3"/>
              <c:spPr/>
              <c:txPr>
                <a:bodyPr/>
                <a:lstStyle/>
                <a:p>
                  <a:pPr>
                    <a:defRPr smtId="4294967295">
                      <a:noFill/>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FAC3-409A-B733-D8BA56234B10}"/>
                </c:ext>
              </c:extLst>
            </c:dLbl>
            <c:dLbl>
              <c:idx val="4"/>
              <c:numFmt formatCode="#,##0.00%" sourceLinked="0"/>
              <c:spPr/>
              <c:txPr>
                <a:bodyPr/>
                <a:lstStyle/>
                <a:p>
                  <a:pPr>
                    <a:defRPr sz="1100" b="0" smtId="4294967295">
                      <a:solidFill>
                        <a:srgbClr val="FFFFFF"/>
                      </a:solidFill>
                      <a:effectLst>
                        <a:outerShdw dist="38100" dir="2700000">
                          <a:srgbClr val="0F2741"/>
                        </a:outerShdw>
                      </a:effectLst>
                      <a:latin typeface="Open Sans"/>
                    </a:defRPr>
                  </a:pPr>
                  <a:endParaRPr lang="en-US"/>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FAC3-409A-B733-D8BA56234B10}"/>
                </c:ext>
              </c:extLst>
            </c:dLbl>
            <c:dLbl>
              <c:idx val="5"/>
              <c:numFmt formatCode="#,##0.0%" sourceLinked="0"/>
              <c:spPr/>
              <c:txPr>
                <a:bodyPr/>
                <a:lstStyle/>
                <a:p>
                  <a:pPr>
                    <a:defRPr sz="1100" b="0" smtId="4294967295">
                      <a:solidFill>
                        <a:srgbClr val="FFFFFF"/>
                      </a:solidFill>
                      <a:effectLst>
                        <a:outerShdw dist="38100" dir="2700000">
                          <a:srgbClr val="0F2741"/>
                        </a:outerShdw>
                      </a:effectLst>
                      <a:latin typeface="Open Sans"/>
                    </a:defRPr>
                  </a:pPr>
                  <a:endParaRPr lang="en-US"/>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FAC3-409A-B733-D8BA56234B10}"/>
                </c:ext>
              </c:extLst>
            </c:dLbl>
            <c:dLbl>
              <c:idx val="6"/>
              <c:numFmt formatCode="#,##0.00%" sourceLinked="0"/>
              <c:spPr/>
              <c:txPr>
                <a:bodyPr/>
                <a:lstStyle/>
                <a:p>
                  <a:pPr>
                    <a:defRPr sz="1100" b="0" smtId="4294967295">
                      <a:solidFill>
                        <a:srgbClr val="FFFFFF"/>
                      </a:solidFill>
                      <a:effectLst>
                        <a:outerShdw dist="38100" dir="2700000">
                          <a:srgbClr val="0F2741"/>
                        </a:outerShdw>
                      </a:effectLst>
                      <a:latin typeface="Open Sans"/>
                    </a:defRPr>
                  </a:pPr>
                  <a:endParaRPr lang="en-US"/>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FAC3-409A-B733-D8BA56234B10}"/>
                </c:ext>
              </c:extLst>
            </c:dLbl>
            <c:dLbl>
              <c:idx val="7"/>
              <c:numFmt formatCode="#,##0.00%" sourceLinked="0"/>
              <c:spPr/>
              <c:txPr>
                <a:bodyPr/>
                <a:lstStyle/>
                <a:p>
                  <a:pPr>
                    <a:defRPr sz="1100" b="0" smtId="4294967295">
                      <a:solidFill>
                        <a:srgbClr val="FFFFFF"/>
                      </a:solidFill>
                      <a:effectLst>
                        <a:outerShdw dist="38100" dir="2700000">
                          <a:srgbClr val="0F2741"/>
                        </a:outerShdw>
                      </a:effectLst>
                      <a:latin typeface="Open Sans"/>
                    </a:defRPr>
                  </a:pPr>
                  <a:endParaRPr lang="en-US"/>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FAC3-409A-B733-D8BA56234B10}"/>
                </c:ext>
              </c:extLst>
            </c:dLbl>
            <c:dLbl>
              <c:idx val="8"/>
              <c:numFmt formatCode="#,##0.00%" sourceLinked="0"/>
              <c:spPr/>
              <c:txPr>
                <a:bodyPr/>
                <a:lstStyle/>
                <a:p>
                  <a:pPr>
                    <a:defRPr sz="1100" b="0" smtId="4294967295">
                      <a:solidFill>
                        <a:srgbClr val="FFFFFF"/>
                      </a:solidFill>
                      <a:effectLst>
                        <a:outerShdw dist="38100" dir="2700000">
                          <a:srgbClr val="0F2741"/>
                        </a:outerShdw>
                      </a:effectLst>
                      <a:latin typeface="Open Sans"/>
                    </a:defRPr>
                  </a:pPr>
                  <a:endParaRPr lang="en-US"/>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FAC3-409A-B733-D8BA56234B10}"/>
                </c:ext>
              </c:extLst>
            </c:dLbl>
            <c:dLbl>
              <c:idx val="9"/>
              <c:spPr/>
              <c:txPr>
                <a:bodyPr/>
                <a:lstStyle/>
                <a:p>
                  <a:pPr>
                    <a:defRPr smtId="4294967295">
                      <a:noFill/>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9-FAC3-409A-B733-D8BA56234B10}"/>
                </c:ext>
              </c:extLst>
            </c:dLbl>
            <c:dLbl>
              <c:idx val="10"/>
              <c:spPr/>
              <c:txPr>
                <a:bodyPr/>
                <a:lstStyle/>
                <a:p>
                  <a:pPr>
                    <a:defRPr smtId="4294967295">
                      <a:noFill/>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A-FAC3-409A-B733-D8BA56234B10}"/>
                </c:ext>
              </c:extLst>
            </c:dLbl>
            <c:dLbl>
              <c:idx val="11"/>
              <c:numFmt formatCode="#,##0.00%" sourceLinked="0"/>
              <c:spPr/>
              <c:txPr>
                <a:bodyPr/>
                <a:lstStyle/>
                <a:p>
                  <a:pPr>
                    <a:defRPr sz="1100" b="0" smtId="4294967295">
                      <a:solidFill>
                        <a:srgbClr val="FFFFFF"/>
                      </a:solidFill>
                      <a:effectLst>
                        <a:outerShdw dist="38100" dir="2700000">
                          <a:srgbClr val="0F2741"/>
                        </a:outerShdw>
                      </a:effectLst>
                      <a:latin typeface="Open Sans"/>
                    </a:defRPr>
                  </a:pPr>
                  <a:endParaRPr lang="en-US"/>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FAC3-409A-B733-D8BA56234B10}"/>
                </c:ext>
              </c:extLst>
            </c:dLbl>
            <c:dLbl>
              <c:idx val="12"/>
              <c:numFmt formatCode="#,##0.00%" sourceLinked="0"/>
              <c:spPr/>
              <c:txPr>
                <a:bodyPr/>
                <a:lstStyle/>
                <a:p>
                  <a:pPr>
                    <a:defRPr sz="1100" b="0" smtId="4294967295">
                      <a:solidFill>
                        <a:srgbClr val="FFFFFF"/>
                      </a:solidFill>
                      <a:effectLst>
                        <a:outerShdw dist="38100" dir="2700000">
                          <a:srgbClr val="0F2741"/>
                        </a:outerShdw>
                      </a:effectLst>
                      <a:latin typeface="Open Sans"/>
                    </a:defRPr>
                  </a:pPr>
                  <a:endParaRPr lang="en-US"/>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FAC3-409A-B733-D8BA56234B10}"/>
                </c:ext>
              </c:extLst>
            </c:dLbl>
            <c:spPr>
              <a:noFill/>
              <a:ln>
                <a:noFill/>
              </a:ln>
              <a:effectLst/>
            </c:spPr>
            <c:txPr>
              <a:bodyPr/>
              <a:lstStyle/>
              <a:p>
                <a:pPr>
                  <a:defRPr sz="1100" b="0" smtId="4294967295">
                    <a:solidFill>
                      <a:prstClr val="black"/>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Sheet1!$A$2:$A$15</c:f>
              <c:strCache>
                <c:ptCount val="14"/>
                <c:pt idx="0">
                  <c:v>South Africa</c:v>
                </c:pt>
                <c:pt idx="1">
                  <c:v>Djibouti</c:v>
                </c:pt>
                <c:pt idx="2">
                  <c:v>Eswatini</c:v>
                </c:pt>
                <c:pt idx="3">
                  <c:v>West Bank and Gaza</c:v>
                </c:pt>
                <c:pt idx="4">
                  <c:v>Botswana</c:v>
                </c:pt>
                <c:pt idx="5">
                  <c:v>Lesotho</c:v>
                </c:pt>
                <c:pt idx="6">
                  <c:v>Congo, Rep.</c:v>
                </c:pt>
                <c:pt idx="7">
                  <c:v>Gabon</c:v>
                </c:pt>
                <c:pt idx="8">
                  <c:v>Namibia</c:v>
                </c:pt>
                <c:pt idx="9">
                  <c:v>St. Vincent and the Grenadines</c:v>
                </c:pt>
                <c:pt idx="10">
                  <c:v>Armenia</c:v>
                </c:pt>
                <c:pt idx="11">
                  <c:v>Somalia</c:v>
                </c:pt>
                <c:pt idx="12">
                  <c:v>Sudan</c:v>
                </c:pt>
                <c:pt idx="13">
                  <c:v>Libya</c:v>
                </c:pt>
              </c:strCache>
            </c:strRef>
          </c:cat>
          <c:val>
            <c:numRef>
              <c:f>Sheet1!$B$2:$B$14</c:f>
              <c:numCache>
                <c:formatCode>General</c:formatCode>
                <c:ptCount val="13"/>
                <c:pt idx="0">
                  <c:v>0.33560000000000001</c:v>
                </c:pt>
                <c:pt idx="1">
                  <c:v>0.28389999999999999</c:v>
                </c:pt>
                <c:pt idx="2">
                  <c:v>0.2576</c:v>
                </c:pt>
                <c:pt idx="4">
                  <c:v>0.2472</c:v>
                </c:pt>
                <c:pt idx="5">
                  <c:v>0.246</c:v>
                </c:pt>
                <c:pt idx="6">
                  <c:v>0.2301</c:v>
                </c:pt>
                <c:pt idx="7">
                  <c:v>0.22259999999999999</c:v>
                </c:pt>
                <c:pt idx="8">
                  <c:v>0.21679999999999999</c:v>
                </c:pt>
                <c:pt idx="11">
                  <c:v>0.1986</c:v>
                </c:pt>
                <c:pt idx="12">
                  <c:v>0.1981</c:v>
                </c:pt>
              </c:numCache>
            </c:numRef>
          </c:val>
          <c:extLst>
            <c:ext xmlns:c16="http://schemas.microsoft.com/office/drawing/2014/chart" uri="{C3380CC4-5D6E-409C-BE32-E72D297353CC}">
              <c16:uniqueId val="{0000000D-FAC3-409A-B733-D8BA56234B10}"/>
            </c:ext>
          </c:extLst>
        </c:ser>
        <c:ser>
          <c:idx val="1"/>
          <c:order val="1"/>
          <c:tx>
            <c:strRef>
              <c:f>Sheet1!$C$1</c:f>
              <c:strCache>
                <c:ptCount val="1"/>
                <c:pt idx="0">
                  <c:v>Middle East &amp; NorthAfrica</c:v>
                </c:pt>
              </c:strCache>
            </c:strRef>
          </c:tx>
          <c:spPr>
            <a:solidFill>
              <a:srgbClr val="0F283E"/>
            </a:solidFill>
            <a:ln>
              <a:solidFill>
                <a:srgbClr val="0F283E"/>
              </a:solidFill>
            </a:ln>
          </c:spPr>
          <c:invertIfNegative val="0"/>
          <c:dLbls>
            <c:dLbl>
              <c:idx val="0"/>
              <c:spPr/>
              <c:txPr>
                <a:bodyPr/>
                <a:lstStyle/>
                <a:p>
                  <a:pPr>
                    <a:defRPr smtId="4294967295">
                      <a:noFill/>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E-FAC3-409A-B733-D8BA56234B10}"/>
                </c:ext>
              </c:extLst>
            </c:dLbl>
            <c:dLbl>
              <c:idx val="1"/>
              <c:spPr/>
              <c:txPr>
                <a:bodyPr/>
                <a:lstStyle/>
                <a:p>
                  <a:pPr>
                    <a:defRPr smtId="4294967295">
                      <a:noFill/>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F-FAC3-409A-B733-D8BA56234B10}"/>
                </c:ext>
              </c:extLst>
            </c:dLbl>
            <c:dLbl>
              <c:idx val="2"/>
              <c:spPr/>
              <c:txPr>
                <a:bodyPr/>
                <a:lstStyle/>
                <a:p>
                  <a:pPr>
                    <a:defRPr smtId="4294967295">
                      <a:noFill/>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10-FAC3-409A-B733-D8BA56234B10}"/>
                </c:ext>
              </c:extLst>
            </c:dLbl>
            <c:dLbl>
              <c:idx val="3"/>
              <c:numFmt formatCode="#,##0.0%" sourceLinked="0"/>
              <c:spPr/>
              <c:txPr>
                <a:bodyPr/>
                <a:lstStyle/>
                <a:p>
                  <a:pPr>
                    <a:defRPr sz="1100" b="0" smtId="4294967295">
                      <a:solidFill>
                        <a:srgbClr val="FFFFFF"/>
                      </a:solidFill>
                      <a:effectLst>
                        <a:outerShdw dist="38100" dir="2700000">
                          <a:srgbClr val="0F2741"/>
                        </a:outerShdw>
                      </a:effectLst>
                      <a:latin typeface="Open Sans"/>
                    </a:defRPr>
                  </a:pPr>
                  <a:endParaRPr lang="en-US"/>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1-FAC3-409A-B733-D8BA56234B10}"/>
                </c:ext>
              </c:extLst>
            </c:dLbl>
            <c:dLbl>
              <c:idx val="4"/>
              <c:spPr/>
              <c:txPr>
                <a:bodyPr/>
                <a:lstStyle/>
                <a:p>
                  <a:pPr>
                    <a:defRPr smtId="4294967295">
                      <a:noFill/>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12-FAC3-409A-B733-D8BA56234B10}"/>
                </c:ext>
              </c:extLst>
            </c:dLbl>
            <c:dLbl>
              <c:idx val="5"/>
              <c:spPr/>
              <c:txPr>
                <a:bodyPr/>
                <a:lstStyle/>
                <a:p>
                  <a:pPr>
                    <a:defRPr smtId="4294967295">
                      <a:noFill/>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13-FAC3-409A-B733-D8BA56234B10}"/>
                </c:ext>
              </c:extLst>
            </c:dLbl>
            <c:dLbl>
              <c:idx val="6"/>
              <c:spPr/>
              <c:txPr>
                <a:bodyPr/>
                <a:lstStyle/>
                <a:p>
                  <a:pPr>
                    <a:defRPr smtId="4294967295">
                      <a:noFill/>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14-FAC3-409A-B733-D8BA56234B10}"/>
                </c:ext>
              </c:extLst>
            </c:dLbl>
            <c:dLbl>
              <c:idx val="7"/>
              <c:spPr/>
              <c:txPr>
                <a:bodyPr/>
                <a:lstStyle/>
                <a:p>
                  <a:pPr>
                    <a:defRPr smtId="4294967295">
                      <a:noFill/>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15-FAC3-409A-B733-D8BA56234B10}"/>
                </c:ext>
              </c:extLst>
            </c:dLbl>
            <c:dLbl>
              <c:idx val="8"/>
              <c:spPr/>
              <c:txPr>
                <a:bodyPr/>
                <a:lstStyle/>
                <a:p>
                  <a:pPr>
                    <a:defRPr smtId="4294967295">
                      <a:noFill/>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16-FAC3-409A-B733-D8BA56234B10}"/>
                </c:ext>
              </c:extLst>
            </c:dLbl>
            <c:dLbl>
              <c:idx val="9"/>
              <c:spPr/>
              <c:txPr>
                <a:bodyPr/>
                <a:lstStyle/>
                <a:p>
                  <a:pPr>
                    <a:defRPr smtId="4294967295">
                      <a:noFill/>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17-FAC3-409A-B733-D8BA56234B10}"/>
                </c:ext>
              </c:extLst>
            </c:dLbl>
            <c:dLbl>
              <c:idx val="10"/>
              <c:spPr/>
              <c:txPr>
                <a:bodyPr/>
                <a:lstStyle/>
                <a:p>
                  <a:pPr>
                    <a:defRPr smtId="4294967295">
                      <a:noFill/>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18-FAC3-409A-B733-D8BA56234B10}"/>
                </c:ext>
              </c:extLst>
            </c:dLbl>
            <c:dLbl>
              <c:idx val="11"/>
              <c:spPr/>
              <c:txPr>
                <a:bodyPr/>
                <a:lstStyle/>
                <a:p>
                  <a:pPr>
                    <a:defRPr smtId="4294967295">
                      <a:noFill/>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19-FAC3-409A-B733-D8BA56234B10}"/>
                </c:ext>
              </c:extLst>
            </c:dLbl>
            <c:dLbl>
              <c:idx val="12"/>
              <c:spPr/>
              <c:txPr>
                <a:bodyPr/>
                <a:lstStyle/>
                <a:p>
                  <a:pPr>
                    <a:defRPr smtId="4294967295">
                      <a:noFill/>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1A-FAC3-409A-B733-D8BA56234B10}"/>
                </c:ext>
              </c:extLst>
            </c:dLbl>
            <c:dLbl>
              <c:idx val="13"/>
              <c:numFmt formatCode="#,##0.00%" sourceLinked="0"/>
              <c:spPr/>
              <c:txPr>
                <a:bodyPr/>
                <a:lstStyle/>
                <a:p>
                  <a:pPr>
                    <a:defRPr sz="1100" b="0" smtId="4294967295">
                      <a:solidFill>
                        <a:srgbClr val="FFFFFF"/>
                      </a:solidFill>
                      <a:effectLst>
                        <a:outerShdw dist="38100" dir="2700000">
                          <a:srgbClr val="0F2741"/>
                        </a:outerShdw>
                      </a:effectLst>
                      <a:latin typeface="Open Sans"/>
                    </a:defRPr>
                  </a:pPr>
                  <a:endParaRPr lang="en-US"/>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B-FAC3-409A-B733-D8BA56234B10}"/>
                </c:ext>
              </c:extLst>
            </c:dLbl>
            <c:spPr>
              <a:noFill/>
              <a:ln>
                <a:noFill/>
              </a:ln>
              <a:effectLst/>
            </c:spPr>
            <c:txPr>
              <a:bodyPr/>
              <a:lstStyle/>
              <a:p>
                <a:pPr>
                  <a:defRPr sz="1100" b="0" smtId="4294967295">
                    <a:solidFill>
                      <a:prstClr val="black"/>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Sheet1!$A$2:$A$15</c:f>
              <c:strCache>
                <c:ptCount val="14"/>
                <c:pt idx="0">
                  <c:v>South Africa</c:v>
                </c:pt>
                <c:pt idx="1">
                  <c:v>Djibouti</c:v>
                </c:pt>
                <c:pt idx="2">
                  <c:v>Eswatini</c:v>
                </c:pt>
                <c:pt idx="3">
                  <c:v>West Bank and Gaza</c:v>
                </c:pt>
                <c:pt idx="4">
                  <c:v>Botswana</c:v>
                </c:pt>
                <c:pt idx="5">
                  <c:v>Lesotho</c:v>
                </c:pt>
                <c:pt idx="6">
                  <c:v>Congo, Rep.</c:v>
                </c:pt>
                <c:pt idx="7">
                  <c:v>Gabon</c:v>
                </c:pt>
                <c:pt idx="8">
                  <c:v>Namibia</c:v>
                </c:pt>
                <c:pt idx="9">
                  <c:v>St. Vincent and the Grenadines</c:v>
                </c:pt>
                <c:pt idx="10">
                  <c:v>Armenia</c:v>
                </c:pt>
                <c:pt idx="11">
                  <c:v>Somalia</c:v>
                </c:pt>
                <c:pt idx="12">
                  <c:v>Sudan</c:v>
                </c:pt>
                <c:pt idx="13">
                  <c:v>Libya</c:v>
                </c:pt>
              </c:strCache>
            </c:strRef>
          </c:cat>
          <c:val>
            <c:numRef>
              <c:f>Sheet1!$C$2:$C$15</c:f>
              <c:numCache>
                <c:formatCode>General</c:formatCode>
                <c:ptCount val="14"/>
                <c:pt idx="3">
                  <c:v>0.249</c:v>
                </c:pt>
                <c:pt idx="13">
                  <c:v>0.1958</c:v>
                </c:pt>
              </c:numCache>
            </c:numRef>
          </c:val>
          <c:extLst>
            <c:ext xmlns:c16="http://schemas.microsoft.com/office/drawing/2014/chart" uri="{C3380CC4-5D6E-409C-BE32-E72D297353CC}">
              <c16:uniqueId val="{0000001C-FAC3-409A-B733-D8BA56234B10}"/>
            </c:ext>
          </c:extLst>
        </c:ser>
        <c:ser>
          <c:idx val="2"/>
          <c:order val="2"/>
          <c:tx>
            <c:strRef>
              <c:f>Sheet1!$D$1</c:f>
              <c:strCache>
                <c:ptCount val="1"/>
                <c:pt idx="0">
                  <c:v>Central America &amp; Caribbean</c:v>
                </c:pt>
              </c:strCache>
            </c:strRef>
          </c:tx>
          <c:spPr>
            <a:solidFill>
              <a:srgbClr val="BABABA"/>
            </a:solidFill>
            <a:ln>
              <a:solidFill>
                <a:srgbClr val="BABABA"/>
              </a:solidFill>
            </a:ln>
          </c:spPr>
          <c:invertIfNegative val="0"/>
          <c:dLbls>
            <c:dLbl>
              <c:idx val="0"/>
              <c:spPr/>
              <c:txPr>
                <a:bodyPr/>
                <a:lstStyle/>
                <a:p>
                  <a:pPr>
                    <a:defRPr smtId="4294967295">
                      <a:noFill/>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1D-FAC3-409A-B733-D8BA56234B10}"/>
                </c:ext>
              </c:extLst>
            </c:dLbl>
            <c:dLbl>
              <c:idx val="1"/>
              <c:spPr/>
              <c:txPr>
                <a:bodyPr/>
                <a:lstStyle/>
                <a:p>
                  <a:pPr>
                    <a:defRPr smtId="4294967295">
                      <a:noFill/>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1E-FAC3-409A-B733-D8BA56234B10}"/>
                </c:ext>
              </c:extLst>
            </c:dLbl>
            <c:dLbl>
              <c:idx val="2"/>
              <c:spPr/>
              <c:txPr>
                <a:bodyPr/>
                <a:lstStyle/>
                <a:p>
                  <a:pPr>
                    <a:defRPr smtId="4294967295">
                      <a:noFill/>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1F-FAC3-409A-B733-D8BA56234B10}"/>
                </c:ext>
              </c:extLst>
            </c:dLbl>
            <c:dLbl>
              <c:idx val="3"/>
              <c:spPr/>
              <c:txPr>
                <a:bodyPr/>
                <a:lstStyle/>
                <a:p>
                  <a:pPr>
                    <a:defRPr smtId="4294967295">
                      <a:noFill/>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20-FAC3-409A-B733-D8BA56234B10}"/>
                </c:ext>
              </c:extLst>
            </c:dLbl>
            <c:dLbl>
              <c:idx val="4"/>
              <c:spPr/>
              <c:txPr>
                <a:bodyPr/>
                <a:lstStyle/>
                <a:p>
                  <a:pPr>
                    <a:defRPr smtId="4294967295">
                      <a:noFill/>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21-FAC3-409A-B733-D8BA56234B10}"/>
                </c:ext>
              </c:extLst>
            </c:dLbl>
            <c:dLbl>
              <c:idx val="5"/>
              <c:spPr/>
              <c:txPr>
                <a:bodyPr/>
                <a:lstStyle/>
                <a:p>
                  <a:pPr>
                    <a:defRPr smtId="4294967295">
                      <a:noFill/>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22-FAC3-409A-B733-D8BA56234B10}"/>
                </c:ext>
              </c:extLst>
            </c:dLbl>
            <c:dLbl>
              <c:idx val="6"/>
              <c:spPr/>
              <c:txPr>
                <a:bodyPr/>
                <a:lstStyle/>
                <a:p>
                  <a:pPr>
                    <a:defRPr smtId="4294967295">
                      <a:noFill/>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23-FAC3-409A-B733-D8BA56234B10}"/>
                </c:ext>
              </c:extLst>
            </c:dLbl>
            <c:dLbl>
              <c:idx val="7"/>
              <c:spPr/>
              <c:txPr>
                <a:bodyPr/>
                <a:lstStyle/>
                <a:p>
                  <a:pPr>
                    <a:defRPr smtId="4294967295">
                      <a:noFill/>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24-FAC3-409A-B733-D8BA56234B10}"/>
                </c:ext>
              </c:extLst>
            </c:dLbl>
            <c:dLbl>
              <c:idx val="8"/>
              <c:spPr/>
              <c:txPr>
                <a:bodyPr/>
                <a:lstStyle/>
                <a:p>
                  <a:pPr>
                    <a:defRPr smtId="4294967295">
                      <a:noFill/>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25-FAC3-409A-B733-D8BA56234B10}"/>
                </c:ext>
              </c:extLst>
            </c:dLbl>
            <c:dLbl>
              <c:idx val="9"/>
              <c:numFmt formatCode="#,##0.00%" sourceLinked="0"/>
              <c:spPr/>
              <c:txPr>
                <a:bodyPr/>
                <a:lstStyle/>
                <a:p>
                  <a:pPr>
                    <a:defRPr sz="1100" b="0" smtId="4294967295">
                      <a:solidFill>
                        <a:srgbClr val="FFFFFF"/>
                      </a:solidFill>
                      <a:effectLst>
                        <a:outerShdw dist="38100" dir="2700000">
                          <a:srgbClr val="0F2741"/>
                        </a:outerShdw>
                      </a:effectLst>
                      <a:latin typeface="Open Sans"/>
                    </a:defRPr>
                  </a:pPr>
                  <a:endParaRPr lang="en-US"/>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6-FAC3-409A-B733-D8BA56234B10}"/>
                </c:ext>
              </c:extLst>
            </c:dLbl>
            <c:dLbl>
              <c:idx val="10"/>
              <c:spPr/>
              <c:txPr>
                <a:bodyPr/>
                <a:lstStyle/>
                <a:p>
                  <a:pPr>
                    <a:defRPr smtId="4294967295">
                      <a:noFill/>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27-FAC3-409A-B733-D8BA56234B10}"/>
                </c:ext>
              </c:extLst>
            </c:dLbl>
            <c:dLbl>
              <c:idx val="11"/>
              <c:spPr/>
              <c:txPr>
                <a:bodyPr/>
                <a:lstStyle/>
                <a:p>
                  <a:pPr>
                    <a:defRPr smtId="4294967295">
                      <a:noFill/>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28-FAC3-409A-B733-D8BA56234B10}"/>
                </c:ext>
              </c:extLst>
            </c:dLbl>
            <c:dLbl>
              <c:idx val="12"/>
              <c:spPr/>
              <c:txPr>
                <a:bodyPr/>
                <a:lstStyle/>
                <a:p>
                  <a:pPr>
                    <a:defRPr smtId="4294967295">
                      <a:noFill/>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29-FAC3-409A-B733-D8BA56234B10}"/>
                </c:ext>
              </c:extLst>
            </c:dLbl>
            <c:dLbl>
              <c:idx val="13"/>
              <c:spPr/>
              <c:txPr>
                <a:bodyPr/>
                <a:lstStyle/>
                <a:p>
                  <a:pPr>
                    <a:defRPr smtId="4294967295">
                      <a:noFill/>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2A-FAC3-409A-B733-D8BA56234B10}"/>
                </c:ext>
              </c:extLst>
            </c:dLbl>
            <c:spPr>
              <a:noFill/>
              <a:ln>
                <a:noFill/>
              </a:ln>
              <a:effectLst/>
            </c:spPr>
            <c:txPr>
              <a:bodyPr/>
              <a:lstStyle/>
              <a:p>
                <a:pPr>
                  <a:defRPr sz="1100" b="0" smtId="4294967295">
                    <a:solidFill>
                      <a:prstClr val="black"/>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Sheet1!$A$2:$A$15</c:f>
              <c:strCache>
                <c:ptCount val="14"/>
                <c:pt idx="0">
                  <c:v>South Africa</c:v>
                </c:pt>
                <c:pt idx="1">
                  <c:v>Djibouti</c:v>
                </c:pt>
                <c:pt idx="2">
                  <c:v>Eswatini</c:v>
                </c:pt>
                <c:pt idx="3">
                  <c:v>West Bank and Gaza</c:v>
                </c:pt>
                <c:pt idx="4">
                  <c:v>Botswana</c:v>
                </c:pt>
                <c:pt idx="5">
                  <c:v>Lesotho</c:v>
                </c:pt>
                <c:pt idx="6">
                  <c:v>Congo, Rep.</c:v>
                </c:pt>
                <c:pt idx="7">
                  <c:v>Gabon</c:v>
                </c:pt>
                <c:pt idx="8">
                  <c:v>Namibia</c:v>
                </c:pt>
                <c:pt idx="9">
                  <c:v>St. Vincent and the Grenadines</c:v>
                </c:pt>
                <c:pt idx="10">
                  <c:v>Armenia</c:v>
                </c:pt>
                <c:pt idx="11">
                  <c:v>Somalia</c:v>
                </c:pt>
                <c:pt idx="12">
                  <c:v>Sudan</c:v>
                </c:pt>
                <c:pt idx="13">
                  <c:v>Libya</c:v>
                </c:pt>
              </c:strCache>
            </c:strRef>
          </c:cat>
          <c:val>
            <c:numRef>
              <c:f>Sheet1!$D$2:$D$15</c:f>
              <c:numCache>
                <c:formatCode>General</c:formatCode>
                <c:ptCount val="14"/>
                <c:pt idx="9">
                  <c:v>0.2162</c:v>
                </c:pt>
              </c:numCache>
            </c:numRef>
          </c:val>
          <c:extLst>
            <c:ext xmlns:c16="http://schemas.microsoft.com/office/drawing/2014/chart" uri="{C3380CC4-5D6E-409C-BE32-E72D297353CC}">
              <c16:uniqueId val="{0000002B-FAC3-409A-B733-D8BA56234B10}"/>
            </c:ext>
          </c:extLst>
        </c:ser>
        <c:ser>
          <c:idx val="3"/>
          <c:order val="3"/>
          <c:tx>
            <c:strRef>
              <c:f>Sheet1!$E$1</c:f>
              <c:strCache>
                <c:ptCount val="1"/>
                <c:pt idx="0">
                  <c:v>Europe</c:v>
                </c:pt>
              </c:strCache>
            </c:strRef>
          </c:tx>
          <c:spPr>
            <a:solidFill>
              <a:srgbClr val="A60B0B"/>
            </a:solidFill>
            <a:ln>
              <a:solidFill>
                <a:srgbClr val="A60B0B"/>
              </a:solidFill>
            </a:ln>
          </c:spPr>
          <c:invertIfNegative val="0"/>
          <c:dLbls>
            <c:dLbl>
              <c:idx val="0"/>
              <c:spPr/>
              <c:txPr>
                <a:bodyPr/>
                <a:lstStyle/>
                <a:p>
                  <a:pPr>
                    <a:defRPr smtId="4294967295">
                      <a:noFill/>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2C-FAC3-409A-B733-D8BA56234B10}"/>
                </c:ext>
              </c:extLst>
            </c:dLbl>
            <c:dLbl>
              <c:idx val="1"/>
              <c:spPr/>
              <c:txPr>
                <a:bodyPr/>
                <a:lstStyle/>
                <a:p>
                  <a:pPr>
                    <a:defRPr smtId="4294967295">
                      <a:noFill/>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2D-FAC3-409A-B733-D8BA56234B10}"/>
                </c:ext>
              </c:extLst>
            </c:dLbl>
            <c:dLbl>
              <c:idx val="2"/>
              <c:spPr/>
              <c:txPr>
                <a:bodyPr/>
                <a:lstStyle/>
                <a:p>
                  <a:pPr>
                    <a:defRPr smtId="4294967295">
                      <a:noFill/>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2E-FAC3-409A-B733-D8BA56234B10}"/>
                </c:ext>
              </c:extLst>
            </c:dLbl>
            <c:dLbl>
              <c:idx val="3"/>
              <c:spPr/>
              <c:txPr>
                <a:bodyPr/>
                <a:lstStyle/>
                <a:p>
                  <a:pPr>
                    <a:defRPr smtId="4294967295">
                      <a:noFill/>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2F-FAC3-409A-B733-D8BA56234B10}"/>
                </c:ext>
              </c:extLst>
            </c:dLbl>
            <c:dLbl>
              <c:idx val="4"/>
              <c:spPr/>
              <c:txPr>
                <a:bodyPr/>
                <a:lstStyle/>
                <a:p>
                  <a:pPr>
                    <a:defRPr smtId="4294967295">
                      <a:noFill/>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30-FAC3-409A-B733-D8BA56234B10}"/>
                </c:ext>
              </c:extLst>
            </c:dLbl>
            <c:dLbl>
              <c:idx val="5"/>
              <c:spPr/>
              <c:txPr>
                <a:bodyPr/>
                <a:lstStyle/>
                <a:p>
                  <a:pPr>
                    <a:defRPr smtId="4294967295">
                      <a:noFill/>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31-FAC3-409A-B733-D8BA56234B10}"/>
                </c:ext>
              </c:extLst>
            </c:dLbl>
            <c:dLbl>
              <c:idx val="6"/>
              <c:spPr/>
              <c:txPr>
                <a:bodyPr/>
                <a:lstStyle/>
                <a:p>
                  <a:pPr>
                    <a:defRPr smtId="4294967295">
                      <a:noFill/>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32-FAC3-409A-B733-D8BA56234B10}"/>
                </c:ext>
              </c:extLst>
            </c:dLbl>
            <c:dLbl>
              <c:idx val="7"/>
              <c:spPr/>
              <c:txPr>
                <a:bodyPr/>
                <a:lstStyle/>
                <a:p>
                  <a:pPr>
                    <a:defRPr smtId="4294967295">
                      <a:noFill/>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33-FAC3-409A-B733-D8BA56234B10}"/>
                </c:ext>
              </c:extLst>
            </c:dLbl>
            <c:dLbl>
              <c:idx val="8"/>
              <c:spPr/>
              <c:txPr>
                <a:bodyPr/>
                <a:lstStyle/>
                <a:p>
                  <a:pPr>
                    <a:defRPr smtId="4294967295">
                      <a:noFill/>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34-FAC3-409A-B733-D8BA56234B10}"/>
                </c:ext>
              </c:extLst>
            </c:dLbl>
            <c:dLbl>
              <c:idx val="9"/>
              <c:spPr/>
              <c:txPr>
                <a:bodyPr/>
                <a:lstStyle/>
                <a:p>
                  <a:pPr>
                    <a:defRPr smtId="4294967295">
                      <a:noFill/>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35-FAC3-409A-B733-D8BA56234B10}"/>
                </c:ext>
              </c:extLst>
            </c:dLbl>
            <c:dLbl>
              <c:idx val="10"/>
              <c:numFmt formatCode="#,##0.0%" sourceLinked="0"/>
              <c:spPr/>
              <c:txPr>
                <a:bodyPr/>
                <a:lstStyle/>
                <a:p>
                  <a:pPr>
                    <a:defRPr sz="1100" b="0" smtId="4294967295">
                      <a:solidFill>
                        <a:srgbClr val="FFFFFF"/>
                      </a:solidFill>
                      <a:effectLst>
                        <a:outerShdw dist="38100" dir="2700000">
                          <a:srgbClr val="0F2741"/>
                        </a:outerShdw>
                      </a:effectLst>
                      <a:latin typeface="Open Sans"/>
                    </a:defRPr>
                  </a:pPr>
                  <a:endParaRPr lang="en-US"/>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36-FAC3-409A-B733-D8BA56234B10}"/>
                </c:ext>
              </c:extLst>
            </c:dLbl>
            <c:dLbl>
              <c:idx val="11"/>
              <c:spPr/>
              <c:txPr>
                <a:bodyPr/>
                <a:lstStyle/>
                <a:p>
                  <a:pPr>
                    <a:defRPr smtId="4294967295">
                      <a:noFill/>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37-FAC3-409A-B733-D8BA56234B10}"/>
                </c:ext>
              </c:extLst>
            </c:dLbl>
            <c:dLbl>
              <c:idx val="12"/>
              <c:spPr/>
              <c:txPr>
                <a:bodyPr/>
                <a:lstStyle/>
                <a:p>
                  <a:pPr>
                    <a:defRPr smtId="4294967295">
                      <a:noFill/>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38-FAC3-409A-B733-D8BA56234B10}"/>
                </c:ext>
              </c:extLst>
            </c:dLbl>
            <c:dLbl>
              <c:idx val="13"/>
              <c:spPr/>
              <c:txPr>
                <a:bodyPr/>
                <a:lstStyle/>
                <a:p>
                  <a:pPr>
                    <a:defRPr smtId="4294967295">
                      <a:noFill/>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39-FAC3-409A-B733-D8BA56234B10}"/>
                </c:ext>
              </c:extLst>
            </c:dLbl>
            <c:spPr>
              <a:noFill/>
              <a:ln>
                <a:noFill/>
              </a:ln>
              <a:effectLst/>
            </c:spPr>
            <c:txPr>
              <a:bodyPr/>
              <a:lstStyle/>
              <a:p>
                <a:pPr>
                  <a:defRPr sz="1100" b="0" smtId="4294967295">
                    <a:solidFill>
                      <a:prstClr val="black"/>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Sheet1!$A$2:$A$15</c:f>
              <c:strCache>
                <c:ptCount val="14"/>
                <c:pt idx="0">
                  <c:v>South Africa</c:v>
                </c:pt>
                <c:pt idx="1">
                  <c:v>Djibouti</c:v>
                </c:pt>
                <c:pt idx="2">
                  <c:v>Eswatini</c:v>
                </c:pt>
                <c:pt idx="3">
                  <c:v>West Bank and Gaza</c:v>
                </c:pt>
                <c:pt idx="4">
                  <c:v>Botswana</c:v>
                </c:pt>
                <c:pt idx="5">
                  <c:v>Lesotho</c:v>
                </c:pt>
                <c:pt idx="6">
                  <c:v>Congo, Rep.</c:v>
                </c:pt>
                <c:pt idx="7">
                  <c:v>Gabon</c:v>
                </c:pt>
                <c:pt idx="8">
                  <c:v>Namibia</c:v>
                </c:pt>
                <c:pt idx="9">
                  <c:v>St. Vincent and the Grenadines</c:v>
                </c:pt>
                <c:pt idx="10">
                  <c:v>Armenia</c:v>
                </c:pt>
                <c:pt idx="11">
                  <c:v>Somalia</c:v>
                </c:pt>
                <c:pt idx="12">
                  <c:v>Sudan</c:v>
                </c:pt>
                <c:pt idx="13">
                  <c:v>Libya</c:v>
                </c:pt>
              </c:strCache>
            </c:strRef>
          </c:cat>
          <c:val>
            <c:numRef>
              <c:f>Sheet1!$E$2:$E$15</c:f>
              <c:numCache>
                <c:formatCode>General</c:formatCode>
                <c:ptCount val="14"/>
                <c:pt idx="10">
                  <c:v>0.20899999999999999</c:v>
                </c:pt>
              </c:numCache>
            </c:numRef>
          </c:val>
          <c:extLst>
            <c:ext xmlns:c16="http://schemas.microsoft.com/office/drawing/2014/chart" uri="{C3380CC4-5D6E-409C-BE32-E72D297353CC}">
              <c16:uniqueId val="{0000003A-FAC3-409A-B733-D8BA56234B10}"/>
            </c:ext>
          </c:extLst>
        </c:ser>
        <c:ser>
          <c:idx val="4"/>
          <c:order val="4"/>
          <c:tx>
            <c:strRef>
              <c:f>Sheet1!$F$1</c:f>
              <c:strCache>
                <c:ptCount val="1"/>
                <c:pt idx="0">
                  <c:v>Oceania</c:v>
                </c:pt>
              </c:strCache>
            </c:strRef>
          </c:tx>
          <c:spPr>
            <a:solidFill>
              <a:srgbClr val="87BC24"/>
            </a:solidFill>
            <a:ln>
              <a:solidFill>
                <a:srgbClr val="87BC24"/>
              </a:solidFill>
            </a:ln>
          </c:spPr>
          <c:invertIfNegative val="0"/>
          <c:dLbls>
            <c:dLbl>
              <c:idx val="0"/>
              <c:spPr/>
              <c:txPr>
                <a:bodyPr/>
                <a:lstStyle/>
                <a:p>
                  <a:pPr>
                    <a:defRPr smtId="4294967295">
                      <a:noFill/>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3B-FAC3-409A-B733-D8BA56234B10}"/>
                </c:ext>
              </c:extLst>
            </c:dLbl>
            <c:dLbl>
              <c:idx val="1"/>
              <c:spPr/>
              <c:txPr>
                <a:bodyPr/>
                <a:lstStyle/>
                <a:p>
                  <a:pPr>
                    <a:defRPr smtId="4294967295">
                      <a:noFill/>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3C-FAC3-409A-B733-D8BA56234B10}"/>
                </c:ext>
              </c:extLst>
            </c:dLbl>
            <c:dLbl>
              <c:idx val="2"/>
              <c:spPr/>
              <c:txPr>
                <a:bodyPr/>
                <a:lstStyle/>
                <a:p>
                  <a:pPr>
                    <a:defRPr smtId="4294967295">
                      <a:noFill/>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3D-FAC3-409A-B733-D8BA56234B10}"/>
                </c:ext>
              </c:extLst>
            </c:dLbl>
            <c:dLbl>
              <c:idx val="3"/>
              <c:spPr/>
              <c:txPr>
                <a:bodyPr/>
                <a:lstStyle/>
                <a:p>
                  <a:pPr>
                    <a:defRPr smtId="4294967295">
                      <a:noFill/>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3E-FAC3-409A-B733-D8BA56234B10}"/>
                </c:ext>
              </c:extLst>
            </c:dLbl>
            <c:dLbl>
              <c:idx val="4"/>
              <c:spPr/>
              <c:txPr>
                <a:bodyPr/>
                <a:lstStyle/>
                <a:p>
                  <a:pPr>
                    <a:defRPr smtId="4294967295">
                      <a:noFill/>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3F-FAC3-409A-B733-D8BA56234B10}"/>
                </c:ext>
              </c:extLst>
            </c:dLbl>
            <c:dLbl>
              <c:idx val="5"/>
              <c:spPr/>
              <c:txPr>
                <a:bodyPr/>
                <a:lstStyle/>
                <a:p>
                  <a:pPr>
                    <a:defRPr smtId="4294967295">
                      <a:noFill/>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40-FAC3-409A-B733-D8BA56234B10}"/>
                </c:ext>
              </c:extLst>
            </c:dLbl>
            <c:dLbl>
              <c:idx val="6"/>
              <c:spPr/>
              <c:txPr>
                <a:bodyPr/>
                <a:lstStyle/>
                <a:p>
                  <a:pPr>
                    <a:defRPr smtId="4294967295">
                      <a:noFill/>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41-FAC3-409A-B733-D8BA56234B10}"/>
                </c:ext>
              </c:extLst>
            </c:dLbl>
            <c:dLbl>
              <c:idx val="7"/>
              <c:spPr/>
              <c:txPr>
                <a:bodyPr/>
                <a:lstStyle/>
                <a:p>
                  <a:pPr>
                    <a:defRPr smtId="4294967295">
                      <a:noFill/>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42-FAC3-409A-B733-D8BA56234B10}"/>
                </c:ext>
              </c:extLst>
            </c:dLbl>
            <c:dLbl>
              <c:idx val="8"/>
              <c:spPr/>
              <c:txPr>
                <a:bodyPr/>
                <a:lstStyle/>
                <a:p>
                  <a:pPr>
                    <a:defRPr smtId="4294967295">
                      <a:noFill/>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43-FAC3-409A-B733-D8BA56234B10}"/>
                </c:ext>
              </c:extLst>
            </c:dLbl>
            <c:dLbl>
              <c:idx val="9"/>
              <c:spPr/>
              <c:txPr>
                <a:bodyPr/>
                <a:lstStyle/>
                <a:p>
                  <a:pPr>
                    <a:defRPr smtId="4294967295">
                      <a:noFill/>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44-FAC3-409A-B733-D8BA56234B10}"/>
                </c:ext>
              </c:extLst>
            </c:dLbl>
            <c:dLbl>
              <c:idx val="10"/>
              <c:spPr/>
              <c:txPr>
                <a:bodyPr/>
                <a:lstStyle/>
                <a:p>
                  <a:pPr>
                    <a:defRPr smtId="4294967295">
                      <a:noFill/>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45-FAC3-409A-B733-D8BA56234B10}"/>
                </c:ext>
              </c:extLst>
            </c:dLbl>
            <c:dLbl>
              <c:idx val="11"/>
              <c:spPr/>
              <c:txPr>
                <a:bodyPr/>
                <a:lstStyle/>
                <a:p>
                  <a:pPr>
                    <a:defRPr smtId="4294967295">
                      <a:noFill/>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46-FAC3-409A-B733-D8BA56234B10}"/>
                </c:ext>
              </c:extLst>
            </c:dLbl>
            <c:dLbl>
              <c:idx val="12"/>
              <c:spPr/>
              <c:txPr>
                <a:bodyPr/>
                <a:lstStyle/>
                <a:p>
                  <a:pPr>
                    <a:defRPr smtId="4294967295">
                      <a:noFill/>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47-FAC3-409A-B733-D8BA56234B10}"/>
                </c:ext>
              </c:extLst>
            </c:dLbl>
            <c:dLbl>
              <c:idx val="13"/>
              <c:spPr/>
              <c:txPr>
                <a:bodyPr/>
                <a:lstStyle/>
                <a:p>
                  <a:pPr>
                    <a:defRPr smtId="4294967295">
                      <a:noFill/>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48-FAC3-409A-B733-D8BA56234B10}"/>
                </c:ext>
              </c:extLst>
            </c:dLbl>
            <c:spPr>
              <a:noFill/>
              <a:ln>
                <a:noFill/>
              </a:ln>
              <a:effectLst/>
            </c:spPr>
            <c:txPr>
              <a:bodyPr/>
              <a:lstStyle/>
              <a:p>
                <a:pPr>
                  <a:defRPr sz="1100" b="0" smtId="4294967295">
                    <a:solidFill>
                      <a:prstClr val="black"/>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Sheet1!$A$2:$A$15</c:f>
              <c:strCache>
                <c:ptCount val="14"/>
                <c:pt idx="0">
                  <c:v>South Africa</c:v>
                </c:pt>
                <c:pt idx="1">
                  <c:v>Djibouti</c:v>
                </c:pt>
                <c:pt idx="2">
                  <c:v>Eswatini</c:v>
                </c:pt>
                <c:pt idx="3">
                  <c:v>West Bank and Gaza</c:v>
                </c:pt>
                <c:pt idx="4">
                  <c:v>Botswana</c:v>
                </c:pt>
                <c:pt idx="5">
                  <c:v>Lesotho</c:v>
                </c:pt>
                <c:pt idx="6">
                  <c:v>Congo, Rep.</c:v>
                </c:pt>
                <c:pt idx="7">
                  <c:v>Gabon</c:v>
                </c:pt>
                <c:pt idx="8">
                  <c:v>Namibia</c:v>
                </c:pt>
                <c:pt idx="9">
                  <c:v>St. Vincent and the Grenadines</c:v>
                </c:pt>
                <c:pt idx="10">
                  <c:v>Armenia</c:v>
                </c:pt>
                <c:pt idx="11">
                  <c:v>Somalia</c:v>
                </c:pt>
                <c:pt idx="12">
                  <c:v>Sudan</c:v>
                </c:pt>
                <c:pt idx="13">
                  <c:v>Libya</c:v>
                </c:pt>
              </c:strCache>
            </c:strRef>
          </c:cat>
          <c:val>
            <c:numRef>
              <c:f>Sheet1!$F$2:$F$15</c:f>
              <c:numCache>
                <c:formatCode>General</c:formatCode>
                <c:ptCount val="14"/>
              </c:numCache>
            </c:numRef>
          </c:val>
          <c:extLst>
            <c:ext xmlns:c16="http://schemas.microsoft.com/office/drawing/2014/chart" uri="{C3380CC4-5D6E-409C-BE32-E72D297353CC}">
              <c16:uniqueId val="{00000049-FAC3-409A-B733-D8BA56234B10}"/>
            </c:ext>
          </c:extLst>
        </c:ser>
        <c:dLbls>
          <c:showLegendKey val="0"/>
          <c:showVal val="0"/>
          <c:showCatName val="0"/>
          <c:showSerName val="0"/>
          <c:showPercent val="0"/>
          <c:showBubbleSize val="0"/>
        </c:dLbls>
        <c:gapWidth val="80"/>
        <c:overlap val="10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legend>
      <c:legendPos val="t"/>
      <c:overlay val="0"/>
      <c:txPr>
        <a:bodyPr/>
        <a:lstStyle/>
        <a:p>
          <a:pPr>
            <a:defRPr sz="1100" smtId="4294967295">
              <a:solidFill>
                <a:srgbClr val="0F2741"/>
              </a:solidFill>
              <a:latin typeface="Open Sans"/>
            </a:defRPr>
          </a:pPr>
          <a:endParaRPr lang="en-US"/>
        </a:p>
      </c:txPr>
    </c:legend>
    <c:plotVisOnly val="1"/>
    <c:dispBlanksAs val="gap"/>
    <c:showDLblsOverMax val="1"/>
  </c:chart>
  <c:txPr>
    <a:bodyPr/>
    <a:lstStyle/>
    <a:p>
      <a:pPr>
        <a:defRPr sz="1800" smtId="4294967295"/>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Column1</c:v>
                </c:pt>
              </c:strCache>
            </c:strRef>
          </c:tx>
          <c:spPr>
            <a:ln>
              <a:solidFill>
                <a:srgbClr val="2875DD"/>
              </a:solidFill>
            </a:ln>
          </c:spPr>
          <c:marker>
            <c:symbol val="circle"/>
            <c:size val="5"/>
            <c:spPr>
              <a:solidFill>
                <a:srgbClr val="2875DD"/>
              </a:solidFill>
              <a:ln>
                <a:solidFill>
                  <a:srgbClr val="2875DD"/>
                </a:solidFill>
              </a:ln>
            </c:spPr>
          </c:marker>
          <c:dLbls>
            <c:dLbl>
              <c:idx val="0"/>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0342-4D5D-AA43-1E217DF18A39}"/>
                </c:ext>
              </c:extLst>
            </c:dLbl>
            <c:dLbl>
              <c:idx val="1"/>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0342-4D5D-AA43-1E217DF18A39}"/>
                </c:ext>
              </c:extLst>
            </c:dLbl>
            <c:dLbl>
              <c:idx val="2"/>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0342-4D5D-AA43-1E217DF18A39}"/>
                </c:ext>
              </c:extLst>
            </c:dLbl>
            <c:dLbl>
              <c:idx val="3"/>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0342-4D5D-AA43-1E217DF18A39}"/>
                </c:ext>
              </c:extLst>
            </c:dLbl>
            <c:dLbl>
              <c:idx val="4"/>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0342-4D5D-AA43-1E217DF18A39}"/>
                </c:ext>
              </c:extLst>
            </c:dLbl>
            <c:dLbl>
              <c:idx val="5"/>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0342-4D5D-AA43-1E217DF18A39}"/>
                </c:ext>
              </c:extLst>
            </c:dLbl>
            <c:dLbl>
              <c:idx val="6"/>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0342-4D5D-AA43-1E217DF18A39}"/>
                </c:ext>
              </c:extLst>
            </c:dLbl>
            <c:dLbl>
              <c:idx val="7"/>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0342-4D5D-AA43-1E217DF18A39}"/>
                </c:ext>
              </c:extLst>
            </c:dLbl>
            <c:dLbl>
              <c:idx val="8"/>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0342-4D5D-AA43-1E217DF18A39}"/>
                </c:ext>
              </c:extLst>
            </c:dLbl>
            <c:dLbl>
              <c:idx val="9"/>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0342-4D5D-AA43-1E217DF18A39}"/>
                </c:ext>
              </c:extLst>
            </c:dLbl>
            <c:dLbl>
              <c:idx val="10"/>
              <c:numFmt formatCode="#,##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0342-4D5D-AA43-1E217DF18A39}"/>
                </c:ext>
              </c:extLst>
            </c:dLbl>
            <c:dLbl>
              <c:idx val="11"/>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0342-4D5D-AA43-1E217DF18A39}"/>
                </c:ext>
              </c:extLst>
            </c:dLbl>
            <c:dLbl>
              <c:idx val="12"/>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0342-4D5D-AA43-1E217DF18A39}"/>
                </c:ext>
              </c:extLst>
            </c:dLbl>
            <c:dLbl>
              <c:idx val="13"/>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0342-4D5D-AA43-1E217DF18A39}"/>
                </c:ext>
              </c:extLst>
            </c:dLbl>
            <c:dLbl>
              <c:idx val="14"/>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E-0342-4D5D-AA43-1E217DF18A39}"/>
                </c:ext>
              </c:extLst>
            </c:dLbl>
            <c:dLbl>
              <c:idx val="15"/>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F-0342-4D5D-AA43-1E217DF18A39}"/>
                </c:ext>
              </c:extLst>
            </c:dLbl>
            <c:dLbl>
              <c:idx val="16"/>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0-0342-4D5D-AA43-1E217DF18A39}"/>
                </c:ext>
              </c:extLst>
            </c:dLbl>
            <c:dLbl>
              <c:idx val="17"/>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1-0342-4D5D-AA43-1E217DF18A39}"/>
                </c:ext>
              </c:extLst>
            </c:dLbl>
            <c:dLbl>
              <c:idx val="18"/>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2-0342-4D5D-AA43-1E217DF18A39}"/>
                </c:ext>
              </c:extLst>
            </c:dLbl>
            <c:dLbl>
              <c:idx val="19"/>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3-0342-4D5D-AA43-1E217DF18A39}"/>
                </c:ext>
              </c:extLst>
            </c:dLbl>
            <c:dLbl>
              <c:idx val="20"/>
              <c:numFmt formatCode="#,##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4-0342-4D5D-AA43-1E217DF18A39}"/>
                </c:ext>
              </c:extLst>
            </c:dLbl>
            <c:dLbl>
              <c:idx val="21"/>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5-0342-4D5D-AA43-1E217DF18A39}"/>
                </c:ext>
              </c:extLst>
            </c:dLbl>
            <c:dLbl>
              <c:idx val="22"/>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6-0342-4D5D-AA43-1E217DF18A39}"/>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numRef>
              <c:f>Sheet1!$A$2:$A$24</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Sheet1!$B$2:$B$24</c:f>
              <c:numCache>
                <c:formatCode>General</c:formatCode>
                <c:ptCount val="23"/>
                <c:pt idx="0">
                  <c:v>0.60760000000000003</c:v>
                </c:pt>
                <c:pt idx="1">
                  <c:v>0.60489999999999999</c:v>
                </c:pt>
                <c:pt idx="2">
                  <c:v>0.60150000000000003</c:v>
                </c:pt>
                <c:pt idx="3">
                  <c:v>0.59950000000000003</c:v>
                </c:pt>
                <c:pt idx="4">
                  <c:v>0.59960000000000002</c:v>
                </c:pt>
                <c:pt idx="5">
                  <c:v>0.59940000000000004</c:v>
                </c:pt>
                <c:pt idx="6">
                  <c:v>0.59850000000000003</c:v>
                </c:pt>
                <c:pt idx="7">
                  <c:v>0.59789999999999999</c:v>
                </c:pt>
                <c:pt idx="8">
                  <c:v>0.59489999999999998</c:v>
                </c:pt>
                <c:pt idx="9">
                  <c:v>0.58789999999999998</c:v>
                </c:pt>
                <c:pt idx="10">
                  <c:v>0.58499999999999996</c:v>
                </c:pt>
                <c:pt idx="11">
                  <c:v>0.58389999999999997</c:v>
                </c:pt>
                <c:pt idx="12">
                  <c:v>0.58150000000000002</c:v>
                </c:pt>
                <c:pt idx="13">
                  <c:v>0.57909999999999995</c:v>
                </c:pt>
                <c:pt idx="14">
                  <c:v>0.57789999999999997</c:v>
                </c:pt>
                <c:pt idx="15">
                  <c:v>0.57650000000000001</c:v>
                </c:pt>
                <c:pt idx="16">
                  <c:v>0.57469999999999999</c:v>
                </c:pt>
                <c:pt idx="17">
                  <c:v>0.5736</c:v>
                </c:pt>
                <c:pt idx="18">
                  <c:v>0.57310000000000005</c:v>
                </c:pt>
                <c:pt idx="19">
                  <c:v>0.57310000000000005</c:v>
                </c:pt>
                <c:pt idx="20">
                  <c:v>0.54800000000000004</c:v>
                </c:pt>
                <c:pt idx="21">
                  <c:v>0.55379999999999996</c:v>
                </c:pt>
                <c:pt idx="22">
                  <c:v>0.55840000000000001</c:v>
                </c:pt>
              </c:numCache>
            </c:numRef>
          </c:val>
          <c:smooth val="0"/>
          <c:extLst>
            <c:ext xmlns:c16="http://schemas.microsoft.com/office/drawing/2014/chart" uri="{C3380CC4-5D6E-409C-BE32-E72D297353CC}">
              <c16:uniqueId val="{00000017-0342-4D5D-AA43-1E217DF18A39}"/>
            </c:ext>
          </c:extLst>
        </c:ser>
        <c:dLbls>
          <c:showLegendKey val="0"/>
          <c:showVal val="0"/>
          <c:showCatName val="0"/>
          <c:showSerName val="0"/>
          <c:showPercent val="0"/>
          <c:showBubbleSize val="0"/>
        </c:dLbls>
        <c:marker val="1"/>
        <c:smooth val="0"/>
        <c:axId val="67451136"/>
        <c:axId val="66437120"/>
      </c:line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54"/>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Empoyment-to-population-ratio</a:t>
                </a:r>
              </a:p>
            </c:rich>
          </c:tx>
          <c:overlay val="0"/>
        </c:title>
        <c:numFmt formatCode="#,##0.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800" smtId="4294967295"/>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United States</c:v>
                </c:pt>
              </c:strCache>
            </c:strRef>
          </c:tx>
          <c:spPr>
            <a:ln>
              <a:solidFill>
                <a:srgbClr val="2875DD"/>
              </a:solidFill>
            </a:ln>
          </c:spPr>
          <c:marker>
            <c:symbol val="circle"/>
            <c:size val="5"/>
            <c:spPr>
              <a:solidFill>
                <a:srgbClr val="2875DD"/>
              </a:solidFill>
              <a:ln>
                <a:solidFill>
                  <a:srgbClr val="2875DD"/>
                </a:solidFill>
              </a:ln>
            </c:spPr>
          </c:marker>
          <c:cat>
            <c:strRef>
              <c:f>Sheet1!$A$2:$A$24</c:f>
              <c:strCache>
                <c:ptCount val="23"/>
                <c:pt idx="0">
                  <c:v>Q2 2017</c:v>
                </c:pt>
                <c:pt idx="1">
                  <c:v>Q3 2017</c:v>
                </c:pt>
                <c:pt idx="2">
                  <c:v>Q4 2017</c:v>
                </c:pt>
                <c:pt idx="3">
                  <c:v>Q1 2018</c:v>
                </c:pt>
                <c:pt idx="4">
                  <c:v>Q2 2018</c:v>
                </c:pt>
                <c:pt idx="5">
                  <c:v>Q3 2018</c:v>
                </c:pt>
                <c:pt idx="6">
                  <c:v>Q4 2018</c:v>
                </c:pt>
                <c:pt idx="7">
                  <c:v>Q1 2019</c:v>
                </c:pt>
                <c:pt idx="8">
                  <c:v>Q2 2019</c:v>
                </c:pt>
                <c:pt idx="9">
                  <c:v>Q3 2019</c:v>
                </c:pt>
                <c:pt idx="10">
                  <c:v>Q4 2019</c:v>
                </c:pt>
                <c:pt idx="11">
                  <c:v>Q1 2020</c:v>
                </c:pt>
                <c:pt idx="12">
                  <c:v>Q2 2020</c:v>
                </c:pt>
                <c:pt idx="13">
                  <c:v>Q3 2020</c:v>
                </c:pt>
                <c:pt idx="14">
                  <c:v>Q4 2020</c:v>
                </c:pt>
                <c:pt idx="15">
                  <c:v>Q1 2021</c:v>
                </c:pt>
                <c:pt idx="16">
                  <c:v>Q2 2021</c:v>
                </c:pt>
                <c:pt idx="17">
                  <c:v>Q3 2021</c:v>
                </c:pt>
                <c:pt idx="18">
                  <c:v>Q4 2021</c:v>
                </c:pt>
                <c:pt idx="19">
                  <c:v>Q1 2022</c:v>
                </c:pt>
                <c:pt idx="20">
                  <c:v>Q2 2022</c:v>
                </c:pt>
                <c:pt idx="21">
                  <c:v>Q3 2022</c:v>
                </c:pt>
                <c:pt idx="22">
                  <c:v>Q4 2022</c:v>
                </c:pt>
              </c:strCache>
            </c:strRef>
          </c:cat>
          <c:val>
            <c:numRef>
              <c:f>Sheet1!$B$2:$B$24</c:f>
              <c:numCache>
                <c:formatCode>General</c:formatCode>
                <c:ptCount val="23"/>
                <c:pt idx="0">
                  <c:v>4.3999999999999997E-2</c:v>
                </c:pt>
                <c:pt idx="1">
                  <c:v>4.2999999999999997E-2</c:v>
                </c:pt>
                <c:pt idx="2">
                  <c:v>4.1300000000000003E-2</c:v>
                </c:pt>
                <c:pt idx="3">
                  <c:v>4.0300000000000002E-2</c:v>
                </c:pt>
                <c:pt idx="4">
                  <c:v>3.9300000000000002E-2</c:v>
                </c:pt>
                <c:pt idx="5">
                  <c:v>3.7699999999999997E-2</c:v>
                </c:pt>
                <c:pt idx="6">
                  <c:v>3.8300000000000001E-2</c:v>
                </c:pt>
                <c:pt idx="7">
                  <c:v>3.8699999999999998E-2</c:v>
                </c:pt>
                <c:pt idx="8">
                  <c:v>3.6700000000000003E-2</c:v>
                </c:pt>
                <c:pt idx="9">
                  <c:v>3.5999999999999997E-2</c:v>
                </c:pt>
                <c:pt idx="10">
                  <c:v>3.5999999999999997E-2</c:v>
                </c:pt>
                <c:pt idx="11">
                  <c:v>3.7999999999999999E-2</c:v>
                </c:pt>
                <c:pt idx="12">
                  <c:v>0.13070000000000001</c:v>
                </c:pt>
                <c:pt idx="13">
                  <c:v>8.7999999999999995E-2</c:v>
                </c:pt>
                <c:pt idx="14">
                  <c:v>6.7699999999999996E-2</c:v>
                </c:pt>
                <c:pt idx="15">
                  <c:v>6.2E-2</c:v>
                </c:pt>
                <c:pt idx="16">
                  <c:v>5.8999999999999997E-2</c:v>
                </c:pt>
                <c:pt idx="17">
                  <c:v>5.0999999999999997E-2</c:v>
                </c:pt>
                <c:pt idx="18">
                  <c:v>4.2299999999999997E-2</c:v>
                </c:pt>
                <c:pt idx="19">
                  <c:v>3.7999999999999999E-2</c:v>
                </c:pt>
                <c:pt idx="20">
                  <c:v>3.5999999999999997E-2</c:v>
                </c:pt>
                <c:pt idx="21">
                  <c:v>3.5999999999999997E-2</c:v>
                </c:pt>
                <c:pt idx="22">
                  <c:v>3.5999999999999997E-2</c:v>
                </c:pt>
              </c:numCache>
            </c:numRef>
          </c:val>
          <c:smooth val="0"/>
          <c:extLst>
            <c:ext xmlns:c16="http://schemas.microsoft.com/office/drawing/2014/chart" uri="{C3380CC4-5D6E-409C-BE32-E72D297353CC}">
              <c16:uniqueId val="{00000017-7141-4AE9-896F-0440F653B447}"/>
            </c:ext>
          </c:extLst>
        </c:ser>
        <c:ser>
          <c:idx val="1"/>
          <c:order val="1"/>
          <c:tx>
            <c:strRef>
              <c:f>Sheet1!$C$1</c:f>
              <c:strCache>
                <c:ptCount val="1"/>
                <c:pt idx="0">
                  <c:v>China</c:v>
                </c:pt>
              </c:strCache>
            </c:strRef>
          </c:tx>
          <c:spPr>
            <a:ln>
              <a:solidFill>
                <a:srgbClr val="0F283E"/>
              </a:solidFill>
            </a:ln>
          </c:spPr>
          <c:marker>
            <c:symbol val="circle"/>
            <c:size val="5"/>
            <c:spPr>
              <a:solidFill>
                <a:srgbClr val="0F283E"/>
              </a:solidFill>
              <a:ln>
                <a:solidFill>
                  <a:srgbClr val="0F283E"/>
                </a:solidFill>
              </a:ln>
            </c:spPr>
          </c:marker>
          <c:cat>
            <c:strRef>
              <c:f>Sheet1!$A$2:$A$24</c:f>
              <c:strCache>
                <c:ptCount val="23"/>
                <c:pt idx="0">
                  <c:v>Q2 2017</c:v>
                </c:pt>
                <c:pt idx="1">
                  <c:v>Q3 2017</c:v>
                </c:pt>
                <c:pt idx="2">
                  <c:v>Q4 2017</c:v>
                </c:pt>
                <c:pt idx="3">
                  <c:v>Q1 2018</c:v>
                </c:pt>
                <c:pt idx="4">
                  <c:v>Q2 2018</c:v>
                </c:pt>
                <c:pt idx="5">
                  <c:v>Q3 2018</c:v>
                </c:pt>
                <c:pt idx="6">
                  <c:v>Q4 2018</c:v>
                </c:pt>
                <c:pt idx="7">
                  <c:v>Q1 2019</c:v>
                </c:pt>
                <c:pt idx="8">
                  <c:v>Q2 2019</c:v>
                </c:pt>
                <c:pt idx="9">
                  <c:v>Q3 2019</c:v>
                </c:pt>
                <c:pt idx="10">
                  <c:v>Q4 2019</c:v>
                </c:pt>
                <c:pt idx="11">
                  <c:v>Q1 2020</c:v>
                </c:pt>
                <c:pt idx="12">
                  <c:v>Q2 2020</c:v>
                </c:pt>
                <c:pt idx="13">
                  <c:v>Q3 2020</c:v>
                </c:pt>
                <c:pt idx="14">
                  <c:v>Q4 2020</c:v>
                </c:pt>
                <c:pt idx="15">
                  <c:v>Q1 2021</c:v>
                </c:pt>
                <c:pt idx="16">
                  <c:v>Q2 2021</c:v>
                </c:pt>
                <c:pt idx="17">
                  <c:v>Q3 2021</c:v>
                </c:pt>
                <c:pt idx="18">
                  <c:v>Q4 2021</c:v>
                </c:pt>
                <c:pt idx="19">
                  <c:v>Q1 2022</c:v>
                </c:pt>
                <c:pt idx="20">
                  <c:v>Q2 2022</c:v>
                </c:pt>
                <c:pt idx="21">
                  <c:v>Q3 2022</c:v>
                </c:pt>
                <c:pt idx="22">
                  <c:v>Q4 2022</c:v>
                </c:pt>
              </c:strCache>
            </c:strRef>
          </c:cat>
          <c:val>
            <c:numRef>
              <c:f>Sheet1!$C$2:$C$23</c:f>
              <c:numCache>
                <c:formatCode>General</c:formatCode>
                <c:ptCount val="22"/>
                <c:pt idx="0">
                  <c:v>3.95E-2</c:v>
                </c:pt>
                <c:pt idx="1">
                  <c:v>3.95E-2</c:v>
                </c:pt>
                <c:pt idx="2">
                  <c:v>3.9E-2</c:v>
                </c:pt>
                <c:pt idx="3">
                  <c:v>3.8899999999999997E-2</c:v>
                </c:pt>
                <c:pt idx="4">
                  <c:v>3.8300000000000001E-2</c:v>
                </c:pt>
                <c:pt idx="5">
                  <c:v>3.8199999999999998E-2</c:v>
                </c:pt>
                <c:pt idx="6">
                  <c:v>3.7999999999999999E-2</c:v>
                </c:pt>
                <c:pt idx="7">
                  <c:v>3.6700000000000003E-2</c:v>
                </c:pt>
                <c:pt idx="8">
                  <c:v>3.61E-2</c:v>
                </c:pt>
                <c:pt idx="9">
                  <c:v>3.61E-2</c:v>
                </c:pt>
                <c:pt idx="10">
                  <c:v>3.6200000000000003E-2</c:v>
                </c:pt>
                <c:pt idx="11">
                  <c:v>3.6600000000000001E-2</c:v>
                </c:pt>
                <c:pt idx="12">
                  <c:v>3.8399999999999997E-2</c:v>
                </c:pt>
                <c:pt idx="13">
                  <c:v>4.19E-2</c:v>
                </c:pt>
                <c:pt idx="14">
                  <c:v>4.24E-2</c:v>
                </c:pt>
                <c:pt idx="15">
                  <c:v>3.9399999999999998E-2</c:v>
                </c:pt>
                <c:pt idx="16">
                  <c:v>3.8600000000000002E-2</c:v>
                </c:pt>
                <c:pt idx="17">
                  <c:v>3.8800000000000001E-2</c:v>
                </c:pt>
                <c:pt idx="18">
                  <c:v>3.9600000000000003E-2</c:v>
                </c:pt>
                <c:pt idx="19">
                  <c:v>5.5E-2</c:v>
                </c:pt>
                <c:pt idx="20">
                  <c:v>5.8000000000000003E-2</c:v>
                </c:pt>
                <c:pt idx="21">
                  <c:v>5.3999999999999999E-2</c:v>
                </c:pt>
              </c:numCache>
            </c:numRef>
          </c:val>
          <c:smooth val="0"/>
          <c:extLst>
            <c:ext xmlns:c16="http://schemas.microsoft.com/office/drawing/2014/chart" uri="{C3380CC4-5D6E-409C-BE32-E72D297353CC}">
              <c16:uniqueId val="{0000002E-7141-4AE9-896F-0440F653B447}"/>
            </c:ext>
          </c:extLst>
        </c:ser>
        <c:ser>
          <c:idx val="2"/>
          <c:order val="2"/>
          <c:tx>
            <c:strRef>
              <c:f>Sheet1!$D$1</c:f>
              <c:strCache>
                <c:ptCount val="1"/>
                <c:pt idx="0">
                  <c:v>Japan</c:v>
                </c:pt>
              </c:strCache>
            </c:strRef>
          </c:tx>
          <c:spPr>
            <a:ln>
              <a:solidFill>
                <a:srgbClr val="BABABA"/>
              </a:solidFill>
            </a:ln>
          </c:spPr>
          <c:marker>
            <c:symbol val="circle"/>
            <c:size val="5"/>
            <c:spPr>
              <a:solidFill>
                <a:srgbClr val="BABABA"/>
              </a:solidFill>
              <a:ln>
                <a:solidFill>
                  <a:srgbClr val="BABABA"/>
                </a:solidFill>
              </a:ln>
            </c:spPr>
          </c:marker>
          <c:cat>
            <c:strRef>
              <c:f>Sheet1!$A$2:$A$24</c:f>
              <c:strCache>
                <c:ptCount val="23"/>
                <c:pt idx="0">
                  <c:v>Q2 2017</c:v>
                </c:pt>
                <c:pt idx="1">
                  <c:v>Q3 2017</c:v>
                </c:pt>
                <c:pt idx="2">
                  <c:v>Q4 2017</c:v>
                </c:pt>
                <c:pt idx="3">
                  <c:v>Q1 2018</c:v>
                </c:pt>
                <c:pt idx="4">
                  <c:v>Q2 2018</c:v>
                </c:pt>
                <c:pt idx="5">
                  <c:v>Q3 2018</c:v>
                </c:pt>
                <c:pt idx="6">
                  <c:v>Q4 2018</c:v>
                </c:pt>
                <c:pt idx="7">
                  <c:v>Q1 2019</c:v>
                </c:pt>
                <c:pt idx="8">
                  <c:v>Q2 2019</c:v>
                </c:pt>
                <c:pt idx="9">
                  <c:v>Q3 2019</c:v>
                </c:pt>
                <c:pt idx="10">
                  <c:v>Q4 2019</c:v>
                </c:pt>
                <c:pt idx="11">
                  <c:v>Q1 2020</c:v>
                </c:pt>
                <c:pt idx="12">
                  <c:v>Q2 2020</c:v>
                </c:pt>
                <c:pt idx="13">
                  <c:v>Q3 2020</c:v>
                </c:pt>
                <c:pt idx="14">
                  <c:v>Q4 2020</c:v>
                </c:pt>
                <c:pt idx="15">
                  <c:v>Q1 2021</c:v>
                </c:pt>
                <c:pt idx="16">
                  <c:v>Q2 2021</c:v>
                </c:pt>
                <c:pt idx="17">
                  <c:v>Q3 2021</c:v>
                </c:pt>
                <c:pt idx="18">
                  <c:v>Q4 2021</c:v>
                </c:pt>
                <c:pt idx="19">
                  <c:v>Q1 2022</c:v>
                </c:pt>
                <c:pt idx="20">
                  <c:v>Q2 2022</c:v>
                </c:pt>
                <c:pt idx="21">
                  <c:v>Q3 2022</c:v>
                </c:pt>
                <c:pt idx="22">
                  <c:v>Q4 2022</c:v>
                </c:pt>
              </c:strCache>
            </c:strRef>
          </c:cat>
          <c:val>
            <c:numRef>
              <c:f>Sheet1!$D$2:$D$24</c:f>
              <c:numCache>
                <c:formatCode>General</c:formatCode>
                <c:ptCount val="23"/>
                <c:pt idx="0">
                  <c:v>2.87E-2</c:v>
                </c:pt>
                <c:pt idx="1">
                  <c:v>2.8000000000000001E-2</c:v>
                </c:pt>
                <c:pt idx="2">
                  <c:v>2.7E-2</c:v>
                </c:pt>
                <c:pt idx="3">
                  <c:v>2.47E-2</c:v>
                </c:pt>
                <c:pt idx="4">
                  <c:v>2.3699999999999999E-2</c:v>
                </c:pt>
                <c:pt idx="5">
                  <c:v>2.4299999999999999E-2</c:v>
                </c:pt>
                <c:pt idx="6">
                  <c:v>2.47E-2</c:v>
                </c:pt>
                <c:pt idx="7">
                  <c:v>2.47E-2</c:v>
                </c:pt>
                <c:pt idx="8">
                  <c:v>2.3300000000000001E-2</c:v>
                </c:pt>
                <c:pt idx="9">
                  <c:v>2.3300000000000001E-2</c:v>
                </c:pt>
                <c:pt idx="10">
                  <c:v>2.3E-2</c:v>
                </c:pt>
                <c:pt idx="11">
                  <c:v>2.4299999999999999E-2</c:v>
                </c:pt>
                <c:pt idx="12">
                  <c:v>2.7300000000000001E-2</c:v>
                </c:pt>
                <c:pt idx="13">
                  <c:v>2.9700000000000001E-2</c:v>
                </c:pt>
                <c:pt idx="14">
                  <c:v>3.0300000000000001E-2</c:v>
                </c:pt>
                <c:pt idx="15">
                  <c:v>2.87E-2</c:v>
                </c:pt>
                <c:pt idx="16">
                  <c:v>2.87E-2</c:v>
                </c:pt>
                <c:pt idx="17">
                  <c:v>2.8000000000000001E-2</c:v>
                </c:pt>
                <c:pt idx="18">
                  <c:v>2.7300000000000001E-2</c:v>
                </c:pt>
                <c:pt idx="19">
                  <c:v>2.7E-2</c:v>
                </c:pt>
                <c:pt idx="20">
                  <c:v>2.5700000000000001E-2</c:v>
                </c:pt>
                <c:pt idx="21">
                  <c:v>2.5999999999999999E-2</c:v>
                </c:pt>
                <c:pt idx="22">
                  <c:v>2.5000000000000001E-2</c:v>
                </c:pt>
              </c:numCache>
            </c:numRef>
          </c:val>
          <c:smooth val="0"/>
          <c:extLst>
            <c:ext xmlns:c16="http://schemas.microsoft.com/office/drawing/2014/chart" uri="{C3380CC4-5D6E-409C-BE32-E72D297353CC}">
              <c16:uniqueId val="{00000046-7141-4AE9-896F-0440F653B447}"/>
            </c:ext>
          </c:extLst>
        </c:ser>
        <c:ser>
          <c:idx val="3"/>
          <c:order val="3"/>
          <c:tx>
            <c:strRef>
              <c:f>Sheet1!$E$1</c:f>
              <c:strCache>
                <c:ptCount val="1"/>
                <c:pt idx="0">
                  <c:v>Germany</c:v>
                </c:pt>
              </c:strCache>
            </c:strRef>
          </c:tx>
          <c:spPr>
            <a:ln>
              <a:solidFill>
                <a:srgbClr val="A60B0B"/>
              </a:solidFill>
            </a:ln>
          </c:spPr>
          <c:marker>
            <c:symbol val="circle"/>
            <c:size val="5"/>
            <c:spPr>
              <a:solidFill>
                <a:srgbClr val="A60B0B"/>
              </a:solidFill>
              <a:ln>
                <a:solidFill>
                  <a:srgbClr val="A60B0B"/>
                </a:solidFill>
              </a:ln>
            </c:spPr>
          </c:marker>
          <c:cat>
            <c:strRef>
              <c:f>Sheet1!$A$2:$A$24</c:f>
              <c:strCache>
                <c:ptCount val="23"/>
                <c:pt idx="0">
                  <c:v>Q2 2017</c:v>
                </c:pt>
                <c:pt idx="1">
                  <c:v>Q3 2017</c:v>
                </c:pt>
                <c:pt idx="2">
                  <c:v>Q4 2017</c:v>
                </c:pt>
                <c:pt idx="3">
                  <c:v>Q1 2018</c:v>
                </c:pt>
                <c:pt idx="4">
                  <c:v>Q2 2018</c:v>
                </c:pt>
                <c:pt idx="5">
                  <c:v>Q3 2018</c:v>
                </c:pt>
                <c:pt idx="6">
                  <c:v>Q4 2018</c:v>
                </c:pt>
                <c:pt idx="7">
                  <c:v>Q1 2019</c:v>
                </c:pt>
                <c:pt idx="8">
                  <c:v>Q2 2019</c:v>
                </c:pt>
                <c:pt idx="9">
                  <c:v>Q3 2019</c:v>
                </c:pt>
                <c:pt idx="10">
                  <c:v>Q4 2019</c:v>
                </c:pt>
                <c:pt idx="11">
                  <c:v>Q1 2020</c:v>
                </c:pt>
                <c:pt idx="12">
                  <c:v>Q2 2020</c:v>
                </c:pt>
                <c:pt idx="13">
                  <c:v>Q3 2020</c:v>
                </c:pt>
                <c:pt idx="14">
                  <c:v>Q4 2020</c:v>
                </c:pt>
                <c:pt idx="15">
                  <c:v>Q1 2021</c:v>
                </c:pt>
                <c:pt idx="16">
                  <c:v>Q2 2021</c:v>
                </c:pt>
                <c:pt idx="17">
                  <c:v>Q3 2021</c:v>
                </c:pt>
                <c:pt idx="18">
                  <c:v>Q4 2021</c:v>
                </c:pt>
                <c:pt idx="19">
                  <c:v>Q1 2022</c:v>
                </c:pt>
                <c:pt idx="20">
                  <c:v>Q2 2022</c:v>
                </c:pt>
                <c:pt idx="21">
                  <c:v>Q3 2022</c:v>
                </c:pt>
                <c:pt idx="22">
                  <c:v>Q4 2022</c:v>
                </c:pt>
              </c:strCache>
            </c:strRef>
          </c:cat>
          <c:val>
            <c:numRef>
              <c:f>Sheet1!$E$2:$E$24</c:f>
              <c:numCache>
                <c:formatCode>General</c:formatCode>
                <c:ptCount val="23"/>
                <c:pt idx="0">
                  <c:v>3.7999999999999999E-2</c:v>
                </c:pt>
                <c:pt idx="1">
                  <c:v>3.6999999999999998E-2</c:v>
                </c:pt>
                <c:pt idx="2">
                  <c:v>3.6299999999999999E-2</c:v>
                </c:pt>
                <c:pt idx="3">
                  <c:v>3.5299999999999998E-2</c:v>
                </c:pt>
                <c:pt idx="4">
                  <c:v>3.4000000000000002E-2</c:v>
                </c:pt>
                <c:pt idx="5">
                  <c:v>3.4000000000000002E-2</c:v>
                </c:pt>
                <c:pt idx="6">
                  <c:v>3.3000000000000002E-2</c:v>
                </c:pt>
                <c:pt idx="7">
                  <c:v>3.2300000000000002E-2</c:v>
                </c:pt>
                <c:pt idx="8">
                  <c:v>3.0700000000000002E-2</c:v>
                </c:pt>
                <c:pt idx="9">
                  <c:v>3.0300000000000001E-2</c:v>
                </c:pt>
                <c:pt idx="10">
                  <c:v>3.2000000000000001E-2</c:v>
                </c:pt>
                <c:pt idx="11">
                  <c:v>3.5999999999999997E-2</c:v>
                </c:pt>
                <c:pt idx="12">
                  <c:v>4.1700000000000001E-2</c:v>
                </c:pt>
                <c:pt idx="13">
                  <c:v>4.4699999999999997E-2</c:v>
                </c:pt>
                <c:pt idx="14">
                  <c:v>4.07E-2</c:v>
                </c:pt>
                <c:pt idx="15">
                  <c:v>3.9E-2</c:v>
                </c:pt>
                <c:pt idx="16">
                  <c:v>3.5999999999999997E-2</c:v>
                </c:pt>
                <c:pt idx="17">
                  <c:v>3.3700000000000001E-2</c:v>
                </c:pt>
                <c:pt idx="18">
                  <c:v>3.27E-2</c:v>
                </c:pt>
                <c:pt idx="19">
                  <c:v>0.03</c:v>
                </c:pt>
                <c:pt idx="20">
                  <c:v>2.9000000000000001E-2</c:v>
                </c:pt>
                <c:pt idx="21">
                  <c:v>3.1E-2</c:v>
                </c:pt>
                <c:pt idx="22">
                  <c:v>0.03</c:v>
                </c:pt>
              </c:numCache>
            </c:numRef>
          </c:val>
          <c:smooth val="0"/>
          <c:extLst>
            <c:ext xmlns:c16="http://schemas.microsoft.com/office/drawing/2014/chart" uri="{C3380CC4-5D6E-409C-BE32-E72D297353CC}">
              <c16:uniqueId val="{0000005E-7141-4AE9-896F-0440F653B447}"/>
            </c:ext>
          </c:extLst>
        </c:ser>
        <c:ser>
          <c:idx val="4"/>
          <c:order val="4"/>
          <c:tx>
            <c:strRef>
              <c:f>Sheet1!$F$1</c:f>
              <c:strCache>
                <c:ptCount val="1"/>
                <c:pt idx="0">
                  <c:v>Euro-Zone</c:v>
                </c:pt>
              </c:strCache>
            </c:strRef>
          </c:tx>
          <c:spPr>
            <a:ln>
              <a:solidFill>
                <a:srgbClr val="87BC24"/>
              </a:solidFill>
            </a:ln>
          </c:spPr>
          <c:marker>
            <c:symbol val="circle"/>
            <c:size val="5"/>
            <c:spPr>
              <a:solidFill>
                <a:srgbClr val="87BC24"/>
              </a:solidFill>
              <a:ln>
                <a:solidFill>
                  <a:srgbClr val="87BC24"/>
                </a:solidFill>
              </a:ln>
            </c:spPr>
          </c:marker>
          <c:cat>
            <c:strRef>
              <c:f>Sheet1!$A$2:$A$24</c:f>
              <c:strCache>
                <c:ptCount val="23"/>
                <c:pt idx="0">
                  <c:v>Q2 2017</c:v>
                </c:pt>
                <c:pt idx="1">
                  <c:v>Q3 2017</c:v>
                </c:pt>
                <c:pt idx="2">
                  <c:v>Q4 2017</c:v>
                </c:pt>
                <c:pt idx="3">
                  <c:v>Q1 2018</c:v>
                </c:pt>
                <c:pt idx="4">
                  <c:v>Q2 2018</c:v>
                </c:pt>
                <c:pt idx="5">
                  <c:v>Q3 2018</c:v>
                </c:pt>
                <c:pt idx="6">
                  <c:v>Q4 2018</c:v>
                </c:pt>
                <c:pt idx="7">
                  <c:v>Q1 2019</c:v>
                </c:pt>
                <c:pt idx="8">
                  <c:v>Q2 2019</c:v>
                </c:pt>
                <c:pt idx="9">
                  <c:v>Q3 2019</c:v>
                </c:pt>
                <c:pt idx="10">
                  <c:v>Q4 2019</c:v>
                </c:pt>
                <c:pt idx="11">
                  <c:v>Q1 2020</c:v>
                </c:pt>
                <c:pt idx="12">
                  <c:v>Q2 2020</c:v>
                </c:pt>
                <c:pt idx="13">
                  <c:v>Q3 2020</c:v>
                </c:pt>
                <c:pt idx="14">
                  <c:v>Q4 2020</c:v>
                </c:pt>
                <c:pt idx="15">
                  <c:v>Q1 2021</c:v>
                </c:pt>
                <c:pt idx="16">
                  <c:v>Q2 2021</c:v>
                </c:pt>
                <c:pt idx="17">
                  <c:v>Q3 2021</c:v>
                </c:pt>
                <c:pt idx="18">
                  <c:v>Q4 2021</c:v>
                </c:pt>
                <c:pt idx="19">
                  <c:v>Q1 2022</c:v>
                </c:pt>
                <c:pt idx="20">
                  <c:v>Q2 2022</c:v>
                </c:pt>
                <c:pt idx="21">
                  <c:v>Q3 2022</c:v>
                </c:pt>
                <c:pt idx="22">
                  <c:v>Q4 2022</c:v>
                </c:pt>
              </c:strCache>
            </c:strRef>
          </c:cat>
          <c:val>
            <c:numRef>
              <c:f>Sheet1!$F$2:$F$24</c:f>
              <c:numCache>
                <c:formatCode>General</c:formatCode>
                <c:ptCount val="23"/>
                <c:pt idx="0">
                  <c:v>9.1700000000000004E-2</c:v>
                </c:pt>
                <c:pt idx="1">
                  <c:v>8.9700000000000002E-2</c:v>
                </c:pt>
                <c:pt idx="2">
                  <c:v>8.7300000000000003E-2</c:v>
                </c:pt>
                <c:pt idx="3">
                  <c:v>8.5300000000000001E-2</c:v>
                </c:pt>
                <c:pt idx="4">
                  <c:v>8.2699999999999996E-2</c:v>
                </c:pt>
                <c:pt idx="5">
                  <c:v>8.0299999999999996E-2</c:v>
                </c:pt>
                <c:pt idx="6">
                  <c:v>7.9000000000000001E-2</c:v>
                </c:pt>
                <c:pt idx="7">
                  <c:v>7.7700000000000005E-2</c:v>
                </c:pt>
                <c:pt idx="8">
                  <c:v>7.5999999999999998E-2</c:v>
                </c:pt>
                <c:pt idx="9">
                  <c:v>7.4700000000000003E-2</c:v>
                </c:pt>
                <c:pt idx="10">
                  <c:v>7.3999999999999996E-2</c:v>
                </c:pt>
                <c:pt idx="11">
                  <c:v>7.3300000000000004E-2</c:v>
                </c:pt>
                <c:pt idx="12">
                  <c:v>7.5999999999999998E-2</c:v>
                </c:pt>
                <c:pt idx="13">
                  <c:v>8.5999999999999993E-2</c:v>
                </c:pt>
                <c:pt idx="14">
                  <c:v>8.2000000000000003E-2</c:v>
                </c:pt>
                <c:pt idx="15">
                  <c:v>8.2000000000000003E-2</c:v>
                </c:pt>
                <c:pt idx="16">
                  <c:v>0.08</c:v>
                </c:pt>
                <c:pt idx="17">
                  <c:v>7.4700000000000003E-2</c:v>
                </c:pt>
                <c:pt idx="18">
                  <c:v>7.1300000000000002E-2</c:v>
                </c:pt>
                <c:pt idx="19">
                  <c:v>6.83E-2</c:v>
                </c:pt>
                <c:pt idx="20">
                  <c:v>6.7000000000000004E-2</c:v>
                </c:pt>
                <c:pt idx="21">
                  <c:v>6.7000000000000004E-2</c:v>
                </c:pt>
                <c:pt idx="22">
                  <c:v>6.7000000000000004E-2</c:v>
                </c:pt>
              </c:numCache>
            </c:numRef>
          </c:val>
          <c:smooth val="0"/>
          <c:extLst>
            <c:ext xmlns:c16="http://schemas.microsoft.com/office/drawing/2014/chart" uri="{C3380CC4-5D6E-409C-BE32-E72D297353CC}">
              <c16:uniqueId val="{00000076-7141-4AE9-896F-0440F653B447}"/>
            </c:ext>
          </c:extLst>
        </c:ser>
        <c:ser>
          <c:idx val="5"/>
          <c:order val="5"/>
          <c:tx>
            <c:strRef>
              <c:f>Sheet1!$G$1</c:f>
              <c:strCache>
                <c:ptCount val="1"/>
                <c:pt idx="0">
                  <c:v>France</c:v>
                </c:pt>
              </c:strCache>
            </c:strRef>
          </c:tx>
          <c:spPr>
            <a:ln>
              <a:solidFill>
                <a:srgbClr val="EBB523"/>
              </a:solidFill>
            </a:ln>
          </c:spPr>
          <c:marker>
            <c:symbol val="circle"/>
            <c:size val="5"/>
            <c:spPr>
              <a:solidFill>
                <a:srgbClr val="EBB523"/>
              </a:solidFill>
              <a:ln>
                <a:solidFill>
                  <a:srgbClr val="EBB523"/>
                </a:solidFill>
              </a:ln>
            </c:spPr>
          </c:marker>
          <c:cat>
            <c:strRef>
              <c:f>Sheet1!$A$2:$A$24</c:f>
              <c:strCache>
                <c:ptCount val="23"/>
                <c:pt idx="0">
                  <c:v>Q2 2017</c:v>
                </c:pt>
                <c:pt idx="1">
                  <c:v>Q3 2017</c:v>
                </c:pt>
                <c:pt idx="2">
                  <c:v>Q4 2017</c:v>
                </c:pt>
                <c:pt idx="3">
                  <c:v>Q1 2018</c:v>
                </c:pt>
                <c:pt idx="4">
                  <c:v>Q2 2018</c:v>
                </c:pt>
                <c:pt idx="5">
                  <c:v>Q3 2018</c:v>
                </c:pt>
                <c:pt idx="6">
                  <c:v>Q4 2018</c:v>
                </c:pt>
                <c:pt idx="7">
                  <c:v>Q1 2019</c:v>
                </c:pt>
                <c:pt idx="8">
                  <c:v>Q2 2019</c:v>
                </c:pt>
                <c:pt idx="9">
                  <c:v>Q3 2019</c:v>
                </c:pt>
                <c:pt idx="10">
                  <c:v>Q4 2019</c:v>
                </c:pt>
                <c:pt idx="11">
                  <c:v>Q1 2020</c:v>
                </c:pt>
                <c:pt idx="12">
                  <c:v>Q2 2020</c:v>
                </c:pt>
                <c:pt idx="13">
                  <c:v>Q3 2020</c:v>
                </c:pt>
                <c:pt idx="14">
                  <c:v>Q4 2020</c:v>
                </c:pt>
                <c:pt idx="15">
                  <c:v>Q1 2021</c:v>
                </c:pt>
                <c:pt idx="16">
                  <c:v>Q2 2021</c:v>
                </c:pt>
                <c:pt idx="17">
                  <c:v>Q3 2021</c:v>
                </c:pt>
                <c:pt idx="18">
                  <c:v>Q4 2021</c:v>
                </c:pt>
                <c:pt idx="19">
                  <c:v>Q1 2022</c:v>
                </c:pt>
                <c:pt idx="20">
                  <c:v>Q2 2022</c:v>
                </c:pt>
                <c:pt idx="21">
                  <c:v>Q3 2022</c:v>
                </c:pt>
                <c:pt idx="22">
                  <c:v>Q4 2022</c:v>
                </c:pt>
              </c:strCache>
            </c:strRef>
          </c:cat>
          <c:val>
            <c:numRef>
              <c:f>Sheet1!$G$2:$G$24</c:f>
              <c:numCache>
                <c:formatCode>General</c:formatCode>
                <c:ptCount val="23"/>
                <c:pt idx="0">
                  <c:v>9.5000000000000001E-2</c:v>
                </c:pt>
                <c:pt idx="1">
                  <c:v>9.5299999999999996E-2</c:v>
                </c:pt>
                <c:pt idx="2">
                  <c:v>9.0700000000000003E-2</c:v>
                </c:pt>
                <c:pt idx="3">
                  <c:v>9.1999999999999998E-2</c:v>
                </c:pt>
                <c:pt idx="4">
                  <c:v>9.0700000000000003E-2</c:v>
                </c:pt>
                <c:pt idx="5">
                  <c:v>0.09</c:v>
                </c:pt>
                <c:pt idx="6">
                  <c:v>8.8300000000000003E-2</c:v>
                </c:pt>
                <c:pt idx="7">
                  <c:v>8.6699999999999999E-2</c:v>
                </c:pt>
                <c:pt idx="8">
                  <c:v>8.5000000000000006E-2</c:v>
                </c:pt>
                <c:pt idx="9">
                  <c:v>8.4699999999999998E-2</c:v>
                </c:pt>
                <c:pt idx="10">
                  <c:v>8.2299999999999998E-2</c:v>
                </c:pt>
                <c:pt idx="11">
                  <c:v>7.7299999999999994E-2</c:v>
                </c:pt>
                <c:pt idx="12">
                  <c:v>7.1300000000000002E-2</c:v>
                </c:pt>
                <c:pt idx="13">
                  <c:v>9.0999999999999998E-2</c:v>
                </c:pt>
                <c:pt idx="14">
                  <c:v>8.0299999999999996E-2</c:v>
                </c:pt>
                <c:pt idx="15">
                  <c:v>8.0299999999999996E-2</c:v>
                </c:pt>
                <c:pt idx="16">
                  <c:v>8.1699999999999995E-2</c:v>
                </c:pt>
                <c:pt idx="17">
                  <c:v>7.8700000000000006E-2</c:v>
                </c:pt>
                <c:pt idx="18">
                  <c:v>7.4300000000000005E-2</c:v>
                </c:pt>
                <c:pt idx="19">
                  <c:v>7.3300000000000004E-2</c:v>
                </c:pt>
                <c:pt idx="20">
                  <c:v>7.5700000000000003E-2</c:v>
                </c:pt>
                <c:pt idx="21">
                  <c:v>7.1999999999999995E-2</c:v>
                </c:pt>
                <c:pt idx="22">
                  <c:v>7.1999999999999995E-2</c:v>
                </c:pt>
              </c:numCache>
            </c:numRef>
          </c:val>
          <c:smooth val="0"/>
          <c:extLst>
            <c:ext xmlns:c16="http://schemas.microsoft.com/office/drawing/2014/chart" uri="{C3380CC4-5D6E-409C-BE32-E72D297353CC}">
              <c16:uniqueId val="{0000008E-7141-4AE9-896F-0440F653B447}"/>
            </c:ext>
          </c:extLst>
        </c:ser>
        <c:ser>
          <c:idx val="6"/>
          <c:order val="6"/>
          <c:tx>
            <c:strRef>
              <c:f>Sheet1!$H$1</c:f>
              <c:strCache>
                <c:ptCount val="1"/>
                <c:pt idx="0">
                  <c:v>United Kingdom</c:v>
                </c:pt>
              </c:strCache>
            </c:strRef>
          </c:tx>
          <c:spPr>
            <a:ln>
              <a:solidFill>
                <a:srgbClr val="5D2B76"/>
              </a:solidFill>
            </a:ln>
          </c:spPr>
          <c:marker>
            <c:symbol val="circle"/>
            <c:size val="5"/>
            <c:spPr>
              <a:solidFill>
                <a:srgbClr val="5D2B76"/>
              </a:solidFill>
              <a:ln>
                <a:solidFill>
                  <a:srgbClr val="5D2B76"/>
                </a:solidFill>
              </a:ln>
            </c:spPr>
          </c:marker>
          <c:cat>
            <c:strRef>
              <c:f>Sheet1!$A$2:$A$24</c:f>
              <c:strCache>
                <c:ptCount val="23"/>
                <c:pt idx="0">
                  <c:v>Q2 2017</c:v>
                </c:pt>
                <c:pt idx="1">
                  <c:v>Q3 2017</c:v>
                </c:pt>
                <c:pt idx="2">
                  <c:v>Q4 2017</c:v>
                </c:pt>
                <c:pt idx="3">
                  <c:v>Q1 2018</c:v>
                </c:pt>
                <c:pt idx="4">
                  <c:v>Q2 2018</c:v>
                </c:pt>
                <c:pt idx="5">
                  <c:v>Q3 2018</c:v>
                </c:pt>
                <c:pt idx="6">
                  <c:v>Q4 2018</c:v>
                </c:pt>
                <c:pt idx="7">
                  <c:v>Q1 2019</c:v>
                </c:pt>
                <c:pt idx="8">
                  <c:v>Q2 2019</c:v>
                </c:pt>
                <c:pt idx="9">
                  <c:v>Q3 2019</c:v>
                </c:pt>
                <c:pt idx="10">
                  <c:v>Q4 2019</c:v>
                </c:pt>
                <c:pt idx="11">
                  <c:v>Q1 2020</c:v>
                </c:pt>
                <c:pt idx="12">
                  <c:v>Q2 2020</c:v>
                </c:pt>
                <c:pt idx="13">
                  <c:v>Q3 2020</c:v>
                </c:pt>
                <c:pt idx="14">
                  <c:v>Q4 2020</c:v>
                </c:pt>
                <c:pt idx="15">
                  <c:v>Q1 2021</c:v>
                </c:pt>
                <c:pt idx="16">
                  <c:v>Q2 2021</c:v>
                </c:pt>
                <c:pt idx="17">
                  <c:v>Q3 2021</c:v>
                </c:pt>
                <c:pt idx="18">
                  <c:v>Q4 2021</c:v>
                </c:pt>
                <c:pt idx="19">
                  <c:v>Q1 2022</c:v>
                </c:pt>
                <c:pt idx="20">
                  <c:v>Q2 2022</c:v>
                </c:pt>
                <c:pt idx="21">
                  <c:v>Q3 2022</c:v>
                </c:pt>
                <c:pt idx="22">
                  <c:v>Q4 2022</c:v>
                </c:pt>
              </c:strCache>
            </c:strRef>
          </c:cat>
          <c:val>
            <c:numRef>
              <c:f>Sheet1!$H$2:$H$24</c:f>
              <c:numCache>
                <c:formatCode>General</c:formatCode>
                <c:ptCount val="23"/>
                <c:pt idx="0">
                  <c:v>4.4299999999999999E-2</c:v>
                </c:pt>
                <c:pt idx="1">
                  <c:v>4.2700000000000002E-2</c:v>
                </c:pt>
                <c:pt idx="2">
                  <c:v>4.3499999999999997E-2</c:v>
                </c:pt>
                <c:pt idx="3">
                  <c:v>4.2000000000000003E-2</c:v>
                </c:pt>
                <c:pt idx="4">
                  <c:v>4.0399999999999998E-2</c:v>
                </c:pt>
                <c:pt idx="5">
                  <c:v>4.07E-2</c:v>
                </c:pt>
                <c:pt idx="6">
                  <c:v>4.0099999999999997E-2</c:v>
                </c:pt>
                <c:pt idx="7">
                  <c:v>3.8199999999999998E-2</c:v>
                </c:pt>
                <c:pt idx="8">
                  <c:v>3.8899999999999997E-2</c:v>
                </c:pt>
                <c:pt idx="9">
                  <c:v>3.8300000000000001E-2</c:v>
                </c:pt>
                <c:pt idx="10">
                  <c:v>3.7699999999999997E-2</c:v>
                </c:pt>
                <c:pt idx="11">
                  <c:v>3.9699999999999999E-2</c:v>
                </c:pt>
                <c:pt idx="12">
                  <c:v>4.0500000000000001E-2</c:v>
                </c:pt>
                <c:pt idx="13">
                  <c:v>4.7600000000000003E-2</c:v>
                </c:pt>
                <c:pt idx="14">
                  <c:v>5.1999999999999998E-2</c:v>
                </c:pt>
                <c:pt idx="15">
                  <c:v>4.9000000000000002E-2</c:v>
                </c:pt>
                <c:pt idx="16">
                  <c:v>4.7E-2</c:v>
                </c:pt>
                <c:pt idx="17">
                  <c:v>4.2999999999999997E-2</c:v>
                </c:pt>
                <c:pt idx="18">
                  <c:v>0.04</c:v>
                </c:pt>
                <c:pt idx="19">
                  <c:v>3.6999999999999998E-2</c:v>
                </c:pt>
                <c:pt idx="20">
                  <c:v>3.7999999999999999E-2</c:v>
                </c:pt>
                <c:pt idx="21">
                  <c:v>3.5999999999999997E-2</c:v>
                </c:pt>
                <c:pt idx="22">
                  <c:v>3.6999999999999998E-2</c:v>
                </c:pt>
              </c:numCache>
            </c:numRef>
          </c:val>
          <c:smooth val="0"/>
          <c:extLst>
            <c:ext xmlns:c16="http://schemas.microsoft.com/office/drawing/2014/chart" uri="{C3380CC4-5D6E-409C-BE32-E72D297353CC}">
              <c16:uniqueId val="{000000A6-7141-4AE9-896F-0440F653B447}"/>
            </c:ext>
          </c:extLst>
        </c:ser>
        <c:ser>
          <c:idx val="7"/>
          <c:order val="7"/>
          <c:tx>
            <c:strRef>
              <c:f>Sheet1!$I$1</c:f>
              <c:strCache>
                <c:ptCount val="1"/>
                <c:pt idx="0">
                  <c:v>Brazil</c:v>
                </c:pt>
              </c:strCache>
            </c:strRef>
          </c:tx>
          <c:spPr>
            <a:ln>
              <a:solidFill>
                <a:srgbClr val="C271DA"/>
              </a:solidFill>
            </a:ln>
          </c:spPr>
          <c:marker>
            <c:symbol val="circle"/>
            <c:size val="5"/>
            <c:spPr>
              <a:solidFill>
                <a:srgbClr val="C271DA"/>
              </a:solidFill>
              <a:ln>
                <a:solidFill>
                  <a:srgbClr val="C271DA"/>
                </a:solidFill>
              </a:ln>
            </c:spPr>
          </c:marker>
          <c:cat>
            <c:strRef>
              <c:f>Sheet1!$A$2:$A$24</c:f>
              <c:strCache>
                <c:ptCount val="23"/>
                <c:pt idx="0">
                  <c:v>Q2 2017</c:v>
                </c:pt>
                <c:pt idx="1">
                  <c:v>Q3 2017</c:v>
                </c:pt>
                <c:pt idx="2">
                  <c:v>Q4 2017</c:v>
                </c:pt>
                <c:pt idx="3">
                  <c:v>Q1 2018</c:v>
                </c:pt>
                <c:pt idx="4">
                  <c:v>Q2 2018</c:v>
                </c:pt>
                <c:pt idx="5">
                  <c:v>Q3 2018</c:v>
                </c:pt>
                <c:pt idx="6">
                  <c:v>Q4 2018</c:v>
                </c:pt>
                <c:pt idx="7">
                  <c:v>Q1 2019</c:v>
                </c:pt>
                <c:pt idx="8">
                  <c:v>Q2 2019</c:v>
                </c:pt>
                <c:pt idx="9">
                  <c:v>Q3 2019</c:v>
                </c:pt>
                <c:pt idx="10">
                  <c:v>Q4 2019</c:v>
                </c:pt>
                <c:pt idx="11">
                  <c:v>Q1 2020</c:v>
                </c:pt>
                <c:pt idx="12">
                  <c:v>Q2 2020</c:v>
                </c:pt>
                <c:pt idx="13">
                  <c:v>Q3 2020</c:v>
                </c:pt>
                <c:pt idx="14">
                  <c:v>Q4 2020</c:v>
                </c:pt>
                <c:pt idx="15">
                  <c:v>Q1 2021</c:v>
                </c:pt>
                <c:pt idx="16">
                  <c:v>Q2 2021</c:v>
                </c:pt>
                <c:pt idx="17">
                  <c:v>Q3 2021</c:v>
                </c:pt>
                <c:pt idx="18">
                  <c:v>Q4 2021</c:v>
                </c:pt>
                <c:pt idx="19">
                  <c:v>Q1 2022</c:v>
                </c:pt>
                <c:pt idx="20">
                  <c:v>Q2 2022</c:v>
                </c:pt>
                <c:pt idx="21">
                  <c:v>Q3 2022</c:v>
                </c:pt>
                <c:pt idx="22">
                  <c:v>Q4 2022</c:v>
                </c:pt>
              </c:strCache>
            </c:strRef>
          </c:cat>
          <c:val>
            <c:numRef>
              <c:f>Sheet1!$I$2:$I$24</c:f>
              <c:numCache>
                <c:formatCode>General</c:formatCode>
                <c:ptCount val="23"/>
                <c:pt idx="0">
                  <c:v>0.13</c:v>
                </c:pt>
                <c:pt idx="1">
                  <c:v>0.124</c:v>
                </c:pt>
                <c:pt idx="2">
                  <c:v>0.11799999999999999</c:v>
                </c:pt>
                <c:pt idx="3">
                  <c:v>0.13100000000000001</c:v>
                </c:pt>
                <c:pt idx="4">
                  <c:v>0.124</c:v>
                </c:pt>
                <c:pt idx="5">
                  <c:v>0.11899999999999999</c:v>
                </c:pt>
                <c:pt idx="6">
                  <c:v>0.11600000000000001</c:v>
                </c:pt>
                <c:pt idx="7">
                  <c:v>0.127</c:v>
                </c:pt>
                <c:pt idx="8">
                  <c:v>0.12</c:v>
                </c:pt>
                <c:pt idx="9">
                  <c:v>0.11799999999999999</c:v>
                </c:pt>
                <c:pt idx="10">
                  <c:v>0.11</c:v>
                </c:pt>
                <c:pt idx="11">
                  <c:v>0.122</c:v>
                </c:pt>
                <c:pt idx="12">
                  <c:v>0.13300000000000001</c:v>
                </c:pt>
                <c:pt idx="13">
                  <c:v>0.14599999999999999</c:v>
                </c:pt>
                <c:pt idx="14">
                  <c:v>0.13900000000000001</c:v>
                </c:pt>
                <c:pt idx="15">
                  <c:v>0.14430000000000001</c:v>
                </c:pt>
                <c:pt idx="16">
                  <c:v>0.14460000000000001</c:v>
                </c:pt>
                <c:pt idx="17">
                  <c:v>0.1263</c:v>
                </c:pt>
                <c:pt idx="18">
                  <c:v>0.11600000000000001</c:v>
                </c:pt>
                <c:pt idx="19">
                  <c:v>0.111</c:v>
                </c:pt>
                <c:pt idx="20">
                  <c:v>9.2999999999999999E-2</c:v>
                </c:pt>
                <c:pt idx="21">
                  <c:v>8.6999999999999994E-2</c:v>
                </c:pt>
                <c:pt idx="22">
                  <c:v>7.9000000000000001E-2</c:v>
                </c:pt>
              </c:numCache>
            </c:numRef>
          </c:val>
          <c:smooth val="0"/>
          <c:extLst>
            <c:ext xmlns:c16="http://schemas.microsoft.com/office/drawing/2014/chart" uri="{C3380CC4-5D6E-409C-BE32-E72D297353CC}">
              <c16:uniqueId val="{000000BE-7141-4AE9-896F-0440F653B447}"/>
            </c:ext>
          </c:extLst>
        </c:ser>
        <c:dLbls>
          <c:showLegendKey val="0"/>
          <c:showVal val="0"/>
          <c:showCatName val="0"/>
          <c:showSerName val="0"/>
          <c:showPercent val="0"/>
          <c:showBubbleSize val="0"/>
        </c:dLbls>
        <c:marker val="1"/>
        <c:smooth val="0"/>
        <c:axId val="67451136"/>
        <c:axId val="66437120"/>
      </c:line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100" b="0" dirty="0" err="1">
                    <a:solidFill>
                      <a:srgbClr val="0F2741"/>
                    </a:solidFill>
                    <a:latin typeface="Open Sans"/>
                  </a:rPr>
                  <a:t>Stopa</a:t>
                </a:r>
                <a:r>
                  <a:rPr lang="en-US" sz="1100" b="0" dirty="0">
                    <a:solidFill>
                      <a:srgbClr val="0F2741"/>
                    </a:solidFill>
                    <a:latin typeface="Open Sans"/>
                  </a:rPr>
                  <a:t> </a:t>
                </a:r>
                <a:r>
                  <a:rPr lang="en-US" sz="1100" b="0" dirty="0" err="1">
                    <a:solidFill>
                      <a:srgbClr val="0F2741"/>
                    </a:solidFill>
                    <a:latin typeface="Open Sans"/>
                  </a:rPr>
                  <a:t>nezaposlenosti</a:t>
                </a:r>
                <a:endParaRPr lang="en-US" sz="1100" b="0" dirty="0">
                  <a:solidFill>
                    <a:srgbClr val="0F2741"/>
                  </a:solidFill>
                  <a:latin typeface="Open Sans"/>
                </a:endParaRP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legend>
      <c:legendPos val="t"/>
      <c:overlay val="0"/>
      <c:txPr>
        <a:bodyPr/>
        <a:lstStyle/>
        <a:p>
          <a:pPr>
            <a:defRPr sz="1100" smtId="4294967295">
              <a:solidFill>
                <a:srgbClr val="0F2741"/>
              </a:solidFill>
              <a:latin typeface="Open Sans"/>
            </a:defRPr>
          </a:pPr>
          <a:endParaRPr lang="en-US"/>
        </a:p>
      </c:txPr>
    </c:legend>
    <c:plotVisOnly val="1"/>
    <c:dispBlanksAs val="gap"/>
    <c:showDLblsOverMax val="1"/>
  </c:chart>
  <c:txPr>
    <a:bodyPr/>
    <a:lstStyle/>
    <a:p>
      <a:pPr>
        <a:defRPr sz="1800" smtId="4294967295"/>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2021</c:v>
                </c:pt>
              </c:strCache>
            </c:strRef>
          </c:tx>
          <c:spPr>
            <a:solidFill>
              <a:srgbClr val="EBB523"/>
            </a:solidFill>
            <a:ln>
              <a:solidFill>
                <a:srgbClr val="EBB523"/>
              </a:solidFill>
            </a:ln>
          </c:spPr>
          <c:invertIfNegative val="0"/>
          <c:dLbls>
            <c:dLbl>
              <c:idx val="0"/>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4C8E-49D1-B9CC-24CD6F657B0A}"/>
                </c:ext>
              </c:extLst>
            </c:dLbl>
            <c:dLbl>
              <c:idx val="1"/>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4C8E-49D1-B9CC-24CD6F657B0A}"/>
                </c:ext>
              </c:extLst>
            </c:dLbl>
            <c:dLbl>
              <c:idx val="2"/>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4C8E-49D1-B9CC-24CD6F657B0A}"/>
                </c:ext>
              </c:extLst>
            </c:dLbl>
            <c:dLbl>
              <c:idx val="3"/>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4C8E-49D1-B9CC-24CD6F657B0A}"/>
                </c:ext>
              </c:extLst>
            </c:dLbl>
            <c:dLbl>
              <c:idx val="4"/>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4C8E-49D1-B9CC-24CD6F657B0A}"/>
                </c:ext>
              </c:extLst>
            </c:dLbl>
            <c:dLbl>
              <c:idx val="5"/>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4C8E-49D1-B9CC-24CD6F657B0A}"/>
                </c:ext>
              </c:extLst>
            </c:dLbl>
            <c:dLbl>
              <c:idx val="6"/>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4C8E-49D1-B9CC-24CD6F657B0A}"/>
                </c:ext>
              </c:extLst>
            </c:dLbl>
            <c:dLbl>
              <c:idx val="7"/>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4C8E-49D1-B9CC-24CD6F657B0A}"/>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Sheet1!$A$2:$A$9</c:f>
              <c:strCache>
                <c:ptCount val="8"/>
                <c:pt idx="0">
                  <c:v>Arab World</c:v>
                </c:pt>
                <c:pt idx="1">
                  <c:v>Latin America &amp; Caribbean</c:v>
                </c:pt>
                <c:pt idx="2">
                  <c:v>Euro area</c:v>
                </c:pt>
                <c:pt idx="3">
                  <c:v>Sub-Saharan Africa</c:v>
                </c:pt>
                <c:pt idx="4">
                  <c:v>Europe &amp; Central Asia</c:v>
                </c:pt>
                <c:pt idx="5">
                  <c:v>European Union</c:v>
                </c:pt>
                <c:pt idx="6">
                  <c:v>South Asia</c:v>
                </c:pt>
                <c:pt idx="7">
                  <c:v>North America</c:v>
                </c:pt>
              </c:strCache>
            </c:strRef>
          </c:cat>
          <c:val>
            <c:numRef>
              <c:f>Sheet1!$B$2:$B$9</c:f>
              <c:numCache>
                <c:formatCode>General</c:formatCode>
                <c:ptCount val="8"/>
                <c:pt idx="0">
                  <c:v>0.1169</c:v>
                </c:pt>
                <c:pt idx="1">
                  <c:v>0.1</c:v>
                </c:pt>
                <c:pt idx="2">
                  <c:v>7.7600000000000002E-2</c:v>
                </c:pt>
                <c:pt idx="3">
                  <c:v>7.6200000000000004E-2</c:v>
                </c:pt>
                <c:pt idx="4">
                  <c:v>7.1099999999999997E-2</c:v>
                </c:pt>
                <c:pt idx="5">
                  <c:v>7.0499999999999993E-2</c:v>
                </c:pt>
                <c:pt idx="6">
                  <c:v>5.79E-2</c:v>
                </c:pt>
                <c:pt idx="7">
                  <c:v>5.7000000000000002E-2</c:v>
                </c:pt>
              </c:numCache>
            </c:numRef>
          </c:val>
          <c:extLst>
            <c:ext xmlns:c16="http://schemas.microsoft.com/office/drawing/2014/chart" uri="{C3380CC4-5D6E-409C-BE32-E72D297353CC}">
              <c16:uniqueId val="{00000008-4C8E-49D1-B9CC-24CD6F657B0A}"/>
            </c:ext>
          </c:extLst>
        </c:ser>
        <c:ser>
          <c:idx val="1"/>
          <c:order val="1"/>
          <c:tx>
            <c:strRef>
              <c:f>Sheet1!$C$1</c:f>
              <c:strCache>
                <c:ptCount val="1"/>
                <c:pt idx="0">
                  <c:v>2020</c:v>
                </c:pt>
              </c:strCache>
            </c:strRef>
          </c:tx>
          <c:spPr>
            <a:solidFill>
              <a:srgbClr val="87BC24"/>
            </a:solidFill>
            <a:ln>
              <a:solidFill>
                <a:srgbClr val="87BC24"/>
              </a:solidFill>
            </a:ln>
          </c:spPr>
          <c:invertIfNegative val="0"/>
          <c:dLbls>
            <c:dLbl>
              <c:idx val="0"/>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4C8E-49D1-B9CC-24CD6F657B0A}"/>
                </c:ext>
              </c:extLst>
            </c:dLbl>
            <c:dLbl>
              <c:idx val="1"/>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4C8E-49D1-B9CC-24CD6F657B0A}"/>
                </c:ext>
              </c:extLst>
            </c:dLbl>
            <c:dLbl>
              <c:idx val="2"/>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4C8E-49D1-B9CC-24CD6F657B0A}"/>
                </c:ext>
              </c:extLst>
            </c:dLbl>
            <c:dLbl>
              <c:idx val="3"/>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4C8E-49D1-B9CC-24CD6F657B0A}"/>
                </c:ext>
              </c:extLst>
            </c:dLbl>
            <c:dLbl>
              <c:idx val="4"/>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4C8E-49D1-B9CC-24CD6F657B0A}"/>
                </c:ext>
              </c:extLst>
            </c:dLbl>
            <c:dLbl>
              <c:idx val="5"/>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E-4C8E-49D1-B9CC-24CD6F657B0A}"/>
                </c:ext>
              </c:extLst>
            </c:dLbl>
            <c:dLbl>
              <c:idx val="6"/>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F-4C8E-49D1-B9CC-24CD6F657B0A}"/>
                </c:ext>
              </c:extLst>
            </c:dLbl>
            <c:dLbl>
              <c:idx val="7"/>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0-4C8E-49D1-B9CC-24CD6F657B0A}"/>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Sheet1!$A$2:$A$9</c:f>
              <c:strCache>
                <c:ptCount val="8"/>
                <c:pt idx="0">
                  <c:v>Arab World</c:v>
                </c:pt>
                <c:pt idx="1">
                  <c:v>Latin America &amp; Caribbean</c:v>
                </c:pt>
                <c:pt idx="2">
                  <c:v>Euro area</c:v>
                </c:pt>
                <c:pt idx="3">
                  <c:v>Sub-Saharan Africa</c:v>
                </c:pt>
                <c:pt idx="4">
                  <c:v>Europe &amp; Central Asia</c:v>
                </c:pt>
                <c:pt idx="5">
                  <c:v>European Union</c:v>
                </c:pt>
                <c:pt idx="6">
                  <c:v>South Asia</c:v>
                </c:pt>
                <c:pt idx="7">
                  <c:v>North America</c:v>
                </c:pt>
              </c:strCache>
            </c:strRef>
          </c:cat>
          <c:val>
            <c:numRef>
              <c:f>Sheet1!$C$2:$C$9</c:f>
              <c:numCache>
                <c:formatCode>General</c:formatCode>
                <c:ptCount val="8"/>
                <c:pt idx="0">
                  <c:v>0.1152</c:v>
                </c:pt>
                <c:pt idx="1">
                  <c:v>0.1009</c:v>
                </c:pt>
                <c:pt idx="2">
                  <c:v>7.8200000000000006E-2</c:v>
                </c:pt>
                <c:pt idx="3">
                  <c:v>7.2499999999999995E-2</c:v>
                </c:pt>
                <c:pt idx="4">
                  <c:v>7.1800000000000003E-2</c:v>
                </c:pt>
                <c:pt idx="5">
                  <c:v>7.0499999999999993E-2</c:v>
                </c:pt>
                <c:pt idx="6">
                  <c:v>7.2499999999999995E-2</c:v>
                </c:pt>
                <c:pt idx="7">
                  <c:v>8.2100000000000006E-2</c:v>
                </c:pt>
              </c:numCache>
            </c:numRef>
          </c:val>
          <c:extLst>
            <c:ext xmlns:c16="http://schemas.microsoft.com/office/drawing/2014/chart" uri="{C3380CC4-5D6E-409C-BE32-E72D297353CC}">
              <c16:uniqueId val="{00000011-4C8E-49D1-B9CC-24CD6F657B0A}"/>
            </c:ext>
          </c:extLst>
        </c:ser>
        <c:ser>
          <c:idx val="2"/>
          <c:order val="2"/>
          <c:tx>
            <c:strRef>
              <c:f>Sheet1!$D$1</c:f>
              <c:strCache>
                <c:ptCount val="1"/>
                <c:pt idx="0">
                  <c:v>2019</c:v>
                </c:pt>
              </c:strCache>
            </c:strRef>
          </c:tx>
          <c:spPr>
            <a:solidFill>
              <a:srgbClr val="A60B0B"/>
            </a:solidFill>
            <a:ln>
              <a:solidFill>
                <a:srgbClr val="A60B0B"/>
              </a:solidFill>
            </a:ln>
          </c:spPr>
          <c:invertIfNegative val="0"/>
          <c:dLbls>
            <c:dLbl>
              <c:idx val="0"/>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2-4C8E-49D1-B9CC-24CD6F657B0A}"/>
                </c:ext>
              </c:extLst>
            </c:dLbl>
            <c:dLbl>
              <c:idx val="1"/>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3-4C8E-49D1-B9CC-24CD6F657B0A}"/>
                </c:ext>
              </c:extLst>
            </c:dLbl>
            <c:dLbl>
              <c:idx val="2"/>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4-4C8E-49D1-B9CC-24CD6F657B0A}"/>
                </c:ext>
              </c:extLst>
            </c:dLbl>
            <c:dLbl>
              <c:idx val="3"/>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5-4C8E-49D1-B9CC-24CD6F657B0A}"/>
                </c:ext>
              </c:extLst>
            </c:dLbl>
            <c:dLbl>
              <c:idx val="4"/>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6-4C8E-49D1-B9CC-24CD6F657B0A}"/>
                </c:ext>
              </c:extLst>
            </c:dLbl>
            <c:dLbl>
              <c:idx val="5"/>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7-4C8E-49D1-B9CC-24CD6F657B0A}"/>
                </c:ext>
              </c:extLst>
            </c:dLbl>
            <c:dLbl>
              <c:idx val="6"/>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8-4C8E-49D1-B9CC-24CD6F657B0A}"/>
                </c:ext>
              </c:extLst>
            </c:dLbl>
            <c:dLbl>
              <c:idx val="7"/>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9-4C8E-49D1-B9CC-24CD6F657B0A}"/>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Sheet1!$A$2:$A$9</c:f>
              <c:strCache>
                <c:ptCount val="8"/>
                <c:pt idx="0">
                  <c:v>Arab World</c:v>
                </c:pt>
                <c:pt idx="1">
                  <c:v>Latin America &amp; Caribbean</c:v>
                </c:pt>
                <c:pt idx="2">
                  <c:v>Euro area</c:v>
                </c:pt>
                <c:pt idx="3">
                  <c:v>Sub-Saharan Africa</c:v>
                </c:pt>
                <c:pt idx="4">
                  <c:v>Europe &amp; Central Asia</c:v>
                </c:pt>
                <c:pt idx="5">
                  <c:v>European Union</c:v>
                </c:pt>
                <c:pt idx="6">
                  <c:v>South Asia</c:v>
                </c:pt>
                <c:pt idx="7">
                  <c:v>North America</c:v>
                </c:pt>
              </c:strCache>
            </c:strRef>
          </c:cat>
          <c:val>
            <c:numRef>
              <c:f>Sheet1!$D$2:$D$9</c:f>
              <c:numCache>
                <c:formatCode>General</c:formatCode>
                <c:ptCount val="8"/>
                <c:pt idx="0">
                  <c:v>0.10009999999999999</c:v>
                </c:pt>
                <c:pt idx="1">
                  <c:v>7.9500000000000001E-2</c:v>
                </c:pt>
                <c:pt idx="2">
                  <c:v>7.5300000000000006E-2</c:v>
                </c:pt>
                <c:pt idx="3">
                  <c:v>6.59E-2</c:v>
                </c:pt>
                <c:pt idx="4">
                  <c:v>6.6699999999999995E-2</c:v>
                </c:pt>
                <c:pt idx="5">
                  <c:v>6.6900000000000001E-2</c:v>
                </c:pt>
                <c:pt idx="6">
                  <c:v>5.0200000000000002E-2</c:v>
                </c:pt>
                <c:pt idx="7">
                  <c:v>3.8899999999999997E-2</c:v>
                </c:pt>
              </c:numCache>
            </c:numRef>
          </c:val>
          <c:extLst>
            <c:ext xmlns:c16="http://schemas.microsoft.com/office/drawing/2014/chart" uri="{C3380CC4-5D6E-409C-BE32-E72D297353CC}">
              <c16:uniqueId val="{0000001A-4C8E-49D1-B9CC-24CD6F657B0A}"/>
            </c:ext>
          </c:extLst>
        </c:ser>
        <c:ser>
          <c:idx val="3"/>
          <c:order val="3"/>
          <c:tx>
            <c:strRef>
              <c:f>Sheet1!$E$1</c:f>
              <c:strCache>
                <c:ptCount val="1"/>
                <c:pt idx="0">
                  <c:v>2018</c:v>
                </c:pt>
              </c:strCache>
            </c:strRef>
          </c:tx>
          <c:spPr>
            <a:solidFill>
              <a:srgbClr val="BABABA"/>
            </a:solidFill>
            <a:ln>
              <a:solidFill>
                <a:srgbClr val="BABABA"/>
              </a:solidFill>
            </a:ln>
          </c:spPr>
          <c:invertIfNegative val="0"/>
          <c:dLbls>
            <c:dLbl>
              <c:idx val="0"/>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B-4C8E-49D1-B9CC-24CD6F657B0A}"/>
                </c:ext>
              </c:extLst>
            </c:dLbl>
            <c:dLbl>
              <c:idx val="1"/>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C-4C8E-49D1-B9CC-24CD6F657B0A}"/>
                </c:ext>
              </c:extLst>
            </c:dLbl>
            <c:dLbl>
              <c:idx val="2"/>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D-4C8E-49D1-B9CC-24CD6F657B0A}"/>
                </c:ext>
              </c:extLst>
            </c:dLbl>
            <c:dLbl>
              <c:idx val="3"/>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E-4C8E-49D1-B9CC-24CD6F657B0A}"/>
                </c:ext>
              </c:extLst>
            </c:dLbl>
            <c:dLbl>
              <c:idx val="4"/>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F-4C8E-49D1-B9CC-24CD6F657B0A}"/>
                </c:ext>
              </c:extLst>
            </c:dLbl>
            <c:dLbl>
              <c:idx val="5"/>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0-4C8E-49D1-B9CC-24CD6F657B0A}"/>
                </c:ext>
              </c:extLst>
            </c:dLbl>
            <c:dLbl>
              <c:idx val="6"/>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1-4C8E-49D1-B9CC-24CD6F657B0A}"/>
                </c:ext>
              </c:extLst>
            </c:dLbl>
            <c:dLbl>
              <c:idx val="7"/>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2-4C8E-49D1-B9CC-24CD6F657B0A}"/>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Sheet1!$A$2:$A$9</c:f>
              <c:strCache>
                <c:ptCount val="8"/>
                <c:pt idx="0">
                  <c:v>Arab World</c:v>
                </c:pt>
                <c:pt idx="1">
                  <c:v>Latin America &amp; Caribbean</c:v>
                </c:pt>
                <c:pt idx="2">
                  <c:v>Euro area</c:v>
                </c:pt>
                <c:pt idx="3">
                  <c:v>Sub-Saharan Africa</c:v>
                </c:pt>
                <c:pt idx="4">
                  <c:v>Europe &amp; Central Asia</c:v>
                </c:pt>
                <c:pt idx="5">
                  <c:v>European Union</c:v>
                </c:pt>
                <c:pt idx="6">
                  <c:v>South Asia</c:v>
                </c:pt>
                <c:pt idx="7">
                  <c:v>North America</c:v>
                </c:pt>
              </c:strCache>
            </c:strRef>
          </c:cat>
          <c:val>
            <c:numRef>
              <c:f>Sheet1!$E$2:$E$9</c:f>
              <c:numCache>
                <c:formatCode>General</c:formatCode>
                <c:ptCount val="8"/>
                <c:pt idx="0">
                  <c:v>0.1052</c:v>
                </c:pt>
                <c:pt idx="1">
                  <c:v>7.8899999999999998E-2</c:v>
                </c:pt>
                <c:pt idx="2">
                  <c:v>8.1699999999999995E-2</c:v>
                </c:pt>
                <c:pt idx="3">
                  <c:v>6.4600000000000005E-2</c:v>
                </c:pt>
                <c:pt idx="4">
                  <c:v>6.9000000000000006E-2</c:v>
                </c:pt>
                <c:pt idx="5">
                  <c:v>7.2599999999999998E-2</c:v>
                </c:pt>
                <c:pt idx="6">
                  <c:v>5.1200000000000002E-2</c:v>
                </c:pt>
                <c:pt idx="7">
                  <c:v>4.1099999999999998E-2</c:v>
                </c:pt>
              </c:numCache>
            </c:numRef>
          </c:val>
          <c:extLst>
            <c:ext xmlns:c16="http://schemas.microsoft.com/office/drawing/2014/chart" uri="{C3380CC4-5D6E-409C-BE32-E72D297353CC}">
              <c16:uniqueId val="{00000023-4C8E-49D1-B9CC-24CD6F657B0A}"/>
            </c:ext>
          </c:extLst>
        </c:ser>
        <c:ser>
          <c:idx val="4"/>
          <c:order val="4"/>
          <c:tx>
            <c:strRef>
              <c:f>Sheet1!$F$1</c:f>
              <c:strCache>
                <c:ptCount val="1"/>
                <c:pt idx="0">
                  <c:v>2017</c:v>
                </c:pt>
              </c:strCache>
            </c:strRef>
          </c:tx>
          <c:spPr>
            <a:solidFill>
              <a:srgbClr val="0F283E"/>
            </a:solidFill>
            <a:ln>
              <a:solidFill>
                <a:srgbClr val="0F283E"/>
              </a:solidFill>
            </a:ln>
          </c:spPr>
          <c:invertIfNegative val="0"/>
          <c:dLbls>
            <c:dLbl>
              <c:idx val="0"/>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4-4C8E-49D1-B9CC-24CD6F657B0A}"/>
                </c:ext>
              </c:extLst>
            </c:dLbl>
            <c:dLbl>
              <c:idx val="1"/>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5-4C8E-49D1-B9CC-24CD6F657B0A}"/>
                </c:ext>
              </c:extLst>
            </c:dLbl>
            <c:dLbl>
              <c:idx val="2"/>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6-4C8E-49D1-B9CC-24CD6F657B0A}"/>
                </c:ext>
              </c:extLst>
            </c:dLbl>
            <c:dLbl>
              <c:idx val="3"/>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7-4C8E-49D1-B9CC-24CD6F657B0A}"/>
                </c:ext>
              </c:extLst>
            </c:dLbl>
            <c:dLbl>
              <c:idx val="4"/>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8-4C8E-49D1-B9CC-24CD6F657B0A}"/>
                </c:ext>
              </c:extLst>
            </c:dLbl>
            <c:dLbl>
              <c:idx val="5"/>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9-4C8E-49D1-B9CC-24CD6F657B0A}"/>
                </c:ext>
              </c:extLst>
            </c:dLbl>
            <c:dLbl>
              <c:idx val="6"/>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A-4C8E-49D1-B9CC-24CD6F657B0A}"/>
                </c:ext>
              </c:extLst>
            </c:dLbl>
            <c:dLbl>
              <c:idx val="7"/>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B-4C8E-49D1-B9CC-24CD6F657B0A}"/>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Sheet1!$A$2:$A$9</c:f>
              <c:strCache>
                <c:ptCount val="8"/>
                <c:pt idx="0">
                  <c:v>Arab World</c:v>
                </c:pt>
                <c:pt idx="1">
                  <c:v>Latin America &amp; Caribbean</c:v>
                </c:pt>
                <c:pt idx="2">
                  <c:v>Euro area</c:v>
                </c:pt>
                <c:pt idx="3">
                  <c:v>Sub-Saharan Africa</c:v>
                </c:pt>
                <c:pt idx="4">
                  <c:v>Europe &amp; Central Asia</c:v>
                </c:pt>
                <c:pt idx="5">
                  <c:v>European Union</c:v>
                </c:pt>
                <c:pt idx="6">
                  <c:v>South Asia</c:v>
                </c:pt>
                <c:pt idx="7">
                  <c:v>North America</c:v>
                </c:pt>
              </c:strCache>
            </c:strRef>
          </c:cat>
          <c:val>
            <c:numRef>
              <c:f>Sheet1!$F$2:$F$9</c:f>
              <c:numCache>
                <c:formatCode>General</c:formatCode>
                <c:ptCount val="8"/>
                <c:pt idx="0">
                  <c:v>0.10929999999999999</c:v>
                </c:pt>
                <c:pt idx="1">
                  <c:v>0.08</c:v>
                </c:pt>
                <c:pt idx="2">
                  <c:v>9.0399999999999994E-2</c:v>
                </c:pt>
                <c:pt idx="3">
                  <c:v>6.4500000000000002E-2</c:v>
                </c:pt>
                <c:pt idx="4">
                  <c:v>7.4800000000000005E-2</c:v>
                </c:pt>
                <c:pt idx="5">
                  <c:v>8.1299999999999997E-2</c:v>
                </c:pt>
                <c:pt idx="6">
                  <c:v>5.1200000000000002E-2</c:v>
                </c:pt>
                <c:pt idx="7">
                  <c:v>4.58E-2</c:v>
                </c:pt>
              </c:numCache>
            </c:numRef>
          </c:val>
          <c:extLst>
            <c:ext xmlns:c16="http://schemas.microsoft.com/office/drawing/2014/chart" uri="{C3380CC4-5D6E-409C-BE32-E72D297353CC}">
              <c16:uniqueId val="{0000002C-4C8E-49D1-B9CC-24CD6F657B0A}"/>
            </c:ext>
          </c:extLst>
        </c:ser>
        <c:ser>
          <c:idx val="5"/>
          <c:order val="5"/>
          <c:tx>
            <c:strRef>
              <c:f>Sheet1!$G$1</c:f>
              <c:strCache>
                <c:ptCount val="1"/>
                <c:pt idx="0">
                  <c:v>2016</c:v>
                </c:pt>
              </c:strCache>
            </c:strRef>
          </c:tx>
          <c:spPr>
            <a:solidFill>
              <a:srgbClr val="2875DD"/>
            </a:solidFill>
            <a:ln>
              <a:solidFill>
                <a:srgbClr val="2875DD"/>
              </a:solidFill>
            </a:ln>
          </c:spPr>
          <c:invertIfNegative val="0"/>
          <c:dLbls>
            <c:dLbl>
              <c:idx val="0"/>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D-4C8E-49D1-B9CC-24CD6F657B0A}"/>
                </c:ext>
              </c:extLst>
            </c:dLbl>
            <c:dLbl>
              <c:idx val="1"/>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E-4C8E-49D1-B9CC-24CD6F657B0A}"/>
                </c:ext>
              </c:extLst>
            </c:dLbl>
            <c:dLbl>
              <c:idx val="2"/>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F-4C8E-49D1-B9CC-24CD6F657B0A}"/>
                </c:ext>
              </c:extLst>
            </c:dLbl>
            <c:dLbl>
              <c:idx val="3"/>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30-4C8E-49D1-B9CC-24CD6F657B0A}"/>
                </c:ext>
              </c:extLst>
            </c:dLbl>
            <c:dLbl>
              <c:idx val="4"/>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31-4C8E-49D1-B9CC-24CD6F657B0A}"/>
                </c:ext>
              </c:extLst>
            </c:dLbl>
            <c:dLbl>
              <c:idx val="5"/>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32-4C8E-49D1-B9CC-24CD6F657B0A}"/>
                </c:ext>
              </c:extLst>
            </c:dLbl>
            <c:dLbl>
              <c:idx val="6"/>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33-4C8E-49D1-B9CC-24CD6F657B0A}"/>
                </c:ext>
              </c:extLst>
            </c:dLbl>
            <c:dLbl>
              <c:idx val="7"/>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34-4C8E-49D1-B9CC-24CD6F657B0A}"/>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Sheet1!$A$2:$A$9</c:f>
              <c:strCache>
                <c:ptCount val="8"/>
                <c:pt idx="0">
                  <c:v>Arab World</c:v>
                </c:pt>
                <c:pt idx="1">
                  <c:v>Latin America &amp; Caribbean</c:v>
                </c:pt>
                <c:pt idx="2">
                  <c:v>Euro area</c:v>
                </c:pt>
                <c:pt idx="3">
                  <c:v>Sub-Saharan Africa</c:v>
                </c:pt>
                <c:pt idx="4">
                  <c:v>Europe &amp; Central Asia</c:v>
                </c:pt>
                <c:pt idx="5">
                  <c:v>European Union</c:v>
                </c:pt>
                <c:pt idx="6">
                  <c:v>South Asia</c:v>
                </c:pt>
                <c:pt idx="7">
                  <c:v>North America</c:v>
                </c:pt>
              </c:strCache>
            </c:strRef>
          </c:cat>
          <c:val>
            <c:numRef>
              <c:f>Sheet1!$G$2:$G$9</c:f>
              <c:numCache>
                <c:formatCode>General</c:formatCode>
                <c:ptCount val="8"/>
                <c:pt idx="0">
                  <c:v>0.108</c:v>
                </c:pt>
                <c:pt idx="1">
                  <c:v>7.7299999999999994E-2</c:v>
                </c:pt>
                <c:pt idx="2">
                  <c:v>0.1</c:v>
                </c:pt>
                <c:pt idx="3">
                  <c:v>6.2399999999999997E-2</c:v>
                </c:pt>
                <c:pt idx="4">
                  <c:v>8.09E-2</c:v>
                </c:pt>
                <c:pt idx="5">
                  <c:v>9.11E-2</c:v>
                </c:pt>
                <c:pt idx="6">
                  <c:v>5.1400000000000001E-2</c:v>
                </c:pt>
                <c:pt idx="7">
                  <c:v>5.0999999999999997E-2</c:v>
                </c:pt>
              </c:numCache>
            </c:numRef>
          </c:val>
          <c:extLst>
            <c:ext xmlns:c16="http://schemas.microsoft.com/office/drawing/2014/chart" uri="{C3380CC4-5D6E-409C-BE32-E72D297353CC}">
              <c16:uniqueId val="{00000035-4C8E-49D1-B9CC-24CD6F657B0A}"/>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legend>
      <c:legendPos val="t"/>
      <c:overlay val="0"/>
      <c:txPr>
        <a:bodyPr/>
        <a:lstStyle/>
        <a:p>
          <a:pPr>
            <a:defRPr sz="1100" smtId="4294967295">
              <a:solidFill>
                <a:srgbClr val="0F2741"/>
              </a:solidFill>
              <a:latin typeface="Open Sans"/>
            </a:defRPr>
          </a:pPr>
          <a:endParaRPr lang="en-US"/>
        </a:p>
      </c:txPr>
    </c:legend>
    <c:plotVisOnly val="1"/>
    <c:dispBlanksAs val="gap"/>
    <c:showDLblsOverMax val="1"/>
  </c:chart>
  <c:txPr>
    <a:bodyPr/>
    <a:lstStyle/>
    <a:p>
      <a:pPr>
        <a:defRPr sz="1800" smtId="4294967295"/>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692E-432A-A6F4-EE1BFC359D3B}"/>
                </c:ext>
              </c:extLst>
            </c:dLbl>
            <c:dLbl>
              <c:idx val="1"/>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692E-432A-A6F4-EE1BFC359D3B}"/>
                </c:ext>
              </c:extLst>
            </c:dLbl>
            <c:dLbl>
              <c:idx val="2"/>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692E-432A-A6F4-EE1BFC359D3B}"/>
                </c:ext>
              </c:extLst>
            </c:dLbl>
            <c:dLbl>
              <c:idx val="3"/>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692E-432A-A6F4-EE1BFC359D3B}"/>
                </c:ext>
              </c:extLst>
            </c:dLbl>
            <c:dLbl>
              <c:idx val="4"/>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692E-432A-A6F4-EE1BFC359D3B}"/>
                </c:ext>
              </c:extLst>
            </c:dLbl>
            <c:dLbl>
              <c:idx val="5"/>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692E-432A-A6F4-EE1BFC359D3B}"/>
                </c:ext>
              </c:extLst>
            </c:dLbl>
            <c:dLbl>
              <c:idx val="6"/>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692E-432A-A6F4-EE1BFC359D3B}"/>
                </c:ext>
              </c:extLst>
            </c:dLbl>
            <c:dLbl>
              <c:idx val="7"/>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692E-432A-A6F4-EE1BFC359D3B}"/>
                </c:ext>
              </c:extLst>
            </c:dLbl>
            <c:dLbl>
              <c:idx val="8"/>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692E-432A-A6F4-EE1BFC359D3B}"/>
                </c:ext>
              </c:extLst>
            </c:dLbl>
            <c:dLbl>
              <c:idx val="9"/>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692E-432A-A6F4-EE1BFC359D3B}"/>
                </c:ext>
              </c:extLst>
            </c:dLbl>
            <c:dLbl>
              <c:idx val="10"/>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692E-432A-A6F4-EE1BFC359D3B}"/>
                </c:ext>
              </c:extLst>
            </c:dLbl>
            <c:dLbl>
              <c:idx val="11"/>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692E-432A-A6F4-EE1BFC359D3B}"/>
                </c:ext>
              </c:extLst>
            </c:dLbl>
            <c:dLbl>
              <c:idx val="12"/>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692E-432A-A6F4-EE1BFC359D3B}"/>
                </c:ext>
              </c:extLst>
            </c:dLbl>
            <c:dLbl>
              <c:idx val="13"/>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692E-432A-A6F4-EE1BFC359D3B}"/>
                </c:ext>
              </c:extLst>
            </c:dLbl>
            <c:dLbl>
              <c:idx val="14"/>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E-692E-432A-A6F4-EE1BFC359D3B}"/>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Sheet1!$A$2:$A$16</c:f>
              <c:strCache>
                <c:ptCount val="15"/>
                <c:pt idx="0">
                  <c:v>South Africa</c:v>
                </c:pt>
                <c:pt idx="1">
                  <c:v>Turkey</c:v>
                </c:pt>
                <c:pt idx="2">
                  <c:v>Brazil</c:v>
                </c:pt>
                <c:pt idx="3">
                  <c:v>Italy</c:v>
                </c:pt>
                <c:pt idx="4">
                  <c:v>France</c:v>
                </c:pt>
                <c:pt idx="5">
                  <c:v>Argentina</c:v>
                </c:pt>
                <c:pt idx="6">
                  <c:v>Indonesia</c:v>
                </c:pt>
                <c:pt idx="7">
                  <c:v>Canada</c:v>
                </c:pt>
                <c:pt idx="8">
                  <c:v>Russia</c:v>
                </c:pt>
                <c:pt idx="9">
                  <c:v>United States</c:v>
                </c:pt>
                <c:pt idx="10">
                  <c:v>Australia</c:v>
                </c:pt>
                <c:pt idx="11">
                  <c:v>Mexico</c:v>
                </c:pt>
                <c:pt idx="12">
                  <c:v>Korea, Republic of</c:v>
                </c:pt>
                <c:pt idx="13">
                  <c:v>Germany</c:v>
                </c:pt>
                <c:pt idx="14">
                  <c:v>Japan</c:v>
                </c:pt>
              </c:strCache>
            </c:strRef>
          </c:cat>
          <c:val>
            <c:numRef>
              <c:f>Sheet1!$B$2:$B$16</c:f>
              <c:numCache>
                <c:formatCode>General</c:formatCode>
                <c:ptCount val="15"/>
                <c:pt idx="0">
                  <c:v>0.34599999999999997</c:v>
                </c:pt>
                <c:pt idx="1">
                  <c:v>0.108</c:v>
                </c:pt>
                <c:pt idx="2">
                  <c:v>9.8000000000000004E-2</c:v>
                </c:pt>
                <c:pt idx="3">
                  <c:v>8.7999999999999995E-2</c:v>
                </c:pt>
                <c:pt idx="4">
                  <c:v>7.4999999999999997E-2</c:v>
                </c:pt>
                <c:pt idx="5">
                  <c:v>6.9000000000000006E-2</c:v>
                </c:pt>
                <c:pt idx="6">
                  <c:v>5.5E-2</c:v>
                </c:pt>
                <c:pt idx="7">
                  <c:v>5.2999999999999999E-2</c:v>
                </c:pt>
                <c:pt idx="8">
                  <c:v>0.04</c:v>
                </c:pt>
                <c:pt idx="9">
                  <c:v>3.6999999999999998E-2</c:v>
                </c:pt>
                <c:pt idx="10">
                  <c:v>3.5999999999999997E-2</c:v>
                </c:pt>
                <c:pt idx="11">
                  <c:v>3.4000000000000002E-2</c:v>
                </c:pt>
                <c:pt idx="12">
                  <c:v>0.03</c:v>
                </c:pt>
                <c:pt idx="13">
                  <c:v>2.9000000000000001E-2</c:v>
                </c:pt>
                <c:pt idx="14">
                  <c:v>2.5999999999999999E-2</c:v>
                </c:pt>
              </c:numCache>
            </c:numRef>
          </c:val>
          <c:extLst>
            <c:ext xmlns:c16="http://schemas.microsoft.com/office/drawing/2014/chart" uri="{C3380CC4-5D6E-409C-BE32-E72D297353CC}">
              <c16:uniqueId val="{0000000F-692E-432A-A6F4-EE1BFC359D3B}"/>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Column1</c:v>
                </c:pt>
              </c:strCache>
            </c:strRef>
          </c:tx>
          <c:spPr>
            <a:ln>
              <a:solidFill>
                <a:srgbClr val="2875DD"/>
              </a:solidFill>
            </a:ln>
          </c:spPr>
          <c:marker>
            <c:symbol val="circle"/>
            <c:size val="5"/>
            <c:spPr>
              <a:solidFill>
                <a:srgbClr val="2875DD"/>
              </a:solidFill>
              <a:ln>
                <a:solidFill>
                  <a:srgbClr val="2875DD"/>
                </a:solidFill>
              </a:ln>
            </c:spPr>
          </c:marker>
          <c:cat>
            <c:numRef>
              <c:f>Sheet1!$A$2:$A$32</c:f>
              <c:numCache>
                <c:formatCode>General</c:formatCode>
                <c:ptCount val="3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numCache>
            </c:numRef>
          </c:cat>
          <c:val>
            <c:numRef>
              <c:f>Sheet1!$B$2:$B$32</c:f>
              <c:numCache>
                <c:formatCode>General</c:formatCode>
                <c:ptCount val="31"/>
                <c:pt idx="0">
                  <c:v>115.64</c:v>
                </c:pt>
                <c:pt idx="1">
                  <c:v>121.11</c:v>
                </c:pt>
                <c:pt idx="2">
                  <c:v>129.37</c:v>
                </c:pt>
                <c:pt idx="3">
                  <c:v>138.07</c:v>
                </c:pt>
                <c:pt idx="4">
                  <c:v>144.72999999999999</c:v>
                </c:pt>
                <c:pt idx="5">
                  <c:v>150</c:v>
                </c:pt>
                <c:pt idx="6">
                  <c:v>153.94</c:v>
                </c:pt>
                <c:pt idx="7">
                  <c:v>161.38999999999999</c:v>
                </c:pt>
                <c:pt idx="8">
                  <c:v>168.52</c:v>
                </c:pt>
                <c:pt idx="9">
                  <c:v>167.11</c:v>
                </c:pt>
                <c:pt idx="10">
                  <c:v>172.45</c:v>
                </c:pt>
                <c:pt idx="11">
                  <c:v>181.77</c:v>
                </c:pt>
                <c:pt idx="12">
                  <c:v>187.73</c:v>
                </c:pt>
                <c:pt idx="13">
                  <c:v>186.83</c:v>
                </c:pt>
                <c:pt idx="14">
                  <c:v>187.33</c:v>
                </c:pt>
                <c:pt idx="15">
                  <c:v>181.97</c:v>
                </c:pt>
                <c:pt idx="16">
                  <c:v>178.25</c:v>
                </c:pt>
                <c:pt idx="17">
                  <c:v>181.15</c:v>
                </c:pt>
                <c:pt idx="18">
                  <c:v>201.83</c:v>
                </c:pt>
                <c:pt idx="19">
                  <c:v>200.44</c:v>
                </c:pt>
                <c:pt idx="20">
                  <c:v>197.89</c:v>
                </c:pt>
                <c:pt idx="21">
                  <c:v>198.26</c:v>
                </c:pt>
                <c:pt idx="22">
                  <c:v>199.02</c:v>
                </c:pt>
                <c:pt idx="23">
                  <c:v>196.28</c:v>
                </c:pt>
                <c:pt idx="24">
                  <c:v>199.2</c:v>
                </c:pt>
                <c:pt idx="25">
                  <c:v>200.75</c:v>
                </c:pt>
                <c:pt idx="26">
                  <c:v>198.11</c:v>
                </c:pt>
                <c:pt idx="27">
                  <c:v>193.9</c:v>
                </c:pt>
                <c:pt idx="28">
                  <c:v>191.93</c:v>
                </c:pt>
                <c:pt idx="29">
                  <c:v>235.21</c:v>
                </c:pt>
                <c:pt idx="30">
                  <c:v>216.4</c:v>
                </c:pt>
              </c:numCache>
            </c:numRef>
          </c:val>
          <c:smooth val="0"/>
          <c:extLst>
            <c:ext xmlns:c16="http://schemas.microsoft.com/office/drawing/2014/chart" uri="{C3380CC4-5D6E-409C-BE32-E72D297353CC}">
              <c16:uniqueId val="{0000001F-65D9-4D67-991E-F82F95A89B68}"/>
            </c:ext>
          </c:extLst>
        </c:ser>
        <c:dLbls>
          <c:showLegendKey val="0"/>
          <c:showVal val="0"/>
          <c:showCatName val="0"/>
          <c:showSerName val="0"/>
          <c:showPercent val="0"/>
          <c:showBubbleSize val="0"/>
        </c:dLbls>
        <c:marker val="1"/>
        <c:smooth val="0"/>
        <c:axId val="67451136"/>
        <c:axId val="66437120"/>
      </c:line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100"/>
        </c:scaling>
        <c:delete val="0"/>
        <c:axPos val="l"/>
        <c:majorGridlines>
          <c:spPr>
            <a:ln w="9525">
              <a:solidFill>
                <a:srgbClr val="2F2F2F"/>
              </a:solidFill>
              <a:prstDash val="dot"/>
            </a:ln>
          </c:spPr>
        </c:majorGridlines>
        <c:title>
          <c:tx>
            <c:rich>
              <a:bodyPr/>
              <a:lstStyle/>
              <a:p>
                <a:pPr>
                  <a:defRPr/>
                </a:pPr>
                <a:r>
                  <a:rPr lang="en-US" sz="1100" b="0" dirty="0" err="1">
                    <a:solidFill>
                      <a:srgbClr val="0F2741"/>
                    </a:solidFill>
                    <a:latin typeface="Open Sans"/>
                  </a:rPr>
                  <a:t>Nezaposleni</a:t>
                </a:r>
                <a:r>
                  <a:rPr lang="en-US" sz="1100" b="0" dirty="0">
                    <a:solidFill>
                      <a:srgbClr val="0F2741"/>
                    </a:solidFill>
                    <a:latin typeface="Open Sans"/>
                  </a:rPr>
                  <a:t> u </a:t>
                </a:r>
                <a:r>
                  <a:rPr lang="en-US" sz="1100" b="0" dirty="0" err="1">
                    <a:solidFill>
                      <a:srgbClr val="0F2741"/>
                    </a:solidFill>
                    <a:latin typeface="Open Sans"/>
                  </a:rPr>
                  <a:t>milionima</a:t>
                </a:r>
                <a:endParaRPr lang="en-US" sz="1100" b="0" dirty="0">
                  <a:solidFill>
                    <a:srgbClr val="0F2741"/>
                  </a:solidFill>
                  <a:latin typeface="Open Sans"/>
                </a:endParaRP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C36D-4F5C-9B84-35B65544A950}"/>
                </c:ext>
              </c:extLst>
            </c:dLbl>
            <c:dLbl>
              <c:idx val="1"/>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C36D-4F5C-9B84-35B65544A950}"/>
                </c:ext>
              </c:extLst>
            </c:dLbl>
            <c:dLbl>
              <c:idx val="2"/>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C36D-4F5C-9B84-35B65544A950}"/>
                </c:ext>
              </c:extLst>
            </c:dLbl>
            <c:dLbl>
              <c:idx val="3"/>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C36D-4F5C-9B84-35B65544A950}"/>
                </c:ext>
              </c:extLst>
            </c:dLbl>
            <c:dLbl>
              <c:idx val="4"/>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C36D-4F5C-9B84-35B65544A950}"/>
                </c:ext>
              </c:extLst>
            </c:dLbl>
            <c:dLbl>
              <c:idx val="5"/>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C36D-4F5C-9B84-35B65544A950}"/>
                </c:ext>
              </c:extLst>
            </c:dLbl>
            <c:dLbl>
              <c:idx val="6"/>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C36D-4F5C-9B84-35B65544A950}"/>
                </c:ext>
              </c:extLst>
            </c:dLbl>
            <c:dLbl>
              <c:idx val="7"/>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C36D-4F5C-9B84-35B65544A950}"/>
                </c:ext>
              </c:extLst>
            </c:dLbl>
            <c:dLbl>
              <c:idx val="8"/>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C36D-4F5C-9B84-35B65544A950}"/>
                </c:ext>
              </c:extLst>
            </c:dLbl>
            <c:dLbl>
              <c:idx val="9"/>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C36D-4F5C-9B84-35B65544A950}"/>
                </c:ext>
              </c:extLst>
            </c:dLbl>
            <c:dLbl>
              <c:idx val="10"/>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C36D-4F5C-9B84-35B65544A950}"/>
                </c:ext>
              </c:extLst>
            </c:dLbl>
            <c:dLbl>
              <c:idx val="11"/>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C36D-4F5C-9B84-35B65544A950}"/>
                </c:ext>
              </c:extLst>
            </c:dLbl>
            <c:dLbl>
              <c:idx val="12"/>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C36D-4F5C-9B84-35B65544A950}"/>
                </c:ext>
              </c:extLst>
            </c:dLbl>
            <c:dLbl>
              <c:idx val="13"/>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C36D-4F5C-9B84-35B65544A950}"/>
                </c:ext>
              </c:extLst>
            </c:dLbl>
            <c:spPr>
              <a:noFill/>
              <a:ln>
                <a:noFill/>
              </a:ln>
              <a:effectLst/>
            </c:spPr>
            <c:txPr>
              <a:bodyPr/>
              <a:lstStyle/>
              <a:p>
                <a:pPr>
                  <a:defRPr sz="11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Sheet1!$A$2:$A$15</c:f>
              <c:strCach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strCache>
            </c:strRef>
          </c:cat>
          <c:val>
            <c:numRef>
              <c:f>Sheet1!$B$2:$B$15</c:f>
              <c:numCache>
                <c:formatCode>General</c:formatCode>
                <c:ptCount val="14"/>
                <c:pt idx="0">
                  <c:v>2.5999999999999999E-2</c:v>
                </c:pt>
                <c:pt idx="1">
                  <c:v>3.2000000000000001E-2</c:v>
                </c:pt>
                <c:pt idx="2">
                  <c:v>1.2999999999999999E-2</c:v>
                </c:pt>
                <c:pt idx="3">
                  <c:v>1.4999999999999999E-2</c:v>
                </c:pt>
                <c:pt idx="4">
                  <c:v>2.5000000000000001E-2</c:v>
                </c:pt>
                <c:pt idx="5">
                  <c:v>1.7000000000000001E-2</c:v>
                </c:pt>
                <c:pt idx="6">
                  <c:v>2.3E-2</c:v>
                </c:pt>
                <c:pt idx="7">
                  <c:v>2.5000000000000001E-2</c:v>
                </c:pt>
                <c:pt idx="8">
                  <c:v>2.1000000000000001E-2</c:v>
                </c:pt>
                <c:pt idx="9">
                  <c:v>1.9E-2</c:v>
                </c:pt>
                <c:pt idx="10">
                  <c:v>2.1000000000000001E-2</c:v>
                </c:pt>
                <c:pt idx="11">
                  <c:v>1.6E-2</c:v>
                </c:pt>
                <c:pt idx="12">
                  <c:v>2.1999999999999999E-2</c:v>
                </c:pt>
                <c:pt idx="13">
                  <c:v>0.02</c:v>
                </c:pt>
              </c:numCache>
            </c:numRef>
          </c:val>
          <c:extLst>
            <c:ext xmlns:c16="http://schemas.microsoft.com/office/drawing/2014/chart" uri="{C3380CC4-5D6E-409C-BE32-E72D297353CC}">
              <c16:uniqueId val="{0000000E-C36D-4F5C-9B84-35B65544A950}"/>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100" b="0" dirty="0" err="1">
                    <a:solidFill>
                      <a:srgbClr val="0F2741"/>
                    </a:solidFill>
                    <a:latin typeface="Open Sans"/>
                  </a:rPr>
                  <a:t>Rast</a:t>
                </a:r>
                <a:r>
                  <a:rPr lang="en-US" sz="1100" b="0" dirty="0">
                    <a:solidFill>
                      <a:srgbClr val="0F2741"/>
                    </a:solidFill>
                    <a:latin typeface="Open Sans"/>
                  </a:rPr>
                  <a:t> </a:t>
                </a:r>
                <a:r>
                  <a:rPr lang="en-US" sz="1100" b="0" dirty="0" err="1">
                    <a:solidFill>
                      <a:srgbClr val="0F2741"/>
                    </a:solidFill>
                    <a:latin typeface="Open Sans"/>
                  </a:rPr>
                  <a:t>plata</a:t>
                </a:r>
                <a:endParaRPr lang="en-US" sz="1100" b="0" dirty="0">
                  <a:solidFill>
                    <a:srgbClr val="0F2741"/>
                  </a:solidFill>
                  <a:latin typeface="Open Sans"/>
                </a:endParaRPr>
              </a:p>
            </c:rich>
          </c:tx>
          <c:overlay val="0"/>
        </c:title>
        <c:numFmt formatCode="#,##0.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8BFF-47C4-9BA1-B8C32381630F}"/>
                </c:ext>
              </c:extLst>
            </c:dLbl>
            <c:dLbl>
              <c:idx val="1"/>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8BFF-47C4-9BA1-B8C32381630F}"/>
                </c:ext>
              </c:extLst>
            </c:dLbl>
            <c:dLbl>
              <c:idx val="2"/>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8BFF-47C4-9BA1-B8C32381630F}"/>
                </c:ext>
              </c:extLst>
            </c:dLbl>
            <c:dLbl>
              <c:idx val="3"/>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8BFF-47C4-9BA1-B8C32381630F}"/>
                </c:ext>
              </c:extLst>
            </c:dLbl>
            <c:dLbl>
              <c:idx val="4"/>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8BFF-47C4-9BA1-B8C32381630F}"/>
                </c:ext>
              </c:extLst>
            </c:dLbl>
            <c:dLbl>
              <c:idx val="5"/>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8BFF-47C4-9BA1-B8C32381630F}"/>
                </c:ext>
              </c:extLst>
            </c:dLbl>
            <c:dLbl>
              <c:idx val="6"/>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8BFF-47C4-9BA1-B8C32381630F}"/>
                </c:ext>
              </c:extLst>
            </c:dLbl>
            <c:dLbl>
              <c:idx val="7"/>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8BFF-47C4-9BA1-B8C32381630F}"/>
                </c:ext>
              </c:extLst>
            </c:dLbl>
            <c:dLbl>
              <c:idx val="8"/>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8BFF-47C4-9BA1-B8C32381630F}"/>
                </c:ext>
              </c:extLst>
            </c:dLbl>
            <c:dLbl>
              <c:idx val="9"/>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8BFF-47C4-9BA1-B8C32381630F}"/>
                </c:ext>
              </c:extLst>
            </c:dLbl>
            <c:dLbl>
              <c:idx val="10"/>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8BFF-47C4-9BA1-B8C32381630F}"/>
                </c:ext>
              </c:extLst>
            </c:dLbl>
            <c:dLbl>
              <c:idx val="11"/>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8BFF-47C4-9BA1-B8C32381630F}"/>
                </c:ext>
              </c:extLst>
            </c:dLbl>
            <c:dLbl>
              <c:idx val="12"/>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8BFF-47C4-9BA1-B8C32381630F}"/>
                </c:ext>
              </c:extLst>
            </c:dLbl>
            <c:dLbl>
              <c:idx val="13"/>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8BFF-47C4-9BA1-B8C32381630F}"/>
                </c:ext>
              </c:extLst>
            </c:dLbl>
            <c:dLbl>
              <c:idx val="14"/>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E-8BFF-47C4-9BA1-B8C32381630F}"/>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Sheet1!$A$2:$A$16</c:f>
              <c:strCache>
                <c:ptCount val="15"/>
                <c:pt idx="0">
                  <c:v>Belgium (2020)</c:v>
                </c:pt>
                <c:pt idx="1">
                  <c:v>Germany (2020)</c:v>
                </c:pt>
                <c:pt idx="2">
                  <c:v>France (2020)</c:v>
                </c:pt>
                <c:pt idx="3">
                  <c:v>Netherlands (2020)</c:v>
                </c:pt>
                <c:pt idx="4">
                  <c:v>Luxembourg (2020)</c:v>
                </c:pt>
                <c:pt idx="5">
                  <c:v>Occupied Palestinian Territory (2021)</c:v>
                </c:pt>
                <c:pt idx="6">
                  <c:v>Austria (2020)</c:v>
                </c:pt>
                <c:pt idx="7">
                  <c:v>Iceland (2019)</c:v>
                </c:pt>
                <c:pt idx="8">
                  <c:v>Switzerland (2021)</c:v>
                </c:pt>
                <c:pt idx="9">
                  <c:v>Singapore (2021)</c:v>
                </c:pt>
                <c:pt idx="10">
                  <c:v>United States (2021)</c:v>
                </c:pt>
                <c:pt idx="11">
                  <c:v>Norway (2020)</c:v>
                </c:pt>
                <c:pt idx="12">
                  <c:v>Qatar (2020)</c:v>
                </c:pt>
                <c:pt idx="13">
                  <c:v>Bahrain (2018)</c:v>
                </c:pt>
                <c:pt idx="14">
                  <c:v>Korea, Republic of (2021)</c:v>
                </c:pt>
              </c:strCache>
            </c:strRef>
          </c:cat>
          <c:val>
            <c:numRef>
              <c:f>Sheet1!$B$2:$B$16</c:f>
              <c:numCache>
                <c:formatCode>General</c:formatCode>
                <c:ptCount val="15"/>
                <c:pt idx="0">
                  <c:v>6018.61</c:v>
                </c:pt>
                <c:pt idx="1">
                  <c:v>5516.69</c:v>
                </c:pt>
                <c:pt idx="2">
                  <c:v>5382.7</c:v>
                </c:pt>
                <c:pt idx="3">
                  <c:v>5338.09</c:v>
                </c:pt>
                <c:pt idx="4">
                  <c:v>5179.7</c:v>
                </c:pt>
                <c:pt idx="5">
                  <c:v>4966.92</c:v>
                </c:pt>
                <c:pt idx="6">
                  <c:v>4910.45</c:v>
                </c:pt>
                <c:pt idx="7">
                  <c:v>4737.04</c:v>
                </c:pt>
                <c:pt idx="8">
                  <c:v>4692.8</c:v>
                </c:pt>
                <c:pt idx="9">
                  <c:v>4642.1099999999997</c:v>
                </c:pt>
                <c:pt idx="10">
                  <c:v>4600.13</c:v>
                </c:pt>
                <c:pt idx="11">
                  <c:v>4588.12</c:v>
                </c:pt>
                <c:pt idx="12">
                  <c:v>4344.9799999999996</c:v>
                </c:pt>
                <c:pt idx="13">
                  <c:v>4193.6099999999997</c:v>
                </c:pt>
                <c:pt idx="14">
                  <c:v>3875.87</c:v>
                </c:pt>
              </c:numCache>
            </c:numRef>
          </c:val>
          <c:extLst>
            <c:ext xmlns:c16="http://schemas.microsoft.com/office/drawing/2014/chart" uri="{C3380CC4-5D6E-409C-BE32-E72D297353CC}">
              <c16:uniqueId val="{0000000F-8BFF-47C4-9BA1-B8C32381630F}"/>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CF92-4DFE-AA23-9A9AFA8EF457}"/>
                </c:ext>
              </c:extLst>
            </c:dLbl>
            <c:dLbl>
              <c:idx val="1"/>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CF92-4DFE-AA23-9A9AFA8EF457}"/>
                </c:ext>
              </c:extLst>
            </c:dLbl>
            <c:dLbl>
              <c:idx val="2"/>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CF92-4DFE-AA23-9A9AFA8EF457}"/>
                </c:ext>
              </c:extLst>
            </c:dLbl>
            <c:dLbl>
              <c:idx val="3"/>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CF92-4DFE-AA23-9A9AFA8EF457}"/>
                </c:ext>
              </c:extLst>
            </c:dLbl>
            <c:dLbl>
              <c:idx val="4"/>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CF92-4DFE-AA23-9A9AFA8EF457}"/>
                </c:ext>
              </c:extLst>
            </c:dLbl>
            <c:dLbl>
              <c:idx val="5"/>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CF92-4DFE-AA23-9A9AFA8EF457}"/>
                </c:ext>
              </c:extLst>
            </c:dLbl>
            <c:dLbl>
              <c:idx val="6"/>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CF92-4DFE-AA23-9A9AFA8EF457}"/>
                </c:ext>
              </c:extLst>
            </c:dLbl>
            <c:dLbl>
              <c:idx val="7"/>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CF92-4DFE-AA23-9A9AFA8EF457}"/>
                </c:ext>
              </c:extLst>
            </c:dLbl>
            <c:dLbl>
              <c:idx val="8"/>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CF92-4DFE-AA23-9A9AFA8EF457}"/>
                </c:ext>
              </c:extLst>
            </c:dLbl>
            <c:dLbl>
              <c:idx val="9"/>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CF92-4DFE-AA23-9A9AFA8EF457}"/>
                </c:ext>
              </c:extLst>
            </c:dLbl>
            <c:dLbl>
              <c:idx val="10"/>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CF92-4DFE-AA23-9A9AFA8EF457}"/>
                </c:ext>
              </c:extLst>
            </c:dLbl>
            <c:dLbl>
              <c:idx val="11"/>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CF92-4DFE-AA23-9A9AFA8EF457}"/>
                </c:ext>
              </c:extLst>
            </c:dLbl>
            <c:dLbl>
              <c:idx val="12"/>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CF92-4DFE-AA23-9A9AFA8EF457}"/>
                </c:ext>
              </c:extLst>
            </c:dLbl>
            <c:dLbl>
              <c:idx val="13"/>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CF92-4DFE-AA23-9A9AFA8EF457}"/>
                </c:ext>
              </c:extLst>
            </c:dLbl>
            <c:dLbl>
              <c:idx val="14"/>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E-CF92-4DFE-AA23-9A9AFA8EF457}"/>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Sheet1!$A$2:$A$16</c:f>
              <c:strCache>
                <c:ptCount val="15"/>
                <c:pt idx="0">
                  <c:v>Hungary (2020)</c:v>
                </c:pt>
                <c:pt idx="1">
                  <c:v>Zimbabwe (2019)</c:v>
                </c:pt>
                <c:pt idx="2">
                  <c:v>Ethiopia (2021)</c:v>
                </c:pt>
                <c:pt idx="3">
                  <c:v>Rwanda (2021)</c:v>
                </c:pt>
                <c:pt idx="4">
                  <c:v>Congo, Democratic Republic of the (2012)</c:v>
                </c:pt>
                <c:pt idx="5">
                  <c:v>Uganda (2017)</c:v>
                </c:pt>
                <c:pt idx="6">
                  <c:v>Malawi (2013)</c:v>
                </c:pt>
                <c:pt idx="7">
                  <c:v>Madagascar (2015)</c:v>
                </c:pt>
                <c:pt idx="8">
                  <c:v>Gambia (2018)</c:v>
                </c:pt>
                <c:pt idx="9">
                  <c:v>Sudan (2011)</c:v>
                </c:pt>
                <c:pt idx="10">
                  <c:v>Kenya (2019)</c:v>
                </c:pt>
                <c:pt idx="11">
                  <c:v>Niger (2012)</c:v>
                </c:pt>
                <c:pt idx="12">
                  <c:v>Nigeria (2019)</c:v>
                </c:pt>
                <c:pt idx="13">
                  <c:v>Benin (2018)</c:v>
                </c:pt>
                <c:pt idx="14">
                  <c:v>Vanuatu (2010)</c:v>
                </c:pt>
              </c:strCache>
            </c:strRef>
          </c:cat>
          <c:val>
            <c:numRef>
              <c:f>Sheet1!$B$2:$B$16</c:f>
              <c:numCache>
                <c:formatCode>General</c:formatCode>
                <c:ptCount val="15"/>
                <c:pt idx="0">
                  <c:v>5.84</c:v>
                </c:pt>
                <c:pt idx="1">
                  <c:v>17.34</c:v>
                </c:pt>
                <c:pt idx="2">
                  <c:v>42.21</c:v>
                </c:pt>
                <c:pt idx="3">
                  <c:v>99.88</c:v>
                </c:pt>
                <c:pt idx="4">
                  <c:v>157.13999999999999</c:v>
                </c:pt>
                <c:pt idx="5">
                  <c:v>167.88</c:v>
                </c:pt>
                <c:pt idx="6">
                  <c:v>178.86</c:v>
                </c:pt>
                <c:pt idx="7">
                  <c:v>245.67</c:v>
                </c:pt>
                <c:pt idx="8">
                  <c:v>253.05</c:v>
                </c:pt>
                <c:pt idx="9">
                  <c:v>308.51</c:v>
                </c:pt>
                <c:pt idx="10">
                  <c:v>316.81</c:v>
                </c:pt>
                <c:pt idx="11">
                  <c:v>333.18</c:v>
                </c:pt>
                <c:pt idx="12">
                  <c:v>339.12</c:v>
                </c:pt>
                <c:pt idx="13">
                  <c:v>340.04</c:v>
                </c:pt>
                <c:pt idx="14">
                  <c:v>342.32</c:v>
                </c:pt>
              </c:numCache>
            </c:numRef>
          </c:val>
          <c:extLst>
            <c:ext xmlns:c16="http://schemas.microsoft.com/office/drawing/2014/chart" uri="{C3380CC4-5D6E-409C-BE32-E72D297353CC}">
              <c16:uniqueId val="{0000000F-CF92-4DFE-AA23-9A9AFA8EF457}"/>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0-CBBD-4D61-9817-13F68E2F4C38}"/>
                </c:ext>
              </c:extLst>
            </c:dLbl>
            <c:dLbl>
              <c:idx val="1"/>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CBBD-4D61-9817-13F68E2F4C38}"/>
                </c:ext>
              </c:extLst>
            </c:dLbl>
            <c:dLbl>
              <c:idx val="2"/>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CBBD-4D61-9817-13F68E2F4C38}"/>
                </c:ext>
              </c:extLst>
            </c:dLbl>
            <c:dLbl>
              <c:idx val="3"/>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CBBD-4D61-9817-13F68E2F4C38}"/>
                </c:ext>
              </c:extLst>
            </c:dLbl>
            <c:dLbl>
              <c:idx val="4"/>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CBBD-4D61-9817-13F68E2F4C38}"/>
                </c:ext>
              </c:extLst>
            </c:dLbl>
            <c:dLbl>
              <c:idx val="5"/>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CBBD-4D61-9817-13F68E2F4C38}"/>
                </c:ext>
              </c:extLst>
            </c:dLbl>
            <c:dLbl>
              <c:idx val="6"/>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CBBD-4D61-9817-13F68E2F4C38}"/>
                </c:ext>
              </c:extLst>
            </c:dLbl>
            <c:dLbl>
              <c:idx val="7"/>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7-CBBD-4D61-9817-13F68E2F4C38}"/>
                </c:ext>
              </c:extLst>
            </c:dLbl>
            <c:dLbl>
              <c:idx val="8"/>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CBBD-4D61-9817-13F68E2F4C38}"/>
                </c:ext>
              </c:extLst>
            </c:dLbl>
            <c:dLbl>
              <c:idx val="9"/>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9-CBBD-4D61-9817-13F68E2F4C38}"/>
                </c:ext>
              </c:extLst>
            </c:dLbl>
            <c:dLbl>
              <c:idx val="10"/>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A-CBBD-4D61-9817-13F68E2F4C38}"/>
                </c:ext>
              </c:extLst>
            </c:dLbl>
            <c:dLbl>
              <c:idx val="11"/>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B-CBBD-4D61-9817-13F68E2F4C38}"/>
                </c:ext>
              </c:extLst>
            </c:dLbl>
            <c:dLbl>
              <c:idx val="12"/>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C-CBBD-4D61-9817-13F68E2F4C38}"/>
                </c:ext>
              </c:extLst>
            </c:dLbl>
            <c:dLbl>
              <c:idx val="13"/>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D-CBBD-4D61-9817-13F68E2F4C38}"/>
                </c:ext>
              </c:extLst>
            </c:dLbl>
            <c:dLbl>
              <c:idx val="14"/>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E-CBBD-4D61-9817-13F68E2F4C38}"/>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Sheet1!$A$2:$A$16</c:f>
              <c:strCache>
                <c:ptCount val="15"/>
                <c:pt idx="0">
                  <c:v>Senior Executive (C-Suite, VP, etc.)</c:v>
                </c:pt>
                <c:pt idx="1">
                  <c:v>Engineering manager</c:v>
                </c:pt>
                <c:pt idx="2">
                  <c:v>Engineer, site reliability</c:v>
                </c:pt>
                <c:pt idx="3">
                  <c:v>Security professional</c:v>
                </c:pt>
                <c:pt idx="4">
                  <c:v>Cloud infrastructure engineer</c:v>
                </c:pt>
                <c:pt idx="5">
                  <c:v>Blockchain</c:v>
                </c:pt>
                <c:pt idx="6">
                  <c:v>Engineer, data</c:v>
                </c:pt>
                <c:pt idx="7">
                  <c:v>DevOps specialist</c:v>
                </c:pt>
                <c:pt idx="8">
                  <c:v>Marketing or sales professional</c:v>
                </c:pt>
                <c:pt idx="9">
                  <c:v>Product manager</c:v>
                </c:pt>
                <c:pt idx="10">
                  <c:v>Data scientist or machine learning specialist</c:v>
                </c:pt>
                <c:pt idx="11">
                  <c:v>Scientist</c:v>
                </c:pt>
                <c:pt idx="12">
                  <c:v>Data or business analyst</c:v>
                </c:pt>
                <c:pt idx="13">
                  <c:v>Developer, back-end</c:v>
                </c:pt>
                <c:pt idx="14">
                  <c:v>Developer, embedded applications or devices</c:v>
                </c:pt>
              </c:strCache>
            </c:strRef>
          </c:cat>
          <c:val>
            <c:numRef>
              <c:f>Sheet1!$B$2:$B$16</c:f>
              <c:numCache>
                <c:formatCode>General</c:formatCode>
                <c:ptCount val="15"/>
                <c:pt idx="0">
                  <c:v>117.13</c:v>
                </c:pt>
                <c:pt idx="1">
                  <c:v>111.98</c:v>
                </c:pt>
                <c:pt idx="2">
                  <c:v>95.98</c:v>
                </c:pt>
                <c:pt idx="3">
                  <c:v>91.42</c:v>
                </c:pt>
                <c:pt idx="4">
                  <c:v>89.58</c:v>
                </c:pt>
                <c:pt idx="5">
                  <c:v>79.98</c:v>
                </c:pt>
                <c:pt idx="6">
                  <c:v>79.98</c:v>
                </c:pt>
                <c:pt idx="7">
                  <c:v>79.239999999999995</c:v>
                </c:pt>
                <c:pt idx="8">
                  <c:v>78.180000000000007</c:v>
                </c:pt>
                <c:pt idx="9">
                  <c:v>76.78</c:v>
                </c:pt>
                <c:pt idx="10">
                  <c:v>74.650000000000006</c:v>
                </c:pt>
                <c:pt idx="11">
                  <c:v>72.08</c:v>
                </c:pt>
                <c:pt idx="12">
                  <c:v>69.099999999999994</c:v>
                </c:pt>
                <c:pt idx="13">
                  <c:v>68.36</c:v>
                </c:pt>
                <c:pt idx="14">
                  <c:v>68.25</c:v>
                </c:pt>
              </c:numCache>
            </c:numRef>
          </c:val>
          <c:extLst>
            <c:ext xmlns:c16="http://schemas.microsoft.com/office/drawing/2014/chart" uri="{C3380CC4-5D6E-409C-BE32-E72D297353CC}">
              <c16:uniqueId val="{0000000F-CBBD-4D61-9817-13F68E2F4C38}"/>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0-2BBE-496E-ADB0-A37FC65BC052}"/>
                </c:ext>
              </c:extLst>
            </c:dLbl>
            <c:dLbl>
              <c:idx val="1"/>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2BBE-496E-ADB0-A37FC65BC052}"/>
                </c:ext>
              </c:extLst>
            </c:dLbl>
            <c:dLbl>
              <c:idx val="2"/>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2BBE-496E-ADB0-A37FC65BC052}"/>
                </c:ext>
              </c:extLst>
            </c:dLbl>
            <c:dLbl>
              <c:idx val="3"/>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2BBE-496E-ADB0-A37FC65BC052}"/>
                </c:ext>
              </c:extLst>
            </c:dLbl>
            <c:spPr>
              <a:noFill/>
              <a:ln>
                <a:noFill/>
              </a:ln>
              <a:effectLst/>
            </c:spPr>
            <c:txPr>
              <a:bodyPr/>
              <a:lstStyle/>
              <a:p>
                <a:pPr>
                  <a:defRPr sz="1100" b="0" smtId="4294967295">
                    <a:solidFill>
                      <a:srgbClr val="0F2741"/>
                    </a:solidFill>
                    <a:latin typeface="Open Sans"/>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Sheet1!$A$2:$A$5</c:f>
              <c:strCache>
                <c:ptCount val="4"/>
                <c:pt idx="0">
                  <c:v>Associate's Degree/ High school diploma</c:v>
                </c:pt>
                <c:pt idx="1">
                  <c:v>Bachelor's Degree</c:v>
                </c:pt>
                <c:pt idx="2">
                  <c:v>Master's Degree</c:v>
                </c:pt>
                <c:pt idx="3">
                  <c:v>Doctorate/ Post-doc</c:v>
                </c:pt>
              </c:strCache>
            </c:strRef>
          </c:cat>
          <c:val>
            <c:numRef>
              <c:f>Sheet1!$B$2:$B$5</c:f>
              <c:numCache>
                <c:formatCode>General</c:formatCode>
                <c:ptCount val="4"/>
                <c:pt idx="0">
                  <c:v>127750</c:v>
                </c:pt>
                <c:pt idx="1">
                  <c:v>130000</c:v>
                </c:pt>
                <c:pt idx="2">
                  <c:v>142000</c:v>
                </c:pt>
                <c:pt idx="3">
                  <c:v>150000</c:v>
                </c:pt>
              </c:numCache>
            </c:numRef>
          </c:val>
          <c:extLst>
            <c:ext xmlns:c16="http://schemas.microsoft.com/office/drawing/2014/chart" uri="{C3380CC4-5D6E-409C-BE32-E72D297353CC}">
              <c16:uniqueId val="{00000004-2BBE-496E-ADB0-A37FC65BC052}"/>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100" b="0" dirty="0" err="1">
                    <a:solidFill>
                      <a:srgbClr val="0F2741"/>
                    </a:solidFill>
                    <a:latin typeface="Open Sans"/>
                  </a:rPr>
                  <a:t>Prosječna</a:t>
                </a:r>
                <a:r>
                  <a:rPr lang="en-US" sz="1100" b="0" dirty="0">
                    <a:solidFill>
                      <a:srgbClr val="0F2741"/>
                    </a:solidFill>
                    <a:latin typeface="Open Sans"/>
                  </a:rPr>
                  <a:t> </a:t>
                </a:r>
                <a:r>
                  <a:rPr lang="en-US" sz="1100" b="0" dirty="0" err="1">
                    <a:solidFill>
                      <a:srgbClr val="0F2741"/>
                    </a:solidFill>
                    <a:latin typeface="Open Sans"/>
                  </a:rPr>
                  <a:t>plata</a:t>
                </a:r>
                <a:r>
                  <a:rPr lang="en-US" sz="1100" b="0" dirty="0">
                    <a:solidFill>
                      <a:srgbClr val="0F2741"/>
                    </a:solidFill>
                    <a:latin typeface="Open Sans"/>
                  </a:rPr>
                  <a:t> u USD</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0-502C-441C-9D96-7ADDE7CEACC6}"/>
                </c:ext>
              </c:extLst>
            </c:dLbl>
            <c:dLbl>
              <c:idx val="1"/>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502C-441C-9D96-7ADDE7CEACC6}"/>
                </c:ext>
              </c:extLst>
            </c:dLbl>
            <c:dLbl>
              <c:idx val="2"/>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502C-441C-9D96-7ADDE7CEACC6}"/>
                </c:ext>
              </c:extLst>
            </c:dLbl>
            <c:dLbl>
              <c:idx val="3"/>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502C-441C-9D96-7ADDE7CEACC6}"/>
                </c:ext>
              </c:extLst>
            </c:dLbl>
            <c:dLbl>
              <c:idx val="4"/>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502C-441C-9D96-7ADDE7CEACC6}"/>
                </c:ext>
              </c:extLst>
            </c:dLbl>
            <c:spPr>
              <a:noFill/>
              <a:ln>
                <a:noFill/>
              </a:ln>
              <a:effectLst/>
            </c:spPr>
            <c:txPr>
              <a:bodyPr/>
              <a:lstStyle/>
              <a:p>
                <a:pPr>
                  <a:defRPr sz="1100" b="0" smtId="4294967295">
                    <a:solidFill>
                      <a:srgbClr val="0F2741"/>
                    </a:solidFill>
                    <a:latin typeface="Open Sans"/>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Sheet1!$A$2:$A$6</c:f>
              <c:strCache>
                <c:ptCount val="5"/>
                <c:pt idx="0">
                  <c:v>North America</c:v>
                </c:pt>
                <c:pt idx="1">
                  <c:v>U.S.</c:v>
                </c:pt>
                <c:pt idx="2">
                  <c:v>EMEA</c:v>
                </c:pt>
                <c:pt idx="3">
                  <c:v>APAC</c:v>
                </c:pt>
                <c:pt idx="4">
                  <c:v>LATAM</c:v>
                </c:pt>
              </c:strCache>
            </c:strRef>
          </c:cat>
          <c:val>
            <c:numRef>
              <c:f>Sheet1!$B$2:$B$6</c:f>
              <c:numCache>
                <c:formatCode>General</c:formatCode>
                <c:ptCount val="5"/>
                <c:pt idx="0">
                  <c:v>134800</c:v>
                </c:pt>
                <c:pt idx="1">
                  <c:v>135000</c:v>
                </c:pt>
                <c:pt idx="2">
                  <c:v>93535</c:v>
                </c:pt>
                <c:pt idx="3">
                  <c:v>59379</c:v>
                </c:pt>
                <c:pt idx="4">
                  <c:v>22185</c:v>
                </c:pt>
              </c:numCache>
            </c:numRef>
          </c:val>
          <c:extLst>
            <c:ext xmlns:c16="http://schemas.microsoft.com/office/drawing/2014/chart" uri="{C3380CC4-5D6E-409C-BE32-E72D297353CC}">
              <c16:uniqueId val="{00000005-502C-441C-9D96-7ADDE7CEACC6}"/>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100" b="0" dirty="0" err="1">
                    <a:solidFill>
                      <a:srgbClr val="0F2741"/>
                    </a:solidFill>
                    <a:latin typeface="Open Sans"/>
                  </a:rPr>
                  <a:t>Medijanska</a:t>
                </a:r>
                <a:r>
                  <a:rPr lang="en-US" sz="1100" b="0" dirty="0">
                    <a:solidFill>
                      <a:srgbClr val="0F2741"/>
                    </a:solidFill>
                    <a:latin typeface="Open Sans"/>
                  </a:rPr>
                  <a:t> </a:t>
                </a:r>
                <a:r>
                  <a:rPr lang="en-US" sz="1100" b="0" dirty="0" err="1">
                    <a:solidFill>
                      <a:srgbClr val="0F2741"/>
                    </a:solidFill>
                    <a:latin typeface="Open Sans"/>
                  </a:rPr>
                  <a:t>plata</a:t>
                </a:r>
                <a:r>
                  <a:rPr lang="en-US" sz="1100" b="0" dirty="0">
                    <a:solidFill>
                      <a:srgbClr val="0F2741"/>
                    </a:solidFill>
                    <a:latin typeface="Open Sans"/>
                  </a:rPr>
                  <a:t> u USD</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Pt>
            <c:idx val="3"/>
            <c:invertIfNegative val="0"/>
            <c:bubble3D val="0"/>
            <c:spPr>
              <a:solidFill>
                <a:srgbClr val="7F7F7F"/>
              </a:solidFill>
            </c:spPr>
            <c:extLst>
              <c:ext xmlns:c16="http://schemas.microsoft.com/office/drawing/2014/chart" uri="{C3380CC4-5D6E-409C-BE32-E72D297353CC}">
                <c16:uniqueId val="{00000001-7E84-4AA4-9562-61BF2B5CB817}"/>
              </c:ext>
            </c:extLst>
          </c:dPt>
          <c:dLbls>
            <c:dLbl>
              <c:idx val="0"/>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7E84-4AA4-9562-61BF2B5CB817}"/>
                </c:ext>
              </c:extLst>
            </c:dLbl>
            <c:dLbl>
              <c:idx val="1"/>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7E84-4AA4-9562-61BF2B5CB817}"/>
                </c:ext>
              </c:extLst>
            </c:dLbl>
            <c:dLbl>
              <c:idx val="2"/>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7E84-4AA4-9562-61BF2B5CB817}"/>
                </c:ext>
              </c:extLst>
            </c:dLbl>
            <c:dLbl>
              <c:idx val="3"/>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7E84-4AA4-9562-61BF2B5CB817}"/>
                </c:ext>
              </c:extLst>
            </c:dLbl>
            <c:dLbl>
              <c:idx val="4"/>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7E84-4AA4-9562-61BF2B5CB817}"/>
                </c:ext>
              </c:extLst>
            </c:dLbl>
            <c:dLbl>
              <c:idx val="5"/>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7E84-4AA4-9562-61BF2B5CB817}"/>
                </c:ext>
              </c:extLst>
            </c:dLbl>
            <c:spPr>
              <a:noFill/>
              <a:ln>
                <a:noFill/>
              </a:ln>
              <a:effectLst/>
            </c:spPr>
            <c:txPr>
              <a:bodyPr/>
              <a:lstStyle/>
              <a:p>
                <a:pPr>
                  <a:defRPr sz="11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Sheet1!$A$2:$A$7</c:f>
              <c:strCache>
                <c:ptCount val="6"/>
                <c:pt idx="0">
                  <c:v>Northern America</c:v>
                </c:pt>
                <c:pt idx="1">
                  <c:v>Africa</c:v>
                </c:pt>
                <c:pt idx="2">
                  <c:v>Asia and the Pacific</c:v>
                </c:pt>
                <c:pt idx="3">
                  <c:v>World</c:v>
                </c:pt>
                <c:pt idx="4">
                  <c:v>Latin America and the Caribbean</c:v>
                </c:pt>
                <c:pt idx="5">
                  <c:v>Europe and Central Asia</c:v>
                </c:pt>
              </c:strCache>
            </c:strRef>
          </c:cat>
          <c:val>
            <c:numRef>
              <c:f>Sheet1!$B$2:$B$7</c:f>
              <c:numCache>
                <c:formatCode>General</c:formatCode>
                <c:ptCount val="6"/>
                <c:pt idx="0">
                  <c:v>0.58799999999999997</c:v>
                </c:pt>
                <c:pt idx="1">
                  <c:v>0.57299999999999995</c:v>
                </c:pt>
                <c:pt idx="2">
                  <c:v>0.56100000000000005</c:v>
                </c:pt>
                <c:pt idx="3">
                  <c:v>0.55800000000000005</c:v>
                </c:pt>
                <c:pt idx="4">
                  <c:v>0.55300000000000005</c:v>
                </c:pt>
                <c:pt idx="5">
                  <c:v>0.53900000000000003</c:v>
                </c:pt>
              </c:numCache>
            </c:numRef>
          </c:val>
          <c:extLst>
            <c:ext xmlns:c16="http://schemas.microsoft.com/office/drawing/2014/chart" uri="{C3380CC4-5D6E-409C-BE32-E72D297353CC}">
              <c16:uniqueId val="{00000007-7E84-4AA4-9562-61BF2B5CB817}"/>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Data Center Systems</c:v>
                </c:pt>
              </c:strCache>
            </c:strRef>
          </c:tx>
          <c:spPr>
            <a:solidFill>
              <a:srgbClr val="2875DD"/>
            </a:solidFill>
            <a:ln>
              <a:solidFill>
                <a:srgbClr val="2875DD"/>
              </a:solidFill>
            </a:ln>
          </c:spPr>
          <c:invertIfNegative val="0"/>
          <c:cat>
            <c:strRef>
              <c:f>Sheet1!$A$2:$A$13</c:f>
              <c:strCach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strCache>
            </c:strRef>
          </c:cat>
          <c:val>
            <c:numRef>
              <c:f>Sheet1!$B$2:$B$13</c:f>
              <c:numCache>
                <c:formatCode>General</c:formatCode>
                <c:ptCount val="12"/>
                <c:pt idx="0">
                  <c:v>140</c:v>
                </c:pt>
                <c:pt idx="1">
                  <c:v>140</c:v>
                </c:pt>
                <c:pt idx="2">
                  <c:v>166</c:v>
                </c:pt>
                <c:pt idx="3">
                  <c:v>171</c:v>
                </c:pt>
                <c:pt idx="4">
                  <c:v>170</c:v>
                </c:pt>
                <c:pt idx="5">
                  <c:v>181</c:v>
                </c:pt>
                <c:pt idx="6">
                  <c:v>210</c:v>
                </c:pt>
                <c:pt idx="7">
                  <c:v>215</c:v>
                </c:pt>
                <c:pt idx="8">
                  <c:v>179</c:v>
                </c:pt>
                <c:pt idx="9">
                  <c:v>189.51</c:v>
                </c:pt>
                <c:pt idx="10">
                  <c:v>209.19</c:v>
                </c:pt>
                <c:pt idx="11">
                  <c:v>216.26</c:v>
                </c:pt>
              </c:numCache>
            </c:numRef>
          </c:val>
          <c:extLst>
            <c:ext xmlns:c16="http://schemas.microsoft.com/office/drawing/2014/chart" uri="{C3380CC4-5D6E-409C-BE32-E72D297353CC}">
              <c16:uniqueId val="{0000000C-676B-4E60-8D57-1020D8E6C2F3}"/>
            </c:ext>
          </c:extLst>
        </c:ser>
        <c:ser>
          <c:idx val="1"/>
          <c:order val="1"/>
          <c:tx>
            <c:strRef>
              <c:f>Sheet1!$C$1</c:f>
              <c:strCache>
                <c:ptCount val="1"/>
                <c:pt idx="0">
                  <c:v>Enterprise software</c:v>
                </c:pt>
              </c:strCache>
            </c:strRef>
          </c:tx>
          <c:spPr>
            <a:solidFill>
              <a:srgbClr val="0F283E"/>
            </a:solidFill>
            <a:ln>
              <a:solidFill>
                <a:srgbClr val="0F283E"/>
              </a:solidFill>
            </a:ln>
          </c:spPr>
          <c:invertIfNegative val="0"/>
          <c:cat>
            <c:strRef>
              <c:f>Sheet1!$A$2:$A$13</c:f>
              <c:strCach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strCache>
            </c:strRef>
          </c:cat>
          <c:val>
            <c:numRef>
              <c:f>Sheet1!$C$2:$C$13</c:f>
              <c:numCache>
                <c:formatCode>General</c:formatCode>
                <c:ptCount val="12"/>
                <c:pt idx="0">
                  <c:v>285</c:v>
                </c:pt>
                <c:pt idx="1">
                  <c:v>300</c:v>
                </c:pt>
                <c:pt idx="2">
                  <c:v>310</c:v>
                </c:pt>
                <c:pt idx="3">
                  <c:v>310</c:v>
                </c:pt>
                <c:pt idx="4">
                  <c:v>326</c:v>
                </c:pt>
                <c:pt idx="5">
                  <c:v>369</c:v>
                </c:pt>
                <c:pt idx="6">
                  <c:v>419</c:v>
                </c:pt>
                <c:pt idx="7">
                  <c:v>477</c:v>
                </c:pt>
                <c:pt idx="8">
                  <c:v>529</c:v>
                </c:pt>
                <c:pt idx="9">
                  <c:v>732.03</c:v>
                </c:pt>
                <c:pt idx="10">
                  <c:v>790.39</c:v>
                </c:pt>
                <c:pt idx="11">
                  <c:v>879.63</c:v>
                </c:pt>
              </c:numCache>
            </c:numRef>
          </c:val>
          <c:extLst>
            <c:ext xmlns:c16="http://schemas.microsoft.com/office/drawing/2014/chart" uri="{C3380CC4-5D6E-409C-BE32-E72D297353CC}">
              <c16:uniqueId val="{00000019-676B-4E60-8D57-1020D8E6C2F3}"/>
            </c:ext>
          </c:extLst>
        </c:ser>
        <c:ser>
          <c:idx val="2"/>
          <c:order val="2"/>
          <c:tx>
            <c:strRef>
              <c:f>Sheet1!$D$1</c:f>
              <c:strCache>
                <c:ptCount val="1"/>
                <c:pt idx="0">
                  <c:v>Devices</c:v>
                </c:pt>
              </c:strCache>
            </c:strRef>
          </c:tx>
          <c:spPr>
            <a:solidFill>
              <a:srgbClr val="BABABA"/>
            </a:solidFill>
            <a:ln>
              <a:solidFill>
                <a:srgbClr val="BABABA"/>
              </a:solidFill>
            </a:ln>
          </c:spPr>
          <c:invertIfNegative val="0"/>
          <c:cat>
            <c:strRef>
              <c:f>Sheet1!$A$2:$A$13</c:f>
              <c:strCach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strCache>
            </c:strRef>
          </c:cat>
          <c:val>
            <c:numRef>
              <c:f>Sheet1!$D$2:$D$13</c:f>
              <c:numCache>
                <c:formatCode>General</c:formatCode>
                <c:ptCount val="12"/>
                <c:pt idx="0">
                  <c:v>676</c:v>
                </c:pt>
                <c:pt idx="1">
                  <c:v>677</c:v>
                </c:pt>
                <c:pt idx="2">
                  <c:v>649</c:v>
                </c:pt>
                <c:pt idx="3">
                  <c:v>646</c:v>
                </c:pt>
                <c:pt idx="4">
                  <c:v>630</c:v>
                </c:pt>
                <c:pt idx="5">
                  <c:v>665</c:v>
                </c:pt>
                <c:pt idx="6">
                  <c:v>712</c:v>
                </c:pt>
                <c:pt idx="7">
                  <c:v>712</c:v>
                </c:pt>
                <c:pt idx="8">
                  <c:v>697</c:v>
                </c:pt>
                <c:pt idx="9">
                  <c:v>807.58</c:v>
                </c:pt>
                <c:pt idx="10">
                  <c:v>739.98</c:v>
                </c:pt>
                <c:pt idx="11">
                  <c:v>735.39</c:v>
                </c:pt>
              </c:numCache>
            </c:numRef>
          </c:val>
          <c:extLst>
            <c:ext xmlns:c16="http://schemas.microsoft.com/office/drawing/2014/chart" uri="{C3380CC4-5D6E-409C-BE32-E72D297353CC}">
              <c16:uniqueId val="{00000026-676B-4E60-8D57-1020D8E6C2F3}"/>
            </c:ext>
          </c:extLst>
        </c:ser>
        <c:ser>
          <c:idx val="3"/>
          <c:order val="3"/>
          <c:tx>
            <c:strRef>
              <c:f>Sheet1!$E$1</c:f>
              <c:strCache>
                <c:ptCount val="1"/>
                <c:pt idx="0">
                  <c:v>IT Services</c:v>
                </c:pt>
              </c:strCache>
            </c:strRef>
          </c:tx>
          <c:spPr>
            <a:solidFill>
              <a:srgbClr val="A60B0B"/>
            </a:solidFill>
            <a:ln>
              <a:solidFill>
                <a:srgbClr val="A60B0B"/>
              </a:solidFill>
            </a:ln>
          </c:spPr>
          <c:invertIfNegative val="0"/>
          <c:cat>
            <c:strRef>
              <c:f>Sheet1!$A$2:$A$13</c:f>
              <c:strCach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strCache>
            </c:strRef>
          </c:cat>
          <c:val>
            <c:numRef>
              <c:f>Sheet1!$E$2:$E$13</c:f>
              <c:numCache>
                <c:formatCode>General</c:formatCode>
                <c:ptCount val="12"/>
                <c:pt idx="0">
                  <c:v>906</c:v>
                </c:pt>
                <c:pt idx="1">
                  <c:v>922</c:v>
                </c:pt>
                <c:pt idx="2">
                  <c:v>897</c:v>
                </c:pt>
                <c:pt idx="3">
                  <c:v>866</c:v>
                </c:pt>
                <c:pt idx="4">
                  <c:v>894</c:v>
                </c:pt>
                <c:pt idx="5">
                  <c:v>931</c:v>
                </c:pt>
                <c:pt idx="6">
                  <c:v>993</c:v>
                </c:pt>
                <c:pt idx="7">
                  <c:v>1040</c:v>
                </c:pt>
                <c:pt idx="8">
                  <c:v>1071</c:v>
                </c:pt>
                <c:pt idx="9">
                  <c:v>1207.97</c:v>
                </c:pt>
                <c:pt idx="10">
                  <c:v>1258.1500000000001</c:v>
                </c:pt>
                <c:pt idx="11">
                  <c:v>1357.91</c:v>
                </c:pt>
              </c:numCache>
            </c:numRef>
          </c:val>
          <c:extLst>
            <c:ext xmlns:c16="http://schemas.microsoft.com/office/drawing/2014/chart" uri="{C3380CC4-5D6E-409C-BE32-E72D297353CC}">
              <c16:uniqueId val="{00000033-676B-4E60-8D57-1020D8E6C2F3}"/>
            </c:ext>
          </c:extLst>
        </c:ser>
        <c:ser>
          <c:idx val="4"/>
          <c:order val="4"/>
          <c:tx>
            <c:strRef>
              <c:f>Sheet1!$F$1</c:f>
              <c:strCache>
                <c:ptCount val="1"/>
                <c:pt idx="0">
                  <c:v>Communication Services</c:v>
                </c:pt>
              </c:strCache>
            </c:strRef>
          </c:tx>
          <c:spPr>
            <a:solidFill>
              <a:srgbClr val="87BC24"/>
            </a:solidFill>
            <a:ln>
              <a:solidFill>
                <a:srgbClr val="87BC24"/>
              </a:solidFill>
            </a:ln>
          </c:spPr>
          <c:invertIfNegative val="0"/>
          <c:cat>
            <c:strRef>
              <c:f>Sheet1!$A$2:$A$13</c:f>
              <c:strCach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strCache>
            </c:strRef>
          </c:cat>
          <c:val>
            <c:numRef>
              <c:f>Sheet1!$F$2:$F$13</c:f>
              <c:numCache>
                <c:formatCode>General</c:formatCode>
                <c:ptCount val="12"/>
                <c:pt idx="0">
                  <c:v>1641</c:v>
                </c:pt>
                <c:pt idx="1">
                  <c:v>1624</c:v>
                </c:pt>
                <c:pt idx="2">
                  <c:v>1541</c:v>
                </c:pt>
                <c:pt idx="3">
                  <c:v>1392</c:v>
                </c:pt>
                <c:pt idx="4">
                  <c:v>1374</c:v>
                </c:pt>
                <c:pt idx="5">
                  <c:v>1392</c:v>
                </c:pt>
                <c:pt idx="6">
                  <c:v>1380</c:v>
                </c:pt>
                <c:pt idx="7">
                  <c:v>1373</c:v>
                </c:pt>
                <c:pt idx="8">
                  <c:v>1396</c:v>
                </c:pt>
                <c:pt idx="9">
                  <c:v>1459.48</c:v>
                </c:pt>
                <c:pt idx="10">
                  <c:v>1435.4</c:v>
                </c:pt>
                <c:pt idx="11">
                  <c:v>1469.22</c:v>
                </c:pt>
              </c:numCache>
            </c:numRef>
          </c:val>
          <c:extLst>
            <c:ext xmlns:c16="http://schemas.microsoft.com/office/drawing/2014/chart" uri="{C3380CC4-5D6E-409C-BE32-E72D297353CC}">
              <c16:uniqueId val="{00000040-676B-4E60-8D57-1020D8E6C2F3}"/>
            </c:ext>
          </c:extLst>
        </c:ser>
        <c:dLbls>
          <c:showLegendKey val="0"/>
          <c:showVal val="0"/>
          <c:showCatName val="0"/>
          <c:showSerName val="0"/>
          <c:showPercent val="0"/>
          <c:showBubbleSize val="0"/>
        </c:dLbls>
        <c:gapWidth val="80"/>
        <c:overlap val="10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100" b="0" dirty="0" err="1">
                    <a:solidFill>
                      <a:srgbClr val="0F2741"/>
                    </a:solidFill>
                    <a:latin typeface="Open Sans"/>
                  </a:rPr>
                  <a:t>Potrošnja</a:t>
                </a:r>
                <a:r>
                  <a:rPr lang="en-US" sz="1100" b="0" dirty="0">
                    <a:solidFill>
                      <a:srgbClr val="0F2741"/>
                    </a:solidFill>
                    <a:latin typeface="Open Sans"/>
                  </a:rPr>
                  <a:t> u </a:t>
                </a:r>
                <a:r>
                  <a:rPr lang="en-US" sz="1100" b="0" dirty="0" err="1">
                    <a:solidFill>
                      <a:srgbClr val="0F2741"/>
                    </a:solidFill>
                    <a:latin typeface="Open Sans"/>
                  </a:rPr>
                  <a:t>milijardama</a:t>
                </a:r>
                <a:r>
                  <a:rPr lang="en-US" sz="1100" b="0" baseline="0" dirty="0">
                    <a:solidFill>
                      <a:srgbClr val="0F2741"/>
                    </a:solidFill>
                    <a:latin typeface="Open Sans"/>
                  </a:rPr>
                  <a:t> USD</a:t>
                </a:r>
                <a:endParaRPr lang="en-US" sz="1100" b="0" dirty="0">
                  <a:solidFill>
                    <a:srgbClr val="0F2741"/>
                  </a:solidFill>
                  <a:latin typeface="Open Sans"/>
                </a:endParaRP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legend>
      <c:legendPos val="t"/>
      <c:overlay val="0"/>
      <c:txPr>
        <a:bodyPr/>
        <a:lstStyle/>
        <a:p>
          <a:pPr>
            <a:defRPr sz="1100" smtId="4294967295">
              <a:solidFill>
                <a:srgbClr val="0F2741"/>
              </a:solidFill>
              <a:latin typeface="Open Sans"/>
            </a:defRPr>
          </a:pPr>
          <a:endParaRPr lang="en-US"/>
        </a:p>
      </c:txPr>
    </c:legend>
    <c:plotVisOnly val="1"/>
    <c:dispBlanksAs val="gap"/>
    <c:showDLblsOverMax val="1"/>
  </c:chart>
  <c:txPr>
    <a:bodyPr/>
    <a:lstStyle/>
    <a:p>
      <a:pPr>
        <a:defRPr sz="1800" smtId="4294967295"/>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0-9C01-48E9-ABAD-C3B6057F4642}"/>
                </c:ext>
              </c:extLst>
            </c:dLbl>
            <c:dLbl>
              <c:idx val="1"/>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9C01-48E9-ABAD-C3B6057F4642}"/>
                </c:ext>
              </c:extLst>
            </c:dLbl>
            <c:dLbl>
              <c:idx val="2"/>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9C01-48E9-ABAD-C3B6057F4642}"/>
                </c:ext>
              </c:extLst>
            </c:dLbl>
            <c:dLbl>
              <c:idx val="3"/>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9C01-48E9-ABAD-C3B6057F4642}"/>
                </c:ext>
              </c:extLst>
            </c:dLbl>
            <c:dLbl>
              <c:idx val="4"/>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9C01-48E9-ABAD-C3B6057F4642}"/>
                </c:ext>
              </c:extLst>
            </c:dLbl>
            <c:dLbl>
              <c:idx val="5"/>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9C01-48E9-ABAD-C3B6057F4642}"/>
                </c:ext>
              </c:extLst>
            </c:dLbl>
            <c:dLbl>
              <c:idx val="6"/>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9C01-48E9-ABAD-C3B6057F4642}"/>
                </c:ext>
              </c:extLst>
            </c:dLbl>
            <c:dLbl>
              <c:idx val="7"/>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7-9C01-48E9-ABAD-C3B6057F4642}"/>
                </c:ext>
              </c:extLst>
            </c:dLbl>
            <c:dLbl>
              <c:idx val="8"/>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9C01-48E9-ABAD-C3B6057F4642}"/>
                </c:ext>
              </c:extLst>
            </c:dLbl>
            <c:dLbl>
              <c:idx val="9"/>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9-9C01-48E9-ABAD-C3B6057F4642}"/>
                </c:ext>
              </c:extLst>
            </c:dLbl>
            <c:dLbl>
              <c:idx val="10"/>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A-9C01-48E9-ABAD-C3B6057F4642}"/>
                </c:ext>
              </c:extLst>
            </c:dLbl>
            <c:dLbl>
              <c:idx val="11"/>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B-9C01-48E9-ABAD-C3B6057F4642}"/>
                </c:ext>
              </c:extLst>
            </c:dLbl>
            <c:spPr>
              <a:noFill/>
              <a:ln>
                <a:noFill/>
              </a:ln>
              <a:effectLst/>
            </c:spPr>
            <c:txPr>
              <a:bodyPr/>
              <a:lstStyle/>
              <a:p>
                <a:pPr>
                  <a:defRPr sz="1100" b="0" smtId="4294967295">
                    <a:solidFill>
                      <a:srgbClr val="0F2741"/>
                    </a:solidFill>
                    <a:latin typeface="Open Sans"/>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Sheet1!$A$2:$A$13</c:f>
              <c:strCache>
                <c:ptCount val="12"/>
                <c:pt idx="0">
                  <c:v>Charity/ Non-profit</c:v>
                </c:pt>
                <c:pt idx="1">
                  <c:v>Power &amp; Utilities</c:v>
                </c:pt>
                <c:pt idx="2">
                  <c:v>Business / Professional Services</c:v>
                </c:pt>
                <c:pt idx="3">
                  <c:v>Education</c:v>
                </c:pt>
                <c:pt idx="4">
                  <c:v>Technology</c:v>
                </c:pt>
                <c:pt idx="5">
                  <c:v>Manufacturing/ Automotive</c:v>
                </c:pt>
                <c:pt idx="6">
                  <c:v>Healthcare</c:v>
                </c:pt>
                <c:pt idx="7">
                  <c:v>Financial Services</c:v>
                </c:pt>
                <c:pt idx="8">
                  <c:v>Transport/ Logistics</c:v>
                </c:pt>
                <c:pt idx="9">
                  <c:v>Global average</c:v>
                </c:pt>
                <c:pt idx="10">
                  <c:v>Retail</c:v>
                </c:pt>
                <c:pt idx="11">
                  <c:v>Government</c:v>
                </c:pt>
              </c:strCache>
            </c:strRef>
          </c:cat>
          <c:val>
            <c:numRef>
              <c:f>Sheet1!$B$2:$B$13</c:f>
              <c:numCache>
                <c:formatCode>General</c:formatCode>
                <c:ptCount val="12"/>
                <c:pt idx="0">
                  <c:v>0.64</c:v>
                </c:pt>
                <c:pt idx="1">
                  <c:v>0.59</c:v>
                </c:pt>
                <c:pt idx="2">
                  <c:v>0.56999999999999995</c:v>
                </c:pt>
                <c:pt idx="3">
                  <c:v>0.56000000000000005</c:v>
                </c:pt>
                <c:pt idx="4">
                  <c:v>0.55000000000000004</c:v>
                </c:pt>
                <c:pt idx="5">
                  <c:v>0.54</c:v>
                </c:pt>
                <c:pt idx="6">
                  <c:v>0.54</c:v>
                </c:pt>
                <c:pt idx="7">
                  <c:v>0.53</c:v>
                </c:pt>
                <c:pt idx="8">
                  <c:v>0.53</c:v>
                </c:pt>
                <c:pt idx="9">
                  <c:v>0.52</c:v>
                </c:pt>
                <c:pt idx="10">
                  <c:v>0.45</c:v>
                </c:pt>
                <c:pt idx="11">
                  <c:v>0.38</c:v>
                </c:pt>
              </c:numCache>
            </c:numRef>
          </c:val>
          <c:extLst>
            <c:ext xmlns:c16="http://schemas.microsoft.com/office/drawing/2014/chart" uri="{C3380CC4-5D6E-409C-BE32-E72D297353CC}">
              <c16:uniqueId val="{0000000C-9C01-48E9-ABAD-C3B6057F4642}"/>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0-BE7F-48CE-86DE-87FDFFEB9E2E}"/>
                </c:ext>
              </c:extLst>
            </c:dLbl>
            <c:dLbl>
              <c:idx val="1"/>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BE7F-48CE-86DE-87FDFFEB9E2E}"/>
                </c:ext>
              </c:extLst>
            </c:dLbl>
            <c:dLbl>
              <c:idx val="2"/>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BE7F-48CE-86DE-87FDFFEB9E2E}"/>
                </c:ext>
              </c:extLst>
            </c:dLbl>
            <c:dLbl>
              <c:idx val="3"/>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BE7F-48CE-86DE-87FDFFEB9E2E}"/>
                </c:ext>
              </c:extLst>
            </c:dLbl>
            <c:dLbl>
              <c:idx val="4"/>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BE7F-48CE-86DE-87FDFFEB9E2E}"/>
                </c:ext>
              </c:extLst>
            </c:dLbl>
            <c:dLbl>
              <c:idx val="5"/>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BE7F-48CE-86DE-87FDFFEB9E2E}"/>
                </c:ext>
              </c:extLst>
            </c:dLbl>
            <c:dLbl>
              <c:idx val="6"/>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BE7F-48CE-86DE-87FDFFEB9E2E}"/>
                </c:ext>
              </c:extLst>
            </c:dLbl>
            <c:dLbl>
              <c:idx val="7"/>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7-BE7F-48CE-86DE-87FDFFEB9E2E}"/>
                </c:ext>
              </c:extLst>
            </c:dLbl>
            <c:dLbl>
              <c:idx val="8"/>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BE7F-48CE-86DE-87FDFFEB9E2E}"/>
                </c:ext>
              </c:extLst>
            </c:dLbl>
            <c:dLbl>
              <c:idx val="9"/>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9-BE7F-48CE-86DE-87FDFFEB9E2E}"/>
                </c:ext>
              </c:extLst>
            </c:dLbl>
            <c:dLbl>
              <c:idx val="10"/>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A-BE7F-48CE-86DE-87FDFFEB9E2E}"/>
                </c:ext>
              </c:extLst>
            </c:dLbl>
            <c:dLbl>
              <c:idx val="11"/>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B-BE7F-48CE-86DE-87FDFFEB9E2E}"/>
                </c:ext>
              </c:extLst>
            </c:dLbl>
            <c:dLbl>
              <c:idx val="12"/>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C-BE7F-48CE-86DE-87FDFFEB9E2E}"/>
                </c:ext>
              </c:extLst>
            </c:dLbl>
            <c:dLbl>
              <c:idx val="13"/>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D-BE7F-48CE-86DE-87FDFFEB9E2E}"/>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Sheet1!$A$2:$A$15</c:f>
              <c:strCache>
                <c:ptCount val="14"/>
                <c:pt idx="0">
                  <c:v>Implemented flexible work arrangements (e.g., employees can work remote or at home)</c:v>
                </c:pt>
                <c:pt idx="1">
                  <c:v>Encourages flexible work hours (i.e., nu strictly workin from 9 a.m. to 5 p.m.)</c:v>
                </c:pt>
                <c:pt idx="2">
                  <c:v>Promoted cybesecurity awareness to the whole organization</c:v>
                </c:pt>
                <c:pt idx="3">
                  <c:v>Implemented mental health support programs/resources</c:v>
                </c:pt>
                <c:pt idx="4">
                  <c:v>Diversity, equity, and inclusion (DEI) training/initiatives</c:v>
                </c:pt>
                <c:pt idx="5">
                  <c:v>Team building/bonding exercises/activities (e.g., office happy hour, company outings/trips)</c:v>
                </c:pt>
                <c:pt idx="6">
                  <c:v>Recognizes special events (e.g., holidays, birthdays etc.)</c:v>
                </c:pt>
                <c:pt idx="7">
                  <c:v>Proactively solicits feedback on employees' needs</c:v>
                </c:pt>
                <c:pt idx="8">
                  <c:v>The organization values and listens to the input of all staff</c:v>
                </c:pt>
                <c:pt idx="9">
                  <c:v>Implemented technology to make security professionals' jobs easier</c:v>
                </c:pt>
                <c:pt idx="10">
                  <c:v>Added extra vacation days</c:v>
                </c:pt>
                <c:pt idx="11">
                  <c:v>Instituted robust parental leave policies</c:v>
                </c:pt>
                <c:pt idx="12">
                  <c:v>Management and staff have created realistic KPIs</c:v>
                </c:pt>
                <c:pt idx="13">
                  <c:v>They have not done anything to promote positive work culture</c:v>
                </c:pt>
              </c:strCache>
            </c:strRef>
          </c:cat>
          <c:val>
            <c:numRef>
              <c:f>Sheet1!$B$2:$B$15</c:f>
              <c:numCache>
                <c:formatCode>General</c:formatCode>
                <c:ptCount val="14"/>
                <c:pt idx="0">
                  <c:v>0.49</c:v>
                </c:pt>
                <c:pt idx="1">
                  <c:v>0.42</c:v>
                </c:pt>
                <c:pt idx="2">
                  <c:v>0.36</c:v>
                </c:pt>
                <c:pt idx="3">
                  <c:v>0.35</c:v>
                </c:pt>
                <c:pt idx="4">
                  <c:v>0.35</c:v>
                </c:pt>
                <c:pt idx="5">
                  <c:v>0.32</c:v>
                </c:pt>
                <c:pt idx="6">
                  <c:v>0.28999999999999998</c:v>
                </c:pt>
                <c:pt idx="7">
                  <c:v>0.28000000000000003</c:v>
                </c:pt>
                <c:pt idx="8">
                  <c:v>0.28000000000000003</c:v>
                </c:pt>
                <c:pt idx="9">
                  <c:v>0.23</c:v>
                </c:pt>
                <c:pt idx="10">
                  <c:v>0.2</c:v>
                </c:pt>
                <c:pt idx="11">
                  <c:v>0.18</c:v>
                </c:pt>
                <c:pt idx="12">
                  <c:v>0.16</c:v>
                </c:pt>
                <c:pt idx="13">
                  <c:v>0.05</c:v>
                </c:pt>
              </c:numCache>
            </c:numRef>
          </c:val>
          <c:extLst>
            <c:ext xmlns:c16="http://schemas.microsoft.com/office/drawing/2014/chart" uri="{C3380CC4-5D6E-409C-BE32-E72D297353CC}">
              <c16:uniqueId val="{0000000E-BE7F-48CE-86DE-87FDFFEB9E2E}"/>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0-70AD-40B4-9EA6-C31DEB18D263}"/>
                </c:ext>
              </c:extLst>
            </c:dLbl>
            <c:dLbl>
              <c:idx val="1"/>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70AD-40B4-9EA6-C31DEB18D263}"/>
                </c:ext>
              </c:extLst>
            </c:dLbl>
            <c:dLbl>
              <c:idx val="2"/>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70AD-40B4-9EA6-C31DEB18D263}"/>
                </c:ext>
              </c:extLst>
            </c:dLbl>
            <c:dLbl>
              <c:idx val="3"/>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70AD-40B4-9EA6-C31DEB18D263}"/>
                </c:ext>
              </c:extLst>
            </c:dLbl>
            <c:dLbl>
              <c:idx val="4"/>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70AD-40B4-9EA6-C31DEB18D263}"/>
                </c:ext>
              </c:extLst>
            </c:dLbl>
            <c:dLbl>
              <c:idx val="5"/>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70AD-40B4-9EA6-C31DEB18D263}"/>
                </c:ext>
              </c:extLst>
            </c:dLbl>
            <c:dLbl>
              <c:idx val="6"/>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70AD-40B4-9EA6-C31DEB18D263}"/>
                </c:ext>
              </c:extLst>
            </c:dLbl>
            <c:dLbl>
              <c:idx val="7"/>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7-70AD-40B4-9EA6-C31DEB18D263}"/>
                </c:ext>
              </c:extLst>
            </c:dLbl>
            <c:dLbl>
              <c:idx val="8"/>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70AD-40B4-9EA6-C31DEB18D263}"/>
                </c:ext>
              </c:extLst>
            </c:dLbl>
            <c:dLbl>
              <c:idx val="9"/>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9-70AD-40B4-9EA6-C31DEB18D263}"/>
                </c:ext>
              </c:extLst>
            </c:dLbl>
            <c:dLbl>
              <c:idx val="10"/>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A-70AD-40B4-9EA6-C31DEB18D263}"/>
                </c:ext>
              </c:extLst>
            </c:dLbl>
            <c:dLbl>
              <c:idx val="11"/>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B-70AD-40B4-9EA6-C31DEB18D263}"/>
                </c:ext>
              </c:extLst>
            </c:dLbl>
            <c:dLbl>
              <c:idx val="12"/>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C-70AD-40B4-9EA6-C31DEB18D263}"/>
                </c:ext>
              </c:extLst>
            </c:dLbl>
            <c:spPr>
              <a:noFill/>
              <a:ln>
                <a:noFill/>
              </a:ln>
              <a:effectLst/>
            </c:spPr>
            <c:txPr>
              <a:bodyPr/>
              <a:lstStyle/>
              <a:p>
                <a:pPr>
                  <a:defRPr sz="1100" b="0" smtId="4294967295">
                    <a:solidFill>
                      <a:srgbClr val="0F2741"/>
                    </a:solidFill>
                    <a:latin typeface="Open Sans"/>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Sheet1!$A$2:$A$14</c:f>
              <c:strCache>
                <c:ptCount val="13"/>
                <c:pt idx="0">
                  <c:v>Increased focus on business continuity and resiliency</c:v>
                </c:pt>
                <c:pt idx="1">
                  <c:v>There has been no impact to our organization as a result of the was in Ukraine</c:v>
                </c:pt>
                <c:pt idx="2">
                  <c:v>Increase in cyber attacks on us/our third-party partners and suppliers</c:v>
                </c:pt>
                <c:pt idx="3">
                  <c:v>Increased focus how we handle crisis communications</c:v>
                </c:pt>
                <c:pt idx="4">
                  <c:v>Increase investment in security</c:v>
                </c:pt>
                <c:pt idx="5">
                  <c:v>Concern over security attack retribution as a result from making a corporate public statement about war</c:v>
                </c:pt>
                <c:pt idx="6">
                  <c:v>Improved relationships with government contracts and information sharing groups (e.g., local CSIRT or CERT, etc)</c:v>
                </c:pt>
                <c:pt idx="7">
                  <c:v>Invested in secure communications tools to address risks like eavesdropping, metadata exposure, data loss, noncompliance (e.g., encrypted chat and voice calling)</c:v>
                </c:pt>
                <c:pt idx="8">
                  <c:v>Exit of our business operations in Russia</c:v>
                </c:pt>
                <c:pt idx="9">
                  <c:v>Disruptions to our innovation roadmap due to employees or contractors located in regions, and in locations affected by sanctions</c:v>
                </c:pt>
                <c:pt idx="10">
                  <c:v>Discussions with our insurance provider about cyber insurance coverage</c:v>
                </c:pt>
                <c:pt idx="11">
                  <c:v>Misinformation and disinformation sowing confusion among executives and the board about cyber risks</c:v>
                </c:pt>
                <c:pt idx="12">
                  <c:v>Migrated/transferred data out of the region</c:v>
                </c:pt>
              </c:strCache>
            </c:strRef>
          </c:cat>
          <c:val>
            <c:numRef>
              <c:f>Sheet1!$B$2:$B$14</c:f>
              <c:numCache>
                <c:formatCode>General</c:formatCode>
                <c:ptCount val="13"/>
                <c:pt idx="0">
                  <c:v>0.28999999999999998</c:v>
                </c:pt>
                <c:pt idx="1">
                  <c:v>0.23</c:v>
                </c:pt>
                <c:pt idx="2">
                  <c:v>0.22</c:v>
                </c:pt>
                <c:pt idx="3">
                  <c:v>0.22</c:v>
                </c:pt>
                <c:pt idx="4">
                  <c:v>0.19</c:v>
                </c:pt>
                <c:pt idx="5">
                  <c:v>0.19</c:v>
                </c:pt>
                <c:pt idx="6">
                  <c:v>0.19</c:v>
                </c:pt>
                <c:pt idx="7">
                  <c:v>0.17</c:v>
                </c:pt>
                <c:pt idx="8">
                  <c:v>0.16</c:v>
                </c:pt>
                <c:pt idx="9">
                  <c:v>0.13</c:v>
                </c:pt>
                <c:pt idx="10">
                  <c:v>0.13</c:v>
                </c:pt>
                <c:pt idx="11">
                  <c:v>0.13</c:v>
                </c:pt>
                <c:pt idx="12">
                  <c:v>0.12</c:v>
                </c:pt>
              </c:numCache>
            </c:numRef>
          </c:val>
          <c:extLst>
            <c:ext xmlns:c16="http://schemas.microsoft.com/office/drawing/2014/chart" uri="{C3380CC4-5D6E-409C-BE32-E72D297353CC}">
              <c16:uniqueId val="{0000000D-70AD-40B4-9EA6-C31DEB18D263}"/>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0-2AFB-4EF5-BE3C-D9E104792A54}"/>
                </c:ext>
              </c:extLst>
            </c:dLbl>
            <c:dLbl>
              <c:idx val="1"/>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2AFB-4EF5-BE3C-D9E104792A54}"/>
                </c:ext>
              </c:extLst>
            </c:dLbl>
            <c:dLbl>
              <c:idx val="2"/>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2AFB-4EF5-BE3C-D9E104792A54}"/>
                </c:ext>
              </c:extLst>
            </c:dLbl>
            <c:dLbl>
              <c:idx val="3"/>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2AFB-4EF5-BE3C-D9E104792A54}"/>
                </c:ext>
              </c:extLst>
            </c:dLbl>
            <c:dLbl>
              <c:idx val="4"/>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2AFB-4EF5-BE3C-D9E104792A54}"/>
                </c:ext>
              </c:extLst>
            </c:dLbl>
            <c:dLbl>
              <c:idx val="5"/>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2AFB-4EF5-BE3C-D9E104792A54}"/>
                </c:ext>
              </c:extLst>
            </c:dLbl>
            <c:dLbl>
              <c:idx val="6"/>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2AFB-4EF5-BE3C-D9E104792A54}"/>
                </c:ext>
              </c:extLst>
            </c:dLbl>
            <c:dLbl>
              <c:idx val="7"/>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7-2AFB-4EF5-BE3C-D9E104792A54}"/>
                </c:ext>
              </c:extLst>
            </c:dLbl>
            <c:dLbl>
              <c:idx val="8"/>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2AFB-4EF5-BE3C-D9E104792A54}"/>
                </c:ext>
              </c:extLst>
            </c:dLbl>
            <c:dLbl>
              <c:idx val="9"/>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9-2AFB-4EF5-BE3C-D9E104792A54}"/>
                </c:ext>
              </c:extLst>
            </c:dLbl>
            <c:dLbl>
              <c:idx val="10"/>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A-2AFB-4EF5-BE3C-D9E104792A54}"/>
                </c:ext>
              </c:extLst>
            </c:dLbl>
            <c:dLbl>
              <c:idx val="11"/>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B-2AFB-4EF5-BE3C-D9E104792A54}"/>
                </c:ext>
              </c:extLst>
            </c:dLbl>
            <c:dLbl>
              <c:idx val="12"/>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C-2AFB-4EF5-BE3C-D9E104792A54}"/>
                </c:ext>
              </c:extLst>
            </c:dLbl>
            <c:dLbl>
              <c:idx val="13"/>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D-2AFB-4EF5-BE3C-D9E104792A54}"/>
                </c:ext>
              </c:extLst>
            </c:dLbl>
            <c:dLbl>
              <c:idx val="14"/>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E-2AFB-4EF5-BE3C-D9E104792A54}"/>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Sheet1!$A$2:$A$16</c:f>
              <c:strCache>
                <c:ptCount val="15"/>
                <c:pt idx="0">
                  <c:v>Web development</c:v>
                </c:pt>
                <c:pt idx="1">
                  <c:v>AI/ Machine learning/ Deep learning</c:v>
                </c:pt>
                <c:pt idx="2">
                  <c:v>Game development</c:v>
                </c:pt>
                <c:pt idx="3">
                  <c:v>Cybersecurity</c:v>
                </c:pt>
                <c:pt idx="4">
                  <c:v>DevOps</c:v>
                </c:pt>
                <c:pt idx="5">
                  <c:v>Mobile development</c:v>
                </c:pt>
                <c:pt idx="6">
                  <c:v>Functional programming</c:v>
                </c:pt>
                <c:pt idx="7">
                  <c:v>Database software</c:v>
                </c:pt>
                <c:pt idx="8">
                  <c:v>Cloud computing</c:v>
                </c:pt>
                <c:pt idx="9">
                  <c:v>UI/UX design</c:v>
                </c:pt>
                <c:pt idx="10">
                  <c:v>Big data</c:v>
                </c:pt>
                <c:pt idx="11">
                  <c:v>Internet of Things (IoT)</c:v>
                </c:pt>
                <c:pt idx="12">
                  <c:v>Robotics</c:v>
                </c:pt>
                <c:pt idx="13">
                  <c:v>Container technology</c:v>
                </c:pt>
                <c:pt idx="14">
                  <c:v>Blockchain</c:v>
                </c:pt>
              </c:strCache>
            </c:strRef>
          </c:cat>
          <c:val>
            <c:numRef>
              <c:f>Sheet1!$B$2:$B$16</c:f>
              <c:numCache>
                <c:formatCode>General</c:formatCode>
                <c:ptCount val="15"/>
                <c:pt idx="0">
                  <c:v>0.35920000000000002</c:v>
                </c:pt>
                <c:pt idx="1">
                  <c:v>0.35199999999999998</c:v>
                </c:pt>
                <c:pt idx="2">
                  <c:v>0.29189999999999999</c:v>
                </c:pt>
                <c:pt idx="3">
                  <c:v>0.2432</c:v>
                </c:pt>
                <c:pt idx="4">
                  <c:v>0.23799999999999999</c:v>
                </c:pt>
                <c:pt idx="5">
                  <c:v>0.2364</c:v>
                </c:pt>
                <c:pt idx="6">
                  <c:v>0.20349999999999999</c:v>
                </c:pt>
                <c:pt idx="7">
                  <c:v>0.1827</c:v>
                </c:pt>
                <c:pt idx="8">
                  <c:v>0.17899999999999999</c:v>
                </c:pt>
                <c:pt idx="9">
                  <c:v>0.17660000000000001</c:v>
                </c:pt>
                <c:pt idx="10">
                  <c:v>0.1706</c:v>
                </c:pt>
                <c:pt idx="11">
                  <c:v>0.14130000000000001</c:v>
                </c:pt>
                <c:pt idx="12">
                  <c:v>0.1361</c:v>
                </c:pt>
                <c:pt idx="13">
                  <c:v>0.1275</c:v>
                </c:pt>
                <c:pt idx="14">
                  <c:v>0.12280000000000001</c:v>
                </c:pt>
              </c:numCache>
            </c:numRef>
          </c:val>
          <c:extLst>
            <c:ext xmlns:c16="http://schemas.microsoft.com/office/drawing/2014/chart" uri="{C3380CC4-5D6E-409C-BE32-E72D297353CC}">
              <c16:uniqueId val="{0000000F-2AFB-4EF5-BE3C-D9E104792A54}"/>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0-CA7B-4D4B-BDDD-4EEA1A1FCA3A}"/>
                </c:ext>
              </c:extLst>
            </c:dLbl>
            <c:dLbl>
              <c:idx val="1"/>
              <c:numFmt formatCode="#,##0.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CA7B-4D4B-BDDD-4EEA1A1FCA3A}"/>
                </c:ext>
              </c:extLst>
            </c:dLbl>
            <c:dLbl>
              <c:idx val="2"/>
              <c:numFmt formatCode="#,##0.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CA7B-4D4B-BDDD-4EEA1A1FCA3A}"/>
                </c:ext>
              </c:extLst>
            </c:dLbl>
            <c:dLbl>
              <c:idx val="3"/>
              <c:numFmt formatCode="#,##0.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CA7B-4D4B-BDDD-4EEA1A1FCA3A}"/>
                </c:ext>
              </c:extLst>
            </c:dLbl>
            <c:spPr>
              <a:noFill/>
              <a:ln>
                <a:noFill/>
              </a:ln>
              <a:effectLst/>
            </c:spPr>
            <c:txPr>
              <a:bodyPr/>
              <a:lstStyle/>
              <a:p>
                <a:pPr>
                  <a:defRPr sz="1100" b="0" smtId="4294967295">
                    <a:solidFill>
                      <a:srgbClr val="0F2741"/>
                    </a:solidFill>
                    <a:latin typeface="Open Sans"/>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Sheet1!$A$2:$A$5</c:f>
              <c:strCache>
                <c:ptCount val="4"/>
                <c:pt idx="0">
                  <c:v>APAC</c:v>
                </c:pt>
                <c:pt idx="1">
                  <c:v>LATAM</c:v>
                </c:pt>
                <c:pt idx="2">
                  <c:v>North America</c:v>
                </c:pt>
                <c:pt idx="3">
                  <c:v>EMEA</c:v>
                </c:pt>
              </c:strCache>
            </c:strRef>
          </c:cat>
          <c:val>
            <c:numRef>
              <c:f>Sheet1!$B$2:$B$5</c:f>
              <c:numCache>
                <c:formatCode>General</c:formatCode>
                <c:ptCount val="4"/>
                <c:pt idx="0">
                  <c:v>2163.4699999999998</c:v>
                </c:pt>
                <c:pt idx="1">
                  <c:v>515.88</c:v>
                </c:pt>
                <c:pt idx="2">
                  <c:v>436.08</c:v>
                </c:pt>
                <c:pt idx="3">
                  <c:v>317.05</c:v>
                </c:pt>
              </c:numCache>
            </c:numRef>
          </c:val>
          <c:extLst>
            <c:ext xmlns:c16="http://schemas.microsoft.com/office/drawing/2014/chart" uri="{C3380CC4-5D6E-409C-BE32-E72D297353CC}">
              <c16:uniqueId val="{00000004-CA7B-4D4B-BDDD-4EEA1A1FCA3A}"/>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100" b="0" dirty="0" err="1">
                    <a:solidFill>
                      <a:srgbClr val="0F2741"/>
                    </a:solidFill>
                    <a:latin typeface="Open Sans"/>
                  </a:rPr>
                  <a:t>Broj</a:t>
                </a:r>
                <a:r>
                  <a:rPr lang="en-US" sz="1100" b="0" dirty="0">
                    <a:solidFill>
                      <a:srgbClr val="0F2741"/>
                    </a:solidFill>
                    <a:latin typeface="Open Sans"/>
                  </a:rPr>
                  <a:t> </a:t>
                </a:r>
                <a:r>
                  <a:rPr lang="en-US" sz="1100" b="0" dirty="0" err="1">
                    <a:solidFill>
                      <a:srgbClr val="0F2741"/>
                    </a:solidFill>
                    <a:latin typeface="Open Sans"/>
                  </a:rPr>
                  <a:t>profesionalaca</a:t>
                </a:r>
                <a:r>
                  <a:rPr lang="en-US" sz="1100" b="0" dirty="0">
                    <a:solidFill>
                      <a:srgbClr val="0F2741"/>
                    </a:solidFill>
                    <a:latin typeface="Open Sans"/>
                  </a:rPr>
                  <a:t> u </a:t>
                </a:r>
                <a:r>
                  <a:rPr lang="en-US" sz="1100" b="0" dirty="0" err="1">
                    <a:solidFill>
                      <a:srgbClr val="0F2741"/>
                    </a:solidFill>
                    <a:latin typeface="Open Sans"/>
                  </a:rPr>
                  <a:t>hiljadama</a:t>
                </a:r>
                <a:endParaRPr lang="en-US" sz="1100" b="0" dirty="0">
                  <a:solidFill>
                    <a:srgbClr val="0F2741"/>
                  </a:solidFill>
                  <a:latin typeface="Open Sans"/>
                </a:endParaRP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0-A35B-48B4-8241-35DDE866E2A3}"/>
                </c:ext>
              </c:extLst>
            </c:dLbl>
            <c:dLbl>
              <c:idx val="1"/>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A35B-48B4-8241-35DDE866E2A3}"/>
                </c:ext>
              </c:extLst>
            </c:dLbl>
            <c:dLbl>
              <c:idx val="2"/>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A35B-48B4-8241-35DDE866E2A3}"/>
                </c:ext>
              </c:extLst>
            </c:dLbl>
            <c:dLbl>
              <c:idx val="3"/>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A35B-48B4-8241-35DDE866E2A3}"/>
                </c:ext>
              </c:extLst>
            </c:dLbl>
            <c:dLbl>
              <c:idx val="4"/>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A35B-48B4-8241-35DDE866E2A3}"/>
                </c:ext>
              </c:extLst>
            </c:dLbl>
            <c:dLbl>
              <c:idx val="5"/>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A35B-48B4-8241-35DDE866E2A3}"/>
                </c:ext>
              </c:extLst>
            </c:dLbl>
            <c:dLbl>
              <c:idx val="6"/>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A35B-48B4-8241-35DDE866E2A3}"/>
                </c:ext>
              </c:extLst>
            </c:dLbl>
            <c:dLbl>
              <c:idx val="7"/>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7-A35B-48B4-8241-35DDE866E2A3}"/>
                </c:ext>
              </c:extLst>
            </c:dLbl>
            <c:dLbl>
              <c:idx val="8"/>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A35B-48B4-8241-35DDE866E2A3}"/>
                </c:ext>
              </c:extLst>
            </c:dLbl>
            <c:dLbl>
              <c:idx val="9"/>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9-A35B-48B4-8241-35DDE866E2A3}"/>
                </c:ext>
              </c:extLst>
            </c:dLbl>
            <c:dLbl>
              <c:idx val="10"/>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A-A35B-48B4-8241-35DDE866E2A3}"/>
                </c:ext>
              </c:extLst>
            </c:dLbl>
            <c:dLbl>
              <c:idx val="11"/>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B-A35B-48B4-8241-35DDE866E2A3}"/>
                </c:ext>
              </c:extLst>
            </c:dLbl>
            <c:dLbl>
              <c:idx val="12"/>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C-A35B-48B4-8241-35DDE866E2A3}"/>
                </c:ext>
              </c:extLst>
            </c:dLbl>
            <c:dLbl>
              <c:idx val="13"/>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D-A35B-48B4-8241-35DDE866E2A3}"/>
                </c:ext>
              </c:extLst>
            </c:dLbl>
            <c:dLbl>
              <c:idx val="14"/>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E-A35B-48B4-8241-35DDE866E2A3}"/>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Sheet1!$A$2:$A$16</c:f>
              <c:strCache>
                <c:ptCount val="15"/>
                <c:pt idx="0">
                  <c:v>China</c:v>
                </c:pt>
                <c:pt idx="1">
                  <c:v>India</c:v>
                </c:pt>
                <c:pt idx="2">
                  <c:v>United States</c:v>
                </c:pt>
                <c:pt idx="3">
                  <c:v>Brazil</c:v>
                </c:pt>
                <c:pt idx="4">
                  <c:v>Mexico</c:v>
                </c:pt>
                <c:pt idx="5">
                  <c:v>Germany</c:v>
                </c:pt>
                <c:pt idx="6">
                  <c:v>France</c:v>
                </c:pt>
                <c:pt idx="7">
                  <c:v>Spain</c:v>
                </c:pt>
                <c:pt idx="8">
                  <c:v>United Kingdom</c:v>
                </c:pt>
                <c:pt idx="9">
                  <c:v>Japan</c:v>
                </c:pt>
                <c:pt idx="10">
                  <c:v>Australia</c:v>
                </c:pt>
                <c:pt idx="11">
                  <c:v>The Netherlands</c:v>
                </c:pt>
                <c:pt idx="12">
                  <c:v>Canada</c:v>
                </c:pt>
                <c:pt idx="13">
                  <c:v>South Korea</c:v>
                </c:pt>
                <c:pt idx="14">
                  <c:v>Ireland</c:v>
                </c:pt>
              </c:strCache>
            </c:strRef>
          </c:cat>
          <c:val>
            <c:numRef>
              <c:f>Sheet1!$B$2:$B$16</c:f>
              <c:numCache>
                <c:formatCode>General</c:formatCode>
                <c:ptCount val="15"/>
                <c:pt idx="0">
                  <c:v>1482085</c:v>
                </c:pt>
                <c:pt idx="1">
                  <c:v>563364</c:v>
                </c:pt>
                <c:pt idx="2">
                  <c:v>410695</c:v>
                </c:pt>
                <c:pt idx="3">
                  <c:v>312852</c:v>
                </c:pt>
                <c:pt idx="4">
                  <c:v>203027</c:v>
                </c:pt>
                <c:pt idx="5">
                  <c:v>104197</c:v>
                </c:pt>
                <c:pt idx="6">
                  <c:v>60859</c:v>
                </c:pt>
                <c:pt idx="7">
                  <c:v>60436</c:v>
                </c:pt>
                <c:pt idx="8">
                  <c:v>56811</c:v>
                </c:pt>
                <c:pt idx="9">
                  <c:v>55809</c:v>
                </c:pt>
                <c:pt idx="10">
                  <c:v>39496</c:v>
                </c:pt>
                <c:pt idx="11">
                  <c:v>26265</c:v>
                </c:pt>
                <c:pt idx="12">
                  <c:v>25385</c:v>
                </c:pt>
                <c:pt idx="13">
                  <c:v>16643</c:v>
                </c:pt>
                <c:pt idx="14">
                  <c:v>8481</c:v>
                </c:pt>
              </c:numCache>
            </c:numRef>
          </c:val>
          <c:extLst>
            <c:ext xmlns:c16="http://schemas.microsoft.com/office/drawing/2014/chart" uri="{C3380CC4-5D6E-409C-BE32-E72D297353CC}">
              <c16:uniqueId val="{0000000F-A35B-48B4-8241-35DDE866E2A3}"/>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0-8D7A-46F4-9E0D-1819041FDED3}"/>
                </c:ext>
              </c:extLst>
            </c:dLbl>
            <c:dLbl>
              <c:idx val="1"/>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8D7A-46F4-9E0D-1819041FDED3}"/>
                </c:ext>
              </c:extLst>
            </c:dLbl>
            <c:dLbl>
              <c:idx val="2"/>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8D7A-46F4-9E0D-1819041FDED3}"/>
                </c:ext>
              </c:extLst>
            </c:dLbl>
            <c:dLbl>
              <c:idx val="3"/>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8D7A-46F4-9E0D-1819041FDED3}"/>
                </c:ext>
              </c:extLst>
            </c:dLbl>
            <c:dLbl>
              <c:idx val="4"/>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8D7A-46F4-9E0D-1819041FDED3}"/>
                </c:ext>
              </c:extLst>
            </c:dLbl>
            <c:dLbl>
              <c:idx val="5"/>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8D7A-46F4-9E0D-1819041FDED3}"/>
                </c:ext>
              </c:extLst>
            </c:dLbl>
            <c:dLbl>
              <c:idx val="6"/>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8D7A-46F4-9E0D-1819041FDED3}"/>
                </c:ext>
              </c:extLst>
            </c:dLbl>
            <c:dLbl>
              <c:idx val="7"/>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7-8D7A-46F4-9E0D-1819041FDED3}"/>
                </c:ext>
              </c:extLst>
            </c:dLbl>
            <c:dLbl>
              <c:idx val="8"/>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8D7A-46F4-9E0D-1819041FDED3}"/>
                </c:ext>
              </c:extLst>
            </c:dLbl>
            <c:dLbl>
              <c:idx val="9"/>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9-8D7A-46F4-9E0D-1819041FDED3}"/>
                </c:ext>
              </c:extLst>
            </c:dLbl>
            <c:dLbl>
              <c:idx val="10"/>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A-8D7A-46F4-9E0D-1819041FDED3}"/>
                </c:ext>
              </c:extLst>
            </c:dLbl>
            <c:dLbl>
              <c:idx val="11"/>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B-8D7A-46F4-9E0D-1819041FDED3}"/>
                </c:ext>
              </c:extLst>
            </c:dLbl>
            <c:dLbl>
              <c:idx val="12"/>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C-8D7A-46F4-9E0D-1819041FDED3}"/>
                </c:ext>
              </c:extLst>
            </c:dLbl>
            <c:dLbl>
              <c:idx val="13"/>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D-8D7A-46F4-9E0D-1819041FDED3}"/>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Sheet1!$A$2:$A$15</c:f>
              <c:strCache>
                <c:ptCount val="14"/>
                <c:pt idx="0">
                  <c:v>United States</c:v>
                </c:pt>
                <c:pt idx="1">
                  <c:v>Brazil</c:v>
                </c:pt>
                <c:pt idx="2">
                  <c:v>Mexico</c:v>
                </c:pt>
                <c:pt idx="3">
                  <c:v>Germany</c:v>
                </c:pt>
                <c:pt idx="4">
                  <c:v>Japan</c:v>
                </c:pt>
                <c:pt idx="5">
                  <c:v>United Kingdom</c:v>
                </c:pt>
                <c:pt idx="6">
                  <c:v>South Korea</c:v>
                </c:pt>
                <c:pt idx="7">
                  <c:v>France</c:v>
                </c:pt>
                <c:pt idx="8">
                  <c:v>Spain</c:v>
                </c:pt>
                <c:pt idx="9">
                  <c:v>Australia</c:v>
                </c:pt>
                <c:pt idx="10">
                  <c:v>Canada</c:v>
                </c:pt>
                <c:pt idx="11">
                  <c:v>Singapore</c:v>
                </c:pt>
                <c:pt idx="12">
                  <c:v>Netherlands</c:v>
                </c:pt>
                <c:pt idx="13">
                  <c:v>Ireland</c:v>
                </c:pt>
              </c:strCache>
            </c:strRef>
          </c:cat>
          <c:val>
            <c:numRef>
              <c:f>Sheet1!$B$2:$B$15</c:f>
              <c:numCache>
                <c:formatCode>General</c:formatCode>
                <c:ptCount val="14"/>
                <c:pt idx="0">
                  <c:v>1205812</c:v>
                </c:pt>
                <c:pt idx="1">
                  <c:v>687947</c:v>
                </c:pt>
                <c:pt idx="2">
                  <c:v>542418</c:v>
                </c:pt>
                <c:pt idx="3">
                  <c:v>464749</c:v>
                </c:pt>
                <c:pt idx="4">
                  <c:v>388402</c:v>
                </c:pt>
                <c:pt idx="5">
                  <c:v>339145</c:v>
                </c:pt>
                <c:pt idx="6">
                  <c:v>249520</c:v>
                </c:pt>
                <c:pt idx="7">
                  <c:v>189733</c:v>
                </c:pt>
                <c:pt idx="8">
                  <c:v>153167</c:v>
                </c:pt>
                <c:pt idx="9">
                  <c:v>143680</c:v>
                </c:pt>
                <c:pt idx="10">
                  <c:v>138726</c:v>
                </c:pt>
                <c:pt idx="11">
                  <c:v>77425</c:v>
                </c:pt>
                <c:pt idx="12">
                  <c:v>57672</c:v>
                </c:pt>
                <c:pt idx="13">
                  <c:v>17687</c:v>
                </c:pt>
              </c:numCache>
            </c:numRef>
          </c:val>
          <c:extLst>
            <c:ext xmlns:c16="http://schemas.microsoft.com/office/drawing/2014/chart" uri="{C3380CC4-5D6E-409C-BE32-E72D297353CC}">
              <c16:uniqueId val="{0000000E-8D7A-46F4-9E0D-1819041FDED3}"/>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0-2E08-411A-BCB0-64663DB6ECB4}"/>
                </c:ext>
              </c:extLst>
            </c:dLbl>
            <c:dLbl>
              <c:idx val="1"/>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2E08-411A-BCB0-64663DB6ECB4}"/>
                </c:ext>
              </c:extLst>
            </c:dLbl>
            <c:dLbl>
              <c:idx val="2"/>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2E08-411A-BCB0-64663DB6ECB4}"/>
                </c:ext>
              </c:extLst>
            </c:dLbl>
            <c:dLbl>
              <c:idx val="3"/>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2E08-411A-BCB0-64663DB6ECB4}"/>
                </c:ext>
              </c:extLst>
            </c:dLbl>
            <c:dLbl>
              <c:idx val="4"/>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2E08-411A-BCB0-64663DB6ECB4}"/>
                </c:ext>
              </c:extLst>
            </c:dLbl>
            <c:dLbl>
              <c:idx val="5"/>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2E08-411A-BCB0-64663DB6ECB4}"/>
                </c:ext>
              </c:extLst>
            </c:dLbl>
            <c:dLbl>
              <c:idx val="6"/>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2E08-411A-BCB0-64663DB6ECB4}"/>
                </c:ext>
              </c:extLst>
            </c:dLbl>
            <c:dLbl>
              <c:idx val="7"/>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7-2E08-411A-BCB0-64663DB6ECB4}"/>
                </c:ext>
              </c:extLst>
            </c:dLbl>
            <c:dLbl>
              <c:idx val="8"/>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2E08-411A-BCB0-64663DB6ECB4}"/>
                </c:ext>
              </c:extLst>
            </c:dLbl>
            <c:spPr>
              <a:noFill/>
              <a:ln>
                <a:noFill/>
              </a:ln>
              <a:effectLst/>
            </c:spPr>
            <c:txPr>
              <a:bodyPr/>
              <a:lstStyle/>
              <a:p>
                <a:pPr>
                  <a:defRPr sz="1100" b="0" smtId="4294967295">
                    <a:solidFill>
                      <a:srgbClr val="0F2741"/>
                    </a:solidFill>
                    <a:latin typeface="Open Sans"/>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Sheet1!$A$2:$A$10</c:f>
              <c:strCache>
                <c:ptCount val="9"/>
                <c:pt idx="0">
                  <c:v>Cloud Security (cloud and data center, application security, etc)</c:v>
                </c:pt>
                <c:pt idx="1">
                  <c:v>Security Operations (SOC platform, advance threat protection, endpoint security, etc)</c:v>
                </c:pt>
                <c:pt idx="2">
                  <c:v>Network Security (firewall, WAN edge, etc.)</c:v>
                </c:pt>
                <c:pt idx="3">
                  <c:v>Software Development Security</c:v>
                </c:pt>
                <c:pt idx="4">
                  <c:v>Risk Management</c:v>
                </c:pt>
                <c:pt idx="5">
                  <c:v>Security Assessment and Testing</c:v>
                </c:pt>
                <c:pt idx="6">
                  <c:v>Access Management</c:v>
                </c:pt>
                <c:pt idx="7">
                  <c:v>Compliance</c:v>
                </c:pt>
                <c:pt idx="8">
                  <c:v>None of the above</c:v>
                </c:pt>
              </c:strCache>
            </c:strRef>
          </c:cat>
          <c:val>
            <c:numRef>
              <c:f>Sheet1!$B$2:$B$10</c:f>
              <c:numCache>
                <c:formatCode>General</c:formatCode>
                <c:ptCount val="9"/>
                <c:pt idx="0">
                  <c:v>0.56999999999999995</c:v>
                </c:pt>
                <c:pt idx="1">
                  <c:v>0.5</c:v>
                </c:pt>
                <c:pt idx="2">
                  <c:v>0.49</c:v>
                </c:pt>
                <c:pt idx="3">
                  <c:v>0.42</c:v>
                </c:pt>
                <c:pt idx="4">
                  <c:v>0.38</c:v>
                </c:pt>
                <c:pt idx="5">
                  <c:v>0.34</c:v>
                </c:pt>
                <c:pt idx="6">
                  <c:v>0.22</c:v>
                </c:pt>
                <c:pt idx="7">
                  <c:v>0.19</c:v>
                </c:pt>
                <c:pt idx="8">
                  <c:v>0.05</c:v>
                </c:pt>
              </c:numCache>
            </c:numRef>
          </c:val>
          <c:extLst>
            <c:ext xmlns:c16="http://schemas.microsoft.com/office/drawing/2014/chart" uri="{C3380CC4-5D6E-409C-BE32-E72D297353CC}">
              <c16:uniqueId val="{00000009-2E08-411A-BCB0-64663DB6ECB4}"/>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0-6FEC-4872-B429-F4585C434546}"/>
                </c:ext>
              </c:extLst>
            </c:dLbl>
            <c:dLbl>
              <c:idx val="1"/>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6FEC-4872-B429-F4585C434546}"/>
                </c:ext>
              </c:extLst>
            </c:dLbl>
            <c:dLbl>
              <c:idx val="2"/>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6FEC-4872-B429-F4585C434546}"/>
                </c:ext>
              </c:extLst>
            </c:dLbl>
            <c:dLbl>
              <c:idx val="3"/>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6FEC-4872-B429-F4585C434546}"/>
                </c:ext>
              </c:extLst>
            </c:dLbl>
            <c:dLbl>
              <c:idx val="4"/>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6FEC-4872-B429-F4585C434546}"/>
                </c:ext>
              </c:extLst>
            </c:dLbl>
            <c:dLbl>
              <c:idx val="5"/>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6FEC-4872-B429-F4585C434546}"/>
                </c:ext>
              </c:extLst>
            </c:dLbl>
            <c:dLbl>
              <c:idx val="6"/>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6FEC-4872-B429-F4585C434546}"/>
                </c:ext>
              </c:extLst>
            </c:dLbl>
            <c:dLbl>
              <c:idx val="7"/>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7-6FEC-4872-B429-F4585C434546}"/>
                </c:ext>
              </c:extLst>
            </c:dLbl>
            <c:dLbl>
              <c:idx val="8"/>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6FEC-4872-B429-F4585C434546}"/>
                </c:ext>
              </c:extLst>
            </c:dLbl>
            <c:dLbl>
              <c:idx val="9"/>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9-6FEC-4872-B429-F4585C434546}"/>
                </c:ext>
              </c:extLst>
            </c:dLbl>
            <c:dLbl>
              <c:idx val="10"/>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A-6FEC-4872-B429-F4585C434546}"/>
                </c:ext>
              </c:extLst>
            </c:dLbl>
            <c:dLbl>
              <c:idx val="11"/>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B-6FEC-4872-B429-F4585C434546}"/>
                </c:ext>
              </c:extLst>
            </c:dLbl>
            <c:dLbl>
              <c:idx val="12"/>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C-6FEC-4872-B429-F4585C434546}"/>
                </c:ext>
              </c:extLst>
            </c:dLbl>
            <c:dLbl>
              <c:idx val="13"/>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D-6FEC-4872-B429-F4585C434546}"/>
                </c:ext>
              </c:extLst>
            </c:dLbl>
            <c:dLbl>
              <c:idx val="14"/>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E-6FEC-4872-B429-F4585C434546}"/>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Sheet1!$A$2:$A$16</c:f>
              <c:strCache>
                <c:ptCount val="15"/>
                <c:pt idx="0">
                  <c:v>Web development</c:v>
                </c:pt>
                <c:pt idx="1">
                  <c:v>DevOps</c:v>
                </c:pt>
                <c:pt idx="2">
                  <c:v>Database software</c:v>
                </c:pt>
                <c:pt idx="3">
                  <c:v>AI / Machine learning / Deep learning</c:v>
                </c:pt>
                <c:pt idx="4">
                  <c:v>Mobile development</c:v>
                </c:pt>
                <c:pt idx="5">
                  <c:v>Cloud computing</c:v>
                </c:pt>
                <c:pt idx="6">
                  <c:v>UI/UX</c:v>
                </c:pt>
                <c:pt idx="7">
                  <c:v>Functional programming</c:v>
                </c:pt>
                <c:pt idx="8">
                  <c:v>Big data</c:v>
                </c:pt>
                <c:pt idx="9">
                  <c:v>Cybersecurity</c:v>
                </c:pt>
                <c:pt idx="10">
                  <c:v>Container technology</c:v>
                </c:pt>
                <c:pt idx="11">
                  <c:v>Game development</c:v>
                </c:pt>
                <c:pt idx="12">
                  <c:v>Business intelligence</c:v>
                </c:pt>
                <c:pt idx="13">
                  <c:v>Internet of Things (IoT)</c:v>
                </c:pt>
                <c:pt idx="14">
                  <c:v>Other</c:v>
                </c:pt>
              </c:strCache>
            </c:strRef>
          </c:cat>
          <c:val>
            <c:numRef>
              <c:f>Sheet1!$B$2:$B$16</c:f>
              <c:numCache>
                <c:formatCode>General</c:formatCode>
                <c:ptCount val="15"/>
                <c:pt idx="0">
                  <c:v>0.58530000000000004</c:v>
                </c:pt>
                <c:pt idx="1">
                  <c:v>0.35549999999999998</c:v>
                </c:pt>
                <c:pt idx="2">
                  <c:v>0.27500000000000002</c:v>
                </c:pt>
                <c:pt idx="3">
                  <c:v>0.246</c:v>
                </c:pt>
                <c:pt idx="4">
                  <c:v>0.23369999999999999</c:v>
                </c:pt>
                <c:pt idx="5">
                  <c:v>0.22620000000000001</c:v>
                </c:pt>
                <c:pt idx="6">
                  <c:v>0.20039999999999999</c:v>
                </c:pt>
                <c:pt idx="7">
                  <c:v>0.18940000000000001</c:v>
                </c:pt>
                <c:pt idx="8">
                  <c:v>0.18779999999999999</c:v>
                </c:pt>
                <c:pt idx="9">
                  <c:v>0.16289999999999999</c:v>
                </c:pt>
                <c:pt idx="10">
                  <c:v>0.15290000000000001</c:v>
                </c:pt>
                <c:pt idx="11">
                  <c:v>0.1351</c:v>
                </c:pt>
                <c:pt idx="12">
                  <c:v>0.10730000000000001</c:v>
                </c:pt>
                <c:pt idx="13">
                  <c:v>0.10050000000000001</c:v>
                </c:pt>
                <c:pt idx="14">
                  <c:v>8.6599999999999996E-2</c:v>
                </c:pt>
              </c:numCache>
            </c:numRef>
          </c:val>
          <c:extLst>
            <c:ext xmlns:c16="http://schemas.microsoft.com/office/drawing/2014/chart" uri="{C3380CC4-5D6E-409C-BE32-E72D297353CC}">
              <c16:uniqueId val="{0000000F-6FEC-4872-B429-F4585C434546}"/>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Men</c:v>
                </c:pt>
              </c:strCache>
            </c:strRef>
          </c:tx>
          <c:spPr>
            <a:ln>
              <a:solidFill>
                <a:srgbClr val="2875DD"/>
              </a:solidFill>
            </a:ln>
          </c:spPr>
          <c:marker>
            <c:symbol val="circle"/>
            <c:size val="5"/>
            <c:spPr>
              <a:solidFill>
                <a:srgbClr val="2875DD"/>
              </a:solidFill>
              <a:ln>
                <a:solidFill>
                  <a:srgbClr val="2875DD"/>
                </a:solidFill>
              </a:ln>
            </c:spPr>
          </c:marker>
          <c:dLbls>
            <c:dLbl>
              <c:idx val="0"/>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8847-408D-8112-F795772D46F2}"/>
                </c:ext>
              </c:extLst>
            </c:dLbl>
            <c:dLbl>
              <c:idx val="1"/>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8847-408D-8112-F795772D46F2}"/>
                </c:ext>
              </c:extLst>
            </c:dLbl>
            <c:dLbl>
              <c:idx val="2"/>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8847-408D-8112-F795772D46F2}"/>
                </c:ext>
              </c:extLst>
            </c:dLbl>
            <c:dLbl>
              <c:idx val="3"/>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8847-408D-8112-F795772D46F2}"/>
                </c:ext>
              </c:extLst>
            </c:dLbl>
            <c:dLbl>
              <c:idx val="4"/>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8847-408D-8112-F795772D46F2}"/>
                </c:ext>
              </c:extLst>
            </c:dLbl>
            <c:dLbl>
              <c:idx val="5"/>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8847-408D-8112-F795772D46F2}"/>
                </c:ext>
              </c:extLst>
            </c:dLbl>
            <c:dLbl>
              <c:idx val="6"/>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8847-408D-8112-F795772D46F2}"/>
                </c:ext>
              </c:extLst>
            </c:dLbl>
            <c:dLbl>
              <c:idx val="7"/>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8847-408D-8112-F795772D46F2}"/>
                </c:ext>
              </c:extLst>
            </c:dLbl>
            <c:dLbl>
              <c:idx val="8"/>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8847-408D-8112-F795772D46F2}"/>
                </c:ext>
              </c:extLst>
            </c:dLbl>
            <c:dLbl>
              <c:idx val="9"/>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8847-408D-8112-F795772D46F2}"/>
                </c:ext>
              </c:extLst>
            </c:dLbl>
            <c:dLbl>
              <c:idx val="10"/>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8847-408D-8112-F795772D46F2}"/>
                </c:ext>
              </c:extLst>
            </c:dLbl>
            <c:dLbl>
              <c:idx val="11"/>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8847-408D-8112-F795772D46F2}"/>
                </c:ext>
              </c:extLst>
            </c:dLbl>
            <c:dLbl>
              <c:idx val="12"/>
              <c:numFmt formatCode="#,##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8847-408D-8112-F795772D46F2}"/>
                </c:ext>
              </c:extLst>
            </c:dLbl>
            <c:dLbl>
              <c:idx val="13"/>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8847-408D-8112-F795772D46F2}"/>
                </c:ext>
              </c:extLst>
            </c:dLbl>
            <c:dLbl>
              <c:idx val="14"/>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E-8847-408D-8112-F795772D46F2}"/>
                </c:ext>
              </c:extLst>
            </c:dLbl>
            <c:dLbl>
              <c:idx val="15"/>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F-8847-408D-8112-F795772D46F2}"/>
                </c:ext>
              </c:extLst>
            </c:dLbl>
            <c:dLbl>
              <c:idx val="16"/>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0-8847-408D-8112-F795772D46F2}"/>
                </c:ext>
              </c:extLst>
            </c:dLbl>
            <c:dLbl>
              <c:idx val="17"/>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1-8847-408D-8112-F795772D46F2}"/>
                </c:ext>
              </c:extLst>
            </c:dLbl>
            <c:dLbl>
              <c:idx val="18"/>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2-8847-408D-8112-F795772D46F2}"/>
                </c:ext>
              </c:extLst>
            </c:dLbl>
            <c:dLbl>
              <c:idx val="19"/>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3-8847-408D-8112-F795772D46F2}"/>
                </c:ext>
              </c:extLst>
            </c:dLbl>
            <c:dLbl>
              <c:idx val="20"/>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4-8847-408D-8112-F795772D46F2}"/>
                </c:ext>
              </c:extLst>
            </c:dLbl>
            <c:dLbl>
              <c:idx val="21"/>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5-8847-408D-8112-F795772D46F2}"/>
                </c:ext>
              </c:extLst>
            </c:dLbl>
            <c:dLbl>
              <c:idx val="22"/>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6-8847-408D-8112-F795772D46F2}"/>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numRef>
              <c:f>Sheet1!$A$2:$A$24</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Sheet1!$B$2:$B$24</c:f>
              <c:numCache>
                <c:formatCode>General</c:formatCode>
                <c:ptCount val="23"/>
                <c:pt idx="0">
                  <c:v>0.73650000000000004</c:v>
                </c:pt>
                <c:pt idx="1">
                  <c:v>0.73309999999999997</c:v>
                </c:pt>
                <c:pt idx="2">
                  <c:v>0.72889999999999999</c:v>
                </c:pt>
                <c:pt idx="3">
                  <c:v>0.72609999999999997</c:v>
                </c:pt>
                <c:pt idx="4">
                  <c:v>0.72660000000000002</c:v>
                </c:pt>
                <c:pt idx="5">
                  <c:v>0.72570000000000001</c:v>
                </c:pt>
                <c:pt idx="6">
                  <c:v>0.72540000000000004</c:v>
                </c:pt>
                <c:pt idx="7">
                  <c:v>0.72470000000000001</c:v>
                </c:pt>
                <c:pt idx="8">
                  <c:v>0.72189999999999999</c:v>
                </c:pt>
                <c:pt idx="9">
                  <c:v>0.71350000000000002</c:v>
                </c:pt>
                <c:pt idx="10">
                  <c:v>0.71160000000000001</c:v>
                </c:pt>
                <c:pt idx="11">
                  <c:v>0.71120000000000005</c:v>
                </c:pt>
                <c:pt idx="12">
                  <c:v>0.70899999999999996</c:v>
                </c:pt>
                <c:pt idx="13">
                  <c:v>0.70579999999999998</c:v>
                </c:pt>
                <c:pt idx="14">
                  <c:v>0.70389999999999997</c:v>
                </c:pt>
                <c:pt idx="15">
                  <c:v>0.70179999999999998</c:v>
                </c:pt>
                <c:pt idx="16">
                  <c:v>0.69889999999999997</c:v>
                </c:pt>
                <c:pt idx="17">
                  <c:v>0.69689999999999996</c:v>
                </c:pt>
                <c:pt idx="18">
                  <c:v>0.69569999999999999</c:v>
                </c:pt>
                <c:pt idx="19">
                  <c:v>0.69430000000000003</c:v>
                </c:pt>
                <c:pt idx="20">
                  <c:v>0.66569999999999996</c:v>
                </c:pt>
                <c:pt idx="21">
                  <c:v>0.67349999999999999</c:v>
                </c:pt>
                <c:pt idx="22">
                  <c:v>0.67859999999999998</c:v>
                </c:pt>
              </c:numCache>
            </c:numRef>
          </c:val>
          <c:smooth val="0"/>
          <c:extLst>
            <c:ext xmlns:c16="http://schemas.microsoft.com/office/drawing/2014/chart" uri="{C3380CC4-5D6E-409C-BE32-E72D297353CC}">
              <c16:uniqueId val="{00000017-8847-408D-8112-F795772D46F2}"/>
            </c:ext>
          </c:extLst>
        </c:ser>
        <c:ser>
          <c:idx val="1"/>
          <c:order val="1"/>
          <c:tx>
            <c:strRef>
              <c:f>Sheet1!$C$1</c:f>
              <c:strCache>
                <c:ptCount val="1"/>
                <c:pt idx="0">
                  <c:v>Women</c:v>
                </c:pt>
              </c:strCache>
            </c:strRef>
          </c:tx>
          <c:spPr>
            <a:ln>
              <a:solidFill>
                <a:srgbClr val="0F283E"/>
              </a:solidFill>
            </a:ln>
          </c:spPr>
          <c:marker>
            <c:symbol val="circle"/>
            <c:size val="5"/>
            <c:spPr>
              <a:solidFill>
                <a:srgbClr val="0F283E"/>
              </a:solidFill>
              <a:ln>
                <a:solidFill>
                  <a:srgbClr val="0F283E"/>
                </a:solidFill>
              </a:ln>
            </c:spPr>
          </c:marker>
          <c:dLbls>
            <c:dLbl>
              <c:idx val="0"/>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8-8847-408D-8112-F795772D46F2}"/>
                </c:ext>
              </c:extLst>
            </c:dLbl>
            <c:dLbl>
              <c:idx val="1"/>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9-8847-408D-8112-F795772D46F2}"/>
                </c:ext>
              </c:extLst>
            </c:dLbl>
            <c:dLbl>
              <c:idx val="2"/>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A-8847-408D-8112-F795772D46F2}"/>
                </c:ext>
              </c:extLst>
            </c:dLbl>
            <c:dLbl>
              <c:idx val="3"/>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B-8847-408D-8112-F795772D46F2}"/>
                </c:ext>
              </c:extLst>
            </c:dLbl>
            <c:dLbl>
              <c:idx val="4"/>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C-8847-408D-8112-F795772D46F2}"/>
                </c:ext>
              </c:extLst>
            </c:dLbl>
            <c:dLbl>
              <c:idx val="5"/>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D-8847-408D-8112-F795772D46F2}"/>
                </c:ext>
              </c:extLst>
            </c:dLbl>
            <c:dLbl>
              <c:idx val="6"/>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E-8847-408D-8112-F795772D46F2}"/>
                </c:ext>
              </c:extLst>
            </c:dLbl>
            <c:dLbl>
              <c:idx val="7"/>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F-8847-408D-8112-F795772D46F2}"/>
                </c:ext>
              </c:extLst>
            </c:dLbl>
            <c:dLbl>
              <c:idx val="8"/>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0-8847-408D-8112-F795772D46F2}"/>
                </c:ext>
              </c:extLst>
            </c:dLbl>
            <c:dLbl>
              <c:idx val="9"/>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1-8847-408D-8112-F795772D46F2}"/>
                </c:ext>
              </c:extLst>
            </c:dLbl>
            <c:dLbl>
              <c:idx val="10"/>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2-8847-408D-8112-F795772D46F2}"/>
                </c:ext>
              </c:extLst>
            </c:dLbl>
            <c:dLbl>
              <c:idx val="11"/>
              <c:numFmt formatCode="#,##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3-8847-408D-8112-F795772D46F2}"/>
                </c:ext>
              </c:extLst>
            </c:dLbl>
            <c:dLbl>
              <c:idx val="12"/>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4-8847-408D-8112-F795772D46F2}"/>
                </c:ext>
              </c:extLst>
            </c:dLbl>
            <c:dLbl>
              <c:idx val="13"/>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5-8847-408D-8112-F795772D46F2}"/>
                </c:ext>
              </c:extLst>
            </c:dLbl>
            <c:dLbl>
              <c:idx val="14"/>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6-8847-408D-8112-F795772D46F2}"/>
                </c:ext>
              </c:extLst>
            </c:dLbl>
            <c:dLbl>
              <c:idx val="15"/>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7-8847-408D-8112-F795772D46F2}"/>
                </c:ext>
              </c:extLst>
            </c:dLbl>
            <c:dLbl>
              <c:idx val="16"/>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8-8847-408D-8112-F795772D46F2}"/>
                </c:ext>
              </c:extLst>
            </c:dLbl>
            <c:dLbl>
              <c:idx val="17"/>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9-8847-408D-8112-F795772D46F2}"/>
                </c:ext>
              </c:extLst>
            </c:dLbl>
            <c:dLbl>
              <c:idx val="18"/>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A-8847-408D-8112-F795772D46F2}"/>
                </c:ext>
              </c:extLst>
            </c:dLbl>
            <c:dLbl>
              <c:idx val="19"/>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B-8847-408D-8112-F795772D46F2}"/>
                </c:ext>
              </c:extLst>
            </c:dLbl>
            <c:dLbl>
              <c:idx val="20"/>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C-8847-408D-8112-F795772D46F2}"/>
                </c:ext>
              </c:extLst>
            </c:dLbl>
            <c:dLbl>
              <c:idx val="21"/>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D-8847-408D-8112-F795772D46F2}"/>
                </c:ext>
              </c:extLst>
            </c:dLbl>
            <c:dLbl>
              <c:idx val="22"/>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E-8847-408D-8112-F795772D46F2}"/>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numRef>
              <c:f>Sheet1!$A$2:$A$24</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Sheet1!$C$2:$C$24</c:f>
              <c:numCache>
                <c:formatCode>General</c:formatCode>
                <c:ptCount val="23"/>
                <c:pt idx="0">
                  <c:v>0.47939999999999999</c:v>
                </c:pt>
                <c:pt idx="1">
                  <c:v>0.47749999999999998</c:v>
                </c:pt>
                <c:pt idx="2">
                  <c:v>0.47489999999999999</c:v>
                </c:pt>
                <c:pt idx="3">
                  <c:v>0.47360000000000002</c:v>
                </c:pt>
                <c:pt idx="4">
                  <c:v>0.4733</c:v>
                </c:pt>
                <c:pt idx="5">
                  <c:v>0.47370000000000001</c:v>
                </c:pt>
                <c:pt idx="6">
                  <c:v>0.47210000000000002</c:v>
                </c:pt>
                <c:pt idx="7">
                  <c:v>0.47149999999999997</c:v>
                </c:pt>
                <c:pt idx="8">
                  <c:v>0.46820000000000001</c:v>
                </c:pt>
                <c:pt idx="9">
                  <c:v>0.46260000000000001</c:v>
                </c:pt>
                <c:pt idx="10">
                  <c:v>0.4587</c:v>
                </c:pt>
                <c:pt idx="11">
                  <c:v>0.45700000000000002</c:v>
                </c:pt>
                <c:pt idx="12">
                  <c:v>0.45429999999999998</c:v>
                </c:pt>
                <c:pt idx="13">
                  <c:v>0.4526</c:v>
                </c:pt>
                <c:pt idx="14">
                  <c:v>0.4521</c:v>
                </c:pt>
                <c:pt idx="15">
                  <c:v>0.45140000000000002</c:v>
                </c:pt>
                <c:pt idx="16">
                  <c:v>0.45050000000000001</c:v>
                </c:pt>
                <c:pt idx="17">
                  <c:v>0.45040000000000002</c:v>
                </c:pt>
                <c:pt idx="18">
                  <c:v>0.45050000000000001</c:v>
                </c:pt>
                <c:pt idx="19">
                  <c:v>0.45179999999999998</c:v>
                </c:pt>
                <c:pt idx="20">
                  <c:v>0.43020000000000003</c:v>
                </c:pt>
                <c:pt idx="21">
                  <c:v>0.43409999999999999</c:v>
                </c:pt>
                <c:pt idx="22">
                  <c:v>0.43819999999999998</c:v>
                </c:pt>
              </c:numCache>
            </c:numRef>
          </c:val>
          <c:smooth val="0"/>
          <c:extLst>
            <c:ext xmlns:c16="http://schemas.microsoft.com/office/drawing/2014/chart" uri="{C3380CC4-5D6E-409C-BE32-E72D297353CC}">
              <c16:uniqueId val="{0000002F-8847-408D-8112-F795772D46F2}"/>
            </c:ext>
          </c:extLst>
        </c:ser>
        <c:dLbls>
          <c:showLegendKey val="0"/>
          <c:showVal val="0"/>
          <c:showCatName val="0"/>
          <c:showSerName val="0"/>
          <c:showPercent val="0"/>
          <c:showBubbleSize val="0"/>
        </c:dLbls>
        <c:marker val="1"/>
        <c:smooth val="0"/>
        <c:axId val="67451136"/>
        <c:axId val="66437120"/>
      </c:line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35"/>
        </c:scaling>
        <c:delete val="0"/>
        <c:axPos val="l"/>
        <c:majorGridlines>
          <c:spPr>
            <a:ln w="9525">
              <a:solidFill>
                <a:srgbClr val="2F2F2F"/>
              </a:solidFill>
              <a:prstDash val="dot"/>
            </a:ln>
          </c:spPr>
        </c:majorGridlines>
        <c:title>
          <c:tx>
            <c:rich>
              <a:bodyPr/>
              <a:lstStyle/>
              <a:p>
                <a:pPr>
                  <a:defRPr/>
                </a:pPr>
                <a:r>
                  <a:rPr lang="hr-HR" sz="800" b="1" i="0" u="none" strike="noStrike" baseline="0" dirty="0">
                    <a:effectLst/>
                  </a:rPr>
                  <a:t>Omjer broja zaposlenih prema broju stanovnika</a:t>
                </a:r>
                <a:r>
                  <a:rPr lang="hr-HR" sz="800" b="1" i="0" u="none" strike="noStrike" baseline="0" dirty="0"/>
                  <a:t> </a:t>
                </a:r>
                <a:endParaRPr lang="en-US" sz="1100" b="0" dirty="0">
                  <a:solidFill>
                    <a:srgbClr val="0F2741"/>
                  </a:solidFill>
                  <a:latin typeface="Open Sans"/>
                </a:endParaRP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legend>
      <c:legendPos val="t"/>
      <c:overlay val="0"/>
      <c:txPr>
        <a:bodyPr/>
        <a:lstStyle/>
        <a:p>
          <a:pPr>
            <a:defRPr sz="1100" smtId="4294967295">
              <a:solidFill>
                <a:srgbClr val="0F2741"/>
              </a:solidFill>
              <a:latin typeface="Open Sans"/>
            </a:defRPr>
          </a:pPr>
          <a:endParaRPr lang="en-US"/>
        </a:p>
      </c:txPr>
    </c:legend>
    <c:plotVisOnly val="1"/>
    <c:dispBlanksAs val="gap"/>
    <c:showDLblsOverMax val="1"/>
  </c:chart>
  <c:txPr>
    <a:bodyPr/>
    <a:lstStyle/>
    <a:p>
      <a:pPr>
        <a:defRPr sz="800" smtId="4294967295"/>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Sep 2022</c:v>
                </c:pt>
              </c:strCache>
            </c:strRef>
          </c:tx>
          <c:spPr>
            <a:solidFill>
              <a:srgbClr val="BABABA"/>
            </a:solidFill>
            <a:ln>
              <a:solidFill>
                <a:srgbClr val="BABABA"/>
              </a:solidFill>
            </a:ln>
          </c:spPr>
          <c:invertIfNegative val="0"/>
          <c:dLbls>
            <c:dLbl>
              <c:idx val="0"/>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0-1DF1-43F0-9FB2-3781CE39F5C2}"/>
                </c:ext>
              </c:extLst>
            </c:dLbl>
            <c:dLbl>
              <c:idx val="1"/>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1DF1-43F0-9FB2-3781CE39F5C2}"/>
                </c:ext>
              </c:extLst>
            </c:dLbl>
            <c:dLbl>
              <c:idx val="2"/>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1DF1-43F0-9FB2-3781CE39F5C2}"/>
                </c:ext>
              </c:extLst>
            </c:dLbl>
            <c:dLbl>
              <c:idx val="3"/>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1DF1-43F0-9FB2-3781CE39F5C2}"/>
                </c:ext>
              </c:extLst>
            </c:dLbl>
            <c:dLbl>
              <c:idx val="4"/>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1DF1-43F0-9FB2-3781CE39F5C2}"/>
                </c:ext>
              </c:extLst>
            </c:dLbl>
            <c:dLbl>
              <c:idx val="5"/>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1DF1-43F0-9FB2-3781CE39F5C2}"/>
                </c:ext>
              </c:extLst>
            </c:dLbl>
            <c:dLbl>
              <c:idx val="6"/>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1DF1-43F0-9FB2-3781CE39F5C2}"/>
                </c:ext>
              </c:extLst>
            </c:dLbl>
            <c:dLbl>
              <c:idx val="7"/>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7-1DF1-43F0-9FB2-3781CE39F5C2}"/>
                </c:ext>
              </c:extLst>
            </c:dLbl>
            <c:dLbl>
              <c:idx val="8"/>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1DF1-43F0-9FB2-3781CE39F5C2}"/>
                </c:ext>
              </c:extLst>
            </c:dLbl>
            <c:dLbl>
              <c:idx val="9"/>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9-1DF1-43F0-9FB2-3781CE39F5C2}"/>
                </c:ext>
              </c:extLst>
            </c:dLbl>
            <c:dLbl>
              <c:idx val="10"/>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A-1DF1-43F0-9FB2-3781CE39F5C2}"/>
                </c:ext>
              </c:extLst>
            </c:dLbl>
            <c:dLbl>
              <c:idx val="11"/>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B-1DF1-43F0-9FB2-3781CE39F5C2}"/>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Sheet1!$A$2:$A$13</c:f>
              <c:strCache>
                <c:ptCount val="12"/>
                <c:pt idx="0">
                  <c:v>Belgium</c:v>
                </c:pt>
                <c:pt idx="1">
                  <c:v>Netherlands</c:v>
                </c:pt>
                <c:pt idx="2">
                  <c:v>Portugal</c:v>
                </c:pt>
                <c:pt idx="3">
                  <c:v>Sweden</c:v>
                </c:pt>
                <c:pt idx="4">
                  <c:v>Italy</c:v>
                </c:pt>
                <c:pt idx="5">
                  <c:v>Estonia</c:v>
                </c:pt>
                <c:pt idx="6">
                  <c:v>Germany</c:v>
                </c:pt>
                <c:pt idx="7">
                  <c:v>Denmark</c:v>
                </c:pt>
                <c:pt idx="8">
                  <c:v>Ireland</c:v>
                </c:pt>
                <c:pt idx="9">
                  <c:v>France</c:v>
                </c:pt>
                <c:pt idx="10">
                  <c:v>United States</c:v>
                </c:pt>
                <c:pt idx="11">
                  <c:v>United Kingdom</c:v>
                </c:pt>
              </c:strCache>
            </c:strRef>
          </c:cat>
          <c:val>
            <c:numRef>
              <c:f>Sheet1!$B$2:$B$13</c:f>
              <c:numCache>
                <c:formatCode>General</c:formatCode>
                <c:ptCount val="12"/>
                <c:pt idx="0">
                  <c:v>0.59</c:v>
                </c:pt>
                <c:pt idx="1">
                  <c:v>0.59</c:v>
                </c:pt>
                <c:pt idx="2">
                  <c:v>0.53</c:v>
                </c:pt>
                <c:pt idx="3">
                  <c:v>0.52</c:v>
                </c:pt>
                <c:pt idx="4">
                  <c:v>0.51</c:v>
                </c:pt>
                <c:pt idx="5">
                  <c:v>0.5</c:v>
                </c:pt>
                <c:pt idx="6">
                  <c:v>0.49</c:v>
                </c:pt>
                <c:pt idx="7">
                  <c:v>0.47</c:v>
                </c:pt>
                <c:pt idx="8">
                  <c:v>0.46</c:v>
                </c:pt>
                <c:pt idx="9">
                  <c:v>0.46</c:v>
                </c:pt>
                <c:pt idx="10">
                  <c:v>0.44</c:v>
                </c:pt>
                <c:pt idx="11">
                  <c:v>0.38</c:v>
                </c:pt>
              </c:numCache>
            </c:numRef>
          </c:val>
          <c:extLst>
            <c:ext xmlns:c16="http://schemas.microsoft.com/office/drawing/2014/chart" uri="{C3380CC4-5D6E-409C-BE32-E72D297353CC}">
              <c16:uniqueId val="{0000000C-1DF1-43F0-9FB2-3781CE39F5C2}"/>
            </c:ext>
          </c:extLst>
        </c:ser>
        <c:ser>
          <c:idx val="1"/>
          <c:order val="1"/>
          <c:tx>
            <c:strRef>
              <c:f>Sheet1!$C$1</c:f>
              <c:strCache>
                <c:ptCount val="1"/>
                <c:pt idx="0">
                  <c:v>Sep 2021</c:v>
                </c:pt>
              </c:strCache>
            </c:strRef>
          </c:tx>
          <c:spPr>
            <a:solidFill>
              <a:srgbClr val="0F283E"/>
            </a:solidFill>
            <a:ln>
              <a:solidFill>
                <a:srgbClr val="0F283E"/>
              </a:solidFill>
            </a:ln>
          </c:spPr>
          <c:invertIfNegative val="0"/>
          <c:dLbls>
            <c:dLbl>
              <c:idx val="0"/>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D-1DF1-43F0-9FB2-3781CE39F5C2}"/>
                </c:ext>
              </c:extLst>
            </c:dLbl>
            <c:dLbl>
              <c:idx val="1"/>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E-1DF1-43F0-9FB2-3781CE39F5C2}"/>
                </c:ext>
              </c:extLst>
            </c:dLbl>
            <c:dLbl>
              <c:idx val="2"/>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F-1DF1-43F0-9FB2-3781CE39F5C2}"/>
                </c:ext>
              </c:extLst>
            </c:dLbl>
            <c:dLbl>
              <c:idx val="3"/>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0-1DF1-43F0-9FB2-3781CE39F5C2}"/>
                </c:ext>
              </c:extLst>
            </c:dLbl>
            <c:dLbl>
              <c:idx val="4"/>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1-1DF1-43F0-9FB2-3781CE39F5C2}"/>
                </c:ext>
              </c:extLst>
            </c:dLbl>
            <c:dLbl>
              <c:idx val="5"/>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2-1DF1-43F0-9FB2-3781CE39F5C2}"/>
                </c:ext>
              </c:extLst>
            </c:dLbl>
            <c:dLbl>
              <c:idx val="6"/>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3-1DF1-43F0-9FB2-3781CE39F5C2}"/>
                </c:ext>
              </c:extLst>
            </c:dLbl>
            <c:dLbl>
              <c:idx val="7"/>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4-1DF1-43F0-9FB2-3781CE39F5C2}"/>
                </c:ext>
              </c:extLst>
            </c:dLbl>
            <c:dLbl>
              <c:idx val="8"/>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5-1DF1-43F0-9FB2-3781CE39F5C2}"/>
                </c:ext>
              </c:extLst>
            </c:dLbl>
            <c:dLbl>
              <c:idx val="9"/>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6-1DF1-43F0-9FB2-3781CE39F5C2}"/>
                </c:ext>
              </c:extLst>
            </c:dLbl>
            <c:dLbl>
              <c:idx val="10"/>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7-1DF1-43F0-9FB2-3781CE39F5C2}"/>
                </c:ext>
              </c:extLst>
            </c:dLbl>
            <c:dLbl>
              <c:idx val="11"/>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8-1DF1-43F0-9FB2-3781CE39F5C2}"/>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Sheet1!$A$2:$A$13</c:f>
              <c:strCache>
                <c:ptCount val="12"/>
                <c:pt idx="0">
                  <c:v>Belgium</c:v>
                </c:pt>
                <c:pt idx="1">
                  <c:v>Netherlands</c:v>
                </c:pt>
                <c:pt idx="2">
                  <c:v>Portugal</c:v>
                </c:pt>
                <c:pt idx="3">
                  <c:v>Sweden</c:v>
                </c:pt>
                <c:pt idx="4">
                  <c:v>Italy</c:v>
                </c:pt>
                <c:pt idx="5">
                  <c:v>Estonia</c:v>
                </c:pt>
                <c:pt idx="6">
                  <c:v>Germany</c:v>
                </c:pt>
                <c:pt idx="7">
                  <c:v>Denmark</c:v>
                </c:pt>
                <c:pt idx="8">
                  <c:v>Ireland</c:v>
                </c:pt>
                <c:pt idx="9">
                  <c:v>France</c:v>
                </c:pt>
                <c:pt idx="10">
                  <c:v>United States</c:v>
                </c:pt>
                <c:pt idx="11">
                  <c:v>United Kingdom</c:v>
                </c:pt>
              </c:strCache>
            </c:strRef>
          </c:cat>
          <c:val>
            <c:numRef>
              <c:f>Sheet1!$C$2:$C$13</c:f>
              <c:numCache>
                <c:formatCode>General</c:formatCode>
                <c:ptCount val="12"/>
                <c:pt idx="0">
                  <c:v>0.55000000000000004</c:v>
                </c:pt>
                <c:pt idx="1">
                  <c:v>0.57999999999999996</c:v>
                </c:pt>
                <c:pt idx="2">
                  <c:v>0.56999999999999995</c:v>
                </c:pt>
                <c:pt idx="3">
                  <c:v>0.48</c:v>
                </c:pt>
                <c:pt idx="4">
                  <c:v>0.51</c:v>
                </c:pt>
                <c:pt idx="5">
                  <c:v>0.5</c:v>
                </c:pt>
                <c:pt idx="6">
                  <c:v>0.48</c:v>
                </c:pt>
                <c:pt idx="7">
                  <c:v>0.43</c:v>
                </c:pt>
                <c:pt idx="8">
                  <c:v>0.45</c:v>
                </c:pt>
                <c:pt idx="9">
                  <c:v>0.45</c:v>
                </c:pt>
                <c:pt idx="10">
                  <c:v>0.39</c:v>
                </c:pt>
                <c:pt idx="11">
                  <c:v>0.38</c:v>
                </c:pt>
              </c:numCache>
            </c:numRef>
          </c:val>
          <c:extLst>
            <c:ext xmlns:c16="http://schemas.microsoft.com/office/drawing/2014/chart" uri="{C3380CC4-5D6E-409C-BE32-E72D297353CC}">
              <c16:uniqueId val="{00000019-1DF1-43F0-9FB2-3781CE39F5C2}"/>
            </c:ext>
          </c:extLst>
        </c:ser>
        <c:ser>
          <c:idx val="2"/>
          <c:order val="2"/>
          <c:tx>
            <c:strRef>
              <c:f>Sheet1!$D$1</c:f>
              <c:strCache>
                <c:ptCount val="1"/>
                <c:pt idx="0">
                  <c:v>Sep 2020</c:v>
                </c:pt>
              </c:strCache>
            </c:strRef>
          </c:tx>
          <c:spPr>
            <a:solidFill>
              <a:srgbClr val="2875DD"/>
            </a:solidFill>
            <a:ln>
              <a:solidFill>
                <a:srgbClr val="2875DD"/>
              </a:solidFill>
            </a:ln>
          </c:spPr>
          <c:invertIfNegative val="0"/>
          <c:dLbls>
            <c:dLbl>
              <c:idx val="0"/>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A-1DF1-43F0-9FB2-3781CE39F5C2}"/>
                </c:ext>
              </c:extLst>
            </c:dLbl>
            <c:dLbl>
              <c:idx val="1"/>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B-1DF1-43F0-9FB2-3781CE39F5C2}"/>
                </c:ext>
              </c:extLst>
            </c:dLbl>
            <c:dLbl>
              <c:idx val="2"/>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C-1DF1-43F0-9FB2-3781CE39F5C2}"/>
                </c:ext>
              </c:extLst>
            </c:dLbl>
            <c:dLbl>
              <c:idx val="3"/>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D-1DF1-43F0-9FB2-3781CE39F5C2}"/>
                </c:ext>
              </c:extLst>
            </c:dLbl>
            <c:dLbl>
              <c:idx val="4"/>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E-1DF1-43F0-9FB2-3781CE39F5C2}"/>
                </c:ext>
              </c:extLst>
            </c:dLbl>
            <c:dLbl>
              <c:idx val="5"/>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F-1DF1-43F0-9FB2-3781CE39F5C2}"/>
                </c:ext>
              </c:extLst>
            </c:dLbl>
            <c:dLbl>
              <c:idx val="6"/>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20-1DF1-43F0-9FB2-3781CE39F5C2}"/>
                </c:ext>
              </c:extLst>
            </c:dLbl>
            <c:dLbl>
              <c:idx val="7"/>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21-1DF1-43F0-9FB2-3781CE39F5C2}"/>
                </c:ext>
              </c:extLst>
            </c:dLbl>
            <c:dLbl>
              <c:idx val="8"/>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22-1DF1-43F0-9FB2-3781CE39F5C2}"/>
                </c:ext>
              </c:extLst>
            </c:dLbl>
            <c:dLbl>
              <c:idx val="9"/>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23-1DF1-43F0-9FB2-3781CE39F5C2}"/>
                </c:ext>
              </c:extLst>
            </c:dLbl>
            <c:dLbl>
              <c:idx val="10"/>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24-1DF1-43F0-9FB2-3781CE39F5C2}"/>
                </c:ext>
              </c:extLst>
            </c:dLbl>
            <c:dLbl>
              <c:idx val="11"/>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25-1DF1-43F0-9FB2-3781CE39F5C2}"/>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Sheet1!$A$2:$A$13</c:f>
              <c:strCache>
                <c:ptCount val="12"/>
                <c:pt idx="0">
                  <c:v>Belgium</c:v>
                </c:pt>
                <c:pt idx="1">
                  <c:v>Netherlands</c:v>
                </c:pt>
                <c:pt idx="2">
                  <c:v>Portugal</c:v>
                </c:pt>
                <c:pt idx="3">
                  <c:v>Sweden</c:v>
                </c:pt>
                <c:pt idx="4">
                  <c:v>Italy</c:v>
                </c:pt>
                <c:pt idx="5">
                  <c:v>Estonia</c:v>
                </c:pt>
                <c:pt idx="6">
                  <c:v>Germany</c:v>
                </c:pt>
                <c:pt idx="7">
                  <c:v>Denmark</c:v>
                </c:pt>
                <c:pt idx="8">
                  <c:v>Ireland</c:v>
                </c:pt>
                <c:pt idx="9">
                  <c:v>France</c:v>
                </c:pt>
                <c:pt idx="10">
                  <c:v>United States</c:v>
                </c:pt>
                <c:pt idx="11">
                  <c:v>United Kingdom</c:v>
                </c:pt>
              </c:strCache>
            </c:strRef>
          </c:cat>
          <c:val>
            <c:numRef>
              <c:f>Sheet1!$D$2:$D$13</c:f>
              <c:numCache>
                <c:formatCode>General</c:formatCode>
                <c:ptCount val="12"/>
                <c:pt idx="0">
                  <c:v>0.59</c:v>
                </c:pt>
                <c:pt idx="1">
                  <c:v>0.56999999999999995</c:v>
                </c:pt>
                <c:pt idx="2">
                  <c:v>0.57999999999999996</c:v>
                </c:pt>
                <c:pt idx="3">
                  <c:v>0.44</c:v>
                </c:pt>
                <c:pt idx="4">
                  <c:v>0.5</c:v>
                </c:pt>
                <c:pt idx="5">
                  <c:v>0.53</c:v>
                </c:pt>
                <c:pt idx="6">
                  <c:v>0.51</c:v>
                </c:pt>
                <c:pt idx="7">
                  <c:v>0.32</c:v>
                </c:pt>
                <c:pt idx="8">
                  <c:v>0.4</c:v>
                </c:pt>
                <c:pt idx="9">
                  <c:v>0.5</c:v>
                </c:pt>
                <c:pt idx="10">
                  <c:v>0.39</c:v>
                </c:pt>
                <c:pt idx="11">
                  <c:v>0.31</c:v>
                </c:pt>
              </c:numCache>
            </c:numRef>
          </c:val>
          <c:extLst>
            <c:ext xmlns:c16="http://schemas.microsoft.com/office/drawing/2014/chart" uri="{C3380CC4-5D6E-409C-BE32-E72D297353CC}">
              <c16:uniqueId val="{00000026-1DF1-43F0-9FB2-3781CE39F5C2}"/>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legend>
      <c:legendPos val="t"/>
      <c:overlay val="0"/>
      <c:txPr>
        <a:bodyPr/>
        <a:lstStyle/>
        <a:p>
          <a:pPr>
            <a:defRPr sz="1100" smtId="4294967295">
              <a:solidFill>
                <a:srgbClr val="0F2741"/>
              </a:solidFill>
              <a:latin typeface="Open Sans"/>
            </a:defRPr>
          </a:pPr>
          <a:endParaRPr lang="en-US"/>
        </a:p>
      </c:txPr>
    </c:legend>
    <c:plotVisOnly val="1"/>
    <c:dispBlanksAs val="gap"/>
    <c:showDLblsOverMax val="1"/>
  </c:chart>
  <c:txPr>
    <a:bodyPr/>
    <a:lstStyle/>
    <a:p>
      <a:pPr>
        <a:defRPr sz="1800" smtId="4294967295"/>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Increase significantly</c:v>
                </c:pt>
              </c:strCache>
            </c:strRef>
          </c:tx>
          <c:spPr>
            <a:solidFill>
              <a:srgbClr val="2875DD"/>
            </a:solidFill>
            <a:ln>
              <a:solidFill>
                <a:srgbClr val="2875DD"/>
              </a:solidFill>
            </a:ln>
          </c:spPr>
          <c:invertIfNegative val="0"/>
          <c:cat>
            <c:strRef>
              <c:f>Sheet1!$A$2:$A$11</c:f>
              <c:strCache>
                <c:ptCount val="10"/>
                <c:pt idx="0">
                  <c:v>Remote workers</c:v>
                </c:pt>
                <c:pt idx="1">
                  <c:v>Upskilling of existing employees</c:v>
                </c:pt>
                <c:pt idx="2">
                  <c:v>Re-skilling of existing employees</c:v>
                </c:pt>
                <c:pt idx="3">
                  <c:v>Increasing diversity</c:v>
                </c:pt>
                <c:pt idx="4">
                  <c:v>Independent contractors / Gig worker</c:v>
                </c:pt>
                <c:pt idx="5">
                  <c:v>Outsourcing</c:v>
                </c:pt>
                <c:pt idx="6">
                  <c:v>Offshoring</c:v>
                </c:pt>
                <c:pt idx="7">
                  <c:v>Using aptitude technical test</c:v>
                </c:pt>
                <c:pt idx="8">
                  <c:v>Partner with educational institutions</c:v>
                </c:pt>
                <c:pt idx="9">
                  <c:v>Workers based in rural areas</c:v>
                </c:pt>
              </c:strCache>
            </c:strRef>
          </c:cat>
          <c:val>
            <c:numRef>
              <c:f>Sheet1!$B$2:$B$11</c:f>
              <c:numCache>
                <c:formatCode>General</c:formatCode>
                <c:ptCount val="10"/>
                <c:pt idx="0">
                  <c:v>0.28999999999999998</c:v>
                </c:pt>
                <c:pt idx="1">
                  <c:v>0.15</c:v>
                </c:pt>
                <c:pt idx="2">
                  <c:v>0.12</c:v>
                </c:pt>
                <c:pt idx="3">
                  <c:v>0.16</c:v>
                </c:pt>
                <c:pt idx="4">
                  <c:v>0.1</c:v>
                </c:pt>
                <c:pt idx="5">
                  <c:v>0.09</c:v>
                </c:pt>
                <c:pt idx="6">
                  <c:v>0.08</c:v>
                </c:pt>
                <c:pt idx="7">
                  <c:v>0.09</c:v>
                </c:pt>
                <c:pt idx="8">
                  <c:v>7.0000000000000007E-2</c:v>
                </c:pt>
                <c:pt idx="9">
                  <c:v>0.06</c:v>
                </c:pt>
              </c:numCache>
            </c:numRef>
          </c:val>
          <c:extLst>
            <c:ext xmlns:c16="http://schemas.microsoft.com/office/drawing/2014/chart" uri="{C3380CC4-5D6E-409C-BE32-E72D297353CC}">
              <c16:uniqueId val="{0000000A-7F4F-4C9D-850A-2C3369C7C7E8}"/>
            </c:ext>
          </c:extLst>
        </c:ser>
        <c:ser>
          <c:idx val="1"/>
          <c:order val="1"/>
          <c:tx>
            <c:strRef>
              <c:f>Sheet1!$C$1</c:f>
              <c:strCache>
                <c:ptCount val="1"/>
                <c:pt idx="0">
                  <c:v>Increase somewhat</c:v>
                </c:pt>
              </c:strCache>
            </c:strRef>
          </c:tx>
          <c:spPr>
            <a:solidFill>
              <a:srgbClr val="0F283E"/>
            </a:solidFill>
            <a:ln>
              <a:solidFill>
                <a:srgbClr val="0F283E"/>
              </a:solidFill>
            </a:ln>
          </c:spPr>
          <c:invertIfNegative val="0"/>
          <c:cat>
            <c:strRef>
              <c:f>Sheet1!$A$2:$A$11</c:f>
              <c:strCache>
                <c:ptCount val="10"/>
                <c:pt idx="0">
                  <c:v>Remote workers</c:v>
                </c:pt>
                <c:pt idx="1">
                  <c:v>Upskilling of existing employees</c:v>
                </c:pt>
                <c:pt idx="2">
                  <c:v>Re-skilling of existing employees</c:v>
                </c:pt>
                <c:pt idx="3">
                  <c:v>Increasing diversity</c:v>
                </c:pt>
                <c:pt idx="4">
                  <c:v>Independent contractors / Gig worker</c:v>
                </c:pt>
                <c:pt idx="5">
                  <c:v>Outsourcing</c:v>
                </c:pt>
                <c:pt idx="6">
                  <c:v>Offshoring</c:v>
                </c:pt>
                <c:pt idx="7">
                  <c:v>Using aptitude technical test</c:v>
                </c:pt>
                <c:pt idx="8">
                  <c:v>Partner with educational institutions</c:v>
                </c:pt>
                <c:pt idx="9">
                  <c:v>Workers based in rural areas</c:v>
                </c:pt>
              </c:strCache>
            </c:strRef>
          </c:cat>
          <c:val>
            <c:numRef>
              <c:f>Sheet1!$C$2:$C$11</c:f>
              <c:numCache>
                <c:formatCode>General</c:formatCode>
                <c:ptCount val="10"/>
                <c:pt idx="0">
                  <c:v>0.43</c:v>
                </c:pt>
                <c:pt idx="1">
                  <c:v>0.6</c:v>
                </c:pt>
                <c:pt idx="2">
                  <c:v>0.54</c:v>
                </c:pt>
                <c:pt idx="3">
                  <c:v>0.48</c:v>
                </c:pt>
                <c:pt idx="4">
                  <c:v>0.33</c:v>
                </c:pt>
                <c:pt idx="5">
                  <c:v>0.3</c:v>
                </c:pt>
                <c:pt idx="6">
                  <c:v>0.23</c:v>
                </c:pt>
                <c:pt idx="7">
                  <c:v>0.33</c:v>
                </c:pt>
                <c:pt idx="8">
                  <c:v>0.26</c:v>
                </c:pt>
                <c:pt idx="9">
                  <c:v>0.24</c:v>
                </c:pt>
              </c:numCache>
            </c:numRef>
          </c:val>
          <c:extLst>
            <c:ext xmlns:c16="http://schemas.microsoft.com/office/drawing/2014/chart" uri="{C3380CC4-5D6E-409C-BE32-E72D297353CC}">
              <c16:uniqueId val="{00000015-7F4F-4C9D-850A-2C3369C7C7E8}"/>
            </c:ext>
          </c:extLst>
        </c:ser>
        <c:ser>
          <c:idx val="2"/>
          <c:order val="2"/>
          <c:tx>
            <c:strRef>
              <c:f>Sheet1!$D$1</c:f>
              <c:strCache>
                <c:ptCount val="1"/>
                <c:pt idx="0">
                  <c:v>Reduce somewhat</c:v>
                </c:pt>
              </c:strCache>
            </c:strRef>
          </c:tx>
          <c:spPr>
            <a:solidFill>
              <a:srgbClr val="BABABA"/>
            </a:solidFill>
            <a:ln>
              <a:solidFill>
                <a:srgbClr val="BABABA"/>
              </a:solidFill>
            </a:ln>
          </c:spPr>
          <c:invertIfNegative val="0"/>
          <c:cat>
            <c:strRef>
              <c:f>Sheet1!$A$2:$A$11</c:f>
              <c:strCache>
                <c:ptCount val="10"/>
                <c:pt idx="0">
                  <c:v>Remote workers</c:v>
                </c:pt>
                <c:pt idx="1">
                  <c:v>Upskilling of existing employees</c:v>
                </c:pt>
                <c:pt idx="2">
                  <c:v>Re-skilling of existing employees</c:v>
                </c:pt>
                <c:pt idx="3">
                  <c:v>Increasing diversity</c:v>
                </c:pt>
                <c:pt idx="4">
                  <c:v>Independent contractors / Gig worker</c:v>
                </c:pt>
                <c:pt idx="5">
                  <c:v>Outsourcing</c:v>
                </c:pt>
                <c:pt idx="6">
                  <c:v>Offshoring</c:v>
                </c:pt>
                <c:pt idx="7">
                  <c:v>Using aptitude technical test</c:v>
                </c:pt>
                <c:pt idx="8">
                  <c:v>Partner with educational institutions</c:v>
                </c:pt>
                <c:pt idx="9">
                  <c:v>Workers based in rural areas</c:v>
                </c:pt>
              </c:strCache>
            </c:strRef>
          </c:cat>
          <c:val>
            <c:numRef>
              <c:f>Sheet1!$D$2:$D$11</c:f>
              <c:numCache>
                <c:formatCode>General</c:formatCode>
                <c:ptCount val="10"/>
                <c:pt idx="0">
                  <c:v>0.08</c:v>
                </c:pt>
                <c:pt idx="1">
                  <c:v>0.03</c:v>
                </c:pt>
                <c:pt idx="2">
                  <c:v>0.06</c:v>
                </c:pt>
                <c:pt idx="3">
                  <c:v>0.03</c:v>
                </c:pt>
                <c:pt idx="4">
                  <c:v>0.13</c:v>
                </c:pt>
                <c:pt idx="5">
                  <c:v>0.13</c:v>
                </c:pt>
                <c:pt idx="6">
                  <c:v>0.13</c:v>
                </c:pt>
                <c:pt idx="7">
                  <c:v>0.03</c:v>
                </c:pt>
                <c:pt idx="8">
                  <c:v>0.06</c:v>
                </c:pt>
                <c:pt idx="9">
                  <c:v>0.05</c:v>
                </c:pt>
              </c:numCache>
            </c:numRef>
          </c:val>
          <c:extLst>
            <c:ext xmlns:c16="http://schemas.microsoft.com/office/drawing/2014/chart" uri="{C3380CC4-5D6E-409C-BE32-E72D297353CC}">
              <c16:uniqueId val="{00000020-7F4F-4C9D-850A-2C3369C7C7E8}"/>
            </c:ext>
          </c:extLst>
        </c:ser>
        <c:ser>
          <c:idx val="3"/>
          <c:order val="3"/>
          <c:tx>
            <c:strRef>
              <c:f>Sheet1!$E$1</c:f>
              <c:strCache>
                <c:ptCount val="1"/>
                <c:pt idx="0">
                  <c:v>Reduce significantly</c:v>
                </c:pt>
              </c:strCache>
            </c:strRef>
          </c:tx>
          <c:spPr>
            <a:solidFill>
              <a:srgbClr val="A60B0B"/>
            </a:solidFill>
            <a:ln>
              <a:solidFill>
                <a:srgbClr val="A60B0B"/>
              </a:solidFill>
            </a:ln>
          </c:spPr>
          <c:invertIfNegative val="0"/>
          <c:cat>
            <c:strRef>
              <c:f>Sheet1!$A$2:$A$11</c:f>
              <c:strCache>
                <c:ptCount val="10"/>
                <c:pt idx="0">
                  <c:v>Remote workers</c:v>
                </c:pt>
                <c:pt idx="1">
                  <c:v>Upskilling of existing employees</c:v>
                </c:pt>
                <c:pt idx="2">
                  <c:v>Re-skilling of existing employees</c:v>
                </c:pt>
                <c:pt idx="3">
                  <c:v>Increasing diversity</c:v>
                </c:pt>
                <c:pt idx="4">
                  <c:v>Independent contractors / Gig worker</c:v>
                </c:pt>
                <c:pt idx="5">
                  <c:v>Outsourcing</c:v>
                </c:pt>
                <c:pt idx="6">
                  <c:v>Offshoring</c:v>
                </c:pt>
                <c:pt idx="7">
                  <c:v>Using aptitude technical test</c:v>
                </c:pt>
                <c:pt idx="8">
                  <c:v>Partner with educational institutions</c:v>
                </c:pt>
                <c:pt idx="9">
                  <c:v>Workers based in rural areas</c:v>
                </c:pt>
              </c:strCache>
            </c:strRef>
          </c:cat>
          <c:val>
            <c:numRef>
              <c:f>Sheet1!$E$2:$E$11</c:f>
              <c:numCache>
                <c:formatCode>General</c:formatCode>
                <c:ptCount val="10"/>
                <c:pt idx="0">
                  <c:v>0.02</c:v>
                </c:pt>
                <c:pt idx="1">
                  <c:v>0.01</c:v>
                </c:pt>
                <c:pt idx="2">
                  <c:v>0.01</c:v>
                </c:pt>
                <c:pt idx="3">
                  <c:v>0.02</c:v>
                </c:pt>
                <c:pt idx="4">
                  <c:v>0.02</c:v>
                </c:pt>
                <c:pt idx="5">
                  <c:v>0.03</c:v>
                </c:pt>
                <c:pt idx="6">
                  <c:v>0.05</c:v>
                </c:pt>
                <c:pt idx="7">
                  <c:v>0.02</c:v>
                </c:pt>
                <c:pt idx="8">
                  <c:v>0.02</c:v>
                </c:pt>
                <c:pt idx="9">
                  <c:v>0.02</c:v>
                </c:pt>
              </c:numCache>
            </c:numRef>
          </c:val>
          <c:extLst>
            <c:ext xmlns:c16="http://schemas.microsoft.com/office/drawing/2014/chart" uri="{C3380CC4-5D6E-409C-BE32-E72D297353CC}">
              <c16:uniqueId val="{0000002B-7F4F-4C9D-850A-2C3369C7C7E8}"/>
            </c:ext>
          </c:extLst>
        </c:ser>
        <c:dLbls>
          <c:showLegendKey val="0"/>
          <c:showVal val="0"/>
          <c:showCatName val="0"/>
          <c:showSerName val="0"/>
          <c:showPercent val="0"/>
          <c:showBubbleSize val="0"/>
        </c:dLbls>
        <c:gapWidth val="80"/>
        <c:overlap val="10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legend>
      <c:legendPos val="t"/>
      <c:overlay val="0"/>
      <c:txPr>
        <a:bodyPr/>
        <a:lstStyle/>
        <a:p>
          <a:pPr>
            <a:defRPr sz="1100" smtId="4294967295">
              <a:solidFill>
                <a:srgbClr val="0F2741"/>
              </a:solidFill>
              <a:latin typeface="Open Sans"/>
            </a:defRPr>
          </a:pPr>
          <a:endParaRPr lang="en-US"/>
        </a:p>
      </c:txPr>
    </c:legend>
    <c:plotVisOnly val="1"/>
    <c:dispBlanksAs val="gap"/>
    <c:showDLblsOverMax val="1"/>
  </c:chart>
  <c:txPr>
    <a:bodyPr/>
    <a:lstStyle/>
    <a:p>
      <a:pPr>
        <a:defRPr sz="1800" smtId="4294967295"/>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GB" dirty="0" err="1"/>
              <a:t>Raspodjela</a:t>
            </a:r>
            <a:r>
              <a:rPr lang="en-GB" dirty="0"/>
              <a:t> </a:t>
            </a:r>
            <a:r>
              <a:rPr lang="en-GB" dirty="0" err="1"/>
              <a:t>dohotka</a:t>
            </a:r>
            <a:r>
              <a:rPr lang="en-GB" dirty="0"/>
              <a:t> po </a:t>
            </a:r>
            <a:r>
              <a:rPr lang="en-GB" dirty="0" err="1"/>
              <a:t>kvintilima</a:t>
            </a:r>
            <a:endParaRPr lang="ru-RU" dirty="0"/>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barChart>
        <c:barDir val="col"/>
        <c:grouping val="stacked"/>
        <c:varyColors val="0"/>
        <c:ser>
          <c:idx val="0"/>
          <c:order val="0"/>
          <c:tx>
            <c:strRef>
              <c:f>'ES,LAT,LITH'!$A$20</c:f>
              <c:strCache>
                <c:ptCount val="1"/>
                <c:pt idx="0">
                  <c:v>First quartile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'ES,LAT,LITH'!$B$19:$L$19</c:f>
              <c:strCache>
                <c:ptCount val="11"/>
                <c:pt idx="0">
                  <c:v>Estonia 2012</c:v>
                </c:pt>
                <c:pt idx="1">
                  <c:v>Estonia 2016</c:v>
                </c:pt>
                <c:pt idx="2">
                  <c:v>Estonia 2020</c:v>
                </c:pt>
                <c:pt idx="4">
                  <c:v>Latvia 2012</c:v>
                </c:pt>
                <c:pt idx="5">
                  <c:v>Latvia 2016</c:v>
                </c:pt>
                <c:pt idx="6">
                  <c:v>Latvia 2020</c:v>
                </c:pt>
                <c:pt idx="8">
                  <c:v>Lithuania 2012</c:v>
                </c:pt>
                <c:pt idx="9">
                  <c:v>Lithuania 2016</c:v>
                </c:pt>
                <c:pt idx="10">
                  <c:v>Lithuania 2020</c:v>
                </c:pt>
              </c:strCache>
            </c:strRef>
          </c:cat>
          <c:val>
            <c:numRef>
              <c:f>'ES,LAT,LITH'!$B$20:$L$20</c:f>
              <c:numCache>
                <c:formatCode>#,##0</c:formatCode>
                <c:ptCount val="11"/>
                <c:pt idx="0">
                  <c:v>5316</c:v>
                </c:pt>
                <c:pt idx="1">
                  <c:v>7703</c:v>
                </c:pt>
                <c:pt idx="2">
                  <c:v>9291</c:v>
                </c:pt>
                <c:pt idx="4">
                  <c:v>4512</c:v>
                </c:pt>
                <c:pt idx="5">
                  <c:v>5947</c:v>
                </c:pt>
                <c:pt idx="6">
                  <c:v>7339</c:v>
                </c:pt>
                <c:pt idx="8">
                  <c:v>4512</c:v>
                </c:pt>
                <c:pt idx="9">
                  <c:v>5988</c:v>
                </c:pt>
                <c:pt idx="10">
                  <c:v>8182</c:v>
                </c:pt>
              </c:numCache>
            </c:numRef>
          </c:val>
          <c:extLst>
            <c:ext xmlns:c16="http://schemas.microsoft.com/office/drawing/2014/chart" uri="{C3380CC4-5D6E-409C-BE32-E72D297353CC}">
              <c16:uniqueId val="{00000000-7E19-48AF-B299-BD5A61BF08AB}"/>
            </c:ext>
          </c:extLst>
        </c:ser>
        <c:ser>
          <c:idx val="1"/>
          <c:order val="1"/>
          <c:tx>
            <c:strRef>
              <c:f>'ES,LAT,LITH'!$A$21</c:f>
              <c:strCache>
                <c:ptCount val="1"/>
                <c:pt idx="0">
                  <c:v>Delta Second-First</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strRef>
              <c:f>'ES,LAT,LITH'!$B$19:$L$19</c:f>
              <c:strCache>
                <c:ptCount val="11"/>
                <c:pt idx="0">
                  <c:v>Estonia 2012</c:v>
                </c:pt>
                <c:pt idx="1">
                  <c:v>Estonia 2016</c:v>
                </c:pt>
                <c:pt idx="2">
                  <c:v>Estonia 2020</c:v>
                </c:pt>
                <c:pt idx="4">
                  <c:v>Latvia 2012</c:v>
                </c:pt>
                <c:pt idx="5">
                  <c:v>Latvia 2016</c:v>
                </c:pt>
                <c:pt idx="6">
                  <c:v>Latvia 2020</c:v>
                </c:pt>
                <c:pt idx="8">
                  <c:v>Lithuania 2012</c:v>
                </c:pt>
                <c:pt idx="9">
                  <c:v>Lithuania 2016</c:v>
                </c:pt>
                <c:pt idx="10">
                  <c:v>Lithuania 2020</c:v>
                </c:pt>
              </c:strCache>
            </c:strRef>
          </c:cat>
          <c:val>
            <c:numRef>
              <c:f>'ES,LAT,LITH'!$B$21:$L$21</c:f>
              <c:numCache>
                <c:formatCode>#,##0</c:formatCode>
                <c:ptCount val="11"/>
                <c:pt idx="0">
                  <c:v>2575</c:v>
                </c:pt>
                <c:pt idx="1">
                  <c:v>4164</c:v>
                </c:pt>
                <c:pt idx="2">
                  <c:v>5040</c:v>
                </c:pt>
                <c:pt idx="4">
                  <c:v>2212</c:v>
                </c:pt>
                <c:pt idx="5">
                  <c:v>3310</c:v>
                </c:pt>
                <c:pt idx="6">
                  <c:v>4000</c:v>
                </c:pt>
                <c:pt idx="8">
                  <c:v>2212</c:v>
                </c:pt>
                <c:pt idx="9">
                  <c:v>3376</c:v>
                </c:pt>
                <c:pt idx="10">
                  <c:v>4364</c:v>
                </c:pt>
              </c:numCache>
            </c:numRef>
          </c:val>
          <c:extLst>
            <c:ext xmlns:c16="http://schemas.microsoft.com/office/drawing/2014/chart" uri="{C3380CC4-5D6E-409C-BE32-E72D297353CC}">
              <c16:uniqueId val="{00000001-7E19-48AF-B299-BD5A61BF08AB}"/>
            </c:ext>
          </c:extLst>
        </c:ser>
        <c:ser>
          <c:idx val="2"/>
          <c:order val="2"/>
          <c:tx>
            <c:strRef>
              <c:f>'ES,LAT,LITH'!$A$22</c:f>
              <c:strCache>
                <c:ptCount val="1"/>
                <c:pt idx="0">
                  <c:v>Delta Third - Second</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cat>
            <c:strRef>
              <c:f>'ES,LAT,LITH'!$B$19:$L$19</c:f>
              <c:strCache>
                <c:ptCount val="11"/>
                <c:pt idx="0">
                  <c:v>Estonia 2012</c:v>
                </c:pt>
                <c:pt idx="1">
                  <c:v>Estonia 2016</c:v>
                </c:pt>
                <c:pt idx="2">
                  <c:v>Estonia 2020</c:v>
                </c:pt>
                <c:pt idx="4">
                  <c:v>Latvia 2012</c:v>
                </c:pt>
                <c:pt idx="5">
                  <c:v>Latvia 2016</c:v>
                </c:pt>
                <c:pt idx="6">
                  <c:v>Latvia 2020</c:v>
                </c:pt>
                <c:pt idx="8">
                  <c:v>Lithuania 2012</c:v>
                </c:pt>
                <c:pt idx="9">
                  <c:v>Lithuania 2016</c:v>
                </c:pt>
                <c:pt idx="10">
                  <c:v>Lithuania 2020</c:v>
                </c:pt>
              </c:strCache>
            </c:strRef>
          </c:cat>
          <c:val>
            <c:numRef>
              <c:f>'ES,LAT,LITH'!$B$22:$L$22</c:f>
              <c:numCache>
                <c:formatCode>#,##0</c:formatCode>
                <c:ptCount val="11"/>
                <c:pt idx="0">
                  <c:v>4150</c:v>
                </c:pt>
                <c:pt idx="1">
                  <c:v>6233</c:v>
                </c:pt>
                <c:pt idx="2">
                  <c:v>6138</c:v>
                </c:pt>
                <c:pt idx="4">
                  <c:v>3406</c:v>
                </c:pt>
                <c:pt idx="5">
                  <c:v>4605</c:v>
                </c:pt>
                <c:pt idx="6">
                  <c:v>5114</c:v>
                </c:pt>
                <c:pt idx="8">
                  <c:v>3406</c:v>
                </c:pt>
                <c:pt idx="9">
                  <c:v>4998</c:v>
                </c:pt>
                <c:pt idx="10">
                  <c:v>6002</c:v>
                </c:pt>
              </c:numCache>
            </c:numRef>
          </c:val>
          <c:extLst>
            <c:ext xmlns:c16="http://schemas.microsoft.com/office/drawing/2014/chart" uri="{C3380CC4-5D6E-409C-BE32-E72D297353CC}">
              <c16:uniqueId val="{00000002-7E19-48AF-B299-BD5A61BF08AB}"/>
            </c:ext>
          </c:extLst>
        </c:ser>
        <c:dLbls>
          <c:showLegendKey val="0"/>
          <c:showVal val="0"/>
          <c:showCatName val="0"/>
          <c:showSerName val="0"/>
          <c:showPercent val="0"/>
          <c:showBubbleSize val="0"/>
        </c:dLbls>
        <c:gapWidth val="150"/>
        <c:overlap val="100"/>
        <c:axId val="936121839"/>
        <c:axId val="936122671"/>
      </c:barChart>
      <c:lineChart>
        <c:grouping val="standard"/>
        <c:varyColors val="0"/>
        <c:ser>
          <c:idx val="3"/>
          <c:order val="3"/>
          <c:tx>
            <c:strRef>
              <c:f>'ES,LAT,LITH'!$A$23</c:f>
              <c:strCache>
                <c:ptCount val="1"/>
                <c:pt idx="0">
                  <c:v>Mean equivalised net income</c:v>
                </c:pt>
              </c:strCache>
            </c:strRef>
          </c:tx>
          <c:spPr>
            <a:ln w="31750" cap="rnd">
              <a:solidFill>
                <a:schemeClr val="accent4"/>
              </a:solidFill>
              <a:round/>
            </a:ln>
            <a:effectLst/>
          </c:spPr>
          <c:marker>
            <c:symbol val="none"/>
          </c:marker>
          <c:cat>
            <c:strRef>
              <c:f>'ES,LAT,LITH'!$B$19:$L$19</c:f>
              <c:strCache>
                <c:ptCount val="11"/>
                <c:pt idx="0">
                  <c:v>Estonia 2012</c:v>
                </c:pt>
                <c:pt idx="1">
                  <c:v>Estonia 2016</c:v>
                </c:pt>
                <c:pt idx="2">
                  <c:v>Estonia 2020</c:v>
                </c:pt>
                <c:pt idx="4">
                  <c:v>Latvia 2012</c:v>
                </c:pt>
                <c:pt idx="5">
                  <c:v>Latvia 2016</c:v>
                </c:pt>
                <c:pt idx="6">
                  <c:v>Latvia 2020</c:v>
                </c:pt>
                <c:pt idx="8">
                  <c:v>Lithuania 2012</c:v>
                </c:pt>
                <c:pt idx="9">
                  <c:v>Lithuania 2016</c:v>
                </c:pt>
                <c:pt idx="10">
                  <c:v>Lithuania 2020</c:v>
                </c:pt>
              </c:strCache>
            </c:strRef>
          </c:cat>
          <c:val>
            <c:numRef>
              <c:f>'ES,LAT,LITH'!$B$23:$L$23</c:f>
              <c:numCache>
                <c:formatCode>#,##0</c:formatCode>
                <c:ptCount val="11"/>
                <c:pt idx="0">
                  <c:v>9382</c:v>
                </c:pt>
                <c:pt idx="1">
                  <c:v>13868</c:v>
                </c:pt>
                <c:pt idx="2">
                  <c:v>16063</c:v>
                </c:pt>
                <c:pt idx="4">
                  <c:v>7489</c:v>
                </c:pt>
                <c:pt idx="5">
                  <c:v>10947</c:v>
                </c:pt>
                <c:pt idx="6">
                  <c:v>13377</c:v>
                </c:pt>
                <c:pt idx="8">
                  <c:v>7944</c:v>
                </c:pt>
                <c:pt idx="9">
                  <c:v>11666</c:v>
                </c:pt>
                <c:pt idx="10">
                  <c:v>15293</c:v>
                </c:pt>
              </c:numCache>
            </c:numRef>
          </c:val>
          <c:smooth val="0"/>
          <c:extLst>
            <c:ext xmlns:c16="http://schemas.microsoft.com/office/drawing/2014/chart" uri="{C3380CC4-5D6E-409C-BE32-E72D297353CC}">
              <c16:uniqueId val="{00000003-7E19-48AF-B299-BD5A61BF08AB}"/>
            </c:ext>
          </c:extLst>
        </c:ser>
        <c:dLbls>
          <c:showLegendKey val="0"/>
          <c:showVal val="0"/>
          <c:showCatName val="0"/>
          <c:showSerName val="0"/>
          <c:showPercent val="0"/>
          <c:showBubbleSize val="0"/>
        </c:dLbls>
        <c:marker val="1"/>
        <c:smooth val="0"/>
        <c:axId val="936121839"/>
        <c:axId val="936122671"/>
      </c:lineChart>
      <c:lineChart>
        <c:grouping val="standard"/>
        <c:varyColors val="0"/>
        <c:ser>
          <c:idx val="4"/>
          <c:order val="4"/>
          <c:tx>
            <c:strRef>
              <c:f>'ES,LAT,LITH'!$A$24</c:f>
              <c:strCache>
                <c:ptCount val="1"/>
                <c:pt idx="0">
                  <c:v>Gini coefficient </c:v>
                </c:pt>
              </c:strCache>
            </c:strRef>
          </c:tx>
          <c:spPr>
            <a:ln w="31750" cap="rnd">
              <a:noFill/>
              <a:round/>
            </a:ln>
            <a:effectLst/>
          </c:spPr>
          <c:marker>
            <c:symbol val="circle"/>
            <c:size val="9"/>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12700">
                <a:solidFill>
                  <a:schemeClr val="lt2"/>
                </a:solidFill>
                <a:round/>
              </a:ln>
              <a:effectLst/>
            </c:spPr>
          </c:marker>
          <c:cat>
            <c:strRef>
              <c:f>'ES,LAT,LITH'!$B$19:$L$19</c:f>
              <c:strCache>
                <c:ptCount val="11"/>
                <c:pt idx="0">
                  <c:v>Estonia 2012</c:v>
                </c:pt>
                <c:pt idx="1">
                  <c:v>Estonia 2016</c:v>
                </c:pt>
                <c:pt idx="2">
                  <c:v>Estonia 2020</c:v>
                </c:pt>
                <c:pt idx="4">
                  <c:v>Latvia 2012</c:v>
                </c:pt>
                <c:pt idx="5">
                  <c:v>Latvia 2016</c:v>
                </c:pt>
                <c:pt idx="6">
                  <c:v>Latvia 2020</c:v>
                </c:pt>
                <c:pt idx="8">
                  <c:v>Lithuania 2012</c:v>
                </c:pt>
                <c:pt idx="9">
                  <c:v>Lithuania 2016</c:v>
                </c:pt>
                <c:pt idx="10">
                  <c:v>Lithuania 2020</c:v>
                </c:pt>
              </c:strCache>
            </c:strRef>
          </c:cat>
          <c:val>
            <c:numRef>
              <c:f>'ES,LAT,LITH'!$B$24:$L$24</c:f>
              <c:numCache>
                <c:formatCode>#\ ##0.##########</c:formatCode>
                <c:ptCount val="11"/>
                <c:pt idx="0">
                  <c:v>32.5</c:v>
                </c:pt>
                <c:pt idx="1">
                  <c:v>32.700000000000003</c:v>
                </c:pt>
                <c:pt idx="2">
                  <c:v>30.5</c:v>
                </c:pt>
                <c:pt idx="4">
                  <c:v>35.700000000000003</c:v>
                </c:pt>
                <c:pt idx="5">
                  <c:v>34.5</c:v>
                </c:pt>
                <c:pt idx="6">
                  <c:v>34.5</c:v>
                </c:pt>
                <c:pt idx="8" formatCode="#\ ##0.0">
                  <c:v>32</c:v>
                </c:pt>
                <c:pt idx="9" formatCode="#\ ##0.0">
                  <c:v>37</c:v>
                </c:pt>
                <c:pt idx="10">
                  <c:v>35.1</c:v>
                </c:pt>
              </c:numCache>
            </c:numRef>
          </c:val>
          <c:smooth val="0"/>
          <c:extLst>
            <c:ext xmlns:c16="http://schemas.microsoft.com/office/drawing/2014/chart" uri="{C3380CC4-5D6E-409C-BE32-E72D297353CC}">
              <c16:uniqueId val="{00000004-7E19-48AF-B299-BD5A61BF08AB}"/>
            </c:ext>
          </c:extLst>
        </c:ser>
        <c:ser>
          <c:idx val="5"/>
          <c:order val="5"/>
          <c:tx>
            <c:strRef>
              <c:f>'ES,LAT,LITH'!$A$25</c:f>
              <c:strCache>
                <c:ptCount val="1"/>
                <c:pt idx="0">
                  <c:v>Gini coefficient before social transfers</c:v>
                </c:pt>
              </c:strCache>
            </c:strRef>
          </c:tx>
          <c:spPr>
            <a:ln w="25400" cap="rnd">
              <a:noFill/>
              <a:round/>
            </a:ln>
            <a:effectLst/>
          </c:spPr>
          <c:marker>
            <c:symbol val="circle"/>
            <c:size val="6"/>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12700">
                <a:solidFill>
                  <a:schemeClr val="lt2"/>
                </a:solidFill>
                <a:round/>
              </a:ln>
              <a:effectLst/>
            </c:spPr>
          </c:marker>
          <c:cat>
            <c:strRef>
              <c:f>'ES,LAT,LITH'!$B$19:$L$19</c:f>
              <c:strCache>
                <c:ptCount val="11"/>
                <c:pt idx="0">
                  <c:v>Estonia 2012</c:v>
                </c:pt>
                <c:pt idx="1">
                  <c:v>Estonia 2016</c:v>
                </c:pt>
                <c:pt idx="2">
                  <c:v>Estonia 2020</c:v>
                </c:pt>
                <c:pt idx="4">
                  <c:v>Latvia 2012</c:v>
                </c:pt>
                <c:pt idx="5">
                  <c:v>Latvia 2016</c:v>
                </c:pt>
                <c:pt idx="6">
                  <c:v>Latvia 2020</c:v>
                </c:pt>
                <c:pt idx="8">
                  <c:v>Lithuania 2012</c:v>
                </c:pt>
                <c:pt idx="9">
                  <c:v>Lithuania 2016</c:v>
                </c:pt>
                <c:pt idx="10">
                  <c:v>Lithuania 2020</c:v>
                </c:pt>
              </c:strCache>
            </c:strRef>
          </c:cat>
          <c:val>
            <c:numRef>
              <c:f>'ES,LAT,LITH'!$B$25:$L$25</c:f>
              <c:numCache>
                <c:formatCode>#\ ##0.##########</c:formatCode>
                <c:ptCount val="11"/>
                <c:pt idx="0">
                  <c:v>47.9</c:v>
                </c:pt>
                <c:pt idx="1">
                  <c:v>46.9</c:v>
                </c:pt>
                <c:pt idx="2">
                  <c:v>44.7</c:v>
                </c:pt>
                <c:pt idx="4">
                  <c:v>52.1</c:v>
                </c:pt>
                <c:pt idx="5">
                  <c:v>47.6</c:v>
                </c:pt>
                <c:pt idx="6">
                  <c:v>46.8</c:v>
                </c:pt>
                <c:pt idx="8">
                  <c:v>51.1</c:v>
                </c:pt>
                <c:pt idx="9">
                  <c:v>52.3</c:v>
                </c:pt>
                <c:pt idx="10">
                  <c:v>50.3</c:v>
                </c:pt>
              </c:numCache>
            </c:numRef>
          </c:val>
          <c:smooth val="0"/>
          <c:extLst>
            <c:ext xmlns:c16="http://schemas.microsoft.com/office/drawing/2014/chart" uri="{C3380CC4-5D6E-409C-BE32-E72D297353CC}">
              <c16:uniqueId val="{00000005-7E19-48AF-B299-BD5A61BF08AB}"/>
            </c:ext>
          </c:extLst>
        </c:ser>
        <c:dLbls>
          <c:showLegendKey val="0"/>
          <c:showVal val="0"/>
          <c:showCatName val="0"/>
          <c:showSerName val="0"/>
          <c:showPercent val="0"/>
          <c:showBubbleSize val="0"/>
        </c:dLbls>
        <c:marker val="1"/>
        <c:smooth val="0"/>
        <c:axId val="1101061039"/>
        <c:axId val="1101061871"/>
      </c:lineChart>
      <c:catAx>
        <c:axId val="936121839"/>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936122671"/>
        <c:crosses val="autoZero"/>
        <c:auto val="1"/>
        <c:lblAlgn val="ctr"/>
        <c:lblOffset val="100"/>
        <c:noMultiLvlLbl val="0"/>
      </c:catAx>
      <c:valAx>
        <c:axId val="936122671"/>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dirty="0" err="1"/>
                  <a:t>Najveć</a:t>
                </a:r>
                <a:r>
                  <a:rPr lang="en-US" baseline="0" dirty="0"/>
                  <a:t> </a:t>
                </a:r>
                <a:r>
                  <a:rPr lang="en-US" baseline="0" dirty="0" err="1"/>
                  <a:t>tačka</a:t>
                </a:r>
                <a:r>
                  <a:rPr lang="en-US" baseline="0" dirty="0"/>
                  <a:t> </a:t>
                </a:r>
                <a:r>
                  <a:rPr lang="en-US" baseline="0" dirty="0" err="1"/>
                  <a:t>rezanja</a:t>
                </a:r>
                <a:r>
                  <a:rPr lang="en-US" dirty="0"/>
                  <a:t>, PPS</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936121839"/>
        <c:crosses val="autoZero"/>
        <c:crossBetween val="between"/>
      </c:valAx>
      <c:valAx>
        <c:axId val="1101061871"/>
        <c:scaling>
          <c:orientation val="minMax"/>
        </c:scaling>
        <c:delete val="0"/>
        <c:axPos val="r"/>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a:t>Gini coefficient</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 ##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101061039"/>
        <c:crosses val="max"/>
        <c:crossBetween val="between"/>
      </c:valAx>
      <c:catAx>
        <c:axId val="1101061039"/>
        <c:scaling>
          <c:orientation val="minMax"/>
        </c:scaling>
        <c:delete val="1"/>
        <c:axPos val="b"/>
        <c:numFmt formatCode="General" sourceLinked="1"/>
        <c:majorTickMark val="out"/>
        <c:minorTickMark val="none"/>
        <c:tickLblPos val="nextTo"/>
        <c:crossAx val="1101061871"/>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urov_31_g!$C$36</c:f>
              <c:strCache>
                <c:ptCount val="1"/>
                <c:pt idx="0">
                  <c:v>2013</c:v>
                </c:pt>
              </c:strCache>
            </c:strRef>
          </c:tx>
          <c:spPr>
            <a:solidFill>
              <a:schemeClr val="accent1"/>
            </a:solidFill>
            <a:ln>
              <a:noFill/>
            </a:ln>
            <a:effectLst/>
          </c:spPr>
          <c:cat>
            <c:strRef>
              <c:f>urov_31_g!$B$37:$B$41</c:f>
              <c:strCache>
                <c:ptCount val="5"/>
                <c:pt idx="0">
                  <c:v>&lt;=10 </c:v>
                </c:pt>
                <c:pt idx="1">
                  <c:v>(10; 27]</c:v>
                </c:pt>
                <c:pt idx="2">
                  <c:v>(27; 45]</c:v>
                </c:pt>
                <c:pt idx="3">
                  <c:v>(45; 60]</c:v>
                </c:pt>
                <c:pt idx="4">
                  <c:v>&gt; 60</c:v>
                </c:pt>
              </c:strCache>
            </c:strRef>
          </c:cat>
          <c:val>
            <c:numRef>
              <c:f>urov_31_g!$C$37:$C$41</c:f>
              <c:numCache>
                <c:formatCode>General</c:formatCode>
                <c:ptCount val="5"/>
                <c:pt idx="0">
                  <c:v>20.3</c:v>
                </c:pt>
                <c:pt idx="1">
                  <c:v>47.1</c:v>
                </c:pt>
                <c:pt idx="2">
                  <c:v>19.3</c:v>
                </c:pt>
                <c:pt idx="3">
                  <c:v>6.4</c:v>
                </c:pt>
                <c:pt idx="4">
                  <c:v>6.9</c:v>
                </c:pt>
              </c:numCache>
            </c:numRef>
          </c:val>
          <c:extLst>
            <c:ext xmlns:c16="http://schemas.microsoft.com/office/drawing/2014/chart" uri="{C3380CC4-5D6E-409C-BE32-E72D297353CC}">
              <c16:uniqueId val="{00000000-086A-465A-957D-36D6B8E77061}"/>
            </c:ext>
          </c:extLst>
        </c:ser>
        <c:ser>
          <c:idx val="1"/>
          <c:order val="1"/>
          <c:tx>
            <c:strRef>
              <c:f>urov_31_g!$D$36</c:f>
              <c:strCache>
                <c:ptCount val="1"/>
              </c:strCache>
            </c:strRef>
          </c:tx>
          <c:spPr>
            <a:solidFill>
              <a:schemeClr val="accent2"/>
            </a:solidFill>
            <a:ln>
              <a:noFill/>
            </a:ln>
            <a:effectLst/>
          </c:spPr>
          <c:cat>
            <c:strRef>
              <c:f>urov_31_g!$B$37:$B$41</c:f>
              <c:strCache>
                <c:ptCount val="5"/>
                <c:pt idx="0">
                  <c:v>&lt;=10 </c:v>
                </c:pt>
                <c:pt idx="1">
                  <c:v>(10; 27]</c:v>
                </c:pt>
                <c:pt idx="2">
                  <c:v>(27; 45]</c:v>
                </c:pt>
                <c:pt idx="3">
                  <c:v>(45; 60]</c:v>
                </c:pt>
                <c:pt idx="4">
                  <c:v>&gt; 60</c:v>
                </c:pt>
              </c:strCache>
            </c:strRef>
          </c:cat>
          <c:val>
            <c:numRef>
              <c:f>urov_31_g!$D$37:$D$41</c:f>
              <c:numCache>
                <c:formatCode>General</c:formatCode>
                <c:ptCount val="5"/>
              </c:numCache>
            </c:numRef>
          </c:val>
          <c:extLst>
            <c:ext xmlns:c16="http://schemas.microsoft.com/office/drawing/2014/chart" uri="{C3380CC4-5D6E-409C-BE32-E72D297353CC}">
              <c16:uniqueId val="{00000001-086A-465A-957D-36D6B8E77061}"/>
            </c:ext>
          </c:extLst>
        </c:ser>
        <c:ser>
          <c:idx val="2"/>
          <c:order val="2"/>
          <c:tx>
            <c:strRef>
              <c:f>urov_31_g!$E$36</c:f>
              <c:strCache>
                <c:ptCount val="1"/>
                <c:pt idx="0">
                  <c:v>2020</c:v>
                </c:pt>
              </c:strCache>
            </c:strRef>
          </c:tx>
          <c:spPr>
            <a:solidFill>
              <a:srgbClr val="FF0000"/>
            </a:solidFill>
            <a:ln>
              <a:noFill/>
            </a:ln>
            <a:effectLst/>
          </c:spPr>
          <c:cat>
            <c:strRef>
              <c:f>urov_31_g!$B$37:$B$41</c:f>
              <c:strCache>
                <c:ptCount val="5"/>
                <c:pt idx="0">
                  <c:v>&lt;=10 </c:v>
                </c:pt>
                <c:pt idx="1">
                  <c:v>(10; 27]</c:v>
                </c:pt>
                <c:pt idx="2">
                  <c:v>(27; 45]</c:v>
                </c:pt>
                <c:pt idx="3">
                  <c:v>(45; 60]</c:v>
                </c:pt>
                <c:pt idx="4">
                  <c:v>&gt; 60</c:v>
                </c:pt>
              </c:strCache>
            </c:strRef>
          </c:cat>
          <c:val>
            <c:numRef>
              <c:f>urov_31_g!$E$37:$E$41</c:f>
              <c:numCache>
                <c:formatCode>General</c:formatCode>
                <c:ptCount val="5"/>
                <c:pt idx="0">
                  <c:v>18.799999999999997</c:v>
                </c:pt>
                <c:pt idx="1">
                  <c:v>56.1</c:v>
                </c:pt>
                <c:pt idx="2">
                  <c:v>16.3</c:v>
                </c:pt>
                <c:pt idx="3">
                  <c:v>4.0999999999999996</c:v>
                </c:pt>
                <c:pt idx="4">
                  <c:v>4.0999999999999996</c:v>
                </c:pt>
              </c:numCache>
            </c:numRef>
          </c:val>
          <c:extLst>
            <c:ext xmlns:c16="http://schemas.microsoft.com/office/drawing/2014/chart" uri="{C3380CC4-5D6E-409C-BE32-E72D297353CC}">
              <c16:uniqueId val="{00000002-086A-465A-957D-36D6B8E77061}"/>
            </c:ext>
          </c:extLst>
        </c:ser>
        <c:dLbls>
          <c:showLegendKey val="0"/>
          <c:showVal val="0"/>
          <c:showCatName val="0"/>
          <c:showSerName val="0"/>
          <c:showPercent val="0"/>
          <c:showBubbleSize val="0"/>
        </c:dLbls>
        <c:axId val="1511460703"/>
        <c:axId val="1511459455"/>
      </c:areaChart>
      <c:catAx>
        <c:axId val="151146070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Thousand RUB</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1459455"/>
        <c:crosses val="autoZero"/>
        <c:auto val="1"/>
        <c:lblAlgn val="ctr"/>
        <c:lblOffset val="100"/>
        <c:noMultiLvlLbl val="0"/>
      </c:catAx>
      <c:valAx>
        <c:axId val="15114594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1460703"/>
        <c:crosses val="autoZero"/>
        <c:crossBetween val="midCat"/>
      </c:valAx>
      <c:spPr>
        <a:noFill/>
        <a:ln>
          <a:noFill/>
        </a:ln>
        <a:effectLst/>
      </c:spPr>
    </c:plotArea>
    <c:legend>
      <c:legendPos val="b"/>
      <c:layout>
        <c:manualLayout>
          <c:xMode val="edge"/>
          <c:yMode val="edge"/>
          <c:x val="0.38976727909011372"/>
          <c:y val="0.93113371245261012"/>
          <c:w val="0.22046522309711286"/>
          <c:h val="4.108850976961212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F37C-4F48-BE7F-40FC6EB69492}"/>
                </c:ext>
              </c:extLst>
            </c:dLbl>
            <c:dLbl>
              <c:idx val="1"/>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F37C-4F48-BE7F-40FC6EB69492}"/>
                </c:ext>
              </c:extLst>
            </c:dLbl>
            <c:dLbl>
              <c:idx val="2"/>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F37C-4F48-BE7F-40FC6EB69492}"/>
                </c:ext>
              </c:extLst>
            </c:dLbl>
            <c:dLbl>
              <c:idx val="3"/>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F37C-4F48-BE7F-40FC6EB69492}"/>
                </c:ext>
              </c:extLst>
            </c:dLbl>
            <c:dLbl>
              <c:idx val="4"/>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F37C-4F48-BE7F-40FC6EB69492}"/>
                </c:ext>
              </c:extLst>
            </c:dLbl>
            <c:dLbl>
              <c:idx val="5"/>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F37C-4F48-BE7F-40FC6EB69492}"/>
                </c:ext>
              </c:extLst>
            </c:dLbl>
            <c:dLbl>
              <c:idx val="6"/>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F37C-4F48-BE7F-40FC6EB69492}"/>
                </c:ext>
              </c:extLst>
            </c:dLbl>
            <c:dLbl>
              <c:idx val="7"/>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F37C-4F48-BE7F-40FC6EB69492}"/>
                </c:ext>
              </c:extLst>
            </c:dLbl>
            <c:dLbl>
              <c:idx val="8"/>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F37C-4F48-BE7F-40FC6EB69492}"/>
                </c:ext>
              </c:extLst>
            </c:dLbl>
            <c:dLbl>
              <c:idx val="9"/>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F37C-4F48-BE7F-40FC6EB69492}"/>
                </c:ext>
              </c:extLst>
            </c:dLbl>
            <c:dLbl>
              <c:idx val="10"/>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F37C-4F48-BE7F-40FC6EB69492}"/>
                </c:ext>
              </c:extLst>
            </c:dLbl>
            <c:dLbl>
              <c:idx val="11"/>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F37C-4F48-BE7F-40FC6EB69492}"/>
                </c:ext>
              </c:extLst>
            </c:dLbl>
            <c:dLbl>
              <c:idx val="12"/>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F37C-4F48-BE7F-40FC6EB69492}"/>
                </c:ext>
              </c:extLst>
            </c:dLbl>
            <c:dLbl>
              <c:idx val="13"/>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F37C-4F48-BE7F-40FC6EB69492}"/>
                </c:ext>
              </c:extLst>
            </c:dLbl>
            <c:dLbl>
              <c:idx val="14"/>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E-F37C-4F48-BE7F-40FC6EB69492}"/>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Sheet1!$A$2:$A$16</c:f>
              <c:strCache>
                <c:ptCount val="15"/>
                <c:pt idx="0">
                  <c:v>Palestinian Territory</c:v>
                </c:pt>
                <c:pt idx="1">
                  <c:v>Iraq</c:v>
                </c:pt>
                <c:pt idx="2">
                  <c:v>Morocco</c:v>
                </c:pt>
                <c:pt idx="3">
                  <c:v>South Africa</c:v>
                </c:pt>
                <c:pt idx="4">
                  <c:v>Moldova</c:v>
                </c:pt>
                <c:pt idx="5">
                  <c:v>Bosnia and Herzegovina</c:v>
                </c:pt>
                <c:pt idx="6">
                  <c:v>Greece</c:v>
                </c:pt>
                <c:pt idx="7">
                  <c:v>Italy</c:v>
                </c:pt>
                <c:pt idx="8">
                  <c:v>Türkiye</c:v>
                </c:pt>
                <c:pt idx="9">
                  <c:v>North Macedonia</c:v>
                </c:pt>
                <c:pt idx="10">
                  <c:v>Afghanistan</c:v>
                </c:pt>
                <c:pt idx="11">
                  <c:v>Croatia</c:v>
                </c:pt>
                <c:pt idx="12">
                  <c:v>Romania</c:v>
                </c:pt>
                <c:pt idx="13">
                  <c:v>Spain</c:v>
                </c:pt>
                <c:pt idx="14">
                  <c:v>Ukraine</c:v>
                </c:pt>
              </c:strCache>
            </c:strRef>
          </c:cat>
          <c:val>
            <c:numRef>
              <c:f>Sheet1!$B$2:$B$16</c:f>
              <c:numCache>
                <c:formatCode>General</c:formatCode>
                <c:ptCount val="15"/>
                <c:pt idx="0">
                  <c:v>0.31919999999999998</c:v>
                </c:pt>
                <c:pt idx="1">
                  <c:v>0.33250000000000002</c:v>
                </c:pt>
                <c:pt idx="2">
                  <c:v>0.39700000000000002</c:v>
                </c:pt>
                <c:pt idx="3">
                  <c:v>0.3972</c:v>
                </c:pt>
                <c:pt idx="4">
                  <c:v>0.39779999999999999</c:v>
                </c:pt>
                <c:pt idx="5">
                  <c:v>0.43309999999999998</c:v>
                </c:pt>
                <c:pt idx="6">
                  <c:v>0.43330000000000002</c:v>
                </c:pt>
                <c:pt idx="7">
                  <c:v>0.43959999999999999</c:v>
                </c:pt>
                <c:pt idx="8">
                  <c:v>0.45200000000000001</c:v>
                </c:pt>
                <c:pt idx="9">
                  <c:v>0.45579999999999998</c:v>
                </c:pt>
                <c:pt idx="10">
                  <c:v>0.4703</c:v>
                </c:pt>
                <c:pt idx="11">
                  <c:v>0.47839999999999999</c:v>
                </c:pt>
                <c:pt idx="12">
                  <c:v>0.48209999999999997</c:v>
                </c:pt>
                <c:pt idx="13">
                  <c:v>0.49230000000000002</c:v>
                </c:pt>
                <c:pt idx="14">
                  <c:v>0.49270000000000003</c:v>
                </c:pt>
              </c:numCache>
            </c:numRef>
          </c:val>
          <c:extLst>
            <c:ext xmlns:c16="http://schemas.microsoft.com/office/drawing/2014/chart" uri="{C3380CC4-5D6E-409C-BE32-E72D297353CC}">
              <c16:uniqueId val="{0000000F-F37C-4F48-BE7F-40FC6EB69492}"/>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26397966594044"/>
          <c:y val="9.4674837577714777E-2"/>
          <c:w val="0.82380292302106028"/>
          <c:h val="0.90532516242228522"/>
        </c:manualLayout>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DDAD-46E3-A672-80EF995EEC8F}"/>
                </c:ext>
              </c:extLst>
            </c:dLbl>
            <c:dLbl>
              <c:idx val="1"/>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DDAD-46E3-A672-80EF995EEC8F}"/>
                </c:ext>
              </c:extLst>
            </c:dLbl>
            <c:dLbl>
              <c:idx val="2"/>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DDAD-46E3-A672-80EF995EEC8F}"/>
                </c:ext>
              </c:extLst>
            </c:dLbl>
            <c:dLbl>
              <c:idx val="3"/>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DDAD-46E3-A672-80EF995EEC8F}"/>
                </c:ext>
              </c:extLst>
            </c:dLbl>
            <c:dLbl>
              <c:idx val="4"/>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DDAD-46E3-A672-80EF995EEC8F}"/>
                </c:ext>
              </c:extLst>
            </c:dLbl>
            <c:dLbl>
              <c:idx val="5"/>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DDAD-46E3-A672-80EF995EEC8F}"/>
                </c:ext>
              </c:extLst>
            </c:dLbl>
            <c:dLbl>
              <c:idx val="6"/>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DDAD-46E3-A672-80EF995EEC8F}"/>
                </c:ext>
              </c:extLst>
            </c:dLbl>
            <c:dLbl>
              <c:idx val="7"/>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DDAD-46E3-A672-80EF995EEC8F}"/>
                </c:ext>
              </c:extLst>
            </c:dLbl>
            <c:dLbl>
              <c:idx val="8"/>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DDAD-46E3-A672-80EF995EEC8F}"/>
                </c:ext>
              </c:extLst>
            </c:dLbl>
            <c:dLbl>
              <c:idx val="9"/>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DDAD-46E3-A672-80EF995EEC8F}"/>
                </c:ext>
              </c:extLst>
            </c:dLbl>
            <c:dLbl>
              <c:idx val="10"/>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DDAD-46E3-A672-80EF995EEC8F}"/>
                </c:ext>
              </c:extLst>
            </c:dLbl>
            <c:dLbl>
              <c:idx val="11"/>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DDAD-46E3-A672-80EF995EEC8F}"/>
                </c:ext>
              </c:extLst>
            </c:dLbl>
            <c:dLbl>
              <c:idx val="12"/>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DDAD-46E3-A672-80EF995EEC8F}"/>
                </c:ext>
              </c:extLst>
            </c:dLbl>
            <c:dLbl>
              <c:idx val="13"/>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DDAD-46E3-A672-80EF995EEC8F}"/>
                </c:ext>
              </c:extLst>
            </c:dLbl>
            <c:dLbl>
              <c:idx val="14"/>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E-DDAD-46E3-A672-80EF995EEC8F}"/>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Sheet1!$A$2:$A$16</c:f>
              <c:strCache>
                <c:ptCount val="15"/>
                <c:pt idx="0">
                  <c:v>United States (2021)</c:v>
                </c:pt>
                <c:pt idx="1">
                  <c:v>Germany (2021)</c:v>
                </c:pt>
                <c:pt idx="2">
                  <c:v>United Kingdom (2019)</c:v>
                </c:pt>
                <c:pt idx="3">
                  <c:v>Spain (2021)</c:v>
                </c:pt>
                <c:pt idx="4">
                  <c:v>France (2021)</c:v>
                </c:pt>
                <c:pt idx="5">
                  <c:v>Australia (2020)</c:v>
                </c:pt>
                <c:pt idx="6">
                  <c:v>Italy (2021)</c:v>
                </c:pt>
                <c:pt idx="7">
                  <c:v>Kenya (2019)</c:v>
                </c:pt>
                <c:pt idx="8">
                  <c:v>Switzerland (2021)</c:v>
                </c:pt>
                <c:pt idx="9">
                  <c:v>Netherlands (2021)</c:v>
                </c:pt>
                <c:pt idx="10">
                  <c:v>Sweden (2021)</c:v>
                </c:pt>
                <c:pt idx="11">
                  <c:v>Côte d'Ivoire (2019)</c:v>
                </c:pt>
                <c:pt idx="12">
                  <c:v>Thailand (2020)</c:v>
                </c:pt>
                <c:pt idx="13">
                  <c:v>Austria (2021)</c:v>
                </c:pt>
                <c:pt idx="14">
                  <c:v>Belgium (2021)</c:v>
                </c:pt>
              </c:strCache>
            </c:strRef>
          </c:cat>
          <c:val>
            <c:numRef>
              <c:f>Sheet1!$B$2:$B$16</c:f>
              <c:numCache>
                <c:formatCode>General</c:formatCode>
                <c:ptCount val="15"/>
                <c:pt idx="0">
                  <c:v>28.68</c:v>
                </c:pt>
                <c:pt idx="1">
                  <c:v>7.99</c:v>
                </c:pt>
                <c:pt idx="2">
                  <c:v>5.91</c:v>
                </c:pt>
                <c:pt idx="3">
                  <c:v>4.49</c:v>
                </c:pt>
                <c:pt idx="4">
                  <c:v>3.77</c:v>
                </c:pt>
                <c:pt idx="5">
                  <c:v>3.63</c:v>
                </c:pt>
                <c:pt idx="6">
                  <c:v>3.52</c:v>
                </c:pt>
                <c:pt idx="7">
                  <c:v>2.29</c:v>
                </c:pt>
                <c:pt idx="8">
                  <c:v>1.63</c:v>
                </c:pt>
                <c:pt idx="9">
                  <c:v>1.31</c:v>
                </c:pt>
                <c:pt idx="10">
                  <c:v>1.31</c:v>
                </c:pt>
                <c:pt idx="11">
                  <c:v>1.24</c:v>
                </c:pt>
                <c:pt idx="12">
                  <c:v>1.1299999999999999</c:v>
                </c:pt>
                <c:pt idx="13">
                  <c:v>1.07</c:v>
                </c:pt>
                <c:pt idx="14">
                  <c:v>0.98</c:v>
                </c:pt>
              </c:numCache>
            </c:numRef>
          </c:val>
          <c:extLst>
            <c:ext xmlns:c16="http://schemas.microsoft.com/office/drawing/2014/chart" uri="{C3380CC4-5D6E-409C-BE32-E72D297353CC}">
              <c16:uniqueId val="{0000000F-DDAD-46E3-A672-80EF995EEC8F}"/>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data</c:v>
                </c:pt>
              </c:strCache>
            </c:strRef>
          </c:tx>
          <c:spPr>
            <a:ln>
              <a:solidFill>
                <a:srgbClr val="2875DD"/>
              </a:solidFill>
            </a:ln>
          </c:spPr>
          <c:marker>
            <c:symbol val="circle"/>
            <c:size val="5"/>
            <c:spPr>
              <a:solidFill>
                <a:srgbClr val="2875DD"/>
              </a:solidFill>
              <a:ln>
                <a:solidFill>
                  <a:srgbClr val="2875DD"/>
                </a:solidFill>
              </a:ln>
            </c:spPr>
          </c:marker>
          <c:dLbls>
            <c:dLbl>
              <c:idx val="0"/>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EBE8-4723-874F-7D57FF0B4FC5}"/>
                </c:ext>
              </c:extLst>
            </c:dLbl>
            <c:dLbl>
              <c:idx val="1"/>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EBE8-4723-874F-7D57FF0B4FC5}"/>
                </c:ext>
              </c:extLst>
            </c:dLbl>
            <c:dLbl>
              <c:idx val="2"/>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EBE8-4723-874F-7D57FF0B4FC5}"/>
                </c:ext>
              </c:extLst>
            </c:dLbl>
            <c:dLbl>
              <c:idx val="3"/>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EBE8-4723-874F-7D57FF0B4FC5}"/>
                </c:ext>
              </c:extLst>
            </c:dLbl>
            <c:dLbl>
              <c:idx val="4"/>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EBE8-4723-874F-7D57FF0B4FC5}"/>
                </c:ext>
              </c:extLst>
            </c:dLbl>
            <c:dLbl>
              <c:idx val="5"/>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EBE8-4723-874F-7D57FF0B4FC5}"/>
                </c:ext>
              </c:extLst>
            </c:dLbl>
            <c:dLbl>
              <c:idx val="6"/>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EBE8-4723-874F-7D57FF0B4FC5}"/>
                </c:ext>
              </c:extLst>
            </c:dLbl>
            <c:dLbl>
              <c:idx val="7"/>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EBE8-4723-874F-7D57FF0B4FC5}"/>
                </c:ext>
              </c:extLst>
            </c:dLbl>
            <c:dLbl>
              <c:idx val="8"/>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EBE8-4723-874F-7D57FF0B4FC5}"/>
                </c:ext>
              </c:extLst>
            </c:dLbl>
            <c:dLbl>
              <c:idx val="9"/>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EBE8-4723-874F-7D57FF0B4FC5}"/>
                </c:ext>
              </c:extLst>
            </c:dLbl>
            <c:dLbl>
              <c:idx val="10"/>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EBE8-4723-874F-7D57FF0B4FC5}"/>
                </c:ext>
              </c:extLst>
            </c:dLbl>
            <c:dLbl>
              <c:idx val="11"/>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EBE8-4723-874F-7D57FF0B4FC5}"/>
                </c:ext>
              </c:extLst>
            </c:dLbl>
            <c:dLbl>
              <c:idx val="12"/>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EBE8-4723-874F-7D57FF0B4FC5}"/>
                </c:ext>
              </c:extLst>
            </c:dLbl>
            <c:dLbl>
              <c:idx val="13"/>
              <c:numFmt formatCode="#,##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EBE8-4723-874F-7D57FF0B4FC5}"/>
                </c:ext>
              </c:extLst>
            </c:dLbl>
            <c:dLbl>
              <c:idx val="14"/>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E-EBE8-4723-874F-7D57FF0B4FC5}"/>
                </c:ext>
              </c:extLst>
            </c:dLbl>
            <c:dLbl>
              <c:idx val="15"/>
              <c:numFmt formatCode="#,##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F-EBE8-4723-874F-7D57FF0B4FC5}"/>
                </c:ext>
              </c:extLst>
            </c:dLbl>
            <c:dLbl>
              <c:idx val="16"/>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0-EBE8-4723-874F-7D57FF0B4FC5}"/>
                </c:ext>
              </c:extLst>
            </c:dLbl>
            <c:dLbl>
              <c:idx val="17"/>
              <c:numFmt formatCode="#,##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1-EBE8-4723-874F-7D57FF0B4FC5}"/>
                </c:ext>
              </c:extLst>
            </c:dLbl>
            <c:dLbl>
              <c:idx val="18"/>
              <c:numFmt formatCode="#,##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2-EBE8-4723-874F-7D57FF0B4FC5}"/>
                </c:ext>
              </c:extLst>
            </c:dLbl>
            <c:dLbl>
              <c:idx val="19"/>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3-EBE8-4723-874F-7D57FF0B4FC5}"/>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numRef>
              <c:f>Sheet1!$A$2:$A$21</c:f>
              <c:numCache>
                <c:formatCode>General</c:formatCode>
                <c:ptCount val="20"/>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numCache>
            </c:numRef>
          </c:cat>
          <c:val>
            <c:numRef>
              <c:f>Sheet1!$B$2:$B$21</c:f>
              <c:numCache>
                <c:formatCode>General</c:formatCode>
                <c:ptCount val="20"/>
                <c:pt idx="0">
                  <c:v>6.54E-2</c:v>
                </c:pt>
                <c:pt idx="1">
                  <c:v>6.4199999999999993E-2</c:v>
                </c:pt>
                <c:pt idx="2">
                  <c:v>6.3399999999999998E-2</c:v>
                </c:pt>
                <c:pt idx="3">
                  <c:v>6.0600000000000001E-2</c:v>
                </c:pt>
                <c:pt idx="4">
                  <c:v>5.8500000000000003E-2</c:v>
                </c:pt>
                <c:pt idx="5">
                  <c:v>5.8700000000000002E-2</c:v>
                </c:pt>
                <c:pt idx="6">
                  <c:v>6.4600000000000005E-2</c:v>
                </c:pt>
                <c:pt idx="7">
                  <c:v>6.3500000000000001E-2</c:v>
                </c:pt>
                <c:pt idx="8">
                  <c:v>6.1899999999999997E-2</c:v>
                </c:pt>
                <c:pt idx="9">
                  <c:v>6.1400000000000003E-2</c:v>
                </c:pt>
                <c:pt idx="10">
                  <c:v>6.1199999999999997E-2</c:v>
                </c:pt>
                <c:pt idx="11">
                  <c:v>5.9799999999999999E-2</c:v>
                </c:pt>
                <c:pt idx="12">
                  <c:v>6.0100000000000001E-2</c:v>
                </c:pt>
                <c:pt idx="13">
                  <c:v>0.06</c:v>
                </c:pt>
                <c:pt idx="14">
                  <c:v>5.8700000000000002E-2</c:v>
                </c:pt>
                <c:pt idx="15">
                  <c:v>5.7000000000000002E-2</c:v>
                </c:pt>
                <c:pt idx="16">
                  <c:v>5.5399999999999998E-2</c:v>
                </c:pt>
                <c:pt idx="17">
                  <c:v>6.9000000000000006E-2</c:v>
                </c:pt>
                <c:pt idx="18">
                  <c:v>6.2E-2</c:v>
                </c:pt>
                <c:pt idx="19">
                  <c:v>5.7700000000000001E-2</c:v>
                </c:pt>
              </c:numCache>
            </c:numRef>
          </c:val>
          <c:smooth val="0"/>
          <c:extLst>
            <c:ext xmlns:c16="http://schemas.microsoft.com/office/drawing/2014/chart" uri="{C3380CC4-5D6E-409C-BE32-E72D297353CC}">
              <c16:uniqueId val="{00000014-EBE8-4723-874F-7D57FF0B4FC5}"/>
            </c:ext>
          </c:extLst>
        </c:ser>
        <c:dLbls>
          <c:showLegendKey val="0"/>
          <c:showVal val="0"/>
          <c:showCatName val="0"/>
          <c:showSerName val="0"/>
          <c:showPercent val="0"/>
          <c:showBubbleSize val="0"/>
        </c:dLbls>
        <c:marker val="1"/>
        <c:smooth val="0"/>
        <c:axId val="67451136"/>
        <c:axId val="66437120"/>
      </c:line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05"/>
        </c:scaling>
        <c:delete val="0"/>
        <c:axPos val="l"/>
        <c:majorGridlines>
          <c:spPr>
            <a:ln w="9525">
              <a:solidFill>
                <a:srgbClr val="2F2F2F"/>
              </a:solidFill>
              <a:prstDash val="dot"/>
            </a:ln>
          </c:spPr>
        </c:majorGridlines>
        <c:title>
          <c:tx>
            <c:rich>
              <a:bodyPr/>
              <a:lstStyle/>
              <a:p>
                <a:pPr>
                  <a:defRPr/>
                </a:pPr>
                <a:r>
                  <a:rPr lang="en-US" sz="1100" b="0" dirty="0" err="1">
                    <a:solidFill>
                      <a:srgbClr val="0F2741"/>
                    </a:solidFill>
                    <a:latin typeface="Open Sans"/>
                  </a:rPr>
                  <a:t>Stopa</a:t>
                </a:r>
                <a:r>
                  <a:rPr lang="en-US" sz="1100" b="0" dirty="0">
                    <a:solidFill>
                      <a:srgbClr val="0F2741"/>
                    </a:solidFill>
                    <a:latin typeface="Open Sans"/>
                  </a:rPr>
                  <a:t> </a:t>
                </a:r>
                <a:r>
                  <a:rPr lang="en-US" sz="1100" b="0" dirty="0" err="1">
                    <a:solidFill>
                      <a:srgbClr val="0F2741"/>
                    </a:solidFill>
                    <a:latin typeface="Open Sans"/>
                  </a:rPr>
                  <a:t>nezaposlenosti</a:t>
                </a:r>
                <a:endParaRPr lang="en-US" sz="1100" b="0" dirty="0">
                  <a:solidFill>
                    <a:srgbClr val="0F2741"/>
                  </a:solidFill>
                  <a:latin typeface="Open Sans"/>
                </a:endParaRPr>
              </a:p>
            </c:rich>
          </c:tx>
          <c:overlay val="0"/>
        </c:title>
        <c:numFmt formatCode="#,##0.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800" smtId="4294967295"/>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Pt>
            <c:idx val="9"/>
            <c:invertIfNegative val="0"/>
            <c:bubble3D val="0"/>
            <c:spPr>
              <a:solidFill>
                <a:srgbClr val="808080"/>
              </a:solidFill>
            </c:spPr>
            <c:extLst>
              <c:ext xmlns:c16="http://schemas.microsoft.com/office/drawing/2014/chart" uri="{C3380CC4-5D6E-409C-BE32-E72D297353CC}">
                <c16:uniqueId val="{00000001-EF6A-4081-B916-B2E004542921}"/>
              </c:ext>
            </c:extLst>
          </c:dPt>
          <c:dPt>
            <c:idx val="12"/>
            <c:invertIfNegative val="0"/>
            <c:bubble3D val="0"/>
            <c:spPr>
              <a:solidFill>
                <a:srgbClr val="808080"/>
              </a:solidFill>
            </c:spPr>
            <c:extLst>
              <c:ext xmlns:c16="http://schemas.microsoft.com/office/drawing/2014/chart" uri="{C3380CC4-5D6E-409C-BE32-E72D297353CC}">
                <c16:uniqueId val="{00000003-EF6A-4081-B916-B2E004542921}"/>
              </c:ext>
            </c:extLst>
          </c:dPt>
          <c:dLbls>
            <c:dLbl>
              <c:idx val="0"/>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EF6A-4081-B916-B2E004542921}"/>
                </c:ext>
              </c:extLst>
            </c:dLbl>
            <c:dLbl>
              <c:idx val="1"/>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EF6A-4081-B916-B2E004542921}"/>
                </c:ext>
              </c:extLst>
            </c:dLbl>
            <c:dLbl>
              <c:idx val="2"/>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EF6A-4081-B916-B2E004542921}"/>
                </c:ext>
              </c:extLst>
            </c:dLbl>
            <c:dLbl>
              <c:idx val="3"/>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EF6A-4081-B916-B2E004542921}"/>
                </c:ext>
              </c:extLst>
            </c:dLbl>
            <c:dLbl>
              <c:idx val="4"/>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EF6A-4081-B916-B2E004542921}"/>
                </c:ext>
              </c:extLst>
            </c:dLbl>
            <c:dLbl>
              <c:idx val="5"/>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EF6A-4081-B916-B2E004542921}"/>
                </c:ext>
              </c:extLst>
            </c:dLbl>
            <c:dLbl>
              <c:idx val="6"/>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EF6A-4081-B916-B2E004542921}"/>
                </c:ext>
              </c:extLst>
            </c:dLbl>
            <c:dLbl>
              <c:idx val="7"/>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EF6A-4081-B916-B2E004542921}"/>
                </c:ext>
              </c:extLst>
            </c:dLbl>
            <c:dLbl>
              <c:idx val="8"/>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EF6A-4081-B916-B2E004542921}"/>
                </c:ext>
              </c:extLst>
            </c:dLbl>
            <c:dLbl>
              <c:idx val="9"/>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EF6A-4081-B916-B2E004542921}"/>
                </c:ext>
              </c:extLst>
            </c:dLbl>
            <c:dLbl>
              <c:idx val="10"/>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EF6A-4081-B916-B2E004542921}"/>
                </c:ext>
              </c:extLst>
            </c:dLbl>
            <c:dLbl>
              <c:idx val="11"/>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E-EF6A-4081-B916-B2E004542921}"/>
                </c:ext>
              </c:extLst>
            </c:dLbl>
            <c:dLbl>
              <c:idx val="12"/>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EF6A-4081-B916-B2E004542921}"/>
                </c:ext>
              </c:extLst>
            </c:dLbl>
            <c:dLbl>
              <c:idx val="13"/>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F-EF6A-4081-B916-B2E004542921}"/>
                </c:ext>
              </c:extLst>
            </c:dLbl>
            <c:dLbl>
              <c:idx val="14"/>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0-EF6A-4081-B916-B2E004542921}"/>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Sheet1!$A$2:$A$16</c:f>
              <c:strCache>
                <c:ptCount val="15"/>
                <c:pt idx="0">
                  <c:v>Spain</c:v>
                </c:pt>
                <c:pt idx="1">
                  <c:v>Greece*</c:v>
                </c:pt>
                <c:pt idx="2">
                  <c:v>Italy</c:v>
                </c:pt>
                <c:pt idx="3">
                  <c:v>Cyprus</c:v>
                </c:pt>
                <c:pt idx="4">
                  <c:v>Sweden</c:v>
                </c:pt>
                <c:pt idx="5">
                  <c:v>France</c:v>
                </c:pt>
                <c:pt idx="6">
                  <c:v>Portugal</c:v>
                </c:pt>
                <c:pt idx="7">
                  <c:v>Finland</c:v>
                </c:pt>
                <c:pt idx="8">
                  <c:v>Latvia</c:v>
                </c:pt>
                <c:pt idx="9">
                  <c:v>Euro area</c:v>
                </c:pt>
                <c:pt idx="10">
                  <c:v>Croatia</c:v>
                </c:pt>
                <c:pt idx="11">
                  <c:v>Lithuania</c:v>
                </c:pt>
                <c:pt idx="12">
                  <c:v>EU 27</c:v>
                </c:pt>
                <c:pt idx="13">
                  <c:v>Slovakia</c:v>
                </c:pt>
                <c:pt idx="14">
                  <c:v>Belgium</c:v>
                </c:pt>
              </c:strCache>
            </c:strRef>
          </c:cat>
          <c:val>
            <c:numRef>
              <c:f>Sheet1!$B$2:$B$16</c:f>
              <c:numCache>
                <c:formatCode>General</c:formatCode>
                <c:ptCount val="15"/>
                <c:pt idx="0">
                  <c:v>0.13</c:v>
                </c:pt>
                <c:pt idx="1">
                  <c:v>0.11600000000000001</c:v>
                </c:pt>
                <c:pt idx="2">
                  <c:v>7.9000000000000001E-2</c:v>
                </c:pt>
                <c:pt idx="3">
                  <c:v>7.3999999999999996E-2</c:v>
                </c:pt>
                <c:pt idx="4">
                  <c:v>7.1999999999999995E-2</c:v>
                </c:pt>
                <c:pt idx="5">
                  <c:v>7.0999999999999994E-2</c:v>
                </c:pt>
                <c:pt idx="6">
                  <c:v>7.0999999999999994E-2</c:v>
                </c:pt>
                <c:pt idx="7">
                  <c:v>6.9000000000000006E-2</c:v>
                </c:pt>
                <c:pt idx="8">
                  <c:v>6.8000000000000005E-2</c:v>
                </c:pt>
                <c:pt idx="9">
                  <c:v>6.7000000000000004E-2</c:v>
                </c:pt>
                <c:pt idx="10">
                  <c:v>6.5000000000000002E-2</c:v>
                </c:pt>
                <c:pt idx="11">
                  <c:v>6.4000000000000001E-2</c:v>
                </c:pt>
                <c:pt idx="12">
                  <c:v>6.0999999999999999E-2</c:v>
                </c:pt>
                <c:pt idx="13">
                  <c:v>0.06</c:v>
                </c:pt>
                <c:pt idx="14">
                  <c:v>5.8000000000000003E-2</c:v>
                </c:pt>
              </c:numCache>
            </c:numRef>
          </c:val>
          <c:extLst>
            <c:ext xmlns:c16="http://schemas.microsoft.com/office/drawing/2014/chart" uri="{C3380CC4-5D6E-409C-BE32-E72D297353CC}">
              <c16:uniqueId val="{00000011-EF6A-4081-B916-B2E004542921}"/>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69BA-4DEC-9012-70F852C1B0FF}"/>
                </c:ext>
              </c:extLst>
            </c:dLbl>
            <c:dLbl>
              <c:idx val="1"/>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69BA-4DEC-9012-70F852C1B0FF}"/>
                </c:ext>
              </c:extLst>
            </c:dLbl>
            <c:dLbl>
              <c:idx val="2"/>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69BA-4DEC-9012-70F852C1B0FF}"/>
                </c:ext>
              </c:extLst>
            </c:dLbl>
            <c:dLbl>
              <c:idx val="3"/>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69BA-4DEC-9012-70F852C1B0FF}"/>
                </c:ext>
              </c:extLst>
            </c:dLbl>
            <c:dLbl>
              <c:idx val="4"/>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69BA-4DEC-9012-70F852C1B0FF}"/>
                </c:ext>
              </c:extLst>
            </c:dLbl>
            <c:dLbl>
              <c:idx val="5"/>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69BA-4DEC-9012-70F852C1B0FF}"/>
                </c:ext>
              </c:extLst>
            </c:dLbl>
            <c:dLbl>
              <c:idx val="6"/>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69BA-4DEC-9012-70F852C1B0FF}"/>
                </c:ext>
              </c:extLst>
            </c:dLbl>
            <c:dLbl>
              <c:idx val="7"/>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69BA-4DEC-9012-70F852C1B0FF}"/>
                </c:ext>
              </c:extLst>
            </c:dLbl>
            <c:dLbl>
              <c:idx val="8"/>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69BA-4DEC-9012-70F852C1B0FF}"/>
                </c:ext>
              </c:extLst>
            </c:dLbl>
            <c:dLbl>
              <c:idx val="9"/>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69BA-4DEC-9012-70F852C1B0FF}"/>
                </c:ext>
              </c:extLst>
            </c:dLbl>
            <c:dLbl>
              <c:idx val="10"/>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69BA-4DEC-9012-70F852C1B0FF}"/>
                </c:ext>
              </c:extLst>
            </c:dLbl>
            <c:dLbl>
              <c:idx val="11"/>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69BA-4DEC-9012-70F852C1B0FF}"/>
                </c:ext>
              </c:extLst>
            </c:dLbl>
            <c:dLbl>
              <c:idx val="12"/>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69BA-4DEC-9012-70F852C1B0FF}"/>
                </c:ext>
              </c:extLst>
            </c:dLbl>
            <c:dLbl>
              <c:idx val="13"/>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69BA-4DEC-9012-70F852C1B0FF}"/>
                </c:ext>
              </c:extLst>
            </c:dLbl>
            <c:dLbl>
              <c:idx val="14"/>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E-69BA-4DEC-9012-70F852C1B0FF}"/>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Sheet1!$A$2:$A$16</c:f>
              <c:strCache>
                <c:ptCount val="15"/>
                <c:pt idx="0">
                  <c:v>Australia</c:v>
                </c:pt>
                <c:pt idx="1">
                  <c:v>Poland</c:v>
                </c:pt>
                <c:pt idx="2">
                  <c:v>Netherlands</c:v>
                </c:pt>
                <c:pt idx="3">
                  <c:v>U.S.</c:v>
                </c:pt>
                <c:pt idx="4">
                  <c:v>Germany</c:v>
                </c:pt>
                <c:pt idx="5">
                  <c:v>UK</c:v>
                </c:pt>
                <c:pt idx="6">
                  <c:v>New Zealand</c:v>
                </c:pt>
                <c:pt idx="7">
                  <c:v>Canada</c:v>
                </c:pt>
                <c:pt idx="8">
                  <c:v>France</c:v>
                </c:pt>
                <c:pt idx="9">
                  <c:v>Singapore</c:v>
                </c:pt>
                <c:pt idx="10">
                  <c:v>Italy</c:v>
                </c:pt>
                <c:pt idx="11">
                  <c:v>Austria</c:v>
                </c:pt>
                <c:pt idx="12">
                  <c:v>South Africa</c:v>
                </c:pt>
                <c:pt idx="13">
                  <c:v>India</c:v>
                </c:pt>
                <c:pt idx="14">
                  <c:v>Russia</c:v>
                </c:pt>
              </c:strCache>
            </c:strRef>
          </c:cat>
          <c:val>
            <c:numRef>
              <c:f>Sheet1!$B$2:$B$16</c:f>
              <c:numCache>
                <c:formatCode>General</c:formatCode>
                <c:ptCount val="15"/>
                <c:pt idx="0">
                  <c:v>83910.399999999994</c:v>
                </c:pt>
                <c:pt idx="1">
                  <c:v>69991.399999999994</c:v>
                </c:pt>
                <c:pt idx="2">
                  <c:v>56548.4</c:v>
                </c:pt>
                <c:pt idx="3">
                  <c:v>55522</c:v>
                </c:pt>
                <c:pt idx="4">
                  <c:v>49876.1</c:v>
                </c:pt>
                <c:pt idx="5">
                  <c:v>48852.6</c:v>
                </c:pt>
                <c:pt idx="6">
                  <c:v>47884.2</c:v>
                </c:pt>
                <c:pt idx="7">
                  <c:v>45289.2</c:v>
                </c:pt>
                <c:pt idx="8">
                  <c:v>42722.9</c:v>
                </c:pt>
                <c:pt idx="9">
                  <c:v>42197.3</c:v>
                </c:pt>
                <c:pt idx="10">
                  <c:v>40825.4</c:v>
                </c:pt>
                <c:pt idx="11">
                  <c:v>37550.6</c:v>
                </c:pt>
                <c:pt idx="12">
                  <c:v>32340.1</c:v>
                </c:pt>
                <c:pt idx="13">
                  <c:v>14357.3</c:v>
                </c:pt>
                <c:pt idx="14">
                  <c:v>8189.75</c:v>
                </c:pt>
              </c:numCache>
            </c:numRef>
          </c:val>
          <c:extLst>
            <c:ext xmlns:c16="http://schemas.microsoft.com/office/drawing/2014/chart" uri="{C3380CC4-5D6E-409C-BE32-E72D297353CC}">
              <c16:uniqueId val="{0000000F-69BA-4DEC-9012-70F852C1B0FF}"/>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FD10EC-89C7-4B61-BC6B-BF7925E9E0A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DEC3071F-7387-44D2-AF07-D4B2D9900A1A}">
      <dgm:prSet/>
      <dgm:spPr/>
      <dgm:t>
        <a:bodyPr/>
        <a:lstStyle/>
        <a:p>
          <a:r>
            <a:rPr lang="hr-HR" noProof="0" dirty="0"/>
            <a:t>Unapređenje i jačanje ljudskih vještina i sposobnosti putem obrazovanja, učenja i svrsishodnog rada su glavni pokretači ekonomskog uspjeha, dobrobiti pojedinaca i društvene povezanosti.</a:t>
          </a:r>
        </a:p>
      </dgm:t>
    </dgm:pt>
    <dgm:pt modelId="{9B54E071-E5A7-4F06-BBAC-A8350FB311C9}" type="parTrans" cxnId="{8D004671-47C7-41D3-8A0B-E66A2A8BBC95}">
      <dgm:prSet/>
      <dgm:spPr/>
      <dgm:t>
        <a:bodyPr/>
        <a:lstStyle/>
        <a:p>
          <a:endParaRPr lang="en-US"/>
        </a:p>
      </dgm:t>
    </dgm:pt>
    <dgm:pt modelId="{687D66B3-B585-4376-8547-2CB67410C1B1}" type="sibTrans" cxnId="{8D004671-47C7-41D3-8A0B-E66A2A8BBC95}">
      <dgm:prSet/>
      <dgm:spPr/>
      <dgm:t>
        <a:bodyPr/>
        <a:lstStyle/>
        <a:p>
          <a:endParaRPr lang="en-US"/>
        </a:p>
      </dgm:t>
    </dgm:pt>
    <dgm:pt modelId="{1CD4C1EE-D3FA-4ABB-9DC2-975637F6C501}">
      <dgm:prSet/>
      <dgm:spPr/>
      <dgm:t>
        <a:bodyPr/>
        <a:lstStyle/>
        <a:p>
          <a:r>
            <a:rPr lang="hr-HR" noProof="0" dirty="0"/>
            <a:t>Prethodna decenija tehnološkog napretka, naročito sa daljim napretkom AI tehnologija, također je rezultirao </a:t>
          </a:r>
          <a:r>
            <a:rPr lang="hr-HR" noProof="0" dirty="0" err="1"/>
            <a:t>vjerovatnoćom</a:t>
          </a:r>
          <a:r>
            <a:rPr lang="hr-HR" noProof="0" dirty="0"/>
            <a:t> da će se premještati mnoga radna mjesta, gdje nedostaju vještine i gdje se vodi trka sa jedinstvenom prirodom ljudske inteligencije koju sada ugrožava vještačka inteligencija.</a:t>
          </a:r>
        </a:p>
      </dgm:t>
    </dgm:pt>
    <dgm:pt modelId="{685186CC-461A-4D27-99DA-393B34E1DE77}" type="parTrans" cxnId="{D8B1B625-6B5D-49E1-8DB9-17709AF8D0C3}">
      <dgm:prSet/>
      <dgm:spPr/>
      <dgm:t>
        <a:bodyPr/>
        <a:lstStyle/>
        <a:p>
          <a:endParaRPr lang="en-US"/>
        </a:p>
      </dgm:t>
    </dgm:pt>
    <dgm:pt modelId="{567968B3-39F8-482E-8A61-5304EFD3005E}" type="sibTrans" cxnId="{D8B1B625-6B5D-49E1-8DB9-17709AF8D0C3}">
      <dgm:prSet/>
      <dgm:spPr/>
      <dgm:t>
        <a:bodyPr/>
        <a:lstStyle/>
        <a:p>
          <a:endParaRPr lang="en-US"/>
        </a:p>
      </dgm:t>
    </dgm:pt>
    <dgm:pt modelId="{91D444A9-EF0A-4102-A01E-072F1B83175F}">
      <dgm:prSet/>
      <dgm:spPr/>
      <dgm:t>
        <a:bodyPr/>
        <a:lstStyle/>
        <a:p>
          <a:r>
            <a:rPr lang="hr-HR" noProof="0" dirty="0"/>
            <a:t>Narednoj deceniji će biti potrebno svrsishodno vođenje kako bi stigli do budućnosti rada koja zadovoljava ljudske potencijale i otvara mogućnost za zajednički prosperitet. </a:t>
          </a:r>
        </a:p>
      </dgm:t>
    </dgm:pt>
    <dgm:pt modelId="{DEBA3EAC-D681-4351-A1E9-37E95F53D469}" type="parTrans" cxnId="{CF6C4A1F-5E31-4172-9E91-E20F87A08886}">
      <dgm:prSet/>
      <dgm:spPr/>
      <dgm:t>
        <a:bodyPr/>
        <a:lstStyle/>
        <a:p>
          <a:endParaRPr lang="en-US"/>
        </a:p>
      </dgm:t>
    </dgm:pt>
    <dgm:pt modelId="{693E2034-85D2-4FCC-854C-8C1D0DB66223}" type="sibTrans" cxnId="{CF6C4A1F-5E31-4172-9E91-E20F87A08886}">
      <dgm:prSet/>
      <dgm:spPr/>
      <dgm:t>
        <a:bodyPr/>
        <a:lstStyle/>
        <a:p>
          <a:endParaRPr lang="en-US"/>
        </a:p>
      </dgm:t>
    </dgm:pt>
    <dgm:pt modelId="{71C28F7A-EC57-214F-955C-4186B7577B5B}" type="pres">
      <dgm:prSet presAssocID="{CDFD10EC-89C7-4B61-BC6B-BF7925E9E0A5}" presName="vert0" presStyleCnt="0">
        <dgm:presLayoutVars>
          <dgm:dir/>
          <dgm:animOne val="branch"/>
          <dgm:animLvl val="lvl"/>
        </dgm:presLayoutVars>
      </dgm:prSet>
      <dgm:spPr/>
    </dgm:pt>
    <dgm:pt modelId="{DB349FEA-8F46-754B-8E43-4C8DFC463E4F}" type="pres">
      <dgm:prSet presAssocID="{DEC3071F-7387-44D2-AF07-D4B2D9900A1A}" presName="thickLine" presStyleLbl="alignNode1" presStyleIdx="0" presStyleCnt="3"/>
      <dgm:spPr/>
    </dgm:pt>
    <dgm:pt modelId="{6EDA8478-0F23-3B46-8414-3451FB4332FF}" type="pres">
      <dgm:prSet presAssocID="{DEC3071F-7387-44D2-AF07-D4B2D9900A1A}" presName="horz1" presStyleCnt="0"/>
      <dgm:spPr/>
    </dgm:pt>
    <dgm:pt modelId="{FD9CEDB2-332D-154F-BA70-0D23A696BD1A}" type="pres">
      <dgm:prSet presAssocID="{DEC3071F-7387-44D2-AF07-D4B2D9900A1A}" presName="tx1" presStyleLbl="revTx" presStyleIdx="0" presStyleCnt="3"/>
      <dgm:spPr/>
    </dgm:pt>
    <dgm:pt modelId="{91674FA0-A174-944D-8D56-D3422EB02134}" type="pres">
      <dgm:prSet presAssocID="{DEC3071F-7387-44D2-AF07-D4B2D9900A1A}" presName="vert1" presStyleCnt="0"/>
      <dgm:spPr/>
    </dgm:pt>
    <dgm:pt modelId="{1EA4AF9B-0057-4246-BA3E-8EA161D95B2A}" type="pres">
      <dgm:prSet presAssocID="{1CD4C1EE-D3FA-4ABB-9DC2-975637F6C501}" presName="thickLine" presStyleLbl="alignNode1" presStyleIdx="1" presStyleCnt="3"/>
      <dgm:spPr/>
    </dgm:pt>
    <dgm:pt modelId="{D3806503-40F1-CD4D-9C2F-CACD7EC03263}" type="pres">
      <dgm:prSet presAssocID="{1CD4C1EE-D3FA-4ABB-9DC2-975637F6C501}" presName="horz1" presStyleCnt="0"/>
      <dgm:spPr/>
    </dgm:pt>
    <dgm:pt modelId="{0A1133E0-2451-3D46-AC45-5056389158C7}" type="pres">
      <dgm:prSet presAssocID="{1CD4C1EE-D3FA-4ABB-9DC2-975637F6C501}" presName="tx1" presStyleLbl="revTx" presStyleIdx="1" presStyleCnt="3"/>
      <dgm:spPr/>
    </dgm:pt>
    <dgm:pt modelId="{904E46DA-B471-9045-8955-425B693AB48E}" type="pres">
      <dgm:prSet presAssocID="{1CD4C1EE-D3FA-4ABB-9DC2-975637F6C501}" presName="vert1" presStyleCnt="0"/>
      <dgm:spPr/>
    </dgm:pt>
    <dgm:pt modelId="{04D4A323-2310-D74A-AA4C-61D76239D987}" type="pres">
      <dgm:prSet presAssocID="{91D444A9-EF0A-4102-A01E-072F1B83175F}" presName="thickLine" presStyleLbl="alignNode1" presStyleIdx="2" presStyleCnt="3"/>
      <dgm:spPr/>
    </dgm:pt>
    <dgm:pt modelId="{543C31A0-4773-9440-A1A9-D322C1B304DA}" type="pres">
      <dgm:prSet presAssocID="{91D444A9-EF0A-4102-A01E-072F1B83175F}" presName="horz1" presStyleCnt="0"/>
      <dgm:spPr/>
    </dgm:pt>
    <dgm:pt modelId="{52A61A29-C393-A140-9FB5-C99D14FD8A6E}" type="pres">
      <dgm:prSet presAssocID="{91D444A9-EF0A-4102-A01E-072F1B83175F}" presName="tx1" presStyleLbl="revTx" presStyleIdx="2" presStyleCnt="3"/>
      <dgm:spPr/>
    </dgm:pt>
    <dgm:pt modelId="{21340B8B-D35B-EA48-A2A3-B217E97DB0E0}" type="pres">
      <dgm:prSet presAssocID="{91D444A9-EF0A-4102-A01E-072F1B83175F}" presName="vert1" presStyleCnt="0"/>
      <dgm:spPr/>
    </dgm:pt>
  </dgm:ptLst>
  <dgm:cxnLst>
    <dgm:cxn modelId="{9BF78D1E-8A4D-134A-AD7F-55C1C1CCDA5D}" type="presOf" srcId="{CDFD10EC-89C7-4B61-BC6B-BF7925E9E0A5}" destId="{71C28F7A-EC57-214F-955C-4186B7577B5B}" srcOrd="0" destOrd="0" presId="urn:microsoft.com/office/officeart/2008/layout/LinedList"/>
    <dgm:cxn modelId="{CF6C4A1F-5E31-4172-9E91-E20F87A08886}" srcId="{CDFD10EC-89C7-4B61-BC6B-BF7925E9E0A5}" destId="{91D444A9-EF0A-4102-A01E-072F1B83175F}" srcOrd="2" destOrd="0" parTransId="{DEBA3EAC-D681-4351-A1E9-37E95F53D469}" sibTransId="{693E2034-85D2-4FCC-854C-8C1D0DB66223}"/>
    <dgm:cxn modelId="{D8B1B625-6B5D-49E1-8DB9-17709AF8D0C3}" srcId="{CDFD10EC-89C7-4B61-BC6B-BF7925E9E0A5}" destId="{1CD4C1EE-D3FA-4ABB-9DC2-975637F6C501}" srcOrd="1" destOrd="0" parTransId="{685186CC-461A-4D27-99DA-393B34E1DE77}" sibTransId="{567968B3-39F8-482E-8A61-5304EFD3005E}"/>
    <dgm:cxn modelId="{8D004671-47C7-41D3-8A0B-E66A2A8BBC95}" srcId="{CDFD10EC-89C7-4B61-BC6B-BF7925E9E0A5}" destId="{DEC3071F-7387-44D2-AF07-D4B2D9900A1A}" srcOrd="0" destOrd="0" parTransId="{9B54E071-E5A7-4F06-BBAC-A8350FB311C9}" sibTransId="{687D66B3-B585-4376-8547-2CB67410C1B1}"/>
    <dgm:cxn modelId="{EA1C5090-0C8C-924A-B03C-EF8C0EE4EE9E}" type="presOf" srcId="{91D444A9-EF0A-4102-A01E-072F1B83175F}" destId="{52A61A29-C393-A140-9FB5-C99D14FD8A6E}" srcOrd="0" destOrd="0" presId="urn:microsoft.com/office/officeart/2008/layout/LinedList"/>
    <dgm:cxn modelId="{C1047EBC-DED1-1346-B3E2-7D3A88ACBD1E}" type="presOf" srcId="{1CD4C1EE-D3FA-4ABB-9DC2-975637F6C501}" destId="{0A1133E0-2451-3D46-AC45-5056389158C7}" srcOrd="0" destOrd="0" presId="urn:microsoft.com/office/officeart/2008/layout/LinedList"/>
    <dgm:cxn modelId="{34E884F4-D319-414C-AD3B-E1E8F242AA85}" type="presOf" srcId="{DEC3071F-7387-44D2-AF07-D4B2D9900A1A}" destId="{FD9CEDB2-332D-154F-BA70-0D23A696BD1A}" srcOrd="0" destOrd="0" presId="urn:microsoft.com/office/officeart/2008/layout/LinedList"/>
    <dgm:cxn modelId="{DFFE3FCE-980B-7C4A-97F7-9B9CE97A2D75}" type="presParOf" srcId="{71C28F7A-EC57-214F-955C-4186B7577B5B}" destId="{DB349FEA-8F46-754B-8E43-4C8DFC463E4F}" srcOrd="0" destOrd="0" presId="urn:microsoft.com/office/officeart/2008/layout/LinedList"/>
    <dgm:cxn modelId="{8D226624-8FFF-5644-849B-CABCC0CD194F}" type="presParOf" srcId="{71C28F7A-EC57-214F-955C-4186B7577B5B}" destId="{6EDA8478-0F23-3B46-8414-3451FB4332FF}" srcOrd="1" destOrd="0" presId="urn:microsoft.com/office/officeart/2008/layout/LinedList"/>
    <dgm:cxn modelId="{9BE4D980-9230-3D4B-A954-0CF92318AEA4}" type="presParOf" srcId="{6EDA8478-0F23-3B46-8414-3451FB4332FF}" destId="{FD9CEDB2-332D-154F-BA70-0D23A696BD1A}" srcOrd="0" destOrd="0" presId="urn:microsoft.com/office/officeart/2008/layout/LinedList"/>
    <dgm:cxn modelId="{7C5E85F4-B1F2-AD43-BDB0-5EFE81FB447D}" type="presParOf" srcId="{6EDA8478-0F23-3B46-8414-3451FB4332FF}" destId="{91674FA0-A174-944D-8D56-D3422EB02134}" srcOrd="1" destOrd="0" presId="urn:microsoft.com/office/officeart/2008/layout/LinedList"/>
    <dgm:cxn modelId="{D2A58DFB-CFC0-524D-A89D-B96CC3670F51}" type="presParOf" srcId="{71C28F7A-EC57-214F-955C-4186B7577B5B}" destId="{1EA4AF9B-0057-4246-BA3E-8EA161D95B2A}" srcOrd="2" destOrd="0" presId="urn:microsoft.com/office/officeart/2008/layout/LinedList"/>
    <dgm:cxn modelId="{A02DF032-C2EE-DE4A-B3C4-EF630E46195A}" type="presParOf" srcId="{71C28F7A-EC57-214F-955C-4186B7577B5B}" destId="{D3806503-40F1-CD4D-9C2F-CACD7EC03263}" srcOrd="3" destOrd="0" presId="urn:microsoft.com/office/officeart/2008/layout/LinedList"/>
    <dgm:cxn modelId="{F6B0C318-0055-2D49-9798-D7D30C820258}" type="presParOf" srcId="{D3806503-40F1-CD4D-9C2F-CACD7EC03263}" destId="{0A1133E0-2451-3D46-AC45-5056389158C7}" srcOrd="0" destOrd="0" presId="urn:microsoft.com/office/officeart/2008/layout/LinedList"/>
    <dgm:cxn modelId="{52960B19-F5C4-B642-8CA1-9124A0B7DB22}" type="presParOf" srcId="{D3806503-40F1-CD4D-9C2F-CACD7EC03263}" destId="{904E46DA-B471-9045-8955-425B693AB48E}" srcOrd="1" destOrd="0" presId="urn:microsoft.com/office/officeart/2008/layout/LinedList"/>
    <dgm:cxn modelId="{34934EF5-99ED-2543-9F00-D7A8E2834C02}" type="presParOf" srcId="{71C28F7A-EC57-214F-955C-4186B7577B5B}" destId="{04D4A323-2310-D74A-AA4C-61D76239D987}" srcOrd="4" destOrd="0" presId="urn:microsoft.com/office/officeart/2008/layout/LinedList"/>
    <dgm:cxn modelId="{BA701A6C-5E7C-4F40-A84E-BEEC51C9B7C2}" type="presParOf" srcId="{71C28F7A-EC57-214F-955C-4186B7577B5B}" destId="{543C31A0-4773-9440-A1A9-D322C1B304DA}" srcOrd="5" destOrd="0" presId="urn:microsoft.com/office/officeart/2008/layout/LinedList"/>
    <dgm:cxn modelId="{18E2B354-A28B-7341-A504-49E9C52DCB86}" type="presParOf" srcId="{543C31A0-4773-9440-A1A9-D322C1B304DA}" destId="{52A61A29-C393-A140-9FB5-C99D14FD8A6E}" srcOrd="0" destOrd="0" presId="urn:microsoft.com/office/officeart/2008/layout/LinedList"/>
    <dgm:cxn modelId="{0190ECC8-00E2-A846-8F82-5667ECB0B3F5}" type="presParOf" srcId="{543C31A0-4773-9440-A1A9-D322C1B304DA}" destId="{21340B8B-D35B-EA48-A2A3-B217E97DB0E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49FEA-8F46-754B-8E43-4C8DFC463E4F}">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9CEDB2-332D-154F-BA70-0D23A696BD1A}">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hr-HR" sz="2000" kern="1200" noProof="0" dirty="0"/>
            <a:t>Unapređenje i jačanje ljudskih vještina i sposobnosti putem obrazovanja, učenja i svrsishodnog rada su glavni pokretači ekonomskog uspjeha, dobrobiti pojedinaca i društvene povezanosti.</a:t>
          </a:r>
        </a:p>
      </dsp:txBody>
      <dsp:txXfrm>
        <a:off x="0" y="2703"/>
        <a:ext cx="6900512" cy="1843578"/>
      </dsp:txXfrm>
    </dsp:sp>
    <dsp:sp modelId="{1EA4AF9B-0057-4246-BA3E-8EA161D95B2A}">
      <dsp:nvSpPr>
        <dsp:cNvPr id="0" name=""/>
        <dsp:cNvSpPr/>
      </dsp:nvSpPr>
      <dsp:spPr>
        <a:xfrm>
          <a:off x="0" y="184628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1133E0-2451-3D46-AC45-5056389158C7}">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hr-HR" sz="2000" kern="1200" noProof="0" dirty="0"/>
            <a:t>Prethodna decenija tehnološkog napretka, naročito sa daljim napretkom AI tehnologija, također je rezultirao </a:t>
          </a:r>
          <a:r>
            <a:rPr lang="hr-HR" sz="2000" kern="1200" noProof="0" dirty="0" err="1"/>
            <a:t>vjerovatnoćom</a:t>
          </a:r>
          <a:r>
            <a:rPr lang="hr-HR" sz="2000" kern="1200" noProof="0" dirty="0"/>
            <a:t> da će se premještati mnoga radna mjesta, gdje nedostaju vještine i gdje se vodi trka sa jedinstvenom prirodom ljudske inteligencije koju sada ugrožava vještačka inteligencija.</a:t>
          </a:r>
        </a:p>
      </dsp:txBody>
      <dsp:txXfrm>
        <a:off x="0" y="1846281"/>
        <a:ext cx="6900512" cy="1843578"/>
      </dsp:txXfrm>
    </dsp:sp>
    <dsp:sp modelId="{04D4A323-2310-D74A-AA4C-61D76239D987}">
      <dsp:nvSpPr>
        <dsp:cNvPr id="0" name=""/>
        <dsp:cNvSpPr/>
      </dsp:nvSpPr>
      <dsp:spPr>
        <a:xfrm>
          <a:off x="0" y="3689859"/>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A61A29-C393-A140-9FB5-C99D14FD8A6E}">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hr-HR" sz="2000" kern="1200" noProof="0" dirty="0"/>
            <a:t>Narednoj deceniji će biti potrebno svrsishodno vođenje kako bi stigli do budućnosti rada koja zadovoljava ljudske potencijale i otvara mogućnost za zajednički prosperitet. </a:t>
          </a:r>
        </a:p>
      </dsp:txBody>
      <dsp:txXfrm>
        <a:off x="0" y="3689859"/>
        <a:ext cx="6900512" cy="184357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30T09:14:42.267"/>
    </inkml:context>
    <inkml:brush xml:id="br0">
      <inkml:brushProperty name="width" value="0.1" units="cm"/>
      <inkml:brushProperty name="height" value="0.1" units="cm"/>
      <inkml:brushProperty name="color" value="#E71224"/>
    </inkml:brush>
  </inkml:definitions>
  <inkml:trace contextRef="#ctx0" brushRef="#br0">472 40 24575,'1'75'0,"0"-12"0,-8 82 0,4-124 0,-1 0 0,0-1 0,-2 1 0,0-1 0,-1 0 0,-1 0 0,-20 33 0,15-31 0,-1-1 0,-1 0 0,-1-1 0,-1-1 0,-1 0 0,0-1 0,-1-1 0,-42 27 0,-64 36 0,119-77 0,1 1 0,0 0 0,0-1 0,0 2 0,0-1 0,1 0 0,0 1 0,0 0 0,0 0 0,0 0 0,1 0 0,-5 11 0,4-5 0,0 0 0,0 0 0,1 0 0,1 1 0,0-1 0,-1 17 0,3 6 0,1 1 0,1-1 0,12 56 0,24 50 0,-24-94 0,13 67 0,-14-38 0,4-1 0,28 76 0,-25-89 0,-7-19 0,1-1 0,23 44 0,-21-53 0,-5-9 0,1 0 0,1-1 0,28 36 0,-35-51 0,1 0 0,0-1 0,0 0 0,0 0 0,1 0 0,0-1 0,0 0 0,0-1 0,1 0 0,0 0 0,-1-1 0,1 0 0,0 0 0,11 1 0,36 2 0,1-2 0,101-6 0,-62-1 0,73 3 0,135-4 0,-292 3 0,0 0 0,0 0 0,-1-2 0,1 1 0,0-1 0,-1-1 0,0 0 0,0-1 0,0 0 0,0-1 0,-1 0 0,12-9 0,-14 8 0,-1 0 0,1 0 0,-1-1 0,-1 0 0,0 0 0,0-1 0,-1 1 0,1-1 0,-2-1 0,0 1 0,0 0 0,0-1 0,-1 0 0,2-13 0,4-21 0,7-31 0,-4 0 0,5-103 0,-19-707 0,1 859 0,-1 1 0,-1 0 0,-2 0 0,0 1 0,-2-1 0,-14-37 0,-76-137 0,18 41 0,72 143 0,2 1 0,-2 0 0,1 0 0,-18-24 0,20 33 0,0 1 0,0 0 0,0 0 0,0 0 0,-1 0 0,0 1 0,0 0 0,0 0 0,0 0 0,0 0 0,-1 1 0,1 0 0,-1 0 0,-5-1 0,-38-6 0,-1 3 0,-98 0 0,20 2 0,20-6 0,41 3 0,0 3 0,-87 5 0,144 0-151,0 0-1,0 0 0,1 1 0,-1 0 1,1 1-1,-1 0 0,1 1 1,-12 5-1,-5 11-6674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30T09:15:40.679"/>
    </inkml:context>
    <inkml:brush xml:id="br0">
      <inkml:brushProperty name="width" value="0.1" units="cm"/>
      <inkml:brushProperty name="height" value="0.1" units="cm"/>
      <inkml:brushProperty name="color" value="#66CC00"/>
    </inkml:brush>
  </inkml:definitions>
  <inkml:trace contextRef="#ctx0" brushRef="#br0">578 1 24575,'-48'38'0,"40"-33"0,0 1 0,0 0 0,1 0 0,0 1 0,0 0 0,0 0 0,1 1 0,-8 12 0,-3 8 0,-44 76 0,-146 188 0,187-267 0,1 1 0,1 0 0,2 2 0,1 0 0,1 1 0,1 0 0,2 1 0,1 0 0,1 1 0,2 0 0,-5 38 0,8-29 0,1 1 0,2 0 0,2 0 0,1-1 0,2 1 0,2-1 0,2 0 0,17 52 0,-12-52 0,2 0 0,2-1 0,41 71 0,93 103 0,-124-180 0,1-2 0,1-1 0,2-1 0,40 30 0,-55-49 0,0-1 0,1 0 0,0-1 0,0-1 0,1 0 0,-1-1 0,2-2 0,-1 1 0,0-2 0,1-1 0,35 1 0,13-5 0,-2-3 0,71-14 0,-57 7 0,441-52 0,-474 59 0,0-3 0,-1-1 0,0-1 0,0-3 0,79-35 0,-116 43 0,1 1 0,-1-2 0,1 1 0,-2-1 0,1 0 0,-1-1 0,0 0 0,0 0 0,0 0 0,-1-1 0,0 0 0,7-13 0,-7 8 0,-1 0 0,0 0 0,-1 0 0,0-1 0,-1 1 0,-1-1 0,2-27 0,-5-8 0,-2 1 0,-2 0 0,-2 0 0,-14-47 0,16 70 0,-8-25 0,-2 1 0,-2 0 0,-38-75 0,-89-131 0,103 187 0,18 28 0,-2 2 0,-1 0 0,-56-59 0,70 84 0,-2 1 0,0 0 0,0 1 0,-1 0 0,0 1 0,-1 1 0,0 1 0,-1 0 0,0 1 0,0 1 0,0 0 0,-27-4 0,-10 3 0,-104 2 0,15 2 0,136 2 0,-336-31 0,301 24 36,1-1-1,-62-24 1,-3 0-1508,61 22-5354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30T09:15:44.361"/>
    </inkml:context>
    <inkml:brush xml:id="br0">
      <inkml:brushProperty name="width" value="0.1" units="cm"/>
      <inkml:brushProperty name="height" value="0.1" units="cm"/>
      <inkml:brushProperty name="color" value="#66CC00"/>
    </inkml:brush>
  </inkml:definitions>
  <inkml:trace contextRef="#ctx0" brushRef="#br0">629 107 24575,'-4'0'0,"0"1"0,-1-1 0,1 1 0,0 0 0,1 0 0,-1 1 0,-6 2 0,-18 6 0,-8-2 0,1 1 0,0 3 0,0 0 0,1 2 0,-39 22 0,48-19 0,0 0 0,1 1 0,1 1 0,1 2 0,1 0 0,0 1 0,2 1 0,1 1 0,0 0 0,-16 33 0,24-37 0,0 1 0,1 0 0,2 0 0,0 1 0,1-1 0,1 2 0,1-1 0,1 0 0,1 1 0,1-1 0,1 1 0,1 0 0,1-1 0,5 26 0,11 37 0,-5 0 0,6 158 0,-22-85 0,-1-79 0,4-1 0,14 111 0,-7-159 0,1 1 0,2-1 0,16 36 0,6 15 0,-22-58 0,0 0 0,2 0 0,0-1 0,2-1 0,0 0 0,2-1 0,0-1 0,1 0 0,1-2 0,40 32 0,12 2 0,139 75 0,-7-27 0,-151-76 0,0-1 0,2-4 0,60 14 0,-89-26 0,2-2 0,-1-1 0,0 0 0,1-2 0,49-5 0,129-27 0,-143 19 0,-9 3 0,251-55 0,-291 61 0,-1-1 0,0 0 0,0 0 0,0-1 0,-1-1 0,0 1 0,0-2 0,0 1 0,-1-2 0,0 1 0,12-13 0,-15 12 0,0 0 0,-1 0 0,0 0 0,-1-1 0,1 1 0,-1-1 0,-1 0 0,0 0 0,0 0 0,-1-1 0,0 1 0,-1-1 0,0 1 0,0-14 0,-13-188 0,0 28 0,14 46 0,1 68 0,-4-1 0,-12-95 0,9 148 0,-1-1 0,0 1 0,-1 0 0,-1 0 0,0 0 0,-2 1 0,-15-23 0,-10-8 0,-40-44 0,11 17 0,-161-235 0,84 113 0,89 112 0,20 31 0,-41-52 0,-105-108 0,169 205 0,0 0 0,-1 1 0,0 1 0,0-1 0,-1 1 0,1 1 0,-1 0 0,-1 0 0,1 1 0,-1 1 0,-12-4 0,-17-1 0,-68-7 0,61 10 0,-220-18-1365,202 21-5461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30T09:22:07.573"/>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1 108,'128'2,"-56"1,0-3,0-3,127-21,-71-5,0 7,2 5,183-1,339 22,-590-4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30T09:22:10.450"/>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1 316,'3'-1,"1"1,-1-1,1 0,-1-1,0 1,1 0,-1-1,0 0,0 0,3-2,17-9,538-185,-317 142,-207 47,1 1,0 2,1 2,-1 1,1 2,0 2,-1 1,1 2,48 12,-1-3,116 5,-119-12,101 19,-32-3,-129-20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30T09:22:12.440"/>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0 0,'1840'0,"-1900"9,8 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30T09:22:14.444"/>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0 0,'1160'0,"-838"25,-175-9,-2 2,264 69,-306-59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DEC7BC-56CA-447C-AA8F-2D304FA8A419}" type="datetimeFigureOut">
              <a:rPr lang="en-GB" smtClean="0"/>
              <a:t>23/06/2023</a:t>
            </a:fld>
            <a:endParaRPr lang="en-GB"/>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5547D1-EC29-4536-9FC7-5FBFDEE5D508}" type="slidenum">
              <a:rPr lang="en-GB" smtClean="0"/>
              <a:t>‹#›</a:t>
            </a:fld>
            <a:endParaRPr lang="en-GB"/>
          </a:p>
        </p:txBody>
      </p:sp>
    </p:spTree>
    <p:extLst>
      <p:ext uri="{BB962C8B-B14F-4D97-AF65-F5344CB8AC3E}">
        <p14:creationId xmlns:p14="http://schemas.microsoft.com/office/powerpoint/2010/main" val="4263228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5547D1-EC29-4536-9FC7-5FBFDEE5D508}" type="slidenum">
              <a:rPr lang="en-GB" smtClean="0"/>
              <a:t>1</a:t>
            </a:fld>
            <a:endParaRPr lang="en-GB"/>
          </a:p>
        </p:txBody>
      </p:sp>
    </p:spTree>
    <p:extLst>
      <p:ext uri="{BB962C8B-B14F-4D97-AF65-F5344CB8AC3E}">
        <p14:creationId xmlns:p14="http://schemas.microsoft.com/office/powerpoint/2010/main" val="2556228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5D18C31-3C6D-453F-B8E2-43F99A3C2663}" type="slidenum">
              <a:rPr lang="ru-RU" smtClean="0"/>
              <a:t>62</a:t>
            </a:fld>
            <a:endParaRPr lang="ru-RU"/>
          </a:p>
        </p:txBody>
      </p:sp>
    </p:spTree>
    <p:extLst>
      <p:ext uri="{BB962C8B-B14F-4D97-AF65-F5344CB8AC3E}">
        <p14:creationId xmlns:p14="http://schemas.microsoft.com/office/powerpoint/2010/main" val="2341036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5D18C31-3C6D-453F-B8E2-43F99A3C2663}" type="slidenum">
              <a:rPr lang="ru-RU" smtClean="0"/>
              <a:t>64</a:t>
            </a:fld>
            <a:endParaRPr lang="ru-RU"/>
          </a:p>
        </p:txBody>
      </p:sp>
    </p:spTree>
    <p:extLst>
      <p:ext uri="{BB962C8B-B14F-4D97-AF65-F5344CB8AC3E}">
        <p14:creationId xmlns:p14="http://schemas.microsoft.com/office/powerpoint/2010/main" val="398580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 name="Google Shape;5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03423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5547D1-EC29-4536-9FC7-5FBFDEE5D508}" type="slidenum">
              <a:rPr lang="en-GB" smtClean="0"/>
              <a:t>75</a:t>
            </a:fld>
            <a:endParaRPr lang="en-GB"/>
          </a:p>
        </p:txBody>
      </p:sp>
    </p:spTree>
    <p:extLst>
      <p:ext uri="{BB962C8B-B14F-4D97-AF65-F5344CB8AC3E}">
        <p14:creationId xmlns:p14="http://schemas.microsoft.com/office/powerpoint/2010/main" val="1947585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5B27B6-0CA0-6D14-76A1-83224C4AC14C}"/>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GB"/>
          </a:p>
        </p:txBody>
      </p:sp>
      <p:sp>
        <p:nvSpPr>
          <p:cNvPr id="3" name="Подзаголовок 2">
            <a:extLst>
              <a:ext uri="{FF2B5EF4-FFF2-40B4-BE49-F238E27FC236}">
                <a16:creationId xmlns:a16="http://schemas.microsoft.com/office/drawing/2014/main" id="{8421E15B-C60A-6041-7F55-EA9D481216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GB"/>
          </a:p>
        </p:txBody>
      </p:sp>
      <p:sp>
        <p:nvSpPr>
          <p:cNvPr id="4" name="Дата 3">
            <a:extLst>
              <a:ext uri="{FF2B5EF4-FFF2-40B4-BE49-F238E27FC236}">
                <a16:creationId xmlns:a16="http://schemas.microsoft.com/office/drawing/2014/main" id="{AB5316ED-7A9D-6125-5993-C201CC2ECB27}"/>
              </a:ext>
            </a:extLst>
          </p:cNvPr>
          <p:cNvSpPr>
            <a:spLocks noGrp="1"/>
          </p:cNvSpPr>
          <p:nvPr>
            <p:ph type="dt" sz="half" idx="10"/>
          </p:nvPr>
        </p:nvSpPr>
        <p:spPr/>
        <p:txBody>
          <a:bodyPr/>
          <a:lstStyle/>
          <a:p>
            <a:fld id="{62A232F6-9784-45DF-BFC5-97D25E0C5338}" type="datetimeFigureOut">
              <a:rPr lang="en-GB" smtClean="0"/>
              <a:t>23/06/2023</a:t>
            </a:fld>
            <a:endParaRPr lang="en-GB"/>
          </a:p>
        </p:txBody>
      </p:sp>
      <p:sp>
        <p:nvSpPr>
          <p:cNvPr id="5" name="Нижний колонтитул 4">
            <a:extLst>
              <a:ext uri="{FF2B5EF4-FFF2-40B4-BE49-F238E27FC236}">
                <a16:creationId xmlns:a16="http://schemas.microsoft.com/office/drawing/2014/main" id="{1EBC5464-BA0E-4D7B-9AC3-70641464A522}"/>
              </a:ext>
            </a:extLst>
          </p:cNvPr>
          <p:cNvSpPr>
            <a:spLocks noGrp="1"/>
          </p:cNvSpPr>
          <p:nvPr>
            <p:ph type="ftr" sz="quarter" idx="11"/>
          </p:nvPr>
        </p:nvSpPr>
        <p:spPr/>
        <p:txBody>
          <a:bodyPr/>
          <a:lstStyle/>
          <a:p>
            <a:endParaRPr lang="en-GB"/>
          </a:p>
        </p:txBody>
      </p:sp>
      <p:sp>
        <p:nvSpPr>
          <p:cNvPr id="6" name="Номер слайда 5">
            <a:extLst>
              <a:ext uri="{FF2B5EF4-FFF2-40B4-BE49-F238E27FC236}">
                <a16:creationId xmlns:a16="http://schemas.microsoft.com/office/drawing/2014/main" id="{A0E40DA9-ECDC-1202-9F37-4F3FEE9FC644}"/>
              </a:ext>
            </a:extLst>
          </p:cNvPr>
          <p:cNvSpPr>
            <a:spLocks noGrp="1"/>
          </p:cNvSpPr>
          <p:nvPr>
            <p:ph type="sldNum" sz="quarter" idx="12"/>
          </p:nvPr>
        </p:nvSpPr>
        <p:spPr/>
        <p:txBody>
          <a:bodyPr/>
          <a:lstStyle/>
          <a:p>
            <a:fld id="{D31A0619-C706-4DA0-8736-38E61DBE2833}" type="slidenum">
              <a:rPr lang="en-GB" smtClean="0"/>
              <a:t>‹#›</a:t>
            </a:fld>
            <a:endParaRPr lang="en-GB"/>
          </a:p>
        </p:txBody>
      </p:sp>
    </p:spTree>
    <p:extLst>
      <p:ext uri="{BB962C8B-B14F-4D97-AF65-F5344CB8AC3E}">
        <p14:creationId xmlns:p14="http://schemas.microsoft.com/office/powerpoint/2010/main" val="663057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80872A-69DD-5175-E89F-A27B8C53DC4B}"/>
              </a:ext>
            </a:extLst>
          </p:cNvPr>
          <p:cNvSpPr>
            <a:spLocks noGrp="1"/>
          </p:cNvSpPr>
          <p:nvPr>
            <p:ph type="title"/>
          </p:nvPr>
        </p:nvSpPr>
        <p:spPr/>
        <p:txBody>
          <a:bodyPr/>
          <a:lstStyle/>
          <a:p>
            <a:r>
              <a:rPr lang="ru-RU"/>
              <a:t>Образец заголовка</a:t>
            </a:r>
            <a:endParaRPr lang="en-GB"/>
          </a:p>
        </p:txBody>
      </p:sp>
      <p:sp>
        <p:nvSpPr>
          <p:cNvPr id="3" name="Вертикальный текст 2">
            <a:extLst>
              <a:ext uri="{FF2B5EF4-FFF2-40B4-BE49-F238E27FC236}">
                <a16:creationId xmlns:a16="http://schemas.microsoft.com/office/drawing/2014/main" id="{5A66E8CA-83FB-3228-E4F4-8B0BBCBFFCA6}"/>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4" name="Дата 3">
            <a:extLst>
              <a:ext uri="{FF2B5EF4-FFF2-40B4-BE49-F238E27FC236}">
                <a16:creationId xmlns:a16="http://schemas.microsoft.com/office/drawing/2014/main" id="{30A2A404-7640-62BF-6A4F-0C9EBFC8B8C1}"/>
              </a:ext>
            </a:extLst>
          </p:cNvPr>
          <p:cNvSpPr>
            <a:spLocks noGrp="1"/>
          </p:cNvSpPr>
          <p:nvPr>
            <p:ph type="dt" sz="half" idx="10"/>
          </p:nvPr>
        </p:nvSpPr>
        <p:spPr/>
        <p:txBody>
          <a:bodyPr/>
          <a:lstStyle/>
          <a:p>
            <a:fld id="{62A232F6-9784-45DF-BFC5-97D25E0C5338}" type="datetimeFigureOut">
              <a:rPr lang="en-GB" smtClean="0"/>
              <a:t>23/06/2023</a:t>
            </a:fld>
            <a:endParaRPr lang="en-GB"/>
          </a:p>
        </p:txBody>
      </p:sp>
      <p:sp>
        <p:nvSpPr>
          <p:cNvPr id="5" name="Нижний колонтитул 4">
            <a:extLst>
              <a:ext uri="{FF2B5EF4-FFF2-40B4-BE49-F238E27FC236}">
                <a16:creationId xmlns:a16="http://schemas.microsoft.com/office/drawing/2014/main" id="{4EB39C52-FD2B-B30A-B077-1DF175F0A3BD}"/>
              </a:ext>
            </a:extLst>
          </p:cNvPr>
          <p:cNvSpPr>
            <a:spLocks noGrp="1"/>
          </p:cNvSpPr>
          <p:nvPr>
            <p:ph type="ftr" sz="quarter" idx="11"/>
          </p:nvPr>
        </p:nvSpPr>
        <p:spPr/>
        <p:txBody>
          <a:bodyPr/>
          <a:lstStyle/>
          <a:p>
            <a:endParaRPr lang="en-GB"/>
          </a:p>
        </p:txBody>
      </p:sp>
      <p:sp>
        <p:nvSpPr>
          <p:cNvPr id="6" name="Номер слайда 5">
            <a:extLst>
              <a:ext uri="{FF2B5EF4-FFF2-40B4-BE49-F238E27FC236}">
                <a16:creationId xmlns:a16="http://schemas.microsoft.com/office/drawing/2014/main" id="{F38FC6DC-5525-BF78-D051-26F1E4747A22}"/>
              </a:ext>
            </a:extLst>
          </p:cNvPr>
          <p:cNvSpPr>
            <a:spLocks noGrp="1"/>
          </p:cNvSpPr>
          <p:nvPr>
            <p:ph type="sldNum" sz="quarter" idx="12"/>
          </p:nvPr>
        </p:nvSpPr>
        <p:spPr/>
        <p:txBody>
          <a:bodyPr/>
          <a:lstStyle/>
          <a:p>
            <a:fld id="{D31A0619-C706-4DA0-8736-38E61DBE2833}" type="slidenum">
              <a:rPr lang="en-GB" smtClean="0"/>
              <a:t>‹#›</a:t>
            </a:fld>
            <a:endParaRPr lang="en-GB"/>
          </a:p>
        </p:txBody>
      </p:sp>
    </p:spTree>
    <p:extLst>
      <p:ext uri="{BB962C8B-B14F-4D97-AF65-F5344CB8AC3E}">
        <p14:creationId xmlns:p14="http://schemas.microsoft.com/office/powerpoint/2010/main" val="3633749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3DF6D329-A0B8-2D4A-6A9D-E7DAAE42735B}"/>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en-GB"/>
          </a:p>
        </p:txBody>
      </p:sp>
      <p:sp>
        <p:nvSpPr>
          <p:cNvPr id="3" name="Вертикальный текст 2">
            <a:extLst>
              <a:ext uri="{FF2B5EF4-FFF2-40B4-BE49-F238E27FC236}">
                <a16:creationId xmlns:a16="http://schemas.microsoft.com/office/drawing/2014/main" id="{2CB75366-B24A-174B-2CAB-E763BE2DEC0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4" name="Дата 3">
            <a:extLst>
              <a:ext uri="{FF2B5EF4-FFF2-40B4-BE49-F238E27FC236}">
                <a16:creationId xmlns:a16="http://schemas.microsoft.com/office/drawing/2014/main" id="{898B67E2-118E-B057-E8CD-4F3FEAE9622D}"/>
              </a:ext>
            </a:extLst>
          </p:cNvPr>
          <p:cNvSpPr>
            <a:spLocks noGrp="1"/>
          </p:cNvSpPr>
          <p:nvPr>
            <p:ph type="dt" sz="half" idx="10"/>
          </p:nvPr>
        </p:nvSpPr>
        <p:spPr/>
        <p:txBody>
          <a:bodyPr/>
          <a:lstStyle/>
          <a:p>
            <a:fld id="{62A232F6-9784-45DF-BFC5-97D25E0C5338}" type="datetimeFigureOut">
              <a:rPr lang="en-GB" smtClean="0"/>
              <a:t>23/06/2023</a:t>
            </a:fld>
            <a:endParaRPr lang="en-GB"/>
          </a:p>
        </p:txBody>
      </p:sp>
      <p:sp>
        <p:nvSpPr>
          <p:cNvPr id="5" name="Нижний колонтитул 4">
            <a:extLst>
              <a:ext uri="{FF2B5EF4-FFF2-40B4-BE49-F238E27FC236}">
                <a16:creationId xmlns:a16="http://schemas.microsoft.com/office/drawing/2014/main" id="{5B7374BD-020A-0160-25DC-954F499E1B68}"/>
              </a:ext>
            </a:extLst>
          </p:cNvPr>
          <p:cNvSpPr>
            <a:spLocks noGrp="1"/>
          </p:cNvSpPr>
          <p:nvPr>
            <p:ph type="ftr" sz="quarter" idx="11"/>
          </p:nvPr>
        </p:nvSpPr>
        <p:spPr/>
        <p:txBody>
          <a:bodyPr/>
          <a:lstStyle/>
          <a:p>
            <a:endParaRPr lang="en-GB"/>
          </a:p>
        </p:txBody>
      </p:sp>
      <p:sp>
        <p:nvSpPr>
          <p:cNvPr id="6" name="Номер слайда 5">
            <a:extLst>
              <a:ext uri="{FF2B5EF4-FFF2-40B4-BE49-F238E27FC236}">
                <a16:creationId xmlns:a16="http://schemas.microsoft.com/office/drawing/2014/main" id="{90CB17B4-22B5-6796-AFEE-E7291670B66B}"/>
              </a:ext>
            </a:extLst>
          </p:cNvPr>
          <p:cNvSpPr>
            <a:spLocks noGrp="1"/>
          </p:cNvSpPr>
          <p:nvPr>
            <p:ph type="sldNum" sz="quarter" idx="12"/>
          </p:nvPr>
        </p:nvSpPr>
        <p:spPr/>
        <p:txBody>
          <a:bodyPr/>
          <a:lstStyle/>
          <a:p>
            <a:fld id="{D31A0619-C706-4DA0-8736-38E61DBE2833}" type="slidenum">
              <a:rPr lang="en-GB" smtClean="0"/>
              <a:t>‹#›</a:t>
            </a:fld>
            <a:endParaRPr lang="en-GB"/>
          </a:p>
        </p:txBody>
      </p:sp>
    </p:spTree>
    <p:extLst>
      <p:ext uri="{BB962C8B-B14F-4D97-AF65-F5344CB8AC3E}">
        <p14:creationId xmlns:p14="http://schemas.microsoft.com/office/powerpoint/2010/main" val="620849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1C4AF8-344F-609D-FC53-01D966DC58B0}"/>
              </a:ext>
            </a:extLst>
          </p:cNvPr>
          <p:cNvSpPr>
            <a:spLocks noGrp="1"/>
          </p:cNvSpPr>
          <p:nvPr>
            <p:ph type="title"/>
          </p:nvPr>
        </p:nvSpPr>
        <p:spPr/>
        <p:txBody>
          <a:bodyPr/>
          <a:lstStyle/>
          <a:p>
            <a:r>
              <a:rPr lang="ru-RU"/>
              <a:t>Образец заголовка</a:t>
            </a:r>
            <a:endParaRPr lang="en-GB"/>
          </a:p>
        </p:txBody>
      </p:sp>
      <p:sp>
        <p:nvSpPr>
          <p:cNvPr id="3" name="Объект 2">
            <a:extLst>
              <a:ext uri="{FF2B5EF4-FFF2-40B4-BE49-F238E27FC236}">
                <a16:creationId xmlns:a16="http://schemas.microsoft.com/office/drawing/2014/main" id="{77D3A537-0C41-250D-BFB8-78AF4745EF04}"/>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4" name="Дата 3">
            <a:extLst>
              <a:ext uri="{FF2B5EF4-FFF2-40B4-BE49-F238E27FC236}">
                <a16:creationId xmlns:a16="http://schemas.microsoft.com/office/drawing/2014/main" id="{C01DE84F-F8D2-39D3-4A42-8149C2CC27D5}"/>
              </a:ext>
            </a:extLst>
          </p:cNvPr>
          <p:cNvSpPr>
            <a:spLocks noGrp="1"/>
          </p:cNvSpPr>
          <p:nvPr>
            <p:ph type="dt" sz="half" idx="10"/>
          </p:nvPr>
        </p:nvSpPr>
        <p:spPr/>
        <p:txBody>
          <a:bodyPr/>
          <a:lstStyle/>
          <a:p>
            <a:fld id="{62A232F6-9784-45DF-BFC5-97D25E0C5338}" type="datetimeFigureOut">
              <a:rPr lang="en-GB" smtClean="0"/>
              <a:t>23/06/2023</a:t>
            </a:fld>
            <a:endParaRPr lang="en-GB"/>
          </a:p>
        </p:txBody>
      </p:sp>
      <p:sp>
        <p:nvSpPr>
          <p:cNvPr id="5" name="Нижний колонтитул 4">
            <a:extLst>
              <a:ext uri="{FF2B5EF4-FFF2-40B4-BE49-F238E27FC236}">
                <a16:creationId xmlns:a16="http://schemas.microsoft.com/office/drawing/2014/main" id="{B751CF6E-E7F8-4478-08B8-423E12E77A0A}"/>
              </a:ext>
            </a:extLst>
          </p:cNvPr>
          <p:cNvSpPr>
            <a:spLocks noGrp="1"/>
          </p:cNvSpPr>
          <p:nvPr>
            <p:ph type="ftr" sz="quarter" idx="11"/>
          </p:nvPr>
        </p:nvSpPr>
        <p:spPr/>
        <p:txBody>
          <a:bodyPr/>
          <a:lstStyle/>
          <a:p>
            <a:endParaRPr lang="en-GB"/>
          </a:p>
        </p:txBody>
      </p:sp>
      <p:sp>
        <p:nvSpPr>
          <p:cNvPr id="6" name="Номер слайда 5">
            <a:extLst>
              <a:ext uri="{FF2B5EF4-FFF2-40B4-BE49-F238E27FC236}">
                <a16:creationId xmlns:a16="http://schemas.microsoft.com/office/drawing/2014/main" id="{826D2570-D707-611D-F0FF-62506B9CB544}"/>
              </a:ext>
            </a:extLst>
          </p:cNvPr>
          <p:cNvSpPr>
            <a:spLocks noGrp="1"/>
          </p:cNvSpPr>
          <p:nvPr>
            <p:ph type="sldNum" sz="quarter" idx="12"/>
          </p:nvPr>
        </p:nvSpPr>
        <p:spPr/>
        <p:txBody>
          <a:bodyPr/>
          <a:lstStyle/>
          <a:p>
            <a:fld id="{D31A0619-C706-4DA0-8736-38E61DBE2833}" type="slidenum">
              <a:rPr lang="en-GB" smtClean="0"/>
              <a:t>‹#›</a:t>
            </a:fld>
            <a:endParaRPr lang="en-GB"/>
          </a:p>
        </p:txBody>
      </p:sp>
    </p:spTree>
    <p:extLst>
      <p:ext uri="{BB962C8B-B14F-4D97-AF65-F5344CB8AC3E}">
        <p14:creationId xmlns:p14="http://schemas.microsoft.com/office/powerpoint/2010/main" val="1130383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856DF8-205F-6BC3-125A-125D3FBB0F59}"/>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GB"/>
          </a:p>
        </p:txBody>
      </p:sp>
      <p:sp>
        <p:nvSpPr>
          <p:cNvPr id="3" name="Текст 2">
            <a:extLst>
              <a:ext uri="{FF2B5EF4-FFF2-40B4-BE49-F238E27FC236}">
                <a16:creationId xmlns:a16="http://schemas.microsoft.com/office/drawing/2014/main" id="{0DDFE434-A255-93AF-04A8-F474BA73BA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A77444A7-D554-DC3E-7B56-1F11F9929070}"/>
              </a:ext>
            </a:extLst>
          </p:cNvPr>
          <p:cNvSpPr>
            <a:spLocks noGrp="1"/>
          </p:cNvSpPr>
          <p:nvPr>
            <p:ph type="dt" sz="half" idx="10"/>
          </p:nvPr>
        </p:nvSpPr>
        <p:spPr/>
        <p:txBody>
          <a:bodyPr/>
          <a:lstStyle/>
          <a:p>
            <a:fld id="{62A232F6-9784-45DF-BFC5-97D25E0C5338}" type="datetimeFigureOut">
              <a:rPr lang="en-GB" smtClean="0"/>
              <a:t>23/06/2023</a:t>
            </a:fld>
            <a:endParaRPr lang="en-GB"/>
          </a:p>
        </p:txBody>
      </p:sp>
      <p:sp>
        <p:nvSpPr>
          <p:cNvPr id="5" name="Нижний колонтитул 4">
            <a:extLst>
              <a:ext uri="{FF2B5EF4-FFF2-40B4-BE49-F238E27FC236}">
                <a16:creationId xmlns:a16="http://schemas.microsoft.com/office/drawing/2014/main" id="{B7EA491F-1BC0-5DDC-4316-F13455BD6AA5}"/>
              </a:ext>
            </a:extLst>
          </p:cNvPr>
          <p:cNvSpPr>
            <a:spLocks noGrp="1"/>
          </p:cNvSpPr>
          <p:nvPr>
            <p:ph type="ftr" sz="quarter" idx="11"/>
          </p:nvPr>
        </p:nvSpPr>
        <p:spPr/>
        <p:txBody>
          <a:bodyPr/>
          <a:lstStyle/>
          <a:p>
            <a:endParaRPr lang="en-GB"/>
          </a:p>
        </p:txBody>
      </p:sp>
      <p:sp>
        <p:nvSpPr>
          <p:cNvPr id="6" name="Номер слайда 5">
            <a:extLst>
              <a:ext uri="{FF2B5EF4-FFF2-40B4-BE49-F238E27FC236}">
                <a16:creationId xmlns:a16="http://schemas.microsoft.com/office/drawing/2014/main" id="{2A1A3503-77D8-9746-DD26-EE56B9B4FA10}"/>
              </a:ext>
            </a:extLst>
          </p:cNvPr>
          <p:cNvSpPr>
            <a:spLocks noGrp="1"/>
          </p:cNvSpPr>
          <p:nvPr>
            <p:ph type="sldNum" sz="quarter" idx="12"/>
          </p:nvPr>
        </p:nvSpPr>
        <p:spPr/>
        <p:txBody>
          <a:bodyPr/>
          <a:lstStyle/>
          <a:p>
            <a:fld id="{D31A0619-C706-4DA0-8736-38E61DBE2833}" type="slidenum">
              <a:rPr lang="en-GB" smtClean="0"/>
              <a:t>‹#›</a:t>
            </a:fld>
            <a:endParaRPr lang="en-GB"/>
          </a:p>
        </p:txBody>
      </p:sp>
    </p:spTree>
    <p:extLst>
      <p:ext uri="{BB962C8B-B14F-4D97-AF65-F5344CB8AC3E}">
        <p14:creationId xmlns:p14="http://schemas.microsoft.com/office/powerpoint/2010/main" val="1756619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2ED04B-2F76-3128-1271-C37915B3FC08}"/>
              </a:ext>
            </a:extLst>
          </p:cNvPr>
          <p:cNvSpPr>
            <a:spLocks noGrp="1"/>
          </p:cNvSpPr>
          <p:nvPr>
            <p:ph type="title"/>
          </p:nvPr>
        </p:nvSpPr>
        <p:spPr/>
        <p:txBody>
          <a:bodyPr/>
          <a:lstStyle/>
          <a:p>
            <a:r>
              <a:rPr lang="ru-RU"/>
              <a:t>Образец заголовка</a:t>
            </a:r>
            <a:endParaRPr lang="en-GB"/>
          </a:p>
        </p:txBody>
      </p:sp>
      <p:sp>
        <p:nvSpPr>
          <p:cNvPr id="3" name="Объект 2">
            <a:extLst>
              <a:ext uri="{FF2B5EF4-FFF2-40B4-BE49-F238E27FC236}">
                <a16:creationId xmlns:a16="http://schemas.microsoft.com/office/drawing/2014/main" id="{1A89A4BC-C0CA-4639-AFEB-F8F484DFF533}"/>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4" name="Объект 3">
            <a:extLst>
              <a:ext uri="{FF2B5EF4-FFF2-40B4-BE49-F238E27FC236}">
                <a16:creationId xmlns:a16="http://schemas.microsoft.com/office/drawing/2014/main" id="{B1B5E981-2AA7-3CAD-1746-04BF652E9CAE}"/>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5" name="Дата 4">
            <a:extLst>
              <a:ext uri="{FF2B5EF4-FFF2-40B4-BE49-F238E27FC236}">
                <a16:creationId xmlns:a16="http://schemas.microsoft.com/office/drawing/2014/main" id="{CC939EEE-222B-1F19-45D5-4173C8896992}"/>
              </a:ext>
            </a:extLst>
          </p:cNvPr>
          <p:cNvSpPr>
            <a:spLocks noGrp="1"/>
          </p:cNvSpPr>
          <p:nvPr>
            <p:ph type="dt" sz="half" idx="10"/>
          </p:nvPr>
        </p:nvSpPr>
        <p:spPr/>
        <p:txBody>
          <a:bodyPr/>
          <a:lstStyle/>
          <a:p>
            <a:fld id="{62A232F6-9784-45DF-BFC5-97D25E0C5338}" type="datetimeFigureOut">
              <a:rPr lang="en-GB" smtClean="0"/>
              <a:t>23/06/2023</a:t>
            </a:fld>
            <a:endParaRPr lang="en-GB"/>
          </a:p>
        </p:txBody>
      </p:sp>
      <p:sp>
        <p:nvSpPr>
          <p:cNvPr id="6" name="Нижний колонтитул 5">
            <a:extLst>
              <a:ext uri="{FF2B5EF4-FFF2-40B4-BE49-F238E27FC236}">
                <a16:creationId xmlns:a16="http://schemas.microsoft.com/office/drawing/2014/main" id="{13CE128C-4E00-B02B-C4A3-02D62E4BDB91}"/>
              </a:ext>
            </a:extLst>
          </p:cNvPr>
          <p:cNvSpPr>
            <a:spLocks noGrp="1"/>
          </p:cNvSpPr>
          <p:nvPr>
            <p:ph type="ftr" sz="quarter" idx="11"/>
          </p:nvPr>
        </p:nvSpPr>
        <p:spPr/>
        <p:txBody>
          <a:bodyPr/>
          <a:lstStyle/>
          <a:p>
            <a:endParaRPr lang="en-GB"/>
          </a:p>
        </p:txBody>
      </p:sp>
      <p:sp>
        <p:nvSpPr>
          <p:cNvPr id="7" name="Номер слайда 6">
            <a:extLst>
              <a:ext uri="{FF2B5EF4-FFF2-40B4-BE49-F238E27FC236}">
                <a16:creationId xmlns:a16="http://schemas.microsoft.com/office/drawing/2014/main" id="{662DFE4E-9FDF-B1CE-5B4A-FAB84694D41F}"/>
              </a:ext>
            </a:extLst>
          </p:cNvPr>
          <p:cNvSpPr>
            <a:spLocks noGrp="1"/>
          </p:cNvSpPr>
          <p:nvPr>
            <p:ph type="sldNum" sz="quarter" idx="12"/>
          </p:nvPr>
        </p:nvSpPr>
        <p:spPr/>
        <p:txBody>
          <a:bodyPr/>
          <a:lstStyle/>
          <a:p>
            <a:fld id="{D31A0619-C706-4DA0-8736-38E61DBE2833}" type="slidenum">
              <a:rPr lang="en-GB" smtClean="0"/>
              <a:t>‹#›</a:t>
            </a:fld>
            <a:endParaRPr lang="en-GB"/>
          </a:p>
        </p:txBody>
      </p:sp>
    </p:spTree>
    <p:extLst>
      <p:ext uri="{BB962C8B-B14F-4D97-AF65-F5344CB8AC3E}">
        <p14:creationId xmlns:p14="http://schemas.microsoft.com/office/powerpoint/2010/main" val="430246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9A49FA5-0021-525A-3EE1-FD02A288EA24}"/>
              </a:ext>
            </a:extLst>
          </p:cNvPr>
          <p:cNvSpPr>
            <a:spLocks noGrp="1"/>
          </p:cNvSpPr>
          <p:nvPr>
            <p:ph type="title"/>
          </p:nvPr>
        </p:nvSpPr>
        <p:spPr>
          <a:xfrm>
            <a:off x="839788" y="365125"/>
            <a:ext cx="10515600" cy="1325563"/>
          </a:xfrm>
        </p:spPr>
        <p:txBody>
          <a:bodyPr/>
          <a:lstStyle/>
          <a:p>
            <a:r>
              <a:rPr lang="ru-RU"/>
              <a:t>Образец заголовка</a:t>
            </a:r>
            <a:endParaRPr lang="en-GB"/>
          </a:p>
        </p:txBody>
      </p:sp>
      <p:sp>
        <p:nvSpPr>
          <p:cNvPr id="3" name="Текст 2">
            <a:extLst>
              <a:ext uri="{FF2B5EF4-FFF2-40B4-BE49-F238E27FC236}">
                <a16:creationId xmlns:a16="http://schemas.microsoft.com/office/drawing/2014/main" id="{B4F72A2A-F5FA-54F3-C916-419A0D4F4F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B5D8F150-39EF-8724-CB26-A036ABF2303A}"/>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5" name="Текст 4">
            <a:extLst>
              <a:ext uri="{FF2B5EF4-FFF2-40B4-BE49-F238E27FC236}">
                <a16:creationId xmlns:a16="http://schemas.microsoft.com/office/drawing/2014/main" id="{3EF6DD2F-551D-2B4A-1CA8-0D542D4C1E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4D021530-551C-5640-A492-14BA4E4B8D6D}"/>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7" name="Дата 6">
            <a:extLst>
              <a:ext uri="{FF2B5EF4-FFF2-40B4-BE49-F238E27FC236}">
                <a16:creationId xmlns:a16="http://schemas.microsoft.com/office/drawing/2014/main" id="{C1E52B34-C768-3176-8611-922CFA96A67A}"/>
              </a:ext>
            </a:extLst>
          </p:cNvPr>
          <p:cNvSpPr>
            <a:spLocks noGrp="1"/>
          </p:cNvSpPr>
          <p:nvPr>
            <p:ph type="dt" sz="half" idx="10"/>
          </p:nvPr>
        </p:nvSpPr>
        <p:spPr/>
        <p:txBody>
          <a:bodyPr/>
          <a:lstStyle/>
          <a:p>
            <a:fld id="{62A232F6-9784-45DF-BFC5-97D25E0C5338}" type="datetimeFigureOut">
              <a:rPr lang="en-GB" smtClean="0"/>
              <a:t>23/06/2023</a:t>
            </a:fld>
            <a:endParaRPr lang="en-GB"/>
          </a:p>
        </p:txBody>
      </p:sp>
      <p:sp>
        <p:nvSpPr>
          <p:cNvPr id="8" name="Нижний колонтитул 7">
            <a:extLst>
              <a:ext uri="{FF2B5EF4-FFF2-40B4-BE49-F238E27FC236}">
                <a16:creationId xmlns:a16="http://schemas.microsoft.com/office/drawing/2014/main" id="{87259BF8-44B0-B1CC-F640-3A2BB753303B}"/>
              </a:ext>
            </a:extLst>
          </p:cNvPr>
          <p:cNvSpPr>
            <a:spLocks noGrp="1"/>
          </p:cNvSpPr>
          <p:nvPr>
            <p:ph type="ftr" sz="quarter" idx="11"/>
          </p:nvPr>
        </p:nvSpPr>
        <p:spPr/>
        <p:txBody>
          <a:bodyPr/>
          <a:lstStyle/>
          <a:p>
            <a:endParaRPr lang="en-GB"/>
          </a:p>
        </p:txBody>
      </p:sp>
      <p:sp>
        <p:nvSpPr>
          <p:cNvPr id="9" name="Номер слайда 8">
            <a:extLst>
              <a:ext uri="{FF2B5EF4-FFF2-40B4-BE49-F238E27FC236}">
                <a16:creationId xmlns:a16="http://schemas.microsoft.com/office/drawing/2014/main" id="{CD837152-4DCB-2A17-C1F6-F0DCDE430AA6}"/>
              </a:ext>
            </a:extLst>
          </p:cNvPr>
          <p:cNvSpPr>
            <a:spLocks noGrp="1"/>
          </p:cNvSpPr>
          <p:nvPr>
            <p:ph type="sldNum" sz="quarter" idx="12"/>
          </p:nvPr>
        </p:nvSpPr>
        <p:spPr/>
        <p:txBody>
          <a:bodyPr/>
          <a:lstStyle/>
          <a:p>
            <a:fld id="{D31A0619-C706-4DA0-8736-38E61DBE2833}" type="slidenum">
              <a:rPr lang="en-GB" smtClean="0"/>
              <a:t>‹#›</a:t>
            </a:fld>
            <a:endParaRPr lang="en-GB"/>
          </a:p>
        </p:txBody>
      </p:sp>
    </p:spTree>
    <p:extLst>
      <p:ext uri="{BB962C8B-B14F-4D97-AF65-F5344CB8AC3E}">
        <p14:creationId xmlns:p14="http://schemas.microsoft.com/office/powerpoint/2010/main" val="3044414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67AD46-DC96-39AD-D7FB-A4BDB9CDC563}"/>
              </a:ext>
            </a:extLst>
          </p:cNvPr>
          <p:cNvSpPr>
            <a:spLocks noGrp="1"/>
          </p:cNvSpPr>
          <p:nvPr>
            <p:ph type="title"/>
          </p:nvPr>
        </p:nvSpPr>
        <p:spPr/>
        <p:txBody>
          <a:bodyPr/>
          <a:lstStyle/>
          <a:p>
            <a:r>
              <a:rPr lang="ru-RU"/>
              <a:t>Образец заголовка</a:t>
            </a:r>
            <a:endParaRPr lang="en-GB"/>
          </a:p>
        </p:txBody>
      </p:sp>
      <p:sp>
        <p:nvSpPr>
          <p:cNvPr id="3" name="Дата 2">
            <a:extLst>
              <a:ext uri="{FF2B5EF4-FFF2-40B4-BE49-F238E27FC236}">
                <a16:creationId xmlns:a16="http://schemas.microsoft.com/office/drawing/2014/main" id="{E5903566-6D2F-0B37-1EF6-F0EC1494AEC3}"/>
              </a:ext>
            </a:extLst>
          </p:cNvPr>
          <p:cNvSpPr>
            <a:spLocks noGrp="1"/>
          </p:cNvSpPr>
          <p:nvPr>
            <p:ph type="dt" sz="half" idx="10"/>
          </p:nvPr>
        </p:nvSpPr>
        <p:spPr/>
        <p:txBody>
          <a:bodyPr/>
          <a:lstStyle/>
          <a:p>
            <a:fld id="{62A232F6-9784-45DF-BFC5-97D25E0C5338}" type="datetimeFigureOut">
              <a:rPr lang="en-GB" smtClean="0"/>
              <a:t>23/06/2023</a:t>
            </a:fld>
            <a:endParaRPr lang="en-GB"/>
          </a:p>
        </p:txBody>
      </p:sp>
      <p:sp>
        <p:nvSpPr>
          <p:cNvPr id="4" name="Нижний колонтитул 3">
            <a:extLst>
              <a:ext uri="{FF2B5EF4-FFF2-40B4-BE49-F238E27FC236}">
                <a16:creationId xmlns:a16="http://schemas.microsoft.com/office/drawing/2014/main" id="{3EC93806-3137-8020-D736-243908B9A82B}"/>
              </a:ext>
            </a:extLst>
          </p:cNvPr>
          <p:cNvSpPr>
            <a:spLocks noGrp="1"/>
          </p:cNvSpPr>
          <p:nvPr>
            <p:ph type="ftr" sz="quarter" idx="11"/>
          </p:nvPr>
        </p:nvSpPr>
        <p:spPr/>
        <p:txBody>
          <a:bodyPr/>
          <a:lstStyle/>
          <a:p>
            <a:endParaRPr lang="en-GB"/>
          </a:p>
        </p:txBody>
      </p:sp>
      <p:sp>
        <p:nvSpPr>
          <p:cNvPr id="5" name="Номер слайда 4">
            <a:extLst>
              <a:ext uri="{FF2B5EF4-FFF2-40B4-BE49-F238E27FC236}">
                <a16:creationId xmlns:a16="http://schemas.microsoft.com/office/drawing/2014/main" id="{6B095190-87C8-3DDA-C84C-AB6C5F877768}"/>
              </a:ext>
            </a:extLst>
          </p:cNvPr>
          <p:cNvSpPr>
            <a:spLocks noGrp="1"/>
          </p:cNvSpPr>
          <p:nvPr>
            <p:ph type="sldNum" sz="quarter" idx="12"/>
          </p:nvPr>
        </p:nvSpPr>
        <p:spPr/>
        <p:txBody>
          <a:bodyPr/>
          <a:lstStyle/>
          <a:p>
            <a:fld id="{D31A0619-C706-4DA0-8736-38E61DBE2833}" type="slidenum">
              <a:rPr lang="en-GB" smtClean="0"/>
              <a:t>‹#›</a:t>
            </a:fld>
            <a:endParaRPr lang="en-GB"/>
          </a:p>
        </p:txBody>
      </p:sp>
    </p:spTree>
    <p:extLst>
      <p:ext uri="{BB962C8B-B14F-4D97-AF65-F5344CB8AC3E}">
        <p14:creationId xmlns:p14="http://schemas.microsoft.com/office/powerpoint/2010/main" val="3662828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CC0FBD7B-1153-46DA-CD0E-FCE71C83F4A1}"/>
              </a:ext>
            </a:extLst>
          </p:cNvPr>
          <p:cNvSpPr>
            <a:spLocks noGrp="1"/>
          </p:cNvSpPr>
          <p:nvPr>
            <p:ph type="dt" sz="half" idx="10"/>
          </p:nvPr>
        </p:nvSpPr>
        <p:spPr/>
        <p:txBody>
          <a:bodyPr/>
          <a:lstStyle/>
          <a:p>
            <a:fld id="{62A232F6-9784-45DF-BFC5-97D25E0C5338}" type="datetimeFigureOut">
              <a:rPr lang="en-GB" smtClean="0"/>
              <a:t>23/06/2023</a:t>
            </a:fld>
            <a:endParaRPr lang="en-GB"/>
          </a:p>
        </p:txBody>
      </p:sp>
      <p:sp>
        <p:nvSpPr>
          <p:cNvPr id="3" name="Нижний колонтитул 2">
            <a:extLst>
              <a:ext uri="{FF2B5EF4-FFF2-40B4-BE49-F238E27FC236}">
                <a16:creationId xmlns:a16="http://schemas.microsoft.com/office/drawing/2014/main" id="{954CC01C-E6B2-0817-C753-7E284743F1DB}"/>
              </a:ext>
            </a:extLst>
          </p:cNvPr>
          <p:cNvSpPr>
            <a:spLocks noGrp="1"/>
          </p:cNvSpPr>
          <p:nvPr>
            <p:ph type="ftr" sz="quarter" idx="11"/>
          </p:nvPr>
        </p:nvSpPr>
        <p:spPr/>
        <p:txBody>
          <a:bodyPr/>
          <a:lstStyle/>
          <a:p>
            <a:endParaRPr lang="en-GB"/>
          </a:p>
        </p:txBody>
      </p:sp>
      <p:sp>
        <p:nvSpPr>
          <p:cNvPr id="4" name="Номер слайда 3">
            <a:extLst>
              <a:ext uri="{FF2B5EF4-FFF2-40B4-BE49-F238E27FC236}">
                <a16:creationId xmlns:a16="http://schemas.microsoft.com/office/drawing/2014/main" id="{69741D12-3DED-C9A9-95A7-4227473371B6}"/>
              </a:ext>
            </a:extLst>
          </p:cNvPr>
          <p:cNvSpPr>
            <a:spLocks noGrp="1"/>
          </p:cNvSpPr>
          <p:nvPr>
            <p:ph type="sldNum" sz="quarter" idx="12"/>
          </p:nvPr>
        </p:nvSpPr>
        <p:spPr/>
        <p:txBody>
          <a:bodyPr/>
          <a:lstStyle/>
          <a:p>
            <a:fld id="{D31A0619-C706-4DA0-8736-38E61DBE2833}" type="slidenum">
              <a:rPr lang="en-GB" smtClean="0"/>
              <a:t>‹#›</a:t>
            </a:fld>
            <a:endParaRPr lang="en-GB"/>
          </a:p>
        </p:txBody>
      </p:sp>
    </p:spTree>
    <p:extLst>
      <p:ext uri="{BB962C8B-B14F-4D97-AF65-F5344CB8AC3E}">
        <p14:creationId xmlns:p14="http://schemas.microsoft.com/office/powerpoint/2010/main" val="12509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F7B9C2-6878-C539-A389-876E3FB545A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GB"/>
          </a:p>
        </p:txBody>
      </p:sp>
      <p:sp>
        <p:nvSpPr>
          <p:cNvPr id="3" name="Объект 2">
            <a:extLst>
              <a:ext uri="{FF2B5EF4-FFF2-40B4-BE49-F238E27FC236}">
                <a16:creationId xmlns:a16="http://schemas.microsoft.com/office/drawing/2014/main" id="{3E43DD76-0A9A-2338-B9DD-F8CE357F92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4" name="Текст 3">
            <a:extLst>
              <a:ext uri="{FF2B5EF4-FFF2-40B4-BE49-F238E27FC236}">
                <a16:creationId xmlns:a16="http://schemas.microsoft.com/office/drawing/2014/main" id="{68393B1C-3B04-7DA4-DF1C-BE5820656C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779C20DF-F43F-3F61-2D69-292749EC4040}"/>
              </a:ext>
            </a:extLst>
          </p:cNvPr>
          <p:cNvSpPr>
            <a:spLocks noGrp="1"/>
          </p:cNvSpPr>
          <p:nvPr>
            <p:ph type="dt" sz="half" idx="10"/>
          </p:nvPr>
        </p:nvSpPr>
        <p:spPr/>
        <p:txBody>
          <a:bodyPr/>
          <a:lstStyle/>
          <a:p>
            <a:fld id="{62A232F6-9784-45DF-BFC5-97D25E0C5338}" type="datetimeFigureOut">
              <a:rPr lang="en-GB" smtClean="0"/>
              <a:t>23/06/2023</a:t>
            </a:fld>
            <a:endParaRPr lang="en-GB"/>
          </a:p>
        </p:txBody>
      </p:sp>
      <p:sp>
        <p:nvSpPr>
          <p:cNvPr id="6" name="Нижний колонтитул 5">
            <a:extLst>
              <a:ext uri="{FF2B5EF4-FFF2-40B4-BE49-F238E27FC236}">
                <a16:creationId xmlns:a16="http://schemas.microsoft.com/office/drawing/2014/main" id="{3A7DCE8C-5FA6-8D6D-757F-BEC0E7617A8F}"/>
              </a:ext>
            </a:extLst>
          </p:cNvPr>
          <p:cNvSpPr>
            <a:spLocks noGrp="1"/>
          </p:cNvSpPr>
          <p:nvPr>
            <p:ph type="ftr" sz="quarter" idx="11"/>
          </p:nvPr>
        </p:nvSpPr>
        <p:spPr/>
        <p:txBody>
          <a:bodyPr/>
          <a:lstStyle/>
          <a:p>
            <a:endParaRPr lang="en-GB"/>
          </a:p>
        </p:txBody>
      </p:sp>
      <p:sp>
        <p:nvSpPr>
          <p:cNvPr id="7" name="Номер слайда 6">
            <a:extLst>
              <a:ext uri="{FF2B5EF4-FFF2-40B4-BE49-F238E27FC236}">
                <a16:creationId xmlns:a16="http://schemas.microsoft.com/office/drawing/2014/main" id="{A0D7EF45-91A1-98AD-01CF-879BED6B4615}"/>
              </a:ext>
            </a:extLst>
          </p:cNvPr>
          <p:cNvSpPr>
            <a:spLocks noGrp="1"/>
          </p:cNvSpPr>
          <p:nvPr>
            <p:ph type="sldNum" sz="quarter" idx="12"/>
          </p:nvPr>
        </p:nvSpPr>
        <p:spPr/>
        <p:txBody>
          <a:bodyPr/>
          <a:lstStyle/>
          <a:p>
            <a:fld id="{D31A0619-C706-4DA0-8736-38E61DBE2833}" type="slidenum">
              <a:rPr lang="en-GB" smtClean="0"/>
              <a:t>‹#›</a:t>
            </a:fld>
            <a:endParaRPr lang="en-GB"/>
          </a:p>
        </p:txBody>
      </p:sp>
    </p:spTree>
    <p:extLst>
      <p:ext uri="{BB962C8B-B14F-4D97-AF65-F5344CB8AC3E}">
        <p14:creationId xmlns:p14="http://schemas.microsoft.com/office/powerpoint/2010/main" val="2365940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7BE916-E565-171B-EAD3-777D646CC8A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GB"/>
          </a:p>
        </p:txBody>
      </p:sp>
      <p:sp>
        <p:nvSpPr>
          <p:cNvPr id="3" name="Рисунок 2">
            <a:extLst>
              <a:ext uri="{FF2B5EF4-FFF2-40B4-BE49-F238E27FC236}">
                <a16:creationId xmlns:a16="http://schemas.microsoft.com/office/drawing/2014/main" id="{C8E265D7-CB31-36CF-528C-A7B1658A61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Текст 3">
            <a:extLst>
              <a:ext uri="{FF2B5EF4-FFF2-40B4-BE49-F238E27FC236}">
                <a16:creationId xmlns:a16="http://schemas.microsoft.com/office/drawing/2014/main" id="{1F4EC889-6F9E-F98D-94A0-47DBDF0A97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2D7F018-2657-C833-406A-9FC2058A6584}"/>
              </a:ext>
            </a:extLst>
          </p:cNvPr>
          <p:cNvSpPr>
            <a:spLocks noGrp="1"/>
          </p:cNvSpPr>
          <p:nvPr>
            <p:ph type="dt" sz="half" idx="10"/>
          </p:nvPr>
        </p:nvSpPr>
        <p:spPr/>
        <p:txBody>
          <a:bodyPr/>
          <a:lstStyle/>
          <a:p>
            <a:fld id="{62A232F6-9784-45DF-BFC5-97D25E0C5338}" type="datetimeFigureOut">
              <a:rPr lang="en-GB" smtClean="0"/>
              <a:t>23/06/2023</a:t>
            </a:fld>
            <a:endParaRPr lang="en-GB"/>
          </a:p>
        </p:txBody>
      </p:sp>
      <p:sp>
        <p:nvSpPr>
          <p:cNvPr id="6" name="Нижний колонтитул 5">
            <a:extLst>
              <a:ext uri="{FF2B5EF4-FFF2-40B4-BE49-F238E27FC236}">
                <a16:creationId xmlns:a16="http://schemas.microsoft.com/office/drawing/2014/main" id="{8BC77425-E512-45FB-BC85-C9E0494E98EB}"/>
              </a:ext>
            </a:extLst>
          </p:cNvPr>
          <p:cNvSpPr>
            <a:spLocks noGrp="1"/>
          </p:cNvSpPr>
          <p:nvPr>
            <p:ph type="ftr" sz="quarter" idx="11"/>
          </p:nvPr>
        </p:nvSpPr>
        <p:spPr/>
        <p:txBody>
          <a:bodyPr/>
          <a:lstStyle/>
          <a:p>
            <a:endParaRPr lang="en-GB"/>
          </a:p>
        </p:txBody>
      </p:sp>
      <p:sp>
        <p:nvSpPr>
          <p:cNvPr id="7" name="Номер слайда 6">
            <a:extLst>
              <a:ext uri="{FF2B5EF4-FFF2-40B4-BE49-F238E27FC236}">
                <a16:creationId xmlns:a16="http://schemas.microsoft.com/office/drawing/2014/main" id="{43EA102C-16BB-1A69-4FC9-C0F6C180F9E1}"/>
              </a:ext>
            </a:extLst>
          </p:cNvPr>
          <p:cNvSpPr>
            <a:spLocks noGrp="1"/>
          </p:cNvSpPr>
          <p:nvPr>
            <p:ph type="sldNum" sz="quarter" idx="12"/>
          </p:nvPr>
        </p:nvSpPr>
        <p:spPr/>
        <p:txBody>
          <a:bodyPr/>
          <a:lstStyle/>
          <a:p>
            <a:fld id="{D31A0619-C706-4DA0-8736-38E61DBE2833}" type="slidenum">
              <a:rPr lang="en-GB" smtClean="0"/>
              <a:t>‹#›</a:t>
            </a:fld>
            <a:endParaRPr lang="en-GB"/>
          </a:p>
        </p:txBody>
      </p:sp>
    </p:spTree>
    <p:extLst>
      <p:ext uri="{BB962C8B-B14F-4D97-AF65-F5344CB8AC3E}">
        <p14:creationId xmlns:p14="http://schemas.microsoft.com/office/powerpoint/2010/main" val="68056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B9D4CF-C409-B080-8987-89FF0CB0D7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GB"/>
          </a:p>
        </p:txBody>
      </p:sp>
      <p:sp>
        <p:nvSpPr>
          <p:cNvPr id="3" name="Текст 2">
            <a:extLst>
              <a:ext uri="{FF2B5EF4-FFF2-40B4-BE49-F238E27FC236}">
                <a16:creationId xmlns:a16="http://schemas.microsoft.com/office/drawing/2014/main" id="{04E76439-4E6A-DF0D-B64A-0F2C4911AA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4" name="Дата 3">
            <a:extLst>
              <a:ext uri="{FF2B5EF4-FFF2-40B4-BE49-F238E27FC236}">
                <a16:creationId xmlns:a16="http://schemas.microsoft.com/office/drawing/2014/main" id="{5C8E2649-E89F-72C8-5426-206BD0C685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A232F6-9784-45DF-BFC5-97D25E0C5338}" type="datetimeFigureOut">
              <a:rPr lang="en-GB" smtClean="0"/>
              <a:t>23/06/2023</a:t>
            </a:fld>
            <a:endParaRPr lang="en-GB"/>
          </a:p>
        </p:txBody>
      </p:sp>
      <p:sp>
        <p:nvSpPr>
          <p:cNvPr id="5" name="Нижний колонтитул 4">
            <a:extLst>
              <a:ext uri="{FF2B5EF4-FFF2-40B4-BE49-F238E27FC236}">
                <a16:creationId xmlns:a16="http://schemas.microsoft.com/office/drawing/2014/main" id="{639853E8-8B85-6156-7C32-EC5B21F46A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Номер слайда 5">
            <a:extLst>
              <a:ext uri="{FF2B5EF4-FFF2-40B4-BE49-F238E27FC236}">
                <a16:creationId xmlns:a16="http://schemas.microsoft.com/office/drawing/2014/main" id="{74594A1D-5157-66B4-D98D-8F0193FF4D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A0619-C706-4DA0-8736-38E61DBE2833}" type="slidenum">
              <a:rPr lang="en-GB" smtClean="0"/>
              <a:t>‹#›</a:t>
            </a:fld>
            <a:endParaRPr lang="en-GB"/>
          </a:p>
        </p:txBody>
      </p:sp>
    </p:spTree>
    <p:extLst>
      <p:ext uri="{BB962C8B-B14F-4D97-AF65-F5344CB8AC3E}">
        <p14:creationId xmlns:p14="http://schemas.microsoft.com/office/powerpoint/2010/main" val="1236809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emf"/><Relationship Id="rId7"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oleObject" Target="../embeddings/oleObject2.bin"/><Relationship Id="rId5" Type="http://schemas.openxmlformats.org/officeDocument/2006/relationships/chart" Target="../charts/chart8.xml"/><Relationship Id="rId4" Type="http://schemas.openxmlformats.org/officeDocument/2006/relationships/image" Target="../media/image4.emf"/><Relationship Id="rId9" Type="http://schemas.openxmlformats.org/officeDocument/2006/relationships/hyperlink" Target="http://www.statista.com/statistics/268830/unemployment-rate-in-eu-countri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hyperlink" Target="http://www.statista.com/statistics/1282801/average-earnings-by-country" TargetMode="External"/><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chart" Target="../charts/chart9.xml"/><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oleObject" Target="../embeddings/oleObject3.bin"/><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chart" Target="../charts/chart11.xml"/><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image" Target="../media/image9.emf"/><Relationship Id="rId1" Type="http://schemas.openxmlformats.org/officeDocument/2006/relationships/slideLayout" Target="../slideLayouts/slideLayout7.xml"/><Relationship Id="rId5" Type="http://schemas.openxmlformats.org/officeDocument/2006/relationships/chart" Target="../charts/chart12.xml"/><Relationship Id="rId4" Type="http://schemas.openxmlformats.org/officeDocument/2006/relationships/hyperlink" Target="http://www.statista.com/statistics/369266/gdp-growth-forecast-eastern-europe-vs-major-economie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statista.com/statistics/1337207/cee-and-central-asia-gdp-growth-by-subregion" TargetMode="External"/><Relationship Id="rId2" Type="http://schemas.openxmlformats.org/officeDocument/2006/relationships/image" Target="../media/image9.emf"/><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chart" Target="../charts/chart14.xml"/><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emf"/><Relationship Id="rId7"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oleObject" Target="../embeddings/oleObject4.bin"/><Relationship Id="rId5" Type="http://schemas.openxmlformats.org/officeDocument/2006/relationships/chart" Target="../charts/chart15.xml"/><Relationship Id="rId4" Type="http://schemas.openxmlformats.org/officeDocument/2006/relationships/image" Target="../media/image4.emf"/><Relationship Id="rId9" Type="http://schemas.openxmlformats.org/officeDocument/2006/relationships/hyperlink" Target="http://www.statista.com/statistics/723156/g20-youth-unemployment-rate-by-country"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emf"/><Relationship Id="rId7"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oleObject" Target="../embeddings/oleObject5.bin"/><Relationship Id="rId5" Type="http://schemas.openxmlformats.org/officeDocument/2006/relationships/chart" Target="../charts/chart16.xml"/><Relationship Id="rId4" Type="http://schemas.openxmlformats.org/officeDocument/2006/relationships/image" Target="../media/image4.emf"/><Relationship Id="rId9" Type="http://schemas.openxmlformats.org/officeDocument/2006/relationships/hyperlink" Target="http://www.statista.com/statistics/612444/real-salary-forecast-by-country-2016"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hyperlink" Target="http://www.statista.com/statistics/1259198/global-employment-figures-by-sector" TargetMode="External"/><Relationship Id="rId5" Type="http://schemas.openxmlformats.org/officeDocument/2006/relationships/chart" Target="../charts/chart17.xml"/><Relationship Id="rId4" Type="http://schemas.openxmlformats.org/officeDocument/2006/relationships/image" Target="../media/image4.emf"/></Relationships>
</file>

<file path=ppt/slides/_rels/slide22.xml.rels><?xml version="1.0" encoding="UTF-8" standalone="yes"?>
<Relationships xmlns="http://schemas.openxmlformats.org/package/2006/relationships"><Relationship Id="rId3" Type="http://schemas.openxmlformats.org/officeDocument/2006/relationships/hyperlink" Target="http://www.statista.com/statistics/1144544/internet-users-in-eastern-europe" TargetMode="External"/><Relationship Id="rId2" Type="http://schemas.openxmlformats.org/officeDocument/2006/relationships/image" Target="../media/image9.emf"/><Relationship Id="rId1" Type="http://schemas.openxmlformats.org/officeDocument/2006/relationships/slideLayout" Target="../slideLayouts/slideLayout7.xml"/><Relationship Id="rId4" Type="http://schemas.openxmlformats.org/officeDocument/2006/relationships/chart" Target="../charts/chart18.xml"/></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emf"/><Relationship Id="rId7" Type="http://schemas.openxmlformats.org/officeDocument/2006/relationships/oleObject" Target="../embeddings/oleObject6.bin"/><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chart" Target="../charts/chart19.xml"/><Relationship Id="rId5" Type="http://schemas.openxmlformats.org/officeDocument/2006/relationships/hyperlink" Target="http://www.statista.com/statistics/264656/countries-with-the-highest-unemployment-rate" TargetMode="External"/><Relationship Id="rId4" Type="http://schemas.openxmlformats.org/officeDocument/2006/relationships/image" Target="../media/image4.emf"/><Relationship Id="rId9"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chart" Target="../charts/chart20.xml"/><Relationship Id="rId4" Type="http://schemas.openxmlformats.org/officeDocument/2006/relationships/image" Target="../media/image4.emf"/></Relationships>
</file>

<file path=ppt/slides/_rels/slide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emf"/><Relationship Id="rId7" Type="http://schemas.openxmlformats.org/officeDocument/2006/relationships/oleObject" Target="../embeddings/oleObject7.bin"/><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chart" Target="../charts/chart21.xml"/><Relationship Id="rId4" Type="http://schemas.openxmlformats.org/officeDocument/2006/relationships/image" Target="../media/image4.emf"/><Relationship Id="rId9"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chart" Target="../charts/chart22.xml"/><Relationship Id="rId4" Type="http://schemas.openxmlformats.org/officeDocument/2006/relationships/image" Target="../media/image4.emf"/></Relationships>
</file>

<file path=ppt/slides/_rels/slide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chart" Target="../charts/chart23.xml"/><Relationship Id="rId5" Type="http://schemas.openxmlformats.org/officeDocument/2006/relationships/hyperlink" Target="http://www.statista.com/statistics/266414/unemployed-persons-worldwide" TargetMode="External"/><Relationship Id="rId4" Type="http://schemas.openxmlformats.org/officeDocument/2006/relationships/image" Target="../media/image4.emf"/></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chart" Target="../charts/chart24.xml"/><Relationship Id="rId5" Type="http://schemas.openxmlformats.org/officeDocument/2006/relationships/hyperlink" Target="http://www.statista.com/statistics/1234219/average-real-wage-growth-globally" TargetMode="External"/><Relationship Id="rId4" Type="http://schemas.openxmlformats.org/officeDocument/2006/relationships/image" Target="../media/image4.emf"/></Relationships>
</file>

<file path=ppt/slides/_rels/slide2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emf"/><Relationship Id="rId7" Type="http://schemas.openxmlformats.org/officeDocument/2006/relationships/oleObject" Target="../embeddings/oleObject8.bin"/><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chart" Target="../charts/chart25.xml"/><Relationship Id="rId5" Type="http://schemas.openxmlformats.org/officeDocument/2006/relationships/hyperlink" Target="http://www.statista.com/statistics/1338750/average-monthly-salaries-countries-highest-worldwide" TargetMode="External"/><Relationship Id="rId4" Type="http://schemas.openxmlformats.org/officeDocument/2006/relationships/image" Target="../media/image4.emf"/><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emf"/><Relationship Id="rId7" Type="http://schemas.openxmlformats.org/officeDocument/2006/relationships/oleObject" Target="../embeddings/oleObject9.bin"/><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chart" Target="../charts/chart26.xml"/><Relationship Id="rId5" Type="http://schemas.openxmlformats.org/officeDocument/2006/relationships/hyperlink" Target="http://www.statista.com/statistics/1338777/average-monthly-salaries-countries-lowest-worldwide" TargetMode="External"/><Relationship Id="rId4" Type="http://schemas.openxmlformats.org/officeDocument/2006/relationships/image" Target="../media/image4.emf"/><Relationship Id="rId9" Type="http://schemas.openxmlformats.org/officeDocument/2006/relationships/image" Target="../media/image6.png"/></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emf"/><Relationship Id="rId7"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oleObject" Target="../embeddings/oleObject10.bin"/><Relationship Id="rId5" Type="http://schemas.openxmlformats.org/officeDocument/2006/relationships/chart" Target="../charts/chart27.xml"/><Relationship Id="rId4" Type="http://schemas.openxmlformats.org/officeDocument/2006/relationships/image" Target="../media/image4.emf"/></Relationships>
</file>

<file path=ppt/slides/_rels/slide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chart" Target="../charts/chart28.xml"/><Relationship Id="rId4" Type="http://schemas.openxmlformats.org/officeDocument/2006/relationships/image" Target="../media/image4.emf"/></Relationships>
</file>

<file path=ppt/slides/_rels/slide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chart" Target="../charts/chart29.xml"/><Relationship Id="rId5" Type="http://schemas.openxmlformats.org/officeDocument/2006/relationships/hyperlink" Target="http://www.statista.com/statistics/1358091/median-salary-in-cybersecurity-by-region" TargetMode="External"/><Relationship Id="rId4" Type="http://schemas.openxmlformats.org/officeDocument/2006/relationships/image" Target="../media/image4.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chart" Target="../charts/chart30.xml"/><Relationship Id="rId5" Type="http://schemas.openxmlformats.org/officeDocument/2006/relationships/hyperlink" Target="http://www.statista.com/statistics/268938/global-it-spending-by-segment" TargetMode="External"/><Relationship Id="rId4" Type="http://schemas.openxmlformats.org/officeDocument/2006/relationships/image" Target="../media/image4.emf"/></Relationships>
</file>

<file path=ppt/slides/_rels/slide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chart" Target="../charts/chart31.xml"/><Relationship Id="rId4" Type="http://schemas.openxmlformats.org/officeDocument/2006/relationships/image" Target="../media/image4.emf"/></Relationships>
</file>

<file path=ppt/slides/_rels/slide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chart" Target="../charts/chart32.xml"/><Relationship Id="rId4" Type="http://schemas.openxmlformats.org/officeDocument/2006/relationships/image" Target="../media/image4.emf"/></Relationships>
</file>

<file path=ppt/slides/_rels/slide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chart" Target="../charts/chart33.xml"/><Relationship Id="rId4" Type="http://schemas.openxmlformats.org/officeDocument/2006/relationships/image" Target="../media/image4.emf"/></Relationships>
</file>

<file path=ppt/slides/_rels/slide3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emf"/><Relationship Id="rId7"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oleObject" Target="../embeddings/oleObject11.bin"/><Relationship Id="rId5" Type="http://schemas.openxmlformats.org/officeDocument/2006/relationships/chart" Target="../charts/chart34.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hyperlink" Target="http://www.statista.com/statistics/1337130/global-employment-rate"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chart" Target="../charts/chart35.xml"/><Relationship Id="rId4" Type="http://schemas.openxmlformats.org/officeDocument/2006/relationships/image" Target="../media/image4.emf"/></Relationships>
</file>

<file path=ppt/slides/_rels/slide4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emf"/><Relationship Id="rId7"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oleObject" Target="../embeddings/oleObject12.bin"/><Relationship Id="rId5" Type="http://schemas.openxmlformats.org/officeDocument/2006/relationships/chart" Target="../charts/chart36.xml"/><Relationship Id="rId4" Type="http://schemas.openxmlformats.org/officeDocument/2006/relationships/image" Target="../media/image4.emf"/></Relationships>
</file>

<file path=ppt/slides/_rels/slide4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chart" Target="../charts/chart37.xml"/><Relationship Id="rId4" Type="http://schemas.openxmlformats.org/officeDocument/2006/relationships/image" Target="../media/image4.emf"/></Relationships>
</file>

<file path=ppt/slides/_rels/slide4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chart" Target="../charts/chart38.xml"/><Relationship Id="rId4" Type="http://schemas.openxmlformats.org/officeDocument/2006/relationships/image" Target="../media/image4.emf"/></Relationships>
</file>

<file path=ppt/slides/_rels/slide4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emf"/><Relationship Id="rId7"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oleObject" Target="../embeddings/oleObject13.bin"/><Relationship Id="rId5" Type="http://schemas.openxmlformats.org/officeDocument/2006/relationships/chart" Target="../charts/chart39.xml"/><Relationship Id="rId4" Type="http://schemas.openxmlformats.org/officeDocument/2006/relationships/image" Target="../media/image4.emf"/></Relationships>
</file>

<file path=ppt/slides/_rels/slide4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chart" Target="../charts/chart40.xml"/><Relationship Id="rId4" Type="http://schemas.openxmlformats.org/officeDocument/2006/relationships/image" Target="../media/image4.emf"/></Relationships>
</file>

<file path=ppt/slides/_rels/slide4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chart" Target="../charts/chart41.xml"/><Relationship Id="rId4" Type="http://schemas.openxmlformats.org/officeDocument/2006/relationships/image" Target="../media/image4.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image" Target="../media/image4.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hyperlink" Target="http://www.statista.com/statistics/1337165/global-employment-rate-gender" TargetMode="External"/><Relationship Id="rId5" Type="http://schemas.openxmlformats.org/officeDocument/2006/relationships/chart" Target="../charts/chart4.xml"/><Relationship Id="rId4" Type="http://schemas.openxmlformats.org/officeDocument/2006/relationships/image" Target="../media/image4.emf"/></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24.emf"/><Relationship Id="rId7" Type="http://schemas.openxmlformats.org/officeDocument/2006/relationships/image" Target="../media/image40.png"/><Relationship Id="rId2" Type="http://schemas.openxmlformats.org/officeDocument/2006/relationships/oleObject" Target="../embeddings/oleObject14.bin"/><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31.png"/><Relationship Id="rId4" Type="http://schemas.openxmlformats.org/officeDocument/2006/relationships/customXml" Target="../ink/ink1.xml"/><Relationship Id="rId9" Type="http://schemas.openxmlformats.org/officeDocument/2006/relationships/image" Target="../media/image50.png"/></Relationships>
</file>

<file path=ppt/slides/_rels/slide66.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image" Target="../media/image25.emf"/><Relationship Id="rId7" Type="http://schemas.openxmlformats.org/officeDocument/2006/relationships/image" Target="../media/image80.png"/><Relationship Id="rId2" Type="http://schemas.openxmlformats.org/officeDocument/2006/relationships/oleObject" Target="../embeddings/oleObject15.bin"/><Relationship Id="rId1" Type="http://schemas.openxmlformats.org/officeDocument/2006/relationships/slideLayout" Target="../slideLayouts/slideLayout2.xml"/><Relationship Id="rId6" Type="http://schemas.openxmlformats.org/officeDocument/2006/relationships/customXml" Target="../ink/ink5.xml"/><Relationship Id="rId11" Type="http://schemas.openxmlformats.org/officeDocument/2006/relationships/image" Target="../media/image100.png"/><Relationship Id="rId5" Type="http://schemas.openxmlformats.org/officeDocument/2006/relationships/image" Target="../media/image70.png"/><Relationship Id="rId10" Type="http://schemas.openxmlformats.org/officeDocument/2006/relationships/customXml" Target="../ink/ink7.xml"/><Relationship Id="rId4" Type="http://schemas.openxmlformats.org/officeDocument/2006/relationships/customXml" Target="../ink/ink4.xml"/><Relationship Id="rId9" Type="http://schemas.openxmlformats.org/officeDocument/2006/relationships/image" Target="../media/image90.png"/></Relationships>
</file>

<file path=ppt/slides/_rels/slide6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16.bin"/><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image" Target="../media/image4.e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9.sv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emf"/><Relationship Id="rId7" Type="http://schemas.openxmlformats.org/officeDocument/2006/relationships/oleObject" Target="../embeddings/oleObject1.bin"/><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chart" Target="../charts/chart6.xml"/><Relationship Id="rId5" Type="http://schemas.openxmlformats.org/officeDocument/2006/relationships/hyperlink" Target="http://www.statista.com/statistics/1339018/countries-highest-foreign-born-labor-workforce-worldwide" TargetMode="External"/><Relationship Id="rId4" Type="http://schemas.openxmlformats.org/officeDocument/2006/relationships/image" Target="../media/image4.emf"/><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chart" Target="../charts/chart7.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36D5743F-B301-49D3-8E86-35AC2BC9BCC9}"/>
              </a:ext>
            </a:extLst>
          </p:cNvPr>
          <p:cNvSpPr>
            <a:spLocks noGrp="1"/>
          </p:cNvSpPr>
          <p:nvPr>
            <p:ph type="ctrTitle"/>
          </p:nvPr>
        </p:nvSpPr>
        <p:spPr>
          <a:xfrm>
            <a:off x="315685" y="643467"/>
            <a:ext cx="8175171" cy="4567137"/>
          </a:xfrm>
        </p:spPr>
        <p:txBody>
          <a:bodyPr>
            <a:noAutofit/>
          </a:bodyPr>
          <a:lstStyle/>
          <a:p>
            <a:pPr marL="0" marR="0" algn="l"/>
            <a:r>
              <a:rPr lang="hr-HR" sz="2800" noProof="0" dirty="0">
                <a:effectLst/>
                <a:latin typeface="Times New Roman" panose="02020603050405020304" pitchFamily="18" charset="0"/>
                <a:ea typeface="Times New Roman" panose="02020603050405020304" pitchFamily="18" charset="0"/>
              </a:rPr>
              <a:t>PERV MOR Sastanak sindikalnih ekonomskih stručnjaka za sindikate</a:t>
            </a:r>
            <a:br>
              <a:rPr lang="hr-HR" sz="2800" noProof="0" dirty="0">
                <a:effectLst/>
                <a:latin typeface="Times New Roman" panose="02020603050405020304" pitchFamily="18" charset="0"/>
                <a:ea typeface="Times New Roman" panose="02020603050405020304" pitchFamily="18" charset="0"/>
              </a:rPr>
            </a:br>
            <a:r>
              <a:rPr lang="hr-HR" sz="2800" noProof="0" dirty="0">
                <a:effectLst/>
                <a:latin typeface="Times New Roman" panose="02020603050405020304" pitchFamily="18" charset="0"/>
                <a:ea typeface="Times New Roman" panose="02020603050405020304" pitchFamily="18" charset="0"/>
              </a:rPr>
              <a:t>sa Zapadnog Balkana, iz Ukrajine, Moldavije i Gruzije</a:t>
            </a:r>
            <a:br>
              <a:rPr lang="hr-HR" sz="2800" noProof="0" dirty="0">
                <a:effectLst/>
                <a:latin typeface="Times New Roman" panose="02020603050405020304" pitchFamily="18" charset="0"/>
                <a:ea typeface="Times New Roman" panose="02020603050405020304" pitchFamily="18" charset="0"/>
              </a:rPr>
            </a:br>
            <a:r>
              <a:rPr lang="hr-HR" sz="2800" noProof="0" dirty="0">
                <a:effectLst/>
                <a:latin typeface="Times New Roman" panose="02020603050405020304" pitchFamily="18" charset="0"/>
                <a:ea typeface="Times New Roman" panose="02020603050405020304" pitchFamily="18" charset="0"/>
              </a:rPr>
              <a:t>8-9. juna 2023., Beograd, Srbija</a:t>
            </a:r>
            <a:br>
              <a:rPr lang="hr-HR" sz="2800" noProof="0" dirty="0">
                <a:effectLst/>
                <a:latin typeface="Times New Roman" panose="02020603050405020304" pitchFamily="18" charset="0"/>
                <a:ea typeface="Times New Roman" panose="02020603050405020304" pitchFamily="18" charset="0"/>
              </a:rPr>
            </a:br>
            <a:br>
              <a:rPr lang="hr-HR" sz="2800" noProof="0" dirty="0">
                <a:effectLst/>
                <a:latin typeface="Times New Roman" panose="02020603050405020304" pitchFamily="18" charset="0"/>
                <a:ea typeface="Times New Roman" panose="02020603050405020304" pitchFamily="18" charset="0"/>
              </a:rPr>
            </a:br>
            <a:br>
              <a:rPr lang="hr-HR" sz="2800" noProof="0" dirty="0">
                <a:effectLst/>
                <a:latin typeface="Times New Roman" panose="02020603050405020304" pitchFamily="18" charset="0"/>
                <a:ea typeface="Times New Roman" panose="02020603050405020304" pitchFamily="18" charset="0"/>
              </a:rPr>
            </a:br>
            <a:r>
              <a:rPr lang="hr-HR" sz="2800" b="1" noProof="0" dirty="0">
                <a:effectLst/>
                <a:latin typeface="Arial" panose="020B0604020202020204" pitchFamily="34" charset="0"/>
                <a:ea typeface="Times New Roman" panose="02020603050405020304" pitchFamily="18" charset="0"/>
              </a:rPr>
              <a:t>Stanje tržišta rada nakon početka nedavne pandemije i rata</a:t>
            </a:r>
            <a:br>
              <a:rPr lang="hr-HR" sz="2800" noProof="0" dirty="0">
                <a:effectLst/>
                <a:latin typeface="Times New Roman" panose="02020603050405020304" pitchFamily="18" charset="0"/>
                <a:ea typeface="Times New Roman" panose="02020603050405020304" pitchFamily="18" charset="0"/>
              </a:rPr>
            </a:br>
            <a:br>
              <a:rPr lang="hr-HR" sz="2800" noProof="0" dirty="0">
                <a:effectLst/>
                <a:latin typeface="Times New Roman" panose="02020603050405020304" pitchFamily="18" charset="0"/>
                <a:ea typeface="Times New Roman" panose="02020603050405020304" pitchFamily="18" charset="0"/>
              </a:rPr>
            </a:br>
            <a:br>
              <a:rPr lang="hr-HR" sz="2800" noProof="0" dirty="0">
                <a:effectLst/>
                <a:latin typeface="Times New Roman" panose="02020603050405020304" pitchFamily="18" charset="0"/>
                <a:ea typeface="Times New Roman" panose="02020603050405020304" pitchFamily="18" charset="0"/>
              </a:rPr>
            </a:br>
            <a:r>
              <a:rPr lang="hr-HR" sz="2800" noProof="0" dirty="0">
                <a:effectLst/>
                <a:latin typeface="Times New Roman" panose="02020603050405020304" pitchFamily="18" charset="0"/>
                <a:ea typeface="Times New Roman" panose="02020603050405020304" pitchFamily="18" charset="0"/>
              </a:rPr>
              <a:t>Bruno S. </a:t>
            </a:r>
            <a:r>
              <a:rPr lang="hr-HR" sz="2800" noProof="0" dirty="0" err="1">
                <a:effectLst/>
                <a:latin typeface="Times New Roman" panose="02020603050405020304" pitchFamily="18" charset="0"/>
                <a:ea typeface="Times New Roman" panose="02020603050405020304" pitchFamily="18" charset="0"/>
              </a:rPr>
              <a:t>Sergi</a:t>
            </a:r>
            <a:endParaRPr lang="hr-HR" sz="2800" noProof="0" dirty="0"/>
          </a:p>
        </p:txBody>
      </p:sp>
      <p:pic>
        <p:nvPicPr>
          <p:cNvPr id="19" name="Picture 18">
            <a:extLst>
              <a:ext uri="{FF2B5EF4-FFF2-40B4-BE49-F238E27FC236}">
                <a16:creationId xmlns:a16="http://schemas.microsoft.com/office/drawing/2014/main" id="{C51302DF-D774-950B-9B65-41FD79A67EEC}"/>
              </a:ext>
            </a:extLst>
          </p:cNvPr>
          <p:cNvPicPr>
            <a:picLocks noChangeAspect="1"/>
          </p:cNvPicPr>
          <p:nvPr/>
        </p:nvPicPr>
        <p:blipFill rotWithShape="1">
          <a:blip r:embed="rId3"/>
          <a:srcRect l="19995" r="14795"/>
          <a:stretch/>
        </p:blipFill>
        <p:spPr>
          <a:xfrm>
            <a:off x="8948057" y="10"/>
            <a:ext cx="3243943"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38062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lang="hr-HR" sz="600" b="1" dirty="0">
                <a:solidFill>
                  <a:srgbClr val="0F2741"/>
                </a:solidFill>
                <a:latin typeface="Open Sans"/>
              </a:rPr>
              <a:t>Izvor</a:t>
            </a:r>
            <a:r>
              <a:rPr sz="600" b="1" dirty="0">
                <a:solidFill>
                  <a:srgbClr val="0F2741"/>
                </a:solidFill>
                <a:latin typeface="Open Sans"/>
              </a:rPr>
              <a:t>: </a:t>
            </a:r>
            <a:r>
              <a:rPr sz="600" b="0" dirty="0">
                <a:solidFill>
                  <a:srgbClr val="0F2741"/>
                </a:solidFill>
                <a:latin typeface="Open Sans"/>
              </a:rPr>
              <a:t>Eurostat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OleObject"/>
          <p:cNvGraphicFramePr>
            <a:graphicFrameLocks noChangeAspect="1"/>
          </p:cNvGraphicFramePr>
          <p:nvPr/>
        </p:nvGraphicFramePr>
        <p:xfrm>
          <a:off x="9399600" y="5401865"/>
          <a:ext cx="2203200" cy="629486"/>
        </p:xfrm>
        <a:graphic>
          <a:graphicData uri="http://schemas.openxmlformats.org/presentationml/2006/ole">
            <mc:AlternateContent xmlns:mc="http://schemas.openxmlformats.org/markup-compatibility/2006">
              <mc:Choice xmlns:v="urn:schemas-microsoft-com:vml" Requires="v">
                <p:oleObj r:id="rId6" imgW="2203200" imgH="629486" progId=".xls">
                  <p:embed/>
                </p:oleObj>
              </mc:Choice>
              <mc:Fallback>
                <p:oleObj r:id="rId6" imgW="2203200" imgH="629486" progId=".xls">
                  <p:embed/>
                  <p:pic>
                    <p:nvPicPr>
                      <p:cNvPr id="6" name="OleObject"/>
                      <p:cNvPicPr/>
                      <p:nvPr/>
                    </p:nvPicPr>
                    <p:blipFill>
                      <a:blip r:embed="rId7"/>
                      <a:srcRect t="100000"/>
                      <a:tile tx="0" ty="0" sx="100000" sy="100000" flip="none" algn="tl"/>
                    </p:blipFill>
                    <p:spPr>
                      <a:xfrm>
                        <a:off x="9399600" y="5401865"/>
                        <a:ext cx="2203200" cy="629486"/>
                      </a:xfrm>
                      <a:prstGeom prst="rect">
                        <a:avLst/>
                      </a:prstGeom>
                      <a:blipFill>
                        <a:blip r:embed="rId8"/>
                        <a:stretch>
                          <a:fillRect/>
                        </a:stretch>
                      </a:blipFill>
                      <a:ln>
                        <a:noFill/>
                      </a:ln>
                    </p:spPr>
                  </p:pic>
                </p:oleObj>
              </mc:Fallback>
            </mc:AlternateContent>
          </a:graphicData>
        </a:graphic>
      </p:graphicFrame>
      <p:sp>
        <p:nvSpPr>
          <p:cNvPr id="7" name="New shape"/>
          <p:cNvSpPr/>
          <p:nvPr/>
        </p:nvSpPr>
        <p:spPr>
          <a:xfrm>
            <a:off x="5110550" y="1882800"/>
            <a:ext cx="19685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lang="hr-HR" sz="1100" dirty="0">
                <a:solidFill>
                  <a:srgbClr val="0F2741"/>
                </a:solidFill>
                <a:latin typeface="Open Sans"/>
              </a:rPr>
              <a:t>Stopa nezaposlenosti</a:t>
            </a:r>
            <a:endParaRPr sz="1100" dirty="0">
              <a:solidFill>
                <a:srgbClr val="0F2741"/>
              </a:solidFill>
              <a:latin typeface="Open Sans"/>
            </a:endParaRPr>
          </a:p>
        </p:txBody>
      </p:sp>
      <p:sp>
        <p:nvSpPr>
          <p:cNvPr id="8"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24</a:t>
            </a:r>
          </a:p>
        </p:txBody>
      </p:sp>
      <p:sp>
        <p:nvSpPr>
          <p:cNvPr id="9" name="New shape"/>
          <p:cNvSpPr/>
          <p:nvPr/>
        </p:nvSpPr>
        <p:spPr>
          <a:xfrm>
            <a:off x="374073" y="106062"/>
            <a:ext cx="11318727" cy="720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lang="hr-HR" sz="2500" dirty="0">
                <a:solidFill>
                  <a:srgbClr val="0F2741"/>
                </a:solidFill>
                <a:latin typeface="Open Sans Light"/>
              </a:rPr>
              <a:t>Stopa nezaposlenosti u EU u januaru 2023. (sezonski prilagođeno)</a:t>
            </a:r>
          </a:p>
        </p:txBody>
      </p:sp>
      <p:sp>
        <p:nvSpPr>
          <p:cNvPr id="10" name="New shape"/>
          <p:cNvSpPr/>
          <p:nvPr/>
        </p:nvSpPr>
        <p:spPr>
          <a:xfrm>
            <a:off x="374073" y="1016099"/>
            <a:ext cx="11318727" cy="557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Autofit/>
          </a:bodyPr>
          <a:lstStyle/>
          <a:p>
            <a:r>
              <a:rPr lang="hr-HR" sz="1600" b="0" dirty="0">
                <a:solidFill>
                  <a:srgbClr val="0F2741"/>
                </a:solidFill>
                <a:latin typeface="Open Sans"/>
              </a:rPr>
              <a:t>Statistika ukazuje na sezonski prilagođenu stopu nezaposlenosti u državama članicama EU u januaru 2023. sezonski prilagođena stopa nezaposlenosti u Španiji u januaru 2023. iznosila je 13%.</a:t>
            </a:r>
            <a:endParaRPr lang="hr-HR" sz="1600" b="0" dirty="0">
              <a:solidFill>
                <a:srgbClr val="0F2741"/>
              </a:solidFill>
              <a:latin typeface="Open Sans"/>
              <a:hlinkClick r:id="rId9">
                <a:extLst>
                  <a:ext uri="{A12FA001-AC4F-418D-AE19-62706E023703}">
                    <ahyp:hlinkClr xmlns:ahyp="http://schemas.microsoft.com/office/drawing/2018/hyperlinkcolor" val="tx"/>
                  </a:ext>
                </a:extLst>
              </a:hlinkClick>
            </a:endParaRPr>
          </a:p>
          <a:p>
            <a:r>
              <a:rPr lang="hr-HR" sz="1600" b="1" dirty="0">
                <a:solidFill>
                  <a:srgbClr val="0F2741"/>
                </a:solidFill>
                <a:latin typeface="Open Sans"/>
              </a:rPr>
              <a:t>Napomena: </a:t>
            </a:r>
            <a:r>
              <a:rPr lang="hr-HR" sz="1600" b="0" dirty="0">
                <a:solidFill>
                  <a:srgbClr val="0F2741"/>
                </a:solidFill>
                <a:latin typeface="Open Sans"/>
              </a:rPr>
              <a:t>EU; * iz decembra 2022.</a:t>
            </a:r>
            <a:endParaRPr lang="hr-HR" sz="1600" dirty="0">
              <a:solidFill>
                <a:srgbClr val="0F2741"/>
              </a:solidFill>
              <a:latin typeface="Open Sans"/>
            </a:endParaRPr>
          </a:p>
        </p:txBody>
      </p:sp>
    </p:spTree>
    <p:extLst>
      <p:ext uri="{BB962C8B-B14F-4D97-AF65-F5344CB8AC3E}">
        <p14:creationId xmlns:p14="http://schemas.microsoft.com/office/powerpoint/2010/main" val="3087353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lang="hr-HR" sz="600" b="1" dirty="0">
                <a:solidFill>
                  <a:srgbClr val="0F2741"/>
                </a:solidFill>
                <a:latin typeface="Open Sans"/>
              </a:rPr>
              <a:t>Izvor</a:t>
            </a:r>
            <a:r>
              <a:rPr sz="600" b="1" dirty="0">
                <a:solidFill>
                  <a:srgbClr val="0F2741"/>
                </a:solidFill>
                <a:latin typeface="Open Sans"/>
              </a:rPr>
              <a:t>: </a:t>
            </a:r>
            <a:r>
              <a:rPr sz="600" b="0" dirty="0" err="1">
                <a:solidFill>
                  <a:srgbClr val="0F2741"/>
                </a:solidFill>
                <a:latin typeface="Open Sans"/>
              </a:rPr>
              <a:t>Adzuna</a:t>
            </a:r>
            <a:r>
              <a:rPr sz="600" b="0" dirty="0">
                <a:solidFill>
                  <a:srgbClr val="0F2741"/>
                </a:solidFill>
                <a:latin typeface="Open Sans"/>
              </a:rPr>
              <a:t>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5"/>
          </a:graphicData>
        </a:graphic>
      </p:graphicFrame>
      <p:sp>
        <p:nvSpPr>
          <p:cNvPr id="5" name="New shape"/>
          <p:cNvSpPr/>
          <p:nvPr/>
        </p:nvSpPr>
        <p:spPr>
          <a:xfrm flipV="1">
            <a:off x="523300" y="6188400"/>
            <a:ext cx="11143000" cy="4571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New shape"/>
          <p:cNvSpPr/>
          <p:nvPr/>
        </p:nvSpPr>
        <p:spPr>
          <a:xfrm>
            <a:off x="4710500" y="1882800"/>
            <a:ext cx="27686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lang="hr-HR" sz="1100" dirty="0">
                <a:solidFill>
                  <a:srgbClr val="0F2741"/>
                </a:solidFill>
                <a:latin typeface="Open Sans"/>
              </a:rPr>
              <a:t>Prosječna plata u američkim dolarima</a:t>
            </a:r>
            <a:endParaRPr sz="1100" dirty="0">
              <a:solidFill>
                <a:srgbClr val="0F2741"/>
              </a:solidFill>
              <a:latin typeface="Open Sans"/>
            </a:endParaRPr>
          </a:p>
        </p:txBody>
      </p:sp>
      <p:sp>
        <p:nvSpPr>
          <p:cNvPr id="8"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10</a:t>
            </a:r>
          </a:p>
        </p:txBody>
      </p:sp>
      <p:sp>
        <p:nvSpPr>
          <p:cNvPr id="9" name="New shape"/>
          <p:cNvSpPr/>
          <p:nvPr/>
        </p:nvSpPr>
        <p:spPr>
          <a:xfrm>
            <a:off x="496800" y="424800"/>
            <a:ext cx="11196000" cy="1300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Autofit/>
          </a:bodyPr>
          <a:lstStyle/>
          <a:p>
            <a:r>
              <a:rPr lang="hr-HR" sz="2000" dirty="0">
                <a:solidFill>
                  <a:srgbClr val="0F2741"/>
                </a:solidFill>
                <a:latin typeface="Abadi" panose="020B0604020104020204" pitchFamily="34" charset="0"/>
              </a:rPr>
              <a:t>Prosječna plata u odabranim državama u svijetu od juna 2021. (u američkim dolarima).</a:t>
            </a:r>
            <a:endParaRPr lang="hr-HR" sz="2000" b="1" dirty="0">
              <a:solidFill>
                <a:srgbClr val="0F2741"/>
              </a:solidFill>
              <a:latin typeface="Abadi" panose="020B0604020104020204" pitchFamily="34" charset="0"/>
            </a:endParaRPr>
          </a:p>
          <a:p>
            <a:r>
              <a:rPr lang="hr-HR" sz="2000" b="0" dirty="0">
                <a:solidFill>
                  <a:srgbClr val="0F2741"/>
                </a:solidFill>
                <a:latin typeface="Abadi" panose="020B0604020104020204" pitchFamily="34" charset="0"/>
              </a:rPr>
              <a:t>Prosječna plata u Njemačkoj je iznosila do 49.876 američkih dolara. U Sjedinjenim Državama, ova brojka je iznosila 55.522 američkih dolara. Među odabranim državama, najveće plate su prijavljene u Australiji, 83.910 američkih dolara.</a:t>
            </a:r>
            <a:endParaRPr lang="hr-HR" sz="2000" b="0" dirty="0">
              <a:solidFill>
                <a:srgbClr val="0F2741"/>
              </a:solidFill>
              <a:latin typeface="Abadi" panose="020B0604020104020204" pitchFamily="34" charset="0"/>
              <a:hlinkClick r:id="rId7">
                <a:extLst>
                  <a:ext uri="{A12FA001-AC4F-418D-AE19-62706E023703}">
                    <ahyp:hlinkClr xmlns:ahyp="http://schemas.microsoft.com/office/drawing/2018/hyperlinkcolor" val="tx"/>
                  </a:ext>
                </a:extLst>
              </a:hlinkClick>
            </a:endParaRPr>
          </a:p>
          <a:p>
            <a:r>
              <a:rPr lang="hr-HR" sz="2000" b="0" dirty="0">
                <a:solidFill>
                  <a:srgbClr val="0F2741"/>
                </a:solidFill>
                <a:latin typeface="Abadi" panose="020B0604020104020204" pitchFamily="34" charset="0"/>
              </a:rPr>
              <a:t>Prijavljeno kroz oglašavanje radnih mjesta.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New shape"/>
          <p:cNvSpPr/>
          <p:nvPr/>
        </p:nvSpPr>
        <p:spPr>
          <a:xfrm>
            <a:off x="-7200" y="-7200"/>
            <a:ext cx="12211200" cy="54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lang="hr-HR" sz="600" b="1" dirty="0">
                <a:solidFill>
                  <a:srgbClr val="0F2741"/>
                </a:solidFill>
                <a:latin typeface="Open Sans"/>
              </a:rPr>
              <a:t>Izvor</a:t>
            </a:r>
            <a:r>
              <a:rPr sz="600" b="1" dirty="0">
                <a:solidFill>
                  <a:srgbClr val="0F2741"/>
                </a:solidFill>
                <a:latin typeface="Open Sans"/>
              </a:rPr>
              <a:t>: </a:t>
            </a:r>
            <a:r>
              <a:rPr sz="600" b="0" dirty="0">
                <a:solidFill>
                  <a:srgbClr val="0F2741"/>
                </a:solidFill>
                <a:latin typeface="Open Sans"/>
              </a:rPr>
              <a:t>OECD</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OleObject"/>
          <p:cNvGraphicFramePr>
            <a:graphicFrameLocks noChangeAspect="1"/>
          </p:cNvGraphicFramePr>
          <p:nvPr/>
        </p:nvGraphicFramePr>
        <p:xfrm>
          <a:off x="9399600" y="5401865"/>
          <a:ext cx="2203200" cy="629486"/>
        </p:xfrm>
        <a:graphic>
          <a:graphicData uri="http://schemas.openxmlformats.org/presentationml/2006/ole">
            <mc:AlternateContent xmlns:mc="http://schemas.openxmlformats.org/markup-compatibility/2006">
              <mc:Choice xmlns:v="urn:schemas-microsoft-com:vml" Requires="v">
                <p:oleObj r:id="rId5" imgW="2203200" imgH="629486" progId=".xls">
                  <p:embed/>
                </p:oleObj>
              </mc:Choice>
              <mc:Fallback>
                <p:oleObj r:id="rId5" imgW="2203200" imgH="629486" progId=".xls">
                  <p:embed/>
                  <p:pic>
                    <p:nvPicPr>
                      <p:cNvPr id="6" name="OleObject"/>
                      <p:cNvPicPr/>
                      <p:nvPr/>
                    </p:nvPicPr>
                    <p:blipFill>
                      <a:blip r:embed="rId6"/>
                      <a:srcRect t="100000"/>
                      <a:tile tx="0" ty="0" sx="100000" sy="100000" flip="none" algn="tl"/>
                    </p:blipFill>
                    <p:spPr>
                      <a:xfrm>
                        <a:off x="9399600" y="5401865"/>
                        <a:ext cx="2203200" cy="629486"/>
                      </a:xfrm>
                      <a:prstGeom prst="rect">
                        <a:avLst/>
                      </a:prstGeom>
                      <a:blipFill>
                        <a:blip r:embed="rId7"/>
                        <a:stretch>
                          <a:fillRect/>
                        </a:stretch>
                      </a:blipFill>
                      <a:ln>
                        <a:noFill/>
                      </a:ln>
                    </p:spPr>
                  </p:pic>
                </p:oleObj>
              </mc:Fallback>
            </mc:AlternateContent>
          </a:graphicData>
        </a:graphic>
      </p:graphicFrame>
      <p:sp>
        <p:nvSpPr>
          <p:cNvPr id="7" name="New shape"/>
          <p:cNvSpPr/>
          <p:nvPr/>
        </p:nvSpPr>
        <p:spPr>
          <a:xfrm>
            <a:off x="4666050" y="1882800"/>
            <a:ext cx="28575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lang="hr-HR" sz="1100" dirty="0">
                <a:solidFill>
                  <a:srgbClr val="0F2741"/>
                </a:solidFill>
                <a:latin typeface="Open Sans"/>
              </a:rPr>
              <a:t>Prosječna godišnja plata u </a:t>
            </a:r>
            <a:r>
              <a:rPr sz="1100" dirty="0">
                <a:solidFill>
                  <a:srgbClr val="0F2741"/>
                </a:solidFill>
                <a:latin typeface="Open Sans"/>
              </a:rPr>
              <a:t>USD</a:t>
            </a:r>
          </a:p>
        </p:txBody>
      </p:sp>
      <p:sp>
        <p:nvSpPr>
          <p:cNvPr id="8"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37</a:t>
            </a:r>
          </a:p>
        </p:txBody>
      </p:sp>
      <p:sp>
        <p:nvSpPr>
          <p:cNvPr id="9" name="New shape"/>
          <p:cNvSpPr/>
          <p:nvPr/>
        </p:nvSpPr>
        <p:spPr>
          <a:xfrm>
            <a:off x="496800" y="166255"/>
            <a:ext cx="11196000" cy="10037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lang="hr-HR" sz="2500" dirty="0">
                <a:solidFill>
                  <a:srgbClr val="0F2741"/>
                </a:solidFill>
                <a:latin typeface="Open Sans Light"/>
              </a:rPr>
              <a:t>Prosječna godišnja plata za odabrane evropske države u 2021. u američkim dolarima)</a:t>
            </a:r>
          </a:p>
        </p:txBody>
      </p:sp>
      <p:sp>
        <p:nvSpPr>
          <p:cNvPr id="10" name="New shape"/>
          <p:cNvSpPr/>
          <p:nvPr/>
        </p:nvSpPr>
        <p:spPr>
          <a:xfrm>
            <a:off x="496800" y="1209600"/>
            <a:ext cx="11196000" cy="36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Autofit/>
          </a:bodyPr>
          <a:lstStyle/>
          <a:p>
            <a:r>
              <a:rPr lang="hr-HR" sz="1600" b="0" dirty="0">
                <a:solidFill>
                  <a:srgbClr val="0F2741"/>
                </a:solidFill>
                <a:latin typeface="Open Sans"/>
              </a:rPr>
              <a:t>Luksemburg je imao najveću prosječnu godišnju platu u Evropi u 2021, oko 75 hiljada američkih dolara, u </a:t>
            </a:r>
            <a:r>
              <a:rPr lang="hr-HR" sz="1600" b="0" dirty="0" err="1">
                <a:solidFill>
                  <a:srgbClr val="0F2741"/>
                </a:solidFill>
                <a:latin typeface="Open Sans"/>
              </a:rPr>
              <a:t>poređenju</a:t>
            </a:r>
            <a:r>
              <a:rPr lang="hr-HR" sz="1600" b="0" dirty="0">
                <a:solidFill>
                  <a:srgbClr val="0F2741"/>
                </a:solidFill>
                <a:latin typeface="Open Sans"/>
              </a:rPr>
              <a:t> sa Slovačkom, u kojoj je prosječna godišnja plata tek negdje preko 24,7 hiljada američkih dolara, što je najmanje među državama prikazanim u ovoj statistici.</a:t>
            </a:r>
            <a:endParaRPr lang="hr-HR" sz="1600" dirty="0">
              <a:solidFill>
                <a:srgbClr val="0F2741"/>
              </a:solidFill>
              <a:latin typeface="Open Sans"/>
            </a:endParaRPr>
          </a:p>
        </p:txBody>
      </p:sp>
    </p:spTree>
    <p:extLst>
      <p:ext uri="{BB962C8B-B14F-4D97-AF65-F5344CB8AC3E}">
        <p14:creationId xmlns:p14="http://schemas.microsoft.com/office/powerpoint/2010/main" val="289265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lang="hr-HR" sz="600" b="1" dirty="0">
                <a:solidFill>
                  <a:srgbClr val="0F2741"/>
                </a:solidFill>
                <a:latin typeface="Open Sans"/>
              </a:rPr>
              <a:t>Izvor</a:t>
            </a:r>
            <a:r>
              <a:rPr sz="600" b="1" dirty="0">
                <a:solidFill>
                  <a:srgbClr val="0F2741"/>
                </a:solidFill>
                <a:latin typeface="Open Sans"/>
              </a:rPr>
              <a:t>: </a:t>
            </a:r>
            <a:r>
              <a:rPr lang="hr-HR" sz="600" b="0" dirty="0">
                <a:solidFill>
                  <a:srgbClr val="0F2741"/>
                </a:solidFill>
                <a:latin typeface="Open Sans"/>
              </a:rPr>
              <a:t>MOR</a:t>
            </a:r>
            <a:endParaRPr sz="600" b="0" dirty="0">
              <a:solidFill>
                <a:srgbClr val="0F2741"/>
              </a:solidFill>
              <a:latin typeface="Open Sans"/>
            </a:endParaRP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5"/>
          </a:graphicData>
        </a:graphic>
      </p:graphicFrame>
      <p:sp>
        <p:nvSpPr>
          <p:cNvPr id="5" name="New shape"/>
          <p:cNvSpPr/>
          <p:nvPr/>
        </p:nvSpPr>
        <p:spPr>
          <a:xfrm>
            <a:off x="4329500" y="1882800"/>
            <a:ext cx="35306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lang="hr-HR" sz="1100" dirty="0">
                <a:solidFill>
                  <a:srgbClr val="0F2741"/>
                </a:solidFill>
                <a:latin typeface="Open Sans"/>
              </a:rPr>
              <a:t>Broj zaposlenih u milionima</a:t>
            </a:r>
            <a:endParaRPr sz="1100" dirty="0">
              <a:solidFill>
                <a:srgbClr val="0F2741"/>
              </a:solidFill>
              <a:latin typeface="Open Sans"/>
            </a:endParaRPr>
          </a:p>
        </p:txBody>
      </p:sp>
      <p:sp>
        <p:nvSpPr>
          <p:cNvPr id="6"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15</a:t>
            </a:r>
          </a:p>
        </p:txBody>
      </p:sp>
      <p:sp>
        <p:nvSpPr>
          <p:cNvPr id="7" name="New shape"/>
          <p:cNvSpPr/>
          <p:nvPr/>
        </p:nvSpPr>
        <p:spPr>
          <a:xfrm>
            <a:off x="332509" y="106062"/>
            <a:ext cx="11360291" cy="666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lang="hr-HR" sz="2500" dirty="0">
                <a:solidFill>
                  <a:srgbClr val="0F2741"/>
                </a:solidFill>
                <a:latin typeface="Open Sans Light"/>
              </a:rPr>
              <a:t>Broj zaposlenih u svijetu u 2020., po </a:t>
            </a:r>
            <a:r>
              <a:rPr lang="hr-HR" sz="2500" dirty="0" err="1">
                <a:solidFill>
                  <a:srgbClr val="0F2741"/>
                </a:solidFill>
                <a:latin typeface="Open Sans Light"/>
              </a:rPr>
              <a:t>regionima</a:t>
            </a:r>
            <a:r>
              <a:rPr lang="hr-HR" sz="2500" dirty="0">
                <a:solidFill>
                  <a:srgbClr val="0F2741"/>
                </a:solidFill>
                <a:latin typeface="Open Sans Light"/>
              </a:rPr>
              <a:t> i sektorima (u milionima)</a:t>
            </a:r>
          </a:p>
        </p:txBody>
      </p:sp>
      <p:sp>
        <p:nvSpPr>
          <p:cNvPr id="8" name="New shape"/>
          <p:cNvSpPr/>
          <p:nvPr/>
        </p:nvSpPr>
        <p:spPr>
          <a:xfrm>
            <a:off x="332509" y="988550"/>
            <a:ext cx="11360291" cy="584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Autofit/>
          </a:bodyPr>
          <a:lstStyle/>
          <a:p>
            <a:r>
              <a:rPr lang="hr-HR" sz="1600" b="0" dirty="0">
                <a:solidFill>
                  <a:srgbClr val="0F2741"/>
                </a:solidFill>
                <a:latin typeface="Open Sans"/>
              </a:rPr>
              <a:t>Sektor koji najviše zapošljava je sektor usluga u većini analiziranih </a:t>
            </a:r>
            <a:r>
              <a:rPr lang="hr-HR" sz="1600" b="0" dirty="0" err="1">
                <a:solidFill>
                  <a:srgbClr val="0F2741"/>
                </a:solidFill>
                <a:latin typeface="Open Sans"/>
              </a:rPr>
              <a:t>regiona</a:t>
            </a:r>
            <a:r>
              <a:rPr lang="hr-HR" sz="1600" b="0" dirty="0">
                <a:solidFill>
                  <a:srgbClr val="0F2741"/>
                </a:solidFill>
                <a:latin typeface="Open Sans"/>
              </a:rPr>
              <a:t> u 2020. samo u Južnoj, Jugoistočnoj Aziji i Pacifiku, kao i </a:t>
            </a:r>
            <a:r>
              <a:rPr lang="hr-HR" sz="1600" b="0" dirty="0" err="1">
                <a:solidFill>
                  <a:srgbClr val="0F2741"/>
                </a:solidFill>
                <a:latin typeface="Open Sans"/>
              </a:rPr>
              <a:t>Subsaharskoj</a:t>
            </a:r>
            <a:r>
              <a:rPr lang="hr-HR" sz="1600" b="0" dirty="0">
                <a:solidFill>
                  <a:srgbClr val="0F2741"/>
                </a:solidFill>
                <a:latin typeface="Open Sans"/>
              </a:rPr>
              <a:t> Africi, poljoprivredna industrija je bila glavni poslodavac. U 2020. godini, 270,3 miliona ljudi u Južnoj Aziji je radilo u sektoru poljoprivrede.</a:t>
            </a:r>
            <a:endParaRPr lang="hr-HR" sz="1600" dirty="0">
              <a:solidFill>
                <a:srgbClr val="0F2741"/>
              </a:solidFill>
              <a:latin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83585CB-4DF1-92A5-EC76-36BB07816866}"/>
              </a:ext>
            </a:extLst>
          </p:cNvPr>
          <p:cNvPicPr>
            <a:picLocks noGrp="1" noChangeAspect="1"/>
          </p:cNvPicPr>
          <p:nvPr>
            <p:ph idx="1"/>
          </p:nvPr>
        </p:nvPicPr>
        <p:blipFill>
          <a:blip r:embed="rId2"/>
          <a:stretch>
            <a:fillRect/>
          </a:stretch>
        </p:blipFill>
        <p:spPr>
          <a:xfrm>
            <a:off x="116378" y="207818"/>
            <a:ext cx="11903826" cy="6425737"/>
          </a:xfrm>
        </p:spPr>
      </p:pic>
      <p:sp>
        <p:nvSpPr>
          <p:cNvPr id="2" name="TextBox 1">
            <a:extLst>
              <a:ext uri="{FF2B5EF4-FFF2-40B4-BE49-F238E27FC236}">
                <a16:creationId xmlns:a16="http://schemas.microsoft.com/office/drawing/2014/main" id="{0432CB8D-1268-EE5E-37AF-18FA7D238E81}"/>
              </a:ext>
            </a:extLst>
          </p:cNvPr>
          <p:cNvSpPr txBox="1"/>
          <p:nvPr/>
        </p:nvSpPr>
        <p:spPr>
          <a:xfrm>
            <a:off x="3291840" y="108065"/>
            <a:ext cx="4904612" cy="369332"/>
          </a:xfrm>
          <a:prstGeom prst="rect">
            <a:avLst/>
          </a:prstGeom>
          <a:noFill/>
        </p:spPr>
        <p:txBody>
          <a:bodyPr wrap="none" rtlCol="0">
            <a:spAutoFit/>
          </a:bodyPr>
          <a:lstStyle/>
          <a:p>
            <a:r>
              <a:rPr lang="en-US" dirty="0" err="1"/>
              <a:t>Pregled</a:t>
            </a:r>
            <a:r>
              <a:rPr lang="en-US" dirty="0"/>
              <a:t> za 2021-2022 </a:t>
            </a:r>
            <a:r>
              <a:rPr lang="en-US" dirty="0" err="1"/>
              <a:t>i</a:t>
            </a:r>
            <a:r>
              <a:rPr lang="en-US" dirty="0"/>
              <a:t> </a:t>
            </a:r>
            <a:r>
              <a:rPr lang="en-US" dirty="0" err="1"/>
              <a:t>Predviđanja</a:t>
            </a:r>
            <a:r>
              <a:rPr lang="en-US" dirty="0"/>
              <a:t> za 2023-2025.</a:t>
            </a:r>
          </a:p>
        </p:txBody>
      </p:sp>
    </p:spTree>
    <p:extLst>
      <p:ext uri="{BB962C8B-B14F-4D97-AF65-F5344CB8AC3E}">
        <p14:creationId xmlns:p14="http://schemas.microsoft.com/office/powerpoint/2010/main" val="2836268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ew shape"/>
          <p:cNvSpPr/>
          <p:nvPr/>
        </p:nvSpPr>
        <p:spPr>
          <a:xfrm>
            <a:off x="8239801" y="6157800"/>
            <a:ext cx="1904400" cy="5832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42259" y="457200"/>
            <a:ext cx="11206717" cy="86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rmAutofit/>
          </a:bodyPr>
          <a:lstStyle/>
          <a:p>
            <a:pPr algn="l">
              <a:lnSpc>
                <a:spcPct val="100000"/>
              </a:lnSpc>
              <a:spcAft>
                <a:spcPct val="20000"/>
              </a:spcAft>
            </a:pPr>
            <a:r>
              <a:rPr lang="hr-HR" b="1" dirty="0">
                <a:solidFill>
                  <a:srgbClr val="4F4F4F"/>
                </a:solidFill>
                <a:latin typeface="Arial"/>
              </a:rPr>
              <a:t>Projekcija godišnjeg rasta BDP-a za SAD, UK, Njemačku i Istočnu Evropu, u periodu 2010-2027*</a:t>
            </a:r>
          </a:p>
        </p:txBody>
      </p:sp>
      <p:sp>
        <p:nvSpPr>
          <p:cNvPr id="4" name="New shape"/>
          <p:cNvSpPr/>
          <p:nvPr/>
        </p:nvSpPr>
        <p:spPr>
          <a:xfrm>
            <a:off x="2064000" y="5380062"/>
            <a:ext cx="8064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ormAutofit/>
          </a:bodyPr>
          <a:lstStyle/>
          <a:p>
            <a:pPr algn="l">
              <a:lnSpc>
                <a:spcPct val="100000"/>
              </a:lnSpc>
              <a:spcAft>
                <a:spcPct val="20000"/>
              </a:spcAft>
            </a:pPr>
            <a:r>
              <a:rPr sz="700" b="1" dirty="0">
                <a:solidFill>
                  <a:srgbClr val="808080"/>
                </a:solidFill>
                <a:latin typeface="Arial"/>
              </a:rPr>
              <a:t>N</a:t>
            </a:r>
            <a:r>
              <a:rPr lang="hr-HR" sz="700" b="1" dirty="0" err="1">
                <a:solidFill>
                  <a:srgbClr val="808080"/>
                </a:solidFill>
                <a:latin typeface="Arial"/>
              </a:rPr>
              <a:t>apomene</a:t>
            </a:r>
            <a:r>
              <a:rPr sz="700" b="1" dirty="0">
                <a:solidFill>
                  <a:srgbClr val="808080"/>
                </a:solidFill>
                <a:latin typeface="Arial"/>
              </a:rPr>
              <a:t>:</a:t>
            </a:r>
            <a:r>
              <a:rPr sz="700" dirty="0">
                <a:solidFill>
                  <a:srgbClr val="808080"/>
                </a:solidFill>
                <a:latin typeface="Arial"/>
              </a:rPr>
              <a:t> E</a:t>
            </a:r>
            <a:r>
              <a:rPr lang="hr-HR" sz="700" dirty="0">
                <a:solidFill>
                  <a:srgbClr val="808080"/>
                </a:solidFill>
                <a:latin typeface="Arial"/>
              </a:rPr>
              <a:t>v</a:t>
            </a:r>
            <a:r>
              <a:rPr sz="700" dirty="0" err="1">
                <a:solidFill>
                  <a:srgbClr val="808080"/>
                </a:solidFill>
                <a:latin typeface="Arial"/>
              </a:rPr>
              <a:t>rop</a:t>
            </a:r>
            <a:r>
              <a:rPr lang="hr-HR" sz="700" dirty="0">
                <a:solidFill>
                  <a:srgbClr val="808080"/>
                </a:solidFill>
                <a:latin typeface="Arial"/>
              </a:rPr>
              <a:t>a</a:t>
            </a:r>
            <a:r>
              <a:rPr sz="700" dirty="0">
                <a:solidFill>
                  <a:srgbClr val="808080"/>
                </a:solidFill>
                <a:latin typeface="Arial"/>
              </a:rPr>
              <a:t>, </a:t>
            </a:r>
            <a:r>
              <a:rPr lang="hr-HR" sz="700" dirty="0">
                <a:solidFill>
                  <a:srgbClr val="808080"/>
                </a:solidFill>
                <a:latin typeface="Arial"/>
              </a:rPr>
              <a:t>SAD</a:t>
            </a:r>
            <a:r>
              <a:rPr sz="700" dirty="0">
                <a:solidFill>
                  <a:srgbClr val="808080"/>
                </a:solidFill>
                <a:latin typeface="Arial"/>
              </a:rPr>
              <a:t>; 2010</a:t>
            </a:r>
            <a:r>
              <a:rPr lang="hr-HR" sz="700" dirty="0">
                <a:solidFill>
                  <a:srgbClr val="808080"/>
                </a:solidFill>
                <a:latin typeface="Arial"/>
              </a:rPr>
              <a:t>-</a:t>
            </a:r>
            <a:r>
              <a:rPr sz="700" dirty="0">
                <a:solidFill>
                  <a:srgbClr val="808080"/>
                </a:solidFill>
                <a:latin typeface="Arial"/>
              </a:rPr>
              <a:t>2021</a:t>
            </a:r>
          </a:p>
          <a:p>
            <a:pPr algn="l"/>
            <a:r>
              <a:rPr lang="hr-HR" sz="700" dirty="0">
                <a:solidFill>
                  <a:srgbClr val="808080"/>
                </a:solidFill>
                <a:latin typeface="Arial"/>
              </a:rPr>
              <a:t>Ostale informacije o statistici možete naći na </a:t>
            </a:r>
            <a:r>
              <a:rPr lang="hr-HR" sz="700" dirty="0">
                <a:solidFill>
                  <a:srgbClr val="808080"/>
                </a:solidFill>
                <a:latin typeface="Arial"/>
                <a:hlinkClick r:id="rId3" action="ppaction://hlinksldjump">
                  <a:extLst>
                    <a:ext uri="{A12FA001-AC4F-418D-AE19-62706E023703}">
                      <ahyp:hlinkClr xmlns:ahyp="http://schemas.microsoft.com/office/drawing/2018/hyperlinkcolor" val="tx"/>
                    </a:ext>
                  </a:extLst>
                </a:hlinkClick>
              </a:rPr>
              <a:t>stranici </a:t>
            </a:r>
            <a:r>
              <a:rPr sz="700" dirty="0">
                <a:solidFill>
                  <a:srgbClr val="808080"/>
                </a:solidFill>
                <a:latin typeface="Arial"/>
                <a:hlinkClick r:id="rId3" action="ppaction://hlinksldjump">
                  <a:extLst>
                    <a:ext uri="{A12FA001-AC4F-418D-AE19-62706E023703}">
                      <ahyp:hlinkClr xmlns:ahyp="http://schemas.microsoft.com/office/drawing/2018/hyperlinkcolor" val="tx"/>
                    </a:ext>
                  </a:extLst>
                </a:hlinkClick>
              </a:rPr>
              <a:t>8</a:t>
            </a:r>
            <a:r>
              <a:rPr sz="700" dirty="0">
                <a:solidFill>
                  <a:srgbClr val="808080"/>
                </a:solidFill>
                <a:latin typeface="Arial"/>
              </a:rPr>
              <a:t>.</a:t>
            </a:r>
          </a:p>
          <a:p>
            <a:pPr algn="l"/>
            <a:r>
              <a:rPr lang="hr-HR" sz="700" b="1" dirty="0">
                <a:solidFill>
                  <a:srgbClr val="808080"/>
                </a:solidFill>
                <a:latin typeface="Arial"/>
              </a:rPr>
              <a:t>Izvor</a:t>
            </a:r>
            <a:r>
              <a:rPr sz="700" b="1" dirty="0">
                <a:solidFill>
                  <a:srgbClr val="808080"/>
                </a:solidFill>
                <a:latin typeface="Arial"/>
              </a:rPr>
              <a:t>: </a:t>
            </a:r>
            <a:r>
              <a:rPr lang="hr-HR" sz="700" dirty="0">
                <a:solidFill>
                  <a:srgbClr val="808080"/>
                </a:solidFill>
                <a:latin typeface="Arial"/>
              </a:rPr>
              <a:t>M</a:t>
            </a:r>
            <a:r>
              <a:rPr sz="700" dirty="0">
                <a:solidFill>
                  <a:srgbClr val="808080"/>
                </a:solidFill>
                <a:latin typeface="Arial"/>
              </a:rPr>
              <a:t>MF; Statista; </a:t>
            </a:r>
            <a:r>
              <a:rPr sz="700" dirty="0">
                <a:solidFill>
                  <a:srgbClr val="808080"/>
                </a:solidFill>
                <a:latin typeface="Arial"/>
                <a:hlinkClick r:id="rId4">
                  <a:extLst>
                    <a:ext uri="{A12FA001-AC4F-418D-AE19-62706E023703}">
                      <ahyp:hlinkClr xmlns:ahyp="http://schemas.microsoft.com/office/drawing/2018/hyperlinkcolor" val="tx"/>
                    </a:ext>
                  </a:extLst>
                </a:hlinkClick>
              </a:rPr>
              <a:t>ID 369266</a:t>
            </a:r>
          </a:p>
        </p:txBody>
      </p:sp>
      <p:graphicFrame>
        <p:nvGraphicFramePr>
          <p:cNvPr id="5" name="ChartObject"/>
          <p:cNvGraphicFramePr/>
          <p:nvPr>
            <p:extLst>
              <p:ext uri="{D42A27DB-BD31-4B8C-83A1-F6EECF244321}">
                <p14:modId xmlns:p14="http://schemas.microsoft.com/office/powerpoint/2010/main" val="1279033667"/>
              </p:ext>
            </p:extLst>
          </p:nvPr>
        </p:nvGraphicFramePr>
        <p:xfrm>
          <a:off x="659219" y="1461600"/>
          <a:ext cx="10951534" cy="3918462"/>
        </p:xfrm>
        <a:graphic>
          <a:graphicData uri="http://schemas.openxmlformats.org/drawingml/2006/chart">
            <c:chart xmlns:c="http://schemas.openxmlformats.org/drawingml/2006/chart" xmlns:r="http://schemas.openxmlformats.org/officeDocument/2006/relationships" r:id="rId5"/>
          </a:graphicData>
        </a:graphic>
      </p:graphicFrame>
      <p:sp>
        <p:nvSpPr>
          <p:cNvPr id="6" name="New shape"/>
          <p:cNvSpPr/>
          <p:nvPr/>
        </p:nvSpPr>
        <p:spPr>
          <a:xfrm>
            <a:off x="10034400" y="0"/>
            <a:ext cx="442800" cy="205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r">
              <a:spcAft>
                <a:spcPct val="20000"/>
              </a:spcAft>
            </a:pPr>
            <a:r>
              <a:rPr sz="700">
                <a:solidFill>
                  <a:srgbClr val="808080"/>
                </a:solidFill>
                <a:latin typeface="Arial"/>
              </a:rPr>
              <a:t>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ew shape"/>
          <p:cNvSpPr/>
          <p:nvPr/>
        </p:nvSpPr>
        <p:spPr>
          <a:xfrm>
            <a:off x="8239801" y="6157800"/>
            <a:ext cx="1904400" cy="5832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52893" y="457200"/>
            <a:ext cx="10793979" cy="86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rmAutofit/>
          </a:bodyPr>
          <a:lstStyle/>
          <a:p>
            <a:pPr algn="l">
              <a:lnSpc>
                <a:spcPct val="100000"/>
              </a:lnSpc>
              <a:spcAft>
                <a:spcPct val="20000"/>
              </a:spcAft>
            </a:pPr>
            <a:r>
              <a:rPr lang="hr-HR" b="1" dirty="0">
                <a:solidFill>
                  <a:srgbClr val="4F4F4F"/>
                </a:solidFill>
                <a:latin typeface="Arial"/>
              </a:rPr>
              <a:t>Rast realnog BDP-a u Srednjoj i Istočnoj Evropi i Centralnoj Aziji u periodu </a:t>
            </a:r>
            <a:r>
              <a:rPr b="1" dirty="0">
                <a:solidFill>
                  <a:srgbClr val="4F4F4F"/>
                </a:solidFill>
                <a:latin typeface="Arial"/>
              </a:rPr>
              <a:t>2019</a:t>
            </a:r>
            <a:r>
              <a:rPr lang="hr-HR" b="1" dirty="0">
                <a:solidFill>
                  <a:srgbClr val="4F4F4F"/>
                </a:solidFill>
                <a:latin typeface="Arial"/>
              </a:rPr>
              <a:t>-</a:t>
            </a:r>
            <a:r>
              <a:rPr b="1" dirty="0">
                <a:solidFill>
                  <a:srgbClr val="4F4F4F"/>
                </a:solidFill>
                <a:latin typeface="Arial"/>
              </a:rPr>
              <a:t>2024, </a:t>
            </a:r>
            <a:r>
              <a:rPr lang="hr-HR" b="1" dirty="0">
                <a:solidFill>
                  <a:srgbClr val="4F4F4F"/>
                </a:solidFill>
                <a:latin typeface="Arial"/>
              </a:rPr>
              <a:t>po </a:t>
            </a:r>
            <a:r>
              <a:rPr lang="hr-HR" b="1" dirty="0" err="1">
                <a:solidFill>
                  <a:srgbClr val="4F4F4F"/>
                </a:solidFill>
                <a:latin typeface="Arial"/>
              </a:rPr>
              <a:t>subregionima</a:t>
            </a:r>
            <a:endParaRPr b="1" dirty="0">
              <a:solidFill>
                <a:srgbClr val="4F4F4F"/>
              </a:solidFill>
              <a:latin typeface="Arial"/>
            </a:endParaRPr>
          </a:p>
        </p:txBody>
      </p:sp>
      <p:sp>
        <p:nvSpPr>
          <p:cNvPr id="4" name="New shape"/>
          <p:cNvSpPr/>
          <p:nvPr/>
        </p:nvSpPr>
        <p:spPr>
          <a:xfrm>
            <a:off x="2064000" y="5380062"/>
            <a:ext cx="8064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ormAutofit/>
          </a:bodyPr>
          <a:lstStyle/>
          <a:p>
            <a:pPr algn="l">
              <a:lnSpc>
                <a:spcPct val="100000"/>
              </a:lnSpc>
              <a:spcAft>
                <a:spcPct val="20000"/>
              </a:spcAft>
            </a:pPr>
            <a:r>
              <a:rPr sz="700" b="1" dirty="0">
                <a:solidFill>
                  <a:srgbClr val="808080"/>
                </a:solidFill>
                <a:latin typeface="Arial"/>
              </a:rPr>
              <a:t>N</a:t>
            </a:r>
            <a:r>
              <a:rPr lang="hr-HR" sz="700" b="1" dirty="0" err="1">
                <a:solidFill>
                  <a:srgbClr val="808080"/>
                </a:solidFill>
                <a:latin typeface="Arial"/>
              </a:rPr>
              <a:t>apomena</a:t>
            </a:r>
            <a:r>
              <a:rPr sz="700" b="1" dirty="0">
                <a:solidFill>
                  <a:srgbClr val="808080"/>
                </a:solidFill>
                <a:latin typeface="Arial"/>
              </a:rPr>
              <a:t>:</a:t>
            </a:r>
            <a:r>
              <a:rPr sz="700" dirty="0">
                <a:solidFill>
                  <a:srgbClr val="808080"/>
                </a:solidFill>
                <a:latin typeface="Arial"/>
              </a:rPr>
              <a:t> A</a:t>
            </a:r>
            <a:r>
              <a:rPr lang="hr-HR" sz="700" dirty="0">
                <a:solidFill>
                  <a:srgbClr val="808080"/>
                </a:solidFill>
                <a:latin typeface="Arial"/>
              </a:rPr>
              <a:t>zija</a:t>
            </a:r>
            <a:r>
              <a:rPr sz="700" dirty="0">
                <a:solidFill>
                  <a:srgbClr val="808080"/>
                </a:solidFill>
                <a:latin typeface="Arial"/>
              </a:rPr>
              <a:t>, </a:t>
            </a:r>
            <a:r>
              <a:rPr lang="hr-HR" sz="700" dirty="0">
                <a:solidFill>
                  <a:srgbClr val="808080"/>
                </a:solidFill>
                <a:latin typeface="Arial"/>
              </a:rPr>
              <a:t>SI</a:t>
            </a:r>
            <a:r>
              <a:rPr sz="700" dirty="0">
                <a:solidFill>
                  <a:srgbClr val="808080"/>
                </a:solidFill>
                <a:latin typeface="Arial"/>
              </a:rPr>
              <a:t>E; 2019</a:t>
            </a:r>
            <a:r>
              <a:rPr lang="hr-HR" sz="700" dirty="0">
                <a:solidFill>
                  <a:srgbClr val="808080"/>
                </a:solidFill>
                <a:latin typeface="Arial"/>
              </a:rPr>
              <a:t>-</a:t>
            </a:r>
            <a:r>
              <a:rPr sz="700" dirty="0">
                <a:solidFill>
                  <a:srgbClr val="808080"/>
                </a:solidFill>
                <a:latin typeface="Arial"/>
              </a:rPr>
              <a:t>2021</a:t>
            </a:r>
          </a:p>
          <a:p>
            <a:pPr algn="l"/>
            <a:r>
              <a:rPr lang="hr-HR" sz="700" dirty="0">
                <a:solidFill>
                  <a:srgbClr val="808080"/>
                </a:solidFill>
                <a:latin typeface="Arial"/>
              </a:rPr>
              <a:t>Ostale informacije o statistici možete naći na </a:t>
            </a:r>
            <a:r>
              <a:rPr lang="hr-HR" sz="700" dirty="0">
                <a:solidFill>
                  <a:srgbClr val="808080"/>
                </a:solidFill>
                <a:latin typeface="Arial"/>
                <a:hlinkClick r:id="" action="ppaction://noaction">
                  <a:extLst>
                    <a:ext uri="{A12FA001-AC4F-418D-AE19-62706E023703}">
                      <ahyp:hlinkClr xmlns:ahyp="http://schemas.microsoft.com/office/drawing/2018/hyperlinkcolor" val="tx"/>
                    </a:ext>
                  </a:extLst>
                </a:hlinkClick>
              </a:rPr>
              <a:t>stranici </a:t>
            </a:r>
            <a:r>
              <a:rPr sz="700" dirty="0">
                <a:solidFill>
                  <a:srgbClr val="808080"/>
                </a:solidFill>
                <a:latin typeface="Arial"/>
                <a:hlinkClick r:id="" action="ppaction://noaction">
                  <a:extLst>
                    <a:ext uri="{A12FA001-AC4F-418D-AE19-62706E023703}">
                      <ahyp:hlinkClr xmlns:ahyp="http://schemas.microsoft.com/office/drawing/2018/hyperlinkcolor" val="tx"/>
                    </a:ext>
                  </a:extLst>
                </a:hlinkClick>
              </a:rPr>
              <a:t>8</a:t>
            </a:r>
            <a:r>
              <a:rPr sz="700" dirty="0">
                <a:solidFill>
                  <a:srgbClr val="808080"/>
                </a:solidFill>
                <a:latin typeface="Arial"/>
              </a:rPr>
              <a:t>.</a:t>
            </a:r>
          </a:p>
          <a:p>
            <a:pPr algn="l"/>
            <a:r>
              <a:rPr lang="hr-HR" sz="700" b="1" dirty="0">
                <a:solidFill>
                  <a:srgbClr val="808080"/>
                </a:solidFill>
                <a:latin typeface="Arial"/>
              </a:rPr>
              <a:t>Izvor</a:t>
            </a:r>
            <a:r>
              <a:rPr sz="700" b="1" dirty="0">
                <a:solidFill>
                  <a:srgbClr val="808080"/>
                </a:solidFill>
                <a:latin typeface="Arial"/>
              </a:rPr>
              <a:t>: </a:t>
            </a:r>
            <a:r>
              <a:rPr lang="hr-HR" sz="700" dirty="0">
                <a:solidFill>
                  <a:srgbClr val="808080"/>
                </a:solidFill>
                <a:latin typeface="Arial"/>
              </a:rPr>
              <a:t>Svjetska banka</a:t>
            </a:r>
            <a:r>
              <a:rPr sz="700" dirty="0">
                <a:solidFill>
                  <a:srgbClr val="808080"/>
                </a:solidFill>
                <a:latin typeface="Arial"/>
              </a:rPr>
              <a:t>; </a:t>
            </a:r>
            <a:r>
              <a:rPr sz="700" dirty="0">
                <a:solidFill>
                  <a:srgbClr val="808080"/>
                </a:solidFill>
                <a:latin typeface="Arial"/>
                <a:hlinkClick r:id="rId3">
                  <a:extLst>
                    <a:ext uri="{A12FA001-AC4F-418D-AE19-62706E023703}">
                      <ahyp:hlinkClr xmlns:ahyp="http://schemas.microsoft.com/office/drawing/2018/hyperlinkcolor" val="tx"/>
                    </a:ext>
                  </a:extLst>
                </a:hlinkClick>
              </a:rPr>
              <a:t>ID 1337207</a:t>
            </a:r>
          </a:p>
        </p:txBody>
      </p:sp>
      <p:graphicFrame>
        <p:nvGraphicFramePr>
          <p:cNvPr id="5" name="ChartObject"/>
          <p:cNvGraphicFramePr/>
          <p:nvPr>
            <p:extLst>
              <p:ext uri="{D42A27DB-BD31-4B8C-83A1-F6EECF244321}">
                <p14:modId xmlns:p14="http://schemas.microsoft.com/office/powerpoint/2010/main" val="1573984396"/>
              </p:ext>
            </p:extLst>
          </p:nvPr>
        </p:nvGraphicFramePr>
        <p:xfrm>
          <a:off x="552893" y="1461600"/>
          <a:ext cx="11270512" cy="3918462"/>
        </p:xfrm>
        <a:graphic>
          <a:graphicData uri="http://schemas.openxmlformats.org/drawingml/2006/chart">
            <c:chart xmlns:c="http://schemas.openxmlformats.org/drawingml/2006/chart" xmlns:r="http://schemas.openxmlformats.org/officeDocument/2006/relationships" r:id="rId4"/>
          </a:graphicData>
        </a:graphic>
      </p:graphicFrame>
      <p:sp>
        <p:nvSpPr>
          <p:cNvPr id="6" name="New shape"/>
          <p:cNvSpPr/>
          <p:nvPr/>
        </p:nvSpPr>
        <p:spPr>
          <a:xfrm>
            <a:off x="10034400" y="0"/>
            <a:ext cx="442800" cy="205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r">
              <a:spcAft>
                <a:spcPct val="20000"/>
              </a:spcAft>
            </a:pPr>
            <a:r>
              <a:rPr sz="700">
                <a:solidFill>
                  <a:srgbClr val="808080"/>
                </a:solidFill>
                <a:latin typeface="Arial"/>
              </a:rPr>
              <a:t>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lang="hr-HR" sz="600" b="1" dirty="0">
                <a:solidFill>
                  <a:srgbClr val="0F2741"/>
                </a:solidFill>
                <a:latin typeface="Open Sans"/>
              </a:rPr>
              <a:t>Izvor</a:t>
            </a:r>
            <a:r>
              <a:rPr sz="600" b="1" dirty="0">
                <a:solidFill>
                  <a:srgbClr val="0F2741"/>
                </a:solidFill>
                <a:latin typeface="Open Sans"/>
              </a:rPr>
              <a:t>: </a:t>
            </a:r>
            <a:r>
              <a:rPr lang="hr-HR" sz="600" b="0" dirty="0">
                <a:solidFill>
                  <a:srgbClr val="0F2741"/>
                </a:solidFill>
                <a:latin typeface="Open Sans"/>
              </a:rPr>
              <a:t>Svjetska banka</a:t>
            </a:r>
            <a:endParaRPr sz="600" b="0" dirty="0">
              <a:solidFill>
                <a:srgbClr val="0F2741"/>
              </a:solidFill>
              <a:latin typeface="Open Sans"/>
            </a:endParaRP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5"/>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27</a:t>
            </a:r>
          </a:p>
        </p:txBody>
      </p:sp>
      <p:sp>
        <p:nvSpPr>
          <p:cNvPr id="6" name="New shape"/>
          <p:cNvSpPr/>
          <p:nvPr/>
        </p:nvSpPr>
        <p:spPr>
          <a:xfrm>
            <a:off x="496800" y="424800"/>
            <a:ext cx="11196000" cy="4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85000" lnSpcReduction="10000"/>
          </a:bodyPr>
          <a:lstStyle/>
          <a:p>
            <a:pPr algn="l">
              <a:lnSpc>
                <a:spcPct val="100000"/>
              </a:lnSpc>
              <a:spcAft>
                <a:spcPct val="20000"/>
              </a:spcAft>
            </a:pPr>
            <a:r>
              <a:rPr lang="hr-HR" sz="2500" dirty="0">
                <a:solidFill>
                  <a:srgbClr val="0F2741"/>
                </a:solidFill>
                <a:latin typeface="Open Sans Light"/>
              </a:rPr>
              <a:t>Stopa nezaposlenosti mladih Youth u odabranim </a:t>
            </a:r>
            <a:r>
              <a:rPr lang="hr-HR" sz="2500" dirty="0" err="1">
                <a:solidFill>
                  <a:srgbClr val="0F2741"/>
                </a:solidFill>
                <a:latin typeface="Open Sans Light"/>
              </a:rPr>
              <a:t>regionima</a:t>
            </a:r>
            <a:r>
              <a:rPr lang="hr-HR" sz="2500" dirty="0">
                <a:solidFill>
                  <a:srgbClr val="0F2741"/>
                </a:solidFill>
                <a:latin typeface="Open Sans Light"/>
              </a:rPr>
              <a:t> svijeta u periodu 2000-2020</a:t>
            </a:r>
          </a:p>
        </p:txBody>
      </p:sp>
      <p:sp>
        <p:nvSpPr>
          <p:cNvPr id="7" name="New shape"/>
          <p:cNvSpPr/>
          <p:nvPr/>
        </p:nvSpPr>
        <p:spPr>
          <a:xfrm>
            <a:off x="332509" y="896400"/>
            <a:ext cx="11360291" cy="67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Autofit/>
          </a:bodyPr>
          <a:lstStyle/>
          <a:p>
            <a:r>
              <a:rPr lang="hr-HR" sz="1400" b="0" dirty="0">
                <a:solidFill>
                  <a:srgbClr val="0F2741"/>
                </a:solidFill>
                <a:latin typeface="Open Sans"/>
              </a:rPr>
              <a:t>Globalno, stopa nezaposlenosti mladih (15-24 godine starosti) varirala je i kretala se od 13 do 15.5 procenata svake godine u periodu 2000-2019, prije nego je počela rasti preko 17 procenata 2020. zbog pandemije Covid-19.</a:t>
            </a:r>
          </a:p>
          <a:p>
            <a:r>
              <a:rPr lang="hr-HR" sz="1400" b="0" dirty="0">
                <a:solidFill>
                  <a:srgbClr val="0F2741"/>
                </a:solidFill>
                <a:latin typeface="Open Sans"/>
              </a:rPr>
              <a:t>Razvrstano prema globalnim </a:t>
            </a:r>
            <a:r>
              <a:rPr lang="hr-HR" sz="1400" b="0" dirty="0" err="1">
                <a:solidFill>
                  <a:srgbClr val="0F2741"/>
                </a:solidFill>
                <a:latin typeface="Open Sans"/>
              </a:rPr>
              <a:t>regionima</a:t>
            </a:r>
            <a:r>
              <a:rPr lang="hr-HR" sz="1400" b="0" dirty="0">
                <a:solidFill>
                  <a:srgbClr val="0F2741"/>
                </a:solidFill>
                <a:latin typeface="Open Sans"/>
              </a:rPr>
              <a:t>, bilo je i više varijacija. Arapski svijet je bio </a:t>
            </a:r>
            <a:r>
              <a:rPr lang="hr-HR" sz="1400" b="0" dirty="0" err="1">
                <a:solidFill>
                  <a:srgbClr val="0F2741"/>
                </a:solidFill>
                <a:latin typeface="Open Sans"/>
              </a:rPr>
              <a:t>region</a:t>
            </a:r>
            <a:r>
              <a:rPr lang="hr-HR" sz="1400" b="0" dirty="0">
                <a:solidFill>
                  <a:srgbClr val="0F2741"/>
                </a:solidFill>
                <a:latin typeface="Open Sans"/>
              </a:rPr>
              <a:t> sa najvećom stopom nezaposlenosti mladih za svaku godinu u prethodne dvije decenije, dok su Istočna Azija i Pacifik imali generalno najmanju stopu nezaposlenosti mladih.</a:t>
            </a:r>
            <a:endParaRPr lang="hr-HR" sz="1200" dirty="0">
              <a:solidFill>
                <a:srgbClr val="455F7C"/>
              </a:solidFill>
              <a:latin typeface="Open Sans"/>
            </a:endParaRPr>
          </a:p>
        </p:txBody>
      </p:sp>
    </p:spTree>
    <p:extLst>
      <p:ext uri="{BB962C8B-B14F-4D97-AF65-F5344CB8AC3E}">
        <p14:creationId xmlns:p14="http://schemas.microsoft.com/office/powerpoint/2010/main" val="3404551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lang="hr-HR" sz="600" b="1" dirty="0">
                <a:solidFill>
                  <a:srgbClr val="0F2741"/>
                </a:solidFill>
                <a:latin typeface="Open Sans"/>
              </a:rPr>
              <a:t>Izvor</a:t>
            </a:r>
            <a:r>
              <a:rPr sz="600" b="1" dirty="0">
                <a:solidFill>
                  <a:srgbClr val="0F2741"/>
                </a:solidFill>
                <a:latin typeface="Open Sans"/>
              </a:rPr>
              <a:t>: </a:t>
            </a:r>
            <a:r>
              <a:rPr lang="hr-HR" sz="600" b="0" dirty="0">
                <a:solidFill>
                  <a:srgbClr val="0F2741"/>
                </a:solidFill>
                <a:latin typeface="Open Sans"/>
              </a:rPr>
              <a:t>Svjetska banka</a:t>
            </a:r>
            <a:endParaRPr sz="600" b="0" dirty="0">
              <a:solidFill>
                <a:srgbClr val="0F2741"/>
              </a:solidFill>
              <a:latin typeface="Open Sans"/>
            </a:endParaRP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OleObject"/>
          <p:cNvGraphicFramePr>
            <a:graphicFrameLocks noChangeAspect="1"/>
          </p:cNvGraphicFramePr>
          <p:nvPr/>
        </p:nvGraphicFramePr>
        <p:xfrm>
          <a:off x="9399600" y="5401865"/>
          <a:ext cx="2203200" cy="629486"/>
        </p:xfrm>
        <a:graphic>
          <a:graphicData uri="http://schemas.openxmlformats.org/presentationml/2006/ole">
            <mc:AlternateContent xmlns:mc="http://schemas.openxmlformats.org/markup-compatibility/2006">
              <mc:Choice xmlns:v="urn:schemas-microsoft-com:vml" Requires="v">
                <p:oleObj r:id="rId6" imgW="2203200" imgH="629486" progId=".xls">
                  <p:embed/>
                </p:oleObj>
              </mc:Choice>
              <mc:Fallback>
                <p:oleObj r:id="rId6" imgW="2203200" imgH="629486" progId=".xls">
                  <p:embed/>
                  <p:pic>
                    <p:nvPicPr>
                      <p:cNvPr id="6" name="OleObject"/>
                      <p:cNvPicPr/>
                      <p:nvPr/>
                    </p:nvPicPr>
                    <p:blipFill>
                      <a:blip r:embed="rId7"/>
                      <a:srcRect t="100000"/>
                      <a:tile tx="0" ty="0" sx="100000" sy="100000" flip="none" algn="tl"/>
                    </p:blipFill>
                    <p:spPr>
                      <a:xfrm>
                        <a:off x="9399600" y="5401865"/>
                        <a:ext cx="2203200" cy="629486"/>
                      </a:xfrm>
                      <a:prstGeom prst="rect">
                        <a:avLst/>
                      </a:prstGeom>
                      <a:blipFill>
                        <a:blip r:embed="rId8"/>
                        <a:stretch>
                          <a:fillRect/>
                        </a:stretch>
                      </a:blipFill>
                      <a:ln>
                        <a:noFill/>
                      </a:ln>
                    </p:spPr>
                  </p:pic>
                </p:oleObj>
              </mc:Fallback>
            </mc:AlternateContent>
          </a:graphicData>
        </a:graphic>
      </p:graphicFrame>
      <p:sp>
        <p:nvSpPr>
          <p:cNvPr id="7" name="New shape"/>
          <p:cNvSpPr/>
          <p:nvPr/>
        </p:nvSpPr>
        <p:spPr>
          <a:xfrm>
            <a:off x="4920050" y="1882800"/>
            <a:ext cx="23495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lang="hr-HR" sz="1100" dirty="0">
                <a:solidFill>
                  <a:srgbClr val="0F2741"/>
                </a:solidFill>
                <a:latin typeface="Open Sans"/>
              </a:rPr>
              <a:t>Stopa nezaposlenosti mladih</a:t>
            </a:r>
            <a:endParaRPr sz="1100" dirty="0">
              <a:solidFill>
                <a:srgbClr val="0F2741"/>
              </a:solidFill>
              <a:latin typeface="Open Sans"/>
            </a:endParaRPr>
          </a:p>
        </p:txBody>
      </p:sp>
      <p:sp>
        <p:nvSpPr>
          <p:cNvPr id="8"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28</a:t>
            </a:r>
          </a:p>
        </p:txBody>
      </p:sp>
      <p:sp>
        <p:nvSpPr>
          <p:cNvPr id="9" name="New shape"/>
          <p:cNvSpPr/>
          <p:nvPr/>
        </p:nvSpPr>
        <p:spPr>
          <a:xfrm>
            <a:off x="407324" y="46800"/>
            <a:ext cx="11285476" cy="583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lang="hr-HR" sz="2500" dirty="0">
                <a:solidFill>
                  <a:srgbClr val="0F2741"/>
                </a:solidFill>
                <a:latin typeface="Open Sans Light"/>
              </a:rPr>
              <a:t>Stopa nezaposlenosti mladih u državama G20 u 2021</a:t>
            </a:r>
          </a:p>
        </p:txBody>
      </p:sp>
      <p:sp>
        <p:nvSpPr>
          <p:cNvPr id="10" name="New shape"/>
          <p:cNvSpPr/>
          <p:nvPr/>
        </p:nvSpPr>
        <p:spPr>
          <a:xfrm>
            <a:off x="232756" y="630311"/>
            <a:ext cx="11460044" cy="942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Autofit/>
          </a:bodyPr>
          <a:lstStyle/>
          <a:p>
            <a:r>
              <a:rPr lang="hr-HR" b="0" dirty="0">
                <a:solidFill>
                  <a:srgbClr val="0F2741"/>
                </a:solidFill>
                <a:latin typeface="Open Sans"/>
              </a:rPr>
              <a:t>Stopa nezaposlenosti mladih u Južnoj Africi iznosio je oko 64 procenta u 2021, što je najveća stopa u jednoj državi G20. Slijedi Brazil sa stopom nezaposlenosti mladih od oko 32 procenta. Sa druge strane, stopa nezaposlenosti mladih u Japanu je bila najmanja, oko četiri i po procenta.</a:t>
            </a:r>
            <a:endParaRPr lang="hr-HR" b="0" dirty="0">
              <a:solidFill>
                <a:srgbClr val="0F2741"/>
              </a:solidFill>
              <a:latin typeface="Open Sans"/>
              <a:hlinkClick r:id="rId9">
                <a:extLst>
                  <a:ext uri="{A12FA001-AC4F-418D-AE19-62706E023703}">
                    <ahyp:hlinkClr xmlns:ahyp="http://schemas.microsoft.com/office/drawing/2018/hyperlinkcolor" val="tx"/>
                  </a:ext>
                </a:extLst>
              </a:hlinkClick>
            </a:endParaRPr>
          </a:p>
          <a:p>
            <a:r>
              <a:rPr lang="hr-HR" b="1" dirty="0">
                <a:solidFill>
                  <a:srgbClr val="0F2741"/>
                </a:solidFill>
                <a:latin typeface="Open Sans"/>
              </a:rPr>
              <a:t>Napomena: </a:t>
            </a:r>
            <a:r>
              <a:rPr lang="hr-HR" b="0" dirty="0">
                <a:solidFill>
                  <a:srgbClr val="0F2741"/>
                </a:solidFill>
                <a:latin typeface="Open Sans"/>
              </a:rPr>
              <a:t>15-24 godina starosti</a:t>
            </a:r>
          </a:p>
        </p:txBody>
      </p:sp>
    </p:spTree>
    <p:extLst>
      <p:ext uri="{BB962C8B-B14F-4D97-AF65-F5344CB8AC3E}">
        <p14:creationId xmlns:p14="http://schemas.microsoft.com/office/powerpoint/2010/main" val="2066231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3D296F-2CFB-418F-0984-944422FB3A22}"/>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hr-HR" sz="3300" kern="1200" noProof="0" dirty="0">
                <a:solidFill>
                  <a:srgbClr val="FFFFFF"/>
                </a:solidFill>
                <a:latin typeface="+mj-lt"/>
                <a:ea typeface="+mj-ea"/>
                <a:cs typeface="+mj-cs"/>
              </a:rPr>
              <a:t>Troškovi rada manji nego u državama Zapadne Evrope</a:t>
            </a:r>
          </a:p>
        </p:txBody>
      </p:sp>
      <p:pic>
        <p:nvPicPr>
          <p:cNvPr id="5" name="Picture 2" descr="IJERPH | Free Full-Text | Exploring the Moderation and Mediation Effects in  Addressing the Main Determinants of Income Inequalities in Supporting  Quality of Life: Insights from CEE Countries">
            <a:extLst>
              <a:ext uri="{FF2B5EF4-FFF2-40B4-BE49-F238E27FC236}">
                <a16:creationId xmlns:a16="http://schemas.microsoft.com/office/drawing/2014/main" id="{7228B127-7E50-A34B-B0A8-F19236D175A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213427" y="643466"/>
            <a:ext cx="5908477" cy="5568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618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36D5743F-B301-49D3-8E86-35AC2BC9BCC9}"/>
              </a:ext>
            </a:extLst>
          </p:cNvPr>
          <p:cNvSpPr>
            <a:spLocks noGrp="1"/>
          </p:cNvSpPr>
          <p:nvPr>
            <p:ph type="ctrTitle"/>
          </p:nvPr>
        </p:nvSpPr>
        <p:spPr>
          <a:xfrm>
            <a:off x="643468" y="643467"/>
            <a:ext cx="4620584" cy="4567137"/>
          </a:xfrm>
        </p:spPr>
        <p:txBody>
          <a:bodyPr>
            <a:normAutofit/>
          </a:bodyPr>
          <a:lstStyle/>
          <a:p>
            <a:pPr marL="0" marR="0" algn="l"/>
            <a:r>
              <a:rPr lang="hr-HR" sz="4400" b="1" noProof="0" dirty="0">
                <a:effectLst/>
                <a:latin typeface="Times New Roman" panose="02020603050405020304" pitchFamily="18" charset="0"/>
                <a:ea typeface="Times New Roman" panose="02020603050405020304" pitchFamily="18" charset="0"/>
                <a:cs typeface="Times New Roman" panose="02020603050405020304" pitchFamily="18" charset="0"/>
              </a:rPr>
              <a:t>Tržišta rada prije i nakon pandemije</a:t>
            </a:r>
            <a:endParaRPr lang="hr-HR" sz="4400" b="1" noProof="0" dirty="0">
              <a:latin typeface="Times New Roman" panose="02020603050405020304" pitchFamily="18" charset="0"/>
              <a:cs typeface="Times New Roman" panose="02020603050405020304" pitchFamily="18" charset="0"/>
            </a:endParaRPr>
          </a:p>
        </p:txBody>
      </p:sp>
      <p:pic>
        <p:nvPicPr>
          <p:cNvPr id="19" name="Picture 18">
            <a:extLst>
              <a:ext uri="{FF2B5EF4-FFF2-40B4-BE49-F238E27FC236}">
                <a16:creationId xmlns:a16="http://schemas.microsoft.com/office/drawing/2014/main" id="{C51302DF-D774-950B-9B65-41FD79A67EEC}"/>
              </a:ext>
            </a:extLst>
          </p:cNvPr>
          <p:cNvPicPr>
            <a:picLocks noChangeAspect="1"/>
          </p:cNvPicPr>
          <p:nvPr/>
        </p:nvPicPr>
        <p:blipFill rotWithShape="1">
          <a:blip r:embed="rId2"/>
          <a:srcRect l="3479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81239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lang="hr-HR" sz="600" b="1" dirty="0">
                <a:solidFill>
                  <a:srgbClr val="0F2741"/>
                </a:solidFill>
                <a:latin typeface="Open Sans"/>
              </a:rPr>
              <a:t>Izvor</a:t>
            </a:r>
            <a:r>
              <a:rPr sz="600" b="1" dirty="0">
                <a:solidFill>
                  <a:srgbClr val="0F2741"/>
                </a:solidFill>
                <a:latin typeface="Open Sans"/>
              </a:rPr>
              <a:t>: </a:t>
            </a:r>
            <a:r>
              <a:rPr sz="600" b="0" dirty="0">
                <a:solidFill>
                  <a:srgbClr val="0F2741"/>
                </a:solidFill>
                <a:latin typeface="Open Sans"/>
              </a:rPr>
              <a:t>Trading Economics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802700" y="2098700"/>
          <a:ext cx="10800100" cy="39326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OleObject"/>
          <p:cNvGraphicFramePr>
            <a:graphicFrameLocks noChangeAspect="1"/>
          </p:cNvGraphicFramePr>
          <p:nvPr/>
        </p:nvGraphicFramePr>
        <p:xfrm>
          <a:off x="9399600" y="5401865"/>
          <a:ext cx="2203200" cy="629486"/>
        </p:xfrm>
        <a:graphic>
          <a:graphicData uri="http://schemas.openxmlformats.org/presentationml/2006/ole">
            <mc:AlternateContent xmlns:mc="http://schemas.openxmlformats.org/markup-compatibility/2006">
              <mc:Choice xmlns:v="urn:schemas-microsoft-com:vml" Requires="v">
                <p:oleObj r:id="rId6" imgW="2203200" imgH="629486" progId=".xls">
                  <p:embed/>
                </p:oleObj>
              </mc:Choice>
              <mc:Fallback>
                <p:oleObj r:id="rId6" imgW="2203200" imgH="629486" progId=".xls">
                  <p:embed/>
                  <p:pic>
                    <p:nvPicPr>
                      <p:cNvPr id="6" name="OleObject"/>
                      <p:cNvPicPr/>
                      <p:nvPr/>
                    </p:nvPicPr>
                    <p:blipFill>
                      <a:blip r:embed="rId7"/>
                      <a:srcRect t="100000"/>
                      <a:tile tx="0" ty="0" sx="100000" sy="100000" flip="none" algn="tl"/>
                    </p:blipFill>
                    <p:spPr>
                      <a:xfrm>
                        <a:off x="9399600" y="5401865"/>
                        <a:ext cx="2203200" cy="629486"/>
                      </a:xfrm>
                      <a:prstGeom prst="rect">
                        <a:avLst/>
                      </a:prstGeom>
                      <a:blipFill>
                        <a:blip r:embed="rId8"/>
                        <a:stretch>
                          <a:fillRect/>
                        </a:stretch>
                      </a:blipFill>
                      <a:ln>
                        <a:noFill/>
                      </a:ln>
                    </p:spPr>
                  </p:pic>
                </p:oleObj>
              </mc:Fallback>
            </mc:AlternateContent>
          </a:graphicData>
        </a:graphic>
      </p:graphicFrame>
      <p:sp>
        <p:nvSpPr>
          <p:cNvPr id="7" name="New shape"/>
          <p:cNvSpPr/>
          <p:nvPr/>
        </p:nvSpPr>
        <p:spPr>
          <a:xfrm>
            <a:off x="4793050" y="1882800"/>
            <a:ext cx="26035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lang="hr-HR" sz="1100" dirty="0">
                <a:solidFill>
                  <a:srgbClr val="0F2741"/>
                </a:solidFill>
                <a:latin typeface="Open Sans"/>
              </a:rPr>
              <a:t>Rast plata – stopa inflacije </a:t>
            </a:r>
            <a:endParaRPr sz="1100" dirty="0">
              <a:solidFill>
                <a:srgbClr val="0F2741"/>
              </a:solidFill>
              <a:latin typeface="Open Sans"/>
            </a:endParaRPr>
          </a:p>
        </p:txBody>
      </p:sp>
      <p:sp>
        <p:nvSpPr>
          <p:cNvPr id="8" name="New shape"/>
          <p:cNvSpPr/>
          <p:nvPr/>
        </p:nvSpPr>
        <p:spPr>
          <a:xfrm>
            <a:off x="586800" y="3563375"/>
            <a:ext cx="215900" cy="1003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90170" tIns="46990" rIns="90170" bIns="46990" rtlCol="0" anchor="t"/>
          <a:lstStyle/>
          <a:p>
            <a:pPr algn="ctr">
              <a:spcAft>
                <a:spcPct val="20000"/>
              </a:spcAft>
            </a:pPr>
            <a:r>
              <a:rPr lang="hr-HR" sz="1100" dirty="0">
                <a:solidFill>
                  <a:srgbClr val="0F2741"/>
                </a:solidFill>
                <a:latin typeface="Open Sans"/>
              </a:rPr>
              <a:t>Država</a:t>
            </a:r>
            <a:endParaRPr sz="1100" dirty="0">
              <a:solidFill>
                <a:srgbClr val="0F2741"/>
              </a:solidFill>
              <a:latin typeface="Open Sans"/>
            </a:endParaRPr>
          </a:p>
        </p:txBody>
      </p:sp>
      <p:sp>
        <p:nvSpPr>
          <p:cNvPr id="9"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33</a:t>
            </a:r>
          </a:p>
        </p:txBody>
      </p:sp>
      <p:sp>
        <p:nvSpPr>
          <p:cNvPr id="11" name="New shape"/>
          <p:cNvSpPr/>
          <p:nvPr/>
        </p:nvSpPr>
        <p:spPr>
          <a:xfrm>
            <a:off x="191193" y="106062"/>
            <a:ext cx="11501607" cy="1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Autofit/>
          </a:bodyPr>
          <a:lstStyle/>
          <a:p>
            <a:r>
              <a:rPr lang="hr-HR" sz="1400" dirty="0">
                <a:solidFill>
                  <a:srgbClr val="455F7C"/>
                </a:solidFill>
                <a:latin typeface="Open Sans"/>
              </a:rPr>
              <a:t>Predviđanja rasta realnih plata u svijetu po državama u 1. tromjesečju 2023.</a:t>
            </a:r>
          </a:p>
          <a:p>
            <a:r>
              <a:rPr lang="hr-HR" sz="1400" b="0" dirty="0">
                <a:solidFill>
                  <a:srgbClr val="0F2741"/>
                </a:solidFill>
                <a:latin typeface="Open Sans"/>
              </a:rPr>
              <a:t>Očekuje se da će Mađarska imati najveći rast plata u 1. tromjesečju 2023., od 37 država koje su analizirane. Očekuje se da će rast plata u evropskim državama doseći 15 procenata. Srbija i Bosna i Hercegovina slijede. Sa druge strane, očekuje se da će plate u Češkoj Republici imati pad od 4,4 procenta, dok će taj pad u Sjevernoj Makedoniji i Slovačkoj iznositi 3,6 procenata.</a:t>
            </a:r>
            <a:endParaRPr lang="hr-HR" sz="1400" b="0" dirty="0">
              <a:solidFill>
                <a:srgbClr val="0F2741"/>
              </a:solidFill>
              <a:latin typeface="Open Sans"/>
              <a:hlinkClick r:id="rId9">
                <a:extLst>
                  <a:ext uri="{A12FA001-AC4F-418D-AE19-62706E023703}">
                    <ahyp:hlinkClr xmlns:ahyp="http://schemas.microsoft.com/office/drawing/2018/hyperlinkcolor" val="tx"/>
                  </a:ext>
                </a:extLst>
              </a:hlinkClick>
            </a:endParaRPr>
          </a:p>
          <a:p>
            <a:endParaRPr lang="hr-HR" sz="1400" b="1" dirty="0">
              <a:solidFill>
                <a:srgbClr val="0F2741"/>
              </a:solidFill>
              <a:latin typeface="Open Sans"/>
            </a:endParaRPr>
          </a:p>
          <a:p>
            <a:r>
              <a:rPr lang="hr-HR" sz="1400" b="1" dirty="0">
                <a:solidFill>
                  <a:srgbClr val="0F2741"/>
                </a:solidFill>
                <a:latin typeface="Open Sans"/>
              </a:rPr>
              <a:t>Napomena: </a:t>
            </a:r>
            <a:r>
              <a:rPr lang="hr-HR" sz="1400" b="0" dirty="0">
                <a:solidFill>
                  <a:srgbClr val="0F2741"/>
                </a:solidFill>
                <a:latin typeface="Open Sans"/>
              </a:rPr>
              <a:t>Svijet, decembar 2022., osim ako nije drugačije rečeno; *Podaci za septembar 2022. **Podaci za januar 2023. ***Podaci za novembar 2022. ****Podaci za februar 2023. *****Podaci za januar 2022.</a:t>
            </a:r>
            <a:endParaRPr lang="hr-HR" sz="1400" dirty="0">
              <a:solidFill>
                <a:srgbClr val="0F2741"/>
              </a:solidFill>
              <a:latin typeface="Open Sans"/>
            </a:endParaRPr>
          </a:p>
        </p:txBody>
      </p:sp>
    </p:spTree>
    <p:extLst>
      <p:ext uri="{BB962C8B-B14F-4D97-AF65-F5344CB8AC3E}">
        <p14:creationId xmlns:p14="http://schemas.microsoft.com/office/powerpoint/2010/main" val="2046479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lang="hr-HR" sz="600" b="1" dirty="0">
                <a:solidFill>
                  <a:srgbClr val="0F2741"/>
                </a:solidFill>
                <a:latin typeface="Open Sans"/>
              </a:rPr>
              <a:t>Izvor</a:t>
            </a:r>
            <a:r>
              <a:rPr lang="en-US" sz="600" b="1" dirty="0">
                <a:solidFill>
                  <a:srgbClr val="0F2741"/>
                </a:solidFill>
                <a:latin typeface="Open Sans"/>
              </a:rPr>
              <a:t>:</a:t>
            </a:r>
            <a:r>
              <a:rPr sz="600" b="1" dirty="0">
                <a:solidFill>
                  <a:srgbClr val="0F2741"/>
                </a:solidFill>
                <a:latin typeface="Open Sans"/>
              </a:rPr>
              <a:t> </a:t>
            </a:r>
            <a:r>
              <a:rPr lang="hr-HR" sz="600" b="0" dirty="0">
                <a:solidFill>
                  <a:srgbClr val="0F2741"/>
                </a:solidFill>
                <a:latin typeface="Open Sans"/>
              </a:rPr>
              <a:t>MOR</a:t>
            </a:r>
            <a:endParaRPr sz="600" b="0" dirty="0">
              <a:solidFill>
                <a:srgbClr val="0F2741"/>
              </a:solidFill>
              <a:latin typeface="Open Sans"/>
            </a:endParaRP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extLst>
              <p:ext uri="{D42A27DB-BD31-4B8C-83A1-F6EECF244321}">
                <p14:modId xmlns:p14="http://schemas.microsoft.com/office/powerpoint/2010/main" val="2385488766"/>
              </p:ext>
            </p:extLst>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5"/>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14</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lang="hr-HR" sz="2500" dirty="0">
                <a:solidFill>
                  <a:srgbClr val="0F2741"/>
                </a:solidFill>
                <a:latin typeface="Open Sans Light"/>
              </a:rPr>
              <a:t>Broj zaposlenih u svijetu u periodu 1991-2021, po sektorima (u milionima)</a:t>
            </a:r>
          </a:p>
        </p:txBody>
      </p:sp>
      <p:sp>
        <p:nvSpPr>
          <p:cNvPr id="7" name="New shape"/>
          <p:cNvSpPr/>
          <p:nvPr/>
        </p:nvSpPr>
        <p:spPr>
          <a:xfrm>
            <a:off x="496800" y="1260000"/>
            <a:ext cx="11196000" cy="58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2500" lnSpcReduction="10000"/>
          </a:bodyPr>
          <a:lstStyle/>
          <a:p>
            <a:r>
              <a:rPr lang="hr-HR" b="0" dirty="0">
                <a:solidFill>
                  <a:srgbClr val="0F2741"/>
                </a:solidFill>
                <a:latin typeface="Open Sans"/>
              </a:rPr>
              <a:t>Procjena za 2021. je da je bilo oko 866,3 miliona zaposlenih u poljoprivredi, u </a:t>
            </a:r>
            <a:r>
              <a:rPr lang="hr-HR" b="0" dirty="0" err="1">
                <a:solidFill>
                  <a:srgbClr val="0F2741"/>
                </a:solidFill>
                <a:latin typeface="Open Sans"/>
              </a:rPr>
              <a:t>poređenju</a:t>
            </a:r>
            <a:r>
              <a:rPr lang="hr-HR" b="0" dirty="0">
                <a:solidFill>
                  <a:srgbClr val="0F2741"/>
                </a:solidFill>
                <a:latin typeface="Open Sans"/>
              </a:rPr>
              <a:t> sa 1,64 milijarde u uslugama i 753 miliona u industriji.</a:t>
            </a:r>
            <a:endParaRPr lang="hr-HR" b="0" dirty="0">
              <a:solidFill>
                <a:srgbClr val="0F2741"/>
              </a:solidFill>
              <a:latin typeface="Open Sans"/>
              <a:hlinkClick r:id="rId6">
                <a:extLst>
                  <a:ext uri="{A12FA001-AC4F-418D-AE19-62706E023703}">
                    <ahyp:hlinkClr xmlns:ahyp="http://schemas.microsoft.com/office/drawing/2018/hyperlinkcolor" val="tx"/>
                  </a:ext>
                </a:extLst>
              </a:hlinkClick>
            </a:endParaRPr>
          </a:p>
          <a:p>
            <a:pPr algn="l">
              <a:lnSpc>
                <a:spcPct val="100000"/>
              </a:lnSpc>
              <a:spcAft>
                <a:spcPct val="20000"/>
              </a:spcAft>
            </a:pPr>
            <a:endParaRPr lang="hr-HR" sz="1100" dirty="0">
              <a:solidFill>
                <a:srgbClr val="455F7C"/>
              </a:solidFill>
              <a:latin typeface="Open Sans"/>
            </a:endParaRPr>
          </a:p>
        </p:txBody>
      </p:sp>
    </p:spTree>
    <p:extLst>
      <p:ext uri="{BB962C8B-B14F-4D97-AF65-F5344CB8AC3E}">
        <p14:creationId xmlns:p14="http://schemas.microsoft.com/office/powerpoint/2010/main" val="1956090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ew shape"/>
          <p:cNvSpPr/>
          <p:nvPr/>
        </p:nvSpPr>
        <p:spPr>
          <a:xfrm>
            <a:off x="8239801" y="6157800"/>
            <a:ext cx="1904400" cy="5832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1920000" y="457200"/>
            <a:ext cx="8215200" cy="86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rmAutofit/>
          </a:bodyPr>
          <a:lstStyle/>
          <a:p>
            <a:pPr algn="l">
              <a:lnSpc>
                <a:spcPct val="100000"/>
              </a:lnSpc>
              <a:spcAft>
                <a:spcPct val="20000"/>
              </a:spcAft>
            </a:pPr>
            <a:r>
              <a:rPr lang="hr-HR" b="1" dirty="0">
                <a:solidFill>
                  <a:srgbClr val="4F4F4F"/>
                </a:solidFill>
                <a:latin typeface="Arial"/>
              </a:rPr>
              <a:t>Predviđanja broja korisnika interneta u Istočnoj Evropi u periodu 2013-2028 (u milionima)</a:t>
            </a:r>
          </a:p>
        </p:txBody>
      </p:sp>
      <p:sp>
        <p:nvSpPr>
          <p:cNvPr id="4" name="New shape"/>
          <p:cNvSpPr/>
          <p:nvPr/>
        </p:nvSpPr>
        <p:spPr>
          <a:xfrm>
            <a:off x="2064000" y="5380062"/>
            <a:ext cx="8064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ormAutofit/>
          </a:bodyPr>
          <a:lstStyle/>
          <a:p>
            <a:pPr algn="l">
              <a:lnSpc>
                <a:spcPct val="100000"/>
              </a:lnSpc>
              <a:spcAft>
                <a:spcPct val="20000"/>
              </a:spcAft>
            </a:pPr>
            <a:r>
              <a:rPr sz="700" b="1" dirty="0">
                <a:solidFill>
                  <a:srgbClr val="808080"/>
                </a:solidFill>
                <a:latin typeface="Arial"/>
              </a:rPr>
              <a:t>N</a:t>
            </a:r>
            <a:r>
              <a:rPr lang="hr-HR" sz="700" b="1" dirty="0" err="1">
                <a:solidFill>
                  <a:srgbClr val="808080"/>
                </a:solidFill>
                <a:latin typeface="Arial"/>
              </a:rPr>
              <a:t>apomena</a:t>
            </a:r>
            <a:r>
              <a:rPr sz="700" b="1" dirty="0">
                <a:solidFill>
                  <a:srgbClr val="808080"/>
                </a:solidFill>
                <a:latin typeface="Arial"/>
              </a:rPr>
              <a:t>:</a:t>
            </a:r>
            <a:r>
              <a:rPr sz="700" dirty="0">
                <a:solidFill>
                  <a:srgbClr val="808080"/>
                </a:solidFill>
                <a:latin typeface="Arial"/>
              </a:rPr>
              <a:t> E</a:t>
            </a:r>
            <a:r>
              <a:rPr lang="hr-HR" sz="700" dirty="0">
                <a:solidFill>
                  <a:srgbClr val="808080"/>
                </a:solidFill>
                <a:latin typeface="Arial"/>
              </a:rPr>
              <a:t>v</a:t>
            </a:r>
            <a:r>
              <a:rPr sz="700" dirty="0" err="1">
                <a:solidFill>
                  <a:srgbClr val="808080"/>
                </a:solidFill>
                <a:latin typeface="Arial"/>
              </a:rPr>
              <a:t>rop</a:t>
            </a:r>
            <a:r>
              <a:rPr lang="hr-HR" sz="700" dirty="0">
                <a:solidFill>
                  <a:srgbClr val="808080"/>
                </a:solidFill>
                <a:latin typeface="Arial"/>
              </a:rPr>
              <a:t>a</a:t>
            </a:r>
            <a:r>
              <a:rPr sz="700" dirty="0">
                <a:solidFill>
                  <a:srgbClr val="808080"/>
                </a:solidFill>
                <a:latin typeface="Arial"/>
              </a:rPr>
              <a:t>; 2013-2028; </a:t>
            </a:r>
            <a:r>
              <a:rPr lang="hr-HR" sz="700" dirty="0">
                <a:solidFill>
                  <a:srgbClr val="808080"/>
                </a:solidFill>
                <a:latin typeface="Arial"/>
              </a:rPr>
              <a:t>sve vrijednosti su procjena</a:t>
            </a:r>
            <a:r>
              <a:rPr sz="700" dirty="0">
                <a:solidFill>
                  <a:srgbClr val="808080"/>
                </a:solidFill>
                <a:latin typeface="Arial"/>
              </a:rPr>
              <a:t>.</a:t>
            </a:r>
          </a:p>
          <a:p>
            <a:pPr algn="l"/>
            <a:r>
              <a:rPr lang="hr-HR" sz="700" dirty="0">
                <a:solidFill>
                  <a:srgbClr val="808080"/>
                </a:solidFill>
                <a:latin typeface="Arial"/>
              </a:rPr>
              <a:t>Ostale informacije o statistici možete naći na </a:t>
            </a:r>
            <a:r>
              <a:rPr lang="hr-HR" sz="700" dirty="0">
                <a:solidFill>
                  <a:srgbClr val="808080"/>
                </a:solidFill>
                <a:latin typeface="Arial"/>
                <a:hlinkClick r:id="" action="ppaction://noaction">
                  <a:extLst>
                    <a:ext uri="{A12FA001-AC4F-418D-AE19-62706E023703}">
                      <ahyp:hlinkClr xmlns:ahyp="http://schemas.microsoft.com/office/drawing/2018/hyperlinkcolor" val="tx"/>
                    </a:ext>
                  </a:extLst>
                </a:hlinkClick>
              </a:rPr>
              <a:t>stranici </a:t>
            </a:r>
            <a:r>
              <a:rPr sz="700" dirty="0">
                <a:solidFill>
                  <a:srgbClr val="808080"/>
                </a:solidFill>
                <a:latin typeface="Arial"/>
                <a:hlinkClick r:id="" action="ppaction://noaction">
                  <a:extLst>
                    <a:ext uri="{A12FA001-AC4F-418D-AE19-62706E023703}">
                      <ahyp:hlinkClr xmlns:ahyp="http://schemas.microsoft.com/office/drawing/2018/hyperlinkcolor" val="tx"/>
                    </a:ext>
                  </a:extLst>
                </a:hlinkClick>
              </a:rPr>
              <a:t>8</a:t>
            </a:r>
            <a:r>
              <a:rPr sz="700" dirty="0">
                <a:solidFill>
                  <a:srgbClr val="808080"/>
                </a:solidFill>
                <a:latin typeface="Arial"/>
              </a:rPr>
              <a:t>.</a:t>
            </a:r>
          </a:p>
          <a:p>
            <a:pPr algn="l"/>
            <a:r>
              <a:rPr lang="hr-HR" sz="700" b="1" dirty="0">
                <a:solidFill>
                  <a:srgbClr val="808080"/>
                </a:solidFill>
                <a:latin typeface="Arial"/>
              </a:rPr>
              <a:t>Izvor</a:t>
            </a:r>
            <a:r>
              <a:rPr sz="700" b="1" dirty="0">
                <a:solidFill>
                  <a:srgbClr val="808080"/>
                </a:solidFill>
                <a:latin typeface="Arial"/>
              </a:rPr>
              <a:t>: </a:t>
            </a:r>
            <a:r>
              <a:rPr sz="700" dirty="0">
                <a:solidFill>
                  <a:srgbClr val="808080"/>
                </a:solidFill>
                <a:latin typeface="Arial"/>
              </a:rPr>
              <a:t>Statista; </a:t>
            </a:r>
            <a:r>
              <a:rPr sz="700" dirty="0">
                <a:solidFill>
                  <a:srgbClr val="808080"/>
                </a:solidFill>
                <a:latin typeface="Arial"/>
                <a:hlinkClick r:id="rId3">
                  <a:extLst>
                    <a:ext uri="{A12FA001-AC4F-418D-AE19-62706E023703}">
                      <ahyp:hlinkClr xmlns:ahyp="http://schemas.microsoft.com/office/drawing/2018/hyperlinkcolor" val="tx"/>
                    </a:ext>
                  </a:extLst>
                </a:hlinkClick>
              </a:rPr>
              <a:t>ID 1144544</a:t>
            </a:r>
          </a:p>
        </p:txBody>
      </p:sp>
      <p:graphicFrame>
        <p:nvGraphicFramePr>
          <p:cNvPr id="5" name="ChartObject"/>
          <p:cNvGraphicFramePr/>
          <p:nvPr>
            <p:extLst>
              <p:ext uri="{D42A27DB-BD31-4B8C-83A1-F6EECF244321}">
                <p14:modId xmlns:p14="http://schemas.microsoft.com/office/powerpoint/2010/main" val="3811937572"/>
              </p:ext>
            </p:extLst>
          </p:nvPr>
        </p:nvGraphicFramePr>
        <p:xfrm>
          <a:off x="2064000" y="1461600"/>
          <a:ext cx="8064000" cy="3918462"/>
        </p:xfrm>
        <a:graphic>
          <a:graphicData uri="http://schemas.openxmlformats.org/drawingml/2006/chart">
            <c:chart xmlns:c="http://schemas.openxmlformats.org/drawingml/2006/chart" xmlns:r="http://schemas.openxmlformats.org/officeDocument/2006/relationships" r:id="rId4"/>
          </a:graphicData>
        </a:graphic>
      </p:graphicFrame>
      <p:sp>
        <p:nvSpPr>
          <p:cNvPr id="6" name="New shape"/>
          <p:cNvSpPr/>
          <p:nvPr/>
        </p:nvSpPr>
        <p:spPr>
          <a:xfrm>
            <a:off x="10034400" y="0"/>
            <a:ext cx="442800" cy="205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r">
              <a:spcAft>
                <a:spcPct val="20000"/>
              </a:spcAft>
            </a:pPr>
            <a:r>
              <a:rPr sz="700">
                <a:solidFill>
                  <a:srgbClr val="808080"/>
                </a:solidFill>
                <a:latin typeface="Arial"/>
              </a:rPr>
              <a:t>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lang="hr-HR" sz="600" b="1" dirty="0">
                <a:solidFill>
                  <a:srgbClr val="0F2741"/>
                </a:solidFill>
                <a:latin typeface="Open Sans"/>
              </a:rPr>
              <a:t>Opis</a:t>
            </a:r>
            <a:r>
              <a:rPr sz="600" b="1" dirty="0">
                <a:solidFill>
                  <a:srgbClr val="0F2741"/>
                </a:solidFill>
                <a:latin typeface="Open Sans"/>
              </a:rPr>
              <a:t>: </a:t>
            </a:r>
            <a:r>
              <a:rPr lang="hr-HR" sz="600" dirty="0">
                <a:solidFill>
                  <a:srgbClr val="0F2741"/>
                </a:solidFill>
                <a:latin typeface="Open Sans"/>
              </a:rPr>
              <a:t>Godine </a:t>
            </a:r>
            <a:r>
              <a:rPr sz="600" b="0" dirty="0">
                <a:solidFill>
                  <a:srgbClr val="0F2741"/>
                </a:solidFill>
                <a:latin typeface="Open Sans"/>
              </a:rPr>
              <a:t>2021</a:t>
            </a:r>
            <a:r>
              <a:rPr lang="hr-HR" sz="600" b="0" dirty="0">
                <a:solidFill>
                  <a:srgbClr val="0F2741"/>
                </a:solidFill>
                <a:latin typeface="Open Sans"/>
              </a:rPr>
              <a:t>.</a:t>
            </a:r>
            <a:r>
              <a:rPr sz="600" b="0" dirty="0">
                <a:solidFill>
                  <a:srgbClr val="0F2741"/>
                </a:solidFill>
                <a:latin typeface="Open Sans"/>
              </a:rPr>
              <a:t>, </a:t>
            </a:r>
            <a:r>
              <a:rPr lang="hr-HR" sz="600" b="0" dirty="0">
                <a:solidFill>
                  <a:srgbClr val="0F2741"/>
                </a:solidFill>
                <a:latin typeface="Open Sans"/>
              </a:rPr>
              <a:t>Južna Afrika je imala najveću stopu nezaposlenosti u svijetu</a:t>
            </a:r>
            <a:r>
              <a:rPr sz="600" b="0" dirty="0">
                <a:solidFill>
                  <a:srgbClr val="0F2741"/>
                </a:solidFill>
                <a:latin typeface="Open Sans"/>
              </a:rPr>
              <a:t>, 34 p</a:t>
            </a:r>
            <a:r>
              <a:rPr lang="hr-HR" sz="600" b="0" dirty="0" err="1">
                <a:solidFill>
                  <a:srgbClr val="0F2741"/>
                </a:solidFill>
                <a:latin typeface="Open Sans"/>
              </a:rPr>
              <a:t>rocenta</a:t>
            </a:r>
            <a:r>
              <a:rPr sz="600" b="0" dirty="0">
                <a:solidFill>
                  <a:srgbClr val="0F2741"/>
                </a:solidFill>
                <a:latin typeface="Open Sans"/>
              </a:rPr>
              <a:t>. O</a:t>
            </a:r>
            <a:r>
              <a:rPr lang="hr-HR" sz="600" b="0" dirty="0">
                <a:solidFill>
                  <a:srgbClr val="0F2741"/>
                </a:solidFill>
                <a:latin typeface="Open Sans"/>
              </a:rPr>
              <a:t>d </a:t>
            </a:r>
            <a:r>
              <a:rPr sz="600" b="0" dirty="0">
                <a:solidFill>
                  <a:srgbClr val="0F2741"/>
                </a:solidFill>
                <a:latin typeface="Open Sans"/>
              </a:rPr>
              <a:t>10 </a:t>
            </a:r>
            <a:r>
              <a:rPr lang="hr-HR" sz="600" b="0" dirty="0">
                <a:solidFill>
                  <a:srgbClr val="0F2741"/>
                </a:solidFill>
                <a:latin typeface="Open Sans"/>
              </a:rPr>
              <a:t>država sa najvećom stopom nezaposlenosti</a:t>
            </a:r>
            <a:r>
              <a:rPr sz="600" b="0" dirty="0">
                <a:solidFill>
                  <a:srgbClr val="0F2741"/>
                </a:solidFill>
                <a:latin typeface="Open Sans"/>
              </a:rPr>
              <a:t>, </a:t>
            </a:r>
            <a:r>
              <a:rPr lang="hr-HR" sz="600" b="0" dirty="0">
                <a:solidFill>
                  <a:srgbClr val="0F2741"/>
                </a:solidFill>
                <a:latin typeface="Open Sans"/>
              </a:rPr>
              <a:t>osam ih </a:t>
            </a:r>
            <a:r>
              <a:rPr lang="hr-HR" sz="600" b="0" dirty="0" err="1">
                <a:solidFill>
                  <a:srgbClr val="0F2741"/>
                </a:solidFill>
                <a:latin typeface="Open Sans"/>
              </a:rPr>
              <a:t>jje</a:t>
            </a:r>
            <a:r>
              <a:rPr lang="hr-HR" sz="600" b="0" dirty="0">
                <a:solidFill>
                  <a:srgbClr val="0F2741"/>
                </a:solidFill>
                <a:latin typeface="Open Sans"/>
              </a:rPr>
              <a:t> u </a:t>
            </a:r>
            <a:r>
              <a:rPr lang="hr-HR" sz="600" b="0" dirty="0" err="1">
                <a:solidFill>
                  <a:srgbClr val="0F2741"/>
                </a:solidFill>
                <a:latin typeface="Open Sans"/>
              </a:rPr>
              <a:t>Subsaharskoj</a:t>
            </a:r>
            <a:r>
              <a:rPr lang="hr-HR" sz="600" b="0" dirty="0">
                <a:solidFill>
                  <a:srgbClr val="0F2741"/>
                </a:solidFill>
                <a:latin typeface="Open Sans"/>
              </a:rPr>
              <a:t> Africi</a:t>
            </a:r>
            <a:r>
              <a:rPr sz="600" b="0" dirty="0">
                <a:solidFill>
                  <a:srgbClr val="0F2741"/>
                </a:solidFill>
                <a:latin typeface="Open Sans"/>
              </a:rPr>
              <a:t>. </a:t>
            </a:r>
            <a:r>
              <a:rPr lang="hr-HR" sz="600" b="0" dirty="0">
                <a:solidFill>
                  <a:srgbClr val="0F2741"/>
                </a:solidFill>
                <a:latin typeface="Open Sans"/>
                <a:hlinkClick r:id="rId5">
                  <a:extLst>
                    <a:ext uri="{A12FA001-AC4F-418D-AE19-62706E023703}">
                      <ahyp:hlinkClr xmlns:ahyp="http://schemas.microsoft.com/office/drawing/2018/hyperlinkcolor" val="tx"/>
                    </a:ext>
                  </a:extLst>
                </a:hlinkClick>
              </a:rPr>
              <a:t>Čitaj više</a:t>
            </a:r>
            <a:endParaRPr sz="600" b="0" dirty="0">
              <a:solidFill>
                <a:srgbClr val="0F2741"/>
              </a:solidFill>
              <a:latin typeface="Open Sans"/>
              <a:hlinkClick r:id="rId5">
                <a:extLst>
                  <a:ext uri="{A12FA001-AC4F-418D-AE19-62706E023703}">
                    <ahyp:hlinkClr xmlns:ahyp="http://schemas.microsoft.com/office/drawing/2018/hyperlinkcolor" val="tx"/>
                  </a:ext>
                </a:extLst>
              </a:hlinkClick>
            </a:endParaRPr>
          </a:p>
          <a:p>
            <a:r>
              <a:rPr sz="600" b="1" dirty="0">
                <a:solidFill>
                  <a:srgbClr val="0F2741"/>
                </a:solidFill>
                <a:latin typeface="Open Sans"/>
              </a:rPr>
              <a:t>N</a:t>
            </a:r>
            <a:r>
              <a:rPr lang="hr-HR" sz="600" b="1" dirty="0" err="1">
                <a:solidFill>
                  <a:srgbClr val="0F2741"/>
                </a:solidFill>
                <a:latin typeface="Open Sans"/>
              </a:rPr>
              <a:t>apomena</a:t>
            </a:r>
            <a:r>
              <a:rPr sz="600" b="1" dirty="0">
                <a:solidFill>
                  <a:srgbClr val="0F2741"/>
                </a:solidFill>
                <a:latin typeface="Open Sans"/>
              </a:rPr>
              <a:t>: </a:t>
            </a:r>
            <a:r>
              <a:rPr lang="hr-HR" sz="600" b="0" dirty="0">
                <a:solidFill>
                  <a:srgbClr val="0F2741"/>
                </a:solidFill>
                <a:latin typeface="Open Sans"/>
              </a:rPr>
              <a:t>Svijet</a:t>
            </a:r>
            <a:endParaRPr sz="600" b="0" dirty="0">
              <a:solidFill>
                <a:srgbClr val="0F2741"/>
              </a:solidFill>
              <a:latin typeface="Open Sans"/>
            </a:endParaRPr>
          </a:p>
          <a:p>
            <a:r>
              <a:rPr lang="hr-HR" sz="600" b="1" dirty="0">
                <a:solidFill>
                  <a:srgbClr val="0F2741"/>
                </a:solidFill>
                <a:latin typeface="Open Sans"/>
              </a:rPr>
              <a:t>Izvor</a:t>
            </a:r>
            <a:r>
              <a:rPr sz="600" b="1" dirty="0">
                <a:solidFill>
                  <a:srgbClr val="0F2741"/>
                </a:solidFill>
                <a:latin typeface="Open Sans"/>
              </a:rPr>
              <a:t>: </a:t>
            </a:r>
            <a:r>
              <a:rPr sz="600" b="0" dirty="0">
                <a:solidFill>
                  <a:srgbClr val="0F2741"/>
                </a:solidFill>
                <a:latin typeface="Open Sans"/>
              </a:rPr>
              <a:t>CIA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OleObject"/>
          <p:cNvGraphicFramePr>
            <a:graphicFrameLocks noChangeAspect="1"/>
          </p:cNvGraphicFramePr>
          <p:nvPr/>
        </p:nvGraphicFramePr>
        <p:xfrm>
          <a:off x="9399600" y="5401865"/>
          <a:ext cx="2203200" cy="629486"/>
        </p:xfrm>
        <a:graphic>
          <a:graphicData uri="http://schemas.openxmlformats.org/presentationml/2006/ole">
            <mc:AlternateContent xmlns:mc="http://schemas.openxmlformats.org/markup-compatibility/2006">
              <mc:Choice xmlns:v="urn:schemas-microsoft-com:vml" Requires="v">
                <p:oleObj r:id="rId7" imgW="2203200" imgH="629486" progId=".xls">
                  <p:embed/>
                </p:oleObj>
              </mc:Choice>
              <mc:Fallback>
                <p:oleObj r:id="rId7" imgW="2203200" imgH="629486" progId=".xls">
                  <p:embed/>
                  <p:pic>
                    <p:nvPicPr>
                      <p:cNvPr id="6" name="OleObject"/>
                      <p:cNvPicPr/>
                      <p:nvPr/>
                    </p:nvPicPr>
                    <p:blipFill>
                      <a:blip r:embed="rId8"/>
                      <a:srcRect t="100000"/>
                      <a:tile tx="0" ty="0" sx="100000" sy="100000" flip="none" algn="tl"/>
                    </p:blipFill>
                    <p:spPr>
                      <a:xfrm>
                        <a:off x="9399600" y="5401865"/>
                        <a:ext cx="2203200" cy="629486"/>
                      </a:xfrm>
                      <a:prstGeom prst="rect">
                        <a:avLst/>
                      </a:prstGeom>
                      <a:blipFill>
                        <a:blip r:embed="rId9"/>
                        <a:stretch>
                          <a:fillRect/>
                        </a:stretch>
                      </a:blipFill>
                      <a:ln>
                        <a:noFill/>
                      </a:ln>
                    </p:spPr>
                  </p:pic>
                </p:oleObj>
              </mc:Fallback>
            </mc:AlternateContent>
          </a:graphicData>
        </a:graphic>
      </p:graphicFrame>
      <p:sp>
        <p:nvSpPr>
          <p:cNvPr id="7" name="New shape"/>
          <p:cNvSpPr/>
          <p:nvPr/>
        </p:nvSpPr>
        <p:spPr>
          <a:xfrm>
            <a:off x="5110550" y="1882800"/>
            <a:ext cx="19685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Unemployment rate</a:t>
            </a:r>
          </a:p>
        </p:txBody>
      </p:sp>
      <p:sp>
        <p:nvSpPr>
          <p:cNvPr id="8"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20</a:t>
            </a:r>
          </a:p>
        </p:txBody>
      </p:sp>
      <p:sp>
        <p:nvSpPr>
          <p:cNvPr id="9"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lang="hr-HR" sz="2500" dirty="0">
                <a:solidFill>
                  <a:srgbClr val="0F2741"/>
                </a:solidFill>
                <a:latin typeface="Open Sans Light"/>
              </a:rPr>
              <a:t>20 država sa najvećom stopom nezaposlenosti u 2021</a:t>
            </a:r>
          </a:p>
        </p:txBody>
      </p:sp>
      <p:sp>
        <p:nvSpPr>
          <p:cNvPr id="10"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lang="hr-HR" sz="1100" dirty="0">
                <a:solidFill>
                  <a:srgbClr val="455F7C"/>
                </a:solidFill>
                <a:latin typeface="Open Sans"/>
              </a:rPr>
              <a:t>Države sa najvećom stopom nezaposlenosti u </a:t>
            </a:r>
            <a:r>
              <a:rPr sz="1100" dirty="0">
                <a:solidFill>
                  <a:srgbClr val="455F7C"/>
                </a:solidFill>
                <a:latin typeface="Open Sans"/>
              </a:rPr>
              <a:t>2021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lang="hr-HR" sz="600" b="1" dirty="0">
                <a:solidFill>
                  <a:srgbClr val="0F2741"/>
                </a:solidFill>
                <a:latin typeface="Open Sans"/>
              </a:rPr>
              <a:t>izvor</a:t>
            </a:r>
            <a:r>
              <a:rPr sz="600" b="1" dirty="0">
                <a:solidFill>
                  <a:srgbClr val="0F2741"/>
                </a:solidFill>
                <a:latin typeface="Open Sans"/>
              </a:rPr>
              <a:t>: </a:t>
            </a:r>
            <a:r>
              <a:rPr lang="hr-HR" sz="600" b="0" dirty="0">
                <a:solidFill>
                  <a:srgbClr val="0F2741"/>
                </a:solidFill>
                <a:latin typeface="Open Sans"/>
              </a:rPr>
              <a:t>Institut za geografiju i statistiku Brazila</a:t>
            </a:r>
            <a:r>
              <a:rPr sz="600" b="0" dirty="0">
                <a:solidFill>
                  <a:srgbClr val="0F2741"/>
                </a:solidFill>
                <a:latin typeface="Open Sans"/>
              </a:rPr>
              <a:t>; MOHRSS; OECD</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extLst>
              <p:ext uri="{D42A27DB-BD31-4B8C-83A1-F6EECF244321}">
                <p14:modId xmlns:p14="http://schemas.microsoft.com/office/powerpoint/2010/main" val="2755242815"/>
              </p:ext>
            </p:extLst>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5"/>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21</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92500" lnSpcReduction="10000"/>
          </a:bodyPr>
          <a:lstStyle/>
          <a:p>
            <a:pPr algn="l">
              <a:lnSpc>
                <a:spcPct val="100000"/>
              </a:lnSpc>
              <a:spcAft>
                <a:spcPct val="20000"/>
              </a:spcAft>
            </a:pPr>
            <a:r>
              <a:rPr lang="hr-HR" sz="2500" dirty="0">
                <a:solidFill>
                  <a:srgbClr val="0F2741"/>
                </a:solidFill>
                <a:latin typeface="Open Sans Light"/>
              </a:rPr>
              <a:t>Kvartalne stope nezaposlenosti u razvijenim i državama u razvoju od Q2 2017 do Q3 2022</a:t>
            </a:r>
          </a:p>
        </p:txBody>
      </p:sp>
      <p:sp>
        <p:nvSpPr>
          <p:cNvPr id="7" name="New shape"/>
          <p:cNvSpPr/>
          <p:nvPr/>
        </p:nvSpPr>
        <p:spPr>
          <a:xfrm>
            <a:off x="496800" y="1259999"/>
            <a:ext cx="11196000" cy="7184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55000" lnSpcReduction="20000"/>
          </a:bodyPr>
          <a:lstStyle/>
          <a:p>
            <a:r>
              <a:rPr lang="hr-HR" sz="2200" dirty="0">
                <a:solidFill>
                  <a:srgbClr val="455F7C"/>
                </a:solidFill>
                <a:latin typeface="Open Sans"/>
              </a:rPr>
              <a:t>Kvartalne stope nezaposlenosti u razvijenim i državama u razvoju u periodu 2017-2022. </a:t>
            </a:r>
            <a:endParaRPr lang="hr-HR" sz="2200" b="1" dirty="0">
              <a:solidFill>
                <a:srgbClr val="0F2741"/>
              </a:solidFill>
              <a:latin typeface="Open Sans"/>
            </a:endParaRPr>
          </a:p>
          <a:p>
            <a:r>
              <a:rPr lang="hr-HR" sz="2200" b="0" dirty="0">
                <a:solidFill>
                  <a:srgbClr val="0F2741"/>
                </a:solidFill>
                <a:latin typeface="Open Sans"/>
              </a:rPr>
              <a:t>Od drugog </a:t>
            </a:r>
            <a:r>
              <a:rPr lang="hr-HR" sz="2200" b="0" dirty="0" err="1">
                <a:solidFill>
                  <a:srgbClr val="0F2741"/>
                </a:solidFill>
                <a:latin typeface="Open Sans"/>
              </a:rPr>
              <a:t>tromJesečja</a:t>
            </a:r>
            <a:r>
              <a:rPr lang="hr-HR" sz="2200" b="0" dirty="0">
                <a:solidFill>
                  <a:srgbClr val="0F2741"/>
                </a:solidFill>
                <a:latin typeface="Open Sans"/>
              </a:rPr>
              <a:t> 2017, Brazil je država sa najvećom stopom nezaposlenosti. Ali, stopa je neprestano u padu od drugog tromjesečja 2021, te je pala ispod osam procenata u posljednjem tromjesečju 2022. U istom tromjesečju, Japan je imao najnižu stopu nezaposlenosti od svih analiziranih država.</a:t>
            </a:r>
            <a:endParaRPr lang="hr-HR" sz="1100" dirty="0">
              <a:solidFill>
                <a:srgbClr val="455F7C"/>
              </a:solidFill>
              <a:latin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lang="hr-HR" sz="600" b="1" dirty="0">
                <a:solidFill>
                  <a:srgbClr val="0F2741"/>
                </a:solidFill>
                <a:latin typeface="Open Sans"/>
              </a:rPr>
              <a:t>Izvor</a:t>
            </a:r>
            <a:r>
              <a:rPr sz="600" b="1" dirty="0">
                <a:solidFill>
                  <a:srgbClr val="0F2741"/>
                </a:solidFill>
                <a:latin typeface="Open Sans"/>
              </a:rPr>
              <a:t>: </a:t>
            </a:r>
            <a:r>
              <a:rPr lang="hr-HR" sz="600" b="0" dirty="0">
                <a:solidFill>
                  <a:srgbClr val="0F2741"/>
                </a:solidFill>
                <a:latin typeface="Open Sans"/>
              </a:rPr>
              <a:t>Svjetska banka</a:t>
            </a:r>
            <a:endParaRPr sz="600" b="0" dirty="0">
              <a:solidFill>
                <a:srgbClr val="0F2741"/>
              </a:solidFill>
              <a:latin typeface="Open Sans"/>
            </a:endParaRP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5"/>
          </a:graphicData>
        </a:graphic>
      </p:graphicFrame>
      <p:sp>
        <p:nvSpPr>
          <p:cNvPr id="5" name="New shape"/>
          <p:cNvSpPr/>
          <p:nvPr/>
        </p:nvSpPr>
        <p:spPr>
          <a:xfrm>
            <a:off x="523300" y="5339925"/>
            <a:ext cx="11143000" cy="69142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6" name="OleObject"/>
          <p:cNvGraphicFramePr>
            <a:graphicFrameLocks noChangeAspect="1"/>
          </p:cNvGraphicFramePr>
          <p:nvPr/>
        </p:nvGraphicFramePr>
        <p:xfrm>
          <a:off x="9399600" y="5401865"/>
          <a:ext cx="2203200" cy="629486"/>
        </p:xfrm>
        <a:graphic>
          <a:graphicData uri="http://schemas.openxmlformats.org/presentationml/2006/ole">
            <mc:AlternateContent xmlns:mc="http://schemas.openxmlformats.org/markup-compatibility/2006">
              <mc:Choice xmlns:v="urn:schemas-microsoft-com:vml" Requires="v">
                <p:oleObj r:id="rId7" imgW="2203200" imgH="629486" progId=".xls">
                  <p:embed/>
                </p:oleObj>
              </mc:Choice>
              <mc:Fallback>
                <p:oleObj r:id="rId7" imgW="2203200" imgH="629486" progId=".xls">
                  <p:embed/>
                  <p:pic>
                    <p:nvPicPr>
                      <p:cNvPr id="6" name="OleObject"/>
                      <p:cNvPicPr/>
                      <p:nvPr/>
                    </p:nvPicPr>
                    <p:blipFill>
                      <a:blip r:embed="rId8"/>
                      <a:srcRect t="100000"/>
                      <a:tile tx="0" ty="0" sx="100000" sy="100000" flip="none" algn="tl"/>
                    </p:blipFill>
                    <p:spPr>
                      <a:xfrm>
                        <a:off x="9399600" y="5401865"/>
                        <a:ext cx="2203200" cy="629486"/>
                      </a:xfrm>
                      <a:prstGeom prst="rect">
                        <a:avLst/>
                      </a:prstGeom>
                      <a:blipFill>
                        <a:blip r:embed="rId9"/>
                        <a:stretch>
                          <a:fillRect/>
                        </a:stretch>
                      </a:blipFill>
                      <a:ln>
                        <a:noFill/>
                      </a:ln>
                    </p:spPr>
                  </p:pic>
                </p:oleObj>
              </mc:Fallback>
            </mc:AlternateContent>
          </a:graphicData>
        </a:graphic>
      </p:graphicFrame>
      <p:sp>
        <p:nvSpPr>
          <p:cNvPr id="7" name="New shape"/>
          <p:cNvSpPr/>
          <p:nvPr/>
        </p:nvSpPr>
        <p:spPr>
          <a:xfrm>
            <a:off x="5110550" y="1882800"/>
            <a:ext cx="19685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lang="hr-HR" sz="1100" dirty="0">
                <a:solidFill>
                  <a:srgbClr val="0F2741"/>
                </a:solidFill>
                <a:latin typeface="Open Sans"/>
              </a:rPr>
              <a:t>Stopa nezaposlenosti</a:t>
            </a:r>
            <a:endParaRPr sz="1100" dirty="0">
              <a:solidFill>
                <a:srgbClr val="0F2741"/>
              </a:solidFill>
              <a:latin typeface="Open Sans"/>
            </a:endParaRPr>
          </a:p>
        </p:txBody>
      </p:sp>
      <p:sp>
        <p:nvSpPr>
          <p:cNvPr id="8"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22</a:t>
            </a:r>
          </a:p>
        </p:txBody>
      </p:sp>
      <p:sp>
        <p:nvSpPr>
          <p:cNvPr id="10" name="New shape"/>
          <p:cNvSpPr/>
          <p:nvPr/>
        </p:nvSpPr>
        <p:spPr>
          <a:xfrm>
            <a:off x="432262" y="356400"/>
            <a:ext cx="11260538" cy="121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Autofit/>
          </a:bodyPr>
          <a:lstStyle/>
          <a:p>
            <a:r>
              <a:rPr lang="hr-HR" sz="2400" b="0" dirty="0">
                <a:solidFill>
                  <a:srgbClr val="0F2741"/>
                </a:solidFill>
                <a:latin typeface="Open Sans"/>
              </a:rPr>
              <a:t>Statistika pokazuje stopu nezaposlenosti u odabranim </a:t>
            </a:r>
            <a:r>
              <a:rPr lang="hr-HR" sz="2400" b="0" dirty="0" err="1">
                <a:solidFill>
                  <a:srgbClr val="0F2741"/>
                </a:solidFill>
                <a:latin typeface="Open Sans"/>
              </a:rPr>
              <a:t>regionima</a:t>
            </a:r>
            <a:r>
              <a:rPr lang="hr-HR" sz="2400" b="0" dirty="0">
                <a:solidFill>
                  <a:srgbClr val="0F2741"/>
                </a:solidFill>
                <a:latin typeface="Open Sans"/>
              </a:rPr>
              <a:t> svijeta u periodu 2016-2021. U 2021, stopa nezaposlenosti u Arapskom svijetu je procijenjena na 11,69%.</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lang="hr-HR" sz="600" b="1" dirty="0">
                <a:solidFill>
                  <a:srgbClr val="0F2741"/>
                </a:solidFill>
                <a:latin typeface="Open Sans"/>
              </a:rPr>
              <a:t>Izvor</a:t>
            </a:r>
            <a:r>
              <a:rPr sz="600" b="1" dirty="0">
                <a:solidFill>
                  <a:srgbClr val="0F2741"/>
                </a:solidFill>
                <a:latin typeface="Open Sans"/>
              </a:rPr>
              <a:t>: </a:t>
            </a:r>
            <a:r>
              <a:rPr lang="hr-HR" sz="600" b="0" dirty="0">
                <a:solidFill>
                  <a:srgbClr val="0F2741"/>
                </a:solidFill>
                <a:latin typeface="Open Sans"/>
              </a:rPr>
              <a:t>M</a:t>
            </a:r>
            <a:r>
              <a:rPr sz="600" b="0" dirty="0">
                <a:solidFill>
                  <a:srgbClr val="0F2741"/>
                </a:solidFill>
                <a:latin typeface="Open Sans"/>
              </a:rPr>
              <a:t>MF </a:t>
            </a: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5"/>
          </a:graphicData>
        </a:graphic>
      </p:graphicFrame>
      <p:sp>
        <p:nvSpPr>
          <p:cNvPr id="5" name="New shape"/>
          <p:cNvSpPr/>
          <p:nvPr/>
        </p:nvSpPr>
        <p:spPr>
          <a:xfrm>
            <a:off x="5085150" y="1882800"/>
            <a:ext cx="20193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lang="hr-HR" sz="1100" dirty="0">
                <a:solidFill>
                  <a:srgbClr val="0F2741"/>
                </a:solidFill>
                <a:latin typeface="Open Sans"/>
              </a:rPr>
              <a:t>Stopa nezaposlenosti</a:t>
            </a:r>
            <a:endParaRPr sz="1100" dirty="0">
              <a:solidFill>
                <a:srgbClr val="0F2741"/>
              </a:solidFill>
              <a:latin typeface="Open Sans"/>
            </a:endParaRPr>
          </a:p>
        </p:txBody>
      </p:sp>
      <p:sp>
        <p:nvSpPr>
          <p:cNvPr id="6"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23</a:t>
            </a:r>
          </a:p>
        </p:txBody>
      </p:sp>
      <p:sp>
        <p:nvSpPr>
          <p:cNvPr id="8" name="New shape"/>
          <p:cNvSpPr/>
          <p:nvPr/>
        </p:nvSpPr>
        <p:spPr>
          <a:xfrm>
            <a:off x="440575" y="356400"/>
            <a:ext cx="11252225" cy="121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Autofit/>
          </a:bodyPr>
          <a:lstStyle/>
          <a:p>
            <a:r>
              <a:rPr lang="hr-HR" dirty="0">
                <a:solidFill>
                  <a:srgbClr val="455F7C"/>
                </a:solidFill>
                <a:latin typeface="Open Sans"/>
              </a:rPr>
              <a:t>Pregled stope nezaposlenosti u državama G20.</a:t>
            </a:r>
          </a:p>
          <a:p>
            <a:r>
              <a:rPr lang="hr-HR" b="0" dirty="0">
                <a:solidFill>
                  <a:srgbClr val="0F2741"/>
                </a:solidFill>
                <a:latin typeface="Open Sans"/>
              </a:rPr>
              <a:t>Od oktobra 2022., Južna Afrika je imala najveću stopu nezaposlenosti među 19 država članica grupe G20. Stopa nezaposlenosti u Južnoj Africi je iznosila 34,6 procenta te godine, zatim Turska sa stopom nezaposlenosti od 10,8 procenata. Sa druge strane, Japan je imao najnižu stopu nezaposlenosti koja je iznosila svega 2.6 procenta.</a:t>
            </a:r>
            <a:endParaRPr lang="hr-HR" dirty="0">
              <a:solidFill>
                <a:srgbClr val="455F7C"/>
              </a:solidFill>
              <a:latin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dirty="0">
                <a:solidFill>
                  <a:srgbClr val="0F2741"/>
                </a:solidFill>
                <a:latin typeface="Open Sans"/>
              </a:rPr>
              <a:t>N</a:t>
            </a:r>
            <a:r>
              <a:rPr lang="hr-HR" sz="600" b="1" dirty="0" err="1">
                <a:solidFill>
                  <a:srgbClr val="0F2741"/>
                </a:solidFill>
                <a:latin typeface="Open Sans"/>
              </a:rPr>
              <a:t>apomena</a:t>
            </a:r>
            <a:r>
              <a:rPr sz="600" b="1" dirty="0">
                <a:solidFill>
                  <a:srgbClr val="0F2741"/>
                </a:solidFill>
                <a:latin typeface="Open Sans"/>
              </a:rPr>
              <a:t>: </a:t>
            </a:r>
            <a:r>
              <a:rPr lang="hr-HR" sz="600" b="0" dirty="0">
                <a:solidFill>
                  <a:srgbClr val="0F2741"/>
                </a:solidFill>
                <a:latin typeface="Open Sans"/>
              </a:rPr>
              <a:t>Svijet</a:t>
            </a:r>
            <a:r>
              <a:rPr sz="600" b="0" dirty="0">
                <a:solidFill>
                  <a:srgbClr val="0F2741"/>
                </a:solidFill>
                <a:latin typeface="Open Sans"/>
              </a:rPr>
              <a:t>; * </a:t>
            </a:r>
            <a:r>
              <a:rPr sz="600" b="0" dirty="0" err="1">
                <a:solidFill>
                  <a:srgbClr val="0F2741"/>
                </a:solidFill>
                <a:latin typeface="Open Sans"/>
              </a:rPr>
              <a:t>Preliminar</a:t>
            </a:r>
            <a:r>
              <a:rPr lang="hr-HR" sz="600" b="0" dirty="0">
                <a:solidFill>
                  <a:srgbClr val="0F2741"/>
                </a:solidFill>
                <a:latin typeface="Open Sans"/>
              </a:rPr>
              <a:t>ne procjene</a:t>
            </a:r>
            <a:r>
              <a:rPr sz="600" b="0" dirty="0">
                <a:solidFill>
                  <a:srgbClr val="0F2741"/>
                </a:solidFill>
                <a:latin typeface="Open Sans"/>
              </a:rPr>
              <a:t>. **</a:t>
            </a:r>
            <a:r>
              <a:rPr sz="600" b="0" dirty="0" err="1">
                <a:solidFill>
                  <a:srgbClr val="0F2741"/>
                </a:solidFill>
                <a:latin typeface="Open Sans"/>
              </a:rPr>
              <a:t>Pr</a:t>
            </a:r>
            <a:r>
              <a:rPr lang="hr-HR" sz="600" b="0" dirty="0" err="1">
                <a:solidFill>
                  <a:srgbClr val="0F2741"/>
                </a:solidFill>
                <a:latin typeface="Open Sans"/>
              </a:rPr>
              <a:t>edviđanja</a:t>
            </a:r>
            <a:r>
              <a:rPr sz="600" b="0" dirty="0">
                <a:solidFill>
                  <a:srgbClr val="0F2741"/>
                </a:solidFill>
                <a:latin typeface="Open Sans"/>
              </a:rPr>
              <a:t>. V</a:t>
            </a:r>
            <a:r>
              <a:rPr lang="hr-HR" sz="600" b="0" dirty="0" err="1">
                <a:solidFill>
                  <a:srgbClr val="0F2741"/>
                </a:solidFill>
                <a:latin typeface="Open Sans"/>
              </a:rPr>
              <a:t>rijednosti</a:t>
            </a:r>
            <a:r>
              <a:rPr lang="hr-HR" sz="600" b="0" dirty="0">
                <a:solidFill>
                  <a:srgbClr val="0F2741"/>
                </a:solidFill>
                <a:latin typeface="Open Sans"/>
              </a:rPr>
              <a:t> su zaokružene</a:t>
            </a:r>
            <a:r>
              <a:rPr sz="600" b="0" dirty="0">
                <a:solidFill>
                  <a:srgbClr val="0F2741"/>
                </a:solidFill>
                <a:latin typeface="Open Sans"/>
              </a:rPr>
              <a:t>. </a:t>
            </a:r>
            <a:r>
              <a:rPr sz="600" b="0" dirty="0" err="1">
                <a:solidFill>
                  <a:srgbClr val="0F2741"/>
                </a:solidFill>
                <a:latin typeface="Open Sans"/>
              </a:rPr>
              <a:t>Pr</a:t>
            </a:r>
            <a:r>
              <a:rPr lang="hr-HR" sz="600" b="0" dirty="0" err="1">
                <a:solidFill>
                  <a:srgbClr val="0F2741"/>
                </a:solidFill>
                <a:latin typeface="Open Sans"/>
              </a:rPr>
              <a:t>edviđana</a:t>
            </a:r>
            <a:r>
              <a:rPr lang="hr-HR" sz="600" b="0" dirty="0">
                <a:solidFill>
                  <a:srgbClr val="0F2741"/>
                </a:solidFill>
                <a:latin typeface="Open Sans"/>
              </a:rPr>
              <a:t> za </a:t>
            </a:r>
            <a:r>
              <a:rPr sz="600" b="0" dirty="0">
                <a:solidFill>
                  <a:srgbClr val="0F2741"/>
                </a:solidFill>
                <a:latin typeface="Open Sans"/>
              </a:rPr>
              <a:t>2022</a:t>
            </a:r>
            <a:r>
              <a:rPr lang="hr-HR" sz="600" b="0" dirty="0">
                <a:solidFill>
                  <a:srgbClr val="0F2741"/>
                </a:solidFill>
                <a:latin typeface="Open Sans"/>
              </a:rPr>
              <a:t>. preuzeta iz Pregleda svjetske zaposlenosti i društvenih kretanja</a:t>
            </a:r>
            <a:r>
              <a:rPr sz="600" b="0" dirty="0">
                <a:solidFill>
                  <a:srgbClr val="0F2741"/>
                </a:solidFill>
                <a:latin typeface="Open Sans"/>
              </a:rPr>
              <a:t>: </a:t>
            </a:r>
            <a:r>
              <a:rPr lang="hr-HR" sz="600" b="0" dirty="0">
                <a:solidFill>
                  <a:srgbClr val="0F2741"/>
                </a:solidFill>
                <a:latin typeface="Open Sans"/>
              </a:rPr>
              <a:t>Izvještaj o trendovima za </a:t>
            </a:r>
            <a:r>
              <a:rPr sz="600" b="0" dirty="0">
                <a:solidFill>
                  <a:srgbClr val="0F2741"/>
                </a:solidFill>
                <a:latin typeface="Open Sans"/>
              </a:rPr>
              <a:t>2021</a:t>
            </a:r>
            <a:r>
              <a:rPr lang="hr-HR" sz="600" b="0" dirty="0">
                <a:solidFill>
                  <a:srgbClr val="0F2741"/>
                </a:solidFill>
                <a:latin typeface="Open Sans"/>
              </a:rPr>
              <a:t>.</a:t>
            </a:r>
            <a:r>
              <a:rPr sz="600" b="0" dirty="0">
                <a:solidFill>
                  <a:srgbClr val="0F2741"/>
                </a:solidFill>
                <a:latin typeface="Open Sans"/>
              </a:rPr>
              <a:t> </a:t>
            </a:r>
            <a:r>
              <a:rPr lang="hr-HR" sz="600" b="0" dirty="0">
                <a:solidFill>
                  <a:srgbClr val="0F2741"/>
                </a:solidFill>
                <a:latin typeface="Open Sans"/>
                <a:hlinkClick r:id="rId5">
                  <a:extLst>
                    <a:ext uri="{A12FA001-AC4F-418D-AE19-62706E023703}">
                      <ahyp:hlinkClr xmlns:ahyp="http://schemas.microsoft.com/office/drawing/2018/hyperlinkcolor" val="tx"/>
                    </a:ext>
                  </a:extLst>
                </a:hlinkClick>
              </a:rPr>
              <a:t>Čitajte više</a:t>
            </a:r>
            <a:endParaRPr sz="600" b="0" dirty="0">
              <a:solidFill>
                <a:srgbClr val="0F2741"/>
              </a:solidFill>
              <a:latin typeface="Open Sans"/>
              <a:hlinkClick r:id="rId5">
                <a:extLst>
                  <a:ext uri="{A12FA001-AC4F-418D-AE19-62706E023703}">
                    <ahyp:hlinkClr xmlns:ahyp="http://schemas.microsoft.com/office/drawing/2018/hyperlinkcolor" val="tx"/>
                  </a:ext>
                </a:extLst>
              </a:hlinkClick>
            </a:endParaRPr>
          </a:p>
          <a:p>
            <a:r>
              <a:rPr lang="hr-HR" sz="600" b="1" dirty="0">
                <a:solidFill>
                  <a:srgbClr val="0F2741"/>
                </a:solidFill>
                <a:latin typeface="Open Sans"/>
              </a:rPr>
              <a:t>Izvor</a:t>
            </a:r>
            <a:r>
              <a:rPr sz="600" b="1" dirty="0">
                <a:solidFill>
                  <a:srgbClr val="0F2741"/>
                </a:solidFill>
                <a:latin typeface="Open Sans"/>
              </a:rPr>
              <a:t>: </a:t>
            </a:r>
            <a:r>
              <a:rPr lang="hr-HR" sz="600" b="0" dirty="0">
                <a:solidFill>
                  <a:srgbClr val="0F2741"/>
                </a:solidFill>
                <a:latin typeface="Open Sans"/>
              </a:rPr>
              <a:t>MOR</a:t>
            </a:r>
            <a:r>
              <a:rPr sz="600" b="0" dirty="0">
                <a:solidFill>
                  <a:srgbClr val="0F2741"/>
                </a:solidFill>
                <a:latin typeface="Open Sans"/>
              </a:rPr>
              <a:t>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extLst>
              <p:ext uri="{D42A27DB-BD31-4B8C-83A1-F6EECF244321}">
                <p14:modId xmlns:p14="http://schemas.microsoft.com/office/powerpoint/2010/main" val="3870402804"/>
              </p:ext>
            </p:extLst>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25</a:t>
            </a:r>
          </a:p>
        </p:txBody>
      </p:sp>
      <p:sp>
        <p:nvSpPr>
          <p:cNvPr id="6" name="New shape"/>
          <p:cNvSpPr/>
          <p:nvPr/>
        </p:nvSpPr>
        <p:spPr>
          <a:xfrm>
            <a:off x="374073" y="106062"/>
            <a:ext cx="11318727" cy="720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lang="hr-HR" sz="2500" dirty="0">
                <a:solidFill>
                  <a:srgbClr val="0F2741"/>
                </a:solidFill>
                <a:latin typeface="Open Sans Light"/>
              </a:rPr>
              <a:t>Broj nezaposlenih u svijetu u periodu 1991-2021 (u milionima)</a:t>
            </a:r>
          </a:p>
        </p:txBody>
      </p:sp>
      <p:sp>
        <p:nvSpPr>
          <p:cNvPr id="7" name="New shape"/>
          <p:cNvSpPr/>
          <p:nvPr/>
        </p:nvSpPr>
        <p:spPr>
          <a:xfrm>
            <a:off x="282633" y="852612"/>
            <a:ext cx="11410167" cy="720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Autofit/>
          </a:bodyPr>
          <a:lstStyle/>
          <a:p>
            <a:pPr>
              <a:spcAft>
                <a:spcPct val="20000"/>
              </a:spcAft>
            </a:pPr>
            <a:r>
              <a:rPr lang="hr-HR" sz="2000" b="0" dirty="0">
                <a:solidFill>
                  <a:srgbClr val="0F2741"/>
                </a:solidFill>
                <a:latin typeface="Open Sans"/>
              </a:rPr>
              <a:t>U periodu 2019-2020, broj nezaposlenih u svijetu se povećao sa 191,93 miliona na 235,21 milion, što je najveći godišnji rast nezaposlenosti u ovom periodu. U 2021., broj nezaposlenih je pao na 216 miliona.</a:t>
            </a:r>
            <a:endParaRPr lang="hr-HR" sz="2000" dirty="0">
              <a:solidFill>
                <a:srgbClr val="455F7C"/>
              </a:solidFill>
              <a:latin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dirty="0">
                <a:solidFill>
                  <a:srgbClr val="0F2741"/>
                </a:solidFill>
                <a:latin typeface="Open Sans"/>
              </a:rPr>
              <a:t>N</a:t>
            </a:r>
            <a:r>
              <a:rPr lang="hr-HR" sz="600" b="1" dirty="0" err="1">
                <a:solidFill>
                  <a:srgbClr val="0F2741"/>
                </a:solidFill>
                <a:latin typeface="Open Sans"/>
              </a:rPr>
              <a:t>apomena</a:t>
            </a:r>
            <a:r>
              <a:rPr sz="600" b="1" dirty="0">
                <a:solidFill>
                  <a:srgbClr val="0F2741"/>
                </a:solidFill>
                <a:latin typeface="Open Sans"/>
              </a:rPr>
              <a:t>: </a:t>
            </a:r>
            <a:r>
              <a:rPr lang="hr-HR" sz="600" b="0" dirty="0">
                <a:solidFill>
                  <a:srgbClr val="0F2741"/>
                </a:solidFill>
                <a:latin typeface="Open Sans"/>
              </a:rPr>
              <a:t>Svijet</a:t>
            </a:r>
            <a:r>
              <a:rPr sz="600" b="0" dirty="0">
                <a:solidFill>
                  <a:srgbClr val="0F2741"/>
                </a:solidFill>
                <a:latin typeface="Open Sans"/>
              </a:rPr>
              <a:t>; 2006</a:t>
            </a:r>
            <a:r>
              <a:rPr lang="hr-HR" sz="600" b="0" dirty="0">
                <a:solidFill>
                  <a:srgbClr val="0F2741"/>
                </a:solidFill>
                <a:latin typeface="Open Sans"/>
              </a:rPr>
              <a:t>-</a:t>
            </a:r>
            <a:r>
              <a:rPr sz="600" b="0" dirty="0">
                <a:solidFill>
                  <a:srgbClr val="0F2741"/>
                </a:solidFill>
                <a:latin typeface="Open Sans"/>
              </a:rPr>
              <a:t>2019; *</a:t>
            </a:r>
            <a:r>
              <a:rPr lang="hr-HR" sz="600" b="0" dirty="0">
                <a:solidFill>
                  <a:srgbClr val="0F2741"/>
                </a:solidFill>
                <a:latin typeface="Open Sans"/>
              </a:rPr>
              <a:t>Procjena</a:t>
            </a:r>
            <a:r>
              <a:rPr sz="600" b="0" dirty="0">
                <a:solidFill>
                  <a:srgbClr val="0F2741"/>
                </a:solidFill>
                <a:latin typeface="Open Sans"/>
              </a:rPr>
              <a:t>. </a:t>
            </a:r>
            <a:r>
              <a:rPr lang="hr-HR" sz="600" b="0" dirty="0">
                <a:solidFill>
                  <a:srgbClr val="0F2741"/>
                </a:solidFill>
                <a:latin typeface="Open Sans"/>
                <a:hlinkClick r:id="rId5">
                  <a:extLst>
                    <a:ext uri="{A12FA001-AC4F-418D-AE19-62706E023703}">
                      <ahyp:hlinkClr xmlns:ahyp="http://schemas.microsoft.com/office/drawing/2018/hyperlinkcolor" val="tx"/>
                    </a:ext>
                  </a:extLst>
                </a:hlinkClick>
              </a:rPr>
              <a:t>Čitaj više</a:t>
            </a:r>
            <a:endParaRPr sz="600" b="0" dirty="0">
              <a:solidFill>
                <a:srgbClr val="0F2741"/>
              </a:solidFill>
              <a:latin typeface="Open Sans"/>
              <a:hlinkClick r:id="rId5">
                <a:extLst>
                  <a:ext uri="{A12FA001-AC4F-418D-AE19-62706E023703}">
                    <ahyp:hlinkClr xmlns:ahyp="http://schemas.microsoft.com/office/drawing/2018/hyperlinkcolor" val="tx"/>
                  </a:ext>
                </a:extLst>
              </a:hlinkClick>
            </a:endParaRPr>
          </a:p>
          <a:p>
            <a:r>
              <a:rPr lang="hr-HR" sz="600" b="1" dirty="0">
                <a:solidFill>
                  <a:srgbClr val="0F2741"/>
                </a:solidFill>
                <a:latin typeface="Open Sans"/>
              </a:rPr>
              <a:t>Izvor</a:t>
            </a:r>
            <a:r>
              <a:rPr sz="600" b="1" dirty="0">
                <a:solidFill>
                  <a:srgbClr val="0F2741"/>
                </a:solidFill>
                <a:latin typeface="Open Sans"/>
              </a:rPr>
              <a:t>: </a:t>
            </a:r>
            <a:r>
              <a:rPr lang="hr-HR" sz="600" b="0" dirty="0">
                <a:solidFill>
                  <a:srgbClr val="0F2741"/>
                </a:solidFill>
                <a:latin typeface="Open Sans"/>
              </a:rPr>
              <a:t>MOR</a:t>
            </a:r>
            <a:r>
              <a:rPr sz="600" b="0" dirty="0">
                <a:solidFill>
                  <a:srgbClr val="0F2741"/>
                </a:solidFill>
                <a:latin typeface="Open Sans"/>
              </a:rPr>
              <a:t>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extLst>
              <p:ext uri="{D42A27DB-BD31-4B8C-83A1-F6EECF244321}">
                <p14:modId xmlns:p14="http://schemas.microsoft.com/office/powerpoint/2010/main" val="3721532667"/>
              </p:ext>
            </p:extLst>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32</a:t>
            </a:r>
          </a:p>
        </p:txBody>
      </p:sp>
      <p:sp>
        <p:nvSpPr>
          <p:cNvPr id="7" name="New shape"/>
          <p:cNvSpPr/>
          <p:nvPr/>
        </p:nvSpPr>
        <p:spPr>
          <a:xfrm>
            <a:off x="349135" y="236250"/>
            <a:ext cx="11343665" cy="1336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Autofit/>
          </a:bodyPr>
          <a:lstStyle/>
          <a:p>
            <a:pPr>
              <a:spcAft>
                <a:spcPct val="20000"/>
              </a:spcAft>
            </a:pPr>
            <a:r>
              <a:rPr lang="hr-HR" sz="1900" dirty="0">
                <a:solidFill>
                  <a:srgbClr val="455F7C"/>
                </a:solidFill>
                <a:latin typeface="Open Sans"/>
              </a:rPr>
              <a:t>Rast prosječne realne plate na godišnjoj osnovi u periodu 2006-2019. Prosječne realne plate u svijetu su rasle svake godine od </a:t>
            </a:r>
            <a:r>
              <a:rPr lang="hr-HR" sz="1900" b="0" dirty="0">
                <a:solidFill>
                  <a:srgbClr val="0F2741"/>
                </a:solidFill>
                <a:latin typeface="Open Sans"/>
              </a:rPr>
              <a:t>2006. U 2007, plate su rasle za 3,2 procenta, što je bila. Najveća. Vrijednost u prethodnim godinama. Prema predviđanjima za 2019, očekivalo se da će prosječne plate rasti. Za dva procenta u toj godini.</a:t>
            </a:r>
            <a:endParaRPr lang="hr-HR" sz="1900" dirty="0">
              <a:solidFill>
                <a:srgbClr val="0F2741"/>
              </a:solidFill>
              <a:latin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lang="hr-HR" sz="600" b="1" dirty="0">
                <a:solidFill>
                  <a:srgbClr val="0F2741"/>
                </a:solidFill>
                <a:latin typeface="Open Sans"/>
              </a:rPr>
              <a:t>Napomena: </a:t>
            </a:r>
            <a:r>
              <a:rPr lang="hr-HR" sz="600" b="0" dirty="0">
                <a:solidFill>
                  <a:srgbClr val="0F2741"/>
                </a:solidFill>
                <a:latin typeface="Open Sans"/>
              </a:rPr>
              <a:t>Svijet; 2021*; Zaposleni; * Posljednji podaci za svaku od država variraju, osnovna godina je prikazana u zagradi. Izvor dodaje sljedeće informacije: ”Ova serija se zasniva na definiciji 13. ICLS. Za </a:t>
            </a:r>
            <a:r>
              <a:rPr lang="hr-HR" sz="600" b="0" dirty="0" err="1">
                <a:solidFill>
                  <a:srgbClr val="0F2741"/>
                </a:solidFill>
                <a:latin typeface="Open Sans"/>
              </a:rPr>
              <a:t>uporednost</a:t>
            </a:r>
            <a:r>
              <a:rPr lang="hr-HR" sz="600" b="0" dirty="0">
                <a:solidFill>
                  <a:srgbClr val="0F2741"/>
                </a:solidFill>
                <a:latin typeface="Open Sans"/>
              </a:rPr>
              <a:t> vremena serija, [...] </a:t>
            </a:r>
            <a:r>
              <a:rPr lang="hr-HR" sz="600" b="0" dirty="0">
                <a:solidFill>
                  <a:srgbClr val="0F2741"/>
                </a:solidFill>
                <a:latin typeface="Open Sans"/>
                <a:hlinkClick r:id="rId5">
                  <a:extLst>
                    <a:ext uri="{A12FA001-AC4F-418D-AE19-62706E023703}">
                      <ahyp:hlinkClr xmlns:ahyp="http://schemas.microsoft.com/office/drawing/2018/hyperlinkcolor" val="tx"/>
                    </a:ext>
                  </a:extLst>
                </a:hlinkClick>
              </a:rPr>
              <a:t>Čitaj više</a:t>
            </a:r>
          </a:p>
          <a:p>
            <a:r>
              <a:rPr lang="hr-HR" sz="600" b="1" dirty="0">
                <a:solidFill>
                  <a:srgbClr val="0F2741"/>
                </a:solidFill>
                <a:latin typeface="Open Sans"/>
              </a:rPr>
              <a:t>Izvor: </a:t>
            </a:r>
            <a:r>
              <a:rPr lang="hr-HR" sz="600" b="0" dirty="0">
                <a:solidFill>
                  <a:srgbClr val="0F2741"/>
                </a:solidFill>
                <a:latin typeface="Open Sans"/>
              </a:rPr>
              <a:t>MOR</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OleObject"/>
          <p:cNvGraphicFramePr>
            <a:graphicFrameLocks noChangeAspect="1"/>
          </p:cNvGraphicFramePr>
          <p:nvPr/>
        </p:nvGraphicFramePr>
        <p:xfrm>
          <a:off x="9399600" y="5401865"/>
          <a:ext cx="2203200" cy="629486"/>
        </p:xfrm>
        <a:graphic>
          <a:graphicData uri="http://schemas.openxmlformats.org/presentationml/2006/ole">
            <mc:AlternateContent xmlns:mc="http://schemas.openxmlformats.org/markup-compatibility/2006">
              <mc:Choice xmlns:v="urn:schemas-microsoft-com:vml" Requires="v">
                <p:oleObj r:id="rId7" imgW="2203200" imgH="629486" progId=".xls">
                  <p:embed/>
                </p:oleObj>
              </mc:Choice>
              <mc:Fallback>
                <p:oleObj r:id="rId7" imgW="2203200" imgH="629486" progId=".xls">
                  <p:embed/>
                  <p:pic>
                    <p:nvPicPr>
                      <p:cNvPr id="6" name="OleObject"/>
                      <p:cNvPicPr/>
                      <p:nvPr/>
                    </p:nvPicPr>
                    <p:blipFill>
                      <a:blip r:embed="rId8"/>
                      <a:srcRect t="100000"/>
                      <a:tile tx="0" ty="0" sx="100000" sy="100000" flip="none" algn="tl"/>
                    </p:blipFill>
                    <p:spPr>
                      <a:xfrm>
                        <a:off x="9399600" y="5401865"/>
                        <a:ext cx="2203200" cy="629486"/>
                      </a:xfrm>
                      <a:prstGeom prst="rect">
                        <a:avLst/>
                      </a:prstGeom>
                      <a:blipFill>
                        <a:blip r:embed="rId9"/>
                        <a:stretch>
                          <a:fillRect/>
                        </a:stretch>
                      </a:blipFill>
                      <a:ln>
                        <a:noFill/>
                      </a:ln>
                    </p:spPr>
                  </p:pic>
                </p:oleObj>
              </mc:Fallback>
            </mc:AlternateContent>
          </a:graphicData>
        </a:graphic>
      </p:graphicFrame>
      <p:sp>
        <p:nvSpPr>
          <p:cNvPr id="7" name="New shape"/>
          <p:cNvSpPr/>
          <p:nvPr/>
        </p:nvSpPr>
        <p:spPr>
          <a:xfrm>
            <a:off x="4088200" y="1882800"/>
            <a:ext cx="40132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lang="hr-HR" sz="1100" dirty="0">
                <a:solidFill>
                  <a:srgbClr val="0F2741"/>
                </a:solidFill>
                <a:latin typeface="Open Sans"/>
              </a:rPr>
              <a:t>Pariteti kupovne moći za </a:t>
            </a:r>
            <a:r>
              <a:rPr sz="1100" dirty="0">
                <a:solidFill>
                  <a:srgbClr val="0F2741"/>
                </a:solidFill>
                <a:latin typeface="Open Sans"/>
              </a:rPr>
              <a:t>2017 U.S.</a:t>
            </a:r>
            <a:r>
              <a:rPr lang="hr-HR" sz="1100" dirty="0">
                <a:solidFill>
                  <a:srgbClr val="0F2741"/>
                </a:solidFill>
                <a:latin typeface="Open Sans"/>
              </a:rPr>
              <a:t>D.</a:t>
            </a:r>
            <a:endParaRPr sz="1100" dirty="0">
              <a:solidFill>
                <a:srgbClr val="0F2741"/>
              </a:solidFill>
              <a:latin typeface="Open Sans"/>
            </a:endParaRPr>
          </a:p>
        </p:txBody>
      </p:sp>
      <p:sp>
        <p:nvSpPr>
          <p:cNvPr id="8"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34</a:t>
            </a:r>
          </a:p>
        </p:txBody>
      </p:sp>
      <p:sp>
        <p:nvSpPr>
          <p:cNvPr id="9" name="New shape"/>
          <p:cNvSpPr/>
          <p:nvPr/>
        </p:nvSpPr>
        <p:spPr>
          <a:xfrm>
            <a:off x="390698" y="0"/>
            <a:ext cx="11302102" cy="1063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lang="hr-HR" sz="2500" dirty="0">
                <a:solidFill>
                  <a:srgbClr val="0F2741"/>
                </a:solidFill>
                <a:latin typeface="Open Sans Light"/>
              </a:rPr>
              <a:t>20 država sa najvećom prosječnom platom zaposlenih u 2021 (u Kupovnoj moći u USD)</a:t>
            </a:r>
          </a:p>
        </p:txBody>
      </p:sp>
      <p:sp>
        <p:nvSpPr>
          <p:cNvPr id="10" name="New shape"/>
          <p:cNvSpPr/>
          <p:nvPr/>
        </p:nvSpPr>
        <p:spPr>
          <a:xfrm>
            <a:off x="299258" y="997527"/>
            <a:ext cx="11393542" cy="5756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Autofit/>
          </a:bodyPr>
          <a:lstStyle/>
          <a:p>
            <a:pPr>
              <a:spcAft>
                <a:spcPct val="20000"/>
              </a:spcAft>
            </a:pPr>
            <a:r>
              <a:rPr lang="hr-HR" sz="1400" b="0" dirty="0">
                <a:solidFill>
                  <a:srgbClr val="0F2741"/>
                </a:solidFill>
                <a:latin typeface="Open Sans"/>
              </a:rPr>
              <a:t>Belgija je imala najveće prosječne plate zaposlenih u svijetu u 2021 u smislu pariteta kupovne moći (PPP), koji uzima u obzir prosječne troškove života u državi. Njemačka je na drugom mjestu, a </a:t>
            </a:r>
            <a:r>
              <a:rPr lang="hr-HR" sz="1400" dirty="0">
                <a:solidFill>
                  <a:srgbClr val="0F2741"/>
                </a:solidFill>
                <a:latin typeface="Open Sans"/>
              </a:rPr>
              <a:t>Francuska na trećem</a:t>
            </a:r>
            <a:r>
              <a:rPr lang="hr-HR" sz="1400" b="0" dirty="0">
                <a:solidFill>
                  <a:srgbClr val="0F2741"/>
                </a:solidFill>
                <a:latin typeface="Open Sans"/>
              </a:rPr>
              <a:t>. A Palestinske Teritorije su </a:t>
            </a:r>
            <a:r>
              <a:rPr lang="hr-HR" sz="1400" dirty="0">
                <a:solidFill>
                  <a:srgbClr val="0F2741"/>
                </a:solidFill>
                <a:latin typeface="Open Sans"/>
              </a:rPr>
              <a:t>na šestom mjestu po prosječnim mjesečnim platama zaposlenih u svijetu</a:t>
            </a:r>
            <a:r>
              <a:rPr lang="hr-HR" sz="1400" b="0" dirty="0">
                <a:solidFill>
                  <a:srgbClr val="0F2741"/>
                </a:solidFill>
                <a:latin typeface="Open Sans"/>
              </a:rPr>
              <a:t>.</a:t>
            </a:r>
            <a:endParaRPr lang="hr-HR" sz="1400" dirty="0">
              <a:solidFill>
                <a:srgbClr val="0F2741"/>
              </a:solidFill>
              <a:latin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dirty="0">
                <a:solidFill>
                  <a:srgbClr val="0F2741"/>
                </a:solidFill>
                <a:latin typeface="Open Sans"/>
              </a:rPr>
              <a:t>N</a:t>
            </a:r>
            <a:r>
              <a:rPr lang="hr-HR" sz="600" b="1" dirty="0" err="1">
                <a:solidFill>
                  <a:srgbClr val="0F2741"/>
                </a:solidFill>
                <a:latin typeface="Open Sans"/>
              </a:rPr>
              <a:t>apomena</a:t>
            </a:r>
            <a:r>
              <a:rPr sz="600" b="1" dirty="0">
                <a:solidFill>
                  <a:srgbClr val="0F2741"/>
                </a:solidFill>
                <a:latin typeface="Open Sans"/>
              </a:rPr>
              <a:t>: </a:t>
            </a:r>
            <a:r>
              <a:rPr lang="hr-HR" sz="600" b="0" dirty="0">
                <a:solidFill>
                  <a:srgbClr val="0F2741"/>
                </a:solidFill>
                <a:latin typeface="Open Sans"/>
              </a:rPr>
              <a:t>Svijet</a:t>
            </a:r>
            <a:r>
              <a:rPr sz="600" b="0" dirty="0">
                <a:solidFill>
                  <a:srgbClr val="0F2741"/>
                </a:solidFill>
                <a:latin typeface="Open Sans"/>
              </a:rPr>
              <a:t>; 1991</a:t>
            </a:r>
            <a:r>
              <a:rPr lang="hr-HR" sz="600" b="0" dirty="0">
                <a:solidFill>
                  <a:srgbClr val="0F2741"/>
                </a:solidFill>
                <a:latin typeface="Open Sans"/>
              </a:rPr>
              <a:t>-</a:t>
            </a:r>
            <a:r>
              <a:rPr sz="600" b="0" dirty="0">
                <a:solidFill>
                  <a:srgbClr val="0F2741"/>
                </a:solidFill>
                <a:latin typeface="Open Sans"/>
              </a:rPr>
              <a:t>2022</a:t>
            </a:r>
            <a:r>
              <a:rPr lang="hr-HR" sz="600" b="0" dirty="0">
                <a:solidFill>
                  <a:srgbClr val="0F2741"/>
                </a:solidFill>
                <a:latin typeface="Open Sans"/>
              </a:rPr>
              <a:t>.</a:t>
            </a:r>
            <a:endParaRPr sz="600" b="0" dirty="0">
              <a:solidFill>
                <a:srgbClr val="0F2741"/>
              </a:solidFill>
              <a:latin typeface="Open Sans"/>
            </a:endParaRPr>
          </a:p>
          <a:p>
            <a:r>
              <a:rPr lang="hr-HR" sz="600" b="1" dirty="0">
                <a:solidFill>
                  <a:srgbClr val="0F2741"/>
                </a:solidFill>
                <a:latin typeface="Open Sans"/>
              </a:rPr>
              <a:t>Izvor</a:t>
            </a:r>
            <a:r>
              <a:rPr sz="600" b="1" dirty="0">
                <a:solidFill>
                  <a:srgbClr val="0F2741"/>
                </a:solidFill>
                <a:latin typeface="Open Sans"/>
              </a:rPr>
              <a:t>: </a:t>
            </a:r>
            <a:r>
              <a:rPr lang="hr-HR" sz="600" b="0" dirty="0">
                <a:solidFill>
                  <a:srgbClr val="0F2741"/>
                </a:solidFill>
                <a:latin typeface="Open Sans"/>
              </a:rPr>
              <a:t>MOR</a:t>
            </a:r>
            <a:endParaRPr sz="600" b="0" dirty="0">
              <a:solidFill>
                <a:srgbClr val="0F2741"/>
              </a:solidFill>
              <a:latin typeface="Open Sans"/>
            </a:endParaRP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5"/>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4</a:t>
            </a:r>
          </a:p>
        </p:txBody>
      </p:sp>
      <p:sp>
        <p:nvSpPr>
          <p:cNvPr id="6" name="New shape"/>
          <p:cNvSpPr/>
          <p:nvPr/>
        </p:nvSpPr>
        <p:spPr>
          <a:xfrm>
            <a:off x="496800" y="424800"/>
            <a:ext cx="11196000" cy="1310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Autofit/>
          </a:bodyPr>
          <a:lstStyle/>
          <a:p>
            <a:pPr>
              <a:spcAft>
                <a:spcPct val="20000"/>
              </a:spcAft>
            </a:pPr>
            <a:r>
              <a:rPr lang="hr-HR" dirty="0">
                <a:solidFill>
                  <a:srgbClr val="0F2741"/>
                </a:solidFill>
                <a:latin typeface="Abadi" panose="020B0604020104020204" pitchFamily="34" charset="0"/>
              </a:rPr>
              <a:t>Broj zaposlenih u svijetu. Procijenjeno je da je u 2022. bilo oko </a:t>
            </a:r>
            <a:r>
              <a:rPr lang="hr-HR" b="0" dirty="0">
                <a:solidFill>
                  <a:srgbClr val="0F2741"/>
                </a:solidFill>
                <a:latin typeface="Abadi" panose="020B0604020104020204" pitchFamily="34" charset="0"/>
              </a:rPr>
              <a:t>3,32 milijarde zaposlenih u svijetu, u </a:t>
            </a:r>
            <a:r>
              <a:rPr lang="hr-HR" b="0" dirty="0" err="1">
                <a:solidFill>
                  <a:srgbClr val="0F2741"/>
                </a:solidFill>
                <a:latin typeface="Abadi" panose="020B0604020104020204" pitchFamily="34" charset="0"/>
              </a:rPr>
              <a:t>poređenju</a:t>
            </a:r>
            <a:r>
              <a:rPr lang="hr-HR" b="0" dirty="0">
                <a:solidFill>
                  <a:srgbClr val="0F2741"/>
                </a:solidFill>
                <a:latin typeface="Abadi" panose="020B0604020104020204" pitchFamily="34" charset="0"/>
              </a:rPr>
              <a:t> sa 2,28 milijarde u 1991. – što je povećanje za oko 1,04 milijarde. U periodu 2019-2020. došlo je do pada globalne zaposlenosti, kada je broj zaposlenih pao sa 3,3 na 3,19 </a:t>
            </a:r>
            <a:r>
              <a:rPr lang="hr-HR" dirty="0">
                <a:solidFill>
                  <a:srgbClr val="0F2741"/>
                </a:solidFill>
                <a:latin typeface="Abadi" panose="020B0604020104020204" pitchFamily="34" charset="0"/>
              </a:rPr>
              <a:t>milijardi, </a:t>
            </a:r>
            <a:r>
              <a:rPr lang="hr-HR" dirty="0" err="1">
                <a:solidFill>
                  <a:srgbClr val="0F2741"/>
                </a:solidFill>
                <a:latin typeface="Abadi" panose="020B0604020104020204" pitchFamily="34" charset="0"/>
              </a:rPr>
              <a:t>vjerovatno</a:t>
            </a:r>
            <a:r>
              <a:rPr lang="hr-HR" dirty="0">
                <a:solidFill>
                  <a:srgbClr val="0F2741"/>
                </a:solidFill>
                <a:latin typeface="Abadi" panose="020B0604020104020204" pitchFamily="34" charset="0"/>
              </a:rPr>
              <a:t> zbog iznenadnog ekonomskog šoka uzrokovanog izbijanjem pandemije virusa korone</a:t>
            </a:r>
            <a:r>
              <a:rPr lang="hr-HR" b="0" dirty="0">
                <a:solidFill>
                  <a:srgbClr val="0F2741"/>
                </a:solidFill>
                <a:latin typeface="Abadi" panose="020B0604020104020204" pitchFamily="34" charset="0"/>
              </a:rPr>
              <a:t>.</a:t>
            </a:r>
            <a:endParaRPr lang="hr-HR" dirty="0">
              <a:solidFill>
                <a:srgbClr val="0F2741"/>
              </a:solidFill>
              <a:latin typeface="Abadi" panose="020B0604020104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dirty="0">
                <a:solidFill>
                  <a:srgbClr val="0F2741"/>
                </a:solidFill>
                <a:latin typeface="Open Sans"/>
              </a:rPr>
              <a:t>N</a:t>
            </a:r>
            <a:r>
              <a:rPr lang="hr-HR" sz="600" b="1" dirty="0" err="1">
                <a:solidFill>
                  <a:srgbClr val="0F2741"/>
                </a:solidFill>
                <a:latin typeface="Open Sans"/>
              </a:rPr>
              <a:t>apomena</a:t>
            </a:r>
            <a:r>
              <a:rPr sz="600" b="1" dirty="0">
                <a:solidFill>
                  <a:srgbClr val="0F2741"/>
                </a:solidFill>
                <a:latin typeface="Open Sans"/>
              </a:rPr>
              <a:t>: </a:t>
            </a:r>
            <a:r>
              <a:rPr lang="hr-HR" sz="600" b="0" dirty="0">
                <a:solidFill>
                  <a:srgbClr val="0F2741"/>
                </a:solidFill>
                <a:latin typeface="Open Sans"/>
              </a:rPr>
              <a:t>Svijet</a:t>
            </a:r>
            <a:r>
              <a:rPr sz="600" b="0" dirty="0">
                <a:solidFill>
                  <a:srgbClr val="0F2741"/>
                </a:solidFill>
                <a:latin typeface="Open Sans"/>
              </a:rPr>
              <a:t>; 2021*; </a:t>
            </a:r>
            <a:r>
              <a:rPr lang="hr-HR" sz="600" b="0" dirty="0">
                <a:solidFill>
                  <a:srgbClr val="0F2741"/>
                </a:solidFill>
                <a:latin typeface="Open Sans"/>
              </a:rPr>
              <a:t>Zaposleni</a:t>
            </a:r>
            <a:r>
              <a:rPr sz="600" b="0" dirty="0">
                <a:solidFill>
                  <a:srgbClr val="0F2741"/>
                </a:solidFill>
                <a:latin typeface="Open Sans"/>
              </a:rPr>
              <a:t>; * </a:t>
            </a:r>
            <a:r>
              <a:rPr lang="hr-HR" sz="600" b="0" dirty="0">
                <a:solidFill>
                  <a:srgbClr val="0F2741"/>
                </a:solidFill>
                <a:latin typeface="Open Sans"/>
              </a:rPr>
              <a:t>Najnoviji podaci za svaku od država variraju</a:t>
            </a:r>
            <a:r>
              <a:rPr sz="600" b="0" dirty="0">
                <a:solidFill>
                  <a:srgbClr val="0F2741"/>
                </a:solidFill>
                <a:latin typeface="Open Sans"/>
              </a:rPr>
              <a:t>, </a:t>
            </a:r>
            <a:r>
              <a:rPr lang="hr-HR" sz="600" b="0" dirty="0">
                <a:solidFill>
                  <a:srgbClr val="0F2741"/>
                </a:solidFill>
                <a:latin typeface="Open Sans"/>
              </a:rPr>
              <a:t>osnovna godina je prikazana u zagradi</a:t>
            </a:r>
            <a:r>
              <a:rPr sz="600" b="0" dirty="0">
                <a:solidFill>
                  <a:srgbClr val="0F2741"/>
                </a:solidFill>
                <a:latin typeface="Open Sans"/>
              </a:rPr>
              <a:t>. </a:t>
            </a:r>
            <a:r>
              <a:rPr lang="hr-HR" sz="600" b="0" dirty="0">
                <a:solidFill>
                  <a:srgbClr val="0F2741"/>
                </a:solidFill>
                <a:latin typeface="Open Sans"/>
              </a:rPr>
              <a:t>Izvor dodaje sljedeće informacije </a:t>
            </a:r>
            <a:r>
              <a:rPr sz="600" b="0" dirty="0">
                <a:solidFill>
                  <a:srgbClr val="0F2741"/>
                </a:solidFill>
                <a:latin typeface="Open Sans"/>
              </a:rPr>
              <a:t>: "</a:t>
            </a:r>
            <a:r>
              <a:rPr lang="hr-HR" sz="600" b="0" dirty="0">
                <a:solidFill>
                  <a:srgbClr val="0F2741"/>
                </a:solidFill>
                <a:latin typeface="Open Sans"/>
              </a:rPr>
              <a:t>Ova serija se zasniva na definiciji 13. </a:t>
            </a:r>
            <a:r>
              <a:rPr sz="600" b="0" dirty="0">
                <a:solidFill>
                  <a:srgbClr val="0F2741"/>
                </a:solidFill>
                <a:latin typeface="Open Sans"/>
              </a:rPr>
              <a:t>ICLS. </a:t>
            </a:r>
            <a:r>
              <a:rPr lang="hr-HR" sz="600" b="0" dirty="0">
                <a:solidFill>
                  <a:srgbClr val="0F2741"/>
                </a:solidFill>
                <a:latin typeface="Open Sans"/>
              </a:rPr>
              <a:t>Za </a:t>
            </a:r>
            <a:r>
              <a:rPr lang="hr-HR" sz="600" b="0" dirty="0" err="1">
                <a:solidFill>
                  <a:srgbClr val="0F2741"/>
                </a:solidFill>
                <a:latin typeface="Open Sans"/>
              </a:rPr>
              <a:t>uporedivost</a:t>
            </a:r>
            <a:r>
              <a:rPr lang="hr-HR" sz="600" b="0" dirty="0">
                <a:solidFill>
                  <a:srgbClr val="0F2741"/>
                </a:solidFill>
                <a:latin typeface="Open Sans"/>
              </a:rPr>
              <a:t> vremena serije</a:t>
            </a:r>
            <a:r>
              <a:rPr sz="600" b="0" dirty="0">
                <a:solidFill>
                  <a:srgbClr val="0F2741"/>
                </a:solidFill>
                <a:latin typeface="Open Sans"/>
              </a:rPr>
              <a:t>, [...] </a:t>
            </a:r>
            <a:r>
              <a:rPr lang="hr-HR" sz="600" b="0" dirty="0">
                <a:solidFill>
                  <a:srgbClr val="0F2741"/>
                </a:solidFill>
                <a:latin typeface="Open Sans"/>
                <a:hlinkClick r:id="rId5">
                  <a:extLst>
                    <a:ext uri="{A12FA001-AC4F-418D-AE19-62706E023703}">
                      <ahyp:hlinkClr xmlns:ahyp="http://schemas.microsoft.com/office/drawing/2018/hyperlinkcolor" val="tx"/>
                    </a:ext>
                  </a:extLst>
                </a:hlinkClick>
              </a:rPr>
              <a:t>Čitaj više</a:t>
            </a:r>
            <a:endParaRPr sz="600" b="0" dirty="0">
              <a:solidFill>
                <a:srgbClr val="0F2741"/>
              </a:solidFill>
              <a:latin typeface="Open Sans"/>
              <a:hlinkClick r:id="rId5">
                <a:extLst>
                  <a:ext uri="{A12FA001-AC4F-418D-AE19-62706E023703}">
                    <ahyp:hlinkClr xmlns:ahyp="http://schemas.microsoft.com/office/drawing/2018/hyperlinkcolor" val="tx"/>
                  </a:ext>
                </a:extLst>
              </a:hlinkClick>
            </a:endParaRPr>
          </a:p>
          <a:p>
            <a:r>
              <a:rPr lang="hr-HR" sz="600" b="1" dirty="0">
                <a:solidFill>
                  <a:srgbClr val="0F2741"/>
                </a:solidFill>
                <a:latin typeface="Open Sans"/>
              </a:rPr>
              <a:t>izvor</a:t>
            </a:r>
            <a:r>
              <a:rPr sz="600" b="1" dirty="0">
                <a:solidFill>
                  <a:srgbClr val="0F2741"/>
                </a:solidFill>
                <a:latin typeface="Open Sans"/>
              </a:rPr>
              <a:t>: </a:t>
            </a:r>
            <a:r>
              <a:rPr lang="hr-HR" sz="600" b="0" dirty="0">
                <a:solidFill>
                  <a:srgbClr val="0F2741"/>
                </a:solidFill>
                <a:latin typeface="Open Sans"/>
              </a:rPr>
              <a:t>MOR</a:t>
            </a:r>
            <a:r>
              <a:rPr sz="600" b="0" dirty="0">
                <a:solidFill>
                  <a:srgbClr val="0F2741"/>
                </a:solidFill>
                <a:latin typeface="Open Sans"/>
              </a:rPr>
              <a:t>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OleObject"/>
          <p:cNvGraphicFramePr>
            <a:graphicFrameLocks noChangeAspect="1"/>
          </p:cNvGraphicFramePr>
          <p:nvPr/>
        </p:nvGraphicFramePr>
        <p:xfrm>
          <a:off x="9399600" y="5401865"/>
          <a:ext cx="2203200" cy="629486"/>
        </p:xfrm>
        <a:graphic>
          <a:graphicData uri="http://schemas.openxmlformats.org/presentationml/2006/ole">
            <mc:AlternateContent xmlns:mc="http://schemas.openxmlformats.org/markup-compatibility/2006">
              <mc:Choice xmlns:v="urn:schemas-microsoft-com:vml" Requires="v">
                <p:oleObj r:id="rId7" imgW="2203200" imgH="629486" progId=".xls">
                  <p:embed/>
                </p:oleObj>
              </mc:Choice>
              <mc:Fallback>
                <p:oleObj r:id="rId7" imgW="2203200" imgH="629486" progId=".xls">
                  <p:embed/>
                  <p:pic>
                    <p:nvPicPr>
                      <p:cNvPr id="6" name="OleObject"/>
                      <p:cNvPicPr/>
                      <p:nvPr/>
                    </p:nvPicPr>
                    <p:blipFill>
                      <a:blip r:embed="rId8"/>
                      <a:srcRect t="100000"/>
                      <a:tile tx="0" ty="0" sx="100000" sy="100000" flip="none" algn="tl"/>
                    </p:blipFill>
                    <p:spPr>
                      <a:xfrm>
                        <a:off x="9399600" y="5401865"/>
                        <a:ext cx="2203200" cy="629486"/>
                      </a:xfrm>
                      <a:prstGeom prst="rect">
                        <a:avLst/>
                      </a:prstGeom>
                      <a:blipFill>
                        <a:blip r:embed="rId9"/>
                        <a:stretch>
                          <a:fillRect/>
                        </a:stretch>
                      </a:blipFill>
                      <a:ln>
                        <a:noFill/>
                      </a:ln>
                    </p:spPr>
                  </p:pic>
                </p:oleObj>
              </mc:Fallback>
            </mc:AlternateContent>
          </a:graphicData>
        </a:graphic>
      </p:graphicFrame>
      <p:sp>
        <p:nvSpPr>
          <p:cNvPr id="7" name="New shape"/>
          <p:cNvSpPr/>
          <p:nvPr/>
        </p:nvSpPr>
        <p:spPr>
          <a:xfrm>
            <a:off x="4088200" y="1882800"/>
            <a:ext cx="40132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lang="hr-HR" sz="1100" dirty="0">
                <a:solidFill>
                  <a:srgbClr val="0F2741"/>
                </a:solidFill>
                <a:latin typeface="Open Sans"/>
              </a:rPr>
              <a:t>Pariteti kupovne moći za </a:t>
            </a:r>
            <a:r>
              <a:rPr sz="1100" dirty="0">
                <a:solidFill>
                  <a:srgbClr val="0F2741"/>
                </a:solidFill>
                <a:latin typeface="Open Sans"/>
              </a:rPr>
              <a:t>2017 U.S.</a:t>
            </a:r>
            <a:r>
              <a:rPr lang="hr-HR" sz="1100" dirty="0">
                <a:solidFill>
                  <a:srgbClr val="0F2741"/>
                </a:solidFill>
                <a:latin typeface="Open Sans"/>
              </a:rPr>
              <a:t>D.</a:t>
            </a:r>
            <a:endParaRPr sz="1100" dirty="0">
              <a:solidFill>
                <a:srgbClr val="0F2741"/>
              </a:solidFill>
              <a:latin typeface="Open Sans"/>
            </a:endParaRPr>
          </a:p>
        </p:txBody>
      </p:sp>
      <p:sp>
        <p:nvSpPr>
          <p:cNvPr id="8"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35</a:t>
            </a:r>
          </a:p>
        </p:txBody>
      </p:sp>
      <p:sp>
        <p:nvSpPr>
          <p:cNvPr id="9" name="New shape"/>
          <p:cNvSpPr/>
          <p:nvPr/>
        </p:nvSpPr>
        <p:spPr>
          <a:xfrm>
            <a:off x="432262" y="0"/>
            <a:ext cx="11260538" cy="8266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lang="hr-HR" sz="2500" dirty="0">
                <a:solidFill>
                  <a:srgbClr val="0F2741"/>
                </a:solidFill>
                <a:latin typeface="Open Sans Light"/>
              </a:rPr>
              <a:t>20 država sa najmanjim prosječnim platama zaposlenih u svijetu u 2021 (u PPP U.S.D.)</a:t>
            </a:r>
          </a:p>
        </p:txBody>
      </p:sp>
      <p:sp>
        <p:nvSpPr>
          <p:cNvPr id="10" name="New shape"/>
          <p:cNvSpPr/>
          <p:nvPr/>
        </p:nvSpPr>
        <p:spPr>
          <a:xfrm>
            <a:off x="282633" y="939339"/>
            <a:ext cx="11410167" cy="969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Autofit/>
          </a:bodyPr>
          <a:lstStyle/>
          <a:p>
            <a:pPr>
              <a:spcAft>
                <a:spcPct val="20000"/>
              </a:spcAft>
            </a:pPr>
            <a:r>
              <a:rPr lang="hr-HR" sz="1400" b="0" dirty="0">
                <a:solidFill>
                  <a:srgbClr val="0F2741"/>
                </a:solidFill>
                <a:latin typeface="Open Sans"/>
              </a:rPr>
              <a:t>U 2021., </a:t>
            </a:r>
            <a:r>
              <a:rPr lang="hr-HR" sz="1400" b="1" dirty="0">
                <a:solidFill>
                  <a:srgbClr val="0F2741"/>
                </a:solidFill>
                <a:latin typeface="Open Sans"/>
              </a:rPr>
              <a:t>Mađarska</a:t>
            </a:r>
            <a:r>
              <a:rPr lang="hr-HR" sz="1400" b="0" dirty="0">
                <a:solidFill>
                  <a:srgbClr val="0F2741"/>
                </a:solidFill>
                <a:latin typeface="Open Sans"/>
              </a:rPr>
              <a:t> je imala najmanje prosječne plate zaposlenih u svijetu u smislu kupovne moći (PPP), koja uzima u obzir prosječne troškove života u državi.. Zimbabve je na drugom mjestu po najnižim prosječnim platama, a Etiopija na trećem. Od 20 država sa najmanjom prosječnom platom u svijetu, </a:t>
            </a:r>
            <a:r>
              <a:rPr lang="hr-HR" sz="1400" b="1" dirty="0">
                <a:solidFill>
                  <a:srgbClr val="0F2741"/>
                </a:solidFill>
                <a:latin typeface="Open Sans"/>
              </a:rPr>
              <a:t>18 ih je u Africi.</a:t>
            </a:r>
            <a:r>
              <a:rPr lang="hr-HR" sz="1400" dirty="0">
                <a:solidFill>
                  <a:srgbClr val="0F2741"/>
                </a:solidFill>
                <a:latin typeface="Open Sans"/>
              </a:rPr>
              <a:t> Sa druge strane, Belgija je imala najviše prosječne mjesečne plate zaposlenih</a:t>
            </a:r>
            <a:r>
              <a:rPr lang="hr-HR" sz="1400" b="0" dirty="0">
                <a:solidFill>
                  <a:srgbClr val="0F2741"/>
                </a:solidFill>
                <a:latin typeface="Open Sans"/>
              </a:rPr>
              <a:t>.</a:t>
            </a:r>
            <a:endParaRPr lang="hr-HR" sz="1400" dirty="0">
              <a:solidFill>
                <a:srgbClr val="0F2741"/>
              </a:solidFill>
              <a:latin typeface="Open Sans"/>
            </a:endParaRPr>
          </a:p>
        </p:txBody>
      </p:sp>
    </p:spTree>
    <p:extLst>
      <p:ext uri="{BB962C8B-B14F-4D97-AF65-F5344CB8AC3E}">
        <p14:creationId xmlns:p14="http://schemas.microsoft.com/office/powerpoint/2010/main" val="1980024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dirty="0">
                <a:solidFill>
                  <a:srgbClr val="0F2741"/>
                </a:solidFill>
                <a:latin typeface="Open Sans"/>
              </a:rPr>
              <a:t>N</a:t>
            </a:r>
            <a:r>
              <a:rPr lang="hr-HR" sz="600" b="1" dirty="0" err="1">
                <a:solidFill>
                  <a:srgbClr val="0F2741"/>
                </a:solidFill>
                <a:latin typeface="Open Sans"/>
              </a:rPr>
              <a:t>apomena</a:t>
            </a:r>
            <a:r>
              <a:rPr sz="600" b="1" dirty="0">
                <a:solidFill>
                  <a:srgbClr val="0F2741"/>
                </a:solidFill>
                <a:latin typeface="Open Sans"/>
              </a:rPr>
              <a:t>: </a:t>
            </a:r>
            <a:r>
              <a:rPr lang="hr-HR" sz="600" b="0" dirty="0">
                <a:solidFill>
                  <a:srgbClr val="0F2741"/>
                </a:solidFill>
                <a:latin typeface="Open Sans"/>
              </a:rPr>
              <a:t>Svijet</a:t>
            </a:r>
            <a:r>
              <a:rPr sz="600" b="0" dirty="0">
                <a:solidFill>
                  <a:srgbClr val="0F2741"/>
                </a:solidFill>
                <a:latin typeface="Open Sans"/>
              </a:rPr>
              <a:t>; </a:t>
            </a:r>
            <a:r>
              <a:rPr lang="hr-HR" sz="600" b="0" dirty="0">
                <a:solidFill>
                  <a:srgbClr val="0F2741"/>
                </a:solidFill>
                <a:latin typeface="Open Sans"/>
              </a:rPr>
              <a:t>11. maj </a:t>
            </a:r>
            <a:r>
              <a:rPr sz="600" b="0" dirty="0">
                <a:solidFill>
                  <a:srgbClr val="0F2741"/>
                </a:solidFill>
                <a:latin typeface="Open Sans"/>
              </a:rPr>
              <a:t>2022</a:t>
            </a:r>
            <a:r>
              <a:rPr lang="hr-HR" sz="600" b="0" dirty="0">
                <a:solidFill>
                  <a:srgbClr val="0F2741"/>
                </a:solidFill>
                <a:latin typeface="Open Sans"/>
              </a:rPr>
              <a:t>. do 1. juna </a:t>
            </a:r>
            <a:r>
              <a:rPr sz="600" b="0" dirty="0">
                <a:solidFill>
                  <a:srgbClr val="0F2741"/>
                </a:solidFill>
                <a:latin typeface="Open Sans"/>
              </a:rPr>
              <a:t>2022</a:t>
            </a:r>
            <a:r>
              <a:rPr lang="hr-HR" sz="600" b="0" dirty="0">
                <a:solidFill>
                  <a:srgbClr val="0F2741"/>
                </a:solidFill>
                <a:latin typeface="Open Sans"/>
              </a:rPr>
              <a:t>.</a:t>
            </a:r>
            <a:r>
              <a:rPr sz="600" b="0" dirty="0">
                <a:solidFill>
                  <a:srgbClr val="0F2741"/>
                </a:solidFill>
                <a:latin typeface="Open Sans"/>
              </a:rPr>
              <a:t>; 37,546 </a:t>
            </a:r>
            <a:r>
              <a:rPr lang="hr-HR" sz="600" b="0" dirty="0">
                <a:solidFill>
                  <a:srgbClr val="0F2741"/>
                </a:solidFill>
                <a:latin typeface="Open Sans"/>
              </a:rPr>
              <a:t>ispitanika</a:t>
            </a:r>
            <a:r>
              <a:rPr sz="600" b="0" dirty="0">
                <a:solidFill>
                  <a:srgbClr val="0F2741"/>
                </a:solidFill>
                <a:latin typeface="Open Sans"/>
              </a:rPr>
              <a:t>; </a:t>
            </a:r>
            <a:r>
              <a:rPr lang="hr-HR" sz="600" b="0" dirty="0">
                <a:solidFill>
                  <a:srgbClr val="0F2741"/>
                </a:solidFill>
                <a:latin typeface="Open Sans"/>
              </a:rPr>
              <a:t>dizajneri softvera</a:t>
            </a:r>
            <a:endParaRPr sz="600" b="0" dirty="0">
              <a:solidFill>
                <a:srgbClr val="0F2741"/>
              </a:solidFill>
              <a:latin typeface="Open Sans"/>
            </a:endParaRPr>
          </a:p>
          <a:p>
            <a:r>
              <a:rPr lang="hr-HR" sz="600" b="1" dirty="0">
                <a:solidFill>
                  <a:srgbClr val="0F2741"/>
                </a:solidFill>
                <a:latin typeface="Open Sans"/>
              </a:rPr>
              <a:t>Izvor</a:t>
            </a:r>
            <a:r>
              <a:rPr sz="600" b="1" dirty="0">
                <a:solidFill>
                  <a:srgbClr val="0F2741"/>
                </a:solidFill>
                <a:latin typeface="Open Sans"/>
              </a:rPr>
              <a:t>: </a:t>
            </a:r>
            <a:r>
              <a:rPr sz="600" b="0" dirty="0">
                <a:solidFill>
                  <a:srgbClr val="0F2741"/>
                </a:solidFill>
                <a:latin typeface="Open Sans"/>
              </a:rPr>
              <a:t>Stack Overflow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OleObject"/>
          <p:cNvGraphicFramePr>
            <a:graphicFrameLocks noChangeAspect="1"/>
          </p:cNvGraphicFramePr>
          <p:nvPr/>
        </p:nvGraphicFramePr>
        <p:xfrm>
          <a:off x="9399600" y="5401865"/>
          <a:ext cx="2203200" cy="629486"/>
        </p:xfrm>
        <a:graphic>
          <a:graphicData uri="http://schemas.openxmlformats.org/presentationml/2006/ole">
            <mc:AlternateContent xmlns:mc="http://schemas.openxmlformats.org/markup-compatibility/2006">
              <mc:Choice xmlns:v="urn:schemas-microsoft-com:vml" Requires="v">
                <p:oleObj r:id="rId6" imgW="2203200" imgH="629486" progId=".xls">
                  <p:embed/>
                </p:oleObj>
              </mc:Choice>
              <mc:Fallback>
                <p:oleObj r:id="rId6" imgW="2203200" imgH="629486" progId=".xls">
                  <p:embed/>
                  <p:pic>
                    <p:nvPicPr>
                      <p:cNvPr id="6" name="OleObject"/>
                      <p:cNvPicPr/>
                      <p:nvPr/>
                    </p:nvPicPr>
                    <p:blipFill>
                      <a:blip r:embed="rId7"/>
                      <a:srcRect t="100000"/>
                      <a:tile tx="0" ty="0" sx="100000" sy="100000" flip="none" algn="tl"/>
                    </p:blipFill>
                    <p:spPr>
                      <a:xfrm>
                        <a:off x="9399600" y="5401865"/>
                        <a:ext cx="2203200" cy="629486"/>
                      </a:xfrm>
                      <a:prstGeom prst="rect">
                        <a:avLst/>
                      </a:prstGeom>
                      <a:blipFill>
                        <a:blip r:embed="rId8"/>
                        <a:stretch>
                          <a:fillRect/>
                        </a:stretch>
                      </a:blipFill>
                      <a:ln>
                        <a:noFill/>
                      </a:ln>
                    </p:spPr>
                  </p:pic>
                </p:oleObj>
              </mc:Fallback>
            </mc:AlternateContent>
          </a:graphicData>
        </a:graphic>
      </p:graphicFrame>
      <p:sp>
        <p:nvSpPr>
          <p:cNvPr id="7" name="New shape"/>
          <p:cNvSpPr/>
          <p:nvPr/>
        </p:nvSpPr>
        <p:spPr>
          <a:xfrm>
            <a:off x="4304100" y="1882800"/>
            <a:ext cx="35814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lang="hr-HR" sz="1100" dirty="0">
                <a:solidFill>
                  <a:srgbClr val="0F2741"/>
                </a:solidFill>
                <a:latin typeface="Open Sans"/>
              </a:rPr>
              <a:t>Prosječna plata u hiljadama USD</a:t>
            </a:r>
            <a:endParaRPr sz="1100" dirty="0">
              <a:solidFill>
                <a:srgbClr val="0F2741"/>
              </a:solidFill>
              <a:latin typeface="Open Sans"/>
            </a:endParaRPr>
          </a:p>
        </p:txBody>
      </p:sp>
      <p:sp>
        <p:nvSpPr>
          <p:cNvPr id="8"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29</a:t>
            </a:r>
          </a:p>
        </p:txBody>
      </p:sp>
      <p:sp>
        <p:nvSpPr>
          <p:cNvPr id="9" name="New shape"/>
          <p:cNvSpPr/>
          <p:nvPr/>
        </p:nvSpPr>
        <p:spPr>
          <a:xfrm>
            <a:off x="332509" y="46800"/>
            <a:ext cx="11360291" cy="90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lang="hr-HR" sz="2500" dirty="0">
                <a:solidFill>
                  <a:srgbClr val="0F2741"/>
                </a:solidFill>
                <a:latin typeface="Open Sans Light"/>
              </a:rPr>
              <a:t>Prosječna plata dizajnera softvera u svijetu od početka 2022, po ulogama (u hiljadama USD)</a:t>
            </a:r>
          </a:p>
        </p:txBody>
      </p:sp>
      <p:sp>
        <p:nvSpPr>
          <p:cNvPr id="10" name="New shape"/>
          <p:cNvSpPr/>
          <p:nvPr/>
        </p:nvSpPr>
        <p:spPr>
          <a:xfrm>
            <a:off x="332509" y="1045662"/>
            <a:ext cx="11360291"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Autofit/>
          </a:bodyPr>
          <a:lstStyle/>
          <a:p>
            <a:pPr>
              <a:spcAft>
                <a:spcPct val="20000"/>
              </a:spcAft>
            </a:pPr>
            <a:r>
              <a:rPr lang="hr-HR" sz="1600" dirty="0">
                <a:solidFill>
                  <a:srgbClr val="455F7C"/>
                </a:solidFill>
                <a:latin typeface="Open Sans"/>
              </a:rPr>
              <a:t>Prosječne naknade za dizajnere softvera, globalno u 2022., po ulogama. </a:t>
            </a:r>
            <a:r>
              <a:rPr lang="hr-HR" sz="1600" b="0" dirty="0">
                <a:solidFill>
                  <a:srgbClr val="0F2741"/>
                </a:solidFill>
                <a:latin typeface="Open Sans"/>
              </a:rPr>
              <a:t>Viši izvršni direktor je radno mjesto sa najvećom zaradom </a:t>
            </a:r>
            <a:r>
              <a:rPr lang="hr-HR" sz="1600" dirty="0">
                <a:solidFill>
                  <a:srgbClr val="0F2741"/>
                </a:solidFill>
                <a:latin typeface="Open Sans"/>
              </a:rPr>
              <a:t>među dizajnerima softvera u </a:t>
            </a:r>
            <a:r>
              <a:rPr lang="hr-HR" sz="1600" b="0" dirty="0">
                <a:solidFill>
                  <a:srgbClr val="0F2741"/>
                </a:solidFill>
                <a:latin typeface="Open Sans"/>
              </a:rPr>
              <a:t>2022, a prosječna godišnja plata iznosi oko 117.126 U.S.D. Inženjer rukovodilac i Inženjer za pouzdanost sa druga dva radna mjesta sa visokim platama.</a:t>
            </a:r>
            <a:endParaRPr lang="hr-HR" sz="1600" dirty="0">
              <a:solidFill>
                <a:srgbClr val="0F2741"/>
              </a:solidFill>
              <a:latin typeface="Open Sans"/>
            </a:endParaRPr>
          </a:p>
        </p:txBody>
      </p:sp>
    </p:spTree>
    <p:extLst>
      <p:ext uri="{BB962C8B-B14F-4D97-AF65-F5344CB8AC3E}">
        <p14:creationId xmlns:p14="http://schemas.microsoft.com/office/powerpoint/2010/main" val="1706798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dirty="0">
                <a:solidFill>
                  <a:srgbClr val="0F2741"/>
                </a:solidFill>
                <a:latin typeface="Open Sans"/>
              </a:rPr>
              <a:t>N</a:t>
            </a:r>
            <a:r>
              <a:rPr lang="hr-HR" sz="600" b="1" dirty="0" err="1">
                <a:solidFill>
                  <a:srgbClr val="0F2741"/>
                </a:solidFill>
                <a:latin typeface="Open Sans"/>
              </a:rPr>
              <a:t>apomena</a:t>
            </a:r>
            <a:r>
              <a:rPr sz="600" b="1" dirty="0">
                <a:solidFill>
                  <a:srgbClr val="0F2741"/>
                </a:solidFill>
                <a:latin typeface="Open Sans"/>
              </a:rPr>
              <a:t>: </a:t>
            </a:r>
            <a:r>
              <a:rPr lang="hr-HR" sz="600" b="0" dirty="0">
                <a:solidFill>
                  <a:srgbClr val="0F2741"/>
                </a:solidFill>
                <a:latin typeface="Open Sans"/>
              </a:rPr>
              <a:t>Svijet</a:t>
            </a:r>
            <a:r>
              <a:rPr sz="600" b="0" dirty="0">
                <a:solidFill>
                  <a:srgbClr val="0F2741"/>
                </a:solidFill>
                <a:latin typeface="Open Sans"/>
              </a:rPr>
              <a:t>; </a:t>
            </a:r>
            <a:r>
              <a:rPr lang="hr-HR" sz="600" b="0" dirty="0">
                <a:solidFill>
                  <a:srgbClr val="0F2741"/>
                </a:solidFill>
                <a:latin typeface="Open Sans"/>
              </a:rPr>
              <a:t>maj-juni </a:t>
            </a:r>
            <a:r>
              <a:rPr sz="600" b="0" dirty="0">
                <a:solidFill>
                  <a:srgbClr val="0F2741"/>
                </a:solidFill>
                <a:latin typeface="Open Sans"/>
              </a:rPr>
              <a:t>2022; 3</a:t>
            </a:r>
            <a:r>
              <a:rPr lang="hr-HR" sz="600" b="0" dirty="0">
                <a:solidFill>
                  <a:srgbClr val="0F2741"/>
                </a:solidFill>
                <a:latin typeface="Open Sans"/>
              </a:rPr>
              <a:t>.</a:t>
            </a:r>
            <a:r>
              <a:rPr sz="600" b="0" dirty="0">
                <a:solidFill>
                  <a:srgbClr val="0F2741"/>
                </a:solidFill>
                <a:latin typeface="Open Sans"/>
              </a:rPr>
              <a:t>757 </a:t>
            </a:r>
            <a:r>
              <a:rPr lang="hr-HR" sz="600" b="0" dirty="0">
                <a:solidFill>
                  <a:srgbClr val="0F2741"/>
                </a:solidFill>
                <a:latin typeface="Open Sans"/>
              </a:rPr>
              <a:t>ispitanika</a:t>
            </a:r>
            <a:r>
              <a:rPr sz="600" b="0" dirty="0">
                <a:solidFill>
                  <a:srgbClr val="0F2741"/>
                </a:solidFill>
                <a:latin typeface="Open Sans"/>
              </a:rPr>
              <a:t>; </a:t>
            </a:r>
            <a:r>
              <a:rPr lang="hr-HR" sz="600" b="0" dirty="0">
                <a:solidFill>
                  <a:srgbClr val="0F2741"/>
                </a:solidFill>
                <a:latin typeface="Open Sans"/>
              </a:rPr>
              <a:t>Visokotehnološki profesionalci</a:t>
            </a:r>
            <a:endParaRPr sz="600" b="0" dirty="0">
              <a:solidFill>
                <a:srgbClr val="0F2741"/>
              </a:solidFill>
              <a:latin typeface="Open Sans"/>
            </a:endParaRPr>
          </a:p>
          <a:p>
            <a:r>
              <a:rPr lang="hr-HR" sz="600" b="1" dirty="0">
                <a:solidFill>
                  <a:srgbClr val="0F2741"/>
                </a:solidFill>
                <a:latin typeface="Open Sans"/>
              </a:rPr>
              <a:t>Izvor</a:t>
            </a:r>
            <a:r>
              <a:rPr sz="600" b="1" dirty="0">
                <a:solidFill>
                  <a:srgbClr val="0F2741"/>
                </a:solidFill>
                <a:latin typeface="Open Sans"/>
              </a:rPr>
              <a:t>: </a:t>
            </a:r>
            <a:r>
              <a:rPr sz="600" b="0" dirty="0">
                <a:solidFill>
                  <a:srgbClr val="0F2741"/>
                </a:solidFill>
                <a:latin typeface="Open Sans"/>
              </a:rPr>
              <a:t>ISC2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extLst>
              <p:ext uri="{D42A27DB-BD31-4B8C-83A1-F6EECF244321}">
                <p14:modId xmlns:p14="http://schemas.microsoft.com/office/powerpoint/2010/main" val="2995161553"/>
              </p:ext>
            </p:extLst>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5"/>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30</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92500" lnSpcReduction="10000"/>
          </a:bodyPr>
          <a:lstStyle/>
          <a:p>
            <a:pPr algn="l">
              <a:lnSpc>
                <a:spcPct val="100000"/>
              </a:lnSpc>
              <a:spcAft>
                <a:spcPct val="20000"/>
              </a:spcAft>
            </a:pPr>
            <a:r>
              <a:rPr lang="hr-HR" sz="2500" dirty="0">
                <a:solidFill>
                  <a:srgbClr val="0F2741"/>
                </a:solidFill>
                <a:latin typeface="Open Sans Light"/>
              </a:rPr>
              <a:t>Prosječna plata profesionalaca za visokotehnološku sigurnost u svijetu u 2022, po </a:t>
            </a:r>
            <a:r>
              <a:rPr lang="hr-HR" sz="2500" dirty="0" err="1">
                <a:solidFill>
                  <a:srgbClr val="0F2741"/>
                </a:solidFill>
                <a:latin typeface="Open Sans Light"/>
              </a:rPr>
              <a:t>stepenu</a:t>
            </a:r>
            <a:r>
              <a:rPr lang="hr-HR" sz="2500" dirty="0">
                <a:solidFill>
                  <a:srgbClr val="0F2741"/>
                </a:solidFill>
                <a:latin typeface="Open Sans Light"/>
              </a:rPr>
              <a:t> obrazovanja (u USD)</a:t>
            </a:r>
          </a:p>
        </p:txBody>
      </p:sp>
      <p:sp>
        <p:nvSpPr>
          <p:cNvPr id="7" name="New shape"/>
          <p:cNvSpPr/>
          <p:nvPr/>
        </p:nvSpPr>
        <p:spPr>
          <a:xfrm>
            <a:off x="496800" y="1260000"/>
            <a:ext cx="11196000" cy="62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70000" lnSpcReduction="20000"/>
          </a:bodyPr>
          <a:lstStyle/>
          <a:p>
            <a:pPr>
              <a:spcAft>
                <a:spcPct val="20000"/>
              </a:spcAft>
            </a:pPr>
            <a:r>
              <a:rPr lang="hr-HR" sz="2000" dirty="0">
                <a:solidFill>
                  <a:srgbClr val="455F7C"/>
                </a:solidFill>
                <a:latin typeface="Open Sans"/>
              </a:rPr>
              <a:t>Prosječna plata u industriji visokotehnološke sigurnosti u svijetu u 2022, po </a:t>
            </a:r>
            <a:r>
              <a:rPr lang="hr-HR" sz="2000" dirty="0" err="1">
                <a:solidFill>
                  <a:srgbClr val="455F7C"/>
                </a:solidFill>
                <a:latin typeface="Open Sans"/>
              </a:rPr>
              <a:t>stepenu</a:t>
            </a:r>
            <a:r>
              <a:rPr lang="hr-HR" sz="2000" dirty="0">
                <a:solidFill>
                  <a:srgbClr val="455F7C"/>
                </a:solidFill>
                <a:latin typeface="Open Sans"/>
              </a:rPr>
              <a:t> obrazovanja. U </a:t>
            </a:r>
            <a:r>
              <a:rPr lang="hr-HR" sz="2000" b="0" dirty="0">
                <a:solidFill>
                  <a:srgbClr val="0F2741"/>
                </a:solidFill>
                <a:latin typeface="Open Sans"/>
              </a:rPr>
              <a:t>2022, najveća plata u sektoru visokotehnološke sigurnosti je plaćena profesionalcu sa završenim </a:t>
            </a:r>
            <a:r>
              <a:rPr lang="hr-HR" sz="2000" b="0" dirty="0" err="1">
                <a:solidFill>
                  <a:srgbClr val="0F2741"/>
                </a:solidFill>
                <a:latin typeface="Open Sans"/>
              </a:rPr>
              <a:t>doktoralnim</a:t>
            </a:r>
            <a:r>
              <a:rPr lang="hr-HR" sz="2000" b="0" dirty="0">
                <a:solidFill>
                  <a:srgbClr val="0F2741"/>
                </a:solidFill>
                <a:latin typeface="Open Sans"/>
              </a:rPr>
              <a:t>/</a:t>
            </a:r>
            <a:r>
              <a:rPr lang="hr-HR" sz="2000" b="0" dirty="0" err="1">
                <a:solidFill>
                  <a:srgbClr val="0F2741"/>
                </a:solidFill>
                <a:latin typeface="Open Sans"/>
              </a:rPr>
              <a:t>postdoktoralnim</a:t>
            </a:r>
            <a:r>
              <a:rPr lang="hr-HR" sz="2000" b="0" dirty="0">
                <a:solidFill>
                  <a:srgbClr val="0F2741"/>
                </a:solidFill>
                <a:latin typeface="Open Sans"/>
              </a:rPr>
              <a:t> studijem. Ali, profesionalci sa srednjom stručnom spremom zarade u prosjeku 128 hiljada USD.</a:t>
            </a:r>
            <a:endParaRPr lang="hr-HR" sz="1100" dirty="0">
              <a:solidFill>
                <a:srgbClr val="455F7C"/>
              </a:solidFill>
              <a:latin typeface="Open Sans"/>
            </a:endParaRPr>
          </a:p>
        </p:txBody>
      </p:sp>
    </p:spTree>
    <p:extLst>
      <p:ext uri="{BB962C8B-B14F-4D97-AF65-F5344CB8AC3E}">
        <p14:creationId xmlns:p14="http://schemas.microsoft.com/office/powerpoint/2010/main" val="205247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lang="hr-HR" sz="600" b="1" dirty="0">
                <a:solidFill>
                  <a:srgbClr val="0F2741"/>
                </a:solidFill>
                <a:latin typeface="Open Sans"/>
              </a:rPr>
              <a:t>Opis </a:t>
            </a:r>
            <a:r>
              <a:rPr sz="600" b="1" dirty="0">
                <a:solidFill>
                  <a:srgbClr val="0F2741"/>
                </a:solidFill>
                <a:latin typeface="Open Sans"/>
              </a:rPr>
              <a:t>: </a:t>
            </a:r>
            <a:r>
              <a:rPr lang="hr-HR" sz="600" b="0" dirty="0">
                <a:solidFill>
                  <a:srgbClr val="0F2741"/>
                </a:solidFill>
                <a:latin typeface="Open Sans"/>
              </a:rPr>
              <a:t>U </a:t>
            </a:r>
            <a:r>
              <a:rPr sz="600" b="0" dirty="0">
                <a:solidFill>
                  <a:srgbClr val="0F2741"/>
                </a:solidFill>
                <a:latin typeface="Open Sans"/>
              </a:rPr>
              <a:t>2022, </a:t>
            </a:r>
            <a:r>
              <a:rPr lang="hr-HR" sz="600" b="0" dirty="0">
                <a:solidFill>
                  <a:srgbClr val="0F2741"/>
                </a:solidFill>
                <a:latin typeface="Open Sans"/>
              </a:rPr>
              <a:t>najveća </a:t>
            </a:r>
            <a:r>
              <a:rPr lang="hr-HR" sz="600" b="0" dirty="0" err="1">
                <a:solidFill>
                  <a:srgbClr val="0F2741"/>
                </a:solidFill>
                <a:latin typeface="Open Sans"/>
              </a:rPr>
              <a:t>medijanska</a:t>
            </a:r>
            <a:r>
              <a:rPr lang="hr-HR" sz="600" b="0" dirty="0">
                <a:solidFill>
                  <a:srgbClr val="0F2741"/>
                </a:solidFill>
                <a:latin typeface="Open Sans"/>
              </a:rPr>
              <a:t> plata u industriji visokotehnološke sigurnosti je plaćena u Sjevernoj Americi i iznosila </a:t>
            </a:r>
            <a:r>
              <a:rPr sz="600" b="0" dirty="0">
                <a:solidFill>
                  <a:srgbClr val="0F2741"/>
                </a:solidFill>
                <a:latin typeface="Open Sans"/>
              </a:rPr>
              <a:t>134</a:t>
            </a:r>
            <a:r>
              <a:rPr lang="hr-HR" sz="600" b="0" dirty="0">
                <a:solidFill>
                  <a:srgbClr val="0F2741"/>
                </a:solidFill>
                <a:latin typeface="Open Sans"/>
              </a:rPr>
              <a:t>.</a:t>
            </a:r>
            <a:r>
              <a:rPr sz="600" b="0" dirty="0">
                <a:solidFill>
                  <a:srgbClr val="0F2741"/>
                </a:solidFill>
                <a:latin typeface="Open Sans"/>
              </a:rPr>
              <a:t>800 US</a:t>
            </a:r>
            <a:r>
              <a:rPr lang="hr-HR" sz="600" b="0" dirty="0">
                <a:solidFill>
                  <a:srgbClr val="0F2741"/>
                </a:solidFill>
                <a:latin typeface="Open Sans"/>
              </a:rPr>
              <a:t>D</a:t>
            </a:r>
            <a:r>
              <a:rPr sz="600" b="0" dirty="0">
                <a:solidFill>
                  <a:srgbClr val="0F2741"/>
                </a:solidFill>
                <a:latin typeface="Open Sans"/>
              </a:rPr>
              <a:t>. </a:t>
            </a:r>
            <a:r>
              <a:rPr lang="hr-HR" sz="600" b="0" dirty="0">
                <a:solidFill>
                  <a:srgbClr val="0F2741"/>
                </a:solidFill>
                <a:latin typeface="Open Sans"/>
              </a:rPr>
              <a:t>Sa druge strane, </a:t>
            </a:r>
            <a:r>
              <a:rPr lang="hr-HR" sz="600" b="0" dirty="0" err="1">
                <a:solidFill>
                  <a:srgbClr val="0F2741"/>
                </a:solidFill>
                <a:latin typeface="Open Sans"/>
              </a:rPr>
              <a:t>medijanske</a:t>
            </a:r>
            <a:r>
              <a:rPr lang="hr-HR" sz="600" b="0" dirty="0">
                <a:solidFill>
                  <a:srgbClr val="0F2741"/>
                </a:solidFill>
                <a:latin typeface="Open Sans"/>
              </a:rPr>
              <a:t> plate u visokotehnološkoj sigurnosti u Južnoj Americi tek prelaze </a:t>
            </a:r>
            <a:r>
              <a:rPr sz="600" b="0" dirty="0">
                <a:solidFill>
                  <a:srgbClr val="0F2741"/>
                </a:solidFill>
                <a:latin typeface="Open Sans"/>
              </a:rPr>
              <a:t>22</a:t>
            </a:r>
            <a:r>
              <a:rPr lang="hr-HR" sz="600" b="0" dirty="0">
                <a:solidFill>
                  <a:srgbClr val="0F2741"/>
                </a:solidFill>
                <a:latin typeface="Open Sans"/>
              </a:rPr>
              <a:t>,</a:t>
            </a:r>
            <a:r>
              <a:rPr sz="600" b="0" dirty="0">
                <a:solidFill>
                  <a:srgbClr val="0F2741"/>
                </a:solidFill>
                <a:latin typeface="Open Sans"/>
              </a:rPr>
              <a:t>1 </a:t>
            </a:r>
            <a:r>
              <a:rPr lang="hr-HR" sz="600" b="0" dirty="0">
                <a:solidFill>
                  <a:srgbClr val="0F2741"/>
                </a:solidFill>
                <a:latin typeface="Open Sans"/>
              </a:rPr>
              <a:t>hiljadu USD</a:t>
            </a:r>
            <a:r>
              <a:rPr sz="600" b="0" dirty="0">
                <a:solidFill>
                  <a:srgbClr val="0F2741"/>
                </a:solidFill>
                <a:latin typeface="Open Sans"/>
              </a:rPr>
              <a:t> </a:t>
            </a:r>
            <a:r>
              <a:rPr lang="hr-HR" sz="600" b="0" dirty="0">
                <a:solidFill>
                  <a:srgbClr val="0F2741"/>
                </a:solidFill>
                <a:latin typeface="Open Sans"/>
                <a:hlinkClick r:id="rId5">
                  <a:extLst>
                    <a:ext uri="{A12FA001-AC4F-418D-AE19-62706E023703}">
                      <ahyp:hlinkClr xmlns:ahyp="http://schemas.microsoft.com/office/drawing/2018/hyperlinkcolor" val="tx"/>
                    </a:ext>
                  </a:extLst>
                </a:hlinkClick>
              </a:rPr>
              <a:t>Čitaj više</a:t>
            </a:r>
            <a:endParaRPr sz="600" b="0" dirty="0">
              <a:solidFill>
                <a:srgbClr val="0F2741"/>
              </a:solidFill>
              <a:latin typeface="Open Sans"/>
              <a:hlinkClick r:id="rId5">
                <a:extLst>
                  <a:ext uri="{A12FA001-AC4F-418D-AE19-62706E023703}">
                    <ahyp:hlinkClr xmlns:ahyp="http://schemas.microsoft.com/office/drawing/2018/hyperlinkcolor" val="tx"/>
                  </a:ext>
                </a:extLst>
              </a:hlinkClick>
            </a:endParaRPr>
          </a:p>
          <a:p>
            <a:r>
              <a:rPr lang="hr-HR" sz="600" b="1" dirty="0">
                <a:solidFill>
                  <a:srgbClr val="0F2741"/>
                </a:solidFill>
                <a:latin typeface="Open Sans"/>
              </a:rPr>
              <a:t>Napomene</a:t>
            </a:r>
            <a:r>
              <a:rPr sz="600" b="1" dirty="0">
                <a:solidFill>
                  <a:srgbClr val="0F2741"/>
                </a:solidFill>
                <a:latin typeface="Open Sans"/>
              </a:rPr>
              <a:t>: </a:t>
            </a:r>
            <a:r>
              <a:rPr lang="hr-HR" sz="600" b="0" dirty="0">
                <a:solidFill>
                  <a:srgbClr val="0F2741"/>
                </a:solidFill>
                <a:latin typeface="Open Sans"/>
              </a:rPr>
              <a:t>Svijet</a:t>
            </a:r>
            <a:r>
              <a:rPr sz="600" b="0" dirty="0">
                <a:solidFill>
                  <a:srgbClr val="0F2741"/>
                </a:solidFill>
                <a:latin typeface="Open Sans"/>
              </a:rPr>
              <a:t>; </a:t>
            </a:r>
            <a:r>
              <a:rPr lang="hr-HR" sz="600" b="0" dirty="0">
                <a:solidFill>
                  <a:srgbClr val="0F2741"/>
                </a:solidFill>
                <a:latin typeface="Open Sans"/>
              </a:rPr>
              <a:t>maj do juna </a:t>
            </a:r>
            <a:r>
              <a:rPr sz="600" b="0" dirty="0">
                <a:solidFill>
                  <a:srgbClr val="0F2741"/>
                </a:solidFill>
                <a:latin typeface="Open Sans"/>
              </a:rPr>
              <a:t>2022; 3</a:t>
            </a:r>
            <a:r>
              <a:rPr lang="hr-HR" sz="600" b="0" dirty="0">
                <a:solidFill>
                  <a:srgbClr val="0F2741"/>
                </a:solidFill>
                <a:latin typeface="Open Sans"/>
              </a:rPr>
              <a:t>.</a:t>
            </a:r>
            <a:r>
              <a:rPr sz="600" b="0" dirty="0">
                <a:solidFill>
                  <a:srgbClr val="0F2741"/>
                </a:solidFill>
                <a:latin typeface="Open Sans"/>
              </a:rPr>
              <a:t>757 </a:t>
            </a:r>
            <a:r>
              <a:rPr lang="hr-HR" sz="600" b="0" dirty="0">
                <a:solidFill>
                  <a:srgbClr val="0F2741"/>
                </a:solidFill>
                <a:latin typeface="Open Sans"/>
              </a:rPr>
              <a:t>ispitanika</a:t>
            </a:r>
            <a:r>
              <a:rPr sz="600" b="0" dirty="0">
                <a:solidFill>
                  <a:srgbClr val="0F2741"/>
                </a:solidFill>
                <a:latin typeface="Open Sans"/>
              </a:rPr>
              <a:t>; </a:t>
            </a:r>
            <a:r>
              <a:rPr lang="hr-HR" sz="600" b="0" dirty="0">
                <a:solidFill>
                  <a:srgbClr val="0F2741"/>
                </a:solidFill>
                <a:latin typeface="Open Sans"/>
              </a:rPr>
              <a:t>Profesionalci visokotehnološke sigurnosti</a:t>
            </a:r>
            <a:endParaRPr sz="600" b="0" dirty="0">
              <a:solidFill>
                <a:srgbClr val="0F2741"/>
              </a:solidFill>
              <a:latin typeface="Open Sans"/>
            </a:endParaRPr>
          </a:p>
          <a:p>
            <a:r>
              <a:rPr lang="hr-HR" sz="600" b="1" dirty="0">
                <a:solidFill>
                  <a:srgbClr val="0F2741"/>
                </a:solidFill>
                <a:latin typeface="Open Sans"/>
              </a:rPr>
              <a:t>Izvor </a:t>
            </a:r>
            <a:r>
              <a:rPr sz="600" b="1" dirty="0">
                <a:solidFill>
                  <a:srgbClr val="0F2741"/>
                </a:solidFill>
                <a:latin typeface="Open Sans"/>
              </a:rPr>
              <a:t>: </a:t>
            </a:r>
            <a:r>
              <a:rPr sz="600" b="0" dirty="0">
                <a:solidFill>
                  <a:srgbClr val="0F2741"/>
                </a:solidFill>
                <a:latin typeface="Open Sans"/>
              </a:rPr>
              <a:t>ISC2</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extLst>
              <p:ext uri="{D42A27DB-BD31-4B8C-83A1-F6EECF244321}">
                <p14:modId xmlns:p14="http://schemas.microsoft.com/office/powerpoint/2010/main" val="4116659079"/>
              </p:ext>
            </p:extLst>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31</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lang="hr-HR" sz="2500" dirty="0" err="1">
                <a:solidFill>
                  <a:srgbClr val="0F2741"/>
                </a:solidFill>
                <a:latin typeface="Open Sans Light"/>
              </a:rPr>
              <a:t>Medijanska</a:t>
            </a:r>
            <a:r>
              <a:rPr lang="hr-HR" sz="2500" dirty="0">
                <a:solidFill>
                  <a:srgbClr val="0F2741"/>
                </a:solidFill>
                <a:latin typeface="Open Sans Light"/>
              </a:rPr>
              <a:t> plata profesionalaca visokotehnološke sigurnosti u 2022, po </a:t>
            </a:r>
            <a:r>
              <a:rPr lang="hr-HR" sz="2500" dirty="0" err="1">
                <a:solidFill>
                  <a:srgbClr val="0F2741"/>
                </a:solidFill>
                <a:latin typeface="Open Sans Light"/>
              </a:rPr>
              <a:t>regionima</a:t>
            </a:r>
            <a:r>
              <a:rPr lang="hr-HR" sz="2500" dirty="0">
                <a:solidFill>
                  <a:srgbClr val="0F2741"/>
                </a:solidFill>
                <a:latin typeface="Open Sans Light"/>
              </a:rPr>
              <a:t> (u USD)</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lang="hr-HR" sz="1100" dirty="0" err="1">
                <a:solidFill>
                  <a:srgbClr val="455F7C"/>
                </a:solidFill>
                <a:latin typeface="Open Sans"/>
              </a:rPr>
              <a:t>Medijanska</a:t>
            </a:r>
            <a:r>
              <a:rPr lang="hr-HR" sz="1100" dirty="0">
                <a:solidFill>
                  <a:srgbClr val="455F7C"/>
                </a:solidFill>
                <a:latin typeface="Open Sans"/>
              </a:rPr>
              <a:t> plata u industriji visokotehnološke sigurnosti u 2022, po </a:t>
            </a:r>
            <a:r>
              <a:rPr lang="hr-HR" sz="1100" dirty="0" err="1">
                <a:solidFill>
                  <a:srgbClr val="455F7C"/>
                </a:solidFill>
                <a:latin typeface="Open Sans"/>
              </a:rPr>
              <a:t>regionima</a:t>
            </a:r>
            <a:endParaRPr lang="hr-HR" sz="1100" dirty="0">
              <a:solidFill>
                <a:srgbClr val="455F7C"/>
              </a:solidFill>
              <a:latin typeface="Open Sans"/>
            </a:endParaRPr>
          </a:p>
        </p:txBody>
      </p:sp>
    </p:spTree>
    <p:extLst>
      <p:ext uri="{BB962C8B-B14F-4D97-AF65-F5344CB8AC3E}">
        <p14:creationId xmlns:p14="http://schemas.microsoft.com/office/powerpoint/2010/main" val="1624044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2E53C4C-287F-D1ED-DCDF-8FC5E54B1460}"/>
              </a:ext>
            </a:extLst>
          </p:cNvPr>
          <p:cNvSpPr txBox="1"/>
          <p:nvPr/>
        </p:nvSpPr>
        <p:spPr>
          <a:xfrm>
            <a:off x="289932" y="5319721"/>
            <a:ext cx="7560527" cy="276999"/>
          </a:xfrm>
          <a:prstGeom prst="rect">
            <a:avLst/>
          </a:prstGeom>
          <a:noFill/>
        </p:spPr>
        <p:txBody>
          <a:bodyPr wrap="square">
            <a:spAutoFit/>
          </a:bodyPr>
          <a:lstStyle/>
          <a:p>
            <a:r>
              <a:rPr lang="en-US" sz="1200" dirty="0" err="1"/>
              <a:t>Izvor</a:t>
            </a:r>
            <a:r>
              <a:rPr lang="en-US" sz="1200" dirty="0"/>
              <a:t>: https://</a:t>
            </a:r>
            <a:r>
              <a:rPr lang="en-US" sz="1200" dirty="0" err="1"/>
              <a:t>wiiw.ac.at</a:t>
            </a:r>
            <a:r>
              <a:rPr lang="en-US" sz="1200" dirty="0"/>
              <a:t>/economic-and-social-impacts-of-fdi-in-central-east-and-southeast-europe-dlp-6407.pdf</a:t>
            </a:r>
          </a:p>
        </p:txBody>
      </p:sp>
      <p:sp>
        <p:nvSpPr>
          <p:cNvPr id="9" name="TextBox 8">
            <a:extLst>
              <a:ext uri="{FF2B5EF4-FFF2-40B4-BE49-F238E27FC236}">
                <a16:creationId xmlns:a16="http://schemas.microsoft.com/office/drawing/2014/main" id="{D7AE3019-9E28-F1DE-C825-6DB4481D6C89}"/>
              </a:ext>
            </a:extLst>
          </p:cNvPr>
          <p:cNvSpPr txBox="1"/>
          <p:nvPr/>
        </p:nvSpPr>
        <p:spPr>
          <a:xfrm>
            <a:off x="627321" y="903768"/>
            <a:ext cx="11304484" cy="3816429"/>
          </a:xfrm>
          <a:prstGeom prst="rect">
            <a:avLst/>
          </a:prstGeom>
          <a:noFill/>
        </p:spPr>
        <p:txBody>
          <a:bodyPr wrap="square">
            <a:spAutoFit/>
          </a:bodyPr>
          <a:lstStyle/>
          <a:p>
            <a:r>
              <a:rPr lang="hr-HR" sz="2200" dirty="0"/>
              <a:t>Analiza sektorske strukture </a:t>
            </a:r>
            <a:r>
              <a:rPr lang="hr-HR" sz="2200" dirty="0" err="1"/>
              <a:t>preduzeća</a:t>
            </a:r>
            <a:r>
              <a:rPr lang="hr-HR" sz="2200" dirty="0"/>
              <a:t> koja ulažu u zelene projekte u </a:t>
            </a:r>
            <a:r>
              <a:rPr lang="hr-HR" sz="2200" dirty="0" err="1"/>
              <a:t>regionu</a:t>
            </a:r>
            <a:r>
              <a:rPr lang="hr-HR" sz="2200" dirty="0"/>
              <a:t>:</a:t>
            </a:r>
          </a:p>
          <a:p>
            <a:endParaRPr lang="hr-HR" sz="2200" dirty="0"/>
          </a:p>
          <a:p>
            <a:endParaRPr lang="hr-HR" sz="2200" dirty="0"/>
          </a:p>
          <a:p>
            <a:pPr marL="285750" indent="-285750">
              <a:buFont typeface="Wingdings" panose="05000000000000000000" pitchFamily="2" charset="2"/>
              <a:buChar char="§"/>
            </a:pPr>
            <a:r>
              <a:rPr lang="hr-HR" sz="2200" dirty="0"/>
              <a:t>	kompanije iz sektora </a:t>
            </a:r>
            <a:r>
              <a:rPr lang="hr-HR" sz="2200" b="1" dirty="0"/>
              <a:t>softvera i IT usluga</a:t>
            </a:r>
            <a:r>
              <a:rPr lang="hr-HR" sz="2200" dirty="0"/>
              <a:t> koje ulažu predstavljaju najveći udio</a:t>
            </a:r>
          </a:p>
          <a:p>
            <a:r>
              <a:rPr lang="hr-HR" sz="2200" dirty="0"/>
              <a:t> 	zelenih projekata u SIJIE, što se povećalo u svim </a:t>
            </a:r>
            <a:r>
              <a:rPr lang="hr-HR" sz="2200" dirty="0" err="1"/>
              <a:t>subregionima</a:t>
            </a:r>
            <a:r>
              <a:rPr lang="hr-HR" sz="2200" dirty="0"/>
              <a:t> u 2022;</a:t>
            </a:r>
          </a:p>
          <a:p>
            <a:pPr marL="285750" indent="-285750">
              <a:buFont typeface="Wingdings" panose="05000000000000000000" pitchFamily="2" charset="2"/>
              <a:buChar char="§"/>
            </a:pPr>
            <a:r>
              <a:rPr lang="hr-HR" sz="2200" dirty="0"/>
              <a:t>	u državama </a:t>
            </a:r>
            <a:r>
              <a:rPr lang="hr-HR" sz="2200" b="1" dirty="0"/>
              <a:t>CIS i Ukrajini</a:t>
            </a:r>
            <a:r>
              <a:rPr lang="hr-HR" sz="2200" dirty="0"/>
              <a:t>, kompanije iz ovog sektora koje ulažu čine gotovo polovinu 	svih zelenih projekata u periodu januar-avgust (ali, projekti koji najavljuju podršku 	kompanijama za </a:t>
            </a:r>
            <a:r>
              <a:rPr lang="hr-HR" sz="2200" dirty="0" err="1"/>
              <a:t>sofverske</a:t>
            </a:r>
            <a:r>
              <a:rPr lang="hr-HR" sz="2200" dirty="0"/>
              <a:t> i IT usluge su mali);</a:t>
            </a:r>
          </a:p>
          <a:p>
            <a:pPr marL="285750" indent="-285750">
              <a:buFont typeface="Wingdings" panose="05000000000000000000" pitchFamily="2" charset="2"/>
              <a:buChar char="§"/>
            </a:pPr>
            <a:r>
              <a:rPr lang="hr-HR" sz="2200" b="1" dirty="0"/>
              <a:t>	CIS i Ukrajina</a:t>
            </a:r>
            <a:r>
              <a:rPr lang="hr-HR" sz="2200" dirty="0"/>
              <a:t>, priliv direktnih stranih ulaganja je uglavnom slab.</a:t>
            </a:r>
          </a:p>
          <a:p>
            <a:pPr marL="285750" indent="-285750">
              <a:buFont typeface="Wingdings" panose="05000000000000000000" pitchFamily="2" charset="2"/>
              <a:buChar char="§"/>
            </a:pPr>
            <a:r>
              <a:rPr lang="hr-HR" sz="2200" dirty="0"/>
              <a:t>	</a:t>
            </a:r>
            <a:r>
              <a:rPr lang="hr-HR" sz="2200" b="1" dirty="0"/>
              <a:t>Kazahstan i Moldavija</a:t>
            </a:r>
            <a:r>
              <a:rPr lang="hr-HR" sz="2200" dirty="0"/>
              <a:t>, koje imaju relativno stabilnu političku situaciju, uspjeli su neznatno </a:t>
            </a:r>
          </a:p>
          <a:p>
            <a:r>
              <a:rPr lang="hr-HR" sz="2200" dirty="0"/>
              <a:t> 	povećati priliv direktnih stranih ulaganja u Q2 2022, uglavnom kroz </a:t>
            </a:r>
            <a:r>
              <a:rPr lang="hr-HR" sz="2200" dirty="0" err="1"/>
              <a:t>reinvestiranje</a:t>
            </a:r>
            <a:r>
              <a:rPr lang="hr-HR" sz="2200" dirty="0"/>
              <a:t> dobiti.</a:t>
            </a:r>
          </a:p>
        </p:txBody>
      </p:sp>
    </p:spTree>
    <p:extLst>
      <p:ext uri="{BB962C8B-B14F-4D97-AF65-F5344CB8AC3E}">
        <p14:creationId xmlns:p14="http://schemas.microsoft.com/office/powerpoint/2010/main" val="30772996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dirty="0">
                <a:solidFill>
                  <a:srgbClr val="0F2741"/>
                </a:solidFill>
                <a:latin typeface="Open Sans"/>
              </a:rPr>
              <a:t>N</a:t>
            </a:r>
            <a:r>
              <a:rPr lang="hr-HR" sz="600" b="1" dirty="0" err="1">
                <a:solidFill>
                  <a:srgbClr val="0F2741"/>
                </a:solidFill>
                <a:latin typeface="Open Sans"/>
              </a:rPr>
              <a:t>apomene</a:t>
            </a:r>
            <a:r>
              <a:rPr sz="600" b="1" dirty="0">
                <a:solidFill>
                  <a:srgbClr val="0F2741"/>
                </a:solidFill>
                <a:latin typeface="Open Sans"/>
              </a:rPr>
              <a:t>: </a:t>
            </a:r>
            <a:r>
              <a:rPr lang="hr-HR" sz="600" b="0" dirty="0">
                <a:solidFill>
                  <a:srgbClr val="0F2741"/>
                </a:solidFill>
                <a:latin typeface="Open Sans"/>
              </a:rPr>
              <a:t>Svijet</a:t>
            </a:r>
            <a:r>
              <a:rPr sz="600" b="0" dirty="0">
                <a:solidFill>
                  <a:srgbClr val="0F2741"/>
                </a:solidFill>
                <a:latin typeface="Open Sans"/>
              </a:rPr>
              <a:t>; 2012</a:t>
            </a:r>
            <a:r>
              <a:rPr lang="hr-HR" sz="600" b="0" dirty="0">
                <a:solidFill>
                  <a:srgbClr val="0F2741"/>
                </a:solidFill>
                <a:latin typeface="Open Sans"/>
              </a:rPr>
              <a:t>-</a:t>
            </a:r>
            <a:r>
              <a:rPr sz="600" b="0" dirty="0">
                <a:solidFill>
                  <a:srgbClr val="0F2741"/>
                </a:solidFill>
                <a:latin typeface="Open Sans"/>
              </a:rPr>
              <a:t>2021; * </a:t>
            </a:r>
            <a:r>
              <a:rPr lang="hr-HR" sz="600" b="0" dirty="0">
                <a:solidFill>
                  <a:srgbClr val="0F2741"/>
                </a:solidFill>
                <a:latin typeface="Open Sans"/>
              </a:rPr>
              <a:t>Predviđanja</a:t>
            </a:r>
            <a:r>
              <a:rPr sz="600" b="0" dirty="0">
                <a:solidFill>
                  <a:srgbClr val="0F2741"/>
                </a:solidFill>
                <a:latin typeface="Open Sans"/>
              </a:rPr>
              <a:t> </a:t>
            </a:r>
            <a:r>
              <a:rPr lang="hr-HR" sz="600" b="0" dirty="0">
                <a:solidFill>
                  <a:srgbClr val="0F2741"/>
                </a:solidFill>
                <a:latin typeface="Open Sans"/>
                <a:hlinkClick r:id="rId5">
                  <a:extLst>
                    <a:ext uri="{A12FA001-AC4F-418D-AE19-62706E023703}">
                      <ahyp:hlinkClr xmlns:ahyp="http://schemas.microsoft.com/office/drawing/2018/hyperlinkcolor" val="tx"/>
                    </a:ext>
                  </a:extLst>
                </a:hlinkClick>
              </a:rPr>
              <a:t>Čitaj više</a:t>
            </a:r>
            <a:endParaRPr sz="600" b="0" dirty="0">
              <a:solidFill>
                <a:srgbClr val="0F2741"/>
              </a:solidFill>
              <a:latin typeface="Open Sans"/>
              <a:hlinkClick r:id="rId5">
                <a:extLst>
                  <a:ext uri="{A12FA001-AC4F-418D-AE19-62706E023703}">
                    <ahyp:hlinkClr xmlns:ahyp="http://schemas.microsoft.com/office/drawing/2018/hyperlinkcolor" val="tx"/>
                  </a:ext>
                </a:extLst>
              </a:hlinkClick>
            </a:endParaRPr>
          </a:p>
          <a:p>
            <a:r>
              <a:rPr lang="hr-HR" sz="600" b="1" dirty="0">
                <a:solidFill>
                  <a:srgbClr val="0F2741"/>
                </a:solidFill>
                <a:latin typeface="Open Sans"/>
              </a:rPr>
              <a:t>Izvor</a:t>
            </a:r>
            <a:r>
              <a:rPr sz="600" b="1" dirty="0">
                <a:solidFill>
                  <a:srgbClr val="0F2741"/>
                </a:solidFill>
                <a:latin typeface="Open Sans"/>
              </a:rPr>
              <a:t>: </a:t>
            </a:r>
            <a:r>
              <a:rPr sz="600" b="0" dirty="0">
                <a:solidFill>
                  <a:srgbClr val="0F2741"/>
                </a:solidFill>
                <a:latin typeface="Open Sans"/>
              </a:rPr>
              <a:t>Gartner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extLst>
              <p:ext uri="{D42A27DB-BD31-4B8C-83A1-F6EECF244321}">
                <p14:modId xmlns:p14="http://schemas.microsoft.com/office/powerpoint/2010/main" val="3377159577"/>
              </p:ext>
            </p:extLst>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4</a:t>
            </a:r>
          </a:p>
        </p:txBody>
      </p:sp>
      <p:sp>
        <p:nvSpPr>
          <p:cNvPr id="6" name="New shape"/>
          <p:cNvSpPr/>
          <p:nvPr/>
        </p:nvSpPr>
        <p:spPr>
          <a:xfrm>
            <a:off x="415636" y="236250"/>
            <a:ext cx="11277164" cy="834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lang="hr-HR" sz="2500" dirty="0">
                <a:solidFill>
                  <a:srgbClr val="0F2741"/>
                </a:solidFill>
                <a:latin typeface="Open Sans Light"/>
              </a:rPr>
              <a:t>Predviđanja potrošnje u informacionim tehnologijama </a:t>
            </a:r>
            <a:r>
              <a:rPr sz="2500" dirty="0">
                <a:solidFill>
                  <a:srgbClr val="0F2741"/>
                </a:solidFill>
                <a:latin typeface="Open Sans Light"/>
              </a:rPr>
              <a:t>(IT)</a:t>
            </a:r>
            <a:r>
              <a:rPr lang="hr-HR" sz="2500" dirty="0">
                <a:solidFill>
                  <a:srgbClr val="0F2741"/>
                </a:solidFill>
                <a:latin typeface="Open Sans Light"/>
              </a:rPr>
              <a:t> u svijetu u periodu </a:t>
            </a:r>
            <a:r>
              <a:rPr sz="2500" dirty="0">
                <a:solidFill>
                  <a:srgbClr val="0F2741"/>
                </a:solidFill>
                <a:latin typeface="Open Sans Light"/>
              </a:rPr>
              <a:t> 2012</a:t>
            </a:r>
            <a:r>
              <a:rPr lang="hr-HR" sz="2500" dirty="0">
                <a:solidFill>
                  <a:srgbClr val="0F2741"/>
                </a:solidFill>
                <a:latin typeface="Open Sans Light"/>
              </a:rPr>
              <a:t>-</a:t>
            </a:r>
            <a:r>
              <a:rPr sz="2500" dirty="0">
                <a:solidFill>
                  <a:srgbClr val="0F2741"/>
                </a:solidFill>
                <a:latin typeface="Open Sans Light"/>
              </a:rPr>
              <a:t>2023, </a:t>
            </a:r>
            <a:r>
              <a:rPr lang="hr-HR" sz="2500" dirty="0">
                <a:solidFill>
                  <a:srgbClr val="0F2741"/>
                </a:solidFill>
                <a:latin typeface="Open Sans Light"/>
              </a:rPr>
              <a:t>po segmentima</a:t>
            </a:r>
            <a:r>
              <a:rPr sz="2500" dirty="0">
                <a:solidFill>
                  <a:srgbClr val="0F2741"/>
                </a:solidFill>
                <a:latin typeface="Open Sans Light"/>
              </a:rPr>
              <a:t> (</a:t>
            </a:r>
            <a:r>
              <a:rPr lang="hr-HR" sz="2500" dirty="0">
                <a:solidFill>
                  <a:srgbClr val="0F2741"/>
                </a:solidFill>
                <a:latin typeface="Open Sans Light"/>
              </a:rPr>
              <a:t>u milijardama USD</a:t>
            </a:r>
            <a:r>
              <a:rPr sz="2500" dirty="0">
                <a:solidFill>
                  <a:srgbClr val="0F2741"/>
                </a:solidFill>
                <a:latin typeface="Open Sans Light"/>
              </a:rPr>
              <a:t>)</a:t>
            </a:r>
          </a:p>
        </p:txBody>
      </p:sp>
      <p:sp>
        <p:nvSpPr>
          <p:cNvPr id="7" name="New shape"/>
          <p:cNvSpPr/>
          <p:nvPr/>
        </p:nvSpPr>
        <p:spPr>
          <a:xfrm>
            <a:off x="415636" y="1070550"/>
            <a:ext cx="11277164" cy="502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Autofit/>
          </a:bodyPr>
          <a:lstStyle/>
          <a:p>
            <a:pPr>
              <a:spcAft>
                <a:spcPct val="20000"/>
              </a:spcAft>
            </a:pPr>
            <a:r>
              <a:rPr lang="hr-HR" sz="1600" b="0" dirty="0">
                <a:solidFill>
                  <a:srgbClr val="0F2741"/>
                </a:solidFill>
                <a:latin typeface="Open Sans"/>
              </a:rPr>
              <a:t>Globalna potrošnja informacionih tehnologija (IT) na uređaje, uključujući računare, tablete, mobilne telefone, štampače, kao i sisteme za centre podataka, softver u </a:t>
            </a:r>
            <a:r>
              <a:rPr lang="hr-HR" sz="1600" b="0" dirty="0" err="1">
                <a:solidFill>
                  <a:srgbClr val="0F2741"/>
                </a:solidFill>
                <a:latin typeface="Open Sans"/>
              </a:rPr>
              <a:t>preduzećima</a:t>
            </a:r>
            <a:r>
              <a:rPr lang="hr-HR" sz="1600" b="0" dirty="0">
                <a:solidFill>
                  <a:srgbClr val="0F2741"/>
                </a:solidFill>
                <a:latin typeface="Open Sans"/>
              </a:rPr>
              <a:t>, i komunikacione usluge dosegla je 4,26 </a:t>
            </a:r>
            <a:r>
              <a:rPr lang="hr-HR" sz="1600" b="0" dirty="0" err="1">
                <a:solidFill>
                  <a:srgbClr val="0F2741"/>
                </a:solidFill>
                <a:latin typeface="Open Sans"/>
              </a:rPr>
              <a:t>triliona</a:t>
            </a:r>
            <a:r>
              <a:rPr lang="hr-HR" sz="1600" b="0" dirty="0">
                <a:solidFill>
                  <a:srgbClr val="0F2741"/>
                </a:solidFill>
                <a:latin typeface="Open Sans"/>
              </a:rPr>
              <a:t> USD u 2021. Globalna potrošnja u IT će rasti na oko 4,43 </a:t>
            </a:r>
            <a:r>
              <a:rPr lang="hr-HR" sz="1600" b="0" dirty="0" err="1">
                <a:solidFill>
                  <a:srgbClr val="0F2741"/>
                </a:solidFill>
                <a:latin typeface="Open Sans"/>
              </a:rPr>
              <a:t>triliona</a:t>
            </a:r>
            <a:r>
              <a:rPr lang="hr-HR" sz="1600" b="0" dirty="0">
                <a:solidFill>
                  <a:srgbClr val="0F2741"/>
                </a:solidFill>
                <a:latin typeface="Open Sans"/>
              </a:rPr>
              <a:t> USD u 2022 i 4,66 </a:t>
            </a:r>
            <a:r>
              <a:rPr lang="hr-HR" sz="1600" b="0" dirty="0" err="1">
                <a:solidFill>
                  <a:srgbClr val="0F2741"/>
                </a:solidFill>
                <a:latin typeface="Open Sans"/>
              </a:rPr>
              <a:t>triliona</a:t>
            </a:r>
            <a:r>
              <a:rPr lang="hr-HR" sz="1600" b="0" dirty="0">
                <a:solidFill>
                  <a:srgbClr val="0F2741"/>
                </a:solidFill>
                <a:latin typeface="Open Sans"/>
              </a:rPr>
              <a:t> USD u 2023.</a:t>
            </a:r>
            <a:endParaRPr lang="hr-HR" sz="1600" dirty="0">
              <a:solidFill>
                <a:srgbClr val="0F2741"/>
              </a:solidFill>
              <a:latin typeface="Open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dirty="0">
                <a:solidFill>
                  <a:srgbClr val="0F2741"/>
                </a:solidFill>
                <a:latin typeface="Open Sans"/>
              </a:rPr>
              <a:t>N</a:t>
            </a:r>
            <a:r>
              <a:rPr lang="hr-HR" sz="600" b="1" dirty="0" err="1">
                <a:solidFill>
                  <a:srgbClr val="0F2741"/>
                </a:solidFill>
                <a:latin typeface="Open Sans"/>
              </a:rPr>
              <a:t>apomena</a:t>
            </a:r>
            <a:r>
              <a:rPr sz="600" b="1" dirty="0">
                <a:solidFill>
                  <a:srgbClr val="0F2741"/>
                </a:solidFill>
                <a:latin typeface="Open Sans"/>
              </a:rPr>
              <a:t>: </a:t>
            </a:r>
            <a:r>
              <a:rPr lang="hr-HR" sz="600" b="0" dirty="0">
                <a:solidFill>
                  <a:srgbClr val="0F2741"/>
                </a:solidFill>
                <a:latin typeface="Open Sans"/>
              </a:rPr>
              <a:t>Svijet</a:t>
            </a:r>
            <a:r>
              <a:rPr sz="600" b="0" dirty="0">
                <a:solidFill>
                  <a:srgbClr val="0F2741"/>
                </a:solidFill>
                <a:latin typeface="Open Sans"/>
              </a:rPr>
              <a:t>; </a:t>
            </a:r>
            <a:r>
              <a:rPr lang="hr-HR" sz="600" b="0" dirty="0">
                <a:solidFill>
                  <a:srgbClr val="0F2741"/>
                </a:solidFill>
                <a:latin typeface="Open Sans"/>
              </a:rPr>
              <a:t>20. jula do 10. oktobra </a:t>
            </a:r>
            <a:r>
              <a:rPr sz="600" b="0" dirty="0">
                <a:solidFill>
                  <a:srgbClr val="0F2741"/>
                </a:solidFill>
                <a:latin typeface="Open Sans"/>
              </a:rPr>
              <a:t>2022; 1</a:t>
            </a:r>
            <a:r>
              <a:rPr lang="hr-HR" sz="600" b="0" dirty="0">
                <a:solidFill>
                  <a:srgbClr val="0F2741"/>
                </a:solidFill>
                <a:latin typeface="Open Sans"/>
              </a:rPr>
              <a:t>.</a:t>
            </a:r>
            <a:r>
              <a:rPr sz="600" b="0" dirty="0">
                <a:solidFill>
                  <a:srgbClr val="0F2741"/>
                </a:solidFill>
                <a:latin typeface="Open Sans"/>
              </a:rPr>
              <a:t>785 </a:t>
            </a:r>
            <a:r>
              <a:rPr lang="hr-HR" sz="600" b="0" dirty="0">
                <a:solidFill>
                  <a:srgbClr val="0F2741"/>
                </a:solidFill>
                <a:latin typeface="Open Sans"/>
              </a:rPr>
              <a:t>ispitanika</a:t>
            </a:r>
            <a:r>
              <a:rPr sz="600" b="0" dirty="0">
                <a:solidFill>
                  <a:srgbClr val="0F2741"/>
                </a:solidFill>
                <a:latin typeface="Open Sans"/>
              </a:rPr>
              <a:t>; Digital</a:t>
            </a:r>
            <a:r>
              <a:rPr lang="hr-HR" sz="600" b="0" dirty="0">
                <a:solidFill>
                  <a:srgbClr val="0F2741"/>
                </a:solidFill>
                <a:latin typeface="Open Sans"/>
              </a:rPr>
              <a:t>ni lideri u </a:t>
            </a:r>
            <a:r>
              <a:rPr sz="600" b="0" dirty="0">
                <a:solidFill>
                  <a:srgbClr val="0F2741"/>
                </a:solidFill>
                <a:latin typeface="Open Sans"/>
              </a:rPr>
              <a:t>82 </a:t>
            </a:r>
            <a:r>
              <a:rPr lang="hr-HR" sz="600" b="0" dirty="0">
                <a:solidFill>
                  <a:srgbClr val="0F2741"/>
                </a:solidFill>
                <a:latin typeface="Open Sans"/>
              </a:rPr>
              <a:t>države</a:t>
            </a:r>
            <a:endParaRPr sz="600" b="0" dirty="0">
              <a:solidFill>
                <a:srgbClr val="0F2741"/>
              </a:solidFill>
              <a:latin typeface="Open Sans"/>
            </a:endParaRPr>
          </a:p>
          <a:p>
            <a:r>
              <a:rPr lang="hr-HR" sz="600" b="1" dirty="0">
                <a:solidFill>
                  <a:srgbClr val="0F2741"/>
                </a:solidFill>
                <a:latin typeface="Open Sans"/>
              </a:rPr>
              <a:t>Izvor</a:t>
            </a:r>
            <a:r>
              <a:rPr sz="600" b="1" dirty="0">
                <a:solidFill>
                  <a:srgbClr val="0F2741"/>
                </a:solidFill>
                <a:latin typeface="Open Sans"/>
              </a:rPr>
              <a:t>: </a:t>
            </a:r>
            <a:r>
              <a:rPr sz="600" b="0" dirty="0" err="1">
                <a:solidFill>
                  <a:srgbClr val="0F2741"/>
                </a:solidFill>
                <a:latin typeface="Open Sans"/>
              </a:rPr>
              <a:t>Cionet</a:t>
            </a:r>
            <a:r>
              <a:rPr sz="600" b="0" dirty="0">
                <a:solidFill>
                  <a:srgbClr val="0F2741"/>
                </a:solidFill>
                <a:latin typeface="Open Sans"/>
              </a:rPr>
              <a:t>; Harvey Nash; </a:t>
            </a:r>
            <a:r>
              <a:rPr sz="600" b="0" dirty="0" err="1">
                <a:solidFill>
                  <a:srgbClr val="0F2741"/>
                </a:solidFill>
                <a:latin typeface="Open Sans"/>
              </a:rPr>
              <a:t>NashTech</a:t>
            </a:r>
            <a:r>
              <a:rPr sz="600" b="0" dirty="0">
                <a:solidFill>
                  <a:srgbClr val="0F2741"/>
                </a:solidFill>
                <a:latin typeface="Open Sans"/>
              </a:rPr>
              <a:t>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5"/>
          </a:graphicData>
        </a:graphic>
      </p:graphicFrame>
      <p:sp>
        <p:nvSpPr>
          <p:cNvPr id="5" name="New shape"/>
          <p:cNvSpPr/>
          <p:nvPr/>
        </p:nvSpPr>
        <p:spPr>
          <a:xfrm>
            <a:off x="4843850" y="1882800"/>
            <a:ext cx="25019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lang="hr-HR" sz="1100" dirty="0">
                <a:solidFill>
                  <a:srgbClr val="0F2741"/>
                </a:solidFill>
                <a:latin typeface="Open Sans"/>
              </a:rPr>
              <a:t>Očekivano povećanje IT budžeta</a:t>
            </a:r>
            <a:endParaRPr sz="1100" dirty="0">
              <a:solidFill>
                <a:srgbClr val="0F2741"/>
              </a:solidFill>
              <a:latin typeface="Open Sans"/>
            </a:endParaRPr>
          </a:p>
        </p:txBody>
      </p:sp>
      <p:sp>
        <p:nvSpPr>
          <p:cNvPr id="6"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5</a:t>
            </a:r>
          </a:p>
        </p:txBody>
      </p:sp>
      <p:sp>
        <p:nvSpPr>
          <p:cNvPr id="7"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92500" lnSpcReduction="10000"/>
          </a:bodyPr>
          <a:lstStyle/>
          <a:p>
            <a:pPr algn="l">
              <a:lnSpc>
                <a:spcPct val="100000"/>
              </a:lnSpc>
              <a:spcAft>
                <a:spcPct val="20000"/>
              </a:spcAft>
            </a:pPr>
            <a:r>
              <a:rPr lang="hr-HR" sz="2500" dirty="0">
                <a:solidFill>
                  <a:srgbClr val="0F2741"/>
                </a:solidFill>
                <a:latin typeface="Open Sans Light"/>
              </a:rPr>
              <a:t>Udio </a:t>
            </a:r>
            <a:r>
              <a:rPr lang="hr-HR" sz="2500" dirty="0" err="1">
                <a:solidFill>
                  <a:srgbClr val="0F2741"/>
                </a:solidFill>
                <a:latin typeface="Open Sans Light"/>
              </a:rPr>
              <a:t>preduzeća</a:t>
            </a:r>
            <a:r>
              <a:rPr lang="hr-HR" sz="2500" dirty="0">
                <a:solidFill>
                  <a:srgbClr val="0F2741"/>
                </a:solidFill>
                <a:latin typeface="Open Sans Light"/>
              </a:rPr>
              <a:t> koja očekuju povećanje IT budžeta u narednih 12 mjeseci u 2022, po sektorima</a:t>
            </a:r>
          </a:p>
        </p:txBody>
      </p:sp>
      <p:sp>
        <p:nvSpPr>
          <p:cNvPr id="8" name="New shape"/>
          <p:cNvSpPr/>
          <p:nvPr/>
        </p:nvSpPr>
        <p:spPr>
          <a:xfrm>
            <a:off x="496800" y="1260000"/>
            <a:ext cx="11196000" cy="58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70000" lnSpcReduction="20000"/>
          </a:bodyPr>
          <a:lstStyle/>
          <a:p>
            <a:pPr>
              <a:spcAft>
                <a:spcPct val="20000"/>
              </a:spcAft>
            </a:pPr>
            <a:r>
              <a:rPr lang="hr-HR" sz="1900" b="0" dirty="0">
                <a:solidFill>
                  <a:srgbClr val="0F2741"/>
                </a:solidFill>
                <a:latin typeface="Open Sans"/>
              </a:rPr>
              <a:t>Gotovo 60 procenata ispitanika koji rade u energetskim i komunalnim </a:t>
            </a:r>
            <a:r>
              <a:rPr lang="hr-HR" sz="1900" b="0" dirty="0" err="1">
                <a:solidFill>
                  <a:srgbClr val="0F2741"/>
                </a:solidFill>
                <a:latin typeface="Open Sans"/>
              </a:rPr>
              <a:t>preduzećima</a:t>
            </a:r>
            <a:r>
              <a:rPr lang="hr-HR" sz="1900" b="0" dirty="0">
                <a:solidFill>
                  <a:srgbClr val="0F2741"/>
                </a:solidFill>
                <a:latin typeface="Open Sans"/>
              </a:rPr>
              <a:t> u 2022, očekuju povećanje IT budžeta </a:t>
            </a:r>
            <a:r>
              <a:rPr lang="hr-HR" sz="1900" dirty="0">
                <a:solidFill>
                  <a:srgbClr val="0F2741"/>
                </a:solidFill>
                <a:latin typeface="Open Sans"/>
              </a:rPr>
              <a:t>u narednih 12 mjeseci. Sa druge strane, samo 38 procenata ispitanika iz vladinog sektora očekuje povećanje IT budžeta u narednih 12 mjeseci</a:t>
            </a:r>
            <a:r>
              <a:rPr lang="hr-HR" sz="1900" b="0" dirty="0">
                <a:solidFill>
                  <a:srgbClr val="0F2741"/>
                </a:solidFill>
                <a:latin typeface="Open Sans"/>
              </a:rPr>
              <a:t>.</a:t>
            </a:r>
            <a:endParaRPr lang="hr-HR" sz="1900" dirty="0">
              <a:solidFill>
                <a:srgbClr val="0F2741"/>
              </a:solidFill>
              <a:latin typeface="Open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dirty="0">
                <a:solidFill>
                  <a:srgbClr val="0F2741"/>
                </a:solidFill>
                <a:latin typeface="Open Sans"/>
              </a:rPr>
              <a:t>N</a:t>
            </a:r>
            <a:r>
              <a:rPr lang="hr-HR" sz="600" b="1" dirty="0" err="1">
                <a:solidFill>
                  <a:srgbClr val="0F2741"/>
                </a:solidFill>
                <a:latin typeface="Open Sans"/>
              </a:rPr>
              <a:t>apomena</a:t>
            </a:r>
            <a:r>
              <a:rPr sz="600" b="1" dirty="0">
                <a:solidFill>
                  <a:srgbClr val="0F2741"/>
                </a:solidFill>
                <a:latin typeface="Open Sans"/>
              </a:rPr>
              <a:t>: </a:t>
            </a:r>
            <a:r>
              <a:rPr lang="hr-HR" sz="600" b="0" dirty="0">
                <a:solidFill>
                  <a:srgbClr val="0F2741"/>
                </a:solidFill>
                <a:latin typeface="Open Sans"/>
              </a:rPr>
              <a:t>Svijet</a:t>
            </a:r>
            <a:r>
              <a:rPr sz="600" b="0" dirty="0">
                <a:solidFill>
                  <a:srgbClr val="0F2741"/>
                </a:solidFill>
                <a:latin typeface="Open Sans"/>
              </a:rPr>
              <a:t>; </a:t>
            </a:r>
            <a:r>
              <a:rPr lang="hr-HR" sz="600" b="0" dirty="0">
                <a:solidFill>
                  <a:srgbClr val="0F2741"/>
                </a:solidFill>
                <a:latin typeface="Open Sans"/>
              </a:rPr>
              <a:t>maj do juna </a:t>
            </a:r>
            <a:r>
              <a:rPr sz="600" b="0" dirty="0">
                <a:solidFill>
                  <a:srgbClr val="0F2741"/>
                </a:solidFill>
                <a:latin typeface="Open Sans"/>
              </a:rPr>
              <a:t>2022; 11</a:t>
            </a:r>
            <a:r>
              <a:rPr lang="hr-HR" sz="600" b="0" dirty="0">
                <a:solidFill>
                  <a:srgbClr val="0F2741"/>
                </a:solidFill>
                <a:latin typeface="Open Sans"/>
              </a:rPr>
              <a:t>.</a:t>
            </a:r>
            <a:r>
              <a:rPr sz="600" b="0" dirty="0">
                <a:solidFill>
                  <a:srgbClr val="0F2741"/>
                </a:solidFill>
                <a:latin typeface="Open Sans"/>
              </a:rPr>
              <a:t>525 </a:t>
            </a:r>
            <a:r>
              <a:rPr lang="hr-HR" sz="600" b="0" dirty="0">
                <a:solidFill>
                  <a:srgbClr val="0F2741"/>
                </a:solidFill>
                <a:latin typeface="Open Sans"/>
              </a:rPr>
              <a:t>ispitanika</a:t>
            </a:r>
            <a:r>
              <a:rPr sz="600" b="0" dirty="0">
                <a:solidFill>
                  <a:srgbClr val="0F2741"/>
                </a:solidFill>
                <a:latin typeface="Open Sans"/>
              </a:rPr>
              <a:t>; </a:t>
            </a:r>
            <a:r>
              <a:rPr lang="hr-HR" sz="600" b="0" dirty="0">
                <a:solidFill>
                  <a:srgbClr val="0F2741"/>
                </a:solidFill>
                <a:latin typeface="Open Sans"/>
              </a:rPr>
              <a:t>Profesionalci visokotehnološke sigurnosti u timovima</a:t>
            </a:r>
            <a:endParaRPr sz="600" b="0" dirty="0">
              <a:solidFill>
                <a:srgbClr val="0F2741"/>
              </a:solidFill>
              <a:latin typeface="Open Sans"/>
            </a:endParaRPr>
          </a:p>
          <a:p>
            <a:r>
              <a:rPr lang="hr-HR" sz="600" b="1" dirty="0">
                <a:solidFill>
                  <a:srgbClr val="0F2741"/>
                </a:solidFill>
                <a:latin typeface="Open Sans"/>
              </a:rPr>
              <a:t>Izvor</a:t>
            </a:r>
            <a:r>
              <a:rPr sz="600" b="1" dirty="0">
                <a:solidFill>
                  <a:srgbClr val="0F2741"/>
                </a:solidFill>
                <a:latin typeface="Open Sans"/>
              </a:rPr>
              <a:t>: </a:t>
            </a:r>
            <a:r>
              <a:rPr sz="600" b="0" dirty="0">
                <a:solidFill>
                  <a:srgbClr val="0F2741"/>
                </a:solidFill>
                <a:latin typeface="Open Sans"/>
              </a:rPr>
              <a:t>ISC2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5"/>
          </a:graphicData>
        </a:graphic>
      </p:graphicFrame>
      <p:sp>
        <p:nvSpPr>
          <p:cNvPr id="5" name="New shape"/>
          <p:cNvSpPr/>
          <p:nvPr/>
        </p:nvSpPr>
        <p:spPr>
          <a:xfrm>
            <a:off x="5028000" y="1882800"/>
            <a:ext cx="21336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lang="hr-HR" sz="1100" dirty="0">
                <a:solidFill>
                  <a:srgbClr val="0F2741"/>
                </a:solidFill>
                <a:latin typeface="Open Sans"/>
              </a:rPr>
              <a:t>Udio ispitanika</a:t>
            </a:r>
            <a:endParaRPr sz="1100" dirty="0">
              <a:solidFill>
                <a:srgbClr val="0F2741"/>
              </a:solidFill>
              <a:latin typeface="Open Sans"/>
            </a:endParaRPr>
          </a:p>
        </p:txBody>
      </p:sp>
      <p:sp>
        <p:nvSpPr>
          <p:cNvPr id="6"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7</a:t>
            </a:r>
          </a:p>
        </p:txBody>
      </p:sp>
      <p:sp>
        <p:nvSpPr>
          <p:cNvPr id="7"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92500" lnSpcReduction="10000"/>
          </a:bodyPr>
          <a:lstStyle/>
          <a:p>
            <a:pPr algn="l">
              <a:lnSpc>
                <a:spcPct val="100000"/>
              </a:lnSpc>
              <a:spcAft>
                <a:spcPct val="20000"/>
              </a:spcAft>
            </a:pPr>
            <a:r>
              <a:rPr lang="hr-HR" sz="2500" dirty="0">
                <a:solidFill>
                  <a:srgbClr val="0F2741"/>
                </a:solidFill>
                <a:latin typeface="Open Sans Light"/>
              </a:rPr>
              <a:t>Najvažnije mjere globalnih kompanija u cilju stvaranja pozitivne radne kulture u 2022</a:t>
            </a:r>
          </a:p>
        </p:txBody>
      </p:sp>
      <p:sp>
        <p:nvSpPr>
          <p:cNvPr id="8" name="New shape"/>
          <p:cNvSpPr/>
          <p:nvPr/>
        </p:nvSpPr>
        <p:spPr>
          <a:xfrm>
            <a:off x="496800" y="1260000"/>
            <a:ext cx="11196000" cy="62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40000" lnSpcReduction="20000"/>
          </a:bodyPr>
          <a:lstStyle/>
          <a:p>
            <a:pPr>
              <a:spcAft>
                <a:spcPct val="20000"/>
              </a:spcAft>
            </a:pPr>
            <a:r>
              <a:rPr lang="hr-HR" sz="3400" b="0" dirty="0">
                <a:solidFill>
                  <a:srgbClr val="0F2741"/>
                </a:solidFill>
                <a:latin typeface="Open Sans"/>
              </a:rPr>
              <a:t>Glavne mjere kompanija u svijetu u 2022 poduzete s ciljem stvaranja pozitivne radne kulture bili su fleksibilni ugovori o radu, tako da su zaposleni radili na daljinu, sa fleksibilnim radnim vremenom. U isto vrijeme, 18 procenata ispitanika je izjavilo da su njihove kompanije uvele sveobuhvatne politike roditeljskog odsustva.</a:t>
            </a:r>
            <a:endParaRPr lang="hr-HR" sz="1100" dirty="0">
              <a:solidFill>
                <a:srgbClr val="455F7C"/>
              </a:solidFill>
              <a:latin typeface="Open San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dirty="0">
                <a:solidFill>
                  <a:srgbClr val="0F2741"/>
                </a:solidFill>
                <a:latin typeface="Open Sans"/>
              </a:rPr>
              <a:t>N</a:t>
            </a:r>
            <a:r>
              <a:rPr lang="hr-HR" sz="600" b="1" dirty="0" err="1">
                <a:solidFill>
                  <a:srgbClr val="0F2741"/>
                </a:solidFill>
                <a:latin typeface="Open Sans"/>
              </a:rPr>
              <a:t>apomena</a:t>
            </a:r>
            <a:r>
              <a:rPr sz="600" b="1" dirty="0">
                <a:solidFill>
                  <a:srgbClr val="0F2741"/>
                </a:solidFill>
                <a:latin typeface="Open Sans"/>
              </a:rPr>
              <a:t>: </a:t>
            </a:r>
            <a:r>
              <a:rPr lang="hr-HR" sz="600" b="0" dirty="0">
                <a:solidFill>
                  <a:srgbClr val="0F2741"/>
                </a:solidFill>
                <a:latin typeface="Open Sans"/>
              </a:rPr>
              <a:t>Svijet</a:t>
            </a:r>
            <a:r>
              <a:rPr sz="600" b="0" dirty="0">
                <a:solidFill>
                  <a:srgbClr val="0F2741"/>
                </a:solidFill>
                <a:latin typeface="Open Sans"/>
              </a:rPr>
              <a:t>; </a:t>
            </a:r>
            <a:r>
              <a:rPr lang="hr-HR" sz="600" b="0" dirty="0">
                <a:solidFill>
                  <a:srgbClr val="0F2741"/>
                </a:solidFill>
                <a:latin typeface="Open Sans"/>
              </a:rPr>
              <a:t>maj do juna </a:t>
            </a:r>
            <a:r>
              <a:rPr sz="600" b="0" dirty="0">
                <a:solidFill>
                  <a:srgbClr val="0F2741"/>
                </a:solidFill>
                <a:latin typeface="Open Sans"/>
              </a:rPr>
              <a:t>2022; 11</a:t>
            </a:r>
            <a:r>
              <a:rPr lang="hr-HR" sz="600" b="0" dirty="0">
                <a:solidFill>
                  <a:srgbClr val="0F2741"/>
                </a:solidFill>
                <a:latin typeface="Open Sans"/>
              </a:rPr>
              <a:t>.</a:t>
            </a:r>
            <a:r>
              <a:rPr sz="600" b="0" dirty="0">
                <a:solidFill>
                  <a:srgbClr val="0F2741"/>
                </a:solidFill>
                <a:latin typeface="Open Sans"/>
              </a:rPr>
              <a:t>779 </a:t>
            </a:r>
            <a:r>
              <a:rPr lang="hr-HR" sz="600" b="0" dirty="0">
                <a:solidFill>
                  <a:srgbClr val="0F2741"/>
                </a:solidFill>
                <a:latin typeface="Open Sans"/>
              </a:rPr>
              <a:t>ispitanika</a:t>
            </a:r>
            <a:r>
              <a:rPr sz="600" b="0" dirty="0">
                <a:solidFill>
                  <a:srgbClr val="0F2741"/>
                </a:solidFill>
                <a:latin typeface="Open Sans"/>
              </a:rPr>
              <a:t>; </a:t>
            </a:r>
            <a:r>
              <a:rPr lang="hr-HR" sz="600" b="0" dirty="0">
                <a:solidFill>
                  <a:srgbClr val="0F2741"/>
                </a:solidFill>
                <a:latin typeface="Open Sans"/>
              </a:rPr>
              <a:t>Profesionalci visokotehnološke sigurnosti</a:t>
            </a:r>
            <a:endParaRPr sz="600" b="0" dirty="0">
              <a:solidFill>
                <a:srgbClr val="0F2741"/>
              </a:solidFill>
              <a:latin typeface="Open Sans"/>
            </a:endParaRPr>
          </a:p>
          <a:p>
            <a:r>
              <a:rPr lang="hr-HR" sz="600" b="1" dirty="0">
                <a:solidFill>
                  <a:srgbClr val="0F2741"/>
                </a:solidFill>
                <a:latin typeface="Open Sans"/>
              </a:rPr>
              <a:t>Izvor</a:t>
            </a:r>
            <a:r>
              <a:rPr sz="600" b="1" dirty="0">
                <a:solidFill>
                  <a:srgbClr val="0F2741"/>
                </a:solidFill>
                <a:latin typeface="Open Sans"/>
              </a:rPr>
              <a:t>: </a:t>
            </a:r>
            <a:r>
              <a:rPr sz="600" b="0" dirty="0">
                <a:solidFill>
                  <a:srgbClr val="0F2741"/>
                </a:solidFill>
                <a:latin typeface="Open Sans"/>
              </a:rPr>
              <a:t>ISC2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5"/>
          </a:graphicData>
        </a:graphic>
      </p:graphicFrame>
      <p:sp>
        <p:nvSpPr>
          <p:cNvPr id="5" name="New shape"/>
          <p:cNvSpPr/>
          <p:nvPr/>
        </p:nvSpPr>
        <p:spPr>
          <a:xfrm>
            <a:off x="5028000" y="1882800"/>
            <a:ext cx="21336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lang="hr-HR" sz="1100" dirty="0">
                <a:solidFill>
                  <a:srgbClr val="0F2741"/>
                </a:solidFill>
                <a:latin typeface="Open Sans"/>
              </a:rPr>
              <a:t>Udio ispitanika</a:t>
            </a:r>
            <a:endParaRPr sz="1100" dirty="0">
              <a:solidFill>
                <a:srgbClr val="0F2741"/>
              </a:solidFill>
              <a:latin typeface="Open Sans"/>
            </a:endParaRPr>
          </a:p>
        </p:txBody>
      </p:sp>
      <p:sp>
        <p:nvSpPr>
          <p:cNvPr id="6"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8</a:t>
            </a:r>
          </a:p>
        </p:txBody>
      </p:sp>
      <p:sp>
        <p:nvSpPr>
          <p:cNvPr id="7"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92500" lnSpcReduction="10000"/>
          </a:bodyPr>
          <a:lstStyle/>
          <a:p>
            <a:pPr algn="l">
              <a:lnSpc>
                <a:spcPct val="100000"/>
              </a:lnSpc>
              <a:spcAft>
                <a:spcPct val="20000"/>
              </a:spcAft>
            </a:pPr>
            <a:r>
              <a:rPr lang="hr-HR" sz="2500" dirty="0">
                <a:solidFill>
                  <a:srgbClr val="0F2741"/>
                </a:solidFill>
                <a:latin typeface="Open Sans Light"/>
              </a:rPr>
              <a:t>Najveće iskustvo profesionalac visokotehnološke sigurnosti nakon početka rata u Ukrajini 2022</a:t>
            </a:r>
          </a:p>
        </p:txBody>
      </p:sp>
      <p:sp>
        <p:nvSpPr>
          <p:cNvPr id="8"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Autofit/>
          </a:bodyPr>
          <a:lstStyle/>
          <a:p>
            <a:pPr>
              <a:spcAft>
                <a:spcPct val="20000"/>
              </a:spcAft>
            </a:pPr>
            <a:r>
              <a:rPr lang="hr-HR" sz="1400" b="0" dirty="0">
                <a:solidFill>
                  <a:srgbClr val="0F2741"/>
                </a:solidFill>
                <a:latin typeface="Open Sans"/>
              </a:rPr>
              <a:t>Glavno iskustvo kompanija u svijetu tokom 2022 nakon početka rata u Ukrajini je povećana pažnja na kontinuitet i otpornost poslovanja. U isto vrijeme, 22 procenta ispitanika se suočilo sa povećanjem računarski-sigurnosnih napada na njihove kompanije ili kompanije trećih partnera i dobavljače.</a:t>
            </a:r>
            <a:endParaRPr lang="hr-HR" sz="1400" dirty="0">
              <a:solidFill>
                <a:srgbClr val="0F2741"/>
              </a:solidFill>
              <a:latin typeface="Open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dirty="0">
                <a:solidFill>
                  <a:srgbClr val="0F2741"/>
                </a:solidFill>
                <a:latin typeface="Open Sans"/>
              </a:rPr>
              <a:t>N</a:t>
            </a:r>
            <a:r>
              <a:rPr lang="hr-HR" sz="600" b="1" dirty="0" err="1">
                <a:solidFill>
                  <a:srgbClr val="0F2741"/>
                </a:solidFill>
                <a:latin typeface="Open Sans"/>
              </a:rPr>
              <a:t>apomena</a:t>
            </a:r>
            <a:r>
              <a:rPr sz="600" b="1" dirty="0">
                <a:solidFill>
                  <a:srgbClr val="0F2741"/>
                </a:solidFill>
                <a:latin typeface="Open Sans"/>
              </a:rPr>
              <a:t>: </a:t>
            </a:r>
            <a:r>
              <a:rPr lang="hr-HR" sz="600" b="0" dirty="0">
                <a:solidFill>
                  <a:srgbClr val="0F2741"/>
                </a:solidFill>
                <a:latin typeface="Open Sans"/>
              </a:rPr>
              <a:t>Svijet</a:t>
            </a:r>
            <a:r>
              <a:rPr sz="600" b="0" dirty="0">
                <a:solidFill>
                  <a:srgbClr val="0F2741"/>
                </a:solidFill>
                <a:latin typeface="Open Sans"/>
              </a:rPr>
              <a:t>; 2022; 18</a:t>
            </a:r>
            <a:r>
              <a:rPr lang="hr-HR" sz="600" b="0" dirty="0">
                <a:solidFill>
                  <a:srgbClr val="0F2741"/>
                </a:solidFill>
                <a:latin typeface="Open Sans"/>
              </a:rPr>
              <a:t>,</a:t>
            </a:r>
            <a:r>
              <a:rPr sz="600" b="0" dirty="0">
                <a:solidFill>
                  <a:srgbClr val="0F2741"/>
                </a:solidFill>
                <a:latin typeface="Open Sans"/>
              </a:rPr>
              <a:t>200*; </a:t>
            </a:r>
            <a:r>
              <a:rPr lang="hr-HR" sz="600" b="0" dirty="0">
                <a:solidFill>
                  <a:srgbClr val="0F2741"/>
                </a:solidFill>
                <a:latin typeface="Open Sans"/>
              </a:rPr>
              <a:t>dizajneri iz </a:t>
            </a:r>
            <a:r>
              <a:rPr sz="600" b="0" dirty="0">
                <a:solidFill>
                  <a:srgbClr val="0F2741"/>
                </a:solidFill>
                <a:latin typeface="Open Sans"/>
              </a:rPr>
              <a:t>131 </a:t>
            </a:r>
            <a:r>
              <a:rPr lang="hr-HR" sz="600" b="0" dirty="0">
                <a:solidFill>
                  <a:srgbClr val="0F2741"/>
                </a:solidFill>
                <a:latin typeface="Open Sans"/>
              </a:rPr>
              <a:t>države i zaposleni iz </a:t>
            </a:r>
            <a:r>
              <a:rPr sz="600" b="0" dirty="0">
                <a:solidFill>
                  <a:srgbClr val="0F2741"/>
                </a:solidFill>
                <a:latin typeface="Open Sans"/>
              </a:rPr>
              <a:t>98 </a:t>
            </a:r>
            <a:r>
              <a:rPr lang="hr-HR" sz="600" b="0" dirty="0">
                <a:solidFill>
                  <a:srgbClr val="0F2741"/>
                </a:solidFill>
                <a:latin typeface="Open Sans"/>
              </a:rPr>
              <a:t>država</a:t>
            </a:r>
            <a:endParaRPr sz="600" b="0" dirty="0">
              <a:solidFill>
                <a:srgbClr val="0F2741"/>
              </a:solidFill>
              <a:latin typeface="Open Sans"/>
            </a:endParaRPr>
          </a:p>
          <a:p>
            <a:r>
              <a:rPr lang="hr-HR" sz="600" b="1" dirty="0">
                <a:solidFill>
                  <a:srgbClr val="0F2741"/>
                </a:solidFill>
                <a:latin typeface="Open Sans"/>
              </a:rPr>
              <a:t>Izvor</a:t>
            </a:r>
            <a:r>
              <a:rPr sz="600" b="1" dirty="0">
                <a:solidFill>
                  <a:srgbClr val="0F2741"/>
                </a:solidFill>
                <a:latin typeface="Open Sans"/>
              </a:rPr>
              <a:t>: </a:t>
            </a:r>
            <a:r>
              <a:rPr sz="600" b="0" dirty="0" err="1">
                <a:solidFill>
                  <a:srgbClr val="0F2741"/>
                </a:solidFill>
                <a:latin typeface="Open Sans"/>
              </a:rPr>
              <a:t>CoderPad</a:t>
            </a:r>
            <a:r>
              <a:rPr sz="600" b="0" dirty="0">
                <a:solidFill>
                  <a:srgbClr val="0F2741"/>
                </a:solidFill>
                <a:latin typeface="Open Sans"/>
              </a:rPr>
              <a:t>; </a:t>
            </a:r>
            <a:r>
              <a:rPr sz="600" b="0" dirty="0" err="1">
                <a:solidFill>
                  <a:srgbClr val="0F2741"/>
                </a:solidFill>
                <a:latin typeface="Open Sans"/>
              </a:rPr>
              <a:t>CodinGame</a:t>
            </a:r>
            <a:r>
              <a:rPr sz="600" b="0" dirty="0">
                <a:solidFill>
                  <a:srgbClr val="0F2741"/>
                </a:solidFill>
                <a:latin typeface="Open Sans"/>
              </a:rPr>
              <a:t>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OleObject"/>
          <p:cNvGraphicFramePr>
            <a:graphicFrameLocks noChangeAspect="1"/>
          </p:cNvGraphicFramePr>
          <p:nvPr/>
        </p:nvGraphicFramePr>
        <p:xfrm>
          <a:off x="9399600" y="5401865"/>
          <a:ext cx="2203200" cy="629486"/>
        </p:xfrm>
        <a:graphic>
          <a:graphicData uri="http://schemas.openxmlformats.org/presentationml/2006/ole">
            <mc:AlternateContent xmlns:mc="http://schemas.openxmlformats.org/markup-compatibility/2006">
              <mc:Choice xmlns:v="urn:schemas-microsoft-com:vml" Requires="v">
                <p:oleObj r:id="rId6" imgW="2203200" imgH="629486" progId=".xls">
                  <p:embed/>
                </p:oleObj>
              </mc:Choice>
              <mc:Fallback>
                <p:oleObj r:id="rId6" imgW="2203200" imgH="629486" progId=".xls">
                  <p:embed/>
                  <p:pic>
                    <p:nvPicPr>
                      <p:cNvPr id="6" name="OleObject"/>
                      <p:cNvPicPr/>
                      <p:nvPr/>
                    </p:nvPicPr>
                    <p:blipFill>
                      <a:blip r:embed="rId7"/>
                      <a:srcRect t="100000"/>
                      <a:tile tx="0" ty="0" sx="100000" sy="100000" flip="none" algn="tl"/>
                    </p:blipFill>
                    <p:spPr>
                      <a:xfrm>
                        <a:off x="9399600" y="5401865"/>
                        <a:ext cx="2203200" cy="629486"/>
                      </a:xfrm>
                      <a:prstGeom prst="rect">
                        <a:avLst/>
                      </a:prstGeom>
                      <a:blipFill>
                        <a:blip r:embed="rId8"/>
                        <a:stretch>
                          <a:fillRect/>
                        </a:stretch>
                      </a:blipFill>
                      <a:ln>
                        <a:noFill/>
                      </a:ln>
                    </p:spPr>
                  </p:pic>
                </p:oleObj>
              </mc:Fallback>
            </mc:AlternateContent>
          </a:graphicData>
        </a:graphic>
      </p:graphicFrame>
      <p:sp>
        <p:nvSpPr>
          <p:cNvPr id="7" name="New shape"/>
          <p:cNvSpPr/>
          <p:nvPr/>
        </p:nvSpPr>
        <p:spPr>
          <a:xfrm>
            <a:off x="5028000" y="1882800"/>
            <a:ext cx="21336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lang="hr-HR" sz="1100" dirty="0">
                <a:solidFill>
                  <a:srgbClr val="0F2741"/>
                </a:solidFill>
                <a:latin typeface="Open Sans"/>
              </a:rPr>
              <a:t>Udio ispitanika</a:t>
            </a:r>
            <a:endParaRPr sz="1100" dirty="0">
              <a:solidFill>
                <a:srgbClr val="0F2741"/>
              </a:solidFill>
              <a:latin typeface="Open Sans"/>
            </a:endParaRPr>
          </a:p>
        </p:txBody>
      </p:sp>
      <p:sp>
        <p:nvSpPr>
          <p:cNvPr id="8"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10</a:t>
            </a:r>
          </a:p>
        </p:txBody>
      </p:sp>
      <p:sp>
        <p:nvSpPr>
          <p:cNvPr id="9"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lang="hr-HR" sz="2500" dirty="0">
                <a:solidFill>
                  <a:srgbClr val="0F2741"/>
                </a:solidFill>
                <a:latin typeface="Open Sans Light"/>
              </a:rPr>
              <a:t>Koje vještine biste voljeli steći u 2023?</a:t>
            </a:r>
          </a:p>
        </p:txBody>
      </p:sp>
      <p:sp>
        <p:nvSpPr>
          <p:cNvPr id="10" name="New shape"/>
          <p:cNvSpPr/>
          <p:nvPr/>
        </p:nvSpPr>
        <p:spPr>
          <a:xfrm>
            <a:off x="496800" y="1260000"/>
            <a:ext cx="11196000" cy="649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77500" lnSpcReduction="20000"/>
          </a:bodyPr>
          <a:lstStyle/>
          <a:p>
            <a:pPr>
              <a:spcAft>
                <a:spcPct val="20000"/>
              </a:spcAft>
            </a:pPr>
            <a:r>
              <a:rPr lang="hr-HR" sz="1900" b="0" dirty="0">
                <a:solidFill>
                  <a:srgbClr val="0F2741"/>
                </a:solidFill>
                <a:latin typeface="Open Sans"/>
              </a:rPr>
              <a:t>Najtraženija tehnološka vještina za 2023 bila je izrada mreža, dok su tehničke vještine koje su dizajneri željeli u 2023 bile također izrada mreža, zajedno sa vještinama u vezi vještačke inteligencije, </a:t>
            </a:r>
            <a:r>
              <a:rPr lang="hr-HR" sz="1900" b="0" dirty="0" err="1">
                <a:solidFill>
                  <a:srgbClr val="0F2741"/>
                </a:solidFill>
                <a:latin typeface="Open Sans"/>
              </a:rPr>
              <a:t>mašinskog</a:t>
            </a:r>
            <a:r>
              <a:rPr lang="hr-HR" sz="1900" b="0" dirty="0">
                <a:solidFill>
                  <a:srgbClr val="0F2741"/>
                </a:solidFill>
                <a:latin typeface="Open Sans"/>
              </a:rPr>
              <a:t> učenja i dubokog učenja. Dizajneri igara su bili na trećem mjestu želja ispitanika.</a:t>
            </a:r>
            <a:endParaRPr lang="hr-HR" sz="1100" dirty="0">
              <a:solidFill>
                <a:srgbClr val="455F7C"/>
              </a:solidFill>
              <a:latin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10447200" y="6228000"/>
            <a:ext cx="1170000" cy="2376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endParaRPr sz="600" b="0" dirty="0">
              <a:solidFill>
                <a:srgbClr val="0F2741"/>
              </a:solidFill>
              <a:latin typeface="Open Sans"/>
              <a:hlinkClick r:id="rId4">
                <a:extLst>
                  <a:ext uri="{A12FA001-AC4F-418D-AE19-62706E023703}">
                    <ahyp:hlinkClr xmlns:ahyp="http://schemas.microsoft.com/office/drawing/2018/hyperlinkcolor" val="tx"/>
                  </a:ext>
                </a:extLst>
              </a:hlinkClick>
            </a:endParaRPr>
          </a:p>
          <a:p>
            <a:r>
              <a:rPr sz="600" b="1" dirty="0">
                <a:solidFill>
                  <a:srgbClr val="0F2741"/>
                </a:solidFill>
                <a:latin typeface="Open Sans"/>
              </a:rPr>
              <a:t>N</a:t>
            </a:r>
            <a:r>
              <a:rPr lang="hr-HR" sz="600" b="1" dirty="0" err="1">
                <a:solidFill>
                  <a:srgbClr val="0F2741"/>
                </a:solidFill>
                <a:latin typeface="Open Sans"/>
              </a:rPr>
              <a:t>apomena</a:t>
            </a:r>
            <a:r>
              <a:rPr sz="600" b="1" dirty="0">
                <a:solidFill>
                  <a:srgbClr val="0F2741"/>
                </a:solidFill>
                <a:latin typeface="Open Sans"/>
              </a:rPr>
              <a:t>: </a:t>
            </a:r>
            <a:r>
              <a:rPr lang="hr-HR" sz="600" b="0" dirty="0">
                <a:solidFill>
                  <a:srgbClr val="0F2741"/>
                </a:solidFill>
                <a:latin typeface="Open Sans"/>
              </a:rPr>
              <a:t>Svijet</a:t>
            </a:r>
            <a:r>
              <a:rPr sz="600" b="0" dirty="0">
                <a:solidFill>
                  <a:srgbClr val="0F2741"/>
                </a:solidFill>
                <a:latin typeface="Open Sans"/>
              </a:rPr>
              <a:t>; 2000</a:t>
            </a:r>
            <a:r>
              <a:rPr lang="hr-HR" sz="600" b="0" dirty="0">
                <a:solidFill>
                  <a:srgbClr val="0F2741"/>
                </a:solidFill>
                <a:latin typeface="Open Sans"/>
              </a:rPr>
              <a:t>-</a:t>
            </a:r>
            <a:r>
              <a:rPr sz="600" b="0" dirty="0">
                <a:solidFill>
                  <a:srgbClr val="0F2741"/>
                </a:solidFill>
                <a:latin typeface="Open Sans"/>
              </a:rPr>
              <a:t>2022</a:t>
            </a:r>
            <a:r>
              <a:rPr lang="hr-HR" sz="600" b="0" dirty="0">
                <a:solidFill>
                  <a:srgbClr val="0F2741"/>
                </a:solidFill>
                <a:latin typeface="Open Sans"/>
              </a:rPr>
              <a:t>.</a:t>
            </a:r>
            <a:r>
              <a:rPr sz="600" b="0" dirty="0">
                <a:solidFill>
                  <a:srgbClr val="0F2741"/>
                </a:solidFill>
                <a:latin typeface="Open Sans"/>
              </a:rPr>
              <a:t>; 15</a:t>
            </a:r>
            <a:r>
              <a:rPr lang="hr-HR" sz="600" b="0" dirty="0">
                <a:solidFill>
                  <a:srgbClr val="0F2741"/>
                </a:solidFill>
                <a:latin typeface="Open Sans"/>
              </a:rPr>
              <a:t>. godina starosti i stariji</a:t>
            </a:r>
            <a:endParaRPr sz="600" b="0" dirty="0">
              <a:solidFill>
                <a:srgbClr val="0F2741"/>
              </a:solidFill>
              <a:latin typeface="Open Sans"/>
            </a:endParaRPr>
          </a:p>
          <a:p>
            <a:r>
              <a:rPr lang="hr-HR" sz="600" b="1" dirty="0">
                <a:solidFill>
                  <a:srgbClr val="0F2741"/>
                </a:solidFill>
                <a:latin typeface="Open Sans"/>
              </a:rPr>
              <a:t>Izvor</a:t>
            </a:r>
            <a:r>
              <a:rPr sz="600" b="1" dirty="0">
                <a:solidFill>
                  <a:srgbClr val="0F2741"/>
                </a:solidFill>
                <a:latin typeface="Open Sans"/>
              </a:rPr>
              <a:t>: </a:t>
            </a:r>
            <a:r>
              <a:rPr lang="hr-HR" sz="600" b="0" dirty="0">
                <a:solidFill>
                  <a:srgbClr val="0F2741"/>
                </a:solidFill>
                <a:latin typeface="Open Sans"/>
              </a:rPr>
              <a:t>MOR</a:t>
            </a:r>
            <a:endParaRPr sz="600" b="0" dirty="0">
              <a:solidFill>
                <a:srgbClr val="0F2741"/>
              </a:solidFill>
              <a:latin typeface="Open Sans"/>
            </a:endParaRP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5"/>
          </a:graphicData>
        </a:graphic>
      </p:graphicFrame>
      <p:sp>
        <p:nvSpPr>
          <p:cNvPr id="6" name="New shape"/>
          <p:cNvSpPr/>
          <p:nvPr/>
        </p:nvSpPr>
        <p:spPr>
          <a:xfrm>
            <a:off x="496800" y="424800"/>
            <a:ext cx="11196000" cy="1268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Autofit/>
          </a:bodyPr>
          <a:lstStyle/>
          <a:p>
            <a:pPr algn="l">
              <a:lnSpc>
                <a:spcPct val="100000"/>
              </a:lnSpc>
              <a:spcAft>
                <a:spcPct val="20000"/>
              </a:spcAft>
            </a:pPr>
            <a:r>
              <a:rPr lang="hr-HR" sz="2000" b="0" dirty="0">
                <a:solidFill>
                  <a:srgbClr val="0F2741"/>
                </a:solidFill>
                <a:latin typeface="Open Sans"/>
              </a:rPr>
              <a:t>U periodu 2000-2020., omjer globalne zaposlenosti prema broju stanovništva je ravnomjerno padao, sa značajnim padom u 2020. nakon izbijanja COVID-19 pandemije. Od tada, omjer je lagano rastao, sa procjenom da će doći na 55,84 procenata u 2022. Sjeverna Amerika je bila </a:t>
            </a:r>
            <a:r>
              <a:rPr lang="hr-HR" sz="2000" b="0" dirty="0" err="1">
                <a:solidFill>
                  <a:srgbClr val="0F2741"/>
                </a:solidFill>
                <a:latin typeface="Open Sans"/>
              </a:rPr>
              <a:t>region</a:t>
            </a:r>
            <a:r>
              <a:rPr lang="hr-HR" sz="2000" b="0" dirty="0">
                <a:solidFill>
                  <a:srgbClr val="0F2741"/>
                </a:solidFill>
                <a:latin typeface="Open Sans"/>
              </a:rPr>
              <a:t> sa najvećom stopom zaposlenosti u 2022.</a:t>
            </a:r>
            <a:endParaRPr lang="hr-HR" sz="2000" dirty="0">
              <a:solidFill>
                <a:srgbClr val="0F2741"/>
              </a:solidFill>
              <a:latin typeface="Open Sans Ligh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dirty="0">
                <a:solidFill>
                  <a:srgbClr val="0F2741"/>
                </a:solidFill>
                <a:latin typeface="Open Sans"/>
              </a:rPr>
              <a:t>N</a:t>
            </a:r>
            <a:r>
              <a:rPr lang="hr-HR" sz="600" b="1" dirty="0" err="1">
                <a:solidFill>
                  <a:srgbClr val="0F2741"/>
                </a:solidFill>
                <a:latin typeface="Open Sans"/>
              </a:rPr>
              <a:t>apomena</a:t>
            </a:r>
            <a:r>
              <a:rPr sz="600" b="1" dirty="0">
                <a:solidFill>
                  <a:srgbClr val="0F2741"/>
                </a:solidFill>
                <a:latin typeface="Open Sans"/>
              </a:rPr>
              <a:t>: </a:t>
            </a:r>
            <a:r>
              <a:rPr lang="hr-HR" sz="600" b="0" dirty="0">
                <a:solidFill>
                  <a:srgbClr val="0F2741"/>
                </a:solidFill>
                <a:latin typeface="Open Sans"/>
              </a:rPr>
              <a:t>Svijet</a:t>
            </a:r>
            <a:r>
              <a:rPr sz="600" b="0" dirty="0">
                <a:solidFill>
                  <a:srgbClr val="0F2741"/>
                </a:solidFill>
                <a:latin typeface="Open Sans"/>
              </a:rPr>
              <a:t>, </a:t>
            </a:r>
            <a:r>
              <a:rPr lang="hr-HR" sz="600" b="0" dirty="0">
                <a:solidFill>
                  <a:srgbClr val="0F2741"/>
                </a:solidFill>
                <a:latin typeface="Open Sans"/>
              </a:rPr>
              <a:t>Sjeverna Amerika</a:t>
            </a:r>
            <a:r>
              <a:rPr sz="600" b="0" dirty="0">
                <a:solidFill>
                  <a:srgbClr val="0F2741"/>
                </a:solidFill>
                <a:latin typeface="Open Sans"/>
              </a:rPr>
              <a:t>, E</a:t>
            </a:r>
            <a:r>
              <a:rPr lang="hr-HR" sz="600" b="0" dirty="0">
                <a:solidFill>
                  <a:srgbClr val="0F2741"/>
                </a:solidFill>
                <a:latin typeface="Open Sans"/>
              </a:rPr>
              <a:t>v</a:t>
            </a:r>
            <a:r>
              <a:rPr sz="600" b="0" dirty="0" err="1">
                <a:solidFill>
                  <a:srgbClr val="0F2741"/>
                </a:solidFill>
                <a:latin typeface="Open Sans"/>
              </a:rPr>
              <a:t>rop</a:t>
            </a:r>
            <a:r>
              <a:rPr lang="hr-HR" sz="600" b="0" dirty="0">
                <a:solidFill>
                  <a:srgbClr val="0F2741"/>
                </a:solidFill>
                <a:latin typeface="Open Sans"/>
              </a:rPr>
              <a:t>a</a:t>
            </a:r>
            <a:r>
              <a:rPr sz="600" b="0" dirty="0">
                <a:solidFill>
                  <a:srgbClr val="0F2741"/>
                </a:solidFill>
                <a:latin typeface="Open Sans"/>
              </a:rPr>
              <a:t>, APAC, LAC; 2022</a:t>
            </a:r>
          </a:p>
          <a:p>
            <a:r>
              <a:rPr lang="hr-HR" sz="600" b="1" dirty="0">
                <a:solidFill>
                  <a:srgbClr val="0F2741"/>
                </a:solidFill>
                <a:latin typeface="Open Sans"/>
              </a:rPr>
              <a:t>Izvor</a:t>
            </a:r>
            <a:r>
              <a:rPr sz="600" b="1" dirty="0">
                <a:solidFill>
                  <a:srgbClr val="0F2741"/>
                </a:solidFill>
                <a:latin typeface="Open Sans"/>
              </a:rPr>
              <a:t>: </a:t>
            </a:r>
            <a:r>
              <a:rPr sz="600" b="0" dirty="0">
                <a:solidFill>
                  <a:srgbClr val="0F2741"/>
                </a:solidFill>
                <a:latin typeface="Open Sans"/>
              </a:rPr>
              <a:t>ISC2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extLst>
              <p:ext uri="{D42A27DB-BD31-4B8C-83A1-F6EECF244321}">
                <p14:modId xmlns:p14="http://schemas.microsoft.com/office/powerpoint/2010/main" val="2695854587"/>
              </p:ext>
            </p:extLst>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5"/>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16</a:t>
            </a:r>
          </a:p>
        </p:txBody>
      </p:sp>
      <p:sp>
        <p:nvSpPr>
          <p:cNvPr id="6" name="New shape"/>
          <p:cNvSpPr/>
          <p:nvPr/>
        </p:nvSpPr>
        <p:spPr>
          <a:xfrm>
            <a:off x="496800" y="424800"/>
            <a:ext cx="11196000" cy="584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85000" lnSpcReduction="10000"/>
          </a:bodyPr>
          <a:lstStyle/>
          <a:p>
            <a:pPr algn="l">
              <a:lnSpc>
                <a:spcPct val="100000"/>
              </a:lnSpc>
              <a:spcAft>
                <a:spcPct val="20000"/>
              </a:spcAft>
            </a:pPr>
            <a:r>
              <a:rPr lang="hr-HR" sz="2500" dirty="0">
                <a:solidFill>
                  <a:srgbClr val="0F2741"/>
                </a:solidFill>
                <a:latin typeface="Open Sans Light"/>
              </a:rPr>
              <a:t>Nedostatak radne snage za visokotehnološku sigurnost u 2022, po </a:t>
            </a:r>
            <a:r>
              <a:rPr lang="hr-HR" sz="2500" dirty="0" err="1">
                <a:solidFill>
                  <a:srgbClr val="0F2741"/>
                </a:solidFill>
                <a:latin typeface="Open Sans Light"/>
              </a:rPr>
              <a:t>regionima</a:t>
            </a:r>
            <a:r>
              <a:rPr lang="hr-HR" sz="2500" dirty="0">
                <a:solidFill>
                  <a:srgbClr val="0F2741"/>
                </a:solidFill>
                <a:latin typeface="Open Sans Light"/>
              </a:rPr>
              <a:t> (u hiljadama)</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Autofit/>
          </a:bodyPr>
          <a:lstStyle/>
          <a:p>
            <a:pPr>
              <a:spcAft>
                <a:spcPct val="20000"/>
              </a:spcAft>
            </a:pPr>
            <a:r>
              <a:rPr lang="hr-HR" b="0" dirty="0">
                <a:solidFill>
                  <a:srgbClr val="0F2741"/>
                </a:solidFill>
                <a:latin typeface="Open Sans"/>
              </a:rPr>
              <a:t>Azijsko-pacifički </a:t>
            </a:r>
            <a:r>
              <a:rPr lang="hr-HR" b="0" dirty="0" err="1">
                <a:solidFill>
                  <a:srgbClr val="0F2741"/>
                </a:solidFill>
                <a:latin typeface="Open Sans"/>
              </a:rPr>
              <a:t>region</a:t>
            </a:r>
            <a:r>
              <a:rPr lang="hr-HR" b="0" dirty="0">
                <a:solidFill>
                  <a:srgbClr val="0F2741"/>
                </a:solidFill>
                <a:latin typeface="Open Sans"/>
              </a:rPr>
              <a:t> se suočio sa najvećim nedostatkom radne snage u visokotehnološke sigurnosti u 2022, jer je bilo potrebno još dodatnih dva miliona IT profesionalaca na najnaseljenijem kontinentu u tom trenutku. Globalno, nedostatak radne snage u visokotehnološkoj sigurnosti iznosi oko 3,4 miliona.</a:t>
            </a:r>
            <a:endParaRPr lang="hr-HR" dirty="0">
              <a:solidFill>
                <a:srgbClr val="0F2741"/>
              </a:solidFill>
              <a:latin typeface="Open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lang="hr-HR" sz="600" b="1" dirty="0">
                <a:solidFill>
                  <a:srgbClr val="0F2741"/>
                </a:solidFill>
                <a:latin typeface="Open Sans"/>
              </a:rPr>
              <a:t>Izvor</a:t>
            </a:r>
            <a:r>
              <a:rPr sz="600" b="1" dirty="0">
                <a:solidFill>
                  <a:srgbClr val="0F2741"/>
                </a:solidFill>
                <a:latin typeface="Open Sans"/>
              </a:rPr>
              <a:t>: </a:t>
            </a:r>
            <a:r>
              <a:rPr sz="600" b="0" dirty="0">
                <a:solidFill>
                  <a:srgbClr val="0F2741"/>
                </a:solidFill>
                <a:latin typeface="Open Sans"/>
              </a:rPr>
              <a:t>ISC2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OleObject"/>
          <p:cNvGraphicFramePr>
            <a:graphicFrameLocks noChangeAspect="1"/>
          </p:cNvGraphicFramePr>
          <p:nvPr/>
        </p:nvGraphicFramePr>
        <p:xfrm>
          <a:off x="9399600" y="5401865"/>
          <a:ext cx="2203200" cy="629486"/>
        </p:xfrm>
        <a:graphic>
          <a:graphicData uri="http://schemas.openxmlformats.org/presentationml/2006/ole">
            <mc:AlternateContent xmlns:mc="http://schemas.openxmlformats.org/markup-compatibility/2006">
              <mc:Choice xmlns:v="urn:schemas-microsoft-com:vml" Requires="v">
                <p:oleObj r:id="rId6" imgW="2203200" imgH="629486" progId=".xls">
                  <p:embed/>
                </p:oleObj>
              </mc:Choice>
              <mc:Fallback>
                <p:oleObj r:id="rId6" imgW="2203200" imgH="629486" progId=".xls">
                  <p:embed/>
                  <p:pic>
                    <p:nvPicPr>
                      <p:cNvPr id="6" name="OleObject"/>
                      <p:cNvPicPr/>
                      <p:nvPr/>
                    </p:nvPicPr>
                    <p:blipFill>
                      <a:blip r:embed="rId7"/>
                      <a:srcRect t="100000"/>
                      <a:tile tx="0" ty="0" sx="100000" sy="100000" flip="none" algn="tl"/>
                    </p:blipFill>
                    <p:spPr>
                      <a:xfrm>
                        <a:off x="9399600" y="5401865"/>
                        <a:ext cx="2203200" cy="629486"/>
                      </a:xfrm>
                      <a:prstGeom prst="rect">
                        <a:avLst/>
                      </a:prstGeom>
                      <a:blipFill>
                        <a:blip r:embed="rId8"/>
                        <a:stretch>
                          <a:fillRect/>
                        </a:stretch>
                      </a:blipFill>
                      <a:ln>
                        <a:noFill/>
                      </a:ln>
                    </p:spPr>
                  </p:pic>
                </p:oleObj>
              </mc:Fallback>
            </mc:AlternateContent>
          </a:graphicData>
        </a:graphic>
      </p:graphicFrame>
      <p:sp>
        <p:nvSpPr>
          <p:cNvPr id="7" name="New shape"/>
          <p:cNvSpPr/>
          <p:nvPr/>
        </p:nvSpPr>
        <p:spPr>
          <a:xfrm>
            <a:off x="3999300" y="1882800"/>
            <a:ext cx="41910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lang="hr-HR" sz="1100" dirty="0">
                <a:solidFill>
                  <a:srgbClr val="0F2741"/>
                </a:solidFill>
                <a:latin typeface="Open Sans"/>
              </a:rPr>
              <a:t>Potreban broj profesionalca visokotehnološke sigurnosti</a:t>
            </a:r>
            <a:endParaRPr sz="1100" dirty="0">
              <a:solidFill>
                <a:srgbClr val="0F2741"/>
              </a:solidFill>
              <a:latin typeface="Open Sans"/>
            </a:endParaRPr>
          </a:p>
        </p:txBody>
      </p:sp>
      <p:sp>
        <p:nvSpPr>
          <p:cNvPr id="8"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17</a:t>
            </a:r>
          </a:p>
        </p:txBody>
      </p:sp>
      <p:sp>
        <p:nvSpPr>
          <p:cNvPr id="9"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lang="hr-HR" sz="2500" dirty="0">
                <a:solidFill>
                  <a:srgbClr val="0F2741"/>
                </a:solidFill>
                <a:latin typeface="Open Sans Light"/>
              </a:rPr>
              <a:t>Potreban broj profesionalaca visokotehnološke sigurnosti u svijetu u 2022, po državama</a:t>
            </a:r>
          </a:p>
        </p:txBody>
      </p:sp>
      <p:sp>
        <p:nvSpPr>
          <p:cNvPr id="10"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Autofit/>
          </a:bodyPr>
          <a:lstStyle/>
          <a:p>
            <a:r>
              <a:rPr lang="hr-HR" sz="1600" b="0" dirty="0">
                <a:solidFill>
                  <a:srgbClr val="0F2741"/>
                </a:solidFill>
                <a:latin typeface="Open Sans"/>
              </a:rPr>
              <a:t>Više od milion profesionalaca visokotehnološke sigurnosti bilo je potrebno u Kini u 2022, a više od pola miliona u Indiji. Generalno, širom svijeta, poslodavci se muče da nađu kvalificirane i vješte profesionalce da popune ova radna mjesta.</a:t>
            </a:r>
            <a:endParaRPr lang="hr-HR" sz="1600" dirty="0">
              <a:solidFill>
                <a:srgbClr val="0F2741"/>
              </a:solidFill>
              <a:latin typeface="Open San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dirty="0">
                <a:solidFill>
                  <a:srgbClr val="0F2741"/>
                </a:solidFill>
                <a:latin typeface="Open Sans"/>
              </a:rPr>
              <a:t>N</a:t>
            </a:r>
            <a:r>
              <a:rPr lang="hr-HR" sz="600" b="1" dirty="0" err="1">
                <a:solidFill>
                  <a:srgbClr val="0F2741"/>
                </a:solidFill>
                <a:latin typeface="Open Sans"/>
              </a:rPr>
              <a:t>apomena</a:t>
            </a:r>
            <a:r>
              <a:rPr sz="600" b="1" dirty="0">
                <a:solidFill>
                  <a:srgbClr val="0F2741"/>
                </a:solidFill>
                <a:latin typeface="Open Sans"/>
              </a:rPr>
              <a:t>: </a:t>
            </a:r>
            <a:r>
              <a:rPr lang="hr-HR" sz="600" b="0" dirty="0">
                <a:solidFill>
                  <a:srgbClr val="0F2741"/>
                </a:solidFill>
                <a:latin typeface="Open Sans"/>
              </a:rPr>
              <a:t>Svijet</a:t>
            </a:r>
            <a:r>
              <a:rPr sz="600" b="0" dirty="0">
                <a:solidFill>
                  <a:srgbClr val="0F2741"/>
                </a:solidFill>
                <a:latin typeface="Open Sans"/>
              </a:rPr>
              <a:t>; 2022</a:t>
            </a:r>
          </a:p>
          <a:p>
            <a:r>
              <a:rPr lang="hr-HR" sz="600" b="1" dirty="0">
                <a:solidFill>
                  <a:srgbClr val="0F2741"/>
                </a:solidFill>
                <a:latin typeface="Open Sans"/>
              </a:rPr>
              <a:t>Izvor</a:t>
            </a:r>
            <a:r>
              <a:rPr sz="600" b="1" dirty="0">
                <a:solidFill>
                  <a:srgbClr val="0F2741"/>
                </a:solidFill>
                <a:latin typeface="Open Sans"/>
              </a:rPr>
              <a:t>: </a:t>
            </a:r>
            <a:r>
              <a:rPr sz="600" b="0" dirty="0">
                <a:solidFill>
                  <a:srgbClr val="0F2741"/>
                </a:solidFill>
                <a:latin typeface="Open Sans"/>
              </a:rPr>
              <a:t>ISC2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5"/>
          </a:graphicData>
        </a:graphic>
      </p:graphicFrame>
      <p:sp>
        <p:nvSpPr>
          <p:cNvPr id="5" name="New shape"/>
          <p:cNvSpPr/>
          <p:nvPr/>
        </p:nvSpPr>
        <p:spPr>
          <a:xfrm>
            <a:off x="4907350" y="1882800"/>
            <a:ext cx="23749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lang="hr-HR" sz="1100" dirty="0">
                <a:solidFill>
                  <a:srgbClr val="0F2741"/>
                </a:solidFill>
                <a:latin typeface="Open Sans"/>
              </a:rPr>
              <a:t>Broj profesionalaca</a:t>
            </a:r>
            <a:endParaRPr sz="1100" dirty="0">
              <a:solidFill>
                <a:srgbClr val="0F2741"/>
              </a:solidFill>
              <a:latin typeface="Open Sans"/>
            </a:endParaRPr>
          </a:p>
        </p:txBody>
      </p:sp>
      <p:sp>
        <p:nvSpPr>
          <p:cNvPr id="6"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20</a:t>
            </a:r>
          </a:p>
        </p:txBody>
      </p:sp>
      <p:sp>
        <p:nvSpPr>
          <p:cNvPr id="7" name="New shape"/>
          <p:cNvSpPr/>
          <p:nvPr/>
        </p:nvSpPr>
        <p:spPr>
          <a:xfrm>
            <a:off x="496800" y="424800"/>
            <a:ext cx="11196000" cy="6142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92500"/>
          </a:bodyPr>
          <a:lstStyle/>
          <a:p>
            <a:pPr algn="l">
              <a:lnSpc>
                <a:spcPct val="100000"/>
              </a:lnSpc>
              <a:spcAft>
                <a:spcPct val="20000"/>
              </a:spcAft>
            </a:pPr>
            <a:r>
              <a:rPr lang="hr-HR" sz="2500" dirty="0">
                <a:solidFill>
                  <a:srgbClr val="0F2741"/>
                </a:solidFill>
                <a:latin typeface="Open Sans Light"/>
              </a:rPr>
              <a:t>Veličina radne snage visokotehnološke sigurnosti u svijetu u </a:t>
            </a:r>
            <a:r>
              <a:rPr sz="2500" dirty="0">
                <a:solidFill>
                  <a:srgbClr val="0F2741"/>
                </a:solidFill>
                <a:latin typeface="Open Sans Light"/>
              </a:rPr>
              <a:t>2022, </a:t>
            </a:r>
            <a:r>
              <a:rPr lang="hr-HR" sz="2500" dirty="0">
                <a:solidFill>
                  <a:srgbClr val="0F2741"/>
                </a:solidFill>
                <a:latin typeface="Open Sans Light"/>
              </a:rPr>
              <a:t>po državama</a:t>
            </a:r>
            <a:endParaRPr sz="2500" dirty="0">
              <a:solidFill>
                <a:srgbClr val="0F2741"/>
              </a:solidFill>
              <a:latin typeface="Open Sans Light"/>
            </a:endParaRPr>
          </a:p>
        </p:txBody>
      </p:sp>
      <p:sp>
        <p:nvSpPr>
          <p:cNvPr id="8" name="New shape"/>
          <p:cNvSpPr/>
          <p:nvPr/>
        </p:nvSpPr>
        <p:spPr>
          <a:xfrm>
            <a:off x="340822" y="1106409"/>
            <a:ext cx="11351978" cy="466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Autofit/>
          </a:bodyPr>
          <a:lstStyle/>
          <a:p>
            <a:pPr>
              <a:spcAft>
                <a:spcPct val="20000"/>
              </a:spcAft>
            </a:pPr>
            <a:r>
              <a:rPr lang="hr-HR" sz="1200" b="0" dirty="0">
                <a:solidFill>
                  <a:srgbClr val="0F2741"/>
                </a:solidFill>
                <a:latin typeface="Open Sans"/>
              </a:rPr>
              <a:t>Broje profesionalaca u industriji visokotehnološke sigurnosti se procjenjuje na nešto preko 1,2 miliona u SAD u 2022. Broj profesionalaca i visokotehnološkoj sigurnosti na globalnom nivou čak do 4,6 miliona, u odnosu na 4,1 milion koliko ih je bilo 2021. Visokotehnološka sigurnost se odnosi na praksu zaštite računarskih informacionih sistema, hardvera, mreže i podataka od visokotehnoloških napada. Kako je svijest o visokotehnološkoj sigurnosti u porastu, tako raste i globalno tržište visokotehnološke sigurnosti.</a:t>
            </a:r>
            <a:endParaRPr lang="hr-HR" sz="1200" dirty="0">
              <a:solidFill>
                <a:srgbClr val="0F2741"/>
              </a:solidFill>
              <a:latin typeface="Open San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dirty="0">
                <a:solidFill>
                  <a:srgbClr val="0F2741"/>
                </a:solidFill>
                <a:latin typeface="Open Sans"/>
              </a:rPr>
              <a:t>N</a:t>
            </a:r>
            <a:r>
              <a:rPr lang="hr-HR" sz="600" b="1" dirty="0" err="1">
                <a:solidFill>
                  <a:srgbClr val="0F2741"/>
                </a:solidFill>
                <a:latin typeface="Open Sans"/>
              </a:rPr>
              <a:t>apomena</a:t>
            </a:r>
            <a:r>
              <a:rPr sz="600" b="1" dirty="0">
                <a:solidFill>
                  <a:srgbClr val="0F2741"/>
                </a:solidFill>
                <a:latin typeface="Open Sans"/>
              </a:rPr>
              <a:t>: </a:t>
            </a:r>
            <a:r>
              <a:rPr lang="hr-HR" sz="600" b="0" dirty="0">
                <a:solidFill>
                  <a:srgbClr val="0F2741"/>
                </a:solidFill>
                <a:latin typeface="Open Sans"/>
              </a:rPr>
              <a:t>Svijet</a:t>
            </a:r>
            <a:r>
              <a:rPr sz="600" b="0" dirty="0">
                <a:solidFill>
                  <a:srgbClr val="0F2741"/>
                </a:solidFill>
                <a:latin typeface="Open Sans"/>
              </a:rPr>
              <a:t>; 2022; 1</a:t>
            </a:r>
            <a:r>
              <a:rPr lang="hr-HR" sz="600" b="0" dirty="0">
                <a:solidFill>
                  <a:srgbClr val="0F2741"/>
                </a:solidFill>
                <a:latin typeface="Open Sans"/>
              </a:rPr>
              <a:t>,</a:t>
            </a:r>
            <a:r>
              <a:rPr sz="600" b="0" dirty="0">
                <a:solidFill>
                  <a:srgbClr val="0F2741"/>
                </a:solidFill>
                <a:latin typeface="Open Sans"/>
              </a:rPr>
              <a:t>223 </a:t>
            </a:r>
            <a:r>
              <a:rPr lang="hr-HR" sz="600" b="0" dirty="0">
                <a:solidFill>
                  <a:srgbClr val="0F2741"/>
                </a:solidFill>
                <a:latin typeface="Open Sans"/>
              </a:rPr>
              <a:t>ispitanika</a:t>
            </a:r>
            <a:r>
              <a:rPr sz="600" b="0" dirty="0">
                <a:solidFill>
                  <a:srgbClr val="0F2741"/>
                </a:solidFill>
                <a:latin typeface="Open Sans"/>
              </a:rPr>
              <a:t>; </a:t>
            </a:r>
            <a:r>
              <a:rPr lang="hr-HR" sz="600" b="0" dirty="0">
                <a:solidFill>
                  <a:srgbClr val="0F2741"/>
                </a:solidFill>
                <a:latin typeface="Open Sans"/>
              </a:rPr>
              <a:t>donosioci odluka u vezi IT i visokotehnološke sigurnosti</a:t>
            </a:r>
            <a:endParaRPr sz="600" b="0" dirty="0">
              <a:solidFill>
                <a:srgbClr val="0F2741"/>
              </a:solidFill>
              <a:latin typeface="Open Sans"/>
            </a:endParaRPr>
          </a:p>
          <a:p>
            <a:r>
              <a:rPr lang="hr-HR" sz="600" b="1" dirty="0">
                <a:solidFill>
                  <a:srgbClr val="0F2741"/>
                </a:solidFill>
                <a:latin typeface="Open Sans"/>
              </a:rPr>
              <a:t>Izvor</a:t>
            </a:r>
            <a:r>
              <a:rPr sz="600" b="1" dirty="0">
                <a:solidFill>
                  <a:srgbClr val="0F2741"/>
                </a:solidFill>
                <a:latin typeface="Open Sans"/>
              </a:rPr>
              <a:t>: </a:t>
            </a:r>
            <a:r>
              <a:rPr sz="600" b="0" dirty="0">
                <a:solidFill>
                  <a:srgbClr val="0F2741"/>
                </a:solidFill>
                <a:latin typeface="Open Sans"/>
              </a:rPr>
              <a:t>Fortinet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5"/>
          </a:graphicData>
        </a:graphic>
      </p:graphicFrame>
      <p:sp>
        <p:nvSpPr>
          <p:cNvPr id="5" name="New shape"/>
          <p:cNvSpPr/>
          <p:nvPr/>
        </p:nvSpPr>
        <p:spPr>
          <a:xfrm>
            <a:off x="5028000" y="1882800"/>
            <a:ext cx="21336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lang="hr-HR" sz="1100" dirty="0">
                <a:solidFill>
                  <a:srgbClr val="0F2741"/>
                </a:solidFill>
                <a:latin typeface="Open Sans"/>
              </a:rPr>
              <a:t>Udio ispitanika</a:t>
            </a:r>
            <a:endParaRPr sz="1100" dirty="0">
              <a:solidFill>
                <a:srgbClr val="0F2741"/>
              </a:solidFill>
              <a:latin typeface="Open Sans"/>
            </a:endParaRPr>
          </a:p>
        </p:txBody>
      </p:sp>
      <p:sp>
        <p:nvSpPr>
          <p:cNvPr id="6"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22</a:t>
            </a:r>
          </a:p>
        </p:txBody>
      </p:sp>
      <p:sp>
        <p:nvSpPr>
          <p:cNvPr id="7" name="New shape"/>
          <p:cNvSpPr/>
          <p:nvPr/>
        </p:nvSpPr>
        <p:spPr>
          <a:xfrm>
            <a:off x="496800" y="424800"/>
            <a:ext cx="11196000" cy="4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lang="hr-HR" sz="2500" dirty="0">
                <a:solidFill>
                  <a:srgbClr val="0F2741"/>
                </a:solidFill>
                <a:latin typeface="Open Sans Light"/>
              </a:rPr>
              <a:t>Najteže uloge u visokotehnološkoj sigurnosti za zaposliti u svijetu u </a:t>
            </a:r>
            <a:r>
              <a:rPr sz="2500" dirty="0">
                <a:solidFill>
                  <a:srgbClr val="0F2741"/>
                </a:solidFill>
                <a:latin typeface="Open Sans Light"/>
              </a:rPr>
              <a:t>2022</a:t>
            </a:r>
          </a:p>
        </p:txBody>
      </p:sp>
      <p:sp>
        <p:nvSpPr>
          <p:cNvPr id="8" name="New shape"/>
          <p:cNvSpPr/>
          <p:nvPr/>
        </p:nvSpPr>
        <p:spPr>
          <a:xfrm>
            <a:off x="332509" y="1033200"/>
            <a:ext cx="11360291"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Autofit/>
          </a:bodyPr>
          <a:lstStyle/>
          <a:p>
            <a:pPr>
              <a:spcAft>
                <a:spcPct val="20000"/>
              </a:spcAft>
            </a:pPr>
            <a:r>
              <a:rPr lang="hr-HR" sz="1600" b="0" dirty="0">
                <a:solidFill>
                  <a:srgbClr val="0F2741"/>
                </a:solidFill>
                <a:latin typeface="Open Sans"/>
              </a:rPr>
              <a:t>Većina ispitanika je izjavilo da njihove kompanije smatraju da je veoma teško zaposliti osobu za zaštitu oblaka (cloud) u 2022. Druga radna mjesta u oblasti visokotehnološke sigurnosti za koje je teško naći kandidata su sigurnost operacija, sigurnost mreže, i sigurnost dizajniranja softvera.</a:t>
            </a:r>
            <a:endParaRPr lang="hr-HR" sz="1600" dirty="0">
              <a:solidFill>
                <a:srgbClr val="455F7C"/>
              </a:solidFill>
              <a:latin typeface="Open San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dirty="0">
                <a:solidFill>
                  <a:srgbClr val="0F2741"/>
                </a:solidFill>
                <a:latin typeface="Open Sans"/>
              </a:rPr>
              <a:t>N</a:t>
            </a:r>
            <a:r>
              <a:rPr lang="hr-HR" sz="600" b="1" dirty="0" err="1">
                <a:solidFill>
                  <a:srgbClr val="0F2741"/>
                </a:solidFill>
                <a:latin typeface="Open Sans"/>
              </a:rPr>
              <a:t>apomena</a:t>
            </a:r>
            <a:r>
              <a:rPr sz="600" b="1" dirty="0">
                <a:solidFill>
                  <a:srgbClr val="0F2741"/>
                </a:solidFill>
                <a:latin typeface="Open Sans"/>
              </a:rPr>
              <a:t>: </a:t>
            </a:r>
            <a:r>
              <a:rPr lang="hr-HR" sz="600" b="0" dirty="0" err="1">
                <a:solidFill>
                  <a:srgbClr val="0F2741"/>
                </a:solidFill>
                <a:latin typeface="Open Sans"/>
              </a:rPr>
              <a:t>Svijetet</a:t>
            </a:r>
            <a:r>
              <a:rPr sz="600" b="0" dirty="0">
                <a:solidFill>
                  <a:srgbClr val="0F2741"/>
                </a:solidFill>
                <a:latin typeface="Open Sans"/>
              </a:rPr>
              <a:t>; 2022; 18</a:t>
            </a:r>
            <a:r>
              <a:rPr lang="hr-HR" sz="600" b="0" dirty="0">
                <a:solidFill>
                  <a:srgbClr val="0F2741"/>
                </a:solidFill>
                <a:latin typeface="Open Sans"/>
              </a:rPr>
              <a:t>.</a:t>
            </a:r>
            <a:r>
              <a:rPr sz="600" b="0" dirty="0">
                <a:solidFill>
                  <a:srgbClr val="0F2741"/>
                </a:solidFill>
                <a:latin typeface="Open Sans"/>
              </a:rPr>
              <a:t>200*; </a:t>
            </a:r>
            <a:r>
              <a:rPr lang="hr-HR" sz="600" b="0" dirty="0">
                <a:solidFill>
                  <a:srgbClr val="0F2741"/>
                </a:solidFill>
                <a:latin typeface="Open Sans"/>
              </a:rPr>
              <a:t>Dizajneri iz </a:t>
            </a:r>
            <a:r>
              <a:rPr sz="600" b="0" dirty="0">
                <a:solidFill>
                  <a:srgbClr val="0F2741"/>
                </a:solidFill>
                <a:latin typeface="Open Sans"/>
              </a:rPr>
              <a:t>131 </a:t>
            </a:r>
            <a:r>
              <a:rPr lang="hr-HR" sz="600" b="0" dirty="0">
                <a:solidFill>
                  <a:srgbClr val="0F2741"/>
                </a:solidFill>
                <a:latin typeface="Open Sans"/>
              </a:rPr>
              <a:t>države i zaposleni iz </a:t>
            </a:r>
            <a:r>
              <a:rPr sz="600" b="0" dirty="0">
                <a:solidFill>
                  <a:srgbClr val="0F2741"/>
                </a:solidFill>
                <a:latin typeface="Open Sans"/>
              </a:rPr>
              <a:t>98 </a:t>
            </a:r>
            <a:r>
              <a:rPr lang="hr-HR" sz="600" b="0" dirty="0">
                <a:solidFill>
                  <a:srgbClr val="0F2741"/>
                </a:solidFill>
                <a:latin typeface="Open Sans"/>
              </a:rPr>
              <a:t>država</a:t>
            </a:r>
            <a:endParaRPr sz="600" b="0" dirty="0">
              <a:solidFill>
                <a:srgbClr val="0F2741"/>
              </a:solidFill>
              <a:latin typeface="Open Sans"/>
            </a:endParaRPr>
          </a:p>
          <a:p>
            <a:r>
              <a:rPr lang="hr-HR" sz="600" b="1" dirty="0">
                <a:solidFill>
                  <a:srgbClr val="0F2741"/>
                </a:solidFill>
                <a:latin typeface="Open Sans"/>
              </a:rPr>
              <a:t>Izvor</a:t>
            </a:r>
            <a:r>
              <a:rPr sz="600" b="1" dirty="0">
                <a:solidFill>
                  <a:srgbClr val="0F2741"/>
                </a:solidFill>
                <a:latin typeface="Open Sans"/>
              </a:rPr>
              <a:t>: </a:t>
            </a:r>
            <a:r>
              <a:rPr sz="600" b="0" dirty="0" err="1">
                <a:solidFill>
                  <a:srgbClr val="0F2741"/>
                </a:solidFill>
                <a:latin typeface="Open Sans"/>
              </a:rPr>
              <a:t>CoderPad</a:t>
            </a:r>
            <a:r>
              <a:rPr sz="600" b="0" dirty="0">
                <a:solidFill>
                  <a:srgbClr val="0F2741"/>
                </a:solidFill>
                <a:latin typeface="Open Sans"/>
              </a:rPr>
              <a:t>; </a:t>
            </a:r>
            <a:r>
              <a:rPr sz="600" b="0" dirty="0" err="1">
                <a:solidFill>
                  <a:srgbClr val="0F2741"/>
                </a:solidFill>
                <a:latin typeface="Open Sans"/>
              </a:rPr>
              <a:t>CodinGame</a:t>
            </a:r>
            <a:r>
              <a:rPr sz="600" b="0" dirty="0">
                <a:solidFill>
                  <a:srgbClr val="0F2741"/>
                </a:solidFill>
                <a:latin typeface="Open Sans"/>
              </a:rPr>
              <a:t>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OleObject"/>
          <p:cNvGraphicFramePr>
            <a:graphicFrameLocks noChangeAspect="1"/>
          </p:cNvGraphicFramePr>
          <p:nvPr/>
        </p:nvGraphicFramePr>
        <p:xfrm>
          <a:off x="9399600" y="5401865"/>
          <a:ext cx="2203200" cy="629486"/>
        </p:xfrm>
        <a:graphic>
          <a:graphicData uri="http://schemas.openxmlformats.org/presentationml/2006/ole">
            <mc:AlternateContent xmlns:mc="http://schemas.openxmlformats.org/markup-compatibility/2006">
              <mc:Choice xmlns:v="urn:schemas-microsoft-com:vml" Requires="v">
                <p:oleObj r:id="rId6" imgW="2203200" imgH="629486" progId=".xls">
                  <p:embed/>
                </p:oleObj>
              </mc:Choice>
              <mc:Fallback>
                <p:oleObj r:id="rId6" imgW="2203200" imgH="629486" progId=".xls">
                  <p:embed/>
                  <p:pic>
                    <p:nvPicPr>
                      <p:cNvPr id="6" name="OleObject"/>
                      <p:cNvPicPr/>
                      <p:nvPr/>
                    </p:nvPicPr>
                    <p:blipFill>
                      <a:blip r:embed="rId7"/>
                      <a:srcRect t="100000"/>
                      <a:tile tx="0" ty="0" sx="100000" sy="100000" flip="none" algn="tl"/>
                    </p:blipFill>
                    <p:spPr>
                      <a:xfrm>
                        <a:off x="9399600" y="5401865"/>
                        <a:ext cx="2203200" cy="629486"/>
                      </a:xfrm>
                      <a:prstGeom prst="rect">
                        <a:avLst/>
                      </a:prstGeom>
                      <a:blipFill>
                        <a:blip r:embed="rId8"/>
                        <a:stretch>
                          <a:fillRect/>
                        </a:stretch>
                      </a:blipFill>
                      <a:ln>
                        <a:noFill/>
                      </a:ln>
                    </p:spPr>
                  </p:pic>
                </p:oleObj>
              </mc:Fallback>
            </mc:AlternateContent>
          </a:graphicData>
        </a:graphic>
      </p:graphicFrame>
      <p:sp>
        <p:nvSpPr>
          <p:cNvPr id="7" name="New shape"/>
          <p:cNvSpPr/>
          <p:nvPr/>
        </p:nvSpPr>
        <p:spPr>
          <a:xfrm>
            <a:off x="5028000" y="1882800"/>
            <a:ext cx="21336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lang="hr-HR" sz="1100" dirty="0">
                <a:solidFill>
                  <a:srgbClr val="0F2741"/>
                </a:solidFill>
                <a:latin typeface="Open Sans"/>
              </a:rPr>
              <a:t>Udio ispitanika</a:t>
            </a:r>
            <a:endParaRPr sz="1100" dirty="0">
              <a:solidFill>
                <a:srgbClr val="0F2741"/>
              </a:solidFill>
              <a:latin typeface="Open Sans"/>
            </a:endParaRPr>
          </a:p>
        </p:txBody>
      </p:sp>
      <p:sp>
        <p:nvSpPr>
          <p:cNvPr id="8"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25</a:t>
            </a:r>
          </a:p>
        </p:txBody>
      </p:sp>
      <p:sp>
        <p:nvSpPr>
          <p:cNvPr id="9"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lang="hr-HR" sz="2500" dirty="0">
                <a:solidFill>
                  <a:srgbClr val="0F2741"/>
                </a:solidFill>
                <a:latin typeface="Open Sans Light"/>
              </a:rPr>
              <a:t>Koje vještine biste zaposlili u </a:t>
            </a:r>
            <a:r>
              <a:rPr sz="2500" dirty="0">
                <a:solidFill>
                  <a:srgbClr val="0F2741"/>
                </a:solidFill>
                <a:latin typeface="Open Sans Light"/>
              </a:rPr>
              <a:t>2023?</a:t>
            </a:r>
          </a:p>
        </p:txBody>
      </p:sp>
      <p:sp>
        <p:nvSpPr>
          <p:cNvPr id="10"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Autofit/>
          </a:bodyPr>
          <a:lstStyle/>
          <a:p>
            <a:pPr>
              <a:spcAft>
                <a:spcPct val="20000"/>
              </a:spcAft>
            </a:pPr>
            <a:r>
              <a:rPr lang="hr-HR" sz="1400" b="0" dirty="0">
                <a:solidFill>
                  <a:srgbClr val="0F2741"/>
                </a:solidFill>
                <a:latin typeface="Open Sans"/>
              </a:rPr>
              <a:t>Najtraženija tehnička vještina u 2023 bila je izrada mreža. Slijede dizajneri operacija i softvera baza podataka. u isto vrijeme, više od 16 procenata poslodavaca je tražilo osobe sa vještinama visokotehnološke sigurnosti.</a:t>
            </a:r>
            <a:endParaRPr lang="hr-HR" sz="1400" dirty="0">
              <a:solidFill>
                <a:srgbClr val="0F2741"/>
              </a:solidFill>
              <a:latin typeface="Open San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dirty="0">
                <a:solidFill>
                  <a:srgbClr val="0F2741"/>
                </a:solidFill>
                <a:latin typeface="Open Sans"/>
              </a:rPr>
              <a:t>N</a:t>
            </a:r>
            <a:r>
              <a:rPr lang="hr-HR" sz="600" b="1" dirty="0" err="1">
                <a:solidFill>
                  <a:srgbClr val="0F2741"/>
                </a:solidFill>
                <a:latin typeface="Open Sans"/>
              </a:rPr>
              <a:t>apomena</a:t>
            </a:r>
            <a:r>
              <a:rPr sz="600" b="1" dirty="0">
                <a:solidFill>
                  <a:srgbClr val="0F2741"/>
                </a:solidFill>
                <a:latin typeface="Open Sans"/>
              </a:rPr>
              <a:t>: </a:t>
            </a:r>
            <a:r>
              <a:rPr lang="hr-HR" sz="600" b="0" dirty="0">
                <a:solidFill>
                  <a:srgbClr val="0F2741"/>
                </a:solidFill>
                <a:latin typeface="Open Sans"/>
              </a:rPr>
              <a:t>Svijet</a:t>
            </a:r>
            <a:r>
              <a:rPr sz="600" b="0" dirty="0">
                <a:solidFill>
                  <a:srgbClr val="0F2741"/>
                </a:solidFill>
                <a:latin typeface="Open Sans"/>
              </a:rPr>
              <a:t>; 2020</a:t>
            </a:r>
            <a:r>
              <a:rPr lang="hr-HR" sz="600" b="0" dirty="0">
                <a:solidFill>
                  <a:srgbClr val="0F2741"/>
                </a:solidFill>
                <a:latin typeface="Open Sans"/>
              </a:rPr>
              <a:t>-</a:t>
            </a:r>
            <a:r>
              <a:rPr sz="600" b="0" dirty="0">
                <a:solidFill>
                  <a:srgbClr val="0F2741"/>
                </a:solidFill>
                <a:latin typeface="Open Sans"/>
              </a:rPr>
              <a:t>2022</a:t>
            </a:r>
          </a:p>
          <a:p>
            <a:r>
              <a:rPr lang="hr-HR" sz="600" b="1" dirty="0">
                <a:solidFill>
                  <a:srgbClr val="0F2741"/>
                </a:solidFill>
                <a:latin typeface="Open Sans"/>
              </a:rPr>
              <a:t>Izvor</a:t>
            </a:r>
            <a:r>
              <a:rPr sz="600" b="1" dirty="0">
                <a:solidFill>
                  <a:srgbClr val="0F2741"/>
                </a:solidFill>
                <a:latin typeface="Open Sans"/>
              </a:rPr>
              <a:t>: </a:t>
            </a:r>
            <a:r>
              <a:rPr sz="600" b="0" dirty="0" err="1">
                <a:solidFill>
                  <a:srgbClr val="0F2741"/>
                </a:solidFill>
                <a:latin typeface="Open Sans"/>
              </a:rPr>
              <a:t>Atomico</a:t>
            </a:r>
            <a:r>
              <a:rPr sz="600" b="0" dirty="0">
                <a:solidFill>
                  <a:srgbClr val="0F2741"/>
                </a:solidFill>
                <a:latin typeface="Open Sans"/>
              </a:rPr>
              <a:t>; Indeed; Orrick; Slush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5"/>
          </a:graphicData>
        </a:graphic>
      </p:graphicFrame>
      <p:sp>
        <p:nvSpPr>
          <p:cNvPr id="5" name="New shape"/>
          <p:cNvSpPr/>
          <p:nvPr/>
        </p:nvSpPr>
        <p:spPr>
          <a:xfrm>
            <a:off x="5012575" y="1882800"/>
            <a:ext cx="2194559"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lang="hr-HR" sz="1100" dirty="0">
                <a:solidFill>
                  <a:srgbClr val="0F2741"/>
                </a:solidFill>
                <a:latin typeface="Open Sans"/>
              </a:rPr>
              <a:t>Udio tehničkih radnih mjesta</a:t>
            </a:r>
            <a:endParaRPr sz="1100" dirty="0">
              <a:solidFill>
                <a:srgbClr val="0F2741"/>
              </a:solidFill>
              <a:latin typeface="Open Sans"/>
            </a:endParaRPr>
          </a:p>
        </p:txBody>
      </p:sp>
      <p:sp>
        <p:nvSpPr>
          <p:cNvPr id="6"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34</a:t>
            </a:r>
          </a:p>
        </p:txBody>
      </p:sp>
      <p:sp>
        <p:nvSpPr>
          <p:cNvPr id="7"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92500" lnSpcReduction="10000"/>
          </a:bodyPr>
          <a:lstStyle/>
          <a:p>
            <a:pPr algn="l">
              <a:lnSpc>
                <a:spcPct val="100000"/>
              </a:lnSpc>
              <a:spcAft>
                <a:spcPct val="20000"/>
              </a:spcAft>
            </a:pPr>
            <a:r>
              <a:rPr lang="hr-HR" sz="2500" dirty="0">
                <a:solidFill>
                  <a:srgbClr val="0F2741"/>
                </a:solidFill>
                <a:latin typeface="Open Sans Light"/>
              </a:rPr>
              <a:t>Raspodjela tehničkih radnih mjesta koja je teško popuniti u periodu </a:t>
            </a:r>
            <a:r>
              <a:rPr sz="2500" dirty="0">
                <a:solidFill>
                  <a:srgbClr val="0F2741"/>
                </a:solidFill>
                <a:latin typeface="Open Sans Light"/>
              </a:rPr>
              <a:t>2020</a:t>
            </a:r>
            <a:r>
              <a:rPr lang="hr-HR" sz="2500" dirty="0">
                <a:solidFill>
                  <a:srgbClr val="0F2741"/>
                </a:solidFill>
                <a:latin typeface="Open Sans Light"/>
              </a:rPr>
              <a:t>-</a:t>
            </a:r>
            <a:r>
              <a:rPr sz="2500" dirty="0">
                <a:solidFill>
                  <a:srgbClr val="0F2741"/>
                </a:solidFill>
                <a:latin typeface="Open Sans Light"/>
              </a:rPr>
              <a:t>2022, </a:t>
            </a:r>
            <a:r>
              <a:rPr lang="hr-HR" sz="2500" dirty="0">
                <a:solidFill>
                  <a:srgbClr val="0F2741"/>
                </a:solidFill>
                <a:latin typeface="Open Sans Light"/>
              </a:rPr>
              <a:t>po državama</a:t>
            </a:r>
            <a:endParaRPr sz="2500" dirty="0">
              <a:solidFill>
                <a:srgbClr val="0F2741"/>
              </a:solidFill>
              <a:latin typeface="Open Sans Light"/>
            </a:endParaRPr>
          </a:p>
        </p:txBody>
      </p:sp>
      <p:sp>
        <p:nvSpPr>
          <p:cNvPr id="8" name="New shape"/>
          <p:cNvSpPr/>
          <p:nvPr/>
        </p:nvSpPr>
        <p:spPr>
          <a:xfrm>
            <a:off x="496800" y="1260000"/>
            <a:ext cx="11196000" cy="62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70000" lnSpcReduction="20000"/>
          </a:bodyPr>
          <a:lstStyle/>
          <a:p>
            <a:pPr>
              <a:spcAft>
                <a:spcPct val="20000"/>
              </a:spcAft>
            </a:pPr>
            <a:r>
              <a:rPr lang="hr-HR" sz="1700" b="0" dirty="0">
                <a:solidFill>
                  <a:srgbClr val="0F2741"/>
                </a:solidFill>
                <a:latin typeface="Open Sans"/>
              </a:rPr>
              <a:t>Udio tehničkih radnih mjesta u Belgiji i Nizozemskoj, u septembru 2022., koja je bilo teško popuniti predstavljaju 56 procenata. Tehničko radno mjesto koje je bilo teško popuniti je definirano kao radno mjesto čiji je oglas bio otvoren duže od 60 dana. </a:t>
            </a:r>
            <a:r>
              <a:rPr lang="hr-HR" sz="1700" b="0" dirty="0" err="1">
                <a:solidFill>
                  <a:srgbClr val="0F2741"/>
                </a:solidFill>
                <a:latin typeface="Open Sans"/>
              </a:rPr>
              <a:t>Indeed.com</a:t>
            </a:r>
            <a:r>
              <a:rPr lang="hr-HR" sz="1700" b="0" dirty="0">
                <a:solidFill>
                  <a:srgbClr val="0F2741"/>
                </a:solidFill>
                <a:latin typeface="Open Sans"/>
              </a:rPr>
              <a:t> gdje nije pronašao odgovarajućeg kandidata. Sa druge strane, udio tehničkih poslova za koje je bilo teško naći kandidata u Ujedinjenom Kraljevstvu iznosio je 40 procenata.</a:t>
            </a:r>
            <a:endParaRPr lang="hr-HR" sz="1100" dirty="0">
              <a:solidFill>
                <a:srgbClr val="455F7C"/>
              </a:solidFill>
              <a:latin typeface="Open San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dirty="0">
                <a:solidFill>
                  <a:srgbClr val="0F2741"/>
                </a:solidFill>
                <a:latin typeface="Open Sans"/>
              </a:rPr>
              <a:t>Note(s): </a:t>
            </a:r>
            <a:r>
              <a:rPr sz="600" b="0" dirty="0">
                <a:solidFill>
                  <a:srgbClr val="0F2741"/>
                </a:solidFill>
                <a:latin typeface="Open Sans"/>
              </a:rPr>
              <a:t>Worldwide; 2022; 501 respondents; Executives and high-level managers in IT with visibility into their organizations' overall IT budgets. Organizations with at least 2,000 employees. </a:t>
            </a:r>
          </a:p>
          <a:p>
            <a:r>
              <a:rPr sz="600" b="1" dirty="0">
                <a:solidFill>
                  <a:srgbClr val="0F2741"/>
                </a:solidFill>
                <a:latin typeface="Open Sans"/>
              </a:rPr>
              <a:t>Source(s): </a:t>
            </a:r>
            <a:r>
              <a:rPr sz="600" b="0" dirty="0">
                <a:solidFill>
                  <a:srgbClr val="0F2741"/>
                </a:solidFill>
                <a:latin typeface="Open Sans"/>
              </a:rPr>
              <a:t>Flexera Software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5"/>
          </a:graphicData>
        </a:graphic>
      </p:graphicFrame>
      <p:sp>
        <p:nvSpPr>
          <p:cNvPr id="5" name="New shape"/>
          <p:cNvSpPr/>
          <p:nvPr/>
        </p:nvSpPr>
        <p:spPr>
          <a:xfrm>
            <a:off x="5028000" y="1882800"/>
            <a:ext cx="21336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lang="hr-HR" sz="1100" dirty="0">
                <a:solidFill>
                  <a:srgbClr val="0F2741"/>
                </a:solidFill>
                <a:latin typeface="Open Sans"/>
              </a:rPr>
              <a:t>Udio ispitanika</a:t>
            </a:r>
            <a:endParaRPr sz="1100" dirty="0">
              <a:solidFill>
                <a:srgbClr val="0F2741"/>
              </a:solidFill>
              <a:latin typeface="Open Sans"/>
            </a:endParaRPr>
          </a:p>
        </p:txBody>
      </p:sp>
      <p:sp>
        <p:nvSpPr>
          <p:cNvPr id="6"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38</a:t>
            </a:r>
          </a:p>
        </p:txBody>
      </p:sp>
      <p:sp>
        <p:nvSpPr>
          <p:cNvPr id="7" name="New shape"/>
          <p:cNvSpPr/>
          <p:nvPr/>
        </p:nvSpPr>
        <p:spPr>
          <a:xfrm>
            <a:off x="496800" y="424800"/>
            <a:ext cx="11196000" cy="401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92500" lnSpcReduction="20000"/>
          </a:bodyPr>
          <a:lstStyle/>
          <a:p>
            <a:pPr algn="l">
              <a:lnSpc>
                <a:spcPct val="100000"/>
              </a:lnSpc>
              <a:spcAft>
                <a:spcPct val="20000"/>
              </a:spcAft>
            </a:pPr>
            <a:r>
              <a:rPr sz="2500" dirty="0">
                <a:solidFill>
                  <a:srgbClr val="0F2741"/>
                </a:solidFill>
                <a:latin typeface="Open Sans Light"/>
              </a:rPr>
              <a:t>Plan</a:t>
            </a:r>
            <a:r>
              <a:rPr lang="hr-HR" sz="2500" dirty="0" err="1">
                <a:solidFill>
                  <a:srgbClr val="0F2741"/>
                </a:solidFill>
                <a:latin typeface="Open Sans Light"/>
              </a:rPr>
              <a:t>irane</a:t>
            </a:r>
            <a:r>
              <a:rPr lang="hr-HR" sz="2500" dirty="0">
                <a:solidFill>
                  <a:srgbClr val="0F2741"/>
                </a:solidFill>
                <a:latin typeface="Open Sans Light"/>
              </a:rPr>
              <a:t> promjene za ulaganja u IT osoblje u svijetu u </a:t>
            </a:r>
            <a:r>
              <a:rPr sz="2500" dirty="0">
                <a:solidFill>
                  <a:srgbClr val="0F2741"/>
                </a:solidFill>
                <a:latin typeface="Open Sans Light"/>
              </a:rPr>
              <a:t>2022</a:t>
            </a:r>
          </a:p>
        </p:txBody>
      </p:sp>
      <p:sp>
        <p:nvSpPr>
          <p:cNvPr id="8" name="New shape"/>
          <p:cNvSpPr/>
          <p:nvPr/>
        </p:nvSpPr>
        <p:spPr>
          <a:xfrm>
            <a:off x="415636" y="826650"/>
            <a:ext cx="11277164" cy="1056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spcAft>
                <a:spcPct val="20000"/>
              </a:spcAft>
            </a:pPr>
            <a:r>
              <a:rPr lang="hr-HR" sz="1700" b="0" dirty="0">
                <a:solidFill>
                  <a:srgbClr val="0F2741"/>
                </a:solidFill>
                <a:latin typeface="Open Sans"/>
              </a:rPr>
              <a:t>Organizacije su morale razmotriti ulaganja u IT osoblje zbog pandemije i </a:t>
            </a:r>
            <a:r>
              <a:rPr lang="hr-HR" sz="1700" b="0" dirty="0" err="1">
                <a:solidFill>
                  <a:srgbClr val="0F2741"/>
                </a:solidFill>
                <a:latin typeface="Open Sans"/>
              </a:rPr>
              <a:t>rezultirajućih</a:t>
            </a:r>
            <a:r>
              <a:rPr lang="hr-HR" sz="1700" b="0" dirty="0">
                <a:solidFill>
                  <a:srgbClr val="0F2741"/>
                </a:solidFill>
                <a:latin typeface="Open Sans"/>
              </a:rPr>
              <a:t> otkaza. Ulaganja, u 2022., u doškolovanje zaposlenih bila su na vrhuncu, nakon čega slijede ulaganja u radnike koji rade na daljinu i prekvalifikacija postojećih zaposlenih.</a:t>
            </a:r>
            <a:endParaRPr lang="hr-HR" sz="1100" dirty="0">
              <a:solidFill>
                <a:srgbClr val="455F7C"/>
              </a:solidFill>
              <a:latin typeface="Open San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2E53C4C-287F-D1ED-DCDF-8FC5E54B1460}"/>
              </a:ext>
            </a:extLst>
          </p:cNvPr>
          <p:cNvSpPr txBox="1"/>
          <p:nvPr/>
        </p:nvSpPr>
        <p:spPr>
          <a:xfrm>
            <a:off x="289932" y="5319721"/>
            <a:ext cx="7560527" cy="276999"/>
          </a:xfrm>
          <a:prstGeom prst="rect">
            <a:avLst/>
          </a:prstGeom>
          <a:noFill/>
        </p:spPr>
        <p:txBody>
          <a:bodyPr wrap="square">
            <a:spAutoFit/>
          </a:bodyPr>
          <a:lstStyle/>
          <a:p>
            <a:r>
              <a:rPr lang="en-US" sz="1200" dirty="0" err="1"/>
              <a:t>Izvor</a:t>
            </a:r>
            <a:r>
              <a:rPr lang="en-US" sz="1200" dirty="0"/>
              <a:t>: https://</a:t>
            </a:r>
            <a:r>
              <a:rPr lang="en-US" sz="1200" dirty="0" err="1"/>
              <a:t>wiiw.ac.at</a:t>
            </a:r>
            <a:r>
              <a:rPr lang="en-US" sz="1200" dirty="0"/>
              <a:t>/economic-and-social-impacts-of-fdi-in-central-east-and-southeast-europe-dlp-6407.pdf</a:t>
            </a:r>
          </a:p>
        </p:txBody>
      </p:sp>
      <p:sp>
        <p:nvSpPr>
          <p:cNvPr id="9" name="TextBox 8">
            <a:extLst>
              <a:ext uri="{FF2B5EF4-FFF2-40B4-BE49-F238E27FC236}">
                <a16:creationId xmlns:a16="http://schemas.microsoft.com/office/drawing/2014/main" id="{D7AE3019-9E28-F1DE-C825-6DB4481D6C89}"/>
              </a:ext>
            </a:extLst>
          </p:cNvPr>
          <p:cNvSpPr txBox="1"/>
          <p:nvPr/>
        </p:nvSpPr>
        <p:spPr>
          <a:xfrm>
            <a:off x="627321" y="903768"/>
            <a:ext cx="11304484" cy="4154984"/>
          </a:xfrm>
          <a:prstGeom prst="rect">
            <a:avLst/>
          </a:prstGeom>
          <a:noFill/>
        </p:spPr>
        <p:txBody>
          <a:bodyPr wrap="square">
            <a:spAutoFit/>
          </a:bodyPr>
          <a:lstStyle/>
          <a:p>
            <a:r>
              <a:rPr lang="hr-HR" sz="2400" dirty="0"/>
              <a:t>Analiza sektorske strukture </a:t>
            </a:r>
            <a:r>
              <a:rPr lang="hr-HR" sz="2400" dirty="0" err="1"/>
              <a:t>preduzeća</a:t>
            </a:r>
            <a:r>
              <a:rPr lang="hr-HR" sz="2400" dirty="0"/>
              <a:t> sa zelenim ulaganjima u </a:t>
            </a:r>
            <a:r>
              <a:rPr lang="hr-HR" sz="2400" dirty="0" err="1"/>
              <a:t>regionu</a:t>
            </a:r>
            <a:r>
              <a:rPr lang="hr-HR" sz="2400" dirty="0"/>
              <a:t>:</a:t>
            </a:r>
          </a:p>
          <a:p>
            <a:endParaRPr lang="hr-HR" sz="2400" dirty="0"/>
          </a:p>
          <a:p>
            <a:pPr marL="285750" indent="-285750">
              <a:buFont typeface="Wingdings" panose="05000000000000000000" pitchFamily="2" charset="2"/>
              <a:buChar char="§"/>
            </a:pPr>
            <a:r>
              <a:rPr lang="hr-HR" sz="2400" dirty="0" err="1"/>
              <a:t>Preduzeća</a:t>
            </a:r>
            <a:r>
              <a:rPr lang="hr-HR" sz="2400" dirty="0"/>
              <a:t> iz </a:t>
            </a:r>
            <a:r>
              <a:rPr lang="hr-HR" sz="2400" b="1" dirty="0"/>
              <a:t>softverskih i IT usluga</a:t>
            </a:r>
            <a:r>
              <a:rPr lang="hr-HR" sz="2400" dirty="0"/>
              <a:t> koja ulažu predstavljaju najveći udio zelenih projekata u SIJIE, sa porastom u 2022 u svim </a:t>
            </a:r>
            <a:r>
              <a:rPr lang="hr-HR" sz="2400" dirty="0" err="1"/>
              <a:t>subregionima</a:t>
            </a:r>
            <a:r>
              <a:rPr lang="hr-HR" sz="2400" dirty="0"/>
              <a:t>;</a:t>
            </a:r>
          </a:p>
          <a:p>
            <a:pPr marL="285750" indent="-285750">
              <a:buFont typeface="Wingdings" panose="05000000000000000000" pitchFamily="2" charset="2"/>
              <a:buChar char="§"/>
            </a:pPr>
            <a:r>
              <a:rPr lang="hr-HR" sz="2400" dirty="0"/>
              <a:t>u državama </a:t>
            </a:r>
            <a:r>
              <a:rPr lang="hr-HR" sz="2400" b="1" dirty="0"/>
              <a:t>CIS i Ukrajini</a:t>
            </a:r>
            <a:r>
              <a:rPr lang="hr-HR" sz="2400" dirty="0"/>
              <a:t>, kompanije iz ovog sektora koje ulažu čine gotovo polovinu svih zelenih projekata u periodu januar-avgust 2022 (ali, projekti koji najavljuju podršku kompanijama za </a:t>
            </a:r>
            <a:r>
              <a:rPr lang="hr-HR" sz="2400" dirty="0" err="1"/>
              <a:t>sofverske</a:t>
            </a:r>
            <a:r>
              <a:rPr lang="hr-HR" sz="2400" dirty="0"/>
              <a:t> i IT usluge su mali);</a:t>
            </a:r>
          </a:p>
          <a:p>
            <a:pPr marL="285750" indent="-285750">
              <a:buFont typeface="Wingdings" panose="05000000000000000000" pitchFamily="2" charset="2"/>
              <a:buChar char="§"/>
            </a:pPr>
            <a:r>
              <a:rPr lang="hr-HR" sz="2400" b="1" dirty="0"/>
              <a:t>CIS i Ukrajina</a:t>
            </a:r>
            <a:r>
              <a:rPr lang="hr-HR" sz="2400" dirty="0"/>
              <a:t>, priliv direktnih stranih ulaganja je uglavnom slab.</a:t>
            </a:r>
          </a:p>
          <a:p>
            <a:pPr marL="285750" indent="-285750">
              <a:buFont typeface="Wingdings" panose="05000000000000000000" pitchFamily="2" charset="2"/>
              <a:buChar char="§"/>
            </a:pPr>
            <a:r>
              <a:rPr lang="hr-HR" sz="2400" b="1" dirty="0"/>
              <a:t>Kazahstan i Moldavija</a:t>
            </a:r>
            <a:r>
              <a:rPr lang="hr-HR" sz="2400" dirty="0"/>
              <a:t>, koje imaju relativno stabilnu političku situaciju, uspjeli su neznatno povećati priliv direktnih stranih ulaganja u Q2 2022, uglavnom kroz </a:t>
            </a:r>
            <a:r>
              <a:rPr lang="hr-HR" sz="2400" dirty="0" err="1"/>
              <a:t>reinvestiranje</a:t>
            </a:r>
            <a:r>
              <a:rPr lang="hr-HR" sz="2400" dirty="0"/>
              <a:t> dobiti.</a:t>
            </a:r>
          </a:p>
        </p:txBody>
      </p:sp>
    </p:spTree>
    <p:extLst>
      <p:ext uri="{BB962C8B-B14F-4D97-AF65-F5344CB8AC3E}">
        <p14:creationId xmlns:p14="http://schemas.microsoft.com/office/powerpoint/2010/main" val="33406869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Tall office building looking up">
            <a:extLst>
              <a:ext uri="{FF2B5EF4-FFF2-40B4-BE49-F238E27FC236}">
                <a16:creationId xmlns:a16="http://schemas.microsoft.com/office/drawing/2014/main" id="{DB041836-13C5-47F0-3D28-90D291699506}"/>
              </a:ext>
            </a:extLst>
          </p:cNvPr>
          <p:cNvPicPr>
            <a:picLocks noChangeAspect="1"/>
          </p:cNvPicPr>
          <p:nvPr/>
        </p:nvPicPr>
        <p:blipFill rotWithShape="1">
          <a:blip r:embed="rId2"/>
          <a:srcRect l="3287" t="22813" r="5804"/>
          <a:stretch/>
        </p:blipFill>
        <p:spPr>
          <a:xfrm>
            <a:off x="20" y="10"/>
            <a:ext cx="12191981" cy="6857990"/>
          </a:xfrm>
          <a:prstGeom prst="rect">
            <a:avLst/>
          </a:prstGeom>
        </p:spPr>
      </p:pic>
      <p:sp>
        <p:nvSpPr>
          <p:cNvPr id="2" name="Title 1">
            <a:extLst>
              <a:ext uri="{FF2B5EF4-FFF2-40B4-BE49-F238E27FC236}">
                <a16:creationId xmlns:a16="http://schemas.microsoft.com/office/drawing/2014/main" id="{41ECFFD1-7F16-19A7-FD22-73662190D65C}"/>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hr-HR" sz="6600" noProof="0" dirty="0"/>
              <a:t>Budućnost </a:t>
            </a:r>
            <a:r>
              <a:rPr lang="hr-HR" sz="6600" dirty="0"/>
              <a:t>za</a:t>
            </a:r>
            <a:r>
              <a:rPr lang="hr-HR" sz="6600" noProof="0" dirty="0" err="1"/>
              <a:t>pošljavanja</a:t>
            </a:r>
            <a:r>
              <a:rPr lang="hr-HR" sz="6600" noProof="0" dirty="0"/>
              <a:t> u </a:t>
            </a:r>
            <a:r>
              <a:rPr lang="hr-HR" sz="6600" noProof="0" dirty="0" err="1"/>
              <a:t>deržavama</a:t>
            </a:r>
            <a:r>
              <a:rPr lang="hr-HR" sz="6600" noProof="0" dirty="0"/>
              <a:t> u </a:t>
            </a:r>
            <a:r>
              <a:rPr lang="hr-HR" sz="6600" noProof="0" dirty="0" err="1"/>
              <a:t>razoju</a:t>
            </a:r>
            <a:endParaRPr lang="hr-HR" sz="6600" noProof="0" dirty="0"/>
          </a:p>
        </p:txBody>
      </p:sp>
    </p:spTree>
    <p:extLst>
      <p:ext uri="{BB962C8B-B14F-4D97-AF65-F5344CB8AC3E}">
        <p14:creationId xmlns:p14="http://schemas.microsoft.com/office/powerpoint/2010/main" val="24375274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CFFD1-7F16-19A7-FD22-73662190D65C}"/>
              </a:ext>
            </a:extLst>
          </p:cNvPr>
          <p:cNvSpPr>
            <a:spLocks noGrp="1"/>
          </p:cNvSpPr>
          <p:nvPr>
            <p:ph type="title"/>
          </p:nvPr>
        </p:nvSpPr>
        <p:spPr>
          <a:xfrm>
            <a:off x="635000" y="640823"/>
            <a:ext cx="3418659" cy="5583148"/>
          </a:xfrm>
        </p:spPr>
        <p:txBody>
          <a:bodyPr anchor="ctr">
            <a:normAutofit/>
          </a:bodyPr>
          <a:lstStyle/>
          <a:p>
            <a:r>
              <a:rPr lang="hr-HR" sz="4600" noProof="0" dirty="0"/>
              <a:t>Budućnost zapošljavanja</a:t>
            </a:r>
          </a:p>
        </p:txBody>
      </p:sp>
      <p:graphicFrame>
        <p:nvGraphicFramePr>
          <p:cNvPr id="6" name="Content Placeholder 2">
            <a:extLst>
              <a:ext uri="{FF2B5EF4-FFF2-40B4-BE49-F238E27FC236}">
                <a16:creationId xmlns:a16="http://schemas.microsoft.com/office/drawing/2014/main" id="{C25B92DD-7298-A7A0-4AA3-A7BD1FF5ADB0}"/>
              </a:ext>
            </a:extLst>
          </p:cNvPr>
          <p:cNvGraphicFramePr>
            <a:graphicFrameLocks noGrp="1"/>
          </p:cNvGraphicFramePr>
          <p:nvPr>
            <p:ph idx="1"/>
            <p:extLst>
              <p:ext uri="{D42A27DB-BD31-4B8C-83A1-F6EECF244321}">
                <p14:modId xmlns:p14="http://schemas.microsoft.com/office/powerpoint/2010/main" val="249406559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EB09D9C6-5BA2-95C4-1997-E1936ED054A9}"/>
              </a:ext>
            </a:extLst>
          </p:cNvPr>
          <p:cNvSpPr txBox="1"/>
          <p:nvPr/>
        </p:nvSpPr>
        <p:spPr>
          <a:xfrm>
            <a:off x="8499423" y="6223971"/>
            <a:ext cx="16339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Izvor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WEF</a:t>
            </a:r>
          </a:p>
        </p:txBody>
      </p:sp>
    </p:spTree>
    <p:extLst>
      <p:ext uri="{BB962C8B-B14F-4D97-AF65-F5344CB8AC3E}">
        <p14:creationId xmlns:p14="http://schemas.microsoft.com/office/powerpoint/2010/main" val="947683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dirty="0">
                <a:solidFill>
                  <a:srgbClr val="0F2741"/>
                </a:solidFill>
                <a:latin typeface="Open Sans"/>
              </a:rPr>
              <a:t>N</a:t>
            </a:r>
            <a:r>
              <a:rPr lang="hr-HR" sz="600" b="1" dirty="0" err="1">
                <a:solidFill>
                  <a:srgbClr val="0F2741"/>
                </a:solidFill>
                <a:latin typeface="Open Sans"/>
              </a:rPr>
              <a:t>apomena</a:t>
            </a:r>
            <a:r>
              <a:rPr sz="600" b="1" dirty="0">
                <a:solidFill>
                  <a:srgbClr val="0F2741"/>
                </a:solidFill>
                <a:latin typeface="Open Sans"/>
              </a:rPr>
              <a:t>: </a:t>
            </a:r>
            <a:r>
              <a:rPr lang="hr-HR" sz="600" b="0" dirty="0">
                <a:solidFill>
                  <a:srgbClr val="0F2741"/>
                </a:solidFill>
                <a:latin typeface="Open Sans"/>
              </a:rPr>
              <a:t>Svijet</a:t>
            </a:r>
            <a:r>
              <a:rPr sz="600" b="0" dirty="0">
                <a:solidFill>
                  <a:srgbClr val="0F2741"/>
                </a:solidFill>
                <a:latin typeface="Open Sans"/>
              </a:rPr>
              <a:t>; 2022</a:t>
            </a:r>
          </a:p>
          <a:p>
            <a:r>
              <a:rPr sz="600" b="1" dirty="0">
                <a:solidFill>
                  <a:srgbClr val="0F2741"/>
                </a:solidFill>
                <a:latin typeface="Open Sans"/>
              </a:rPr>
              <a:t>Source(s): </a:t>
            </a:r>
            <a:r>
              <a:rPr lang="hr-HR" sz="600" dirty="0">
                <a:solidFill>
                  <a:srgbClr val="0F2741"/>
                </a:solidFill>
                <a:latin typeface="Open Sans"/>
              </a:rPr>
              <a:t>MOR</a:t>
            </a:r>
            <a:endParaRPr sz="600" b="0" dirty="0">
              <a:solidFill>
                <a:srgbClr val="0F2741"/>
              </a:solidFill>
              <a:latin typeface="Open Sans"/>
            </a:endParaRP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5"/>
          </a:graphicData>
        </a:graphic>
      </p:graphicFrame>
      <p:sp>
        <p:nvSpPr>
          <p:cNvPr id="5" name="New shape"/>
          <p:cNvSpPr/>
          <p:nvPr/>
        </p:nvSpPr>
        <p:spPr>
          <a:xfrm>
            <a:off x="3925019" y="1882800"/>
            <a:ext cx="3617581"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lang="hr-HR" sz="1100" dirty="0">
                <a:solidFill>
                  <a:srgbClr val="0F2741"/>
                </a:solidFill>
                <a:latin typeface="Open Sans"/>
              </a:rPr>
              <a:t>Omjer broja zaposlenih prema broju stanovnika </a:t>
            </a:r>
            <a:endParaRPr sz="1100" dirty="0">
              <a:solidFill>
                <a:srgbClr val="0F2741"/>
              </a:solidFill>
              <a:latin typeface="Open Sans"/>
            </a:endParaRPr>
          </a:p>
        </p:txBody>
      </p:sp>
      <p:sp>
        <p:nvSpPr>
          <p:cNvPr id="6"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6</a:t>
            </a:r>
          </a:p>
        </p:txBody>
      </p:sp>
      <p:sp>
        <p:nvSpPr>
          <p:cNvPr id="7" name="New shape"/>
          <p:cNvSpPr/>
          <p:nvPr/>
        </p:nvSpPr>
        <p:spPr>
          <a:xfrm>
            <a:off x="182880" y="424800"/>
            <a:ext cx="11509920" cy="1310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Autofit/>
          </a:bodyPr>
          <a:lstStyle/>
          <a:p>
            <a:pPr>
              <a:spcAft>
                <a:spcPct val="20000"/>
              </a:spcAft>
            </a:pPr>
            <a:r>
              <a:rPr lang="hr-HR" sz="2000" dirty="0">
                <a:solidFill>
                  <a:srgbClr val="0F2741"/>
                </a:solidFill>
                <a:latin typeface="Abadi" panose="020B0604020104020204" pitchFamily="34" charset="0"/>
              </a:rPr>
              <a:t>Procjena omjera broja zaposlenih prema broju stanovnika u svijetu u 2022, po </a:t>
            </a:r>
            <a:r>
              <a:rPr lang="hr-HR" sz="2000" dirty="0" err="1">
                <a:solidFill>
                  <a:srgbClr val="0F2741"/>
                </a:solidFill>
                <a:latin typeface="Abadi" panose="020B0604020104020204" pitchFamily="34" charset="0"/>
              </a:rPr>
              <a:t>regionima</a:t>
            </a:r>
            <a:r>
              <a:rPr lang="hr-HR" sz="2000" dirty="0">
                <a:solidFill>
                  <a:srgbClr val="0F2741"/>
                </a:solidFill>
                <a:latin typeface="Abadi" panose="020B0604020104020204" pitchFamily="34" charset="0"/>
              </a:rPr>
              <a:t>.</a:t>
            </a:r>
            <a:r>
              <a:rPr lang="hr-HR" sz="2000" b="1" dirty="0">
                <a:solidFill>
                  <a:srgbClr val="0F2741"/>
                </a:solidFill>
                <a:latin typeface="Abadi" panose="020B0604020104020204" pitchFamily="34" charset="0"/>
              </a:rPr>
              <a:t> </a:t>
            </a:r>
            <a:r>
              <a:rPr lang="hr-HR" sz="2000" dirty="0">
                <a:solidFill>
                  <a:srgbClr val="0F2741"/>
                </a:solidFill>
                <a:latin typeface="Abadi" panose="020B0604020104020204" pitchFamily="34" charset="0"/>
              </a:rPr>
              <a:t>Procjena omjera broja zaposlenih prema broju stanovnika u svijetu za 2022 iznosi oko </a:t>
            </a:r>
            <a:r>
              <a:rPr lang="hr-HR" sz="2000" b="0" dirty="0">
                <a:solidFill>
                  <a:srgbClr val="0F2741"/>
                </a:solidFill>
                <a:latin typeface="Abadi" panose="020B0604020104020204" pitchFamily="34" charset="0"/>
              </a:rPr>
              <a:t>55,8%, ukazujući da je tek nešto iznad </a:t>
            </a:r>
            <a:r>
              <a:rPr lang="hr-HR" sz="2000" dirty="0">
                <a:solidFill>
                  <a:srgbClr val="0F2741"/>
                </a:solidFill>
                <a:latin typeface="Abadi" panose="020B0604020104020204" pitchFamily="34" charset="0"/>
              </a:rPr>
              <a:t>jedne polovine globalne radno aktivne snage u svijetu bilo zaposleno.</a:t>
            </a:r>
            <a:r>
              <a:rPr lang="hr-HR" sz="2000" b="0" dirty="0">
                <a:solidFill>
                  <a:srgbClr val="0F2741"/>
                </a:solidFill>
                <a:latin typeface="Abadi" panose="020B0604020104020204" pitchFamily="34" charset="0"/>
              </a:rPr>
              <a:t> Sjeverna Amerika je imala najveći omjer broja zaposlenih prema broju stanovnika, 58,8%, a Evropa i Centralna Azija najmanji, 53,9%.</a:t>
            </a:r>
            <a:endParaRPr lang="hr-HR" sz="2000" dirty="0">
              <a:solidFill>
                <a:srgbClr val="0F2741"/>
              </a:solidFill>
              <a:latin typeface="Abadi" panose="020B0604020104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568B5-1249-D1F5-D6FE-ED6C413D61DC}"/>
              </a:ext>
            </a:extLst>
          </p:cNvPr>
          <p:cNvSpPr>
            <a:spLocks noGrp="1"/>
          </p:cNvSpPr>
          <p:nvPr>
            <p:ph type="title"/>
          </p:nvPr>
        </p:nvSpPr>
        <p:spPr>
          <a:xfrm>
            <a:off x="838199" y="365125"/>
            <a:ext cx="10969487" cy="1325563"/>
          </a:xfrm>
        </p:spPr>
        <p:txBody>
          <a:bodyPr>
            <a:normAutofit fontScale="90000"/>
          </a:bodyPr>
          <a:lstStyle/>
          <a:p>
            <a:pPr>
              <a:lnSpc>
                <a:spcPct val="100000"/>
              </a:lnSpc>
            </a:pPr>
            <a:r>
              <a:rPr lang="hr-HR" sz="3100" b="1" noProof="0" dirty="0">
                <a:latin typeface="Times" panose="02020603050405020304" pitchFamily="18" charset="0"/>
                <a:cs typeface="Times" panose="02020603050405020304" pitchFamily="18" charset="0"/>
              </a:rPr>
              <a:t>Nedavno pokrenut </a:t>
            </a:r>
            <a:r>
              <a:rPr lang="hr-HR" sz="3100" b="1" i="0" u="none" strike="noStrike" noProof="0" dirty="0" err="1">
                <a:solidFill>
                  <a:srgbClr val="181818"/>
                </a:solidFill>
                <a:effectLst/>
                <a:latin typeface="Times" panose="02020603050405020304" pitchFamily="18" charset="0"/>
                <a:cs typeface="Times" panose="02020603050405020304" pitchFamily="18" charset="0"/>
              </a:rPr>
              <a:t>ChatGPT</a:t>
            </a:r>
            <a:r>
              <a:rPr lang="hr-HR" sz="3100" b="1" i="0" u="none" strike="noStrike" noProof="0" dirty="0">
                <a:solidFill>
                  <a:srgbClr val="181818"/>
                </a:solidFill>
                <a:effectLst/>
                <a:latin typeface="Times" panose="02020603050405020304" pitchFamily="18" charset="0"/>
                <a:cs typeface="Times" panose="02020603050405020304" pitchFamily="18" charset="0"/>
              </a:rPr>
              <a:t> pokrenuo je strah o utjecaju dubokog učenja vještake inteligencije na našu ekonomsku budućnost, naročito tržište rada. Da li će AI masovno zamijeniti uredska radna mjesta?</a:t>
            </a:r>
            <a:endParaRPr lang="hr-HR" b="1" noProof="0" dirty="0">
              <a:latin typeface="Times" panose="02020603050405020304" pitchFamily="18" charset="0"/>
              <a:cs typeface="Times" panose="02020603050405020304" pitchFamily="18" charset="0"/>
            </a:endParaRPr>
          </a:p>
        </p:txBody>
      </p:sp>
      <p:sp>
        <p:nvSpPr>
          <p:cNvPr id="3" name="Content Placeholder 2">
            <a:extLst>
              <a:ext uri="{FF2B5EF4-FFF2-40B4-BE49-F238E27FC236}">
                <a16:creationId xmlns:a16="http://schemas.microsoft.com/office/drawing/2014/main" id="{100320CB-23EC-EA90-A6E2-081C97CA94DA}"/>
              </a:ext>
            </a:extLst>
          </p:cNvPr>
          <p:cNvSpPr>
            <a:spLocks noGrp="1"/>
          </p:cNvSpPr>
          <p:nvPr>
            <p:ph idx="1"/>
          </p:nvPr>
        </p:nvSpPr>
        <p:spPr>
          <a:xfrm>
            <a:off x="838200" y="2234317"/>
            <a:ext cx="10515600" cy="3942646"/>
          </a:xfrm>
        </p:spPr>
        <p:txBody>
          <a:bodyPr>
            <a:normAutofit/>
          </a:bodyPr>
          <a:lstStyle/>
          <a:p>
            <a:r>
              <a:rPr lang="hr-HR" noProof="0" dirty="0">
                <a:solidFill>
                  <a:srgbClr val="181818"/>
                </a:solidFill>
                <a:latin typeface="Trade Gothic W01 Roman"/>
              </a:rPr>
              <a:t>Profesor sa Harvarda, </a:t>
            </a:r>
            <a:r>
              <a:rPr lang="hr-HR" b="0" i="0" u="none" strike="noStrike" noProof="0" dirty="0">
                <a:solidFill>
                  <a:srgbClr val="181818"/>
                </a:solidFill>
                <a:effectLst/>
                <a:latin typeface="Trade Gothic W01 Bold 2"/>
              </a:rPr>
              <a:t>Joseph </a:t>
            </a:r>
            <a:r>
              <a:rPr lang="hr-HR" b="0" i="0" u="none" strike="noStrike" noProof="0" dirty="0" err="1">
                <a:solidFill>
                  <a:srgbClr val="181818"/>
                </a:solidFill>
                <a:effectLst/>
                <a:latin typeface="Trade Gothic W01 Bold 2"/>
              </a:rPr>
              <a:t>Fuller</a:t>
            </a:r>
            <a:r>
              <a:rPr lang="hr-HR" b="0" i="0" u="none" strike="noStrike" noProof="0" dirty="0">
                <a:solidFill>
                  <a:srgbClr val="181818"/>
                </a:solidFill>
                <a:effectLst/>
                <a:latin typeface="Trade Gothic W01 Bold 2"/>
              </a:rPr>
              <a:t>:</a:t>
            </a:r>
          </a:p>
          <a:p>
            <a:pPr marL="0" indent="0">
              <a:buNone/>
            </a:pPr>
            <a:r>
              <a:rPr lang="hr-HR" noProof="0" dirty="0">
                <a:solidFill>
                  <a:srgbClr val="181818"/>
                </a:solidFill>
                <a:latin typeface="Trade Gothic W01 Roman"/>
              </a:rPr>
              <a:t>„JEDNOM KADA PRDUZEĆA NAUČE KAKO ISKORISTITI GENERATIVNU AI, MOŽEMO OČEKVIATI BRZO RESTRUKTURIRANJE U VELIKOM BROJU PREDUZEĆA KOJE UKLJUČUJE MASOVNE REZOVE UREDSKIH RADNIH MJESTA.”</a:t>
            </a:r>
          </a:p>
          <a:p>
            <a:pPr marL="0" indent="0">
              <a:buNone/>
            </a:pPr>
            <a:r>
              <a:rPr lang="hr-HR" noProof="0" dirty="0">
                <a:solidFill>
                  <a:srgbClr val="181818"/>
                </a:solidFill>
                <a:latin typeface="Trade Gothic W01 Roman"/>
              </a:rPr>
              <a:t>Profesor sa Harvarda, </a:t>
            </a:r>
            <a:r>
              <a:rPr lang="hr-HR" b="0" i="0" u="none" strike="noStrike" noProof="0" dirty="0" err="1">
                <a:solidFill>
                  <a:srgbClr val="181818"/>
                </a:solidFill>
                <a:effectLst/>
                <a:latin typeface="Trade Gothic W01 Bold 2"/>
              </a:rPr>
              <a:t>Iavor</a:t>
            </a:r>
            <a:r>
              <a:rPr lang="hr-HR" b="0" i="0" u="none" strike="noStrike" noProof="0" dirty="0">
                <a:solidFill>
                  <a:srgbClr val="181818"/>
                </a:solidFill>
                <a:effectLst/>
                <a:latin typeface="Trade Gothic W01 Bold 2"/>
              </a:rPr>
              <a:t> </a:t>
            </a:r>
            <a:r>
              <a:rPr lang="hr-HR" b="0" i="0" u="none" strike="noStrike" noProof="0" dirty="0" err="1">
                <a:solidFill>
                  <a:srgbClr val="181818"/>
                </a:solidFill>
                <a:effectLst/>
                <a:latin typeface="Trade Gothic W01 Bold 2"/>
              </a:rPr>
              <a:t>Bojinov</a:t>
            </a:r>
            <a:r>
              <a:rPr lang="hr-HR" b="0" i="0" u="none" strike="noStrike" noProof="0" dirty="0">
                <a:solidFill>
                  <a:srgbClr val="181818"/>
                </a:solidFill>
                <a:effectLst/>
                <a:latin typeface="Trade Gothic W01 Bold 2"/>
              </a:rPr>
              <a:t>:</a:t>
            </a:r>
            <a:endParaRPr lang="hr-HR" noProof="0" dirty="0">
              <a:solidFill>
                <a:srgbClr val="181818"/>
              </a:solidFill>
              <a:latin typeface="Trade Gothic W01 Roman"/>
            </a:endParaRPr>
          </a:p>
          <a:p>
            <a:pPr marL="0" indent="0">
              <a:buNone/>
            </a:pPr>
            <a:r>
              <a:rPr lang="hr-HR" noProof="0" dirty="0">
                <a:solidFill>
                  <a:srgbClr val="181818"/>
                </a:solidFill>
                <a:latin typeface="Trade Gothic W01 Roman"/>
              </a:rPr>
              <a:t>„AUTOMATIZACIJA OVIH ZADATAKA ĆE OMOGUĆITI NAUČENIM RADNICIMA DA SE USMJERE NA AKTIVNOSTI SA DODANOM VRIJEDNOSTI GDJE JE LJUDSKO ZNANJE NEZAMJENLJIVO.”</a:t>
            </a:r>
          </a:p>
        </p:txBody>
      </p:sp>
    </p:spTree>
    <p:extLst>
      <p:ext uri="{BB962C8B-B14F-4D97-AF65-F5344CB8AC3E}">
        <p14:creationId xmlns:p14="http://schemas.microsoft.com/office/powerpoint/2010/main" val="21731004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23252-53B7-0E97-46FC-DC0F6E17E48E}"/>
              </a:ext>
            </a:extLst>
          </p:cNvPr>
          <p:cNvSpPr>
            <a:spLocks noGrp="1"/>
          </p:cNvSpPr>
          <p:nvPr>
            <p:ph type="title"/>
          </p:nvPr>
        </p:nvSpPr>
        <p:spPr/>
        <p:txBody>
          <a:bodyPr>
            <a:normAutofit/>
          </a:bodyPr>
          <a:lstStyle/>
          <a:p>
            <a:r>
              <a:rPr lang="hr-HR" sz="2500" b="1" i="0" u="none" strike="noStrike" noProof="0" dirty="0">
                <a:solidFill>
                  <a:srgbClr val="000000"/>
                </a:solidFill>
                <a:effectLst/>
                <a:latin typeface="Times" panose="02020603050405020304" pitchFamily="18" charset="0"/>
                <a:cs typeface="Times" panose="02020603050405020304" pitchFamily="18" charset="0"/>
              </a:rPr>
              <a:t>Ekonomisti Goldman Sachs-a su predvidjeli da će AI kao i </a:t>
            </a:r>
            <a:r>
              <a:rPr lang="hr-HR" sz="2500" b="1" i="0" u="none" strike="noStrike" noProof="0" dirty="0" err="1">
                <a:solidFill>
                  <a:srgbClr val="000000"/>
                </a:solidFill>
                <a:effectLst/>
                <a:latin typeface="Times" panose="02020603050405020304" pitchFamily="18" charset="0"/>
                <a:cs typeface="Times" panose="02020603050405020304" pitchFamily="18" charset="0"/>
              </a:rPr>
              <a:t>ChatGPT</a:t>
            </a:r>
            <a:r>
              <a:rPr lang="hr-HR" sz="2500" b="1" i="0" u="none" strike="noStrike" noProof="0" dirty="0">
                <a:solidFill>
                  <a:srgbClr val="000000"/>
                </a:solidFill>
                <a:effectLst/>
                <a:latin typeface="Times" panose="02020603050405020304" pitchFamily="18" charset="0"/>
                <a:cs typeface="Times" panose="02020603050405020304" pitchFamily="18" charset="0"/>
              </a:rPr>
              <a:t> zamijeniti 300 miliona uredskih radnih mjesta na puno radno vrijeme.</a:t>
            </a:r>
            <a:endParaRPr lang="hr-HR" sz="2500" b="1" noProof="0" dirty="0">
              <a:latin typeface="Times" panose="02020603050405020304" pitchFamily="18" charset="0"/>
              <a:cs typeface="Times" panose="02020603050405020304" pitchFamily="18" charset="0"/>
            </a:endParaRPr>
          </a:p>
        </p:txBody>
      </p:sp>
      <p:sp>
        <p:nvSpPr>
          <p:cNvPr id="3" name="Content Placeholder 2">
            <a:extLst>
              <a:ext uri="{FF2B5EF4-FFF2-40B4-BE49-F238E27FC236}">
                <a16:creationId xmlns:a16="http://schemas.microsoft.com/office/drawing/2014/main" id="{CC7CB96B-E84D-D947-F2D0-6D9B2EBC0939}"/>
              </a:ext>
            </a:extLst>
          </p:cNvPr>
          <p:cNvSpPr>
            <a:spLocks noGrp="1"/>
          </p:cNvSpPr>
          <p:nvPr>
            <p:ph idx="1"/>
          </p:nvPr>
        </p:nvSpPr>
        <p:spPr/>
        <p:txBody>
          <a:bodyPr>
            <a:normAutofit fontScale="70000" lnSpcReduction="20000"/>
          </a:bodyPr>
          <a:lstStyle/>
          <a:p>
            <a:pPr>
              <a:lnSpc>
                <a:spcPct val="110000"/>
              </a:lnSpc>
            </a:pPr>
            <a:r>
              <a:rPr lang="hr-HR" noProof="0" dirty="0">
                <a:latin typeface="Times" panose="02020603050405020304" pitchFamily="18" charset="0"/>
                <a:cs typeface="Times" panose="02020603050405020304" pitchFamily="18" charset="0"/>
              </a:rPr>
              <a:t>Ekonomisti Goldman Sachs-a su upozorili da bi najnovija verzija vještačke inteligencije, koja je pokrenula platforme poput </a:t>
            </a:r>
            <a:r>
              <a:rPr lang="hr-HR" noProof="0" dirty="0" err="1">
                <a:latin typeface="Times" panose="02020603050405020304" pitchFamily="18" charset="0"/>
                <a:cs typeface="Times" panose="02020603050405020304" pitchFamily="18" charset="0"/>
              </a:rPr>
              <a:t>ChatGPT</a:t>
            </a:r>
            <a:r>
              <a:rPr lang="hr-HR" noProof="0" dirty="0">
                <a:latin typeface="Times" panose="02020603050405020304" pitchFamily="18" charset="0"/>
                <a:cs typeface="Times" panose="02020603050405020304" pitchFamily="18" charset="0"/>
              </a:rPr>
              <a:t>, mogla dovesti do automatizacije do 300 miliona radnih mjesta, na puno radno vrijeme, u svijetu. </a:t>
            </a:r>
          </a:p>
          <a:p>
            <a:pPr>
              <a:lnSpc>
                <a:spcPct val="110000"/>
              </a:lnSpc>
            </a:pPr>
            <a:r>
              <a:rPr lang="hr-HR" noProof="0" dirty="0">
                <a:latin typeface="Times" panose="02020603050405020304" pitchFamily="18" charset="0"/>
                <a:cs typeface="Times" panose="02020603050405020304" pitchFamily="18" charset="0"/>
              </a:rPr>
              <a:t>Procjenjuju da je oko </a:t>
            </a:r>
            <a:r>
              <a:rPr lang="hr-HR" b="1" noProof="0" dirty="0">
                <a:latin typeface="Times" panose="02020603050405020304" pitchFamily="18" charset="0"/>
                <a:cs typeface="Times" panose="02020603050405020304" pitchFamily="18" charset="0"/>
              </a:rPr>
              <a:t>dvije trećine </a:t>
            </a:r>
            <a:r>
              <a:rPr lang="hr-HR" noProof="0" dirty="0">
                <a:latin typeface="Times" panose="02020603050405020304" pitchFamily="18" charset="0"/>
                <a:cs typeface="Times" panose="02020603050405020304" pitchFamily="18" charset="0"/>
              </a:rPr>
              <a:t>trenutnih poslova u Sjedinjenim Državama i Evropi izloženo nekom nivou automatizacije AI, a do jedne četvrtine cjelokupnog rada bi </a:t>
            </a:r>
            <a:r>
              <a:rPr lang="hr-HR" noProof="0" dirty="0" err="1">
                <a:latin typeface="Times" panose="02020603050405020304" pitchFamily="18" charset="0"/>
                <a:cs typeface="Times" panose="02020603050405020304" pitchFamily="18" charset="0"/>
              </a:rPr>
              <a:t>mogal</a:t>
            </a:r>
            <a:r>
              <a:rPr lang="hr-HR" noProof="0" dirty="0">
                <a:latin typeface="Times" panose="02020603050405020304" pitchFamily="18" charset="0"/>
                <a:cs typeface="Times" panose="02020603050405020304" pitchFamily="18" charset="0"/>
              </a:rPr>
              <a:t> u potpunosti da obavlja AI. </a:t>
            </a:r>
          </a:p>
          <a:p>
            <a:pPr>
              <a:lnSpc>
                <a:spcPct val="110000"/>
              </a:lnSpc>
            </a:pPr>
            <a:r>
              <a:rPr lang="hr-HR" noProof="0" dirty="0">
                <a:latin typeface="Times" panose="02020603050405020304" pitchFamily="18" charset="0"/>
                <a:cs typeface="Times" panose="02020603050405020304" pitchFamily="18" charset="0"/>
              </a:rPr>
              <a:t>Očekuje se da će utjecaj automatizacije biti značajniji u razvijenim ekonomijama u odnosu na ekonomije u razvoju, a da su uredska radna mjesta ugroženija od </a:t>
            </a:r>
            <a:r>
              <a:rPr lang="hr-HR" noProof="0" dirty="0" err="1">
                <a:latin typeface="Times" panose="02020603050405020304" pitchFamily="18" charset="0"/>
                <a:cs typeface="Times" panose="02020603050405020304" pitchFamily="18" charset="0"/>
              </a:rPr>
              <a:t>manuelnih</a:t>
            </a:r>
            <a:r>
              <a:rPr lang="hr-HR" noProof="0" dirty="0">
                <a:latin typeface="Times" panose="02020603050405020304" pitchFamily="18" charset="0"/>
                <a:cs typeface="Times" panose="02020603050405020304" pitchFamily="18" charset="0"/>
              </a:rPr>
              <a:t> poslova.</a:t>
            </a:r>
          </a:p>
          <a:p>
            <a:pPr>
              <a:lnSpc>
                <a:spcPct val="110000"/>
              </a:lnSpc>
            </a:pPr>
            <a:r>
              <a:rPr lang="hr-HR" noProof="0" dirty="0">
                <a:latin typeface="Times" panose="02020603050405020304" pitchFamily="18" charset="0"/>
                <a:cs typeface="Times" panose="02020603050405020304" pitchFamily="18" charset="0"/>
              </a:rPr>
              <a:t>Administrativni radnici i advokati bi mogli biti više pogođeni, dok fizički zahtjevnija ili vanjska zanimanja, poput građevinarstva i mehaničara, ostaju manje pogođena. </a:t>
            </a:r>
          </a:p>
          <a:p>
            <a:pPr>
              <a:lnSpc>
                <a:spcPct val="110000"/>
              </a:lnSpc>
            </a:pPr>
            <a:r>
              <a:rPr lang="hr-HR" noProof="0" dirty="0">
                <a:latin typeface="Times" panose="02020603050405020304" pitchFamily="18" charset="0"/>
                <a:cs typeface="Times" panose="02020603050405020304" pitchFamily="18" charset="0"/>
              </a:rPr>
              <a:t>Sve u svemu, Goldman Sachs predviđa da bi oko </a:t>
            </a:r>
            <a:r>
              <a:rPr lang="hr-HR" b="1" noProof="0" dirty="0">
                <a:latin typeface="Times" panose="02020603050405020304" pitchFamily="18" charset="0"/>
                <a:cs typeface="Times" panose="02020603050405020304" pitchFamily="18" charset="0"/>
              </a:rPr>
              <a:t>18% </a:t>
            </a:r>
            <a:r>
              <a:rPr lang="hr-HR" noProof="0" dirty="0">
                <a:latin typeface="Times" panose="02020603050405020304" pitchFamily="18" charset="0"/>
                <a:cs typeface="Times" panose="02020603050405020304" pitchFamily="18" charset="0"/>
              </a:rPr>
              <a:t>rada globalno moglo biti automatizirano.</a:t>
            </a:r>
          </a:p>
        </p:txBody>
      </p:sp>
      <p:sp>
        <p:nvSpPr>
          <p:cNvPr id="6" name="TextBox 5">
            <a:extLst>
              <a:ext uri="{FF2B5EF4-FFF2-40B4-BE49-F238E27FC236}">
                <a16:creationId xmlns:a16="http://schemas.microsoft.com/office/drawing/2014/main" id="{FD7A038B-67C8-73D9-D529-C03991617BF4}"/>
              </a:ext>
            </a:extLst>
          </p:cNvPr>
          <p:cNvSpPr txBox="1"/>
          <p:nvPr/>
        </p:nvSpPr>
        <p:spPr>
          <a:xfrm>
            <a:off x="222739" y="6075144"/>
            <a:ext cx="1005179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Izvor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https://</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www.cnn.com</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/2023/03/29/tech/</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chatgpt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-ai-automation-jobs-impact-</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intl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hnk</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index.html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#:~:text=300%20million%20jobs%20could%20be%20affected%20by,of%20AI%2C%20says%20Goldman%20Sachs&amp;text=As%20many%20as%20300%20million,according%20to%20Goldman%20Sachs%20economists.</a:t>
            </a:r>
          </a:p>
        </p:txBody>
      </p:sp>
    </p:spTree>
    <p:extLst>
      <p:ext uri="{BB962C8B-B14F-4D97-AF65-F5344CB8AC3E}">
        <p14:creationId xmlns:p14="http://schemas.microsoft.com/office/powerpoint/2010/main" val="4575200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23252-53B7-0E97-46FC-DC0F6E17E48E}"/>
              </a:ext>
            </a:extLst>
          </p:cNvPr>
          <p:cNvSpPr>
            <a:spLocks noGrp="1"/>
          </p:cNvSpPr>
          <p:nvPr>
            <p:ph type="title"/>
          </p:nvPr>
        </p:nvSpPr>
        <p:spPr/>
        <p:txBody>
          <a:bodyPr>
            <a:normAutofit/>
          </a:bodyPr>
          <a:lstStyle/>
          <a:p>
            <a:r>
              <a:rPr lang="hr-HR" sz="2500" b="1" i="0" u="none" strike="noStrike" noProof="0" dirty="0">
                <a:solidFill>
                  <a:srgbClr val="000000"/>
                </a:solidFill>
                <a:effectLst/>
                <a:latin typeface="Times" panose="02020603050405020304" pitchFamily="18" charset="0"/>
                <a:cs typeface="Times" panose="02020603050405020304" pitchFamily="18" charset="0"/>
              </a:rPr>
              <a:t>Ekonomisti Goldman Sachs-a su predvidjeli da će AI kao i </a:t>
            </a:r>
            <a:r>
              <a:rPr lang="hr-HR" sz="2500" b="1" i="0" u="none" strike="noStrike" noProof="0" dirty="0" err="1">
                <a:solidFill>
                  <a:srgbClr val="000000"/>
                </a:solidFill>
                <a:effectLst/>
                <a:latin typeface="Times" panose="02020603050405020304" pitchFamily="18" charset="0"/>
                <a:cs typeface="Times" panose="02020603050405020304" pitchFamily="18" charset="0"/>
              </a:rPr>
              <a:t>ChatGPT</a:t>
            </a:r>
            <a:r>
              <a:rPr lang="hr-HR" sz="2500" b="1" i="0" u="none" strike="noStrike" noProof="0" dirty="0">
                <a:solidFill>
                  <a:srgbClr val="000000"/>
                </a:solidFill>
                <a:effectLst/>
                <a:latin typeface="Times" panose="02020603050405020304" pitchFamily="18" charset="0"/>
                <a:cs typeface="Times" panose="02020603050405020304" pitchFamily="18" charset="0"/>
              </a:rPr>
              <a:t> zamijeniti 300 miliona uredskih radnih mjesta na puno radno vrijeme.</a:t>
            </a:r>
            <a:endParaRPr lang="hr-HR" sz="2500" b="1" noProof="0" dirty="0">
              <a:latin typeface="Times" panose="02020603050405020304" pitchFamily="18" charset="0"/>
              <a:cs typeface="Times" panose="02020603050405020304" pitchFamily="18" charset="0"/>
            </a:endParaRPr>
          </a:p>
        </p:txBody>
      </p:sp>
      <p:sp>
        <p:nvSpPr>
          <p:cNvPr id="3" name="Content Placeholder 2">
            <a:extLst>
              <a:ext uri="{FF2B5EF4-FFF2-40B4-BE49-F238E27FC236}">
                <a16:creationId xmlns:a16="http://schemas.microsoft.com/office/drawing/2014/main" id="{CC7CB96B-E84D-D947-F2D0-6D9B2EBC0939}"/>
              </a:ext>
            </a:extLst>
          </p:cNvPr>
          <p:cNvSpPr>
            <a:spLocks noGrp="1"/>
          </p:cNvSpPr>
          <p:nvPr>
            <p:ph idx="1"/>
          </p:nvPr>
        </p:nvSpPr>
        <p:spPr>
          <a:xfrm>
            <a:off x="838200" y="2122997"/>
            <a:ext cx="10515600" cy="4053965"/>
          </a:xfrm>
        </p:spPr>
        <p:txBody>
          <a:bodyPr>
            <a:noAutofit/>
          </a:bodyPr>
          <a:lstStyle/>
          <a:p>
            <a:r>
              <a:rPr lang="hr-HR" sz="2400" noProof="0" dirty="0">
                <a:latin typeface="Times" panose="02020603050405020304" pitchFamily="18" charset="0"/>
                <a:cs typeface="Times" panose="02020603050405020304" pitchFamily="18" charset="0"/>
              </a:rPr>
              <a:t>Utjecaj AI na tržište rada može jednako pogoditi i razvijene i države u razvoju, ali posljedice nisu ravnomjerno raspoređene.</a:t>
            </a:r>
          </a:p>
          <a:p>
            <a:r>
              <a:rPr lang="hr-HR" sz="2400" noProof="0" dirty="0">
                <a:latin typeface="Times" panose="02020603050405020304" pitchFamily="18" charset="0"/>
                <a:cs typeface="Times" panose="02020603050405020304" pitchFamily="18" charset="0"/>
              </a:rPr>
              <a:t>Veće i bogatije države mogu imati sredstva da ublaže negativan </a:t>
            </a:r>
            <a:r>
              <a:rPr lang="hr-HR" sz="2400" noProof="0" dirty="0" err="1">
                <a:latin typeface="Times" panose="02020603050405020304" pitchFamily="18" charset="0"/>
                <a:cs typeface="Times" panose="02020603050405020304" pitchFamily="18" charset="0"/>
              </a:rPr>
              <a:t>dejstva</a:t>
            </a:r>
            <a:r>
              <a:rPr lang="hr-HR" sz="2400" noProof="0" dirty="0">
                <a:latin typeface="Times" panose="02020603050405020304" pitchFamily="18" charset="0"/>
                <a:cs typeface="Times" panose="02020603050405020304" pitchFamily="18" charset="0"/>
              </a:rPr>
              <a:t>. Ali, AI također nudi mogućnosti za nova radna mjesta, povećanu produktivnost i ekonomski rast u državama u razvoju. </a:t>
            </a:r>
          </a:p>
          <a:p>
            <a:r>
              <a:rPr lang="hr-HR" sz="2400" noProof="0" dirty="0">
                <a:latin typeface="Times" panose="02020603050405020304" pitchFamily="18" charset="0"/>
                <a:cs typeface="Times" panose="02020603050405020304" pitchFamily="18" charset="0"/>
              </a:rPr>
              <a:t>AI može automatizirati dosadne i zadatke koji se ponavljaju, čime nudi priliku ljudima da se usmjere na sofisticiran i maštovit rad. Također se može koristiti da poboljša javne usluge, kao što su zdravstven njega i obrazovanje, što će dovesti do boljih zdravstvenih rezultata, većih obrazovnih standarda i povećane ekonomske dobrobiti.</a:t>
            </a:r>
          </a:p>
        </p:txBody>
      </p:sp>
      <p:sp>
        <p:nvSpPr>
          <p:cNvPr id="6" name="TextBox 5">
            <a:extLst>
              <a:ext uri="{FF2B5EF4-FFF2-40B4-BE49-F238E27FC236}">
                <a16:creationId xmlns:a16="http://schemas.microsoft.com/office/drawing/2014/main" id="{FD7A038B-67C8-73D9-D529-C03991617BF4}"/>
              </a:ext>
            </a:extLst>
          </p:cNvPr>
          <p:cNvSpPr txBox="1"/>
          <p:nvPr/>
        </p:nvSpPr>
        <p:spPr>
          <a:xfrm>
            <a:off x="222738" y="6075144"/>
            <a:ext cx="906257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Izvor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https://</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www.cnn.com</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/2023/03/29/tech/</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chatgpt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-ai-automation-jobs-impact-</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intl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hnk</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index.html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#:~:text=300%20million%20jobs%20could%20be%20affected%20by,of%20AI%2C%20says%20Goldman%20Sachs&amp;text=As%20many%20as%20300%20million,according%20to%20Goldman%20Sachs%20economists.</a:t>
            </a:r>
          </a:p>
        </p:txBody>
      </p:sp>
    </p:spTree>
    <p:extLst>
      <p:ext uri="{BB962C8B-B14F-4D97-AF65-F5344CB8AC3E}">
        <p14:creationId xmlns:p14="http://schemas.microsoft.com/office/powerpoint/2010/main" val="31377866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10CF0-85D8-8F80-3FF8-C5D225C42474}"/>
              </a:ext>
            </a:extLst>
          </p:cNvPr>
          <p:cNvSpPr>
            <a:spLocks noGrp="1"/>
          </p:cNvSpPr>
          <p:nvPr>
            <p:ph type="title"/>
          </p:nvPr>
        </p:nvSpPr>
        <p:spPr>
          <a:xfrm>
            <a:off x="397565" y="1337285"/>
            <a:ext cx="2600796" cy="4183429"/>
          </a:xfrm>
        </p:spPr>
        <p:txBody>
          <a:bodyPr>
            <a:normAutofit/>
          </a:bodyPr>
          <a:lstStyle/>
          <a:p>
            <a:r>
              <a:rPr lang="hr-HR" sz="2800" noProof="0" dirty="0"/>
              <a:t>Bolja vještačka inteligencija (AI) će značajno ojačati produktivnost rada, ali to također znači da će AI zamijeniti zapošljavanje ljudi</a:t>
            </a:r>
          </a:p>
        </p:txBody>
      </p:sp>
      <p:pic>
        <p:nvPicPr>
          <p:cNvPr id="1026" name="Picture 2">
            <a:extLst>
              <a:ext uri="{FF2B5EF4-FFF2-40B4-BE49-F238E27FC236}">
                <a16:creationId xmlns:a16="http://schemas.microsoft.com/office/drawing/2014/main" id="{715DA8F7-F707-C690-C0D3-42F5EFC5428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75184" y="365125"/>
            <a:ext cx="7802753" cy="5543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0937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6E30B3E8-54D6-76E7-2945-CDFFC32E733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2262" y="711931"/>
            <a:ext cx="10044303" cy="574748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A65CFF5-F7CC-9DA3-D686-87473FBD91C0}"/>
              </a:ext>
            </a:extLst>
          </p:cNvPr>
          <p:cNvSpPr txBox="1"/>
          <p:nvPr/>
        </p:nvSpPr>
        <p:spPr>
          <a:xfrm>
            <a:off x="1529542" y="374073"/>
            <a:ext cx="5846024" cy="369332"/>
          </a:xfrm>
          <a:prstGeom prst="rect">
            <a:avLst/>
          </a:prstGeom>
          <a:noFill/>
        </p:spPr>
        <p:txBody>
          <a:bodyPr wrap="none" rtlCol="0">
            <a:spAutoFit/>
          </a:bodyPr>
          <a:lstStyle/>
          <a:p>
            <a:r>
              <a:rPr lang="en-US" dirty="0"/>
              <a:t>AI bi </a:t>
            </a:r>
            <a:r>
              <a:rPr lang="en-US" dirty="0" err="1"/>
              <a:t>mogla</a:t>
            </a:r>
            <a:r>
              <a:rPr lang="en-US" dirty="0"/>
              <a:t> </a:t>
            </a:r>
            <a:r>
              <a:rPr lang="en-US" dirty="0" err="1"/>
              <a:t>djelimično</a:t>
            </a:r>
            <a:r>
              <a:rPr lang="en-US" dirty="0"/>
              <a:t> </a:t>
            </a:r>
            <a:r>
              <a:rPr lang="en-US" dirty="0" err="1"/>
              <a:t>automatizirati</a:t>
            </a:r>
            <a:r>
              <a:rPr lang="en-US" dirty="0"/>
              <a:t> </a:t>
            </a:r>
            <a:r>
              <a:rPr lang="en-US" dirty="0" err="1"/>
              <a:t>dvije</a:t>
            </a:r>
            <a:r>
              <a:rPr lang="en-US" dirty="0"/>
              <a:t> </a:t>
            </a:r>
            <a:r>
              <a:rPr lang="en-US" dirty="0" err="1"/>
              <a:t>trećine</a:t>
            </a:r>
            <a:r>
              <a:rPr lang="en-US" dirty="0"/>
              <a:t> </a:t>
            </a:r>
            <a:r>
              <a:rPr lang="en-US" dirty="0" err="1"/>
              <a:t>zanimanja</a:t>
            </a:r>
            <a:endParaRPr lang="en-US" dirty="0"/>
          </a:p>
        </p:txBody>
      </p:sp>
    </p:spTree>
    <p:extLst>
      <p:ext uri="{BB962C8B-B14F-4D97-AF65-F5344CB8AC3E}">
        <p14:creationId xmlns:p14="http://schemas.microsoft.com/office/powerpoint/2010/main" val="42372117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Dark blue represents areas where AI will have little to no impact. Light blue represents areas where AI will be a productivity booster. Grey represents areas where AIs can totally replace human work. Strangely, there's no timeframe on these estimates">
            <a:extLst>
              <a:ext uri="{FF2B5EF4-FFF2-40B4-BE49-F238E27FC236}">
                <a16:creationId xmlns:a16="http://schemas.microsoft.com/office/drawing/2014/main" id="{9F1C90AD-43C0-59BB-521C-1A9A214A8AD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43467" y="777815"/>
            <a:ext cx="10905066" cy="530236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B7993CB-437F-7B13-F050-D968EC34362A}"/>
              </a:ext>
            </a:extLst>
          </p:cNvPr>
          <p:cNvSpPr txBox="1"/>
          <p:nvPr/>
        </p:nvSpPr>
        <p:spPr>
          <a:xfrm>
            <a:off x="9545562" y="6182792"/>
            <a:ext cx="20029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Goldman Sachs</a:t>
            </a:r>
          </a:p>
        </p:txBody>
      </p:sp>
      <p:sp>
        <p:nvSpPr>
          <p:cNvPr id="2" name="TextBox 1">
            <a:extLst>
              <a:ext uri="{FF2B5EF4-FFF2-40B4-BE49-F238E27FC236}">
                <a16:creationId xmlns:a16="http://schemas.microsoft.com/office/drawing/2014/main" id="{C477E458-13FC-82C8-8364-9049E817742D}"/>
              </a:ext>
            </a:extLst>
          </p:cNvPr>
          <p:cNvSpPr txBox="1"/>
          <p:nvPr/>
        </p:nvSpPr>
        <p:spPr>
          <a:xfrm>
            <a:off x="731520" y="163040"/>
            <a:ext cx="9222012" cy="646331"/>
          </a:xfrm>
          <a:prstGeom prst="rect">
            <a:avLst/>
          </a:prstGeom>
          <a:noFill/>
        </p:spPr>
        <p:txBody>
          <a:bodyPr wrap="none" rtlCol="0">
            <a:spAutoFit/>
          </a:bodyPr>
          <a:lstStyle/>
          <a:p>
            <a:r>
              <a:rPr lang="hr-HR" dirty="0"/>
              <a:t>Zamjena u pravnim i upravnim oblastima, malo utjecaja na </a:t>
            </a:r>
            <a:r>
              <a:rPr lang="hr-HR" dirty="0" err="1"/>
              <a:t>manuelne</a:t>
            </a:r>
            <a:r>
              <a:rPr lang="hr-HR" dirty="0"/>
              <a:t> i vanjske poslove, a jačanje</a:t>
            </a:r>
          </a:p>
          <a:p>
            <a:r>
              <a:rPr lang="hr-HR" dirty="0"/>
              <a:t>produktivnosti na drugim mjestima</a:t>
            </a:r>
          </a:p>
        </p:txBody>
      </p:sp>
    </p:spTree>
    <p:extLst>
      <p:ext uri="{BB962C8B-B14F-4D97-AF65-F5344CB8AC3E}">
        <p14:creationId xmlns:p14="http://schemas.microsoft.com/office/powerpoint/2010/main" val="17432252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lose up of man finger on stock market charts">
            <a:extLst>
              <a:ext uri="{FF2B5EF4-FFF2-40B4-BE49-F238E27FC236}">
                <a16:creationId xmlns:a16="http://schemas.microsoft.com/office/drawing/2014/main" id="{10BCE159-2D84-30B9-C7EA-EC9C5D5BA1CA}"/>
              </a:ext>
            </a:extLst>
          </p:cNvPr>
          <p:cNvPicPr>
            <a:picLocks noChangeAspect="1"/>
          </p:cNvPicPr>
          <p:nvPr/>
        </p:nvPicPr>
        <p:blipFill rotWithShape="1">
          <a:blip r:embed="rId2"/>
          <a:srcRect t="9546" b="6184"/>
          <a:stretch/>
        </p:blipFill>
        <p:spPr>
          <a:xfrm>
            <a:off x="-3048" y="160474"/>
            <a:ext cx="12191999" cy="6857990"/>
          </a:xfrm>
          <a:prstGeom prst="rect">
            <a:avLst/>
          </a:prstGeom>
        </p:spPr>
      </p:pic>
      <p:sp>
        <p:nvSpPr>
          <p:cNvPr id="2" name="Title 1">
            <a:extLst>
              <a:ext uri="{FF2B5EF4-FFF2-40B4-BE49-F238E27FC236}">
                <a16:creationId xmlns:a16="http://schemas.microsoft.com/office/drawing/2014/main" id="{DA241AE2-12BE-0766-5C07-D075AB639908}"/>
              </a:ext>
            </a:extLst>
          </p:cNvPr>
          <p:cNvSpPr>
            <a:spLocks noGrp="1"/>
          </p:cNvSpPr>
          <p:nvPr>
            <p:ph type="title"/>
          </p:nvPr>
        </p:nvSpPr>
        <p:spPr>
          <a:xfrm>
            <a:off x="368300" y="325550"/>
            <a:ext cx="10718800" cy="2650406"/>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hr-HR" sz="5200" noProof="0" dirty="0">
                <a:solidFill>
                  <a:srgbClr val="FFFFFF"/>
                </a:solidFill>
              </a:rPr>
              <a:t>Tehnologije koje će se </a:t>
            </a:r>
            <a:r>
              <a:rPr lang="hr-HR" sz="5200" noProof="0" dirty="0" err="1">
                <a:solidFill>
                  <a:srgbClr val="FFFFFF"/>
                </a:solidFill>
              </a:rPr>
              <a:t>vjerovatno</a:t>
            </a:r>
            <a:r>
              <a:rPr lang="hr-HR" sz="5200" noProof="0" dirty="0">
                <a:solidFill>
                  <a:srgbClr val="FFFFFF"/>
                </a:solidFill>
              </a:rPr>
              <a:t> usvojiti do 2025 (po udjelu analiziranih </a:t>
            </a:r>
            <a:r>
              <a:rPr lang="hr-HR" sz="5200" noProof="0" dirty="0" err="1">
                <a:solidFill>
                  <a:srgbClr val="FFFFFF"/>
                </a:solidFill>
              </a:rPr>
              <a:t>preduzeća</a:t>
            </a:r>
            <a:r>
              <a:rPr lang="hr-HR" sz="5200" noProof="0" dirty="0">
                <a:solidFill>
                  <a:srgbClr val="FFFFFF"/>
                </a:solidFill>
              </a:rPr>
              <a:t>)</a:t>
            </a:r>
          </a:p>
        </p:txBody>
      </p:sp>
      <p:pic>
        <p:nvPicPr>
          <p:cNvPr id="5" name="Picture 4">
            <a:extLst>
              <a:ext uri="{FF2B5EF4-FFF2-40B4-BE49-F238E27FC236}">
                <a16:creationId xmlns:a16="http://schemas.microsoft.com/office/drawing/2014/main" id="{00648D82-63CF-1D8D-09B9-DBDF967C5450}"/>
              </a:ext>
            </a:extLst>
          </p:cNvPr>
          <p:cNvPicPr>
            <a:picLocks noChangeAspect="1"/>
          </p:cNvPicPr>
          <p:nvPr/>
        </p:nvPicPr>
        <p:blipFill>
          <a:blip r:embed="rId3"/>
          <a:stretch>
            <a:fillRect/>
          </a:stretch>
        </p:blipFill>
        <p:spPr>
          <a:xfrm>
            <a:off x="2456687" y="2886323"/>
            <a:ext cx="6832600" cy="3470027"/>
          </a:xfrm>
          <a:prstGeom prst="rect">
            <a:avLst/>
          </a:prstGeom>
        </p:spPr>
      </p:pic>
      <p:sp>
        <p:nvSpPr>
          <p:cNvPr id="3" name="TextBox 2">
            <a:extLst>
              <a:ext uri="{FF2B5EF4-FFF2-40B4-BE49-F238E27FC236}">
                <a16:creationId xmlns:a16="http://schemas.microsoft.com/office/drawing/2014/main" id="{479A26EC-72C9-CC06-CF5A-32A750D7C046}"/>
              </a:ext>
            </a:extLst>
          </p:cNvPr>
          <p:cNvSpPr txBox="1"/>
          <p:nvPr/>
        </p:nvSpPr>
        <p:spPr>
          <a:xfrm>
            <a:off x="8193531" y="6192414"/>
            <a:ext cx="109575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Source: WEF</a:t>
            </a:r>
          </a:p>
        </p:txBody>
      </p:sp>
    </p:spTree>
    <p:extLst>
      <p:ext uri="{BB962C8B-B14F-4D97-AF65-F5344CB8AC3E}">
        <p14:creationId xmlns:p14="http://schemas.microsoft.com/office/powerpoint/2010/main" val="35053448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C5E27-179E-D93D-2462-006791A1B212}"/>
              </a:ext>
            </a:extLst>
          </p:cNvPr>
          <p:cNvSpPr>
            <a:spLocks noGrp="1"/>
          </p:cNvSpPr>
          <p:nvPr>
            <p:ph type="title"/>
          </p:nvPr>
        </p:nvSpPr>
        <p:spPr>
          <a:xfrm>
            <a:off x="287676" y="502920"/>
            <a:ext cx="4028290" cy="1463040"/>
          </a:xfrm>
        </p:spPr>
        <p:txBody>
          <a:bodyPr anchor="ctr">
            <a:normAutofit fontScale="90000"/>
          </a:bodyPr>
          <a:lstStyle/>
          <a:p>
            <a:r>
              <a:rPr lang="hr-HR" sz="3000" noProof="0" dirty="0">
                <a:latin typeface="Times" panose="02020603050405020304" pitchFamily="18" charset="0"/>
                <a:cs typeface="Times" panose="02020603050405020304" pitchFamily="18" charset="0"/>
              </a:rPr>
              <a:t>Da li obrazovanje priprema za vještine u razvijenim i državama u razvoju?</a:t>
            </a:r>
          </a:p>
        </p:txBody>
      </p:sp>
      <p:sp>
        <p:nvSpPr>
          <p:cNvPr id="9" name="Content Placeholder 8">
            <a:extLst>
              <a:ext uri="{FF2B5EF4-FFF2-40B4-BE49-F238E27FC236}">
                <a16:creationId xmlns:a16="http://schemas.microsoft.com/office/drawing/2014/main" id="{433D7E0F-4D61-9911-E22D-2BFCFD9610A2}"/>
              </a:ext>
            </a:extLst>
          </p:cNvPr>
          <p:cNvSpPr>
            <a:spLocks noGrp="1"/>
          </p:cNvSpPr>
          <p:nvPr>
            <p:ph idx="1"/>
          </p:nvPr>
        </p:nvSpPr>
        <p:spPr>
          <a:xfrm>
            <a:off x="4654295" y="502920"/>
            <a:ext cx="6894576" cy="1463040"/>
          </a:xfrm>
        </p:spPr>
        <p:txBody>
          <a:bodyPr anchor="ctr">
            <a:normAutofit fontScale="92500"/>
          </a:bodyPr>
          <a:lstStyle/>
          <a:p>
            <a:pPr marL="0" indent="0">
              <a:buNone/>
            </a:pPr>
            <a:r>
              <a:rPr lang="hr-HR" sz="2400" noProof="0" dirty="0"/>
              <a:t>Gotovo polovina analiziranih mladih ljudi, u razvijenim i državama u razvoju, smatraju da nemaju prave vještine, prema Planu za oporavak mladih za 2021. Laboratorije u </a:t>
            </a:r>
            <a:r>
              <a:rPr lang="hr-HR" sz="2400" noProof="0" dirty="0" err="1"/>
              <a:t>Davosu</a:t>
            </a:r>
            <a:r>
              <a:rPr lang="hr-HR" sz="2400" noProof="0" dirty="0"/>
              <a:t> pri Svjetskom ekonomskom forumu.</a:t>
            </a:r>
            <a:endParaRPr lang="hr-HR" sz="2200" noProof="0" dirty="0"/>
          </a:p>
        </p:txBody>
      </p:sp>
      <p:pic>
        <p:nvPicPr>
          <p:cNvPr id="5" name="Content Placeholder 4">
            <a:extLst>
              <a:ext uri="{FF2B5EF4-FFF2-40B4-BE49-F238E27FC236}">
                <a16:creationId xmlns:a16="http://schemas.microsoft.com/office/drawing/2014/main" id="{8F07EF33-A3ED-8ED7-4F34-7A2E8CFA6AB3}"/>
              </a:ext>
            </a:extLst>
          </p:cNvPr>
          <p:cNvPicPr>
            <a:picLocks noChangeAspect="1"/>
          </p:cNvPicPr>
          <p:nvPr/>
        </p:nvPicPr>
        <p:blipFill>
          <a:blip r:embed="rId2"/>
          <a:stretch>
            <a:fillRect/>
          </a:stretch>
        </p:blipFill>
        <p:spPr>
          <a:xfrm>
            <a:off x="1806395" y="2290936"/>
            <a:ext cx="8567018" cy="3959352"/>
          </a:xfrm>
          <a:prstGeom prst="rect">
            <a:avLst/>
          </a:prstGeom>
        </p:spPr>
      </p:pic>
      <p:sp>
        <p:nvSpPr>
          <p:cNvPr id="6" name="Rectangle 5">
            <a:extLst>
              <a:ext uri="{FF2B5EF4-FFF2-40B4-BE49-F238E27FC236}">
                <a16:creationId xmlns:a16="http://schemas.microsoft.com/office/drawing/2014/main" id="{6FDA9755-AF4F-2FF2-E1E4-F01DBE32FA3D}"/>
              </a:ext>
            </a:extLst>
          </p:cNvPr>
          <p:cNvSpPr/>
          <p:nvPr/>
        </p:nvSpPr>
        <p:spPr>
          <a:xfrm>
            <a:off x="630936" y="6488668"/>
            <a:ext cx="9541565"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Izvor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https://www3.weforum.org/docs/WEF_Davos_Lab_Youth_Recovery_Plan_2021.pdf</a:t>
            </a:r>
          </a:p>
        </p:txBody>
      </p:sp>
    </p:spTree>
    <p:extLst>
      <p:ext uri="{BB962C8B-B14F-4D97-AF65-F5344CB8AC3E}">
        <p14:creationId xmlns:p14="http://schemas.microsoft.com/office/powerpoint/2010/main" val="2958649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is chart shows that critical thinking and problem-solving will be among the key skills needed in the next five years">
            <a:extLst>
              <a:ext uri="{FF2B5EF4-FFF2-40B4-BE49-F238E27FC236}">
                <a16:creationId xmlns:a16="http://schemas.microsoft.com/office/drawing/2014/main" id="{682C4BCD-1EE0-13B0-2BDB-A4C878E3DFF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43467" y="1193462"/>
            <a:ext cx="10905066" cy="44710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29D00B2-2C9F-FB4E-F56E-4690A4EFC5AA}"/>
              </a:ext>
            </a:extLst>
          </p:cNvPr>
          <p:cNvSpPr txBox="1"/>
          <p:nvPr/>
        </p:nvSpPr>
        <p:spPr>
          <a:xfrm>
            <a:off x="8193531" y="6192414"/>
            <a:ext cx="109575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Source: WEF</a:t>
            </a:r>
          </a:p>
        </p:txBody>
      </p:sp>
      <p:sp>
        <p:nvSpPr>
          <p:cNvPr id="3" name="TextBox 2">
            <a:extLst>
              <a:ext uri="{FF2B5EF4-FFF2-40B4-BE49-F238E27FC236}">
                <a16:creationId xmlns:a16="http://schemas.microsoft.com/office/drawing/2014/main" id="{8264A473-BC11-AE5F-711C-8626F2825F1D}"/>
              </a:ext>
            </a:extLst>
          </p:cNvPr>
          <p:cNvSpPr txBox="1"/>
          <p:nvPr/>
        </p:nvSpPr>
        <p:spPr>
          <a:xfrm>
            <a:off x="2227811" y="681644"/>
            <a:ext cx="5459059" cy="369332"/>
          </a:xfrm>
          <a:prstGeom prst="rect">
            <a:avLst/>
          </a:prstGeom>
          <a:noFill/>
        </p:spPr>
        <p:txBody>
          <a:bodyPr wrap="none" rtlCol="0">
            <a:spAutoFit/>
          </a:bodyPr>
          <a:lstStyle/>
          <a:p>
            <a:r>
              <a:rPr lang="en-US" dirty="0" err="1"/>
              <a:t>Pretpostavljene</a:t>
            </a:r>
            <a:r>
              <a:rPr lang="en-US" dirty="0"/>
              <a:t> </a:t>
            </a:r>
            <a:r>
              <a:rPr lang="en-US" dirty="0" err="1"/>
              <a:t>prepreke</a:t>
            </a:r>
            <a:r>
              <a:rPr lang="en-US" dirty="0"/>
              <a:t> za </a:t>
            </a:r>
            <a:r>
              <a:rPr lang="en-US" dirty="0" err="1"/>
              <a:t>usvajanje</a:t>
            </a:r>
            <a:r>
              <a:rPr lang="en-US" dirty="0"/>
              <a:t> </a:t>
            </a:r>
            <a:r>
              <a:rPr lang="en-US" dirty="0" err="1"/>
              <a:t>novih</a:t>
            </a:r>
            <a:r>
              <a:rPr lang="en-US" dirty="0"/>
              <a:t> </a:t>
            </a:r>
            <a:r>
              <a:rPr lang="en-US" dirty="0" err="1"/>
              <a:t>tehnologija</a:t>
            </a:r>
            <a:r>
              <a:rPr lang="en-US" dirty="0"/>
              <a:t> </a:t>
            </a:r>
          </a:p>
        </p:txBody>
      </p:sp>
    </p:spTree>
    <p:extLst>
      <p:ext uri="{BB962C8B-B14F-4D97-AF65-F5344CB8AC3E}">
        <p14:creationId xmlns:p14="http://schemas.microsoft.com/office/powerpoint/2010/main" val="32661881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360CA-D58A-0EA8-1085-3503F3AFC88E}"/>
              </a:ext>
            </a:extLst>
          </p:cNvPr>
          <p:cNvSpPr>
            <a:spLocks noGrp="1"/>
          </p:cNvSpPr>
          <p:nvPr>
            <p:ph type="title"/>
          </p:nvPr>
        </p:nvSpPr>
        <p:spPr>
          <a:xfrm>
            <a:off x="630936" y="640823"/>
            <a:ext cx="3419856" cy="5583148"/>
          </a:xfrm>
        </p:spPr>
        <p:txBody>
          <a:bodyPr anchor="ctr">
            <a:normAutofit/>
          </a:bodyPr>
          <a:lstStyle/>
          <a:p>
            <a:r>
              <a:rPr lang="hr-HR" sz="4200" b="1" noProof="0" dirty="0"/>
              <a:t>Nedostatak vještina i preveliki stepen obrazovanih u ekonomijama u tranziciji</a:t>
            </a:r>
            <a:endParaRPr lang="hr-HR" sz="4200" noProof="0" dirty="0"/>
          </a:p>
        </p:txBody>
      </p:sp>
      <p:pic>
        <p:nvPicPr>
          <p:cNvPr id="5" name="Picture 4">
            <a:extLst>
              <a:ext uri="{FF2B5EF4-FFF2-40B4-BE49-F238E27FC236}">
                <a16:creationId xmlns:a16="http://schemas.microsoft.com/office/drawing/2014/main" id="{130B0600-B929-3598-E98C-F4975F78E7BC}"/>
              </a:ext>
            </a:extLst>
          </p:cNvPr>
          <p:cNvPicPr>
            <a:picLocks noChangeAspect="1"/>
          </p:cNvPicPr>
          <p:nvPr/>
        </p:nvPicPr>
        <p:blipFill>
          <a:blip r:embed="rId2"/>
          <a:stretch>
            <a:fillRect/>
          </a:stretch>
        </p:blipFill>
        <p:spPr>
          <a:xfrm>
            <a:off x="4654296" y="1051511"/>
            <a:ext cx="6894576" cy="3072482"/>
          </a:xfrm>
          <a:prstGeom prst="rect">
            <a:avLst/>
          </a:prstGeom>
        </p:spPr>
      </p:pic>
      <p:sp>
        <p:nvSpPr>
          <p:cNvPr id="3" name="Content Placeholder 2">
            <a:extLst>
              <a:ext uri="{FF2B5EF4-FFF2-40B4-BE49-F238E27FC236}">
                <a16:creationId xmlns:a16="http://schemas.microsoft.com/office/drawing/2014/main" id="{9F835662-B1DF-6E6C-E863-26B81FB47B55}"/>
              </a:ext>
            </a:extLst>
          </p:cNvPr>
          <p:cNvSpPr>
            <a:spLocks noGrp="1"/>
          </p:cNvSpPr>
          <p:nvPr>
            <p:ph idx="1"/>
          </p:nvPr>
        </p:nvSpPr>
        <p:spPr>
          <a:xfrm>
            <a:off x="4654296" y="4798577"/>
            <a:ext cx="6894576" cy="1428487"/>
          </a:xfrm>
        </p:spPr>
        <p:txBody>
          <a:bodyPr anchor="t">
            <a:normAutofit/>
          </a:bodyPr>
          <a:lstStyle/>
          <a:p>
            <a:r>
              <a:rPr lang="hr-HR" sz="1700" noProof="0" dirty="0"/>
              <a:t>Značajan nedostatak vještina i preveliki stepen obrazovanja, pogađa i mlade i stare radnike. </a:t>
            </a:r>
          </a:p>
          <a:p>
            <a:r>
              <a:rPr lang="hr-HR" sz="1700" noProof="0" dirty="0"/>
              <a:t>Istraživanje u Svijetu rada je analiziralo za i protiv ovog pitanja, te utjecaj na ekonomije u tranziciji.</a:t>
            </a:r>
          </a:p>
        </p:txBody>
      </p:sp>
      <p:sp>
        <p:nvSpPr>
          <p:cNvPr id="13" name="Rectangle 12">
            <a:extLst>
              <a:ext uri="{FF2B5EF4-FFF2-40B4-BE49-F238E27FC236}">
                <a16:creationId xmlns:a16="http://schemas.microsoft.com/office/drawing/2014/main" id="{27C9BA48-879E-796B-2295-2B3A9A304BC5}"/>
              </a:ext>
            </a:extLst>
          </p:cNvPr>
          <p:cNvSpPr/>
          <p:nvPr/>
        </p:nvSpPr>
        <p:spPr>
          <a:xfrm>
            <a:off x="252789" y="5866111"/>
            <a:ext cx="3645603"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Izvor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https://</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wol.iza.org</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/uploads/articles/224/pdfs/skill-mismatch-and-overeducation-in-transition-economies.one-pager.pdf?v=1</a:t>
            </a:r>
          </a:p>
        </p:txBody>
      </p:sp>
    </p:spTree>
    <p:extLst>
      <p:ext uri="{BB962C8B-B14F-4D97-AF65-F5344CB8AC3E}">
        <p14:creationId xmlns:p14="http://schemas.microsoft.com/office/powerpoint/2010/main" val="1570068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dirty="0">
                <a:solidFill>
                  <a:srgbClr val="0F2741"/>
                </a:solidFill>
                <a:latin typeface="Open Sans"/>
              </a:rPr>
              <a:t>Note(s): </a:t>
            </a:r>
            <a:r>
              <a:rPr sz="600" b="0" dirty="0">
                <a:solidFill>
                  <a:srgbClr val="0F2741"/>
                </a:solidFill>
                <a:latin typeface="Open Sans"/>
              </a:rPr>
              <a:t>Worldwide; 2022; 15 years and older</a:t>
            </a:r>
          </a:p>
          <a:p>
            <a:r>
              <a:rPr sz="600" b="1" dirty="0">
                <a:solidFill>
                  <a:srgbClr val="0F2741"/>
                </a:solidFill>
                <a:latin typeface="Open Sans"/>
              </a:rPr>
              <a:t>Source(s): </a:t>
            </a:r>
            <a:r>
              <a:rPr sz="600" b="0" dirty="0">
                <a:solidFill>
                  <a:srgbClr val="0F2741"/>
                </a:solidFill>
                <a:latin typeface="Open Sans"/>
              </a:rPr>
              <a:t>ILO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extLst>
              <p:ext uri="{D42A27DB-BD31-4B8C-83A1-F6EECF244321}">
                <p14:modId xmlns:p14="http://schemas.microsoft.com/office/powerpoint/2010/main" val="3514801580"/>
              </p:ext>
            </p:extLst>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5"/>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7</a:t>
            </a:r>
          </a:p>
        </p:txBody>
      </p:sp>
      <p:sp>
        <p:nvSpPr>
          <p:cNvPr id="6" name="New shape"/>
          <p:cNvSpPr/>
          <p:nvPr/>
        </p:nvSpPr>
        <p:spPr>
          <a:xfrm>
            <a:off x="496800" y="424800"/>
            <a:ext cx="11196000" cy="347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77500" lnSpcReduction="20000"/>
          </a:bodyPr>
          <a:lstStyle/>
          <a:p>
            <a:pPr algn="l">
              <a:lnSpc>
                <a:spcPct val="100000"/>
              </a:lnSpc>
              <a:spcAft>
                <a:spcPct val="20000"/>
              </a:spcAft>
            </a:pPr>
            <a:r>
              <a:rPr lang="hr-HR" sz="2500" dirty="0">
                <a:solidFill>
                  <a:srgbClr val="0F2741"/>
                </a:solidFill>
                <a:latin typeface="Open Sans Light"/>
              </a:rPr>
              <a:t>Procjena omjera broja zaposlenih prema broju stanovnika u svijetu u </a:t>
            </a:r>
            <a:r>
              <a:rPr sz="2500" dirty="0">
                <a:solidFill>
                  <a:srgbClr val="0F2741"/>
                </a:solidFill>
                <a:latin typeface="Open Sans Light"/>
              </a:rPr>
              <a:t>2022</a:t>
            </a:r>
            <a:r>
              <a:rPr lang="hr-HR" sz="2500" dirty="0">
                <a:solidFill>
                  <a:srgbClr val="0F2741"/>
                </a:solidFill>
                <a:latin typeface="Open Sans Light"/>
              </a:rPr>
              <a:t>.</a:t>
            </a:r>
            <a:r>
              <a:rPr sz="2500" dirty="0">
                <a:solidFill>
                  <a:srgbClr val="0F2741"/>
                </a:solidFill>
                <a:latin typeface="Open Sans Light"/>
              </a:rPr>
              <a:t>, </a:t>
            </a:r>
            <a:r>
              <a:rPr lang="hr-HR" sz="2500" dirty="0">
                <a:solidFill>
                  <a:srgbClr val="0F2741"/>
                </a:solidFill>
                <a:latin typeface="Open Sans Light"/>
              </a:rPr>
              <a:t>po rodu</a:t>
            </a:r>
            <a:endParaRPr sz="2500" dirty="0">
              <a:solidFill>
                <a:srgbClr val="0F2741"/>
              </a:solidFill>
              <a:latin typeface="Open Sans Light"/>
            </a:endParaRPr>
          </a:p>
        </p:txBody>
      </p:sp>
      <p:sp>
        <p:nvSpPr>
          <p:cNvPr id="7" name="New shape"/>
          <p:cNvSpPr/>
          <p:nvPr/>
        </p:nvSpPr>
        <p:spPr>
          <a:xfrm>
            <a:off x="390698" y="962100"/>
            <a:ext cx="11302102" cy="611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Autofit/>
          </a:bodyPr>
          <a:lstStyle/>
          <a:p>
            <a:pPr>
              <a:spcAft>
                <a:spcPct val="20000"/>
              </a:spcAft>
            </a:pPr>
            <a:r>
              <a:rPr lang="hr-HR" b="0" dirty="0">
                <a:solidFill>
                  <a:srgbClr val="0F2741"/>
                </a:solidFill>
                <a:latin typeface="Open Sans"/>
              </a:rPr>
              <a:t>Od 2000., omjer broja zaposlenih prema broju stanovništva je neprestano bio veći kod muškaraca nego kod žena. Dok procjene govore da je više od dvije trećine muškaraca bilo zaposleno 2022. u svijetu, kod žena je taj procent iznosio tek oko 44 procenta. Nadalje, stope zaposlenosti su vremenom u padu za oba roda.</a:t>
            </a:r>
            <a:endParaRPr lang="hr-HR" b="0" dirty="0">
              <a:solidFill>
                <a:srgbClr val="0F2741"/>
              </a:solidFill>
              <a:latin typeface="Open Sans"/>
              <a:hlinkClick r:id="rId6">
                <a:extLst>
                  <a:ext uri="{A12FA001-AC4F-418D-AE19-62706E023703}">
                    <ahyp:hlinkClr xmlns:ahyp="http://schemas.microsoft.com/office/drawing/2018/hyperlinkcolor" val="tx"/>
                  </a:ext>
                </a:extLst>
              </a:hlinkClick>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Content Placeholder 8197">
            <a:extLst>
              <a:ext uri="{FF2B5EF4-FFF2-40B4-BE49-F238E27FC236}">
                <a16:creationId xmlns:a16="http://schemas.microsoft.com/office/drawing/2014/main" id="{94D821A0-134F-6A27-21B5-D5D3D8E2C6C2}"/>
              </a:ext>
            </a:extLst>
          </p:cNvPr>
          <p:cNvSpPr>
            <a:spLocks noGrp="1"/>
          </p:cNvSpPr>
          <p:nvPr>
            <p:ph idx="1"/>
          </p:nvPr>
        </p:nvSpPr>
        <p:spPr>
          <a:xfrm>
            <a:off x="630936" y="1757238"/>
            <a:ext cx="3429000" cy="4460682"/>
          </a:xfrm>
        </p:spPr>
        <p:txBody>
          <a:bodyPr anchor="t">
            <a:normAutofit/>
          </a:bodyPr>
          <a:lstStyle/>
          <a:p>
            <a:r>
              <a:rPr lang="hr-HR" sz="2200" noProof="0" dirty="0"/>
              <a:t>Tehnološke promjene i transformacija tržišta zahtijevaju fleksibilno razmišljanje, brzo i stalno učenje, i mobilnost. </a:t>
            </a:r>
          </a:p>
          <a:p>
            <a:r>
              <a:rPr lang="hr-HR" sz="2200" noProof="0" dirty="0"/>
              <a:t>Problem je rezultat neučinkovitosti, jer potražnju za vještinama u ekonomskim sektorima često ne prate obrazovni sistemi.</a:t>
            </a:r>
          </a:p>
        </p:txBody>
      </p:sp>
      <p:pic>
        <p:nvPicPr>
          <p:cNvPr id="5" name="Picture 4">
            <a:extLst>
              <a:ext uri="{FF2B5EF4-FFF2-40B4-BE49-F238E27FC236}">
                <a16:creationId xmlns:a16="http://schemas.microsoft.com/office/drawing/2014/main" id="{E43AA407-350B-5446-5E0A-206323906765}"/>
              </a:ext>
            </a:extLst>
          </p:cNvPr>
          <p:cNvPicPr>
            <a:picLocks noChangeAspect="1"/>
          </p:cNvPicPr>
          <p:nvPr/>
        </p:nvPicPr>
        <p:blipFill>
          <a:blip r:embed="rId2"/>
          <a:stretch>
            <a:fillRect/>
          </a:stretch>
        </p:blipFill>
        <p:spPr>
          <a:xfrm>
            <a:off x="4654296" y="831476"/>
            <a:ext cx="6903720" cy="5195047"/>
          </a:xfrm>
          <a:prstGeom prst="rect">
            <a:avLst/>
          </a:prstGeom>
        </p:spPr>
      </p:pic>
    </p:spTree>
    <p:extLst>
      <p:ext uri="{BB962C8B-B14F-4D97-AF65-F5344CB8AC3E}">
        <p14:creationId xmlns:p14="http://schemas.microsoft.com/office/powerpoint/2010/main" val="30171839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27A278E-F323-6805-4D72-9262964C1641}"/>
              </a:ext>
            </a:extLst>
          </p:cNvPr>
          <p:cNvPicPr>
            <a:picLocks noChangeAspect="1"/>
          </p:cNvPicPr>
          <p:nvPr/>
        </p:nvPicPr>
        <p:blipFill rotWithShape="1">
          <a:blip r:embed="rId2"/>
          <a:srcRect l="5012" r="6099"/>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36D5743F-B301-49D3-8E86-35AC2BC9BCC9}"/>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hr-HR" sz="5200" noProof="0" dirty="0">
                <a:solidFill>
                  <a:srgbClr val="FFFFFF"/>
                </a:solidFill>
              </a:rPr>
              <a:t>Empirijska analiza.</a:t>
            </a:r>
            <a:br>
              <a:rPr lang="hr-HR" sz="5200" noProof="0" dirty="0">
                <a:solidFill>
                  <a:srgbClr val="FFFFFF"/>
                </a:solidFill>
              </a:rPr>
            </a:br>
            <a:r>
              <a:rPr lang="hr-HR" sz="5200" noProof="0" dirty="0">
                <a:solidFill>
                  <a:srgbClr val="FFFFFF"/>
                </a:solidFill>
              </a:rPr>
              <a:t>Udio rada i nejednakost u prihodima u državama nastalim raspadom Sovjetskog Saveza</a:t>
            </a:r>
          </a:p>
        </p:txBody>
      </p:sp>
      <p:sp>
        <p:nvSpPr>
          <p:cNvPr id="3" name="Подзаголовок 2">
            <a:extLst>
              <a:ext uri="{FF2B5EF4-FFF2-40B4-BE49-F238E27FC236}">
                <a16:creationId xmlns:a16="http://schemas.microsoft.com/office/drawing/2014/main" id="{27F770DC-533B-425C-7050-7775A1170DC3}"/>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hr-HR" noProof="0" dirty="0">
                <a:solidFill>
                  <a:srgbClr val="FFFFFF"/>
                </a:solidFill>
              </a:rPr>
              <a:t>(sa S. </a:t>
            </a:r>
            <a:r>
              <a:rPr lang="hr-HR" noProof="0" dirty="0" err="1">
                <a:solidFill>
                  <a:srgbClr val="FFFFFF"/>
                </a:solidFill>
              </a:rPr>
              <a:t>Balashova</a:t>
            </a:r>
            <a:r>
              <a:rPr lang="hr-HR" noProof="0" dirty="0">
                <a:solidFill>
                  <a:srgbClr val="FFFFFF"/>
                </a:solidFill>
              </a:rPr>
              <a:t> i S. </a:t>
            </a:r>
            <a:r>
              <a:rPr lang="hr-HR" noProof="0" dirty="0" err="1">
                <a:solidFill>
                  <a:srgbClr val="FFFFFF"/>
                </a:solidFill>
              </a:rPr>
              <a:t>Ratner</a:t>
            </a:r>
            <a:r>
              <a:rPr lang="hr-HR" noProof="0" dirty="0">
                <a:solidFill>
                  <a:srgbClr val="FFFFFF"/>
                </a:solidFill>
              </a:rPr>
              <a:t>)</a:t>
            </a:r>
          </a:p>
        </p:txBody>
      </p:sp>
    </p:spTree>
    <p:extLst>
      <p:ext uri="{BB962C8B-B14F-4D97-AF65-F5344CB8AC3E}">
        <p14:creationId xmlns:p14="http://schemas.microsoft.com/office/powerpoint/2010/main" val="357498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609C1E-D39B-468F-A081-1F61CE485584}"/>
              </a:ext>
            </a:extLst>
          </p:cNvPr>
          <p:cNvSpPr>
            <a:spLocks noGrp="1"/>
          </p:cNvSpPr>
          <p:nvPr>
            <p:ph type="title"/>
          </p:nvPr>
        </p:nvSpPr>
        <p:spPr>
          <a:xfrm>
            <a:off x="381000" y="192152"/>
            <a:ext cx="10515600" cy="1325563"/>
          </a:xfrm>
        </p:spPr>
        <p:txBody>
          <a:bodyPr/>
          <a:lstStyle/>
          <a:p>
            <a:r>
              <a:rPr lang="hr-HR" b="1" noProof="0" dirty="0">
                <a:solidFill>
                  <a:srgbClr val="2F5496"/>
                </a:solidFill>
                <a:latin typeface="Times New Roman" panose="02020603050405020304" pitchFamily="18" charset="0"/>
                <a:cs typeface="Times New Roman" panose="02020603050405020304" pitchFamily="18" charset="0"/>
              </a:rPr>
              <a:t>Motivacija</a:t>
            </a:r>
          </a:p>
        </p:txBody>
      </p:sp>
      <p:sp>
        <p:nvSpPr>
          <p:cNvPr id="3" name="Подзаголовок 2">
            <a:extLst>
              <a:ext uri="{FF2B5EF4-FFF2-40B4-BE49-F238E27FC236}">
                <a16:creationId xmlns:a16="http://schemas.microsoft.com/office/drawing/2014/main" id="{E6461C59-973C-9F49-A3A8-3F6A4280F12C}"/>
              </a:ext>
            </a:extLst>
          </p:cNvPr>
          <p:cNvSpPr>
            <a:spLocks noGrp="1"/>
          </p:cNvSpPr>
          <p:nvPr>
            <p:ph idx="1"/>
          </p:nvPr>
        </p:nvSpPr>
        <p:spPr>
          <a:xfrm>
            <a:off x="1013586" y="1275119"/>
            <a:ext cx="9085490" cy="4211281"/>
          </a:xfrm>
          <a:noFill/>
          <a:ln>
            <a:noFill/>
          </a:ln>
        </p:spPr>
        <p:txBody>
          <a:bodyPr spcFirstLastPara="1" wrap="square" lIns="91425" tIns="45700" rIns="91425" bIns="45700" anchor="t" anchorCtr="0">
            <a:noAutofit/>
          </a:bodyPr>
          <a:lstStyle/>
          <a:p>
            <a:pPr algn="just"/>
            <a:endParaRPr lang="hr-HR" sz="2400" noProof="0" dirty="0">
              <a:effectLst/>
              <a:latin typeface="Times New Roman" panose="02020603050405020304" pitchFamily="18" charset="0"/>
              <a:ea typeface="Calibri" panose="020F0502020204030204" pitchFamily="34" charset="0"/>
            </a:endParaRPr>
          </a:p>
          <a:p>
            <a:pPr algn="just"/>
            <a:r>
              <a:rPr lang="hr-HR" sz="2400" noProof="0" dirty="0">
                <a:effectLst/>
                <a:latin typeface="Times New Roman" panose="02020603050405020304" pitchFamily="18" charset="0"/>
                <a:ea typeface="Calibri" panose="020F0502020204030204" pitchFamily="34" charset="0"/>
              </a:rPr>
              <a:t>Naknada za rad u BDP-u je odabrana da bude jedan od indikatora za mjerenje napretka u ostvarenju jednog od ciljeva iz Ciljeva održivog razvoja (Indikator 10-4-1).</a:t>
            </a:r>
          </a:p>
          <a:p>
            <a:r>
              <a:rPr lang="hr-HR" sz="2400" noProof="0" dirty="0">
                <a:effectLst/>
                <a:latin typeface="Times New Roman" panose="02020603050405020304" pitchFamily="18" charset="0"/>
                <a:ea typeface="Calibri" panose="020F0502020204030204" pitchFamily="34" charset="0"/>
              </a:rPr>
              <a:t>Iako je naknada za rad u BDP-u relativno konstantna tokom XX vijeka, u </a:t>
            </a:r>
            <a:r>
              <a:rPr lang="hr-HR" sz="2400" noProof="0" dirty="0">
                <a:effectLst/>
                <a:latin typeface="Times New Roman" panose="02020603050405020304" pitchFamily="18" charset="0"/>
                <a:ea typeface="Calibri" panose="020F0502020204030204" pitchFamily="34" charset="0"/>
                <a:cs typeface="Times New Roman" panose="02020603050405020304" pitchFamily="18" charset="0"/>
              </a:rPr>
              <a:t>XXI vijeku pad udjela rada u prihodima se vidi u nekim državama, naročito u SAD i drugim razvijenim državama. </a:t>
            </a:r>
          </a:p>
          <a:p>
            <a:r>
              <a:rPr lang="hr-HR" sz="2400" noProof="0" dirty="0">
                <a:effectLst/>
                <a:latin typeface="Times New Roman" panose="02020603050405020304" pitchFamily="18" charset="0"/>
                <a:ea typeface="Calibri" panose="020F0502020204030204" pitchFamily="34" charset="0"/>
                <a:cs typeface="Times New Roman" panose="02020603050405020304" pitchFamily="18" charset="0"/>
              </a:rPr>
              <a:t>To sve dovodi do sve veće zabrinutosti zbog rasta nejednakosti (</a:t>
            </a:r>
            <a:r>
              <a:rPr lang="hr-HR" sz="2400" noProof="0" dirty="0" err="1">
                <a:effectLst/>
                <a:latin typeface="Times New Roman" panose="02020603050405020304" pitchFamily="18" charset="0"/>
                <a:ea typeface="Calibri" panose="020F0502020204030204" pitchFamily="34" charset="0"/>
                <a:cs typeface="Times New Roman" panose="02020603050405020304" pitchFamily="18" charset="0"/>
              </a:rPr>
              <a:t>Piketty</a:t>
            </a:r>
            <a:r>
              <a:rPr lang="hr-HR" sz="2400" noProof="0" dirty="0">
                <a:effectLst/>
                <a:latin typeface="Times New Roman" panose="02020603050405020304" pitchFamily="18" charset="0"/>
                <a:ea typeface="Calibri" panose="020F0502020204030204" pitchFamily="34" charset="0"/>
                <a:cs typeface="Times New Roman" panose="02020603050405020304" pitchFamily="18" charset="0"/>
              </a:rPr>
              <a:t>, 2014). Ovaj problem je bio izrađen tokom pandemije COVID-19. </a:t>
            </a:r>
            <a:endParaRPr lang="hr-HR" sz="2400" noProof="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69403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F01F2-DC12-1477-E59F-AF3023312F43}"/>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hr-HR" sz="3100" kern="1200" noProof="0" dirty="0">
                <a:solidFill>
                  <a:schemeClr val="tx1"/>
                </a:solidFill>
                <a:latin typeface="+mj-lt"/>
                <a:ea typeface="+mj-ea"/>
                <a:cs typeface="+mj-cs"/>
              </a:rPr>
              <a:t>Prosječan Gini koeficijent dohotka prije plaćenog poreza u 17 ekonomija SIJIE tokom 1990-ih, 2000-ih i 2010-ih</a:t>
            </a:r>
            <a:br>
              <a:rPr lang="hr-HR" sz="3100" kern="1200" noProof="0" dirty="0">
                <a:solidFill>
                  <a:schemeClr val="tx1"/>
                </a:solidFill>
                <a:latin typeface="+mj-lt"/>
                <a:ea typeface="+mj-ea"/>
                <a:cs typeface="+mj-cs"/>
              </a:rPr>
            </a:br>
            <a:endParaRPr lang="hr-HR" sz="3100" kern="1200" noProof="0" dirty="0">
              <a:solidFill>
                <a:schemeClr val="tx1"/>
              </a:solidFill>
              <a:latin typeface="+mj-lt"/>
              <a:ea typeface="+mj-ea"/>
              <a:cs typeface="+mj-cs"/>
            </a:endParaRPr>
          </a:p>
        </p:txBody>
      </p:sp>
      <p:pic>
        <p:nvPicPr>
          <p:cNvPr id="5" name="Content Placeholder 4">
            <a:extLst>
              <a:ext uri="{FF2B5EF4-FFF2-40B4-BE49-F238E27FC236}">
                <a16:creationId xmlns:a16="http://schemas.microsoft.com/office/drawing/2014/main" id="{EFA64287-2F05-6E49-D418-C3A82A1AA9C4}"/>
              </a:ext>
            </a:extLst>
          </p:cNvPr>
          <p:cNvPicPr>
            <a:picLocks noGrp="1" noChangeAspect="1"/>
          </p:cNvPicPr>
          <p:nvPr>
            <p:ph idx="1"/>
          </p:nvPr>
        </p:nvPicPr>
        <p:blipFill>
          <a:blip r:embed="rId2"/>
          <a:stretch>
            <a:fillRect/>
          </a:stretch>
        </p:blipFill>
        <p:spPr>
          <a:xfrm>
            <a:off x="4210692" y="475488"/>
            <a:ext cx="7658220" cy="5311800"/>
          </a:xfrm>
          <a:prstGeom prst="rect">
            <a:avLst/>
          </a:prstGeom>
        </p:spPr>
      </p:pic>
    </p:spTree>
    <p:extLst>
      <p:ext uri="{BB962C8B-B14F-4D97-AF65-F5344CB8AC3E}">
        <p14:creationId xmlns:p14="http://schemas.microsoft.com/office/powerpoint/2010/main" val="25420791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609C1E-D39B-468F-A081-1F61CE485584}"/>
              </a:ext>
            </a:extLst>
          </p:cNvPr>
          <p:cNvSpPr>
            <a:spLocks noGrp="1"/>
          </p:cNvSpPr>
          <p:nvPr>
            <p:ph type="title"/>
          </p:nvPr>
        </p:nvSpPr>
        <p:spPr>
          <a:xfrm>
            <a:off x="838200" y="104401"/>
            <a:ext cx="10515600" cy="1325563"/>
          </a:xfrm>
        </p:spPr>
        <p:txBody>
          <a:bodyPr/>
          <a:lstStyle/>
          <a:p>
            <a:r>
              <a:rPr lang="hr-HR" noProof="0" dirty="0">
                <a:solidFill>
                  <a:srgbClr val="2F5496"/>
                </a:solidFill>
                <a:latin typeface="Times New Roman" panose="02020603050405020304" pitchFamily="18" charset="0"/>
                <a:cs typeface="Times New Roman" panose="02020603050405020304" pitchFamily="18" charset="0"/>
              </a:rPr>
              <a:t>Metodologija</a:t>
            </a:r>
            <a:endParaRPr lang="hr-HR" b="1" noProof="0" dirty="0">
              <a:solidFill>
                <a:srgbClr val="2F5496"/>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Подзаголовок 2">
                <a:extLst>
                  <a:ext uri="{FF2B5EF4-FFF2-40B4-BE49-F238E27FC236}">
                    <a16:creationId xmlns:a16="http://schemas.microsoft.com/office/drawing/2014/main" id="{E6461C59-973C-9F49-A3A8-3F6A4280F12C}"/>
                  </a:ext>
                </a:extLst>
              </p:cNvPr>
              <p:cNvSpPr>
                <a:spLocks noGrp="1"/>
              </p:cNvSpPr>
              <p:nvPr>
                <p:ph idx="1"/>
              </p:nvPr>
            </p:nvSpPr>
            <p:spPr>
              <a:xfrm>
                <a:off x="964557" y="1619982"/>
                <a:ext cx="9436261" cy="3877569"/>
              </a:xfrm>
            </p:spPr>
            <p:txBody>
              <a:bodyPr>
                <a:normAutofit fontScale="85000" lnSpcReduction="20000"/>
              </a:bodyPr>
              <a:lstStyle/>
              <a:p>
                <a:pPr marL="0" indent="0">
                  <a:lnSpc>
                    <a:spcPct val="107000"/>
                  </a:lnSpc>
                  <a:spcAft>
                    <a:spcPts val="800"/>
                  </a:spcAft>
                </a:pPr>
                <a:r>
                  <a:rPr lang="hr-HR" sz="1800" noProof="0" dirty="0">
                    <a:effectLst/>
                    <a:latin typeface="Times New Roman" panose="02020603050405020304" pitchFamily="18" charset="0"/>
                    <a:ea typeface="Calibri" panose="020F0502020204030204" pitchFamily="34" charset="0"/>
                    <a:cs typeface="Times New Roman" panose="02020603050405020304" pitchFamily="18" charset="0"/>
                  </a:rPr>
                  <a:t>Izvor podataka za udio rada u prihodu u ovoj studiji je Baza podataka ukupne ekonomije, TED. Po TED-u udio rada (</a:t>
                </a:r>
                <a14:m>
                  <m:oMath xmlns:m="http://schemas.openxmlformats.org/officeDocument/2006/math">
                    <m:sSub>
                      <m:sSubPr>
                        <m:ctrlPr>
                          <a:rPr lang="hr-HR" sz="1800" i="1" noProof="0">
                            <a:effectLst/>
                            <a:latin typeface="Cambria Math" panose="02040503050406030204" pitchFamily="18" charset="0"/>
                            <a:ea typeface="Calibri" panose="020F0502020204030204" pitchFamily="34" charset="0"/>
                            <a:cs typeface="Times New Roman" panose="02020603050405020304" pitchFamily="18" charset="0"/>
                          </a:rPr>
                        </m:ctrlPr>
                      </m:sSubPr>
                      <m:e>
                        <m:r>
                          <a:rPr lang="hr-HR" sz="1800" i="1" noProof="0">
                            <a:effectLst/>
                            <a:latin typeface="Cambria Math" panose="02040503050406030204" pitchFamily="18" charset="0"/>
                            <a:ea typeface="Calibri" panose="020F0502020204030204" pitchFamily="34" charset="0"/>
                            <a:cs typeface="Times New Roman" panose="02020603050405020304" pitchFamily="18" charset="0"/>
                          </a:rPr>
                          <m:t>𝐿</m:t>
                        </m:r>
                      </m:e>
                      <m:sub>
                        <m:r>
                          <a:rPr lang="hr-HR" sz="1800" i="1" noProof="0">
                            <a:effectLst/>
                            <a:latin typeface="Cambria Math" panose="02040503050406030204" pitchFamily="18" charset="0"/>
                            <a:ea typeface="Calibri" panose="020F0502020204030204" pitchFamily="34" charset="0"/>
                            <a:cs typeface="Times New Roman" panose="02020603050405020304" pitchFamily="18" charset="0"/>
                          </a:rPr>
                          <m:t>𝑠h𝑎𝑟𝑒</m:t>
                        </m:r>
                      </m:sub>
                    </m:sSub>
                  </m:oMath>
                </a14:m>
                <a:r>
                  <a:rPr lang="hr-HR" sz="1800" noProof="0" dirty="0">
                    <a:effectLst/>
                    <a:latin typeface="Times New Roman" panose="02020603050405020304" pitchFamily="18" charset="0"/>
                    <a:ea typeface="Calibri" panose="020F0502020204030204" pitchFamily="34" charset="0"/>
                    <a:cs typeface="Times New Roman" panose="02020603050405020304" pitchFamily="18" charset="0"/>
                  </a:rPr>
                  <a:t>) se računa kao udio naknade za radnike (uključujući samozaposlene) u odnosu na nominalni BDP po tržišnoj cijeni (</a:t>
                </a:r>
                <a:r>
                  <a:rPr lang="hr-HR" sz="1800" i="1" noProof="0" dirty="0">
                    <a:effectLst/>
                    <a:latin typeface="Times New Roman" panose="02020603050405020304" pitchFamily="18" charset="0"/>
                    <a:ea typeface="Calibri" panose="020F0502020204030204" pitchFamily="34" charset="0"/>
                    <a:cs typeface="Times New Roman" panose="02020603050405020304" pitchFamily="18" charset="0"/>
                  </a:rPr>
                  <a:t>Baza podataka ukupne ekonomije</a:t>
                </a:r>
                <a:r>
                  <a:rPr lang="hr-HR" sz="1800" noProof="0" dirty="0">
                    <a:effectLst/>
                    <a:latin typeface="Times New Roman" panose="02020603050405020304" pitchFamily="18" charset="0"/>
                    <a:ea typeface="Calibri" panose="020F0502020204030204" pitchFamily="34" charset="0"/>
                    <a:cs typeface="Times New Roman" panose="02020603050405020304" pitchFamily="18" charset="0"/>
                  </a:rPr>
                  <a:t>, 2022). </a:t>
                </a:r>
              </a:p>
              <a:p>
                <a:pPr marL="0" indent="0">
                  <a:lnSpc>
                    <a:spcPct val="107000"/>
                  </a:lnSpc>
                  <a:spcAft>
                    <a:spcPts val="800"/>
                  </a:spcAft>
                </a:pPr>
                <a:r>
                  <a:rPr lang="hr-HR" sz="1800" noProof="0" dirty="0">
                    <a:effectLst/>
                    <a:latin typeface="Times New Roman" panose="02020603050405020304" pitchFamily="18" charset="0"/>
                    <a:ea typeface="Calibri" panose="020F0502020204030204" pitchFamily="34" charset="0"/>
                    <a:cs typeface="Times New Roman" panose="02020603050405020304" pitchFamily="18" charset="0"/>
                  </a:rPr>
                  <a:t>Dodatni izvor : baza podataka Svjetske banke, Eurostat, nacionalni statistički uredi.</a:t>
                </a:r>
              </a:p>
              <a:p>
                <a:pPr marL="0" indent="0">
                  <a:lnSpc>
                    <a:spcPct val="107000"/>
                  </a:lnSpc>
                  <a:spcAft>
                    <a:spcPts val="800"/>
                  </a:spcAft>
                </a:pPr>
                <a:r>
                  <a:rPr lang="hr-HR" sz="1800" noProof="0" dirty="0">
                    <a:effectLst/>
                    <a:latin typeface="Times New Roman" panose="02020603050405020304" pitchFamily="18" charset="0"/>
                    <a:ea typeface="Calibri" panose="020F0502020204030204" pitchFamily="34" charset="0"/>
                  </a:rPr>
                  <a:t>(Neuravnoteženi) panel sadrži 429 opservacija za period 1990-2022 za </a:t>
                </a:r>
                <a:r>
                  <a:rPr lang="hr-HR" sz="1800" dirty="0">
                    <a:latin typeface="Times New Roman" panose="02020603050405020304" pitchFamily="18" charset="0"/>
                    <a:ea typeface="Calibri" panose="020F0502020204030204" pitchFamily="34" charset="0"/>
                  </a:rPr>
                  <a:t>post-Sovjetske države</a:t>
                </a:r>
                <a:r>
                  <a:rPr lang="hr-HR" sz="1800" noProof="0" dirty="0">
                    <a:effectLst/>
                    <a:latin typeface="Times New Roman" panose="02020603050405020304" pitchFamily="18" charset="0"/>
                    <a:ea typeface="Calibri" panose="020F0502020204030204" pitchFamily="34" charset="0"/>
                  </a:rPr>
                  <a:t>.</a:t>
                </a:r>
                <a:r>
                  <a:rPr lang="hr-HR" sz="1800" noProof="0" dirty="0">
                    <a:latin typeface="Times New Roman" panose="02020603050405020304" pitchFamily="18" charset="0"/>
                    <a:cs typeface="Times New Roman" panose="02020603050405020304" pitchFamily="18" charset="0"/>
                  </a:rPr>
                  <a:t> </a:t>
                </a:r>
              </a:p>
              <a:p>
                <a:pPr indent="-457200">
                  <a:lnSpc>
                    <a:spcPct val="107000"/>
                  </a:lnSpc>
                  <a:spcAft>
                    <a:spcPts val="800"/>
                  </a:spcAft>
                  <a:buFont typeface="Arial" panose="020B0604020202020204" pitchFamily="34" charset="0"/>
                  <a:buChar char="•"/>
                </a:pPr>
                <a:r>
                  <a:rPr lang="hr-HR" sz="1800" noProof="0" dirty="0">
                    <a:latin typeface="Times New Roman" panose="02020603050405020304" pitchFamily="18" charset="0"/>
                    <a:cs typeface="Times New Roman" panose="02020603050405020304" pitchFamily="18" charset="0"/>
                  </a:rPr>
                  <a:t>Opisna statistika</a:t>
                </a:r>
              </a:p>
              <a:p>
                <a:pPr indent="-457200">
                  <a:lnSpc>
                    <a:spcPct val="107000"/>
                  </a:lnSpc>
                  <a:spcAft>
                    <a:spcPts val="800"/>
                  </a:spcAft>
                  <a:buFont typeface="Arial" panose="020B0604020202020204" pitchFamily="34" charset="0"/>
                  <a:buChar char="•"/>
                </a:pPr>
                <a:r>
                  <a:rPr lang="hr-HR" sz="1800" noProof="0" dirty="0">
                    <a:latin typeface="Times New Roman" panose="02020603050405020304" pitchFamily="18" charset="0"/>
                    <a:cs typeface="Times New Roman" panose="02020603050405020304" pitchFamily="18" charset="0"/>
                  </a:rPr>
                  <a:t>Jedinični test za panel podatke</a:t>
                </a:r>
              </a:p>
              <a:p>
                <a:pPr indent="-457200">
                  <a:lnSpc>
                    <a:spcPct val="107000"/>
                  </a:lnSpc>
                  <a:spcAft>
                    <a:spcPts val="800"/>
                  </a:spcAft>
                  <a:buFont typeface="Arial" panose="020B0604020202020204" pitchFamily="34" charset="0"/>
                  <a:buChar char="•"/>
                </a:pPr>
                <a:r>
                  <a:rPr lang="hr-HR" sz="1800" noProof="0" dirty="0" err="1">
                    <a:latin typeface="Times New Roman" panose="02020603050405020304" pitchFamily="18" charset="0"/>
                    <a:cs typeface="Times New Roman" panose="02020603050405020304" pitchFamily="18" charset="0"/>
                  </a:rPr>
                  <a:t>Kointegracija</a:t>
                </a:r>
                <a:endParaRPr lang="hr-HR" sz="1800" noProof="0" dirty="0">
                  <a:latin typeface="Times New Roman" panose="02020603050405020304" pitchFamily="18" charset="0"/>
                  <a:cs typeface="Times New Roman" panose="02020603050405020304" pitchFamily="18" charset="0"/>
                </a:endParaRPr>
              </a:p>
              <a:p>
                <a:pPr indent="-457200">
                  <a:lnSpc>
                    <a:spcPct val="107000"/>
                  </a:lnSpc>
                  <a:spcAft>
                    <a:spcPts val="800"/>
                  </a:spcAft>
                  <a:buFont typeface="Arial" panose="020B0604020202020204" pitchFamily="34" charset="0"/>
                  <a:buChar char="•"/>
                </a:pPr>
                <a:r>
                  <a:rPr lang="hr-HR" sz="1800" noProof="0" dirty="0">
                    <a:latin typeface="Times New Roman" panose="02020603050405020304" pitchFamily="18" charset="0"/>
                    <a:cs typeface="Times New Roman" panose="02020603050405020304" pitchFamily="18" charset="0"/>
                  </a:rPr>
                  <a:t>FMOLS za panel podatke sa </a:t>
                </a:r>
                <a:r>
                  <a:rPr lang="hr-HR" sz="1800" noProof="0" dirty="0" err="1">
                    <a:latin typeface="Times New Roman" panose="02020603050405020304" pitchFamily="18" charset="0"/>
                    <a:cs typeface="Times New Roman" panose="02020603050405020304" pitchFamily="18" charset="0"/>
                  </a:rPr>
                  <a:t>preklapajućim</a:t>
                </a:r>
                <a:r>
                  <a:rPr lang="hr-HR" sz="1800" noProof="0" dirty="0">
                    <a:latin typeface="Times New Roman" panose="02020603050405020304" pitchFamily="18" charset="0"/>
                    <a:cs typeface="Times New Roman" panose="02020603050405020304" pitchFamily="18" charset="0"/>
                  </a:rPr>
                  <a:t> fiksnim </a:t>
                </a:r>
                <a:r>
                  <a:rPr lang="hr-HR" sz="1800" noProof="0" dirty="0" err="1">
                    <a:latin typeface="Times New Roman" panose="02020603050405020304" pitchFamily="18" charset="0"/>
                    <a:cs typeface="Times New Roman" panose="02020603050405020304" pitchFamily="18" charset="0"/>
                  </a:rPr>
                  <a:t>dejstvom</a:t>
                </a:r>
                <a:endParaRPr lang="hr-HR" sz="1800" noProof="0" dirty="0">
                  <a:latin typeface="Times New Roman" panose="02020603050405020304" pitchFamily="18" charset="0"/>
                  <a:cs typeface="Times New Roman" panose="02020603050405020304" pitchFamily="18" charset="0"/>
                </a:endParaRPr>
              </a:p>
              <a:p>
                <a:pPr indent="-457200">
                  <a:lnSpc>
                    <a:spcPct val="107000"/>
                  </a:lnSpc>
                  <a:spcAft>
                    <a:spcPts val="800"/>
                  </a:spcAft>
                  <a:buFont typeface="Arial" panose="020B0604020202020204" pitchFamily="34" charset="0"/>
                  <a:buChar char="•"/>
                </a:pPr>
                <a:r>
                  <a:rPr lang="hr-HR" sz="1800" noProof="0" dirty="0">
                    <a:latin typeface="Times New Roman" panose="02020603050405020304" pitchFamily="18" charset="0"/>
                    <a:cs typeface="Times New Roman" panose="02020603050405020304" pitchFamily="18" charset="0"/>
                  </a:rPr>
                  <a:t>Grupiranje država i utvrđivanje zajedničkih trendova</a:t>
                </a:r>
                <a:endParaRPr lang="hr-HR" sz="1800" noProof="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800"/>
                  </a:spcAft>
                  <a:buFont typeface="Arial" panose="020B0604020202020204" pitchFamily="34" charset="0"/>
                  <a:buChar char="•"/>
                </a:pPr>
                <a:endParaRPr lang="hr-HR" sz="1800" noProof="0" dirty="0">
                  <a:latin typeface="Times New Roman" panose="02020603050405020304" pitchFamily="18" charset="0"/>
                  <a:cs typeface="Times New Roman" panose="02020603050405020304" pitchFamily="18" charset="0"/>
                </a:endParaRPr>
              </a:p>
            </p:txBody>
          </p:sp>
        </mc:Choice>
        <mc:Fallback>
          <p:sp>
            <p:nvSpPr>
              <p:cNvPr id="3" name="Подзаголовок 2">
                <a:extLst>
                  <a:ext uri="{FF2B5EF4-FFF2-40B4-BE49-F238E27FC236}">
                    <a16:creationId xmlns:a16="http://schemas.microsoft.com/office/drawing/2014/main" id="{E6461C59-973C-9F49-A3A8-3F6A4280F12C}"/>
                  </a:ext>
                </a:extLst>
              </p:cNvPr>
              <p:cNvSpPr>
                <a:spLocks noGrp="1" noRot="1" noChangeAspect="1" noMove="1" noResize="1" noEditPoints="1" noAdjustHandles="1" noChangeArrowheads="1" noChangeShapeType="1" noTextEdit="1"/>
              </p:cNvSpPr>
              <p:nvPr>
                <p:ph idx="1"/>
              </p:nvPr>
            </p:nvSpPr>
            <p:spPr>
              <a:xfrm>
                <a:off x="964557" y="1619982"/>
                <a:ext cx="9436261" cy="3877569"/>
              </a:xfrm>
              <a:blipFill>
                <a:blip r:embed="rId3"/>
                <a:stretch>
                  <a:fillRect l="-269" t="-980"/>
                </a:stretch>
              </a:blipFill>
            </p:spPr>
            <p:txBody>
              <a:bodyPr/>
              <a:lstStyle/>
              <a:p>
                <a:r>
                  <a:rPr lang="en-US">
                    <a:noFill/>
                  </a:rPr>
                  <a:t> </a:t>
                </a:r>
              </a:p>
            </p:txBody>
          </p:sp>
        </mc:Fallback>
      </mc:AlternateContent>
    </p:spTree>
    <p:extLst>
      <p:ext uri="{BB962C8B-B14F-4D97-AF65-F5344CB8AC3E}">
        <p14:creationId xmlns:p14="http://schemas.microsoft.com/office/powerpoint/2010/main" val="13852661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8DAD22-A0DA-5752-4FAD-28974D810171}"/>
              </a:ext>
            </a:extLst>
          </p:cNvPr>
          <p:cNvSpPr>
            <a:spLocks noGrp="1"/>
          </p:cNvSpPr>
          <p:nvPr>
            <p:ph type="title"/>
          </p:nvPr>
        </p:nvSpPr>
        <p:spPr/>
        <p:txBody>
          <a:bodyPr/>
          <a:lstStyle/>
          <a:p>
            <a:r>
              <a:rPr lang="hr-HR" noProof="0" dirty="0" err="1"/>
              <a:t>Šema</a:t>
            </a:r>
            <a:r>
              <a:rPr lang="hr-HR" noProof="0" dirty="0"/>
              <a:t> GINI Indeksa</a:t>
            </a:r>
          </a:p>
        </p:txBody>
      </p:sp>
      <p:sp>
        <p:nvSpPr>
          <p:cNvPr id="4" name="Rectangle 2">
            <a:extLst>
              <a:ext uri="{FF2B5EF4-FFF2-40B4-BE49-F238E27FC236}">
                <a16:creationId xmlns:a16="http://schemas.microsoft.com/office/drawing/2014/main" id="{6BA82955-12A3-0791-E83B-C1BBD0D46958}"/>
              </a:ext>
            </a:extLst>
          </p:cNvPr>
          <p:cNvSpPr>
            <a:spLocks noChangeArrowheads="1"/>
          </p:cNvSpPr>
          <p:nvPr/>
        </p:nvSpPr>
        <p:spPr bwMode="auto">
          <a:xfrm>
            <a:off x="1716833" y="27058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Объект 4">
            <a:extLst>
              <a:ext uri="{FF2B5EF4-FFF2-40B4-BE49-F238E27FC236}">
                <a16:creationId xmlns:a16="http://schemas.microsoft.com/office/drawing/2014/main" id="{9D336716-7E67-6B61-7080-22A20F4F9461}"/>
              </a:ext>
            </a:extLst>
          </p:cNvPr>
          <p:cNvGraphicFramePr>
            <a:graphicFrameLocks noChangeAspect="1"/>
          </p:cNvGraphicFramePr>
          <p:nvPr>
            <p:extLst>
              <p:ext uri="{D42A27DB-BD31-4B8C-83A1-F6EECF244321}">
                <p14:modId xmlns:p14="http://schemas.microsoft.com/office/powerpoint/2010/main" val="1760851855"/>
              </p:ext>
            </p:extLst>
          </p:nvPr>
        </p:nvGraphicFramePr>
        <p:xfrm>
          <a:off x="838200" y="1996099"/>
          <a:ext cx="8407016" cy="4496776"/>
        </p:xfrm>
        <a:graphic>
          <a:graphicData uri="http://schemas.openxmlformats.org/presentationml/2006/ole">
            <mc:AlternateContent xmlns:mc="http://schemas.openxmlformats.org/markup-compatibility/2006">
              <mc:Choice xmlns:v="urn:schemas-microsoft-com:vml" Requires="v">
                <p:oleObj name="EViews" r:id="rId2" imgW="5324235" imgH="2847656" progId="EViews.Workfile.2">
                  <p:embed/>
                </p:oleObj>
              </mc:Choice>
              <mc:Fallback>
                <p:oleObj name="EViews" r:id="rId2" imgW="5324235" imgH="2847656" progId="EViews.Workfile.2">
                  <p:embed/>
                  <p:pic>
                    <p:nvPicPr>
                      <p:cNvPr id="5" name="Объект 4">
                        <a:extLst>
                          <a:ext uri="{FF2B5EF4-FFF2-40B4-BE49-F238E27FC236}">
                            <a16:creationId xmlns:a16="http://schemas.microsoft.com/office/drawing/2014/main" id="{9D336716-7E67-6B61-7080-22A20F4F94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96099"/>
                        <a:ext cx="8407016" cy="4496776"/>
                      </a:xfrm>
                      <a:prstGeom prst="rect">
                        <a:avLst/>
                      </a:prstGeom>
                      <a:noFill/>
                    </p:spPr>
                  </p:pic>
                </p:oleObj>
              </mc:Fallback>
            </mc:AlternateContent>
          </a:graphicData>
        </a:graphic>
      </p:graphicFrame>
      <mc:AlternateContent xmlns:mc="http://schemas.openxmlformats.org/markup-compatibility/2006" xmlns:p14="http://schemas.microsoft.com/office/powerpoint/2010/main">
        <mc:Choice Requires="p14">
          <p:contentPart p14:bwMode="auto" r:id="rId4">
            <p14:nvContentPartPr>
              <p14:cNvPr id="6" name="Рукописный ввод 5">
                <a:extLst>
                  <a:ext uri="{FF2B5EF4-FFF2-40B4-BE49-F238E27FC236}">
                    <a16:creationId xmlns:a16="http://schemas.microsoft.com/office/drawing/2014/main" id="{71D44626-08BC-B500-C597-B9CDC6B52AD7}"/>
                  </a:ext>
                </a:extLst>
              </p14:cNvPr>
              <p14:cNvContentPartPr/>
              <p14:nvPr/>
            </p14:nvContentPartPr>
            <p14:xfrm>
              <a:off x="7779762" y="5826137"/>
              <a:ext cx="581040" cy="800640"/>
            </p14:xfrm>
          </p:contentPart>
        </mc:Choice>
        <mc:Fallback xmlns="">
          <p:pic>
            <p:nvPicPr>
              <p:cNvPr id="6" name="Рукописный ввод 5">
                <a:extLst>
                  <a:ext uri="{FF2B5EF4-FFF2-40B4-BE49-F238E27FC236}">
                    <a16:creationId xmlns:a16="http://schemas.microsoft.com/office/drawing/2014/main" id="{71D44626-08BC-B500-C597-B9CDC6B52AD7}"/>
                  </a:ext>
                </a:extLst>
              </p:cNvPr>
              <p:cNvPicPr/>
              <p:nvPr/>
            </p:nvPicPr>
            <p:blipFill>
              <a:blip r:embed="rId5"/>
              <a:stretch>
                <a:fillRect/>
              </a:stretch>
            </p:blipFill>
            <p:spPr>
              <a:xfrm>
                <a:off x="7762122" y="5808497"/>
                <a:ext cx="616680" cy="836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Рукописный ввод 7">
                <a:extLst>
                  <a:ext uri="{FF2B5EF4-FFF2-40B4-BE49-F238E27FC236}">
                    <a16:creationId xmlns:a16="http://schemas.microsoft.com/office/drawing/2014/main" id="{BDB1DB76-3836-F880-5CB2-92A8E828BA1B}"/>
                  </a:ext>
                </a:extLst>
              </p14:cNvPr>
              <p14:cNvContentPartPr/>
              <p14:nvPr/>
            </p14:nvContentPartPr>
            <p14:xfrm>
              <a:off x="8562402" y="5877617"/>
              <a:ext cx="751320" cy="730800"/>
            </p14:xfrm>
          </p:contentPart>
        </mc:Choice>
        <mc:Fallback xmlns="">
          <p:pic>
            <p:nvPicPr>
              <p:cNvPr id="8" name="Рукописный ввод 7">
                <a:extLst>
                  <a:ext uri="{FF2B5EF4-FFF2-40B4-BE49-F238E27FC236}">
                    <a16:creationId xmlns:a16="http://schemas.microsoft.com/office/drawing/2014/main" id="{BDB1DB76-3836-F880-5CB2-92A8E828BA1B}"/>
                  </a:ext>
                </a:extLst>
              </p:cNvPr>
              <p:cNvPicPr/>
              <p:nvPr/>
            </p:nvPicPr>
            <p:blipFill>
              <a:blip r:embed="rId7"/>
              <a:stretch>
                <a:fillRect/>
              </a:stretch>
            </p:blipFill>
            <p:spPr>
              <a:xfrm>
                <a:off x="8544762" y="5859977"/>
                <a:ext cx="786960" cy="766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Рукописный ввод 8">
                <a:extLst>
                  <a:ext uri="{FF2B5EF4-FFF2-40B4-BE49-F238E27FC236}">
                    <a16:creationId xmlns:a16="http://schemas.microsoft.com/office/drawing/2014/main" id="{7FD262F9-1BC6-13B5-BE67-6C732FE20313}"/>
                  </a:ext>
                </a:extLst>
              </p14:cNvPr>
              <p14:cNvContentPartPr/>
              <p14:nvPr/>
            </p14:nvContentPartPr>
            <p14:xfrm>
              <a:off x="1919322" y="5839457"/>
              <a:ext cx="757440" cy="948600"/>
            </p14:xfrm>
          </p:contentPart>
        </mc:Choice>
        <mc:Fallback xmlns="">
          <p:pic>
            <p:nvPicPr>
              <p:cNvPr id="9" name="Рукописный ввод 8">
                <a:extLst>
                  <a:ext uri="{FF2B5EF4-FFF2-40B4-BE49-F238E27FC236}">
                    <a16:creationId xmlns:a16="http://schemas.microsoft.com/office/drawing/2014/main" id="{7FD262F9-1BC6-13B5-BE67-6C732FE20313}"/>
                  </a:ext>
                </a:extLst>
              </p:cNvPr>
              <p:cNvPicPr/>
              <p:nvPr/>
            </p:nvPicPr>
            <p:blipFill>
              <a:blip r:embed="rId9"/>
              <a:stretch>
                <a:fillRect/>
              </a:stretch>
            </p:blipFill>
            <p:spPr>
              <a:xfrm>
                <a:off x="1901682" y="5821817"/>
                <a:ext cx="793080" cy="984240"/>
              </a:xfrm>
              <a:prstGeom prst="rect">
                <a:avLst/>
              </a:prstGeom>
            </p:spPr>
          </p:pic>
        </mc:Fallback>
      </mc:AlternateContent>
      <p:sp>
        <p:nvSpPr>
          <p:cNvPr id="10" name="TextBox 9">
            <a:extLst>
              <a:ext uri="{FF2B5EF4-FFF2-40B4-BE49-F238E27FC236}">
                <a16:creationId xmlns:a16="http://schemas.microsoft.com/office/drawing/2014/main" id="{BCBAB299-F3F0-2A62-AD3C-D260E1774D21}"/>
              </a:ext>
            </a:extLst>
          </p:cNvPr>
          <p:cNvSpPr txBox="1"/>
          <p:nvPr/>
        </p:nvSpPr>
        <p:spPr>
          <a:xfrm>
            <a:off x="9890449" y="2705878"/>
            <a:ext cx="2164702" cy="1754326"/>
          </a:xfrm>
          <a:prstGeom prst="rect">
            <a:avLst/>
          </a:prstGeom>
          <a:noFill/>
        </p:spPr>
        <p:txBody>
          <a:bodyPr wrap="square" rtlCol="0">
            <a:spAutoFit/>
          </a:bodyPr>
          <a:lstStyle/>
          <a:p>
            <a:r>
              <a:rPr lang="en-US" dirty="0" err="1"/>
              <a:t>Rusija</a:t>
            </a:r>
            <a:r>
              <a:rPr lang="en-US" dirty="0"/>
              <a:t> – </a:t>
            </a:r>
            <a:r>
              <a:rPr lang="en-US" dirty="0" err="1"/>
              <a:t>najveći</a:t>
            </a:r>
            <a:r>
              <a:rPr lang="en-US" dirty="0"/>
              <a:t> </a:t>
            </a:r>
            <a:r>
              <a:rPr lang="en-US" dirty="0" err="1"/>
              <a:t>nivo</a:t>
            </a:r>
            <a:r>
              <a:rPr lang="en-US" dirty="0"/>
              <a:t> </a:t>
            </a:r>
            <a:r>
              <a:rPr lang="en-US" dirty="0" err="1"/>
              <a:t>nejednakosti</a:t>
            </a:r>
            <a:endParaRPr lang="en-US" dirty="0"/>
          </a:p>
          <a:p>
            <a:endParaRPr lang="en-US" dirty="0"/>
          </a:p>
          <a:p>
            <a:r>
              <a:rPr lang="en-US" dirty="0" err="1"/>
              <a:t>Ukrajina</a:t>
            </a:r>
            <a:r>
              <a:rPr lang="en-US" dirty="0"/>
              <a:t> </a:t>
            </a:r>
            <a:r>
              <a:rPr lang="en-US" dirty="0" err="1"/>
              <a:t>i</a:t>
            </a:r>
            <a:r>
              <a:rPr lang="en-US" dirty="0"/>
              <a:t> </a:t>
            </a:r>
            <a:r>
              <a:rPr lang="en-US" dirty="0" err="1"/>
              <a:t>Bjelorusija</a:t>
            </a:r>
            <a:r>
              <a:rPr lang="en-US" dirty="0"/>
              <a:t> – </a:t>
            </a:r>
            <a:r>
              <a:rPr lang="en-US" dirty="0" err="1"/>
              <a:t>najniži</a:t>
            </a:r>
            <a:r>
              <a:rPr lang="en-US" dirty="0"/>
              <a:t> </a:t>
            </a:r>
            <a:r>
              <a:rPr lang="en-US" dirty="0" err="1"/>
              <a:t>nivo</a:t>
            </a:r>
            <a:r>
              <a:rPr lang="en-US" dirty="0"/>
              <a:t> </a:t>
            </a:r>
            <a:r>
              <a:rPr lang="en-US" dirty="0" err="1"/>
              <a:t>nejednakosti</a:t>
            </a:r>
            <a:endParaRPr lang="en-US" dirty="0"/>
          </a:p>
        </p:txBody>
      </p:sp>
    </p:spTree>
    <p:extLst>
      <p:ext uri="{BB962C8B-B14F-4D97-AF65-F5344CB8AC3E}">
        <p14:creationId xmlns:p14="http://schemas.microsoft.com/office/powerpoint/2010/main" val="8343215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67B407-F52E-C3EE-F23D-F818087D247C}"/>
              </a:ext>
            </a:extLst>
          </p:cNvPr>
          <p:cNvSpPr>
            <a:spLocks noGrp="1"/>
          </p:cNvSpPr>
          <p:nvPr>
            <p:ph type="title"/>
          </p:nvPr>
        </p:nvSpPr>
        <p:spPr/>
        <p:txBody>
          <a:bodyPr/>
          <a:lstStyle/>
          <a:p>
            <a:r>
              <a:rPr lang="hr-HR" noProof="0" dirty="0"/>
              <a:t>Udio rada u prihodu</a:t>
            </a:r>
          </a:p>
        </p:txBody>
      </p:sp>
      <p:graphicFrame>
        <p:nvGraphicFramePr>
          <p:cNvPr id="4" name="Объект 3">
            <a:extLst>
              <a:ext uri="{FF2B5EF4-FFF2-40B4-BE49-F238E27FC236}">
                <a16:creationId xmlns:a16="http://schemas.microsoft.com/office/drawing/2014/main" id="{5A93D20F-FD11-FFBF-182A-C17F7547B1A2}"/>
              </a:ext>
            </a:extLst>
          </p:cNvPr>
          <p:cNvGraphicFramePr>
            <a:graphicFrameLocks noChangeAspect="1"/>
          </p:cNvGraphicFramePr>
          <p:nvPr>
            <p:extLst>
              <p:ext uri="{D42A27DB-BD31-4B8C-83A1-F6EECF244321}">
                <p14:modId xmlns:p14="http://schemas.microsoft.com/office/powerpoint/2010/main" val="3840686857"/>
              </p:ext>
            </p:extLst>
          </p:nvPr>
        </p:nvGraphicFramePr>
        <p:xfrm>
          <a:off x="838200" y="1660689"/>
          <a:ext cx="8287139" cy="5155088"/>
        </p:xfrm>
        <a:graphic>
          <a:graphicData uri="http://schemas.openxmlformats.org/presentationml/2006/ole">
            <mc:AlternateContent xmlns:mc="http://schemas.openxmlformats.org/markup-compatibility/2006">
              <mc:Choice xmlns:v="urn:schemas-microsoft-com:vml" Requires="v">
                <p:oleObj name="EViews" r:id="rId2" imgW="6477148" imgH="4029174" progId="EViews.Workfile.2">
                  <p:embed/>
                </p:oleObj>
              </mc:Choice>
              <mc:Fallback>
                <p:oleObj name="EViews" r:id="rId2" imgW="6477148" imgH="4029174" progId="EViews.Workfile.2">
                  <p:embed/>
                  <p:pic>
                    <p:nvPicPr>
                      <p:cNvPr id="4" name="Объект 3">
                        <a:extLst>
                          <a:ext uri="{FF2B5EF4-FFF2-40B4-BE49-F238E27FC236}">
                            <a16:creationId xmlns:a16="http://schemas.microsoft.com/office/drawing/2014/main" id="{5A93D20F-FD11-FFBF-182A-C17F7547B1A2}"/>
                          </a:ext>
                        </a:extLst>
                      </p:cNvPr>
                      <p:cNvPicPr/>
                      <p:nvPr/>
                    </p:nvPicPr>
                    <p:blipFill>
                      <a:blip r:embed="rId3"/>
                      <a:stretch>
                        <a:fillRect/>
                      </a:stretch>
                    </p:blipFill>
                    <p:spPr>
                      <a:xfrm>
                        <a:off x="838200" y="1660689"/>
                        <a:ext cx="8287139" cy="5155088"/>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p14:bwMode="auto" r:id="rId4">
            <p14:nvContentPartPr>
              <p14:cNvPr id="6" name="Рукописный ввод 5">
                <a:extLst>
                  <a:ext uri="{FF2B5EF4-FFF2-40B4-BE49-F238E27FC236}">
                    <a16:creationId xmlns:a16="http://schemas.microsoft.com/office/drawing/2014/main" id="{031F89DB-676E-6739-D8B4-5EC1DC32A6FF}"/>
                  </a:ext>
                </a:extLst>
              </p14:cNvPr>
              <p14:cNvContentPartPr/>
              <p14:nvPr/>
            </p14:nvContentPartPr>
            <p14:xfrm>
              <a:off x="1417482" y="1640417"/>
              <a:ext cx="704520" cy="41040"/>
            </p14:xfrm>
          </p:contentPart>
        </mc:Choice>
        <mc:Fallback xmlns="">
          <p:pic>
            <p:nvPicPr>
              <p:cNvPr id="6" name="Рукописный ввод 5">
                <a:extLst>
                  <a:ext uri="{FF2B5EF4-FFF2-40B4-BE49-F238E27FC236}">
                    <a16:creationId xmlns:a16="http://schemas.microsoft.com/office/drawing/2014/main" id="{031F89DB-676E-6739-D8B4-5EC1DC32A6FF}"/>
                  </a:ext>
                </a:extLst>
              </p:cNvPr>
              <p:cNvPicPr/>
              <p:nvPr/>
            </p:nvPicPr>
            <p:blipFill>
              <a:blip r:embed="rId5"/>
              <a:stretch>
                <a:fillRect/>
              </a:stretch>
            </p:blipFill>
            <p:spPr>
              <a:xfrm>
                <a:off x="1327842" y="1460417"/>
                <a:ext cx="884160" cy="400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Рукописный ввод 6">
                <a:extLst>
                  <a:ext uri="{FF2B5EF4-FFF2-40B4-BE49-F238E27FC236}">
                    <a16:creationId xmlns:a16="http://schemas.microsoft.com/office/drawing/2014/main" id="{7C02287F-8390-15AE-2ECB-C777A72E3393}"/>
                  </a:ext>
                </a:extLst>
              </p14:cNvPr>
              <p14:cNvContentPartPr/>
              <p14:nvPr/>
            </p14:nvContentPartPr>
            <p14:xfrm>
              <a:off x="3526362" y="2946497"/>
              <a:ext cx="730800" cy="113760"/>
            </p14:xfrm>
          </p:contentPart>
        </mc:Choice>
        <mc:Fallback xmlns="">
          <p:pic>
            <p:nvPicPr>
              <p:cNvPr id="7" name="Рукописный ввод 6">
                <a:extLst>
                  <a:ext uri="{FF2B5EF4-FFF2-40B4-BE49-F238E27FC236}">
                    <a16:creationId xmlns:a16="http://schemas.microsoft.com/office/drawing/2014/main" id="{7C02287F-8390-15AE-2ECB-C777A72E3393}"/>
                  </a:ext>
                </a:extLst>
              </p:cNvPr>
              <p:cNvPicPr/>
              <p:nvPr/>
            </p:nvPicPr>
            <p:blipFill>
              <a:blip r:embed="rId7"/>
              <a:stretch>
                <a:fillRect/>
              </a:stretch>
            </p:blipFill>
            <p:spPr>
              <a:xfrm>
                <a:off x="3436722" y="2766857"/>
                <a:ext cx="910440" cy="473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Рукописный ввод 7">
                <a:extLst>
                  <a:ext uri="{FF2B5EF4-FFF2-40B4-BE49-F238E27FC236}">
                    <a16:creationId xmlns:a16="http://schemas.microsoft.com/office/drawing/2014/main" id="{6795B01B-E501-CC65-49AA-89D3FCF7B793}"/>
                  </a:ext>
                </a:extLst>
              </p14:cNvPr>
              <p14:cNvContentPartPr/>
              <p14:nvPr/>
            </p14:nvContentPartPr>
            <p14:xfrm>
              <a:off x="3638682" y="4366337"/>
              <a:ext cx="662760" cy="7560"/>
            </p14:xfrm>
          </p:contentPart>
        </mc:Choice>
        <mc:Fallback xmlns="">
          <p:pic>
            <p:nvPicPr>
              <p:cNvPr id="8" name="Рукописный ввод 7">
                <a:extLst>
                  <a:ext uri="{FF2B5EF4-FFF2-40B4-BE49-F238E27FC236}">
                    <a16:creationId xmlns:a16="http://schemas.microsoft.com/office/drawing/2014/main" id="{6795B01B-E501-CC65-49AA-89D3FCF7B793}"/>
                  </a:ext>
                </a:extLst>
              </p:cNvPr>
              <p:cNvPicPr/>
              <p:nvPr/>
            </p:nvPicPr>
            <p:blipFill>
              <a:blip r:embed="rId9"/>
              <a:stretch>
                <a:fillRect/>
              </a:stretch>
            </p:blipFill>
            <p:spPr>
              <a:xfrm>
                <a:off x="3548682" y="4186337"/>
                <a:ext cx="84240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Рукописный ввод 8">
                <a:extLst>
                  <a:ext uri="{FF2B5EF4-FFF2-40B4-BE49-F238E27FC236}">
                    <a16:creationId xmlns:a16="http://schemas.microsoft.com/office/drawing/2014/main" id="{8DCECEB4-4F96-AF9E-09B4-A78FDFBC51C9}"/>
                  </a:ext>
                </a:extLst>
              </p14:cNvPr>
              <p14:cNvContentPartPr/>
              <p14:nvPr/>
            </p14:nvContentPartPr>
            <p14:xfrm>
              <a:off x="5784282" y="3022817"/>
              <a:ext cx="823320" cy="63000"/>
            </p14:xfrm>
          </p:contentPart>
        </mc:Choice>
        <mc:Fallback xmlns="">
          <p:pic>
            <p:nvPicPr>
              <p:cNvPr id="9" name="Рукописный ввод 8">
                <a:extLst>
                  <a:ext uri="{FF2B5EF4-FFF2-40B4-BE49-F238E27FC236}">
                    <a16:creationId xmlns:a16="http://schemas.microsoft.com/office/drawing/2014/main" id="{8DCECEB4-4F96-AF9E-09B4-A78FDFBC51C9}"/>
                  </a:ext>
                </a:extLst>
              </p:cNvPr>
              <p:cNvPicPr/>
              <p:nvPr/>
            </p:nvPicPr>
            <p:blipFill>
              <a:blip r:embed="rId11"/>
              <a:stretch>
                <a:fillRect/>
              </a:stretch>
            </p:blipFill>
            <p:spPr>
              <a:xfrm>
                <a:off x="5694282" y="2842817"/>
                <a:ext cx="1002960" cy="422640"/>
              </a:xfrm>
              <a:prstGeom prst="rect">
                <a:avLst/>
              </a:prstGeom>
            </p:spPr>
          </p:pic>
        </mc:Fallback>
      </mc:AlternateContent>
      <p:sp>
        <p:nvSpPr>
          <p:cNvPr id="11" name="TextBox 10">
            <a:extLst>
              <a:ext uri="{FF2B5EF4-FFF2-40B4-BE49-F238E27FC236}">
                <a16:creationId xmlns:a16="http://schemas.microsoft.com/office/drawing/2014/main" id="{A2F65ACB-3719-4BD4-5E68-3890C9167262}"/>
              </a:ext>
            </a:extLst>
          </p:cNvPr>
          <p:cNvSpPr txBox="1"/>
          <p:nvPr/>
        </p:nvSpPr>
        <p:spPr>
          <a:xfrm>
            <a:off x="9871788" y="1940767"/>
            <a:ext cx="1941713" cy="1477328"/>
          </a:xfrm>
          <a:prstGeom prst="rect">
            <a:avLst/>
          </a:prstGeom>
          <a:noFill/>
        </p:spPr>
        <p:txBody>
          <a:bodyPr wrap="square" rtlCol="0">
            <a:spAutoFit/>
          </a:bodyPr>
          <a:lstStyle/>
          <a:p>
            <a:r>
              <a:rPr lang="en-US" dirty="0" err="1"/>
              <a:t>Armenija</a:t>
            </a:r>
            <a:r>
              <a:rPr lang="en-US" dirty="0"/>
              <a:t>, </a:t>
            </a:r>
            <a:r>
              <a:rPr lang="en-US" dirty="0" err="1"/>
              <a:t>Kazahstan</a:t>
            </a:r>
            <a:r>
              <a:rPr lang="en-US" dirty="0"/>
              <a:t>, </a:t>
            </a:r>
            <a:r>
              <a:rPr lang="en-US" dirty="0" err="1"/>
              <a:t>Kirgistan</a:t>
            </a:r>
            <a:r>
              <a:rPr lang="en-US" dirty="0"/>
              <a:t> </a:t>
            </a:r>
            <a:r>
              <a:rPr lang="en-US" dirty="0" err="1"/>
              <a:t>i</a:t>
            </a:r>
            <a:r>
              <a:rPr lang="en-US" dirty="0"/>
              <a:t> </a:t>
            </a:r>
            <a:r>
              <a:rPr lang="en-US" dirty="0" err="1"/>
              <a:t>Moldavija</a:t>
            </a:r>
            <a:r>
              <a:rPr lang="en-US" dirty="0"/>
              <a:t> –trend </a:t>
            </a:r>
            <a:r>
              <a:rPr lang="en-US" dirty="0" err="1"/>
              <a:t>šokantnog</a:t>
            </a:r>
            <a:r>
              <a:rPr lang="en-US" dirty="0"/>
              <a:t> pada</a:t>
            </a:r>
            <a:endParaRPr lang="en-GB" dirty="0"/>
          </a:p>
        </p:txBody>
      </p:sp>
    </p:spTree>
    <p:extLst>
      <p:ext uri="{BB962C8B-B14F-4D97-AF65-F5344CB8AC3E}">
        <p14:creationId xmlns:p14="http://schemas.microsoft.com/office/powerpoint/2010/main" val="30141101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2CEF6E-882C-5D05-5B7A-0795BCE06A37}"/>
              </a:ext>
            </a:extLst>
          </p:cNvPr>
          <p:cNvSpPr>
            <a:spLocks noGrp="1"/>
          </p:cNvSpPr>
          <p:nvPr>
            <p:ph type="title"/>
          </p:nvPr>
        </p:nvSpPr>
        <p:spPr/>
        <p:txBody>
          <a:bodyPr/>
          <a:lstStyle/>
          <a:p>
            <a:r>
              <a:rPr lang="hr-HR" noProof="0" dirty="0"/>
              <a:t>Veza između Udjela rada i Gini Indeksa</a:t>
            </a:r>
          </a:p>
        </p:txBody>
      </p:sp>
      <p:graphicFrame>
        <p:nvGraphicFramePr>
          <p:cNvPr id="4" name="Объект 3">
            <a:extLst>
              <a:ext uri="{FF2B5EF4-FFF2-40B4-BE49-F238E27FC236}">
                <a16:creationId xmlns:a16="http://schemas.microsoft.com/office/drawing/2014/main" id="{BD7EC6DA-67B5-7EAD-B910-247B27D6CA23}"/>
              </a:ext>
            </a:extLst>
          </p:cNvPr>
          <p:cNvGraphicFramePr>
            <a:graphicFrameLocks noChangeAspect="1"/>
          </p:cNvGraphicFramePr>
          <p:nvPr>
            <p:extLst>
              <p:ext uri="{D42A27DB-BD31-4B8C-83A1-F6EECF244321}">
                <p14:modId xmlns:p14="http://schemas.microsoft.com/office/powerpoint/2010/main" val="3365924361"/>
              </p:ext>
            </p:extLst>
          </p:nvPr>
        </p:nvGraphicFramePr>
        <p:xfrm>
          <a:off x="1720735" y="2084388"/>
          <a:ext cx="6783185" cy="4129087"/>
        </p:xfrm>
        <a:graphic>
          <a:graphicData uri="http://schemas.openxmlformats.org/presentationml/2006/ole">
            <mc:AlternateContent xmlns:mc="http://schemas.openxmlformats.org/markup-compatibility/2006">
              <mc:Choice xmlns:v="urn:schemas-microsoft-com:vml" Requires="v">
                <p:oleObj name="EViews" r:id="rId2" imgW="6505557" imgH="5915322" progId="EViews.Workfile.2">
                  <p:embed/>
                </p:oleObj>
              </mc:Choice>
              <mc:Fallback>
                <p:oleObj name="EViews" r:id="rId2" imgW="6505557" imgH="5915322" progId="EViews.Workfile.2">
                  <p:embed/>
                  <p:pic>
                    <p:nvPicPr>
                      <p:cNvPr id="4" name="Объект 3">
                        <a:extLst>
                          <a:ext uri="{FF2B5EF4-FFF2-40B4-BE49-F238E27FC236}">
                            <a16:creationId xmlns:a16="http://schemas.microsoft.com/office/drawing/2014/main" id="{BD7EC6DA-67B5-7EAD-B910-247B27D6CA23}"/>
                          </a:ext>
                        </a:extLst>
                      </p:cNvPr>
                      <p:cNvPicPr/>
                      <p:nvPr/>
                    </p:nvPicPr>
                    <p:blipFill>
                      <a:blip r:embed="rId3"/>
                      <a:stretch>
                        <a:fillRect/>
                      </a:stretch>
                    </p:blipFill>
                    <p:spPr>
                      <a:xfrm>
                        <a:off x="1720735" y="2084388"/>
                        <a:ext cx="6783185" cy="4129087"/>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D522ABC8-84AA-BBF7-3518-9D54DB1FA6A7}"/>
              </a:ext>
            </a:extLst>
          </p:cNvPr>
          <p:cNvSpPr txBox="1"/>
          <p:nvPr/>
        </p:nvSpPr>
        <p:spPr>
          <a:xfrm>
            <a:off x="8764172" y="1927274"/>
            <a:ext cx="2461846" cy="646331"/>
          </a:xfrm>
          <a:prstGeom prst="rect">
            <a:avLst/>
          </a:prstGeom>
          <a:noFill/>
        </p:spPr>
        <p:txBody>
          <a:bodyPr wrap="square" rtlCol="0">
            <a:spAutoFit/>
          </a:bodyPr>
          <a:lstStyle/>
          <a:p>
            <a:r>
              <a:rPr lang="en-US" dirty="0" err="1"/>
              <a:t>Negativna</a:t>
            </a:r>
            <a:r>
              <a:rPr lang="en-US" dirty="0"/>
              <a:t> </a:t>
            </a:r>
            <a:r>
              <a:rPr lang="en-US" dirty="0" err="1"/>
              <a:t>korelacija</a:t>
            </a:r>
            <a:r>
              <a:rPr lang="en-US" dirty="0"/>
              <a:t> </a:t>
            </a:r>
            <a:r>
              <a:rPr lang="en-US" dirty="0" err="1"/>
              <a:t>samo</a:t>
            </a:r>
            <a:r>
              <a:rPr lang="en-US" dirty="0"/>
              <a:t> u </a:t>
            </a:r>
            <a:r>
              <a:rPr lang="en-US" dirty="0" err="1"/>
              <a:t>Estoniji</a:t>
            </a:r>
            <a:r>
              <a:rPr lang="en-US" dirty="0"/>
              <a:t> </a:t>
            </a:r>
            <a:r>
              <a:rPr lang="en-US" dirty="0" err="1"/>
              <a:t>i</a:t>
            </a:r>
            <a:r>
              <a:rPr lang="en-US" dirty="0"/>
              <a:t> </a:t>
            </a:r>
            <a:r>
              <a:rPr lang="en-US" dirty="0" err="1"/>
              <a:t>Latviji</a:t>
            </a:r>
            <a:endParaRPr lang="en-GB" dirty="0"/>
          </a:p>
        </p:txBody>
      </p:sp>
    </p:spTree>
    <p:extLst>
      <p:ext uri="{BB962C8B-B14F-4D97-AF65-F5344CB8AC3E}">
        <p14:creationId xmlns:p14="http://schemas.microsoft.com/office/powerpoint/2010/main" val="1939402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2F9009-E7FF-277C-8088-5AF30096860B}"/>
              </a:ext>
            </a:extLst>
          </p:cNvPr>
          <p:cNvSpPr>
            <a:spLocks noGrp="1"/>
          </p:cNvSpPr>
          <p:nvPr>
            <p:ph type="title"/>
          </p:nvPr>
        </p:nvSpPr>
        <p:spPr/>
        <p:txBody>
          <a:bodyPr/>
          <a:lstStyle/>
          <a:p>
            <a:r>
              <a:rPr lang="hr-HR" noProof="0" dirty="0"/>
              <a:t>Udio rada vs Nejednakost</a:t>
            </a:r>
          </a:p>
        </p:txBody>
      </p:sp>
      <p:sp>
        <p:nvSpPr>
          <p:cNvPr id="3" name="Объект 2">
            <a:extLst>
              <a:ext uri="{FF2B5EF4-FFF2-40B4-BE49-F238E27FC236}">
                <a16:creationId xmlns:a16="http://schemas.microsoft.com/office/drawing/2014/main" id="{A0F676B0-36C7-8C1F-6F13-EE0B13911B35}"/>
              </a:ext>
            </a:extLst>
          </p:cNvPr>
          <p:cNvSpPr>
            <a:spLocks noGrp="1"/>
          </p:cNvSpPr>
          <p:nvPr>
            <p:ph idx="1"/>
          </p:nvPr>
        </p:nvSpPr>
        <p:spPr/>
        <p:txBody>
          <a:bodyPr/>
          <a:lstStyle/>
          <a:p>
            <a:r>
              <a:rPr lang="hr-HR" noProof="0" dirty="0"/>
              <a:t>Globalizacija</a:t>
            </a:r>
          </a:p>
          <a:p>
            <a:r>
              <a:rPr lang="hr-HR" noProof="0" dirty="0"/>
              <a:t>Ekonomski rast    </a:t>
            </a:r>
            <a:r>
              <a:rPr lang="hr-HR" noProof="0" dirty="0">
                <a:sym typeface="Wingdings" panose="05000000000000000000" pitchFamily="2" charset="2"/>
              </a:rPr>
              <a:t> Pad. Udjela rada</a:t>
            </a:r>
            <a:endParaRPr lang="hr-HR" noProof="0" dirty="0"/>
          </a:p>
          <a:p>
            <a:r>
              <a:rPr lang="hr-HR" noProof="0" dirty="0"/>
              <a:t>Nove tehnologije</a:t>
            </a:r>
          </a:p>
          <a:p>
            <a:endParaRPr lang="hr-HR" noProof="0" dirty="0"/>
          </a:p>
          <a:p>
            <a:endParaRPr lang="hr-HR" noProof="0" dirty="0"/>
          </a:p>
          <a:p>
            <a:r>
              <a:rPr lang="hr-HR" noProof="0" dirty="0"/>
              <a:t>Preraspodjela dohotka putem oporezivanja </a:t>
            </a:r>
            <a:r>
              <a:rPr lang="hr-HR" noProof="0" dirty="0">
                <a:sym typeface="Wingdings" panose="05000000000000000000" pitchFamily="2" charset="2"/>
              </a:rPr>
              <a:t> pad nejednakosti</a:t>
            </a:r>
            <a:endParaRPr lang="hr-HR" noProof="0" dirty="0"/>
          </a:p>
        </p:txBody>
      </p:sp>
    </p:spTree>
    <p:extLst>
      <p:ext uri="{BB962C8B-B14F-4D97-AF65-F5344CB8AC3E}">
        <p14:creationId xmlns:p14="http://schemas.microsoft.com/office/powerpoint/2010/main" val="16254345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AB7673-020B-AA74-CE30-204D83FEC991}"/>
              </a:ext>
            </a:extLst>
          </p:cNvPr>
          <p:cNvSpPr>
            <a:spLocks noGrp="1"/>
          </p:cNvSpPr>
          <p:nvPr>
            <p:ph type="title"/>
          </p:nvPr>
        </p:nvSpPr>
        <p:spPr/>
        <p:txBody>
          <a:bodyPr/>
          <a:lstStyle/>
          <a:p>
            <a:r>
              <a:rPr lang="hr-HR" noProof="0" dirty="0"/>
              <a:t>Primjeri Estonije, Latvije, </a:t>
            </a:r>
            <a:r>
              <a:rPr lang="hr-HR" noProof="0" dirty="0" err="1"/>
              <a:t>Litvanije</a:t>
            </a:r>
            <a:endParaRPr lang="hr-HR" noProof="0" dirty="0"/>
          </a:p>
        </p:txBody>
      </p:sp>
      <p:graphicFrame>
        <p:nvGraphicFramePr>
          <p:cNvPr id="4" name="Объект 3">
            <a:extLst>
              <a:ext uri="{FF2B5EF4-FFF2-40B4-BE49-F238E27FC236}">
                <a16:creationId xmlns:a16="http://schemas.microsoft.com/office/drawing/2014/main" id="{80A12F67-32C2-7577-9EB3-61745C749D65}"/>
              </a:ext>
            </a:extLst>
          </p:cNvPr>
          <p:cNvGraphicFramePr>
            <a:graphicFrameLocks noGrp="1"/>
          </p:cNvGraphicFramePr>
          <p:nvPr>
            <p:ph idx="1"/>
            <p:extLst>
              <p:ext uri="{D42A27DB-BD31-4B8C-83A1-F6EECF244321}">
                <p14:modId xmlns:p14="http://schemas.microsoft.com/office/powerpoint/2010/main" val="1807704498"/>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81818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dirty="0">
                <a:solidFill>
                  <a:srgbClr val="0F2741"/>
                </a:solidFill>
                <a:latin typeface="Open Sans"/>
              </a:rPr>
              <a:t>N</a:t>
            </a:r>
            <a:r>
              <a:rPr lang="hr-HR" sz="600" b="1" dirty="0" err="1">
                <a:solidFill>
                  <a:srgbClr val="0F2741"/>
                </a:solidFill>
                <a:latin typeface="Open Sans"/>
              </a:rPr>
              <a:t>apomena</a:t>
            </a:r>
            <a:r>
              <a:rPr sz="600" b="1" dirty="0">
                <a:solidFill>
                  <a:srgbClr val="0F2741"/>
                </a:solidFill>
                <a:latin typeface="Open Sans"/>
              </a:rPr>
              <a:t>: </a:t>
            </a:r>
            <a:r>
              <a:rPr lang="hr-HR" sz="600" b="0" dirty="0">
                <a:solidFill>
                  <a:srgbClr val="0F2741"/>
                </a:solidFill>
                <a:latin typeface="Open Sans"/>
              </a:rPr>
              <a:t>Svijet</a:t>
            </a:r>
            <a:r>
              <a:rPr sz="600" b="0" dirty="0">
                <a:solidFill>
                  <a:srgbClr val="0F2741"/>
                </a:solidFill>
                <a:latin typeface="Open Sans"/>
              </a:rPr>
              <a:t>; 2021; 15</a:t>
            </a:r>
            <a:r>
              <a:rPr lang="hr-HR" sz="600" b="0" dirty="0">
                <a:solidFill>
                  <a:srgbClr val="0F2741"/>
                </a:solidFill>
                <a:latin typeface="Open Sans"/>
              </a:rPr>
              <a:t> godina starosti i stariji</a:t>
            </a:r>
            <a:endParaRPr sz="600" b="0" dirty="0">
              <a:solidFill>
                <a:srgbClr val="0F2741"/>
              </a:solidFill>
              <a:latin typeface="Open Sans"/>
            </a:endParaRPr>
          </a:p>
          <a:p>
            <a:r>
              <a:rPr lang="hr-HR" sz="600" b="1" dirty="0">
                <a:solidFill>
                  <a:srgbClr val="0F2741"/>
                </a:solidFill>
                <a:latin typeface="Open Sans"/>
              </a:rPr>
              <a:t>Izvor</a:t>
            </a:r>
            <a:r>
              <a:rPr sz="600" b="1" dirty="0">
                <a:solidFill>
                  <a:srgbClr val="0F2741"/>
                </a:solidFill>
                <a:latin typeface="Open Sans"/>
              </a:rPr>
              <a:t>: </a:t>
            </a:r>
            <a:r>
              <a:rPr lang="hr-HR" sz="600" b="0" dirty="0">
                <a:solidFill>
                  <a:srgbClr val="0F2741"/>
                </a:solidFill>
                <a:latin typeface="Open Sans"/>
              </a:rPr>
              <a:t>MOR</a:t>
            </a:r>
            <a:endParaRPr sz="600" b="0" dirty="0">
              <a:solidFill>
                <a:srgbClr val="0F2741"/>
              </a:solidFill>
              <a:latin typeface="Open Sans"/>
            </a:endParaRP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802700" y="1402649"/>
          <a:ext cx="10800100" cy="4818151"/>
        </p:xfrm>
        <a:graphic>
          <a:graphicData uri="http://schemas.openxmlformats.org/drawingml/2006/chart">
            <c:chart xmlns:c="http://schemas.openxmlformats.org/drawingml/2006/chart" xmlns:r="http://schemas.openxmlformats.org/officeDocument/2006/relationships" r:id="rId5"/>
          </a:graphicData>
        </a:graphic>
      </p:graphicFrame>
      <p:sp>
        <p:nvSpPr>
          <p:cNvPr id="8" name="New shape"/>
          <p:cNvSpPr/>
          <p:nvPr/>
        </p:nvSpPr>
        <p:spPr>
          <a:xfrm>
            <a:off x="586800" y="3372875"/>
            <a:ext cx="215900" cy="1384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90170" tIns="46990" rIns="90170" bIns="46990" rtlCol="0" anchor="t"/>
          <a:lstStyle/>
          <a:p>
            <a:pPr algn="ctr">
              <a:spcAft>
                <a:spcPct val="20000"/>
              </a:spcAft>
            </a:pPr>
            <a:r>
              <a:rPr lang="hr-HR" sz="1100" dirty="0">
                <a:solidFill>
                  <a:srgbClr val="0F2741"/>
                </a:solidFill>
                <a:latin typeface="Open Sans"/>
              </a:rPr>
              <a:t>Nivo prihoda</a:t>
            </a:r>
            <a:endParaRPr sz="1100" dirty="0">
              <a:solidFill>
                <a:srgbClr val="0F2741"/>
              </a:solidFill>
              <a:latin typeface="Open Sans"/>
            </a:endParaRPr>
          </a:p>
        </p:txBody>
      </p:sp>
      <p:sp>
        <p:nvSpPr>
          <p:cNvPr id="9"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13</a:t>
            </a:r>
          </a:p>
        </p:txBody>
      </p:sp>
      <p:sp>
        <p:nvSpPr>
          <p:cNvPr id="10" name="New shape"/>
          <p:cNvSpPr/>
          <p:nvPr/>
        </p:nvSpPr>
        <p:spPr>
          <a:xfrm>
            <a:off x="315884" y="424799"/>
            <a:ext cx="11376916" cy="9778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Autofit/>
          </a:bodyPr>
          <a:lstStyle/>
          <a:p>
            <a:pPr>
              <a:spcAft>
                <a:spcPct val="20000"/>
              </a:spcAft>
            </a:pPr>
            <a:r>
              <a:rPr lang="hr-HR" sz="2000" dirty="0">
                <a:solidFill>
                  <a:srgbClr val="0F2741"/>
                </a:solidFill>
                <a:latin typeface="Abadi" panose="020B0604020104020204" pitchFamily="34" charset="0"/>
              </a:rPr>
              <a:t>Države sa najmanjim omjerom broja zaposlenih prema broju stanovnika u 2021. Palestinske Teritorije su imale najmanji omjer broja zaposlenih prema broju stanovnika </a:t>
            </a:r>
            <a:r>
              <a:rPr lang="hr-HR" sz="2000" b="0" dirty="0">
                <a:solidFill>
                  <a:srgbClr val="0F2741"/>
                </a:solidFill>
                <a:latin typeface="Abadi" panose="020B0604020104020204" pitchFamily="34" charset="0"/>
              </a:rPr>
              <a:t>2021,, koji je iznosio manje od 32%. Irak je imao drugi najmanji omjer, dok su Maroko, Južna Afrika i Moldavija imale tek nešto ispod 40%. Sa druge strane, Katar je imao najveću stopu učešća radne snage.</a:t>
            </a:r>
            <a:endParaRPr lang="hr-HR" sz="2000" dirty="0">
              <a:solidFill>
                <a:srgbClr val="0F2741"/>
              </a:solidFill>
              <a:latin typeface="Abadi" panose="020B0604020104020204" pitchFamily="34" charset="0"/>
            </a:endParaRPr>
          </a:p>
        </p:txBody>
      </p:sp>
    </p:spTree>
    <p:extLst>
      <p:ext uri="{BB962C8B-B14F-4D97-AF65-F5344CB8AC3E}">
        <p14:creationId xmlns:p14="http://schemas.microsoft.com/office/powerpoint/2010/main" val="34373180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FEF713-FB7F-F6F7-05FE-BBE94C5F17C2}"/>
              </a:ext>
            </a:extLst>
          </p:cNvPr>
          <p:cNvSpPr>
            <a:spLocks noGrp="1"/>
          </p:cNvSpPr>
          <p:nvPr>
            <p:ph type="title"/>
          </p:nvPr>
        </p:nvSpPr>
        <p:spPr/>
        <p:txBody>
          <a:bodyPr/>
          <a:lstStyle/>
          <a:p>
            <a:r>
              <a:rPr lang="hr-HR" noProof="0" dirty="0"/>
              <a:t>Hipoteza istraživanja</a:t>
            </a:r>
          </a:p>
        </p:txBody>
      </p:sp>
      <p:sp>
        <p:nvSpPr>
          <p:cNvPr id="3" name="Объект 2">
            <a:extLst>
              <a:ext uri="{FF2B5EF4-FFF2-40B4-BE49-F238E27FC236}">
                <a16:creationId xmlns:a16="http://schemas.microsoft.com/office/drawing/2014/main" id="{F7FE2949-2E88-482F-1A3B-0A19D78F3B92}"/>
              </a:ext>
            </a:extLst>
          </p:cNvPr>
          <p:cNvSpPr>
            <a:spLocks noGrp="1"/>
          </p:cNvSpPr>
          <p:nvPr>
            <p:ph idx="1"/>
          </p:nvPr>
        </p:nvSpPr>
        <p:spPr/>
        <p:txBody>
          <a:bodyPr>
            <a:normAutofit lnSpcReduction="10000"/>
          </a:bodyPr>
          <a:lstStyle/>
          <a:p>
            <a:pPr marL="0" indent="0">
              <a:buNone/>
            </a:pPr>
            <a:endParaRPr lang="hr-HR" noProof="0" dirty="0"/>
          </a:p>
          <a:p>
            <a:r>
              <a:rPr lang="hr-HR" noProof="0" dirty="0"/>
              <a:t>Gini Indeks, udio rada, rast BDP-a i djelotvornost Vlade su </a:t>
            </a:r>
            <a:r>
              <a:rPr lang="hr-HR" noProof="0" dirty="0" err="1"/>
              <a:t>kointegrirani</a:t>
            </a:r>
            <a:endParaRPr lang="hr-HR" noProof="0" dirty="0"/>
          </a:p>
          <a:p>
            <a:endParaRPr lang="hr-HR" noProof="0" dirty="0"/>
          </a:p>
          <a:p>
            <a:r>
              <a:rPr lang="hr-HR" noProof="0" dirty="0"/>
              <a:t>Podaci:</a:t>
            </a:r>
          </a:p>
          <a:p>
            <a:r>
              <a:rPr lang="hr-HR" noProof="0" dirty="0"/>
              <a:t>Pomjeranje prosjeka Gini Indeksa (baza podataka Svjetske banke)</a:t>
            </a:r>
          </a:p>
          <a:p>
            <a:r>
              <a:rPr lang="hr-HR" noProof="0" dirty="0"/>
              <a:t>Pomjeranje prosjeka udjela rada (TED baza podataka)</a:t>
            </a:r>
          </a:p>
          <a:p>
            <a:r>
              <a:rPr lang="hr-HR" noProof="0" dirty="0"/>
              <a:t>Rast BDP-a (baza podataka Svjetske banke)</a:t>
            </a:r>
          </a:p>
          <a:p>
            <a:r>
              <a:rPr lang="hr-HR" noProof="0" dirty="0"/>
              <a:t>Djelotvornost Vlade (baza podataka Svjetske banke)</a:t>
            </a:r>
          </a:p>
          <a:p>
            <a:endParaRPr lang="hr-HR" noProof="0" dirty="0"/>
          </a:p>
        </p:txBody>
      </p:sp>
    </p:spTree>
    <p:extLst>
      <p:ext uri="{BB962C8B-B14F-4D97-AF65-F5344CB8AC3E}">
        <p14:creationId xmlns:p14="http://schemas.microsoft.com/office/powerpoint/2010/main" val="12635321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D90D73-B106-7492-19E9-BB6544ADEFAA}"/>
              </a:ext>
            </a:extLst>
          </p:cNvPr>
          <p:cNvSpPr>
            <a:spLocks noGrp="1"/>
          </p:cNvSpPr>
          <p:nvPr>
            <p:ph type="title"/>
          </p:nvPr>
        </p:nvSpPr>
        <p:spPr/>
        <p:txBody>
          <a:bodyPr/>
          <a:lstStyle/>
          <a:p>
            <a:r>
              <a:rPr lang="hr-HR" noProof="0" dirty="0"/>
              <a:t>Metode</a:t>
            </a:r>
          </a:p>
        </p:txBody>
      </p:sp>
      <p:sp>
        <p:nvSpPr>
          <p:cNvPr id="3" name="Объект 2">
            <a:extLst>
              <a:ext uri="{FF2B5EF4-FFF2-40B4-BE49-F238E27FC236}">
                <a16:creationId xmlns:a16="http://schemas.microsoft.com/office/drawing/2014/main" id="{5B4D29D5-52C6-DB36-0DF2-1EA7CDFAFC31}"/>
              </a:ext>
            </a:extLst>
          </p:cNvPr>
          <p:cNvSpPr>
            <a:spLocks noGrp="1"/>
          </p:cNvSpPr>
          <p:nvPr>
            <p:ph idx="1"/>
          </p:nvPr>
        </p:nvSpPr>
        <p:spPr/>
        <p:txBody>
          <a:bodyPr/>
          <a:lstStyle/>
          <a:p>
            <a:r>
              <a:rPr lang="hr-HR" noProof="0" dirty="0"/>
              <a:t>Test za </a:t>
            </a:r>
            <a:r>
              <a:rPr lang="hr-HR" noProof="0" dirty="0" err="1"/>
              <a:t>kointegraciju</a:t>
            </a:r>
            <a:r>
              <a:rPr lang="hr-HR" noProof="0" dirty="0"/>
              <a:t> za panel podatke</a:t>
            </a:r>
          </a:p>
          <a:p>
            <a:r>
              <a:rPr lang="hr-HR" noProof="0" dirty="0"/>
              <a:t>Potpuno modificiran panel bez kvadrata</a:t>
            </a:r>
          </a:p>
          <a:p>
            <a:r>
              <a:rPr lang="hr-HR" noProof="0" dirty="0"/>
              <a:t>Rezidualna dijagnoza</a:t>
            </a:r>
          </a:p>
        </p:txBody>
      </p:sp>
    </p:spTree>
    <p:extLst>
      <p:ext uri="{BB962C8B-B14F-4D97-AF65-F5344CB8AC3E}">
        <p14:creationId xmlns:p14="http://schemas.microsoft.com/office/powerpoint/2010/main" val="30386671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EAFECA-7700-6B59-90DB-887D928CF29E}"/>
              </a:ext>
            </a:extLst>
          </p:cNvPr>
          <p:cNvSpPr>
            <a:spLocks noGrp="1"/>
          </p:cNvSpPr>
          <p:nvPr>
            <p:ph type="title"/>
          </p:nvPr>
        </p:nvSpPr>
        <p:spPr/>
        <p:txBody>
          <a:bodyPr/>
          <a:lstStyle/>
          <a:p>
            <a:r>
              <a:rPr lang="hr-HR" noProof="0" dirty="0" err="1"/>
              <a:t>Jednačina</a:t>
            </a:r>
            <a:r>
              <a:rPr lang="hr-HR" noProof="0" dirty="0"/>
              <a:t> </a:t>
            </a:r>
            <a:r>
              <a:rPr lang="hr-HR" noProof="0" dirty="0" err="1"/>
              <a:t>kointegracije</a:t>
            </a:r>
            <a:endParaRPr lang="hr-HR" noProof="0" dirty="0"/>
          </a:p>
        </p:txBody>
      </p:sp>
      <mc:AlternateContent xmlns:mc="http://schemas.openxmlformats.org/markup-compatibility/2006">
        <mc:Choice xmlns:a14="http://schemas.microsoft.com/office/drawing/2010/main" Requires="a14">
          <p:sp>
            <p:nvSpPr>
              <p:cNvPr id="3" name="Объект 2">
                <a:extLst>
                  <a:ext uri="{FF2B5EF4-FFF2-40B4-BE49-F238E27FC236}">
                    <a16:creationId xmlns:a16="http://schemas.microsoft.com/office/drawing/2014/main" id="{FCB3785B-3FC3-4131-9B0E-C3316015EBD3}"/>
                  </a:ext>
                </a:extLst>
              </p:cNvPr>
              <p:cNvSpPr>
                <a:spLocks noGrp="1"/>
              </p:cNvSpPr>
              <p:nvPr>
                <p:ph idx="1"/>
              </p:nvPr>
            </p:nvSpPr>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hr-HR" sz="1800" i="1" noProof="0" smtClean="0">
                          <a:solidFill>
                            <a:srgbClr val="000000"/>
                          </a:solidFill>
                          <a:latin typeface="Cambria Math" panose="02040503050406030204" pitchFamily="18" charset="0"/>
                        </a:rPr>
                        <m:t>𝑀𝑂𝑉</m:t>
                      </m:r>
                      <m:r>
                        <a:rPr lang="hr-HR" sz="1800" i="1" noProof="0" smtClean="0">
                          <a:solidFill>
                            <a:srgbClr val="000000"/>
                          </a:solidFill>
                          <a:latin typeface="Cambria Math" panose="02040503050406030204" pitchFamily="18" charset="0"/>
                        </a:rPr>
                        <m:t>(</m:t>
                      </m:r>
                      <m:r>
                        <a:rPr lang="hr-HR" sz="1800" i="1" noProof="0" smtClean="0">
                          <a:solidFill>
                            <a:srgbClr val="000000"/>
                          </a:solidFill>
                          <a:latin typeface="Cambria Math" panose="02040503050406030204" pitchFamily="18" charset="0"/>
                        </a:rPr>
                        <m:t>𝐺𝐼𝑁𝐼</m:t>
                      </m:r>
                      <m:r>
                        <a:rPr lang="hr-HR" sz="1800" i="1" noProof="0" smtClean="0">
                          <a:solidFill>
                            <a:srgbClr val="000000"/>
                          </a:solidFill>
                          <a:latin typeface="Cambria Math" panose="02040503050406030204" pitchFamily="18" charset="0"/>
                        </a:rPr>
                        <m:t>) = 1.23∗</m:t>
                      </m:r>
                      <m:r>
                        <a:rPr lang="hr-HR" sz="1800" i="1" noProof="0" smtClean="0">
                          <a:solidFill>
                            <a:srgbClr val="000000"/>
                          </a:solidFill>
                          <a:latin typeface="Cambria Math" panose="02040503050406030204" pitchFamily="18" charset="0"/>
                        </a:rPr>
                        <m:t>𝑀𝑂𝑉</m:t>
                      </m:r>
                      <m:r>
                        <a:rPr lang="hr-HR" sz="1800" i="1" noProof="0" smtClean="0">
                          <a:solidFill>
                            <a:srgbClr val="000000"/>
                          </a:solidFill>
                          <a:latin typeface="Cambria Math" panose="02040503050406030204" pitchFamily="18" charset="0"/>
                        </a:rPr>
                        <m:t>(</m:t>
                      </m:r>
                      <m:r>
                        <a:rPr lang="hr-HR" sz="1800" i="1" noProof="0">
                          <a:solidFill>
                            <a:srgbClr val="000000"/>
                          </a:solidFill>
                          <a:latin typeface="Cambria Math" panose="02040503050406030204" pitchFamily="18" charset="0"/>
                        </a:rPr>
                        <m:t>𝐿𝑆𝐻</m:t>
                      </m:r>
                      <m:r>
                        <a:rPr lang="hr-HR" sz="1800" i="1" noProof="0">
                          <a:solidFill>
                            <a:srgbClr val="000000"/>
                          </a:solidFill>
                          <a:latin typeface="Cambria Math" panose="02040503050406030204" pitchFamily="18" charset="0"/>
                        </a:rPr>
                        <m:t>) + 0.16∗</m:t>
                      </m:r>
                      <m:r>
                        <a:rPr lang="hr-HR" sz="1800" i="1" noProof="0">
                          <a:solidFill>
                            <a:srgbClr val="000000"/>
                          </a:solidFill>
                          <a:latin typeface="Cambria Math" panose="02040503050406030204" pitchFamily="18" charset="0"/>
                        </a:rPr>
                        <m:t>𝐺𝐷𝑃</m:t>
                      </m:r>
                      <m:r>
                        <a:rPr lang="hr-HR" sz="1800" i="1" noProof="0">
                          <a:solidFill>
                            <a:srgbClr val="000000"/>
                          </a:solidFill>
                          <a:latin typeface="Cambria Math" panose="02040503050406030204" pitchFamily="18" charset="0"/>
                        </a:rPr>
                        <m:t>_</m:t>
                      </m:r>
                      <m:r>
                        <a:rPr lang="hr-HR" sz="1800" b="0" i="1" noProof="0" smtClean="0">
                          <a:solidFill>
                            <a:srgbClr val="000000"/>
                          </a:solidFill>
                          <a:latin typeface="Cambria Math" panose="02040503050406030204" pitchFamily="18" charset="0"/>
                        </a:rPr>
                        <m:t>𝑅𝑎𝑠𝑡</m:t>
                      </m:r>
                      <m:r>
                        <a:rPr lang="hr-HR" sz="1800" i="1" noProof="0">
                          <a:solidFill>
                            <a:srgbClr val="000000"/>
                          </a:solidFill>
                          <a:latin typeface="Cambria Math" panose="02040503050406030204" pitchFamily="18" charset="0"/>
                        </a:rPr>
                        <m:t> − 3.0∗</m:t>
                      </m:r>
                      <m:r>
                        <a:rPr lang="hr-HR" sz="1800" i="1" noProof="0">
                          <a:solidFill>
                            <a:srgbClr val="000000"/>
                          </a:solidFill>
                          <a:latin typeface="Cambria Math" panose="02040503050406030204" pitchFamily="18" charset="0"/>
                        </a:rPr>
                        <m:t>𝐺𝑂𝑉</m:t>
                      </m:r>
                      <m:r>
                        <a:rPr lang="hr-HR" sz="1800" i="1" noProof="0">
                          <a:solidFill>
                            <a:srgbClr val="000000"/>
                          </a:solidFill>
                          <a:latin typeface="Cambria Math" panose="02040503050406030204" pitchFamily="18" charset="0"/>
                        </a:rPr>
                        <m:t>_</m:t>
                      </m:r>
                      <m:r>
                        <a:rPr lang="hr-HR" sz="1800" i="1" noProof="0">
                          <a:solidFill>
                            <a:srgbClr val="000000"/>
                          </a:solidFill>
                          <a:latin typeface="Cambria Math" panose="02040503050406030204" pitchFamily="18" charset="0"/>
                        </a:rPr>
                        <m:t>𝐸𝐹𝐹</m:t>
                      </m:r>
                      <m:r>
                        <a:rPr lang="hr-HR" sz="1800" i="1" noProof="0">
                          <a:solidFill>
                            <a:srgbClr val="000000"/>
                          </a:solidFill>
                          <a:latin typeface="Cambria Math" panose="02040503050406030204" pitchFamily="18" charset="0"/>
                        </a:rPr>
                        <m:t> +0.24∗</m:t>
                      </m:r>
                      <m:r>
                        <a:rPr lang="hr-HR" sz="1800" i="1" noProof="0">
                          <a:solidFill>
                            <a:srgbClr val="000000"/>
                          </a:solidFill>
                          <a:latin typeface="Cambria Math" panose="02040503050406030204" pitchFamily="18" charset="0"/>
                        </a:rPr>
                        <m:t>𝐺𝐷𝑃</m:t>
                      </m:r>
                      <m:r>
                        <a:rPr lang="hr-HR" sz="1800" i="1" noProof="0">
                          <a:solidFill>
                            <a:srgbClr val="000000"/>
                          </a:solidFill>
                          <a:latin typeface="Cambria Math" panose="02040503050406030204" pitchFamily="18" charset="0"/>
                        </a:rPr>
                        <m:t>_</m:t>
                      </m:r>
                      <m:r>
                        <a:rPr lang="hr-HR" sz="1800" i="1" noProof="0">
                          <a:solidFill>
                            <a:srgbClr val="000000"/>
                          </a:solidFill>
                          <a:latin typeface="Cambria Math" panose="02040503050406030204" pitchFamily="18" charset="0"/>
                        </a:rPr>
                        <m:t>𝐶𝐴𝑃</m:t>
                      </m:r>
                      <m:r>
                        <a:rPr lang="hr-HR" sz="1800" i="1" noProof="0">
                          <a:solidFill>
                            <a:srgbClr val="000000"/>
                          </a:solidFill>
                          <a:latin typeface="Cambria Math" panose="02040503050406030204" pitchFamily="18" charset="0"/>
                        </a:rPr>
                        <m:t>_</m:t>
                      </m:r>
                      <m:r>
                        <a:rPr lang="hr-HR" sz="1800" i="1" noProof="0">
                          <a:solidFill>
                            <a:srgbClr val="000000"/>
                          </a:solidFill>
                          <a:latin typeface="Cambria Math" panose="02040503050406030204" pitchFamily="18" charset="0"/>
                        </a:rPr>
                        <m:t>𝑃𝑃𝑃</m:t>
                      </m:r>
                      <m:r>
                        <a:rPr lang="hr-HR" sz="1800" i="1" noProof="0">
                          <a:solidFill>
                            <a:srgbClr val="000000"/>
                          </a:solidFill>
                          <a:latin typeface="Cambria Math" panose="02040503050406030204" pitchFamily="18" charset="0"/>
                        </a:rPr>
                        <m:t> + [</m:t>
                      </m:r>
                      <m:r>
                        <a:rPr lang="hr-HR" sz="1800" b="0" i="1" noProof="0" smtClean="0">
                          <a:solidFill>
                            <a:srgbClr val="000000"/>
                          </a:solidFill>
                          <a:latin typeface="Cambria Math" panose="02040503050406030204" pitchFamily="18" charset="0"/>
                        </a:rPr>
                        <m:t>𝐾</m:t>
                      </m:r>
                      <m:r>
                        <a:rPr lang="hr-HR" sz="1800" b="0" i="1" noProof="0" smtClean="0">
                          <a:solidFill>
                            <a:srgbClr val="000000"/>
                          </a:solidFill>
                          <a:latin typeface="Cambria Math" panose="02040503050406030204" pitchFamily="18" charset="0"/>
                        </a:rPr>
                        <m:t>𝑜𝑛𝑠𝑡𝑎𝑛𝑡</m:t>
                      </m:r>
                      <m:r>
                        <a:rPr lang="hr-HR" sz="1800" b="0" i="1" noProof="0" smtClean="0">
                          <a:solidFill>
                            <a:srgbClr val="000000"/>
                          </a:solidFill>
                          <a:latin typeface="Cambria Math" panose="02040503050406030204" pitchFamily="18" charset="0"/>
                        </a:rPr>
                        <m:t>𝑎</m:t>
                      </m:r>
                      <m:r>
                        <a:rPr lang="hr-HR" sz="1800" i="1" noProof="0">
                          <a:solidFill>
                            <a:srgbClr val="000000"/>
                          </a:solidFill>
                          <a:latin typeface="Cambria Math" panose="02040503050406030204" pitchFamily="18" charset="0"/>
                        </a:rPr>
                        <m:t>]</m:t>
                      </m:r>
                    </m:oMath>
                  </m:oMathPara>
                </a14:m>
                <a:endParaRPr lang="hr-HR" sz="1800" noProof="0" dirty="0">
                  <a:solidFill>
                    <a:srgbClr val="000000"/>
                  </a:solidFill>
                  <a:latin typeface="Arial" panose="020B0604020202020204" pitchFamily="34" charset="0"/>
                </a:endParaRPr>
              </a:p>
              <a:p>
                <a:pPr marL="0" indent="0">
                  <a:buNone/>
                </a:pPr>
                <a:endParaRPr lang="hr-HR" sz="1800" noProof="0" dirty="0">
                  <a:solidFill>
                    <a:srgbClr val="000000"/>
                  </a:solidFill>
                  <a:latin typeface="Arial" panose="020B0604020202020204" pitchFamily="34" charset="0"/>
                </a:endParaRPr>
              </a:p>
              <a:p>
                <a:pPr marL="0" indent="0">
                  <a:buNone/>
                </a:pPr>
                <a:r>
                  <a:rPr lang="hr-HR" sz="1800" noProof="0" dirty="0">
                    <a:solidFill>
                      <a:srgbClr val="000000"/>
                    </a:solidFill>
                    <a:latin typeface="Arial" panose="020B0604020202020204" pitchFamily="34" charset="0"/>
                  </a:rPr>
                  <a:t>To znači da postoji (ili ne) dugoročni odnos između ove dvije serije, čak i ako odstupaju privremeno</a:t>
                </a:r>
              </a:p>
              <a:p>
                <a:pPr marL="0" indent="0">
                  <a:buNone/>
                </a:pPr>
                <a:endParaRPr lang="hr-HR" sz="1800" noProof="0" dirty="0">
                  <a:solidFill>
                    <a:srgbClr val="000000"/>
                  </a:solidFill>
                  <a:latin typeface="Arial" panose="020B0604020202020204" pitchFamily="34" charset="0"/>
                </a:endParaRPr>
              </a:p>
              <a:p>
                <a:r>
                  <a:rPr lang="hr-HR" sz="1800" b="1" noProof="0" dirty="0">
                    <a:solidFill>
                      <a:srgbClr val="000000"/>
                    </a:solidFill>
                    <a:latin typeface="Arial" panose="020B0604020202020204" pitchFamily="34" charset="0"/>
                  </a:rPr>
                  <a:t>Povećanje udjela rada u prihodima </a:t>
                </a:r>
                <a:r>
                  <a:rPr lang="hr-HR" sz="1800" noProof="0" dirty="0">
                    <a:solidFill>
                      <a:srgbClr val="000000"/>
                    </a:solidFill>
                    <a:latin typeface="Arial" panose="020B0604020202020204" pitchFamily="34" charset="0"/>
                  </a:rPr>
                  <a:t>je povezano sa povećanjem nejednakosti (čime su druge varijable konstantne)</a:t>
                </a:r>
              </a:p>
              <a:p>
                <a:r>
                  <a:rPr lang="hr-HR" sz="1800" b="1" noProof="0" dirty="0">
                    <a:solidFill>
                      <a:srgbClr val="000000"/>
                    </a:solidFill>
                    <a:latin typeface="Arial" panose="020B0604020202020204" pitchFamily="34" charset="0"/>
                  </a:rPr>
                  <a:t>Povećanje rasta BDP-s </a:t>
                </a:r>
                <a:r>
                  <a:rPr lang="hr-HR" sz="1800" noProof="0" dirty="0">
                    <a:solidFill>
                      <a:srgbClr val="000000"/>
                    </a:solidFill>
                    <a:latin typeface="Arial" panose="020B0604020202020204" pitchFamily="34" charset="0"/>
                  </a:rPr>
                  <a:t>je povezano sa povećanjem nejednakosti (čime su druge varijable konstantne)</a:t>
                </a:r>
              </a:p>
              <a:p>
                <a:r>
                  <a:rPr lang="hr-HR" sz="1800" b="1" noProof="0" dirty="0">
                    <a:solidFill>
                      <a:srgbClr val="000000"/>
                    </a:solidFill>
                    <a:latin typeface="Arial" panose="020B0604020202020204" pitchFamily="34" charset="0"/>
                  </a:rPr>
                  <a:t>Poboljšanje djelotvornosti vlade </a:t>
                </a:r>
                <a:r>
                  <a:rPr lang="hr-HR" sz="1800" noProof="0" dirty="0">
                    <a:solidFill>
                      <a:srgbClr val="000000"/>
                    </a:solidFill>
                    <a:latin typeface="Arial" panose="020B0604020202020204" pitchFamily="34" charset="0"/>
                  </a:rPr>
                  <a:t>je povezano sa smanjenjem nejednakosti (pod pretpostavkom da su druge varijable konstantne)</a:t>
                </a:r>
              </a:p>
              <a:p>
                <a:r>
                  <a:rPr lang="hr-HR" sz="1800" b="1" noProof="0" dirty="0">
                    <a:solidFill>
                      <a:srgbClr val="000000"/>
                    </a:solidFill>
                    <a:latin typeface="Arial" panose="020B0604020202020204" pitchFamily="34" charset="0"/>
                  </a:rPr>
                  <a:t>U bogatijim državama bivšeg SSSR</a:t>
                </a:r>
                <a:r>
                  <a:rPr lang="hr-HR" sz="1800" noProof="0" dirty="0">
                    <a:solidFill>
                      <a:srgbClr val="000000"/>
                    </a:solidFill>
                    <a:latin typeface="Arial" panose="020B0604020202020204" pitchFamily="34" charset="0"/>
                  </a:rPr>
                  <a:t>, nejednakost je veća</a:t>
                </a:r>
              </a:p>
              <a:p>
                <a:pPr marL="0" indent="0">
                  <a:buNone/>
                </a:pPr>
                <a:endParaRPr lang="hr-HR" sz="1800" noProof="0" dirty="0">
                  <a:solidFill>
                    <a:srgbClr val="000000"/>
                  </a:solidFill>
                  <a:latin typeface="Arial" panose="020B0604020202020204" pitchFamily="34" charset="0"/>
                </a:endParaRPr>
              </a:p>
              <a:p>
                <a:endParaRPr lang="hr-HR" sz="1800" noProof="0" dirty="0">
                  <a:solidFill>
                    <a:srgbClr val="000000"/>
                  </a:solidFill>
                  <a:latin typeface="Arial" panose="020B0604020202020204" pitchFamily="34" charset="0"/>
                </a:endParaRPr>
              </a:p>
              <a:p>
                <a:endParaRPr lang="hr-HR" sz="1800" noProof="0" dirty="0">
                  <a:solidFill>
                    <a:srgbClr val="000000"/>
                  </a:solidFill>
                  <a:latin typeface="Arial" panose="020B0604020202020204" pitchFamily="34" charset="0"/>
                </a:endParaRPr>
              </a:p>
              <a:p>
                <a:endParaRPr lang="hr-HR" noProof="0" dirty="0"/>
              </a:p>
            </p:txBody>
          </p:sp>
        </mc:Choice>
        <mc:Fallback>
          <p:sp>
            <p:nvSpPr>
              <p:cNvPr id="3" name="Объект 2">
                <a:extLst>
                  <a:ext uri="{FF2B5EF4-FFF2-40B4-BE49-F238E27FC236}">
                    <a16:creationId xmlns:a16="http://schemas.microsoft.com/office/drawing/2014/main" id="{FCB3785B-3FC3-4131-9B0E-C3316015EBD3}"/>
                  </a:ext>
                </a:extLst>
              </p:cNvPr>
              <p:cNvSpPr>
                <a:spLocks noGrp="1" noRot="1" noChangeAspect="1" noMove="1" noResize="1" noEditPoints="1" noAdjustHandles="1" noChangeArrowheads="1" noChangeShapeType="1" noTextEdit="1"/>
              </p:cNvSpPr>
              <p:nvPr>
                <p:ph idx="1"/>
              </p:nvPr>
            </p:nvSpPr>
            <p:spPr>
              <a:blipFill>
                <a:blip r:embed="rId2"/>
                <a:stretch>
                  <a:fillRect l="-603"/>
                </a:stretch>
              </a:blipFill>
            </p:spPr>
            <p:txBody>
              <a:bodyPr/>
              <a:lstStyle/>
              <a:p>
                <a:r>
                  <a:rPr lang="en-US">
                    <a:noFill/>
                  </a:rPr>
                  <a:t> </a:t>
                </a:r>
              </a:p>
            </p:txBody>
          </p:sp>
        </mc:Fallback>
      </mc:AlternateContent>
    </p:spTree>
    <p:extLst>
      <p:ext uri="{BB962C8B-B14F-4D97-AF65-F5344CB8AC3E}">
        <p14:creationId xmlns:p14="http://schemas.microsoft.com/office/powerpoint/2010/main" val="39550815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3"/>
          <p:cNvSpPr txBox="1">
            <a:spLocks noGrp="1"/>
          </p:cNvSpPr>
          <p:nvPr>
            <p:ph type="body" idx="1"/>
          </p:nvPr>
        </p:nvSpPr>
        <p:spPr>
          <a:xfrm>
            <a:off x="2212500" y="1306600"/>
            <a:ext cx="7745400" cy="4179600"/>
          </a:xfrm>
          <a:prstGeom prst="rect">
            <a:avLst/>
          </a:prstGeom>
          <a:noFill/>
          <a:ln>
            <a:noFill/>
          </a:ln>
        </p:spPr>
        <p:txBody>
          <a:bodyPr spcFirstLastPara="1" vert="horz" wrap="square" lIns="91425" tIns="45700" rIns="91425" bIns="45700" rtlCol="0" anchor="t" anchorCtr="0">
            <a:noAutofit/>
          </a:bodyPr>
          <a:lstStyle/>
          <a:p>
            <a:pPr marL="342900" indent="-317500" algn="just">
              <a:lnSpc>
                <a:spcPct val="100000"/>
              </a:lnSpc>
              <a:spcBef>
                <a:spcPts val="480"/>
              </a:spcBef>
              <a:buSzPts val="2000"/>
            </a:pPr>
            <a:endParaRPr lang="hr-HR" sz="2000" noProof="0" dirty="0"/>
          </a:p>
          <a:p>
            <a:pPr marL="342900" indent="-317500" algn="just">
              <a:lnSpc>
                <a:spcPct val="100000"/>
              </a:lnSpc>
              <a:spcBef>
                <a:spcPts val="480"/>
              </a:spcBef>
              <a:buSzPts val="2000"/>
            </a:pPr>
            <a:endParaRPr lang="hr-HR" sz="2000" noProof="0" dirty="0"/>
          </a:p>
        </p:txBody>
      </p:sp>
      <p:sp>
        <p:nvSpPr>
          <p:cNvPr id="62" name="Google Shape;62;p3"/>
          <p:cNvSpPr txBox="1">
            <a:spLocks noGrp="1"/>
          </p:cNvSpPr>
          <p:nvPr>
            <p:ph type="title"/>
          </p:nvPr>
        </p:nvSpPr>
        <p:spPr>
          <a:xfrm>
            <a:off x="714895" y="570156"/>
            <a:ext cx="10025149" cy="1054200"/>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rgbClr val="3F3F3F"/>
              </a:buClr>
              <a:buSzPts val="4000"/>
            </a:pPr>
            <a:r>
              <a:rPr lang="hr-HR" noProof="0" dirty="0">
                <a:solidFill>
                  <a:srgbClr val="595959"/>
                </a:solidFill>
                <a:latin typeface="Arial" panose="020B0604020202020204" pitchFamily="34" charset="0"/>
                <a:cs typeface="Arial" panose="020B0604020202020204" pitchFamily="34" charset="0"/>
              </a:rPr>
              <a:t>Rangiranje nejednakosti – slučaj Srbije</a:t>
            </a:r>
            <a:endParaRPr lang="hr-HR" noProof="0" dirty="0"/>
          </a:p>
        </p:txBody>
      </p:sp>
      <p:graphicFrame>
        <p:nvGraphicFramePr>
          <p:cNvPr id="3" name="Таблица 2">
            <a:extLst>
              <a:ext uri="{FF2B5EF4-FFF2-40B4-BE49-F238E27FC236}">
                <a16:creationId xmlns:a16="http://schemas.microsoft.com/office/drawing/2014/main" id="{67836C0D-4C52-43A9-979E-E0409A78539A}"/>
              </a:ext>
            </a:extLst>
          </p:cNvPr>
          <p:cNvGraphicFramePr>
            <a:graphicFrameLocks noGrp="1"/>
          </p:cNvGraphicFramePr>
          <p:nvPr>
            <p:extLst>
              <p:ext uri="{D42A27DB-BD31-4B8C-83A1-F6EECF244321}">
                <p14:modId xmlns:p14="http://schemas.microsoft.com/office/powerpoint/2010/main" val="3721478513"/>
              </p:ext>
            </p:extLst>
          </p:nvPr>
        </p:nvGraphicFramePr>
        <p:xfrm>
          <a:off x="1623935" y="1761399"/>
          <a:ext cx="4203700" cy="3933825"/>
        </p:xfrm>
        <a:graphic>
          <a:graphicData uri="http://schemas.openxmlformats.org/drawingml/2006/table">
            <a:tbl>
              <a:tblPr/>
              <a:tblGrid>
                <a:gridCol w="1027825">
                  <a:extLst>
                    <a:ext uri="{9D8B030D-6E8A-4147-A177-3AD203B41FA5}">
                      <a16:colId xmlns:a16="http://schemas.microsoft.com/office/drawing/2014/main" val="3151427889"/>
                    </a:ext>
                  </a:extLst>
                </a:gridCol>
                <a:gridCol w="1084554">
                  <a:extLst>
                    <a:ext uri="{9D8B030D-6E8A-4147-A177-3AD203B41FA5}">
                      <a16:colId xmlns:a16="http://schemas.microsoft.com/office/drawing/2014/main" val="3869022510"/>
                    </a:ext>
                  </a:extLst>
                </a:gridCol>
                <a:gridCol w="752354">
                  <a:extLst>
                    <a:ext uri="{9D8B030D-6E8A-4147-A177-3AD203B41FA5}">
                      <a16:colId xmlns:a16="http://schemas.microsoft.com/office/drawing/2014/main" val="2509992480"/>
                    </a:ext>
                  </a:extLst>
                </a:gridCol>
                <a:gridCol w="671332">
                  <a:extLst>
                    <a:ext uri="{9D8B030D-6E8A-4147-A177-3AD203B41FA5}">
                      <a16:colId xmlns:a16="http://schemas.microsoft.com/office/drawing/2014/main" val="2172886491"/>
                    </a:ext>
                  </a:extLst>
                </a:gridCol>
                <a:gridCol w="667635">
                  <a:extLst>
                    <a:ext uri="{9D8B030D-6E8A-4147-A177-3AD203B41FA5}">
                      <a16:colId xmlns:a16="http://schemas.microsoft.com/office/drawing/2014/main" val="3288257079"/>
                    </a:ext>
                  </a:extLst>
                </a:gridCol>
              </a:tblGrid>
              <a:tr h="571500">
                <a:tc>
                  <a:txBody>
                    <a:bodyPr/>
                    <a:lstStyle/>
                    <a:p>
                      <a:pPr algn="l" fontAlgn="ctr"/>
                      <a:r>
                        <a:rPr lang="hr-HR" sz="1400" b="1" u="none" strike="noStrike" noProof="0">
                          <a:solidFill>
                            <a:schemeClr val="accent1"/>
                          </a:solidFill>
                          <a:effectLst/>
                        </a:rPr>
                        <a:t>Rangiranje nejednakosti</a:t>
                      </a:r>
                      <a:endParaRPr lang="hr-HR" sz="1400" b="1" i="0" u="none" strike="noStrike" noProof="0">
                        <a:solidFill>
                          <a:schemeClr val="accent1"/>
                        </a:solidFill>
                        <a:effectLst/>
                        <a:latin typeface="Arial" panose="020B0604020202020204" pitchFamily="34" charset="0"/>
                      </a:endParaRPr>
                    </a:p>
                  </a:txBody>
                  <a:tcPr marL="9525" marR="9525" marT="9525" marB="0" anchor="ctr"/>
                </a:tc>
                <a:tc>
                  <a:txBody>
                    <a:bodyPr/>
                    <a:lstStyle/>
                    <a:p>
                      <a:pPr algn="l" fontAlgn="ctr"/>
                      <a:r>
                        <a:rPr lang="hr-HR" sz="1400" b="1" u="none" strike="noStrike" noProof="0">
                          <a:effectLst/>
                        </a:rPr>
                        <a:t> </a:t>
                      </a:r>
                    </a:p>
                    <a:p>
                      <a:pPr algn="l" fontAlgn="ctr"/>
                      <a:r>
                        <a:rPr lang="hr-HR" sz="1400" b="1" u="none" strike="noStrike" noProof="0">
                          <a:solidFill>
                            <a:schemeClr val="accent1"/>
                          </a:solidFill>
                          <a:effectLst/>
                        </a:rPr>
                        <a:t>Država</a:t>
                      </a:r>
                      <a:endParaRPr lang="hr-HR" sz="1400" b="1" i="0" u="none" strike="noStrike" noProof="0">
                        <a:solidFill>
                          <a:schemeClr val="accent1"/>
                        </a:solidFill>
                        <a:effectLst/>
                        <a:latin typeface="Arial" panose="020B0604020202020204" pitchFamily="34" charset="0"/>
                      </a:endParaRPr>
                    </a:p>
                  </a:txBody>
                  <a:tcPr marL="9525" marR="9525" marT="9525" marB="0" anchor="ctr"/>
                </a:tc>
                <a:tc>
                  <a:txBody>
                    <a:bodyPr/>
                    <a:lstStyle/>
                    <a:p>
                      <a:pPr algn="l" fontAlgn="ctr"/>
                      <a:r>
                        <a:rPr lang="hr-HR" sz="1400" b="1" u="none" strike="noStrike" noProof="0">
                          <a:effectLst/>
                        </a:rPr>
                        <a:t> </a:t>
                      </a:r>
                    </a:p>
                    <a:p>
                      <a:pPr algn="l" fontAlgn="ctr"/>
                      <a:r>
                        <a:rPr lang="hr-HR" sz="1400" b="1" u="none" strike="noStrike" noProof="0">
                          <a:solidFill>
                            <a:schemeClr val="accent1"/>
                          </a:solidFill>
                          <a:effectLst/>
                        </a:rPr>
                        <a:t>Zadnjih 50%</a:t>
                      </a:r>
                      <a:endParaRPr lang="hr-HR" sz="1400" b="1" i="0" u="none" strike="noStrike" noProof="0">
                        <a:solidFill>
                          <a:schemeClr val="accent1"/>
                        </a:solidFill>
                        <a:effectLst/>
                        <a:latin typeface="Arial" panose="020B0604020202020204" pitchFamily="34" charset="0"/>
                      </a:endParaRPr>
                    </a:p>
                  </a:txBody>
                  <a:tcPr marL="9525" marR="9525" marT="9525" marB="0" anchor="ctr"/>
                </a:tc>
                <a:tc>
                  <a:txBody>
                    <a:bodyPr/>
                    <a:lstStyle/>
                    <a:p>
                      <a:pPr algn="l" fontAlgn="ctr"/>
                      <a:r>
                        <a:rPr lang="hr-HR" sz="1400" b="1" u="none" strike="noStrike" noProof="0">
                          <a:effectLst/>
                        </a:rPr>
                        <a:t> </a:t>
                      </a:r>
                    </a:p>
                    <a:p>
                      <a:pPr algn="l" fontAlgn="ctr"/>
                      <a:r>
                        <a:rPr lang="hr-HR" sz="1400" b="1" u="none" strike="noStrike" noProof="0">
                          <a:solidFill>
                            <a:schemeClr val="accent1"/>
                          </a:solidFill>
                          <a:effectLst/>
                        </a:rPr>
                        <a:t>Gornjih 20%</a:t>
                      </a:r>
                      <a:endParaRPr lang="hr-HR" sz="1400" b="1" i="0" u="none" strike="noStrike" noProof="0">
                        <a:solidFill>
                          <a:schemeClr val="accent1"/>
                        </a:solidFill>
                        <a:effectLst/>
                        <a:latin typeface="Arial" panose="020B0604020202020204" pitchFamily="34" charset="0"/>
                      </a:endParaRPr>
                    </a:p>
                  </a:txBody>
                  <a:tcPr marL="9525" marR="9525" marT="9525" marB="0" anchor="ctr"/>
                </a:tc>
                <a:tc>
                  <a:txBody>
                    <a:bodyPr/>
                    <a:lstStyle/>
                    <a:p>
                      <a:pPr algn="l" fontAlgn="ctr"/>
                      <a:r>
                        <a:rPr lang="hr-HR" sz="1400" b="1" u="none" strike="noStrike" noProof="0">
                          <a:effectLst/>
                        </a:rPr>
                        <a:t> </a:t>
                      </a:r>
                    </a:p>
                    <a:p>
                      <a:pPr algn="l" fontAlgn="ctr"/>
                      <a:r>
                        <a:rPr lang="hr-HR" sz="1400" b="1" u="none" strike="noStrike" noProof="0">
                          <a:solidFill>
                            <a:schemeClr val="accent1"/>
                          </a:solidFill>
                          <a:effectLst/>
                        </a:rPr>
                        <a:t>Gornjih 1%</a:t>
                      </a:r>
                      <a:endParaRPr lang="hr-HR" sz="1400" b="1" i="0" u="none" strike="noStrike" noProof="0">
                        <a:solidFill>
                          <a:schemeClr val="accent1"/>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355289000"/>
                  </a:ext>
                </a:extLst>
              </a:tr>
              <a:tr h="190500">
                <a:tc>
                  <a:txBody>
                    <a:bodyPr/>
                    <a:lstStyle/>
                    <a:p>
                      <a:pPr algn="ctr" fontAlgn="b"/>
                      <a:r>
                        <a:rPr lang="hr-HR" sz="1400" u="none" strike="noStrike" noProof="0">
                          <a:effectLst/>
                        </a:rPr>
                        <a:t>1</a:t>
                      </a:r>
                      <a:endParaRPr lang="hr-HR" sz="14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ctr" fontAlgn="b"/>
                      <a:r>
                        <a:rPr lang="hr-HR" sz="1400" u="none" strike="noStrike" noProof="0">
                          <a:effectLst/>
                        </a:rPr>
                        <a:t>Južna Afrika</a:t>
                      </a:r>
                      <a:endParaRPr lang="hr-HR" sz="14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ctr" fontAlgn="b"/>
                      <a:r>
                        <a:rPr lang="hr-HR" sz="1400" u="none" strike="noStrike" noProof="0">
                          <a:effectLst/>
                        </a:rPr>
                        <a:t>5.48</a:t>
                      </a:r>
                      <a:endParaRPr lang="hr-HR" sz="14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ctr" fontAlgn="b"/>
                      <a:r>
                        <a:rPr lang="hr-HR" sz="1400" u="none" strike="noStrike" noProof="0">
                          <a:effectLst/>
                        </a:rPr>
                        <a:t>66.20</a:t>
                      </a:r>
                      <a:endParaRPr lang="hr-HR" sz="14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ctr" fontAlgn="b"/>
                      <a:r>
                        <a:rPr lang="hr-HR" sz="1400" u="none" strike="noStrike" noProof="0">
                          <a:effectLst/>
                        </a:rPr>
                        <a:t>22.00</a:t>
                      </a:r>
                      <a:endParaRPr lang="hr-HR" sz="1400" b="0" i="0" u="none" strike="noStrike" noProof="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40593845"/>
                  </a:ext>
                </a:extLst>
              </a:tr>
              <a:tr h="190500">
                <a:tc>
                  <a:txBody>
                    <a:bodyPr/>
                    <a:lstStyle/>
                    <a:p>
                      <a:pPr algn="ctr" fontAlgn="b"/>
                      <a:r>
                        <a:rPr lang="hr-HR" sz="1400" u="none" strike="noStrike" noProof="0">
                          <a:effectLst/>
                        </a:rPr>
                        <a:t>…</a:t>
                      </a:r>
                      <a:endParaRPr lang="hr-HR" sz="14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ctr" fontAlgn="b"/>
                      <a:r>
                        <a:rPr lang="hr-HR" sz="1400" u="none" strike="noStrike" noProof="0">
                          <a:effectLst/>
                        </a:rPr>
                        <a:t> </a:t>
                      </a:r>
                      <a:endParaRPr lang="hr-HR" sz="14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ctr" fontAlgn="b"/>
                      <a:r>
                        <a:rPr lang="hr-HR" sz="1400" u="none" strike="noStrike" noProof="0">
                          <a:effectLst/>
                        </a:rPr>
                        <a:t> </a:t>
                      </a:r>
                      <a:endParaRPr lang="hr-HR" sz="14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ctr" fontAlgn="b"/>
                      <a:r>
                        <a:rPr lang="hr-HR" sz="1400" u="none" strike="noStrike" noProof="0">
                          <a:effectLst/>
                        </a:rPr>
                        <a:t> </a:t>
                      </a:r>
                      <a:endParaRPr lang="hr-HR" sz="14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ctr" fontAlgn="b"/>
                      <a:r>
                        <a:rPr lang="hr-HR" sz="1400" u="none" strike="noStrike" noProof="0">
                          <a:effectLst/>
                        </a:rPr>
                        <a:t> </a:t>
                      </a:r>
                      <a:endParaRPr lang="hr-HR" sz="1400" b="0" i="0" u="none" strike="noStrike" noProof="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21206607"/>
                  </a:ext>
                </a:extLst>
              </a:tr>
              <a:tr h="190500">
                <a:tc>
                  <a:txBody>
                    <a:bodyPr/>
                    <a:lstStyle/>
                    <a:p>
                      <a:pPr algn="ctr" fontAlgn="b"/>
                      <a:r>
                        <a:rPr lang="hr-HR" sz="1400" u="none" strike="noStrike" noProof="0">
                          <a:effectLst/>
                        </a:rPr>
                        <a:t>71</a:t>
                      </a:r>
                      <a:endParaRPr lang="hr-HR" sz="14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ctr" fontAlgn="b"/>
                      <a:r>
                        <a:rPr lang="hr-HR" sz="1400" u="none" strike="noStrike" noProof="0">
                          <a:effectLst/>
                        </a:rPr>
                        <a:t>Sjedinjene Države</a:t>
                      </a:r>
                      <a:endParaRPr lang="hr-HR" sz="14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ctr" fontAlgn="b"/>
                      <a:r>
                        <a:rPr lang="hr-HR" sz="1400" u="none" strike="noStrike" noProof="0">
                          <a:effectLst/>
                        </a:rPr>
                        <a:t>13.31</a:t>
                      </a:r>
                      <a:endParaRPr lang="hr-HR" sz="14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ctr" fontAlgn="b"/>
                      <a:r>
                        <a:rPr lang="hr-HR" sz="1400" u="none" strike="noStrike" noProof="0">
                          <a:effectLst/>
                        </a:rPr>
                        <a:t>45.46</a:t>
                      </a:r>
                      <a:endParaRPr lang="hr-HR" sz="14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ctr" fontAlgn="b"/>
                      <a:r>
                        <a:rPr lang="hr-HR" sz="1400" u="none" strike="noStrike" noProof="0">
                          <a:effectLst/>
                        </a:rPr>
                        <a:t>18.76</a:t>
                      </a:r>
                      <a:endParaRPr lang="hr-HR" sz="1400" b="0" i="0" u="none" strike="noStrike" noProof="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37660503"/>
                  </a:ext>
                </a:extLst>
              </a:tr>
              <a:tr h="190500">
                <a:tc>
                  <a:txBody>
                    <a:bodyPr/>
                    <a:lstStyle/>
                    <a:p>
                      <a:pPr algn="ctr" fontAlgn="b"/>
                      <a:r>
                        <a:rPr lang="hr-HR" sz="1400" u="none" strike="noStrike" noProof="0">
                          <a:effectLst/>
                        </a:rPr>
                        <a:t>…</a:t>
                      </a:r>
                      <a:endParaRPr lang="hr-HR" sz="14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ctr" fontAlgn="b"/>
                      <a:r>
                        <a:rPr lang="hr-HR" sz="1400" u="none" strike="noStrike" noProof="0">
                          <a:effectLst/>
                        </a:rPr>
                        <a:t> </a:t>
                      </a:r>
                      <a:endParaRPr lang="hr-HR" sz="14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ctr" fontAlgn="b"/>
                      <a:r>
                        <a:rPr lang="hr-HR" sz="1400" u="none" strike="noStrike" noProof="0">
                          <a:effectLst/>
                        </a:rPr>
                        <a:t> </a:t>
                      </a:r>
                      <a:endParaRPr lang="hr-HR" sz="14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ctr" fontAlgn="b"/>
                      <a:r>
                        <a:rPr lang="hr-HR" sz="1400" u="none" strike="noStrike" noProof="0">
                          <a:effectLst/>
                        </a:rPr>
                        <a:t> </a:t>
                      </a:r>
                      <a:endParaRPr lang="hr-HR" sz="14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ctr" fontAlgn="b"/>
                      <a:r>
                        <a:rPr lang="hr-HR" sz="1400" u="none" strike="noStrike" noProof="0">
                          <a:effectLst/>
                        </a:rPr>
                        <a:t> </a:t>
                      </a:r>
                      <a:endParaRPr lang="hr-HR" sz="1400" b="0" i="0" u="none" strike="noStrike" noProof="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55665458"/>
                  </a:ext>
                </a:extLst>
              </a:tr>
              <a:tr h="190500">
                <a:tc>
                  <a:txBody>
                    <a:bodyPr/>
                    <a:lstStyle/>
                    <a:p>
                      <a:pPr algn="ctr" fontAlgn="b"/>
                      <a:r>
                        <a:rPr lang="hr-HR" sz="1400" u="none" strike="noStrike" noProof="0">
                          <a:effectLst/>
                        </a:rPr>
                        <a:t>82</a:t>
                      </a:r>
                      <a:endParaRPr lang="hr-HR" sz="14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ctr" fontAlgn="b"/>
                      <a:r>
                        <a:rPr lang="hr-HR" sz="1400" u="none" strike="noStrike" noProof="0">
                          <a:effectLst/>
                        </a:rPr>
                        <a:t>Kina</a:t>
                      </a:r>
                      <a:endParaRPr lang="hr-HR" sz="14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ctr" fontAlgn="b"/>
                      <a:r>
                        <a:rPr lang="hr-HR" sz="1400" u="none" strike="noStrike" noProof="0">
                          <a:effectLst/>
                        </a:rPr>
                        <a:t>14.36</a:t>
                      </a:r>
                      <a:endParaRPr lang="hr-HR" sz="14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ctr" fontAlgn="b"/>
                      <a:r>
                        <a:rPr lang="hr-HR" sz="1400" u="none" strike="noStrike" noProof="0">
                          <a:effectLst/>
                        </a:rPr>
                        <a:t>41.66</a:t>
                      </a:r>
                      <a:endParaRPr lang="hr-HR" sz="14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ctr" fontAlgn="b"/>
                      <a:r>
                        <a:rPr lang="hr-HR" sz="1400" u="none" strike="noStrike" noProof="0">
                          <a:effectLst/>
                        </a:rPr>
                        <a:t>14.00</a:t>
                      </a:r>
                      <a:endParaRPr lang="hr-HR" sz="1400" b="0" i="0" u="none" strike="noStrike" noProof="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20815596"/>
                  </a:ext>
                </a:extLst>
              </a:tr>
              <a:tr h="190500">
                <a:tc>
                  <a:txBody>
                    <a:bodyPr/>
                    <a:lstStyle/>
                    <a:p>
                      <a:pPr algn="ctr" fontAlgn="b"/>
                      <a:r>
                        <a:rPr lang="hr-HR" sz="1400" u="none" strike="noStrike" noProof="0">
                          <a:effectLst/>
                        </a:rPr>
                        <a:t>…</a:t>
                      </a:r>
                      <a:endParaRPr lang="hr-HR" sz="14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ctr" fontAlgn="b"/>
                      <a:r>
                        <a:rPr lang="hr-HR" sz="1400" u="none" strike="noStrike" noProof="0">
                          <a:effectLst/>
                        </a:rPr>
                        <a:t> </a:t>
                      </a:r>
                      <a:endParaRPr lang="hr-HR" sz="14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ctr" fontAlgn="b"/>
                      <a:r>
                        <a:rPr lang="hr-HR" sz="1400" u="none" strike="noStrike" noProof="0">
                          <a:effectLst/>
                        </a:rPr>
                        <a:t> </a:t>
                      </a:r>
                      <a:endParaRPr lang="hr-HR" sz="14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ctr" fontAlgn="b"/>
                      <a:r>
                        <a:rPr lang="hr-HR" sz="1400" u="none" strike="noStrike" noProof="0">
                          <a:effectLst/>
                        </a:rPr>
                        <a:t> </a:t>
                      </a:r>
                      <a:endParaRPr lang="hr-HR" sz="14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ctr" fontAlgn="b"/>
                      <a:r>
                        <a:rPr lang="hr-HR" sz="1400" u="none" strike="noStrike" noProof="0">
                          <a:effectLst/>
                        </a:rPr>
                        <a:t> </a:t>
                      </a:r>
                      <a:endParaRPr lang="hr-HR" sz="1400" b="0" i="0" u="none" strike="noStrike" noProof="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62697271"/>
                  </a:ext>
                </a:extLst>
              </a:tr>
              <a:tr h="190500">
                <a:tc>
                  <a:txBody>
                    <a:bodyPr/>
                    <a:lstStyle/>
                    <a:p>
                      <a:pPr algn="ctr" fontAlgn="b"/>
                      <a:r>
                        <a:rPr lang="hr-HR" sz="1400" b="0" u="none" strike="noStrike" noProof="0">
                          <a:effectLst/>
                        </a:rPr>
                        <a:t>121</a:t>
                      </a:r>
                      <a:endParaRPr lang="hr-HR" sz="14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ctr" fontAlgn="b"/>
                      <a:r>
                        <a:rPr lang="hr-HR" sz="1400" b="0" u="none" strike="noStrike" noProof="0">
                          <a:effectLst/>
                        </a:rPr>
                        <a:t>Ruska Federacija</a:t>
                      </a:r>
                      <a:endParaRPr lang="hr-HR" sz="14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ctr" fontAlgn="b"/>
                      <a:r>
                        <a:rPr lang="hr-HR" sz="1400" b="0" u="none" strike="noStrike" noProof="0">
                          <a:effectLst/>
                        </a:rPr>
                        <a:t>16.82</a:t>
                      </a:r>
                      <a:endParaRPr lang="hr-HR" sz="14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ctr" fontAlgn="b"/>
                      <a:r>
                        <a:rPr lang="hr-HR" sz="1400" b="0" u="none" strike="noStrike" noProof="0">
                          <a:effectLst/>
                        </a:rPr>
                        <a:t>46.43</a:t>
                      </a:r>
                      <a:endParaRPr lang="hr-HR" sz="14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ctr" fontAlgn="b"/>
                      <a:r>
                        <a:rPr lang="hr-HR" sz="1400" b="0" u="none" strike="noStrike" noProof="0">
                          <a:effectLst/>
                        </a:rPr>
                        <a:t>21.45</a:t>
                      </a:r>
                      <a:endParaRPr lang="hr-HR" sz="1400" b="0" i="0" u="none" strike="noStrike" noProof="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17037653"/>
                  </a:ext>
                </a:extLst>
              </a:tr>
              <a:tr h="190500">
                <a:tc>
                  <a:txBody>
                    <a:bodyPr/>
                    <a:lstStyle/>
                    <a:p>
                      <a:pPr algn="ctr" fontAlgn="b"/>
                      <a:r>
                        <a:rPr lang="hr-HR" sz="1400" u="none" strike="noStrike" noProof="0">
                          <a:effectLst/>
                        </a:rPr>
                        <a:t>…</a:t>
                      </a:r>
                      <a:endParaRPr lang="hr-HR" sz="14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ctr" fontAlgn="b"/>
                      <a:r>
                        <a:rPr lang="hr-HR" sz="1400" u="none" strike="noStrike" noProof="0">
                          <a:effectLst/>
                        </a:rPr>
                        <a:t> </a:t>
                      </a:r>
                      <a:endParaRPr lang="hr-HR" sz="14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ctr" fontAlgn="b"/>
                      <a:r>
                        <a:rPr lang="hr-HR" sz="1400" u="none" strike="noStrike" noProof="0">
                          <a:effectLst/>
                        </a:rPr>
                        <a:t> </a:t>
                      </a:r>
                      <a:endParaRPr lang="hr-HR" sz="14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ctr" fontAlgn="b"/>
                      <a:r>
                        <a:rPr lang="hr-HR" sz="1400" u="none" strike="noStrike" noProof="0">
                          <a:effectLst/>
                        </a:rPr>
                        <a:t> </a:t>
                      </a:r>
                      <a:endParaRPr lang="hr-HR" sz="14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ctr" fontAlgn="b"/>
                      <a:r>
                        <a:rPr lang="hr-HR" sz="1400" u="none" strike="noStrike" noProof="0">
                          <a:effectLst/>
                        </a:rPr>
                        <a:t> </a:t>
                      </a:r>
                      <a:endParaRPr lang="hr-HR" sz="1400" b="0" i="0" u="none" strike="noStrike" noProof="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71668827"/>
                  </a:ext>
                </a:extLst>
              </a:tr>
              <a:tr h="190500">
                <a:tc>
                  <a:txBody>
                    <a:bodyPr/>
                    <a:lstStyle/>
                    <a:p>
                      <a:pPr algn="ctr" fontAlgn="b"/>
                      <a:r>
                        <a:rPr lang="hr-HR" sz="1400" b="1" u="none" strike="noStrike" noProof="0">
                          <a:effectLst/>
                        </a:rPr>
                        <a:t>126</a:t>
                      </a:r>
                      <a:endParaRPr lang="hr-HR" sz="1400" b="1" i="0" u="none" strike="noStrike" noProof="0">
                        <a:solidFill>
                          <a:srgbClr val="000000"/>
                        </a:solidFill>
                        <a:effectLst/>
                        <a:latin typeface="Calibri" panose="020F0502020204030204" pitchFamily="34" charset="0"/>
                      </a:endParaRPr>
                    </a:p>
                  </a:txBody>
                  <a:tcPr marL="9525" marR="9525" marT="9525" marB="0" anchor="b"/>
                </a:tc>
                <a:tc>
                  <a:txBody>
                    <a:bodyPr/>
                    <a:lstStyle/>
                    <a:p>
                      <a:pPr algn="ctr" fontAlgn="b"/>
                      <a:r>
                        <a:rPr lang="hr-HR" sz="1400" b="1" u="none" strike="noStrike" noProof="0">
                          <a:effectLst/>
                        </a:rPr>
                        <a:t>Srbija</a:t>
                      </a:r>
                      <a:endParaRPr lang="hr-HR" sz="1400" b="1" i="0" u="none" strike="noStrike" noProof="0">
                        <a:solidFill>
                          <a:srgbClr val="000000"/>
                        </a:solidFill>
                        <a:effectLst/>
                        <a:latin typeface="Calibri" panose="020F0502020204030204" pitchFamily="34" charset="0"/>
                      </a:endParaRPr>
                    </a:p>
                  </a:txBody>
                  <a:tcPr marL="9525" marR="9525" marT="9525" marB="0" anchor="b"/>
                </a:tc>
                <a:tc>
                  <a:txBody>
                    <a:bodyPr/>
                    <a:lstStyle/>
                    <a:p>
                      <a:pPr algn="ctr" fontAlgn="b"/>
                      <a:r>
                        <a:rPr lang="hr-HR" sz="1400" b="1" u="none" strike="noStrike" noProof="0">
                          <a:effectLst/>
                        </a:rPr>
                        <a:t>17.75</a:t>
                      </a:r>
                      <a:endParaRPr lang="hr-HR" sz="1400" b="1" i="0" u="none" strike="noStrike" noProof="0">
                        <a:solidFill>
                          <a:srgbClr val="000000"/>
                        </a:solidFill>
                        <a:effectLst/>
                        <a:latin typeface="Calibri" panose="020F0502020204030204" pitchFamily="34" charset="0"/>
                      </a:endParaRPr>
                    </a:p>
                  </a:txBody>
                  <a:tcPr marL="9525" marR="9525" marT="9525" marB="0" anchor="b"/>
                </a:tc>
                <a:tc>
                  <a:txBody>
                    <a:bodyPr/>
                    <a:lstStyle/>
                    <a:p>
                      <a:pPr algn="ctr" fontAlgn="b"/>
                      <a:r>
                        <a:rPr lang="hr-HR" sz="1400" b="1" u="none" strike="noStrike" noProof="0">
                          <a:effectLst/>
                        </a:rPr>
                        <a:t>66.23</a:t>
                      </a:r>
                      <a:endParaRPr lang="hr-HR" sz="1400" b="1" i="0" u="none" strike="noStrike" noProof="0">
                        <a:solidFill>
                          <a:srgbClr val="000000"/>
                        </a:solidFill>
                        <a:effectLst/>
                        <a:latin typeface="Calibri" panose="020F0502020204030204" pitchFamily="34" charset="0"/>
                      </a:endParaRPr>
                    </a:p>
                  </a:txBody>
                  <a:tcPr marL="9525" marR="9525" marT="9525" marB="0" anchor="b"/>
                </a:tc>
                <a:tc>
                  <a:txBody>
                    <a:bodyPr/>
                    <a:lstStyle/>
                    <a:p>
                      <a:pPr algn="ctr" fontAlgn="b"/>
                      <a:r>
                        <a:rPr lang="hr-HR" sz="1400" b="1" u="none" strike="noStrike" noProof="0">
                          <a:effectLst/>
                        </a:rPr>
                        <a:t>10.85</a:t>
                      </a:r>
                      <a:endParaRPr lang="hr-HR" sz="1400" b="1" i="0" u="none" strike="noStrike" noProof="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08364461"/>
                  </a:ext>
                </a:extLst>
              </a:tr>
              <a:tr h="190500">
                <a:tc>
                  <a:txBody>
                    <a:bodyPr/>
                    <a:lstStyle/>
                    <a:p>
                      <a:pPr algn="ctr" fontAlgn="b"/>
                      <a:r>
                        <a:rPr lang="hr-HR" sz="1400" u="none" strike="noStrike" noProof="0">
                          <a:effectLst/>
                        </a:rPr>
                        <a:t>…</a:t>
                      </a:r>
                      <a:endParaRPr lang="hr-HR" sz="14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ctr" fontAlgn="b"/>
                      <a:r>
                        <a:rPr lang="hr-HR" sz="1400" u="none" strike="noStrike" noProof="0">
                          <a:effectLst/>
                        </a:rPr>
                        <a:t> </a:t>
                      </a:r>
                      <a:endParaRPr lang="hr-HR" sz="14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ctr" fontAlgn="b"/>
                      <a:r>
                        <a:rPr lang="hr-HR" sz="1400" u="none" strike="noStrike" noProof="0">
                          <a:effectLst/>
                        </a:rPr>
                        <a:t> </a:t>
                      </a:r>
                      <a:endParaRPr lang="hr-HR" sz="14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ctr" fontAlgn="b"/>
                      <a:r>
                        <a:rPr lang="hr-HR" sz="1400" u="none" strike="noStrike" noProof="0">
                          <a:effectLst/>
                        </a:rPr>
                        <a:t> </a:t>
                      </a:r>
                      <a:endParaRPr lang="hr-HR" sz="14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ctr" fontAlgn="b"/>
                      <a:r>
                        <a:rPr lang="hr-HR" sz="1400" u="none" strike="noStrike" noProof="0">
                          <a:effectLst/>
                        </a:rPr>
                        <a:t> </a:t>
                      </a:r>
                      <a:endParaRPr lang="hr-HR" sz="1400" b="0" i="0" u="none" strike="noStrike" noProof="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75024874"/>
                  </a:ext>
                </a:extLst>
              </a:tr>
              <a:tr h="200025">
                <a:tc>
                  <a:txBody>
                    <a:bodyPr/>
                    <a:lstStyle/>
                    <a:p>
                      <a:pPr algn="ctr" fontAlgn="b"/>
                      <a:r>
                        <a:rPr lang="hr-HR" sz="1400" u="none" strike="noStrike" noProof="0">
                          <a:effectLst/>
                        </a:rPr>
                        <a:t>169</a:t>
                      </a:r>
                      <a:endParaRPr lang="hr-HR" sz="14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ctr" fontAlgn="b"/>
                      <a:r>
                        <a:rPr lang="hr-HR" sz="1400" u="none" strike="noStrike" noProof="0">
                          <a:effectLst/>
                        </a:rPr>
                        <a:t>Češka Republika</a:t>
                      </a:r>
                      <a:endParaRPr lang="hr-HR" sz="14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ctr" fontAlgn="b"/>
                      <a:r>
                        <a:rPr lang="hr-HR" sz="1400" u="none" strike="noStrike" noProof="0">
                          <a:effectLst/>
                        </a:rPr>
                        <a:t>25.48</a:t>
                      </a:r>
                      <a:endParaRPr lang="hr-HR" sz="14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ctr" fontAlgn="b"/>
                      <a:r>
                        <a:rPr lang="hr-HR" sz="1400" u="none" strike="noStrike" noProof="0">
                          <a:effectLst/>
                        </a:rPr>
                        <a:t>28.57</a:t>
                      </a:r>
                      <a:endParaRPr lang="hr-HR" sz="1400" b="0" i="0" u="none" strike="noStrike" noProof="0">
                        <a:solidFill>
                          <a:srgbClr val="000000"/>
                        </a:solidFill>
                        <a:effectLst/>
                        <a:latin typeface="Calibri" panose="020F0502020204030204" pitchFamily="34" charset="0"/>
                      </a:endParaRPr>
                    </a:p>
                  </a:txBody>
                  <a:tcPr marL="9525" marR="9525" marT="9525" marB="0" anchor="b"/>
                </a:tc>
                <a:tc>
                  <a:txBody>
                    <a:bodyPr/>
                    <a:lstStyle/>
                    <a:p>
                      <a:pPr algn="ctr" fontAlgn="b"/>
                      <a:r>
                        <a:rPr lang="hr-HR" sz="1400" u="none" strike="noStrike" noProof="0">
                          <a:effectLst/>
                        </a:rPr>
                        <a:t>10.04</a:t>
                      </a:r>
                      <a:endParaRPr lang="hr-HR" sz="1400" b="0" i="0" u="none" strike="noStrike" noProof="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21545023"/>
                  </a:ext>
                </a:extLst>
              </a:tr>
              <a:tr h="190500">
                <a:tc gridSpan="5">
                  <a:txBody>
                    <a:bodyPr/>
                    <a:lstStyle/>
                    <a:p>
                      <a:pPr algn="l" fontAlgn="b"/>
                      <a:r>
                        <a:rPr lang="hr-HR" sz="1200" u="none" strike="noStrike" noProof="0" dirty="0">
                          <a:effectLst/>
                        </a:rPr>
                        <a:t>Izvor: Izvještaj o nejednakosti u svijetu 2022</a:t>
                      </a:r>
                      <a:endParaRPr lang="hr-HR" sz="1200" b="0" i="0" u="none" strike="noStrike" noProof="0" dirty="0">
                        <a:solidFill>
                          <a:srgbClr val="000000"/>
                        </a:solidFill>
                        <a:effectLst/>
                        <a:latin typeface="Calibri" panose="020F0502020204030204" pitchFamily="34" charset="0"/>
                      </a:endParaRPr>
                    </a:p>
                  </a:txBody>
                  <a:tcPr marL="9525" marR="9525" marT="9525" marB="0" anchor="b"/>
                </a:tc>
                <a:tc hMerge="1">
                  <a:txBody>
                    <a:bodyPr/>
                    <a:lstStyle/>
                    <a:p>
                      <a:endParaRPr lang="en-GB"/>
                    </a:p>
                  </a:txBody>
                  <a:tcPr/>
                </a:tc>
                <a:tc hMerge="1">
                  <a:txBody>
                    <a:bodyPr/>
                    <a:lstStyle/>
                    <a:p>
                      <a:pPr algn="l" fontAlgn="b"/>
                      <a:endParaRPr lang="ru-RU" sz="14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ru-RU" sz="14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ru-RU"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36853186"/>
                  </a:ext>
                </a:extLst>
              </a:tr>
            </a:tbl>
          </a:graphicData>
        </a:graphic>
      </p:graphicFrame>
    </p:spTree>
    <p:extLst>
      <p:ext uri="{BB962C8B-B14F-4D97-AF65-F5344CB8AC3E}">
        <p14:creationId xmlns:p14="http://schemas.microsoft.com/office/powerpoint/2010/main" val="23221738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55E0E013-3DAE-445C-81F5-F813BFF95DBC}"/>
              </a:ext>
            </a:extLst>
          </p:cNvPr>
          <p:cNvSpPr>
            <a:spLocks noGrp="1"/>
          </p:cNvSpPr>
          <p:nvPr>
            <p:ph type="body" idx="1"/>
          </p:nvPr>
        </p:nvSpPr>
        <p:spPr/>
        <p:txBody>
          <a:bodyPr>
            <a:normAutofit fontScale="92500" lnSpcReduction="20000"/>
          </a:bodyPr>
          <a:lstStyle/>
          <a:p>
            <a:r>
              <a:rPr lang="hr-HR" sz="1800" noProof="0" dirty="0">
                <a:solidFill>
                  <a:srgbClr val="141313"/>
                </a:solidFill>
                <a:latin typeface="Arial" panose="020B0604020202020204" pitchFamily="34" charset="0"/>
                <a:ea typeface="Times New Roman" panose="02020603050405020304" pitchFamily="18" charset="0"/>
                <a:cs typeface="Times New Roman" panose="02020603050405020304" pitchFamily="18" charset="0"/>
              </a:rPr>
              <a:t>Dalja pomjeranja u raspodjeli prihoda u pravcu povećanja udjela domaćinstava sa malim prihodima.</a:t>
            </a:r>
          </a:p>
          <a:p>
            <a:endParaRPr lang="hr-HR" noProof="0" dirty="0"/>
          </a:p>
          <a:p>
            <a:endParaRPr lang="hr-HR" noProof="0" dirty="0"/>
          </a:p>
          <a:p>
            <a:endParaRPr lang="hr-HR" noProof="0" dirty="0"/>
          </a:p>
          <a:p>
            <a:endParaRPr lang="hr-HR" noProof="0" dirty="0"/>
          </a:p>
          <a:p>
            <a:endParaRPr lang="hr-HR" noProof="0" dirty="0"/>
          </a:p>
          <a:p>
            <a:endParaRPr lang="hr-HR" sz="1800" noProof="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sz="1800" noProof="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sz="1800" noProof="0" dirty="0">
              <a:effectLst/>
              <a:latin typeface="Calibri" panose="020F0502020204030204" pitchFamily="34" charset="0"/>
              <a:ea typeface="Calibri" panose="020F0502020204030204" pitchFamily="34" charset="0"/>
              <a:cs typeface="Times New Roman" panose="02020603050405020304" pitchFamily="18" charset="0"/>
            </a:endParaRPr>
          </a:p>
          <a:p>
            <a:r>
              <a:rPr lang="hr-HR" sz="1800" b="1" noProof="0" dirty="0">
                <a:effectLst/>
                <a:latin typeface="Calibri" panose="020F0502020204030204" pitchFamily="34" charset="0"/>
                <a:ea typeface="Calibri" panose="020F0502020204030204" pitchFamily="34" charset="0"/>
                <a:cs typeface="Times New Roman" panose="02020603050405020304" pitchFamily="18" charset="0"/>
              </a:rPr>
              <a:t>Omjer </a:t>
            </a:r>
            <a:r>
              <a:rPr lang="hr-HR" sz="1800" b="1" noProof="0" dirty="0" err="1">
                <a:effectLst/>
                <a:latin typeface="Calibri" panose="020F0502020204030204" pitchFamily="34" charset="0"/>
                <a:ea typeface="Calibri" panose="020F0502020204030204" pitchFamily="34" charset="0"/>
                <a:cs typeface="Times New Roman" panose="02020603050405020304" pitchFamily="18" charset="0"/>
              </a:rPr>
              <a:t>decilne</a:t>
            </a:r>
            <a:r>
              <a:rPr lang="hr-HR" sz="1800" b="1" noProof="0" dirty="0">
                <a:effectLst/>
                <a:latin typeface="Calibri" panose="020F0502020204030204" pitchFamily="34" charset="0"/>
                <a:ea typeface="Calibri" panose="020F0502020204030204" pitchFamily="34" charset="0"/>
                <a:cs typeface="Times New Roman" panose="02020603050405020304" pitchFamily="18" charset="0"/>
              </a:rPr>
              <a:t> disperzije koji predstavlja omjer prosječnog prihoda najbogatijih 10 procenata (90. percentil) sa onih najsiromašnijih 10 procenata (10. percentil) značajno je pao tokom 2020 u odnosu na prethodni period. </a:t>
            </a:r>
          </a:p>
          <a:p>
            <a:r>
              <a:rPr lang="hr-HR" sz="1800" b="1" noProof="0" dirty="0">
                <a:effectLst/>
                <a:latin typeface="Calibri" panose="020F0502020204030204" pitchFamily="34" charset="0"/>
                <a:ea typeface="Calibri" panose="020F0502020204030204" pitchFamily="34" charset="0"/>
                <a:cs typeface="Times New Roman" panose="02020603050405020304" pitchFamily="18" charset="0"/>
              </a:rPr>
              <a:t>To ne znači da su se povećali prihodi siromašnih, već da su u 2020 najbogatiji izgubili veći dio svojih prihoda.</a:t>
            </a:r>
            <a:endParaRPr lang="hr-HR" b="1" noProof="0" dirty="0"/>
          </a:p>
        </p:txBody>
      </p:sp>
      <p:sp>
        <p:nvSpPr>
          <p:cNvPr id="3" name="Заголовок 2">
            <a:extLst>
              <a:ext uri="{FF2B5EF4-FFF2-40B4-BE49-F238E27FC236}">
                <a16:creationId xmlns:a16="http://schemas.microsoft.com/office/drawing/2014/main" id="{9BE0E04E-6391-4FB8-88F7-BE921D04FBCD}"/>
              </a:ext>
            </a:extLst>
          </p:cNvPr>
          <p:cNvSpPr>
            <a:spLocks noGrp="1"/>
          </p:cNvSpPr>
          <p:nvPr>
            <p:ph type="title"/>
          </p:nvPr>
        </p:nvSpPr>
        <p:spPr/>
        <p:txBody>
          <a:bodyPr/>
          <a:lstStyle/>
          <a:p>
            <a:r>
              <a:rPr lang="hr-HR" noProof="0" dirty="0"/>
              <a:t>Posljedice COVID-19</a:t>
            </a:r>
          </a:p>
        </p:txBody>
      </p:sp>
      <p:graphicFrame>
        <p:nvGraphicFramePr>
          <p:cNvPr id="4" name="Диаграмма 3">
            <a:extLst>
              <a:ext uri="{FF2B5EF4-FFF2-40B4-BE49-F238E27FC236}">
                <a16:creationId xmlns:a16="http://schemas.microsoft.com/office/drawing/2014/main" id="{D3AD0ECA-F7A0-413A-8C6B-A5968DD23C9A}"/>
              </a:ext>
            </a:extLst>
          </p:cNvPr>
          <p:cNvGraphicFramePr/>
          <p:nvPr>
            <p:extLst>
              <p:ext uri="{D42A27DB-BD31-4B8C-83A1-F6EECF244321}">
                <p14:modId xmlns:p14="http://schemas.microsoft.com/office/powerpoint/2010/main" val="3376870455"/>
              </p:ext>
            </p:extLst>
          </p:nvPr>
        </p:nvGraphicFramePr>
        <p:xfrm>
          <a:off x="3326319" y="2183386"/>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575743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33800" name="Rectangle 33799">
            <a:extLst>
              <a:ext uri="{FF2B5EF4-FFF2-40B4-BE49-F238E27FC236}">
                <a16:creationId xmlns:a16="http://schemas.microsoft.com/office/drawing/2014/main" id="{1DF91F20-B96F-4F77-AC3E-2CDD3BAA1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02" name="Rectangle 33801">
            <a:extLst>
              <a:ext uri="{FF2B5EF4-FFF2-40B4-BE49-F238E27FC236}">
                <a16:creationId xmlns:a16="http://schemas.microsoft.com/office/drawing/2014/main" id="{C3D487F7-9050-4871-B351-34A72ADB2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4" y="-1"/>
            <a:ext cx="8111296"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04" name="Rectangle 33803">
            <a:extLst>
              <a:ext uri="{FF2B5EF4-FFF2-40B4-BE49-F238E27FC236}">
                <a16:creationId xmlns:a16="http://schemas.microsoft.com/office/drawing/2014/main" id="{F43C27DD-EF6A-4C48-9669-C2970E71A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58281" y="-401562"/>
            <a:ext cx="6858004" cy="7661129"/>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806" name="Rectangle 33805">
            <a:extLst>
              <a:ext uri="{FF2B5EF4-FFF2-40B4-BE49-F238E27FC236}">
                <a16:creationId xmlns:a16="http://schemas.microsoft.com/office/drawing/2014/main" id="{C84384FE-1C88-4CAA-8FB8-2313A3AE7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9" y="-1"/>
            <a:ext cx="8118331" cy="6858000"/>
          </a:xfrm>
          <a:prstGeom prst="rect">
            <a:avLst/>
          </a:prstGeom>
          <a:gradFill>
            <a:gsLst>
              <a:gs pos="14000">
                <a:schemeClr val="accent1">
                  <a:alpha val="0"/>
                </a:schemeClr>
              </a:gs>
              <a:gs pos="100000">
                <a:srgbClr val="000000">
                  <a:alpha val="82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808" name="Oval 33807">
            <a:extLst>
              <a:ext uri="{FF2B5EF4-FFF2-40B4-BE49-F238E27FC236}">
                <a16:creationId xmlns:a16="http://schemas.microsoft.com/office/drawing/2014/main" id="{87B6A113-58CD-406C-BCE4-6E1F1F2B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449520">
            <a:off x="2569700" y="983306"/>
            <a:ext cx="5005754" cy="5005754"/>
          </a:xfrm>
          <a:prstGeom prst="ellipse">
            <a:avLst/>
          </a:prstGeom>
          <a:gradFill>
            <a:gsLst>
              <a:gs pos="17000">
                <a:schemeClr val="accent1">
                  <a:lumMod val="75000"/>
                  <a:alpha val="0"/>
                </a:schemeClr>
              </a:gs>
              <a:gs pos="82000">
                <a:srgbClr val="000000">
                  <a:alpha val="24000"/>
                </a:srgb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794" name="Rectangle 2">
            <a:extLst>
              <a:ext uri="{FF2B5EF4-FFF2-40B4-BE49-F238E27FC236}">
                <a16:creationId xmlns:a16="http://schemas.microsoft.com/office/drawing/2014/main" id="{A55DACAB-8E4E-4175-B417-9D0C6C75B141}"/>
              </a:ext>
            </a:extLst>
          </p:cNvPr>
          <p:cNvSpPr>
            <a:spLocks noGrp="1" noChangeArrowheads="1"/>
          </p:cNvSpPr>
          <p:nvPr>
            <p:ph type="ctrTitle"/>
          </p:nvPr>
        </p:nvSpPr>
        <p:spPr>
          <a:xfrm>
            <a:off x="1011948" y="857251"/>
            <a:ext cx="6219582" cy="3160113"/>
          </a:xfrm>
        </p:spPr>
        <p:txBody>
          <a:bodyPr anchor="b">
            <a:normAutofit/>
          </a:bodyPr>
          <a:lstStyle/>
          <a:p>
            <a:pPr algn="l" eaLnBrk="1" hangingPunct="1"/>
            <a:r>
              <a:rPr lang="hr-HR" altLang="en-US" sz="4800" noProof="0" dirty="0">
                <a:solidFill>
                  <a:srgbClr val="FFFFFF"/>
                </a:solidFill>
                <a:latin typeface="Times" panose="02020603050405020304" pitchFamily="18" charset="0"/>
                <a:cs typeface="Times" panose="02020603050405020304" pitchFamily="18" charset="0"/>
              </a:rPr>
              <a:t>Hvala na pažnji.</a:t>
            </a:r>
          </a:p>
        </p:txBody>
      </p:sp>
      <p:sp>
        <p:nvSpPr>
          <p:cNvPr id="33810" name="Rectangle 33809">
            <a:extLst>
              <a:ext uri="{FF2B5EF4-FFF2-40B4-BE49-F238E27FC236}">
                <a16:creationId xmlns:a16="http://schemas.microsoft.com/office/drawing/2014/main" id="{05A1AA86-B7E6-4C02-AA34-F1A25CD4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8" y="4354178"/>
            <a:ext cx="8118330" cy="2503817"/>
          </a:xfrm>
          <a:prstGeom prst="rect">
            <a:avLst/>
          </a:prstGeom>
          <a:gradFill>
            <a:gsLst>
              <a:gs pos="0">
                <a:schemeClr val="accent1">
                  <a:lumMod val="75000"/>
                  <a:alpha val="33000"/>
                </a:schemeClr>
              </a:gs>
              <a:gs pos="83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795" name="Rectangle 3">
            <a:extLst>
              <a:ext uri="{FF2B5EF4-FFF2-40B4-BE49-F238E27FC236}">
                <a16:creationId xmlns:a16="http://schemas.microsoft.com/office/drawing/2014/main" id="{DD721C96-37CA-4AE2-B71C-C15C6DD4682E}"/>
              </a:ext>
            </a:extLst>
          </p:cNvPr>
          <p:cNvSpPr>
            <a:spLocks noGrp="1" noChangeArrowheads="1"/>
          </p:cNvSpPr>
          <p:nvPr>
            <p:ph type="subTitle" idx="1"/>
          </p:nvPr>
        </p:nvSpPr>
        <p:spPr>
          <a:xfrm>
            <a:off x="1105661" y="4800600"/>
            <a:ext cx="5179879" cy="1200149"/>
          </a:xfrm>
        </p:spPr>
        <p:txBody>
          <a:bodyPr anchor="t">
            <a:normAutofit/>
          </a:bodyPr>
          <a:lstStyle/>
          <a:p>
            <a:pPr algn="l">
              <a:spcAft>
                <a:spcPts val="544"/>
              </a:spcAft>
            </a:pPr>
            <a:r>
              <a:rPr lang="hr-HR" altLang="en-US" i="1" noProof="0" dirty="0" err="1">
                <a:solidFill>
                  <a:srgbClr val="FFFFFF"/>
                </a:solidFill>
              </a:rPr>
              <a:t>bsergi@unime.it</a:t>
            </a:r>
            <a:endParaRPr lang="hr-HR" altLang="en-US" i="1" noProof="0" dirty="0">
              <a:solidFill>
                <a:srgbClr val="FFFFFF"/>
              </a:solidFill>
            </a:endParaRPr>
          </a:p>
          <a:p>
            <a:pPr algn="l">
              <a:spcAft>
                <a:spcPts val="544"/>
              </a:spcAft>
            </a:pPr>
            <a:endParaRPr lang="hr-HR" altLang="en-US" i="1" noProof="0" dirty="0">
              <a:solidFill>
                <a:srgbClr val="FFFFFF"/>
              </a:solidFill>
            </a:endParaRPr>
          </a:p>
        </p:txBody>
      </p:sp>
      <p:pic>
        <p:nvPicPr>
          <p:cNvPr id="71" name="Graphic 70" descr="Sunglasses Face with Solid Fill">
            <a:extLst>
              <a:ext uri="{FF2B5EF4-FFF2-40B4-BE49-F238E27FC236}">
                <a16:creationId xmlns:a16="http://schemas.microsoft.com/office/drawing/2014/main" id="{97CAD08D-3B62-4B60-B7C0-EB8C53E55F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60981" y="1842090"/>
            <a:ext cx="3173819" cy="3173819"/>
          </a:xfrm>
          <a:prstGeom prst="rect">
            <a:avLst/>
          </a:prstGeom>
        </p:spPr>
      </p:pic>
    </p:spTree>
    <p:extLst>
      <p:ext uri="{BB962C8B-B14F-4D97-AF65-F5344CB8AC3E}">
        <p14:creationId xmlns:p14="http://schemas.microsoft.com/office/powerpoint/2010/main" val="1071544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dirty="0">
                <a:solidFill>
                  <a:srgbClr val="0F2741"/>
                </a:solidFill>
                <a:latin typeface="Open Sans"/>
              </a:rPr>
              <a:t>N</a:t>
            </a:r>
            <a:r>
              <a:rPr lang="hr-HR" sz="600" b="1" dirty="0" err="1">
                <a:solidFill>
                  <a:srgbClr val="0F2741"/>
                </a:solidFill>
                <a:latin typeface="Open Sans"/>
              </a:rPr>
              <a:t>apomena</a:t>
            </a:r>
            <a:r>
              <a:rPr sz="600" b="1" dirty="0">
                <a:solidFill>
                  <a:srgbClr val="0F2741"/>
                </a:solidFill>
                <a:latin typeface="Open Sans"/>
              </a:rPr>
              <a:t>: </a:t>
            </a:r>
            <a:r>
              <a:rPr lang="hr-HR" sz="600" b="0" dirty="0">
                <a:solidFill>
                  <a:srgbClr val="0F2741"/>
                </a:solidFill>
                <a:latin typeface="Open Sans"/>
              </a:rPr>
              <a:t>Svijet</a:t>
            </a:r>
            <a:r>
              <a:rPr sz="600" b="0" dirty="0">
                <a:solidFill>
                  <a:srgbClr val="0F2741"/>
                </a:solidFill>
                <a:latin typeface="Open Sans"/>
              </a:rPr>
              <a:t>; 2021*; </a:t>
            </a:r>
            <a:r>
              <a:rPr lang="hr-HR" sz="600" b="0" dirty="0">
                <a:solidFill>
                  <a:srgbClr val="0F2741"/>
                </a:solidFill>
                <a:latin typeface="Open Sans"/>
              </a:rPr>
              <a:t>Obuhvata i rad na određeno i neodređeno vrijeme</a:t>
            </a:r>
            <a:r>
              <a:rPr sz="600" b="0" dirty="0">
                <a:solidFill>
                  <a:srgbClr val="0F2741"/>
                </a:solidFill>
                <a:latin typeface="Open Sans"/>
              </a:rPr>
              <a:t>; * </a:t>
            </a:r>
            <a:r>
              <a:rPr lang="hr-HR" sz="600" b="0" dirty="0">
                <a:solidFill>
                  <a:srgbClr val="0F2741"/>
                </a:solidFill>
                <a:latin typeface="Open Sans"/>
              </a:rPr>
              <a:t>Najnoviji podaci variraju od. </a:t>
            </a:r>
            <a:r>
              <a:rPr lang="hr-HR" sz="600" dirty="0">
                <a:solidFill>
                  <a:srgbClr val="0F2741"/>
                </a:solidFill>
                <a:latin typeface="Open Sans"/>
              </a:rPr>
              <a:t>Jedne do druge države</a:t>
            </a:r>
            <a:r>
              <a:rPr sz="600" b="0" dirty="0">
                <a:solidFill>
                  <a:srgbClr val="0F2741"/>
                </a:solidFill>
                <a:latin typeface="Open Sans"/>
              </a:rPr>
              <a:t>, </a:t>
            </a:r>
            <a:r>
              <a:rPr sz="600" b="0" dirty="0" err="1">
                <a:solidFill>
                  <a:srgbClr val="0F2741"/>
                </a:solidFill>
                <a:latin typeface="Open Sans"/>
              </a:rPr>
              <a:t>referen</a:t>
            </a:r>
            <a:r>
              <a:rPr lang="hr-HR" sz="600" b="0" dirty="0" err="1">
                <a:solidFill>
                  <a:srgbClr val="0F2741"/>
                </a:solidFill>
                <a:latin typeface="Open Sans"/>
              </a:rPr>
              <a:t>tna</a:t>
            </a:r>
            <a:r>
              <a:rPr lang="hr-HR" sz="600" b="0" dirty="0">
                <a:solidFill>
                  <a:srgbClr val="0F2741"/>
                </a:solidFill>
                <a:latin typeface="Open Sans"/>
              </a:rPr>
              <a:t> godina je u zagradi</a:t>
            </a:r>
            <a:r>
              <a:rPr sz="600" b="0" dirty="0">
                <a:solidFill>
                  <a:srgbClr val="0F2741"/>
                </a:solidFill>
                <a:latin typeface="Open Sans"/>
              </a:rPr>
              <a:t>. </a:t>
            </a:r>
            <a:r>
              <a:rPr lang="hr-HR" sz="600" b="0" dirty="0">
                <a:solidFill>
                  <a:srgbClr val="0F2741"/>
                </a:solidFill>
                <a:latin typeface="Open Sans"/>
                <a:hlinkClick r:id="rId5">
                  <a:extLst>
                    <a:ext uri="{A12FA001-AC4F-418D-AE19-62706E023703}">
                      <ahyp:hlinkClr xmlns:ahyp="http://schemas.microsoft.com/office/drawing/2018/hyperlinkcolor" val="tx"/>
                    </a:ext>
                  </a:extLst>
                </a:hlinkClick>
              </a:rPr>
              <a:t>Pročitajte više</a:t>
            </a:r>
            <a:endParaRPr sz="600" b="0" dirty="0">
              <a:solidFill>
                <a:srgbClr val="0F2741"/>
              </a:solidFill>
              <a:latin typeface="Open Sans"/>
              <a:hlinkClick r:id="rId5">
                <a:extLst>
                  <a:ext uri="{A12FA001-AC4F-418D-AE19-62706E023703}">
                    <ahyp:hlinkClr xmlns:ahyp="http://schemas.microsoft.com/office/drawing/2018/hyperlinkcolor" val="tx"/>
                  </a:ext>
                </a:extLst>
              </a:hlinkClick>
            </a:endParaRPr>
          </a:p>
          <a:p>
            <a:r>
              <a:rPr lang="hr-HR" sz="600" b="1" dirty="0">
                <a:solidFill>
                  <a:srgbClr val="0F2741"/>
                </a:solidFill>
                <a:latin typeface="Open Sans"/>
              </a:rPr>
              <a:t>Izvor</a:t>
            </a:r>
            <a:r>
              <a:rPr sz="600" b="1" dirty="0">
                <a:solidFill>
                  <a:srgbClr val="0F2741"/>
                </a:solidFill>
                <a:latin typeface="Open Sans"/>
              </a:rPr>
              <a:t>: </a:t>
            </a:r>
            <a:r>
              <a:rPr lang="hr-HR" sz="600" b="0" dirty="0">
                <a:solidFill>
                  <a:srgbClr val="0F2741"/>
                </a:solidFill>
                <a:latin typeface="Open Sans"/>
              </a:rPr>
              <a:t>MIR</a:t>
            </a:r>
            <a:r>
              <a:rPr sz="600" b="0" dirty="0">
                <a:solidFill>
                  <a:srgbClr val="0F2741"/>
                </a:solidFill>
                <a:latin typeface="Open Sans"/>
              </a:rPr>
              <a:t>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OleObject"/>
          <p:cNvGraphicFramePr>
            <a:graphicFrameLocks noChangeAspect="1"/>
          </p:cNvGraphicFramePr>
          <p:nvPr/>
        </p:nvGraphicFramePr>
        <p:xfrm>
          <a:off x="9399600" y="5401865"/>
          <a:ext cx="2203200" cy="629486"/>
        </p:xfrm>
        <a:graphic>
          <a:graphicData uri="http://schemas.openxmlformats.org/presentationml/2006/ole">
            <mc:AlternateContent xmlns:mc="http://schemas.openxmlformats.org/markup-compatibility/2006">
              <mc:Choice xmlns:v="urn:schemas-microsoft-com:vml" Requires="v">
                <p:oleObj r:id="rId7" imgW="2203200" imgH="629486" progId=".xls">
                  <p:embed/>
                </p:oleObj>
              </mc:Choice>
              <mc:Fallback>
                <p:oleObj r:id="rId7" imgW="2203200" imgH="629486" progId=".xls">
                  <p:embed/>
                  <p:pic>
                    <p:nvPicPr>
                      <p:cNvPr id="6" name="OleObject"/>
                      <p:cNvPicPr/>
                      <p:nvPr/>
                    </p:nvPicPr>
                    <p:blipFill>
                      <a:blip r:embed="rId8"/>
                      <a:srcRect t="100000"/>
                      <a:tile tx="0" ty="0" sx="100000" sy="100000" flip="none" algn="tl"/>
                    </p:blipFill>
                    <p:spPr>
                      <a:xfrm>
                        <a:off x="9399600" y="5401865"/>
                        <a:ext cx="2203200" cy="629486"/>
                      </a:xfrm>
                      <a:prstGeom prst="rect">
                        <a:avLst/>
                      </a:prstGeom>
                      <a:blipFill>
                        <a:blip r:embed="rId9"/>
                        <a:stretch>
                          <a:fillRect/>
                        </a:stretch>
                      </a:blipFill>
                      <a:ln>
                        <a:noFill/>
                      </a:ln>
                    </p:spPr>
                  </p:pic>
                </p:oleObj>
              </mc:Fallback>
            </mc:AlternateContent>
          </a:graphicData>
        </a:graphic>
      </p:graphicFrame>
      <p:sp>
        <p:nvSpPr>
          <p:cNvPr id="7" name="New shape"/>
          <p:cNvSpPr/>
          <p:nvPr/>
        </p:nvSpPr>
        <p:spPr>
          <a:xfrm>
            <a:off x="4177100" y="1882800"/>
            <a:ext cx="38354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lang="hr-HR" sz="1100" dirty="0">
                <a:solidFill>
                  <a:srgbClr val="0F2741"/>
                </a:solidFill>
                <a:latin typeface="Open Sans"/>
              </a:rPr>
              <a:t>Broj stranih radnika u milionima</a:t>
            </a:r>
            <a:endParaRPr sz="1100" dirty="0">
              <a:solidFill>
                <a:srgbClr val="0F2741"/>
              </a:solidFill>
              <a:latin typeface="Open Sans"/>
            </a:endParaRPr>
          </a:p>
        </p:txBody>
      </p:sp>
      <p:sp>
        <p:nvSpPr>
          <p:cNvPr id="8"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8</a:t>
            </a:r>
          </a:p>
        </p:txBody>
      </p:sp>
      <p:sp>
        <p:nvSpPr>
          <p:cNvPr id="9"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lang="hr-HR" sz="2500" dirty="0">
                <a:solidFill>
                  <a:srgbClr val="0F2741"/>
                </a:solidFill>
                <a:latin typeface="Open Sans Light"/>
              </a:rPr>
              <a:t>20 država sa najvećom radnom snagom koju čine stranci u svijetu u 2021 (u milionima)</a:t>
            </a:r>
          </a:p>
        </p:txBody>
      </p:sp>
      <p:sp>
        <p:nvSpPr>
          <p:cNvPr id="10" name="New shape"/>
          <p:cNvSpPr/>
          <p:nvPr/>
        </p:nvSpPr>
        <p:spPr>
          <a:xfrm>
            <a:off x="496800" y="1117251"/>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2500" lnSpcReduction="10000"/>
          </a:bodyPr>
          <a:lstStyle/>
          <a:p>
            <a:pPr>
              <a:spcAft>
                <a:spcPct val="20000"/>
              </a:spcAft>
            </a:pPr>
            <a:r>
              <a:rPr lang="hr-HR" sz="1700" b="0" dirty="0">
                <a:solidFill>
                  <a:srgbClr val="0F2741"/>
                </a:solidFill>
                <a:latin typeface="Open Sans"/>
              </a:rPr>
              <a:t>Sjedinjene Države su država sa najvećim brojem stranaca u radnoj snazi u 2021,  sa gotovo 29 miliona stranaca koji čine radnu snagu. Njemačka je na drugom mjestu po broju stranaca u radnoj snazi sa gotovo 8 miliona stranaca, a zatim ide Ujedinjeno Kraljevstvo. Veliki broj država na spisku su države članice EU.</a:t>
            </a:r>
            <a:endParaRPr lang="hr-HR" sz="1100" dirty="0">
              <a:solidFill>
                <a:srgbClr val="455F7C"/>
              </a:solidFill>
              <a:latin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dirty="0">
                <a:solidFill>
                  <a:srgbClr val="0F2741"/>
                </a:solidFill>
                <a:latin typeface="Open Sans"/>
              </a:rPr>
              <a:t>N</a:t>
            </a:r>
            <a:r>
              <a:rPr lang="hr-HR" sz="600" b="1" dirty="0" err="1">
                <a:solidFill>
                  <a:srgbClr val="0F2741"/>
                </a:solidFill>
                <a:latin typeface="Open Sans"/>
              </a:rPr>
              <a:t>apomena</a:t>
            </a:r>
            <a:r>
              <a:rPr sz="600" b="1" dirty="0">
                <a:solidFill>
                  <a:srgbClr val="0F2741"/>
                </a:solidFill>
                <a:latin typeface="Open Sans"/>
              </a:rPr>
              <a:t>: </a:t>
            </a:r>
            <a:r>
              <a:rPr sz="600" b="0" dirty="0">
                <a:solidFill>
                  <a:srgbClr val="0F2741"/>
                </a:solidFill>
                <a:latin typeface="Open Sans"/>
              </a:rPr>
              <a:t>2003</a:t>
            </a:r>
            <a:r>
              <a:rPr lang="hr-HR" sz="600" b="0" dirty="0">
                <a:solidFill>
                  <a:srgbClr val="0F2741"/>
                </a:solidFill>
                <a:latin typeface="Open Sans"/>
              </a:rPr>
              <a:t>-</a:t>
            </a:r>
            <a:r>
              <a:rPr sz="600" b="0" dirty="0">
                <a:solidFill>
                  <a:srgbClr val="0F2741"/>
                </a:solidFill>
                <a:latin typeface="Open Sans"/>
              </a:rPr>
              <a:t>2022</a:t>
            </a:r>
          </a:p>
          <a:p>
            <a:r>
              <a:rPr lang="hr-HR" sz="600" b="1" dirty="0">
                <a:solidFill>
                  <a:srgbClr val="0F2741"/>
                </a:solidFill>
                <a:latin typeface="Open Sans"/>
              </a:rPr>
              <a:t>Izvor </a:t>
            </a:r>
            <a:r>
              <a:rPr lang="en-US" sz="600" b="1" dirty="0">
                <a:solidFill>
                  <a:srgbClr val="0F2741"/>
                </a:solidFill>
                <a:latin typeface="Open Sans"/>
              </a:rPr>
              <a:t>: </a:t>
            </a:r>
            <a:r>
              <a:rPr lang="en-US" sz="600" b="0" dirty="0" err="1">
                <a:solidFill>
                  <a:srgbClr val="0F2741"/>
                </a:solidFill>
                <a:latin typeface="Open Sans"/>
              </a:rPr>
              <a:t>Svjetska</a:t>
            </a:r>
            <a:r>
              <a:rPr lang="en-US" sz="600" b="0" dirty="0">
                <a:solidFill>
                  <a:srgbClr val="0F2741"/>
                </a:solidFill>
                <a:latin typeface="Open Sans"/>
              </a:rPr>
              <a:t> </a:t>
            </a:r>
            <a:r>
              <a:rPr lang="en-US" sz="600" b="0" dirty="0" err="1">
                <a:solidFill>
                  <a:srgbClr val="0F2741"/>
                </a:solidFill>
                <a:latin typeface="Open Sans"/>
              </a:rPr>
              <a:t>banka</a:t>
            </a:r>
            <a:endParaRPr sz="600" b="0" dirty="0">
              <a:solidFill>
                <a:srgbClr val="0F2741"/>
              </a:solidFill>
              <a:latin typeface="Open Sans"/>
            </a:endParaRP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extLst>
              <p:ext uri="{D42A27DB-BD31-4B8C-83A1-F6EECF244321}">
                <p14:modId xmlns:p14="http://schemas.microsoft.com/office/powerpoint/2010/main" val="1142244109"/>
              </p:ext>
            </p:extLst>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5"/>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9</a:t>
            </a:r>
          </a:p>
        </p:txBody>
      </p:sp>
      <p:sp>
        <p:nvSpPr>
          <p:cNvPr id="6" name="New shape"/>
          <p:cNvSpPr/>
          <p:nvPr/>
        </p:nvSpPr>
        <p:spPr>
          <a:xfrm>
            <a:off x="315884" y="106062"/>
            <a:ext cx="11376916" cy="964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lang="hr-HR" sz="2500" dirty="0">
                <a:solidFill>
                  <a:srgbClr val="0F2741"/>
                </a:solidFill>
                <a:latin typeface="Open Sans Light"/>
              </a:rPr>
              <a:t>Globalna stopa nezaposlenosti u periodu 2003-2022 (kao udio u ukupnoj radnoj snazi)</a:t>
            </a:r>
          </a:p>
        </p:txBody>
      </p:sp>
      <p:sp>
        <p:nvSpPr>
          <p:cNvPr id="7" name="New shape"/>
          <p:cNvSpPr/>
          <p:nvPr/>
        </p:nvSpPr>
        <p:spPr>
          <a:xfrm>
            <a:off x="496800" y="1129812"/>
            <a:ext cx="11196000" cy="443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Autofit/>
          </a:bodyPr>
          <a:lstStyle/>
          <a:p>
            <a:pPr>
              <a:spcAft>
                <a:spcPct val="20000"/>
              </a:spcAft>
            </a:pPr>
            <a:r>
              <a:rPr lang="hr-HR" sz="1400" b="0" dirty="0">
                <a:solidFill>
                  <a:srgbClr val="0F2741"/>
                </a:solidFill>
                <a:latin typeface="Open Sans"/>
              </a:rPr>
              <a:t>Stopa nezaposlenosti u svijetu smanjila se za 0,4 procentna poena 2022. u </a:t>
            </a:r>
            <a:r>
              <a:rPr lang="hr-HR" sz="1400" b="0" dirty="0" err="1">
                <a:solidFill>
                  <a:srgbClr val="0F2741"/>
                </a:solidFill>
                <a:latin typeface="Open Sans"/>
              </a:rPr>
              <a:t>poređenju</a:t>
            </a:r>
            <a:r>
              <a:rPr lang="hr-HR" sz="1400" b="0" dirty="0">
                <a:solidFill>
                  <a:srgbClr val="0F2741"/>
                </a:solidFill>
                <a:latin typeface="Open Sans"/>
              </a:rPr>
              <a:t> sa prethodnom godinom. Ukupno, stopa nezaposlenosti pala je na 5,77% u 2022. U ovom periodu, stopa nezaposlenosti je bila predmetom fluktuacije.</a:t>
            </a:r>
            <a:endParaRPr lang="hr-HR" sz="1400" dirty="0">
              <a:solidFill>
                <a:srgbClr val="0F2741"/>
              </a:solidFill>
              <a:latin typeface="Open Sans"/>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1721</TotalTime>
  <Words>5948</Words>
  <Application>Microsoft Macintosh PowerPoint</Application>
  <PresentationFormat>Widescreen</PresentationFormat>
  <Paragraphs>986</Paragraphs>
  <Slides>75</Slides>
  <Notes>5</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75</vt:i4>
      </vt:variant>
    </vt:vector>
  </HeadingPairs>
  <TitlesOfParts>
    <vt:vector size="90" baseType="lpstr">
      <vt:lpstr>Abadi</vt:lpstr>
      <vt:lpstr>Arial</vt:lpstr>
      <vt:lpstr>Calibri</vt:lpstr>
      <vt:lpstr>Calibri Light</vt:lpstr>
      <vt:lpstr>Cambria Math</vt:lpstr>
      <vt:lpstr>Open Sans</vt:lpstr>
      <vt:lpstr>Open Sans Light</vt:lpstr>
      <vt:lpstr>Times</vt:lpstr>
      <vt:lpstr>Times New Roman</vt:lpstr>
      <vt:lpstr>Trade Gothic W01 Bold 2</vt:lpstr>
      <vt:lpstr>Trade Gothic W01 Roman</vt:lpstr>
      <vt:lpstr>Wingdings</vt:lpstr>
      <vt:lpstr>Тема Office</vt:lpstr>
      <vt:lpstr>.xls</vt:lpstr>
      <vt:lpstr>EViews</vt:lpstr>
      <vt:lpstr>PERV MOR Sastanak sindikalnih ekonomskih stručnjaka za sindikate sa Zapadnog Balkana, iz Ukrajine, Moldavije i Gruzije 8-9. juna 2023., Beograd, Srbija   Stanje tržišta rada nakon početka nedavne pandemije i rata   Bruno S. Sergi</vt:lpstr>
      <vt:lpstr>Tržišta rada prije i nakon pandemije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Troškovi rada manji nego u državama Zapadne Evrope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Budućnost zapošljavanja u deržavama u razoju</vt:lpstr>
      <vt:lpstr>Budućnost zapošljavanja</vt:lpstr>
      <vt:lpstr>Nedavno pokrenut ChatGPT pokrenuo je strah o utjecaju dubokog učenja vještake inteligencije na našu ekonomsku budućnost, naročito tržište rada. Da li će AI masovno zamijeniti uredska radna mjesta?</vt:lpstr>
      <vt:lpstr>Ekonomisti Goldman Sachs-a su predvidjeli da će AI kao i ChatGPT zamijeniti 300 miliona uredskih radnih mjesta na puno radno vrijeme.</vt:lpstr>
      <vt:lpstr>Ekonomisti Goldman Sachs-a su predvidjeli da će AI kao i ChatGPT zamijeniti 300 miliona uredskih radnih mjesta na puno radno vrijeme.</vt:lpstr>
      <vt:lpstr>Bolja vještačka inteligencija (AI) će značajno ojačati produktivnost rada, ali to također znači da će AI zamijeniti zapošljavanje ljudi</vt:lpstr>
      <vt:lpstr>PowerPoint Presentation</vt:lpstr>
      <vt:lpstr>PowerPoint Presentation</vt:lpstr>
      <vt:lpstr>Tehnologije koje će se vjerovatno usvojiti do 2025 (po udjelu analiziranih preduzeća)</vt:lpstr>
      <vt:lpstr>Da li obrazovanje priprema za vještine u razvijenim i državama u razvoju?</vt:lpstr>
      <vt:lpstr>PowerPoint Presentation</vt:lpstr>
      <vt:lpstr>Nedostatak vještina i preveliki stepen obrazovanih u ekonomijama u tranziciji</vt:lpstr>
      <vt:lpstr>PowerPoint Presentation</vt:lpstr>
      <vt:lpstr>Empirijska analiza. Udio rada i nejednakost u prihodima u državama nastalim raspadom Sovjetskog Saveza</vt:lpstr>
      <vt:lpstr>Motivacija</vt:lpstr>
      <vt:lpstr>Prosječan Gini koeficijent dohotka prije plaćenog poreza u 17 ekonomija SIJIE tokom 1990-ih, 2000-ih i 2010-ih </vt:lpstr>
      <vt:lpstr>Metodologija</vt:lpstr>
      <vt:lpstr>Šema GINI Indeksa</vt:lpstr>
      <vt:lpstr>Udio rada u prihodu</vt:lpstr>
      <vt:lpstr>Veza između Udjela rada i Gini Indeksa</vt:lpstr>
      <vt:lpstr>Udio rada vs Nejednakost</vt:lpstr>
      <vt:lpstr>Primjeri Estonije, Latvije, Litvanije</vt:lpstr>
      <vt:lpstr>Hipoteza istraživanja</vt:lpstr>
      <vt:lpstr>Metode</vt:lpstr>
      <vt:lpstr>Jednačina kointegracije</vt:lpstr>
      <vt:lpstr>Rangiranje nejednakosti – slučaj Srbije</vt:lpstr>
      <vt:lpstr>Posljedice COVID-19</vt:lpstr>
      <vt:lpstr>Hvala na pažnji.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PERC ILO Trade Union Economic experts meeting  For Trade Unions from the Western Balkans, Ukraine, Moldova, and Georgia  8-9 June 2023, Belgrade Serbia     The state of the labour market following the onset of the recent pandemics and war                            Bruno S. Sergi</dc:title>
  <cp:lastModifiedBy>Samir Kulaglic</cp:lastModifiedBy>
  <cp:revision>158</cp:revision>
  <dcterms:created xsi:type="dcterms:W3CDTF">2023-05-30T08:58:26Z</dcterms:created>
  <dcterms:modified xsi:type="dcterms:W3CDTF">2023-06-23T19:36:52Z</dcterms:modified>
</cp:coreProperties>
</file>