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xls" ContentType="application/vnd.ms-excel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25"/>
  </p:notesMasterIdLst>
  <p:sldIdLst>
    <p:sldId id="298" r:id="rId2"/>
    <p:sldId id="299" r:id="rId3"/>
    <p:sldId id="300" r:id="rId4"/>
    <p:sldId id="301" r:id="rId5"/>
    <p:sldId id="302" r:id="rId6"/>
    <p:sldId id="303" r:id="rId7"/>
    <p:sldId id="304" r:id="rId8"/>
    <p:sldId id="305" r:id="rId9"/>
    <p:sldId id="306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15" r:id="rId19"/>
    <p:sldId id="316" r:id="rId20"/>
    <p:sldId id="317" r:id="rId21"/>
    <p:sldId id="320" r:id="rId22"/>
    <p:sldId id="318" r:id="rId23"/>
    <p:sldId id="319" r:id="rId2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FF"/>
    <a:srgbClr val="000000"/>
    <a:srgbClr val="CCFFCC"/>
    <a:srgbClr val="99FF66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>
        <p:scale>
          <a:sx n="97" d="100"/>
          <a:sy n="97" d="100"/>
        </p:scale>
        <p:origin x="-11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NULL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GB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stacked"/>
        <c:varyColors val="0"/>
        <c:ser>
          <c:idx val="5"/>
          <c:order val="0"/>
          <c:tx>
            <c:strRef>
              <c:f>Лист1!$G$1</c:f>
              <c:strCache>
                <c:ptCount val="1"/>
                <c:pt idx="0">
                  <c:v>Доплаты за вредные и другие неблагоприятные условия труда</c:v>
                </c:pt>
              </c:strCache>
            </c:strRef>
          </c:tx>
          <c:spPr>
            <a:solidFill>
              <a:schemeClr val="accent1"/>
            </a:solidFill>
          </c:spPr>
          <c:invertIfNegative val="0"/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dirty="0" smtClean="0"/>
                      <a:t>135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en-US" smtClean="0"/>
                      <a:t>179</a:t>
                    </a:r>
                    <a:endParaRPr lang="en-US" dirty="0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smtClean="0"/>
                      <a:t>205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en-US" smtClean="0"/>
                      <a:t>218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4"/>
              <c:layout/>
              <c:tx>
                <c:rich>
                  <a:bodyPr/>
                  <a:lstStyle/>
                  <a:p>
                    <a:r>
                      <a:rPr lang="en-US" smtClean="0"/>
                      <a:t>281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5"/>
              <c:layout/>
              <c:tx>
                <c:rich>
                  <a:bodyPr/>
                  <a:lstStyle/>
                  <a:p>
                    <a:r>
                      <a:rPr lang="en-US" smtClean="0"/>
                      <a:t>344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6"/>
              <c:layout/>
              <c:tx>
                <c:rich>
                  <a:bodyPr/>
                  <a:lstStyle/>
                  <a:p>
                    <a:r>
                      <a:rPr lang="en-US" smtClean="0"/>
                      <a:t>423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7"/>
              <c:layout/>
              <c:tx>
                <c:rich>
                  <a:bodyPr/>
                  <a:lstStyle/>
                  <a:p>
                    <a:r>
                      <a:rPr lang="en-US" smtClean="0"/>
                      <a:t>463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8"/>
              <c:layout/>
              <c:tx>
                <c:rich>
                  <a:bodyPr/>
                  <a:lstStyle/>
                  <a:p>
                    <a:r>
                      <a:rPr lang="en-US" smtClean="0"/>
                      <a:t>517</a:t>
                    </a:r>
                    <a:endParaRPr lang="en-US"/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49" b="1" baseline="0">
                    <a:latin typeface="Times New Roman" panose="02020603050405020304" pitchFamily="18" charset="0"/>
                    <a:cs typeface="Times New Roman" panose="02020603050405020304" pitchFamily="18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Лист1!$A$2:$A$10</c:f>
              <c:numCache>
                <c:formatCode>General</c:formatCode>
                <c:ptCount val="9"/>
                <c:pt idx="0">
                  <c:v>2006</c:v>
                </c:pt>
                <c:pt idx="1">
                  <c:v>2007</c:v>
                </c:pt>
                <c:pt idx="2">
                  <c:v>2008</c:v>
                </c:pt>
                <c:pt idx="3">
                  <c:v>2009</c:v>
                </c:pt>
                <c:pt idx="4">
                  <c:v>2010</c:v>
                </c:pt>
                <c:pt idx="5">
                  <c:v>2011</c:v>
                </c:pt>
                <c:pt idx="6">
                  <c:v>2012</c:v>
                </c:pt>
                <c:pt idx="7">
                  <c:v>2013</c:v>
                </c:pt>
                <c:pt idx="8">
                  <c:v>2014</c:v>
                </c:pt>
              </c:numCache>
            </c:numRef>
          </c:cat>
          <c:val>
            <c:numRef>
              <c:f>Лист1!$G$2:$G$10</c:f>
              <c:numCache>
                <c:formatCode>General</c:formatCode>
                <c:ptCount val="9"/>
                <c:pt idx="0">
                  <c:v>25.5</c:v>
                </c:pt>
                <c:pt idx="1">
                  <c:v>33.1</c:v>
                </c:pt>
                <c:pt idx="2">
                  <c:v>38</c:v>
                </c:pt>
                <c:pt idx="3">
                  <c:v>40.4</c:v>
                </c:pt>
                <c:pt idx="4">
                  <c:v>52.1</c:v>
                </c:pt>
                <c:pt idx="5">
                  <c:v>63.8</c:v>
                </c:pt>
                <c:pt idx="6">
                  <c:v>78.3</c:v>
                </c:pt>
                <c:pt idx="7">
                  <c:v>85.7</c:v>
                </c:pt>
                <c:pt idx="8">
                  <c:v>95.7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75"/>
        <c:overlap val="100"/>
        <c:axId val="73945472"/>
        <c:axId val="73947008"/>
      </c:barChart>
      <c:catAx>
        <c:axId val="739454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3947008"/>
        <c:crosses val="autoZero"/>
        <c:auto val="1"/>
        <c:lblAlgn val="ctr"/>
        <c:lblOffset val="100"/>
        <c:noMultiLvlLbl val="0"/>
      </c:catAx>
      <c:valAx>
        <c:axId val="73947008"/>
        <c:scaling>
          <c:orientation val="minMax"/>
        </c:scaling>
        <c:delete val="0"/>
        <c:axPos val="l"/>
        <c:majorGridlines/>
        <c:numFmt formatCode="General" sourceLinked="1"/>
        <c:majorTickMark val="none"/>
        <c:minorTickMark val="none"/>
        <c:tickLblPos val="nextTo"/>
        <c:spPr>
          <a:ln w="9520">
            <a:noFill/>
          </a:ln>
        </c:spPr>
        <c:txPr>
          <a:bodyPr/>
          <a:lstStyle/>
          <a:p>
            <a:pPr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pPr>
            <a:endParaRPr lang="en-US"/>
          </a:p>
        </c:txPr>
        <c:crossAx val="73945472"/>
        <c:crosses val="autoZero"/>
        <c:crossBetween val="between"/>
      </c:valAx>
      <c:spPr>
        <a:noFill/>
        <a:ln w="25387">
          <a:noFill/>
        </a:ln>
      </c:spPr>
    </c:plotArea>
    <c:legend>
      <c:legendPos val="b"/>
      <c:layout/>
      <c:overlay val="0"/>
      <c:txPr>
        <a:bodyPr/>
        <a:lstStyle/>
        <a:p>
          <a:pPr>
            <a:defRPr sz="900">
              <a:latin typeface="Times New Roman" panose="02020603050405020304" pitchFamily="18" charset="0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998"/>
      </a:pPr>
      <a:endParaRPr lang="en-US"/>
    </a:p>
  </c:txPr>
  <c:externalData r:id="rId2">
    <c:autoUpdate val="0"/>
  </c:externalData>
</c:chartSpace>
</file>

<file path=ppt/diagrams/_rels/data7.xml.rels><?xml version="1.0" encoding="UTF-8" standalone="yes"?>
<Relationships xmlns="http://schemas.openxmlformats.org/package/2006/relationships"><Relationship Id="rId1" Type="http://schemas.openxmlformats.org/officeDocument/2006/relationships/image" Target="../media/image18.jp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#3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E7C1B46-1111-45D0-A08C-12DB7F2CF523}" type="doc">
      <dgm:prSet loTypeId="urn:microsoft.com/office/officeart/2005/8/layout/vList2" loCatId="list" qsTypeId="urn:microsoft.com/office/officeart/2005/8/quickstyle/3d3" qsCatId="3D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62475E1D-B48F-46F4-9366-E46A2D2600AB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Участие в разработке нормативных правовых актов, затрагивающих трудовые и социальные права и интересы граждан и др.</a:t>
          </a:r>
          <a:endParaRPr lang="en-US" sz="2400" b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3983F21F-9CA7-4235-A9FC-E063505C2BB1}" type="sibTrans" cxnId="{A32AED00-FA86-4448-A9C9-22AF97BA2C68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997173E1-5271-4D2E-B08B-570510F185A7}" type="parTrans" cxnId="{A32AED00-FA86-4448-A9C9-22AF97BA2C68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73BB2492-20B4-41D2-A741-BFA2358EB764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 rtl="0"/>
          <a:r>
            <a:rPr 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Обязательность исполнения Генерального, отраслевых и региональных соглашений, коллективных договоров</a:t>
          </a:r>
          <a:endParaRPr lang="en-US" sz="2400" b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35CEEE24-AEF6-4105-8FE2-0047FD105A82}" type="parTrans" cxnId="{7B614C05-2EAE-4668-9E3C-F2BBFD98B1BF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04B3458F-694F-4AEF-8931-DC684F52B3EB}" type="sibTrans" cxnId="{7B614C05-2EAE-4668-9E3C-F2BBFD98B1BF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C4B98168-5B2A-4157-99B8-F455753B0109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/>
          <a:r>
            <a:rPr 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Расширение полномочий и четкое разграничение функций комиссий по социальному партнерству по уровням регулирования трудовых отношений</a:t>
          </a:r>
          <a:endParaRPr lang="en-US" sz="2400" b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181CB58F-A9B0-42EF-9C80-E461B4FECCD7}" type="sibTrans" cxnId="{3DC609F0-FF3D-44F8-B84B-07DCD59BEEF1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51566FEB-A406-492A-99FD-5AF0B9AADA8C}" type="parTrans" cxnId="{3DC609F0-FF3D-44F8-B84B-07DCD59BEEF1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9628B89F-783D-4EA9-9871-936E32C97D43}">
      <dgm:prSet custT="1">
        <dgm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dgm:style>
      </dgm:prSet>
      <dgm:spPr>
        <a:solidFill>
          <a:schemeClr val="accent1">
            <a:lumMod val="20000"/>
            <a:lumOff val="80000"/>
          </a:schemeClr>
        </a:solidFill>
        <a:ln>
          <a:noFill/>
        </a:ln>
      </dgm:spPr>
      <dgm:t>
        <a:bodyPr/>
        <a:lstStyle/>
        <a:p>
          <a:pPr algn="just" rtl="0"/>
          <a:r>
            <a:rPr lang="ru-RU" sz="2400" b="1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Закрепление за профсоюзами приоритетного права на представительство интересов работников и ведение переговоров</a:t>
          </a:r>
          <a:endParaRPr lang="en-US" sz="2400" b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FBBB3492-5F94-4EAB-831A-E4F0A89816DD}" type="parTrans" cxnId="{3D4996F7-CBB6-4A54-B9C2-ECEA3A9BA979}">
      <dgm:prSet/>
      <dgm:spPr/>
      <dgm:t>
        <a:bodyPr/>
        <a:lstStyle/>
        <a:p>
          <a:endParaRPr lang="ru-RU"/>
        </a:p>
      </dgm:t>
    </dgm:pt>
    <dgm:pt modelId="{AB2982AC-B649-4978-A08D-92FCD38023CF}" type="sibTrans" cxnId="{3D4996F7-CBB6-4A54-B9C2-ECEA3A9BA979}">
      <dgm:prSet/>
      <dgm:spPr/>
      <dgm:t>
        <a:bodyPr/>
        <a:lstStyle/>
        <a:p>
          <a:endParaRPr lang="ru-RU"/>
        </a:p>
      </dgm:t>
    </dgm:pt>
    <dgm:pt modelId="{72EBE852-3B9B-4E5E-95BB-2BD5997CAA40}" type="pres">
      <dgm:prSet presAssocID="{DE7C1B46-1111-45D0-A08C-12DB7F2CF52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EAD971E-EC3F-4C50-9A4D-B4EE25F752B2}" type="pres">
      <dgm:prSet presAssocID="{C4B98168-5B2A-4157-99B8-F455753B0109}" presName="parentText" presStyleLbl="node1" presStyleIdx="0" presStyleCnt="4" custScaleY="99965" custLinFactY="61628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1024F1-B9DB-423F-A368-517648853B1E}" type="pres">
      <dgm:prSet presAssocID="{181CB58F-A9B0-42EF-9C80-E461B4FECCD7}" presName="spacer" presStyleCnt="0"/>
      <dgm:spPr/>
    </dgm:pt>
    <dgm:pt modelId="{225FAF04-6670-462C-AFE8-AC3BA067762C}" type="pres">
      <dgm:prSet presAssocID="{73BB2492-20B4-41D2-A741-BFA2358EB764}" presName="parentText" presStyleLbl="node1" presStyleIdx="1" presStyleCnt="4" custScaleY="100361" custLinFactY="78228" custLinFactNeighborX="745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92AB0BE-CC62-43D6-BDA9-19C8C803047F}" type="pres">
      <dgm:prSet presAssocID="{04B3458F-694F-4AEF-8931-DC684F52B3EB}" presName="spacer" presStyleCnt="0"/>
      <dgm:spPr/>
    </dgm:pt>
    <dgm:pt modelId="{A94A806D-923F-40E8-A082-52ECD18C906B}" type="pres">
      <dgm:prSet presAssocID="{62475E1D-B48F-46F4-9366-E46A2D2600AB}" presName="parentText" presStyleLbl="node1" presStyleIdx="2" presStyleCnt="4" custScaleY="95994" custLinFactY="100000" custLinFactNeighborX="945" custLinFactNeighborY="14686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8A7DFDD-2143-41E8-86B1-8084F135DF1C}" type="pres">
      <dgm:prSet presAssocID="{3983F21F-9CA7-4235-A9FC-E063505C2BB1}" presName="spacer" presStyleCnt="0"/>
      <dgm:spPr/>
    </dgm:pt>
    <dgm:pt modelId="{34ED3B4B-B7AB-499F-96AD-30172F4D71B9}" type="pres">
      <dgm:prSet presAssocID="{9628B89F-783D-4EA9-9871-936E32C97D43}" presName="parentText" presStyleLbl="node1" presStyleIdx="3" presStyleCnt="4" custScaleY="88075" custLinFactY="-359657" custLinFactNeighborY="-4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4996F7-CBB6-4A54-B9C2-ECEA3A9BA979}" srcId="{DE7C1B46-1111-45D0-A08C-12DB7F2CF523}" destId="{9628B89F-783D-4EA9-9871-936E32C97D43}" srcOrd="3" destOrd="0" parTransId="{FBBB3492-5F94-4EAB-831A-E4F0A89816DD}" sibTransId="{AB2982AC-B649-4978-A08D-92FCD38023CF}"/>
    <dgm:cxn modelId="{3DC609F0-FF3D-44F8-B84B-07DCD59BEEF1}" srcId="{DE7C1B46-1111-45D0-A08C-12DB7F2CF523}" destId="{C4B98168-5B2A-4157-99B8-F455753B0109}" srcOrd="0" destOrd="0" parTransId="{51566FEB-A406-492A-99FD-5AF0B9AADA8C}" sibTransId="{181CB58F-A9B0-42EF-9C80-E461B4FECCD7}"/>
    <dgm:cxn modelId="{6A8932CB-8B29-4027-ACDE-54AD4FCC7A6A}" type="presOf" srcId="{9628B89F-783D-4EA9-9871-936E32C97D43}" destId="{34ED3B4B-B7AB-499F-96AD-30172F4D71B9}" srcOrd="0" destOrd="0" presId="urn:microsoft.com/office/officeart/2005/8/layout/vList2"/>
    <dgm:cxn modelId="{1E195015-F797-44B7-B3ED-5F8A467A93F0}" type="presOf" srcId="{62475E1D-B48F-46F4-9366-E46A2D2600AB}" destId="{A94A806D-923F-40E8-A082-52ECD18C906B}" srcOrd="0" destOrd="0" presId="urn:microsoft.com/office/officeart/2005/8/layout/vList2"/>
    <dgm:cxn modelId="{A32AED00-FA86-4448-A9C9-22AF97BA2C68}" srcId="{DE7C1B46-1111-45D0-A08C-12DB7F2CF523}" destId="{62475E1D-B48F-46F4-9366-E46A2D2600AB}" srcOrd="2" destOrd="0" parTransId="{997173E1-5271-4D2E-B08B-570510F185A7}" sibTransId="{3983F21F-9CA7-4235-A9FC-E063505C2BB1}"/>
    <dgm:cxn modelId="{7B614C05-2EAE-4668-9E3C-F2BBFD98B1BF}" srcId="{DE7C1B46-1111-45D0-A08C-12DB7F2CF523}" destId="{73BB2492-20B4-41D2-A741-BFA2358EB764}" srcOrd="1" destOrd="0" parTransId="{35CEEE24-AEF6-4105-8FE2-0047FD105A82}" sibTransId="{04B3458F-694F-4AEF-8931-DC684F52B3EB}"/>
    <dgm:cxn modelId="{59342636-456A-46C4-A580-1475A8AD3641}" type="presOf" srcId="{73BB2492-20B4-41D2-A741-BFA2358EB764}" destId="{225FAF04-6670-462C-AFE8-AC3BA067762C}" srcOrd="0" destOrd="0" presId="urn:microsoft.com/office/officeart/2005/8/layout/vList2"/>
    <dgm:cxn modelId="{7534FF9A-80A9-4AD1-B0D5-2FCFA61CEC76}" type="presOf" srcId="{C4B98168-5B2A-4157-99B8-F455753B0109}" destId="{9EAD971E-EC3F-4C50-9A4D-B4EE25F752B2}" srcOrd="0" destOrd="0" presId="urn:microsoft.com/office/officeart/2005/8/layout/vList2"/>
    <dgm:cxn modelId="{2E2AEFF0-1320-4A6E-A23D-61F4476BAE8D}" type="presOf" srcId="{DE7C1B46-1111-45D0-A08C-12DB7F2CF523}" destId="{72EBE852-3B9B-4E5E-95BB-2BD5997CAA40}" srcOrd="0" destOrd="0" presId="urn:microsoft.com/office/officeart/2005/8/layout/vList2"/>
    <dgm:cxn modelId="{8E21E3B2-6FBF-4DA9-A388-92FECC02F9FE}" type="presParOf" srcId="{72EBE852-3B9B-4E5E-95BB-2BD5997CAA40}" destId="{9EAD971E-EC3F-4C50-9A4D-B4EE25F752B2}" srcOrd="0" destOrd="0" presId="urn:microsoft.com/office/officeart/2005/8/layout/vList2"/>
    <dgm:cxn modelId="{715B82D7-7940-4040-8349-76B675309F69}" type="presParOf" srcId="{72EBE852-3B9B-4E5E-95BB-2BD5997CAA40}" destId="{631024F1-B9DB-423F-A368-517648853B1E}" srcOrd="1" destOrd="0" presId="urn:microsoft.com/office/officeart/2005/8/layout/vList2"/>
    <dgm:cxn modelId="{F58C92E6-A922-4C4C-928B-A4412E773E96}" type="presParOf" srcId="{72EBE852-3B9B-4E5E-95BB-2BD5997CAA40}" destId="{225FAF04-6670-462C-AFE8-AC3BA067762C}" srcOrd="2" destOrd="0" presId="urn:microsoft.com/office/officeart/2005/8/layout/vList2"/>
    <dgm:cxn modelId="{AC455CF0-4B21-4267-89AE-0F83969BDF46}" type="presParOf" srcId="{72EBE852-3B9B-4E5E-95BB-2BD5997CAA40}" destId="{692AB0BE-CC62-43D6-BDA9-19C8C803047F}" srcOrd="3" destOrd="0" presId="urn:microsoft.com/office/officeart/2005/8/layout/vList2"/>
    <dgm:cxn modelId="{6920C523-437B-46EC-A877-D589EDEA0E1F}" type="presParOf" srcId="{72EBE852-3B9B-4E5E-95BB-2BD5997CAA40}" destId="{A94A806D-923F-40E8-A082-52ECD18C906B}" srcOrd="4" destOrd="0" presId="urn:microsoft.com/office/officeart/2005/8/layout/vList2"/>
    <dgm:cxn modelId="{5B33DDFF-552D-4704-B2D5-E28EFBB7F4FB}" type="presParOf" srcId="{72EBE852-3B9B-4E5E-95BB-2BD5997CAA40}" destId="{68A7DFDD-2143-41E8-86B1-8084F135DF1C}" srcOrd="5" destOrd="0" presId="urn:microsoft.com/office/officeart/2005/8/layout/vList2"/>
    <dgm:cxn modelId="{D72887B1-E4FA-4320-A75A-125DDA35F031}" type="presParOf" srcId="{72EBE852-3B9B-4E5E-95BB-2BD5997CAA40}" destId="{34ED3B4B-B7AB-499F-96AD-30172F4D71B9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284A16-70CC-4275-9917-06BDB819B6B9}" type="doc">
      <dgm:prSet loTypeId="urn:microsoft.com/office/officeart/2005/8/layout/arrow3" loCatId="relationship" qsTypeId="urn:microsoft.com/office/officeart/2005/8/quickstyle/3d2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B7879AC-1889-424E-B341-78115D7371E1}">
      <dgm:prSet phldrT="[Текст]" custT="1"/>
      <dgm:spPr/>
      <dgm:t>
        <a:bodyPr/>
        <a:lstStyle/>
        <a:p>
          <a:r>
            <a:rPr lang="ru-RU" sz="1200" dirty="0" smtClean="0">
              <a:latin typeface="Arial Narrow" panose="020B0606020202030204" pitchFamily="34" charset="0"/>
            </a:rPr>
            <a:t>по вине работодателя (вина работодателя – 100%, вина работника 0%) погибло </a:t>
          </a:r>
          <a:r>
            <a:rPr lang="ru-RU" sz="1200" b="1" dirty="0" smtClean="0">
              <a:latin typeface="Arial Narrow" panose="020B0606020202030204" pitchFamily="34" charset="0"/>
            </a:rPr>
            <a:t>178 чел.</a:t>
          </a:r>
        </a:p>
        <a:p>
          <a:r>
            <a:rPr lang="ru-RU" sz="1200" dirty="0" smtClean="0">
              <a:latin typeface="Arial Narrow" panose="020B0606020202030204" pitchFamily="34" charset="0"/>
            </a:rPr>
            <a:t>по вине работодателя (вина работодателя 55-95%, вина работника 45-100%) погибло </a:t>
          </a:r>
          <a:r>
            <a:rPr lang="ru-RU" sz="1200" b="1" dirty="0" smtClean="0">
              <a:latin typeface="Arial Narrow" panose="020B0606020202030204" pitchFamily="34" charset="0"/>
            </a:rPr>
            <a:t>68 чел.</a:t>
          </a:r>
        </a:p>
      </dgm:t>
    </dgm:pt>
    <dgm:pt modelId="{00808749-CC85-40C4-A969-DC85ED1A3548}" type="parTrans" cxnId="{8D5BDC2F-5B71-4EC4-BFBB-C4884998B89F}">
      <dgm:prSet/>
      <dgm:spPr/>
      <dgm:t>
        <a:bodyPr/>
        <a:lstStyle/>
        <a:p>
          <a:endParaRPr lang="ru-RU"/>
        </a:p>
      </dgm:t>
    </dgm:pt>
    <dgm:pt modelId="{AD7565CA-D98C-40A1-91ED-8D782B938BE5}" type="sibTrans" cxnId="{8D5BDC2F-5B71-4EC4-BFBB-C4884998B89F}">
      <dgm:prSet/>
      <dgm:spPr/>
      <dgm:t>
        <a:bodyPr/>
        <a:lstStyle/>
        <a:p>
          <a:endParaRPr lang="ru-RU"/>
        </a:p>
      </dgm:t>
    </dgm:pt>
    <dgm:pt modelId="{582C79BA-D09B-42FC-AE14-1F142E247227}">
      <dgm:prSet phldrT="[Текст]" custT="1"/>
      <dgm:spPr/>
      <dgm:t>
        <a:bodyPr/>
        <a:lstStyle/>
        <a:p>
          <a:r>
            <a:rPr lang="ru-RU" sz="1200" b="1" dirty="0" smtClean="0">
              <a:latin typeface="Arial Narrow" panose="020B0606020202030204" pitchFamily="34" charset="0"/>
            </a:rPr>
            <a:t>с одинаковой вины сторон (работодателя 50%, вина работника 50%) погибло 51 чел.</a:t>
          </a:r>
        </a:p>
        <a:p>
          <a:r>
            <a:rPr lang="ru-RU" sz="1200" b="1" dirty="0" smtClean="0">
              <a:latin typeface="Arial Narrow" panose="020B0606020202030204" pitchFamily="34" charset="0"/>
            </a:rPr>
            <a:t>по вине  работника (вина работодателя                       10-45%, вина работника 55-95%) погибло                        37 чел. </a:t>
          </a:r>
          <a:endParaRPr lang="ru-RU" sz="1200" b="1" dirty="0">
            <a:latin typeface="Arial Narrow" panose="020B0606020202030204" pitchFamily="34" charset="0"/>
          </a:endParaRPr>
        </a:p>
      </dgm:t>
    </dgm:pt>
    <dgm:pt modelId="{7F4B59DA-36B0-4096-911A-413A9EB28601}" type="parTrans" cxnId="{6724ACE6-5F0F-4875-9CBB-203B2B873149}">
      <dgm:prSet/>
      <dgm:spPr/>
      <dgm:t>
        <a:bodyPr/>
        <a:lstStyle/>
        <a:p>
          <a:endParaRPr lang="ru-RU"/>
        </a:p>
      </dgm:t>
    </dgm:pt>
    <dgm:pt modelId="{E2849AE8-9BA3-489E-A08D-A3F60DF12767}" type="sibTrans" cxnId="{6724ACE6-5F0F-4875-9CBB-203B2B873149}">
      <dgm:prSet/>
      <dgm:spPr/>
      <dgm:t>
        <a:bodyPr/>
        <a:lstStyle/>
        <a:p>
          <a:endParaRPr lang="ru-RU"/>
        </a:p>
      </dgm:t>
    </dgm:pt>
    <dgm:pt modelId="{2931D2A5-C31B-4E08-B7F0-46C838A06E79}" type="pres">
      <dgm:prSet presAssocID="{05284A16-70CC-4275-9917-06BDB819B6B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B5412AF-8929-4FD9-AE77-C95E84C4F6AC}" type="pres">
      <dgm:prSet presAssocID="{05284A16-70CC-4275-9917-06BDB819B6B9}" presName="divider" presStyleLbl="fgShp" presStyleIdx="0" presStyleCnt="1" custLinFactNeighborX="0" custLinFactNeighborY="14840"/>
      <dgm:spPr/>
    </dgm:pt>
    <dgm:pt modelId="{E1F51FBF-0DDD-4A9A-A1A8-785FF72BAA91}" type="pres">
      <dgm:prSet presAssocID="{AB7879AC-1889-424E-B341-78115D7371E1}" presName="downArrow" presStyleLbl="node1" presStyleIdx="0" presStyleCnt="2" custLinFactNeighborX="-40000" custLinFactNeighborY="321"/>
      <dgm:spPr/>
    </dgm:pt>
    <dgm:pt modelId="{8FCCC2D7-A689-4E14-8E89-B67F90F965B1}" type="pres">
      <dgm:prSet presAssocID="{AB7879AC-1889-424E-B341-78115D7371E1}" presName="downArrowText" presStyleLbl="revTx" presStyleIdx="0" presStyleCnt="2" custScaleX="216446" custLinFactNeighborX="-11548" custLinFactNeighborY="610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A5590C-2549-460A-AB5C-6E1755DB5D28}" type="pres">
      <dgm:prSet presAssocID="{582C79BA-D09B-42FC-AE14-1F142E247227}" presName="upArrow" presStyleLbl="node1" presStyleIdx="1" presStyleCnt="2" custLinFactNeighborX="42284" custLinFactNeighborY="3526"/>
      <dgm:spPr/>
    </dgm:pt>
    <dgm:pt modelId="{0B5B8CFF-49A3-4845-B1F1-26C9820565BB}" type="pres">
      <dgm:prSet presAssocID="{582C79BA-D09B-42FC-AE14-1F142E247227}" presName="upArrowText" presStyleLbl="revTx" presStyleIdx="1" presStyleCnt="2" custScaleX="192964" custLinFactNeighborX="0" custLinFactNeighborY="35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63E04BF-5C66-45A5-A1FE-CF44810D8000}" type="presOf" srcId="{05284A16-70CC-4275-9917-06BDB819B6B9}" destId="{2931D2A5-C31B-4E08-B7F0-46C838A06E79}" srcOrd="0" destOrd="0" presId="urn:microsoft.com/office/officeart/2005/8/layout/arrow3"/>
    <dgm:cxn modelId="{6724ACE6-5F0F-4875-9CBB-203B2B873149}" srcId="{05284A16-70CC-4275-9917-06BDB819B6B9}" destId="{582C79BA-D09B-42FC-AE14-1F142E247227}" srcOrd="1" destOrd="0" parTransId="{7F4B59DA-36B0-4096-911A-413A9EB28601}" sibTransId="{E2849AE8-9BA3-489E-A08D-A3F60DF12767}"/>
    <dgm:cxn modelId="{8D5BDC2F-5B71-4EC4-BFBB-C4884998B89F}" srcId="{05284A16-70CC-4275-9917-06BDB819B6B9}" destId="{AB7879AC-1889-424E-B341-78115D7371E1}" srcOrd="0" destOrd="0" parTransId="{00808749-CC85-40C4-A969-DC85ED1A3548}" sibTransId="{AD7565CA-D98C-40A1-91ED-8D782B938BE5}"/>
    <dgm:cxn modelId="{15BCB66F-4915-4722-9C66-FD5664B525B0}" type="presOf" srcId="{582C79BA-D09B-42FC-AE14-1F142E247227}" destId="{0B5B8CFF-49A3-4845-B1F1-26C9820565BB}" srcOrd="0" destOrd="0" presId="urn:microsoft.com/office/officeart/2005/8/layout/arrow3"/>
    <dgm:cxn modelId="{AABDE815-FB7E-4039-9B9B-05EFE6DD6352}" type="presOf" srcId="{AB7879AC-1889-424E-B341-78115D7371E1}" destId="{8FCCC2D7-A689-4E14-8E89-B67F90F965B1}" srcOrd="0" destOrd="0" presId="urn:microsoft.com/office/officeart/2005/8/layout/arrow3"/>
    <dgm:cxn modelId="{87586142-9352-470A-97D4-767EAE34EB50}" type="presParOf" srcId="{2931D2A5-C31B-4E08-B7F0-46C838A06E79}" destId="{CB5412AF-8929-4FD9-AE77-C95E84C4F6AC}" srcOrd="0" destOrd="0" presId="urn:microsoft.com/office/officeart/2005/8/layout/arrow3"/>
    <dgm:cxn modelId="{BB14D677-0373-4D3B-8937-4CC8D72471B2}" type="presParOf" srcId="{2931D2A5-C31B-4E08-B7F0-46C838A06E79}" destId="{E1F51FBF-0DDD-4A9A-A1A8-785FF72BAA91}" srcOrd="1" destOrd="0" presId="urn:microsoft.com/office/officeart/2005/8/layout/arrow3"/>
    <dgm:cxn modelId="{0621B17F-FDDA-4EEA-B84B-113FA413D5E5}" type="presParOf" srcId="{2931D2A5-C31B-4E08-B7F0-46C838A06E79}" destId="{8FCCC2D7-A689-4E14-8E89-B67F90F965B1}" srcOrd="2" destOrd="0" presId="urn:microsoft.com/office/officeart/2005/8/layout/arrow3"/>
    <dgm:cxn modelId="{55915A72-82EC-4737-B12A-027E6FDE1C86}" type="presParOf" srcId="{2931D2A5-C31B-4E08-B7F0-46C838A06E79}" destId="{FAA5590C-2549-460A-AB5C-6E1755DB5D28}" srcOrd="3" destOrd="0" presId="urn:microsoft.com/office/officeart/2005/8/layout/arrow3"/>
    <dgm:cxn modelId="{E80C2A0D-EFD5-4473-9396-FB69FB77E7C2}" type="presParOf" srcId="{2931D2A5-C31B-4E08-B7F0-46C838A06E79}" destId="{0B5B8CFF-49A3-4845-B1F1-26C9820565BB}" srcOrd="4" destOrd="0" presId="urn:microsoft.com/office/officeart/2005/8/layout/arrow3"/>
  </dgm:cxnLst>
  <dgm:bg>
    <a:noFill/>
  </dgm:bg>
  <dgm:whole>
    <a:ln>
      <a:noFill/>
    </a:ln>
  </dgm:whole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DF043E0-18EB-4BC6-88A2-3584C2132E34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n-US"/>
        </a:p>
      </dgm:t>
    </dgm:pt>
    <dgm:pt modelId="{2A12E04F-C9F9-4DCA-B739-1D22693D5526}">
      <dgm:prSet phldrT="[Текст]" custT="1"/>
      <dgm:spPr/>
      <dgm:t>
        <a:bodyPr/>
        <a:lstStyle/>
        <a:p>
          <a:pPr algn="just"/>
          <a:r>
            <a:rPr lang="ru-RU" sz="2400" b="1" dirty="0" smtClean="0">
              <a:latin typeface="Arial Narrow" pitchFamily="34" charset="0"/>
            </a:rPr>
            <a:t>Предупреждение несчастных случаев и профессиональных заболеваний;</a:t>
          </a:r>
          <a:endParaRPr lang="en-US" sz="2400" b="1" i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6EC3C019-E756-47F1-BD8F-E1C6187049BB}" type="parTrans" cxnId="{21CDD5AF-8EB9-4C9A-8F70-33EEDFCBF95F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2AF66592-93F4-41D0-8C1F-65C81BC6E4BC}" type="sibTrans" cxnId="{21CDD5AF-8EB9-4C9A-8F70-33EEDFCBF95F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5C7645DD-3547-46BA-8348-D095EB6400E2}">
      <dgm:prSet custT="1"/>
      <dgm:spPr/>
      <dgm:t>
        <a:bodyPr/>
        <a:lstStyle/>
        <a:p>
          <a:pPr algn="just"/>
          <a:r>
            <a:rPr lang="ru-RU" sz="2400" b="1" dirty="0" smtClean="0">
              <a:latin typeface="Arial Narrow" pitchFamily="34" charset="0"/>
            </a:rPr>
            <a:t>Снижение рисков несчастных случаев на производстве и профессиональных заболеваний;</a:t>
          </a:r>
          <a:endParaRPr lang="en-US" sz="2400" b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52453344-44C8-460A-B0DA-4117E99AE404}" type="parTrans" cxnId="{72F3F7B7-6AE6-48CB-8AE0-4FED970CDD7F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1A927516-1CFA-489E-92F3-3B4CC89A585C}" type="sibTrans" cxnId="{72F3F7B7-6AE6-48CB-8AE0-4FED970CDD7F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1198AB26-89E7-4414-B4BC-AD3749420D8A}">
      <dgm:prSet custT="1"/>
      <dgm:spPr/>
      <dgm:t>
        <a:bodyPr/>
        <a:lstStyle/>
        <a:p>
          <a:pPr algn="just"/>
          <a:r>
            <a:rPr lang="ru-RU" sz="2400" b="1" dirty="0" smtClean="0">
              <a:latin typeface="Arial Narrow" pitchFamily="34" charset="0"/>
            </a:rPr>
            <a:t>Повышение качества рабочих мест и условий безопасности труда;</a:t>
          </a:r>
          <a:endParaRPr lang="en-US" sz="2400" b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5CA1D1E5-BB9A-4FB2-BB58-104E085DF4A6}" type="parTrans" cxnId="{16B62F1C-1C82-4F53-B81C-013DFE8F6569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E4384C67-E3BA-44F6-8119-550222A9E024}" type="sibTrans" cxnId="{16B62F1C-1C82-4F53-B81C-013DFE8F6569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68D913FF-0704-41D1-A19A-5DB896DC01FD}">
      <dgm:prSet custT="1"/>
      <dgm:spPr/>
      <dgm:t>
        <a:bodyPr/>
        <a:lstStyle/>
        <a:p>
          <a:pPr algn="just"/>
          <a:r>
            <a:rPr lang="ru-RU" sz="2400" b="1" dirty="0" smtClean="0">
              <a:latin typeface="Arial Narrow" pitchFamily="34" charset="0"/>
            </a:rPr>
            <a:t>Снижение смертельных случаев на производстве;</a:t>
          </a:r>
          <a:endParaRPr lang="en-US" sz="2400" b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B78D47E1-650E-493D-8657-AD159A50B619}" type="parTrans" cxnId="{1DF2354A-EE9A-4F7F-A1CB-853DC916D3D8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80A64FB1-468B-40EE-8ADA-58C399D4099C}" type="sibTrans" cxnId="{1DF2354A-EE9A-4F7F-A1CB-853DC916D3D8}">
      <dgm:prSet/>
      <dgm:spPr/>
      <dgm:t>
        <a:bodyPr/>
        <a:lstStyle/>
        <a:p>
          <a:pPr algn="just"/>
          <a:endParaRPr lang="en-US" sz="2400" b="1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1368503C-5A4E-4C6F-B37F-74EE61448DA1}">
      <dgm:prSet custT="1"/>
      <dgm:spPr/>
      <dgm:t>
        <a:bodyPr/>
        <a:lstStyle/>
        <a:p>
          <a:r>
            <a:rPr lang="ru-RU" sz="2400" b="1" dirty="0" smtClean="0">
              <a:latin typeface="Arial Narrow" pitchFamily="34" charset="0"/>
            </a:rPr>
            <a:t>Увеличение продолжительности жизни и улучшение здоровья работающего населения.</a:t>
          </a:r>
          <a:endParaRPr lang="en-US" sz="2400" b="1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gm:t>
    </dgm:pt>
    <dgm:pt modelId="{F055FE6F-14B2-4BA8-B2D9-EBDC19EF1127}" type="parTrans" cxnId="{559DE0F6-9C8B-4B2F-A7C8-E2E603DFA729}">
      <dgm:prSet/>
      <dgm:spPr/>
      <dgm:t>
        <a:bodyPr/>
        <a:lstStyle/>
        <a:p>
          <a:endParaRPr lang="ru-RU" sz="2400" b="1">
            <a:latin typeface="Arial Narrow" pitchFamily="34" charset="0"/>
          </a:endParaRPr>
        </a:p>
      </dgm:t>
    </dgm:pt>
    <dgm:pt modelId="{96DCE8E0-3D0B-47D4-A74A-1F60AB45227D}" type="sibTrans" cxnId="{559DE0F6-9C8B-4B2F-A7C8-E2E603DFA729}">
      <dgm:prSet/>
      <dgm:spPr/>
      <dgm:t>
        <a:bodyPr/>
        <a:lstStyle/>
        <a:p>
          <a:endParaRPr lang="ru-RU" sz="2400" b="1">
            <a:latin typeface="Arial Narrow" pitchFamily="34" charset="0"/>
          </a:endParaRPr>
        </a:p>
      </dgm:t>
    </dgm:pt>
    <dgm:pt modelId="{FD51CF02-AFAE-43ED-AD5A-A14B6436ECCF}" type="pres">
      <dgm:prSet presAssocID="{DDF043E0-18EB-4BC6-88A2-3584C2132E34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49901E25-E513-412A-82E5-FF26C2260EA8}" type="pres">
      <dgm:prSet presAssocID="{DDF043E0-18EB-4BC6-88A2-3584C2132E34}" presName="Name1" presStyleCnt="0"/>
      <dgm:spPr/>
    </dgm:pt>
    <dgm:pt modelId="{AA4BED70-6133-4737-8507-EE3905D18880}" type="pres">
      <dgm:prSet presAssocID="{DDF043E0-18EB-4BC6-88A2-3584C2132E34}" presName="cycle" presStyleCnt="0"/>
      <dgm:spPr/>
    </dgm:pt>
    <dgm:pt modelId="{F27E9908-E3E1-4FC5-8F37-5D4551B09139}" type="pres">
      <dgm:prSet presAssocID="{DDF043E0-18EB-4BC6-88A2-3584C2132E34}" presName="srcNode" presStyleLbl="node1" presStyleIdx="0" presStyleCnt="5"/>
      <dgm:spPr/>
    </dgm:pt>
    <dgm:pt modelId="{C8BAC9AB-69F7-4083-8639-76D211CE7713}" type="pres">
      <dgm:prSet presAssocID="{DDF043E0-18EB-4BC6-88A2-3584C2132E34}" presName="conn" presStyleLbl="parChTrans1D2" presStyleIdx="0" presStyleCnt="1"/>
      <dgm:spPr/>
      <dgm:t>
        <a:bodyPr/>
        <a:lstStyle/>
        <a:p>
          <a:endParaRPr lang="en-US"/>
        </a:p>
      </dgm:t>
    </dgm:pt>
    <dgm:pt modelId="{ADE59F5A-9521-492A-9FF0-A2DDA9A323C2}" type="pres">
      <dgm:prSet presAssocID="{DDF043E0-18EB-4BC6-88A2-3584C2132E34}" presName="extraNode" presStyleLbl="node1" presStyleIdx="0" presStyleCnt="5"/>
      <dgm:spPr/>
    </dgm:pt>
    <dgm:pt modelId="{F83C5DF9-B6B2-4541-A2B4-763C5A8D1180}" type="pres">
      <dgm:prSet presAssocID="{DDF043E0-18EB-4BC6-88A2-3584C2132E34}" presName="dstNode" presStyleLbl="node1" presStyleIdx="0" presStyleCnt="5"/>
      <dgm:spPr/>
    </dgm:pt>
    <dgm:pt modelId="{34F64CF0-7539-417D-97FD-2071211F601A}" type="pres">
      <dgm:prSet presAssocID="{2A12E04F-C9F9-4DCA-B739-1D22693D5526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99E5BFE-E9AD-4B6B-B917-7EA1AA528CEC}" type="pres">
      <dgm:prSet presAssocID="{2A12E04F-C9F9-4DCA-B739-1D22693D5526}" presName="accent_1" presStyleCnt="0"/>
      <dgm:spPr/>
    </dgm:pt>
    <dgm:pt modelId="{38AD0C2B-58E2-4B87-BCD2-9001EF535A72}" type="pres">
      <dgm:prSet presAssocID="{2A12E04F-C9F9-4DCA-B739-1D22693D5526}" presName="accentRepeatNode" presStyleLbl="solidFgAcc1" presStyleIdx="0" presStyleCnt="5"/>
      <dgm:spPr/>
    </dgm:pt>
    <dgm:pt modelId="{6E1D6357-EC74-471B-9C15-66632D808F93}" type="pres">
      <dgm:prSet presAssocID="{5C7645DD-3547-46BA-8348-D095EB6400E2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8693CB6-ED92-41CE-B395-F3670E41638E}" type="pres">
      <dgm:prSet presAssocID="{5C7645DD-3547-46BA-8348-D095EB6400E2}" presName="accent_2" presStyleCnt="0"/>
      <dgm:spPr/>
    </dgm:pt>
    <dgm:pt modelId="{C0EC2242-04EC-4778-8FBC-02078EB28418}" type="pres">
      <dgm:prSet presAssocID="{5C7645DD-3547-46BA-8348-D095EB6400E2}" presName="accentRepeatNode" presStyleLbl="solidFgAcc1" presStyleIdx="1" presStyleCnt="5"/>
      <dgm:spPr/>
    </dgm:pt>
    <dgm:pt modelId="{63AD9088-584A-4226-AF3C-4F78FE30298E}" type="pres">
      <dgm:prSet presAssocID="{1198AB26-89E7-4414-B4BC-AD3749420D8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887637-6A42-4A59-863D-DFAD8004F439}" type="pres">
      <dgm:prSet presAssocID="{1198AB26-89E7-4414-B4BC-AD3749420D8A}" presName="accent_3" presStyleCnt="0"/>
      <dgm:spPr/>
    </dgm:pt>
    <dgm:pt modelId="{BF6FA3A8-603F-4886-AF88-F091E4EE3341}" type="pres">
      <dgm:prSet presAssocID="{1198AB26-89E7-4414-B4BC-AD3749420D8A}" presName="accentRepeatNode" presStyleLbl="solidFgAcc1" presStyleIdx="2" presStyleCnt="5"/>
      <dgm:spPr/>
    </dgm:pt>
    <dgm:pt modelId="{B0E9F58E-DD18-4588-8BB2-871FAC288BF0}" type="pres">
      <dgm:prSet presAssocID="{68D913FF-0704-41D1-A19A-5DB896DC01FD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6F91E2-1FA9-4C77-B58C-CF3CCF223CBE}" type="pres">
      <dgm:prSet presAssocID="{68D913FF-0704-41D1-A19A-5DB896DC01FD}" presName="accent_4" presStyleCnt="0"/>
      <dgm:spPr/>
    </dgm:pt>
    <dgm:pt modelId="{65FD9B7A-333F-4033-ADE2-1305C25FD892}" type="pres">
      <dgm:prSet presAssocID="{68D913FF-0704-41D1-A19A-5DB896DC01FD}" presName="accentRepeatNode" presStyleLbl="solidFgAcc1" presStyleIdx="3" presStyleCnt="5"/>
      <dgm:spPr/>
      <dgm:t>
        <a:bodyPr/>
        <a:lstStyle/>
        <a:p>
          <a:endParaRPr lang="ru-RU"/>
        </a:p>
      </dgm:t>
    </dgm:pt>
    <dgm:pt modelId="{6DC0A043-2A39-4DA8-9AFA-AF34C1858ECE}" type="pres">
      <dgm:prSet presAssocID="{1368503C-5A4E-4C6F-B37F-74EE61448DA1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4D0F12F-049E-440E-9626-397696319CFB}" type="pres">
      <dgm:prSet presAssocID="{1368503C-5A4E-4C6F-B37F-74EE61448DA1}" presName="accent_5" presStyleCnt="0"/>
      <dgm:spPr/>
    </dgm:pt>
    <dgm:pt modelId="{D9EFED48-840E-4B28-BF3D-A1316586304C}" type="pres">
      <dgm:prSet presAssocID="{1368503C-5A4E-4C6F-B37F-74EE61448DA1}" presName="accentRepeatNode" presStyleLbl="solidFgAcc1" presStyleIdx="4" presStyleCnt="5"/>
      <dgm:spPr/>
    </dgm:pt>
  </dgm:ptLst>
  <dgm:cxnLst>
    <dgm:cxn modelId="{1B58E974-AF29-45B8-A957-B060E4A17B9F}" type="presOf" srcId="{5C7645DD-3547-46BA-8348-D095EB6400E2}" destId="{6E1D6357-EC74-471B-9C15-66632D808F93}" srcOrd="0" destOrd="0" presId="urn:microsoft.com/office/officeart/2008/layout/VerticalCurvedList"/>
    <dgm:cxn modelId="{21CDD5AF-8EB9-4C9A-8F70-33EEDFCBF95F}" srcId="{DDF043E0-18EB-4BC6-88A2-3584C2132E34}" destId="{2A12E04F-C9F9-4DCA-B739-1D22693D5526}" srcOrd="0" destOrd="0" parTransId="{6EC3C019-E756-47F1-BD8F-E1C6187049BB}" sibTransId="{2AF66592-93F4-41D0-8C1F-65C81BC6E4BC}"/>
    <dgm:cxn modelId="{559DE0F6-9C8B-4B2F-A7C8-E2E603DFA729}" srcId="{DDF043E0-18EB-4BC6-88A2-3584C2132E34}" destId="{1368503C-5A4E-4C6F-B37F-74EE61448DA1}" srcOrd="4" destOrd="0" parTransId="{F055FE6F-14B2-4BA8-B2D9-EBDC19EF1127}" sibTransId="{96DCE8E0-3D0B-47D4-A74A-1F60AB45227D}"/>
    <dgm:cxn modelId="{72F3F7B7-6AE6-48CB-8AE0-4FED970CDD7F}" srcId="{DDF043E0-18EB-4BC6-88A2-3584C2132E34}" destId="{5C7645DD-3547-46BA-8348-D095EB6400E2}" srcOrd="1" destOrd="0" parTransId="{52453344-44C8-460A-B0DA-4117E99AE404}" sibTransId="{1A927516-1CFA-489E-92F3-3B4CC89A585C}"/>
    <dgm:cxn modelId="{10C6F862-5777-4353-BFED-F4000F737E40}" type="presOf" srcId="{1198AB26-89E7-4414-B4BC-AD3749420D8A}" destId="{63AD9088-584A-4226-AF3C-4F78FE30298E}" srcOrd="0" destOrd="0" presId="urn:microsoft.com/office/officeart/2008/layout/VerticalCurvedList"/>
    <dgm:cxn modelId="{1A08DA94-CC01-40EF-8469-C1BE9C91CBD5}" type="presOf" srcId="{2AF66592-93F4-41D0-8C1F-65C81BC6E4BC}" destId="{C8BAC9AB-69F7-4083-8639-76D211CE7713}" srcOrd="0" destOrd="0" presId="urn:microsoft.com/office/officeart/2008/layout/VerticalCurvedList"/>
    <dgm:cxn modelId="{463C1318-9697-43D2-8ED9-DC6EBF680C12}" type="presOf" srcId="{DDF043E0-18EB-4BC6-88A2-3584C2132E34}" destId="{FD51CF02-AFAE-43ED-AD5A-A14B6436ECCF}" srcOrd="0" destOrd="0" presId="urn:microsoft.com/office/officeart/2008/layout/VerticalCurvedList"/>
    <dgm:cxn modelId="{16B62F1C-1C82-4F53-B81C-013DFE8F6569}" srcId="{DDF043E0-18EB-4BC6-88A2-3584C2132E34}" destId="{1198AB26-89E7-4414-B4BC-AD3749420D8A}" srcOrd="2" destOrd="0" parTransId="{5CA1D1E5-BB9A-4FB2-BB58-104E085DF4A6}" sibTransId="{E4384C67-E3BA-44F6-8119-550222A9E024}"/>
    <dgm:cxn modelId="{BB278A27-0BA4-4D07-90C9-253AD3EFA809}" type="presOf" srcId="{1368503C-5A4E-4C6F-B37F-74EE61448DA1}" destId="{6DC0A043-2A39-4DA8-9AFA-AF34C1858ECE}" srcOrd="0" destOrd="0" presId="urn:microsoft.com/office/officeart/2008/layout/VerticalCurvedList"/>
    <dgm:cxn modelId="{1DF2354A-EE9A-4F7F-A1CB-853DC916D3D8}" srcId="{DDF043E0-18EB-4BC6-88A2-3584C2132E34}" destId="{68D913FF-0704-41D1-A19A-5DB896DC01FD}" srcOrd="3" destOrd="0" parTransId="{B78D47E1-650E-493D-8657-AD159A50B619}" sibTransId="{80A64FB1-468B-40EE-8ADA-58C399D4099C}"/>
    <dgm:cxn modelId="{2B855352-5D36-4C34-AA24-27CED0458989}" type="presOf" srcId="{2A12E04F-C9F9-4DCA-B739-1D22693D5526}" destId="{34F64CF0-7539-417D-97FD-2071211F601A}" srcOrd="0" destOrd="0" presId="urn:microsoft.com/office/officeart/2008/layout/VerticalCurvedList"/>
    <dgm:cxn modelId="{F158BA7A-2DCA-4AA0-AAFB-CF46DA0E9492}" type="presOf" srcId="{68D913FF-0704-41D1-A19A-5DB896DC01FD}" destId="{B0E9F58E-DD18-4588-8BB2-871FAC288BF0}" srcOrd="0" destOrd="0" presId="urn:microsoft.com/office/officeart/2008/layout/VerticalCurvedList"/>
    <dgm:cxn modelId="{EDC0E34E-118B-4179-A835-96CF649EF240}" type="presParOf" srcId="{FD51CF02-AFAE-43ED-AD5A-A14B6436ECCF}" destId="{49901E25-E513-412A-82E5-FF26C2260EA8}" srcOrd="0" destOrd="0" presId="urn:microsoft.com/office/officeart/2008/layout/VerticalCurvedList"/>
    <dgm:cxn modelId="{18DF5ADD-6A98-4D6B-AEFB-BCFB64F09B11}" type="presParOf" srcId="{49901E25-E513-412A-82E5-FF26C2260EA8}" destId="{AA4BED70-6133-4737-8507-EE3905D18880}" srcOrd="0" destOrd="0" presId="urn:microsoft.com/office/officeart/2008/layout/VerticalCurvedList"/>
    <dgm:cxn modelId="{083E8771-B842-403F-A0FB-970E6D4D954E}" type="presParOf" srcId="{AA4BED70-6133-4737-8507-EE3905D18880}" destId="{F27E9908-E3E1-4FC5-8F37-5D4551B09139}" srcOrd="0" destOrd="0" presId="urn:microsoft.com/office/officeart/2008/layout/VerticalCurvedList"/>
    <dgm:cxn modelId="{72CF775A-0E39-46E1-A7DF-E923A49DB087}" type="presParOf" srcId="{AA4BED70-6133-4737-8507-EE3905D18880}" destId="{C8BAC9AB-69F7-4083-8639-76D211CE7713}" srcOrd="1" destOrd="0" presId="urn:microsoft.com/office/officeart/2008/layout/VerticalCurvedList"/>
    <dgm:cxn modelId="{60C956B4-F30F-4CEC-9E42-B6A6086C0CC1}" type="presParOf" srcId="{AA4BED70-6133-4737-8507-EE3905D18880}" destId="{ADE59F5A-9521-492A-9FF0-A2DDA9A323C2}" srcOrd="2" destOrd="0" presId="urn:microsoft.com/office/officeart/2008/layout/VerticalCurvedList"/>
    <dgm:cxn modelId="{17237AAD-52F4-479B-B44C-B942621661F0}" type="presParOf" srcId="{AA4BED70-6133-4737-8507-EE3905D18880}" destId="{F83C5DF9-B6B2-4541-A2B4-763C5A8D1180}" srcOrd="3" destOrd="0" presId="urn:microsoft.com/office/officeart/2008/layout/VerticalCurvedList"/>
    <dgm:cxn modelId="{D1DCEE9E-CCFD-46DE-8888-27F124D5FEE8}" type="presParOf" srcId="{49901E25-E513-412A-82E5-FF26C2260EA8}" destId="{34F64CF0-7539-417D-97FD-2071211F601A}" srcOrd="1" destOrd="0" presId="urn:microsoft.com/office/officeart/2008/layout/VerticalCurvedList"/>
    <dgm:cxn modelId="{411802DB-FD0C-45BD-B8BD-5B5994C63F9E}" type="presParOf" srcId="{49901E25-E513-412A-82E5-FF26C2260EA8}" destId="{A99E5BFE-E9AD-4B6B-B917-7EA1AA528CEC}" srcOrd="2" destOrd="0" presId="urn:microsoft.com/office/officeart/2008/layout/VerticalCurvedList"/>
    <dgm:cxn modelId="{4E8C51D0-76CF-4AD1-9C8E-E7A559A11048}" type="presParOf" srcId="{A99E5BFE-E9AD-4B6B-B917-7EA1AA528CEC}" destId="{38AD0C2B-58E2-4B87-BCD2-9001EF535A72}" srcOrd="0" destOrd="0" presId="urn:microsoft.com/office/officeart/2008/layout/VerticalCurvedList"/>
    <dgm:cxn modelId="{280E6A86-E657-4B26-9583-EBEDAA32337A}" type="presParOf" srcId="{49901E25-E513-412A-82E5-FF26C2260EA8}" destId="{6E1D6357-EC74-471B-9C15-66632D808F93}" srcOrd="3" destOrd="0" presId="urn:microsoft.com/office/officeart/2008/layout/VerticalCurvedList"/>
    <dgm:cxn modelId="{5A92B368-89EF-4D35-9861-A05B5480325E}" type="presParOf" srcId="{49901E25-E513-412A-82E5-FF26C2260EA8}" destId="{88693CB6-ED92-41CE-B395-F3670E41638E}" srcOrd="4" destOrd="0" presId="urn:microsoft.com/office/officeart/2008/layout/VerticalCurvedList"/>
    <dgm:cxn modelId="{ADC2418B-A3B6-4938-AAFC-7FBD0A31B812}" type="presParOf" srcId="{88693CB6-ED92-41CE-B395-F3670E41638E}" destId="{C0EC2242-04EC-4778-8FBC-02078EB28418}" srcOrd="0" destOrd="0" presId="urn:microsoft.com/office/officeart/2008/layout/VerticalCurvedList"/>
    <dgm:cxn modelId="{75F31476-7548-4CE5-81BF-5D658351667B}" type="presParOf" srcId="{49901E25-E513-412A-82E5-FF26C2260EA8}" destId="{63AD9088-584A-4226-AF3C-4F78FE30298E}" srcOrd="5" destOrd="0" presId="urn:microsoft.com/office/officeart/2008/layout/VerticalCurvedList"/>
    <dgm:cxn modelId="{8D8CD275-C6D1-4E1C-ADB9-4AAB4F547EC8}" type="presParOf" srcId="{49901E25-E513-412A-82E5-FF26C2260EA8}" destId="{76887637-6A42-4A59-863D-DFAD8004F439}" srcOrd="6" destOrd="0" presId="urn:microsoft.com/office/officeart/2008/layout/VerticalCurvedList"/>
    <dgm:cxn modelId="{0445073E-C738-4F13-85E0-44DDFCBD3688}" type="presParOf" srcId="{76887637-6A42-4A59-863D-DFAD8004F439}" destId="{BF6FA3A8-603F-4886-AF88-F091E4EE3341}" srcOrd="0" destOrd="0" presId="urn:microsoft.com/office/officeart/2008/layout/VerticalCurvedList"/>
    <dgm:cxn modelId="{C94380A1-DB05-4D2C-8DE7-BE542CF8E5A8}" type="presParOf" srcId="{49901E25-E513-412A-82E5-FF26C2260EA8}" destId="{B0E9F58E-DD18-4588-8BB2-871FAC288BF0}" srcOrd="7" destOrd="0" presId="urn:microsoft.com/office/officeart/2008/layout/VerticalCurvedList"/>
    <dgm:cxn modelId="{2D3A5897-38E7-4BB0-BECD-21B73E66E5E8}" type="presParOf" srcId="{49901E25-E513-412A-82E5-FF26C2260EA8}" destId="{436F91E2-1FA9-4C77-B58C-CF3CCF223CBE}" srcOrd="8" destOrd="0" presId="urn:microsoft.com/office/officeart/2008/layout/VerticalCurvedList"/>
    <dgm:cxn modelId="{EE91EBFA-E6B6-4616-92E2-B72D4F017991}" type="presParOf" srcId="{436F91E2-1FA9-4C77-B58C-CF3CCF223CBE}" destId="{65FD9B7A-333F-4033-ADE2-1305C25FD892}" srcOrd="0" destOrd="0" presId="urn:microsoft.com/office/officeart/2008/layout/VerticalCurvedList"/>
    <dgm:cxn modelId="{CCB153B4-7F04-4C91-8CAB-CB6C38EDFAFB}" type="presParOf" srcId="{49901E25-E513-412A-82E5-FF26C2260EA8}" destId="{6DC0A043-2A39-4DA8-9AFA-AF34C1858ECE}" srcOrd="9" destOrd="0" presId="urn:microsoft.com/office/officeart/2008/layout/VerticalCurvedList"/>
    <dgm:cxn modelId="{416E7DE4-B4FD-4102-9619-7DD9F251EF15}" type="presParOf" srcId="{49901E25-E513-412A-82E5-FF26C2260EA8}" destId="{64D0F12F-049E-440E-9626-397696319CFB}" srcOrd="10" destOrd="0" presId="urn:microsoft.com/office/officeart/2008/layout/VerticalCurvedList"/>
    <dgm:cxn modelId="{A3A6EC94-BF70-4536-B925-EDC71C9C9A69}" type="presParOf" srcId="{64D0F12F-049E-440E-9626-397696319CFB}" destId="{D9EFED48-840E-4B28-BF3D-A1316586304C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6F6F7FA-12C3-45C0-968F-FC99BDE8028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EFDF7F60-4DD9-498A-93D0-5760050736A7}" type="pres">
      <dgm:prSet presAssocID="{D6F6F7FA-12C3-45C0-968F-FC99BDE80280}" presName="Name0" presStyleCnt="0">
        <dgm:presLayoutVars>
          <dgm:dir/>
          <dgm:resizeHandles val="exact"/>
        </dgm:presLayoutVars>
      </dgm:prSet>
      <dgm:spPr/>
    </dgm:pt>
    <dgm:pt modelId="{4185EC54-DE44-4D81-B582-0B336597C9E0}" type="pres">
      <dgm:prSet presAssocID="{D6F6F7FA-12C3-45C0-968F-FC99BDE80280}" presName="fgShape" presStyleLbl="fgShp" presStyleIdx="0" presStyleCnt="1"/>
      <dgm:spPr/>
    </dgm:pt>
    <dgm:pt modelId="{D6CEC02F-A637-4489-8627-F8CDD7C3EFAB}" type="pres">
      <dgm:prSet presAssocID="{D6F6F7FA-12C3-45C0-968F-FC99BDE80280}" presName="linComp" presStyleCnt="0"/>
      <dgm:spPr/>
    </dgm:pt>
  </dgm:ptLst>
  <dgm:cxnLst>
    <dgm:cxn modelId="{E29DC23F-7417-4788-A062-6EF879D6E926}" type="presOf" srcId="{D6F6F7FA-12C3-45C0-968F-FC99BDE80280}" destId="{EFDF7F60-4DD9-498A-93D0-5760050736A7}" srcOrd="0" destOrd="0" presId="urn:microsoft.com/office/officeart/2005/8/layout/hList7"/>
    <dgm:cxn modelId="{05FC7B79-8F86-41D5-9E61-2909DC381504}" type="presParOf" srcId="{EFDF7F60-4DD9-498A-93D0-5760050736A7}" destId="{4185EC54-DE44-4D81-B582-0B336597C9E0}" srcOrd="0" destOrd="0" presId="urn:microsoft.com/office/officeart/2005/8/layout/hList7"/>
    <dgm:cxn modelId="{56BB1BB2-C658-4D62-B96A-A75B9C6B0994}" type="presParOf" srcId="{EFDF7F60-4DD9-498A-93D0-5760050736A7}" destId="{D6CEC02F-A637-4489-8627-F8CDD7C3EFAB}" srcOrd="1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D3311FB4-7480-40D4-85A2-F2752CE611FB}" type="doc">
      <dgm:prSet loTypeId="urn:microsoft.com/office/officeart/2008/layout/VerticalCurvedList" loCatId="list" qsTypeId="urn:microsoft.com/office/officeart/2005/8/quickstyle/simple2" qsCatId="simple" csTypeId="urn:microsoft.com/office/officeart/2005/8/colors/colorful1#2" csCatId="colorful" phldr="1"/>
      <dgm:spPr/>
      <dgm:t>
        <a:bodyPr/>
        <a:lstStyle/>
        <a:p>
          <a:endParaRPr lang="en-US"/>
        </a:p>
      </dgm:t>
    </dgm:pt>
    <dgm:pt modelId="{05F653BC-DC33-4D04-8858-02293D660E49}">
      <dgm:prSet phldrT="[Текст]" custT="1"/>
      <dgm:spPr>
        <a:solidFill>
          <a:srgbClr val="CCFFCC"/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Пункт 1 – проверьте свою готовность к работе</a:t>
          </a:r>
          <a:endParaRPr lang="en-US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5C506261-F3B8-4C00-B91F-EB2781963087}" type="parTrans" cxnId="{AE314E17-3D7D-49B7-BEF3-5D2F9274F48D}">
      <dgm:prSet/>
      <dgm:spPr/>
      <dgm:t>
        <a:bodyPr/>
        <a:lstStyle/>
        <a:p>
          <a:endParaRPr lang="en-US"/>
        </a:p>
      </dgm:t>
    </dgm:pt>
    <dgm:pt modelId="{F9B63EB3-C3EE-45E3-97E4-CAB7D369DA58}" type="sibTrans" cxnId="{AE314E17-3D7D-49B7-BEF3-5D2F9274F48D}">
      <dgm:prSet/>
      <dgm:spPr/>
      <dgm:t>
        <a:bodyPr/>
        <a:lstStyle/>
        <a:p>
          <a:endParaRPr lang="en-US"/>
        </a:p>
      </dgm:t>
    </dgm:pt>
    <dgm:pt modelId="{3CEE3A4A-FECE-41F3-BE63-A55C627E6580}">
      <dgm:prSet phldrT="[Текст]" custT="1"/>
      <dgm:spPr/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Пункт 4 – проверьте правильность выполнения работы</a:t>
          </a:r>
          <a:endParaRPr lang="en-US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E5FDEA69-EB11-435E-8C6F-5A3DE465DC19}" type="parTrans" cxnId="{F809593D-8ADE-4EDC-8EC2-65E221BF468B}">
      <dgm:prSet/>
      <dgm:spPr/>
      <dgm:t>
        <a:bodyPr/>
        <a:lstStyle/>
        <a:p>
          <a:endParaRPr lang="en-US"/>
        </a:p>
      </dgm:t>
    </dgm:pt>
    <dgm:pt modelId="{36C072FB-7BD0-4BFD-84F1-FD1866EB817B}" type="sibTrans" cxnId="{F809593D-8ADE-4EDC-8EC2-65E221BF468B}">
      <dgm:prSet/>
      <dgm:spPr/>
      <dgm:t>
        <a:bodyPr/>
        <a:lstStyle/>
        <a:p>
          <a:endParaRPr lang="en-US"/>
        </a:p>
      </dgm:t>
    </dgm:pt>
    <dgm:pt modelId="{32546B02-BF1D-4743-B834-8C28E985C486}">
      <dgm:prSet phldrT="[Текст]" custT="1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Пункт 5 – примите меры по устранению отклонений и к повышению уровня безопасности</a:t>
          </a:r>
          <a:endParaRPr lang="en-US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617AD237-2470-4769-9B50-EDC3E6DCD735}" type="parTrans" cxnId="{D55AEC03-6EC6-4ABB-92A3-DE797A71874F}">
      <dgm:prSet/>
      <dgm:spPr/>
      <dgm:t>
        <a:bodyPr/>
        <a:lstStyle/>
        <a:p>
          <a:endParaRPr lang="en-US"/>
        </a:p>
      </dgm:t>
    </dgm:pt>
    <dgm:pt modelId="{9B19386B-912A-4C0E-87A3-F0076B459D6E}" type="sibTrans" cxnId="{D55AEC03-6EC6-4ABB-92A3-DE797A71874F}">
      <dgm:prSet/>
      <dgm:spPr/>
      <dgm:t>
        <a:bodyPr/>
        <a:lstStyle/>
        <a:p>
          <a:endParaRPr lang="en-US"/>
        </a:p>
      </dgm:t>
    </dgm:pt>
    <dgm:pt modelId="{EA6B368A-4DD3-4830-B6F8-647CFC41C122}">
      <dgm:prSet custT="1"/>
      <dgm:spPr>
        <a:solidFill>
          <a:srgbClr val="CCFFFF"/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Пункт 2 – проверьте состояние подходов к рабочему месту</a:t>
          </a:r>
          <a:endParaRPr lang="en-US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454FF229-B7B9-409F-AC23-A46A510AC8FC}" type="parTrans" cxnId="{F14CE5C3-C2D1-4858-ADE5-9D227D7FFBDA}">
      <dgm:prSet/>
      <dgm:spPr/>
      <dgm:t>
        <a:bodyPr/>
        <a:lstStyle/>
        <a:p>
          <a:endParaRPr lang="en-US"/>
        </a:p>
      </dgm:t>
    </dgm:pt>
    <dgm:pt modelId="{306186CF-503F-425E-9EC5-8DF77C5CCAB7}" type="sibTrans" cxnId="{F14CE5C3-C2D1-4858-ADE5-9D227D7FFBDA}">
      <dgm:prSet/>
      <dgm:spPr/>
      <dgm:t>
        <a:bodyPr/>
        <a:lstStyle/>
        <a:p>
          <a:endParaRPr lang="en-US"/>
        </a:p>
      </dgm:t>
    </dgm:pt>
    <dgm:pt modelId="{0AA6C484-1629-435E-BC53-D0B005C9732A}">
      <dgm:prSet custT="1"/>
      <dgm:spPr>
        <a:solidFill>
          <a:schemeClr val="bg2"/>
        </a:solidFill>
      </dgm:spPr>
      <dgm:t>
        <a:bodyPr/>
        <a:lstStyle/>
        <a:p>
          <a:pPr algn="just"/>
          <a:r>
            <a:rPr lang="ru-RU" sz="20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Пункт 3 – проверьте состояние рабочего места</a:t>
          </a:r>
          <a:endParaRPr lang="en-US" sz="2000" b="1" dirty="0">
            <a:solidFill>
              <a:srgbClr val="0070C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0D51EF2-19FB-4BA6-8F31-8052FDFFF191}" type="parTrans" cxnId="{ACBB9D91-BD59-4E95-B1AC-30498CA6370A}">
      <dgm:prSet/>
      <dgm:spPr/>
      <dgm:t>
        <a:bodyPr/>
        <a:lstStyle/>
        <a:p>
          <a:endParaRPr lang="en-US"/>
        </a:p>
      </dgm:t>
    </dgm:pt>
    <dgm:pt modelId="{D536CFA6-7C85-4BEF-8A27-2C48BD7F3C11}" type="sibTrans" cxnId="{ACBB9D91-BD59-4E95-B1AC-30498CA6370A}">
      <dgm:prSet/>
      <dgm:spPr/>
      <dgm:t>
        <a:bodyPr/>
        <a:lstStyle/>
        <a:p>
          <a:endParaRPr lang="en-US"/>
        </a:p>
      </dgm:t>
    </dgm:pt>
    <dgm:pt modelId="{6E0D22D1-DE0F-4DD2-980C-330EBA20C13F}" type="pres">
      <dgm:prSet presAssocID="{D3311FB4-7480-40D4-85A2-F2752CE611FB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9421CA49-9720-46E3-9401-B2C4C6402639}" type="pres">
      <dgm:prSet presAssocID="{D3311FB4-7480-40D4-85A2-F2752CE611FB}" presName="Name1" presStyleCnt="0"/>
      <dgm:spPr/>
    </dgm:pt>
    <dgm:pt modelId="{8AF9485B-07FF-42CC-951C-2508D15CD8AE}" type="pres">
      <dgm:prSet presAssocID="{D3311FB4-7480-40D4-85A2-F2752CE611FB}" presName="cycle" presStyleCnt="0"/>
      <dgm:spPr/>
    </dgm:pt>
    <dgm:pt modelId="{0DC80A0D-C2C9-4C5B-B007-2F0626C02538}" type="pres">
      <dgm:prSet presAssocID="{D3311FB4-7480-40D4-85A2-F2752CE611FB}" presName="srcNode" presStyleLbl="node1" presStyleIdx="0" presStyleCnt="5"/>
      <dgm:spPr/>
    </dgm:pt>
    <dgm:pt modelId="{AE8C7EFE-15DD-4E46-8F59-1C54F4B19AA4}" type="pres">
      <dgm:prSet presAssocID="{D3311FB4-7480-40D4-85A2-F2752CE611FB}" presName="conn" presStyleLbl="parChTrans1D2" presStyleIdx="0" presStyleCnt="1"/>
      <dgm:spPr/>
      <dgm:t>
        <a:bodyPr/>
        <a:lstStyle/>
        <a:p>
          <a:endParaRPr lang="en-US"/>
        </a:p>
      </dgm:t>
    </dgm:pt>
    <dgm:pt modelId="{A8811FD1-601F-45BA-A9F3-935404D0A30D}" type="pres">
      <dgm:prSet presAssocID="{D3311FB4-7480-40D4-85A2-F2752CE611FB}" presName="extraNode" presStyleLbl="node1" presStyleIdx="0" presStyleCnt="5"/>
      <dgm:spPr/>
    </dgm:pt>
    <dgm:pt modelId="{57B674BA-CB7F-40E1-8853-FAD9404A1D2A}" type="pres">
      <dgm:prSet presAssocID="{D3311FB4-7480-40D4-85A2-F2752CE611FB}" presName="dstNode" presStyleLbl="node1" presStyleIdx="0" presStyleCnt="5"/>
      <dgm:spPr/>
    </dgm:pt>
    <dgm:pt modelId="{68C67D99-7BCB-475F-A1F4-67D5A44CE0E8}" type="pres">
      <dgm:prSet presAssocID="{05F653BC-DC33-4D04-8858-02293D660E49}" presName="text_1" presStyleLbl="node1" presStyleIdx="0" presStyleCnt="5" custLinFactNeighborX="1082" custLinFactNeighborY="-715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EDB311F-E9B5-4D7B-89F6-E47FC11B9B83}" type="pres">
      <dgm:prSet presAssocID="{05F653BC-DC33-4D04-8858-02293D660E49}" presName="accent_1" presStyleCnt="0"/>
      <dgm:spPr/>
    </dgm:pt>
    <dgm:pt modelId="{52879156-EC52-4C3A-B36C-87D7D45DFC5B}" type="pres">
      <dgm:prSet presAssocID="{05F653BC-DC33-4D04-8858-02293D660E49}" presName="accentRepeatNode" presStyleLbl="solidFgAcc1" presStyleIdx="0" presStyleCnt="5"/>
      <dgm:spPr>
        <a:solidFill>
          <a:srgbClr val="CCFFCC"/>
        </a:solidFill>
      </dgm:spPr>
      <dgm:t>
        <a:bodyPr/>
        <a:lstStyle/>
        <a:p>
          <a:endParaRPr lang="en-US"/>
        </a:p>
      </dgm:t>
    </dgm:pt>
    <dgm:pt modelId="{FCCF45E3-1438-4D49-BA61-1369799CFB3D}" type="pres">
      <dgm:prSet presAssocID="{EA6B368A-4DD3-4830-B6F8-647CFC41C122}" presName="text_2" presStyleLbl="node1" presStyleIdx="1" presStyleCnt="5" custLinFactNeighborX="2996" custLinFactNeighborY="-1199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E6A1513-8E02-4750-B442-1E6DA87C07CC}" type="pres">
      <dgm:prSet presAssocID="{EA6B368A-4DD3-4830-B6F8-647CFC41C122}" presName="accent_2" presStyleCnt="0"/>
      <dgm:spPr/>
    </dgm:pt>
    <dgm:pt modelId="{0F9BAA77-2F88-4C0E-B90E-347CE4486C12}" type="pres">
      <dgm:prSet presAssocID="{EA6B368A-4DD3-4830-B6F8-647CFC41C122}" presName="accentRepeatNode" presStyleLbl="solidFgAcc1" presStyleIdx="1" presStyleCnt="5" custLinFactNeighborX="-5876" custLinFactNeighborY="-6834"/>
      <dgm:spPr>
        <a:solidFill>
          <a:srgbClr val="CCFFFF"/>
        </a:solidFill>
      </dgm:spPr>
      <dgm:t>
        <a:bodyPr/>
        <a:lstStyle/>
        <a:p>
          <a:endParaRPr lang="en-US"/>
        </a:p>
      </dgm:t>
    </dgm:pt>
    <dgm:pt modelId="{0377E6DA-74EB-45F6-844B-367F2642A304}" type="pres">
      <dgm:prSet presAssocID="{0AA6C484-1629-435E-BC53-D0B005C9732A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122762B-1F14-42E3-826E-BA3874924454}" type="pres">
      <dgm:prSet presAssocID="{0AA6C484-1629-435E-BC53-D0B005C9732A}" presName="accent_3" presStyleCnt="0"/>
      <dgm:spPr/>
    </dgm:pt>
    <dgm:pt modelId="{A7D0D9DC-CA17-4544-AED0-D2CDD0ECD249}" type="pres">
      <dgm:prSet presAssocID="{0AA6C484-1629-435E-BC53-D0B005C9732A}" presName="accentRepeatNode" presStyleLbl="solidFgAcc1" presStyleIdx="2" presStyleCnt="5"/>
      <dgm:spPr>
        <a:solidFill>
          <a:schemeClr val="bg2"/>
        </a:solidFill>
      </dgm:spPr>
      <dgm:t>
        <a:bodyPr/>
        <a:lstStyle/>
        <a:p>
          <a:endParaRPr lang="en-US"/>
        </a:p>
      </dgm:t>
    </dgm:pt>
    <dgm:pt modelId="{A94D6C56-4A50-41EF-982D-5C4512E23D03}" type="pres">
      <dgm:prSet presAssocID="{3CEE3A4A-FECE-41F3-BE63-A55C627E6580}" presName="text_4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97A0BC6-38FA-44CB-A61C-61A9E8B22DF6}" type="pres">
      <dgm:prSet presAssocID="{3CEE3A4A-FECE-41F3-BE63-A55C627E6580}" presName="accent_4" presStyleCnt="0"/>
      <dgm:spPr/>
    </dgm:pt>
    <dgm:pt modelId="{300D0C92-8C59-488B-AEC6-F9C15ADA9FC8}" type="pres">
      <dgm:prSet presAssocID="{3CEE3A4A-FECE-41F3-BE63-A55C627E6580}" presName="accentRepeatNode" presStyleLbl="solidFgAcc1" presStyleIdx="3" presStyleCnt="5"/>
      <dgm:spPr>
        <a:solidFill>
          <a:schemeClr val="accent5"/>
        </a:solidFill>
      </dgm:spPr>
      <dgm:t>
        <a:bodyPr/>
        <a:lstStyle/>
        <a:p>
          <a:endParaRPr lang="en-US"/>
        </a:p>
      </dgm:t>
    </dgm:pt>
    <dgm:pt modelId="{4B85A3C1-FDAA-4F7D-8B42-1A7892B4E6ED}" type="pres">
      <dgm:prSet presAssocID="{32546B02-BF1D-4743-B834-8C28E985C486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C255F71-C667-40C4-9243-8C916CB520C9}" type="pres">
      <dgm:prSet presAssocID="{32546B02-BF1D-4743-B834-8C28E985C486}" presName="accent_5" presStyleCnt="0"/>
      <dgm:spPr/>
    </dgm:pt>
    <dgm:pt modelId="{4E0A0124-FFDB-4E45-BD9A-91B9903CC700}" type="pres">
      <dgm:prSet presAssocID="{32546B02-BF1D-4743-B834-8C28E985C486}" presName="accentRepeatNode" presStyleLbl="solidFgAcc1" presStyleIdx="4" presStyleCnt="5"/>
      <dgm:spPr>
        <a:solidFill>
          <a:schemeClr val="tx1">
            <a:lumMod val="20000"/>
            <a:lumOff val="80000"/>
          </a:schemeClr>
        </a:solidFill>
      </dgm:spPr>
      <dgm:t>
        <a:bodyPr/>
        <a:lstStyle/>
        <a:p>
          <a:endParaRPr lang="en-US"/>
        </a:p>
      </dgm:t>
    </dgm:pt>
  </dgm:ptLst>
  <dgm:cxnLst>
    <dgm:cxn modelId="{E5B48693-0169-4314-9DD9-A26735661B11}" type="presOf" srcId="{EA6B368A-4DD3-4830-B6F8-647CFC41C122}" destId="{FCCF45E3-1438-4D49-BA61-1369799CFB3D}" srcOrd="0" destOrd="0" presId="urn:microsoft.com/office/officeart/2008/layout/VerticalCurvedList"/>
    <dgm:cxn modelId="{692BF2EB-FAE8-46A2-BB46-62D67B8CCCB7}" type="presOf" srcId="{32546B02-BF1D-4743-B834-8C28E985C486}" destId="{4B85A3C1-FDAA-4F7D-8B42-1A7892B4E6ED}" srcOrd="0" destOrd="0" presId="urn:microsoft.com/office/officeart/2008/layout/VerticalCurvedList"/>
    <dgm:cxn modelId="{4BE11248-6433-46B3-A599-7F0A4BFCBA33}" type="presOf" srcId="{3CEE3A4A-FECE-41F3-BE63-A55C627E6580}" destId="{A94D6C56-4A50-41EF-982D-5C4512E23D03}" srcOrd="0" destOrd="0" presId="urn:microsoft.com/office/officeart/2008/layout/VerticalCurvedList"/>
    <dgm:cxn modelId="{F14CE5C3-C2D1-4858-ADE5-9D227D7FFBDA}" srcId="{D3311FB4-7480-40D4-85A2-F2752CE611FB}" destId="{EA6B368A-4DD3-4830-B6F8-647CFC41C122}" srcOrd="1" destOrd="0" parTransId="{454FF229-B7B9-409F-AC23-A46A510AC8FC}" sibTransId="{306186CF-503F-425E-9EC5-8DF77C5CCAB7}"/>
    <dgm:cxn modelId="{AE314E17-3D7D-49B7-BEF3-5D2F9274F48D}" srcId="{D3311FB4-7480-40D4-85A2-F2752CE611FB}" destId="{05F653BC-DC33-4D04-8858-02293D660E49}" srcOrd="0" destOrd="0" parTransId="{5C506261-F3B8-4C00-B91F-EB2781963087}" sibTransId="{F9B63EB3-C3EE-45E3-97E4-CAB7D369DA58}"/>
    <dgm:cxn modelId="{0D26AF87-E3FB-4AE8-BBE1-869A7DF7334A}" type="presOf" srcId="{05F653BC-DC33-4D04-8858-02293D660E49}" destId="{68C67D99-7BCB-475F-A1F4-67D5A44CE0E8}" srcOrd="0" destOrd="0" presId="urn:microsoft.com/office/officeart/2008/layout/VerticalCurvedList"/>
    <dgm:cxn modelId="{D55AEC03-6EC6-4ABB-92A3-DE797A71874F}" srcId="{D3311FB4-7480-40D4-85A2-F2752CE611FB}" destId="{32546B02-BF1D-4743-B834-8C28E985C486}" srcOrd="4" destOrd="0" parTransId="{617AD237-2470-4769-9B50-EDC3E6DCD735}" sibTransId="{9B19386B-912A-4C0E-87A3-F0076B459D6E}"/>
    <dgm:cxn modelId="{F809593D-8ADE-4EDC-8EC2-65E221BF468B}" srcId="{D3311FB4-7480-40D4-85A2-F2752CE611FB}" destId="{3CEE3A4A-FECE-41F3-BE63-A55C627E6580}" srcOrd="3" destOrd="0" parTransId="{E5FDEA69-EB11-435E-8C6F-5A3DE465DC19}" sibTransId="{36C072FB-7BD0-4BFD-84F1-FD1866EB817B}"/>
    <dgm:cxn modelId="{16FFA96C-CD69-4137-923C-7A20EE55E8DB}" type="presOf" srcId="{0AA6C484-1629-435E-BC53-D0B005C9732A}" destId="{0377E6DA-74EB-45F6-844B-367F2642A304}" srcOrd="0" destOrd="0" presId="urn:microsoft.com/office/officeart/2008/layout/VerticalCurvedList"/>
    <dgm:cxn modelId="{ACBB9D91-BD59-4E95-B1AC-30498CA6370A}" srcId="{D3311FB4-7480-40D4-85A2-F2752CE611FB}" destId="{0AA6C484-1629-435E-BC53-D0B005C9732A}" srcOrd="2" destOrd="0" parTransId="{20D51EF2-19FB-4BA6-8F31-8052FDFFF191}" sibTransId="{D536CFA6-7C85-4BEF-8A27-2C48BD7F3C11}"/>
    <dgm:cxn modelId="{3D1381D4-E71F-49C8-A34A-227F5C7F520B}" type="presOf" srcId="{D3311FB4-7480-40D4-85A2-F2752CE611FB}" destId="{6E0D22D1-DE0F-4DD2-980C-330EBA20C13F}" srcOrd="0" destOrd="0" presId="urn:microsoft.com/office/officeart/2008/layout/VerticalCurvedList"/>
    <dgm:cxn modelId="{082F1CD4-957E-4E36-B2AC-AA7418B90123}" type="presOf" srcId="{F9B63EB3-C3EE-45E3-97E4-CAB7D369DA58}" destId="{AE8C7EFE-15DD-4E46-8F59-1C54F4B19AA4}" srcOrd="0" destOrd="0" presId="urn:microsoft.com/office/officeart/2008/layout/VerticalCurvedList"/>
    <dgm:cxn modelId="{43A20D8A-6B79-4A3A-8524-642831157160}" type="presParOf" srcId="{6E0D22D1-DE0F-4DD2-980C-330EBA20C13F}" destId="{9421CA49-9720-46E3-9401-B2C4C6402639}" srcOrd="0" destOrd="0" presId="urn:microsoft.com/office/officeart/2008/layout/VerticalCurvedList"/>
    <dgm:cxn modelId="{89BA2334-E1BD-4E10-8AD3-D4A7C61F9E10}" type="presParOf" srcId="{9421CA49-9720-46E3-9401-B2C4C6402639}" destId="{8AF9485B-07FF-42CC-951C-2508D15CD8AE}" srcOrd="0" destOrd="0" presId="urn:microsoft.com/office/officeart/2008/layout/VerticalCurvedList"/>
    <dgm:cxn modelId="{40F2C951-A6E0-4C6A-859C-B8730BD4B3A9}" type="presParOf" srcId="{8AF9485B-07FF-42CC-951C-2508D15CD8AE}" destId="{0DC80A0D-C2C9-4C5B-B007-2F0626C02538}" srcOrd="0" destOrd="0" presId="urn:microsoft.com/office/officeart/2008/layout/VerticalCurvedList"/>
    <dgm:cxn modelId="{C7615F59-B09D-4CD0-8D7A-E5C707DD6222}" type="presParOf" srcId="{8AF9485B-07FF-42CC-951C-2508D15CD8AE}" destId="{AE8C7EFE-15DD-4E46-8F59-1C54F4B19AA4}" srcOrd="1" destOrd="0" presId="urn:microsoft.com/office/officeart/2008/layout/VerticalCurvedList"/>
    <dgm:cxn modelId="{601207DE-B911-4C8A-BE35-A0C986666691}" type="presParOf" srcId="{8AF9485B-07FF-42CC-951C-2508D15CD8AE}" destId="{A8811FD1-601F-45BA-A9F3-935404D0A30D}" srcOrd="2" destOrd="0" presId="urn:microsoft.com/office/officeart/2008/layout/VerticalCurvedList"/>
    <dgm:cxn modelId="{E7F8DFF0-939B-4918-9073-0667047102CC}" type="presParOf" srcId="{8AF9485B-07FF-42CC-951C-2508D15CD8AE}" destId="{57B674BA-CB7F-40E1-8853-FAD9404A1D2A}" srcOrd="3" destOrd="0" presId="urn:microsoft.com/office/officeart/2008/layout/VerticalCurvedList"/>
    <dgm:cxn modelId="{0FABE25A-71D0-4FFE-BE00-1BEFDDD21E6B}" type="presParOf" srcId="{9421CA49-9720-46E3-9401-B2C4C6402639}" destId="{68C67D99-7BCB-475F-A1F4-67D5A44CE0E8}" srcOrd="1" destOrd="0" presId="urn:microsoft.com/office/officeart/2008/layout/VerticalCurvedList"/>
    <dgm:cxn modelId="{9B5CEEAD-C035-4632-8291-E1E01E8C0A6A}" type="presParOf" srcId="{9421CA49-9720-46E3-9401-B2C4C6402639}" destId="{AEDB311F-E9B5-4D7B-89F6-E47FC11B9B83}" srcOrd="2" destOrd="0" presId="urn:microsoft.com/office/officeart/2008/layout/VerticalCurvedList"/>
    <dgm:cxn modelId="{325B63E8-2CBF-4838-8758-04151841BE30}" type="presParOf" srcId="{AEDB311F-E9B5-4D7B-89F6-E47FC11B9B83}" destId="{52879156-EC52-4C3A-B36C-87D7D45DFC5B}" srcOrd="0" destOrd="0" presId="urn:microsoft.com/office/officeart/2008/layout/VerticalCurvedList"/>
    <dgm:cxn modelId="{6DF3BD15-1DD4-4AC0-B8C5-C75B3A4C7EFE}" type="presParOf" srcId="{9421CA49-9720-46E3-9401-B2C4C6402639}" destId="{FCCF45E3-1438-4D49-BA61-1369799CFB3D}" srcOrd="3" destOrd="0" presId="urn:microsoft.com/office/officeart/2008/layout/VerticalCurvedList"/>
    <dgm:cxn modelId="{2AEB070C-3843-4843-BB5E-E4A9881B51AA}" type="presParOf" srcId="{9421CA49-9720-46E3-9401-B2C4C6402639}" destId="{DE6A1513-8E02-4750-B442-1E6DA87C07CC}" srcOrd="4" destOrd="0" presId="urn:microsoft.com/office/officeart/2008/layout/VerticalCurvedList"/>
    <dgm:cxn modelId="{ED750A77-0BBA-4886-BF01-AD940C533046}" type="presParOf" srcId="{DE6A1513-8E02-4750-B442-1E6DA87C07CC}" destId="{0F9BAA77-2F88-4C0E-B90E-347CE4486C12}" srcOrd="0" destOrd="0" presId="urn:microsoft.com/office/officeart/2008/layout/VerticalCurvedList"/>
    <dgm:cxn modelId="{CF0A6EEF-47E3-41C8-AB55-17AA6959A2F8}" type="presParOf" srcId="{9421CA49-9720-46E3-9401-B2C4C6402639}" destId="{0377E6DA-74EB-45F6-844B-367F2642A304}" srcOrd="5" destOrd="0" presId="urn:microsoft.com/office/officeart/2008/layout/VerticalCurvedList"/>
    <dgm:cxn modelId="{FA08C5E4-852A-45BB-8254-ACBA6F4AE10A}" type="presParOf" srcId="{9421CA49-9720-46E3-9401-B2C4C6402639}" destId="{4122762B-1F14-42E3-826E-BA3874924454}" srcOrd="6" destOrd="0" presId="urn:microsoft.com/office/officeart/2008/layout/VerticalCurvedList"/>
    <dgm:cxn modelId="{6CEE9981-482D-4FFF-970D-56EAEED7D134}" type="presParOf" srcId="{4122762B-1F14-42E3-826E-BA3874924454}" destId="{A7D0D9DC-CA17-4544-AED0-D2CDD0ECD249}" srcOrd="0" destOrd="0" presId="urn:microsoft.com/office/officeart/2008/layout/VerticalCurvedList"/>
    <dgm:cxn modelId="{B95C9387-4F57-4CC8-9522-AE04E6D5040F}" type="presParOf" srcId="{9421CA49-9720-46E3-9401-B2C4C6402639}" destId="{A94D6C56-4A50-41EF-982D-5C4512E23D03}" srcOrd="7" destOrd="0" presId="urn:microsoft.com/office/officeart/2008/layout/VerticalCurvedList"/>
    <dgm:cxn modelId="{8B8D49AA-3F5F-4A24-957C-50D0F43FF32B}" type="presParOf" srcId="{9421CA49-9720-46E3-9401-B2C4C6402639}" destId="{697A0BC6-38FA-44CB-A61C-61A9E8B22DF6}" srcOrd="8" destOrd="0" presId="urn:microsoft.com/office/officeart/2008/layout/VerticalCurvedList"/>
    <dgm:cxn modelId="{ADD5A3B9-5669-40AC-8C87-B143F778C79D}" type="presParOf" srcId="{697A0BC6-38FA-44CB-A61C-61A9E8B22DF6}" destId="{300D0C92-8C59-488B-AEC6-F9C15ADA9FC8}" srcOrd="0" destOrd="0" presId="urn:microsoft.com/office/officeart/2008/layout/VerticalCurvedList"/>
    <dgm:cxn modelId="{D7893CF1-8B57-4DE1-B8E4-9672AA34BBCF}" type="presParOf" srcId="{9421CA49-9720-46E3-9401-B2C4C6402639}" destId="{4B85A3C1-FDAA-4F7D-8B42-1A7892B4E6ED}" srcOrd="9" destOrd="0" presId="urn:microsoft.com/office/officeart/2008/layout/VerticalCurvedList"/>
    <dgm:cxn modelId="{EDF4E9EE-43DF-428A-983E-C7475AEF148E}" type="presParOf" srcId="{9421CA49-9720-46E3-9401-B2C4C6402639}" destId="{8C255F71-C667-40C4-9243-8C916CB520C9}" srcOrd="10" destOrd="0" presId="urn:microsoft.com/office/officeart/2008/layout/VerticalCurvedList"/>
    <dgm:cxn modelId="{AC97544A-DC2E-464F-8BED-CB61B1A4163D}" type="presParOf" srcId="{8C255F71-C667-40C4-9243-8C916CB520C9}" destId="{4E0A0124-FFDB-4E45-BD9A-91B9903CC700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2A39E6B7-73ED-4FB7-B26C-02F82822732A}" type="doc">
      <dgm:prSet loTypeId="urn:microsoft.com/office/officeart/2005/8/layout/chevron2" loCatId="list" qsTypeId="urn:microsoft.com/office/officeart/2005/8/quickstyle/3d2" qsCatId="3D" csTypeId="urn:microsoft.com/office/officeart/2005/8/colors/colorful1#3" csCatId="colorful" phldr="1"/>
      <dgm:spPr/>
      <dgm:t>
        <a:bodyPr/>
        <a:lstStyle/>
        <a:p>
          <a:endParaRPr lang="en-US"/>
        </a:p>
      </dgm:t>
    </dgm:pt>
    <dgm:pt modelId="{E0A395E8-88CB-4D20-A8E5-539435857A23}">
      <dgm:prSet custT="1"/>
      <dgm:spPr/>
      <dgm:t>
        <a:bodyPr/>
        <a:lstStyle/>
        <a:p>
          <a:endParaRPr lang="en-US" sz="1600" dirty="0">
            <a:latin typeface="Times New Roman" pitchFamily="18" charset="0"/>
            <a:cs typeface="Times New Roman" pitchFamily="18" charset="0"/>
          </a:endParaRPr>
        </a:p>
      </dgm:t>
    </dgm:pt>
    <dgm:pt modelId="{0D65B86B-DE6C-4E63-83F4-0FF4D3607DE3}" type="parTrans" cxnId="{44C374FF-BEDD-4251-BEF9-D20180B17A33}">
      <dgm:prSet/>
      <dgm:spPr/>
      <dgm:t>
        <a:bodyPr/>
        <a:lstStyle/>
        <a:p>
          <a:endParaRPr lang="en-US"/>
        </a:p>
      </dgm:t>
    </dgm:pt>
    <dgm:pt modelId="{4CF08CB7-8F0E-4F00-B654-34E7115C03A9}" type="sibTrans" cxnId="{44C374FF-BEDD-4251-BEF9-D20180B17A33}">
      <dgm:prSet/>
      <dgm:spPr/>
      <dgm:t>
        <a:bodyPr/>
        <a:lstStyle/>
        <a:p>
          <a:endParaRPr lang="en-US"/>
        </a:p>
      </dgm:t>
    </dgm:pt>
    <dgm:pt modelId="{0D8FFFEB-5A26-4E06-8187-9DDD8F8787A8}">
      <dgm:prSet/>
      <dgm:spPr/>
      <dgm:t>
        <a:bodyPr/>
        <a:lstStyle/>
        <a:p>
          <a:endParaRPr lang="en-US"/>
        </a:p>
      </dgm:t>
    </dgm:pt>
    <dgm:pt modelId="{AC8A5D0F-BBD0-4A92-99B5-E9B7A55BAD0B}" type="parTrans" cxnId="{605E012B-E4E5-40D9-ABA3-F258FA4917DF}">
      <dgm:prSet/>
      <dgm:spPr/>
      <dgm:t>
        <a:bodyPr/>
        <a:lstStyle/>
        <a:p>
          <a:endParaRPr lang="en-US"/>
        </a:p>
      </dgm:t>
    </dgm:pt>
    <dgm:pt modelId="{0BC404BF-8C73-41AF-8AC4-945F4508C791}" type="sibTrans" cxnId="{605E012B-E4E5-40D9-ABA3-F258FA4917DF}">
      <dgm:prSet/>
      <dgm:spPr/>
      <dgm:t>
        <a:bodyPr/>
        <a:lstStyle/>
        <a:p>
          <a:endParaRPr lang="en-US"/>
        </a:p>
      </dgm:t>
    </dgm:pt>
    <dgm:pt modelId="{5C21943C-9192-42AA-B517-B2B0A01BFFE0}">
      <dgm:prSet/>
      <dgm:spPr/>
      <dgm:t>
        <a:bodyPr/>
        <a:lstStyle/>
        <a:p>
          <a:endParaRPr lang="en-US"/>
        </a:p>
      </dgm:t>
    </dgm:pt>
    <dgm:pt modelId="{70F66547-E33D-4993-A483-65C7B74A31C0}" type="parTrans" cxnId="{5EF36CDF-4DDE-49E4-948C-3B34941D7925}">
      <dgm:prSet/>
      <dgm:spPr/>
      <dgm:t>
        <a:bodyPr/>
        <a:lstStyle/>
        <a:p>
          <a:endParaRPr lang="en-US"/>
        </a:p>
      </dgm:t>
    </dgm:pt>
    <dgm:pt modelId="{C36A354C-701E-4CDC-95C6-7236EB98087B}" type="sibTrans" cxnId="{5EF36CDF-4DDE-49E4-948C-3B34941D7925}">
      <dgm:prSet/>
      <dgm:spPr/>
      <dgm:t>
        <a:bodyPr/>
        <a:lstStyle/>
        <a:p>
          <a:endParaRPr lang="en-US"/>
        </a:p>
      </dgm:t>
    </dgm:pt>
    <dgm:pt modelId="{006D5FC5-84B1-408F-8369-FAB3311E913F}">
      <dgm:prSet/>
      <dgm:spPr/>
      <dgm:t>
        <a:bodyPr/>
        <a:lstStyle/>
        <a:p>
          <a:endParaRPr lang="en-US" dirty="0"/>
        </a:p>
      </dgm:t>
    </dgm:pt>
    <dgm:pt modelId="{F0EB1207-0AB5-4D67-B390-78FFEABDC8A5}" type="parTrans" cxnId="{5FBE5743-D4CC-44A1-B2FD-E2AF84C68402}">
      <dgm:prSet/>
      <dgm:spPr/>
      <dgm:t>
        <a:bodyPr/>
        <a:lstStyle/>
        <a:p>
          <a:endParaRPr lang="en-US"/>
        </a:p>
      </dgm:t>
    </dgm:pt>
    <dgm:pt modelId="{1712D855-E436-4D1C-B58C-5D36769317E8}" type="sibTrans" cxnId="{5FBE5743-D4CC-44A1-B2FD-E2AF84C68402}">
      <dgm:prSet/>
      <dgm:spPr/>
      <dgm:t>
        <a:bodyPr/>
        <a:lstStyle/>
        <a:p>
          <a:endParaRPr lang="en-US"/>
        </a:p>
      </dgm:t>
    </dgm:pt>
    <dgm:pt modelId="{C91CFEDD-C380-4B9E-BD62-1EF6F4A80ECD}">
      <dgm:prSet/>
      <dgm:spPr/>
      <dgm:t>
        <a:bodyPr/>
        <a:lstStyle/>
        <a:p>
          <a:endParaRPr lang="en-US"/>
        </a:p>
      </dgm:t>
    </dgm:pt>
    <dgm:pt modelId="{6846F3C6-E193-45E6-B393-BF9E1D4B6338}" type="parTrans" cxnId="{C41C52B3-9997-4562-813D-59DCB49716BF}">
      <dgm:prSet/>
      <dgm:spPr/>
      <dgm:t>
        <a:bodyPr/>
        <a:lstStyle/>
        <a:p>
          <a:endParaRPr lang="en-US"/>
        </a:p>
      </dgm:t>
    </dgm:pt>
    <dgm:pt modelId="{7136CB4B-394E-4617-A506-C93DB2B83722}" type="sibTrans" cxnId="{C41C52B3-9997-4562-813D-59DCB49716BF}">
      <dgm:prSet/>
      <dgm:spPr/>
      <dgm:t>
        <a:bodyPr/>
        <a:lstStyle/>
        <a:p>
          <a:endParaRPr lang="en-US"/>
        </a:p>
      </dgm:t>
    </dgm:pt>
    <dgm:pt modelId="{B4585F2B-A300-4B78-90E4-B8FA76E6A277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ЭФФЕКТИВНУЮ И СОГЛАСОВАННУЮ РЕАЛИЗАЦИЮ МЕР ПРОФИЛАКТИКИ И ЗАЩИТЫ</a:t>
          </a:r>
          <a:endParaRPr lang="en-US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01D72518-F201-4A66-9921-0ED0B55DFF2A}" type="parTrans" cxnId="{29D4EE7D-1FCE-45CF-97E5-C88AEABFC7BB}">
      <dgm:prSet/>
      <dgm:spPr/>
      <dgm:t>
        <a:bodyPr/>
        <a:lstStyle/>
        <a:p>
          <a:endParaRPr lang="en-US"/>
        </a:p>
      </dgm:t>
    </dgm:pt>
    <dgm:pt modelId="{1E4D4DA5-7A4D-47B1-92A5-154BA789E506}" type="sibTrans" cxnId="{29D4EE7D-1FCE-45CF-97E5-C88AEABFC7BB}">
      <dgm:prSet/>
      <dgm:spPr/>
      <dgm:t>
        <a:bodyPr/>
        <a:lstStyle/>
        <a:p>
          <a:endParaRPr lang="en-US"/>
        </a:p>
      </dgm:t>
    </dgm:pt>
    <dgm:pt modelId="{BB186878-CBD6-49D7-B316-4ABD54D61883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РАЗРАБОТКУ ЦЕЛЕСОБРАЗНОЙ ПОЛИТИКИ</a:t>
          </a:r>
          <a:endParaRPr lang="en-US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7465F9E8-A22E-4FDC-BFAA-E756F74ED945}" type="parTrans" cxnId="{23F807F1-DB4F-44EB-B710-30A8418892C2}">
      <dgm:prSet/>
      <dgm:spPr/>
      <dgm:t>
        <a:bodyPr/>
        <a:lstStyle/>
        <a:p>
          <a:endParaRPr lang="en-US"/>
        </a:p>
      </dgm:t>
    </dgm:pt>
    <dgm:pt modelId="{B500E50B-485E-44EB-B3CD-C3A4E0CFC2CE}" type="sibTrans" cxnId="{23F807F1-DB4F-44EB-B710-30A8418892C2}">
      <dgm:prSet/>
      <dgm:spPr/>
      <dgm:t>
        <a:bodyPr/>
        <a:lstStyle/>
        <a:p>
          <a:endParaRPr lang="en-US"/>
        </a:p>
      </dgm:t>
    </dgm:pt>
    <dgm:pt modelId="{42F342B7-ED07-4344-B64C-33288B8E30F8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ПРИНЯТИЕ ОБЯЗАТЕЛЬСТВ</a:t>
          </a:r>
          <a:endParaRPr lang="en-US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578106D-774B-414B-A38B-BBF137189C26}" type="parTrans" cxnId="{586DCD73-F5A5-4CA5-8F66-031F63601B9A}">
      <dgm:prSet/>
      <dgm:spPr/>
      <dgm:t>
        <a:bodyPr/>
        <a:lstStyle/>
        <a:p>
          <a:endParaRPr lang="en-US"/>
        </a:p>
      </dgm:t>
    </dgm:pt>
    <dgm:pt modelId="{91450499-7C62-493F-B586-FEB1ACE00EBC}" type="sibTrans" cxnId="{586DCD73-F5A5-4CA5-8F66-031F63601B9A}">
      <dgm:prSet/>
      <dgm:spPr/>
      <dgm:t>
        <a:bodyPr/>
        <a:lstStyle/>
        <a:p>
          <a:endParaRPr lang="en-US"/>
        </a:p>
      </dgm:t>
    </dgm:pt>
    <dgm:pt modelId="{01FD069D-E8D2-4C0C-8455-A29355B0A901}">
      <dgm:prSet custT="1"/>
      <dgm:spPr/>
      <dgm:t>
        <a:bodyPr/>
        <a:lstStyle/>
        <a:p>
          <a:pPr algn="just"/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УЧЕТ ЭЛЕМЕНТОВ ВСЕХ РАБОЧИХ МЕСТ ПРИ ОЦЕНКЕ ОПАСНОСТЕЙ И РИСКОВ</a:t>
          </a:r>
          <a:endParaRPr lang="en-US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FA3F864F-DBD8-45D6-8A22-E0C952FC740D}" type="parTrans" cxnId="{804D577B-78A1-4A2A-8107-DC935D967570}">
      <dgm:prSet/>
      <dgm:spPr/>
      <dgm:t>
        <a:bodyPr/>
        <a:lstStyle/>
        <a:p>
          <a:endParaRPr lang="en-US"/>
        </a:p>
      </dgm:t>
    </dgm:pt>
    <dgm:pt modelId="{7EB1CB00-CDD2-414D-ACE5-B911DF4EE05F}" type="sibTrans" cxnId="{804D577B-78A1-4A2A-8107-DC935D967570}">
      <dgm:prSet/>
      <dgm:spPr/>
      <dgm:t>
        <a:bodyPr/>
        <a:lstStyle/>
        <a:p>
          <a:endParaRPr lang="en-US"/>
        </a:p>
      </dgm:t>
    </dgm:pt>
    <dgm:pt modelId="{CB418925-39F4-4427-9319-178A24BD1F3B}">
      <dgm:prSet custT="1"/>
      <dgm:spPr/>
      <dgm:t>
        <a:bodyPr/>
        <a:lstStyle/>
        <a:p>
          <a:r>
            <a:rPr lang="ru-RU" sz="1400" b="1" dirty="0" smtClean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rPr>
            <a:t>УЧАСТИЕ В ПРОЦЕССЕ КАК РУКОВОДСТВА, ТАК И СОТРУДНИКОВ В СООТВЕТСВИИ С ИХ УРОВНЕМ ОТВЕТСТВЕННОСТИ </a:t>
          </a:r>
          <a:endParaRPr lang="en-US" sz="1400" b="1" dirty="0">
            <a:solidFill>
              <a:srgbClr val="7030A0"/>
            </a:solidFill>
            <a:latin typeface="Times New Roman" pitchFamily="18" charset="0"/>
            <a:cs typeface="Times New Roman" pitchFamily="18" charset="0"/>
          </a:endParaRPr>
        </a:p>
      </dgm:t>
    </dgm:pt>
    <dgm:pt modelId="{24E1930A-4CB7-4C50-A410-5E202F213930}" type="parTrans" cxnId="{D8334580-7880-48C1-89F2-2CAE4EDD4556}">
      <dgm:prSet/>
      <dgm:spPr/>
      <dgm:t>
        <a:bodyPr/>
        <a:lstStyle/>
        <a:p>
          <a:endParaRPr lang="en-US"/>
        </a:p>
      </dgm:t>
    </dgm:pt>
    <dgm:pt modelId="{B7EB699D-19D2-4D33-B994-AE82DCF7E89D}" type="sibTrans" cxnId="{D8334580-7880-48C1-89F2-2CAE4EDD4556}">
      <dgm:prSet/>
      <dgm:spPr/>
      <dgm:t>
        <a:bodyPr/>
        <a:lstStyle/>
        <a:p>
          <a:endParaRPr lang="en-US"/>
        </a:p>
      </dgm:t>
    </dgm:pt>
    <dgm:pt modelId="{6F1E3B41-18D7-4558-BA77-12C8E06462B2}" type="pres">
      <dgm:prSet presAssocID="{2A39E6B7-73ED-4FB7-B26C-02F82822732A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A31FB5C0-4EAB-461A-BABF-594C00054197}" type="pres">
      <dgm:prSet presAssocID="{006D5FC5-84B1-408F-8369-FAB3311E913F}" presName="composite" presStyleCnt="0"/>
      <dgm:spPr/>
    </dgm:pt>
    <dgm:pt modelId="{FEAB5C29-9CE6-4938-A7FC-9B1A50068D84}" type="pres">
      <dgm:prSet presAssocID="{006D5FC5-84B1-408F-8369-FAB3311E913F}" presName="parentText" presStyleLbl="alignNode1" presStyleIdx="0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BE69190-0DDC-4240-B2D8-5E4A25407731}" type="pres">
      <dgm:prSet presAssocID="{006D5FC5-84B1-408F-8369-FAB3311E913F}" presName="descendantText" presStyleLbl="alignAcc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6087427-FC95-4414-A019-EDF6DCD9822E}" type="pres">
      <dgm:prSet presAssocID="{1712D855-E436-4D1C-B58C-5D36769317E8}" presName="sp" presStyleCnt="0"/>
      <dgm:spPr/>
    </dgm:pt>
    <dgm:pt modelId="{15A7A4E5-27AC-4C87-A1B0-16431EE307B0}" type="pres">
      <dgm:prSet presAssocID="{5C21943C-9192-42AA-B517-B2B0A01BFFE0}" presName="composite" presStyleCnt="0"/>
      <dgm:spPr/>
    </dgm:pt>
    <dgm:pt modelId="{C1A1170A-60DB-4653-991D-54FC2EE91FCB}" type="pres">
      <dgm:prSet presAssocID="{5C21943C-9192-42AA-B517-B2B0A01BFFE0}" presName="parentText" presStyleLbl="alignNode1" presStyleIdx="1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A622E1-D621-4E86-82A2-4D6B2C74AABD}" type="pres">
      <dgm:prSet presAssocID="{5C21943C-9192-42AA-B517-B2B0A01BFFE0}" presName="descendantText" presStyleLbl="alignAcc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3898F4-2B50-4DC5-83DC-D58A94DCF749}" type="pres">
      <dgm:prSet presAssocID="{C36A354C-701E-4CDC-95C6-7236EB98087B}" presName="sp" presStyleCnt="0"/>
      <dgm:spPr/>
    </dgm:pt>
    <dgm:pt modelId="{A5125DE2-CAA6-4808-BAE0-C188F646FD9F}" type="pres">
      <dgm:prSet presAssocID="{E0A395E8-88CB-4D20-A8E5-539435857A23}" presName="composite" presStyleCnt="0"/>
      <dgm:spPr/>
    </dgm:pt>
    <dgm:pt modelId="{A10DD9F7-A20F-48EC-B4EE-20BD306B6692}" type="pres">
      <dgm:prSet presAssocID="{E0A395E8-88CB-4D20-A8E5-539435857A23}" presName="parentText" presStyleLbl="alignNode1" presStyleIdx="2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80ED384-E9F1-42F6-8513-CF1023B3CEF5}" type="pres">
      <dgm:prSet presAssocID="{E0A395E8-88CB-4D20-A8E5-539435857A23}" presName="descendantText" presStyleLbl="alignAcc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6D5EFB59-D515-4C38-B74F-2C0CB223D86B}" type="pres">
      <dgm:prSet presAssocID="{4CF08CB7-8F0E-4F00-B654-34E7115C03A9}" presName="sp" presStyleCnt="0"/>
      <dgm:spPr/>
    </dgm:pt>
    <dgm:pt modelId="{B1904CBF-9881-4927-95E9-03468A9E799C}" type="pres">
      <dgm:prSet presAssocID="{C91CFEDD-C380-4B9E-BD62-1EF6F4A80ECD}" presName="composite" presStyleCnt="0"/>
      <dgm:spPr/>
    </dgm:pt>
    <dgm:pt modelId="{2AD936CC-94BD-41E3-A52B-114F066454FA}" type="pres">
      <dgm:prSet presAssocID="{C91CFEDD-C380-4B9E-BD62-1EF6F4A80ECD}" presName="parentText" presStyleLbl="alignNode1" presStyleIdx="3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F7D83B7-9065-4117-B8A5-3AAEDC417317}" type="pres">
      <dgm:prSet presAssocID="{C91CFEDD-C380-4B9E-BD62-1EF6F4A80ECD}" presName="descendantText" presStyleLbl="alignAcc1" presStyleIdx="3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B24A4D0-3E1B-43BB-8734-B3C70B701780}" type="pres">
      <dgm:prSet presAssocID="{7136CB4B-394E-4617-A506-C93DB2B83722}" presName="sp" presStyleCnt="0"/>
      <dgm:spPr/>
    </dgm:pt>
    <dgm:pt modelId="{5447E165-A484-4850-ADCD-3D90CC462D29}" type="pres">
      <dgm:prSet presAssocID="{0D8FFFEB-5A26-4E06-8187-9DDD8F8787A8}" presName="composite" presStyleCnt="0"/>
      <dgm:spPr/>
    </dgm:pt>
    <dgm:pt modelId="{4DE87AAE-CB47-4682-8904-A98608F64E3F}" type="pres">
      <dgm:prSet presAssocID="{0D8FFFEB-5A26-4E06-8187-9DDD8F8787A8}" presName="parentText" presStyleLbl="alignNode1" presStyleIdx="4" presStyleCnt="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9558128-2220-4FE7-BBFA-D18E4F27ED40}" type="pres">
      <dgm:prSet presAssocID="{0D8FFFEB-5A26-4E06-8187-9DDD8F8787A8}" presName="descendantText" presStyleLbl="alignAcc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16C0F573-58DB-4438-A9CE-AAF4DD85CE2B}" type="presOf" srcId="{BB186878-CBD6-49D7-B316-4ABD54D61883}" destId="{F4A622E1-D621-4E86-82A2-4D6B2C74AABD}" srcOrd="0" destOrd="0" presId="urn:microsoft.com/office/officeart/2005/8/layout/chevron2"/>
    <dgm:cxn modelId="{3CFF98E8-E3EE-4E3C-A15D-7255593B19F8}" type="presOf" srcId="{B4585F2B-A300-4B78-90E4-B8FA76E6A277}" destId="{ABE69190-0DDC-4240-B2D8-5E4A25407731}" srcOrd="0" destOrd="0" presId="urn:microsoft.com/office/officeart/2005/8/layout/chevron2"/>
    <dgm:cxn modelId="{D8334580-7880-48C1-89F2-2CAE4EDD4556}" srcId="{0D8FFFEB-5A26-4E06-8187-9DDD8F8787A8}" destId="{CB418925-39F4-4427-9319-178A24BD1F3B}" srcOrd="0" destOrd="0" parTransId="{24E1930A-4CB7-4C50-A410-5E202F213930}" sibTransId="{B7EB699D-19D2-4D33-B994-AE82DCF7E89D}"/>
    <dgm:cxn modelId="{804D577B-78A1-4A2A-8107-DC935D967570}" srcId="{C91CFEDD-C380-4B9E-BD62-1EF6F4A80ECD}" destId="{01FD069D-E8D2-4C0C-8455-A29355B0A901}" srcOrd="0" destOrd="0" parTransId="{FA3F864F-DBD8-45D6-8A22-E0C952FC740D}" sibTransId="{7EB1CB00-CDD2-414D-ACE5-B911DF4EE05F}"/>
    <dgm:cxn modelId="{5FBE5743-D4CC-44A1-B2FD-E2AF84C68402}" srcId="{2A39E6B7-73ED-4FB7-B26C-02F82822732A}" destId="{006D5FC5-84B1-408F-8369-FAB3311E913F}" srcOrd="0" destOrd="0" parTransId="{F0EB1207-0AB5-4D67-B390-78FFEABDC8A5}" sibTransId="{1712D855-E436-4D1C-B58C-5D36769317E8}"/>
    <dgm:cxn modelId="{586DCD73-F5A5-4CA5-8F66-031F63601B9A}" srcId="{E0A395E8-88CB-4D20-A8E5-539435857A23}" destId="{42F342B7-ED07-4344-B64C-33288B8E30F8}" srcOrd="0" destOrd="0" parTransId="{F578106D-774B-414B-A38B-BBF137189C26}" sibTransId="{91450499-7C62-493F-B586-FEB1ACE00EBC}"/>
    <dgm:cxn modelId="{29D4EE7D-1FCE-45CF-97E5-C88AEABFC7BB}" srcId="{006D5FC5-84B1-408F-8369-FAB3311E913F}" destId="{B4585F2B-A300-4B78-90E4-B8FA76E6A277}" srcOrd="0" destOrd="0" parTransId="{01D72518-F201-4A66-9921-0ED0B55DFF2A}" sibTransId="{1E4D4DA5-7A4D-47B1-92A5-154BA789E506}"/>
    <dgm:cxn modelId="{6C403DB1-C744-4862-92D9-E976F5D16AEF}" type="presOf" srcId="{E0A395E8-88CB-4D20-A8E5-539435857A23}" destId="{A10DD9F7-A20F-48EC-B4EE-20BD306B6692}" srcOrd="0" destOrd="0" presId="urn:microsoft.com/office/officeart/2005/8/layout/chevron2"/>
    <dgm:cxn modelId="{09AA5FEB-7A27-463E-93E4-60DD85A6F7D3}" type="presOf" srcId="{0D8FFFEB-5A26-4E06-8187-9DDD8F8787A8}" destId="{4DE87AAE-CB47-4682-8904-A98608F64E3F}" srcOrd="0" destOrd="0" presId="urn:microsoft.com/office/officeart/2005/8/layout/chevron2"/>
    <dgm:cxn modelId="{C41C52B3-9997-4562-813D-59DCB49716BF}" srcId="{2A39E6B7-73ED-4FB7-B26C-02F82822732A}" destId="{C91CFEDD-C380-4B9E-BD62-1EF6F4A80ECD}" srcOrd="3" destOrd="0" parTransId="{6846F3C6-E193-45E6-B393-BF9E1D4B6338}" sibTransId="{7136CB4B-394E-4617-A506-C93DB2B83722}"/>
    <dgm:cxn modelId="{740C0C04-88BF-43AD-853E-A6D0637459F1}" type="presOf" srcId="{2A39E6B7-73ED-4FB7-B26C-02F82822732A}" destId="{6F1E3B41-18D7-4558-BA77-12C8E06462B2}" srcOrd="0" destOrd="0" presId="urn:microsoft.com/office/officeart/2005/8/layout/chevron2"/>
    <dgm:cxn modelId="{5EF36CDF-4DDE-49E4-948C-3B34941D7925}" srcId="{2A39E6B7-73ED-4FB7-B26C-02F82822732A}" destId="{5C21943C-9192-42AA-B517-B2B0A01BFFE0}" srcOrd="1" destOrd="0" parTransId="{70F66547-E33D-4993-A483-65C7B74A31C0}" sibTransId="{C36A354C-701E-4CDC-95C6-7236EB98087B}"/>
    <dgm:cxn modelId="{605E012B-E4E5-40D9-ABA3-F258FA4917DF}" srcId="{2A39E6B7-73ED-4FB7-B26C-02F82822732A}" destId="{0D8FFFEB-5A26-4E06-8187-9DDD8F8787A8}" srcOrd="4" destOrd="0" parTransId="{AC8A5D0F-BBD0-4A92-99B5-E9B7A55BAD0B}" sibTransId="{0BC404BF-8C73-41AF-8AC4-945F4508C791}"/>
    <dgm:cxn modelId="{44C374FF-BEDD-4251-BEF9-D20180B17A33}" srcId="{2A39E6B7-73ED-4FB7-B26C-02F82822732A}" destId="{E0A395E8-88CB-4D20-A8E5-539435857A23}" srcOrd="2" destOrd="0" parTransId="{0D65B86B-DE6C-4E63-83F4-0FF4D3607DE3}" sibTransId="{4CF08CB7-8F0E-4F00-B654-34E7115C03A9}"/>
    <dgm:cxn modelId="{23F807F1-DB4F-44EB-B710-30A8418892C2}" srcId="{5C21943C-9192-42AA-B517-B2B0A01BFFE0}" destId="{BB186878-CBD6-49D7-B316-4ABD54D61883}" srcOrd="0" destOrd="0" parTransId="{7465F9E8-A22E-4FDC-BFAA-E756F74ED945}" sibTransId="{B500E50B-485E-44EB-B3CD-C3A4E0CFC2CE}"/>
    <dgm:cxn modelId="{07783658-C19E-44D9-ADC7-29EA9A65FD90}" type="presOf" srcId="{42F342B7-ED07-4344-B64C-33288B8E30F8}" destId="{380ED384-E9F1-42F6-8513-CF1023B3CEF5}" srcOrd="0" destOrd="0" presId="urn:microsoft.com/office/officeart/2005/8/layout/chevron2"/>
    <dgm:cxn modelId="{C6C2C993-18AF-4926-8529-422686E83835}" type="presOf" srcId="{5C21943C-9192-42AA-B517-B2B0A01BFFE0}" destId="{C1A1170A-60DB-4653-991D-54FC2EE91FCB}" srcOrd="0" destOrd="0" presId="urn:microsoft.com/office/officeart/2005/8/layout/chevron2"/>
    <dgm:cxn modelId="{88090C91-22D4-4857-85F0-08A7D1AEB837}" type="presOf" srcId="{006D5FC5-84B1-408F-8369-FAB3311E913F}" destId="{FEAB5C29-9CE6-4938-A7FC-9B1A50068D84}" srcOrd="0" destOrd="0" presId="urn:microsoft.com/office/officeart/2005/8/layout/chevron2"/>
    <dgm:cxn modelId="{AD2CC825-2125-4D6D-992D-94756D129743}" type="presOf" srcId="{01FD069D-E8D2-4C0C-8455-A29355B0A901}" destId="{9F7D83B7-9065-4117-B8A5-3AAEDC417317}" srcOrd="0" destOrd="0" presId="urn:microsoft.com/office/officeart/2005/8/layout/chevron2"/>
    <dgm:cxn modelId="{C89B1326-2BAE-4991-8ED5-3FCA1E1AE802}" type="presOf" srcId="{CB418925-39F4-4427-9319-178A24BD1F3B}" destId="{99558128-2220-4FE7-BBFA-D18E4F27ED40}" srcOrd="0" destOrd="0" presId="urn:microsoft.com/office/officeart/2005/8/layout/chevron2"/>
    <dgm:cxn modelId="{58406A9C-136F-4A9F-A028-798B704C8942}" type="presOf" srcId="{C91CFEDD-C380-4B9E-BD62-1EF6F4A80ECD}" destId="{2AD936CC-94BD-41E3-A52B-114F066454FA}" srcOrd="0" destOrd="0" presId="urn:microsoft.com/office/officeart/2005/8/layout/chevron2"/>
    <dgm:cxn modelId="{1FEF92AF-BD26-4182-96C8-FC8FE08D6A65}" type="presParOf" srcId="{6F1E3B41-18D7-4558-BA77-12C8E06462B2}" destId="{A31FB5C0-4EAB-461A-BABF-594C00054197}" srcOrd="0" destOrd="0" presId="urn:microsoft.com/office/officeart/2005/8/layout/chevron2"/>
    <dgm:cxn modelId="{48622B38-7D63-49C4-9EDE-A8570D79C440}" type="presParOf" srcId="{A31FB5C0-4EAB-461A-BABF-594C00054197}" destId="{FEAB5C29-9CE6-4938-A7FC-9B1A50068D84}" srcOrd="0" destOrd="0" presId="urn:microsoft.com/office/officeart/2005/8/layout/chevron2"/>
    <dgm:cxn modelId="{19920D14-EB3D-4F7B-87DA-69CF61F22E17}" type="presParOf" srcId="{A31FB5C0-4EAB-461A-BABF-594C00054197}" destId="{ABE69190-0DDC-4240-B2D8-5E4A25407731}" srcOrd="1" destOrd="0" presId="urn:microsoft.com/office/officeart/2005/8/layout/chevron2"/>
    <dgm:cxn modelId="{5EF9AEEE-AD75-4863-AA4E-BC3E4297DED6}" type="presParOf" srcId="{6F1E3B41-18D7-4558-BA77-12C8E06462B2}" destId="{76087427-FC95-4414-A019-EDF6DCD9822E}" srcOrd="1" destOrd="0" presId="urn:microsoft.com/office/officeart/2005/8/layout/chevron2"/>
    <dgm:cxn modelId="{0C5446F7-8A97-4A70-8A13-BCD2F6344317}" type="presParOf" srcId="{6F1E3B41-18D7-4558-BA77-12C8E06462B2}" destId="{15A7A4E5-27AC-4C87-A1B0-16431EE307B0}" srcOrd="2" destOrd="0" presId="urn:microsoft.com/office/officeart/2005/8/layout/chevron2"/>
    <dgm:cxn modelId="{DC51813D-36FA-44E2-929E-D400529ECA82}" type="presParOf" srcId="{15A7A4E5-27AC-4C87-A1B0-16431EE307B0}" destId="{C1A1170A-60DB-4653-991D-54FC2EE91FCB}" srcOrd="0" destOrd="0" presId="urn:microsoft.com/office/officeart/2005/8/layout/chevron2"/>
    <dgm:cxn modelId="{EB427532-9F69-4F36-B99E-8F3A7BA47A30}" type="presParOf" srcId="{15A7A4E5-27AC-4C87-A1B0-16431EE307B0}" destId="{F4A622E1-D621-4E86-82A2-4D6B2C74AABD}" srcOrd="1" destOrd="0" presId="urn:microsoft.com/office/officeart/2005/8/layout/chevron2"/>
    <dgm:cxn modelId="{3FFC046E-885C-4DB9-A5F3-FF0574C3BF54}" type="presParOf" srcId="{6F1E3B41-18D7-4558-BA77-12C8E06462B2}" destId="{563898F4-2B50-4DC5-83DC-D58A94DCF749}" srcOrd="3" destOrd="0" presId="urn:microsoft.com/office/officeart/2005/8/layout/chevron2"/>
    <dgm:cxn modelId="{947AE984-3238-4343-83B6-BC078FA1234B}" type="presParOf" srcId="{6F1E3B41-18D7-4558-BA77-12C8E06462B2}" destId="{A5125DE2-CAA6-4808-BAE0-C188F646FD9F}" srcOrd="4" destOrd="0" presId="urn:microsoft.com/office/officeart/2005/8/layout/chevron2"/>
    <dgm:cxn modelId="{C76A90AD-08BE-49E5-AEDD-FA09C7A0F899}" type="presParOf" srcId="{A5125DE2-CAA6-4808-BAE0-C188F646FD9F}" destId="{A10DD9F7-A20F-48EC-B4EE-20BD306B6692}" srcOrd="0" destOrd="0" presId="urn:microsoft.com/office/officeart/2005/8/layout/chevron2"/>
    <dgm:cxn modelId="{1B5B6991-04B5-4A1F-9FC1-F54FFED0B893}" type="presParOf" srcId="{A5125DE2-CAA6-4808-BAE0-C188F646FD9F}" destId="{380ED384-E9F1-42F6-8513-CF1023B3CEF5}" srcOrd="1" destOrd="0" presId="urn:microsoft.com/office/officeart/2005/8/layout/chevron2"/>
    <dgm:cxn modelId="{0992D731-8B99-41DB-8E82-BCE0967B7E06}" type="presParOf" srcId="{6F1E3B41-18D7-4558-BA77-12C8E06462B2}" destId="{6D5EFB59-D515-4C38-B74F-2C0CB223D86B}" srcOrd="5" destOrd="0" presId="urn:microsoft.com/office/officeart/2005/8/layout/chevron2"/>
    <dgm:cxn modelId="{FBFE47AD-865F-42F9-A8FC-45F2BA39FBEF}" type="presParOf" srcId="{6F1E3B41-18D7-4558-BA77-12C8E06462B2}" destId="{B1904CBF-9881-4927-95E9-03468A9E799C}" srcOrd="6" destOrd="0" presId="urn:microsoft.com/office/officeart/2005/8/layout/chevron2"/>
    <dgm:cxn modelId="{2B15707E-2DCB-4953-A289-31CF9D5D2698}" type="presParOf" srcId="{B1904CBF-9881-4927-95E9-03468A9E799C}" destId="{2AD936CC-94BD-41E3-A52B-114F066454FA}" srcOrd="0" destOrd="0" presId="urn:microsoft.com/office/officeart/2005/8/layout/chevron2"/>
    <dgm:cxn modelId="{1F304C5D-38B8-486B-AF55-F83DA537CCC7}" type="presParOf" srcId="{B1904CBF-9881-4927-95E9-03468A9E799C}" destId="{9F7D83B7-9065-4117-B8A5-3AAEDC417317}" srcOrd="1" destOrd="0" presId="urn:microsoft.com/office/officeart/2005/8/layout/chevron2"/>
    <dgm:cxn modelId="{AA2BD774-3CAD-4AC7-B333-C269F0D3E4B8}" type="presParOf" srcId="{6F1E3B41-18D7-4558-BA77-12C8E06462B2}" destId="{8B24A4D0-3E1B-43BB-8734-B3C70B701780}" srcOrd="7" destOrd="0" presId="urn:microsoft.com/office/officeart/2005/8/layout/chevron2"/>
    <dgm:cxn modelId="{4EFB8A9B-E08A-4381-8B9D-095B7703EAAD}" type="presParOf" srcId="{6F1E3B41-18D7-4558-BA77-12C8E06462B2}" destId="{5447E165-A484-4850-ADCD-3D90CC462D29}" srcOrd="8" destOrd="0" presId="urn:microsoft.com/office/officeart/2005/8/layout/chevron2"/>
    <dgm:cxn modelId="{26A47185-9C7A-4380-8AFE-6518D9A3E383}" type="presParOf" srcId="{5447E165-A484-4850-ADCD-3D90CC462D29}" destId="{4DE87AAE-CB47-4682-8904-A98608F64E3F}" srcOrd="0" destOrd="0" presId="urn:microsoft.com/office/officeart/2005/8/layout/chevron2"/>
    <dgm:cxn modelId="{EC634E8A-1450-4288-8C78-386E94BE899F}" type="presParOf" srcId="{5447E165-A484-4850-ADCD-3D90CC462D29}" destId="{99558128-2220-4FE7-BBFA-D18E4F27ED40}" srcOrd="1" destOrd="0" presId="urn:microsoft.com/office/officeart/2005/8/layout/chevron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6F6F7FA-12C3-45C0-968F-FC99BDE80280}" type="doc">
      <dgm:prSet loTypeId="urn:microsoft.com/office/officeart/2005/8/layout/hList7" loCatId="list" qsTypeId="urn:microsoft.com/office/officeart/2005/8/quickstyle/simple1" qsCatId="simple" csTypeId="urn:microsoft.com/office/officeart/2005/8/colors/accent1_2" csCatId="accent1" phldr="1"/>
      <dgm:spPr/>
    </dgm:pt>
    <dgm:pt modelId="{5788CC24-1572-4F6E-8FF6-69FDC94E4857}">
      <dgm:prSet phldrT="[Текст]" phldr="1"/>
      <dgm:spPr>
        <a:solidFill>
          <a:schemeClr val="bg1"/>
        </a:solidFill>
      </dgm:spPr>
      <dgm:t>
        <a:bodyPr/>
        <a:lstStyle/>
        <a:p>
          <a:endParaRPr lang="ru-RU" dirty="0"/>
        </a:p>
      </dgm:t>
    </dgm:pt>
    <dgm:pt modelId="{911DD0EA-6C11-4237-B6C2-97CC1D42CEF0}" type="parTrans" cxnId="{AE2957FD-D642-4CDC-80A2-36F04C649ACF}">
      <dgm:prSet/>
      <dgm:spPr/>
      <dgm:t>
        <a:bodyPr/>
        <a:lstStyle/>
        <a:p>
          <a:endParaRPr lang="ru-RU"/>
        </a:p>
      </dgm:t>
    </dgm:pt>
    <dgm:pt modelId="{3DB6172A-57B5-4B74-A4F1-65E2982FE351}" type="sibTrans" cxnId="{AE2957FD-D642-4CDC-80A2-36F04C649ACF}">
      <dgm:prSet/>
      <dgm:spPr/>
      <dgm:t>
        <a:bodyPr/>
        <a:lstStyle/>
        <a:p>
          <a:endParaRPr lang="ru-RU"/>
        </a:p>
      </dgm:t>
    </dgm:pt>
    <dgm:pt modelId="{EFDF7F60-4DD9-498A-93D0-5760050736A7}" type="pres">
      <dgm:prSet presAssocID="{D6F6F7FA-12C3-45C0-968F-FC99BDE80280}" presName="Name0" presStyleCnt="0">
        <dgm:presLayoutVars>
          <dgm:dir/>
          <dgm:resizeHandles val="exact"/>
        </dgm:presLayoutVars>
      </dgm:prSet>
      <dgm:spPr/>
    </dgm:pt>
    <dgm:pt modelId="{4185EC54-DE44-4D81-B582-0B336597C9E0}" type="pres">
      <dgm:prSet presAssocID="{D6F6F7FA-12C3-45C0-968F-FC99BDE80280}" presName="fgShape" presStyleLbl="fgShp" presStyleIdx="0" presStyleCnt="1"/>
      <dgm:spPr/>
    </dgm:pt>
    <dgm:pt modelId="{D6CEC02F-A637-4489-8627-F8CDD7C3EFAB}" type="pres">
      <dgm:prSet presAssocID="{D6F6F7FA-12C3-45C0-968F-FC99BDE80280}" presName="linComp" presStyleCnt="0"/>
      <dgm:spPr/>
    </dgm:pt>
    <dgm:pt modelId="{0A29A41C-DEA6-4C2F-B28B-550417BA02DE}" type="pres">
      <dgm:prSet presAssocID="{5788CC24-1572-4F6E-8FF6-69FDC94E4857}" presName="compNode" presStyleCnt="0"/>
      <dgm:spPr/>
    </dgm:pt>
    <dgm:pt modelId="{CDE3658D-B844-4A33-824F-EF7845C9097F}" type="pres">
      <dgm:prSet presAssocID="{5788CC24-1572-4F6E-8FF6-69FDC94E4857}" presName="bkgdShape" presStyleLbl="node1" presStyleIdx="0" presStyleCnt="1" custLinFactNeighborX="406" custLinFactNeighborY="-304"/>
      <dgm:spPr/>
      <dgm:t>
        <a:bodyPr/>
        <a:lstStyle/>
        <a:p>
          <a:endParaRPr lang="ru-RU"/>
        </a:p>
      </dgm:t>
    </dgm:pt>
    <dgm:pt modelId="{7FF34F04-DE39-40E8-9144-CAB491B3F458}" type="pres">
      <dgm:prSet presAssocID="{5788CC24-1572-4F6E-8FF6-69FDC94E4857}" presName="nodeTx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BCEFA-7A12-495E-9B4A-60E3042A7DF6}" type="pres">
      <dgm:prSet presAssocID="{5788CC24-1572-4F6E-8FF6-69FDC94E4857}" presName="invisiNode" presStyleLbl="node1" presStyleIdx="0" presStyleCnt="1"/>
      <dgm:spPr/>
    </dgm:pt>
    <dgm:pt modelId="{49ED5D41-F51C-4A01-85FA-933DA68ADA2B}" type="pres">
      <dgm:prSet presAssocID="{5788CC24-1572-4F6E-8FF6-69FDC94E4857}" presName="imagNode" presStyleLbl="fgImgPlace1" presStyleIdx="0" presStyleCnt="1" custScaleX="202815" custScaleY="202193" custLinFactNeighborX="-74803" custLinFactNeighborY="4501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8000" r="-28000"/>
          </a:stretch>
        </a:blipFill>
        <a:ln>
          <a:solidFill>
            <a:schemeClr val="accent1"/>
          </a:solidFill>
        </a:ln>
      </dgm:spPr>
    </dgm:pt>
  </dgm:ptLst>
  <dgm:cxnLst>
    <dgm:cxn modelId="{A1DF6A36-B804-4FCC-B443-8EF0373B3F9F}" type="presOf" srcId="{5788CC24-1572-4F6E-8FF6-69FDC94E4857}" destId="{7FF34F04-DE39-40E8-9144-CAB491B3F458}" srcOrd="1" destOrd="0" presId="urn:microsoft.com/office/officeart/2005/8/layout/hList7"/>
    <dgm:cxn modelId="{AE2957FD-D642-4CDC-80A2-36F04C649ACF}" srcId="{D6F6F7FA-12C3-45C0-968F-FC99BDE80280}" destId="{5788CC24-1572-4F6E-8FF6-69FDC94E4857}" srcOrd="0" destOrd="0" parTransId="{911DD0EA-6C11-4237-B6C2-97CC1D42CEF0}" sibTransId="{3DB6172A-57B5-4B74-A4F1-65E2982FE351}"/>
    <dgm:cxn modelId="{0E721FF6-5129-4F29-AB78-3388CDA87962}" type="presOf" srcId="{D6F6F7FA-12C3-45C0-968F-FC99BDE80280}" destId="{EFDF7F60-4DD9-498A-93D0-5760050736A7}" srcOrd="0" destOrd="0" presId="urn:microsoft.com/office/officeart/2005/8/layout/hList7"/>
    <dgm:cxn modelId="{A600F030-3D1C-4122-BD0A-D8E50F003E7D}" type="presOf" srcId="{5788CC24-1572-4F6E-8FF6-69FDC94E4857}" destId="{CDE3658D-B844-4A33-824F-EF7845C9097F}" srcOrd="0" destOrd="0" presId="urn:microsoft.com/office/officeart/2005/8/layout/hList7"/>
    <dgm:cxn modelId="{291BAAE3-C6F1-46E8-B7FC-8F7D1A37D99E}" type="presParOf" srcId="{EFDF7F60-4DD9-498A-93D0-5760050736A7}" destId="{4185EC54-DE44-4D81-B582-0B336597C9E0}" srcOrd="0" destOrd="0" presId="urn:microsoft.com/office/officeart/2005/8/layout/hList7"/>
    <dgm:cxn modelId="{CE0CD518-EAA5-4A10-9095-10734991BC06}" type="presParOf" srcId="{EFDF7F60-4DD9-498A-93D0-5760050736A7}" destId="{D6CEC02F-A637-4489-8627-F8CDD7C3EFAB}" srcOrd="1" destOrd="0" presId="urn:microsoft.com/office/officeart/2005/8/layout/hList7"/>
    <dgm:cxn modelId="{011F9AC4-4B93-468C-9BAF-25988301AAC4}" type="presParOf" srcId="{D6CEC02F-A637-4489-8627-F8CDD7C3EFAB}" destId="{0A29A41C-DEA6-4C2F-B28B-550417BA02DE}" srcOrd="0" destOrd="0" presId="urn:microsoft.com/office/officeart/2005/8/layout/hList7"/>
    <dgm:cxn modelId="{5EE4AF07-F4E5-4199-9320-628D82B6A2A1}" type="presParOf" srcId="{0A29A41C-DEA6-4C2F-B28B-550417BA02DE}" destId="{CDE3658D-B844-4A33-824F-EF7845C9097F}" srcOrd="0" destOrd="0" presId="urn:microsoft.com/office/officeart/2005/8/layout/hList7"/>
    <dgm:cxn modelId="{0EE0731A-A654-4CED-B746-A10BC33D5D33}" type="presParOf" srcId="{0A29A41C-DEA6-4C2F-B28B-550417BA02DE}" destId="{7FF34F04-DE39-40E8-9144-CAB491B3F458}" srcOrd="1" destOrd="0" presId="urn:microsoft.com/office/officeart/2005/8/layout/hList7"/>
    <dgm:cxn modelId="{737DA684-BEC2-4699-8BC6-683AE8AF723A}" type="presParOf" srcId="{0A29A41C-DEA6-4C2F-B28B-550417BA02DE}" destId="{88DBCEFA-7A12-495E-9B4A-60E3042A7DF6}" srcOrd="2" destOrd="0" presId="urn:microsoft.com/office/officeart/2005/8/layout/hList7"/>
    <dgm:cxn modelId="{417F80A5-CE57-4A47-B5ED-4C2A98E776C5}" type="presParOf" srcId="{0A29A41C-DEA6-4C2F-B28B-550417BA02DE}" destId="{49ED5D41-F51C-4A01-85FA-933DA68ADA2B}" srcOrd="3" destOrd="0" presId="urn:microsoft.com/office/officeart/2005/8/layout/hList7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EAD971E-EC3F-4C50-9A4D-B4EE25F752B2}">
      <dsp:nvSpPr>
        <dsp:cNvPr id="0" name=""/>
        <dsp:cNvSpPr/>
      </dsp:nvSpPr>
      <dsp:spPr>
        <a:xfrm>
          <a:off x="0" y="1181835"/>
          <a:ext cx="8928992" cy="1272514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Расширение полномочий и четкое разграничение функций комиссий по социальному партнерству по уровням регулирования трудовых отношений</a:t>
          </a:r>
          <a:endParaRPr lang="en-US" sz="2400" b="1" kern="1200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62119" y="1243954"/>
        <a:ext cx="8804754" cy="1148276"/>
      </dsp:txXfrm>
    </dsp:sp>
    <dsp:sp modelId="{225FAF04-6670-462C-AFE8-AC3BA067762C}">
      <dsp:nvSpPr>
        <dsp:cNvPr id="0" name=""/>
        <dsp:cNvSpPr/>
      </dsp:nvSpPr>
      <dsp:spPr>
        <a:xfrm>
          <a:off x="0" y="2849981"/>
          <a:ext cx="8928992" cy="127755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Обязательность исполнения Генерального, отраслевых и региональных соглашений, коллективных договоров</a:t>
          </a:r>
          <a:endParaRPr lang="en-US" sz="2400" b="1" kern="1200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62365" y="2912346"/>
        <a:ext cx="8804262" cy="1152825"/>
      </dsp:txXfrm>
    </dsp:sp>
    <dsp:sp modelId="{A94A806D-923F-40E8-A082-52ECD18C906B}">
      <dsp:nvSpPr>
        <dsp:cNvPr id="0" name=""/>
        <dsp:cNvSpPr/>
      </dsp:nvSpPr>
      <dsp:spPr>
        <a:xfrm>
          <a:off x="0" y="4650221"/>
          <a:ext cx="8928992" cy="1221965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Участие в разработке нормативных правовых актов, затрагивающих трудовые и социальные права и интересы граждан и др.</a:t>
          </a:r>
          <a:endParaRPr lang="en-US" sz="2400" b="1" kern="1200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59651" y="4709872"/>
        <a:ext cx="8809690" cy="1102663"/>
      </dsp:txXfrm>
    </dsp:sp>
    <dsp:sp modelId="{34ED3B4B-B7AB-499F-96AD-30172F4D71B9}">
      <dsp:nvSpPr>
        <dsp:cNvPr id="0" name=""/>
        <dsp:cNvSpPr/>
      </dsp:nvSpPr>
      <dsp:spPr>
        <a:xfrm>
          <a:off x="0" y="0"/>
          <a:ext cx="8928992" cy="1121159"/>
        </a:xfrm>
        <a:prstGeom prst="roundRect">
          <a:avLst/>
        </a:prstGeom>
        <a:solidFill>
          <a:schemeClr val="accent1">
            <a:lumMod val="20000"/>
            <a:lumOff val="80000"/>
          </a:schemeClr>
        </a:solidFill>
        <a:ln w="25400" cap="flat" cmpd="sng" algn="ctr">
          <a:noFill/>
          <a:prstDash val="solid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/>
      </dsp:spPr>
      <dsp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just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rgbClr val="002060"/>
              </a:solidFill>
              <a:latin typeface="Arial Narrow" pitchFamily="34" charset="0"/>
              <a:cs typeface="Times New Roman" pitchFamily="18" charset="0"/>
            </a:rPr>
            <a:t>Закрепление за профсоюзами приоритетного права на представительство интересов работников и ведение переговоров</a:t>
          </a:r>
          <a:endParaRPr lang="en-US" sz="2400" b="1" kern="1200" dirty="0">
            <a:solidFill>
              <a:srgbClr val="002060"/>
            </a:solidFill>
            <a:latin typeface="Arial Narrow" pitchFamily="34" charset="0"/>
            <a:cs typeface="Times New Roman" pitchFamily="18" charset="0"/>
          </a:endParaRPr>
        </a:p>
      </dsp:txBody>
      <dsp:txXfrm>
        <a:off x="54730" y="54730"/>
        <a:ext cx="8819532" cy="10116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B5412AF-8929-4FD9-AE77-C95E84C4F6AC}">
      <dsp:nvSpPr>
        <dsp:cNvPr id="0" name=""/>
        <dsp:cNvSpPr/>
      </dsp:nvSpPr>
      <dsp:spPr>
        <a:xfrm rot="21300000">
          <a:off x="14250" y="1414825"/>
          <a:ext cx="4615283" cy="528519"/>
        </a:xfrm>
        <a:prstGeom prst="mathMinus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z="152400" extrusionH="63500" prstMaterial="matte">
          <a:bevelT w="50800" h="19050" prst="relaxedInset"/>
          <a:contourClr>
            <a:schemeClr val="bg1"/>
          </a:contourClr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E1F51FBF-0DDD-4A9A-A1A8-785FF72BAA91}">
      <dsp:nvSpPr>
        <dsp:cNvPr id="0" name=""/>
        <dsp:cNvSpPr/>
      </dsp:nvSpPr>
      <dsp:spPr>
        <a:xfrm>
          <a:off x="0" y="158083"/>
          <a:ext cx="1393135" cy="1233006"/>
        </a:xfrm>
        <a:prstGeom prst="down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8FCCC2D7-A689-4E14-8E89-B67F90F965B1}">
      <dsp:nvSpPr>
        <dsp:cNvPr id="0" name=""/>
        <dsp:cNvSpPr/>
      </dsp:nvSpPr>
      <dsp:spPr>
        <a:xfrm>
          <a:off x="1424400" y="79038"/>
          <a:ext cx="3216411" cy="129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Narrow" panose="020B0606020202030204" pitchFamily="34" charset="0"/>
            </a:rPr>
            <a:t>по вине работодателя (вина работодателя – 100%, вина работника 0%) погибло </a:t>
          </a:r>
          <a:r>
            <a:rPr lang="ru-RU" sz="1200" b="1" kern="1200" dirty="0" smtClean="0">
              <a:latin typeface="Arial Narrow" panose="020B0606020202030204" pitchFamily="34" charset="0"/>
            </a:rPr>
            <a:t>178 чел.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>
              <a:latin typeface="Arial Narrow" panose="020B0606020202030204" pitchFamily="34" charset="0"/>
            </a:rPr>
            <a:t>по вине работодателя (вина работодателя 55-95%, вина работника 45-100%) погибло </a:t>
          </a:r>
          <a:r>
            <a:rPr lang="ru-RU" sz="1200" b="1" kern="1200" dirty="0" smtClean="0">
              <a:latin typeface="Arial Narrow" panose="020B0606020202030204" pitchFamily="34" charset="0"/>
            </a:rPr>
            <a:t>68 чел.</a:t>
          </a:r>
        </a:p>
      </dsp:txBody>
      <dsp:txXfrm>
        <a:off x="1424400" y="79038"/>
        <a:ext cx="3216411" cy="1294656"/>
      </dsp:txXfrm>
    </dsp:sp>
    <dsp:sp modelId="{FAA5590C-2549-460A-AB5C-6E1755DB5D28}">
      <dsp:nvSpPr>
        <dsp:cNvPr id="0" name=""/>
        <dsp:cNvSpPr/>
      </dsp:nvSpPr>
      <dsp:spPr>
        <a:xfrm>
          <a:off x="3250648" y="1738859"/>
          <a:ext cx="1393135" cy="1233006"/>
        </a:xfrm>
        <a:prstGeom prst="upArrow">
          <a:avLst/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0B5B8CFF-49A3-4845-B1F1-26C9820565BB}">
      <dsp:nvSpPr>
        <dsp:cNvPr id="0" name=""/>
        <dsp:cNvSpPr/>
      </dsp:nvSpPr>
      <dsp:spPr>
        <a:xfrm>
          <a:off x="5840" y="1787859"/>
          <a:ext cx="2867466" cy="129465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с одинаковой вины сторон (работодателя 50%, вина работника 50%) погибло 51 чел.</a:t>
          </a:r>
        </a:p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latin typeface="Arial Narrow" panose="020B0606020202030204" pitchFamily="34" charset="0"/>
            </a:rPr>
            <a:t>по вине  работника (вина работодателя                       10-45%, вина работника 55-95%) погибло                        37 чел. </a:t>
          </a:r>
          <a:endParaRPr lang="ru-RU" sz="1200" b="1" kern="1200" dirty="0">
            <a:latin typeface="Arial Narrow" panose="020B0606020202030204" pitchFamily="34" charset="0"/>
          </a:endParaRPr>
        </a:p>
      </dsp:txBody>
      <dsp:txXfrm>
        <a:off x="5840" y="1787859"/>
        <a:ext cx="2867466" cy="129465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3">
  <dgm:title val=""/>
  <dgm:desc val=""/>
  <dgm:catLst>
    <dgm:cat type="relationship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l" for="ch" forName="downArrow" refType="w" fact="0.1"/>
              <dgm:constr type="t" for="ch" forName="downArrow" refType="h" fact="0.05"/>
              <dgm:constr type="lOff" for="ch" forName="downArrow" refType="w" fact="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r" for="ch" forName="downArrowText" refType="w" fact="0.8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r" for="ch" forName="upArrow" refType="w" fact="0.9"/>
              <dgm:constr type="rOff" for="ch" forName="upArrow" refType="w" fact="-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l" for="ch" forName="upArrowText" refType="w" fact="0.15"/>
              <dgm:constr type="primFontSz" for="ch" ptType="node" op="equ" val="65"/>
            </dgm:constrLst>
          </dgm:if>
          <dgm:else name="Name4">
            <dgm:constrLst>
              <dgm:constr type="w" for="ch" forName="downArrow" refType="w" fact="0.4"/>
              <dgm:constr type="h" for="ch" forName="downArrow" refType="h" fact="0.8"/>
              <dgm:constr type="l" for="ch" forName="downArrow" refType="w" fact="0.02"/>
              <dgm:constr type="t" for="ch" forName="downArrow" refType="h" fact="0.05"/>
              <dgm:constr type="lOff" for="ch" forName="downArrow" refType="w" fact="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r" for="ch" forName="downArrowText" refType="w"/>
              <dgm:constr type="primFontSz" for="ch" ptType="node" op="equ" val="65"/>
            </dgm:constrLst>
          </dgm:else>
        </dgm:choose>
      </dgm:if>
      <dgm:else name="Name5">
        <dgm:choose name="Name6">
          <dgm:if name="Name7" axis="ch" ptType="node" func="cnt" op="gte" val="2">
            <dgm:constrLst>
              <dgm:constr type="w" for="ch" forName="divider" refType="w"/>
              <dgm:constr type="h" for="ch" forName="divider" refType="w" fact="0.2"/>
              <dgm:constr type="h" for="ch" forName="divider" refType="h" op="gte" fact="0.2"/>
              <dgm:constr type="h" for="ch" forName="divider" refType="h" op="lte" fact="0.4"/>
              <dgm:constr type="ctrX" for="ch" forName="divider" refType="w" fact="0.5"/>
              <dgm:constr type="ctrY" for="ch" forName="divider" refType="h" fact="0.5"/>
              <dgm:constr type="w" for="ch" forName="downArrow" refType="w" fact="0.3"/>
              <dgm:constr type="h" for="ch" forName="downArrow" refType="h" fact="0.4"/>
              <dgm:constr type="r" for="ch" forName="downArrow" refType="w" fact="0.9"/>
              <dgm:constr type="t" for="ch" forName="downArrow" refType="h" fact="0.05"/>
              <dgm:constr type="rOff" for="ch" forName="downArrow" refType="w" fact="-0.02"/>
              <dgm:constr type="w" for="ch" forName="downArrowText" refType="w" fact="0.32"/>
              <dgm:constr type="h" for="ch" forName="downArrowText" refType="h" fact="0.42"/>
              <dgm:constr type="t" for="ch" forName="downArrowText"/>
              <dgm:constr type="l" for="ch" forName="downArrowText" refType="w" fact="0.15"/>
              <dgm:constr type="w" for="ch" forName="upArrow" refType="w" fact="0.3"/>
              <dgm:constr type="h" for="ch" forName="upArrow" refType="h" fact="0.4"/>
              <dgm:constr type="b" for="ch" forName="upArrow" refType="h" fact="0.95"/>
              <dgm:constr type="l" for="ch" forName="upArrow" refType="w" fact="0.1"/>
              <dgm:constr type="lOff" for="ch" forName="upArrow" refType="w" fact="0.02"/>
              <dgm:constr type="w" for="ch" forName="upArrowText" refType="w" fact="0.32"/>
              <dgm:constr type="h" for="ch" forName="upArrowText" refType="h" fact="0.42"/>
              <dgm:constr type="b" for="ch" forName="upArrowText" refType="h"/>
              <dgm:constr type="r" for="ch" forName="upArrowText" refType="w" fact="0.85"/>
              <dgm:constr type="primFontSz" for="ch" ptType="node" op="equ" val="65"/>
            </dgm:constrLst>
          </dgm:if>
          <dgm:else name="Name8">
            <dgm:constrLst>
              <dgm:constr type="w" for="ch" forName="downArrow" refType="w" fact="0.4"/>
              <dgm:constr type="h" for="ch" forName="downArrow" refType="h" fact="0.8"/>
              <dgm:constr type="r" for="ch" forName="downArrow" refType="w" fact="0.98"/>
              <dgm:constr type="t" for="ch" forName="downArrow" refType="h" fact="0.05"/>
              <dgm:constr type="rOff" for="ch" forName="downArrow" refType="w" fact="-0.02"/>
              <dgm:constr type="w" for="ch" forName="downArrowText" refType="w" fact="0.5"/>
              <dgm:constr type="h" for="ch" forName="downArrowText" refType="h"/>
              <dgm:constr type="t" for="ch" forName="downArrowText"/>
              <dgm:constr type="l" for="ch" forName="downArrowText"/>
              <dgm:constr type="primFontSz" for="ch" ptType="node" op="equ" val="65"/>
            </dgm:constrLst>
          </dgm:else>
        </dgm:choose>
      </dgm:else>
    </dgm:choose>
    <dgm:ruleLst/>
    <dgm:choose name="Name9">
      <dgm:if name="Name10" axis="ch" ptType="node" func="cnt" op="gte" val="2">
        <dgm:layoutNode name="divider" styleLbl="fgShp">
          <dgm:alg type="sp"/>
          <dgm:choose name="Name11">
            <dgm:if name="Name12" func="var" arg="dir" op="equ" val="norm">
              <dgm:shape xmlns:r="http://schemas.openxmlformats.org/officeDocument/2006/relationships" rot="-5" type="mathMinus" r:blip="">
                <dgm:adjLst/>
              </dgm:shape>
            </dgm:if>
            <dgm:else name="Name13">
              <dgm:shape xmlns:r="http://schemas.openxmlformats.org/officeDocument/2006/relationships" rot="5" type="mathMinus" r:blip="">
                <dgm:adjLst/>
              </dgm:shape>
            </dgm:else>
          </dgm:choose>
          <dgm:presOf/>
          <dgm:constrLst/>
          <dgm:ruleLst/>
        </dgm:layoutNode>
      </dgm:if>
      <dgm:else name="Name14"/>
    </dgm:choose>
    <dgm:forEach name="Name15" axis="ch" ptType="node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  <dgm:forEach name="Name16" axis="ch" ptType="node" st="2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List7">
  <dgm:title val=""/>
  <dgm:desc val=""/>
  <dgm:catLst>
    <dgm:cat type="list" pri="12000"/>
    <dgm:cat type="process" pri="20000"/>
    <dgm:cat type="relationship" pri="14000"/>
    <dgm:cat type="convert" pri="8000"/>
    <dgm:cat type="picture" pri="25000"/>
    <dgm:cat type="pictureconvert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fgShape" refType="w" fact="0.92"/>
      <dgm:constr type="h" for="ch" forName="fgShape" refType="h" fact="0.15"/>
      <dgm:constr type="b" for="ch" forName="fgShape" refType="h" fact="0.95"/>
      <dgm:constr type="ctrX" for="ch" forName="fgShape" refType="w" fact="0.5"/>
      <dgm:constr type="w" for="ch" forName="linComp" refType="w"/>
      <dgm:constr type="h" for="ch" forName="linComp" refType="h"/>
      <dgm:constr type="ctrX" for="ch" forName="linComp" refType="w" fact="0.5"/>
    </dgm:constrLst>
    <dgm:ruleLst/>
    <dgm:layoutNode name="fgShape" styleLbl="fgShp">
      <dgm:alg type="sp"/>
      <dgm:shape xmlns:r="http://schemas.openxmlformats.org/officeDocument/2006/relationships" type="leftRightArrow" r:blip="" zOrderOff="99999">
        <dgm:adjLst/>
      </dgm:shape>
      <dgm:presOf/>
      <dgm:constrLst/>
      <dgm:ruleLst/>
    </dgm:layoutNode>
    <dgm:layoutNode name="linComp">
      <dgm:choose name="Name1">
        <dgm:if name="Name2" func="var" arg="dir" op="equ" val="norm">
          <dgm:alg type="lin"/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Node" refType="w"/>
        <dgm:constr type="h" for="ch" forName="compNode" refType="h"/>
        <dgm:constr type="w" for="ch" ptType="sibTrans" refType="w" refFor="ch" refForName="compNode" fact="0.03"/>
        <dgm:constr type="primFontSz" for="des" ptType="node" op="equ" val="65"/>
      </dgm:constrLst>
      <dgm:ruleLst/>
      <dgm:forEach name="nodesForEach" axis="ch" ptType="node">
        <dgm:layoutNode name="comp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ch" forName="bkgdShape" refType="w"/>
            <dgm:constr type="h" for="ch" forName="bkgdShape" refType="h"/>
            <dgm:constr type="w" for="ch" forName="nodeTx" refType="w"/>
            <dgm:constr type="h" for="ch" forName="nodeTx" refType="h" fact="0.4"/>
            <dgm:constr type="b" for="ch" forName="nodeTx" refType="h" fact="0.8"/>
            <dgm:constr type="w" for="ch" forName="invisiNode" refType="w" fact="0.01"/>
            <dgm:constr type="h" for="ch" forName="invisiNode" refType="h" fact="0.06"/>
            <dgm:constr type="t" for="ch" forName="invisiNode"/>
            <dgm:constr type="ctrX" for="ch" forName="invisiNode" refType="w" fact="0.5"/>
            <dgm:constr type="h" for="ch" forName="imagNode" refType="h" fact="0.333"/>
            <dgm:constr type="w" for="ch" forName="imagNode" refType="h" refFor="ch" refForName="imagNode"/>
            <dgm:constr type="ctrX" for="ch" forName="imagNode" refType="w" fact="0.5"/>
            <dgm:constr type="t" for="ch" forName="imagNode" refType="h" fact="0.06"/>
            <dgm:constr type="w" for="ch" forName="imagNode" refType="w" op="lte" fact="0.94"/>
          </dgm:constrLst>
          <dgm:ruleLst/>
          <dgm:layoutNode name="bkgdShape"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/>
            <dgm:ruleLst/>
          </dgm:layoutNode>
          <dgm:layoutNode name="nodeTx">
            <dgm:varLst>
              <dgm:bulletEnabled val="1"/>
            </dgm:varLst>
            <dgm:alg type="tx">
              <dgm:param type="txAnchorVert" val="mid"/>
              <dgm:param type="txAnchorHorzCh" val="ctr"/>
              <dgm:param type="stBulletLvl" val="2"/>
            </dgm:alg>
            <dgm:shape xmlns:r="http://schemas.openxmlformats.org/officeDocument/2006/relationships" type="rect" r:blip="" hideGeom="1">
              <dgm:adjLst/>
            </dgm:shape>
            <dgm:presOf axis="desOrSelf" ptType="node"/>
            <dgm:constrLst/>
            <dgm:ruleLst>
              <dgm:rule type="primFontSz" val="5" fact="NaN" max="NaN"/>
            </dgm:ruleLst>
          </dgm:layoutNode>
          <dgm:layoutNode name="invisiNode">
            <dgm:alg type="sp"/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/>
            <dgm:constrLst/>
            <dgm:ruleLst/>
          </dgm:layoutNode>
          <dgm:layoutNode name="imag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/>
            <dgm:constrLst/>
            <dgm:ruleLst/>
          </dgm:layoutNode>
        </dgm:layoutNode>
        <dgm:forEach name="sibTransForEach" axis="followSib" ptType="sibTrans" cnt="1">
          <dgm:layoutNode name="sibTrans">
            <dgm:alg type="sp"/>
            <dgm:shape xmlns:r="http://schemas.openxmlformats.org/officeDocument/2006/relationships" type="rect" r:blip="" hideGeom="1">
              <dgm:adjLst/>
            </dgm:shape>
            <dgm:presOf axis="self"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6CE876-4FD5-4798-BB06-820493F13B68}" type="datetimeFigureOut">
              <a:rPr lang="ru-RU" smtClean="0"/>
              <a:t>09.06.2015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001B722-BB24-4298-BD99-653F0A5F72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62213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031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1930DA-963C-4A29-A39E-5E12A4EF55CE}" type="slidenum">
              <a:rPr lang="ru-RU"/>
              <a:pPr/>
              <a:t>1</a:t>
            </a:fld>
            <a:endParaRPr lang="ru-RU"/>
          </a:p>
        </p:txBody>
      </p:sp>
      <p:sp>
        <p:nvSpPr>
          <p:cNvPr id="2150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00200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ru-RU" dirty="0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1838" indent="-28098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2553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76388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25650" indent="-2238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48285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4005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39725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54450" indent="-22383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56B3BF61-2BB2-4024-B8AE-D95F4E809859}" type="slidenum">
              <a:rPr lang="en-US" altLang="ru-RU" smtClean="0">
                <a:solidFill>
                  <a:srgbClr val="000000"/>
                </a:solidFill>
                <a:latin typeface="Calibri" panose="020F0502020204030204" pitchFamily="34" charset="0"/>
              </a:rPr>
              <a:pPr/>
              <a:t>6</a:t>
            </a:fld>
            <a:endParaRPr lang="en-US" altLang="ru-RU" smtClean="0">
              <a:solidFill>
                <a:srgbClr val="000000"/>
              </a:solidFill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31636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1536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3977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398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5970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4225" indent="-22542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14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686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58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3025" indent="-22542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2A16F576-A13C-456C-BCC9-CD5FF631D946}" type="slidenum">
              <a:rPr lang="ru-RU" altLang="ru-RU" smtClean="0"/>
              <a:pPr/>
              <a:t>7</a:t>
            </a:fld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333853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828B9655-6756-4C8F-909F-841510356473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13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37459199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716859A-97DC-4395-AB3D-97B769C4F189}" type="slidenum">
              <a:rPr lang="ru-RU" altLang="ru-RU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16</a:t>
            </a:fld>
            <a:endParaRPr lang="ru-RU" altLang="ru-RU" smtClean="0">
              <a:latin typeface="Arial" panose="020B0604020202020204" pitchFamily="34" charset="0"/>
            </a:endParaRPr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9493811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21" name="Group 77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6146" name="Group 2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sp>
            <p:nvSpPr>
              <p:cNvPr id="6147" name="Rectangle 3"/>
              <p:cNvSpPr>
                <a:spLocks noChangeArrowheads="1"/>
              </p:cNvSpPr>
              <p:nvPr/>
            </p:nvSpPr>
            <p:spPr bwMode="ltGray">
              <a:xfrm>
                <a:off x="2112" y="0"/>
                <a:ext cx="3648" cy="96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grpSp>
            <p:nvGrpSpPr>
              <p:cNvPr id="6148" name="Group 4"/>
              <p:cNvGrpSpPr>
                <a:grpSpLocks/>
              </p:cNvGrpSpPr>
              <p:nvPr userDrawn="1"/>
            </p:nvGrpSpPr>
            <p:grpSpPr bwMode="auto">
              <a:xfrm>
                <a:off x="0" y="0"/>
                <a:ext cx="5760" cy="4320"/>
                <a:chOff x="0" y="0"/>
                <a:chExt cx="5760" cy="4320"/>
              </a:xfrm>
            </p:grpSpPr>
            <p:sp>
              <p:nvSpPr>
                <p:cNvPr id="614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5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6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1" name="Line 27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2" name="Line 28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3" name="Line 29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4" name="Line 30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5" name="Line 31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6" name="Line 32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7" name="Line 33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8" name="Line 34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79" name="Line 35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0" name="Line 36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1" name="Line 37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2" name="Line 38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3" name="Line 39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4" name="Line 40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5" name="Line 41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6" name="Line 42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7" name="Line 43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8" name="Line 44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89" name="Line 45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0" name="Line 46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1" name="Line 47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2" name="Line 48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3" name="Line 49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4" name="Line 50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5" name="Line 51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6" name="Line 52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7" name="Line 53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8" name="Line 54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6199" name="Line 55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sp>
            <p:nvSpPr>
              <p:cNvPr id="6200" name="Line 56"/>
              <p:cNvSpPr>
                <a:spLocks noChangeShapeType="1"/>
              </p:cNvSpPr>
              <p:nvPr/>
            </p:nvSpPr>
            <p:spPr bwMode="ltGray">
              <a:xfrm>
                <a:off x="5568" y="0"/>
                <a:ext cx="0" cy="1488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220" name="Group 76"/>
            <p:cNvGrpSpPr>
              <a:grpSpLocks/>
            </p:cNvGrpSpPr>
            <p:nvPr userDrawn="1"/>
          </p:nvGrpSpPr>
          <p:grpSpPr bwMode="auto">
            <a:xfrm>
              <a:off x="3" y="559"/>
              <a:ext cx="4192" cy="1796"/>
              <a:chOff x="3" y="559"/>
              <a:chExt cx="4192" cy="1796"/>
            </a:xfrm>
          </p:grpSpPr>
          <p:sp>
            <p:nvSpPr>
              <p:cNvPr id="6209" name="Line 65"/>
              <p:cNvSpPr>
                <a:spLocks noChangeShapeType="1"/>
              </p:cNvSpPr>
              <p:nvPr/>
            </p:nvSpPr>
            <p:spPr bwMode="ltGray">
              <a:xfrm>
                <a:off x="506" y="559"/>
                <a:ext cx="0" cy="1796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7" name="Line 63"/>
              <p:cNvSpPr>
                <a:spLocks noChangeShapeType="1"/>
              </p:cNvSpPr>
              <p:nvPr/>
            </p:nvSpPr>
            <p:spPr bwMode="ltGray">
              <a:xfrm flipH="1" flipV="1">
                <a:off x="3" y="1924"/>
                <a:ext cx="32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08" name="Line 64"/>
              <p:cNvSpPr>
                <a:spLocks noChangeShapeType="1"/>
              </p:cNvSpPr>
              <p:nvPr/>
            </p:nvSpPr>
            <p:spPr bwMode="ltGray">
              <a:xfrm flipH="1" flipV="1">
                <a:off x="384" y="938"/>
                <a:ext cx="3811" cy="1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0" name="Arc 66"/>
              <p:cNvSpPr>
                <a:spLocks/>
              </p:cNvSpPr>
              <p:nvPr/>
            </p:nvSpPr>
            <p:spPr bwMode="ltGray">
              <a:xfrm rot="16200000" flipH="1">
                <a:off x="426" y="860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6219" name="Group 75"/>
            <p:cNvGrpSpPr>
              <a:grpSpLocks/>
            </p:cNvGrpSpPr>
            <p:nvPr userDrawn="1"/>
          </p:nvGrpSpPr>
          <p:grpSpPr bwMode="auto">
            <a:xfrm>
              <a:off x="1480" y="1952"/>
              <a:ext cx="3808" cy="1812"/>
              <a:chOff x="1480" y="1952"/>
              <a:chExt cx="3808" cy="1812"/>
            </a:xfrm>
          </p:grpSpPr>
          <p:sp>
            <p:nvSpPr>
              <p:cNvPr id="6211" name="Line 67"/>
              <p:cNvSpPr>
                <a:spLocks noChangeShapeType="1"/>
              </p:cNvSpPr>
              <p:nvPr/>
            </p:nvSpPr>
            <p:spPr bwMode="ltGray">
              <a:xfrm flipV="1">
                <a:off x="1480" y="3442"/>
                <a:ext cx="38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2" name="Line 68"/>
              <p:cNvSpPr>
                <a:spLocks noChangeShapeType="1"/>
              </p:cNvSpPr>
              <p:nvPr/>
            </p:nvSpPr>
            <p:spPr bwMode="ltGray">
              <a:xfrm flipH="1">
                <a:off x="5172" y="1952"/>
                <a:ext cx="0" cy="181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6213" name="Arc 69"/>
              <p:cNvSpPr>
                <a:spLocks/>
              </p:cNvSpPr>
              <p:nvPr/>
            </p:nvSpPr>
            <p:spPr bwMode="ltGray">
              <a:xfrm rot="5400000">
                <a:off x="5097" y="3346"/>
                <a:ext cx="156" cy="157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6201" name="Rectangle 57"/>
          <p:cNvSpPr>
            <a:spLocks noGrp="1" noChangeArrowheads="1"/>
          </p:cNvSpPr>
          <p:nvPr>
            <p:ph type="ctrTitle"/>
          </p:nvPr>
        </p:nvSpPr>
        <p:spPr>
          <a:xfrm>
            <a:off x="990600" y="17526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6202" name="Rectangle 58" descr="Rectangle: Click to edit Master text styles&#10;Second level&#10;Third level&#10;Fourth level&#10;Fifth level"/>
          <p:cNvSpPr>
            <a:spLocks noGrp="1" noChangeArrowheads="1"/>
          </p:cNvSpPr>
          <p:nvPr>
            <p:ph type="subTitle" idx="1"/>
          </p:nvPr>
        </p:nvSpPr>
        <p:spPr>
          <a:xfrm>
            <a:off x="990600" y="3309938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6215" name="Rectangle 71"/>
          <p:cNvSpPr>
            <a:spLocks noGrp="1" noChangeArrowheads="1"/>
          </p:cNvSpPr>
          <p:nvPr>
            <p:ph type="dt" sz="quarter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16" name="Rectangle 72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217" name="Rectangle 73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F638884C-5D58-4379-8030-6AD8F5DA677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65415C-F495-41B4-8B99-0F35FE454B6D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009944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0350" y="304800"/>
            <a:ext cx="20002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304800"/>
            <a:ext cx="584835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57FA85-A428-4300-8B5B-2DA60D09F69B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829225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dgm">
  <p:cSld name="Заголовок, схема или организационная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0013" y="301625"/>
            <a:ext cx="7313612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SmartArt 2"/>
          <p:cNvSpPr>
            <a:spLocks noGrp="1"/>
          </p:cNvSpPr>
          <p:nvPr>
            <p:ph type="dgm" idx="1"/>
          </p:nvPr>
        </p:nvSpPr>
        <p:spPr>
          <a:xfrm>
            <a:off x="1370013" y="1827213"/>
            <a:ext cx="7313612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ED1EBF-9F11-4480-80E9-63934F838C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8581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50981" y="214314"/>
            <a:ext cx="7793037" cy="1462087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11826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145088" y="2017713"/>
            <a:ext cx="381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34"/>
          <p:cNvSpPr>
            <a:spLocks noGrp="1" noChangeArrowheads="1"/>
          </p:cNvSpPr>
          <p:nvPr>
            <p:ph type="dt" sz="half" idx="10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35"/>
          <p:cNvSpPr>
            <a:spLocks noGrp="1" noChangeArrowheads="1"/>
          </p:cNvSpPr>
          <p:nvPr>
            <p:ph type="ftr" sz="quarter" idx="11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/>
          <a:lstStyle>
            <a:lvl1pPr eaLnBrk="1" fontAlgn="base" hangingPunct="1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3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fontAlgn="base">
              <a:spcBef>
                <a:spcPct val="0"/>
              </a:spcBef>
              <a:spcAft>
                <a:spcPct val="0"/>
              </a:spcAft>
              <a:defRPr>
                <a:latin typeface="Trebuchet MS" pitchFamily="34" charset="0"/>
                <a:cs typeface="Arial" charset="0"/>
              </a:defRPr>
            </a:lvl1pPr>
          </a:lstStyle>
          <a:p>
            <a:pPr>
              <a:defRPr/>
            </a:pPr>
            <a:fld id="{CBBAFE27-9AFC-4434-878A-41FD65E3AE9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05240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2EED983-B65D-4A15-AB5A-6D536E601FA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547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C4B6D7-6C4E-49AE-BEDD-D57408C9119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97454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00600" y="19050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9F3F69-1A2A-4786-8CE5-245EF569E3B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88151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0C3F7-FC24-44A9-B20F-CD2E16F51E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49384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69F957-D279-49E0-B046-EF4AEC064FD4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29881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589632-3C31-4881-B18A-EBDC50784A2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80676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0842C00-7202-4AEF-8918-72DFF6CB52B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2910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24E02C-35B9-42C6-8E5C-3C8B0529FD3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99526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NUL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1027" name="Group 3"/>
            <p:cNvGrpSpPr>
              <a:grpSpLocks/>
            </p:cNvGrpSpPr>
            <p:nvPr/>
          </p:nvGrpSpPr>
          <p:grpSpPr bwMode="auto">
            <a:xfrm>
              <a:off x="0" y="0"/>
              <a:ext cx="5760" cy="4320"/>
              <a:chOff x="0" y="0"/>
              <a:chExt cx="5760" cy="4320"/>
            </a:xfrm>
          </p:grpSpPr>
          <p:grpSp>
            <p:nvGrpSpPr>
              <p:cNvPr id="1028" name="Group 4"/>
              <p:cNvGrpSpPr>
                <a:grpSpLocks/>
              </p:cNvGrpSpPr>
              <p:nvPr/>
            </p:nvGrpSpPr>
            <p:grpSpPr bwMode="auto">
              <a:xfrm>
                <a:off x="0" y="192"/>
                <a:ext cx="5760" cy="4032"/>
                <a:chOff x="0" y="192"/>
                <a:chExt cx="5760" cy="4032"/>
              </a:xfrm>
            </p:grpSpPr>
            <p:sp>
              <p:nvSpPr>
                <p:cNvPr id="1029" name="Line 5"/>
                <p:cNvSpPr>
                  <a:spLocks noChangeShapeType="1"/>
                </p:cNvSpPr>
                <p:nvPr/>
              </p:nvSpPr>
              <p:spPr bwMode="white">
                <a:xfrm>
                  <a:off x="0" y="19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0" name="Line 6"/>
                <p:cNvSpPr>
                  <a:spLocks noChangeShapeType="1"/>
                </p:cNvSpPr>
                <p:nvPr/>
              </p:nvSpPr>
              <p:spPr bwMode="white">
                <a:xfrm>
                  <a:off x="0" y="38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1" name="Line 7"/>
                <p:cNvSpPr>
                  <a:spLocks noChangeShapeType="1"/>
                </p:cNvSpPr>
                <p:nvPr/>
              </p:nvSpPr>
              <p:spPr bwMode="white">
                <a:xfrm>
                  <a:off x="0" y="57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2" name="Line 8"/>
                <p:cNvSpPr>
                  <a:spLocks noChangeShapeType="1"/>
                </p:cNvSpPr>
                <p:nvPr/>
              </p:nvSpPr>
              <p:spPr bwMode="white">
                <a:xfrm>
                  <a:off x="0" y="76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3" name="Line 9"/>
                <p:cNvSpPr>
                  <a:spLocks noChangeShapeType="1"/>
                </p:cNvSpPr>
                <p:nvPr/>
              </p:nvSpPr>
              <p:spPr bwMode="white">
                <a:xfrm>
                  <a:off x="0" y="96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4" name="Line 10"/>
                <p:cNvSpPr>
                  <a:spLocks noChangeShapeType="1"/>
                </p:cNvSpPr>
                <p:nvPr/>
              </p:nvSpPr>
              <p:spPr bwMode="white">
                <a:xfrm>
                  <a:off x="0" y="115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5" name="Line 11"/>
                <p:cNvSpPr>
                  <a:spLocks noChangeShapeType="1"/>
                </p:cNvSpPr>
                <p:nvPr/>
              </p:nvSpPr>
              <p:spPr bwMode="white">
                <a:xfrm>
                  <a:off x="0" y="134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6" name="Line 12"/>
                <p:cNvSpPr>
                  <a:spLocks noChangeShapeType="1"/>
                </p:cNvSpPr>
                <p:nvPr/>
              </p:nvSpPr>
              <p:spPr bwMode="white">
                <a:xfrm>
                  <a:off x="0" y="153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7" name="Line 13"/>
                <p:cNvSpPr>
                  <a:spLocks noChangeShapeType="1"/>
                </p:cNvSpPr>
                <p:nvPr/>
              </p:nvSpPr>
              <p:spPr bwMode="white">
                <a:xfrm>
                  <a:off x="0" y="172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8" name="Line 14"/>
                <p:cNvSpPr>
                  <a:spLocks noChangeShapeType="1"/>
                </p:cNvSpPr>
                <p:nvPr/>
              </p:nvSpPr>
              <p:spPr bwMode="white">
                <a:xfrm>
                  <a:off x="0" y="192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39" name="Line 15"/>
                <p:cNvSpPr>
                  <a:spLocks noChangeShapeType="1"/>
                </p:cNvSpPr>
                <p:nvPr/>
              </p:nvSpPr>
              <p:spPr bwMode="white">
                <a:xfrm>
                  <a:off x="0" y="211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0" name="Line 16"/>
                <p:cNvSpPr>
                  <a:spLocks noChangeShapeType="1"/>
                </p:cNvSpPr>
                <p:nvPr/>
              </p:nvSpPr>
              <p:spPr bwMode="white">
                <a:xfrm>
                  <a:off x="0" y="230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1" name="Line 17"/>
                <p:cNvSpPr>
                  <a:spLocks noChangeShapeType="1"/>
                </p:cNvSpPr>
                <p:nvPr/>
              </p:nvSpPr>
              <p:spPr bwMode="white">
                <a:xfrm>
                  <a:off x="0" y="249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2" name="Line 18"/>
                <p:cNvSpPr>
                  <a:spLocks noChangeShapeType="1"/>
                </p:cNvSpPr>
                <p:nvPr/>
              </p:nvSpPr>
              <p:spPr bwMode="white">
                <a:xfrm>
                  <a:off x="0" y="268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3" name="Line 19"/>
                <p:cNvSpPr>
                  <a:spLocks noChangeShapeType="1"/>
                </p:cNvSpPr>
                <p:nvPr/>
              </p:nvSpPr>
              <p:spPr bwMode="white">
                <a:xfrm>
                  <a:off x="0" y="288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4" name="Line 20"/>
                <p:cNvSpPr>
                  <a:spLocks noChangeShapeType="1"/>
                </p:cNvSpPr>
                <p:nvPr/>
              </p:nvSpPr>
              <p:spPr bwMode="white">
                <a:xfrm>
                  <a:off x="0" y="307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5" name="Line 21"/>
                <p:cNvSpPr>
                  <a:spLocks noChangeShapeType="1"/>
                </p:cNvSpPr>
                <p:nvPr/>
              </p:nvSpPr>
              <p:spPr bwMode="white">
                <a:xfrm>
                  <a:off x="0" y="326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6" name="Line 22"/>
                <p:cNvSpPr>
                  <a:spLocks noChangeShapeType="1"/>
                </p:cNvSpPr>
                <p:nvPr/>
              </p:nvSpPr>
              <p:spPr bwMode="white">
                <a:xfrm>
                  <a:off x="0" y="3456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7" name="Line 23"/>
                <p:cNvSpPr>
                  <a:spLocks noChangeShapeType="1"/>
                </p:cNvSpPr>
                <p:nvPr/>
              </p:nvSpPr>
              <p:spPr bwMode="white">
                <a:xfrm>
                  <a:off x="0" y="3648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8" name="Line 24"/>
                <p:cNvSpPr>
                  <a:spLocks noChangeShapeType="1"/>
                </p:cNvSpPr>
                <p:nvPr/>
              </p:nvSpPr>
              <p:spPr bwMode="white">
                <a:xfrm>
                  <a:off x="0" y="3840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49" name="Line 25"/>
                <p:cNvSpPr>
                  <a:spLocks noChangeShapeType="1"/>
                </p:cNvSpPr>
                <p:nvPr/>
              </p:nvSpPr>
              <p:spPr bwMode="white">
                <a:xfrm>
                  <a:off x="0" y="4032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0" name="Line 26"/>
                <p:cNvSpPr>
                  <a:spLocks noChangeShapeType="1"/>
                </p:cNvSpPr>
                <p:nvPr/>
              </p:nvSpPr>
              <p:spPr bwMode="white">
                <a:xfrm>
                  <a:off x="0" y="4224"/>
                  <a:ext cx="5760" cy="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  <p:grpSp>
            <p:nvGrpSpPr>
              <p:cNvPr id="1051" name="Group 27"/>
              <p:cNvGrpSpPr>
                <a:grpSpLocks/>
              </p:cNvGrpSpPr>
              <p:nvPr/>
            </p:nvGrpSpPr>
            <p:grpSpPr bwMode="auto">
              <a:xfrm>
                <a:off x="192" y="0"/>
                <a:ext cx="5376" cy="4320"/>
                <a:chOff x="192" y="0"/>
                <a:chExt cx="5376" cy="4320"/>
              </a:xfrm>
            </p:grpSpPr>
            <p:sp>
              <p:nvSpPr>
                <p:cNvPr id="1052" name="Line 28"/>
                <p:cNvSpPr>
                  <a:spLocks noChangeShapeType="1"/>
                </p:cNvSpPr>
                <p:nvPr/>
              </p:nvSpPr>
              <p:spPr bwMode="white">
                <a:xfrm>
                  <a:off x="1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3" name="Line 29"/>
                <p:cNvSpPr>
                  <a:spLocks noChangeShapeType="1"/>
                </p:cNvSpPr>
                <p:nvPr/>
              </p:nvSpPr>
              <p:spPr bwMode="white">
                <a:xfrm>
                  <a:off x="3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4" name="Line 30"/>
                <p:cNvSpPr>
                  <a:spLocks noChangeShapeType="1"/>
                </p:cNvSpPr>
                <p:nvPr/>
              </p:nvSpPr>
              <p:spPr bwMode="white">
                <a:xfrm>
                  <a:off x="5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5" name="Line 31"/>
                <p:cNvSpPr>
                  <a:spLocks noChangeShapeType="1"/>
                </p:cNvSpPr>
                <p:nvPr/>
              </p:nvSpPr>
              <p:spPr bwMode="white">
                <a:xfrm>
                  <a:off x="7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6" name="Line 32"/>
                <p:cNvSpPr>
                  <a:spLocks noChangeShapeType="1"/>
                </p:cNvSpPr>
                <p:nvPr/>
              </p:nvSpPr>
              <p:spPr bwMode="white">
                <a:xfrm>
                  <a:off x="96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7" name="Line 33"/>
                <p:cNvSpPr>
                  <a:spLocks noChangeShapeType="1"/>
                </p:cNvSpPr>
                <p:nvPr/>
              </p:nvSpPr>
              <p:spPr bwMode="white">
                <a:xfrm>
                  <a:off x="115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8" name="Line 34"/>
                <p:cNvSpPr>
                  <a:spLocks noChangeShapeType="1"/>
                </p:cNvSpPr>
                <p:nvPr/>
              </p:nvSpPr>
              <p:spPr bwMode="white">
                <a:xfrm>
                  <a:off x="134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59" name="Line 35"/>
                <p:cNvSpPr>
                  <a:spLocks noChangeShapeType="1"/>
                </p:cNvSpPr>
                <p:nvPr/>
              </p:nvSpPr>
              <p:spPr bwMode="white">
                <a:xfrm>
                  <a:off x="153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0" name="Line 36"/>
                <p:cNvSpPr>
                  <a:spLocks noChangeShapeType="1"/>
                </p:cNvSpPr>
                <p:nvPr/>
              </p:nvSpPr>
              <p:spPr bwMode="white">
                <a:xfrm>
                  <a:off x="172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1" name="Line 37"/>
                <p:cNvSpPr>
                  <a:spLocks noChangeShapeType="1"/>
                </p:cNvSpPr>
                <p:nvPr/>
              </p:nvSpPr>
              <p:spPr bwMode="white">
                <a:xfrm>
                  <a:off x="192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2" name="Line 38"/>
                <p:cNvSpPr>
                  <a:spLocks noChangeShapeType="1"/>
                </p:cNvSpPr>
                <p:nvPr/>
              </p:nvSpPr>
              <p:spPr bwMode="white">
                <a:xfrm>
                  <a:off x="211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3" name="Line 39"/>
                <p:cNvSpPr>
                  <a:spLocks noChangeShapeType="1"/>
                </p:cNvSpPr>
                <p:nvPr/>
              </p:nvSpPr>
              <p:spPr bwMode="white">
                <a:xfrm>
                  <a:off x="230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4" name="Line 40"/>
                <p:cNvSpPr>
                  <a:spLocks noChangeShapeType="1"/>
                </p:cNvSpPr>
                <p:nvPr/>
              </p:nvSpPr>
              <p:spPr bwMode="white">
                <a:xfrm>
                  <a:off x="249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5" name="Line 41"/>
                <p:cNvSpPr>
                  <a:spLocks noChangeShapeType="1"/>
                </p:cNvSpPr>
                <p:nvPr/>
              </p:nvSpPr>
              <p:spPr bwMode="white">
                <a:xfrm>
                  <a:off x="268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6" name="Line 42"/>
                <p:cNvSpPr>
                  <a:spLocks noChangeShapeType="1"/>
                </p:cNvSpPr>
                <p:nvPr/>
              </p:nvSpPr>
              <p:spPr bwMode="white">
                <a:xfrm>
                  <a:off x="288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7" name="Line 43"/>
                <p:cNvSpPr>
                  <a:spLocks noChangeShapeType="1"/>
                </p:cNvSpPr>
                <p:nvPr/>
              </p:nvSpPr>
              <p:spPr bwMode="white">
                <a:xfrm>
                  <a:off x="307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8" name="Line 44"/>
                <p:cNvSpPr>
                  <a:spLocks noChangeShapeType="1"/>
                </p:cNvSpPr>
                <p:nvPr/>
              </p:nvSpPr>
              <p:spPr bwMode="white">
                <a:xfrm>
                  <a:off x="326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69" name="Line 45"/>
                <p:cNvSpPr>
                  <a:spLocks noChangeShapeType="1"/>
                </p:cNvSpPr>
                <p:nvPr/>
              </p:nvSpPr>
              <p:spPr bwMode="white">
                <a:xfrm>
                  <a:off x="345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0" name="Line 46"/>
                <p:cNvSpPr>
                  <a:spLocks noChangeShapeType="1"/>
                </p:cNvSpPr>
                <p:nvPr/>
              </p:nvSpPr>
              <p:spPr bwMode="white">
                <a:xfrm>
                  <a:off x="364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1" name="Line 47"/>
                <p:cNvSpPr>
                  <a:spLocks noChangeShapeType="1"/>
                </p:cNvSpPr>
                <p:nvPr/>
              </p:nvSpPr>
              <p:spPr bwMode="white">
                <a:xfrm>
                  <a:off x="384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2" name="Line 48"/>
                <p:cNvSpPr>
                  <a:spLocks noChangeShapeType="1"/>
                </p:cNvSpPr>
                <p:nvPr/>
              </p:nvSpPr>
              <p:spPr bwMode="white">
                <a:xfrm>
                  <a:off x="403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3" name="Line 49"/>
                <p:cNvSpPr>
                  <a:spLocks noChangeShapeType="1"/>
                </p:cNvSpPr>
                <p:nvPr/>
              </p:nvSpPr>
              <p:spPr bwMode="white">
                <a:xfrm>
                  <a:off x="422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4" name="Line 50"/>
                <p:cNvSpPr>
                  <a:spLocks noChangeShapeType="1"/>
                </p:cNvSpPr>
                <p:nvPr/>
              </p:nvSpPr>
              <p:spPr bwMode="white">
                <a:xfrm>
                  <a:off x="441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5" name="Line 51"/>
                <p:cNvSpPr>
                  <a:spLocks noChangeShapeType="1"/>
                </p:cNvSpPr>
                <p:nvPr/>
              </p:nvSpPr>
              <p:spPr bwMode="white">
                <a:xfrm>
                  <a:off x="460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6" name="Line 52"/>
                <p:cNvSpPr>
                  <a:spLocks noChangeShapeType="1"/>
                </p:cNvSpPr>
                <p:nvPr/>
              </p:nvSpPr>
              <p:spPr bwMode="white">
                <a:xfrm>
                  <a:off x="4800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7" name="Line 53"/>
                <p:cNvSpPr>
                  <a:spLocks noChangeShapeType="1"/>
                </p:cNvSpPr>
                <p:nvPr/>
              </p:nvSpPr>
              <p:spPr bwMode="white">
                <a:xfrm>
                  <a:off x="4992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8" name="Line 54"/>
                <p:cNvSpPr>
                  <a:spLocks noChangeShapeType="1"/>
                </p:cNvSpPr>
                <p:nvPr/>
              </p:nvSpPr>
              <p:spPr bwMode="white">
                <a:xfrm>
                  <a:off x="5184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79" name="Line 55"/>
                <p:cNvSpPr>
                  <a:spLocks noChangeShapeType="1"/>
                </p:cNvSpPr>
                <p:nvPr/>
              </p:nvSpPr>
              <p:spPr bwMode="white">
                <a:xfrm>
                  <a:off x="5376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  <p:sp>
              <p:nvSpPr>
                <p:cNvPr id="1080" name="Line 56"/>
                <p:cNvSpPr>
                  <a:spLocks noChangeShapeType="1"/>
                </p:cNvSpPr>
                <p:nvPr/>
              </p:nvSpPr>
              <p:spPr bwMode="white">
                <a:xfrm>
                  <a:off x="5568" y="0"/>
                  <a:ext cx="0" cy="4320"/>
                </a:xfrm>
                <a:prstGeom prst="line">
                  <a:avLst/>
                </a:prstGeom>
                <a:noFill/>
                <a:ln w="9525">
                  <a:pattFill prst="pct30">
                    <a:fgClr>
                      <a:schemeClr val="folHlink"/>
                    </a:fgClr>
                    <a:bgClr>
                      <a:schemeClr val="bg1"/>
                    </a:bgClr>
                  </a:patt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ru-RU"/>
                </a:p>
              </p:txBody>
            </p:sp>
          </p:grpSp>
        </p:grpSp>
        <p:sp>
          <p:nvSpPr>
            <p:cNvPr id="1081" name="Rectangle 57" descr="60%"/>
            <p:cNvSpPr>
              <a:spLocks noChangeArrowheads="1"/>
            </p:cNvSpPr>
            <p:nvPr/>
          </p:nvSpPr>
          <p:spPr bwMode="ltGray">
            <a:xfrm>
              <a:off x="2112" y="0"/>
              <a:ext cx="3648" cy="96"/>
            </a:xfrm>
            <a:prstGeom prst="rect">
              <a:avLst/>
            </a:prstGeom>
            <a:pattFill prst="pct60">
              <a:fgClr>
                <a:schemeClr val="folHlink"/>
              </a:fgClr>
              <a:bgClr>
                <a:schemeClr val="bg1"/>
              </a:bgClr>
            </a:patt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1082" name="Line 58"/>
            <p:cNvSpPr>
              <a:spLocks noChangeShapeType="1"/>
            </p:cNvSpPr>
            <p:nvPr/>
          </p:nvSpPr>
          <p:spPr bwMode="ltGray">
            <a:xfrm>
              <a:off x="5568" y="0"/>
              <a:ext cx="0" cy="1488"/>
            </a:xfrm>
            <a:prstGeom prst="line">
              <a:avLst/>
            </a:prstGeom>
            <a:noFill/>
            <a:ln w="9525">
              <a:solidFill>
                <a:schemeClr val="hlink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083" name="Group 59"/>
            <p:cNvGrpSpPr>
              <a:grpSpLocks/>
            </p:cNvGrpSpPr>
            <p:nvPr/>
          </p:nvGrpSpPr>
          <p:grpSpPr bwMode="auto">
            <a:xfrm>
              <a:off x="261" y="892"/>
              <a:ext cx="1124" cy="1464"/>
              <a:chOff x="96" y="916"/>
              <a:chExt cx="2208" cy="2876"/>
            </a:xfrm>
          </p:grpSpPr>
          <p:sp>
            <p:nvSpPr>
              <p:cNvPr id="1084" name="Line 60"/>
              <p:cNvSpPr>
                <a:spLocks noChangeShapeType="1"/>
              </p:cNvSpPr>
              <p:nvPr/>
            </p:nvSpPr>
            <p:spPr bwMode="ltGray">
              <a:xfrm flipH="1">
                <a:off x="96" y="1037"/>
                <a:ext cx="2208" cy="0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5" name="Line 61"/>
              <p:cNvSpPr>
                <a:spLocks noChangeShapeType="1"/>
              </p:cNvSpPr>
              <p:nvPr/>
            </p:nvSpPr>
            <p:spPr bwMode="ltGray">
              <a:xfrm>
                <a:off x="336" y="920"/>
                <a:ext cx="0" cy="2872"/>
              </a:xfrm>
              <a:prstGeom prst="line">
                <a:avLst/>
              </a:pr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86" name="Arc 62"/>
              <p:cNvSpPr>
                <a:spLocks/>
              </p:cNvSpPr>
              <p:nvPr/>
            </p:nvSpPr>
            <p:spPr bwMode="ltGray">
              <a:xfrm flipH="1">
                <a:off x="217" y="916"/>
                <a:ext cx="239" cy="239"/>
              </a:xfrm>
              <a:custGeom>
                <a:avLst/>
                <a:gdLst>
                  <a:gd name="G0" fmla="+- 21595 0 0"/>
                  <a:gd name="G1" fmla="+- 21600 0 0"/>
                  <a:gd name="G2" fmla="+- 21600 0 0"/>
                  <a:gd name="T0" fmla="*/ 21114 w 43195"/>
                  <a:gd name="T1" fmla="*/ 5 h 43200"/>
                  <a:gd name="T2" fmla="*/ 0 w 43195"/>
                  <a:gd name="T3" fmla="*/ 22056 h 43200"/>
                  <a:gd name="T4" fmla="*/ 21595 w 43195"/>
                  <a:gd name="T5" fmla="*/ 21600 h 432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</a:cxnLst>
                <a:rect l="0" t="0" r="r" b="b"/>
                <a:pathLst>
                  <a:path w="43195" h="43200" fill="none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</a:path>
                  <a:path w="43195" h="43200" stroke="0" extrusionOk="0">
                    <a:moveTo>
                      <a:pt x="21114" y="5"/>
                    </a:moveTo>
                    <a:cubicBezTo>
                      <a:pt x="21274" y="1"/>
                      <a:pt x="21434" y="-1"/>
                      <a:pt x="21595" y="0"/>
                    </a:cubicBezTo>
                    <a:cubicBezTo>
                      <a:pt x="33524" y="0"/>
                      <a:pt x="43195" y="9670"/>
                      <a:pt x="43195" y="21600"/>
                    </a:cubicBezTo>
                    <a:cubicBezTo>
                      <a:pt x="43195" y="33529"/>
                      <a:pt x="33524" y="43200"/>
                      <a:pt x="21595" y="43200"/>
                    </a:cubicBezTo>
                    <a:cubicBezTo>
                      <a:pt x="9843" y="43200"/>
                      <a:pt x="247" y="33805"/>
                      <a:pt x="-1" y="22056"/>
                    </a:cubicBezTo>
                    <a:lnTo>
                      <a:pt x="21595" y="21600"/>
                    </a:lnTo>
                    <a:close/>
                  </a:path>
                </a:pathLst>
              </a:custGeom>
              <a:noFill/>
              <a:ln w="9525">
                <a:solidFill>
                  <a:schemeClr val="hlink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1087" name="Rectangle 6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3048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88" name="Rectangle 6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9050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92" name="Rectangle 6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93" name="Rectangle 6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94" name="Rectangle 7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5E1A897-618B-47B8-9ED5-FCD196649A4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  <p:sldLayoutId id="2147483663" r:id="rId12"/>
    <p:sldLayoutId id="2147483664" r:id="rId13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11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95000"/>
        <a:buFont typeface="Wingdings" pitchFamily="2" charset="2"/>
        <a:buChar char="w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diagramLayout" Target="../diagrams/layout4.xml"/><Relationship Id="rId7" Type="http://schemas.openxmlformats.org/officeDocument/2006/relationships/image" Target="../media/image11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Relationship Id="rId9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3" Type="http://schemas.openxmlformats.org/officeDocument/2006/relationships/image" Target="../media/image17.png"/><Relationship Id="rId7" Type="http://schemas.openxmlformats.org/officeDocument/2006/relationships/diagramColors" Target="../diagrams/colors7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7.xml"/><Relationship Id="rId5" Type="http://schemas.openxmlformats.org/officeDocument/2006/relationships/diagramLayout" Target="../diagrams/layout7.xml"/><Relationship Id="rId4" Type="http://schemas.openxmlformats.org/officeDocument/2006/relationships/diagramData" Target="../diagrams/data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image" Target="../media/image27.jpeg"/><Relationship Id="rId7" Type="http://schemas.openxmlformats.org/officeDocument/2006/relationships/image" Target="../media/image31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eg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3.png"/><Relationship Id="rId10" Type="http://schemas.openxmlformats.org/officeDocument/2006/relationships/image" Target="../media/image5.png"/><Relationship Id="rId4" Type="http://schemas.openxmlformats.org/officeDocument/2006/relationships/oleObject" Target="../embeddings/oleObject1.bin"/><Relationship Id="rId9" Type="http://schemas.openxmlformats.org/officeDocument/2006/relationships/oleObject" Target="../embeddings/Microsoft_Excel_97-2003_Worksheet1.xls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-2003_Worksheet3.xls"/><Relationship Id="rId13" Type="http://schemas.openxmlformats.org/officeDocument/2006/relationships/diagramData" Target="../diagrams/data2.xml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5.bin"/><Relationship Id="rId12" Type="http://schemas.openxmlformats.org/officeDocument/2006/relationships/image" Target="../media/image8.png"/><Relationship Id="rId17" Type="http://schemas.microsoft.com/office/2007/relationships/diagramDrawing" Target="../diagrams/drawing2.xml"/><Relationship Id="rId2" Type="http://schemas.openxmlformats.org/officeDocument/2006/relationships/slideLayout" Target="../slideLayouts/slideLayout1.xml"/><Relationship Id="rId16" Type="http://schemas.openxmlformats.org/officeDocument/2006/relationships/diagramColors" Target="../diagrams/colors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png"/><Relationship Id="rId11" Type="http://schemas.openxmlformats.org/officeDocument/2006/relationships/oleObject" Target="../embeddings/Microsoft_Excel_97-2003_Worksheet4.xls"/><Relationship Id="rId5" Type="http://schemas.openxmlformats.org/officeDocument/2006/relationships/oleObject" Target="../embeddings/Microsoft_Excel_97-2003_Worksheet2.xls"/><Relationship Id="rId15" Type="http://schemas.openxmlformats.org/officeDocument/2006/relationships/diagramQuickStyle" Target="../diagrams/quickStyle2.xml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4.bin"/><Relationship Id="rId9" Type="http://schemas.openxmlformats.org/officeDocument/2006/relationships/image" Target="../media/image7.png"/><Relationship Id="rId14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png"/><Relationship Id="rId5" Type="http://schemas.openxmlformats.org/officeDocument/2006/relationships/oleObject" Target="../embeddings/Microsoft_Excel_97-2003_Worksheet5.xls"/><Relationship Id="rId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40968"/>
            <a:ext cx="8928992" cy="4824537"/>
          </a:xfrm>
          <a:noFill/>
          <a:ln/>
        </p:spPr>
        <p:txBody>
          <a:bodyPr>
            <a:normAutofit fontScale="90000"/>
          </a:bodyPr>
          <a:lstStyle/>
          <a:p>
            <a:pPr algn="ctr">
              <a:spcAft>
                <a:spcPts val="600"/>
              </a:spcAft>
              <a:defRPr/>
            </a:pP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Профсоюзная </a:t>
            </a: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политика</a:t>
            </a:r>
            <a:b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</a:b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 </a:t>
            </a:r>
            <a:r>
              <a:rPr lang="ru-RU" altLang="ru-RU" b="1" dirty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в области безопасности и </a:t>
            </a: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охраны труда</a:t>
            </a:r>
            <a:b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</a:br>
            <a:r>
              <a:rPr lang="ru-RU" altLang="ru-RU" b="1" dirty="0" smtClean="0">
                <a:solidFill>
                  <a:schemeClr val="bg2">
                    <a:lumMod val="10000"/>
                  </a:schemeClr>
                </a:solidFill>
                <a:cs typeface="Aharoni" panose="02010803020104030203" pitchFamily="2" charset="-79"/>
              </a:rPr>
              <a:t>в Республике Казахстан</a:t>
            </a: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sz="3100" b="1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г</a:t>
            </a:r>
            <a:r>
              <a:rPr lang="ru-RU" altLang="ru-RU" sz="31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>. Ереван 3-4 июня 2015 год</a:t>
            </a:r>
            <a:br>
              <a:rPr lang="ru-RU" altLang="ru-RU" sz="3100" b="1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dirty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r>
              <a:rPr lang="ru-RU" altLang="ru-RU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  <a:t/>
            </a:r>
            <a:br>
              <a:rPr lang="ru-RU" altLang="ru-RU" dirty="0" smtClean="0">
                <a:solidFill>
                  <a:schemeClr val="bg2">
                    <a:lumMod val="10000"/>
                  </a:schemeClr>
                </a:solidFill>
                <a:cs typeface="Arial" panose="020B0604020202020204" pitchFamily="34" charset="0"/>
              </a:rPr>
            </a:br>
            <a:endParaRPr lang="ru-RU" dirty="0"/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9301163" y="0"/>
            <a:ext cx="4162425" cy="6572250"/>
          </a:xfrm>
          <a:prstGeom prst="rect">
            <a:avLst/>
          </a:prstGeom>
          <a:solidFill>
            <a:srgbClr val="FFFFFF"/>
          </a:solidFill>
          <a:ln w="12700" cap="sq">
            <a:solidFill>
              <a:srgbClr val="B2B2B2"/>
            </a:solidFill>
            <a:miter lim="800000"/>
            <a:headEnd/>
            <a:tailEnd/>
          </a:ln>
          <a:effectLst/>
        </p:spPr>
        <p:txBody>
          <a:bodyPr tIns="182562" bIns="182562">
            <a:spAutoFit/>
          </a:bodyPr>
          <a:lstStyle/>
          <a:p>
            <a:pPr marL="238125" indent="-238125" eaLnBrk="0" hangingPunct="0"/>
            <a:endParaRPr kumimoji="1" lang="ru-RU" sz="1800" b="1" dirty="0">
              <a:solidFill>
                <a:srgbClr val="000000"/>
              </a:solidFill>
              <a:latin typeface="Arial" charset="0"/>
            </a:endParaRPr>
          </a:p>
          <a:p>
            <a:pPr marL="238125" indent="-238125" eaLnBrk="0" hangingPunct="0"/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Во время этого доклада может возникнуть дискуссия с предложениями конкретных действий. Используйте </a:t>
            </a:r>
            <a:r>
              <a:rPr kumimoji="1" lang="en-US" sz="1800" b="1" noProof="1">
                <a:solidFill>
                  <a:srgbClr val="000000"/>
                </a:solidFill>
                <a:latin typeface="Arial" charset="0"/>
              </a:rPr>
              <a:t>PowerPoint</a:t>
            </a:r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 для записи предложений по ходу обсуждения:</a:t>
            </a:r>
          </a:p>
          <a:p>
            <a:pPr marL="238125" indent="-238125" eaLnBrk="0" hangingPunct="0"/>
            <a:endParaRPr kumimoji="1" lang="ru-RU" sz="1000" b="1" dirty="0">
              <a:solidFill>
                <a:srgbClr val="000000"/>
              </a:solidFill>
              <a:latin typeface="Arial" charset="0"/>
            </a:endParaRPr>
          </a:p>
          <a:p>
            <a:pPr marL="238125" indent="-238125" eaLnBrk="0" hangingPunct="0">
              <a:buFontTx/>
              <a:buChar char="•"/>
            </a:pPr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Во время демонстрации </a:t>
            </a:r>
            <a:br>
              <a:rPr kumimoji="1" lang="ru-RU" sz="1800" b="1" dirty="0">
                <a:solidFill>
                  <a:srgbClr val="000000"/>
                </a:solidFill>
                <a:latin typeface="Arial" charset="0"/>
              </a:rPr>
            </a:br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щелкните правой кнопкой мыши</a:t>
            </a:r>
          </a:p>
          <a:p>
            <a:pPr marL="238125" indent="-238125" eaLnBrk="0" hangingPunct="0">
              <a:buFontTx/>
              <a:buChar char="•"/>
            </a:pPr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Выберите Записная книжка</a:t>
            </a:r>
          </a:p>
          <a:p>
            <a:pPr marL="238125" indent="-238125" eaLnBrk="0" hangingPunct="0">
              <a:buFontTx/>
              <a:buChar char="•"/>
            </a:pPr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Выберите вкладку Действия</a:t>
            </a:r>
          </a:p>
          <a:p>
            <a:pPr marL="238125" indent="-238125" eaLnBrk="0" hangingPunct="0">
              <a:buFontTx/>
              <a:buChar char="•"/>
            </a:pPr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Вводите замечания по мере поступления</a:t>
            </a:r>
          </a:p>
          <a:p>
            <a:pPr marL="238125" indent="-238125" eaLnBrk="0" hangingPunct="0">
              <a:buFontTx/>
              <a:buChar char="•"/>
            </a:pPr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Нажмите кнопку ОК по завершении доклада</a:t>
            </a:r>
          </a:p>
          <a:p>
            <a:pPr marL="238125" indent="-238125" eaLnBrk="0" hangingPunct="0"/>
            <a:endParaRPr kumimoji="1" lang="ru-RU" sz="1800" b="1" dirty="0">
              <a:solidFill>
                <a:srgbClr val="000000"/>
              </a:solidFill>
              <a:latin typeface="Arial" charset="0"/>
            </a:endParaRPr>
          </a:p>
          <a:p>
            <a:pPr marL="238125" indent="-238125" eaLnBrk="0" hangingPunct="0"/>
            <a:r>
              <a:rPr kumimoji="1" lang="ru-RU" sz="1800" b="1" dirty="0">
                <a:solidFill>
                  <a:srgbClr val="000000"/>
                </a:solidFill>
                <a:latin typeface="Arial" charset="0"/>
              </a:rPr>
              <a:t>В результате в конец презентации автоматически будет добавлен слайд Действия со списком внесенных предложений.</a:t>
            </a:r>
            <a:endParaRPr kumimoji="1" lang="ru-RU" dirty="0"/>
          </a:p>
        </p:txBody>
      </p:sp>
    </p:spTree>
    <p:extLst>
      <p:ext uri="{BB962C8B-B14F-4D97-AF65-F5344CB8AC3E}">
        <p14:creationId xmlns:p14="http://schemas.microsoft.com/office/powerpoint/2010/main" val="525647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7"/>
          <p:cNvSpPr/>
          <p:nvPr/>
        </p:nvSpPr>
        <p:spPr>
          <a:xfrm>
            <a:off x="143223" y="5514338"/>
            <a:ext cx="9144000" cy="106224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indent="355600" algn="just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cs typeface="Arial" panose="020B0604020202020204" pitchFamily="34" charset="0"/>
              </a:rPr>
              <a:t>Включить в состав должностных лиц, имеющих право составлять протоколы об административных правонарушениях - технической инспекции профсоюзов.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0" y="19914"/>
            <a:ext cx="9144000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ПРЕДЛОЖЕНИЯ ФПРК ПО УСИЛЕНИЮ РОЛИ ОБЩЕСТВЕННЫХ </a:t>
            </a:r>
          </a:p>
          <a:p>
            <a:pPr algn="ctr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cs typeface="Arial" charset="0"/>
              </a:rPr>
              <a:t>ИНСПЕКТОРОВ ТРУДА</a:t>
            </a:r>
          </a:p>
        </p:txBody>
      </p:sp>
      <p:sp>
        <p:nvSpPr>
          <p:cNvPr id="11" name="Прямоугольник 8"/>
          <p:cNvSpPr/>
          <p:nvPr/>
        </p:nvSpPr>
        <p:spPr>
          <a:xfrm>
            <a:off x="1" y="1995911"/>
            <a:ext cx="9143999" cy="1086550"/>
          </a:xfrm>
          <a:prstGeom prst="roundRect">
            <a:avLst/>
          </a:prstGeom>
          <a:solidFill>
            <a:schemeClr val="bg2"/>
          </a:solidFill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30480" rIns="60960" bIns="30480" spcCol="1270" anchor="ctr"/>
          <a:lstStyle/>
          <a:p>
            <a:pPr indent="355600" algn="just" eaLnBrk="1" hangingPunct="1">
              <a:defRPr/>
            </a:pP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pPr indent="355600" algn="just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При приемке в эксплуатацию объекта производственного назначения предусмотреть обязательное участие наряду с государственным инспектором труда, технического инспектора профсоюза или общественного инспектора по охране труда;</a:t>
            </a:r>
          </a:p>
          <a:p>
            <a:pPr algn="just" eaLnBrk="1" hangingPunct="1">
              <a:defRPr/>
            </a:pP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8442" name="TextBox 1"/>
          <p:cNvSpPr txBox="1">
            <a:spLocks noChangeArrowheads="1"/>
          </p:cNvSpPr>
          <p:nvPr/>
        </p:nvSpPr>
        <p:spPr bwMode="auto">
          <a:xfrm>
            <a:off x="-382588" y="4899025"/>
            <a:ext cx="9144001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b="1">
                <a:solidFill>
                  <a:srgbClr val="002060"/>
                </a:solidFill>
              </a:rPr>
              <a:t>В РАМКАХ КоАП РК:</a:t>
            </a:r>
            <a:endParaRPr lang="en-US" altLang="ru-RU" b="1">
              <a:solidFill>
                <a:srgbClr val="002060"/>
              </a:solidFill>
            </a:endParaRPr>
          </a:p>
        </p:txBody>
      </p:sp>
      <p:sp>
        <p:nvSpPr>
          <p:cNvPr id="23" name="Прямоугольник 7"/>
          <p:cNvSpPr/>
          <p:nvPr/>
        </p:nvSpPr>
        <p:spPr>
          <a:xfrm>
            <a:off x="143226" y="771113"/>
            <a:ext cx="9143999" cy="107157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sp>
      <p:sp>
        <p:nvSpPr>
          <p:cNvPr id="24" name="Прямоугольник 8"/>
          <p:cNvSpPr/>
          <p:nvPr/>
        </p:nvSpPr>
        <p:spPr>
          <a:xfrm>
            <a:off x="143226" y="801499"/>
            <a:ext cx="9143997" cy="1071570"/>
          </a:xfrm>
          <a:prstGeom prst="roundRect">
            <a:avLst/>
          </a:prstGeom>
          <a:solidFill>
            <a:schemeClr val="bg2"/>
          </a:solidFill>
          <a:ln>
            <a:solidFill>
              <a:schemeClr val="accent1"/>
            </a:solidFill>
          </a:ln>
          <a:scene3d>
            <a:camera prst="orthographicFront"/>
            <a:lightRig rig="threePt" dir="t">
              <a:rot lat="0" lon="0" rev="7500000"/>
            </a:lightRig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lIns="60960" tIns="30480" rIns="60960" bIns="30480" spcCol="1270" anchor="ctr"/>
          <a:lstStyle/>
          <a:p>
            <a:pPr indent="355600" algn="just" eaLnBrk="1" hangingPunct="1">
              <a:defRPr/>
            </a:pP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pPr indent="355600" algn="just" eaLnBrk="1" hangingPunct="1">
              <a:defRPr/>
            </a:pP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pPr indent="355600" algn="just"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Arial Narrow" pitchFamily="34" charset="0"/>
              </a:rPr>
              <a:t>Ввести понятие технической инспекции труда – представителя профсоюза, осуществляющего контроль за соблюдением законодательства в области безопасности и охраны труда.</a:t>
            </a:r>
          </a:p>
          <a:p>
            <a:pPr indent="355600" algn="just" eaLnBrk="1" hangingPunct="1">
              <a:defRPr/>
            </a:pP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  <a:p>
            <a:pPr algn="just" eaLnBrk="1" hangingPunct="1">
              <a:defRPr/>
            </a:pPr>
            <a:endParaRPr lang="ru-RU" b="1" dirty="0">
              <a:solidFill>
                <a:srgbClr val="002060"/>
              </a:solidFill>
              <a:latin typeface="Arial Narrow" pitchFamily="34" charset="0"/>
            </a:endParaRPr>
          </a:p>
        </p:txBody>
      </p:sp>
      <p:sp>
        <p:nvSpPr>
          <p:cNvPr id="16" name="Прямоугольник 7"/>
          <p:cNvSpPr/>
          <p:nvPr/>
        </p:nvSpPr>
        <p:spPr>
          <a:xfrm>
            <a:off x="-2" y="3171982"/>
            <a:ext cx="9144000" cy="1638272"/>
          </a:xfrm>
          <a:prstGeom prst="roundRect">
            <a:avLst/>
          </a:prstGeom>
          <a:solidFill>
            <a:schemeClr val="bg2"/>
          </a:solidFill>
          <a:ln>
            <a:noFill/>
          </a:ln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indent="273050" algn="just" eaLnBrk="1" hangingPunct="1">
              <a:defRPr/>
            </a:pPr>
            <a:r>
              <a:rPr lang="ru-RU" sz="2000" b="1" dirty="0">
                <a:solidFill>
                  <a:srgbClr val="002060"/>
                </a:solidFill>
                <a:latin typeface="Arial Narrow" pitchFamily="34" charset="0"/>
              </a:rPr>
              <a:t>Наряду с правами общественных инспекторов по охране труда определить права технических инспекторов профсоюза. Предусмотреть право технического инспектора профсоюза вносить по итогам проверки на имя должностных лиц предписания об устранении выявленных нарушений и составлять протоколы об административных правонарушениях.</a:t>
            </a:r>
          </a:p>
        </p:txBody>
      </p:sp>
    </p:spTree>
    <p:extLst>
      <p:ext uri="{BB962C8B-B14F-4D97-AF65-F5344CB8AC3E}">
        <p14:creationId xmlns:p14="http://schemas.microsoft.com/office/powerpoint/2010/main" val="126895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-288925" y="71438"/>
            <a:ext cx="9647238" cy="830262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sz="2400" b="1" dirty="0">
                <a:solidFill>
                  <a:srgbClr val="953735"/>
                </a:solidFill>
                <a:cs typeface="Arial" charset="0"/>
              </a:rPr>
              <a:t>ЦЕЛИ ПО УСИЛЕНИЮ РОЛИ ОБЩЕСТВЕННЫХ ИНСПЕКТОРОВ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0" y="714356"/>
          <a:ext cx="9144000" cy="61436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102018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Прямоугольник 1"/>
          <p:cNvSpPr>
            <a:spLocks noChangeArrowheads="1"/>
          </p:cNvSpPr>
          <p:nvPr/>
        </p:nvSpPr>
        <p:spPr bwMode="auto">
          <a:xfrm>
            <a:off x="3175" y="206375"/>
            <a:ext cx="90106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ПРОВОДИМАЯ РАБОТА ПО УЛУЧШЕНИЮ УСЛОВИЙ БЕЗОПАСНОСТИ И ОХРАНЫ ТРУДА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79712" y="82535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0484" name="TextBox 1"/>
          <p:cNvSpPr txBox="1">
            <a:spLocks noChangeArrowheads="1"/>
          </p:cNvSpPr>
          <p:nvPr/>
        </p:nvSpPr>
        <p:spPr bwMode="auto">
          <a:xfrm>
            <a:off x="158750" y="1135063"/>
            <a:ext cx="7056438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2800" i="1" u="sng">
                <a:latin typeface="Arial Narrow" panose="020B0606020202030204" pitchFamily="34" charset="0"/>
              </a:rPr>
              <a:t>В текущем году введены в действие:</a:t>
            </a:r>
          </a:p>
        </p:txBody>
      </p:sp>
      <p:pic>
        <p:nvPicPr>
          <p:cNvPr id="20485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238" y="1989138"/>
            <a:ext cx="1979612" cy="1392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2228850" y="1736725"/>
            <a:ext cx="7312025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Arial Narrow" panose="020B0606020202030204" pitchFamily="34" charset="0"/>
              </a:rPr>
              <a:t>новый Кодекс «Об административных правонарушениях» Республики Казахстан</a:t>
            </a:r>
          </a:p>
        </p:txBody>
      </p:sp>
      <p:sp>
        <p:nvSpPr>
          <p:cNvPr id="20487" name="Прямоугольник 6"/>
          <p:cNvSpPr>
            <a:spLocks noChangeArrowheads="1"/>
          </p:cNvSpPr>
          <p:nvPr/>
        </p:nvSpPr>
        <p:spPr bwMode="auto">
          <a:xfrm>
            <a:off x="2228850" y="3381375"/>
            <a:ext cx="672782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Arial Narrow" panose="020B0606020202030204" pitchFamily="34" charset="0"/>
              </a:rPr>
              <a:t>новый Уголовный кодекс </a:t>
            </a:r>
          </a:p>
          <a:p>
            <a:pPr eaLnBrk="1" hangingPunct="1"/>
            <a:r>
              <a:rPr lang="ru-RU" altLang="ru-RU" sz="3600">
                <a:latin typeface="Arial Narrow" panose="020B0606020202030204" pitchFamily="34" charset="0"/>
              </a:rPr>
              <a:t>Республики Казахстан</a:t>
            </a:r>
          </a:p>
        </p:txBody>
      </p:sp>
      <p:sp>
        <p:nvSpPr>
          <p:cNvPr id="20488" name="Прямоугольник 7"/>
          <p:cNvSpPr>
            <a:spLocks noChangeArrowheads="1"/>
          </p:cNvSpPr>
          <p:nvPr/>
        </p:nvSpPr>
        <p:spPr bwMode="auto">
          <a:xfrm>
            <a:off x="2151063" y="4581525"/>
            <a:ext cx="6915150" cy="2862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sz="3600">
                <a:latin typeface="Arial Narrow" panose="020B0606020202030204" pitchFamily="34" charset="0"/>
              </a:rPr>
              <a:t>Внесены изменения в Трудовой кодекс и Закон «О государственном контроле и надзоре» Республики Казахстан</a:t>
            </a:r>
          </a:p>
          <a:p>
            <a:pPr eaLnBrk="1" hangingPunct="1"/>
            <a:endParaRPr lang="ru-RU" altLang="ru-RU" sz="3600">
              <a:latin typeface="Arial Narrow" panose="020B0606020202030204" pitchFamily="34" charset="0"/>
            </a:endParaRPr>
          </a:p>
        </p:txBody>
      </p:sp>
      <p:pic>
        <p:nvPicPr>
          <p:cNvPr id="20489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025" y="3338513"/>
            <a:ext cx="1824038" cy="163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490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1614384">
            <a:off x="404813" y="4989513"/>
            <a:ext cx="1555750" cy="155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491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8702675" y="6459538"/>
            <a:ext cx="3794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1623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620713"/>
            <a:ext cx="7704137" cy="2740025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sz="3200" b="1" dirty="0" smtClean="0"/>
              <a:t> </a:t>
            </a:r>
            <a:r>
              <a:rPr lang="ru-RU" altLang="ru-RU" sz="3600" b="1" dirty="0" smtClean="0">
                <a:solidFill>
                  <a:schemeClr val="tx1"/>
                </a:solidFill>
                <a:cs typeface="Aharoni" panose="02010803020104030203" pitchFamily="2" charset="-79"/>
              </a:rPr>
              <a:t>Социальное партнерство в области охраны труда в организации - распределение ролей в управлении  охраной труда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idx="1"/>
          </p:nvPr>
        </p:nvSpPr>
        <p:spPr>
          <a:xfrm>
            <a:off x="684213" y="3608388"/>
            <a:ext cx="7991475" cy="1189037"/>
          </a:xfrm>
        </p:spPr>
        <p:txBody>
          <a:bodyPr>
            <a:noAutofit/>
          </a:bodyPr>
          <a:lstStyle/>
          <a:p>
            <a:pPr marL="0" indent="0" algn="ctr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</a:rPr>
              <a:t>Роль комитетов  по охране труда в социальном партнерстве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</a:rPr>
              <a:t>пример  АО «</a:t>
            </a:r>
            <a:r>
              <a:rPr lang="ru-RU" alt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АрселорМиттал</a:t>
            </a:r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</a:rPr>
              <a:t> Темиртау», </a:t>
            </a:r>
          </a:p>
          <a:p>
            <a:pPr marL="0" indent="0" algn="ctr" eaLnBrk="1" hangingPunct="1">
              <a:buFontTx/>
              <a:buNone/>
              <a:defRPr/>
            </a:pPr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</a:rPr>
              <a:t>АО «</a:t>
            </a:r>
            <a:r>
              <a:rPr lang="ru-RU" altLang="ru-RU" sz="2800" b="1" dirty="0" err="1" smtClean="0">
                <a:solidFill>
                  <a:schemeClr val="bg2">
                    <a:lumMod val="10000"/>
                  </a:schemeClr>
                </a:solidFill>
              </a:rPr>
              <a:t>Ульбинский</a:t>
            </a:r>
            <a:r>
              <a:rPr lang="ru-RU" altLang="ru-RU" sz="2800" b="1" dirty="0" smtClean="0">
                <a:solidFill>
                  <a:schemeClr val="bg2">
                    <a:lumMod val="10000"/>
                  </a:schemeClr>
                </a:solidFill>
              </a:rPr>
              <a:t> металлургический завод»</a:t>
            </a:r>
          </a:p>
        </p:txBody>
      </p:sp>
    </p:spTree>
    <p:extLst>
      <p:ext uri="{BB962C8B-B14F-4D97-AF65-F5344CB8AC3E}">
        <p14:creationId xmlns:p14="http://schemas.microsoft.com/office/powerpoint/2010/main" val="3556366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Прямоугольник 3"/>
          <p:cNvSpPr>
            <a:spLocks noChangeArrowheads="1"/>
          </p:cNvSpPr>
          <p:nvPr/>
        </p:nvSpPr>
        <p:spPr bwMode="auto">
          <a:xfrm>
            <a:off x="1258888" y="1347788"/>
            <a:ext cx="7200900" cy="5047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ru-RU" altLang="ru-RU" b="1" dirty="0">
                <a:cs typeface="Arial" panose="020B0604020202020204" pitchFamily="34" charset="0"/>
              </a:rPr>
              <a:t>	</a:t>
            </a:r>
            <a:r>
              <a:rPr lang="ru-RU" altLang="ru-RU" sz="2400" b="1" dirty="0">
                <a:cs typeface="Arial" panose="020B0604020202020204" pitchFamily="34" charset="0"/>
              </a:rPr>
              <a:t>На Донском горно-обогатительном </a:t>
            </a:r>
            <a:r>
              <a:rPr lang="ru-RU" altLang="ru-RU" sz="2400" b="1" dirty="0" smtClean="0">
                <a:cs typeface="Arial" panose="020B0604020202020204" pitchFamily="34" charset="0"/>
              </a:rPr>
              <a:t>комбинате г. Хромтау Актюбинской области </a:t>
            </a:r>
            <a:r>
              <a:rPr lang="ru-RU" altLang="ru-RU" sz="2400" b="1" dirty="0">
                <a:cs typeface="Arial" panose="020B0604020202020204" pitchFamily="34" charset="0"/>
              </a:rPr>
              <a:t>усилена  роль  общественных инспекторов по охране труда через </a:t>
            </a:r>
            <a:r>
              <a:rPr lang="ru-RU" altLang="ru-RU" sz="2400" b="1" dirty="0" smtClean="0">
                <a:cs typeface="Arial" panose="020B0604020202020204" pitchFamily="34" charset="0"/>
              </a:rPr>
              <a:t>коллективный договор.</a:t>
            </a:r>
            <a:endParaRPr lang="ru-RU" altLang="ru-RU" sz="2400" b="1" dirty="0">
              <a:cs typeface="Arial" panose="020B0604020202020204" pitchFamily="34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ru-RU" altLang="ru-RU" sz="2400" b="1" dirty="0">
                <a:cs typeface="Arial" panose="020B0604020202020204" pitchFamily="34" charset="0"/>
              </a:rPr>
              <a:t> </a:t>
            </a:r>
            <a:r>
              <a:rPr lang="ru-RU" altLang="ru-RU" sz="2400" b="1" dirty="0" smtClean="0">
                <a:cs typeface="Arial" panose="020B0604020202020204" pitchFamily="34" charset="0"/>
              </a:rPr>
              <a:t>	Общественные </a:t>
            </a:r>
            <a:r>
              <a:rPr lang="ru-RU" altLang="ru-RU" sz="2400" b="1" dirty="0">
                <a:cs typeface="Arial" panose="020B0604020202020204" pitchFamily="34" charset="0"/>
              </a:rPr>
              <a:t>инспектора по охране труда выдают лист уведомления или сигнальный лист в зависимости от  выявленных нарушений,  обязательные для выполнения.</a:t>
            </a:r>
          </a:p>
          <a:p>
            <a:pPr eaLnBrk="1" hangingPunct="1">
              <a:spcBef>
                <a:spcPts val="600"/>
              </a:spcBef>
            </a:pPr>
            <a:r>
              <a:rPr lang="ru-RU" altLang="ru-RU" sz="2400" b="1" dirty="0">
                <a:cs typeface="Arial" panose="020B0604020202020204" pitchFamily="34" charset="0"/>
              </a:rPr>
              <a:t> При выявлении нарушения общественных инспекторов поощряют в размере 2 МРП за каждое  </a:t>
            </a:r>
            <a:r>
              <a:rPr lang="ru-RU" altLang="ru-RU" sz="2400" b="1" dirty="0" smtClean="0">
                <a:cs typeface="Arial" panose="020B0604020202020204" pitchFamily="34" charset="0"/>
              </a:rPr>
              <a:t>нарушение или 21,</a:t>
            </a:r>
            <a:r>
              <a:rPr lang="en-US" altLang="ru-RU" sz="2400" b="1" dirty="0" smtClean="0">
                <a:cs typeface="Arial" panose="020B0604020202020204" pitchFamily="34" charset="0"/>
              </a:rPr>
              <a:t>4 $</a:t>
            </a:r>
            <a:r>
              <a:rPr lang="ru-RU" altLang="ru-RU" sz="2400" b="1" dirty="0" smtClean="0">
                <a:latin typeface="Arial Black" panose="020B0A04020102020204" pitchFamily="34" charset="0"/>
              </a:rPr>
              <a:t>. </a:t>
            </a:r>
            <a:endParaRPr lang="ru-RU" altLang="ru-RU" sz="2400" b="1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8670293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Прямоугольник 3"/>
          <p:cNvSpPr>
            <a:spLocks noChangeArrowheads="1"/>
          </p:cNvSpPr>
          <p:nvPr/>
        </p:nvSpPr>
        <p:spPr bwMode="auto">
          <a:xfrm>
            <a:off x="0" y="31750"/>
            <a:ext cx="914400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ТОО «КАЗЦИНК» ПРОГРАММА «БЕЗОПАСНОСТЬ ПЕРСОНАЛА» СИСТЕМА 5П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 5П</a:t>
            </a:r>
            <a:r>
              <a:rPr lang="en-US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004868045"/>
              </p:ext>
            </p:extLst>
          </p:nvPr>
        </p:nvGraphicFramePr>
        <p:xfrm>
          <a:off x="0" y="493237"/>
          <a:ext cx="9144000" cy="63647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4032296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755576" y="836613"/>
            <a:ext cx="7345437" cy="576262"/>
          </a:xfrm>
        </p:spPr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ru-RU" altLang="ru-RU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Коллективный договор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0" y="1671638"/>
            <a:ext cx="9144000" cy="31972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altLang="ru-RU" smtClean="0"/>
              <a:t> </a:t>
            </a:r>
            <a:r>
              <a:rPr lang="ru-RU" altLang="ru-RU" sz="2800" smtClean="0"/>
              <a:t>Реальная возможность участвовать в управлении организацией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 Ставить и решать вопросы дополнительной социальной защиты работников организации на системной и долгосрочной основе</a:t>
            </a:r>
          </a:p>
          <a:p>
            <a:pPr eaLnBrk="1" hangingPunct="1">
              <a:lnSpc>
                <a:spcPct val="90000"/>
              </a:lnSpc>
            </a:pPr>
            <a:r>
              <a:rPr lang="ru-RU" altLang="ru-RU" sz="2800" smtClean="0"/>
              <a:t> Законно требовать выполнения  обязательств, принятых на себя работодателем</a:t>
            </a:r>
          </a:p>
        </p:txBody>
      </p:sp>
      <p:sp>
        <p:nvSpPr>
          <p:cNvPr id="25604" name="Text Box 5"/>
          <p:cNvSpPr txBox="1">
            <a:spLocks noChangeArrowheads="1"/>
          </p:cNvSpPr>
          <p:nvPr/>
        </p:nvSpPr>
        <p:spPr bwMode="auto">
          <a:xfrm>
            <a:off x="8101013" y="6477000"/>
            <a:ext cx="1058862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FFFFCC"/>
                </a:solidFill>
                <a:latin typeface="Arial Narrow" panose="020B0606020202030204" pitchFamily="34" charset="0"/>
              </a:rPr>
              <a:t>СЛАЙД  11</a:t>
            </a:r>
          </a:p>
        </p:txBody>
      </p:sp>
      <p:pic>
        <p:nvPicPr>
          <p:cNvPr id="25605" name="Picture 6" descr="MCj02975670000[1]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941888"/>
            <a:ext cx="3044825" cy="159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06258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525" y="3068638"/>
            <a:ext cx="2952750" cy="2376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Прямоугольник 4"/>
          <p:cNvSpPr>
            <a:spLocks noChangeArrowheads="1"/>
          </p:cNvSpPr>
          <p:nvPr/>
        </p:nvSpPr>
        <p:spPr bwMode="auto">
          <a:xfrm>
            <a:off x="107950" y="33338"/>
            <a:ext cx="9036050" cy="831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АО «АКТЮБИНСКИЙ ЗАВОД ХРОМОВЫХ СОЕДИНЕНИЙ» СИСТЕМА УПРАВЛЕНИЯ ОХРАНОЙ ТРУДА (СУОТ)</a:t>
            </a:r>
          </a:p>
        </p:txBody>
      </p:sp>
      <p:graphicFrame>
        <p:nvGraphicFramePr>
          <p:cNvPr id="6" name="Схема 5"/>
          <p:cNvGraphicFramePr/>
          <p:nvPr/>
        </p:nvGraphicFramePr>
        <p:xfrm>
          <a:off x="3107135" y="1658095"/>
          <a:ext cx="6036865" cy="51999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114300" y="1141413"/>
            <a:ext cx="8858250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СУОТ РЕАЛИЗУЮТСЯ ПОДХОДЫ, ОБЕСПЕЧИВАЮЩИЕ:</a:t>
            </a:r>
          </a:p>
        </p:txBody>
      </p:sp>
    </p:spTree>
    <p:extLst>
      <p:ext uri="{BB962C8B-B14F-4D97-AF65-F5344CB8AC3E}">
        <p14:creationId xmlns:p14="http://schemas.microsoft.com/office/powerpoint/2010/main" val="1326624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Заголовок 2"/>
          <p:cNvSpPr txBox="1">
            <a:spLocks/>
          </p:cNvSpPr>
          <p:nvPr/>
        </p:nvSpPr>
        <p:spPr bwMode="auto">
          <a:xfrm>
            <a:off x="457200" y="765175"/>
            <a:ext cx="8218488" cy="431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rIns="0" bIns="0" anchor="b"/>
          <a:lstStyle>
            <a:lvl1pPr eaLnBrk="0" hangingPunct="0">
              <a:spcBef>
                <a:spcPct val="20000"/>
              </a:spcBef>
              <a:buClr>
                <a:srgbClr val="0BD0D9"/>
              </a:buClr>
              <a:buSzPct val="95000"/>
              <a:buFont typeface="Wingdings 2" pitchFamily="18" charset="2"/>
              <a:buChar char=""/>
              <a:defRPr sz="2600">
                <a:solidFill>
                  <a:schemeClr val="tx1"/>
                </a:solidFill>
                <a:latin typeface="Constantia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5000"/>
              <a:buFont typeface="Wingdings 2" pitchFamily="18" charset="2"/>
              <a:buChar char=""/>
              <a:defRPr sz="2400">
                <a:solidFill>
                  <a:schemeClr val="tx1"/>
                </a:solidFill>
                <a:latin typeface="Constantia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accent2"/>
              </a:buClr>
              <a:buSzPct val="70000"/>
              <a:buFont typeface="Wingdings 2" pitchFamily="18" charset="2"/>
              <a:buChar char=""/>
              <a:defRPr sz="2100">
                <a:solidFill>
                  <a:schemeClr val="tx1"/>
                </a:solidFill>
                <a:latin typeface="Constantia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0BD0D9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itchFamily="18" charset="2"/>
              <a:buChar char=""/>
              <a:defRPr sz="2000">
                <a:solidFill>
                  <a:schemeClr val="tx1"/>
                </a:solidFill>
                <a:latin typeface="Constantia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  <a:defRPr/>
            </a:pPr>
            <a:r>
              <a:rPr lang="ru-RU" altLang="ru-RU" sz="3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Республиканский конкурс «</a:t>
            </a:r>
            <a:r>
              <a:rPr lang="kk-KZ" altLang="ru-RU" sz="3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Сенім</a:t>
            </a:r>
            <a:r>
              <a:rPr lang="ru-RU" altLang="ru-RU" sz="3600" b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»</a:t>
            </a:r>
            <a:endParaRPr lang="ru-RU" altLang="ru-RU" sz="3600" b="1" dirty="0">
              <a:solidFill>
                <a:schemeClr val="tx2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53975" y="2060575"/>
            <a:ext cx="3240088" cy="3455988"/>
          </a:xfrm>
          <a:prstGeom prst="ellipse">
            <a:avLst/>
          </a:prstGeom>
          <a:solidFill>
            <a:schemeClr val="tx1">
              <a:lumMod val="20000"/>
              <a:lumOff val="80000"/>
            </a:schemeClr>
          </a:soli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ru-RU"/>
          </a:p>
        </p:txBody>
      </p:sp>
      <p:grpSp>
        <p:nvGrpSpPr>
          <p:cNvPr id="28677" name="Группа 11"/>
          <p:cNvGrpSpPr>
            <a:grpSpLocks/>
          </p:cNvGrpSpPr>
          <p:nvPr/>
        </p:nvGrpSpPr>
        <p:grpSpPr bwMode="auto">
          <a:xfrm>
            <a:off x="-2454275" y="768350"/>
            <a:ext cx="11468100" cy="6302375"/>
            <a:chOff x="-2684577" y="673595"/>
            <a:chExt cx="11468418" cy="6302266"/>
          </a:xfrm>
        </p:grpSpPr>
        <p:sp>
          <p:nvSpPr>
            <p:cNvPr id="13" name="Арка 12"/>
            <p:cNvSpPr/>
            <p:nvPr/>
          </p:nvSpPr>
          <p:spPr>
            <a:xfrm>
              <a:off x="-2684577" y="673595"/>
              <a:ext cx="6302266" cy="6302266"/>
            </a:xfrm>
            <a:prstGeom prst="blockArc">
              <a:avLst>
                <a:gd name="adj1" fmla="val 18900000"/>
                <a:gd name="adj2" fmla="val 2700000"/>
                <a:gd name="adj3" fmla="val 343"/>
              </a:avLst>
            </a:prstGeom>
            <a:scene3d>
              <a:camera prst="orthographicFront"/>
              <a:lightRig rig="flat" dir="t"/>
            </a:scene3d>
            <a:sp3d prstMaterial="matte"/>
          </p:spPr>
          <p:style>
            <a:lnRef idx="2">
              <a:schemeClr val="accent1">
                <a:shade val="60000"/>
                <a:hueOff val="0"/>
                <a:satOff val="0"/>
                <a:lumOff val="0"/>
                <a:alphaOff val="0"/>
              </a:schemeClr>
            </a:lnRef>
            <a:fillRef idx="0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Полилиния 13"/>
            <p:cNvSpPr/>
            <p:nvPr/>
          </p:nvSpPr>
          <p:spPr>
            <a:xfrm>
              <a:off x="3160561" y="1988453"/>
              <a:ext cx="5526440" cy="936230"/>
            </a:xfrm>
            <a:custGeom>
              <a:avLst/>
              <a:gdLst>
                <a:gd name="connsiteX0" fmla="*/ 0 w 5526440"/>
                <a:gd name="connsiteY0" fmla="*/ 0 h 936230"/>
                <a:gd name="connsiteX1" fmla="*/ 5526440 w 5526440"/>
                <a:gd name="connsiteY1" fmla="*/ 0 h 936230"/>
                <a:gd name="connsiteX2" fmla="*/ 5526440 w 5526440"/>
                <a:gd name="connsiteY2" fmla="*/ 936230 h 936230"/>
                <a:gd name="connsiteX3" fmla="*/ 0 w 5526440"/>
                <a:gd name="connsiteY3" fmla="*/ 936230 h 936230"/>
                <a:gd name="connsiteX4" fmla="*/ 0 w 5526440"/>
                <a:gd name="connsiteY4" fmla="*/ 0 h 9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440" h="936230">
                  <a:moveTo>
                    <a:pt x="0" y="0"/>
                  </a:moveTo>
                  <a:lnTo>
                    <a:pt x="5526440" y="0"/>
                  </a:lnTo>
                  <a:lnTo>
                    <a:pt x="5526440" y="936230"/>
                  </a:lnTo>
                  <a:lnTo>
                    <a:pt x="0" y="936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743133" tIns="71120" rIns="71120" bIns="71120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16" name="Полилиния 15"/>
            <p:cNvSpPr/>
            <p:nvPr/>
          </p:nvSpPr>
          <p:spPr>
            <a:xfrm>
              <a:off x="3597721" y="3356612"/>
              <a:ext cx="5186120" cy="936230"/>
            </a:xfrm>
            <a:custGeom>
              <a:avLst/>
              <a:gdLst>
                <a:gd name="connsiteX0" fmla="*/ 0 w 5186120"/>
                <a:gd name="connsiteY0" fmla="*/ 0 h 936230"/>
                <a:gd name="connsiteX1" fmla="*/ 5186120 w 5186120"/>
                <a:gd name="connsiteY1" fmla="*/ 0 h 936230"/>
                <a:gd name="connsiteX2" fmla="*/ 5186120 w 5186120"/>
                <a:gd name="connsiteY2" fmla="*/ 936230 h 936230"/>
                <a:gd name="connsiteX3" fmla="*/ 0 w 5186120"/>
                <a:gd name="connsiteY3" fmla="*/ 936230 h 936230"/>
                <a:gd name="connsiteX4" fmla="*/ 0 w 5186120"/>
                <a:gd name="connsiteY4" fmla="*/ 0 h 9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186120" h="936230">
                  <a:moveTo>
                    <a:pt x="0" y="0"/>
                  </a:moveTo>
                  <a:lnTo>
                    <a:pt x="5186120" y="0"/>
                  </a:lnTo>
                  <a:lnTo>
                    <a:pt x="5186120" y="936230"/>
                  </a:lnTo>
                  <a:lnTo>
                    <a:pt x="0" y="93623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743133" tIns="71120" rIns="71120" bIns="71120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endParaRPr lang="ru-RU" sz="2800" dirty="0">
                <a:solidFill>
                  <a:srgbClr val="002060"/>
                </a:solidFill>
              </a:endParaRPr>
            </a:p>
          </p:txBody>
        </p:sp>
        <p:sp>
          <p:nvSpPr>
            <p:cNvPr id="18" name="Полилиния 17"/>
            <p:cNvSpPr/>
            <p:nvPr/>
          </p:nvSpPr>
          <p:spPr>
            <a:xfrm>
              <a:off x="3257401" y="4760957"/>
              <a:ext cx="5526440" cy="936230"/>
            </a:xfrm>
            <a:custGeom>
              <a:avLst/>
              <a:gdLst>
                <a:gd name="connsiteX0" fmla="*/ 0 w 5526440"/>
                <a:gd name="connsiteY0" fmla="*/ 0 h 936230"/>
                <a:gd name="connsiteX1" fmla="*/ 5526440 w 5526440"/>
                <a:gd name="connsiteY1" fmla="*/ 0 h 936230"/>
                <a:gd name="connsiteX2" fmla="*/ 5526440 w 5526440"/>
                <a:gd name="connsiteY2" fmla="*/ 936230 h 936230"/>
                <a:gd name="connsiteX3" fmla="*/ 0 w 5526440"/>
                <a:gd name="connsiteY3" fmla="*/ 936230 h 936230"/>
                <a:gd name="connsiteX4" fmla="*/ 0 w 5526440"/>
                <a:gd name="connsiteY4" fmla="*/ 0 h 9362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440" h="936230">
                  <a:moveTo>
                    <a:pt x="0" y="0"/>
                  </a:moveTo>
                  <a:lnTo>
                    <a:pt x="5526440" y="0"/>
                  </a:lnTo>
                  <a:lnTo>
                    <a:pt x="5526440" y="936230"/>
                  </a:lnTo>
                  <a:lnTo>
                    <a:pt x="0" y="93623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40000"/>
                <a:lumOff val="60000"/>
              </a:schemeClr>
            </a:solidFill>
            <a:scene3d>
              <a:camera prst="orthographicFront"/>
              <a:lightRig rig="flat" dir="t"/>
            </a:scene3d>
            <a:sp3d prstMaterial="plastic">
              <a:bevelT w="120900" h="88900"/>
              <a:bevelB w="88900" h="31750" prst="angle"/>
            </a:sp3d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lIns="743133" tIns="71120" rIns="71120" bIns="71120" spcCol="1270" anchor="ctr"/>
            <a:lstStyle/>
            <a:p>
              <a:pPr algn="ctr" defTabSz="1244600" eaLnBrk="1" hangingPunct="1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kk-KZ" sz="2400" b="1" dirty="0">
                  <a:solidFill>
                    <a:srgbClr val="002060"/>
                  </a:solidFill>
                </a:rPr>
                <a:t>Лучший общественный инспектор  по охране труда</a:t>
              </a:r>
              <a:endParaRPr lang="ru-RU" sz="2400" b="1" dirty="0">
                <a:solidFill>
                  <a:srgbClr val="002060"/>
                </a:solidFill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372411" y="3466333"/>
            <a:ext cx="2664296" cy="584775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eaLnBrk="1" hangingPunct="1">
              <a:defRPr/>
            </a:pPr>
            <a:r>
              <a:rPr lang="kk-KZ" sz="3200" b="1" spc="50" dirty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 charset="0"/>
              </a:rPr>
              <a:t>Номинации</a:t>
            </a:r>
            <a:endParaRPr lang="ru-RU" sz="3200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279775" y="2284413"/>
            <a:ext cx="5651500" cy="4905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defTabSz="1244600" eaLnBrk="1" hangingPunct="1">
              <a:lnSpc>
                <a:spcPct val="90000"/>
              </a:lnSpc>
              <a:spcAft>
                <a:spcPct val="35000"/>
              </a:spcAft>
              <a:defRPr/>
            </a:pPr>
            <a:r>
              <a:rPr lang="kk-KZ" sz="2800" b="1" dirty="0">
                <a:solidFill>
                  <a:srgbClr val="002060"/>
                </a:solidFill>
                <a:latin typeface="+mn-lt"/>
              </a:rPr>
              <a:t>Лучшая служба охраны труда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502025" y="3467100"/>
            <a:ext cx="5511800" cy="971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>
            <a:spAutoFit/>
          </a:bodyPr>
          <a:lstStyle/>
          <a:p>
            <a:pPr algn="ctr" defTabSz="1244600" eaLnBrk="1" hangingPunct="1">
              <a:spcAft>
                <a:spcPts val="0"/>
              </a:spcAft>
              <a:defRPr/>
            </a:pPr>
            <a:r>
              <a:rPr lang="kk-KZ" sz="2800" b="1" dirty="0">
                <a:solidFill>
                  <a:srgbClr val="002060"/>
                </a:solidFill>
                <a:latin typeface="+mn-lt"/>
              </a:rPr>
              <a:t>Лучший инженер по охране </a:t>
            </a:r>
          </a:p>
          <a:p>
            <a:pPr algn="ctr" defTabSz="1244600" eaLnBrk="1" hangingPunct="1">
              <a:spcAft>
                <a:spcPts val="0"/>
              </a:spcAft>
              <a:defRPr/>
            </a:pPr>
            <a:r>
              <a:rPr lang="kk-KZ" sz="2800" b="1" dirty="0">
                <a:solidFill>
                  <a:srgbClr val="002060"/>
                </a:solidFill>
                <a:latin typeface="+mn-lt"/>
              </a:rPr>
              <a:t>труда</a:t>
            </a:r>
            <a:endParaRPr lang="ru-RU" sz="2800" b="1" dirty="0">
              <a:solidFill>
                <a:srgbClr val="00206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11464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13" y="3716338"/>
            <a:ext cx="2987675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699" name="Прямоугольник 3"/>
          <p:cNvSpPr>
            <a:spLocks noChangeArrowheads="1"/>
          </p:cNvSpPr>
          <p:nvPr/>
        </p:nvSpPr>
        <p:spPr bwMode="auto">
          <a:xfrm>
            <a:off x="2128838" y="1412875"/>
            <a:ext cx="6854825" cy="206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6286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Pct val="80000"/>
            </a:pPr>
            <a:r>
              <a:rPr lang="ru-RU" altLang="ru-RU" sz="320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международные стандарты по охране труда в республике внедрили </a:t>
            </a:r>
          </a:p>
          <a:p>
            <a:pPr eaLnBrk="1" hangingPunct="1">
              <a:lnSpc>
                <a:spcPct val="80000"/>
              </a:lnSpc>
              <a:buSzPct val="80000"/>
            </a:pPr>
            <a:r>
              <a:rPr lang="ru-RU" altLang="ru-RU" sz="3600" b="1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1450 предприятий</a:t>
            </a:r>
            <a:r>
              <a:rPr lang="ru-RU" altLang="ru-RU" sz="320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 eaLnBrk="1" hangingPunct="1">
              <a:lnSpc>
                <a:spcPct val="80000"/>
              </a:lnSpc>
              <a:buSzPct val="80000"/>
            </a:pPr>
            <a:endParaRPr lang="ru-RU" altLang="ru-RU" sz="280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SzPct val="80000"/>
            </a:pPr>
            <a:endParaRPr lang="ru-RU" altLang="ru-RU" sz="280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700" name="Прямоугольник 1"/>
          <p:cNvSpPr>
            <a:spLocks noChangeArrowheads="1"/>
          </p:cNvSpPr>
          <p:nvPr/>
        </p:nvSpPr>
        <p:spPr bwMode="auto">
          <a:xfrm>
            <a:off x="3175" y="206375"/>
            <a:ext cx="9010650" cy="684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Aft>
                <a:spcPts val="1200"/>
              </a:spcAft>
              <a:buClr>
                <a:srgbClr val="C00000"/>
              </a:buClr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ПРОВОДИМАЯ РАБОТА ПО УЛУЧШЕНИЮ УСЛОВИЙ БЕЗОПАСНОСТИ И ОХРАНЫ ТРУДА</a:t>
            </a:r>
          </a:p>
        </p:txBody>
      </p:sp>
      <p:pic>
        <p:nvPicPr>
          <p:cNvPr id="297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" y="981075"/>
            <a:ext cx="28098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2" name="Прямоугольник 2"/>
          <p:cNvSpPr>
            <a:spLocks noChangeArrowheads="1"/>
          </p:cNvSpPr>
          <p:nvPr/>
        </p:nvSpPr>
        <p:spPr bwMode="auto">
          <a:xfrm>
            <a:off x="2819400" y="3987800"/>
            <a:ext cx="6318250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SzPct val="80000"/>
            </a:pPr>
            <a:r>
              <a:rPr lang="ru-RU" altLang="ru-RU" sz="32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за последние 5 лет в республике проведена аттестация по условиям труда более </a:t>
            </a:r>
            <a:r>
              <a:rPr lang="ru-RU" altLang="ru-RU" sz="3600" b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12000 производственных объектов</a:t>
            </a:r>
            <a:r>
              <a:rPr lang="ru-RU" altLang="ru-RU" sz="36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graphicFrame>
        <p:nvGraphicFramePr>
          <p:cNvPr id="5" name="Схема 4"/>
          <p:cNvGraphicFramePr/>
          <p:nvPr/>
        </p:nvGraphicFramePr>
        <p:xfrm>
          <a:off x="1979712" y="825353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3126436640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AutoShape 30"/>
          <p:cNvSpPr>
            <a:spLocks noChangeArrowheads="1"/>
          </p:cNvSpPr>
          <p:nvPr/>
        </p:nvSpPr>
        <p:spPr bwMode="auto">
          <a:xfrm>
            <a:off x="4859338" y="3817938"/>
            <a:ext cx="4033837" cy="2851150"/>
          </a:xfrm>
          <a:prstGeom prst="roundRect">
            <a:avLst>
              <a:gd name="adj" fmla="val 21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latin typeface="Calibri" panose="020F0502020204030204" pitchFamily="34" charset="0"/>
            </a:endParaRPr>
          </a:p>
        </p:txBody>
      </p:sp>
      <p:sp>
        <p:nvSpPr>
          <p:cNvPr id="8196" name="Прямоугольник 21"/>
          <p:cNvSpPr>
            <a:spLocks noChangeArrowheads="1"/>
          </p:cNvSpPr>
          <p:nvPr/>
        </p:nvSpPr>
        <p:spPr bwMode="auto">
          <a:xfrm>
            <a:off x="712788" y="0"/>
            <a:ext cx="7862887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МЕЖДУНАРОДНЫЕ ТРУДОВЫЕ СТАНДАРТЫ</a:t>
            </a:r>
          </a:p>
        </p:txBody>
      </p:sp>
      <p:sp>
        <p:nvSpPr>
          <p:cNvPr id="8197" name="Text Box 6"/>
          <p:cNvSpPr txBox="1">
            <a:spLocks noChangeArrowheads="1"/>
          </p:cNvSpPr>
          <p:nvPr/>
        </p:nvSpPr>
        <p:spPr bwMode="auto">
          <a:xfrm>
            <a:off x="366713" y="2589213"/>
            <a:ext cx="8208962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2000" b="1" dirty="0"/>
              <a:t>Конвенции </a:t>
            </a:r>
            <a:r>
              <a:rPr lang="ru-RU" altLang="ru-RU" sz="2000" b="1" dirty="0" smtClean="0"/>
              <a:t>МОТ </a:t>
            </a:r>
            <a:r>
              <a:rPr lang="ru-RU" altLang="ru-RU" sz="2000" b="1" dirty="0"/>
              <a:t>в сфере </a:t>
            </a:r>
            <a:r>
              <a:rPr lang="ru-RU" altLang="ru-RU" sz="2000" b="1" dirty="0" err="1"/>
              <a:t>БиОТ</a:t>
            </a:r>
            <a:r>
              <a:rPr lang="ru-RU" altLang="ru-RU" sz="2000" b="1" dirty="0"/>
              <a:t> </a:t>
            </a:r>
            <a:r>
              <a:rPr lang="ru-RU" altLang="ru-RU" sz="2000" b="1" dirty="0" smtClean="0"/>
              <a:t>ратифицированные Республикой Казахстан:</a:t>
            </a:r>
            <a:endParaRPr lang="ru-RU" altLang="ru-RU" sz="2000" b="1" dirty="0"/>
          </a:p>
        </p:txBody>
      </p:sp>
      <p:sp>
        <p:nvSpPr>
          <p:cNvPr id="14" name="TextBox 5"/>
          <p:cNvSpPr txBox="1">
            <a:spLocks noChangeArrowheads="1"/>
          </p:cNvSpPr>
          <p:nvPr/>
        </p:nvSpPr>
        <p:spPr bwMode="auto">
          <a:xfrm>
            <a:off x="411064" y="3108326"/>
            <a:ext cx="8496299" cy="338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indent="5334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FontTx/>
              <a:buNone/>
              <a:defRPr/>
            </a:pPr>
            <a:endParaRPr lang="ru-RU" altLang="ru-RU" sz="1800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v"/>
              <a:defRPr/>
            </a:pPr>
            <a:r>
              <a:rPr lang="ru-RU" altLang="ru-RU" sz="1800" b="1" dirty="0" smtClean="0">
                <a:latin typeface="+mn-lt"/>
                <a:cs typeface="Arial" charset="0"/>
              </a:rPr>
              <a:t>№148 «О производственной среде»</a:t>
            </a:r>
            <a:r>
              <a:rPr lang="en-US" altLang="ru-RU" sz="1800" b="1" dirty="0">
                <a:latin typeface="+mn-lt"/>
                <a:cs typeface="Arial" charset="0"/>
              </a:rPr>
              <a:t>;</a:t>
            </a:r>
            <a:endParaRPr lang="ru-RU" altLang="ru-RU" sz="1800" b="1" dirty="0" smtClean="0">
              <a:latin typeface="+mn-lt"/>
              <a:cs typeface="Arial" charset="0"/>
            </a:endParaRPr>
          </a:p>
          <a:p>
            <a:pPr indent="0"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Tx/>
              <a:buNone/>
              <a:defRPr/>
            </a:pPr>
            <a:endParaRPr lang="ru-RU" altLang="ru-RU" sz="1800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v"/>
              <a:defRPr/>
            </a:pPr>
            <a:r>
              <a:rPr lang="ru-RU" altLang="ru-RU" sz="1800" b="1" dirty="0" smtClean="0">
                <a:latin typeface="+mn-lt"/>
                <a:cs typeface="Arial" charset="0"/>
              </a:rPr>
              <a:t>№155 «О безопасности и гигиене труда»</a:t>
            </a:r>
            <a:r>
              <a:rPr lang="en-US" altLang="ru-RU" sz="1800" b="1" dirty="0" smtClean="0">
                <a:latin typeface="+mn-lt"/>
                <a:cs typeface="Arial" charset="0"/>
              </a:rPr>
              <a:t>;</a:t>
            </a:r>
            <a:endParaRPr lang="ru-RU" altLang="ru-RU" sz="1800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v"/>
              <a:defRPr/>
            </a:pPr>
            <a:endParaRPr lang="ru-RU" altLang="ru-RU" sz="1800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v"/>
              <a:defRPr/>
            </a:pPr>
            <a:r>
              <a:rPr lang="ru-RU" altLang="ru-RU" sz="1800" b="1" dirty="0" smtClean="0">
                <a:latin typeface="+mn-lt"/>
                <a:cs typeface="Arial" charset="0"/>
              </a:rPr>
              <a:t>№ 167 «О безопасности и гигиене труда в строительстве»</a:t>
            </a:r>
            <a:r>
              <a:rPr lang="en-US" altLang="ru-RU" sz="1800" b="1" dirty="0" smtClean="0">
                <a:latin typeface="+mn-lt"/>
                <a:cs typeface="Arial" charset="0"/>
              </a:rPr>
              <a:t>:</a:t>
            </a:r>
            <a:endParaRPr lang="ru-RU" altLang="ru-RU" sz="1800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v"/>
              <a:defRPr/>
            </a:pPr>
            <a:endParaRPr lang="ru-RU" altLang="ru-RU" sz="1800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v"/>
              <a:defRPr/>
            </a:pPr>
            <a:r>
              <a:rPr lang="ru-RU" altLang="ru-RU" sz="1800" b="1" dirty="0" smtClean="0">
                <a:latin typeface="+mn-lt"/>
                <a:cs typeface="Arial" charset="0"/>
              </a:rPr>
              <a:t>№162 «Об охране труда при использовании асбеста»</a:t>
            </a:r>
            <a:r>
              <a:rPr lang="en-US" altLang="ru-RU" sz="1800" b="1" dirty="0" smtClean="0">
                <a:latin typeface="+mn-lt"/>
                <a:cs typeface="Arial" charset="0"/>
              </a:rPr>
              <a:t>.</a:t>
            </a:r>
            <a:endParaRPr lang="ru-RU" altLang="ru-RU" sz="1800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v"/>
              <a:defRPr/>
            </a:pPr>
            <a:endParaRPr lang="ru-RU" altLang="ru-RU" sz="1800" b="1" dirty="0" smtClean="0">
              <a:latin typeface="+mn-lt"/>
              <a:cs typeface="Arial" charset="0"/>
            </a:endParaRP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anose="05000000000000000000" pitchFamily="2" charset="2"/>
              <a:buChar char="v"/>
              <a:defRPr/>
            </a:pPr>
            <a:r>
              <a:rPr lang="ru-RU" altLang="ru-RU" sz="1800" b="1" dirty="0" smtClean="0">
                <a:latin typeface="+mn-lt"/>
                <a:cs typeface="Arial" charset="0"/>
              </a:rPr>
              <a:t>№ 187 «Об основах, содействующих безопасности и гигиене труда»</a:t>
            </a:r>
          </a:p>
          <a:p>
            <a:pPr algn="just" eaLnBrk="1" fontAlgn="auto" hangingPunct="1">
              <a:spcBef>
                <a:spcPct val="0"/>
              </a:spcBef>
              <a:spcAft>
                <a:spcPts val="0"/>
              </a:spcAft>
              <a:buSzPct val="130000"/>
              <a:buFont typeface="Wingdings" pitchFamily="2" charset="2"/>
              <a:buChar char="q"/>
              <a:defRPr/>
            </a:pPr>
            <a:endParaRPr lang="ru-RU" altLang="ru-RU" sz="1600" b="1" dirty="0" smtClean="0">
              <a:latin typeface="Arial Narrow" panose="020B0606020202030204" pitchFamily="34" charset="0"/>
              <a:cs typeface="Arial" charset="0"/>
            </a:endParaRPr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7638" y="6213475"/>
            <a:ext cx="8715375" cy="236538"/>
          </a:xfrm>
          <a:prstGeom prst="rect">
            <a:avLst/>
          </a:prstGeom>
          <a:gradFill flip="none" rotWithShape="1">
            <a:gsLst>
              <a:gs pos="32000">
                <a:srgbClr val="ADB3CF"/>
              </a:gs>
              <a:gs pos="100000">
                <a:sysClr val="window" lastClr="FFFFFF"/>
              </a:gs>
            </a:gsLst>
            <a:lin ang="10800000" scaled="1"/>
            <a:tileRect/>
          </a:gradFill>
          <a:ln w="25400" algn="ctr">
            <a:noFill/>
            <a:miter lim="800000"/>
            <a:headEnd/>
            <a:tailEnd/>
          </a:ln>
        </p:spPr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kern="0">
              <a:solidFill>
                <a:sysClr val="window" lastClr="FFFFFF"/>
              </a:solidFill>
              <a:latin typeface="Times New Roman"/>
              <a:cs typeface="Arial" charset="0"/>
            </a:endParaRPr>
          </a:p>
        </p:txBody>
      </p:sp>
      <p:pic>
        <p:nvPicPr>
          <p:cNvPr id="820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9338" y="323850"/>
            <a:ext cx="2886075" cy="2155825"/>
          </a:xfrm>
          <a:prstGeom prst="rect">
            <a:avLst/>
          </a:prstGeom>
          <a:solidFill>
            <a:schemeClr val="accent2"/>
          </a:solidFill>
          <a:ln w="9525">
            <a:solidFill>
              <a:schemeClr val="accent1"/>
            </a:solidFill>
            <a:miter lim="800000"/>
            <a:headEnd/>
            <a:tailEnd/>
          </a:ln>
        </p:spPr>
      </p:pic>
      <p:pic>
        <p:nvPicPr>
          <p:cNvPr id="820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356394"/>
            <a:ext cx="3146425" cy="215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6457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Прямоугольник 3"/>
          <p:cNvSpPr>
            <a:spLocks noChangeArrowheads="1"/>
          </p:cNvSpPr>
          <p:nvPr/>
        </p:nvSpPr>
        <p:spPr bwMode="auto">
          <a:xfrm>
            <a:off x="422275" y="1052513"/>
            <a:ext cx="8591550" cy="2628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/>
            </a:pPr>
            <a:r>
              <a:rPr lang="ru-RU" altLang="ru-RU" sz="2400" b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ОБЯЗАТЕЛЬНЫЕ ПРОФЕССИОНАЛЬНОЕ ПЕНСИОННЫЕ ВЗНОСЫ</a:t>
            </a:r>
            <a:endParaRPr lang="ru-RU" altLang="ru-RU" sz="200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SzPct val="80000"/>
              <a:buFont typeface="Wingdings" panose="05000000000000000000" pitchFamily="2" charset="2"/>
              <a:buChar char="q"/>
            </a:pPr>
            <a:r>
              <a:rPr lang="ru-RU" altLang="ru-RU" sz="20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Работодатели </a:t>
            </a:r>
            <a:r>
              <a:rPr lang="ru-RU" altLang="ru-RU" sz="2000" b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освобождаются от уплаты</a:t>
            </a:r>
            <a:r>
              <a:rPr lang="ru-RU" altLang="ru-RU" sz="20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обязательных профессиональных пенсионных взносов, в случае устранения вредных и опасных условий труда, подтвержденных аттестацией производственных объектов;</a:t>
            </a:r>
          </a:p>
          <a:p>
            <a:pPr eaLnBrk="1" hangingPunct="1">
              <a:lnSpc>
                <a:spcPct val="80000"/>
              </a:lnSpc>
              <a:buSzPct val="80000"/>
            </a:pPr>
            <a:endParaRPr lang="ru-RU" altLang="ru-RU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SzPct val="80000"/>
              <a:buFont typeface="Wingdings" panose="05000000000000000000" pitchFamily="2" charset="2"/>
              <a:buChar char="q"/>
            </a:pPr>
            <a:r>
              <a:rPr lang="ru-RU" altLang="ru-RU" sz="20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По данным НБ РК по состоянию на 1 марта 2015 года работодателями перечислены обязательные профессиональные пенсионные взносы в размере </a:t>
            </a:r>
            <a:r>
              <a:rPr lang="ru-RU" altLang="ru-RU" sz="2000" b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32,6 млрд. тенге</a:t>
            </a:r>
            <a:r>
              <a:rPr lang="ru-RU" altLang="ru-RU" sz="20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в счет </a:t>
            </a:r>
            <a:r>
              <a:rPr lang="ru-RU" altLang="ru-RU" sz="2000" b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338,2 тыс. работников</a:t>
            </a:r>
            <a:r>
              <a:rPr lang="ru-RU" altLang="ru-RU" sz="2000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30723" name="Прямоугольник 9"/>
          <p:cNvSpPr>
            <a:spLocks noChangeArrowheads="1"/>
          </p:cNvSpPr>
          <p:nvPr/>
        </p:nvSpPr>
        <p:spPr bwMode="auto">
          <a:xfrm>
            <a:off x="422275" y="3681413"/>
            <a:ext cx="8591550" cy="3367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71475" indent="-3714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Font typeface="Arial" panose="020B0604020202020204" pitchFamily="34" charset="0"/>
              <a:buAutoNum type="arabicPeriod" startAt="2"/>
            </a:pPr>
            <a:r>
              <a:rPr lang="ru-RU" altLang="ru-RU" sz="2400" b="1"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ПРИНЯТЫ ИЗМЕНЕНИЯ В ЗАКОН «ОБ ОБЯЗАТЕЛЬНОМ СТРАХОВАНИИ РАБОТНИКА ОТ НЕСЧАСТНЫХ СЛУЧАЕВ ПРИ ИСПОЛНЕНИИ ИМ ТРУДОВЫХ ОБЯЗАННОСТЕЙ» </a:t>
            </a:r>
          </a:p>
          <a:p>
            <a:pPr eaLnBrk="1" hangingPunct="1">
              <a:lnSpc>
                <a:spcPct val="80000"/>
              </a:lnSpc>
            </a:pP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	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Оптимизация страховых выплат;    </a:t>
            </a:r>
          </a:p>
          <a:p>
            <a:pPr eaLnBrk="1" hangingPunct="1">
              <a:lnSpc>
                <a:spcPct val="80000"/>
              </a:lnSpc>
            </a:pPr>
            <a:endParaRPr lang="ru-RU" altLang="ru-RU" sz="50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Исключение из системы обязательного страхования работников от  несчастных случаев выплат в части утраченного заработка и единовременных выплат, вызванных повреждением здоровья лицам, с утратой трудоспособности от 5 до 29% с передачей их работодателю;</a:t>
            </a:r>
          </a:p>
          <a:p>
            <a:pPr eaLnBrk="1" hangingPunct="1">
              <a:lnSpc>
                <a:spcPct val="80000"/>
              </a:lnSpc>
            </a:pPr>
            <a:endParaRPr lang="ru-RU" altLang="ru-RU" sz="500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q"/>
            </a:pPr>
            <a:r>
              <a:rPr lang="ru-RU" altLang="ru-RU" sz="200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Введение единообразия индексации сумм выплачиваемых в счет возмещения вреда.</a:t>
            </a:r>
          </a:p>
          <a:p>
            <a:pPr eaLnBrk="1" hangingPunct="1">
              <a:lnSpc>
                <a:spcPct val="80000"/>
              </a:lnSpc>
            </a:pPr>
            <a:endParaRPr lang="ru-RU" altLang="ru-RU" sz="2000" i="1">
              <a:solidFill>
                <a:srgbClr val="000000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Прямоугольник 1"/>
          <p:cNvSpPr>
            <a:spLocks noChangeArrowheads="1"/>
          </p:cNvSpPr>
          <p:nvPr/>
        </p:nvSpPr>
        <p:spPr bwMode="auto">
          <a:xfrm>
            <a:off x="3175" y="206375"/>
            <a:ext cx="9010650" cy="68262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  <a:ex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buClr>
                <a:srgbClr val="C00000"/>
              </a:buClr>
              <a:defRPr/>
            </a:pPr>
            <a:r>
              <a:rPr lang="ru-RU" altLang="ru-RU" sz="2400" b="1" dirty="0" smtClean="0">
                <a:latin typeface="Century Gothic" pitchFamily="34" charset="0"/>
                <a:cs typeface="Times New Roman" pitchFamily="18" charset="0"/>
              </a:rPr>
              <a:t>НОВЫЕ СТИМУЛЫ ДЛЯ РАБОТОДАТЕЛЕЙ: СНИЖЕНИЕ НАГРУЗКИ</a:t>
            </a:r>
            <a:endParaRPr lang="ru-RU" altLang="ru-RU" sz="2400" b="1" dirty="0">
              <a:latin typeface="Century Gothic" pitchFamily="34" charset="0"/>
              <a:cs typeface="Times New Roman" pitchFamily="18" charset="0"/>
            </a:endParaRPr>
          </a:p>
        </p:txBody>
      </p:sp>
      <p:sp>
        <p:nvSpPr>
          <p:cNvPr id="30725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8702675" y="6459538"/>
            <a:ext cx="3794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042885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468313" y="1017588"/>
            <a:ext cx="8424862" cy="5580062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33796" name="AutoShape 30"/>
          <p:cNvSpPr>
            <a:spLocks noChangeArrowheads="1"/>
          </p:cNvSpPr>
          <p:nvPr/>
        </p:nvSpPr>
        <p:spPr bwMode="auto">
          <a:xfrm>
            <a:off x="4859338" y="3817938"/>
            <a:ext cx="4033837" cy="2851150"/>
          </a:xfrm>
          <a:prstGeom prst="roundRect">
            <a:avLst>
              <a:gd name="adj" fmla="val 21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latin typeface="Calibri" panose="020F0502020204030204" pitchFamily="34" charset="0"/>
            </a:endParaRPr>
          </a:p>
        </p:txBody>
      </p:sp>
      <p:sp>
        <p:nvSpPr>
          <p:cNvPr id="33797" name="Прямоугольник 21"/>
          <p:cNvSpPr>
            <a:spLocks noChangeArrowheads="1"/>
          </p:cNvSpPr>
          <p:nvPr/>
        </p:nvSpPr>
        <p:spPr bwMode="auto">
          <a:xfrm>
            <a:off x="444500" y="173038"/>
            <a:ext cx="8286750" cy="682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80000"/>
              </a:lnSpc>
              <a:spcBef>
                <a:spcPct val="0"/>
              </a:spcBef>
              <a:spcAft>
                <a:spcPts val="1200"/>
              </a:spcAft>
              <a:buClr>
                <a:srgbClr val="C00000"/>
              </a:buClr>
              <a:buSzTx/>
              <a:buFont typeface="Arial" panose="020B0604020202020204" pitchFamily="34" charset="0"/>
              <a:buNone/>
            </a:pPr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КОМПЛЕКСНЫЙ ПЛАН ПО ОБЕСПЕЧЕНИЮ БЕЗОПАСНОСТИ И ОХРАНЫ ТРУДА</a:t>
            </a:r>
          </a:p>
        </p:txBody>
      </p:sp>
      <p:sp>
        <p:nvSpPr>
          <p:cNvPr id="33798" name="Text Box 6"/>
          <p:cNvSpPr txBox="1">
            <a:spLocks noChangeArrowheads="1"/>
          </p:cNvSpPr>
          <p:nvPr/>
        </p:nvSpPr>
        <p:spPr bwMode="auto">
          <a:xfrm>
            <a:off x="468313" y="669925"/>
            <a:ext cx="8424862" cy="5970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  <a:buClrTx/>
              <a:buSzTx/>
              <a:buFontTx/>
              <a:buNone/>
            </a:pPr>
            <a:r>
              <a:rPr lang="ru-RU" altLang="ru-RU" sz="1800" dirty="0">
                <a:latin typeface="Arial Narrow" panose="020B0606020202030204" pitchFamily="34" charset="0"/>
              </a:rPr>
              <a:t>   </a:t>
            </a:r>
          </a:p>
          <a:p>
            <a:pPr marL="0" lvl="1" algn="just" eaLnBrk="1" hangingPunct="1">
              <a:spcBef>
                <a:spcPts val="600"/>
              </a:spcBef>
              <a:buClrTx/>
              <a:buFontTx/>
              <a:buNone/>
            </a:pP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План направлен на: </a:t>
            </a:r>
          </a:p>
          <a:p>
            <a:pPr marL="0" lvl="1" algn="just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800" dirty="0">
                <a:solidFill>
                  <a:schemeClr val="tx1"/>
                </a:solidFill>
                <a:latin typeface="Arial Narrow" panose="020B0606020202030204" pitchFamily="34" charset="0"/>
              </a:rPr>
              <a:t>      </a:t>
            </a: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создание системы нормативных актов, гармонизированных с лучшими мировыми практиками, направленных на внедрение системы управления и оценки профессиональными рисками; </a:t>
            </a:r>
          </a:p>
          <a:p>
            <a:pPr marL="0" lvl="1" algn="just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совершенствование системы оценки условий труда (аттестация рабочих мест), как основы системы управления профессиональными рисками</a:t>
            </a:r>
          </a:p>
          <a:p>
            <a:pPr marL="0" lvl="1" algn="just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развитие научной инфраструктуры в области охраны труда, отвечающей современным требованиям и внедрение результатов научно-исследовательских работ в области безопасности и охраны труда;</a:t>
            </a:r>
          </a:p>
          <a:p>
            <a:pPr marL="0" lvl="1" algn="just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формирование эффективной системы страхования работников от несчастных случаев, основанной на экономической заинтересованности работодателей в постоянном улучшении условий труда работников;</a:t>
            </a:r>
          </a:p>
          <a:p>
            <a:pPr marL="0" lvl="1" algn="just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совершенствование государственной и ведомственной системы статистической отчетности и учета несчастных случаев и профзаболеваний; </a:t>
            </a:r>
          </a:p>
          <a:p>
            <a:pPr marL="0" lvl="1" algn="just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формирование эффективной системы медико-профилактического обслуживания работников; </a:t>
            </a:r>
          </a:p>
          <a:p>
            <a:pPr marL="0" lvl="1" algn="just" eaLnBrk="1" hangingPunct="1">
              <a:spcBef>
                <a:spcPts val="600"/>
              </a:spcBef>
              <a:buClrTx/>
              <a:buFont typeface="Wingdings" panose="05000000000000000000" pitchFamily="2" charset="2"/>
              <a:buChar char="ü"/>
            </a:pPr>
            <a:r>
              <a:rPr lang="ru-RU" altLang="ru-RU" sz="1800" b="1" dirty="0">
                <a:solidFill>
                  <a:schemeClr val="tx1"/>
                </a:solidFill>
                <a:latin typeface="Arial Narrow" panose="020B0606020202030204" pitchFamily="34" charset="0"/>
              </a:rPr>
              <a:t>     повышение эффективности государственного, внутреннего и общественного контроля за соблюдением законодательства о безопасности и охране труда;</a:t>
            </a:r>
          </a:p>
        </p:txBody>
      </p:sp>
    </p:spTree>
    <p:extLst>
      <p:ext uri="{BB962C8B-B14F-4D97-AF65-F5344CB8AC3E}">
        <p14:creationId xmlns:p14="http://schemas.microsoft.com/office/powerpoint/2010/main" val="285198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8788" y="0"/>
            <a:ext cx="3154362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7" name="Рисунок 12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0" y="5065713"/>
            <a:ext cx="307181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Прямоугольник 16"/>
          <p:cNvSpPr/>
          <p:nvPr/>
        </p:nvSpPr>
        <p:spPr>
          <a:xfrm>
            <a:off x="7268" y="1677591"/>
            <a:ext cx="91367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А  С  Т  А  Н  А</a:t>
            </a:r>
          </a:p>
        </p:txBody>
      </p:sp>
      <p:pic>
        <p:nvPicPr>
          <p:cNvPr id="31749" name="Рисунок 9" descr="загруженное.jpg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154363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Рисунок 10" descr="images.jpg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3150" y="0"/>
            <a:ext cx="2990850" cy="17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Рисунок 12" descr="astana_sight_4.jpg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2571750"/>
            <a:ext cx="3714750" cy="2071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2" name="Рисунок 13" descr="20120406180257.jpg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65713"/>
            <a:ext cx="3154363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3" name="Рисунок 15" descr="0_899d7_d0b888f3_L.jp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15063" y="5072063"/>
            <a:ext cx="2928937" cy="1785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5505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Рисунок 3"/>
          <p:cNvPicPr>
            <a:picLocks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113"/>
            <a:ext cx="2990850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Рисунок 4"/>
          <p:cNvPicPr>
            <a:picLocks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11113"/>
            <a:ext cx="3154363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2" name="Рисунок 5"/>
          <p:cNvPicPr>
            <a:picLocks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2200" y="2424113"/>
            <a:ext cx="1871663" cy="266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3" name="Рисунок 6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11113"/>
            <a:ext cx="2992438" cy="179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-59593" y="1651670"/>
            <a:ext cx="9136731" cy="92333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54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 charset="0"/>
              </a:rPr>
              <a:t>А  С  Т  А  Н  А</a:t>
            </a:r>
          </a:p>
        </p:txBody>
      </p:sp>
      <p:pic>
        <p:nvPicPr>
          <p:cNvPr id="32775" name="Рисунок 8"/>
          <p:cNvPicPr>
            <a:picLocks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87938"/>
            <a:ext cx="2990850" cy="179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6" name="Рисунок 9"/>
          <p:cNvPicPr>
            <a:picLocks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925" y="5087938"/>
            <a:ext cx="3014663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7" name="Рисунок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0850" y="5087938"/>
            <a:ext cx="3140075" cy="1770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67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Объект 2"/>
          <p:cNvSpPr>
            <a:spLocks noGrp="1"/>
          </p:cNvSpPr>
          <p:nvPr>
            <p:ph idx="1"/>
          </p:nvPr>
        </p:nvSpPr>
        <p:spPr>
          <a:xfrm>
            <a:off x="457200" y="371475"/>
            <a:ext cx="8458200" cy="5754688"/>
          </a:xfrm>
        </p:spPr>
        <p:txBody>
          <a:bodyPr>
            <a:normAutofit fontScale="85000" lnSpcReduction="20000"/>
          </a:bodyPr>
          <a:lstStyle/>
          <a:p>
            <a:r>
              <a:rPr lang="ru-RU" altLang="ru-RU" smtClean="0"/>
              <a:t>Благодаря Федерации профсоюзов Казахстаном ратифицированы Конвенции № 26 «О создании процедуры установления минимальной заработной платы» и № 95 «Об охране заработной платы» и в октябре т.г. ратифицирована  Конвенция МОТ N 187 "Об основах, содействующих безопасности и гигиене труда".</a:t>
            </a:r>
          </a:p>
          <a:p>
            <a:endParaRPr lang="ru-RU" altLang="ru-RU" smtClean="0"/>
          </a:p>
          <a:p>
            <a:r>
              <a:rPr lang="ru-RU" altLang="ru-RU" smtClean="0"/>
              <a:t>Проводится работа по подготовке к ратификации Конвенции МОТ № 161  «О службах гигиены труда», что позволит учитывать при аттестации производственных объектов не только травмоопасные   рабочие места, но и эргономику производственных процессов (напряженность, монотонность труда и т.д.)</a:t>
            </a:r>
          </a:p>
          <a:p>
            <a:endParaRPr lang="ru-RU" altLang="ru-RU" smtClean="0"/>
          </a:p>
        </p:txBody>
      </p:sp>
    </p:spTree>
    <p:extLst>
      <p:ext uri="{BB962C8B-B14F-4D97-AF65-F5344CB8AC3E}">
        <p14:creationId xmlns:p14="http://schemas.microsoft.com/office/powerpoint/2010/main" val="1889936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Номер слайда 4"/>
          <p:cNvSpPr>
            <a:spLocks noGrp="1"/>
          </p:cNvSpPr>
          <p:nvPr>
            <p:ph type="sldNum" sz="quarter" idx="12"/>
          </p:nvPr>
        </p:nvSpPr>
        <p:spPr bwMode="auto">
          <a:xfrm>
            <a:off x="8027988" y="6492875"/>
            <a:ext cx="923925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00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0" y="184150"/>
            <a:ext cx="9144000" cy="83185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953735"/>
                </a:solidFill>
                <a:cs typeface="Arial" charset="0"/>
              </a:rPr>
              <a:t>ЗАКОН </a:t>
            </a:r>
            <a:r>
              <a:rPr lang="ru-RU" b="1" dirty="0">
                <a:solidFill>
                  <a:srgbClr val="953735"/>
                </a:solidFill>
                <a:cs typeface="Arial" charset="0"/>
              </a:rPr>
              <a:t>РК «О ПРОФЕССИОНАЛЬНЫХ  СОЮЗАХ»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953735"/>
                </a:solidFill>
                <a:cs typeface="Arial" charset="0"/>
              </a:rPr>
              <a:t>(27.06.2014 г.)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3506071575"/>
              </p:ext>
            </p:extLst>
          </p:nvPr>
        </p:nvGraphicFramePr>
        <p:xfrm>
          <a:off x="130602" y="985853"/>
          <a:ext cx="8928992" cy="58721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50742383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0" y="5214938"/>
            <a:ext cx="9109075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 algn="just" eaLnBrk="1" hangingPunct="1">
              <a:defRPr/>
            </a:pP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ОТВЕТСТВЕННОСТЬ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 невыполнение или нарушение обязательства по коллективному договору, соглашению (республиканское, отраслевое, региональное) – влечет штраф,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размере трехсот месячных расчетных показателей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(п. 3 ст. 97 </a:t>
            </a:r>
            <a:r>
              <a:rPr lang="ru-RU" sz="22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КоАП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</p:txBody>
      </p:sp>
      <p:sp>
        <p:nvSpPr>
          <p:cNvPr id="11267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6975475" y="6408738"/>
            <a:ext cx="2133600" cy="4762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ru-RU" altLang="ru-RU" dirty="0" smtClean="0">
              <a:solidFill>
                <a:srgbClr val="000000"/>
              </a:solidFill>
              <a:latin typeface="Tahoma" panose="020B0604030504040204" pitchFamily="34" charset="0"/>
            </a:endParaRPr>
          </a:p>
        </p:txBody>
      </p:sp>
      <p:sp>
        <p:nvSpPr>
          <p:cNvPr id="11268" name="TextBox 4"/>
          <p:cNvSpPr txBox="1">
            <a:spLocks noChangeArrowheads="1"/>
          </p:cNvSpPr>
          <p:nvPr/>
        </p:nvSpPr>
        <p:spPr bwMode="auto">
          <a:xfrm>
            <a:off x="1889125" y="357188"/>
            <a:ext cx="5435600" cy="400050"/>
          </a:xfrm>
          <a:prstGeom prst="rect">
            <a:avLst/>
          </a:prstGeom>
          <a:solidFill>
            <a:srgbClr val="002060"/>
          </a:solidFill>
          <a:ln w="9525">
            <a:solidFill>
              <a:srgbClr val="002060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1600" b="1">
                <a:solidFill>
                  <a:srgbClr val="FFFFFF"/>
                </a:solidFill>
                <a:latin typeface="Arial Narrow" panose="020B0606020202030204" pitchFamily="34" charset="0"/>
              </a:rPr>
              <a:t>КЛЮЧЕВЫЕ</a:t>
            </a:r>
            <a:r>
              <a:rPr lang="ru-RU" altLang="ru-RU" sz="2000" b="1">
                <a:solidFill>
                  <a:srgbClr val="FFFFFF"/>
                </a:solidFill>
                <a:latin typeface="Arial Narrow" panose="020B0606020202030204" pitchFamily="34" charset="0"/>
              </a:rPr>
              <a:t> </a:t>
            </a:r>
            <a:r>
              <a:rPr lang="ru-RU" altLang="ru-RU" sz="1600" b="1">
                <a:solidFill>
                  <a:srgbClr val="FFFFFF"/>
                </a:solidFill>
                <a:latin typeface="Arial Narrow" panose="020B0606020202030204" pitchFamily="34" charset="0"/>
              </a:rPr>
              <a:t>МОМЕНТЫ</a:t>
            </a:r>
            <a:endParaRPr lang="ru-RU" altLang="ru-RU" sz="2000" b="1">
              <a:solidFill>
                <a:srgbClr val="FFFFFF"/>
              </a:solidFill>
              <a:latin typeface="Arial Narrow" panose="020B0606020202030204" pitchFamily="34" charset="0"/>
            </a:endParaRPr>
          </a:p>
        </p:txBody>
      </p:sp>
      <p:sp>
        <p:nvSpPr>
          <p:cNvPr id="11269" name="Rectangle 3"/>
          <p:cNvSpPr txBox="1">
            <a:spLocks noChangeArrowheads="1"/>
          </p:cNvSpPr>
          <p:nvPr/>
        </p:nvSpPr>
        <p:spPr bwMode="auto">
          <a:xfrm>
            <a:off x="250825" y="6337300"/>
            <a:ext cx="8712200" cy="3436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>
              <a:lnSpc>
                <a:spcPct val="90000"/>
              </a:lnSpc>
              <a:spcBef>
                <a:spcPct val="20000"/>
              </a:spcBef>
              <a:spcAft>
                <a:spcPts val="1200"/>
              </a:spcAft>
              <a:buClr>
                <a:srgbClr val="EEECE1"/>
              </a:buClr>
              <a:buSzPct val="75000"/>
            </a:pPr>
            <a:endParaRPr lang="ru-RU" altLang="ru-RU" sz="2000" b="1">
              <a:solidFill>
                <a:srgbClr val="0000CC"/>
              </a:solidFill>
              <a:latin typeface="Arial Narrow" panose="020B0606020202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-109538" y="0"/>
            <a:ext cx="9361488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hangingPunct="1">
              <a:defRPr/>
            </a:pPr>
            <a:r>
              <a:rPr lang="ru-RU" b="1" dirty="0">
                <a:solidFill>
                  <a:srgbClr val="953735"/>
                </a:solidFill>
                <a:cs typeface="Arial" charset="0"/>
              </a:rPr>
              <a:t> ГЕНЕРАЛЬНОЕ СОГЛАШЕНИЕ НА 2015-2017 ГОДЫ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785813"/>
            <a:ext cx="9109075" cy="12255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 algn="just" eaLnBrk="1" hangingPunct="1">
              <a:defRPr/>
            </a:pP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ОТЛИЧИЕМ ОТ ПРЕДЫДУЩЕГО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Генерального соглашения является 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ОБЯЗАТЕЛЬНОСТЬ ИСПОЛНЕНИЯ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ru-RU" sz="2200" b="1" u="sng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пп</a:t>
            </a: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4 раздела 6. Развитие социального партнерства и социальная ответственность)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0" y="2143125"/>
            <a:ext cx="9109075" cy="122555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 algn="just" eaLnBrk="1" hangingPunct="1">
              <a:defRPr/>
            </a:pP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УЧАСТИЕ РЕСПУБЛИКАНСКИХ ОБЪЕДИНЕНИЙ ПРОФЕССИОНАЛЬНЫХ СОЮЗОВ 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разработке и рассмотрении законопроектов в области социально-трудовых отношений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0" y="3500438"/>
            <a:ext cx="9109075" cy="16002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indent="361950" algn="just" eaLnBrk="1" hangingPunct="1">
              <a:defRPr/>
            </a:pPr>
            <a:r>
              <a:rPr lang="ru-RU" sz="2200" b="1" u="sng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НОВОЕ</a:t>
            </a:r>
            <a:r>
              <a:rPr lang="ru-RU" sz="22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- КОНСУЛЬТАЦИИ </a:t>
            </a:r>
            <a:r>
              <a:rPr lang="x-none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по установлению минимального размера заработной платы на предстоящий финансовый год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и </a:t>
            </a:r>
            <a:r>
              <a:rPr lang="x-none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разработке согласованных предложений по основны</a:t>
            </a:r>
            <a:r>
              <a:rPr lang="ru-RU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</a:t>
            </a:r>
            <a:r>
              <a:rPr lang="x-none" sz="22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принципам системы оплаты труда в отраслях экономики</a:t>
            </a:r>
            <a:endParaRPr lang="ru-RU" sz="22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754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Диаграмма 3"/>
          <p:cNvGraphicFramePr>
            <a:graphicFrameLocks/>
          </p:cNvGraphicFramePr>
          <p:nvPr/>
        </p:nvGraphicFramePr>
        <p:xfrm>
          <a:off x="273050" y="4314825"/>
          <a:ext cx="3992563" cy="3094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4" r:id="rId4" imgW="3993226" imgH="3090940" progId="Excel.Chart.8">
                  <p:embed/>
                </p:oleObj>
              </mc:Choice>
              <mc:Fallback>
                <p:oleObj r:id="rId4" imgW="3993226" imgH="309094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050" y="4314825"/>
                        <a:ext cx="3992563" cy="30940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Диаграмма 6"/>
          <p:cNvGraphicFramePr>
            <a:graphicFrameLocks/>
          </p:cNvGraphicFramePr>
          <p:nvPr/>
        </p:nvGraphicFramePr>
        <p:xfrm>
          <a:off x="4999038" y="4098925"/>
          <a:ext cx="3930650" cy="306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5" r:id="rId6" imgW="3932261" imgH="3060457" progId="Excel.Chart.8">
                  <p:embed/>
                </p:oleObj>
              </mc:Choice>
              <mc:Fallback>
                <p:oleObj r:id="rId6" imgW="3932261" imgH="306045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99038" y="4098925"/>
                        <a:ext cx="3930650" cy="306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2" name="TextBox 1"/>
          <p:cNvSpPr txBox="1">
            <a:spLocks noChangeArrowheads="1"/>
          </p:cNvSpPr>
          <p:nvPr/>
        </p:nvSpPr>
        <p:spPr bwMode="auto">
          <a:xfrm>
            <a:off x="500063" y="4306888"/>
            <a:ext cx="936625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rgbClr val="821A08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11,3%</a:t>
            </a:r>
            <a:endParaRPr lang="en-US" altLang="ru-RU" sz="2000" b="1">
              <a:solidFill>
                <a:srgbClr val="821A08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6" name="Прямая соединительная линия 5"/>
          <p:cNvCxnSpPr/>
          <p:nvPr/>
        </p:nvCxnSpPr>
        <p:spPr>
          <a:xfrm rot="10800000">
            <a:off x="5715000" y="4552950"/>
            <a:ext cx="285750" cy="17462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295" name="TextBox 1"/>
          <p:cNvSpPr txBox="1">
            <a:spLocks noChangeArrowheads="1"/>
          </p:cNvSpPr>
          <p:nvPr/>
        </p:nvSpPr>
        <p:spPr bwMode="auto">
          <a:xfrm>
            <a:off x="334963" y="3690938"/>
            <a:ext cx="37433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КОЛИЧЕСТВО ПРЕДПРИЯТИЙ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b="1">
                <a:solidFill>
                  <a:srgbClr val="002060"/>
                </a:solidFill>
              </a:rPr>
              <a:t>(единиц)</a:t>
            </a:r>
            <a:endParaRPr lang="en-US" altLang="ru-RU" sz="1200" b="1">
              <a:solidFill>
                <a:srgbClr val="002060"/>
              </a:solidFill>
            </a:endParaRPr>
          </a:p>
        </p:txBody>
      </p:sp>
      <p:sp>
        <p:nvSpPr>
          <p:cNvPr id="12296" name="TextBox 10"/>
          <p:cNvSpPr txBox="1">
            <a:spLocks noChangeArrowheads="1"/>
          </p:cNvSpPr>
          <p:nvPr/>
        </p:nvSpPr>
        <p:spPr bwMode="auto">
          <a:xfrm>
            <a:off x="4724400" y="3660775"/>
            <a:ext cx="439261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600" b="1">
                <a:solidFill>
                  <a:srgbClr val="002060"/>
                </a:solidFill>
              </a:rPr>
              <a:t>НАЕМНЫХ РАБОТНИКОВ</a:t>
            </a:r>
          </a:p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</a:rPr>
              <a:t>(млн. человек)</a:t>
            </a:r>
            <a:endParaRPr lang="en-US" altLang="ru-RU" sz="1400" b="1">
              <a:solidFill>
                <a:srgbClr val="002060"/>
              </a:solidFill>
            </a:endParaRPr>
          </a:p>
        </p:txBody>
      </p:sp>
      <p:graphicFrame>
        <p:nvGraphicFramePr>
          <p:cNvPr id="12297" name="Object 10"/>
          <p:cNvGraphicFramePr>
            <a:graphicFrameLocks/>
          </p:cNvGraphicFramePr>
          <p:nvPr/>
        </p:nvGraphicFramePr>
        <p:xfrm>
          <a:off x="-11113" y="928688"/>
          <a:ext cx="9167813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16" name="Диаграмма" r:id="rId9" imgW="9175275" imgH="2145978" progId="Excel.Chart.8">
                  <p:embed/>
                </p:oleObj>
              </mc:Choice>
              <mc:Fallback>
                <p:oleObj name="Диаграмма" r:id="rId9" imgW="9175275" imgH="214597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1113" y="928688"/>
                        <a:ext cx="9167813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8" name="TextBox 1"/>
          <p:cNvSpPr txBox="1">
            <a:spLocks noChangeArrowheads="1"/>
          </p:cNvSpPr>
          <p:nvPr/>
        </p:nvSpPr>
        <p:spPr bwMode="auto">
          <a:xfrm>
            <a:off x="5573713" y="1824038"/>
            <a:ext cx="852487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1600" b="1">
                <a:solidFill>
                  <a:srgbClr val="99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</a:t>
            </a:r>
            <a:r>
              <a:rPr lang="ru-RU" altLang="ru-RU" sz="1600" b="1">
                <a:solidFill>
                  <a:srgbClr val="99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1</a:t>
            </a:r>
          </a:p>
        </p:txBody>
      </p:sp>
      <p:cxnSp>
        <p:nvCxnSpPr>
          <p:cNvPr id="14" name="Прямая соединительная линия 13"/>
          <p:cNvCxnSpPr/>
          <p:nvPr/>
        </p:nvCxnSpPr>
        <p:spPr>
          <a:xfrm flipV="1">
            <a:off x="2163763" y="4552950"/>
            <a:ext cx="0" cy="187325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0" name="TextBox 15"/>
          <p:cNvSpPr txBox="1">
            <a:spLocks noChangeArrowheads="1"/>
          </p:cNvSpPr>
          <p:nvPr/>
        </p:nvSpPr>
        <p:spPr bwMode="auto">
          <a:xfrm>
            <a:off x="2378075" y="4291013"/>
            <a:ext cx="20621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b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Первичные профорганизации</a:t>
            </a:r>
            <a:endParaRPr lang="en-US" altLang="ru-RU" sz="1400" b="1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-180975" y="304800"/>
            <a:ext cx="9577388" cy="36988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>
                <a:solidFill>
                  <a:srgbClr val="953735"/>
                </a:solidFill>
                <a:cs typeface="Arial" charset="0"/>
              </a:rPr>
              <a:t>СТАТИСТИКА ПРОФСОЮЗНОГО ЧЛЕНСТВА</a:t>
            </a:r>
          </a:p>
        </p:txBody>
      </p:sp>
      <p:sp>
        <p:nvSpPr>
          <p:cNvPr id="12302" name="TextBox 1"/>
          <p:cNvSpPr txBox="1">
            <a:spLocks noChangeArrowheads="1"/>
          </p:cNvSpPr>
          <p:nvPr/>
        </p:nvSpPr>
        <p:spPr bwMode="auto">
          <a:xfrm>
            <a:off x="7289800" y="384175"/>
            <a:ext cx="2035175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400" i="1">
                <a:solidFill>
                  <a:srgbClr val="00206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текущее состояние</a:t>
            </a:r>
            <a:endParaRPr lang="en-US" altLang="ru-RU" sz="1400" i="1">
              <a:solidFill>
                <a:srgbClr val="002060"/>
              </a:solidFill>
              <a:latin typeface="Arial Narrow" panose="020B0606020202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 rot="10800000" flipH="1" flipV="1">
            <a:off x="2166938" y="4546600"/>
            <a:ext cx="503237" cy="1588"/>
          </a:xfrm>
          <a:prstGeom prst="line">
            <a:avLst/>
          </a:prstGeom>
          <a:ln w="127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323850" y="3429000"/>
            <a:ext cx="8391525" cy="1588"/>
          </a:xfrm>
          <a:prstGeom prst="line">
            <a:avLst/>
          </a:prstGeom>
          <a:ln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305" name="TextBox 1"/>
          <p:cNvSpPr txBox="1">
            <a:spLocks noChangeArrowheads="1"/>
          </p:cNvSpPr>
          <p:nvPr/>
        </p:nvSpPr>
        <p:spPr bwMode="auto">
          <a:xfrm>
            <a:off x="6594475" y="1776413"/>
            <a:ext cx="852488" cy="496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ru-RU" sz="2000" b="1">
                <a:solidFill>
                  <a:srgbClr val="99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2.</a:t>
            </a:r>
            <a:r>
              <a:rPr lang="ru-RU" altLang="ru-RU" sz="2000" b="1">
                <a:solidFill>
                  <a:srgbClr val="990000"/>
                </a:solidFill>
                <a:latin typeface="Arial Narrow" panose="020B0606020202030204" pitchFamily="34" charset="0"/>
                <a:cs typeface="Times New Roman" panose="02020603050405020304" pitchFamily="18" charset="0"/>
              </a:rPr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7523814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Прямоугольник 40"/>
          <p:cNvSpPr/>
          <p:nvPr/>
        </p:nvSpPr>
        <p:spPr>
          <a:xfrm>
            <a:off x="150020" y="119857"/>
            <a:ext cx="4176712" cy="3403600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graphicFrame>
        <p:nvGraphicFramePr>
          <p:cNvPr id="14339" name="Объект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514463029"/>
              </p:ext>
            </p:extLst>
          </p:nvPr>
        </p:nvGraphicFramePr>
        <p:xfrm>
          <a:off x="166687" y="125414"/>
          <a:ext cx="4319588" cy="350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1" name="Диаграмма" r:id="rId5" imgW="4328535" imgH="3511600" progId="Excel.Chart.8">
                  <p:embed/>
                </p:oleObj>
              </mc:Choice>
              <mc:Fallback>
                <p:oleObj name="Диаграмма" r:id="rId5" imgW="4328535" imgH="3511600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687" y="125414"/>
                        <a:ext cx="4319588" cy="3505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" name="Прямоугольник 44"/>
          <p:cNvSpPr/>
          <p:nvPr/>
        </p:nvSpPr>
        <p:spPr>
          <a:xfrm>
            <a:off x="4427538" y="3605139"/>
            <a:ext cx="4608512" cy="3116261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4" name="Прямоугольник 43"/>
          <p:cNvSpPr/>
          <p:nvPr/>
        </p:nvSpPr>
        <p:spPr>
          <a:xfrm>
            <a:off x="179388" y="3601242"/>
            <a:ext cx="4172769" cy="3172618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4473576" y="86519"/>
            <a:ext cx="4608512" cy="3403600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4343" name="Заголовок 1"/>
          <p:cNvSpPr>
            <a:spLocks/>
          </p:cNvSpPr>
          <p:nvPr/>
        </p:nvSpPr>
        <p:spPr bwMode="auto">
          <a:xfrm>
            <a:off x="179388" y="23813"/>
            <a:ext cx="8856662" cy="433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Century Gothic" panose="020B0502020202020204" pitchFamily="34" charset="0"/>
              </a:rPr>
              <a:t>ДИНАМИКА ПРОИЗВОДСТВЕННОГО ТРАВМАТИЗМА</a:t>
            </a:r>
          </a:p>
        </p:txBody>
      </p:sp>
      <p:graphicFrame>
        <p:nvGraphicFramePr>
          <p:cNvPr id="14344" name="Объект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3070141"/>
              </p:ext>
            </p:extLst>
          </p:nvPr>
        </p:nvGraphicFramePr>
        <p:xfrm>
          <a:off x="4364858" y="305482"/>
          <a:ext cx="4745830" cy="34092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2" name="Диаграмма" r:id="rId8" imgW="4712616" imgH="3499407" progId="Excel.Chart.8">
                  <p:embed/>
                </p:oleObj>
              </mc:Choice>
              <mc:Fallback>
                <p:oleObj name="Диаграмма" r:id="rId8" imgW="4712616" imgH="349940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4858" y="305482"/>
                        <a:ext cx="4745830" cy="34092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5" name="Диаграмма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1720722"/>
              </p:ext>
            </p:extLst>
          </p:nvPr>
        </p:nvGraphicFramePr>
        <p:xfrm>
          <a:off x="120651" y="3798813"/>
          <a:ext cx="4306887" cy="2909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43" name="Диаграмма" r:id="rId11" imgW="4310246" imgH="2920237" progId="Excel.Chart.8">
                  <p:embed/>
                </p:oleObj>
              </mc:Choice>
              <mc:Fallback>
                <p:oleObj name="Диаграмма" r:id="rId11" imgW="4310246" imgH="2920237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0651" y="3798813"/>
                        <a:ext cx="4306887" cy="29098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Объект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636246780"/>
              </p:ext>
            </p:extLst>
          </p:nvPr>
        </p:nvGraphicFramePr>
        <p:xfrm>
          <a:off x="4427984" y="3775484"/>
          <a:ext cx="4643784" cy="30825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4347" name="Номер слайда 1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8702675" y="6459538"/>
            <a:ext cx="379413" cy="365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977042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Прямоугольник 17"/>
          <p:cNvSpPr/>
          <p:nvPr/>
        </p:nvSpPr>
        <p:spPr>
          <a:xfrm>
            <a:off x="4427538" y="1543050"/>
            <a:ext cx="4591050" cy="4800600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09538" y="1543050"/>
            <a:ext cx="4205287" cy="4800600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6388" name="AutoShape 30"/>
          <p:cNvSpPr>
            <a:spLocks noChangeArrowheads="1"/>
          </p:cNvSpPr>
          <p:nvPr/>
        </p:nvSpPr>
        <p:spPr bwMode="auto">
          <a:xfrm>
            <a:off x="4984751" y="3719513"/>
            <a:ext cx="4033837" cy="2851150"/>
          </a:xfrm>
          <a:prstGeom prst="roundRect">
            <a:avLst>
              <a:gd name="adj" fmla="val 2167"/>
            </a:avLst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0C0C0">
                    <a:alpha val="30980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prstDash val="sysDot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>
              <a:latin typeface="Calibri" panose="020F0502020204030204" pitchFamily="34" charset="0"/>
            </a:endParaRPr>
          </a:p>
        </p:txBody>
      </p:sp>
      <p:sp>
        <p:nvSpPr>
          <p:cNvPr id="16389" name="Прямоугольник 21"/>
          <p:cNvSpPr>
            <a:spLocks noChangeArrowheads="1"/>
          </p:cNvSpPr>
          <p:nvPr/>
        </p:nvSpPr>
        <p:spPr bwMode="auto">
          <a:xfrm>
            <a:off x="496888" y="180975"/>
            <a:ext cx="78628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ru-RU" altLang="ru-RU" sz="2400" b="1">
                <a:latin typeface="Century Gothic" panose="020B0502020202020204" pitchFamily="34" charset="0"/>
                <a:cs typeface="Times New Roman" panose="02020603050405020304" pitchFamily="18" charset="0"/>
              </a:rPr>
              <a:t>ЭКОНОМИЧЕСКИЕ ПОТЕРИ РАБОТОДАТЕЛЕЙ</a:t>
            </a:r>
            <a:endParaRPr lang="ru-RU" altLang="ru-RU" sz="2000" b="1" u="sng">
              <a:latin typeface="Century Gothic" panose="020B05020202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390" name="Прямоугольник 6"/>
          <p:cNvSpPr>
            <a:spLocks noChangeArrowheads="1"/>
          </p:cNvSpPr>
          <p:nvPr/>
        </p:nvSpPr>
        <p:spPr bwMode="auto">
          <a:xfrm>
            <a:off x="3131840" y="1573213"/>
            <a:ext cx="1478437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 dirty="0">
                <a:latin typeface="Perpetua" panose="02020502060401020303" pitchFamily="18" charset="0"/>
              </a:rPr>
              <a:t>млн. </a:t>
            </a:r>
            <a:r>
              <a:rPr lang="ru-RU" altLang="ru-RU" sz="1200" i="1" dirty="0" smtClean="0">
                <a:latin typeface="Perpetua" panose="02020502060401020303" pitchFamily="18" charset="0"/>
              </a:rPr>
              <a:t>долларов</a:t>
            </a:r>
            <a:endParaRPr lang="ru-RU" altLang="ru-RU" sz="1200" i="1" dirty="0">
              <a:latin typeface="Perpetua" panose="02020502060401020303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7150" y="896938"/>
            <a:ext cx="9069388" cy="646112"/>
          </a:xfrm>
          <a:prstGeom prst="rect">
            <a:avLst/>
          </a:prstGeom>
        </p:spPr>
        <p:txBody>
          <a:bodyPr>
            <a:spAutoFit/>
          </a:bodyPr>
          <a:lstStyle/>
          <a:p>
            <a:pPr indent="354013" algn="just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200" i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На льготы и компенсации за работу во вредных и других неблагоприятных условиях труда в 2014 году было затрачено </a:t>
            </a:r>
            <a:r>
              <a:rPr lang="ru-RU" sz="1200" b="1" i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520 млн. </a:t>
            </a:r>
            <a:r>
              <a:rPr lang="en-US" sz="1200" b="1" i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$</a:t>
            </a:r>
            <a:r>
              <a:rPr lang="ru-RU" sz="1200" i="1" kern="0" dirty="0" smtClean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, </a:t>
            </a:r>
            <a:r>
              <a:rPr lang="ru-RU" sz="1200" i="1" kern="0" dirty="0">
                <a:solidFill>
                  <a:prstClr val="black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что на 11 % больше, чем в предыдущем году (в 2012г. – 18,2%, в 2011г. – на 33,3%; в 2010г. – на 45,55%; в 2009г. – на 57,7%). </a:t>
            </a:r>
          </a:p>
        </p:txBody>
      </p:sp>
      <p:graphicFrame>
        <p:nvGraphicFramePr>
          <p:cNvPr id="2" name="Диаграмма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031424261"/>
              </p:ext>
            </p:extLst>
          </p:nvPr>
        </p:nvGraphicFramePr>
        <p:xfrm>
          <a:off x="109538" y="1738313"/>
          <a:ext cx="4140200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6393" name="Прямоугольник 6"/>
          <p:cNvSpPr>
            <a:spLocks noChangeArrowheads="1"/>
          </p:cNvSpPr>
          <p:nvPr/>
        </p:nvSpPr>
        <p:spPr bwMode="auto">
          <a:xfrm>
            <a:off x="8243888" y="1574800"/>
            <a:ext cx="7747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1200" i="1">
                <a:latin typeface="Perpetua" panose="02020502060401020303" pitchFamily="18" charset="0"/>
              </a:rPr>
              <a:t>тыс. чел.</a:t>
            </a:r>
          </a:p>
        </p:txBody>
      </p:sp>
      <p:graphicFrame>
        <p:nvGraphicFramePr>
          <p:cNvPr id="16394" name="Диаграмма 9"/>
          <p:cNvGraphicFramePr>
            <a:graphicFrameLocks/>
          </p:cNvGraphicFramePr>
          <p:nvPr/>
        </p:nvGraphicFramePr>
        <p:xfrm>
          <a:off x="4275138" y="1624013"/>
          <a:ext cx="4794250" cy="4638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8" name="Диаграмма" r:id="rId5" imgW="4797968" imgH="4645555" progId="Excel.Chart.8">
                  <p:embed/>
                </p:oleObj>
              </mc:Choice>
              <mc:Fallback>
                <p:oleObj name="Диаграмма" r:id="rId5" imgW="4797968" imgH="4645555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75138" y="1624013"/>
                        <a:ext cx="4794250" cy="4638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5" name="Номер слайда 15"/>
          <p:cNvSpPr>
            <a:spLocks noGrp="1"/>
          </p:cNvSpPr>
          <p:nvPr>
            <p:ph type="sldNum" sz="quarter" idx="12"/>
          </p:nvPr>
        </p:nvSpPr>
        <p:spPr bwMode="auto">
          <a:xfrm>
            <a:off x="8703468" y="6424613"/>
            <a:ext cx="379413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ru-RU" altLang="ru-RU" sz="1200" dirty="0" smtClean="0">
              <a:solidFill>
                <a:srgbClr val="00206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8623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73670" y="854328"/>
            <a:ext cx="8844917" cy="6003671"/>
          </a:xfrm>
          <a:prstGeom prst="rect">
            <a:avLst/>
          </a:prstGeom>
          <a:solidFill>
            <a:schemeClr val="bg1"/>
          </a:solidFill>
          <a:ln w="28575"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 sz="2000" b="1" dirty="0">
              <a:solidFill>
                <a:schemeClr val="tx1"/>
              </a:solidFill>
              <a:latin typeface="Century Gothic" panose="020B0502020202020204" pitchFamily="34" charset="0"/>
            </a:endParaRPr>
          </a:p>
        </p:txBody>
      </p:sp>
      <p:sp>
        <p:nvSpPr>
          <p:cNvPr id="17411" name="Прямоугольник 21"/>
          <p:cNvSpPr>
            <a:spLocks noChangeArrowheads="1"/>
          </p:cNvSpPr>
          <p:nvPr/>
        </p:nvSpPr>
        <p:spPr bwMode="auto">
          <a:xfrm>
            <a:off x="403275" y="-25305"/>
            <a:ext cx="82804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400" b="1" dirty="0">
                <a:latin typeface="Century Gothic" panose="020B0502020202020204" pitchFamily="34" charset="0"/>
                <a:cs typeface="Times New Roman" panose="02020603050405020304" pitchFamily="18" charset="0"/>
              </a:rPr>
              <a:t>ПРИЧИНЫ НЕУДОВЛЕТВОРИТЕЛЬНОГО СОСТОЯНИЯ ОХРАНЫ ТРУДА</a:t>
            </a:r>
          </a:p>
        </p:txBody>
      </p:sp>
      <p:sp>
        <p:nvSpPr>
          <p:cNvPr id="17412" name="Прямоугольник 22"/>
          <p:cNvSpPr>
            <a:spLocks noChangeArrowheads="1"/>
          </p:cNvSpPr>
          <p:nvPr/>
        </p:nvSpPr>
        <p:spPr bwMode="auto">
          <a:xfrm>
            <a:off x="1198563" y="38100"/>
            <a:ext cx="78200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DD7E0E"/>
              </a:buClr>
              <a:buSzPct val="80000"/>
              <a:buFont typeface="Wingdings" panose="05000000000000000000" pitchFamily="2" charset="2"/>
              <a:buChar char="§"/>
              <a:tabLst>
                <a:tab pos="179388" algn="l"/>
              </a:tabLst>
              <a:defRPr sz="2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–"/>
              <a:defRPr sz="2800">
                <a:solidFill>
                  <a:srgbClr val="404040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DD7E0E"/>
              </a:buClr>
              <a:buFont typeface="Arial" panose="020B0604020202020204" pitchFamily="34" charset="0"/>
              <a:buChar char="•"/>
              <a:defRPr sz="16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14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20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ru-RU" altLang="ru-RU" sz="2000" b="1">
                <a:solidFill>
                  <a:schemeClr val="tx2"/>
                </a:solidFill>
                <a:latin typeface="Century Gothic" panose="020B0502020202020204" pitchFamily="34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17413" name="Прямоугольник 1"/>
          <p:cNvSpPr>
            <a:spLocks noChangeArrowheads="1"/>
          </p:cNvSpPr>
          <p:nvPr/>
        </p:nvSpPr>
        <p:spPr bwMode="auto">
          <a:xfrm>
            <a:off x="1727259" y="1032922"/>
            <a:ext cx="35798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ru-RU" altLang="ru-RU" b="1" dirty="0">
                <a:latin typeface="Arial Narrow" panose="020B0606020202030204" pitchFamily="34" charset="0"/>
              </a:rPr>
              <a:t>Основные и устранимые причины</a:t>
            </a:r>
            <a:r>
              <a:rPr lang="ru-RU" altLang="ru-RU" dirty="0">
                <a:latin typeface="Arial Narrow" panose="020B0606020202030204" pitchFamily="34" charset="0"/>
              </a:rPr>
              <a:t>: </a:t>
            </a:r>
          </a:p>
        </p:txBody>
      </p:sp>
      <p:sp>
        <p:nvSpPr>
          <p:cNvPr id="17414" name="Прямоугольник 10"/>
          <p:cNvSpPr>
            <a:spLocks noChangeArrowheads="1"/>
          </p:cNvSpPr>
          <p:nvPr/>
        </p:nvSpPr>
        <p:spPr bwMode="auto">
          <a:xfrm>
            <a:off x="403274" y="1393284"/>
            <a:ext cx="8591997" cy="5324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n-US" altLang="ru-RU" sz="2000" dirty="0">
                <a:latin typeface="Arial Narrow" panose="020B0606020202030204" pitchFamily="34" charset="0"/>
              </a:rPr>
              <a:t>             </a:t>
            </a:r>
            <a:r>
              <a:rPr lang="ru-RU" altLang="ru-RU" sz="2000" dirty="0">
                <a:latin typeface="Arial Narrow" panose="020B0606020202030204" pitchFamily="34" charset="0"/>
              </a:rPr>
              <a:t>отсутствие на предприятии четкой политики в области охраны и гигиены труда, соответствующей организационной структуры и механизма сотрудничества</a:t>
            </a:r>
            <a:r>
              <a:rPr lang="ru-RU" altLang="ru-RU" sz="2000" b="1" dirty="0">
                <a:latin typeface="Arial Narrow" panose="020B0606020202030204" pitchFamily="34" charset="0"/>
              </a:rPr>
              <a:t> </a:t>
            </a:r>
            <a:r>
              <a:rPr lang="ru-RU" altLang="ru-RU" sz="2000" dirty="0">
                <a:latin typeface="Arial Narrow" panose="020B0606020202030204" pitchFamily="34" charset="0"/>
              </a:rPr>
              <a:t>между работниками и работодателями</a:t>
            </a:r>
            <a:r>
              <a:rPr lang="en-US" altLang="ru-RU" sz="2000" dirty="0">
                <a:latin typeface="Arial Narrow" panose="020B0606020202030204" pitchFamily="34" charset="0"/>
              </a:rPr>
              <a:t>;   </a:t>
            </a:r>
          </a:p>
          <a:p>
            <a:pPr algn="just" eaLnBrk="1" hangingPunct="1"/>
            <a:r>
              <a:rPr lang="en-US" altLang="ru-RU" sz="2000" dirty="0">
                <a:latin typeface="Arial Narrow" panose="020B0606020202030204" pitchFamily="34" charset="0"/>
              </a:rPr>
              <a:t>             </a:t>
            </a:r>
            <a:r>
              <a:rPr lang="ru-RU" altLang="ru-RU" sz="2000" dirty="0">
                <a:latin typeface="Arial Narrow" panose="020B0606020202030204" pitchFamily="34" charset="0"/>
              </a:rPr>
              <a:t>отсутствие системы управления мероприятиями</a:t>
            </a:r>
            <a:r>
              <a:rPr lang="ru-RU" altLang="ru-RU" sz="2000" b="1" dirty="0">
                <a:latin typeface="Arial Narrow" panose="020B0606020202030204" pitchFamily="34" charset="0"/>
              </a:rPr>
              <a:t> </a:t>
            </a:r>
            <a:r>
              <a:rPr lang="ru-RU" altLang="ru-RU" sz="2000" dirty="0">
                <a:latin typeface="Arial Narrow" panose="020B0606020202030204" pitchFamily="34" charset="0"/>
              </a:rPr>
              <a:t>в области охраны и гигиены труда</a:t>
            </a:r>
            <a:r>
              <a:rPr lang="en-US" altLang="ru-RU" sz="2000" dirty="0">
                <a:latin typeface="Arial Narrow" panose="020B0606020202030204" pitchFamily="34" charset="0"/>
              </a:rPr>
              <a:t>;</a:t>
            </a:r>
            <a:endParaRPr lang="ru-RU" altLang="ru-RU" sz="2000" dirty="0">
              <a:latin typeface="Arial Narrow" panose="020B0606020202030204" pitchFamily="34" charset="0"/>
            </a:endParaRPr>
          </a:p>
          <a:p>
            <a:pPr algn="just" eaLnBrk="1" hangingPunct="1"/>
            <a:r>
              <a:rPr lang="en-US" altLang="ru-RU" sz="2000" dirty="0">
                <a:latin typeface="Arial Narrow" panose="020B0606020202030204" pitchFamily="34" charset="0"/>
              </a:rPr>
              <a:t>             </a:t>
            </a:r>
            <a:r>
              <a:rPr lang="ru-RU" altLang="ru-RU" sz="2000" dirty="0">
                <a:latin typeface="Arial Narrow" panose="020B0606020202030204" pitchFamily="34" charset="0"/>
              </a:rPr>
              <a:t>низкая культура охраны труда</a:t>
            </a:r>
            <a:r>
              <a:rPr lang="en-US" altLang="ru-RU" sz="2000" dirty="0">
                <a:latin typeface="Arial Narrow" panose="020B0606020202030204" pitchFamily="34" charset="0"/>
              </a:rPr>
              <a:t>;</a:t>
            </a:r>
            <a:endParaRPr lang="ru-RU" altLang="ru-RU" sz="2000" dirty="0">
              <a:latin typeface="Arial Narrow" panose="020B0606020202030204" pitchFamily="34" charset="0"/>
            </a:endParaRPr>
          </a:p>
          <a:p>
            <a:pPr algn="just" eaLnBrk="1" hangingPunct="1"/>
            <a:r>
              <a:rPr lang="en-US" altLang="ru-RU" sz="2000" dirty="0">
                <a:latin typeface="Arial Narrow" panose="020B0606020202030204" pitchFamily="34" charset="0"/>
              </a:rPr>
              <a:t>             </a:t>
            </a:r>
            <a:r>
              <a:rPr lang="ru-RU" altLang="ru-RU" sz="2000" dirty="0">
                <a:latin typeface="Arial Narrow" panose="020B0606020202030204" pitchFamily="34" charset="0"/>
              </a:rPr>
              <a:t>недостаточный уровень осознания проблемы, слабая осведомленность относительно</a:t>
            </a:r>
            <a:r>
              <a:rPr lang="ru-RU" altLang="ru-RU" sz="2000" b="1" dirty="0">
                <a:latin typeface="Arial Narrow" panose="020B0606020202030204" pitchFamily="34" charset="0"/>
              </a:rPr>
              <a:t> </a:t>
            </a:r>
            <a:r>
              <a:rPr lang="ru-RU" altLang="ru-RU" sz="2000" dirty="0">
                <a:latin typeface="Arial Narrow" panose="020B0606020202030204" pitchFamily="34" charset="0"/>
              </a:rPr>
              <a:t>имеющегося опыта в решении данных проблем, отсутствие центров технической информации</a:t>
            </a:r>
            <a:r>
              <a:rPr lang="en-US" altLang="ru-RU" sz="2000" dirty="0">
                <a:latin typeface="Arial Narrow" panose="020B0606020202030204" pitchFamily="34" charset="0"/>
              </a:rPr>
              <a:t>;</a:t>
            </a:r>
            <a:endParaRPr lang="ru-RU" altLang="ru-RU" sz="2000" dirty="0">
              <a:latin typeface="Arial Narrow" panose="020B0606020202030204" pitchFamily="34" charset="0"/>
            </a:endParaRPr>
          </a:p>
          <a:p>
            <a:pPr algn="just" eaLnBrk="1" hangingPunct="1"/>
            <a:r>
              <a:rPr lang="en-US" altLang="ru-RU" sz="2000" dirty="0">
                <a:latin typeface="Arial Narrow" panose="020B0606020202030204" pitchFamily="34" charset="0"/>
              </a:rPr>
              <a:t>             </a:t>
            </a:r>
            <a:r>
              <a:rPr lang="ru-RU" altLang="ru-RU" sz="2000" dirty="0">
                <a:latin typeface="Arial Narrow" panose="020B0606020202030204" pitchFamily="34" charset="0"/>
              </a:rPr>
              <a:t>отсутствие правоприменительной и консультативной практики, трехстороннего сотрудничества или низкая эффективность проводимой политики и механизмов ее реализации</a:t>
            </a:r>
            <a:r>
              <a:rPr lang="en-US" altLang="ru-RU" sz="2000" dirty="0">
                <a:latin typeface="Arial Narrow" panose="020B0606020202030204" pitchFamily="34" charset="0"/>
              </a:rPr>
              <a:t>;</a:t>
            </a:r>
            <a:r>
              <a:rPr lang="ru-RU" altLang="ru-RU" sz="2000" dirty="0">
                <a:latin typeface="Arial Narrow" panose="020B0606020202030204" pitchFamily="34" charset="0"/>
              </a:rPr>
              <a:t> </a:t>
            </a:r>
          </a:p>
          <a:p>
            <a:pPr algn="just" eaLnBrk="1" hangingPunct="1"/>
            <a:r>
              <a:rPr lang="en-US" altLang="ru-RU" sz="2000" dirty="0">
                <a:latin typeface="Arial Narrow" panose="020B0606020202030204" pitchFamily="34" charset="0"/>
              </a:rPr>
              <a:t>             </a:t>
            </a:r>
            <a:r>
              <a:rPr lang="ru-RU" altLang="ru-RU" sz="2000" dirty="0">
                <a:latin typeface="Arial Narrow" panose="020B0606020202030204" pitchFamily="34" charset="0"/>
              </a:rPr>
              <a:t>отсутствие или недостаточная развитость медицинских служб, занимающихся охраной</a:t>
            </a:r>
            <a:r>
              <a:rPr lang="ru-RU" altLang="ru-RU" sz="2000" b="1" dirty="0">
                <a:latin typeface="Arial Narrow" panose="020B0606020202030204" pitchFamily="34" charset="0"/>
              </a:rPr>
              <a:t> </a:t>
            </a:r>
            <a:r>
              <a:rPr lang="ru-RU" altLang="ru-RU" sz="2000" dirty="0">
                <a:latin typeface="Arial Narrow" panose="020B0606020202030204" pitchFamily="34" charset="0"/>
              </a:rPr>
              <a:t>здоровья трудящихся</a:t>
            </a:r>
            <a:r>
              <a:rPr lang="en-US" altLang="ru-RU" sz="2000" dirty="0">
                <a:latin typeface="Arial Narrow" panose="020B0606020202030204" pitchFamily="34" charset="0"/>
              </a:rPr>
              <a:t>;</a:t>
            </a:r>
            <a:endParaRPr lang="ru-RU" altLang="ru-RU" sz="2000" dirty="0">
              <a:latin typeface="Arial Narrow" panose="020B0606020202030204" pitchFamily="34" charset="0"/>
            </a:endParaRPr>
          </a:p>
          <a:p>
            <a:pPr algn="just" eaLnBrk="1" hangingPunct="1"/>
            <a:r>
              <a:rPr lang="en-US" altLang="ru-RU" sz="2000" dirty="0">
                <a:latin typeface="Arial Narrow" panose="020B0606020202030204" pitchFamily="34" charset="0"/>
              </a:rPr>
              <a:t>             </a:t>
            </a:r>
            <a:r>
              <a:rPr lang="ru-RU" altLang="ru-RU" sz="2000" dirty="0">
                <a:latin typeface="Arial Narrow" panose="020B0606020202030204" pitchFamily="34" charset="0"/>
              </a:rPr>
              <a:t>отсутствие научных исследований и соответствующих статистических данных, необходимых для определения первоочередных задач</a:t>
            </a:r>
            <a:r>
              <a:rPr lang="en-US" altLang="ru-RU" sz="2000" dirty="0">
                <a:latin typeface="Arial Narrow" panose="020B0606020202030204" pitchFamily="34" charset="0"/>
              </a:rPr>
              <a:t>;</a:t>
            </a:r>
            <a:endParaRPr lang="ru-RU" altLang="ru-RU" sz="2000" dirty="0">
              <a:latin typeface="Arial Narrow" panose="020B0606020202030204" pitchFamily="34" charset="0"/>
            </a:endParaRPr>
          </a:p>
          <a:p>
            <a:pPr algn="just" eaLnBrk="1" hangingPunct="1"/>
            <a:r>
              <a:rPr lang="en-US" altLang="ru-RU" sz="2000" dirty="0">
                <a:latin typeface="Arial Narrow" panose="020B0606020202030204" pitchFamily="34" charset="0"/>
              </a:rPr>
              <a:t>             </a:t>
            </a:r>
            <a:r>
              <a:rPr lang="ru-RU" altLang="ru-RU" sz="2000" dirty="0">
                <a:latin typeface="Arial Narrow" panose="020B0606020202030204" pitchFamily="34" charset="0"/>
              </a:rPr>
              <a:t>отсутствие эффективной системы подготовки и обучения на всех уровнях.</a:t>
            </a:r>
          </a:p>
        </p:txBody>
      </p:sp>
      <p:pic>
        <p:nvPicPr>
          <p:cNvPr id="17415" name="Picture 18" descr="C:\Users\me_iss\AppData\Local\Microsoft\Windows\Temporary Internet Files\Content.IE5\TB9IDYI6\MC900439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33" flipV="1">
            <a:off x="83428" y="1054181"/>
            <a:ext cx="1060450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18" descr="C:\Users\me_iss\AppData\Local\Microsoft\Windows\Temporary Internet Files\Content.IE5\TB9IDYI6\MC900439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33" flipV="1">
            <a:off x="83861" y="1880905"/>
            <a:ext cx="10604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7" name="Picture 18" descr="C:\Users\me_iss\AppData\Local\Microsoft\Windows\Temporary Internet Files\Content.IE5\TB9IDYI6\MC900439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33" flipV="1">
            <a:off x="83859" y="2604369"/>
            <a:ext cx="10604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8" name="Picture 18" descr="C:\Users\me_iss\AppData\Local\Microsoft\Windows\Temporary Internet Files\Content.IE5\TB9IDYI6\MC900439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33" flipV="1">
            <a:off x="53183" y="3672123"/>
            <a:ext cx="10604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9" name="Picture 18" descr="C:\Users\me_iss\AppData\Local\Microsoft\Windows\Temporary Internet Files\Content.IE5\TB9IDYI6\MC900439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33" flipV="1">
            <a:off x="84137" y="4521201"/>
            <a:ext cx="1058863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0" name="Picture 18" descr="C:\Users\me_iss\AppData\Local\Microsoft\Windows\Temporary Internet Files\Content.IE5\TB9IDYI6\MC900439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33" flipV="1">
            <a:off x="128289" y="5335516"/>
            <a:ext cx="1060450" cy="995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21" name="Picture 18" descr="C:\Users\me_iss\AppData\Local\Microsoft\Windows\Temporary Internet Files\Content.IE5\TB9IDYI6\MC900439805[1]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641233" flipV="1">
            <a:off x="53182" y="5994261"/>
            <a:ext cx="1060450" cy="995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2447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Эскиз">
  <a:themeElements>
    <a:clrScheme name="Тема Office 2">
      <a:dk1>
        <a:srgbClr val="40458C"/>
      </a:dk1>
      <a:lt1>
        <a:srgbClr val="FFFFFF"/>
      </a:lt1>
      <a:dk2>
        <a:srgbClr val="660066"/>
      </a:dk2>
      <a:lt2>
        <a:srgbClr val="B7C1EB"/>
      </a:lt2>
      <a:accent1>
        <a:srgbClr val="ECD882"/>
      </a:accent1>
      <a:accent2>
        <a:srgbClr val="B2B2B2"/>
      </a:accent2>
      <a:accent3>
        <a:srgbClr val="FFFFFF"/>
      </a:accent3>
      <a:accent4>
        <a:srgbClr val="353A77"/>
      </a:accent4>
      <a:accent5>
        <a:srgbClr val="F4E9C1"/>
      </a:accent5>
      <a:accent6>
        <a:srgbClr val="A1A1A1"/>
      </a:accent6>
      <a:hlink>
        <a:srgbClr val="6F89F7"/>
      </a:hlink>
      <a:folHlink>
        <a:srgbClr val="CFDBFD"/>
      </a:folHlink>
    </a:clrScheme>
    <a:fontScheme name="Тема Office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40458C"/>
        </a:dk2>
        <a:lt2>
          <a:srgbClr val="FFFFCC"/>
        </a:lt2>
        <a:accent1>
          <a:srgbClr val="8D8DB3"/>
        </a:accent1>
        <a:accent2>
          <a:srgbClr val="B2B2B2"/>
        </a:accent2>
        <a:accent3>
          <a:srgbClr val="AFB0C5"/>
        </a:accent3>
        <a:accent4>
          <a:srgbClr val="DADADA"/>
        </a:accent4>
        <a:accent5>
          <a:srgbClr val="C5C5D6"/>
        </a:accent5>
        <a:accent6>
          <a:srgbClr val="A1A1A1"/>
        </a:accent6>
        <a:hlink>
          <a:srgbClr val="6F89F7"/>
        </a:hlink>
        <a:folHlink>
          <a:srgbClr val="4F56AD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40458C"/>
        </a:dk1>
        <a:lt1>
          <a:srgbClr val="FFFFFF"/>
        </a:lt1>
        <a:dk2>
          <a:srgbClr val="660066"/>
        </a:dk2>
        <a:lt2>
          <a:srgbClr val="B7C1EB"/>
        </a:lt2>
        <a:accent1>
          <a:srgbClr val="ECD882"/>
        </a:accent1>
        <a:accent2>
          <a:srgbClr val="B2B2B2"/>
        </a:accent2>
        <a:accent3>
          <a:srgbClr val="FFFFFF"/>
        </a:accent3>
        <a:accent4>
          <a:srgbClr val="353A77"/>
        </a:accent4>
        <a:accent5>
          <a:srgbClr val="F4E9C1"/>
        </a:accent5>
        <a:accent6>
          <a:srgbClr val="A1A1A1"/>
        </a:accent6>
        <a:hlink>
          <a:srgbClr val="6F89F7"/>
        </a:hlink>
        <a:folHlink>
          <a:srgbClr val="CFDBFD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FF"/>
        </a:lt1>
        <a:dk2>
          <a:srgbClr val="4D4D4D"/>
        </a:dk2>
        <a:lt2>
          <a:srgbClr val="B2B2B2"/>
        </a:lt2>
        <a:accent1>
          <a:srgbClr val="969696"/>
        </a:accent1>
        <a:accent2>
          <a:srgbClr val="EAEAEA"/>
        </a:accent2>
        <a:accent3>
          <a:srgbClr val="FFFFFF"/>
        </a:accent3>
        <a:accent4>
          <a:srgbClr val="000000"/>
        </a:accent4>
        <a:accent5>
          <a:srgbClr val="C9C9C9"/>
        </a:accent5>
        <a:accent6>
          <a:srgbClr val="D4D4D4"/>
        </a:accent6>
        <a:hlink>
          <a:srgbClr val="777777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333300"/>
        </a:dk1>
        <a:lt1>
          <a:srgbClr val="FFFFFF"/>
        </a:lt1>
        <a:dk2>
          <a:srgbClr val="663300"/>
        </a:dk2>
        <a:lt2>
          <a:srgbClr val="B2B2B2"/>
        </a:lt2>
        <a:accent1>
          <a:srgbClr val="DDC6A7"/>
        </a:accent1>
        <a:accent2>
          <a:srgbClr val="D9C167"/>
        </a:accent2>
        <a:accent3>
          <a:srgbClr val="FFFFFF"/>
        </a:accent3>
        <a:accent4>
          <a:srgbClr val="2A2A00"/>
        </a:accent4>
        <a:accent5>
          <a:srgbClr val="EBDFD0"/>
        </a:accent5>
        <a:accent6>
          <a:srgbClr val="C4AF5D"/>
        </a:accent6>
        <a:hlink>
          <a:srgbClr val="8A7A66"/>
        </a:hlink>
        <a:folHlink>
          <a:srgbClr val="C0AE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3366"/>
        </a:dk2>
        <a:lt2>
          <a:srgbClr val="CCFFCC"/>
        </a:lt2>
        <a:accent1>
          <a:srgbClr val="006699"/>
        </a:accent1>
        <a:accent2>
          <a:srgbClr val="009999"/>
        </a:accent2>
        <a:accent3>
          <a:srgbClr val="AAADB8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99CC"/>
        </a:hlink>
        <a:folHlink>
          <a:srgbClr val="0045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4A48"/>
        </a:dk2>
        <a:lt2>
          <a:srgbClr val="33CCCC"/>
        </a:lt2>
        <a:accent1>
          <a:srgbClr val="006699"/>
        </a:accent1>
        <a:accent2>
          <a:srgbClr val="009999"/>
        </a:accent2>
        <a:accent3>
          <a:srgbClr val="AAB1B1"/>
        </a:accent3>
        <a:accent4>
          <a:srgbClr val="DADADA"/>
        </a:accent4>
        <a:accent5>
          <a:srgbClr val="AAB8CA"/>
        </a:accent5>
        <a:accent6>
          <a:srgbClr val="008A8A"/>
        </a:accent6>
        <a:hlink>
          <a:srgbClr val="00CC99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333300"/>
        </a:dk2>
        <a:lt2>
          <a:srgbClr val="FFFFCC"/>
        </a:lt2>
        <a:accent1>
          <a:srgbClr val="CC9900"/>
        </a:accent1>
        <a:accent2>
          <a:srgbClr val="CC6600"/>
        </a:accent2>
        <a:accent3>
          <a:srgbClr val="ADAD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808000"/>
        </a:hlink>
        <a:folHlink>
          <a:srgbClr val="525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8">
        <a:dk1>
          <a:srgbClr val="003D62"/>
        </a:dk1>
        <a:lt1>
          <a:srgbClr val="FFFFFF"/>
        </a:lt1>
        <a:dk2>
          <a:srgbClr val="006699"/>
        </a:dk2>
        <a:lt2>
          <a:srgbClr val="C8D1DA"/>
        </a:lt2>
        <a:accent1>
          <a:srgbClr val="9AC0EA"/>
        </a:accent1>
        <a:accent2>
          <a:srgbClr val="80C3C8"/>
        </a:accent2>
        <a:accent3>
          <a:srgbClr val="FFFFFF"/>
        </a:accent3>
        <a:accent4>
          <a:srgbClr val="003353"/>
        </a:accent4>
        <a:accent5>
          <a:srgbClr val="CADCF3"/>
        </a:accent5>
        <a:accent6>
          <a:srgbClr val="73B0B5"/>
        </a:accent6>
        <a:hlink>
          <a:srgbClr val="81ABCB"/>
        </a:hlink>
        <a:folHlink>
          <a:srgbClr val="B6CBD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  <a:fontScheme name="Классическая 2">
    <a:maj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Arial"/>
      <a:ea typeface=""/>
      <a:cs typeface=""/>
      <a:font script="Jpan" typeface="ＭＳ Ｐゴシック"/>
      <a:font script="Hang" typeface="굴림"/>
      <a:font script="Hans" typeface="黑体"/>
      <a:font script="Hant" typeface="微軟正黑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Эскиз</Template>
  <TotalTime>68</TotalTime>
  <Words>1358</Words>
  <Application>Microsoft Office PowerPoint</Application>
  <PresentationFormat>On-screen Show (4:3)</PresentationFormat>
  <Paragraphs>165</Paragraphs>
  <Slides>23</Slides>
  <Notes>5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Эскиз</vt:lpstr>
      <vt:lpstr>Microsoft Excel Chart</vt:lpstr>
      <vt:lpstr>Диаграмма</vt:lpstr>
      <vt:lpstr>Профсоюзная политика  в области безопасности и охраны труда в Республике Казахстан    г. Ереван 3-4 июня 2015 год  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Социальное партнерство в области охраны труда в организации - распределение ролей в управлении  охраной труда</vt:lpstr>
      <vt:lpstr>PowerPoint Presentation</vt:lpstr>
      <vt:lpstr>PowerPoint Presentation</vt:lpstr>
      <vt:lpstr>Коллективный договор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Законодательство в области  безопасности и охраны труда  в Республике Казахстан</dc:title>
  <dc:creator>Альфия</dc:creator>
  <cp:lastModifiedBy>Olga Nicolae</cp:lastModifiedBy>
  <cp:revision>9</cp:revision>
  <cp:lastPrinted>1601-01-01T00:00:00Z</cp:lastPrinted>
  <dcterms:created xsi:type="dcterms:W3CDTF">2015-03-15T18:19:41Z</dcterms:created>
  <dcterms:modified xsi:type="dcterms:W3CDTF">2015-06-09T13:02:02Z</dcterms:modified>
</cp:coreProperties>
</file>