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0"/>
  </p:notesMasterIdLst>
  <p:handoutMasterIdLst>
    <p:handoutMasterId r:id="rId41"/>
  </p:handoutMasterIdLst>
  <p:sldIdLst>
    <p:sldId id="446" r:id="rId2"/>
    <p:sldId id="501" r:id="rId3"/>
    <p:sldId id="502" r:id="rId4"/>
    <p:sldId id="500" r:id="rId5"/>
    <p:sldId id="503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3" r:id="rId16"/>
    <p:sldId id="451" r:id="rId17"/>
    <p:sldId id="477" r:id="rId18"/>
    <p:sldId id="476" r:id="rId19"/>
    <p:sldId id="452" r:id="rId20"/>
    <p:sldId id="470" r:id="rId21"/>
    <p:sldId id="478" r:id="rId22"/>
    <p:sldId id="479" r:id="rId23"/>
    <p:sldId id="480" r:id="rId24"/>
    <p:sldId id="453" r:id="rId25"/>
    <p:sldId id="481" r:id="rId26"/>
    <p:sldId id="482" r:id="rId27"/>
    <p:sldId id="483" r:id="rId28"/>
    <p:sldId id="484" r:id="rId29"/>
    <p:sldId id="487" r:id="rId30"/>
    <p:sldId id="488" r:id="rId31"/>
    <p:sldId id="491" r:id="rId32"/>
    <p:sldId id="492" r:id="rId33"/>
    <p:sldId id="494" r:id="rId34"/>
    <p:sldId id="495" r:id="rId35"/>
    <p:sldId id="496" r:id="rId36"/>
    <p:sldId id="497" r:id="rId37"/>
    <p:sldId id="499" r:id="rId38"/>
    <p:sldId id="498" r:id="rId3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90000"/>
    <a:srgbClr val="FF0066"/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69" autoAdjust="0"/>
  </p:normalViewPr>
  <p:slideViewPr>
    <p:cSldViewPr>
      <p:cViewPr>
        <p:scale>
          <a:sx n="80" d="100"/>
          <a:sy n="80" d="100"/>
        </p:scale>
        <p:origin x="-128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PROT\SPROT\S_PROTECTION\CONDIT\1.%20BY%20THEME\GMA%20(RPU)\2012\B%20Wang\GWR%202012\Copy%20of%20Figures%2021-43%20SH%20(28.09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625365225573267E-2"/>
          <c:y val="3.6766098176233442E-2"/>
          <c:w val="0.86634947754172265"/>
          <c:h val="0.937691934291111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'C:\DOCUME~1\g1publ\LOCALS~1\Temp\GWViewer\[GWR Figures 18-22 and 25_42, Oct 1 2012.xlsx]GWR FIGURE 40'!$B$57:$E$57</c:f>
              <c:strCache>
                <c:ptCount val="4"/>
                <c:pt idx="0">
                  <c:v>fin</c:v>
                </c:pt>
                <c:pt idx="1">
                  <c:v>glob</c:v>
                </c:pt>
                <c:pt idx="2">
                  <c:v>tech</c:v>
                </c:pt>
                <c:pt idx="3">
                  <c:v>wfst</c:v>
                </c:pt>
              </c:strCache>
            </c:strRef>
          </c:cat>
          <c:val>
            <c:numRef>
              <c:f>'C:\DOCUME~1\g1publ\LOCALS~1\Temp\GWViewer\[GWR Figures 18-22 and 25_42, Oct 1 2012.xlsx]GWR FIGURE 40'!$B$58:$E$58</c:f>
              <c:numCache>
                <c:formatCode>General</c:formatCode>
                <c:ptCount val="4"/>
                <c:pt idx="0">
                  <c:v>-1.0093280902781012</c:v>
                </c:pt>
                <c:pt idx="1">
                  <c:v>-0.33015889058841352</c:v>
                </c:pt>
                <c:pt idx="2">
                  <c:v>0.88217750313939969</c:v>
                </c:pt>
                <c:pt idx="3">
                  <c:v>-0.2900881322813807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793600"/>
        <c:axId val="112116864"/>
      </c:barChart>
      <c:catAx>
        <c:axId val="150793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2116864"/>
        <c:crosses val="autoZero"/>
        <c:auto val="1"/>
        <c:lblAlgn val="ctr"/>
        <c:lblOffset val="100"/>
        <c:noMultiLvlLbl val="0"/>
      </c:catAx>
      <c:valAx>
        <c:axId val="11211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793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6DF045-A5E9-4E93-964E-B1DB93DC7A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0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6E0865F-3B5F-438F-8D0E-C2857861C1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75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CH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4D7B2CD-E3BE-4A22-894D-ECD0ECFFF053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8066088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3203575" y="3962400"/>
            <a:ext cx="542925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F709-D778-4F07-AA32-CD9788E17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83C76-E8F8-484D-A29C-1A9BEB2AAF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FFEF9-DBC3-401B-9EC5-EE2BFB9C3F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7D7D-CE86-4364-9C49-6903659D19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7CD7-49B1-4997-82AD-784A005EE6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44D45-D712-4A9B-B0C0-472C48D269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EEBC-0C1D-42D9-A85B-2E3D86D263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BBC7E-9030-48A3-BF8D-8AFB4B4C25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5F09-AF04-4EBF-BF62-75ED725F02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84CF3-5609-425C-AF6F-4F81ED3351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C9CF8-ED75-42A0-A381-91C1214F3D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F12281-9118-4D38-868E-F3A9EF88BA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  <a:gd name="T9" fmla="*/ 0 w 1000"/>
              <a:gd name="T10" fmla="*/ 0 h 1000"/>
              <a:gd name="T11" fmla="*/ 1000 w 1000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Rectangle 11"/>
          <p:cNvSpPr>
            <a:spLocks noChangeArrowheads="1"/>
          </p:cNvSpPr>
          <p:nvPr userDrawn="1"/>
        </p:nvSpPr>
        <p:spPr bwMode="auto">
          <a:xfrm>
            <a:off x="92075" y="638175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>
              <a:tabLst>
                <a:tab pos="8516938" algn="r"/>
              </a:tabLst>
            </a:pPr>
            <a:r>
              <a:rPr lang="en-GB" sz="1200">
                <a:latin typeface="Arial" charset="0"/>
              </a:rPr>
              <a:t>Conditions of Work and Employment (TRAVAIL)</a:t>
            </a:r>
            <a:r>
              <a:rPr lang="fr-CH" sz="1200">
                <a:latin typeface="Arial" charset="0"/>
              </a:rPr>
              <a:t> 	</a:t>
            </a:r>
            <a:r>
              <a:rPr lang="en-GB" sz="1200">
                <a:latin typeface="Arial" charset="0"/>
              </a:rPr>
              <a:t>Social Protection Sector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0000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0000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0000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990000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822825" y="5157788"/>
            <a:ext cx="3889375" cy="1223962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endParaRPr lang="ru-RU" sz="1600" smtClean="0">
              <a:solidFill>
                <a:srgbClr val="990000"/>
              </a:solidFill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2588" y="1844824"/>
            <a:ext cx="4699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стандарты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Заработная плата в мире" 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5" descr="ILO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88913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3" y="1357313"/>
            <a:ext cx="3482975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200" b="1" dirty="0"/>
              <a:t>	</a:t>
            </a:r>
            <a:r>
              <a:rPr lang="ru-RU" sz="3200" b="1" dirty="0" smtClean="0">
                <a:solidFill>
                  <a:srgbClr val="003399"/>
                </a:solidFill>
              </a:rPr>
              <a:t>Защита </a:t>
            </a:r>
            <a:r>
              <a:rPr lang="ru-RU" sz="3200" b="1" dirty="0">
                <a:solidFill>
                  <a:srgbClr val="003399"/>
                </a:solidFill>
              </a:rPr>
              <a:t>требований трудящихся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30725"/>
          </a:xfrm>
        </p:spPr>
        <p:txBody>
          <a:bodyPr/>
          <a:lstStyle/>
          <a:p>
            <a:r>
              <a:rPr lang="ru-RU" dirty="0"/>
              <a:t>Конвенция о защите требований трудящихся (в случае</a:t>
            </a:r>
            <a:r>
              <a:rPr lang="en-US" dirty="0"/>
              <a:t> </a:t>
            </a:r>
            <a:r>
              <a:rPr lang="ru-RU" dirty="0"/>
              <a:t>неплатежеспособности предпринимателя)</a:t>
            </a:r>
            <a:r>
              <a:rPr lang="en-US" dirty="0"/>
              <a:t>, 1992 (</a:t>
            </a:r>
            <a:r>
              <a:rPr lang="ru-RU" dirty="0"/>
              <a:t>№</a:t>
            </a:r>
            <a:r>
              <a:rPr lang="en-US" dirty="0"/>
              <a:t> 173):</a:t>
            </a:r>
          </a:p>
          <a:p>
            <a:pPr lvl="1"/>
            <a:r>
              <a:rPr lang="ru-RU" dirty="0"/>
              <a:t>Посредством привилегии </a:t>
            </a:r>
            <a:r>
              <a:rPr lang="en-US" dirty="0"/>
              <a:t>(</a:t>
            </a:r>
            <a:r>
              <a:rPr lang="ru-RU" dirty="0"/>
              <a:t>Часть</a:t>
            </a:r>
            <a:r>
              <a:rPr lang="en-US" dirty="0"/>
              <a:t> II)</a:t>
            </a:r>
          </a:p>
          <a:p>
            <a:pPr lvl="1"/>
            <a:r>
              <a:rPr lang="ru-RU" dirty="0"/>
              <a:t>При помощи гарантийных учреждений </a:t>
            </a:r>
            <a:r>
              <a:rPr lang="en-US" dirty="0"/>
              <a:t>(</a:t>
            </a:r>
            <a:r>
              <a:rPr lang="ru-RU" dirty="0"/>
              <a:t>Часть </a:t>
            </a:r>
            <a:r>
              <a:rPr lang="en-US" dirty="0"/>
              <a:t>III)</a:t>
            </a:r>
          </a:p>
          <a:p>
            <a:pPr lvl="1"/>
            <a:r>
              <a:rPr lang="ru-RU" dirty="0"/>
              <a:t>Посредством комбинации двух способов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4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7956550" cy="1284288"/>
          </a:xfrm>
        </p:spPr>
        <p:txBody>
          <a:bodyPr/>
          <a:lstStyle/>
          <a:p>
            <a:r>
              <a:rPr lang="ru-RU" sz="2800" b="1" dirty="0">
                <a:solidFill>
                  <a:srgbClr val="003399"/>
                </a:solidFill>
              </a:rPr>
              <a:t>Трудовые статьи в договорах, заключаемых государственными органами власти</a:t>
            </a:r>
            <a:endParaRPr lang="en-US" sz="2800" b="1" dirty="0">
              <a:solidFill>
                <a:srgbClr val="003399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772400" cy="4435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Конвенция о трудовых статьях в договорах (заключаемых</a:t>
            </a:r>
            <a:r>
              <a:rPr lang="en-US" sz="2800" dirty="0"/>
              <a:t> </a:t>
            </a:r>
            <a:r>
              <a:rPr lang="ru-RU" sz="2800" dirty="0"/>
              <a:t>государственными органами власти)</a:t>
            </a:r>
            <a:r>
              <a:rPr lang="en-US" sz="2800" dirty="0"/>
              <a:t>, 1949 (</a:t>
            </a:r>
            <a:r>
              <a:rPr lang="ru-RU" sz="2800" dirty="0"/>
              <a:t>№</a:t>
            </a:r>
            <a:r>
              <a:rPr lang="en-US" sz="2800" dirty="0"/>
              <a:t> 94):</a:t>
            </a:r>
            <a:r>
              <a:rPr lang="ru-RU" sz="2800" dirty="0"/>
              <a:t> 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ru-RU" sz="2300" dirty="0"/>
              <a:t>Гарантия соблюдения минимальных трудовых стандартов при выполнении договоров, заключаемых государственными органами власти</a:t>
            </a:r>
            <a:endParaRPr lang="en-US" sz="2300" dirty="0"/>
          </a:p>
          <a:p>
            <a:pPr lvl="1">
              <a:lnSpc>
                <a:spcPct val="80000"/>
              </a:lnSpc>
            </a:pPr>
            <a:r>
              <a:rPr lang="ru-RU" sz="2300" dirty="0"/>
              <a:t>Должны содержать статьи, гарантирующие заработную плату не менее благоприятную, чем условия, установленные в отношении работы аналогичного характера законодательством страны либо коллективным договором  </a:t>
            </a:r>
            <a:endParaRPr lang="en-US" sz="2300" dirty="0"/>
          </a:p>
          <a:p>
            <a:pPr lvl="1">
              <a:lnSpc>
                <a:spcPct val="80000"/>
              </a:lnSpc>
            </a:pPr>
            <a:r>
              <a:rPr lang="ru-RU" sz="2300" dirty="0"/>
              <a:t>Система проверки и санкций, охрана заработной платы работников</a:t>
            </a:r>
            <a:endParaRPr lang="en-US" sz="23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40697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Содействие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коллективным </a:t>
            </a:r>
            <a:r>
              <a:rPr lang="en-GB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переговорам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Конвенция о применении принципов права на объединение в профсоюзы и на ведение коллективных переговоров</a:t>
            </a:r>
            <a:r>
              <a:rPr lang="en-US" dirty="0"/>
              <a:t>, 1949 (</a:t>
            </a:r>
            <a:r>
              <a:rPr lang="ru-RU" dirty="0"/>
              <a:t>№</a:t>
            </a:r>
            <a:r>
              <a:rPr lang="en-US" dirty="0"/>
              <a:t> 98):</a:t>
            </a:r>
          </a:p>
          <a:p>
            <a:pPr lvl="1">
              <a:lnSpc>
                <a:spcPct val="90000"/>
              </a:lnSpc>
            </a:pPr>
            <a:r>
              <a:rPr lang="ru-RU" sz="2400" dirty="0"/>
              <a:t>Способствование развитию и использованию процедуры ведения переговоров на добровольной основе между работодателями или организациями работодателей, с одной стороны, и организациями работников, с другой стороны </a:t>
            </a:r>
          </a:p>
          <a:p>
            <a:pPr lvl="1">
              <a:lnSpc>
                <a:spcPct val="90000"/>
              </a:lnSpc>
            </a:pPr>
            <a:r>
              <a:rPr lang="ru-RU" sz="2400" dirty="0"/>
              <a:t>С целью регулирования условий труда путем заключения коллективных договоров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Содействие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коллективным </a:t>
            </a:r>
            <a:r>
              <a:rPr lang="en-GB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переговорам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Конвенция о содействии коллективным переговорам</a:t>
            </a:r>
            <a:r>
              <a:rPr lang="en-US" dirty="0"/>
              <a:t>, 1981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(</a:t>
            </a:r>
            <a:r>
              <a:rPr lang="ru-RU" dirty="0"/>
              <a:t>№</a:t>
            </a:r>
            <a:r>
              <a:rPr lang="en-US" dirty="0"/>
              <a:t> 154):</a:t>
            </a:r>
          </a:p>
          <a:p>
            <a:pPr lvl="1">
              <a:lnSpc>
                <a:spcPct val="90000"/>
              </a:lnSpc>
            </a:pPr>
            <a:r>
              <a:rPr lang="ru-RU" dirty="0"/>
              <a:t>Меры содействия, помимо прочего, должны быть направлены на  разработку согласованных правил процедуры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ru-RU" dirty="0"/>
              <a:t>Меры не должны ограничивать свободу коллективных переговоров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5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	</a:t>
            </a:r>
            <a:r>
              <a:rPr lang="ru-RU" sz="3200" b="1" dirty="0" smtClean="0">
                <a:solidFill>
                  <a:srgbClr val="003399"/>
                </a:solidFill>
              </a:rPr>
              <a:t>Условия </a:t>
            </a:r>
            <a:r>
              <a:rPr lang="ru-RU" sz="3200" b="1" dirty="0">
                <a:solidFill>
                  <a:srgbClr val="003399"/>
                </a:solidFill>
              </a:rPr>
              <a:t>занятости на государственной </a:t>
            </a:r>
            <a:r>
              <a:rPr lang="en-GB" sz="3200" b="1" dirty="0" smtClean="0">
                <a:solidFill>
                  <a:srgbClr val="003399"/>
                </a:solidFill>
              </a:rPr>
              <a:t>	</a:t>
            </a:r>
            <a:r>
              <a:rPr lang="ru-RU" sz="3200" b="1" dirty="0" smtClean="0">
                <a:solidFill>
                  <a:srgbClr val="003399"/>
                </a:solidFill>
              </a:rPr>
              <a:t>службе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72400" cy="4611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Конвенция о защите права на организацию и процедурах определения условий занятости (на государственной службе)</a:t>
            </a:r>
            <a:r>
              <a:rPr lang="en-US" sz="2800" dirty="0"/>
              <a:t>, 1978 (</a:t>
            </a:r>
            <a:r>
              <a:rPr lang="ru-RU" sz="2800" dirty="0"/>
              <a:t>№</a:t>
            </a:r>
            <a:r>
              <a:rPr lang="en-US" sz="2800" dirty="0"/>
              <a:t> 151):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Право государственных служащих участвовать в переговорах или процедуре определения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   условий занятости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ru-RU" sz="2400" dirty="0"/>
              <a:t>Соответствующие меры, способствующие  использованию процедуры ведения переговоров об условиях занятости между государственными органами власти и организациями государственных служащих или других методы,  позволяющие им участвовать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072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CH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416824" cy="1151482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 smtClean="0"/>
              <a:t>2.	MOT </a:t>
            </a:r>
            <a:r>
              <a:rPr lang="ru-RU" sz="2400" dirty="0" smtClean="0"/>
              <a:t>Доклад</a:t>
            </a:r>
            <a:r>
              <a:rPr lang="en-GB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/>
              <a:t>"Заработная плата в мире</a:t>
            </a:r>
            <a:r>
              <a:rPr lang="ru-RU" sz="2400" dirty="0" smtClean="0"/>
              <a:t>"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2132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CH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5113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 smtClean="0"/>
              <a:t>Доклад "Заработная плата в мире" является флагманским докладом МОТ, который публикуется каждые два года с 2008 года, и состоит из трех отдельных частей</a:t>
            </a:r>
            <a:r>
              <a:rPr lang="en-GB" sz="2400" dirty="0" smtClean="0"/>
              <a:t>:</a:t>
            </a:r>
          </a:p>
          <a:p>
            <a:pPr>
              <a:defRPr/>
            </a:pPr>
            <a:r>
              <a:rPr lang="ru-RU" sz="2400" dirty="0" smtClean="0"/>
              <a:t>Часть I представляет глобальные и региональные оценки роста средней заработной платы, а также рассматривает другие релевантные тенденции</a:t>
            </a:r>
            <a:endParaRPr lang="en-GB" sz="2400" dirty="0"/>
          </a:p>
          <a:p>
            <a:pPr>
              <a:defRPr/>
            </a:pPr>
            <a:r>
              <a:rPr lang="ru-RU" sz="2400" dirty="0" smtClean="0"/>
              <a:t>Часть II говорит о "справедливом росте" и анализирует причины и последствия тенденции "сокращения доли трудовых доходов" (доли оплаты труда в национальном доходе)</a:t>
            </a:r>
            <a:endParaRPr lang="en-GB" sz="2400" dirty="0"/>
          </a:p>
          <a:p>
            <a:pPr>
              <a:defRPr/>
            </a:pPr>
            <a:r>
              <a:rPr lang="ru-RU" sz="2400" dirty="0" smtClean="0"/>
              <a:t>Часть III обсуждает возможные политические последствия и стратегические меры в этой области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Часть </a:t>
            </a:r>
            <a:r>
              <a:rPr lang="en-GB" dirty="0" smtClean="0">
                <a:solidFill>
                  <a:srgbClr val="002060"/>
                </a:solidFill>
              </a:rPr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Основные тенденции роста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заработной платы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Экономическая ситуация в мире: кризис, спад и занятость</a:t>
            </a:r>
            <a:endParaRPr lang="fr-CH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1511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Отчет опубликован в контексте ослабления экономики после глобального экономического кризиса, с резкими различиями между развитыми и развивающимися странами</a:t>
            </a:r>
            <a:endParaRPr lang="en-GB" sz="20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141663"/>
            <a:ext cx="5632450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331640" y="2564904"/>
            <a:ext cx="626469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Среднегодовые темпы экономического роста, 1995-2012 гг.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(ВВП в постоянных ценах)</a:t>
            </a:r>
            <a:endParaRPr kumimoji="0" lang="fr-CH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Экономическая ситуация в мире: кризис, спад и занятость</a:t>
            </a:r>
            <a:endParaRPr lang="en-GB" sz="36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95288" y="1439863"/>
            <a:ext cx="8353425" cy="17573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Мировой финансовый кризис привел к значительным негативным последствиям для рынка труда, в том числе повлияв на уровень безработицы, который остается высоким</a:t>
            </a:r>
            <a:endParaRPr lang="en-GB" sz="20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79613" y="2684463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/>
              <a:t>Совокупный уровень безработицы в мире и развитых странах</a:t>
            </a:r>
            <a:r>
              <a:rPr lang="en-US" sz="1400" b="1" dirty="0" smtClean="0"/>
              <a:t>, </a:t>
            </a:r>
            <a:r>
              <a:rPr lang="en-US" sz="1400" b="1" dirty="0"/>
              <a:t>2005–11 </a:t>
            </a:r>
            <a:r>
              <a:rPr lang="en-US" sz="1400" b="1" dirty="0" smtClean="0"/>
              <a:t>(</a:t>
            </a:r>
            <a:r>
              <a:rPr lang="ru-RU" sz="1400" b="1" dirty="0" smtClean="0"/>
              <a:t>в</a:t>
            </a:r>
            <a:r>
              <a:rPr lang="en-US" sz="1400" b="1" dirty="0" smtClean="0"/>
              <a:t> </a:t>
            </a:r>
            <a:r>
              <a:rPr lang="en-US" sz="1400" b="1" dirty="0"/>
              <a:t>% </a:t>
            </a:r>
            <a:r>
              <a:rPr lang="ru-RU" sz="1400" b="1" dirty="0" smtClean="0"/>
              <a:t>от рабочей силы</a:t>
            </a:r>
            <a:r>
              <a:rPr lang="en-US" sz="1400" b="1" dirty="0" smtClean="0"/>
              <a:t>)</a:t>
            </a:r>
            <a:endParaRPr lang="en-GB" sz="1400" b="1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213100"/>
            <a:ext cx="4968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Краткое содержание</a:t>
            </a:r>
            <a:endParaRPr lang="fr-CH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416824" cy="1151482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None/>
              <a:defRPr/>
            </a:pPr>
            <a:r>
              <a:rPr lang="en-GB" sz="2400" dirty="0" smtClean="0"/>
              <a:t>1. 	</a:t>
            </a:r>
            <a:r>
              <a:rPr lang="ru-RU" sz="2400" dirty="0"/>
              <a:t>Заработная плата</a:t>
            </a:r>
            <a:r>
              <a:rPr lang="en-US" sz="2400" dirty="0"/>
              <a:t> – </a:t>
            </a:r>
            <a:r>
              <a:rPr lang="ru-RU" sz="2400" dirty="0"/>
              <a:t>стандарты и принципы </a:t>
            </a:r>
            <a:r>
              <a:rPr lang="en-GB" sz="2400" dirty="0" smtClean="0"/>
              <a:t>	</a:t>
            </a:r>
            <a:r>
              <a:rPr lang="ru-RU" sz="2400" dirty="0" smtClean="0"/>
              <a:t>МОТ</a:t>
            </a:r>
            <a:endParaRPr lang="en-GB" sz="2400" dirty="0" smtClean="0"/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 smtClean="0"/>
              <a:t>2.	MOT </a:t>
            </a:r>
            <a:r>
              <a:rPr lang="ru-RU" sz="2400" dirty="0" smtClean="0"/>
              <a:t>Доклад</a:t>
            </a:r>
            <a:r>
              <a:rPr lang="en-GB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/>
              <a:t>"Заработная плата в мире</a:t>
            </a:r>
            <a:r>
              <a:rPr lang="ru-RU" sz="2400" dirty="0" smtClean="0"/>
              <a:t>"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5583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712200" cy="115252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Реальная средняя заработная плата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46100" y="1196975"/>
            <a:ext cx="8353425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dirty="0" smtClean="0"/>
              <a:t>Доклад «Заработная плата в мире» показывает, что</a:t>
            </a:r>
            <a:r>
              <a:rPr lang="en-GB" sz="2000" dirty="0" smtClean="0"/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000" dirty="0" smtClean="0"/>
          </a:p>
          <a:p>
            <a:pPr>
              <a:defRPr/>
            </a:pPr>
            <a:r>
              <a:rPr lang="ru-RU" sz="2000" dirty="0" smtClean="0"/>
              <a:t>Замедленное восстановление мировой экономики с 2010 года также отражается на среднемесячной заработной плате, но зарплатные тенденции далеко не одинаковы для всех регионов</a:t>
            </a:r>
            <a:r>
              <a:rPr lang="ru-RU" sz="2000" dirty="0" smtClean="0"/>
              <a:t>.</a:t>
            </a:r>
            <a:endParaRPr lang="en-GB" sz="2000" dirty="0" smtClean="0"/>
          </a:p>
          <a:p>
            <a:pPr marL="0" indent="0">
              <a:buNone/>
              <a:defRPr/>
            </a:pPr>
            <a:endParaRPr lang="en-GB" sz="2000" dirty="0" smtClean="0"/>
          </a:p>
          <a:p>
            <a:pPr>
              <a:defRPr/>
            </a:pPr>
            <a:r>
              <a:rPr lang="ru-RU" sz="2000" dirty="0" smtClean="0"/>
              <a:t>Термин «заработная плата» относится к сумме вознаграждения  (до учета налогов и трансфертов) наемных работников (то есть исключает оплату труда работающих не по найму). Глобальные и региональные оценки роста среднемесячной заработной платы рассчитываются как средневзвешенные и измеряются в реальном выражении (т.е. номинальные данные о заработной плате с поправкой на индекс потребительских цен).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712200" cy="115252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Реальная средняя заработная плата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0" y="1679575"/>
            <a:ext cx="476091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115616" y="1336675"/>
            <a:ext cx="7201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Среднегодовые темпы роста реальной заработной платы в мире</a:t>
            </a:r>
            <a:r>
              <a:rPr lang="en-US" sz="1600" b="1" dirty="0" smtClean="0"/>
              <a:t>, </a:t>
            </a:r>
            <a:r>
              <a:rPr lang="en-US" sz="1600" b="1" dirty="0"/>
              <a:t>2006–11 (%)</a:t>
            </a:r>
            <a:endParaRPr lang="en-GB" sz="1600" b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9" y="5157192"/>
            <a:ext cx="85689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* Темпы роста публикуются как «предварительные оценки» (охват составляет около 75 %).</a:t>
            </a:r>
          </a:p>
          <a:p>
            <a:r>
              <a:rPr lang="ru-RU" sz="1200" dirty="0"/>
              <a:t>Примечание: Глобальные темпы роста заработной платы рассчитаны как средневзвешенный годовой рост реальной </a:t>
            </a:r>
            <a:endParaRPr lang="ru-RU" sz="1200" dirty="0" smtClean="0"/>
          </a:p>
          <a:p>
            <a:r>
              <a:rPr lang="ru-RU" sz="1200" dirty="0" smtClean="0"/>
              <a:t>среднемесячной </a:t>
            </a:r>
            <a:r>
              <a:rPr lang="ru-RU" sz="1200" dirty="0"/>
              <a:t>заработной платы в 124 странах и охватывают 95,3% всех наемных работников в мире </a:t>
            </a:r>
            <a:endParaRPr lang="ru-RU" sz="1200" dirty="0" smtClean="0"/>
          </a:p>
          <a:p>
            <a:r>
              <a:rPr lang="ru-RU" sz="1200" dirty="0" smtClean="0"/>
              <a:t>(</a:t>
            </a:r>
            <a:r>
              <a:rPr lang="ru-RU" sz="1200" dirty="0"/>
              <a:t>описание методологии см. в </a:t>
            </a:r>
            <a:r>
              <a:rPr lang="ru-RU" sz="1200" u="sng" dirty="0">
                <a:hlinkClick r:id="" action="ppaction://hlinkfile"/>
              </a:rPr>
              <a:t>Приложении </a:t>
            </a:r>
            <a:r>
              <a:rPr lang="en-GB" sz="1200" u="sng" dirty="0">
                <a:hlinkClick r:id="" action="ppaction://hlinkfile"/>
              </a:rPr>
              <a:t>I</a:t>
            </a:r>
            <a:r>
              <a:rPr lang="ru-RU" sz="1200" dirty="0"/>
              <a:t>).</a:t>
            </a:r>
          </a:p>
          <a:p>
            <a:r>
              <a:rPr lang="ru-RU" sz="1200" dirty="0"/>
              <a:t>Источник: Глобальная база данных МОТ по заработной плате.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7938"/>
            <a:ext cx="4787901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913" y="1711325"/>
            <a:ext cx="3719512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4859338" y="1196752"/>
            <a:ext cx="4284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Среднегодовой темп роста реальной заработной платы</a:t>
            </a:r>
            <a:r>
              <a:rPr lang="en-US" sz="1400" b="1" dirty="0" smtClean="0"/>
              <a:t> </a:t>
            </a:r>
            <a:r>
              <a:rPr lang="ru-RU" sz="1400" b="1" dirty="0" smtClean="0"/>
              <a:t>в Азии</a:t>
            </a:r>
            <a:r>
              <a:rPr lang="en-US" sz="1400" b="1" dirty="0" smtClean="0"/>
              <a:t>, </a:t>
            </a:r>
            <a:r>
              <a:rPr lang="en-US" sz="1400" b="1" dirty="0"/>
              <a:t>2006–11 (%)</a:t>
            </a:r>
            <a:endParaRPr lang="en-GB" sz="1400" b="1" dirty="0"/>
          </a:p>
        </p:txBody>
      </p: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7236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Среднегодовые темпы роста реальной заработной платы по регионам</a:t>
            </a:r>
            <a:r>
              <a:rPr lang="en-US" sz="1400" b="1" dirty="0" smtClean="0"/>
              <a:t>, </a:t>
            </a:r>
            <a:r>
              <a:rPr lang="en-US" sz="1400" b="1" dirty="0"/>
              <a:t>2006–11 (%) </a:t>
            </a:r>
            <a:endParaRPr lang="en-GB" sz="14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44008" y="4611231"/>
            <a:ext cx="4284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* Темпы роста публикуются как «предварительные оценки» (охват составляет около 75 %).</a:t>
            </a:r>
          </a:p>
          <a:p>
            <a:r>
              <a:rPr lang="ru-RU" sz="1200" dirty="0"/>
              <a:t>** Темпы роста публикуются как «приближенные оценки» (охват составляет около 40–74%).</a:t>
            </a:r>
          </a:p>
          <a:p>
            <a:r>
              <a:rPr lang="ru-RU" sz="1200" dirty="0"/>
              <a:t>() Темпы роста публикуются, но вероятны их изменения (охват составляет менее 40%).</a:t>
            </a:r>
          </a:p>
          <a:p>
            <a:r>
              <a:rPr lang="ru-RU" sz="1200" dirty="0"/>
              <a:t>Примечание: охват и методологию см. в </a:t>
            </a:r>
            <a:r>
              <a:rPr lang="ru-RU" sz="1200" u="sng" dirty="0">
                <a:hlinkClick r:id="" action="ppaction://hlinkfile"/>
              </a:rPr>
              <a:t>Приложении </a:t>
            </a:r>
            <a:r>
              <a:rPr lang="en-GB" sz="1200" u="sng" dirty="0">
                <a:hlinkClick r:id="" action="ppaction://hlinkfile"/>
              </a:rPr>
              <a:t>I</a:t>
            </a:r>
            <a:r>
              <a:rPr lang="ru-RU" sz="1200" dirty="0"/>
              <a:t>.</a:t>
            </a:r>
          </a:p>
          <a:p>
            <a:r>
              <a:rPr lang="ru-RU" sz="1200" dirty="0"/>
              <a:t>Источник: Глобальная база данных МОТ по заработной плате.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712200" cy="115252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Реальная средняя заработная плата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1124744"/>
            <a:ext cx="83884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Совокупный рост реальной заработной платы по регионам с 2000 г. (индекс: 2000 = 100)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1556792"/>
          <a:ext cx="6840763" cy="3353005"/>
        </p:xfrm>
        <a:graphic>
          <a:graphicData uri="http://schemas.openxmlformats.org/drawingml/2006/table">
            <a:tbl>
              <a:tblPr/>
              <a:tblGrid>
                <a:gridCol w="1603587"/>
                <a:gridCol w="507012"/>
                <a:gridCol w="195005"/>
                <a:gridCol w="507012"/>
                <a:gridCol w="195005"/>
                <a:gridCol w="507012"/>
                <a:gridCol w="195005"/>
                <a:gridCol w="507012"/>
                <a:gridCol w="252206"/>
                <a:gridCol w="507012"/>
                <a:gridCol w="252206"/>
                <a:gridCol w="514163"/>
                <a:gridCol w="252206"/>
                <a:gridCol w="594114"/>
                <a:gridCol w="252206"/>
              </a:tblGrid>
              <a:tr h="159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Региональная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dirty="0" err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Африка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Азия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149,0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158,8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165,1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174,6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185,6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(194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Центральная 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Юго-Восточная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Европа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204,4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233,9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244,4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257,9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271,3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Развитые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страны</a:t>
                      </a: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и ЕС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Латинская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Америка и </a:t>
                      </a:r>
                      <a:r>
                        <a:rPr lang="ru-RU" sz="11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Карибский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Ближний Восток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(94,6)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(94,4)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en-GB" sz="1100" b="1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мире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118,8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121,3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122,7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*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59" marR="625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1560" y="5013176"/>
            <a:ext cx="838842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* Темпы роста публикуются как «предварительные оценки» (охват составляет около 75 %).</a:t>
            </a:r>
          </a:p>
          <a:p>
            <a:r>
              <a:rPr lang="ru-RU" sz="1200" dirty="0"/>
              <a:t>** Темпы роста публикуются как «приближенные оценки» (охват составляет около 40–74%).</a:t>
            </a:r>
          </a:p>
          <a:p>
            <a:r>
              <a:rPr lang="ru-RU" sz="1200" dirty="0"/>
              <a:t>() Темпы роста публикуются, но вероятны их изменения (охват составляет менее 40%).</a:t>
            </a:r>
          </a:p>
          <a:p>
            <a:r>
              <a:rPr lang="ru-RU" sz="1200" dirty="0"/>
              <a:t>Примечание: охват и методологию см. в </a:t>
            </a:r>
            <a:r>
              <a:rPr lang="ru-RU" sz="1200" u="sng" dirty="0">
                <a:hlinkClick r:id="" action="ppaction://hlinkfile"/>
              </a:rPr>
              <a:t>Приложении </a:t>
            </a:r>
            <a:r>
              <a:rPr lang="en-GB" sz="1200" u="sng" dirty="0">
                <a:hlinkClick r:id="" action="ppaction://hlinkfile"/>
              </a:rPr>
              <a:t>I</a:t>
            </a:r>
            <a:r>
              <a:rPr lang="ru-RU" sz="1200" dirty="0"/>
              <a:t>.</a:t>
            </a:r>
          </a:p>
          <a:p>
            <a:r>
              <a:rPr lang="ru-RU" sz="1200" dirty="0"/>
              <a:t>Источник: Глобальная база данных МОТ по заработной плате</a:t>
            </a:r>
            <a:r>
              <a:rPr lang="ru-RU" sz="1200" dirty="0" smtClean="0"/>
              <a:t>.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Реальная средняя заработная плата</a:t>
            </a:r>
            <a:endParaRPr lang="en-GB" sz="36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53425" cy="48958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dirty="0" smtClean="0"/>
              <a:t>Некоторые предостережения в интерпретации глобальных и региональных тенденций:</a:t>
            </a:r>
            <a:endParaRPr lang="en-GB" sz="2000" dirty="0" smtClean="0"/>
          </a:p>
          <a:p>
            <a:pPr>
              <a:defRPr/>
            </a:pPr>
            <a:r>
              <a:rPr lang="ru-RU" sz="2000" dirty="0" smtClean="0"/>
              <a:t>Существуют различия в том, как национальные статистические агентства разных стран оценивают заработные платы, и охват данных о заработной плате может варьироваться в разных странах</a:t>
            </a:r>
            <a:endParaRPr lang="en-GB" sz="2000" dirty="0" smtClean="0"/>
          </a:p>
          <a:p>
            <a:pPr>
              <a:defRPr/>
            </a:pPr>
            <a:r>
              <a:rPr lang="ru-RU" sz="2000" dirty="0" smtClean="0"/>
              <a:t>Использование совокупности данных о заработной плате, в отличие от отслеживания индивидуальных работников, может привести к "эффекту состава": изменению средней заработной платы, потому как во время кризиса низкооплачиваемые работники в первую очередь покидают рынок труда. Это может привести к предвзятости.</a:t>
            </a:r>
            <a:endParaRPr lang="en-GB" sz="2000" dirty="0" smtClean="0"/>
          </a:p>
          <a:p>
            <a:pPr>
              <a:defRPr/>
            </a:pPr>
            <a:r>
              <a:rPr lang="ru-RU" sz="2000" dirty="0" smtClean="0"/>
              <a:t>Изменения в среднемесячной заработной плате это итог не только изменений в почасовой ставке заработной платы, но и в количестве отработанных часов.</a:t>
            </a: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712200" cy="115252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Другие показатели заработной платы</a:t>
            </a:r>
            <a:r>
              <a:rPr lang="en-GB" sz="3600" b="1" dirty="0" smtClean="0">
                <a:solidFill>
                  <a:srgbClr val="002060"/>
                </a:solidFill>
              </a:rPr>
              <a:t>:</a:t>
            </a:r>
            <a:r>
              <a:rPr lang="ru-RU" sz="3600" b="1" dirty="0" smtClean="0">
                <a:solidFill>
                  <a:srgbClr val="002060"/>
                </a:solidFill>
              </a:rPr>
              <a:t> уровень почасовой оплаты труда</a:t>
            </a:r>
            <a:endParaRPr lang="en-GB" sz="3600" dirty="0" smtClean="0">
              <a:solidFill>
                <a:srgbClr val="00206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74838"/>
            <a:ext cx="403225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395536" y="1412776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Сравнение прямой почасовой оплаты труда в странах мира за отработанное время в обрабатывающей промышленности, 2010 г. (в долларах США)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7624" y="6165304"/>
            <a:ext cx="7776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Источник: Министерство труда США, Бюро статистики труда (БСТ), 2011</a:t>
            </a:r>
            <a:r>
              <a:rPr lang="ru-RU" sz="1200" dirty="0" smtClean="0"/>
              <a:t>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712200" cy="115411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Другие показатели заработной платы</a:t>
            </a:r>
            <a:r>
              <a:rPr lang="en-GB" sz="3600" b="1" dirty="0" smtClean="0">
                <a:solidFill>
                  <a:srgbClr val="002060"/>
                </a:solidFill>
              </a:rPr>
              <a:t>: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гендерный</a:t>
            </a:r>
            <a:r>
              <a:rPr lang="ru-RU" sz="3600" b="1" dirty="0" smtClean="0">
                <a:solidFill>
                  <a:srgbClr val="002060"/>
                </a:solidFill>
              </a:rPr>
              <a:t> разрыв в оплате труда</a:t>
            </a:r>
            <a:endParaRPr lang="en-GB" sz="3600" dirty="0" smtClean="0">
              <a:solidFill>
                <a:srgbClr val="00206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784"/>
            <a:ext cx="7704137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1547664" y="1196752"/>
            <a:ext cx="6120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err="1"/>
              <a:t>Гендерный</a:t>
            </a:r>
            <a:r>
              <a:rPr lang="ru-RU" sz="1400" b="1" dirty="0"/>
              <a:t> разрыв в оплате труда (ГРОТ), 1999–2007 гг. и 2008–11 гг.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395288" y="5517232"/>
            <a:ext cx="776128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/>
              <a:t>Примечание: </a:t>
            </a:r>
            <a:r>
              <a:rPr lang="ru-RU" sz="1000" dirty="0" err="1"/>
              <a:t>Гендерный</a:t>
            </a:r>
            <a:r>
              <a:rPr lang="ru-RU" sz="1000" dirty="0"/>
              <a:t> разрыв в оплате труда (ГРОТ) определяется как ГРОТ = ((</a:t>
            </a:r>
            <a:r>
              <a:rPr lang="en-GB" sz="1000" i="1" dirty="0" err="1"/>
              <a:t>Em</a:t>
            </a:r>
            <a:r>
              <a:rPr lang="ru-RU" sz="1000" dirty="0"/>
              <a:t> – </a:t>
            </a:r>
            <a:r>
              <a:rPr lang="en-GB" sz="1000" i="1" dirty="0" err="1"/>
              <a:t>Ew</a:t>
            </a:r>
            <a:r>
              <a:rPr lang="ru-RU" sz="1000" dirty="0"/>
              <a:t>)/ </a:t>
            </a:r>
            <a:r>
              <a:rPr lang="en-GB" sz="1000" i="1" dirty="0" err="1"/>
              <a:t>Em</a:t>
            </a:r>
            <a:r>
              <a:rPr lang="ru-RU" sz="1000" dirty="0"/>
              <a:t>)*100, где </a:t>
            </a:r>
            <a:r>
              <a:rPr lang="en-GB" sz="1000" i="1" dirty="0" err="1"/>
              <a:t>Em</a:t>
            </a:r>
            <a:r>
              <a:rPr lang="ru-RU" sz="1000" i="1" dirty="0"/>
              <a:t> –</a:t>
            </a:r>
            <a:r>
              <a:rPr lang="ru-RU" sz="1000" dirty="0"/>
              <a:t> средняя заработная плата мужчин, а </a:t>
            </a:r>
            <a:r>
              <a:rPr lang="en-GB" sz="1000" i="1" dirty="0" err="1"/>
              <a:t>Ew</a:t>
            </a:r>
            <a:r>
              <a:rPr lang="en-GB" sz="1000" dirty="0"/>
              <a:t> </a:t>
            </a:r>
            <a:r>
              <a:rPr lang="ru-RU" sz="1000" dirty="0"/>
              <a:t>– средняя заработная плата женщин (см. МОТ, 2012</a:t>
            </a:r>
            <a:r>
              <a:rPr lang="en-GB" sz="1000" dirty="0"/>
              <a:t>b</a:t>
            </a:r>
            <a:r>
              <a:rPr lang="ru-RU" sz="1000" dirty="0"/>
              <a:t>). Изменение ГРОТ определяется по его среднему значению в период с 2008 по 2011 г. минус среднее значение в период с 1997 по 2000 г. Данные имеются не по всем странам и не за все годы; средние значения за два периода рассчитывались на основе данных, имеющихся за оба периода по каждой стране.</a:t>
            </a:r>
          </a:p>
          <a:p>
            <a:r>
              <a:rPr lang="ru-RU" sz="1000" dirty="0"/>
              <a:t>Источник: Глобальная база данных МОТ по заработной плате </a:t>
            </a:r>
            <a:r>
              <a:rPr lang="en-US" sz="1000" dirty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712200" cy="1152525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Другие показатели заработной платы</a:t>
            </a:r>
            <a:r>
              <a:rPr lang="en-GB" sz="4000" b="1" dirty="0" smtClean="0">
                <a:solidFill>
                  <a:srgbClr val="002060"/>
                </a:solidFill>
              </a:rPr>
              <a:t>:</a:t>
            </a:r>
            <a:r>
              <a:rPr lang="ru-RU" sz="4000" b="1" dirty="0" smtClean="0">
                <a:solidFill>
                  <a:srgbClr val="002060"/>
                </a:solidFill>
              </a:rPr>
              <a:t> минимальная оплата труда</a:t>
            </a:r>
            <a:endParaRPr lang="en-GB" sz="4000" dirty="0" smtClean="0">
              <a:solidFill>
                <a:srgbClr val="00206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1989138"/>
            <a:ext cx="42005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259632" y="1681163"/>
            <a:ext cx="64087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/>
              <a:t>Рост минимальной оплаты труда в странах с развитой экономикой, 2006–11 гг.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5656" y="5013176"/>
            <a:ext cx="64087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Примечание: с учетом </a:t>
            </a:r>
            <a:r>
              <a:rPr lang="ru-RU" sz="1400" dirty="0" err="1"/>
              <a:t>невзвешенного</a:t>
            </a:r>
            <a:r>
              <a:rPr lang="ru-RU" sz="1400" dirty="0"/>
              <a:t> простого среднего значения расчетных темпов роста реальной и номинальной минимальной заработной платы в 26 странах с развитой экономикой.</a:t>
            </a:r>
          </a:p>
          <a:p>
            <a:r>
              <a:rPr lang="ru-RU" sz="1400" dirty="0"/>
              <a:t>Источник: Глобальная база данных МОТ по заработной плате.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Часть </a:t>
            </a:r>
            <a:r>
              <a:rPr lang="en-GB" dirty="0" smtClean="0">
                <a:solidFill>
                  <a:srgbClr val="002060"/>
                </a:solidFill>
              </a:rPr>
              <a:t>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Сокращение доли трудовых доходов и справедливый рост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 sz="3600" b="1" dirty="0" smtClean="0"/>
              <a:t>Основные выводы и аргументы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62512"/>
          </a:xfrm>
        </p:spPr>
        <p:txBody>
          <a:bodyPr/>
          <a:lstStyle/>
          <a:p>
            <a:r>
              <a:rPr lang="ru-RU" sz="2000" b="1" i="1" dirty="0" smtClean="0"/>
              <a:t>Что произошло? </a:t>
            </a:r>
            <a:r>
              <a:rPr lang="ru-RU" sz="2000" dirty="0" smtClean="0"/>
              <a:t>Доля трудовых доходов имеет тенденцию к снижению и в развитых, и в развивающихся странах</a:t>
            </a:r>
            <a:endParaRPr lang="en-GB" sz="2000" dirty="0" smtClean="0"/>
          </a:p>
          <a:p>
            <a:r>
              <a:rPr lang="ru-RU" sz="2000" b="1" i="1" dirty="0" smtClean="0"/>
              <a:t>Почему</a:t>
            </a:r>
            <a:r>
              <a:rPr lang="en-GB" sz="2000" b="1" i="1" dirty="0" smtClean="0"/>
              <a:t>?</a:t>
            </a:r>
            <a:r>
              <a:rPr lang="en-GB" sz="2000" dirty="0" smtClean="0"/>
              <a:t> </a:t>
            </a:r>
            <a:r>
              <a:rPr lang="ru-RU" sz="2000" dirty="0" smtClean="0"/>
              <a:t>Множество факторов сыграли свою роль, но изменения в политике (в направлении </a:t>
            </a:r>
            <a:r>
              <a:rPr lang="ru-RU" sz="2000" dirty="0" err="1" smtClean="0"/>
              <a:t>дерегулирования</a:t>
            </a:r>
            <a:r>
              <a:rPr lang="ru-RU" sz="2000" dirty="0" smtClean="0"/>
              <a:t> и </a:t>
            </a:r>
            <a:r>
              <a:rPr lang="ru-RU" sz="2000" dirty="0" err="1" smtClean="0"/>
              <a:t>финанциализации</a:t>
            </a:r>
            <a:r>
              <a:rPr lang="ru-RU" sz="2000" dirty="0" smtClean="0"/>
              <a:t>), а также глобализация являются особенно важными. Эти изменения способствовали ослаблению переговорной власти работников</a:t>
            </a:r>
            <a:endParaRPr lang="en-GB" sz="2000" dirty="0" smtClean="0"/>
          </a:p>
          <a:p>
            <a:r>
              <a:rPr lang="ru-RU" sz="2000" b="1" i="1" dirty="0" smtClean="0"/>
              <a:t>Экономические последствия</a:t>
            </a:r>
            <a:r>
              <a:rPr lang="en-GB" sz="2000" b="1" i="1" dirty="0" smtClean="0"/>
              <a:t>?</a:t>
            </a:r>
            <a:r>
              <a:rPr lang="ru-RU" sz="2000" dirty="0" smtClean="0"/>
              <a:t> Падение доли трудовых доходов обычно приводит к снижению экономического роста страны с некоторыми исключениями (например, Китай), но в глобальном масштабе это не является жизнеспособным вариантом</a:t>
            </a:r>
            <a:endParaRPr lang="en-GB" sz="2000" dirty="0" smtClean="0"/>
          </a:p>
          <a:p>
            <a:r>
              <a:rPr lang="ru-RU" sz="2000" b="1" i="1" dirty="0" smtClean="0"/>
              <a:t>Что делать</a:t>
            </a:r>
            <a:r>
              <a:rPr lang="en-GB" sz="2000" b="1" i="1" dirty="0" smtClean="0"/>
              <a:t>?</a:t>
            </a:r>
            <a:r>
              <a:rPr lang="ru-RU" sz="2000" b="1" i="1" dirty="0" smtClean="0"/>
              <a:t> </a:t>
            </a:r>
            <a:r>
              <a:rPr lang="ru-RU" sz="2000" dirty="0" smtClean="0"/>
              <a:t>"Восстановление равновесия" необходимо на национальном и глобальном уровнях, что требует укрепления рынка труда и социальной защиты, а также налогообложения и финансового регулирования</a:t>
            </a:r>
            <a:endParaRPr lang="en-GB" sz="2000" b="1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CH" sz="3600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416824" cy="1151482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400" dirty="0" smtClean="0"/>
          </a:p>
          <a:p>
            <a:pPr marL="0" indent="0">
              <a:buNone/>
              <a:defRPr/>
            </a:pPr>
            <a:r>
              <a:rPr lang="en-GB" sz="2400" dirty="0" smtClean="0"/>
              <a:t>1. 	</a:t>
            </a:r>
            <a:r>
              <a:rPr lang="ru-RU" sz="2400" dirty="0"/>
              <a:t>Заработная плата</a:t>
            </a:r>
            <a:r>
              <a:rPr lang="en-US" sz="2400" dirty="0"/>
              <a:t> – </a:t>
            </a:r>
            <a:r>
              <a:rPr lang="ru-RU" sz="2400" dirty="0"/>
              <a:t>стандарты и принципы </a:t>
            </a:r>
            <a:r>
              <a:rPr lang="en-GB" sz="2400" dirty="0" smtClean="0"/>
              <a:t>	</a:t>
            </a:r>
            <a:r>
              <a:rPr lang="ru-RU" sz="2400" dirty="0" smtClean="0"/>
              <a:t>МОТ</a:t>
            </a:r>
            <a:endParaRPr lang="en-GB" sz="2400" dirty="0" smtClean="0"/>
          </a:p>
          <a:p>
            <a:pPr marL="0" indent="0">
              <a:buNone/>
              <a:defRPr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334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39825"/>
          </a:xfrm>
        </p:spPr>
        <p:txBody>
          <a:bodyPr/>
          <a:lstStyle/>
          <a:p>
            <a:r>
              <a:rPr lang="en-GB" sz="2400" b="1" i="1" dirty="0" smtClean="0"/>
              <a:t>1. </a:t>
            </a:r>
            <a:r>
              <a:rPr lang="ru-RU" sz="2400" b="1" i="1" dirty="0" smtClean="0"/>
              <a:t>Что произошло</a:t>
            </a:r>
            <a:r>
              <a:rPr lang="en-GB" sz="2400" b="1" i="1" dirty="0" smtClean="0"/>
              <a:t>?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ru-RU" sz="2400" b="1" dirty="0" smtClean="0"/>
              <a:t>Доля трудовых доходов  продолжает падать</a:t>
            </a:r>
            <a:r>
              <a:rPr lang="en-GB" sz="2400" b="1" dirty="0" smtClean="0"/>
              <a:t> …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ru-RU" sz="1800" b="1" i="1" dirty="0" smtClean="0"/>
              <a:t>Скорректированная доля трудового дохода в развитых странах, Германии, США и Японии, 1970–2010 гг.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en-GB" sz="24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9459" name="Content Placeholder 8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Content Placeholder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i="1" dirty="0" smtClean="0"/>
              <a:t>1. </a:t>
            </a:r>
            <a:r>
              <a:rPr lang="ru-RU" sz="2400" b="1" i="1" dirty="0" smtClean="0"/>
              <a:t>Что произошло</a:t>
            </a:r>
            <a:r>
              <a:rPr lang="en-GB" sz="2400" b="1" i="1" dirty="0" smtClean="0"/>
              <a:t>? 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ru-RU" sz="2200" b="1" i="1" dirty="0" smtClean="0"/>
              <a:t>Тенденции к снижению связаны с увеличением разрыва между заработной платой и производительностью </a:t>
            </a:r>
            <a:r>
              <a:rPr lang="en-GB" sz="2200" b="1" i="1" dirty="0" smtClean="0">
                <a:solidFill>
                  <a:srgbClr val="C00000"/>
                </a:solidFill>
              </a:rPr>
              <a:t>…</a:t>
            </a:r>
          </a:p>
        </p:txBody>
      </p:sp>
      <p:pic>
        <p:nvPicPr>
          <p:cNvPr id="6" name="Содержимое 5" descr="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702" y="1600200"/>
            <a:ext cx="8206596" cy="4530725"/>
          </a:xfrm>
        </p:spPr>
      </p:pic>
      <p:sp>
        <p:nvSpPr>
          <p:cNvPr id="7" name="Title 6"/>
          <p:cNvSpPr txBox="1">
            <a:spLocks/>
          </p:cNvSpPr>
          <p:nvPr/>
        </p:nvSpPr>
        <p:spPr bwMode="auto">
          <a:xfrm>
            <a:off x="1187624" y="1628801"/>
            <a:ext cx="72008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/>
              <a:t>Динамика роста средней заработной платы и производительности труда в странах с развитой экономикой (индекс: 1999 = 100)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i="1" dirty="0" smtClean="0">
                <a:ea typeface="ＭＳ Ｐゴシック" pitchFamily="34" charset="-128"/>
              </a:rPr>
              <a:t>2. </a:t>
            </a:r>
            <a:r>
              <a:rPr lang="ru-RU" sz="2400" b="1" i="1" dirty="0" smtClean="0">
                <a:ea typeface="ＭＳ Ｐゴシック" pitchFamily="34" charset="-128"/>
              </a:rPr>
              <a:t>Почему</a:t>
            </a:r>
            <a:r>
              <a:rPr lang="en-GB" sz="2400" b="1" i="1" dirty="0" smtClean="0">
                <a:ea typeface="ＭＳ Ｐゴシック" pitchFamily="34" charset="-128"/>
              </a:rPr>
              <a:t>?</a:t>
            </a:r>
            <a:r>
              <a:rPr lang="en-GB" sz="2400" b="1" dirty="0" smtClean="0">
                <a:ea typeface="ＭＳ Ｐゴシック" pitchFamily="34" charset="-128"/>
              </a:rPr>
              <a:t/>
            </a:r>
            <a:br>
              <a:rPr lang="en-GB" sz="2400" b="1" dirty="0" smtClean="0">
                <a:ea typeface="ＭＳ Ｐゴシック" pitchFamily="34" charset="-128"/>
              </a:rPr>
            </a:br>
            <a:r>
              <a:rPr lang="ru-RU" sz="2400" b="1" dirty="0" smtClean="0">
                <a:ea typeface="ＭＳ Ｐゴシック" pitchFamily="34" charset="-128"/>
              </a:rPr>
              <a:t>Какие ф</a:t>
            </a:r>
            <a:r>
              <a:rPr lang="ru-RU" sz="2400" b="1" dirty="0" smtClean="0"/>
              <a:t>акторы влияют на динамику доли трудовых доходов?</a:t>
            </a:r>
            <a:endParaRPr lang="ru-RU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58888" y="1600200"/>
          <a:ext cx="6143625" cy="4570487"/>
        </p:xfrm>
        <a:graphic>
          <a:graphicData uri="http://schemas.openxmlformats.org/drawingml/2006/table">
            <a:tbl>
              <a:tblPr/>
              <a:tblGrid>
                <a:gridCol w="636587"/>
                <a:gridCol w="636588"/>
                <a:gridCol w="636587"/>
                <a:gridCol w="1052513"/>
                <a:gridCol w="635000"/>
                <a:gridCol w="636587"/>
                <a:gridCol w="636588"/>
                <a:gridCol w="636587"/>
                <a:gridCol w="636588"/>
              </a:tblGrid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3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Финанциализация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751" name="Group 4"/>
          <p:cNvGrpSpPr>
            <a:grpSpLocks/>
          </p:cNvGrpSpPr>
          <p:nvPr/>
        </p:nvGrpSpPr>
        <p:grpSpPr bwMode="auto">
          <a:xfrm>
            <a:off x="2625247" y="1484784"/>
            <a:ext cx="6077577" cy="6291263"/>
            <a:chOff x="410535" y="0"/>
            <a:chExt cx="6077577" cy="6291262"/>
          </a:xfrm>
        </p:grpSpPr>
        <p:sp>
          <p:nvSpPr>
            <p:cNvPr id="21752" name="Rectangle 5"/>
            <p:cNvSpPr>
              <a:spLocks noChangeArrowheads="1"/>
            </p:cNvSpPr>
            <p:nvPr/>
          </p:nvSpPr>
          <p:spPr bwMode="auto">
            <a:xfrm>
              <a:off x="773112" y="1268412"/>
              <a:ext cx="5715000" cy="502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Oval 6"/>
            <p:cNvSpPr>
              <a:spLocks noChangeArrowheads="1"/>
            </p:cNvSpPr>
            <p:nvPr/>
          </p:nvSpPr>
          <p:spPr bwMode="auto">
            <a:xfrm>
              <a:off x="1304925" y="0"/>
              <a:ext cx="1257300" cy="11430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de-AT" sz="900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Технический прогресс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54" name="Oval 7"/>
            <p:cNvSpPr>
              <a:spLocks noChangeArrowheads="1"/>
            </p:cNvSpPr>
            <p:nvPr/>
          </p:nvSpPr>
          <p:spPr bwMode="auto">
            <a:xfrm>
              <a:off x="1230312" y="871537"/>
              <a:ext cx="1257300" cy="12573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de-AT" sz="1000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de-AT" sz="1000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Глобализация 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55" name="Oval 8"/>
            <p:cNvSpPr>
              <a:spLocks noChangeArrowheads="1"/>
            </p:cNvSpPr>
            <p:nvPr/>
          </p:nvSpPr>
          <p:spPr bwMode="auto">
            <a:xfrm>
              <a:off x="1230312" y="2866231"/>
              <a:ext cx="1134269" cy="11430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de-AT" sz="1000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Институты рынка труда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56" name="Oval 9"/>
            <p:cNvSpPr>
              <a:spLocks noChangeArrowheads="1"/>
            </p:cNvSpPr>
            <p:nvPr/>
          </p:nvSpPr>
          <p:spPr bwMode="auto">
            <a:xfrm>
              <a:off x="3683793" y="936104"/>
              <a:ext cx="1608576" cy="14951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50000"/>
                </a:lnSpc>
              </a:pPr>
              <a:r>
                <a:rPr lang="de-AT" sz="1000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Функциональное распределение дохода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757" name="Line 9"/>
            <p:cNvCxnSpPr>
              <a:cxnSpLocks noChangeShapeType="1"/>
            </p:cNvCxnSpPr>
            <p:nvPr/>
          </p:nvCxnSpPr>
          <p:spPr bwMode="auto">
            <a:xfrm>
              <a:off x="2562225" y="711993"/>
              <a:ext cx="1292225" cy="760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758" name="Line 10"/>
            <p:cNvCxnSpPr>
              <a:cxnSpLocks noChangeShapeType="1"/>
            </p:cNvCxnSpPr>
            <p:nvPr/>
          </p:nvCxnSpPr>
          <p:spPr bwMode="auto">
            <a:xfrm>
              <a:off x="2487612" y="1415256"/>
              <a:ext cx="1196181" cy="2770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759" name="Line 11"/>
            <p:cNvCxnSpPr>
              <a:cxnSpLocks noChangeShapeType="1"/>
            </p:cNvCxnSpPr>
            <p:nvPr/>
          </p:nvCxnSpPr>
          <p:spPr bwMode="auto">
            <a:xfrm flipV="1">
              <a:off x="2428081" y="1982788"/>
              <a:ext cx="1255713" cy="303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1760" name="Line 12"/>
            <p:cNvCxnSpPr>
              <a:cxnSpLocks noChangeShapeType="1"/>
            </p:cNvCxnSpPr>
            <p:nvPr/>
          </p:nvCxnSpPr>
          <p:spPr bwMode="auto">
            <a:xfrm>
              <a:off x="1001712" y="247173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761" name="Oval 14"/>
            <p:cNvSpPr>
              <a:spLocks noChangeArrowheads="1"/>
            </p:cNvSpPr>
            <p:nvPr/>
          </p:nvSpPr>
          <p:spPr bwMode="auto">
            <a:xfrm>
              <a:off x="902420" y="1743075"/>
              <a:ext cx="1525662" cy="112315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de-AT" sz="1000" dirty="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endParaRPr lang="en-GB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762" name="Line 14"/>
            <p:cNvCxnSpPr>
              <a:cxnSpLocks noChangeShapeType="1"/>
            </p:cNvCxnSpPr>
            <p:nvPr/>
          </p:nvCxnSpPr>
          <p:spPr bwMode="auto">
            <a:xfrm flipV="1">
              <a:off x="2305050" y="2239963"/>
              <a:ext cx="1549400" cy="942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1763" name="Oval 16"/>
            <p:cNvSpPr>
              <a:spLocks noChangeArrowheads="1"/>
            </p:cNvSpPr>
            <p:nvPr/>
          </p:nvSpPr>
          <p:spPr bwMode="auto">
            <a:xfrm rot="20100000">
              <a:off x="410535" y="410923"/>
              <a:ext cx="1403350" cy="3706813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r>
                <a:rPr lang="de-AT" sz="1200"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GB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85080" y="432048"/>
              <a:ext cx="606549" cy="296535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vert="vert27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ru-RU" sz="1000" dirty="0" smtClean="0">
                  <a:latin typeface="Times New Roman"/>
                  <a:ea typeface="Times New Roman"/>
                </a:rPr>
                <a:t>Переговорная позиция труда</a:t>
              </a:r>
              <a:endParaRPr lang="en-GB" sz="1000" dirty="0"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 smtClean="0"/>
              <a:t>2. </a:t>
            </a:r>
            <a:r>
              <a:rPr lang="ru-RU" sz="2400" b="1" i="1" dirty="0" smtClean="0"/>
              <a:t>Почему</a:t>
            </a:r>
            <a:r>
              <a:rPr lang="en-US" sz="2400" b="1" i="1" dirty="0" smtClean="0"/>
              <a:t>?</a:t>
            </a:r>
            <a:r>
              <a:rPr lang="ru-RU" sz="2400" b="1" i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i="1" dirty="0" smtClean="0"/>
              <a:t>Разложение динамики средней скорректированной доли трудовых доходов в период с 1990/94 гг. по 2000/04 гг.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en-GB" sz="1800" b="1" dirty="0" smtClean="0">
              <a:solidFill>
                <a:srgbClr val="C00000"/>
              </a:solidFill>
            </a:endParaRPr>
          </a:p>
        </p:txBody>
      </p:sp>
      <p:sp>
        <p:nvSpPr>
          <p:cNvPr id="22531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ea typeface="ＭＳ Ｐゴシック" pitchFamily="34" charset="-128"/>
              </a:rPr>
              <a:t>Развитые экономики</a:t>
            </a:r>
            <a:endParaRPr lang="en-GB" sz="1800" dirty="0" smtClean="0">
              <a:ea typeface="ＭＳ Ｐゴシック" pitchFamily="34" charset="-128"/>
            </a:endParaRPr>
          </a:p>
        </p:txBody>
      </p:sp>
      <p:graphicFrame>
        <p:nvGraphicFramePr>
          <p:cNvPr id="22532" name="Content Placeholder 15"/>
          <p:cNvGraphicFramePr>
            <a:graphicFrameLocks noGrp="1"/>
          </p:cNvGraphicFramePr>
          <p:nvPr>
            <p:ph sz="half" idx="2"/>
          </p:nvPr>
        </p:nvGraphicFramePr>
        <p:xfrm>
          <a:off x="406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r:id="rId3" imgW="4139543" imgH="4054191" progId="Excel.Chart.8">
                  <p:embed/>
                </p:oleObj>
              </mc:Choice>
              <mc:Fallback>
                <p:oleObj r:id="rId3" imgW="4139543" imgH="4054191" progId="Excel.Chart.8">
                  <p:embed/>
                  <p:pic>
                    <p:nvPicPr>
                      <p:cNvPr id="0" name="Content Placeholder 1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Placeholder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 smtClean="0">
                <a:ea typeface="ＭＳ Ｐゴシック" pitchFamily="34" charset="-128"/>
              </a:rPr>
              <a:t>Развивающиеся экономики</a:t>
            </a:r>
            <a:endParaRPr lang="en-GB" sz="2000" dirty="0" smtClean="0">
              <a:ea typeface="ＭＳ Ｐゴシック" pitchFamily="34" charset="-128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i="1" dirty="0" smtClean="0">
                <a:solidFill>
                  <a:srgbClr val="C00000"/>
                </a:solidFill>
                <a:ea typeface="ＭＳ Ｐゴシック" pitchFamily="34" charset="-128"/>
              </a:rPr>
              <a:t>3</a:t>
            </a:r>
            <a:r>
              <a:rPr lang="en-GB" sz="2400" b="1" i="1" dirty="0" smtClean="0">
                <a:ea typeface="ＭＳ Ｐゴシック" pitchFamily="34" charset="-128"/>
              </a:rPr>
              <a:t>. </a:t>
            </a:r>
            <a:r>
              <a:rPr lang="ru-RU" sz="2400" b="1" i="1" dirty="0" smtClean="0">
                <a:ea typeface="ＭＳ Ｐゴシック" pitchFamily="34" charset="-128"/>
              </a:rPr>
              <a:t>Экономические последствия</a:t>
            </a:r>
            <a:r>
              <a:rPr lang="en-GB" sz="2400" b="1" i="1" dirty="0" smtClean="0">
                <a:ea typeface="ＭＳ Ｐゴシック" pitchFamily="34" charset="-128"/>
              </a:rPr>
              <a:t>?</a:t>
            </a:r>
            <a:r>
              <a:rPr lang="en-GB" sz="2400" b="1" dirty="0" smtClean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en-GB" sz="2400" b="1" dirty="0" smtClean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ru-RU" sz="2400" b="1" dirty="0" smtClean="0"/>
              <a:t>Макроэкономическое влияние долей функционального распределения дохода</a:t>
            </a:r>
            <a:br>
              <a:rPr lang="ru-RU" sz="2400" b="1" dirty="0" smtClean="0"/>
            </a:br>
            <a:endParaRPr lang="en-GB" sz="2400" b="1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68313" y="1484313"/>
          <a:ext cx="8207375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Лист" r:id="rId3" imgW="6105523" imgH="2962251" progId="Excel.Sheet.12">
                  <p:embed/>
                </p:oleObj>
              </mc:Choice>
              <mc:Fallback>
                <p:oleObj name="Лист" r:id="rId3" imgW="6105523" imgH="2962251" progId="Excel.Shee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8207375" cy="453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i="1" dirty="0" smtClean="0"/>
              <a:t>3. </a:t>
            </a:r>
            <a:r>
              <a:rPr lang="ru-RU" sz="2400" b="1" i="1" dirty="0" smtClean="0">
                <a:ea typeface="ＭＳ Ｐゴシック" pitchFamily="34" charset="-128"/>
              </a:rPr>
              <a:t>Экономические последствия</a:t>
            </a:r>
            <a:r>
              <a:rPr lang="en-GB" sz="2400" b="1" i="1" dirty="0" smtClean="0">
                <a:ea typeface="ＭＳ Ｐゴシック" pitchFamily="34" charset="-128"/>
              </a:rPr>
              <a:t>? 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 </a:t>
            </a:r>
            <a:r>
              <a:rPr lang="ru-RU" sz="2000" b="1" dirty="0" smtClean="0"/>
              <a:t>Тенденции влияния сокращения доли трудовых доходов на 1% на конечное потребление товаров и услуг, инвестиции и чистый экспорт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en-GB" sz="2400" b="1" dirty="0" smtClean="0">
              <a:solidFill>
                <a:srgbClr val="C00000"/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7588" y="1741488"/>
            <a:ext cx="7108825" cy="424815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259632" y="3068638"/>
            <a:ext cx="6553200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cartoonwork.com/race_to_the_bottom_sjpg2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544734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900" b="1" i="1" dirty="0" smtClean="0"/>
              <a:t>3. </a:t>
            </a:r>
            <a:r>
              <a:rPr lang="ru-RU" sz="2900" b="1" i="1" dirty="0" smtClean="0"/>
              <a:t>Экономические последствия</a:t>
            </a:r>
            <a:r>
              <a:rPr lang="en-US" sz="2900" b="1" i="1" dirty="0" smtClean="0"/>
              <a:t>?</a:t>
            </a:r>
            <a:br>
              <a:rPr lang="en-US" sz="2900" b="1" i="1" dirty="0" smtClean="0"/>
            </a:br>
            <a:r>
              <a:rPr lang="ru-RU" sz="2200" b="1" dirty="0" err="1" smtClean="0"/>
              <a:t>Недолгосрочные</a:t>
            </a:r>
            <a:r>
              <a:rPr lang="ru-RU" sz="2200" b="1" dirty="0" smtClean="0"/>
              <a:t> способы борьбы с падением внутреннего спроса</a:t>
            </a:r>
            <a:endParaRPr lang="en-GB" sz="2200" b="1" dirty="0" smtClean="0"/>
          </a:p>
        </p:txBody>
      </p:sp>
      <p:sp>
        <p:nvSpPr>
          <p:cNvPr id="25604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6792"/>
            <a:ext cx="4038600" cy="4357687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1) </a:t>
            </a:r>
            <a:r>
              <a:rPr lang="ru-RU" sz="2000" dirty="0" err="1" smtClean="0"/>
              <a:t>Кредитозависимый</a:t>
            </a:r>
            <a:r>
              <a:rPr lang="ru-RU" sz="2000" dirty="0" smtClean="0"/>
              <a:t> рост</a:t>
            </a:r>
            <a:r>
              <a:rPr lang="en-GB" sz="2000" dirty="0" smtClean="0"/>
              <a:t>(</a:t>
            </a:r>
            <a:r>
              <a:rPr lang="ru-RU" sz="2000" dirty="0" smtClean="0"/>
              <a:t>например, США</a:t>
            </a:r>
            <a:r>
              <a:rPr lang="en-GB" sz="2000" dirty="0" smtClean="0"/>
              <a:t>) </a:t>
            </a:r>
          </a:p>
          <a:p>
            <a:pPr marL="0" indent="0"/>
            <a:r>
              <a:rPr lang="ru-RU" sz="2000" dirty="0" smtClean="0"/>
              <a:t> Дисбаланс </a:t>
            </a:r>
            <a:endParaRPr lang="en-US" sz="2000" dirty="0" smtClean="0"/>
          </a:p>
          <a:p>
            <a:pPr marL="0" indent="0"/>
            <a:r>
              <a:rPr lang="ru-RU" sz="2000" dirty="0" smtClean="0"/>
              <a:t> В конце концов придется выплатить долг</a:t>
            </a:r>
            <a:endParaRPr lang="en-US" sz="2000" dirty="0" smtClean="0"/>
          </a:p>
          <a:p>
            <a:pPr marL="0" indent="0">
              <a:buFontTx/>
              <a:buChar char="-"/>
            </a:pPr>
            <a:endParaRPr lang="en-US" sz="2000" dirty="0" smtClean="0"/>
          </a:p>
        </p:txBody>
      </p:sp>
      <p:sp>
        <p:nvSpPr>
          <p:cNvPr id="25605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28800"/>
            <a:ext cx="4038600" cy="43576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000" dirty="0" smtClean="0"/>
              <a:t>2) </a:t>
            </a:r>
            <a:r>
              <a:rPr lang="ru-RU" sz="2000" dirty="0" err="1" smtClean="0"/>
              <a:t>Экспортозависимый</a:t>
            </a:r>
            <a:r>
              <a:rPr lang="ru-RU" sz="2000" dirty="0" smtClean="0"/>
              <a:t> рост </a:t>
            </a:r>
            <a:r>
              <a:rPr lang="en-GB" sz="2000" dirty="0" smtClean="0"/>
              <a:t>(</a:t>
            </a:r>
            <a:r>
              <a:rPr lang="ru-RU" sz="2000" dirty="0" smtClean="0"/>
              <a:t>например, Германия, Китай</a:t>
            </a:r>
            <a:r>
              <a:rPr lang="en-GB" sz="2000" dirty="0" smtClean="0"/>
              <a:t>)</a:t>
            </a:r>
          </a:p>
          <a:p>
            <a:pPr marL="0" indent="0"/>
            <a:r>
              <a:rPr lang="ru-RU" sz="2000" dirty="0" smtClean="0"/>
              <a:t> Создает глобальную гонку вниз и политику разорения соседей</a:t>
            </a:r>
            <a:endParaRPr lang="en-GB" sz="2000" dirty="0" smtClean="0"/>
          </a:p>
          <a:p>
            <a:pPr marL="0" indent="0"/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Часть </a:t>
            </a:r>
            <a:r>
              <a:rPr lang="en-GB" dirty="0" smtClean="0">
                <a:solidFill>
                  <a:srgbClr val="002060"/>
                </a:solidFill>
              </a:rPr>
              <a:t>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48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Выводы в отношении справедливого роста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i="1" dirty="0" smtClean="0"/>
              <a:t>4. </a:t>
            </a:r>
            <a:r>
              <a:rPr lang="ru-RU" sz="3200" b="1" i="1" dirty="0" smtClean="0"/>
              <a:t>Что можно сделать</a:t>
            </a:r>
            <a:r>
              <a:rPr lang="en-GB" sz="3200" b="1" i="1" dirty="0" smtClean="0"/>
              <a:t>?</a:t>
            </a:r>
            <a:br>
              <a:rPr lang="en-GB" sz="3200" b="1" i="1" dirty="0" smtClean="0"/>
            </a:br>
            <a:r>
              <a:rPr lang="ru-RU" sz="2400" b="1" dirty="0" smtClean="0"/>
              <a:t>Всемирный призыв к «восстановлению баланса»</a:t>
            </a:r>
            <a:r>
              <a:rPr lang="en-GB" sz="2400" b="1" dirty="0" smtClean="0"/>
              <a:t> </a:t>
            </a:r>
            <a:r>
              <a:rPr lang="ru-RU" sz="2400" b="1" dirty="0" smtClean="0"/>
              <a:t>для справедливого и устойчивого роста</a:t>
            </a:r>
            <a:endParaRPr lang="en-GB" sz="2400" b="1" i="1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73587"/>
          </a:xfrm>
        </p:spPr>
        <p:txBody>
          <a:bodyPr/>
          <a:lstStyle/>
          <a:p>
            <a:r>
              <a:rPr lang="ru-RU" sz="2400" dirty="0" smtClean="0"/>
              <a:t>Восстановление взаимосвязи между заработной платой и производительностью труда</a:t>
            </a:r>
            <a:endParaRPr lang="en-GB" sz="2400" dirty="0" smtClean="0"/>
          </a:p>
          <a:p>
            <a:pPr lvl="1"/>
            <a:r>
              <a:rPr lang="ru-RU" sz="2000" dirty="0" smtClean="0"/>
              <a:t>Координация мер политики </a:t>
            </a:r>
            <a:r>
              <a:rPr lang="en-GB" sz="2000" dirty="0" smtClean="0"/>
              <a:t>(</a:t>
            </a:r>
            <a:r>
              <a:rPr lang="ru-RU" sz="2000" dirty="0" smtClean="0"/>
              <a:t>включая глобальный уровень</a:t>
            </a:r>
            <a:r>
              <a:rPr lang="en-GB" sz="2000" dirty="0" smtClean="0"/>
              <a:t>)</a:t>
            </a:r>
          </a:p>
          <a:p>
            <a:pPr lvl="1"/>
            <a:r>
              <a:rPr lang="ru-RU" sz="2000" dirty="0" smtClean="0"/>
              <a:t>Укрепление существующих институтов</a:t>
            </a:r>
            <a:endParaRPr lang="en-GB" sz="2000" dirty="0" smtClean="0"/>
          </a:p>
          <a:p>
            <a:r>
              <a:rPr lang="ru-RU" sz="2400" dirty="0" smtClean="0"/>
              <a:t>За пределами рынка труда</a:t>
            </a:r>
            <a:endParaRPr lang="en-GB" sz="2400" dirty="0" smtClean="0"/>
          </a:p>
          <a:p>
            <a:pPr lvl="1"/>
            <a:r>
              <a:rPr lang="ru-RU" sz="2000" dirty="0" smtClean="0"/>
              <a:t>Финансовое регулирование</a:t>
            </a:r>
            <a:endParaRPr lang="en-GB" sz="2000" dirty="0" smtClean="0"/>
          </a:p>
          <a:p>
            <a:pPr lvl="1"/>
            <a:r>
              <a:rPr lang="ru-RU" sz="2000" dirty="0" smtClean="0"/>
              <a:t>Налогообложение и социальное обеспечение</a:t>
            </a:r>
            <a:endParaRPr lang="en-GB" sz="2000" dirty="0" smtClean="0"/>
          </a:p>
          <a:p>
            <a:r>
              <a:rPr lang="ru-RU" sz="2400" dirty="0" smtClean="0"/>
              <a:t>Для развивающихся стран</a:t>
            </a:r>
            <a:endParaRPr lang="en-GB" sz="2400" dirty="0" smtClean="0"/>
          </a:p>
          <a:p>
            <a:pPr lvl="1"/>
            <a:r>
              <a:rPr lang="ru-RU" sz="2000" dirty="0" smtClean="0"/>
              <a:t>Распространение мер политики на других работающих </a:t>
            </a:r>
            <a:r>
              <a:rPr lang="en-GB" sz="2000" dirty="0" smtClean="0"/>
              <a:t>(</a:t>
            </a:r>
            <a:r>
              <a:rPr lang="ru-RU" sz="2000" dirty="0" err="1" smtClean="0"/>
              <a:t>самозанятые</a:t>
            </a:r>
            <a:r>
              <a:rPr lang="ru-RU" sz="2000" dirty="0" smtClean="0"/>
              <a:t> и неформальные</a:t>
            </a:r>
            <a:r>
              <a:rPr lang="en-GB" sz="2000" dirty="0" smtClean="0"/>
              <a:t>)</a:t>
            </a:r>
          </a:p>
          <a:p>
            <a:pPr lvl="1"/>
            <a:r>
              <a:rPr lang="ru-RU" sz="2000" dirty="0" smtClean="0"/>
              <a:t>Повышение производительности труда</a:t>
            </a:r>
            <a:endParaRPr lang="en-GB" sz="2000" dirty="0" smtClean="0"/>
          </a:p>
          <a:p>
            <a:pPr lvl="1"/>
            <a:r>
              <a:rPr lang="ru-RU" sz="2000" dirty="0" smtClean="0"/>
              <a:t>Внедрение систем социальной защиты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Заработная плата</a:t>
            </a:r>
            <a:r>
              <a:rPr lang="en-US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стандарты и принципы МОТ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0440" cy="392764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i="1" dirty="0"/>
              <a:t>Равенство </a:t>
            </a:r>
            <a:r>
              <a:rPr lang="ru-RU" sz="2600" i="1" dirty="0" smtClean="0"/>
              <a:t>обращения</a:t>
            </a:r>
            <a:r>
              <a:rPr lang="en-GB" sz="2600" i="1" dirty="0" smtClean="0"/>
              <a:t> (K100, K111)</a:t>
            </a:r>
            <a:endParaRPr lang="en-US" sz="2600" i="1" dirty="0"/>
          </a:p>
          <a:p>
            <a:pPr>
              <a:lnSpc>
                <a:spcPct val="90000"/>
              </a:lnSpc>
            </a:pPr>
            <a:r>
              <a:rPr lang="ru-RU" sz="2600" i="1" dirty="0"/>
              <a:t>Установление</a:t>
            </a:r>
            <a:r>
              <a:rPr lang="en-US" sz="2600" i="1" dirty="0"/>
              <a:t> </a:t>
            </a:r>
            <a:r>
              <a:rPr lang="en-US" sz="2600" i="1" dirty="0" err="1"/>
              <a:t>минимальной</a:t>
            </a:r>
            <a:r>
              <a:rPr lang="en-US" sz="2600" i="1" dirty="0"/>
              <a:t> </a:t>
            </a:r>
            <a:r>
              <a:rPr lang="en-US" sz="2600" i="1" dirty="0" err="1"/>
              <a:t>заработной</a:t>
            </a:r>
            <a:r>
              <a:rPr lang="en-US" sz="2600" i="1" dirty="0"/>
              <a:t> </a:t>
            </a:r>
            <a:r>
              <a:rPr lang="en-US" sz="2600" i="1" dirty="0" err="1" smtClean="0"/>
              <a:t>платы</a:t>
            </a:r>
            <a:r>
              <a:rPr lang="en-US" sz="2600" i="1" dirty="0" smtClean="0"/>
              <a:t> (K26, K131)</a:t>
            </a:r>
            <a:endParaRPr lang="en-US" sz="2600" i="1" dirty="0"/>
          </a:p>
          <a:p>
            <a:pPr>
              <a:lnSpc>
                <a:spcPct val="90000"/>
              </a:lnSpc>
            </a:pPr>
            <a:r>
              <a:rPr lang="ru-RU" sz="2600" i="1" dirty="0"/>
              <a:t>Охрана заработной </a:t>
            </a:r>
            <a:r>
              <a:rPr lang="ru-RU" sz="2600" i="1" dirty="0" smtClean="0"/>
              <a:t>платы</a:t>
            </a:r>
            <a:r>
              <a:rPr lang="en-GB" sz="2600" i="1" dirty="0" smtClean="0"/>
              <a:t> (K95, K173)</a:t>
            </a:r>
            <a:endParaRPr lang="en-US" sz="2600" i="1" dirty="0"/>
          </a:p>
          <a:p>
            <a:pPr>
              <a:lnSpc>
                <a:spcPct val="90000"/>
              </a:lnSpc>
            </a:pPr>
            <a:r>
              <a:rPr lang="ru-RU" sz="2600" i="1" dirty="0"/>
              <a:t>Трудовые статьи в договорах, заключаемых</a:t>
            </a:r>
            <a:r>
              <a:rPr lang="en-US" sz="2600" i="1" dirty="0"/>
              <a:t> </a:t>
            </a:r>
            <a:r>
              <a:rPr lang="ru-RU" sz="2600" i="1" dirty="0"/>
              <a:t>государственными органами </a:t>
            </a:r>
            <a:r>
              <a:rPr lang="ru-RU" sz="2600" i="1" dirty="0" smtClean="0"/>
              <a:t>власти</a:t>
            </a:r>
            <a:r>
              <a:rPr lang="en-GB" sz="2600" i="1" dirty="0" smtClean="0"/>
              <a:t> (K94)</a:t>
            </a:r>
            <a:endParaRPr lang="en-US" sz="2600" i="1" dirty="0"/>
          </a:p>
          <a:p>
            <a:pPr>
              <a:lnSpc>
                <a:spcPct val="90000"/>
              </a:lnSpc>
            </a:pPr>
            <a:r>
              <a:rPr lang="ru-RU" sz="2600" i="1" dirty="0"/>
              <a:t>Содействие коллективным </a:t>
            </a:r>
            <a:r>
              <a:rPr lang="ru-RU" sz="2600" i="1" dirty="0" smtClean="0"/>
              <a:t>переговорам</a:t>
            </a:r>
            <a:r>
              <a:rPr lang="en-GB" sz="2600" i="1" dirty="0" smtClean="0"/>
              <a:t> (K98, K154)</a:t>
            </a:r>
            <a:endParaRPr lang="en-US" sz="2600" i="1" dirty="0"/>
          </a:p>
          <a:p>
            <a:pPr>
              <a:lnSpc>
                <a:spcPct val="90000"/>
              </a:lnSpc>
            </a:pPr>
            <a:r>
              <a:rPr lang="ru-RU" sz="2600" i="1" dirty="0"/>
              <a:t>Условия занятости на государственной </a:t>
            </a:r>
            <a:r>
              <a:rPr lang="ru-RU" sz="2600" i="1" dirty="0" smtClean="0"/>
              <a:t>службе</a:t>
            </a:r>
            <a:r>
              <a:rPr lang="en-GB" sz="2600" i="1" dirty="0" smtClean="0"/>
              <a:t> (K151)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4142102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Равенство обращения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193088" cy="4114800"/>
          </a:xfrm>
        </p:spPr>
        <p:txBody>
          <a:bodyPr/>
          <a:lstStyle/>
          <a:p>
            <a:r>
              <a:rPr lang="ru-RU" dirty="0"/>
              <a:t>Конвенция о равном вознаграждении мужчин и женщин за труд равной ценности</a:t>
            </a:r>
            <a:r>
              <a:rPr lang="en-US" dirty="0"/>
              <a:t>, 1951 (</a:t>
            </a:r>
            <a:r>
              <a:rPr lang="ru-RU" dirty="0"/>
              <a:t>№</a:t>
            </a:r>
            <a:r>
              <a:rPr lang="en-US" dirty="0"/>
              <a:t> 100):</a:t>
            </a:r>
          </a:p>
          <a:p>
            <a:pPr lvl="1"/>
            <a:endParaRPr lang="en-GB" dirty="0" smtClean="0"/>
          </a:p>
          <a:p>
            <a:pPr lvl="1"/>
            <a:r>
              <a:rPr lang="ru-RU" dirty="0" smtClean="0"/>
              <a:t>Ратифицирующее </a:t>
            </a:r>
            <a:r>
              <a:rPr lang="ru-RU" dirty="0"/>
              <a:t>государство должно </a:t>
            </a:r>
            <a:r>
              <a:rPr lang="ru-RU" i="1" dirty="0"/>
              <a:t>поощрять</a:t>
            </a:r>
            <a:r>
              <a:rPr lang="en-US" i="1" dirty="0"/>
              <a:t>/</a:t>
            </a:r>
            <a:r>
              <a:rPr lang="ru-RU" i="1" dirty="0"/>
              <a:t>обеспечивать</a:t>
            </a:r>
            <a:r>
              <a:rPr lang="ru-RU" dirty="0"/>
              <a:t> </a:t>
            </a:r>
            <a:r>
              <a:rPr lang="en-US" dirty="0" err="1"/>
              <a:t>применение</a:t>
            </a:r>
            <a:r>
              <a:rPr lang="en-US" dirty="0"/>
              <a:t> в </a:t>
            </a:r>
            <a:r>
              <a:rPr lang="en-US" dirty="0" err="1"/>
              <a:t>отношении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работников</a:t>
            </a:r>
            <a:r>
              <a:rPr lang="en-US" dirty="0"/>
              <a:t> </a:t>
            </a:r>
            <a:r>
              <a:rPr lang="en-US" dirty="0" err="1"/>
              <a:t>принципа</a:t>
            </a:r>
            <a:r>
              <a:rPr lang="en-US" dirty="0"/>
              <a:t> </a:t>
            </a:r>
            <a:r>
              <a:rPr lang="en-US" dirty="0" err="1"/>
              <a:t>равного</a:t>
            </a:r>
            <a:r>
              <a:rPr lang="en-US" dirty="0"/>
              <a:t> </a:t>
            </a:r>
            <a:r>
              <a:rPr lang="en-US" i="1" dirty="0" err="1"/>
              <a:t>вознаграждения</a:t>
            </a:r>
            <a:r>
              <a:rPr lang="en-US" dirty="0"/>
              <a:t> </a:t>
            </a:r>
            <a:r>
              <a:rPr lang="en-US" dirty="0" err="1"/>
              <a:t>мужчин</a:t>
            </a:r>
            <a:r>
              <a:rPr lang="en-US" dirty="0"/>
              <a:t> и </a:t>
            </a:r>
            <a:r>
              <a:rPr lang="en-US" dirty="0" err="1"/>
              <a:t>женщин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труд</a:t>
            </a:r>
            <a:r>
              <a:rPr lang="en-US" dirty="0"/>
              <a:t> </a:t>
            </a:r>
            <a:r>
              <a:rPr lang="en-US" i="1" dirty="0" err="1"/>
              <a:t>равной</a:t>
            </a:r>
            <a:r>
              <a:rPr lang="en-US" i="1" dirty="0"/>
              <a:t> </a:t>
            </a:r>
            <a:r>
              <a:rPr lang="en-US" i="1" dirty="0" err="1"/>
              <a:t>ценности</a:t>
            </a:r>
            <a:endParaRPr lang="en-US" i="1" dirty="0"/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8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93038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Равенство обращения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848872" cy="4503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Конвенция</a:t>
            </a:r>
            <a:r>
              <a:rPr lang="en-US" dirty="0"/>
              <a:t> </a:t>
            </a:r>
            <a:r>
              <a:rPr lang="ru-RU" dirty="0"/>
              <a:t>о дискриминации (в области труда и занятий)</a:t>
            </a:r>
            <a:r>
              <a:rPr lang="en-US" dirty="0"/>
              <a:t>, 1958 (</a:t>
            </a:r>
            <a:r>
              <a:rPr lang="ru-RU" dirty="0"/>
              <a:t>№</a:t>
            </a:r>
            <a:r>
              <a:rPr lang="en-US" dirty="0"/>
              <a:t> 111):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ru-RU" u="sng" dirty="0"/>
              <a:t>Н</a:t>
            </a:r>
            <a:r>
              <a:rPr lang="en-US" u="sng" dirty="0" err="1"/>
              <a:t>ациональн</a:t>
            </a:r>
            <a:r>
              <a:rPr lang="ru-RU" u="sng" dirty="0"/>
              <a:t>ая</a:t>
            </a:r>
            <a:r>
              <a:rPr lang="en-US" u="sng" dirty="0"/>
              <a:t> </a:t>
            </a:r>
            <a:r>
              <a:rPr lang="en-US" u="sng" dirty="0" err="1"/>
              <a:t>политик</a:t>
            </a:r>
            <a:r>
              <a:rPr lang="ru-RU" u="sng" dirty="0"/>
              <a:t>а</a:t>
            </a:r>
            <a:r>
              <a:rPr lang="en-US" dirty="0"/>
              <a:t> </a:t>
            </a:r>
            <a:r>
              <a:rPr lang="ru-RU" dirty="0"/>
              <a:t>направлена на искоренение всякой дискриминации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признаку</a:t>
            </a:r>
            <a:r>
              <a:rPr lang="en-US" dirty="0"/>
              <a:t> </a:t>
            </a:r>
            <a:r>
              <a:rPr lang="en-US" dirty="0" err="1"/>
              <a:t>расы</a:t>
            </a:r>
            <a:r>
              <a:rPr lang="en-US" dirty="0"/>
              <a:t>, </a:t>
            </a:r>
            <a:r>
              <a:rPr lang="en-US" dirty="0" err="1"/>
              <a:t>цвета</a:t>
            </a:r>
            <a:r>
              <a:rPr lang="en-US" dirty="0"/>
              <a:t> </a:t>
            </a:r>
            <a:r>
              <a:rPr lang="en-US" dirty="0" err="1"/>
              <a:t>кожи</a:t>
            </a:r>
            <a:r>
              <a:rPr lang="en-US" dirty="0"/>
              <a:t>, </a:t>
            </a:r>
            <a:r>
              <a:rPr lang="en-US" dirty="0" err="1"/>
              <a:t>пола</a:t>
            </a:r>
            <a:r>
              <a:rPr lang="en-US" dirty="0"/>
              <a:t>, </a:t>
            </a:r>
            <a:r>
              <a:rPr lang="en-US" dirty="0" err="1"/>
              <a:t>религии</a:t>
            </a:r>
            <a:r>
              <a:rPr lang="en-US" dirty="0"/>
              <a:t>, </a:t>
            </a:r>
            <a:r>
              <a:rPr lang="en-US" dirty="0" err="1"/>
              <a:t>политических</a:t>
            </a:r>
            <a:r>
              <a:rPr lang="en-US" dirty="0"/>
              <a:t> </a:t>
            </a:r>
            <a:r>
              <a:rPr lang="en-US" dirty="0" err="1"/>
              <a:t>убеждений</a:t>
            </a:r>
            <a:r>
              <a:rPr lang="en-US" dirty="0"/>
              <a:t>, </a:t>
            </a:r>
            <a:r>
              <a:rPr lang="en-US" dirty="0" err="1"/>
              <a:t>иностранного</a:t>
            </a:r>
            <a:r>
              <a:rPr lang="en-US" dirty="0"/>
              <a:t> </a:t>
            </a:r>
            <a:r>
              <a:rPr lang="en-US" dirty="0" err="1"/>
              <a:t>происхождения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социального</a:t>
            </a:r>
            <a:r>
              <a:rPr lang="en-US" dirty="0"/>
              <a:t> </a:t>
            </a:r>
            <a:r>
              <a:rPr lang="en-US" dirty="0" err="1"/>
              <a:t>происхождения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ru-RU" dirty="0"/>
              <a:t>Недопущение дискриминации включает </a:t>
            </a:r>
            <a:r>
              <a:rPr lang="en-US" dirty="0" err="1"/>
              <a:t>оплату</a:t>
            </a:r>
            <a:r>
              <a:rPr lang="en-US" dirty="0"/>
              <a:t> и </a:t>
            </a:r>
            <a:r>
              <a:rPr lang="en-US" dirty="0" err="1"/>
              <a:t>условия</a:t>
            </a:r>
            <a:r>
              <a:rPr lang="en-US" dirty="0"/>
              <a:t> </a:t>
            </a:r>
            <a:r>
              <a:rPr lang="en-US" dirty="0" err="1"/>
              <a:t>труда</a:t>
            </a: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841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r>
              <a:rPr lang="en-GB" sz="3200" b="1" dirty="0" smtClean="0"/>
              <a:t>	</a:t>
            </a:r>
            <a:r>
              <a:rPr lang="ru-RU" sz="3200" b="1" dirty="0" smtClean="0">
                <a:solidFill>
                  <a:srgbClr val="003399"/>
                </a:solidFill>
              </a:rPr>
              <a:t>Установление</a:t>
            </a:r>
            <a:r>
              <a:rPr lang="en-US" sz="3200" b="1" dirty="0" smtClean="0">
                <a:solidFill>
                  <a:srgbClr val="003399"/>
                </a:solidFill>
              </a:rPr>
              <a:t> </a:t>
            </a:r>
            <a:r>
              <a:rPr lang="en-US" sz="3200" b="1" dirty="0" err="1">
                <a:solidFill>
                  <a:srgbClr val="003399"/>
                </a:solidFill>
              </a:rPr>
              <a:t>минимальной</a:t>
            </a:r>
            <a:r>
              <a:rPr lang="en-US" sz="3200" b="1" dirty="0">
                <a:solidFill>
                  <a:srgbClr val="003399"/>
                </a:solidFill>
              </a:rPr>
              <a:t> </a:t>
            </a:r>
            <a:r>
              <a:rPr lang="en-US" sz="3200" b="1" dirty="0" smtClean="0">
                <a:solidFill>
                  <a:srgbClr val="003399"/>
                </a:solidFill>
              </a:rPr>
              <a:t>	</a:t>
            </a:r>
            <a:r>
              <a:rPr lang="en-US" sz="3200" b="1" dirty="0" err="1" smtClean="0">
                <a:solidFill>
                  <a:srgbClr val="003399"/>
                </a:solidFill>
              </a:rPr>
              <a:t>заработной</a:t>
            </a:r>
            <a:r>
              <a:rPr lang="en-US" sz="3200" b="1" dirty="0" smtClean="0">
                <a:solidFill>
                  <a:srgbClr val="003399"/>
                </a:solidFill>
              </a:rPr>
              <a:t> </a:t>
            </a:r>
            <a:r>
              <a:rPr lang="en-US" sz="3200" b="1" dirty="0" err="1">
                <a:solidFill>
                  <a:srgbClr val="003399"/>
                </a:solidFill>
              </a:rPr>
              <a:t>платы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844824"/>
            <a:ext cx="7632848" cy="45799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Конвенция о создании процедуры установления</a:t>
            </a:r>
            <a:r>
              <a:rPr lang="en-US" dirty="0"/>
              <a:t> </a:t>
            </a:r>
            <a:r>
              <a:rPr lang="en-US" dirty="0" err="1"/>
              <a:t>минимальной</a:t>
            </a:r>
            <a:r>
              <a:rPr lang="en-US" dirty="0"/>
              <a:t> </a:t>
            </a:r>
            <a:r>
              <a:rPr lang="en-US" dirty="0" err="1"/>
              <a:t>заработной</a:t>
            </a:r>
            <a:r>
              <a:rPr lang="en-US" dirty="0"/>
              <a:t> </a:t>
            </a:r>
            <a:r>
              <a:rPr lang="en-US" dirty="0" err="1"/>
              <a:t>платы</a:t>
            </a:r>
            <a:r>
              <a:rPr lang="en-US" dirty="0"/>
              <a:t>, 1928 (</a:t>
            </a:r>
            <a:r>
              <a:rPr lang="ru-RU" dirty="0"/>
              <a:t>№</a:t>
            </a:r>
            <a:r>
              <a:rPr lang="en-US" dirty="0"/>
              <a:t> 26):</a:t>
            </a:r>
          </a:p>
          <a:p>
            <a:pPr lvl="1">
              <a:lnSpc>
                <a:spcPct val="80000"/>
              </a:lnSpc>
            </a:pPr>
            <a:endParaRPr lang="en-GB" dirty="0" smtClean="0"/>
          </a:p>
          <a:p>
            <a:pPr lvl="1">
              <a:lnSpc>
                <a:spcPct val="80000"/>
              </a:lnSpc>
            </a:pPr>
            <a:r>
              <a:rPr lang="ru-RU" dirty="0" smtClean="0"/>
              <a:t>Ввести </a:t>
            </a:r>
            <a:r>
              <a:rPr lang="ru-RU" dirty="0"/>
              <a:t>или сохранить для секторов,  в которых не существует процедуры эффективного регулирования</a:t>
            </a:r>
            <a:r>
              <a:rPr lang="ru-RU" b="1" dirty="0"/>
              <a:t> </a:t>
            </a:r>
            <a:r>
              <a:rPr lang="ru-RU" dirty="0"/>
              <a:t>заработной платы посредством коллективного договора или где заработная плата исключительно низка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ru-RU" dirty="0"/>
              <a:t>Обязательства</a:t>
            </a:r>
            <a:r>
              <a:rPr lang="en-US" dirty="0"/>
              <a:t>, </a:t>
            </a:r>
            <a:r>
              <a:rPr lang="en-US" dirty="0" err="1"/>
              <a:t>контрол</a:t>
            </a:r>
            <a:r>
              <a:rPr lang="ru-RU" dirty="0"/>
              <a:t>ь,</a:t>
            </a:r>
            <a:r>
              <a:rPr lang="en-US" dirty="0"/>
              <a:t> </a:t>
            </a:r>
            <a:r>
              <a:rPr lang="en-US" dirty="0" err="1"/>
              <a:t>санкци</a:t>
            </a:r>
            <a:r>
              <a:rPr lang="ru-RU" dirty="0"/>
              <a:t>и, защита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7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	</a:t>
            </a:r>
            <a:r>
              <a:rPr lang="ru-RU" sz="3200" b="1" dirty="0" smtClean="0">
                <a:solidFill>
                  <a:srgbClr val="003399"/>
                </a:solidFill>
              </a:rPr>
              <a:t>Установление</a:t>
            </a:r>
            <a:r>
              <a:rPr lang="en-US" sz="3200" b="1" dirty="0" smtClean="0">
                <a:solidFill>
                  <a:srgbClr val="003399"/>
                </a:solidFill>
              </a:rPr>
              <a:t> </a:t>
            </a:r>
            <a:r>
              <a:rPr lang="en-US" sz="3200" b="1" dirty="0" err="1">
                <a:solidFill>
                  <a:srgbClr val="003399"/>
                </a:solidFill>
              </a:rPr>
              <a:t>минимальной</a:t>
            </a:r>
            <a:r>
              <a:rPr lang="en-US" sz="3200" b="1" dirty="0">
                <a:solidFill>
                  <a:srgbClr val="003399"/>
                </a:solidFill>
              </a:rPr>
              <a:t> </a:t>
            </a:r>
            <a:r>
              <a:rPr lang="en-US" sz="3200" b="1" dirty="0" smtClean="0">
                <a:solidFill>
                  <a:srgbClr val="003399"/>
                </a:solidFill>
              </a:rPr>
              <a:t>	</a:t>
            </a:r>
            <a:r>
              <a:rPr lang="en-US" sz="3200" b="1" dirty="0" err="1" smtClean="0">
                <a:solidFill>
                  <a:srgbClr val="003399"/>
                </a:solidFill>
              </a:rPr>
              <a:t>заработной</a:t>
            </a:r>
            <a:r>
              <a:rPr lang="en-US" sz="3200" b="1" dirty="0" smtClean="0">
                <a:solidFill>
                  <a:srgbClr val="003399"/>
                </a:solidFill>
              </a:rPr>
              <a:t> </a:t>
            </a:r>
            <a:r>
              <a:rPr lang="en-US" sz="3200" b="1" dirty="0" err="1">
                <a:solidFill>
                  <a:srgbClr val="003399"/>
                </a:solidFill>
              </a:rPr>
              <a:t>платы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7772400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/>
              <a:t>Конвенция об установлении минимальной заработной платы</a:t>
            </a:r>
            <a:r>
              <a:rPr lang="en-US" dirty="0"/>
              <a:t> </a:t>
            </a:r>
            <a:r>
              <a:rPr lang="ru-RU" dirty="0"/>
              <a:t>с особым учетом развивающихся стран</a:t>
            </a:r>
            <a:r>
              <a:rPr lang="en-US" dirty="0"/>
              <a:t>, 1970 (</a:t>
            </a:r>
            <a:r>
              <a:rPr lang="ru-RU" dirty="0"/>
              <a:t>№ </a:t>
            </a:r>
            <a:r>
              <a:rPr lang="en-US" dirty="0"/>
              <a:t>131):</a:t>
            </a:r>
          </a:p>
          <a:p>
            <a:pPr lvl="1">
              <a:lnSpc>
                <a:spcPct val="80000"/>
              </a:lnSpc>
            </a:pPr>
            <a:endParaRPr lang="en-GB" sz="2600" dirty="0" smtClean="0"/>
          </a:p>
          <a:p>
            <a:pPr lvl="1">
              <a:lnSpc>
                <a:spcPct val="80000"/>
              </a:lnSpc>
            </a:pPr>
            <a:r>
              <a:rPr lang="ru-RU" sz="2600" dirty="0" smtClean="0"/>
              <a:t>Учитываемые </a:t>
            </a:r>
            <a:r>
              <a:rPr lang="ru-RU" sz="2600" dirty="0"/>
              <a:t>факторы -</a:t>
            </a:r>
            <a:r>
              <a:rPr lang="en-US" sz="2600" dirty="0"/>
              <a:t>  </a:t>
            </a:r>
            <a:r>
              <a:rPr lang="ru-RU" sz="2600" dirty="0"/>
              <a:t>потребности работников и их семей</a:t>
            </a:r>
            <a:r>
              <a:rPr lang="en-US" sz="2600" dirty="0"/>
              <a:t>/</a:t>
            </a:r>
            <a:r>
              <a:rPr lang="ru-RU" sz="2600" dirty="0"/>
              <a:t>экономические соображения, включая занятость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ru-RU" sz="2600" dirty="0"/>
              <a:t>К</a:t>
            </a:r>
            <a:r>
              <a:rPr lang="en-US" sz="2600" dirty="0" err="1"/>
              <a:t>онсультации</a:t>
            </a:r>
            <a:r>
              <a:rPr lang="en-US" sz="2600" dirty="0"/>
              <a:t> с </a:t>
            </a:r>
            <a:r>
              <a:rPr lang="en-US" sz="2600" dirty="0" err="1"/>
              <a:t>организациями</a:t>
            </a:r>
            <a:r>
              <a:rPr lang="en-US" sz="2600" dirty="0"/>
              <a:t> </a:t>
            </a:r>
            <a:r>
              <a:rPr lang="en-US" sz="2600" dirty="0" err="1"/>
              <a:t>работников</a:t>
            </a:r>
            <a:r>
              <a:rPr lang="en-US" sz="2600" dirty="0"/>
              <a:t> и </a:t>
            </a:r>
            <a:r>
              <a:rPr lang="en-US" sz="2600" dirty="0" err="1"/>
              <a:t>работодателей</a:t>
            </a:r>
            <a:r>
              <a:rPr lang="en-US" sz="2600" dirty="0"/>
              <a:t>, </a:t>
            </a:r>
            <a:r>
              <a:rPr lang="ru-RU" sz="2600" dirty="0"/>
              <a:t>участие в применении</a:t>
            </a:r>
            <a:endParaRPr lang="en-US" sz="2600" dirty="0"/>
          </a:p>
          <a:p>
            <a:pPr lvl="1">
              <a:lnSpc>
                <a:spcPct val="80000"/>
              </a:lnSpc>
            </a:pPr>
            <a:r>
              <a:rPr lang="en-US" sz="2600" dirty="0" err="1"/>
              <a:t>Минимальная</a:t>
            </a:r>
            <a:r>
              <a:rPr lang="en-US" sz="2600" dirty="0"/>
              <a:t> </a:t>
            </a:r>
            <a:r>
              <a:rPr lang="en-US" sz="2600" dirty="0" err="1"/>
              <a:t>заработная</a:t>
            </a:r>
            <a:r>
              <a:rPr lang="en-US" sz="2600" dirty="0"/>
              <a:t> </a:t>
            </a:r>
            <a:r>
              <a:rPr lang="en-US" sz="2600" dirty="0" err="1"/>
              <a:t>плата</a:t>
            </a:r>
            <a:r>
              <a:rPr lang="en-US" sz="2600" dirty="0"/>
              <a:t> </a:t>
            </a:r>
            <a:r>
              <a:rPr lang="ru-RU" sz="2600" dirty="0"/>
              <a:t>должна </a:t>
            </a:r>
            <a:r>
              <a:rPr lang="en-US" sz="2600" dirty="0" err="1"/>
              <a:t>имет</a:t>
            </a:r>
            <a:r>
              <a:rPr lang="ru-RU" sz="2600" dirty="0"/>
              <a:t>ь</a:t>
            </a:r>
            <a:r>
              <a:rPr lang="en-US" sz="2600" dirty="0"/>
              <a:t> </a:t>
            </a:r>
            <a:r>
              <a:rPr lang="en-US" sz="2600" dirty="0" err="1"/>
              <a:t>силу</a:t>
            </a:r>
            <a:r>
              <a:rPr lang="en-US" sz="2600" dirty="0"/>
              <a:t> </a:t>
            </a:r>
            <a:r>
              <a:rPr lang="en-US" sz="2600" dirty="0" err="1"/>
              <a:t>закона</a:t>
            </a:r>
            <a:r>
              <a:rPr lang="en-US" sz="2600" dirty="0"/>
              <a:t> </a:t>
            </a:r>
            <a:r>
              <a:rPr lang="ru-RU" sz="2600" dirty="0"/>
              <a:t>– санкции за неприменение</a:t>
            </a:r>
            <a:endParaRPr lang="en-US" sz="2600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8818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b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Охрана </a:t>
            </a:r>
            <a:r>
              <a:rPr 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заработной платы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Конвенция об охране заработной платы</a:t>
            </a:r>
            <a:r>
              <a:rPr lang="en-US" dirty="0"/>
              <a:t>, 1949 (</a:t>
            </a:r>
            <a:r>
              <a:rPr lang="ru-RU" dirty="0"/>
              <a:t>№ </a:t>
            </a:r>
            <a:r>
              <a:rPr lang="en-US" dirty="0"/>
              <a:t>95):</a:t>
            </a:r>
          </a:p>
          <a:p>
            <a:pPr lvl="1">
              <a:lnSpc>
                <a:spcPct val="90000"/>
              </a:lnSpc>
            </a:pPr>
            <a:r>
              <a:rPr lang="ru-RU" sz="2600" dirty="0"/>
              <a:t>Полная и своевременная выплата заработной платы в форме, </a:t>
            </a:r>
            <a:r>
              <a:rPr lang="en-US" sz="2600" dirty="0" err="1"/>
              <a:t>предотвра</a:t>
            </a:r>
            <a:r>
              <a:rPr lang="ru-RU" sz="2600" dirty="0"/>
              <a:t>щающей</a:t>
            </a:r>
            <a:r>
              <a:rPr lang="en-US" sz="2600" dirty="0"/>
              <a:t> </a:t>
            </a:r>
            <a:r>
              <a:rPr lang="en-US" sz="2600" dirty="0" err="1"/>
              <a:t>злоупотребления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ru-RU" sz="2600" dirty="0"/>
              <a:t>В</a:t>
            </a:r>
            <a:r>
              <a:rPr lang="en-US" sz="2600" dirty="0"/>
              <a:t> </a:t>
            </a:r>
            <a:r>
              <a:rPr lang="en-US" sz="2600" dirty="0" err="1"/>
              <a:t>валюте</a:t>
            </a:r>
            <a:r>
              <a:rPr lang="en-US" sz="2600" dirty="0"/>
              <a:t>, </a:t>
            </a:r>
            <a:r>
              <a:rPr lang="en-US" sz="2600" dirty="0" err="1"/>
              <a:t>имеющей</a:t>
            </a:r>
            <a:r>
              <a:rPr lang="en-US" sz="2600" dirty="0"/>
              <a:t> </a:t>
            </a:r>
            <a:r>
              <a:rPr lang="en-US" sz="2600" dirty="0" err="1"/>
              <a:t>законное</a:t>
            </a:r>
            <a:r>
              <a:rPr lang="en-US" sz="2600" dirty="0"/>
              <a:t> </a:t>
            </a:r>
            <a:r>
              <a:rPr lang="en-US" sz="2600" dirty="0" err="1"/>
              <a:t>обращение</a:t>
            </a:r>
            <a:r>
              <a:rPr lang="en-US" sz="2600" dirty="0"/>
              <a:t> в </a:t>
            </a:r>
            <a:r>
              <a:rPr lang="en-US" sz="2600" dirty="0" err="1"/>
              <a:t>данной</a:t>
            </a:r>
            <a:r>
              <a:rPr lang="en-US" sz="2600" dirty="0"/>
              <a:t> </a:t>
            </a:r>
            <a:r>
              <a:rPr lang="en-US" sz="2600" dirty="0" err="1"/>
              <a:t>стране</a:t>
            </a:r>
            <a:r>
              <a:rPr lang="ru-RU" sz="2600" dirty="0"/>
              <a:t>,</a:t>
            </a:r>
            <a:r>
              <a:rPr lang="en-US" sz="2600" dirty="0"/>
              <a:t> </a:t>
            </a:r>
            <a:r>
              <a:rPr lang="en-US" sz="2600" dirty="0" err="1"/>
              <a:t>непосредственно</a:t>
            </a:r>
            <a:r>
              <a:rPr lang="en-US" sz="2600" dirty="0"/>
              <a:t> </a:t>
            </a:r>
            <a:r>
              <a:rPr lang="en-US" sz="2600" dirty="0" err="1"/>
              <a:t>работнику</a:t>
            </a:r>
            <a:r>
              <a:rPr lang="ru-RU" sz="2600" dirty="0"/>
              <a:t>, </a:t>
            </a:r>
            <a:r>
              <a:rPr lang="en-US" sz="2600" dirty="0" err="1"/>
              <a:t>свобод</a:t>
            </a:r>
            <a:r>
              <a:rPr lang="ru-RU" sz="2600" dirty="0"/>
              <a:t>а</a:t>
            </a:r>
            <a:r>
              <a:rPr lang="en-US" sz="2600" dirty="0"/>
              <a:t> </a:t>
            </a:r>
            <a:r>
              <a:rPr lang="en-US" sz="2600" dirty="0" err="1"/>
              <a:t>распоряжени</a:t>
            </a:r>
            <a:r>
              <a:rPr lang="ru-RU" sz="2600" dirty="0"/>
              <a:t>я</a:t>
            </a:r>
            <a:r>
              <a:rPr lang="en-US" sz="2600" dirty="0"/>
              <a:t> </a:t>
            </a:r>
            <a:r>
              <a:rPr lang="en-US" sz="2600" dirty="0" err="1"/>
              <a:t>своей</a:t>
            </a:r>
            <a:r>
              <a:rPr lang="en-US" sz="2600" dirty="0"/>
              <a:t> </a:t>
            </a:r>
            <a:r>
              <a:rPr lang="en-US" sz="2600" dirty="0" err="1"/>
              <a:t>заработной</a:t>
            </a:r>
            <a:r>
              <a:rPr lang="en-US" sz="2600" dirty="0"/>
              <a:t> </a:t>
            </a:r>
            <a:r>
              <a:rPr lang="en-US" sz="2600" dirty="0" err="1"/>
              <a:t>платой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ru-RU" sz="2600" dirty="0"/>
              <a:t>Регулирование разрешенных вычетов</a:t>
            </a:r>
            <a:endParaRPr lang="en-US" sz="26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54861218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5774</TotalTime>
  <Words>1841</Words>
  <Application>Microsoft Office PowerPoint</Application>
  <PresentationFormat>On-screen Show (4:3)</PresentationFormat>
  <Paragraphs>257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Edge</vt:lpstr>
      <vt:lpstr>Microsoft Excel Chart</vt:lpstr>
      <vt:lpstr>Лист</vt:lpstr>
      <vt:lpstr>PowerPoint Presentation</vt:lpstr>
      <vt:lpstr>Краткое содержание</vt:lpstr>
      <vt:lpstr>PowerPoint Presentation</vt:lpstr>
      <vt:lpstr>Заработная плата – стандарты и принципы МОТ</vt:lpstr>
      <vt:lpstr>Равенство обращения</vt:lpstr>
      <vt:lpstr>Равенство обращения</vt:lpstr>
      <vt:lpstr> Установление минимальной  заработной платы</vt:lpstr>
      <vt:lpstr> Установление минимальной  заработной платы</vt:lpstr>
      <vt:lpstr>   Охрана заработной платы</vt:lpstr>
      <vt:lpstr>  Защита требований трудящихся</vt:lpstr>
      <vt:lpstr>Трудовые статьи в договорах, заключаемых государственными органами власти</vt:lpstr>
      <vt:lpstr> Содействие коллективным  переговорам</vt:lpstr>
      <vt:lpstr> Содействие коллективным  переговорам</vt:lpstr>
      <vt:lpstr> Условия занятости на государственной  службе</vt:lpstr>
      <vt:lpstr>PowerPoint Presentation</vt:lpstr>
      <vt:lpstr>PowerPoint Presentation</vt:lpstr>
      <vt:lpstr>Часть I</vt:lpstr>
      <vt:lpstr>Экономическая ситуация в мире: кризис, спад и занятость</vt:lpstr>
      <vt:lpstr>Экономическая ситуация в мире: кризис, спад и занятость</vt:lpstr>
      <vt:lpstr>Реальная средняя заработная плата</vt:lpstr>
      <vt:lpstr>Реальная средняя заработная плата</vt:lpstr>
      <vt:lpstr>PowerPoint Presentation</vt:lpstr>
      <vt:lpstr>Реальная средняя заработная плата</vt:lpstr>
      <vt:lpstr>Реальная средняя заработная плата</vt:lpstr>
      <vt:lpstr>Другие показатели заработной платы: уровень почасовой оплаты труда</vt:lpstr>
      <vt:lpstr>Другие показатели заработной платы: гендерный разрыв в оплате труда</vt:lpstr>
      <vt:lpstr>Другие показатели заработной платы: минимальная оплата труда</vt:lpstr>
      <vt:lpstr>Часть II</vt:lpstr>
      <vt:lpstr>Основные выводы и аргументы</vt:lpstr>
      <vt:lpstr>1. Что произошло? Доля трудовых доходов  продолжает падать … Скорректированная доля трудового дохода в развитых странах, Германии, США и Японии, 1970–2010 гг. </vt:lpstr>
      <vt:lpstr>1. Что произошло?  Тенденции к снижению связаны с увеличением разрыва между заработной платой и производительностью …</vt:lpstr>
      <vt:lpstr>2. Почему? Какие факторы влияют на динамику доли трудовых доходов?</vt:lpstr>
      <vt:lpstr>2. Почему?  Разложение динамики средней скорректированной доли трудовых доходов в период с 1990/94 гг. по 2000/04 гг.  </vt:lpstr>
      <vt:lpstr>3. Экономические последствия? Макроэкономическое влияние долей функционального распределения дохода </vt:lpstr>
      <vt:lpstr>3. Экономические последствия?   Тенденции влияния сокращения доли трудовых доходов на 1% на конечное потребление товаров и услуг, инвестиции и чистый экспорт </vt:lpstr>
      <vt:lpstr>3. Экономические последствия? Недолгосрочные способы борьбы с падением внутреннего спроса</vt:lpstr>
      <vt:lpstr>Часть III</vt:lpstr>
      <vt:lpstr>4. Что можно сделать? Всемирный призыв к «восстановлению баланса» для справедливого и устойчивого роста</vt:lpstr>
    </vt:vector>
  </TitlesOfParts>
  <Company>ILO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Sangheon Lee</dc:creator>
  <cp:lastModifiedBy>Mariko Ouchi</cp:lastModifiedBy>
  <cp:revision>441</cp:revision>
  <cp:lastPrinted>2011-03-18T15:51:45Z</cp:lastPrinted>
  <dcterms:created xsi:type="dcterms:W3CDTF">2008-02-28T15:18:36Z</dcterms:created>
  <dcterms:modified xsi:type="dcterms:W3CDTF">2013-12-16T15:40:11Z</dcterms:modified>
</cp:coreProperties>
</file>