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9"/>
  </p:notesMasterIdLst>
  <p:sldIdLst>
    <p:sldId id="256" r:id="rId2"/>
    <p:sldId id="266" r:id="rId3"/>
    <p:sldId id="259" r:id="rId4"/>
    <p:sldId id="262" r:id="rId5"/>
    <p:sldId id="263" r:id="rId6"/>
    <p:sldId id="278" r:id="rId7"/>
    <p:sldId id="268" r:id="rId8"/>
    <p:sldId id="280" r:id="rId9"/>
    <p:sldId id="274" r:id="rId10"/>
    <p:sldId id="261" r:id="rId11"/>
    <p:sldId id="293" r:id="rId12"/>
    <p:sldId id="299" r:id="rId13"/>
    <p:sldId id="303" r:id="rId14"/>
    <p:sldId id="300" r:id="rId15"/>
    <p:sldId id="301" r:id="rId16"/>
    <p:sldId id="302" r:id="rId17"/>
    <p:sldId id="292" r:id="rId18"/>
    <p:sldId id="295" r:id="rId19"/>
    <p:sldId id="297" r:id="rId20"/>
    <p:sldId id="290" r:id="rId21"/>
    <p:sldId id="289" r:id="rId22"/>
    <p:sldId id="288" r:id="rId23"/>
    <p:sldId id="287" r:id="rId24"/>
    <p:sldId id="286" r:id="rId25"/>
    <p:sldId id="282" r:id="rId26"/>
    <p:sldId id="283" r:id="rId27"/>
    <p:sldId id="29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9" d="100"/>
          <a:sy n="79" d="100"/>
        </p:scale>
        <p:origin x="-28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nna\&#1086;&#1073;&#1084;&#1077;&#1085;\&#1052;&#1080;&#1088;&#1073;&#1072;&#1085;&#1082;\&#1058;&#1077;&#1093;&#1079;&#1072;&#1076;&#1072;&#1085;&#1080;&#1103;%20&#1101;&#1082;&#1089;&#1087;&#1077;&#1088;&#1090;&#1072;&#1084;\&#1050;&#1074;&#1086;&#1090;&#1080;&#1088;&#1086;&#1074;&#1072;&#1085;&#1080;&#1077;\&#1082;&#1074;&#1086;&#1090;&#1072;.xls" TargetMode="External"/><Relationship Id="rId1" Type="http://schemas.openxmlformats.org/officeDocument/2006/relationships/image" Target="../media/image2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82;&#1074;&#1086;&#1090;&#1072;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na\&#1086;&#1073;&#1084;&#1077;&#1085;\&#1044;&#1086;&#1082;&#1083;&#1072;&#1076;&#1099;%20&#1060;&#1086;&#1085;&#1076;&#1072;\&#1057;&#1086;&#1074;&#1077;&#1088;&#1096;&#1077;&#1085;&#1089;&#1090;&#1074;&#1086;&#1074;&#1072;&#1085;&#1080;&#1077;%20&#1082;&#1074;&#1086;&#1090;&#1080;&#1088;&#1086;&#1074;&#1072;&#1085;&#1080;&#1103;\&#1055;&#1072;&#1090;&#1077;&#1085;&#1090;&#1099;%20&#1080;%20&#1042;&#1057;&#1050;%20(&#1075;&#1088;&#1072;&#1092;&#1080;&#1082;&#1080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na\&#1086;&#1073;&#1084;&#1077;&#1085;\&#1044;&#1086;&#1082;&#1083;&#1072;&#1076;&#1099;%20&#1060;&#1086;&#1085;&#1076;&#1072;\&#1057;&#1086;&#1074;&#1077;&#1088;&#1096;&#1077;&#1085;&#1089;&#1090;&#1074;&#1086;&#1074;&#1072;&#1085;&#1080;&#1077;%20&#1082;&#1074;&#1086;&#1090;&#1080;&#1088;&#1086;&#1074;&#1072;&#1085;&#1080;&#1103;\&#1055;&#1072;&#1090;&#1077;&#1085;&#1090;&#1099;%20&#1080;%20&#1042;&#1057;&#1050;%20(&#1075;&#1088;&#1072;&#1092;&#1080;&#1082;&#1080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na\&#1086;&#1073;&#1084;&#1077;&#1085;\&#1044;&#1086;&#1082;&#1083;&#1072;&#1076;&#1099;%20&#1060;&#1086;&#1085;&#1076;&#1072;\&#1048;&#1085;&#1089;&#1090;&#1080;&#1090;&#1091;&#1094;&#1080;&#1086;&#1085;&#1072;&#1083;&#1100;&#1085;&#1072;&#1103;%20&#1084;&#1086;&#1076;&#1077;&#1088;&#1085;&#1080;&#1079;&#1072;&#1094;&#1080;&#1103;\&#1076;&#1077;&#1085;&#1077;&#1078;%20&#1087;&#1077;&#1088;%20&#1080;&#1079;&#1084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na\&#1086;&#1073;&#1084;&#1077;&#1085;\&#1044;&#1086;&#1082;&#1083;&#1072;&#1076;&#1099;%20&#1060;&#1086;&#1085;&#1076;&#1072;\&#1048;&#1085;&#1089;&#1090;&#1080;&#1090;&#1091;&#1094;&#1080;&#1086;&#1085;&#1072;&#1083;&#1100;&#1085;&#1072;&#1103;%20&#1084;&#1086;&#1076;&#1077;&#1088;&#1085;&#1080;&#1079;&#1072;&#1094;&#1080;&#1103;\&#1076;&#1077;&#1085;&#1077;&#1078;%20&#1087;&#1077;&#1088;%20&#1080;&#1079;&#108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alphaModFix amt="5000"/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c:spPr>
    </c:sideWall>
    <c:backWall>
      <c:thickness val="0"/>
      <c:spPr>
        <a:blipFill dpi="0" rotWithShape="1">
          <a:blip xmlns:r="http://schemas.openxmlformats.org/officeDocument/2006/relationships" r:embed="rId1">
            <a:alphaModFix amt="5000"/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0.11821937882764656"/>
          <c:y val="3.2702817556441575E-2"/>
          <c:w val="0.86548447069116363"/>
          <c:h val="0.81343179118265629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FF0000"/>
                </a:gs>
                <a:gs pos="30000">
                  <a:srgbClr val="FFFF00"/>
                </a:gs>
                <a:gs pos="100000">
                  <a:srgbClr val="FF0000"/>
                </a:gs>
              </a:gsLst>
              <a:lin ang="13000000" scaled="0"/>
            </a:gradFill>
            <a:ln w="2222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prst="angle"/>
            </a:sp3d>
          </c:spPr>
          <c:invertIfNegative val="0"/>
          <c:dLbls>
            <c:dLbl>
              <c:idx val="17"/>
              <c:layout>
                <c:manualLayout>
                  <c:x val="1.4814711124798197E-2"/>
                  <c:y val="-7.9601432909364844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690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*</a:t>
                    </a:r>
                    <a:endParaRPr lang="en-US" sz="1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Лист1!$B$144:$S$144</c:f>
              <c:numCache>
                <c:formatCode>General</c:formatCode>
                <c:ptCount val="1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</c:numCache>
            </c:numRef>
          </c:cat>
          <c:val>
            <c:numRef>
              <c:f>Лист1!$B$145:$S$145</c:f>
              <c:numCache>
                <c:formatCode>General</c:formatCode>
                <c:ptCount val="18"/>
                <c:pt idx="0">
                  <c:v>129</c:v>
                </c:pt>
                <c:pt idx="1">
                  <c:v>281.10000000000002</c:v>
                </c:pt>
                <c:pt idx="2">
                  <c:v>292.2</c:v>
                </c:pt>
                <c:pt idx="3">
                  <c:v>241.5</c:v>
                </c:pt>
                <c:pt idx="4">
                  <c:v>242.3</c:v>
                </c:pt>
                <c:pt idx="5">
                  <c:v>211.4</c:v>
                </c:pt>
                <c:pt idx="6">
                  <c:v>213.3</c:v>
                </c:pt>
                <c:pt idx="7">
                  <c:v>283.7</c:v>
                </c:pt>
                <c:pt idx="8">
                  <c:v>359.5</c:v>
                </c:pt>
                <c:pt idx="9">
                  <c:v>377.9</c:v>
                </c:pt>
                <c:pt idx="10">
                  <c:v>460.4</c:v>
                </c:pt>
                <c:pt idx="11">
                  <c:v>702.5</c:v>
                </c:pt>
                <c:pt idx="12">
                  <c:v>1014</c:v>
                </c:pt>
                <c:pt idx="13">
                  <c:v>1717.1</c:v>
                </c:pt>
                <c:pt idx="14">
                  <c:v>2425.9</c:v>
                </c:pt>
                <c:pt idx="15">
                  <c:v>2223.6</c:v>
                </c:pt>
                <c:pt idx="16">
                  <c:v>1640.8</c:v>
                </c:pt>
                <c:pt idx="17">
                  <c:v>1720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296704"/>
        <c:axId val="29762304"/>
        <c:axId val="0"/>
      </c:bar3DChart>
      <c:catAx>
        <c:axId val="30296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годы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9762304"/>
        <c:crosses val="autoZero"/>
        <c:auto val="1"/>
        <c:lblAlgn val="ctr"/>
        <c:lblOffset val="100"/>
        <c:noMultiLvlLbl val="0"/>
      </c:catAx>
      <c:valAx>
        <c:axId val="29762304"/>
        <c:scaling>
          <c:orientation val="minMax"/>
        </c:scaling>
        <c:delete val="0"/>
        <c:axPos val="l"/>
        <c:majorGridlines>
          <c:spPr>
            <a:ln w="0"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тыс. чел.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0296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rgbClr val="FEB80A">
            <a:alpha val="36000"/>
          </a:srgbClr>
        </a:solidFill>
      </c:spPr>
    </c:sideWall>
    <c:backWall>
      <c:thickness val="0"/>
      <c:spPr>
        <a:solidFill>
          <a:srgbClr val="FEB80A">
            <a:alpha val="36000"/>
          </a:srgb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размер квоты</c:v>
          </c:tx>
          <c:spPr>
            <a:gradFill>
              <a:gsLst>
                <a:gs pos="0">
                  <a:srgbClr val="FF0000"/>
                </a:gs>
                <a:gs pos="50000">
                  <a:srgbClr val="7FD13B">
                    <a:tint val="44500"/>
                    <a:satMod val="160000"/>
                  </a:srgbClr>
                </a:gs>
                <a:gs pos="100000">
                  <a:srgbClr val="7FD13B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Лист1!$C$114:$G$114</c:f>
              <c:strCache>
                <c:ptCount val="5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</c:strCache>
            </c:strRef>
          </c:cat>
          <c:val>
            <c:numRef>
              <c:f>Лист1!$C$115:$G$115</c:f>
              <c:numCache>
                <c:formatCode>0</c:formatCode>
                <c:ptCount val="5"/>
                <c:pt idx="0">
                  <c:v>3384129</c:v>
                </c:pt>
                <c:pt idx="1">
                  <c:v>3976747</c:v>
                </c:pt>
                <c:pt idx="2">
                  <c:v>1944456</c:v>
                </c:pt>
                <c:pt idx="3">
                  <c:v>1745584</c:v>
                </c:pt>
                <c:pt idx="4">
                  <c:v>1745584</c:v>
                </c:pt>
              </c:numCache>
            </c:numRef>
          </c:val>
        </c:ser>
        <c:ser>
          <c:idx val="1"/>
          <c:order val="1"/>
          <c:tx>
            <c:v>резерв квоты</c:v>
          </c:tx>
          <c:spPr>
            <a:gradFill>
              <a:gsLst>
                <a:gs pos="0">
                  <a:srgbClr val="002060"/>
                </a:gs>
                <a:gs pos="50000">
                  <a:srgbClr val="7FD13B">
                    <a:tint val="44500"/>
                    <a:satMod val="160000"/>
                  </a:srgbClr>
                </a:gs>
                <a:gs pos="100000">
                  <a:srgbClr val="7FD13B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Лист1!$C$114:$G$114</c:f>
              <c:strCache>
                <c:ptCount val="5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</c:strCache>
            </c:strRef>
          </c:cat>
          <c:val>
            <c:numRef>
              <c:f>Лист1!$C$116:$G$116</c:f>
              <c:numCache>
                <c:formatCode>0</c:formatCode>
                <c:ptCount val="5"/>
                <c:pt idx="0">
                  <c:v>847995</c:v>
                </c:pt>
                <c:pt idx="1">
                  <c:v>2174023</c:v>
                </c:pt>
                <c:pt idx="2">
                  <c:v>526807</c:v>
                </c:pt>
                <c:pt idx="3">
                  <c:v>362231</c:v>
                </c:pt>
                <c:pt idx="4" formatCode="General">
                  <c:v>477606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998912"/>
        <c:axId val="77012992"/>
        <c:axId val="0"/>
      </c:bar3DChart>
      <c:catAx>
        <c:axId val="7699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012992"/>
        <c:crosses val="autoZero"/>
        <c:auto val="1"/>
        <c:lblAlgn val="ctr"/>
        <c:lblOffset val="100"/>
        <c:noMultiLvlLbl val="0"/>
      </c:catAx>
      <c:valAx>
        <c:axId val="77012992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6998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060229128550336"/>
          <c:y val="0.31453888086772613"/>
          <c:w val="0.13749799571911123"/>
          <c:h val="0.4559226182143968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 QUARTERLY PERIODS</a:t>
            </a:r>
            <a:endParaRPr lang="ru-RU" dirty="0"/>
          </a:p>
        </c:rich>
      </c:tx>
      <c:layout>
        <c:manualLayout>
          <c:xMode val="edge"/>
          <c:yMode val="edge"/>
          <c:x val="0.20530462392757257"/>
          <c:y val="1.8078969508228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Россия!$D$71</c:f>
              <c:strCache>
                <c:ptCount val="1"/>
                <c:pt idx="0">
                  <c:v>патенты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7777777777778065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065E-3"/>
                  <c:y val="-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8065E-3"/>
                  <c:y val="4.24377813600675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Россия!$E$70:$J$70</c:f>
              <c:strCache>
                <c:ptCount val="5"/>
                <c:pt idx="0">
                  <c:v>3 квартал 2010 г.</c:v>
                </c:pt>
                <c:pt idx="1">
                  <c:v>4 квартал 2010 г.</c:v>
                </c:pt>
                <c:pt idx="2">
                  <c:v>1 квартал 2011 г.</c:v>
                </c:pt>
                <c:pt idx="3">
                  <c:v>2 квартал 2011 г.</c:v>
                </c:pt>
                <c:pt idx="4">
                  <c:v>3 квартал 2011 г.</c:v>
                </c:pt>
              </c:strCache>
            </c:strRef>
          </c:cat>
          <c:val>
            <c:numRef>
              <c:f>Россия!$E$71:$J$71</c:f>
              <c:numCache>
                <c:formatCode>General</c:formatCode>
                <c:ptCount val="5"/>
                <c:pt idx="0">
                  <c:v>72839</c:v>
                </c:pt>
                <c:pt idx="1">
                  <c:v>84050</c:v>
                </c:pt>
                <c:pt idx="2">
                  <c:v>100242</c:v>
                </c:pt>
                <c:pt idx="3">
                  <c:v>299782</c:v>
                </c:pt>
                <c:pt idx="4">
                  <c:v>276516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42432"/>
        <c:axId val="77043968"/>
      </c:barChart>
      <c:catAx>
        <c:axId val="77042432"/>
        <c:scaling>
          <c:orientation val="minMax"/>
        </c:scaling>
        <c:delete val="0"/>
        <c:axPos val="b"/>
        <c:majorTickMark val="out"/>
        <c:minorTickMark val="none"/>
        <c:tickLblPos val="nextTo"/>
        <c:crossAx val="77043968"/>
        <c:crosses val="autoZero"/>
        <c:auto val="1"/>
        <c:lblAlgn val="ctr"/>
        <c:lblOffset val="100"/>
        <c:noMultiLvlLbl val="0"/>
      </c:catAx>
      <c:valAx>
        <c:axId val="7704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4243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WITH THE GROWING END</a:t>
            </a:r>
            <a:endParaRPr lang="ru-RU" dirty="0"/>
          </a:p>
        </c:rich>
      </c:tx>
      <c:layout>
        <c:manualLayout>
          <c:xMode val="edge"/>
          <c:yMode val="edge"/>
          <c:x val="0.21489167351478233"/>
          <c:y val="1.50658079235235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60956463550717"/>
          <c:y val="0.12045125297698042"/>
          <c:w val="0.8034755490706581"/>
          <c:h val="0.73965263703835382"/>
        </c:manualLayout>
      </c:layout>
      <c:lineChart>
        <c:grouping val="standard"/>
        <c:varyColors val="0"/>
        <c:ser>
          <c:idx val="0"/>
          <c:order val="0"/>
          <c:tx>
            <c:strRef>
              <c:f>Россия!$D$76</c:f>
              <c:strCache>
                <c:ptCount val="1"/>
                <c:pt idx="0">
                  <c:v>патенты с нарастающим итогом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4"/>
              <c:layout>
                <c:manualLayout>
                  <c:x val="0"/>
                  <c:y val="-1.80789695082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Россия!$E$74:$J$75</c:f>
              <c:strCache>
                <c:ptCount val="5"/>
                <c:pt idx="0">
                  <c:v>3 квартал 2010 г.</c:v>
                </c:pt>
                <c:pt idx="1">
                  <c:v>4 квартал 2010 г. </c:v>
                </c:pt>
                <c:pt idx="2">
                  <c:v>1 квартал 2011 г. </c:v>
                </c:pt>
                <c:pt idx="3">
                  <c:v>2 квартал 2011 г. </c:v>
                </c:pt>
                <c:pt idx="4">
                  <c:v>3 квартал 2011 г. </c:v>
                </c:pt>
              </c:strCache>
            </c:strRef>
          </c:cat>
          <c:val>
            <c:numRef>
              <c:f>Россия!$E$76:$J$76</c:f>
              <c:numCache>
                <c:formatCode>General</c:formatCode>
                <c:ptCount val="5"/>
                <c:pt idx="0">
                  <c:v>72839</c:v>
                </c:pt>
                <c:pt idx="1">
                  <c:v>156889</c:v>
                </c:pt>
                <c:pt idx="2">
                  <c:v>257131</c:v>
                </c:pt>
                <c:pt idx="3">
                  <c:v>556913</c:v>
                </c:pt>
                <c:pt idx="4">
                  <c:v>833429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084928"/>
        <c:axId val="77094912"/>
      </c:lineChart>
      <c:catAx>
        <c:axId val="77084928"/>
        <c:scaling>
          <c:orientation val="minMax"/>
        </c:scaling>
        <c:delete val="0"/>
        <c:axPos val="b"/>
        <c:majorTickMark val="out"/>
        <c:minorTickMark val="none"/>
        <c:tickLblPos val="nextTo"/>
        <c:crossAx val="77094912"/>
        <c:crosses val="autoZero"/>
        <c:auto val="1"/>
        <c:lblAlgn val="ctr"/>
        <c:lblOffset val="100"/>
        <c:noMultiLvlLbl val="0"/>
      </c:catAx>
      <c:valAx>
        <c:axId val="7709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8492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0380139487995"/>
          <c:y val="0.14399314668999819"/>
          <c:w val="0.58599461951350118"/>
          <c:h val="0.62229913969087802"/>
        </c:manualLayout>
      </c:layout>
      <c:lineChart>
        <c:grouping val="standard"/>
        <c:varyColors val="0"/>
        <c:ser>
          <c:idx val="0"/>
          <c:order val="0"/>
          <c:tx>
            <c:v>всего по странам</c:v>
          </c:tx>
          <c:spPr>
            <a:ln w="88900"/>
          </c:spPr>
          <c:marker>
            <c:symbol val="none"/>
          </c:marker>
          <c:cat>
            <c:strRef>
              <c:f>Лист1!$K$17:$M$17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Лист1!$K$18:$M$18</c:f>
              <c:numCache>
                <c:formatCode>General</c:formatCode>
                <c:ptCount val="3"/>
                <c:pt idx="0">
                  <c:v>7640</c:v>
                </c:pt>
                <c:pt idx="1">
                  <c:v>9436</c:v>
                </c:pt>
                <c:pt idx="2">
                  <c:v>13109</c:v>
                </c:pt>
              </c:numCache>
            </c:numRef>
          </c:val>
          <c:smooth val="0"/>
        </c:ser>
        <c:ser>
          <c:idx val="2"/>
          <c:order val="1"/>
          <c:tx>
            <c:v>страны СНГ</c:v>
          </c:tx>
          <c:spPr>
            <a:ln w="889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Лист1!$K$17:$M$17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Лист1!$K$19:$M$19</c:f>
              <c:numCache>
                <c:formatCode>General</c:formatCode>
                <c:ptCount val="3"/>
                <c:pt idx="0">
                  <c:v>6462</c:v>
                </c:pt>
                <c:pt idx="1">
                  <c:v>8040</c:v>
                </c:pt>
                <c:pt idx="2">
                  <c:v>11297</c:v>
                </c:pt>
              </c:numCache>
            </c:numRef>
          </c:val>
          <c:smooth val="0"/>
        </c:ser>
        <c:ser>
          <c:idx val="1"/>
          <c:order val="2"/>
          <c:tx>
            <c:v>дальнее зарубежье</c:v>
          </c:tx>
          <c:spPr>
            <a:ln w="889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Лист1!$K$17:$M$17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Лист1!$K$20:$M$20</c:f>
              <c:numCache>
                <c:formatCode>General</c:formatCode>
                <c:ptCount val="3"/>
                <c:pt idx="0">
                  <c:v>1178</c:v>
                </c:pt>
                <c:pt idx="1">
                  <c:v>1396</c:v>
                </c:pt>
                <c:pt idx="2">
                  <c:v>1812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41888"/>
        <c:axId val="77143424"/>
      </c:lineChart>
      <c:catAx>
        <c:axId val="7714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143424"/>
        <c:crosses val="autoZero"/>
        <c:auto val="1"/>
        <c:lblAlgn val="ctr"/>
        <c:lblOffset val="100"/>
        <c:noMultiLvlLbl val="0"/>
      </c:catAx>
      <c:valAx>
        <c:axId val="77143424"/>
        <c:scaling>
          <c:orientation val="minMax"/>
          <c:max val="14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 dirty="0"/>
                  <a:t>млн.</a:t>
                </a:r>
                <a:r>
                  <a:rPr lang="ru-RU" sz="1200" baseline="0" dirty="0"/>
                  <a:t> долл. США </a:t>
                </a:r>
                <a:endParaRPr lang="ru-RU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141888"/>
        <c:crosses val="autoZero"/>
        <c:crossBetween val="between"/>
        <c:majorUnit val="2000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80183647798742141"/>
          <c:y val="0.12905365995917167"/>
          <c:w val="0.18306918238993836"/>
          <c:h val="0.6261515748031496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62404512222441"/>
          <c:y val="5.684759148515045E-2"/>
          <c:w val="0.62261480530492164"/>
          <c:h val="0.77662314726496762"/>
        </c:manualLayout>
      </c:layout>
      <c:lineChart>
        <c:grouping val="standard"/>
        <c:varyColors val="0"/>
        <c:ser>
          <c:idx val="0"/>
          <c:order val="0"/>
          <c:tx>
            <c:v>всего по странам</c:v>
          </c:tx>
          <c:spPr>
            <a:ln w="88900"/>
          </c:spPr>
          <c:marker>
            <c:symbol val="none"/>
          </c:marker>
          <c:cat>
            <c:strRef>
              <c:f>Лист1!$O$17:$Q$17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Лист1!$O$18:$Q$18</c:f>
              <c:numCache>
                <c:formatCode>General</c:formatCode>
                <c:ptCount val="3"/>
                <c:pt idx="0">
                  <c:v>2223590</c:v>
                </c:pt>
                <c:pt idx="1">
                  <c:v>1640801</c:v>
                </c:pt>
                <c:pt idx="2">
                  <c:v>1600000</c:v>
                </c:pt>
              </c:numCache>
            </c:numRef>
          </c:val>
          <c:smooth val="0"/>
        </c:ser>
        <c:ser>
          <c:idx val="1"/>
          <c:order val="1"/>
          <c:tx>
            <c:v> страны СНГ</c:v>
          </c:tx>
          <c:spPr>
            <a:ln w="88900"/>
          </c:spPr>
          <c:marker>
            <c:symbol val="none"/>
          </c:marker>
          <c:cat>
            <c:strRef>
              <c:f>Лист1!$O$17:$Q$17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Лист1!$O$19:$Q$19</c:f>
              <c:numCache>
                <c:formatCode>General</c:formatCode>
                <c:ptCount val="3"/>
                <c:pt idx="0">
                  <c:v>1648250</c:v>
                </c:pt>
                <c:pt idx="1">
                  <c:v>1246896</c:v>
                </c:pt>
                <c:pt idx="2">
                  <c:v>1217000</c:v>
                </c:pt>
              </c:numCache>
            </c:numRef>
          </c:val>
          <c:smooth val="0"/>
        </c:ser>
        <c:ser>
          <c:idx val="2"/>
          <c:order val="2"/>
          <c:tx>
            <c:v>дальнее зарубежье</c:v>
          </c:tx>
          <c:spPr>
            <a:ln w="88900"/>
          </c:spPr>
          <c:marker>
            <c:symbol val="none"/>
          </c:marker>
          <c:cat>
            <c:strRef>
              <c:f>Лист1!$O$17:$Q$17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Лист1!$O$20:$Q$20</c:f>
              <c:numCache>
                <c:formatCode>General</c:formatCode>
                <c:ptCount val="3"/>
                <c:pt idx="0">
                  <c:v>575346</c:v>
                </c:pt>
                <c:pt idx="1">
                  <c:v>393020</c:v>
                </c:pt>
                <c:pt idx="2">
                  <c:v>383000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73888"/>
        <c:axId val="77175424"/>
      </c:lineChart>
      <c:catAx>
        <c:axId val="77173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175424"/>
        <c:crosses val="autoZero"/>
        <c:auto val="1"/>
        <c:lblAlgn val="ctr"/>
        <c:lblOffset val="100"/>
        <c:noMultiLvlLbl val="0"/>
      </c:catAx>
      <c:valAx>
        <c:axId val="77175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 dirty="0"/>
                  <a:t>человек</a:t>
                </a:r>
              </a:p>
            </c:rich>
          </c:tx>
          <c:layout>
            <c:manualLayout>
              <c:xMode val="edge"/>
              <c:yMode val="edge"/>
              <c:x val="0"/>
              <c:y val="0.323104700486032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1738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80379423933736482"/>
          <c:y val="0.11640571845263872"/>
          <c:w val="0.18668197970659758"/>
          <c:h val="0.7258448601964341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DF5E5-FE7A-4764-AE31-F96E0304A54E}" type="doc">
      <dgm:prSet loTypeId="urn:microsoft.com/office/officeart/2005/8/layout/default#1" loCatId="list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7277162-DC79-4DE6-A627-752CDFC5F5F5}">
      <dgm:prSet phldrT="[Текст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Annually consider the questions related to the migration policy implementation, provide estimation of the effectiveness of use of the foreign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force</a:t>
          </a:r>
          <a:endParaRPr lang="ru-RU" dirty="0"/>
        </a:p>
      </dgm:t>
    </dgm:pt>
    <dgm:pt modelId="{4F9AEFE9-E7C2-4DEE-8F58-10E69F648B06}" type="parTrans" cxnId="{A4F6D4A5-88FA-4957-8812-8165E22555E5}">
      <dgm:prSet/>
      <dgm:spPr/>
      <dgm:t>
        <a:bodyPr/>
        <a:lstStyle/>
        <a:p>
          <a:endParaRPr lang="ru-RU"/>
        </a:p>
      </dgm:t>
    </dgm:pt>
    <dgm:pt modelId="{2DE56695-BFA7-490C-825D-B5CF04500E4F}" type="sibTrans" cxnId="{A4F6D4A5-88FA-4957-8812-8165E22555E5}">
      <dgm:prSet/>
      <dgm:spPr/>
      <dgm:t>
        <a:bodyPr/>
        <a:lstStyle/>
        <a:p>
          <a:endParaRPr lang="ru-RU"/>
        </a:p>
      </dgm:t>
    </dgm:pt>
    <dgm:pt modelId="{FA4DDDBA-F128-4E15-A673-C0E787AF0097}">
      <dgm:prSet phldrT="[Текст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Hold consultations on Drafts of the normative and Legal acts those are regulating questions on external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migration</a:t>
          </a:r>
          <a:endParaRPr lang="ru-RU" dirty="0"/>
        </a:p>
      </dgm:t>
    </dgm:pt>
    <dgm:pt modelId="{8A74B36D-B9E3-4BE6-B2C1-2B40BDDA27FF}" type="parTrans" cxnId="{54A04E97-6AE7-4E6E-8F3B-F972B87B1B32}">
      <dgm:prSet/>
      <dgm:spPr/>
      <dgm:t>
        <a:bodyPr/>
        <a:lstStyle/>
        <a:p>
          <a:endParaRPr lang="ru-RU"/>
        </a:p>
      </dgm:t>
    </dgm:pt>
    <dgm:pt modelId="{C71CF3CB-8650-42D3-9B47-0898B66A65D8}" type="sibTrans" cxnId="{54A04E97-6AE7-4E6E-8F3B-F972B87B1B32}">
      <dgm:prSet/>
      <dgm:spPr/>
      <dgm:t>
        <a:bodyPr/>
        <a:lstStyle/>
        <a:p>
          <a:endParaRPr lang="ru-RU"/>
        </a:p>
      </dgm:t>
    </dgm:pt>
    <dgm:pt modelId="{0B85940C-F5FA-458C-8307-74B86716C0CA}">
      <dgm:prSet phldrT="[Текст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Hold consultations on questions related to quota defining process on use and bring in of foreign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force</a:t>
          </a:r>
          <a:endParaRPr lang="ru-RU" dirty="0"/>
        </a:p>
      </dgm:t>
    </dgm:pt>
    <dgm:pt modelId="{5C07048B-591F-4927-A0EA-844A9143A40C}" type="parTrans" cxnId="{1992EAA6-7D2F-4360-A954-7748C394BE40}">
      <dgm:prSet/>
      <dgm:spPr/>
      <dgm:t>
        <a:bodyPr/>
        <a:lstStyle/>
        <a:p>
          <a:endParaRPr lang="ru-RU"/>
        </a:p>
      </dgm:t>
    </dgm:pt>
    <dgm:pt modelId="{11338D9A-8757-4FDA-AB7A-F1E0A0BDE651}" type="sibTrans" cxnId="{1992EAA6-7D2F-4360-A954-7748C394BE40}">
      <dgm:prSet/>
      <dgm:spPr/>
      <dgm:t>
        <a:bodyPr/>
        <a:lstStyle/>
        <a:p>
          <a:endParaRPr lang="ru-RU"/>
        </a:p>
      </dgm:t>
    </dgm:pt>
    <dgm:pt modelId="{90D44F60-91BA-4FA8-ACE2-CA1C52D319F0}">
      <dgm:prSet phldrT="[Текст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Hold consultations on Drafts of the normative and legal acts those are regulating internal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migration</a:t>
          </a:r>
          <a:endParaRPr lang="ru-RU" dirty="0"/>
        </a:p>
      </dgm:t>
    </dgm:pt>
    <dgm:pt modelId="{AE60BF5A-FA67-4826-9031-522EA8B0CA00}" type="parTrans" cxnId="{53B1631B-9B92-4D29-8F3A-866968C72039}">
      <dgm:prSet/>
      <dgm:spPr/>
      <dgm:t>
        <a:bodyPr/>
        <a:lstStyle/>
        <a:p>
          <a:endParaRPr lang="ru-RU"/>
        </a:p>
      </dgm:t>
    </dgm:pt>
    <dgm:pt modelId="{86F7CBED-9B32-4D92-9953-F93B38BEA8FD}" type="sibTrans" cxnId="{53B1631B-9B92-4D29-8F3A-866968C72039}">
      <dgm:prSet/>
      <dgm:spPr/>
      <dgm:t>
        <a:bodyPr/>
        <a:lstStyle/>
        <a:p>
          <a:endParaRPr lang="ru-RU"/>
        </a:p>
      </dgm:t>
    </dgm:pt>
    <dgm:pt modelId="{10EEDA27-6DC3-48D9-BA6C-EDDA5297FD05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Hold consultations on modernization and perfection of exiting mechanisms of defining economical demand of foreign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force  bring in, including spheres of its application and procedure of quotation</a:t>
          </a:r>
          <a:endParaRPr lang="ru-RU" dirty="0"/>
        </a:p>
      </dgm:t>
    </dgm:pt>
    <dgm:pt modelId="{0673CA6B-8D44-409A-87C6-EE882B570121}" type="parTrans" cxnId="{8E4E2D50-3B71-4234-8CCC-C28A0F48147F}">
      <dgm:prSet/>
      <dgm:spPr/>
      <dgm:t>
        <a:bodyPr/>
        <a:lstStyle/>
        <a:p>
          <a:endParaRPr lang="ru-RU"/>
        </a:p>
      </dgm:t>
    </dgm:pt>
    <dgm:pt modelId="{393A28D8-8F31-4C13-BDCD-A87A4AAC1795}" type="sibTrans" cxnId="{8E4E2D50-3B71-4234-8CCC-C28A0F48147F}">
      <dgm:prSet/>
      <dgm:spPr/>
      <dgm:t>
        <a:bodyPr/>
        <a:lstStyle/>
        <a:p>
          <a:endParaRPr lang="ru-RU"/>
        </a:p>
      </dgm:t>
    </dgm:pt>
    <dgm:pt modelId="{1949C958-F1A7-4685-B49D-32F6E83DEBD1}" type="pres">
      <dgm:prSet presAssocID="{649DF5E5-FE7A-4764-AE31-F96E0304A5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9AEBB9-E621-479F-A853-D6E00A3D3BBB}" type="pres">
      <dgm:prSet presAssocID="{B7277162-DC79-4DE6-A627-752CDFC5F5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3D627-9F04-4711-8634-55BD35A39F30}" type="pres">
      <dgm:prSet presAssocID="{2DE56695-BFA7-490C-825D-B5CF04500E4F}" presName="sibTrans" presStyleCnt="0"/>
      <dgm:spPr/>
    </dgm:pt>
    <dgm:pt modelId="{58FDDBD8-68BC-40A4-9578-104F5AA440D5}" type="pres">
      <dgm:prSet presAssocID="{FA4DDDBA-F128-4E15-A673-C0E787AF00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FEFED-C21B-45CE-ADB7-FFEE5B0878B0}" type="pres">
      <dgm:prSet presAssocID="{C71CF3CB-8650-42D3-9B47-0898B66A65D8}" presName="sibTrans" presStyleCnt="0"/>
      <dgm:spPr/>
    </dgm:pt>
    <dgm:pt modelId="{E23D1402-470A-4723-9D33-3098BAF0326F}" type="pres">
      <dgm:prSet presAssocID="{0B85940C-F5FA-458C-8307-74B86716C0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E4FB7-4AC3-40BA-933E-D68EE74724C0}" type="pres">
      <dgm:prSet presAssocID="{11338D9A-8757-4FDA-AB7A-F1E0A0BDE651}" presName="sibTrans" presStyleCnt="0"/>
      <dgm:spPr/>
    </dgm:pt>
    <dgm:pt modelId="{F1EC3834-257A-4877-A5F0-6291C872C2C3}" type="pres">
      <dgm:prSet presAssocID="{90D44F60-91BA-4FA8-ACE2-CA1C52D319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C77C1-B5F7-4FAD-9E00-D9E2FE633CF0}" type="pres">
      <dgm:prSet presAssocID="{86F7CBED-9B32-4D92-9953-F93B38BEA8FD}" presName="sibTrans" presStyleCnt="0"/>
      <dgm:spPr/>
    </dgm:pt>
    <dgm:pt modelId="{C70CC044-59D1-4FB3-9E6A-B8A59669F403}" type="pres">
      <dgm:prSet presAssocID="{10EEDA27-6DC3-48D9-BA6C-EDDA5297FD0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A169C-D017-4FB1-A599-512E24F32AED}" type="presOf" srcId="{B7277162-DC79-4DE6-A627-752CDFC5F5F5}" destId="{3E9AEBB9-E621-479F-A853-D6E00A3D3BBB}" srcOrd="0" destOrd="0" presId="urn:microsoft.com/office/officeart/2005/8/layout/default#1"/>
    <dgm:cxn modelId="{66A95963-7EAC-437B-BE59-6D4CB5379708}" type="presOf" srcId="{649DF5E5-FE7A-4764-AE31-F96E0304A54E}" destId="{1949C958-F1A7-4685-B49D-32F6E83DEBD1}" srcOrd="0" destOrd="0" presId="urn:microsoft.com/office/officeart/2005/8/layout/default#1"/>
    <dgm:cxn modelId="{8E4E2D50-3B71-4234-8CCC-C28A0F48147F}" srcId="{649DF5E5-FE7A-4764-AE31-F96E0304A54E}" destId="{10EEDA27-6DC3-48D9-BA6C-EDDA5297FD05}" srcOrd="4" destOrd="0" parTransId="{0673CA6B-8D44-409A-87C6-EE882B570121}" sibTransId="{393A28D8-8F31-4C13-BDCD-A87A4AAC1795}"/>
    <dgm:cxn modelId="{A4F6D4A5-88FA-4957-8812-8165E22555E5}" srcId="{649DF5E5-FE7A-4764-AE31-F96E0304A54E}" destId="{B7277162-DC79-4DE6-A627-752CDFC5F5F5}" srcOrd="0" destOrd="0" parTransId="{4F9AEFE9-E7C2-4DEE-8F58-10E69F648B06}" sibTransId="{2DE56695-BFA7-490C-825D-B5CF04500E4F}"/>
    <dgm:cxn modelId="{266E93FB-284F-4321-9969-FA8D2AEDA471}" type="presOf" srcId="{FA4DDDBA-F128-4E15-A673-C0E787AF0097}" destId="{58FDDBD8-68BC-40A4-9578-104F5AA440D5}" srcOrd="0" destOrd="0" presId="urn:microsoft.com/office/officeart/2005/8/layout/default#1"/>
    <dgm:cxn modelId="{A4ABD8EB-1681-4D54-B4D2-AD3645E82C8E}" type="presOf" srcId="{90D44F60-91BA-4FA8-ACE2-CA1C52D319F0}" destId="{F1EC3834-257A-4877-A5F0-6291C872C2C3}" srcOrd="0" destOrd="0" presId="urn:microsoft.com/office/officeart/2005/8/layout/default#1"/>
    <dgm:cxn modelId="{1992EAA6-7D2F-4360-A954-7748C394BE40}" srcId="{649DF5E5-FE7A-4764-AE31-F96E0304A54E}" destId="{0B85940C-F5FA-458C-8307-74B86716C0CA}" srcOrd="2" destOrd="0" parTransId="{5C07048B-591F-4927-A0EA-844A9143A40C}" sibTransId="{11338D9A-8757-4FDA-AB7A-F1E0A0BDE651}"/>
    <dgm:cxn modelId="{F8A5F273-9F93-4E53-9AD0-7E3BA12E2D38}" type="presOf" srcId="{10EEDA27-6DC3-48D9-BA6C-EDDA5297FD05}" destId="{C70CC044-59D1-4FB3-9E6A-B8A59669F403}" srcOrd="0" destOrd="0" presId="urn:microsoft.com/office/officeart/2005/8/layout/default#1"/>
    <dgm:cxn modelId="{54A04E97-6AE7-4E6E-8F3B-F972B87B1B32}" srcId="{649DF5E5-FE7A-4764-AE31-F96E0304A54E}" destId="{FA4DDDBA-F128-4E15-A673-C0E787AF0097}" srcOrd="1" destOrd="0" parTransId="{8A74B36D-B9E3-4BE6-B2C1-2B40BDDA27FF}" sibTransId="{C71CF3CB-8650-42D3-9B47-0898B66A65D8}"/>
    <dgm:cxn modelId="{E2187478-A150-4643-BA79-BCFCA59812BE}" type="presOf" srcId="{0B85940C-F5FA-458C-8307-74B86716C0CA}" destId="{E23D1402-470A-4723-9D33-3098BAF0326F}" srcOrd="0" destOrd="0" presId="urn:microsoft.com/office/officeart/2005/8/layout/default#1"/>
    <dgm:cxn modelId="{53B1631B-9B92-4D29-8F3A-866968C72039}" srcId="{649DF5E5-FE7A-4764-AE31-F96E0304A54E}" destId="{90D44F60-91BA-4FA8-ACE2-CA1C52D319F0}" srcOrd="3" destOrd="0" parTransId="{AE60BF5A-FA67-4826-9031-522EA8B0CA00}" sibTransId="{86F7CBED-9B32-4D92-9953-F93B38BEA8FD}"/>
    <dgm:cxn modelId="{C75A5B30-0504-494B-8AD8-ABA952DFDE44}" type="presParOf" srcId="{1949C958-F1A7-4685-B49D-32F6E83DEBD1}" destId="{3E9AEBB9-E621-479F-A853-D6E00A3D3BBB}" srcOrd="0" destOrd="0" presId="urn:microsoft.com/office/officeart/2005/8/layout/default#1"/>
    <dgm:cxn modelId="{45DACA5F-5341-4DDF-BF2E-12F77FD125E1}" type="presParOf" srcId="{1949C958-F1A7-4685-B49D-32F6E83DEBD1}" destId="{CF23D627-9F04-4711-8634-55BD35A39F30}" srcOrd="1" destOrd="0" presId="urn:microsoft.com/office/officeart/2005/8/layout/default#1"/>
    <dgm:cxn modelId="{3E50872A-79B1-42DA-B7EE-6D8BE925E9CF}" type="presParOf" srcId="{1949C958-F1A7-4685-B49D-32F6E83DEBD1}" destId="{58FDDBD8-68BC-40A4-9578-104F5AA440D5}" srcOrd="2" destOrd="0" presId="urn:microsoft.com/office/officeart/2005/8/layout/default#1"/>
    <dgm:cxn modelId="{589FDFE5-FA20-4C37-BCAA-95F636B2A14A}" type="presParOf" srcId="{1949C958-F1A7-4685-B49D-32F6E83DEBD1}" destId="{763FEFED-C21B-45CE-ADB7-FFEE5B0878B0}" srcOrd="3" destOrd="0" presId="urn:microsoft.com/office/officeart/2005/8/layout/default#1"/>
    <dgm:cxn modelId="{7E2A0537-43F2-45A1-938A-D9AC355779CA}" type="presParOf" srcId="{1949C958-F1A7-4685-B49D-32F6E83DEBD1}" destId="{E23D1402-470A-4723-9D33-3098BAF0326F}" srcOrd="4" destOrd="0" presId="urn:microsoft.com/office/officeart/2005/8/layout/default#1"/>
    <dgm:cxn modelId="{2EB8831D-2507-4083-9BA3-C8D807E1C0B1}" type="presParOf" srcId="{1949C958-F1A7-4685-B49D-32F6E83DEBD1}" destId="{311E4FB7-4AC3-40BA-933E-D68EE74724C0}" srcOrd="5" destOrd="0" presId="urn:microsoft.com/office/officeart/2005/8/layout/default#1"/>
    <dgm:cxn modelId="{90BEE12B-6F9C-4332-9567-0A20A3A7AACB}" type="presParOf" srcId="{1949C958-F1A7-4685-B49D-32F6E83DEBD1}" destId="{F1EC3834-257A-4877-A5F0-6291C872C2C3}" srcOrd="6" destOrd="0" presId="urn:microsoft.com/office/officeart/2005/8/layout/default#1"/>
    <dgm:cxn modelId="{175FE0B8-FE31-4052-8ACA-2A2193576069}" type="presParOf" srcId="{1949C958-F1A7-4685-B49D-32F6E83DEBD1}" destId="{5D1C77C1-B5F7-4FAD-9E00-D9E2FE633CF0}" srcOrd="7" destOrd="0" presId="urn:microsoft.com/office/officeart/2005/8/layout/default#1"/>
    <dgm:cxn modelId="{D7C2B539-3028-4390-AD05-BA683FB0A87F}" type="presParOf" srcId="{1949C958-F1A7-4685-B49D-32F6E83DEBD1}" destId="{C70CC044-59D1-4FB3-9E6A-B8A59669F40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A20D5-9A11-490A-A687-02BC5469BE1F}" type="doc">
      <dgm:prSet loTypeId="urn:microsoft.com/office/officeart/2005/8/layout/vList2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973A1D5-9F84-4BB9-A422-5EEA3872B93E}">
      <dgm:prSet phldrT="[Текст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Trade Unions are standing for legal, regulated  and well managed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migration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D7CAC0F-1209-41A9-99AB-7A5655325675}" type="parTrans" cxnId="{CF4C1947-EEFB-4EB0-9C06-287E8169E951}">
      <dgm:prSet/>
      <dgm:spPr/>
      <dgm:t>
        <a:bodyPr/>
        <a:lstStyle/>
        <a:p>
          <a:endParaRPr lang="ru-RU"/>
        </a:p>
      </dgm:t>
    </dgm:pt>
    <dgm:pt modelId="{47C86DF0-E06B-4FA3-8DCC-23EDFD8D3AF6}" type="sibTrans" cxnId="{CF4C1947-EEFB-4EB0-9C06-287E8169E951}">
      <dgm:prSet/>
      <dgm:spPr/>
      <dgm:t>
        <a:bodyPr/>
        <a:lstStyle/>
        <a:p>
          <a:endParaRPr lang="ru-RU"/>
        </a:p>
      </dgm:t>
    </dgm:pt>
    <dgm:pt modelId="{720A1164-01D3-414A-A8DE-8A8E305CC831}">
      <dgm:prSet phldrT="[Текст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Trade Unions consider, that legal migrants  must have same rights and obligations  in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and social spheres as  foreseen by the Russian legislation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417D15-3700-4781-96C1-BD6D74FACF6E}" type="parTrans" cxnId="{AD80961C-3024-4914-ADB0-D5C3675F5F44}">
      <dgm:prSet/>
      <dgm:spPr/>
      <dgm:t>
        <a:bodyPr/>
        <a:lstStyle/>
        <a:p>
          <a:endParaRPr lang="ru-RU"/>
        </a:p>
      </dgm:t>
    </dgm:pt>
    <dgm:pt modelId="{27D2B76C-2A7C-4322-B8FA-01B27A21A91C}" type="sibTrans" cxnId="{AD80961C-3024-4914-ADB0-D5C3675F5F44}">
      <dgm:prSet/>
      <dgm:spPr/>
      <dgm:t>
        <a:bodyPr/>
        <a:lstStyle/>
        <a:p>
          <a:endParaRPr lang="ru-RU"/>
        </a:p>
      </dgm:t>
    </dgm:pt>
    <dgm:pt modelId="{E31E444D-A83C-46D8-A080-713DDFF9C86B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Times New Roman" pitchFamily="18" charset="0"/>
              <a:cs typeface="Times New Roman" pitchFamily="18" charset="0"/>
            </a:rPr>
            <a:t>Foreign citizens and stateless persons, those who are resident in the RF, generally, eligible to be members of the Russian trade unions.   </a:t>
          </a:r>
          <a:endParaRPr lang="ru-RU" dirty="0"/>
        </a:p>
      </dgm:t>
    </dgm:pt>
    <dgm:pt modelId="{645BC936-CD02-473F-8FC8-4A663C0B2734}" type="parTrans" cxnId="{9CD04286-8EF0-458A-866B-D9242073D686}">
      <dgm:prSet/>
      <dgm:spPr/>
      <dgm:t>
        <a:bodyPr/>
        <a:lstStyle/>
        <a:p>
          <a:endParaRPr lang="ru-RU"/>
        </a:p>
      </dgm:t>
    </dgm:pt>
    <dgm:pt modelId="{487685AF-4A3D-4685-87D2-D2DAF74D9E75}" type="sibTrans" cxnId="{9CD04286-8EF0-458A-866B-D9242073D686}">
      <dgm:prSet/>
      <dgm:spPr/>
      <dgm:t>
        <a:bodyPr/>
        <a:lstStyle/>
        <a:p>
          <a:endParaRPr lang="ru-RU"/>
        </a:p>
      </dgm:t>
    </dgm:pt>
    <dgm:pt modelId="{AE853DA9-C13F-47F1-B50F-0DE3C069AED9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Trade Unions are seeking the right of foreign workers  on medical insurance, education, social security, that  they are fully covered by legal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norms and get the right on collective protection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2BD355B-EE9E-406F-9991-58BD28C5A4E3}" type="parTrans" cxnId="{DDA1BC65-FAF6-4C19-8ED0-BC2B585A670D}">
      <dgm:prSet/>
      <dgm:spPr/>
      <dgm:t>
        <a:bodyPr/>
        <a:lstStyle/>
        <a:p>
          <a:endParaRPr lang="ru-RU"/>
        </a:p>
      </dgm:t>
    </dgm:pt>
    <dgm:pt modelId="{7A0A3FD4-99C7-4241-B8BC-2C18509CF5EE}" type="sibTrans" cxnId="{DDA1BC65-FAF6-4C19-8ED0-BC2B585A670D}">
      <dgm:prSet/>
      <dgm:spPr/>
      <dgm:t>
        <a:bodyPr/>
        <a:lstStyle/>
        <a:p>
          <a:endParaRPr lang="ru-RU"/>
        </a:p>
      </dgm:t>
    </dgm:pt>
    <dgm:pt modelId="{B603549A-67E7-4DBE-95C5-3ED5915AF60B}" type="pres">
      <dgm:prSet presAssocID="{527A20D5-9A11-490A-A687-02BC5469BE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D8060-7FC1-4C77-973F-A73AFCD71E0F}" type="pres">
      <dgm:prSet presAssocID="{1973A1D5-9F84-4BB9-A422-5EEA3872B93E}" presName="parentText" presStyleLbl="node1" presStyleIdx="0" presStyleCnt="4" custLinFactY="-200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E81F5-F0A7-4350-B14E-A7B8747FB210}" type="pres">
      <dgm:prSet presAssocID="{47C86DF0-E06B-4FA3-8DCC-23EDFD8D3AF6}" presName="spacer" presStyleCnt="0"/>
      <dgm:spPr/>
    </dgm:pt>
    <dgm:pt modelId="{A6FD4B12-F33D-41A8-99C7-34772E62819F}" type="pres">
      <dgm:prSet presAssocID="{720A1164-01D3-414A-A8DE-8A8E305CC831}" presName="parentText" presStyleLbl="node1" presStyleIdx="1" presStyleCnt="4" custLinFactY="-152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A18A6-480F-467B-B2B1-CC0382CDD6A9}" type="pres">
      <dgm:prSet presAssocID="{27D2B76C-2A7C-4322-B8FA-01B27A21A91C}" presName="spacer" presStyleCnt="0"/>
      <dgm:spPr/>
    </dgm:pt>
    <dgm:pt modelId="{40A69E7B-FA38-4F25-966B-3A1A42B64A17}" type="pres">
      <dgm:prSet presAssocID="{E31E444D-A83C-46D8-A080-713DDFF9C86B}" presName="parentText" presStyleLbl="node1" presStyleIdx="2" presStyleCnt="4" custLinFactY="-36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DCC64-8D31-46BE-AD5B-DFAED1ABE663}" type="pres">
      <dgm:prSet presAssocID="{487685AF-4A3D-4685-87D2-D2DAF74D9E75}" presName="spacer" presStyleCnt="0"/>
      <dgm:spPr/>
    </dgm:pt>
    <dgm:pt modelId="{1B8EC46C-917C-4D71-9992-0515A428ECE1}" type="pres">
      <dgm:prSet presAssocID="{AE853DA9-C13F-47F1-B50F-0DE3C069AED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FFEDF-1F2F-447A-90E7-24E8C1664B67}" type="presOf" srcId="{AE853DA9-C13F-47F1-B50F-0DE3C069AED9}" destId="{1B8EC46C-917C-4D71-9992-0515A428ECE1}" srcOrd="0" destOrd="0" presId="urn:microsoft.com/office/officeart/2005/8/layout/vList2"/>
    <dgm:cxn modelId="{9CD04286-8EF0-458A-866B-D9242073D686}" srcId="{527A20D5-9A11-490A-A687-02BC5469BE1F}" destId="{E31E444D-A83C-46D8-A080-713DDFF9C86B}" srcOrd="2" destOrd="0" parTransId="{645BC936-CD02-473F-8FC8-4A663C0B2734}" sibTransId="{487685AF-4A3D-4685-87D2-D2DAF74D9E75}"/>
    <dgm:cxn modelId="{C394BCD9-85CE-41F0-B06C-7110F033A06D}" type="presOf" srcId="{1973A1D5-9F84-4BB9-A422-5EEA3872B93E}" destId="{051D8060-7FC1-4C77-973F-A73AFCD71E0F}" srcOrd="0" destOrd="0" presId="urn:microsoft.com/office/officeart/2005/8/layout/vList2"/>
    <dgm:cxn modelId="{DDA1BC65-FAF6-4C19-8ED0-BC2B585A670D}" srcId="{527A20D5-9A11-490A-A687-02BC5469BE1F}" destId="{AE853DA9-C13F-47F1-B50F-0DE3C069AED9}" srcOrd="3" destOrd="0" parTransId="{42BD355B-EE9E-406F-9991-58BD28C5A4E3}" sibTransId="{7A0A3FD4-99C7-4241-B8BC-2C18509CF5EE}"/>
    <dgm:cxn modelId="{CF4C1947-EEFB-4EB0-9C06-287E8169E951}" srcId="{527A20D5-9A11-490A-A687-02BC5469BE1F}" destId="{1973A1D5-9F84-4BB9-A422-5EEA3872B93E}" srcOrd="0" destOrd="0" parTransId="{DD7CAC0F-1209-41A9-99AB-7A5655325675}" sibTransId="{47C86DF0-E06B-4FA3-8DCC-23EDFD8D3AF6}"/>
    <dgm:cxn modelId="{AD80961C-3024-4914-ADB0-D5C3675F5F44}" srcId="{527A20D5-9A11-490A-A687-02BC5469BE1F}" destId="{720A1164-01D3-414A-A8DE-8A8E305CC831}" srcOrd="1" destOrd="0" parTransId="{9B417D15-3700-4781-96C1-BD6D74FACF6E}" sibTransId="{27D2B76C-2A7C-4322-B8FA-01B27A21A91C}"/>
    <dgm:cxn modelId="{1DFC3D94-C73E-4F89-B109-4D0262F24B6C}" type="presOf" srcId="{720A1164-01D3-414A-A8DE-8A8E305CC831}" destId="{A6FD4B12-F33D-41A8-99C7-34772E62819F}" srcOrd="0" destOrd="0" presId="urn:microsoft.com/office/officeart/2005/8/layout/vList2"/>
    <dgm:cxn modelId="{3B81E903-BEA8-44C2-9B96-95B9717C5BFC}" type="presOf" srcId="{E31E444D-A83C-46D8-A080-713DDFF9C86B}" destId="{40A69E7B-FA38-4F25-966B-3A1A42B64A17}" srcOrd="0" destOrd="0" presId="urn:microsoft.com/office/officeart/2005/8/layout/vList2"/>
    <dgm:cxn modelId="{8DBD1DA5-7000-4223-9B54-8E40A868233F}" type="presOf" srcId="{527A20D5-9A11-490A-A687-02BC5469BE1F}" destId="{B603549A-67E7-4DBE-95C5-3ED5915AF60B}" srcOrd="0" destOrd="0" presId="urn:microsoft.com/office/officeart/2005/8/layout/vList2"/>
    <dgm:cxn modelId="{9034BDBC-40FC-400E-ACAD-31368B2AA6B0}" type="presParOf" srcId="{B603549A-67E7-4DBE-95C5-3ED5915AF60B}" destId="{051D8060-7FC1-4C77-973F-A73AFCD71E0F}" srcOrd="0" destOrd="0" presId="urn:microsoft.com/office/officeart/2005/8/layout/vList2"/>
    <dgm:cxn modelId="{551C5779-0B9B-4308-BFA8-9E5ADF88FF6C}" type="presParOf" srcId="{B603549A-67E7-4DBE-95C5-3ED5915AF60B}" destId="{0AAE81F5-F0A7-4350-B14E-A7B8747FB210}" srcOrd="1" destOrd="0" presId="urn:microsoft.com/office/officeart/2005/8/layout/vList2"/>
    <dgm:cxn modelId="{EED933FA-91A0-4E8B-9833-F7201FA1B4F1}" type="presParOf" srcId="{B603549A-67E7-4DBE-95C5-3ED5915AF60B}" destId="{A6FD4B12-F33D-41A8-99C7-34772E62819F}" srcOrd="2" destOrd="0" presId="urn:microsoft.com/office/officeart/2005/8/layout/vList2"/>
    <dgm:cxn modelId="{27E064EA-861A-47F1-92C9-202795FA1392}" type="presParOf" srcId="{B603549A-67E7-4DBE-95C5-3ED5915AF60B}" destId="{ECBA18A6-480F-467B-B2B1-CC0382CDD6A9}" srcOrd="3" destOrd="0" presId="urn:microsoft.com/office/officeart/2005/8/layout/vList2"/>
    <dgm:cxn modelId="{E9B73740-8CF7-4ADA-9EA0-9D836CE7804D}" type="presParOf" srcId="{B603549A-67E7-4DBE-95C5-3ED5915AF60B}" destId="{40A69E7B-FA38-4F25-966B-3A1A42B64A17}" srcOrd="4" destOrd="0" presId="urn:microsoft.com/office/officeart/2005/8/layout/vList2"/>
    <dgm:cxn modelId="{E1960CC6-8B52-4271-9750-4F337CCCE2ED}" type="presParOf" srcId="{B603549A-67E7-4DBE-95C5-3ED5915AF60B}" destId="{6AFDCC64-8D31-46BE-AD5B-DFAED1ABE663}" srcOrd="5" destOrd="0" presId="urn:microsoft.com/office/officeart/2005/8/layout/vList2"/>
    <dgm:cxn modelId="{43EBAF8B-9000-41E5-900E-246A1065578D}" type="presParOf" srcId="{B603549A-67E7-4DBE-95C5-3ED5915AF60B}" destId="{1B8EC46C-917C-4D71-9992-0515A428EC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F12AF-BE61-4C69-B7EC-A329BD47F7F8}" type="doc">
      <dgm:prSet loTypeId="urn:microsoft.com/office/officeart/2005/8/layout/hierarchy2" loCatId="hierarchy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E32C47D-67A0-4CB4-9899-8F3B0F5A3A0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Employers’ requests on FLF were not supported and declined on the following reasons ( upon the results  of the quota campaign in 2012)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DBE7ED9-C8E3-42EC-B206-05E01C2DBEF5}" type="parTrans" cxnId="{8DBDEECD-8E78-447E-B7A9-D046AEAA1C7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19BB191-9C28-4BE0-9730-62EA36BFF408}" type="sibTrans" cxnId="{8DBDEECD-8E78-447E-B7A9-D046AEAA1C7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9C7A301-DCEE-47D6-9853-D7439D40CEFD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Non full use of quota given in previous year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09009A0-712B-40EF-B27A-FFB65EA35CA7}" type="parTrans" cxnId="{61A0503C-14B7-4CE7-91E3-2A7ABBB70E11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EFC1FB2-4FA6-4625-BA11-4FDB76CC608D}" type="sibTrans" cxnId="{61A0503C-14B7-4CE7-91E3-2A7ABBB70E1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BE640D6-8C4B-4C44-A56E-C249312F5182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Non submission of information of planned volumes of work on the objects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34B8960-29F2-4261-B341-80FB3338D7AB}" type="parTrans" cxnId="{31C66646-4DAB-400B-9103-B4486B53B05E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C449BAD-BC44-4722-B282-7EDEA6F6FE40}" type="sibTrans" cxnId="{31C66646-4DAB-400B-9103-B4486B53B05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D784116-926B-41D0-8952-8E522CCE869C}">
      <dgm:prSet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Possibility to meet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demand using local LF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E62A7B7-ADD9-464E-B61C-6F3862926914}" type="parTrans" cxnId="{76EFB0F0-4072-44F5-B725-2473D575EF6D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39BBA9A-0C8C-4715-83DB-02F623A56B23}" type="sibTrans" cxnId="{76EFB0F0-4072-44F5-B725-2473D575EF6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055C21E-39FB-4466-8BF6-B673F74971B3}">
      <dgm:prSet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Declaration of the min. wage lower then minimal guaranteed wage established for RF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34450DB-D1AC-4CB9-9819-7A29A987108E}" type="parTrans" cxnId="{32705E5A-D9B2-490C-BB6C-13CA860907D9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29D7D50-80E0-4299-90C6-71F7ABED9063}" type="sibTrans" cxnId="{32705E5A-D9B2-490C-BB6C-13CA860907D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34CBF58-2DBF-4213-A779-5809EB3E8ECC}">
      <dgm:prSet custT="1"/>
      <dgm:spPr/>
      <dgm:t>
        <a:bodyPr/>
        <a:lstStyle/>
        <a:p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Prooved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information on active unpaid wages of workers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E6BEEEA-AE2D-4965-B593-4FA21B8E4699}" type="parTrans" cxnId="{1706B87B-8912-4596-A728-42B20F2FB986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2002179-D758-40FC-88D9-F3E9A070F1AC}" type="sibTrans" cxnId="{1706B87B-8912-4596-A728-42B20F2FB98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9821A0B-74E8-4CB8-8FF7-9EB3E685F4C4}">
      <dgm:prSet custT="1"/>
      <dgm:spPr/>
      <dgm:t>
        <a:bodyPr/>
        <a:lstStyle/>
        <a:p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Prooved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unremovable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violations related to the process of FLF bring in and ITS use detected by LI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BC7F163-559E-4B79-9550-320EB6284FEF}" type="parTrans" cxnId="{5D04C12D-9990-4D7E-AEE4-CC77CCF310B2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E76C041-FBB0-4C4D-BB57-B0D03E39A9A9}" type="sibTrans" cxnId="{5D04C12D-9990-4D7E-AEE4-CC77CCF310B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C1AA61C-D77C-4661-B70E-F95210795CDC}">
      <dgm:prSet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Incapacity to provide decent  housing conditions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CD9D55A-6E5E-458E-8255-E1E8D01B031D}" type="parTrans" cxnId="{5C8767D7-803C-4918-B34A-BBA28D002E0E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7DE5AA3-C44B-4E9A-814F-543DDD64CA79}" type="sibTrans" cxnId="{5C8767D7-803C-4918-B34A-BBA28D002E0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E54EFEF-953D-4DF2-B983-35AC311E16D9}" type="pres">
      <dgm:prSet presAssocID="{80CF12AF-BE61-4C69-B7EC-A329BD47F7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34C5F9-4B80-4C98-AA5F-1D26908DFD67}" type="pres">
      <dgm:prSet presAssocID="{1E32C47D-67A0-4CB4-9899-8F3B0F5A3A07}" presName="root1" presStyleCnt="0"/>
      <dgm:spPr/>
    </dgm:pt>
    <dgm:pt modelId="{C7505FF2-68EF-4122-B59B-6964D0F72759}" type="pres">
      <dgm:prSet presAssocID="{1E32C47D-67A0-4CB4-9899-8F3B0F5A3A07}" presName="LevelOneTextNode" presStyleLbl="node0" presStyleIdx="0" presStyleCnt="1" custScaleX="172848" custScaleY="602408" custLinFactX="-92075" custLinFactNeighborX="-100000" custLinFactNeighborY="-11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8000C1-C5BE-435C-A02F-752279A6A1F4}" type="pres">
      <dgm:prSet presAssocID="{1E32C47D-67A0-4CB4-9899-8F3B0F5A3A07}" presName="level2hierChild" presStyleCnt="0"/>
      <dgm:spPr/>
    </dgm:pt>
    <dgm:pt modelId="{21A5D110-9EB5-458E-B306-0D145B3198EB}" type="pres">
      <dgm:prSet presAssocID="{009009A0-712B-40EF-B27A-FFB65EA35CA7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DE9B476B-B77F-4236-ABBE-A1D32BDDC441}" type="pres">
      <dgm:prSet presAssocID="{009009A0-712B-40EF-B27A-FFB65EA35CA7}" presName="connTx" presStyleLbl="parChTrans1D2" presStyleIdx="0" presStyleCnt="7"/>
      <dgm:spPr/>
      <dgm:t>
        <a:bodyPr/>
        <a:lstStyle/>
        <a:p>
          <a:endParaRPr lang="ru-RU"/>
        </a:p>
      </dgm:t>
    </dgm:pt>
    <dgm:pt modelId="{0B8C6987-DFEB-4EAC-AC83-E8CAEC891334}" type="pres">
      <dgm:prSet presAssocID="{69C7A301-DCEE-47D6-9853-D7439D40CEFD}" presName="root2" presStyleCnt="0"/>
      <dgm:spPr/>
    </dgm:pt>
    <dgm:pt modelId="{1BAE0826-12D3-4F2E-A265-2458D7AD01C5}" type="pres">
      <dgm:prSet presAssocID="{69C7A301-DCEE-47D6-9853-D7439D40CEFD}" presName="LevelTwoTextNode" presStyleLbl="node2" presStyleIdx="0" presStyleCnt="7" custScaleX="472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48B7B-43E4-4395-B167-0E9039294B5B}" type="pres">
      <dgm:prSet presAssocID="{69C7A301-DCEE-47D6-9853-D7439D40CEFD}" presName="level3hierChild" presStyleCnt="0"/>
      <dgm:spPr/>
    </dgm:pt>
    <dgm:pt modelId="{30B2B822-ACE2-4014-AB4A-7B38F635FE24}" type="pres">
      <dgm:prSet presAssocID="{C34B8960-29F2-4261-B341-80FB3338D7AB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39574D5F-8E31-4DA1-A2C6-1547095736D6}" type="pres">
      <dgm:prSet presAssocID="{C34B8960-29F2-4261-B341-80FB3338D7AB}" presName="connTx" presStyleLbl="parChTrans1D2" presStyleIdx="1" presStyleCnt="7"/>
      <dgm:spPr/>
      <dgm:t>
        <a:bodyPr/>
        <a:lstStyle/>
        <a:p>
          <a:endParaRPr lang="ru-RU"/>
        </a:p>
      </dgm:t>
    </dgm:pt>
    <dgm:pt modelId="{1A087551-D0A0-4EDF-84AB-FD5F43568C90}" type="pres">
      <dgm:prSet presAssocID="{ABE640D6-8C4B-4C44-A56E-C249312F5182}" presName="root2" presStyleCnt="0"/>
      <dgm:spPr/>
    </dgm:pt>
    <dgm:pt modelId="{CA29E942-0321-4330-9B3D-63CC3CFD0E1D}" type="pres">
      <dgm:prSet presAssocID="{ABE640D6-8C4B-4C44-A56E-C249312F5182}" presName="LevelTwoTextNode" presStyleLbl="node2" presStyleIdx="1" presStyleCnt="7" custScaleX="472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1D44C3-5C62-4F87-A774-CBD7B71CADB2}" type="pres">
      <dgm:prSet presAssocID="{ABE640D6-8C4B-4C44-A56E-C249312F5182}" presName="level3hierChild" presStyleCnt="0"/>
      <dgm:spPr/>
    </dgm:pt>
    <dgm:pt modelId="{CE165431-D1B9-41E4-8CD0-923981BF4E30}" type="pres">
      <dgm:prSet presAssocID="{8E62A7B7-ADD9-464E-B61C-6F3862926914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2626FDD2-4B98-4AB9-B03C-2F22898A5BBD}" type="pres">
      <dgm:prSet presAssocID="{8E62A7B7-ADD9-464E-B61C-6F3862926914}" presName="connTx" presStyleLbl="parChTrans1D2" presStyleIdx="2" presStyleCnt="7"/>
      <dgm:spPr/>
      <dgm:t>
        <a:bodyPr/>
        <a:lstStyle/>
        <a:p>
          <a:endParaRPr lang="ru-RU"/>
        </a:p>
      </dgm:t>
    </dgm:pt>
    <dgm:pt modelId="{EBF846FA-8C8F-4FE2-82DC-39F27B2BBF7F}" type="pres">
      <dgm:prSet presAssocID="{DD784116-926B-41D0-8952-8E522CCE869C}" presName="root2" presStyleCnt="0"/>
      <dgm:spPr/>
    </dgm:pt>
    <dgm:pt modelId="{DCB8789C-7B70-4044-86DF-EB69978A6161}" type="pres">
      <dgm:prSet presAssocID="{DD784116-926B-41D0-8952-8E522CCE869C}" presName="LevelTwoTextNode" presStyleLbl="node2" presStyleIdx="2" presStyleCnt="7" custScaleX="472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1DC0B0-976F-460B-A8C8-76C1B8791286}" type="pres">
      <dgm:prSet presAssocID="{DD784116-926B-41D0-8952-8E522CCE869C}" presName="level3hierChild" presStyleCnt="0"/>
      <dgm:spPr/>
    </dgm:pt>
    <dgm:pt modelId="{2A48EC58-D946-46E4-9CC7-5BE3987BA231}" type="pres">
      <dgm:prSet presAssocID="{E34450DB-D1AC-4CB9-9819-7A29A987108E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ED239950-F5F7-4171-8AD7-C8925C6BB8AA}" type="pres">
      <dgm:prSet presAssocID="{E34450DB-D1AC-4CB9-9819-7A29A987108E}" presName="connTx" presStyleLbl="parChTrans1D2" presStyleIdx="3" presStyleCnt="7"/>
      <dgm:spPr/>
      <dgm:t>
        <a:bodyPr/>
        <a:lstStyle/>
        <a:p>
          <a:endParaRPr lang="ru-RU"/>
        </a:p>
      </dgm:t>
    </dgm:pt>
    <dgm:pt modelId="{B20A99C9-F072-4498-AD83-50397B714C2B}" type="pres">
      <dgm:prSet presAssocID="{B055C21E-39FB-4466-8BF6-B673F74971B3}" presName="root2" presStyleCnt="0"/>
      <dgm:spPr/>
    </dgm:pt>
    <dgm:pt modelId="{E31FB5B2-88D8-4C14-8398-C5CB7CBBF364}" type="pres">
      <dgm:prSet presAssocID="{B055C21E-39FB-4466-8BF6-B673F74971B3}" presName="LevelTwoTextNode" presStyleLbl="node2" presStyleIdx="3" presStyleCnt="7" custScaleX="472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B2BB7C-A0A7-46C9-ABCC-5B667BC39F17}" type="pres">
      <dgm:prSet presAssocID="{B055C21E-39FB-4466-8BF6-B673F74971B3}" presName="level3hierChild" presStyleCnt="0"/>
      <dgm:spPr/>
    </dgm:pt>
    <dgm:pt modelId="{49B55965-71EE-45FC-8794-33B73CDA665F}" type="pres">
      <dgm:prSet presAssocID="{EE6BEEEA-AE2D-4965-B593-4FA21B8E4699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49992D28-C693-470C-982E-BBC59A143EDC}" type="pres">
      <dgm:prSet presAssocID="{EE6BEEEA-AE2D-4965-B593-4FA21B8E4699}" presName="connTx" presStyleLbl="parChTrans1D2" presStyleIdx="4" presStyleCnt="7"/>
      <dgm:spPr/>
      <dgm:t>
        <a:bodyPr/>
        <a:lstStyle/>
        <a:p>
          <a:endParaRPr lang="ru-RU"/>
        </a:p>
      </dgm:t>
    </dgm:pt>
    <dgm:pt modelId="{D9E98561-8EAB-49B1-BDFA-0ABC1074F0C0}" type="pres">
      <dgm:prSet presAssocID="{034CBF58-2DBF-4213-A779-5809EB3E8ECC}" presName="root2" presStyleCnt="0"/>
      <dgm:spPr/>
    </dgm:pt>
    <dgm:pt modelId="{72073328-E326-4B39-938A-D85EE38888DA}" type="pres">
      <dgm:prSet presAssocID="{034CBF58-2DBF-4213-A779-5809EB3E8ECC}" presName="LevelTwoTextNode" presStyleLbl="node2" presStyleIdx="4" presStyleCnt="7" custScaleX="472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6B811E-B05B-49B3-9773-B6BA8ECBCEC0}" type="pres">
      <dgm:prSet presAssocID="{034CBF58-2DBF-4213-A779-5809EB3E8ECC}" presName="level3hierChild" presStyleCnt="0"/>
      <dgm:spPr/>
    </dgm:pt>
    <dgm:pt modelId="{D6569456-24F2-485F-AED3-6717AD5DCDF2}" type="pres">
      <dgm:prSet presAssocID="{7BC7F163-559E-4B79-9550-320EB6284FEF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2E4EF0CA-118D-40A8-A329-2532BD9DEC22}" type="pres">
      <dgm:prSet presAssocID="{7BC7F163-559E-4B79-9550-320EB6284FEF}" presName="connTx" presStyleLbl="parChTrans1D2" presStyleIdx="5" presStyleCnt="7"/>
      <dgm:spPr/>
      <dgm:t>
        <a:bodyPr/>
        <a:lstStyle/>
        <a:p>
          <a:endParaRPr lang="ru-RU"/>
        </a:p>
      </dgm:t>
    </dgm:pt>
    <dgm:pt modelId="{FCB0F246-5725-44AA-97D3-A41750D917CC}" type="pres">
      <dgm:prSet presAssocID="{A9821A0B-74E8-4CB8-8FF7-9EB3E685F4C4}" presName="root2" presStyleCnt="0"/>
      <dgm:spPr/>
    </dgm:pt>
    <dgm:pt modelId="{9A1295F0-99C2-449C-B31F-CCD0CBCAB84B}" type="pres">
      <dgm:prSet presAssocID="{A9821A0B-74E8-4CB8-8FF7-9EB3E685F4C4}" presName="LevelTwoTextNode" presStyleLbl="node2" presStyleIdx="5" presStyleCnt="7" custScaleX="472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E7E901-EB03-485D-976E-7235AC3AD09E}" type="pres">
      <dgm:prSet presAssocID="{A9821A0B-74E8-4CB8-8FF7-9EB3E685F4C4}" presName="level3hierChild" presStyleCnt="0"/>
      <dgm:spPr/>
    </dgm:pt>
    <dgm:pt modelId="{49B9FF3D-20B9-4490-91D5-4B697E917E05}" type="pres">
      <dgm:prSet presAssocID="{6CD9D55A-6E5E-458E-8255-E1E8D01B031D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D8AE8D8E-0A39-4584-B630-4A2DEDBDA99B}" type="pres">
      <dgm:prSet presAssocID="{6CD9D55A-6E5E-458E-8255-E1E8D01B031D}" presName="connTx" presStyleLbl="parChTrans1D2" presStyleIdx="6" presStyleCnt="7"/>
      <dgm:spPr/>
      <dgm:t>
        <a:bodyPr/>
        <a:lstStyle/>
        <a:p>
          <a:endParaRPr lang="ru-RU"/>
        </a:p>
      </dgm:t>
    </dgm:pt>
    <dgm:pt modelId="{E93816CB-A32D-44C7-B3E0-9A3879455C3A}" type="pres">
      <dgm:prSet presAssocID="{2C1AA61C-D77C-4661-B70E-F95210795CDC}" presName="root2" presStyleCnt="0"/>
      <dgm:spPr/>
    </dgm:pt>
    <dgm:pt modelId="{59255699-5815-47A7-B6CF-A4DBBB250CC6}" type="pres">
      <dgm:prSet presAssocID="{2C1AA61C-D77C-4661-B70E-F95210795CDC}" presName="LevelTwoTextNode" presStyleLbl="node2" presStyleIdx="6" presStyleCnt="7" custScaleX="472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E0F662-B6BF-4F18-99D3-5B8D1CB364D0}" type="pres">
      <dgm:prSet presAssocID="{2C1AA61C-D77C-4661-B70E-F95210795CDC}" presName="level3hierChild" presStyleCnt="0"/>
      <dgm:spPr/>
    </dgm:pt>
  </dgm:ptLst>
  <dgm:cxnLst>
    <dgm:cxn modelId="{76EFB0F0-4072-44F5-B725-2473D575EF6D}" srcId="{1E32C47D-67A0-4CB4-9899-8F3B0F5A3A07}" destId="{DD784116-926B-41D0-8952-8E522CCE869C}" srcOrd="2" destOrd="0" parTransId="{8E62A7B7-ADD9-464E-B61C-6F3862926914}" sibTransId="{239BBA9A-0C8C-4715-83DB-02F623A56B23}"/>
    <dgm:cxn modelId="{EDB5D716-6C74-45A7-8F1D-564F88A29D8C}" type="presOf" srcId="{E34450DB-D1AC-4CB9-9819-7A29A987108E}" destId="{ED239950-F5F7-4171-8AD7-C8925C6BB8AA}" srcOrd="1" destOrd="0" presId="urn:microsoft.com/office/officeart/2005/8/layout/hierarchy2"/>
    <dgm:cxn modelId="{31C66646-4DAB-400B-9103-B4486B53B05E}" srcId="{1E32C47D-67A0-4CB4-9899-8F3B0F5A3A07}" destId="{ABE640D6-8C4B-4C44-A56E-C249312F5182}" srcOrd="1" destOrd="0" parTransId="{C34B8960-29F2-4261-B341-80FB3338D7AB}" sibTransId="{3C449BAD-BC44-4722-B282-7EDEA6F6FE40}"/>
    <dgm:cxn modelId="{C22776D9-9037-46A4-A240-91A3C72BEC60}" type="presOf" srcId="{80CF12AF-BE61-4C69-B7EC-A329BD47F7F8}" destId="{2E54EFEF-953D-4DF2-B983-35AC311E16D9}" srcOrd="0" destOrd="0" presId="urn:microsoft.com/office/officeart/2005/8/layout/hierarchy2"/>
    <dgm:cxn modelId="{31CB4A1A-0CDF-456F-8B93-44F9D9656AED}" type="presOf" srcId="{8E62A7B7-ADD9-464E-B61C-6F3862926914}" destId="{CE165431-D1B9-41E4-8CD0-923981BF4E30}" srcOrd="0" destOrd="0" presId="urn:microsoft.com/office/officeart/2005/8/layout/hierarchy2"/>
    <dgm:cxn modelId="{BC861960-5A5D-45ED-AED9-A6C83B60F61D}" type="presOf" srcId="{EE6BEEEA-AE2D-4965-B593-4FA21B8E4699}" destId="{49992D28-C693-470C-982E-BBC59A143EDC}" srcOrd="1" destOrd="0" presId="urn:microsoft.com/office/officeart/2005/8/layout/hierarchy2"/>
    <dgm:cxn modelId="{8DBDEECD-8E78-447E-B7A9-D046AEAA1C75}" srcId="{80CF12AF-BE61-4C69-B7EC-A329BD47F7F8}" destId="{1E32C47D-67A0-4CB4-9899-8F3B0F5A3A07}" srcOrd="0" destOrd="0" parTransId="{2DBE7ED9-C8E3-42EC-B206-05E01C2DBEF5}" sibTransId="{C19BB191-9C28-4BE0-9730-62EA36BFF408}"/>
    <dgm:cxn modelId="{5D0F881B-4548-4C82-A748-2DAC7AD50350}" type="presOf" srcId="{A9821A0B-74E8-4CB8-8FF7-9EB3E685F4C4}" destId="{9A1295F0-99C2-449C-B31F-CCD0CBCAB84B}" srcOrd="0" destOrd="0" presId="urn:microsoft.com/office/officeart/2005/8/layout/hierarchy2"/>
    <dgm:cxn modelId="{9ABE30B9-B2D5-4FB2-85C3-8ABDC24BE928}" type="presOf" srcId="{DD784116-926B-41D0-8952-8E522CCE869C}" destId="{DCB8789C-7B70-4044-86DF-EB69978A6161}" srcOrd="0" destOrd="0" presId="urn:microsoft.com/office/officeart/2005/8/layout/hierarchy2"/>
    <dgm:cxn modelId="{A798DA7F-D663-4ECF-93A8-904C29A21C94}" type="presOf" srcId="{6CD9D55A-6E5E-458E-8255-E1E8D01B031D}" destId="{49B9FF3D-20B9-4490-91D5-4B697E917E05}" srcOrd="0" destOrd="0" presId="urn:microsoft.com/office/officeart/2005/8/layout/hierarchy2"/>
    <dgm:cxn modelId="{AD40F5CC-7E35-4E61-A4F7-AB5B558EE4BD}" type="presOf" srcId="{8E62A7B7-ADD9-464E-B61C-6F3862926914}" destId="{2626FDD2-4B98-4AB9-B03C-2F22898A5BBD}" srcOrd="1" destOrd="0" presId="urn:microsoft.com/office/officeart/2005/8/layout/hierarchy2"/>
    <dgm:cxn modelId="{5D04C12D-9990-4D7E-AEE4-CC77CCF310B2}" srcId="{1E32C47D-67A0-4CB4-9899-8F3B0F5A3A07}" destId="{A9821A0B-74E8-4CB8-8FF7-9EB3E685F4C4}" srcOrd="5" destOrd="0" parTransId="{7BC7F163-559E-4B79-9550-320EB6284FEF}" sibTransId="{DE76C041-FBB0-4C4D-BB57-B0D03E39A9A9}"/>
    <dgm:cxn modelId="{E83CDB5A-3349-4582-9461-834F6D9C6365}" type="presOf" srcId="{ABE640D6-8C4B-4C44-A56E-C249312F5182}" destId="{CA29E942-0321-4330-9B3D-63CC3CFD0E1D}" srcOrd="0" destOrd="0" presId="urn:microsoft.com/office/officeart/2005/8/layout/hierarchy2"/>
    <dgm:cxn modelId="{58D71E63-08D8-4865-98C6-92F3204A8177}" type="presOf" srcId="{2C1AA61C-D77C-4661-B70E-F95210795CDC}" destId="{59255699-5815-47A7-B6CF-A4DBBB250CC6}" srcOrd="0" destOrd="0" presId="urn:microsoft.com/office/officeart/2005/8/layout/hierarchy2"/>
    <dgm:cxn modelId="{ABB8B3FF-AF7E-41CB-8999-05C0ED0DF9EF}" type="presOf" srcId="{EE6BEEEA-AE2D-4965-B593-4FA21B8E4699}" destId="{49B55965-71EE-45FC-8794-33B73CDA665F}" srcOrd="0" destOrd="0" presId="urn:microsoft.com/office/officeart/2005/8/layout/hierarchy2"/>
    <dgm:cxn modelId="{801F9A85-98F6-477E-A188-085C4540451C}" type="presOf" srcId="{C34B8960-29F2-4261-B341-80FB3338D7AB}" destId="{39574D5F-8E31-4DA1-A2C6-1547095736D6}" srcOrd="1" destOrd="0" presId="urn:microsoft.com/office/officeart/2005/8/layout/hierarchy2"/>
    <dgm:cxn modelId="{46D4551B-52AF-4D25-A7FD-000EA60CD955}" type="presOf" srcId="{B055C21E-39FB-4466-8BF6-B673F74971B3}" destId="{E31FB5B2-88D8-4C14-8398-C5CB7CBBF364}" srcOrd="0" destOrd="0" presId="urn:microsoft.com/office/officeart/2005/8/layout/hierarchy2"/>
    <dgm:cxn modelId="{19C9DA68-32EE-4B32-8E48-E61CC1816591}" type="presOf" srcId="{7BC7F163-559E-4B79-9550-320EB6284FEF}" destId="{D6569456-24F2-485F-AED3-6717AD5DCDF2}" srcOrd="0" destOrd="0" presId="urn:microsoft.com/office/officeart/2005/8/layout/hierarchy2"/>
    <dgm:cxn modelId="{1451C9DA-968A-4D09-BE37-42069BA955A9}" type="presOf" srcId="{009009A0-712B-40EF-B27A-FFB65EA35CA7}" destId="{21A5D110-9EB5-458E-B306-0D145B3198EB}" srcOrd="0" destOrd="0" presId="urn:microsoft.com/office/officeart/2005/8/layout/hierarchy2"/>
    <dgm:cxn modelId="{335920BB-CB44-4E3F-9BCA-9952F007A0DC}" type="presOf" srcId="{6CD9D55A-6E5E-458E-8255-E1E8D01B031D}" destId="{D8AE8D8E-0A39-4584-B630-4A2DEDBDA99B}" srcOrd="1" destOrd="0" presId="urn:microsoft.com/office/officeart/2005/8/layout/hierarchy2"/>
    <dgm:cxn modelId="{574C7F03-18CE-46C6-9130-C096BFE35C5F}" type="presOf" srcId="{034CBF58-2DBF-4213-A779-5809EB3E8ECC}" destId="{72073328-E326-4B39-938A-D85EE38888DA}" srcOrd="0" destOrd="0" presId="urn:microsoft.com/office/officeart/2005/8/layout/hierarchy2"/>
    <dgm:cxn modelId="{61A0503C-14B7-4CE7-91E3-2A7ABBB70E11}" srcId="{1E32C47D-67A0-4CB4-9899-8F3B0F5A3A07}" destId="{69C7A301-DCEE-47D6-9853-D7439D40CEFD}" srcOrd="0" destOrd="0" parTransId="{009009A0-712B-40EF-B27A-FFB65EA35CA7}" sibTransId="{FEFC1FB2-4FA6-4625-BA11-4FDB76CC608D}"/>
    <dgm:cxn modelId="{6E3ECE32-A5CD-4E88-911A-65B96E1FB1E5}" type="presOf" srcId="{E34450DB-D1AC-4CB9-9819-7A29A987108E}" destId="{2A48EC58-D946-46E4-9CC7-5BE3987BA231}" srcOrd="0" destOrd="0" presId="urn:microsoft.com/office/officeart/2005/8/layout/hierarchy2"/>
    <dgm:cxn modelId="{AFDCF5B2-C66C-4C5E-8DA1-A6795C5AE205}" type="presOf" srcId="{69C7A301-DCEE-47D6-9853-D7439D40CEFD}" destId="{1BAE0826-12D3-4F2E-A265-2458D7AD01C5}" srcOrd="0" destOrd="0" presId="urn:microsoft.com/office/officeart/2005/8/layout/hierarchy2"/>
    <dgm:cxn modelId="{FCD1B45D-7100-4353-93D1-0636B98E82BC}" type="presOf" srcId="{009009A0-712B-40EF-B27A-FFB65EA35CA7}" destId="{DE9B476B-B77F-4236-ABBE-A1D32BDDC441}" srcOrd="1" destOrd="0" presId="urn:microsoft.com/office/officeart/2005/8/layout/hierarchy2"/>
    <dgm:cxn modelId="{32705E5A-D9B2-490C-BB6C-13CA860907D9}" srcId="{1E32C47D-67A0-4CB4-9899-8F3B0F5A3A07}" destId="{B055C21E-39FB-4466-8BF6-B673F74971B3}" srcOrd="3" destOrd="0" parTransId="{E34450DB-D1AC-4CB9-9819-7A29A987108E}" sibTransId="{A29D7D50-80E0-4299-90C6-71F7ABED9063}"/>
    <dgm:cxn modelId="{1706B87B-8912-4596-A728-42B20F2FB986}" srcId="{1E32C47D-67A0-4CB4-9899-8F3B0F5A3A07}" destId="{034CBF58-2DBF-4213-A779-5809EB3E8ECC}" srcOrd="4" destOrd="0" parTransId="{EE6BEEEA-AE2D-4965-B593-4FA21B8E4699}" sibTransId="{A2002179-D758-40FC-88D9-F3E9A070F1AC}"/>
    <dgm:cxn modelId="{09585F78-8A76-4E45-B152-483FF96DC086}" type="presOf" srcId="{C34B8960-29F2-4261-B341-80FB3338D7AB}" destId="{30B2B822-ACE2-4014-AB4A-7B38F635FE24}" srcOrd="0" destOrd="0" presId="urn:microsoft.com/office/officeart/2005/8/layout/hierarchy2"/>
    <dgm:cxn modelId="{5C8767D7-803C-4918-B34A-BBA28D002E0E}" srcId="{1E32C47D-67A0-4CB4-9899-8F3B0F5A3A07}" destId="{2C1AA61C-D77C-4661-B70E-F95210795CDC}" srcOrd="6" destOrd="0" parTransId="{6CD9D55A-6E5E-458E-8255-E1E8D01B031D}" sibTransId="{07DE5AA3-C44B-4E9A-814F-543DDD64CA79}"/>
    <dgm:cxn modelId="{B853615B-0A02-45BB-856B-02FD13812620}" type="presOf" srcId="{7BC7F163-559E-4B79-9550-320EB6284FEF}" destId="{2E4EF0CA-118D-40A8-A329-2532BD9DEC22}" srcOrd="1" destOrd="0" presId="urn:microsoft.com/office/officeart/2005/8/layout/hierarchy2"/>
    <dgm:cxn modelId="{E3F549CB-4316-49C9-BD23-E421CD2C1E92}" type="presOf" srcId="{1E32C47D-67A0-4CB4-9899-8F3B0F5A3A07}" destId="{C7505FF2-68EF-4122-B59B-6964D0F72759}" srcOrd="0" destOrd="0" presId="urn:microsoft.com/office/officeart/2005/8/layout/hierarchy2"/>
    <dgm:cxn modelId="{83A47ECF-79DA-414E-AE38-E0F4AF195B4A}" type="presParOf" srcId="{2E54EFEF-953D-4DF2-B983-35AC311E16D9}" destId="{C634C5F9-4B80-4C98-AA5F-1D26908DFD67}" srcOrd="0" destOrd="0" presId="urn:microsoft.com/office/officeart/2005/8/layout/hierarchy2"/>
    <dgm:cxn modelId="{4B390E2B-50B7-420A-94EA-FDF1FC963FB4}" type="presParOf" srcId="{C634C5F9-4B80-4C98-AA5F-1D26908DFD67}" destId="{C7505FF2-68EF-4122-B59B-6964D0F72759}" srcOrd="0" destOrd="0" presId="urn:microsoft.com/office/officeart/2005/8/layout/hierarchy2"/>
    <dgm:cxn modelId="{B08C06F0-95D0-4535-998F-02CDA8389059}" type="presParOf" srcId="{C634C5F9-4B80-4C98-AA5F-1D26908DFD67}" destId="{EB8000C1-C5BE-435C-A02F-752279A6A1F4}" srcOrd="1" destOrd="0" presId="urn:microsoft.com/office/officeart/2005/8/layout/hierarchy2"/>
    <dgm:cxn modelId="{72513162-F96A-4345-BF7B-DA8F25D3E322}" type="presParOf" srcId="{EB8000C1-C5BE-435C-A02F-752279A6A1F4}" destId="{21A5D110-9EB5-458E-B306-0D145B3198EB}" srcOrd="0" destOrd="0" presId="urn:microsoft.com/office/officeart/2005/8/layout/hierarchy2"/>
    <dgm:cxn modelId="{C055B81E-FDD4-4682-8BB3-C3886830658F}" type="presParOf" srcId="{21A5D110-9EB5-458E-B306-0D145B3198EB}" destId="{DE9B476B-B77F-4236-ABBE-A1D32BDDC441}" srcOrd="0" destOrd="0" presId="urn:microsoft.com/office/officeart/2005/8/layout/hierarchy2"/>
    <dgm:cxn modelId="{3A823F08-3A47-45FE-9D92-D4A30D06C87D}" type="presParOf" srcId="{EB8000C1-C5BE-435C-A02F-752279A6A1F4}" destId="{0B8C6987-DFEB-4EAC-AC83-E8CAEC891334}" srcOrd="1" destOrd="0" presId="urn:microsoft.com/office/officeart/2005/8/layout/hierarchy2"/>
    <dgm:cxn modelId="{BDB805D4-F0FE-40C7-B559-B87D291150BE}" type="presParOf" srcId="{0B8C6987-DFEB-4EAC-AC83-E8CAEC891334}" destId="{1BAE0826-12D3-4F2E-A265-2458D7AD01C5}" srcOrd="0" destOrd="0" presId="urn:microsoft.com/office/officeart/2005/8/layout/hierarchy2"/>
    <dgm:cxn modelId="{D895E7C5-F56D-4F92-895E-20D3D505D7B9}" type="presParOf" srcId="{0B8C6987-DFEB-4EAC-AC83-E8CAEC891334}" destId="{27E48B7B-43E4-4395-B167-0E9039294B5B}" srcOrd="1" destOrd="0" presId="urn:microsoft.com/office/officeart/2005/8/layout/hierarchy2"/>
    <dgm:cxn modelId="{5052FA74-E3C2-4127-BC00-2A93BA0159AD}" type="presParOf" srcId="{EB8000C1-C5BE-435C-A02F-752279A6A1F4}" destId="{30B2B822-ACE2-4014-AB4A-7B38F635FE24}" srcOrd="2" destOrd="0" presId="urn:microsoft.com/office/officeart/2005/8/layout/hierarchy2"/>
    <dgm:cxn modelId="{A1E48A11-142E-4339-BA21-2E78805D46DF}" type="presParOf" srcId="{30B2B822-ACE2-4014-AB4A-7B38F635FE24}" destId="{39574D5F-8E31-4DA1-A2C6-1547095736D6}" srcOrd="0" destOrd="0" presId="urn:microsoft.com/office/officeart/2005/8/layout/hierarchy2"/>
    <dgm:cxn modelId="{F0B208AE-F595-47CA-BF45-F89B3771FE5B}" type="presParOf" srcId="{EB8000C1-C5BE-435C-A02F-752279A6A1F4}" destId="{1A087551-D0A0-4EDF-84AB-FD5F43568C90}" srcOrd="3" destOrd="0" presId="urn:microsoft.com/office/officeart/2005/8/layout/hierarchy2"/>
    <dgm:cxn modelId="{4FF63484-20D2-4F16-95DD-D968564A921C}" type="presParOf" srcId="{1A087551-D0A0-4EDF-84AB-FD5F43568C90}" destId="{CA29E942-0321-4330-9B3D-63CC3CFD0E1D}" srcOrd="0" destOrd="0" presId="urn:microsoft.com/office/officeart/2005/8/layout/hierarchy2"/>
    <dgm:cxn modelId="{3B025414-1DD9-4BA1-B698-ED6A867CCA09}" type="presParOf" srcId="{1A087551-D0A0-4EDF-84AB-FD5F43568C90}" destId="{FB1D44C3-5C62-4F87-A774-CBD7B71CADB2}" srcOrd="1" destOrd="0" presId="urn:microsoft.com/office/officeart/2005/8/layout/hierarchy2"/>
    <dgm:cxn modelId="{6DA5C198-88B5-4575-9361-9852F06E2A20}" type="presParOf" srcId="{EB8000C1-C5BE-435C-A02F-752279A6A1F4}" destId="{CE165431-D1B9-41E4-8CD0-923981BF4E30}" srcOrd="4" destOrd="0" presId="urn:microsoft.com/office/officeart/2005/8/layout/hierarchy2"/>
    <dgm:cxn modelId="{07E2093A-1D8B-421E-8A59-B950EA713939}" type="presParOf" srcId="{CE165431-D1B9-41E4-8CD0-923981BF4E30}" destId="{2626FDD2-4B98-4AB9-B03C-2F22898A5BBD}" srcOrd="0" destOrd="0" presId="urn:microsoft.com/office/officeart/2005/8/layout/hierarchy2"/>
    <dgm:cxn modelId="{F26127BE-2BDC-470F-8D5D-BC3BAE0CBE9E}" type="presParOf" srcId="{EB8000C1-C5BE-435C-A02F-752279A6A1F4}" destId="{EBF846FA-8C8F-4FE2-82DC-39F27B2BBF7F}" srcOrd="5" destOrd="0" presId="urn:microsoft.com/office/officeart/2005/8/layout/hierarchy2"/>
    <dgm:cxn modelId="{9B5635B2-909A-4495-9A24-0BE8C41FDECC}" type="presParOf" srcId="{EBF846FA-8C8F-4FE2-82DC-39F27B2BBF7F}" destId="{DCB8789C-7B70-4044-86DF-EB69978A6161}" srcOrd="0" destOrd="0" presId="urn:microsoft.com/office/officeart/2005/8/layout/hierarchy2"/>
    <dgm:cxn modelId="{CA31A1DA-C181-4AD1-9CDE-93AC5D5FAB71}" type="presParOf" srcId="{EBF846FA-8C8F-4FE2-82DC-39F27B2BBF7F}" destId="{EA1DC0B0-976F-460B-A8C8-76C1B8791286}" srcOrd="1" destOrd="0" presId="urn:microsoft.com/office/officeart/2005/8/layout/hierarchy2"/>
    <dgm:cxn modelId="{085706E2-B642-478E-852F-A095941E94E2}" type="presParOf" srcId="{EB8000C1-C5BE-435C-A02F-752279A6A1F4}" destId="{2A48EC58-D946-46E4-9CC7-5BE3987BA231}" srcOrd="6" destOrd="0" presId="urn:microsoft.com/office/officeart/2005/8/layout/hierarchy2"/>
    <dgm:cxn modelId="{C7AB554C-592B-4831-AA26-65A83C313995}" type="presParOf" srcId="{2A48EC58-D946-46E4-9CC7-5BE3987BA231}" destId="{ED239950-F5F7-4171-8AD7-C8925C6BB8AA}" srcOrd="0" destOrd="0" presId="urn:microsoft.com/office/officeart/2005/8/layout/hierarchy2"/>
    <dgm:cxn modelId="{C5A5043E-B490-4B28-B022-B1A4D90C9CDA}" type="presParOf" srcId="{EB8000C1-C5BE-435C-A02F-752279A6A1F4}" destId="{B20A99C9-F072-4498-AD83-50397B714C2B}" srcOrd="7" destOrd="0" presId="urn:microsoft.com/office/officeart/2005/8/layout/hierarchy2"/>
    <dgm:cxn modelId="{9311F0B3-D9A3-482A-AFA4-5C21173A73C3}" type="presParOf" srcId="{B20A99C9-F072-4498-AD83-50397B714C2B}" destId="{E31FB5B2-88D8-4C14-8398-C5CB7CBBF364}" srcOrd="0" destOrd="0" presId="urn:microsoft.com/office/officeart/2005/8/layout/hierarchy2"/>
    <dgm:cxn modelId="{903B4166-CD14-4D32-9271-8155B6EF2B07}" type="presParOf" srcId="{B20A99C9-F072-4498-AD83-50397B714C2B}" destId="{93B2BB7C-A0A7-46C9-ABCC-5B667BC39F17}" srcOrd="1" destOrd="0" presId="urn:microsoft.com/office/officeart/2005/8/layout/hierarchy2"/>
    <dgm:cxn modelId="{889579FA-EA0F-46B5-B8ED-ED92B59A8B68}" type="presParOf" srcId="{EB8000C1-C5BE-435C-A02F-752279A6A1F4}" destId="{49B55965-71EE-45FC-8794-33B73CDA665F}" srcOrd="8" destOrd="0" presId="urn:microsoft.com/office/officeart/2005/8/layout/hierarchy2"/>
    <dgm:cxn modelId="{D5B1A51A-7BF5-4778-9156-3AFDAC7AAF82}" type="presParOf" srcId="{49B55965-71EE-45FC-8794-33B73CDA665F}" destId="{49992D28-C693-470C-982E-BBC59A143EDC}" srcOrd="0" destOrd="0" presId="urn:microsoft.com/office/officeart/2005/8/layout/hierarchy2"/>
    <dgm:cxn modelId="{61C9FD30-0709-4C27-926F-B86DAA8A502F}" type="presParOf" srcId="{EB8000C1-C5BE-435C-A02F-752279A6A1F4}" destId="{D9E98561-8EAB-49B1-BDFA-0ABC1074F0C0}" srcOrd="9" destOrd="0" presId="urn:microsoft.com/office/officeart/2005/8/layout/hierarchy2"/>
    <dgm:cxn modelId="{7F5A51A2-7A66-46A4-A969-51BA274E4D96}" type="presParOf" srcId="{D9E98561-8EAB-49B1-BDFA-0ABC1074F0C0}" destId="{72073328-E326-4B39-938A-D85EE38888DA}" srcOrd="0" destOrd="0" presId="urn:microsoft.com/office/officeart/2005/8/layout/hierarchy2"/>
    <dgm:cxn modelId="{17E752FD-83FB-4C53-8B17-5AC3B147EF7F}" type="presParOf" srcId="{D9E98561-8EAB-49B1-BDFA-0ABC1074F0C0}" destId="{CE6B811E-B05B-49B3-9773-B6BA8ECBCEC0}" srcOrd="1" destOrd="0" presId="urn:microsoft.com/office/officeart/2005/8/layout/hierarchy2"/>
    <dgm:cxn modelId="{36462075-0E6D-456D-B49C-6E57AAEB735F}" type="presParOf" srcId="{EB8000C1-C5BE-435C-A02F-752279A6A1F4}" destId="{D6569456-24F2-485F-AED3-6717AD5DCDF2}" srcOrd="10" destOrd="0" presId="urn:microsoft.com/office/officeart/2005/8/layout/hierarchy2"/>
    <dgm:cxn modelId="{FE96EE43-9AD7-4F2B-8E08-BFBC13670A2F}" type="presParOf" srcId="{D6569456-24F2-485F-AED3-6717AD5DCDF2}" destId="{2E4EF0CA-118D-40A8-A329-2532BD9DEC22}" srcOrd="0" destOrd="0" presId="urn:microsoft.com/office/officeart/2005/8/layout/hierarchy2"/>
    <dgm:cxn modelId="{3316E5DA-E6A6-4920-A34F-08DB30F33CB0}" type="presParOf" srcId="{EB8000C1-C5BE-435C-A02F-752279A6A1F4}" destId="{FCB0F246-5725-44AA-97D3-A41750D917CC}" srcOrd="11" destOrd="0" presId="urn:microsoft.com/office/officeart/2005/8/layout/hierarchy2"/>
    <dgm:cxn modelId="{EA7382F8-9609-4DC5-BA3F-509FFBB95FB5}" type="presParOf" srcId="{FCB0F246-5725-44AA-97D3-A41750D917CC}" destId="{9A1295F0-99C2-449C-B31F-CCD0CBCAB84B}" srcOrd="0" destOrd="0" presId="urn:microsoft.com/office/officeart/2005/8/layout/hierarchy2"/>
    <dgm:cxn modelId="{BE533D85-DB11-4E27-95CF-957680F1B24D}" type="presParOf" srcId="{FCB0F246-5725-44AA-97D3-A41750D917CC}" destId="{FDE7E901-EB03-485D-976E-7235AC3AD09E}" srcOrd="1" destOrd="0" presId="urn:microsoft.com/office/officeart/2005/8/layout/hierarchy2"/>
    <dgm:cxn modelId="{F5F4C5AC-E45B-4930-97B8-6D7FA51C6A8C}" type="presParOf" srcId="{EB8000C1-C5BE-435C-A02F-752279A6A1F4}" destId="{49B9FF3D-20B9-4490-91D5-4B697E917E05}" srcOrd="12" destOrd="0" presId="urn:microsoft.com/office/officeart/2005/8/layout/hierarchy2"/>
    <dgm:cxn modelId="{2502C263-C3AE-4F3E-A1A7-3592D87DEE48}" type="presParOf" srcId="{49B9FF3D-20B9-4490-91D5-4B697E917E05}" destId="{D8AE8D8E-0A39-4584-B630-4A2DEDBDA99B}" srcOrd="0" destOrd="0" presId="urn:microsoft.com/office/officeart/2005/8/layout/hierarchy2"/>
    <dgm:cxn modelId="{3EBE44D8-07BD-4AE3-8325-175F78C0A866}" type="presParOf" srcId="{EB8000C1-C5BE-435C-A02F-752279A6A1F4}" destId="{E93816CB-A32D-44C7-B3E0-9A3879455C3A}" srcOrd="13" destOrd="0" presId="urn:microsoft.com/office/officeart/2005/8/layout/hierarchy2"/>
    <dgm:cxn modelId="{5AA2A973-1C1A-4C82-8317-6003499CE82D}" type="presParOf" srcId="{E93816CB-A32D-44C7-B3E0-9A3879455C3A}" destId="{59255699-5815-47A7-B6CF-A4DBBB250CC6}" srcOrd="0" destOrd="0" presId="urn:microsoft.com/office/officeart/2005/8/layout/hierarchy2"/>
    <dgm:cxn modelId="{95FF837A-5AED-4705-8427-94A1DF155BC5}" type="presParOf" srcId="{E93816CB-A32D-44C7-B3E0-9A3879455C3A}" destId="{9FE0F662-B6BF-4F18-99D3-5B8D1CB364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AEBB9-E621-479F-A853-D6E00A3D3BBB}">
      <dsp:nvSpPr>
        <dsp:cNvPr id="0" name=""/>
        <dsp:cNvSpPr/>
      </dsp:nvSpPr>
      <dsp:spPr>
        <a:xfrm>
          <a:off x="0" y="606442"/>
          <a:ext cx="2722802" cy="1633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Annually consider the questions related to the migration policy implementation, provide estimation of the effectiveness of use of the foreign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force</a:t>
          </a:r>
          <a:endParaRPr lang="ru-RU" sz="1500" kern="1200" dirty="0"/>
        </a:p>
      </dsp:txBody>
      <dsp:txXfrm>
        <a:off x="0" y="606442"/>
        <a:ext cx="2722802" cy="1633681"/>
      </dsp:txXfrm>
    </dsp:sp>
    <dsp:sp modelId="{58FDDBD8-68BC-40A4-9578-104F5AA440D5}">
      <dsp:nvSpPr>
        <dsp:cNvPr id="0" name=""/>
        <dsp:cNvSpPr/>
      </dsp:nvSpPr>
      <dsp:spPr>
        <a:xfrm>
          <a:off x="2995082" y="606442"/>
          <a:ext cx="2722802" cy="1633681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Hold consultations on Drafts of the normative and Legal acts those are regulating questions on external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migration</a:t>
          </a:r>
          <a:endParaRPr lang="ru-RU" sz="1500" kern="1200" dirty="0"/>
        </a:p>
      </dsp:txBody>
      <dsp:txXfrm>
        <a:off x="2995082" y="606442"/>
        <a:ext cx="2722802" cy="1633681"/>
      </dsp:txXfrm>
    </dsp:sp>
    <dsp:sp modelId="{E23D1402-470A-4723-9D33-3098BAF0326F}">
      <dsp:nvSpPr>
        <dsp:cNvPr id="0" name=""/>
        <dsp:cNvSpPr/>
      </dsp:nvSpPr>
      <dsp:spPr>
        <a:xfrm>
          <a:off x="5990165" y="606442"/>
          <a:ext cx="2722802" cy="163368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Hold consultations on questions related to quota defining process on use and bring in of foreign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force</a:t>
          </a:r>
          <a:endParaRPr lang="ru-RU" sz="1500" kern="1200" dirty="0"/>
        </a:p>
      </dsp:txBody>
      <dsp:txXfrm>
        <a:off x="5990165" y="606442"/>
        <a:ext cx="2722802" cy="1633681"/>
      </dsp:txXfrm>
    </dsp:sp>
    <dsp:sp modelId="{F1EC3834-257A-4877-A5F0-6291C872C2C3}">
      <dsp:nvSpPr>
        <dsp:cNvPr id="0" name=""/>
        <dsp:cNvSpPr/>
      </dsp:nvSpPr>
      <dsp:spPr>
        <a:xfrm>
          <a:off x="1497541" y="2512404"/>
          <a:ext cx="2722802" cy="1633681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Hold consultations on Drafts of the normative and legal acts those are regulating internal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migration</a:t>
          </a:r>
          <a:endParaRPr lang="ru-RU" sz="1500" kern="1200" dirty="0"/>
        </a:p>
      </dsp:txBody>
      <dsp:txXfrm>
        <a:off x="1497541" y="2512404"/>
        <a:ext cx="2722802" cy="1633681"/>
      </dsp:txXfrm>
    </dsp:sp>
    <dsp:sp modelId="{C70CC044-59D1-4FB3-9E6A-B8A59669F403}">
      <dsp:nvSpPr>
        <dsp:cNvPr id="0" name=""/>
        <dsp:cNvSpPr/>
      </dsp:nvSpPr>
      <dsp:spPr>
        <a:xfrm>
          <a:off x="4492624" y="2512404"/>
          <a:ext cx="2722802" cy="163368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Hold consultations on modernization and perfection of exiting mechanisms of defining economical demand of foreign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force  bring in, including spheres of its application and procedure of quotation</a:t>
          </a:r>
          <a:endParaRPr lang="ru-RU" sz="1500" kern="1200" dirty="0"/>
        </a:p>
      </dsp:txBody>
      <dsp:txXfrm>
        <a:off x="4492624" y="2512404"/>
        <a:ext cx="2722802" cy="1633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D8060-7FC1-4C77-973F-A73AFCD71E0F}">
      <dsp:nvSpPr>
        <dsp:cNvPr id="0" name=""/>
        <dsp:cNvSpPr/>
      </dsp:nvSpPr>
      <dsp:spPr>
        <a:xfrm>
          <a:off x="0" y="0"/>
          <a:ext cx="8640960" cy="11679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Trade Unions are standing for legal, regulated  and well managed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migration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015" y="57015"/>
        <a:ext cx="8526930" cy="1053922"/>
      </dsp:txXfrm>
    </dsp:sp>
    <dsp:sp modelId="{A6FD4B12-F33D-41A8-99C7-34772E62819F}">
      <dsp:nvSpPr>
        <dsp:cNvPr id="0" name=""/>
        <dsp:cNvSpPr/>
      </dsp:nvSpPr>
      <dsp:spPr>
        <a:xfrm>
          <a:off x="0" y="1086945"/>
          <a:ext cx="8640960" cy="11679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Trade Unions consider, that legal migrants  must have same rights and obligations  in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and social spheres as  foreseen by the Russian legislation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015" y="1143960"/>
        <a:ext cx="8526930" cy="1053922"/>
      </dsp:txXfrm>
    </dsp:sp>
    <dsp:sp modelId="{40A69E7B-FA38-4F25-966B-3A1A42B64A17}">
      <dsp:nvSpPr>
        <dsp:cNvPr id="0" name=""/>
        <dsp:cNvSpPr/>
      </dsp:nvSpPr>
      <dsp:spPr>
        <a:xfrm>
          <a:off x="0" y="2454009"/>
          <a:ext cx="8640960" cy="11679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Foreign citizens and stateless persons, those who are resident in the RF, generally, eligible to be members of the Russian trade unions.   </a:t>
          </a:r>
          <a:endParaRPr lang="ru-RU" sz="2200" kern="1200" dirty="0"/>
        </a:p>
      </dsp:txBody>
      <dsp:txXfrm>
        <a:off x="57015" y="2511024"/>
        <a:ext cx="8526930" cy="1053922"/>
      </dsp:txXfrm>
    </dsp:sp>
    <dsp:sp modelId="{1B8EC46C-917C-4D71-9992-0515A428ECE1}">
      <dsp:nvSpPr>
        <dsp:cNvPr id="0" name=""/>
        <dsp:cNvSpPr/>
      </dsp:nvSpPr>
      <dsp:spPr>
        <a:xfrm>
          <a:off x="0" y="3791160"/>
          <a:ext cx="8640960" cy="11679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Trade Unions are seeking the right of foreign workers  on medical insurance, education, social security, that  they are fully covered by legal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norms and get the right on collective protection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015" y="3848175"/>
        <a:ext cx="8526930" cy="1053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05FF2-68EF-4122-B59B-6964D0F72759}">
      <dsp:nvSpPr>
        <dsp:cNvPr id="0" name=""/>
        <dsp:cNvSpPr/>
      </dsp:nvSpPr>
      <dsp:spPr>
        <a:xfrm>
          <a:off x="0" y="625983"/>
          <a:ext cx="2211638" cy="38539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Employers’ requests on FLF were not supported and declined on the following reasons ( upon the results  of the quota campaign in 2012)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777" y="690760"/>
        <a:ext cx="2082084" cy="3724436"/>
      </dsp:txXfrm>
    </dsp:sp>
    <dsp:sp modelId="{21A5D110-9EB5-458E-B306-0D145B3198EB}">
      <dsp:nvSpPr>
        <dsp:cNvPr id="0" name=""/>
        <dsp:cNvSpPr/>
      </dsp:nvSpPr>
      <dsp:spPr>
        <a:xfrm rot="17019585">
          <a:off x="1373729" y="1476088"/>
          <a:ext cx="2193927" cy="21907"/>
        </a:xfrm>
        <a:custGeom>
          <a:avLst/>
          <a:gdLst/>
          <a:ahLst/>
          <a:cxnLst/>
          <a:rect l="0" t="0" r="0" b="0"/>
          <a:pathLst>
            <a:path>
              <a:moveTo>
                <a:pt x="0" y="10953"/>
              </a:moveTo>
              <a:lnTo>
                <a:pt x="2193927" y="109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5845" y="1432194"/>
        <a:ext cx="109696" cy="109696"/>
      </dsp:txXfrm>
    </dsp:sp>
    <dsp:sp modelId="{1BAE0826-12D3-4F2E-A265-2458D7AD01C5}">
      <dsp:nvSpPr>
        <dsp:cNvPr id="0" name=""/>
        <dsp:cNvSpPr/>
      </dsp:nvSpPr>
      <dsp:spPr>
        <a:xfrm>
          <a:off x="2729747" y="101223"/>
          <a:ext cx="6048931" cy="6397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Non full use of quota given in previous year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8485" y="119961"/>
        <a:ext cx="6011455" cy="602288"/>
      </dsp:txXfrm>
    </dsp:sp>
    <dsp:sp modelId="{30B2B822-ACE2-4014-AB4A-7B38F635FE24}">
      <dsp:nvSpPr>
        <dsp:cNvPr id="0" name=""/>
        <dsp:cNvSpPr/>
      </dsp:nvSpPr>
      <dsp:spPr>
        <a:xfrm rot="17421592">
          <a:off x="1726103" y="1843953"/>
          <a:ext cx="1489179" cy="21907"/>
        </a:xfrm>
        <a:custGeom>
          <a:avLst/>
          <a:gdLst/>
          <a:ahLst/>
          <a:cxnLst/>
          <a:rect l="0" t="0" r="0" b="0"/>
          <a:pathLst>
            <a:path>
              <a:moveTo>
                <a:pt x="0" y="10953"/>
              </a:moveTo>
              <a:lnTo>
                <a:pt x="1489179" y="109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3463" y="1817677"/>
        <a:ext cx="74458" cy="74458"/>
      </dsp:txXfrm>
    </dsp:sp>
    <dsp:sp modelId="{CA29E942-0321-4330-9B3D-63CC3CFD0E1D}">
      <dsp:nvSpPr>
        <dsp:cNvPr id="0" name=""/>
        <dsp:cNvSpPr/>
      </dsp:nvSpPr>
      <dsp:spPr>
        <a:xfrm>
          <a:off x="2729747" y="836952"/>
          <a:ext cx="6043685" cy="6397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Non submission of information of planned volumes of work on the objects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8485" y="855690"/>
        <a:ext cx="6006209" cy="602288"/>
      </dsp:txXfrm>
    </dsp:sp>
    <dsp:sp modelId="{CE165431-D1B9-41E4-8CD0-923981BF4E30}">
      <dsp:nvSpPr>
        <dsp:cNvPr id="0" name=""/>
        <dsp:cNvSpPr/>
      </dsp:nvSpPr>
      <dsp:spPr>
        <a:xfrm rot="18486891">
          <a:off x="2050995" y="2211817"/>
          <a:ext cx="839395" cy="21907"/>
        </a:xfrm>
        <a:custGeom>
          <a:avLst/>
          <a:gdLst/>
          <a:ahLst/>
          <a:cxnLst/>
          <a:rect l="0" t="0" r="0" b="0"/>
          <a:pathLst>
            <a:path>
              <a:moveTo>
                <a:pt x="0" y="10953"/>
              </a:moveTo>
              <a:lnTo>
                <a:pt x="839395" y="109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49708" y="2201786"/>
        <a:ext cx="41969" cy="41969"/>
      </dsp:txXfrm>
    </dsp:sp>
    <dsp:sp modelId="{DCB8789C-7B70-4044-86DF-EB69978A6161}">
      <dsp:nvSpPr>
        <dsp:cNvPr id="0" name=""/>
        <dsp:cNvSpPr/>
      </dsp:nvSpPr>
      <dsp:spPr>
        <a:xfrm>
          <a:off x="2729747" y="1572681"/>
          <a:ext cx="6043685" cy="6397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Possibility to meet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labour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demand using local LF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8485" y="1591419"/>
        <a:ext cx="6006209" cy="602288"/>
      </dsp:txXfrm>
    </dsp:sp>
    <dsp:sp modelId="{2A48EC58-D946-46E4-9CC7-5BE3987BA231}">
      <dsp:nvSpPr>
        <dsp:cNvPr id="0" name=""/>
        <dsp:cNvSpPr/>
      </dsp:nvSpPr>
      <dsp:spPr>
        <a:xfrm rot="496240">
          <a:off x="2208916" y="2579681"/>
          <a:ext cx="523553" cy="21907"/>
        </a:xfrm>
        <a:custGeom>
          <a:avLst/>
          <a:gdLst/>
          <a:ahLst/>
          <a:cxnLst/>
          <a:rect l="0" t="0" r="0" b="0"/>
          <a:pathLst>
            <a:path>
              <a:moveTo>
                <a:pt x="0" y="10953"/>
              </a:moveTo>
              <a:lnTo>
                <a:pt x="523553" y="109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7604" y="2577546"/>
        <a:ext cx="26177" cy="26177"/>
      </dsp:txXfrm>
    </dsp:sp>
    <dsp:sp modelId="{E31FB5B2-88D8-4C14-8398-C5CB7CBBF364}">
      <dsp:nvSpPr>
        <dsp:cNvPr id="0" name=""/>
        <dsp:cNvSpPr/>
      </dsp:nvSpPr>
      <dsp:spPr>
        <a:xfrm>
          <a:off x="2729747" y="2308409"/>
          <a:ext cx="6043698" cy="6397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Declaration of the min. wage lower then minimal guaranteed wage established for RF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8485" y="2327147"/>
        <a:ext cx="6006222" cy="602288"/>
      </dsp:txXfrm>
    </dsp:sp>
    <dsp:sp modelId="{49B55965-71EE-45FC-8794-33B73CDA665F}">
      <dsp:nvSpPr>
        <dsp:cNvPr id="0" name=""/>
        <dsp:cNvSpPr/>
      </dsp:nvSpPr>
      <dsp:spPr>
        <a:xfrm rot="3445729">
          <a:off x="1989490" y="2947546"/>
          <a:ext cx="962405" cy="21907"/>
        </a:xfrm>
        <a:custGeom>
          <a:avLst/>
          <a:gdLst/>
          <a:ahLst/>
          <a:cxnLst/>
          <a:rect l="0" t="0" r="0" b="0"/>
          <a:pathLst>
            <a:path>
              <a:moveTo>
                <a:pt x="0" y="10953"/>
              </a:moveTo>
              <a:lnTo>
                <a:pt x="962405" y="109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46633" y="2934439"/>
        <a:ext cx="48120" cy="48120"/>
      </dsp:txXfrm>
    </dsp:sp>
    <dsp:sp modelId="{72073328-E326-4B39-938A-D85EE38888DA}">
      <dsp:nvSpPr>
        <dsp:cNvPr id="0" name=""/>
        <dsp:cNvSpPr/>
      </dsp:nvSpPr>
      <dsp:spPr>
        <a:xfrm>
          <a:off x="2729747" y="3044138"/>
          <a:ext cx="6043698" cy="6397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Prooved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information on active unpaid wages of workers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8485" y="3062876"/>
        <a:ext cx="6006222" cy="602288"/>
      </dsp:txXfrm>
    </dsp:sp>
    <dsp:sp modelId="{D6569456-24F2-485F-AED3-6717AD5DCDF2}">
      <dsp:nvSpPr>
        <dsp:cNvPr id="0" name=""/>
        <dsp:cNvSpPr/>
      </dsp:nvSpPr>
      <dsp:spPr>
        <a:xfrm rot="4288868">
          <a:off x="1655074" y="3315410"/>
          <a:ext cx="1631237" cy="21907"/>
        </a:xfrm>
        <a:custGeom>
          <a:avLst/>
          <a:gdLst/>
          <a:ahLst/>
          <a:cxnLst/>
          <a:rect l="0" t="0" r="0" b="0"/>
          <a:pathLst>
            <a:path>
              <a:moveTo>
                <a:pt x="0" y="10953"/>
              </a:moveTo>
              <a:lnTo>
                <a:pt x="1631237" y="109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9912" y="3285583"/>
        <a:ext cx="81561" cy="81561"/>
      </dsp:txXfrm>
    </dsp:sp>
    <dsp:sp modelId="{9A1295F0-99C2-449C-B31F-CCD0CBCAB84B}">
      <dsp:nvSpPr>
        <dsp:cNvPr id="0" name=""/>
        <dsp:cNvSpPr/>
      </dsp:nvSpPr>
      <dsp:spPr>
        <a:xfrm>
          <a:off x="2729747" y="3779867"/>
          <a:ext cx="6043685" cy="6397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Prooved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unremovable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violations related to the process of FLF bring in and ITS use detected by LI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8485" y="3798605"/>
        <a:ext cx="6006209" cy="602288"/>
      </dsp:txXfrm>
    </dsp:sp>
    <dsp:sp modelId="{49B9FF3D-20B9-4490-91D5-4B697E917E05}">
      <dsp:nvSpPr>
        <dsp:cNvPr id="0" name=""/>
        <dsp:cNvSpPr/>
      </dsp:nvSpPr>
      <dsp:spPr>
        <a:xfrm rot="4632663">
          <a:off x="1300411" y="3683274"/>
          <a:ext cx="2340563" cy="21907"/>
        </a:xfrm>
        <a:custGeom>
          <a:avLst/>
          <a:gdLst/>
          <a:ahLst/>
          <a:cxnLst/>
          <a:rect l="0" t="0" r="0" b="0"/>
          <a:pathLst>
            <a:path>
              <a:moveTo>
                <a:pt x="0" y="10953"/>
              </a:moveTo>
              <a:lnTo>
                <a:pt x="2340563" y="109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2179" y="3635714"/>
        <a:ext cx="117028" cy="117028"/>
      </dsp:txXfrm>
    </dsp:sp>
    <dsp:sp modelId="{59255699-5815-47A7-B6CF-A4DBBB250CC6}">
      <dsp:nvSpPr>
        <dsp:cNvPr id="0" name=""/>
        <dsp:cNvSpPr/>
      </dsp:nvSpPr>
      <dsp:spPr>
        <a:xfrm>
          <a:off x="2729747" y="4515596"/>
          <a:ext cx="6043685" cy="6397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Incapacity to provide decent  housing conditions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8485" y="4534334"/>
        <a:ext cx="6006209" cy="602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C0A311-1E1A-420B-8630-D2BA09F3368C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016EBD-BB7B-4369-B2AE-A4E056FAB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6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Главный недостаток нелегальной иностранной рабочей силы в том, что она приводит к тяжелым последствиям для общества. При высокой безработице и постоянно растущем количестве пенсионеров нелегальная занятость подрывает всю экономическую систему. Страна из-за этого ежегодно теряет большое количество официальных рабочих мест. Причина проста: </a:t>
            </a:r>
            <a:r>
              <a:rPr lang="ru-RU" i="1" smtClean="0"/>
              <a:t>честно работающие предприятия уже не могут успешно конкурировать с теми, кто использует дешевый нелегальный труд, и вынуждены увольнять сотрудников</a:t>
            </a:r>
            <a:r>
              <a:rPr lang="ru-RU" smtClean="0"/>
              <a:t>. При этом государство и внебюджетные фонды (социального, пенсионного страхования) теряют огромные средства.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8AB33F-70F3-4A2E-9347-D10EA81FE0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Семинары МОТ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Опыт работы профсоюза строителей и жизнеобеспечения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1D3581-8072-4CB3-85BF-B7CF81A63F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9E7DEF-2CDE-4B6A-B724-C3DB9E9AA9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>
              <a:latin typeface="Cambria" pitchFamily="18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62AF33-DB1E-4515-8EFF-F13EEDDE37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4000" y="-11796713"/>
            <a:ext cx="16635413" cy="124777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0525" cy="40100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671A-A144-43C2-9A90-FF15C2C1FEEE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301F-CCC7-4B18-9D7B-0A0BD2B8C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E5C6-3085-4DDC-A823-C73F2A9C6EFA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E3BD2-E9FB-4853-9B2D-2275D1AA5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8E62-6B3E-492D-A878-A3016A0F1554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6892-053A-495A-B387-D413C5F81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6E68-0A63-4E02-A10A-CC8A63D510CC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F158-1591-4A9D-912B-C136D30CD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B4D60-F7A8-4F29-9888-B066B83FE90A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FBCD-F6BB-4A48-B74A-540087043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7026-E422-4618-9DBC-3099C18918BC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6623-5076-42C1-B7C8-75B3B971F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CB3A-044E-49B3-990C-F0AA0AD644CC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4C196-DD0C-4926-B25E-A70457724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DCF5-7E06-47D7-8685-261DD736F8AC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DDFA-2CA6-40EF-8AE4-22A92D6B4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2E34-BDFB-4AF7-8EBE-3333791E1B83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93CF-9172-4D04-815C-8428B9886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E1FF-A857-4211-A217-9BA1AB85B6C1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905D-2C21-472E-A0A4-E72708012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82BF-BA2E-41BB-A2F7-C79B728766DD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9C0C-40F8-47BF-A17A-93D9888BC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316B24-C0FB-4302-A99F-B5E7A25031F0}" type="datetimeFigureOut">
              <a:rPr lang="ru-RU"/>
              <a:pPr>
                <a:defRPr/>
              </a:pPr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97AD9F-B5F6-484B-A426-C245239DF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7.emf"/><Relationship Id="rId5" Type="http://schemas.openxmlformats.org/officeDocument/2006/relationships/image" Target="../media/image8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9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21336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Trade Unions actions in the sphere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migration policy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Y:\Алексеев\fnpr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929066"/>
            <a:ext cx="2571768" cy="257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Upon the results of work and decisions adopted by the Inter agency commissions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268760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85729"/>
            <a:ext cx="7858125" cy="8572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Dynamics of FLF bring in into the RF </a:t>
            </a:r>
            <a:r>
              <a:rPr lang="ru-RU" sz="2800" b="1" dirty="0" smtClean="0"/>
              <a:t>1994 </a:t>
            </a:r>
            <a:r>
              <a:rPr lang="en-US" sz="2800" b="1" dirty="0" smtClean="0"/>
              <a:t>- </a:t>
            </a:r>
            <a:r>
              <a:rPr lang="ru-RU" sz="2800" b="1" dirty="0" smtClean="0"/>
              <a:t>2011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ru-RU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500174"/>
          <a:ext cx="914400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071563" y="6357938"/>
            <a:ext cx="2514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Calibri" pitchFamily="34" charset="0"/>
              </a:rPr>
              <a:t>*</a:t>
            </a:r>
            <a:r>
              <a:rPr lang="ru-RU" sz="1000" i="1" dirty="0"/>
              <a:t>по экспертной оценке</a:t>
            </a: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1143000" y="6143625"/>
            <a:ext cx="8001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/>
              <a:t>Источник: государственная статистика, данные ФМС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n-US" sz="2400" b="1" dirty="0" smtClean="0"/>
              <a:t>Gender aspects of </a:t>
            </a:r>
            <a:r>
              <a:rPr lang="en-US" sz="2400" b="1" dirty="0" err="1" smtClean="0"/>
              <a:t>labour</a:t>
            </a:r>
            <a:r>
              <a:rPr lang="en-US" sz="2400" b="1" dirty="0" smtClean="0"/>
              <a:t> migration in the Russian Federation 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2000238"/>
          <a:ext cx="8429684" cy="4286281"/>
        </p:xfrm>
        <a:graphic>
          <a:graphicData uri="http://schemas.openxmlformats.org/drawingml/2006/table">
            <a:tbl>
              <a:tblPr/>
              <a:tblGrid>
                <a:gridCol w="2480013"/>
                <a:gridCol w="1488682"/>
                <a:gridCol w="1488682"/>
                <a:gridCol w="1488682"/>
                <a:gridCol w="1483625"/>
              </a:tblGrid>
              <a:tr h="790274">
                <a:tc rowSpan="2">
                  <a:txBody>
                    <a:bodyPr/>
                    <a:lstStyle/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b="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Женщины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Мужчины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latin typeface="Cambria"/>
                          <a:ea typeface="Times New Roman"/>
                          <a:cs typeface="Arial"/>
                        </a:rPr>
                        <a:t>Распределение</a:t>
                      </a:r>
                      <a:endParaRPr lang="en-US" sz="1000" b="0" dirty="0" smtClean="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/>
                      </a:r>
                      <a:b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</a:b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по полу, %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женщины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мужчины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mbria"/>
                          <a:ea typeface="Times New Roman"/>
                          <a:cs typeface="Arial"/>
                        </a:rPr>
                        <a:t>Всего</a:t>
                      </a: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000" b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000" b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000" b="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000" b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9779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тыс. человек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139,1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888,8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000" b="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000" b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97155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процентов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100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100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1000" b="0" dirty="0">
                          <a:latin typeface="Cambria"/>
                          <a:ea typeface="Times New Roman"/>
                          <a:cs typeface="Arial"/>
                        </a:rPr>
                        <a:t>4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8</a:t>
                      </a:r>
                      <a:r>
                        <a:rPr lang="en-US" sz="1000" b="0">
                          <a:latin typeface="Cambria"/>
                          <a:ea typeface="Times New Roman"/>
                          <a:cs typeface="Arial"/>
                        </a:rPr>
                        <a:t>6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1346">
                <a:tc>
                  <a:txBody>
                    <a:bodyPr/>
                    <a:lstStyle/>
                    <a:p>
                      <a:pPr marL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в том числе </a:t>
                      </a:r>
                      <a:b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</a:b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в возрасте, лет:</a:t>
                      </a:r>
                      <a:b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</a:b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18-29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32,8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41,6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11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89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30-39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34,7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26,9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17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83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40-49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24,2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22,0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15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85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50-54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5,7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6,3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12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88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55-59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2,0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2,5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11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89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60 лет и старше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0,6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0,8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10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90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1000108"/>
            <a:ext cx="81439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Иностранные граждане, имевшие действующее </a:t>
            </a:r>
            <a:br>
              <a:rPr lang="ru-RU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   разрешение на работу, по возрастным группам</a:t>
            </a:r>
            <a:r>
              <a:rPr lang="ru-RU" sz="1000" b="1" baseline="30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1)</a:t>
            </a:r>
            <a:r>
              <a:rPr lang="ru-RU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ru-RU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   в 2011 г.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1000" i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На конец года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1000" baseline="30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1)</a:t>
            </a:r>
            <a:r>
              <a:rPr lang="ru-RU" sz="1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По данным Федеральной миграционной службы.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n-US" sz="2400" b="1" dirty="0" smtClean="0"/>
              <a:t>Gender aspects of </a:t>
            </a:r>
            <a:r>
              <a:rPr lang="en-US" sz="2400" b="1" dirty="0" err="1" smtClean="0"/>
              <a:t>labour</a:t>
            </a:r>
            <a:r>
              <a:rPr lang="en-US" sz="2400" b="1" dirty="0" smtClean="0"/>
              <a:t> migration in the Russian Federation 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2000238"/>
          <a:ext cx="8429684" cy="4286281"/>
        </p:xfrm>
        <a:graphic>
          <a:graphicData uri="http://schemas.openxmlformats.org/drawingml/2006/table">
            <a:tbl>
              <a:tblPr/>
              <a:tblGrid>
                <a:gridCol w="2480013"/>
                <a:gridCol w="1488682"/>
                <a:gridCol w="1488682"/>
                <a:gridCol w="1488682"/>
                <a:gridCol w="1483625"/>
              </a:tblGrid>
              <a:tr h="790274">
                <a:tc rowSpan="2">
                  <a:txBody>
                    <a:bodyPr/>
                    <a:lstStyle/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000" b="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dirty="0" smtClean="0">
                          <a:latin typeface="Cambria"/>
                          <a:ea typeface="Times New Roman"/>
                          <a:cs typeface="Arial"/>
                        </a:rPr>
                        <a:t>Female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dirty="0" smtClean="0">
                          <a:latin typeface="Cambria"/>
                          <a:ea typeface="Times New Roman"/>
                          <a:cs typeface="Arial"/>
                        </a:rPr>
                        <a:t>Male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 b="0" dirty="0" smtClean="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 b="0" dirty="0" smtClean="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dirty="0" smtClean="0">
                          <a:latin typeface="Cambria"/>
                          <a:ea typeface="Times New Roman"/>
                          <a:cs typeface="Arial"/>
                        </a:rPr>
                        <a:t>Gender Distribution</a:t>
                      </a:r>
                      <a:r>
                        <a:rPr lang="ru-RU" sz="1000" b="0" dirty="0" smtClean="0">
                          <a:latin typeface="Cambria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%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dirty="0" smtClean="0">
                          <a:latin typeface="Cambria"/>
                          <a:ea typeface="Times New Roman"/>
                          <a:cs typeface="Arial"/>
                        </a:rPr>
                        <a:t>Female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0" dirty="0" smtClean="0">
                          <a:latin typeface="Cambria"/>
                          <a:ea typeface="Times New Roman"/>
                          <a:cs typeface="Arial"/>
                        </a:rPr>
                        <a:t>Male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Cambria"/>
                          <a:ea typeface="Times New Roman"/>
                          <a:cs typeface="Arial"/>
                        </a:rPr>
                        <a:t>Total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  <a:cs typeface="Arial"/>
                        </a:rPr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000" b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000" b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000" b="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000" b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9779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  <a:cs typeface="Arial"/>
                        </a:rPr>
                        <a:t>Thousands.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000" dirty="0" smtClean="0">
                          <a:latin typeface="Cambria"/>
                          <a:ea typeface="Times New Roman"/>
                          <a:cs typeface="Arial"/>
                        </a:rPr>
                        <a:t>people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139,1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888,8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000" b="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000" b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97155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  <a:cs typeface="Arial"/>
                        </a:rPr>
                        <a:t>% </a:t>
                      </a:r>
                      <a:r>
                        <a:rPr lang="en-US" sz="1000" dirty="0" err="1" smtClean="0">
                          <a:latin typeface="Cambria"/>
                          <a:ea typeface="Times New Roman"/>
                          <a:cs typeface="Arial"/>
                        </a:rPr>
                        <a:t>perset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100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100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1000" b="0" dirty="0">
                          <a:latin typeface="Cambria"/>
                          <a:ea typeface="Times New Roman"/>
                          <a:cs typeface="Arial"/>
                        </a:rPr>
                        <a:t>4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8</a:t>
                      </a:r>
                      <a:r>
                        <a:rPr lang="en-US" sz="1000" b="0">
                          <a:latin typeface="Cambria"/>
                          <a:ea typeface="Times New Roman"/>
                          <a:cs typeface="Arial"/>
                        </a:rPr>
                        <a:t>6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1346">
                <a:tc>
                  <a:txBody>
                    <a:bodyPr/>
                    <a:lstStyle/>
                    <a:p>
                      <a:pPr marL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  <a:cs typeface="Arial"/>
                        </a:rPr>
                        <a:t>including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/>
                      </a:r>
                      <a:b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</a:br>
                      <a:r>
                        <a:rPr lang="en-US" sz="1000" dirty="0" smtClean="0">
                          <a:latin typeface="Cambria"/>
                          <a:ea typeface="Times New Roman"/>
                          <a:cs typeface="Arial"/>
                        </a:rPr>
                        <a:t>age groups,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dirty="0" smtClean="0">
                          <a:latin typeface="Cambria"/>
                          <a:ea typeface="Times New Roman"/>
                          <a:cs typeface="Arial"/>
                        </a:rPr>
                        <a:t>age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/>
                      </a:r>
                      <a:b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</a:b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18-29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32,8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41,6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11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89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30-39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34,7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26,9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17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83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40-49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24,2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22,0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15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85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50-54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5,7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6,3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12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88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55-59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2,0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2,5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11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89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82">
                <a:tc>
                  <a:txBody>
                    <a:bodyPr/>
                    <a:lstStyle/>
                    <a:p>
                      <a:pPr marL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60 </a:t>
                      </a:r>
                      <a:r>
                        <a:rPr lang="en-US" sz="1000" dirty="0" smtClean="0">
                          <a:latin typeface="Cambria"/>
                          <a:ea typeface="Times New Roman"/>
                          <a:cs typeface="Arial"/>
                        </a:rPr>
                        <a:t>and older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0,6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0,8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Cambria"/>
                          <a:ea typeface="Times New Roman"/>
                          <a:cs typeface="Arial"/>
                        </a:rPr>
                        <a:t>10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indent="450215" algn="ctr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Cambria"/>
                          <a:ea typeface="Times New Roman"/>
                          <a:cs typeface="Arial"/>
                        </a:rPr>
                        <a:t>90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1000108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Foreign citizens  those who had legal </a:t>
            </a:r>
            <a:r>
              <a:rPr lang="en-US" sz="1000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labour</a:t>
            </a:r>
            <a:r>
              <a:rPr lang="en-US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authorizations (age group  distribution) </a:t>
            </a:r>
            <a:r>
              <a:rPr lang="ru-RU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en-US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in 2011</a:t>
            </a:r>
            <a:r>
              <a:rPr lang="ru-RU" sz="1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en-US" sz="1000" i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By the end of the year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1000" baseline="30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1)</a:t>
            </a:r>
            <a:r>
              <a:rPr lang="ru-RU" sz="1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Federal Migration Service data</a:t>
            </a:r>
            <a:r>
              <a:rPr lang="ru-RU" sz="1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39694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 </a:t>
            </a:r>
            <a:r>
              <a:rPr lang="en-US" sz="2000" b="1" dirty="0" smtClean="0"/>
              <a:t>Migration Female and male in</a:t>
            </a:r>
            <a:r>
              <a:rPr lang="ru-RU" sz="2000" b="1" dirty="0" smtClean="0"/>
              <a:t> 2011 .</a:t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78768"/>
          <a:ext cx="8643998" cy="5917835"/>
        </p:xfrm>
        <a:graphic>
          <a:graphicData uri="http://schemas.openxmlformats.org/drawingml/2006/table">
            <a:tbl>
              <a:tblPr/>
              <a:tblGrid>
                <a:gridCol w="3706682"/>
                <a:gridCol w="1151102"/>
                <a:gridCol w="1317556"/>
                <a:gridCol w="1234329"/>
                <a:gridCol w="1234329"/>
              </a:tblGrid>
              <a:tr h="362554">
                <a:tc rowSpan="2">
                  <a:txBody>
                    <a:bodyPr/>
                    <a:lstStyle/>
                    <a:p>
                      <a:pPr indent="450215">
                        <a:lnSpc>
                          <a:spcPts val="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000" dirty="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ts val="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dirty="0" smtClean="0">
                        <a:latin typeface="Cambria"/>
                        <a:ea typeface="Times New Roman"/>
                      </a:endParaRPr>
                    </a:p>
                    <a:p>
                      <a:pPr indent="450215" algn="ctr">
                        <a:lnSpc>
                          <a:spcPts val="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latin typeface="Cambria"/>
                          <a:ea typeface="Times New Roman"/>
                        </a:rPr>
                        <a:t>Thousands</a:t>
                      </a:r>
                      <a:r>
                        <a:rPr lang="ru-RU" sz="1200" dirty="0" smtClean="0">
                          <a:latin typeface="Cambria"/>
                          <a:ea typeface="Times New Roman"/>
                        </a:rPr>
                        <a:t> </a:t>
                      </a:r>
                      <a:endParaRPr lang="en-US" sz="1200" dirty="0" smtClean="0">
                        <a:latin typeface="Cambria"/>
                        <a:ea typeface="Times New Roman"/>
                      </a:endParaRPr>
                    </a:p>
                    <a:p>
                      <a:pPr indent="450215" algn="ctr">
                        <a:lnSpc>
                          <a:spcPts val="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latin typeface="Cambria"/>
                          <a:ea typeface="Times New Roman"/>
                        </a:rPr>
                        <a:t>people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ts val="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dirty="0" smtClean="0">
                        <a:latin typeface="Cambria"/>
                        <a:ea typeface="Times New Roman"/>
                      </a:endParaRPr>
                    </a:p>
                    <a:p>
                      <a:pPr indent="450215" algn="ctr">
                        <a:lnSpc>
                          <a:spcPts val="6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latin typeface="Cambria"/>
                          <a:ea typeface="Times New Roman"/>
                        </a:rPr>
                        <a:t>Gender  distribution</a:t>
                      </a:r>
                      <a:r>
                        <a:rPr lang="ru-RU" sz="12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ru-RU" sz="1200" dirty="0">
                          <a:latin typeface="Cambria"/>
                          <a:ea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latin typeface="Cambria"/>
                          <a:ea typeface="Times New Roman"/>
                        </a:rPr>
                        <a:t>female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latin typeface="Cambria"/>
                          <a:ea typeface="Times New Roman"/>
                        </a:rPr>
                        <a:t>male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latin typeface="Cambria"/>
                          <a:ea typeface="Times New Roman"/>
                        </a:rPr>
                        <a:t>female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latin typeface="Cambria"/>
                          <a:ea typeface="Times New Roman"/>
                        </a:rPr>
                        <a:t>male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9">
                <a:tc>
                  <a:txBody>
                    <a:bodyPr/>
                    <a:lstStyle/>
                    <a:p>
                      <a:pPr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mbria"/>
                          <a:ea typeface="Times New Roman"/>
                          <a:cs typeface="Times New Roman"/>
                        </a:rPr>
                        <a:t>Total number of migrants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404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inflow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1764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1651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52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48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outflow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1644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1451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53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47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Migration increase</a:t>
                      </a: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decrease </a:t>
                      </a: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Cambria"/>
                          <a:ea typeface="Times New Roman"/>
                        </a:rPr>
                        <a:t>(-)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120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200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38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62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191">
                <a:tc>
                  <a:txBody>
                    <a:bodyPr/>
                    <a:lstStyle/>
                    <a:p>
                      <a:pPr marL="180340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L="180340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Including</a:t>
                      </a: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: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281">
                <a:tc>
                  <a:txBody>
                    <a:bodyPr/>
                    <a:lstStyle/>
                    <a:p>
                      <a:pPr marL="7175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7175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mbria"/>
                          <a:ea typeface="Times New Roman"/>
                          <a:cs typeface="Times New Roman"/>
                        </a:rPr>
                        <a:t>International migration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inflow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Times New Roman"/>
                        </a:rPr>
                        <a:t>138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218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39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61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outflow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18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18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50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50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Migration increase</a:t>
                      </a: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decrease </a:t>
                      </a: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Cambria"/>
                          <a:ea typeface="Times New Roman"/>
                        </a:rPr>
                        <a:t>(-)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120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200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38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62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25209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Out of it</a:t>
                      </a: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: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281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mbria"/>
                          <a:ea typeface="Times New Roman"/>
                          <a:cs typeface="Times New Roman"/>
                        </a:rPr>
                        <a:t>With CIS countries</a:t>
                      </a:r>
                      <a:r>
                        <a:rPr lang="ru-RU" sz="1400" b="1" dirty="0" smtClean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inflow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Times New Roman"/>
                        </a:rPr>
                        <a:t>122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189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39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61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outflow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46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54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Migration increase</a:t>
                      </a: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decrease </a:t>
                      </a: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(-)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111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Times New Roman"/>
                        </a:rPr>
                        <a:t>177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39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61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8301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mbria"/>
                          <a:ea typeface="Times New Roman"/>
                          <a:cs typeface="Times New Roman"/>
                        </a:rPr>
                        <a:t>With far abroad countries  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  </a:t>
                      </a:r>
                      <a:endParaRPr lang="ru-RU" sz="1400" dirty="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inflow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17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Times New Roman"/>
                        </a:rPr>
                        <a:t>29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37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63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outflow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57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43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Migration increase</a:t>
                      </a: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en-US" sz="1400" dirty="0" smtClean="0">
                          <a:latin typeface="Cambria"/>
                          <a:ea typeface="Times New Roman"/>
                        </a:rPr>
                        <a:t>decrease </a:t>
                      </a: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(-)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Cambria"/>
                        <a:ea typeface="Times New Roman"/>
                      </a:endParaRPr>
                    </a:p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/>
                          <a:ea typeface="Times New Roman"/>
                        </a:rPr>
                        <a:t>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Times New Roman"/>
                        </a:rPr>
                        <a:t>23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28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</a:rPr>
                        <a:t>72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994">
                <a:tc>
                  <a:txBody>
                    <a:bodyPr/>
                    <a:lstStyle/>
                    <a:p>
                      <a:pPr marL="7175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07950" indent="450215" algn="r">
                        <a:lnSpc>
                          <a:spcPts val="7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sz="1800" b="1" dirty="0" smtClean="0"/>
              <a:t>Distribution of migrants older then 14 on their matrimony status and migration flows</a:t>
            </a:r>
            <a:r>
              <a:rPr lang="ru-RU" sz="1800" b="1" dirty="0" smtClean="0"/>
              <a:t> </a:t>
            </a:r>
            <a:r>
              <a:rPr lang="en-US" sz="1800" b="1" dirty="0" smtClean="0"/>
              <a:t>in</a:t>
            </a:r>
            <a:r>
              <a:rPr lang="ru-RU" sz="1800" b="1" dirty="0" smtClean="0"/>
              <a:t> 2011 .</a:t>
            </a:r>
            <a:r>
              <a:rPr lang="ru-RU" sz="1800" b="1" dirty="0" smtClean="0">
                <a:ea typeface="Times New Roman" pitchFamily="18" charset="0"/>
                <a:cs typeface="Arial" pitchFamily="34" charset="0"/>
              </a:rPr>
              <a:t> 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928669"/>
          <a:ext cx="6096000" cy="2612976"/>
        </p:xfrm>
        <a:graphic>
          <a:graphicData uri="http://schemas.openxmlformats.org/drawingml/2006/table">
            <a:tbl>
              <a:tblPr/>
              <a:tblGrid>
                <a:gridCol w="2614740"/>
                <a:gridCol w="870315"/>
                <a:gridCol w="870315"/>
                <a:gridCol w="870315"/>
                <a:gridCol w="870315"/>
              </a:tblGrid>
              <a:tr h="437748">
                <a:tc rowSpan="2">
                  <a:txBody>
                    <a:bodyPr/>
                    <a:lstStyle/>
                    <a:p>
                      <a:pPr indent="45021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600" dirty="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Thousands people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Gender distribution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ru-RU" sz="1000" dirty="0">
                          <a:latin typeface="Cambria"/>
                          <a:ea typeface="Times New Roman"/>
                        </a:rPr>
                        <a:t>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female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male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female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male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94">
                <a:tc>
                  <a:txBody>
                    <a:bodyPr/>
                    <a:lstStyle/>
                    <a:p>
                      <a:pPr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endParaRPr lang="en-US" sz="10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Cambria"/>
                          <a:ea typeface="Times New Roman"/>
                          <a:cs typeface="Times New Roman"/>
                        </a:rPr>
                        <a:t>Total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mbria"/>
                          <a:ea typeface="Times New Roman"/>
                          <a:cs typeface="Arial"/>
                        </a:rPr>
                        <a:t>1553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mbria"/>
                          <a:ea typeface="Times New Roman"/>
                          <a:cs typeface="Arial"/>
                        </a:rPr>
                        <a:t>1427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mbria"/>
                          <a:ea typeface="Times New Roman"/>
                          <a:cs typeface="Arial"/>
                        </a:rPr>
                        <a:t>52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mbria"/>
                          <a:ea typeface="Times New Roman"/>
                          <a:cs typeface="Arial"/>
                        </a:rPr>
                        <a:t>48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794">
                <a:tc>
                  <a:txBody>
                    <a:bodyPr/>
                    <a:lstStyle/>
                    <a:p>
                      <a:pPr marL="25209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Among them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</a:rPr>
                        <a:t>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94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married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653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642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589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Never being married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490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502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49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51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94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Widow</a:t>
                      </a:r>
                      <a:r>
                        <a:rPr lang="en-US" sz="1000" baseline="0" dirty="0" smtClean="0">
                          <a:latin typeface="Cambria"/>
                          <a:ea typeface="Times New Roman"/>
                        </a:rPr>
                        <a:t> (</a:t>
                      </a:r>
                      <a:r>
                        <a:rPr lang="en-US" sz="1000" baseline="0" dirty="0" err="1" smtClean="0">
                          <a:latin typeface="Cambria"/>
                          <a:ea typeface="Times New Roman"/>
                        </a:rPr>
                        <a:t>er</a:t>
                      </a:r>
                      <a:r>
                        <a:rPr lang="en-US" sz="1000" baseline="0" dirty="0" smtClean="0">
                          <a:latin typeface="Cambria"/>
                          <a:ea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134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29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82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94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divorced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156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119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43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589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Not specified their status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120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135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53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3643314"/>
          <a:ext cx="6096000" cy="1678436"/>
        </p:xfrm>
        <a:graphic>
          <a:graphicData uri="http://schemas.openxmlformats.org/drawingml/2006/table">
            <a:tbl>
              <a:tblPr/>
              <a:tblGrid>
                <a:gridCol w="2614740"/>
                <a:gridCol w="870315"/>
                <a:gridCol w="870315"/>
                <a:gridCol w="870315"/>
                <a:gridCol w="870315"/>
              </a:tblGrid>
              <a:tr h="216345">
                <a:tc>
                  <a:txBody>
                    <a:bodyPr/>
                    <a:lstStyle/>
                    <a:p>
                      <a:pPr marL="7175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endParaRPr lang="en-US" sz="10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7175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Cambria"/>
                          <a:ea typeface="Times New Roman"/>
                          <a:cs typeface="Times New Roman"/>
                        </a:rPr>
                        <a:t>Arrived out of Russia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mbria"/>
                          <a:ea typeface="Times New Roman"/>
                          <a:cs typeface="Arial"/>
                        </a:rPr>
                        <a:t>127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mbria"/>
                          <a:ea typeface="Times New Roman"/>
                          <a:cs typeface="Arial"/>
                        </a:rPr>
                        <a:t>206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mbria"/>
                          <a:ea typeface="Times New Roman"/>
                          <a:cs typeface="Arial"/>
                        </a:rPr>
                        <a:t>38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mbria"/>
                          <a:ea typeface="Times New Roman"/>
                          <a:cs typeface="Arial"/>
                        </a:rPr>
                        <a:t>62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54">
                <a:tc>
                  <a:txBody>
                    <a:bodyPr/>
                    <a:lstStyle/>
                    <a:p>
                      <a:pPr marL="25209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Among them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</a:rPr>
                        <a:t>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54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married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83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60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110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Never being married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34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66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54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Widow</a:t>
                      </a:r>
                      <a:r>
                        <a:rPr lang="en-US" sz="1000" baseline="0" dirty="0" smtClean="0">
                          <a:latin typeface="Cambria"/>
                          <a:ea typeface="Times New Roman"/>
                        </a:rPr>
                        <a:t> (</a:t>
                      </a:r>
                      <a:r>
                        <a:rPr lang="en-US" sz="1000" baseline="0" dirty="0" err="1" smtClean="0">
                          <a:latin typeface="Cambria"/>
                          <a:ea typeface="Times New Roman"/>
                        </a:rPr>
                        <a:t>er</a:t>
                      </a:r>
                      <a:r>
                        <a:rPr lang="en-US" sz="1000" baseline="0" dirty="0" smtClean="0">
                          <a:latin typeface="Cambria"/>
                          <a:ea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83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17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54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divorced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110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Not specified their status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23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186766" cy="571504"/>
          </a:xfrm>
        </p:spPr>
        <p:txBody>
          <a:bodyPr/>
          <a:lstStyle/>
          <a:p>
            <a:r>
              <a:rPr lang="ru-RU" sz="2000" b="1" dirty="0" smtClean="0"/>
              <a:t> </a:t>
            </a:r>
            <a:r>
              <a:rPr lang="en-US" sz="1600" b="1" dirty="0" smtClean="0"/>
              <a:t>Distribution based on educational level among migrants older then 14 and migration flows in</a:t>
            </a:r>
            <a:r>
              <a:rPr lang="ru-RU" sz="1600" b="1" dirty="0" smtClean="0"/>
              <a:t> 2011 .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571483"/>
          <a:ext cx="7858178" cy="2904809"/>
        </p:xfrm>
        <a:graphic>
          <a:graphicData uri="http://schemas.openxmlformats.org/drawingml/2006/table">
            <a:tbl>
              <a:tblPr/>
              <a:tblGrid>
                <a:gridCol w="3502134"/>
                <a:gridCol w="1089011"/>
                <a:gridCol w="1089011"/>
                <a:gridCol w="1089011"/>
                <a:gridCol w="1089011"/>
              </a:tblGrid>
              <a:tr h="293852">
                <a:tc rowSpan="2">
                  <a:txBody>
                    <a:bodyPr/>
                    <a:lstStyle/>
                    <a:p>
                      <a:pPr indent="45021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600" dirty="0">
                        <a:latin typeface="Cambria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People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Gender distribution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</a:rPr>
                        <a:t>, </a:t>
                      </a:r>
                      <a:r>
                        <a:rPr lang="ru-RU" sz="1000" dirty="0">
                          <a:latin typeface="Cambria"/>
                          <a:ea typeface="Times New Roman"/>
                        </a:rPr>
                        <a:t>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female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male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female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male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3">
                <a:tc>
                  <a:txBody>
                    <a:bodyPr/>
                    <a:lstStyle/>
                    <a:p>
                      <a:pPr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en-US" sz="1000" b="1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mbria"/>
                          <a:ea typeface="Times New Roman"/>
                          <a:cs typeface="Times New Roman"/>
                        </a:rPr>
                        <a:t>Total arrived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mbria"/>
                          <a:ea typeface="Times New Roman"/>
                          <a:cs typeface="Arial"/>
                        </a:rPr>
                        <a:t>1552556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mbria"/>
                          <a:ea typeface="Times New Roman"/>
                          <a:cs typeface="Arial"/>
                        </a:rPr>
                        <a:t>1426989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mbria"/>
                          <a:ea typeface="Times New Roman"/>
                          <a:cs typeface="Arial"/>
                        </a:rPr>
                        <a:t>52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mbria"/>
                          <a:ea typeface="Times New Roman"/>
                          <a:cs typeface="Arial"/>
                        </a:rPr>
                        <a:t>48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942">
                <a:tc>
                  <a:txBody>
                    <a:bodyPr/>
                    <a:lstStyle/>
                    <a:p>
                      <a:pPr marL="25209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Among them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</a:rPr>
                        <a:t>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42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High education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420771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335275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56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42">
                <a:tc>
                  <a:txBody>
                    <a:bodyPr/>
                    <a:lstStyle/>
                    <a:p>
                      <a:pPr marL="323850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Scientific degree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</a:rPr>
                        <a:t>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Cambri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92">
                <a:tc>
                  <a:txBody>
                    <a:bodyPr/>
                    <a:lstStyle/>
                    <a:p>
                      <a:pPr marL="215900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Doctoral degree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843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1190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41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92">
                <a:tc>
                  <a:txBody>
                    <a:bodyPr/>
                    <a:lstStyle/>
                    <a:p>
                      <a:pPr marL="215900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PH.D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4230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4813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47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275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Not finalized high education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74248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61053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55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45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653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specialized secondary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392211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358001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52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92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spc="-10" dirty="0" smtClean="0">
                          <a:latin typeface="Cambria"/>
                          <a:ea typeface="Times New Roman"/>
                        </a:rPr>
                        <a:t>Primary specialized education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37481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45880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55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92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general secondary education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333549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339807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42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secondary education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113522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120147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51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893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primary education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54564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31720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63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37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81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mbria"/>
                        <a:ea typeface="Times New Roman"/>
                      </a:endParaRPr>
                    </a:p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Not specified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126210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135106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mbria"/>
                          <a:ea typeface="Times New Roman"/>
                          <a:cs typeface="Arial"/>
                        </a:rPr>
                        <a:t>48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indent="450215" algn="r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mbria"/>
                          <a:ea typeface="Times New Roman"/>
                          <a:cs typeface="Arial"/>
                        </a:rPr>
                        <a:t>52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3500436"/>
          <a:ext cx="7786742" cy="3088617"/>
        </p:xfrm>
        <a:graphic>
          <a:graphicData uri="http://schemas.openxmlformats.org/drawingml/2006/table">
            <a:tbl>
              <a:tblPr/>
              <a:tblGrid>
                <a:gridCol w="3472444"/>
                <a:gridCol w="1077767"/>
                <a:gridCol w="1079382"/>
                <a:gridCol w="1077767"/>
                <a:gridCol w="1079382"/>
              </a:tblGrid>
              <a:tr h="307803">
                <a:tc>
                  <a:txBody>
                    <a:bodyPr/>
                    <a:lstStyle/>
                    <a:p>
                      <a:pPr marL="71755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Came outside of Russia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127</a:t>
                      </a:r>
                      <a:r>
                        <a:rPr lang="en-US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205</a:t>
                      </a:r>
                      <a:r>
                        <a:rPr lang="en-US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771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8">
                <a:tc>
                  <a:txBody>
                    <a:bodyPr/>
                    <a:lstStyle/>
                    <a:p>
                      <a:pPr marL="25209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Among them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</a:rPr>
                        <a:t>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8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High education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Arial"/>
                          <a:ea typeface="Times New Roman"/>
                          <a:cs typeface="Times New Roman"/>
                        </a:rPr>
                        <a:t>475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Arial"/>
                          <a:ea typeface="Times New Roman"/>
                          <a:cs typeface="Times New Roman"/>
                        </a:rPr>
                        <a:t>208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8">
                <a:tc>
                  <a:txBody>
                    <a:bodyPr/>
                    <a:lstStyle/>
                    <a:p>
                      <a:pPr marL="323850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Scientific degree</a:t>
                      </a:r>
                      <a:r>
                        <a:rPr lang="ru-RU" sz="1000" dirty="0" smtClean="0">
                          <a:latin typeface="Cambria"/>
                          <a:ea typeface="Times New Roman"/>
                        </a:rPr>
                        <a:t>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457">
                <a:tc>
                  <a:txBody>
                    <a:bodyPr/>
                    <a:lstStyle/>
                    <a:p>
                      <a:pPr marL="215900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Doctoral degree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457">
                <a:tc>
                  <a:txBody>
                    <a:bodyPr/>
                    <a:lstStyle/>
                    <a:p>
                      <a:pPr marL="215900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PH.D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341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501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18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Not finalized high education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3893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5400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8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specialized secondary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29186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39922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03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spc="-10" dirty="0" smtClean="0">
                          <a:latin typeface="Cambria"/>
                          <a:ea typeface="Times New Roman"/>
                        </a:rPr>
                        <a:t>Primary specialized education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2647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5434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457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general secondary education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33068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61572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8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secondary education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8862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14080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18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primary education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3101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3141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714">
                <a:tc>
                  <a:txBody>
                    <a:bodyPr/>
                    <a:lstStyle/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mbria"/>
                        <a:ea typeface="Times New Roman"/>
                      </a:endParaRPr>
                    </a:p>
                    <a:p>
                      <a:pPr marL="144145" indent="450215">
                        <a:lnSpc>
                          <a:spcPts val="75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mbria"/>
                          <a:ea typeface="Times New Roman"/>
                        </a:rPr>
                        <a:t>Not specified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23078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52014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7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000100" y="1142984"/>
          <a:ext cx="814390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143000" y="285750"/>
            <a:ext cx="7643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Quota dynamics on </a:t>
            </a:r>
            <a:r>
              <a:rPr lang="en-US" b="1" dirty="0" err="1" smtClean="0"/>
              <a:t>labour</a:t>
            </a:r>
            <a:r>
              <a:rPr lang="en-US" b="1" dirty="0" smtClean="0"/>
              <a:t> permits issuing and its reserve </a:t>
            </a:r>
          </a:p>
          <a:p>
            <a:pPr algn="ctr"/>
            <a:r>
              <a:rPr lang="en-US" b="1" dirty="0" smtClean="0"/>
              <a:t>In Russia</a:t>
            </a:r>
            <a:r>
              <a:rPr lang="ru-RU" b="1" dirty="0" smtClean="0"/>
              <a:t> </a:t>
            </a:r>
            <a:r>
              <a:rPr lang="ru-RU" b="1" dirty="0"/>
              <a:t>2007-2012 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934325" cy="868362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The quantity  of patents given to the FMW in Russia</a:t>
            </a:r>
            <a:endParaRPr lang="ru-RU" sz="2400" b="1" dirty="0" smtClean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928662" y="1714488"/>
          <a:ext cx="421484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5072066" y="1714488"/>
          <a:ext cx="378621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857250" y="3357563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j-lt"/>
                <a:cs typeface="Times New Roman" pitchFamily="18" charset="0"/>
              </a:rPr>
              <a:t>Legal bring in of FLF 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>
                <a:latin typeface="+mj-lt"/>
                <a:cs typeface="Times New Roman" pitchFamily="18" charset="0"/>
              </a:rPr>
              <a:t>2009 - </a:t>
            </a:r>
            <a:r>
              <a:rPr lang="ru-RU" b="1" dirty="0" smtClean="0">
                <a:latin typeface="+mj-lt"/>
                <a:cs typeface="Times New Roman" pitchFamily="18" charset="0"/>
              </a:rPr>
              <a:t>2011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1000125" y="428625"/>
            <a:ext cx="721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j-lt"/>
                <a:cs typeface="Times New Roman" pitchFamily="18" charset="0"/>
              </a:rPr>
              <a:t>Migrant remittances outflow 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>
                <a:latin typeface="+mj-lt"/>
                <a:cs typeface="Times New Roman" pitchFamily="18" charset="0"/>
              </a:rPr>
              <a:t>2009 - </a:t>
            </a:r>
            <a:r>
              <a:rPr lang="ru-RU" b="1" dirty="0" smtClean="0">
                <a:latin typeface="+mj-lt"/>
                <a:cs typeface="Times New Roman" pitchFamily="18" charset="0"/>
              </a:rPr>
              <a:t>2011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1214438" y="6500813"/>
            <a:ext cx="7215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/>
              <a:t>Источник: государственная статистика, данные ФМС России и экспертные данные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42910" y="785794"/>
          <a:ext cx="85010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142976" y="3929066"/>
          <a:ext cx="8143900" cy="260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686800" cy="8382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External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migration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71775" y="1196975"/>
            <a:ext cx="3357563" cy="1285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External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migration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928938"/>
            <a:ext cx="2571750" cy="928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Legal foreign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force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13" y="2928938"/>
            <a:ext cx="2786062" cy="928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Irregular foreign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force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13" y="4143375"/>
            <a:ext cx="2786062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Exploitation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salary dumping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4357688"/>
            <a:ext cx="2428875" cy="857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Equal payment for equal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4" idx="2"/>
            <a:endCxn id="5" idx="0"/>
          </p:cNvCxnSpPr>
          <p:nvPr/>
        </p:nvCxnSpPr>
        <p:spPr>
          <a:xfrm flipH="1">
            <a:off x="1571625" y="1839913"/>
            <a:ext cx="1200150" cy="10890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6"/>
            <a:endCxn id="7" idx="0"/>
          </p:cNvCxnSpPr>
          <p:nvPr/>
        </p:nvCxnSpPr>
        <p:spPr>
          <a:xfrm>
            <a:off x="6129338" y="1839913"/>
            <a:ext cx="1193800" cy="10890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286625" y="4000500"/>
            <a:ext cx="2857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2"/>
            <a:endCxn id="9" idx="0"/>
          </p:cNvCxnSpPr>
          <p:nvPr/>
        </p:nvCxnSpPr>
        <p:spPr>
          <a:xfrm rot="5400000">
            <a:off x="1321593" y="4107657"/>
            <a:ext cx="500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000750" y="5072063"/>
            <a:ext cx="2786063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Lack or absence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and social guarantees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9" idx="2"/>
            <a:endCxn id="48" idx="0"/>
          </p:cNvCxnSpPr>
          <p:nvPr/>
        </p:nvCxnSpPr>
        <p:spPr>
          <a:xfrm rot="5400000">
            <a:off x="1393031" y="5393532"/>
            <a:ext cx="3571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14313" y="5572125"/>
            <a:ext cx="2714625" cy="1071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agreement, guaranteed salary and social package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072188" y="5929313"/>
            <a:ext cx="2714625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Forced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714750" y="3286125"/>
            <a:ext cx="1428750" cy="7858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Visa regime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714750" y="4929188"/>
            <a:ext cx="1428750" cy="7858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visa regime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>
            <a:stCxn id="5" idx="3"/>
            <a:endCxn id="75" idx="1"/>
          </p:cNvCxnSpPr>
          <p:nvPr/>
        </p:nvCxnSpPr>
        <p:spPr>
          <a:xfrm>
            <a:off x="2857500" y="3392488"/>
            <a:ext cx="857250" cy="2873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5" idx="3"/>
            <a:endCxn id="76" idx="1"/>
          </p:cNvCxnSpPr>
          <p:nvPr/>
        </p:nvCxnSpPr>
        <p:spPr>
          <a:xfrm>
            <a:off x="2857500" y="3392488"/>
            <a:ext cx="857250" cy="1930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7215188" y="5000625"/>
            <a:ext cx="2857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7215188" y="5786438"/>
            <a:ext cx="2857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500042"/>
            <a:ext cx="7772400" cy="5572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Federation of Trade Unions of Sverdlovsk Region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Project on  Migrant workers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supported by the ILO/EU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38" y="2500313"/>
            <a:ext cx="4143375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/>
              <a:t>Main directions of activities related to work with LM and their TU membership </a:t>
            </a:r>
            <a:endParaRPr lang="ru-RU" sz="2200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4500563"/>
            <a:ext cx="2857500" cy="1785937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Agitation work among MW  to bring them in the RF TUs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29063" y="4357688"/>
            <a:ext cx="2357437" cy="2286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Cooperation with the TUs of countries of migrant’s origin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072198" y="357166"/>
            <a:ext cx="2857500" cy="1785937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Structural organizational changes adopted to the MW TU membership’s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500813" y="2571750"/>
            <a:ext cx="2357437" cy="2286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Cooperation and joint work with Diaspora and ethnic communities ( selection of potential leaders)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00125" y="142875"/>
            <a:ext cx="3500438" cy="1928813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Normative initiatives related to the </a:t>
            </a:r>
            <a:r>
              <a:rPr lang="en-US" sz="2200" b="1" dirty="0" err="1" smtClean="0">
                <a:solidFill>
                  <a:schemeClr val="tx1"/>
                </a:solidFill>
              </a:rPr>
              <a:t>labour</a:t>
            </a:r>
            <a:r>
              <a:rPr lang="en-US" sz="2200" b="1" dirty="0" smtClean="0">
                <a:solidFill>
                  <a:schemeClr val="tx1"/>
                </a:solidFill>
              </a:rPr>
              <a:t> migration management in the region</a:t>
            </a:r>
            <a:endParaRPr lang="ru-RU" sz="2200" b="1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>
            <a:stCxn id="4" idx="0"/>
            <a:endCxn id="9" idx="1"/>
          </p:cNvCxnSpPr>
          <p:nvPr/>
        </p:nvCxnSpPr>
        <p:spPr>
          <a:xfrm rot="5400000" flipH="1" flipV="1">
            <a:off x="2517775" y="2268538"/>
            <a:ext cx="428625" cy="34925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5" idx="3"/>
          </p:cNvCxnSpPr>
          <p:nvPr/>
        </p:nvCxnSpPr>
        <p:spPr>
          <a:xfrm rot="5400000">
            <a:off x="1499394" y="4287044"/>
            <a:ext cx="428625" cy="1587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3"/>
            <a:endCxn id="8" idx="2"/>
          </p:cNvCxnSpPr>
          <p:nvPr/>
        </p:nvCxnSpPr>
        <p:spPr>
          <a:xfrm>
            <a:off x="4786313" y="3286125"/>
            <a:ext cx="1714500" cy="428625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6" idx="3"/>
          </p:cNvCxnSpPr>
          <p:nvPr/>
        </p:nvCxnSpPr>
        <p:spPr>
          <a:xfrm>
            <a:off x="4714875" y="4000500"/>
            <a:ext cx="393700" cy="357188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7" idx="2"/>
          </p:cNvCxnSpPr>
          <p:nvPr/>
        </p:nvCxnSpPr>
        <p:spPr>
          <a:xfrm flipV="1">
            <a:off x="4714885" y="1249341"/>
            <a:ext cx="1357313" cy="1322387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1214438" y="214313"/>
            <a:ext cx="6929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Information / agitation materials (translated on SIC languages)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3795" name="Рисунок 4" descr="IMAG00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14438"/>
            <a:ext cx="8151813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Рисунок 3" descr="стенд ФМ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214438"/>
            <a:ext cx="7286625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357188"/>
            <a:ext cx="3786187" cy="214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/>
              <a:t>Problems on Migrants involvement into TUs</a:t>
            </a:r>
            <a:endParaRPr lang="ru-RU" sz="25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29188" y="357188"/>
            <a:ext cx="3786187" cy="17859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Language barrier</a:t>
            </a:r>
            <a:endParaRPr lang="ru-RU" sz="3000" b="1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2063" y="3500438"/>
            <a:ext cx="3786187" cy="21431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Seasonal character of presence in the country</a:t>
            </a:r>
            <a:endParaRPr lang="ru-RU" sz="3000" b="1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3643313"/>
            <a:ext cx="3786187" cy="21431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Absence of proven </a:t>
            </a:r>
            <a:r>
              <a:rPr lang="en-US" sz="3200" b="1" dirty="0" err="1" smtClean="0">
                <a:solidFill>
                  <a:schemeClr val="tx2"/>
                </a:solidFill>
              </a:rPr>
              <a:t>labour</a:t>
            </a:r>
            <a:r>
              <a:rPr lang="en-US" sz="3200" b="1" dirty="0" smtClean="0">
                <a:solidFill>
                  <a:schemeClr val="tx2"/>
                </a:solidFill>
              </a:rPr>
              <a:t> relations</a:t>
            </a:r>
            <a:endParaRPr lang="ru-RU" sz="3000" b="1" dirty="0">
              <a:solidFill>
                <a:schemeClr val="tx2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3"/>
            <a:endCxn id="3" idx="1"/>
          </p:cNvCxnSpPr>
          <p:nvPr/>
        </p:nvCxnSpPr>
        <p:spPr>
          <a:xfrm flipV="1">
            <a:off x="4286250" y="1249363"/>
            <a:ext cx="642938" cy="1793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5" idx="0"/>
          </p:cNvCxnSpPr>
          <p:nvPr/>
        </p:nvCxnSpPr>
        <p:spPr>
          <a:xfrm rot="5400000">
            <a:off x="1820863" y="3071813"/>
            <a:ext cx="1144587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14813" y="2357438"/>
            <a:ext cx="2643187" cy="10715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Рисунок 3" descr="IMG_9409+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85875"/>
            <a:ext cx="75009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88925"/>
            <a:ext cx="8231188" cy="1389063"/>
          </a:xfrm>
          <a:ln/>
        </p:spPr>
        <p:txBody>
          <a:bodyPr lIns="90000" tIns="46800" rIns="90000" bIns="468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/>
              <a:t> FNPR Inter-State Cooperation in the framework of LM Protection</a:t>
            </a:r>
            <a:endParaRPr lang="en-US" sz="32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31188" cy="4119563"/>
          </a:xfrm>
          <a:ln/>
        </p:spPr>
        <p:txBody>
          <a:bodyPr lIns="90000" tIns="46800" rIns="90000" bIns="46800"/>
          <a:lstStyle/>
          <a:p>
            <a:pPr marL="684213" indent="-682625"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800" dirty="0" smtClean="0"/>
              <a:t>Agreement on Cooperation between FNPR and ACTU ( Azerbaijan) signed,</a:t>
            </a:r>
          </a:p>
          <a:p>
            <a:pPr marL="684213" indent="-682625"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800" dirty="0" smtClean="0"/>
              <a:t> 3 regional agreements between FNPR regional Representations (Volgograd, Yekaterinburg, Astrakhan) and ACTU /ATUC are signed </a:t>
            </a:r>
          </a:p>
          <a:p>
            <a:pPr marL="684213" indent="-682625"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800" dirty="0" smtClean="0"/>
              <a:t>Branch agreements in Agriculture signed by Volgograd and Vladivostok Agriculture TUs with Uzbekistan and China </a:t>
            </a:r>
            <a:endParaRPr lang="ru-RU" sz="2800" dirty="0" smtClean="0"/>
          </a:p>
          <a:p>
            <a:pPr marL="684213" indent="-682625"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5720" y="142852"/>
          <a:ext cx="3786214" cy="321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5829233" imgH="8019837" progId="AcroExch.Document.7">
                  <p:embed/>
                </p:oleObj>
              </mc:Choice>
              <mc:Fallback>
                <p:oleObj name="Acrobat Document" r:id="rId3" imgW="5829233" imgH="8019837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42852"/>
                        <a:ext cx="3786214" cy="3214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F:\For evaluation\RF regioanl consulttaions\Project Reporting 20010-2012\Trade Unions agreements , Pilots and Publication\согл ФМС-ФПСО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1714488"/>
            <a:ext cx="2928958" cy="1643074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643050"/>
            <a:ext cx="581025" cy="57150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1571612"/>
            <a:ext cx="581025" cy="5810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357686" y="1829904"/>
            <a:ext cx="38576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  <a:tab pos="29511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  <a:tab pos="2951163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ДОГОВОР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  <a:tab pos="2951163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сотрудничестве между Волгоградским Областным Советом Профессиональных Союзов и  Конфедерацией  профсоюзов Армении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  <a:tab pos="2951163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Волгоградский Областной Совет Профсоюзов  (ВОСПС) и Конфедерация Профсоюзов Армении  (КПА)  	руководствуясь своими уставами,  далее именуемые как Стороны настоящего Договора, и стремясь к развитию профсоюзного сотрудничества в области социально-трудовых отношений, понимая важность защиты прав трудящихся-мигрантов, укрепления солидарности трудящихся, исходя из международных документов ООН и МОТ в области прав человека и защиты трудящихся-мигрантов,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  <a:tab pos="2951163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договорились о нижеследующем: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  <a:tab pos="2951163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В настоящем Договоре под термином «трудящийся-мигрант» понимается гражданин Республики Армения являющийся членом профсоюза, работающий или направляющийся на законных основаниях для работы на территории  Волгоградской области Российской Федерации.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3429000"/>
          <a:ext cx="3000396" cy="2643206"/>
        </p:xfrm>
        <a:graphic>
          <a:graphicData uri="http://schemas.openxmlformats.org/drawingml/2006/table">
            <a:tbl>
              <a:tblPr/>
              <a:tblGrid>
                <a:gridCol w="460199"/>
                <a:gridCol w="2072549"/>
                <a:gridCol w="467648"/>
              </a:tblGrid>
              <a:tr h="264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b="1" dirty="0" smtClean="0">
                        <a:solidFill>
                          <a:srgbClr val="7030A0"/>
                        </a:solidFill>
                        <a:latin typeface="Times Roman AzLat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b="1" dirty="0" smtClean="0">
                        <a:solidFill>
                          <a:srgbClr val="7030A0"/>
                        </a:solidFill>
                        <a:latin typeface="Times Roman AzLat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Азярбайжан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Республикасы</a:t>
                      </a: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Щямкарлар</a:t>
                      </a: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Иттифаглары</a:t>
                      </a: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Конфедерасийасы</a:t>
                      </a: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иля</a:t>
                      </a: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 Свердловск </a:t>
                      </a:r>
                      <a:r>
                        <a:rPr lang="ru-RU" sz="1000" b="1" dirty="0" err="1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вилайяти</a:t>
                      </a: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Щямкарлар</a:t>
                      </a: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Иттифаглары</a:t>
                      </a: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Федерасийасы</a:t>
                      </a: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арасында</a:t>
                      </a: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ниййят</a:t>
                      </a: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П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Р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О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Т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О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К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О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Л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Times Roman AzLat"/>
                          <a:ea typeface="Calibri"/>
                          <a:cs typeface="Aharoni" pitchFamily="2" charset="-79"/>
                        </a:rPr>
                        <a:t>У</a:t>
                      </a:r>
                      <a:endParaRPr lang="ru-RU" sz="10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0540" marR="605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40" marR="605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40" name="Рисунок 1" descr="http://www.fnpr.org/image/emb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500438"/>
            <a:ext cx="428628" cy="500066"/>
          </a:xfrm>
          <a:prstGeom prst="rect">
            <a:avLst/>
          </a:prstGeom>
          <a:noFill/>
        </p:spPr>
      </p:pic>
      <p:pic>
        <p:nvPicPr>
          <p:cNvPr id="1039" name="Рисунок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500438"/>
            <a:ext cx="642941" cy="500066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357686" y="437580"/>
            <a:ext cx="4614717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ОГЛ</a:t>
            </a:r>
            <a:r>
              <a:rPr lang="ru-RU" sz="800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АШЕНИЕ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800" b="1" dirty="0" smtClean="0" bmk="bookmark1"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территориальной (областной) </a:t>
            </a:r>
            <a:r>
              <a:rPr lang="ru-RU" sz="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организацией профсоюза работников агропромышленного комплекса РФ и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ru-RU" sz="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Нукусским</a:t>
            </a:r>
            <a:r>
              <a:rPr lang="ru-RU" sz="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региональным хозрасчетным Бюро по трудоустройству граждан за рубежом Министерства труда и социальной защиты населения Республики Узбекистан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 bmk="bookmark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сотрудничестве между Волгоградской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вопросам трудовой деятельности и защите прав трудящихся-мигрантов граждан Республики Узбекистан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6500826" y="4071942"/>
          <a:ext cx="2500330" cy="264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10" imgW="3857473" imgH="5667355" progId="AcroExch.Document.7">
                  <p:embed/>
                </p:oleObj>
              </mc:Choice>
              <mc:Fallback>
                <p:oleObj name="Acrobat Document" r:id="rId10" imgW="3857473" imgH="5667355" progId="AcroExch.Document.7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4071942"/>
                        <a:ext cx="2500330" cy="2643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928926" y="4286256"/>
            <a:ext cx="34290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/>
              <a:t>Чем профсоюзы могут помочь иностранному гражданину?</a:t>
            </a:r>
          </a:p>
          <a:p>
            <a:pPr algn="just"/>
            <a:r>
              <a:rPr lang="ru-RU" sz="1100" dirty="0" smtClean="0"/>
              <a:t>Федерацией с 2011 года организована система информирования и консультирования трудовых мигрантов («горячая линия») по вопросам трудового и миграционного законодательства и защите их трудовых прав. Телефон «горячей линии» – (495) 938-78-31. По данному телефону можно получить необходимую информацию по</a:t>
            </a:r>
          </a:p>
          <a:p>
            <a:pPr algn="just"/>
            <a:r>
              <a:rPr lang="ru-RU" sz="1100" dirty="0" smtClean="0"/>
              <a:t>интересующим вопросам.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 agreement between All Russian Trade Unions, Russian Unions of Entrepreneurs and the Government of the Russian Federation for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2011–2013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251520" y="1844824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Прямоугольник 11"/>
          <p:cNvSpPr>
            <a:spLocks noChangeArrowheads="1"/>
          </p:cNvSpPr>
          <p:nvPr/>
        </p:nvSpPr>
        <p:spPr bwMode="auto">
          <a:xfrm>
            <a:off x="107950" y="1628775"/>
            <a:ext cx="522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Parties obligations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663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What are the Trade Unions targets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5562600"/>
            <a:ext cx="8893175" cy="12954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Trade Union's membership – is a guarantee from unlawful dismissal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1052513"/>
            <a:ext cx="7848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Federation of Independent Trade Unions protects the rights of workers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850" y="1989138"/>
            <a:ext cx="8640763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Decent work Agenda adopted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of real wage and leaving standards of the population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2781300"/>
            <a:ext cx="8640763" cy="6477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Obligatory social insurance and increasing the level of social protection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3644900"/>
            <a:ext cx="8640763" cy="6477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OSH and health protection during the working process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4508500"/>
            <a:ext cx="8640763" cy="1223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Equality of right and freedoms despite of gender, nationality, language and etc. as stated in the  ILO /UN Conventions and Constitution of the Russian Federation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What is a Trade Union’s position in regard to the foreign citizens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397000"/>
          <a:ext cx="864096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4288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 Trade Unions activities and actions in the sphere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Migration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25" y="428625"/>
            <a:ext cx="3357563" cy="12858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Federal Level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420938"/>
            <a:ext cx="2571750" cy="865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Legal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Foreigh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Force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50" y="2420938"/>
            <a:ext cx="2786063" cy="793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Irregular FLF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38" y="3929063"/>
            <a:ext cx="3071812" cy="1071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Monitoring implementation of the migration  legislation on FLF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3929063"/>
            <a:ext cx="2428875" cy="857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Suggestions on Legislation modernization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4" idx="2"/>
            <a:endCxn id="5" idx="0"/>
          </p:cNvCxnSpPr>
          <p:nvPr/>
        </p:nvCxnSpPr>
        <p:spPr>
          <a:xfrm flipH="1">
            <a:off x="1571625" y="1071563"/>
            <a:ext cx="1143000" cy="13493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6"/>
            <a:endCxn id="7" idx="0"/>
          </p:cNvCxnSpPr>
          <p:nvPr/>
        </p:nvCxnSpPr>
        <p:spPr>
          <a:xfrm>
            <a:off x="6072188" y="1071563"/>
            <a:ext cx="1322387" cy="13493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2"/>
            <a:endCxn id="9" idx="0"/>
          </p:cNvCxnSpPr>
          <p:nvPr/>
        </p:nvCxnSpPr>
        <p:spPr>
          <a:xfrm>
            <a:off x="1571625" y="3286125"/>
            <a:ext cx="0" cy="6429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9" idx="2"/>
            <a:endCxn id="48" idx="0"/>
          </p:cNvCxnSpPr>
          <p:nvPr/>
        </p:nvCxnSpPr>
        <p:spPr>
          <a:xfrm rot="5400000">
            <a:off x="1357312" y="5000626"/>
            <a:ext cx="4286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42875" y="5214938"/>
            <a:ext cx="2857500" cy="1214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Defining demand of FLF bring in and quota establishment across RF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86438" y="5357813"/>
            <a:ext cx="3071812" cy="1071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Suggestions on how to improve the legislation implementation  and minimize its disregard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>
            <a:stCxn id="8" idx="2"/>
            <a:endCxn id="51" idx="0"/>
          </p:cNvCxnSpPr>
          <p:nvPr/>
        </p:nvCxnSpPr>
        <p:spPr>
          <a:xfrm rot="5400000">
            <a:off x="7144544" y="5179219"/>
            <a:ext cx="3571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3286125" y="2500313"/>
            <a:ext cx="2214563" cy="1357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Hot line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established to provide consultations and information to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migrants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 стрелкой 97"/>
          <p:cNvCxnSpPr>
            <a:stCxn id="7" idx="1"/>
            <a:endCxn id="96" idx="3"/>
          </p:cNvCxnSpPr>
          <p:nvPr/>
        </p:nvCxnSpPr>
        <p:spPr>
          <a:xfrm flipH="1">
            <a:off x="5500688" y="2817813"/>
            <a:ext cx="500062" cy="36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5" idx="3"/>
            <a:endCxn id="96" idx="1"/>
          </p:cNvCxnSpPr>
          <p:nvPr/>
        </p:nvCxnSpPr>
        <p:spPr>
          <a:xfrm>
            <a:off x="2857500" y="2852738"/>
            <a:ext cx="428625" cy="325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3143250" y="4857750"/>
            <a:ext cx="2500313" cy="15716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Leaflets and information brochures on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activities for foreign citizens those who are coming to the RF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Прямая со стрелкой 114"/>
          <p:cNvCxnSpPr>
            <a:stCxn id="96" idx="2"/>
            <a:endCxn id="109" idx="0"/>
          </p:cNvCxnSpPr>
          <p:nvPr/>
        </p:nvCxnSpPr>
        <p:spPr>
          <a:xfrm rot="5400000">
            <a:off x="3893344" y="4358482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stCxn id="4" idx="4"/>
            <a:endCxn id="96" idx="0"/>
          </p:cNvCxnSpPr>
          <p:nvPr/>
        </p:nvCxnSpPr>
        <p:spPr>
          <a:xfrm rot="16200000" flipH="1">
            <a:off x="3999706" y="2107407"/>
            <a:ext cx="7858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380288" y="3213100"/>
            <a:ext cx="0" cy="7207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25" y="428625"/>
            <a:ext cx="3357563" cy="1285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Regional level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5" y="3714750"/>
            <a:ext cx="4286250" cy="1071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Providing Consultations to FWs those who want to be employed in this respective subject of the RF, along with the offer to joint a TU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2420938"/>
            <a:ext cx="4071937" cy="1439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Revision of the Employers applications for FLF bring in, the frame of the Regional Tripartite Commissions on socio-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relations regulation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908175" y="1412875"/>
            <a:ext cx="1150938" cy="1008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0" idx="0"/>
          </p:cNvCxnSpPr>
          <p:nvPr/>
        </p:nvCxnSpPr>
        <p:spPr>
          <a:xfrm>
            <a:off x="5795963" y="1412875"/>
            <a:ext cx="990600" cy="873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9" idx="2"/>
            <a:endCxn id="48" idx="0"/>
          </p:cNvCxnSpPr>
          <p:nvPr/>
        </p:nvCxnSpPr>
        <p:spPr>
          <a:xfrm>
            <a:off x="2216150" y="3860800"/>
            <a:ext cx="0" cy="12969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79388" y="5157788"/>
            <a:ext cx="4071937" cy="1357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Trade Unions are part of the inter-agency commissions on bring in and usage of FLF in the subjects of the RF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14875" y="5357813"/>
            <a:ext cx="428625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Assistance to the grassroots TU organizations in arranging control functions over LL observance in relation to the FLW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>
            <a:stCxn id="8" idx="2"/>
            <a:endCxn id="51" idx="0"/>
          </p:cNvCxnSpPr>
          <p:nvPr/>
        </p:nvCxnSpPr>
        <p:spPr>
          <a:xfrm rot="5400000">
            <a:off x="6572250" y="5072063"/>
            <a:ext cx="571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643438" y="2286000"/>
            <a:ext cx="4286250" cy="928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Agreements on cooperation with the territorial representations of the FMS and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Inspections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6518275" y="3498850"/>
            <a:ext cx="571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86800" cy="1000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Negotiation Process on FLF quota ( regional level)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86063" y="1643063"/>
            <a:ext cx="3357562" cy="12858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Establishment of the inter agency commission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4214813"/>
            <a:ext cx="1928812" cy="1643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Other interested agencies from the  executive authorities, represented in the Subject RF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00313" y="4857750"/>
            <a:ext cx="3929062" cy="16430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Tripartite commission 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social disputes resolution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the Subject of the RF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86563" y="4214813"/>
            <a:ext cx="2143125" cy="1571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Territorial representation of the FMS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inspection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>
            <a:stCxn id="9" idx="0"/>
            <a:endCxn id="4" idx="3"/>
          </p:cNvCxnSpPr>
          <p:nvPr/>
        </p:nvCxnSpPr>
        <p:spPr>
          <a:xfrm rot="5400000" flipH="1" flipV="1">
            <a:off x="1490663" y="2427287"/>
            <a:ext cx="1474788" cy="2100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8" idx="0"/>
            <a:endCxn id="4" idx="5"/>
          </p:cNvCxnSpPr>
          <p:nvPr/>
        </p:nvCxnSpPr>
        <p:spPr>
          <a:xfrm rot="16200000" flipV="1">
            <a:off x="6017419" y="2374106"/>
            <a:ext cx="1474788" cy="220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484438" y="4005263"/>
            <a:ext cx="1714500" cy="5000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Trade Unions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3" y="4000500"/>
            <a:ext cx="1657350" cy="500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Employers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27" idx="0"/>
            <a:endCxn id="13" idx="2"/>
          </p:cNvCxnSpPr>
          <p:nvPr/>
        </p:nvCxnSpPr>
        <p:spPr>
          <a:xfrm flipH="1" flipV="1">
            <a:off x="3341688" y="4505325"/>
            <a:ext cx="1122362" cy="352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7" idx="0"/>
            <a:endCxn id="14" idx="2"/>
          </p:cNvCxnSpPr>
          <p:nvPr/>
        </p:nvCxnSpPr>
        <p:spPr>
          <a:xfrm flipV="1">
            <a:off x="4464050" y="4500563"/>
            <a:ext cx="1150938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0"/>
            <a:endCxn id="4" idx="4"/>
          </p:cNvCxnSpPr>
          <p:nvPr/>
        </p:nvCxnSpPr>
        <p:spPr>
          <a:xfrm flipV="1">
            <a:off x="3341688" y="2928938"/>
            <a:ext cx="1122362" cy="1076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0"/>
            <a:endCxn id="4" idx="4"/>
          </p:cNvCxnSpPr>
          <p:nvPr/>
        </p:nvCxnSpPr>
        <p:spPr>
          <a:xfrm flipH="1" flipV="1">
            <a:off x="4464050" y="2928938"/>
            <a:ext cx="1150938" cy="107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1783</Words>
  <Application>Microsoft Office PowerPoint</Application>
  <PresentationFormat>On-screen Show (4:3)</PresentationFormat>
  <Paragraphs>536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Тема Office</vt:lpstr>
      <vt:lpstr>Acrobat Document</vt:lpstr>
      <vt:lpstr>Trade Unions actions in the sphere of labour migration policy </vt:lpstr>
      <vt:lpstr>External labour migration </vt:lpstr>
      <vt:lpstr>General agreement between All Russian Trade Unions, Russian Unions of Entrepreneurs and the Government of the Russian Federation for 2011–2013 years </vt:lpstr>
      <vt:lpstr> What are the Trade Unions targets?  </vt:lpstr>
      <vt:lpstr>What is a Trade Union’s position in regard to the foreign citizens? </vt:lpstr>
      <vt:lpstr>Main Trade Unions activities and actions in the sphere of Labour Migration</vt:lpstr>
      <vt:lpstr>PowerPoint Presentation</vt:lpstr>
      <vt:lpstr>PowerPoint Presentation</vt:lpstr>
      <vt:lpstr>Negotiation Process on FLF quota ( regional level)</vt:lpstr>
      <vt:lpstr>Upon the results of work and decisions adopted by the Inter agency commissions</vt:lpstr>
      <vt:lpstr>Dynamics of FLF bring in into the RF 1994 - 2011  </vt:lpstr>
      <vt:lpstr>Gender aspects of labour migration in the Russian Federation </vt:lpstr>
      <vt:lpstr>Gender aspects of labour migration in the Russian Federation </vt:lpstr>
      <vt:lpstr>     Migration Female and male in 2011 .  </vt:lpstr>
      <vt:lpstr>Distribution of migrants older then 14 on their matrimony status and migration flows in 2011 . </vt:lpstr>
      <vt:lpstr> Distribution based on educational level among migrants older then 14 and migration flows in 2011 . </vt:lpstr>
      <vt:lpstr>PowerPoint Presentation</vt:lpstr>
      <vt:lpstr>The quantity  of patents given to the FMW in Russia</vt:lpstr>
      <vt:lpstr>PowerPoint Presentation</vt:lpstr>
      <vt:lpstr>Federation of Trade Unions of Sverdlovsk Region Project on  Migrant workers  supported by the ILO/EU  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FNPR Inter-State Cooperation in the framework of LM Protection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профсоюзов в области миграционной политики</dc:title>
  <dc:creator>S.S.Esaulova</dc:creator>
  <cp:lastModifiedBy>Olga Nicolae</cp:lastModifiedBy>
  <cp:revision>62</cp:revision>
  <dcterms:created xsi:type="dcterms:W3CDTF">2011-10-31T14:37:03Z</dcterms:created>
  <dcterms:modified xsi:type="dcterms:W3CDTF">2013-07-15T10:13:04Z</dcterms:modified>
</cp:coreProperties>
</file>