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305" r:id="rId6"/>
    <p:sldId id="271" r:id="rId7"/>
    <p:sldId id="306" r:id="rId8"/>
    <p:sldId id="307" r:id="rId9"/>
    <p:sldId id="309" r:id="rId10"/>
    <p:sldId id="308" r:id="rId11"/>
    <p:sldId id="299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27"/>
    <a:srgbClr val="EA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0108" autoAdjust="0"/>
  </p:normalViewPr>
  <p:slideViewPr>
    <p:cSldViewPr snapToObjects="1">
      <p:cViewPr>
        <p:scale>
          <a:sx n="69" d="100"/>
          <a:sy n="69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which sets out basic principles to ensure access to healthcare as well as social security benefits including sickness benefits, unemployment benefits, old age benefits/pensions, employment injury benefits, family benefits, maternity benefits, disability benefits and survivors’ benefits.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55</a:t>
            </a:r>
            <a:r>
              <a:rPr lang="en-US" dirty="0" smtClean="0"/>
              <a:t> countries have ratified C102 since its adoption. 	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:ILO target of 60 ratifications by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moscow/areas-of-work/social-security/WCMS_249299/lang--en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376" y="1243216"/>
            <a:ext cx="8765624" cy="1446550"/>
          </a:xfrm>
        </p:spPr>
        <p:txBody>
          <a:bodyPr/>
          <a:lstStyle/>
          <a:p>
            <a:r>
              <a:rPr lang="fr-FR" dirty="0" smtClean="0"/>
              <a:t>ILO General Survey on Social Protection </a:t>
            </a:r>
            <a:r>
              <a:rPr lang="fr-FR" dirty="0" err="1" smtClean="0"/>
              <a:t>Floors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ITUC regional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reparatory meetings for the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International </a:t>
            </a:r>
            <a:r>
              <a:rPr lang="en-US" sz="2800" dirty="0" err="1" smtClean="0">
                <a:solidFill>
                  <a:schemeClr val="bg1"/>
                </a:solidFill>
              </a:rPr>
              <a:t>Labour</a:t>
            </a:r>
            <a:r>
              <a:rPr lang="en-US" sz="2800" dirty="0" smtClean="0">
                <a:solidFill>
                  <a:schemeClr val="bg1"/>
                </a:solidFill>
              </a:rPr>
              <a:t> Conference</a:t>
            </a:r>
            <a:endParaRPr lang="fr-FR" sz="2800" dirty="0">
              <a:solidFill>
                <a:schemeClr val="bg1"/>
              </a:solidFill>
            </a:endParaRPr>
          </a:p>
          <a:p>
            <a:pPr algn="l"/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Economic and Social Policy </a:t>
            </a:r>
            <a:r>
              <a:rPr lang="fr-FR" sz="2200" dirty="0" err="1" smtClean="0">
                <a:solidFill>
                  <a:schemeClr val="bg1"/>
                </a:solidFill>
              </a:rPr>
              <a:t>Advisor</a:t>
            </a:r>
            <a:r>
              <a:rPr lang="fr-FR" sz="2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 smtClean="0">
                <a:solidFill>
                  <a:schemeClr val="bg1"/>
                </a:solidFill>
              </a:rPr>
              <a:t>Confederation</a:t>
            </a:r>
          </a:p>
          <a:p>
            <a:r>
              <a:rPr lang="fr-FR" sz="2200" dirty="0" smtClean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 smtClean="0">
                <a:solidFill>
                  <a:schemeClr val="bg1"/>
                </a:solidFill>
              </a:rPr>
              <a:t>	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6057"/>
            <a:ext cx="8686800" cy="553998"/>
          </a:xfrm>
        </p:spPr>
        <p:txBody>
          <a:bodyPr/>
          <a:lstStyle/>
          <a:p>
            <a:r>
              <a:rPr lang="en-US" sz="3000" dirty="0" smtClean="0"/>
              <a:t>Background: Recommendation 202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868" y="980728"/>
            <a:ext cx="8026532" cy="6192688"/>
          </a:xfrm>
        </p:spPr>
        <p:txBody>
          <a:bodyPr>
            <a:normAutofit fontScale="32500" lnSpcReduction="20000"/>
          </a:bodyPr>
          <a:lstStyle/>
          <a:p>
            <a:r>
              <a:rPr lang="fr-BE" sz="6000" dirty="0" smtClean="0"/>
              <a:t>Sets out a </a:t>
            </a:r>
            <a:r>
              <a:rPr lang="en-US" sz="6000" dirty="0" smtClean="0"/>
              <a:t>framework </a:t>
            </a:r>
            <a:r>
              <a:rPr lang="en-US" sz="6000" dirty="0"/>
              <a:t>for basic social security </a:t>
            </a:r>
            <a:r>
              <a:rPr lang="en-US" sz="6000" dirty="0" smtClean="0"/>
              <a:t>guarantees:</a:t>
            </a:r>
          </a:p>
          <a:p>
            <a:pPr lvl="1"/>
            <a:r>
              <a:rPr lang="en-US" sz="6000" dirty="0"/>
              <a:t>B</a:t>
            </a:r>
            <a:r>
              <a:rPr lang="en-US" sz="6000" dirty="0" smtClean="0"/>
              <a:t>asic </a:t>
            </a:r>
            <a:r>
              <a:rPr lang="en-US" sz="6000" dirty="0"/>
              <a:t>income security for children, the elderly, </a:t>
            </a:r>
            <a:r>
              <a:rPr lang="en-US" sz="6000" dirty="0" smtClean="0"/>
              <a:t>and those in </a:t>
            </a:r>
            <a:r>
              <a:rPr lang="en-US" sz="6000" dirty="0"/>
              <a:t>active </a:t>
            </a:r>
            <a:r>
              <a:rPr lang="en-US" sz="6000" dirty="0" smtClean="0"/>
              <a:t>age</a:t>
            </a:r>
          </a:p>
          <a:p>
            <a:pPr lvl="1"/>
            <a:r>
              <a:rPr lang="en-US" sz="6000" dirty="0" smtClean="0"/>
              <a:t>Universal </a:t>
            </a:r>
            <a:r>
              <a:rPr lang="en-US" sz="6000" dirty="0"/>
              <a:t>access to quality, affordable </a:t>
            </a:r>
            <a:r>
              <a:rPr lang="en-US" sz="6000" dirty="0" smtClean="0"/>
              <a:t>healthcare and essential services</a:t>
            </a:r>
          </a:p>
          <a:p>
            <a:endParaRPr lang="en-US" sz="6000" dirty="0" smtClean="0"/>
          </a:p>
          <a:p>
            <a:r>
              <a:rPr lang="en-US" sz="6000" dirty="0" smtClean="0"/>
              <a:t>Calls for a human-rights based approach, with provision irrespective of one’s contribution history</a:t>
            </a:r>
          </a:p>
          <a:p>
            <a:endParaRPr lang="en-US" sz="6000" dirty="0"/>
          </a:p>
          <a:p>
            <a:r>
              <a:rPr lang="en-US" sz="6000" dirty="0" smtClean="0"/>
              <a:t>Affirms the ‘’primary and overall responsibility of the state’’ in providing social protection</a:t>
            </a:r>
          </a:p>
          <a:p>
            <a:endParaRPr lang="en-US" sz="6000" dirty="0" smtClean="0"/>
          </a:p>
          <a:p>
            <a:r>
              <a:rPr lang="en-US" sz="6000" dirty="0"/>
              <a:t>Calls on governments to regularly convene national consultations </a:t>
            </a:r>
            <a:r>
              <a:rPr lang="en-US" sz="6000" dirty="0" smtClean="0"/>
              <a:t>on social </a:t>
            </a:r>
            <a:r>
              <a:rPr lang="en-US" sz="6000" dirty="0"/>
              <a:t>protection</a:t>
            </a:r>
          </a:p>
          <a:p>
            <a:pPr marL="0" indent="0">
              <a:buNone/>
            </a:pPr>
            <a:endParaRPr lang="en-US" sz="6000" dirty="0" smtClean="0"/>
          </a:p>
          <a:p>
            <a:r>
              <a:rPr lang="en-US" sz="6000" dirty="0"/>
              <a:t>C</a:t>
            </a:r>
            <a:r>
              <a:rPr lang="en-US" sz="6000" dirty="0" smtClean="0"/>
              <a:t>omplementary </a:t>
            </a:r>
            <a:r>
              <a:rPr lang="en-US" sz="6000" dirty="0" smtClean="0"/>
              <a:t>to other ILO </a:t>
            </a:r>
            <a:r>
              <a:rPr lang="en-US" sz="6000" dirty="0" smtClean="0"/>
              <a:t>standards, especially ILO </a:t>
            </a:r>
            <a:r>
              <a:rPr lang="en-US" sz="6000" dirty="0" smtClean="0"/>
              <a:t>Convention </a:t>
            </a:r>
            <a:r>
              <a:rPr lang="en-US" sz="6000" dirty="0"/>
              <a:t>102 on Social </a:t>
            </a:r>
            <a:r>
              <a:rPr lang="en-US" sz="6000" dirty="0" smtClean="0"/>
              <a:t>Security*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GB" sz="3400" dirty="0" smtClean="0"/>
              <a:t>*see full list of relevant standards </a:t>
            </a:r>
            <a:r>
              <a:rPr lang="en-GB" sz="3400" dirty="0"/>
              <a:t>here: </a:t>
            </a:r>
            <a:r>
              <a:rPr lang="en-GB" sz="3400" dirty="0">
                <a:hlinkClick r:id="rId3"/>
              </a:rPr>
              <a:t>https://www.ilo.org/moscow/areas-of-work/social-security/WCMS_249299/lang--</a:t>
            </a:r>
            <a:r>
              <a:rPr lang="en-GB" sz="3400" dirty="0" smtClean="0">
                <a:hlinkClick r:id="rId3"/>
              </a:rPr>
              <a:t>en/index.htm</a:t>
            </a:r>
            <a:r>
              <a:rPr lang="en-GB" sz="3400" dirty="0" smtClean="0"/>
              <a:t>	</a:t>
            </a:r>
            <a:endParaRPr lang="en-US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96" y="522838"/>
            <a:ext cx="8686800" cy="553998"/>
          </a:xfrm>
        </p:spPr>
        <p:txBody>
          <a:bodyPr/>
          <a:lstStyle/>
          <a:p>
            <a:r>
              <a:rPr lang="en-US" sz="3000" dirty="0" smtClean="0"/>
              <a:t>Responses received to the survey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94" y="1340768"/>
            <a:ext cx="8716004" cy="5760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114 responses received by governments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44 submitted by unions (including ITUC)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11 observations submitted by employers (including IOE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1 response from a national </a:t>
            </a:r>
            <a:r>
              <a:rPr lang="en-US" sz="2800" dirty="0" err="1"/>
              <a:t>labour</a:t>
            </a:r>
            <a:r>
              <a:rPr lang="en-US" sz="2800" dirty="0"/>
              <a:t> </a:t>
            </a:r>
            <a:r>
              <a:rPr lang="en-US" sz="2800" dirty="0" smtClean="0"/>
              <a:t>council representing </a:t>
            </a:r>
            <a:r>
              <a:rPr lang="en-US" sz="2800" dirty="0"/>
              <a:t>both workers and </a:t>
            </a:r>
            <a:r>
              <a:rPr lang="en-US" sz="2800" dirty="0" smtClean="0"/>
              <a:t>employers (BE)</a:t>
            </a:r>
          </a:p>
        </p:txBody>
      </p:sp>
    </p:spTree>
    <p:extLst>
      <p:ext uri="{BB962C8B-B14F-4D97-AF65-F5344CB8AC3E}">
        <p14:creationId xmlns:p14="http://schemas.microsoft.com/office/powerpoint/2010/main" val="37289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080"/>
            <a:ext cx="8229600" cy="553998"/>
          </a:xfrm>
        </p:spPr>
        <p:txBody>
          <a:bodyPr/>
          <a:lstStyle/>
          <a:p>
            <a:r>
              <a:rPr lang="en-US" sz="3000" dirty="0" smtClean="0"/>
              <a:t>Progress </a:t>
            </a:r>
            <a:r>
              <a:rPr lang="en-US" sz="3000" dirty="0" smtClean="0"/>
              <a:t>on implementation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10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mixed picture:</a:t>
            </a:r>
          </a:p>
          <a:p>
            <a:pPr lvl="1"/>
            <a:r>
              <a:rPr lang="en-US" dirty="0" smtClean="0"/>
              <a:t>Major expansions to social protection in some countries, both contributory and non-contributory</a:t>
            </a:r>
          </a:p>
          <a:p>
            <a:pPr lvl="1"/>
            <a:r>
              <a:rPr lang="en-US" dirty="0" smtClean="0"/>
              <a:t>Highly underdeveloped </a:t>
            </a:r>
            <a:r>
              <a:rPr lang="en-US" dirty="0"/>
              <a:t>social protection systems </a:t>
            </a:r>
            <a:r>
              <a:rPr lang="en-US" dirty="0" smtClean="0"/>
              <a:t>in other countries</a:t>
            </a:r>
          </a:p>
          <a:p>
            <a:pPr marL="342900" lvl="1" indent="-342900">
              <a:buFont typeface="Arial"/>
              <a:buChar char="•"/>
            </a:pPr>
            <a:endParaRPr lang="en-US" sz="3200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Affirmation of the Recommendation </a:t>
            </a:r>
            <a:r>
              <a:rPr lang="en-US" sz="3200" dirty="0"/>
              <a:t>in other international agreements, including Sustainable Development Goals</a:t>
            </a:r>
          </a:p>
          <a:p>
            <a:pPr marL="0" lvl="1" indent="0">
              <a:buNone/>
            </a:pPr>
            <a:endParaRPr lang="en-US" sz="3200" dirty="0" smtClean="0"/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Overall</a:t>
            </a:r>
            <a:r>
              <a:rPr lang="en-US" sz="3200" dirty="0"/>
              <a:t>, only 27 per cent of the world’s population has adequate social protection coverage and more than half lack any coverage at all</a:t>
            </a:r>
            <a:r>
              <a:rPr lang="en-US" sz="3200" dirty="0" smtClean="0"/>
              <a:t>.</a:t>
            </a:r>
            <a:endParaRPr lang="fr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503"/>
            <a:ext cx="8291264" cy="553998"/>
          </a:xfrm>
        </p:spPr>
        <p:txBody>
          <a:bodyPr/>
          <a:lstStyle/>
          <a:p>
            <a:r>
              <a:rPr lang="en-US" sz="3000" dirty="0" smtClean="0"/>
              <a:t>Issues in implementation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18" y="960501"/>
            <a:ext cx="8192246" cy="777686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Major </a:t>
            </a:r>
            <a:r>
              <a:rPr lang="en-US" sz="2400" b="1" dirty="0" smtClean="0"/>
              <a:t>coverage </a:t>
            </a:r>
            <a:r>
              <a:rPr lang="en-US" sz="2400" b="1" dirty="0"/>
              <a:t>gaps </a:t>
            </a:r>
            <a:r>
              <a:rPr lang="en-US" sz="2400" dirty="0" smtClean="0"/>
              <a:t>for some types of </a:t>
            </a:r>
            <a:r>
              <a:rPr lang="en-US" sz="2400" dirty="0" smtClean="0"/>
              <a:t>workers, especially informal workers and </a:t>
            </a:r>
            <a:r>
              <a:rPr lang="en-US" sz="2400" dirty="0" smtClean="0"/>
              <a:t>those in non-standard forms of </a:t>
            </a:r>
            <a:r>
              <a:rPr lang="en-US" sz="2400" dirty="0" smtClean="0"/>
              <a:t>work</a:t>
            </a:r>
            <a:endParaRPr lang="en-US" sz="2400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Gender gaps </a:t>
            </a:r>
            <a:r>
              <a:rPr lang="en-US" sz="2400" dirty="0" smtClean="0"/>
              <a:t>in social protection (coverage and benefit levels)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Low </a:t>
            </a:r>
            <a:r>
              <a:rPr lang="en-US" sz="2400" b="1" dirty="0"/>
              <a:t>adequacy</a:t>
            </a:r>
            <a:r>
              <a:rPr lang="en-US" sz="2400" dirty="0"/>
              <a:t> of benefits (i.e., benefit levels that are well below what is needed to guarantee a life in dignity</a:t>
            </a:r>
            <a:r>
              <a:rPr lang="en-US" sz="2400" dirty="0" smtClean="0"/>
              <a:t>)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Low </a:t>
            </a:r>
            <a:r>
              <a:rPr lang="en-US" sz="2400" b="1" dirty="0"/>
              <a:t>quality</a:t>
            </a:r>
            <a:r>
              <a:rPr lang="en-US" sz="2400" dirty="0"/>
              <a:t> of social services or health </a:t>
            </a:r>
            <a:r>
              <a:rPr lang="en-US" sz="2400" dirty="0" smtClean="0"/>
              <a:t>care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Low </a:t>
            </a:r>
            <a:r>
              <a:rPr lang="en-US" sz="2400" b="1" dirty="0"/>
              <a:t>accessibility</a:t>
            </a:r>
            <a:r>
              <a:rPr lang="en-US" sz="2400" dirty="0"/>
              <a:t> of </a:t>
            </a:r>
            <a:r>
              <a:rPr lang="en-US" sz="2400" dirty="0" smtClean="0"/>
              <a:t>benefits/services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Stringent </a:t>
            </a:r>
            <a:r>
              <a:rPr lang="en-US" sz="2400" b="1" dirty="0"/>
              <a:t>eligibility requirements </a:t>
            </a:r>
            <a:r>
              <a:rPr lang="en-US" sz="2400" dirty="0"/>
              <a:t>(extreme means </a:t>
            </a:r>
            <a:r>
              <a:rPr lang="en-US" sz="2400" dirty="0" smtClean="0"/>
              <a:t>testing</a:t>
            </a:r>
            <a:r>
              <a:rPr lang="en-US" sz="2400" dirty="0" smtClean="0"/>
              <a:t>) making it difficult to access support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03648" y="3284984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2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503"/>
            <a:ext cx="8291264" cy="553998"/>
          </a:xfrm>
        </p:spPr>
        <p:txBody>
          <a:bodyPr/>
          <a:lstStyle/>
          <a:p>
            <a:r>
              <a:rPr lang="en-US" sz="3000" dirty="0" smtClean="0"/>
              <a:t>Issues in the p</a:t>
            </a:r>
            <a:r>
              <a:rPr lang="en-US" sz="3000" dirty="0" smtClean="0"/>
              <a:t>olicymaking process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19" y="1124744"/>
            <a:ext cx="8048229" cy="6356931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Cuts in social spending in the context of </a:t>
            </a:r>
            <a:r>
              <a:rPr lang="en-US" sz="2400" b="1" dirty="0" smtClean="0"/>
              <a:t>austerity</a:t>
            </a:r>
            <a:r>
              <a:rPr lang="en-US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smtClean="0"/>
              <a:t>often due to pressure </a:t>
            </a:r>
            <a:r>
              <a:rPr lang="en-US" sz="2400" dirty="0"/>
              <a:t>from international financial </a:t>
            </a:r>
            <a:r>
              <a:rPr lang="en-US" sz="2400" dirty="0" smtClean="0"/>
              <a:t>institutions.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Lack of social partner consultation </a:t>
            </a:r>
            <a:r>
              <a:rPr lang="en-US" sz="2400" dirty="0" smtClean="0"/>
              <a:t>in social protection reforms in some cases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Worrying trend of </a:t>
            </a:r>
            <a:r>
              <a:rPr lang="en-US" sz="2400" b="1" dirty="0" smtClean="0"/>
              <a:t>privatization </a:t>
            </a:r>
            <a:r>
              <a:rPr lang="en-US" sz="2400" dirty="0" smtClean="0"/>
              <a:t>in social protection and downsizing of collectively </a:t>
            </a:r>
            <a:r>
              <a:rPr lang="en-US" sz="2400" dirty="0"/>
              <a:t>financed schemes. </a:t>
            </a:r>
            <a:endParaRPr lang="en-US" sz="2400" dirty="0" smtClean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Reduced financial contribution of employers </a:t>
            </a:r>
            <a:r>
              <a:rPr lang="en-US" sz="2400" dirty="0" smtClean="0"/>
              <a:t>to social protection, increased contribution from workers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Lack of </a:t>
            </a:r>
            <a:r>
              <a:rPr lang="en-US" sz="2400" b="1" dirty="0" smtClean="0"/>
              <a:t>coherence</a:t>
            </a:r>
            <a:r>
              <a:rPr lang="en-US" sz="2400" dirty="0" smtClean="0"/>
              <a:t> between social protection policies and macro-economic/fiscal policies</a:t>
            </a:r>
            <a:endParaRPr lang="fr-BE" sz="2400" dirty="0"/>
          </a:p>
          <a:p>
            <a:endParaRPr lang="fr-B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03648" y="3284984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7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22"/>
            <a:ext cx="8229600" cy="553998"/>
          </a:xfrm>
        </p:spPr>
        <p:txBody>
          <a:bodyPr/>
          <a:lstStyle/>
          <a:p>
            <a:r>
              <a:rPr lang="en-US" sz="3000" dirty="0" smtClean="0"/>
              <a:t>Way forward…</a:t>
            </a:r>
            <a:endParaRPr lang="fr-B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627335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smtClean="0"/>
              <a:t>Addressing financial challenges through </a:t>
            </a:r>
            <a:r>
              <a:rPr lang="en-US" sz="2300" dirty="0" smtClean="0"/>
              <a:t>progressively </a:t>
            </a:r>
            <a:r>
              <a:rPr lang="en-US" sz="2300" b="1" dirty="0" smtClean="0"/>
              <a:t>raising tax revenue</a:t>
            </a:r>
          </a:p>
          <a:p>
            <a:pPr algn="just">
              <a:spcAft>
                <a:spcPts val="600"/>
              </a:spcAft>
            </a:pPr>
            <a:r>
              <a:rPr lang="en-US" sz="2300" b="1" dirty="0" smtClean="0"/>
              <a:t>Enhanced t</a:t>
            </a:r>
            <a:r>
              <a:rPr lang="en-US" sz="2300" b="1" dirty="0" smtClean="0"/>
              <a:t>echnical support </a:t>
            </a:r>
            <a:r>
              <a:rPr lang="en-US" sz="2300" dirty="0" smtClean="0"/>
              <a:t>from the ILO (e.g., Better Work, ILO Flagship  </a:t>
            </a:r>
            <a:r>
              <a:rPr lang="en-US" sz="2300" dirty="0" err="1" smtClean="0"/>
              <a:t>Programme</a:t>
            </a:r>
            <a:r>
              <a:rPr lang="en-US" sz="2300" dirty="0" smtClean="0"/>
              <a:t>) and </a:t>
            </a:r>
            <a:r>
              <a:rPr lang="en-US" sz="2300" b="1" dirty="0" smtClean="0"/>
              <a:t>convening national consultations </a:t>
            </a:r>
            <a:r>
              <a:rPr lang="en-US" sz="2300" dirty="0" smtClean="0"/>
              <a:t>with social partners</a:t>
            </a:r>
          </a:p>
          <a:p>
            <a:pPr algn="just">
              <a:spcAft>
                <a:spcPts val="600"/>
              </a:spcAft>
            </a:pPr>
            <a:r>
              <a:rPr lang="en-US" sz="2300" b="1" dirty="0" smtClean="0"/>
              <a:t>More coordination </a:t>
            </a:r>
            <a:r>
              <a:rPr lang="en-US" sz="2300" dirty="0" smtClean="0"/>
              <a:t>between ILO and other international </a:t>
            </a:r>
            <a:r>
              <a:rPr lang="en-US" sz="2300" dirty="0" err="1" smtClean="0"/>
              <a:t>organisations</a:t>
            </a:r>
            <a:r>
              <a:rPr lang="en-US" sz="2300" dirty="0" smtClean="0"/>
              <a:t>, including World Bank and IMF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/>
              <a:t>Greater </a:t>
            </a:r>
            <a:r>
              <a:rPr lang="en-US" sz="2300" b="1" dirty="0" smtClean="0"/>
              <a:t>awareness raising </a:t>
            </a:r>
            <a:r>
              <a:rPr lang="en-US" sz="2300" dirty="0" smtClean="0"/>
              <a:t>activities by the ILO </a:t>
            </a:r>
          </a:p>
          <a:p>
            <a:pPr algn="just">
              <a:spcAft>
                <a:spcPts val="600"/>
              </a:spcAft>
            </a:pPr>
            <a:r>
              <a:rPr lang="en-US" sz="2300" dirty="0" smtClean="0"/>
              <a:t>Promoting </a:t>
            </a:r>
            <a:r>
              <a:rPr lang="en-US" sz="2300" b="1" dirty="0" smtClean="0"/>
              <a:t>ratification</a:t>
            </a:r>
            <a:r>
              <a:rPr lang="en-US" sz="2300" dirty="0" smtClean="0"/>
              <a:t> of ILO Convention 102 and other instruments</a:t>
            </a:r>
          </a:p>
          <a:p>
            <a:pPr algn="just">
              <a:spcAft>
                <a:spcPts val="600"/>
              </a:spcAft>
            </a:pPr>
            <a:r>
              <a:rPr lang="en-US" sz="2300" b="1" dirty="0" smtClean="0"/>
              <a:t>Standard review: </a:t>
            </a:r>
            <a:r>
              <a:rPr lang="en-US" sz="2300" dirty="0" smtClean="0"/>
              <a:t>most respondents (including ITUC) said standards are fit for purpose, but Canada/Lithuania call for an SRM review</a:t>
            </a:r>
            <a:endParaRPr lang="fr-BE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6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4" y="476672"/>
            <a:ext cx="8229600" cy="646331"/>
          </a:xfrm>
        </p:spPr>
        <p:txBody>
          <a:bodyPr/>
          <a:lstStyle/>
          <a:p>
            <a:r>
              <a:rPr lang="en-US" sz="3600" dirty="0" smtClean="0"/>
              <a:t>Important reading</a:t>
            </a:r>
            <a:r>
              <a:rPr lang="en-150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21" y="1268760"/>
            <a:ext cx="8231331" cy="6871437"/>
          </a:xfrm>
        </p:spPr>
        <p:txBody>
          <a:bodyPr>
            <a:noAutofit/>
          </a:bodyPr>
          <a:lstStyle/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ITUC (2018) Reply to the ILO General Survey on Social Protection Floors</a:t>
            </a:r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ILO Committee of Experts Report (2019) on the General Survey on Social Protection Floors</a:t>
            </a:r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ITUC (2019) Background note on the General Survey in advance of the International </a:t>
            </a:r>
            <a:r>
              <a:rPr lang="en-US" sz="3000" dirty="0" err="1"/>
              <a:t>Labour</a:t>
            </a:r>
            <a:r>
              <a:rPr lang="en-US" sz="3000" dirty="0"/>
              <a:t> Conference </a:t>
            </a:r>
            <a:r>
              <a:rPr lang="en-US" sz="3000" i="1" dirty="0">
                <a:solidFill>
                  <a:srgbClr val="FF0000"/>
                </a:solidFill>
              </a:rPr>
              <a:t>(in preparation)</a:t>
            </a:r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8" ma:contentTypeDescription="Create a new document." ma:contentTypeScope="" ma:versionID="b700795cfb477fed2ac9adbfe9b469e8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c918148cd50e9c688b0af12dada75ee6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9977B-50C7-4FEE-87FA-51884ECF3C17}"/>
</file>

<file path=customXml/itemProps3.xml><?xml version="1.0" encoding="utf-8"?>
<ds:datastoreItem xmlns:ds="http://schemas.openxmlformats.org/officeDocument/2006/customXml" ds:itemID="{E9152FCB-6003-4073-8738-D60DB41042E2}">
  <ds:schemaRefs>
    <ds:schemaRef ds:uri="http://purl.org/dc/terms/"/>
    <ds:schemaRef ds:uri="9099d577-fe52-4aed-98d7-da70053327dc"/>
    <ds:schemaRef ds:uri="http://purl.org/dc/dcmitype/"/>
    <ds:schemaRef ds:uri="http://schemas.microsoft.com/office/infopath/2007/PartnerControls"/>
    <ds:schemaRef ds:uri="f1d0068b-80a8-40ad-974d-795353a1ddb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3576</TotalTime>
  <Words>604</Words>
  <Application>Microsoft Office PowerPoint</Application>
  <PresentationFormat>On-screen Show (4:3)</PresentationFormat>
  <Paragraphs>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Cera Stencil PRO Medium</vt:lpstr>
      <vt:lpstr>Cera Stencil PRO Thin</vt:lpstr>
      <vt:lpstr>Proxima Nova</vt:lpstr>
      <vt:lpstr>Office Theme</vt:lpstr>
      <vt:lpstr>ILO General Survey on Social Protection Floors</vt:lpstr>
      <vt:lpstr>Background: Recommendation 202</vt:lpstr>
      <vt:lpstr>Responses received to the survey</vt:lpstr>
      <vt:lpstr>Progress on implementation</vt:lpstr>
      <vt:lpstr>Issues in implementation</vt:lpstr>
      <vt:lpstr>Issues in the policymaking process</vt:lpstr>
      <vt:lpstr>Way forward…</vt:lpstr>
      <vt:lpstr>Important reading…</vt:lpstr>
    </vt:vector>
  </TitlesOfParts>
  <Company>International Trade Union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Astor, Evelyn</cp:lastModifiedBy>
  <cp:revision>535</cp:revision>
  <cp:lastPrinted>2019-02-20T08:16:15Z</cp:lastPrinted>
  <dcterms:created xsi:type="dcterms:W3CDTF">2017-04-04T14:57:15Z</dcterms:created>
  <dcterms:modified xsi:type="dcterms:W3CDTF">2019-03-18T19:46:33Z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  <property fmtid="{D5CDD505-2E9C-101B-9397-08002B2CF9AE}" pid="3" name="AuthorIds_UIVersion_1536">
    <vt:lpwstr>16</vt:lpwstr>
  </property>
</Properties>
</file>