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1"/>
  </p:sldMasterIdLst>
  <p:notesMasterIdLst>
    <p:notesMasterId r:id="rId14"/>
  </p:notesMasterIdLst>
  <p:sldIdLst>
    <p:sldId id="256" r:id="rId2"/>
    <p:sldId id="291" r:id="rId3"/>
    <p:sldId id="294" r:id="rId4"/>
    <p:sldId id="297" r:id="rId5"/>
    <p:sldId id="295" r:id="rId6"/>
    <p:sldId id="298" r:id="rId7"/>
    <p:sldId id="299" r:id="rId8"/>
    <p:sldId id="300" r:id="rId9"/>
    <p:sldId id="301" r:id="rId10"/>
    <p:sldId id="302" r:id="rId11"/>
    <p:sldId id="303" r:id="rId12"/>
    <p:sldId id="29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0DB3"/>
    <a:srgbClr val="833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713" autoAdjust="0"/>
  </p:normalViewPr>
  <p:slideViewPr>
    <p:cSldViewPr snapToGrid="0">
      <p:cViewPr>
        <p:scale>
          <a:sx n="78" d="100"/>
          <a:sy n="78" d="100"/>
        </p:scale>
        <p:origin x="-96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Other </c:v>
                </c:pt>
                <c:pt idx="1">
                  <c:v>Social Expenses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0.86599999999999999</c:v>
                </c:pt>
                <c:pt idx="1">
                  <c:v>0.13400000000000001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B4-4141-BE61-59CDE2867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B2-4F08-AEFA-D2F95B8A97E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Other </c:v>
                </c:pt>
                <c:pt idx="1">
                  <c:v>Social Expenses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0.59099999999999997</c:v>
                </c:pt>
                <c:pt idx="1">
                  <c:v>0.40869565217391307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B2-4F08-AEFA-D2F95B8A9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9FC-4739-971A-2FD939F6FFF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Other</c:v>
                </c:pt>
                <c:pt idx="1">
                  <c:v>HealthCare Expenses of State Budget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0.97428571428571431</c:v>
                </c:pt>
                <c:pt idx="1">
                  <c:v>2.5700000000000001E-2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FC-4739-971A-2FD939F6F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mpd="sng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9.2592592592592587E-3"/>
                  <c:y val="-5.2863436123348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5A-4158-AD96-31B3A9834BFB}"/>
                </c:ext>
              </c:extLst>
            </c:dLbl>
            <c:dLbl>
              <c:idx val="2"/>
              <c:layout>
                <c:manualLayout>
                  <c:x val="-1.543209876543207E-2"/>
                  <c:y val="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5A-4158-AD96-31B3A9834BFB}"/>
                </c:ext>
              </c:extLst>
            </c:dLbl>
            <c:dLbl>
              <c:idx val="5"/>
              <c:layout>
                <c:manualLayout>
                  <c:x val="0"/>
                  <c:y val="-3.524229074889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5A-4158-AD96-31B3A9834BFB}"/>
                </c:ext>
              </c:extLst>
            </c:dLbl>
            <c:dLbl>
              <c:idx val="8"/>
              <c:layout>
                <c:manualLayout>
                  <c:x val="-4.629629629629573E-3"/>
                  <c:y val="-6.754772393538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5A-4158-AD96-31B3A9834BFB}"/>
                </c:ext>
              </c:extLst>
            </c:dLbl>
            <c:dLbl>
              <c:idx val="16"/>
              <c:layout>
                <c:manualLayout>
                  <c:x val="-1.1316741696017772E-16"/>
                  <c:y val="-3.5242290748898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5A-4158-AD96-31B3A9834BF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Sheet1!$B$2:$B$18</c:f>
              <c:numCache>
                <c:formatCode>0.0%</c:formatCode>
                <c:ptCount val="17"/>
                <c:pt idx="0">
                  <c:v>1.0999999999999999E-2</c:v>
                </c:pt>
                <c:pt idx="1">
                  <c:v>1.2E-2</c:v>
                </c:pt>
                <c:pt idx="2">
                  <c:v>1.2999999999999999E-2</c:v>
                </c:pt>
                <c:pt idx="3">
                  <c:v>1.2999999999999999E-2</c:v>
                </c:pt>
                <c:pt idx="4">
                  <c:v>1.7000000000000001E-2</c:v>
                </c:pt>
                <c:pt idx="5">
                  <c:v>1.7999999999999999E-2</c:v>
                </c:pt>
                <c:pt idx="6">
                  <c:v>1.4999999999999999E-2</c:v>
                </c:pt>
                <c:pt idx="7">
                  <c:v>1.7999999999999999E-2</c:v>
                </c:pt>
                <c:pt idx="8">
                  <c:v>1.9E-2</c:v>
                </c:pt>
                <c:pt idx="9">
                  <c:v>0.02</c:v>
                </c:pt>
                <c:pt idx="10">
                  <c:v>1.7000000000000001E-2</c:v>
                </c:pt>
                <c:pt idx="11">
                  <c:v>1.2999999999999999E-2</c:v>
                </c:pt>
                <c:pt idx="12">
                  <c:v>1.6E-2</c:v>
                </c:pt>
                <c:pt idx="13">
                  <c:v>0.02</c:v>
                </c:pt>
                <c:pt idx="14">
                  <c:v>2.24E-2</c:v>
                </c:pt>
                <c:pt idx="15">
                  <c:v>2.4799999999999999E-2</c:v>
                </c:pt>
                <c:pt idx="16">
                  <c:v>2.5899999999999999E-2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45A-4158-AD96-31B3A9834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892160"/>
        <c:axId val="112902144"/>
      </c:lineChart>
      <c:catAx>
        <c:axId val="11289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902144"/>
        <c:crosses val="autoZero"/>
        <c:auto val="1"/>
        <c:lblAlgn val="ctr"/>
        <c:lblOffset val="100"/>
        <c:noMultiLvlLbl val="0"/>
      </c:catAx>
      <c:valAx>
        <c:axId val="1129021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289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mpd="sng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9.2592592592592622E-3"/>
                  <c:y val="-5.2863436123348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E7-4C96-A8AC-3246F6EF65C7}"/>
                </c:ext>
              </c:extLst>
            </c:dLbl>
            <c:dLbl>
              <c:idx val="2"/>
              <c:layout>
                <c:manualLayout>
                  <c:x val="-1.5432098765432074E-2"/>
                  <c:y val="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E7-4C96-A8AC-3246F6EF65C7}"/>
                </c:ext>
              </c:extLst>
            </c:dLbl>
            <c:dLbl>
              <c:idx val="5"/>
              <c:layout>
                <c:manualLayout>
                  <c:x val="0"/>
                  <c:y val="-3.5242290748898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E7-4C96-A8AC-3246F6EF65C7}"/>
                </c:ext>
              </c:extLst>
            </c:dLbl>
            <c:dLbl>
              <c:idx val="8"/>
              <c:layout>
                <c:manualLayout>
                  <c:x val="-4.6296296296295739E-3"/>
                  <c:y val="-6.754772393538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E7-4C96-A8AC-3246F6EF65C7}"/>
                </c:ext>
              </c:extLst>
            </c:dLbl>
            <c:dLbl>
              <c:idx val="15"/>
              <c:layout>
                <c:manualLayout>
                  <c:x val="-1.2345679012345678E-2"/>
                  <c:y val="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E7-4C96-A8AC-3246F6EF65C7}"/>
                </c:ext>
              </c:extLst>
            </c:dLbl>
            <c:dLbl>
              <c:idx val="16"/>
              <c:layout>
                <c:manualLayout>
                  <c:x val="0"/>
                  <c:y val="-7.3421439060205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E7-4C96-A8AC-3246F6EF65C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Sheet1!$B$2:$B$18</c:f>
              <c:numCache>
                <c:formatCode>0.0%</c:formatCode>
                <c:ptCount val="17"/>
                <c:pt idx="0">
                  <c:v>6.0999999999999999E-2</c:v>
                </c:pt>
                <c:pt idx="1">
                  <c:v>6.3E-2</c:v>
                </c:pt>
                <c:pt idx="2">
                  <c:v>6.7000000000000004E-2</c:v>
                </c:pt>
                <c:pt idx="3">
                  <c:v>5.3999999999999999E-2</c:v>
                </c:pt>
                <c:pt idx="4">
                  <c:v>0.06</c:v>
                </c:pt>
                <c:pt idx="5">
                  <c:v>5.7000000000000002E-2</c:v>
                </c:pt>
                <c:pt idx="6">
                  <c:v>4.2000000000000003E-2</c:v>
                </c:pt>
                <c:pt idx="7">
                  <c:v>4.9000000000000002E-2</c:v>
                </c:pt>
                <c:pt idx="8">
                  <c:v>6.0999999999999999E-2</c:v>
                </c:pt>
                <c:pt idx="9">
                  <c:v>6.5000000000000002E-2</c:v>
                </c:pt>
                <c:pt idx="10">
                  <c:v>4.8000000000000001E-2</c:v>
                </c:pt>
                <c:pt idx="11">
                  <c:v>4.2999999999999997E-2</c:v>
                </c:pt>
                <c:pt idx="12">
                  <c:v>5.3999999999999999E-2</c:v>
                </c:pt>
                <c:pt idx="13">
                  <c:v>6.5000000000000002E-2</c:v>
                </c:pt>
                <c:pt idx="14">
                  <c:v>6.9000000000000006E-2</c:v>
                </c:pt>
                <c:pt idx="15">
                  <c:v>8.1000000000000003E-2</c:v>
                </c:pt>
                <c:pt idx="16">
                  <c:v>7.9000000000000001E-2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9E7-4C96-A8AC-3246F6EF6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41088"/>
        <c:axId val="113246976"/>
      </c:lineChart>
      <c:catAx>
        <c:axId val="11324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246976"/>
        <c:crosses val="autoZero"/>
        <c:auto val="1"/>
        <c:lblAlgn val="ctr"/>
        <c:lblOffset val="100"/>
        <c:noMultiLvlLbl val="0"/>
      </c:catAx>
      <c:valAx>
        <c:axId val="1132469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3241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Universal Healthcare Program</c:v>
                </c:pt>
                <c:pt idx="1">
                  <c:v>Public HealthCare</c:v>
                </c:pt>
                <c:pt idx="2">
                  <c:v>Imunization</c:v>
                </c:pt>
                <c:pt idx="3">
                  <c:v>Management of infectious diseases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0.72767364939360524</c:v>
                </c:pt>
                <c:pt idx="1">
                  <c:v>9.2613009922822495E-2</c:v>
                </c:pt>
                <c:pt idx="2">
                  <c:v>1.7640573318632856E-2</c:v>
                </c:pt>
                <c:pt idx="3">
                  <c:v>9.9228224917309819E-3</c:v>
                </c:pt>
                <c:pt idx="4">
                  <c:v>0.15214994487320838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5-471C-80E3-5B97760BA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30786429474094"/>
          <c:y val="0.116864731115659"/>
          <c:w val="0.29766209779333141"/>
          <c:h val="0.773730155977198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3F53728-F3BD-41EB-9762-7093A39AE2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346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76D31A-6715-4597-8CE1-5B50FA4D9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5874-70F3-494A-810E-DB6D55BC3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D465-1608-4D64-A7EF-0E35C205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B553-7143-41E5-96DB-438A0C55E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AFBB-242F-4920-AAB6-EFA2AE25E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43B5-1028-4C81-BE05-749F7C36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A4C62B-57A2-440C-9AE7-8B96DB798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EC9FD0-94B8-47BC-AF8D-3BA0934C5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2A18-7359-42E1-B240-B25DC8FF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BE0C-3FEE-4937-89EA-10CE7E219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E2CB-82C7-47D4-AD15-D6815478B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A7A950-89EF-4FAF-969D-81B2285A0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729946"/>
            <a:ext cx="6929463" cy="278027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HealthCare Reform in Georgia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>
                <a:latin typeface="Sylfaen" pitchFamily="18" charset="0"/>
              </a:rPr>
              <a:t>Georgian Trade Unions Confederation</a:t>
            </a:r>
            <a:r>
              <a:rPr lang="en-US" sz="2200" b="1" dirty="0" smtClean="0">
                <a:latin typeface="Sylfaen" pitchFamily="18" charset="0"/>
              </a:rPr>
              <a:t/>
            </a:r>
            <a:br>
              <a:rPr lang="en-US" sz="2200" b="1" dirty="0" smtClean="0">
                <a:latin typeface="Sylfaen" pitchFamily="18" charset="0"/>
              </a:rPr>
            </a:br>
            <a:r>
              <a:rPr lang="en-US" sz="2200" b="1" dirty="0" smtClean="0">
                <a:latin typeface="Sylfaen" pitchFamily="18" charset="0"/>
              </a:rPr>
              <a:t>     </a:t>
            </a:r>
            <a:br>
              <a:rPr lang="en-US" sz="2200" b="1" dirty="0" smtClean="0">
                <a:latin typeface="Sylfaen" pitchFamily="18" charset="0"/>
              </a:rPr>
            </a:br>
            <a:r>
              <a:rPr lang="en-US" sz="2200" b="1" dirty="0" smtClean="0">
                <a:latin typeface="Sylfaen" pitchFamily="18" charset="0"/>
              </a:rPr>
              <a:t>                                                   </a:t>
            </a:r>
            <a:br>
              <a:rPr lang="en-US" sz="2200" b="1" dirty="0" smtClean="0">
                <a:latin typeface="Sylfaen" pitchFamily="18" charset="0"/>
              </a:rPr>
            </a:br>
            <a:r>
              <a:rPr lang="en-US" sz="2200" b="1" dirty="0" smtClean="0">
                <a:latin typeface="Sylfaen" pitchFamily="18" charset="0"/>
              </a:rPr>
              <a:t>                                                                     </a:t>
            </a:r>
            <a:r>
              <a:rPr lang="en-US" sz="2200" b="1" dirty="0" err="1" smtClean="0">
                <a:latin typeface="Sylfaen" pitchFamily="18" charset="0"/>
              </a:rPr>
              <a:t>Giorgi</a:t>
            </a:r>
            <a:r>
              <a:rPr lang="en-US" sz="2200" b="1" dirty="0" smtClean="0">
                <a:latin typeface="Sylfaen" pitchFamily="18" charset="0"/>
              </a:rPr>
              <a:t>  </a:t>
            </a:r>
            <a:r>
              <a:rPr lang="en-US" sz="2200" b="1" dirty="0" err="1" smtClean="0">
                <a:latin typeface="Sylfaen" pitchFamily="18" charset="0"/>
              </a:rPr>
              <a:t>Tchanturidze</a:t>
            </a:r>
            <a:r>
              <a:rPr lang="en-US" sz="2200" b="1" dirty="0" smtClean="0">
                <a:latin typeface="Sylfaen" pitchFamily="18" charset="0"/>
              </a:rPr>
              <a:t/>
            </a:r>
            <a:br>
              <a:rPr lang="en-US" sz="2200" b="1" dirty="0" smtClean="0">
                <a:latin typeface="Sylfaen" pitchFamily="18" charset="0"/>
              </a:rPr>
            </a:br>
            <a:r>
              <a:rPr lang="en-US" sz="2200" b="1" dirty="0" smtClean="0">
                <a:latin typeface="Sylfaen" pitchFamily="18" charset="0"/>
              </a:rPr>
              <a:t/>
            </a:r>
            <a:br>
              <a:rPr lang="en-US" sz="2200" b="1" dirty="0" smtClean="0">
                <a:latin typeface="Sylfaen" pitchFamily="18" charset="0"/>
              </a:rPr>
            </a:br>
            <a:r>
              <a:rPr lang="en-US" sz="2200" b="1" dirty="0" smtClean="0">
                <a:latin typeface="Sylfaen" pitchFamily="18" charset="0"/>
              </a:rPr>
              <a:t>                                                                      Kiev,    17.05.2017</a:t>
            </a:r>
            <a:br>
              <a:rPr lang="en-US" sz="2200" b="1" dirty="0" smtClean="0">
                <a:latin typeface="Sylfaen" pitchFamily="18" charset="0"/>
              </a:rPr>
            </a:br>
            <a:r>
              <a:rPr lang="ka-GE" sz="3600" b="1" dirty="0" smtClean="0">
                <a:latin typeface="Sylfaen" pitchFamily="18" charset="0"/>
              </a:rPr>
              <a:t/>
            </a:r>
            <a:br>
              <a:rPr lang="ka-GE" sz="3600" b="1" dirty="0" smtClean="0">
                <a:latin typeface="Sylfaen" pitchFamily="18" charset="0"/>
              </a:rPr>
            </a:br>
            <a:endParaRPr lang="ru-RU" sz="2800" b="1" dirty="0" smtClean="0">
              <a:latin typeface="Sylfaen" pitchFamily="18" charset="0"/>
            </a:endParaRPr>
          </a:p>
        </p:txBody>
      </p:sp>
      <p:pic>
        <p:nvPicPr>
          <p:cNvPr id="819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967" y="4789626"/>
            <a:ext cx="1686366" cy="137842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Universal HealthCare program</a:t>
            </a:r>
            <a:endParaRPr lang="ka-GE" sz="2800" b="1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90584"/>
            <a:ext cx="8229600" cy="4683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 Since 2017: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-Population got divided in 6 groups: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Not all groups are permitted   to benefit from universal HealthCare if they are insured in private companies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 marL="566928" indent="-457200" algn="just">
              <a:buNone/>
            </a:pPr>
            <a:r>
              <a:rPr lang="en-US" sz="2000" dirty="0" smtClean="0"/>
              <a:t>1. </a:t>
            </a:r>
            <a:r>
              <a:rPr lang="en-US" sz="2000" b="1" dirty="0" smtClean="0"/>
              <a:t>Targeted group</a:t>
            </a:r>
            <a:r>
              <a:rPr lang="en-US" sz="2000" dirty="0" smtClean="0"/>
              <a:t>: 0-5 years old children; Students; Pensioners; Persons with disabilities; Socially  </a:t>
            </a:r>
            <a:r>
              <a:rPr lang="en-US" sz="2000" smtClean="0"/>
              <a:t>vulnerable families; </a:t>
            </a:r>
            <a:r>
              <a:rPr lang="en-US" sz="2000" dirty="0" smtClean="0"/>
              <a:t>( Total 1,7 Mil. Pers.). – Protection for this people increased and costs of medicines will completely financed for them. They can use private insurance as well.</a:t>
            </a:r>
          </a:p>
          <a:p>
            <a:pPr marL="566928" indent="-457200">
              <a:buNone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Universal HealthCare program</a:t>
            </a:r>
            <a:endParaRPr lang="ka-GE" sz="2800" b="1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90584"/>
            <a:ext cx="8229600" cy="4683952"/>
          </a:xfrm>
        </p:spPr>
        <p:txBody>
          <a:bodyPr>
            <a:normAutofit fontScale="92500" lnSpcReduction="10000"/>
          </a:bodyPr>
          <a:lstStyle/>
          <a:p>
            <a:pPr marL="566928" indent="-457200" algn="just">
              <a:buNone/>
            </a:pPr>
            <a:r>
              <a:rPr lang="en-US" sz="2000" dirty="0" smtClean="0"/>
              <a:t>2. </a:t>
            </a:r>
            <a:r>
              <a:rPr lang="en-US" sz="2000" b="1" dirty="0" smtClean="0"/>
              <a:t>High income persons-  </a:t>
            </a:r>
            <a:r>
              <a:rPr lang="en-US" sz="2000" dirty="0" smtClean="0"/>
              <a:t>over 16 000 USD per  year.  This category will not be able to benefit from this program any more.</a:t>
            </a:r>
          </a:p>
          <a:p>
            <a:pPr marL="566928" indent="-457200">
              <a:buNone/>
            </a:pPr>
            <a:endParaRPr lang="en-US" sz="2000" dirty="0" smtClean="0"/>
          </a:p>
          <a:p>
            <a:pPr marL="566928" indent="-457200" algn="just">
              <a:buNone/>
            </a:pPr>
            <a:r>
              <a:rPr lang="en-US" sz="2000" dirty="0" smtClean="0"/>
              <a:t>3. </a:t>
            </a:r>
            <a:r>
              <a:rPr lang="en-US" sz="2000" b="1" dirty="0" smtClean="0"/>
              <a:t>Average income persons – </a:t>
            </a:r>
            <a:r>
              <a:rPr lang="en-US" sz="2000" dirty="0" smtClean="0"/>
              <a:t>5000-16 000 USD earners per year.</a:t>
            </a:r>
          </a:p>
          <a:p>
            <a:pPr marL="566928" indent="-457200" algn="just">
              <a:buNone/>
            </a:pPr>
            <a:r>
              <a:rPr lang="en-US" sz="2000" dirty="0" smtClean="0"/>
              <a:t>Their benefits got reduced, and they will not be able to use Universal Healthcare Program, if they are insured privately. </a:t>
            </a:r>
          </a:p>
          <a:p>
            <a:pPr marL="566928" indent="-457200" algn="just">
              <a:buNone/>
            </a:pPr>
            <a:endParaRPr lang="en-US" sz="2000" dirty="0" smtClean="0"/>
          </a:p>
          <a:p>
            <a:pPr marL="566928" indent="-457200" algn="just">
              <a:buNone/>
            </a:pPr>
            <a:r>
              <a:rPr lang="en-US" sz="2000" dirty="0" smtClean="0"/>
              <a:t>4. </a:t>
            </a:r>
            <a:r>
              <a:rPr lang="en-US" sz="2000" b="1" dirty="0" smtClean="0"/>
              <a:t>Low income persons-  </a:t>
            </a:r>
            <a:r>
              <a:rPr lang="en-US" sz="2000" dirty="0" smtClean="0"/>
              <a:t>are close to poverty line. They will still have all the benefits and be able to use private insurance.</a:t>
            </a:r>
          </a:p>
          <a:p>
            <a:pPr marL="566928" indent="-457200" algn="just">
              <a:buNone/>
            </a:pPr>
            <a:endParaRPr lang="en-US" sz="2000" dirty="0" smtClean="0"/>
          </a:p>
          <a:p>
            <a:pPr marL="566928" indent="-457200" algn="just">
              <a:buNone/>
            </a:pPr>
            <a:r>
              <a:rPr lang="en-US" sz="2000" dirty="0" smtClean="0"/>
              <a:t>5. </a:t>
            </a:r>
            <a:r>
              <a:rPr lang="en-US" sz="2000" b="1" dirty="0" smtClean="0"/>
              <a:t>Youth</a:t>
            </a:r>
            <a:r>
              <a:rPr lang="en-US" sz="2000" dirty="0" smtClean="0"/>
              <a:t> – among 6-18 years. They will get all benefits of HealthCare.</a:t>
            </a:r>
          </a:p>
          <a:p>
            <a:pPr marL="566928" indent="-457200" algn="just">
              <a:buNone/>
            </a:pPr>
            <a:endParaRPr lang="en-US" sz="2000" dirty="0" smtClean="0"/>
          </a:p>
          <a:p>
            <a:pPr marL="566928" indent="-457200" algn="just">
              <a:buNone/>
            </a:pPr>
            <a:r>
              <a:rPr lang="en-US" sz="2000" dirty="0" smtClean="0"/>
              <a:t>6. </a:t>
            </a:r>
            <a:r>
              <a:rPr lang="en-US" sz="2000" b="1" dirty="0" smtClean="0"/>
              <a:t>Persons under average income; Self-employers; Persons with non-regular income</a:t>
            </a:r>
            <a:r>
              <a:rPr lang="en-US" sz="2000" dirty="0" smtClean="0"/>
              <a:t>. This category will still have all the benefits, but expenses of medicine will not be financed for them.</a:t>
            </a:r>
          </a:p>
          <a:p>
            <a:pPr marL="566928" indent="-457200" algn="just">
              <a:buNone/>
            </a:pPr>
            <a:endParaRPr lang="en-US" sz="2000" dirty="0" smtClean="0"/>
          </a:p>
          <a:p>
            <a:pPr marL="566928" indent="-457200" algn="just">
              <a:buNone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2" y="1981200"/>
            <a:ext cx="8064530" cy="173355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	Thank You For Your Attention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8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GDP of Georgia</a:t>
            </a:r>
            <a:endParaRPr lang="ka-GE" sz="2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4788"/>
            <a:ext cx="8229600" cy="4399747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endParaRPr lang="ka-GE" sz="1800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Gigi\Desktop\Screenshot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630" y="2162431"/>
            <a:ext cx="8053601" cy="38305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08172" y="1940011"/>
            <a:ext cx="2434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GDP  Growth  in GEL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Share of Social Expenses in GDP</a:t>
            </a:r>
            <a:endParaRPr lang="ka-GE" sz="2800" b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74875"/>
          <a:ext cx="8229600" cy="439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95815" y="1705233"/>
            <a:ext cx="2434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Social Expenses / GDP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240163" y="1717591"/>
            <a:ext cx="71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2017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Share of Social Expenses in State Budget</a:t>
            </a:r>
            <a:endParaRPr lang="ka-GE" sz="2800" b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74875"/>
          <a:ext cx="8229600" cy="439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25115" y="1705233"/>
            <a:ext cx="2804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Social Expenses / Budget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240163" y="1717591"/>
            <a:ext cx="71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2017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Share of HealthCare Expenses in GDP</a:t>
            </a:r>
            <a:endParaRPr lang="ka-GE" sz="2800" b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74875"/>
          <a:ext cx="8229600" cy="439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95815" y="1705233"/>
            <a:ext cx="2879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HealthCare Expenses / GDP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722077" y="1705234"/>
            <a:ext cx="71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2017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Share of HealthCare Expenses in GDP</a:t>
            </a:r>
            <a:endParaRPr lang="ka-GE" sz="2800" b="1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Share of HealthCare Expenses in State Budget</a:t>
            </a:r>
            <a:endParaRPr lang="ka-GE" sz="2800" b="1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Composition of HealthCare Expenses</a:t>
            </a:r>
            <a:endParaRPr lang="ka-GE" sz="2800" b="1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878227"/>
          <a:ext cx="8229600" cy="4695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549876"/>
            <a:ext cx="8229600" cy="883508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en-US" sz="2800" b="1" dirty="0" smtClean="0"/>
              <a:t>Universal HealthCare program</a:t>
            </a:r>
            <a:endParaRPr lang="ka-GE" sz="2800" b="1" dirty="0" smtClean="0"/>
          </a:p>
        </p:txBody>
      </p:sp>
      <p:pic>
        <p:nvPicPr>
          <p:cNvPr id="5" name="Picture 2" descr="C:\Users\Gio\Desktop\georgian-trade-un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920" y="626071"/>
            <a:ext cx="928694" cy="7858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90584"/>
            <a:ext cx="8229600" cy="4683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 Until 2017:</a:t>
            </a:r>
          </a:p>
          <a:p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- All citizens of Georgia were getting equal benefits;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Citizens could use both private insurance and  Universal HealthCare Program together</a:t>
            </a:r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4880</TotalTime>
  <Words>276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 HealthCare Reform in Georgia  Georgian Trade Unions Confederation                                                                                                                                Giorgi  Tchanturidze                                                                        Kiev,    17.05.2017  </vt:lpstr>
      <vt:lpstr> GDP of Georgia</vt:lpstr>
      <vt:lpstr> Share of Social Expenses in GDP</vt:lpstr>
      <vt:lpstr> Share of Social Expenses in State Budget</vt:lpstr>
      <vt:lpstr> Share of HealthCare Expenses in GDP</vt:lpstr>
      <vt:lpstr> Share of HealthCare Expenses in GDP</vt:lpstr>
      <vt:lpstr> Share of HealthCare Expenses in State Budget</vt:lpstr>
      <vt:lpstr> Composition of HealthCare Expenses</vt:lpstr>
      <vt:lpstr> Universal HealthCare program</vt:lpstr>
      <vt:lpstr> Universal HealthCare program</vt:lpstr>
      <vt:lpstr> Universal HealthCare program</vt:lpstr>
      <vt:lpstr> 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საქართველოს პროფესიული კავშირების გაერთიანების რუსთავის ოფისის 2013 წლის ანგარიში</dc:title>
  <dc:creator>PC-78</dc:creator>
  <cp:lastModifiedBy>Anna Salnikova</cp:lastModifiedBy>
  <cp:revision>1140</cp:revision>
  <dcterms:created xsi:type="dcterms:W3CDTF">2014-02-03T09:01:53Z</dcterms:created>
  <dcterms:modified xsi:type="dcterms:W3CDTF">2017-05-18T11:34:04Z</dcterms:modified>
</cp:coreProperties>
</file>