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8"/>
  </p:notesMasterIdLst>
  <p:sldIdLst>
    <p:sldId id="258" r:id="rId2"/>
    <p:sldId id="419" r:id="rId3"/>
    <p:sldId id="266" r:id="rId4"/>
    <p:sldId id="290" r:id="rId5"/>
    <p:sldId id="351" r:id="rId6"/>
    <p:sldId id="420" r:id="rId7"/>
    <p:sldId id="359" r:id="rId8"/>
    <p:sldId id="352" r:id="rId9"/>
    <p:sldId id="357" r:id="rId10"/>
    <p:sldId id="353" r:id="rId11"/>
    <p:sldId id="354" r:id="rId12"/>
    <p:sldId id="358" r:id="rId13"/>
    <p:sldId id="293" r:id="rId14"/>
    <p:sldId id="294" r:id="rId15"/>
    <p:sldId id="307" r:id="rId16"/>
    <p:sldId id="360" r:id="rId17"/>
    <p:sldId id="362" r:id="rId18"/>
    <p:sldId id="421" r:id="rId19"/>
    <p:sldId id="422" r:id="rId20"/>
    <p:sldId id="361" r:id="rId21"/>
    <p:sldId id="363" r:id="rId22"/>
    <p:sldId id="423" r:id="rId23"/>
    <p:sldId id="364" r:id="rId24"/>
    <p:sldId id="424" r:id="rId25"/>
    <p:sldId id="425" r:id="rId26"/>
    <p:sldId id="426" r:id="rId27"/>
    <p:sldId id="366" r:id="rId28"/>
    <p:sldId id="427" r:id="rId29"/>
    <p:sldId id="428" r:id="rId30"/>
    <p:sldId id="367" r:id="rId31"/>
    <p:sldId id="429" r:id="rId32"/>
    <p:sldId id="368" r:id="rId33"/>
    <p:sldId id="369" r:id="rId34"/>
    <p:sldId id="370" r:id="rId35"/>
    <p:sldId id="371" r:id="rId36"/>
    <p:sldId id="430" r:id="rId37"/>
    <p:sldId id="298" r:id="rId38"/>
    <p:sldId id="393" r:id="rId39"/>
    <p:sldId id="433" r:id="rId40"/>
    <p:sldId id="432" r:id="rId41"/>
    <p:sldId id="394" r:id="rId42"/>
    <p:sldId id="395" r:id="rId43"/>
    <p:sldId id="397" r:id="rId44"/>
    <p:sldId id="398" r:id="rId45"/>
    <p:sldId id="399" r:id="rId46"/>
    <p:sldId id="400" r:id="rId47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89783" autoAdjust="0"/>
  </p:normalViewPr>
  <p:slideViewPr>
    <p:cSldViewPr snapToGrid="0" snapToObjects="1">
      <p:cViewPr varScale="1">
        <p:scale>
          <a:sx n="125" d="100"/>
          <a:sy n="125" d="100"/>
        </p:scale>
        <p:origin x="-278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2CB0D1-A675-0C47-ACEA-8C959E5B9754}" type="datetimeFigureOut">
              <a:rPr lang="nl-NL" smtClean="0"/>
              <a:t>24/09/16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2F8BC-7656-E645-A529-499421CF9B6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02436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ECCDE-2C78-C747-B310-A023FB2259DC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2034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nl-BE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Klik om de 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077F-6553-574E-B749-C7A11D648627}" type="datetimeFigureOut">
              <a:rPr lang="nl-NL" smtClean="0"/>
              <a:t>24/09/16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80D83-D76B-5840-BE14-0A258F3DA97A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077F-6553-574E-B749-C7A11D648627}" type="datetimeFigureOut">
              <a:rPr lang="nl-NL" smtClean="0"/>
              <a:t>24/09/16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80D83-D76B-5840-BE14-0A258F3DA97A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077F-6553-574E-B749-C7A11D648627}" type="datetimeFigureOut">
              <a:rPr lang="nl-NL" smtClean="0"/>
              <a:t>24/09/16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80D83-D76B-5840-BE14-0A258F3DA97A}" type="slidenum">
              <a:rPr lang="nl-BE" smtClean="0"/>
              <a:t>‹nr.›</a:t>
            </a:fld>
            <a:endParaRPr lang="nl-BE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nl-BE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077F-6553-574E-B749-C7A11D648627}" type="datetimeFigureOut">
              <a:rPr lang="nl-NL" smtClean="0"/>
              <a:t>24/09/16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80D83-D76B-5840-BE14-0A258F3DA97A}" type="slidenum">
              <a:rPr lang="nl-BE" smtClean="0"/>
              <a:t>‹nr.›</a:t>
            </a:fld>
            <a:endParaRPr lang="nl-B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nl-BE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077F-6553-574E-B749-C7A11D648627}" type="datetimeFigureOut">
              <a:rPr lang="nl-NL" smtClean="0"/>
              <a:t>24/09/16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80D83-D76B-5840-BE14-0A258F3DA97A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077F-6553-574E-B749-C7A11D648627}" type="datetimeFigureOut">
              <a:rPr lang="nl-NL" smtClean="0"/>
              <a:t>24/09/16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80D83-D76B-5840-BE14-0A258F3DA97A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077F-6553-574E-B749-C7A11D648627}" type="datetimeFigureOut">
              <a:rPr lang="nl-NL" smtClean="0"/>
              <a:t>24/09/16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80D83-D76B-5840-BE14-0A258F3DA97A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077F-6553-574E-B749-C7A11D648627}" type="datetimeFigureOut">
              <a:rPr lang="nl-NL" smtClean="0"/>
              <a:t>24/09/16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80D83-D76B-5840-BE14-0A258F3DA97A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077F-6553-574E-B749-C7A11D648627}" type="datetimeFigureOut">
              <a:rPr lang="nl-NL" smtClean="0"/>
              <a:t>24/09/16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80D83-D76B-5840-BE14-0A258F3DA97A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077F-6553-574E-B749-C7A11D648627}" type="datetimeFigureOut">
              <a:rPr lang="nl-NL" smtClean="0"/>
              <a:t>24/09/16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80D83-D76B-5840-BE14-0A258F3DA97A}" type="slidenum">
              <a:rPr lang="nl-BE" smtClean="0"/>
              <a:t>‹nr.›</a:t>
            </a:fld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nl-BE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nl-BE" smtClean="0"/>
              <a:t>Titelstijl van model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077F-6553-574E-B749-C7A11D648627}" type="datetimeFigureOut">
              <a:rPr lang="nl-NL" smtClean="0"/>
              <a:t>24/09/16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80D83-D76B-5840-BE14-0A258F3DA97A}" type="slidenum">
              <a:rPr lang="nl-BE" smtClean="0"/>
              <a:t>‹nr.›</a:t>
            </a:fld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smtClean="0"/>
              <a:t>Sleep de afbeelding naar de tijdelijke aanduiding of klik op het pictogram als u een afbeelding wilt toevoegen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Titelstijl van model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945077F-6553-574E-B749-C7A11D648627}" type="datetimeFigureOut">
              <a:rPr lang="nl-NL" smtClean="0"/>
              <a:t>24/09/16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F280D83-D76B-5840-BE14-0A258F3DA97A}" type="slidenum">
              <a:rPr lang="nl-BE" smtClean="0"/>
              <a:t>‹nr.›</a:t>
            </a:fld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95396" y="-85835"/>
            <a:ext cx="7916173" cy="3034846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GB" sz="4800" dirty="0" smtClean="0">
                <a:latin typeface="+mn-lt"/>
                <a:ea typeface="ＭＳ 明朝"/>
                <a:cs typeface="Times New Roman"/>
              </a:rPr>
              <a:t>ILO, actual work and challenges</a:t>
            </a:r>
            <a:r>
              <a:rPr lang="en-GB" sz="3600" dirty="0" smtClean="0">
                <a:latin typeface="+mn-lt"/>
                <a:ea typeface="ＭＳ 明朝"/>
                <a:cs typeface="Times New Roman"/>
              </a:rPr>
              <a:t/>
            </a:r>
            <a:br>
              <a:rPr lang="en-GB" sz="3600" dirty="0" smtClean="0">
                <a:latin typeface="+mn-lt"/>
                <a:ea typeface="ＭＳ 明朝"/>
                <a:cs typeface="Times New Roman"/>
              </a:rPr>
            </a:br>
            <a:r>
              <a:rPr lang="en-GB" sz="2400" dirty="0" smtClean="0">
                <a:latin typeface="+mn-lt"/>
                <a:ea typeface="ＭＳ 明朝"/>
                <a:cs typeface="Times New Roman"/>
              </a:rPr>
              <a:t>International Labour Conference </a:t>
            </a:r>
            <a:br>
              <a:rPr lang="en-GB" sz="2400" dirty="0" smtClean="0">
                <a:latin typeface="+mn-lt"/>
                <a:ea typeface="ＭＳ 明朝"/>
                <a:cs typeface="Times New Roman"/>
              </a:rPr>
            </a:br>
            <a:r>
              <a:rPr lang="en-GB" sz="2400" dirty="0" smtClean="0">
                <a:latin typeface="+mn-lt"/>
                <a:ea typeface="ＭＳ 明朝"/>
                <a:cs typeface="Times New Roman"/>
              </a:rPr>
              <a:t>Governing Body</a:t>
            </a:r>
            <a:br>
              <a:rPr lang="en-GB" sz="2400" dirty="0" smtClean="0">
                <a:latin typeface="+mn-lt"/>
                <a:ea typeface="ＭＳ 明朝"/>
                <a:cs typeface="Times New Roman"/>
              </a:rPr>
            </a:br>
            <a:endParaRPr lang="en-GB" sz="2400" dirty="0">
              <a:latin typeface="+mn-lt"/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072766" y="2561325"/>
            <a:ext cx="7086600" cy="3153228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GB" sz="1600" dirty="0" smtClean="0">
                <a:latin typeface="+mj-lt"/>
                <a:ea typeface="ＭＳ 明朝"/>
                <a:cs typeface="Times New Roman"/>
              </a:rPr>
              <a:t>Luc Cortebeeck</a:t>
            </a:r>
          </a:p>
          <a:p>
            <a:pPr>
              <a:spcAft>
                <a:spcPts val="0"/>
              </a:spcAft>
            </a:pPr>
            <a:r>
              <a:rPr lang="en-GB" sz="1600" dirty="0" smtClean="0">
                <a:latin typeface="+mj-lt"/>
                <a:ea typeface="ＭＳ 明朝"/>
                <a:cs typeface="Times New Roman"/>
              </a:rPr>
              <a:t>Chair ILO Workers’ Group</a:t>
            </a:r>
          </a:p>
          <a:p>
            <a:pPr>
              <a:spcAft>
                <a:spcPts val="0"/>
              </a:spcAft>
            </a:pPr>
            <a:r>
              <a:rPr lang="en-GB" sz="1600" dirty="0" smtClean="0">
                <a:latin typeface="+mj-lt"/>
                <a:ea typeface="ＭＳ 明朝"/>
                <a:cs typeface="Times New Roman"/>
              </a:rPr>
              <a:t>Vice</a:t>
            </a:r>
            <a:r>
              <a:rPr lang="en-GB" sz="1600" dirty="0" smtClean="0">
                <a:latin typeface="+mj-lt"/>
                <a:ea typeface="ＭＳ 明朝"/>
                <a:cs typeface="Times New Roman"/>
              </a:rPr>
              <a:t>-chair Governing Body ILO </a:t>
            </a:r>
          </a:p>
          <a:p>
            <a:pPr>
              <a:spcAft>
                <a:spcPts val="0"/>
              </a:spcAft>
            </a:pPr>
            <a:r>
              <a:rPr lang="en-GB" sz="4000" dirty="0" smtClean="0">
                <a:solidFill>
                  <a:schemeClr val="bg1"/>
                </a:solidFill>
                <a:latin typeface="+mj-lt"/>
                <a:ea typeface="ＭＳ 明朝"/>
                <a:cs typeface="Times New Roman"/>
              </a:rPr>
              <a:t>9</a:t>
            </a:r>
            <a:r>
              <a:rPr lang="en-GB" sz="4000" baseline="30000" dirty="0" smtClean="0">
                <a:solidFill>
                  <a:schemeClr val="bg1"/>
                </a:solidFill>
                <a:latin typeface="+mj-lt"/>
                <a:ea typeface="ＭＳ 明朝"/>
                <a:cs typeface="Times New Roman"/>
              </a:rPr>
              <a:t>th</a:t>
            </a:r>
            <a:r>
              <a:rPr lang="en-GB" sz="4000" dirty="0" smtClean="0">
                <a:solidFill>
                  <a:schemeClr val="bg1"/>
                </a:solidFill>
                <a:latin typeface="+mj-lt"/>
                <a:ea typeface="ＭＳ 明朝"/>
                <a:cs typeface="Times New Roman"/>
              </a:rPr>
              <a:t> PERC Summer School</a:t>
            </a:r>
            <a:endParaRPr lang="en-GB" sz="4000" dirty="0">
              <a:solidFill>
                <a:schemeClr val="bg1"/>
              </a:solidFill>
              <a:latin typeface="+mj-lt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3300" dirty="0" smtClean="0">
                <a:solidFill>
                  <a:schemeClr val="bg1"/>
                </a:solidFill>
                <a:latin typeface="+mj-lt"/>
                <a:ea typeface="ＭＳ 明朝"/>
                <a:cs typeface="Times New Roman"/>
              </a:rPr>
              <a:t>Frankfurt</a:t>
            </a:r>
          </a:p>
          <a:p>
            <a:pPr>
              <a:spcAft>
                <a:spcPts val="0"/>
              </a:spcAft>
            </a:pPr>
            <a:r>
              <a:rPr lang="en-GB" dirty="0" smtClean="0">
                <a:solidFill>
                  <a:schemeClr val="bg1"/>
                </a:solidFill>
                <a:latin typeface="+mj-lt"/>
                <a:ea typeface="ＭＳ 明朝"/>
                <a:cs typeface="Times New Roman"/>
              </a:rPr>
              <a:t>26-28 September 2016</a:t>
            </a:r>
          </a:p>
          <a:p>
            <a:endParaRPr lang="en-GB" dirty="0"/>
          </a:p>
        </p:txBody>
      </p:sp>
      <p:pic>
        <p:nvPicPr>
          <p:cNvPr id="4" name="Afbeelding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789" y="5410394"/>
            <a:ext cx="1480380" cy="134759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hthoek 7"/>
          <p:cNvSpPr/>
          <p:nvPr/>
        </p:nvSpPr>
        <p:spPr>
          <a:xfrm>
            <a:off x="4498717" y="6232020"/>
            <a:ext cx="184666" cy="235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1400" b="1" baseline="30000" dirty="0">
                <a:solidFill>
                  <a:srgbClr val="000000"/>
                </a:solidFill>
                <a:latin typeface="Tahoma"/>
              </a:rPr>
              <a:t> </a:t>
            </a:r>
            <a:endParaRPr lang="nl-BE" dirty="0"/>
          </a:p>
        </p:txBody>
      </p:sp>
      <p:sp>
        <p:nvSpPr>
          <p:cNvPr id="10" name="Rechthoek 9"/>
          <p:cNvSpPr/>
          <p:nvPr/>
        </p:nvSpPr>
        <p:spPr>
          <a:xfrm>
            <a:off x="1445846" y="3290501"/>
            <a:ext cx="32184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b="1" baseline="30000" dirty="0"/>
              <a:t>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68202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72067" y="2386655"/>
            <a:ext cx="7408333" cy="4367910"/>
          </a:xfrm>
        </p:spPr>
        <p:txBody>
          <a:bodyPr>
            <a:noAutofit/>
          </a:bodyPr>
          <a:lstStyle/>
          <a:p>
            <a:r>
              <a:rPr lang="en-GB" sz="2600" dirty="0" smtClean="0"/>
              <a:t>Was real threat for ILO: interpretation and jurisprudence built in more than 60 years, followed all over world by courts and tribunals, refused by one of constituents;</a:t>
            </a:r>
          </a:p>
          <a:p>
            <a:r>
              <a:rPr lang="en-GB" sz="2600" dirty="0"/>
              <a:t>As a consequence the CAS in the ILC </a:t>
            </a:r>
            <a:r>
              <a:rPr lang="en-GB" sz="2600" dirty="0" smtClean="0"/>
              <a:t>2012, 2013, 2014 </a:t>
            </a:r>
            <a:r>
              <a:rPr lang="en-GB" sz="2600" dirty="0"/>
              <a:t>couldn’t discuss the most flagrant problems with workers’ rights</a:t>
            </a:r>
            <a:r>
              <a:rPr lang="en-GB" sz="2600" dirty="0" smtClean="0"/>
              <a:t>.</a:t>
            </a:r>
          </a:p>
          <a:p>
            <a:r>
              <a:rPr lang="en-GB" sz="2600" dirty="0" smtClean="0"/>
              <a:t>We blocked the Standards Review Mechanism (was a decision but mostly asked by Employers and </a:t>
            </a:r>
            <a:r>
              <a:rPr lang="en-GB" sz="2600" dirty="0" err="1" smtClean="0"/>
              <a:t>Govs</a:t>
            </a:r>
            <a:r>
              <a:rPr lang="en-GB" sz="2600" dirty="0" smtClean="0"/>
              <a:t>;</a:t>
            </a:r>
            <a:endParaRPr lang="en-GB" sz="26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82086" y="338328"/>
            <a:ext cx="8229600" cy="1252728"/>
          </a:xfrm>
        </p:spPr>
        <p:txBody>
          <a:bodyPr>
            <a:normAutofit/>
          </a:bodyPr>
          <a:lstStyle/>
          <a:p>
            <a:r>
              <a:rPr lang="en-GB" smtClean="0"/>
              <a:t>1. ILO-crisis 2012-2015</a:t>
            </a:r>
            <a:endParaRPr lang="en-GB" dirty="0"/>
          </a:p>
        </p:txBody>
      </p:sp>
      <p:pic>
        <p:nvPicPr>
          <p:cNvPr id="5" name="Afbeelding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790" y="243458"/>
            <a:ext cx="1480380" cy="1347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3801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72067" y="2386655"/>
            <a:ext cx="7408333" cy="3465968"/>
          </a:xfrm>
        </p:spPr>
        <p:txBody>
          <a:bodyPr>
            <a:noAutofit/>
          </a:bodyPr>
          <a:lstStyle/>
          <a:p>
            <a:pPr>
              <a:defRPr/>
            </a:pPr>
            <a:endParaRPr lang="en-GB" smtClean="0"/>
          </a:p>
          <a:p>
            <a:pPr>
              <a:defRPr/>
            </a:pPr>
            <a:r>
              <a:rPr lang="en-GB" sz="3200" smtClean="0"/>
              <a:t>3 initiatives to find a way out (2012-2015)</a:t>
            </a:r>
          </a:p>
          <a:p>
            <a:pPr lvl="1">
              <a:defRPr/>
            </a:pPr>
            <a:r>
              <a:rPr lang="en-GB" sz="2800" smtClean="0"/>
              <a:t>Informal tripartite meetings (2012);</a:t>
            </a:r>
          </a:p>
          <a:p>
            <a:pPr lvl="1">
              <a:defRPr/>
            </a:pPr>
            <a:r>
              <a:rPr lang="en-GB" sz="2800" smtClean="0"/>
              <a:t>Initiative Swiss Government (2013);</a:t>
            </a:r>
          </a:p>
          <a:p>
            <a:pPr lvl="1">
              <a:defRPr/>
            </a:pPr>
            <a:r>
              <a:rPr lang="en-GB" sz="2800" smtClean="0"/>
              <a:t>Initiative Director General (2014). </a:t>
            </a:r>
          </a:p>
          <a:p>
            <a:pPr marL="0" indent="0">
              <a:buNone/>
              <a:defRPr/>
            </a:pPr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82086" y="338328"/>
            <a:ext cx="8229600" cy="1252728"/>
          </a:xfrm>
        </p:spPr>
        <p:txBody>
          <a:bodyPr>
            <a:normAutofit/>
          </a:bodyPr>
          <a:lstStyle/>
          <a:p>
            <a:r>
              <a:rPr lang="en-GB" smtClean="0"/>
              <a:t>1. ILO-crisis 2012-2015</a:t>
            </a:r>
            <a:endParaRPr lang="en-GB" dirty="0"/>
          </a:p>
        </p:txBody>
      </p:sp>
      <p:pic>
        <p:nvPicPr>
          <p:cNvPr id="5" name="Afbeelding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790" y="243458"/>
            <a:ext cx="1480380" cy="1347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949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780762" y="2307699"/>
            <a:ext cx="7408333" cy="455030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2500" dirty="0" smtClean="0"/>
              <a:t>Workers’ position:</a:t>
            </a:r>
            <a:endParaRPr lang="en-GB" sz="2500" dirty="0"/>
          </a:p>
          <a:p>
            <a:pPr lvl="1">
              <a:defRPr/>
            </a:pPr>
            <a:r>
              <a:rPr lang="en-GB" sz="2400" dirty="0"/>
              <a:t>We have/had confidence in interpretation </a:t>
            </a:r>
            <a:r>
              <a:rPr lang="en-GB" sz="2400" dirty="0" smtClean="0"/>
              <a:t>of Group of Experts</a:t>
            </a:r>
            <a:r>
              <a:rPr lang="en-GB" sz="2400" dirty="0"/>
              <a:t>, they are objective and impartial, not for the employers</a:t>
            </a:r>
            <a:r>
              <a:rPr lang="en-GB" sz="2400" dirty="0" smtClean="0"/>
              <a:t>;</a:t>
            </a:r>
          </a:p>
          <a:p>
            <a:pPr lvl="1">
              <a:defRPr/>
            </a:pPr>
            <a:r>
              <a:rPr lang="en-GB" sz="2400" dirty="0"/>
              <a:t>Workers’ proposal to use art. 37 of ILO-constitution, made to resolve disputes </a:t>
            </a:r>
            <a:r>
              <a:rPr lang="en-GB" sz="2400" dirty="0" smtClean="0"/>
              <a:t>was refused </a:t>
            </a:r>
            <a:r>
              <a:rPr lang="en-GB" sz="2400" dirty="0"/>
              <a:t>by employers and </a:t>
            </a:r>
            <a:r>
              <a:rPr lang="en-GB" sz="2400" dirty="0" smtClean="0"/>
              <a:t>by 50</a:t>
            </a:r>
            <a:r>
              <a:rPr lang="en-GB" sz="2400" dirty="0" smtClean="0"/>
              <a:t>% of </a:t>
            </a:r>
            <a:r>
              <a:rPr lang="en-GB" sz="2400" dirty="0" smtClean="0"/>
              <a:t>governments:</a:t>
            </a:r>
            <a:endParaRPr lang="en-GB" sz="2400" dirty="0"/>
          </a:p>
          <a:p>
            <a:pPr lvl="2">
              <a:defRPr/>
            </a:pPr>
            <a:r>
              <a:rPr lang="en-GB" sz="2400" dirty="0">
                <a:ea typeface="ＭＳ Ｐゴシック" charset="0"/>
              </a:rPr>
              <a:t>art 37.1 Referral to the International Court of </a:t>
            </a:r>
            <a:r>
              <a:rPr lang="en-GB" sz="2400" dirty="0" smtClean="0">
                <a:ea typeface="ＭＳ Ｐゴシック" charset="0"/>
              </a:rPr>
              <a:t>Justice (The Hague, Netherlands);</a:t>
            </a:r>
            <a:endParaRPr lang="en-GB" sz="2400" dirty="0">
              <a:ea typeface="ＭＳ Ｐゴシック" charset="0"/>
            </a:endParaRPr>
          </a:p>
          <a:p>
            <a:pPr lvl="2">
              <a:defRPr/>
            </a:pPr>
            <a:r>
              <a:rPr lang="en-GB" sz="2400" dirty="0">
                <a:ea typeface="ＭＳ Ｐゴシック" charset="0"/>
              </a:rPr>
              <a:t>art 37.2 Establishment of an Internal ILO Tribunal</a:t>
            </a:r>
            <a:r>
              <a:rPr lang="en-GB" sz="2400" dirty="0" smtClean="0">
                <a:ea typeface="ＭＳ Ｐゴシック" charset="0"/>
              </a:rPr>
              <a:t>.</a:t>
            </a:r>
            <a:endParaRPr lang="en-GB" sz="2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82086" y="338328"/>
            <a:ext cx="8229600" cy="1252728"/>
          </a:xfrm>
        </p:spPr>
        <p:txBody>
          <a:bodyPr>
            <a:normAutofit/>
          </a:bodyPr>
          <a:lstStyle/>
          <a:p>
            <a:r>
              <a:rPr lang="en-GB" smtClean="0"/>
              <a:t>1. ILO-crisis 2012-2015</a:t>
            </a:r>
            <a:endParaRPr lang="en-GB" dirty="0"/>
          </a:p>
        </p:txBody>
      </p:sp>
      <p:pic>
        <p:nvPicPr>
          <p:cNvPr id="5" name="Afbeelding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790" y="243458"/>
            <a:ext cx="1480380" cy="1347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9264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72067" y="2415094"/>
            <a:ext cx="7408333" cy="4656993"/>
          </a:xfrm>
        </p:spPr>
        <p:txBody>
          <a:bodyPr>
            <a:normAutofit fontScale="92500" lnSpcReduction="10000"/>
          </a:bodyPr>
          <a:lstStyle/>
          <a:p>
            <a:r>
              <a:rPr lang="en-GB" sz="2600" b="1" dirty="0" smtClean="0"/>
              <a:t>In same crisis-period International Conferences voted:</a:t>
            </a:r>
          </a:p>
          <a:p>
            <a:pPr lvl="1"/>
            <a:r>
              <a:rPr lang="en-GB" sz="2600" dirty="0" smtClean="0"/>
              <a:t>New </a:t>
            </a:r>
            <a:r>
              <a:rPr lang="en-GB" sz="2600" b="1" dirty="0"/>
              <a:t>C</a:t>
            </a:r>
            <a:r>
              <a:rPr lang="en-GB" sz="2600" b="1" dirty="0" smtClean="0"/>
              <a:t>onvention </a:t>
            </a:r>
            <a:r>
              <a:rPr lang="en-GB" sz="2600" b="1" dirty="0" smtClean="0"/>
              <a:t>Domestic Work </a:t>
            </a:r>
            <a:r>
              <a:rPr lang="en-GB" sz="2600" dirty="0" smtClean="0"/>
              <a:t>(C189) (2011)(52 million workers);</a:t>
            </a:r>
          </a:p>
          <a:p>
            <a:pPr lvl="1"/>
            <a:r>
              <a:rPr lang="en-GB" sz="2600" b="1" dirty="0" smtClean="0"/>
              <a:t>Recommendation Social Protection Floors</a:t>
            </a:r>
            <a:r>
              <a:rPr lang="en-GB" sz="2600" dirty="0" smtClean="0"/>
              <a:t>(R202) (2012)(73% of workers not protected);</a:t>
            </a:r>
          </a:p>
          <a:p>
            <a:pPr lvl="1"/>
            <a:r>
              <a:rPr lang="en-GB" sz="2600" dirty="0" smtClean="0"/>
              <a:t>Rewriting C29, </a:t>
            </a:r>
            <a:r>
              <a:rPr lang="en-GB" sz="2600" b="1" dirty="0" smtClean="0"/>
              <a:t>Forced Labour </a:t>
            </a:r>
            <a:r>
              <a:rPr lang="en-GB" sz="2600" dirty="0" smtClean="0"/>
              <a:t>with measures </a:t>
            </a:r>
            <a:r>
              <a:rPr lang="en-GB" sz="2600" b="1" dirty="0" smtClean="0"/>
              <a:t>against modern slavery </a:t>
            </a:r>
            <a:r>
              <a:rPr lang="en-GB" sz="2600" dirty="0" smtClean="0"/>
              <a:t>(2014)(21 million modern slaves);</a:t>
            </a:r>
          </a:p>
          <a:p>
            <a:pPr lvl="1"/>
            <a:r>
              <a:rPr lang="en-GB" sz="2600" b="1" dirty="0" smtClean="0"/>
              <a:t>Recommendation Transition from Informal to Formal Work </a:t>
            </a:r>
            <a:r>
              <a:rPr lang="en-GB" sz="2600" dirty="0" smtClean="0"/>
              <a:t>(R204)(2015)(in some countries from 40 to 80%);</a:t>
            </a:r>
          </a:p>
          <a:p>
            <a:pPr marL="301943" lvl="1" indent="0">
              <a:buNone/>
            </a:pPr>
            <a:endParaRPr lang="en-GB" sz="2400" dirty="0" smtClean="0"/>
          </a:p>
          <a:p>
            <a:pPr marL="301943" lvl="1" indent="0">
              <a:buNone/>
            </a:pPr>
            <a:endParaRPr lang="en-GB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82086" y="338328"/>
            <a:ext cx="8229600" cy="1252728"/>
          </a:xfrm>
        </p:spPr>
        <p:txBody>
          <a:bodyPr>
            <a:normAutofit/>
          </a:bodyPr>
          <a:lstStyle/>
          <a:p>
            <a:r>
              <a:rPr lang="en-GB" dirty="0" smtClean="0"/>
              <a:t>2. Meanwhile ILO didn’t stop</a:t>
            </a:r>
            <a:endParaRPr lang="en-GB" dirty="0"/>
          </a:p>
        </p:txBody>
      </p:sp>
      <p:pic>
        <p:nvPicPr>
          <p:cNvPr id="5" name="Afbeelding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790" y="243458"/>
            <a:ext cx="1480380" cy="1347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9376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3954013"/>
          </a:xfrm>
        </p:spPr>
        <p:txBody>
          <a:bodyPr>
            <a:normAutofit/>
          </a:bodyPr>
          <a:lstStyle/>
          <a:p>
            <a:r>
              <a:rPr lang="en-GB" sz="2600" b="1" dirty="0" smtClean="0"/>
              <a:t>ILO: Success in </a:t>
            </a:r>
            <a:r>
              <a:rPr lang="en-GB" sz="2600" b="1" dirty="0" smtClean="0"/>
              <a:t>UN </a:t>
            </a:r>
            <a:r>
              <a:rPr lang="en-GB" sz="2600" b="1" dirty="0" smtClean="0"/>
              <a:t>2030 Agenda for Sustainable </a:t>
            </a:r>
            <a:r>
              <a:rPr lang="en-GB" sz="2600" b="1" dirty="0" smtClean="0"/>
              <a:t>Development (2016): </a:t>
            </a:r>
            <a:r>
              <a:rPr lang="en-GB" sz="2600" dirty="0" smtClean="0"/>
              <a:t>was prepared in full ILO-crisis period.</a:t>
            </a:r>
            <a:endParaRPr lang="en-GB" sz="2600" b="1" dirty="0" smtClean="0"/>
          </a:p>
          <a:p>
            <a:pPr lvl="1"/>
            <a:r>
              <a:rPr lang="en-GB" sz="2400" dirty="0" smtClean="0"/>
              <a:t>17 Sustainable Development Goals;</a:t>
            </a:r>
          </a:p>
          <a:p>
            <a:pPr lvl="1"/>
            <a:r>
              <a:rPr lang="en-GB" sz="2400" dirty="0" smtClean="0"/>
              <a:t>Goal 8 </a:t>
            </a:r>
            <a:r>
              <a:rPr lang="en-GB" sz="2400" b="1" dirty="0" smtClean="0"/>
              <a:t>Decent Work</a:t>
            </a:r>
            <a:r>
              <a:rPr lang="en-GB" sz="2400" dirty="0" smtClean="0"/>
              <a:t> for All;</a:t>
            </a:r>
          </a:p>
          <a:p>
            <a:pPr lvl="1"/>
            <a:r>
              <a:rPr lang="en-GB" sz="2400" b="1" dirty="0" smtClean="0"/>
              <a:t>Social Protection in</a:t>
            </a:r>
            <a:r>
              <a:rPr lang="en-GB" sz="2400" dirty="0" smtClean="0"/>
              <a:t> 5 of other goals;</a:t>
            </a:r>
          </a:p>
          <a:p>
            <a:pPr lvl="1"/>
            <a:r>
              <a:rPr lang="en-GB" sz="2400" b="1" dirty="0" smtClean="0"/>
              <a:t>ILO Flagship Program </a:t>
            </a:r>
            <a:r>
              <a:rPr lang="en-GB" sz="2400" dirty="0" smtClean="0"/>
              <a:t>in 21 countries</a:t>
            </a:r>
            <a:r>
              <a:rPr lang="en-GB" sz="2400" dirty="0" smtClean="0"/>
              <a:t>.</a:t>
            </a:r>
          </a:p>
          <a:p>
            <a:pPr lvl="2"/>
            <a:r>
              <a:rPr lang="en-GB" dirty="0" smtClean="0"/>
              <a:t>In </a:t>
            </a:r>
            <a:r>
              <a:rPr lang="en-GB" dirty="0" smtClean="0"/>
              <a:t>5 years social protection for 130 million </a:t>
            </a:r>
            <a:r>
              <a:rPr lang="en-GB" dirty="0" smtClean="0"/>
              <a:t>people;</a:t>
            </a:r>
          </a:p>
          <a:p>
            <a:pPr lvl="2"/>
            <a:r>
              <a:rPr lang="en-GB" dirty="0" smtClean="0"/>
              <a:t>In </a:t>
            </a:r>
            <a:r>
              <a:rPr lang="en-GB" dirty="0" smtClean="0"/>
              <a:t>2030: for 500 million people;</a:t>
            </a:r>
          </a:p>
          <a:p>
            <a:pPr marL="301943" lvl="1" indent="0">
              <a:buNone/>
            </a:pPr>
            <a:endParaRPr lang="en-GB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82086" y="338328"/>
            <a:ext cx="8229600" cy="1252728"/>
          </a:xfrm>
        </p:spPr>
        <p:txBody>
          <a:bodyPr>
            <a:normAutofit/>
          </a:bodyPr>
          <a:lstStyle/>
          <a:p>
            <a:r>
              <a:rPr lang="en-GB" dirty="0" smtClean="0"/>
              <a:t>2. Meanwhile ILO didn’t stop</a:t>
            </a:r>
            <a:endParaRPr lang="en-GB" dirty="0"/>
          </a:p>
        </p:txBody>
      </p:sp>
      <p:pic>
        <p:nvPicPr>
          <p:cNvPr id="5" name="Afbeelding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790" y="243458"/>
            <a:ext cx="1480380" cy="1347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9852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72067" y="2404234"/>
            <a:ext cx="7408333" cy="4273355"/>
          </a:xfrm>
        </p:spPr>
        <p:txBody>
          <a:bodyPr>
            <a:noAutofit/>
          </a:bodyPr>
          <a:lstStyle/>
          <a:p>
            <a:pPr marL="274320" lvl="1"/>
            <a:r>
              <a:rPr lang="en-GB" sz="2400" dirty="0" smtClean="0"/>
              <a:t>In </a:t>
            </a:r>
            <a:r>
              <a:rPr lang="en-GB" sz="2400" dirty="0"/>
              <a:t>November 2014: GB finished in a disastrous </a:t>
            </a:r>
            <a:r>
              <a:rPr lang="en-GB" sz="2400" dirty="0" smtClean="0"/>
              <a:t>situation: no referral to Court, no outcome at all;</a:t>
            </a:r>
          </a:p>
          <a:p>
            <a:pPr marL="0" lvl="1" indent="0">
              <a:buNone/>
            </a:pPr>
            <a:r>
              <a:rPr lang="en-GB" sz="2400" dirty="0" smtClean="0"/>
              <a:t> </a:t>
            </a:r>
            <a:endParaRPr lang="en-GB" sz="2400" dirty="0"/>
          </a:p>
          <a:p>
            <a:r>
              <a:rPr lang="en-GB" dirty="0"/>
              <a:t>H</a:t>
            </a:r>
            <a:r>
              <a:rPr lang="en-GB" dirty="0" smtClean="0"/>
              <a:t>ow </a:t>
            </a:r>
            <a:r>
              <a:rPr lang="en-GB" dirty="0" smtClean="0"/>
              <a:t>to unblock the situation?</a:t>
            </a:r>
          </a:p>
          <a:p>
            <a:pPr lvl="1"/>
            <a:r>
              <a:rPr lang="en-GB" sz="2400" dirty="0" smtClean="0"/>
              <a:t>Call from</a:t>
            </a:r>
            <a:r>
              <a:rPr lang="en-GB" sz="2400" dirty="0" smtClean="0"/>
              <a:t> </a:t>
            </a:r>
            <a:r>
              <a:rPr lang="en-GB" sz="2400" dirty="0" smtClean="0"/>
              <a:t>Global Unions: </a:t>
            </a:r>
            <a:r>
              <a:rPr lang="en-GB" sz="2400" i="1" dirty="0" smtClean="0"/>
              <a:t>“Go for a solution, we need a working ILO”</a:t>
            </a:r>
            <a:r>
              <a:rPr lang="en-GB" sz="2400" dirty="0" smtClean="0"/>
              <a:t>;</a:t>
            </a:r>
          </a:p>
          <a:p>
            <a:pPr lvl="1"/>
            <a:r>
              <a:rPr lang="en-GB" sz="2400" dirty="0" smtClean="0"/>
              <a:t>Support of some Employers Organisations: </a:t>
            </a:r>
            <a:r>
              <a:rPr lang="en-GB" sz="2400" i="1" dirty="0" smtClean="0"/>
              <a:t>“The conflict doesn’t strengthen our position.”</a:t>
            </a:r>
          </a:p>
          <a:p>
            <a:pPr lvl="1"/>
            <a:r>
              <a:rPr lang="en-GB" sz="2400" dirty="0" smtClean="0"/>
              <a:t>Support of governments </a:t>
            </a:r>
            <a:r>
              <a:rPr lang="en-GB" sz="2400" i="1" dirty="0" smtClean="0"/>
              <a:t>“We count on the social partners to find a solution, it is the only way out</a:t>
            </a:r>
            <a:r>
              <a:rPr lang="en-GB" sz="2400" dirty="0" smtClean="0"/>
              <a:t>”: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82086" y="33832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GB" smtClean="0"/>
              <a:t>3. Joint Statement</a:t>
            </a:r>
            <a:br>
              <a:rPr lang="en-GB" smtClean="0"/>
            </a:br>
            <a:r>
              <a:rPr lang="en-GB" smtClean="0"/>
              <a:t>ITUC-IOE</a:t>
            </a:r>
            <a:endParaRPr lang="en-GB" dirty="0"/>
          </a:p>
        </p:txBody>
      </p:sp>
      <p:pic>
        <p:nvPicPr>
          <p:cNvPr id="5" name="Afbeelding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790" y="243458"/>
            <a:ext cx="1480380" cy="1347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7985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72067" y="2660194"/>
            <a:ext cx="7408333" cy="3465968"/>
          </a:xfrm>
        </p:spPr>
        <p:txBody>
          <a:bodyPr>
            <a:noAutofit/>
          </a:bodyPr>
          <a:lstStyle/>
          <a:p>
            <a:r>
              <a:rPr lang="en-GB" dirty="0" smtClean="0"/>
              <a:t>December-January 2015: renewed contacts between IOE-ITUC</a:t>
            </a:r>
          </a:p>
          <a:p>
            <a:r>
              <a:rPr lang="en-GB" dirty="0" smtClean="0"/>
              <a:t>February 2015: JOINT STATEMENT ITUC-IOE:</a:t>
            </a:r>
          </a:p>
          <a:p>
            <a:pPr lvl="1"/>
            <a:r>
              <a:rPr lang="en-GB" sz="2400" dirty="0" smtClean="0"/>
              <a:t>Agreement about mandate Committee </a:t>
            </a:r>
            <a:r>
              <a:rPr lang="en-GB" sz="2400" dirty="0"/>
              <a:t>of Experts:</a:t>
            </a:r>
          </a:p>
          <a:p>
            <a:pPr lvl="2"/>
            <a:r>
              <a:rPr lang="en-GB" sz="2300" dirty="0"/>
              <a:t>Recommendations are not binding but giving guidance;</a:t>
            </a:r>
          </a:p>
          <a:p>
            <a:pPr lvl="2"/>
            <a:r>
              <a:rPr lang="en-GB" sz="2300" dirty="0"/>
              <a:t>Recognition of technical and moral authority;</a:t>
            </a:r>
          </a:p>
          <a:p>
            <a:pPr lvl="1"/>
            <a:r>
              <a:rPr lang="en-GB" sz="2400" dirty="0" smtClean="0"/>
              <a:t>Right to strike: Recognition of industrial action. Scope and limits to be decided at national level</a:t>
            </a:r>
            <a:r>
              <a:rPr lang="en-GB" sz="2400" dirty="0" smtClean="0"/>
              <a:t>;</a:t>
            </a:r>
          </a:p>
          <a:p>
            <a:pPr lvl="1"/>
            <a:endParaRPr lang="en-GB" sz="24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82086" y="33832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GB" smtClean="0"/>
              <a:t>3. Joint Statement</a:t>
            </a:r>
            <a:br>
              <a:rPr lang="en-GB" smtClean="0"/>
            </a:br>
            <a:r>
              <a:rPr lang="en-GB" smtClean="0"/>
              <a:t>ITUC-IOE</a:t>
            </a:r>
            <a:endParaRPr lang="en-GB" dirty="0"/>
          </a:p>
        </p:txBody>
      </p:sp>
      <p:pic>
        <p:nvPicPr>
          <p:cNvPr id="5" name="Afbeelding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790" y="243458"/>
            <a:ext cx="1480380" cy="1347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651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72067" y="2875320"/>
            <a:ext cx="7408333" cy="3465968"/>
          </a:xfrm>
        </p:spPr>
        <p:txBody>
          <a:bodyPr>
            <a:noAutofit/>
          </a:bodyPr>
          <a:lstStyle/>
          <a:p>
            <a:pPr marL="301943" lvl="1" indent="0">
              <a:buNone/>
            </a:pPr>
            <a:r>
              <a:rPr lang="en-GB" sz="3200" dirty="0" smtClean="0"/>
              <a:t>Discussion in th</a:t>
            </a:r>
            <a:r>
              <a:rPr lang="en-GB" sz="3200" dirty="0" smtClean="0"/>
              <a:t>e Governing Body</a:t>
            </a:r>
            <a:r>
              <a:rPr lang="en-GB" sz="3200" dirty="0" smtClean="0"/>
              <a:t>:</a:t>
            </a:r>
            <a:endParaRPr lang="en-GB" sz="3200" dirty="0" smtClean="0"/>
          </a:p>
          <a:p>
            <a:pPr lvl="1"/>
            <a:r>
              <a:rPr lang="en-GB" sz="2800" dirty="0" smtClean="0"/>
              <a:t>Workers: “</a:t>
            </a:r>
            <a:r>
              <a:rPr lang="en-GB" sz="2800" i="1" dirty="0" smtClean="0"/>
              <a:t>we are behind Joint Statement but for us Right to Strike is part of C 87;”</a:t>
            </a:r>
            <a:endParaRPr lang="en-GB" sz="2800" dirty="0" smtClean="0"/>
          </a:p>
          <a:p>
            <a:pPr lvl="1"/>
            <a:r>
              <a:rPr lang="en-GB" sz="2800" dirty="0" smtClean="0"/>
              <a:t>Employers</a:t>
            </a:r>
            <a:r>
              <a:rPr lang="en-GB" sz="2800" dirty="0"/>
              <a:t>: </a:t>
            </a:r>
            <a:r>
              <a:rPr lang="en-GB" sz="2800" i="1" dirty="0" smtClean="0"/>
              <a:t>“we </a:t>
            </a:r>
            <a:r>
              <a:rPr lang="en-GB" sz="2800" i="1" dirty="0" smtClean="0"/>
              <a:t>are behind JS but Right to Strike </a:t>
            </a:r>
            <a:r>
              <a:rPr lang="en-GB" sz="2800" i="1" dirty="0" smtClean="0"/>
              <a:t>is </a:t>
            </a:r>
            <a:r>
              <a:rPr lang="en-GB" sz="2800" i="1" dirty="0"/>
              <a:t>a consequence of Constitution </a:t>
            </a:r>
            <a:r>
              <a:rPr lang="en-GB" sz="2800" i="1" dirty="0" smtClean="0"/>
              <a:t>ILO, not part of Convention 87</a:t>
            </a:r>
            <a:r>
              <a:rPr lang="en-GB" sz="2800" dirty="0" smtClean="0"/>
              <a:t>;” (So they want to avoid follow-up by experts).</a:t>
            </a:r>
            <a:endParaRPr lang="en-GB" sz="2800" dirty="0" smtClean="0"/>
          </a:p>
          <a:p>
            <a:pPr marL="301943" lvl="1" indent="0">
              <a:buNone/>
            </a:pPr>
            <a:endParaRPr lang="en-GB" sz="21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82086" y="33832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GB" smtClean="0"/>
              <a:t>3. Joint Statement</a:t>
            </a:r>
            <a:br>
              <a:rPr lang="en-GB" smtClean="0"/>
            </a:br>
            <a:r>
              <a:rPr lang="en-GB" smtClean="0"/>
              <a:t>ITUC-IOE</a:t>
            </a:r>
            <a:endParaRPr lang="en-GB" dirty="0"/>
          </a:p>
        </p:txBody>
      </p:sp>
      <p:pic>
        <p:nvPicPr>
          <p:cNvPr id="5" name="Afbeelding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790" y="243458"/>
            <a:ext cx="1480380" cy="1347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339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72067" y="2423091"/>
            <a:ext cx="7408333" cy="3465968"/>
          </a:xfrm>
        </p:spPr>
        <p:txBody>
          <a:bodyPr>
            <a:noAutofit/>
          </a:bodyPr>
          <a:lstStyle/>
          <a:p>
            <a:pPr marL="301943" lvl="1" indent="0">
              <a:buNone/>
            </a:pPr>
            <a:r>
              <a:rPr lang="en-GB" sz="2800" dirty="0" smtClean="0"/>
              <a:t>Discussion in the Governing Body:</a:t>
            </a:r>
          </a:p>
          <a:p>
            <a:pPr lvl="1"/>
            <a:r>
              <a:rPr lang="en-GB" sz="2800" dirty="0" smtClean="0"/>
              <a:t>Governments</a:t>
            </a:r>
            <a:r>
              <a:rPr lang="en-GB" sz="2800" dirty="0" smtClean="0"/>
              <a:t>:</a:t>
            </a:r>
          </a:p>
          <a:p>
            <a:pPr lvl="3"/>
            <a:r>
              <a:rPr lang="en-GB" sz="2800" dirty="0" smtClean="0"/>
              <a:t>Pleased with Joint Statement;</a:t>
            </a:r>
          </a:p>
          <a:p>
            <a:pPr lvl="3"/>
            <a:r>
              <a:rPr lang="en-GB" sz="2800" dirty="0" smtClean="0"/>
              <a:t>Right to Strike is </a:t>
            </a:r>
            <a:r>
              <a:rPr lang="en-GB" sz="2800" dirty="0" smtClean="0"/>
              <a:t>part of C87 and Constitution;</a:t>
            </a:r>
          </a:p>
          <a:p>
            <a:pPr lvl="3"/>
            <a:r>
              <a:rPr lang="en-GB" sz="2800" dirty="0" smtClean="0"/>
              <a:t>Scope and limits: to be decided at national </a:t>
            </a:r>
            <a:r>
              <a:rPr lang="en-GB" sz="2800" dirty="0" smtClean="0"/>
              <a:t>level.</a:t>
            </a:r>
            <a:endParaRPr lang="en-GB" sz="2800" dirty="0" smtClean="0"/>
          </a:p>
          <a:p>
            <a:pPr lvl="1"/>
            <a:r>
              <a:rPr lang="en-GB" sz="2800" dirty="0" smtClean="0"/>
              <a:t>Evaluation Joint Statement November 2016!!!</a:t>
            </a:r>
            <a:endParaRPr lang="en-GB" sz="2800" dirty="0" smtClean="0"/>
          </a:p>
          <a:p>
            <a:pPr marL="301943" lvl="1" indent="0">
              <a:buNone/>
            </a:pPr>
            <a:endParaRPr lang="en-GB" sz="21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82086" y="33832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GB" smtClean="0"/>
              <a:t>3. Joint Statement</a:t>
            </a:r>
            <a:br>
              <a:rPr lang="en-GB" smtClean="0"/>
            </a:br>
            <a:r>
              <a:rPr lang="en-GB" smtClean="0"/>
              <a:t>ITUC-IOE</a:t>
            </a:r>
            <a:endParaRPr lang="en-GB" dirty="0"/>
          </a:p>
        </p:txBody>
      </p:sp>
      <p:pic>
        <p:nvPicPr>
          <p:cNvPr id="5" name="Afbeelding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790" y="243458"/>
            <a:ext cx="1480380" cy="1347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1375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72067" y="2390779"/>
            <a:ext cx="7408333" cy="4229077"/>
          </a:xfrm>
        </p:spPr>
        <p:txBody>
          <a:bodyPr>
            <a:noAutofit/>
          </a:bodyPr>
          <a:lstStyle/>
          <a:p>
            <a:pPr marL="301943" lvl="1" indent="0">
              <a:buNone/>
            </a:pPr>
            <a:r>
              <a:rPr lang="en-GB" sz="3000" dirty="0" smtClean="0"/>
              <a:t>Result</a:t>
            </a:r>
          </a:p>
          <a:p>
            <a:pPr lvl="1"/>
            <a:r>
              <a:rPr lang="en-GB" sz="2400" b="1" dirty="0" smtClean="0"/>
              <a:t>Committee </a:t>
            </a:r>
            <a:r>
              <a:rPr lang="en-GB" sz="2400" b="1" dirty="0" smtClean="0"/>
              <a:t>Application of </a:t>
            </a:r>
            <a:r>
              <a:rPr lang="en-GB" sz="2400" b="1" dirty="0" smtClean="0"/>
              <a:t>Standards (of the Conference): </a:t>
            </a:r>
            <a:r>
              <a:rPr lang="en-GB" sz="2400" dirty="0" smtClean="0"/>
              <a:t>New start-</a:t>
            </a:r>
            <a:r>
              <a:rPr lang="en-GB" sz="2400" dirty="0" smtClean="0"/>
              <a:t>up in 2015. </a:t>
            </a:r>
            <a:r>
              <a:rPr lang="en-GB" sz="2400" dirty="0" smtClean="0"/>
              <a:t>OK with discussion about all conventions,</a:t>
            </a:r>
            <a:r>
              <a:rPr lang="en-GB" sz="2400" dirty="0"/>
              <a:t> </a:t>
            </a:r>
            <a:r>
              <a:rPr lang="en-GB" sz="2400" dirty="0" smtClean="0"/>
              <a:t>also about C87, no conclusions about right to </a:t>
            </a:r>
            <a:r>
              <a:rPr lang="en-GB" sz="2400" dirty="0" smtClean="0"/>
              <a:t>strike (was already the practice </a:t>
            </a:r>
            <a:r>
              <a:rPr lang="en-GB" sz="2400" dirty="0" smtClean="0"/>
              <a:t>in the nineties)</a:t>
            </a:r>
            <a:r>
              <a:rPr lang="en-GB" sz="2400" dirty="0" smtClean="0"/>
              <a:t>;</a:t>
            </a:r>
            <a:endParaRPr lang="en-GB" sz="2400" dirty="0" smtClean="0"/>
          </a:p>
          <a:p>
            <a:pPr lvl="1"/>
            <a:r>
              <a:rPr lang="en-GB" sz="2400" b="1" dirty="0" smtClean="0"/>
              <a:t>Committee on Freedom of </a:t>
            </a:r>
            <a:r>
              <a:rPr lang="en-GB" sz="2400" b="1" dirty="0" smtClean="0"/>
              <a:t>Association (of the GB): </a:t>
            </a:r>
            <a:r>
              <a:rPr lang="en-GB" sz="2400" dirty="0"/>
              <a:t>T</a:t>
            </a:r>
            <a:r>
              <a:rPr lang="en-GB" sz="2400" dirty="0" smtClean="0"/>
              <a:t>ripartite </a:t>
            </a:r>
            <a:r>
              <a:rPr lang="en-GB" sz="2400" dirty="0" smtClean="0"/>
              <a:t>committee. Case by case approach, also about </a:t>
            </a:r>
            <a:r>
              <a:rPr lang="en-GB" sz="2400" dirty="0" smtClean="0"/>
              <a:t>right </a:t>
            </a:r>
            <a:r>
              <a:rPr lang="en-GB" sz="2400" dirty="0" smtClean="0"/>
              <a:t>to </a:t>
            </a:r>
            <a:r>
              <a:rPr lang="en-GB" sz="2400" dirty="0" smtClean="0"/>
              <a:t>strike-cases;</a:t>
            </a:r>
            <a:endParaRPr lang="en-GB" sz="24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82086" y="33832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GB" smtClean="0"/>
              <a:t>3. Joint Statement</a:t>
            </a:r>
            <a:br>
              <a:rPr lang="en-GB" smtClean="0"/>
            </a:br>
            <a:r>
              <a:rPr lang="en-GB" smtClean="0"/>
              <a:t>ITUC-IOE</a:t>
            </a:r>
            <a:endParaRPr lang="en-GB" dirty="0"/>
          </a:p>
        </p:txBody>
      </p:sp>
      <p:pic>
        <p:nvPicPr>
          <p:cNvPr id="5" name="Afbeelding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790" y="243458"/>
            <a:ext cx="1480380" cy="1347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2235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72067" y="2415094"/>
            <a:ext cx="7408333" cy="3711069"/>
          </a:xfrm>
        </p:spPr>
        <p:txBody>
          <a:bodyPr>
            <a:noAutofit/>
          </a:bodyPr>
          <a:lstStyle/>
          <a:p>
            <a:r>
              <a:rPr lang="en-GB" sz="2800" dirty="0" smtClean="0"/>
              <a:t>1. ILO-crisis 2012-2015;</a:t>
            </a:r>
          </a:p>
          <a:p>
            <a:r>
              <a:rPr lang="en-GB" sz="2800" dirty="0" smtClean="0"/>
              <a:t>2. Meanwhile ILO didn’t stop;</a:t>
            </a:r>
          </a:p>
          <a:p>
            <a:r>
              <a:rPr lang="en-GB" sz="2800" dirty="0"/>
              <a:t>3</a:t>
            </a:r>
            <a:r>
              <a:rPr lang="en-GB" sz="2800" dirty="0" smtClean="0"/>
              <a:t>. Joint Statement ITUC-IOE;</a:t>
            </a:r>
          </a:p>
          <a:p>
            <a:r>
              <a:rPr lang="en-GB" sz="2800" dirty="0"/>
              <a:t>4. International Labour Conference ’16;</a:t>
            </a:r>
          </a:p>
          <a:p>
            <a:r>
              <a:rPr lang="en-GB" sz="2800" dirty="0"/>
              <a:t>5</a:t>
            </a:r>
            <a:r>
              <a:rPr lang="en-GB" sz="2800" dirty="0" smtClean="0"/>
              <a:t>. Governing Body meetings 11-16 and 3-17;</a:t>
            </a:r>
          </a:p>
          <a:p>
            <a:r>
              <a:rPr lang="en-GB" sz="2800" dirty="0" smtClean="0"/>
              <a:t>6. International Labour Conferences </a:t>
            </a:r>
            <a:r>
              <a:rPr lang="uk-UA" sz="2800" dirty="0" smtClean="0"/>
              <a:t>’</a:t>
            </a:r>
            <a:r>
              <a:rPr lang="en-GB" sz="2800" dirty="0" smtClean="0"/>
              <a:t>17 ‘18;</a:t>
            </a:r>
          </a:p>
          <a:p>
            <a:r>
              <a:rPr lang="en-GB" sz="2800" dirty="0" smtClean="0"/>
              <a:t>7. Future of Work;</a:t>
            </a:r>
          </a:p>
          <a:p>
            <a:r>
              <a:rPr lang="en-GB" sz="2800" dirty="0" smtClean="0"/>
              <a:t>8. FOW: Seven </a:t>
            </a:r>
            <a:r>
              <a:rPr lang="en-GB" sz="2800" dirty="0"/>
              <a:t>w</a:t>
            </a:r>
            <a:r>
              <a:rPr lang="en-GB" sz="2800" dirty="0" smtClean="0"/>
              <a:t>orking Points.</a:t>
            </a:r>
          </a:p>
          <a:p>
            <a:endParaRPr lang="en-GB" sz="2800" dirty="0" smtClean="0"/>
          </a:p>
          <a:p>
            <a:endParaRPr lang="en-GB" sz="3200" dirty="0" smtClean="0"/>
          </a:p>
          <a:p>
            <a:r>
              <a:rPr lang="en-GB" sz="3200" dirty="0" smtClean="0"/>
              <a:t>General situation:</a:t>
            </a:r>
          </a:p>
          <a:p>
            <a:pPr lvl="1"/>
            <a:r>
              <a:rPr lang="en-GB" sz="2800" dirty="0" smtClean="0"/>
              <a:t>The 2008-… financial-, debt-crisis weakened position of workers and unions;</a:t>
            </a:r>
          </a:p>
          <a:p>
            <a:pPr lvl="1"/>
            <a:r>
              <a:rPr lang="en-GB" sz="2800" dirty="0" smtClean="0"/>
              <a:t>Social dialogue and collective bargaining are in crisis. Employers think to be better off, turning immediately to politics and governments;</a:t>
            </a:r>
            <a:endParaRPr lang="en-GB" sz="28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82086" y="338328"/>
            <a:ext cx="8229600" cy="1252728"/>
          </a:xfrm>
        </p:spPr>
        <p:txBody>
          <a:bodyPr>
            <a:normAutofit/>
          </a:bodyPr>
          <a:lstStyle/>
          <a:p>
            <a:r>
              <a:rPr lang="en-GB" smtClean="0"/>
              <a:t>1. ILO-crisis 2012-2015 </a:t>
            </a:r>
            <a:endParaRPr lang="en-GB" dirty="0"/>
          </a:p>
        </p:txBody>
      </p:sp>
      <p:pic>
        <p:nvPicPr>
          <p:cNvPr id="5" name="Afbeelding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790" y="243458"/>
            <a:ext cx="1480380" cy="1347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3852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72067" y="2390779"/>
            <a:ext cx="7408333" cy="4229077"/>
          </a:xfrm>
        </p:spPr>
        <p:txBody>
          <a:bodyPr>
            <a:noAutofit/>
          </a:bodyPr>
          <a:lstStyle/>
          <a:p>
            <a:pPr marL="301943" lvl="1" indent="0">
              <a:buNone/>
            </a:pPr>
            <a:r>
              <a:rPr lang="en-GB" sz="3200" dirty="0" smtClean="0"/>
              <a:t>Result</a:t>
            </a:r>
          </a:p>
          <a:p>
            <a:pPr lvl="1"/>
            <a:r>
              <a:rPr lang="en-GB" sz="2800" dirty="0" smtClean="0"/>
              <a:t>Restart of </a:t>
            </a:r>
            <a:r>
              <a:rPr lang="en-GB" sz="2800" b="1" dirty="0" smtClean="0"/>
              <a:t>Standards Review Mechanism</a:t>
            </a:r>
            <a:r>
              <a:rPr lang="en-GB" sz="2800" dirty="0" smtClean="0"/>
              <a:t>. Decision of 2010 to clean up the standards (a lot of </a:t>
            </a:r>
            <a:r>
              <a:rPr lang="en-GB" sz="2800" dirty="0" err="1" smtClean="0"/>
              <a:t>outdated</a:t>
            </a:r>
            <a:r>
              <a:rPr lang="en-GB" sz="2800" dirty="0" smtClean="0"/>
              <a:t> conventions); Was blocked by workers after employers attack;</a:t>
            </a:r>
          </a:p>
          <a:p>
            <a:pPr lvl="1"/>
            <a:r>
              <a:rPr lang="en-GB" sz="2800" b="1" dirty="0" smtClean="0"/>
              <a:t>Review of Supervisory Mechanism</a:t>
            </a:r>
            <a:r>
              <a:rPr lang="en-GB" sz="2800" dirty="0" smtClean="0"/>
              <a:t>.</a:t>
            </a:r>
            <a:endParaRPr lang="en-GB" sz="28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82086" y="33832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GB" smtClean="0"/>
              <a:t>3. Joint Statement</a:t>
            </a:r>
            <a:br>
              <a:rPr lang="en-GB" smtClean="0"/>
            </a:br>
            <a:r>
              <a:rPr lang="en-GB" smtClean="0"/>
              <a:t>ITUC-IOE</a:t>
            </a:r>
            <a:endParaRPr lang="en-GB" dirty="0"/>
          </a:p>
        </p:txBody>
      </p:sp>
      <p:pic>
        <p:nvPicPr>
          <p:cNvPr id="5" name="Afbeelding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790" y="243458"/>
            <a:ext cx="1480380" cy="1347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3377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72067" y="2561870"/>
            <a:ext cx="7408333" cy="47451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b="1" dirty="0" smtClean="0"/>
              <a:t>1. Committee </a:t>
            </a:r>
            <a:r>
              <a:rPr lang="en-GB" sz="2600" b="1" dirty="0" smtClean="0"/>
              <a:t>on Application of Standards: 24 cases;</a:t>
            </a:r>
          </a:p>
          <a:p>
            <a:pPr lvl="1"/>
            <a:r>
              <a:rPr lang="en-GB" sz="2400" dirty="0" smtClean="0"/>
              <a:t>No agreement to discuss </a:t>
            </a:r>
            <a:r>
              <a:rPr lang="en-GB" sz="2400" b="1" i="1" dirty="0" smtClean="0"/>
              <a:t>Turkey, Algeria, Egypt</a:t>
            </a:r>
            <a:r>
              <a:rPr lang="en-GB" sz="2400" dirty="0" smtClean="0"/>
              <a:t>;</a:t>
            </a:r>
          </a:p>
          <a:p>
            <a:pPr lvl="1"/>
            <a:r>
              <a:rPr lang="en-GB" sz="2400" b="1" i="1" dirty="0" smtClean="0"/>
              <a:t>UK</a:t>
            </a:r>
            <a:r>
              <a:rPr lang="en-GB" sz="2400" dirty="0" smtClean="0"/>
              <a:t>: Government asked to inform experts how UK will respect C87;</a:t>
            </a:r>
          </a:p>
          <a:p>
            <a:pPr lvl="1"/>
            <a:r>
              <a:rPr lang="en-GB" sz="2400" b="1" i="1" dirty="0" smtClean="0"/>
              <a:t>Ireland:</a:t>
            </a:r>
            <a:r>
              <a:rPr lang="en-GB" sz="2400" dirty="0" smtClean="0"/>
              <a:t> Interference of </a:t>
            </a:r>
            <a:r>
              <a:rPr lang="en-GB" sz="2400" dirty="0" err="1" smtClean="0"/>
              <a:t>ECom</a:t>
            </a:r>
            <a:r>
              <a:rPr lang="en-GB" sz="2400" dirty="0" smtClean="0"/>
              <a:t> in collective bargaining;</a:t>
            </a:r>
          </a:p>
          <a:p>
            <a:pPr lvl="1"/>
            <a:r>
              <a:rPr lang="en-GB" sz="2400" dirty="0" smtClean="0"/>
              <a:t>Special § for </a:t>
            </a:r>
            <a:r>
              <a:rPr lang="en-GB" sz="2400" b="1" i="1" dirty="0" smtClean="0"/>
              <a:t>Bangladesh</a:t>
            </a:r>
            <a:r>
              <a:rPr lang="en-GB" sz="2400" dirty="0" smtClean="0"/>
              <a:t> (FOA), </a:t>
            </a:r>
            <a:r>
              <a:rPr lang="en-GB" sz="2400" b="1" i="1" dirty="0" smtClean="0"/>
              <a:t>El Salvador </a:t>
            </a:r>
            <a:r>
              <a:rPr lang="en-GB" sz="2400" dirty="0" smtClean="0"/>
              <a:t>(FOA + violence);</a:t>
            </a:r>
          </a:p>
          <a:p>
            <a:pPr lvl="1"/>
            <a:r>
              <a:rPr lang="en-GB" sz="2400" dirty="0"/>
              <a:t>H</a:t>
            </a:r>
            <a:r>
              <a:rPr lang="en-GB" sz="2400" dirty="0" smtClean="0"/>
              <a:t>igh-level mission </a:t>
            </a:r>
            <a:r>
              <a:rPr lang="en-GB" sz="2400" b="1" i="1" dirty="0" smtClean="0"/>
              <a:t>Zimbabwe </a:t>
            </a:r>
            <a:r>
              <a:rPr lang="en-GB" sz="2400" dirty="0" smtClean="0"/>
              <a:t>(</a:t>
            </a:r>
            <a:r>
              <a:rPr lang="en-GB" sz="2400" dirty="0"/>
              <a:t>anti-union discrimination</a:t>
            </a:r>
            <a:r>
              <a:rPr lang="en-GB" sz="2400" dirty="0" smtClean="0"/>
              <a:t>), </a:t>
            </a:r>
            <a:r>
              <a:rPr lang="en-GB" sz="2400" b="1" i="1" dirty="0" smtClean="0"/>
              <a:t>Venezuela </a:t>
            </a:r>
            <a:r>
              <a:rPr lang="en-GB" sz="2400" dirty="0" smtClean="0"/>
              <a:t>(employment policy</a:t>
            </a:r>
            <a:r>
              <a:rPr lang="en-GB" sz="2400" dirty="0" smtClean="0"/>
              <a:t>); </a:t>
            </a:r>
            <a:endParaRPr lang="en-GB" sz="24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82086" y="33832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GB" smtClean="0"/>
              <a:t>4. The International Labour</a:t>
            </a:r>
            <a:br>
              <a:rPr lang="en-GB" smtClean="0"/>
            </a:br>
            <a:r>
              <a:rPr lang="en-GB" smtClean="0"/>
              <a:t>Conference 2016</a:t>
            </a:r>
            <a:endParaRPr lang="en-GB" dirty="0"/>
          </a:p>
        </p:txBody>
      </p:sp>
      <p:pic>
        <p:nvPicPr>
          <p:cNvPr id="5" name="Afbeelding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790" y="243458"/>
            <a:ext cx="1480380" cy="1347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1363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72067" y="2350188"/>
            <a:ext cx="7408333" cy="47451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600" b="1" dirty="0" smtClean="0"/>
              <a:t>1. Committee </a:t>
            </a:r>
            <a:r>
              <a:rPr lang="en-GB" sz="2600" b="1" dirty="0" smtClean="0"/>
              <a:t>on Application of Standards: 24 cases;</a:t>
            </a:r>
          </a:p>
          <a:p>
            <a:pPr lvl="1"/>
            <a:r>
              <a:rPr lang="en-GB" sz="2400" dirty="0" smtClean="0"/>
              <a:t>Direct </a:t>
            </a:r>
            <a:r>
              <a:rPr lang="en-GB" sz="2400" dirty="0" smtClean="0"/>
              <a:t>contact missions</a:t>
            </a:r>
            <a:r>
              <a:rPr lang="en-GB" sz="2400" b="1" i="1" dirty="0" smtClean="0"/>
              <a:t>: Philippines, El Salvador, Indonesia, Kazakhstan, Swaziland, Cambodia</a:t>
            </a:r>
            <a:r>
              <a:rPr lang="en-GB" sz="2400" dirty="0" smtClean="0"/>
              <a:t> (FOA, Right to negotiate), </a:t>
            </a:r>
            <a:r>
              <a:rPr lang="en-GB" sz="2400" b="1" i="1" dirty="0" smtClean="0"/>
              <a:t>Mauritania</a:t>
            </a:r>
            <a:r>
              <a:rPr lang="en-GB" sz="2400" dirty="0" smtClean="0"/>
              <a:t> (slavery)</a:t>
            </a:r>
          </a:p>
          <a:p>
            <a:pPr lvl="1"/>
            <a:r>
              <a:rPr lang="en-GB" sz="2400" dirty="0" smtClean="0"/>
              <a:t>Technical assistance</a:t>
            </a:r>
            <a:r>
              <a:rPr lang="en-GB" sz="2400" b="1" i="1" dirty="0" smtClean="0"/>
              <a:t>: Madagascar </a:t>
            </a:r>
            <a:r>
              <a:rPr lang="en-GB" sz="2400" dirty="0" smtClean="0"/>
              <a:t>and </a:t>
            </a:r>
            <a:r>
              <a:rPr lang="en-GB" sz="2400" b="1" i="1" dirty="0" smtClean="0"/>
              <a:t>Nigeria </a:t>
            </a:r>
            <a:r>
              <a:rPr lang="en-GB" sz="2400" dirty="0" smtClean="0"/>
              <a:t>(child labour) </a:t>
            </a:r>
            <a:r>
              <a:rPr lang="en-GB" sz="2400" b="1" i="1" dirty="0" smtClean="0"/>
              <a:t>Turkmenistan</a:t>
            </a:r>
            <a:r>
              <a:rPr lang="en-GB" sz="2400" dirty="0" smtClean="0"/>
              <a:t>(FL Cotton), </a:t>
            </a:r>
            <a:r>
              <a:rPr lang="en-GB" sz="2400" b="1" i="1" dirty="0" smtClean="0"/>
              <a:t>Belarus</a:t>
            </a:r>
            <a:r>
              <a:rPr lang="en-GB" sz="2400" dirty="0" smtClean="0"/>
              <a:t> (FL), </a:t>
            </a:r>
            <a:r>
              <a:rPr lang="en-GB" sz="2400" b="1" i="1" dirty="0" smtClean="0"/>
              <a:t>Ecuador, Malaysia, Mauritius </a:t>
            </a:r>
            <a:r>
              <a:rPr lang="en-GB" sz="2400" dirty="0" smtClean="0"/>
              <a:t>(lack of bargaining rights), </a:t>
            </a:r>
            <a:r>
              <a:rPr lang="en-GB" sz="2400" b="1" i="1" dirty="0" smtClean="0"/>
              <a:t>Qatar </a:t>
            </a:r>
            <a:r>
              <a:rPr lang="en-GB" sz="2400" dirty="0" smtClean="0"/>
              <a:t>(discrimination Q Airways), </a:t>
            </a:r>
            <a:r>
              <a:rPr lang="en-GB" sz="2400" b="1" i="1" dirty="0" smtClean="0"/>
              <a:t>Honduras </a:t>
            </a:r>
            <a:r>
              <a:rPr lang="en-GB" sz="2400" dirty="0" smtClean="0"/>
              <a:t>(indigenous people)</a:t>
            </a:r>
          </a:p>
          <a:p>
            <a:pPr lvl="1"/>
            <a:r>
              <a:rPr lang="en-GB" sz="2400" dirty="0" smtClean="0"/>
              <a:t>Additional information: </a:t>
            </a:r>
            <a:r>
              <a:rPr lang="en-GB" sz="2400" b="1" i="1" dirty="0" smtClean="0"/>
              <a:t>Guatemala, Czech Republic </a:t>
            </a:r>
            <a:r>
              <a:rPr lang="en-GB" sz="2400" dirty="0" smtClean="0"/>
              <a:t>(discrimination, Roma)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82086" y="33832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GB" smtClean="0"/>
              <a:t>4. The International Labour</a:t>
            </a:r>
            <a:br>
              <a:rPr lang="en-GB" smtClean="0"/>
            </a:br>
            <a:r>
              <a:rPr lang="en-GB" smtClean="0"/>
              <a:t>Conference 2016</a:t>
            </a:r>
            <a:endParaRPr lang="en-GB" dirty="0"/>
          </a:p>
        </p:txBody>
      </p:sp>
      <p:pic>
        <p:nvPicPr>
          <p:cNvPr id="5" name="Afbeelding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790" y="243458"/>
            <a:ext cx="1480380" cy="1347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390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72067" y="2776178"/>
            <a:ext cx="7408333" cy="4528520"/>
          </a:xfrm>
        </p:spPr>
        <p:txBody>
          <a:bodyPr>
            <a:normAutofit/>
          </a:bodyPr>
          <a:lstStyle/>
          <a:p>
            <a:r>
              <a:rPr lang="en-GB" sz="2600" b="1" dirty="0" smtClean="0"/>
              <a:t>Transition from </a:t>
            </a:r>
            <a:r>
              <a:rPr lang="en-GB" sz="2600" b="1" dirty="0"/>
              <a:t>war to peace </a:t>
            </a:r>
            <a:r>
              <a:rPr lang="en-GB" sz="2600" dirty="0" smtClean="0"/>
              <a:t>(by employment promotion); Recommendation </a:t>
            </a:r>
            <a:r>
              <a:rPr lang="en-GB" sz="2600" dirty="0"/>
              <a:t>71 </a:t>
            </a:r>
            <a:r>
              <a:rPr lang="en-GB" sz="2600" dirty="0" smtClean="0"/>
              <a:t>1944 (unique UN instrument);</a:t>
            </a:r>
          </a:p>
          <a:p>
            <a:pPr lvl="1"/>
            <a:r>
              <a:rPr lang="en-GB" sz="2600" dirty="0"/>
              <a:t>Objective: </a:t>
            </a:r>
            <a:r>
              <a:rPr lang="en-GB" sz="2600" dirty="0" smtClean="0"/>
              <a:t>renewed </a:t>
            </a:r>
            <a:r>
              <a:rPr lang="en-GB" sz="2600" dirty="0"/>
              <a:t>recommendation in 2017; June 2016 first </a:t>
            </a:r>
            <a:r>
              <a:rPr lang="en-GB" sz="2600" dirty="0" smtClean="0"/>
              <a:t>discussion; </a:t>
            </a:r>
            <a:endParaRPr lang="en-GB" sz="2600" dirty="0"/>
          </a:p>
          <a:p>
            <a:pPr lvl="1"/>
            <a:r>
              <a:rPr lang="en-GB" sz="2600" dirty="0"/>
              <a:t>Difficult negotiation (350 amendments) (governments </a:t>
            </a:r>
            <a:r>
              <a:rPr lang="en-GB" sz="2600" dirty="0" smtClean="0"/>
              <a:t>feared </a:t>
            </a:r>
            <a:r>
              <a:rPr lang="en-GB" sz="2600" dirty="0"/>
              <a:t>attack on sovereignty);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82086" y="33832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GB" smtClean="0"/>
              <a:t>4. The International Labour</a:t>
            </a:r>
            <a:br>
              <a:rPr lang="en-GB" smtClean="0"/>
            </a:br>
            <a:r>
              <a:rPr lang="en-GB" smtClean="0"/>
              <a:t>Conference 2016</a:t>
            </a:r>
            <a:endParaRPr lang="en-GB" dirty="0"/>
          </a:p>
        </p:txBody>
      </p:sp>
      <p:pic>
        <p:nvPicPr>
          <p:cNvPr id="5" name="Afbeelding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790" y="243458"/>
            <a:ext cx="1480380" cy="1347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7430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72067" y="2451307"/>
            <a:ext cx="7408333" cy="4528520"/>
          </a:xfrm>
        </p:spPr>
        <p:txBody>
          <a:bodyPr>
            <a:normAutofit/>
          </a:bodyPr>
          <a:lstStyle/>
          <a:p>
            <a:r>
              <a:rPr lang="en-GB" sz="2600" b="1" dirty="0" smtClean="0"/>
              <a:t>2. Transition </a:t>
            </a:r>
            <a:r>
              <a:rPr lang="en-GB" sz="2600" b="1" dirty="0" smtClean="0"/>
              <a:t>from </a:t>
            </a:r>
            <a:r>
              <a:rPr lang="en-GB" sz="2600" b="1" dirty="0"/>
              <a:t>war to peace </a:t>
            </a:r>
            <a:endParaRPr lang="en-GB" sz="2600" b="1" dirty="0" smtClean="0"/>
          </a:p>
          <a:p>
            <a:pPr lvl="1"/>
            <a:r>
              <a:rPr lang="en-GB" sz="2600" dirty="0" smtClean="0"/>
              <a:t>Consensus</a:t>
            </a:r>
            <a:r>
              <a:rPr lang="en-GB" sz="2600" dirty="0" smtClean="0"/>
              <a:t>:  not only wars, other types of conflicts, natural disasters (climate); (refugee crisis);  together 1,5 billion people affected;</a:t>
            </a:r>
          </a:p>
          <a:p>
            <a:pPr lvl="1"/>
            <a:r>
              <a:rPr lang="en-GB" sz="2600" dirty="0" smtClean="0"/>
              <a:t>Consensus relationship peace and decent work (respect conventions);</a:t>
            </a:r>
          </a:p>
          <a:p>
            <a:pPr lvl="1"/>
            <a:r>
              <a:rPr lang="en-GB" sz="2600" dirty="0" smtClean="0"/>
              <a:t>Divergences about “vulnerable groups” and “refugees” (</a:t>
            </a:r>
            <a:r>
              <a:rPr lang="en-GB" sz="2600" dirty="0" smtClean="0"/>
              <a:t>Experts meeting </a:t>
            </a:r>
            <a:r>
              <a:rPr lang="en-GB" sz="2600" dirty="0" smtClean="0"/>
              <a:t>in July and September-meeting UN).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82086" y="33832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GB" smtClean="0"/>
              <a:t>4. The International Labour</a:t>
            </a:r>
            <a:br>
              <a:rPr lang="en-GB" smtClean="0"/>
            </a:br>
            <a:r>
              <a:rPr lang="en-GB" smtClean="0"/>
              <a:t>Conference 2016</a:t>
            </a:r>
            <a:endParaRPr lang="en-GB" dirty="0"/>
          </a:p>
        </p:txBody>
      </p:sp>
      <p:pic>
        <p:nvPicPr>
          <p:cNvPr id="5" name="Afbeelding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790" y="243458"/>
            <a:ext cx="1480380" cy="1347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4871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72067" y="2576436"/>
            <a:ext cx="7408333" cy="4951838"/>
          </a:xfrm>
        </p:spPr>
        <p:txBody>
          <a:bodyPr>
            <a:normAutofit/>
          </a:bodyPr>
          <a:lstStyle/>
          <a:p>
            <a:r>
              <a:rPr lang="en-GB" sz="2600" b="1" dirty="0" smtClean="0"/>
              <a:t>3. Evaluation </a:t>
            </a:r>
            <a:r>
              <a:rPr lang="en-GB" sz="2600" b="1" dirty="0" smtClean="0"/>
              <a:t>ILO Declaration Social Justice for a Fair Globalisation </a:t>
            </a:r>
            <a:r>
              <a:rPr lang="en-GB" sz="2600" dirty="0" smtClean="0"/>
              <a:t>(2008);</a:t>
            </a:r>
          </a:p>
          <a:p>
            <a:pPr lvl="1"/>
            <a:r>
              <a:rPr lang="en-GB" sz="2600" dirty="0" smtClean="0"/>
              <a:t>Was the ILO-answer on globalisation;</a:t>
            </a:r>
          </a:p>
          <a:p>
            <a:pPr lvl="2"/>
            <a:r>
              <a:rPr lang="en-GB" sz="2500" dirty="0" smtClean="0"/>
              <a:t>4 strategic objectives:</a:t>
            </a:r>
          </a:p>
          <a:p>
            <a:pPr lvl="3"/>
            <a:r>
              <a:rPr lang="en-GB" sz="2400" dirty="0" smtClean="0"/>
              <a:t>Employment</a:t>
            </a:r>
            <a:r>
              <a:rPr lang="en-GB" sz="2400" dirty="0"/>
              <a:t>;</a:t>
            </a:r>
          </a:p>
          <a:p>
            <a:pPr lvl="3"/>
            <a:r>
              <a:rPr lang="en-GB" sz="2400" dirty="0"/>
              <a:t>Social Protection;</a:t>
            </a:r>
          </a:p>
          <a:p>
            <a:pPr lvl="3"/>
            <a:r>
              <a:rPr lang="en-GB" sz="2400" dirty="0"/>
              <a:t>Social Dialogue;</a:t>
            </a:r>
          </a:p>
          <a:p>
            <a:pPr lvl="3"/>
            <a:r>
              <a:rPr lang="en-GB" sz="2400" dirty="0"/>
              <a:t>Fundamental Principles and rights at work;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82086" y="33832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GB" smtClean="0"/>
              <a:t>4. The International Labour</a:t>
            </a:r>
            <a:br>
              <a:rPr lang="en-GB" smtClean="0"/>
            </a:br>
            <a:r>
              <a:rPr lang="en-GB" smtClean="0"/>
              <a:t>Conference 2016</a:t>
            </a:r>
            <a:endParaRPr lang="en-GB" dirty="0"/>
          </a:p>
        </p:txBody>
      </p:sp>
      <p:pic>
        <p:nvPicPr>
          <p:cNvPr id="5" name="Afbeelding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790" y="243458"/>
            <a:ext cx="1480380" cy="1347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20300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72067" y="2605302"/>
            <a:ext cx="7408333" cy="4951838"/>
          </a:xfrm>
        </p:spPr>
        <p:txBody>
          <a:bodyPr>
            <a:normAutofit/>
          </a:bodyPr>
          <a:lstStyle/>
          <a:p>
            <a:r>
              <a:rPr lang="en-GB" sz="2600" b="1" dirty="0" smtClean="0"/>
              <a:t>3. Evaluation </a:t>
            </a:r>
            <a:r>
              <a:rPr lang="en-GB" sz="2600" b="1" dirty="0" smtClean="0"/>
              <a:t>ILO Declaration Social Justice for a Fair Globalisation </a:t>
            </a:r>
            <a:r>
              <a:rPr lang="en-GB" sz="2600" dirty="0" smtClean="0"/>
              <a:t>(2008);</a:t>
            </a:r>
          </a:p>
          <a:p>
            <a:pPr lvl="1"/>
            <a:r>
              <a:rPr lang="en-GB" sz="2500" dirty="0" smtClean="0"/>
              <a:t>But crisis, </a:t>
            </a:r>
            <a:r>
              <a:rPr lang="en-GB" sz="2500" dirty="0" smtClean="0"/>
              <a:t>austerity </a:t>
            </a:r>
            <a:r>
              <a:rPr lang="en-GB" sz="2500" dirty="0" smtClean="0"/>
              <a:t>policy and </a:t>
            </a:r>
            <a:r>
              <a:rPr lang="en-GB" sz="2500" dirty="0" smtClean="0"/>
              <a:t>structural </a:t>
            </a:r>
            <a:r>
              <a:rPr lang="en-GB" sz="2500" dirty="0" smtClean="0"/>
              <a:t>reforms crossed our way:</a:t>
            </a:r>
            <a:endParaRPr lang="en-GB" sz="2500" dirty="0" smtClean="0"/>
          </a:p>
          <a:p>
            <a:pPr lvl="2"/>
            <a:r>
              <a:rPr lang="en-GB" sz="2400" dirty="0" smtClean="0"/>
              <a:t>Consensus to revaluate the 4 strategic objectives;</a:t>
            </a:r>
          </a:p>
          <a:p>
            <a:pPr lvl="2"/>
            <a:r>
              <a:rPr lang="en-GB" sz="2400" b="1" dirty="0" smtClean="0"/>
              <a:t>Call to national governments, </a:t>
            </a:r>
            <a:r>
              <a:rPr lang="en-GB" sz="2400" b="1" dirty="0" smtClean="0"/>
              <a:t>unions, </a:t>
            </a:r>
            <a:r>
              <a:rPr lang="en-GB" sz="2400" b="1" dirty="0" smtClean="0"/>
              <a:t>employers</a:t>
            </a:r>
            <a:r>
              <a:rPr lang="en-GB" sz="2400" b="1" dirty="0" smtClean="0"/>
              <a:t>: </a:t>
            </a:r>
            <a:r>
              <a:rPr lang="en-GB" sz="2400" b="1" i="1" dirty="0" smtClean="0"/>
              <a:t>“ratify </a:t>
            </a:r>
            <a:r>
              <a:rPr lang="en-GB" sz="2400" b="1" i="1" dirty="0" smtClean="0"/>
              <a:t>and implement conventions</a:t>
            </a:r>
            <a:r>
              <a:rPr lang="en-GB" sz="2400" b="1" i="1" dirty="0" smtClean="0"/>
              <a:t>;”</a:t>
            </a:r>
          </a:p>
          <a:p>
            <a:pPr lvl="2"/>
            <a:r>
              <a:rPr lang="en-GB" sz="2400" dirty="0" smtClean="0"/>
              <a:t>Task for Regional Offices </a:t>
            </a:r>
            <a:r>
              <a:rPr lang="en-GB" sz="2400" dirty="0" smtClean="0"/>
              <a:t>to follow-up national situations;</a:t>
            </a:r>
            <a:r>
              <a:rPr lang="en-GB" sz="2400" dirty="0" smtClean="0"/>
              <a:t> </a:t>
            </a:r>
          </a:p>
          <a:p>
            <a:pPr lvl="2"/>
            <a:r>
              <a:rPr lang="en-GB" sz="2400" dirty="0" smtClean="0"/>
              <a:t>Will </a:t>
            </a:r>
            <a:r>
              <a:rPr lang="en-GB" sz="2400" dirty="0" smtClean="0"/>
              <a:t>be part of </a:t>
            </a:r>
            <a:r>
              <a:rPr lang="en-GB" sz="2400" dirty="0" smtClean="0"/>
              <a:t>ILO Strategic </a:t>
            </a:r>
            <a:r>
              <a:rPr lang="en-GB" sz="2400" dirty="0" smtClean="0"/>
              <a:t>Plan 2018-</a:t>
            </a:r>
            <a:r>
              <a:rPr lang="en-GB" sz="2400" dirty="0" smtClean="0"/>
              <a:t>2021.</a:t>
            </a:r>
            <a:endParaRPr lang="en-GB" sz="24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82086" y="33832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GB" smtClean="0"/>
              <a:t>4. The International Labour</a:t>
            </a:r>
            <a:br>
              <a:rPr lang="en-GB" smtClean="0"/>
            </a:br>
            <a:r>
              <a:rPr lang="en-GB" smtClean="0"/>
              <a:t>Conference 2016</a:t>
            </a:r>
            <a:endParaRPr lang="en-GB" dirty="0"/>
          </a:p>
        </p:txBody>
      </p:sp>
      <p:pic>
        <p:nvPicPr>
          <p:cNvPr id="5" name="Afbeelding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790" y="243458"/>
            <a:ext cx="1480380" cy="1347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9638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72067" y="2711098"/>
            <a:ext cx="7408333" cy="4528520"/>
          </a:xfrm>
        </p:spPr>
        <p:txBody>
          <a:bodyPr>
            <a:normAutofit/>
          </a:bodyPr>
          <a:lstStyle/>
          <a:p>
            <a:r>
              <a:rPr lang="en-GB" sz="2600" b="1" dirty="0" smtClean="0"/>
              <a:t>4. Global Supply Chains:</a:t>
            </a:r>
          </a:p>
          <a:p>
            <a:pPr lvl="1"/>
            <a:r>
              <a:rPr lang="en-GB" sz="2400" dirty="0" smtClean="0"/>
              <a:t>Recognition of decent work deficits in GSCs;</a:t>
            </a:r>
          </a:p>
          <a:p>
            <a:pPr lvl="1"/>
            <a:r>
              <a:rPr lang="en-GB" sz="2400" dirty="0" smtClean="0"/>
              <a:t>ILO has unique position to address these gaps;</a:t>
            </a:r>
          </a:p>
          <a:p>
            <a:pPr lvl="1"/>
            <a:r>
              <a:rPr lang="en-GB" sz="2400" dirty="0" smtClean="0"/>
              <a:t>Responsibility for </a:t>
            </a:r>
            <a:r>
              <a:rPr lang="en-GB" sz="2400" dirty="0" err="1" smtClean="0"/>
              <a:t>Govs</a:t>
            </a:r>
            <a:r>
              <a:rPr lang="en-GB" sz="2400" dirty="0" smtClean="0"/>
              <a:t> (GSC based in their countries) and GSC;  </a:t>
            </a:r>
          </a:p>
          <a:p>
            <a:pPr lvl="1"/>
            <a:r>
              <a:rPr lang="en-GB" sz="2400" dirty="0" err="1" smtClean="0"/>
              <a:t>FoA</a:t>
            </a:r>
            <a:r>
              <a:rPr lang="en-GB" sz="2400" dirty="0" smtClean="0"/>
              <a:t> and Collective Bargaining have to be respected by GSCs and also in EPZs (Wages, working conditions, OSH…);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82086" y="33832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GB" smtClean="0"/>
              <a:t>4. The International Labour</a:t>
            </a:r>
            <a:br>
              <a:rPr lang="en-GB" smtClean="0"/>
            </a:br>
            <a:r>
              <a:rPr lang="en-GB" smtClean="0"/>
              <a:t>Conference 2016</a:t>
            </a:r>
            <a:endParaRPr lang="en-GB" dirty="0"/>
          </a:p>
        </p:txBody>
      </p:sp>
      <p:pic>
        <p:nvPicPr>
          <p:cNvPr id="5" name="Afbeelding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790" y="243458"/>
            <a:ext cx="1480380" cy="1347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80569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72067" y="2816938"/>
            <a:ext cx="7408333" cy="4528520"/>
          </a:xfrm>
        </p:spPr>
        <p:txBody>
          <a:bodyPr>
            <a:normAutofit/>
          </a:bodyPr>
          <a:lstStyle/>
          <a:p>
            <a:r>
              <a:rPr lang="en-GB" sz="2600" b="1" dirty="0" smtClean="0"/>
              <a:t>4. Global Supply Chains:</a:t>
            </a:r>
          </a:p>
          <a:p>
            <a:pPr lvl="1"/>
            <a:r>
              <a:rPr lang="en-GB" sz="2400" dirty="0" smtClean="0"/>
              <a:t>Call upon business to carry out human rights due diligence to identify, prevent, eradicate </a:t>
            </a:r>
            <a:r>
              <a:rPr lang="en-GB" sz="2400" dirty="0" err="1" smtClean="0"/>
              <a:t>neg</a:t>
            </a:r>
            <a:r>
              <a:rPr lang="en-GB" sz="2400" dirty="0" smtClean="0"/>
              <a:t> HR impacts;</a:t>
            </a:r>
          </a:p>
          <a:p>
            <a:pPr lvl="1"/>
            <a:r>
              <a:rPr lang="en-GB" sz="2400" dirty="0" smtClean="0"/>
              <a:t>ILO MNE declaration could play a role;</a:t>
            </a:r>
          </a:p>
          <a:p>
            <a:pPr lvl="1"/>
            <a:r>
              <a:rPr lang="en-GB" sz="2400" dirty="0" smtClean="0"/>
              <a:t>Consensus about cross-border social dialogue, international framework agreements;</a:t>
            </a:r>
          </a:p>
          <a:p>
            <a:pPr lvl="1"/>
            <a:r>
              <a:rPr lang="en-GB" sz="2400" dirty="0"/>
              <a:t>Tripartite meeting to give guidance to conclusions including a possible standard.</a:t>
            </a:r>
          </a:p>
          <a:p>
            <a:pPr marL="301943" lvl="1" indent="0">
              <a:buNone/>
            </a:pPr>
            <a:r>
              <a:rPr lang="en-GB" sz="2400" dirty="0" smtClean="0"/>
              <a:t>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82086" y="33832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GB" smtClean="0"/>
              <a:t>4. The International Labour</a:t>
            </a:r>
            <a:br>
              <a:rPr lang="en-GB" smtClean="0"/>
            </a:br>
            <a:r>
              <a:rPr lang="en-GB" smtClean="0"/>
              <a:t>Conference 2016</a:t>
            </a:r>
            <a:endParaRPr lang="en-GB" dirty="0"/>
          </a:p>
        </p:txBody>
      </p:sp>
      <p:pic>
        <p:nvPicPr>
          <p:cNvPr id="5" name="Afbeelding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790" y="243458"/>
            <a:ext cx="1480380" cy="1347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12264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72067" y="2816938"/>
            <a:ext cx="7408333" cy="3879896"/>
          </a:xfrm>
        </p:spPr>
        <p:txBody>
          <a:bodyPr>
            <a:normAutofit/>
          </a:bodyPr>
          <a:lstStyle/>
          <a:p>
            <a:r>
              <a:rPr lang="en-GB" sz="2600" b="1" dirty="0" smtClean="0"/>
              <a:t>4. Global Supply Chains:</a:t>
            </a:r>
          </a:p>
          <a:p>
            <a:pPr lvl="1"/>
            <a:r>
              <a:rPr lang="en-GB" sz="2500" dirty="0"/>
              <a:t>Workers’ objectives:</a:t>
            </a:r>
          </a:p>
          <a:p>
            <a:pPr lvl="2">
              <a:lnSpc>
                <a:spcPct val="80000"/>
              </a:lnSpc>
            </a:pPr>
            <a:r>
              <a:rPr lang="en-GB" sz="2400" dirty="0">
                <a:cs typeface="Cambria"/>
              </a:rPr>
              <a:t>Minimum living wages in supply chains;</a:t>
            </a:r>
          </a:p>
          <a:p>
            <a:pPr lvl="2">
              <a:lnSpc>
                <a:spcPct val="80000"/>
              </a:lnSpc>
            </a:pPr>
            <a:r>
              <a:rPr lang="en-GB" sz="2400" dirty="0">
                <a:cs typeface="Cambria"/>
              </a:rPr>
              <a:t>Occupational safety and health in supply chains…;</a:t>
            </a:r>
          </a:p>
          <a:p>
            <a:pPr lvl="2">
              <a:lnSpc>
                <a:spcPct val="80000"/>
              </a:lnSpc>
            </a:pPr>
            <a:r>
              <a:rPr lang="en-GB" sz="2400" dirty="0">
                <a:cs typeface="Cambria"/>
              </a:rPr>
              <a:t>Respect ILO conventions;</a:t>
            </a:r>
          </a:p>
          <a:p>
            <a:pPr lvl="2">
              <a:lnSpc>
                <a:spcPct val="80000"/>
              </a:lnSpc>
            </a:pPr>
            <a:r>
              <a:rPr lang="en-GB" sz="2400" dirty="0">
                <a:cs typeface="Cambria"/>
              </a:rPr>
              <a:t>Complaint procedure;</a:t>
            </a:r>
          </a:p>
          <a:p>
            <a:pPr lvl="2">
              <a:lnSpc>
                <a:spcPct val="80000"/>
              </a:lnSpc>
            </a:pPr>
            <a:r>
              <a:rPr lang="en-GB" sz="2400" dirty="0">
                <a:cs typeface="Cambria"/>
              </a:rPr>
              <a:t>Promoting Global Framework agreements and Accords with brands (</a:t>
            </a:r>
            <a:r>
              <a:rPr lang="en-GB" sz="2400" dirty="0" err="1">
                <a:cs typeface="Cambria"/>
              </a:rPr>
              <a:t>Rana</a:t>
            </a:r>
            <a:r>
              <a:rPr lang="en-GB" sz="2400" dirty="0">
                <a:cs typeface="Cambria"/>
              </a:rPr>
              <a:t> Plaza)</a:t>
            </a:r>
            <a:r>
              <a:rPr lang="en-GB" sz="2400" dirty="0" smtClean="0">
                <a:cs typeface="Cambria"/>
              </a:rPr>
              <a:t>.</a:t>
            </a:r>
            <a:endParaRPr lang="en-GB" sz="2400" dirty="0">
              <a:cs typeface="Cambria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82086" y="33832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GB" smtClean="0"/>
              <a:t>4. The International Labour</a:t>
            </a:r>
            <a:br>
              <a:rPr lang="en-GB" smtClean="0"/>
            </a:br>
            <a:r>
              <a:rPr lang="en-GB" smtClean="0"/>
              <a:t>Conference 2016</a:t>
            </a:r>
            <a:endParaRPr lang="en-GB" dirty="0"/>
          </a:p>
        </p:txBody>
      </p:sp>
      <p:pic>
        <p:nvPicPr>
          <p:cNvPr id="5" name="Afbeelding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790" y="243458"/>
            <a:ext cx="1480380" cy="1347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3251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groupe ACTRAV (avec graphisme)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68" t="3761" r="-12091"/>
          <a:stretch/>
        </p:blipFill>
        <p:spPr>
          <a:xfrm>
            <a:off x="-623897" y="1689178"/>
            <a:ext cx="9559003" cy="5168822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710622" y="338328"/>
            <a:ext cx="6976178" cy="125272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Workers’ Group of the ILO</a:t>
            </a:r>
            <a:br>
              <a:rPr lang="en-GB" dirty="0" smtClean="0"/>
            </a:br>
            <a:r>
              <a:rPr lang="en-GB" dirty="0" err="1" smtClean="0"/>
              <a:t>Groupe</a:t>
            </a:r>
            <a:r>
              <a:rPr lang="en-GB" dirty="0" smtClean="0"/>
              <a:t> </a:t>
            </a:r>
            <a:r>
              <a:rPr lang="en-GB" dirty="0" err="1" smtClean="0"/>
              <a:t>Travailleur</a:t>
            </a:r>
            <a:r>
              <a:rPr lang="en-GB" dirty="0" smtClean="0"/>
              <a:t> OIT</a:t>
            </a:r>
            <a:endParaRPr lang="en-GB" dirty="0"/>
          </a:p>
        </p:txBody>
      </p:sp>
      <p:pic>
        <p:nvPicPr>
          <p:cNvPr id="4" name="Afbeelding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767" y="333756"/>
            <a:ext cx="1379855" cy="1257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0377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72067" y="2418085"/>
            <a:ext cx="7408333" cy="4739880"/>
          </a:xfrm>
        </p:spPr>
        <p:txBody>
          <a:bodyPr>
            <a:normAutofit/>
          </a:bodyPr>
          <a:lstStyle/>
          <a:p>
            <a:pPr lvl="1"/>
            <a:r>
              <a:rPr lang="en-GB" sz="2500" b="1" dirty="0" smtClean="0"/>
              <a:t>1. Standards Review Mechanism (ILO 9-14 Oct)</a:t>
            </a:r>
          </a:p>
          <a:p>
            <a:pPr lvl="2"/>
            <a:r>
              <a:rPr lang="en-GB" sz="2200" dirty="0" smtClean="0"/>
              <a:t>Standards from 1919 to 1985: some already declared </a:t>
            </a:r>
            <a:r>
              <a:rPr lang="en-GB" sz="2200" dirty="0" err="1" smtClean="0"/>
              <a:t>outdated</a:t>
            </a:r>
            <a:r>
              <a:rPr lang="en-GB" sz="2200" dirty="0" smtClean="0"/>
              <a:t>:</a:t>
            </a:r>
          </a:p>
          <a:p>
            <a:pPr lvl="3"/>
            <a:r>
              <a:rPr lang="en-GB" dirty="0" smtClean="0"/>
              <a:t>To be sent to the Conference: to abrogate/withdraw;</a:t>
            </a:r>
          </a:p>
          <a:p>
            <a:pPr lvl="3"/>
            <a:r>
              <a:rPr lang="en-GB" dirty="0" smtClean="0"/>
              <a:t>Looking for gaps;</a:t>
            </a:r>
          </a:p>
          <a:p>
            <a:pPr lvl="3"/>
            <a:r>
              <a:rPr lang="en-GB" dirty="0" smtClean="0"/>
              <a:t>What with countries who ratified old ones and not new ones;</a:t>
            </a:r>
          </a:p>
          <a:p>
            <a:pPr lvl="3"/>
            <a:r>
              <a:rPr lang="en-GB" b="1" dirty="0" smtClean="0"/>
              <a:t>Problem: up to date standards only ratified by 20-30 </a:t>
            </a:r>
            <a:r>
              <a:rPr lang="en-GB" b="1" dirty="0" err="1" smtClean="0"/>
              <a:t>Govs</a:t>
            </a:r>
            <a:r>
              <a:rPr lang="en-GB" b="1" dirty="0" smtClean="0"/>
              <a:t> (of 187).</a:t>
            </a:r>
            <a:endParaRPr lang="en-GB" b="1" dirty="0" smtClean="0">
              <a:cs typeface="Cambria"/>
            </a:endParaRPr>
          </a:p>
          <a:p>
            <a:pPr lvl="2"/>
            <a:r>
              <a:rPr lang="en-GB" sz="2200" dirty="0" smtClean="0"/>
              <a:t>Standards between 1985-2000;</a:t>
            </a:r>
          </a:p>
          <a:p>
            <a:pPr lvl="3"/>
            <a:r>
              <a:rPr lang="en-GB" dirty="0" smtClean="0"/>
              <a:t>Up to date standards;</a:t>
            </a:r>
          </a:p>
          <a:p>
            <a:pPr lvl="3"/>
            <a:r>
              <a:rPr lang="en-GB" dirty="0" err="1" smtClean="0"/>
              <a:t>Outdated</a:t>
            </a:r>
            <a:r>
              <a:rPr lang="en-GB" dirty="0" smtClean="0"/>
              <a:t> standards: to be sent to the Conference: to abrogate/ withdraw;</a:t>
            </a:r>
          </a:p>
          <a:p>
            <a:pPr lvl="3"/>
            <a:r>
              <a:rPr lang="en-GB" dirty="0" smtClean="0"/>
              <a:t>Interim standards: needs to be modified by Conference. </a:t>
            </a:r>
          </a:p>
          <a:p>
            <a:pPr lvl="2">
              <a:lnSpc>
                <a:spcPct val="80000"/>
              </a:lnSpc>
            </a:pPr>
            <a:endParaRPr lang="en-GB" sz="2200" dirty="0" smtClean="0">
              <a:cs typeface="Cambria"/>
            </a:endParaRPr>
          </a:p>
          <a:p>
            <a:pPr marL="0" indent="0">
              <a:lnSpc>
                <a:spcPct val="80000"/>
              </a:lnSpc>
              <a:buNone/>
            </a:pPr>
            <a:endParaRPr lang="en-GB" sz="2000" dirty="0" smtClean="0">
              <a:cs typeface="Cambria"/>
            </a:endParaRPr>
          </a:p>
          <a:p>
            <a:pPr lvl="2"/>
            <a:endParaRPr lang="en-GB" dirty="0" smtClean="0"/>
          </a:p>
          <a:p>
            <a:pPr lvl="1"/>
            <a:endParaRPr lang="en-GB" sz="2400" dirty="0" smtClean="0"/>
          </a:p>
          <a:p>
            <a:pPr lvl="1"/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82086" y="33832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GB" smtClean="0"/>
              <a:t>5. The Governing Body meetings            November 2016-March 2017</a:t>
            </a:r>
            <a:endParaRPr lang="en-GB" dirty="0"/>
          </a:p>
        </p:txBody>
      </p:sp>
      <p:pic>
        <p:nvPicPr>
          <p:cNvPr id="5" name="Afbeelding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790" y="243458"/>
            <a:ext cx="1480380" cy="1347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9957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72067" y="2677877"/>
            <a:ext cx="7408333" cy="4739880"/>
          </a:xfrm>
        </p:spPr>
        <p:txBody>
          <a:bodyPr>
            <a:normAutofit/>
          </a:bodyPr>
          <a:lstStyle/>
          <a:p>
            <a:pPr lvl="1"/>
            <a:r>
              <a:rPr lang="en-GB" sz="2600" b="1" dirty="0" smtClean="0"/>
              <a:t>1. Standards Review Mechanism (ILO 9-14 Oct)</a:t>
            </a:r>
          </a:p>
          <a:p>
            <a:pPr lvl="2"/>
            <a:r>
              <a:rPr lang="en-GB" sz="2600" dirty="0" smtClean="0"/>
              <a:t>Risks/problems/opportunities:</a:t>
            </a:r>
          </a:p>
          <a:p>
            <a:pPr lvl="3"/>
            <a:r>
              <a:rPr lang="en-GB" sz="2400" dirty="0" smtClean="0"/>
              <a:t>Up-to-date conventions less ratified than older ones;</a:t>
            </a:r>
          </a:p>
          <a:p>
            <a:pPr lvl="3"/>
            <a:r>
              <a:rPr lang="en-GB" sz="2400" dirty="0" smtClean="0"/>
              <a:t>Risk: minimizing standards; But our guarantee:  no change without tripartite agreement;</a:t>
            </a:r>
          </a:p>
          <a:p>
            <a:pPr lvl="3"/>
            <a:r>
              <a:rPr lang="en-GB" sz="2400" dirty="0" smtClean="0"/>
              <a:t>Will be a work for years;</a:t>
            </a:r>
          </a:p>
          <a:p>
            <a:pPr lvl="3"/>
            <a:r>
              <a:rPr lang="en-GB" sz="2400" dirty="0" smtClean="0"/>
              <a:t>Better to have up to date standards.</a:t>
            </a:r>
          </a:p>
          <a:p>
            <a:pPr marL="914400" lvl="3" indent="0">
              <a:buNone/>
            </a:pPr>
            <a:endParaRPr lang="en-GB" dirty="0" smtClean="0"/>
          </a:p>
          <a:p>
            <a:pPr marL="914400" lvl="3" indent="0">
              <a:buNone/>
            </a:pPr>
            <a:r>
              <a:rPr lang="en-GB" dirty="0" smtClean="0"/>
              <a:t> </a:t>
            </a:r>
          </a:p>
          <a:p>
            <a:pPr lvl="2">
              <a:lnSpc>
                <a:spcPct val="80000"/>
              </a:lnSpc>
            </a:pPr>
            <a:endParaRPr lang="en-GB" sz="2200" dirty="0" smtClean="0">
              <a:cs typeface="Cambria"/>
            </a:endParaRPr>
          </a:p>
          <a:p>
            <a:pPr marL="0" indent="0">
              <a:lnSpc>
                <a:spcPct val="80000"/>
              </a:lnSpc>
              <a:buNone/>
            </a:pPr>
            <a:endParaRPr lang="en-GB" sz="2000" dirty="0" smtClean="0">
              <a:cs typeface="Cambria"/>
            </a:endParaRPr>
          </a:p>
          <a:p>
            <a:pPr lvl="2"/>
            <a:endParaRPr lang="en-GB" dirty="0" smtClean="0"/>
          </a:p>
          <a:p>
            <a:pPr lvl="1"/>
            <a:endParaRPr lang="en-GB" sz="2400" dirty="0" smtClean="0"/>
          </a:p>
          <a:p>
            <a:pPr lvl="1"/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82086" y="33832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GB" smtClean="0"/>
              <a:t>5. The Governing Body meetings            November 2016-March 2017</a:t>
            </a:r>
            <a:endParaRPr lang="en-GB" dirty="0"/>
          </a:p>
        </p:txBody>
      </p:sp>
      <p:pic>
        <p:nvPicPr>
          <p:cNvPr id="5" name="Afbeelding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790" y="243458"/>
            <a:ext cx="1480380" cy="1347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19657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72067" y="2725986"/>
            <a:ext cx="7408333" cy="4739880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GB" sz="2600" b="1" dirty="0" smtClean="0"/>
              <a:t>2. Election and appointment Director-General (November 2016)</a:t>
            </a:r>
          </a:p>
          <a:p>
            <a:pPr lvl="2"/>
            <a:r>
              <a:rPr lang="en-GB" sz="2400" dirty="0" smtClean="0"/>
              <a:t>In</a:t>
            </a:r>
            <a:r>
              <a:rPr lang="en-GB" sz="2400" dirty="0" smtClean="0"/>
              <a:t> 2011: 9 candidates (8 from governments, 1 from workers);</a:t>
            </a:r>
          </a:p>
          <a:p>
            <a:pPr lvl="2"/>
            <a:r>
              <a:rPr lang="en-GB" sz="2400" dirty="0" smtClean="0"/>
              <a:t>Now: 1 candidate: Guy Ryder (for second and last mandate October 2017-September 1922);</a:t>
            </a:r>
          </a:p>
          <a:p>
            <a:pPr lvl="2"/>
            <a:r>
              <a:rPr lang="en-GB" sz="2400" dirty="0" smtClean="0"/>
              <a:t>GR presented by me for Workers’ Group (14 votes);</a:t>
            </a:r>
          </a:p>
          <a:p>
            <a:pPr lvl="2"/>
            <a:r>
              <a:rPr lang="en-GB" sz="2400" dirty="0" smtClean="0"/>
              <a:t>Supported by 46 </a:t>
            </a:r>
            <a:r>
              <a:rPr lang="en-GB" sz="2400" dirty="0" err="1" smtClean="0"/>
              <a:t>Govs</a:t>
            </a:r>
            <a:r>
              <a:rPr lang="en-GB" sz="2400" dirty="0" smtClean="0"/>
              <a:t> (not all right to vote), (governments have 28 votes);</a:t>
            </a:r>
          </a:p>
          <a:p>
            <a:pPr lvl="2"/>
            <a:r>
              <a:rPr lang="en-GB" sz="2400" dirty="0" smtClean="0"/>
              <a:t>Supported by 1 employer, probably more (14 votes);</a:t>
            </a:r>
          </a:p>
          <a:p>
            <a:pPr lvl="2"/>
            <a:endParaRPr lang="en-GB" dirty="0" smtClean="0"/>
          </a:p>
          <a:p>
            <a:pPr marL="914400" lvl="3" indent="0">
              <a:buNone/>
            </a:pPr>
            <a:endParaRPr lang="en-GB" dirty="0" smtClean="0"/>
          </a:p>
          <a:p>
            <a:pPr marL="914400" lvl="3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82086" y="33832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GB" smtClean="0"/>
              <a:t>5. The Governing Body meetings            November 2016-March 2017</a:t>
            </a:r>
            <a:endParaRPr lang="en-GB" dirty="0"/>
          </a:p>
        </p:txBody>
      </p:sp>
      <p:pic>
        <p:nvPicPr>
          <p:cNvPr id="5" name="Afbeelding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790" y="243458"/>
            <a:ext cx="1480380" cy="1347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2956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958660" y="2429796"/>
            <a:ext cx="7408333" cy="4285964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n-GB" sz="2800" b="1" dirty="0" smtClean="0"/>
              <a:t>3. Evaluation of Joint Statement ITUC-IOE</a:t>
            </a:r>
          </a:p>
          <a:p>
            <a:pPr lvl="2"/>
            <a:r>
              <a:rPr lang="en-GB" sz="2800" dirty="0" smtClean="0"/>
              <a:t>Change/rewrite the Joint Statement or keeping the same text?</a:t>
            </a:r>
          </a:p>
          <a:p>
            <a:pPr lvl="2"/>
            <a:r>
              <a:rPr lang="en-GB" sz="2800" dirty="0" smtClean="0"/>
              <a:t>Alternative: try to find a consensus between ITUC and IOE about the Supervisory Mechanism of the ILO (GB March 2017):</a:t>
            </a:r>
          </a:p>
          <a:p>
            <a:pPr lvl="3"/>
            <a:r>
              <a:rPr lang="en-GB" sz="2900" dirty="0" smtClean="0"/>
              <a:t>Group of Experts;</a:t>
            </a:r>
          </a:p>
          <a:p>
            <a:pPr lvl="3"/>
            <a:r>
              <a:rPr lang="en-GB" sz="2900" dirty="0" smtClean="0"/>
              <a:t>Committee on Application of Standards;</a:t>
            </a:r>
          </a:p>
          <a:p>
            <a:pPr lvl="3"/>
            <a:r>
              <a:rPr lang="en-GB" sz="2900" dirty="0" smtClean="0"/>
              <a:t>Committee on Freedom of Association;</a:t>
            </a:r>
          </a:p>
          <a:p>
            <a:pPr lvl="3"/>
            <a:r>
              <a:rPr lang="en-GB" sz="2900" dirty="0" smtClean="0"/>
              <a:t>Representation and complaints before the Governing Body (art 24 and 26);</a:t>
            </a:r>
          </a:p>
          <a:p>
            <a:pPr lvl="3"/>
            <a:r>
              <a:rPr lang="en-GB" sz="2900" dirty="0" smtClean="0"/>
              <a:t>ILO-tribunal (art. 37 Constitution);</a:t>
            </a:r>
          </a:p>
          <a:p>
            <a:pPr lvl="3"/>
            <a:r>
              <a:rPr lang="en-GB" sz="2900" dirty="0" smtClean="0"/>
              <a:t>Role of High Court of Justice (art. 37 Constitution).</a:t>
            </a:r>
          </a:p>
          <a:p>
            <a:pPr lvl="3"/>
            <a:endParaRPr lang="en-GB" dirty="0" smtClean="0"/>
          </a:p>
          <a:p>
            <a:pPr marL="914400" lvl="3" indent="0">
              <a:buNone/>
            </a:pPr>
            <a:endParaRPr lang="en-GB" dirty="0" smtClean="0"/>
          </a:p>
          <a:p>
            <a:pPr lvl="2">
              <a:lnSpc>
                <a:spcPct val="80000"/>
              </a:lnSpc>
            </a:pPr>
            <a:endParaRPr lang="en-GB" sz="2200" dirty="0" smtClean="0">
              <a:cs typeface="Cambria"/>
            </a:endParaRPr>
          </a:p>
          <a:p>
            <a:pPr marL="0" indent="0">
              <a:lnSpc>
                <a:spcPct val="80000"/>
              </a:lnSpc>
              <a:buNone/>
            </a:pPr>
            <a:endParaRPr lang="en-GB" sz="2000" dirty="0" smtClean="0">
              <a:cs typeface="Cambria"/>
            </a:endParaRPr>
          </a:p>
          <a:p>
            <a:pPr lvl="2"/>
            <a:endParaRPr lang="en-GB" dirty="0" smtClean="0"/>
          </a:p>
          <a:p>
            <a:pPr lvl="1"/>
            <a:endParaRPr lang="en-GB" sz="2400" dirty="0" smtClean="0"/>
          </a:p>
          <a:p>
            <a:pPr lvl="1"/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136133" y="33832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GB" smtClean="0"/>
              <a:t>5. The Governing Body meetings            November 2016-March 2017</a:t>
            </a:r>
            <a:endParaRPr lang="en-GB" dirty="0"/>
          </a:p>
        </p:txBody>
      </p:sp>
      <p:pic>
        <p:nvPicPr>
          <p:cNvPr id="5" name="Afbeelding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790" y="243458"/>
            <a:ext cx="1480380" cy="1347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18792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72067" y="2541210"/>
            <a:ext cx="7408333" cy="4739880"/>
          </a:xfrm>
        </p:spPr>
        <p:txBody>
          <a:bodyPr>
            <a:normAutofit/>
          </a:bodyPr>
          <a:lstStyle/>
          <a:p>
            <a:pPr lvl="1"/>
            <a:r>
              <a:rPr lang="en-GB" sz="2400" b="1" dirty="0" smtClean="0"/>
              <a:t>4. Strategic Plan (2018-2021) and Programme and Budget (2018-2019):</a:t>
            </a:r>
            <a:r>
              <a:rPr lang="en-GB" sz="2400" dirty="0" smtClean="0"/>
              <a:t> Discussion about priorities and budget;</a:t>
            </a:r>
          </a:p>
          <a:p>
            <a:pPr lvl="1"/>
            <a:r>
              <a:rPr lang="en-GB" sz="2400" b="1" dirty="0" smtClean="0"/>
              <a:t>5. Labour related provisions in Trade Agreements </a:t>
            </a:r>
            <a:r>
              <a:rPr lang="en-GB" sz="2400" dirty="0" smtClean="0"/>
              <a:t>and the role of the ILO;</a:t>
            </a:r>
          </a:p>
          <a:p>
            <a:pPr lvl="1"/>
            <a:r>
              <a:rPr lang="en-GB" sz="2400" b="1" dirty="0" smtClean="0"/>
              <a:t>6. Art. 26 cases (Eventual Commission of Inquiry)</a:t>
            </a:r>
          </a:p>
          <a:p>
            <a:pPr lvl="2"/>
            <a:r>
              <a:rPr lang="en-GB" dirty="0" smtClean="0"/>
              <a:t>Qatar (Forced Labour);</a:t>
            </a:r>
          </a:p>
          <a:p>
            <a:pPr lvl="2"/>
            <a:r>
              <a:rPr lang="en-GB" dirty="0" smtClean="0"/>
              <a:t>Guatemala (Freedom of Association);</a:t>
            </a:r>
          </a:p>
          <a:p>
            <a:pPr lvl="2"/>
            <a:r>
              <a:rPr lang="en-GB" dirty="0" smtClean="0"/>
              <a:t>Venezuela (Freedom of Association, System Minimum Wages, Consultation Social Partners).</a:t>
            </a:r>
          </a:p>
          <a:p>
            <a:pPr marL="914400" lvl="3" indent="0">
              <a:buNone/>
            </a:pPr>
            <a:endParaRPr lang="en-GB" dirty="0" smtClean="0"/>
          </a:p>
          <a:p>
            <a:pPr marL="914400" lvl="3" indent="0">
              <a:buNone/>
            </a:pPr>
            <a:r>
              <a:rPr lang="en-GB" dirty="0" smtClean="0"/>
              <a:t> </a:t>
            </a:r>
          </a:p>
          <a:p>
            <a:pPr lvl="2">
              <a:lnSpc>
                <a:spcPct val="80000"/>
              </a:lnSpc>
            </a:pPr>
            <a:endParaRPr lang="en-GB" sz="2200" dirty="0" smtClean="0">
              <a:cs typeface="Cambria"/>
            </a:endParaRPr>
          </a:p>
          <a:p>
            <a:pPr marL="0" indent="0">
              <a:lnSpc>
                <a:spcPct val="80000"/>
              </a:lnSpc>
              <a:buNone/>
            </a:pPr>
            <a:endParaRPr lang="en-GB" sz="2000" dirty="0" smtClean="0">
              <a:cs typeface="Cambria"/>
            </a:endParaRPr>
          </a:p>
          <a:p>
            <a:pPr lvl="2"/>
            <a:endParaRPr lang="en-GB" dirty="0" smtClean="0"/>
          </a:p>
          <a:p>
            <a:pPr lvl="1"/>
            <a:endParaRPr lang="en-GB" sz="2400" dirty="0" smtClean="0"/>
          </a:p>
          <a:p>
            <a:pPr lvl="1"/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82086" y="33832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GB" smtClean="0"/>
              <a:t>5. The Governing Body meetings            November 2016-March 2017</a:t>
            </a:r>
            <a:endParaRPr lang="en-GB" dirty="0"/>
          </a:p>
        </p:txBody>
      </p:sp>
      <p:pic>
        <p:nvPicPr>
          <p:cNvPr id="5" name="Afbeelding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790" y="243458"/>
            <a:ext cx="1480380" cy="1347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47890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72067" y="2561530"/>
            <a:ext cx="7408333" cy="4739880"/>
          </a:xfrm>
        </p:spPr>
        <p:txBody>
          <a:bodyPr>
            <a:normAutofit/>
          </a:bodyPr>
          <a:lstStyle/>
          <a:p>
            <a:pPr lvl="1"/>
            <a:r>
              <a:rPr lang="en-GB" sz="2400" b="1" dirty="0" smtClean="0"/>
              <a:t>1. Conference 2017 (4-16 June 2017)</a:t>
            </a:r>
          </a:p>
          <a:p>
            <a:pPr lvl="2"/>
            <a:r>
              <a:rPr lang="en-GB" sz="2200" dirty="0" smtClean="0"/>
              <a:t>Election members Governing Body 2017-2020)</a:t>
            </a:r>
          </a:p>
          <a:p>
            <a:pPr lvl="2"/>
            <a:r>
              <a:rPr lang="en-GB" sz="2200" dirty="0" smtClean="0"/>
              <a:t>Committee on Application of Standards;</a:t>
            </a:r>
          </a:p>
          <a:p>
            <a:pPr lvl="2"/>
            <a:r>
              <a:rPr lang="en-GB" sz="2200" dirty="0" smtClean="0"/>
              <a:t>Second discussion and vote Recommendation “Transition from War to Peace”;</a:t>
            </a:r>
          </a:p>
          <a:p>
            <a:pPr lvl="2"/>
            <a:r>
              <a:rPr lang="en-GB" sz="2200" dirty="0" smtClean="0"/>
              <a:t>Fundamental Principles and Rights at Work (Recurrent discussion);</a:t>
            </a:r>
          </a:p>
          <a:p>
            <a:pPr lvl="2"/>
            <a:r>
              <a:rPr lang="en-GB" sz="2200" dirty="0" smtClean="0"/>
              <a:t>General discussion about Labour Migration.</a:t>
            </a:r>
          </a:p>
          <a:p>
            <a:pPr lvl="1"/>
            <a:r>
              <a:rPr lang="en-GB" sz="2400" b="1" dirty="0" smtClean="0"/>
              <a:t>2. European Regional ILO-meeting: </a:t>
            </a:r>
            <a:r>
              <a:rPr lang="en-GB" sz="2400" dirty="0" smtClean="0"/>
              <a:t>The Future of Work. Planned 2-5 October, Istanbul, Turkey</a:t>
            </a:r>
          </a:p>
          <a:p>
            <a:pPr marL="914400" lvl="3" indent="0">
              <a:buNone/>
            </a:pPr>
            <a:r>
              <a:rPr lang="en-GB" dirty="0" smtClean="0"/>
              <a:t> </a:t>
            </a:r>
          </a:p>
          <a:p>
            <a:pPr lvl="2">
              <a:lnSpc>
                <a:spcPct val="80000"/>
              </a:lnSpc>
            </a:pPr>
            <a:endParaRPr lang="en-GB" sz="2200" dirty="0" smtClean="0">
              <a:cs typeface="Cambria"/>
            </a:endParaRPr>
          </a:p>
          <a:p>
            <a:pPr marL="0" indent="0">
              <a:lnSpc>
                <a:spcPct val="80000"/>
              </a:lnSpc>
              <a:buNone/>
            </a:pPr>
            <a:endParaRPr lang="en-GB" sz="2000" dirty="0" smtClean="0">
              <a:cs typeface="Cambria"/>
            </a:endParaRPr>
          </a:p>
          <a:p>
            <a:pPr lvl="2"/>
            <a:endParaRPr lang="en-GB" dirty="0" smtClean="0"/>
          </a:p>
          <a:p>
            <a:pPr lvl="1"/>
            <a:endParaRPr lang="en-GB" sz="2400" dirty="0" smtClean="0"/>
          </a:p>
          <a:p>
            <a:pPr lvl="1"/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82086" y="33832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6. International Labour</a:t>
            </a:r>
            <a:br>
              <a:rPr lang="en-GB" dirty="0" smtClean="0"/>
            </a:br>
            <a:r>
              <a:rPr lang="en-GB" dirty="0" smtClean="0"/>
              <a:t>Conferences </a:t>
            </a:r>
            <a:br>
              <a:rPr lang="en-GB" dirty="0" smtClean="0"/>
            </a:br>
            <a:r>
              <a:rPr lang="en-GB" dirty="0" smtClean="0"/>
              <a:t>June 2017- June 2019</a:t>
            </a:r>
            <a:endParaRPr lang="en-GB" dirty="0"/>
          </a:p>
        </p:txBody>
      </p:sp>
      <p:pic>
        <p:nvPicPr>
          <p:cNvPr id="5" name="Afbeelding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790" y="243458"/>
            <a:ext cx="1480380" cy="1347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53494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72067" y="2490410"/>
            <a:ext cx="7408333" cy="4739880"/>
          </a:xfrm>
        </p:spPr>
        <p:txBody>
          <a:bodyPr>
            <a:normAutofit/>
          </a:bodyPr>
          <a:lstStyle/>
          <a:p>
            <a:pPr lvl="1"/>
            <a:r>
              <a:rPr lang="en-GB" sz="2400" b="1" dirty="0" smtClean="0"/>
              <a:t>4. Conference 2018: </a:t>
            </a:r>
            <a:r>
              <a:rPr lang="en-GB" sz="2400" dirty="0" smtClean="0"/>
              <a:t>(End May-June: to be decided)</a:t>
            </a:r>
          </a:p>
          <a:p>
            <a:pPr lvl="2"/>
            <a:r>
              <a:rPr lang="en-GB" sz="2400" dirty="0" smtClean="0"/>
              <a:t>Committee on Application of Standards;</a:t>
            </a:r>
          </a:p>
          <a:p>
            <a:pPr lvl="2"/>
            <a:r>
              <a:rPr lang="en-GB" sz="2400" dirty="0" smtClean="0"/>
              <a:t>Violence against women and men (standard setting, to be prepared by a Tripartite Experts Group);  </a:t>
            </a:r>
          </a:p>
          <a:p>
            <a:pPr lvl="2"/>
            <a:r>
              <a:rPr lang="en-GB" sz="2400" dirty="0" smtClean="0"/>
              <a:t>Social Dialogue (Probable Recurrent discussion); Compared with 2011: 9 candidates;</a:t>
            </a:r>
          </a:p>
          <a:p>
            <a:pPr lvl="2"/>
            <a:r>
              <a:rPr lang="en-GB" sz="2400" dirty="0" smtClean="0"/>
              <a:t>Probably ILO Development Cooperation.</a:t>
            </a:r>
          </a:p>
          <a:p>
            <a:pPr lvl="1"/>
            <a:r>
              <a:rPr lang="en-GB" sz="2400" b="1" dirty="0" smtClean="0"/>
              <a:t>5. Conference 2019: Centenary ILO “The Future of Work”</a:t>
            </a:r>
            <a:r>
              <a:rPr lang="en-GB" sz="2400" dirty="0" smtClean="0"/>
              <a:t>(End May-June: to be decided)</a:t>
            </a:r>
            <a:endParaRPr lang="en-GB" dirty="0" smtClean="0"/>
          </a:p>
          <a:p>
            <a:pPr marL="914400" lvl="3" indent="0">
              <a:buNone/>
            </a:pPr>
            <a:r>
              <a:rPr lang="en-GB" dirty="0" smtClean="0"/>
              <a:t> </a:t>
            </a:r>
          </a:p>
          <a:p>
            <a:pPr lvl="2">
              <a:lnSpc>
                <a:spcPct val="80000"/>
              </a:lnSpc>
            </a:pPr>
            <a:endParaRPr lang="en-GB" sz="2200" dirty="0" smtClean="0">
              <a:cs typeface="Cambria"/>
            </a:endParaRPr>
          </a:p>
          <a:p>
            <a:pPr marL="0" indent="0">
              <a:lnSpc>
                <a:spcPct val="80000"/>
              </a:lnSpc>
              <a:buNone/>
            </a:pPr>
            <a:endParaRPr lang="en-GB" sz="2000" dirty="0" smtClean="0">
              <a:cs typeface="Cambria"/>
            </a:endParaRPr>
          </a:p>
          <a:p>
            <a:pPr lvl="2"/>
            <a:endParaRPr lang="en-GB" dirty="0" smtClean="0"/>
          </a:p>
          <a:p>
            <a:pPr lvl="1"/>
            <a:endParaRPr lang="en-GB" sz="2400" dirty="0" smtClean="0"/>
          </a:p>
          <a:p>
            <a:pPr lvl="1"/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82086" y="334264"/>
            <a:ext cx="8229600" cy="1252728"/>
          </a:xfrm>
        </p:spPr>
        <p:txBody>
          <a:bodyPr>
            <a:noAutofit/>
          </a:bodyPr>
          <a:lstStyle/>
          <a:p>
            <a:r>
              <a:rPr lang="en-GB" sz="3600" dirty="0" smtClean="0"/>
              <a:t>6. International Labour</a:t>
            </a:r>
            <a:br>
              <a:rPr lang="en-GB" sz="3600" dirty="0" smtClean="0"/>
            </a:br>
            <a:r>
              <a:rPr lang="en-GB" sz="3600" dirty="0" smtClean="0"/>
              <a:t>Conferences </a:t>
            </a:r>
            <a:br>
              <a:rPr lang="en-GB" sz="3600" dirty="0" smtClean="0"/>
            </a:br>
            <a:r>
              <a:rPr lang="en-GB" sz="3600" dirty="0" smtClean="0"/>
              <a:t>June 2017- June 2019</a:t>
            </a:r>
            <a:endParaRPr lang="en-GB" sz="3600" dirty="0"/>
          </a:p>
        </p:txBody>
      </p:sp>
      <p:pic>
        <p:nvPicPr>
          <p:cNvPr id="5" name="Afbeelding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790" y="243458"/>
            <a:ext cx="1480380" cy="1347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10373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24324" y="2463438"/>
            <a:ext cx="7674774" cy="4096181"/>
          </a:xfrm>
        </p:spPr>
        <p:txBody>
          <a:bodyPr>
            <a:normAutofit lnSpcReduction="10000"/>
          </a:bodyPr>
          <a:lstStyle/>
          <a:p>
            <a:r>
              <a:rPr lang="en-GB" b="1" dirty="0" smtClean="0"/>
              <a:t>2019: centenary ILO. What is the future of work (FOW)?</a:t>
            </a:r>
          </a:p>
          <a:p>
            <a:pPr lvl="1"/>
            <a:r>
              <a:rPr lang="en-GB" dirty="0" smtClean="0"/>
              <a:t>Special project: The future of work;</a:t>
            </a:r>
          </a:p>
          <a:p>
            <a:pPr lvl="1"/>
            <a:r>
              <a:rPr lang="en-GB" dirty="0" smtClean="0"/>
              <a:t>The future of social dialogue; </a:t>
            </a:r>
          </a:p>
          <a:p>
            <a:pPr lvl="1"/>
            <a:r>
              <a:rPr lang="en-GB" dirty="0" smtClean="0"/>
              <a:t>The future of workers’ and employers’ organisations;</a:t>
            </a:r>
          </a:p>
          <a:p>
            <a:pPr lvl="1"/>
            <a:r>
              <a:rPr lang="en-GB" dirty="0" smtClean="0"/>
              <a:t>The future of the ILO;</a:t>
            </a:r>
          </a:p>
          <a:p>
            <a:pPr lvl="1"/>
            <a:r>
              <a:rPr lang="en-GB" dirty="0" smtClean="0"/>
              <a:t>Input coming from governments, research, organisations (to end 2016);</a:t>
            </a:r>
          </a:p>
          <a:p>
            <a:pPr lvl="1"/>
            <a:r>
              <a:rPr lang="en-GB" dirty="0" smtClean="0"/>
              <a:t>High Level Global Commission of the Future of Work (2017-2018)</a:t>
            </a:r>
          </a:p>
          <a:p>
            <a:pPr lvl="1"/>
            <a:r>
              <a:rPr lang="en-GB" dirty="0" smtClean="0"/>
              <a:t>International Labour Conference – June 2019 (special instrument?). </a:t>
            </a:r>
            <a:endParaRPr lang="en-GB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82086" y="243458"/>
            <a:ext cx="8229600" cy="1252728"/>
          </a:xfrm>
        </p:spPr>
        <p:txBody>
          <a:bodyPr>
            <a:normAutofit/>
          </a:bodyPr>
          <a:lstStyle/>
          <a:p>
            <a:r>
              <a:rPr lang="en-GB" dirty="0" smtClean="0"/>
              <a:t>7. FOW: 7 Working Points</a:t>
            </a:r>
            <a:endParaRPr lang="en-GB" dirty="0"/>
          </a:p>
        </p:txBody>
      </p:sp>
      <p:pic>
        <p:nvPicPr>
          <p:cNvPr id="5" name="Afbeelding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790" y="243458"/>
            <a:ext cx="1480380" cy="1347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8319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72067" y="2539823"/>
            <a:ext cx="7674774" cy="4143922"/>
          </a:xfrm>
        </p:spPr>
        <p:txBody>
          <a:bodyPr>
            <a:normAutofit fontScale="92500"/>
          </a:bodyPr>
          <a:lstStyle/>
          <a:p>
            <a:r>
              <a:rPr lang="en-GB" sz="3200" b="1" i="1" noProof="0" dirty="0" smtClean="0"/>
              <a:t>We cannot accept technology firms deciding about the future of work, we have to take it up in our hands;</a:t>
            </a:r>
          </a:p>
          <a:p>
            <a:endParaRPr lang="en-GB" sz="3200" b="1" noProof="0" dirty="0" smtClean="0"/>
          </a:p>
          <a:p>
            <a:r>
              <a:rPr lang="en-GB" sz="3200" b="1" i="1" dirty="0" smtClean="0"/>
              <a:t>The Future of Work is not only about New Technology but also about the shortage of jobs, inequality, Global Supply Chains </a:t>
            </a:r>
            <a:r>
              <a:rPr lang="is-IS" sz="3200" b="1" i="1" dirty="0" smtClean="0"/>
              <a:t>…</a:t>
            </a:r>
            <a:r>
              <a:rPr lang="en-GB" sz="3200" b="1" i="1" dirty="0" smtClean="0"/>
              <a:t>, it is about the totality of the situation of Work.</a:t>
            </a:r>
            <a:endParaRPr lang="en-GB" sz="3200" b="1" i="1" noProof="0" dirty="0" smtClean="0"/>
          </a:p>
          <a:p>
            <a:pPr marL="0" indent="0">
              <a:buNone/>
            </a:pPr>
            <a:endParaRPr lang="en-GB" b="1" noProof="0" dirty="0" smtClean="0"/>
          </a:p>
          <a:p>
            <a:pPr marL="301943" lvl="1" indent="0">
              <a:buNone/>
            </a:pPr>
            <a:endParaRPr lang="en-GB" noProof="0" dirty="0" smtClean="0"/>
          </a:p>
          <a:p>
            <a:pPr marL="301943" lvl="1" indent="0">
              <a:buNone/>
            </a:pPr>
            <a:endParaRPr lang="en-GB" b="1" noProof="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82086" y="392853"/>
            <a:ext cx="8229600" cy="1252728"/>
          </a:xfrm>
        </p:spPr>
        <p:txBody>
          <a:bodyPr>
            <a:normAutofit/>
          </a:bodyPr>
          <a:lstStyle/>
          <a:p>
            <a:r>
              <a:rPr lang="en-GB" dirty="0"/>
              <a:t>7</a:t>
            </a:r>
            <a:r>
              <a:rPr lang="en-GB" dirty="0" smtClean="0"/>
              <a:t>. FOW: </a:t>
            </a:r>
            <a:r>
              <a:rPr lang="en-GB" dirty="0" smtClean="0"/>
              <a:t>7 </a:t>
            </a:r>
            <a:r>
              <a:rPr lang="en-GB" dirty="0" smtClean="0"/>
              <a:t>Working Points</a:t>
            </a:r>
            <a:endParaRPr lang="en-GB" noProof="0" dirty="0"/>
          </a:p>
        </p:txBody>
      </p:sp>
      <p:pic>
        <p:nvPicPr>
          <p:cNvPr id="5" name="Afbeelding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790" y="243458"/>
            <a:ext cx="1480380" cy="1347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3375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72067" y="2539823"/>
            <a:ext cx="7674774" cy="4143922"/>
          </a:xfrm>
        </p:spPr>
        <p:txBody>
          <a:bodyPr>
            <a:normAutofit/>
          </a:bodyPr>
          <a:lstStyle/>
          <a:p>
            <a:pPr lvl="1"/>
            <a:r>
              <a:rPr lang="en-GB" sz="2400" b="1" noProof="0" dirty="0" smtClean="0"/>
              <a:t>1. Permanent anticipating research by ILO about relationship NT and work;</a:t>
            </a:r>
          </a:p>
          <a:p>
            <a:pPr lvl="2"/>
            <a:r>
              <a:rPr lang="en-GB" sz="2200" dirty="0" smtClean="0"/>
              <a:t>Frey </a:t>
            </a:r>
            <a:r>
              <a:rPr lang="en-GB" sz="2200" dirty="0"/>
              <a:t>and Osborne predict machines in USA will take over 50% of jobs. </a:t>
            </a:r>
            <a:r>
              <a:rPr lang="en-GB" sz="2200" dirty="0" smtClean="0"/>
              <a:t>Stephen </a:t>
            </a:r>
            <a:r>
              <a:rPr lang="en-GB" sz="2200" dirty="0"/>
              <a:t>Hawking and </a:t>
            </a:r>
            <a:r>
              <a:rPr lang="en-GB" sz="2200" dirty="0" err="1"/>
              <a:t>Elan</a:t>
            </a:r>
            <a:r>
              <a:rPr lang="en-GB" sz="2200" dirty="0"/>
              <a:t> Musk warn for negative power of artificial intelligence and autonomous thinking robots.</a:t>
            </a:r>
          </a:p>
          <a:p>
            <a:pPr lvl="2"/>
            <a:r>
              <a:rPr lang="en-GB" sz="2200" noProof="0" dirty="0" smtClean="0"/>
              <a:t>In history new technologies changed a lot but didn’t destroy the number of jobs, working time was decreased;</a:t>
            </a:r>
          </a:p>
          <a:p>
            <a:pPr lvl="2"/>
            <a:r>
              <a:rPr lang="en-GB" sz="2200" noProof="0" dirty="0" smtClean="0"/>
              <a:t>Important: the way transition takes place and how technology is used.</a:t>
            </a:r>
          </a:p>
          <a:p>
            <a:pPr marL="0" indent="0">
              <a:buNone/>
            </a:pPr>
            <a:endParaRPr lang="en-GB" b="1" noProof="0" dirty="0" smtClean="0"/>
          </a:p>
          <a:p>
            <a:pPr marL="301943" lvl="1" indent="0">
              <a:buNone/>
            </a:pPr>
            <a:endParaRPr lang="en-GB" noProof="0" dirty="0" smtClean="0"/>
          </a:p>
          <a:p>
            <a:pPr marL="301943" lvl="1" indent="0">
              <a:buNone/>
            </a:pPr>
            <a:endParaRPr lang="en-GB" b="1" noProof="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82086" y="392853"/>
            <a:ext cx="8229600" cy="1252728"/>
          </a:xfrm>
        </p:spPr>
        <p:txBody>
          <a:bodyPr>
            <a:normAutofit/>
          </a:bodyPr>
          <a:lstStyle/>
          <a:p>
            <a:r>
              <a:rPr lang="en-GB" dirty="0"/>
              <a:t>7</a:t>
            </a:r>
            <a:r>
              <a:rPr lang="en-GB" dirty="0" smtClean="0"/>
              <a:t>. FOW: </a:t>
            </a:r>
            <a:r>
              <a:rPr lang="en-GB" dirty="0" smtClean="0"/>
              <a:t>7 </a:t>
            </a:r>
            <a:r>
              <a:rPr lang="en-GB" dirty="0" smtClean="0"/>
              <a:t>Working Points</a:t>
            </a:r>
            <a:endParaRPr lang="en-GB" noProof="0" dirty="0"/>
          </a:p>
        </p:txBody>
      </p:sp>
      <p:pic>
        <p:nvPicPr>
          <p:cNvPr id="5" name="Afbeelding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790" y="243458"/>
            <a:ext cx="1480380" cy="1347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3490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3200" smtClean="0"/>
              <a:t>General situation:</a:t>
            </a:r>
          </a:p>
          <a:p>
            <a:pPr lvl="1"/>
            <a:r>
              <a:rPr lang="en-GB" sz="2800" smtClean="0"/>
              <a:t>The 2008-… financial-, debt-crisis weakened position of workers and unions;</a:t>
            </a:r>
          </a:p>
          <a:p>
            <a:pPr lvl="1"/>
            <a:r>
              <a:rPr lang="en-GB" sz="2800" smtClean="0"/>
              <a:t>Social dialogue and collective bargaining are in crisis. Employers think to be better off, turning immediately to politics and governments;</a:t>
            </a:r>
            <a:endParaRPr lang="en-GB" sz="28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82086" y="338328"/>
            <a:ext cx="8229600" cy="1252728"/>
          </a:xfrm>
        </p:spPr>
        <p:txBody>
          <a:bodyPr>
            <a:normAutofit/>
          </a:bodyPr>
          <a:lstStyle/>
          <a:p>
            <a:r>
              <a:rPr lang="en-GB" smtClean="0"/>
              <a:t>1. ILO-crisis 2012-2015 </a:t>
            </a:r>
            <a:endParaRPr lang="en-GB" dirty="0"/>
          </a:p>
        </p:txBody>
      </p:sp>
      <p:pic>
        <p:nvPicPr>
          <p:cNvPr id="5" name="Afbeelding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790" y="243458"/>
            <a:ext cx="1480380" cy="1347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85925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72067" y="2539823"/>
            <a:ext cx="7674774" cy="4143922"/>
          </a:xfrm>
        </p:spPr>
        <p:txBody>
          <a:bodyPr>
            <a:normAutofit/>
          </a:bodyPr>
          <a:lstStyle/>
          <a:p>
            <a:pPr lvl="1"/>
            <a:r>
              <a:rPr lang="en-GB" sz="2400" b="1" noProof="0" dirty="0" smtClean="0"/>
              <a:t>2. </a:t>
            </a:r>
            <a:r>
              <a:rPr lang="en-GB" sz="2400" b="1" dirty="0" smtClean="0"/>
              <a:t>Support a new demand, creating jobs</a:t>
            </a:r>
            <a:r>
              <a:rPr lang="en-GB" sz="2400" b="1" noProof="0" dirty="0" smtClean="0"/>
              <a:t>:</a:t>
            </a:r>
          </a:p>
          <a:p>
            <a:pPr lvl="2"/>
            <a:r>
              <a:rPr lang="en-GB" sz="2400" noProof="0" dirty="0" smtClean="0"/>
              <a:t>Need for 600 million extra jobs in 2030;</a:t>
            </a:r>
            <a:endParaRPr lang="en-GB" sz="2400" b="1" noProof="0" dirty="0" smtClean="0"/>
          </a:p>
          <a:p>
            <a:pPr lvl="2"/>
            <a:r>
              <a:rPr lang="en-GB" sz="2400" dirty="0" smtClean="0"/>
              <a:t>Good wages and at least minimum wages will create a new demand</a:t>
            </a:r>
            <a:r>
              <a:rPr lang="en-GB" sz="2400" noProof="0" dirty="0" smtClean="0"/>
              <a:t>;</a:t>
            </a:r>
          </a:p>
          <a:p>
            <a:pPr lvl="2"/>
            <a:r>
              <a:rPr lang="en-GB" sz="2400" dirty="0" smtClean="0"/>
              <a:t>Investments in technology fighting climate change;</a:t>
            </a:r>
            <a:endParaRPr lang="en-GB" sz="2400" noProof="0" dirty="0" smtClean="0"/>
          </a:p>
          <a:p>
            <a:pPr lvl="2"/>
            <a:r>
              <a:rPr lang="en-GB" sz="2400" dirty="0" smtClean="0"/>
              <a:t>Demand for healthy and quality food, infrastructure for schools, hospitals, communication, collective transport, clean energy, education and cultural needs, care (need of 10,5 million (health) care workers;</a:t>
            </a:r>
            <a:endParaRPr lang="en-GB" sz="2400" noProof="0" dirty="0" smtClean="0"/>
          </a:p>
          <a:p>
            <a:pPr marL="0" indent="0">
              <a:buNone/>
            </a:pPr>
            <a:endParaRPr lang="en-GB" b="1" noProof="0" dirty="0" smtClean="0"/>
          </a:p>
          <a:p>
            <a:pPr marL="301943" lvl="1" indent="0">
              <a:buNone/>
            </a:pPr>
            <a:endParaRPr lang="en-GB" noProof="0" dirty="0" smtClean="0"/>
          </a:p>
          <a:p>
            <a:pPr marL="301943" lvl="1" indent="0">
              <a:buNone/>
            </a:pPr>
            <a:endParaRPr lang="en-GB" b="1" noProof="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82086" y="392853"/>
            <a:ext cx="8229600" cy="1252728"/>
          </a:xfrm>
        </p:spPr>
        <p:txBody>
          <a:bodyPr>
            <a:normAutofit/>
          </a:bodyPr>
          <a:lstStyle/>
          <a:p>
            <a:r>
              <a:rPr lang="en-GB" dirty="0"/>
              <a:t>7</a:t>
            </a:r>
            <a:r>
              <a:rPr lang="en-GB" dirty="0" smtClean="0"/>
              <a:t>. FOW: </a:t>
            </a:r>
            <a:r>
              <a:rPr lang="en-GB" dirty="0" smtClean="0"/>
              <a:t>7 </a:t>
            </a:r>
            <a:r>
              <a:rPr lang="en-GB" dirty="0" smtClean="0"/>
              <a:t>Working Points</a:t>
            </a:r>
            <a:endParaRPr lang="en-GB" noProof="0" dirty="0"/>
          </a:p>
        </p:txBody>
      </p:sp>
      <p:pic>
        <p:nvPicPr>
          <p:cNvPr id="5" name="Afbeelding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790" y="243458"/>
            <a:ext cx="1480380" cy="1347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8784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72067" y="2519105"/>
            <a:ext cx="7674774" cy="3789153"/>
          </a:xfrm>
        </p:spPr>
        <p:txBody>
          <a:bodyPr>
            <a:normAutofit fontScale="92500"/>
          </a:bodyPr>
          <a:lstStyle/>
          <a:p>
            <a:pPr lvl="2"/>
            <a:r>
              <a:rPr lang="en-GB" sz="2400" noProof="0" smtClean="0"/>
              <a:t>Maintenance and investments in public goods (streets, roads, tunnels, buildings) to stimulate the economy;</a:t>
            </a:r>
            <a:endParaRPr lang="en-GB" sz="2400" smtClean="0"/>
          </a:p>
          <a:p>
            <a:pPr lvl="2"/>
            <a:r>
              <a:rPr lang="en-GB" sz="2400" smtClean="0"/>
              <a:t>WB report in 2013 about jobs: because growth doesn’t create jobs anymore, we have to create jobs to stimulate growth;</a:t>
            </a:r>
          </a:p>
          <a:p>
            <a:pPr lvl="2"/>
            <a:r>
              <a:rPr lang="en-GB" sz="2400" noProof="0" smtClean="0"/>
              <a:t>Means?</a:t>
            </a:r>
          </a:p>
          <a:p>
            <a:pPr lvl="3"/>
            <a:r>
              <a:rPr lang="en-GB" sz="2400" smtClean="0"/>
              <a:t>Mobilise capital in offshore-banks and fight against tax havens;</a:t>
            </a:r>
          </a:p>
          <a:p>
            <a:pPr lvl="3"/>
            <a:r>
              <a:rPr lang="en-GB" sz="2400" noProof="0" smtClean="0"/>
              <a:t>Investment-policy IMF/WB/Regional Development Banks;</a:t>
            </a:r>
          </a:p>
          <a:p>
            <a:pPr marL="0" indent="0">
              <a:buNone/>
            </a:pPr>
            <a:endParaRPr lang="en-GB" b="1" noProof="0" smtClean="0"/>
          </a:p>
          <a:p>
            <a:pPr marL="301943" lvl="1" indent="0">
              <a:buNone/>
            </a:pPr>
            <a:endParaRPr lang="en-GB" noProof="0" smtClean="0"/>
          </a:p>
          <a:p>
            <a:pPr marL="301943" lvl="1" indent="0">
              <a:buNone/>
            </a:pPr>
            <a:endParaRPr lang="en-GB" b="1" noProof="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82086" y="392853"/>
            <a:ext cx="8229600" cy="1252728"/>
          </a:xfrm>
        </p:spPr>
        <p:txBody>
          <a:bodyPr>
            <a:normAutofit/>
          </a:bodyPr>
          <a:lstStyle/>
          <a:p>
            <a:r>
              <a:rPr lang="en-GB" dirty="0"/>
              <a:t>7</a:t>
            </a:r>
            <a:r>
              <a:rPr lang="en-GB" noProof="0" dirty="0" smtClean="0"/>
              <a:t>. FOW: </a:t>
            </a:r>
            <a:r>
              <a:rPr lang="en-GB" dirty="0" smtClean="0"/>
              <a:t>7 </a:t>
            </a:r>
            <a:r>
              <a:rPr lang="en-GB" noProof="0" dirty="0" smtClean="0"/>
              <a:t>Working Points</a:t>
            </a:r>
            <a:endParaRPr lang="en-GB" noProof="0" dirty="0"/>
          </a:p>
        </p:txBody>
      </p:sp>
      <p:pic>
        <p:nvPicPr>
          <p:cNvPr id="5" name="Afbeelding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790" y="243458"/>
            <a:ext cx="1480380" cy="1347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5467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96752" y="2445630"/>
            <a:ext cx="7674774" cy="4649847"/>
          </a:xfrm>
        </p:spPr>
        <p:txBody>
          <a:bodyPr>
            <a:normAutofit/>
          </a:bodyPr>
          <a:lstStyle/>
          <a:p>
            <a:pPr lvl="1"/>
            <a:r>
              <a:rPr lang="en-GB" sz="2800" b="1" noProof="0" dirty="0" smtClean="0"/>
              <a:t>3. </a:t>
            </a:r>
            <a:r>
              <a:rPr lang="en-GB" sz="2800" b="1" dirty="0" smtClean="0"/>
              <a:t>Fight against inequality by revaluation of wages, social protection and social security</a:t>
            </a:r>
            <a:r>
              <a:rPr lang="en-GB" sz="2800" b="1" noProof="0" dirty="0" smtClean="0"/>
              <a:t>.</a:t>
            </a:r>
          </a:p>
          <a:p>
            <a:pPr lvl="2"/>
            <a:r>
              <a:rPr lang="en-GB" sz="2800" noProof="0" dirty="0" smtClean="0"/>
              <a:t>Wages have to follow again increase of productivity, living minimum wages</a:t>
            </a:r>
          </a:p>
          <a:p>
            <a:pPr lvl="2"/>
            <a:r>
              <a:rPr lang="en-GB" sz="2800" b="1" i="1" dirty="0" smtClean="0"/>
              <a:t>U</a:t>
            </a:r>
            <a:r>
              <a:rPr lang="en-GB" sz="2800" b="1" i="1" noProof="0" dirty="0" smtClean="0"/>
              <a:t>N 2030 Sustainable Development Goals </a:t>
            </a:r>
            <a:r>
              <a:rPr lang="en-GB" sz="2800" dirty="0" smtClean="0"/>
              <a:t>recognise </a:t>
            </a:r>
            <a:r>
              <a:rPr lang="en-GB" sz="2800" b="1" i="1" noProof="0" dirty="0" smtClean="0"/>
              <a:t>Decent Work </a:t>
            </a:r>
            <a:r>
              <a:rPr lang="en-GB" sz="2800" noProof="0" dirty="0" smtClean="0"/>
              <a:t>(</a:t>
            </a:r>
            <a:r>
              <a:rPr lang="en-GB" sz="2800" dirty="0" smtClean="0"/>
              <a:t>is</a:t>
            </a:r>
            <a:r>
              <a:rPr lang="en-GB" sz="2800" noProof="0" dirty="0" smtClean="0"/>
              <a:t> </a:t>
            </a:r>
            <a:r>
              <a:rPr lang="en-GB" sz="2800" dirty="0" smtClean="0"/>
              <a:t>goal</a:t>
            </a:r>
            <a:r>
              <a:rPr lang="en-GB" sz="2800" noProof="0" dirty="0" smtClean="0"/>
              <a:t> 8) and </a:t>
            </a:r>
            <a:r>
              <a:rPr lang="en-GB" sz="2800" b="1" i="1" noProof="0" dirty="0" smtClean="0"/>
              <a:t>Social Protection </a:t>
            </a:r>
            <a:r>
              <a:rPr lang="en-GB" sz="2800" noProof="0" dirty="0" smtClean="0"/>
              <a:t>in 5 sustainable development goals;</a:t>
            </a:r>
          </a:p>
          <a:p>
            <a:pPr marL="301943" lvl="1" indent="0">
              <a:buNone/>
            </a:pPr>
            <a:endParaRPr lang="en-GB" noProof="0" dirty="0" smtClean="0"/>
          </a:p>
          <a:p>
            <a:pPr lvl="1"/>
            <a:endParaRPr lang="en-GB" noProof="0" dirty="0" smtClean="0"/>
          </a:p>
          <a:p>
            <a:pPr marL="0" indent="0">
              <a:buNone/>
            </a:pPr>
            <a:endParaRPr lang="en-GB" b="1" noProof="0" dirty="0" smtClean="0"/>
          </a:p>
          <a:p>
            <a:pPr marL="301943" lvl="1" indent="0">
              <a:buNone/>
            </a:pPr>
            <a:endParaRPr lang="en-GB" noProof="0" dirty="0" smtClean="0"/>
          </a:p>
          <a:p>
            <a:pPr marL="301943" lvl="1" indent="0">
              <a:buNone/>
            </a:pPr>
            <a:endParaRPr lang="en-GB" b="1" noProof="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82086" y="243458"/>
            <a:ext cx="8229600" cy="1252728"/>
          </a:xfrm>
        </p:spPr>
        <p:txBody>
          <a:bodyPr>
            <a:normAutofit/>
          </a:bodyPr>
          <a:lstStyle/>
          <a:p>
            <a:r>
              <a:rPr lang="en-GB" dirty="0"/>
              <a:t>7</a:t>
            </a:r>
            <a:r>
              <a:rPr lang="en-GB" noProof="0" dirty="0" smtClean="0"/>
              <a:t>. FOW: </a:t>
            </a:r>
            <a:r>
              <a:rPr lang="en-GB" dirty="0" smtClean="0"/>
              <a:t>7 </a:t>
            </a:r>
            <a:r>
              <a:rPr lang="en-GB" noProof="0" dirty="0" smtClean="0"/>
              <a:t>Working Points</a:t>
            </a:r>
            <a:endParaRPr lang="en-GB" noProof="0" dirty="0"/>
          </a:p>
        </p:txBody>
      </p:sp>
      <p:pic>
        <p:nvPicPr>
          <p:cNvPr id="5" name="Afbeelding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790" y="243458"/>
            <a:ext cx="1480380" cy="1347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4220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72067" y="2255166"/>
            <a:ext cx="7674774" cy="4143922"/>
          </a:xfrm>
        </p:spPr>
        <p:txBody>
          <a:bodyPr>
            <a:noAutofit/>
          </a:bodyPr>
          <a:lstStyle/>
          <a:p>
            <a:pPr lvl="1"/>
            <a:r>
              <a:rPr lang="en-GB" b="1" dirty="0" smtClean="0"/>
              <a:t>4</a:t>
            </a:r>
            <a:r>
              <a:rPr lang="en-GB" b="1" noProof="0" dirty="0" smtClean="0"/>
              <a:t>. Revaluation of labour legislation:</a:t>
            </a:r>
          </a:p>
          <a:p>
            <a:pPr lvl="2"/>
            <a:r>
              <a:rPr lang="en-GB" sz="2200" dirty="0" smtClean="0"/>
              <a:t>Structural reforms of labour market, mantra of IMF, </a:t>
            </a:r>
            <a:r>
              <a:rPr lang="en-GB" sz="2200" dirty="0" smtClean="0"/>
              <a:t>OECD, EU </a:t>
            </a:r>
            <a:r>
              <a:rPr lang="en-GB" sz="2200" dirty="0" smtClean="0"/>
              <a:t>are not the good solutions;</a:t>
            </a:r>
          </a:p>
          <a:p>
            <a:pPr lvl="2"/>
            <a:r>
              <a:rPr lang="en-GB" sz="2200" dirty="0" smtClean="0"/>
              <a:t>They weaken social and labour protection and don’t </a:t>
            </a:r>
            <a:r>
              <a:rPr lang="en-GB" sz="2200" dirty="0" smtClean="0"/>
              <a:t>create </a:t>
            </a:r>
            <a:r>
              <a:rPr lang="en-GB" sz="2200" dirty="0" smtClean="0"/>
              <a:t>jobs;</a:t>
            </a:r>
          </a:p>
          <a:p>
            <a:pPr lvl="2"/>
            <a:r>
              <a:rPr lang="en-GB" sz="2200" dirty="0" smtClean="0"/>
              <a:t>ILO Social Outlook 2015: labour protection doesn’t affect employment</a:t>
            </a:r>
            <a:r>
              <a:rPr lang="en-GB" sz="2200" dirty="0" smtClean="0"/>
              <a:t>;</a:t>
            </a:r>
          </a:p>
          <a:p>
            <a:pPr lvl="2"/>
            <a:r>
              <a:rPr lang="en-GB" sz="2200" dirty="0" smtClean="0"/>
              <a:t>Real labour contracts, fight against bogus self-employment</a:t>
            </a:r>
            <a:endParaRPr lang="en-GB" sz="2200" dirty="0" smtClean="0"/>
          </a:p>
          <a:p>
            <a:pPr lvl="2"/>
            <a:r>
              <a:rPr lang="en-GB" sz="2200" dirty="0" smtClean="0"/>
              <a:t>Focus again on unfair competition by undermining working conditions, workers’ rights and ILO-standards (Example Europe Posting Workers Directive).</a:t>
            </a:r>
            <a:endParaRPr lang="en-GB" sz="22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82086" y="243458"/>
            <a:ext cx="8229600" cy="1252728"/>
          </a:xfrm>
        </p:spPr>
        <p:txBody>
          <a:bodyPr>
            <a:normAutofit/>
          </a:bodyPr>
          <a:lstStyle/>
          <a:p>
            <a:r>
              <a:rPr lang="en-GB" dirty="0"/>
              <a:t>7</a:t>
            </a:r>
            <a:r>
              <a:rPr lang="en-GB" noProof="0" dirty="0" smtClean="0"/>
              <a:t>. FOW: </a:t>
            </a:r>
            <a:r>
              <a:rPr lang="en-GB" dirty="0" smtClean="0"/>
              <a:t>7 </a:t>
            </a:r>
            <a:r>
              <a:rPr lang="en-GB" noProof="0" dirty="0" smtClean="0"/>
              <a:t>Working Points</a:t>
            </a:r>
            <a:endParaRPr lang="en-GB" noProof="0" dirty="0"/>
          </a:p>
        </p:txBody>
      </p:sp>
      <p:pic>
        <p:nvPicPr>
          <p:cNvPr id="5" name="Afbeelding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790" y="243458"/>
            <a:ext cx="1480380" cy="1347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9564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72067" y="2438400"/>
            <a:ext cx="7674774" cy="4419600"/>
          </a:xfrm>
        </p:spPr>
        <p:txBody>
          <a:bodyPr>
            <a:normAutofit/>
          </a:bodyPr>
          <a:lstStyle/>
          <a:p>
            <a:pPr lvl="1"/>
            <a:r>
              <a:rPr lang="en-GB" sz="2500" b="1" dirty="0" smtClean="0"/>
              <a:t>5. Companies focussing on sustainable investments and growth;</a:t>
            </a:r>
          </a:p>
          <a:p>
            <a:pPr lvl="2"/>
            <a:r>
              <a:rPr lang="en-GB" sz="2500" dirty="0" smtClean="0"/>
              <a:t>Instead of (instant) shareholders value;</a:t>
            </a:r>
          </a:p>
          <a:p>
            <a:pPr lvl="2"/>
            <a:r>
              <a:rPr lang="en-GB" sz="2500" dirty="0" smtClean="0"/>
              <a:t>Application ILO-standards avoid unfair competition;</a:t>
            </a:r>
          </a:p>
          <a:p>
            <a:pPr lvl="2"/>
            <a:r>
              <a:rPr lang="en-GB" sz="2500" dirty="0" smtClean="0"/>
              <a:t>Cross-border agreements:</a:t>
            </a:r>
          </a:p>
          <a:p>
            <a:pPr lvl="3"/>
            <a:r>
              <a:rPr lang="en-GB" sz="2500" dirty="0" smtClean="0"/>
              <a:t>International </a:t>
            </a:r>
            <a:r>
              <a:rPr lang="en-GB" sz="2500" dirty="0" smtClean="0"/>
              <a:t>framework </a:t>
            </a:r>
            <a:r>
              <a:rPr lang="en-GB" sz="2500" dirty="0" smtClean="0"/>
              <a:t>agreements MNE’s and Global Supply Chains;</a:t>
            </a:r>
          </a:p>
          <a:p>
            <a:pPr lvl="3"/>
            <a:r>
              <a:rPr lang="en-GB" sz="2500" dirty="0" smtClean="0"/>
              <a:t>Social accords with brands (</a:t>
            </a:r>
            <a:r>
              <a:rPr lang="en-GB" sz="2500" dirty="0" err="1" smtClean="0"/>
              <a:t>Rana</a:t>
            </a:r>
            <a:r>
              <a:rPr lang="en-GB" sz="2500" dirty="0" smtClean="0"/>
              <a:t> Plaza);</a:t>
            </a:r>
          </a:p>
          <a:p>
            <a:pPr lvl="3"/>
            <a:r>
              <a:rPr lang="en-GB" sz="2500" dirty="0" smtClean="0"/>
              <a:t>ILO complaints and conciliation mechanism</a:t>
            </a:r>
            <a:r>
              <a:rPr lang="en-GB" sz="2400" dirty="0" smtClean="0"/>
              <a:t>.</a:t>
            </a:r>
            <a:endParaRPr lang="en-GB" sz="2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82086" y="243458"/>
            <a:ext cx="8229600" cy="1252728"/>
          </a:xfrm>
        </p:spPr>
        <p:txBody>
          <a:bodyPr>
            <a:normAutofit/>
          </a:bodyPr>
          <a:lstStyle/>
          <a:p>
            <a:r>
              <a:rPr lang="en-GB" dirty="0"/>
              <a:t>7</a:t>
            </a:r>
            <a:r>
              <a:rPr lang="en-GB" noProof="0" dirty="0" smtClean="0"/>
              <a:t>. FOW: </a:t>
            </a:r>
            <a:r>
              <a:rPr lang="en-GB" dirty="0" smtClean="0"/>
              <a:t>7 </a:t>
            </a:r>
            <a:r>
              <a:rPr lang="en-GB" noProof="0" dirty="0" smtClean="0"/>
              <a:t>Working Points</a:t>
            </a:r>
            <a:endParaRPr lang="en-GB" noProof="0" dirty="0"/>
          </a:p>
        </p:txBody>
      </p:sp>
      <p:pic>
        <p:nvPicPr>
          <p:cNvPr id="5" name="Afbeelding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790" y="243458"/>
            <a:ext cx="1480380" cy="1347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0840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72067" y="2164080"/>
            <a:ext cx="7674774" cy="4897120"/>
          </a:xfrm>
        </p:spPr>
        <p:txBody>
          <a:bodyPr>
            <a:normAutofit/>
          </a:bodyPr>
          <a:lstStyle/>
          <a:p>
            <a:pPr lvl="1"/>
            <a:r>
              <a:rPr lang="en-GB" sz="2400" b="1" dirty="0" smtClean="0"/>
              <a:t>6. Revaluation social dialogue;</a:t>
            </a:r>
          </a:p>
          <a:p>
            <a:pPr lvl="2"/>
            <a:r>
              <a:rPr lang="en-GB" sz="2400" dirty="0" smtClean="0"/>
              <a:t>Need for social stability (social security);</a:t>
            </a:r>
          </a:p>
          <a:p>
            <a:pPr lvl="2"/>
            <a:r>
              <a:rPr lang="en-GB" sz="2400" dirty="0" smtClean="0"/>
              <a:t>Social security supported by workers and employers and not only by governments because of fluctuations of politics making Social Security instable and incredible;</a:t>
            </a:r>
          </a:p>
          <a:p>
            <a:pPr lvl="2"/>
            <a:r>
              <a:rPr lang="en-GB" sz="2400" dirty="0" smtClean="0"/>
              <a:t>Legal certainty for workers rights (as legal certainty for companies);</a:t>
            </a:r>
          </a:p>
          <a:p>
            <a:pPr lvl="2"/>
            <a:r>
              <a:rPr lang="en-GB" sz="2400" dirty="0" smtClean="0"/>
              <a:t>ILO support for representative workers- and employers organisations;</a:t>
            </a:r>
          </a:p>
          <a:p>
            <a:pPr lvl="2"/>
            <a:r>
              <a:rPr lang="en-GB" sz="2400" dirty="0" smtClean="0"/>
              <a:t>Avoid corporatist unions.</a:t>
            </a:r>
            <a:endParaRPr lang="en-GB" sz="2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82086" y="243458"/>
            <a:ext cx="8229600" cy="1252728"/>
          </a:xfrm>
        </p:spPr>
        <p:txBody>
          <a:bodyPr>
            <a:normAutofit/>
          </a:bodyPr>
          <a:lstStyle/>
          <a:p>
            <a:r>
              <a:rPr lang="en-GB" noProof="0" dirty="0" smtClean="0"/>
              <a:t>8.FOW: </a:t>
            </a:r>
            <a:r>
              <a:rPr lang="en-GB" dirty="0" smtClean="0"/>
              <a:t>7 </a:t>
            </a:r>
            <a:r>
              <a:rPr lang="en-GB" noProof="0" dirty="0" smtClean="0"/>
              <a:t>Working Points</a:t>
            </a:r>
            <a:endParaRPr lang="en-GB" noProof="0" dirty="0"/>
          </a:p>
        </p:txBody>
      </p:sp>
      <p:pic>
        <p:nvPicPr>
          <p:cNvPr id="5" name="Afbeelding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790" y="243458"/>
            <a:ext cx="1480380" cy="1347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7265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72067" y="2513255"/>
            <a:ext cx="7674774" cy="4537785"/>
          </a:xfrm>
        </p:spPr>
        <p:txBody>
          <a:bodyPr>
            <a:normAutofit/>
          </a:bodyPr>
          <a:lstStyle/>
          <a:p>
            <a:pPr lvl="1"/>
            <a:r>
              <a:rPr lang="en-GB" sz="3000" b="1" dirty="0" smtClean="0"/>
              <a:t>7. Labour is not a commodity;</a:t>
            </a:r>
          </a:p>
          <a:p>
            <a:pPr lvl="2"/>
            <a:r>
              <a:rPr lang="en-GB" sz="2800" dirty="0" smtClean="0"/>
              <a:t>Values and principles of Treaty of Versailles and foundation ILO  </a:t>
            </a:r>
            <a:r>
              <a:rPr lang="en-GB" sz="2800" i="1" dirty="0" smtClean="0">
                <a:cs typeface="Cambria"/>
              </a:rPr>
              <a:t>“…universal and lasting peace can be accomplished only if it is based on social justice”;</a:t>
            </a:r>
          </a:p>
          <a:p>
            <a:pPr lvl="2"/>
            <a:r>
              <a:rPr lang="en-GB" sz="2800" dirty="0" smtClean="0">
                <a:cs typeface="Cambria"/>
              </a:rPr>
              <a:t>These values and principles didn’t change, they have to be applied to new realities;</a:t>
            </a:r>
          </a:p>
          <a:p>
            <a:pPr marL="627063" lvl="2" indent="0">
              <a:buNone/>
            </a:pPr>
            <a:endParaRPr lang="en-GB" sz="2800" dirty="0" smtClean="0">
              <a:cs typeface="Cambria"/>
            </a:endParaRPr>
          </a:p>
          <a:p>
            <a:pPr marL="627063" lvl="2" indent="0">
              <a:buNone/>
            </a:pPr>
            <a:r>
              <a:rPr lang="en-GB" sz="3000" b="1" i="1" dirty="0" smtClean="0">
                <a:cs typeface="Cambria"/>
              </a:rPr>
              <a:t>Thank you</a:t>
            </a:r>
            <a:endParaRPr lang="en-GB" sz="3000" b="1" i="1" dirty="0" smtClean="0">
              <a:cs typeface="Cambria"/>
            </a:endParaRPr>
          </a:p>
          <a:p>
            <a:pPr marL="627063" lvl="2" indent="0">
              <a:buNone/>
            </a:pPr>
            <a:endParaRPr lang="en-GB" sz="2400" dirty="0" smtClean="0"/>
          </a:p>
          <a:p>
            <a:pPr marL="627063" lvl="2" indent="0">
              <a:buNone/>
            </a:pPr>
            <a:endParaRPr lang="en-GB" sz="2400" dirty="0" smtClean="0"/>
          </a:p>
          <a:p>
            <a:pPr marL="627063" lvl="2" indent="0">
              <a:buNone/>
            </a:pPr>
            <a:endParaRPr lang="en-GB" sz="2400" b="1" dirty="0" smtClean="0"/>
          </a:p>
          <a:p>
            <a:pPr lvl="2"/>
            <a:endParaRPr lang="en-GB" sz="2400" dirty="0" smtClean="0"/>
          </a:p>
          <a:p>
            <a:pPr lvl="2"/>
            <a:endParaRPr lang="en-GB" sz="2400" dirty="0" smtClean="0"/>
          </a:p>
          <a:p>
            <a:pPr lvl="2"/>
            <a:endParaRPr lang="en-GB" sz="24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82086" y="243458"/>
            <a:ext cx="8229600" cy="1252728"/>
          </a:xfrm>
        </p:spPr>
        <p:txBody>
          <a:bodyPr>
            <a:normAutofit/>
          </a:bodyPr>
          <a:lstStyle/>
          <a:p>
            <a:r>
              <a:rPr lang="en-GB" dirty="0"/>
              <a:t>7</a:t>
            </a:r>
            <a:r>
              <a:rPr lang="en-GB" noProof="0" dirty="0" smtClean="0"/>
              <a:t>. FOW: 7 Working Points</a:t>
            </a:r>
            <a:endParaRPr lang="en-GB" noProof="0" dirty="0"/>
          </a:p>
        </p:txBody>
      </p:sp>
      <p:pic>
        <p:nvPicPr>
          <p:cNvPr id="5" name="Afbeelding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790" y="243458"/>
            <a:ext cx="1480380" cy="1347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5572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72067" y="2590189"/>
            <a:ext cx="7408333" cy="3535974"/>
          </a:xfrm>
        </p:spPr>
        <p:txBody>
          <a:bodyPr>
            <a:noAutofit/>
          </a:bodyPr>
          <a:lstStyle/>
          <a:p>
            <a:pPr marL="274320" lvl="1"/>
            <a:r>
              <a:rPr lang="en-GB" sz="2800" dirty="0" smtClean="0"/>
              <a:t>Governments/Political parties are taking distance from unions because they are criticizing austerity measures; </a:t>
            </a:r>
          </a:p>
          <a:p>
            <a:r>
              <a:rPr lang="en-GB" sz="2800" dirty="0" smtClean="0"/>
              <a:t>Governments tending to go for </a:t>
            </a:r>
            <a:r>
              <a:rPr lang="en-GB" sz="2800" i="1" dirty="0" smtClean="0"/>
              <a:t>democracy of individual citizens</a:t>
            </a:r>
            <a:r>
              <a:rPr lang="en-GB" sz="2800" dirty="0" smtClean="0"/>
              <a:t>, don’t like participation of civil society, unions …are not seen anymore as part of the solution but as part of the problem.  </a:t>
            </a:r>
            <a:endParaRPr lang="en-GB" sz="28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82086" y="338328"/>
            <a:ext cx="8229600" cy="1252728"/>
          </a:xfrm>
        </p:spPr>
        <p:txBody>
          <a:bodyPr>
            <a:normAutofit/>
          </a:bodyPr>
          <a:lstStyle/>
          <a:p>
            <a:r>
              <a:rPr lang="en-GB" smtClean="0"/>
              <a:t>1. ILO-crisis 2012-2015</a:t>
            </a:r>
            <a:endParaRPr lang="en-GB" dirty="0"/>
          </a:p>
        </p:txBody>
      </p:sp>
      <p:pic>
        <p:nvPicPr>
          <p:cNvPr id="5" name="Afbeelding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790" y="243458"/>
            <a:ext cx="1480380" cy="1347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4873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72067" y="2386654"/>
            <a:ext cx="7408333" cy="417876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2800" dirty="0"/>
              <a:t>2012: </a:t>
            </a:r>
            <a:r>
              <a:rPr lang="en-GB" sz="2800" dirty="0" smtClean="0"/>
              <a:t>employers created a crisis </a:t>
            </a:r>
            <a:r>
              <a:rPr lang="en-GB" sz="2800" dirty="0"/>
              <a:t>in the </a:t>
            </a:r>
            <a:r>
              <a:rPr lang="en-GB" sz="2800" dirty="0" smtClean="0"/>
              <a:t>ILO</a:t>
            </a:r>
          </a:p>
          <a:p>
            <a:pPr lvl="1">
              <a:defRPr/>
            </a:pPr>
            <a:r>
              <a:rPr lang="en-GB" sz="2400" dirty="0" smtClean="0"/>
              <a:t>Attack in the Committee on Application of Standards (CAS);</a:t>
            </a:r>
            <a:endParaRPr lang="en-GB" sz="2400" dirty="0"/>
          </a:p>
          <a:p>
            <a:pPr lvl="1">
              <a:defRPr/>
            </a:pPr>
            <a:r>
              <a:rPr lang="en-GB" sz="2400" dirty="0" smtClean="0"/>
              <a:t>1. IOE</a:t>
            </a:r>
            <a:r>
              <a:rPr lang="en-GB" sz="2400" dirty="0"/>
              <a:t>/E’G asked for a disclaimer </a:t>
            </a:r>
            <a:r>
              <a:rPr lang="en-GB" sz="2400" i="1" dirty="0"/>
              <a:t>“The experts advise the CAS. Only the tripartite formulated conclusions are valuable as interpretation”. </a:t>
            </a:r>
            <a:r>
              <a:rPr lang="en-GB" sz="2400" dirty="0"/>
              <a:t>To be printed on the cover of report. Refused by Workers’ Group;</a:t>
            </a:r>
          </a:p>
          <a:p>
            <a:pPr lvl="1">
              <a:defRPr/>
            </a:pPr>
            <a:r>
              <a:rPr lang="en-GB" sz="2400" dirty="0" smtClean="0"/>
              <a:t>2. Employers</a:t>
            </a:r>
            <a:r>
              <a:rPr lang="en-GB" sz="2400" dirty="0"/>
              <a:t>’ Group didn’t want to discuss C87 at all because they don’t recognise Right to Strike as part of C87;</a:t>
            </a:r>
          </a:p>
          <a:p>
            <a:pPr marL="0" indent="0">
              <a:buNone/>
            </a:pPr>
            <a:endParaRPr lang="en-GB" sz="25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82086" y="338328"/>
            <a:ext cx="8229600" cy="1252728"/>
          </a:xfrm>
        </p:spPr>
        <p:txBody>
          <a:bodyPr>
            <a:normAutofit/>
          </a:bodyPr>
          <a:lstStyle/>
          <a:p>
            <a:r>
              <a:rPr lang="en-GB" smtClean="0"/>
              <a:t>1. ILO-crisis 2012-2015</a:t>
            </a:r>
            <a:endParaRPr lang="en-GB" dirty="0"/>
          </a:p>
        </p:txBody>
      </p:sp>
      <p:pic>
        <p:nvPicPr>
          <p:cNvPr id="5" name="Afbeelding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790" y="243458"/>
            <a:ext cx="1480380" cy="1347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6952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72067" y="2386654"/>
            <a:ext cx="7408333" cy="417876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000" dirty="0"/>
              <a:t>2012: </a:t>
            </a:r>
            <a:r>
              <a:rPr lang="en-GB" sz="3000" dirty="0" smtClean="0"/>
              <a:t>employers created a crisis </a:t>
            </a:r>
            <a:r>
              <a:rPr lang="en-GB" sz="3000" dirty="0"/>
              <a:t>in the </a:t>
            </a:r>
            <a:r>
              <a:rPr lang="en-GB" sz="3000" dirty="0" smtClean="0"/>
              <a:t>ILO</a:t>
            </a:r>
          </a:p>
          <a:p>
            <a:pPr lvl="1">
              <a:defRPr/>
            </a:pPr>
            <a:r>
              <a:rPr lang="en-GB" sz="2600" dirty="0" smtClean="0"/>
              <a:t>3. E</a:t>
            </a:r>
            <a:r>
              <a:rPr lang="en-GB" sz="2600" dirty="0"/>
              <a:t>’ G wanted to put their opinion in the conclusions (no more consensual), as respect for their </a:t>
            </a:r>
            <a:r>
              <a:rPr lang="en-GB" sz="2600" i="1" dirty="0"/>
              <a:t>“freedom of speech”</a:t>
            </a:r>
            <a:r>
              <a:rPr lang="en-GB" sz="2600" dirty="0"/>
              <a:t>;</a:t>
            </a:r>
          </a:p>
          <a:p>
            <a:pPr lvl="1">
              <a:defRPr/>
            </a:pPr>
            <a:r>
              <a:rPr lang="en-GB" sz="2600" dirty="0" smtClean="0"/>
              <a:t>4. E</a:t>
            </a:r>
            <a:r>
              <a:rPr lang="en-GB" sz="2600" dirty="0"/>
              <a:t>’ G announced also problems with interpretation of other conventions.</a:t>
            </a:r>
          </a:p>
          <a:p>
            <a:pPr lvl="1">
              <a:defRPr/>
            </a:pPr>
            <a:r>
              <a:rPr lang="en-GB" sz="2600" dirty="0" smtClean="0"/>
              <a:t>5. The </a:t>
            </a:r>
            <a:r>
              <a:rPr lang="en-GB" sz="2600" dirty="0"/>
              <a:t>interpretation of conventions; IOE: </a:t>
            </a:r>
            <a:r>
              <a:rPr lang="en-GB" sz="2600" i="1" dirty="0"/>
              <a:t>“can only be made by tripartite constituents”</a:t>
            </a:r>
            <a:r>
              <a:rPr lang="en-GB" sz="2600" dirty="0"/>
              <a:t>;  </a:t>
            </a:r>
          </a:p>
          <a:p>
            <a:pPr marL="0" indent="0">
              <a:buNone/>
            </a:pPr>
            <a:endParaRPr lang="en-GB" sz="25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82086" y="338328"/>
            <a:ext cx="8229600" cy="1252728"/>
          </a:xfrm>
        </p:spPr>
        <p:txBody>
          <a:bodyPr>
            <a:normAutofit/>
          </a:bodyPr>
          <a:lstStyle/>
          <a:p>
            <a:r>
              <a:rPr lang="en-GB" smtClean="0"/>
              <a:t>1. ILO-crisis 2012-2015</a:t>
            </a:r>
            <a:endParaRPr lang="en-GB" dirty="0"/>
          </a:p>
        </p:txBody>
      </p:sp>
      <p:pic>
        <p:nvPicPr>
          <p:cNvPr id="5" name="Afbeelding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790" y="243458"/>
            <a:ext cx="1480380" cy="1347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0739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72067" y="2396277"/>
            <a:ext cx="7408333" cy="3465968"/>
          </a:xfrm>
        </p:spPr>
        <p:txBody>
          <a:bodyPr>
            <a:noAutofit/>
          </a:bodyPr>
          <a:lstStyle/>
          <a:p>
            <a:r>
              <a:rPr lang="en-GB" dirty="0" smtClean="0"/>
              <a:t>Organiser of conflict: CBI/UK, Business Europe, American Chamber of Commerce; International Organisation of Employers (IOE</a:t>
            </a:r>
            <a:r>
              <a:rPr lang="en-GB" dirty="0" smtClean="0"/>
              <a:t>):</a:t>
            </a:r>
            <a:endParaRPr lang="en-GB" dirty="0" smtClean="0"/>
          </a:p>
          <a:p>
            <a:pPr lvl="1"/>
            <a:r>
              <a:rPr lang="en-GB" sz="2300" dirty="0" smtClean="0"/>
              <a:t>Frustrations about their place in </a:t>
            </a:r>
            <a:r>
              <a:rPr lang="en-GB" sz="2300" dirty="0" smtClean="0"/>
              <a:t>ILO: </a:t>
            </a:r>
            <a:r>
              <a:rPr lang="en-GB" sz="2300" i="1" dirty="0" smtClean="0"/>
              <a:t>“we are not a recognised at the same level as workers and </a:t>
            </a:r>
            <a:r>
              <a:rPr lang="en-GB" sz="2300" i="1" dirty="0" err="1" smtClean="0"/>
              <a:t>Govs</a:t>
            </a:r>
            <a:r>
              <a:rPr lang="en-GB" sz="2300" i="1" dirty="0" smtClean="0"/>
              <a:t>.” </a:t>
            </a:r>
            <a:r>
              <a:rPr lang="en-GB" sz="2300" dirty="0" smtClean="0"/>
              <a:t>and Guy </a:t>
            </a:r>
            <a:r>
              <a:rPr lang="en-GB" sz="2300" dirty="0" smtClean="0"/>
              <a:t>Ryder was just elected as </a:t>
            </a:r>
            <a:r>
              <a:rPr lang="en-GB" sz="2300" dirty="0" smtClean="0"/>
              <a:t>DG;</a:t>
            </a:r>
            <a:endParaRPr lang="en-GB" sz="2300" dirty="0" smtClean="0"/>
          </a:p>
          <a:p>
            <a:pPr lvl="1"/>
            <a:r>
              <a:rPr lang="en-GB" sz="2300" dirty="0" smtClean="0"/>
              <a:t>Profiting of </a:t>
            </a:r>
            <a:r>
              <a:rPr lang="en-GB" sz="2300" dirty="0" smtClean="0"/>
              <a:t>the drive of austerity </a:t>
            </a:r>
            <a:r>
              <a:rPr lang="en-GB" sz="2300" dirty="0" smtClean="0"/>
              <a:t>policy and structural reforms;</a:t>
            </a:r>
          </a:p>
          <a:p>
            <a:pPr lvl="1"/>
            <a:r>
              <a:rPr lang="en-GB" sz="2300" dirty="0" smtClean="0"/>
              <a:t>Profiting of the </a:t>
            </a:r>
            <a:r>
              <a:rPr lang="en-GB" sz="2300" dirty="0" smtClean="0"/>
              <a:t>European Court decisions: Viking</a:t>
            </a:r>
            <a:r>
              <a:rPr lang="en-GB" sz="2300" dirty="0" smtClean="0"/>
              <a:t>, Laval, </a:t>
            </a:r>
            <a:r>
              <a:rPr lang="en-GB" sz="2300" dirty="0" err="1" smtClean="0"/>
              <a:t>Rüppert</a:t>
            </a:r>
            <a:r>
              <a:rPr lang="en-GB" sz="2300" dirty="0" smtClean="0"/>
              <a:t> cases about right to strike;</a:t>
            </a:r>
          </a:p>
          <a:p>
            <a:pPr lvl="1"/>
            <a:r>
              <a:rPr lang="en-GB" sz="2300" dirty="0" smtClean="0"/>
              <a:t>Profiting of weakened </a:t>
            </a:r>
            <a:r>
              <a:rPr lang="en-GB" sz="2300" dirty="0" smtClean="0"/>
              <a:t>position of unions;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82086" y="338328"/>
            <a:ext cx="8229600" cy="1252728"/>
          </a:xfrm>
        </p:spPr>
        <p:txBody>
          <a:bodyPr>
            <a:normAutofit/>
          </a:bodyPr>
          <a:lstStyle/>
          <a:p>
            <a:r>
              <a:rPr lang="en-GB" smtClean="0"/>
              <a:t>1. ILO-crisis 2012-2015</a:t>
            </a:r>
            <a:endParaRPr lang="en-GB" dirty="0"/>
          </a:p>
        </p:txBody>
      </p:sp>
      <p:pic>
        <p:nvPicPr>
          <p:cNvPr id="5" name="Afbeelding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790" y="243458"/>
            <a:ext cx="1480380" cy="1347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6521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72067" y="2443534"/>
            <a:ext cx="7408333" cy="3535974"/>
          </a:xfrm>
        </p:spPr>
        <p:txBody>
          <a:bodyPr>
            <a:noAutofit/>
          </a:bodyPr>
          <a:lstStyle/>
          <a:p>
            <a:r>
              <a:rPr lang="en-GB" dirty="0" smtClean="0"/>
              <a:t>Crisis </a:t>
            </a:r>
            <a:r>
              <a:rPr lang="en-GB" dirty="0" smtClean="0"/>
              <a:t>damaged </a:t>
            </a:r>
            <a:r>
              <a:rPr lang="en-GB" dirty="0" smtClean="0"/>
              <a:t>the </a:t>
            </a:r>
            <a:r>
              <a:rPr lang="en-GB" dirty="0"/>
              <a:t>S</a:t>
            </a:r>
            <a:r>
              <a:rPr lang="en-GB" dirty="0" smtClean="0"/>
              <a:t>upervisory </a:t>
            </a:r>
            <a:r>
              <a:rPr lang="en-GB" dirty="0"/>
              <a:t>S</a:t>
            </a:r>
            <a:r>
              <a:rPr lang="en-GB" dirty="0" smtClean="0"/>
              <a:t>ystem </a:t>
            </a:r>
            <a:r>
              <a:rPr lang="en-GB" dirty="0" smtClean="0"/>
              <a:t>of Application of Standards:</a:t>
            </a:r>
          </a:p>
          <a:p>
            <a:pPr lvl="2"/>
            <a:r>
              <a:rPr lang="en-GB" sz="2200" dirty="0" smtClean="0"/>
              <a:t>Experts Committee, weakened authority;</a:t>
            </a:r>
            <a:endParaRPr lang="en-GB" sz="2200" dirty="0" smtClean="0"/>
          </a:p>
          <a:p>
            <a:pPr lvl="2"/>
            <a:r>
              <a:rPr lang="en-GB" sz="2200" dirty="0" smtClean="0"/>
              <a:t>Committee on Application of Standards. IOE: </a:t>
            </a:r>
            <a:r>
              <a:rPr lang="en-GB" sz="2200" i="1" dirty="0" smtClean="0"/>
              <a:t>“no consensual conclusions anymore. Every group formulates (different) conclusions.</a:t>
            </a:r>
            <a:r>
              <a:rPr lang="en-GB" sz="2200" i="1" dirty="0" smtClean="0"/>
              <a:t>” </a:t>
            </a:r>
            <a:r>
              <a:rPr lang="en-GB" sz="2200" dirty="0" smtClean="0"/>
              <a:t>(guidance to governments losing credibility);</a:t>
            </a:r>
          </a:p>
          <a:p>
            <a:pPr lvl="2"/>
            <a:r>
              <a:rPr lang="en-GB" sz="2200" dirty="0" smtClean="0"/>
              <a:t>ILO guidance to governments seen by IOE as intolerable interference in national internal affairs</a:t>
            </a:r>
            <a:r>
              <a:rPr lang="en-GB" sz="2200" dirty="0" smtClean="0"/>
              <a:t>;</a:t>
            </a:r>
            <a:endParaRPr lang="en-GB" sz="2200" dirty="0" smtClean="0"/>
          </a:p>
          <a:p>
            <a:pPr lvl="2"/>
            <a:r>
              <a:rPr lang="en-GB" sz="2200" dirty="0" smtClean="0"/>
              <a:t>The Committee on Freedom of </a:t>
            </a:r>
            <a:r>
              <a:rPr lang="en-GB" sz="2200" dirty="0" smtClean="0"/>
              <a:t>Association (without tripartite consensus no conclusion of </a:t>
            </a:r>
            <a:r>
              <a:rPr lang="en-GB" sz="2200" dirty="0" err="1" smtClean="0"/>
              <a:t>FoA</a:t>
            </a:r>
            <a:r>
              <a:rPr lang="en-GB" sz="2200" dirty="0" smtClean="0"/>
              <a:t> cases). </a:t>
            </a:r>
            <a:endParaRPr lang="en-GB" sz="22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82086" y="338328"/>
            <a:ext cx="8229600" cy="1252728"/>
          </a:xfrm>
        </p:spPr>
        <p:txBody>
          <a:bodyPr>
            <a:normAutofit/>
          </a:bodyPr>
          <a:lstStyle/>
          <a:p>
            <a:r>
              <a:rPr lang="en-GB" smtClean="0"/>
              <a:t>1. ILO-crisis 2012-2015</a:t>
            </a:r>
            <a:endParaRPr lang="en-GB" dirty="0"/>
          </a:p>
        </p:txBody>
      </p:sp>
      <p:pic>
        <p:nvPicPr>
          <p:cNvPr id="5" name="Afbeelding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790" y="243458"/>
            <a:ext cx="1480380" cy="1347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55967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lfvorm">
  <a:themeElements>
    <a:clrScheme name="Golfv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Golfv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olfv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3411</Words>
  <Application>Microsoft Macintosh PowerPoint</Application>
  <PresentationFormat>Diavoorstelling (4:3)</PresentationFormat>
  <Paragraphs>339</Paragraphs>
  <Slides>46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46</vt:i4>
      </vt:variant>
    </vt:vector>
  </HeadingPairs>
  <TitlesOfParts>
    <vt:vector size="47" baseType="lpstr">
      <vt:lpstr>Golfvorm</vt:lpstr>
      <vt:lpstr>ILO, actual work and challenges International Labour Conference  Governing Body </vt:lpstr>
      <vt:lpstr>1. ILO-crisis 2012-2015 </vt:lpstr>
      <vt:lpstr>The Workers’ Group of the ILO Groupe Travailleur OIT</vt:lpstr>
      <vt:lpstr>1. ILO-crisis 2012-2015 </vt:lpstr>
      <vt:lpstr>1. ILO-crisis 2012-2015</vt:lpstr>
      <vt:lpstr>1. ILO-crisis 2012-2015</vt:lpstr>
      <vt:lpstr>1. ILO-crisis 2012-2015</vt:lpstr>
      <vt:lpstr>1. ILO-crisis 2012-2015</vt:lpstr>
      <vt:lpstr>1. ILO-crisis 2012-2015</vt:lpstr>
      <vt:lpstr>1. ILO-crisis 2012-2015</vt:lpstr>
      <vt:lpstr>1. ILO-crisis 2012-2015</vt:lpstr>
      <vt:lpstr>1. ILO-crisis 2012-2015</vt:lpstr>
      <vt:lpstr>2. Meanwhile ILO didn’t stop</vt:lpstr>
      <vt:lpstr>2. Meanwhile ILO didn’t stop</vt:lpstr>
      <vt:lpstr>3. Joint Statement ITUC-IOE</vt:lpstr>
      <vt:lpstr>3. Joint Statement ITUC-IOE</vt:lpstr>
      <vt:lpstr>3. Joint Statement ITUC-IOE</vt:lpstr>
      <vt:lpstr>3. Joint Statement ITUC-IOE</vt:lpstr>
      <vt:lpstr>3. Joint Statement ITUC-IOE</vt:lpstr>
      <vt:lpstr>3. Joint Statement ITUC-IOE</vt:lpstr>
      <vt:lpstr>4. The International Labour Conference 2016</vt:lpstr>
      <vt:lpstr>4. The International Labour Conference 2016</vt:lpstr>
      <vt:lpstr>4. The International Labour Conference 2016</vt:lpstr>
      <vt:lpstr>4. The International Labour Conference 2016</vt:lpstr>
      <vt:lpstr>4. The International Labour Conference 2016</vt:lpstr>
      <vt:lpstr>4. The International Labour Conference 2016</vt:lpstr>
      <vt:lpstr>4. The International Labour Conference 2016</vt:lpstr>
      <vt:lpstr>4. The International Labour Conference 2016</vt:lpstr>
      <vt:lpstr>4. The International Labour Conference 2016</vt:lpstr>
      <vt:lpstr>5. The Governing Body meetings            November 2016-March 2017</vt:lpstr>
      <vt:lpstr>5. The Governing Body meetings            November 2016-March 2017</vt:lpstr>
      <vt:lpstr>5. The Governing Body meetings            November 2016-March 2017</vt:lpstr>
      <vt:lpstr>5. The Governing Body meetings            November 2016-March 2017</vt:lpstr>
      <vt:lpstr>5. The Governing Body meetings            November 2016-March 2017</vt:lpstr>
      <vt:lpstr>6. International Labour Conferences  June 2017- June 2019</vt:lpstr>
      <vt:lpstr>6. International Labour Conferences  June 2017- June 2019</vt:lpstr>
      <vt:lpstr>7. FOW: 7 Working Points</vt:lpstr>
      <vt:lpstr>7. FOW: 7 Working Points</vt:lpstr>
      <vt:lpstr>7. FOW: 7 Working Points</vt:lpstr>
      <vt:lpstr>7. FOW: 7 Working Points</vt:lpstr>
      <vt:lpstr>7. FOW: 7 Working Points</vt:lpstr>
      <vt:lpstr>7. FOW: 7 Working Points</vt:lpstr>
      <vt:lpstr>7. FOW: 7 Working Points</vt:lpstr>
      <vt:lpstr>7. FOW: 7 Working Points</vt:lpstr>
      <vt:lpstr>8.FOW: 7 Working Points</vt:lpstr>
      <vt:lpstr>7. FOW: 7 Working Points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Luc Cortebeeck</dc:creator>
  <cp:keywords/>
  <dc:description/>
  <cp:lastModifiedBy>Luc Cortebeeck</cp:lastModifiedBy>
  <cp:revision>74</cp:revision>
  <dcterms:created xsi:type="dcterms:W3CDTF">2016-09-22T08:27:20Z</dcterms:created>
  <dcterms:modified xsi:type="dcterms:W3CDTF">2016-09-24T22:26:32Z</dcterms:modified>
  <cp:category/>
</cp:coreProperties>
</file>