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1.xml" ContentType="application/vnd.openxmlformats-officedocument.drawingml.chart+xml"/>
  <Override PartName="/ppt/notesSlides/notesSlide5.xml" ContentType="application/vnd.openxmlformats-officedocument.presentationml.notesSlide+xml"/>
  <Override PartName="/ppt/charts/chart2.xml" ContentType="application/vnd.openxmlformats-officedocument.drawingml.chart+xml"/>
  <Override PartName="/ppt/notesSlides/notesSlide6.xml" ContentType="application/vnd.openxmlformats-officedocument.presentationml.notesSlide+xml"/>
  <Override PartName="/ppt/charts/chart3.xml" ContentType="application/vnd.openxmlformats-officedocument.drawingml.chart+xml"/>
  <Override PartName="/ppt/theme/themeOverride2.xml" ContentType="application/vnd.openxmlformats-officedocument.themeOverr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theme/themeOverride3.xml" ContentType="application/vnd.openxmlformats-officedocument.themeOverride+xml"/>
  <Override PartName="/ppt/notesSlides/notesSlide9.xml" ContentType="application/vnd.openxmlformats-officedocument.presentationml.notesSlide+xml"/>
  <Override PartName="/ppt/theme/themeOverride4.xml" ContentType="application/vnd.openxmlformats-officedocument.themeOverride+xml"/>
  <Override PartName="/ppt/notesSlides/notesSlide10.xml" ContentType="application/vnd.openxmlformats-officedocument.presentationml.notesSlide+xml"/>
  <Override PartName="/ppt/theme/themeOverride5.xml" ContentType="application/vnd.openxmlformats-officedocument.themeOverride+xml"/>
  <Override PartName="/ppt/notesSlides/notesSlide11.xml" ContentType="application/vnd.openxmlformats-officedocument.presentationml.notesSlide+xml"/>
  <Override PartName="/ppt/theme/themeOverride6.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69" r:id="rId2"/>
    <p:sldId id="324" r:id="rId3"/>
    <p:sldId id="334" r:id="rId4"/>
    <p:sldId id="327" r:id="rId5"/>
    <p:sldId id="322" r:id="rId6"/>
    <p:sldId id="323" r:id="rId7"/>
    <p:sldId id="345" r:id="rId8"/>
    <p:sldId id="341" r:id="rId9"/>
    <p:sldId id="344" r:id="rId10"/>
    <p:sldId id="326" r:id="rId11"/>
    <p:sldId id="337" r:id="rId12"/>
    <p:sldId id="336" r:id="rId13"/>
    <p:sldId id="339" r:id="rId14"/>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B3311"/>
    <a:srgbClr val="20E625"/>
    <a:srgbClr val="1F5F2E"/>
    <a:srgbClr val="E309D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65" autoAdjust="0"/>
    <p:restoredTop sz="94189" autoAdjust="0"/>
  </p:normalViewPr>
  <p:slideViewPr>
    <p:cSldViewPr>
      <p:cViewPr varScale="1">
        <p:scale>
          <a:sx n="84" d="100"/>
          <a:sy n="84" d="100"/>
        </p:scale>
        <p:origin x="1459" y="67"/>
      </p:cViewPr>
      <p:guideLst>
        <p:guide orient="horz" pos="2160"/>
        <p:guide pos="2880"/>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1" Type="http://schemas.openxmlformats.org/officeDocument/2006/relationships/oleObject" Target="../embeddings/oleObject1.bin"/></Relationships>
</file>

<file path=ppt/charts/_rels/chart2.xml.rels><?xml version="1.0" encoding="UTF-8" standalone="yes"?>
<Relationships xmlns="http://schemas.openxmlformats.org/package/2006/relationships"><Relationship Id="rId1" Type="http://schemas.openxmlformats.org/officeDocument/2006/relationships/oleObject" Target="file:///D:\ejourdan\Desktop\Corrected%20Charts.xlsx" TargetMode="External"/></Relationships>
</file>

<file path=ppt/charts/_rels/chart3.xml.rels><?xml version="1.0" encoding="UTF-8" standalone="yes"?>
<Relationships xmlns="http://schemas.openxmlformats.org/package/2006/relationships"><Relationship Id="rId2" Type="http://schemas.openxmlformats.org/officeDocument/2006/relationships/oleObject" Target="file:///D:\ejourdan\Desktop\Corrected%20Charts.xlsx" TargetMode="External"/><Relationship Id="rId1" Type="http://schemas.openxmlformats.org/officeDocument/2006/relationships/themeOverride" Target="../theme/themeOverride2.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16768591368636"/>
          <c:y val="0.17026987422853401"/>
          <c:w val="0.75097382869667395"/>
          <c:h val="0.57473720868621403"/>
        </c:manualLayout>
      </c:layout>
      <c:barChart>
        <c:barDir val="col"/>
        <c:grouping val="clustered"/>
        <c:varyColors val="0"/>
        <c:ser>
          <c:idx val="1"/>
          <c:order val="1"/>
          <c:tx>
            <c:strRef>
              <c:f>'[Copy of Copy of Migration Chapter_30 April 2014.xlsx]Figure 1'!$C$2</c:f>
              <c:strCache>
                <c:ptCount val="1"/>
                <c:pt idx="0">
                  <c:v>Share of working poor</c:v>
                </c:pt>
              </c:strCache>
            </c:strRef>
          </c:tx>
          <c:spPr>
            <a:solidFill>
              <a:schemeClr val="accent3"/>
            </a:solidFill>
          </c:spPr>
          <c:invertIfNegative val="0"/>
          <c:cat>
            <c:strRef>
              <c:f>'[Copy of Copy of Migration Chapter_30 April 2014.xlsx]Figure 1'!$A$3:$A$9</c:f>
              <c:strCache>
                <c:ptCount val="7"/>
                <c:pt idx="0">
                  <c:v>Sub-Saharan Africa</c:v>
                </c:pt>
                <c:pt idx="1">
                  <c:v>South Asia</c:v>
                </c:pt>
                <c:pt idx="2">
                  <c:v>Latin America and the Caribbean</c:v>
                </c:pt>
                <c:pt idx="3">
                  <c:v>Central &amp; South Eastern Europe and CIS</c:v>
                </c:pt>
                <c:pt idx="4">
                  <c:v>Middle East and North Africa</c:v>
                </c:pt>
                <c:pt idx="5">
                  <c:v>East Asia, South East Asia and  Pacific</c:v>
                </c:pt>
                <c:pt idx="6">
                  <c:v>Advanced Economies</c:v>
                </c:pt>
              </c:strCache>
            </c:strRef>
          </c:cat>
          <c:val>
            <c:numRef>
              <c:f>'[Copy of Copy of Migration Chapter_30 April 2014.xlsx]Figure 1'!$C$3:$C$9</c:f>
              <c:numCache>
                <c:formatCode>General</c:formatCode>
                <c:ptCount val="7"/>
                <c:pt idx="0">
                  <c:v>79.077597666666648</c:v>
                </c:pt>
                <c:pt idx="1">
                  <c:v>80.144260000000003</c:v>
                </c:pt>
                <c:pt idx="2">
                  <c:v>28.60122999999999</c:v>
                </c:pt>
                <c:pt idx="3">
                  <c:v>30.964715392857141</c:v>
                </c:pt>
                <c:pt idx="4">
                  <c:v>30.52446743529412</c:v>
                </c:pt>
                <c:pt idx="5">
                  <c:v>65.035964542857144</c:v>
                </c:pt>
                <c:pt idx="6">
                  <c:v>2.3503734000000001</c:v>
                </c:pt>
              </c:numCache>
            </c:numRef>
          </c:val>
        </c:ser>
        <c:ser>
          <c:idx val="2"/>
          <c:order val="2"/>
          <c:tx>
            <c:strRef>
              <c:f>'[Copy of Copy of Migration Chapter_30 April 2014.xlsx]Figure 1'!$D$2</c:f>
              <c:strCache>
                <c:ptCount val="1"/>
                <c:pt idx="0">
                  <c:v>Social protection coverage</c:v>
                </c:pt>
              </c:strCache>
            </c:strRef>
          </c:tx>
          <c:spPr>
            <a:solidFill>
              <a:srgbClr val="FFC000"/>
            </a:solidFill>
            <a:ln>
              <a:solidFill>
                <a:schemeClr val="accent1">
                  <a:lumMod val="60000"/>
                  <a:lumOff val="40000"/>
                </a:schemeClr>
              </a:solidFill>
            </a:ln>
          </c:spPr>
          <c:invertIfNegative val="0"/>
          <c:cat>
            <c:strRef>
              <c:f>'[Copy of Copy of Migration Chapter_30 April 2014.xlsx]Figure 1'!$A$3:$A$9</c:f>
              <c:strCache>
                <c:ptCount val="7"/>
                <c:pt idx="0">
                  <c:v>Sub-Saharan Africa</c:v>
                </c:pt>
                <c:pt idx="1">
                  <c:v>South Asia</c:v>
                </c:pt>
                <c:pt idx="2">
                  <c:v>Latin America and the Caribbean</c:v>
                </c:pt>
                <c:pt idx="3">
                  <c:v>Central &amp; South Eastern Europe and CIS</c:v>
                </c:pt>
                <c:pt idx="4">
                  <c:v>Middle East and North Africa</c:v>
                </c:pt>
                <c:pt idx="5">
                  <c:v>East Asia, South East Asia and  Pacific</c:v>
                </c:pt>
                <c:pt idx="6">
                  <c:v>Advanced Economies</c:v>
                </c:pt>
              </c:strCache>
            </c:strRef>
          </c:cat>
          <c:val>
            <c:numRef>
              <c:f>'[Copy of Copy of Migration Chapter_30 April 2014.xlsx]Figure 1'!$D$3:$D$9</c:f>
              <c:numCache>
                <c:formatCode>General</c:formatCode>
                <c:ptCount val="7"/>
                <c:pt idx="0">
                  <c:v>17.47894736842105</c:v>
                </c:pt>
                <c:pt idx="1">
                  <c:v>34.800000000000011</c:v>
                </c:pt>
                <c:pt idx="2">
                  <c:v>59.581249999999997</c:v>
                </c:pt>
                <c:pt idx="3">
                  <c:v>75.692857142857108</c:v>
                </c:pt>
                <c:pt idx="4">
                  <c:v>73.185714285714283</c:v>
                </c:pt>
                <c:pt idx="5">
                  <c:v>71.650000000000006</c:v>
                </c:pt>
                <c:pt idx="6">
                  <c:v>93.228571428571414</c:v>
                </c:pt>
              </c:numCache>
            </c:numRef>
          </c:val>
        </c:ser>
        <c:dLbls>
          <c:showLegendKey val="0"/>
          <c:showVal val="0"/>
          <c:showCatName val="0"/>
          <c:showSerName val="0"/>
          <c:showPercent val="0"/>
          <c:showBubbleSize val="0"/>
        </c:dLbls>
        <c:gapWidth val="150"/>
        <c:axId val="435957072"/>
        <c:axId val="19385384"/>
      </c:barChart>
      <c:lineChart>
        <c:grouping val="standard"/>
        <c:varyColors val="0"/>
        <c:ser>
          <c:idx val="0"/>
          <c:order val="0"/>
          <c:tx>
            <c:strRef>
              <c:f>'[Copy of Copy of Migration Chapter_30 April 2014.xlsx]Figure 1'!$B$2</c:f>
              <c:strCache>
                <c:ptCount val="1"/>
                <c:pt idx="0">
                  <c:v>Emigration rate</c:v>
                </c:pt>
              </c:strCache>
            </c:strRef>
          </c:tx>
          <c:spPr>
            <a:ln>
              <a:noFill/>
            </a:ln>
          </c:spPr>
          <c:marker>
            <c:symbol val="circle"/>
            <c:size val="8"/>
            <c:spPr>
              <a:solidFill>
                <a:srgbClr val="FF0000"/>
              </a:solidFill>
            </c:spPr>
          </c:marker>
          <c:cat>
            <c:strRef>
              <c:f>'[Copy of Copy of Migration Chapter_30 April 2014.xlsx]Figure 1'!$A$3:$A$9</c:f>
              <c:strCache>
                <c:ptCount val="7"/>
                <c:pt idx="0">
                  <c:v>Sub-Saharan Africa</c:v>
                </c:pt>
                <c:pt idx="1">
                  <c:v>South Asia</c:v>
                </c:pt>
                <c:pt idx="2">
                  <c:v>Latin America and the Caribbean</c:v>
                </c:pt>
                <c:pt idx="3">
                  <c:v>Central &amp; South Eastern Europe and CIS</c:v>
                </c:pt>
                <c:pt idx="4">
                  <c:v>Middle East and North Africa</c:v>
                </c:pt>
                <c:pt idx="5">
                  <c:v>East Asia, South East Asia and  Pacific</c:v>
                </c:pt>
                <c:pt idx="6">
                  <c:v>Advanced Economies</c:v>
                </c:pt>
              </c:strCache>
            </c:strRef>
          </c:cat>
          <c:val>
            <c:numRef>
              <c:f>'[Copy of Copy of Migration Chapter_30 April 2014.xlsx]Figure 1'!$B$3:$B$9</c:f>
              <c:numCache>
                <c:formatCode>0.00%</c:formatCode>
                <c:ptCount val="7"/>
                <c:pt idx="0">
                  <c:v>1.50530551297113E-2</c:v>
                </c:pt>
                <c:pt idx="1">
                  <c:v>1.46108303104872E-2</c:v>
                </c:pt>
                <c:pt idx="2">
                  <c:v>1.28375167084751E-2</c:v>
                </c:pt>
                <c:pt idx="3">
                  <c:v>1.2798825895172099E-2</c:v>
                </c:pt>
                <c:pt idx="4">
                  <c:v>1.05922338902319E-2</c:v>
                </c:pt>
                <c:pt idx="5">
                  <c:v>7.66562476049762E-3</c:v>
                </c:pt>
                <c:pt idx="6">
                  <c:v>4.97442950728924E-3</c:v>
                </c:pt>
              </c:numCache>
            </c:numRef>
          </c:val>
          <c:smooth val="0"/>
        </c:ser>
        <c:dLbls>
          <c:showLegendKey val="0"/>
          <c:showVal val="0"/>
          <c:showCatName val="0"/>
          <c:showSerName val="0"/>
          <c:showPercent val="0"/>
          <c:showBubbleSize val="0"/>
        </c:dLbls>
        <c:marker val="1"/>
        <c:smooth val="0"/>
        <c:axId val="474786576"/>
        <c:axId val="435124576"/>
      </c:lineChart>
      <c:catAx>
        <c:axId val="435957072"/>
        <c:scaling>
          <c:orientation val="minMax"/>
        </c:scaling>
        <c:delete val="0"/>
        <c:axPos val="b"/>
        <c:numFmt formatCode="General" sourceLinked="0"/>
        <c:majorTickMark val="none"/>
        <c:minorTickMark val="none"/>
        <c:tickLblPos val="nextTo"/>
        <c:txPr>
          <a:bodyPr/>
          <a:lstStyle/>
          <a:p>
            <a:pPr>
              <a:defRPr sz="1000"/>
            </a:pPr>
            <a:endParaRPr lang="it-IT"/>
          </a:p>
        </c:txPr>
        <c:crossAx val="19385384"/>
        <c:crosses val="autoZero"/>
        <c:auto val="1"/>
        <c:lblAlgn val="ctr"/>
        <c:lblOffset val="0"/>
        <c:noMultiLvlLbl val="0"/>
      </c:catAx>
      <c:valAx>
        <c:axId val="19385384"/>
        <c:scaling>
          <c:orientation val="minMax"/>
        </c:scaling>
        <c:delete val="0"/>
        <c:axPos val="l"/>
        <c:majorGridlines/>
        <c:title>
          <c:tx>
            <c:rich>
              <a:bodyPr rot="-5400000" vert="horz"/>
              <a:lstStyle/>
              <a:p>
                <a:pPr>
                  <a:defRPr sz="1050"/>
                </a:pPr>
                <a:r>
                  <a:rPr lang="en-US" sz="1050"/>
                  <a:t>Working poor and social protection coverage (%)</a:t>
                </a:r>
              </a:p>
            </c:rich>
          </c:tx>
          <c:layout>
            <c:manualLayout>
              <c:xMode val="edge"/>
              <c:yMode val="edge"/>
              <c:x val="1.2388641551119401E-2"/>
              <c:y val="0.14096070690532"/>
            </c:manualLayout>
          </c:layout>
          <c:overlay val="0"/>
        </c:title>
        <c:numFmt formatCode="General" sourceLinked="1"/>
        <c:majorTickMark val="out"/>
        <c:minorTickMark val="none"/>
        <c:tickLblPos val="nextTo"/>
        <c:spPr>
          <a:ln>
            <a:noFill/>
          </a:ln>
        </c:spPr>
        <c:crossAx val="435957072"/>
        <c:crosses val="autoZero"/>
        <c:crossBetween val="between"/>
        <c:majorUnit val="25"/>
      </c:valAx>
      <c:valAx>
        <c:axId val="435124576"/>
        <c:scaling>
          <c:orientation val="minMax"/>
          <c:max val="1.6E-2"/>
          <c:min val="0"/>
        </c:scaling>
        <c:delete val="0"/>
        <c:axPos val="r"/>
        <c:majorGridlines>
          <c:spPr>
            <a:ln>
              <a:solidFill>
                <a:schemeClr val="bg1">
                  <a:lumMod val="85000"/>
                </a:schemeClr>
              </a:solidFill>
            </a:ln>
          </c:spPr>
        </c:majorGridlines>
        <c:title>
          <c:tx>
            <c:rich>
              <a:bodyPr rot="-5400000" vert="horz"/>
              <a:lstStyle/>
              <a:p>
                <a:pPr>
                  <a:defRPr sz="1050"/>
                </a:pPr>
                <a:r>
                  <a:rPr lang="en-US" sz="1050"/>
                  <a:t>Emigration rate (%)</a:t>
                </a:r>
              </a:p>
            </c:rich>
          </c:tx>
          <c:layout>
            <c:manualLayout>
              <c:xMode val="edge"/>
              <c:yMode val="edge"/>
              <c:x val="0.94394467144254202"/>
              <c:y val="0.33042247442591899"/>
            </c:manualLayout>
          </c:layout>
          <c:overlay val="0"/>
        </c:title>
        <c:numFmt formatCode="0.0%" sourceLinked="0"/>
        <c:majorTickMark val="out"/>
        <c:minorTickMark val="none"/>
        <c:tickLblPos val="nextTo"/>
        <c:spPr>
          <a:ln>
            <a:noFill/>
          </a:ln>
        </c:spPr>
        <c:crossAx val="474786576"/>
        <c:crosses val="max"/>
        <c:crossBetween val="between"/>
        <c:majorUnit val="2E-3"/>
      </c:valAx>
      <c:catAx>
        <c:axId val="474786576"/>
        <c:scaling>
          <c:orientation val="minMax"/>
        </c:scaling>
        <c:delete val="1"/>
        <c:axPos val="b"/>
        <c:numFmt formatCode="General" sourceLinked="1"/>
        <c:majorTickMark val="out"/>
        <c:minorTickMark val="none"/>
        <c:tickLblPos val="nextTo"/>
        <c:crossAx val="435124576"/>
        <c:crosses val="autoZero"/>
        <c:auto val="1"/>
        <c:lblAlgn val="ctr"/>
        <c:lblOffset val="100"/>
        <c:noMultiLvlLbl val="0"/>
      </c:catAx>
      <c:spPr>
        <a:solidFill>
          <a:schemeClr val="tx1">
            <a:alpha val="21000"/>
          </a:schemeClr>
        </a:solidFill>
      </c:spPr>
    </c:plotArea>
    <c:legend>
      <c:legendPos val="t"/>
      <c:overlay val="0"/>
      <c:txPr>
        <a:bodyPr/>
        <a:lstStyle/>
        <a:p>
          <a:pPr>
            <a:defRPr sz="1200"/>
          </a:pPr>
          <a:endParaRPr lang="it-IT"/>
        </a:p>
      </c:txPr>
    </c:legend>
    <c:plotVisOnly val="1"/>
    <c:dispBlanksAs val="gap"/>
    <c:showDLblsOverMax val="0"/>
  </c:chart>
  <c:spPr>
    <a:ln>
      <a:noFill/>
    </a:ln>
  </c:sp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pivotSource>
    <c:name>[Corrected Charts.xlsx]Page 5!PivotTable5</c:name>
    <c:fmtId val="-1"/>
  </c:pivotSource>
  <c:chart>
    <c:autoTitleDeleted val="1"/>
    <c:pivotFmts>
      <c:pivotFmt>
        <c:idx val="0"/>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a:sp3d/>
        </c:spPr>
        <c:marker>
          <c:symbol val="circle"/>
          <c:size val="6"/>
        </c:marker>
        <c:dLbl>
          <c:idx val="0"/>
          <c:numFmt formatCode="0.0%" sourceLinked="0"/>
          <c:spPr>
            <a:noFill/>
            <a:ln>
              <a:noFill/>
            </a:ln>
            <a:effectLst/>
          </c:spPr>
          <c:txPr>
            <a:bodyPr rot="0" spcFirstLastPara="1" vertOverflow="ellipsis" vert="horz" wrap="square" lIns="38100" tIns="19050" rIns="38100" bIns="19050" anchor="ctr" anchorCtr="1">
              <a:spAutoFit/>
            </a:bodyPr>
            <a:lstStyle/>
            <a:p>
              <a:pPr>
                <a:defRPr sz="1050" b="1" i="0" u="none" strike="noStrike" kern="1200" baseline="0">
                  <a:solidFill>
                    <a:schemeClr val="tx1"/>
                  </a:solidFill>
                  <a:latin typeface="+mn-lt"/>
                  <a:ea typeface="+mn-ea"/>
                  <a:cs typeface="+mn-cs"/>
                </a:defRPr>
              </a:pPr>
              <a:endParaRPr lang="it-IT"/>
            </a:p>
          </c:txPr>
          <c:dLblPos val="bestFit"/>
          <c:showLegendKey val="0"/>
          <c:showVal val="0"/>
          <c:showCatName val="0"/>
          <c:showSerName val="0"/>
          <c:showPercent val="1"/>
          <c:showBubbleSize val="0"/>
          <c:extLst>
            <c:ext xmlns:c15="http://schemas.microsoft.com/office/drawing/2012/chart" uri="{CE6537A1-D6FC-4f65-9D91-7224C49458BB}"/>
          </c:extLst>
        </c:dLbl>
      </c:pivotFmt>
      <c:pivotFmt>
        <c:idx val="1"/>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a:sp3d/>
        </c:spPr>
      </c:pivotFmt>
      <c:pivotFmt>
        <c:idx val="2"/>
        <c:spPr>
          <a:gradFill rotWithShape="1">
            <a:gsLst>
              <a:gs pos="0">
                <a:schemeClr val="accent2">
                  <a:satMod val="103000"/>
                  <a:lumMod val="102000"/>
                  <a:tint val="94000"/>
                </a:schemeClr>
              </a:gs>
              <a:gs pos="50000">
                <a:schemeClr val="accent2">
                  <a:satMod val="110000"/>
                  <a:lumMod val="100000"/>
                  <a:shade val="100000"/>
                </a:schemeClr>
              </a:gs>
              <a:gs pos="100000">
                <a:schemeClr val="accent2">
                  <a:lumMod val="99000"/>
                  <a:satMod val="120000"/>
                  <a:shade val="78000"/>
                </a:schemeClr>
              </a:gs>
            </a:gsLst>
            <a:lin ang="5400000" scaled="0"/>
          </a:gradFill>
          <a:ln>
            <a:noFill/>
          </a:ln>
          <a:effectLst/>
          <a:sp3d/>
        </c:spPr>
      </c:pivotFmt>
      <c:pivotFmt>
        <c:idx val="3"/>
        <c:spPr>
          <a:gradFill rotWithShape="1">
            <a:gsLst>
              <a:gs pos="0">
                <a:schemeClr val="accent3">
                  <a:satMod val="103000"/>
                  <a:lumMod val="102000"/>
                  <a:tint val="94000"/>
                </a:schemeClr>
              </a:gs>
              <a:gs pos="50000">
                <a:schemeClr val="accent3">
                  <a:satMod val="110000"/>
                  <a:lumMod val="100000"/>
                  <a:shade val="100000"/>
                </a:schemeClr>
              </a:gs>
              <a:gs pos="100000">
                <a:schemeClr val="accent3">
                  <a:lumMod val="99000"/>
                  <a:satMod val="120000"/>
                  <a:shade val="78000"/>
                </a:schemeClr>
              </a:gs>
            </a:gsLst>
            <a:lin ang="5400000" scaled="0"/>
          </a:gradFill>
          <a:ln>
            <a:noFill/>
          </a:ln>
          <a:effectLst/>
          <a:sp3d/>
        </c:spPr>
      </c:pivotFmt>
      <c:pivotFmt>
        <c:idx val="4"/>
        <c:spPr>
          <a:gradFill rotWithShape="1">
            <a:gsLst>
              <a:gs pos="0">
                <a:schemeClr val="accent4">
                  <a:satMod val="103000"/>
                  <a:lumMod val="102000"/>
                  <a:tint val="94000"/>
                </a:schemeClr>
              </a:gs>
              <a:gs pos="50000">
                <a:schemeClr val="accent4">
                  <a:satMod val="110000"/>
                  <a:lumMod val="100000"/>
                  <a:shade val="100000"/>
                </a:schemeClr>
              </a:gs>
              <a:gs pos="100000">
                <a:schemeClr val="accent4">
                  <a:lumMod val="99000"/>
                  <a:satMod val="120000"/>
                  <a:shade val="78000"/>
                </a:schemeClr>
              </a:gs>
            </a:gsLst>
            <a:lin ang="5400000" scaled="0"/>
          </a:gradFill>
          <a:ln>
            <a:noFill/>
          </a:ln>
          <a:effectLst/>
          <a:sp3d/>
        </c:spPr>
      </c:pivotFmt>
      <c:pivotFmt>
        <c:idx val="5"/>
        <c:spPr>
          <a:solidFill>
            <a:srgbClr val="AD130F"/>
          </a:solidFill>
          <a:ln>
            <a:solidFill>
              <a:schemeClr val="tx1">
                <a:lumMod val="15000"/>
                <a:lumOff val="85000"/>
              </a:schemeClr>
            </a:solidFill>
          </a:ln>
          <a:effectLst/>
          <a:sp3d>
            <a:contourClr>
              <a:schemeClr val="tx1">
                <a:lumMod val="15000"/>
                <a:lumOff val="85000"/>
              </a:schemeClr>
            </a:contourClr>
          </a:sp3d>
        </c:spPr>
      </c:pivotFmt>
      <c:pivotFmt>
        <c:idx val="6"/>
        <c:spPr>
          <a:gradFill rotWithShape="1">
            <a:gsLst>
              <a:gs pos="0">
                <a:schemeClr val="accent6">
                  <a:satMod val="103000"/>
                  <a:lumMod val="102000"/>
                  <a:tint val="94000"/>
                </a:schemeClr>
              </a:gs>
              <a:gs pos="50000">
                <a:schemeClr val="accent6">
                  <a:satMod val="110000"/>
                  <a:lumMod val="100000"/>
                  <a:shade val="100000"/>
                </a:schemeClr>
              </a:gs>
              <a:gs pos="100000">
                <a:schemeClr val="accent6">
                  <a:lumMod val="99000"/>
                  <a:satMod val="120000"/>
                  <a:shade val="78000"/>
                </a:schemeClr>
              </a:gs>
            </a:gsLst>
            <a:lin ang="5400000" scaled="0"/>
          </a:gradFill>
          <a:ln>
            <a:noFill/>
          </a:ln>
          <a:effectLst/>
          <a:sp3d/>
        </c:spPr>
      </c:pivotFmt>
      <c:pivotFmt>
        <c:idx val="7"/>
        <c:spPr>
          <a:solidFill>
            <a:srgbClr val="DCB4E0"/>
          </a:solidFill>
          <a:ln>
            <a:noFill/>
          </a:ln>
          <a:effectLst/>
          <a:sp3d/>
        </c:spPr>
      </c:pivotFmt>
      <c:pivotFmt>
        <c:idx val="8"/>
        <c:spPr>
          <a:gradFill rotWithShape="1">
            <a:gsLst>
              <a:gs pos="0">
                <a:schemeClr val="accent2">
                  <a:lumMod val="60000"/>
                  <a:satMod val="103000"/>
                  <a:lumMod val="102000"/>
                  <a:tint val="94000"/>
                </a:schemeClr>
              </a:gs>
              <a:gs pos="50000">
                <a:schemeClr val="accent2">
                  <a:lumMod val="60000"/>
                  <a:satMod val="110000"/>
                  <a:lumMod val="100000"/>
                  <a:shade val="100000"/>
                </a:schemeClr>
              </a:gs>
              <a:gs pos="100000">
                <a:schemeClr val="accent2">
                  <a:lumMod val="60000"/>
                  <a:lumMod val="99000"/>
                  <a:satMod val="120000"/>
                  <a:shade val="78000"/>
                </a:schemeClr>
              </a:gs>
            </a:gsLst>
            <a:lin ang="5400000" scaled="0"/>
          </a:gradFill>
          <a:ln>
            <a:noFill/>
          </a:ln>
          <a:effectLst/>
          <a:sp3d/>
        </c:spPr>
      </c:pivotFmt>
      <c:pivotFmt>
        <c:idx val="9"/>
        <c:spPr>
          <a:gradFill rotWithShape="1">
            <a:gsLst>
              <a:gs pos="0">
                <a:schemeClr val="accent3">
                  <a:lumMod val="60000"/>
                  <a:satMod val="103000"/>
                  <a:lumMod val="102000"/>
                  <a:tint val="94000"/>
                </a:schemeClr>
              </a:gs>
              <a:gs pos="50000">
                <a:schemeClr val="accent3">
                  <a:lumMod val="60000"/>
                  <a:satMod val="110000"/>
                  <a:lumMod val="100000"/>
                  <a:shade val="100000"/>
                </a:schemeClr>
              </a:gs>
              <a:gs pos="100000">
                <a:schemeClr val="accent3">
                  <a:lumMod val="60000"/>
                  <a:lumMod val="99000"/>
                  <a:satMod val="120000"/>
                  <a:shade val="78000"/>
                </a:schemeClr>
              </a:gs>
            </a:gsLst>
            <a:lin ang="5400000" scaled="0"/>
          </a:gradFill>
          <a:ln>
            <a:noFill/>
          </a:ln>
          <a:effectLst/>
          <a:sp3d/>
        </c:spPr>
      </c:pivotFmt>
      <c:pivotFmt>
        <c:idx val="10"/>
        <c:spPr>
          <a:gradFill rotWithShape="1">
            <a:gsLst>
              <a:gs pos="0">
                <a:schemeClr val="accent4">
                  <a:lumMod val="60000"/>
                  <a:satMod val="103000"/>
                  <a:lumMod val="102000"/>
                  <a:tint val="94000"/>
                </a:schemeClr>
              </a:gs>
              <a:gs pos="50000">
                <a:schemeClr val="accent4">
                  <a:lumMod val="60000"/>
                  <a:satMod val="110000"/>
                  <a:lumMod val="100000"/>
                  <a:shade val="100000"/>
                </a:schemeClr>
              </a:gs>
              <a:gs pos="100000">
                <a:schemeClr val="accent4">
                  <a:lumMod val="60000"/>
                  <a:lumMod val="99000"/>
                  <a:satMod val="120000"/>
                  <a:shade val="78000"/>
                </a:schemeClr>
              </a:gs>
            </a:gsLst>
            <a:lin ang="5400000" scaled="0"/>
          </a:gradFill>
          <a:ln>
            <a:noFill/>
          </a:ln>
          <a:effectLst/>
          <a:sp3d/>
        </c:spPr>
      </c:pivotFmt>
      <c:pivotFmt>
        <c:idx val="11"/>
        <c:spPr>
          <a:gradFill rotWithShape="1">
            <a:gsLst>
              <a:gs pos="0">
                <a:schemeClr val="accent5">
                  <a:lumMod val="60000"/>
                  <a:satMod val="103000"/>
                  <a:lumMod val="102000"/>
                  <a:tint val="94000"/>
                </a:schemeClr>
              </a:gs>
              <a:gs pos="50000">
                <a:schemeClr val="accent5">
                  <a:lumMod val="60000"/>
                  <a:satMod val="110000"/>
                  <a:lumMod val="100000"/>
                  <a:shade val="100000"/>
                </a:schemeClr>
              </a:gs>
              <a:gs pos="100000">
                <a:schemeClr val="accent5">
                  <a:lumMod val="60000"/>
                  <a:lumMod val="99000"/>
                  <a:satMod val="120000"/>
                  <a:shade val="78000"/>
                </a:schemeClr>
              </a:gs>
            </a:gsLst>
            <a:lin ang="5400000" scaled="0"/>
          </a:gradFill>
          <a:ln>
            <a:noFill/>
          </a:ln>
          <a:effectLst/>
          <a:sp3d/>
        </c:spPr>
      </c:pivotFmt>
      <c:pivotFmt>
        <c:idx val="12"/>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a:sp3d/>
        </c:spPr>
        <c:marker>
          <c:symbol val="none"/>
        </c:marker>
        <c:dLbl>
          <c:idx val="0"/>
          <c:numFmt formatCode="0.0%" sourceLinked="0"/>
          <c:spPr>
            <a:noFill/>
            <a:ln>
              <a:noFill/>
            </a:ln>
            <a:effectLst/>
          </c:spPr>
          <c:txPr>
            <a:bodyPr rot="0" spcFirstLastPara="1" vertOverflow="ellipsis" vert="horz" wrap="square" lIns="38100" tIns="19050" rIns="38100" bIns="19050" anchor="ctr" anchorCtr="1">
              <a:spAutoFit/>
            </a:bodyPr>
            <a:lstStyle/>
            <a:p>
              <a:pPr>
                <a:defRPr sz="1050" b="1" i="0" u="none" strike="noStrike" kern="1200" baseline="0">
                  <a:solidFill>
                    <a:schemeClr val="tx1"/>
                  </a:solidFill>
                  <a:latin typeface="+mn-lt"/>
                  <a:ea typeface="+mn-ea"/>
                  <a:cs typeface="+mn-cs"/>
                </a:defRPr>
              </a:pPr>
              <a:endParaRPr lang="it-IT"/>
            </a:p>
          </c:txPr>
          <c:dLblPos val="bestFit"/>
          <c:showLegendKey val="0"/>
          <c:showVal val="0"/>
          <c:showCatName val="0"/>
          <c:showSerName val="0"/>
          <c:showPercent val="1"/>
          <c:showBubbleSize val="0"/>
          <c:extLst>
            <c:ext xmlns:c15="http://schemas.microsoft.com/office/drawing/2012/chart" uri="{CE6537A1-D6FC-4f65-9D91-7224C49458BB}"/>
          </c:extLst>
        </c:dLbl>
      </c:pivotFmt>
      <c:pivotFmt>
        <c:idx val="13"/>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a:sp3d/>
        </c:spPr>
      </c:pivotFmt>
      <c:pivotFmt>
        <c:idx val="14"/>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a:sp3d/>
        </c:spPr>
      </c:pivotFmt>
      <c:pivotFmt>
        <c:idx val="15"/>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a:sp3d/>
        </c:spPr>
      </c:pivotFmt>
      <c:pivotFmt>
        <c:idx val="16"/>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a:sp3d/>
        </c:spPr>
      </c:pivotFmt>
      <c:pivotFmt>
        <c:idx val="17"/>
        <c:spPr>
          <a:solidFill>
            <a:srgbClr val="AD130F"/>
          </a:solidFill>
          <a:ln>
            <a:solidFill>
              <a:schemeClr val="tx1">
                <a:lumMod val="15000"/>
                <a:lumOff val="85000"/>
              </a:schemeClr>
            </a:solidFill>
          </a:ln>
          <a:effectLst/>
          <a:sp3d>
            <a:contourClr>
              <a:schemeClr val="tx1">
                <a:lumMod val="15000"/>
                <a:lumOff val="85000"/>
              </a:schemeClr>
            </a:contourClr>
          </a:sp3d>
        </c:spPr>
      </c:pivotFmt>
      <c:pivotFmt>
        <c:idx val="18"/>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a:sp3d/>
        </c:spPr>
      </c:pivotFmt>
      <c:pivotFmt>
        <c:idx val="19"/>
        <c:spPr>
          <a:solidFill>
            <a:srgbClr val="DCB4E0"/>
          </a:solidFill>
          <a:ln>
            <a:noFill/>
          </a:ln>
          <a:effectLst/>
          <a:sp3d/>
        </c:spPr>
      </c:pivotFmt>
      <c:pivotFmt>
        <c:idx val="20"/>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a:sp3d/>
        </c:spPr>
      </c:pivotFmt>
      <c:pivotFmt>
        <c:idx val="21"/>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a:sp3d/>
        </c:spPr>
      </c:pivotFmt>
      <c:pivotFmt>
        <c:idx val="22"/>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a:sp3d/>
        </c:spPr>
      </c:pivotFmt>
      <c:pivotFmt>
        <c:idx val="23"/>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a:sp3d/>
        </c:spPr>
      </c:pivotFmt>
      <c:pivotFmt>
        <c:idx val="24"/>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a:sp3d/>
        </c:spPr>
        <c:marker>
          <c:symbol val="none"/>
        </c:marker>
        <c:dLbl>
          <c:idx val="0"/>
          <c:numFmt formatCode="0.0%" sourceLinked="0"/>
          <c:spPr>
            <a:noFill/>
            <a:ln>
              <a:noFill/>
            </a:ln>
            <a:effectLst/>
          </c:spPr>
          <c:txPr>
            <a:bodyPr rot="0" spcFirstLastPara="1" vertOverflow="ellipsis" vert="horz" wrap="square" lIns="38100" tIns="19050" rIns="38100" bIns="19050" anchor="ctr" anchorCtr="1">
              <a:spAutoFit/>
            </a:bodyPr>
            <a:lstStyle/>
            <a:p>
              <a:pPr>
                <a:defRPr sz="1050" b="1" i="0" u="none" strike="noStrike" kern="1200" baseline="0">
                  <a:solidFill>
                    <a:schemeClr val="tx1"/>
                  </a:solidFill>
                  <a:latin typeface="+mn-lt"/>
                  <a:ea typeface="+mn-ea"/>
                  <a:cs typeface="+mn-cs"/>
                </a:defRPr>
              </a:pPr>
              <a:endParaRPr lang="it-IT"/>
            </a:p>
          </c:txPr>
          <c:dLblPos val="bestFit"/>
          <c:showLegendKey val="0"/>
          <c:showVal val="0"/>
          <c:showCatName val="0"/>
          <c:showSerName val="0"/>
          <c:showPercent val="1"/>
          <c:showBubbleSize val="0"/>
          <c:extLst>
            <c:ext xmlns:c15="http://schemas.microsoft.com/office/drawing/2012/chart" uri="{CE6537A1-D6FC-4f65-9D91-7224C49458BB}"/>
          </c:extLst>
        </c:dLbl>
      </c:pivotFmt>
      <c:pivotFmt>
        <c:idx val="25"/>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a:sp3d/>
        </c:spPr>
      </c:pivotFmt>
      <c:pivotFmt>
        <c:idx val="26"/>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a:sp3d/>
        </c:spPr>
      </c:pivotFmt>
      <c:pivotFmt>
        <c:idx val="27"/>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a:sp3d/>
        </c:spPr>
      </c:pivotFmt>
      <c:pivotFmt>
        <c:idx val="28"/>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a:sp3d/>
        </c:spPr>
      </c:pivotFmt>
      <c:pivotFmt>
        <c:idx val="29"/>
        <c:spPr>
          <a:solidFill>
            <a:srgbClr val="AD130F"/>
          </a:solidFill>
          <a:ln>
            <a:solidFill>
              <a:schemeClr val="tx1">
                <a:lumMod val="15000"/>
                <a:lumOff val="85000"/>
              </a:schemeClr>
            </a:solidFill>
          </a:ln>
          <a:effectLst/>
          <a:sp3d>
            <a:contourClr>
              <a:schemeClr val="tx1">
                <a:lumMod val="15000"/>
                <a:lumOff val="85000"/>
              </a:schemeClr>
            </a:contourClr>
          </a:sp3d>
        </c:spPr>
      </c:pivotFmt>
      <c:pivotFmt>
        <c:idx val="30"/>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a:sp3d/>
        </c:spPr>
      </c:pivotFmt>
      <c:pivotFmt>
        <c:idx val="31"/>
        <c:spPr>
          <a:solidFill>
            <a:srgbClr val="DCB4E0"/>
          </a:solidFill>
          <a:ln>
            <a:noFill/>
          </a:ln>
          <a:effectLst/>
          <a:sp3d/>
        </c:spPr>
      </c:pivotFmt>
      <c:pivotFmt>
        <c:idx val="32"/>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a:sp3d/>
        </c:spPr>
      </c:pivotFmt>
      <c:pivotFmt>
        <c:idx val="33"/>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a:sp3d/>
        </c:spPr>
      </c:pivotFmt>
      <c:pivotFmt>
        <c:idx val="34"/>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a:sp3d/>
        </c:spPr>
      </c:pivotFmt>
      <c:pivotFmt>
        <c:idx val="35"/>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a:sp3d/>
        </c:spPr>
      </c:pivotFmt>
    </c:pivotFmts>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tx>
            <c:strRef>
              <c:f>'Page 5'!$B$1</c:f>
              <c:strCache>
                <c:ptCount val="1"/>
                <c:pt idx="0">
                  <c:v>Total</c:v>
                </c:pt>
              </c:strCache>
            </c:strRef>
          </c:tx>
          <c:explosion val="27"/>
          <c:dPt>
            <c:idx val="0"/>
            <c:bubble3D val="0"/>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a:sp3d/>
            </c:spPr>
          </c:dPt>
          <c:dPt>
            <c:idx val="1"/>
            <c:bubble3D val="0"/>
            <c:spPr>
              <a:gradFill rotWithShape="1">
                <a:gsLst>
                  <a:gs pos="0">
                    <a:schemeClr val="accent2">
                      <a:satMod val="103000"/>
                      <a:lumMod val="102000"/>
                      <a:tint val="94000"/>
                    </a:schemeClr>
                  </a:gs>
                  <a:gs pos="50000">
                    <a:schemeClr val="accent2">
                      <a:satMod val="110000"/>
                      <a:lumMod val="100000"/>
                      <a:shade val="100000"/>
                    </a:schemeClr>
                  </a:gs>
                  <a:gs pos="100000">
                    <a:schemeClr val="accent2">
                      <a:lumMod val="99000"/>
                      <a:satMod val="120000"/>
                      <a:shade val="78000"/>
                    </a:schemeClr>
                  </a:gs>
                </a:gsLst>
                <a:lin ang="5400000" scaled="0"/>
              </a:gradFill>
              <a:ln>
                <a:noFill/>
              </a:ln>
              <a:effectLst/>
              <a:sp3d/>
            </c:spPr>
          </c:dPt>
          <c:dPt>
            <c:idx val="2"/>
            <c:bubble3D val="0"/>
            <c:spPr>
              <a:gradFill rotWithShape="1">
                <a:gsLst>
                  <a:gs pos="0">
                    <a:schemeClr val="accent3">
                      <a:satMod val="103000"/>
                      <a:lumMod val="102000"/>
                      <a:tint val="94000"/>
                    </a:schemeClr>
                  </a:gs>
                  <a:gs pos="50000">
                    <a:schemeClr val="accent3">
                      <a:satMod val="110000"/>
                      <a:lumMod val="100000"/>
                      <a:shade val="100000"/>
                    </a:schemeClr>
                  </a:gs>
                  <a:gs pos="100000">
                    <a:schemeClr val="accent3">
                      <a:lumMod val="99000"/>
                      <a:satMod val="120000"/>
                      <a:shade val="78000"/>
                    </a:schemeClr>
                  </a:gs>
                </a:gsLst>
                <a:lin ang="5400000" scaled="0"/>
              </a:gradFill>
              <a:ln>
                <a:noFill/>
              </a:ln>
              <a:effectLst/>
              <a:sp3d/>
            </c:spPr>
          </c:dPt>
          <c:dPt>
            <c:idx val="3"/>
            <c:bubble3D val="0"/>
            <c:spPr>
              <a:gradFill rotWithShape="1">
                <a:gsLst>
                  <a:gs pos="0">
                    <a:schemeClr val="accent4">
                      <a:satMod val="103000"/>
                      <a:lumMod val="102000"/>
                      <a:tint val="94000"/>
                    </a:schemeClr>
                  </a:gs>
                  <a:gs pos="50000">
                    <a:schemeClr val="accent4">
                      <a:satMod val="110000"/>
                      <a:lumMod val="100000"/>
                      <a:shade val="100000"/>
                    </a:schemeClr>
                  </a:gs>
                  <a:gs pos="100000">
                    <a:schemeClr val="accent4">
                      <a:lumMod val="99000"/>
                      <a:satMod val="120000"/>
                      <a:shade val="78000"/>
                    </a:schemeClr>
                  </a:gs>
                </a:gsLst>
                <a:lin ang="5400000" scaled="0"/>
              </a:gradFill>
              <a:ln>
                <a:noFill/>
              </a:ln>
              <a:effectLst/>
              <a:sp3d/>
            </c:spPr>
          </c:dPt>
          <c:dPt>
            <c:idx val="4"/>
            <c:bubble3D val="0"/>
            <c:spPr>
              <a:solidFill>
                <a:srgbClr val="AD130F"/>
              </a:solidFill>
              <a:ln>
                <a:solidFill>
                  <a:schemeClr val="tx1">
                    <a:lumMod val="15000"/>
                    <a:lumOff val="85000"/>
                  </a:schemeClr>
                </a:solidFill>
              </a:ln>
              <a:effectLst/>
              <a:sp3d>
                <a:contourClr>
                  <a:schemeClr val="tx1">
                    <a:lumMod val="15000"/>
                    <a:lumOff val="85000"/>
                  </a:schemeClr>
                </a:contourClr>
              </a:sp3d>
            </c:spPr>
          </c:dPt>
          <c:dPt>
            <c:idx val="5"/>
            <c:bubble3D val="0"/>
            <c:spPr>
              <a:gradFill rotWithShape="1">
                <a:gsLst>
                  <a:gs pos="0">
                    <a:schemeClr val="accent6">
                      <a:satMod val="103000"/>
                      <a:lumMod val="102000"/>
                      <a:tint val="94000"/>
                    </a:schemeClr>
                  </a:gs>
                  <a:gs pos="50000">
                    <a:schemeClr val="accent6">
                      <a:satMod val="110000"/>
                      <a:lumMod val="100000"/>
                      <a:shade val="100000"/>
                    </a:schemeClr>
                  </a:gs>
                  <a:gs pos="100000">
                    <a:schemeClr val="accent6">
                      <a:lumMod val="99000"/>
                      <a:satMod val="120000"/>
                      <a:shade val="78000"/>
                    </a:schemeClr>
                  </a:gs>
                </a:gsLst>
                <a:lin ang="5400000" scaled="0"/>
              </a:gradFill>
              <a:ln>
                <a:noFill/>
              </a:ln>
              <a:effectLst/>
              <a:sp3d/>
            </c:spPr>
          </c:dPt>
          <c:dPt>
            <c:idx val="6"/>
            <c:bubble3D val="0"/>
            <c:spPr>
              <a:solidFill>
                <a:srgbClr val="DCB4E0"/>
              </a:solidFill>
              <a:ln>
                <a:noFill/>
              </a:ln>
              <a:effectLst/>
              <a:sp3d/>
            </c:spPr>
          </c:dPt>
          <c:dPt>
            <c:idx val="7"/>
            <c:bubble3D val="0"/>
            <c:spPr>
              <a:gradFill rotWithShape="1">
                <a:gsLst>
                  <a:gs pos="0">
                    <a:schemeClr val="accent2">
                      <a:lumMod val="60000"/>
                      <a:satMod val="103000"/>
                      <a:lumMod val="102000"/>
                      <a:tint val="94000"/>
                    </a:schemeClr>
                  </a:gs>
                  <a:gs pos="50000">
                    <a:schemeClr val="accent2">
                      <a:lumMod val="60000"/>
                      <a:satMod val="110000"/>
                      <a:lumMod val="100000"/>
                      <a:shade val="100000"/>
                    </a:schemeClr>
                  </a:gs>
                  <a:gs pos="100000">
                    <a:schemeClr val="accent2">
                      <a:lumMod val="60000"/>
                      <a:lumMod val="99000"/>
                      <a:satMod val="120000"/>
                      <a:shade val="78000"/>
                    </a:schemeClr>
                  </a:gs>
                </a:gsLst>
                <a:lin ang="5400000" scaled="0"/>
              </a:gradFill>
              <a:ln>
                <a:noFill/>
              </a:ln>
              <a:effectLst/>
              <a:sp3d/>
            </c:spPr>
          </c:dPt>
          <c:dPt>
            <c:idx val="8"/>
            <c:bubble3D val="0"/>
            <c:spPr>
              <a:gradFill rotWithShape="1">
                <a:gsLst>
                  <a:gs pos="0">
                    <a:schemeClr val="accent3">
                      <a:lumMod val="60000"/>
                      <a:satMod val="103000"/>
                      <a:lumMod val="102000"/>
                      <a:tint val="94000"/>
                    </a:schemeClr>
                  </a:gs>
                  <a:gs pos="50000">
                    <a:schemeClr val="accent3">
                      <a:lumMod val="60000"/>
                      <a:satMod val="110000"/>
                      <a:lumMod val="100000"/>
                      <a:shade val="100000"/>
                    </a:schemeClr>
                  </a:gs>
                  <a:gs pos="100000">
                    <a:schemeClr val="accent3">
                      <a:lumMod val="60000"/>
                      <a:lumMod val="99000"/>
                      <a:satMod val="120000"/>
                      <a:shade val="78000"/>
                    </a:schemeClr>
                  </a:gs>
                </a:gsLst>
                <a:lin ang="5400000" scaled="0"/>
              </a:gradFill>
              <a:ln>
                <a:noFill/>
              </a:ln>
              <a:effectLst/>
              <a:sp3d/>
            </c:spPr>
          </c:dPt>
          <c:dPt>
            <c:idx val="9"/>
            <c:bubble3D val="0"/>
            <c:spPr>
              <a:gradFill rotWithShape="1">
                <a:gsLst>
                  <a:gs pos="0">
                    <a:schemeClr val="accent4">
                      <a:lumMod val="60000"/>
                      <a:satMod val="103000"/>
                      <a:lumMod val="102000"/>
                      <a:tint val="94000"/>
                    </a:schemeClr>
                  </a:gs>
                  <a:gs pos="50000">
                    <a:schemeClr val="accent4">
                      <a:lumMod val="60000"/>
                      <a:satMod val="110000"/>
                      <a:lumMod val="100000"/>
                      <a:shade val="100000"/>
                    </a:schemeClr>
                  </a:gs>
                  <a:gs pos="100000">
                    <a:schemeClr val="accent4">
                      <a:lumMod val="60000"/>
                      <a:lumMod val="99000"/>
                      <a:satMod val="120000"/>
                      <a:shade val="78000"/>
                    </a:schemeClr>
                  </a:gs>
                </a:gsLst>
                <a:lin ang="5400000" scaled="0"/>
              </a:gradFill>
              <a:ln>
                <a:noFill/>
              </a:ln>
              <a:effectLst/>
              <a:sp3d/>
            </c:spPr>
          </c:dPt>
          <c:dPt>
            <c:idx val="10"/>
            <c:bubble3D val="0"/>
            <c:spPr>
              <a:gradFill rotWithShape="1">
                <a:gsLst>
                  <a:gs pos="0">
                    <a:schemeClr val="accent5">
                      <a:lumMod val="60000"/>
                      <a:satMod val="103000"/>
                      <a:lumMod val="102000"/>
                      <a:tint val="94000"/>
                    </a:schemeClr>
                  </a:gs>
                  <a:gs pos="50000">
                    <a:schemeClr val="accent5">
                      <a:lumMod val="60000"/>
                      <a:satMod val="110000"/>
                      <a:lumMod val="100000"/>
                      <a:shade val="100000"/>
                    </a:schemeClr>
                  </a:gs>
                  <a:gs pos="100000">
                    <a:schemeClr val="accent5">
                      <a:lumMod val="60000"/>
                      <a:lumMod val="99000"/>
                      <a:satMod val="120000"/>
                      <a:shade val="78000"/>
                    </a:schemeClr>
                  </a:gs>
                </a:gsLst>
                <a:lin ang="5400000" scaled="0"/>
              </a:gradFill>
              <a:ln>
                <a:noFill/>
              </a:ln>
              <a:effectLst/>
              <a:sp3d/>
            </c:spPr>
          </c:dPt>
          <c:dLbls>
            <c:numFmt formatCode="0.0%" sourceLinked="0"/>
            <c:spPr>
              <a:noFill/>
              <a:ln>
                <a:noFill/>
              </a:ln>
              <a:effectLst/>
            </c:spPr>
            <c:txPr>
              <a:bodyPr rot="0" spcFirstLastPara="1" vertOverflow="ellipsis" vert="horz" wrap="square" lIns="38100" tIns="19050" rIns="38100" bIns="19050" anchor="ctr" anchorCtr="1">
                <a:spAutoFit/>
              </a:bodyPr>
              <a:lstStyle/>
              <a:p>
                <a:pPr>
                  <a:defRPr sz="1050" b="1" i="0" u="none" strike="noStrike" kern="1200" baseline="0">
                    <a:solidFill>
                      <a:schemeClr val="tx1"/>
                    </a:solidFill>
                    <a:latin typeface="+mn-lt"/>
                    <a:ea typeface="+mn-ea"/>
                    <a:cs typeface="+mn-cs"/>
                  </a:defRPr>
                </a:pPr>
                <a:endParaRPr lang="it-IT"/>
              </a:p>
            </c:txPr>
            <c:dLblPos val="bestFit"/>
            <c:showLegendKey val="0"/>
            <c:showVal val="0"/>
            <c:showCatName val="0"/>
            <c:showSerName val="0"/>
            <c:showPercent val="1"/>
            <c:showBubbleSize val="0"/>
            <c:showLeaderLines val="1"/>
            <c:leaderLines>
              <c:spPr>
                <a:ln w="9525">
                  <a:solidFill>
                    <a:schemeClr val="tx2">
                      <a:lumMod val="35000"/>
                      <a:lumOff val="65000"/>
                    </a:schemeClr>
                  </a:solidFill>
                </a:ln>
                <a:effectLst/>
              </c:spPr>
            </c:leaderLines>
            <c:extLst>
              <c:ext xmlns:c15="http://schemas.microsoft.com/office/drawing/2012/chart" uri="{CE6537A1-D6FC-4f65-9D91-7224C49458BB}"/>
            </c:extLst>
          </c:dLbls>
          <c:cat>
            <c:strRef>
              <c:f>'Page 5'!$A$2:$A$13</c:f>
              <c:strCache>
                <c:ptCount val="11"/>
                <c:pt idx="0">
                  <c:v>Arab States</c:v>
                </c:pt>
                <c:pt idx="1">
                  <c:v>Central and Western Asia</c:v>
                </c:pt>
                <c:pt idx="2">
                  <c:v>Eastern Asia</c:v>
                </c:pt>
                <c:pt idx="3">
                  <c:v>Eastern Europe</c:v>
                </c:pt>
                <c:pt idx="4">
                  <c:v>Latin America and the Caribbean</c:v>
                </c:pt>
                <c:pt idx="5">
                  <c:v>Northern Africa</c:v>
                </c:pt>
                <c:pt idx="6">
                  <c:v>Northern America</c:v>
                </c:pt>
                <c:pt idx="7">
                  <c:v>Northern, Southern and Western Europe</c:v>
                </c:pt>
                <c:pt idx="8">
                  <c:v>South-Eastern Asia and the Pacific</c:v>
                </c:pt>
                <c:pt idx="9">
                  <c:v>Southern Asia</c:v>
                </c:pt>
                <c:pt idx="10">
                  <c:v>Sub-Saharan Africa</c:v>
                </c:pt>
              </c:strCache>
            </c:strRef>
          </c:cat>
          <c:val>
            <c:numRef>
              <c:f>'Page 5'!$B$2:$B$13</c:f>
              <c:numCache>
                <c:formatCode>General</c:formatCode>
                <c:ptCount val="11"/>
                <c:pt idx="0">
                  <c:v>17638.413260078563</c:v>
                </c:pt>
                <c:pt idx="1">
                  <c:v>7009.5943858764549</c:v>
                </c:pt>
                <c:pt idx="2">
                  <c:v>5374.8533500000003</c:v>
                </c:pt>
                <c:pt idx="3">
                  <c:v>13832.816744328444</c:v>
                </c:pt>
                <c:pt idx="4">
                  <c:v>4342.6573487811083</c:v>
                </c:pt>
                <c:pt idx="5">
                  <c:v>772.14914163131141</c:v>
                </c:pt>
                <c:pt idx="6">
                  <c:v>37107.146119229146</c:v>
                </c:pt>
                <c:pt idx="7">
                  <c:v>35807.908584280849</c:v>
                </c:pt>
                <c:pt idx="8">
                  <c:v>11749.740470976971</c:v>
                </c:pt>
                <c:pt idx="9">
                  <c:v>8691.3727029043166</c:v>
                </c:pt>
                <c:pt idx="10">
                  <c:v>7926.3431089968772</c:v>
                </c:pt>
              </c:numCache>
            </c:numRef>
          </c:val>
          <c:extLst/>
        </c:ser>
        <c:dLbls>
          <c:dLblPos val="outEnd"/>
          <c:showLegendKey val="0"/>
          <c:showVal val="0"/>
          <c:showCatName val="1"/>
          <c:showSerName val="0"/>
          <c:showPercent val="0"/>
          <c:showBubbleSize val="0"/>
          <c:showLeaderLines val="1"/>
        </c:dLbls>
      </c:pie3DChart>
      <c:spPr>
        <a:noFill/>
        <a:ln>
          <a:noFill/>
        </a:ln>
        <a:effectLst/>
      </c:spPr>
    </c:plotArea>
    <c:legend>
      <c:legendPos val="r"/>
      <c:overlay val="0"/>
      <c:spPr>
        <a:noFill/>
        <a:ln>
          <a:noFill/>
        </a:ln>
        <a:effectLst/>
      </c:spPr>
      <c:txPr>
        <a:bodyPr rot="0" spcFirstLastPara="1" vertOverflow="ellipsis" vert="horz" wrap="square" anchor="ctr" anchorCtr="1"/>
        <a:lstStyle/>
        <a:p>
          <a:pPr>
            <a:defRPr sz="900" b="0" i="0" u="none" strike="noStrike" kern="1200" baseline="0">
              <a:solidFill>
                <a:schemeClr val="tx2"/>
              </a:solidFill>
              <a:latin typeface="+mn-lt"/>
              <a:ea typeface="+mn-ea"/>
              <a:cs typeface="+mn-cs"/>
            </a:defRPr>
          </a:pPr>
          <a:endParaRPr lang="it-IT"/>
        </a:p>
      </c:txPr>
    </c:legend>
    <c:plotVisOnly val="1"/>
    <c:dispBlanksAs val="gap"/>
    <c:showDLblsOverMax val="0"/>
  </c:chart>
  <c:spPr>
    <a:solidFill>
      <a:schemeClr val="bg1"/>
    </a:solidFill>
    <a:ln w="9525" cap="flat" cmpd="sng" algn="ctr">
      <a:noFill/>
      <a:round/>
    </a:ln>
    <a:effectLst/>
  </c:spPr>
  <c:txPr>
    <a:bodyPr/>
    <a:lstStyle/>
    <a:p>
      <a:pPr>
        <a:defRPr/>
      </a:pPr>
      <a:endParaRPr lang="it-IT"/>
    </a:p>
  </c:txPr>
  <c:externalData r:id="rId1">
    <c:autoUpdate val="0"/>
  </c:externalData>
  <c:extLst>
    <c:ext xmlns:c14="http://schemas.microsoft.com/office/drawing/2007/8/2/chart" uri="{781A3756-C4B2-4CAC-9D66-4F8BD8637D16}">
      <c14:pivotOptions>
        <c14:dropZoneCategories val="1"/>
      </c14:pivotOptions>
    </c:ext>
  </c:extLst>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ivotFmts>
      <c:pivotFmt>
        <c:idx val="0"/>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a:sp3d/>
        </c:spPr>
        <c:marker>
          <c:symbol val="circle"/>
          <c:size val="6"/>
        </c:marker>
        <c:dLbl>
          <c:idx val="0"/>
          <c:numFmt formatCode="0.0%" sourceLinked="0"/>
          <c:spPr>
            <a:noFill/>
            <a:ln>
              <a:noFill/>
            </a:ln>
            <a:effectLst/>
          </c:spPr>
          <c:txPr>
            <a:bodyPr rot="0" spcFirstLastPara="1" vertOverflow="ellipsis" vert="horz" wrap="square" lIns="38100" tIns="19050" rIns="38100" bIns="19050" anchor="ctr" anchorCtr="1">
              <a:spAutoFit/>
            </a:bodyPr>
            <a:lstStyle/>
            <a:p>
              <a:pPr>
                <a:defRPr sz="1050" b="1" i="0" u="none" strike="noStrike" kern="1200" baseline="0">
                  <a:solidFill>
                    <a:schemeClr val="tx1"/>
                  </a:solidFill>
                  <a:latin typeface="+mn-lt"/>
                  <a:ea typeface="+mn-ea"/>
                  <a:cs typeface="+mn-cs"/>
                </a:defRPr>
              </a:pPr>
              <a:endParaRPr lang="it-IT"/>
            </a:p>
          </c:txPr>
          <c:dLblPos val="bestFit"/>
          <c:showLegendKey val="0"/>
          <c:showVal val="0"/>
          <c:showCatName val="0"/>
          <c:showSerName val="0"/>
          <c:showPercent val="1"/>
          <c:showBubbleSize val="0"/>
          <c:extLst>
            <c:ext xmlns:c15="http://schemas.microsoft.com/office/drawing/2012/chart" uri="{CE6537A1-D6FC-4f65-9D91-7224C49458BB}"/>
          </c:extLst>
        </c:dLbl>
      </c:pivotFmt>
      <c:pivotFmt>
        <c:idx val="1"/>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a:sp3d/>
        </c:spPr>
      </c:pivotFmt>
      <c:pivotFmt>
        <c:idx val="2"/>
        <c:spPr>
          <a:gradFill rotWithShape="1">
            <a:gsLst>
              <a:gs pos="0">
                <a:schemeClr val="accent2">
                  <a:satMod val="103000"/>
                  <a:lumMod val="102000"/>
                  <a:tint val="94000"/>
                </a:schemeClr>
              </a:gs>
              <a:gs pos="50000">
                <a:schemeClr val="accent2">
                  <a:satMod val="110000"/>
                  <a:lumMod val="100000"/>
                  <a:shade val="100000"/>
                </a:schemeClr>
              </a:gs>
              <a:gs pos="100000">
                <a:schemeClr val="accent2">
                  <a:lumMod val="99000"/>
                  <a:satMod val="120000"/>
                  <a:shade val="78000"/>
                </a:schemeClr>
              </a:gs>
            </a:gsLst>
            <a:lin ang="5400000" scaled="0"/>
          </a:gradFill>
          <a:ln>
            <a:noFill/>
          </a:ln>
          <a:effectLst/>
          <a:sp3d/>
        </c:spPr>
      </c:pivotFmt>
      <c:pivotFmt>
        <c:idx val="3"/>
        <c:spPr>
          <a:gradFill rotWithShape="1">
            <a:gsLst>
              <a:gs pos="0">
                <a:schemeClr val="accent3">
                  <a:satMod val="103000"/>
                  <a:lumMod val="102000"/>
                  <a:tint val="94000"/>
                </a:schemeClr>
              </a:gs>
              <a:gs pos="50000">
                <a:schemeClr val="accent3">
                  <a:satMod val="110000"/>
                  <a:lumMod val="100000"/>
                  <a:shade val="100000"/>
                </a:schemeClr>
              </a:gs>
              <a:gs pos="100000">
                <a:schemeClr val="accent3">
                  <a:lumMod val="99000"/>
                  <a:satMod val="120000"/>
                  <a:shade val="78000"/>
                </a:schemeClr>
              </a:gs>
            </a:gsLst>
            <a:lin ang="5400000" scaled="0"/>
          </a:gradFill>
          <a:ln>
            <a:noFill/>
          </a:ln>
          <a:effectLst/>
          <a:sp3d/>
        </c:spPr>
      </c:pivotFmt>
      <c:pivotFmt>
        <c:idx val="4"/>
        <c:spPr>
          <a:gradFill rotWithShape="1">
            <a:gsLst>
              <a:gs pos="0">
                <a:schemeClr val="accent4">
                  <a:satMod val="103000"/>
                  <a:lumMod val="102000"/>
                  <a:tint val="94000"/>
                </a:schemeClr>
              </a:gs>
              <a:gs pos="50000">
                <a:schemeClr val="accent4">
                  <a:satMod val="110000"/>
                  <a:lumMod val="100000"/>
                  <a:shade val="100000"/>
                </a:schemeClr>
              </a:gs>
              <a:gs pos="100000">
                <a:schemeClr val="accent4">
                  <a:lumMod val="99000"/>
                  <a:satMod val="120000"/>
                  <a:shade val="78000"/>
                </a:schemeClr>
              </a:gs>
            </a:gsLst>
            <a:lin ang="5400000" scaled="0"/>
          </a:gradFill>
          <a:ln>
            <a:noFill/>
          </a:ln>
          <a:effectLst/>
          <a:sp3d/>
        </c:spPr>
      </c:pivotFmt>
      <c:pivotFmt>
        <c:idx val="5"/>
        <c:spPr>
          <a:solidFill>
            <a:srgbClr val="AD130F"/>
          </a:solidFill>
          <a:ln>
            <a:solidFill>
              <a:schemeClr val="tx1">
                <a:lumMod val="15000"/>
                <a:lumOff val="85000"/>
              </a:schemeClr>
            </a:solidFill>
          </a:ln>
          <a:effectLst/>
          <a:sp3d>
            <a:contourClr>
              <a:schemeClr val="tx1">
                <a:lumMod val="15000"/>
                <a:lumOff val="85000"/>
              </a:schemeClr>
            </a:contourClr>
          </a:sp3d>
        </c:spPr>
      </c:pivotFmt>
      <c:pivotFmt>
        <c:idx val="6"/>
        <c:spPr>
          <a:gradFill rotWithShape="1">
            <a:gsLst>
              <a:gs pos="0">
                <a:schemeClr val="accent6">
                  <a:satMod val="103000"/>
                  <a:lumMod val="102000"/>
                  <a:tint val="94000"/>
                </a:schemeClr>
              </a:gs>
              <a:gs pos="50000">
                <a:schemeClr val="accent6">
                  <a:satMod val="110000"/>
                  <a:lumMod val="100000"/>
                  <a:shade val="100000"/>
                </a:schemeClr>
              </a:gs>
              <a:gs pos="100000">
                <a:schemeClr val="accent6">
                  <a:lumMod val="99000"/>
                  <a:satMod val="120000"/>
                  <a:shade val="78000"/>
                </a:schemeClr>
              </a:gs>
            </a:gsLst>
            <a:lin ang="5400000" scaled="0"/>
          </a:gradFill>
          <a:ln>
            <a:noFill/>
          </a:ln>
          <a:effectLst/>
          <a:sp3d/>
        </c:spPr>
      </c:pivotFmt>
      <c:pivotFmt>
        <c:idx val="7"/>
        <c:spPr>
          <a:solidFill>
            <a:srgbClr val="DCB4E0"/>
          </a:solidFill>
          <a:ln>
            <a:noFill/>
          </a:ln>
          <a:effectLst/>
          <a:sp3d/>
        </c:spPr>
      </c:pivotFmt>
      <c:pivotFmt>
        <c:idx val="8"/>
        <c:spPr>
          <a:gradFill rotWithShape="1">
            <a:gsLst>
              <a:gs pos="0">
                <a:schemeClr val="accent2">
                  <a:lumMod val="60000"/>
                  <a:satMod val="103000"/>
                  <a:lumMod val="102000"/>
                  <a:tint val="94000"/>
                </a:schemeClr>
              </a:gs>
              <a:gs pos="50000">
                <a:schemeClr val="accent2">
                  <a:lumMod val="60000"/>
                  <a:satMod val="110000"/>
                  <a:lumMod val="100000"/>
                  <a:shade val="100000"/>
                </a:schemeClr>
              </a:gs>
              <a:gs pos="100000">
                <a:schemeClr val="accent2">
                  <a:lumMod val="60000"/>
                  <a:lumMod val="99000"/>
                  <a:satMod val="120000"/>
                  <a:shade val="78000"/>
                </a:schemeClr>
              </a:gs>
            </a:gsLst>
            <a:lin ang="5400000" scaled="0"/>
          </a:gradFill>
          <a:ln>
            <a:noFill/>
          </a:ln>
          <a:effectLst/>
          <a:sp3d/>
        </c:spPr>
      </c:pivotFmt>
      <c:pivotFmt>
        <c:idx val="9"/>
        <c:spPr>
          <a:gradFill rotWithShape="1">
            <a:gsLst>
              <a:gs pos="0">
                <a:schemeClr val="accent3">
                  <a:lumMod val="60000"/>
                  <a:satMod val="103000"/>
                  <a:lumMod val="102000"/>
                  <a:tint val="94000"/>
                </a:schemeClr>
              </a:gs>
              <a:gs pos="50000">
                <a:schemeClr val="accent3">
                  <a:lumMod val="60000"/>
                  <a:satMod val="110000"/>
                  <a:lumMod val="100000"/>
                  <a:shade val="100000"/>
                </a:schemeClr>
              </a:gs>
              <a:gs pos="100000">
                <a:schemeClr val="accent3">
                  <a:lumMod val="60000"/>
                  <a:lumMod val="99000"/>
                  <a:satMod val="120000"/>
                  <a:shade val="78000"/>
                </a:schemeClr>
              </a:gs>
            </a:gsLst>
            <a:lin ang="5400000" scaled="0"/>
          </a:gradFill>
          <a:ln>
            <a:noFill/>
          </a:ln>
          <a:effectLst/>
          <a:sp3d/>
        </c:spPr>
      </c:pivotFmt>
      <c:pivotFmt>
        <c:idx val="10"/>
        <c:spPr>
          <a:gradFill rotWithShape="1">
            <a:gsLst>
              <a:gs pos="0">
                <a:schemeClr val="accent4">
                  <a:lumMod val="60000"/>
                  <a:satMod val="103000"/>
                  <a:lumMod val="102000"/>
                  <a:tint val="94000"/>
                </a:schemeClr>
              </a:gs>
              <a:gs pos="50000">
                <a:schemeClr val="accent4">
                  <a:lumMod val="60000"/>
                  <a:satMod val="110000"/>
                  <a:lumMod val="100000"/>
                  <a:shade val="100000"/>
                </a:schemeClr>
              </a:gs>
              <a:gs pos="100000">
                <a:schemeClr val="accent4">
                  <a:lumMod val="60000"/>
                  <a:lumMod val="99000"/>
                  <a:satMod val="120000"/>
                  <a:shade val="78000"/>
                </a:schemeClr>
              </a:gs>
            </a:gsLst>
            <a:lin ang="5400000" scaled="0"/>
          </a:gradFill>
          <a:ln>
            <a:noFill/>
          </a:ln>
          <a:effectLst/>
          <a:sp3d/>
        </c:spPr>
      </c:pivotFmt>
      <c:pivotFmt>
        <c:idx val="11"/>
        <c:spPr>
          <a:gradFill rotWithShape="1">
            <a:gsLst>
              <a:gs pos="0">
                <a:schemeClr val="accent5">
                  <a:lumMod val="60000"/>
                  <a:satMod val="103000"/>
                  <a:lumMod val="102000"/>
                  <a:tint val="94000"/>
                </a:schemeClr>
              </a:gs>
              <a:gs pos="50000">
                <a:schemeClr val="accent5">
                  <a:lumMod val="60000"/>
                  <a:satMod val="110000"/>
                  <a:lumMod val="100000"/>
                  <a:shade val="100000"/>
                </a:schemeClr>
              </a:gs>
              <a:gs pos="100000">
                <a:schemeClr val="accent5">
                  <a:lumMod val="60000"/>
                  <a:lumMod val="99000"/>
                  <a:satMod val="120000"/>
                  <a:shade val="78000"/>
                </a:schemeClr>
              </a:gs>
            </a:gsLst>
            <a:lin ang="5400000" scaled="0"/>
          </a:gradFill>
          <a:ln>
            <a:noFill/>
          </a:ln>
          <a:effectLst/>
          <a:sp3d/>
        </c:spPr>
      </c:pivotFmt>
    </c:pivotFmts>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explosion val="27"/>
          <c:dPt>
            <c:idx val="0"/>
            <c:bubble3D val="0"/>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a:sp3d/>
            </c:spPr>
          </c:dPt>
          <c:dPt>
            <c:idx val="1"/>
            <c:bubble3D val="0"/>
            <c:spPr>
              <a:gradFill rotWithShape="1">
                <a:gsLst>
                  <a:gs pos="0">
                    <a:schemeClr val="accent2">
                      <a:satMod val="103000"/>
                      <a:lumMod val="102000"/>
                      <a:tint val="94000"/>
                    </a:schemeClr>
                  </a:gs>
                  <a:gs pos="50000">
                    <a:schemeClr val="accent2">
                      <a:satMod val="110000"/>
                      <a:lumMod val="100000"/>
                      <a:shade val="100000"/>
                    </a:schemeClr>
                  </a:gs>
                  <a:gs pos="100000">
                    <a:schemeClr val="accent2">
                      <a:lumMod val="99000"/>
                      <a:satMod val="120000"/>
                      <a:shade val="78000"/>
                    </a:schemeClr>
                  </a:gs>
                </a:gsLst>
                <a:lin ang="5400000" scaled="0"/>
              </a:gradFill>
              <a:ln>
                <a:noFill/>
              </a:ln>
              <a:effectLst/>
              <a:sp3d/>
            </c:spPr>
          </c:dPt>
          <c:dPt>
            <c:idx val="2"/>
            <c:bubble3D val="0"/>
            <c:spPr>
              <a:gradFill rotWithShape="1">
                <a:gsLst>
                  <a:gs pos="0">
                    <a:schemeClr val="accent3">
                      <a:satMod val="103000"/>
                      <a:lumMod val="102000"/>
                      <a:tint val="94000"/>
                    </a:schemeClr>
                  </a:gs>
                  <a:gs pos="50000">
                    <a:schemeClr val="accent3">
                      <a:satMod val="110000"/>
                      <a:lumMod val="100000"/>
                      <a:shade val="100000"/>
                    </a:schemeClr>
                  </a:gs>
                  <a:gs pos="100000">
                    <a:schemeClr val="accent3">
                      <a:lumMod val="99000"/>
                      <a:satMod val="120000"/>
                      <a:shade val="78000"/>
                    </a:schemeClr>
                  </a:gs>
                </a:gsLst>
                <a:lin ang="5400000" scaled="0"/>
              </a:gradFill>
              <a:ln>
                <a:noFill/>
              </a:ln>
              <a:effectLst/>
              <a:sp3d/>
            </c:spPr>
          </c:dPt>
          <c:dPt>
            <c:idx val="3"/>
            <c:bubble3D val="0"/>
            <c:spPr>
              <a:gradFill rotWithShape="1">
                <a:gsLst>
                  <a:gs pos="0">
                    <a:schemeClr val="accent4">
                      <a:satMod val="103000"/>
                      <a:lumMod val="102000"/>
                      <a:tint val="94000"/>
                    </a:schemeClr>
                  </a:gs>
                  <a:gs pos="50000">
                    <a:schemeClr val="accent4">
                      <a:satMod val="110000"/>
                      <a:lumMod val="100000"/>
                      <a:shade val="100000"/>
                    </a:schemeClr>
                  </a:gs>
                  <a:gs pos="100000">
                    <a:schemeClr val="accent4">
                      <a:lumMod val="99000"/>
                      <a:satMod val="120000"/>
                      <a:shade val="78000"/>
                    </a:schemeClr>
                  </a:gs>
                </a:gsLst>
                <a:lin ang="5400000" scaled="0"/>
              </a:gradFill>
              <a:ln>
                <a:noFill/>
              </a:ln>
              <a:effectLst/>
              <a:sp3d/>
            </c:spPr>
          </c:dPt>
          <c:dPt>
            <c:idx val="4"/>
            <c:bubble3D val="0"/>
            <c:spPr>
              <a:solidFill>
                <a:srgbClr val="AD130F"/>
              </a:solidFill>
              <a:ln>
                <a:solidFill>
                  <a:schemeClr val="tx1">
                    <a:lumMod val="15000"/>
                    <a:lumOff val="85000"/>
                  </a:schemeClr>
                </a:solidFill>
              </a:ln>
              <a:effectLst/>
              <a:sp3d>
                <a:contourClr>
                  <a:schemeClr val="tx1">
                    <a:lumMod val="15000"/>
                    <a:lumOff val="85000"/>
                  </a:schemeClr>
                </a:contourClr>
              </a:sp3d>
            </c:spPr>
          </c:dPt>
          <c:dPt>
            <c:idx val="5"/>
            <c:bubble3D val="0"/>
            <c:spPr>
              <a:gradFill rotWithShape="1">
                <a:gsLst>
                  <a:gs pos="0">
                    <a:schemeClr val="accent6">
                      <a:satMod val="103000"/>
                      <a:lumMod val="102000"/>
                      <a:tint val="94000"/>
                    </a:schemeClr>
                  </a:gs>
                  <a:gs pos="50000">
                    <a:schemeClr val="accent6">
                      <a:satMod val="110000"/>
                      <a:lumMod val="100000"/>
                      <a:shade val="100000"/>
                    </a:schemeClr>
                  </a:gs>
                  <a:gs pos="100000">
                    <a:schemeClr val="accent6">
                      <a:lumMod val="99000"/>
                      <a:satMod val="120000"/>
                      <a:shade val="78000"/>
                    </a:schemeClr>
                  </a:gs>
                </a:gsLst>
                <a:lin ang="5400000" scaled="0"/>
              </a:gradFill>
              <a:ln>
                <a:noFill/>
              </a:ln>
              <a:effectLst/>
              <a:sp3d/>
            </c:spPr>
          </c:dPt>
          <c:dPt>
            <c:idx val="6"/>
            <c:bubble3D val="0"/>
            <c:spPr>
              <a:solidFill>
                <a:srgbClr val="DCB4E0"/>
              </a:solidFill>
              <a:ln>
                <a:noFill/>
              </a:ln>
              <a:effectLst/>
              <a:sp3d/>
            </c:spPr>
          </c:dPt>
          <c:dPt>
            <c:idx val="7"/>
            <c:bubble3D val="0"/>
            <c:spPr>
              <a:gradFill rotWithShape="1">
                <a:gsLst>
                  <a:gs pos="0">
                    <a:schemeClr val="accent2">
                      <a:lumMod val="60000"/>
                      <a:satMod val="103000"/>
                      <a:lumMod val="102000"/>
                      <a:tint val="94000"/>
                    </a:schemeClr>
                  </a:gs>
                  <a:gs pos="50000">
                    <a:schemeClr val="accent2">
                      <a:lumMod val="60000"/>
                      <a:satMod val="110000"/>
                      <a:lumMod val="100000"/>
                      <a:shade val="100000"/>
                    </a:schemeClr>
                  </a:gs>
                  <a:gs pos="100000">
                    <a:schemeClr val="accent2">
                      <a:lumMod val="60000"/>
                      <a:lumMod val="99000"/>
                      <a:satMod val="120000"/>
                      <a:shade val="78000"/>
                    </a:schemeClr>
                  </a:gs>
                </a:gsLst>
                <a:lin ang="5400000" scaled="0"/>
              </a:gradFill>
              <a:ln>
                <a:noFill/>
              </a:ln>
              <a:effectLst/>
              <a:sp3d/>
            </c:spPr>
          </c:dPt>
          <c:dPt>
            <c:idx val="8"/>
            <c:bubble3D val="0"/>
            <c:spPr>
              <a:gradFill rotWithShape="1">
                <a:gsLst>
                  <a:gs pos="0">
                    <a:schemeClr val="accent3">
                      <a:lumMod val="60000"/>
                      <a:satMod val="103000"/>
                      <a:lumMod val="102000"/>
                      <a:tint val="94000"/>
                    </a:schemeClr>
                  </a:gs>
                  <a:gs pos="50000">
                    <a:schemeClr val="accent3">
                      <a:lumMod val="60000"/>
                      <a:satMod val="110000"/>
                      <a:lumMod val="100000"/>
                      <a:shade val="100000"/>
                    </a:schemeClr>
                  </a:gs>
                  <a:gs pos="100000">
                    <a:schemeClr val="accent3">
                      <a:lumMod val="60000"/>
                      <a:lumMod val="99000"/>
                      <a:satMod val="120000"/>
                      <a:shade val="78000"/>
                    </a:schemeClr>
                  </a:gs>
                </a:gsLst>
                <a:lin ang="5400000" scaled="0"/>
              </a:gradFill>
              <a:ln>
                <a:noFill/>
              </a:ln>
              <a:effectLst/>
              <a:sp3d/>
            </c:spPr>
          </c:dPt>
          <c:dPt>
            <c:idx val="9"/>
            <c:bubble3D val="0"/>
            <c:spPr>
              <a:gradFill rotWithShape="1">
                <a:gsLst>
                  <a:gs pos="0">
                    <a:schemeClr val="accent4">
                      <a:lumMod val="60000"/>
                      <a:satMod val="103000"/>
                      <a:lumMod val="102000"/>
                      <a:tint val="94000"/>
                    </a:schemeClr>
                  </a:gs>
                  <a:gs pos="50000">
                    <a:schemeClr val="accent4">
                      <a:lumMod val="60000"/>
                      <a:satMod val="110000"/>
                      <a:lumMod val="100000"/>
                      <a:shade val="100000"/>
                    </a:schemeClr>
                  </a:gs>
                  <a:gs pos="100000">
                    <a:schemeClr val="accent4">
                      <a:lumMod val="60000"/>
                      <a:lumMod val="99000"/>
                      <a:satMod val="120000"/>
                      <a:shade val="78000"/>
                    </a:schemeClr>
                  </a:gs>
                </a:gsLst>
                <a:lin ang="5400000" scaled="0"/>
              </a:gradFill>
              <a:ln>
                <a:noFill/>
              </a:ln>
              <a:effectLst/>
              <a:sp3d/>
            </c:spPr>
          </c:dPt>
          <c:dPt>
            <c:idx val="10"/>
            <c:bubble3D val="0"/>
            <c:spPr>
              <a:gradFill rotWithShape="1">
                <a:gsLst>
                  <a:gs pos="0">
                    <a:schemeClr val="accent5">
                      <a:lumMod val="60000"/>
                      <a:satMod val="103000"/>
                      <a:lumMod val="102000"/>
                      <a:tint val="94000"/>
                    </a:schemeClr>
                  </a:gs>
                  <a:gs pos="50000">
                    <a:schemeClr val="accent5">
                      <a:lumMod val="60000"/>
                      <a:satMod val="110000"/>
                      <a:lumMod val="100000"/>
                      <a:shade val="100000"/>
                    </a:schemeClr>
                  </a:gs>
                  <a:gs pos="100000">
                    <a:schemeClr val="accent5">
                      <a:lumMod val="60000"/>
                      <a:lumMod val="99000"/>
                      <a:satMod val="120000"/>
                      <a:shade val="78000"/>
                    </a:schemeClr>
                  </a:gs>
                </a:gsLst>
                <a:lin ang="5400000" scaled="0"/>
              </a:gradFill>
              <a:ln>
                <a:noFill/>
              </a:ln>
              <a:effectLst/>
              <a:sp3d/>
            </c:spPr>
          </c:dPt>
          <c:dLbls>
            <c:numFmt formatCode="0.0%" sourceLinked="0"/>
            <c:spPr>
              <a:noFill/>
              <a:ln>
                <a:noFill/>
              </a:ln>
              <a:effectLst/>
            </c:spPr>
            <c:txPr>
              <a:bodyPr rot="0" spcFirstLastPara="1" vertOverflow="ellipsis" vert="horz" wrap="square" lIns="38100" tIns="19050" rIns="38100" bIns="19050" anchor="ctr" anchorCtr="1">
                <a:spAutoFit/>
              </a:bodyPr>
              <a:lstStyle/>
              <a:p>
                <a:pPr>
                  <a:defRPr sz="1050" b="1" i="0" u="none" strike="noStrike" kern="1200" baseline="0">
                    <a:solidFill>
                      <a:schemeClr val="tx1"/>
                    </a:solidFill>
                    <a:latin typeface="+mn-lt"/>
                    <a:ea typeface="+mn-ea"/>
                    <a:cs typeface="+mn-cs"/>
                  </a:defRPr>
                </a:pPr>
                <a:endParaRPr lang="it-IT"/>
              </a:p>
            </c:txPr>
            <c:dLblPos val="bestFit"/>
            <c:showLegendKey val="0"/>
            <c:showVal val="0"/>
            <c:showCatName val="0"/>
            <c:showSerName val="0"/>
            <c:showPercent val="1"/>
            <c:showBubbleSize val="0"/>
            <c:showLeaderLines val="1"/>
            <c:leaderLines>
              <c:spPr>
                <a:ln w="9525">
                  <a:solidFill>
                    <a:schemeClr val="tx2">
                      <a:lumMod val="35000"/>
                      <a:lumOff val="65000"/>
                    </a:schemeClr>
                  </a:solidFill>
                </a:ln>
                <a:effectLst/>
              </c:spPr>
            </c:leaderLines>
            <c:extLst>
              <c:ext xmlns:c15="http://schemas.microsoft.com/office/drawing/2012/chart" uri="{CE6537A1-D6FC-4f65-9D91-7224C49458BB}"/>
            </c:extLst>
          </c:dLbls>
          <c:cat>
            <c:strRef>
              <c:f>'Page 5'!$L$4:$L$7</c:f>
              <c:strCache>
                <c:ptCount val="4"/>
                <c:pt idx="0">
                  <c:v>Agriculture </c:v>
                </c:pt>
                <c:pt idx="1">
                  <c:v>Industry</c:v>
                </c:pt>
                <c:pt idx="2">
                  <c:v>Domestic workers</c:v>
                </c:pt>
                <c:pt idx="3">
                  <c:v>Other services</c:v>
                </c:pt>
              </c:strCache>
            </c:strRef>
          </c:cat>
          <c:val>
            <c:numRef>
              <c:f>'Page 5'!$M$4:$M$7</c:f>
              <c:numCache>
                <c:formatCode>General</c:formatCode>
                <c:ptCount val="4"/>
                <c:pt idx="0">
                  <c:v>11.1</c:v>
                </c:pt>
                <c:pt idx="1">
                  <c:v>17.8</c:v>
                </c:pt>
                <c:pt idx="2">
                  <c:v>7.7</c:v>
                </c:pt>
                <c:pt idx="3">
                  <c:v>63.4</c:v>
                </c:pt>
              </c:numCache>
            </c:numRef>
          </c:val>
          <c:extLst/>
        </c:ser>
        <c:dLbls>
          <c:dLblPos val="outEnd"/>
          <c:showLegendKey val="0"/>
          <c:showVal val="0"/>
          <c:showCatName val="1"/>
          <c:showSerName val="0"/>
          <c:showPercent val="0"/>
          <c:showBubbleSize val="0"/>
          <c:showLeaderLines val="1"/>
        </c:dLbls>
      </c:pie3DChart>
      <c:spPr>
        <a:noFill/>
        <a:ln>
          <a:noFill/>
        </a:ln>
        <a:effectLst/>
      </c:spPr>
    </c:plotArea>
    <c:legend>
      <c:legendPos val="r"/>
      <c:overlay val="0"/>
      <c:spPr>
        <a:noFill/>
        <a:ln>
          <a:noFill/>
        </a:ln>
        <a:effectLst/>
      </c:spPr>
      <c:txPr>
        <a:bodyPr rot="0" spcFirstLastPara="1" vertOverflow="ellipsis" vert="horz" wrap="square" anchor="ctr" anchorCtr="1"/>
        <a:lstStyle/>
        <a:p>
          <a:pPr>
            <a:defRPr sz="900" b="0" i="0" u="none" strike="noStrike" kern="1200" baseline="0">
              <a:solidFill>
                <a:schemeClr val="tx2"/>
              </a:solidFill>
              <a:latin typeface="+mn-lt"/>
              <a:ea typeface="+mn-ea"/>
              <a:cs typeface="+mn-cs"/>
            </a:defRPr>
          </a:pPr>
          <a:endParaRPr lang="it-IT"/>
        </a:p>
      </c:txPr>
    </c:legend>
    <c:plotVisOnly val="1"/>
    <c:dispBlanksAs val="gap"/>
    <c:showDLblsOverMax val="0"/>
  </c:chart>
  <c:spPr>
    <a:solidFill>
      <a:schemeClr val="bg1"/>
    </a:solidFill>
    <a:ln w="9525" cap="flat" cmpd="sng" algn="ctr">
      <a:noFill/>
      <a:round/>
    </a:ln>
    <a:effectLst/>
  </c:spPr>
  <c:txPr>
    <a:bodyPr/>
    <a:lstStyle/>
    <a:p>
      <a:pPr>
        <a:defRPr/>
      </a:pPr>
      <a:endParaRPr lang="it-IT"/>
    </a:p>
  </c:txPr>
  <c:externalData r:id="rId2">
    <c:autoUpdate val="0"/>
  </c:externalData>
  <c:extLst/>
</c:chartSpac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8AAA176-C9C1-40B5-98DD-78B2656C13E5}" type="doc">
      <dgm:prSet loTypeId="urn:microsoft.com/office/officeart/2005/8/layout/venn2" loCatId="relationship" qsTypeId="urn:microsoft.com/office/officeart/2005/8/quickstyle/3d1" qsCatId="3D" csTypeId="urn:microsoft.com/office/officeart/2005/8/colors/accent1_2" csCatId="accent1" phldr="1"/>
      <dgm:spPr/>
      <dgm:t>
        <a:bodyPr/>
        <a:lstStyle/>
        <a:p>
          <a:endParaRPr lang="fr-CH"/>
        </a:p>
      </dgm:t>
    </dgm:pt>
    <dgm:pt modelId="{F38AC803-1C37-4E05-8E1C-7A2107803C86}">
      <dgm:prSet phldrT="[Text]" custT="1"/>
      <dgm:spPr>
        <a:xfrm>
          <a:off x="625979" y="228525"/>
          <a:ext cx="6977641" cy="3810343"/>
        </a:xfrm>
        <a:gradFill rotWithShape="0">
          <a:gsLst>
            <a:gs pos="0">
              <a:srgbClr val="002060"/>
            </a:gs>
            <a:gs pos="55000">
              <a:srgbClr val="002060"/>
            </a:gs>
            <a:gs pos="100000">
              <a:srgbClr val="424456">
                <a:lumMod val="20000"/>
                <a:lumOff val="80000"/>
              </a:srgbClr>
            </a:gs>
          </a:gsLst>
          <a:path path="circle">
            <a:fillToRect l="-40000" t="-90000" r="140000" b="190000"/>
          </a:path>
        </a:gradFill>
        <a:ln>
          <a:noFill/>
        </a:ln>
        <a:effectLst>
          <a:outerShdw blurRad="50800" dist="25400" dir="5400000" rotWithShape="0">
            <a:srgbClr val="000000">
              <a:alpha val="45000"/>
            </a:srgbClr>
          </a:outerShdw>
        </a:effectLst>
        <a:scene3d>
          <a:camera prst="orthographicFront"/>
          <a:lightRig rig="flat" dir="t"/>
        </a:scene3d>
        <a:sp3d prstMaterial="plastic">
          <a:bevelT w="120900" h="88900"/>
          <a:bevelB w="88900" h="31750" prst="angle"/>
        </a:sp3d>
      </dgm:spPr>
      <dgm:t>
        <a:bodyPr/>
        <a:lstStyle/>
        <a:p>
          <a:r>
            <a:rPr lang="fr-CH" sz="1600" dirty="0">
              <a:solidFill>
                <a:srgbClr val="FF9900"/>
              </a:solidFill>
              <a:latin typeface="Georgia"/>
              <a:ea typeface="+mn-ea"/>
              <a:cs typeface="+mn-cs"/>
            </a:rPr>
            <a:t>Migrants (232 million</a:t>
          </a:r>
          <a:r>
            <a:rPr lang="fr-CH" sz="1600" dirty="0" smtClean="0">
              <a:solidFill>
                <a:srgbClr val="FF9900"/>
              </a:solidFill>
              <a:latin typeface="Georgia"/>
              <a:ea typeface="+mn-ea"/>
              <a:cs typeface="+mn-cs"/>
            </a:rPr>
            <a:t>)</a:t>
          </a:r>
          <a:endParaRPr lang="fr-CH" sz="1600" dirty="0">
            <a:solidFill>
              <a:srgbClr val="FF9900"/>
            </a:solidFill>
            <a:latin typeface="Georgia"/>
            <a:ea typeface="+mn-ea"/>
            <a:cs typeface="+mn-cs"/>
          </a:endParaRPr>
        </a:p>
      </dgm:t>
    </dgm:pt>
    <dgm:pt modelId="{9A5E34EC-C512-413D-95DB-492EBE6496B9}" type="parTrans" cxnId="{383EC6D5-EFBC-4D56-A92F-84423A5C7851}">
      <dgm:prSet/>
      <dgm:spPr/>
      <dgm:t>
        <a:bodyPr/>
        <a:lstStyle/>
        <a:p>
          <a:endParaRPr lang="fr-CH"/>
        </a:p>
      </dgm:t>
    </dgm:pt>
    <dgm:pt modelId="{45EEF216-3F87-498B-8C0C-F9A234D60540}" type="sibTrans" cxnId="{383EC6D5-EFBC-4D56-A92F-84423A5C7851}">
      <dgm:prSet/>
      <dgm:spPr/>
      <dgm:t>
        <a:bodyPr/>
        <a:lstStyle/>
        <a:p>
          <a:endParaRPr lang="fr-CH"/>
        </a:p>
      </dgm:t>
    </dgm:pt>
    <dgm:pt modelId="{2D184BE9-8A24-4E23-B745-DA92F362D6B6}">
      <dgm:prSet phldrT="[Text]" custT="1"/>
      <dgm:spPr>
        <a:xfrm>
          <a:off x="1827644" y="1160170"/>
          <a:ext cx="4608517" cy="2972096"/>
        </a:xfrm>
        <a:gradFill flip="none" rotWithShape="1">
          <a:gsLst>
            <a:gs pos="50000">
              <a:srgbClr val="002060"/>
            </a:gs>
            <a:gs pos="0">
              <a:srgbClr val="424456">
                <a:lumMod val="50000"/>
              </a:srgbClr>
            </a:gs>
            <a:gs pos="100000">
              <a:srgbClr val="53548A">
                <a:lumMod val="20000"/>
                <a:lumOff val="80000"/>
              </a:srgbClr>
            </a:gs>
          </a:gsLst>
          <a:path path="circle">
            <a:fillToRect l="100000" t="100000"/>
          </a:path>
          <a:tileRect r="-100000" b="-100000"/>
        </a:gradFill>
        <a:ln>
          <a:noFill/>
        </a:ln>
        <a:effectLst>
          <a:outerShdw blurRad="50800" dist="25400" dir="5400000" rotWithShape="0">
            <a:srgbClr val="000000">
              <a:alpha val="45000"/>
            </a:srgbClr>
          </a:outerShdw>
        </a:effectLst>
        <a:scene3d>
          <a:camera prst="orthographicFront"/>
          <a:lightRig rig="flat" dir="t"/>
        </a:scene3d>
        <a:sp3d prstMaterial="plastic">
          <a:bevelT w="120900" h="88900"/>
          <a:bevelB w="88900" h="31750" prst="angle"/>
        </a:sp3d>
      </dgm:spPr>
      <dgm:t>
        <a:bodyPr/>
        <a:lstStyle/>
        <a:p>
          <a:r>
            <a:rPr lang="fr-CH" sz="1600" b="1" dirty="0">
              <a:solidFill>
                <a:srgbClr val="FF9900"/>
              </a:solidFill>
              <a:latin typeface="Georgia"/>
              <a:ea typeface="+mn-ea"/>
              <a:cs typeface="+mn-cs"/>
            </a:rPr>
            <a:t>Migrants 15+ (207 million)</a:t>
          </a:r>
        </a:p>
      </dgm:t>
    </dgm:pt>
    <dgm:pt modelId="{A0AD2768-8956-4DDA-AC2C-ABCBA9881D6A}" type="parTrans" cxnId="{6FF7A97D-2340-4C6E-A019-EC4D0AFC4D62}">
      <dgm:prSet/>
      <dgm:spPr/>
      <dgm:t>
        <a:bodyPr/>
        <a:lstStyle/>
        <a:p>
          <a:endParaRPr lang="fr-CH"/>
        </a:p>
      </dgm:t>
    </dgm:pt>
    <dgm:pt modelId="{AB4CDC1C-5043-4D59-AD3A-D90972287590}" type="sibTrans" cxnId="{6FF7A97D-2340-4C6E-A019-EC4D0AFC4D62}">
      <dgm:prSet/>
      <dgm:spPr/>
      <dgm:t>
        <a:bodyPr/>
        <a:lstStyle/>
        <a:p>
          <a:endParaRPr lang="fr-CH"/>
        </a:p>
      </dgm:t>
    </dgm:pt>
    <dgm:pt modelId="{ABD18DE3-486D-4581-92E2-16D4EB2C5A6E}">
      <dgm:prSet phldrT="[Text]" custT="1"/>
      <dgm:spPr>
        <a:xfrm>
          <a:off x="2602634" y="1971590"/>
          <a:ext cx="3044700" cy="2078271"/>
        </a:xfrm>
        <a:gradFill rotWithShape="0">
          <a:gsLst>
            <a:gs pos="0">
              <a:srgbClr val="002060"/>
            </a:gs>
            <a:gs pos="77000">
              <a:srgbClr val="53548A">
                <a:lumMod val="60000"/>
                <a:lumOff val="40000"/>
              </a:srgbClr>
            </a:gs>
          </a:gsLst>
          <a:lin ang="5400000" scaled="0"/>
        </a:gradFill>
        <a:ln>
          <a:noFill/>
        </a:ln>
        <a:effectLst>
          <a:outerShdw blurRad="50800" dist="25400" dir="5400000" rotWithShape="0">
            <a:srgbClr val="000000">
              <a:alpha val="45000"/>
            </a:srgbClr>
          </a:outerShdw>
        </a:effectLst>
        <a:scene3d>
          <a:camera prst="orthographicFront"/>
          <a:lightRig rig="flat" dir="t"/>
        </a:scene3d>
        <a:sp3d prstMaterial="plastic">
          <a:bevelT w="120900" h="88900"/>
          <a:bevelB w="88900" h="31750" prst="angle"/>
        </a:sp3d>
      </dgm:spPr>
      <dgm:t>
        <a:bodyPr/>
        <a:lstStyle/>
        <a:p>
          <a:endParaRPr lang="fr-CH" sz="1400" dirty="0" smtClean="0">
            <a:solidFill>
              <a:srgbClr val="FF9900"/>
            </a:solidFill>
            <a:latin typeface="Georgia"/>
            <a:ea typeface="+mn-ea"/>
            <a:cs typeface="+mn-cs"/>
          </a:endParaRPr>
        </a:p>
        <a:p>
          <a:r>
            <a:rPr lang="fr-CH" sz="1400" b="1" dirty="0" smtClean="0">
              <a:solidFill>
                <a:srgbClr val="FF9900"/>
              </a:solidFill>
              <a:latin typeface="Georgia"/>
              <a:ea typeface="+mn-ea"/>
              <a:cs typeface="+mn-cs"/>
            </a:rPr>
            <a:t>Migrant </a:t>
          </a:r>
          <a:r>
            <a:rPr lang="fr-CH" sz="1400" b="1" dirty="0" err="1">
              <a:solidFill>
                <a:srgbClr val="FF9900"/>
              </a:solidFill>
              <a:latin typeface="Georgia"/>
              <a:ea typeface="+mn-ea"/>
              <a:cs typeface="+mn-cs"/>
            </a:rPr>
            <a:t>workers</a:t>
          </a:r>
          <a:r>
            <a:rPr lang="fr-CH" sz="1400" b="1" dirty="0">
              <a:solidFill>
                <a:srgbClr val="FF9900"/>
              </a:solidFill>
              <a:latin typeface="Georgia"/>
              <a:ea typeface="+mn-ea"/>
              <a:cs typeface="+mn-cs"/>
            </a:rPr>
            <a:t> (150 million)</a:t>
          </a:r>
        </a:p>
      </dgm:t>
    </dgm:pt>
    <dgm:pt modelId="{C6B48B99-F03C-479F-982E-4D43E2D55B20}" type="parTrans" cxnId="{ABBB6DA3-A1F7-4001-BE57-E51F68A07921}">
      <dgm:prSet/>
      <dgm:spPr/>
      <dgm:t>
        <a:bodyPr/>
        <a:lstStyle/>
        <a:p>
          <a:endParaRPr lang="fr-CH"/>
        </a:p>
      </dgm:t>
    </dgm:pt>
    <dgm:pt modelId="{D715E711-7673-4077-B18B-3C627C4A9413}" type="sibTrans" cxnId="{ABBB6DA3-A1F7-4001-BE57-E51F68A07921}">
      <dgm:prSet/>
      <dgm:spPr/>
      <dgm:t>
        <a:bodyPr/>
        <a:lstStyle/>
        <a:p>
          <a:endParaRPr lang="fr-CH"/>
        </a:p>
      </dgm:t>
    </dgm:pt>
    <dgm:pt modelId="{549C680D-E933-44E1-970F-320DAEC5DAC8}">
      <dgm:prSet phldrT="[Text]" custT="1"/>
      <dgm:spPr>
        <a:xfrm>
          <a:off x="3466725" y="3195734"/>
          <a:ext cx="1358576" cy="829755"/>
        </a:xfrm>
        <a:gradFill rotWithShape="0">
          <a:gsLst>
            <a:gs pos="0">
              <a:srgbClr val="002060"/>
            </a:gs>
            <a:gs pos="100000">
              <a:srgbClr val="5C92B5">
                <a:lumMod val="60000"/>
                <a:lumOff val="40000"/>
                <a:alpha val="58000"/>
              </a:srgbClr>
            </a:gs>
          </a:gsLst>
          <a:lin ang="5400000" scaled="0"/>
        </a:gradFill>
        <a:ln>
          <a:noFill/>
        </a:ln>
        <a:effectLst>
          <a:outerShdw blurRad="50800" dist="25400" dir="5400000" rotWithShape="0">
            <a:srgbClr val="000000">
              <a:alpha val="45000"/>
            </a:srgbClr>
          </a:outerShdw>
        </a:effectLst>
        <a:scene3d>
          <a:camera prst="orthographicFront"/>
          <a:lightRig rig="flat" dir="t"/>
        </a:scene3d>
        <a:sp3d prstMaterial="plastic">
          <a:bevelT w="120900" h="88900"/>
          <a:bevelB w="88900" h="31750" prst="angle"/>
        </a:sp3d>
      </dgm:spPr>
      <dgm:t>
        <a:bodyPr/>
        <a:lstStyle/>
        <a:p>
          <a:r>
            <a:rPr lang="fr-CH" sz="1400" b="1" dirty="0" smtClean="0">
              <a:solidFill>
                <a:srgbClr val="FF9900"/>
              </a:solidFill>
              <a:latin typeface="Georgia"/>
              <a:ea typeface="+mn-ea"/>
              <a:cs typeface="+mn-cs"/>
            </a:rPr>
            <a:t>MDW</a:t>
          </a:r>
        </a:p>
        <a:p>
          <a:r>
            <a:rPr lang="fr-CH" sz="1400" b="1" dirty="0" smtClean="0">
              <a:solidFill>
                <a:srgbClr val="FF9900"/>
              </a:solidFill>
              <a:latin typeface="Georgia"/>
              <a:ea typeface="+mn-ea"/>
              <a:cs typeface="+mn-cs"/>
            </a:rPr>
            <a:t>(11.5ml</a:t>
          </a:r>
          <a:r>
            <a:rPr lang="fr-CH" sz="1400" b="1" dirty="0">
              <a:solidFill>
                <a:srgbClr val="FF9900"/>
              </a:solidFill>
              <a:latin typeface="Georgia"/>
              <a:ea typeface="+mn-ea"/>
              <a:cs typeface="+mn-cs"/>
            </a:rPr>
            <a:t>)</a:t>
          </a:r>
        </a:p>
      </dgm:t>
    </dgm:pt>
    <dgm:pt modelId="{C9817491-8381-4F97-92E2-FD095A078448}" type="parTrans" cxnId="{7B4EDCE2-7CAC-41BF-BDB1-DF96C359D15F}">
      <dgm:prSet/>
      <dgm:spPr/>
      <dgm:t>
        <a:bodyPr/>
        <a:lstStyle/>
        <a:p>
          <a:endParaRPr lang="fr-CH"/>
        </a:p>
      </dgm:t>
    </dgm:pt>
    <dgm:pt modelId="{97D693B8-5B89-47E2-A008-A3FFC5AA5117}" type="sibTrans" cxnId="{7B4EDCE2-7CAC-41BF-BDB1-DF96C359D15F}">
      <dgm:prSet/>
      <dgm:spPr/>
      <dgm:t>
        <a:bodyPr/>
        <a:lstStyle/>
        <a:p>
          <a:endParaRPr lang="fr-CH"/>
        </a:p>
      </dgm:t>
    </dgm:pt>
    <dgm:pt modelId="{48342B94-918D-4DC4-8D6B-5295B001B64B}" type="pres">
      <dgm:prSet presAssocID="{88AAA176-C9C1-40B5-98DD-78B2656C13E5}" presName="Name0" presStyleCnt="0">
        <dgm:presLayoutVars>
          <dgm:chMax val="7"/>
          <dgm:resizeHandles val="exact"/>
        </dgm:presLayoutVars>
      </dgm:prSet>
      <dgm:spPr/>
      <dgm:t>
        <a:bodyPr/>
        <a:lstStyle/>
        <a:p>
          <a:endParaRPr lang="fr-CH"/>
        </a:p>
      </dgm:t>
    </dgm:pt>
    <dgm:pt modelId="{320B7648-1E52-4ACA-B82B-676266D25674}" type="pres">
      <dgm:prSet presAssocID="{88AAA176-C9C1-40B5-98DD-78B2656C13E5}" presName="comp1" presStyleCnt="0"/>
      <dgm:spPr/>
    </dgm:pt>
    <dgm:pt modelId="{7BD99FA6-BF8E-4E2B-BDD2-4D5383D9B5CE}" type="pres">
      <dgm:prSet presAssocID="{88AAA176-C9C1-40B5-98DD-78B2656C13E5}" presName="circle1" presStyleLbl="node1" presStyleIdx="0" presStyleCnt="4" custScaleX="163187" custScaleY="89113"/>
      <dgm:spPr>
        <a:prstGeom prst="ellipse">
          <a:avLst/>
        </a:prstGeom>
      </dgm:spPr>
      <dgm:t>
        <a:bodyPr/>
        <a:lstStyle/>
        <a:p>
          <a:endParaRPr lang="fr-CH"/>
        </a:p>
      </dgm:t>
    </dgm:pt>
    <dgm:pt modelId="{3F623378-9263-4EA4-93DA-E4C30FF7FFDB}" type="pres">
      <dgm:prSet presAssocID="{88AAA176-C9C1-40B5-98DD-78B2656C13E5}" presName="c1text" presStyleLbl="node1" presStyleIdx="0" presStyleCnt="4">
        <dgm:presLayoutVars>
          <dgm:bulletEnabled val="1"/>
        </dgm:presLayoutVars>
      </dgm:prSet>
      <dgm:spPr/>
      <dgm:t>
        <a:bodyPr/>
        <a:lstStyle/>
        <a:p>
          <a:endParaRPr lang="fr-CH"/>
        </a:p>
      </dgm:t>
    </dgm:pt>
    <dgm:pt modelId="{B7F29C70-1D52-4989-80B4-87E72F3B0249}" type="pres">
      <dgm:prSet presAssocID="{88AAA176-C9C1-40B5-98DD-78B2656C13E5}" presName="comp2" presStyleCnt="0"/>
      <dgm:spPr/>
    </dgm:pt>
    <dgm:pt modelId="{F5274340-78A5-469B-AB60-396E6B8FBC24}" type="pres">
      <dgm:prSet presAssocID="{88AAA176-C9C1-40B5-98DD-78B2656C13E5}" presName="circle2" presStyleLbl="node1" presStyleIdx="1" presStyleCnt="4" custScaleX="134725" custScaleY="86886" custLinFactNeighborX="500" custLinFactNeighborY="2483"/>
      <dgm:spPr>
        <a:prstGeom prst="ellipse">
          <a:avLst/>
        </a:prstGeom>
      </dgm:spPr>
      <dgm:t>
        <a:bodyPr/>
        <a:lstStyle/>
        <a:p>
          <a:endParaRPr lang="fr-CH"/>
        </a:p>
      </dgm:t>
    </dgm:pt>
    <dgm:pt modelId="{D85BAB8C-6B7D-458D-9AEE-CA73F50316BD}" type="pres">
      <dgm:prSet presAssocID="{88AAA176-C9C1-40B5-98DD-78B2656C13E5}" presName="c2text" presStyleLbl="node1" presStyleIdx="1" presStyleCnt="4">
        <dgm:presLayoutVars>
          <dgm:bulletEnabled val="1"/>
        </dgm:presLayoutVars>
      </dgm:prSet>
      <dgm:spPr/>
      <dgm:t>
        <a:bodyPr/>
        <a:lstStyle/>
        <a:p>
          <a:endParaRPr lang="fr-CH"/>
        </a:p>
      </dgm:t>
    </dgm:pt>
    <dgm:pt modelId="{6BFF9247-B87A-49FF-8706-BD318631307F}" type="pres">
      <dgm:prSet presAssocID="{88AAA176-C9C1-40B5-98DD-78B2656C13E5}" presName="comp3" presStyleCnt="0"/>
      <dgm:spPr/>
    </dgm:pt>
    <dgm:pt modelId="{D6F86540-8B8E-4C2A-8EBE-767EDFC21924}" type="pres">
      <dgm:prSet presAssocID="{88AAA176-C9C1-40B5-98DD-78B2656C13E5}" presName="circle3" presStyleLbl="node1" presStyleIdx="2" presStyleCnt="4" custScaleX="118678" custScaleY="81008" custLinFactNeighborX="397" custLinFactNeighborY="852"/>
      <dgm:spPr>
        <a:prstGeom prst="ellipse">
          <a:avLst/>
        </a:prstGeom>
      </dgm:spPr>
      <dgm:t>
        <a:bodyPr/>
        <a:lstStyle/>
        <a:p>
          <a:endParaRPr lang="fr-CH"/>
        </a:p>
      </dgm:t>
    </dgm:pt>
    <dgm:pt modelId="{0C37466D-3FE9-4B2F-97A3-AFB9312A080B}" type="pres">
      <dgm:prSet presAssocID="{88AAA176-C9C1-40B5-98DD-78B2656C13E5}" presName="c3text" presStyleLbl="node1" presStyleIdx="2" presStyleCnt="4">
        <dgm:presLayoutVars>
          <dgm:bulletEnabled val="1"/>
        </dgm:presLayoutVars>
      </dgm:prSet>
      <dgm:spPr/>
      <dgm:t>
        <a:bodyPr/>
        <a:lstStyle/>
        <a:p>
          <a:endParaRPr lang="fr-CH"/>
        </a:p>
      </dgm:t>
    </dgm:pt>
    <dgm:pt modelId="{E4E4F5A6-FFF5-431A-AE10-90ACBFE0AC9C}" type="pres">
      <dgm:prSet presAssocID="{88AAA176-C9C1-40B5-98DD-78B2656C13E5}" presName="comp4" presStyleCnt="0"/>
      <dgm:spPr/>
    </dgm:pt>
    <dgm:pt modelId="{B6213FDC-0FB2-44F4-9FD9-109EF0EE1ABA}" type="pres">
      <dgm:prSet presAssocID="{88AAA176-C9C1-40B5-98DD-78B2656C13E5}" presName="circle4" presStyleLbl="node1" presStyleIdx="3" presStyleCnt="4" custScaleX="79433" custScaleY="48514" custLinFactNeighborX="1825" custLinFactNeighborY="11352"/>
      <dgm:spPr>
        <a:prstGeom prst="ellipse">
          <a:avLst/>
        </a:prstGeom>
      </dgm:spPr>
      <dgm:t>
        <a:bodyPr/>
        <a:lstStyle/>
        <a:p>
          <a:endParaRPr lang="fr-CH"/>
        </a:p>
      </dgm:t>
    </dgm:pt>
    <dgm:pt modelId="{2EF36397-FE00-4084-854C-9C8EE84E31FF}" type="pres">
      <dgm:prSet presAssocID="{88AAA176-C9C1-40B5-98DD-78B2656C13E5}" presName="c4text" presStyleLbl="node1" presStyleIdx="3" presStyleCnt="4">
        <dgm:presLayoutVars>
          <dgm:bulletEnabled val="1"/>
        </dgm:presLayoutVars>
      </dgm:prSet>
      <dgm:spPr/>
      <dgm:t>
        <a:bodyPr/>
        <a:lstStyle/>
        <a:p>
          <a:endParaRPr lang="fr-CH"/>
        </a:p>
      </dgm:t>
    </dgm:pt>
  </dgm:ptLst>
  <dgm:cxnLst>
    <dgm:cxn modelId="{A68DC3D3-B98D-4F47-B66D-B9C123F7E4EF}" type="presOf" srcId="{F38AC803-1C37-4E05-8E1C-7A2107803C86}" destId="{7BD99FA6-BF8E-4E2B-BDD2-4D5383D9B5CE}" srcOrd="0" destOrd="0" presId="urn:microsoft.com/office/officeart/2005/8/layout/venn2"/>
    <dgm:cxn modelId="{383EC6D5-EFBC-4D56-A92F-84423A5C7851}" srcId="{88AAA176-C9C1-40B5-98DD-78B2656C13E5}" destId="{F38AC803-1C37-4E05-8E1C-7A2107803C86}" srcOrd="0" destOrd="0" parTransId="{9A5E34EC-C512-413D-95DB-492EBE6496B9}" sibTransId="{45EEF216-3F87-498B-8C0C-F9A234D60540}"/>
    <dgm:cxn modelId="{44D1FB81-47BD-47D6-B27D-A0402827DD75}" type="presOf" srcId="{2D184BE9-8A24-4E23-B745-DA92F362D6B6}" destId="{F5274340-78A5-469B-AB60-396E6B8FBC24}" srcOrd="0" destOrd="0" presId="urn:microsoft.com/office/officeart/2005/8/layout/venn2"/>
    <dgm:cxn modelId="{ABBB6DA3-A1F7-4001-BE57-E51F68A07921}" srcId="{88AAA176-C9C1-40B5-98DD-78B2656C13E5}" destId="{ABD18DE3-486D-4581-92E2-16D4EB2C5A6E}" srcOrd="2" destOrd="0" parTransId="{C6B48B99-F03C-479F-982E-4D43E2D55B20}" sibTransId="{D715E711-7673-4077-B18B-3C627C4A9413}"/>
    <dgm:cxn modelId="{6A530111-9253-4E76-B265-A26148B9A169}" type="presOf" srcId="{549C680D-E933-44E1-970F-320DAEC5DAC8}" destId="{B6213FDC-0FB2-44F4-9FD9-109EF0EE1ABA}" srcOrd="0" destOrd="0" presId="urn:microsoft.com/office/officeart/2005/8/layout/venn2"/>
    <dgm:cxn modelId="{6FF7A97D-2340-4C6E-A019-EC4D0AFC4D62}" srcId="{88AAA176-C9C1-40B5-98DD-78B2656C13E5}" destId="{2D184BE9-8A24-4E23-B745-DA92F362D6B6}" srcOrd="1" destOrd="0" parTransId="{A0AD2768-8956-4DDA-AC2C-ABCBA9881D6A}" sibTransId="{AB4CDC1C-5043-4D59-AD3A-D90972287590}"/>
    <dgm:cxn modelId="{7B4EDCE2-7CAC-41BF-BDB1-DF96C359D15F}" srcId="{88AAA176-C9C1-40B5-98DD-78B2656C13E5}" destId="{549C680D-E933-44E1-970F-320DAEC5DAC8}" srcOrd="3" destOrd="0" parTransId="{C9817491-8381-4F97-92E2-FD095A078448}" sibTransId="{97D693B8-5B89-47E2-A008-A3FFC5AA5117}"/>
    <dgm:cxn modelId="{89F34EB2-5268-4B7E-AC10-8C9316DBF8B6}" type="presOf" srcId="{ABD18DE3-486D-4581-92E2-16D4EB2C5A6E}" destId="{0C37466D-3FE9-4B2F-97A3-AFB9312A080B}" srcOrd="1" destOrd="0" presId="urn:microsoft.com/office/officeart/2005/8/layout/venn2"/>
    <dgm:cxn modelId="{3AE7236F-CF94-4F8D-A0AF-D75F241D0BCB}" type="presOf" srcId="{F38AC803-1C37-4E05-8E1C-7A2107803C86}" destId="{3F623378-9263-4EA4-93DA-E4C30FF7FFDB}" srcOrd="1" destOrd="0" presId="urn:microsoft.com/office/officeart/2005/8/layout/venn2"/>
    <dgm:cxn modelId="{D82E862B-EFDA-482E-98BD-4FD088A3282E}" type="presOf" srcId="{549C680D-E933-44E1-970F-320DAEC5DAC8}" destId="{2EF36397-FE00-4084-854C-9C8EE84E31FF}" srcOrd="1" destOrd="0" presId="urn:microsoft.com/office/officeart/2005/8/layout/venn2"/>
    <dgm:cxn modelId="{5D4C9A0F-FA07-4FCE-B5C8-11AC4C307B86}" type="presOf" srcId="{2D184BE9-8A24-4E23-B745-DA92F362D6B6}" destId="{D85BAB8C-6B7D-458D-9AEE-CA73F50316BD}" srcOrd="1" destOrd="0" presId="urn:microsoft.com/office/officeart/2005/8/layout/venn2"/>
    <dgm:cxn modelId="{1DBA7DFD-C383-46DE-AB07-FC1CADCDE851}" type="presOf" srcId="{88AAA176-C9C1-40B5-98DD-78B2656C13E5}" destId="{48342B94-918D-4DC4-8D6B-5295B001B64B}" srcOrd="0" destOrd="0" presId="urn:microsoft.com/office/officeart/2005/8/layout/venn2"/>
    <dgm:cxn modelId="{F0656D38-C8DD-482A-AF60-98E59ECF06C1}" type="presOf" srcId="{ABD18DE3-486D-4581-92E2-16D4EB2C5A6E}" destId="{D6F86540-8B8E-4C2A-8EBE-767EDFC21924}" srcOrd="0" destOrd="0" presId="urn:microsoft.com/office/officeart/2005/8/layout/venn2"/>
    <dgm:cxn modelId="{8E1B2933-1280-43CA-8B02-EFBFD565E129}" type="presParOf" srcId="{48342B94-918D-4DC4-8D6B-5295B001B64B}" destId="{320B7648-1E52-4ACA-B82B-676266D25674}" srcOrd="0" destOrd="0" presId="urn:microsoft.com/office/officeart/2005/8/layout/venn2"/>
    <dgm:cxn modelId="{10ADA336-86D3-4173-A101-67AC1CACA390}" type="presParOf" srcId="{320B7648-1E52-4ACA-B82B-676266D25674}" destId="{7BD99FA6-BF8E-4E2B-BDD2-4D5383D9B5CE}" srcOrd="0" destOrd="0" presId="urn:microsoft.com/office/officeart/2005/8/layout/venn2"/>
    <dgm:cxn modelId="{BFAF954C-2DE0-4571-A61B-A969D5F64DD6}" type="presParOf" srcId="{320B7648-1E52-4ACA-B82B-676266D25674}" destId="{3F623378-9263-4EA4-93DA-E4C30FF7FFDB}" srcOrd="1" destOrd="0" presId="urn:microsoft.com/office/officeart/2005/8/layout/venn2"/>
    <dgm:cxn modelId="{2A9D6701-59A3-42F6-ACBB-59CFF1BC13A9}" type="presParOf" srcId="{48342B94-918D-4DC4-8D6B-5295B001B64B}" destId="{B7F29C70-1D52-4989-80B4-87E72F3B0249}" srcOrd="1" destOrd="0" presId="urn:microsoft.com/office/officeart/2005/8/layout/venn2"/>
    <dgm:cxn modelId="{011A3AA5-D012-4CAE-ABB8-D3BCB04BECD5}" type="presParOf" srcId="{B7F29C70-1D52-4989-80B4-87E72F3B0249}" destId="{F5274340-78A5-469B-AB60-396E6B8FBC24}" srcOrd="0" destOrd="0" presId="urn:microsoft.com/office/officeart/2005/8/layout/venn2"/>
    <dgm:cxn modelId="{AEE893FA-F614-4DC5-9C62-A4B18EFB6191}" type="presParOf" srcId="{B7F29C70-1D52-4989-80B4-87E72F3B0249}" destId="{D85BAB8C-6B7D-458D-9AEE-CA73F50316BD}" srcOrd="1" destOrd="0" presId="urn:microsoft.com/office/officeart/2005/8/layout/venn2"/>
    <dgm:cxn modelId="{6E63E54D-B88B-4DD7-B680-EAA65F33689A}" type="presParOf" srcId="{48342B94-918D-4DC4-8D6B-5295B001B64B}" destId="{6BFF9247-B87A-49FF-8706-BD318631307F}" srcOrd="2" destOrd="0" presId="urn:microsoft.com/office/officeart/2005/8/layout/venn2"/>
    <dgm:cxn modelId="{68D7386C-BA35-409F-AD32-CB3FC5F32589}" type="presParOf" srcId="{6BFF9247-B87A-49FF-8706-BD318631307F}" destId="{D6F86540-8B8E-4C2A-8EBE-767EDFC21924}" srcOrd="0" destOrd="0" presId="urn:microsoft.com/office/officeart/2005/8/layout/venn2"/>
    <dgm:cxn modelId="{872E36AD-F004-4243-8FED-61A276AC93AA}" type="presParOf" srcId="{6BFF9247-B87A-49FF-8706-BD318631307F}" destId="{0C37466D-3FE9-4B2F-97A3-AFB9312A080B}" srcOrd="1" destOrd="0" presId="urn:microsoft.com/office/officeart/2005/8/layout/venn2"/>
    <dgm:cxn modelId="{A79B333F-51A5-4BB5-AA35-67F0A194A838}" type="presParOf" srcId="{48342B94-918D-4DC4-8D6B-5295B001B64B}" destId="{E4E4F5A6-FFF5-431A-AE10-90ACBFE0AC9C}" srcOrd="3" destOrd="0" presId="urn:microsoft.com/office/officeart/2005/8/layout/venn2"/>
    <dgm:cxn modelId="{AB3AAE09-5FC3-42F7-9D97-FD39C9CBD2ED}" type="presParOf" srcId="{E4E4F5A6-FFF5-431A-AE10-90ACBFE0AC9C}" destId="{B6213FDC-0FB2-44F4-9FD9-109EF0EE1ABA}" srcOrd="0" destOrd="0" presId="urn:microsoft.com/office/officeart/2005/8/layout/venn2"/>
    <dgm:cxn modelId="{80D37403-83E7-4E14-8333-DB031854497C}" type="presParOf" srcId="{E4E4F5A6-FFF5-431A-AE10-90ACBFE0AC9C}" destId="{2EF36397-FE00-4084-854C-9C8EE84E31FF}" srcOrd="1" destOrd="0" presId="urn:microsoft.com/office/officeart/2005/8/layout/ven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venn2">
  <dgm:title val=""/>
  <dgm:desc val=""/>
  <dgm:catLst>
    <dgm:cat type="relationship" pri="30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resizeHandles val="exact"/>
    </dgm:varLst>
    <dgm:alg type="composite">
      <dgm:param type="ar" val="1"/>
    </dgm:alg>
    <dgm:shape xmlns:r="http://schemas.openxmlformats.org/officeDocument/2006/relationships" r:blip="">
      <dgm:adjLst/>
    </dgm:shape>
    <dgm:presOf/>
    <dgm:choose name="Name1">
      <dgm:if name="Name2" axis="ch" ptType="node" func="cnt" op="lte" val="3">
        <dgm:constrLst>
          <dgm:constr type="w" for="ch" forName="comp1" refType="w"/>
          <dgm:constr type="h" for="ch" forName="comp1" refType="w" refFor="ch" refForName="comp1"/>
          <dgm:constr type="w" for="ch" forName="comp2" refType="w" fact="0.75"/>
          <dgm:constr type="h" for="ch" forName="comp2" refType="w" refFor="ch" refForName="comp2"/>
          <dgm:constr type="ctrX" for="ch" forName="comp2" refType="ctrX" refFor="ch" refForName="comp1"/>
          <dgm:constr type="b" for="ch" forName="comp2" refType="b" refFor="ch" refForName="comp1"/>
          <dgm:constr type="w" for="ch" forName="comp3" refType="w" fact="0.5"/>
          <dgm:constr type="h" for="ch" forName="comp3" refType="w" refFor="ch" refForName="comp3"/>
          <dgm:constr type="ctrX" for="ch" forName="comp3" refType="ctrX" refFor="ch" refForName="comp1"/>
          <dgm:constr type="b" for="ch" forName="comp3" refType="b" refFor="ch" refForName="comp1"/>
          <dgm:constr type="primFontSz" for="des" ptType="node" op="equ" val="65"/>
        </dgm:constrLst>
      </dgm:if>
      <dgm:if name="Name3" axis="ch" ptType="node" func="cnt" op="equ" val="4">
        <dgm:constrLst>
          <dgm:constr type="w" for="ch" forName="comp1" refType="w"/>
          <dgm:constr type="h" for="ch" forName="comp1" refType="w" refFor="ch" refForName="comp1"/>
          <dgm:constr type="w" for="ch" forName="comp2" refType="w" fact="0.8"/>
          <dgm:constr type="h" for="ch" forName="comp2" refType="w" refFor="ch" refForName="comp2"/>
          <dgm:constr type="ctrX" for="ch" forName="comp2" refType="ctrX" refFor="ch" refForName="comp1"/>
          <dgm:constr type="b" for="ch" forName="comp2" refType="b" refFor="ch" refForName="comp1"/>
          <dgm:constr type="w" for="ch" forName="comp3" refType="w" fact="0.6"/>
          <dgm:constr type="h" for="ch" forName="comp3" refType="w" refFor="ch" refForName="comp3"/>
          <dgm:constr type="ctrX" for="ch" forName="comp3" refType="ctrX" refFor="ch" refForName="comp1"/>
          <dgm:constr type="b" for="ch" forName="comp3" refType="b" refFor="ch" refForName="comp1"/>
          <dgm:constr type="w" for="ch" forName="comp4" refType="w" fact="0.4"/>
          <dgm:constr type="h" for="ch" forName="comp4" refType="w" refFor="ch" refForName="comp4"/>
          <dgm:constr type="ctrX" for="ch" forName="comp4" refType="ctrX" refFor="ch" refForName="comp1"/>
          <dgm:constr type="b" for="ch" forName="comp4" refType="b" refFor="ch" refForName="comp1"/>
          <dgm:constr type="primFontSz" for="des" ptType="node" op="equ" val="65"/>
        </dgm:constrLst>
      </dgm:if>
      <dgm:else name="Name4">
        <dgm:constrLst>
          <dgm:constr type="w" for="ch" forName="comp1" refType="w"/>
          <dgm:constr type="h" for="ch" forName="comp1" refType="w" refFor="ch" refForName="comp1"/>
          <dgm:constr type="w" for="ch" forName="comp2" refType="w" fact="0.85"/>
          <dgm:constr type="h" for="ch" forName="comp2" refType="w" refFor="ch" refForName="comp2"/>
          <dgm:constr type="ctrX" for="ch" forName="comp2" refType="ctrX" refFor="ch" refForName="comp1"/>
          <dgm:constr type="b" for="ch" forName="comp2" refType="b" refFor="ch" refForName="comp1"/>
          <dgm:constr type="w" for="ch" forName="comp3" refType="w" fact="0.7"/>
          <dgm:constr type="h" for="ch" forName="comp3" refType="w" refFor="ch" refForName="comp3"/>
          <dgm:constr type="ctrX" for="ch" forName="comp3" refType="ctrX" refFor="ch" refForName="comp1"/>
          <dgm:constr type="b" for="ch" forName="comp3" refType="b" refFor="ch" refForName="comp1"/>
          <dgm:constr type="w" for="ch" forName="comp4" refType="w" fact="0.55"/>
          <dgm:constr type="h" for="ch" forName="comp4" refType="w" refFor="ch" refForName="comp4"/>
          <dgm:constr type="ctrX" for="ch" forName="comp4" refType="ctrX" refFor="ch" refForName="comp1"/>
          <dgm:constr type="b" for="ch" forName="comp4" refType="b" refFor="ch" refForName="comp1"/>
          <dgm:constr type="w" for="ch" forName="comp5" refType="w" fact="0.4"/>
          <dgm:constr type="h" for="ch" forName="comp5" refType="w" refFor="ch" refForName="comp5"/>
          <dgm:constr type="ctrX" for="ch" forName="comp5" refType="ctrX" refFor="ch" refForName="comp1"/>
          <dgm:constr type="b" for="ch" forName="comp5" refType="b" refFor="ch" refForName="comp1"/>
          <dgm:constr type="w" for="ch" forName="comp6" refType="w" fact="0.25"/>
          <dgm:constr type="h" for="ch" forName="comp6" refType="w" refFor="ch" refForName="comp6"/>
          <dgm:constr type="ctrX" for="ch" forName="comp6" refType="ctrX" refFor="ch" refForName="comp1"/>
          <dgm:constr type="b" for="ch" forName="comp6" refType="b" refFor="ch" refForName="comp1"/>
          <dgm:constr type="w" for="ch" forName="comp7" refType="w" fact="0.15"/>
          <dgm:constr type="h" for="ch" forName="comp7" refType="w" refFor="ch" refForName="comp7"/>
          <dgm:constr type="ctrX" for="ch" forName="comp7" refType="ctrX" refFor="ch" refForName="comp1"/>
          <dgm:constr type="b" for="ch" forName="comp7" refType="b" refFor="ch" refForName="comp1"/>
          <dgm:constr type="primFontSz" for="des" ptType="node" op="equ" val="65"/>
        </dgm:constrLst>
      </dgm:else>
    </dgm:choose>
    <dgm:ruleLst/>
    <dgm:choose name="Name5">
      <dgm:if name="Name6" axis="ch" ptType="node" func="cnt" op="gte" val="1">
        <dgm:layoutNode name="comp1">
          <dgm:alg type="composite"/>
          <dgm:shape xmlns:r="http://schemas.openxmlformats.org/officeDocument/2006/relationships" r:blip="">
            <dgm:adjLst/>
          </dgm:shape>
          <dgm:presOf/>
          <dgm:choose name="Name7">
            <dgm:if name="Name8" axis="ch" ptType="node" func="cnt" op="equ" val="1">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5"/>
                <dgm:constr type="w" for="ch" forName="c1text" refType="w" refFor="ch" refForName="circle1" fact="0.70711"/>
                <dgm:constr type="h" for="ch" forName="c1text" refType="h" refFor="ch" refForName="circle1" fact="0.5"/>
              </dgm:constrLst>
            </dgm:if>
            <dgm:if name="Name9" axis="ch" ptType="node" func="cnt" op="equ" val="2">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6"/>
                <dgm:constr type="w" for="ch" forName="c1text" refType="w" refFor="ch" refForName="circle1" fact="0.525"/>
                <dgm:constr type="h" for="ch" forName="c1text" refType="h" refFor="ch" refForName="circle1" fact="0.17"/>
              </dgm:constrLst>
            </dgm:if>
            <dgm:if name="Name10" axis="ch" ptType="node" func="cnt" op="equ" val="3">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3495"/>
                <dgm:constr type="h" for="ch" forName="c1text" refType="h" refFor="ch" refForName="circle1" fact="0.15"/>
              </dgm:constrLst>
            </dgm:if>
            <dgm:if name="Name11" axis="ch" ptType="node" func="cnt" op="equ" val="4">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2796"/>
                <dgm:constr type="h" for="ch" forName="c1text" refType="h" refFor="ch" refForName="circle1" fact="0.15"/>
              </dgm:constrLst>
            </dgm:if>
            <dgm:if name="Name12" axis="ch" ptType="node" func="cnt" op="gte" val="5">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
                <dgm:constr type="w" for="ch" forName="c1text" refType="w" refFor="ch" refForName="circle1" fact="0.375"/>
                <dgm:constr type="h" for="ch" forName="c1text" refType="h" refFor="ch" refForName="circle1" fact="0.1"/>
              </dgm:constrLst>
            </dgm:if>
            <dgm:else name="Name13"/>
          </dgm:choose>
          <dgm:ruleLst/>
          <dgm:layoutNode name="circle1" styleLbl="node1">
            <dgm:alg type="sp"/>
            <dgm:shape xmlns:r="http://schemas.openxmlformats.org/officeDocument/2006/relationships" type="ellipse" r:blip="">
              <dgm:adjLst/>
            </dgm:shape>
            <dgm:presOf axis="ch desOrSelf" ptType="node node" st="1 1" cnt="1 0"/>
            <dgm:constrLst>
              <dgm:constr type="h" refType="w"/>
            </dgm:constrLst>
            <dgm:ruleLst/>
          </dgm:layoutNode>
          <dgm:layoutNode name="c1text">
            <dgm:varLst>
              <dgm:bulletEnabled val="1"/>
            </dgm:varLst>
            <dgm:alg type="tx"/>
            <dgm:shape xmlns:r="http://schemas.openxmlformats.org/officeDocument/2006/relationships" type="rect" r:blip="" hideGeom="1">
              <dgm:adjLst/>
            </dgm:shape>
            <dgm:presOf axis="ch desOrSelf" ptType="node node" st="1 1" cnt="1 0"/>
            <dgm:constrLst/>
            <dgm:ruleLst>
              <dgm:rule type="primFontSz" val="5" fact="NaN" max="NaN"/>
            </dgm:ruleLst>
          </dgm:layoutNode>
        </dgm:layoutNode>
      </dgm:if>
      <dgm:else name="Name14"/>
    </dgm:choose>
    <dgm:choose name="Name15">
      <dgm:if name="Name16" axis="ch" ptType="node" func="cnt" op="gte" val="2">
        <dgm:layoutNode name="comp2">
          <dgm:alg type="composite"/>
          <dgm:shape xmlns:r="http://schemas.openxmlformats.org/officeDocument/2006/relationships" r:blip="">
            <dgm:adjLst/>
          </dgm:shape>
          <dgm:presOf/>
          <dgm:choose name="Name17">
            <dgm:if name="Name18" axis="ch" ptType="node" func="cnt" op="equ" val="2">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5"/>
                <dgm:constr type="w" for="ch" forName="c2text" refType="w" refFor="ch" refForName="circle2" fact="0.70711"/>
                <dgm:constr type="h" for="ch" forName="c2text" refType="h" refFor="ch" refForName="circle2" fact="0.5"/>
              </dgm:constrLst>
            </dgm:if>
            <dgm:if name="Name19" axis="ch" ptType="node" func="cnt" op="equ" val="3">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625"/>
                <dgm:constr type="w" for="ch" forName="c2text" refType="w" refFor="ch" refForName="circle2" fact="0.466"/>
                <dgm:constr type="h" for="ch" forName="c2text" refType="h" refFor="ch" refForName="circle2" fact="0.1875"/>
              </dgm:constrLst>
            </dgm:if>
            <dgm:if name="Name20" axis="ch" ptType="node" func="cnt" op="equ" val="4">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
                <dgm:constr type="w" for="ch" forName="c2text" refType="w" refFor="ch" refForName="circle2" fact="0.3495"/>
                <dgm:constr type="h" for="ch" forName="c2text" refType="h" refFor="ch" refForName="circle2" fact="0.18"/>
              </dgm:constrLst>
            </dgm:if>
            <dgm:if name="Name21" axis="ch" ptType="node" func="cnt" op="gte" val="5">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15"/>
                <dgm:constr type="w" for="ch" forName="c2text" refType="w" refFor="ch" refForName="circle2" fact="0.43125"/>
                <dgm:constr type="h" for="ch" forName="c2text" refType="h" refFor="ch" refForName="circle2" fact="0.115"/>
              </dgm:constrLst>
            </dgm:if>
            <dgm:else name="Name22"/>
          </dgm:choose>
          <dgm:ruleLst/>
          <dgm:layoutNode name="circle2" styleLbl="node1">
            <dgm:alg type="sp"/>
            <dgm:shape xmlns:r="http://schemas.openxmlformats.org/officeDocument/2006/relationships" type="ellipse" r:blip="">
              <dgm:adjLst/>
            </dgm:shape>
            <dgm:presOf axis="ch desOrSelf" ptType="node node" st="2 1" cnt="1 0"/>
            <dgm:constrLst>
              <dgm:constr type="h" refType="w"/>
            </dgm:constrLst>
            <dgm:ruleLst/>
          </dgm:layoutNode>
          <dgm:layoutNode name="c2text">
            <dgm:varLst>
              <dgm:bulletEnabled val="1"/>
            </dgm:varLst>
            <dgm:alg type="tx"/>
            <dgm:shape xmlns:r="http://schemas.openxmlformats.org/officeDocument/2006/relationships" type="rect" r:blip="" hideGeom="1">
              <dgm:adjLst/>
            </dgm:shape>
            <dgm:presOf axis="ch desOrSelf" ptType="node node" st="2 1" cnt="1 0"/>
            <dgm:constrLst/>
            <dgm:ruleLst>
              <dgm:rule type="primFontSz" val="5" fact="NaN" max="NaN"/>
            </dgm:ruleLst>
          </dgm:layoutNode>
        </dgm:layoutNode>
      </dgm:if>
      <dgm:else name="Name23"/>
    </dgm:choose>
    <dgm:choose name="Name24">
      <dgm:if name="Name25" axis="ch" ptType="node" func="cnt" op="gte" val="3">
        <dgm:layoutNode name="comp3">
          <dgm:alg type="composite"/>
          <dgm:shape xmlns:r="http://schemas.openxmlformats.org/officeDocument/2006/relationships" r:blip="">
            <dgm:adjLst/>
          </dgm:shape>
          <dgm:presOf/>
          <dgm:choose name="Name26">
            <dgm:if name="Name27" axis="ch" ptType="node" func="cnt" op="equ" val="3">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5"/>
                <dgm:constr type="w" for="ch" forName="c3text" refType="w" refFor="ch" refForName="circle3" fact="0.70711"/>
                <dgm:constr type="h" for="ch" forName="c3text" refType="h" refFor="ch" refForName="circle3" fact="0.5"/>
              </dgm:constrLst>
            </dgm:if>
            <dgm:if name="Name28" axis="ch" ptType="node" func="cnt" op="equ" val="4">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875"/>
                <dgm:constr type="w" for="ch" forName="c3text" refType="w" refFor="ch" refForName="circle3" fact="0.466"/>
                <dgm:constr type="h" for="ch" forName="c3text" refType="h" refFor="ch" refForName="circle3" fact="0.225"/>
              </dgm:constrLst>
            </dgm:if>
            <dgm:if name="Name29" axis="ch" ptType="node" func="cnt" op="gte" val="5">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38"/>
                <dgm:constr type="w" for="ch" forName="c3text" refType="w" refFor="ch" refForName="circle3" fact="0.5175"/>
                <dgm:constr type="h" for="ch" forName="c3text" refType="h" refFor="ch" refForName="circle3" fact="0.138"/>
              </dgm:constrLst>
            </dgm:if>
            <dgm:else name="Name30"/>
          </dgm:choose>
          <dgm:ruleLst/>
          <dgm:layoutNode name="circle3" styleLbl="node1">
            <dgm:alg type="sp"/>
            <dgm:shape xmlns:r="http://schemas.openxmlformats.org/officeDocument/2006/relationships" type="ellipse" r:blip="">
              <dgm:adjLst/>
            </dgm:shape>
            <dgm:presOf axis="ch desOrSelf" ptType="node node" st="3 1" cnt="1 0"/>
            <dgm:constrLst>
              <dgm:constr type="h" refType="w"/>
            </dgm:constrLst>
            <dgm:ruleLst/>
          </dgm:layoutNode>
          <dgm:layoutNode name="c3text">
            <dgm:varLst>
              <dgm:bulletEnabled val="1"/>
            </dgm:varLst>
            <dgm:alg type="tx"/>
            <dgm:shape xmlns:r="http://schemas.openxmlformats.org/officeDocument/2006/relationships" type="rect" r:blip="" hideGeom="1">
              <dgm:adjLst/>
            </dgm:shape>
            <dgm:presOf axis="ch desOrSelf" ptType="node node" st="3 1" cnt="1 0"/>
            <dgm:constrLst/>
            <dgm:ruleLst>
              <dgm:rule type="primFontSz" val="5" fact="NaN" max="NaN"/>
            </dgm:ruleLst>
          </dgm:layoutNode>
        </dgm:layoutNode>
      </dgm:if>
      <dgm:else name="Name31"/>
    </dgm:choose>
    <dgm:choose name="Name32">
      <dgm:if name="Name33" axis="ch" ptType="node" func="cnt" op="gte" val="4">
        <dgm:layoutNode name="comp4">
          <dgm:alg type="composite"/>
          <dgm:shape xmlns:r="http://schemas.openxmlformats.org/officeDocument/2006/relationships" r:blip="">
            <dgm:adjLst/>
          </dgm:shape>
          <dgm:presOf/>
          <dgm:choose name="Name34">
            <dgm:if name="Name35" axis="ch" ptType="node" func="cnt" op="equ" val="4">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5"/>
                <dgm:constr type="w" for="ch" forName="c4text" refType="w" refFor="ch" refForName="circle4" fact="0.70711"/>
                <dgm:constr type="h" for="ch" forName="c4text" refType="h" refFor="ch" refForName="circle4" fact="0.5"/>
              </dgm:constrLst>
            </dgm:if>
            <dgm:if name="Name36" axis="ch" ptType="node" func="cnt" op="gte" val="5">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18"/>
                <dgm:constr type="w" for="ch" forName="c4text" refType="w" refFor="ch" refForName="circle4" fact="0.54"/>
                <dgm:constr type="h" for="ch" forName="c4text" refType="h" refFor="ch" refForName="circle4" fact="0.18"/>
              </dgm:constrLst>
            </dgm:if>
            <dgm:else name="Name37"/>
          </dgm:choose>
          <dgm:ruleLst/>
          <dgm:layoutNode name="circle4" styleLbl="node1">
            <dgm:alg type="sp"/>
            <dgm:shape xmlns:r="http://schemas.openxmlformats.org/officeDocument/2006/relationships" type="ellipse" r:blip="">
              <dgm:adjLst/>
            </dgm:shape>
            <dgm:presOf axis="ch desOrSelf" ptType="node node" st="4 1" cnt="1 0"/>
            <dgm:constrLst>
              <dgm:constr type="h" refType="w"/>
            </dgm:constrLst>
            <dgm:ruleLst/>
          </dgm:layoutNode>
          <dgm:layoutNode name="c4text">
            <dgm:varLst>
              <dgm:bulletEnabled val="1"/>
            </dgm:varLst>
            <dgm:alg type="tx"/>
            <dgm:shape xmlns:r="http://schemas.openxmlformats.org/officeDocument/2006/relationships" type="rect" r:blip="" hideGeom="1">
              <dgm:adjLst/>
            </dgm:shape>
            <dgm:presOf axis="ch desOrSelf" ptType="node node" st="4 1" cnt="1 0"/>
            <dgm:constrLst/>
            <dgm:ruleLst>
              <dgm:rule type="primFontSz" val="5" fact="NaN" max="NaN"/>
            </dgm:ruleLst>
          </dgm:layoutNode>
        </dgm:layoutNode>
      </dgm:if>
      <dgm:else name="Name38"/>
    </dgm:choose>
    <dgm:choose name="Name39">
      <dgm:if name="Name40" axis="ch" ptType="node" func="cnt" op="gte" val="5">
        <dgm:layoutNode name="comp5">
          <dgm:alg type="composite"/>
          <dgm:shape xmlns:r="http://schemas.openxmlformats.org/officeDocument/2006/relationships" r:blip="">
            <dgm:adjLst/>
          </dgm:shape>
          <dgm:presOf/>
          <dgm:choose name="Name41">
            <dgm:if name="Name42" axis="ch" ptType="node" func="cnt" op="equ" val="5">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5"/>
                <dgm:constr type="w" for="ch" forName="c5text" refType="w" refFor="ch" refForName="circle5" fact="0.70711"/>
                <dgm:constr type="h" for="ch" forName="c5text" refType="h" refFor="ch" refForName="circle5" fact="0.5"/>
              </dgm:constrLst>
            </dgm:if>
            <dgm:if name="Name43" axis="ch" ptType="node" func="cnt" op="gte" val="6">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25"/>
                <dgm:constr type="w" for="ch" forName="c5text" refType="w" refFor="ch" refForName="circle5" fact="0.65"/>
                <dgm:constr type="h" for="ch" forName="c5text" refType="h" refFor="ch" refForName="circle5" fact="0.25"/>
              </dgm:constrLst>
            </dgm:if>
            <dgm:else name="Name44"/>
          </dgm:choose>
          <dgm:ruleLst/>
          <dgm:layoutNode name="circle5" styleLbl="node1">
            <dgm:alg type="sp"/>
            <dgm:shape xmlns:r="http://schemas.openxmlformats.org/officeDocument/2006/relationships" type="ellipse" r:blip="">
              <dgm:adjLst/>
            </dgm:shape>
            <dgm:presOf axis="ch desOrSelf" ptType="node node" st="5 1" cnt="1 0"/>
            <dgm:constrLst>
              <dgm:constr type="h" refType="w"/>
            </dgm:constrLst>
            <dgm:ruleLst/>
          </dgm:layoutNode>
          <dgm:layoutNode name="c5text">
            <dgm:varLst>
              <dgm:bulletEnabled val="1"/>
            </dgm:varLst>
            <dgm:alg type="tx"/>
            <dgm:shape xmlns:r="http://schemas.openxmlformats.org/officeDocument/2006/relationships" type="rect" r:blip="" hideGeom="1">
              <dgm:adjLst/>
            </dgm:shape>
            <dgm:presOf axis="ch desOrSelf" ptType="node node" st="5 1" cnt="1 0"/>
            <dgm:constrLst/>
            <dgm:ruleLst>
              <dgm:rule type="primFontSz" val="5" fact="NaN" max="NaN"/>
            </dgm:ruleLst>
          </dgm:layoutNode>
        </dgm:layoutNode>
      </dgm:if>
      <dgm:else name="Name45"/>
    </dgm:choose>
    <dgm:choose name="Name46">
      <dgm:if name="Name47" axis="ch" ptType="node" func="cnt" op="gte" val="6">
        <dgm:layoutNode name="comp6">
          <dgm:alg type="composite"/>
          <dgm:shape xmlns:r="http://schemas.openxmlformats.org/officeDocument/2006/relationships" r:blip="">
            <dgm:adjLst/>
          </dgm:shape>
          <dgm:presOf/>
          <dgm:choose name="Name48">
            <dgm:if name="Name49" axis="ch" ptType="node" func="cnt" op="equ" val="6">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5"/>
                <dgm:constr type="w" for="ch" forName="c6text" refType="w" refFor="ch" refForName="circle6" fact="0.70711"/>
                <dgm:constr type="h" for="ch" forName="c6text" refType="h" refFor="ch" refForName="circle6" fact="0.5"/>
              </dgm:constrLst>
            </dgm:if>
            <dgm:if name="Name50" axis="ch" ptType="node" func="cnt" op="gte" val="7">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27"/>
                <dgm:constr type="w" for="ch" forName="c6text" refType="w" refFor="ch" refForName="circle6" fact="0.68"/>
                <dgm:constr type="h" for="ch" forName="c6text" refType="h" refFor="ch" refForName="circle6" fact="0.241"/>
              </dgm:constrLst>
            </dgm:if>
            <dgm:else name="Name51"/>
          </dgm:choose>
          <dgm:ruleLst/>
          <dgm:layoutNode name="circle6" styleLbl="node1">
            <dgm:alg type="sp"/>
            <dgm:shape xmlns:r="http://schemas.openxmlformats.org/officeDocument/2006/relationships" type="ellipse" r:blip="">
              <dgm:adjLst/>
            </dgm:shape>
            <dgm:presOf axis="ch desOrSelf" ptType="node node" st="6 1" cnt="1 0"/>
            <dgm:constrLst>
              <dgm:constr type="h" refType="w"/>
            </dgm:constrLst>
            <dgm:ruleLst/>
          </dgm:layoutNode>
          <dgm:layoutNode name="c6text">
            <dgm:varLst>
              <dgm:bulletEnabled val="1"/>
            </dgm:varLst>
            <dgm:alg type="tx"/>
            <dgm:shape xmlns:r="http://schemas.openxmlformats.org/officeDocument/2006/relationships" type="rect" r:blip="" hideGeom="1">
              <dgm:adjLst/>
            </dgm:shape>
            <dgm:presOf axis="ch desOrSelf" ptType="node node" st="6 1" cnt="1 0"/>
            <dgm:constrLst/>
            <dgm:ruleLst>
              <dgm:rule type="primFontSz" val="5" fact="NaN" max="NaN"/>
            </dgm:ruleLst>
          </dgm:layoutNode>
        </dgm:layoutNode>
      </dgm:if>
      <dgm:else name="Name52"/>
    </dgm:choose>
    <dgm:choose name="Name53">
      <dgm:if name="Name54" axis="ch" ptType="node" func="cnt" op="gte" val="7">
        <dgm:layoutNode name="comp7">
          <dgm:alg type="composite"/>
          <dgm:shape xmlns:r="http://schemas.openxmlformats.org/officeDocument/2006/relationships" r:blip="">
            <dgm:adjLst/>
          </dgm:shape>
          <dgm:presOf/>
          <dgm:constrLst>
            <dgm:constr type="w" for="ch" forName="circle7" refType="w"/>
            <dgm:constr type="h" for="ch" forName="circle7" refType="h"/>
            <dgm:constr type="ctrX" for="ch" forName="circle7" refType="w" fact="0.5"/>
            <dgm:constr type="ctrY" for="ch" forName="circle7" refType="h" fact="0.5"/>
            <dgm:constr type="ctrX" for="ch" forName="c7text" refType="w" fact="0.5"/>
            <dgm:constr type="ctrY" for="ch" forName="c7text" refType="h" fact="0.5"/>
            <dgm:constr type="w" for="ch" forName="c7text" refType="w" refFor="ch" refForName="circle7" fact="0.70711"/>
            <dgm:constr type="h" for="ch" forName="c7text" refType="h" refFor="ch" refForName="circle7" fact="0.5"/>
          </dgm:constrLst>
          <dgm:ruleLst/>
          <dgm:layoutNode name="circle7" styleLbl="node1">
            <dgm:alg type="sp"/>
            <dgm:shape xmlns:r="http://schemas.openxmlformats.org/officeDocument/2006/relationships" type="ellipse" r:blip="">
              <dgm:adjLst/>
            </dgm:shape>
            <dgm:presOf axis="ch desOrSelf" ptType="node node" st="7 1" cnt="1 0"/>
            <dgm:constrLst>
              <dgm:constr type="h" refType="w"/>
            </dgm:constrLst>
            <dgm:ruleLst/>
          </dgm:layoutNode>
          <dgm:layoutNode name="c7text">
            <dgm:varLst>
              <dgm:bulletEnabled val="1"/>
            </dgm:varLst>
            <dgm:alg type="tx"/>
            <dgm:shape xmlns:r="http://schemas.openxmlformats.org/officeDocument/2006/relationships" type="rect" r:blip="" hideGeom="1">
              <dgm:adjLst/>
            </dgm:shape>
            <dgm:presOf axis="ch desOrSelf" ptType="node node" st="7 1" cnt="1 0"/>
            <dgm:constrLst/>
            <dgm:ruleLst>
              <dgm:rule type="primFontSz" val="5" fact="NaN" max="NaN"/>
            </dgm:ruleLst>
          </dgm:layoutNode>
        </dgm:layoutNode>
      </dgm:if>
      <dgm:else name="Name55"/>
    </dgm:choose>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EA01BA5F-D451-4E74-AEE8-671E13BF4D63}" type="datetimeFigureOut">
              <a:rPr lang="en-GB" smtClean="0"/>
              <a:t>27/09/2016</a:t>
            </a:fld>
            <a:endParaRPr lang="en-GB"/>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2893C607-66BF-4AAE-8E55-05A227E53CB9}" type="slidenum">
              <a:rPr lang="en-GB" smtClean="0"/>
              <a:t>‹#›</a:t>
            </a:fld>
            <a:endParaRPr lang="en-GB"/>
          </a:p>
        </p:txBody>
      </p:sp>
    </p:spTree>
    <p:extLst>
      <p:ext uri="{BB962C8B-B14F-4D97-AF65-F5344CB8AC3E}">
        <p14:creationId xmlns:p14="http://schemas.microsoft.com/office/powerpoint/2010/main" val="12823826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58991278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900A5A44-E851-4B27-B9F7-E43A95E80D6B}" type="slidenum">
              <a:rPr lang="en-GB" smtClean="0"/>
              <a:pPr/>
              <a:t>11</a:t>
            </a:fld>
            <a:endParaRPr lang="en-GB"/>
          </a:p>
        </p:txBody>
      </p:sp>
    </p:spTree>
    <p:extLst>
      <p:ext uri="{BB962C8B-B14F-4D97-AF65-F5344CB8AC3E}">
        <p14:creationId xmlns:p14="http://schemas.microsoft.com/office/powerpoint/2010/main" val="152815674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pPr lvl="0" rtl="0"/>
            <a:endParaRPr lang="fr-FR" dirty="0"/>
          </a:p>
        </p:txBody>
      </p:sp>
      <p:sp>
        <p:nvSpPr>
          <p:cNvPr id="4" name="Espace réservé du numéro de diapositive 3"/>
          <p:cNvSpPr>
            <a:spLocks noGrp="1"/>
          </p:cNvSpPr>
          <p:nvPr>
            <p:ph type="sldNum" sz="quarter" idx="10"/>
          </p:nvPr>
        </p:nvSpPr>
        <p:spPr/>
        <p:txBody>
          <a:bodyPr/>
          <a:lstStyle/>
          <a:p>
            <a:fld id="{900A5A44-E851-4B27-B9F7-E43A95E80D6B}" type="slidenum">
              <a:rPr lang="en-GB" smtClean="0"/>
              <a:pPr/>
              <a:t>12</a:t>
            </a:fld>
            <a:endParaRPr lang="en-GB"/>
          </a:p>
        </p:txBody>
      </p:sp>
    </p:spTree>
    <p:extLst>
      <p:ext uri="{BB962C8B-B14F-4D97-AF65-F5344CB8AC3E}">
        <p14:creationId xmlns:p14="http://schemas.microsoft.com/office/powerpoint/2010/main" val="31860648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Shape 5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52" name="Shape 52"/>
          <p:cNvSpPr txBox="1">
            <a:spLocks noGrp="1"/>
          </p:cNvSpPr>
          <p:nvPr>
            <p:ph type="body" idx="1"/>
          </p:nvPr>
        </p:nvSpPr>
        <p:spPr>
          <a:xfrm>
            <a:off x="685801" y="4343401"/>
            <a:ext cx="5486399" cy="4114800"/>
          </a:xfrm>
          <a:prstGeom prst="rect">
            <a:avLst/>
          </a:prstGeom>
        </p:spPr>
        <p:txBody>
          <a:bodyPr lIns="91425" tIns="91425" rIns="91425" bIns="91425" anchor="t" anchorCtr="0">
            <a:noAutofit/>
          </a:bodyPr>
          <a:lstStyle/>
          <a:p>
            <a:pPr>
              <a:spcBef>
                <a:spcPts val="0"/>
              </a:spcBef>
              <a:buNone/>
            </a:pPr>
            <a:endParaRPr dirty="0"/>
          </a:p>
        </p:txBody>
      </p:sp>
    </p:spTree>
    <p:extLst>
      <p:ext uri="{BB962C8B-B14F-4D97-AF65-F5344CB8AC3E}">
        <p14:creationId xmlns:p14="http://schemas.microsoft.com/office/powerpoint/2010/main" val="24556087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900A5A44-E851-4B27-B9F7-E43A95E80D6B}" type="slidenum">
              <a:rPr lang="en-GB" smtClean="0"/>
              <a:pPr/>
              <a:t>3</a:t>
            </a:fld>
            <a:endParaRPr lang="en-GB"/>
          </a:p>
        </p:txBody>
      </p:sp>
    </p:spTree>
    <p:extLst>
      <p:ext uri="{BB962C8B-B14F-4D97-AF65-F5344CB8AC3E}">
        <p14:creationId xmlns:p14="http://schemas.microsoft.com/office/powerpoint/2010/main" val="21982836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Shape 51"/>
          <p:cNvSpPr>
            <a:spLocks noGrp="1" noRot="1" noChangeAspect="1"/>
          </p:cNvSpPr>
          <p:nvPr>
            <p:ph type="sldImg" idx="2"/>
          </p:nvPr>
        </p:nvSpPr>
        <p:spPr>
          <a:xfrm>
            <a:off x="917575" y="744538"/>
            <a:ext cx="4962525" cy="3722687"/>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52" name="Shape 52"/>
          <p:cNvSpPr txBox="1">
            <a:spLocks noGrp="1"/>
          </p:cNvSpPr>
          <p:nvPr>
            <p:ph type="body" idx="1"/>
          </p:nvPr>
        </p:nvSpPr>
        <p:spPr>
          <a:xfrm>
            <a:off x="679769" y="4715154"/>
            <a:ext cx="5438139" cy="4466987"/>
          </a:xfrm>
          <a:prstGeom prst="rect">
            <a:avLst/>
          </a:prstGeom>
        </p:spPr>
        <p:txBody>
          <a:bodyPr lIns="91425" tIns="91425" rIns="91425" bIns="91425" anchor="t" anchorCtr="0">
            <a:noAutofit/>
          </a:bodyPr>
          <a:lstStyle/>
          <a:p>
            <a:pPr>
              <a:spcBef>
                <a:spcPts val="0"/>
              </a:spcBef>
              <a:buNone/>
            </a:pPr>
            <a:endParaRPr dirty="0"/>
          </a:p>
        </p:txBody>
      </p:sp>
    </p:spTree>
    <p:extLst>
      <p:ext uri="{BB962C8B-B14F-4D97-AF65-F5344CB8AC3E}">
        <p14:creationId xmlns:p14="http://schemas.microsoft.com/office/powerpoint/2010/main" val="13557854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Shape 5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52" name="Shape 52"/>
          <p:cNvSpPr txBox="1">
            <a:spLocks noGrp="1"/>
          </p:cNvSpPr>
          <p:nvPr>
            <p:ph type="body" idx="1"/>
          </p:nvPr>
        </p:nvSpPr>
        <p:spPr>
          <a:xfrm>
            <a:off x="685801" y="4343401"/>
            <a:ext cx="5486399" cy="4114800"/>
          </a:xfrm>
          <a:prstGeom prst="rect">
            <a:avLst/>
          </a:prstGeom>
        </p:spPr>
        <p:txBody>
          <a:bodyPr lIns="91425" tIns="91425" rIns="91425" bIns="91425" anchor="t" anchorCtr="0">
            <a:noAutofit/>
          </a:bodyPr>
          <a:lstStyle/>
          <a:p>
            <a:pPr>
              <a:spcBef>
                <a:spcPts val="0"/>
              </a:spcBef>
              <a:buNone/>
            </a:pPr>
            <a:endParaRPr dirty="0"/>
          </a:p>
        </p:txBody>
      </p:sp>
    </p:spTree>
    <p:extLst>
      <p:ext uri="{BB962C8B-B14F-4D97-AF65-F5344CB8AC3E}">
        <p14:creationId xmlns:p14="http://schemas.microsoft.com/office/powerpoint/2010/main" val="30041292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Shape 5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52" name="Shape 52"/>
          <p:cNvSpPr txBox="1">
            <a:spLocks noGrp="1"/>
          </p:cNvSpPr>
          <p:nvPr>
            <p:ph type="body" idx="1"/>
          </p:nvPr>
        </p:nvSpPr>
        <p:spPr>
          <a:xfrm>
            <a:off x="685801" y="4343401"/>
            <a:ext cx="5486399" cy="4114800"/>
          </a:xfrm>
          <a:prstGeom prst="rect">
            <a:avLst/>
          </a:prstGeom>
        </p:spPr>
        <p:txBody>
          <a:bodyPr lIns="91425" tIns="91425" rIns="91425" bIns="91425" anchor="t" anchorCtr="0">
            <a:noAutofit/>
          </a:bodyPr>
          <a:lstStyle/>
          <a:p>
            <a:pPr>
              <a:spcBef>
                <a:spcPts val="0"/>
              </a:spcBef>
              <a:buNone/>
            </a:pPr>
            <a:endParaRPr dirty="0"/>
          </a:p>
        </p:txBody>
      </p:sp>
    </p:spTree>
    <p:extLst>
      <p:ext uri="{BB962C8B-B14F-4D97-AF65-F5344CB8AC3E}">
        <p14:creationId xmlns:p14="http://schemas.microsoft.com/office/powerpoint/2010/main" val="20578977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t-IT" dirty="0"/>
          </a:p>
        </p:txBody>
      </p:sp>
      <p:sp>
        <p:nvSpPr>
          <p:cNvPr id="4" name="Slide Number Placeholder 3"/>
          <p:cNvSpPr>
            <a:spLocks noGrp="1"/>
          </p:cNvSpPr>
          <p:nvPr>
            <p:ph type="sldNum" sz="quarter" idx="10"/>
          </p:nvPr>
        </p:nvSpPr>
        <p:spPr/>
        <p:txBody>
          <a:bodyPr/>
          <a:lstStyle/>
          <a:p>
            <a:fld id="{2893C607-66BF-4AAE-8E55-05A227E53CB9}" type="slidenum">
              <a:rPr lang="en-GB" smtClean="0"/>
              <a:t>7</a:t>
            </a:fld>
            <a:endParaRPr lang="en-GB"/>
          </a:p>
        </p:txBody>
      </p:sp>
    </p:spTree>
    <p:extLst>
      <p:ext uri="{BB962C8B-B14F-4D97-AF65-F5344CB8AC3E}">
        <p14:creationId xmlns:p14="http://schemas.microsoft.com/office/powerpoint/2010/main" val="269201141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pPr lvl="0" rtl="0"/>
            <a:endParaRPr lang="fr-FR" dirty="0"/>
          </a:p>
        </p:txBody>
      </p:sp>
      <p:sp>
        <p:nvSpPr>
          <p:cNvPr id="4" name="Espace réservé du numéro de diapositive 3"/>
          <p:cNvSpPr>
            <a:spLocks noGrp="1"/>
          </p:cNvSpPr>
          <p:nvPr>
            <p:ph type="sldNum" sz="quarter" idx="10"/>
          </p:nvPr>
        </p:nvSpPr>
        <p:spPr/>
        <p:txBody>
          <a:bodyPr/>
          <a:lstStyle/>
          <a:p>
            <a:fld id="{900A5A44-E851-4B27-B9F7-E43A95E80D6B}" type="slidenum">
              <a:rPr lang="en-GB" smtClean="0"/>
              <a:pPr/>
              <a:t>8</a:t>
            </a:fld>
            <a:endParaRPr lang="en-GB"/>
          </a:p>
        </p:txBody>
      </p:sp>
    </p:spTree>
    <p:extLst>
      <p:ext uri="{BB962C8B-B14F-4D97-AF65-F5344CB8AC3E}">
        <p14:creationId xmlns:p14="http://schemas.microsoft.com/office/powerpoint/2010/main" val="351560447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900A5A44-E851-4B27-B9F7-E43A95E80D6B}" type="slidenum">
              <a:rPr lang="en-GB" smtClean="0">
                <a:solidFill>
                  <a:prstClr val="black"/>
                </a:solidFill>
              </a:rPr>
              <a:pPr/>
              <a:t>10</a:t>
            </a:fld>
            <a:endParaRPr lang="en-GB">
              <a:solidFill>
                <a:prstClr val="black"/>
              </a:solidFill>
            </a:endParaRPr>
          </a:p>
        </p:txBody>
      </p:sp>
    </p:spTree>
    <p:extLst>
      <p:ext uri="{BB962C8B-B14F-4D97-AF65-F5344CB8AC3E}">
        <p14:creationId xmlns:p14="http://schemas.microsoft.com/office/powerpoint/2010/main" val="10553654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F6A761AA-96DB-4339-B0AB-0736482A5511}" type="datetimeFigureOut">
              <a:rPr lang="en-GB" smtClean="0"/>
              <a:t>27/09/2016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5BBF801-C3DC-4367-9915-D8E23CD27912}" type="slidenum">
              <a:rPr lang="en-GB" smtClean="0"/>
              <a:t>‹#›</a:t>
            </a:fld>
            <a:endParaRPr lang="en-GB"/>
          </a:p>
        </p:txBody>
      </p:sp>
    </p:spTree>
    <p:extLst>
      <p:ext uri="{BB962C8B-B14F-4D97-AF65-F5344CB8AC3E}">
        <p14:creationId xmlns:p14="http://schemas.microsoft.com/office/powerpoint/2010/main" val="6902821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6A761AA-96DB-4339-B0AB-0736482A5511}" type="datetimeFigureOut">
              <a:rPr lang="en-GB" smtClean="0"/>
              <a:t>27/09/2016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5BBF801-C3DC-4367-9915-D8E23CD27912}" type="slidenum">
              <a:rPr lang="en-GB" smtClean="0"/>
              <a:t>‹#›</a:t>
            </a:fld>
            <a:endParaRPr lang="en-GB"/>
          </a:p>
        </p:txBody>
      </p:sp>
    </p:spTree>
    <p:extLst>
      <p:ext uri="{BB962C8B-B14F-4D97-AF65-F5344CB8AC3E}">
        <p14:creationId xmlns:p14="http://schemas.microsoft.com/office/powerpoint/2010/main" val="30992958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6A761AA-96DB-4339-B0AB-0736482A5511}" type="datetimeFigureOut">
              <a:rPr lang="en-GB" smtClean="0"/>
              <a:t>27/09/2016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5BBF801-C3DC-4367-9915-D8E23CD27912}" type="slidenum">
              <a:rPr lang="en-GB" smtClean="0"/>
              <a:t>‹#›</a:t>
            </a:fld>
            <a:endParaRPr lang="en-GB"/>
          </a:p>
        </p:txBody>
      </p:sp>
    </p:spTree>
    <p:extLst>
      <p:ext uri="{BB962C8B-B14F-4D97-AF65-F5344CB8AC3E}">
        <p14:creationId xmlns:p14="http://schemas.microsoft.com/office/powerpoint/2010/main" val="425500115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12"/>
        <p:cNvGrpSpPr/>
        <p:nvPr/>
      </p:nvGrpSpPr>
      <p:grpSpPr>
        <a:xfrm>
          <a:off x="0" y="0"/>
          <a:ext cx="0" cy="0"/>
          <a:chOff x="0" y="0"/>
          <a:chExt cx="0" cy="0"/>
        </a:xfrm>
      </p:grpSpPr>
      <p:sp>
        <p:nvSpPr>
          <p:cNvPr id="13" name="Shape 13"/>
          <p:cNvSpPr txBox="1">
            <a:spLocks noGrp="1"/>
          </p:cNvSpPr>
          <p:nvPr>
            <p:ph type="title"/>
          </p:nvPr>
        </p:nvSpPr>
        <p:spPr>
          <a:xfrm>
            <a:off x="457200" y="274637"/>
            <a:ext cx="8229600" cy="1143000"/>
          </a:xfrm>
          <a:prstGeom prst="rect">
            <a:avLst/>
          </a:prstGeom>
        </p:spPr>
        <p:txBody>
          <a:bodyPr lIns="91425" tIns="91425" rIns="91425" bIns="91425" anchor="b"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14" name="Shape 14"/>
          <p:cNvSpPr txBox="1">
            <a:spLocks noGrp="1"/>
          </p:cNvSpPr>
          <p:nvPr>
            <p:ph type="body" idx="1"/>
          </p:nvPr>
        </p:nvSpPr>
        <p:spPr>
          <a:xfrm>
            <a:off x="457200" y="1600200"/>
            <a:ext cx="8229600" cy="4967700"/>
          </a:xfrm>
          <a:prstGeom prst="rect">
            <a:avLst/>
          </a:prstGeom>
        </p:spPr>
        <p:txBody>
          <a:bodyPr lIns="91425" tIns="91425" rIns="91425" b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15" name="Shape 15"/>
          <p:cNvSpPr txBox="1">
            <a:spLocks noGrp="1"/>
          </p:cNvSpPr>
          <p:nvPr>
            <p:ph type="sldNum" idx="12"/>
          </p:nvPr>
        </p:nvSpPr>
        <p:spPr>
          <a:xfrm>
            <a:off x="8556791" y="6333134"/>
            <a:ext cx="548699" cy="524699"/>
          </a:xfrm>
          <a:prstGeom prst="rect">
            <a:avLst/>
          </a:prstGeom>
        </p:spPr>
        <p:txBody>
          <a:bodyPr lIns="91425" tIns="91425" rIns="91425" bIns="91425" anchor="ctr" anchorCtr="0">
            <a:noAutofit/>
          </a:bodyPr>
          <a:lstStyle/>
          <a:p>
            <a:pPr>
              <a:spcBef>
                <a:spcPts val="0"/>
              </a:spcBef>
              <a:buNone/>
            </a:pPr>
            <a:fld id="{00000000-1234-1234-1234-123412341234}" type="slidenum">
              <a:rPr lang="en"/>
              <a:pPr>
                <a:spcBef>
                  <a:spcPts val="0"/>
                </a:spcBef>
                <a:buNone/>
              </a:pPr>
              <a:t>‹#›</a:t>
            </a:fld>
            <a:endParaRPr lang="en"/>
          </a:p>
        </p:txBody>
      </p:sp>
    </p:spTree>
    <p:extLst>
      <p:ext uri="{BB962C8B-B14F-4D97-AF65-F5344CB8AC3E}">
        <p14:creationId xmlns:p14="http://schemas.microsoft.com/office/powerpoint/2010/main" val="2296062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6A761AA-96DB-4339-B0AB-0736482A5511}" type="datetimeFigureOut">
              <a:rPr lang="en-GB" smtClean="0"/>
              <a:t>27/09/2016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5BBF801-C3DC-4367-9915-D8E23CD27912}" type="slidenum">
              <a:rPr lang="en-GB" smtClean="0"/>
              <a:t>‹#›</a:t>
            </a:fld>
            <a:endParaRPr lang="en-GB"/>
          </a:p>
        </p:txBody>
      </p:sp>
    </p:spTree>
    <p:extLst>
      <p:ext uri="{BB962C8B-B14F-4D97-AF65-F5344CB8AC3E}">
        <p14:creationId xmlns:p14="http://schemas.microsoft.com/office/powerpoint/2010/main" val="8344965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6A761AA-96DB-4339-B0AB-0736482A5511}" type="datetimeFigureOut">
              <a:rPr lang="en-GB" smtClean="0"/>
              <a:t>27/09/2016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5BBF801-C3DC-4367-9915-D8E23CD27912}" type="slidenum">
              <a:rPr lang="en-GB" smtClean="0"/>
              <a:t>‹#›</a:t>
            </a:fld>
            <a:endParaRPr lang="en-GB"/>
          </a:p>
        </p:txBody>
      </p:sp>
    </p:spTree>
    <p:extLst>
      <p:ext uri="{BB962C8B-B14F-4D97-AF65-F5344CB8AC3E}">
        <p14:creationId xmlns:p14="http://schemas.microsoft.com/office/powerpoint/2010/main" val="8247819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F6A761AA-96DB-4339-B0AB-0736482A5511}" type="datetimeFigureOut">
              <a:rPr lang="en-GB" smtClean="0"/>
              <a:t>27/09/2016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5BBF801-C3DC-4367-9915-D8E23CD27912}" type="slidenum">
              <a:rPr lang="en-GB" smtClean="0"/>
              <a:t>‹#›</a:t>
            </a:fld>
            <a:endParaRPr lang="en-GB"/>
          </a:p>
        </p:txBody>
      </p:sp>
    </p:spTree>
    <p:extLst>
      <p:ext uri="{BB962C8B-B14F-4D97-AF65-F5344CB8AC3E}">
        <p14:creationId xmlns:p14="http://schemas.microsoft.com/office/powerpoint/2010/main" val="22822960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F6A761AA-96DB-4339-B0AB-0736482A5511}" type="datetimeFigureOut">
              <a:rPr lang="en-GB" smtClean="0"/>
              <a:t>27/09/2016</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45BBF801-C3DC-4367-9915-D8E23CD27912}" type="slidenum">
              <a:rPr lang="en-GB" smtClean="0"/>
              <a:t>‹#›</a:t>
            </a:fld>
            <a:endParaRPr lang="en-GB"/>
          </a:p>
        </p:txBody>
      </p:sp>
    </p:spTree>
    <p:extLst>
      <p:ext uri="{BB962C8B-B14F-4D97-AF65-F5344CB8AC3E}">
        <p14:creationId xmlns:p14="http://schemas.microsoft.com/office/powerpoint/2010/main" val="3727987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F6A761AA-96DB-4339-B0AB-0736482A5511}" type="datetimeFigureOut">
              <a:rPr lang="en-GB" smtClean="0"/>
              <a:t>27/09/2016</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45BBF801-C3DC-4367-9915-D8E23CD27912}" type="slidenum">
              <a:rPr lang="en-GB" smtClean="0"/>
              <a:t>‹#›</a:t>
            </a:fld>
            <a:endParaRPr lang="en-GB"/>
          </a:p>
        </p:txBody>
      </p:sp>
    </p:spTree>
    <p:extLst>
      <p:ext uri="{BB962C8B-B14F-4D97-AF65-F5344CB8AC3E}">
        <p14:creationId xmlns:p14="http://schemas.microsoft.com/office/powerpoint/2010/main" val="12585231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6A761AA-96DB-4339-B0AB-0736482A5511}" type="datetimeFigureOut">
              <a:rPr lang="en-GB" smtClean="0"/>
              <a:t>27/09/2016</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45BBF801-C3DC-4367-9915-D8E23CD27912}" type="slidenum">
              <a:rPr lang="en-GB" smtClean="0"/>
              <a:t>‹#›</a:t>
            </a:fld>
            <a:endParaRPr lang="en-GB"/>
          </a:p>
        </p:txBody>
      </p:sp>
    </p:spTree>
    <p:extLst>
      <p:ext uri="{BB962C8B-B14F-4D97-AF65-F5344CB8AC3E}">
        <p14:creationId xmlns:p14="http://schemas.microsoft.com/office/powerpoint/2010/main" val="9000348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6A761AA-96DB-4339-B0AB-0736482A5511}" type="datetimeFigureOut">
              <a:rPr lang="en-GB" smtClean="0"/>
              <a:t>27/09/2016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5BBF801-C3DC-4367-9915-D8E23CD27912}" type="slidenum">
              <a:rPr lang="en-GB" smtClean="0"/>
              <a:t>‹#›</a:t>
            </a:fld>
            <a:endParaRPr lang="en-GB"/>
          </a:p>
        </p:txBody>
      </p:sp>
    </p:spTree>
    <p:extLst>
      <p:ext uri="{BB962C8B-B14F-4D97-AF65-F5344CB8AC3E}">
        <p14:creationId xmlns:p14="http://schemas.microsoft.com/office/powerpoint/2010/main" val="36909536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6A761AA-96DB-4339-B0AB-0736482A5511}" type="datetimeFigureOut">
              <a:rPr lang="en-GB" smtClean="0"/>
              <a:t>27/09/2016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5BBF801-C3DC-4367-9915-D8E23CD27912}" type="slidenum">
              <a:rPr lang="en-GB" smtClean="0"/>
              <a:t>‹#›</a:t>
            </a:fld>
            <a:endParaRPr lang="en-GB"/>
          </a:p>
        </p:txBody>
      </p:sp>
    </p:spTree>
    <p:extLst>
      <p:ext uri="{BB962C8B-B14F-4D97-AF65-F5344CB8AC3E}">
        <p14:creationId xmlns:p14="http://schemas.microsoft.com/office/powerpoint/2010/main" val="29314058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6A761AA-96DB-4339-B0AB-0736482A5511}" type="datetimeFigureOut">
              <a:rPr lang="en-GB" smtClean="0"/>
              <a:t>27/09/2016</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5BBF801-C3DC-4367-9915-D8E23CD27912}" type="slidenum">
              <a:rPr lang="en-GB" smtClean="0"/>
              <a:t>‹#›</a:t>
            </a:fld>
            <a:endParaRPr lang="en-GB"/>
          </a:p>
        </p:txBody>
      </p:sp>
    </p:spTree>
    <p:extLst>
      <p:ext uri="{BB962C8B-B14F-4D97-AF65-F5344CB8AC3E}">
        <p14:creationId xmlns:p14="http://schemas.microsoft.com/office/powerpoint/2010/main" val="34945959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7" Type="http://schemas.openxmlformats.org/officeDocument/2006/relationships/image" Target="../media/image4.png"/><Relationship Id="rId2" Type="http://schemas.openxmlformats.org/officeDocument/2006/relationships/slideLayout" Target="../slideLayouts/slideLayout1.xml"/><Relationship Id="rId1" Type="http://schemas.openxmlformats.org/officeDocument/2006/relationships/themeOverride" Target="../theme/themeOverride1.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image" Target="../media/image1.jpeg"/></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4.xml"/><Relationship Id="rId1" Type="http://schemas.openxmlformats.org/officeDocument/2006/relationships/themeOverride" Target="../theme/themeOverride3.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themeOverride" Target="../theme/themeOverride4.xml"/><Relationship Id="rId4" Type="http://schemas.openxmlformats.org/officeDocument/2006/relationships/image" Target="../media/image10.jpeg"/></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2.xml"/><Relationship Id="rId1" Type="http://schemas.openxmlformats.org/officeDocument/2006/relationships/themeOverride" Target="../theme/themeOverride5.xml"/><Relationship Id="rId4" Type="http://schemas.openxmlformats.org/officeDocument/2006/relationships/image" Target="../media/image11.png"/></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6.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1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4.xml"/><Relationship Id="rId1" Type="http://schemas.openxmlformats.org/officeDocument/2006/relationships/slideLayout" Target="../slideLayouts/slideLayout12.xml"/><Relationship Id="rId4" Type="http://schemas.openxmlformats.org/officeDocument/2006/relationships/image" Target="../media/image6.gif"/></Relationships>
</file>

<file path=ppt/slides/_rels/slide5.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8.jpeg"/></Relationships>
</file>

<file path=ppt/slides/_rels/slide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2050" name="Picture 2" descr="http://www.ilo.org/wcmsp5/groups/public/---dgreports/---dcomm/documents/image/wcms_239516.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37582" y="4953000"/>
            <a:ext cx="7410450" cy="1905000"/>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9" descr="pic_powerpoint-01.png"/>
          <p:cNvPicPr>
            <a:picLocks noChangeAspect="1"/>
          </p:cNvPicPr>
          <p:nvPr/>
        </p:nvPicPr>
        <p:blipFill>
          <a:blip r:embed="rId5"/>
          <a:stretch>
            <a:fillRect/>
          </a:stretch>
        </p:blipFill>
        <p:spPr>
          <a:xfrm>
            <a:off x="0" y="0"/>
            <a:ext cx="9142572" cy="6858000"/>
          </a:xfrm>
          <a:prstGeom prst="rect">
            <a:avLst/>
          </a:prstGeom>
        </p:spPr>
      </p:pic>
      <p:sp>
        <p:nvSpPr>
          <p:cNvPr id="6" name="Shape 30"/>
          <p:cNvSpPr txBox="1"/>
          <p:nvPr/>
        </p:nvSpPr>
        <p:spPr>
          <a:xfrm>
            <a:off x="1480750" y="1082500"/>
            <a:ext cx="6195816" cy="2088232"/>
          </a:xfrm>
          <a:prstGeom prst="rect">
            <a:avLst/>
          </a:prstGeom>
          <a:noFill/>
          <a:ln>
            <a:noFill/>
          </a:ln>
        </p:spPr>
        <p:txBody>
          <a:bodyPr lIns="91425" tIns="91425" rIns="91425" bIns="91425" anchor="t" anchorCtr="0">
            <a:noAutofit/>
          </a:bodyPr>
          <a:lstStyle/>
          <a:p>
            <a:r>
              <a:rPr lang="en-GB" sz="3200" b="1" dirty="0">
                <a:solidFill>
                  <a:srgbClr val="FFFFFF"/>
                </a:solidFill>
                <a:latin typeface="Calibri"/>
                <a:ea typeface="Calibri"/>
                <a:cs typeface="Calibri"/>
              </a:rPr>
              <a:t>Migration in Europe, </a:t>
            </a:r>
            <a:r>
              <a:rPr lang="en-GB" sz="3200" b="1" dirty="0" smtClean="0">
                <a:solidFill>
                  <a:srgbClr val="FFFFFF"/>
                </a:solidFill>
                <a:latin typeface="Calibri"/>
                <a:ea typeface="Calibri"/>
                <a:cs typeface="Calibri"/>
              </a:rPr>
              <a:t>Challenges</a:t>
            </a:r>
            <a:r>
              <a:rPr lang="en-GB" sz="3200" b="1" dirty="0">
                <a:solidFill>
                  <a:srgbClr val="FFFFFF"/>
                </a:solidFill>
                <a:latin typeface="Calibri"/>
                <a:ea typeface="Calibri"/>
                <a:cs typeface="Calibri"/>
              </a:rPr>
              <a:t>, </a:t>
            </a:r>
            <a:r>
              <a:rPr lang="en-GB" sz="3200" b="1" dirty="0" smtClean="0">
                <a:solidFill>
                  <a:srgbClr val="FFFFFF"/>
                </a:solidFill>
                <a:latin typeface="Calibri"/>
                <a:ea typeface="Calibri"/>
                <a:cs typeface="Calibri"/>
              </a:rPr>
              <a:t>Policies </a:t>
            </a:r>
            <a:r>
              <a:rPr lang="en-GB" sz="3200" b="1" dirty="0">
                <a:solidFill>
                  <a:srgbClr val="FFFFFF"/>
                </a:solidFill>
                <a:latin typeface="Calibri"/>
                <a:ea typeface="Calibri"/>
                <a:cs typeface="Calibri"/>
              </a:rPr>
              <a:t>and </a:t>
            </a:r>
            <a:r>
              <a:rPr lang="en-GB" sz="3200" b="1" dirty="0" smtClean="0">
                <a:solidFill>
                  <a:srgbClr val="FFFFFF"/>
                </a:solidFill>
                <a:latin typeface="Calibri"/>
                <a:ea typeface="Calibri"/>
                <a:cs typeface="Calibri"/>
              </a:rPr>
              <a:t>Institutions </a:t>
            </a:r>
            <a:endParaRPr lang="en-GB" sz="3200" b="1" dirty="0">
              <a:solidFill>
                <a:srgbClr val="FFFFFF"/>
              </a:solidFill>
              <a:latin typeface="Calibri"/>
              <a:ea typeface="Calibri"/>
              <a:cs typeface="Calibri"/>
              <a:sym typeface="Calibri"/>
            </a:endParaRPr>
          </a:p>
        </p:txBody>
      </p:sp>
      <p:sp>
        <p:nvSpPr>
          <p:cNvPr id="7" name="Shape 31"/>
          <p:cNvSpPr txBox="1"/>
          <p:nvPr/>
        </p:nvSpPr>
        <p:spPr>
          <a:xfrm>
            <a:off x="1461359" y="2877783"/>
            <a:ext cx="5750368" cy="915299"/>
          </a:xfrm>
          <a:prstGeom prst="rect">
            <a:avLst/>
          </a:prstGeom>
          <a:noFill/>
          <a:ln>
            <a:noFill/>
          </a:ln>
        </p:spPr>
        <p:txBody>
          <a:bodyPr lIns="91425" tIns="91425" rIns="91425" bIns="91425" anchor="t" anchorCtr="0">
            <a:noAutofit/>
          </a:bodyPr>
          <a:lstStyle/>
          <a:p>
            <a:pPr lvl="0"/>
            <a:r>
              <a:rPr lang="en-GB" sz="2400" b="1" dirty="0" smtClean="0">
                <a:solidFill>
                  <a:srgbClr val="FFFFFF"/>
                </a:solidFill>
                <a:latin typeface="Calibri"/>
                <a:ea typeface="Calibri"/>
                <a:cs typeface="Calibri"/>
                <a:sym typeface="Calibri"/>
              </a:rPr>
              <a:t>Natalia Popova</a:t>
            </a:r>
          </a:p>
          <a:p>
            <a:pPr lvl="0"/>
            <a:r>
              <a:rPr lang="fr-CH" b="1" dirty="0" smtClean="0">
                <a:solidFill>
                  <a:srgbClr val="FFFFFF"/>
                </a:solidFill>
                <a:latin typeface="Calibri"/>
                <a:ea typeface="Calibri"/>
                <a:cs typeface="Calibri"/>
                <a:sym typeface="Calibri"/>
              </a:rPr>
              <a:t>Labour </a:t>
            </a:r>
            <a:r>
              <a:rPr lang="fr-CH" b="1" dirty="0" err="1" smtClean="0">
                <a:solidFill>
                  <a:srgbClr val="FFFFFF"/>
                </a:solidFill>
                <a:latin typeface="Calibri"/>
                <a:ea typeface="Calibri"/>
                <a:cs typeface="Calibri"/>
                <a:sym typeface="Calibri"/>
              </a:rPr>
              <a:t>Economist</a:t>
            </a:r>
            <a:r>
              <a:rPr lang="fr-CH" b="1" dirty="0" smtClean="0">
                <a:solidFill>
                  <a:srgbClr val="FFFFFF"/>
                </a:solidFill>
                <a:latin typeface="Calibri"/>
                <a:ea typeface="Calibri"/>
                <a:cs typeface="Calibri"/>
                <a:sym typeface="Calibri"/>
              </a:rPr>
              <a:t>, Labour Migration </a:t>
            </a:r>
            <a:r>
              <a:rPr lang="fr-CH" b="1" dirty="0" err="1" smtClean="0">
                <a:solidFill>
                  <a:srgbClr val="FFFFFF"/>
                </a:solidFill>
                <a:latin typeface="Calibri"/>
                <a:ea typeface="Calibri"/>
                <a:cs typeface="Calibri"/>
                <a:sym typeface="Calibri"/>
              </a:rPr>
              <a:t>Branch</a:t>
            </a:r>
            <a:r>
              <a:rPr lang="fr-CH" b="1" dirty="0" smtClean="0">
                <a:solidFill>
                  <a:srgbClr val="FFFFFF"/>
                </a:solidFill>
                <a:latin typeface="Calibri"/>
                <a:ea typeface="Calibri"/>
                <a:cs typeface="Calibri"/>
                <a:sym typeface="Calibri"/>
              </a:rPr>
              <a:t>, ILO</a:t>
            </a:r>
            <a:endParaRPr lang="en-GB" sz="1800" b="1" dirty="0">
              <a:solidFill>
                <a:srgbClr val="FFFFFF"/>
              </a:solidFill>
              <a:latin typeface="Calibri"/>
              <a:ea typeface="Calibri"/>
              <a:cs typeface="Calibri"/>
              <a:sym typeface="Calibri"/>
            </a:endParaRPr>
          </a:p>
          <a:p>
            <a:pPr lvl="0"/>
            <a:endParaRPr lang="en-GB" sz="1800" dirty="0">
              <a:solidFill>
                <a:srgbClr val="FFFFFF"/>
              </a:solidFill>
              <a:latin typeface="Calibri"/>
              <a:ea typeface="Calibri"/>
              <a:cs typeface="Calibri"/>
              <a:sym typeface="Calibri"/>
            </a:endParaRPr>
          </a:p>
          <a:p>
            <a:pPr lvl="0"/>
            <a:r>
              <a:rPr lang="fr-CH" sz="1600" dirty="0" smtClean="0">
                <a:solidFill>
                  <a:srgbClr val="FFFFFF"/>
                </a:solidFill>
                <a:latin typeface="Calibri"/>
                <a:ea typeface="Calibri"/>
                <a:cs typeface="Calibri"/>
                <a:sym typeface="Calibri"/>
              </a:rPr>
              <a:t>27 </a:t>
            </a:r>
            <a:r>
              <a:rPr lang="fr-CH" sz="1600" dirty="0" err="1" smtClean="0">
                <a:solidFill>
                  <a:srgbClr val="FFFFFF"/>
                </a:solidFill>
                <a:latin typeface="Calibri"/>
                <a:ea typeface="Calibri"/>
                <a:cs typeface="Calibri"/>
                <a:sym typeface="Calibri"/>
              </a:rPr>
              <a:t>September</a:t>
            </a:r>
            <a:r>
              <a:rPr lang="fr-CH" sz="1600" dirty="0" smtClean="0">
                <a:solidFill>
                  <a:srgbClr val="FFFFFF"/>
                </a:solidFill>
                <a:latin typeface="Calibri"/>
                <a:ea typeface="Calibri"/>
                <a:cs typeface="Calibri"/>
                <a:sym typeface="Calibri"/>
              </a:rPr>
              <a:t> 2016</a:t>
            </a:r>
          </a:p>
          <a:p>
            <a:pPr lvl="0"/>
            <a:endParaRPr lang="en" sz="2000" dirty="0" smtClean="0">
              <a:solidFill>
                <a:schemeClr val="tx1"/>
              </a:solidFill>
              <a:latin typeface="Calibri"/>
              <a:ea typeface="Calibri"/>
              <a:cs typeface="Calibri"/>
              <a:sym typeface="Calibri"/>
            </a:endParaRPr>
          </a:p>
        </p:txBody>
      </p:sp>
      <p:pic>
        <p:nvPicPr>
          <p:cNvPr id="8" name="Shape 32"/>
          <p:cNvPicPr preferRelativeResize="0"/>
          <p:nvPr/>
        </p:nvPicPr>
        <p:blipFill>
          <a:blip r:embed="rId6">
            <a:alphaModFix/>
          </a:blip>
          <a:stretch>
            <a:fillRect/>
          </a:stretch>
        </p:blipFill>
        <p:spPr>
          <a:xfrm>
            <a:off x="8109125" y="312650"/>
            <a:ext cx="700724" cy="1128649"/>
          </a:xfrm>
          <a:prstGeom prst="rect">
            <a:avLst/>
          </a:prstGeom>
          <a:noFill/>
          <a:ln>
            <a:noFill/>
          </a:ln>
        </p:spPr>
      </p:pic>
      <p:pic>
        <p:nvPicPr>
          <p:cNvPr id="9" name="Shape 33"/>
          <p:cNvPicPr preferRelativeResize="0"/>
          <p:nvPr/>
        </p:nvPicPr>
        <p:blipFill>
          <a:blip r:embed="rId7">
            <a:alphaModFix/>
          </a:blip>
          <a:stretch>
            <a:fillRect/>
          </a:stretch>
        </p:blipFill>
        <p:spPr>
          <a:xfrm>
            <a:off x="318700" y="312650"/>
            <a:ext cx="1162050" cy="457200"/>
          </a:xfrm>
          <a:prstGeom prst="rect">
            <a:avLst/>
          </a:prstGeom>
          <a:noFill/>
          <a:ln>
            <a:noFill/>
          </a:ln>
        </p:spPr>
      </p:pic>
    </p:spTree>
    <p:extLst>
      <p:ext uri="{BB962C8B-B14F-4D97-AF65-F5344CB8AC3E}">
        <p14:creationId xmlns:p14="http://schemas.microsoft.com/office/powerpoint/2010/main" val="1305409529"/>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bject 2"/>
          <p:cNvSpPr txBox="1">
            <a:spLocks noGrp="1"/>
          </p:cNvSpPr>
          <p:nvPr>
            <p:ph type="title"/>
          </p:nvPr>
        </p:nvSpPr>
        <p:spPr>
          <a:xfrm>
            <a:off x="521716" y="0"/>
            <a:ext cx="8622284" cy="1143000"/>
          </a:xfrm>
          <a:prstGeom prst="rect">
            <a:avLst/>
          </a:prstGeom>
        </p:spPr>
        <p:txBody>
          <a:bodyPr vert="horz" wrap="square" lIns="0" tIns="0" rIns="0" bIns="0" rtlCol="0">
            <a:noAutofit/>
          </a:bodyPr>
          <a:lstStyle/>
          <a:p>
            <a:pPr marL="140970">
              <a:lnSpc>
                <a:spcPct val="100000"/>
              </a:lnSpc>
            </a:pPr>
            <a:r>
              <a:rPr lang="en-GB" sz="3200" b="1" dirty="0">
                <a:solidFill>
                  <a:srgbClr val="0070C0"/>
                </a:solidFill>
                <a:latin typeface="Calibri" panose="020F0502020204030204" pitchFamily="34" charset="0"/>
              </a:rPr>
              <a:t>Key policy challenges – reducing migration </a:t>
            </a:r>
            <a:r>
              <a:rPr lang="en-GB" sz="3200" b="1" dirty="0" smtClean="0">
                <a:solidFill>
                  <a:srgbClr val="0070C0"/>
                </a:solidFill>
                <a:latin typeface="Calibri" panose="020F0502020204030204" pitchFamily="34" charset="0"/>
              </a:rPr>
              <a:t>cost in the migration cycle</a:t>
            </a:r>
            <a:r>
              <a:rPr lang="it-IT" sz="3200" b="1" dirty="0" smtClean="0">
                <a:solidFill>
                  <a:srgbClr val="001F5F"/>
                </a:solidFill>
                <a:latin typeface="Times New Roman"/>
                <a:cs typeface="Times New Roman"/>
              </a:rPr>
              <a:t/>
            </a:r>
            <a:br>
              <a:rPr lang="it-IT" sz="3200" b="1" dirty="0" smtClean="0">
                <a:solidFill>
                  <a:srgbClr val="001F5F"/>
                </a:solidFill>
                <a:latin typeface="Times New Roman"/>
                <a:cs typeface="Times New Roman"/>
              </a:rPr>
            </a:br>
            <a:endParaRPr sz="3200" b="1" dirty="0">
              <a:solidFill>
                <a:srgbClr val="0070C0"/>
              </a:solidFill>
              <a:latin typeface="Calibri" panose="020F0502020204030204" pitchFamily="34" charset="0"/>
            </a:endParaRPr>
          </a:p>
        </p:txBody>
      </p:sp>
      <p:sp>
        <p:nvSpPr>
          <p:cNvPr id="3" name="object 3"/>
          <p:cNvSpPr/>
          <p:nvPr/>
        </p:nvSpPr>
        <p:spPr>
          <a:xfrm>
            <a:off x="521716" y="1578863"/>
            <a:ext cx="3600450" cy="1368171"/>
          </a:xfrm>
          <a:custGeom>
            <a:avLst/>
            <a:gdLst/>
            <a:ahLst/>
            <a:cxnLst/>
            <a:rect l="l" t="t" r="r" b="b"/>
            <a:pathLst>
              <a:path w="3600450" h="1368171">
                <a:moveTo>
                  <a:pt x="0" y="684022"/>
                </a:moveTo>
                <a:lnTo>
                  <a:pt x="5967" y="627914"/>
                </a:lnTo>
                <a:lnTo>
                  <a:pt x="23560" y="573057"/>
                </a:lnTo>
                <a:lnTo>
                  <a:pt x="52316" y="519627"/>
                </a:lnTo>
                <a:lnTo>
                  <a:pt x="91772" y="467798"/>
                </a:lnTo>
                <a:lnTo>
                  <a:pt x="141464" y="417748"/>
                </a:lnTo>
                <a:lnTo>
                  <a:pt x="200929" y="369652"/>
                </a:lnTo>
                <a:lnTo>
                  <a:pt x="269704" y="323686"/>
                </a:lnTo>
                <a:lnTo>
                  <a:pt x="347325" y="280025"/>
                </a:lnTo>
                <a:lnTo>
                  <a:pt x="433330" y="238847"/>
                </a:lnTo>
                <a:lnTo>
                  <a:pt x="527256" y="200326"/>
                </a:lnTo>
                <a:lnTo>
                  <a:pt x="628638" y="164639"/>
                </a:lnTo>
                <a:lnTo>
                  <a:pt x="737015" y="131962"/>
                </a:lnTo>
                <a:lnTo>
                  <a:pt x="851922" y="102470"/>
                </a:lnTo>
                <a:lnTo>
                  <a:pt x="972897" y="76339"/>
                </a:lnTo>
                <a:lnTo>
                  <a:pt x="1099476" y="53746"/>
                </a:lnTo>
                <a:lnTo>
                  <a:pt x="1231196" y="34867"/>
                </a:lnTo>
                <a:lnTo>
                  <a:pt x="1367595" y="19876"/>
                </a:lnTo>
                <a:lnTo>
                  <a:pt x="1508207" y="8951"/>
                </a:lnTo>
                <a:lnTo>
                  <a:pt x="1652572" y="2267"/>
                </a:lnTo>
                <a:lnTo>
                  <a:pt x="1800225" y="0"/>
                </a:lnTo>
                <a:lnTo>
                  <a:pt x="1947860" y="2267"/>
                </a:lnTo>
                <a:lnTo>
                  <a:pt x="2092211" y="8951"/>
                </a:lnTo>
                <a:lnTo>
                  <a:pt x="2232813" y="19876"/>
                </a:lnTo>
                <a:lnTo>
                  <a:pt x="2369204" y="34867"/>
                </a:lnTo>
                <a:lnTo>
                  <a:pt x="2500919" y="53746"/>
                </a:lnTo>
                <a:lnTo>
                  <a:pt x="2627496" y="76339"/>
                </a:lnTo>
                <a:lnTo>
                  <a:pt x="2748470" y="102470"/>
                </a:lnTo>
                <a:lnTo>
                  <a:pt x="2863379" y="131962"/>
                </a:lnTo>
                <a:lnTo>
                  <a:pt x="2971759" y="164639"/>
                </a:lnTo>
                <a:lnTo>
                  <a:pt x="3073146" y="200326"/>
                </a:lnTo>
                <a:lnTo>
                  <a:pt x="3167076" y="238847"/>
                </a:lnTo>
                <a:lnTo>
                  <a:pt x="3253087" y="280025"/>
                </a:lnTo>
                <a:lnTo>
                  <a:pt x="3330715" y="323686"/>
                </a:lnTo>
                <a:lnTo>
                  <a:pt x="3399496" y="369652"/>
                </a:lnTo>
                <a:lnTo>
                  <a:pt x="3458968" y="417748"/>
                </a:lnTo>
                <a:lnTo>
                  <a:pt x="3508665" y="467798"/>
                </a:lnTo>
                <a:lnTo>
                  <a:pt x="3548126" y="519627"/>
                </a:lnTo>
                <a:lnTo>
                  <a:pt x="3576885" y="573057"/>
                </a:lnTo>
                <a:lnTo>
                  <a:pt x="3594481" y="627914"/>
                </a:lnTo>
                <a:lnTo>
                  <a:pt x="3600450" y="684022"/>
                </a:lnTo>
                <a:lnTo>
                  <a:pt x="3594481" y="740130"/>
                </a:lnTo>
                <a:lnTo>
                  <a:pt x="3576885" y="794989"/>
                </a:lnTo>
                <a:lnTo>
                  <a:pt x="3548126" y="848424"/>
                </a:lnTo>
                <a:lnTo>
                  <a:pt x="3508665" y="900258"/>
                </a:lnTo>
                <a:lnTo>
                  <a:pt x="3458968" y="950315"/>
                </a:lnTo>
                <a:lnTo>
                  <a:pt x="3399496" y="998419"/>
                </a:lnTo>
                <a:lnTo>
                  <a:pt x="3330715" y="1044393"/>
                </a:lnTo>
                <a:lnTo>
                  <a:pt x="3253087" y="1088062"/>
                </a:lnTo>
                <a:lnTo>
                  <a:pt x="3167076" y="1129250"/>
                </a:lnTo>
                <a:lnTo>
                  <a:pt x="3073146" y="1167780"/>
                </a:lnTo>
                <a:lnTo>
                  <a:pt x="2971759" y="1203477"/>
                </a:lnTo>
                <a:lnTo>
                  <a:pt x="2863379" y="1236164"/>
                </a:lnTo>
                <a:lnTo>
                  <a:pt x="2748470" y="1265664"/>
                </a:lnTo>
                <a:lnTo>
                  <a:pt x="2627496" y="1291803"/>
                </a:lnTo>
                <a:lnTo>
                  <a:pt x="2500919" y="1314404"/>
                </a:lnTo>
                <a:lnTo>
                  <a:pt x="2369204" y="1333290"/>
                </a:lnTo>
                <a:lnTo>
                  <a:pt x="2232813" y="1348286"/>
                </a:lnTo>
                <a:lnTo>
                  <a:pt x="2092211" y="1359216"/>
                </a:lnTo>
                <a:lnTo>
                  <a:pt x="1947860" y="1365902"/>
                </a:lnTo>
                <a:lnTo>
                  <a:pt x="1800225" y="1368171"/>
                </a:lnTo>
                <a:lnTo>
                  <a:pt x="1652572" y="1365902"/>
                </a:lnTo>
                <a:lnTo>
                  <a:pt x="1508207" y="1359216"/>
                </a:lnTo>
                <a:lnTo>
                  <a:pt x="1367595" y="1348286"/>
                </a:lnTo>
                <a:lnTo>
                  <a:pt x="1231196" y="1333290"/>
                </a:lnTo>
                <a:lnTo>
                  <a:pt x="1099476" y="1314404"/>
                </a:lnTo>
                <a:lnTo>
                  <a:pt x="972897" y="1291803"/>
                </a:lnTo>
                <a:lnTo>
                  <a:pt x="851922" y="1265664"/>
                </a:lnTo>
                <a:lnTo>
                  <a:pt x="737015" y="1236164"/>
                </a:lnTo>
                <a:lnTo>
                  <a:pt x="628638" y="1203477"/>
                </a:lnTo>
                <a:lnTo>
                  <a:pt x="527256" y="1167780"/>
                </a:lnTo>
                <a:lnTo>
                  <a:pt x="433330" y="1129250"/>
                </a:lnTo>
                <a:lnTo>
                  <a:pt x="347325" y="1088062"/>
                </a:lnTo>
                <a:lnTo>
                  <a:pt x="269704" y="1044393"/>
                </a:lnTo>
                <a:lnTo>
                  <a:pt x="200929" y="998419"/>
                </a:lnTo>
                <a:lnTo>
                  <a:pt x="141464" y="950315"/>
                </a:lnTo>
                <a:lnTo>
                  <a:pt x="91772" y="900258"/>
                </a:lnTo>
                <a:lnTo>
                  <a:pt x="52316" y="848424"/>
                </a:lnTo>
                <a:lnTo>
                  <a:pt x="23560" y="794989"/>
                </a:lnTo>
                <a:lnTo>
                  <a:pt x="5967" y="740130"/>
                </a:lnTo>
                <a:lnTo>
                  <a:pt x="0" y="684022"/>
                </a:lnTo>
                <a:close/>
              </a:path>
            </a:pathLst>
          </a:custGeom>
          <a:ln w="41275">
            <a:solidFill>
              <a:srgbClr val="00AF50"/>
            </a:solidFill>
          </a:ln>
        </p:spPr>
        <p:txBody>
          <a:bodyPr wrap="square" lIns="0" tIns="0" rIns="0" bIns="0" rtlCol="0">
            <a:noAutofit/>
          </a:bodyPr>
          <a:lstStyle/>
          <a:p>
            <a:endParaRPr>
              <a:solidFill>
                <a:prstClr val="black"/>
              </a:solidFill>
            </a:endParaRPr>
          </a:p>
        </p:txBody>
      </p:sp>
      <p:sp>
        <p:nvSpPr>
          <p:cNvPr id="4" name="object 4"/>
          <p:cNvSpPr txBox="1"/>
          <p:nvPr/>
        </p:nvSpPr>
        <p:spPr>
          <a:xfrm>
            <a:off x="1304671" y="1738503"/>
            <a:ext cx="1946275" cy="1231265"/>
          </a:xfrm>
          <a:prstGeom prst="rect">
            <a:avLst/>
          </a:prstGeom>
        </p:spPr>
        <p:txBody>
          <a:bodyPr vert="horz" wrap="square" lIns="0" tIns="0" rIns="0" bIns="0" rtlCol="0">
            <a:noAutofit/>
          </a:bodyPr>
          <a:lstStyle/>
          <a:p>
            <a:pPr marL="12065" marR="12700" indent="-1905" algn="ctr"/>
            <a:r>
              <a:rPr sz="2000" b="1" spc="5" dirty="0" smtClean="0">
                <a:solidFill>
                  <a:srgbClr val="001F5F"/>
                </a:solidFill>
                <a:latin typeface="Times New Roman"/>
                <a:cs typeface="Times New Roman"/>
              </a:rPr>
              <a:t>D</a:t>
            </a:r>
            <a:r>
              <a:rPr sz="2000" b="1" dirty="0" smtClean="0">
                <a:solidFill>
                  <a:srgbClr val="001F5F"/>
                </a:solidFill>
                <a:latin typeface="Times New Roman"/>
                <a:cs typeface="Times New Roman"/>
              </a:rPr>
              <a:t>ocument cos</a:t>
            </a:r>
            <a:r>
              <a:rPr sz="2000" b="1" spc="5" dirty="0" smtClean="0">
                <a:solidFill>
                  <a:srgbClr val="001F5F"/>
                </a:solidFill>
                <a:latin typeface="Times New Roman"/>
                <a:cs typeface="Times New Roman"/>
              </a:rPr>
              <a:t>t</a:t>
            </a:r>
            <a:r>
              <a:rPr sz="2000" b="1" dirty="0" smtClean="0">
                <a:solidFill>
                  <a:srgbClr val="001F5F"/>
                </a:solidFill>
                <a:latin typeface="Times New Roman"/>
                <a:cs typeface="Times New Roman"/>
              </a:rPr>
              <a:t>s/</a:t>
            </a:r>
            <a:r>
              <a:rPr sz="2000" b="1" spc="-45" dirty="0" smtClean="0">
                <a:solidFill>
                  <a:srgbClr val="001F5F"/>
                </a:solidFill>
                <a:latin typeface="Times New Roman"/>
                <a:cs typeface="Times New Roman"/>
              </a:rPr>
              <a:t>r</a:t>
            </a:r>
            <a:r>
              <a:rPr sz="2000" b="1" dirty="0" smtClean="0">
                <a:solidFill>
                  <a:srgbClr val="001F5F"/>
                </a:solidFill>
                <a:latin typeface="Times New Roman"/>
                <a:cs typeface="Times New Roman"/>
              </a:rPr>
              <a:t>ecru</a:t>
            </a:r>
            <a:r>
              <a:rPr sz="2000" b="1" spc="-10" dirty="0" smtClean="0">
                <a:solidFill>
                  <a:srgbClr val="001F5F"/>
                </a:solidFill>
                <a:latin typeface="Times New Roman"/>
                <a:cs typeface="Times New Roman"/>
              </a:rPr>
              <a:t>it</a:t>
            </a:r>
            <a:r>
              <a:rPr sz="2000" b="1" dirty="0" smtClean="0">
                <a:solidFill>
                  <a:srgbClr val="001F5F"/>
                </a:solidFill>
                <a:latin typeface="Times New Roman"/>
                <a:cs typeface="Times New Roman"/>
              </a:rPr>
              <a:t>me</a:t>
            </a:r>
            <a:r>
              <a:rPr sz="2000" b="1" spc="-15" dirty="0" smtClean="0">
                <a:solidFill>
                  <a:srgbClr val="001F5F"/>
                </a:solidFill>
                <a:latin typeface="Times New Roman"/>
                <a:cs typeface="Times New Roman"/>
              </a:rPr>
              <a:t>n</a:t>
            </a:r>
            <a:r>
              <a:rPr sz="2000" b="1" dirty="0" smtClean="0">
                <a:solidFill>
                  <a:srgbClr val="001F5F"/>
                </a:solidFill>
                <a:latin typeface="Times New Roman"/>
                <a:cs typeface="Times New Roman"/>
              </a:rPr>
              <a:t>t fees,</a:t>
            </a:r>
            <a:r>
              <a:rPr sz="2000" b="1" spc="-15" dirty="0" smtClean="0">
                <a:solidFill>
                  <a:srgbClr val="001F5F"/>
                </a:solidFill>
                <a:latin typeface="Times New Roman"/>
                <a:cs typeface="Times New Roman"/>
              </a:rPr>
              <a:t> </a:t>
            </a:r>
            <a:r>
              <a:rPr sz="2000" b="1" dirty="0" smtClean="0">
                <a:solidFill>
                  <a:srgbClr val="001F5F"/>
                </a:solidFill>
                <a:latin typeface="Times New Roman"/>
                <a:cs typeface="Times New Roman"/>
              </a:rPr>
              <a:t>o</a:t>
            </a:r>
            <a:r>
              <a:rPr sz="2000" b="1" spc="5" dirty="0" smtClean="0">
                <a:solidFill>
                  <a:srgbClr val="001F5F"/>
                </a:solidFill>
                <a:latin typeface="Times New Roman"/>
                <a:cs typeface="Times New Roman"/>
              </a:rPr>
              <a:t>t</a:t>
            </a:r>
            <a:r>
              <a:rPr sz="2000" b="1" dirty="0" smtClean="0">
                <a:solidFill>
                  <a:srgbClr val="001F5F"/>
                </a:solidFill>
                <a:latin typeface="Times New Roman"/>
                <a:cs typeface="Times New Roman"/>
              </a:rPr>
              <a:t>her</a:t>
            </a:r>
            <a:r>
              <a:rPr sz="2000" b="1" spc="-60" dirty="0" smtClean="0">
                <a:solidFill>
                  <a:srgbClr val="001F5F"/>
                </a:solidFill>
                <a:latin typeface="Times New Roman"/>
                <a:cs typeface="Times New Roman"/>
              </a:rPr>
              <a:t> </a:t>
            </a:r>
            <a:r>
              <a:rPr sz="2000" b="1" dirty="0" smtClean="0">
                <a:solidFill>
                  <a:srgbClr val="001F5F"/>
                </a:solidFill>
                <a:latin typeface="Times New Roman"/>
                <a:cs typeface="Times New Roman"/>
              </a:rPr>
              <a:t>service fees</a:t>
            </a:r>
            <a:endParaRPr sz="2000">
              <a:solidFill>
                <a:prstClr val="black"/>
              </a:solidFill>
              <a:latin typeface="Times New Roman"/>
              <a:cs typeface="Times New Roman"/>
            </a:endParaRPr>
          </a:p>
        </p:txBody>
      </p:sp>
      <p:sp>
        <p:nvSpPr>
          <p:cNvPr id="5" name="object 5"/>
          <p:cNvSpPr/>
          <p:nvPr/>
        </p:nvSpPr>
        <p:spPr>
          <a:xfrm>
            <a:off x="4805171" y="1578863"/>
            <a:ext cx="3600450" cy="1368171"/>
          </a:xfrm>
          <a:custGeom>
            <a:avLst/>
            <a:gdLst/>
            <a:ahLst/>
            <a:cxnLst/>
            <a:rect l="l" t="t" r="r" b="b"/>
            <a:pathLst>
              <a:path w="3600450" h="1368171">
                <a:moveTo>
                  <a:pt x="0" y="684022"/>
                </a:moveTo>
                <a:lnTo>
                  <a:pt x="5967" y="627914"/>
                </a:lnTo>
                <a:lnTo>
                  <a:pt x="23560" y="573057"/>
                </a:lnTo>
                <a:lnTo>
                  <a:pt x="52316" y="519627"/>
                </a:lnTo>
                <a:lnTo>
                  <a:pt x="91772" y="467798"/>
                </a:lnTo>
                <a:lnTo>
                  <a:pt x="141464" y="417748"/>
                </a:lnTo>
                <a:lnTo>
                  <a:pt x="200929" y="369652"/>
                </a:lnTo>
                <a:lnTo>
                  <a:pt x="269704" y="323686"/>
                </a:lnTo>
                <a:lnTo>
                  <a:pt x="347325" y="280025"/>
                </a:lnTo>
                <a:lnTo>
                  <a:pt x="433330" y="238847"/>
                </a:lnTo>
                <a:lnTo>
                  <a:pt x="527256" y="200326"/>
                </a:lnTo>
                <a:lnTo>
                  <a:pt x="628638" y="164639"/>
                </a:lnTo>
                <a:lnTo>
                  <a:pt x="737015" y="131962"/>
                </a:lnTo>
                <a:lnTo>
                  <a:pt x="851922" y="102470"/>
                </a:lnTo>
                <a:lnTo>
                  <a:pt x="972897" y="76339"/>
                </a:lnTo>
                <a:lnTo>
                  <a:pt x="1099476" y="53746"/>
                </a:lnTo>
                <a:lnTo>
                  <a:pt x="1231196" y="34867"/>
                </a:lnTo>
                <a:lnTo>
                  <a:pt x="1367595" y="19876"/>
                </a:lnTo>
                <a:lnTo>
                  <a:pt x="1508207" y="8951"/>
                </a:lnTo>
                <a:lnTo>
                  <a:pt x="1652572" y="2267"/>
                </a:lnTo>
                <a:lnTo>
                  <a:pt x="1800225" y="0"/>
                </a:lnTo>
                <a:lnTo>
                  <a:pt x="1947860" y="2267"/>
                </a:lnTo>
                <a:lnTo>
                  <a:pt x="2092211" y="8951"/>
                </a:lnTo>
                <a:lnTo>
                  <a:pt x="2232813" y="19876"/>
                </a:lnTo>
                <a:lnTo>
                  <a:pt x="2369204" y="34867"/>
                </a:lnTo>
                <a:lnTo>
                  <a:pt x="2500919" y="53746"/>
                </a:lnTo>
                <a:lnTo>
                  <a:pt x="2627496" y="76339"/>
                </a:lnTo>
                <a:lnTo>
                  <a:pt x="2748470" y="102470"/>
                </a:lnTo>
                <a:lnTo>
                  <a:pt x="2863379" y="131962"/>
                </a:lnTo>
                <a:lnTo>
                  <a:pt x="2971759" y="164639"/>
                </a:lnTo>
                <a:lnTo>
                  <a:pt x="3073146" y="200326"/>
                </a:lnTo>
                <a:lnTo>
                  <a:pt x="3167076" y="238847"/>
                </a:lnTo>
                <a:lnTo>
                  <a:pt x="3253087" y="280025"/>
                </a:lnTo>
                <a:lnTo>
                  <a:pt x="3330715" y="323686"/>
                </a:lnTo>
                <a:lnTo>
                  <a:pt x="3399496" y="369652"/>
                </a:lnTo>
                <a:lnTo>
                  <a:pt x="3458968" y="417748"/>
                </a:lnTo>
                <a:lnTo>
                  <a:pt x="3508665" y="467798"/>
                </a:lnTo>
                <a:lnTo>
                  <a:pt x="3548126" y="519627"/>
                </a:lnTo>
                <a:lnTo>
                  <a:pt x="3576885" y="573057"/>
                </a:lnTo>
                <a:lnTo>
                  <a:pt x="3594481" y="627914"/>
                </a:lnTo>
                <a:lnTo>
                  <a:pt x="3600450" y="684022"/>
                </a:lnTo>
                <a:lnTo>
                  <a:pt x="3594481" y="740130"/>
                </a:lnTo>
                <a:lnTo>
                  <a:pt x="3576885" y="794989"/>
                </a:lnTo>
                <a:lnTo>
                  <a:pt x="3548126" y="848424"/>
                </a:lnTo>
                <a:lnTo>
                  <a:pt x="3508665" y="900258"/>
                </a:lnTo>
                <a:lnTo>
                  <a:pt x="3458968" y="950315"/>
                </a:lnTo>
                <a:lnTo>
                  <a:pt x="3399496" y="998419"/>
                </a:lnTo>
                <a:lnTo>
                  <a:pt x="3330715" y="1044393"/>
                </a:lnTo>
                <a:lnTo>
                  <a:pt x="3253087" y="1088062"/>
                </a:lnTo>
                <a:lnTo>
                  <a:pt x="3167076" y="1129250"/>
                </a:lnTo>
                <a:lnTo>
                  <a:pt x="3073146" y="1167780"/>
                </a:lnTo>
                <a:lnTo>
                  <a:pt x="2971759" y="1203477"/>
                </a:lnTo>
                <a:lnTo>
                  <a:pt x="2863379" y="1236164"/>
                </a:lnTo>
                <a:lnTo>
                  <a:pt x="2748470" y="1265664"/>
                </a:lnTo>
                <a:lnTo>
                  <a:pt x="2627496" y="1291803"/>
                </a:lnTo>
                <a:lnTo>
                  <a:pt x="2500919" y="1314404"/>
                </a:lnTo>
                <a:lnTo>
                  <a:pt x="2369204" y="1333290"/>
                </a:lnTo>
                <a:lnTo>
                  <a:pt x="2232813" y="1348286"/>
                </a:lnTo>
                <a:lnTo>
                  <a:pt x="2092211" y="1359216"/>
                </a:lnTo>
                <a:lnTo>
                  <a:pt x="1947860" y="1365902"/>
                </a:lnTo>
                <a:lnTo>
                  <a:pt x="1800225" y="1368171"/>
                </a:lnTo>
                <a:lnTo>
                  <a:pt x="1652572" y="1365902"/>
                </a:lnTo>
                <a:lnTo>
                  <a:pt x="1508207" y="1359216"/>
                </a:lnTo>
                <a:lnTo>
                  <a:pt x="1367595" y="1348286"/>
                </a:lnTo>
                <a:lnTo>
                  <a:pt x="1231196" y="1333290"/>
                </a:lnTo>
                <a:lnTo>
                  <a:pt x="1099476" y="1314404"/>
                </a:lnTo>
                <a:lnTo>
                  <a:pt x="972897" y="1291803"/>
                </a:lnTo>
                <a:lnTo>
                  <a:pt x="851922" y="1265664"/>
                </a:lnTo>
                <a:lnTo>
                  <a:pt x="737015" y="1236164"/>
                </a:lnTo>
                <a:lnTo>
                  <a:pt x="628638" y="1203477"/>
                </a:lnTo>
                <a:lnTo>
                  <a:pt x="527256" y="1167780"/>
                </a:lnTo>
                <a:lnTo>
                  <a:pt x="433330" y="1129250"/>
                </a:lnTo>
                <a:lnTo>
                  <a:pt x="347325" y="1088062"/>
                </a:lnTo>
                <a:lnTo>
                  <a:pt x="269704" y="1044393"/>
                </a:lnTo>
                <a:lnTo>
                  <a:pt x="200929" y="998419"/>
                </a:lnTo>
                <a:lnTo>
                  <a:pt x="141464" y="950315"/>
                </a:lnTo>
                <a:lnTo>
                  <a:pt x="91772" y="900258"/>
                </a:lnTo>
                <a:lnTo>
                  <a:pt x="52316" y="848424"/>
                </a:lnTo>
                <a:lnTo>
                  <a:pt x="23560" y="794989"/>
                </a:lnTo>
                <a:lnTo>
                  <a:pt x="5967" y="740130"/>
                </a:lnTo>
                <a:lnTo>
                  <a:pt x="0" y="684022"/>
                </a:lnTo>
                <a:close/>
              </a:path>
            </a:pathLst>
          </a:custGeom>
          <a:ln w="41275">
            <a:solidFill>
              <a:srgbClr val="00AF50"/>
            </a:solidFill>
          </a:ln>
        </p:spPr>
        <p:txBody>
          <a:bodyPr wrap="square" lIns="0" tIns="0" rIns="0" bIns="0" rtlCol="0">
            <a:noAutofit/>
          </a:bodyPr>
          <a:lstStyle/>
          <a:p>
            <a:endParaRPr>
              <a:solidFill>
                <a:prstClr val="black"/>
              </a:solidFill>
            </a:endParaRPr>
          </a:p>
        </p:txBody>
      </p:sp>
      <p:sp>
        <p:nvSpPr>
          <p:cNvPr id="6" name="object 6"/>
          <p:cNvSpPr txBox="1"/>
          <p:nvPr/>
        </p:nvSpPr>
        <p:spPr>
          <a:xfrm>
            <a:off x="5662040" y="1996059"/>
            <a:ext cx="2409190" cy="621665"/>
          </a:xfrm>
          <a:prstGeom prst="rect">
            <a:avLst/>
          </a:prstGeom>
        </p:spPr>
        <p:txBody>
          <a:bodyPr vert="horz" wrap="square" lIns="0" tIns="0" rIns="0" bIns="0" rtlCol="0">
            <a:noAutofit/>
          </a:bodyPr>
          <a:lstStyle/>
          <a:p>
            <a:pPr marL="12700" marR="12700"/>
            <a:r>
              <a:rPr sz="2000" b="1" spc="-150" dirty="0" smtClean="0">
                <a:solidFill>
                  <a:srgbClr val="001F5F"/>
                </a:solidFill>
                <a:latin typeface="Times New Roman"/>
                <a:cs typeface="Times New Roman"/>
              </a:rPr>
              <a:t>T</a:t>
            </a:r>
            <a:r>
              <a:rPr sz="2000" b="1" dirty="0" smtClean="0">
                <a:solidFill>
                  <a:srgbClr val="001F5F"/>
                </a:solidFill>
                <a:latin typeface="Times New Roman"/>
                <a:cs typeface="Times New Roman"/>
              </a:rPr>
              <a:t>ransp</a:t>
            </a:r>
            <a:r>
              <a:rPr sz="2000" b="1" spc="5" dirty="0" smtClean="0">
                <a:solidFill>
                  <a:srgbClr val="001F5F"/>
                </a:solidFill>
                <a:latin typeface="Times New Roman"/>
                <a:cs typeface="Times New Roman"/>
              </a:rPr>
              <a:t>o</a:t>
            </a:r>
            <a:r>
              <a:rPr sz="2000" b="1" dirty="0" smtClean="0">
                <a:solidFill>
                  <a:srgbClr val="001F5F"/>
                </a:solidFill>
                <a:latin typeface="Times New Roman"/>
                <a:cs typeface="Times New Roman"/>
              </a:rPr>
              <a:t>rta</a:t>
            </a:r>
            <a:r>
              <a:rPr sz="2000" b="1" spc="-10" dirty="0" smtClean="0">
                <a:solidFill>
                  <a:srgbClr val="001F5F"/>
                </a:solidFill>
                <a:latin typeface="Times New Roman"/>
                <a:cs typeface="Times New Roman"/>
              </a:rPr>
              <a:t>t</a:t>
            </a:r>
            <a:r>
              <a:rPr sz="2000" b="1" dirty="0" smtClean="0">
                <a:solidFill>
                  <a:srgbClr val="001F5F"/>
                </a:solidFill>
                <a:latin typeface="Times New Roman"/>
                <a:cs typeface="Times New Roman"/>
              </a:rPr>
              <a:t>ion</a:t>
            </a:r>
            <a:r>
              <a:rPr sz="2000" b="1" spc="-45" dirty="0" smtClean="0">
                <a:solidFill>
                  <a:srgbClr val="001F5F"/>
                </a:solidFill>
                <a:latin typeface="Times New Roman"/>
                <a:cs typeface="Times New Roman"/>
              </a:rPr>
              <a:t> </a:t>
            </a:r>
            <a:r>
              <a:rPr sz="2000" b="1" dirty="0" smtClean="0">
                <a:solidFill>
                  <a:srgbClr val="001F5F"/>
                </a:solidFill>
                <a:latin typeface="Times New Roman"/>
                <a:cs typeface="Times New Roman"/>
              </a:rPr>
              <a:t>cos</a:t>
            </a:r>
            <a:r>
              <a:rPr sz="2000" b="1" spc="5" dirty="0" smtClean="0">
                <a:solidFill>
                  <a:srgbClr val="001F5F"/>
                </a:solidFill>
                <a:latin typeface="Times New Roman"/>
                <a:cs typeface="Times New Roman"/>
              </a:rPr>
              <a:t>t</a:t>
            </a:r>
            <a:r>
              <a:rPr sz="2000" b="1" dirty="0" smtClean="0">
                <a:solidFill>
                  <a:srgbClr val="001F5F"/>
                </a:solidFill>
                <a:latin typeface="Times New Roman"/>
                <a:cs typeface="Times New Roman"/>
              </a:rPr>
              <a:t>s to</a:t>
            </a:r>
            <a:r>
              <a:rPr sz="2000" b="1" spc="-15" dirty="0" smtClean="0">
                <a:solidFill>
                  <a:srgbClr val="001F5F"/>
                </a:solidFill>
                <a:latin typeface="Times New Roman"/>
                <a:cs typeface="Times New Roman"/>
              </a:rPr>
              <a:t> </a:t>
            </a:r>
            <a:r>
              <a:rPr sz="2000" b="1" dirty="0" smtClean="0">
                <a:solidFill>
                  <a:srgbClr val="001F5F"/>
                </a:solidFill>
                <a:latin typeface="Times New Roman"/>
                <a:cs typeface="Times New Roman"/>
              </a:rPr>
              <a:t>destin</a:t>
            </a:r>
            <a:r>
              <a:rPr sz="2000" b="1" spc="5" dirty="0" smtClean="0">
                <a:solidFill>
                  <a:srgbClr val="001F5F"/>
                </a:solidFill>
                <a:latin typeface="Times New Roman"/>
                <a:cs typeface="Times New Roman"/>
              </a:rPr>
              <a:t>a</a:t>
            </a:r>
            <a:r>
              <a:rPr sz="2000" b="1" dirty="0" smtClean="0">
                <a:solidFill>
                  <a:srgbClr val="001F5F"/>
                </a:solidFill>
                <a:latin typeface="Times New Roman"/>
                <a:cs typeface="Times New Roman"/>
              </a:rPr>
              <a:t>ti</a:t>
            </a:r>
            <a:r>
              <a:rPr sz="2000" b="1" spc="-10" dirty="0" smtClean="0">
                <a:solidFill>
                  <a:srgbClr val="001F5F"/>
                </a:solidFill>
                <a:latin typeface="Times New Roman"/>
                <a:cs typeface="Times New Roman"/>
              </a:rPr>
              <a:t>o</a:t>
            </a:r>
            <a:r>
              <a:rPr sz="2000" b="1" dirty="0" smtClean="0">
                <a:solidFill>
                  <a:srgbClr val="001F5F"/>
                </a:solidFill>
                <a:latin typeface="Times New Roman"/>
                <a:cs typeface="Times New Roman"/>
              </a:rPr>
              <a:t>n</a:t>
            </a:r>
            <a:r>
              <a:rPr sz="2000" b="1" spc="-45" dirty="0" smtClean="0">
                <a:solidFill>
                  <a:srgbClr val="001F5F"/>
                </a:solidFill>
                <a:latin typeface="Times New Roman"/>
                <a:cs typeface="Times New Roman"/>
              </a:rPr>
              <a:t> </a:t>
            </a:r>
            <a:r>
              <a:rPr sz="2000" b="1" dirty="0" smtClean="0">
                <a:solidFill>
                  <a:srgbClr val="001F5F"/>
                </a:solidFill>
                <a:latin typeface="Times New Roman"/>
                <a:cs typeface="Times New Roman"/>
              </a:rPr>
              <a:t>cou</a:t>
            </a:r>
            <a:r>
              <a:rPr sz="2000" b="1" spc="5" dirty="0" smtClean="0">
                <a:solidFill>
                  <a:srgbClr val="001F5F"/>
                </a:solidFill>
                <a:latin typeface="Times New Roman"/>
                <a:cs typeface="Times New Roman"/>
              </a:rPr>
              <a:t>n</a:t>
            </a:r>
            <a:r>
              <a:rPr sz="2000" b="1" dirty="0" smtClean="0">
                <a:solidFill>
                  <a:srgbClr val="001F5F"/>
                </a:solidFill>
                <a:latin typeface="Times New Roman"/>
                <a:cs typeface="Times New Roman"/>
              </a:rPr>
              <a:t>try</a:t>
            </a:r>
            <a:endParaRPr sz="2000">
              <a:solidFill>
                <a:prstClr val="black"/>
              </a:solidFill>
              <a:latin typeface="Times New Roman"/>
              <a:cs typeface="Times New Roman"/>
            </a:endParaRPr>
          </a:p>
        </p:txBody>
      </p:sp>
      <p:sp>
        <p:nvSpPr>
          <p:cNvPr id="7" name="object 7"/>
          <p:cNvSpPr/>
          <p:nvPr/>
        </p:nvSpPr>
        <p:spPr>
          <a:xfrm>
            <a:off x="4944745" y="3501516"/>
            <a:ext cx="3600450" cy="1368171"/>
          </a:xfrm>
          <a:custGeom>
            <a:avLst/>
            <a:gdLst/>
            <a:ahLst/>
            <a:cxnLst/>
            <a:rect l="l" t="t" r="r" b="b"/>
            <a:pathLst>
              <a:path w="3600450" h="1368171">
                <a:moveTo>
                  <a:pt x="0" y="684149"/>
                </a:moveTo>
                <a:lnTo>
                  <a:pt x="5967" y="628040"/>
                </a:lnTo>
                <a:lnTo>
                  <a:pt x="23560" y="573181"/>
                </a:lnTo>
                <a:lnTo>
                  <a:pt x="52316" y="519746"/>
                </a:lnTo>
                <a:lnTo>
                  <a:pt x="91772" y="467912"/>
                </a:lnTo>
                <a:lnTo>
                  <a:pt x="141464" y="417855"/>
                </a:lnTo>
                <a:lnTo>
                  <a:pt x="200929" y="369751"/>
                </a:lnTo>
                <a:lnTo>
                  <a:pt x="269704" y="323777"/>
                </a:lnTo>
                <a:lnTo>
                  <a:pt x="347325" y="280108"/>
                </a:lnTo>
                <a:lnTo>
                  <a:pt x="433330" y="238920"/>
                </a:lnTo>
                <a:lnTo>
                  <a:pt x="527256" y="200390"/>
                </a:lnTo>
                <a:lnTo>
                  <a:pt x="628638" y="164693"/>
                </a:lnTo>
                <a:lnTo>
                  <a:pt x="737015" y="132006"/>
                </a:lnTo>
                <a:lnTo>
                  <a:pt x="851922" y="102506"/>
                </a:lnTo>
                <a:lnTo>
                  <a:pt x="972897" y="76367"/>
                </a:lnTo>
                <a:lnTo>
                  <a:pt x="1099476" y="53766"/>
                </a:lnTo>
                <a:lnTo>
                  <a:pt x="1231196" y="34880"/>
                </a:lnTo>
                <a:lnTo>
                  <a:pt x="1367595" y="19884"/>
                </a:lnTo>
                <a:lnTo>
                  <a:pt x="1508207" y="8954"/>
                </a:lnTo>
                <a:lnTo>
                  <a:pt x="1652572" y="2268"/>
                </a:lnTo>
                <a:lnTo>
                  <a:pt x="1800225" y="0"/>
                </a:lnTo>
                <a:lnTo>
                  <a:pt x="1947860" y="2268"/>
                </a:lnTo>
                <a:lnTo>
                  <a:pt x="2092211" y="8954"/>
                </a:lnTo>
                <a:lnTo>
                  <a:pt x="2232813" y="19884"/>
                </a:lnTo>
                <a:lnTo>
                  <a:pt x="2369204" y="34880"/>
                </a:lnTo>
                <a:lnTo>
                  <a:pt x="2500919" y="53766"/>
                </a:lnTo>
                <a:lnTo>
                  <a:pt x="2627496" y="76367"/>
                </a:lnTo>
                <a:lnTo>
                  <a:pt x="2748470" y="102506"/>
                </a:lnTo>
                <a:lnTo>
                  <a:pt x="2863379" y="132006"/>
                </a:lnTo>
                <a:lnTo>
                  <a:pt x="2971759" y="164693"/>
                </a:lnTo>
                <a:lnTo>
                  <a:pt x="3073146" y="200390"/>
                </a:lnTo>
                <a:lnTo>
                  <a:pt x="3167076" y="238920"/>
                </a:lnTo>
                <a:lnTo>
                  <a:pt x="3253087" y="280108"/>
                </a:lnTo>
                <a:lnTo>
                  <a:pt x="3330715" y="323777"/>
                </a:lnTo>
                <a:lnTo>
                  <a:pt x="3399496" y="369751"/>
                </a:lnTo>
                <a:lnTo>
                  <a:pt x="3458968" y="417855"/>
                </a:lnTo>
                <a:lnTo>
                  <a:pt x="3508665" y="467912"/>
                </a:lnTo>
                <a:lnTo>
                  <a:pt x="3548126" y="519746"/>
                </a:lnTo>
                <a:lnTo>
                  <a:pt x="3576885" y="573181"/>
                </a:lnTo>
                <a:lnTo>
                  <a:pt x="3594481" y="628040"/>
                </a:lnTo>
                <a:lnTo>
                  <a:pt x="3600450" y="684149"/>
                </a:lnTo>
                <a:lnTo>
                  <a:pt x="3594481" y="740256"/>
                </a:lnTo>
                <a:lnTo>
                  <a:pt x="3576885" y="795113"/>
                </a:lnTo>
                <a:lnTo>
                  <a:pt x="3548126" y="848543"/>
                </a:lnTo>
                <a:lnTo>
                  <a:pt x="3508665" y="900372"/>
                </a:lnTo>
                <a:lnTo>
                  <a:pt x="3458968" y="950422"/>
                </a:lnTo>
                <a:lnTo>
                  <a:pt x="3399496" y="998518"/>
                </a:lnTo>
                <a:lnTo>
                  <a:pt x="3330715" y="1044484"/>
                </a:lnTo>
                <a:lnTo>
                  <a:pt x="3253087" y="1088145"/>
                </a:lnTo>
                <a:lnTo>
                  <a:pt x="3167076" y="1129323"/>
                </a:lnTo>
                <a:lnTo>
                  <a:pt x="3073146" y="1167844"/>
                </a:lnTo>
                <a:lnTo>
                  <a:pt x="2971759" y="1203531"/>
                </a:lnTo>
                <a:lnTo>
                  <a:pt x="2863379" y="1236208"/>
                </a:lnTo>
                <a:lnTo>
                  <a:pt x="2748470" y="1265700"/>
                </a:lnTo>
                <a:lnTo>
                  <a:pt x="2627496" y="1291831"/>
                </a:lnTo>
                <a:lnTo>
                  <a:pt x="2500919" y="1314424"/>
                </a:lnTo>
                <a:lnTo>
                  <a:pt x="2369204" y="1333303"/>
                </a:lnTo>
                <a:lnTo>
                  <a:pt x="2232813" y="1348294"/>
                </a:lnTo>
                <a:lnTo>
                  <a:pt x="2092211" y="1359219"/>
                </a:lnTo>
                <a:lnTo>
                  <a:pt x="1947860" y="1365903"/>
                </a:lnTo>
                <a:lnTo>
                  <a:pt x="1800225" y="1368171"/>
                </a:lnTo>
                <a:lnTo>
                  <a:pt x="1652572" y="1365903"/>
                </a:lnTo>
                <a:lnTo>
                  <a:pt x="1508207" y="1359219"/>
                </a:lnTo>
                <a:lnTo>
                  <a:pt x="1367595" y="1348294"/>
                </a:lnTo>
                <a:lnTo>
                  <a:pt x="1231196" y="1333303"/>
                </a:lnTo>
                <a:lnTo>
                  <a:pt x="1099476" y="1314424"/>
                </a:lnTo>
                <a:lnTo>
                  <a:pt x="972897" y="1291831"/>
                </a:lnTo>
                <a:lnTo>
                  <a:pt x="851922" y="1265700"/>
                </a:lnTo>
                <a:lnTo>
                  <a:pt x="737015" y="1236208"/>
                </a:lnTo>
                <a:lnTo>
                  <a:pt x="628638" y="1203531"/>
                </a:lnTo>
                <a:lnTo>
                  <a:pt x="527256" y="1167844"/>
                </a:lnTo>
                <a:lnTo>
                  <a:pt x="433330" y="1129323"/>
                </a:lnTo>
                <a:lnTo>
                  <a:pt x="347325" y="1088145"/>
                </a:lnTo>
                <a:lnTo>
                  <a:pt x="269704" y="1044484"/>
                </a:lnTo>
                <a:lnTo>
                  <a:pt x="200929" y="998518"/>
                </a:lnTo>
                <a:lnTo>
                  <a:pt x="141464" y="950422"/>
                </a:lnTo>
                <a:lnTo>
                  <a:pt x="91772" y="900372"/>
                </a:lnTo>
                <a:lnTo>
                  <a:pt x="52316" y="848543"/>
                </a:lnTo>
                <a:lnTo>
                  <a:pt x="23560" y="795113"/>
                </a:lnTo>
                <a:lnTo>
                  <a:pt x="5967" y="740256"/>
                </a:lnTo>
                <a:lnTo>
                  <a:pt x="0" y="684149"/>
                </a:lnTo>
                <a:close/>
              </a:path>
            </a:pathLst>
          </a:custGeom>
          <a:ln w="41275">
            <a:solidFill>
              <a:srgbClr val="00AF50"/>
            </a:solidFill>
          </a:ln>
        </p:spPr>
        <p:txBody>
          <a:bodyPr wrap="square" lIns="0" tIns="0" rIns="0" bIns="0" rtlCol="0">
            <a:noAutofit/>
          </a:bodyPr>
          <a:lstStyle/>
          <a:p>
            <a:endParaRPr>
              <a:solidFill>
                <a:prstClr val="black"/>
              </a:solidFill>
            </a:endParaRPr>
          </a:p>
        </p:txBody>
      </p:sp>
      <p:sp>
        <p:nvSpPr>
          <p:cNvPr id="8" name="object 8"/>
          <p:cNvSpPr txBox="1"/>
          <p:nvPr/>
        </p:nvSpPr>
        <p:spPr>
          <a:xfrm>
            <a:off x="5601461" y="3761689"/>
            <a:ext cx="2323465" cy="927100"/>
          </a:xfrm>
          <a:prstGeom prst="rect">
            <a:avLst/>
          </a:prstGeom>
        </p:spPr>
        <p:txBody>
          <a:bodyPr vert="horz" wrap="square" lIns="0" tIns="0" rIns="0" bIns="0" rtlCol="0">
            <a:noAutofit/>
          </a:bodyPr>
          <a:lstStyle/>
          <a:p>
            <a:pPr marL="12700" marR="12700">
              <a:lnSpc>
                <a:spcPct val="100099"/>
              </a:lnSpc>
            </a:pPr>
            <a:r>
              <a:rPr sz="2000" b="1" spc="5" dirty="0" smtClean="0">
                <a:solidFill>
                  <a:srgbClr val="001F5F"/>
                </a:solidFill>
                <a:latin typeface="Times New Roman"/>
                <a:cs typeface="Times New Roman"/>
              </a:rPr>
              <a:t>Co</a:t>
            </a:r>
            <a:r>
              <a:rPr sz="2000" b="1" dirty="0" smtClean="0">
                <a:solidFill>
                  <a:srgbClr val="001F5F"/>
                </a:solidFill>
                <a:latin typeface="Times New Roman"/>
                <a:cs typeface="Times New Roman"/>
              </a:rPr>
              <a:t>sts</a:t>
            </a:r>
            <a:r>
              <a:rPr sz="2000" b="1" spc="-30" dirty="0" smtClean="0">
                <a:solidFill>
                  <a:srgbClr val="001F5F"/>
                </a:solidFill>
                <a:latin typeface="Times New Roman"/>
                <a:cs typeface="Times New Roman"/>
              </a:rPr>
              <a:t> </a:t>
            </a:r>
            <a:r>
              <a:rPr sz="2000" b="1" spc="5" dirty="0" smtClean="0">
                <a:solidFill>
                  <a:srgbClr val="001F5F"/>
                </a:solidFill>
                <a:latin typeface="Times New Roman"/>
                <a:cs typeface="Times New Roman"/>
              </a:rPr>
              <a:t>a</a:t>
            </a:r>
            <a:r>
              <a:rPr sz="2000" b="1" dirty="0" smtClean="0">
                <a:solidFill>
                  <a:srgbClr val="001F5F"/>
                </a:solidFill>
                <a:latin typeface="Times New Roman"/>
                <a:cs typeface="Times New Roman"/>
              </a:rPr>
              <a:t>ss</a:t>
            </a:r>
            <a:r>
              <a:rPr sz="2000" b="1" spc="5" dirty="0" smtClean="0">
                <a:solidFill>
                  <a:srgbClr val="001F5F"/>
                </a:solidFill>
                <a:latin typeface="Times New Roman"/>
                <a:cs typeface="Times New Roman"/>
              </a:rPr>
              <a:t>o</a:t>
            </a:r>
            <a:r>
              <a:rPr sz="2000" b="1" dirty="0" smtClean="0">
                <a:solidFill>
                  <a:srgbClr val="001F5F"/>
                </a:solidFill>
                <a:latin typeface="Times New Roman"/>
                <a:cs typeface="Times New Roman"/>
              </a:rPr>
              <a:t>c</a:t>
            </a:r>
            <a:r>
              <a:rPr sz="2000" b="1" spc="-10" dirty="0" smtClean="0">
                <a:solidFill>
                  <a:srgbClr val="001F5F"/>
                </a:solidFill>
                <a:latin typeface="Times New Roman"/>
                <a:cs typeface="Times New Roman"/>
              </a:rPr>
              <a:t>i</a:t>
            </a:r>
            <a:r>
              <a:rPr sz="2000" b="1" spc="5" dirty="0" smtClean="0">
                <a:solidFill>
                  <a:srgbClr val="001F5F"/>
                </a:solidFill>
                <a:latin typeface="Times New Roman"/>
                <a:cs typeface="Times New Roman"/>
              </a:rPr>
              <a:t>a</a:t>
            </a:r>
            <a:r>
              <a:rPr sz="2000" b="1" spc="-10" dirty="0" smtClean="0">
                <a:solidFill>
                  <a:srgbClr val="001F5F"/>
                </a:solidFill>
                <a:latin typeface="Times New Roman"/>
                <a:cs typeface="Times New Roman"/>
              </a:rPr>
              <a:t>t</a:t>
            </a:r>
            <a:r>
              <a:rPr sz="2000" b="1" dirty="0" smtClean="0">
                <a:solidFill>
                  <a:srgbClr val="001F5F"/>
                </a:solidFill>
                <a:latin typeface="Times New Roman"/>
                <a:cs typeface="Times New Roman"/>
              </a:rPr>
              <a:t>ed</a:t>
            </a:r>
            <a:r>
              <a:rPr sz="2000" b="1" spc="-35" dirty="0" smtClean="0">
                <a:solidFill>
                  <a:srgbClr val="001F5F"/>
                </a:solidFill>
                <a:latin typeface="Times New Roman"/>
                <a:cs typeface="Times New Roman"/>
              </a:rPr>
              <a:t> </a:t>
            </a:r>
            <a:r>
              <a:rPr sz="2000" b="1" dirty="0" smtClean="0">
                <a:solidFill>
                  <a:srgbClr val="001F5F"/>
                </a:solidFill>
                <a:latin typeface="Times New Roman"/>
                <a:cs typeface="Times New Roman"/>
              </a:rPr>
              <a:t>w</a:t>
            </a:r>
            <a:r>
              <a:rPr sz="2000" b="1" spc="-10" dirty="0" smtClean="0">
                <a:solidFill>
                  <a:srgbClr val="001F5F"/>
                </a:solidFill>
                <a:latin typeface="Times New Roman"/>
                <a:cs typeface="Times New Roman"/>
              </a:rPr>
              <a:t>i</a:t>
            </a:r>
            <a:r>
              <a:rPr sz="2000" b="1" dirty="0" smtClean="0">
                <a:solidFill>
                  <a:srgbClr val="001F5F"/>
                </a:solidFill>
                <a:latin typeface="Times New Roman"/>
                <a:cs typeface="Times New Roman"/>
              </a:rPr>
              <a:t>th st</a:t>
            </a:r>
            <a:r>
              <a:rPr sz="2000" b="1" spc="10" dirty="0" smtClean="0">
                <a:solidFill>
                  <a:srgbClr val="001F5F"/>
                </a:solidFill>
                <a:latin typeface="Times New Roman"/>
                <a:cs typeface="Times New Roman"/>
              </a:rPr>
              <a:t>a</a:t>
            </a:r>
            <a:r>
              <a:rPr sz="2000" b="1" dirty="0" smtClean="0">
                <a:solidFill>
                  <a:srgbClr val="001F5F"/>
                </a:solidFill>
                <a:latin typeface="Times New Roman"/>
                <a:cs typeface="Times New Roman"/>
              </a:rPr>
              <a:t>y</a:t>
            </a:r>
            <a:r>
              <a:rPr sz="2000" b="1" spc="-25" dirty="0" smtClean="0">
                <a:solidFill>
                  <a:srgbClr val="001F5F"/>
                </a:solidFill>
                <a:latin typeface="Times New Roman"/>
                <a:cs typeface="Times New Roman"/>
              </a:rPr>
              <a:t> </a:t>
            </a:r>
            <a:r>
              <a:rPr sz="2000" b="1" spc="5" dirty="0" smtClean="0">
                <a:solidFill>
                  <a:srgbClr val="001F5F"/>
                </a:solidFill>
                <a:latin typeface="Times New Roman"/>
                <a:cs typeface="Times New Roman"/>
              </a:rPr>
              <a:t>a</a:t>
            </a:r>
            <a:r>
              <a:rPr sz="2000" b="1" dirty="0" smtClean="0">
                <a:solidFill>
                  <a:srgbClr val="001F5F"/>
                </a:solidFill>
                <a:latin typeface="Times New Roman"/>
                <a:cs typeface="Times New Roman"/>
              </a:rPr>
              <a:t>nd</a:t>
            </a:r>
            <a:r>
              <a:rPr sz="2000" b="1" spc="-5" dirty="0" smtClean="0">
                <a:solidFill>
                  <a:srgbClr val="001F5F"/>
                </a:solidFill>
                <a:latin typeface="Times New Roman"/>
                <a:cs typeface="Times New Roman"/>
              </a:rPr>
              <a:t> </a:t>
            </a:r>
            <a:r>
              <a:rPr sz="2000" b="1" dirty="0" smtClean="0">
                <a:solidFill>
                  <a:srgbClr val="001F5F"/>
                </a:solidFill>
                <a:latin typeface="Times New Roman"/>
                <a:cs typeface="Times New Roman"/>
              </a:rPr>
              <a:t>work</a:t>
            </a:r>
            <a:r>
              <a:rPr sz="2000" b="1" spc="-10" dirty="0" smtClean="0">
                <a:solidFill>
                  <a:srgbClr val="001F5F"/>
                </a:solidFill>
                <a:latin typeface="Times New Roman"/>
                <a:cs typeface="Times New Roman"/>
              </a:rPr>
              <a:t> </a:t>
            </a:r>
            <a:r>
              <a:rPr sz="2000" b="1" spc="5" dirty="0" smtClean="0">
                <a:solidFill>
                  <a:srgbClr val="001F5F"/>
                </a:solidFill>
                <a:latin typeface="Times New Roman"/>
                <a:cs typeface="Times New Roman"/>
              </a:rPr>
              <a:t>at </a:t>
            </a:r>
            <a:r>
              <a:rPr sz="2000" b="1" dirty="0" smtClean="0">
                <a:solidFill>
                  <a:srgbClr val="001F5F"/>
                </a:solidFill>
                <a:latin typeface="Times New Roman"/>
                <a:cs typeface="Times New Roman"/>
              </a:rPr>
              <a:t>destin</a:t>
            </a:r>
            <a:r>
              <a:rPr sz="2000" b="1" spc="5" dirty="0" smtClean="0">
                <a:solidFill>
                  <a:srgbClr val="001F5F"/>
                </a:solidFill>
                <a:latin typeface="Times New Roman"/>
                <a:cs typeface="Times New Roman"/>
              </a:rPr>
              <a:t>a</a:t>
            </a:r>
            <a:r>
              <a:rPr sz="2000" b="1" dirty="0" smtClean="0">
                <a:solidFill>
                  <a:srgbClr val="001F5F"/>
                </a:solidFill>
                <a:latin typeface="Times New Roman"/>
                <a:cs typeface="Times New Roman"/>
              </a:rPr>
              <a:t>t</a:t>
            </a:r>
            <a:r>
              <a:rPr sz="2000" b="1" spc="-15" dirty="0" smtClean="0">
                <a:solidFill>
                  <a:srgbClr val="001F5F"/>
                </a:solidFill>
                <a:latin typeface="Times New Roman"/>
                <a:cs typeface="Times New Roman"/>
              </a:rPr>
              <a:t>i</a:t>
            </a:r>
            <a:r>
              <a:rPr sz="2000" b="1" spc="5" dirty="0" smtClean="0">
                <a:solidFill>
                  <a:srgbClr val="001F5F"/>
                </a:solidFill>
                <a:latin typeface="Times New Roman"/>
                <a:cs typeface="Times New Roman"/>
              </a:rPr>
              <a:t>o</a:t>
            </a:r>
            <a:r>
              <a:rPr sz="2000" b="1" dirty="0" smtClean="0">
                <a:solidFill>
                  <a:srgbClr val="001F5F"/>
                </a:solidFill>
                <a:latin typeface="Times New Roman"/>
                <a:cs typeface="Times New Roman"/>
              </a:rPr>
              <a:t>n</a:t>
            </a:r>
            <a:endParaRPr sz="2000" dirty="0">
              <a:solidFill>
                <a:prstClr val="black"/>
              </a:solidFill>
              <a:latin typeface="Times New Roman"/>
              <a:cs typeface="Times New Roman"/>
            </a:endParaRPr>
          </a:p>
        </p:txBody>
      </p:sp>
      <p:sp>
        <p:nvSpPr>
          <p:cNvPr id="9" name="object 9"/>
          <p:cNvSpPr/>
          <p:nvPr/>
        </p:nvSpPr>
        <p:spPr>
          <a:xfrm>
            <a:off x="395871" y="3538346"/>
            <a:ext cx="3600437" cy="1368170"/>
          </a:xfrm>
          <a:custGeom>
            <a:avLst/>
            <a:gdLst/>
            <a:ahLst/>
            <a:cxnLst/>
            <a:rect l="l" t="t" r="r" b="b"/>
            <a:pathLst>
              <a:path w="3600437" h="1368171">
                <a:moveTo>
                  <a:pt x="0" y="684148"/>
                </a:moveTo>
                <a:lnTo>
                  <a:pt x="5967" y="628040"/>
                </a:lnTo>
                <a:lnTo>
                  <a:pt x="23561" y="573181"/>
                </a:lnTo>
                <a:lnTo>
                  <a:pt x="52318" y="519746"/>
                </a:lnTo>
                <a:lnTo>
                  <a:pt x="91774" y="467912"/>
                </a:lnTo>
                <a:lnTo>
                  <a:pt x="141467" y="417855"/>
                </a:lnTo>
                <a:lnTo>
                  <a:pt x="200933" y="369751"/>
                </a:lnTo>
                <a:lnTo>
                  <a:pt x="269709" y="323777"/>
                </a:lnTo>
                <a:lnTo>
                  <a:pt x="347332" y="280108"/>
                </a:lnTo>
                <a:lnTo>
                  <a:pt x="433338" y="238920"/>
                </a:lnTo>
                <a:lnTo>
                  <a:pt x="527264" y="200390"/>
                </a:lnTo>
                <a:lnTo>
                  <a:pt x="628647" y="164693"/>
                </a:lnTo>
                <a:lnTo>
                  <a:pt x="737023" y="132006"/>
                </a:lnTo>
                <a:lnTo>
                  <a:pt x="851930" y="102506"/>
                </a:lnTo>
                <a:lnTo>
                  <a:pt x="972904" y="76367"/>
                </a:lnTo>
                <a:lnTo>
                  <a:pt x="1099482" y="53766"/>
                </a:lnTo>
                <a:lnTo>
                  <a:pt x="1231200" y="34880"/>
                </a:lnTo>
                <a:lnTo>
                  <a:pt x="1367595" y="19884"/>
                </a:lnTo>
                <a:lnTo>
                  <a:pt x="1508204" y="8954"/>
                </a:lnTo>
                <a:lnTo>
                  <a:pt x="1652564" y="2268"/>
                </a:lnTo>
                <a:lnTo>
                  <a:pt x="1800212" y="0"/>
                </a:lnTo>
                <a:lnTo>
                  <a:pt x="1947847" y="2268"/>
                </a:lnTo>
                <a:lnTo>
                  <a:pt x="2092198" y="8954"/>
                </a:lnTo>
                <a:lnTo>
                  <a:pt x="2232800" y="19884"/>
                </a:lnTo>
                <a:lnTo>
                  <a:pt x="2369191" y="34880"/>
                </a:lnTo>
                <a:lnTo>
                  <a:pt x="2500907" y="53766"/>
                </a:lnTo>
                <a:lnTo>
                  <a:pt x="2627483" y="76367"/>
                </a:lnTo>
                <a:lnTo>
                  <a:pt x="2748458" y="102506"/>
                </a:lnTo>
                <a:lnTo>
                  <a:pt x="2863366" y="132006"/>
                </a:lnTo>
                <a:lnTo>
                  <a:pt x="2971746" y="164693"/>
                </a:lnTo>
                <a:lnTo>
                  <a:pt x="3073133" y="200390"/>
                </a:lnTo>
                <a:lnTo>
                  <a:pt x="3167063" y="238920"/>
                </a:lnTo>
                <a:lnTo>
                  <a:pt x="3253075" y="280108"/>
                </a:lnTo>
                <a:lnTo>
                  <a:pt x="3330702" y="323777"/>
                </a:lnTo>
                <a:lnTo>
                  <a:pt x="3399484" y="369751"/>
                </a:lnTo>
                <a:lnTo>
                  <a:pt x="3458955" y="417855"/>
                </a:lnTo>
                <a:lnTo>
                  <a:pt x="3508652" y="467912"/>
                </a:lnTo>
                <a:lnTo>
                  <a:pt x="3548113" y="519746"/>
                </a:lnTo>
                <a:lnTo>
                  <a:pt x="3576873" y="573181"/>
                </a:lnTo>
                <a:lnTo>
                  <a:pt x="3594469" y="628040"/>
                </a:lnTo>
                <a:lnTo>
                  <a:pt x="3600437" y="684148"/>
                </a:lnTo>
                <a:lnTo>
                  <a:pt x="3594469" y="740256"/>
                </a:lnTo>
                <a:lnTo>
                  <a:pt x="3576873" y="795113"/>
                </a:lnTo>
                <a:lnTo>
                  <a:pt x="3548113" y="848543"/>
                </a:lnTo>
                <a:lnTo>
                  <a:pt x="3508652" y="900372"/>
                </a:lnTo>
                <a:lnTo>
                  <a:pt x="3458955" y="950422"/>
                </a:lnTo>
                <a:lnTo>
                  <a:pt x="3399484" y="998518"/>
                </a:lnTo>
                <a:lnTo>
                  <a:pt x="3330702" y="1044484"/>
                </a:lnTo>
                <a:lnTo>
                  <a:pt x="3253075" y="1088145"/>
                </a:lnTo>
                <a:lnTo>
                  <a:pt x="3167063" y="1129323"/>
                </a:lnTo>
                <a:lnTo>
                  <a:pt x="3073133" y="1167844"/>
                </a:lnTo>
                <a:lnTo>
                  <a:pt x="2971746" y="1203531"/>
                </a:lnTo>
                <a:lnTo>
                  <a:pt x="2863366" y="1236208"/>
                </a:lnTo>
                <a:lnTo>
                  <a:pt x="2748458" y="1265700"/>
                </a:lnTo>
                <a:lnTo>
                  <a:pt x="2627483" y="1291831"/>
                </a:lnTo>
                <a:lnTo>
                  <a:pt x="2500907" y="1314424"/>
                </a:lnTo>
                <a:lnTo>
                  <a:pt x="2369191" y="1333303"/>
                </a:lnTo>
                <a:lnTo>
                  <a:pt x="2232800" y="1348294"/>
                </a:lnTo>
                <a:lnTo>
                  <a:pt x="2092198" y="1359219"/>
                </a:lnTo>
                <a:lnTo>
                  <a:pt x="1947847" y="1365903"/>
                </a:lnTo>
                <a:lnTo>
                  <a:pt x="1800212" y="1368170"/>
                </a:lnTo>
                <a:lnTo>
                  <a:pt x="1652564" y="1365903"/>
                </a:lnTo>
                <a:lnTo>
                  <a:pt x="1508204" y="1359219"/>
                </a:lnTo>
                <a:lnTo>
                  <a:pt x="1367595" y="1348294"/>
                </a:lnTo>
                <a:lnTo>
                  <a:pt x="1231200" y="1333303"/>
                </a:lnTo>
                <a:lnTo>
                  <a:pt x="1099482" y="1314424"/>
                </a:lnTo>
                <a:lnTo>
                  <a:pt x="972904" y="1291831"/>
                </a:lnTo>
                <a:lnTo>
                  <a:pt x="851930" y="1265700"/>
                </a:lnTo>
                <a:lnTo>
                  <a:pt x="737023" y="1236208"/>
                </a:lnTo>
                <a:lnTo>
                  <a:pt x="628647" y="1203531"/>
                </a:lnTo>
                <a:lnTo>
                  <a:pt x="527264" y="1167844"/>
                </a:lnTo>
                <a:lnTo>
                  <a:pt x="433338" y="1129323"/>
                </a:lnTo>
                <a:lnTo>
                  <a:pt x="347332" y="1088145"/>
                </a:lnTo>
                <a:lnTo>
                  <a:pt x="269709" y="1044484"/>
                </a:lnTo>
                <a:lnTo>
                  <a:pt x="200933" y="998518"/>
                </a:lnTo>
                <a:lnTo>
                  <a:pt x="141467" y="950422"/>
                </a:lnTo>
                <a:lnTo>
                  <a:pt x="91774" y="900372"/>
                </a:lnTo>
                <a:lnTo>
                  <a:pt x="52318" y="848543"/>
                </a:lnTo>
                <a:lnTo>
                  <a:pt x="23561" y="795113"/>
                </a:lnTo>
                <a:lnTo>
                  <a:pt x="5967" y="740256"/>
                </a:lnTo>
                <a:lnTo>
                  <a:pt x="0" y="684148"/>
                </a:lnTo>
                <a:close/>
              </a:path>
            </a:pathLst>
          </a:custGeom>
          <a:ln w="41275">
            <a:solidFill>
              <a:srgbClr val="00AF50"/>
            </a:solidFill>
          </a:ln>
        </p:spPr>
        <p:txBody>
          <a:bodyPr wrap="square" lIns="0" tIns="0" rIns="0" bIns="0" rtlCol="0">
            <a:noAutofit/>
          </a:bodyPr>
          <a:lstStyle/>
          <a:p>
            <a:endParaRPr>
              <a:solidFill>
                <a:prstClr val="black"/>
              </a:solidFill>
            </a:endParaRPr>
          </a:p>
        </p:txBody>
      </p:sp>
      <p:sp>
        <p:nvSpPr>
          <p:cNvPr id="10" name="object 10"/>
          <p:cNvSpPr txBox="1"/>
          <p:nvPr/>
        </p:nvSpPr>
        <p:spPr>
          <a:xfrm>
            <a:off x="1482597" y="3853433"/>
            <a:ext cx="1644014" cy="621665"/>
          </a:xfrm>
          <a:prstGeom prst="rect">
            <a:avLst/>
          </a:prstGeom>
        </p:spPr>
        <p:txBody>
          <a:bodyPr vert="horz" wrap="square" lIns="0" tIns="0" rIns="0" bIns="0" rtlCol="0">
            <a:noAutofit/>
          </a:bodyPr>
          <a:lstStyle/>
          <a:p>
            <a:pPr marL="12700" marR="12700"/>
            <a:r>
              <a:rPr sz="2000" b="1" dirty="0" smtClean="0">
                <a:solidFill>
                  <a:srgbClr val="001F5F"/>
                </a:solidFill>
                <a:latin typeface="Times New Roman"/>
                <a:cs typeface="Times New Roman"/>
              </a:rPr>
              <a:t>Re</a:t>
            </a:r>
            <a:r>
              <a:rPr sz="2000" b="1" spc="5" dirty="0" smtClean="0">
                <a:solidFill>
                  <a:srgbClr val="001F5F"/>
                </a:solidFill>
                <a:latin typeface="Times New Roman"/>
                <a:cs typeface="Times New Roman"/>
              </a:rPr>
              <a:t>t</a:t>
            </a:r>
            <a:r>
              <a:rPr sz="2000" b="1" dirty="0" smtClean="0">
                <a:solidFill>
                  <a:srgbClr val="001F5F"/>
                </a:solidFill>
                <a:latin typeface="Times New Roman"/>
                <a:cs typeface="Times New Roman"/>
              </a:rPr>
              <a:t>urn</a:t>
            </a:r>
            <a:r>
              <a:rPr sz="2000" b="1" spc="-20" dirty="0" smtClean="0">
                <a:solidFill>
                  <a:srgbClr val="001F5F"/>
                </a:solidFill>
                <a:latin typeface="Times New Roman"/>
                <a:cs typeface="Times New Roman"/>
              </a:rPr>
              <a:t> </a:t>
            </a:r>
            <a:r>
              <a:rPr sz="2000" b="1" dirty="0" smtClean="0">
                <a:solidFill>
                  <a:srgbClr val="001F5F"/>
                </a:solidFill>
                <a:latin typeface="Times New Roman"/>
                <a:cs typeface="Times New Roman"/>
              </a:rPr>
              <a:t>a</a:t>
            </a:r>
            <a:r>
              <a:rPr sz="2000" b="1" spc="5" dirty="0" smtClean="0">
                <a:solidFill>
                  <a:srgbClr val="001F5F"/>
                </a:solidFill>
                <a:latin typeface="Times New Roman"/>
                <a:cs typeface="Times New Roman"/>
              </a:rPr>
              <a:t>n</a:t>
            </a:r>
            <a:r>
              <a:rPr sz="2000" b="1" dirty="0" smtClean="0">
                <a:solidFill>
                  <a:srgbClr val="001F5F"/>
                </a:solidFill>
                <a:latin typeface="Times New Roman"/>
                <a:cs typeface="Times New Roman"/>
              </a:rPr>
              <a:t>d</a:t>
            </a:r>
            <a:r>
              <a:rPr sz="2000" b="1" spc="-20" dirty="0" smtClean="0">
                <a:solidFill>
                  <a:srgbClr val="001F5F"/>
                </a:solidFill>
                <a:latin typeface="Times New Roman"/>
                <a:cs typeface="Times New Roman"/>
              </a:rPr>
              <a:t> </a:t>
            </a:r>
            <a:r>
              <a:rPr sz="2000" b="1" spc="-40" dirty="0" smtClean="0">
                <a:solidFill>
                  <a:srgbClr val="001F5F"/>
                </a:solidFill>
                <a:latin typeface="Times New Roman"/>
                <a:cs typeface="Times New Roman"/>
              </a:rPr>
              <a:t>r</a:t>
            </a:r>
            <a:r>
              <a:rPr sz="2000" b="1" spc="5" dirty="0" smtClean="0">
                <a:solidFill>
                  <a:srgbClr val="001F5F"/>
                </a:solidFill>
                <a:latin typeface="Times New Roman"/>
                <a:cs typeface="Times New Roman"/>
              </a:rPr>
              <a:t>e</a:t>
            </a:r>
            <a:r>
              <a:rPr sz="2000" b="1" dirty="0" smtClean="0">
                <a:solidFill>
                  <a:srgbClr val="001F5F"/>
                </a:solidFill>
                <a:latin typeface="Times New Roman"/>
                <a:cs typeface="Times New Roman"/>
              </a:rPr>
              <a:t>- integr</a:t>
            </a:r>
            <a:r>
              <a:rPr sz="2000" b="1" spc="5" dirty="0" smtClean="0">
                <a:solidFill>
                  <a:srgbClr val="001F5F"/>
                </a:solidFill>
                <a:latin typeface="Times New Roman"/>
                <a:cs typeface="Times New Roman"/>
              </a:rPr>
              <a:t>a</a:t>
            </a:r>
            <a:r>
              <a:rPr sz="2000" b="1" dirty="0" smtClean="0">
                <a:solidFill>
                  <a:srgbClr val="001F5F"/>
                </a:solidFill>
                <a:latin typeface="Times New Roman"/>
                <a:cs typeface="Times New Roman"/>
              </a:rPr>
              <a:t>t</a:t>
            </a:r>
            <a:r>
              <a:rPr sz="2000" b="1" spc="-15" dirty="0" smtClean="0">
                <a:solidFill>
                  <a:srgbClr val="001F5F"/>
                </a:solidFill>
                <a:latin typeface="Times New Roman"/>
                <a:cs typeface="Times New Roman"/>
              </a:rPr>
              <a:t>i</a:t>
            </a:r>
            <a:r>
              <a:rPr sz="2000" b="1" dirty="0" smtClean="0">
                <a:solidFill>
                  <a:srgbClr val="001F5F"/>
                </a:solidFill>
                <a:latin typeface="Times New Roman"/>
                <a:cs typeface="Times New Roman"/>
              </a:rPr>
              <a:t>on</a:t>
            </a:r>
            <a:endParaRPr sz="2000">
              <a:solidFill>
                <a:prstClr val="black"/>
              </a:solidFill>
              <a:latin typeface="Times New Roman"/>
              <a:cs typeface="Times New Roman"/>
            </a:endParaRPr>
          </a:p>
        </p:txBody>
      </p:sp>
      <p:sp>
        <p:nvSpPr>
          <p:cNvPr id="11" name="object 11"/>
          <p:cNvSpPr/>
          <p:nvPr/>
        </p:nvSpPr>
        <p:spPr>
          <a:xfrm>
            <a:off x="4279138" y="1196721"/>
            <a:ext cx="981328" cy="382142"/>
          </a:xfrm>
          <a:custGeom>
            <a:avLst/>
            <a:gdLst/>
            <a:ahLst/>
            <a:cxnLst/>
            <a:rect l="l" t="t" r="r" b="b"/>
            <a:pathLst>
              <a:path w="981328" h="382142">
                <a:moveTo>
                  <a:pt x="981328" y="286638"/>
                </a:moveTo>
                <a:lnTo>
                  <a:pt x="790321" y="286638"/>
                </a:lnTo>
                <a:lnTo>
                  <a:pt x="913384" y="382142"/>
                </a:lnTo>
                <a:lnTo>
                  <a:pt x="981328" y="286638"/>
                </a:lnTo>
                <a:close/>
              </a:path>
              <a:path w="981328" h="382142">
                <a:moveTo>
                  <a:pt x="95631" y="0"/>
                </a:moveTo>
                <a:lnTo>
                  <a:pt x="0" y="0"/>
                </a:lnTo>
                <a:lnTo>
                  <a:pt x="58807" y="875"/>
                </a:lnTo>
                <a:lnTo>
                  <a:pt x="116717" y="3468"/>
                </a:lnTo>
                <a:lnTo>
                  <a:pt x="173583" y="7729"/>
                </a:lnTo>
                <a:lnTo>
                  <a:pt x="229257" y="13607"/>
                </a:lnTo>
                <a:lnTo>
                  <a:pt x="283592" y="21052"/>
                </a:lnTo>
                <a:lnTo>
                  <a:pt x="336443" y="30014"/>
                </a:lnTo>
                <a:lnTo>
                  <a:pt x="387661" y="40442"/>
                </a:lnTo>
                <a:lnTo>
                  <a:pt x="437099" y="52287"/>
                </a:lnTo>
                <a:lnTo>
                  <a:pt x="484611" y="65498"/>
                </a:lnTo>
                <a:lnTo>
                  <a:pt x="530050" y="80025"/>
                </a:lnTo>
                <a:lnTo>
                  <a:pt x="573268" y="95819"/>
                </a:lnTo>
                <a:lnTo>
                  <a:pt x="614120" y="112827"/>
                </a:lnTo>
                <a:lnTo>
                  <a:pt x="652457" y="131002"/>
                </a:lnTo>
                <a:lnTo>
                  <a:pt x="688133" y="150291"/>
                </a:lnTo>
                <a:lnTo>
                  <a:pt x="721000" y="170646"/>
                </a:lnTo>
                <a:lnTo>
                  <a:pt x="777723" y="214350"/>
                </a:lnTo>
                <a:lnTo>
                  <a:pt x="821450" y="261711"/>
                </a:lnTo>
                <a:lnTo>
                  <a:pt x="838073" y="286638"/>
                </a:lnTo>
                <a:lnTo>
                  <a:pt x="933576" y="286638"/>
                </a:lnTo>
                <a:lnTo>
                  <a:pt x="896789" y="237598"/>
                </a:lnTo>
                <a:lnTo>
                  <a:pt x="846418" y="192015"/>
                </a:lnTo>
                <a:lnTo>
                  <a:pt x="783640" y="150291"/>
                </a:lnTo>
                <a:lnTo>
                  <a:pt x="747966" y="131002"/>
                </a:lnTo>
                <a:lnTo>
                  <a:pt x="709632" y="112827"/>
                </a:lnTo>
                <a:lnTo>
                  <a:pt x="668784" y="95819"/>
                </a:lnTo>
                <a:lnTo>
                  <a:pt x="625570" y="80025"/>
                </a:lnTo>
                <a:lnTo>
                  <a:pt x="580136" y="65498"/>
                </a:lnTo>
                <a:lnTo>
                  <a:pt x="532630" y="52287"/>
                </a:lnTo>
                <a:lnTo>
                  <a:pt x="483199" y="40442"/>
                </a:lnTo>
                <a:lnTo>
                  <a:pt x="431990" y="30014"/>
                </a:lnTo>
                <a:lnTo>
                  <a:pt x="379150" y="21052"/>
                </a:lnTo>
                <a:lnTo>
                  <a:pt x="324826" y="13607"/>
                </a:lnTo>
                <a:lnTo>
                  <a:pt x="269165" y="7729"/>
                </a:lnTo>
                <a:lnTo>
                  <a:pt x="212314" y="3468"/>
                </a:lnTo>
                <a:lnTo>
                  <a:pt x="154420" y="875"/>
                </a:lnTo>
                <a:lnTo>
                  <a:pt x="95631" y="0"/>
                </a:lnTo>
                <a:close/>
              </a:path>
            </a:pathLst>
          </a:custGeom>
          <a:solidFill>
            <a:srgbClr val="00AF50"/>
          </a:solidFill>
        </p:spPr>
        <p:txBody>
          <a:bodyPr wrap="square" lIns="0" tIns="0" rIns="0" bIns="0" rtlCol="0">
            <a:noAutofit/>
          </a:bodyPr>
          <a:lstStyle/>
          <a:p>
            <a:endParaRPr>
              <a:solidFill>
                <a:prstClr val="black"/>
              </a:solidFill>
            </a:endParaRPr>
          </a:p>
        </p:txBody>
      </p:sp>
      <p:sp>
        <p:nvSpPr>
          <p:cNvPr id="12" name="object 12"/>
          <p:cNvSpPr/>
          <p:nvPr/>
        </p:nvSpPr>
        <p:spPr>
          <a:xfrm>
            <a:off x="3413633" y="1196721"/>
            <a:ext cx="913256" cy="382142"/>
          </a:xfrm>
          <a:custGeom>
            <a:avLst/>
            <a:gdLst/>
            <a:ahLst/>
            <a:cxnLst/>
            <a:rect l="l" t="t" r="r" b="b"/>
            <a:pathLst>
              <a:path w="913256" h="382142">
                <a:moveTo>
                  <a:pt x="865504" y="0"/>
                </a:moveTo>
                <a:lnTo>
                  <a:pt x="794517" y="1266"/>
                </a:lnTo>
                <a:lnTo>
                  <a:pt x="725110" y="5001"/>
                </a:lnTo>
                <a:lnTo>
                  <a:pt x="657506" y="11104"/>
                </a:lnTo>
                <a:lnTo>
                  <a:pt x="591929" y="19479"/>
                </a:lnTo>
                <a:lnTo>
                  <a:pt x="528601" y="30027"/>
                </a:lnTo>
                <a:lnTo>
                  <a:pt x="467745" y="42649"/>
                </a:lnTo>
                <a:lnTo>
                  <a:pt x="409583" y="57248"/>
                </a:lnTo>
                <a:lnTo>
                  <a:pt x="354339" y="73725"/>
                </a:lnTo>
                <a:lnTo>
                  <a:pt x="302234" y="91981"/>
                </a:lnTo>
                <a:lnTo>
                  <a:pt x="253491" y="111918"/>
                </a:lnTo>
                <a:lnTo>
                  <a:pt x="208334" y="133439"/>
                </a:lnTo>
                <a:lnTo>
                  <a:pt x="166985" y="156444"/>
                </a:lnTo>
                <a:lnTo>
                  <a:pt x="129667" y="180836"/>
                </a:lnTo>
                <a:lnTo>
                  <a:pt x="96601" y="206516"/>
                </a:lnTo>
                <a:lnTo>
                  <a:pt x="68012" y="233386"/>
                </a:lnTo>
                <a:lnTo>
                  <a:pt x="25152" y="290302"/>
                </a:lnTo>
                <a:lnTo>
                  <a:pt x="2868" y="350798"/>
                </a:lnTo>
                <a:lnTo>
                  <a:pt x="0" y="382142"/>
                </a:lnTo>
                <a:lnTo>
                  <a:pt x="95503" y="382142"/>
                </a:lnTo>
                <a:lnTo>
                  <a:pt x="98164" y="352000"/>
                </a:lnTo>
                <a:lnTo>
                  <a:pt x="106015" y="322477"/>
                </a:lnTo>
                <a:lnTo>
                  <a:pt x="136512" y="265656"/>
                </a:lnTo>
                <a:lnTo>
                  <a:pt x="185439" y="212406"/>
                </a:lnTo>
                <a:lnTo>
                  <a:pt x="216328" y="187347"/>
                </a:lnTo>
                <a:lnTo>
                  <a:pt x="251240" y="163453"/>
                </a:lnTo>
                <a:lnTo>
                  <a:pt x="289982" y="140814"/>
                </a:lnTo>
                <a:lnTo>
                  <a:pt x="332358" y="119522"/>
                </a:lnTo>
                <a:lnTo>
                  <a:pt x="378176" y="99668"/>
                </a:lnTo>
                <a:lnTo>
                  <a:pt x="427239" y="81341"/>
                </a:lnTo>
                <a:lnTo>
                  <a:pt x="479353" y="64634"/>
                </a:lnTo>
                <a:lnTo>
                  <a:pt x="534325" y="49636"/>
                </a:lnTo>
                <a:lnTo>
                  <a:pt x="591958" y="36439"/>
                </a:lnTo>
                <a:lnTo>
                  <a:pt x="652060" y="25132"/>
                </a:lnTo>
                <a:lnTo>
                  <a:pt x="714435" y="15808"/>
                </a:lnTo>
                <a:lnTo>
                  <a:pt x="778889" y="8556"/>
                </a:lnTo>
                <a:lnTo>
                  <a:pt x="845228" y="3468"/>
                </a:lnTo>
                <a:lnTo>
                  <a:pt x="913256" y="634"/>
                </a:lnTo>
                <a:lnTo>
                  <a:pt x="878246" y="51"/>
                </a:lnTo>
                <a:lnTo>
                  <a:pt x="865504" y="0"/>
                </a:lnTo>
                <a:close/>
              </a:path>
            </a:pathLst>
          </a:custGeom>
          <a:solidFill>
            <a:srgbClr val="008D40"/>
          </a:solidFill>
        </p:spPr>
        <p:txBody>
          <a:bodyPr wrap="square" lIns="0" tIns="0" rIns="0" bIns="0" rtlCol="0">
            <a:noAutofit/>
          </a:bodyPr>
          <a:lstStyle/>
          <a:p>
            <a:endParaRPr>
              <a:solidFill>
                <a:prstClr val="black"/>
              </a:solidFill>
            </a:endParaRPr>
          </a:p>
        </p:txBody>
      </p:sp>
      <p:sp>
        <p:nvSpPr>
          <p:cNvPr id="13" name="object 13"/>
          <p:cNvSpPr/>
          <p:nvPr/>
        </p:nvSpPr>
        <p:spPr>
          <a:xfrm>
            <a:off x="3413633" y="1196721"/>
            <a:ext cx="1846833" cy="382142"/>
          </a:xfrm>
          <a:custGeom>
            <a:avLst/>
            <a:gdLst/>
            <a:ahLst/>
            <a:cxnLst/>
            <a:rect l="l" t="t" r="r" b="b"/>
            <a:pathLst>
              <a:path w="1846833" h="382142">
                <a:moveTo>
                  <a:pt x="913256" y="634"/>
                </a:moveTo>
                <a:lnTo>
                  <a:pt x="845228" y="3468"/>
                </a:lnTo>
                <a:lnTo>
                  <a:pt x="778889" y="8556"/>
                </a:lnTo>
                <a:lnTo>
                  <a:pt x="714435" y="15808"/>
                </a:lnTo>
                <a:lnTo>
                  <a:pt x="652060" y="25132"/>
                </a:lnTo>
                <a:lnTo>
                  <a:pt x="591958" y="36439"/>
                </a:lnTo>
                <a:lnTo>
                  <a:pt x="534325" y="49636"/>
                </a:lnTo>
                <a:lnTo>
                  <a:pt x="479353" y="64634"/>
                </a:lnTo>
                <a:lnTo>
                  <a:pt x="427239" y="81341"/>
                </a:lnTo>
                <a:lnTo>
                  <a:pt x="378176" y="99668"/>
                </a:lnTo>
                <a:lnTo>
                  <a:pt x="332358" y="119522"/>
                </a:lnTo>
                <a:lnTo>
                  <a:pt x="289982" y="140814"/>
                </a:lnTo>
                <a:lnTo>
                  <a:pt x="251240" y="163453"/>
                </a:lnTo>
                <a:lnTo>
                  <a:pt x="216328" y="187347"/>
                </a:lnTo>
                <a:lnTo>
                  <a:pt x="185439" y="212406"/>
                </a:lnTo>
                <a:lnTo>
                  <a:pt x="136512" y="265656"/>
                </a:lnTo>
                <a:lnTo>
                  <a:pt x="106015" y="322477"/>
                </a:lnTo>
                <a:lnTo>
                  <a:pt x="95503" y="382142"/>
                </a:lnTo>
                <a:lnTo>
                  <a:pt x="0" y="382142"/>
                </a:lnTo>
                <a:lnTo>
                  <a:pt x="11327" y="320152"/>
                </a:lnTo>
                <a:lnTo>
                  <a:pt x="44121" y="261347"/>
                </a:lnTo>
                <a:lnTo>
                  <a:pt x="96601" y="206516"/>
                </a:lnTo>
                <a:lnTo>
                  <a:pt x="129667" y="180836"/>
                </a:lnTo>
                <a:lnTo>
                  <a:pt x="166985" y="156444"/>
                </a:lnTo>
                <a:lnTo>
                  <a:pt x="208334" y="133439"/>
                </a:lnTo>
                <a:lnTo>
                  <a:pt x="253491" y="111918"/>
                </a:lnTo>
                <a:lnTo>
                  <a:pt x="302234" y="91981"/>
                </a:lnTo>
                <a:lnTo>
                  <a:pt x="354339" y="73725"/>
                </a:lnTo>
                <a:lnTo>
                  <a:pt x="409583" y="57248"/>
                </a:lnTo>
                <a:lnTo>
                  <a:pt x="467745" y="42649"/>
                </a:lnTo>
                <a:lnTo>
                  <a:pt x="528601" y="30027"/>
                </a:lnTo>
                <a:lnTo>
                  <a:pt x="591929" y="19479"/>
                </a:lnTo>
                <a:lnTo>
                  <a:pt x="657506" y="11104"/>
                </a:lnTo>
                <a:lnTo>
                  <a:pt x="725110" y="5001"/>
                </a:lnTo>
                <a:lnTo>
                  <a:pt x="794517" y="1266"/>
                </a:lnTo>
                <a:lnTo>
                  <a:pt x="865504" y="0"/>
                </a:lnTo>
                <a:lnTo>
                  <a:pt x="961136" y="0"/>
                </a:lnTo>
                <a:lnTo>
                  <a:pt x="1019925" y="875"/>
                </a:lnTo>
                <a:lnTo>
                  <a:pt x="1077819" y="3468"/>
                </a:lnTo>
                <a:lnTo>
                  <a:pt x="1134670" y="7729"/>
                </a:lnTo>
                <a:lnTo>
                  <a:pt x="1190331" y="13607"/>
                </a:lnTo>
                <a:lnTo>
                  <a:pt x="1244655" y="21052"/>
                </a:lnTo>
                <a:lnTo>
                  <a:pt x="1297495" y="30014"/>
                </a:lnTo>
                <a:lnTo>
                  <a:pt x="1348704" y="40442"/>
                </a:lnTo>
                <a:lnTo>
                  <a:pt x="1398135" y="52287"/>
                </a:lnTo>
                <a:lnTo>
                  <a:pt x="1445641" y="65498"/>
                </a:lnTo>
                <a:lnTo>
                  <a:pt x="1491075" y="80025"/>
                </a:lnTo>
                <a:lnTo>
                  <a:pt x="1534289" y="95819"/>
                </a:lnTo>
                <a:lnTo>
                  <a:pt x="1575137" y="112827"/>
                </a:lnTo>
                <a:lnTo>
                  <a:pt x="1613471" y="131002"/>
                </a:lnTo>
                <a:lnTo>
                  <a:pt x="1649145" y="150291"/>
                </a:lnTo>
                <a:lnTo>
                  <a:pt x="1682011" y="170646"/>
                </a:lnTo>
                <a:lnTo>
                  <a:pt x="1738733" y="214350"/>
                </a:lnTo>
                <a:lnTo>
                  <a:pt x="1782459" y="261711"/>
                </a:lnTo>
                <a:lnTo>
                  <a:pt x="1799081" y="286638"/>
                </a:lnTo>
                <a:lnTo>
                  <a:pt x="1846833" y="286638"/>
                </a:lnTo>
                <a:lnTo>
                  <a:pt x="1778889" y="382142"/>
                </a:lnTo>
                <a:lnTo>
                  <a:pt x="1655826" y="286638"/>
                </a:lnTo>
                <a:lnTo>
                  <a:pt x="1703577" y="286638"/>
                </a:lnTo>
                <a:lnTo>
                  <a:pt x="1686955" y="261711"/>
                </a:lnTo>
                <a:lnTo>
                  <a:pt x="1643228" y="214350"/>
                </a:lnTo>
                <a:lnTo>
                  <a:pt x="1586505" y="170646"/>
                </a:lnTo>
                <a:lnTo>
                  <a:pt x="1553638" y="150291"/>
                </a:lnTo>
                <a:lnTo>
                  <a:pt x="1517962" y="131002"/>
                </a:lnTo>
                <a:lnTo>
                  <a:pt x="1479625" y="112827"/>
                </a:lnTo>
                <a:lnTo>
                  <a:pt x="1438773" y="95819"/>
                </a:lnTo>
                <a:lnTo>
                  <a:pt x="1395555" y="80025"/>
                </a:lnTo>
                <a:lnTo>
                  <a:pt x="1350116" y="65498"/>
                </a:lnTo>
                <a:lnTo>
                  <a:pt x="1302604" y="52287"/>
                </a:lnTo>
                <a:lnTo>
                  <a:pt x="1253166" y="40442"/>
                </a:lnTo>
                <a:lnTo>
                  <a:pt x="1201948" y="30014"/>
                </a:lnTo>
                <a:lnTo>
                  <a:pt x="1149097" y="21052"/>
                </a:lnTo>
                <a:lnTo>
                  <a:pt x="1094762" y="13607"/>
                </a:lnTo>
                <a:lnTo>
                  <a:pt x="1039088" y="7729"/>
                </a:lnTo>
                <a:lnTo>
                  <a:pt x="982222" y="3468"/>
                </a:lnTo>
                <a:lnTo>
                  <a:pt x="924312" y="875"/>
                </a:lnTo>
                <a:lnTo>
                  <a:pt x="865504" y="0"/>
                </a:lnTo>
              </a:path>
            </a:pathLst>
          </a:custGeom>
          <a:ln w="25400">
            <a:solidFill>
              <a:srgbClr val="385D89"/>
            </a:solidFill>
          </a:ln>
        </p:spPr>
        <p:txBody>
          <a:bodyPr wrap="square" lIns="0" tIns="0" rIns="0" bIns="0" rtlCol="0">
            <a:noAutofit/>
          </a:bodyPr>
          <a:lstStyle/>
          <a:p>
            <a:endParaRPr>
              <a:solidFill>
                <a:prstClr val="black"/>
              </a:solidFill>
            </a:endParaRPr>
          </a:p>
        </p:txBody>
      </p:sp>
      <p:sp>
        <p:nvSpPr>
          <p:cNvPr id="14" name="object 14"/>
          <p:cNvSpPr/>
          <p:nvPr/>
        </p:nvSpPr>
        <p:spPr>
          <a:xfrm>
            <a:off x="8301735" y="3259328"/>
            <a:ext cx="486809" cy="453771"/>
          </a:xfrm>
          <a:custGeom>
            <a:avLst/>
            <a:gdLst/>
            <a:ahLst/>
            <a:cxnLst/>
            <a:rect l="l" t="t" r="r" b="b"/>
            <a:pathLst>
              <a:path w="486809" h="453771">
                <a:moveTo>
                  <a:pt x="121666" y="210312"/>
                </a:moveTo>
                <a:lnTo>
                  <a:pt x="0" y="342900"/>
                </a:lnTo>
                <a:lnTo>
                  <a:pt x="121666" y="453771"/>
                </a:lnTo>
                <a:lnTo>
                  <a:pt x="121666" y="392938"/>
                </a:lnTo>
                <a:lnTo>
                  <a:pt x="157985" y="385261"/>
                </a:lnTo>
                <a:lnTo>
                  <a:pt x="226206" y="364585"/>
                </a:lnTo>
                <a:lnTo>
                  <a:pt x="287986" y="337417"/>
                </a:lnTo>
                <a:lnTo>
                  <a:pt x="342662" y="304482"/>
                </a:lnTo>
                <a:lnTo>
                  <a:pt x="384254" y="271145"/>
                </a:lnTo>
                <a:lnTo>
                  <a:pt x="121666" y="271145"/>
                </a:lnTo>
                <a:lnTo>
                  <a:pt x="121666" y="210312"/>
                </a:lnTo>
                <a:close/>
              </a:path>
              <a:path w="486809" h="453771">
                <a:moveTo>
                  <a:pt x="479171" y="0"/>
                </a:moveTo>
                <a:lnTo>
                  <a:pt x="465923" y="38723"/>
                </a:lnTo>
                <a:lnTo>
                  <a:pt x="446696" y="75613"/>
                </a:lnTo>
                <a:lnTo>
                  <a:pt x="421856" y="110389"/>
                </a:lnTo>
                <a:lnTo>
                  <a:pt x="391770" y="142772"/>
                </a:lnTo>
                <a:lnTo>
                  <a:pt x="356806" y="172481"/>
                </a:lnTo>
                <a:lnTo>
                  <a:pt x="317331" y="199238"/>
                </a:lnTo>
                <a:lnTo>
                  <a:pt x="273712" y="222762"/>
                </a:lnTo>
                <a:lnTo>
                  <a:pt x="226317" y="242775"/>
                </a:lnTo>
                <a:lnTo>
                  <a:pt x="175512" y="258995"/>
                </a:lnTo>
                <a:lnTo>
                  <a:pt x="121666" y="271145"/>
                </a:lnTo>
                <a:lnTo>
                  <a:pt x="384254" y="271145"/>
                </a:lnTo>
                <a:lnTo>
                  <a:pt x="428054" y="224217"/>
                </a:lnTo>
                <a:lnTo>
                  <a:pt x="457446" y="178340"/>
                </a:lnTo>
                <a:lnTo>
                  <a:pt x="477085" y="129601"/>
                </a:lnTo>
                <a:lnTo>
                  <a:pt x="486310" y="78727"/>
                </a:lnTo>
                <a:lnTo>
                  <a:pt x="486809" y="52716"/>
                </a:lnTo>
                <a:lnTo>
                  <a:pt x="484457" y="26443"/>
                </a:lnTo>
                <a:lnTo>
                  <a:pt x="479171" y="0"/>
                </a:lnTo>
                <a:close/>
              </a:path>
            </a:pathLst>
          </a:custGeom>
          <a:solidFill>
            <a:srgbClr val="00AF50"/>
          </a:solidFill>
        </p:spPr>
        <p:txBody>
          <a:bodyPr wrap="square" lIns="0" tIns="0" rIns="0" bIns="0" rtlCol="0">
            <a:noAutofit/>
          </a:bodyPr>
          <a:lstStyle/>
          <a:p>
            <a:endParaRPr>
              <a:solidFill>
                <a:prstClr val="black"/>
              </a:solidFill>
            </a:endParaRPr>
          </a:p>
        </p:txBody>
      </p:sp>
      <p:sp>
        <p:nvSpPr>
          <p:cNvPr id="15" name="object 15"/>
          <p:cNvSpPr/>
          <p:nvPr/>
        </p:nvSpPr>
        <p:spPr>
          <a:xfrm>
            <a:off x="8301735" y="2855595"/>
            <a:ext cx="486791" cy="464565"/>
          </a:xfrm>
          <a:custGeom>
            <a:avLst/>
            <a:gdLst/>
            <a:ahLst/>
            <a:cxnLst/>
            <a:rect l="l" t="t" r="r" b="b"/>
            <a:pathLst>
              <a:path w="486791" h="464565">
                <a:moveTo>
                  <a:pt x="0" y="0"/>
                </a:moveTo>
                <a:lnTo>
                  <a:pt x="0" y="121665"/>
                </a:lnTo>
                <a:lnTo>
                  <a:pt x="39926" y="122802"/>
                </a:lnTo>
                <a:lnTo>
                  <a:pt x="78962" y="126154"/>
                </a:lnTo>
                <a:lnTo>
                  <a:pt x="116985" y="131632"/>
                </a:lnTo>
                <a:lnTo>
                  <a:pt x="189485" y="148615"/>
                </a:lnTo>
                <a:lnTo>
                  <a:pt x="256425" y="173045"/>
                </a:lnTo>
                <a:lnTo>
                  <a:pt x="316803" y="204215"/>
                </a:lnTo>
                <a:lnTo>
                  <a:pt x="369615" y="241419"/>
                </a:lnTo>
                <a:lnTo>
                  <a:pt x="413861" y="283950"/>
                </a:lnTo>
                <a:lnTo>
                  <a:pt x="448538" y="331102"/>
                </a:lnTo>
                <a:lnTo>
                  <a:pt x="472644" y="382170"/>
                </a:lnTo>
                <a:lnTo>
                  <a:pt x="485177" y="436445"/>
                </a:lnTo>
                <a:lnTo>
                  <a:pt x="486791" y="464565"/>
                </a:lnTo>
                <a:lnTo>
                  <a:pt x="486791" y="342900"/>
                </a:lnTo>
                <a:lnTo>
                  <a:pt x="480420" y="287285"/>
                </a:lnTo>
                <a:lnTo>
                  <a:pt x="461975" y="234525"/>
                </a:lnTo>
                <a:lnTo>
                  <a:pt x="432458" y="185327"/>
                </a:lnTo>
                <a:lnTo>
                  <a:pt x="392871" y="140396"/>
                </a:lnTo>
                <a:lnTo>
                  <a:pt x="344217" y="100441"/>
                </a:lnTo>
                <a:lnTo>
                  <a:pt x="287497" y="66165"/>
                </a:lnTo>
                <a:lnTo>
                  <a:pt x="223713" y="38277"/>
                </a:lnTo>
                <a:lnTo>
                  <a:pt x="153868" y="17483"/>
                </a:lnTo>
                <a:lnTo>
                  <a:pt x="78962" y="4488"/>
                </a:lnTo>
                <a:lnTo>
                  <a:pt x="39926" y="1136"/>
                </a:lnTo>
                <a:lnTo>
                  <a:pt x="0" y="0"/>
                </a:lnTo>
                <a:close/>
              </a:path>
            </a:pathLst>
          </a:custGeom>
          <a:solidFill>
            <a:srgbClr val="008D40"/>
          </a:solidFill>
        </p:spPr>
        <p:txBody>
          <a:bodyPr wrap="square" lIns="0" tIns="0" rIns="0" bIns="0" rtlCol="0">
            <a:noAutofit/>
          </a:bodyPr>
          <a:lstStyle/>
          <a:p>
            <a:endParaRPr>
              <a:solidFill>
                <a:prstClr val="black"/>
              </a:solidFill>
            </a:endParaRPr>
          </a:p>
        </p:txBody>
      </p:sp>
      <p:sp>
        <p:nvSpPr>
          <p:cNvPr id="16" name="object 16"/>
          <p:cNvSpPr/>
          <p:nvPr/>
        </p:nvSpPr>
        <p:spPr>
          <a:xfrm>
            <a:off x="8301735" y="2855595"/>
            <a:ext cx="486791" cy="857503"/>
          </a:xfrm>
          <a:custGeom>
            <a:avLst/>
            <a:gdLst/>
            <a:ahLst/>
            <a:cxnLst/>
            <a:rect l="l" t="t" r="r" b="b"/>
            <a:pathLst>
              <a:path w="486791" h="857503">
                <a:moveTo>
                  <a:pt x="486791" y="464565"/>
                </a:moveTo>
                <a:lnTo>
                  <a:pt x="480420" y="408951"/>
                </a:lnTo>
                <a:lnTo>
                  <a:pt x="461975" y="356191"/>
                </a:lnTo>
                <a:lnTo>
                  <a:pt x="432458" y="306993"/>
                </a:lnTo>
                <a:lnTo>
                  <a:pt x="392871" y="262062"/>
                </a:lnTo>
                <a:lnTo>
                  <a:pt x="344217" y="222107"/>
                </a:lnTo>
                <a:lnTo>
                  <a:pt x="287497" y="187831"/>
                </a:lnTo>
                <a:lnTo>
                  <a:pt x="223713" y="159943"/>
                </a:lnTo>
                <a:lnTo>
                  <a:pt x="153868" y="139149"/>
                </a:lnTo>
                <a:lnTo>
                  <a:pt x="78962" y="126154"/>
                </a:lnTo>
                <a:lnTo>
                  <a:pt x="39926" y="122802"/>
                </a:lnTo>
                <a:lnTo>
                  <a:pt x="0" y="121665"/>
                </a:lnTo>
                <a:lnTo>
                  <a:pt x="0" y="0"/>
                </a:lnTo>
                <a:lnTo>
                  <a:pt x="39926" y="1136"/>
                </a:lnTo>
                <a:lnTo>
                  <a:pt x="78962" y="4488"/>
                </a:lnTo>
                <a:lnTo>
                  <a:pt x="116985" y="9966"/>
                </a:lnTo>
                <a:lnTo>
                  <a:pt x="189485" y="26949"/>
                </a:lnTo>
                <a:lnTo>
                  <a:pt x="256425" y="51379"/>
                </a:lnTo>
                <a:lnTo>
                  <a:pt x="316803" y="82549"/>
                </a:lnTo>
                <a:lnTo>
                  <a:pt x="369615" y="119753"/>
                </a:lnTo>
                <a:lnTo>
                  <a:pt x="413861" y="162284"/>
                </a:lnTo>
                <a:lnTo>
                  <a:pt x="448538" y="209436"/>
                </a:lnTo>
                <a:lnTo>
                  <a:pt x="472644" y="260504"/>
                </a:lnTo>
                <a:lnTo>
                  <a:pt x="485177" y="314779"/>
                </a:lnTo>
                <a:lnTo>
                  <a:pt x="486791" y="342900"/>
                </a:lnTo>
                <a:lnTo>
                  <a:pt x="486791" y="464565"/>
                </a:lnTo>
                <a:lnTo>
                  <a:pt x="482372" y="510829"/>
                </a:lnTo>
                <a:lnTo>
                  <a:pt x="469459" y="555431"/>
                </a:lnTo>
                <a:lnTo>
                  <a:pt x="448561" y="597908"/>
                </a:lnTo>
                <a:lnTo>
                  <a:pt x="420190" y="637793"/>
                </a:lnTo>
                <a:lnTo>
                  <a:pt x="384857" y="674624"/>
                </a:lnTo>
                <a:lnTo>
                  <a:pt x="343074" y="707933"/>
                </a:lnTo>
                <a:lnTo>
                  <a:pt x="295352" y="737257"/>
                </a:lnTo>
                <a:lnTo>
                  <a:pt x="242203" y="762132"/>
                </a:lnTo>
                <a:lnTo>
                  <a:pt x="184137" y="782091"/>
                </a:lnTo>
                <a:lnTo>
                  <a:pt x="121666" y="796670"/>
                </a:lnTo>
                <a:lnTo>
                  <a:pt x="121666" y="857503"/>
                </a:lnTo>
                <a:lnTo>
                  <a:pt x="0" y="746632"/>
                </a:lnTo>
                <a:lnTo>
                  <a:pt x="121666" y="614044"/>
                </a:lnTo>
                <a:lnTo>
                  <a:pt x="121666" y="674877"/>
                </a:lnTo>
                <a:lnTo>
                  <a:pt x="148946" y="669329"/>
                </a:lnTo>
                <a:lnTo>
                  <a:pt x="201317" y="655109"/>
                </a:lnTo>
                <a:lnTo>
                  <a:pt x="250463" y="636958"/>
                </a:lnTo>
                <a:lnTo>
                  <a:pt x="296016" y="615155"/>
                </a:lnTo>
                <a:lnTo>
                  <a:pt x="337609" y="589979"/>
                </a:lnTo>
                <a:lnTo>
                  <a:pt x="374875" y="561711"/>
                </a:lnTo>
                <a:lnTo>
                  <a:pt x="407446" y="530630"/>
                </a:lnTo>
                <a:lnTo>
                  <a:pt x="434955" y="497016"/>
                </a:lnTo>
                <a:lnTo>
                  <a:pt x="457034" y="461148"/>
                </a:lnTo>
                <a:lnTo>
                  <a:pt x="473317" y="423306"/>
                </a:lnTo>
                <a:lnTo>
                  <a:pt x="479171" y="403732"/>
                </a:lnTo>
              </a:path>
            </a:pathLst>
          </a:custGeom>
          <a:ln w="25400">
            <a:solidFill>
              <a:srgbClr val="385D89"/>
            </a:solidFill>
          </a:ln>
        </p:spPr>
        <p:txBody>
          <a:bodyPr wrap="square" lIns="0" tIns="0" rIns="0" bIns="0" rtlCol="0">
            <a:noAutofit/>
          </a:bodyPr>
          <a:lstStyle/>
          <a:p>
            <a:endParaRPr>
              <a:solidFill>
                <a:prstClr val="black"/>
              </a:solidFill>
            </a:endParaRPr>
          </a:p>
        </p:txBody>
      </p:sp>
      <p:sp>
        <p:nvSpPr>
          <p:cNvPr id="17" name="object 17"/>
          <p:cNvSpPr/>
          <p:nvPr/>
        </p:nvSpPr>
        <p:spPr>
          <a:xfrm>
            <a:off x="3214370" y="5027421"/>
            <a:ext cx="1163446" cy="431990"/>
          </a:xfrm>
          <a:custGeom>
            <a:avLst/>
            <a:gdLst/>
            <a:ahLst/>
            <a:cxnLst/>
            <a:rect l="l" t="t" r="r" b="b"/>
            <a:pathLst>
              <a:path w="1163447" h="431990">
                <a:moveTo>
                  <a:pt x="162052" y="107950"/>
                </a:moveTo>
                <a:lnTo>
                  <a:pt x="53975" y="107950"/>
                </a:lnTo>
                <a:lnTo>
                  <a:pt x="75856" y="137257"/>
                </a:lnTo>
                <a:lnTo>
                  <a:pt x="102538" y="165551"/>
                </a:lnTo>
                <a:lnTo>
                  <a:pt x="133808" y="192770"/>
                </a:lnTo>
                <a:lnTo>
                  <a:pt x="169457" y="218852"/>
                </a:lnTo>
                <a:lnTo>
                  <a:pt x="209274" y="243736"/>
                </a:lnTo>
                <a:lnTo>
                  <a:pt x="253047" y="267361"/>
                </a:lnTo>
                <a:lnTo>
                  <a:pt x="300568" y="289666"/>
                </a:lnTo>
                <a:lnTo>
                  <a:pt x="351624" y="310589"/>
                </a:lnTo>
                <a:lnTo>
                  <a:pt x="406005" y="330068"/>
                </a:lnTo>
                <a:lnTo>
                  <a:pt x="463502" y="348043"/>
                </a:lnTo>
                <a:lnTo>
                  <a:pt x="523902" y="364452"/>
                </a:lnTo>
                <a:lnTo>
                  <a:pt x="586997" y="379234"/>
                </a:lnTo>
                <a:lnTo>
                  <a:pt x="652574" y="392327"/>
                </a:lnTo>
                <a:lnTo>
                  <a:pt x="720423" y="403670"/>
                </a:lnTo>
                <a:lnTo>
                  <a:pt x="790334" y="413202"/>
                </a:lnTo>
                <a:lnTo>
                  <a:pt x="862097" y="420861"/>
                </a:lnTo>
                <a:lnTo>
                  <a:pt x="935500" y="426587"/>
                </a:lnTo>
                <a:lnTo>
                  <a:pt x="1010333" y="430317"/>
                </a:lnTo>
                <a:lnTo>
                  <a:pt x="1086385" y="431990"/>
                </a:lnTo>
                <a:lnTo>
                  <a:pt x="1163446" y="431545"/>
                </a:lnTo>
                <a:lnTo>
                  <a:pt x="1092547" y="429232"/>
                </a:lnTo>
                <a:lnTo>
                  <a:pt x="1022868" y="425146"/>
                </a:lnTo>
                <a:lnTo>
                  <a:pt x="954572" y="419339"/>
                </a:lnTo>
                <a:lnTo>
                  <a:pt x="887821" y="411864"/>
                </a:lnTo>
                <a:lnTo>
                  <a:pt x="822777" y="402772"/>
                </a:lnTo>
                <a:lnTo>
                  <a:pt x="759602" y="392117"/>
                </a:lnTo>
                <a:lnTo>
                  <a:pt x="698457" y="379949"/>
                </a:lnTo>
                <a:lnTo>
                  <a:pt x="639505" y="366322"/>
                </a:lnTo>
                <a:lnTo>
                  <a:pt x="582908" y="351288"/>
                </a:lnTo>
                <a:lnTo>
                  <a:pt x="528828" y="334898"/>
                </a:lnTo>
                <a:lnTo>
                  <a:pt x="477425" y="317206"/>
                </a:lnTo>
                <a:lnTo>
                  <a:pt x="428863" y="298263"/>
                </a:lnTo>
                <a:lnTo>
                  <a:pt x="383304" y="278121"/>
                </a:lnTo>
                <a:lnTo>
                  <a:pt x="340908" y="256832"/>
                </a:lnTo>
                <a:lnTo>
                  <a:pt x="301839" y="234449"/>
                </a:lnTo>
                <a:lnTo>
                  <a:pt x="266258" y="211025"/>
                </a:lnTo>
                <a:lnTo>
                  <a:pt x="234326" y="186610"/>
                </a:lnTo>
                <a:lnTo>
                  <a:pt x="182061" y="135020"/>
                </a:lnTo>
                <a:lnTo>
                  <a:pt x="162052" y="107950"/>
                </a:lnTo>
                <a:close/>
              </a:path>
              <a:path w="1163447" h="431990">
                <a:moveTo>
                  <a:pt x="73406" y="0"/>
                </a:moveTo>
                <a:lnTo>
                  <a:pt x="0" y="107950"/>
                </a:lnTo>
                <a:lnTo>
                  <a:pt x="216027" y="107950"/>
                </a:lnTo>
                <a:lnTo>
                  <a:pt x="73406" y="0"/>
                </a:lnTo>
                <a:close/>
              </a:path>
            </a:pathLst>
          </a:custGeom>
          <a:solidFill>
            <a:srgbClr val="4F81BC"/>
          </a:solidFill>
        </p:spPr>
        <p:txBody>
          <a:bodyPr wrap="square" lIns="0" tIns="0" rIns="0" bIns="0" rtlCol="0">
            <a:noAutofit/>
          </a:bodyPr>
          <a:lstStyle/>
          <a:p>
            <a:endParaRPr>
              <a:solidFill>
                <a:prstClr val="black"/>
              </a:solidFill>
            </a:endParaRPr>
          </a:p>
        </p:txBody>
      </p:sp>
      <p:sp>
        <p:nvSpPr>
          <p:cNvPr id="18" name="object 18"/>
          <p:cNvSpPr/>
          <p:nvPr/>
        </p:nvSpPr>
        <p:spPr>
          <a:xfrm>
            <a:off x="4323841" y="5027421"/>
            <a:ext cx="1197991" cy="432053"/>
          </a:xfrm>
          <a:custGeom>
            <a:avLst/>
            <a:gdLst/>
            <a:ahLst/>
            <a:cxnLst/>
            <a:rect l="l" t="t" r="r" b="b"/>
            <a:pathLst>
              <a:path w="1197991" h="432053">
                <a:moveTo>
                  <a:pt x="1197991" y="0"/>
                </a:moveTo>
                <a:lnTo>
                  <a:pt x="1090041" y="0"/>
                </a:lnTo>
                <a:lnTo>
                  <a:pt x="1086427" y="35437"/>
                </a:lnTo>
                <a:lnTo>
                  <a:pt x="1075773" y="70085"/>
                </a:lnTo>
                <a:lnTo>
                  <a:pt x="1034466" y="136568"/>
                </a:lnTo>
                <a:lnTo>
                  <a:pt x="1004375" y="168181"/>
                </a:lnTo>
                <a:lnTo>
                  <a:pt x="968366" y="198560"/>
                </a:lnTo>
                <a:lnTo>
                  <a:pt x="926719" y="227594"/>
                </a:lnTo>
                <a:lnTo>
                  <a:pt x="879716" y="255172"/>
                </a:lnTo>
                <a:lnTo>
                  <a:pt x="827637" y="281182"/>
                </a:lnTo>
                <a:lnTo>
                  <a:pt x="770763" y="305514"/>
                </a:lnTo>
                <a:lnTo>
                  <a:pt x="709373" y="328056"/>
                </a:lnTo>
                <a:lnTo>
                  <a:pt x="643749" y="348697"/>
                </a:lnTo>
                <a:lnTo>
                  <a:pt x="574172" y="367326"/>
                </a:lnTo>
                <a:lnTo>
                  <a:pt x="500922" y="383831"/>
                </a:lnTo>
                <a:lnTo>
                  <a:pt x="424279" y="398103"/>
                </a:lnTo>
                <a:lnTo>
                  <a:pt x="344524" y="410029"/>
                </a:lnTo>
                <a:lnTo>
                  <a:pt x="261938" y="419498"/>
                </a:lnTo>
                <a:lnTo>
                  <a:pt x="176802" y="426399"/>
                </a:lnTo>
                <a:lnTo>
                  <a:pt x="89395" y="430621"/>
                </a:lnTo>
                <a:lnTo>
                  <a:pt x="0" y="432053"/>
                </a:lnTo>
                <a:lnTo>
                  <a:pt x="107950" y="432053"/>
                </a:lnTo>
                <a:lnTo>
                  <a:pt x="197363" y="430621"/>
                </a:lnTo>
                <a:lnTo>
                  <a:pt x="284783" y="426399"/>
                </a:lnTo>
                <a:lnTo>
                  <a:pt x="369930" y="419498"/>
                </a:lnTo>
                <a:lnTo>
                  <a:pt x="452523" y="410029"/>
                </a:lnTo>
                <a:lnTo>
                  <a:pt x="532282" y="398103"/>
                </a:lnTo>
                <a:lnTo>
                  <a:pt x="608928" y="383831"/>
                </a:lnTo>
                <a:lnTo>
                  <a:pt x="682178" y="367326"/>
                </a:lnTo>
                <a:lnTo>
                  <a:pt x="751754" y="348697"/>
                </a:lnTo>
                <a:lnTo>
                  <a:pt x="817375" y="328056"/>
                </a:lnTo>
                <a:lnTo>
                  <a:pt x="878760" y="305514"/>
                </a:lnTo>
                <a:lnTo>
                  <a:pt x="935630" y="281182"/>
                </a:lnTo>
                <a:lnTo>
                  <a:pt x="987703" y="255172"/>
                </a:lnTo>
                <a:lnTo>
                  <a:pt x="1034700" y="227594"/>
                </a:lnTo>
                <a:lnTo>
                  <a:pt x="1076340" y="198560"/>
                </a:lnTo>
                <a:lnTo>
                  <a:pt x="1112343" y="168181"/>
                </a:lnTo>
                <a:lnTo>
                  <a:pt x="1142429" y="136568"/>
                </a:lnTo>
                <a:lnTo>
                  <a:pt x="1166316" y="103832"/>
                </a:lnTo>
                <a:lnTo>
                  <a:pt x="1194378" y="35437"/>
                </a:lnTo>
                <a:lnTo>
                  <a:pt x="1197991" y="0"/>
                </a:lnTo>
                <a:close/>
              </a:path>
            </a:pathLst>
          </a:custGeom>
          <a:solidFill>
            <a:srgbClr val="406897"/>
          </a:solidFill>
        </p:spPr>
        <p:txBody>
          <a:bodyPr wrap="square" lIns="0" tIns="0" rIns="0" bIns="0" rtlCol="0">
            <a:noAutofit/>
          </a:bodyPr>
          <a:lstStyle/>
          <a:p>
            <a:endParaRPr>
              <a:solidFill>
                <a:prstClr val="black"/>
              </a:solidFill>
            </a:endParaRPr>
          </a:p>
        </p:txBody>
      </p:sp>
      <p:sp>
        <p:nvSpPr>
          <p:cNvPr id="19" name="object 19"/>
          <p:cNvSpPr/>
          <p:nvPr/>
        </p:nvSpPr>
        <p:spPr>
          <a:xfrm>
            <a:off x="3214370" y="5027421"/>
            <a:ext cx="2307463" cy="432053"/>
          </a:xfrm>
          <a:custGeom>
            <a:avLst/>
            <a:gdLst/>
            <a:ahLst/>
            <a:cxnLst/>
            <a:rect l="l" t="t" r="r" b="b"/>
            <a:pathLst>
              <a:path w="2307463" h="432053">
                <a:moveTo>
                  <a:pt x="1109471" y="432053"/>
                </a:moveTo>
                <a:lnTo>
                  <a:pt x="1198867" y="430621"/>
                </a:lnTo>
                <a:lnTo>
                  <a:pt x="1286274" y="426399"/>
                </a:lnTo>
                <a:lnTo>
                  <a:pt x="1371410" y="419498"/>
                </a:lnTo>
                <a:lnTo>
                  <a:pt x="1453996" y="410029"/>
                </a:lnTo>
                <a:lnTo>
                  <a:pt x="1533751" y="398103"/>
                </a:lnTo>
                <a:lnTo>
                  <a:pt x="1610394" y="383831"/>
                </a:lnTo>
                <a:lnTo>
                  <a:pt x="1683644" y="367326"/>
                </a:lnTo>
                <a:lnTo>
                  <a:pt x="1753221" y="348697"/>
                </a:lnTo>
                <a:lnTo>
                  <a:pt x="1818845" y="328056"/>
                </a:lnTo>
                <a:lnTo>
                  <a:pt x="1880234" y="305514"/>
                </a:lnTo>
                <a:lnTo>
                  <a:pt x="1937109" y="281182"/>
                </a:lnTo>
                <a:lnTo>
                  <a:pt x="1989188" y="255172"/>
                </a:lnTo>
                <a:lnTo>
                  <a:pt x="2036191" y="227594"/>
                </a:lnTo>
                <a:lnTo>
                  <a:pt x="2077838" y="198560"/>
                </a:lnTo>
                <a:lnTo>
                  <a:pt x="2113847" y="168181"/>
                </a:lnTo>
                <a:lnTo>
                  <a:pt x="2143938" y="136568"/>
                </a:lnTo>
                <a:lnTo>
                  <a:pt x="2167831" y="103832"/>
                </a:lnTo>
                <a:lnTo>
                  <a:pt x="2195899" y="35437"/>
                </a:lnTo>
                <a:lnTo>
                  <a:pt x="2199513" y="0"/>
                </a:lnTo>
                <a:lnTo>
                  <a:pt x="2307463" y="0"/>
                </a:lnTo>
                <a:lnTo>
                  <a:pt x="2293198" y="70085"/>
                </a:lnTo>
                <a:lnTo>
                  <a:pt x="2251901" y="136568"/>
                </a:lnTo>
                <a:lnTo>
                  <a:pt x="2221815" y="168181"/>
                </a:lnTo>
                <a:lnTo>
                  <a:pt x="2185812" y="198560"/>
                </a:lnTo>
                <a:lnTo>
                  <a:pt x="2144172" y="227594"/>
                </a:lnTo>
                <a:lnTo>
                  <a:pt x="2097175" y="255172"/>
                </a:lnTo>
                <a:lnTo>
                  <a:pt x="2045102" y="281182"/>
                </a:lnTo>
                <a:lnTo>
                  <a:pt x="1988232" y="305514"/>
                </a:lnTo>
                <a:lnTo>
                  <a:pt x="1926847" y="328056"/>
                </a:lnTo>
                <a:lnTo>
                  <a:pt x="1861226" y="348697"/>
                </a:lnTo>
                <a:lnTo>
                  <a:pt x="1791650" y="367326"/>
                </a:lnTo>
                <a:lnTo>
                  <a:pt x="1718400" y="383831"/>
                </a:lnTo>
                <a:lnTo>
                  <a:pt x="1641754" y="398103"/>
                </a:lnTo>
                <a:lnTo>
                  <a:pt x="1561995" y="410029"/>
                </a:lnTo>
                <a:lnTo>
                  <a:pt x="1479402" y="419498"/>
                </a:lnTo>
                <a:lnTo>
                  <a:pt x="1394255" y="426399"/>
                </a:lnTo>
                <a:lnTo>
                  <a:pt x="1306835" y="430621"/>
                </a:lnTo>
                <a:lnTo>
                  <a:pt x="1217421" y="432053"/>
                </a:lnTo>
                <a:lnTo>
                  <a:pt x="1109471" y="432053"/>
                </a:lnTo>
                <a:lnTo>
                  <a:pt x="1035413" y="431063"/>
                </a:lnTo>
                <a:lnTo>
                  <a:pt x="962485" y="428129"/>
                </a:lnTo>
                <a:lnTo>
                  <a:pt x="890871" y="423309"/>
                </a:lnTo>
                <a:lnTo>
                  <a:pt x="820758" y="416659"/>
                </a:lnTo>
                <a:lnTo>
                  <a:pt x="752330" y="408237"/>
                </a:lnTo>
                <a:lnTo>
                  <a:pt x="685772" y="398100"/>
                </a:lnTo>
                <a:lnTo>
                  <a:pt x="621269" y="386304"/>
                </a:lnTo>
                <a:lnTo>
                  <a:pt x="559007" y="372906"/>
                </a:lnTo>
                <a:lnTo>
                  <a:pt x="499170" y="357964"/>
                </a:lnTo>
                <a:lnTo>
                  <a:pt x="441944" y="341534"/>
                </a:lnTo>
                <a:lnTo>
                  <a:pt x="387513" y="323674"/>
                </a:lnTo>
                <a:lnTo>
                  <a:pt x="336063" y="304440"/>
                </a:lnTo>
                <a:lnTo>
                  <a:pt x="287778" y="283889"/>
                </a:lnTo>
                <a:lnTo>
                  <a:pt x="242845" y="262078"/>
                </a:lnTo>
                <a:lnTo>
                  <a:pt x="201447" y="239065"/>
                </a:lnTo>
                <a:lnTo>
                  <a:pt x="163771" y="214906"/>
                </a:lnTo>
                <a:lnTo>
                  <a:pt x="130000" y="189658"/>
                </a:lnTo>
                <a:lnTo>
                  <a:pt x="100320" y="163378"/>
                </a:lnTo>
                <a:lnTo>
                  <a:pt x="53975" y="107950"/>
                </a:lnTo>
                <a:lnTo>
                  <a:pt x="0" y="107950"/>
                </a:lnTo>
                <a:lnTo>
                  <a:pt x="73406" y="0"/>
                </a:lnTo>
                <a:lnTo>
                  <a:pt x="216027" y="107950"/>
                </a:lnTo>
                <a:lnTo>
                  <a:pt x="162052" y="107950"/>
                </a:lnTo>
                <a:lnTo>
                  <a:pt x="182061" y="135020"/>
                </a:lnTo>
                <a:lnTo>
                  <a:pt x="234326" y="186610"/>
                </a:lnTo>
                <a:lnTo>
                  <a:pt x="266258" y="211025"/>
                </a:lnTo>
                <a:lnTo>
                  <a:pt x="301839" y="234449"/>
                </a:lnTo>
                <a:lnTo>
                  <a:pt x="340908" y="256832"/>
                </a:lnTo>
                <a:lnTo>
                  <a:pt x="383304" y="278121"/>
                </a:lnTo>
                <a:lnTo>
                  <a:pt x="428863" y="298263"/>
                </a:lnTo>
                <a:lnTo>
                  <a:pt x="477425" y="317206"/>
                </a:lnTo>
                <a:lnTo>
                  <a:pt x="528828" y="334898"/>
                </a:lnTo>
                <a:lnTo>
                  <a:pt x="582908" y="351288"/>
                </a:lnTo>
                <a:lnTo>
                  <a:pt x="639505" y="366322"/>
                </a:lnTo>
                <a:lnTo>
                  <a:pt x="698457" y="379949"/>
                </a:lnTo>
                <a:lnTo>
                  <a:pt x="759602" y="392117"/>
                </a:lnTo>
                <a:lnTo>
                  <a:pt x="822777" y="402772"/>
                </a:lnTo>
                <a:lnTo>
                  <a:pt x="887821" y="411864"/>
                </a:lnTo>
                <a:lnTo>
                  <a:pt x="954572" y="419339"/>
                </a:lnTo>
                <a:lnTo>
                  <a:pt x="1022868" y="425146"/>
                </a:lnTo>
                <a:lnTo>
                  <a:pt x="1092547" y="429232"/>
                </a:lnTo>
                <a:lnTo>
                  <a:pt x="1163446" y="431545"/>
                </a:lnTo>
              </a:path>
            </a:pathLst>
          </a:custGeom>
          <a:ln w="25400">
            <a:solidFill>
              <a:srgbClr val="00AF50"/>
            </a:solidFill>
          </a:ln>
        </p:spPr>
        <p:txBody>
          <a:bodyPr wrap="square" lIns="0" tIns="0" rIns="0" bIns="0" rtlCol="0">
            <a:noAutofit/>
          </a:bodyPr>
          <a:lstStyle/>
          <a:p>
            <a:endParaRPr>
              <a:solidFill>
                <a:prstClr val="black"/>
              </a:solidFill>
            </a:endParaRPr>
          </a:p>
        </p:txBody>
      </p:sp>
      <p:sp>
        <p:nvSpPr>
          <p:cNvPr id="20" name="object 20"/>
          <p:cNvSpPr txBox="1"/>
          <p:nvPr/>
        </p:nvSpPr>
        <p:spPr>
          <a:xfrm>
            <a:off x="8607043" y="6439814"/>
            <a:ext cx="102870" cy="203200"/>
          </a:xfrm>
          <a:prstGeom prst="rect">
            <a:avLst/>
          </a:prstGeom>
        </p:spPr>
        <p:txBody>
          <a:bodyPr vert="horz" wrap="square" lIns="0" tIns="0" rIns="0" bIns="0" rtlCol="0">
            <a:noAutofit/>
          </a:bodyPr>
          <a:lstStyle/>
          <a:p>
            <a:pPr marL="12700"/>
            <a:r>
              <a:rPr sz="1200" spc="-10" dirty="0" smtClean="0">
                <a:solidFill>
                  <a:srgbClr val="888888"/>
                </a:solidFill>
                <a:cs typeface="Calibri"/>
              </a:rPr>
              <a:t>2</a:t>
            </a:r>
            <a:endParaRPr sz="1200">
              <a:solidFill>
                <a:prstClr val="black"/>
              </a:solidFill>
              <a:cs typeface="Calibri"/>
            </a:endParaRPr>
          </a:p>
        </p:txBody>
      </p:sp>
    </p:spTree>
    <p:extLst>
      <p:ext uri="{BB962C8B-B14F-4D97-AF65-F5344CB8AC3E}">
        <p14:creationId xmlns:p14="http://schemas.microsoft.com/office/powerpoint/2010/main" val="1224056405"/>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51521" y="170335"/>
            <a:ext cx="8424936" cy="1143000"/>
          </a:xfrm>
        </p:spPr>
        <p:txBody>
          <a:bodyPr>
            <a:normAutofit/>
          </a:bodyPr>
          <a:lstStyle/>
          <a:p>
            <a:r>
              <a:rPr lang="en-GB" sz="3200" b="1" dirty="0">
                <a:solidFill>
                  <a:srgbClr val="0070C0"/>
                </a:solidFill>
                <a:latin typeface="Calibri" panose="020F0502020204030204" pitchFamily="34" charset="0"/>
              </a:rPr>
              <a:t>Key policy challenges – reducing migration cost</a:t>
            </a:r>
            <a:r>
              <a:rPr lang="en-US" sz="3200" b="1" dirty="0">
                <a:solidFill>
                  <a:srgbClr val="0070C0"/>
                </a:solidFill>
                <a:latin typeface="Calibri" panose="020F0502020204030204" pitchFamily="34" charset="0"/>
              </a:rPr>
              <a:t> </a:t>
            </a:r>
            <a:r>
              <a:rPr lang="en-GB" sz="3200" dirty="0" smtClean="0">
                <a:latin typeface="Baskerville Old Face" panose="02020602080505020303" pitchFamily="18" charset="0"/>
              </a:rPr>
              <a:t/>
            </a:r>
            <a:br>
              <a:rPr lang="en-GB" sz="3200" dirty="0" smtClean="0">
                <a:latin typeface="Baskerville Old Face" panose="02020602080505020303" pitchFamily="18" charset="0"/>
              </a:rPr>
            </a:br>
            <a:r>
              <a:rPr lang="en-GB" sz="3200" dirty="0" smtClean="0">
                <a:latin typeface="Baskerville Old Face" panose="02020602080505020303" pitchFamily="18" charset="0"/>
              </a:rPr>
              <a:t>ILO Fair Recruitment Initiative</a:t>
            </a:r>
            <a:endParaRPr lang="en-GB" sz="3200" dirty="0">
              <a:latin typeface="Baskerville Old Face" panose="02020602080505020303" pitchFamily="18" charset="0"/>
            </a:endParaRPr>
          </a:p>
        </p:txBody>
      </p:sp>
      <p:pic>
        <p:nvPicPr>
          <p:cNvPr id="4" name="Picture 3" descr="http://www.ilo.ch/wcmsp5/groups/public/---ed_protect/---protrav/---migrant/documents/image/wcms_348699.jpg"/>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871701" y="1475830"/>
            <a:ext cx="5184576" cy="1800200"/>
          </a:xfrm>
          <a:prstGeom prst="rect">
            <a:avLst/>
          </a:prstGeom>
          <a:noFill/>
          <a:ln w="9525">
            <a:solidFill>
              <a:srgbClr val="002060"/>
            </a:solidFill>
          </a:ln>
        </p:spPr>
      </p:pic>
      <p:sp>
        <p:nvSpPr>
          <p:cNvPr id="5" name="Rectangle 4"/>
          <p:cNvSpPr/>
          <p:nvPr/>
        </p:nvSpPr>
        <p:spPr>
          <a:xfrm>
            <a:off x="323528" y="3438525"/>
            <a:ext cx="7632848" cy="2800767"/>
          </a:xfrm>
          <a:prstGeom prst="rect">
            <a:avLst/>
          </a:prstGeom>
        </p:spPr>
        <p:txBody>
          <a:bodyPr wrap="square">
            <a:spAutoFit/>
          </a:bodyPr>
          <a:lstStyle/>
          <a:p>
            <a:pPr marL="894159" lvl="2" indent="-342900">
              <a:buFont typeface="Arial" panose="020B0604020202020204" pitchFamily="34" charset="0"/>
              <a:buChar char="•"/>
            </a:pPr>
            <a:r>
              <a:rPr kumimoji="1" lang="en-GB" sz="2200" dirty="0">
                <a:solidFill>
                  <a:schemeClr val="accent1">
                    <a:lumMod val="75000"/>
                  </a:schemeClr>
                </a:solidFill>
                <a:latin typeface="Baskerville Old Face" panose="02020602080505020303" pitchFamily="18" charset="0"/>
              </a:rPr>
              <a:t>Addressing high costs of labour migration would increase migrants’ disposable income and enhance the developmental impact of remittances</a:t>
            </a:r>
            <a:endParaRPr kumimoji="1" lang="en-GB" altLang="en-US" sz="2200" dirty="0">
              <a:solidFill>
                <a:schemeClr val="accent1">
                  <a:lumMod val="75000"/>
                </a:schemeClr>
              </a:solidFill>
              <a:latin typeface="Baskerville Old Face" panose="02020602080505020303" pitchFamily="18" charset="0"/>
            </a:endParaRPr>
          </a:p>
          <a:p>
            <a:pPr marL="894159" lvl="2" indent="-342900">
              <a:buFont typeface="Arial" panose="020B0604020202020204" pitchFamily="34" charset="0"/>
              <a:buChar char="•"/>
            </a:pPr>
            <a:r>
              <a:rPr kumimoji="1" lang="en-GB" altLang="en-US" sz="2200" dirty="0">
                <a:solidFill>
                  <a:schemeClr val="accent1">
                    <a:lumMod val="75000"/>
                  </a:schemeClr>
                </a:solidFill>
                <a:latin typeface="Baskerville Old Face" panose="02020602080505020303" pitchFamily="18" charset="0"/>
              </a:rPr>
              <a:t>Strengthen knowledge </a:t>
            </a:r>
            <a:r>
              <a:rPr kumimoji="1" lang="en-GB" altLang="en-US" sz="2200" dirty="0" smtClean="0">
                <a:solidFill>
                  <a:schemeClr val="accent1">
                    <a:lumMod val="75000"/>
                  </a:schemeClr>
                </a:solidFill>
                <a:latin typeface="Baskerville Old Face" panose="02020602080505020303" pitchFamily="18" charset="0"/>
              </a:rPr>
              <a:t>base</a:t>
            </a:r>
            <a:endParaRPr kumimoji="1" lang="en-GB" altLang="en-US" sz="2200" dirty="0">
              <a:solidFill>
                <a:schemeClr val="accent1">
                  <a:lumMod val="75000"/>
                </a:schemeClr>
              </a:solidFill>
              <a:latin typeface="Baskerville Old Face" panose="02020602080505020303" pitchFamily="18" charset="0"/>
            </a:endParaRPr>
          </a:p>
          <a:p>
            <a:pPr marL="894159" lvl="2" indent="-342900">
              <a:buFont typeface="Arial" panose="020B0604020202020204" pitchFamily="34" charset="0"/>
              <a:buChar char="•"/>
            </a:pPr>
            <a:r>
              <a:rPr kumimoji="1" lang="en-GB" altLang="en-US" sz="2200" dirty="0">
                <a:solidFill>
                  <a:schemeClr val="accent1">
                    <a:lumMod val="75000"/>
                  </a:schemeClr>
                </a:solidFill>
                <a:latin typeface="Baskerville Old Face" panose="02020602080505020303" pitchFamily="18" charset="0"/>
              </a:rPr>
              <a:t>Strengthen laws, policies and enforcement </a:t>
            </a:r>
            <a:r>
              <a:rPr kumimoji="1" lang="en-GB" altLang="en-US" sz="2200" dirty="0" smtClean="0">
                <a:solidFill>
                  <a:schemeClr val="accent1">
                    <a:lumMod val="75000"/>
                  </a:schemeClr>
                </a:solidFill>
                <a:latin typeface="Baskerville Old Face" panose="02020602080505020303" pitchFamily="18" charset="0"/>
              </a:rPr>
              <a:t>mechanism</a:t>
            </a:r>
            <a:endParaRPr kumimoji="1" lang="en-GB" altLang="en-US" sz="2200" dirty="0">
              <a:solidFill>
                <a:schemeClr val="accent1">
                  <a:lumMod val="75000"/>
                </a:schemeClr>
              </a:solidFill>
              <a:latin typeface="Baskerville Old Face" panose="02020602080505020303" pitchFamily="18" charset="0"/>
            </a:endParaRPr>
          </a:p>
          <a:p>
            <a:pPr marL="894159" lvl="2" indent="-342900">
              <a:buFont typeface="Arial" panose="020B0604020202020204" pitchFamily="34" charset="0"/>
              <a:buChar char="•"/>
            </a:pPr>
            <a:r>
              <a:rPr kumimoji="1" lang="en-GB" altLang="en-US" sz="2200" dirty="0">
                <a:solidFill>
                  <a:schemeClr val="accent1">
                    <a:lumMod val="75000"/>
                  </a:schemeClr>
                </a:solidFill>
                <a:latin typeface="Baskerville Old Face" panose="02020602080505020303" pitchFamily="18" charset="0"/>
              </a:rPr>
              <a:t>Promote fair business standards and </a:t>
            </a:r>
            <a:r>
              <a:rPr kumimoji="1" lang="en-GB" altLang="en-US" sz="2200" dirty="0" smtClean="0">
                <a:solidFill>
                  <a:schemeClr val="accent1">
                    <a:lumMod val="75000"/>
                  </a:schemeClr>
                </a:solidFill>
                <a:latin typeface="Baskerville Old Face" panose="02020602080505020303" pitchFamily="18" charset="0"/>
              </a:rPr>
              <a:t>practices</a:t>
            </a:r>
            <a:endParaRPr kumimoji="1" lang="en-GB" altLang="en-US" sz="2200" dirty="0">
              <a:solidFill>
                <a:schemeClr val="accent1">
                  <a:lumMod val="75000"/>
                </a:schemeClr>
              </a:solidFill>
              <a:latin typeface="Baskerville Old Face" panose="02020602080505020303" pitchFamily="18" charset="0"/>
            </a:endParaRPr>
          </a:p>
          <a:p>
            <a:pPr marL="894159" lvl="2" indent="-342900">
              <a:buFont typeface="Arial" panose="020B0604020202020204" pitchFamily="34" charset="0"/>
              <a:buChar char="•"/>
            </a:pPr>
            <a:r>
              <a:rPr kumimoji="1" lang="en-GB" altLang="en-US" sz="2200" dirty="0">
                <a:solidFill>
                  <a:schemeClr val="accent1">
                    <a:lumMod val="75000"/>
                  </a:schemeClr>
                </a:solidFill>
                <a:latin typeface="Baskerville Old Face" panose="02020602080505020303" pitchFamily="18" charset="0"/>
              </a:rPr>
              <a:t>Foster social dialogue and partnerships and promote good practices</a:t>
            </a:r>
          </a:p>
        </p:txBody>
      </p:sp>
    </p:spTree>
    <p:extLst>
      <p:ext uri="{BB962C8B-B14F-4D97-AF65-F5344CB8AC3E}">
        <p14:creationId xmlns:p14="http://schemas.microsoft.com/office/powerpoint/2010/main" val="4173305890"/>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396058" y="337220"/>
            <a:ext cx="7620000" cy="1143000"/>
          </a:xfrm>
        </p:spPr>
        <p:txBody>
          <a:bodyPr/>
          <a:lstStyle/>
          <a:p>
            <a:r>
              <a:rPr lang="en-GB" sz="3200" dirty="0" smtClean="0"/>
              <a:t>Fair Migration Framework</a:t>
            </a:r>
            <a:endParaRPr lang="en-GB" sz="3200" dirty="0"/>
          </a:p>
        </p:txBody>
      </p:sp>
      <p:sp>
        <p:nvSpPr>
          <p:cNvPr id="3" name="Content Placeholder 2"/>
          <p:cNvSpPr>
            <a:spLocks noGrp="1"/>
          </p:cNvSpPr>
          <p:nvPr>
            <p:ph idx="1"/>
          </p:nvPr>
        </p:nvSpPr>
        <p:spPr>
          <a:xfrm>
            <a:off x="0" y="1772816"/>
            <a:ext cx="6228184" cy="4824536"/>
          </a:xfrm>
        </p:spPr>
        <p:txBody>
          <a:bodyPr>
            <a:normAutofit fontScale="55000" lnSpcReduction="20000"/>
          </a:bodyPr>
          <a:lstStyle/>
          <a:p>
            <a:r>
              <a:rPr lang="en-GB" dirty="0">
                <a:solidFill>
                  <a:schemeClr val="tx2"/>
                </a:solidFill>
                <a:latin typeface="Baskerville Old Face" panose="02020602080505020303" pitchFamily="18" charset="0"/>
              </a:rPr>
              <a:t>Making migration a choice and not a necessity, by creating decent work opportunities in countries of origin</a:t>
            </a:r>
          </a:p>
          <a:p>
            <a:r>
              <a:rPr lang="en-GB" dirty="0">
                <a:solidFill>
                  <a:schemeClr val="tx2"/>
                </a:solidFill>
                <a:latin typeface="Baskerville Old Face" panose="02020602080505020303" pitchFamily="18" charset="0"/>
              </a:rPr>
              <a:t>Respecting the human rights, including labour rights, of all migrants</a:t>
            </a:r>
          </a:p>
          <a:p>
            <a:r>
              <a:rPr lang="en-GB" dirty="0">
                <a:solidFill>
                  <a:schemeClr val="tx2"/>
                </a:solidFill>
                <a:latin typeface="Baskerville Old Face" panose="02020602080505020303" pitchFamily="18" charset="0"/>
              </a:rPr>
              <a:t>Ensuring fair recruitment and equal treatment of migrant workers to prevent exploitation and level the playing field with nationals</a:t>
            </a:r>
          </a:p>
          <a:p>
            <a:r>
              <a:rPr lang="en-GB" dirty="0">
                <a:solidFill>
                  <a:schemeClr val="tx2"/>
                </a:solidFill>
                <a:latin typeface="Baskerville Old Face" panose="02020602080505020303" pitchFamily="18" charset="0"/>
              </a:rPr>
              <a:t>Formulating fair migration schemes in regional integration processes</a:t>
            </a:r>
          </a:p>
          <a:p>
            <a:r>
              <a:rPr lang="en-GB" dirty="0">
                <a:solidFill>
                  <a:schemeClr val="tx2"/>
                </a:solidFill>
                <a:latin typeface="Baskerville Old Face" panose="02020602080505020303" pitchFamily="18" charset="0"/>
              </a:rPr>
              <a:t>Promoting bilateral agreements for well-regulated and fair migration between member States.</a:t>
            </a:r>
          </a:p>
          <a:p>
            <a:r>
              <a:rPr lang="en-GB" dirty="0">
                <a:solidFill>
                  <a:schemeClr val="tx2"/>
                </a:solidFill>
                <a:latin typeface="Baskerville Old Face" panose="02020602080505020303" pitchFamily="18" charset="0"/>
              </a:rPr>
              <a:t>Countering unacceptable situations through the promotion of the universal exercise of fundamental principles and rights at work.</a:t>
            </a:r>
          </a:p>
          <a:p>
            <a:r>
              <a:rPr lang="en-GB" dirty="0">
                <a:solidFill>
                  <a:schemeClr val="tx2"/>
                </a:solidFill>
                <a:latin typeface="Baskerville Old Face" panose="02020602080505020303" pitchFamily="18" charset="0"/>
              </a:rPr>
              <a:t>Promoting social dialogue by involving Ministries of Labour, trade unions and employers’ organizations in policy making on migration</a:t>
            </a:r>
          </a:p>
          <a:p>
            <a:r>
              <a:rPr lang="en-GB" dirty="0">
                <a:solidFill>
                  <a:schemeClr val="tx2"/>
                </a:solidFill>
                <a:latin typeface="Baskerville Old Face" panose="02020602080505020303" pitchFamily="18" charset="0"/>
              </a:rPr>
              <a:t>Contributing to a strengthened multilateral rights-based agenda on </a:t>
            </a:r>
            <a:r>
              <a:rPr lang="en-GB" dirty="0" smtClean="0">
                <a:solidFill>
                  <a:schemeClr val="tx2"/>
                </a:solidFill>
                <a:latin typeface="Baskerville Old Face" panose="02020602080505020303" pitchFamily="18" charset="0"/>
              </a:rPr>
              <a:t>migration</a:t>
            </a:r>
          </a:p>
          <a:p>
            <a:endParaRPr lang="en-GB" dirty="0">
              <a:solidFill>
                <a:schemeClr val="tx2"/>
              </a:solidFill>
              <a:latin typeface="Baskerville Old Face" panose="02020602080505020303" pitchFamily="18" charset="0"/>
            </a:endParaRPr>
          </a:p>
          <a:p>
            <a:endParaRPr lang="en-GB" dirty="0"/>
          </a:p>
        </p:txBody>
      </p:sp>
      <p:sp>
        <p:nvSpPr>
          <p:cNvPr id="6" name="AutoShape 2" descr="Image result for fair migration framework"/>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pic>
        <p:nvPicPr>
          <p:cNvPr id="3075" name="Picture 3"/>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156176" y="1484784"/>
            <a:ext cx="2232248" cy="273336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96251373"/>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endParaRPr lang="en-GB" sz="2400" b="1" dirty="0">
              <a:solidFill>
                <a:schemeClr val="tx2">
                  <a:lumMod val="75000"/>
                </a:schemeClr>
              </a:solidFill>
            </a:endParaRPr>
          </a:p>
        </p:txBody>
      </p:sp>
      <p:sp>
        <p:nvSpPr>
          <p:cNvPr id="3" name="Content Placeholder 2"/>
          <p:cNvSpPr>
            <a:spLocks noGrp="1"/>
          </p:cNvSpPr>
          <p:nvPr>
            <p:ph idx="1"/>
          </p:nvPr>
        </p:nvSpPr>
        <p:spPr>
          <a:xfrm>
            <a:off x="457200" y="1268760"/>
            <a:ext cx="8229600" cy="5400600"/>
          </a:xfrm>
        </p:spPr>
        <p:txBody>
          <a:bodyPr>
            <a:normAutofit/>
          </a:bodyPr>
          <a:lstStyle/>
          <a:p>
            <a:pPr algn="just">
              <a:buFont typeface="Wingdings" panose="05000000000000000000" pitchFamily="2" charset="2"/>
              <a:buChar char="Ø"/>
            </a:pPr>
            <a:endParaRPr lang="fr-CH" sz="7200" dirty="0" smtClean="0"/>
          </a:p>
          <a:p>
            <a:pPr marL="0" indent="0" algn="ctr">
              <a:buNone/>
            </a:pPr>
            <a:r>
              <a:rPr lang="en-GB" sz="2400" b="1" i="1" dirty="0">
                <a:solidFill>
                  <a:schemeClr val="tx2">
                    <a:lumMod val="75000"/>
                  </a:schemeClr>
                </a:solidFill>
                <a:latin typeface="+mj-lt"/>
                <a:ea typeface="+mj-ea"/>
                <a:cs typeface="+mj-cs"/>
              </a:rPr>
              <a:t>Thank you very much for your </a:t>
            </a:r>
            <a:r>
              <a:rPr lang="en-GB" sz="2400" b="1" i="1" dirty="0" smtClean="0">
                <a:solidFill>
                  <a:schemeClr val="tx2">
                    <a:lumMod val="75000"/>
                  </a:schemeClr>
                </a:solidFill>
                <a:latin typeface="+mj-lt"/>
                <a:ea typeface="+mj-ea"/>
                <a:cs typeface="+mj-cs"/>
              </a:rPr>
              <a:t>attention!</a:t>
            </a:r>
            <a:endParaRPr lang="en-GB" sz="2400" b="1" i="1" dirty="0">
              <a:solidFill>
                <a:schemeClr val="tx2">
                  <a:lumMod val="75000"/>
                </a:schemeClr>
              </a:solidFill>
              <a:latin typeface="+mj-lt"/>
              <a:ea typeface="+mj-ea"/>
              <a:cs typeface="+mj-cs"/>
            </a:endParaRPr>
          </a:p>
          <a:p>
            <a:pPr lvl="0"/>
            <a:endParaRPr lang="en-GB" sz="7200" dirty="0"/>
          </a:p>
          <a:p>
            <a:pPr marL="0" indent="0">
              <a:buNone/>
            </a:pPr>
            <a:endParaRPr lang="fr-CH" sz="7200" dirty="0" smtClean="0"/>
          </a:p>
          <a:p>
            <a:pPr marL="0" indent="0">
              <a:buNone/>
            </a:pPr>
            <a:endParaRPr lang="fr-CH" sz="7200" dirty="0" smtClean="0"/>
          </a:p>
          <a:p>
            <a:endParaRPr lang="en-GB" dirty="0"/>
          </a:p>
        </p:txBody>
      </p:sp>
    </p:spTree>
    <p:extLst>
      <p:ext uri="{BB962C8B-B14F-4D97-AF65-F5344CB8AC3E}">
        <p14:creationId xmlns:p14="http://schemas.microsoft.com/office/powerpoint/2010/main" val="2075999032"/>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45"/>
        <p:cNvGrpSpPr/>
        <p:nvPr/>
      </p:nvGrpSpPr>
      <p:grpSpPr>
        <a:xfrm>
          <a:off x="0" y="0"/>
          <a:ext cx="0" cy="0"/>
          <a:chOff x="0" y="0"/>
          <a:chExt cx="0" cy="0"/>
        </a:xfrm>
      </p:grpSpPr>
      <p:sp>
        <p:nvSpPr>
          <p:cNvPr id="46" name="Shape 46"/>
          <p:cNvSpPr txBox="1"/>
          <p:nvPr/>
        </p:nvSpPr>
        <p:spPr>
          <a:xfrm>
            <a:off x="457200" y="1981200"/>
            <a:ext cx="7799274" cy="3983849"/>
          </a:xfrm>
          <a:prstGeom prst="rect">
            <a:avLst/>
          </a:prstGeom>
          <a:noFill/>
          <a:ln>
            <a:noFill/>
          </a:ln>
        </p:spPr>
        <p:txBody>
          <a:bodyPr lIns="91425" tIns="91425" rIns="91425" bIns="91425" anchor="t" anchorCtr="0">
            <a:noAutofit/>
          </a:bodyPr>
          <a:lstStyle/>
          <a:p>
            <a:pPr algn="just"/>
            <a:endParaRPr lang="en-GB" sz="1700" kern="0" dirty="0">
              <a:solidFill>
                <a:srgbClr val="666666"/>
              </a:solidFill>
              <a:ea typeface="Calibri"/>
              <a:cs typeface="Calibri"/>
              <a:sym typeface="Calibri"/>
            </a:endParaRPr>
          </a:p>
        </p:txBody>
      </p:sp>
      <p:sp>
        <p:nvSpPr>
          <p:cNvPr id="47" name="Shape 47"/>
          <p:cNvSpPr txBox="1"/>
          <p:nvPr/>
        </p:nvSpPr>
        <p:spPr>
          <a:xfrm>
            <a:off x="1403648" y="188640"/>
            <a:ext cx="6951300" cy="738000"/>
          </a:xfrm>
          <a:prstGeom prst="rect">
            <a:avLst/>
          </a:prstGeom>
          <a:noFill/>
          <a:ln>
            <a:noFill/>
          </a:ln>
        </p:spPr>
        <p:txBody>
          <a:bodyPr lIns="91425" tIns="91425" rIns="91425" bIns="91425" anchor="t" anchorCtr="0">
            <a:noAutofit/>
          </a:bodyPr>
          <a:lstStyle/>
          <a:p>
            <a:endParaRPr lang="en-GB" sz="2800" b="1" kern="0" dirty="0">
              <a:solidFill>
                <a:srgbClr val="5B62C8"/>
              </a:solidFill>
              <a:ea typeface="Calibri"/>
              <a:cs typeface="Calibri"/>
              <a:sym typeface="Calibri"/>
            </a:endParaRPr>
          </a:p>
        </p:txBody>
      </p:sp>
      <p:sp>
        <p:nvSpPr>
          <p:cNvPr id="5" name="Shape 47"/>
          <p:cNvSpPr txBox="1"/>
          <p:nvPr/>
        </p:nvSpPr>
        <p:spPr>
          <a:xfrm>
            <a:off x="457200" y="260648"/>
            <a:ext cx="8075240" cy="1720552"/>
          </a:xfrm>
          <a:prstGeom prst="rect">
            <a:avLst/>
          </a:prstGeom>
          <a:noFill/>
          <a:ln>
            <a:noFill/>
          </a:ln>
        </p:spPr>
        <p:txBody>
          <a:bodyPr lIns="91425" tIns="91425" rIns="91425" bIns="91425" anchor="t" anchorCtr="0">
            <a:noAutofit/>
          </a:bodyPr>
          <a:lstStyle/>
          <a:p>
            <a:pPr algn="ctr"/>
            <a:r>
              <a:rPr lang="en-GB" sz="3200" b="1" i="1" kern="0" dirty="0" smtClean="0">
                <a:solidFill>
                  <a:srgbClr val="002060"/>
                </a:solidFill>
                <a:ea typeface="ＭＳ Ｐゴシック" panose="020B0600070205080204" pitchFamily="34" charset="-128"/>
                <a:cs typeface="Arial" panose="020B0604020202020204" pitchFamily="34" charset="0"/>
              </a:rPr>
              <a:t>150 million of the 207 million working age migrants (73%) are “migrant workers”</a:t>
            </a:r>
          </a:p>
        </p:txBody>
      </p:sp>
      <p:sp>
        <p:nvSpPr>
          <p:cNvPr id="8" name="Content Placeholder 2"/>
          <p:cNvSpPr txBox="1">
            <a:spLocks/>
          </p:cNvSpPr>
          <p:nvPr/>
        </p:nvSpPr>
        <p:spPr>
          <a:xfrm>
            <a:off x="457200" y="1905000"/>
            <a:ext cx="8229600" cy="3886200"/>
          </a:xfrm>
          <a:prstGeom prst="rect">
            <a:avLst/>
          </a:prstGeom>
        </p:spPr>
        <p:txBody>
          <a:bodyPr vert="horz" lIns="91425" tIns="91425" rIns="91425" bIns="91425" rtlCol="0" anchor="t" anchorCtr="0">
            <a:normAutofit/>
          </a:bodyPr>
          <a:lstStyle>
            <a:lvl1pPr marL="342900" indent="-342900" algn="l" defTabSz="914400" rtl="0" eaLnBrk="1" latinLnBrk="0" hangingPunct="1">
              <a:spcBef>
                <a:spcPts val="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ts val="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ts val="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ts val="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ts val="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ts val="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ts val="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ts val="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ts val="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endParaRPr lang="en-GB" dirty="0">
              <a:solidFill>
                <a:prstClr val="black"/>
              </a:solidFill>
            </a:endParaRPr>
          </a:p>
        </p:txBody>
      </p:sp>
      <p:sp>
        <p:nvSpPr>
          <p:cNvPr id="9" name="Content Placeholder 2"/>
          <p:cNvSpPr txBox="1">
            <a:spLocks/>
          </p:cNvSpPr>
          <p:nvPr/>
        </p:nvSpPr>
        <p:spPr>
          <a:xfrm>
            <a:off x="457200" y="1731150"/>
            <a:ext cx="8229600" cy="4669650"/>
          </a:xfrm>
          <a:prstGeom prst="rect">
            <a:avLst/>
          </a:prstGeom>
        </p:spPr>
        <p:txBody>
          <a:bodyPr vert="horz" lIns="91425" tIns="91425" rIns="91425" bIns="91425" rtlCol="0" anchor="t" anchorCtr="0">
            <a:normAutofit/>
          </a:bodyPr>
          <a:lstStyle>
            <a:lvl1pPr marL="342900" indent="-342900" algn="l" defTabSz="914400" rtl="0" eaLnBrk="1" latinLnBrk="0" hangingPunct="1">
              <a:spcBef>
                <a:spcPts val="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ts val="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ts val="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ts val="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ts val="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ts val="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ts val="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ts val="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ts val="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endParaRPr lang="en-GB" dirty="0">
              <a:solidFill>
                <a:prstClr val="black"/>
              </a:solidFill>
            </a:endParaRPr>
          </a:p>
        </p:txBody>
      </p:sp>
      <p:sp>
        <p:nvSpPr>
          <p:cNvPr id="10" name="Content Placeholder 2"/>
          <p:cNvSpPr txBox="1">
            <a:spLocks/>
          </p:cNvSpPr>
          <p:nvPr/>
        </p:nvSpPr>
        <p:spPr>
          <a:xfrm>
            <a:off x="457200" y="1600200"/>
            <a:ext cx="8229600" cy="4525963"/>
          </a:xfrm>
          <a:prstGeom prst="rect">
            <a:avLst/>
          </a:prstGeom>
        </p:spPr>
        <p:txBody>
          <a:bodyPr vert="horz" lIns="91425" tIns="91425" rIns="91425" bIns="91425" rtlCol="0" anchor="t" anchorCtr="0">
            <a:normAutofit/>
          </a:bodyPr>
          <a:lstStyle>
            <a:lvl1pPr marL="342900" indent="-342900" algn="l" defTabSz="914400" rtl="0" eaLnBrk="1" latinLnBrk="0" hangingPunct="1">
              <a:spcBef>
                <a:spcPts val="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ts val="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ts val="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ts val="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ts val="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ts val="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ts val="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ts val="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ts val="0"/>
              </a:spcBef>
              <a:buFont typeface="Arial" pitchFamily="34" charset="0"/>
              <a:buChar char="•"/>
              <a:defRPr sz="2000" kern="1200">
                <a:solidFill>
                  <a:schemeClr val="tx1"/>
                </a:solidFill>
                <a:latin typeface="+mn-lt"/>
                <a:ea typeface="+mn-ea"/>
                <a:cs typeface="+mn-cs"/>
              </a:defRPr>
            </a:lvl9pPr>
          </a:lstStyle>
          <a:p>
            <a:endParaRPr lang="en-GB" dirty="0">
              <a:solidFill>
                <a:prstClr val="black"/>
              </a:solidFill>
            </a:endParaRPr>
          </a:p>
        </p:txBody>
      </p:sp>
      <p:sp>
        <p:nvSpPr>
          <p:cNvPr id="11" name="Content Placeholder 2"/>
          <p:cNvSpPr txBox="1">
            <a:spLocks/>
          </p:cNvSpPr>
          <p:nvPr/>
        </p:nvSpPr>
        <p:spPr>
          <a:xfrm>
            <a:off x="609600" y="1447800"/>
            <a:ext cx="8229600" cy="4830763"/>
          </a:xfrm>
          <a:prstGeom prst="rect">
            <a:avLst/>
          </a:prstGeom>
        </p:spPr>
        <p:txBody>
          <a:bodyPr vert="horz" lIns="91425" tIns="91425" rIns="91425" bIns="91425" rtlCol="0" anchor="t" anchorCtr="0">
            <a:normAutofit/>
          </a:bodyPr>
          <a:lstStyle>
            <a:lvl1pPr marL="342900" indent="-342900" algn="l" defTabSz="914400" rtl="0" eaLnBrk="1" latinLnBrk="0" hangingPunct="1">
              <a:spcBef>
                <a:spcPts val="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ts val="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ts val="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ts val="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ts val="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ts val="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ts val="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ts val="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ts val="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endParaRPr lang="en-GB" dirty="0">
              <a:solidFill>
                <a:prstClr val="black"/>
              </a:solidFill>
            </a:endParaRPr>
          </a:p>
        </p:txBody>
      </p:sp>
      <p:graphicFrame>
        <p:nvGraphicFramePr>
          <p:cNvPr id="12" name="Content Placeholder 3"/>
          <p:cNvGraphicFramePr>
            <a:graphicFrameLocks/>
          </p:cNvGraphicFramePr>
          <p:nvPr/>
        </p:nvGraphicFramePr>
        <p:xfrm>
          <a:off x="457200" y="2249488"/>
          <a:ext cx="8229600" cy="427585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TextBox 1"/>
          <p:cNvSpPr txBox="1"/>
          <p:nvPr/>
        </p:nvSpPr>
        <p:spPr>
          <a:xfrm>
            <a:off x="457200" y="6414722"/>
            <a:ext cx="7799274" cy="261610"/>
          </a:xfrm>
          <a:prstGeom prst="rect">
            <a:avLst/>
          </a:prstGeom>
          <a:noFill/>
        </p:spPr>
        <p:txBody>
          <a:bodyPr wrap="square" rtlCol="0">
            <a:spAutoFit/>
          </a:bodyPr>
          <a:lstStyle/>
          <a:p>
            <a:r>
              <a:rPr lang="fr-CH" sz="1100" i="1" dirty="0" smtClean="0">
                <a:solidFill>
                  <a:prstClr val="black"/>
                </a:solidFill>
              </a:rPr>
              <a:t>Source: ILO Global </a:t>
            </a:r>
            <a:r>
              <a:rPr lang="fr-CH" sz="1100" i="1" dirty="0" err="1" smtClean="0">
                <a:solidFill>
                  <a:prstClr val="black"/>
                </a:solidFill>
              </a:rPr>
              <a:t>Estimates</a:t>
            </a:r>
            <a:r>
              <a:rPr lang="fr-CH" sz="1100" i="1" dirty="0" smtClean="0">
                <a:solidFill>
                  <a:prstClr val="black"/>
                </a:solidFill>
              </a:rPr>
              <a:t> on Migrant </a:t>
            </a:r>
            <a:r>
              <a:rPr lang="fr-CH" sz="1100" i="1" dirty="0" err="1" smtClean="0">
                <a:solidFill>
                  <a:prstClr val="black"/>
                </a:solidFill>
              </a:rPr>
              <a:t>Workers</a:t>
            </a:r>
            <a:r>
              <a:rPr lang="fr-CH" sz="1100" i="1" dirty="0" smtClean="0">
                <a:solidFill>
                  <a:prstClr val="black"/>
                </a:solidFill>
              </a:rPr>
              <a:t> and Migrant </a:t>
            </a:r>
            <a:r>
              <a:rPr lang="fr-CH" sz="1100" i="1" dirty="0" err="1" smtClean="0">
                <a:solidFill>
                  <a:prstClr val="black"/>
                </a:solidFill>
              </a:rPr>
              <a:t>Domestic</a:t>
            </a:r>
            <a:r>
              <a:rPr lang="fr-CH" sz="1100" i="1" dirty="0" smtClean="0">
                <a:solidFill>
                  <a:prstClr val="black"/>
                </a:solidFill>
              </a:rPr>
              <a:t> </a:t>
            </a:r>
            <a:r>
              <a:rPr lang="fr-CH" sz="1100" i="1" dirty="0" err="1" smtClean="0">
                <a:solidFill>
                  <a:prstClr val="black"/>
                </a:solidFill>
              </a:rPr>
              <a:t>Workers</a:t>
            </a:r>
            <a:r>
              <a:rPr lang="fr-CH" sz="1100" i="1" dirty="0" smtClean="0">
                <a:solidFill>
                  <a:prstClr val="black"/>
                </a:solidFill>
              </a:rPr>
              <a:t>: </a:t>
            </a:r>
            <a:r>
              <a:rPr lang="fr-CH" sz="1100" i="1" dirty="0" err="1" smtClean="0">
                <a:solidFill>
                  <a:prstClr val="black"/>
                </a:solidFill>
              </a:rPr>
              <a:t>Results</a:t>
            </a:r>
            <a:r>
              <a:rPr lang="fr-CH" sz="1100" i="1" dirty="0" smtClean="0">
                <a:solidFill>
                  <a:prstClr val="black"/>
                </a:solidFill>
              </a:rPr>
              <a:t> and </a:t>
            </a:r>
            <a:r>
              <a:rPr lang="fr-CH" sz="1100" i="1" dirty="0" err="1" smtClean="0">
                <a:solidFill>
                  <a:prstClr val="black"/>
                </a:solidFill>
              </a:rPr>
              <a:t>Methodology</a:t>
            </a:r>
            <a:r>
              <a:rPr lang="fr-CH" sz="1100" i="1" dirty="0" smtClean="0">
                <a:solidFill>
                  <a:prstClr val="black"/>
                </a:solidFill>
              </a:rPr>
              <a:t>, 2015</a:t>
            </a:r>
            <a:endParaRPr lang="en-GB" sz="1100" i="1" dirty="0">
              <a:solidFill>
                <a:prstClr val="black"/>
              </a:solidFill>
            </a:endParaRPr>
          </a:p>
        </p:txBody>
      </p:sp>
    </p:spTree>
    <p:extLst>
      <p:ext uri="{BB962C8B-B14F-4D97-AF65-F5344CB8AC3E}">
        <p14:creationId xmlns:p14="http://schemas.microsoft.com/office/powerpoint/2010/main" val="2438860752"/>
      </p:ext>
    </p:extLst>
  </p:cSld>
  <p:clrMapOvr>
    <a:masterClrMapping/>
  </p:clrMapOvr>
  <p:transition spd="slow">
    <p:cu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9760" y="381916"/>
            <a:ext cx="7620000" cy="1143000"/>
          </a:xfrm>
        </p:spPr>
        <p:txBody>
          <a:bodyPr>
            <a:normAutofit/>
          </a:bodyPr>
          <a:lstStyle/>
          <a:p>
            <a:r>
              <a:rPr lang="en-GB" sz="1600" b="1" i="1" kern="0" dirty="0">
                <a:solidFill>
                  <a:srgbClr val="002060"/>
                </a:solidFill>
                <a:latin typeface="+mn-lt"/>
                <a:ea typeface="ＭＳ Ｐゴシック" panose="020B0600070205080204" pitchFamily="34" charset="-128"/>
                <a:cs typeface="Arial" panose="020B0604020202020204" pitchFamily="34" charset="0"/>
              </a:rPr>
              <a:t>  Major Migration Corridors Correlated with Unequal Regional </a:t>
            </a:r>
            <a:br>
              <a:rPr lang="en-GB" sz="1600" b="1" i="1" kern="0" dirty="0">
                <a:solidFill>
                  <a:srgbClr val="002060"/>
                </a:solidFill>
                <a:latin typeface="+mn-lt"/>
                <a:ea typeface="ＭＳ Ｐゴシック" panose="020B0600070205080204" pitchFamily="34" charset="-128"/>
                <a:cs typeface="Arial" panose="020B0604020202020204" pitchFamily="34" charset="0"/>
              </a:rPr>
            </a:br>
            <a:r>
              <a:rPr lang="en-GB" sz="1600" b="1" i="1" kern="0" dirty="0">
                <a:solidFill>
                  <a:srgbClr val="002060"/>
                </a:solidFill>
                <a:latin typeface="+mn-lt"/>
                <a:ea typeface="ＭＳ Ｐゴシック" panose="020B0600070205080204" pitchFamily="34" charset="-128"/>
                <a:cs typeface="Arial" panose="020B0604020202020204" pitchFamily="34" charset="0"/>
              </a:rPr>
              <a:t>  GNI Per Capita (2014)</a:t>
            </a:r>
          </a:p>
        </p:txBody>
      </p:sp>
      <p:pic>
        <p:nvPicPr>
          <p:cNvPr id="1026" name="Picture 2" descr="http://news.nationalgeographic.com/content/dam/news/rights-exempt/nat-geo-staff-graphics-illustrations/2015/09/DataPoints_Migration_GLOBAL.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27584" y="1370232"/>
            <a:ext cx="7604432" cy="4704311"/>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1331640" y="6453336"/>
            <a:ext cx="6111551" cy="461665"/>
          </a:xfrm>
          <a:prstGeom prst="rect">
            <a:avLst/>
          </a:prstGeom>
          <a:noFill/>
        </p:spPr>
        <p:txBody>
          <a:bodyPr wrap="square" rtlCol="0">
            <a:spAutoFit/>
          </a:bodyPr>
          <a:lstStyle/>
          <a:p>
            <a:r>
              <a:rPr lang="en-GB" sz="1200" dirty="0">
                <a:solidFill>
                  <a:schemeClr val="accent1">
                    <a:lumMod val="75000"/>
                  </a:schemeClr>
                </a:solidFill>
                <a:latin typeface="Baskerville Old Face" panose="02020602080505020303" pitchFamily="18" charset="0"/>
              </a:rPr>
              <a:t>Maps by </a:t>
            </a:r>
            <a:r>
              <a:rPr lang="en-GB" sz="1200" b="1" dirty="0">
                <a:solidFill>
                  <a:schemeClr val="accent1">
                    <a:lumMod val="75000"/>
                  </a:schemeClr>
                </a:solidFill>
                <a:latin typeface="Baskerville Old Face" panose="02020602080505020303" pitchFamily="18" charset="0"/>
              </a:rPr>
              <a:t>Matthew </a:t>
            </a:r>
            <a:r>
              <a:rPr lang="en-GB" sz="1200" b="1" dirty="0" err="1">
                <a:solidFill>
                  <a:schemeClr val="accent1">
                    <a:lumMod val="75000"/>
                  </a:schemeClr>
                </a:solidFill>
                <a:latin typeface="Baskerville Old Face" panose="02020602080505020303" pitchFamily="18" charset="0"/>
              </a:rPr>
              <a:t>Chwastyk</a:t>
            </a:r>
            <a:r>
              <a:rPr lang="en-GB" sz="1200" b="1" dirty="0">
                <a:solidFill>
                  <a:schemeClr val="accent1">
                    <a:lumMod val="75000"/>
                  </a:schemeClr>
                </a:solidFill>
                <a:latin typeface="Baskerville Old Face" panose="02020602080505020303" pitchFamily="18" charset="0"/>
              </a:rPr>
              <a:t> and Ryan Williams</a:t>
            </a:r>
            <a:r>
              <a:rPr lang="en-GB" sz="1200" dirty="0">
                <a:solidFill>
                  <a:schemeClr val="accent1">
                    <a:lumMod val="75000"/>
                  </a:schemeClr>
                </a:solidFill>
                <a:latin typeface="Baskerville Old Face" panose="02020602080505020303" pitchFamily="18" charset="0"/>
              </a:rPr>
              <a:t>, National Geographic </a:t>
            </a:r>
            <a:r>
              <a:rPr lang="en-GB" sz="1200" dirty="0" smtClean="0">
                <a:solidFill>
                  <a:schemeClr val="accent1">
                    <a:lumMod val="75000"/>
                  </a:schemeClr>
                </a:solidFill>
                <a:latin typeface="Baskerville Old Face" panose="02020602080505020303" pitchFamily="18" charset="0"/>
              </a:rPr>
              <a:t> (September 2015), GNI Estimates, World Bank (2015)</a:t>
            </a:r>
            <a:endParaRPr lang="en-GB" sz="1200" dirty="0">
              <a:solidFill>
                <a:schemeClr val="accent1">
                  <a:lumMod val="75000"/>
                </a:schemeClr>
              </a:solidFill>
              <a:latin typeface="Baskerville Old Face" panose="02020602080505020303" pitchFamily="18" charset="0"/>
            </a:endParaRPr>
          </a:p>
        </p:txBody>
      </p:sp>
      <p:sp>
        <p:nvSpPr>
          <p:cNvPr id="7" name="TextBox 6"/>
          <p:cNvSpPr txBox="1"/>
          <p:nvPr/>
        </p:nvSpPr>
        <p:spPr>
          <a:xfrm>
            <a:off x="4447802" y="3414611"/>
            <a:ext cx="844278" cy="307777"/>
          </a:xfrm>
          <a:prstGeom prst="rect">
            <a:avLst/>
          </a:prstGeom>
          <a:noFill/>
        </p:spPr>
        <p:txBody>
          <a:bodyPr wrap="square" rtlCol="0">
            <a:spAutoFit/>
          </a:bodyPr>
          <a:lstStyle/>
          <a:p>
            <a:r>
              <a:rPr lang="en-GB" sz="1400" b="1" dirty="0" smtClean="0">
                <a:solidFill>
                  <a:schemeClr val="tx2"/>
                </a:solidFill>
                <a:latin typeface="Aparajita" panose="020B0604020202020204" pitchFamily="34" charset="0"/>
                <a:cs typeface="Aparajita" panose="020B0604020202020204" pitchFamily="34" charset="0"/>
              </a:rPr>
              <a:t>$1,638</a:t>
            </a:r>
            <a:endParaRPr lang="en-GB" sz="1400" b="1" dirty="0">
              <a:solidFill>
                <a:schemeClr val="tx2"/>
              </a:solidFill>
              <a:latin typeface="Aparajita" panose="020B0604020202020204" pitchFamily="34" charset="0"/>
              <a:cs typeface="Aparajita" panose="020B0604020202020204" pitchFamily="34" charset="0"/>
            </a:endParaRPr>
          </a:p>
        </p:txBody>
      </p:sp>
      <p:sp>
        <p:nvSpPr>
          <p:cNvPr id="9" name="TextBox 8"/>
          <p:cNvSpPr txBox="1"/>
          <p:nvPr/>
        </p:nvSpPr>
        <p:spPr>
          <a:xfrm>
            <a:off x="4269760" y="2636911"/>
            <a:ext cx="878674" cy="307777"/>
          </a:xfrm>
          <a:prstGeom prst="rect">
            <a:avLst/>
          </a:prstGeom>
          <a:noFill/>
        </p:spPr>
        <p:txBody>
          <a:bodyPr wrap="square" rtlCol="0">
            <a:spAutoFit/>
          </a:bodyPr>
          <a:lstStyle/>
          <a:p>
            <a:r>
              <a:rPr lang="en-GB" sz="1400" b="1" dirty="0" smtClean="0">
                <a:solidFill>
                  <a:schemeClr val="tx2"/>
                </a:solidFill>
                <a:latin typeface="Aparajita" panose="020B0604020202020204" pitchFamily="34" charset="0"/>
                <a:cs typeface="Aparajita" panose="020B0604020202020204" pitchFamily="34" charset="0"/>
              </a:rPr>
              <a:t>$4,722</a:t>
            </a:r>
            <a:endParaRPr lang="en-GB" sz="1400" b="1" dirty="0">
              <a:solidFill>
                <a:schemeClr val="tx2"/>
              </a:solidFill>
              <a:latin typeface="Aparajita" panose="020B0604020202020204" pitchFamily="34" charset="0"/>
              <a:cs typeface="Aparajita" panose="020B0604020202020204" pitchFamily="34" charset="0"/>
            </a:endParaRPr>
          </a:p>
        </p:txBody>
      </p:sp>
      <p:sp>
        <p:nvSpPr>
          <p:cNvPr id="10" name="TextBox 9"/>
          <p:cNvSpPr txBox="1"/>
          <p:nvPr/>
        </p:nvSpPr>
        <p:spPr>
          <a:xfrm>
            <a:off x="6156176" y="2763483"/>
            <a:ext cx="936104" cy="307777"/>
          </a:xfrm>
          <a:prstGeom prst="rect">
            <a:avLst/>
          </a:prstGeom>
          <a:noFill/>
        </p:spPr>
        <p:txBody>
          <a:bodyPr wrap="square" rtlCol="0">
            <a:spAutoFit/>
          </a:bodyPr>
          <a:lstStyle/>
          <a:p>
            <a:r>
              <a:rPr lang="en-GB" sz="1400" b="1" dirty="0" smtClean="0">
                <a:solidFill>
                  <a:schemeClr val="tx2"/>
                </a:solidFill>
                <a:latin typeface="Aparajita" panose="020B0604020202020204" pitchFamily="34" charset="0"/>
                <a:cs typeface="Aparajita" panose="020B0604020202020204" pitchFamily="34" charset="0"/>
              </a:rPr>
              <a:t>$1,496</a:t>
            </a:r>
            <a:endParaRPr lang="en-GB" sz="1400" b="1" dirty="0">
              <a:solidFill>
                <a:schemeClr val="tx2"/>
              </a:solidFill>
              <a:latin typeface="Aparajita" panose="020B0604020202020204" pitchFamily="34" charset="0"/>
              <a:cs typeface="Aparajita" panose="020B0604020202020204" pitchFamily="34" charset="0"/>
            </a:endParaRPr>
          </a:p>
        </p:txBody>
      </p:sp>
      <p:sp>
        <p:nvSpPr>
          <p:cNvPr id="11" name="TextBox 10"/>
          <p:cNvSpPr txBox="1"/>
          <p:nvPr/>
        </p:nvSpPr>
        <p:spPr>
          <a:xfrm>
            <a:off x="5148434" y="2353218"/>
            <a:ext cx="878675" cy="307777"/>
          </a:xfrm>
          <a:prstGeom prst="rect">
            <a:avLst/>
          </a:prstGeom>
          <a:noFill/>
        </p:spPr>
        <p:txBody>
          <a:bodyPr wrap="square" rtlCol="0">
            <a:spAutoFit/>
          </a:bodyPr>
          <a:lstStyle/>
          <a:p>
            <a:r>
              <a:rPr lang="en-GB" sz="1400" b="1" dirty="0">
                <a:solidFill>
                  <a:schemeClr val="tx2"/>
                </a:solidFill>
                <a:latin typeface="Aparajita" panose="020B0604020202020204" pitchFamily="34" charset="0"/>
                <a:cs typeface="Aparajita" panose="020B0604020202020204" pitchFamily="34" charset="0"/>
              </a:rPr>
              <a:t>$</a:t>
            </a:r>
            <a:r>
              <a:rPr lang="en-GB" sz="1400" b="1" dirty="0" smtClean="0">
                <a:solidFill>
                  <a:schemeClr val="tx2"/>
                </a:solidFill>
                <a:latin typeface="Aparajita" panose="020B0604020202020204" pitchFamily="34" charset="0"/>
                <a:cs typeface="Aparajita" panose="020B0604020202020204" pitchFamily="34" charset="0"/>
              </a:rPr>
              <a:t>7,429</a:t>
            </a:r>
            <a:endParaRPr lang="en-GB" sz="1400" b="1" dirty="0">
              <a:solidFill>
                <a:schemeClr val="tx2"/>
              </a:solidFill>
              <a:latin typeface="Aparajita" panose="020B0604020202020204" pitchFamily="34" charset="0"/>
              <a:cs typeface="Aparajita" panose="020B0604020202020204" pitchFamily="34" charset="0"/>
            </a:endParaRPr>
          </a:p>
        </p:txBody>
      </p:sp>
      <p:sp>
        <p:nvSpPr>
          <p:cNvPr id="12" name="TextBox 11"/>
          <p:cNvSpPr txBox="1"/>
          <p:nvPr/>
        </p:nvSpPr>
        <p:spPr>
          <a:xfrm>
            <a:off x="2267744" y="3453108"/>
            <a:ext cx="936104" cy="307777"/>
          </a:xfrm>
          <a:prstGeom prst="rect">
            <a:avLst/>
          </a:prstGeom>
          <a:noFill/>
        </p:spPr>
        <p:txBody>
          <a:bodyPr wrap="square" rtlCol="0">
            <a:spAutoFit/>
          </a:bodyPr>
          <a:lstStyle/>
          <a:p>
            <a:r>
              <a:rPr lang="en-GB" sz="1400" b="1" dirty="0" smtClean="0">
                <a:solidFill>
                  <a:schemeClr val="tx2"/>
                </a:solidFill>
                <a:latin typeface="Aparajita" panose="020B0604020202020204" pitchFamily="34" charset="0"/>
                <a:cs typeface="Aparajita" panose="020B0604020202020204" pitchFamily="34" charset="0"/>
              </a:rPr>
              <a:t>$8,990</a:t>
            </a:r>
            <a:endParaRPr lang="en-GB" sz="1400" b="1" dirty="0">
              <a:solidFill>
                <a:schemeClr val="tx2"/>
              </a:solidFill>
              <a:latin typeface="Aparajita" panose="020B0604020202020204" pitchFamily="34" charset="0"/>
              <a:cs typeface="Aparajita" panose="020B0604020202020204" pitchFamily="34" charset="0"/>
            </a:endParaRPr>
          </a:p>
        </p:txBody>
      </p:sp>
      <p:sp>
        <p:nvSpPr>
          <p:cNvPr id="13" name="TextBox 12"/>
          <p:cNvSpPr txBox="1"/>
          <p:nvPr/>
        </p:nvSpPr>
        <p:spPr>
          <a:xfrm>
            <a:off x="4447802" y="2082897"/>
            <a:ext cx="988294" cy="307777"/>
          </a:xfrm>
          <a:prstGeom prst="rect">
            <a:avLst/>
          </a:prstGeom>
          <a:noFill/>
        </p:spPr>
        <p:txBody>
          <a:bodyPr wrap="square" rtlCol="0">
            <a:spAutoFit/>
          </a:bodyPr>
          <a:lstStyle/>
          <a:p>
            <a:r>
              <a:rPr lang="en-GB" sz="1400" b="1" dirty="0" smtClean="0">
                <a:solidFill>
                  <a:schemeClr val="tx2"/>
                </a:solidFill>
                <a:latin typeface="Aparajita" panose="020B0604020202020204" pitchFamily="34" charset="0"/>
                <a:cs typeface="Aparajita" panose="020B0604020202020204" pitchFamily="34" charset="0"/>
              </a:rPr>
              <a:t>$35,718</a:t>
            </a:r>
            <a:endParaRPr lang="en-GB" sz="1400" b="1" dirty="0">
              <a:solidFill>
                <a:schemeClr val="tx2"/>
              </a:solidFill>
              <a:latin typeface="Aparajita" panose="020B0604020202020204" pitchFamily="34" charset="0"/>
              <a:cs typeface="Aparajita" panose="020B0604020202020204" pitchFamily="34" charset="0"/>
            </a:endParaRPr>
          </a:p>
        </p:txBody>
      </p:sp>
      <p:sp>
        <p:nvSpPr>
          <p:cNvPr id="14" name="TextBox 13"/>
          <p:cNvSpPr txBox="1"/>
          <p:nvPr/>
        </p:nvSpPr>
        <p:spPr>
          <a:xfrm>
            <a:off x="7236296" y="4366964"/>
            <a:ext cx="843464" cy="307777"/>
          </a:xfrm>
          <a:prstGeom prst="rect">
            <a:avLst/>
          </a:prstGeom>
          <a:noFill/>
        </p:spPr>
        <p:txBody>
          <a:bodyPr wrap="square" rtlCol="0">
            <a:spAutoFit/>
          </a:bodyPr>
          <a:lstStyle/>
          <a:p>
            <a:r>
              <a:rPr lang="en-GB" sz="1400" b="1" dirty="0" smtClean="0">
                <a:solidFill>
                  <a:schemeClr val="tx2"/>
                </a:solidFill>
                <a:latin typeface="Aparajita" panose="020B0604020202020204" pitchFamily="34" charset="0"/>
                <a:cs typeface="Aparajita" panose="020B0604020202020204" pitchFamily="34" charset="0"/>
              </a:rPr>
              <a:t>$64,540</a:t>
            </a:r>
            <a:endParaRPr lang="en-GB" sz="1400" b="1" dirty="0">
              <a:solidFill>
                <a:schemeClr val="tx2"/>
              </a:solidFill>
              <a:latin typeface="Aparajita" panose="020B0604020202020204" pitchFamily="34" charset="0"/>
              <a:cs typeface="Aparajita" panose="020B0604020202020204" pitchFamily="34" charset="0"/>
            </a:endParaRPr>
          </a:p>
        </p:txBody>
      </p:sp>
      <p:sp>
        <p:nvSpPr>
          <p:cNvPr id="15" name="TextBox 14"/>
          <p:cNvSpPr txBox="1"/>
          <p:nvPr/>
        </p:nvSpPr>
        <p:spPr>
          <a:xfrm>
            <a:off x="1566714" y="2364401"/>
            <a:ext cx="1018220" cy="307777"/>
          </a:xfrm>
          <a:prstGeom prst="rect">
            <a:avLst/>
          </a:prstGeom>
          <a:noFill/>
        </p:spPr>
        <p:txBody>
          <a:bodyPr wrap="square" rtlCol="0">
            <a:spAutoFit/>
          </a:bodyPr>
          <a:lstStyle/>
          <a:p>
            <a:r>
              <a:rPr lang="en-GB" sz="1400" b="1" dirty="0" smtClean="0">
                <a:solidFill>
                  <a:schemeClr val="tx2"/>
                </a:solidFill>
                <a:latin typeface="Aparajita" panose="020B0604020202020204" pitchFamily="34" charset="0"/>
                <a:cs typeface="Aparajita" panose="020B0604020202020204" pitchFamily="34" charset="0"/>
              </a:rPr>
              <a:t>$55,200</a:t>
            </a:r>
            <a:endParaRPr lang="en-GB" sz="1400" b="1" dirty="0">
              <a:solidFill>
                <a:schemeClr val="tx2"/>
              </a:solidFill>
              <a:latin typeface="Aparajita" panose="020B0604020202020204" pitchFamily="34" charset="0"/>
              <a:cs typeface="Aparajita" panose="020B0604020202020204" pitchFamily="34" charset="0"/>
            </a:endParaRPr>
          </a:p>
        </p:txBody>
      </p:sp>
    </p:spTree>
    <p:extLst>
      <p:ext uri="{BB962C8B-B14F-4D97-AF65-F5344CB8AC3E}">
        <p14:creationId xmlns:p14="http://schemas.microsoft.com/office/powerpoint/2010/main" val="332347454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45"/>
        <p:cNvGrpSpPr/>
        <p:nvPr/>
      </p:nvGrpSpPr>
      <p:grpSpPr>
        <a:xfrm>
          <a:off x="0" y="0"/>
          <a:ext cx="0" cy="0"/>
          <a:chOff x="0" y="0"/>
          <a:chExt cx="0" cy="0"/>
        </a:xfrm>
      </p:grpSpPr>
      <p:sp>
        <p:nvSpPr>
          <p:cNvPr id="46" name="Shape 46"/>
          <p:cNvSpPr txBox="1"/>
          <p:nvPr/>
        </p:nvSpPr>
        <p:spPr>
          <a:xfrm>
            <a:off x="1979712" y="1981200"/>
            <a:ext cx="4752528" cy="3983849"/>
          </a:xfrm>
          <a:prstGeom prst="rect">
            <a:avLst/>
          </a:prstGeom>
          <a:noFill/>
          <a:ln>
            <a:noFill/>
          </a:ln>
        </p:spPr>
        <p:txBody>
          <a:bodyPr lIns="91425" tIns="91425" rIns="91425" bIns="91425" anchor="t" anchorCtr="0">
            <a:noAutofit/>
          </a:bodyPr>
          <a:lstStyle/>
          <a:p>
            <a:pPr algn="just"/>
            <a:endParaRPr lang="en-GB" sz="1700" kern="0" dirty="0">
              <a:solidFill>
                <a:srgbClr val="666666"/>
              </a:solidFill>
              <a:ea typeface="Calibri"/>
              <a:cs typeface="Calibri"/>
              <a:sym typeface="Calibri"/>
            </a:endParaRPr>
          </a:p>
        </p:txBody>
      </p:sp>
      <p:sp>
        <p:nvSpPr>
          <p:cNvPr id="47" name="Shape 47"/>
          <p:cNvSpPr txBox="1"/>
          <p:nvPr/>
        </p:nvSpPr>
        <p:spPr>
          <a:xfrm>
            <a:off x="1403648" y="188640"/>
            <a:ext cx="6951300" cy="738000"/>
          </a:xfrm>
          <a:prstGeom prst="rect">
            <a:avLst/>
          </a:prstGeom>
          <a:noFill/>
          <a:ln>
            <a:noFill/>
          </a:ln>
        </p:spPr>
        <p:txBody>
          <a:bodyPr lIns="91425" tIns="91425" rIns="91425" bIns="91425" anchor="t" anchorCtr="0">
            <a:noAutofit/>
          </a:bodyPr>
          <a:lstStyle/>
          <a:p>
            <a:endParaRPr lang="en-GB" sz="2800" b="1" kern="0" dirty="0">
              <a:solidFill>
                <a:srgbClr val="5B62C8"/>
              </a:solidFill>
              <a:ea typeface="Calibri"/>
              <a:cs typeface="Calibri"/>
              <a:sym typeface="Calibri"/>
            </a:endParaRPr>
          </a:p>
        </p:txBody>
      </p:sp>
      <p:sp>
        <p:nvSpPr>
          <p:cNvPr id="5" name="Shape 47"/>
          <p:cNvSpPr txBox="1"/>
          <p:nvPr/>
        </p:nvSpPr>
        <p:spPr>
          <a:xfrm>
            <a:off x="457200" y="260648"/>
            <a:ext cx="8229600" cy="1720552"/>
          </a:xfrm>
          <a:prstGeom prst="rect">
            <a:avLst/>
          </a:prstGeom>
          <a:noFill/>
          <a:ln>
            <a:noFill/>
          </a:ln>
        </p:spPr>
        <p:txBody>
          <a:bodyPr lIns="91425" tIns="91425" rIns="91425" bIns="91425" anchor="t" anchorCtr="0">
            <a:noAutofit/>
          </a:bodyPr>
          <a:lstStyle/>
          <a:p>
            <a:pPr algn="ctr"/>
            <a:r>
              <a:rPr lang="fr-CH" sz="2800" b="1" kern="0" dirty="0" smtClean="0">
                <a:solidFill>
                  <a:srgbClr val="002060"/>
                </a:solidFill>
                <a:latin typeface="Calibri" panose="020F0502020204030204" pitchFamily="34" charset="0"/>
                <a:ea typeface="ＭＳ Ｐゴシック" panose="020B0600070205080204" pitchFamily="34" charset="-128"/>
                <a:cs typeface="Arial" panose="020B0604020202020204" pitchFamily="34" charset="0"/>
              </a:rPr>
              <a:t>     </a:t>
            </a:r>
            <a:r>
              <a:rPr lang="fr-CH" sz="2800" b="1" dirty="0" smtClean="0">
                <a:solidFill>
                  <a:schemeClr val="tx2"/>
                </a:solidFill>
                <a:latin typeface="+mj-lt"/>
                <a:ea typeface="+mj-ea"/>
                <a:cs typeface="+mj-cs"/>
              </a:rPr>
              <a:t>Global </a:t>
            </a:r>
            <a:r>
              <a:rPr lang="fr-CH" sz="2800" b="1" dirty="0" err="1">
                <a:solidFill>
                  <a:schemeClr val="tx2"/>
                </a:solidFill>
                <a:latin typeface="+mj-lt"/>
                <a:ea typeface="+mj-ea"/>
                <a:cs typeface="+mj-cs"/>
              </a:rPr>
              <a:t>View</a:t>
            </a:r>
            <a:r>
              <a:rPr lang="fr-CH" sz="2800" b="1" dirty="0">
                <a:solidFill>
                  <a:schemeClr val="tx2"/>
                </a:solidFill>
                <a:latin typeface="+mj-lt"/>
                <a:ea typeface="+mj-ea"/>
                <a:cs typeface="+mj-cs"/>
              </a:rPr>
              <a:t> of International Labour Migration</a:t>
            </a:r>
            <a:endParaRPr lang="en-GB" sz="2800" b="1" dirty="0">
              <a:solidFill>
                <a:schemeClr val="tx2"/>
              </a:solidFill>
              <a:latin typeface="+mj-lt"/>
              <a:ea typeface="+mj-ea"/>
              <a:cs typeface="+mj-cs"/>
            </a:endParaRPr>
          </a:p>
          <a:p>
            <a:endParaRPr lang="en-GB" sz="2000" b="1" kern="0" dirty="0" smtClean="0">
              <a:solidFill>
                <a:srgbClr val="002060"/>
              </a:solidFill>
              <a:latin typeface="Calibri" panose="020F0502020204030204" pitchFamily="34" charset="0"/>
              <a:ea typeface="ＭＳ Ｐゴシック" panose="020B0600070205080204" pitchFamily="34" charset="-128"/>
              <a:cs typeface="Arial" panose="020B0604020202020204" pitchFamily="34" charset="0"/>
            </a:endParaRPr>
          </a:p>
          <a:p>
            <a:pPr algn="ctr"/>
            <a:r>
              <a:rPr lang="en-US" sz="1600" b="1" i="1" kern="0" dirty="0">
                <a:solidFill>
                  <a:srgbClr val="002060"/>
                </a:solidFill>
                <a:ea typeface="ＭＳ Ｐゴシック" panose="020B0600070205080204" pitchFamily="34" charset="-128"/>
                <a:cs typeface="Arial" panose="020B0604020202020204" pitchFamily="34" charset="0"/>
              </a:rPr>
              <a:t>Regions with a higher incidence of working poverty and lower levels of social protection coverage tend to have higher emigration rates</a:t>
            </a:r>
          </a:p>
          <a:p>
            <a:endParaRPr lang="en-US" b="1" i="1" dirty="0" smtClean="0">
              <a:solidFill>
                <a:srgbClr val="FFFF00"/>
              </a:solidFill>
              <a:latin typeface="Times New Roman" panose="02020603050405020304" pitchFamily="18" charset="0"/>
            </a:endParaRPr>
          </a:p>
          <a:p>
            <a:endParaRPr lang="en-US" b="1" i="1" dirty="0" smtClean="0">
              <a:solidFill>
                <a:srgbClr val="FFFF00"/>
              </a:solidFill>
              <a:latin typeface="Times New Roman" panose="02020603050405020304" pitchFamily="18" charset="0"/>
            </a:endParaRPr>
          </a:p>
          <a:p>
            <a:endParaRPr lang="en-US" b="1" i="1" dirty="0">
              <a:solidFill>
                <a:srgbClr val="FFFF00"/>
              </a:solidFill>
              <a:latin typeface="Times New Roman" panose="02020603050405020304" pitchFamily="18" charset="0"/>
            </a:endParaRPr>
          </a:p>
          <a:p>
            <a:r>
              <a:rPr lang="en-GB" sz="2000" b="1" kern="0" dirty="0">
                <a:solidFill>
                  <a:srgbClr val="002060"/>
                </a:solidFill>
                <a:latin typeface="Calibri" panose="020F0502020204030204" pitchFamily="34" charset="0"/>
                <a:ea typeface="ＭＳ Ｐゴシック" panose="020B0600070205080204" pitchFamily="34" charset="-128"/>
                <a:cs typeface="Arial" panose="020B0604020202020204" pitchFamily="34" charset="0"/>
              </a:rPr>
              <a:t/>
            </a:r>
            <a:br>
              <a:rPr lang="en-GB" sz="2000" b="1" kern="0" dirty="0">
                <a:solidFill>
                  <a:srgbClr val="002060"/>
                </a:solidFill>
                <a:latin typeface="Calibri" panose="020F0502020204030204" pitchFamily="34" charset="0"/>
                <a:ea typeface="ＭＳ Ｐゴシック" panose="020B0600070205080204" pitchFamily="34" charset="-128"/>
                <a:cs typeface="Arial" panose="020B0604020202020204" pitchFamily="34" charset="0"/>
              </a:rPr>
            </a:br>
            <a:endParaRPr lang="en-GB" sz="2000" b="1" kern="0" dirty="0" smtClean="0">
              <a:solidFill>
                <a:srgbClr val="002060"/>
              </a:solidFill>
              <a:latin typeface="Calibri" panose="020F0502020204030204" pitchFamily="34" charset="0"/>
              <a:ea typeface="ＭＳ Ｐゴシック" panose="020B0600070205080204" pitchFamily="34" charset="-128"/>
              <a:cs typeface="Arial" panose="020B0604020202020204" pitchFamily="34" charset="0"/>
            </a:endParaRPr>
          </a:p>
        </p:txBody>
      </p:sp>
      <p:sp>
        <p:nvSpPr>
          <p:cNvPr id="8" name="Content Placeholder 2"/>
          <p:cNvSpPr txBox="1">
            <a:spLocks/>
          </p:cNvSpPr>
          <p:nvPr/>
        </p:nvSpPr>
        <p:spPr>
          <a:xfrm>
            <a:off x="457200" y="1905000"/>
            <a:ext cx="8229600" cy="3886200"/>
          </a:xfrm>
          <a:prstGeom prst="rect">
            <a:avLst/>
          </a:prstGeom>
        </p:spPr>
        <p:txBody>
          <a:bodyPr vert="horz" lIns="91425" tIns="91425" rIns="91425" bIns="91425" rtlCol="0" anchor="t" anchorCtr="0">
            <a:normAutofit/>
          </a:bodyPr>
          <a:lstStyle>
            <a:lvl1pPr marL="342900" indent="-342900" algn="l" defTabSz="914400" rtl="0" eaLnBrk="1" latinLnBrk="0" hangingPunct="1">
              <a:spcBef>
                <a:spcPts val="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ts val="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ts val="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ts val="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ts val="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ts val="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ts val="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ts val="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ts val="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endParaRPr lang="en-GB" dirty="0"/>
          </a:p>
        </p:txBody>
      </p:sp>
      <p:sp>
        <p:nvSpPr>
          <p:cNvPr id="9" name="Content Placeholder 2"/>
          <p:cNvSpPr txBox="1">
            <a:spLocks/>
          </p:cNvSpPr>
          <p:nvPr/>
        </p:nvSpPr>
        <p:spPr>
          <a:xfrm>
            <a:off x="457200" y="1731150"/>
            <a:ext cx="8229600" cy="4669650"/>
          </a:xfrm>
          <a:prstGeom prst="rect">
            <a:avLst/>
          </a:prstGeom>
        </p:spPr>
        <p:txBody>
          <a:bodyPr vert="horz" lIns="91425" tIns="91425" rIns="91425" bIns="91425" rtlCol="0" anchor="t" anchorCtr="0">
            <a:normAutofit/>
          </a:bodyPr>
          <a:lstStyle>
            <a:lvl1pPr marL="342900" indent="-342900" algn="l" defTabSz="914400" rtl="0" eaLnBrk="1" latinLnBrk="0" hangingPunct="1">
              <a:spcBef>
                <a:spcPts val="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ts val="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ts val="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ts val="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ts val="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ts val="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ts val="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ts val="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ts val="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endParaRPr lang="en-GB" dirty="0"/>
          </a:p>
        </p:txBody>
      </p:sp>
      <p:sp>
        <p:nvSpPr>
          <p:cNvPr id="10" name="Content Placeholder 2"/>
          <p:cNvSpPr txBox="1">
            <a:spLocks/>
          </p:cNvSpPr>
          <p:nvPr/>
        </p:nvSpPr>
        <p:spPr>
          <a:xfrm>
            <a:off x="457200" y="1600200"/>
            <a:ext cx="8229600" cy="4525963"/>
          </a:xfrm>
          <a:prstGeom prst="rect">
            <a:avLst/>
          </a:prstGeom>
        </p:spPr>
        <p:txBody>
          <a:bodyPr vert="horz" lIns="91425" tIns="91425" rIns="91425" bIns="91425" rtlCol="0" anchor="t" anchorCtr="0">
            <a:normAutofit/>
          </a:bodyPr>
          <a:lstStyle>
            <a:lvl1pPr marL="342900" indent="-342900" algn="l" defTabSz="914400" rtl="0" eaLnBrk="1" latinLnBrk="0" hangingPunct="1">
              <a:spcBef>
                <a:spcPts val="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ts val="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ts val="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ts val="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ts val="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ts val="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ts val="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ts val="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ts val="0"/>
              </a:spcBef>
              <a:buFont typeface="Arial" pitchFamily="34" charset="0"/>
              <a:buChar char="•"/>
              <a:defRPr sz="2000" kern="1200">
                <a:solidFill>
                  <a:schemeClr val="tx1"/>
                </a:solidFill>
                <a:latin typeface="+mn-lt"/>
                <a:ea typeface="+mn-ea"/>
                <a:cs typeface="+mn-cs"/>
              </a:defRPr>
            </a:lvl9pPr>
          </a:lstStyle>
          <a:p>
            <a:endParaRPr lang="en-GB" dirty="0"/>
          </a:p>
        </p:txBody>
      </p:sp>
      <p:sp>
        <p:nvSpPr>
          <p:cNvPr id="11" name="Content Placeholder 2"/>
          <p:cNvSpPr txBox="1">
            <a:spLocks/>
          </p:cNvSpPr>
          <p:nvPr/>
        </p:nvSpPr>
        <p:spPr>
          <a:xfrm>
            <a:off x="609600" y="1447800"/>
            <a:ext cx="8229600" cy="4830763"/>
          </a:xfrm>
          <a:prstGeom prst="rect">
            <a:avLst/>
          </a:prstGeom>
        </p:spPr>
        <p:txBody>
          <a:bodyPr vert="horz" lIns="91425" tIns="91425" rIns="91425" bIns="91425" rtlCol="0" anchor="t" anchorCtr="0">
            <a:normAutofit/>
          </a:bodyPr>
          <a:lstStyle>
            <a:lvl1pPr marL="342900" indent="-342900" algn="l" defTabSz="914400" rtl="0" eaLnBrk="1" latinLnBrk="0" hangingPunct="1">
              <a:spcBef>
                <a:spcPts val="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ts val="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ts val="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ts val="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ts val="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ts val="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ts val="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ts val="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ts val="0"/>
              </a:spcBef>
              <a:buFont typeface="Arial" pitchFamily="34" charset="0"/>
              <a:buChar char="•"/>
              <a:defRPr sz="2000" kern="1200">
                <a:solidFill>
                  <a:schemeClr val="tx1"/>
                </a:solidFill>
                <a:latin typeface="+mn-lt"/>
                <a:ea typeface="+mn-ea"/>
                <a:cs typeface="+mn-cs"/>
              </a:defRPr>
            </a:lvl9pPr>
          </a:lstStyle>
          <a:p>
            <a:pPr marL="0" indent="0">
              <a:buNone/>
            </a:pPr>
            <a:endParaRPr lang="en-GB" dirty="0"/>
          </a:p>
        </p:txBody>
      </p:sp>
      <p:sp>
        <p:nvSpPr>
          <p:cNvPr id="2" name="TextBox 1"/>
          <p:cNvSpPr txBox="1"/>
          <p:nvPr/>
        </p:nvSpPr>
        <p:spPr>
          <a:xfrm>
            <a:off x="3275856" y="6092279"/>
            <a:ext cx="5558952" cy="769441"/>
          </a:xfrm>
          <a:prstGeom prst="rect">
            <a:avLst/>
          </a:prstGeom>
          <a:noFill/>
        </p:spPr>
        <p:txBody>
          <a:bodyPr wrap="square" rtlCol="0">
            <a:spAutoFit/>
          </a:bodyPr>
          <a:lstStyle/>
          <a:p>
            <a:r>
              <a:rPr lang="en-US" sz="1100" b="1" i="1" kern="0" dirty="0">
                <a:solidFill>
                  <a:srgbClr val="002060"/>
                </a:solidFill>
                <a:ea typeface="ＭＳ Ｐゴシック" panose="020B0600070205080204" pitchFamily="34" charset="-128"/>
                <a:cs typeface="Arial" panose="020B0604020202020204" pitchFamily="34" charset="0"/>
              </a:rPr>
              <a:t>Note: Emigration rate (2005–10) is based on the data by Abel and Sander (2014).</a:t>
            </a:r>
            <a:endParaRPr lang="en-GB" sz="1100" b="1" i="1" kern="0" dirty="0">
              <a:solidFill>
                <a:srgbClr val="002060"/>
              </a:solidFill>
              <a:ea typeface="ＭＳ Ｐゴシック" panose="020B0600070205080204" pitchFamily="34" charset="-128"/>
              <a:cs typeface="Arial" panose="020B0604020202020204" pitchFamily="34" charset="0"/>
            </a:endParaRPr>
          </a:p>
          <a:p>
            <a:r>
              <a:rPr lang="en-US" sz="1100" b="1" i="1" kern="0" dirty="0">
                <a:solidFill>
                  <a:srgbClr val="002060"/>
                </a:solidFill>
                <a:ea typeface="ＭＳ Ｐゴシック" panose="020B0600070205080204" pitchFamily="34" charset="-128"/>
                <a:cs typeface="Arial" panose="020B0604020202020204" pitchFamily="34" charset="0"/>
              </a:rPr>
              <a:t>Working poor and social protection coverage are the ILO’s estimates.</a:t>
            </a:r>
            <a:endParaRPr lang="en-GB" sz="1100" b="1" i="1" kern="0" dirty="0">
              <a:solidFill>
                <a:srgbClr val="002060"/>
              </a:solidFill>
              <a:ea typeface="ＭＳ Ｐゴシック" panose="020B0600070205080204" pitchFamily="34" charset="-128"/>
              <a:cs typeface="Arial" panose="020B0604020202020204" pitchFamily="34" charset="0"/>
            </a:endParaRPr>
          </a:p>
          <a:p>
            <a:r>
              <a:rPr lang="en-US" sz="1100" b="1" i="1" kern="0" dirty="0">
                <a:solidFill>
                  <a:srgbClr val="002060"/>
                </a:solidFill>
                <a:ea typeface="ＭＳ Ｐゴシック" panose="020B0600070205080204" pitchFamily="34" charset="-128"/>
                <a:cs typeface="Arial" panose="020B0604020202020204" pitchFamily="34" charset="0"/>
              </a:rPr>
              <a:t>Source: ILO Research Department</a:t>
            </a:r>
            <a:endParaRPr lang="en-GB" sz="1100" b="1" i="1" kern="0" dirty="0">
              <a:solidFill>
                <a:srgbClr val="002060"/>
              </a:solidFill>
              <a:ea typeface="ＭＳ Ｐゴシック" panose="020B0600070205080204" pitchFamily="34" charset="-128"/>
              <a:cs typeface="Arial" panose="020B0604020202020204" pitchFamily="34" charset="0"/>
            </a:endParaRPr>
          </a:p>
          <a:p>
            <a:endParaRPr lang="en-GB" sz="1100" i="1" dirty="0">
              <a:solidFill>
                <a:srgbClr val="FFFF00"/>
              </a:solidFill>
            </a:endParaRPr>
          </a:p>
        </p:txBody>
      </p:sp>
      <p:graphicFrame>
        <p:nvGraphicFramePr>
          <p:cNvPr id="12" name="Chart 11"/>
          <p:cNvGraphicFramePr>
            <a:graphicFrameLocks/>
          </p:cNvGraphicFramePr>
          <p:nvPr>
            <p:extLst>
              <p:ext uri="{D42A27DB-BD31-4B8C-83A1-F6EECF244321}">
                <p14:modId xmlns:p14="http://schemas.microsoft.com/office/powerpoint/2010/main" val="1914283201"/>
              </p:ext>
            </p:extLst>
          </p:nvPr>
        </p:nvGraphicFramePr>
        <p:xfrm>
          <a:off x="2915816" y="1731149"/>
          <a:ext cx="5544616" cy="4395013"/>
        </p:xfrm>
        <a:graphic>
          <a:graphicData uri="http://schemas.openxmlformats.org/drawingml/2006/chart">
            <c:chart xmlns:c="http://schemas.openxmlformats.org/drawingml/2006/chart" xmlns:r="http://schemas.openxmlformats.org/officeDocument/2006/relationships" r:id="rId3"/>
          </a:graphicData>
        </a:graphic>
      </p:graphicFrame>
      <p:sp>
        <p:nvSpPr>
          <p:cNvPr id="13" name="Text Placeholder 4"/>
          <p:cNvSpPr>
            <a:spLocks noGrp="1"/>
          </p:cNvSpPr>
          <p:nvPr>
            <p:ph type="body" sz="half" idx="4294967295"/>
          </p:nvPr>
        </p:nvSpPr>
        <p:spPr>
          <a:xfrm>
            <a:off x="56708" y="1543139"/>
            <a:ext cx="2818656" cy="5256584"/>
          </a:xfrm>
          <a:prstGeom prst="rect">
            <a:avLst/>
          </a:prstGeom>
        </p:spPr>
        <p:txBody>
          <a:bodyPr>
            <a:normAutofit fontScale="25000" lnSpcReduction="20000"/>
          </a:bodyPr>
          <a:lstStyle/>
          <a:p>
            <a:pPr algn="just">
              <a:spcBef>
                <a:spcPts val="0"/>
              </a:spcBef>
              <a:spcAft>
                <a:spcPts val="1200"/>
              </a:spcAft>
            </a:pPr>
            <a:endParaRPr lang="en-US" sz="6400" dirty="0" smtClean="0">
              <a:ea typeface="+mj-ea"/>
              <a:cs typeface="+mj-cs"/>
            </a:endParaRPr>
          </a:p>
          <a:p>
            <a:pPr marL="342900" indent="-342900" algn="just">
              <a:spcBef>
                <a:spcPts val="0"/>
              </a:spcBef>
              <a:spcAft>
                <a:spcPts val="1200"/>
              </a:spcAft>
              <a:buBlip>
                <a:blip r:embed="rId4"/>
              </a:buBlip>
            </a:pPr>
            <a:r>
              <a:rPr lang="en-US" sz="5600" dirty="0"/>
              <a:t>In 2013, over 116 million migrants were born in the South and residing in the South. South Asia is the largest contributor to South–South migration.</a:t>
            </a:r>
          </a:p>
          <a:p>
            <a:pPr marL="342900" indent="-342900" algn="just">
              <a:spcBef>
                <a:spcPts val="0"/>
              </a:spcBef>
              <a:spcAft>
                <a:spcPts val="1200"/>
              </a:spcAft>
              <a:buBlip>
                <a:blip r:embed="rId4"/>
              </a:buBlip>
            </a:pPr>
            <a:endParaRPr lang="en-US" sz="5600" dirty="0" smtClean="0"/>
          </a:p>
          <a:p>
            <a:pPr marL="342900" indent="-342900" algn="just">
              <a:spcBef>
                <a:spcPts val="0"/>
              </a:spcBef>
              <a:spcAft>
                <a:spcPts val="1200"/>
              </a:spcAft>
              <a:buBlip>
                <a:blip r:embed="rId4"/>
              </a:buBlip>
            </a:pPr>
            <a:r>
              <a:rPr lang="en-US" sz="5600" dirty="0" smtClean="0"/>
              <a:t>Regional </a:t>
            </a:r>
            <a:r>
              <a:rPr lang="en-US" sz="5600" dirty="0" err="1"/>
              <a:t>labour</a:t>
            </a:r>
            <a:r>
              <a:rPr lang="en-US" sz="5600" dirty="0"/>
              <a:t> mobility is a key priority for Regional Economic Communities (e.g. SADC, ASEAN, MERCOSUR, etc.).</a:t>
            </a:r>
          </a:p>
          <a:p>
            <a:pPr algn="just">
              <a:spcBef>
                <a:spcPts val="0"/>
              </a:spcBef>
              <a:spcAft>
                <a:spcPts val="1200"/>
              </a:spcAft>
            </a:pPr>
            <a:endParaRPr lang="en-US" sz="5600" dirty="0" smtClean="0">
              <a:ea typeface="+mj-ea"/>
              <a:cs typeface="+mj-cs"/>
            </a:endParaRPr>
          </a:p>
          <a:p>
            <a:pPr marL="342900" indent="-342900" algn="just">
              <a:spcBef>
                <a:spcPts val="0"/>
              </a:spcBef>
              <a:spcAft>
                <a:spcPts val="1200"/>
              </a:spcAft>
              <a:buBlip>
                <a:blip r:embed="rId4"/>
              </a:buBlip>
            </a:pPr>
            <a:r>
              <a:rPr lang="en-US" sz="5600" dirty="0" smtClean="0">
                <a:ea typeface="+mj-ea"/>
                <a:cs typeface="+mj-cs"/>
              </a:rPr>
              <a:t>Regions </a:t>
            </a:r>
            <a:r>
              <a:rPr lang="en-US" sz="5600" dirty="0">
                <a:ea typeface="+mj-ea"/>
                <a:cs typeface="+mj-cs"/>
              </a:rPr>
              <a:t>with a higher incidence of working poverty and lower levels of social protection coverage tend to have higher emigration rates</a:t>
            </a:r>
            <a:r>
              <a:rPr lang="en-US" sz="5600" dirty="0" smtClean="0">
                <a:ea typeface="+mj-ea"/>
                <a:cs typeface="+mj-cs"/>
              </a:rPr>
              <a:t>.</a:t>
            </a:r>
          </a:p>
          <a:p>
            <a:pPr algn="just">
              <a:spcBef>
                <a:spcPts val="0"/>
              </a:spcBef>
              <a:spcAft>
                <a:spcPts val="1200"/>
              </a:spcAft>
            </a:pPr>
            <a:endParaRPr lang="en-GB" sz="6400" dirty="0" smtClean="0"/>
          </a:p>
          <a:p>
            <a:pPr marL="800100" lvl="1" indent="-342900" algn="just">
              <a:spcBef>
                <a:spcPts val="0"/>
              </a:spcBef>
              <a:spcAft>
                <a:spcPts val="1200"/>
              </a:spcAft>
              <a:buBlip>
                <a:blip r:embed="rId4"/>
              </a:buBlip>
            </a:pPr>
            <a:endParaRPr lang="en-US" sz="6200" dirty="0" smtClean="0">
              <a:ea typeface="+mj-ea"/>
              <a:cs typeface="+mj-cs"/>
            </a:endParaRPr>
          </a:p>
          <a:p>
            <a:pPr marL="342900" indent="-342900" algn="just">
              <a:spcBef>
                <a:spcPts val="0"/>
              </a:spcBef>
              <a:spcAft>
                <a:spcPts val="1200"/>
              </a:spcAft>
              <a:buBlip>
                <a:blip r:embed="rId4"/>
              </a:buBlip>
            </a:pPr>
            <a:endParaRPr lang="en-US" sz="5500" dirty="0">
              <a:ea typeface="+mj-ea"/>
              <a:cs typeface="+mj-cs"/>
            </a:endParaRPr>
          </a:p>
          <a:p>
            <a:pPr marL="342900" indent="-342900" algn="just">
              <a:spcBef>
                <a:spcPts val="0"/>
              </a:spcBef>
              <a:spcAft>
                <a:spcPts val="1200"/>
              </a:spcAft>
              <a:buBlip>
                <a:blip r:embed="rId4"/>
              </a:buBlip>
            </a:pPr>
            <a:endParaRPr lang="en-GB" sz="1900" dirty="0">
              <a:ea typeface="+mj-ea"/>
              <a:cs typeface="+mj-cs"/>
            </a:endParaRPr>
          </a:p>
        </p:txBody>
      </p:sp>
    </p:spTree>
    <p:extLst>
      <p:ext uri="{BB962C8B-B14F-4D97-AF65-F5344CB8AC3E}">
        <p14:creationId xmlns:p14="http://schemas.microsoft.com/office/powerpoint/2010/main" val="1070114381"/>
      </p:ext>
    </p:extLst>
  </p:cSld>
  <p:clrMapOvr>
    <a:masterClrMapping/>
  </p:clrMapOvr>
  <p:transition spd="slow">
    <p:cut/>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45"/>
        <p:cNvGrpSpPr/>
        <p:nvPr/>
      </p:nvGrpSpPr>
      <p:grpSpPr>
        <a:xfrm>
          <a:off x="0" y="0"/>
          <a:ext cx="0" cy="0"/>
          <a:chOff x="0" y="0"/>
          <a:chExt cx="0" cy="0"/>
        </a:xfrm>
      </p:grpSpPr>
      <p:sp>
        <p:nvSpPr>
          <p:cNvPr id="46" name="Shape 46"/>
          <p:cNvSpPr txBox="1"/>
          <p:nvPr/>
        </p:nvSpPr>
        <p:spPr>
          <a:xfrm>
            <a:off x="457200" y="1731150"/>
            <a:ext cx="7799274" cy="4233899"/>
          </a:xfrm>
          <a:prstGeom prst="rect">
            <a:avLst/>
          </a:prstGeom>
          <a:noFill/>
          <a:ln>
            <a:noFill/>
          </a:ln>
        </p:spPr>
        <p:txBody>
          <a:bodyPr lIns="91425" tIns="91425" rIns="91425" bIns="91425" anchor="t" anchorCtr="0">
            <a:noAutofit/>
          </a:bodyPr>
          <a:lstStyle/>
          <a:p>
            <a:pPr algn="just"/>
            <a:endParaRPr lang="en-GB" sz="1700" kern="0" dirty="0">
              <a:solidFill>
                <a:srgbClr val="666666"/>
              </a:solidFill>
              <a:ea typeface="Calibri"/>
              <a:cs typeface="Calibri"/>
              <a:sym typeface="Calibri"/>
            </a:endParaRPr>
          </a:p>
        </p:txBody>
      </p:sp>
      <p:sp>
        <p:nvSpPr>
          <p:cNvPr id="47" name="Shape 47"/>
          <p:cNvSpPr txBox="1"/>
          <p:nvPr/>
        </p:nvSpPr>
        <p:spPr>
          <a:xfrm>
            <a:off x="1403648" y="188640"/>
            <a:ext cx="6951300" cy="738000"/>
          </a:xfrm>
          <a:prstGeom prst="rect">
            <a:avLst/>
          </a:prstGeom>
          <a:noFill/>
          <a:ln>
            <a:noFill/>
          </a:ln>
        </p:spPr>
        <p:txBody>
          <a:bodyPr lIns="91425" tIns="91425" rIns="91425" bIns="91425" anchor="t" anchorCtr="0">
            <a:noAutofit/>
          </a:bodyPr>
          <a:lstStyle/>
          <a:p>
            <a:endParaRPr lang="en-GB" sz="2800" b="1" kern="0" dirty="0">
              <a:solidFill>
                <a:srgbClr val="5B62C8"/>
              </a:solidFill>
              <a:ea typeface="Calibri"/>
              <a:cs typeface="Calibri"/>
              <a:sym typeface="Calibri"/>
            </a:endParaRPr>
          </a:p>
        </p:txBody>
      </p:sp>
      <p:sp>
        <p:nvSpPr>
          <p:cNvPr id="8" name="Content Placeholder 2"/>
          <p:cNvSpPr txBox="1">
            <a:spLocks/>
          </p:cNvSpPr>
          <p:nvPr/>
        </p:nvSpPr>
        <p:spPr>
          <a:xfrm>
            <a:off x="457200" y="1905000"/>
            <a:ext cx="8229600" cy="3886200"/>
          </a:xfrm>
          <a:prstGeom prst="rect">
            <a:avLst/>
          </a:prstGeom>
        </p:spPr>
        <p:txBody>
          <a:bodyPr vert="horz" lIns="91425" tIns="91425" rIns="91425" bIns="91425" rtlCol="0" anchor="t" anchorCtr="0">
            <a:normAutofit/>
          </a:bodyPr>
          <a:lstStyle>
            <a:lvl1pPr marL="342900" indent="-342900" algn="l" defTabSz="914400" rtl="0" eaLnBrk="1" latinLnBrk="0" hangingPunct="1">
              <a:spcBef>
                <a:spcPts val="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ts val="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ts val="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ts val="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ts val="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ts val="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ts val="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ts val="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ts val="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endParaRPr lang="en-GB" dirty="0">
              <a:solidFill>
                <a:prstClr val="black"/>
              </a:solidFill>
            </a:endParaRPr>
          </a:p>
        </p:txBody>
      </p:sp>
      <p:sp>
        <p:nvSpPr>
          <p:cNvPr id="9" name="Content Placeholder 2"/>
          <p:cNvSpPr txBox="1">
            <a:spLocks/>
          </p:cNvSpPr>
          <p:nvPr/>
        </p:nvSpPr>
        <p:spPr>
          <a:xfrm>
            <a:off x="457200" y="1731150"/>
            <a:ext cx="8229600" cy="4669650"/>
          </a:xfrm>
          <a:prstGeom prst="rect">
            <a:avLst/>
          </a:prstGeom>
        </p:spPr>
        <p:txBody>
          <a:bodyPr vert="horz" lIns="91425" tIns="91425" rIns="91425" bIns="91425" rtlCol="0" anchor="t" anchorCtr="0">
            <a:normAutofit/>
          </a:bodyPr>
          <a:lstStyle>
            <a:lvl1pPr marL="342900" indent="-342900" algn="l" defTabSz="914400" rtl="0" eaLnBrk="1" latinLnBrk="0" hangingPunct="1">
              <a:spcBef>
                <a:spcPts val="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ts val="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ts val="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ts val="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ts val="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ts val="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ts val="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ts val="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ts val="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endParaRPr lang="en-GB" dirty="0">
              <a:solidFill>
                <a:prstClr val="black"/>
              </a:solidFill>
            </a:endParaRPr>
          </a:p>
        </p:txBody>
      </p:sp>
      <p:sp>
        <p:nvSpPr>
          <p:cNvPr id="10" name="Content Placeholder 2"/>
          <p:cNvSpPr txBox="1">
            <a:spLocks/>
          </p:cNvSpPr>
          <p:nvPr/>
        </p:nvSpPr>
        <p:spPr>
          <a:xfrm>
            <a:off x="457200" y="1600200"/>
            <a:ext cx="8229600" cy="4525963"/>
          </a:xfrm>
          <a:prstGeom prst="rect">
            <a:avLst/>
          </a:prstGeom>
        </p:spPr>
        <p:txBody>
          <a:bodyPr vert="horz" lIns="91425" tIns="91425" rIns="91425" bIns="91425" rtlCol="0" anchor="t" anchorCtr="0">
            <a:normAutofit/>
          </a:bodyPr>
          <a:lstStyle>
            <a:lvl1pPr marL="342900" indent="-342900" algn="l" defTabSz="914400" rtl="0" eaLnBrk="1" latinLnBrk="0" hangingPunct="1">
              <a:spcBef>
                <a:spcPts val="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ts val="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ts val="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ts val="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ts val="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ts val="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ts val="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ts val="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ts val="0"/>
              </a:spcBef>
              <a:buFont typeface="Arial" pitchFamily="34" charset="0"/>
              <a:buChar char="•"/>
              <a:defRPr sz="2000" kern="1200">
                <a:solidFill>
                  <a:schemeClr val="tx1"/>
                </a:solidFill>
                <a:latin typeface="+mn-lt"/>
                <a:ea typeface="+mn-ea"/>
                <a:cs typeface="+mn-cs"/>
              </a:defRPr>
            </a:lvl9pPr>
          </a:lstStyle>
          <a:p>
            <a:endParaRPr lang="en-GB" dirty="0">
              <a:solidFill>
                <a:prstClr val="black"/>
              </a:solidFill>
            </a:endParaRPr>
          </a:p>
        </p:txBody>
      </p:sp>
      <p:sp>
        <p:nvSpPr>
          <p:cNvPr id="11" name="Content Placeholder 2"/>
          <p:cNvSpPr txBox="1">
            <a:spLocks/>
          </p:cNvSpPr>
          <p:nvPr/>
        </p:nvSpPr>
        <p:spPr>
          <a:xfrm>
            <a:off x="609600" y="1447800"/>
            <a:ext cx="8229600" cy="4830763"/>
          </a:xfrm>
          <a:prstGeom prst="rect">
            <a:avLst/>
          </a:prstGeom>
        </p:spPr>
        <p:txBody>
          <a:bodyPr vert="horz" lIns="91425" tIns="91425" rIns="91425" bIns="91425" rtlCol="0" anchor="t" anchorCtr="0">
            <a:normAutofit/>
          </a:bodyPr>
          <a:lstStyle>
            <a:lvl1pPr marL="342900" indent="-342900" algn="l" defTabSz="914400" rtl="0" eaLnBrk="1" latinLnBrk="0" hangingPunct="1">
              <a:spcBef>
                <a:spcPts val="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ts val="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ts val="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ts val="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ts val="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ts val="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ts val="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ts val="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ts val="0"/>
              </a:spcBef>
              <a:buFont typeface="Arial" pitchFamily="34" charset="0"/>
              <a:buChar char="•"/>
              <a:defRPr sz="2000" kern="1200">
                <a:solidFill>
                  <a:schemeClr val="tx1"/>
                </a:solidFill>
                <a:latin typeface="+mn-lt"/>
                <a:ea typeface="+mn-ea"/>
                <a:cs typeface="+mn-cs"/>
              </a:defRPr>
            </a:lvl9pPr>
          </a:lstStyle>
          <a:p>
            <a:endParaRPr lang="en-GB" dirty="0">
              <a:solidFill>
                <a:prstClr val="black"/>
              </a:solidFill>
            </a:endParaRPr>
          </a:p>
        </p:txBody>
      </p:sp>
      <p:sp>
        <p:nvSpPr>
          <p:cNvPr id="2" name="Rectangle 1"/>
          <p:cNvSpPr/>
          <p:nvPr/>
        </p:nvSpPr>
        <p:spPr>
          <a:xfrm>
            <a:off x="609600" y="255021"/>
            <a:ext cx="8070762" cy="1354217"/>
          </a:xfrm>
          <a:prstGeom prst="rect">
            <a:avLst/>
          </a:prstGeom>
        </p:spPr>
        <p:txBody>
          <a:bodyPr wrap="square">
            <a:spAutoFit/>
          </a:bodyPr>
          <a:lstStyle/>
          <a:p>
            <a:pPr algn="ctr"/>
            <a:r>
              <a:rPr lang="fr-CH" sz="2400" b="1" kern="0" dirty="0">
                <a:solidFill>
                  <a:srgbClr val="002060"/>
                </a:solidFill>
                <a:ea typeface="ＭＳ Ｐゴシック" panose="020B0600070205080204" pitchFamily="34" charset="-128"/>
                <a:cs typeface="Arial" panose="020B0604020202020204" pitchFamily="34" charset="0"/>
              </a:rPr>
              <a:t>A Global </a:t>
            </a:r>
            <a:r>
              <a:rPr lang="fr-CH" sz="2400" b="1" kern="0" dirty="0" err="1">
                <a:solidFill>
                  <a:srgbClr val="002060"/>
                </a:solidFill>
                <a:ea typeface="ＭＳ Ｐゴシック" panose="020B0600070205080204" pitchFamily="34" charset="-128"/>
                <a:cs typeface="Arial" panose="020B0604020202020204" pitchFamily="34" charset="0"/>
              </a:rPr>
              <a:t>View</a:t>
            </a:r>
            <a:r>
              <a:rPr lang="fr-CH" sz="2400" b="1" kern="0" dirty="0">
                <a:solidFill>
                  <a:srgbClr val="002060"/>
                </a:solidFill>
                <a:ea typeface="ＭＳ Ｐゴシック" panose="020B0600070205080204" pitchFamily="34" charset="-128"/>
                <a:cs typeface="Arial" panose="020B0604020202020204" pitchFamily="34" charset="0"/>
              </a:rPr>
              <a:t> of International Labour Migration</a:t>
            </a:r>
            <a:endParaRPr lang="en-GB" sz="2400" b="1" kern="0" dirty="0">
              <a:solidFill>
                <a:srgbClr val="002060"/>
              </a:solidFill>
              <a:ea typeface="ＭＳ Ｐゴシック" panose="020B0600070205080204" pitchFamily="34" charset="-128"/>
              <a:cs typeface="Arial" panose="020B0604020202020204" pitchFamily="34" charset="0"/>
            </a:endParaRPr>
          </a:p>
          <a:p>
            <a:endParaRPr lang="en-US" sz="2000" b="1" dirty="0" smtClean="0">
              <a:solidFill>
                <a:srgbClr val="002060"/>
              </a:solidFill>
            </a:endParaRPr>
          </a:p>
          <a:p>
            <a:r>
              <a:rPr lang="en-US" sz="2000" b="1" dirty="0" smtClean="0">
                <a:solidFill>
                  <a:srgbClr val="002060"/>
                </a:solidFill>
              </a:rPr>
              <a:t>Distribution </a:t>
            </a:r>
            <a:r>
              <a:rPr lang="en-US" sz="2000" b="1" dirty="0">
                <a:solidFill>
                  <a:srgbClr val="002060"/>
                </a:solidFill>
              </a:rPr>
              <a:t>of migrant workers, by broad </a:t>
            </a:r>
            <a:r>
              <a:rPr lang="en-US" sz="2000" b="1" dirty="0" smtClean="0">
                <a:solidFill>
                  <a:srgbClr val="002060"/>
                </a:solidFill>
              </a:rPr>
              <a:t>sub-region</a:t>
            </a:r>
            <a:r>
              <a:rPr lang="en-US" sz="2000" b="1" dirty="0">
                <a:solidFill>
                  <a:srgbClr val="002060"/>
                </a:solidFill>
              </a:rPr>
              <a:t>,  2013 (percentages)</a:t>
            </a:r>
            <a:endParaRPr lang="en-GB" sz="2000" dirty="0">
              <a:solidFill>
                <a:srgbClr val="002060"/>
              </a:solidFill>
            </a:endParaRPr>
          </a:p>
          <a:p>
            <a:endParaRPr lang="en-GB" b="1" kern="0" dirty="0">
              <a:solidFill>
                <a:srgbClr val="002060"/>
              </a:solidFill>
              <a:ea typeface="ＭＳ Ｐゴシック" panose="020B0600070205080204" pitchFamily="34" charset="-128"/>
              <a:cs typeface="Arial" panose="020B0604020202020204" pitchFamily="34" charset="0"/>
            </a:endParaRPr>
          </a:p>
        </p:txBody>
      </p:sp>
      <p:sp>
        <p:nvSpPr>
          <p:cNvPr id="3" name="TextBox 2"/>
          <p:cNvSpPr txBox="1"/>
          <p:nvPr/>
        </p:nvSpPr>
        <p:spPr>
          <a:xfrm>
            <a:off x="323528" y="6400800"/>
            <a:ext cx="7704856" cy="261610"/>
          </a:xfrm>
          <a:prstGeom prst="rect">
            <a:avLst/>
          </a:prstGeom>
          <a:noFill/>
        </p:spPr>
        <p:txBody>
          <a:bodyPr wrap="square" rtlCol="0">
            <a:spAutoFit/>
          </a:bodyPr>
          <a:lstStyle/>
          <a:p>
            <a:r>
              <a:rPr lang="fr-CH" sz="1100" b="1" i="1" kern="0" dirty="0">
                <a:solidFill>
                  <a:srgbClr val="002060"/>
                </a:solidFill>
                <a:ea typeface="ＭＳ Ｐゴシック" panose="020B0600070205080204" pitchFamily="34" charset="-128"/>
                <a:cs typeface="Arial" panose="020B0604020202020204" pitchFamily="34" charset="0"/>
              </a:rPr>
              <a:t>Source: ILO Global </a:t>
            </a:r>
            <a:r>
              <a:rPr lang="fr-CH" sz="1100" b="1" i="1" kern="0" dirty="0" err="1">
                <a:solidFill>
                  <a:srgbClr val="002060"/>
                </a:solidFill>
                <a:ea typeface="ＭＳ Ｐゴシック" panose="020B0600070205080204" pitchFamily="34" charset="-128"/>
                <a:cs typeface="Arial" panose="020B0604020202020204" pitchFamily="34" charset="0"/>
              </a:rPr>
              <a:t>Estimates</a:t>
            </a:r>
            <a:r>
              <a:rPr lang="fr-CH" sz="1100" b="1" i="1" kern="0" dirty="0">
                <a:solidFill>
                  <a:srgbClr val="002060"/>
                </a:solidFill>
                <a:ea typeface="ＭＳ Ｐゴシック" panose="020B0600070205080204" pitchFamily="34" charset="-128"/>
                <a:cs typeface="Arial" panose="020B0604020202020204" pitchFamily="34" charset="0"/>
              </a:rPr>
              <a:t> on Migrant </a:t>
            </a:r>
            <a:r>
              <a:rPr lang="fr-CH" sz="1100" b="1" i="1" kern="0" dirty="0" err="1">
                <a:solidFill>
                  <a:srgbClr val="002060"/>
                </a:solidFill>
                <a:ea typeface="ＭＳ Ｐゴシック" panose="020B0600070205080204" pitchFamily="34" charset="-128"/>
                <a:cs typeface="Arial" panose="020B0604020202020204" pitchFamily="34" charset="0"/>
              </a:rPr>
              <a:t>Workers</a:t>
            </a:r>
            <a:r>
              <a:rPr lang="fr-CH" sz="1100" b="1" i="1" kern="0" dirty="0">
                <a:solidFill>
                  <a:srgbClr val="002060"/>
                </a:solidFill>
                <a:ea typeface="ＭＳ Ｐゴシック" panose="020B0600070205080204" pitchFamily="34" charset="-128"/>
                <a:cs typeface="Arial" panose="020B0604020202020204" pitchFamily="34" charset="0"/>
              </a:rPr>
              <a:t> and Migrant </a:t>
            </a:r>
            <a:r>
              <a:rPr lang="fr-CH" sz="1100" b="1" i="1" kern="0" dirty="0" err="1">
                <a:solidFill>
                  <a:srgbClr val="002060"/>
                </a:solidFill>
                <a:ea typeface="ＭＳ Ｐゴシック" panose="020B0600070205080204" pitchFamily="34" charset="-128"/>
                <a:cs typeface="Arial" panose="020B0604020202020204" pitchFamily="34" charset="0"/>
              </a:rPr>
              <a:t>Domestic</a:t>
            </a:r>
            <a:r>
              <a:rPr lang="fr-CH" sz="1100" b="1" i="1" kern="0" dirty="0">
                <a:solidFill>
                  <a:srgbClr val="002060"/>
                </a:solidFill>
                <a:ea typeface="ＭＳ Ｐゴシック" panose="020B0600070205080204" pitchFamily="34" charset="-128"/>
                <a:cs typeface="Arial" panose="020B0604020202020204" pitchFamily="34" charset="0"/>
              </a:rPr>
              <a:t> </a:t>
            </a:r>
            <a:r>
              <a:rPr lang="fr-CH" sz="1100" b="1" i="1" kern="0" dirty="0" err="1">
                <a:solidFill>
                  <a:srgbClr val="002060"/>
                </a:solidFill>
                <a:ea typeface="ＭＳ Ｐゴシック" panose="020B0600070205080204" pitchFamily="34" charset="-128"/>
                <a:cs typeface="Arial" panose="020B0604020202020204" pitchFamily="34" charset="0"/>
              </a:rPr>
              <a:t>Workers</a:t>
            </a:r>
            <a:r>
              <a:rPr lang="fr-CH" sz="1100" b="1" i="1" kern="0" dirty="0">
                <a:solidFill>
                  <a:srgbClr val="002060"/>
                </a:solidFill>
                <a:ea typeface="ＭＳ Ｐゴシック" panose="020B0600070205080204" pitchFamily="34" charset="-128"/>
                <a:cs typeface="Arial" panose="020B0604020202020204" pitchFamily="34" charset="0"/>
              </a:rPr>
              <a:t>: </a:t>
            </a:r>
            <a:r>
              <a:rPr lang="fr-CH" sz="1100" b="1" i="1" kern="0" dirty="0" err="1">
                <a:solidFill>
                  <a:srgbClr val="002060"/>
                </a:solidFill>
                <a:ea typeface="ＭＳ Ｐゴシック" panose="020B0600070205080204" pitchFamily="34" charset="-128"/>
                <a:cs typeface="Arial" panose="020B0604020202020204" pitchFamily="34" charset="0"/>
              </a:rPr>
              <a:t>Results</a:t>
            </a:r>
            <a:r>
              <a:rPr lang="fr-CH" sz="1100" b="1" i="1" kern="0" dirty="0">
                <a:solidFill>
                  <a:srgbClr val="002060"/>
                </a:solidFill>
                <a:ea typeface="ＭＳ Ｐゴシック" panose="020B0600070205080204" pitchFamily="34" charset="-128"/>
                <a:cs typeface="Arial" panose="020B0604020202020204" pitchFamily="34" charset="0"/>
              </a:rPr>
              <a:t> and </a:t>
            </a:r>
            <a:r>
              <a:rPr lang="fr-CH" sz="1100" b="1" i="1" kern="0" dirty="0" err="1">
                <a:solidFill>
                  <a:srgbClr val="002060"/>
                </a:solidFill>
                <a:ea typeface="ＭＳ Ｐゴシック" panose="020B0600070205080204" pitchFamily="34" charset="-128"/>
                <a:cs typeface="Arial" panose="020B0604020202020204" pitchFamily="34" charset="0"/>
              </a:rPr>
              <a:t>Methodology</a:t>
            </a:r>
            <a:r>
              <a:rPr lang="fr-CH" sz="1100" b="1" i="1" kern="0" dirty="0">
                <a:solidFill>
                  <a:srgbClr val="002060"/>
                </a:solidFill>
                <a:ea typeface="ＭＳ Ｐゴシック" panose="020B0600070205080204" pitchFamily="34" charset="-128"/>
                <a:cs typeface="Arial" panose="020B0604020202020204" pitchFamily="34" charset="0"/>
              </a:rPr>
              <a:t>, 2015</a:t>
            </a:r>
            <a:endParaRPr lang="en-GB" sz="1100" b="1" i="1" kern="0" dirty="0">
              <a:solidFill>
                <a:srgbClr val="002060"/>
              </a:solidFill>
              <a:ea typeface="ＭＳ Ｐゴシック" panose="020B0600070205080204" pitchFamily="34" charset="-128"/>
              <a:cs typeface="Arial" panose="020B0604020202020204" pitchFamily="34" charset="0"/>
            </a:endParaRPr>
          </a:p>
        </p:txBody>
      </p:sp>
      <p:graphicFrame>
        <p:nvGraphicFramePr>
          <p:cNvPr id="12" name="Chart 11"/>
          <p:cNvGraphicFramePr/>
          <p:nvPr>
            <p:extLst/>
          </p:nvPr>
        </p:nvGraphicFramePr>
        <p:xfrm>
          <a:off x="971600" y="1362391"/>
          <a:ext cx="7128791" cy="460265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064021779"/>
      </p:ext>
    </p:extLst>
  </p:cSld>
  <p:clrMapOvr>
    <a:masterClrMapping/>
  </p:clrMapOvr>
  <p:transition spd="slow">
    <p:cu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45"/>
        <p:cNvGrpSpPr/>
        <p:nvPr/>
      </p:nvGrpSpPr>
      <p:grpSpPr>
        <a:xfrm>
          <a:off x="0" y="0"/>
          <a:ext cx="0" cy="0"/>
          <a:chOff x="0" y="0"/>
          <a:chExt cx="0" cy="0"/>
        </a:xfrm>
      </p:grpSpPr>
      <p:sp>
        <p:nvSpPr>
          <p:cNvPr id="46" name="Shape 46"/>
          <p:cNvSpPr txBox="1"/>
          <p:nvPr/>
        </p:nvSpPr>
        <p:spPr>
          <a:xfrm>
            <a:off x="457200" y="1731150"/>
            <a:ext cx="7799274" cy="4233899"/>
          </a:xfrm>
          <a:prstGeom prst="rect">
            <a:avLst/>
          </a:prstGeom>
          <a:noFill/>
          <a:ln>
            <a:noFill/>
          </a:ln>
        </p:spPr>
        <p:txBody>
          <a:bodyPr lIns="91425" tIns="91425" rIns="91425" bIns="91425" anchor="t" anchorCtr="0">
            <a:noAutofit/>
          </a:bodyPr>
          <a:lstStyle/>
          <a:p>
            <a:pPr algn="just"/>
            <a:endParaRPr lang="en-GB" sz="1700" kern="0" dirty="0">
              <a:solidFill>
                <a:srgbClr val="666666"/>
              </a:solidFill>
              <a:ea typeface="Calibri"/>
              <a:cs typeface="Calibri"/>
              <a:sym typeface="Calibri"/>
            </a:endParaRPr>
          </a:p>
        </p:txBody>
      </p:sp>
      <p:sp>
        <p:nvSpPr>
          <p:cNvPr id="47" name="Shape 47"/>
          <p:cNvSpPr txBox="1"/>
          <p:nvPr/>
        </p:nvSpPr>
        <p:spPr>
          <a:xfrm>
            <a:off x="1403648" y="188640"/>
            <a:ext cx="6951300" cy="738000"/>
          </a:xfrm>
          <a:prstGeom prst="rect">
            <a:avLst/>
          </a:prstGeom>
          <a:noFill/>
          <a:ln>
            <a:noFill/>
          </a:ln>
        </p:spPr>
        <p:txBody>
          <a:bodyPr lIns="91425" tIns="91425" rIns="91425" bIns="91425" anchor="t" anchorCtr="0">
            <a:noAutofit/>
          </a:bodyPr>
          <a:lstStyle/>
          <a:p>
            <a:endParaRPr lang="en-GB" sz="2800" b="1" kern="0" dirty="0">
              <a:solidFill>
                <a:srgbClr val="5B62C8"/>
              </a:solidFill>
              <a:ea typeface="Calibri"/>
              <a:cs typeface="Calibri"/>
              <a:sym typeface="Calibri"/>
            </a:endParaRPr>
          </a:p>
        </p:txBody>
      </p:sp>
      <p:sp>
        <p:nvSpPr>
          <p:cNvPr id="8" name="Content Placeholder 2"/>
          <p:cNvSpPr txBox="1">
            <a:spLocks/>
          </p:cNvSpPr>
          <p:nvPr/>
        </p:nvSpPr>
        <p:spPr>
          <a:xfrm>
            <a:off x="457200" y="1905000"/>
            <a:ext cx="8229600" cy="3886200"/>
          </a:xfrm>
          <a:prstGeom prst="rect">
            <a:avLst/>
          </a:prstGeom>
        </p:spPr>
        <p:txBody>
          <a:bodyPr vert="horz" lIns="91425" tIns="91425" rIns="91425" bIns="91425" rtlCol="0" anchor="t" anchorCtr="0">
            <a:normAutofit/>
          </a:bodyPr>
          <a:lstStyle>
            <a:lvl1pPr marL="342900" indent="-342900" algn="l" defTabSz="914400" rtl="0" eaLnBrk="1" latinLnBrk="0" hangingPunct="1">
              <a:spcBef>
                <a:spcPts val="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ts val="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ts val="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ts val="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ts val="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ts val="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ts val="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ts val="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ts val="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endParaRPr lang="en-GB" dirty="0">
              <a:solidFill>
                <a:prstClr val="black"/>
              </a:solidFill>
            </a:endParaRPr>
          </a:p>
        </p:txBody>
      </p:sp>
      <p:sp>
        <p:nvSpPr>
          <p:cNvPr id="9" name="Content Placeholder 2"/>
          <p:cNvSpPr txBox="1">
            <a:spLocks/>
          </p:cNvSpPr>
          <p:nvPr/>
        </p:nvSpPr>
        <p:spPr>
          <a:xfrm>
            <a:off x="457200" y="1731150"/>
            <a:ext cx="8229600" cy="4669650"/>
          </a:xfrm>
          <a:prstGeom prst="rect">
            <a:avLst/>
          </a:prstGeom>
        </p:spPr>
        <p:txBody>
          <a:bodyPr vert="horz" lIns="91425" tIns="91425" rIns="91425" bIns="91425" rtlCol="0" anchor="t" anchorCtr="0">
            <a:normAutofit/>
          </a:bodyPr>
          <a:lstStyle>
            <a:lvl1pPr marL="342900" indent="-342900" algn="l" defTabSz="914400" rtl="0" eaLnBrk="1" latinLnBrk="0" hangingPunct="1">
              <a:spcBef>
                <a:spcPts val="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ts val="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ts val="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ts val="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ts val="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ts val="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ts val="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ts val="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ts val="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endParaRPr lang="en-GB" dirty="0">
              <a:solidFill>
                <a:prstClr val="black"/>
              </a:solidFill>
            </a:endParaRPr>
          </a:p>
        </p:txBody>
      </p:sp>
      <p:sp>
        <p:nvSpPr>
          <p:cNvPr id="10" name="Content Placeholder 2"/>
          <p:cNvSpPr txBox="1">
            <a:spLocks/>
          </p:cNvSpPr>
          <p:nvPr/>
        </p:nvSpPr>
        <p:spPr>
          <a:xfrm>
            <a:off x="457200" y="1600200"/>
            <a:ext cx="8229600" cy="4525963"/>
          </a:xfrm>
          <a:prstGeom prst="rect">
            <a:avLst/>
          </a:prstGeom>
        </p:spPr>
        <p:txBody>
          <a:bodyPr vert="horz" lIns="91425" tIns="91425" rIns="91425" bIns="91425" rtlCol="0" anchor="t" anchorCtr="0">
            <a:normAutofit/>
          </a:bodyPr>
          <a:lstStyle>
            <a:lvl1pPr marL="342900" indent="-342900" algn="l" defTabSz="914400" rtl="0" eaLnBrk="1" latinLnBrk="0" hangingPunct="1">
              <a:spcBef>
                <a:spcPts val="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ts val="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ts val="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ts val="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ts val="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ts val="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ts val="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ts val="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ts val="0"/>
              </a:spcBef>
              <a:buFont typeface="Arial" pitchFamily="34" charset="0"/>
              <a:buChar char="•"/>
              <a:defRPr sz="2000" kern="1200">
                <a:solidFill>
                  <a:schemeClr val="tx1"/>
                </a:solidFill>
                <a:latin typeface="+mn-lt"/>
                <a:ea typeface="+mn-ea"/>
                <a:cs typeface="+mn-cs"/>
              </a:defRPr>
            </a:lvl9pPr>
          </a:lstStyle>
          <a:p>
            <a:endParaRPr lang="en-GB" dirty="0">
              <a:solidFill>
                <a:prstClr val="black"/>
              </a:solidFill>
            </a:endParaRPr>
          </a:p>
        </p:txBody>
      </p:sp>
      <p:sp>
        <p:nvSpPr>
          <p:cNvPr id="11" name="Content Placeholder 2"/>
          <p:cNvSpPr txBox="1">
            <a:spLocks/>
          </p:cNvSpPr>
          <p:nvPr/>
        </p:nvSpPr>
        <p:spPr>
          <a:xfrm>
            <a:off x="609600" y="1447800"/>
            <a:ext cx="8229600" cy="4830763"/>
          </a:xfrm>
          <a:prstGeom prst="rect">
            <a:avLst/>
          </a:prstGeom>
        </p:spPr>
        <p:txBody>
          <a:bodyPr vert="horz" lIns="91425" tIns="91425" rIns="91425" bIns="91425" rtlCol="0" anchor="t" anchorCtr="0">
            <a:normAutofit/>
          </a:bodyPr>
          <a:lstStyle>
            <a:lvl1pPr marL="342900" indent="-342900" algn="l" defTabSz="914400" rtl="0" eaLnBrk="1" latinLnBrk="0" hangingPunct="1">
              <a:spcBef>
                <a:spcPts val="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ts val="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ts val="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ts val="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ts val="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ts val="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ts val="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ts val="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ts val="0"/>
              </a:spcBef>
              <a:buFont typeface="Arial" pitchFamily="34" charset="0"/>
              <a:buChar char="•"/>
              <a:defRPr sz="2000" kern="1200">
                <a:solidFill>
                  <a:schemeClr val="tx1"/>
                </a:solidFill>
                <a:latin typeface="+mn-lt"/>
                <a:ea typeface="+mn-ea"/>
                <a:cs typeface="+mn-cs"/>
              </a:defRPr>
            </a:lvl9pPr>
          </a:lstStyle>
          <a:p>
            <a:endParaRPr lang="en-GB" dirty="0">
              <a:solidFill>
                <a:prstClr val="black"/>
              </a:solidFill>
            </a:endParaRPr>
          </a:p>
        </p:txBody>
      </p:sp>
      <p:sp>
        <p:nvSpPr>
          <p:cNvPr id="2" name="Rectangle 1"/>
          <p:cNvSpPr/>
          <p:nvPr/>
        </p:nvSpPr>
        <p:spPr>
          <a:xfrm>
            <a:off x="884406" y="520465"/>
            <a:ext cx="7524468" cy="2031325"/>
          </a:xfrm>
          <a:prstGeom prst="rect">
            <a:avLst/>
          </a:prstGeom>
        </p:spPr>
        <p:txBody>
          <a:bodyPr wrap="square">
            <a:spAutoFit/>
          </a:bodyPr>
          <a:lstStyle/>
          <a:p>
            <a:pPr algn="ctr"/>
            <a:r>
              <a:rPr lang="fr-CH" sz="2400" b="1" kern="0" dirty="0">
                <a:solidFill>
                  <a:srgbClr val="002060"/>
                </a:solidFill>
                <a:ea typeface="ＭＳ Ｐゴシック" panose="020B0600070205080204" pitchFamily="34" charset="-128"/>
                <a:cs typeface="Arial" panose="020B0604020202020204" pitchFamily="34" charset="0"/>
              </a:rPr>
              <a:t>A Global </a:t>
            </a:r>
            <a:r>
              <a:rPr lang="fr-CH" sz="2400" b="1" kern="0" dirty="0" err="1">
                <a:solidFill>
                  <a:srgbClr val="002060"/>
                </a:solidFill>
                <a:ea typeface="ＭＳ Ｐゴシック" panose="020B0600070205080204" pitchFamily="34" charset="-128"/>
                <a:cs typeface="Arial" panose="020B0604020202020204" pitchFamily="34" charset="0"/>
              </a:rPr>
              <a:t>View</a:t>
            </a:r>
            <a:r>
              <a:rPr lang="fr-CH" sz="2400" b="1" kern="0" dirty="0">
                <a:solidFill>
                  <a:srgbClr val="002060"/>
                </a:solidFill>
                <a:ea typeface="ＭＳ Ｐゴシック" panose="020B0600070205080204" pitchFamily="34" charset="-128"/>
                <a:cs typeface="Arial" panose="020B0604020202020204" pitchFamily="34" charset="0"/>
              </a:rPr>
              <a:t> of International Labour Migration</a:t>
            </a:r>
            <a:endParaRPr lang="en-GB" sz="2400" b="1" kern="0" dirty="0">
              <a:solidFill>
                <a:srgbClr val="002060"/>
              </a:solidFill>
              <a:ea typeface="ＭＳ Ｐゴシック" panose="020B0600070205080204" pitchFamily="34" charset="-128"/>
              <a:cs typeface="Arial" panose="020B0604020202020204" pitchFamily="34" charset="0"/>
            </a:endParaRPr>
          </a:p>
          <a:p>
            <a:endParaRPr lang="en-US" sz="2000" b="1" kern="0" dirty="0" smtClean="0">
              <a:solidFill>
                <a:srgbClr val="002060"/>
              </a:solidFill>
              <a:ea typeface="ＭＳ Ｐゴシック" panose="020B0600070205080204" pitchFamily="34" charset="-128"/>
              <a:cs typeface="Arial" panose="020B0604020202020204" pitchFamily="34" charset="0"/>
            </a:endParaRPr>
          </a:p>
          <a:p>
            <a:r>
              <a:rPr lang="en-US" sz="2000" b="1" kern="0" dirty="0" smtClean="0">
                <a:solidFill>
                  <a:srgbClr val="002060"/>
                </a:solidFill>
                <a:ea typeface="ＭＳ Ｐゴシック" panose="020B0600070205080204" pitchFamily="34" charset="-128"/>
                <a:cs typeface="Arial" panose="020B0604020202020204" pitchFamily="34" charset="0"/>
              </a:rPr>
              <a:t>Global </a:t>
            </a:r>
            <a:r>
              <a:rPr lang="en-US" sz="2000" b="1" kern="0" dirty="0">
                <a:solidFill>
                  <a:srgbClr val="002060"/>
                </a:solidFill>
                <a:ea typeface="ＭＳ Ｐゴシック" panose="020B0600070205080204" pitchFamily="34" charset="-128"/>
                <a:cs typeface="Arial" panose="020B0604020202020204" pitchFamily="34" charset="0"/>
              </a:rPr>
              <a:t>distribution of migrant workers, by broad branch of economic activity, 2013 (percentages)</a:t>
            </a:r>
            <a:endParaRPr lang="en-GB" sz="2000" b="1" kern="0" dirty="0">
              <a:solidFill>
                <a:srgbClr val="002060"/>
              </a:solidFill>
              <a:ea typeface="ＭＳ Ｐゴシック" panose="020B0600070205080204" pitchFamily="34" charset="-128"/>
              <a:cs typeface="Arial" panose="020B0604020202020204" pitchFamily="34" charset="0"/>
            </a:endParaRPr>
          </a:p>
          <a:p>
            <a:endParaRPr lang="fr-CH" sz="2400" b="1" kern="0" dirty="0">
              <a:solidFill>
                <a:srgbClr val="002060"/>
              </a:solidFill>
              <a:ea typeface="ＭＳ Ｐゴシック" panose="020B0600070205080204" pitchFamily="34" charset="-128"/>
              <a:cs typeface="Arial" panose="020B0604020202020204" pitchFamily="34" charset="0"/>
            </a:endParaRPr>
          </a:p>
          <a:p>
            <a:endParaRPr lang="en-GB" b="1" kern="0" dirty="0">
              <a:solidFill>
                <a:srgbClr val="002060"/>
              </a:solidFill>
              <a:ea typeface="ＭＳ Ｐゴシック" panose="020B0600070205080204" pitchFamily="34" charset="-128"/>
              <a:cs typeface="Arial" panose="020B0604020202020204" pitchFamily="34" charset="0"/>
            </a:endParaRPr>
          </a:p>
        </p:txBody>
      </p:sp>
      <p:sp>
        <p:nvSpPr>
          <p:cNvPr id="3" name="TextBox 2"/>
          <p:cNvSpPr txBox="1"/>
          <p:nvPr/>
        </p:nvSpPr>
        <p:spPr>
          <a:xfrm>
            <a:off x="323528" y="6400800"/>
            <a:ext cx="7704856" cy="261610"/>
          </a:xfrm>
          <a:prstGeom prst="rect">
            <a:avLst/>
          </a:prstGeom>
          <a:noFill/>
        </p:spPr>
        <p:txBody>
          <a:bodyPr wrap="square" rtlCol="0">
            <a:spAutoFit/>
          </a:bodyPr>
          <a:lstStyle/>
          <a:p>
            <a:r>
              <a:rPr lang="fr-CH" sz="1100" b="1" i="1" kern="0" dirty="0">
                <a:solidFill>
                  <a:srgbClr val="002060"/>
                </a:solidFill>
                <a:ea typeface="ＭＳ Ｐゴシック" panose="020B0600070205080204" pitchFamily="34" charset="-128"/>
                <a:cs typeface="Arial" panose="020B0604020202020204" pitchFamily="34" charset="0"/>
              </a:rPr>
              <a:t>Source: ILO Global </a:t>
            </a:r>
            <a:r>
              <a:rPr lang="fr-CH" sz="1100" b="1" i="1" kern="0" dirty="0" err="1">
                <a:solidFill>
                  <a:srgbClr val="002060"/>
                </a:solidFill>
                <a:ea typeface="ＭＳ Ｐゴシック" panose="020B0600070205080204" pitchFamily="34" charset="-128"/>
                <a:cs typeface="Arial" panose="020B0604020202020204" pitchFamily="34" charset="0"/>
              </a:rPr>
              <a:t>Estimates</a:t>
            </a:r>
            <a:r>
              <a:rPr lang="fr-CH" sz="1100" b="1" i="1" kern="0" dirty="0">
                <a:solidFill>
                  <a:srgbClr val="002060"/>
                </a:solidFill>
                <a:ea typeface="ＭＳ Ｐゴシック" panose="020B0600070205080204" pitchFamily="34" charset="-128"/>
                <a:cs typeface="Arial" panose="020B0604020202020204" pitchFamily="34" charset="0"/>
              </a:rPr>
              <a:t> on Migrant </a:t>
            </a:r>
            <a:r>
              <a:rPr lang="fr-CH" sz="1100" b="1" i="1" kern="0" dirty="0" err="1">
                <a:solidFill>
                  <a:srgbClr val="002060"/>
                </a:solidFill>
                <a:ea typeface="ＭＳ Ｐゴシック" panose="020B0600070205080204" pitchFamily="34" charset="-128"/>
                <a:cs typeface="Arial" panose="020B0604020202020204" pitchFamily="34" charset="0"/>
              </a:rPr>
              <a:t>Workers</a:t>
            </a:r>
            <a:r>
              <a:rPr lang="fr-CH" sz="1100" b="1" i="1" kern="0" dirty="0">
                <a:solidFill>
                  <a:srgbClr val="002060"/>
                </a:solidFill>
                <a:ea typeface="ＭＳ Ｐゴシック" panose="020B0600070205080204" pitchFamily="34" charset="-128"/>
                <a:cs typeface="Arial" panose="020B0604020202020204" pitchFamily="34" charset="0"/>
              </a:rPr>
              <a:t> and Migrant </a:t>
            </a:r>
            <a:r>
              <a:rPr lang="fr-CH" sz="1100" b="1" i="1" kern="0" dirty="0" err="1">
                <a:solidFill>
                  <a:srgbClr val="002060"/>
                </a:solidFill>
                <a:ea typeface="ＭＳ Ｐゴシック" panose="020B0600070205080204" pitchFamily="34" charset="-128"/>
                <a:cs typeface="Arial" panose="020B0604020202020204" pitchFamily="34" charset="0"/>
              </a:rPr>
              <a:t>Domestic</a:t>
            </a:r>
            <a:r>
              <a:rPr lang="fr-CH" sz="1100" b="1" i="1" kern="0" dirty="0">
                <a:solidFill>
                  <a:srgbClr val="002060"/>
                </a:solidFill>
                <a:ea typeface="ＭＳ Ｐゴシック" panose="020B0600070205080204" pitchFamily="34" charset="-128"/>
                <a:cs typeface="Arial" panose="020B0604020202020204" pitchFamily="34" charset="0"/>
              </a:rPr>
              <a:t> </a:t>
            </a:r>
            <a:r>
              <a:rPr lang="fr-CH" sz="1100" b="1" i="1" kern="0" dirty="0" err="1">
                <a:solidFill>
                  <a:srgbClr val="002060"/>
                </a:solidFill>
                <a:ea typeface="ＭＳ Ｐゴシック" panose="020B0600070205080204" pitchFamily="34" charset="-128"/>
                <a:cs typeface="Arial" panose="020B0604020202020204" pitchFamily="34" charset="0"/>
              </a:rPr>
              <a:t>Workers</a:t>
            </a:r>
            <a:r>
              <a:rPr lang="fr-CH" sz="1100" b="1" i="1" kern="0" dirty="0">
                <a:solidFill>
                  <a:srgbClr val="002060"/>
                </a:solidFill>
                <a:ea typeface="ＭＳ Ｐゴシック" panose="020B0600070205080204" pitchFamily="34" charset="-128"/>
                <a:cs typeface="Arial" panose="020B0604020202020204" pitchFamily="34" charset="0"/>
              </a:rPr>
              <a:t>: </a:t>
            </a:r>
            <a:r>
              <a:rPr lang="fr-CH" sz="1100" b="1" i="1" kern="0" dirty="0" err="1">
                <a:solidFill>
                  <a:srgbClr val="002060"/>
                </a:solidFill>
                <a:ea typeface="ＭＳ Ｐゴシック" panose="020B0600070205080204" pitchFamily="34" charset="-128"/>
                <a:cs typeface="Arial" panose="020B0604020202020204" pitchFamily="34" charset="0"/>
              </a:rPr>
              <a:t>Results</a:t>
            </a:r>
            <a:r>
              <a:rPr lang="fr-CH" sz="1100" b="1" i="1" kern="0" dirty="0">
                <a:solidFill>
                  <a:srgbClr val="002060"/>
                </a:solidFill>
                <a:ea typeface="ＭＳ Ｐゴシック" panose="020B0600070205080204" pitchFamily="34" charset="-128"/>
                <a:cs typeface="Arial" panose="020B0604020202020204" pitchFamily="34" charset="0"/>
              </a:rPr>
              <a:t> and </a:t>
            </a:r>
            <a:r>
              <a:rPr lang="fr-CH" sz="1100" b="1" i="1" kern="0" dirty="0" err="1">
                <a:solidFill>
                  <a:srgbClr val="002060"/>
                </a:solidFill>
                <a:ea typeface="ＭＳ Ｐゴシック" panose="020B0600070205080204" pitchFamily="34" charset="-128"/>
                <a:cs typeface="Arial" panose="020B0604020202020204" pitchFamily="34" charset="0"/>
              </a:rPr>
              <a:t>Methodology</a:t>
            </a:r>
            <a:r>
              <a:rPr lang="fr-CH" sz="1100" b="1" i="1" kern="0" dirty="0">
                <a:solidFill>
                  <a:srgbClr val="002060"/>
                </a:solidFill>
                <a:ea typeface="ＭＳ Ｐゴシック" panose="020B0600070205080204" pitchFamily="34" charset="-128"/>
                <a:cs typeface="Arial" panose="020B0604020202020204" pitchFamily="34" charset="0"/>
              </a:rPr>
              <a:t>, 2015</a:t>
            </a:r>
            <a:endParaRPr lang="en-GB" sz="1100" b="1" i="1" kern="0" dirty="0">
              <a:solidFill>
                <a:srgbClr val="002060"/>
              </a:solidFill>
              <a:ea typeface="ＭＳ Ｐゴシック" panose="020B0600070205080204" pitchFamily="34" charset="-128"/>
              <a:cs typeface="Arial" panose="020B0604020202020204" pitchFamily="34" charset="0"/>
            </a:endParaRPr>
          </a:p>
        </p:txBody>
      </p:sp>
      <p:graphicFrame>
        <p:nvGraphicFramePr>
          <p:cNvPr id="12" name="Chart 11"/>
          <p:cNvGraphicFramePr/>
          <p:nvPr>
            <p:extLst/>
          </p:nvPr>
        </p:nvGraphicFramePr>
        <p:xfrm>
          <a:off x="1403648" y="2132856"/>
          <a:ext cx="6120680" cy="324036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111074358"/>
      </p:ext>
    </p:extLst>
  </p:cSld>
  <p:clrMapOvr>
    <a:masterClrMapping/>
  </p:clrMapOvr>
  <p:transition spd="slow">
    <p:cut/>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634083"/>
          </a:xfrm>
        </p:spPr>
        <p:txBody>
          <a:bodyPr>
            <a:noAutofit/>
          </a:bodyPr>
          <a:lstStyle/>
          <a:p>
            <a:r>
              <a:rPr lang="it-IT" sz="3200" b="1" dirty="0">
                <a:solidFill>
                  <a:srgbClr val="0070C0"/>
                </a:solidFill>
                <a:latin typeface="Calibri" panose="020F0502020204030204" pitchFamily="34" charset="0"/>
              </a:rPr>
              <a:t>Current Developments</a:t>
            </a:r>
          </a:p>
        </p:txBody>
      </p:sp>
      <p:sp>
        <p:nvSpPr>
          <p:cNvPr id="3" name="Text Placeholder 2"/>
          <p:cNvSpPr>
            <a:spLocks noGrp="1"/>
          </p:cNvSpPr>
          <p:nvPr>
            <p:ph type="body" idx="1"/>
          </p:nvPr>
        </p:nvSpPr>
        <p:spPr>
          <a:xfrm>
            <a:off x="457200" y="908720"/>
            <a:ext cx="8229600" cy="5659180"/>
          </a:xfrm>
        </p:spPr>
        <p:txBody>
          <a:bodyPr>
            <a:noAutofit/>
          </a:bodyPr>
          <a:lstStyle/>
          <a:p>
            <a:pPr algn="just">
              <a:spcBef>
                <a:spcPct val="20000"/>
              </a:spcBef>
            </a:pPr>
            <a:r>
              <a:rPr lang="en-US" sz="1800" dirty="0">
                <a:solidFill>
                  <a:schemeClr val="tx2"/>
                </a:solidFill>
                <a:latin typeface="Baskerville Old Face" panose="02020602080505020303" pitchFamily="18" charset="0"/>
              </a:rPr>
              <a:t>Migration flows are of mixed composition (migrants and refugees), </a:t>
            </a:r>
            <a:r>
              <a:rPr lang="en-US" sz="1800" dirty="0" smtClean="0">
                <a:solidFill>
                  <a:schemeClr val="tx2"/>
                </a:solidFill>
                <a:latin typeface="Baskerville Old Face" panose="02020602080505020303" pitchFamily="18" charset="0"/>
              </a:rPr>
              <a:t>characterized </a:t>
            </a:r>
            <a:r>
              <a:rPr lang="en-US" sz="1800" dirty="0">
                <a:solidFill>
                  <a:schemeClr val="tx2"/>
                </a:solidFill>
                <a:latin typeface="Baskerville Old Face" panose="02020602080505020303" pitchFamily="18" charset="0"/>
              </a:rPr>
              <a:t>by complex spatial patterns of movement. Many countries are no longer just origin but have also become transit and destination countries for migration. This requires new policy approaches, involving relevant ministries, as well as the active participation of social partners; </a:t>
            </a:r>
          </a:p>
          <a:p>
            <a:pPr algn="just">
              <a:spcBef>
                <a:spcPct val="20000"/>
              </a:spcBef>
            </a:pPr>
            <a:r>
              <a:rPr lang="en-US" sz="1800" dirty="0">
                <a:solidFill>
                  <a:schemeClr val="tx2"/>
                </a:solidFill>
                <a:latin typeface="Baskerville Old Face" panose="02020602080505020303" pitchFamily="18" charset="0"/>
              </a:rPr>
              <a:t>Large movements of refugees and persons forcibly displaced by violence, conflict, human rights abuse, disasters and environmental change are creating considerable challenges for countries of first asylum, transit and destination, as well as countries of origin;</a:t>
            </a:r>
          </a:p>
          <a:p>
            <a:pPr algn="just">
              <a:spcBef>
                <a:spcPct val="20000"/>
              </a:spcBef>
            </a:pPr>
            <a:r>
              <a:rPr lang="en-US" sz="1800" dirty="0">
                <a:solidFill>
                  <a:schemeClr val="tx2"/>
                </a:solidFill>
                <a:latin typeface="Baskerville Old Face" panose="02020602080505020303" pitchFamily="18" charset="0"/>
              </a:rPr>
              <a:t>Displacement becomes increasingly protracted – UNHCR calculates that refugees are displaced for 17 years on average;</a:t>
            </a:r>
          </a:p>
          <a:p>
            <a:pPr algn="just">
              <a:spcBef>
                <a:spcPct val="20000"/>
              </a:spcBef>
            </a:pPr>
            <a:r>
              <a:rPr lang="en-US" sz="1800" dirty="0">
                <a:solidFill>
                  <a:schemeClr val="tx2"/>
                </a:solidFill>
                <a:latin typeface="Baskerville Old Face" panose="02020602080505020303" pitchFamily="18" charset="0"/>
              </a:rPr>
              <a:t>A very small minority of refugees gain access to </a:t>
            </a:r>
            <a:r>
              <a:rPr lang="en-US" sz="1800" dirty="0" err="1">
                <a:solidFill>
                  <a:schemeClr val="tx2"/>
                </a:solidFill>
                <a:latin typeface="Baskerville Old Face" panose="02020602080505020303" pitchFamily="18" charset="0"/>
              </a:rPr>
              <a:t>labour</a:t>
            </a:r>
            <a:r>
              <a:rPr lang="en-US" sz="1800" dirty="0">
                <a:solidFill>
                  <a:schemeClr val="tx2"/>
                </a:solidFill>
                <a:latin typeface="Baskerville Old Face" panose="02020602080505020303" pitchFamily="18" charset="0"/>
              </a:rPr>
              <a:t> markets in the formal economy;</a:t>
            </a:r>
          </a:p>
          <a:p>
            <a:pPr algn="just">
              <a:spcBef>
                <a:spcPct val="20000"/>
              </a:spcBef>
            </a:pPr>
            <a:r>
              <a:rPr lang="en-US" sz="1800" dirty="0">
                <a:solidFill>
                  <a:schemeClr val="tx2"/>
                </a:solidFill>
                <a:latin typeface="Baskerville Old Face" panose="02020602080505020303" pitchFamily="18" charset="0"/>
              </a:rPr>
              <a:t>Over 4.8 million Syrians have fled the country to seek safety, mainly in Jordan, Turkey, Lebanon, Egypt and Iraq. Around 6.6 million are internally displaced within Syria. The ILO has conducted assessments of the impact of Syrian refugees on </a:t>
            </a:r>
            <a:r>
              <a:rPr lang="en-US" sz="1800" dirty="0" err="1">
                <a:solidFill>
                  <a:schemeClr val="tx2"/>
                </a:solidFill>
                <a:latin typeface="Baskerville Old Face" panose="02020602080505020303" pitchFamily="18" charset="0"/>
              </a:rPr>
              <a:t>labour</a:t>
            </a:r>
            <a:r>
              <a:rPr lang="en-US" sz="1800" dirty="0">
                <a:solidFill>
                  <a:schemeClr val="tx2"/>
                </a:solidFill>
                <a:latin typeface="Baskerville Old Face" panose="02020602080505020303" pitchFamily="18" charset="0"/>
              </a:rPr>
              <a:t> markets in Jordan and Lebanon, both of which identify relatively high levels of </a:t>
            </a:r>
            <a:r>
              <a:rPr lang="en-US" sz="1800" dirty="0" err="1">
                <a:solidFill>
                  <a:schemeClr val="tx2"/>
                </a:solidFill>
                <a:latin typeface="Baskerville Old Face" panose="02020602080505020303" pitchFamily="18" charset="0"/>
              </a:rPr>
              <a:t>labour</a:t>
            </a:r>
            <a:r>
              <a:rPr lang="en-US" sz="1800" dirty="0">
                <a:solidFill>
                  <a:schemeClr val="tx2"/>
                </a:solidFill>
                <a:latin typeface="Baskerville Old Face" panose="02020602080505020303" pitchFamily="18" charset="0"/>
              </a:rPr>
              <a:t> market participation (around 50 per cent and over), primarily in sectors populated by other migrant workers (agriculture, construction and services/food </a:t>
            </a:r>
            <a:r>
              <a:rPr lang="en-US" sz="1800">
                <a:solidFill>
                  <a:schemeClr val="tx2"/>
                </a:solidFill>
                <a:latin typeface="Baskerville Old Face" panose="02020602080505020303" pitchFamily="18" charset="0"/>
              </a:rPr>
              <a:t>industry</a:t>
            </a:r>
            <a:r>
              <a:rPr lang="en-US" sz="1800" smtClean="0">
                <a:solidFill>
                  <a:schemeClr val="tx2"/>
                </a:solidFill>
                <a:latin typeface="Baskerville Old Face" panose="02020602080505020303" pitchFamily="18" charset="0"/>
              </a:rPr>
              <a:t>). </a:t>
            </a:r>
            <a:endParaRPr lang="it-IT" sz="1800" dirty="0">
              <a:solidFill>
                <a:schemeClr val="tx2"/>
              </a:solidFill>
              <a:latin typeface="Baskerville Old Face" panose="02020602080505020303" pitchFamily="18" charset="0"/>
            </a:endParaRPr>
          </a:p>
        </p:txBody>
      </p:sp>
    </p:spTree>
    <p:extLst>
      <p:ext uri="{BB962C8B-B14F-4D97-AF65-F5344CB8AC3E}">
        <p14:creationId xmlns:p14="http://schemas.microsoft.com/office/powerpoint/2010/main" val="386656378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2432" y="341784"/>
            <a:ext cx="7620000" cy="1143000"/>
          </a:xfrm>
        </p:spPr>
        <p:txBody>
          <a:bodyPr>
            <a:normAutofit/>
          </a:bodyPr>
          <a:lstStyle/>
          <a:p>
            <a:r>
              <a:rPr lang="en-GB" sz="3200" b="1" dirty="0">
                <a:solidFill>
                  <a:srgbClr val="0070C0"/>
                </a:solidFill>
                <a:latin typeface="Calibri" panose="020F0502020204030204" pitchFamily="34" charset="0"/>
              </a:rPr>
              <a:t>Key policy challenges – </a:t>
            </a:r>
            <a:r>
              <a:rPr lang="en-US" sz="3200" b="1" dirty="0">
                <a:solidFill>
                  <a:srgbClr val="0070C0"/>
                </a:solidFill>
                <a:latin typeface="Calibri" panose="020F0502020204030204" pitchFamily="34" charset="0"/>
              </a:rPr>
              <a:t>Enhancing </a:t>
            </a:r>
            <a:r>
              <a:rPr lang="en-US" sz="3200" b="1" dirty="0" err="1">
                <a:solidFill>
                  <a:srgbClr val="0070C0"/>
                </a:solidFill>
                <a:latin typeface="Calibri" panose="020F0502020204030204" pitchFamily="34" charset="0"/>
              </a:rPr>
              <a:t>labour</a:t>
            </a:r>
            <a:r>
              <a:rPr lang="en-US" sz="3200" b="1" dirty="0">
                <a:solidFill>
                  <a:srgbClr val="0070C0"/>
                </a:solidFill>
                <a:latin typeface="Calibri" panose="020F0502020204030204" pitchFamily="34" charset="0"/>
              </a:rPr>
              <a:t> migration governance </a:t>
            </a:r>
            <a:endParaRPr lang="en-GB" sz="3200" dirty="0"/>
          </a:p>
        </p:txBody>
      </p:sp>
      <p:sp>
        <p:nvSpPr>
          <p:cNvPr id="3" name="Content Placeholder 2"/>
          <p:cNvSpPr>
            <a:spLocks noGrp="1"/>
          </p:cNvSpPr>
          <p:nvPr>
            <p:ph idx="1"/>
          </p:nvPr>
        </p:nvSpPr>
        <p:spPr>
          <a:xfrm>
            <a:off x="899592" y="1484784"/>
            <a:ext cx="5400600" cy="5112568"/>
          </a:xfrm>
        </p:spPr>
        <p:txBody>
          <a:bodyPr>
            <a:noAutofit/>
          </a:bodyPr>
          <a:lstStyle/>
          <a:p>
            <a:endParaRPr lang="en-GB" sz="1800" dirty="0" smtClean="0">
              <a:solidFill>
                <a:schemeClr val="tx2"/>
              </a:solidFill>
              <a:latin typeface="Baskerville Old Face" panose="02020602080505020303" pitchFamily="18" charset="0"/>
            </a:endParaRPr>
          </a:p>
          <a:p>
            <a:endParaRPr lang="en-GB" sz="1800" dirty="0">
              <a:solidFill>
                <a:schemeClr val="tx2"/>
              </a:solidFill>
              <a:latin typeface="Baskerville Old Face" panose="02020602080505020303" pitchFamily="18" charset="0"/>
            </a:endParaRPr>
          </a:p>
          <a:p>
            <a:pPr algn="just"/>
            <a:r>
              <a:rPr lang="en-GB" sz="1800" dirty="0" smtClean="0">
                <a:solidFill>
                  <a:schemeClr val="tx2"/>
                </a:solidFill>
                <a:latin typeface="Baskerville Old Face" panose="02020602080505020303" pitchFamily="18" charset="0"/>
              </a:rPr>
              <a:t>The </a:t>
            </a:r>
            <a:r>
              <a:rPr lang="en-GB" sz="1800" dirty="0">
                <a:solidFill>
                  <a:schemeClr val="tx2"/>
                </a:solidFill>
                <a:latin typeface="Baskerville Old Face" panose="02020602080505020303" pitchFamily="18" charset="0"/>
              </a:rPr>
              <a:t>growing impact of migration on the world of work requires better coherence migration and employment policies;</a:t>
            </a:r>
          </a:p>
          <a:p>
            <a:pPr algn="just"/>
            <a:endParaRPr lang="en-GB" sz="1800" dirty="0">
              <a:solidFill>
                <a:schemeClr val="tx2"/>
              </a:solidFill>
              <a:latin typeface="Baskerville Old Face" panose="02020602080505020303" pitchFamily="18" charset="0"/>
            </a:endParaRPr>
          </a:p>
          <a:p>
            <a:pPr algn="just"/>
            <a:r>
              <a:rPr lang="en-GB" sz="1800" dirty="0" smtClean="0">
                <a:solidFill>
                  <a:schemeClr val="tx2"/>
                </a:solidFill>
                <a:latin typeface="Baskerville Old Face" panose="02020602080505020303" pitchFamily="18" charset="0"/>
              </a:rPr>
              <a:t>Maximizing </a:t>
            </a:r>
            <a:r>
              <a:rPr lang="en-GB" sz="1800" dirty="0">
                <a:solidFill>
                  <a:schemeClr val="tx2"/>
                </a:solidFill>
                <a:latin typeface="Baskerville Old Face" panose="02020602080505020303" pitchFamily="18" charset="0"/>
              </a:rPr>
              <a:t>the gains from migration for all requires that both short-term and long-term labour market needs are taken into account at all skills </a:t>
            </a:r>
            <a:r>
              <a:rPr lang="en-GB" sz="1800" dirty="0" smtClean="0">
                <a:solidFill>
                  <a:schemeClr val="tx2"/>
                </a:solidFill>
                <a:latin typeface="Baskerville Old Face" panose="02020602080505020303" pitchFamily="18" charset="0"/>
              </a:rPr>
              <a:t>levels; </a:t>
            </a:r>
            <a:endParaRPr lang="en-GB" sz="1800" dirty="0">
              <a:solidFill>
                <a:schemeClr val="tx2"/>
              </a:solidFill>
              <a:latin typeface="Baskerville Old Face" panose="02020602080505020303" pitchFamily="18" charset="0"/>
            </a:endParaRPr>
          </a:p>
          <a:p>
            <a:pPr algn="just"/>
            <a:endParaRPr lang="en-GB" sz="1800" dirty="0">
              <a:solidFill>
                <a:schemeClr val="tx2"/>
              </a:solidFill>
              <a:latin typeface="Baskerville Old Face" panose="02020602080505020303" pitchFamily="18" charset="0"/>
            </a:endParaRPr>
          </a:p>
          <a:p>
            <a:pPr algn="just"/>
            <a:r>
              <a:rPr lang="en-GB" sz="1800" dirty="0">
                <a:solidFill>
                  <a:schemeClr val="tx2"/>
                </a:solidFill>
                <a:latin typeface="Baskerville Old Face" panose="02020602080505020303" pitchFamily="18" charset="0"/>
              </a:rPr>
              <a:t>Failure to do so might result in skills mismatch, lower productivity and less </a:t>
            </a:r>
            <a:r>
              <a:rPr lang="en-GB" sz="1800" dirty="0" smtClean="0">
                <a:solidFill>
                  <a:schemeClr val="tx2"/>
                </a:solidFill>
                <a:latin typeface="Baskerville Old Face" panose="02020602080505020303" pitchFamily="18" charset="0"/>
              </a:rPr>
              <a:t>competitiveness;</a:t>
            </a:r>
            <a:endParaRPr lang="en-GB" sz="1800" dirty="0">
              <a:solidFill>
                <a:schemeClr val="tx2"/>
              </a:solidFill>
              <a:latin typeface="Baskerville Old Face" panose="02020602080505020303" pitchFamily="18" charset="0"/>
            </a:endParaRPr>
          </a:p>
          <a:p>
            <a:endParaRPr lang="en-US" sz="1800" dirty="0">
              <a:solidFill>
                <a:schemeClr val="tx2"/>
              </a:solidFill>
              <a:latin typeface="Baskerville Old Face" panose="02020602080505020303" pitchFamily="18" charset="0"/>
            </a:endParaRPr>
          </a:p>
          <a:p>
            <a:endParaRPr lang="en-GB" sz="1500" dirty="0">
              <a:solidFill>
                <a:schemeClr val="tx2"/>
              </a:solidFill>
              <a:latin typeface="Baskerville Old Face" panose="02020602080505020303" pitchFamily="18" charset="0"/>
            </a:endParaRPr>
          </a:p>
        </p:txBody>
      </p:sp>
      <p:sp>
        <p:nvSpPr>
          <p:cNvPr id="6" name="AutoShape 2" descr="Image result for fair migration framework"/>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pic>
        <p:nvPicPr>
          <p:cNvPr id="7" name="Picture 2" descr="C:\Users\dell\Desktop\A ranger\Marrakech Forum\Handbook on policies.jpg"/>
          <p:cNvPicPr>
            <a:picLocks noChangeAspect="1" noChangeArrowheads="1"/>
          </p:cNvPicPr>
          <p:nvPr/>
        </p:nvPicPr>
        <p:blipFill>
          <a:blip r:embed="rId3" cstate="print"/>
          <a:srcRect/>
          <a:stretch>
            <a:fillRect/>
          </a:stretch>
        </p:blipFill>
        <p:spPr bwMode="auto">
          <a:xfrm>
            <a:off x="6660232" y="1340768"/>
            <a:ext cx="2334032" cy="3347616"/>
          </a:xfrm>
          <a:prstGeom prst="rect">
            <a:avLst/>
          </a:prstGeom>
          <a:noFill/>
        </p:spPr>
      </p:pic>
      <p:pic>
        <p:nvPicPr>
          <p:cNvPr id="8" name="Picture 3" descr="C:\Users\dell\Desktop\A ranger\Marrakech Forum\Sri Lanka LM Policy.jpg"/>
          <p:cNvPicPr>
            <a:picLocks noChangeAspect="1" noChangeArrowheads="1"/>
          </p:cNvPicPr>
          <p:nvPr/>
        </p:nvPicPr>
        <p:blipFill>
          <a:blip r:embed="rId4" cstate="print"/>
          <a:srcRect/>
          <a:stretch>
            <a:fillRect/>
          </a:stretch>
        </p:blipFill>
        <p:spPr bwMode="auto">
          <a:xfrm>
            <a:off x="7452320" y="4797152"/>
            <a:ext cx="1418456" cy="1938065"/>
          </a:xfrm>
          <a:prstGeom prst="rect">
            <a:avLst/>
          </a:prstGeom>
          <a:noFill/>
        </p:spPr>
      </p:pic>
    </p:spTree>
    <p:extLst>
      <p:ext uri="{BB962C8B-B14F-4D97-AF65-F5344CB8AC3E}">
        <p14:creationId xmlns:p14="http://schemas.microsoft.com/office/powerpoint/2010/main" val="83425334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00088" y="297506"/>
            <a:ext cx="8086712" cy="1162050"/>
          </a:xfrm>
        </p:spPr>
        <p:txBody>
          <a:bodyPr>
            <a:normAutofit/>
          </a:bodyPr>
          <a:lstStyle/>
          <a:p>
            <a:pPr algn="ctr"/>
            <a:r>
              <a:rPr lang="en-GB" sz="3200" dirty="0">
                <a:solidFill>
                  <a:srgbClr val="0070C0"/>
                </a:solidFill>
                <a:latin typeface="Calibri" panose="020F0502020204030204" pitchFamily="34" charset="0"/>
              </a:rPr>
              <a:t>Key policy challenges – </a:t>
            </a:r>
            <a:r>
              <a:rPr lang="en-US" sz="3200" dirty="0">
                <a:solidFill>
                  <a:srgbClr val="0070C0"/>
                </a:solidFill>
                <a:latin typeface="Calibri" panose="020F0502020204030204" pitchFamily="34" charset="0"/>
              </a:rPr>
              <a:t>Enhancing the developmental impact of migration </a:t>
            </a:r>
            <a:endParaRPr lang="it-IT" sz="3200" dirty="0">
              <a:solidFill>
                <a:srgbClr val="0070C0"/>
              </a:solidFill>
              <a:latin typeface="Calibri" panose="020F0502020204030204" pitchFamily="34" charset="0"/>
            </a:endParaRPr>
          </a:p>
        </p:txBody>
      </p:sp>
      <p:pic>
        <p:nvPicPr>
          <p:cNvPr id="7" name="Content Placeholder 6"/>
          <p:cNvPicPr>
            <a:picLocks noGrp="1" noChangeAspect="1"/>
          </p:cNvPicPr>
          <p:nvPr>
            <p:ph idx="1"/>
          </p:nvPr>
        </p:nvPicPr>
        <p:blipFill>
          <a:blip r:embed="rId2"/>
          <a:stretch>
            <a:fillRect/>
          </a:stretch>
        </p:blipFill>
        <p:spPr>
          <a:xfrm>
            <a:off x="3575050" y="2060848"/>
            <a:ext cx="5111750" cy="4032448"/>
          </a:xfrm>
          <a:prstGeom prst="rect">
            <a:avLst/>
          </a:prstGeom>
        </p:spPr>
      </p:pic>
      <p:sp>
        <p:nvSpPr>
          <p:cNvPr id="6" name="Text Placeholder 5"/>
          <p:cNvSpPr>
            <a:spLocks noGrp="1"/>
          </p:cNvSpPr>
          <p:nvPr>
            <p:ph type="body" sz="half" idx="2"/>
          </p:nvPr>
        </p:nvSpPr>
        <p:spPr>
          <a:xfrm>
            <a:off x="251520" y="1435100"/>
            <a:ext cx="3213993" cy="5090244"/>
          </a:xfrm>
        </p:spPr>
        <p:txBody>
          <a:bodyPr>
            <a:normAutofit fontScale="47500" lnSpcReduction="20000"/>
          </a:bodyPr>
          <a:lstStyle/>
          <a:p>
            <a:pPr marL="342900" indent="-342900">
              <a:lnSpc>
                <a:spcPct val="114000"/>
              </a:lnSpc>
              <a:spcAft>
                <a:spcPts val="1800"/>
              </a:spcAft>
              <a:buFont typeface="Arial" panose="020B0604020202020204" pitchFamily="34" charset="0"/>
              <a:buChar char="•"/>
            </a:pPr>
            <a:endParaRPr lang="en-GB" sz="2900" dirty="0" smtClean="0">
              <a:solidFill>
                <a:schemeClr val="tx2"/>
              </a:solidFill>
              <a:latin typeface="Baskerville Old Face" panose="02020602080505020303" pitchFamily="18" charset="0"/>
            </a:endParaRPr>
          </a:p>
          <a:p>
            <a:pPr marL="342900" indent="-342900">
              <a:lnSpc>
                <a:spcPct val="114000"/>
              </a:lnSpc>
              <a:spcAft>
                <a:spcPts val="1800"/>
              </a:spcAft>
              <a:buFont typeface="Arial" panose="020B0604020202020204" pitchFamily="34" charset="0"/>
              <a:buChar char="•"/>
            </a:pPr>
            <a:r>
              <a:rPr lang="en-GB" sz="2900" dirty="0" smtClean="0">
                <a:solidFill>
                  <a:schemeClr val="tx2"/>
                </a:solidFill>
                <a:latin typeface="Baskerville Old Face" panose="02020602080505020303" pitchFamily="18" charset="0"/>
              </a:rPr>
              <a:t>ILO </a:t>
            </a:r>
            <a:r>
              <a:rPr lang="en-GB" sz="2900" dirty="0">
                <a:solidFill>
                  <a:schemeClr val="tx2"/>
                </a:solidFill>
                <a:latin typeface="Baskerville Old Face" panose="02020602080505020303" pitchFamily="18" charset="0"/>
              </a:rPr>
              <a:t>research found that there continued to be significant wage gaps between migrant workers and nationals. This concerns both high and low-wage earners.  --Global Wage Report 2014-15</a:t>
            </a:r>
          </a:p>
          <a:p>
            <a:pPr marL="342900" indent="-342900">
              <a:lnSpc>
                <a:spcPct val="114000"/>
              </a:lnSpc>
              <a:spcAft>
                <a:spcPts val="1800"/>
              </a:spcAft>
              <a:buFont typeface="Arial" panose="020B0604020202020204" pitchFamily="34" charset="0"/>
              <a:buChar char="•"/>
            </a:pPr>
            <a:r>
              <a:rPr lang="en-GB" sz="2900" dirty="0">
                <a:solidFill>
                  <a:schemeClr val="tx2"/>
                </a:solidFill>
                <a:latin typeface="Baskerville Old Face" panose="02020602080505020303" pitchFamily="18" charset="0"/>
              </a:rPr>
              <a:t>In Europe,  the average wage gap is 17.5 per cent between nationals and migrants, 11.3 per cent of which falls into this category of potentially discriminatory factors. </a:t>
            </a:r>
          </a:p>
          <a:p>
            <a:pPr marL="342900" indent="-342900">
              <a:lnSpc>
                <a:spcPct val="114000"/>
              </a:lnSpc>
              <a:spcAft>
                <a:spcPts val="1800"/>
              </a:spcAft>
              <a:buFont typeface="Arial" panose="020B0604020202020204" pitchFamily="34" charset="0"/>
              <a:buChar char="•"/>
            </a:pPr>
            <a:r>
              <a:rPr lang="en-GB" sz="2900" dirty="0">
                <a:solidFill>
                  <a:schemeClr val="tx2"/>
                </a:solidFill>
                <a:latin typeface="Baskerville Old Face" panose="02020602080505020303" pitchFamily="18" charset="0"/>
              </a:rPr>
              <a:t>Lack of access to equal and fair wages, decent working conditions, freedom of association and adequate social protection detracts from migrants’ ability to contribute to development. </a:t>
            </a:r>
          </a:p>
          <a:p>
            <a:endParaRPr lang="it-IT" dirty="0"/>
          </a:p>
        </p:txBody>
      </p:sp>
      <p:sp>
        <p:nvSpPr>
          <p:cNvPr id="8" name="Rectangle 7"/>
          <p:cNvSpPr/>
          <p:nvPr/>
        </p:nvSpPr>
        <p:spPr>
          <a:xfrm>
            <a:off x="3490705" y="6021288"/>
            <a:ext cx="5050904" cy="1138773"/>
          </a:xfrm>
          <a:prstGeom prst="rect">
            <a:avLst/>
          </a:prstGeom>
        </p:spPr>
        <p:txBody>
          <a:bodyPr wrap="square">
            <a:spAutoFit/>
          </a:bodyPr>
          <a:lstStyle/>
          <a:p>
            <a:endParaRPr lang="en-GB" sz="1200" b="1" i="1" kern="0" dirty="0" smtClean="0">
              <a:solidFill>
                <a:srgbClr val="002060"/>
              </a:solidFill>
              <a:ea typeface="ＭＳ Ｐゴシック" panose="020B0600070205080204" pitchFamily="34" charset="-128"/>
              <a:cs typeface="Arial" panose="020B0604020202020204" pitchFamily="34" charset="0"/>
            </a:endParaRPr>
          </a:p>
          <a:p>
            <a:r>
              <a:rPr lang="en-GB" sz="1200" b="1" i="1" kern="0" dirty="0" smtClean="0">
                <a:solidFill>
                  <a:srgbClr val="002060"/>
                </a:solidFill>
                <a:ea typeface="ＭＳ Ｐゴシック" panose="020B0600070205080204" pitchFamily="34" charset="-128"/>
                <a:cs typeface="Arial" panose="020B0604020202020204" pitchFamily="34" charset="0"/>
              </a:rPr>
              <a:t>Source</a:t>
            </a:r>
            <a:r>
              <a:rPr lang="en-GB" sz="1200" b="1" i="1" kern="0" dirty="0">
                <a:solidFill>
                  <a:srgbClr val="002060"/>
                </a:solidFill>
                <a:ea typeface="ＭＳ Ｐゴシック" panose="020B0600070205080204" pitchFamily="34" charset="-128"/>
                <a:cs typeface="Arial" panose="020B0604020202020204" pitchFamily="34" charset="0"/>
              </a:rPr>
              <a:t>: ILO estimates. ILO Global Wage Report 2014/15. Wages and income inequality</a:t>
            </a:r>
          </a:p>
          <a:p>
            <a:endParaRPr lang="en-GB" sz="1600" i="1" dirty="0" smtClean="0">
              <a:solidFill>
                <a:schemeClr val="tx2"/>
              </a:solidFill>
              <a:cs typeface="Adobe Caslon Pro"/>
            </a:endParaRPr>
          </a:p>
          <a:p>
            <a:endParaRPr lang="en-GB" sz="1600" i="1" dirty="0">
              <a:solidFill>
                <a:schemeClr val="tx2"/>
              </a:solidFill>
              <a:cs typeface="Adobe Caslon Pro"/>
            </a:endParaRPr>
          </a:p>
        </p:txBody>
      </p:sp>
      <p:sp>
        <p:nvSpPr>
          <p:cNvPr id="9" name="Rectangle 8"/>
          <p:cNvSpPr/>
          <p:nvPr/>
        </p:nvSpPr>
        <p:spPr>
          <a:xfrm>
            <a:off x="3465513" y="1491461"/>
            <a:ext cx="5050904" cy="954107"/>
          </a:xfrm>
          <a:prstGeom prst="rect">
            <a:avLst/>
          </a:prstGeom>
        </p:spPr>
        <p:txBody>
          <a:bodyPr wrap="square">
            <a:spAutoFit/>
          </a:bodyPr>
          <a:lstStyle/>
          <a:p>
            <a:endParaRPr lang="en-GB" sz="1200" b="1" i="1" kern="0" dirty="0" smtClean="0">
              <a:solidFill>
                <a:srgbClr val="002060"/>
              </a:solidFill>
              <a:ea typeface="ＭＳ Ｐゴシック" panose="020B0600070205080204" pitchFamily="34" charset="-128"/>
              <a:cs typeface="Arial" panose="020B0604020202020204" pitchFamily="34" charset="0"/>
            </a:endParaRPr>
          </a:p>
          <a:p>
            <a:pPr algn="ctr"/>
            <a:r>
              <a:rPr lang="en-GB" sz="1200" b="1" dirty="0">
                <a:solidFill>
                  <a:schemeClr val="accent1">
                    <a:lumMod val="50000"/>
                  </a:schemeClr>
                </a:solidFill>
                <a:latin typeface="Baskerville Old Face" panose="02020602080505020303" pitchFamily="18" charset="0"/>
              </a:rPr>
              <a:t>Wage gap between migrants and nationals in Europe </a:t>
            </a:r>
            <a:r>
              <a:rPr lang="en-GB" sz="1200" b="1" dirty="0" smtClean="0">
                <a:solidFill>
                  <a:schemeClr val="accent1">
                    <a:lumMod val="50000"/>
                  </a:schemeClr>
                </a:solidFill>
                <a:latin typeface="Baskerville Old Face" panose="02020602080505020303" pitchFamily="18" charset="0"/>
              </a:rPr>
              <a:t>(%)</a:t>
            </a:r>
            <a:endParaRPr lang="en-GB" sz="1200" b="1" i="1" kern="0" dirty="0">
              <a:solidFill>
                <a:srgbClr val="002060"/>
              </a:solidFill>
              <a:ea typeface="ＭＳ Ｐゴシック" panose="020B0600070205080204" pitchFamily="34" charset="-128"/>
              <a:cs typeface="Arial" panose="020B0604020202020204" pitchFamily="34" charset="0"/>
            </a:endParaRPr>
          </a:p>
          <a:p>
            <a:endParaRPr lang="en-GB" sz="1600" i="1" dirty="0" smtClean="0">
              <a:solidFill>
                <a:schemeClr val="tx2"/>
              </a:solidFill>
              <a:cs typeface="Adobe Caslon Pro"/>
            </a:endParaRPr>
          </a:p>
          <a:p>
            <a:endParaRPr lang="en-GB" sz="1600" i="1" dirty="0">
              <a:solidFill>
                <a:schemeClr val="tx2"/>
              </a:solidFill>
              <a:cs typeface="Adobe Caslon Pro"/>
            </a:endParaRPr>
          </a:p>
        </p:txBody>
      </p:sp>
    </p:spTree>
    <p:extLst>
      <p:ext uri="{BB962C8B-B14F-4D97-AF65-F5344CB8AC3E}">
        <p14:creationId xmlns:p14="http://schemas.microsoft.com/office/powerpoint/2010/main" val="297057642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5.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6.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
  <TotalTime>2413</TotalTime>
  <Words>915</Words>
  <Application>Microsoft Office PowerPoint</Application>
  <PresentationFormat>On-screen Show (4:3)</PresentationFormat>
  <Paragraphs>105</Paragraphs>
  <Slides>13</Slides>
  <Notes>11</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13</vt:i4>
      </vt:variant>
    </vt:vector>
  </HeadingPairs>
  <TitlesOfParts>
    <vt:vector size="23" baseType="lpstr">
      <vt:lpstr>ＭＳ Ｐゴシック</vt:lpstr>
      <vt:lpstr>Adobe Caslon Pro</vt:lpstr>
      <vt:lpstr>Aparajita</vt:lpstr>
      <vt:lpstr>Arial</vt:lpstr>
      <vt:lpstr>Baskerville Old Face</vt:lpstr>
      <vt:lpstr>Calibri</vt:lpstr>
      <vt:lpstr>Georgia</vt:lpstr>
      <vt:lpstr>Times New Roman</vt:lpstr>
      <vt:lpstr>Wingdings</vt:lpstr>
      <vt:lpstr>Office Theme</vt:lpstr>
      <vt:lpstr>PowerPoint Presentation</vt:lpstr>
      <vt:lpstr>PowerPoint Presentation</vt:lpstr>
      <vt:lpstr>  Major Migration Corridors Correlated with Unequal Regional    GNI Per Capita (2014)</vt:lpstr>
      <vt:lpstr>PowerPoint Presentation</vt:lpstr>
      <vt:lpstr>PowerPoint Presentation</vt:lpstr>
      <vt:lpstr>PowerPoint Presentation</vt:lpstr>
      <vt:lpstr>Current Developments</vt:lpstr>
      <vt:lpstr>Key policy challenges – Enhancing labour migration governance </vt:lpstr>
      <vt:lpstr>Key policy challenges – Enhancing the developmental impact of migration </vt:lpstr>
      <vt:lpstr>Key policy challenges – reducing migration cost in the migration cycle </vt:lpstr>
      <vt:lpstr>Key policy challenges – reducing migration cost  ILO Fair Recruitment Initiative</vt:lpstr>
      <vt:lpstr>Fair Migration Framework</vt:lpstr>
      <vt:lpstr>PowerPoint Presentation</vt:lpstr>
    </vt:vector>
  </TitlesOfParts>
  <Company>ILO</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ILO</dc:creator>
  <cp:lastModifiedBy>user</cp:lastModifiedBy>
  <cp:revision>166</cp:revision>
  <cp:lastPrinted>2016-04-18T11:39:46Z</cp:lastPrinted>
  <dcterms:created xsi:type="dcterms:W3CDTF">2016-02-19T13:48:54Z</dcterms:created>
  <dcterms:modified xsi:type="dcterms:W3CDTF">2016-09-27T07:03:13Z</dcterms:modified>
</cp:coreProperties>
</file>