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76" r:id="rId3"/>
    <p:sldId id="291" r:id="rId4"/>
    <p:sldId id="292" r:id="rId5"/>
    <p:sldId id="335" r:id="rId6"/>
    <p:sldId id="333" r:id="rId7"/>
    <p:sldId id="302" r:id="rId8"/>
    <p:sldId id="334" r:id="rId9"/>
    <p:sldId id="303" r:id="rId10"/>
    <p:sldId id="304" r:id="rId11"/>
    <p:sldId id="306" r:id="rId12"/>
    <p:sldId id="307" r:id="rId13"/>
    <p:sldId id="308" r:id="rId14"/>
    <p:sldId id="309" r:id="rId15"/>
    <p:sldId id="310" r:id="rId16"/>
    <p:sldId id="311" r:id="rId17"/>
    <p:sldId id="312" r:id="rId18"/>
    <p:sldId id="313" r:id="rId19"/>
    <p:sldId id="314" r:id="rId20"/>
    <p:sldId id="261" r:id="rId21"/>
    <p:sldId id="315" r:id="rId22"/>
    <p:sldId id="316" r:id="rId23"/>
    <p:sldId id="317" r:id="rId24"/>
    <p:sldId id="319" r:id="rId25"/>
    <p:sldId id="282" r:id="rId26"/>
    <p:sldId id="326" r:id="rId27"/>
    <p:sldId id="327" r:id="rId28"/>
    <p:sldId id="320" r:id="rId29"/>
    <p:sldId id="321" r:id="rId30"/>
    <p:sldId id="322" r:id="rId31"/>
    <p:sldId id="323" r:id="rId32"/>
    <p:sldId id="324" r:id="rId33"/>
    <p:sldId id="325" r:id="rId34"/>
    <p:sldId id="328" r:id="rId35"/>
    <p:sldId id="329" r:id="rId36"/>
    <p:sldId id="330" r:id="rId37"/>
    <p:sldId id="332" r:id="rId38"/>
    <p:sldId id="33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76199" autoAdjust="0"/>
  </p:normalViewPr>
  <p:slideViewPr>
    <p:cSldViewPr>
      <p:cViewPr>
        <p:scale>
          <a:sx n="62" d="100"/>
          <a:sy n="62" d="100"/>
        </p:scale>
        <p:origin x="-18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3CDAC-82C8-4037-B725-C2C50284FCB6}" type="datetimeFigureOut">
              <a:rPr lang="en-GB" smtClean="0"/>
              <a:t>20/07/2015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2A5D5-FBFE-48BC-926D-49DD88B8CFEE}" type="slidenum">
              <a:rPr lang="en-GB" smtClean="0"/>
              <a:t>‹#›</a:t>
            </a:fld>
            <a:endParaRPr lang="en-GB"/>
          </a:p>
        </p:txBody>
      </p:sp>
    </p:spTree>
    <p:extLst>
      <p:ext uri="{BB962C8B-B14F-4D97-AF65-F5344CB8AC3E}">
        <p14:creationId xmlns:p14="http://schemas.microsoft.com/office/powerpoint/2010/main" val="310045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1"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ru-RU" sz="1200" dirty="0" smtClean="0"/>
              <a:t>С 2000 по 2010 год количество трудящихся, охваченных коллективными </a:t>
            </a:r>
            <a:r>
              <a:rPr lang="ru-RU" sz="1200" dirty="0" err="1" smtClean="0"/>
              <a:t>договороми</a:t>
            </a:r>
            <a:r>
              <a:rPr lang="ru-RU" sz="1200" dirty="0" smtClean="0"/>
              <a:t>, снизилось на две трети в странах, вошедших в доклад МОТ «Мир труда 2012».</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ru-RU" sz="1200" dirty="0" smtClean="0"/>
              <a:t>С 2000 по 2010 год количество трудящихся, охваченных коллективными </a:t>
            </a:r>
            <a:r>
              <a:rPr lang="ru-RU" sz="1200" dirty="0" err="1" smtClean="0"/>
              <a:t>договороми</a:t>
            </a:r>
            <a:r>
              <a:rPr lang="ru-RU" sz="1200" dirty="0" smtClean="0"/>
              <a:t>, снизилось на две трети в странах, вошедших в доклад МОТ «Мир труда 2012».</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ru-RU" sz="1200" dirty="0" smtClean="0"/>
              <a:t>С 2000 по 2010 год количество трудящихся, охваченных коллективными договорами, снизилось на две трети в странах, вошедших в доклад МОТ «Мир труда 2012».</a:t>
            </a: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1"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r>
              <a:rPr lang="en-GB" sz="1200" kern="1200" dirty="0" smtClean="0">
                <a:solidFill>
                  <a:schemeClr val="tx1"/>
                </a:solidFill>
                <a:effectLst/>
                <a:latin typeface="+mn-lt"/>
                <a:ea typeface="+mn-ea"/>
                <a:cs typeface="+mn-cs"/>
              </a:rPr>
              <a:t>The outer circle is the total global workforce (around 2.9 billion);</a:t>
            </a:r>
          </a:p>
          <a:p>
            <a:pPr lvl="0"/>
            <a:r>
              <a:rPr lang="en-GB" sz="1200" kern="1200" dirty="0" smtClean="0">
                <a:solidFill>
                  <a:schemeClr val="tx1"/>
                </a:solidFill>
                <a:effectLst/>
                <a:latin typeface="+mn-lt"/>
                <a:ea typeface="+mn-ea"/>
                <a:cs typeface="+mn-cs"/>
              </a:rPr>
              <a:t>The middle circle contains the workforce in the formal economy (around 60% of workers);</a:t>
            </a:r>
          </a:p>
          <a:p>
            <a:pPr lvl="0"/>
            <a:r>
              <a:rPr lang="en-GB" sz="1200" kern="1200" dirty="0" smtClean="0">
                <a:solidFill>
                  <a:schemeClr val="tx1"/>
                </a:solidFill>
                <a:effectLst/>
                <a:latin typeface="+mn-lt"/>
                <a:ea typeface="+mn-ea"/>
                <a:cs typeface="+mn-cs"/>
              </a:rPr>
              <a:t>The </a:t>
            </a:r>
            <a:r>
              <a:rPr lang="en-GB" sz="1200" kern="1200" dirty="0" err="1" smtClean="0">
                <a:solidFill>
                  <a:schemeClr val="tx1"/>
                </a:solidFill>
                <a:effectLst/>
                <a:latin typeface="+mn-lt"/>
                <a:ea typeface="+mn-ea"/>
                <a:cs typeface="+mn-cs"/>
              </a:rPr>
              <a:t>bullseye</a:t>
            </a:r>
            <a:r>
              <a:rPr lang="en-GB" sz="1200" kern="1200" dirty="0" smtClean="0">
                <a:solidFill>
                  <a:schemeClr val="tx1"/>
                </a:solidFill>
                <a:effectLst/>
                <a:latin typeface="+mn-lt"/>
                <a:ea typeface="+mn-ea"/>
                <a:cs typeface="+mn-cs"/>
              </a:rPr>
              <a:t> in the middle contains the unionised workforce (around 7% of all workers or 11.5% of the formal economy);</a:t>
            </a:r>
          </a:p>
          <a:p>
            <a:pPr lvl="0"/>
            <a:r>
              <a:rPr lang="en-GB" sz="1200" kern="1200" dirty="0" smtClean="0">
                <a:solidFill>
                  <a:schemeClr val="tx1"/>
                </a:solidFill>
                <a:effectLst/>
                <a:latin typeface="+mn-lt"/>
                <a:ea typeface="+mn-ea"/>
                <a:cs typeface="+mn-cs"/>
              </a:rPr>
              <a:t>The dotted circle around the </a:t>
            </a:r>
            <a:r>
              <a:rPr lang="en-GB" sz="1200" kern="1200" dirty="0" err="1" smtClean="0">
                <a:solidFill>
                  <a:schemeClr val="tx1"/>
                </a:solidFill>
                <a:effectLst/>
                <a:latin typeface="+mn-lt"/>
                <a:ea typeface="+mn-ea"/>
                <a:cs typeface="+mn-cs"/>
              </a:rPr>
              <a:t>bullseye</a:t>
            </a:r>
            <a:r>
              <a:rPr lang="en-GB" sz="1200" kern="1200" dirty="0" smtClean="0">
                <a:solidFill>
                  <a:schemeClr val="tx1"/>
                </a:solidFill>
                <a:effectLst/>
                <a:latin typeface="+mn-lt"/>
                <a:ea typeface="+mn-ea"/>
                <a:cs typeface="+mn-cs"/>
              </a:rPr>
              <a:t> also includes workers who are in union organisations which do not meet ITUC membership criteria (around 15% of workers in total, including those within the </a:t>
            </a:r>
            <a:r>
              <a:rPr lang="en-GB" sz="1200" kern="1200" dirty="0" err="1" smtClean="0">
                <a:solidFill>
                  <a:schemeClr val="tx1"/>
                </a:solidFill>
                <a:effectLst/>
                <a:latin typeface="+mn-lt"/>
                <a:ea typeface="+mn-ea"/>
                <a:cs typeface="+mn-cs"/>
              </a:rPr>
              <a:t>bullseye</a:t>
            </a:r>
            <a:r>
              <a:rPr lang="en-GB" sz="1200" kern="1200" dirty="0" smtClean="0">
                <a:solidFill>
                  <a:schemeClr val="tx1"/>
                </a:solidFill>
                <a:effectLst/>
                <a:latin typeface="+mn-lt"/>
                <a:ea typeface="+mn-ea"/>
                <a:cs typeface="+mn-cs"/>
              </a:rPr>
              <a:t>).</a:t>
            </a:r>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ru-RU" sz="1200" dirty="0" smtClean="0"/>
              <a:t>С 2000 по 2010 год количество трудящихся, охваченных коллективными договорами, снизилось на две трети в странах, вошедших в доклад МОТ «Мир труда 2012».</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ru-RU" sz="1200" dirty="0" smtClean="0"/>
              <a:t>С 2000 по 2010 год количество трудящихся, охваченных коллективными договорами, снизилось на две трети в странах, вошедших в доклад МОТ «Мир труда 2012».</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ru-RU" sz="1200" dirty="0" smtClean="0"/>
              <a:t>С 2000 по 2010 год количество трудящихся, охваченных коллективными договорами, снизилось на две трети в странах, вошедших в доклад МОТ «Мир труда 2012».</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model is not serving people and our communities in the 21st century.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With the exception of a very few countries, the state of the world for working people and their families is not optimistic.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while in the US, the top 1% of the population doubled its share in national income from around 8% in the mid-1970s to almost 16% in the 2000sIn the words of the OECD, inequalities have become the biggest threat to global growth and stability.</a:t>
            </a:r>
          </a:p>
          <a:p>
            <a:r>
              <a:rPr lang="en-GB" sz="1200" dirty="0" smtClean="0"/>
              <a:t>1.8 billion people are expected to face water scarcity by 2025. 180 million will be affected by food shortages.. </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model is not serving people and our communities in the 21st century.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With the exception of a very few countries, the state of the world for working people and their families is not optimistic.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while in the US, the top 1% of the population doubled its share in national income from around 8% in the mid-1970s to almost 16% in the 2000sIn the words of the OECD, inequalities have become the biggest threat to global growth and stability.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1.8 billion people are expected to face water scarcity by 2025. 180 million will be affected by food shortages..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accent6">
                    <a:lumMod val="75000"/>
                  </a:schemeClr>
                </a:solidFill>
              </a:rPr>
              <a:t>as governments lack the political will to do the right thing, end the domination of the economy by financial markets, and put the interests of citizens ahead of the interests of banks, financial institutions and large corporations.</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model is not serving people and our communities in the 21st century.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With the exception of a very few countries, the state of the world for working people and their families is not optimistic.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while in the US, the top 1% of the population doubled its share in national income from around 8% in the mid-1970s to almost 16% in the 2000sIn the words of the OECD, inequalities have become the biggest threat to global growth and stability.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1.8 billion people are expected to face water scarcity by 2025. 180 million will be affected by food shortages..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accent6">
                    <a:lumMod val="75000"/>
                  </a:schemeClr>
                </a:solidFill>
              </a:rPr>
              <a:t>as governments lack the political will to do the right thing, end the domination of the economy by financial markets, and put the interests of citizens ahead of the interests of banks, financial institutions and large corporations.</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840" y="695322"/>
            <a:ext cx="2570321" cy="3429369"/>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795" name="Rectangle 2"/>
          <p:cNvSpPr>
            <a:spLocks noGrp="1" noChangeArrowheads="1"/>
          </p:cNvSpPr>
          <p:nvPr>
            <p:ph type="body"/>
          </p:nvPr>
        </p:nvSpPr>
        <p:spPr>
          <a:xfrm>
            <a:off x="686290" y="4343179"/>
            <a:ext cx="5478884" cy="410845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B65F0E-45BA-40A6-9BB9-1EFDFE1D264F}" type="datetimeFigureOut">
              <a:rPr lang="en-GB" smtClean="0"/>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352364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B65F0E-45BA-40A6-9BB9-1EFDFE1D264F}" type="datetimeFigureOut">
              <a:rPr lang="en-GB" smtClean="0"/>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41263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B65F0E-45BA-40A6-9BB9-1EFDFE1D264F}" type="datetimeFigureOut">
              <a:rPr lang="en-GB" smtClean="0"/>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280169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1663" cy="1433512"/>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fr-FR"/>
          </a:p>
        </p:txBody>
      </p:sp>
      <p:sp>
        <p:nvSpPr>
          <p:cNvPr id="4" name="Rectangle 4"/>
          <p:cNvSpPr>
            <a:spLocks noGrp="1" noChangeArrowheads="1"/>
          </p:cNvSpPr>
          <p:nvPr>
            <p:ph type="ftr" idx="11"/>
          </p:nvPr>
        </p:nvSpPr>
        <p:spPr>
          <a:ln/>
        </p:spPr>
        <p:txBody>
          <a:bodyPr/>
          <a:lstStyle>
            <a:lvl1pPr>
              <a:defRPr/>
            </a:lvl1pPr>
          </a:lstStyle>
          <a:p>
            <a:pPr>
              <a:defRPr/>
            </a:pPr>
            <a:endParaRPr lang="fr-FR"/>
          </a:p>
        </p:txBody>
      </p:sp>
      <p:sp>
        <p:nvSpPr>
          <p:cNvPr id="5" name="Rectangle 5"/>
          <p:cNvSpPr>
            <a:spLocks noGrp="1" noChangeArrowheads="1"/>
          </p:cNvSpPr>
          <p:nvPr>
            <p:ph type="sldNum" idx="12"/>
          </p:nvPr>
        </p:nvSpPr>
        <p:spPr>
          <a:ln/>
        </p:spPr>
        <p:txBody>
          <a:bodyPr/>
          <a:lstStyle>
            <a:lvl1pPr>
              <a:defRPr/>
            </a:lvl1pPr>
          </a:lstStyle>
          <a:p>
            <a:pPr>
              <a:defRPr/>
            </a:pPr>
            <a:fld id="{5BD5DE89-566C-461C-A88A-8DD072E3B2D8}" type="slidenum">
              <a:rPr lang="fr-FR"/>
              <a:pPr>
                <a:defRPr/>
              </a:pPr>
              <a:t>‹#›</a:t>
            </a:fld>
            <a:endParaRPr lang="fr-FR"/>
          </a:p>
        </p:txBody>
      </p:sp>
    </p:spTree>
    <p:extLst>
      <p:ext uri="{BB962C8B-B14F-4D97-AF65-F5344CB8AC3E}">
        <p14:creationId xmlns:p14="http://schemas.microsoft.com/office/powerpoint/2010/main" val="103513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B65F0E-45BA-40A6-9BB9-1EFDFE1D264F}" type="datetimeFigureOut">
              <a:rPr lang="en-GB" smtClean="0"/>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349445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65F0E-45BA-40A6-9BB9-1EFDFE1D264F}" type="datetimeFigureOut">
              <a:rPr lang="en-GB" smtClean="0"/>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194729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B65F0E-45BA-40A6-9BB9-1EFDFE1D264F}" type="datetimeFigureOut">
              <a:rPr lang="en-GB" smtClean="0"/>
              <a:t>20/07/2015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2291875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B65F0E-45BA-40A6-9BB9-1EFDFE1D264F}" type="datetimeFigureOut">
              <a:rPr lang="en-GB" smtClean="0"/>
              <a:t>20/07/2015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292595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B65F0E-45BA-40A6-9BB9-1EFDFE1D264F}" type="datetimeFigureOut">
              <a:rPr lang="en-GB" smtClean="0"/>
              <a:t>20/07/2015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2889159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65F0E-45BA-40A6-9BB9-1EFDFE1D264F}" type="datetimeFigureOut">
              <a:rPr lang="en-GB" smtClean="0"/>
              <a:t>20/07/2015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113964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65F0E-45BA-40A6-9BB9-1EFDFE1D264F}" type="datetimeFigureOut">
              <a:rPr lang="en-GB" smtClean="0"/>
              <a:t>20/07/2015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253982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65F0E-45BA-40A6-9BB9-1EFDFE1D264F}" type="datetimeFigureOut">
              <a:rPr lang="en-GB" smtClean="0"/>
              <a:t>20/07/2015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4E860A-B2BE-4982-9409-7340F726A334}" type="slidenum">
              <a:rPr lang="en-GB" smtClean="0"/>
              <a:t>‹#›</a:t>
            </a:fld>
            <a:endParaRPr lang="en-GB"/>
          </a:p>
        </p:txBody>
      </p:sp>
    </p:spTree>
    <p:extLst>
      <p:ext uri="{BB962C8B-B14F-4D97-AF65-F5344CB8AC3E}">
        <p14:creationId xmlns:p14="http://schemas.microsoft.com/office/powerpoint/2010/main" val="388588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65F0E-45BA-40A6-9BB9-1EFDFE1D264F}" type="datetimeFigureOut">
              <a:rPr lang="en-GB" smtClean="0"/>
              <a:t>20/07/2015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E860A-B2BE-4982-9409-7340F726A334}" type="slidenum">
              <a:rPr lang="en-GB" smtClean="0"/>
              <a:t>‹#›</a:t>
            </a:fld>
            <a:endParaRPr lang="en-GB"/>
          </a:p>
        </p:txBody>
      </p:sp>
    </p:spTree>
    <p:extLst>
      <p:ext uri="{BB962C8B-B14F-4D97-AF65-F5344CB8AC3E}">
        <p14:creationId xmlns:p14="http://schemas.microsoft.com/office/powerpoint/2010/main" val="4270878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hyperlink" Target="http://www.equaltimes.org/"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971550" y="969963"/>
            <a:ext cx="7704138" cy="1922462"/>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 pos="10780713" algn="l"/>
              </a:tabLst>
            </a:pPr>
            <a:r>
              <a:rPr lang="ru-RU" sz="4000" b="1" dirty="0" smtClean="0">
                <a:solidFill>
                  <a:srgbClr val="7E0021"/>
                </a:solidFill>
              </a:rPr>
              <a:t>Международная Конфедерация Профсоюзов: приоритеты и деятельность </a:t>
            </a:r>
            <a:r>
              <a:rPr lang="fr-FR" sz="4000" dirty="0" smtClean="0">
                <a:solidFill>
                  <a:srgbClr val="7E0021"/>
                </a:solidFill>
              </a:rPr>
              <a:t>	</a:t>
            </a:r>
          </a:p>
        </p:txBody>
      </p:sp>
      <p:sp>
        <p:nvSpPr>
          <p:cNvPr id="2051" name="Rectangle 2"/>
          <p:cNvSpPr>
            <a:spLocks noGrp="1" noChangeArrowheads="1"/>
          </p:cNvSpPr>
          <p:nvPr>
            <p:ph type="subTitle" idx="4294967295"/>
          </p:nvPr>
        </p:nvSpPr>
        <p:spPr>
          <a:xfrm>
            <a:off x="1692275" y="3141663"/>
            <a:ext cx="6400800" cy="1758950"/>
          </a:xfrm>
        </p:spPr>
        <p:txBody>
          <a:bodyPr/>
          <a:lstStyle/>
          <a:p>
            <a:pPr marL="0" indent="0" algn="ctr" eaLnBrk="1" hangingPunct="1">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dirty="0" smtClean="0">
                <a:solidFill>
                  <a:srgbClr val="CC5A00"/>
                </a:solidFill>
              </a:rPr>
              <a:t>	</a:t>
            </a:r>
            <a:r>
              <a:rPr lang="ru-RU" dirty="0" smtClean="0">
                <a:solidFill>
                  <a:srgbClr val="CC5A00"/>
                </a:solidFill>
              </a:rPr>
              <a:t>Антон </a:t>
            </a:r>
            <a:r>
              <a:rPr lang="ru-RU" dirty="0" err="1" smtClean="0">
                <a:solidFill>
                  <a:srgbClr val="CC5A00"/>
                </a:solidFill>
              </a:rPr>
              <a:t>Леппик</a:t>
            </a:r>
            <a:endParaRPr lang="ru-RU" dirty="0" smtClean="0">
              <a:solidFill>
                <a:srgbClr val="CC5A00"/>
              </a:solidFill>
            </a:endParaRPr>
          </a:p>
          <a:p>
            <a:pPr marL="0" indent="0" algn="ctr" eaLnBrk="1" hangingPunct="1">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solidFill>
                  <a:srgbClr val="CC5A00"/>
                </a:solidFill>
              </a:rPr>
              <a:t>МКП-ВЕРС</a:t>
            </a:r>
            <a:endParaRPr lang="fr-FR" dirty="0" smtClean="0">
              <a:solidFill>
                <a:srgbClr val="CC5A00"/>
              </a:solidFill>
            </a:endParaRPr>
          </a:p>
        </p:txBody>
      </p:sp>
      <p:sp>
        <p:nvSpPr>
          <p:cNvPr id="2052" name="Rectangle 3"/>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2053" name="Rectangle 4"/>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Rectangle 5"/>
          <p:cNvSpPr>
            <a:spLocks noChangeArrowheads="1"/>
          </p:cNvSpPr>
          <p:nvPr/>
        </p:nvSpPr>
        <p:spPr bwMode="auto">
          <a:xfrm>
            <a:off x="0" y="6237288"/>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Line 6"/>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056" name="Line 7"/>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205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8" name="Rectangle 9"/>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2059"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60" name="Text Box 11"/>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Tree>
    <p:extLst>
      <p:ext uri="{BB962C8B-B14F-4D97-AF65-F5344CB8AC3E}">
        <p14:creationId xmlns:p14="http://schemas.microsoft.com/office/powerpoint/2010/main" val="34734130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Глобальная экономика</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dirty="0"/>
              <a:t>Глобальная экономика сегодня имеет не больше гарантий, чем это было семь лет назад, но теперь мы в состоянии острого кризиса безработицы и социального неравенства, который парализует как наши экономики, так и наши общества</a:t>
            </a:r>
            <a:r>
              <a:rPr lang="ru-RU" sz="2000" dirty="0" smtClean="0"/>
              <a:t>.</a:t>
            </a:r>
          </a:p>
          <a:p>
            <a:endParaRPr lang="en-GB" sz="2000" dirty="0"/>
          </a:p>
          <a:p>
            <a:r>
              <a:rPr lang="ru-RU" sz="2000" dirty="0"/>
              <a:t>международные финансовые учреждения продолжают оказывать давление на правительства, чтобы они склонялись перед властью финансовых рынков, и правительства действительно склоняются перед ними</a:t>
            </a:r>
          </a:p>
          <a:p>
            <a:endParaRPr lang="fr-FR" sz="2000" b="1" dirty="0" smtClean="0">
              <a:solidFill>
                <a:srgbClr val="C00000"/>
              </a:solidFill>
            </a:endParaRPr>
          </a:p>
        </p:txBody>
      </p:sp>
    </p:spTree>
    <p:extLst>
      <p:ext uri="{BB962C8B-B14F-4D97-AF65-F5344CB8AC3E}">
        <p14:creationId xmlns:p14="http://schemas.microsoft.com/office/powerpoint/2010/main" val="13922447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Глобальная экономика</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dirty="0"/>
              <a:t>развивающиеся страны испытывают постоянное давление при консолидации соглашений по свободной торговле и норм в рамках ВТО. Такое давление сохраняет за странами статус экспортеров сырья</a:t>
            </a:r>
          </a:p>
          <a:p>
            <a:r>
              <a:rPr lang="ru-RU" sz="2000" dirty="0"/>
              <a:t>Доминирующая модель торговли усугубила негативные тенденции, не оставив политического пространства для развития производства с добавленной стоимостью, ухудшив ситуацию в эксплуатирующих цепочках поставок, где права трудящихся вопиюще нарушены или не существуют вовсе. </a:t>
            </a:r>
          </a:p>
          <a:p>
            <a:r>
              <a:rPr lang="ru-RU" sz="2000" dirty="0"/>
              <a:t>Текущая модель соглашений по свободной торговле и инвестициям, унаследованная от неолиберальной гегемонии, усиливает модель доминирования во главе с транснациональными корпорациями и финансовыми институтами</a:t>
            </a:r>
            <a:endParaRPr lang="en-GB" sz="2000" dirty="0"/>
          </a:p>
          <a:p>
            <a:endParaRPr lang="fr-FR" sz="2000" b="1" dirty="0" smtClean="0">
              <a:solidFill>
                <a:srgbClr val="C00000"/>
              </a:solidFill>
            </a:endParaRPr>
          </a:p>
        </p:txBody>
      </p:sp>
    </p:spTree>
    <p:extLst>
      <p:ext uri="{BB962C8B-B14F-4D97-AF65-F5344CB8AC3E}">
        <p14:creationId xmlns:p14="http://schemas.microsoft.com/office/powerpoint/2010/main" val="34120400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Неравенство</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dirty="0"/>
              <a:t>Глобальный опрос МКП в 2013 г. показал, что одна из двух трудящихся семей непосредственно столкнулась с потерей рабочих мест или сокращением рабочего дня. </a:t>
            </a:r>
            <a:endParaRPr lang="en-GB" sz="2000" dirty="0"/>
          </a:p>
          <a:p>
            <a:r>
              <a:rPr lang="ru-RU" sz="2000" dirty="0"/>
              <a:t>Более половины населения земного шара говорят, что последние два года их доходы не успевали за стоимостью жизни. Наличие работы больше не гарантирует удовлетворение основных потребностей, а женщины составляют большинство среди работающих бедных.</a:t>
            </a:r>
            <a:endParaRPr lang="en-GB" sz="2000" dirty="0"/>
          </a:p>
          <a:p>
            <a:r>
              <a:rPr lang="ru-RU" sz="2000" dirty="0"/>
              <a:t>59 процентов людей уже не в состоянии делать какие-либо денежные накопления.</a:t>
            </a:r>
            <a:endParaRPr lang="en-GB" sz="2000" dirty="0"/>
          </a:p>
          <a:p>
            <a:r>
              <a:rPr lang="ru-RU" sz="2000" dirty="0"/>
              <a:t>Неравенство доходов выросло за последние три десятилетия в 17 из 24 стран ОЭСР, по которым имеются данные, а более 1,2 млрд человек по всему миру живут в условиях крайней бедности</a:t>
            </a:r>
            <a:endParaRPr lang="en-GB" sz="2000" dirty="0"/>
          </a:p>
          <a:p>
            <a:endParaRPr lang="fr-FR" sz="2000" b="1" dirty="0" smtClean="0">
              <a:solidFill>
                <a:srgbClr val="C00000"/>
              </a:solidFill>
            </a:endParaRPr>
          </a:p>
        </p:txBody>
      </p:sp>
    </p:spTree>
    <p:extLst>
      <p:ext uri="{BB962C8B-B14F-4D97-AF65-F5344CB8AC3E}">
        <p14:creationId xmlns:p14="http://schemas.microsoft.com/office/powerpoint/2010/main" val="37259224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Неравенство</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dirty="0"/>
              <a:t>В докладе ОЭСР «Рост неравенства</a:t>
            </a:r>
            <a:r>
              <a:rPr lang="ru-RU" sz="2000" dirty="0" smtClean="0"/>
              <a:t>» (середина 80х – конец 2000-х годов): глобальный </a:t>
            </a:r>
            <a:r>
              <a:rPr lang="ru-RU" sz="2000" dirty="0"/>
              <a:t>располагаемый доход ежегодно рос в среднем на 1,7%,  </a:t>
            </a:r>
            <a:r>
              <a:rPr lang="ru-RU" sz="2000" dirty="0" smtClean="0"/>
              <a:t>располагаемый </a:t>
            </a:r>
            <a:r>
              <a:rPr lang="ru-RU" sz="2000" dirty="0"/>
              <a:t>доход богатейших 10% </a:t>
            </a:r>
            <a:r>
              <a:rPr lang="ru-RU" sz="2000" dirty="0" smtClean="0"/>
              <a:t>- на </a:t>
            </a:r>
            <a:r>
              <a:rPr lang="ru-RU" sz="2000" dirty="0"/>
              <a:t>1,9%, </a:t>
            </a:r>
            <a:r>
              <a:rPr lang="ru-RU" sz="2000" dirty="0" smtClean="0"/>
              <a:t>доход </a:t>
            </a:r>
            <a:r>
              <a:rPr lang="ru-RU" sz="2000" dirty="0"/>
              <a:t>беднейших слоев общества </a:t>
            </a:r>
            <a:r>
              <a:rPr lang="ru-RU" sz="2000" dirty="0" smtClean="0"/>
              <a:t>- 1,3</a:t>
            </a:r>
            <a:r>
              <a:rPr lang="ru-RU" sz="2000" dirty="0"/>
              <a:t>%. </a:t>
            </a:r>
            <a:r>
              <a:rPr lang="ru-RU" sz="2000" dirty="0" smtClean="0"/>
              <a:t>Средний </a:t>
            </a:r>
            <a:r>
              <a:rPr lang="ru-RU" sz="2000" dirty="0"/>
              <a:t>коэффициент Джини в странах ОЭСР, который составлял 0,29 в середине 1980-х, увеличился почти на 10% к 2010 </a:t>
            </a:r>
            <a:r>
              <a:rPr lang="ru-RU" sz="2000" dirty="0" smtClean="0"/>
              <a:t>году</a:t>
            </a:r>
            <a:endParaRPr lang="en-US" sz="2000" dirty="0" smtClean="0"/>
          </a:p>
          <a:p>
            <a:r>
              <a:rPr lang="ru-RU" sz="2000" dirty="0"/>
              <a:t>В последнем докладе ОЭСР (2013 г.) </a:t>
            </a:r>
            <a:r>
              <a:rPr lang="ru-RU" sz="2000" dirty="0" smtClean="0"/>
              <a:t>: изменения </a:t>
            </a:r>
            <a:r>
              <a:rPr lang="ru-RU" sz="2000" dirty="0"/>
              <a:t>тенденции роста неравенства не отмечается. Неравенство </a:t>
            </a:r>
            <a:r>
              <a:rPr lang="ru-RU" sz="2000" dirty="0" smtClean="0"/>
              <a:t>доходов </a:t>
            </a:r>
            <a:r>
              <a:rPr lang="ru-RU" sz="2000" dirty="0"/>
              <a:t>продолжало увеличиваться, причем намного быстрее, чем когда-либо прежде. Увеличение в период с 2008 по 2010 годы было таким же сильным, как за двенадцать лет до кризиса,  и ситуацию усугубили многие правительства, приняв регрессивные налоговую политику</a:t>
            </a:r>
            <a:endParaRPr lang="fr-FR" sz="2000" b="1" dirty="0" smtClean="0">
              <a:solidFill>
                <a:srgbClr val="C00000"/>
              </a:solidFill>
            </a:endParaRPr>
          </a:p>
        </p:txBody>
      </p:sp>
    </p:spTree>
    <p:extLst>
      <p:ext uri="{BB962C8B-B14F-4D97-AF65-F5344CB8AC3E}">
        <p14:creationId xmlns:p14="http://schemas.microsoft.com/office/powerpoint/2010/main" val="37259224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Неравенство</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dirty="0"/>
              <a:t>Скандальный уход от уплаты налогов богатыми и корпорациями внутри и между странами усугубляется резким сокращением сферы общественного обслуживания, рабочих мест и социального обеспечения. </a:t>
            </a:r>
            <a:endParaRPr lang="en-US" sz="2000" dirty="0" smtClean="0"/>
          </a:p>
          <a:p>
            <a:r>
              <a:rPr lang="ru-RU" sz="2000" dirty="0" smtClean="0"/>
              <a:t>практик</a:t>
            </a:r>
            <a:r>
              <a:rPr lang="ru-RU" sz="2000" dirty="0"/>
              <a:t>и</a:t>
            </a:r>
            <a:r>
              <a:rPr lang="ru-RU" sz="2000" dirty="0" smtClean="0"/>
              <a:t> </a:t>
            </a:r>
            <a:r>
              <a:rPr lang="ru-RU" sz="2000" dirty="0"/>
              <a:t>«отмывания денег», налоговой оптимизации и налоговых «оазисов», </a:t>
            </a:r>
            <a:r>
              <a:rPr lang="ru-RU" sz="2000" dirty="0" smtClean="0"/>
              <a:t>мешают </a:t>
            </a:r>
            <a:r>
              <a:rPr lang="ru-RU" sz="2000" dirty="0"/>
              <a:t>справедливому развитию и сокращению </a:t>
            </a:r>
            <a:r>
              <a:rPr lang="ru-RU" sz="2000" dirty="0" smtClean="0"/>
              <a:t>неравенства.</a:t>
            </a:r>
          </a:p>
          <a:p>
            <a:r>
              <a:rPr lang="ru-RU" sz="2000" dirty="0"/>
              <a:t>Незарегистрированный труд и коррупция сильно сказываются на государственных </a:t>
            </a:r>
            <a:r>
              <a:rPr lang="ru-RU" sz="2000" dirty="0" smtClean="0"/>
              <a:t>финансах. </a:t>
            </a:r>
            <a:r>
              <a:rPr lang="ru-RU" sz="2000" dirty="0"/>
              <a:t>Незарегистрированный труд крадет общественное благосостояние, использует отчаяние трудящихся и способствует нечестной </a:t>
            </a:r>
            <a:r>
              <a:rPr lang="ru-RU" sz="2000" dirty="0" smtClean="0"/>
              <a:t>конкуренции.</a:t>
            </a:r>
          </a:p>
          <a:p>
            <a:r>
              <a:rPr lang="ru-RU" sz="2000" dirty="0"/>
              <a:t>более 1,2 млрд людей живут ниже глобального уровня бедности в  1,25 долларов США в день</a:t>
            </a:r>
            <a:endParaRPr lang="fr-FR" sz="2000" b="1" dirty="0" smtClean="0">
              <a:solidFill>
                <a:srgbClr val="C00000"/>
              </a:solidFill>
            </a:endParaRPr>
          </a:p>
        </p:txBody>
      </p:sp>
    </p:spTree>
    <p:extLst>
      <p:ext uri="{BB962C8B-B14F-4D97-AF65-F5344CB8AC3E}">
        <p14:creationId xmlns:p14="http://schemas.microsoft.com/office/powerpoint/2010/main" val="34578874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Роль профсоюзов</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dirty="0"/>
              <a:t>Профсоюзы – ключ к социальной справедливости и равенству</a:t>
            </a:r>
            <a:endParaRPr lang="ru-RU" sz="2000" dirty="0" smtClean="0"/>
          </a:p>
          <a:p>
            <a:r>
              <a:rPr lang="ru-RU" sz="2000" dirty="0" smtClean="0"/>
              <a:t>МКП </a:t>
            </a:r>
            <a:r>
              <a:rPr lang="ru-RU" sz="2000" dirty="0"/>
              <a:t>требует, чтобы полная занятость, достойный труд и минимальная социальная защита стали центром глобальных действий, включая отдельные цели по устойчивому развитию в плане ООН по развитию после 2015 </a:t>
            </a:r>
            <a:r>
              <a:rPr lang="ru-RU" sz="2000" dirty="0" smtClean="0"/>
              <a:t>года.</a:t>
            </a:r>
          </a:p>
          <a:p>
            <a:r>
              <a:rPr lang="ru-RU" sz="2000" dirty="0"/>
              <a:t>МКП призвала Группу 20 осуществлять свой ​​План роста и создания рабочих мест, начиная с  инвестиций в инфраструктуру, в частности в школы, общественный транспорт и больницы, а также в создание </a:t>
            </a:r>
            <a:r>
              <a:rPr lang="ru-RU" sz="2000" dirty="0" err="1"/>
              <a:t>экологичной</a:t>
            </a:r>
            <a:r>
              <a:rPr lang="ru-RU" sz="2000" dirty="0"/>
              <a:t> инфраструктуры. В то же время ЕКП поднимала перед правительствами ЕС вопрос о "плане восстановления".</a:t>
            </a:r>
            <a:endParaRPr lang="en-GB" sz="2000" dirty="0"/>
          </a:p>
          <a:p>
            <a:endParaRPr lang="fr-FR" sz="2000" b="1" dirty="0" smtClean="0">
              <a:solidFill>
                <a:srgbClr val="C00000"/>
              </a:solidFill>
            </a:endParaRPr>
          </a:p>
        </p:txBody>
      </p:sp>
    </p:spTree>
    <p:extLst>
      <p:ext uri="{BB962C8B-B14F-4D97-AF65-F5344CB8AC3E}">
        <p14:creationId xmlns:p14="http://schemas.microsoft.com/office/powerpoint/2010/main" val="5951994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Роль профсоюзов</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000" dirty="0" smtClean="0"/>
              <a:t>Существуют </a:t>
            </a:r>
            <a:r>
              <a:rPr lang="ru-RU" sz="2000" dirty="0"/>
              <a:t>альтернативы вредоносным и неэффективным мерам жесткой </a:t>
            </a:r>
            <a:r>
              <a:rPr lang="ru-RU" sz="2000" dirty="0" smtClean="0"/>
              <a:t>экономии – требования профсоюзов:</a:t>
            </a:r>
            <a:endParaRPr lang="en-GB" sz="2000" dirty="0"/>
          </a:p>
          <a:p>
            <a:endParaRPr lang="en-GB" sz="2000" dirty="0"/>
          </a:p>
          <a:p>
            <a:pPr lvl="0"/>
            <a:r>
              <a:rPr lang="ru-RU" sz="2000" dirty="0"/>
              <a:t>Внедрение прогрессивного налогообложения</a:t>
            </a:r>
            <a:endParaRPr lang="en-GB" sz="2000" dirty="0"/>
          </a:p>
          <a:p>
            <a:pPr lvl="0"/>
            <a:r>
              <a:rPr lang="ru-RU" sz="2000" dirty="0"/>
              <a:t>Прекращение практики «налоговых оазисов» и уклонения от уплаты налогов корпорациями посредством уменьшения налоговой базы и перемещения прибылей;</a:t>
            </a:r>
            <a:endParaRPr lang="en-GB" sz="2000" dirty="0"/>
          </a:p>
          <a:p>
            <a:r>
              <a:rPr lang="ru-RU" sz="2000" dirty="0"/>
              <a:t>Долгосрочные инвестиции,  например, в инфраструктуру и социальную </a:t>
            </a:r>
            <a:r>
              <a:rPr lang="ru-RU" sz="2000" dirty="0" smtClean="0"/>
              <a:t>защиту, в </a:t>
            </a:r>
            <a:r>
              <a:rPr lang="ru-RU" sz="2000" dirty="0"/>
              <a:t>качественные общественные услуги, в экономику по уходу</a:t>
            </a:r>
            <a:endParaRPr lang="en-GB" sz="2000" dirty="0"/>
          </a:p>
          <a:p>
            <a:pPr lvl="0"/>
            <a:r>
              <a:rPr lang="ru-RU" sz="2000" dirty="0" smtClean="0"/>
              <a:t>Финансовые </a:t>
            </a:r>
            <a:r>
              <a:rPr lang="ru-RU" sz="2000" dirty="0"/>
              <a:t>реформы, ограничивающие спекуляции, в частности налог на финансовые операции, а также</a:t>
            </a:r>
            <a:endParaRPr lang="en-GB" sz="2000" dirty="0"/>
          </a:p>
          <a:p>
            <a:pPr lvl="0"/>
            <a:r>
              <a:rPr lang="ru-RU" sz="2000" dirty="0"/>
              <a:t>Борьбу с незарегистрированным трудом и </a:t>
            </a:r>
            <a:r>
              <a:rPr lang="ru-RU" sz="2000" dirty="0" smtClean="0"/>
              <a:t>коррупцией</a:t>
            </a:r>
          </a:p>
        </p:txBody>
      </p:sp>
    </p:spTree>
    <p:extLst>
      <p:ext uri="{BB962C8B-B14F-4D97-AF65-F5344CB8AC3E}">
        <p14:creationId xmlns:p14="http://schemas.microsoft.com/office/powerpoint/2010/main" val="13607108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Роль профсоюзов</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000" b="1" dirty="0"/>
              <a:t>Нам нужно новое   глобальное соглашение между нациями; новый , социальный контракт, гарантирующий полную занятость, достойный труд и устойчивое развитие</a:t>
            </a:r>
            <a:r>
              <a:rPr lang="ru-RU" sz="2000" dirty="0"/>
              <a:t>.</a:t>
            </a:r>
            <a:endParaRPr lang="en-GB" sz="2000" dirty="0"/>
          </a:p>
          <a:p>
            <a:pPr>
              <a:buFont typeface="Arial" charset="0"/>
              <a:buChar char="•"/>
            </a:pPr>
            <a:r>
              <a:rPr lang="ru-RU" sz="2000" dirty="0" smtClean="0"/>
              <a:t>МОТ</a:t>
            </a:r>
            <a:r>
              <a:rPr lang="ru-RU" sz="2000" dirty="0"/>
              <a:t> должна занимать центральное место при принятии глобальных </a:t>
            </a:r>
            <a:r>
              <a:rPr lang="ru-RU" sz="2000" dirty="0" smtClean="0"/>
              <a:t>решений</a:t>
            </a:r>
          </a:p>
          <a:p>
            <a:pPr>
              <a:buFont typeface="Arial" charset="0"/>
              <a:buChar char="•"/>
            </a:pPr>
            <a:r>
              <a:rPr lang="ru-RU" sz="2000" dirty="0" smtClean="0"/>
              <a:t>Новой </a:t>
            </a:r>
            <a:r>
              <a:rPr lang="ru-RU" sz="2000" dirty="0"/>
              <a:t>экономический модели, которая служила бы людям и их общинам через </a:t>
            </a:r>
            <a:r>
              <a:rPr lang="ru-RU" sz="2000" dirty="0" err="1"/>
              <a:t>трипартизм</a:t>
            </a:r>
            <a:r>
              <a:rPr lang="ru-RU" sz="2000" dirty="0"/>
              <a:t>, социальный диалог и коллективные </a:t>
            </a:r>
            <a:r>
              <a:rPr lang="ru-RU" sz="2000" dirty="0" smtClean="0"/>
              <a:t>переговоры</a:t>
            </a:r>
            <a:endParaRPr lang="ru-RU" sz="2000" dirty="0"/>
          </a:p>
          <a:p>
            <a:pPr>
              <a:buFont typeface="Arial" charset="0"/>
              <a:buChar char="•"/>
            </a:pPr>
            <a:r>
              <a:rPr lang="ru-RU" sz="2000" dirty="0" smtClean="0"/>
              <a:t>Социально-справедливые </a:t>
            </a:r>
            <a:r>
              <a:rPr lang="ru-RU" sz="2000" dirty="0"/>
              <a:t>государства будут формироваться только в том случае, если коллективный голос граждан будет достаточно громким, а социальному диалогу будет отведена четкая роль. </a:t>
            </a:r>
            <a:endParaRPr lang="ru-RU" sz="2000" dirty="0" smtClean="0"/>
          </a:p>
          <a:p>
            <a:pPr>
              <a:buFont typeface="Arial" charset="0"/>
              <a:buChar char="•"/>
            </a:pPr>
            <a:r>
              <a:rPr lang="ru-RU" sz="2000" dirty="0" smtClean="0"/>
              <a:t>ратификация </a:t>
            </a:r>
            <a:r>
              <a:rPr lang="ru-RU" sz="2000" dirty="0"/>
              <a:t>и </a:t>
            </a:r>
            <a:r>
              <a:rPr lang="ru-RU" sz="2000" dirty="0" err="1" smtClean="0"/>
              <a:t>эффективнаяреализация</a:t>
            </a:r>
            <a:r>
              <a:rPr lang="ru-RU" sz="2000" dirty="0" smtClean="0"/>
              <a:t> </a:t>
            </a:r>
            <a:r>
              <a:rPr lang="ru-RU" sz="2000" dirty="0"/>
              <a:t>международных трудовых </a:t>
            </a:r>
            <a:r>
              <a:rPr lang="ru-RU" sz="2000" dirty="0" smtClean="0"/>
              <a:t>норм</a:t>
            </a:r>
            <a:endParaRPr lang="en-GB" sz="2000" dirty="0"/>
          </a:p>
          <a:p>
            <a:pPr marL="0" indent="0">
              <a:buNone/>
            </a:pPr>
            <a:endParaRPr lang="ru-RU" sz="2000" dirty="0" smtClean="0"/>
          </a:p>
        </p:txBody>
      </p:sp>
    </p:spTree>
    <p:extLst>
      <p:ext uri="{BB962C8B-B14F-4D97-AF65-F5344CB8AC3E}">
        <p14:creationId xmlns:p14="http://schemas.microsoft.com/office/powerpoint/2010/main" val="38807929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Роль профсоюзов</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000" b="1" dirty="0"/>
              <a:t>Нам нужно новое   глобальное соглашение между нациями; новый , социальный контракт, гарантирующий полную занятость, достойный труд и устойчивое развитие</a:t>
            </a:r>
            <a:r>
              <a:rPr lang="ru-RU" sz="2000" dirty="0"/>
              <a:t>.</a:t>
            </a:r>
            <a:endParaRPr lang="en-GB" sz="2000" dirty="0"/>
          </a:p>
          <a:p>
            <a:pPr>
              <a:buFont typeface="Arial" charset="0"/>
              <a:buChar char="•"/>
            </a:pPr>
            <a:r>
              <a:rPr lang="ru-RU" sz="2000" dirty="0" smtClean="0"/>
              <a:t>МОТ</a:t>
            </a:r>
            <a:r>
              <a:rPr lang="ru-RU" sz="2000" dirty="0"/>
              <a:t> должна занимать центральное место при принятии глобальных </a:t>
            </a:r>
            <a:r>
              <a:rPr lang="ru-RU" sz="2000" dirty="0" smtClean="0"/>
              <a:t>решений</a:t>
            </a:r>
          </a:p>
          <a:p>
            <a:pPr>
              <a:buFont typeface="Arial" charset="0"/>
              <a:buChar char="•"/>
            </a:pPr>
            <a:r>
              <a:rPr lang="ru-RU" sz="2000" dirty="0" smtClean="0"/>
              <a:t>Новой </a:t>
            </a:r>
            <a:r>
              <a:rPr lang="ru-RU" sz="2000" dirty="0"/>
              <a:t>экономический модели, которая служила бы людям и их общинам через </a:t>
            </a:r>
            <a:r>
              <a:rPr lang="ru-RU" sz="2000" dirty="0" err="1"/>
              <a:t>трипартизм</a:t>
            </a:r>
            <a:r>
              <a:rPr lang="ru-RU" sz="2000" dirty="0"/>
              <a:t>, социальный диалог и коллективные </a:t>
            </a:r>
            <a:r>
              <a:rPr lang="ru-RU" sz="2000" dirty="0" smtClean="0"/>
              <a:t>переговоры</a:t>
            </a:r>
            <a:endParaRPr lang="ru-RU" sz="2000" dirty="0"/>
          </a:p>
          <a:p>
            <a:pPr>
              <a:buFont typeface="Arial" charset="0"/>
              <a:buChar char="•"/>
            </a:pPr>
            <a:r>
              <a:rPr lang="ru-RU" sz="2000" dirty="0" smtClean="0"/>
              <a:t>Социально-справедливые </a:t>
            </a:r>
            <a:r>
              <a:rPr lang="ru-RU" sz="2000" dirty="0"/>
              <a:t>государства будут формироваться только в том случае, если коллективный голос граждан будет достаточно громким, а социальному диалогу будет отведена четкая роль. </a:t>
            </a:r>
            <a:endParaRPr lang="ru-RU" sz="2000" dirty="0" smtClean="0"/>
          </a:p>
          <a:p>
            <a:pPr>
              <a:buFont typeface="Arial" charset="0"/>
              <a:buChar char="•"/>
            </a:pPr>
            <a:r>
              <a:rPr lang="ru-RU" sz="2000" dirty="0" smtClean="0"/>
              <a:t>ратификация </a:t>
            </a:r>
            <a:r>
              <a:rPr lang="ru-RU" sz="2000" dirty="0"/>
              <a:t>и </a:t>
            </a:r>
            <a:r>
              <a:rPr lang="ru-RU" sz="2000" dirty="0" smtClean="0"/>
              <a:t>эффективная</a:t>
            </a:r>
            <a:r>
              <a:rPr lang="en-US" sz="2000" dirty="0" smtClean="0"/>
              <a:t> </a:t>
            </a:r>
            <a:r>
              <a:rPr lang="ru-RU" sz="2000" dirty="0" smtClean="0"/>
              <a:t>реализация </a:t>
            </a:r>
            <a:r>
              <a:rPr lang="ru-RU" sz="2000" dirty="0"/>
              <a:t>международных трудовых </a:t>
            </a:r>
            <a:r>
              <a:rPr lang="ru-RU" sz="2000" dirty="0" smtClean="0"/>
              <a:t>норм</a:t>
            </a:r>
            <a:endParaRPr lang="en-GB" sz="2000" dirty="0"/>
          </a:p>
          <a:p>
            <a:pPr marL="0" indent="0">
              <a:buNone/>
            </a:pPr>
            <a:endParaRPr lang="ru-RU" sz="2000" dirty="0" smtClean="0"/>
          </a:p>
        </p:txBody>
      </p:sp>
    </p:spTree>
    <p:extLst>
      <p:ext uri="{BB962C8B-B14F-4D97-AF65-F5344CB8AC3E}">
        <p14:creationId xmlns:p14="http://schemas.microsoft.com/office/powerpoint/2010/main" val="24614444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a:t>Профсоюзы – двигатели развития</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fontScale="92500" lnSpcReduction="20000"/>
          </a:bodyPr>
          <a:lstStyle/>
          <a:p>
            <a:pPr lvl="0"/>
            <a:r>
              <a:rPr lang="ru-RU" sz="2000" dirty="0"/>
              <a:t>Глобальная рабочая сила составляет 2,9 млрд;</a:t>
            </a:r>
            <a:endParaRPr lang="en-GB" sz="2000" dirty="0"/>
          </a:p>
          <a:p>
            <a:pPr lvl="0"/>
            <a:r>
              <a:rPr lang="ru-RU" sz="2000" dirty="0"/>
              <a:t>Рабочая сила в формальном секторе составляет 1,7 млрд;</a:t>
            </a:r>
            <a:endParaRPr lang="en-GB" sz="2000" dirty="0"/>
          </a:p>
          <a:p>
            <a:pPr lvl="0"/>
            <a:r>
              <a:rPr lang="ru-RU" sz="2000" dirty="0"/>
              <a:t>Рабочая сила, состоящая в профсоюзах, составляет 200 млн и еще столько же в профсоюзах, зависящих от правительств;</a:t>
            </a:r>
            <a:endParaRPr lang="en-GB" sz="2000" dirty="0"/>
          </a:p>
          <a:p>
            <a:pPr lvl="0"/>
            <a:r>
              <a:rPr lang="ru-RU" sz="2000" dirty="0"/>
              <a:t>Женщины составляют 40% глобальной оплачиваемой рабочей силы и при этом менее 15% профсоюзных лидеров;</a:t>
            </a:r>
            <a:endParaRPr lang="en-GB" sz="2000" dirty="0"/>
          </a:p>
          <a:p>
            <a:pPr lvl="0"/>
            <a:r>
              <a:rPr lang="ru-RU" sz="2000" dirty="0"/>
              <a:t>50% наемных работников заняты в незащищенных или нестандартных формах занятости, причем большинство из них женщины;</a:t>
            </a:r>
            <a:endParaRPr lang="en-GB" sz="2000" dirty="0"/>
          </a:p>
          <a:p>
            <a:pPr lvl="0"/>
            <a:r>
              <a:rPr lang="ru-RU" sz="2000" dirty="0"/>
              <a:t>Безработица среди женщин выше, чем среди мужчин, хотя на каждые 100 мужчин приходятся менее 70 женщин, которые являются экономически активными;</a:t>
            </a:r>
            <a:endParaRPr lang="en-GB" sz="2000" dirty="0"/>
          </a:p>
          <a:p>
            <a:pPr lvl="0"/>
            <a:r>
              <a:rPr lang="ru-RU" sz="2000" dirty="0"/>
              <a:t>90% из 230 млн мигрантов в мире покинули дом в поисках работы;</a:t>
            </a:r>
            <a:endParaRPr lang="en-GB" sz="2000" dirty="0"/>
          </a:p>
          <a:p>
            <a:pPr lvl="0"/>
            <a:r>
              <a:rPr lang="ru-RU" sz="2000" dirty="0"/>
              <a:t>Уровень безработицы среди молодежи составляет около 12% в глобальном масштабе, что в два раза превышает уровень для более старших работников;40% мировой экономики приходится на неформальный сектор.</a:t>
            </a:r>
            <a:endParaRPr lang="en-GB" sz="2000" dirty="0"/>
          </a:p>
          <a:p>
            <a:pPr marL="0" indent="0">
              <a:buNone/>
            </a:pPr>
            <a:endParaRPr lang="ru-RU" sz="2000" dirty="0" smtClean="0"/>
          </a:p>
        </p:txBody>
      </p:sp>
    </p:spTree>
    <p:extLst>
      <p:ext uri="{BB962C8B-B14F-4D97-AF65-F5344CB8AC3E}">
        <p14:creationId xmlns:p14="http://schemas.microsoft.com/office/powerpoint/2010/main" val="9556072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smtClean="0">
                <a:solidFill>
                  <a:srgbClr val="CC5A00"/>
                </a:solidFill>
              </a:rPr>
              <a:t>Международная Конфедерация Профсоюзов (МКП)</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981200"/>
            <a:ext cx="7543800" cy="4219575"/>
          </a:xfrm>
        </p:spPr>
        <p:txBody>
          <a:bodyPr/>
          <a:lstStyle/>
          <a:p>
            <a:pPr marL="457200" indent="-457200" eaLnBrk="1" hangingPunct="1">
              <a:lnSpc>
                <a:spcPct val="90000"/>
              </a:lnSpc>
              <a:buFont typeface="Wingdings" pitchFamily="2" charset="2"/>
              <a:buChar char="Ø"/>
              <a:defRPr/>
            </a:pPr>
            <a:r>
              <a:rPr lang="en-US" sz="2000" dirty="0" smtClean="0"/>
              <a:t>1 </a:t>
            </a:r>
            <a:r>
              <a:rPr lang="ru-RU" sz="2000" dirty="0" smtClean="0"/>
              <a:t>ноября</a:t>
            </a:r>
            <a:r>
              <a:rPr lang="en-US" sz="2000" dirty="0" smtClean="0"/>
              <a:t> 2006</a:t>
            </a:r>
            <a:r>
              <a:rPr lang="ru-RU" sz="2000" dirty="0" smtClean="0"/>
              <a:t> г.</a:t>
            </a:r>
            <a:r>
              <a:rPr lang="en-US" sz="2000" dirty="0" smtClean="0"/>
              <a:t>, </a:t>
            </a:r>
            <a:r>
              <a:rPr lang="ru-RU" sz="2000" dirty="0" smtClean="0"/>
              <a:t>Вена</a:t>
            </a:r>
            <a:endParaRPr lang="en-US" sz="2000" dirty="0" smtClean="0"/>
          </a:p>
          <a:p>
            <a:pPr marL="457200" indent="-457200" eaLnBrk="1" hangingPunct="1">
              <a:lnSpc>
                <a:spcPct val="90000"/>
              </a:lnSpc>
              <a:buFont typeface="Wingdings" pitchFamily="2" charset="2"/>
              <a:buChar char="Ø"/>
              <a:defRPr/>
            </a:pPr>
            <a:r>
              <a:rPr lang="ru-RU" sz="2000" dirty="0" smtClean="0"/>
              <a:t>МКСП</a:t>
            </a:r>
            <a:r>
              <a:rPr lang="en-US" sz="2000" dirty="0" smtClean="0"/>
              <a:t> </a:t>
            </a:r>
            <a:r>
              <a:rPr lang="ru-RU" sz="2000" dirty="0" smtClean="0"/>
              <a:t>и</a:t>
            </a:r>
            <a:r>
              <a:rPr lang="en-US" sz="2000" dirty="0" smtClean="0"/>
              <a:t> </a:t>
            </a:r>
            <a:r>
              <a:rPr lang="ru-RU" sz="2000" dirty="0" smtClean="0"/>
              <a:t>ВКТ</a:t>
            </a:r>
            <a:endParaRPr lang="en-US" sz="2000" dirty="0" smtClean="0"/>
          </a:p>
          <a:p>
            <a:pPr marL="457200" indent="-457200" eaLnBrk="1" hangingPunct="1">
              <a:lnSpc>
                <a:spcPct val="90000"/>
              </a:lnSpc>
              <a:buFont typeface="Wingdings" pitchFamily="2" charset="2"/>
              <a:buChar char="Ø"/>
              <a:defRPr/>
            </a:pPr>
            <a:r>
              <a:rPr lang="en-GB" sz="2000" dirty="0" smtClean="0"/>
              <a:t>176 </a:t>
            </a:r>
            <a:r>
              <a:rPr lang="ru-RU" sz="2000" dirty="0" smtClean="0"/>
              <a:t>миллионов членов в </a:t>
            </a:r>
            <a:r>
              <a:rPr lang="en-GB" sz="2000" dirty="0" smtClean="0"/>
              <a:t> 16</a:t>
            </a:r>
            <a:r>
              <a:rPr lang="ru-RU" sz="2000" dirty="0" smtClean="0"/>
              <a:t>2</a:t>
            </a:r>
            <a:r>
              <a:rPr lang="en-GB" sz="2000" dirty="0" smtClean="0"/>
              <a:t> </a:t>
            </a:r>
            <a:r>
              <a:rPr lang="ru-RU" sz="2000" dirty="0" smtClean="0"/>
              <a:t>странах и территориях, 3</a:t>
            </a:r>
            <a:r>
              <a:rPr lang="en-US" sz="2000" dirty="0" smtClean="0"/>
              <a:t>2</a:t>
            </a:r>
            <a:r>
              <a:rPr lang="ru-RU" sz="2000" smtClean="0"/>
              <a:t>8 </a:t>
            </a:r>
            <a:r>
              <a:rPr lang="ru-RU" sz="2000" dirty="0" smtClean="0"/>
              <a:t>членских организаций </a:t>
            </a:r>
          </a:p>
          <a:p>
            <a:pPr marL="457200" indent="-457200" eaLnBrk="1" hangingPunct="1">
              <a:lnSpc>
                <a:spcPct val="90000"/>
              </a:lnSpc>
              <a:buFont typeface="Wingdings" pitchFamily="2" charset="2"/>
              <a:buChar char="Ø"/>
              <a:defRPr/>
            </a:pPr>
            <a:r>
              <a:rPr lang="ru-RU" sz="2000" dirty="0" smtClean="0"/>
              <a:t>Сфера деятельности: права профсоюзов и права человека, экономическая и социальная политика, достижение равенства, международная солидарность </a:t>
            </a:r>
          </a:p>
          <a:p>
            <a:pPr marL="457200" indent="-457200" eaLnBrk="1" hangingPunct="1">
              <a:lnSpc>
                <a:spcPct val="90000"/>
              </a:lnSpc>
              <a:buFont typeface="Wingdings" pitchFamily="2" charset="2"/>
              <a:buChar char="Ø"/>
              <a:defRPr/>
            </a:pPr>
            <a:r>
              <a:rPr lang="ru-RU" sz="2000" dirty="0" smtClean="0"/>
              <a:t>Все-Европейский Региональный Совет (ВЕРС)</a:t>
            </a:r>
          </a:p>
          <a:p>
            <a:pPr marL="457200" indent="-457200" eaLnBrk="1" hangingPunct="1">
              <a:lnSpc>
                <a:spcPct val="90000"/>
              </a:lnSpc>
              <a:buFont typeface="Wingdings" pitchFamily="2" charset="2"/>
              <a:buChar char="Ø"/>
              <a:defRPr/>
            </a:pPr>
            <a:r>
              <a:rPr lang="ru-RU" sz="2000" dirty="0" smtClean="0"/>
              <a:t>Третий Всемирный съезд МКП: Май 2014 года, Берлин</a:t>
            </a:r>
            <a:endParaRPr lang="en-US" sz="2000" dirty="0" smtClean="0"/>
          </a:p>
          <a:p>
            <a:pPr marL="334963" indent="-334963" eaLnBrk="1" hangingPunct="1">
              <a:lnSpc>
                <a:spcPct val="90000"/>
              </a:lnSpc>
              <a:buClr>
                <a:srgbClr val="7E0021"/>
              </a:buClr>
              <a:buFont typeface="Arial" charset="0"/>
              <a:buChar char="•"/>
              <a:tabLst>
                <a:tab pos="334963"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Lst>
              <a:defRPr/>
            </a:pPr>
            <a:endParaRPr lang="fr-FR" sz="2000" b="1" dirty="0" smtClean="0">
              <a:solidFill>
                <a:srgbClr val="7E0021"/>
              </a:solidFill>
            </a:endParaRPr>
          </a:p>
        </p:txBody>
      </p:sp>
    </p:spTree>
    <p:extLst>
      <p:ext uri="{BB962C8B-B14F-4D97-AF65-F5344CB8AC3E}">
        <p14:creationId xmlns:p14="http://schemas.microsoft.com/office/powerpoint/2010/main" val="204765950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971550" y="969963"/>
            <a:ext cx="7704138" cy="1922462"/>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 pos="10780713" algn="l"/>
              </a:tabLst>
            </a:pPr>
            <a:r>
              <a:rPr lang="fr-FR" sz="4000" dirty="0" smtClean="0">
                <a:solidFill>
                  <a:srgbClr val="7E0021"/>
                </a:solidFill>
              </a:rPr>
              <a:t>	</a:t>
            </a:r>
          </a:p>
        </p:txBody>
      </p:sp>
      <p:sp>
        <p:nvSpPr>
          <p:cNvPr id="2051" name="Rectangle 2"/>
          <p:cNvSpPr>
            <a:spLocks noGrp="1" noChangeArrowheads="1"/>
          </p:cNvSpPr>
          <p:nvPr>
            <p:ph type="subTitle" idx="4294967295"/>
          </p:nvPr>
        </p:nvSpPr>
        <p:spPr>
          <a:xfrm>
            <a:off x="1331640" y="1124745"/>
            <a:ext cx="7099573" cy="4911724"/>
          </a:xfrm>
        </p:spPr>
        <p:txBody>
          <a:bodyPr>
            <a:normAutofit fontScale="70000" lnSpcReduction="20000"/>
          </a:bodyPr>
          <a:lstStyle/>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solidFill>
                <a:schemeClr val="tx2"/>
              </a:solidFill>
            </a:endParaRPr>
          </a:p>
          <a:p>
            <a:pPr marL="0" indent="0"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a:solidFill>
                <a:schemeClr val="tx2"/>
              </a:solidFill>
            </a:endParaRPr>
          </a:p>
          <a:p>
            <a:pPr marL="0" indent="0">
              <a:buNone/>
            </a:pPr>
            <a:r>
              <a:rPr lang="ru-RU" dirty="0" smtClean="0"/>
              <a:t>Главной </a:t>
            </a:r>
            <a:r>
              <a:rPr lang="ru-RU" dirty="0"/>
              <a:t>задачей является рост профсоюзов, организация в профсоюзы, </a:t>
            </a:r>
            <a:r>
              <a:rPr lang="ru-RU" dirty="0" smtClean="0"/>
              <a:t>чтобы </a:t>
            </a:r>
            <a:r>
              <a:rPr lang="ru-RU" dirty="0"/>
              <a:t>у нас была демократическая власть для осуществления прав и формирования мира с достаточным количеством справедливых рабочих мест.</a:t>
            </a:r>
            <a:endParaRPr lang="en-GB" dirty="0"/>
          </a:p>
        </p:txBody>
      </p:sp>
      <p:sp>
        <p:nvSpPr>
          <p:cNvPr id="2052" name="Rectangle 3"/>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2053" name="Rectangle 4"/>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Rectangle 5"/>
          <p:cNvSpPr>
            <a:spLocks noChangeArrowheads="1"/>
          </p:cNvSpPr>
          <p:nvPr/>
        </p:nvSpPr>
        <p:spPr bwMode="auto">
          <a:xfrm>
            <a:off x="0" y="6237288"/>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Line 6"/>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056" name="Line 7"/>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205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8" name="Rectangle 9"/>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2059"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60" name="Text Box 11"/>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15" name="Rectangle 1"/>
          <p:cNvSpPr txBox="1">
            <a:spLocks noChangeArrowheads="1"/>
          </p:cNvSpPr>
          <p:nvPr/>
        </p:nvSpPr>
        <p:spPr>
          <a:xfrm>
            <a:off x="838200" y="381001"/>
            <a:ext cx="8229600" cy="9597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a:t>У</a:t>
            </a:r>
            <a:r>
              <a:rPr lang="ru-RU" sz="3600" dirty="0" smtClean="0"/>
              <a:t>крепление влияния трудящихся</a:t>
            </a:r>
            <a:endParaRPr lang="fr-FR" sz="3600" b="1" dirty="0">
              <a:solidFill>
                <a:srgbClr val="CC5A00"/>
              </a:solidFill>
            </a:endParaRPr>
          </a:p>
        </p:txBody>
      </p:sp>
      <p:pic>
        <p:nvPicPr>
          <p:cNvPr id="1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79712" y="1491150"/>
            <a:ext cx="4809653" cy="304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7579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a:t>Действия  в отношении климата </a:t>
            </a:r>
            <a:r>
              <a:rPr lang="en-GB" sz="3600" dirty="0"/>
              <a:t/>
            </a:r>
            <a:br>
              <a:rPr lang="en-GB" sz="3600" dirty="0"/>
            </a:b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000" b="1" dirty="0"/>
              <a:t>На мертвой планете рабочих мест не будет.</a:t>
            </a:r>
            <a:endParaRPr lang="en-GB" sz="2000" dirty="0"/>
          </a:p>
          <a:p>
            <a:pPr>
              <a:buFont typeface="Arial" charset="0"/>
              <a:buChar char="•"/>
            </a:pPr>
            <a:r>
              <a:rPr lang="ru-RU" sz="2000" dirty="0" smtClean="0"/>
              <a:t>«справедливый переход» </a:t>
            </a:r>
            <a:r>
              <a:rPr lang="ru-RU" sz="2000" dirty="0"/>
              <a:t>на основе социального диалога от рабочего места до национального уровня, с гарантиями социальной защиты и освоения экологически безвредных </a:t>
            </a:r>
            <a:r>
              <a:rPr lang="ru-RU" sz="2000" dirty="0" smtClean="0"/>
              <a:t>навыков</a:t>
            </a:r>
          </a:p>
          <a:p>
            <a:pPr>
              <a:buFont typeface="Arial" charset="0"/>
              <a:buChar char="•"/>
            </a:pPr>
            <a:r>
              <a:rPr lang="ru-RU" sz="2000" dirty="0" smtClean="0"/>
              <a:t>стандарт </a:t>
            </a:r>
            <a:r>
              <a:rPr lang="ru-RU" sz="2000" dirty="0"/>
              <a:t>МОТ, который бы регулировал действия правительств и </a:t>
            </a:r>
            <a:r>
              <a:rPr lang="ru-RU" sz="2000" dirty="0" smtClean="0"/>
              <a:t>работодателей</a:t>
            </a:r>
          </a:p>
          <a:p>
            <a:pPr>
              <a:buFont typeface="Arial" charset="0"/>
              <a:buChar char="•"/>
            </a:pPr>
            <a:r>
              <a:rPr lang="ru-RU" sz="2000" dirty="0"/>
              <a:t>собственный капитал трудящихся </a:t>
            </a:r>
            <a:r>
              <a:rPr lang="ru-RU" sz="2000" dirty="0" smtClean="0"/>
              <a:t>должен инвестироваться в </a:t>
            </a:r>
            <a:r>
              <a:rPr lang="ru-RU" sz="2000" dirty="0"/>
              <a:t>реальный сектор экономики, в том числе в промышленную </a:t>
            </a:r>
            <a:r>
              <a:rPr lang="ru-RU" sz="2000" dirty="0" smtClean="0"/>
              <a:t>трансформ</a:t>
            </a:r>
          </a:p>
          <a:p>
            <a:pPr>
              <a:buFont typeface="Arial" charset="0"/>
              <a:buChar char="•"/>
            </a:pPr>
            <a:r>
              <a:rPr lang="ru-RU" sz="2000" dirty="0"/>
              <a:t>декабрь 2015 года - </a:t>
            </a:r>
            <a:r>
              <a:rPr lang="ru-RU" sz="2000" dirty="0" smtClean="0"/>
              <a:t>заключение </a:t>
            </a:r>
            <a:r>
              <a:rPr lang="ru-RU" sz="2000" dirty="0"/>
              <a:t>глобального соглашения по климатическим </a:t>
            </a:r>
            <a:r>
              <a:rPr lang="ru-RU" sz="2000" dirty="0" smtClean="0"/>
              <a:t>проблемам</a:t>
            </a:r>
          </a:p>
        </p:txBody>
      </p:sp>
    </p:spTree>
    <p:extLst>
      <p:ext uri="{BB962C8B-B14F-4D97-AF65-F5344CB8AC3E}">
        <p14:creationId xmlns:p14="http://schemas.microsoft.com/office/powerpoint/2010/main" val="11698866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a:t>Мир и демократия</a:t>
            </a:r>
            <a:r>
              <a:rPr lang="en-GB" sz="3600" dirty="0"/>
              <a:t/>
            </a:r>
            <a:br>
              <a:rPr lang="en-GB" sz="3600" dirty="0"/>
            </a:b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000" dirty="0"/>
              <a:t>Мир и демократия основаны на</a:t>
            </a:r>
            <a:r>
              <a:rPr lang="ru-RU" sz="2000" dirty="0" smtClean="0"/>
              <a:t>:</a:t>
            </a:r>
          </a:p>
          <a:p>
            <a:pPr marL="0" indent="0">
              <a:buNone/>
            </a:pPr>
            <a:endParaRPr lang="en-GB" sz="2000" dirty="0"/>
          </a:p>
          <a:p>
            <a:pPr lvl="0"/>
            <a:r>
              <a:rPr lang="ru-RU" sz="2000" dirty="0"/>
              <a:t>Полном применении международного законодательства, неприятии «двойных стандартов», основанных на национальных и геополитических интересах;</a:t>
            </a:r>
            <a:endParaRPr lang="en-GB" sz="2000" dirty="0"/>
          </a:p>
          <a:p>
            <a:r>
              <a:rPr lang="ru-RU" sz="2000" dirty="0"/>
              <a:t>Социальной справедливости через внедрение фундаментальных конвенций МОТ в каждой стране и международные соглашения, в том числе торговые</a:t>
            </a:r>
            <a:endParaRPr lang="ru-RU" sz="2000" dirty="0" smtClean="0"/>
          </a:p>
        </p:txBody>
      </p:sp>
    </p:spTree>
    <p:extLst>
      <p:ext uri="{BB962C8B-B14F-4D97-AF65-F5344CB8AC3E}">
        <p14:creationId xmlns:p14="http://schemas.microsoft.com/office/powerpoint/2010/main" val="11698866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smtClean="0"/>
              <a:t>План действий</a:t>
            </a:r>
            <a:r>
              <a:rPr lang="en-GB" sz="3600" dirty="0"/>
              <a:t/>
            </a:r>
            <a:br>
              <a:rPr lang="en-GB" sz="3600" dirty="0"/>
            </a:b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000" dirty="0"/>
              <a:t>МКП намерена наращивать влияние трудящихся – влияние на формирование общества и экономики, которые являются социально </a:t>
            </a:r>
            <a:r>
              <a:rPr lang="ru-RU" sz="2000" dirty="0" smtClean="0"/>
              <a:t>справедливыми</a:t>
            </a:r>
          </a:p>
          <a:p>
            <a:pPr marL="0" indent="0">
              <a:buNone/>
            </a:pPr>
            <a:endParaRPr lang="ru-RU" sz="2000" dirty="0" smtClean="0"/>
          </a:p>
          <a:p>
            <a:pPr lvl="0"/>
            <a:r>
              <a:rPr lang="ru-RU" sz="2000" dirty="0" smtClean="0"/>
              <a:t>Рост </a:t>
            </a:r>
            <a:r>
              <a:rPr lang="ru-RU" sz="2000" dirty="0"/>
              <a:t>профсоюзов;</a:t>
            </a:r>
            <a:endParaRPr lang="en-GB" sz="2000" dirty="0"/>
          </a:p>
          <a:p>
            <a:pPr lvl="0"/>
            <a:r>
              <a:rPr lang="ru-RU" sz="2000" dirty="0" smtClean="0"/>
              <a:t>Устойчивые рабочие места, гарантированные</a:t>
            </a:r>
            <a:r>
              <a:rPr lang="en-US" sz="2000" dirty="0" smtClean="0"/>
              <a:t> </a:t>
            </a:r>
            <a:r>
              <a:rPr lang="ru-RU" sz="2000" dirty="0" smtClean="0"/>
              <a:t>доходы </a:t>
            </a:r>
            <a:r>
              <a:rPr lang="ru-RU" sz="2000" dirty="0"/>
              <a:t>и </a:t>
            </a:r>
            <a:r>
              <a:rPr lang="ru-RU" sz="2000" dirty="0" smtClean="0"/>
              <a:t>социальная защита;</a:t>
            </a:r>
            <a:endParaRPr lang="en-GB" sz="2000" dirty="0"/>
          </a:p>
          <a:p>
            <a:pPr lvl="0"/>
            <a:r>
              <a:rPr lang="ru-RU" sz="2000" dirty="0" smtClean="0"/>
              <a:t>Осуществление прав</a:t>
            </a:r>
            <a:r>
              <a:rPr lang="ru-RU" sz="2000" dirty="0"/>
              <a:t>.</a:t>
            </a:r>
            <a:endParaRPr lang="en-GB" sz="2000" dirty="0"/>
          </a:p>
          <a:p>
            <a:pPr marL="0" indent="0">
              <a:buNone/>
            </a:pPr>
            <a:endParaRPr lang="ru-RU" sz="2000" dirty="0" smtClean="0"/>
          </a:p>
        </p:txBody>
      </p:sp>
    </p:spTree>
    <p:extLst>
      <p:ext uri="{BB962C8B-B14F-4D97-AF65-F5344CB8AC3E}">
        <p14:creationId xmlns:p14="http://schemas.microsoft.com/office/powerpoint/2010/main" val="22302485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smtClean="0"/>
              <a:t>Рост профсоюзов</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000" dirty="0" smtClean="0"/>
              <a:t>Глобальный опрос МКП:</a:t>
            </a:r>
          </a:p>
          <a:p>
            <a:pPr marL="0" indent="0">
              <a:buNone/>
            </a:pPr>
            <a:endParaRPr lang="ru-RU" sz="2000" dirty="0" smtClean="0"/>
          </a:p>
          <a:p>
            <a:pPr>
              <a:buFontTx/>
              <a:buChar char="-"/>
            </a:pPr>
            <a:r>
              <a:rPr lang="ru-RU" sz="2000" dirty="0" smtClean="0"/>
              <a:t>Две трети опрошенных считаются, что организации, где есть профсоюзы, предоставляют лучшие условия труда;</a:t>
            </a:r>
          </a:p>
          <a:p>
            <a:pPr>
              <a:buFontTx/>
              <a:buChar char="-"/>
            </a:pPr>
            <a:r>
              <a:rPr lang="ru-RU" sz="2000" dirty="0" smtClean="0"/>
              <a:t>78 % поддерживают право на забастовку;</a:t>
            </a:r>
          </a:p>
          <a:p>
            <a:pPr>
              <a:buFontTx/>
              <a:buChar char="-"/>
            </a:pPr>
            <a:r>
              <a:rPr lang="ru-RU" sz="2000" dirty="0" smtClean="0"/>
              <a:t>96% поддерживают обеспечивающую минимальную заработную плату;</a:t>
            </a:r>
          </a:p>
          <a:p>
            <a:pPr>
              <a:buFontTx/>
              <a:buChar char="-"/>
            </a:pPr>
            <a:r>
              <a:rPr lang="ru-RU" sz="2000" dirty="0" smtClean="0"/>
              <a:t>91% поддерживают нормы, продвигающие коллективные переговоры;</a:t>
            </a:r>
          </a:p>
          <a:p>
            <a:pPr>
              <a:buFontTx/>
              <a:buChar char="-"/>
            </a:pPr>
            <a:r>
              <a:rPr lang="ru-RU" sz="2000" dirty="0" smtClean="0"/>
              <a:t>89% поддерживают свободу объединения в профсоюзы</a:t>
            </a:r>
          </a:p>
        </p:txBody>
      </p:sp>
    </p:spTree>
    <p:extLst>
      <p:ext uri="{BB962C8B-B14F-4D97-AF65-F5344CB8AC3E}">
        <p14:creationId xmlns:p14="http://schemas.microsoft.com/office/powerpoint/2010/main" val="20344374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bwMode="auto">
          <a:xfrm>
            <a:off x="6553200" y="6245225"/>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386182D-A19D-4065-A59B-66BDD5502960}" type="slidenum">
              <a:rPr lang="en-US">
                <a:solidFill>
                  <a:srgbClr val="000000"/>
                </a:solidFill>
              </a:rPr>
              <a:pPr eaLnBrk="1" hangingPunct="1"/>
              <a:t>25</a:t>
            </a:fld>
            <a:endParaRPr lang="en-US">
              <a:solidFill>
                <a:srgbClr val="000000"/>
              </a:solidFill>
            </a:endParaRPr>
          </a:p>
        </p:txBody>
      </p:sp>
      <p:sp>
        <p:nvSpPr>
          <p:cNvPr id="11267" name="Text Box 2"/>
          <p:cNvSpPr txBox="1">
            <a:spLocks noChangeArrowheads="1"/>
          </p:cNvSpPr>
          <p:nvPr/>
        </p:nvSpPr>
        <p:spPr bwMode="auto">
          <a:xfrm>
            <a:off x="971550" y="333375"/>
            <a:ext cx="71294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ru-RU" sz="2800" b="1" dirty="0" err="1" smtClean="0">
                <a:solidFill>
                  <a:srgbClr val="000000"/>
                </a:solidFill>
              </a:rPr>
              <a:t>Органайзинг</a:t>
            </a:r>
            <a:endParaRPr lang="en-US" sz="2800" b="1" dirty="0">
              <a:solidFill>
                <a:srgbClr val="000000"/>
              </a:solidFill>
            </a:endParaRPr>
          </a:p>
        </p:txBody>
      </p:sp>
      <p:sp>
        <p:nvSpPr>
          <p:cNvPr id="11268" name="Text Box 3"/>
          <p:cNvSpPr txBox="1">
            <a:spLocks noChangeArrowheads="1"/>
          </p:cNvSpPr>
          <p:nvPr/>
        </p:nvSpPr>
        <p:spPr bwMode="auto">
          <a:xfrm>
            <a:off x="468313" y="1341438"/>
            <a:ext cx="2665412" cy="223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mi-NZ" sz="2400" b="1" dirty="0">
                <a:solidFill>
                  <a:srgbClr val="000000"/>
                </a:solidFill>
              </a:rPr>
              <a:t>1</a:t>
            </a:r>
          </a:p>
          <a:p>
            <a:pPr eaLnBrk="1" hangingPunct="1">
              <a:spcBef>
                <a:spcPct val="50000"/>
              </a:spcBef>
            </a:pPr>
            <a:r>
              <a:rPr lang="ru-RU" b="1" dirty="0" smtClean="0">
                <a:solidFill>
                  <a:srgbClr val="000000"/>
                </a:solidFill>
              </a:rPr>
              <a:t>Корпоративные кампании</a:t>
            </a:r>
            <a:endParaRPr lang="mi-NZ" b="1" dirty="0">
              <a:solidFill>
                <a:srgbClr val="000000"/>
              </a:solidFill>
            </a:endParaRPr>
          </a:p>
          <a:p>
            <a:pPr eaLnBrk="1" hangingPunct="1">
              <a:spcBef>
                <a:spcPct val="50000"/>
              </a:spcBef>
            </a:pPr>
            <a:r>
              <a:rPr lang="ru-RU" sz="2000" b="1" i="1" dirty="0" smtClean="0">
                <a:solidFill>
                  <a:srgbClr val="FF0000"/>
                </a:solidFill>
              </a:rPr>
              <a:t>Глобальные Профсоюзные Федерации</a:t>
            </a:r>
            <a:endParaRPr lang="mi-NZ" sz="2000" b="1" i="1" dirty="0">
              <a:solidFill>
                <a:srgbClr val="FF0000"/>
              </a:solidFill>
            </a:endParaRPr>
          </a:p>
        </p:txBody>
      </p:sp>
      <p:sp>
        <p:nvSpPr>
          <p:cNvPr id="11269" name="Text Box 4"/>
          <p:cNvSpPr txBox="1">
            <a:spLocks noChangeArrowheads="1"/>
          </p:cNvSpPr>
          <p:nvPr/>
        </p:nvSpPr>
        <p:spPr bwMode="auto">
          <a:xfrm>
            <a:off x="612775" y="4581525"/>
            <a:ext cx="2303463"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ru-RU" dirty="0" smtClean="0">
                <a:solidFill>
                  <a:srgbClr val="000000"/>
                </a:solidFill>
              </a:rPr>
              <a:t>МКП</a:t>
            </a:r>
            <a:endParaRPr lang="mi-NZ" dirty="0">
              <a:solidFill>
                <a:srgbClr val="000000"/>
              </a:solidFill>
            </a:endParaRPr>
          </a:p>
          <a:p>
            <a:pPr eaLnBrk="1" hangingPunct="1">
              <a:spcBef>
                <a:spcPct val="50000"/>
              </a:spcBef>
            </a:pPr>
            <a:r>
              <a:rPr lang="ru-RU" dirty="0" smtClean="0">
                <a:solidFill>
                  <a:srgbClr val="000000"/>
                </a:solidFill>
              </a:rPr>
              <a:t>Национальные центры</a:t>
            </a:r>
            <a:endParaRPr lang="mi-NZ" dirty="0">
              <a:solidFill>
                <a:srgbClr val="000000"/>
              </a:solidFill>
            </a:endParaRPr>
          </a:p>
          <a:p>
            <a:pPr eaLnBrk="1" hangingPunct="1">
              <a:spcBef>
                <a:spcPct val="50000"/>
              </a:spcBef>
            </a:pPr>
            <a:r>
              <a:rPr lang="ru-RU" dirty="0" smtClean="0">
                <a:solidFill>
                  <a:srgbClr val="000000"/>
                </a:solidFill>
              </a:rPr>
              <a:t>Отраслевые профсоюзы</a:t>
            </a:r>
            <a:endParaRPr lang="mi-NZ" dirty="0">
              <a:solidFill>
                <a:srgbClr val="000000"/>
              </a:solidFill>
            </a:endParaRPr>
          </a:p>
          <a:p>
            <a:pPr eaLnBrk="1" hangingPunct="1">
              <a:spcBef>
                <a:spcPct val="50000"/>
              </a:spcBef>
            </a:pPr>
            <a:r>
              <a:rPr lang="ru-RU" dirty="0" smtClean="0">
                <a:solidFill>
                  <a:srgbClr val="000000"/>
                </a:solidFill>
              </a:rPr>
              <a:t>Союзники</a:t>
            </a:r>
            <a:endParaRPr lang="en-US" dirty="0">
              <a:solidFill>
                <a:srgbClr val="000000"/>
              </a:solidFill>
            </a:endParaRPr>
          </a:p>
        </p:txBody>
      </p:sp>
      <p:sp>
        <p:nvSpPr>
          <p:cNvPr id="11270" name="Text Box 5"/>
          <p:cNvSpPr txBox="1">
            <a:spLocks noChangeArrowheads="1"/>
          </p:cNvSpPr>
          <p:nvPr/>
        </p:nvSpPr>
        <p:spPr bwMode="auto">
          <a:xfrm>
            <a:off x="3109913" y="1341438"/>
            <a:ext cx="2541587" cy="5740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mi-NZ" sz="2400" b="1" dirty="0">
                <a:solidFill>
                  <a:srgbClr val="000000"/>
                </a:solidFill>
              </a:rPr>
              <a:t>2</a:t>
            </a:r>
          </a:p>
          <a:p>
            <a:pPr eaLnBrk="1" hangingPunct="1">
              <a:spcBef>
                <a:spcPct val="50000"/>
              </a:spcBef>
            </a:pPr>
            <a:r>
              <a:rPr lang="ru-RU" b="1" dirty="0" smtClean="0">
                <a:solidFill>
                  <a:srgbClr val="000000"/>
                </a:solidFill>
              </a:rPr>
              <a:t>Глобальные вопросы</a:t>
            </a:r>
            <a:endParaRPr lang="mi-NZ" b="1" dirty="0">
              <a:solidFill>
                <a:srgbClr val="000000"/>
              </a:solidFill>
            </a:endParaRPr>
          </a:p>
          <a:p>
            <a:pPr eaLnBrk="1" hangingPunct="1">
              <a:spcBef>
                <a:spcPct val="50000"/>
              </a:spcBef>
            </a:pPr>
            <a:r>
              <a:rPr lang="ru-RU" b="1" dirty="0" smtClean="0">
                <a:solidFill>
                  <a:srgbClr val="000000"/>
                </a:solidFill>
              </a:rPr>
              <a:t>Региональные / национальные цели</a:t>
            </a:r>
            <a:endParaRPr lang="mi-NZ" b="1" dirty="0">
              <a:solidFill>
                <a:srgbClr val="000000"/>
              </a:solidFill>
            </a:endParaRPr>
          </a:p>
          <a:p>
            <a:pPr eaLnBrk="1" hangingPunct="1">
              <a:spcBef>
                <a:spcPct val="50000"/>
              </a:spcBef>
            </a:pPr>
            <a:r>
              <a:rPr lang="ru-RU" sz="1600" b="1" i="1" dirty="0" smtClean="0">
                <a:solidFill>
                  <a:srgbClr val="FF0000"/>
                </a:solidFill>
              </a:rPr>
              <a:t>МКП</a:t>
            </a:r>
            <a:endParaRPr lang="mi-NZ" sz="1600" b="1" i="1" dirty="0">
              <a:solidFill>
                <a:srgbClr val="FF0000"/>
              </a:solidFill>
            </a:endParaRPr>
          </a:p>
          <a:p>
            <a:pPr eaLnBrk="1" hangingPunct="1">
              <a:spcBef>
                <a:spcPct val="50000"/>
              </a:spcBef>
            </a:pPr>
            <a:r>
              <a:rPr lang="ru-RU" sz="1600" dirty="0" smtClean="0">
                <a:solidFill>
                  <a:srgbClr val="000000"/>
                </a:solidFill>
              </a:rPr>
              <a:t>Играй честно, домашние работники…</a:t>
            </a:r>
            <a:endParaRPr lang="mi-NZ" sz="1600" dirty="0">
              <a:solidFill>
                <a:srgbClr val="000000"/>
              </a:solidFill>
            </a:endParaRPr>
          </a:p>
          <a:p>
            <a:pPr eaLnBrk="1" hangingPunct="1">
              <a:spcBef>
                <a:spcPct val="50000"/>
              </a:spcBef>
            </a:pPr>
            <a:endParaRPr lang="mi-NZ" dirty="0">
              <a:solidFill>
                <a:srgbClr val="000000"/>
              </a:solidFill>
            </a:endParaRPr>
          </a:p>
          <a:p>
            <a:pPr eaLnBrk="1" hangingPunct="1">
              <a:spcBef>
                <a:spcPct val="50000"/>
              </a:spcBef>
            </a:pPr>
            <a:endParaRPr lang="mi-NZ" dirty="0">
              <a:solidFill>
                <a:srgbClr val="000000"/>
              </a:solidFill>
            </a:endParaRPr>
          </a:p>
          <a:p>
            <a:pPr eaLnBrk="1" hangingPunct="1">
              <a:spcBef>
                <a:spcPct val="50000"/>
              </a:spcBef>
            </a:pPr>
            <a:endParaRPr lang="mi-NZ" dirty="0">
              <a:solidFill>
                <a:srgbClr val="000000"/>
              </a:solidFill>
            </a:endParaRPr>
          </a:p>
          <a:p>
            <a:pPr eaLnBrk="1" hangingPunct="1">
              <a:spcBef>
                <a:spcPct val="50000"/>
              </a:spcBef>
            </a:pPr>
            <a:endParaRPr lang="mi-NZ" dirty="0">
              <a:solidFill>
                <a:srgbClr val="000000"/>
              </a:solidFill>
            </a:endParaRPr>
          </a:p>
          <a:p>
            <a:pPr eaLnBrk="1" hangingPunct="1">
              <a:spcBef>
                <a:spcPct val="50000"/>
              </a:spcBef>
            </a:pPr>
            <a:endParaRPr lang="mi-NZ" dirty="0">
              <a:solidFill>
                <a:srgbClr val="000000"/>
              </a:solidFill>
            </a:endParaRPr>
          </a:p>
          <a:p>
            <a:pPr eaLnBrk="1" hangingPunct="1">
              <a:spcBef>
                <a:spcPct val="50000"/>
              </a:spcBef>
            </a:pPr>
            <a:endParaRPr lang="mi-NZ" dirty="0">
              <a:solidFill>
                <a:srgbClr val="000000"/>
              </a:solidFill>
            </a:endParaRPr>
          </a:p>
          <a:p>
            <a:pPr eaLnBrk="1" hangingPunct="1">
              <a:spcBef>
                <a:spcPct val="50000"/>
              </a:spcBef>
            </a:pPr>
            <a:endParaRPr lang="en-US" dirty="0">
              <a:solidFill>
                <a:srgbClr val="000000"/>
              </a:solidFill>
            </a:endParaRPr>
          </a:p>
        </p:txBody>
      </p:sp>
      <p:sp>
        <p:nvSpPr>
          <p:cNvPr id="11271" name="Text Box 6"/>
          <p:cNvSpPr txBox="1">
            <a:spLocks noChangeArrowheads="1"/>
          </p:cNvSpPr>
          <p:nvPr/>
        </p:nvSpPr>
        <p:spPr bwMode="auto">
          <a:xfrm>
            <a:off x="3109913" y="4551862"/>
            <a:ext cx="2735262"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ru-RU" dirty="0" smtClean="0">
                <a:solidFill>
                  <a:srgbClr val="000000"/>
                </a:solidFill>
              </a:rPr>
              <a:t>ГПФ</a:t>
            </a:r>
            <a:endParaRPr lang="mi-NZ" dirty="0">
              <a:solidFill>
                <a:srgbClr val="000000"/>
              </a:solidFill>
            </a:endParaRPr>
          </a:p>
          <a:p>
            <a:pPr eaLnBrk="1" hangingPunct="1">
              <a:spcBef>
                <a:spcPct val="50000"/>
              </a:spcBef>
            </a:pPr>
            <a:r>
              <a:rPr lang="ru-RU" dirty="0">
                <a:solidFill>
                  <a:srgbClr val="000000"/>
                </a:solidFill>
              </a:rPr>
              <a:t>Национальные центры</a:t>
            </a:r>
            <a:endParaRPr lang="mi-NZ" dirty="0">
              <a:solidFill>
                <a:srgbClr val="000000"/>
              </a:solidFill>
            </a:endParaRPr>
          </a:p>
          <a:p>
            <a:pPr eaLnBrk="1" hangingPunct="1">
              <a:spcBef>
                <a:spcPct val="50000"/>
              </a:spcBef>
            </a:pPr>
            <a:r>
              <a:rPr lang="ru-RU" dirty="0">
                <a:solidFill>
                  <a:srgbClr val="000000"/>
                </a:solidFill>
              </a:rPr>
              <a:t>Отраслевые профсоюзы</a:t>
            </a:r>
            <a:endParaRPr lang="mi-NZ" dirty="0">
              <a:solidFill>
                <a:srgbClr val="000000"/>
              </a:solidFill>
            </a:endParaRPr>
          </a:p>
          <a:p>
            <a:pPr eaLnBrk="1" hangingPunct="1">
              <a:spcBef>
                <a:spcPct val="50000"/>
              </a:spcBef>
            </a:pPr>
            <a:r>
              <a:rPr lang="ru-RU" dirty="0">
                <a:solidFill>
                  <a:srgbClr val="000000"/>
                </a:solidFill>
              </a:rPr>
              <a:t>Союзники</a:t>
            </a:r>
            <a:endParaRPr lang="en-US" dirty="0">
              <a:solidFill>
                <a:srgbClr val="000000"/>
              </a:solidFill>
            </a:endParaRPr>
          </a:p>
        </p:txBody>
      </p:sp>
      <p:sp>
        <p:nvSpPr>
          <p:cNvPr id="11272" name="Text Box 7"/>
          <p:cNvSpPr txBox="1">
            <a:spLocks noChangeArrowheads="1"/>
          </p:cNvSpPr>
          <p:nvPr/>
        </p:nvSpPr>
        <p:spPr bwMode="auto">
          <a:xfrm>
            <a:off x="6156325" y="1341438"/>
            <a:ext cx="2592388" cy="340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mi-NZ" sz="2400" b="1" dirty="0">
                <a:solidFill>
                  <a:srgbClr val="000000"/>
                </a:solidFill>
              </a:rPr>
              <a:t>3</a:t>
            </a:r>
          </a:p>
          <a:p>
            <a:pPr eaLnBrk="1" hangingPunct="1">
              <a:spcBef>
                <a:spcPct val="50000"/>
              </a:spcBef>
            </a:pPr>
            <a:r>
              <a:rPr lang="ru-RU" b="1" dirty="0" smtClean="0">
                <a:solidFill>
                  <a:srgbClr val="000000"/>
                </a:solidFill>
              </a:rPr>
              <a:t>Создание повестки дня</a:t>
            </a:r>
          </a:p>
          <a:p>
            <a:pPr eaLnBrk="1" hangingPunct="1">
              <a:spcBef>
                <a:spcPct val="50000"/>
              </a:spcBef>
            </a:pPr>
            <a:r>
              <a:rPr lang="ru-RU" sz="1600" b="1" i="1" dirty="0" smtClean="0">
                <a:solidFill>
                  <a:srgbClr val="FF0000"/>
                </a:solidFill>
              </a:rPr>
              <a:t>Разработка стратегических кампаний</a:t>
            </a:r>
            <a:endParaRPr lang="mi-NZ" sz="1600" b="1" i="1" dirty="0">
              <a:solidFill>
                <a:srgbClr val="FF0000"/>
              </a:solidFill>
            </a:endParaRPr>
          </a:p>
          <a:p>
            <a:pPr eaLnBrk="1" hangingPunct="1">
              <a:spcBef>
                <a:spcPct val="50000"/>
              </a:spcBef>
            </a:pPr>
            <a:r>
              <a:rPr lang="mi-NZ" sz="1200" dirty="0">
                <a:solidFill>
                  <a:srgbClr val="000000"/>
                </a:solidFill>
              </a:rPr>
              <a:t>e.g </a:t>
            </a:r>
            <a:r>
              <a:rPr lang="ru-RU" sz="1200" dirty="0" smtClean="0">
                <a:solidFill>
                  <a:srgbClr val="000000"/>
                </a:solidFill>
              </a:rPr>
              <a:t>Катар</a:t>
            </a:r>
            <a:endParaRPr lang="mi-NZ" sz="1200" dirty="0">
              <a:solidFill>
                <a:srgbClr val="000000"/>
              </a:solidFill>
            </a:endParaRPr>
          </a:p>
          <a:p>
            <a:pPr eaLnBrk="1" hangingPunct="1">
              <a:spcBef>
                <a:spcPct val="50000"/>
              </a:spcBef>
            </a:pPr>
            <a:r>
              <a:rPr lang="ru-RU" sz="1200" dirty="0" smtClean="0">
                <a:solidFill>
                  <a:srgbClr val="000000"/>
                </a:solidFill>
              </a:rPr>
              <a:t>МКП</a:t>
            </a:r>
            <a:r>
              <a:rPr lang="mi-NZ" sz="1200" dirty="0" smtClean="0">
                <a:solidFill>
                  <a:srgbClr val="000000"/>
                </a:solidFill>
              </a:rPr>
              <a:t>:</a:t>
            </a:r>
            <a:endParaRPr lang="mi-NZ" sz="1200" dirty="0">
              <a:solidFill>
                <a:srgbClr val="000000"/>
              </a:solidFill>
            </a:endParaRPr>
          </a:p>
          <a:p>
            <a:pPr eaLnBrk="1" hangingPunct="1">
              <a:spcBef>
                <a:spcPct val="50000"/>
              </a:spcBef>
              <a:buFont typeface="Arial" pitchFamily="34" charset="0"/>
              <a:buChar char="–"/>
            </a:pPr>
            <a:r>
              <a:rPr lang="mi-NZ" sz="1200" dirty="0">
                <a:solidFill>
                  <a:srgbClr val="000000"/>
                </a:solidFill>
              </a:rPr>
              <a:t> </a:t>
            </a:r>
            <a:r>
              <a:rPr lang="ru-RU" sz="1200" dirty="0" smtClean="0">
                <a:solidFill>
                  <a:srgbClr val="000000"/>
                </a:solidFill>
              </a:rPr>
              <a:t>инициирует</a:t>
            </a:r>
            <a:endParaRPr lang="mi-NZ" sz="1200" dirty="0">
              <a:solidFill>
                <a:srgbClr val="000000"/>
              </a:solidFill>
            </a:endParaRPr>
          </a:p>
          <a:p>
            <a:pPr eaLnBrk="1" fontAlgn="t" hangingPunct="1">
              <a:spcBef>
                <a:spcPct val="50000"/>
              </a:spcBef>
              <a:buFont typeface="Arial" pitchFamily="34" charset="0"/>
              <a:buChar char="–"/>
            </a:pPr>
            <a:r>
              <a:rPr lang="mi-NZ" sz="1200" dirty="0">
                <a:solidFill>
                  <a:srgbClr val="000000"/>
                </a:solidFill>
              </a:rPr>
              <a:t> </a:t>
            </a:r>
            <a:r>
              <a:rPr lang="ru-RU" sz="1200" dirty="0" smtClean="0">
                <a:solidFill>
                  <a:srgbClr val="000000"/>
                </a:solidFill>
              </a:rPr>
              <a:t>содействует ГПФ</a:t>
            </a:r>
            <a:endParaRPr lang="mi-NZ" sz="1200" dirty="0">
              <a:solidFill>
                <a:srgbClr val="000000"/>
              </a:solidFill>
            </a:endParaRPr>
          </a:p>
          <a:p>
            <a:pPr eaLnBrk="1" fontAlgn="t" hangingPunct="1">
              <a:spcBef>
                <a:spcPct val="50000"/>
              </a:spcBef>
              <a:buFont typeface="Arial" pitchFamily="34" charset="0"/>
              <a:buChar char="–"/>
            </a:pPr>
            <a:r>
              <a:rPr lang="mi-NZ" sz="1200" dirty="0">
                <a:solidFill>
                  <a:srgbClr val="000000"/>
                </a:solidFill>
              </a:rPr>
              <a:t> </a:t>
            </a:r>
            <a:r>
              <a:rPr lang="ru-RU" sz="1200" dirty="0" smtClean="0">
                <a:solidFill>
                  <a:srgbClr val="000000"/>
                </a:solidFill>
              </a:rPr>
              <a:t>ведет</a:t>
            </a:r>
            <a:endParaRPr lang="mi-NZ" sz="1200" dirty="0">
              <a:solidFill>
                <a:srgbClr val="000000"/>
              </a:solidFill>
            </a:endParaRPr>
          </a:p>
        </p:txBody>
      </p:sp>
      <p:sp>
        <p:nvSpPr>
          <p:cNvPr id="11273" name="Line 8"/>
          <p:cNvSpPr>
            <a:spLocks noChangeShapeType="1"/>
          </p:cNvSpPr>
          <p:nvPr/>
        </p:nvSpPr>
        <p:spPr bwMode="auto">
          <a:xfrm flipV="1">
            <a:off x="323850" y="4508500"/>
            <a:ext cx="554355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4" name="Line 9"/>
          <p:cNvSpPr>
            <a:spLocks noChangeShapeType="1"/>
          </p:cNvSpPr>
          <p:nvPr/>
        </p:nvSpPr>
        <p:spPr bwMode="auto">
          <a:xfrm>
            <a:off x="5867400" y="1268413"/>
            <a:ext cx="0" cy="50403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5" name="Line 10"/>
          <p:cNvSpPr>
            <a:spLocks noChangeShapeType="1"/>
          </p:cNvSpPr>
          <p:nvPr/>
        </p:nvSpPr>
        <p:spPr bwMode="auto">
          <a:xfrm>
            <a:off x="3109913" y="1341438"/>
            <a:ext cx="0" cy="50403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6" name="Line 11"/>
          <p:cNvSpPr>
            <a:spLocks noChangeShapeType="1"/>
          </p:cNvSpPr>
          <p:nvPr/>
        </p:nvSpPr>
        <p:spPr bwMode="auto">
          <a:xfrm>
            <a:off x="323850" y="1268413"/>
            <a:ext cx="0" cy="5111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7" name="Rectangle 1"/>
          <p:cNvSpPr>
            <a:spLocks noChangeArrowheads="1"/>
          </p:cNvSpPr>
          <p:nvPr/>
        </p:nvSpPr>
        <p:spPr bwMode="auto">
          <a:xfrm>
            <a:off x="1766888" y="4140200"/>
            <a:ext cx="1484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ru-RU" dirty="0" smtClean="0">
                <a:solidFill>
                  <a:srgbClr val="000000"/>
                </a:solidFill>
              </a:rPr>
              <a:t>Партнерство </a:t>
            </a:r>
            <a:endParaRPr lang="mi-NZ" dirty="0">
              <a:solidFill>
                <a:srgbClr val="000000"/>
              </a:solidFill>
            </a:endParaRPr>
          </a:p>
        </p:txBody>
      </p:sp>
    </p:spTree>
    <p:extLst>
      <p:ext uri="{BB962C8B-B14F-4D97-AF65-F5344CB8AC3E}">
        <p14:creationId xmlns:p14="http://schemas.microsoft.com/office/powerpoint/2010/main" val="10074415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1"/>
            <a:ext cx="8229600" cy="959768"/>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План действий: рост</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340768"/>
            <a:ext cx="7543800" cy="4702845"/>
          </a:xfrm>
        </p:spPr>
        <p:txBody>
          <a:bodyPr>
            <a:normAutofit/>
          </a:bodyPr>
          <a:lstStyle/>
          <a:p>
            <a:pPr marL="0" indent="0">
              <a:buNone/>
            </a:pPr>
            <a:r>
              <a:rPr lang="ru-RU" sz="2000" dirty="0" smtClean="0"/>
              <a:t>Разработка стратегических кампаний по органайзингу:</a:t>
            </a:r>
          </a:p>
          <a:p>
            <a:pPr marL="0" indent="0">
              <a:buNone/>
            </a:pPr>
            <a:endParaRPr lang="ru-RU" sz="2000" dirty="0" smtClean="0"/>
          </a:p>
          <a:p>
            <a:r>
              <a:rPr lang="ru-RU" sz="2000" dirty="0" smtClean="0"/>
              <a:t>Профсоюзные идеология и модернизация, </a:t>
            </a:r>
          </a:p>
          <a:p>
            <a:r>
              <a:rPr lang="ru-RU" sz="2000" dirty="0" smtClean="0"/>
              <a:t>стратегические исследования и постановка целей, </a:t>
            </a:r>
          </a:p>
          <a:p>
            <a:r>
              <a:rPr lang="ru-RU" sz="2000" dirty="0" smtClean="0"/>
              <a:t>корпоративный </a:t>
            </a:r>
            <a:r>
              <a:rPr lang="ru-RU" sz="2000" dirty="0" err="1" smtClean="0"/>
              <a:t>органайзинг</a:t>
            </a:r>
            <a:r>
              <a:rPr lang="ru-RU" sz="2000" dirty="0" smtClean="0"/>
              <a:t>, </a:t>
            </a:r>
          </a:p>
          <a:p>
            <a:r>
              <a:rPr lang="ru-RU" sz="2000" dirty="0" smtClean="0"/>
              <a:t>использование принципов социальной ответственности бизнеса, </a:t>
            </a:r>
          </a:p>
          <a:p>
            <a:r>
              <a:rPr lang="ru-RU" sz="2000" dirty="0" smtClean="0"/>
              <a:t>подготовка и обучение организаторов, </a:t>
            </a:r>
          </a:p>
          <a:p>
            <a:r>
              <a:rPr lang="ru-RU" sz="2000" dirty="0" smtClean="0"/>
              <a:t>координация и совместные действия в рамках цепочек поставщиков</a:t>
            </a:r>
          </a:p>
        </p:txBody>
      </p:sp>
    </p:spTree>
    <p:extLst>
      <p:ext uri="{BB962C8B-B14F-4D97-AF65-F5344CB8AC3E}">
        <p14:creationId xmlns:p14="http://schemas.microsoft.com/office/powerpoint/2010/main" val="596616018"/>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1"/>
            <a:ext cx="8229600" cy="959768"/>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План действий: рост</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268760"/>
            <a:ext cx="7543800" cy="4774853"/>
          </a:xfrm>
        </p:spPr>
        <p:txBody>
          <a:bodyPr>
            <a:normAutofit/>
          </a:bodyPr>
          <a:lstStyle/>
          <a:p>
            <a:pPr marL="0" indent="0">
              <a:buNone/>
            </a:pPr>
            <a:r>
              <a:rPr lang="ru-RU" sz="2000" dirty="0" smtClean="0"/>
              <a:t>Измеряемые результаты:</a:t>
            </a:r>
          </a:p>
          <a:p>
            <a:r>
              <a:rPr lang="ru-RU" sz="2000" dirty="0" smtClean="0"/>
              <a:t>Рост членства, </a:t>
            </a:r>
          </a:p>
          <a:p>
            <a:r>
              <a:rPr lang="ru-RU" sz="2000" dirty="0" smtClean="0"/>
              <a:t>признание профсоюзов и коллективные переговоры в корпорациях, </a:t>
            </a:r>
          </a:p>
          <a:p>
            <a:r>
              <a:rPr lang="ru-RU" sz="2000" dirty="0" smtClean="0"/>
              <a:t>проникновение в новые (нетрадиционные) секторы, продвижение в них коллективных переговоров, </a:t>
            </a:r>
          </a:p>
          <a:p>
            <a:r>
              <a:rPr lang="ru-RU" sz="2000" dirty="0" smtClean="0"/>
              <a:t>мобилизация за обеспечивающую минимальную заработную плату и т.п., </a:t>
            </a:r>
          </a:p>
          <a:p>
            <a:r>
              <a:rPr lang="ru-RU" sz="2000" dirty="0" smtClean="0"/>
              <a:t>большее участие женщин в профсоюзах и профсоюзном руководстве, </a:t>
            </a:r>
            <a:r>
              <a:rPr lang="ru-RU" sz="2000" dirty="0"/>
              <a:t>молодежь,</a:t>
            </a:r>
            <a:endParaRPr lang="ru-RU" sz="2000" dirty="0" smtClean="0"/>
          </a:p>
          <a:p>
            <a:r>
              <a:rPr lang="ru-RU" sz="2000" dirty="0" smtClean="0"/>
              <a:t>Привлечение мигрантов в профсоюзы, </a:t>
            </a:r>
            <a:r>
              <a:rPr lang="ru-RU" sz="2000" dirty="0" err="1" smtClean="0"/>
              <a:t>межстрановое</a:t>
            </a:r>
            <a:r>
              <a:rPr lang="ru-RU" sz="2000" dirty="0" smtClean="0"/>
              <a:t> сотрудничество,</a:t>
            </a:r>
          </a:p>
          <a:p>
            <a:r>
              <a:rPr lang="ru-RU" sz="2000" dirty="0" smtClean="0"/>
              <a:t>Благоприятная среда – лоббирование законов и их выполнение,</a:t>
            </a:r>
          </a:p>
          <a:p>
            <a:endParaRPr lang="ru-RU" sz="2000" dirty="0" smtClean="0"/>
          </a:p>
        </p:txBody>
      </p:sp>
    </p:spTree>
    <p:extLst>
      <p:ext uri="{BB962C8B-B14F-4D97-AF65-F5344CB8AC3E}">
        <p14:creationId xmlns:p14="http://schemas.microsoft.com/office/powerpoint/2010/main" val="1975456519"/>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a:t>Устойчивые рабочие места, </a:t>
            </a:r>
            <a:r>
              <a:rPr lang="ru-RU" sz="3600" dirty="0" smtClean="0"/>
              <a:t>гарантированные доходы </a:t>
            </a:r>
            <a:r>
              <a:rPr lang="ru-RU" sz="3600" dirty="0"/>
              <a:t>и социальная защита</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endParaRPr lang="ru-RU" sz="2000" dirty="0" smtClean="0"/>
          </a:p>
          <a:p>
            <a:pPr marL="0" indent="0">
              <a:buNone/>
            </a:pPr>
            <a:r>
              <a:rPr lang="ru-RU" sz="2000" dirty="0" smtClean="0"/>
              <a:t>Опрос МКП:</a:t>
            </a:r>
          </a:p>
          <a:p>
            <a:pPr>
              <a:buFontTx/>
              <a:buChar char="-"/>
            </a:pPr>
            <a:r>
              <a:rPr lang="ru-RU" sz="2000" dirty="0" smtClean="0"/>
              <a:t>Семье 51% опрошенных сталкивались с безработицей или урезанным рабочим временем;</a:t>
            </a:r>
          </a:p>
          <a:p>
            <a:pPr>
              <a:buFontTx/>
              <a:buChar char="-"/>
            </a:pPr>
            <a:r>
              <a:rPr lang="ru-RU" sz="2000" dirty="0" smtClean="0"/>
              <a:t>59% опрошенных не могут делать сбережения;</a:t>
            </a:r>
          </a:p>
          <a:p>
            <a:pPr>
              <a:buFontTx/>
              <a:buChar char="-"/>
            </a:pPr>
            <a:r>
              <a:rPr lang="ru-RU" sz="2000" dirty="0" smtClean="0"/>
              <a:t>Зарплата 71% опрошенных сократилась или не увеличивалась;</a:t>
            </a:r>
          </a:p>
          <a:p>
            <a:pPr>
              <a:buFontTx/>
              <a:buChar char="-"/>
            </a:pPr>
            <a:r>
              <a:rPr lang="ru-RU" sz="2000" dirty="0" smtClean="0"/>
              <a:t>Большинство считают, что экономика благоволит богатым;</a:t>
            </a:r>
          </a:p>
          <a:p>
            <a:pPr marL="0" indent="0">
              <a:buNone/>
            </a:pPr>
            <a:r>
              <a:rPr lang="ru-RU" sz="2000" dirty="0" smtClean="0"/>
              <a:t>В это же время:</a:t>
            </a:r>
          </a:p>
          <a:p>
            <a:pPr>
              <a:buFont typeface="Arial" charset="0"/>
              <a:buChar char="•"/>
            </a:pPr>
            <a:r>
              <a:rPr lang="ru-RU" sz="2000" dirty="0" smtClean="0"/>
              <a:t>95% опрошенных считают, что правительство должно обеспечить доступное здравоохранение и образование;</a:t>
            </a:r>
          </a:p>
          <a:p>
            <a:pPr>
              <a:buFont typeface="Arial" charset="0"/>
              <a:buChar char="•"/>
            </a:pPr>
            <a:r>
              <a:rPr lang="ru-RU" sz="2000" dirty="0" smtClean="0"/>
              <a:t>85% опрошенных поддерживают достойные пенсии;</a:t>
            </a:r>
          </a:p>
          <a:p>
            <a:pPr>
              <a:buFont typeface="Arial" charset="0"/>
              <a:buChar char="•"/>
            </a:pPr>
            <a:r>
              <a:rPr lang="ru-RU" sz="2000" dirty="0" smtClean="0"/>
              <a:t>87% опрошенных поддерживают пособия по безработице;</a:t>
            </a:r>
          </a:p>
          <a:p>
            <a:pPr>
              <a:buFont typeface="Arial" charset="0"/>
              <a:buChar char="•"/>
            </a:pPr>
            <a:r>
              <a:rPr lang="ru-RU" sz="2000" dirty="0" smtClean="0"/>
              <a:t>89% поддерживают оплачиваемый отпуск по материнству.</a:t>
            </a:r>
          </a:p>
          <a:p>
            <a:pPr>
              <a:buFontTx/>
              <a:buChar char="-"/>
            </a:pPr>
            <a:endParaRPr lang="ru-RU" sz="2000" dirty="0" smtClean="0"/>
          </a:p>
        </p:txBody>
      </p:sp>
    </p:spTree>
    <p:extLst>
      <p:ext uri="{BB962C8B-B14F-4D97-AF65-F5344CB8AC3E}">
        <p14:creationId xmlns:p14="http://schemas.microsoft.com/office/powerpoint/2010/main" val="4215649346"/>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1"/>
            <a:ext cx="8229600" cy="959768"/>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План действий: полная занятость</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980728"/>
            <a:ext cx="7543800" cy="5062885"/>
          </a:xfrm>
        </p:spPr>
        <p:txBody>
          <a:bodyPr>
            <a:normAutofit/>
          </a:bodyPr>
          <a:lstStyle/>
          <a:p>
            <a:pPr marL="0" indent="0">
              <a:buNone/>
            </a:pPr>
            <a:endParaRPr lang="ru-RU" sz="2000" dirty="0" smtClean="0"/>
          </a:p>
          <a:p>
            <a:pPr>
              <a:buFontTx/>
              <a:buChar char="-"/>
            </a:pPr>
            <a:r>
              <a:rPr lang="ru-RU" sz="1800" dirty="0" smtClean="0"/>
              <a:t>Национальные цели по созданию рабочих мест (в </a:t>
            </a:r>
            <a:r>
              <a:rPr lang="ru-RU" sz="1800" dirty="0" err="1" smtClean="0"/>
              <a:t>т.ч</a:t>
            </a:r>
            <a:r>
              <a:rPr lang="ru-RU" sz="1800" dirty="0" smtClean="0"/>
              <a:t>. Для молодежи и женщин)</a:t>
            </a:r>
          </a:p>
          <a:p>
            <a:pPr>
              <a:buFontTx/>
              <a:buChar char="-"/>
            </a:pPr>
            <a:r>
              <a:rPr lang="ru-RU" sz="1800" dirty="0" smtClean="0"/>
              <a:t>Кампании за инвестиции в инфраструктуру, качественные общественные услуги, зеленую экономику, сектор ухода</a:t>
            </a:r>
          </a:p>
          <a:p>
            <a:pPr>
              <a:buFontTx/>
              <a:buChar char="-"/>
            </a:pPr>
            <a:r>
              <a:rPr lang="ru-RU" sz="1800" dirty="0" smtClean="0"/>
              <a:t>Продвижение коллективных переговоров</a:t>
            </a:r>
          </a:p>
          <a:p>
            <a:pPr>
              <a:buFontTx/>
              <a:buChar char="-"/>
            </a:pPr>
            <a:r>
              <a:rPr lang="ru-RU" sz="1800" dirty="0" smtClean="0"/>
              <a:t>Мобилизация за обеспечивающую минимальную заработную плату и социальные гарантии</a:t>
            </a:r>
          </a:p>
          <a:p>
            <a:pPr>
              <a:buFontTx/>
              <a:buChar char="-"/>
            </a:pPr>
            <a:r>
              <a:rPr lang="ru-RU" sz="1800" dirty="0" smtClean="0"/>
              <a:t>Мобилизация в целях сокращения незащищенной занятости и неформального труда</a:t>
            </a:r>
          </a:p>
          <a:p>
            <a:pPr>
              <a:buFontTx/>
              <a:buChar char="-"/>
            </a:pPr>
            <a:r>
              <a:rPr lang="ru-RU" sz="1800" dirty="0" smtClean="0"/>
              <a:t>Альянсы в целях лоббирования и продвижения интересов трудящихся</a:t>
            </a:r>
          </a:p>
          <a:p>
            <a:pPr>
              <a:buFontTx/>
              <a:buChar char="-"/>
            </a:pPr>
            <a:r>
              <a:rPr lang="ru-RU" sz="1800" dirty="0" smtClean="0"/>
              <a:t>Международные финансовые институты</a:t>
            </a:r>
          </a:p>
          <a:p>
            <a:pPr>
              <a:buFontTx/>
              <a:buChar char="-"/>
            </a:pPr>
            <a:r>
              <a:rPr lang="ru-RU" sz="1800" dirty="0" smtClean="0"/>
              <a:t>Поддержка глобальных соглашений</a:t>
            </a:r>
          </a:p>
          <a:p>
            <a:pPr>
              <a:buFontTx/>
              <a:buChar char="-"/>
            </a:pPr>
            <a:r>
              <a:rPr lang="ru-RU" sz="1800" dirty="0" smtClean="0"/>
              <a:t>Продвижение социальной ответственности бизнеса (ТНК)</a:t>
            </a:r>
          </a:p>
          <a:p>
            <a:pPr>
              <a:buFontTx/>
              <a:buChar char="-"/>
            </a:pPr>
            <a:endParaRPr lang="ru-RU" sz="2000" dirty="0" smtClean="0"/>
          </a:p>
        </p:txBody>
      </p:sp>
    </p:spTree>
    <p:extLst>
      <p:ext uri="{BB962C8B-B14F-4D97-AF65-F5344CB8AC3E}">
        <p14:creationId xmlns:p14="http://schemas.microsoft.com/office/powerpoint/2010/main" val="73202490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Модель капитализма 20 века</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412776"/>
            <a:ext cx="7543800" cy="4681637"/>
          </a:xfrm>
        </p:spPr>
        <p:txBody>
          <a:bodyPr>
            <a:normAutofit lnSpcReduction="10000"/>
          </a:bodyPr>
          <a:lstStyle/>
          <a:p>
            <a:r>
              <a:rPr lang="ru-RU" sz="2600" dirty="0" smtClean="0"/>
              <a:t>Погоня за краткосрочной прибылью за счет пренебрежения правами и человеческими интересами ведет к росту бедности, сокращению доли зарплаты в национальном доходе</a:t>
            </a:r>
            <a:endParaRPr lang="en-GB" sz="2600" dirty="0" smtClean="0"/>
          </a:p>
          <a:p>
            <a:r>
              <a:rPr lang="ru-RU" sz="2600" dirty="0" smtClean="0"/>
              <a:t>Распространение незащищенной и неформальной занятости, урезание социальной защиты</a:t>
            </a:r>
            <a:r>
              <a:rPr lang="en-GB" sz="2600" dirty="0" smtClean="0"/>
              <a:t> </a:t>
            </a:r>
          </a:p>
          <a:p>
            <a:r>
              <a:rPr lang="ru-RU" sz="2600" dirty="0" smtClean="0"/>
              <a:t>Уход от налогов и сокращение корпоративного налогообложения</a:t>
            </a:r>
            <a:r>
              <a:rPr lang="en-GB" sz="2600" dirty="0" smtClean="0"/>
              <a:t> </a:t>
            </a:r>
          </a:p>
          <a:p>
            <a:r>
              <a:rPr lang="ru-RU" sz="2600" dirty="0" smtClean="0"/>
              <a:t>Устойчивые дестабилизирующие климатические изменения</a:t>
            </a:r>
            <a:endParaRPr lang="en-GB" sz="2600" dirty="0" smtClean="0"/>
          </a:p>
          <a:p>
            <a:pPr marL="334963" indent="-334963" eaLnBrk="1" hangingPunct="1">
              <a:lnSpc>
                <a:spcPct val="90000"/>
              </a:lnSpc>
              <a:buClr>
                <a:srgbClr val="7E0021"/>
              </a:buClr>
              <a:buFont typeface="Arial" charset="0"/>
              <a:buChar char="•"/>
              <a:tabLst>
                <a:tab pos="334963"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Lst>
              <a:defRPr/>
            </a:pPr>
            <a:endParaRPr lang="fr-FR" sz="2000" b="1" dirty="0" smtClean="0">
              <a:solidFill>
                <a:srgbClr val="7E0021"/>
              </a:solidFill>
            </a:endParaRPr>
          </a:p>
        </p:txBody>
      </p:sp>
    </p:spTree>
    <p:extLst>
      <p:ext uri="{BB962C8B-B14F-4D97-AF65-F5344CB8AC3E}">
        <p14:creationId xmlns:p14="http://schemas.microsoft.com/office/powerpoint/2010/main" val="14879036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1"/>
            <a:ext cx="8229600" cy="959768"/>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План действий: климат</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980728"/>
            <a:ext cx="7543800" cy="5062885"/>
          </a:xfrm>
        </p:spPr>
        <p:txBody>
          <a:bodyPr>
            <a:normAutofit/>
          </a:bodyPr>
          <a:lstStyle/>
          <a:p>
            <a:pPr marL="0" indent="0">
              <a:buNone/>
            </a:pPr>
            <a:endParaRPr lang="ru-RU" sz="2000" dirty="0" smtClean="0"/>
          </a:p>
          <a:p>
            <a:pPr>
              <a:buFontTx/>
              <a:buChar char="-"/>
            </a:pPr>
            <a:r>
              <a:rPr lang="ru-RU" sz="2800" dirty="0" smtClean="0"/>
              <a:t>Мобилизация в целях заключения нового амбициозного глобального соглашения</a:t>
            </a:r>
          </a:p>
          <a:p>
            <a:pPr>
              <a:buFontTx/>
              <a:buChar char="-"/>
            </a:pPr>
            <a:r>
              <a:rPr lang="ru-RU" sz="2800" dirty="0" smtClean="0"/>
              <a:t>Продвижение через социальный диалог инвестиций в промышленную трансформацию, доступность новых технологий и мер справедливого перехода</a:t>
            </a:r>
          </a:p>
          <a:p>
            <a:pPr>
              <a:buFontTx/>
              <a:buChar char="-"/>
            </a:pPr>
            <a:r>
              <a:rPr lang="ru-RU" sz="2800" dirty="0" smtClean="0"/>
              <a:t>Организация трудящихся на зеленых рабочих местах</a:t>
            </a:r>
          </a:p>
        </p:txBody>
      </p:sp>
    </p:spTree>
    <p:extLst>
      <p:ext uri="{BB962C8B-B14F-4D97-AF65-F5344CB8AC3E}">
        <p14:creationId xmlns:p14="http://schemas.microsoft.com/office/powerpoint/2010/main" val="3531008091"/>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1"/>
            <a:ext cx="8229600" cy="959768"/>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План действий: цели устойчивого развития</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980728"/>
            <a:ext cx="7543800" cy="5062885"/>
          </a:xfrm>
        </p:spPr>
        <p:txBody>
          <a:bodyPr>
            <a:normAutofit/>
          </a:bodyPr>
          <a:lstStyle/>
          <a:p>
            <a:pPr marL="0" indent="0">
              <a:buNone/>
            </a:pPr>
            <a:endParaRPr lang="ru-RU" sz="2000" dirty="0" smtClean="0"/>
          </a:p>
          <a:p>
            <a:pPr>
              <a:buFontTx/>
              <a:buChar char="-"/>
            </a:pPr>
            <a:r>
              <a:rPr lang="ru-RU" sz="2800" dirty="0" smtClean="0"/>
              <a:t>Лоббирование включения в список целей устойчивого развития цели достижения «полной занятости и достойного труда» и «минимальных социальных гарантий»</a:t>
            </a:r>
          </a:p>
          <a:p>
            <a:pPr>
              <a:buFontTx/>
              <a:buChar char="-"/>
            </a:pPr>
            <a:r>
              <a:rPr lang="ru-RU" sz="2800" dirty="0" smtClean="0"/>
              <a:t>Поддержка целей достижения универсального доступа к качественного образованию, гендерного равенства и справедливого климата</a:t>
            </a:r>
          </a:p>
        </p:txBody>
      </p:sp>
    </p:spTree>
    <p:extLst>
      <p:ext uri="{BB962C8B-B14F-4D97-AF65-F5344CB8AC3E}">
        <p14:creationId xmlns:p14="http://schemas.microsoft.com/office/powerpoint/2010/main" val="477281999"/>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1"/>
            <a:ext cx="8229600" cy="959768"/>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План действий: справедливая модель торговли и инвестиций</a:t>
            </a: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412776"/>
            <a:ext cx="7543800" cy="4630837"/>
          </a:xfrm>
        </p:spPr>
        <p:txBody>
          <a:bodyPr>
            <a:normAutofit/>
          </a:bodyPr>
          <a:lstStyle/>
          <a:p>
            <a:pPr>
              <a:buFontTx/>
              <a:buChar char="-"/>
            </a:pPr>
            <a:r>
              <a:rPr lang="ru-RU" sz="2000" dirty="0" smtClean="0"/>
              <a:t>Долгосрочные инвестиции капитала трудящихся в реальную экономику, зеленые технологии, инфраструктуру и услуги;</a:t>
            </a:r>
          </a:p>
          <a:p>
            <a:pPr>
              <a:buFontTx/>
              <a:buChar char="-"/>
            </a:pPr>
            <a:r>
              <a:rPr lang="ru-RU" sz="2000" dirty="0" smtClean="0"/>
              <a:t>Отслеживать управление капиталом трудящихся;</a:t>
            </a:r>
          </a:p>
          <a:p>
            <a:pPr>
              <a:buFontTx/>
              <a:buChar char="-"/>
            </a:pPr>
            <a:r>
              <a:rPr lang="ru-RU" sz="2000" dirty="0" smtClean="0"/>
              <a:t>Кампании за права трудящихся и экологические стандарты как необходимые условия инвестиций капитала трудящихся;</a:t>
            </a:r>
          </a:p>
          <a:p>
            <a:pPr>
              <a:buFontTx/>
              <a:buChar char="-"/>
            </a:pPr>
            <a:r>
              <a:rPr lang="ru-RU" sz="2000" dirty="0" smtClean="0"/>
              <a:t>Кампании против включения механизмов арбитража между инвесторами и странами и неподконтрольных схем в инвестиционные договоры и торговые соглашения;</a:t>
            </a:r>
          </a:p>
          <a:p>
            <a:pPr>
              <a:buFontTx/>
              <a:buChar char="-"/>
            </a:pPr>
            <a:r>
              <a:rPr lang="ru-RU" sz="2000" dirty="0" smtClean="0"/>
              <a:t>Действовать в целях реализации трудовых норм на практике, против неолиберальных торговых соглашений;</a:t>
            </a:r>
          </a:p>
          <a:p>
            <a:pPr>
              <a:buFontTx/>
              <a:buChar char="-"/>
            </a:pPr>
            <a:r>
              <a:rPr lang="ru-RU" sz="2000" dirty="0" smtClean="0"/>
              <a:t>Мобилизация для укрощения власти корпораций и искоренения нарушений в цепочках поставщиков;</a:t>
            </a:r>
          </a:p>
          <a:p>
            <a:pPr>
              <a:buFontTx/>
              <a:buChar char="-"/>
            </a:pPr>
            <a:r>
              <a:rPr lang="ru-RU" sz="2000" dirty="0" smtClean="0"/>
              <a:t>Поддержка налога на финансовые операции</a:t>
            </a:r>
          </a:p>
          <a:p>
            <a:pPr>
              <a:buFontTx/>
              <a:buChar char="-"/>
            </a:pPr>
            <a:endParaRPr lang="ru-RU" sz="2000" dirty="0" smtClean="0"/>
          </a:p>
          <a:p>
            <a:pPr>
              <a:buFontTx/>
              <a:buChar char="-"/>
            </a:pPr>
            <a:endParaRPr lang="ru-RU" sz="2000" dirty="0" smtClean="0"/>
          </a:p>
        </p:txBody>
      </p:sp>
    </p:spTree>
    <p:extLst>
      <p:ext uri="{BB962C8B-B14F-4D97-AF65-F5344CB8AC3E}">
        <p14:creationId xmlns:p14="http://schemas.microsoft.com/office/powerpoint/2010/main" val="1434829031"/>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normAutofit fontScale="90000"/>
          </a:bodyPr>
          <a:lstStyle/>
          <a:p>
            <a:r>
              <a:rPr lang="ru-RU" smtClean="0"/>
              <a:t>План действий: включающее развитие</a:t>
            </a:r>
            <a:endParaRPr lang="fr-FR" dirty="0" smtClean="0"/>
          </a:p>
        </p:txBody>
      </p:sp>
      <p:sp>
        <p:nvSpPr>
          <p:cNvPr id="5131" name="Rectangle 11"/>
          <p:cNvSpPr>
            <a:spLocks noGrp="1" noChangeArrowheads="1"/>
          </p:cNvSpPr>
          <p:nvPr>
            <p:ph type="body" idx="1"/>
          </p:nvPr>
        </p:nvSpPr>
        <p:spPr>
          <a:xfrm>
            <a:off x="971550" y="1600200"/>
            <a:ext cx="7715250" cy="4525963"/>
          </a:xfrm>
        </p:spPr>
        <p:txBody>
          <a:bodyPr>
            <a:normAutofit fontScale="92500" lnSpcReduction="10000"/>
          </a:bodyPr>
          <a:lstStyle/>
          <a:p>
            <a:endParaRPr lang="ru-RU" dirty="0" smtClean="0"/>
          </a:p>
          <a:p>
            <a:r>
              <a:rPr lang="ru-RU" dirty="0" smtClean="0"/>
              <a:t>Поддержка региональных  сетей развития  и партнерства</a:t>
            </a:r>
          </a:p>
          <a:p>
            <a:r>
              <a:rPr lang="ru-RU" dirty="0" smtClean="0"/>
              <a:t>Лоббирование на международном уровне, прежде всего в рамках процессов ООН</a:t>
            </a:r>
          </a:p>
          <a:p>
            <a:r>
              <a:rPr lang="ru-RU" dirty="0" smtClean="0"/>
              <a:t>Развитие профсоюзного партнёрства  в рамках программ развития (Север-Юг)</a:t>
            </a:r>
          </a:p>
          <a:p>
            <a:r>
              <a:rPr lang="ru-RU" dirty="0" smtClean="0"/>
              <a:t>Поддержка многосторонних инициатив и сотрудничества Юг-Юг.</a:t>
            </a:r>
          </a:p>
          <a:p>
            <a:endParaRPr lang="ru-RU" dirty="0" smtClean="0"/>
          </a:p>
          <a:p>
            <a:endParaRPr lang="ru-RU" dirty="0" smtClean="0"/>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Tree>
    <p:extLst>
      <p:ext uri="{BB962C8B-B14F-4D97-AF65-F5344CB8AC3E}">
        <p14:creationId xmlns:p14="http://schemas.microsoft.com/office/powerpoint/2010/main" val="119691827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971550" y="274638"/>
            <a:ext cx="7715250" cy="1143000"/>
          </a:xfrm>
        </p:spPr>
        <p:txBody>
          <a:bodyPr>
            <a:normAutofit fontScale="90000"/>
          </a:bodyPr>
          <a:lstStyle/>
          <a:p>
            <a:r>
              <a:rPr lang="ru-RU" dirty="0" smtClean="0"/>
              <a:t>План действий: права трудящихся</a:t>
            </a:r>
            <a:endParaRPr lang="fr-FR" dirty="0" smtClean="0"/>
          </a:p>
        </p:txBody>
      </p:sp>
      <p:sp>
        <p:nvSpPr>
          <p:cNvPr id="5131" name="Rectangle 11"/>
          <p:cNvSpPr>
            <a:spLocks noGrp="1" noChangeArrowheads="1"/>
          </p:cNvSpPr>
          <p:nvPr>
            <p:ph type="body" idx="1"/>
          </p:nvPr>
        </p:nvSpPr>
        <p:spPr>
          <a:xfrm>
            <a:off x="971550" y="1600200"/>
            <a:ext cx="7715250" cy="4525963"/>
          </a:xfrm>
        </p:spPr>
        <p:txBody>
          <a:bodyPr>
            <a:normAutofit/>
          </a:bodyPr>
          <a:lstStyle/>
          <a:p>
            <a:r>
              <a:rPr lang="ru-RU" sz="1800" dirty="0" smtClean="0"/>
              <a:t>47 стран ратифицировали не все фундаментальные конвенции;</a:t>
            </a:r>
          </a:p>
          <a:p>
            <a:r>
              <a:rPr lang="ru-RU" sz="1800" dirty="0" smtClean="0"/>
              <a:t>33 страны, чье население – более половины мирового, не ратифицировали Конвенцию 87;</a:t>
            </a:r>
          </a:p>
          <a:p>
            <a:r>
              <a:rPr lang="ru-RU" sz="1800" dirty="0" smtClean="0"/>
              <a:t>Профсоюзы 28% стран отмечали случаи физической расправы с профсоюзниками, за 27 лет только в Колумбии было убито 2942 профсоюзника;</a:t>
            </a:r>
          </a:p>
          <a:p>
            <a:r>
              <a:rPr lang="ru-RU" sz="1800" dirty="0"/>
              <a:t>Профсоюзы 28% стран отмечали </a:t>
            </a:r>
            <a:r>
              <a:rPr lang="ru-RU" sz="1800" dirty="0" smtClean="0"/>
              <a:t>случаи антипрофсоюзной дискриминации</a:t>
            </a:r>
          </a:p>
          <a:p>
            <a:r>
              <a:rPr lang="ru-RU" sz="1800" dirty="0" smtClean="0"/>
              <a:t>20.9 миллиона человек работают в условиях принудительного труда</a:t>
            </a:r>
          </a:p>
          <a:p>
            <a:r>
              <a:rPr lang="ru-RU" sz="1800" dirty="0" smtClean="0"/>
              <a:t>Каждый год порядка 360000 работников гибнет в результате несчастных случаев, а еще 2 миллиона умирает от профессиональных заболеваний</a:t>
            </a:r>
          </a:p>
          <a:p>
            <a:r>
              <a:rPr lang="ru-RU" sz="1800" dirty="0" smtClean="0"/>
              <a:t>232 миллиона мигрантов –  уязвимость и риск</a:t>
            </a:r>
          </a:p>
          <a:p>
            <a:r>
              <a:rPr lang="ru-RU" sz="1800" dirty="0" smtClean="0"/>
              <a:t>Каждая третья женщина сталкивается с насилием </a:t>
            </a:r>
          </a:p>
          <a:p>
            <a:endParaRPr lang="ru-RU" sz="2000" dirty="0" smtClean="0"/>
          </a:p>
          <a:p>
            <a:endParaRPr lang="ru-RU" dirty="0" smtClean="0"/>
          </a:p>
          <a:p>
            <a:endParaRPr lang="ru-RU" dirty="0" smtClean="0"/>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Tree>
    <p:extLst>
      <p:ext uri="{BB962C8B-B14F-4D97-AF65-F5344CB8AC3E}">
        <p14:creationId xmlns:p14="http://schemas.microsoft.com/office/powerpoint/2010/main" val="1018134834"/>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normAutofit fontScale="90000"/>
          </a:bodyPr>
          <a:lstStyle/>
          <a:p>
            <a:r>
              <a:rPr lang="ru-RU" dirty="0" smtClean="0"/>
              <a:t>План действий: права трудящихся</a:t>
            </a:r>
            <a:endParaRPr lang="fr-FR" dirty="0" smtClean="0"/>
          </a:p>
        </p:txBody>
      </p:sp>
      <p:sp>
        <p:nvSpPr>
          <p:cNvPr id="5131" name="Rectangle 11"/>
          <p:cNvSpPr>
            <a:spLocks noGrp="1" noChangeArrowheads="1"/>
          </p:cNvSpPr>
          <p:nvPr>
            <p:ph type="body" idx="1"/>
          </p:nvPr>
        </p:nvSpPr>
        <p:spPr>
          <a:xfrm>
            <a:off x="971550" y="1600200"/>
            <a:ext cx="7715250" cy="4525963"/>
          </a:xfrm>
        </p:spPr>
        <p:txBody>
          <a:bodyPr>
            <a:normAutofit lnSpcReduction="10000"/>
          </a:bodyPr>
          <a:lstStyle/>
          <a:p>
            <a:r>
              <a:rPr lang="ru-RU" sz="2000" dirty="0" smtClean="0"/>
              <a:t>25 стран под наблюдением, включая Беларусь и Грузию</a:t>
            </a:r>
          </a:p>
          <a:p>
            <a:r>
              <a:rPr lang="ru-RU" sz="2000" dirty="0" smtClean="0"/>
              <a:t>Бюллетень нарушений прав профсоюзов и индекс</a:t>
            </a:r>
          </a:p>
          <a:p>
            <a:r>
              <a:rPr lang="ru-RU" sz="2000" dirty="0" smtClean="0"/>
              <a:t>Кампании по ратификации конвенций МОТ</a:t>
            </a:r>
          </a:p>
          <a:p>
            <a:r>
              <a:rPr lang="ru-RU" sz="2000" dirty="0" smtClean="0"/>
              <a:t>Мобилизация   и борьба за реализацию свободы объединения и права на забастовку</a:t>
            </a:r>
          </a:p>
          <a:p>
            <a:r>
              <a:rPr lang="ru-RU" sz="2000" dirty="0" smtClean="0"/>
              <a:t>Использование надзорных механизмов МОТ и других международных механизмов</a:t>
            </a:r>
          </a:p>
          <a:p>
            <a:r>
              <a:rPr lang="ru-RU" sz="2000" dirty="0" smtClean="0"/>
              <a:t>Взаимодействие с организациями и движениями</a:t>
            </a:r>
          </a:p>
          <a:p>
            <a:r>
              <a:rPr lang="ru-RU" sz="2000" dirty="0" smtClean="0"/>
              <a:t>Юридический анализ</a:t>
            </a:r>
          </a:p>
          <a:p>
            <a:r>
              <a:rPr lang="ru-RU" sz="2000" dirty="0" smtClean="0"/>
              <a:t>Повышение осведомленности о правах </a:t>
            </a:r>
          </a:p>
          <a:p>
            <a:r>
              <a:rPr lang="ru-RU" sz="2000" dirty="0" smtClean="0"/>
              <a:t>Охрана труда и безопасность: интеграция в повестку дня</a:t>
            </a:r>
          </a:p>
          <a:p>
            <a:r>
              <a:rPr lang="ru-RU" sz="2000" dirty="0" smtClean="0"/>
              <a:t>Повестка дня профсоюзов: нет дискриминации…</a:t>
            </a:r>
            <a:endParaRPr lang="en-US" sz="2000" dirty="0" smtClean="0"/>
          </a:p>
          <a:p>
            <a:r>
              <a:rPr lang="ru-RU" sz="2000" dirty="0" smtClean="0"/>
              <a:t>Катар и страны Персидского залива</a:t>
            </a:r>
          </a:p>
          <a:p>
            <a:endParaRPr lang="ru-RU" sz="2000" dirty="0" smtClean="0"/>
          </a:p>
          <a:p>
            <a:pPr marL="0" indent="0">
              <a:buNone/>
            </a:pPr>
            <a:endParaRPr lang="ru-RU" sz="2000" dirty="0" smtClean="0"/>
          </a:p>
          <a:p>
            <a:endParaRPr lang="ru-RU" dirty="0" smtClean="0"/>
          </a:p>
          <a:p>
            <a:endParaRPr lang="ru-RU" dirty="0" smtClean="0"/>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Tree>
    <p:extLst>
      <p:ext uri="{BB962C8B-B14F-4D97-AF65-F5344CB8AC3E}">
        <p14:creationId xmlns:p14="http://schemas.microsoft.com/office/powerpoint/2010/main" val="2502130344"/>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normAutofit/>
          </a:bodyPr>
          <a:lstStyle/>
          <a:p>
            <a:r>
              <a:rPr lang="ru-RU" sz="3600" dirty="0" smtClean="0"/>
              <a:t>План действий: индекс нарушений</a:t>
            </a:r>
            <a:endParaRPr lang="fr-FR" sz="3600" dirty="0" smtClean="0"/>
          </a:p>
        </p:txBody>
      </p:sp>
      <p:sp>
        <p:nvSpPr>
          <p:cNvPr id="5131" name="Rectangle 11"/>
          <p:cNvSpPr>
            <a:spLocks noGrp="1" noChangeArrowheads="1"/>
          </p:cNvSpPr>
          <p:nvPr>
            <p:ph type="body" idx="1"/>
          </p:nvPr>
        </p:nvSpPr>
        <p:spPr>
          <a:xfrm>
            <a:off x="971550" y="1600200"/>
            <a:ext cx="7715250" cy="4525963"/>
          </a:xfrm>
        </p:spPr>
        <p:txBody>
          <a:bodyPr>
            <a:normAutofit/>
          </a:bodyPr>
          <a:lstStyle/>
          <a:p>
            <a:endParaRPr lang="ru-RU" sz="2000" dirty="0" smtClean="0"/>
          </a:p>
          <a:p>
            <a:pPr marL="0" indent="0">
              <a:buNone/>
            </a:pPr>
            <a:endParaRPr lang="ru-RU" sz="2000" dirty="0" smtClean="0"/>
          </a:p>
          <a:p>
            <a:endParaRPr lang="ru-RU" dirty="0" smtClean="0"/>
          </a:p>
          <a:p>
            <a:endParaRPr lang="ru-RU" dirty="0" smtClean="0"/>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pic>
        <p:nvPicPr>
          <p:cNvPr id="2" name="Picture 2" descr="http://www.ituc-csi.org/local/cache-gd2/0397e00a826262476442b6801fa508b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463" y="2000250"/>
            <a:ext cx="7715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558788"/>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normAutofit/>
          </a:bodyPr>
          <a:lstStyle/>
          <a:p>
            <a:r>
              <a:rPr lang="ru-RU" sz="3600" dirty="0" smtClean="0"/>
              <a:t>МКП: кампании</a:t>
            </a:r>
            <a:endParaRPr lang="fr-FR" sz="3600" dirty="0" smtClean="0"/>
          </a:p>
        </p:txBody>
      </p:sp>
      <p:sp>
        <p:nvSpPr>
          <p:cNvPr id="5131" name="Rectangle 11"/>
          <p:cNvSpPr>
            <a:spLocks noGrp="1" noChangeArrowheads="1"/>
          </p:cNvSpPr>
          <p:nvPr>
            <p:ph type="body" idx="1"/>
          </p:nvPr>
        </p:nvSpPr>
        <p:spPr>
          <a:xfrm>
            <a:off x="971550" y="1600200"/>
            <a:ext cx="7715250" cy="4525963"/>
          </a:xfrm>
        </p:spPr>
        <p:txBody>
          <a:bodyPr>
            <a:normAutofit/>
          </a:bodyPr>
          <a:lstStyle/>
          <a:p>
            <a:endParaRPr lang="ru-RU" sz="2000" dirty="0" smtClean="0"/>
          </a:p>
          <a:p>
            <a:pPr>
              <a:buFont typeface="Arial" charset="0"/>
              <a:buChar char="•"/>
            </a:pPr>
            <a:r>
              <a:rPr lang="ru-RU" sz="2000" dirty="0" smtClean="0"/>
              <a:t>Катар</a:t>
            </a:r>
          </a:p>
          <a:p>
            <a:pPr>
              <a:buFont typeface="Arial" charset="0"/>
              <a:buChar char="•"/>
            </a:pPr>
            <a:r>
              <a:rPr lang="ru-RU" sz="2000" dirty="0" smtClean="0"/>
              <a:t>Ратификация Конвенции 189</a:t>
            </a:r>
            <a:r>
              <a:rPr lang="en-US" sz="2000" dirty="0" smtClean="0"/>
              <a:t> </a:t>
            </a:r>
            <a:r>
              <a:rPr lang="ru-RU" sz="2000" dirty="0" smtClean="0"/>
              <a:t>и протокол о принудительном труде</a:t>
            </a:r>
          </a:p>
          <a:p>
            <a:pPr>
              <a:buFont typeface="Arial" charset="0"/>
              <a:buChar char="•"/>
            </a:pPr>
            <a:r>
              <a:rPr lang="ru-RU" sz="2000" dirty="0" smtClean="0"/>
              <a:t>Ратификация Протокола о принудительном труде</a:t>
            </a:r>
          </a:p>
          <a:p>
            <a:pPr>
              <a:buFont typeface="Arial" charset="0"/>
              <a:buChar char="•"/>
            </a:pPr>
            <a:r>
              <a:rPr lang="ru-RU" sz="2000" dirty="0" smtClean="0"/>
              <a:t>Решения на всю жизнь</a:t>
            </a:r>
          </a:p>
          <a:p>
            <a:pPr>
              <a:buFont typeface="Arial" charset="0"/>
              <a:buChar char="•"/>
            </a:pPr>
            <a:r>
              <a:rPr lang="ru-RU" sz="2000" dirty="0" smtClean="0"/>
              <a:t>Играй честно</a:t>
            </a:r>
          </a:p>
          <a:p>
            <a:pPr>
              <a:buFont typeface="Arial" charset="0"/>
              <a:buChar char="•"/>
            </a:pPr>
            <a:r>
              <a:rPr lang="ru-RU" sz="2000" dirty="0" smtClean="0"/>
              <a:t>Страны риска</a:t>
            </a:r>
          </a:p>
          <a:p>
            <a:pPr>
              <a:buFont typeface="Arial" charset="0"/>
              <a:buChar char="•"/>
            </a:pPr>
            <a:r>
              <a:rPr lang="ru-RU" sz="2000" dirty="0" smtClean="0"/>
              <a:t>Включайте нас!</a:t>
            </a:r>
          </a:p>
          <a:p>
            <a:pPr>
              <a:buFont typeface="Arial" charset="0"/>
              <a:buChar char="•"/>
            </a:pPr>
            <a:r>
              <a:rPr lang="ru-RU" sz="2000" dirty="0" smtClean="0"/>
              <a:t>Организуйся!</a:t>
            </a:r>
          </a:p>
          <a:p>
            <a:pPr>
              <a:buFont typeface="Arial" charset="0"/>
              <a:buChar char="•"/>
            </a:pPr>
            <a:r>
              <a:rPr lang="ru-RU" sz="2000" dirty="0" smtClean="0"/>
              <a:t>Всемирный день действий за достойный труд</a:t>
            </a:r>
          </a:p>
          <a:p>
            <a:pPr>
              <a:buFont typeface="Arial" charset="0"/>
              <a:buChar char="•"/>
            </a:pPr>
            <a:r>
              <a:rPr lang="ru-RU" sz="2000" dirty="0" smtClean="0"/>
              <a:t>Рамки развития после 2015 года</a:t>
            </a:r>
          </a:p>
          <a:p>
            <a:pPr>
              <a:buFont typeface="Arial" charset="0"/>
              <a:buChar char="•"/>
            </a:pPr>
            <a:endParaRPr lang="ru-RU" sz="2000" dirty="0" smtClean="0"/>
          </a:p>
          <a:p>
            <a:endParaRPr lang="ru-RU" dirty="0" smtClean="0"/>
          </a:p>
          <a:p>
            <a:endParaRPr lang="ru-RU" dirty="0" smtClean="0"/>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Tree>
    <p:extLst>
      <p:ext uri="{BB962C8B-B14F-4D97-AF65-F5344CB8AC3E}">
        <p14:creationId xmlns:p14="http://schemas.microsoft.com/office/powerpoint/2010/main" val="2872250968"/>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normAutofit/>
          </a:bodyPr>
          <a:lstStyle/>
          <a:p>
            <a:r>
              <a:rPr lang="ru-RU" sz="3600" dirty="0" smtClean="0"/>
              <a:t>МКП: публикации и ресурсы</a:t>
            </a:r>
            <a:endParaRPr lang="fr-FR" sz="3600" dirty="0" smtClean="0"/>
          </a:p>
        </p:txBody>
      </p:sp>
      <p:sp>
        <p:nvSpPr>
          <p:cNvPr id="5131" name="Rectangle 11"/>
          <p:cNvSpPr>
            <a:spLocks noGrp="1" noChangeArrowheads="1"/>
          </p:cNvSpPr>
          <p:nvPr>
            <p:ph type="body" idx="1"/>
          </p:nvPr>
        </p:nvSpPr>
        <p:spPr>
          <a:xfrm>
            <a:off x="971550" y="1600200"/>
            <a:ext cx="7715250" cy="4525963"/>
          </a:xfrm>
        </p:spPr>
        <p:txBody>
          <a:bodyPr>
            <a:normAutofit/>
          </a:bodyPr>
          <a:lstStyle/>
          <a:p>
            <a:endParaRPr lang="ru-RU" sz="2000" dirty="0" smtClean="0"/>
          </a:p>
          <a:p>
            <a:pPr>
              <a:buFont typeface="Arial" charset="0"/>
              <a:buChar char="•"/>
            </a:pPr>
            <a:r>
              <a:rPr lang="ru-RU" sz="2000" dirty="0" smtClean="0"/>
              <a:t>Бюллетень и индекс нарушений</a:t>
            </a:r>
          </a:p>
          <a:p>
            <a:pPr>
              <a:buFont typeface="Arial" charset="0"/>
              <a:buChar char="•"/>
            </a:pPr>
            <a:r>
              <a:rPr lang="ru-RU" sz="2000" dirty="0" smtClean="0"/>
              <a:t>Экономический брифинг</a:t>
            </a:r>
          </a:p>
          <a:p>
            <a:pPr>
              <a:buFont typeface="Arial" charset="0"/>
              <a:buChar char="•"/>
            </a:pPr>
            <a:r>
              <a:rPr lang="ru-RU" sz="2000" dirty="0" smtClean="0"/>
              <a:t>Ежегодный опрос</a:t>
            </a:r>
          </a:p>
          <a:p>
            <a:pPr>
              <a:buFont typeface="Arial" charset="0"/>
              <a:buChar char="•"/>
            </a:pPr>
            <a:r>
              <a:rPr lang="ru-RU" sz="2000" dirty="0" smtClean="0"/>
              <a:t>Фронты</a:t>
            </a:r>
          </a:p>
          <a:p>
            <a:pPr>
              <a:buFont typeface="Arial" charset="0"/>
              <a:buChar char="•"/>
            </a:pPr>
            <a:r>
              <a:rPr lang="ru-RU" sz="2000" dirty="0" smtClean="0"/>
              <a:t>Время равенства (</a:t>
            </a:r>
            <a:r>
              <a:rPr lang="en-US" sz="2000" dirty="0" smtClean="0">
                <a:hlinkClick r:id="rId3"/>
              </a:rPr>
              <a:t>www.equaltimes.org</a:t>
            </a:r>
            <a:r>
              <a:rPr lang="en-US" sz="2000" dirty="0" smtClean="0"/>
              <a:t>) </a:t>
            </a:r>
            <a:endParaRPr lang="ru-RU" sz="2000" dirty="0" smtClean="0"/>
          </a:p>
          <a:p>
            <a:pPr>
              <a:buFont typeface="Arial" charset="0"/>
              <a:buChar char="•"/>
            </a:pPr>
            <a:endParaRPr lang="ru-RU" sz="2000" dirty="0" smtClean="0"/>
          </a:p>
          <a:p>
            <a:endParaRPr lang="ru-RU" dirty="0" smtClean="0"/>
          </a:p>
          <a:p>
            <a:endParaRPr lang="ru-RU" dirty="0" smtClean="0"/>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Tree>
    <p:extLst>
      <p:ext uri="{BB962C8B-B14F-4D97-AF65-F5344CB8AC3E}">
        <p14:creationId xmlns:p14="http://schemas.microsoft.com/office/powerpoint/2010/main" val="132561596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a:solidFill>
                  <a:schemeClr val="accent6">
                    <a:lumMod val="75000"/>
                  </a:schemeClr>
                </a:solidFill>
              </a:rPr>
              <a:t>Модель капитализма 20 века </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r>
              <a:rPr lang="ru-RU" sz="2400" dirty="0" smtClean="0"/>
              <a:t>210 миллионов безработных. 75 миллионов молодых людей без занятий. Каждый год </a:t>
            </a:r>
            <a:r>
              <a:rPr lang="en-GB" sz="2400" dirty="0" smtClean="0"/>
              <a:t>45 </a:t>
            </a:r>
            <a:r>
              <a:rPr lang="ru-RU" sz="2400" dirty="0" smtClean="0"/>
              <a:t>миллионов вступают на рынок труда</a:t>
            </a:r>
            <a:endParaRPr lang="en-GB" sz="2400" dirty="0"/>
          </a:p>
          <a:p>
            <a:r>
              <a:rPr lang="ru-RU" sz="2400" dirty="0" smtClean="0"/>
              <a:t>Рост неравенства доходов</a:t>
            </a:r>
            <a:endParaRPr lang="en-GB" sz="2400" dirty="0"/>
          </a:p>
          <a:p>
            <a:r>
              <a:rPr lang="ru-RU" sz="2400" dirty="0" smtClean="0"/>
              <a:t>Уровень налогообложения высших классов снизился почти повсеместно</a:t>
            </a:r>
            <a:r>
              <a:rPr lang="en-GB" sz="2400" dirty="0"/>
              <a:t>  </a:t>
            </a:r>
          </a:p>
          <a:p>
            <a:r>
              <a:rPr lang="ru-RU" sz="2400" dirty="0" smtClean="0"/>
              <a:t>За последние 10 лет число работников, охваченных коллективным договором, сократилось</a:t>
            </a:r>
            <a:r>
              <a:rPr lang="en-GB" sz="2400" dirty="0" smtClean="0"/>
              <a:t>.</a:t>
            </a:r>
            <a:endParaRPr lang="en-GB" sz="2400" dirty="0"/>
          </a:p>
          <a:p>
            <a:r>
              <a:rPr lang="ru-RU" sz="2400" dirty="0" smtClean="0"/>
              <a:t>Экологические бедствия: более 230 миллионов вынужденных мигрантов к </a:t>
            </a:r>
            <a:r>
              <a:rPr lang="en-GB" sz="2400" dirty="0" smtClean="0"/>
              <a:t>2050</a:t>
            </a:r>
            <a:r>
              <a:rPr lang="en-GB" sz="2400" dirty="0"/>
              <a:t>...</a:t>
            </a:r>
          </a:p>
          <a:p>
            <a:r>
              <a:rPr lang="ru-RU" sz="2400" dirty="0" smtClean="0"/>
              <a:t>Кризис глобального управления</a:t>
            </a:r>
            <a:endParaRPr lang="fr-FR" sz="2400" b="1" dirty="0" smtClean="0"/>
          </a:p>
        </p:txBody>
      </p:sp>
    </p:spTree>
    <p:extLst>
      <p:ext uri="{BB962C8B-B14F-4D97-AF65-F5344CB8AC3E}">
        <p14:creationId xmlns:p14="http://schemas.microsoft.com/office/powerpoint/2010/main" val="24870512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ru-RU" altLang="en-US" smtClean="0"/>
              <a:t>Съезд МКП</a:t>
            </a:r>
            <a:endParaRPr lang="en-GB" altLang="en-US" smtClean="0"/>
          </a:p>
        </p:txBody>
      </p:sp>
      <p:sp>
        <p:nvSpPr>
          <p:cNvPr id="4099" name="Content Placeholder 2"/>
          <p:cNvSpPr>
            <a:spLocks noGrp="1"/>
          </p:cNvSpPr>
          <p:nvPr>
            <p:ph idx="1"/>
          </p:nvPr>
        </p:nvSpPr>
        <p:spPr/>
        <p:txBody>
          <a:bodyPr/>
          <a:lstStyle/>
          <a:p>
            <a:r>
              <a:rPr lang="ru-RU" altLang="en-US" sz="1600" dirty="0" smtClean="0"/>
              <a:t>Глобальная рабочая сила составляет 2,9 млрд;</a:t>
            </a:r>
            <a:endParaRPr lang="en-GB" altLang="en-US" sz="1600" dirty="0" smtClean="0"/>
          </a:p>
          <a:p>
            <a:r>
              <a:rPr lang="ru-RU" altLang="en-US" sz="1600" dirty="0" smtClean="0"/>
              <a:t>Рабочая сила в формальном секторе составляет 1,7 млрд;</a:t>
            </a:r>
            <a:endParaRPr lang="en-GB" altLang="en-US" sz="1600" dirty="0" smtClean="0"/>
          </a:p>
          <a:p>
            <a:r>
              <a:rPr lang="ru-RU" altLang="en-US" sz="1600" dirty="0" smtClean="0"/>
              <a:t>Рабочая сила, состоящая в профсоюзах, составляет 200 млн и еще столько же в профсоюзах, зависящих от правительства;</a:t>
            </a:r>
            <a:endParaRPr lang="en-GB" altLang="en-US" sz="1600" dirty="0" smtClean="0"/>
          </a:p>
          <a:p>
            <a:r>
              <a:rPr lang="ru-RU" altLang="en-US" sz="1600" dirty="0" smtClean="0"/>
              <a:t>Женщины составляют 40% глобальной оплачиваемой рабочей силы и при этом менее 15% профсоюзных лидеров;</a:t>
            </a:r>
            <a:endParaRPr lang="en-GB" altLang="en-US" sz="1600" dirty="0" smtClean="0"/>
          </a:p>
          <a:p>
            <a:r>
              <a:rPr lang="ru-RU" altLang="en-US" sz="1600" dirty="0" smtClean="0"/>
              <a:t>50% наемных работников заняты в незащищенных или нестандартных формах занятости, причем большинство из них женщины;</a:t>
            </a:r>
            <a:endParaRPr lang="en-GB" altLang="en-US" sz="1600" dirty="0" smtClean="0"/>
          </a:p>
          <a:p>
            <a:r>
              <a:rPr lang="ru-RU" altLang="en-US" sz="1600" dirty="0" smtClean="0"/>
              <a:t>Безработица среди женщин выше, чем среди мужчин, хотя на каждые 100 мужчин приходятся менее 70 женщин, которые являются экономически активными;</a:t>
            </a:r>
            <a:endParaRPr lang="en-GB" altLang="en-US" sz="1600" dirty="0" smtClean="0"/>
          </a:p>
          <a:p>
            <a:r>
              <a:rPr lang="ru-RU" altLang="en-US" sz="1600" dirty="0" smtClean="0"/>
              <a:t>90% из 230 млн мигрантов в мире покинули дом в поисках работы;</a:t>
            </a:r>
            <a:endParaRPr lang="en-GB" altLang="en-US" sz="1600" dirty="0" smtClean="0"/>
          </a:p>
          <a:p>
            <a:r>
              <a:rPr lang="ru-RU" altLang="en-US" sz="1600" dirty="0" smtClean="0"/>
              <a:t>Уровень безработицы среди молодежи составляет около 12% в глобальном масштабе, что в два раза превышает уровень для более старших работников; 40% мировой экономики приходится на неформальный сектор.</a:t>
            </a:r>
            <a:endParaRPr lang="en-GB" altLang="en-US" sz="1600" dirty="0" smtClean="0"/>
          </a:p>
          <a:p>
            <a:endParaRPr lang="en-GB" altLang="en-US" dirty="0" smtClean="0"/>
          </a:p>
        </p:txBody>
      </p:sp>
    </p:spTree>
    <p:extLst>
      <p:ext uri="{BB962C8B-B14F-4D97-AF65-F5344CB8AC3E}">
        <p14:creationId xmlns:p14="http://schemas.microsoft.com/office/powerpoint/2010/main" val="1432044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Съезд МКП констатировал</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lnSpcReduction="10000"/>
          </a:bodyPr>
          <a:lstStyle/>
          <a:p>
            <a:r>
              <a:rPr lang="ru-RU" sz="2400" b="1" dirty="0"/>
              <a:t>Демократия и демократические права под угрозой</a:t>
            </a:r>
            <a:endParaRPr lang="en-GB" sz="2400" dirty="0"/>
          </a:p>
          <a:p>
            <a:pPr lvl="0"/>
            <a:r>
              <a:rPr lang="ru-RU" sz="2400" dirty="0"/>
              <a:t>права трудящихся под угрозой – корпоративная власть должна быть укрощена;</a:t>
            </a:r>
            <a:endParaRPr lang="en-GB" sz="2400" dirty="0"/>
          </a:p>
          <a:p>
            <a:pPr lvl="0"/>
            <a:r>
              <a:rPr lang="ru-RU" sz="2400" dirty="0"/>
              <a:t>МФИ и работодатели атакуют институты рынка труда;</a:t>
            </a:r>
            <a:endParaRPr lang="en-GB" sz="2400" dirty="0"/>
          </a:p>
          <a:p>
            <a:pPr lvl="0"/>
            <a:r>
              <a:rPr lang="ru-RU" sz="2400" dirty="0"/>
              <a:t>структурные реформы рынков труда создают незащищенную занятость;</a:t>
            </a:r>
            <a:endParaRPr lang="en-GB" sz="2400" dirty="0"/>
          </a:p>
          <a:p>
            <a:pPr lvl="0"/>
            <a:r>
              <a:rPr lang="ru-RU" sz="2400" dirty="0"/>
              <a:t>демократический голос против рабства и за общество, основанное на правах, слаб;</a:t>
            </a:r>
            <a:endParaRPr lang="en-GB" sz="2400" dirty="0"/>
          </a:p>
          <a:p>
            <a:pPr lvl="0"/>
            <a:r>
              <a:rPr lang="ru-RU" sz="2400" dirty="0"/>
              <a:t>Международные учреждения перестают действовать, тогда как геополитические экономические интересы доминируют, являясь угрозой миру, демократии, правам человека и социальной справедливости</a:t>
            </a:r>
            <a:r>
              <a:rPr lang="ru-RU" sz="2400" dirty="0" smtClean="0"/>
              <a:t>.</a:t>
            </a:r>
            <a:endParaRPr lang="en-GB" sz="2400" dirty="0"/>
          </a:p>
        </p:txBody>
      </p:sp>
    </p:spTree>
    <p:extLst>
      <p:ext uri="{BB962C8B-B14F-4D97-AF65-F5344CB8AC3E}">
        <p14:creationId xmlns:p14="http://schemas.microsoft.com/office/powerpoint/2010/main" val="15638838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Кризис доверия</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lnSpcReduction="10000"/>
          </a:bodyPr>
          <a:lstStyle/>
          <a:p>
            <a:pPr lvl="0"/>
            <a:r>
              <a:rPr lang="ru-RU" sz="2000" dirty="0" smtClean="0"/>
              <a:t>Правительства оказались </a:t>
            </a:r>
            <a:r>
              <a:rPr lang="ru-RU" sz="2000" dirty="0"/>
              <a:t>не в состоянии отстоять политику, необходимую для  обеспечения стабильной, всесторонней демократии и устойчивой </a:t>
            </a:r>
            <a:r>
              <a:rPr lang="ru-RU" sz="2000" dirty="0" smtClean="0"/>
              <a:t>планеты.</a:t>
            </a:r>
            <a:endParaRPr lang="en-GB" sz="2000" dirty="0"/>
          </a:p>
          <a:p>
            <a:pPr lvl="0"/>
            <a:r>
              <a:rPr lang="ru-RU" sz="2000" dirty="0"/>
              <a:t>Правительства </a:t>
            </a:r>
            <a:r>
              <a:rPr lang="ru-RU" sz="2000" dirty="0" smtClean="0"/>
              <a:t>оказались </a:t>
            </a:r>
            <a:r>
              <a:rPr lang="ru-RU" sz="2000" dirty="0"/>
              <a:t>не в состоянии построить стабильную экономику, взвалив огромные издержки на трудящихся и их семьи;</a:t>
            </a:r>
            <a:endParaRPr lang="en-GB" sz="2000" dirty="0"/>
          </a:p>
          <a:p>
            <a:pPr lvl="0"/>
            <a:r>
              <a:rPr lang="ru-RU" sz="2000" dirty="0"/>
              <a:t>Правительства </a:t>
            </a:r>
            <a:r>
              <a:rPr lang="ru-RU" sz="2000" dirty="0" smtClean="0"/>
              <a:t>оказались </a:t>
            </a:r>
            <a:r>
              <a:rPr lang="ru-RU" sz="2000" dirty="0"/>
              <a:t>не в состоянии справиться с рекордным уровнем безработицы, предоставить возможности молодым и остановить рост неустойчивого и неформального труда;</a:t>
            </a:r>
            <a:endParaRPr lang="en-GB" sz="2000" dirty="0"/>
          </a:p>
          <a:p>
            <a:pPr lvl="0"/>
            <a:r>
              <a:rPr lang="ru-RU" sz="2000" dirty="0"/>
              <a:t>Правительства </a:t>
            </a:r>
            <a:r>
              <a:rPr lang="ru-RU" sz="2000" dirty="0" smtClean="0"/>
              <a:t>оказались </a:t>
            </a:r>
            <a:r>
              <a:rPr lang="ru-RU" sz="2000" dirty="0"/>
              <a:t>не в состоянии справиться с угрозами, связанными со здоровой окружающей средой и изменением климата;</a:t>
            </a:r>
            <a:endParaRPr lang="en-GB" sz="2000" dirty="0"/>
          </a:p>
          <a:p>
            <a:pPr lvl="0"/>
            <a:r>
              <a:rPr lang="ru-RU" sz="2000" dirty="0"/>
              <a:t>Правительства </a:t>
            </a:r>
            <a:r>
              <a:rPr lang="ru-RU" sz="2000" dirty="0" smtClean="0"/>
              <a:t>оказались </a:t>
            </a:r>
            <a:r>
              <a:rPr lang="ru-RU" sz="2000" dirty="0"/>
              <a:t>не в состоянии искоренить ядерное оружие и содействовать глобальному миру.</a:t>
            </a:r>
            <a:endParaRPr lang="en-GB" sz="2000" dirty="0"/>
          </a:p>
          <a:p>
            <a:endParaRPr lang="fr-FR" sz="2000" b="1" dirty="0" smtClean="0">
              <a:solidFill>
                <a:srgbClr val="C00000"/>
              </a:solidFill>
            </a:endParaRPr>
          </a:p>
        </p:txBody>
      </p:sp>
    </p:spTree>
    <p:extLst>
      <p:ext uri="{BB962C8B-B14F-4D97-AF65-F5344CB8AC3E}">
        <p14:creationId xmlns:p14="http://schemas.microsoft.com/office/powerpoint/2010/main" val="38457346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Съезд МКП констатировал</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marL="0" indent="0">
              <a:buNone/>
            </a:pPr>
            <a:r>
              <a:rPr lang="ru-RU" sz="2400" b="1" dirty="0"/>
              <a:t>Мировая экономика и глобальная модель торговли обманывают ожидания</a:t>
            </a:r>
            <a:endParaRPr lang="en-GB" sz="2400" dirty="0"/>
          </a:p>
          <a:p>
            <a:pPr lvl="0"/>
            <a:r>
              <a:rPr lang="ru-RU" sz="2400" dirty="0"/>
              <a:t>массовая безработица, исключение молодых людей, женщин, мигрантов;</a:t>
            </a:r>
            <a:endParaRPr lang="en-GB" sz="2400" dirty="0"/>
          </a:p>
          <a:p>
            <a:pPr lvl="0"/>
            <a:r>
              <a:rPr lang="ru-RU" sz="2400" dirty="0"/>
              <a:t>неравенство в условиях падения доли заработной платы, атаки на коллективные переговоры и неадекватная социальная защита или ее отсутствие;</a:t>
            </a:r>
            <a:endParaRPr lang="en-GB" sz="2400" dirty="0"/>
          </a:p>
          <a:p>
            <a:pPr lvl="0"/>
            <a:r>
              <a:rPr lang="ru-RU" sz="2400" dirty="0"/>
              <a:t>распространение небезопасной, незащищенной и неформальной занятости;</a:t>
            </a:r>
            <a:endParaRPr lang="en-GB" sz="2400" dirty="0"/>
          </a:p>
          <a:p>
            <a:pPr lvl="0"/>
            <a:r>
              <a:rPr lang="ru-RU" sz="2400" dirty="0"/>
              <a:t>климатические риски и отчужденные общины.</a:t>
            </a:r>
            <a:endParaRPr lang="en-GB" sz="2400" dirty="0"/>
          </a:p>
          <a:p>
            <a:endParaRPr lang="en-GB" sz="2400" dirty="0"/>
          </a:p>
        </p:txBody>
      </p:sp>
    </p:spTree>
    <p:extLst>
      <p:ext uri="{BB962C8B-B14F-4D97-AF65-F5344CB8AC3E}">
        <p14:creationId xmlns:p14="http://schemas.microsoft.com/office/powerpoint/2010/main" val="13586376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838200" y="381000"/>
            <a:ext cx="8229600" cy="15287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solidFill>
                  <a:schemeClr val="accent6">
                    <a:lumMod val="75000"/>
                  </a:schemeClr>
                </a:solidFill>
              </a:rPr>
              <a:t>Кризис доверия</a:t>
            </a:r>
            <a:r>
              <a:rPr lang="en-GB" sz="3600" dirty="0" smtClean="0">
                <a:solidFill>
                  <a:schemeClr val="accent6">
                    <a:lumMod val="75000"/>
                  </a:schemeClr>
                </a:solidFill>
              </a:rPr>
              <a:t>:  </a:t>
            </a:r>
            <a:r>
              <a:rPr lang="en-GB" sz="3600" dirty="0"/>
              <a:t/>
            </a:r>
            <a:br>
              <a:rPr lang="en-GB" sz="3600" dirty="0"/>
            </a:br>
            <a:endParaRPr lang="fr-FR" sz="3600" b="1" dirty="0" smtClean="0">
              <a:solidFill>
                <a:srgbClr val="CC5A00"/>
              </a:solidFill>
            </a:endParaRPr>
          </a:p>
        </p:txBody>
      </p:sp>
      <p:sp>
        <p:nvSpPr>
          <p:cNvPr id="3075" name="Rectangle 2"/>
          <p:cNvSpPr>
            <a:spLocks noChangeArrowheads="1"/>
          </p:cNvSpPr>
          <p:nvPr/>
        </p:nvSpPr>
        <p:spPr bwMode="auto">
          <a:xfrm>
            <a:off x="8748713" y="0"/>
            <a:ext cx="395287" cy="6858000"/>
          </a:xfrm>
          <a:prstGeom prst="rect">
            <a:avLst/>
          </a:prstGeom>
          <a:solidFill>
            <a:srgbClr val="ED7703"/>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v-SE">
                <a:solidFill>
                  <a:srgbClr val="000000"/>
                </a:solidFill>
              </a:rPr>
              <a:t>   </a:t>
            </a:r>
          </a:p>
        </p:txBody>
      </p:sp>
      <p:sp>
        <p:nvSpPr>
          <p:cNvPr id="3076" name="Rectangle 3"/>
          <p:cNvSpPr>
            <a:spLocks noChangeArrowheads="1"/>
          </p:cNvSpPr>
          <p:nvPr/>
        </p:nvSpPr>
        <p:spPr bwMode="auto">
          <a:xfrm>
            <a:off x="0" y="0"/>
            <a:ext cx="971550" cy="6858000"/>
          </a:xfrm>
          <a:prstGeom prst="rect">
            <a:avLst/>
          </a:prstGeom>
          <a:solidFill>
            <a:srgbClr val="750034"/>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4"/>
          <p:cNvSpPr>
            <a:spLocks noChangeArrowheads="1"/>
          </p:cNvSpPr>
          <p:nvPr/>
        </p:nvSpPr>
        <p:spPr bwMode="auto">
          <a:xfrm>
            <a:off x="0" y="6265863"/>
            <a:ext cx="9144000" cy="692150"/>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Line 5"/>
          <p:cNvSpPr>
            <a:spLocks noChangeShapeType="1"/>
          </p:cNvSpPr>
          <p:nvPr/>
        </p:nvSpPr>
        <p:spPr bwMode="auto">
          <a:xfrm>
            <a:off x="0" y="6092825"/>
            <a:ext cx="9144000" cy="1588"/>
          </a:xfrm>
          <a:prstGeom prst="line">
            <a:avLst/>
          </a:prstGeom>
          <a:noFill/>
          <a:ln w="57240">
            <a:solidFill>
              <a:srgbClr val="ED770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079" name="Line 6"/>
          <p:cNvSpPr>
            <a:spLocks noChangeShapeType="1"/>
          </p:cNvSpPr>
          <p:nvPr/>
        </p:nvSpPr>
        <p:spPr bwMode="auto">
          <a:xfrm>
            <a:off x="0" y="6165850"/>
            <a:ext cx="9144000" cy="1588"/>
          </a:xfrm>
          <a:prstGeom prst="line">
            <a:avLst/>
          </a:prstGeom>
          <a:noFill/>
          <a:ln w="88920">
            <a:solidFill>
              <a:srgbClr val="750034"/>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308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00663"/>
            <a:ext cx="1092200" cy="1292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Rectangle 8"/>
          <p:cNvSpPr>
            <a:spLocks noChangeArrowheads="1"/>
          </p:cNvSpPr>
          <p:nvPr/>
        </p:nvSpPr>
        <p:spPr bwMode="auto">
          <a:xfrm>
            <a:off x="7667625" y="5229225"/>
            <a:ext cx="1476375" cy="1628775"/>
          </a:xfrm>
          <a:prstGeom prst="rect">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308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6225" y="5403850"/>
            <a:ext cx="1068388" cy="1265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3" name="Text Box 10"/>
          <p:cNvSpPr txBox="1">
            <a:spLocks noChangeArrowheads="1"/>
          </p:cNvSpPr>
          <p:nvPr/>
        </p:nvSpPr>
        <p:spPr bwMode="auto">
          <a:xfrm>
            <a:off x="611188" y="6165850"/>
            <a:ext cx="7129462"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cs typeface="Arial" charset="0"/>
              </a:defRPr>
            </a:lvl9pPr>
          </a:lstStyle>
          <a:p>
            <a:pPr algn="r" eaLnBrk="1" hangingPunct="1">
              <a:spcBef>
                <a:spcPts val="2250"/>
              </a:spcBef>
            </a:pPr>
            <a:r>
              <a:rPr lang="sv-SE" sz="3600" b="1">
                <a:solidFill>
                  <a:srgbClr val="FED9B4"/>
                </a:solidFill>
              </a:rPr>
              <a:t>www.ituc-csi.org</a:t>
            </a:r>
          </a:p>
        </p:txBody>
      </p:sp>
      <p:sp>
        <p:nvSpPr>
          <p:cNvPr id="5131" name="Rectangle 11"/>
          <p:cNvSpPr>
            <a:spLocks noGrp="1" noChangeArrowheads="1"/>
          </p:cNvSpPr>
          <p:nvPr>
            <p:ph type="body" idx="1"/>
          </p:nvPr>
        </p:nvSpPr>
        <p:spPr>
          <a:xfrm>
            <a:off x="1143000" y="1196753"/>
            <a:ext cx="7543800" cy="4846860"/>
          </a:xfrm>
        </p:spPr>
        <p:txBody>
          <a:bodyPr>
            <a:normAutofit/>
          </a:bodyPr>
          <a:lstStyle/>
          <a:p>
            <a:pPr lvl="0"/>
            <a:endParaRPr lang="ru-RU" sz="2000" dirty="0" smtClean="0"/>
          </a:p>
          <a:p>
            <a:pPr lvl="0"/>
            <a:r>
              <a:rPr lang="ru-RU" sz="2000" dirty="0" smtClean="0"/>
              <a:t>Наблюдается </a:t>
            </a:r>
            <a:r>
              <a:rPr lang="ru-RU" sz="2000" dirty="0"/>
              <a:t>глобальное недоверие к институтам, по мере того как люди все больше теряют доверие к своим правительствам, ставящим </a:t>
            </a:r>
            <a:r>
              <a:rPr lang="ru-RU" sz="2000" dirty="0" smtClean="0"/>
              <a:t>интер</a:t>
            </a:r>
            <a:r>
              <a:rPr lang="ru-RU" sz="2000" dirty="0"/>
              <a:t>е</a:t>
            </a:r>
            <a:r>
              <a:rPr lang="ru-RU" sz="2000" dirty="0" smtClean="0"/>
              <a:t>сы </a:t>
            </a:r>
            <a:r>
              <a:rPr lang="ru-RU" sz="2000" dirty="0"/>
              <a:t>бизнеса выше благосостояния </a:t>
            </a:r>
            <a:r>
              <a:rPr lang="ru-RU" sz="2000" dirty="0" smtClean="0"/>
              <a:t>трудящихся</a:t>
            </a:r>
          </a:p>
          <a:p>
            <a:r>
              <a:rPr lang="ru-RU" sz="2000" dirty="0"/>
              <a:t>Процветание корпораций, которые все больше доминируют в общественной политике, не должно препятствовать социальной защите</a:t>
            </a:r>
            <a:r>
              <a:rPr lang="ru-RU" sz="2000" dirty="0" smtClean="0"/>
              <a:t>. </a:t>
            </a:r>
            <a:r>
              <a:rPr lang="ru-RU" sz="2000" dirty="0"/>
              <a:t>62% людей хотят от правительств укрощения власти корпораций.</a:t>
            </a:r>
            <a:endParaRPr lang="en-GB" sz="2000" dirty="0"/>
          </a:p>
          <a:p>
            <a:r>
              <a:rPr lang="ru-RU" sz="2000" dirty="0"/>
              <a:t>Экономические решения, такие как урезание системы коллективных переговоров, ограничивают права человека и подрывают доверие к правительству. Лишь 13 процентов респондентов Глобального опроса МКП в 2013 г. считают, что их правительство сосредоточено на интересах трудящихся и их семей, в то время как корпорации имеют слишком много веса. </a:t>
            </a:r>
            <a:endParaRPr lang="en-GB" sz="2000" dirty="0"/>
          </a:p>
          <a:p>
            <a:pPr lvl="0"/>
            <a:endParaRPr lang="fr-FR" sz="2000" b="1" dirty="0" smtClean="0">
              <a:solidFill>
                <a:srgbClr val="C00000"/>
              </a:solidFill>
            </a:endParaRPr>
          </a:p>
        </p:txBody>
      </p:sp>
    </p:spTree>
    <p:extLst>
      <p:ext uri="{BB962C8B-B14F-4D97-AF65-F5344CB8AC3E}">
        <p14:creationId xmlns:p14="http://schemas.microsoft.com/office/powerpoint/2010/main" val="13922447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2335</TotalTime>
  <Words>2835</Words>
  <Application>Microsoft Office PowerPoint</Application>
  <PresentationFormat>On-screen Show (4:3)</PresentationFormat>
  <Paragraphs>387</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Международная Конфедерация Профсоюзов: приоритеты и деятельность  </vt:lpstr>
      <vt:lpstr>Международная Конфедерация Профсоюзов (МКП)</vt:lpstr>
      <vt:lpstr>Модель капитализма 20 века:   </vt:lpstr>
      <vt:lpstr>Модель капитализма 20 века :   </vt:lpstr>
      <vt:lpstr>Съезд МКП</vt:lpstr>
      <vt:lpstr>Съезд МКП констатировал:   </vt:lpstr>
      <vt:lpstr>Кризис доверия:   </vt:lpstr>
      <vt:lpstr>Съезд МКП констатировал:   </vt:lpstr>
      <vt:lpstr>Кризис доверия:   </vt:lpstr>
      <vt:lpstr>Глобальная экономика:   </vt:lpstr>
      <vt:lpstr>Глобальная экономика:   </vt:lpstr>
      <vt:lpstr>Неравенство:   </vt:lpstr>
      <vt:lpstr>Неравенство:   </vt:lpstr>
      <vt:lpstr>Неравенство:   </vt:lpstr>
      <vt:lpstr>Роль профсоюзов:   </vt:lpstr>
      <vt:lpstr>Роль профсоюзов:   </vt:lpstr>
      <vt:lpstr>Роль профсоюзов:   </vt:lpstr>
      <vt:lpstr>Роль профсоюзов:   </vt:lpstr>
      <vt:lpstr>Профсоюзы – двигатели развития </vt:lpstr>
      <vt:lpstr> </vt:lpstr>
      <vt:lpstr>Действия  в отношении климата   </vt:lpstr>
      <vt:lpstr>Мир и демократия  </vt:lpstr>
      <vt:lpstr>План действий  </vt:lpstr>
      <vt:lpstr>Рост профсоюзов </vt:lpstr>
      <vt:lpstr>PowerPoint Presentation</vt:lpstr>
      <vt:lpstr>План действий: рост</vt:lpstr>
      <vt:lpstr>План действий: рост</vt:lpstr>
      <vt:lpstr>Устойчивые рабочие места, гарантированные доходы и социальная защита</vt:lpstr>
      <vt:lpstr>План действий: полная занятость</vt:lpstr>
      <vt:lpstr>План действий: климат</vt:lpstr>
      <vt:lpstr>План действий: цели устойчивого развития</vt:lpstr>
      <vt:lpstr>План действий: справедливая модель торговли и инвестиций</vt:lpstr>
      <vt:lpstr>План действий: включающее развитие</vt:lpstr>
      <vt:lpstr>План действий: права трудящихся</vt:lpstr>
      <vt:lpstr>План действий: права трудящихся</vt:lpstr>
      <vt:lpstr>План действий: индекс нарушений</vt:lpstr>
      <vt:lpstr>МКП: кампании</vt:lpstr>
      <vt:lpstr>МКП: публикации и ресурсы</vt:lpstr>
    </vt:vector>
  </TitlesOfParts>
  <Company>International Trade Union Confederation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Деятельность МКП по защите прав профсоюзов</dc:title>
  <dc:creator>Anton Leppik</dc:creator>
  <cp:lastModifiedBy>Anna Salnikova</cp:lastModifiedBy>
  <cp:revision>71</cp:revision>
  <dcterms:created xsi:type="dcterms:W3CDTF">2012-11-06T11:10:10Z</dcterms:created>
  <dcterms:modified xsi:type="dcterms:W3CDTF">2015-07-20T12:17:02Z</dcterms:modified>
</cp:coreProperties>
</file>