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15" r:id="rId3"/>
    <p:sldId id="337" r:id="rId4"/>
    <p:sldId id="295" r:id="rId5"/>
    <p:sldId id="336" r:id="rId6"/>
    <p:sldId id="293" r:id="rId7"/>
    <p:sldId id="297" r:id="rId8"/>
    <p:sldId id="311" r:id="rId9"/>
    <p:sldId id="339" r:id="rId10"/>
    <p:sldId id="259" r:id="rId11"/>
    <p:sldId id="260" r:id="rId12"/>
    <p:sldId id="264" r:id="rId13"/>
    <p:sldId id="340" r:id="rId14"/>
    <p:sldId id="341" r:id="rId15"/>
    <p:sldId id="349" r:id="rId16"/>
    <p:sldId id="342" r:id="rId17"/>
    <p:sldId id="344" r:id="rId18"/>
    <p:sldId id="346" r:id="rId19"/>
    <p:sldId id="347" r:id="rId20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62" autoAdjust="0"/>
    <p:restoredTop sz="96790" autoAdjust="0"/>
  </p:normalViewPr>
  <p:slideViewPr>
    <p:cSldViewPr snapToGrid="0">
      <p:cViewPr varScale="1">
        <p:scale>
          <a:sx n="67" d="100"/>
          <a:sy n="67" d="100"/>
        </p:scale>
        <p:origin x="308" y="44"/>
      </p:cViewPr>
      <p:guideLst/>
    </p:cSldViewPr>
  </p:slideViewPr>
  <p:outlineViewPr>
    <p:cViewPr>
      <p:scale>
        <a:sx n="33" d="100"/>
        <a:sy n="33" d="100"/>
      </p:scale>
      <p:origin x="0" y="-128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E1AD0-EA12-4DED-868F-E4709BBA3A59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F96C5-98E8-42CD-AD22-1FE34A4CA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81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958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215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635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1626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474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598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600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8025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56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5946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098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820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276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833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25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542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423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342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F96C5-98E8-42CD-AD22-1FE34A4CAA8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161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5C7EB9-97F3-6E1C-CFD0-4A48ABF34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E264E40-C1BA-36C9-F5EB-3B80F91A6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6CE0DF7-E00C-5EB1-E249-7E54A3B90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 04. 2023       Skopje</a:t>
            </a:r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5A900A5-74B6-1C57-E7EA-536D234A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Károly György                 Seminar on Trade unions and International Labour Standards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9F4151C-66A3-7DCB-9D6D-63599C09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1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8A5934-6ACD-53B4-FBCD-2AE2D15EB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4E63CE8-AEE5-1B0A-3593-AC8BE5047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959E71C-F893-D5BF-5AA8-A92B8C3ED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 04. 2023       Skopje</a:t>
            </a:r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606B4D8-6FE0-688D-1FF8-2E1E15500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Károly György                 Seminar on Trade unions and International Labour Standards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EC03B8A-6F76-C116-1B64-A4120DC1D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A1D8D767-5563-07D3-F98F-D0F66FB79C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EB18663-84EA-5A2A-0E0D-D5917CD7F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AEBDC1F-CFAE-B5B7-08FF-7C9B0A92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 04. 2023       Skopje</a:t>
            </a:r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B72CF6-21ED-614C-C537-16C472C1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Károly György                 Seminar on Trade unions and International Labour Standards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C137926-B2CC-B086-013F-A04773ACD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080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91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1D6C2F2-01DA-8DB4-1C8D-6120D026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FACD4C0-1171-20B5-1B64-1A64E906C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404AEB6-A801-63A3-D83E-6FDCC0808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 04. 2023       Skopje</a:t>
            </a:r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C355E18-D379-20AB-8C13-B04851AF2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Károly György                 Seminar on Trade unions and International Labour Standards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D55B873-A30E-90C2-0C7A-0154C9B3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36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CE1924C-1073-54EF-C124-70056F2F8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19FDEC6-9386-8C69-A591-EA5BA860D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E5A6024-2D84-8E71-B662-DDE8B8272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 04. 2023       Skopje</a:t>
            </a:r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A729C4-677A-B1F3-AD27-568ACFE43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Károly György                 Seminar on Trade unions and International Labour Standards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6744441-8E2E-C859-B2DA-5CF8B7D3D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0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D49003-2EF8-51F1-ABE0-BD2663B2A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914BD0B-6D7E-2FFA-A985-F12BADB0E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8289139-CF33-7839-3946-37E0316D5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3C95C55-7FC2-802F-0AC8-5908AA585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 04. 2023       Skopje</a:t>
            </a:r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259CAC0-3D24-2794-17C8-C781E4D5A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Károly György                 Seminar on Trade unions and International Labour Standards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D0651C6-55D8-7DB9-61EB-A0A178080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30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C6D4605-5DA4-9029-1186-59424CA73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CC55E76-0ED9-C20D-A147-DB6AF71F9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33EDD8F-E012-B18D-8D27-2EDBD704E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DF6D5E0E-9312-923A-EC1A-9E24511F9A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04F45F95-2BCC-5D55-4E1E-03218FD6D0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99090A2C-92C2-C169-698F-144CE2B76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 04. 2023       Skopje</a:t>
            </a:r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04C712FC-1F86-C5D3-56F9-A190C3543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Károly György                 Seminar on Trade unions and International Labour Standards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499745DD-F424-632C-1D02-19987086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06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E3FC156-9076-1C0B-9D9D-518160E5C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D5E0537-EB9C-E53F-341E-0A37247AF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 04. 2023       Skopje</a:t>
            </a:r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74C9382C-1DB8-8F54-A297-C3274A61E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Károly György                 Seminar on Trade unions and International Labour Standards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725E7E6-F849-E5A0-2B6B-A9313908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66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971F39B-3D15-18DF-5E1F-19600193B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 04. 2023       Skopje</a:t>
            </a:r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B38F5DC-19C3-4806-07A4-644E90B1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Károly György                 Seminar on Trade unions and International Labour Standards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F12CA33-0ADE-DA80-9166-947382194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9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88B55-5A5B-E7BB-1B4B-ACA191BDB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FC49B07-7F7E-C662-0BA6-EE36E6C4D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87ABD2E-DE25-A962-51AE-19931E929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593D273-255B-1289-4ABC-047F014E0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 04. 2023       Skopje</a:t>
            </a:r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CAB44FC-7364-1364-902B-6E314AF6D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Károly György                 Seminar on Trade unions and International Labour Standards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23B7F68-DFCC-4422-8868-837DD0A5C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39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A90CF2C-3995-EDD2-29C9-639E2DC3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588CA3BD-35B4-CA72-7AA4-F085F9D228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DA5620B-AC8F-4496-EF82-026E614EF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E1A08A6-5372-F958-FEEB-DF4F0A451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 04. 2023       Skopje</a:t>
            </a:r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5AF55A6-D8E3-244E-12A7-BEC2A69FA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Károly György                 Seminar on Trade unions and International Labour Standards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199ED9E-BB5B-516B-BB7A-E749F4E22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66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9E0ACC3-589B-AD94-EA88-8C13A87B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41B10D2-C18A-8EFD-3B29-BAD4C372A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F4B39BF-3918-962E-A4CD-25727D40C0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27. 04. 2023       Skopje</a:t>
            </a:r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4B2E8AF-87A8-BDA4-AE40-1D97D1B9B6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Károly György                 Seminar on Trade unions and International Labour Standards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75D9017-9134-A54B-0282-A266ADE65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96BF7-1B57-4A49-8F28-29C640706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0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ec.europa.eu/commission/presscorner/detail/en/ip_21_3170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ec.europa.eu/social/main.jsp?langId=en&amp;catId=89&amp;newsId=10418&amp;furtherNews=yes#navItem-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C4CAD2F-D48F-09F6-38DB-B96A65936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0656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b="1" noProof="0" dirty="0">
                <a:latin typeface="+mn-lt"/>
              </a:rPr>
              <a:t>Strateški okvir EU o zaštiti zdravlja i sigurnosti na radu – Nacionalne politike zaštite zdravlja i sigurnosti na radu – </a:t>
            </a:r>
            <a:r>
              <a:rPr lang="hr-HR" b="1" dirty="0">
                <a:latin typeface="+mn-lt"/>
              </a:rPr>
              <a:t>Sindikalni </a:t>
            </a:r>
            <a:r>
              <a:rPr lang="hr-HR" b="1" noProof="0" dirty="0">
                <a:latin typeface="+mn-lt"/>
              </a:rPr>
              <a:t>prioriteti</a:t>
            </a:r>
          </a:p>
        </p:txBody>
      </p:sp>
      <p:sp>
        <p:nvSpPr>
          <p:cNvPr id="10" name="Dátum helye 9">
            <a:extLst>
              <a:ext uri="{FF2B5EF4-FFF2-40B4-BE49-F238E27FC236}">
                <a16:creationId xmlns:a16="http://schemas.microsoft.com/office/drawing/2014/main" id="{0F04420A-4699-86D8-02F2-07573C80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27.4.2023.       Skopje</a:t>
            </a:r>
            <a:endParaRPr lang="en-GB" dirty="0"/>
          </a:p>
        </p:txBody>
      </p:sp>
      <p:sp>
        <p:nvSpPr>
          <p:cNvPr id="11" name="Élőláb helye 10">
            <a:extLst>
              <a:ext uri="{FF2B5EF4-FFF2-40B4-BE49-F238E27FC236}">
                <a16:creationId xmlns:a16="http://schemas.microsoft.com/office/drawing/2014/main" id="{09EB56EA-F887-30BD-7F97-20061AD7C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743700" cy="365125"/>
          </a:xfrm>
        </p:spPr>
        <p:txBody>
          <a:bodyPr/>
          <a:lstStyle/>
          <a:p>
            <a:pPr algn="just"/>
            <a:r>
              <a:rPr lang="hr-HR" dirty="0" err="1"/>
              <a:t>Károly</a:t>
            </a:r>
            <a:r>
              <a:rPr lang="hr-HR" dirty="0"/>
              <a:t> György                 Seminar o sindikalnim i međunarodnim standardima rada</a:t>
            </a:r>
          </a:p>
        </p:txBody>
      </p:sp>
      <p:sp>
        <p:nvSpPr>
          <p:cNvPr id="12" name="Dia számának helye 11">
            <a:extLst>
              <a:ext uri="{FF2B5EF4-FFF2-40B4-BE49-F238E27FC236}">
                <a16:creationId xmlns:a16="http://schemas.microsoft.com/office/drawing/2014/main" id="{AC8B6D3B-C3B2-EBD0-70E7-E5F288B3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1</a:t>
            </a:fld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9955299-EE91-804F-D124-5D248F368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B893A5D3-3E41-4847-92DD-2BD67F788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043" y="85725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907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F40722-D4AE-9FF8-D3DE-2ADF96D7E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576"/>
            <a:ext cx="10515600" cy="1325563"/>
          </a:xfrm>
        </p:spPr>
        <p:txBody>
          <a:bodyPr/>
          <a:lstStyle/>
          <a:p>
            <a:r>
              <a:rPr lang="hr-HR" b="1" noProof="0" dirty="0">
                <a:solidFill>
                  <a:srgbClr val="FF0000"/>
                </a:solidFill>
                <a:latin typeface="+mn-lt"/>
              </a:rPr>
              <a:t>Sindikalni prioriteti - EKS</a:t>
            </a:r>
            <a:endParaRPr lang="hr-HR" b="1" noProof="0" dirty="0">
              <a:latin typeface="+mn-lt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EA8E8BC-1F00-7D59-A199-E35405742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138"/>
            <a:ext cx="10515600" cy="5188577"/>
          </a:xfrm>
        </p:spPr>
        <p:txBody>
          <a:bodyPr>
            <a:normAutofit/>
          </a:bodyPr>
          <a:lstStyle/>
          <a:p>
            <a:r>
              <a:rPr lang="hr-HR" b="1" noProof="0" dirty="0"/>
              <a:t>Promocija novih i poboljšanih nacionalnih strategija zaštite zdravlja i / uključenost socijalnih partnera / podrška provedbi u mikro, malim i srednjim </a:t>
            </a:r>
            <a:r>
              <a:rPr lang="hr-HR" b="1" noProof="0" dirty="0" err="1"/>
              <a:t>preduzećima</a:t>
            </a:r>
            <a:r>
              <a:rPr lang="hr-HR" b="1" noProof="0" dirty="0"/>
              <a:t> / povećanje obima EU Strategije za zaštitu zdravlja i sigurnosti na radu na samozaposlene / provedba / novi modeli rada / sprečavanje oboljenja, nezgoda, nasilja i uznemiravanja na radu / unapređenje prikupljanja statističkih podataka i baze dokaza o zaštiti zdravlja i sigurnosti na radu / ojačana međunarodna saradnja / i usmjeravanje zaštite zdravlja i sigurnosti na radu.</a:t>
            </a:r>
          </a:p>
          <a:p>
            <a:r>
              <a:rPr lang="hr-HR" b="1" noProof="0" dirty="0"/>
              <a:t>Rodne perspektive su dobile više na važnosti / pandemija Covid-19 nije samo pitanje javnog zdravlja, već daleko više pitanje profesionalnog oboljenja.</a:t>
            </a:r>
          </a:p>
        </p:txBody>
      </p:sp>
      <p:sp>
        <p:nvSpPr>
          <p:cNvPr id="13" name="Dátum helye 12">
            <a:extLst>
              <a:ext uri="{FF2B5EF4-FFF2-40B4-BE49-F238E27FC236}">
                <a16:creationId xmlns:a16="http://schemas.microsoft.com/office/drawing/2014/main" id="{6D6006C8-8F29-14DF-D2A7-1825C2C2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27.4.2023.       Skopje</a:t>
            </a:r>
            <a:endParaRPr lang="en-GB" dirty="0"/>
          </a:p>
        </p:txBody>
      </p:sp>
      <p:sp>
        <p:nvSpPr>
          <p:cNvPr id="14" name="Élőláb helye 13">
            <a:extLst>
              <a:ext uri="{FF2B5EF4-FFF2-40B4-BE49-F238E27FC236}">
                <a16:creationId xmlns:a16="http://schemas.microsoft.com/office/drawing/2014/main" id="{E3A09333-263E-0E9C-F05C-6088F188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751320" cy="278365"/>
          </a:xfrm>
        </p:spPr>
        <p:txBody>
          <a:bodyPr/>
          <a:lstStyle/>
          <a:p>
            <a:pPr algn="just"/>
            <a:r>
              <a:rPr lang="hr-HR" sz="1200" dirty="0" err="1"/>
              <a:t>Károly</a:t>
            </a:r>
            <a:r>
              <a:rPr lang="hr-HR" sz="1200" dirty="0"/>
              <a:t> György                 Seminar o sindikalnim i međunarodnim standardima rada</a:t>
            </a:r>
          </a:p>
        </p:txBody>
      </p:sp>
      <p:sp>
        <p:nvSpPr>
          <p:cNvPr id="15" name="Dia számának helye 14">
            <a:extLst>
              <a:ext uri="{FF2B5EF4-FFF2-40B4-BE49-F238E27FC236}">
                <a16:creationId xmlns:a16="http://schemas.microsoft.com/office/drawing/2014/main" id="{C0EE2D64-1123-0CC3-0F3B-F08932FA7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10</a:t>
            </a:fld>
            <a:endParaRPr lang="en-GB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4AA15842-4C50-ABC2-99CE-0BF44A57C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>
            <a:extLst>
              <a:ext uri="{FF2B5EF4-FFF2-40B4-BE49-F238E27FC236}">
                <a16:creationId xmlns:a16="http://schemas.microsoft.com/office/drawing/2014/main" id="{13FDA6C2-A070-5C9F-395E-B7458367B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0427" y="85725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822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4C21E9-FE8D-F9BD-7FCA-EF9DE653F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noProof="0" dirty="0">
                <a:solidFill>
                  <a:srgbClr val="FF0000"/>
                </a:solidFill>
                <a:latin typeface="+mn-lt"/>
              </a:rPr>
              <a:t>EKS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013FEAC-11EB-F01F-91FA-8FE08D731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noProof="0" dirty="0"/>
              <a:t>Evropska komisija razmatra veliki broj sindikalnih analiza vezanih za propuste zaštite zdravlja i sigurnosti na radu.</a:t>
            </a:r>
          </a:p>
          <a:p>
            <a:r>
              <a:rPr lang="hr-HR" b="1" noProof="0" dirty="0"/>
              <a:t>EKS je nezadovoljan činjenicom da je Komisija i dalje podliježe velikim ograničenjima u predloženim akcijama.</a:t>
            </a:r>
          </a:p>
          <a:p>
            <a:r>
              <a:rPr lang="hr-HR" b="1" noProof="0" dirty="0"/>
              <a:t>Tri ključna prioriteta dobrodošla</a:t>
            </a:r>
          </a:p>
          <a:p>
            <a:r>
              <a:rPr lang="hr-HR" b="1" noProof="0" dirty="0"/>
              <a:t>Bilo bi bolje da je riječ o strategiji, a ne o strateškom okviru – to bi imalo veću političku težinu u odnosu na predložene ciljeve i akcije, a osiguralo bi i pravilno praćenje</a:t>
            </a:r>
          </a:p>
        </p:txBody>
      </p:sp>
      <p:sp>
        <p:nvSpPr>
          <p:cNvPr id="13" name="Dátum helye 12">
            <a:extLst>
              <a:ext uri="{FF2B5EF4-FFF2-40B4-BE49-F238E27FC236}">
                <a16:creationId xmlns:a16="http://schemas.microsoft.com/office/drawing/2014/main" id="{53DF09E9-CA37-A9BF-9E83-D5132A99F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27.4.2023.       Skopje</a:t>
            </a:r>
            <a:endParaRPr lang="en-GB" dirty="0"/>
          </a:p>
        </p:txBody>
      </p:sp>
      <p:sp>
        <p:nvSpPr>
          <p:cNvPr id="14" name="Élőláb helye 13">
            <a:extLst>
              <a:ext uri="{FF2B5EF4-FFF2-40B4-BE49-F238E27FC236}">
                <a16:creationId xmlns:a16="http://schemas.microsoft.com/office/drawing/2014/main" id="{51D7DFCE-5360-B22E-83B8-15A4083BF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678168" cy="365125"/>
          </a:xfrm>
        </p:spPr>
        <p:txBody>
          <a:bodyPr/>
          <a:lstStyle/>
          <a:p>
            <a:pPr algn="just"/>
            <a:r>
              <a:rPr lang="hr-HR" sz="1200" dirty="0" err="1"/>
              <a:t>Károly</a:t>
            </a:r>
            <a:r>
              <a:rPr lang="hr-HR" sz="1200" dirty="0"/>
              <a:t> György                 Seminar o sindikalnim i međunarodnim standardima rada</a:t>
            </a:r>
          </a:p>
        </p:txBody>
      </p:sp>
      <p:sp>
        <p:nvSpPr>
          <p:cNvPr id="15" name="Dia számának helye 14">
            <a:extLst>
              <a:ext uri="{FF2B5EF4-FFF2-40B4-BE49-F238E27FC236}">
                <a16:creationId xmlns:a16="http://schemas.microsoft.com/office/drawing/2014/main" id="{2EEEDDE5-09BB-69AA-546C-3D180B56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11</a:t>
            </a:fld>
            <a:endParaRPr lang="en-GB"/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11F7F908-FABD-714A-5050-6CB0A312A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>
            <a:extLst>
              <a:ext uri="{FF2B5EF4-FFF2-40B4-BE49-F238E27FC236}">
                <a16:creationId xmlns:a16="http://schemas.microsoft.com/office/drawing/2014/main" id="{C1F9A842-A3F7-AB09-72A6-6AD96D0FF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043" y="85725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851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727EED7-7157-3600-675C-6611F82BD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3600" b="1" noProof="0" dirty="0">
                <a:solidFill>
                  <a:srgbClr val="FF0000"/>
                </a:solidFill>
                <a:latin typeface="+mn-lt"/>
              </a:rPr>
              <a:t>EKS – Prevencija oboljenja, nezgoda i uznemiravanja na radu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EFCC47-B3CB-C3F3-CA5B-5B37EF068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8459"/>
          </a:xfrm>
        </p:spPr>
        <p:txBody>
          <a:bodyPr>
            <a:normAutofit/>
          </a:bodyPr>
          <a:lstStyle/>
          <a:p>
            <a:r>
              <a:rPr lang="hr-HR" b="1" noProof="0" dirty="0"/>
              <a:t>EKS pozdravlja </a:t>
            </a:r>
            <a:r>
              <a:rPr lang="hr-HR" b="1" noProof="0" dirty="0">
                <a:solidFill>
                  <a:srgbClr val="FF0000"/>
                </a:solidFill>
              </a:rPr>
              <a:t>”nultu viziju" </a:t>
            </a:r>
            <a:r>
              <a:rPr lang="hr-HR" b="1" noProof="0" dirty="0"/>
              <a:t>o nezgodama na radu – uključujući </a:t>
            </a:r>
            <a:r>
              <a:rPr lang="hr-HR" b="1" noProof="0" dirty="0">
                <a:solidFill>
                  <a:srgbClr val="FF0000"/>
                </a:solidFill>
              </a:rPr>
              <a:t>pažnju usmjerenu na rod – sve nezgode i oboljenja na radu</a:t>
            </a:r>
            <a:r>
              <a:rPr lang="hr-HR" b="1" noProof="0" dirty="0"/>
              <a:t>.</a:t>
            </a:r>
          </a:p>
          <a:p>
            <a:r>
              <a:rPr lang="hr-HR" b="1" noProof="0" dirty="0">
                <a:solidFill>
                  <a:srgbClr val="FF0000"/>
                </a:solidFill>
              </a:rPr>
              <a:t>biti </a:t>
            </a:r>
            <a:r>
              <a:rPr lang="hr-HR" b="1" noProof="0" dirty="0" err="1">
                <a:solidFill>
                  <a:srgbClr val="FF0000"/>
                </a:solidFill>
              </a:rPr>
              <a:t>proaktivniji</a:t>
            </a:r>
            <a:r>
              <a:rPr lang="hr-HR" b="1" noProof="0" dirty="0">
                <a:solidFill>
                  <a:srgbClr val="FF0000"/>
                </a:solidFill>
              </a:rPr>
              <a:t> – usmjeriti se na prevenciju rizika</a:t>
            </a:r>
          </a:p>
          <a:p>
            <a:r>
              <a:rPr lang="hr-HR" b="1" noProof="0" dirty="0"/>
              <a:t>poštovati </a:t>
            </a:r>
            <a:r>
              <a:rPr lang="hr-HR" b="1" noProof="0" dirty="0">
                <a:solidFill>
                  <a:srgbClr val="FF0000"/>
                </a:solidFill>
              </a:rPr>
              <a:t>principe prevencije</a:t>
            </a:r>
          </a:p>
          <a:p>
            <a:r>
              <a:rPr lang="hr-HR" b="1" noProof="0" dirty="0">
                <a:solidFill>
                  <a:srgbClr val="FF0000"/>
                </a:solidFill>
              </a:rPr>
              <a:t>putem konsultacija, socijalnog dijaloga </a:t>
            </a:r>
          </a:p>
          <a:p>
            <a:r>
              <a:rPr lang="hr-HR" b="1" noProof="0" dirty="0"/>
              <a:t>naglašen snažnim propisima i </a:t>
            </a:r>
            <a:r>
              <a:rPr lang="hr-HR" b="1" noProof="0" dirty="0">
                <a:solidFill>
                  <a:srgbClr val="FF0000"/>
                </a:solidFill>
              </a:rPr>
              <a:t>provedbom</a:t>
            </a:r>
            <a:r>
              <a:rPr lang="hr-HR" b="1" noProof="0" dirty="0"/>
              <a:t>.</a:t>
            </a:r>
          </a:p>
          <a:p>
            <a:r>
              <a:rPr lang="hr-HR" b="1" noProof="0" dirty="0"/>
              <a:t>borba protiv </a:t>
            </a:r>
            <a:r>
              <a:rPr lang="hr-HR" b="1" noProof="0" dirty="0">
                <a:solidFill>
                  <a:srgbClr val="FF0000"/>
                </a:solidFill>
              </a:rPr>
              <a:t>nasilja i uznemiravanja na radu – </a:t>
            </a:r>
            <a:r>
              <a:rPr lang="hr-HR" b="1" noProof="0" dirty="0"/>
              <a:t>u skladu sa </a:t>
            </a:r>
            <a:r>
              <a:rPr lang="hr-HR" b="1" noProof="0" dirty="0">
                <a:solidFill>
                  <a:srgbClr val="FF0000"/>
                </a:solidFill>
              </a:rPr>
              <a:t>MOR Konvencijom 190 </a:t>
            </a:r>
            <a:r>
              <a:rPr lang="hr-HR" b="1" noProof="0" dirty="0"/>
              <a:t>o sprečavanju nasilja i uznemiravanja u svijetu rada, koja se primjenjuje na svaki oblik nasilja i uznemiravanja na radu.</a:t>
            </a:r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490F844-D46E-DFE2-F152-A6539E2E5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690360" cy="365125"/>
          </a:xfrm>
        </p:spPr>
        <p:txBody>
          <a:bodyPr/>
          <a:lstStyle/>
          <a:p>
            <a:pPr algn="just"/>
            <a:r>
              <a:rPr lang="hr-HR" sz="1200" dirty="0" err="1"/>
              <a:t>Károly</a:t>
            </a:r>
            <a:r>
              <a:rPr lang="hr-HR" sz="1200" dirty="0"/>
              <a:t> György                 Seminar o sindikalnim i međunarodnim standardima rada</a:t>
            </a:r>
          </a:p>
        </p:txBody>
      </p:sp>
      <p:sp>
        <p:nvSpPr>
          <p:cNvPr id="12" name="Dátum helye 11">
            <a:extLst>
              <a:ext uri="{FF2B5EF4-FFF2-40B4-BE49-F238E27FC236}">
                <a16:creationId xmlns:a16="http://schemas.microsoft.com/office/drawing/2014/main" id="{3A7A9803-BB07-39D6-C945-88A9F8F7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27.4.2023.       Skopje</a:t>
            </a:r>
            <a:endParaRPr lang="en-GB" dirty="0"/>
          </a:p>
        </p:txBody>
      </p:sp>
      <p:sp>
        <p:nvSpPr>
          <p:cNvPr id="13" name="Dia számának helye 12">
            <a:extLst>
              <a:ext uri="{FF2B5EF4-FFF2-40B4-BE49-F238E27FC236}">
                <a16:creationId xmlns:a16="http://schemas.microsoft.com/office/drawing/2014/main" id="{5D58FB93-6DB8-5207-F120-DB7C192A0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12</a:t>
            </a:fld>
            <a:endParaRPr lang="en-GB"/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B7D6C073-F83E-4F22-E255-DF4395330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>
            <a:extLst>
              <a:ext uri="{FF2B5EF4-FFF2-40B4-BE49-F238E27FC236}">
                <a16:creationId xmlns:a16="http://schemas.microsoft.com/office/drawing/2014/main" id="{37A83135-42CB-4F63-63A7-79972CC86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467" y="85725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591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79E04F-C24F-3CDA-96E3-7DE6280D4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2588"/>
            <a:ext cx="10515600" cy="4761465"/>
          </a:xfrm>
        </p:spPr>
        <p:txBody>
          <a:bodyPr>
            <a:noAutofit/>
          </a:bodyPr>
          <a:lstStyle/>
          <a:p>
            <a:r>
              <a:rPr lang="hr-HR" sz="2000" b="1" noProof="0" dirty="0"/>
              <a:t>Strateški okvir nije dovoljno ambiciozan za borbu protiv tumora uzrokovanog na radu.</a:t>
            </a:r>
          </a:p>
          <a:p>
            <a:r>
              <a:rPr lang="hr-HR" sz="2000" b="1" noProof="0" dirty="0"/>
              <a:t>Trenutno </a:t>
            </a:r>
            <a:r>
              <a:rPr lang="hr-HR" sz="2000" b="1" noProof="0" dirty="0">
                <a:solidFill>
                  <a:srgbClr val="FF0000"/>
                </a:solidFill>
              </a:rPr>
              <a:t>samo 27 takvih kancerogena </a:t>
            </a:r>
            <a:r>
              <a:rPr lang="hr-HR" sz="2000" b="1" noProof="0" dirty="0"/>
              <a:t>su predmet ograničenja, loših graničnih vrijednosti</a:t>
            </a:r>
          </a:p>
          <a:p>
            <a:r>
              <a:rPr lang="hr-HR" sz="2000" b="1" dirty="0"/>
              <a:t>Potrebno je usvojiti </a:t>
            </a:r>
            <a:r>
              <a:rPr lang="hr-HR" sz="2000" b="1" noProof="0" dirty="0">
                <a:solidFill>
                  <a:srgbClr val="FF0000"/>
                </a:solidFill>
              </a:rPr>
              <a:t>pristup zasnovan na riziku </a:t>
            </a:r>
            <a:r>
              <a:rPr lang="hr-HR" sz="2000" b="1" noProof="0" dirty="0"/>
              <a:t>kako bi se </a:t>
            </a:r>
            <a:r>
              <a:rPr lang="hr-HR" sz="2000" b="1" dirty="0"/>
              <a:t>odredile granične vrijednosti za kancerogene</a:t>
            </a:r>
            <a:r>
              <a:rPr lang="hr-HR" sz="2000" b="1" noProof="0" dirty="0"/>
              <a:t>, a ne metodologiju koja gleda na zaštitu radnika kao na trošak.</a:t>
            </a:r>
          </a:p>
          <a:p>
            <a:r>
              <a:rPr lang="hr-HR" sz="2000" b="1" noProof="0" dirty="0">
                <a:solidFill>
                  <a:srgbClr val="FF0000"/>
                </a:solidFill>
              </a:rPr>
              <a:t>Azbest: </a:t>
            </a:r>
            <a:r>
              <a:rPr lang="hr-HR" sz="2000" b="1" noProof="0" dirty="0"/>
              <a:t>Strateški okvir samo govori o </a:t>
            </a:r>
            <a:r>
              <a:rPr lang="hr-HR" sz="2000" b="1" dirty="0"/>
              <a:t>reviziji graničnih vrijednosti</a:t>
            </a:r>
            <a:r>
              <a:rPr lang="hr-HR" sz="2000" b="1" noProof="0" dirty="0"/>
              <a:t>. EKS smatra da je prioritet da se </a:t>
            </a:r>
            <a:r>
              <a:rPr lang="hr-HR" sz="2000" b="1" dirty="0">
                <a:solidFill>
                  <a:srgbClr val="FF0000"/>
                </a:solidFill>
              </a:rPr>
              <a:t>Direktiva o azbestu modernizira</a:t>
            </a:r>
            <a:r>
              <a:rPr lang="hr-HR" sz="2000" b="1" noProof="0" dirty="0">
                <a:solidFill>
                  <a:srgbClr val="FF0000"/>
                </a:solidFill>
              </a:rPr>
              <a:t> </a:t>
            </a:r>
            <a:r>
              <a:rPr lang="hr-HR" sz="2000" b="1" noProof="0" dirty="0"/>
              <a:t>temeljito, jer će tada bolje štititi radnike.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2B41A856-0D52-4CF9-135A-EDE43D08F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74"/>
            <a:ext cx="10515600" cy="1469062"/>
          </a:xfrm>
        </p:spPr>
        <p:txBody>
          <a:bodyPr>
            <a:normAutofit/>
          </a:bodyPr>
          <a:lstStyle/>
          <a:p>
            <a:r>
              <a:rPr lang="hr-HR" sz="3600" b="1" noProof="0" dirty="0">
                <a:solidFill>
                  <a:srgbClr val="FF0000"/>
                </a:solidFill>
                <a:latin typeface="+mn-lt"/>
              </a:rPr>
              <a:t>EKS – Prevencija oboljenja na radu - tumor</a:t>
            </a:r>
          </a:p>
        </p:txBody>
      </p:sp>
      <p:sp>
        <p:nvSpPr>
          <p:cNvPr id="13" name="Dátum helye 12">
            <a:extLst>
              <a:ext uri="{FF2B5EF4-FFF2-40B4-BE49-F238E27FC236}">
                <a16:creationId xmlns:a16="http://schemas.microsoft.com/office/drawing/2014/main" id="{A4EE82C7-5A25-38EE-17DE-C72DCAFE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 04. 2023       Skopje</a:t>
            </a:r>
            <a:endParaRPr lang="en-GB"/>
          </a:p>
        </p:txBody>
      </p:sp>
      <p:sp>
        <p:nvSpPr>
          <p:cNvPr id="14" name="Élőláb helye 13">
            <a:extLst>
              <a:ext uri="{FF2B5EF4-FFF2-40B4-BE49-F238E27FC236}">
                <a16:creationId xmlns:a16="http://schemas.microsoft.com/office/drawing/2014/main" id="{FAFBB231-567A-9FF3-8254-55A8A981A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6385560" cy="277702"/>
          </a:xfrm>
        </p:spPr>
        <p:txBody>
          <a:bodyPr/>
          <a:lstStyle/>
          <a:p>
            <a:pPr algn="just"/>
            <a:r>
              <a:rPr lang="hr-HR" sz="1200" dirty="0" err="1"/>
              <a:t>Károly</a:t>
            </a:r>
            <a:r>
              <a:rPr lang="hr-HR" sz="1200" dirty="0"/>
              <a:t> György                 Seminar o sindikalnim i međunarodnim standardima rada</a:t>
            </a:r>
          </a:p>
        </p:txBody>
      </p:sp>
      <p:sp>
        <p:nvSpPr>
          <p:cNvPr id="15" name="Dia számának helye 14">
            <a:extLst>
              <a:ext uri="{FF2B5EF4-FFF2-40B4-BE49-F238E27FC236}">
                <a16:creationId xmlns:a16="http://schemas.microsoft.com/office/drawing/2014/main" id="{6FED59B9-B269-205B-B712-CDE5D8099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13</a:t>
            </a:fld>
            <a:endParaRPr lang="en-GB"/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46679F2B-71F5-78FE-B54D-DDC0EF4D2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>
            <a:extLst>
              <a:ext uri="{FF2B5EF4-FFF2-40B4-BE49-F238E27FC236}">
                <a16:creationId xmlns:a16="http://schemas.microsoft.com/office/drawing/2014/main" id="{0A561FCA-F34E-640E-5EBC-0454238BA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8235" y="85725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214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15BD9CA-560B-854B-276C-F41321711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6987"/>
          </a:xfrm>
        </p:spPr>
        <p:txBody>
          <a:bodyPr>
            <a:normAutofit/>
          </a:bodyPr>
          <a:lstStyle/>
          <a:p>
            <a:r>
              <a:rPr lang="hr-HR" b="1" noProof="0" dirty="0">
                <a:solidFill>
                  <a:srgbClr val="FF0000"/>
                </a:solidFill>
                <a:latin typeface="+mn-lt"/>
              </a:rPr>
              <a:t>EKS - MSP / Psihosocijalni rizici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86AB8DA-F7A0-BEBA-1291-1A55ED6B7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7" y="1485383"/>
            <a:ext cx="11632018" cy="4681502"/>
          </a:xfrm>
        </p:spPr>
        <p:txBody>
          <a:bodyPr>
            <a:noAutofit/>
          </a:bodyPr>
          <a:lstStyle/>
          <a:p>
            <a:r>
              <a:rPr lang="hr-HR" sz="2400" b="1" noProof="0" dirty="0" err="1">
                <a:solidFill>
                  <a:srgbClr val="FF0000"/>
                </a:solidFill>
              </a:rPr>
              <a:t>Muskuloskeletni</a:t>
            </a:r>
            <a:r>
              <a:rPr lang="hr-HR" sz="2400" b="1" noProof="0" dirty="0">
                <a:solidFill>
                  <a:srgbClr val="FF0000"/>
                </a:solidFill>
              </a:rPr>
              <a:t> poremećaji </a:t>
            </a:r>
            <a:r>
              <a:rPr lang="hr-HR" sz="2400" b="1" noProof="0" dirty="0"/>
              <a:t>– </a:t>
            </a:r>
            <a:r>
              <a:rPr lang="hr-HR" sz="2400" b="1" noProof="0" dirty="0" err="1"/>
              <a:t>Pristuo</a:t>
            </a:r>
            <a:r>
              <a:rPr lang="hr-HR" sz="2400" b="1" noProof="0" dirty="0"/>
              <a:t> EK nije dovoljno ambiciozan. EKS poziva na usvajanje Direktive o MSP vezanim za rad</a:t>
            </a:r>
          </a:p>
          <a:p>
            <a:r>
              <a:rPr lang="hr-HR" sz="2400" b="1" noProof="0" dirty="0">
                <a:solidFill>
                  <a:srgbClr val="FF0000"/>
                </a:solidFill>
              </a:rPr>
              <a:t>PSR</a:t>
            </a:r>
            <a:r>
              <a:rPr lang="hr-HR" sz="2400" b="1" noProof="0" dirty="0"/>
              <a:t> – glavni razlog koji pokreće </a:t>
            </a:r>
            <a:r>
              <a:rPr lang="hr-HR" sz="2400" b="1" noProof="0" dirty="0" err="1"/>
              <a:t>preduzeća</a:t>
            </a:r>
            <a:r>
              <a:rPr lang="hr-HR" sz="2400" b="1" noProof="0" dirty="0"/>
              <a:t> </a:t>
            </a:r>
            <a:r>
              <a:rPr lang="hr-HR" sz="2400" b="1" dirty="0"/>
              <a:t>da upravljaju zaštitom zdravlja i sigurnosti na radu je ispunjenje zakonskih obaveza</a:t>
            </a:r>
            <a:r>
              <a:rPr lang="hr-HR" sz="2400" b="1" noProof="0" dirty="0"/>
              <a:t>.  PSR u propisima država članica se značajno razlikuju</a:t>
            </a:r>
          </a:p>
          <a:p>
            <a:r>
              <a:rPr lang="hr-HR" sz="2400" b="1" noProof="0" dirty="0"/>
              <a:t>Strateški okvir predlaže </a:t>
            </a:r>
            <a:r>
              <a:rPr lang="hr-HR" sz="2400" b="1" noProof="0" dirty="0">
                <a:solidFill>
                  <a:srgbClr val="FF0000"/>
                </a:solidFill>
              </a:rPr>
              <a:t>samo smjernice </a:t>
            </a:r>
            <a:r>
              <a:rPr lang="hr-HR" sz="2400" b="1" noProof="0" dirty="0"/>
              <a:t>o psihosocijalnim rizicima  </a:t>
            </a:r>
          </a:p>
          <a:p>
            <a:r>
              <a:rPr lang="hr-HR" sz="2400" b="1" noProof="0" dirty="0"/>
              <a:t>Evropska komisija traži da </a:t>
            </a:r>
            <a:r>
              <a:rPr lang="hr-HR" sz="2400" b="1" noProof="0" dirty="0">
                <a:solidFill>
                  <a:srgbClr val="FF0000"/>
                </a:solidFill>
              </a:rPr>
              <a:t>socijalni partneri pokrenu akcije i ažuriraju važeće sporazume </a:t>
            </a:r>
            <a:r>
              <a:rPr lang="hr-HR" sz="2400" b="1" noProof="0" dirty="0"/>
              <a:t>vezane za psihosocijalne rizike. Samostalni okvirni sporazum o stresu na radu – 2004 – nije u potpunosti proveden</a:t>
            </a:r>
          </a:p>
          <a:p>
            <a:r>
              <a:rPr lang="hr-HR" sz="2400" b="1" noProof="0" dirty="0">
                <a:solidFill>
                  <a:srgbClr val="FF0000"/>
                </a:solidFill>
              </a:rPr>
              <a:t>Rodne dimenzije </a:t>
            </a:r>
            <a:r>
              <a:rPr lang="hr-HR" sz="2400" b="1" noProof="0" dirty="0"/>
              <a:t>se trebaju uzeti u obzir prilikom izrade strategija o zaštiti zdravlja i sigurnosti na radu s ciljem sprečavanja profesionalnog </a:t>
            </a:r>
            <a:r>
              <a:rPr lang="hr-HR" sz="2400" b="1" dirty="0"/>
              <a:t>stresa</a:t>
            </a:r>
            <a:r>
              <a:rPr lang="hr-HR" sz="2400" b="1" noProof="0" dirty="0"/>
              <a:t>, počevši od modela procjene rizika.</a:t>
            </a:r>
          </a:p>
        </p:txBody>
      </p:sp>
      <p:sp>
        <p:nvSpPr>
          <p:cNvPr id="13" name="Dátum helye 12">
            <a:extLst>
              <a:ext uri="{FF2B5EF4-FFF2-40B4-BE49-F238E27FC236}">
                <a16:creationId xmlns:a16="http://schemas.microsoft.com/office/drawing/2014/main" id="{28EC3D8C-CDDF-0380-A4A3-E130D601F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27.4.2023.       Skopje</a:t>
            </a:r>
            <a:endParaRPr lang="en-GB" dirty="0"/>
          </a:p>
        </p:txBody>
      </p:sp>
      <p:sp>
        <p:nvSpPr>
          <p:cNvPr id="14" name="Élőláb helye 13">
            <a:extLst>
              <a:ext uri="{FF2B5EF4-FFF2-40B4-BE49-F238E27FC236}">
                <a16:creationId xmlns:a16="http://schemas.microsoft.com/office/drawing/2014/main" id="{7497531B-0F39-ADA9-5831-8A75D743A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31967"/>
            <a:ext cx="6568440" cy="263906"/>
          </a:xfrm>
        </p:spPr>
        <p:txBody>
          <a:bodyPr/>
          <a:lstStyle/>
          <a:p>
            <a:pPr algn="just"/>
            <a:r>
              <a:rPr lang="hr-HR" sz="1200" dirty="0" err="1"/>
              <a:t>Károly</a:t>
            </a:r>
            <a:r>
              <a:rPr lang="hr-HR" sz="1200" dirty="0"/>
              <a:t> György                 Seminar o sindikalnim i međunarodnim standardima rada</a:t>
            </a:r>
          </a:p>
        </p:txBody>
      </p:sp>
      <p:sp>
        <p:nvSpPr>
          <p:cNvPr id="15" name="Dia számának helye 14">
            <a:extLst>
              <a:ext uri="{FF2B5EF4-FFF2-40B4-BE49-F238E27FC236}">
                <a16:creationId xmlns:a16="http://schemas.microsoft.com/office/drawing/2014/main" id="{8D13BCC8-2629-2A3A-A096-97C509D9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14</a:t>
            </a:fld>
            <a:endParaRPr lang="en-GB"/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6701F839-490A-DC22-DD57-5AFD856D5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>
            <a:extLst>
              <a:ext uri="{FF2B5EF4-FFF2-40B4-BE49-F238E27FC236}">
                <a16:creationId xmlns:a16="http://schemas.microsoft.com/office/drawing/2014/main" id="{EF0FDD14-7D5D-9BD2-E786-9ED5B1518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043" y="74930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051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8AFEA9-7186-9DBF-DFB8-3550F75B6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/>
          <a:p>
            <a:r>
              <a:rPr lang="hr-HR" sz="4400" b="1" kern="1200" noProof="0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Sindikati – pravo na napuštanje radnog mjesta</a:t>
            </a:r>
            <a:endParaRPr lang="hr-HR" b="1" noProof="0" dirty="0">
              <a:latin typeface="+mn-lt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5B8CA71-E620-A07F-B37B-18B850B69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85430"/>
            <a:ext cx="6106668" cy="4908995"/>
          </a:xfrm>
        </p:spPr>
        <p:txBody>
          <a:bodyPr>
            <a:normAutofit fontScale="92500" lnSpcReduction="10000"/>
          </a:bodyPr>
          <a:lstStyle/>
          <a:p>
            <a:pPr marL="0" indent="0" algn="just" fontAlgn="t">
              <a:buNone/>
              <a:tabLst>
                <a:tab pos="457200" algn="l"/>
              </a:tabLst>
            </a:pPr>
            <a:r>
              <a:rPr lang="hr-HR" b="0" i="0" u="none" strike="noStrike" noProof="0" dirty="0">
                <a:solidFill>
                  <a:srgbClr val="1E1E1F"/>
                </a:solidFill>
                <a:effectLst/>
                <a:latin typeface="inherit"/>
              </a:rPr>
              <a:t>‘Pravo na napuštanje radnog mjesta’ treba biti široko-rasprostranjeno temeljno pravo u EU – Evropski Parlament</a:t>
            </a:r>
            <a:endParaRPr lang="hr-HR" b="0" i="0" u="none" strike="noStrike" noProof="0" dirty="0">
              <a:solidFill>
                <a:srgbClr val="1E1E1F"/>
              </a:solidFill>
              <a:effectLst/>
              <a:latin typeface="Georgia" panose="02040502050405020303" pitchFamily="18" charset="0"/>
            </a:endParaRPr>
          </a:p>
          <a:p>
            <a:pPr marL="0" lvl="0" indent="0" algn="just" fontAlgn="t">
              <a:lnSpc>
                <a:spcPct val="90000"/>
              </a:lnSpc>
              <a:buNone/>
              <a:tabLst>
                <a:tab pos="457200" algn="l"/>
              </a:tabLst>
            </a:pPr>
            <a:endParaRPr lang="hr-HR" sz="2800" b="1" kern="1200" noProof="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hr-HR" sz="2800" b="1" kern="1200" noProof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EU Direktiva o pravu na napuštanje radnog mjesta</a:t>
            </a:r>
          </a:p>
          <a:p>
            <a:pPr marL="0" lvl="0" indent="0" algn="just" fontAlgn="t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hr-HR" b="1" noProof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„pravo je radnika da se može udaljiti sa radnog mjesta i uzdržati se od elektronske komunikacije vezane za rad, kao što je razmjena elektronskih poruka ili drugih poruka izvan radnog vremena</a:t>
            </a:r>
          </a:p>
          <a:p>
            <a:pPr marL="342900" lvl="0" indent="-342900" algn="just" fontAlgn="t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2800" b="1" kern="1200" noProof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Organizacija rada / upravljanje radom</a:t>
            </a:r>
          </a:p>
          <a:p>
            <a:pPr marL="342900" lvl="0" indent="-342900" algn="just" fontAlgn="t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noProof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Potrebno donijeti mjere za prevenciju</a:t>
            </a:r>
            <a:endParaRPr lang="hr-HR" noProof="0" dirty="0"/>
          </a:p>
        </p:txBody>
      </p:sp>
      <p:sp>
        <p:nvSpPr>
          <p:cNvPr id="13" name="Dátum helye 12">
            <a:extLst>
              <a:ext uri="{FF2B5EF4-FFF2-40B4-BE49-F238E27FC236}">
                <a16:creationId xmlns:a16="http://schemas.microsoft.com/office/drawing/2014/main" id="{60CDBF58-DA36-71D6-3475-370B73B65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27.4.2023.       Skopje</a:t>
            </a:r>
            <a:endParaRPr lang="en-GB" dirty="0"/>
          </a:p>
        </p:txBody>
      </p:sp>
      <p:sp>
        <p:nvSpPr>
          <p:cNvPr id="14" name="Élőláb helye 13">
            <a:extLst>
              <a:ext uri="{FF2B5EF4-FFF2-40B4-BE49-F238E27FC236}">
                <a16:creationId xmlns:a16="http://schemas.microsoft.com/office/drawing/2014/main" id="{76D50C25-72A7-C4C4-87AD-7BEAB2D05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483096" cy="365125"/>
          </a:xfrm>
        </p:spPr>
        <p:txBody>
          <a:bodyPr/>
          <a:lstStyle/>
          <a:p>
            <a:pPr algn="just"/>
            <a:r>
              <a:rPr lang="hr-HR" sz="1200" dirty="0" err="1"/>
              <a:t>Károly</a:t>
            </a:r>
            <a:r>
              <a:rPr lang="hr-HR" sz="1200" dirty="0"/>
              <a:t> György                 Seminar o sindikalnim i međunarodnim standardima rada</a:t>
            </a:r>
          </a:p>
        </p:txBody>
      </p:sp>
      <p:sp>
        <p:nvSpPr>
          <p:cNvPr id="15" name="Dia számának helye 14">
            <a:extLst>
              <a:ext uri="{FF2B5EF4-FFF2-40B4-BE49-F238E27FC236}">
                <a16:creationId xmlns:a16="http://schemas.microsoft.com/office/drawing/2014/main" id="{963226FF-5319-47BE-9377-2C4F32B3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15</a:t>
            </a:fld>
            <a:endParaRPr lang="en-GB"/>
          </a:p>
        </p:txBody>
      </p:sp>
      <p:pic>
        <p:nvPicPr>
          <p:cNvPr id="21506" name="Picture 2">
            <a:extLst>
              <a:ext uri="{FF2B5EF4-FFF2-40B4-BE49-F238E27FC236}">
                <a16:creationId xmlns:a16="http://schemas.microsoft.com/office/drawing/2014/main" id="{21FF5047-4892-A1B0-7D00-CBDB8B658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>
            <a:extLst>
              <a:ext uri="{FF2B5EF4-FFF2-40B4-BE49-F238E27FC236}">
                <a16:creationId xmlns:a16="http://schemas.microsoft.com/office/drawing/2014/main" id="{05FAD1CD-C946-88ED-5931-155EAEC19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0427" y="60325"/>
            <a:ext cx="181184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8F6AF0AA-F67F-0AFC-9F20-35609E633848}"/>
              </a:ext>
            </a:extLst>
          </p:cNvPr>
          <p:cNvSpPr txBox="1"/>
          <p:nvPr/>
        </p:nvSpPr>
        <p:spPr>
          <a:xfrm>
            <a:off x="6975348" y="3232944"/>
            <a:ext cx="4718304" cy="242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fontAlgn="t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24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„Zašto bi neki radnici u Evropi trebali imati to pravo, a drugi ne. Moramo iskreno raditi na tome”</a:t>
            </a:r>
          </a:p>
          <a:p>
            <a:pPr marL="342900" lvl="0" indent="-342900" algn="just" fontAlgn="t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Okvir nastoji riješiti pitanje ovih promjena na način da moramo paziti da su svi zaštićeni – u svakom trenutku”</a:t>
            </a:r>
            <a:endParaRPr lang="hr-HR" sz="2400" b="1" kern="12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26597D06-0F49-EAF7-513E-069619661B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4277" y="132794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184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C9ED62-A67D-1B23-3A8D-463C98D00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hr-HR" b="1" noProof="0" dirty="0">
                <a:solidFill>
                  <a:srgbClr val="FF0000"/>
                </a:solidFill>
                <a:latin typeface="+mn-lt"/>
              </a:rPr>
              <a:t>EKS – Provedba u djelo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ECC687E-1A8E-C1ED-F9FE-BE4D72B88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749"/>
            <a:ext cx="10515600" cy="4957947"/>
          </a:xfrm>
        </p:spPr>
        <p:txBody>
          <a:bodyPr>
            <a:normAutofit lnSpcReduction="10000"/>
          </a:bodyPr>
          <a:lstStyle/>
          <a:p>
            <a:r>
              <a:rPr lang="hr-HR" b="1" noProof="0" dirty="0">
                <a:solidFill>
                  <a:srgbClr val="FF0000"/>
                </a:solidFill>
              </a:rPr>
              <a:t>Države članice moraju pojačati provedbu.</a:t>
            </a:r>
            <a:endParaRPr lang="hr-HR" b="1" noProof="0" dirty="0"/>
          </a:p>
          <a:p>
            <a:r>
              <a:rPr lang="hr-HR" b="1" noProof="0" dirty="0">
                <a:solidFill>
                  <a:srgbClr val="FF0000"/>
                </a:solidFill>
              </a:rPr>
              <a:t>1 inspektor rada na 10 000 radnika.</a:t>
            </a:r>
          </a:p>
          <a:p>
            <a:r>
              <a:rPr lang="hr-HR" b="1" noProof="0" dirty="0"/>
              <a:t>Potrebno </a:t>
            </a:r>
            <a:r>
              <a:rPr lang="hr-HR" b="1" noProof="0" dirty="0">
                <a:solidFill>
                  <a:srgbClr val="FF0000"/>
                </a:solidFill>
              </a:rPr>
              <a:t>ojačati mehanizme sankcioniranja.</a:t>
            </a:r>
            <a:endParaRPr lang="hr-HR" b="1" noProof="0" dirty="0"/>
          </a:p>
          <a:p>
            <a:r>
              <a:rPr lang="hr-HR" b="1" noProof="0" dirty="0">
                <a:solidFill>
                  <a:srgbClr val="FF0000"/>
                </a:solidFill>
              </a:rPr>
              <a:t>Potrebno ojačati ulogu sindikalnih predstavnika za zaštitu zdravlja i sigurnosti na radu.</a:t>
            </a:r>
            <a:endParaRPr lang="hr-HR" b="1" noProof="0" dirty="0"/>
          </a:p>
          <a:p>
            <a:r>
              <a:rPr lang="hr-HR" b="1" noProof="0" dirty="0">
                <a:solidFill>
                  <a:srgbClr val="FF0000"/>
                </a:solidFill>
              </a:rPr>
              <a:t>Socijalni partneri moraju biti pravilno uključeni </a:t>
            </a:r>
            <a:r>
              <a:rPr lang="hr-HR" b="1" noProof="0" dirty="0"/>
              <a:t>u izradu i provedbu snažnih mjera zaštite zdravlja i sigurnosti na radu</a:t>
            </a:r>
          </a:p>
          <a:p>
            <a:r>
              <a:rPr lang="hr-HR" b="1" noProof="0" dirty="0"/>
              <a:t>Poseban organ Savjetodavnog komiteta za zaštitu zdravlja i sigurnosti na radu (ACSH) koji prati provedbu</a:t>
            </a:r>
            <a:endParaRPr lang="hr-HR" sz="2800" b="1" noProof="0" dirty="0"/>
          </a:p>
          <a:p>
            <a:r>
              <a:rPr lang="hr-HR" sz="2800" b="1" noProof="0" dirty="0"/>
              <a:t>neće biti moguće ostvariti željenu nultu viziju nezgoda i oboljenja na radu ako </a:t>
            </a:r>
            <a:r>
              <a:rPr lang="hr-HR" sz="2800" b="1" noProof="0" dirty="0">
                <a:solidFill>
                  <a:srgbClr val="FF0000"/>
                </a:solidFill>
              </a:rPr>
              <a:t>provedba nije prioritet</a:t>
            </a:r>
            <a:endParaRPr lang="hr-HR" b="1" noProof="0" dirty="0"/>
          </a:p>
        </p:txBody>
      </p:sp>
      <p:sp>
        <p:nvSpPr>
          <p:cNvPr id="13" name="Dátum helye 12">
            <a:extLst>
              <a:ext uri="{FF2B5EF4-FFF2-40B4-BE49-F238E27FC236}">
                <a16:creationId xmlns:a16="http://schemas.microsoft.com/office/drawing/2014/main" id="{B456CE54-1709-2A00-2B6B-3431FC508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27.4.2023.       Skopje</a:t>
            </a:r>
            <a:endParaRPr lang="en-GB" dirty="0"/>
          </a:p>
        </p:txBody>
      </p:sp>
      <p:sp>
        <p:nvSpPr>
          <p:cNvPr id="14" name="Élőláb helye 13">
            <a:extLst>
              <a:ext uri="{FF2B5EF4-FFF2-40B4-BE49-F238E27FC236}">
                <a16:creationId xmlns:a16="http://schemas.microsoft.com/office/drawing/2014/main" id="{6AB6DBBD-107B-F397-E8DB-BB97B396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6690360" cy="225532"/>
          </a:xfrm>
        </p:spPr>
        <p:txBody>
          <a:bodyPr/>
          <a:lstStyle/>
          <a:p>
            <a:pPr algn="just"/>
            <a:r>
              <a:rPr lang="hr-HR" sz="1200" dirty="0" err="1"/>
              <a:t>Károly</a:t>
            </a:r>
            <a:r>
              <a:rPr lang="hr-HR" sz="1200" dirty="0"/>
              <a:t> György                 Seminar o sindikalnim i međunarodnim standardima rada</a:t>
            </a:r>
          </a:p>
        </p:txBody>
      </p:sp>
      <p:sp>
        <p:nvSpPr>
          <p:cNvPr id="15" name="Dia számának helye 14">
            <a:extLst>
              <a:ext uri="{FF2B5EF4-FFF2-40B4-BE49-F238E27FC236}">
                <a16:creationId xmlns:a16="http://schemas.microsoft.com/office/drawing/2014/main" id="{08110917-0377-2F11-9619-44232B97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16</a:t>
            </a:fld>
            <a:endParaRPr lang="en-GB"/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FF03AB00-B21A-6B33-3E5C-0D38C47FD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>
            <a:extLst>
              <a:ext uri="{FF2B5EF4-FFF2-40B4-BE49-F238E27FC236}">
                <a16:creationId xmlns:a16="http://schemas.microsoft.com/office/drawing/2014/main" id="{8DBBF9DA-6E49-0361-EB5D-BAC7EC0A2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7275" y="53181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958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1522BB-DB05-CB18-3D7F-00A6B311C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noProof="0" dirty="0">
                <a:solidFill>
                  <a:srgbClr val="FF0000"/>
                </a:solidFill>
                <a:latin typeface="+mn-lt"/>
              </a:rPr>
              <a:t>EKS – Novi modeli rada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0EC419-D6DA-C3BD-31BA-6DA53F93B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noProof="0" dirty="0"/>
              <a:t>„Potrebno modernizirati i pojednostaviti EU pravila o zaštiti zdravlja i sigurnosti na radu u kontekstu zelene i digitalne tranzicije” – Narativ “boljeg plana rada na propisima” ne smije oslabiti evropsko zakonodavstvo o zaštiti zdravlja i sigurnosti na radu, tako što bi utvrdio da je ovo prepreka za rast </a:t>
            </a:r>
            <a:r>
              <a:rPr lang="hr-HR" b="1" noProof="0" dirty="0" err="1"/>
              <a:t>preduzeća</a:t>
            </a:r>
            <a:r>
              <a:rPr lang="hr-HR" b="1" noProof="0" dirty="0"/>
              <a:t> i slobodno djelovanje na tržištu.</a:t>
            </a:r>
          </a:p>
          <a:p>
            <a:r>
              <a:rPr lang="hr-HR" b="1" noProof="0" dirty="0"/>
              <a:t>Komisija: „potrebno usvojiti novu Direktivu o zaštiti zdravlja i sigurnosti na radu u oblasti digitalizacije” – EKS poziva da se zaštita zdravlja i sigurnosti na radu integrira u propise. (primjer: Zakon o vještačkoj inteligenciji ne govori u upotrebi vještačke inteligencije kao mjeri kontrole i nadzora nad radnicima)</a:t>
            </a:r>
          </a:p>
          <a:p>
            <a:r>
              <a:rPr lang="hr-HR" b="1" noProof="0" dirty="0"/>
              <a:t>Samo-zaposleni, radnici na platformama moraju biti obuhvaćeni propisima o zaštiti zdravlja i sigurnosti na radu.</a:t>
            </a:r>
          </a:p>
        </p:txBody>
      </p:sp>
      <p:sp>
        <p:nvSpPr>
          <p:cNvPr id="13" name="Dátum helye 12">
            <a:extLst>
              <a:ext uri="{FF2B5EF4-FFF2-40B4-BE49-F238E27FC236}">
                <a16:creationId xmlns:a16="http://schemas.microsoft.com/office/drawing/2014/main" id="{AFCB965D-8D2E-DDB3-57B7-36A684D32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27.4.2023.       Skopje</a:t>
            </a:r>
            <a:endParaRPr lang="en-GB" dirty="0"/>
          </a:p>
        </p:txBody>
      </p:sp>
      <p:sp>
        <p:nvSpPr>
          <p:cNvPr id="14" name="Élőláb helye 13">
            <a:extLst>
              <a:ext uri="{FF2B5EF4-FFF2-40B4-BE49-F238E27FC236}">
                <a16:creationId xmlns:a16="http://schemas.microsoft.com/office/drawing/2014/main" id="{7602377A-13DD-7FD8-86DA-E5599C4B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6300216" cy="227330"/>
          </a:xfrm>
        </p:spPr>
        <p:txBody>
          <a:bodyPr/>
          <a:lstStyle/>
          <a:p>
            <a:pPr algn="just"/>
            <a:r>
              <a:rPr lang="hr-HR" sz="1200" dirty="0" err="1"/>
              <a:t>Károly</a:t>
            </a:r>
            <a:r>
              <a:rPr lang="hr-HR" sz="1200" dirty="0"/>
              <a:t> György                 Seminar o sindikalnim i međunarodnim standardima rada</a:t>
            </a:r>
          </a:p>
        </p:txBody>
      </p:sp>
      <p:sp>
        <p:nvSpPr>
          <p:cNvPr id="15" name="Dia számának helye 14">
            <a:extLst>
              <a:ext uri="{FF2B5EF4-FFF2-40B4-BE49-F238E27FC236}">
                <a16:creationId xmlns:a16="http://schemas.microsoft.com/office/drawing/2014/main" id="{81EB4BF5-CE65-2508-7229-0A399A46B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17</a:t>
            </a:fld>
            <a:endParaRPr lang="en-GB"/>
          </a:p>
        </p:txBody>
      </p:sp>
      <p:pic>
        <p:nvPicPr>
          <p:cNvPr id="18434" name="Picture 2">
            <a:extLst>
              <a:ext uri="{FF2B5EF4-FFF2-40B4-BE49-F238E27FC236}">
                <a16:creationId xmlns:a16="http://schemas.microsoft.com/office/drawing/2014/main" id="{2CDD23BD-8738-6120-BE9E-CD92BD842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>
            <a:extLst>
              <a:ext uri="{FF2B5EF4-FFF2-40B4-BE49-F238E27FC236}">
                <a16:creationId xmlns:a16="http://schemas.microsoft.com/office/drawing/2014/main" id="{51E6A8EB-4654-3A9E-B662-DE9FD935C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699" y="87122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619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365846-37F5-78BA-1055-0BB85CE3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000"/>
            <a:ext cx="10706100" cy="1325563"/>
          </a:xfrm>
        </p:spPr>
        <p:txBody>
          <a:bodyPr>
            <a:normAutofit fontScale="90000"/>
          </a:bodyPr>
          <a:lstStyle/>
          <a:p>
            <a:r>
              <a:rPr lang="hr-HR" b="1" noProof="0" dirty="0">
                <a:solidFill>
                  <a:srgbClr val="FF0000"/>
                </a:solidFill>
                <a:latin typeface="+mn-lt"/>
              </a:rPr>
              <a:t>Strateški okvir EU o zaštiti zdravlja i sigurnosti</a:t>
            </a:r>
            <a:br>
              <a:rPr lang="hr-HR" b="1" noProof="0" dirty="0">
                <a:solidFill>
                  <a:srgbClr val="FF0000"/>
                </a:solidFill>
                <a:latin typeface="+mn-lt"/>
              </a:rPr>
            </a:br>
            <a:r>
              <a:rPr lang="hr-HR" b="1" noProof="0" dirty="0">
                <a:solidFill>
                  <a:srgbClr val="FF0000"/>
                </a:solidFill>
                <a:latin typeface="+mn-lt"/>
              </a:rPr>
              <a:t>na radu –</a:t>
            </a:r>
            <a:br>
              <a:rPr lang="hr-HR" b="1" noProof="0" dirty="0">
                <a:solidFill>
                  <a:srgbClr val="FF0000"/>
                </a:solidFill>
                <a:latin typeface="+mn-lt"/>
              </a:rPr>
            </a:br>
            <a:r>
              <a:rPr lang="hr-HR" b="1" noProof="0" dirty="0">
                <a:solidFill>
                  <a:srgbClr val="FF0000"/>
                </a:solidFill>
                <a:latin typeface="+mn-lt"/>
              </a:rPr>
              <a:t>							Nacionalne politike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B553901-5FB3-315C-2B26-2492BAC4E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6362"/>
            <a:ext cx="10515600" cy="3559987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buFontTx/>
              <a:buChar char="-"/>
              <a:tabLst>
                <a:tab pos="457200" algn="l"/>
              </a:tabLst>
            </a:pPr>
            <a:r>
              <a:rPr lang="hr-HR" b="1" kern="1200" noProof="0" dirty="0">
                <a:solidFill>
                  <a:srgbClr val="1E1E1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EK poziva države članice da ažuriraju i izrade svoje nacionalne strategije o zaštiti zdravlja i sigurnosti na radu prema strateškom okviru – u saradnji sa </a:t>
            </a:r>
            <a:r>
              <a:rPr lang="hr-HR" b="1" kern="1200" noProof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socijalnim partnerima</a:t>
            </a:r>
          </a:p>
          <a:p>
            <a:pPr marL="0" lvl="0" indent="0">
              <a:lnSpc>
                <a:spcPct val="90000"/>
              </a:lnSpc>
              <a:buNone/>
              <a:tabLst>
                <a:tab pos="457200" algn="l"/>
              </a:tabLst>
            </a:pPr>
            <a:endParaRPr lang="hr-HR" b="1" noProof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buFontTx/>
              <a:buChar char="-"/>
              <a:tabLst>
                <a:tab pos="457200" algn="l"/>
              </a:tabLst>
            </a:pPr>
            <a:r>
              <a:rPr lang="hr-HR" b="1" kern="1200" noProof="0" dirty="0">
                <a:solidFill>
                  <a:srgbClr val="1E1E1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Samit o zaštiti zdravlja i sigurnosti na radu 2023 - primjeri napretka i procjena prilagođavanja</a:t>
            </a:r>
          </a:p>
          <a:p>
            <a:pPr marL="0" lvl="0" indent="0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hr-HR" sz="2000" noProof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b="1" noProof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Proces ocjene na nacionalnom nivou – </a:t>
            </a:r>
            <a:r>
              <a:rPr lang="hr-HR" b="1" noProof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uključenost sindikata !</a:t>
            </a:r>
          </a:p>
        </p:txBody>
      </p:sp>
      <p:sp>
        <p:nvSpPr>
          <p:cNvPr id="13" name="Dátum helye 12">
            <a:extLst>
              <a:ext uri="{FF2B5EF4-FFF2-40B4-BE49-F238E27FC236}">
                <a16:creationId xmlns:a16="http://schemas.microsoft.com/office/drawing/2014/main" id="{C72F43BE-0AD9-87DE-F448-8164E8148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27.4.2023.       Skopje</a:t>
            </a:r>
            <a:endParaRPr lang="en-GB" dirty="0"/>
          </a:p>
        </p:txBody>
      </p:sp>
      <p:sp>
        <p:nvSpPr>
          <p:cNvPr id="14" name="Élőláb helye 13">
            <a:extLst>
              <a:ext uri="{FF2B5EF4-FFF2-40B4-BE49-F238E27FC236}">
                <a16:creationId xmlns:a16="http://schemas.microsoft.com/office/drawing/2014/main" id="{181D5996-0EA9-FC22-6A49-5F03986E5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458712" cy="365125"/>
          </a:xfrm>
        </p:spPr>
        <p:txBody>
          <a:bodyPr/>
          <a:lstStyle/>
          <a:p>
            <a:pPr algn="just"/>
            <a:r>
              <a:rPr lang="hr-HR" sz="1200" dirty="0" err="1"/>
              <a:t>Károly</a:t>
            </a:r>
            <a:r>
              <a:rPr lang="hr-HR" sz="1200" dirty="0"/>
              <a:t> György                 Seminar o sindikalnim i međunarodnim standardima rada</a:t>
            </a:r>
          </a:p>
        </p:txBody>
      </p:sp>
      <p:sp>
        <p:nvSpPr>
          <p:cNvPr id="15" name="Dia számának helye 14">
            <a:extLst>
              <a:ext uri="{FF2B5EF4-FFF2-40B4-BE49-F238E27FC236}">
                <a16:creationId xmlns:a16="http://schemas.microsoft.com/office/drawing/2014/main" id="{998A5CDB-8CF0-81A3-24A4-A451DEED4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18</a:t>
            </a:fld>
            <a:endParaRPr lang="en-GB"/>
          </a:p>
        </p:txBody>
      </p:sp>
      <p:pic>
        <p:nvPicPr>
          <p:cNvPr id="20482" name="Picture 2">
            <a:extLst>
              <a:ext uri="{FF2B5EF4-FFF2-40B4-BE49-F238E27FC236}">
                <a16:creationId xmlns:a16="http://schemas.microsoft.com/office/drawing/2014/main" id="{A01CA408-F7E0-A5B0-B00F-58DECF243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>
            <a:extLst>
              <a:ext uri="{FF2B5EF4-FFF2-40B4-BE49-F238E27FC236}">
                <a16:creationId xmlns:a16="http://schemas.microsoft.com/office/drawing/2014/main" id="{8EED3C30-CED7-7BF9-F7F4-330F68C99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0427" y="60324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568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8AFEA9-7186-9DBF-DFB8-3550F75B6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kern="1200" noProof="0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Sindikati – korištenje Strateškog okvira EU</a:t>
            </a:r>
            <a:br>
              <a:rPr lang="hr-HR" sz="4400" b="1" kern="1200" noProof="0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hr-HR" sz="4400" b="1" kern="1200" noProof="0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o zaštiti zdravlja i sigurnosti na radu:</a:t>
            </a:r>
            <a:endParaRPr lang="hr-HR" b="1" noProof="0" dirty="0">
              <a:latin typeface="+mn-lt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5B8CA71-E620-A07F-B37B-18B850B69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fontAlgn="t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2800" b="1" kern="1200" noProof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Ugraditi / dati prioritet zaštiti zdravlja i sigurnosti na radu u sindikalnim politikama – zajedno sa granskim sindikatima</a:t>
            </a:r>
            <a:endParaRPr lang="hr-HR" sz="2800" b="1" noProof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2800" b="1" kern="1200" noProof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Mjere za jačanje kapaciteta s ciljem jačanja sindikata u </a:t>
            </a:r>
            <a:r>
              <a:rPr lang="hr-HR" sz="2800" b="1" kern="1200" noProof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preduzećima</a:t>
            </a:r>
            <a:r>
              <a:rPr lang="hr-HR" sz="2800" b="1" kern="1200" noProof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koja će se baviti pitanjima zaštite zdravlja i sigurnosti na radu</a:t>
            </a:r>
            <a:endParaRPr lang="hr-HR" sz="2800" b="1" noProof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2800" b="1" kern="1200" noProof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Uključivanje u određivanje politika </a:t>
            </a:r>
            <a:r>
              <a:rPr lang="hr-HR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 zaštiti zdravlja i sigurnosti na radu </a:t>
            </a:r>
            <a:r>
              <a:rPr lang="hr-HR" sz="2800" b="1" kern="1200" noProof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učešće u nacionalnim strukturama za zaštitu zdravlja i sigurnosti na radu</a:t>
            </a:r>
            <a:endParaRPr lang="hr-HR" sz="2800" b="1" noProof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2800" b="1" kern="1200" noProof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Aktivna uloga u određivanju i provedbu / nadzor nacionalnih strategija</a:t>
            </a:r>
            <a:endParaRPr lang="hr-HR" sz="2800" b="1" noProof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2800" b="1" kern="1200" noProof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Govoriti izvan </a:t>
            </a:r>
            <a:r>
              <a:rPr lang="hr-HR" sz="2800" b="1" kern="1200" noProof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preduzeća</a:t>
            </a:r>
            <a:r>
              <a:rPr lang="hr-HR" sz="2800" b="1" kern="1200" noProof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 pitanjima zaštite zdravlja i sigurnosti na radu – govoriti o tome u javnosti</a:t>
            </a:r>
            <a:endParaRPr lang="hr-HR" sz="2800" b="1" noProof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2800" b="1" kern="1200" noProof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Otvoriti se prema netradicionalnim grupama poslodavaca</a:t>
            </a:r>
            <a:endParaRPr lang="hr-HR" noProof="0" dirty="0"/>
          </a:p>
        </p:txBody>
      </p:sp>
      <p:sp>
        <p:nvSpPr>
          <p:cNvPr id="13" name="Dátum helye 12">
            <a:extLst>
              <a:ext uri="{FF2B5EF4-FFF2-40B4-BE49-F238E27FC236}">
                <a16:creationId xmlns:a16="http://schemas.microsoft.com/office/drawing/2014/main" id="{60CDBF58-DA36-71D6-3475-370B73B65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27.4.2023.       Skopje</a:t>
            </a:r>
            <a:endParaRPr lang="en-GB" dirty="0"/>
          </a:p>
        </p:txBody>
      </p:sp>
      <p:sp>
        <p:nvSpPr>
          <p:cNvPr id="14" name="Élőláb helye 13">
            <a:extLst>
              <a:ext uri="{FF2B5EF4-FFF2-40B4-BE49-F238E27FC236}">
                <a16:creationId xmlns:a16="http://schemas.microsoft.com/office/drawing/2014/main" id="{76D50C25-72A7-C4C4-87AD-7BEAB2D05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483096" cy="365125"/>
          </a:xfrm>
        </p:spPr>
        <p:txBody>
          <a:bodyPr/>
          <a:lstStyle/>
          <a:p>
            <a:pPr algn="just"/>
            <a:r>
              <a:rPr lang="hr-HR" sz="1200" dirty="0" err="1"/>
              <a:t>Károly</a:t>
            </a:r>
            <a:r>
              <a:rPr lang="hr-HR" sz="1200" dirty="0"/>
              <a:t> György                 Seminar o sindikalnim i međunarodnim standardima rada</a:t>
            </a:r>
          </a:p>
        </p:txBody>
      </p:sp>
      <p:sp>
        <p:nvSpPr>
          <p:cNvPr id="15" name="Dia számának helye 14">
            <a:extLst>
              <a:ext uri="{FF2B5EF4-FFF2-40B4-BE49-F238E27FC236}">
                <a16:creationId xmlns:a16="http://schemas.microsoft.com/office/drawing/2014/main" id="{963226FF-5319-47BE-9377-2C4F32B3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19</a:t>
            </a:fld>
            <a:endParaRPr lang="en-GB"/>
          </a:p>
        </p:txBody>
      </p:sp>
      <p:pic>
        <p:nvPicPr>
          <p:cNvPr id="21506" name="Picture 2">
            <a:extLst>
              <a:ext uri="{FF2B5EF4-FFF2-40B4-BE49-F238E27FC236}">
                <a16:creationId xmlns:a16="http://schemas.microsoft.com/office/drawing/2014/main" id="{21FF5047-4892-A1B0-7D00-CBDB8B658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>
            <a:extLst>
              <a:ext uri="{FF2B5EF4-FFF2-40B4-BE49-F238E27FC236}">
                <a16:creationId xmlns:a16="http://schemas.microsoft.com/office/drawing/2014/main" id="{05FAD1CD-C946-88ED-5931-155EAEC19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0427" y="60325"/>
            <a:ext cx="181184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91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411357"/>
            <a:ext cx="10905699" cy="4296172"/>
          </a:xfrm>
        </p:spPr>
        <p:txBody>
          <a:bodyPr/>
          <a:lstStyle/>
          <a:p>
            <a:pPr marL="363538" indent="-363538">
              <a:buFont typeface="Wingdings" panose="05000000000000000000" pitchFamily="2" charset="2"/>
              <a:buChar char="Ø"/>
            </a:pPr>
            <a:r>
              <a:rPr lang="hr-HR" sz="2200" b="1" noProof="0" dirty="0"/>
              <a:t>Ugovor u funkcioniranju EU (u daljem tekstu TFEU), član 153., stav 1.: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altLang="en-US" sz="2200" b="1" noProof="0" dirty="0"/>
              <a:t>« (…) </a:t>
            </a:r>
            <a:r>
              <a:rPr lang="hr-HR" altLang="en-US" sz="2200" b="1" i="1" noProof="0" dirty="0"/>
              <a:t>Sindikati podržavaju i dopunjavaju aktivnosti Država članica u sljedećim oblastima</a:t>
            </a:r>
            <a:r>
              <a:rPr lang="hr-HR" altLang="en-US" sz="2200" b="1" noProof="0" dirty="0"/>
              <a:t>:</a:t>
            </a:r>
            <a:endParaRPr lang="hr-HR" altLang="en-US" sz="2200" b="1" i="1" noProof="0" dirty="0"/>
          </a:p>
          <a:p>
            <a:pPr marL="1257300" lvl="2" indent="-342900">
              <a:buFont typeface="+mj-lt"/>
              <a:buAutoNum type="alphaLcPeriod"/>
            </a:pPr>
            <a:r>
              <a:rPr lang="hr-HR" altLang="en-US" sz="2200" b="1" i="1" noProof="0" dirty="0"/>
              <a:t>Unapređenje naročito radnog okruženja s ciljem zaštite </a:t>
            </a:r>
            <a:r>
              <a:rPr lang="hr-HR" altLang="en-US" sz="2200" b="1" i="1" noProof="0" dirty="0">
                <a:solidFill>
                  <a:srgbClr val="FF0000"/>
                </a:solidFill>
              </a:rPr>
              <a:t>zdravlja i sigurnosti radnika</a:t>
            </a:r>
            <a:endParaRPr lang="hr-HR" altLang="en-US" sz="2200" b="1" i="1" noProof="0" dirty="0"/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hr-HR" sz="2200" b="1" noProof="0" dirty="0"/>
              <a:t>TFEU, član 153., stav 2.: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altLang="en-US" sz="2200" b="1" noProof="0" dirty="0"/>
              <a:t>« S tim u vezi, </a:t>
            </a:r>
            <a:r>
              <a:rPr lang="hr-HR" altLang="en-US" sz="2200" b="1" i="1" noProof="0" dirty="0"/>
              <a:t>Evropski Parlament i Vijeće mogu usvojiti </a:t>
            </a:r>
            <a:r>
              <a:rPr lang="hr-HR" altLang="en-US" sz="2200" b="1" noProof="0" dirty="0"/>
              <a:t>(…) putem direktiva</a:t>
            </a:r>
            <a:r>
              <a:rPr lang="hr-HR" altLang="en-US" sz="2200" b="1" i="1" noProof="0" dirty="0"/>
              <a:t>, </a:t>
            </a:r>
            <a:r>
              <a:rPr lang="hr-HR" altLang="en-US" sz="2200" b="1" i="1" noProof="0" dirty="0">
                <a:solidFill>
                  <a:srgbClr val="FF0000"/>
                </a:solidFill>
              </a:rPr>
              <a:t>minimalne zahtjeve </a:t>
            </a:r>
            <a:r>
              <a:rPr lang="hr-HR" altLang="en-US" sz="2200" b="1" noProof="0" dirty="0"/>
              <a:t>(…) »</a:t>
            </a:r>
            <a:endParaRPr lang="hr-HR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noProof="0" dirty="0">
                <a:latin typeface="+mn-lt"/>
              </a:rPr>
              <a:t>Nadležnosti EU u oblasti zaštite zdravlja</a:t>
            </a:r>
            <a:br>
              <a:rPr lang="hr-HR" b="1" noProof="0" dirty="0">
                <a:latin typeface="+mn-lt"/>
              </a:rPr>
            </a:br>
            <a:r>
              <a:rPr lang="hr-HR" b="1" noProof="0" dirty="0">
                <a:latin typeface="+mn-lt"/>
              </a:rPr>
              <a:t>i sigurnosti na radu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9B9D424-6505-3A7D-4E16-3F780E53B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2</a:t>
            </a:fld>
            <a:endParaRPr lang="en-GB"/>
          </a:p>
        </p:txBody>
      </p:sp>
      <p:sp>
        <p:nvSpPr>
          <p:cNvPr id="8" name="Dátum helye 12">
            <a:extLst>
              <a:ext uri="{FF2B5EF4-FFF2-40B4-BE49-F238E27FC236}">
                <a16:creationId xmlns:a16="http://schemas.microsoft.com/office/drawing/2014/main" id="{601CB361-2C05-2F55-4591-FD944FED6E5F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27.4.2023.       Skopje</a:t>
            </a:r>
            <a:endParaRPr lang="en-GB" sz="1400" dirty="0"/>
          </a:p>
        </p:txBody>
      </p:sp>
      <p:sp>
        <p:nvSpPr>
          <p:cNvPr id="9" name="Élőláb helye 10">
            <a:extLst>
              <a:ext uri="{FF2B5EF4-FFF2-40B4-BE49-F238E27FC236}">
                <a16:creationId xmlns:a16="http://schemas.microsoft.com/office/drawing/2014/main" id="{9B87A952-1690-A0B8-33EC-A0BC8FA5DF81}"/>
              </a:ext>
            </a:extLst>
          </p:cNvPr>
          <p:cNvSpPr txBox="1">
            <a:spLocks/>
          </p:cNvSpPr>
          <p:nvPr/>
        </p:nvSpPr>
        <p:spPr>
          <a:xfrm>
            <a:off x="3767328" y="6356350"/>
            <a:ext cx="70713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sz="1400" dirty="0" err="1"/>
              <a:t>Károly</a:t>
            </a:r>
            <a:r>
              <a:rPr lang="hr-HR" sz="1400" dirty="0"/>
              <a:t> György                 Seminar o sindikalnim i međunarodnim standardima rada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6164D5D-9251-6284-8841-2DC039CF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D176930D-E3BA-A3C2-56AA-994B22662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878" y="31920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296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icolas Schmit, Commissaire européen à l'Emploi et aux Droits sociaux,  l'invité d'honneur du Cercle des Européens - Noelle Lenoir Avocats">
            <a:extLst>
              <a:ext uri="{FF2B5EF4-FFF2-40B4-BE49-F238E27FC236}">
                <a16:creationId xmlns:a16="http://schemas.microsoft.com/office/drawing/2014/main" id="{1510844A-838D-1907-E269-EEDFE24BED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25" y="1038558"/>
            <a:ext cx="3929166" cy="220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661B99B-128B-D471-4C57-B823273A1E64}"/>
              </a:ext>
            </a:extLst>
          </p:cNvPr>
          <p:cNvSpPr txBox="1">
            <a:spLocks/>
          </p:cNvSpPr>
          <p:nvPr/>
        </p:nvSpPr>
        <p:spPr>
          <a:xfrm>
            <a:off x="5145025" y="695325"/>
            <a:ext cx="6400686" cy="3364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sz="2400" b="1" dirty="0"/>
              <a:t>« Evropski stub socijalnih prava služi kao naša polazna točka za izgradnju snažne socijalne Evrope. Sada u nju unosimo život pretvarajući principe u djela.</a:t>
            </a:r>
            <a:r>
              <a:rPr lang="hr-HR" altLang="en-US" sz="2400" b="1" dirty="0"/>
              <a:t> »</a:t>
            </a:r>
          </a:p>
          <a:p>
            <a:pPr marL="0" indent="0">
              <a:buNone/>
            </a:pPr>
            <a:r>
              <a:rPr lang="hr-HR" altLang="en-US" sz="1800" b="1" dirty="0"/>
              <a:t>Nicolas </a:t>
            </a:r>
            <a:r>
              <a:rPr lang="hr-HR" altLang="en-US" sz="1800" b="1" dirty="0" err="1"/>
              <a:t>Schmit</a:t>
            </a:r>
            <a:r>
              <a:rPr lang="hr-HR" altLang="en-US" sz="1800" b="1" dirty="0"/>
              <a:t>, Evropski Komesar za radna mjesta i socijalna prava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2FF7DDA8-28C4-E494-7EA7-D01593FF545C}"/>
              </a:ext>
            </a:extLst>
          </p:cNvPr>
          <p:cNvSpPr txBox="1"/>
          <p:nvPr/>
        </p:nvSpPr>
        <p:spPr>
          <a:xfrm>
            <a:off x="384728" y="3399591"/>
            <a:ext cx="1116098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200" b="1" i="0" dirty="0">
                <a:effectLst/>
              </a:rPr>
              <a:t>20 principa Evropskog stuba socijalnih prava su vodilja Evropske unije i država članica „prema snažnoj socijalnoj Evropi koja je pravedna, inkluzivna i puna prilika i mogućnosti”.</a:t>
            </a: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75D3A86A-27A3-52E8-BACE-E731B1E17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3</a:t>
            </a:fld>
            <a:endParaRPr lang="en-GB"/>
          </a:p>
        </p:txBody>
      </p:sp>
      <p:sp>
        <p:nvSpPr>
          <p:cNvPr id="9" name="Dátum helye 12">
            <a:extLst>
              <a:ext uri="{FF2B5EF4-FFF2-40B4-BE49-F238E27FC236}">
                <a16:creationId xmlns:a16="http://schemas.microsoft.com/office/drawing/2014/main" id="{8C843E67-240A-5E38-A361-26A89A2D6DAD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27.4.2023.       Skopje</a:t>
            </a:r>
            <a:endParaRPr lang="en-GB" sz="1400" dirty="0"/>
          </a:p>
        </p:txBody>
      </p:sp>
      <p:sp>
        <p:nvSpPr>
          <p:cNvPr id="10" name="Élőláb helye 10">
            <a:extLst>
              <a:ext uri="{FF2B5EF4-FFF2-40B4-BE49-F238E27FC236}">
                <a16:creationId xmlns:a16="http://schemas.microsoft.com/office/drawing/2014/main" id="{D5387D6E-C853-C29E-5922-A998FBE4470E}"/>
              </a:ext>
            </a:extLst>
          </p:cNvPr>
          <p:cNvSpPr txBox="1">
            <a:spLocks/>
          </p:cNvSpPr>
          <p:nvPr/>
        </p:nvSpPr>
        <p:spPr>
          <a:xfrm>
            <a:off x="3767328" y="6356350"/>
            <a:ext cx="70713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sz="1400" dirty="0" err="1"/>
              <a:t>Károly</a:t>
            </a:r>
            <a:r>
              <a:rPr lang="hr-HR" sz="1400" dirty="0"/>
              <a:t> György                 Seminar o sindikalnim i međunarodnim standardima rada</a:t>
            </a: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5645B776-4AE0-7D3C-E340-5C9A1BFA6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99F7246B-ADE0-E3FF-535E-2B2E0DCE4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467" y="85725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26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D84189-45A7-884B-8703-BE26A5E94A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123" t="5263" r="8597" b="17194"/>
          <a:stretch/>
        </p:blipFill>
        <p:spPr>
          <a:xfrm>
            <a:off x="2619655" y="162590"/>
            <a:ext cx="6661106" cy="62776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0E836A-BFF8-4A45-88B1-970A797AACBD}"/>
              </a:ext>
            </a:extLst>
          </p:cNvPr>
          <p:cNvSpPr txBox="1"/>
          <p:nvPr/>
        </p:nvSpPr>
        <p:spPr>
          <a:xfrm>
            <a:off x="3794599" y="352631"/>
            <a:ext cx="1185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Smještaj i pomoć beskućnicima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27FD62-2FF6-9B48-BB76-56C009D36BB0}"/>
              </a:ext>
            </a:extLst>
          </p:cNvPr>
          <p:cNvSpPr txBox="1"/>
          <p:nvPr/>
        </p:nvSpPr>
        <p:spPr>
          <a:xfrm>
            <a:off x="4979956" y="176870"/>
            <a:ext cx="8641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000" dirty="0"/>
              <a:t>Pristup osnovnim uslugama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1B9F3-65A9-CD4D-A36D-20F02493B762}"/>
              </a:ext>
            </a:extLst>
          </p:cNvPr>
          <p:cNvSpPr txBox="1"/>
          <p:nvPr/>
        </p:nvSpPr>
        <p:spPr>
          <a:xfrm>
            <a:off x="2705206" y="1049114"/>
            <a:ext cx="13229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Dugoročna njega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A5CB55-B095-BC4C-930C-46257EBC0BD6}"/>
              </a:ext>
            </a:extLst>
          </p:cNvPr>
          <p:cNvSpPr txBox="1"/>
          <p:nvPr/>
        </p:nvSpPr>
        <p:spPr>
          <a:xfrm>
            <a:off x="1806042" y="2009691"/>
            <a:ext cx="1798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Inkluzija osoba sa invaliditetom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4BE078-0234-3D44-A249-5202BD9C2A79}"/>
              </a:ext>
            </a:extLst>
          </p:cNvPr>
          <p:cNvSpPr txBox="1"/>
          <p:nvPr/>
        </p:nvSpPr>
        <p:spPr>
          <a:xfrm>
            <a:off x="1996256" y="2804080"/>
            <a:ext cx="1098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Zdravstvena zaštita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564E6F-4654-E344-A427-BCF0AF07FC7D}"/>
              </a:ext>
            </a:extLst>
          </p:cNvPr>
          <p:cNvSpPr txBox="1"/>
          <p:nvPr/>
        </p:nvSpPr>
        <p:spPr>
          <a:xfrm>
            <a:off x="2037038" y="3732102"/>
            <a:ext cx="1057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Prihod i penzije za stare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6313B1-CFD9-0446-9DBF-BADBC5D4DFDA}"/>
              </a:ext>
            </a:extLst>
          </p:cNvPr>
          <p:cNvSpPr txBox="1"/>
          <p:nvPr/>
        </p:nvSpPr>
        <p:spPr>
          <a:xfrm>
            <a:off x="2458807" y="4834268"/>
            <a:ext cx="92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Minimalni prihod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3CF0EB-57BE-CC40-92BE-188F669CA165}"/>
              </a:ext>
            </a:extLst>
          </p:cNvPr>
          <p:cNvSpPr txBox="1"/>
          <p:nvPr/>
        </p:nvSpPr>
        <p:spPr>
          <a:xfrm>
            <a:off x="2927061" y="5537908"/>
            <a:ext cx="1415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Dodatak za nezaposlene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0AF589-EAA2-6240-BC07-744992249815}"/>
              </a:ext>
            </a:extLst>
          </p:cNvPr>
          <p:cNvSpPr txBox="1"/>
          <p:nvPr/>
        </p:nvSpPr>
        <p:spPr>
          <a:xfrm>
            <a:off x="3828356" y="6040565"/>
            <a:ext cx="1039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Socijalna zaštita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1C5C1C-1983-434A-854C-C22FF342D3F7}"/>
              </a:ext>
            </a:extLst>
          </p:cNvPr>
          <p:cNvSpPr txBox="1"/>
          <p:nvPr/>
        </p:nvSpPr>
        <p:spPr>
          <a:xfrm>
            <a:off x="4845340" y="6111177"/>
            <a:ext cx="1014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000" dirty="0"/>
              <a:t>Briga o djeci o podrška djeci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CA53DD-F71B-4644-B1F1-21CF0A91870F}"/>
              </a:ext>
            </a:extLst>
          </p:cNvPr>
          <p:cNvSpPr txBox="1"/>
          <p:nvPr/>
        </p:nvSpPr>
        <p:spPr>
          <a:xfrm>
            <a:off x="5470920" y="4531949"/>
            <a:ext cx="1383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b="1" dirty="0">
                <a:solidFill>
                  <a:srgbClr val="FF0000"/>
                </a:solidFill>
              </a:rPr>
              <a:t>Zdravo, sigurno i dobro prilagođeno radno okruženje i zaštita podataka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22A30A-DD39-ED47-8F63-13520132315C}"/>
              </a:ext>
            </a:extLst>
          </p:cNvPr>
          <p:cNvSpPr txBox="1"/>
          <p:nvPr/>
        </p:nvSpPr>
        <p:spPr>
          <a:xfrm>
            <a:off x="6532540" y="5911122"/>
            <a:ext cx="13170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Ravnoteža između privatnog i profesionalnog života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7A57B7-64D3-C547-844A-3EAA3ABA8E6C}"/>
              </a:ext>
            </a:extLst>
          </p:cNvPr>
          <p:cNvSpPr txBox="1"/>
          <p:nvPr/>
        </p:nvSpPr>
        <p:spPr>
          <a:xfrm>
            <a:off x="7530780" y="5448800"/>
            <a:ext cx="1371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Socijalni dijalog i uključenost radnika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3FDD19-1C75-CB4E-A0AF-B4FF5A9B68F7}"/>
              </a:ext>
            </a:extLst>
          </p:cNvPr>
          <p:cNvSpPr txBox="1"/>
          <p:nvPr/>
        </p:nvSpPr>
        <p:spPr>
          <a:xfrm>
            <a:off x="8055390" y="4656052"/>
            <a:ext cx="16867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Informacije o </a:t>
            </a:r>
            <a:r>
              <a:rPr lang="hr-HR" sz="1000" dirty="0" err="1"/>
              <a:t>uslovima</a:t>
            </a:r>
            <a:r>
              <a:rPr lang="hr-HR" sz="1000" dirty="0"/>
              <a:t> zapošljavanja i zaštiti u slučaju otpuštanja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B602C9-B9A4-8D45-AB5B-7D981880A507}"/>
              </a:ext>
            </a:extLst>
          </p:cNvPr>
          <p:cNvSpPr txBox="1"/>
          <p:nvPr/>
        </p:nvSpPr>
        <p:spPr>
          <a:xfrm>
            <a:off x="8695381" y="3908178"/>
            <a:ext cx="7660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Plate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45EBA2-AFA1-A443-A271-69DC18AE7D89}"/>
              </a:ext>
            </a:extLst>
          </p:cNvPr>
          <p:cNvSpPr txBox="1"/>
          <p:nvPr/>
        </p:nvSpPr>
        <p:spPr>
          <a:xfrm>
            <a:off x="8549770" y="2789657"/>
            <a:ext cx="1220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Sigurno i prilagođeno zapošljavanje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0E6DD5-A1F3-BF4B-A819-D6F1D0C3812C}"/>
              </a:ext>
            </a:extLst>
          </p:cNvPr>
          <p:cNvSpPr txBox="1"/>
          <p:nvPr/>
        </p:nvSpPr>
        <p:spPr>
          <a:xfrm>
            <a:off x="8082579" y="1900369"/>
            <a:ext cx="1509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Aktivna podrška zapošljavanju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5B1D46-FC45-F74A-8F64-D454D1A14B56}"/>
              </a:ext>
            </a:extLst>
          </p:cNvPr>
          <p:cNvSpPr txBox="1"/>
          <p:nvPr/>
        </p:nvSpPr>
        <p:spPr>
          <a:xfrm>
            <a:off x="7678881" y="1040543"/>
            <a:ext cx="1158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Jednake prilike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77AC5C-67BC-034B-B652-1C03ED4038B6}"/>
              </a:ext>
            </a:extLst>
          </p:cNvPr>
          <p:cNvSpPr txBox="1"/>
          <p:nvPr/>
        </p:nvSpPr>
        <p:spPr>
          <a:xfrm>
            <a:off x="6958466" y="559586"/>
            <a:ext cx="758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/>
              <a:t>Rodna jednakost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FC0F326-DC48-C346-AB1F-6465847D0539}"/>
              </a:ext>
            </a:extLst>
          </p:cNvPr>
          <p:cNvSpPr txBox="1"/>
          <p:nvPr/>
        </p:nvSpPr>
        <p:spPr>
          <a:xfrm>
            <a:off x="5950208" y="162590"/>
            <a:ext cx="904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/>
              <a:t>Obrazovanje, obuka i cjeloživotno učenje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F6D082A-341D-8F44-932D-FE478CD8A0B8}"/>
              </a:ext>
            </a:extLst>
          </p:cNvPr>
          <p:cNvSpPr txBox="1"/>
          <p:nvPr/>
        </p:nvSpPr>
        <p:spPr>
          <a:xfrm>
            <a:off x="4993371" y="3023784"/>
            <a:ext cx="1778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>
                <a:gradFill>
                  <a:gsLst>
                    <a:gs pos="0">
                      <a:srgbClr val="005A8B"/>
                    </a:gs>
                    <a:gs pos="100000">
                      <a:srgbClr val="61BDAE"/>
                    </a:gs>
                  </a:gsLst>
                  <a:path path="circle">
                    <a:fillToRect l="100000" t="100000"/>
                  </a:path>
                </a:gradFill>
                <a:latin typeface="EC Square Sans Pro" panose="020B0506040000020004" pitchFamily="34" charset="0"/>
              </a:rPr>
              <a:t>Evropski stub socijalnih prava</a:t>
            </a:r>
          </a:p>
        </p:txBody>
      </p:sp>
      <p:sp>
        <p:nvSpPr>
          <p:cNvPr id="29" name="Élőláb helye 28">
            <a:extLst>
              <a:ext uri="{FF2B5EF4-FFF2-40B4-BE49-F238E27FC236}">
                <a16:creationId xmlns:a16="http://schemas.microsoft.com/office/drawing/2014/main" id="{9A6B762A-3E2B-AB2D-A371-9B9DDB2A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7023616" cy="259634"/>
          </a:xfrm>
        </p:spPr>
        <p:txBody>
          <a:bodyPr/>
          <a:lstStyle/>
          <a:p>
            <a:pPr algn="just"/>
            <a:r>
              <a:rPr lang="hr-HR" sz="1200" dirty="0" err="1"/>
              <a:t>Károly</a:t>
            </a:r>
            <a:r>
              <a:rPr lang="hr-HR" sz="1200" dirty="0"/>
              <a:t> György                 Seminar o sindikalnim i međunarodnim standardima rada</a:t>
            </a:r>
          </a:p>
        </p:txBody>
      </p:sp>
      <p:sp>
        <p:nvSpPr>
          <p:cNvPr id="32" name="Dátum helye 31">
            <a:extLst>
              <a:ext uri="{FF2B5EF4-FFF2-40B4-BE49-F238E27FC236}">
                <a16:creationId xmlns:a16="http://schemas.microsoft.com/office/drawing/2014/main" id="{0FEC4C46-D155-ECBE-9AAE-81CEED258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200" dirty="0"/>
              <a:t>27.4.2023.       Skopje</a:t>
            </a:r>
            <a:endParaRPr lang="en-GB" sz="1200" dirty="0"/>
          </a:p>
        </p:txBody>
      </p:sp>
      <p:sp>
        <p:nvSpPr>
          <p:cNvPr id="33" name="Dia számának helye 32">
            <a:extLst>
              <a:ext uri="{FF2B5EF4-FFF2-40B4-BE49-F238E27FC236}">
                <a16:creationId xmlns:a16="http://schemas.microsoft.com/office/drawing/2014/main" id="{A0D11E80-B774-6813-D6D3-D86FA8CBD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4</a:t>
            </a:fld>
            <a:endParaRPr lang="en-GB"/>
          </a:p>
        </p:txBody>
      </p:sp>
      <p:pic>
        <p:nvPicPr>
          <p:cNvPr id="22530" name="Picture 2">
            <a:extLst>
              <a:ext uri="{FF2B5EF4-FFF2-40B4-BE49-F238E27FC236}">
                <a16:creationId xmlns:a16="http://schemas.microsoft.com/office/drawing/2014/main" id="{CFA33EF1-03DD-6C62-7E4D-EF196697E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9000" y="20030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>
            <a:extLst>
              <a:ext uri="{FF2B5EF4-FFF2-40B4-BE49-F238E27FC236}">
                <a16:creationId xmlns:a16="http://schemas.microsoft.com/office/drawing/2014/main" id="{527D0356-EAB3-43A7-3810-AE09ACFA9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91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58A85D2-671C-02AE-9DC4-625CB66E8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00" y="2110711"/>
            <a:ext cx="8096237" cy="4693941"/>
          </a:xfrm>
        </p:spPr>
        <p:txBody>
          <a:bodyPr/>
          <a:lstStyle/>
          <a:p>
            <a:pPr algn="l"/>
            <a:r>
              <a:rPr lang="hr-HR" sz="2400" b="1" i="0" dirty="0">
                <a:effectLst/>
              </a:rPr>
              <a:t>Radnici imaju pravo ne visok stepen zaštite zdravlja i sigurnosti na radu.</a:t>
            </a:r>
            <a:br>
              <a:rPr lang="hr-HR" sz="2400" b="1" i="0" dirty="0">
                <a:effectLst/>
              </a:rPr>
            </a:br>
            <a:r>
              <a:rPr lang="hr-HR" sz="2400" b="1" i="0" dirty="0">
                <a:effectLst/>
              </a:rPr>
              <a:t>Radnici imaju pravo na radno okruženje prilagođeno njihovim profesionalnim potrebama i koje im omogućava produženo učešće na tržištu rada.</a:t>
            </a:r>
            <a:br>
              <a:rPr lang="hr-HR" sz="2400" b="1" i="0" dirty="0">
                <a:effectLst/>
              </a:rPr>
            </a:br>
            <a:r>
              <a:rPr lang="hr-HR" sz="2400" b="1" i="0" dirty="0">
                <a:effectLst/>
              </a:rPr>
              <a:t>Radnici imaju pravo na zaštitu ličnih podataka u kontekstu zapošljavanja.</a:t>
            </a:r>
          </a:p>
          <a:p>
            <a:pPr algn="l"/>
            <a:r>
              <a:rPr lang="hr-HR" sz="2400" b="1" i="0" dirty="0">
                <a:effectLst/>
              </a:rPr>
              <a:t>Vezane akcije Komisije: </a:t>
            </a:r>
            <a:r>
              <a:rPr lang="hr-HR" sz="2400" b="1" i="0" u="sng" dirty="0">
                <a:solidFill>
                  <a:srgbClr val="004494"/>
                </a:solidFill>
                <a:effectLst/>
                <a:hlinkClick r:id="rId3"/>
              </a:rPr>
              <a:t>Strateški okvir EU o zaštiti zdravlja i sigurnosti na radu 2021-2027</a:t>
            </a:r>
            <a:r>
              <a:rPr lang="hr-HR" sz="2400" b="1" i="0" u="sng" dirty="0">
                <a:solidFill>
                  <a:srgbClr val="004494"/>
                </a:solidFill>
                <a:effectLst/>
              </a:rPr>
              <a:t>.</a:t>
            </a:r>
            <a:r>
              <a:rPr lang="hr-HR" sz="2400" b="1" i="0" dirty="0">
                <a:solidFill>
                  <a:srgbClr val="404040"/>
                </a:solidFill>
                <a:effectLst/>
              </a:rPr>
              <a:t>, </a:t>
            </a:r>
            <a:r>
              <a:rPr lang="hr-HR" sz="2400" b="1" i="0" u="sng" dirty="0">
                <a:solidFill>
                  <a:srgbClr val="004494"/>
                </a:solidFill>
                <a:effectLst/>
                <a:hlinkClick r:id="rId4"/>
              </a:rPr>
              <a:t>Komunikacija i prijedlozi za bolju zaštitu osoba od azbesta</a:t>
            </a:r>
            <a:endParaRPr lang="hr-HR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B613433-E92F-DD91-B798-A5190761F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212" y="1220755"/>
            <a:ext cx="10515600" cy="281243"/>
          </a:xfrm>
        </p:spPr>
        <p:txBody>
          <a:bodyPr/>
          <a:lstStyle/>
          <a:p>
            <a:r>
              <a:rPr lang="hr-HR" sz="3600" b="1" i="0" dirty="0">
                <a:solidFill>
                  <a:srgbClr val="FF0000"/>
                </a:solidFill>
                <a:effectLst/>
                <a:latin typeface="+mn-lt"/>
              </a:rPr>
              <a:t>10. Zdravo, sigurno i dobro prilagođeno radno okruženje i zaštita podataka </a:t>
            </a:r>
            <a:r>
              <a:rPr lang="hr-HR" sz="1800" b="1" i="0" dirty="0">
                <a:effectLst/>
                <a:latin typeface="+mn-lt"/>
              </a:rPr>
              <a:t>(</a:t>
            </a:r>
            <a:r>
              <a:rPr lang="hr-HR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Glava I: Jednake prilike i pristup tržištu rada)</a:t>
            </a:r>
            <a:endParaRPr lang="hr-HR" dirty="0"/>
          </a:p>
        </p:txBody>
      </p:sp>
      <p:pic>
        <p:nvPicPr>
          <p:cNvPr id="4" name="Picture 2" descr="A construction worker, wearing an helmet and a safety vest, looking at a house ">
            <a:extLst>
              <a:ext uri="{FF2B5EF4-FFF2-40B4-BE49-F238E27FC236}">
                <a16:creationId xmlns:a16="http://schemas.microsoft.com/office/drawing/2014/main" id="{6B75AF46-C7B3-9B78-953B-664B05829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36" y="1652292"/>
            <a:ext cx="2695575" cy="224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A bricklayer wearing a a safety helmet">
            <a:extLst>
              <a:ext uri="{FF2B5EF4-FFF2-40B4-BE49-F238E27FC236}">
                <a16:creationId xmlns:a16="http://schemas.microsoft.com/office/drawing/2014/main" id="{579B1A1C-818D-1D81-3731-0E4120DC5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35" y="3917654"/>
            <a:ext cx="2695575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65269B94-414B-6E1F-9918-C8D71438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5</a:t>
            </a:fld>
            <a:endParaRPr lang="en-GB"/>
          </a:p>
        </p:txBody>
      </p:sp>
      <p:sp>
        <p:nvSpPr>
          <p:cNvPr id="10" name="Dátum helye 12">
            <a:extLst>
              <a:ext uri="{FF2B5EF4-FFF2-40B4-BE49-F238E27FC236}">
                <a16:creationId xmlns:a16="http://schemas.microsoft.com/office/drawing/2014/main" id="{92DFE89C-25C4-D33A-F441-B6B6A5C96FDF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27.4.2023.       Skopje</a:t>
            </a:r>
            <a:endParaRPr lang="en-GB" sz="1400" dirty="0"/>
          </a:p>
        </p:txBody>
      </p:sp>
      <p:sp>
        <p:nvSpPr>
          <p:cNvPr id="11" name="Élőláb helye 10">
            <a:extLst>
              <a:ext uri="{FF2B5EF4-FFF2-40B4-BE49-F238E27FC236}">
                <a16:creationId xmlns:a16="http://schemas.microsoft.com/office/drawing/2014/main" id="{A299152A-7924-3EE2-7D34-A53B5A9CB93E}"/>
              </a:ext>
            </a:extLst>
          </p:cNvPr>
          <p:cNvSpPr txBox="1">
            <a:spLocks/>
          </p:cNvSpPr>
          <p:nvPr/>
        </p:nvSpPr>
        <p:spPr>
          <a:xfrm>
            <a:off x="3767328" y="6356350"/>
            <a:ext cx="70713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sz="1400" dirty="0" err="1"/>
              <a:t>Károly</a:t>
            </a:r>
            <a:r>
              <a:rPr lang="hr-HR" sz="1400" dirty="0"/>
              <a:t> György                 Seminar o sindikalnim i međunarodnim standardima rada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8B7920A-7F71-CA71-8EE5-02108C321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16955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2DF63731-6119-0E8F-38C1-851893D30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7275" y="53348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8438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0878" y="1199460"/>
            <a:ext cx="10905699" cy="3881904"/>
          </a:xfrm>
        </p:spPr>
        <p:txBody>
          <a:bodyPr/>
          <a:lstStyle/>
          <a:p>
            <a:r>
              <a:rPr lang="hr-HR" b="1" dirty="0"/>
              <a:t>Akcioni plan Evropskog stuba o socijalnim pravima (EPSR) usvojen 4. marta 2021.</a:t>
            </a:r>
          </a:p>
          <a:p>
            <a:r>
              <a:rPr lang="hr-HR" b="1" dirty="0"/>
              <a:t>Navodi konkretne akcije za dalju provedbu principa iz Akcionog plana EPSR-a</a:t>
            </a:r>
          </a:p>
          <a:p>
            <a:r>
              <a:rPr lang="hr-HR" b="1" dirty="0"/>
              <a:t>Socijalni samit održan u maju 2021. godine u Portu: Socijalne obaveze iz Porta, koje potpisuju Portugal u ime Vijeća, Komisija, EP i socijalni partneri</a:t>
            </a:r>
          </a:p>
          <a:p>
            <a:pPr marL="263525" indent="0">
              <a:buNone/>
            </a:pPr>
            <a:r>
              <a:rPr lang="hr-HR" b="1" dirty="0">
                <a:sym typeface="Wingdings" panose="05000000000000000000" pitchFamily="2" charset="2"/>
              </a:rPr>
              <a:t> Zajednički napori za konsolidaciju obaveza koje već postoje u EPSR</a:t>
            </a:r>
            <a:endParaRPr lang="hr-HR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33248" y="214504"/>
            <a:ext cx="10515600" cy="782357"/>
          </a:xfrm>
        </p:spPr>
        <p:txBody>
          <a:bodyPr/>
          <a:lstStyle/>
          <a:p>
            <a:r>
              <a:rPr lang="hr-HR" b="1" noProof="0" dirty="0">
                <a:latin typeface="+mn-lt"/>
              </a:rPr>
              <a:t>Akcioni plan za EU stub o socijalnim pravima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439F7B2-A793-3885-4496-A2E3969C1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6</a:t>
            </a:fld>
            <a:endParaRPr lang="en-GB"/>
          </a:p>
        </p:txBody>
      </p:sp>
      <p:sp>
        <p:nvSpPr>
          <p:cNvPr id="8" name="Dátum helye 12">
            <a:extLst>
              <a:ext uri="{FF2B5EF4-FFF2-40B4-BE49-F238E27FC236}">
                <a16:creationId xmlns:a16="http://schemas.microsoft.com/office/drawing/2014/main" id="{183C392B-2DA5-8752-5C2B-34D2D098B34F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27.4.2023.       Skopje</a:t>
            </a:r>
            <a:endParaRPr lang="en-GB" sz="1400" dirty="0"/>
          </a:p>
        </p:txBody>
      </p:sp>
      <p:sp>
        <p:nvSpPr>
          <p:cNvPr id="9" name="Élőláb helye 10">
            <a:extLst>
              <a:ext uri="{FF2B5EF4-FFF2-40B4-BE49-F238E27FC236}">
                <a16:creationId xmlns:a16="http://schemas.microsoft.com/office/drawing/2014/main" id="{B66AB408-D86F-6B1F-7156-58E20EDEE24F}"/>
              </a:ext>
            </a:extLst>
          </p:cNvPr>
          <p:cNvSpPr txBox="1">
            <a:spLocks/>
          </p:cNvSpPr>
          <p:nvPr/>
        </p:nvSpPr>
        <p:spPr>
          <a:xfrm>
            <a:off x="3767328" y="6356350"/>
            <a:ext cx="70713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sz="1400" dirty="0" err="1"/>
              <a:t>Károly</a:t>
            </a:r>
            <a:r>
              <a:rPr lang="hr-HR" sz="1400" dirty="0"/>
              <a:t> György                 Seminar o sindikalnim i međunarodnim standardima rada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8E2B69BA-AE77-7EE6-A8C2-3EC4ACCE9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>
            <a:extLst>
              <a:ext uri="{FF2B5EF4-FFF2-40B4-BE49-F238E27FC236}">
                <a16:creationId xmlns:a16="http://schemas.microsoft.com/office/drawing/2014/main" id="{0AA2207B-FF71-DBE2-1EE6-A914B6B7E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4352" y="73474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98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noProof="0" dirty="0" err="1">
                <a:latin typeface="+mn-lt"/>
              </a:rPr>
              <a:t>Akcio</a:t>
            </a:r>
            <a:r>
              <a:rPr lang="hr-HR" b="1" dirty="0">
                <a:latin typeface="+mn-lt"/>
              </a:rPr>
              <a:t>ni plan </a:t>
            </a:r>
            <a:r>
              <a:rPr lang="hr-HR" b="1" noProof="0" dirty="0">
                <a:latin typeface="+mn-lt"/>
              </a:rPr>
              <a:t>EPSR-a – Vezane akcije u vezi zaštite zdravlja i sigurnosti na radu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2889E40-A7A4-B0BE-2CDB-8953F0DDB94C}"/>
              </a:ext>
            </a:extLst>
          </p:cNvPr>
          <p:cNvSpPr txBox="1">
            <a:spLocks/>
          </p:cNvSpPr>
          <p:nvPr/>
        </p:nvSpPr>
        <p:spPr>
          <a:xfrm>
            <a:off x="838200" y="5449477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b="1" dirty="0">
                <a:latin typeface="+mn-lt"/>
              </a:rPr>
              <a:t>2021 – novi Strateški okvir EU za zaštitu zdravlja i sigurnosti na radu</a:t>
            </a:r>
          </a:p>
          <a:p>
            <a:endParaRPr lang="hr-HR" sz="3200" b="1" dirty="0">
              <a:latin typeface="+mn-lt"/>
            </a:endParaRPr>
          </a:p>
          <a:p>
            <a:r>
              <a:rPr lang="hr-HR" sz="3200" b="1" dirty="0">
                <a:latin typeface="+mn-lt"/>
              </a:rPr>
              <a:t>2022 – u konsultaciji sa socijalnim partnerima, predstavljeni zakonodavni prijedlozi za dalje smanjenje izloženosti radnika opasnim </a:t>
            </a:r>
            <a:r>
              <a:rPr lang="hr-HR" sz="3200" b="1" dirty="0" err="1">
                <a:latin typeface="+mn-lt"/>
              </a:rPr>
              <a:t>hemikalijama</a:t>
            </a:r>
            <a:r>
              <a:rPr lang="hr-HR" sz="3200" b="1" dirty="0">
                <a:latin typeface="+mn-lt"/>
              </a:rPr>
              <a:t>, uključujući azbestu</a:t>
            </a:r>
          </a:p>
          <a:p>
            <a:endParaRPr lang="hr-HR" sz="3200" b="1" dirty="0">
              <a:latin typeface="+mn-lt"/>
            </a:endParaRPr>
          </a:p>
          <a:p>
            <a:r>
              <a:rPr lang="hr-HR" sz="3200" b="1" dirty="0">
                <a:latin typeface="+mn-lt"/>
              </a:rPr>
              <a:t>Komisija poziva javne organe vlasti, socijalne partnere da osiguraju provedbu i primjenu važećih pravila</a:t>
            </a:r>
            <a:endParaRPr lang="hr-HR" b="1" dirty="0">
              <a:latin typeface="+mn-lt"/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65013CE-26D3-432A-03BA-6AF47749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7</a:t>
            </a:fld>
            <a:endParaRPr lang="en-GB"/>
          </a:p>
        </p:txBody>
      </p:sp>
      <p:sp>
        <p:nvSpPr>
          <p:cNvPr id="8" name="Dátum helye 12">
            <a:extLst>
              <a:ext uri="{FF2B5EF4-FFF2-40B4-BE49-F238E27FC236}">
                <a16:creationId xmlns:a16="http://schemas.microsoft.com/office/drawing/2014/main" id="{4BD57C93-E179-3436-28EE-034AB7B82BEF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27.4.2023.       Skopje</a:t>
            </a:r>
            <a:endParaRPr lang="en-GB" sz="1400" dirty="0"/>
          </a:p>
        </p:txBody>
      </p:sp>
      <p:sp>
        <p:nvSpPr>
          <p:cNvPr id="9" name="Élőláb helye 10">
            <a:extLst>
              <a:ext uri="{FF2B5EF4-FFF2-40B4-BE49-F238E27FC236}">
                <a16:creationId xmlns:a16="http://schemas.microsoft.com/office/drawing/2014/main" id="{645B8522-1BAA-D8F5-62CE-2854951A7660}"/>
              </a:ext>
            </a:extLst>
          </p:cNvPr>
          <p:cNvSpPr txBox="1">
            <a:spLocks/>
          </p:cNvSpPr>
          <p:nvPr/>
        </p:nvSpPr>
        <p:spPr>
          <a:xfrm>
            <a:off x="3767328" y="6356350"/>
            <a:ext cx="70713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sz="1400" dirty="0" err="1"/>
              <a:t>Károly</a:t>
            </a:r>
            <a:r>
              <a:rPr lang="hr-HR" sz="1400" dirty="0"/>
              <a:t> György                 Seminar o sindikalnim i međunarodnim standardima rada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07885E54-B34D-031D-BA4C-F41F88050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>
            <a:extLst>
              <a:ext uri="{FF2B5EF4-FFF2-40B4-BE49-F238E27FC236}">
                <a16:creationId xmlns:a16="http://schemas.microsoft.com/office/drawing/2014/main" id="{0B413566-5351-362B-0D2D-4C2D6289D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878" y="68332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528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400" b="1" i="0" noProof="0" dirty="0">
                <a:effectLst/>
              </a:rPr>
              <a:t>Strateški okvir koristi tripartitni pristup — uključuje institucije EU, države članice, socijalne partnere i druge zainteresirane strane — i usmjerava se na tri ključna prioriteta i akcije za unapređenje zdravlja i sigurnosti radnika</a:t>
            </a:r>
            <a:r>
              <a:rPr lang="hr-HR" sz="2000" b="1" i="0" noProof="0" dirty="0">
                <a:effectLst/>
                <a:latin typeface="Open Sans" panose="020B0606030504020204" pitchFamily="34" charset="0"/>
              </a:rPr>
              <a:t>, </a:t>
            </a:r>
            <a:r>
              <a:rPr lang="hr-HR" sz="2000" b="1" dirty="0">
                <a:latin typeface="Open Sans" panose="020B0606030504020204" pitchFamily="34" charset="0"/>
              </a:rPr>
              <a:t>rješavanjem problema brzih promjena u ekonomiji</a:t>
            </a:r>
            <a:r>
              <a:rPr lang="hr-HR" sz="2000" b="1" i="0" noProof="0" dirty="0">
                <a:effectLst/>
                <a:latin typeface="Open Sans" panose="020B0606030504020204" pitchFamily="34" charset="0"/>
              </a:rPr>
              <a:t>, demografiji i modelima rada.</a:t>
            </a:r>
            <a:endParaRPr lang="hr-HR" sz="2000" b="1" i="0" noProof="0" dirty="0">
              <a:effectLst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hr-HR" b="1" noProof="0" dirty="0">
                <a:solidFill>
                  <a:srgbClr val="FF0000"/>
                </a:solidFill>
              </a:rPr>
              <a:t>Predviđa i upravlja promjenama </a:t>
            </a:r>
            <a:r>
              <a:rPr lang="hr-HR" b="1" noProof="0" dirty="0"/>
              <a:t>u novom svijetu rada (tj. digitalna, zelena i demografska tranzicija / mentalno zdravlje)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b="1" dirty="0">
                <a:solidFill>
                  <a:srgbClr val="FF0000"/>
                </a:solidFill>
              </a:rPr>
              <a:t>Jača prevenciju oboljenja </a:t>
            </a:r>
            <a:r>
              <a:rPr lang="hr-HR" b="1" noProof="0" dirty="0"/>
              <a:t>i nezgoda </a:t>
            </a:r>
            <a:r>
              <a:rPr lang="hr-HR" b="1" dirty="0">
                <a:solidFill>
                  <a:srgbClr val="FF0000"/>
                </a:solidFill>
              </a:rPr>
              <a:t>na radu</a:t>
            </a:r>
            <a:r>
              <a:rPr lang="hr-HR" b="1" noProof="0" dirty="0">
                <a:solidFill>
                  <a:srgbClr val="FF0000"/>
                </a:solidFill>
              </a:rPr>
              <a:t> </a:t>
            </a:r>
            <a:r>
              <a:rPr lang="hr-HR" b="1" noProof="0" dirty="0"/>
              <a:t>(tj. pristup ‘nulte vizije’ / ažurirana pravila o opasnim </a:t>
            </a:r>
            <a:r>
              <a:rPr lang="hr-HR" b="1" noProof="0" dirty="0" err="1"/>
              <a:t>hemikalijama</a:t>
            </a:r>
            <a:r>
              <a:rPr lang="hr-HR" b="1" noProof="0" dirty="0"/>
              <a:t> / itd.)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b="1" noProof="0" dirty="0">
                <a:solidFill>
                  <a:srgbClr val="FF0000"/>
                </a:solidFill>
              </a:rPr>
              <a:t>Povećava spremnost </a:t>
            </a:r>
            <a:r>
              <a:rPr lang="hr-HR" b="1" noProof="0" dirty="0"/>
              <a:t>u odnosu na moguće buduće zdravstvene prijetnje (tj. procedure za vanredne situacije i smjernice za buduće zdravstvene krize)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noProof="0" dirty="0">
                <a:latin typeface="+mn-lt"/>
              </a:rPr>
              <a:t>Strateški okvir EU za zaštitu zdravlja i sigurnosti na radu 2021-2027.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A9033E9-37E1-55C6-E098-3535729B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8</a:t>
            </a:fld>
            <a:endParaRPr lang="en-GB"/>
          </a:p>
        </p:txBody>
      </p:sp>
      <p:sp>
        <p:nvSpPr>
          <p:cNvPr id="8" name="Dátum helye 12">
            <a:extLst>
              <a:ext uri="{FF2B5EF4-FFF2-40B4-BE49-F238E27FC236}">
                <a16:creationId xmlns:a16="http://schemas.microsoft.com/office/drawing/2014/main" id="{1C321690-F920-7909-9740-6D3251161423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27.4.2023.       Skopje</a:t>
            </a:r>
            <a:endParaRPr lang="en-GB" sz="1050" dirty="0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3EFB2D9E-BDCB-FFA4-A5A5-EDF6580D0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>
            <a:extLst>
              <a:ext uri="{FF2B5EF4-FFF2-40B4-BE49-F238E27FC236}">
                <a16:creationId xmlns:a16="http://schemas.microsoft.com/office/drawing/2014/main" id="{07CF4A43-9EE5-6A5A-73C9-12B6641BC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878" y="80524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930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B7868B-DBFE-3AD5-A067-3205395AC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9337"/>
            <a:ext cx="10515600" cy="666232"/>
          </a:xfrm>
        </p:spPr>
        <p:txBody>
          <a:bodyPr>
            <a:normAutofit fontScale="90000"/>
          </a:bodyPr>
          <a:lstStyle/>
          <a:p>
            <a:r>
              <a:rPr lang="hr-HR" b="1" i="0" noProof="0" dirty="0">
                <a:solidFill>
                  <a:srgbClr val="000000"/>
                </a:solidFill>
                <a:effectLst/>
                <a:latin typeface="+mn-lt"/>
              </a:rPr>
              <a:t>Akcije iz strateškog okvira se moraju </a:t>
            </a:r>
            <a:r>
              <a:rPr lang="hr-HR" b="1" i="0" noProof="0" dirty="0">
                <a:solidFill>
                  <a:srgbClr val="FF0000"/>
                </a:solidFill>
                <a:effectLst/>
                <a:latin typeface="+mn-lt"/>
              </a:rPr>
              <a:t>provoditi</a:t>
            </a:r>
            <a:r>
              <a:rPr lang="hr-HR" b="1" i="0" noProof="0" dirty="0">
                <a:solidFill>
                  <a:srgbClr val="000000"/>
                </a:solidFill>
                <a:effectLst/>
                <a:latin typeface="+mn-lt"/>
              </a:rPr>
              <a:t> putem</a:t>
            </a:r>
            <a:endParaRPr lang="hr-HR" noProof="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8F4645-13AB-2FE3-51F2-9A21A824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6" y="1689100"/>
            <a:ext cx="11132288" cy="5032375"/>
          </a:xfrm>
        </p:spPr>
        <p:txBody>
          <a:bodyPr>
            <a:normAutofit/>
          </a:bodyPr>
          <a:lstStyle/>
          <a:p>
            <a:pPr algn="l"/>
            <a:r>
              <a:rPr lang="hr-HR" b="1" i="0" noProof="0" dirty="0">
                <a:solidFill>
                  <a:srgbClr val="000000"/>
                </a:solidFill>
                <a:effectLst/>
              </a:rPr>
              <a:t>Snažnog socijalnog dijaloga,</a:t>
            </a:r>
          </a:p>
          <a:p>
            <a:pPr algn="l"/>
            <a:r>
              <a:rPr lang="hr-HR" b="1" i="0" noProof="0" dirty="0">
                <a:solidFill>
                  <a:srgbClr val="000000"/>
                </a:solidFill>
                <a:effectLst/>
              </a:rPr>
              <a:t>Snažnih politika zasnovanih na dokazima,</a:t>
            </a:r>
          </a:p>
          <a:p>
            <a:pPr algn="l"/>
            <a:r>
              <a:rPr lang="hr-HR" b="1" i="0" noProof="0" dirty="0">
                <a:solidFill>
                  <a:srgbClr val="000000"/>
                </a:solidFill>
                <a:effectLst/>
              </a:rPr>
              <a:t>Poboljšane provedbe i </a:t>
            </a:r>
            <a:r>
              <a:rPr lang="hr-HR" b="1" dirty="0">
                <a:solidFill>
                  <a:srgbClr val="000000"/>
                </a:solidFill>
              </a:rPr>
              <a:t>praćenja važećih EU propisa</a:t>
            </a:r>
            <a:r>
              <a:rPr lang="hr-HR" b="1" i="0" noProof="0" dirty="0">
                <a:solidFill>
                  <a:srgbClr val="000000"/>
                </a:solidFill>
                <a:effectLst/>
              </a:rPr>
              <a:t>, (iv) podizanje svijesti, i</a:t>
            </a:r>
          </a:p>
          <a:p>
            <a:pPr algn="l"/>
            <a:r>
              <a:rPr lang="hr-HR" b="1" i="0" noProof="0" dirty="0">
                <a:solidFill>
                  <a:srgbClr val="000000"/>
                </a:solidFill>
                <a:effectLst/>
              </a:rPr>
              <a:t>Mobilizacije sredstava za ulaganje u zaštitu profesionalnog zdravlja i sigurnosti na radu, uključujući i iz EU fondova</a:t>
            </a:r>
          </a:p>
          <a:p>
            <a:pPr algn="l"/>
            <a:r>
              <a:rPr lang="hr-HR" b="1" i="0" noProof="0" dirty="0">
                <a:solidFill>
                  <a:srgbClr val="000000"/>
                </a:solidFill>
                <a:effectLst/>
              </a:rPr>
              <a:t>Države članice moraju ažurirati svoje nacionale strategije o zaštiti profesionalnog zdravlja i sigurnosti na radu s ciljem da se nove mjere provode u </a:t>
            </a:r>
            <a:r>
              <a:rPr lang="hr-HR" b="1" i="0" noProof="0" dirty="0" err="1">
                <a:solidFill>
                  <a:srgbClr val="000000"/>
                </a:solidFill>
                <a:effectLst/>
              </a:rPr>
              <a:t>preduzećima</a:t>
            </a:r>
            <a:r>
              <a:rPr lang="hr-HR" b="1" i="0" noProof="0" dirty="0">
                <a:solidFill>
                  <a:srgbClr val="000000"/>
                </a:solidFill>
                <a:effectLst/>
              </a:rPr>
              <a:t> i na radnim mjestima</a:t>
            </a:r>
          </a:p>
          <a:p>
            <a:pPr algn="l"/>
            <a:r>
              <a:rPr lang="hr-HR" b="1" i="0" noProof="0" dirty="0">
                <a:solidFill>
                  <a:srgbClr val="000000"/>
                </a:solidFill>
                <a:effectLst/>
              </a:rPr>
              <a:t>Izvan granica EU – nastavak vodeće uloge u promociji visokih standarda zaštite profesionalnog zdravlja i sigurnosti na radu na globalnom nivou.</a:t>
            </a:r>
            <a:endParaRPr lang="hr-HR" noProof="0" dirty="0"/>
          </a:p>
        </p:txBody>
      </p:sp>
      <p:sp>
        <p:nvSpPr>
          <p:cNvPr id="13" name="Dátum helye 12">
            <a:extLst>
              <a:ext uri="{FF2B5EF4-FFF2-40B4-BE49-F238E27FC236}">
                <a16:creationId xmlns:a16="http://schemas.microsoft.com/office/drawing/2014/main" id="{0F3ABB1B-EF1B-3136-24D7-A60F7659E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27.4.2023.       Skopje</a:t>
            </a:r>
            <a:endParaRPr lang="en-GB" dirty="0"/>
          </a:p>
        </p:txBody>
      </p:sp>
      <p:sp>
        <p:nvSpPr>
          <p:cNvPr id="14" name="Élőláb helye 13">
            <a:extLst>
              <a:ext uri="{FF2B5EF4-FFF2-40B4-BE49-F238E27FC236}">
                <a16:creationId xmlns:a16="http://schemas.microsoft.com/office/drawing/2014/main" id="{DCEE850D-B87E-8B58-0CE7-176FCCC6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848856" cy="365125"/>
          </a:xfrm>
        </p:spPr>
        <p:txBody>
          <a:bodyPr/>
          <a:lstStyle/>
          <a:p>
            <a:pPr algn="just"/>
            <a:r>
              <a:rPr lang="hr-HR" sz="1200" dirty="0" err="1"/>
              <a:t>Károly</a:t>
            </a:r>
            <a:r>
              <a:rPr lang="hr-HR" sz="1200" dirty="0"/>
              <a:t> György                 Seminar o sindikalnim i međunarodnim standardima rada</a:t>
            </a:r>
          </a:p>
        </p:txBody>
      </p:sp>
      <p:sp>
        <p:nvSpPr>
          <p:cNvPr id="15" name="Dia számának helye 14">
            <a:extLst>
              <a:ext uri="{FF2B5EF4-FFF2-40B4-BE49-F238E27FC236}">
                <a16:creationId xmlns:a16="http://schemas.microsoft.com/office/drawing/2014/main" id="{D6A41C4F-F654-FA93-7CA8-E649382F4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6BF7-1B57-4A49-8F28-29C64070638C}" type="slidenum">
              <a:rPr lang="en-GB" smtClean="0"/>
              <a:t>9</a:t>
            </a:fld>
            <a:endParaRPr lang="en-GB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C5090A83-DF59-1FF2-8AE9-878657783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676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>
            <a:extLst>
              <a:ext uri="{FF2B5EF4-FFF2-40B4-BE49-F238E27FC236}">
                <a16:creationId xmlns:a16="http://schemas.microsoft.com/office/drawing/2014/main" id="{1717E1C3-1BFE-BEF9-C7C3-A3D9D8AB3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0427" y="110881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147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4833</TotalTime>
  <Words>1988</Words>
  <Application>Microsoft Office PowerPoint</Application>
  <PresentationFormat>Widescreen</PresentationFormat>
  <Paragraphs>191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EC Square Sans Pro</vt:lpstr>
      <vt:lpstr>Georgia</vt:lpstr>
      <vt:lpstr>inherit</vt:lpstr>
      <vt:lpstr>Open Sans</vt:lpstr>
      <vt:lpstr>Times New Roman</vt:lpstr>
      <vt:lpstr>Wingdings</vt:lpstr>
      <vt:lpstr>Office-téma</vt:lpstr>
      <vt:lpstr>Strateški okvir EU o zaštiti zdravlja i sigurnosti na radu – Nacionalne politike zaštite zdravlja i sigurnosti na radu – Sindikalni prioriteti</vt:lpstr>
      <vt:lpstr>Nadležnosti EU u oblasti zaštite zdravlja i sigurnosti na radu</vt:lpstr>
      <vt:lpstr>PowerPoint Presentation</vt:lpstr>
      <vt:lpstr>PowerPoint Presentation</vt:lpstr>
      <vt:lpstr>10. Zdravo, sigurno i dobro prilagođeno radno okruženje i zaštita podataka (Glava I: Jednake prilike i pristup tržištu rada)</vt:lpstr>
      <vt:lpstr>Akcioni plan za EU stub o socijalnim pravima</vt:lpstr>
      <vt:lpstr>Akcioni plan EPSR-a – Vezane akcije u vezi zaštite zdravlja i sigurnosti na radu</vt:lpstr>
      <vt:lpstr>Strateški okvir EU za zaštitu zdravlja i sigurnosti na radu 2021-2027.</vt:lpstr>
      <vt:lpstr>Akcije iz strateškog okvira se moraju provoditi putem</vt:lpstr>
      <vt:lpstr>Sindikalni prioriteti - EKS</vt:lpstr>
      <vt:lpstr>EKS</vt:lpstr>
      <vt:lpstr>EKS – Prevencija oboljenja, nezgoda i uznemiravanja na radu</vt:lpstr>
      <vt:lpstr>EKS – Prevencija oboljenja na radu - tumor</vt:lpstr>
      <vt:lpstr>EKS - MSP / Psihosocijalni rizici</vt:lpstr>
      <vt:lpstr>Sindikati – pravo na napuštanje radnog mjesta</vt:lpstr>
      <vt:lpstr>EKS – Provedba u djelo</vt:lpstr>
      <vt:lpstr>EKS – Novi modeli rada</vt:lpstr>
      <vt:lpstr>Strateški okvir EU o zaštiti zdravlja i sigurnosti na radu –        Nacionalne politike</vt:lpstr>
      <vt:lpstr>Sindikati – korištenje Strateškog okvira EU o zaštiti zdravlja i sigurnosti na radu: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Gyorgy Karoly</dc:creator>
  <cp:lastModifiedBy>Besirikli, Samra</cp:lastModifiedBy>
  <cp:revision>51</cp:revision>
  <cp:lastPrinted>2022-11-23T17:37:30Z</cp:lastPrinted>
  <dcterms:created xsi:type="dcterms:W3CDTF">2022-11-23T06:56:50Z</dcterms:created>
  <dcterms:modified xsi:type="dcterms:W3CDTF">2023-04-27T07:04:37Z</dcterms:modified>
</cp:coreProperties>
</file>