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547863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Titeltext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176259" y="6248400"/>
            <a:ext cx="281941" cy="28708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 idx="4294967295"/>
          </p:nvPr>
        </p:nvSpPr>
        <p:spPr>
          <a:xfrm>
            <a:off x="685800" y="1844675"/>
            <a:ext cx="7772400" cy="143351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Collective agreements and labour legislation in Sweden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sz="quarter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Roger Andersson</a:t>
            </a:r>
          </a:p>
          <a:p>
            <a:pPr marL="0" indent="0" algn="ctr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2017-05-11                                               </a:t>
            </a:r>
          </a:p>
        </p:txBody>
      </p:sp>
      <p:pic>
        <p:nvPicPr>
          <p:cNvPr id="22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5650" y="692150"/>
            <a:ext cx="485775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43662" y="3278187"/>
            <a:ext cx="2525713" cy="35798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 defTabSz="841247">
              <a:defRPr sz="4048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Collective agreements in Sweden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The contents of individual labour contracts is to a high degree established in collective agreements</a:t>
            </a:r>
          </a:p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Collective agreements and individual contracts are the only ways to define how much a worker should be paid for the work performed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 defTabSz="841247">
              <a:defRPr sz="4048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Collective agreements in Sweden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About 90 per cent of the workers in Sweden are protected by collective agreements</a:t>
            </a:r>
          </a:p>
          <a:p>
            <a:pPr>
              <a:spcBef>
                <a:spcPts val="500"/>
              </a:spcBef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The most important are those between organisations concerning pay and general employment conditions. </a:t>
            </a:r>
          </a:p>
          <a:p>
            <a:pPr marL="742950" lvl="1" indent="-28575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About 650 nation wide collective agreements </a:t>
            </a:r>
          </a:p>
          <a:p>
            <a:pPr>
              <a:spcBef>
                <a:spcPts val="500"/>
              </a:spcBef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About 70 per cent of all workers in Sweden are affiliated to a trade union</a:t>
            </a:r>
          </a:p>
          <a:p>
            <a:pPr>
              <a:spcBef>
                <a:spcPts val="500"/>
              </a:spcBef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The 14 affiliates of LO have about 1 470 000 members of whom 684 000 are women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Posting of workers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5754" indent="-325754" defTabSz="868680">
              <a:buChar char="•"/>
              <a:defRPr sz="3040">
                <a:latin typeface="Arial"/>
                <a:ea typeface="Arial"/>
                <a:cs typeface="Arial"/>
                <a:sym typeface="Arial"/>
              </a:defRPr>
            </a:pPr>
            <a:r>
              <a:t>Restrictions on industrial actions since the Laval-case</a:t>
            </a:r>
          </a:p>
          <a:p>
            <a:pPr marL="705802" lvl="1" indent="-271462" defTabSz="868680">
              <a:spcBef>
                <a:spcPts val="0"/>
              </a:spcBef>
              <a:defRPr sz="2660">
                <a:latin typeface="Arial"/>
                <a:ea typeface="Arial"/>
                <a:cs typeface="Arial"/>
                <a:sym typeface="Arial"/>
              </a:defRPr>
            </a:pPr>
            <a:r>
              <a:t>Industrial action must concern:</a:t>
            </a:r>
          </a:p>
          <a:p>
            <a:pPr marL="1085850" lvl="2" indent="-217170" defTabSz="868680">
              <a:spcBef>
                <a:spcPts val="0"/>
              </a:spcBef>
              <a:defRPr sz="2280">
                <a:latin typeface="Arial"/>
                <a:ea typeface="Arial"/>
                <a:cs typeface="Arial"/>
                <a:sym typeface="Arial"/>
              </a:defRPr>
            </a:pPr>
            <a:r>
              <a:t>Minimum terms in a Swedish central branch  agreement (special rule concerning  hired-out  workers)</a:t>
            </a:r>
          </a:p>
          <a:p>
            <a:pPr marL="1085850" lvl="2" indent="-217170" defTabSz="868680">
              <a:spcBef>
                <a:spcPts val="0"/>
              </a:spcBef>
              <a:defRPr sz="2280">
                <a:latin typeface="Arial"/>
                <a:ea typeface="Arial"/>
                <a:cs typeface="Arial"/>
                <a:sym typeface="Arial"/>
              </a:defRPr>
            </a:pPr>
            <a:r>
              <a:t>The terms valid for leave, working hours, pay and  similar</a:t>
            </a:r>
          </a:p>
          <a:p>
            <a:pPr marL="1085850" lvl="2" indent="-217170" defTabSz="868680">
              <a:spcBef>
                <a:spcPts val="0"/>
              </a:spcBef>
              <a:defRPr sz="2280">
                <a:latin typeface="Arial"/>
                <a:ea typeface="Arial"/>
                <a:cs typeface="Arial"/>
                <a:sym typeface="Arial"/>
              </a:defRPr>
            </a:pPr>
            <a:r>
              <a:t>The terms in the collective agreement being  better than those already in force according to Swedish law.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Posting of workers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Industrial action not lawful if an employer can show that the employees are alreadly included in terms and conditions that are at least as good as those in a Swedish central branch agreement (within the areas set out above)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Employment Protection Act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Employees whose duties and conditions of employment are such that they may be deemed to occupy a managerial or comparable position are excluded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The contract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The main rule – employees are employed on a permanent basis</a:t>
            </a:r>
          </a:p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Fixed-term contract</a:t>
            </a:r>
          </a:p>
          <a:p>
            <a:pPr marL="742950" lvl="1" indent="-285750">
              <a:spcBef>
                <a:spcPts val="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Temporary replacement of absent workers</a:t>
            </a:r>
          </a:p>
          <a:p>
            <a:pPr marL="742950" lvl="1" indent="-285750">
              <a:spcBef>
                <a:spcPts val="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Seasonal work</a:t>
            </a:r>
          </a:p>
          <a:p>
            <a:pPr marL="742950" lvl="1" indent="-285750">
              <a:spcBef>
                <a:spcPts val="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General fixed-term employment</a:t>
            </a:r>
          </a:p>
          <a:p>
            <a:pPr marL="742950" lvl="1" indent="-285750">
              <a:spcBef>
                <a:spcPts val="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No limits on the number of renewals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Layoffs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Permanent workers cannot be dismissed unless the employer is able to prove just cause</a:t>
            </a:r>
          </a:p>
          <a:p>
            <a:pPr marL="742950" lvl="1" indent="-28575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Redundancy (economic reasons)</a:t>
            </a:r>
          </a:p>
          <a:p>
            <a:pPr marL="1143000" lvl="2" indent="-228600"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Order of priority </a:t>
            </a:r>
          </a:p>
          <a:p>
            <a:pPr marL="1143000" lvl="2" indent="-228600"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Obligation to find alternative work within the company</a:t>
            </a:r>
          </a:p>
          <a:p>
            <a:pPr marL="1143000" lvl="2" indent="-228600"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Preferential right to re-employment for nine months</a:t>
            </a:r>
          </a:p>
          <a:p>
            <a:pPr marL="742950" lvl="1" indent="-28575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Reasons relating to the individual employee</a:t>
            </a:r>
          </a:p>
          <a:p>
            <a:pPr marL="1143000" lvl="2" indent="-228600"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Notice of termination</a:t>
            </a:r>
          </a:p>
          <a:p>
            <a:pPr marL="1143000" lvl="2" indent="-228600"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Summary dismissal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Working Hours Act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The Act regulates normal working hours, duty periods, on call, overtime and more. </a:t>
            </a:r>
          </a:p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It is possibile to replace the Act with collective agreements, as long as these do not infringe the rights of the employees according to the directive on working time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Negotiations and mediation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Union side</a:t>
            </a:r>
          </a:p>
          <a:p>
            <a:pPr marL="742950" lvl="1" indent="-28575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The Swedish Trade Union Confederation, LO (blue-collar workers)</a:t>
            </a:r>
          </a:p>
          <a:p>
            <a:pPr marL="742950" lvl="1" indent="-28575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Swedish Confederation of Professional Employees, TCO (white-collar workers)</a:t>
            </a:r>
          </a:p>
          <a:p>
            <a:pPr marL="742950" lvl="1" indent="-28575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Swedish Confederation of Professional Associations, SACO (professional, university trained, employees)</a:t>
            </a:r>
          </a:p>
          <a:p>
            <a:pPr marL="742950" lvl="1" indent="-28575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Level of organisation is 65 per cent for the private sector and 85 per cent for the public sector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Wage formation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LO is responsible for co-ordinating the wage negotiations</a:t>
            </a:r>
          </a:p>
          <a:p>
            <a:pPr>
              <a:buChar char="•"/>
            </a:pPr>
            <a:r>
              <a:t>The affiliates normally agree upon common claims before wage negotiations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Wage claim</a:t>
            </a:r>
          </a:p>
          <a:p>
            <a:pPr marL="742950" lvl="1" indent="-285750">
              <a:spcBef>
                <a:spcPts val="0"/>
              </a:spcBef>
              <a:defRPr sz="2800"/>
            </a:pPr>
            <a:r>
              <a:t>Other claims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Disposition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Legal framework</a:t>
            </a:r>
          </a:p>
          <a:p>
            <a:pPr>
              <a:lnSpc>
                <a:spcPct val="90000"/>
              </a:lnSpc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Co-determination in the Workplace Act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Posting of Workers Act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Employment Protection Act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Working Hours Act</a:t>
            </a:r>
            <a:endParaRPr sz="2800"/>
          </a:p>
          <a:p>
            <a:pPr>
              <a:lnSpc>
                <a:spcPct val="90000"/>
              </a:lnSpc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endParaRPr sz="2800"/>
          </a:p>
          <a:p>
            <a:pPr>
              <a:lnSpc>
                <a:spcPct val="90000"/>
              </a:lnSpc>
              <a:spcBef>
                <a:spcPts val="600"/>
              </a:spcBef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Negotiation and Mediation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The parties in the labour market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Collaboration agreements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Wage formation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Since 1997 several employers’ organisations and employees’ organisations wihin industry have cooperated within Industriavtalet – the Cooperation Agreement on Industrial Development and Wage Formation (the Industrial Agreement)</a:t>
            </a:r>
          </a:p>
          <a:p>
            <a:pPr marL="742950" lvl="1" indent="-28575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The Swedish Association of Graduate Engineers</a:t>
            </a:r>
          </a:p>
          <a:p>
            <a:pPr marL="742950" lvl="1" indent="-28575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Unionen</a:t>
            </a:r>
          </a:p>
          <a:p>
            <a:pPr marL="742950" lvl="1" indent="-28575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The Swedish Foodworkers’ Union</a:t>
            </a:r>
          </a:p>
          <a:p>
            <a:pPr marL="742950" lvl="1" indent="-28575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IF Metall</a:t>
            </a:r>
          </a:p>
          <a:p>
            <a:pPr marL="742950" lvl="1" indent="-28575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The Swedish union of forestry, wood and graphical workers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Wage formation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The wage increase agreed upon by the parties of the Industrial Agreement forms a norm for all other negotations on the Swedish labour market</a:t>
            </a:r>
          </a:p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Very few industrial actions</a:t>
            </a:r>
          </a:p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 case of industrial action the National Mediation Office appoints mediators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Future challanges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Challenges:</a:t>
            </a:r>
          </a:p>
          <a:p>
            <a:pPr marL="742950" lvl="1" indent="-285750">
              <a:spcBef>
                <a:spcPts val="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Part-time work</a:t>
            </a:r>
          </a:p>
          <a:p>
            <a:pPr marL="742950" lvl="1" indent="-285750">
              <a:spcBef>
                <a:spcPts val="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How to increase wages in sectors dominated by women</a:t>
            </a:r>
          </a:p>
          <a:p>
            <a:pPr marL="742950" lvl="1" indent="-285750">
              <a:spcBef>
                <a:spcPts val="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Fixed term contracts</a:t>
            </a:r>
          </a:p>
          <a:p>
            <a:pPr marL="742950" lvl="1" indent="-285750">
              <a:spcBef>
                <a:spcPts val="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How to secure fair working conditions for posted workers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 defTabSz="768095">
              <a:defRPr sz="3696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Co-Determination in the Workplace Act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Introduced 1976</a:t>
            </a:r>
          </a:p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742950" lvl="1" indent="-285750">
              <a:spcBef>
                <a:spcPts val="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Primarly based on the Saltsjöbaden Agreement between LO and the Confederation of Swedish Enterprises (1938)</a:t>
            </a:r>
          </a:p>
          <a:p>
            <a:pPr marL="742950" lvl="1" indent="-285750">
              <a:spcBef>
                <a:spcPts val="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Right of association</a:t>
            </a:r>
          </a:p>
          <a:p>
            <a:pPr marL="742950" lvl="1" indent="-285750">
              <a:spcBef>
                <a:spcPts val="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Right of negotiation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Right of negotation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925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Three types of negotiation</a:t>
            </a:r>
          </a:p>
          <a:p>
            <a:pPr marL="742950" lvl="1" indent="-28575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Co-determination negotiations</a:t>
            </a:r>
          </a:p>
          <a:p>
            <a:pPr marL="1143000" lvl="2" indent="-228600"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Where a decision by the employer causes a change in the company’s activities or a change in the employement conditions of the individual employee</a:t>
            </a:r>
          </a:p>
          <a:p>
            <a:pPr marL="742950" lvl="1" indent="-28575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Dispute negotiations</a:t>
            </a:r>
          </a:p>
          <a:p>
            <a:pPr marL="1143000" lvl="2" indent="-228600"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In the event of disagreement on the interpretation of aplication of signed collective agreements or existing legislation</a:t>
            </a:r>
          </a:p>
          <a:p>
            <a:pPr marL="742950" lvl="1" indent="-28575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Agreement-linked negotations</a:t>
            </a:r>
          </a:p>
          <a:p>
            <a:pPr marL="1143000" lvl="2" indent="-228600">
              <a:spcBef>
                <a:spcPts val="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Where parties seek to conclude a collective agreement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Collective agreements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Two major consequences</a:t>
            </a:r>
          </a:p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742950" lvl="1" indent="-285750">
              <a:spcBef>
                <a:spcPts val="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Members are bound by whatever agreement their organisation negotiate</a:t>
            </a:r>
          </a:p>
          <a:p>
            <a:pPr marL="742950" lvl="1" indent="-285750">
              <a:spcBef>
                <a:spcPts val="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Industrial peace during the contract period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Industrial action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Industrial action may not be taken:</a:t>
            </a:r>
          </a:p>
          <a:p>
            <a:pPr marL="742950" lvl="1" indent="-285750">
              <a:spcBef>
                <a:spcPts val="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Without an officially sanctioned decision by the organisation</a:t>
            </a:r>
          </a:p>
          <a:p>
            <a:pPr marL="742950" lvl="1" indent="-285750">
              <a:spcBef>
                <a:spcPts val="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If it is in violation of an existing collective agreement containing a stiffer peace clause than provided for by the law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Industrial action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lvl="1" indent="-285750">
              <a:spcBef>
                <a:spcPts val="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If the purpose of the action is:</a:t>
            </a:r>
          </a:p>
          <a:p>
            <a:pPr marL="1143000" lvl="2" indent="-22860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To bring pressaure to bear in a legal dispute concerning a collective agreement</a:t>
            </a:r>
          </a:p>
          <a:p>
            <a:pPr marL="1143000" lvl="2" indent="-22860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To bring about a change in the collective agreement</a:t>
            </a:r>
          </a:p>
          <a:p>
            <a:pPr marL="1143000" lvl="2" indent="-22860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To introduce a rule that is to apply once the collective agreement has expired</a:t>
            </a:r>
          </a:p>
          <a:p>
            <a:pPr marL="1143000" lvl="2" indent="-228600">
              <a:spcBef>
                <a:spcPts val="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To take sympathy action when the party being supported is not permitted to take industrial action itself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Industrial action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Industrial action is further prohibited if the industrial action is aimed at concluding a collective agreement with companies that have no employees or where the entreprenuer or members of his family are employees and the sole proprietors</a:t>
            </a:r>
          </a:p>
          <a:p>
            <a:pPr>
              <a:spcBef>
                <a:spcPts val="600"/>
              </a:spcBef>
              <a:buChar char="•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An employer may not as part of an industrial action withhold any pay or remuneration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 idx="4294967295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 defTabSz="841247">
              <a:defRPr sz="4048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Collective agreements in Sweden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Fundamental labour law is laid down in legislation, however no statutory minimum wage</a:t>
            </a:r>
          </a:p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Labour legislation is to a high extent of a collective kind and lays down frameworks and procedural rules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tandardformgivning">
  <a:themeElements>
    <a:clrScheme name="Standardformgivning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andardformgivning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Standardformgivni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tandardformgivning">
  <a:themeElements>
    <a:clrScheme name="Standardformgivning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andardformgivning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Standardformgivni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924</Words>
  <Application>Microsoft Office PowerPoint</Application>
  <PresentationFormat>On-screen Show (4:3)</PresentationFormat>
  <Paragraphs>115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Standardformgivning</vt:lpstr>
      <vt:lpstr>Collective agreements and labour legislation in Sweden</vt:lpstr>
      <vt:lpstr>Disposition</vt:lpstr>
      <vt:lpstr>Co-Determination in the Workplace Act</vt:lpstr>
      <vt:lpstr>Right of negotation</vt:lpstr>
      <vt:lpstr>Collective agreements</vt:lpstr>
      <vt:lpstr>Industrial action</vt:lpstr>
      <vt:lpstr>Industrial action</vt:lpstr>
      <vt:lpstr>Industrial action</vt:lpstr>
      <vt:lpstr>Collective agreements in Sweden</vt:lpstr>
      <vt:lpstr>Collective agreements in Sweden</vt:lpstr>
      <vt:lpstr>Collective agreements in Sweden</vt:lpstr>
      <vt:lpstr>Posting of workers</vt:lpstr>
      <vt:lpstr>Posting of workers</vt:lpstr>
      <vt:lpstr>Employment Protection Act</vt:lpstr>
      <vt:lpstr>The contract</vt:lpstr>
      <vt:lpstr>Layoffs</vt:lpstr>
      <vt:lpstr>Working Hours Act</vt:lpstr>
      <vt:lpstr>Negotiations and mediation</vt:lpstr>
      <vt:lpstr>Wage formation</vt:lpstr>
      <vt:lpstr>Wage formation</vt:lpstr>
      <vt:lpstr>Wage formation</vt:lpstr>
      <vt:lpstr>Future challanges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agreements and labour legislation in Sweden</dc:title>
  <dc:creator>Anna Salnikova</dc:creator>
  <cp:lastModifiedBy>Anna Salnikova</cp:lastModifiedBy>
  <cp:revision>1</cp:revision>
  <dcterms:modified xsi:type="dcterms:W3CDTF">2017-05-10T06:57:31Z</dcterms:modified>
</cp:coreProperties>
</file>