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9" r:id="rId2"/>
    <p:sldId id="260" r:id="rId3"/>
    <p:sldId id="354" r:id="rId4"/>
    <p:sldId id="261" r:id="rId5"/>
    <p:sldId id="262" r:id="rId6"/>
    <p:sldId id="284" r:id="rId7"/>
    <p:sldId id="263" r:id="rId8"/>
    <p:sldId id="359" r:id="rId9"/>
    <p:sldId id="330" r:id="rId10"/>
    <p:sldId id="302" r:id="rId11"/>
    <p:sldId id="344" r:id="rId12"/>
    <p:sldId id="333" r:id="rId13"/>
    <p:sldId id="334" r:id="rId14"/>
    <p:sldId id="286" r:id="rId15"/>
    <p:sldId id="287" r:id="rId16"/>
    <p:sldId id="346" r:id="rId17"/>
    <p:sldId id="293" r:id="rId18"/>
    <p:sldId id="295" r:id="rId19"/>
    <p:sldId id="296" r:id="rId20"/>
    <p:sldId id="361" r:id="rId21"/>
    <p:sldId id="362" r:id="rId22"/>
    <p:sldId id="356" r:id="rId23"/>
    <p:sldId id="364" r:id="rId24"/>
    <p:sldId id="357" r:id="rId25"/>
    <p:sldId id="352" r:id="rId26"/>
    <p:sldId id="353" r:id="rId27"/>
    <p:sldId id="265" r:id="rId28"/>
    <p:sldId id="270" r:id="rId29"/>
    <p:sldId id="266" r:id="rId30"/>
    <p:sldId id="264" r:id="rId31"/>
    <p:sldId id="279" r:id="rId32"/>
    <p:sldId id="281" r:id="rId33"/>
    <p:sldId id="282" r:id="rId34"/>
    <p:sldId id="283" r:id="rId35"/>
    <p:sldId id="27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710" autoAdjust="0"/>
  </p:normalViewPr>
  <p:slideViewPr>
    <p:cSldViewPr snapToGrid="0">
      <p:cViewPr varScale="1">
        <p:scale>
          <a:sx n="69" d="100"/>
          <a:sy n="69" d="100"/>
        </p:scale>
        <p:origin x="41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32938790276863E-2"/>
          <c:y val="3.7855552902574849E-2"/>
          <c:w val="0.92029446870575637"/>
          <c:h val="0.77737683537056579"/>
        </c:manualLayout>
      </c:layout>
      <c:barChart>
        <c:barDir val="col"/>
        <c:grouping val="clustered"/>
        <c:varyColors val="0"/>
        <c:ser>
          <c:idx val="0"/>
          <c:order val="0"/>
          <c:tx>
            <c:strRef>
              <c:f>'4.1 Economic activities'!$B$5</c:f>
              <c:strCache>
                <c:ptCount val="1"/>
                <c:pt idx="0">
                  <c:v>1996</c:v>
                </c:pt>
              </c:strCache>
            </c:strRef>
          </c:tx>
          <c:spPr>
            <a:solidFill>
              <a:schemeClr val="accent1"/>
            </a:solidFill>
            <a:ln>
              <a:solidFill>
                <a:schemeClr val="accent1"/>
              </a:solid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76-4AD8-ACC6-404339A1307B}"/>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76-4AD8-ACC6-404339A1307B}"/>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176-4AD8-ACC6-404339A1307B}"/>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76-4AD8-ACC6-404339A1307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'4.1 Economic activities'!$A$6:$A$9</c:f>
              <c:strCache>
                <c:ptCount val="4"/>
                <c:pt idx="0">
                  <c:v>Agriculture, forestry &amp; fishing</c:v>
                </c:pt>
                <c:pt idx="1">
                  <c:v>B-E - Industry (except construction)</c:v>
                </c:pt>
                <c:pt idx="2">
                  <c:v>J - Information &amp; communication</c:v>
                </c:pt>
                <c:pt idx="3">
                  <c:v>M_N - Professional, scientific &amp; technical; administrative &amp; support services</c:v>
                </c:pt>
              </c:strCache>
            </c:strRef>
          </c:cat>
          <c:val>
            <c:numRef>
              <c:f>'4.1 Economic activities'!$B$6:$B$9</c:f>
              <c:numCache>
                <c:formatCode>#,##0.0</c:formatCode>
                <c:ptCount val="4"/>
                <c:pt idx="0">
                  <c:v>8.5</c:v>
                </c:pt>
                <c:pt idx="1">
                  <c:v>20.7</c:v>
                </c:pt>
                <c:pt idx="2">
                  <c:v>2.2000000000000002</c:v>
                </c:pt>
                <c:pt idx="3">
                  <c:v>7.6</c:v>
                </c:pt>
              </c:numCache>
            </c:numRef>
          </c:val>
          <c:extLst>
            <c:ext xmlns:c16="http://schemas.microsoft.com/office/drawing/2014/chart" uri="{C3380CC4-5D6E-409C-BE32-E72D297353CC}">
              <c16:uniqueId val="{00000004-6176-4AD8-ACC6-404339A1307B}"/>
            </c:ext>
          </c:extLst>
        </c:ser>
        <c:ser>
          <c:idx val="1"/>
          <c:order val="1"/>
          <c:tx>
            <c:strRef>
              <c:f>'4.1 Economic activities'!$C$5</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2">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'4.1 Economic activities'!$A$6:$A$9</c:f>
              <c:strCache>
                <c:ptCount val="4"/>
                <c:pt idx="0">
                  <c:v>Agriculture, forestry &amp; fishing</c:v>
                </c:pt>
                <c:pt idx="1">
                  <c:v>B-E - Industry (except construction)</c:v>
                </c:pt>
                <c:pt idx="2">
                  <c:v>J - Information &amp; communication</c:v>
                </c:pt>
                <c:pt idx="3">
                  <c:v>M_N - Professional, scientific &amp; technical; administrative &amp; support services</c:v>
                </c:pt>
              </c:strCache>
            </c:strRef>
          </c:cat>
          <c:val>
            <c:numRef>
              <c:f>'4.1 Economic activities'!$C$6:$C$9</c:f>
              <c:numCache>
                <c:formatCode>#,##0.0</c:formatCode>
                <c:ptCount val="4"/>
                <c:pt idx="0">
                  <c:v>4.0999999999999996</c:v>
                </c:pt>
                <c:pt idx="1">
                  <c:v>15.2</c:v>
                </c:pt>
                <c:pt idx="2">
                  <c:v>3.1</c:v>
                </c:pt>
                <c:pt idx="3">
                  <c:v>13.1</c:v>
                </c:pt>
              </c:numCache>
            </c:numRef>
          </c:val>
          <c:extLst>
            <c:ext xmlns:c16="http://schemas.microsoft.com/office/drawing/2014/chart" uri="{C3380CC4-5D6E-409C-BE32-E72D297353CC}">
              <c16:uniqueId val="{00000005-6176-4AD8-ACC6-404339A1307B}"/>
            </c:ext>
          </c:extLst>
        </c:ser>
        <c:dLbls>
          <c:showLegendKey val="0"/>
          <c:showVal val="0"/>
          <c:showCatName val="0"/>
          <c:showSerName val="0"/>
          <c:showPercent val="0"/>
          <c:showBubbleSize val="0"/>
        </c:dLbls>
        <c:gapWidth val="219"/>
        <c:overlap val="-27"/>
        <c:axId val="829273887"/>
        <c:axId val="829272223"/>
      </c:barChart>
      <c:catAx>
        <c:axId val="82927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829272223"/>
        <c:crosses val="autoZero"/>
        <c:auto val="1"/>
        <c:lblAlgn val="ctr"/>
        <c:lblOffset val="100"/>
        <c:noMultiLvlLbl val="0"/>
      </c:catAx>
      <c:valAx>
        <c:axId val="829272223"/>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9273887"/>
        <c:crosses val="autoZero"/>
        <c:crossBetween val="between"/>
      </c:valAx>
      <c:spPr>
        <a:noFill/>
        <a:ln>
          <a:noFill/>
        </a:ln>
        <a:effectLst/>
      </c:spPr>
    </c:plotArea>
    <c:legend>
      <c:legendPos val="b"/>
      <c:layout>
        <c:manualLayout>
          <c:xMode val="edge"/>
          <c:yMode val="edge"/>
          <c:x val="0.56567915770635901"/>
          <c:y val="7.6337038092523984E-2"/>
          <c:w val="0.3552290445151281"/>
          <c:h val="7.014021890958885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610837162442538E-2"/>
          <c:y val="8.0572207840328286E-2"/>
          <c:w val="0.9443715653870226"/>
          <c:h val="0.8295215535219459"/>
        </c:manualLayout>
      </c:layout>
      <c:barChart>
        <c:barDir val="col"/>
        <c:grouping val="clustered"/>
        <c:varyColors val="0"/>
        <c:ser>
          <c:idx val="1"/>
          <c:order val="1"/>
          <c:tx>
            <c:strRef>
              <c:f>Sheet1!$C$1</c:f>
              <c:strCache>
                <c:ptCount val="1"/>
                <c:pt idx="0">
                  <c:v>Consultation of workers about stressful aspects of work</c:v>
                </c:pt>
              </c:strCache>
            </c:strRef>
          </c:tx>
          <c:spPr>
            <a:solidFill>
              <a:schemeClr val="accent2"/>
            </a:solidFill>
            <a:ln>
              <a:noFill/>
            </a:ln>
            <a:effectLst/>
          </c:spPr>
          <c:invertIfNegative val="0"/>
          <c:cat>
            <c:strRef>
              <c:f>Sheet1!$A$2:$A$31</c:f>
              <c:strCache>
                <c:ptCount val="30"/>
                <c:pt idx="0">
                  <c:v>EU27</c:v>
                </c:pt>
                <c:pt idx="1">
                  <c:v>BE</c:v>
                </c:pt>
                <c:pt idx="2">
                  <c:v>BG</c:v>
                </c:pt>
                <c:pt idx="3">
                  <c:v>CZ</c:v>
                </c:pt>
                <c:pt idx="4">
                  <c:v>DK</c:v>
                </c:pt>
                <c:pt idx="5">
                  <c:v>DE</c:v>
                </c:pt>
                <c:pt idx="6">
                  <c:v>EE</c:v>
                </c:pt>
                <c:pt idx="7">
                  <c:v>IE</c:v>
                </c:pt>
                <c:pt idx="8">
                  <c:v>EL</c:v>
                </c:pt>
                <c:pt idx="9">
                  <c:v>ES</c:v>
                </c:pt>
                <c:pt idx="10">
                  <c:v>FR</c:v>
                </c:pt>
                <c:pt idx="11">
                  <c:v>HR</c:v>
                </c:pt>
                <c:pt idx="12">
                  <c:v>IT</c:v>
                </c:pt>
                <c:pt idx="13">
                  <c:v>CY</c:v>
                </c:pt>
                <c:pt idx="14">
                  <c:v>LV</c:v>
                </c:pt>
                <c:pt idx="15">
                  <c:v>LT</c:v>
                </c:pt>
                <c:pt idx="16">
                  <c:v>LU</c:v>
                </c:pt>
                <c:pt idx="17">
                  <c:v>HU</c:v>
                </c:pt>
                <c:pt idx="18">
                  <c:v>MT</c:v>
                </c:pt>
                <c:pt idx="19">
                  <c:v>NL</c:v>
                </c:pt>
                <c:pt idx="20">
                  <c:v>AT</c:v>
                </c:pt>
                <c:pt idx="21">
                  <c:v>PL</c:v>
                </c:pt>
                <c:pt idx="22">
                  <c:v>PT</c:v>
                </c:pt>
                <c:pt idx="23">
                  <c:v>RO</c:v>
                </c:pt>
                <c:pt idx="24">
                  <c:v>SI</c:v>
                </c:pt>
                <c:pt idx="25">
                  <c:v>SK</c:v>
                </c:pt>
                <c:pt idx="26">
                  <c:v>FI</c:v>
                </c:pt>
                <c:pt idx="27">
                  <c:v>SE</c:v>
                </c:pt>
                <c:pt idx="28">
                  <c:v>IS</c:v>
                </c:pt>
                <c:pt idx="29">
                  <c:v>NO</c:v>
                </c:pt>
              </c:strCache>
            </c:strRef>
          </c:cat>
          <c:val>
            <c:numRef>
              <c:f>Sheet1!$C$2:$C$31</c:f>
              <c:numCache>
                <c:formatCode>General</c:formatCode>
                <c:ptCount val="30"/>
                <c:pt idx="0">
                  <c:v>43</c:v>
                </c:pt>
                <c:pt idx="1">
                  <c:v>51</c:v>
                </c:pt>
                <c:pt idx="2">
                  <c:v>27</c:v>
                </c:pt>
                <c:pt idx="3">
                  <c:v>26</c:v>
                </c:pt>
                <c:pt idx="4">
                  <c:v>53</c:v>
                </c:pt>
                <c:pt idx="5">
                  <c:v>62</c:v>
                </c:pt>
                <c:pt idx="6">
                  <c:v>46</c:v>
                </c:pt>
                <c:pt idx="7">
                  <c:v>56</c:v>
                </c:pt>
                <c:pt idx="8">
                  <c:v>34</c:v>
                </c:pt>
                <c:pt idx="9">
                  <c:v>34</c:v>
                </c:pt>
                <c:pt idx="10">
                  <c:v>32</c:v>
                </c:pt>
                <c:pt idx="11">
                  <c:v>34</c:v>
                </c:pt>
                <c:pt idx="12">
                  <c:v>33</c:v>
                </c:pt>
                <c:pt idx="13">
                  <c:v>33</c:v>
                </c:pt>
                <c:pt idx="14">
                  <c:v>39</c:v>
                </c:pt>
                <c:pt idx="15">
                  <c:v>39</c:v>
                </c:pt>
                <c:pt idx="16">
                  <c:v>39</c:v>
                </c:pt>
                <c:pt idx="17">
                  <c:v>53</c:v>
                </c:pt>
                <c:pt idx="18">
                  <c:v>41</c:v>
                </c:pt>
                <c:pt idx="19">
                  <c:v>52</c:v>
                </c:pt>
                <c:pt idx="20">
                  <c:v>60</c:v>
                </c:pt>
                <c:pt idx="21">
                  <c:v>41</c:v>
                </c:pt>
                <c:pt idx="22">
                  <c:v>30</c:v>
                </c:pt>
                <c:pt idx="23">
                  <c:v>36</c:v>
                </c:pt>
                <c:pt idx="24">
                  <c:v>49</c:v>
                </c:pt>
                <c:pt idx="25">
                  <c:v>32</c:v>
                </c:pt>
                <c:pt idx="26">
                  <c:v>57</c:v>
                </c:pt>
                <c:pt idx="27">
                  <c:v>38</c:v>
                </c:pt>
                <c:pt idx="28">
                  <c:v>32</c:v>
                </c:pt>
                <c:pt idx="29">
                  <c:v>45</c:v>
                </c:pt>
              </c:numCache>
            </c:numRef>
          </c:val>
          <c:extLst>
            <c:ext xmlns:c16="http://schemas.microsoft.com/office/drawing/2014/chart" uri="{C3380CC4-5D6E-409C-BE32-E72D297353CC}">
              <c16:uniqueId val="{00000000-2A1B-400A-8CD6-546741A67FA9}"/>
            </c:ext>
          </c:extLst>
        </c:ser>
        <c:ser>
          <c:idx val="2"/>
          <c:order val="2"/>
          <c:tx>
            <c:strRef>
              <c:f>Sheet1!$D$1</c:f>
              <c:strCache>
                <c:ptCount val="1"/>
                <c:pt idx="0">
                  <c:v>Access to counselling or psychological support</c:v>
                </c:pt>
              </c:strCache>
            </c:strRef>
          </c:tx>
          <c:spPr>
            <a:solidFill>
              <a:schemeClr val="accent3"/>
            </a:solidFill>
            <a:ln>
              <a:noFill/>
            </a:ln>
            <a:effectLst/>
          </c:spPr>
          <c:invertIfNegative val="0"/>
          <c:cat>
            <c:strRef>
              <c:f>Sheet1!$A$2:$A$31</c:f>
              <c:strCache>
                <c:ptCount val="30"/>
                <c:pt idx="0">
                  <c:v>EU27</c:v>
                </c:pt>
                <c:pt idx="1">
                  <c:v>BE</c:v>
                </c:pt>
                <c:pt idx="2">
                  <c:v>BG</c:v>
                </c:pt>
                <c:pt idx="3">
                  <c:v>CZ</c:v>
                </c:pt>
                <c:pt idx="4">
                  <c:v>DK</c:v>
                </c:pt>
                <c:pt idx="5">
                  <c:v>DE</c:v>
                </c:pt>
                <c:pt idx="6">
                  <c:v>EE</c:v>
                </c:pt>
                <c:pt idx="7">
                  <c:v>IE</c:v>
                </c:pt>
                <c:pt idx="8">
                  <c:v>EL</c:v>
                </c:pt>
                <c:pt idx="9">
                  <c:v>ES</c:v>
                </c:pt>
                <c:pt idx="10">
                  <c:v>FR</c:v>
                </c:pt>
                <c:pt idx="11">
                  <c:v>HR</c:v>
                </c:pt>
                <c:pt idx="12">
                  <c:v>IT</c:v>
                </c:pt>
                <c:pt idx="13">
                  <c:v>CY</c:v>
                </c:pt>
                <c:pt idx="14">
                  <c:v>LV</c:v>
                </c:pt>
                <c:pt idx="15">
                  <c:v>LT</c:v>
                </c:pt>
                <c:pt idx="16">
                  <c:v>LU</c:v>
                </c:pt>
                <c:pt idx="17">
                  <c:v>HU</c:v>
                </c:pt>
                <c:pt idx="18">
                  <c:v>MT</c:v>
                </c:pt>
                <c:pt idx="19">
                  <c:v>NL</c:v>
                </c:pt>
                <c:pt idx="20">
                  <c:v>AT</c:v>
                </c:pt>
                <c:pt idx="21">
                  <c:v>PL</c:v>
                </c:pt>
                <c:pt idx="22">
                  <c:v>PT</c:v>
                </c:pt>
                <c:pt idx="23">
                  <c:v>RO</c:v>
                </c:pt>
                <c:pt idx="24">
                  <c:v>SI</c:v>
                </c:pt>
                <c:pt idx="25">
                  <c:v>SK</c:v>
                </c:pt>
                <c:pt idx="26">
                  <c:v>FI</c:v>
                </c:pt>
                <c:pt idx="27">
                  <c:v>SE</c:v>
                </c:pt>
                <c:pt idx="28">
                  <c:v>IS</c:v>
                </c:pt>
                <c:pt idx="29">
                  <c:v>NO</c:v>
                </c:pt>
              </c:strCache>
            </c:strRef>
          </c:cat>
          <c:val>
            <c:numRef>
              <c:f>Sheet1!$D$2:$D$31</c:f>
              <c:numCache>
                <c:formatCode>General</c:formatCode>
                <c:ptCount val="30"/>
                <c:pt idx="0">
                  <c:v>38</c:v>
                </c:pt>
                <c:pt idx="1">
                  <c:v>54</c:v>
                </c:pt>
                <c:pt idx="2">
                  <c:v>26</c:v>
                </c:pt>
                <c:pt idx="3">
                  <c:v>29</c:v>
                </c:pt>
                <c:pt idx="4">
                  <c:v>68</c:v>
                </c:pt>
                <c:pt idx="5">
                  <c:v>49</c:v>
                </c:pt>
                <c:pt idx="6">
                  <c:v>47</c:v>
                </c:pt>
                <c:pt idx="7">
                  <c:v>52</c:v>
                </c:pt>
                <c:pt idx="8">
                  <c:v>27</c:v>
                </c:pt>
                <c:pt idx="9">
                  <c:v>28</c:v>
                </c:pt>
                <c:pt idx="10">
                  <c:v>33</c:v>
                </c:pt>
                <c:pt idx="11">
                  <c:v>29</c:v>
                </c:pt>
                <c:pt idx="12">
                  <c:v>29</c:v>
                </c:pt>
                <c:pt idx="13">
                  <c:v>24</c:v>
                </c:pt>
                <c:pt idx="14">
                  <c:v>37</c:v>
                </c:pt>
                <c:pt idx="15">
                  <c:v>41</c:v>
                </c:pt>
                <c:pt idx="16">
                  <c:v>29</c:v>
                </c:pt>
                <c:pt idx="17">
                  <c:v>33</c:v>
                </c:pt>
                <c:pt idx="18">
                  <c:v>48</c:v>
                </c:pt>
                <c:pt idx="19">
                  <c:v>43</c:v>
                </c:pt>
                <c:pt idx="20">
                  <c:v>55</c:v>
                </c:pt>
                <c:pt idx="21">
                  <c:v>35</c:v>
                </c:pt>
                <c:pt idx="22">
                  <c:v>24</c:v>
                </c:pt>
                <c:pt idx="23">
                  <c:v>33</c:v>
                </c:pt>
                <c:pt idx="24">
                  <c:v>36</c:v>
                </c:pt>
                <c:pt idx="25">
                  <c:v>28</c:v>
                </c:pt>
                <c:pt idx="26">
                  <c:v>74</c:v>
                </c:pt>
                <c:pt idx="27">
                  <c:v>41</c:v>
                </c:pt>
                <c:pt idx="28">
                  <c:v>31</c:v>
                </c:pt>
                <c:pt idx="29">
                  <c:v>56</c:v>
                </c:pt>
              </c:numCache>
            </c:numRef>
          </c:val>
          <c:extLst>
            <c:ext xmlns:c16="http://schemas.microsoft.com/office/drawing/2014/chart" uri="{C3380CC4-5D6E-409C-BE32-E72D297353CC}">
              <c16:uniqueId val="{00000001-2A1B-400A-8CD6-546741A67FA9}"/>
            </c:ext>
          </c:extLst>
        </c:ser>
        <c:dLbls>
          <c:showLegendKey val="0"/>
          <c:showVal val="0"/>
          <c:showCatName val="0"/>
          <c:showSerName val="0"/>
          <c:showPercent val="0"/>
          <c:showBubbleSize val="0"/>
        </c:dLbls>
        <c:gapWidth val="219"/>
        <c:overlap val="-27"/>
        <c:axId val="589340408"/>
        <c:axId val="589338768"/>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strCache>
                  </c:strRef>
                </c:tx>
                <c:spPr>
                  <a:solidFill>
                    <a:schemeClr val="accent1"/>
                  </a:solidFill>
                  <a:ln>
                    <a:noFill/>
                  </a:ln>
                  <a:effectLst/>
                </c:spPr>
                <c:invertIfNegative val="0"/>
                <c:cat>
                  <c:strRef>
                    <c:extLst>
                      <c:ext uri="{02D57815-91ED-43cb-92C2-25804820EDAC}">
                        <c15:formulaRef>
                          <c15:sqref>Sheet1!$A$2:$A$31</c15:sqref>
                        </c15:formulaRef>
                      </c:ext>
                    </c:extLst>
                    <c:strCache>
                      <c:ptCount val="30"/>
                      <c:pt idx="0">
                        <c:v>EU27</c:v>
                      </c:pt>
                      <c:pt idx="1">
                        <c:v>BE</c:v>
                      </c:pt>
                      <c:pt idx="2">
                        <c:v>BG</c:v>
                      </c:pt>
                      <c:pt idx="3">
                        <c:v>CZ</c:v>
                      </c:pt>
                      <c:pt idx="4">
                        <c:v>DK</c:v>
                      </c:pt>
                      <c:pt idx="5">
                        <c:v>DE</c:v>
                      </c:pt>
                      <c:pt idx="6">
                        <c:v>EE</c:v>
                      </c:pt>
                      <c:pt idx="7">
                        <c:v>IE</c:v>
                      </c:pt>
                      <c:pt idx="8">
                        <c:v>EL</c:v>
                      </c:pt>
                      <c:pt idx="9">
                        <c:v>ES</c:v>
                      </c:pt>
                      <c:pt idx="10">
                        <c:v>FR</c:v>
                      </c:pt>
                      <c:pt idx="11">
                        <c:v>HR</c:v>
                      </c:pt>
                      <c:pt idx="12">
                        <c:v>IT</c:v>
                      </c:pt>
                      <c:pt idx="13">
                        <c:v>CY</c:v>
                      </c:pt>
                      <c:pt idx="14">
                        <c:v>LV</c:v>
                      </c:pt>
                      <c:pt idx="15">
                        <c:v>LT</c:v>
                      </c:pt>
                      <c:pt idx="16">
                        <c:v>LU</c:v>
                      </c:pt>
                      <c:pt idx="17">
                        <c:v>HU</c:v>
                      </c:pt>
                      <c:pt idx="18">
                        <c:v>MT</c:v>
                      </c:pt>
                      <c:pt idx="19">
                        <c:v>NL</c:v>
                      </c:pt>
                      <c:pt idx="20">
                        <c:v>AT</c:v>
                      </c:pt>
                      <c:pt idx="21">
                        <c:v>PL</c:v>
                      </c:pt>
                      <c:pt idx="22">
                        <c:v>PT</c:v>
                      </c:pt>
                      <c:pt idx="23">
                        <c:v>RO</c:v>
                      </c:pt>
                      <c:pt idx="24">
                        <c:v>SI</c:v>
                      </c:pt>
                      <c:pt idx="25">
                        <c:v>SK</c:v>
                      </c:pt>
                      <c:pt idx="26">
                        <c:v>FI</c:v>
                      </c:pt>
                      <c:pt idx="27">
                        <c:v>SE</c:v>
                      </c:pt>
                      <c:pt idx="28">
                        <c:v>IS</c:v>
                      </c:pt>
                      <c:pt idx="29">
                        <c:v>NO</c:v>
                      </c:pt>
                    </c:strCache>
                  </c:strRef>
                </c:cat>
                <c:val>
                  <c:numRef>
                    <c:extLst>
                      <c:ext uri="{02D57815-91ED-43cb-92C2-25804820EDAC}">
                        <c15:formulaRef>
                          <c15:sqref>Sheet1!$B$2:$B$31</c15:sqref>
                        </c15:formulaRef>
                      </c:ext>
                    </c:extLst>
                    <c:numCache>
                      <c:formatCode>General</c:formatCode>
                      <c:ptCount val="30"/>
                    </c:numCache>
                  </c:numRef>
                </c:val>
                <c:extLst>
                  <c:ext xmlns:c16="http://schemas.microsoft.com/office/drawing/2014/chart" uri="{C3380CC4-5D6E-409C-BE32-E72D297353CC}">
                    <c16:uniqueId val="{00000002-2A1B-400A-8CD6-546741A67FA9}"/>
                  </c:ext>
                </c:extLst>
              </c15:ser>
            </c15:filteredBarSeries>
          </c:ext>
        </c:extLst>
      </c:barChart>
      <c:catAx>
        <c:axId val="589340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338768"/>
        <c:crosses val="autoZero"/>
        <c:auto val="1"/>
        <c:lblAlgn val="ctr"/>
        <c:lblOffset val="100"/>
        <c:noMultiLvlLbl val="0"/>
      </c:catAx>
      <c:valAx>
        <c:axId val="58933876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3404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51586884458232096"/>
          <c:y val="3.5480732025943471E-2"/>
          <c:w val="0.47128395383070876"/>
          <c:h val="0.22164276167159974"/>
        </c:manualLayout>
      </c:layout>
      <c:overlay val="1"/>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94AFF-BE4B-482A-A541-476B2B6264DB}" type="datetimeFigureOut">
              <a:rPr lang="en-GB" smtClean="0"/>
              <a:t>20/04/2023</a:t>
            </a:fld>
            <a:endParaRPr lang="en-GB"/>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82518-C82B-44CF-A82E-58635483AB8E}" type="slidenum">
              <a:rPr lang="en-GB" smtClean="0"/>
              <a:t>‹#›</a:t>
            </a:fld>
            <a:endParaRPr lang="en-GB"/>
          </a:p>
        </p:txBody>
      </p:sp>
    </p:spTree>
    <p:extLst>
      <p:ext uri="{BB962C8B-B14F-4D97-AF65-F5344CB8AC3E}">
        <p14:creationId xmlns:p14="http://schemas.microsoft.com/office/powerpoint/2010/main" val="196836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C0182518-C82B-44CF-A82E-58635483AB8E}" type="slidenum">
              <a:rPr lang="en-GB" smtClean="0"/>
              <a:t>5</a:t>
            </a:fld>
            <a:endParaRPr lang="en-GB"/>
          </a:p>
        </p:txBody>
      </p:sp>
    </p:spTree>
    <p:extLst>
      <p:ext uri="{BB962C8B-B14F-4D97-AF65-F5344CB8AC3E}">
        <p14:creationId xmlns:p14="http://schemas.microsoft.com/office/powerpoint/2010/main" val="559720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C276BFB-9230-4FA6-8168-C4D9D1066BB0}" type="slidenum">
              <a:rPr lang="en-GB" smtClean="0"/>
              <a:t>34</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838136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C0182518-C82B-44CF-A82E-58635483AB8E}" type="slidenum">
              <a:rPr lang="en-GB" smtClean="0"/>
              <a:t>8</a:t>
            </a:fld>
            <a:endParaRPr lang="en-GB"/>
          </a:p>
        </p:txBody>
      </p:sp>
    </p:spTree>
    <p:extLst>
      <p:ext uri="{BB962C8B-B14F-4D97-AF65-F5344CB8AC3E}">
        <p14:creationId xmlns:p14="http://schemas.microsoft.com/office/powerpoint/2010/main" val="527194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11</a:t>
            </a:fld>
            <a:endParaRPr lang="en-GB"/>
          </a:p>
        </p:txBody>
      </p:sp>
    </p:spTree>
    <p:extLst>
      <p:ext uri="{BB962C8B-B14F-4D97-AF65-F5344CB8AC3E}">
        <p14:creationId xmlns:p14="http://schemas.microsoft.com/office/powerpoint/2010/main" val="1409972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13</a:t>
            </a:fld>
            <a:endParaRPr lang="en-GB"/>
          </a:p>
        </p:txBody>
      </p:sp>
    </p:spTree>
    <p:extLst>
      <p:ext uri="{BB962C8B-B14F-4D97-AF65-F5344CB8AC3E}">
        <p14:creationId xmlns:p14="http://schemas.microsoft.com/office/powerpoint/2010/main" val="45705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C0182518-C82B-44CF-A82E-58635483AB8E}" type="slidenum">
              <a:rPr lang="en-GB" smtClean="0"/>
              <a:t>15</a:t>
            </a:fld>
            <a:endParaRPr lang="en-GB"/>
          </a:p>
        </p:txBody>
      </p:sp>
    </p:spTree>
    <p:extLst>
      <p:ext uri="{BB962C8B-B14F-4D97-AF65-F5344CB8AC3E}">
        <p14:creationId xmlns:p14="http://schemas.microsoft.com/office/powerpoint/2010/main" val="3362010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C0182518-C82B-44CF-A82E-58635483AB8E}" type="slidenum">
              <a:rPr lang="en-GB" smtClean="0"/>
              <a:t>16</a:t>
            </a:fld>
            <a:endParaRPr lang="en-GB"/>
          </a:p>
        </p:txBody>
      </p:sp>
    </p:spTree>
    <p:extLst>
      <p:ext uri="{BB962C8B-B14F-4D97-AF65-F5344CB8AC3E}">
        <p14:creationId xmlns:p14="http://schemas.microsoft.com/office/powerpoint/2010/main" val="327505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C0182518-C82B-44CF-A82E-58635483AB8E}" type="slidenum">
              <a:rPr lang="en-GB" smtClean="0"/>
              <a:t>19</a:t>
            </a:fld>
            <a:endParaRPr lang="en-GB"/>
          </a:p>
        </p:txBody>
      </p:sp>
    </p:spTree>
    <p:extLst>
      <p:ext uri="{BB962C8B-B14F-4D97-AF65-F5344CB8AC3E}">
        <p14:creationId xmlns:p14="http://schemas.microsoft.com/office/powerpoint/2010/main" val="417505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C276BFB-9230-4FA6-8168-C4D9D1066BB0}" type="slidenum">
              <a:rPr lang="en-GB" smtClean="0"/>
              <a:t>32</a:t>
            </a:fld>
            <a:endParaRPr lang="en-GB"/>
          </a:p>
        </p:txBody>
      </p:sp>
    </p:spTree>
    <p:extLst>
      <p:ext uri="{BB962C8B-B14F-4D97-AF65-F5344CB8AC3E}">
        <p14:creationId xmlns:p14="http://schemas.microsoft.com/office/powerpoint/2010/main" val="3287735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C276BFB-9230-4FA6-8168-C4D9D1066BB0}" type="slidenum">
              <a:rPr lang="en-GB" smtClean="0"/>
              <a:t>33</a:t>
            </a:fld>
            <a:endParaRPr lang="en-GB"/>
          </a:p>
        </p:txBody>
      </p:sp>
    </p:spTree>
    <p:extLst>
      <p:ext uri="{BB962C8B-B14F-4D97-AF65-F5344CB8AC3E}">
        <p14:creationId xmlns:p14="http://schemas.microsoft.com/office/powerpoint/2010/main" val="25125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D189E05-A7E8-7714-6495-8599332EBBC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endParaRPr lang="en-GB"/>
          </a:p>
        </p:txBody>
      </p:sp>
      <p:sp>
        <p:nvSpPr>
          <p:cNvPr id="3" name="Alcím 2">
            <a:extLst>
              <a:ext uri="{FF2B5EF4-FFF2-40B4-BE49-F238E27FC236}">
                <a16:creationId xmlns:a16="http://schemas.microsoft.com/office/drawing/2014/main" id="{BC0C0DB2-C396-B06D-1368-15C89207A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GB"/>
          </a:p>
        </p:txBody>
      </p:sp>
      <p:sp>
        <p:nvSpPr>
          <p:cNvPr id="4" name="Dátum helye 3">
            <a:extLst>
              <a:ext uri="{FF2B5EF4-FFF2-40B4-BE49-F238E27FC236}">
                <a16:creationId xmlns:a16="http://schemas.microsoft.com/office/drawing/2014/main" id="{6964F10F-FF03-D530-EB82-4A04AA2CEF81}"/>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4C60AB1C-B060-FF4D-113C-9065F2F4682E}"/>
              </a:ext>
            </a:extLst>
          </p:cNvPr>
          <p:cNvSpPr>
            <a:spLocks noGrp="1"/>
          </p:cNvSpPr>
          <p:nvPr>
            <p:ph type="ftr" sz="quarter" idx="11"/>
          </p:nvPr>
        </p:nvSpPr>
        <p:spPr/>
        <p:txBody>
          <a:body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9445FE87-471F-0D14-A4AA-21E4EE6E1BAB}"/>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3929896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7BF460-5913-C905-A4F4-C8AF0AABA572}"/>
              </a:ext>
            </a:extLst>
          </p:cNvPr>
          <p:cNvSpPr>
            <a:spLocks noGrp="1"/>
          </p:cNvSpPr>
          <p:nvPr>
            <p:ph type="title"/>
          </p:nvPr>
        </p:nvSpPr>
        <p:spPr/>
        <p:txBody>
          <a:bodyPr/>
          <a:lstStyle/>
          <a:p>
            <a:r>
              <a:rPr lang="hu-HU"/>
              <a:t>Mintacím szerkesztése</a:t>
            </a:r>
            <a:endParaRPr lang="en-GB"/>
          </a:p>
        </p:txBody>
      </p:sp>
      <p:sp>
        <p:nvSpPr>
          <p:cNvPr id="3" name="Függőleges szöveg helye 2">
            <a:extLst>
              <a:ext uri="{FF2B5EF4-FFF2-40B4-BE49-F238E27FC236}">
                <a16:creationId xmlns:a16="http://schemas.microsoft.com/office/drawing/2014/main" id="{B2FCDCC6-3640-2C82-F83A-711139239500}"/>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9871FB07-3DF7-DF86-554C-BB28BF11D453}"/>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AC5E8079-5DD2-B87D-B9E0-C7CF71FEA86E}"/>
              </a:ext>
            </a:extLst>
          </p:cNvPr>
          <p:cNvSpPr>
            <a:spLocks noGrp="1"/>
          </p:cNvSpPr>
          <p:nvPr>
            <p:ph type="ftr" sz="quarter" idx="11"/>
          </p:nvPr>
        </p:nvSpPr>
        <p:spPr/>
        <p:txBody>
          <a:body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5CE61584-0B78-CE78-13F5-39DA83680701}"/>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80952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762CF419-88E4-0941-27F7-87962DC7B3B5}"/>
              </a:ext>
            </a:extLst>
          </p:cNvPr>
          <p:cNvSpPr>
            <a:spLocks noGrp="1"/>
          </p:cNvSpPr>
          <p:nvPr>
            <p:ph type="title" orient="vert"/>
          </p:nvPr>
        </p:nvSpPr>
        <p:spPr>
          <a:xfrm>
            <a:off x="8724900" y="365125"/>
            <a:ext cx="2628900" cy="5811838"/>
          </a:xfrm>
        </p:spPr>
        <p:txBody>
          <a:bodyPr vert="eaVert"/>
          <a:lstStyle/>
          <a:p>
            <a:r>
              <a:rPr lang="hu-HU"/>
              <a:t>Mintacím szerkesztése</a:t>
            </a:r>
            <a:endParaRPr lang="en-GB"/>
          </a:p>
        </p:txBody>
      </p:sp>
      <p:sp>
        <p:nvSpPr>
          <p:cNvPr id="3" name="Függőleges szöveg helye 2">
            <a:extLst>
              <a:ext uri="{FF2B5EF4-FFF2-40B4-BE49-F238E27FC236}">
                <a16:creationId xmlns:a16="http://schemas.microsoft.com/office/drawing/2014/main" id="{F93E60B3-BD64-4C3C-7782-1A2C0D2FC576}"/>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5E348B1C-D988-A8EB-6617-F285AA7A9B4D}"/>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E1D4B562-B037-3F1E-971A-66A719136F7F}"/>
              </a:ext>
            </a:extLst>
          </p:cNvPr>
          <p:cNvSpPr>
            <a:spLocks noGrp="1"/>
          </p:cNvSpPr>
          <p:nvPr>
            <p:ph type="ftr" sz="quarter" idx="11"/>
          </p:nvPr>
        </p:nvSpPr>
        <p:spPr/>
        <p:txBody>
          <a:body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C6B3276D-5FC5-6860-9806-A062B4DED84B}"/>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128204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 Corner Imag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4692650" y="2538000"/>
            <a:ext cx="7499350" cy="4320000"/>
          </a:xfrm>
          <a:custGeom>
            <a:avLst/>
            <a:gdLst>
              <a:gd name="connsiteX0" fmla="*/ 0 w 7499350"/>
              <a:gd name="connsiteY0" fmla="*/ 0 h 4320000"/>
              <a:gd name="connsiteX1" fmla="*/ 7499350 w 7499350"/>
              <a:gd name="connsiteY1" fmla="*/ 0 h 4320000"/>
              <a:gd name="connsiteX2" fmla="*/ 7499350 w 7499350"/>
              <a:gd name="connsiteY2" fmla="*/ 4320000 h 4320000"/>
              <a:gd name="connsiteX3" fmla="*/ 0 w 7499350"/>
              <a:gd name="connsiteY3" fmla="*/ 4320000 h 4320000"/>
              <a:gd name="connsiteX4" fmla="*/ 0 w 7499350"/>
              <a:gd name="connsiteY4" fmla="*/ 0 h 4320000"/>
              <a:gd name="connsiteX0" fmla="*/ 0 w 7499350"/>
              <a:gd name="connsiteY0" fmla="*/ 4320000 h 4320000"/>
              <a:gd name="connsiteX1" fmla="*/ 7499350 w 7499350"/>
              <a:gd name="connsiteY1" fmla="*/ 0 h 4320000"/>
              <a:gd name="connsiteX2" fmla="*/ 7499350 w 7499350"/>
              <a:gd name="connsiteY2" fmla="*/ 4320000 h 4320000"/>
              <a:gd name="connsiteX3" fmla="*/ 0 w 7499350"/>
              <a:gd name="connsiteY3" fmla="*/ 4320000 h 4320000"/>
            </a:gdLst>
            <a:ahLst/>
            <a:cxnLst>
              <a:cxn ang="0">
                <a:pos x="connsiteX0" y="connsiteY0"/>
              </a:cxn>
              <a:cxn ang="0">
                <a:pos x="connsiteX1" y="connsiteY1"/>
              </a:cxn>
              <a:cxn ang="0">
                <a:pos x="connsiteX2" y="connsiteY2"/>
              </a:cxn>
              <a:cxn ang="0">
                <a:pos x="connsiteX3" y="connsiteY3"/>
              </a:cxn>
            </a:cxnLst>
            <a:rect l="l" t="t" r="r" b="b"/>
            <a:pathLst>
              <a:path w="7499350" h="4320000">
                <a:moveTo>
                  <a:pt x="0" y="4320000"/>
                </a:moveTo>
                <a:lnTo>
                  <a:pt x="7499350" y="0"/>
                </a:lnTo>
                <a:lnTo>
                  <a:pt x="7499350" y="4320000"/>
                </a:lnTo>
                <a:lnTo>
                  <a:pt x="0" y="4320000"/>
                </a:lnTo>
                <a:close/>
              </a:path>
            </a:pathLst>
          </a:custGeom>
        </p:spPr>
        <p:txBody>
          <a:bodyPr anchor="b" anchorCtr="0"/>
          <a:lstStyle>
            <a:lvl1pPr algn="r">
              <a:defRPr sz="1000" b="1">
                <a:solidFill>
                  <a:schemeClr val="tx1"/>
                </a:solidFill>
              </a:defRPr>
            </a:lvl1pPr>
          </a:lstStyle>
          <a:p>
            <a:r>
              <a:rPr lang="en-GB"/>
              <a:t>Click icon to insert picture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28. 04. 2023</a:t>
            </a:r>
            <a:endParaRPr lang="en-GB"/>
          </a:p>
        </p:txBody>
      </p:sp>
      <p:sp>
        <p:nvSpPr>
          <p:cNvPr id="5" name="Footer Placeholder 4"/>
          <p:cNvSpPr>
            <a:spLocks noGrp="1"/>
          </p:cNvSpPr>
          <p:nvPr>
            <p:ph type="ftr" sz="quarter" idx="11"/>
          </p:nvPr>
        </p:nvSpPr>
        <p:spPr/>
        <p:txBody>
          <a:bodyPr/>
          <a:lstStyle/>
          <a:p>
            <a:r>
              <a:rPr lang="en-GB"/>
              <a:t>Seminar on Trade unions and International Labour Standards - Skopje</a:t>
            </a:r>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a:t>NB Manually place “ilo.org” device in front of image</a:t>
            </a:r>
          </a:p>
        </p:txBody>
      </p:sp>
    </p:spTree>
    <p:extLst>
      <p:ext uri="{BB962C8B-B14F-4D97-AF65-F5344CB8AC3E}">
        <p14:creationId xmlns:p14="http://schemas.microsoft.com/office/powerpoint/2010/main" val="573655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ote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28. 04. 2023</a:t>
            </a:r>
            <a:endParaRPr lang="en-GB"/>
          </a:p>
        </p:txBody>
      </p:sp>
      <p:sp>
        <p:nvSpPr>
          <p:cNvPr id="4" name="Footer Placeholder 3"/>
          <p:cNvSpPr>
            <a:spLocks noGrp="1"/>
          </p:cNvSpPr>
          <p:nvPr>
            <p:ph type="ftr" sz="quarter" idx="11"/>
          </p:nvPr>
        </p:nvSpPr>
        <p:spPr/>
        <p:txBody>
          <a:bodyPr/>
          <a:lstStyle/>
          <a:p>
            <a:r>
              <a:rPr lang="en-GB"/>
              <a:t>Seminar on Trade unions and International Labour Standards - Skopje</a:t>
            </a:r>
          </a:p>
        </p:txBody>
      </p:sp>
      <p:sp>
        <p:nvSpPr>
          <p:cNvPr id="5" name="Slide Number Placeholder 4"/>
          <p:cNvSpPr>
            <a:spLocks noGrp="1"/>
          </p:cNvSpPr>
          <p:nvPr>
            <p:ph type="sldNum" sz="quarter" idx="12"/>
          </p:nvPr>
        </p:nvSpPr>
        <p:spPr/>
        <p:txBody>
          <a:bodyPr/>
          <a:lstStyle/>
          <a:p>
            <a:fld id="{856227C0-AD57-4F9B-BAE3-EEFB0D0EE427}" type="slidenum">
              <a:rPr lang="en-GB" smtClean="0"/>
              <a:t>‹#›</a:t>
            </a:fld>
            <a:endParaRPr lang="en-GB"/>
          </a:p>
        </p:txBody>
      </p:sp>
      <p:sp>
        <p:nvSpPr>
          <p:cNvPr id="6" name="Text Placeholder 9"/>
          <p:cNvSpPr>
            <a:spLocks noGrp="1"/>
          </p:cNvSpPr>
          <p:nvPr>
            <p:ph type="body" sz="quarter" idx="13" hasCustomPrompt="1"/>
          </p:nvPr>
        </p:nvSpPr>
        <p:spPr>
          <a:xfrm>
            <a:off x="490538" y="2393950"/>
            <a:ext cx="7380000" cy="3482976"/>
          </a:xfrm>
        </p:spPr>
        <p:txBody>
          <a:bodyPr tIns="0">
            <a:noAutofit/>
          </a:bodyPr>
          <a:lstStyle>
            <a:lvl1pPr marL="489600" indent="-489600">
              <a:buSzPct val="120000"/>
              <a:buFontTx/>
              <a:buBlip>
                <a:blip r:embed="rId2"/>
              </a:buBlip>
              <a:defRPr sz="2300" b="0">
                <a:solidFill>
                  <a:schemeClr val="tx1"/>
                </a:solidFill>
              </a:defRPr>
            </a:lvl1pPr>
            <a:lvl2pPr marL="489600" indent="0">
              <a:buClr>
                <a:schemeClr val="accent2"/>
              </a:buClr>
              <a:buSzPct val="80000"/>
              <a:buFont typeface="Wingdings 3" panose="05040102010807070707" pitchFamily="18" charset="2"/>
              <a:buNone/>
              <a:defRPr sz="2300" baseline="0"/>
            </a:lvl2pPr>
            <a:lvl3pPr marL="669600" indent="-180000">
              <a:spcBef>
                <a:spcPts val="1800"/>
              </a:spcBef>
              <a:defRPr sz="1000"/>
            </a:lvl3pPr>
          </a:lstStyle>
          <a:p>
            <a:pPr lvl="0"/>
            <a:r>
              <a:rPr lang="en-US"/>
              <a:t>Quote (level 1)</a:t>
            </a:r>
          </a:p>
          <a:p>
            <a:pPr lvl="1"/>
            <a:r>
              <a:rPr lang="en-US"/>
              <a:t>Continuation paras (level 2)</a:t>
            </a:r>
          </a:p>
          <a:p>
            <a:pPr lvl="2"/>
            <a:r>
              <a:rPr lang="en-GB"/>
              <a:t>Source (level 3)</a:t>
            </a:r>
          </a:p>
        </p:txBody>
      </p:sp>
      <p:sp>
        <p:nvSpPr>
          <p:cNvPr id="8" name="Picture Placeholder 7"/>
          <p:cNvSpPr>
            <a:spLocks noGrp="1"/>
          </p:cNvSpPr>
          <p:nvPr>
            <p:ph type="pic" sz="quarter" idx="14"/>
          </p:nvPr>
        </p:nvSpPr>
        <p:spPr>
          <a:xfrm>
            <a:off x="8270663" y="2447925"/>
            <a:ext cx="3430800" cy="3429000"/>
          </a:xfrm>
        </p:spPr>
        <p:txBody>
          <a:bodyPr/>
          <a:lstStyle>
            <a:lvl1pPr>
              <a:defRPr sz="1000">
                <a:solidFill>
                  <a:schemeClr val="tx1"/>
                </a:solidFill>
              </a:defRPr>
            </a:lvl1pPr>
          </a:lstStyle>
          <a:p>
            <a:r>
              <a:rPr lang="en-US"/>
              <a:t>Click icon to add picture</a:t>
            </a:r>
            <a:endParaRPr lang="en-GB"/>
          </a:p>
        </p:txBody>
      </p:sp>
    </p:spTree>
    <p:extLst>
      <p:ext uri="{BB962C8B-B14F-4D97-AF65-F5344CB8AC3E}">
        <p14:creationId xmlns:p14="http://schemas.microsoft.com/office/powerpoint/2010/main" val="3241737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2"/>
          <p:cNvSpPr>
            <a:spLocks noGrp="1"/>
          </p:cNvSpPr>
          <p:nvPr>
            <p:ph sz="half" idx="1"/>
          </p:nvPr>
        </p:nvSpPr>
        <p:spPr>
          <a:xfrm>
            <a:off x="600000" y="1116000"/>
            <a:ext cx="10080000" cy="4860000"/>
          </a:xfrm>
        </p:spPr>
        <p:txBody>
          <a:bodyPr>
            <a:normAutofit/>
          </a:bodyPr>
          <a:lstStyle>
            <a:lvl5pPr>
              <a:defRPr/>
            </a:lvl5pPr>
            <a:lvl6pPr marL="2514537" indent="-228594">
              <a:buClr>
                <a:schemeClr val="tx2"/>
              </a:buClr>
              <a:buSzPct val="101000"/>
              <a:buFont typeface="Courier New" pitchFamily="49" charset="0"/>
              <a:buChar char="o"/>
              <a:defRPr sz="1200"/>
            </a:lvl6pPr>
            <a:lvl7pPr marL="2971726" indent="-228594">
              <a:buClr>
                <a:schemeClr val="tx2"/>
              </a:buClr>
              <a:buFont typeface="Courier New" pitchFamily="49" charset="0"/>
              <a:buChar char="o"/>
              <a:defRPr sz="1200" baseline="0"/>
            </a:lvl7pPr>
            <a:lvl8pPr marL="3428914" indent="-228594">
              <a:buClr>
                <a:schemeClr val="tx2"/>
              </a:buClr>
              <a:buFont typeface="Courier New" pitchFamily="49" charset="0"/>
              <a:buChar char="o"/>
              <a:defRPr sz="1200" baseline="0"/>
            </a:lvl8pPr>
            <a:lvl9pPr marL="3886103" indent="-228594">
              <a:buClr>
                <a:schemeClr val="tx2"/>
              </a:buClr>
              <a:buFont typeface="Courier New" pitchFamily="49" charset="0"/>
              <a:buChar char="o"/>
              <a:defRPr sz="12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956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BAE6C27-C509-A91A-4028-E47C2CDEB1FC}"/>
              </a:ext>
            </a:extLst>
          </p:cNvPr>
          <p:cNvSpPr>
            <a:spLocks noGrp="1"/>
          </p:cNvSpPr>
          <p:nvPr>
            <p:ph type="title"/>
          </p:nvPr>
        </p:nvSpPr>
        <p:spPr/>
        <p:txBody>
          <a:bodyPr/>
          <a:lstStyle/>
          <a:p>
            <a:r>
              <a:rPr lang="hu-HU"/>
              <a:t>Mintacím szerkesztése</a:t>
            </a:r>
            <a:endParaRPr lang="en-GB"/>
          </a:p>
        </p:txBody>
      </p:sp>
      <p:sp>
        <p:nvSpPr>
          <p:cNvPr id="3" name="Tartalom helye 2">
            <a:extLst>
              <a:ext uri="{FF2B5EF4-FFF2-40B4-BE49-F238E27FC236}">
                <a16:creationId xmlns:a16="http://schemas.microsoft.com/office/drawing/2014/main" id="{35C8B63C-5E30-2F81-AA4C-8180854A527D}"/>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E1EF2801-E832-F288-F5DA-441232D1051E}"/>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67996127-3509-3050-6A80-E050053B4033}"/>
              </a:ext>
            </a:extLst>
          </p:cNvPr>
          <p:cNvSpPr>
            <a:spLocks noGrp="1"/>
          </p:cNvSpPr>
          <p:nvPr>
            <p:ph type="ftr" sz="quarter" idx="11"/>
          </p:nvPr>
        </p:nvSpPr>
        <p:spPr/>
        <p:txBody>
          <a:body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E77B8B04-9665-0ACA-5BD7-020CB30FE6A8}"/>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86272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30EE58-EA79-D88F-5A2C-5CB3B474165C}"/>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endParaRPr lang="en-GB"/>
          </a:p>
        </p:txBody>
      </p:sp>
      <p:sp>
        <p:nvSpPr>
          <p:cNvPr id="3" name="Szöveg helye 2">
            <a:extLst>
              <a:ext uri="{FF2B5EF4-FFF2-40B4-BE49-F238E27FC236}">
                <a16:creationId xmlns:a16="http://schemas.microsoft.com/office/drawing/2014/main" id="{A5F5ADBF-D876-9E56-B682-364B63F5B3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F916BDEA-3320-080E-8369-7C15ED13F6E1}"/>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140D3F16-97EA-653F-8E26-BDFF2AF5AC39}"/>
              </a:ext>
            </a:extLst>
          </p:cNvPr>
          <p:cNvSpPr>
            <a:spLocks noGrp="1"/>
          </p:cNvSpPr>
          <p:nvPr>
            <p:ph type="ftr" sz="quarter" idx="11"/>
          </p:nvPr>
        </p:nvSpPr>
        <p:spPr/>
        <p:txBody>
          <a:body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50D514B5-D12A-5E96-80D2-E36E2ABB535B}"/>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233501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EA6A1F0-4D3C-59D1-1ABC-A7B1C0C8ECA5}"/>
              </a:ext>
            </a:extLst>
          </p:cNvPr>
          <p:cNvSpPr>
            <a:spLocks noGrp="1"/>
          </p:cNvSpPr>
          <p:nvPr>
            <p:ph type="title"/>
          </p:nvPr>
        </p:nvSpPr>
        <p:spPr/>
        <p:txBody>
          <a:bodyPr/>
          <a:lstStyle/>
          <a:p>
            <a:r>
              <a:rPr lang="hu-HU"/>
              <a:t>Mintacím szerkesztése</a:t>
            </a:r>
            <a:endParaRPr lang="en-GB"/>
          </a:p>
        </p:txBody>
      </p:sp>
      <p:sp>
        <p:nvSpPr>
          <p:cNvPr id="3" name="Tartalom helye 2">
            <a:extLst>
              <a:ext uri="{FF2B5EF4-FFF2-40B4-BE49-F238E27FC236}">
                <a16:creationId xmlns:a16="http://schemas.microsoft.com/office/drawing/2014/main" id="{D26D28C0-2AFD-1A14-B668-A053853A06F7}"/>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a:extLst>
              <a:ext uri="{FF2B5EF4-FFF2-40B4-BE49-F238E27FC236}">
                <a16:creationId xmlns:a16="http://schemas.microsoft.com/office/drawing/2014/main" id="{F6EAFD9A-C6E1-56D5-FB45-CFF51575E447}"/>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Dátum helye 4">
            <a:extLst>
              <a:ext uri="{FF2B5EF4-FFF2-40B4-BE49-F238E27FC236}">
                <a16:creationId xmlns:a16="http://schemas.microsoft.com/office/drawing/2014/main" id="{304470DF-2F39-2BDE-AB01-FA4644AC1869}"/>
              </a:ext>
            </a:extLst>
          </p:cNvPr>
          <p:cNvSpPr>
            <a:spLocks noGrp="1"/>
          </p:cNvSpPr>
          <p:nvPr>
            <p:ph type="dt" sz="half" idx="10"/>
          </p:nvPr>
        </p:nvSpPr>
        <p:spPr/>
        <p:txBody>
          <a:bodyPr/>
          <a:lstStyle/>
          <a:p>
            <a:r>
              <a:rPr lang="en-US"/>
              <a:t>28. 04. 2023</a:t>
            </a:r>
            <a:endParaRPr lang="en-GB"/>
          </a:p>
        </p:txBody>
      </p:sp>
      <p:sp>
        <p:nvSpPr>
          <p:cNvPr id="6" name="Élőláb helye 5">
            <a:extLst>
              <a:ext uri="{FF2B5EF4-FFF2-40B4-BE49-F238E27FC236}">
                <a16:creationId xmlns:a16="http://schemas.microsoft.com/office/drawing/2014/main" id="{409970EC-E544-1D07-AA2C-5D5C5FE833FC}"/>
              </a:ext>
            </a:extLst>
          </p:cNvPr>
          <p:cNvSpPr>
            <a:spLocks noGrp="1"/>
          </p:cNvSpPr>
          <p:nvPr>
            <p:ph type="ftr" sz="quarter" idx="11"/>
          </p:nvPr>
        </p:nvSpPr>
        <p:spPr/>
        <p:txBody>
          <a:bodyPr/>
          <a:lstStyle/>
          <a:p>
            <a:r>
              <a:rPr lang="en-GB"/>
              <a:t>Seminar on Trade unions and International Labour Standards - Skopje</a:t>
            </a:r>
          </a:p>
        </p:txBody>
      </p:sp>
      <p:sp>
        <p:nvSpPr>
          <p:cNvPr id="7" name="Dia számának helye 6">
            <a:extLst>
              <a:ext uri="{FF2B5EF4-FFF2-40B4-BE49-F238E27FC236}">
                <a16:creationId xmlns:a16="http://schemas.microsoft.com/office/drawing/2014/main" id="{AD4707BB-2468-15BD-1F1F-4640087C12B8}"/>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77069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0D7C84-A4FA-2BF8-78AA-02D558C8AC48}"/>
              </a:ext>
            </a:extLst>
          </p:cNvPr>
          <p:cNvSpPr>
            <a:spLocks noGrp="1"/>
          </p:cNvSpPr>
          <p:nvPr>
            <p:ph type="title"/>
          </p:nvPr>
        </p:nvSpPr>
        <p:spPr>
          <a:xfrm>
            <a:off x="839788" y="365125"/>
            <a:ext cx="10515600" cy="1325563"/>
          </a:xfrm>
        </p:spPr>
        <p:txBody>
          <a:bodyPr/>
          <a:lstStyle/>
          <a:p>
            <a:r>
              <a:rPr lang="hu-HU"/>
              <a:t>Mintacím szerkesztése</a:t>
            </a:r>
            <a:endParaRPr lang="en-GB"/>
          </a:p>
        </p:txBody>
      </p:sp>
      <p:sp>
        <p:nvSpPr>
          <p:cNvPr id="3" name="Szöveg helye 2">
            <a:extLst>
              <a:ext uri="{FF2B5EF4-FFF2-40B4-BE49-F238E27FC236}">
                <a16:creationId xmlns:a16="http://schemas.microsoft.com/office/drawing/2014/main" id="{71E43F89-F07F-D7AB-BA27-ABEE43E6E3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0EC5C6B5-7CC2-8443-24AA-1485292ED189}"/>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a:extLst>
              <a:ext uri="{FF2B5EF4-FFF2-40B4-BE49-F238E27FC236}">
                <a16:creationId xmlns:a16="http://schemas.microsoft.com/office/drawing/2014/main" id="{7B7BFE0B-954A-D08B-9199-E5B86940D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9330BF08-1EDD-84B4-05E9-E982C6056A65}"/>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7" name="Dátum helye 6">
            <a:extLst>
              <a:ext uri="{FF2B5EF4-FFF2-40B4-BE49-F238E27FC236}">
                <a16:creationId xmlns:a16="http://schemas.microsoft.com/office/drawing/2014/main" id="{BF9AAB04-6FEE-D782-B675-37A8DAB10F00}"/>
              </a:ext>
            </a:extLst>
          </p:cNvPr>
          <p:cNvSpPr>
            <a:spLocks noGrp="1"/>
          </p:cNvSpPr>
          <p:nvPr>
            <p:ph type="dt" sz="half" idx="10"/>
          </p:nvPr>
        </p:nvSpPr>
        <p:spPr/>
        <p:txBody>
          <a:bodyPr/>
          <a:lstStyle/>
          <a:p>
            <a:r>
              <a:rPr lang="en-US"/>
              <a:t>28. 04. 2023</a:t>
            </a:r>
            <a:endParaRPr lang="en-GB"/>
          </a:p>
        </p:txBody>
      </p:sp>
      <p:sp>
        <p:nvSpPr>
          <p:cNvPr id="8" name="Élőláb helye 7">
            <a:extLst>
              <a:ext uri="{FF2B5EF4-FFF2-40B4-BE49-F238E27FC236}">
                <a16:creationId xmlns:a16="http://schemas.microsoft.com/office/drawing/2014/main" id="{13CBEFEB-D34A-809C-B876-08E9238EBD1C}"/>
              </a:ext>
            </a:extLst>
          </p:cNvPr>
          <p:cNvSpPr>
            <a:spLocks noGrp="1"/>
          </p:cNvSpPr>
          <p:nvPr>
            <p:ph type="ftr" sz="quarter" idx="11"/>
          </p:nvPr>
        </p:nvSpPr>
        <p:spPr/>
        <p:txBody>
          <a:bodyPr/>
          <a:lstStyle/>
          <a:p>
            <a:r>
              <a:rPr lang="en-GB"/>
              <a:t>Seminar on Trade unions and International Labour Standards - Skopje</a:t>
            </a:r>
          </a:p>
        </p:txBody>
      </p:sp>
      <p:sp>
        <p:nvSpPr>
          <p:cNvPr id="9" name="Dia számának helye 8">
            <a:extLst>
              <a:ext uri="{FF2B5EF4-FFF2-40B4-BE49-F238E27FC236}">
                <a16:creationId xmlns:a16="http://schemas.microsoft.com/office/drawing/2014/main" id="{05F484C3-E2B4-C997-746F-65A595886D26}"/>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339068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8D6834-9964-6E44-81F1-549BA7B39C9A}"/>
              </a:ext>
            </a:extLst>
          </p:cNvPr>
          <p:cNvSpPr>
            <a:spLocks noGrp="1"/>
          </p:cNvSpPr>
          <p:nvPr>
            <p:ph type="title"/>
          </p:nvPr>
        </p:nvSpPr>
        <p:spPr/>
        <p:txBody>
          <a:bodyPr/>
          <a:lstStyle/>
          <a:p>
            <a:r>
              <a:rPr lang="hu-HU"/>
              <a:t>Mintacím szerkesztése</a:t>
            </a:r>
            <a:endParaRPr lang="en-GB"/>
          </a:p>
        </p:txBody>
      </p:sp>
      <p:sp>
        <p:nvSpPr>
          <p:cNvPr id="3" name="Dátum helye 2">
            <a:extLst>
              <a:ext uri="{FF2B5EF4-FFF2-40B4-BE49-F238E27FC236}">
                <a16:creationId xmlns:a16="http://schemas.microsoft.com/office/drawing/2014/main" id="{D3BE001E-A3A6-7D81-BD76-580889B8A4B7}"/>
              </a:ext>
            </a:extLst>
          </p:cNvPr>
          <p:cNvSpPr>
            <a:spLocks noGrp="1"/>
          </p:cNvSpPr>
          <p:nvPr>
            <p:ph type="dt" sz="half" idx="10"/>
          </p:nvPr>
        </p:nvSpPr>
        <p:spPr/>
        <p:txBody>
          <a:bodyPr/>
          <a:lstStyle/>
          <a:p>
            <a:r>
              <a:rPr lang="en-US"/>
              <a:t>28. 04. 2023</a:t>
            </a:r>
            <a:endParaRPr lang="en-GB"/>
          </a:p>
        </p:txBody>
      </p:sp>
      <p:sp>
        <p:nvSpPr>
          <p:cNvPr id="4" name="Élőláb helye 3">
            <a:extLst>
              <a:ext uri="{FF2B5EF4-FFF2-40B4-BE49-F238E27FC236}">
                <a16:creationId xmlns:a16="http://schemas.microsoft.com/office/drawing/2014/main" id="{786F4B60-9463-2D3D-6C6A-F42F943663A7}"/>
              </a:ext>
            </a:extLst>
          </p:cNvPr>
          <p:cNvSpPr>
            <a:spLocks noGrp="1"/>
          </p:cNvSpPr>
          <p:nvPr>
            <p:ph type="ftr" sz="quarter" idx="11"/>
          </p:nvPr>
        </p:nvSpPr>
        <p:spPr/>
        <p:txBody>
          <a:bodyPr/>
          <a:lstStyle/>
          <a:p>
            <a:r>
              <a:rPr lang="en-GB"/>
              <a:t>Seminar on Trade unions and International Labour Standards - Skopje</a:t>
            </a:r>
          </a:p>
        </p:txBody>
      </p:sp>
      <p:sp>
        <p:nvSpPr>
          <p:cNvPr id="5" name="Dia számának helye 4">
            <a:extLst>
              <a:ext uri="{FF2B5EF4-FFF2-40B4-BE49-F238E27FC236}">
                <a16:creationId xmlns:a16="http://schemas.microsoft.com/office/drawing/2014/main" id="{CFB215D7-AF24-3503-803F-EE00FAB78A2A}"/>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160035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9245DBC6-8566-B3A1-1F58-FB8BEFFAEA57}"/>
              </a:ext>
            </a:extLst>
          </p:cNvPr>
          <p:cNvSpPr>
            <a:spLocks noGrp="1"/>
          </p:cNvSpPr>
          <p:nvPr>
            <p:ph type="dt" sz="half" idx="10"/>
          </p:nvPr>
        </p:nvSpPr>
        <p:spPr/>
        <p:txBody>
          <a:bodyPr/>
          <a:lstStyle/>
          <a:p>
            <a:r>
              <a:rPr lang="en-US"/>
              <a:t>28. 04. 2023</a:t>
            </a:r>
            <a:endParaRPr lang="en-GB"/>
          </a:p>
        </p:txBody>
      </p:sp>
      <p:sp>
        <p:nvSpPr>
          <p:cNvPr id="3" name="Élőláb helye 2">
            <a:extLst>
              <a:ext uri="{FF2B5EF4-FFF2-40B4-BE49-F238E27FC236}">
                <a16:creationId xmlns:a16="http://schemas.microsoft.com/office/drawing/2014/main" id="{EEBD72BD-2713-7985-ECD7-D571E4E28D1A}"/>
              </a:ext>
            </a:extLst>
          </p:cNvPr>
          <p:cNvSpPr>
            <a:spLocks noGrp="1"/>
          </p:cNvSpPr>
          <p:nvPr>
            <p:ph type="ftr" sz="quarter" idx="11"/>
          </p:nvPr>
        </p:nvSpPr>
        <p:spPr/>
        <p:txBody>
          <a:bodyPr/>
          <a:lstStyle/>
          <a:p>
            <a:r>
              <a:rPr lang="en-GB"/>
              <a:t>Seminar on Trade unions and International Labour Standards - Skopje</a:t>
            </a:r>
          </a:p>
        </p:txBody>
      </p:sp>
      <p:sp>
        <p:nvSpPr>
          <p:cNvPr id="4" name="Dia számának helye 3">
            <a:extLst>
              <a:ext uri="{FF2B5EF4-FFF2-40B4-BE49-F238E27FC236}">
                <a16:creationId xmlns:a16="http://schemas.microsoft.com/office/drawing/2014/main" id="{367CA73C-5117-F9DC-1B33-34CDF7FC7570}"/>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70662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9E910A3-C2A9-E6F6-BBF4-74C121B1DAB2}"/>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endParaRPr lang="en-GB"/>
          </a:p>
        </p:txBody>
      </p:sp>
      <p:sp>
        <p:nvSpPr>
          <p:cNvPr id="3" name="Tartalom helye 2">
            <a:extLst>
              <a:ext uri="{FF2B5EF4-FFF2-40B4-BE49-F238E27FC236}">
                <a16:creationId xmlns:a16="http://schemas.microsoft.com/office/drawing/2014/main" id="{4CC227B2-283B-E90E-3B98-33CC44781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Szöveg helye 3">
            <a:extLst>
              <a:ext uri="{FF2B5EF4-FFF2-40B4-BE49-F238E27FC236}">
                <a16:creationId xmlns:a16="http://schemas.microsoft.com/office/drawing/2014/main" id="{83575E5B-E341-DF09-5683-CF4F0F3D75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0A74A029-CC30-F019-63F0-40C044681E17}"/>
              </a:ext>
            </a:extLst>
          </p:cNvPr>
          <p:cNvSpPr>
            <a:spLocks noGrp="1"/>
          </p:cNvSpPr>
          <p:nvPr>
            <p:ph type="dt" sz="half" idx="10"/>
          </p:nvPr>
        </p:nvSpPr>
        <p:spPr/>
        <p:txBody>
          <a:bodyPr/>
          <a:lstStyle/>
          <a:p>
            <a:r>
              <a:rPr lang="en-US"/>
              <a:t>28. 04. 2023</a:t>
            </a:r>
            <a:endParaRPr lang="en-GB"/>
          </a:p>
        </p:txBody>
      </p:sp>
      <p:sp>
        <p:nvSpPr>
          <p:cNvPr id="6" name="Élőláb helye 5">
            <a:extLst>
              <a:ext uri="{FF2B5EF4-FFF2-40B4-BE49-F238E27FC236}">
                <a16:creationId xmlns:a16="http://schemas.microsoft.com/office/drawing/2014/main" id="{511AD253-BDAB-0941-177B-D0658C54625D}"/>
              </a:ext>
            </a:extLst>
          </p:cNvPr>
          <p:cNvSpPr>
            <a:spLocks noGrp="1"/>
          </p:cNvSpPr>
          <p:nvPr>
            <p:ph type="ftr" sz="quarter" idx="11"/>
          </p:nvPr>
        </p:nvSpPr>
        <p:spPr/>
        <p:txBody>
          <a:bodyPr/>
          <a:lstStyle/>
          <a:p>
            <a:r>
              <a:rPr lang="en-GB"/>
              <a:t>Seminar on Trade unions and International Labour Standards - Skopje</a:t>
            </a:r>
          </a:p>
        </p:txBody>
      </p:sp>
      <p:sp>
        <p:nvSpPr>
          <p:cNvPr id="7" name="Dia számának helye 6">
            <a:extLst>
              <a:ext uri="{FF2B5EF4-FFF2-40B4-BE49-F238E27FC236}">
                <a16:creationId xmlns:a16="http://schemas.microsoft.com/office/drawing/2014/main" id="{DBC29E4D-398B-4115-2CCA-A7F510550D72}"/>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75970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B41AECF-6E83-5E8F-7379-77A81662610C}"/>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endParaRPr lang="en-GB"/>
          </a:p>
        </p:txBody>
      </p:sp>
      <p:sp>
        <p:nvSpPr>
          <p:cNvPr id="3" name="Kép helye 2">
            <a:extLst>
              <a:ext uri="{FF2B5EF4-FFF2-40B4-BE49-F238E27FC236}">
                <a16:creationId xmlns:a16="http://schemas.microsoft.com/office/drawing/2014/main" id="{6AC1ED6A-8030-907B-A5E9-CC1968896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zöveg helye 3">
            <a:extLst>
              <a:ext uri="{FF2B5EF4-FFF2-40B4-BE49-F238E27FC236}">
                <a16:creationId xmlns:a16="http://schemas.microsoft.com/office/drawing/2014/main" id="{48762828-F105-2D83-399C-F83DAEE77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AC4CEE0F-9037-01C7-0726-DC5549C56E70}"/>
              </a:ext>
            </a:extLst>
          </p:cNvPr>
          <p:cNvSpPr>
            <a:spLocks noGrp="1"/>
          </p:cNvSpPr>
          <p:nvPr>
            <p:ph type="dt" sz="half" idx="10"/>
          </p:nvPr>
        </p:nvSpPr>
        <p:spPr/>
        <p:txBody>
          <a:bodyPr/>
          <a:lstStyle/>
          <a:p>
            <a:r>
              <a:rPr lang="en-US"/>
              <a:t>28. 04. 2023</a:t>
            </a:r>
            <a:endParaRPr lang="en-GB"/>
          </a:p>
        </p:txBody>
      </p:sp>
      <p:sp>
        <p:nvSpPr>
          <p:cNvPr id="6" name="Élőláb helye 5">
            <a:extLst>
              <a:ext uri="{FF2B5EF4-FFF2-40B4-BE49-F238E27FC236}">
                <a16:creationId xmlns:a16="http://schemas.microsoft.com/office/drawing/2014/main" id="{412E6099-E774-F2ED-1994-8CB065B5DD04}"/>
              </a:ext>
            </a:extLst>
          </p:cNvPr>
          <p:cNvSpPr>
            <a:spLocks noGrp="1"/>
          </p:cNvSpPr>
          <p:nvPr>
            <p:ph type="ftr" sz="quarter" idx="11"/>
          </p:nvPr>
        </p:nvSpPr>
        <p:spPr/>
        <p:txBody>
          <a:bodyPr/>
          <a:lstStyle/>
          <a:p>
            <a:r>
              <a:rPr lang="en-GB"/>
              <a:t>Seminar on Trade unions and International Labour Standards - Skopje</a:t>
            </a:r>
          </a:p>
        </p:txBody>
      </p:sp>
      <p:sp>
        <p:nvSpPr>
          <p:cNvPr id="7" name="Dia számának helye 6">
            <a:extLst>
              <a:ext uri="{FF2B5EF4-FFF2-40B4-BE49-F238E27FC236}">
                <a16:creationId xmlns:a16="http://schemas.microsoft.com/office/drawing/2014/main" id="{DD35DDC6-3AA7-39DB-22A1-0E2B61A5B44B}"/>
              </a:ext>
            </a:extLst>
          </p:cNvPr>
          <p:cNvSpPr>
            <a:spLocks noGrp="1"/>
          </p:cNvSpPr>
          <p:nvPr>
            <p:ph type="sldNum" sz="quarter" idx="12"/>
          </p:nvPr>
        </p:nvSpPr>
        <p:spPr/>
        <p:txBody>
          <a:bodyPr/>
          <a:lstStyle/>
          <a:p>
            <a:fld id="{8740ACEB-EE6B-4594-98B8-96FF43DA60C6}" type="slidenum">
              <a:rPr lang="en-GB" smtClean="0"/>
              <a:t>‹#›</a:t>
            </a:fld>
            <a:endParaRPr lang="en-GB"/>
          </a:p>
        </p:txBody>
      </p:sp>
    </p:spTree>
    <p:extLst>
      <p:ext uri="{BB962C8B-B14F-4D97-AF65-F5344CB8AC3E}">
        <p14:creationId xmlns:p14="http://schemas.microsoft.com/office/powerpoint/2010/main" val="155964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E0F69780-7931-509E-7BD7-565D52785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endParaRPr lang="en-GB"/>
          </a:p>
        </p:txBody>
      </p:sp>
      <p:sp>
        <p:nvSpPr>
          <p:cNvPr id="3" name="Szöveg helye 2">
            <a:extLst>
              <a:ext uri="{FF2B5EF4-FFF2-40B4-BE49-F238E27FC236}">
                <a16:creationId xmlns:a16="http://schemas.microsoft.com/office/drawing/2014/main" id="{77715447-3988-03D7-2A2F-B6D9223F6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533BBB66-F4BA-569A-6303-CC5F77C2C4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28. 04. 2023</a:t>
            </a:r>
            <a:endParaRPr lang="en-GB"/>
          </a:p>
        </p:txBody>
      </p:sp>
      <p:sp>
        <p:nvSpPr>
          <p:cNvPr id="5" name="Élőláb helye 4">
            <a:extLst>
              <a:ext uri="{FF2B5EF4-FFF2-40B4-BE49-F238E27FC236}">
                <a16:creationId xmlns:a16="http://schemas.microsoft.com/office/drawing/2014/main" id="{7C80EC34-ACB8-434B-28A6-75451D348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Seminar on Trade unions and International Labour Standards - Skopje</a:t>
            </a:r>
          </a:p>
        </p:txBody>
      </p:sp>
      <p:sp>
        <p:nvSpPr>
          <p:cNvPr id="6" name="Dia számának helye 5">
            <a:extLst>
              <a:ext uri="{FF2B5EF4-FFF2-40B4-BE49-F238E27FC236}">
                <a16:creationId xmlns:a16="http://schemas.microsoft.com/office/drawing/2014/main" id="{8D1FB774-06EF-3894-3B0A-C9F39809D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0ACEB-EE6B-4594-98B8-96FF43DA60C6}" type="slidenum">
              <a:rPr lang="en-GB" smtClean="0"/>
              <a:t>‹#›</a:t>
            </a:fld>
            <a:endParaRPr lang="en-GB"/>
          </a:p>
        </p:txBody>
      </p:sp>
    </p:spTree>
    <p:extLst>
      <p:ext uri="{BB962C8B-B14F-4D97-AF65-F5344CB8AC3E}">
        <p14:creationId xmlns:p14="http://schemas.microsoft.com/office/powerpoint/2010/main" val="283214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Cím 1">
            <a:extLst>
              <a:ext uri="{FF2B5EF4-FFF2-40B4-BE49-F238E27FC236}">
                <a16:creationId xmlns:a16="http://schemas.microsoft.com/office/drawing/2014/main" id="{438E69C8-C8EC-4CCF-9363-E835C2A00AAA}"/>
              </a:ext>
            </a:extLst>
          </p:cNvPr>
          <p:cNvSpPr>
            <a:spLocks noGrp="1"/>
          </p:cNvSpPr>
          <p:nvPr>
            <p:ph idx="1"/>
          </p:nvPr>
        </p:nvSpPr>
        <p:spPr>
          <a:xfrm>
            <a:off x="838200" y="920462"/>
            <a:ext cx="10515600" cy="4351338"/>
          </a:xfrm>
        </p:spPr>
        <p:txBody>
          <a:bodyPr>
            <a:normAutofit/>
          </a:bodyPr>
          <a:lstStyle/>
          <a:p>
            <a:pPr marL="0" indent="0">
              <a:buNone/>
            </a:pPr>
            <a:r>
              <a:rPr lang="en-GB"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 challenges of the rapidly changing world of work</a:t>
            </a:r>
            <a:endParaRPr lang="hu-HU"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changing workplace, employment relations - digitalisation, remote work, ... </a:t>
            </a:r>
            <a:endParaRPr lang="hu-HU"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how about workplace safety representatives? </a:t>
            </a:r>
            <a:endParaRPr lang="en-GB" sz="4400" dirty="0"/>
          </a:p>
        </p:txBody>
      </p:sp>
      <p:sp>
        <p:nvSpPr>
          <p:cNvPr id="2" name="Dátum helye 1">
            <a:extLst>
              <a:ext uri="{FF2B5EF4-FFF2-40B4-BE49-F238E27FC236}">
                <a16:creationId xmlns:a16="http://schemas.microsoft.com/office/drawing/2014/main" id="{BF9D9C33-820A-573C-0E2B-74AF986D8536}"/>
              </a:ext>
            </a:extLst>
          </p:cNvPr>
          <p:cNvSpPr>
            <a:spLocks noGrp="1"/>
          </p:cNvSpPr>
          <p:nvPr>
            <p:ph type="dt" sz="half" idx="10"/>
          </p:nvPr>
        </p:nvSpPr>
        <p:spPr/>
        <p:txBody>
          <a:bodyPr/>
          <a:lstStyle/>
          <a:p>
            <a:r>
              <a:rPr lang="en-US"/>
              <a:t>28. 04. 2023</a:t>
            </a:r>
            <a:endParaRPr lang="en-GB"/>
          </a:p>
        </p:txBody>
      </p:sp>
      <p:sp>
        <p:nvSpPr>
          <p:cNvPr id="6" name="Élőláb helye 5">
            <a:extLst>
              <a:ext uri="{FF2B5EF4-FFF2-40B4-BE49-F238E27FC236}">
                <a16:creationId xmlns:a16="http://schemas.microsoft.com/office/drawing/2014/main" id="{1DBD8A52-060E-DB55-7DE2-5D8B7756AFD1}"/>
              </a:ext>
            </a:extLst>
          </p:cNvPr>
          <p:cNvSpPr>
            <a:spLocks noGrp="1"/>
          </p:cNvSpPr>
          <p:nvPr>
            <p:ph type="ftr" sz="quarter" idx="11"/>
          </p:nvPr>
        </p:nvSpPr>
        <p:spPr>
          <a:xfrm>
            <a:off x="4038600" y="6356350"/>
            <a:ext cx="6620164"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D063918A-8F57-BAFD-7E7A-D81F2221475F}"/>
              </a:ext>
            </a:extLst>
          </p:cNvPr>
          <p:cNvSpPr>
            <a:spLocks noGrp="1"/>
          </p:cNvSpPr>
          <p:nvPr>
            <p:ph type="sldNum" sz="quarter" idx="12"/>
          </p:nvPr>
        </p:nvSpPr>
        <p:spPr/>
        <p:txBody>
          <a:bodyPr/>
          <a:lstStyle/>
          <a:p>
            <a:fld id="{8740ACEB-EE6B-4594-98B8-96FF43DA60C6}" type="slidenum">
              <a:rPr lang="en-GB" smtClean="0"/>
              <a:t>1</a:t>
            </a:fld>
            <a:endParaRPr lang="en-GB"/>
          </a:p>
        </p:txBody>
      </p:sp>
      <p:pic>
        <p:nvPicPr>
          <p:cNvPr id="1026" name="Picture 2">
            <a:extLst>
              <a:ext uri="{FF2B5EF4-FFF2-40B4-BE49-F238E27FC236}">
                <a16:creationId xmlns:a16="http://schemas.microsoft.com/office/drawing/2014/main" id="{8E157AC5-E176-2F32-5858-860F225CEA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AB3FB5E4-15FB-7AF7-708D-C91A1DD0A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537" y="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239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E7EC7D-7766-1F40-9A62-2CFC70432848}"/>
              </a:ext>
            </a:extLst>
          </p:cNvPr>
          <p:cNvSpPr>
            <a:spLocks noGrp="1"/>
          </p:cNvSpPr>
          <p:nvPr>
            <p:ph type="title"/>
          </p:nvPr>
        </p:nvSpPr>
        <p:spPr>
          <a:xfrm>
            <a:off x="838200" y="672902"/>
            <a:ext cx="10515600" cy="1325563"/>
          </a:xfrm>
        </p:spPr>
        <p:txBody>
          <a:bodyPr>
            <a:normAutofit/>
          </a:bodyPr>
          <a:lstStyle/>
          <a:p>
            <a:r>
              <a:rPr lang="en-GB" sz="4000" b="1" dirty="0">
                <a:latin typeface="+mn-lt"/>
              </a:rPr>
              <a:t>Impact of psychosocial risks and work-related stress on remote workers</a:t>
            </a:r>
          </a:p>
        </p:txBody>
      </p:sp>
      <p:sp>
        <p:nvSpPr>
          <p:cNvPr id="3" name="Segnaposto contenuto 2">
            <a:extLst>
              <a:ext uri="{FF2B5EF4-FFF2-40B4-BE49-F238E27FC236}">
                <a16:creationId xmlns:a16="http://schemas.microsoft.com/office/drawing/2014/main" id="{4A0BE752-48BC-A74A-BD90-F82A63269A5A}"/>
              </a:ext>
            </a:extLst>
          </p:cNvPr>
          <p:cNvSpPr>
            <a:spLocks noGrp="1"/>
          </p:cNvSpPr>
          <p:nvPr>
            <p:ph sz="half" idx="1"/>
          </p:nvPr>
        </p:nvSpPr>
        <p:spPr>
          <a:xfrm>
            <a:off x="490538" y="2167280"/>
            <a:ext cx="11210924" cy="4017818"/>
          </a:xfrm>
        </p:spPr>
        <p:txBody>
          <a:bodyPr/>
          <a:lstStyle/>
          <a:p>
            <a:pPr lvl="2">
              <a:spcAft>
                <a:spcPts val="1200"/>
              </a:spcAft>
            </a:pPr>
            <a:r>
              <a:rPr lang="en-GB" sz="2400" b="1" dirty="0"/>
              <a:t>Psychological responses: </a:t>
            </a:r>
            <a:r>
              <a:rPr lang="en-GB" sz="2400" dirty="0"/>
              <a:t>low mood, low motivation, exhaustion, anxiety, depression, burnout and suicidal thoughts</a:t>
            </a:r>
          </a:p>
          <a:p>
            <a:pPr lvl="2">
              <a:spcAft>
                <a:spcPts val="1200"/>
              </a:spcAft>
            </a:pPr>
            <a:r>
              <a:rPr lang="en-GB" sz="2400" b="1" dirty="0"/>
              <a:t>Physical reactions: </a:t>
            </a:r>
            <a:r>
              <a:rPr lang="en-GB" sz="2400" dirty="0"/>
              <a:t>digestive problems, dermatological reactions, cardio-vascular disease, musculoskeletal disorders, headaches or other unexplained aches and pains</a:t>
            </a:r>
          </a:p>
          <a:p>
            <a:pPr lvl="2">
              <a:spcAft>
                <a:spcPts val="1200"/>
              </a:spcAft>
            </a:pPr>
            <a:r>
              <a:rPr lang="en-GB" sz="2400" dirty="0"/>
              <a:t>Increased</a:t>
            </a:r>
            <a:r>
              <a:rPr lang="en-GB" sz="2400" b="1" dirty="0"/>
              <a:t> risk of work injuries and accidents </a:t>
            </a:r>
            <a:r>
              <a:rPr lang="en-GB" sz="2400" dirty="0"/>
              <a:t>(due to reduced accuracy)</a:t>
            </a:r>
          </a:p>
          <a:p>
            <a:pPr lvl="2">
              <a:spcAft>
                <a:spcPts val="1200"/>
              </a:spcAft>
            </a:pPr>
            <a:r>
              <a:rPr lang="en-GB" sz="2400" b="1" dirty="0"/>
              <a:t>Impact on workplace productivity: </a:t>
            </a:r>
            <a:r>
              <a:rPr lang="en-GB" sz="2400" dirty="0"/>
              <a:t>increased absenteeism and presenteeism, lower job engagement and reduced job performance (with respect to both the quality and quantity of work) </a:t>
            </a:r>
          </a:p>
          <a:p>
            <a:endParaRPr lang="en-GB" dirty="0"/>
          </a:p>
        </p:txBody>
      </p:sp>
      <p:sp>
        <p:nvSpPr>
          <p:cNvPr id="4" name="Szövegdoboz 3">
            <a:extLst>
              <a:ext uri="{FF2B5EF4-FFF2-40B4-BE49-F238E27FC236}">
                <a16:creationId xmlns:a16="http://schemas.microsoft.com/office/drawing/2014/main" id="{E1EFE54D-C78B-6111-F681-4B7550806275}"/>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15</a:t>
            </a:r>
            <a:endParaRPr lang="en-GB" sz="1400" dirty="0">
              <a:solidFill>
                <a:schemeClr val="tx1">
                  <a:lumMod val="50000"/>
                  <a:lumOff val="50000"/>
                </a:schemeClr>
              </a:solidFill>
            </a:endParaRPr>
          </a:p>
        </p:txBody>
      </p:sp>
      <p:pic>
        <p:nvPicPr>
          <p:cNvPr id="15362" name="Picture 2">
            <a:extLst>
              <a:ext uri="{FF2B5EF4-FFF2-40B4-BE49-F238E27FC236}">
                <a16:creationId xmlns:a16="http://schemas.microsoft.com/office/drawing/2014/main" id="{51FC2AAC-1155-A7B6-FF3F-ED9BE3413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a:extLst>
              <a:ext uri="{FF2B5EF4-FFF2-40B4-BE49-F238E27FC236}">
                <a16:creationId xmlns:a16="http://schemas.microsoft.com/office/drawing/2014/main" id="{3C5D3DDE-4CA7-D586-083C-89FE3E2A02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1580"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6433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b="1" dirty="0">
                <a:latin typeface="+mn-lt"/>
              </a:rPr>
              <a:t>Special focus on work-load, work-pace and work-schedule</a:t>
            </a:r>
          </a:p>
        </p:txBody>
      </p:sp>
      <p:sp>
        <p:nvSpPr>
          <p:cNvPr id="5" name="Content Placeholder 4"/>
          <p:cNvSpPr>
            <a:spLocks noGrp="1"/>
          </p:cNvSpPr>
          <p:nvPr>
            <p:ph sz="half" idx="1"/>
          </p:nvPr>
        </p:nvSpPr>
        <p:spPr>
          <a:xfrm>
            <a:off x="490538" y="2044701"/>
            <a:ext cx="11210924" cy="4116028"/>
          </a:xfrm>
        </p:spPr>
        <p:txBody>
          <a:bodyPr/>
          <a:lstStyle/>
          <a:p>
            <a:r>
              <a:rPr lang="en-GB" sz="2400" b="1" dirty="0">
                <a:solidFill>
                  <a:srgbClr val="FF0000"/>
                </a:solidFill>
              </a:rPr>
              <a:t>Risks</a:t>
            </a:r>
          </a:p>
          <a:p>
            <a:pPr lvl="2"/>
            <a:r>
              <a:rPr lang="en-GB" sz="2400" b="1" dirty="0"/>
              <a:t>Workers may experience either work overload or underload</a:t>
            </a:r>
          </a:p>
          <a:p>
            <a:pPr lvl="2"/>
            <a:r>
              <a:rPr lang="en-GB" sz="2400" b="1" dirty="0"/>
              <a:t>Unrealistic work-pace or deadlines</a:t>
            </a:r>
          </a:p>
          <a:p>
            <a:pPr lvl="2"/>
            <a:r>
              <a:rPr lang="en-GB" sz="2400" b="1" dirty="0"/>
              <a:t>Working long hours or late into the night </a:t>
            </a:r>
          </a:p>
          <a:p>
            <a:r>
              <a:rPr lang="en-GB" sz="2400" b="1" dirty="0">
                <a:solidFill>
                  <a:srgbClr val="FF0000"/>
                </a:solidFill>
              </a:rPr>
              <a:t>Impact on OSH</a:t>
            </a:r>
          </a:p>
          <a:p>
            <a:pPr lvl="2"/>
            <a:r>
              <a:rPr lang="en-GB" sz="2400" b="1" dirty="0"/>
              <a:t>Stress and burnout</a:t>
            </a:r>
          </a:p>
          <a:p>
            <a:pPr lvl="2"/>
            <a:r>
              <a:rPr lang="en-GB" sz="2400" b="1" dirty="0"/>
              <a:t>Physical and mental fatigue</a:t>
            </a:r>
          </a:p>
          <a:p>
            <a:pPr lvl="2"/>
            <a:r>
              <a:rPr lang="en-GB" sz="2400" b="1" dirty="0"/>
              <a:t>Increased risk of mental health effects, such as anxiety or depression</a:t>
            </a:r>
          </a:p>
          <a:p>
            <a:pPr lvl="2"/>
            <a:endParaRPr lang="en-GB" dirty="0"/>
          </a:p>
        </p:txBody>
      </p:sp>
      <p:sp>
        <p:nvSpPr>
          <p:cNvPr id="3" name="Szövegdoboz 2">
            <a:extLst>
              <a:ext uri="{FF2B5EF4-FFF2-40B4-BE49-F238E27FC236}">
                <a16:creationId xmlns:a16="http://schemas.microsoft.com/office/drawing/2014/main" id="{55A033C3-8716-F58D-B0CB-C034319B2CB6}"/>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16</a:t>
            </a:r>
            <a:endParaRPr lang="en-GB" sz="1400" dirty="0">
              <a:solidFill>
                <a:schemeClr val="tx1">
                  <a:lumMod val="50000"/>
                  <a:lumOff val="50000"/>
                </a:schemeClr>
              </a:solidFill>
            </a:endParaRPr>
          </a:p>
        </p:txBody>
      </p:sp>
      <p:pic>
        <p:nvPicPr>
          <p:cNvPr id="16386" name="Picture 2">
            <a:extLst>
              <a:ext uri="{FF2B5EF4-FFF2-40B4-BE49-F238E27FC236}">
                <a16:creationId xmlns:a16="http://schemas.microsoft.com/office/drawing/2014/main" id="{1580EB69-8C8B-DE42-A9E0-C200C719A4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a:extLst>
              <a:ext uri="{FF2B5EF4-FFF2-40B4-BE49-F238E27FC236}">
                <a16:creationId xmlns:a16="http://schemas.microsoft.com/office/drawing/2014/main" id="{E3111622-F7FD-08AA-FB91-16D650C816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1" y="29091"/>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822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E3FF08-4B30-D245-9B0B-015C6D6C746B}"/>
              </a:ext>
            </a:extLst>
          </p:cNvPr>
          <p:cNvSpPr>
            <a:spLocks noGrp="1"/>
          </p:cNvSpPr>
          <p:nvPr>
            <p:ph type="title"/>
          </p:nvPr>
        </p:nvSpPr>
        <p:spPr/>
        <p:txBody>
          <a:bodyPr>
            <a:normAutofit fontScale="90000"/>
          </a:bodyPr>
          <a:lstStyle/>
          <a:p>
            <a:r>
              <a:rPr lang="en-US" b="1" dirty="0">
                <a:latin typeface="+mn-lt"/>
              </a:rPr>
              <a:t>Improving the physical environment and ergonomic factors during remote work</a:t>
            </a:r>
            <a:br>
              <a:rPr lang="en-US" b="1" dirty="0">
                <a:latin typeface="+mn-lt"/>
              </a:rPr>
            </a:br>
            <a:r>
              <a:rPr lang="hu-HU" b="1" dirty="0">
                <a:latin typeface="+mn-lt"/>
              </a:rPr>
              <a:t>			</a:t>
            </a:r>
            <a:r>
              <a:rPr lang="en-US" b="1" dirty="0">
                <a:solidFill>
                  <a:srgbClr val="FF0000"/>
                </a:solidFill>
                <a:latin typeface="+mn-lt"/>
              </a:rPr>
              <a:t>Suggested Actions</a:t>
            </a:r>
          </a:p>
        </p:txBody>
      </p:sp>
      <p:sp>
        <p:nvSpPr>
          <p:cNvPr id="8" name="Segnaposto contenuto 2">
            <a:extLst>
              <a:ext uri="{FF2B5EF4-FFF2-40B4-BE49-F238E27FC236}">
                <a16:creationId xmlns:a16="http://schemas.microsoft.com/office/drawing/2014/main" id="{2BB6F95F-2BFA-0D46-A339-86195C1EFE5E}"/>
              </a:ext>
            </a:extLst>
          </p:cNvPr>
          <p:cNvSpPr txBox="1">
            <a:spLocks noGrp="1"/>
          </p:cNvSpPr>
          <p:nvPr>
            <p:ph idx="1"/>
          </p:nvPr>
        </p:nvSpPr>
        <p:spPr>
          <a:xfrm>
            <a:off x="1343967" y="2115128"/>
            <a:ext cx="9504066" cy="4137890"/>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spcAft>
                <a:spcPts val="600"/>
              </a:spcAft>
              <a:buClr>
                <a:schemeClr val="accent1"/>
              </a:buClr>
              <a:buNone/>
            </a:pPr>
            <a:r>
              <a:rPr lang="en-GB" sz="2000" b="1" dirty="0">
                <a:solidFill>
                  <a:srgbClr val="FF0000"/>
                </a:solidFill>
              </a:rPr>
              <a:t>Employers should provide workers with adequate information on:</a:t>
            </a:r>
          </a:p>
          <a:p>
            <a:pPr lvl="2">
              <a:spcAft>
                <a:spcPts val="600"/>
              </a:spcAft>
              <a:buClr>
                <a:schemeClr val="accent1"/>
              </a:buClr>
            </a:pPr>
            <a:r>
              <a:rPr lang="en-GB" sz="2000" b="1" dirty="0"/>
              <a:t>Ways to modify the physical environment to reduce risks</a:t>
            </a:r>
          </a:p>
          <a:p>
            <a:pPr lvl="2">
              <a:spcAft>
                <a:spcPts val="600"/>
              </a:spcAft>
              <a:buClr>
                <a:schemeClr val="accent1"/>
              </a:buClr>
            </a:pPr>
            <a:r>
              <a:rPr lang="en-GB" sz="2000" b="1" dirty="0"/>
              <a:t>Reviewing where the screen is located to avoid glare;</a:t>
            </a:r>
          </a:p>
          <a:p>
            <a:pPr lvl="2">
              <a:spcAft>
                <a:spcPts val="600"/>
              </a:spcAft>
              <a:buClr>
                <a:schemeClr val="accent1"/>
              </a:buClr>
            </a:pPr>
            <a:r>
              <a:rPr lang="en-GB" sz="2000" b="1" dirty="0"/>
              <a:t>How best to place equipment to minimize twisting or overreaching;</a:t>
            </a:r>
          </a:p>
          <a:p>
            <a:pPr lvl="2">
              <a:spcAft>
                <a:spcPts val="600"/>
              </a:spcAft>
              <a:buClr>
                <a:schemeClr val="accent1"/>
              </a:buClr>
            </a:pPr>
            <a:r>
              <a:rPr lang="en-GB" sz="2000" b="1" dirty="0"/>
              <a:t>Varying work tasks to change positions;</a:t>
            </a:r>
          </a:p>
          <a:p>
            <a:pPr lvl="2">
              <a:spcAft>
                <a:spcPts val="600"/>
              </a:spcAft>
              <a:buClr>
                <a:schemeClr val="accent1"/>
              </a:buClr>
            </a:pPr>
            <a:r>
              <a:rPr lang="en-GB" sz="2000" b="1" dirty="0"/>
              <a:t>Taking regular breaks and to stand and move for one minute every hour</a:t>
            </a:r>
          </a:p>
          <a:p>
            <a:pPr lvl="2">
              <a:spcAft>
                <a:spcPts val="600"/>
              </a:spcAft>
              <a:buClr>
                <a:schemeClr val="accent1"/>
              </a:buClr>
            </a:pPr>
            <a:r>
              <a:rPr lang="en-GB" sz="2000" b="1" dirty="0"/>
              <a:t>Train people working from home in how to work from home safely and effectively</a:t>
            </a:r>
          </a:p>
          <a:p>
            <a:pPr marL="0" lvl="2" indent="0">
              <a:spcAft>
                <a:spcPts val="600"/>
              </a:spcAft>
              <a:buClr>
                <a:schemeClr val="accent1"/>
              </a:buClr>
              <a:buNone/>
            </a:pPr>
            <a:r>
              <a:rPr lang="en-GB" sz="2000" b="1" dirty="0">
                <a:solidFill>
                  <a:srgbClr val="FF0000"/>
                </a:solidFill>
              </a:rPr>
              <a:t>Adequate equipment should be provided when needed to complete the job tasks</a:t>
            </a:r>
            <a:endParaRPr lang="hu-HU" sz="2000" b="1" dirty="0">
              <a:solidFill>
                <a:srgbClr val="FF0000"/>
              </a:solidFill>
            </a:endParaRPr>
          </a:p>
          <a:p>
            <a:pPr marL="0" lvl="2" indent="0">
              <a:spcAft>
                <a:spcPts val="600"/>
              </a:spcAft>
              <a:buClr>
                <a:schemeClr val="accent1"/>
              </a:buClr>
              <a:buNone/>
            </a:pPr>
            <a:r>
              <a:rPr lang="hu-HU" sz="2000" b="1" dirty="0" err="1">
                <a:solidFill>
                  <a:srgbClr val="FF0000"/>
                </a:solidFill>
              </a:rPr>
              <a:t>Workers</a:t>
            </a:r>
            <a:r>
              <a:rPr lang="hu-HU" sz="2000" b="1" dirty="0">
                <a:solidFill>
                  <a:srgbClr val="FF0000"/>
                </a:solidFill>
              </a:rPr>
              <a:t> </a:t>
            </a:r>
            <a:r>
              <a:rPr lang="hu-HU" sz="2000" b="1" dirty="0" err="1">
                <a:solidFill>
                  <a:srgbClr val="FF0000"/>
                </a:solidFill>
              </a:rPr>
              <a:t>should</a:t>
            </a:r>
            <a:r>
              <a:rPr lang="hu-HU" sz="2000" b="1" dirty="0">
                <a:solidFill>
                  <a:srgbClr val="FF0000"/>
                </a:solidFill>
              </a:rPr>
              <a:t> be </a:t>
            </a:r>
            <a:r>
              <a:rPr lang="hu-HU" sz="2000" b="1" dirty="0" err="1">
                <a:solidFill>
                  <a:srgbClr val="FF0000"/>
                </a:solidFill>
              </a:rPr>
              <a:t>aware</a:t>
            </a:r>
            <a:r>
              <a:rPr lang="hu-HU" sz="2000" b="1" dirty="0">
                <a:solidFill>
                  <a:srgbClr val="FF0000"/>
                </a:solidFill>
              </a:rPr>
              <a:t> of (</a:t>
            </a:r>
            <a:r>
              <a:rPr lang="hu-HU" sz="2000" b="1" dirty="0" err="1">
                <a:solidFill>
                  <a:srgbClr val="FF0000"/>
                </a:solidFill>
              </a:rPr>
              <a:t>empowered</a:t>
            </a:r>
            <a:r>
              <a:rPr lang="hu-HU" sz="2000" b="1" dirty="0">
                <a:solidFill>
                  <a:srgbClr val="FF0000"/>
                </a:solidFill>
              </a:rPr>
              <a:t> </a:t>
            </a:r>
            <a:r>
              <a:rPr lang="hu-HU" sz="2000" b="1" dirty="0" err="1">
                <a:solidFill>
                  <a:srgbClr val="FF0000"/>
                </a:solidFill>
              </a:rPr>
              <a:t>for</a:t>
            </a:r>
            <a:r>
              <a:rPr lang="hu-HU" sz="2000" b="1" dirty="0">
                <a:solidFill>
                  <a:srgbClr val="FF0000"/>
                </a:solidFill>
              </a:rPr>
              <a:t>) </a:t>
            </a:r>
            <a:r>
              <a:rPr lang="hu-HU" sz="2000" b="1" dirty="0" err="1">
                <a:solidFill>
                  <a:srgbClr val="FF0000"/>
                </a:solidFill>
              </a:rPr>
              <a:t>their</a:t>
            </a:r>
            <a:r>
              <a:rPr lang="hu-HU" sz="2000" b="1" dirty="0">
                <a:solidFill>
                  <a:srgbClr val="FF0000"/>
                </a:solidFill>
              </a:rPr>
              <a:t> </a:t>
            </a:r>
            <a:r>
              <a:rPr lang="hu-HU" sz="2000" b="1" dirty="0" err="1">
                <a:solidFill>
                  <a:srgbClr val="FF0000"/>
                </a:solidFill>
              </a:rPr>
              <a:t>rights</a:t>
            </a:r>
            <a:r>
              <a:rPr lang="hu-HU" sz="2000" b="1" dirty="0">
                <a:solidFill>
                  <a:srgbClr val="FF0000"/>
                </a:solidFill>
              </a:rPr>
              <a:t>, </a:t>
            </a:r>
            <a:r>
              <a:rPr lang="hu-HU" sz="2000" b="1" dirty="0" err="1">
                <a:solidFill>
                  <a:srgbClr val="FF0000"/>
                </a:solidFill>
              </a:rPr>
              <a:t>duties</a:t>
            </a:r>
            <a:r>
              <a:rPr lang="hu-HU" sz="2000" b="1" dirty="0">
                <a:solidFill>
                  <a:srgbClr val="FF0000"/>
                </a:solidFill>
              </a:rPr>
              <a:t> - </a:t>
            </a:r>
            <a:r>
              <a:rPr lang="hu-HU" sz="2000" b="1" dirty="0" err="1">
                <a:solidFill>
                  <a:srgbClr val="FF0000"/>
                </a:solidFill>
              </a:rPr>
              <a:t>protection</a:t>
            </a:r>
            <a:r>
              <a:rPr lang="hu-HU" sz="2000" b="1" dirty="0">
                <a:solidFill>
                  <a:srgbClr val="FF0000"/>
                </a:solidFill>
              </a:rPr>
              <a:t> </a:t>
            </a:r>
            <a:endParaRPr lang="en-GB" sz="2000" b="1" dirty="0">
              <a:solidFill>
                <a:srgbClr val="FF0000"/>
              </a:solidFill>
            </a:endParaRPr>
          </a:p>
          <a:p>
            <a:pPr lvl="2">
              <a:spcAft>
                <a:spcPts val="600"/>
              </a:spcAft>
              <a:buClr>
                <a:schemeClr val="accent1"/>
              </a:buClr>
            </a:pPr>
            <a:endParaRPr lang="en-GB" dirty="0"/>
          </a:p>
          <a:p>
            <a:pPr>
              <a:spcBef>
                <a:spcPts val="600"/>
              </a:spcBef>
              <a:buClr>
                <a:schemeClr val="accent1"/>
              </a:buClr>
            </a:pPr>
            <a:endParaRPr lang="it-IT" dirty="0"/>
          </a:p>
          <a:p>
            <a:pPr>
              <a:spcBef>
                <a:spcPts val="600"/>
              </a:spcBef>
              <a:buClr>
                <a:schemeClr val="accent1"/>
              </a:buClr>
            </a:pPr>
            <a:endParaRPr lang="en-GB" dirty="0"/>
          </a:p>
        </p:txBody>
      </p:sp>
      <p:sp>
        <p:nvSpPr>
          <p:cNvPr id="9" name="Dátum helye 8">
            <a:extLst>
              <a:ext uri="{FF2B5EF4-FFF2-40B4-BE49-F238E27FC236}">
                <a16:creationId xmlns:a16="http://schemas.microsoft.com/office/drawing/2014/main" id="{662F0A24-552F-E3A1-434C-F1BD6278FF39}"/>
              </a:ext>
            </a:extLst>
          </p:cNvPr>
          <p:cNvSpPr>
            <a:spLocks noGrp="1"/>
          </p:cNvSpPr>
          <p:nvPr>
            <p:ph type="dt" sz="half" idx="10"/>
          </p:nvPr>
        </p:nvSpPr>
        <p:spPr/>
        <p:txBody>
          <a:bodyPr/>
          <a:lstStyle/>
          <a:p>
            <a:r>
              <a:rPr lang="en-US"/>
              <a:t>28. 04. 2023</a:t>
            </a:r>
            <a:endParaRPr lang="en-GB"/>
          </a:p>
        </p:txBody>
      </p:sp>
      <p:sp>
        <p:nvSpPr>
          <p:cNvPr id="6" name="Élőláb helye 5">
            <a:extLst>
              <a:ext uri="{FF2B5EF4-FFF2-40B4-BE49-F238E27FC236}">
                <a16:creationId xmlns:a16="http://schemas.microsoft.com/office/drawing/2014/main" id="{1841FBDA-59A8-2BC2-D1C7-A8EE854D1833}"/>
              </a:ext>
            </a:extLst>
          </p:cNvPr>
          <p:cNvSpPr>
            <a:spLocks noGrp="1"/>
          </p:cNvSpPr>
          <p:nvPr>
            <p:ph type="ftr" sz="quarter" idx="11"/>
          </p:nvPr>
        </p:nvSpPr>
        <p:spPr>
          <a:xfrm>
            <a:off x="4038599" y="6356350"/>
            <a:ext cx="6897256" cy="365125"/>
          </a:xfrm>
        </p:spPr>
        <p:txBody>
          <a:bodyPr/>
          <a:lstStyle/>
          <a:p>
            <a:r>
              <a:rPr lang="hu-HU" dirty="0"/>
              <a:t>Károly György		</a:t>
            </a:r>
            <a:r>
              <a:rPr lang="en-GB" dirty="0"/>
              <a:t>Seminar on Trade unions and International Labour Standards - Skopje</a:t>
            </a:r>
          </a:p>
        </p:txBody>
      </p:sp>
      <p:sp>
        <p:nvSpPr>
          <p:cNvPr id="2" name="Dia számának helye 1">
            <a:extLst>
              <a:ext uri="{FF2B5EF4-FFF2-40B4-BE49-F238E27FC236}">
                <a16:creationId xmlns:a16="http://schemas.microsoft.com/office/drawing/2014/main" id="{47A463F0-0AB1-2162-9D96-CCF4BB53E641}"/>
              </a:ext>
            </a:extLst>
          </p:cNvPr>
          <p:cNvSpPr>
            <a:spLocks noGrp="1"/>
          </p:cNvSpPr>
          <p:nvPr>
            <p:ph type="sldNum" sz="quarter" idx="12"/>
          </p:nvPr>
        </p:nvSpPr>
        <p:spPr/>
        <p:txBody>
          <a:bodyPr/>
          <a:lstStyle/>
          <a:p>
            <a:fld id="{856227C0-AD57-4F9B-BAE3-EEFB0D0EE427}" type="slidenum">
              <a:rPr lang="en-GB" smtClean="0"/>
              <a:t>12</a:t>
            </a:fld>
            <a:endParaRPr lang="en-GB"/>
          </a:p>
        </p:txBody>
      </p:sp>
      <p:pic>
        <p:nvPicPr>
          <p:cNvPr id="12290" name="Picture 2">
            <a:extLst>
              <a:ext uri="{FF2B5EF4-FFF2-40B4-BE49-F238E27FC236}">
                <a16:creationId xmlns:a16="http://schemas.microsoft.com/office/drawing/2014/main" id="{B2B6E9D9-C452-E057-65D9-0CB866E3E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a:extLst>
              <a:ext uri="{FF2B5EF4-FFF2-40B4-BE49-F238E27FC236}">
                <a16:creationId xmlns:a16="http://schemas.microsoft.com/office/drawing/2014/main" id="{9ECE8478-21C0-89FA-5804-F34344169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1580"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47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90538" y="659743"/>
            <a:ext cx="10863262" cy="1325563"/>
          </a:xfrm>
        </p:spPr>
        <p:txBody>
          <a:bodyPr>
            <a:normAutofit/>
          </a:bodyPr>
          <a:lstStyle/>
          <a:p>
            <a:pPr algn="ctr"/>
            <a:r>
              <a:rPr lang="en-GB" sz="3100" b="1" dirty="0">
                <a:latin typeface="+mn-lt"/>
              </a:rPr>
              <a:t>Workload, work-pace and work-schedule and preventing stress</a:t>
            </a:r>
            <a:br>
              <a:rPr lang="en-GB" b="1" dirty="0">
                <a:latin typeface="+mn-lt"/>
              </a:rPr>
            </a:br>
            <a:r>
              <a:rPr lang="en-GB" sz="3200" b="1" dirty="0">
                <a:solidFill>
                  <a:srgbClr val="FF0000"/>
                </a:solidFill>
                <a:latin typeface="+mn-lt"/>
              </a:rPr>
              <a:t>Suggest</a:t>
            </a:r>
            <a:r>
              <a:rPr lang="en-US" sz="3200" b="1" dirty="0">
                <a:solidFill>
                  <a:srgbClr val="FF0000"/>
                </a:solidFill>
                <a:latin typeface="+mn-lt"/>
              </a:rPr>
              <a:t>ed</a:t>
            </a:r>
            <a:r>
              <a:rPr lang="en-GB" sz="3200" b="1" dirty="0">
                <a:solidFill>
                  <a:srgbClr val="FF0000"/>
                </a:solidFill>
                <a:latin typeface="+mn-lt"/>
              </a:rPr>
              <a:t> Actions</a:t>
            </a:r>
          </a:p>
        </p:txBody>
      </p:sp>
      <p:sp>
        <p:nvSpPr>
          <p:cNvPr id="5" name="Content Placeholder 4"/>
          <p:cNvSpPr>
            <a:spLocks noGrp="1"/>
          </p:cNvSpPr>
          <p:nvPr>
            <p:ph sz="half" idx="1"/>
          </p:nvPr>
        </p:nvSpPr>
        <p:spPr>
          <a:xfrm>
            <a:off x="-184727" y="2042452"/>
            <a:ext cx="11886189" cy="4237335"/>
          </a:xfrm>
        </p:spPr>
        <p:txBody>
          <a:bodyPr>
            <a:normAutofit/>
          </a:bodyPr>
          <a:lstStyle/>
          <a:p>
            <a:pPr lvl="2"/>
            <a:r>
              <a:rPr lang="en-GB" sz="2400" b="1" dirty="0"/>
              <a:t>Management commitment and support </a:t>
            </a:r>
            <a:r>
              <a:rPr lang="en-GB" sz="2400" dirty="0"/>
              <a:t>and connection with supervisors and colleagues</a:t>
            </a:r>
          </a:p>
          <a:p>
            <a:pPr lvl="2"/>
            <a:r>
              <a:rPr lang="en-GB" sz="2400" dirty="0"/>
              <a:t>Review and </a:t>
            </a:r>
            <a:r>
              <a:rPr lang="en-GB" sz="2400" b="1" dirty="0"/>
              <a:t>clearly define tasks, responsibilities and results </a:t>
            </a:r>
            <a:r>
              <a:rPr lang="en-GB" sz="2400" dirty="0"/>
              <a:t>to be achieved </a:t>
            </a:r>
          </a:p>
          <a:p>
            <a:pPr lvl="2"/>
            <a:r>
              <a:rPr lang="en-GB" sz="2400" b="1" dirty="0"/>
              <a:t>Assess workload </a:t>
            </a:r>
            <a:r>
              <a:rPr lang="en-GB" sz="2400" dirty="0"/>
              <a:t>and adjust and redistribute work assignments, if needed</a:t>
            </a:r>
          </a:p>
          <a:p>
            <a:pPr lvl="2"/>
            <a:r>
              <a:rPr lang="en-GB" sz="2400" dirty="0"/>
              <a:t>Improve working methods and </a:t>
            </a:r>
            <a:r>
              <a:rPr lang="en-GB" sz="2400" b="1" dirty="0"/>
              <a:t>ensure that the necessary equipment and supports are available </a:t>
            </a:r>
            <a:r>
              <a:rPr lang="en-GB" sz="2400" dirty="0"/>
              <a:t>to help workers complete their tasks safely and efficiently</a:t>
            </a:r>
          </a:p>
          <a:p>
            <a:pPr lvl="2"/>
            <a:r>
              <a:rPr lang="en-GB" sz="2400" dirty="0"/>
              <a:t>Arrange work schedules with hours of contactability and emphasize</a:t>
            </a:r>
            <a:r>
              <a:rPr lang="en-GB" sz="2400" b="1" dirty="0"/>
              <a:t> the right to disconnect</a:t>
            </a:r>
          </a:p>
          <a:p>
            <a:pPr lvl="2"/>
            <a:r>
              <a:rPr lang="en-GB" sz="2400" dirty="0"/>
              <a:t>Include </a:t>
            </a:r>
            <a:r>
              <a:rPr lang="en-GB" sz="2400" b="1" dirty="0"/>
              <a:t>sufficient breaks </a:t>
            </a:r>
            <a:r>
              <a:rPr lang="en-GB" sz="2400" dirty="0"/>
              <a:t>and encourage workers to have regular breaks</a:t>
            </a:r>
          </a:p>
          <a:p>
            <a:pPr lvl="2"/>
            <a:r>
              <a:rPr lang="en-GB" sz="2400" b="1" dirty="0"/>
              <a:t>Encourage relaxation exercises, stretching or recreational activities </a:t>
            </a:r>
            <a:r>
              <a:rPr lang="en-GB" sz="2400" dirty="0"/>
              <a:t>during breaks in meetings</a:t>
            </a:r>
          </a:p>
          <a:p>
            <a:endParaRPr lang="en-GB" dirty="0"/>
          </a:p>
        </p:txBody>
      </p:sp>
      <p:sp>
        <p:nvSpPr>
          <p:cNvPr id="2" name="Szövegdoboz 1">
            <a:extLst>
              <a:ext uri="{FF2B5EF4-FFF2-40B4-BE49-F238E27FC236}">
                <a16:creationId xmlns:a16="http://schemas.microsoft.com/office/drawing/2014/main" id="{6EAE1ADD-F14D-2A34-0855-B12A7DAD5A96}"/>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18</a:t>
            </a:r>
            <a:endParaRPr lang="en-GB" sz="1400" dirty="0">
              <a:solidFill>
                <a:schemeClr val="tx1">
                  <a:lumMod val="50000"/>
                  <a:lumOff val="50000"/>
                </a:schemeClr>
              </a:solidFill>
            </a:endParaRPr>
          </a:p>
        </p:txBody>
      </p:sp>
      <p:pic>
        <p:nvPicPr>
          <p:cNvPr id="18434" name="Picture 2">
            <a:extLst>
              <a:ext uri="{FF2B5EF4-FFF2-40B4-BE49-F238E27FC236}">
                <a16:creationId xmlns:a16="http://schemas.microsoft.com/office/drawing/2014/main" id="{6D09A7E7-7A28-8041-5F38-885D33C171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a:extLst>
              <a:ext uri="{FF2B5EF4-FFF2-40B4-BE49-F238E27FC236}">
                <a16:creationId xmlns:a16="http://schemas.microsoft.com/office/drawing/2014/main" id="{FA0CE91E-30D2-8C9C-5938-C9A2EE5AD3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0"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996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F67B2-FC60-C649-9A65-179E947931E7}"/>
              </a:ext>
            </a:extLst>
          </p:cNvPr>
          <p:cNvSpPr>
            <a:spLocks noGrp="1"/>
          </p:cNvSpPr>
          <p:nvPr>
            <p:ph type="title"/>
          </p:nvPr>
        </p:nvSpPr>
        <p:spPr/>
        <p:txBody>
          <a:bodyPr/>
          <a:lstStyle/>
          <a:p>
            <a:r>
              <a:rPr lang="en-GB" b="1" dirty="0">
                <a:latin typeface="+mn-lt"/>
              </a:rPr>
              <a:t>Special focus on work-life balance</a:t>
            </a:r>
          </a:p>
        </p:txBody>
      </p:sp>
      <p:sp>
        <p:nvSpPr>
          <p:cNvPr id="3" name="Segnaposto contenuto 2">
            <a:extLst>
              <a:ext uri="{FF2B5EF4-FFF2-40B4-BE49-F238E27FC236}">
                <a16:creationId xmlns:a16="http://schemas.microsoft.com/office/drawing/2014/main" id="{FBE9BB83-5873-A54F-9F60-7848F2492C42}"/>
              </a:ext>
            </a:extLst>
          </p:cNvPr>
          <p:cNvSpPr>
            <a:spLocks noGrp="1"/>
          </p:cNvSpPr>
          <p:nvPr>
            <p:ph sz="half" idx="1"/>
          </p:nvPr>
        </p:nvSpPr>
        <p:spPr>
          <a:xfrm>
            <a:off x="522068" y="1728962"/>
            <a:ext cx="9139167" cy="4608338"/>
          </a:xfrm>
        </p:spPr>
        <p:txBody>
          <a:bodyPr>
            <a:normAutofit/>
          </a:bodyPr>
          <a:lstStyle/>
          <a:p>
            <a:pPr>
              <a:spcBef>
                <a:spcPts val="400"/>
              </a:spcBef>
            </a:pPr>
            <a:r>
              <a:rPr lang="en-GB" sz="2400" b="1" dirty="0">
                <a:solidFill>
                  <a:srgbClr val="FF0000"/>
                </a:solidFill>
              </a:rPr>
              <a:t>Blurred boundaries between personal lives and work when working from home </a:t>
            </a:r>
          </a:p>
          <a:p>
            <a:pPr lvl="2"/>
            <a:r>
              <a:rPr lang="en-GB" sz="2400" b="1" dirty="0"/>
              <a:t>Working hours and contactability</a:t>
            </a:r>
          </a:p>
          <a:p>
            <a:pPr lvl="2"/>
            <a:r>
              <a:rPr lang="en-GB" sz="2400" b="1" dirty="0"/>
              <a:t>Lack of clarity around sick leave and other policies</a:t>
            </a:r>
          </a:p>
          <a:p>
            <a:pPr lvl="2"/>
            <a:r>
              <a:rPr lang="en-GB" sz="2400" b="1" dirty="0"/>
              <a:t>Balancing work with family duties, such as young children or family members who may be at home</a:t>
            </a:r>
          </a:p>
          <a:p>
            <a:pPr lvl="1"/>
            <a:r>
              <a:rPr lang="en-GB" b="1" dirty="0">
                <a:solidFill>
                  <a:srgbClr val="FF0000"/>
                </a:solidFill>
              </a:rPr>
              <a:t>Potential Impacts on Occupational Safety and Health</a:t>
            </a:r>
          </a:p>
          <a:p>
            <a:pPr lvl="2"/>
            <a:r>
              <a:rPr lang="en-GB" sz="2400" b="1" dirty="0"/>
              <a:t>Increased stress and other psychological effects</a:t>
            </a:r>
          </a:p>
          <a:p>
            <a:pPr lvl="2"/>
            <a:r>
              <a:rPr lang="en-GB" sz="2400" b="1" dirty="0"/>
              <a:t>Physical and mental fatigue, burnout</a:t>
            </a:r>
          </a:p>
          <a:p>
            <a:pPr lvl="2"/>
            <a:r>
              <a:rPr lang="en-GB" sz="2400" b="1" dirty="0"/>
              <a:t>Negative effects on social health and wellbeing</a:t>
            </a:r>
          </a:p>
          <a:p>
            <a:pPr lvl="2">
              <a:spcBef>
                <a:spcPts val="400"/>
              </a:spcBef>
            </a:pPr>
            <a:endParaRPr lang="en-GB" sz="2000" dirty="0"/>
          </a:p>
        </p:txBody>
      </p:sp>
      <p:sp>
        <p:nvSpPr>
          <p:cNvPr id="5" name="Szövegdoboz 4">
            <a:extLst>
              <a:ext uri="{FF2B5EF4-FFF2-40B4-BE49-F238E27FC236}">
                <a16:creationId xmlns:a16="http://schemas.microsoft.com/office/drawing/2014/main" id="{FC0288DF-CFE7-2BE0-90C5-0B33428E122E}"/>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19</a:t>
            </a:r>
            <a:endParaRPr lang="en-GB" sz="1400" dirty="0">
              <a:solidFill>
                <a:schemeClr val="tx1">
                  <a:lumMod val="50000"/>
                  <a:lumOff val="50000"/>
                </a:schemeClr>
              </a:solidFill>
            </a:endParaRPr>
          </a:p>
        </p:txBody>
      </p:sp>
      <p:pic>
        <p:nvPicPr>
          <p:cNvPr id="19458" name="Picture 2">
            <a:extLst>
              <a:ext uri="{FF2B5EF4-FFF2-40B4-BE49-F238E27FC236}">
                <a16:creationId xmlns:a16="http://schemas.microsoft.com/office/drawing/2014/main" id="{8740CC15-7BE0-EBC5-E8A3-4497E82D2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a:extLst>
              <a:ext uri="{FF2B5EF4-FFF2-40B4-BE49-F238E27FC236}">
                <a16:creationId xmlns:a16="http://schemas.microsoft.com/office/drawing/2014/main" id="{F794F8C4-5728-CBD2-DABC-0CD8827559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1702"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12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060C26-C1CC-4246-87EB-FAF49B2AD200}"/>
              </a:ext>
            </a:extLst>
          </p:cNvPr>
          <p:cNvSpPr>
            <a:spLocks noGrp="1"/>
          </p:cNvSpPr>
          <p:nvPr>
            <p:ph type="title"/>
          </p:nvPr>
        </p:nvSpPr>
        <p:spPr/>
        <p:txBody>
          <a:bodyPr/>
          <a:lstStyle/>
          <a:p>
            <a:r>
              <a:rPr lang="en-GB" sz="3600" b="1" dirty="0">
                <a:solidFill>
                  <a:srgbClr val="FF0000"/>
                </a:solidFill>
                <a:latin typeface="+mn-lt"/>
              </a:rPr>
              <a:t>Work-life balance</a:t>
            </a:r>
            <a:br>
              <a:rPr lang="en-GB" dirty="0">
                <a:latin typeface="+mn-lt"/>
              </a:rPr>
            </a:br>
            <a:r>
              <a:rPr lang="hu-HU" dirty="0">
                <a:latin typeface="+mn-lt"/>
              </a:rPr>
              <a:t>			</a:t>
            </a:r>
            <a:r>
              <a:rPr lang="en-GB" sz="3200" b="1" dirty="0">
                <a:solidFill>
                  <a:srgbClr val="FF0000"/>
                </a:solidFill>
                <a:latin typeface="+mn-lt"/>
              </a:rPr>
              <a:t>Suggested actions</a:t>
            </a:r>
            <a:endParaRPr lang="fr-FR" sz="3200" b="1" dirty="0">
              <a:solidFill>
                <a:srgbClr val="FF0000"/>
              </a:solidFill>
              <a:latin typeface="+mn-lt"/>
            </a:endParaRPr>
          </a:p>
        </p:txBody>
      </p:sp>
      <p:sp>
        <p:nvSpPr>
          <p:cNvPr id="3" name="Segnaposto contenuto 2">
            <a:extLst>
              <a:ext uri="{FF2B5EF4-FFF2-40B4-BE49-F238E27FC236}">
                <a16:creationId xmlns:a16="http://schemas.microsoft.com/office/drawing/2014/main" id="{2C8F21F6-ACA5-FD42-BC28-9BFD4B9C58EE}"/>
              </a:ext>
            </a:extLst>
          </p:cNvPr>
          <p:cNvSpPr>
            <a:spLocks noGrp="1"/>
          </p:cNvSpPr>
          <p:nvPr>
            <p:ph sz="half" idx="1"/>
          </p:nvPr>
        </p:nvSpPr>
        <p:spPr>
          <a:xfrm>
            <a:off x="201028" y="1833694"/>
            <a:ext cx="10515600" cy="4860000"/>
          </a:xfrm>
        </p:spPr>
        <p:txBody>
          <a:bodyPr/>
          <a:lstStyle/>
          <a:p>
            <a:pPr lvl="2"/>
            <a:r>
              <a:rPr lang="en-GB" sz="2400" dirty="0"/>
              <a:t>Increase </a:t>
            </a:r>
            <a:r>
              <a:rPr lang="en-GB" sz="2400" b="1" dirty="0"/>
              <a:t>flexibility in working-time arrangements</a:t>
            </a:r>
            <a:endParaRPr lang="en-GB" sz="2400" i="1" u="sng" dirty="0"/>
          </a:p>
          <a:p>
            <a:pPr lvl="2"/>
            <a:r>
              <a:rPr lang="en-GB" sz="2400" b="1" dirty="0"/>
              <a:t>Inform workers</a:t>
            </a:r>
            <a:endParaRPr lang="en-GB" sz="2400" dirty="0"/>
          </a:p>
          <a:p>
            <a:pPr lvl="2"/>
            <a:r>
              <a:rPr lang="en-GB" sz="2400" dirty="0"/>
              <a:t>Allow workers to use annual leave and/or parental leave if needed</a:t>
            </a:r>
          </a:p>
          <a:p>
            <a:pPr lvl="2"/>
            <a:r>
              <a:rPr lang="en-GB" sz="2400" dirty="0"/>
              <a:t>Combine flexibility with ground rules about </a:t>
            </a:r>
            <a:r>
              <a:rPr lang="en-GB" sz="2400" b="1" dirty="0"/>
              <a:t>when workers are or are not available for working </a:t>
            </a:r>
            <a:r>
              <a:rPr lang="en-GB" sz="2400" dirty="0"/>
              <a:t>in order to allow them to disconnect from work at specified times reserved for rest and personal life</a:t>
            </a:r>
          </a:p>
          <a:p>
            <a:pPr lvl="2"/>
            <a:r>
              <a:rPr lang="en-GB" sz="2400" dirty="0"/>
              <a:t>Promote a </a:t>
            </a:r>
            <a:r>
              <a:rPr lang="en-GB" sz="2400" b="1" dirty="0"/>
              <a:t>focus on the quality of work </a:t>
            </a:r>
            <a:r>
              <a:rPr lang="en-GB" sz="2400" dirty="0"/>
              <a:t>rather than quantity</a:t>
            </a:r>
          </a:p>
          <a:p>
            <a:pPr lvl="2"/>
            <a:r>
              <a:rPr lang="en-GB" sz="2400" dirty="0"/>
              <a:t>Advise workers about </a:t>
            </a:r>
            <a:r>
              <a:rPr lang="en-GB" sz="2400" b="1" dirty="0"/>
              <a:t>creating a dedicated workspace free from disruptions </a:t>
            </a:r>
            <a:r>
              <a:rPr lang="en-GB" sz="2400" dirty="0"/>
              <a:t>and establishing boundaries around their working hours with their partners, children and/or house mates</a:t>
            </a:r>
            <a:endParaRPr lang="hu-HU" sz="2400" dirty="0"/>
          </a:p>
          <a:p>
            <a:pPr lvl="2"/>
            <a:r>
              <a:rPr lang="en-US" sz="2400" dirty="0">
                <a:solidFill>
                  <a:srgbClr val="FF0000"/>
                </a:solidFill>
              </a:rPr>
              <a:t>Right to disconnect</a:t>
            </a:r>
            <a:r>
              <a:rPr lang="hu-HU" sz="2400" dirty="0">
                <a:solidFill>
                  <a:srgbClr val="FF0000"/>
                </a:solidFill>
              </a:rPr>
              <a:t>!</a:t>
            </a:r>
            <a:endParaRPr lang="en-GB" sz="2400" dirty="0">
              <a:solidFill>
                <a:srgbClr val="FF0000"/>
              </a:solidFill>
            </a:endParaRPr>
          </a:p>
          <a:p>
            <a:endParaRPr lang="fr-FR" dirty="0"/>
          </a:p>
        </p:txBody>
      </p:sp>
      <p:sp>
        <p:nvSpPr>
          <p:cNvPr id="5" name="Szövegdoboz 4">
            <a:extLst>
              <a:ext uri="{FF2B5EF4-FFF2-40B4-BE49-F238E27FC236}">
                <a16:creationId xmlns:a16="http://schemas.microsoft.com/office/drawing/2014/main" id="{ABFBB145-2B01-6827-5278-773EC5F0FB4B}"/>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20</a:t>
            </a:r>
            <a:endParaRPr lang="en-GB" sz="1400" dirty="0">
              <a:solidFill>
                <a:schemeClr val="tx1">
                  <a:lumMod val="50000"/>
                  <a:lumOff val="50000"/>
                </a:schemeClr>
              </a:solidFill>
            </a:endParaRPr>
          </a:p>
        </p:txBody>
      </p:sp>
      <p:pic>
        <p:nvPicPr>
          <p:cNvPr id="20482" name="Picture 2">
            <a:extLst>
              <a:ext uri="{FF2B5EF4-FFF2-40B4-BE49-F238E27FC236}">
                <a16:creationId xmlns:a16="http://schemas.microsoft.com/office/drawing/2014/main" id="{0F754411-8417-E703-0014-9A17A8AF4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a:extLst>
              <a:ext uri="{FF2B5EF4-FFF2-40B4-BE49-F238E27FC236}">
                <a16:creationId xmlns:a16="http://schemas.microsoft.com/office/drawing/2014/main" id="{357D979D-F38A-2E10-F483-83B0FA333A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1"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1304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0C4CFD-5ED7-CD45-9860-6E571CF9554E}"/>
              </a:ext>
            </a:extLst>
          </p:cNvPr>
          <p:cNvSpPr>
            <a:spLocks noGrp="1"/>
          </p:cNvSpPr>
          <p:nvPr>
            <p:ph type="title"/>
          </p:nvPr>
        </p:nvSpPr>
        <p:spPr>
          <a:xfrm>
            <a:off x="490538" y="360725"/>
            <a:ext cx="11210924" cy="720000"/>
          </a:xfrm>
        </p:spPr>
        <p:txBody>
          <a:bodyPr>
            <a:normAutofit/>
          </a:bodyPr>
          <a:lstStyle/>
          <a:p>
            <a:pPr algn="ctr"/>
            <a:r>
              <a:rPr lang="en-GB" sz="3600" b="1" dirty="0">
                <a:latin typeface="+mn-lt"/>
              </a:rPr>
              <a:t>Special focus on </a:t>
            </a:r>
            <a:r>
              <a:rPr lang="en-GB" sz="3600" b="1" dirty="0">
                <a:solidFill>
                  <a:srgbClr val="FF0000"/>
                </a:solidFill>
                <a:latin typeface="+mn-lt"/>
              </a:rPr>
              <a:t>violence and harassment</a:t>
            </a:r>
          </a:p>
        </p:txBody>
      </p:sp>
      <p:sp>
        <p:nvSpPr>
          <p:cNvPr id="3" name="Segnaposto contenuto 2">
            <a:extLst>
              <a:ext uri="{FF2B5EF4-FFF2-40B4-BE49-F238E27FC236}">
                <a16:creationId xmlns:a16="http://schemas.microsoft.com/office/drawing/2014/main" id="{7D51E26F-2351-F144-828F-4D5F0E03DDB3}"/>
              </a:ext>
            </a:extLst>
          </p:cNvPr>
          <p:cNvSpPr>
            <a:spLocks noGrp="1"/>
          </p:cNvSpPr>
          <p:nvPr>
            <p:ph sz="half" idx="1"/>
          </p:nvPr>
        </p:nvSpPr>
        <p:spPr>
          <a:xfrm>
            <a:off x="490538" y="1514765"/>
            <a:ext cx="11210924" cy="4230254"/>
          </a:xfrm>
        </p:spPr>
        <p:txBody>
          <a:bodyPr>
            <a:normAutofit/>
          </a:bodyPr>
          <a:lstStyle/>
          <a:p>
            <a:r>
              <a:rPr lang="en-GB" sz="2000" b="1" dirty="0">
                <a:solidFill>
                  <a:srgbClr val="FF0000"/>
                </a:solidFill>
              </a:rPr>
              <a:t>Risks</a:t>
            </a:r>
          </a:p>
          <a:p>
            <a:pPr lvl="2"/>
            <a:r>
              <a:rPr lang="en-GB" sz="2000" b="1" dirty="0"/>
              <a:t>Cyberbullying, </a:t>
            </a:r>
            <a:endParaRPr lang="en-GB" sz="2000" dirty="0">
              <a:solidFill>
                <a:srgbClr val="002060"/>
              </a:solidFill>
            </a:endParaRPr>
          </a:p>
          <a:p>
            <a:pPr lvl="2"/>
            <a:r>
              <a:rPr lang="en-GB" sz="2000" b="1" dirty="0"/>
              <a:t>Domestic violence</a:t>
            </a:r>
            <a:r>
              <a:rPr lang="en-GB" sz="2000" dirty="0"/>
              <a:t>, </a:t>
            </a:r>
            <a:endParaRPr lang="hu-HU" sz="2000" dirty="0"/>
          </a:p>
          <a:p>
            <a:pPr marL="914400" lvl="2" indent="0">
              <a:buNone/>
            </a:pPr>
            <a:endParaRPr lang="en-GB" sz="2000" dirty="0"/>
          </a:p>
          <a:p>
            <a:r>
              <a:rPr lang="en-GB" sz="2000" b="1" dirty="0">
                <a:solidFill>
                  <a:srgbClr val="FF0000"/>
                </a:solidFill>
              </a:rPr>
              <a:t>Suggested Actions</a:t>
            </a:r>
          </a:p>
          <a:p>
            <a:pPr lvl="2"/>
            <a:r>
              <a:rPr lang="en-GB" sz="2000" dirty="0"/>
              <a:t>Develop a </a:t>
            </a:r>
            <a:r>
              <a:rPr lang="en-GB" sz="2000" b="1" dirty="0"/>
              <a:t>workplace policy </a:t>
            </a:r>
            <a:r>
              <a:rPr lang="en-GB" sz="2000" dirty="0"/>
              <a:t>and ensure </a:t>
            </a:r>
            <a:r>
              <a:rPr lang="hu-HU" sz="2000" dirty="0" err="1"/>
              <a:t>application</a:t>
            </a:r>
            <a:endParaRPr lang="en-GB" sz="2000" dirty="0"/>
          </a:p>
          <a:p>
            <a:pPr lvl="2"/>
            <a:r>
              <a:rPr lang="en-GB" sz="2000" dirty="0"/>
              <a:t>Regularly </a:t>
            </a:r>
            <a:r>
              <a:rPr lang="en-GB" sz="2000" b="1" dirty="0"/>
              <a:t>consult with workers and their representatives</a:t>
            </a:r>
            <a:endParaRPr lang="en-GB" sz="2000" dirty="0"/>
          </a:p>
          <a:p>
            <a:pPr lvl="2"/>
            <a:r>
              <a:rPr lang="en-GB" sz="2000" dirty="0"/>
              <a:t>Provide workers with </a:t>
            </a:r>
            <a:r>
              <a:rPr lang="en-GB" sz="2000" b="1" dirty="0"/>
              <a:t>clear instructions</a:t>
            </a:r>
            <a:endParaRPr lang="en-GB" sz="2000" dirty="0"/>
          </a:p>
          <a:p>
            <a:pPr lvl="2"/>
            <a:r>
              <a:rPr lang="hu-HU" sz="2000" dirty="0"/>
              <a:t>P</a:t>
            </a:r>
            <a:r>
              <a:rPr lang="en-GB" sz="2000" dirty="0" err="1"/>
              <a:t>rocedures</a:t>
            </a:r>
            <a:r>
              <a:rPr lang="en-GB" sz="2000" dirty="0"/>
              <a:t> to </a:t>
            </a:r>
            <a:r>
              <a:rPr lang="en-GB" sz="2000" b="1" dirty="0"/>
              <a:t>prohibit discrimination and harassment and promote fair treatment</a:t>
            </a:r>
            <a:endParaRPr lang="en-GB" sz="2000" dirty="0"/>
          </a:p>
          <a:p>
            <a:pPr lvl="2"/>
            <a:r>
              <a:rPr lang="en-GB" sz="2000" b="1" dirty="0"/>
              <a:t>Raise awareness</a:t>
            </a:r>
            <a:endParaRPr lang="hu-HU" sz="2000" b="1" dirty="0"/>
          </a:p>
          <a:p>
            <a:pPr lvl="2"/>
            <a:r>
              <a:rPr lang="hu-HU" b="1" dirty="0" err="1"/>
              <a:t>Improve</a:t>
            </a:r>
            <a:r>
              <a:rPr lang="hu-HU" b="1" dirty="0"/>
              <a:t> </a:t>
            </a:r>
            <a:r>
              <a:rPr lang="hu-HU" b="1" dirty="0" err="1"/>
              <a:t>communication</a:t>
            </a:r>
            <a:endParaRPr lang="en-GB" sz="2000" dirty="0"/>
          </a:p>
        </p:txBody>
      </p:sp>
      <p:sp>
        <p:nvSpPr>
          <p:cNvPr id="5" name="Szövegdoboz 4">
            <a:extLst>
              <a:ext uri="{FF2B5EF4-FFF2-40B4-BE49-F238E27FC236}">
                <a16:creationId xmlns:a16="http://schemas.microsoft.com/office/drawing/2014/main" id="{B5972679-1B2B-415E-2641-B0AB47882380}"/>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21</a:t>
            </a:r>
            <a:endParaRPr lang="en-GB" sz="1400" dirty="0">
              <a:solidFill>
                <a:schemeClr val="tx1">
                  <a:lumMod val="50000"/>
                  <a:lumOff val="50000"/>
                </a:schemeClr>
              </a:solidFill>
            </a:endParaRPr>
          </a:p>
        </p:txBody>
      </p:sp>
      <p:pic>
        <p:nvPicPr>
          <p:cNvPr id="21506" name="Picture 2">
            <a:extLst>
              <a:ext uri="{FF2B5EF4-FFF2-40B4-BE49-F238E27FC236}">
                <a16:creationId xmlns:a16="http://schemas.microsoft.com/office/drawing/2014/main" id="{75317ECF-4A2E-5ADA-119D-41C49F226D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a:extLst>
              <a:ext uri="{FF2B5EF4-FFF2-40B4-BE49-F238E27FC236}">
                <a16:creationId xmlns:a16="http://schemas.microsoft.com/office/drawing/2014/main" id="{A62984BC-BD5B-C099-3AB6-3C2092A74C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1702" y="368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05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32E564-F92B-5841-8E71-C69FC3312417}"/>
              </a:ext>
            </a:extLst>
          </p:cNvPr>
          <p:cNvSpPr>
            <a:spLocks noGrp="1"/>
          </p:cNvSpPr>
          <p:nvPr>
            <p:ph type="title"/>
          </p:nvPr>
        </p:nvSpPr>
        <p:spPr/>
        <p:txBody>
          <a:bodyPr>
            <a:normAutofit/>
          </a:bodyPr>
          <a:lstStyle/>
          <a:p>
            <a:r>
              <a:rPr lang="en-GB" sz="3600" b="1" dirty="0">
                <a:latin typeface="+mn-lt"/>
              </a:rPr>
              <a:t>Communication, information and training</a:t>
            </a:r>
            <a:br>
              <a:rPr lang="en-GB" sz="3600" b="1" dirty="0">
                <a:latin typeface="+mn-lt"/>
              </a:rPr>
            </a:br>
            <a:r>
              <a:rPr lang="hu-HU" sz="3600" b="1" dirty="0">
                <a:latin typeface="+mn-lt"/>
              </a:rPr>
              <a:t>		</a:t>
            </a:r>
            <a:r>
              <a:rPr lang="en-GB" sz="3600" b="1" dirty="0">
                <a:solidFill>
                  <a:srgbClr val="FF0000"/>
                </a:solidFill>
                <a:latin typeface="+mn-lt"/>
              </a:rPr>
              <a:t>Suggested actions</a:t>
            </a:r>
            <a:endParaRPr lang="fr-FR" sz="3600" b="1" dirty="0">
              <a:solidFill>
                <a:srgbClr val="FF0000"/>
              </a:solidFill>
              <a:latin typeface="+mn-lt"/>
            </a:endParaRPr>
          </a:p>
        </p:txBody>
      </p:sp>
      <p:sp>
        <p:nvSpPr>
          <p:cNvPr id="3" name="Segnaposto contenuto 2">
            <a:extLst>
              <a:ext uri="{FF2B5EF4-FFF2-40B4-BE49-F238E27FC236}">
                <a16:creationId xmlns:a16="http://schemas.microsoft.com/office/drawing/2014/main" id="{4326F0FA-4742-CC48-99EE-61BB82CD87E6}"/>
              </a:ext>
            </a:extLst>
          </p:cNvPr>
          <p:cNvSpPr>
            <a:spLocks noGrp="1"/>
          </p:cNvSpPr>
          <p:nvPr>
            <p:ph sz="half" idx="1"/>
          </p:nvPr>
        </p:nvSpPr>
        <p:spPr>
          <a:xfrm>
            <a:off x="565462" y="1833694"/>
            <a:ext cx="10788337" cy="4860000"/>
          </a:xfrm>
        </p:spPr>
        <p:txBody>
          <a:bodyPr/>
          <a:lstStyle/>
          <a:p>
            <a:pPr lvl="2">
              <a:spcAft>
                <a:spcPts val="600"/>
              </a:spcAft>
            </a:pPr>
            <a:r>
              <a:rPr lang="en-GB" sz="2400" dirty="0"/>
              <a:t>Create an environment of </a:t>
            </a:r>
            <a:r>
              <a:rPr lang="en-GB" sz="2400" b="1" dirty="0"/>
              <a:t>open, honest and effective communication </a:t>
            </a:r>
          </a:p>
          <a:p>
            <a:pPr lvl="2">
              <a:spcAft>
                <a:spcPts val="600"/>
              </a:spcAft>
            </a:pPr>
            <a:r>
              <a:rPr lang="en-GB" sz="2400" dirty="0"/>
              <a:t>Engage in </a:t>
            </a:r>
            <a:r>
              <a:rPr lang="en-GB" sz="2400" b="1" dirty="0"/>
              <a:t>dialogue </a:t>
            </a:r>
            <a:r>
              <a:rPr lang="en-US" sz="2400" b="1" dirty="0"/>
              <a:t>between employer </a:t>
            </a:r>
            <a:r>
              <a:rPr lang="hu-HU" sz="2400" b="1" dirty="0"/>
              <a:t>and </a:t>
            </a:r>
            <a:r>
              <a:rPr lang="en-GB" sz="2400" b="1" dirty="0"/>
              <a:t>workers </a:t>
            </a:r>
            <a:r>
              <a:rPr lang="en-GB" sz="2400" dirty="0"/>
              <a:t>about their concerns and needs</a:t>
            </a:r>
          </a:p>
          <a:p>
            <a:pPr lvl="2"/>
            <a:r>
              <a:rPr lang="en-GB" sz="2400" dirty="0"/>
              <a:t>Train managers and supervisors to act as </a:t>
            </a:r>
            <a:r>
              <a:rPr lang="en-GB" sz="2400" b="1" dirty="0"/>
              <a:t>role models </a:t>
            </a:r>
          </a:p>
          <a:p>
            <a:pPr lvl="2"/>
            <a:r>
              <a:rPr lang="en-GB" sz="2400" b="1" dirty="0"/>
              <a:t>Train managers and supervisors </a:t>
            </a:r>
            <a:r>
              <a:rPr lang="hu-HU" sz="2400" b="1" dirty="0"/>
              <a:t>and </a:t>
            </a:r>
            <a:r>
              <a:rPr lang="en-US" sz="2400" b="1" dirty="0">
                <a:solidFill>
                  <a:srgbClr val="FF0000"/>
                </a:solidFill>
              </a:rPr>
              <a:t>workers</a:t>
            </a:r>
            <a:r>
              <a:rPr lang="hu-HU" sz="2400" b="1" dirty="0">
                <a:solidFill>
                  <a:srgbClr val="FF0000"/>
                </a:solidFill>
              </a:rPr>
              <a:t>’ OSH </a:t>
            </a:r>
            <a:r>
              <a:rPr lang="en-US" sz="2400" b="1" dirty="0">
                <a:solidFill>
                  <a:srgbClr val="FF0000"/>
                </a:solidFill>
              </a:rPr>
              <a:t>reps</a:t>
            </a:r>
            <a:r>
              <a:rPr lang="hu-HU" sz="2400" b="1" dirty="0"/>
              <a:t> </a:t>
            </a:r>
            <a:r>
              <a:rPr lang="en-GB" sz="2400" b="1" dirty="0"/>
              <a:t>in how to recognize signs of depression and stress disorder </a:t>
            </a:r>
            <a:r>
              <a:rPr lang="en-GB" sz="2400" dirty="0"/>
              <a:t>and detect violence and harassment </a:t>
            </a:r>
          </a:p>
          <a:p>
            <a:pPr lvl="2"/>
            <a:r>
              <a:rPr lang="en-GB" sz="2400" dirty="0"/>
              <a:t>Teach </a:t>
            </a:r>
            <a:r>
              <a:rPr lang="en-GB" sz="2400" b="1" dirty="0"/>
              <a:t>calming skills and maintenance of natural body rhythms </a:t>
            </a:r>
            <a:r>
              <a:rPr lang="en-GB" sz="2400" dirty="0"/>
              <a:t>(for example, nutrition, sleep, rest and exercise)</a:t>
            </a:r>
          </a:p>
          <a:p>
            <a:pPr lvl="2"/>
            <a:r>
              <a:rPr lang="en-GB" sz="2400" b="1" dirty="0"/>
              <a:t>Educate managers about best practices </a:t>
            </a:r>
            <a:r>
              <a:rPr lang="en-GB" sz="2400" dirty="0"/>
              <a:t>for dealing with remote workers, so they are better able to mentor and support their teams</a:t>
            </a:r>
          </a:p>
          <a:p>
            <a:pPr lvl="2"/>
            <a:r>
              <a:rPr lang="en-GB" sz="2400" dirty="0"/>
              <a:t>Respect workers’ privacy</a:t>
            </a:r>
          </a:p>
          <a:p>
            <a:pPr marL="914400" lvl="2" indent="0">
              <a:spcAft>
                <a:spcPts val="600"/>
              </a:spcAft>
              <a:buNone/>
            </a:pPr>
            <a:endParaRPr lang="en-GB" sz="2000" dirty="0"/>
          </a:p>
        </p:txBody>
      </p:sp>
      <p:sp>
        <p:nvSpPr>
          <p:cNvPr id="5" name="Szövegdoboz 4">
            <a:extLst>
              <a:ext uri="{FF2B5EF4-FFF2-40B4-BE49-F238E27FC236}">
                <a16:creationId xmlns:a16="http://schemas.microsoft.com/office/drawing/2014/main" id="{F66EFCD9-A8B3-7226-DF7E-51C8EB25CE53}"/>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23</a:t>
            </a:r>
            <a:endParaRPr lang="en-GB" sz="1400" dirty="0">
              <a:solidFill>
                <a:schemeClr val="tx1">
                  <a:lumMod val="50000"/>
                  <a:lumOff val="50000"/>
                </a:schemeClr>
              </a:solidFill>
            </a:endParaRPr>
          </a:p>
        </p:txBody>
      </p:sp>
      <p:pic>
        <p:nvPicPr>
          <p:cNvPr id="23554" name="Picture 2">
            <a:extLst>
              <a:ext uri="{FF2B5EF4-FFF2-40B4-BE49-F238E27FC236}">
                <a16:creationId xmlns:a16="http://schemas.microsoft.com/office/drawing/2014/main" id="{FFAABAE6-DDAC-56FB-F50A-3F796B433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a:extLst>
              <a:ext uri="{FF2B5EF4-FFF2-40B4-BE49-F238E27FC236}">
                <a16:creationId xmlns:a16="http://schemas.microsoft.com/office/drawing/2014/main" id="{5D7E7ADD-7C84-FBBF-2EFD-0EEAD9423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1702"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580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C87CD2-C48A-B744-B072-A967879BAB69}"/>
              </a:ext>
            </a:extLst>
          </p:cNvPr>
          <p:cNvSpPr>
            <a:spLocks noGrp="1"/>
          </p:cNvSpPr>
          <p:nvPr>
            <p:ph type="title"/>
          </p:nvPr>
        </p:nvSpPr>
        <p:spPr/>
        <p:txBody>
          <a:bodyPr>
            <a:normAutofit fontScale="90000"/>
          </a:bodyPr>
          <a:lstStyle/>
          <a:p>
            <a:br>
              <a:rPr lang="hu-HU" b="1" dirty="0">
                <a:latin typeface="+mn-lt"/>
              </a:rPr>
            </a:br>
            <a:r>
              <a:rPr lang="en-GB" sz="4400" b="1" dirty="0">
                <a:solidFill>
                  <a:srgbClr val="FF0000"/>
                </a:solidFill>
                <a:latin typeface="+mn-lt"/>
              </a:rPr>
              <a:t>Remote Work and Health Promotion</a:t>
            </a:r>
            <a:br>
              <a:rPr lang="hu-HU" sz="2200" b="1" dirty="0">
                <a:latin typeface="+mn-lt"/>
              </a:rPr>
            </a:br>
            <a:br>
              <a:rPr lang="hu-HU" sz="2200" b="1" dirty="0">
                <a:latin typeface="+mn-lt"/>
              </a:rPr>
            </a:br>
            <a:r>
              <a:rPr lang="en-GB" sz="3600" b="1" dirty="0">
                <a:latin typeface="+mn-lt"/>
              </a:rPr>
              <a:t>Health promotion and prevention of negative coping behaviours</a:t>
            </a:r>
            <a:endParaRPr lang="fr-FR" sz="3600" b="1" dirty="0">
              <a:latin typeface="+mn-lt"/>
            </a:endParaRPr>
          </a:p>
        </p:txBody>
      </p:sp>
      <p:sp>
        <p:nvSpPr>
          <p:cNvPr id="3" name="Segnaposto contenuto 2">
            <a:extLst>
              <a:ext uri="{FF2B5EF4-FFF2-40B4-BE49-F238E27FC236}">
                <a16:creationId xmlns:a16="http://schemas.microsoft.com/office/drawing/2014/main" id="{114F5593-F86F-D944-97E8-75337FABFC5D}"/>
              </a:ext>
            </a:extLst>
          </p:cNvPr>
          <p:cNvSpPr>
            <a:spLocks noGrp="1"/>
          </p:cNvSpPr>
          <p:nvPr>
            <p:ph sz="half" idx="1"/>
          </p:nvPr>
        </p:nvSpPr>
        <p:spPr>
          <a:xfrm>
            <a:off x="490538" y="3748986"/>
            <a:ext cx="11210924" cy="630604"/>
          </a:xfrm>
        </p:spPr>
        <p:txBody>
          <a:bodyPr>
            <a:noAutofit/>
          </a:bodyPr>
          <a:lstStyle/>
          <a:p>
            <a:pPr lvl="1"/>
            <a:r>
              <a:rPr lang="en-GB" b="1" dirty="0"/>
              <a:t>Psychosocial risks and work-related stress are associated with unhealthy behaviours, including</a:t>
            </a:r>
          </a:p>
        </p:txBody>
      </p:sp>
      <p:sp>
        <p:nvSpPr>
          <p:cNvPr id="8" name="Segnaposto contenuto 2">
            <a:extLst>
              <a:ext uri="{FF2B5EF4-FFF2-40B4-BE49-F238E27FC236}">
                <a16:creationId xmlns:a16="http://schemas.microsoft.com/office/drawing/2014/main" id="{B0136341-7BCA-CD4A-A8EF-FEA0B3C51EF8}"/>
              </a:ext>
            </a:extLst>
          </p:cNvPr>
          <p:cNvSpPr txBox="1">
            <a:spLocks/>
          </p:cNvSpPr>
          <p:nvPr/>
        </p:nvSpPr>
        <p:spPr>
          <a:xfrm>
            <a:off x="490538" y="4895610"/>
            <a:ext cx="11210924" cy="921128"/>
          </a:xfrm>
          <a:prstGeom prst="rect">
            <a:avLst/>
          </a:prstGeom>
        </p:spPr>
        <p:txBody>
          <a:bodyPr vert="horz" lIns="0" tIns="0" rIns="0" bIns="0" numCol="2"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20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spcBef>
                <a:spcPts val="0"/>
              </a:spcBef>
            </a:pPr>
            <a:r>
              <a:rPr lang="en-GB" sz="2000" b="1" dirty="0"/>
              <a:t>heavy alcohol consumption</a:t>
            </a:r>
          </a:p>
          <a:p>
            <a:pPr lvl="2">
              <a:spcBef>
                <a:spcPts val="0"/>
              </a:spcBef>
            </a:pPr>
            <a:r>
              <a:rPr lang="en-GB" sz="2000" b="1" dirty="0"/>
              <a:t>increased cigarette smoking</a:t>
            </a:r>
          </a:p>
          <a:p>
            <a:pPr lvl="2">
              <a:spcBef>
                <a:spcPts val="0"/>
              </a:spcBef>
            </a:pPr>
            <a:r>
              <a:rPr lang="en-GB" sz="2000" b="1" dirty="0"/>
              <a:t>poor eating habits</a:t>
            </a:r>
          </a:p>
          <a:p>
            <a:pPr lvl="2">
              <a:spcBef>
                <a:spcPts val="0"/>
              </a:spcBef>
            </a:pPr>
            <a:r>
              <a:rPr lang="en-GB" sz="2000" b="1" dirty="0"/>
              <a:t>less frequent physical exercise </a:t>
            </a:r>
          </a:p>
          <a:p>
            <a:pPr lvl="2">
              <a:spcBef>
                <a:spcPts val="0"/>
              </a:spcBef>
            </a:pPr>
            <a:r>
              <a:rPr lang="en-GB" sz="2000" b="1" dirty="0"/>
              <a:t>irregular sleep patterns</a:t>
            </a:r>
          </a:p>
        </p:txBody>
      </p:sp>
      <p:sp>
        <p:nvSpPr>
          <p:cNvPr id="9" name="Segnaposto contenuto 2">
            <a:extLst>
              <a:ext uri="{FF2B5EF4-FFF2-40B4-BE49-F238E27FC236}">
                <a16:creationId xmlns:a16="http://schemas.microsoft.com/office/drawing/2014/main" id="{98CCBAAC-A7AF-7E43-87BF-A7E6C915F5BF}"/>
              </a:ext>
            </a:extLst>
          </p:cNvPr>
          <p:cNvSpPr txBox="1">
            <a:spLocks/>
          </p:cNvSpPr>
          <p:nvPr/>
        </p:nvSpPr>
        <p:spPr>
          <a:xfrm>
            <a:off x="490538" y="2522010"/>
            <a:ext cx="11210924" cy="1542278"/>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20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sz="2400" b="1" dirty="0"/>
              <a:t>Working from home can bring profound changes to normal routines, increasing the risk of some unhealthy behaviours, which may affect both physical and mental health and have a negative impact on job performance.</a:t>
            </a:r>
          </a:p>
        </p:txBody>
      </p:sp>
      <p:sp>
        <p:nvSpPr>
          <p:cNvPr id="5" name="Szövegdoboz 4">
            <a:extLst>
              <a:ext uri="{FF2B5EF4-FFF2-40B4-BE49-F238E27FC236}">
                <a16:creationId xmlns:a16="http://schemas.microsoft.com/office/drawing/2014/main" id="{EA847C89-8201-7BEB-52DC-E92F5BA3BC58}"/>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24</a:t>
            </a:r>
            <a:endParaRPr lang="en-GB" sz="1400" dirty="0">
              <a:solidFill>
                <a:schemeClr val="tx1">
                  <a:lumMod val="50000"/>
                  <a:lumOff val="50000"/>
                </a:schemeClr>
              </a:solidFill>
            </a:endParaRPr>
          </a:p>
        </p:txBody>
      </p:sp>
      <p:pic>
        <p:nvPicPr>
          <p:cNvPr id="24578" name="Picture 2">
            <a:extLst>
              <a:ext uri="{FF2B5EF4-FFF2-40B4-BE49-F238E27FC236}">
                <a16:creationId xmlns:a16="http://schemas.microsoft.com/office/drawing/2014/main" id="{E6CCC0BC-21F4-63DC-2B16-880063F8D2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a:extLst>
              <a:ext uri="{FF2B5EF4-FFF2-40B4-BE49-F238E27FC236}">
                <a16:creationId xmlns:a16="http://schemas.microsoft.com/office/drawing/2014/main" id="{81929883-B0ED-0F65-F6A1-C6EA30FD6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1702" y="4763"/>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4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74E31B-76DB-0F40-B29B-4D1E18DC932F}"/>
              </a:ext>
            </a:extLst>
          </p:cNvPr>
          <p:cNvSpPr>
            <a:spLocks noGrp="1"/>
          </p:cNvSpPr>
          <p:nvPr>
            <p:ph type="title"/>
          </p:nvPr>
        </p:nvSpPr>
        <p:spPr>
          <a:xfrm>
            <a:off x="838200" y="528634"/>
            <a:ext cx="10515600" cy="1325563"/>
          </a:xfrm>
        </p:spPr>
        <p:txBody>
          <a:bodyPr>
            <a:normAutofit fontScale="90000"/>
          </a:bodyPr>
          <a:lstStyle/>
          <a:p>
            <a:pPr algn="ctr"/>
            <a:br>
              <a:rPr lang="en-GB" dirty="0"/>
            </a:br>
            <a:r>
              <a:rPr lang="en-GB" sz="3600" b="1" dirty="0">
                <a:latin typeface="+mn-lt"/>
              </a:rPr>
              <a:t>Remote Work: Health promotion and prevention of negative coping behaviours</a:t>
            </a:r>
            <a:br>
              <a:rPr lang="en-GB" dirty="0"/>
            </a:br>
            <a:r>
              <a:rPr lang="hu-HU" dirty="0"/>
              <a:t>		</a:t>
            </a:r>
            <a:r>
              <a:rPr lang="en-GB" b="1" dirty="0">
                <a:solidFill>
                  <a:srgbClr val="FF0000"/>
                </a:solidFill>
                <a:latin typeface="+mn-lt"/>
              </a:rPr>
              <a:t>Suggested actions</a:t>
            </a:r>
            <a:endParaRPr lang="fr-FR" b="1" dirty="0">
              <a:solidFill>
                <a:srgbClr val="FF0000"/>
              </a:solidFill>
              <a:latin typeface="+mn-lt"/>
            </a:endParaRPr>
          </a:p>
        </p:txBody>
      </p:sp>
      <p:sp>
        <p:nvSpPr>
          <p:cNvPr id="3" name="Segnaposto contenuto 2">
            <a:extLst>
              <a:ext uri="{FF2B5EF4-FFF2-40B4-BE49-F238E27FC236}">
                <a16:creationId xmlns:a16="http://schemas.microsoft.com/office/drawing/2014/main" id="{3EDA1866-F8C4-F146-B7B1-145120E19E3C}"/>
              </a:ext>
            </a:extLst>
          </p:cNvPr>
          <p:cNvSpPr>
            <a:spLocks noGrp="1"/>
          </p:cNvSpPr>
          <p:nvPr>
            <p:ph sz="half" idx="1"/>
          </p:nvPr>
        </p:nvSpPr>
        <p:spPr>
          <a:xfrm>
            <a:off x="490538" y="2459422"/>
            <a:ext cx="11210924" cy="3869944"/>
          </a:xfrm>
        </p:spPr>
        <p:txBody>
          <a:bodyPr/>
          <a:lstStyle/>
          <a:p>
            <a:pPr lvl="2"/>
            <a:r>
              <a:rPr lang="en-GB" sz="2400" b="1" dirty="0"/>
              <a:t>Revise working-time arrangements</a:t>
            </a:r>
            <a:endParaRPr lang="en-GB" sz="2400" dirty="0"/>
          </a:p>
          <a:p>
            <a:pPr lvl="2"/>
            <a:r>
              <a:rPr lang="en-GB" sz="2400" dirty="0"/>
              <a:t>Inform and </a:t>
            </a:r>
            <a:r>
              <a:rPr lang="en-GB" sz="2400" b="1" dirty="0"/>
              <a:t>educate workers about healthy routines </a:t>
            </a:r>
            <a:r>
              <a:rPr lang="en-GB" sz="2400" dirty="0"/>
              <a:t>for sleep</a:t>
            </a:r>
          </a:p>
          <a:p>
            <a:pPr lvl="2"/>
            <a:r>
              <a:rPr lang="en-GB" sz="2400" b="1" dirty="0"/>
              <a:t>Encourage regular exercise</a:t>
            </a:r>
            <a:r>
              <a:rPr lang="en-GB" sz="2400" dirty="0"/>
              <a:t>, </a:t>
            </a:r>
          </a:p>
          <a:p>
            <a:pPr lvl="2"/>
            <a:r>
              <a:rPr lang="en-GB" sz="2400" b="1" dirty="0"/>
              <a:t>Encourage healthy habits</a:t>
            </a:r>
            <a:endParaRPr lang="en-GB" sz="2400" dirty="0"/>
          </a:p>
          <a:p>
            <a:pPr lvl="2"/>
            <a:r>
              <a:rPr lang="en-GB" sz="2400" dirty="0"/>
              <a:t>Provide </a:t>
            </a:r>
            <a:r>
              <a:rPr lang="en-GB" sz="2400" b="1" dirty="0"/>
              <a:t>training and resources </a:t>
            </a:r>
            <a:r>
              <a:rPr lang="en-GB" sz="2400" dirty="0"/>
              <a:t>on alcohol and drugs and services available</a:t>
            </a:r>
          </a:p>
          <a:p>
            <a:pPr lvl="2"/>
            <a:r>
              <a:rPr lang="en-GB" sz="2400" b="1" dirty="0"/>
              <a:t>Train managers and supervisors</a:t>
            </a:r>
            <a:endParaRPr lang="fr-FR" dirty="0"/>
          </a:p>
        </p:txBody>
      </p:sp>
      <p:sp>
        <p:nvSpPr>
          <p:cNvPr id="5" name="Szövegdoboz 4">
            <a:extLst>
              <a:ext uri="{FF2B5EF4-FFF2-40B4-BE49-F238E27FC236}">
                <a16:creationId xmlns:a16="http://schemas.microsoft.com/office/drawing/2014/main" id="{5CADCD15-4049-9A9D-5EEB-660ECCFB760C}"/>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25</a:t>
            </a:r>
            <a:endParaRPr lang="en-GB" sz="1400" dirty="0">
              <a:solidFill>
                <a:schemeClr val="tx1">
                  <a:lumMod val="50000"/>
                  <a:lumOff val="50000"/>
                </a:schemeClr>
              </a:solidFill>
            </a:endParaRPr>
          </a:p>
        </p:txBody>
      </p:sp>
      <p:pic>
        <p:nvPicPr>
          <p:cNvPr id="25602" name="Picture 2">
            <a:extLst>
              <a:ext uri="{FF2B5EF4-FFF2-40B4-BE49-F238E27FC236}">
                <a16:creationId xmlns:a16="http://schemas.microsoft.com/office/drawing/2014/main" id="{E0FBDC7E-F69B-F4F9-E3C0-32A5BFC858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3">
            <a:extLst>
              <a:ext uri="{FF2B5EF4-FFF2-40B4-BE49-F238E27FC236}">
                <a16:creationId xmlns:a16="http://schemas.microsoft.com/office/drawing/2014/main" id="{28F188F2-0957-4F0F-A3C4-2629C05D9D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0"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75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250BCA2-7582-7834-8FA2-70602F77DC80}"/>
              </a:ext>
            </a:extLst>
          </p:cNvPr>
          <p:cNvSpPr>
            <a:spLocks noGrp="1"/>
          </p:cNvSpPr>
          <p:nvPr>
            <p:ph type="title"/>
          </p:nvPr>
        </p:nvSpPr>
        <p:spPr>
          <a:xfrm>
            <a:off x="838200" y="544305"/>
            <a:ext cx="10855036" cy="1325563"/>
          </a:xfrm>
        </p:spPr>
        <p:txBody>
          <a:bodyPr/>
          <a:lstStyle/>
          <a:p>
            <a:pPr algn="ctr"/>
            <a:r>
              <a:rPr lang="en-US" sz="4400" b="1" dirty="0">
                <a:solidFill>
                  <a:srgbClr val="FF0000"/>
                </a:solidFill>
                <a:latin typeface="+mn-lt"/>
              </a:rPr>
              <a:t>Modern and longstanding challenges on OSH</a:t>
            </a:r>
            <a:r>
              <a:rPr lang="hu-HU" sz="4400" b="1" dirty="0">
                <a:solidFill>
                  <a:srgbClr val="FF0000"/>
                </a:solidFill>
                <a:latin typeface="+mn-lt"/>
              </a:rPr>
              <a:t> </a:t>
            </a:r>
            <a:r>
              <a:rPr lang="en-GB" b="1" dirty="0">
                <a:solidFill>
                  <a:srgbClr val="FF0000"/>
                </a:solidFill>
                <a:latin typeface="+mn-lt"/>
              </a:rPr>
              <a:t>Anticipating and managing change</a:t>
            </a:r>
          </a:p>
        </p:txBody>
      </p:sp>
      <p:sp>
        <p:nvSpPr>
          <p:cNvPr id="4" name="Content Placeholder 2">
            <a:extLst>
              <a:ext uri="{FF2B5EF4-FFF2-40B4-BE49-F238E27FC236}">
                <a16:creationId xmlns:a16="http://schemas.microsoft.com/office/drawing/2014/main" id="{7B5A977D-E24D-E2E2-504F-B763F4CBFA30}"/>
              </a:ext>
            </a:extLst>
          </p:cNvPr>
          <p:cNvSpPr>
            <a:spLocks noGrp="1"/>
          </p:cNvSpPr>
          <p:nvPr>
            <p:ph idx="1"/>
          </p:nvPr>
        </p:nvSpPr>
        <p:spPr>
          <a:xfrm>
            <a:off x="838200" y="2005012"/>
            <a:ext cx="10515600" cy="4351338"/>
          </a:xfrm>
        </p:spPr>
        <p:txBody>
          <a:bodyPr>
            <a:normAutofit fontScale="85000" lnSpcReduction="20000"/>
          </a:bodyPr>
          <a:lstStyle/>
          <a:p>
            <a:r>
              <a:rPr lang="en-GB" b="1" dirty="0"/>
              <a:t>Drivers of change</a:t>
            </a:r>
          </a:p>
          <a:p>
            <a:pPr lvl="1"/>
            <a:r>
              <a:rPr lang="en-GB" b="1" dirty="0"/>
              <a:t>Green transition</a:t>
            </a:r>
          </a:p>
          <a:p>
            <a:pPr lvl="1"/>
            <a:r>
              <a:rPr lang="en-GB" b="1" dirty="0"/>
              <a:t>Digitalisation</a:t>
            </a:r>
          </a:p>
          <a:p>
            <a:pPr lvl="1"/>
            <a:r>
              <a:rPr lang="en-GB" b="1" dirty="0"/>
              <a:t>Ageing workforce</a:t>
            </a:r>
          </a:p>
          <a:p>
            <a:pPr lvl="1"/>
            <a:r>
              <a:rPr lang="en-GB" b="1" dirty="0"/>
              <a:t>Alternative forms of employment</a:t>
            </a:r>
          </a:p>
          <a:p>
            <a:pPr lvl="1"/>
            <a:r>
              <a:rPr lang="en-GB" b="1" dirty="0"/>
              <a:t>Shifting patterns of employment</a:t>
            </a:r>
          </a:p>
          <a:p>
            <a:pPr lvl="1"/>
            <a:r>
              <a:rPr lang="en-GB" b="1" dirty="0"/>
              <a:t>New risks?</a:t>
            </a:r>
          </a:p>
          <a:p>
            <a:pPr lvl="1"/>
            <a:endParaRPr lang="en-GB" b="1" dirty="0"/>
          </a:p>
          <a:p>
            <a:r>
              <a:rPr lang="en-GB" b="1" dirty="0"/>
              <a:t>Trends in OSH outcomes</a:t>
            </a:r>
          </a:p>
          <a:p>
            <a:pPr lvl="1"/>
            <a:r>
              <a:rPr lang="en-GB" b="1" dirty="0"/>
              <a:t>Injuries</a:t>
            </a:r>
          </a:p>
          <a:p>
            <a:pPr lvl="1"/>
            <a:r>
              <a:rPr lang="en-GB" b="1" dirty="0"/>
              <a:t>Ergonomics-related illnesses</a:t>
            </a:r>
          </a:p>
          <a:p>
            <a:pPr lvl="1"/>
            <a:r>
              <a:rPr lang="en-GB" b="1" dirty="0"/>
              <a:t>PSR-related illnesses</a:t>
            </a:r>
          </a:p>
          <a:p>
            <a:pPr lvl="1"/>
            <a:r>
              <a:rPr lang="en-GB" b="1" dirty="0"/>
              <a:t>Illnesses related to dangerous substances</a:t>
            </a:r>
          </a:p>
          <a:p>
            <a:pPr lvl="1"/>
            <a:r>
              <a:rPr lang="en-GB" b="1" dirty="0"/>
              <a:t>Illnesses related to physical agents</a:t>
            </a:r>
          </a:p>
        </p:txBody>
      </p:sp>
      <p:pic>
        <p:nvPicPr>
          <p:cNvPr id="5" name="Picture 8">
            <a:extLst>
              <a:ext uri="{FF2B5EF4-FFF2-40B4-BE49-F238E27FC236}">
                <a16:creationId xmlns:a16="http://schemas.microsoft.com/office/drawing/2014/main" id="{7516E0C4-2C58-57FB-B0C2-B2F099235D9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586525" y="1623147"/>
            <a:ext cx="5263873" cy="4800745"/>
          </a:xfrm>
          <a:prstGeom prst="rect">
            <a:avLst/>
          </a:prstGeom>
        </p:spPr>
      </p:pic>
      <p:sp>
        <p:nvSpPr>
          <p:cNvPr id="2" name="Dátum helye 1">
            <a:extLst>
              <a:ext uri="{FF2B5EF4-FFF2-40B4-BE49-F238E27FC236}">
                <a16:creationId xmlns:a16="http://schemas.microsoft.com/office/drawing/2014/main" id="{68AF30EF-4649-5AF6-DD3D-1A39D381320B}"/>
              </a:ext>
            </a:extLst>
          </p:cNvPr>
          <p:cNvSpPr>
            <a:spLocks noGrp="1"/>
          </p:cNvSpPr>
          <p:nvPr>
            <p:ph type="dt" sz="half" idx="10"/>
          </p:nvPr>
        </p:nvSpPr>
        <p:spPr/>
        <p:txBody>
          <a:bodyPr/>
          <a:lstStyle/>
          <a:p>
            <a:r>
              <a:rPr lang="en-US"/>
              <a:t>28. 04. 2023</a:t>
            </a:r>
            <a:endParaRPr lang="en-GB"/>
          </a:p>
        </p:txBody>
      </p:sp>
      <p:sp>
        <p:nvSpPr>
          <p:cNvPr id="10" name="Élőláb helye 9">
            <a:extLst>
              <a:ext uri="{FF2B5EF4-FFF2-40B4-BE49-F238E27FC236}">
                <a16:creationId xmlns:a16="http://schemas.microsoft.com/office/drawing/2014/main" id="{246C6693-2793-114B-D10A-A7CA19640CB0}"/>
              </a:ext>
            </a:extLst>
          </p:cNvPr>
          <p:cNvSpPr>
            <a:spLocks noGrp="1"/>
          </p:cNvSpPr>
          <p:nvPr>
            <p:ph type="ftr" sz="quarter" idx="11"/>
          </p:nvPr>
        </p:nvSpPr>
        <p:spPr>
          <a:xfrm>
            <a:off x="4038599" y="6356350"/>
            <a:ext cx="6952673"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71879695-9B78-08FC-91FD-D2B72F1B1F8E}"/>
              </a:ext>
            </a:extLst>
          </p:cNvPr>
          <p:cNvSpPr>
            <a:spLocks noGrp="1"/>
          </p:cNvSpPr>
          <p:nvPr>
            <p:ph type="sldNum" sz="quarter" idx="12"/>
          </p:nvPr>
        </p:nvSpPr>
        <p:spPr/>
        <p:txBody>
          <a:bodyPr/>
          <a:lstStyle/>
          <a:p>
            <a:fld id="{8740ACEB-EE6B-4594-98B8-96FF43DA60C6}" type="slidenum">
              <a:rPr lang="en-GB" smtClean="0"/>
              <a:t>2</a:t>
            </a:fld>
            <a:endParaRPr lang="en-GB"/>
          </a:p>
        </p:txBody>
      </p:sp>
      <p:pic>
        <p:nvPicPr>
          <p:cNvPr id="2050" name="Picture 2">
            <a:extLst>
              <a:ext uri="{FF2B5EF4-FFF2-40B4-BE49-F238E27FC236}">
                <a16:creationId xmlns:a16="http://schemas.microsoft.com/office/drawing/2014/main" id="{A4C03616-5018-DAE7-F6CB-688C9BCE0C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A32BC698-B331-594C-B18E-3DBE2B525E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6537" y="-3244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177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9FB23C3-D2A0-BAC2-33A5-86EBBFD5F47B}"/>
              </a:ext>
            </a:extLst>
          </p:cNvPr>
          <p:cNvSpPr>
            <a:spLocks noGrp="1"/>
          </p:cNvSpPr>
          <p:nvPr>
            <p:ph type="title"/>
          </p:nvPr>
        </p:nvSpPr>
        <p:spPr/>
        <p:txBody>
          <a:bodyPr>
            <a:normAutofit/>
          </a:bodyPr>
          <a:lstStyle/>
          <a:p>
            <a:r>
              <a:rPr lang="hu-HU" sz="3200" b="1" dirty="0">
                <a:solidFill>
                  <a:srgbClr val="FF0000"/>
                </a:solidFill>
                <a:latin typeface="+mn-lt"/>
              </a:rPr>
              <a:t>OSH in </a:t>
            </a:r>
            <a:r>
              <a:rPr lang="en-US" sz="3200" b="1" dirty="0">
                <a:solidFill>
                  <a:srgbClr val="FF0000"/>
                </a:solidFill>
                <a:latin typeface="+mn-lt"/>
              </a:rPr>
              <a:t>theory</a:t>
            </a:r>
            <a:r>
              <a:rPr lang="hu-HU" sz="3200" b="1" dirty="0">
                <a:solidFill>
                  <a:srgbClr val="FF0000"/>
                </a:solidFill>
                <a:latin typeface="+mn-lt"/>
              </a:rPr>
              <a:t> - main </a:t>
            </a:r>
            <a:r>
              <a:rPr lang="en-US" sz="3200" b="1" dirty="0">
                <a:solidFill>
                  <a:srgbClr val="FF0000"/>
                </a:solidFill>
                <a:latin typeface="+mn-lt"/>
              </a:rPr>
              <a:t>concerns for legislation</a:t>
            </a:r>
          </a:p>
        </p:txBody>
      </p:sp>
      <p:sp>
        <p:nvSpPr>
          <p:cNvPr id="3" name="Tartalom helye 2">
            <a:extLst>
              <a:ext uri="{FF2B5EF4-FFF2-40B4-BE49-F238E27FC236}">
                <a16:creationId xmlns:a16="http://schemas.microsoft.com/office/drawing/2014/main" id="{9487E3F5-7029-7F84-EA34-E411FD9E5A5B}"/>
              </a:ext>
            </a:extLst>
          </p:cNvPr>
          <p:cNvSpPr>
            <a:spLocks noGrp="1"/>
          </p:cNvSpPr>
          <p:nvPr>
            <p:ph sz="half" idx="1"/>
          </p:nvPr>
        </p:nvSpPr>
        <p:spPr>
          <a:xfrm>
            <a:off x="616042" y="1531028"/>
            <a:ext cx="10080000" cy="4860000"/>
          </a:xfrm>
        </p:spPr>
        <p:txBody>
          <a:bodyPr>
            <a:normAutofit lnSpcReduction="10000"/>
          </a:bodyPr>
          <a:lstStyle/>
          <a:p>
            <a:r>
              <a:rPr lang="en-US" b="1" dirty="0"/>
              <a:t>Basic conflict - inviolability of the dwelling </a:t>
            </a:r>
            <a:r>
              <a:rPr lang="cs-CZ" b="1" dirty="0"/>
              <a:t>vs. right to organize work</a:t>
            </a:r>
            <a:r>
              <a:rPr lang="en-US" b="1" dirty="0"/>
              <a:t>
No OSH exemptions when working from home
The employer is still strictly liable for work-related accidents, even if they occur in the home environment
In the area of OSH employers fulfil their tasks both by appropriate work </a:t>
            </a:r>
            <a:r>
              <a:rPr lang="en-US" b="1" dirty="0" err="1"/>
              <a:t>organi</a:t>
            </a:r>
            <a:r>
              <a:rPr lang="hu-HU" b="1" dirty="0"/>
              <a:t>s</a:t>
            </a:r>
            <a:r>
              <a:rPr lang="en-US" b="1" dirty="0" err="1"/>
              <a:t>ation</a:t>
            </a:r>
            <a:r>
              <a:rPr lang="en-US" b="1" dirty="0"/>
              <a:t> and by a system of </a:t>
            </a:r>
            <a:r>
              <a:rPr lang="en-US" b="1" dirty="0" err="1"/>
              <a:t>preventi</a:t>
            </a:r>
            <a:r>
              <a:rPr lang="cs-CZ" b="1" dirty="0"/>
              <a:t>ve</a:t>
            </a:r>
            <a:r>
              <a:rPr lang="en-US" b="1" dirty="0"/>
              <a:t> measures.
The possibilities are narrowed down to mainly </a:t>
            </a:r>
            <a:r>
              <a:rPr lang="cs-CZ" b="1" dirty="0"/>
              <a:t>pre-discussed</a:t>
            </a:r>
            <a:r>
              <a:rPr lang="en-US" b="1" dirty="0"/>
              <a:t> measures
The costs associated with ensuring OSH are covered by the employer</a:t>
            </a:r>
          </a:p>
          <a:p>
            <a:endParaRPr lang="en-GB" dirty="0"/>
          </a:p>
        </p:txBody>
      </p:sp>
      <p:sp>
        <p:nvSpPr>
          <p:cNvPr id="5" name="Szövegdoboz 4">
            <a:extLst>
              <a:ext uri="{FF2B5EF4-FFF2-40B4-BE49-F238E27FC236}">
                <a16:creationId xmlns:a16="http://schemas.microsoft.com/office/drawing/2014/main" id="{3597A849-BCCB-5CC6-8D31-F35602AD0EB0}"/>
              </a:ext>
            </a:extLst>
          </p:cNvPr>
          <p:cNvSpPr txBox="1"/>
          <p:nvPr/>
        </p:nvSpPr>
        <p:spPr>
          <a:xfrm>
            <a:off x="838200" y="6185098"/>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26</a:t>
            </a:r>
            <a:endParaRPr lang="en-GB" sz="1400" dirty="0">
              <a:solidFill>
                <a:schemeClr val="tx1">
                  <a:lumMod val="50000"/>
                  <a:lumOff val="50000"/>
                </a:schemeClr>
              </a:solidFill>
            </a:endParaRPr>
          </a:p>
        </p:txBody>
      </p:sp>
      <p:pic>
        <p:nvPicPr>
          <p:cNvPr id="26626" name="Picture 2">
            <a:extLst>
              <a:ext uri="{FF2B5EF4-FFF2-40B4-BE49-F238E27FC236}">
                <a16:creationId xmlns:a16="http://schemas.microsoft.com/office/drawing/2014/main" id="{21EF99E9-F3F2-30D8-587D-56DCA5D71E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a:extLst>
              <a:ext uri="{FF2B5EF4-FFF2-40B4-BE49-F238E27FC236}">
                <a16:creationId xmlns:a16="http://schemas.microsoft.com/office/drawing/2014/main" id="{FE2A84FB-4505-3CD6-0BB6-F4FA592DC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1641"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422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Obrázek 5" descr="Slide01.png">
            <a:extLst>
              <a:ext uri="{FF2B5EF4-FFF2-40B4-BE49-F238E27FC236}">
                <a16:creationId xmlns:a16="http://schemas.microsoft.com/office/drawing/2014/main" id="{DBDF78F8-1E10-FC04-09E7-98280DD9E2A5}"/>
              </a:ext>
            </a:extLst>
          </p:cNvPr>
          <p:cNvPicPr>
            <a:picLocks noGrp="1" noChangeAspect="1"/>
          </p:cNvPicPr>
          <p:nvPr>
            <p:ph sz="half" idx="1"/>
          </p:nvPr>
        </p:nvPicPr>
        <p:blipFill>
          <a:blip r:embed="rId2"/>
          <a:stretch>
            <a:fillRect/>
          </a:stretch>
        </p:blipFill>
        <p:spPr>
          <a:xfrm>
            <a:off x="1467481" y="0"/>
            <a:ext cx="8850426" cy="6613236"/>
          </a:xfrm>
          <a:prstGeom prst="rect">
            <a:avLst/>
          </a:prstGeom>
        </p:spPr>
      </p:pic>
      <p:sp>
        <p:nvSpPr>
          <p:cNvPr id="3" name="Szövegdoboz 2">
            <a:extLst>
              <a:ext uri="{FF2B5EF4-FFF2-40B4-BE49-F238E27FC236}">
                <a16:creationId xmlns:a16="http://schemas.microsoft.com/office/drawing/2014/main" id="{449B3116-7A83-DA68-F7D9-5B865D9D860E}"/>
              </a:ext>
            </a:extLst>
          </p:cNvPr>
          <p:cNvSpPr txBox="1"/>
          <p:nvPr/>
        </p:nvSpPr>
        <p:spPr>
          <a:xfrm>
            <a:off x="838200" y="6550223"/>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28</a:t>
            </a:r>
            <a:endParaRPr lang="en-GB" sz="1400" dirty="0">
              <a:solidFill>
                <a:schemeClr val="tx1">
                  <a:lumMod val="50000"/>
                  <a:lumOff val="50000"/>
                </a:schemeClr>
              </a:solidFill>
            </a:endParaRPr>
          </a:p>
        </p:txBody>
      </p:sp>
      <p:pic>
        <p:nvPicPr>
          <p:cNvPr id="28674" name="Picture 2">
            <a:extLst>
              <a:ext uri="{FF2B5EF4-FFF2-40B4-BE49-F238E27FC236}">
                <a16:creationId xmlns:a16="http://schemas.microsoft.com/office/drawing/2014/main" id="{C99C315A-2784-BB6B-D626-7E209D9AB3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3">
            <a:extLst>
              <a:ext uri="{FF2B5EF4-FFF2-40B4-BE49-F238E27FC236}">
                <a16:creationId xmlns:a16="http://schemas.microsoft.com/office/drawing/2014/main" id="{FE7A1A1C-7D62-46F0-B53A-4167331D8D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4266"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250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A6AA38-51BA-CCF8-B475-DA254C7E1FD3}"/>
              </a:ext>
            </a:extLst>
          </p:cNvPr>
          <p:cNvSpPr>
            <a:spLocks noGrp="1"/>
          </p:cNvSpPr>
          <p:nvPr>
            <p:ph type="title"/>
          </p:nvPr>
        </p:nvSpPr>
        <p:spPr>
          <a:xfrm>
            <a:off x="606873" y="647700"/>
            <a:ext cx="11268364" cy="1325563"/>
          </a:xfrm>
        </p:spPr>
        <p:txBody>
          <a:bodyPr>
            <a:normAutofit/>
          </a:bodyPr>
          <a:lstStyle/>
          <a:p>
            <a:r>
              <a:rPr lang="fr-FR" sz="4000" b="1" dirty="0">
                <a:solidFill>
                  <a:srgbClr val="FF0000"/>
                </a:solidFill>
                <a:latin typeface="+mn-lt"/>
              </a:rPr>
              <a:t>Social Partner Agreement on digitalisation</a:t>
            </a:r>
            <a:r>
              <a:rPr lang="hu-HU" sz="4000" b="1" dirty="0">
                <a:solidFill>
                  <a:srgbClr val="FF0000"/>
                </a:solidFill>
                <a:latin typeface="+mn-lt"/>
              </a:rPr>
              <a:t> - </a:t>
            </a:r>
            <a:r>
              <a:rPr lang="en-GB" sz="4000" b="1" dirty="0">
                <a:solidFill>
                  <a:srgbClr val="FF0000"/>
                </a:solidFill>
                <a:latin typeface="+mn-lt"/>
              </a:rPr>
              <a:t>aims to</a:t>
            </a:r>
            <a:r>
              <a:rPr lang="hu-HU" sz="4000" b="1" dirty="0">
                <a:solidFill>
                  <a:srgbClr val="FF0000"/>
                </a:solidFill>
                <a:latin typeface="+mn-lt"/>
              </a:rPr>
              <a:t>: </a:t>
            </a:r>
            <a:br>
              <a:rPr lang="hu-HU" sz="4000" b="1" dirty="0">
                <a:solidFill>
                  <a:srgbClr val="FF0000"/>
                </a:solidFill>
                <a:latin typeface="+mn-lt"/>
              </a:rPr>
            </a:br>
            <a:endParaRPr lang="en-GB" sz="4000" b="1" dirty="0">
              <a:solidFill>
                <a:srgbClr val="FF0000"/>
              </a:solidFill>
              <a:latin typeface="+mn-lt"/>
            </a:endParaRPr>
          </a:p>
        </p:txBody>
      </p:sp>
      <p:sp>
        <p:nvSpPr>
          <p:cNvPr id="3" name="Tartalom helye 2">
            <a:extLst>
              <a:ext uri="{FF2B5EF4-FFF2-40B4-BE49-F238E27FC236}">
                <a16:creationId xmlns:a16="http://schemas.microsoft.com/office/drawing/2014/main" id="{B37C8FEB-24A0-E76D-FEDF-ECB06241920A}"/>
              </a:ext>
            </a:extLst>
          </p:cNvPr>
          <p:cNvSpPr>
            <a:spLocks noGrp="1"/>
          </p:cNvSpPr>
          <p:nvPr>
            <p:ph idx="1"/>
          </p:nvPr>
        </p:nvSpPr>
        <p:spPr>
          <a:xfrm>
            <a:off x="838199" y="1450109"/>
            <a:ext cx="11145253" cy="4645892"/>
          </a:xfrm>
        </p:spPr>
        <p:txBody>
          <a:bodyPr>
            <a:noAutofit/>
          </a:bodyPr>
          <a:lstStyle/>
          <a:p>
            <a:pPr>
              <a:buFontTx/>
              <a:buChar char="-"/>
            </a:pPr>
            <a:r>
              <a:rPr lang="en-GB" sz="2400" b="1" i="0" dirty="0">
                <a:solidFill>
                  <a:srgbClr val="202124"/>
                </a:solidFill>
                <a:effectLst/>
              </a:rPr>
              <a:t>to support the successful digital transformation of Europe's economy and to manage its large implications for labour markets and the world of work.</a:t>
            </a:r>
            <a:endParaRPr lang="hu-HU" sz="2400" b="1" dirty="0">
              <a:solidFill>
                <a:srgbClr val="202124"/>
              </a:solidFill>
            </a:endParaRPr>
          </a:p>
          <a:p>
            <a:pPr marL="0" indent="0">
              <a:buNone/>
            </a:pPr>
            <a:r>
              <a:rPr lang="hu-HU" sz="2400" b="1" dirty="0"/>
              <a:t>- </a:t>
            </a:r>
            <a:r>
              <a:rPr lang="en-GB" sz="2400" b="1" dirty="0"/>
              <a:t>Raise awareness and improve understanding of employers, workers and their representatives of the opportunities and challenges in the world of work resulting from the digital transformation;</a:t>
            </a:r>
            <a:endParaRPr lang="hu-HU" sz="2400" b="1" dirty="0"/>
          </a:p>
          <a:p>
            <a:pPr marL="0" indent="0">
              <a:buNone/>
            </a:pPr>
            <a:r>
              <a:rPr lang="hu-HU" sz="2400" b="1" dirty="0"/>
              <a:t>- </a:t>
            </a:r>
            <a:r>
              <a:rPr lang="en-GB" sz="2400" b="1" dirty="0"/>
              <a:t>Provide an action-oriented framework to encourage, guide and assist employers, workers and their representatives in devising measures and actions aimed at reaping these opportunities and dealing with the challenges, whilst taking into account existing initiatives, practices and collective agreements;</a:t>
            </a:r>
            <a:endParaRPr lang="hu-HU" sz="2400" b="1" dirty="0"/>
          </a:p>
          <a:p>
            <a:pPr marL="0" indent="0">
              <a:buNone/>
            </a:pPr>
            <a:r>
              <a:rPr lang="hu-HU" sz="2400" b="1" dirty="0"/>
              <a:t>- </a:t>
            </a:r>
            <a:r>
              <a:rPr lang="en-GB" sz="2400" b="1" dirty="0"/>
              <a:t>Encourage a partnership approach between employers, workers and their representatives;</a:t>
            </a:r>
            <a:endParaRPr lang="hu-HU" sz="2400" b="1" dirty="0"/>
          </a:p>
          <a:p>
            <a:pPr marL="0" indent="0">
              <a:buNone/>
            </a:pPr>
            <a:r>
              <a:rPr lang="hu-HU" sz="2400" b="1" dirty="0"/>
              <a:t>- </a:t>
            </a:r>
            <a:r>
              <a:rPr lang="en-GB" sz="2400" b="1" dirty="0"/>
              <a:t>Support development of a human-oriented approach to integration of digital technology in the world of work, to support/assist workers and enhance productivity; </a:t>
            </a:r>
            <a:endParaRPr lang="hu-HU" sz="2400" b="1" dirty="0"/>
          </a:p>
        </p:txBody>
      </p:sp>
      <p:sp>
        <p:nvSpPr>
          <p:cNvPr id="7" name="Dátum helye 6">
            <a:extLst>
              <a:ext uri="{FF2B5EF4-FFF2-40B4-BE49-F238E27FC236}">
                <a16:creationId xmlns:a16="http://schemas.microsoft.com/office/drawing/2014/main" id="{58D9B838-D2FE-FFA4-6510-886B7C74DC22}"/>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EEAB3CC3-F6EC-8C30-5F58-532625EAFDBF}"/>
              </a:ext>
            </a:extLst>
          </p:cNvPr>
          <p:cNvSpPr>
            <a:spLocks noGrp="1"/>
          </p:cNvSpPr>
          <p:nvPr>
            <p:ph type="ftr" sz="quarter" idx="11"/>
          </p:nvPr>
        </p:nvSpPr>
        <p:spPr>
          <a:xfrm>
            <a:off x="4038599" y="6356350"/>
            <a:ext cx="7876309" cy="365125"/>
          </a:xfrm>
        </p:spPr>
        <p:txBody>
          <a:bodyPr/>
          <a:lstStyle/>
          <a:p>
            <a:r>
              <a:rPr lang="hu-HU" dirty="0"/>
              <a:t>Károly </a:t>
            </a:r>
            <a:r>
              <a:rPr lang="hu-HU" dirty="0" err="1"/>
              <a:t>Györg</a:t>
            </a:r>
            <a:r>
              <a:rPr lang="hu-HU" dirty="0"/>
              <a:t>		</a:t>
            </a:r>
            <a:r>
              <a:rPr lang="en-GB" dirty="0"/>
              <a:t>Seminar on Trade unions and International Labour Standards - Skopje</a:t>
            </a:r>
          </a:p>
        </p:txBody>
      </p:sp>
      <p:sp>
        <p:nvSpPr>
          <p:cNvPr id="4" name="Dia számának helye 3">
            <a:extLst>
              <a:ext uri="{FF2B5EF4-FFF2-40B4-BE49-F238E27FC236}">
                <a16:creationId xmlns:a16="http://schemas.microsoft.com/office/drawing/2014/main" id="{22048025-B0F8-83FE-4848-F88DAD5BA2D9}"/>
              </a:ext>
            </a:extLst>
          </p:cNvPr>
          <p:cNvSpPr>
            <a:spLocks noGrp="1"/>
          </p:cNvSpPr>
          <p:nvPr>
            <p:ph type="sldNum" sz="quarter" idx="12"/>
          </p:nvPr>
        </p:nvSpPr>
        <p:spPr/>
        <p:txBody>
          <a:bodyPr/>
          <a:lstStyle/>
          <a:p>
            <a:fld id="{8740ACEB-EE6B-4594-98B8-96FF43DA60C6}" type="slidenum">
              <a:rPr lang="en-GB" smtClean="0"/>
              <a:t>22</a:t>
            </a:fld>
            <a:endParaRPr lang="en-GB"/>
          </a:p>
        </p:txBody>
      </p:sp>
      <p:pic>
        <p:nvPicPr>
          <p:cNvPr id="29698" name="Picture 2">
            <a:extLst>
              <a:ext uri="{FF2B5EF4-FFF2-40B4-BE49-F238E27FC236}">
                <a16:creationId xmlns:a16="http://schemas.microsoft.com/office/drawing/2014/main" id="{717A2D1B-C3A1-B538-6D96-EA25807367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a:extLst>
              <a:ext uri="{FF2B5EF4-FFF2-40B4-BE49-F238E27FC236}">
                <a16:creationId xmlns:a16="http://schemas.microsoft.com/office/drawing/2014/main" id="{9E732322-13DF-7643-D516-524A6985EB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1763" y="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350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22967AA-4978-F663-3363-38FDC5B5C1D4}"/>
              </a:ext>
            </a:extLst>
          </p:cNvPr>
          <p:cNvSpPr>
            <a:spLocks noGrp="1"/>
          </p:cNvSpPr>
          <p:nvPr>
            <p:ph type="title"/>
          </p:nvPr>
        </p:nvSpPr>
        <p:spPr>
          <a:xfrm>
            <a:off x="1427922" y="410368"/>
            <a:ext cx="8554278" cy="1325563"/>
          </a:xfrm>
        </p:spPr>
        <p:txBody>
          <a:bodyPr>
            <a:normAutofit fontScale="90000"/>
          </a:bodyPr>
          <a:lstStyle/>
          <a:p>
            <a:r>
              <a:rPr lang="fr-FR" sz="4000" b="1" dirty="0">
                <a:solidFill>
                  <a:srgbClr val="FF0000"/>
                </a:solidFill>
                <a:latin typeface="+mn-lt"/>
              </a:rPr>
              <a:t>Social Partner Agreement on digitalisation</a:t>
            </a:r>
            <a:r>
              <a:rPr lang="hu-HU" sz="4000" b="1" dirty="0">
                <a:solidFill>
                  <a:srgbClr val="FF0000"/>
                </a:solidFill>
                <a:latin typeface="+mn-lt"/>
              </a:rPr>
              <a:t> - </a:t>
            </a:r>
            <a:r>
              <a:rPr lang="en-GB" sz="4000" b="1" dirty="0">
                <a:solidFill>
                  <a:srgbClr val="FF0000"/>
                </a:solidFill>
                <a:latin typeface="+mn-lt"/>
              </a:rPr>
              <a:t>aims to</a:t>
            </a:r>
            <a:r>
              <a:rPr lang="hu-HU" sz="4000" b="1" dirty="0">
                <a:solidFill>
                  <a:srgbClr val="FF0000"/>
                </a:solidFill>
                <a:latin typeface="+mn-lt"/>
              </a:rPr>
              <a:t> be </a:t>
            </a:r>
            <a:r>
              <a:rPr lang="hu-HU" sz="4000" b="1" dirty="0" err="1">
                <a:solidFill>
                  <a:srgbClr val="FF0000"/>
                </a:solidFill>
                <a:latin typeface="+mn-lt"/>
              </a:rPr>
              <a:t>achieved</a:t>
            </a:r>
            <a:r>
              <a:rPr lang="hu-HU" sz="4000" b="1" dirty="0">
                <a:solidFill>
                  <a:srgbClr val="FF0000"/>
                </a:solidFill>
                <a:latin typeface="+mn-lt"/>
              </a:rPr>
              <a:t> </a:t>
            </a:r>
            <a:r>
              <a:rPr lang="hu-HU" sz="4000" b="1" dirty="0" err="1">
                <a:solidFill>
                  <a:srgbClr val="FF0000"/>
                </a:solidFill>
                <a:latin typeface="+mn-lt"/>
              </a:rPr>
              <a:t>by</a:t>
            </a:r>
            <a:r>
              <a:rPr lang="hu-HU" sz="4000" b="1" dirty="0">
                <a:solidFill>
                  <a:srgbClr val="FF0000"/>
                </a:solidFill>
                <a:latin typeface="+mn-lt"/>
              </a:rPr>
              <a:t>:</a:t>
            </a:r>
            <a:br>
              <a:rPr lang="hu-HU" sz="4400" b="1" dirty="0">
                <a:solidFill>
                  <a:srgbClr val="FF0000"/>
                </a:solidFill>
                <a:latin typeface="+mn-lt"/>
              </a:rPr>
            </a:br>
            <a:endParaRPr lang="en-GB" dirty="0"/>
          </a:p>
        </p:txBody>
      </p:sp>
      <p:sp>
        <p:nvSpPr>
          <p:cNvPr id="3" name="Tartalom helye 2">
            <a:extLst>
              <a:ext uri="{FF2B5EF4-FFF2-40B4-BE49-F238E27FC236}">
                <a16:creationId xmlns:a16="http://schemas.microsoft.com/office/drawing/2014/main" id="{153E6CFE-CF86-98B2-CF21-71A006C4F3EE}"/>
              </a:ext>
            </a:extLst>
          </p:cNvPr>
          <p:cNvSpPr>
            <a:spLocks noGrp="1"/>
          </p:cNvSpPr>
          <p:nvPr>
            <p:ph idx="1"/>
          </p:nvPr>
        </p:nvSpPr>
        <p:spPr/>
        <p:txBody>
          <a:bodyPr/>
          <a:lstStyle/>
          <a:p>
            <a:pPr marL="0" indent="0">
              <a:buNone/>
            </a:pPr>
            <a:r>
              <a:rPr lang="en-GB" sz="2800" b="1" dirty="0"/>
              <a:t>By: </a:t>
            </a:r>
            <a:endParaRPr lang="hu-HU" sz="2800" b="1" dirty="0"/>
          </a:p>
          <a:p>
            <a:pPr marL="0" indent="0">
              <a:buNone/>
            </a:pPr>
            <a:r>
              <a:rPr lang="hu-HU" sz="2800" b="1" dirty="0"/>
              <a:t>- </a:t>
            </a:r>
            <a:r>
              <a:rPr lang="en-GB" sz="2800" b="1" dirty="0"/>
              <a:t>Outlining a joint dynamic circular process, which takes into account the different roles and responsibilities of the different actors and can be tailored to different national, sectoral and/ or enterprise situations, industrial relations systems, jobs and different digital technologies/ tools; </a:t>
            </a:r>
            <a:endParaRPr lang="hu-HU" sz="2800" b="1" dirty="0"/>
          </a:p>
          <a:p>
            <a:pPr marL="0" indent="0">
              <a:buNone/>
            </a:pPr>
            <a:r>
              <a:rPr lang="hu-HU" sz="2800" b="1" dirty="0"/>
              <a:t>- </a:t>
            </a:r>
            <a:r>
              <a:rPr lang="en-GB" sz="2800" b="1" dirty="0"/>
              <a:t>Highlighting concrete approaches, actions and measures, which employers, workers and their representatives can use, according to their specific needs and circumstances, to tackle topics such as skills, work organisation and working conditions.</a:t>
            </a:r>
          </a:p>
          <a:p>
            <a:endParaRPr lang="en-GB" dirty="0"/>
          </a:p>
        </p:txBody>
      </p:sp>
      <p:sp>
        <p:nvSpPr>
          <p:cNvPr id="4" name="Dátum helye 3">
            <a:extLst>
              <a:ext uri="{FF2B5EF4-FFF2-40B4-BE49-F238E27FC236}">
                <a16:creationId xmlns:a16="http://schemas.microsoft.com/office/drawing/2014/main" id="{6E20F5C3-9ED2-0202-3897-48A13CF171AD}"/>
              </a:ext>
            </a:extLst>
          </p:cNvPr>
          <p:cNvSpPr>
            <a:spLocks noGrp="1"/>
          </p:cNvSpPr>
          <p:nvPr>
            <p:ph type="dt" sz="half" idx="10"/>
          </p:nvPr>
        </p:nvSpPr>
        <p:spPr/>
        <p:txBody>
          <a:bodyPr/>
          <a:lstStyle/>
          <a:p>
            <a:r>
              <a:rPr lang="en-US"/>
              <a:t>28. 04. 2023</a:t>
            </a:r>
            <a:endParaRPr lang="en-GB"/>
          </a:p>
        </p:txBody>
      </p:sp>
      <p:sp>
        <p:nvSpPr>
          <p:cNvPr id="5" name="Élőláb helye 4">
            <a:extLst>
              <a:ext uri="{FF2B5EF4-FFF2-40B4-BE49-F238E27FC236}">
                <a16:creationId xmlns:a16="http://schemas.microsoft.com/office/drawing/2014/main" id="{90B264DC-6112-E170-C86D-5B5F01034AF7}"/>
              </a:ext>
            </a:extLst>
          </p:cNvPr>
          <p:cNvSpPr>
            <a:spLocks noGrp="1"/>
          </p:cNvSpPr>
          <p:nvPr>
            <p:ph type="ftr" sz="quarter" idx="11"/>
          </p:nvPr>
        </p:nvSpPr>
        <p:spPr>
          <a:xfrm>
            <a:off x="4038599" y="6356350"/>
            <a:ext cx="7506855" cy="365125"/>
          </a:xfrm>
        </p:spPr>
        <p:txBody>
          <a:bodyPr/>
          <a:lstStyle/>
          <a:p>
            <a:r>
              <a:rPr lang="hu-HU" dirty="0"/>
              <a:t>Károly György		</a:t>
            </a:r>
            <a:r>
              <a:rPr lang="en-GB" dirty="0"/>
              <a:t>Seminar on Trade unions and International Labour Standards - Skopje</a:t>
            </a:r>
          </a:p>
        </p:txBody>
      </p:sp>
      <p:sp>
        <p:nvSpPr>
          <p:cNvPr id="6" name="Dia számának helye 5">
            <a:extLst>
              <a:ext uri="{FF2B5EF4-FFF2-40B4-BE49-F238E27FC236}">
                <a16:creationId xmlns:a16="http://schemas.microsoft.com/office/drawing/2014/main" id="{E1074EDA-669E-7DA4-BF3F-DA00A9E1662B}"/>
              </a:ext>
            </a:extLst>
          </p:cNvPr>
          <p:cNvSpPr>
            <a:spLocks noGrp="1"/>
          </p:cNvSpPr>
          <p:nvPr>
            <p:ph type="sldNum" sz="quarter" idx="12"/>
          </p:nvPr>
        </p:nvSpPr>
        <p:spPr/>
        <p:txBody>
          <a:bodyPr/>
          <a:lstStyle/>
          <a:p>
            <a:fld id="{8740ACEB-EE6B-4594-98B8-96FF43DA60C6}" type="slidenum">
              <a:rPr lang="en-GB" smtClean="0"/>
              <a:t>23</a:t>
            </a:fld>
            <a:endParaRPr lang="en-GB"/>
          </a:p>
        </p:txBody>
      </p:sp>
      <p:pic>
        <p:nvPicPr>
          <p:cNvPr id="30722" name="Picture 2">
            <a:extLst>
              <a:ext uri="{FF2B5EF4-FFF2-40B4-BE49-F238E27FC236}">
                <a16:creationId xmlns:a16="http://schemas.microsoft.com/office/drawing/2014/main" id="{2E782DA4-F176-5138-F8E8-B7AC875BE4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a:extLst>
              <a:ext uri="{FF2B5EF4-FFF2-40B4-BE49-F238E27FC236}">
                <a16:creationId xmlns:a16="http://schemas.microsoft.com/office/drawing/2014/main" id="{B937FABD-B3B7-D0E6-CD33-E406843762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1763"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862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2C4770A-3219-94C2-43A2-4D63CD66B244}"/>
              </a:ext>
            </a:extLst>
          </p:cNvPr>
          <p:cNvSpPr>
            <a:spLocks noGrp="1"/>
          </p:cNvSpPr>
          <p:nvPr>
            <p:ph type="title"/>
          </p:nvPr>
        </p:nvSpPr>
        <p:spPr/>
        <p:txBody>
          <a:bodyPr/>
          <a:lstStyle/>
          <a:p>
            <a:r>
              <a:rPr lang="fr-FR" b="1" dirty="0">
                <a:solidFill>
                  <a:srgbClr val="FF0000"/>
                </a:solidFill>
                <a:latin typeface="+mn-lt"/>
              </a:rPr>
              <a:t>Social Partner Agreement on digitalisation</a:t>
            </a:r>
            <a:endParaRPr lang="en-GB" dirty="0">
              <a:solidFill>
                <a:srgbClr val="FF0000"/>
              </a:solidFill>
            </a:endParaRPr>
          </a:p>
        </p:txBody>
      </p:sp>
      <p:sp>
        <p:nvSpPr>
          <p:cNvPr id="3" name="Tartalom helye 2">
            <a:extLst>
              <a:ext uri="{FF2B5EF4-FFF2-40B4-BE49-F238E27FC236}">
                <a16:creationId xmlns:a16="http://schemas.microsoft.com/office/drawing/2014/main" id="{B5D5196F-740C-20EC-9028-3CE2287EDAC4}"/>
              </a:ext>
            </a:extLst>
          </p:cNvPr>
          <p:cNvSpPr>
            <a:spLocks noGrp="1"/>
          </p:cNvSpPr>
          <p:nvPr>
            <p:ph idx="1"/>
          </p:nvPr>
        </p:nvSpPr>
        <p:spPr>
          <a:xfrm>
            <a:off x="838200" y="1643062"/>
            <a:ext cx="10984832" cy="4895850"/>
          </a:xfrm>
        </p:spPr>
        <p:txBody>
          <a:bodyPr>
            <a:normAutofit/>
          </a:bodyPr>
          <a:lstStyle/>
          <a:p>
            <a:r>
              <a:rPr lang="en-GB" b="1" dirty="0"/>
              <a:t>Th</a:t>
            </a:r>
            <a:r>
              <a:rPr lang="hu-HU" b="1" dirty="0"/>
              <a:t>e </a:t>
            </a:r>
            <a:r>
              <a:rPr lang="en-GB" b="1" dirty="0"/>
              <a:t>Autonomous Agreement has been concluded by the European cross-sectoral social partners and applies to the whole of the EU/EEA. </a:t>
            </a:r>
            <a:endParaRPr lang="hu-HU" b="1" dirty="0"/>
          </a:p>
          <a:p>
            <a:r>
              <a:rPr lang="en-GB" b="1" dirty="0"/>
              <a:t>It covers all workers and employers in the public and private sectors and in all economic activities including in activities using online platforms where an employment relationship exists, as defined nationally. </a:t>
            </a:r>
            <a:endParaRPr lang="hu-HU" b="1" dirty="0"/>
          </a:p>
          <a:p>
            <a:r>
              <a:rPr lang="en-GB" b="1" dirty="0"/>
              <a:t>When referring to </a:t>
            </a:r>
            <a:r>
              <a:rPr lang="hu-HU" b="1" dirty="0"/>
              <a:t>‚</a:t>
            </a:r>
            <a:r>
              <a:rPr lang="en-GB" b="1" dirty="0"/>
              <a:t>enterprises` in this agreement, </a:t>
            </a:r>
            <a:r>
              <a:rPr lang="hu-HU" b="1" dirty="0" err="1"/>
              <a:t>it</a:t>
            </a:r>
            <a:r>
              <a:rPr lang="hu-HU" b="1" dirty="0"/>
              <a:t> is </a:t>
            </a:r>
            <a:r>
              <a:rPr lang="hu-HU" b="1" dirty="0" err="1"/>
              <a:t>meant</a:t>
            </a:r>
            <a:r>
              <a:rPr lang="hu-HU" b="1" dirty="0"/>
              <a:t> </a:t>
            </a:r>
            <a:r>
              <a:rPr lang="en-GB" b="1" dirty="0"/>
              <a:t>organisations from private and public sector. </a:t>
            </a:r>
            <a:endParaRPr lang="hu-HU" b="1" dirty="0"/>
          </a:p>
          <a:p>
            <a:r>
              <a:rPr lang="en-GB" b="1" dirty="0"/>
              <a:t>When referring to </a:t>
            </a:r>
            <a:r>
              <a:rPr lang="hu-HU" b="1" dirty="0"/>
              <a:t>‚</a:t>
            </a:r>
            <a:r>
              <a:rPr lang="en-GB" b="1" dirty="0"/>
              <a:t>workers representatives` in this agreement, the prerogatives of trade union representatives are to be recognised, in accordance with national law and practice.</a:t>
            </a:r>
          </a:p>
        </p:txBody>
      </p:sp>
      <p:sp>
        <p:nvSpPr>
          <p:cNvPr id="7" name="Dátum helye 6">
            <a:extLst>
              <a:ext uri="{FF2B5EF4-FFF2-40B4-BE49-F238E27FC236}">
                <a16:creationId xmlns:a16="http://schemas.microsoft.com/office/drawing/2014/main" id="{9A5BD032-E148-02E6-5E60-480CA20C3915}"/>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373B421E-AAB0-2C41-7FBE-D34AC9793C67}"/>
              </a:ext>
            </a:extLst>
          </p:cNvPr>
          <p:cNvSpPr>
            <a:spLocks noGrp="1"/>
          </p:cNvSpPr>
          <p:nvPr>
            <p:ph type="ftr" sz="quarter" idx="11"/>
          </p:nvPr>
        </p:nvSpPr>
        <p:spPr>
          <a:xfrm>
            <a:off x="4038599" y="6356350"/>
            <a:ext cx="7617691" cy="365125"/>
          </a:xfrm>
        </p:spPr>
        <p:txBody>
          <a:bodyPr/>
          <a:lstStyle/>
          <a:p>
            <a:r>
              <a:rPr lang="hu-HU" dirty="0"/>
              <a:t>Károly György		</a:t>
            </a:r>
            <a:r>
              <a:rPr lang="en-GB" dirty="0"/>
              <a:t>Seminar on Trade unions and International Labour Standards - Skopje</a:t>
            </a:r>
          </a:p>
        </p:txBody>
      </p:sp>
      <p:sp>
        <p:nvSpPr>
          <p:cNvPr id="4" name="Dia számának helye 3">
            <a:extLst>
              <a:ext uri="{FF2B5EF4-FFF2-40B4-BE49-F238E27FC236}">
                <a16:creationId xmlns:a16="http://schemas.microsoft.com/office/drawing/2014/main" id="{4A90EB48-00AB-70EC-D9AF-09FB6E3AFF1E}"/>
              </a:ext>
            </a:extLst>
          </p:cNvPr>
          <p:cNvSpPr>
            <a:spLocks noGrp="1"/>
          </p:cNvSpPr>
          <p:nvPr>
            <p:ph type="sldNum" sz="quarter" idx="12"/>
          </p:nvPr>
        </p:nvSpPr>
        <p:spPr/>
        <p:txBody>
          <a:bodyPr/>
          <a:lstStyle/>
          <a:p>
            <a:fld id="{8740ACEB-EE6B-4594-98B8-96FF43DA60C6}" type="slidenum">
              <a:rPr lang="en-GB" smtClean="0"/>
              <a:t>24</a:t>
            </a:fld>
            <a:endParaRPr lang="en-GB"/>
          </a:p>
        </p:txBody>
      </p:sp>
      <p:pic>
        <p:nvPicPr>
          <p:cNvPr id="31746" name="Picture 2">
            <a:extLst>
              <a:ext uri="{FF2B5EF4-FFF2-40B4-BE49-F238E27FC236}">
                <a16:creationId xmlns:a16="http://schemas.microsoft.com/office/drawing/2014/main" id="{621F6E72-1A38-205A-1E95-055ED49F77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2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8151-F16E-4C4A-AE4C-C8054E28AF52}"/>
              </a:ext>
            </a:extLst>
          </p:cNvPr>
          <p:cNvSpPr>
            <a:spLocks noGrp="1"/>
          </p:cNvSpPr>
          <p:nvPr>
            <p:ph type="title"/>
          </p:nvPr>
        </p:nvSpPr>
        <p:spPr>
          <a:xfrm>
            <a:off x="686834" y="1153572"/>
            <a:ext cx="3200400" cy="4461163"/>
          </a:xfrm>
        </p:spPr>
        <p:txBody>
          <a:bodyPr>
            <a:normAutofit/>
          </a:bodyPr>
          <a:lstStyle/>
          <a:p>
            <a:r>
              <a:rPr lang="fr-FR" b="1" dirty="0" err="1">
                <a:latin typeface="+mn-lt"/>
              </a:rPr>
              <a:t>Health</a:t>
            </a:r>
            <a:r>
              <a:rPr lang="fr-FR" b="1" dirty="0">
                <a:latin typeface="+mn-lt"/>
              </a:rPr>
              <a:t> and </a:t>
            </a:r>
            <a:r>
              <a:rPr lang="fr-FR" b="1" dirty="0" err="1">
                <a:latin typeface="+mn-lt"/>
              </a:rPr>
              <a:t>safety</a:t>
            </a:r>
            <a:endParaRPr lang="fr-FR" b="1" dirty="0">
              <a:latin typeface="+mn-lt"/>
            </a:endParaRPr>
          </a:p>
        </p:txBody>
      </p:sp>
      <p:sp>
        <p:nvSpPr>
          <p:cNvPr id="3" name="Content Placeholder 2">
            <a:extLst>
              <a:ext uri="{FF2B5EF4-FFF2-40B4-BE49-F238E27FC236}">
                <a16:creationId xmlns:a16="http://schemas.microsoft.com/office/drawing/2014/main" id="{E25643A2-3085-4907-B7A8-278AF082CFE6}"/>
              </a:ext>
            </a:extLst>
          </p:cNvPr>
          <p:cNvSpPr>
            <a:spLocks noGrp="1"/>
          </p:cNvSpPr>
          <p:nvPr>
            <p:ph sz="half" idx="1"/>
          </p:nvPr>
        </p:nvSpPr>
        <p:spPr>
          <a:xfrm>
            <a:off x="3887234" y="773200"/>
            <a:ext cx="7466565" cy="5585619"/>
          </a:xfrm>
        </p:spPr>
        <p:txBody>
          <a:bodyPr anchor="ctr">
            <a:noAutofit/>
          </a:bodyPr>
          <a:lstStyle/>
          <a:p>
            <a:pPr lvl="1"/>
            <a:r>
              <a:rPr lang="fr-FR" b="1" dirty="0"/>
              <a:t>Digitalisation can </a:t>
            </a:r>
            <a:r>
              <a:rPr lang="fr-FR" b="1" noProof="1"/>
              <a:t>enhance autonomy, flexibility, work/life balance, attract or retain employees with disabilities </a:t>
            </a:r>
          </a:p>
          <a:p>
            <a:pPr lvl="1"/>
            <a:r>
              <a:rPr lang="fr-FR" b="1" dirty="0"/>
              <a:t>It </a:t>
            </a:r>
            <a:r>
              <a:rPr lang="fr-FR" b="1" noProof="1"/>
              <a:t>also brings mental, cognitive and physical health risks due to intensification, excessive working hours</a:t>
            </a:r>
            <a:r>
              <a:rPr lang="fr-FR" b="1" dirty="0"/>
              <a:t>, overtime, psychosocial risks</a:t>
            </a:r>
          </a:p>
          <a:p>
            <a:pPr lvl="1"/>
            <a:r>
              <a:rPr lang="en-US" b="1" dirty="0">
                <a:effectLst/>
                <a:ea typeface="Frutiger-Roman"/>
                <a:cs typeface="Frutiger-Roman"/>
              </a:rPr>
              <a:t>digitalisation introduced or deepened only if there are no negative health and safety issues for workers based on risk assessments.</a:t>
            </a:r>
            <a:r>
              <a:rPr lang="fr-FR" b="1" dirty="0">
                <a:effectLst/>
                <a:ea typeface="Calibri" panose="020F0502020204030204" pitchFamily="34" charset="0"/>
                <a:cs typeface="Times New Roman" panose="02020603050405020304" pitchFamily="18" charset="0"/>
              </a:rPr>
              <a:t> </a:t>
            </a:r>
            <a:endParaRPr lang="fr-FR" b="1" dirty="0"/>
          </a:p>
          <a:p>
            <a:pPr lvl="1"/>
            <a:r>
              <a:rPr lang="fr-FR" b="1" noProof="1"/>
              <a:t>Health risk assessments in consultation of trade unions must include staffing levels, workload</a:t>
            </a:r>
            <a:r>
              <a:rPr lang="fr-FR" b="1" dirty="0"/>
              <a:t>, </a:t>
            </a:r>
            <a:r>
              <a:rPr lang="fr-FR" b="1" noProof="1"/>
              <a:t>domestic</a:t>
            </a:r>
            <a:r>
              <a:rPr lang="fr-FR" b="1" dirty="0"/>
              <a:t> violence</a:t>
            </a:r>
          </a:p>
          <a:p>
            <a:pPr lvl="1"/>
            <a:r>
              <a:rPr lang="en-US" b="1" dirty="0"/>
              <a:t>Teleworkers must have ergonomically fit equipment</a:t>
            </a:r>
          </a:p>
          <a:p>
            <a:pPr lvl="1"/>
            <a:r>
              <a:rPr lang="en-US" b="1" spc="-15" dirty="0">
                <a:effectLst/>
                <a:ea typeface="Calibri" panose="020F0502020204030204" pitchFamily="34" charset="0"/>
                <a:cs typeface="Calibri" panose="020F0502020204030204" pitchFamily="34" charset="0"/>
              </a:rPr>
              <a:t>Sufficient facility time  provided to workers and trade union representatives to attend trade union health and safety training on</a:t>
            </a:r>
            <a:r>
              <a:rPr lang="hu-HU" b="1" spc="-15" dirty="0">
                <a:effectLst/>
                <a:ea typeface="Calibri" panose="020F0502020204030204" pitchFamily="34" charset="0"/>
                <a:cs typeface="Calibri" panose="020F0502020204030204" pitchFamily="34" charset="0"/>
              </a:rPr>
              <a:t> </a:t>
            </a:r>
            <a:r>
              <a:rPr lang="hu-HU" b="1" spc="-15" noProof="1">
                <a:effectLst/>
                <a:ea typeface="Calibri" panose="020F0502020204030204" pitchFamily="34" charset="0"/>
                <a:cs typeface="Calibri" panose="020F0502020204030204" pitchFamily="34" charset="0"/>
              </a:rPr>
              <a:t>digitalisation</a:t>
            </a:r>
            <a:r>
              <a:rPr lang="hu-HU" b="1" spc="-15" dirty="0">
                <a:effectLst/>
                <a:ea typeface="Calibri" panose="020F0502020204030204" pitchFamily="34" charset="0"/>
                <a:cs typeface="Calibri" panose="020F0502020204030204" pitchFamily="34" charset="0"/>
              </a:rPr>
              <a:t>. </a:t>
            </a:r>
            <a:r>
              <a:rPr lang="en-US" b="1" spc="-15" dirty="0">
                <a:effectLst/>
                <a:ea typeface="Calibri" panose="020F0502020204030204" pitchFamily="34" charset="0"/>
                <a:cs typeface="Calibri" panose="020F0502020204030204" pitchFamily="34" charset="0"/>
              </a:rPr>
              <a:t> </a:t>
            </a:r>
            <a:endParaRPr lang="fr-BE" b="1" spc="-15" dirty="0">
              <a:ea typeface="Calibri" panose="020F0502020204030204" pitchFamily="34" charset="0"/>
              <a:cs typeface="Times New Roman" panose="02020603050405020304" pitchFamily="18" charset="0"/>
            </a:endParaRPr>
          </a:p>
        </p:txBody>
      </p:sp>
      <p:sp>
        <p:nvSpPr>
          <p:cNvPr id="5" name="Szövegdoboz 4">
            <a:extLst>
              <a:ext uri="{FF2B5EF4-FFF2-40B4-BE49-F238E27FC236}">
                <a16:creationId xmlns:a16="http://schemas.microsoft.com/office/drawing/2014/main" id="{C407F582-3214-FF12-DF93-2057199D2C5B}"/>
              </a:ext>
            </a:extLst>
          </p:cNvPr>
          <p:cNvSpPr txBox="1"/>
          <p:nvPr/>
        </p:nvSpPr>
        <p:spPr>
          <a:xfrm>
            <a:off x="847437" y="6431414"/>
            <a:ext cx="10707255" cy="307777"/>
          </a:xfrm>
          <a:prstGeom prst="rect">
            <a:avLst/>
          </a:prstGeom>
          <a:noFill/>
        </p:spPr>
        <p:txBody>
          <a:bodyPr wrap="square" rtlCol="0">
            <a:spAutoFit/>
          </a:bodyPr>
          <a:lstStyle/>
          <a:p>
            <a:pPr algn="just"/>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a:t>
            </a:r>
            <a:r>
              <a:rPr lang="hu-HU" sz="1400" dirty="0">
                <a:solidFill>
                  <a:schemeClr val="tx1">
                    <a:lumMod val="50000"/>
                    <a:lumOff val="50000"/>
                  </a:schemeClr>
                </a:solidFill>
              </a:rPr>
              <a:t>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32</a:t>
            </a:r>
            <a:endParaRPr lang="en-GB" sz="1400" dirty="0">
              <a:solidFill>
                <a:schemeClr val="tx1">
                  <a:lumMod val="50000"/>
                  <a:lumOff val="50000"/>
                </a:schemeClr>
              </a:solidFill>
            </a:endParaRPr>
          </a:p>
        </p:txBody>
      </p:sp>
      <p:pic>
        <p:nvPicPr>
          <p:cNvPr id="32770" name="Picture 2">
            <a:extLst>
              <a:ext uri="{FF2B5EF4-FFF2-40B4-BE49-F238E27FC236}">
                <a16:creationId xmlns:a16="http://schemas.microsoft.com/office/drawing/2014/main" id="{BDC91D12-20B2-6DCB-740C-E18EA5BE8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3">
            <a:extLst>
              <a:ext uri="{FF2B5EF4-FFF2-40B4-BE49-F238E27FC236}">
                <a16:creationId xmlns:a16="http://schemas.microsoft.com/office/drawing/2014/main" id="{5C9A2DE2-098B-71B7-2D27-792B74974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1641" y="12550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88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67C5-53D3-4433-9905-046E29F36846}"/>
              </a:ext>
            </a:extLst>
          </p:cNvPr>
          <p:cNvSpPr>
            <a:spLocks noGrp="1"/>
          </p:cNvSpPr>
          <p:nvPr>
            <p:ph type="title"/>
          </p:nvPr>
        </p:nvSpPr>
        <p:spPr>
          <a:xfrm>
            <a:off x="304799" y="1153572"/>
            <a:ext cx="3934691" cy="4461163"/>
          </a:xfrm>
        </p:spPr>
        <p:txBody>
          <a:bodyPr>
            <a:normAutofit/>
          </a:bodyPr>
          <a:lstStyle/>
          <a:p>
            <a:r>
              <a:rPr lang="en-US" b="1" dirty="0">
                <a:latin typeface="+mn-lt"/>
              </a:rPr>
              <a:t>Implementation</a:t>
            </a:r>
          </a:p>
        </p:txBody>
      </p:sp>
      <p:sp>
        <p:nvSpPr>
          <p:cNvPr id="3" name="Content Placeholder 2">
            <a:extLst>
              <a:ext uri="{FF2B5EF4-FFF2-40B4-BE49-F238E27FC236}">
                <a16:creationId xmlns:a16="http://schemas.microsoft.com/office/drawing/2014/main" id="{2BB5C3A6-781A-4473-ABC7-6C07CB2E65DB}"/>
              </a:ext>
            </a:extLst>
          </p:cNvPr>
          <p:cNvSpPr>
            <a:spLocks noGrp="1"/>
          </p:cNvSpPr>
          <p:nvPr>
            <p:ph sz="half" idx="1"/>
          </p:nvPr>
        </p:nvSpPr>
        <p:spPr>
          <a:xfrm>
            <a:off x="4447308" y="591344"/>
            <a:ext cx="6906491" cy="5947568"/>
          </a:xfrm>
        </p:spPr>
        <p:txBody>
          <a:bodyPr anchor="ctr">
            <a:normAutofit/>
          </a:bodyPr>
          <a:lstStyle/>
          <a:p>
            <a:r>
              <a:rPr lang="en-US" b="1" dirty="0"/>
              <a:t>Trade union wins e.g. on right to consultation or collective bargaining on telework, right to disconnect, OSH risk assessments (including domestic violence), AI, outsourcing and public investment in own staff IT skills</a:t>
            </a:r>
          </a:p>
          <a:p>
            <a:r>
              <a:rPr lang="en-US" b="1" dirty="0"/>
              <a:t>Trade unions’ digital access to m</a:t>
            </a:r>
            <a:r>
              <a:rPr lang="fr-FR" b="1" dirty="0"/>
              <a:t>embers and potential members</a:t>
            </a:r>
          </a:p>
          <a:p>
            <a:r>
              <a:rPr lang="hu-HU" b="1" dirty="0"/>
              <a:t>European </a:t>
            </a:r>
            <a:r>
              <a:rPr lang="hu-HU" b="1" noProof="1"/>
              <a:t>Commission asked to look into follow up measures</a:t>
            </a:r>
            <a:endParaRPr lang="hu-HU" noProof="1"/>
          </a:p>
        </p:txBody>
      </p:sp>
      <p:sp>
        <p:nvSpPr>
          <p:cNvPr id="5" name="Élőláb helye 8">
            <a:extLst>
              <a:ext uri="{FF2B5EF4-FFF2-40B4-BE49-F238E27FC236}">
                <a16:creationId xmlns:a16="http://schemas.microsoft.com/office/drawing/2014/main" id="{9C17172B-D0C1-5DF3-E1A5-A843545989A5}"/>
              </a:ext>
            </a:extLst>
          </p:cNvPr>
          <p:cNvSpPr txBox="1">
            <a:spLocks/>
          </p:cNvSpPr>
          <p:nvPr/>
        </p:nvSpPr>
        <p:spPr>
          <a:xfrm>
            <a:off x="3186545" y="6310311"/>
            <a:ext cx="842356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u-HU" sz="1400" dirty="0">
                <a:solidFill>
                  <a:schemeClr val="tx1">
                    <a:lumMod val="50000"/>
                    <a:lumOff val="50000"/>
                  </a:schemeClr>
                </a:solidFill>
              </a:rPr>
              <a:t>Károly György		</a:t>
            </a:r>
            <a:r>
              <a:rPr lang="en-GB" sz="1400" dirty="0">
                <a:solidFill>
                  <a:schemeClr val="tx1">
                    <a:lumMod val="50000"/>
                    <a:lumOff val="50000"/>
                  </a:schemeClr>
                </a:solidFill>
              </a:rPr>
              <a:t>Seminar on Trade unions and International Labour Standards – Skopje</a:t>
            </a:r>
            <a:r>
              <a:rPr lang="hu-HU" sz="1400" dirty="0">
                <a:solidFill>
                  <a:schemeClr val="tx1">
                    <a:lumMod val="50000"/>
                    <a:lumOff val="50000"/>
                  </a:schemeClr>
                </a:solidFill>
              </a:rPr>
              <a:t>    33</a:t>
            </a:r>
            <a:endParaRPr lang="en-GB" sz="1400" dirty="0">
              <a:solidFill>
                <a:schemeClr val="tx1">
                  <a:lumMod val="50000"/>
                  <a:lumOff val="50000"/>
                </a:schemeClr>
              </a:solidFill>
            </a:endParaRPr>
          </a:p>
        </p:txBody>
      </p:sp>
      <p:sp>
        <p:nvSpPr>
          <p:cNvPr id="6" name="Dátum helye 1">
            <a:extLst>
              <a:ext uri="{FF2B5EF4-FFF2-40B4-BE49-F238E27FC236}">
                <a16:creationId xmlns:a16="http://schemas.microsoft.com/office/drawing/2014/main" id="{91183875-4A2A-4D77-EF45-5C16857C7D7D}"/>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28. 04. 2023</a:t>
            </a:r>
            <a:endParaRPr lang="en-GB" sz="1400" dirty="0">
              <a:solidFill>
                <a:schemeClr val="tx1">
                  <a:lumMod val="50000"/>
                  <a:lumOff val="50000"/>
                </a:schemeClr>
              </a:solidFill>
            </a:endParaRPr>
          </a:p>
        </p:txBody>
      </p:sp>
      <p:pic>
        <p:nvPicPr>
          <p:cNvPr id="33794" name="Picture 2">
            <a:extLst>
              <a:ext uri="{FF2B5EF4-FFF2-40B4-BE49-F238E27FC236}">
                <a16:creationId xmlns:a16="http://schemas.microsoft.com/office/drawing/2014/main" id="{F9BB0667-FF01-B014-8484-F74E935BD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3">
            <a:extLst>
              <a:ext uri="{FF2B5EF4-FFF2-40B4-BE49-F238E27FC236}">
                <a16:creationId xmlns:a16="http://schemas.microsoft.com/office/drawing/2014/main" id="{A5B7B02A-80C3-E6CE-D076-49DC50234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537" y="-4762"/>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7917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DEDF21-91BA-1F0F-67AB-4B2145B07515}"/>
              </a:ext>
            </a:extLst>
          </p:cNvPr>
          <p:cNvSpPr>
            <a:spLocks noGrp="1"/>
          </p:cNvSpPr>
          <p:nvPr>
            <p:ph type="title"/>
          </p:nvPr>
        </p:nvSpPr>
        <p:spPr>
          <a:xfrm>
            <a:off x="838200" y="365125"/>
            <a:ext cx="10515600" cy="900257"/>
          </a:xfrm>
        </p:spPr>
        <p:txBody>
          <a:bodyPr/>
          <a:lstStyle/>
          <a:p>
            <a:r>
              <a:rPr lang="en-GB" b="1" dirty="0">
                <a:solidFill>
                  <a:srgbClr val="FF0000"/>
                </a:solidFill>
                <a:latin typeface="+mn-lt"/>
              </a:rPr>
              <a:t>Ageing workforce</a:t>
            </a:r>
          </a:p>
        </p:txBody>
      </p:sp>
      <p:sp>
        <p:nvSpPr>
          <p:cNvPr id="5" name="Content Placeholder 2">
            <a:extLst>
              <a:ext uri="{FF2B5EF4-FFF2-40B4-BE49-F238E27FC236}">
                <a16:creationId xmlns:a16="http://schemas.microsoft.com/office/drawing/2014/main" id="{E22F2A2D-FA65-CD16-B9FC-0A0EC537E618}"/>
              </a:ext>
            </a:extLst>
          </p:cNvPr>
          <p:cNvSpPr>
            <a:spLocks noGrp="1"/>
          </p:cNvSpPr>
          <p:nvPr>
            <p:ph idx="1"/>
          </p:nvPr>
        </p:nvSpPr>
        <p:spPr>
          <a:xfrm>
            <a:off x="838200" y="1607127"/>
            <a:ext cx="10515600" cy="4569836"/>
          </a:xfrm>
        </p:spPr>
        <p:txBody>
          <a:bodyPr>
            <a:normAutofit fontScale="85000" lnSpcReduction="20000"/>
          </a:bodyPr>
          <a:lstStyle/>
          <a:p>
            <a:r>
              <a:rPr lang="en-GB" b="1" dirty="0"/>
              <a:t>Longer working life</a:t>
            </a:r>
          </a:p>
          <a:p>
            <a:pPr lvl="1"/>
            <a:r>
              <a:rPr lang="en-GB" b="1" dirty="0"/>
              <a:t>Increased likelihood of an accident</a:t>
            </a:r>
          </a:p>
          <a:p>
            <a:pPr lvl="1"/>
            <a:r>
              <a:rPr lang="en-GB" b="1" dirty="0"/>
              <a:t>Increased likelihood of exposure</a:t>
            </a:r>
          </a:p>
          <a:p>
            <a:pPr lvl="1"/>
            <a:r>
              <a:rPr lang="en-GB" b="1" dirty="0"/>
              <a:t>Increased exposure ‘dose’</a:t>
            </a:r>
          </a:p>
          <a:p>
            <a:pPr lvl="1"/>
            <a:endParaRPr lang="en-GB" b="1" dirty="0"/>
          </a:p>
          <a:p>
            <a:r>
              <a:rPr lang="en-GB" b="1" dirty="0"/>
              <a:t>Age-related vulnerabilities</a:t>
            </a:r>
          </a:p>
          <a:p>
            <a:pPr lvl="1"/>
            <a:r>
              <a:rPr lang="en-GB" b="1" dirty="0"/>
              <a:t>Increased frailty</a:t>
            </a:r>
          </a:p>
          <a:p>
            <a:pPr lvl="1"/>
            <a:r>
              <a:rPr lang="en-GB" b="1" dirty="0"/>
              <a:t>Underlying conditions and </a:t>
            </a:r>
            <a:endParaRPr lang="hu-HU" b="1" dirty="0"/>
          </a:p>
          <a:p>
            <a:pPr marL="457200" lvl="1" indent="0">
              <a:buNone/>
            </a:pPr>
            <a:r>
              <a:rPr lang="en-GB" b="1" dirty="0"/>
              <a:t>comorbidities</a:t>
            </a:r>
          </a:p>
          <a:p>
            <a:pPr lvl="1"/>
            <a:r>
              <a:rPr lang="en-GB" b="1" dirty="0"/>
              <a:t>Diminishing capacities</a:t>
            </a:r>
          </a:p>
          <a:p>
            <a:pPr lvl="1"/>
            <a:r>
              <a:rPr lang="en-GB" b="1" dirty="0"/>
              <a:t>Poorer recovery</a:t>
            </a:r>
          </a:p>
          <a:p>
            <a:pPr lvl="1"/>
            <a:endParaRPr lang="en-GB" b="1" dirty="0"/>
          </a:p>
          <a:p>
            <a:r>
              <a:rPr lang="en-GB" b="1" dirty="0"/>
              <a:t>Caring responsibilities</a:t>
            </a:r>
          </a:p>
          <a:p>
            <a:pPr lvl="1"/>
            <a:r>
              <a:rPr lang="en-GB" b="1" dirty="0"/>
              <a:t>Dependent older relatives or</a:t>
            </a:r>
            <a:endParaRPr lang="hu-HU" b="1" dirty="0"/>
          </a:p>
          <a:p>
            <a:pPr marL="457200" lvl="1" indent="0">
              <a:buNone/>
            </a:pPr>
            <a:r>
              <a:rPr lang="en-GB" b="1" dirty="0"/>
              <a:t>partner</a:t>
            </a:r>
          </a:p>
          <a:p>
            <a:endParaRPr lang="en-GB" dirty="0"/>
          </a:p>
          <a:p>
            <a:endParaRPr lang="en-GB" dirty="0"/>
          </a:p>
          <a:p>
            <a:endParaRPr lang="en-GB" dirty="0"/>
          </a:p>
          <a:p>
            <a:endParaRPr lang="en-GB" dirty="0"/>
          </a:p>
          <a:p>
            <a:endParaRPr lang="en-GB" dirty="0"/>
          </a:p>
          <a:p>
            <a:endParaRPr lang="en-GB" dirty="0"/>
          </a:p>
          <a:p>
            <a:endParaRPr lang="en-GB" dirty="0"/>
          </a:p>
        </p:txBody>
      </p:sp>
      <p:pic>
        <p:nvPicPr>
          <p:cNvPr id="6" name="Picture 2" descr="https://ec.europa.eu/eurostat/statistics-explained/images/9/94/Projected_total-age_and_old-age_dependency_ratio%2C_EU%2C_2020-2100_%28%25%29.png">
            <a:extLst>
              <a:ext uri="{FF2B5EF4-FFF2-40B4-BE49-F238E27FC236}">
                <a16:creationId xmlns:a16="http://schemas.microsoft.com/office/drawing/2014/main" id="{6B28B9DA-B611-BA4D-0729-49B1F6C254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1592" y="1265382"/>
            <a:ext cx="6657977" cy="4569836"/>
          </a:xfrm>
          <a:prstGeom prst="rect">
            <a:avLst/>
          </a:prstGeom>
          <a:noFill/>
          <a:extLst>
            <a:ext uri="{909E8E84-426E-40DD-AFC4-6F175D3DCCD1}">
              <a14:hiddenFill xmlns:a14="http://schemas.microsoft.com/office/drawing/2010/main">
                <a:solidFill>
                  <a:srgbClr val="FFFFFF"/>
                </a:solidFill>
              </a14:hiddenFill>
            </a:ext>
          </a:extLst>
        </p:spPr>
      </p:pic>
      <p:sp>
        <p:nvSpPr>
          <p:cNvPr id="2" name="Dátum helye 1">
            <a:extLst>
              <a:ext uri="{FF2B5EF4-FFF2-40B4-BE49-F238E27FC236}">
                <a16:creationId xmlns:a16="http://schemas.microsoft.com/office/drawing/2014/main" id="{21118325-6F44-58A2-5D61-4D3FBD72C2D5}"/>
              </a:ext>
            </a:extLst>
          </p:cNvPr>
          <p:cNvSpPr>
            <a:spLocks noGrp="1"/>
          </p:cNvSpPr>
          <p:nvPr>
            <p:ph type="dt" sz="half" idx="10"/>
          </p:nvPr>
        </p:nvSpPr>
        <p:spPr/>
        <p:txBody>
          <a:bodyPr/>
          <a:lstStyle/>
          <a:p>
            <a:r>
              <a:rPr lang="en-US"/>
              <a:t>28. 04. 2023</a:t>
            </a:r>
            <a:endParaRPr lang="en-GB"/>
          </a:p>
        </p:txBody>
      </p:sp>
      <p:sp>
        <p:nvSpPr>
          <p:cNvPr id="10" name="Élőláb helye 9">
            <a:extLst>
              <a:ext uri="{FF2B5EF4-FFF2-40B4-BE49-F238E27FC236}">
                <a16:creationId xmlns:a16="http://schemas.microsoft.com/office/drawing/2014/main" id="{94C676BA-6CFF-041D-7FBC-D5A483D95952}"/>
              </a:ext>
            </a:extLst>
          </p:cNvPr>
          <p:cNvSpPr>
            <a:spLocks noGrp="1"/>
          </p:cNvSpPr>
          <p:nvPr>
            <p:ph type="ftr" sz="quarter" idx="11"/>
          </p:nvPr>
        </p:nvSpPr>
        <p:spPr>
          <a:xfrm>
            <a:off x="4038599" y="6356350"/>
            <a:ext cx="7774709"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FF53B3D7-AE66-7EBD-80F8-B8416C1D0123}"/>
              </a:ext>
            </a:extLst>
          </p:cNvPr>
          <p:cNvSpPr>
            <a:spLocks noGrp="1"/>
          </p:cNvSpPr>
          <p:nvPr>
            <p:ph type="sldNum" sz="quarter" idx="12"/>
          </p:nvPr>
        </p:nvSpPr>
        <p:spPr/>
        <p:txBody>
          <a:bodyPr/>
          <a:lstStyle/>
          <a:p>
            <a:fld id="{8740ACEB-EE6B-4594-98B8-96FF43DA60C6}" type="slidenum">
              <a:rPr lang="en-GB" smtClean="0"/>
              <a:t>27</a:t>
            </a:fld>
            <a:endParaRPr lang="en-GB"/>
          </a:p>
        </p:txBody>
      </p:sp>
      <p:pic>
        <p:nvPicPr>
          <p:cNvPr id="34818" name="Picture 2">
            <a:extLst>
              <a:ext uri="{FF2B5EF4-FFF2-40B4-BE49-F238E27FC236}">
                <a16:creationId xmlns:a16="http://schemas.microsoft.com/office/drawing/2014/main" id="{079EB1C9-33A0-139D-553D-ECE49F147B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3">
            <a:extLst>
              <a:ext uri="{FF2B5EF4-FFF2-40B4-BE49-F238E27FC236}">
                <a16:creationId xmlns:a16="http://schemas.microsoft.com/office/drawing/2014/main" id="{3CFEE62F-D6F0-02B8-397C-9EC3E6753B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2067" y="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2558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04A651-4A1B-8B67-5A8F-BE420D19528D}"/>
              </a:ext>
            </a:extLst>
          </p:cNvPr>
          <p:cNvSpPr>
            <a:spLocks noGrp="1"/>
          </p:cNvSpPr>
          <p:nvPr>
            <p:ph type="title"/>
          </p:nvPr>
        </p:nvSpPr>
        <p:spPr/>
        <p:txBody>
          <a:bodyPr/>
          <a:lstStyle/>
          <a:p>
            <a:r>
              <a:rPr lang="en-GB" b="1" dirty="0">
                <a:solidFill>
                  <a:srgbClr val="FF0000"/>
                </a:solidFill>
                <a:latin typeface="+mn-lt"/>
              </a:rPr>
              <a:t>Alternative forms of employment</a:t>
            </a:r>
          </a:p>
        </p:txBody>
      </p:sp>
      <p:sp>
        <p:nvSpPr>
          <p:cNvPr id="5" name="Content Placeholder 2">
            <a:extLst>
              <a:ext uri="{FF2B5EF4-FFF2-40B4-BE49-F238E27FC236}">
                <a16:creationId xmlns:a16="http://schemas.microsoft.com/office/drawing/2014/main" id="{795B332C-E81E-2D8A-DABB-8641C3821ADD}"/>
              </a:ext>
            </a:extLst>
          </p:cNvPr>
          <p:cNvSpPr>
            <a:spLocks noGrp="1"/>
          </p:cNvSpPr>
          <p:nvPr>
            <p:ph idx="1"/>
          </p:nvPr>
        </p:nvSpPr>
        <p:spPr/>
        <p:txBody>
          <a:bodyPr>
            <a:normAutofit/>
          </a:bodyPr>
          <a:lstStyle/>
          <a:p>
            <a:r>
              <a:rPr lang="en-GB" sz="2400" b="1" dirty="0"/>
              <a:t>Temporary agency</a:t>
            </a:r>
          </a:p>
          <a:p>
            <a:r>
              <a:rPr lang="en-GB" sz="2400" b="1" dirty="0"/>
              <a:t>Seasonal work</a:t>
            </a:r>
          </a:p>
          <a:p>
            <a:r>
              <a:rPr lang="en-GB" sz="2400" b="1" dirty="0"/>
              <a:t>Self-employed</a:t>
            </a:r>
          </a:p>
          <a:p>
            <a:r>
              <a:rPr lang="en-GB" sz="2400" b="1" dirty="0"/>
              <a:t>Platform work and bogus self-employment</a:t>
            </a:r>
          </a:p>
          <a:p>
            <a:r>
              <a:rPr lang="en-GB" sz="2400" b="1" dirty="0"/>
              <a:t>Subcontracting chains</a:t>
            </a:r>
          </a:p>
          <a:p>
            <a:endParaRPr lang="en-GB" sz="2400" b="1" dirty="0"/>
          </a:p>
          <a:p>
            <a:pPr lvl="1"/>
            <a:r>
              <a:rPr lang="en-GB" b="1" dirty="0"/>
              <a:t>Poorer risk prevention</a:t>
            </a:r>
          </a:p>
          <a:p>
            <a:pPr lvl="1"/>
            <a:r>
              <a:rPr lang="en-GB" b="1" dirty="0"/>
              <a:t>Many not covered by OSH legislation</a:t>
            </a:r>
          </a:p>
          <a:p>
            <a:pPr lvl="1"/>
            <a:r>
              <a:rPr lang="en-GB" b="1" dirty="0"/>
              <a:t>Precarious employment</a:t>
            </a:r>
          </a:p>
          <a:p>
            <a:pPr lvl="1"/>
            <a:r>
              <a:rPr lang="en-GB" b="1" dirty="0"/>
              <a:t>More likely to suffer other disadvantages</a:t>
            </a:r>
          </a:p>
          <a:p>
            <a:pPr lvl="1"/>
            <a:endParaRPr lang="en-GB" dirty="0"/>
          </a:p>
        </p:txBody>
      </p:sp>
      <p:sp>
        <p:nvSpPr>
          <p:cNvPr id="2" name="Dátum helye 1">
            <a:extLst>
              <a:ext uri="{FF2B5EF4-FFF2-40B4-BE49-F238E27FC236}">
                <a16:creationId xmlns:a16="http://schemas.microsoft.com/office/drawing/2014/main" id="{47CCDFA6-B93D-F489-6ACC-0C29F3B18C04}"/>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F18042CC-014B-679E-4DDC-0BBD615D4903}"/>
              </a:ext>
            </a:extLst>
          </p:cNvPr>
          <p:cNvSpPr>
            <a:spLocks noGrp="1"/>
          </p:cNvSpPr>
          <p:nvPr>
            <p:ph type="ftr" sz="quarter" idx="11"/>
          </p:nvPr>
        </p:nvSpPr>
        <p:spPr>
          <a:xfrm>
            <a:off x="4038600" y="6356350"/>
            <a:ext cx="7691582"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03A6F23C-3EC3-DB6C-6552-F3E2871F9CE1}"/>
              </a:ext>
            </a:extLst>
          </p:cNvPr>
          <p:cNvSpPr>
            <a:spLocks noGrp="1"/>
          </p:cNvSpPr>
          <p:nvPr>
            <p:ph type="sldNum" sz="quarter" idx="12"/>
          </p:nvPr>
        </p:nvSpPr>
        <p:spPr/>
        <p:txBody>
          <a:bodyPr/>
          <a:lstStyle/>
          <a:p>
            <a:fld id="{8740ACEB-EE6B-4594-98B8-96FF43DA60C6}" type="slidenum">
              <a:rPr lang="en-GB" smtClean="0"/>
              <a:t>28</a:t>
            </a:fld>
            <a:endParaRPr lang="en-GB"/>
          </a:p>
        </p:txBody>
      </p:sp>
      <p:pic>
        <p:nvPicPr>
          <p:cNvPr id="35842" name="Picture 2">
            <a:extLst>
              <a:ext uri="{FF2B5EF4-FFF2-40B4-BE49-F238E27FC236}">
                <a16:creationId xmlns:a16="http://schemas.microsoft.com/office/drawing/2014/main" id="{79E97BF3-092B-0075-3FEC-8207F73A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3">
            <a:extLst>
              <a:ext uri="{FF2B5EF4-FFF2-40B4-BE49-F238E27FC236}">
                <a16:creationId xmlns:a16="http://schemas.microsoft.com/office/drawing/2014/main" id="{0897C02B-2245-00D3-1AF1-13716D0A3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2006" y="33337"/>
            <a:ext cx="1784281"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3289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43EF92-07E3-01E5-F303-063BE76EE095}"/>
              </a:ext>
            </a:extLst>
          </p:cNvPr>
          <p:cNvSpPr>
            <a:spLocks noGrp="1"/>
          </p:cNvSpPr>
          <p:nvPr>
            <p:ph type="title"/>
          </p:nvPr>
        </p:nvSpPr>
        <p:spPr/>
        <p:txBody>
          <a:bodyPr/>
          <a:lstStyle/>
          <a:p>
            <a:r>
              <a:rPr lang="en-GB" b="1" dirty="0">
                <a:solidFill>
                  <a:srgbClr val="FF0000"/>
                </a:solidFill>
                <a:latin typeface="+mn-lt"/>
              </a:rPr>
              <a:t>Shifting patterns of employment</a:t>
            </a:r>
            <a:br>
              <a:rPr lang="en-GB" dirty="0"/>
            </a:br>
            <a:r>
              <a:rPr lang="de-DE" sz="1200" b="0" baseline="0" dirty="0"/>
              <a:t>EUROSTAT, </a:t>
            </a:r>
            <a:r>
              <a:rPr lang="de-DE" sz="1200" b="0" baseline="0" dirty="0" err="1"/>
              <a:t>share</a:t>
            </a:r>
            <a:r>
              <a:rPr lang="de-DE" sz="1200" b="0" baseline="0" dirty="0"/>
              <a:t> </a:t>
            </a:r>
            <a:r>
              <a:rPr lang="de-DE" sz="1200" b="0" baseline="0" dirty="0" err="1"/>
              <a:t>of</a:t>
            </a:r>
            <a:r>
              <a:rPr lang="de-DE" sz="1200" b="0" baseline="0" dirty="0"/>
              <a:t> </a:t>
            </a:r>
            <a:r>
              <a:rPr lang="de-DE" sz="1200" b="0" baseline="0" dirty="0" err="1"/>
              <a:t>employment</a:t>
            </a:r>
            <a:r>
              <a:rPr lang="de-DE" sz="1200" b="0" baseline="0" dirty="0"/>
              <a:t> in </a:t>
            </a:r>
            <a:r>
              <a:rPr lang="de-DE" sz="1200" b="0" baseline="0" dirty="0" err="1"/>
              <a:t>selected</a:t>
            </a:r>
            <a:r>
              <a:rPr lang="de-DE" sz="1200" b="0" baseline="0" dirty="0"/>
              <a:t> </a:t>
            </a:r>
            <a:r>
              <a:rPr lang="de-DE" sz="1200" b="0" baseline="0" dirty="0" err="1"/>
              <a:t>sectors</a:t>
            </a:r>
            <a:r>
              <a:rPr lang="de-DE" sz="1200" b="0" baseline="0" dirty="0"/>
              <a:t> 1996 and 2019 (%)</a:t>
            </a:r>
            <a:endParaRPr lang="en-GB" sz="1200" b="0" dirty="0"/>
          </a:p>
        </p:txBody>
      </p:sp>
      <p:sp>
        <p:nvSpPr>
          <p:cNvPr id="5" name="Content Placeholder 2">
            <a:extLst>
              <a:ext uri="{FF2B5EF4-FFF2-40B4-BE49-F238E27FC236}">
                <a16:creationId xmlns:a16="http://schemas.microsoft.com/office/drawing/2014/main" id="{D52697E4-2B8C-7DBA-EE94-7D2810A07DD7}"/>
              </a:ext>
            </a:extLst>
          </p:cNvPr>
          <p:cNvSpPr>
            <a:spLocks noGrp="1"/>
          </p:cNvSpPr>
          <p:nvPr>
            <p:ph idx="1"/>
          </p:nvPr>
        </p:nvSpPr>
        <p:spPr>
          <a:xfrm>
            <a:off x="838200" y="1825625"/>
            <a:ext cx="10734964" cy="4351338"/>
          </a:xfrm>
        </p:spPr>
        <p:txBody>
          <a:bodyPr>
            <a:normAutofit/>
          </a:bodyPr>
          <a:lstStyle/>
          <a:p>
            <a:r>
              <a:rPr lang="en-GB" sz="2400" b="1" dirty="0"/>
              <a:t>Increasing service sector jobs</a:t>
            </a:r>
          </a:p>
          <a:p>
            <a:pPr lvl="1"/>
            <a:r>
              <a:rPr lang="en-GB" b="1" dirty="0"/>
              <a:t>20-year changes: agriculture halved, industry down a quarter, and services up by half</a:t>
            </a:r>
          </a:p>
          <a:p>
            <a:pPr marL="189000" lvl="1" indent="0">
              <a:buNone/>
            </a:pPr>
            <a:endParaRPr lang="en-GB" b="1" dirty="0"/>
          </a:p>
          <a:p>
            <a:pPr lvl="1"/>
            <a:endParaRPr lang="en-GB" b="1" dirty="0"/>
          </a:p>
          <a:p>
            <a:r>
              <a:rPr lang="en-GB" sz="2400" b="1" dirty="0"/>
              <a:t>Outsourcing or reshoring</a:t>
            </a:r>
          </a:p>
          <a:p>
            <a:pPr lvl="1"/>
            <a:r>
              <a:rPr lang="en-GB" b="1" dirty="0"/>
              <a:t>Proposal for a Carbon Border </a:t>
            </a:r>
            <a:br>
              <a:rPr lang="en-GB" b="1" dirty="0"/>
            </a:br>
            <a:r>
              <a:rPr lang="en-GB" b="1" dirty="0"/>
              <a:t>Adjustment Mechanism (CBAM)</a:t>
            </a:r>
          </a:p>
          <a:p>
            <a:pPr lvl="1"/>
            <a:r>
              <a:rPr lang="en-GB" b="1" dirty="0"/>
              <a:t>EU Plastics Strategy</a:t>
            </a:r>
          </a:p>
          <a:p>
            <a:pPr lvl="1"/>
            <a:r>
              <a:rPr lang="en-GB" b="1" dirty="0"/>
              <a:t>Return of jobs in industry?</a:t>
            </a:r>
          </a:p>
        </p:txBody>
      </p:sp>
      <p:graphicFrame>
        <p:nvGraphicFramePr>
          <p:cNvPr id="6" name="Diagramm 3">
            <a:extLst>
              <a:ext uri="{FF2B5EF4-FFF2-40B4-BE49-F238E27FC236}">
                <a16:creationId xmlns:a16="http://schemas.microsoft.com/office/drawing/2014/main" id="{B03F5568-4DAE-4D9F-2482-84825D637A16}"/>
              </a:ext>
            </a:extLst>
          </p:cNvPr>
          <p:cNvGraphicFramePr>
            <a:graphicFrameLocks/>
          </p:cNvGraphicFramePr>
          <p:nvPr>
            <p:extLst>
              <p:ext uri="{D42A27DB-BD31-4B8C-83A1-F6EECF244321}">
                <p14:modId xmlns:p14="http://schemas.microsoft.com/office/powerpoint/2010/main" val="3865651702"/>
              </p:ext>
            </p:extLst>
          </p:nvPr>
        </p:nvGraphicFramePr>
        <p:xfrm>
          <a:off x="6340567" y="2627500"/>
          <a:ext cx="5328593" cy="3549463"/>
        </p:xfrm>
        <a:graphic>
          <a:graphicData uri="http://schemas.openxmlformats.org/drawingml/2006/chart">
            <c:chart xmlns:c="http://schemas.openxmlformats.org/drawingml/2006/chart" xmlns:r="http://schemas.openxmlformats.org/officeDocument/2006/relationships" r:id="rId2"/>
          </a:graphicData>
        </a:graphic>
      </p:graphicFrame>
      <p:sp>
        <p:nvSpPr>
          <p:cNvPr id="2" name="Dátum helye 1">
            <a:extLst>
              <a:ext uri="{FF2B5EF4-FFF2-40B4-BE49-F238E27FC236}">
                <a16:creationId xmlns:a16="http://schemas.microsoft.com/office/drawing/2014/main" id="{70CCA881-6833-4EA0-D80C-3C37B1BEF653}"/>
              </a:ext>
            </a:extLst>
          </p:cNvPr>
          <p:cNvSpPr>
            <a:spLocks noGrp="1"/>
          </p:cNvSpPr>
          <p:nvPr>
            <p:ph type="dt" sz="half" idx="10"/>
          </p:nvPr>
        </p:nvSpPr>
        <p:spPr/>
        <p:txBody>
          <a:bodyPr/>
          <a:lstStyle/>
          <a:p>
            <a:r>
              <a:rPr lang="en-US" dirty="0"/>
              <a:t>28. 04. 2023</a:t>
            </a:r>
            <a:endParaRPr lang="en-GB" dirty="0"/>
          </a:p>
        </p:txBody>
      </p:sp>
      <p:sp>
        <p:nvSpPr>
          <p:cNvPr id="10" name="Élőláb helye 9">
            <a:extLst>
              <a:ext uri="{FF2B5EF4-FFF2-40B4-BE49-F238E27FC236}">
                <a16:creationId xmlns:a16="http://schemas.microsoft.com/office/drawing/2014/main" id="{1F48D85C-CD1A-897D-A6E8-14328B823E8E}"/>
              </a:ext>
            </a:extLst>
          </p:cNvPr>
          <p:cNvSpPr>
            <a:spLocks noGrp="1"/>
          </p:cNvSpPr>
          <p:nvPr>
            <p:ph type="ftr" sz="quarter" idx="11"/>
          </p:nvPr>
        </p:nvSpPr>
        <p:spPr>
          <a:xfrm>
            <a:off x="4038600" y="6356350"/>
            <a:ext cx="7630560"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71942B70-0E6E-A2B8-2F8B-49050635B04E}"/>
              </a:ext>
            </a:extLst>
          </p:cNvPr>
          <p:cNvSpPr>
            <a:spLocks noGrp="1"/>
          </p:cNvSpPr>
          <p:nvPr>
            <p:ph type="sldNum" sz="quarter" idx="12"/>
          </p:nvPr>
        </p:nvSpPr>
        <p:spPr/>
        <p:txBody>
          <a:bodyPr/>
          <a:lstStyle/>
          <a:p>
            <a:fld id="{8740ACEB-EE6B-4594-98B8-96FF43DA60C6}" type="slidenum">
              <a:rPr lang="en-GB" smtClean="0"/>
              <a:t>29</a:t>
            </a:fld>
            <a:endParaRPr lang="en-GB"/>
          </a:p>
        </p:txBody>
      </p:sp>
      <p:pic>
        <p:nvPicPr>
          <p:cNvPr id="36866" name="Picture 2">
            <a:extLst>
              <a:ext uri="{FF2B5EF4-FFF2-40B4-BE49-F238E27FC236}">
                <a16:creationId xmlns:a16="http://schemas.microsoft.com/office/drawing/2014/main" id="{D8A214B6-D7E1-CB1D-1E97-99567E4A12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3">
            <a:extLst>
              <a:ext uri="{FF2B5EF4-FFF2-40B4-BE49-F238E27FC236}">
                <a16:creationId xmlns:a16="http://schemas.microsoft.com/office/drawing/2014/main" id="{43AC2C6F-F1FD-1F53-6710-F5C4AD50A1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1763" y="128588"/>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32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3ACDAD3-D4F7-4F24-0117-F3A035FD1A1A}"/>
              </a:ext>
            </a:extLst>
          </p:cNvPr>
          <p:cNvSpPr>
            <a:spLocks noGrp="1"/>
          </p:cNvSpPr>
          <p:nvPr>
            <p:ph type="title"/>
          </p:nvPr>
        </p:nvSpPr>
        <p:spPr/>
        <p:txBody>
          <a:bodyPr>
            <a:normAutofit/>
          </a:bodyPr>
          <a:lstStyle/>
          <a:p>
            <a:r>
              <a:rPr lang="en-US" sz="4800" b="1" dirty="0">
                <a:latin typeface="+mn-lt"/>
              </a:rPr>
              <a:t>What are your main concerns</a:t>
            </a:r>
            <a:r>
              <a:rPr lang="hu-HU" sz="4800" b="1" dirty="0">
                <a:latin typeface="+mn-lt"/>
              </a:rPr>
              <a:t>:</a:t>
            </a:r>
            <a:endParaRPr lang="en-GB" sz="4800" b="1" dirty="0">
              <a:latin typeface="+mn-lt"/>
            </a:endParaRPr>
          </a:p>
        </p:txBody>
      </p:sp>
      <p:sp>
        <p:nvSpPr>
          <p:cNvPr id="3" name="Tartalom helye 2">
            <a:extLst>
              <a:ext uri="{FF2B5EF4-FFF2-40B4-BE49-F238E27FC236}">
                <a16:creationId xmlns:a16="http://schemas.microsoft.com/office/drawing/2014/main" id="{8194F2C0-F786-AE91-EBD7-9919C556D35F}"/>
              </a:ext>
            </a:extLst>
          </p:cNvPr>
          <p:cNvSpPr>
            <a:spLocks noGrp="1"/>
          </p:cNvSpPr>
          <p:nvPr>
            <p:ph idx="1"/>
          </p:nvPr>
        </p:nvSpPr>
        <p:spPr/>
        <p:txBody>
          <a:bodyPr>
            <a:normAutofit fontScale="92500" lnSpcReduction="10000"/>
          </a:bodyPr>
          <a:lstStyle/>
          <a:p>
            <a:r>
              <a:rPr lang="en-US" sz="4000" b="1" dirty="0"/>
              <a:t>What do you consider as most burning problems present?</a:t>
            </a:r>
          </a:p>
          <a:p>
            <a:r>
              <a:rPr lang="en-US" sz="4000" b="1" dirty="0"/>
              <a:t>What do you consider as problematic upcoming issues?</a:t>
            </a:r>
          </a:p>
          <a:p>
            <a:r>
              <a:rPr lang="en-US" sz="4000" b="1" dirty="0"/>
              <a:t>What do you see as possible issue to be positively resolvable?</a:t>
            </a:r>
          </a:p>
          <a:p>
            <a:r>
              <a:rPr lang="en-US" sz="4000" b="1" dirty="0"/>
              <a:t>Changes through trade and technology – capital’s interest?</a:t>
            </a:r>
          </a:p>
        </p:txBody>
      </p:sp>
      <p:sp>
        <p:nvSpPr>
          <p:cNvPr id="7" name="Dátum helye 6">
            <a:extLst>
              <a:ext uri="{FF2B5EF4-FFF2-40B4-BE49-F238E27FC236}">
                <a16:creationId xmlns:a16="http://schemas.microsoft.com/office/drawing/2014/main" id="{F1420CF7-B2D3-D365-81B2-B5FB170474DF}"/>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1DC8C1F5-0DBA-649C-5521-FE3EC13E5D61}"/>
              </a:ext>
            </a:extLst>
          </p:cNvPr>
          <p:cNvSpPr>
            <a:spLocks noGrp="1"/>
          </p:cNvSpPr>
          <p:nvPr>
            <p:ph type="ftr" sz="quarter" idx="11"/>
          </p:nvPr>
        </p:nvSpPr>
        <p:spPr>
          <a:xfrm>
            <a:off x="4038599" y="6356350"/>
            <a:ext cx="6666345" cy="365125"/>
          </a:xfrm>
        </p:spPr>
        <p:txBody>
          <a:bodyPr/>
          <a:lstStyle/>
          <a:p>
            <a:r>
              <a:rPr lang="hu-HU" dirty="0"/>
              <a:t>Károly György		</a:t>
            </a:r>
            <a:r>
              <a:rPr lang="en-GB" dirty="0"/>
              <a:t>Seminar on Trade unions and International Labour Standards - Skopje</a:t>
            </a:r>
          </a:p>
        </p:txBody>
      </p:sp>
      <p:sp>
        <p:nvSpPr>
          <p:cNvPr id="4" name="Dia számának helye 3">
            <a:extLst>
              <a:ext uri="{FF2B5EF4-FFF2-40B4-BE49-F238E27FC236}">
                <a16:creationId xmlns:a16="http://schemas.microsoft.com/office/drawing/2014/main" id="{9DBFBEB9-288B-9E92-5A5C-AF25E7CF6D21}"/>
              </a:ext>
            </a:extLst>
          </p:cNvPr>
          <p:cNvSpPr>
            <a:spLocks noGrp="1"/>
          </p:cNvSpPr>
          <p:nvPr>
            <p:ph type="sldNum" sz="quarter" idx="12"/>
          </p:nvPr>
        </p:nvSpPr>
        <p:spPr/>
        <p:txBody>
          <a:bodyPr/>
          <a:lstStyle/>
          <a:p>
            <a:fld id="{8740ACEB-EE6B-4594-98B8-96FF43DA60C6}" type="slidenum">
              <a:rPr lang="en-GB" smtClean="0"/>
              <a:t>3</a:t>
            </a:fld>
            <a:endParaRPr lang="en-GB"/>
          </a:p>
        </p:txBody>
      </p:sp>
      <p:pic>
        <p:nvPicPr>
          <p:cNvPr id="3074" name="Picture 2">
            <a:extLst>
              <a:ext uri="{FF2B5EF4-FFF2-40B4-BE49-F238E27FC236}">
                <a16:creationId xmlns:a16="http://schemas.microsoft.com/office/drawing/2014/main" id="{60AB1FD0-A2E2-635E-F290-3CF9138A6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a:extLst>
              <a:ext uri="{FF2B5EF4-FFF2-40B4-BE49-F238E27FC236}">
                <a16:creationId xmlns:a16="http://schemas.microsoft.com/office/drawing/2014/main" id="{8D4F0410-2589-421D-2164-63E6BBE72C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1763" y="33337"/>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717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63C245-DDF0-4B10-B8B3-D0126E08BE71}"/>
              </a:ext>
            </a:extLst>
          </p:cNvPr>
          <p:cNvSpPr>
            <a:spLocks noGrp="1"/>
          </p:cNvSpPr>
          <p:nvPr>
            <p:ph type="title"/>
          </p:nvPr>
        </p:nvSpPr>
        <p:spPr>
          <a:xfrm>
            <a:off x="838200" y="365125"/>
            <a:ext cx="10515600" cy="844839"/>
          </a:xfrm>
        </p:spPr>
        <p:txBody>
          <a:bodyPr>
            <a:normAutofit/>
          </a:bodyPr>
          <a:lstStyle/>
          <a:p>
            <a:r>
              <a:rPr lang="en-GB" b="1" dirty="0">
                <a:solidFill>
                  <a:srgbClr val="FF0000"/>
                </a:solidFill>
                <a:latin typeface="+mn-lt"/>
              </a:rPr>
              <a:t>New risks?</a:t>
            </a:r>
          </a:p>
        </p:txBody>
      </p:sp>
      <p:sp>
        <p:nvSpPr>
          <p:cNvPr id="5" name="Content Placeholder 2">
            <a:extLst>
              <a:ext uri="{FF2B5EF4-FFF2-40B4-BE49-F238E27FC236}">
                <a16:creationId xmlns:a16="http://schemas.microsoft.com/office/drawing/2014/main" id="{B651F2F2-90B2-7A1F-7717-10639270F045}"/>
              </a:ext>
            </a:extLst>
          </p:cNvPr>
          <p:cNvSpPr>
            <a:spLocks noGrp="1"/>
          </p:cNvSpPr>
          <p:nvPr>
            <p:ph idx="1"/>
          </p:nvPr>
        </p:nvSpPr>
        <p:spPr>
          <a:xfrm>
            <a:off x="801255" y="1400752"/>
            <a:ext cx="10515600" cy="4351338"/>
          </a:xfrm>
        </p:spPr>
        <p:txBody>
          <a:bodyPr>
            <a:noAutofit/>
          </a:bodyPr>
          <a:lstStyle/>
          <a:p>
            <a:r>
              <a:rPr lang="en-GB" sz="1800" b="1" dirty="0"/>
              <a:t>Pandemics</a:t>
            </a:r>
          </a:p>
          <a:p>
            <a:pPr lvl="1"/>
            <a:r>
              <a:rPr lang="en-GB" sz="1800" b="1" dirty="0"/>
              <a:t>Health and care sectors</a:t>
            </a:r>
          </a:p>
          <a:p>
            <a:pPr lvl="1"/>
            <a:r>
              <a:rPr lang="en-GB" sz="1800" b="1" dirty="0"/>
              <a:t>Other essential jobs</a:t>
            </a:r>
          </a:p>
          <a:p>
            <a:pPr lvl="1"/>
            <a:r>
              <a:rPr lang="en-GB" sz="1800" b="1" dirty="0"/>
              <a:t>Role of OSH</a:t>
            </a:r>
          </a:p>
          <a:p>
            <a:r>
              <a:rPr lang="en-GB" sz="1800" b="1" dirty="0"/>
              <a:t>Structural ICT vulnerabilities</a:t>
            </a:r>
          </a:p>
          <a:p>
            <a:pPr lvl="1"/>
            <a:r>
              <a:rPr lang="en-GB" sz="1800" b="1" dirty="0"/>
              <a:t>Systems need to be robust and resilient</a:t>
            </a:r>
          </a:p>
          <a:p>
            <a:pPr lvl="1"/>
            <a:r>
              <a:rPr lang="en-GB" sz="1800" b="1" dirty="0"/>
              <a:t>Consider impact on workers</a:t>
            </a:r>
          </a:p>
          <a:p>
            <a:r>
              <a:rPr lang="en-GB" sz="1800" b="1" dirty="0"/>
              <a:t>Shifts in society’s views and behaviours</a:t>
            </a:r>
          </a:p>
          <a:p>
            <a:pPr lvl="1"/>
            <a:r>
              <a:rPr lang="en-GB" sz="1800" b="1" dirty="0"/>
              <a:t>E.g. ‘farmer bashing’, attitudes to COVID-19 healthcare workers, attention on meat processing and COVID-19</a:t>
            </a:r>
          </a:p>
          <a:p>
            <a:pPr lvl="1"/>
            <a:r>
              <a:rPr lang="en-GB" sz="1800" b="1" dirty="0"/>
              <a:t>Ethical consumer, societal expectations, CSR and reporting systems</a:t>
            </a:r>
          </a:p>
          <a:p>
            <a:pPr lvl="1"/>
            <a:r>
              <a:rPr lang="en-GB" sz="1800" b="1" dirty="0"/>
              <a:t>Attitudes to various industries’ impact on climate</a:t>
            </a:r>
          </a:p>
          <a:p>
            <a:r>
              <a:rPr lang="en-GB" sz="1800" b="1" dirty="0"/>
              <a:t>New technology and materials</a:t>
            </a:r>
          </a:p>
          <a:p>
            <a:pPr lvl="1"/>
            <a:r>
              <a:rPr lang="en-GB" sz="1800" b="1" dirty="0"/>
              <a:t>5G and the digital universe</a:t>
            </a:r>
          </a:p>
          <a:p>
            <a:pPr lvl="1"/>
            <a:r>
              <a:rPr lang="en-GB" sz="1800" b="1" dirty="0"/>
              <a:t>Developing intelligent materials, nano-formulations and advanced composites</a:t>
            </a:r>
          </a:p>
        </p:txBody>
      </p:sp>
      <p:pic>
        <p:nvPicPr>
          <p:cNvPr id="6" name="Picture 4">
            <a:extLst>
              <a:ext uri="{FF2B5EF4-FFF2-40B4-BE49-F238E27FC236}">
                <a16:creationId xmlns:a16="http://schemas.microsoft.com/office/drawing/2014/main" id="{07423115-CC91-D303-5A67-FAFC65B7A65E}"/>
              </a:ext>
            </a:extLst>
          </p:cNvPr>
          <p:cNvPicPr>
            <a:picLocks noChangeAspect="1"/>
          </p:cNvPicPr>
          <p:nvPr/>
        </p:nvPicPr>
        <p:blipFill>
          <a:blip r:embed="rId2"/>
          <a:stretch>
            <a:fillRect/>
          </a:stretch>
        </p:blipFill>
        <p:spPr>
          <a:xfrm>
            <a:off x="5846619" y="1484798"/>
            <a:ext cx="6085409" cy="1011329"/>
          </a:xfrm>
          <a:prstGeom prst="rect">
            <a:avLst/>
          </a:prstGeom>
          <a:effectLst>
            <a:outerShdw blurRad="50800" dist="38100" dir="2700000" algn="tl" rotWithShape="0">
              <a:prstClr val="black">
                <a:alpha val="40000"/>
              </a:prstClr>
            </a:outerShdw>
          </a:effectLst>
        </p:spPr>
      </p:pic>
      <p:sp>
        <p:nvSpPr>
          <p:cNvPr id="2" name="Dátum helye 1">
            <a:extLst>
              <a:ext uri="{FF2B5EF4-FFF2-40B4-BE49-F238E27FC236}">
                <a16:creationId xmlns:a16="http://schemas.microsoft.com/office/drawing/2014/main" id="{263F81BE-4E2B-DF4B-8A6B-85D435EF51E9}"/>
              </a:ext>
            </a:extLst>
          </p:cNvPr>
          <p:cNvSpPr>
            <a:spLocks noGrp="1"/>
          </p:cNvSpPr>
          <p:nvPr>
            <p:ph type="dt" sz="half" idx="10"/>
          </p:nvPr>
        </p:nvSpPr>
        <p:spPr/>
        <p:txBody>
          <a:bodyPr/>
          <a:lstStyle/>
          <a:p>
            <a:r>
              <a:rPr lang="en-US"/>
              <a:t>28. 04. 2023</a:t>
            </a:r>
            <a:endParaRPr lang="en-GB"/>
          </a:p>
        </p:txBody>
      </p:sp>
      <p:sp>
        <p:nvSpPr>
          <p:cNvPr id="10" name="Élőláb helye 9">
            <a:extLst>
              <a:ext uri="{FF2B5EF4-FFF2-40B4-BE49-F238E27FC236}">
                <a16:creationId xmlns:a16="http://schemas.microsoft.com/office/drawing/2014/main" id="{0341DE43-AB7D-F936-BF97-73FC8B6C26C8}"/>
              </a:ext>
            </a:extLst>
          </p:cNvPr>
          <p:cNvSpPr>
            <a:spLocks noGrp="1"/>
          </p:cNvSpPr>
          <p:nvPr>
            <p:ph type="ftr" sz="quarter" idx="11"/>
          </p:nvPr>
        </p:nvSpPr>
        <p:spPr>
          <a:xfrm>
            <a:off x="4038599" y="6356350"/>
            <a:ext cx="7054273"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C08C8E24-1FDB-7027-6974-A131F35CECAE}"/>
              </a:ext>
            </a:extLst>
          </p:cNvPr>
          <p:cNvSpPr>
            <a:spLocks noGrp="1"/>
          </p:cNvSpPr>
          <p:nvPr>
            <p:ph type="sldNum" sz="quarter" idx="12"/>
          </p:nvPr>
        </p:nvSpPr>
        <p:spPr/>
        <p:txBody>
          <a:bodyPr/>
          <a:lstStyle/>
          <a:p>
            <a:fld id="{8740ACEB-EE6B-4594-98B8-96FF43DA60C6}" type="slidenum">
              <a:rPr lang="en-GB" smtClean="0"/>
              <a:t>30</a:t>
            </a:fld>
            <a:endParaRPr lang="en-GB"/>
          </a:p>
        </p:txBody>
      </p:sp>
      <p:pic>
        <p:nvPicPr>
          <p:cNvPr id="37890" name="Picture 2">
            <a:extLst>
              <a:ext uri="{FF2B5EF4-FFF2-40B4-BE49-F238E27FC236}">
                <a16:creationId xmlns:a16="http://schemas.microsoft.com/office/drawing/2014/main" id="{6C3CF984-2823-5C63-9E69-BAABFB2121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3">
            <a:extLst>
              <a:ext uri="{FF2B5EF4-FFF2-40B4-BE49-F238E27FC236}">
                <a16:creationId xmlns:a16="http://schemas.microsoft.com/office/drawing/2014/main" id="{DCD1D7AA-6F30-7B23-5815-951C36690D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1824" y="127072"/>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706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Content Placeholder 3">
            <a:extLst>
              <a:ext uri="{FF2B5EF4-FFF2-40B4-BE49-F238E27FC236}">
                <a16:creationId xmlns:a16="http://schemas.microsoft.com/office/drawing/2014/main" id="{7EC7EBF0-4784-71CF-2897-73F526764573}"/>
              </a:ext>
            </a:extLst>
          </p:cNvPr>
          <p:cNvPicPr>
            <a:picLocks noGrp="1" noChangeAspect="1"/>
          </p:cNvPicPr>
          <p:nvPr>
            <p:ph idx="1"/>
          </p:nvPr>
        </p:nvPicPr>
        <p:blipFill>
          <a:blip r:embed="rId2"/>
          <a:stretch>
            <a:fillRect/>
          </a:stretch>
        </p:blipFill>
        <p:spPr>
          <a:xfrm>
            <a:off x="838200" y="2469592"/>
            <a:ext cx="10515600" cy="3063403"/>
          </a:xfrm>
          <a:prstGeom prst="rect">
            <a:avLst/>
          </a:prstGeom>
        </p:spPr>
      </p:pic>
      <p:sp>
        <p:nvSpPr>
          <p:cNvPr id="8" name="Title 1">
            <a:extLst>
              <a:ext uri="{FF2B5EF4-FFF2-40B4-BE49-F238E27FC236}">
                <a16:creationId xmlns:a16="http://schemas.microsoft.com/office/drawing/2014/main" id="{4D5A6957-FAC5-081A-84B5-8138E0E44AE3}"/>
              </a:ext>
            </a:extLst>
          </p:cNvPr>
          <p:cNvSpPr>
            <a:spLocks noGrp="1"/>
          </p:cNvSpPr>
          <p:nvPr>
            <p:ph type="title"/>
          </p:nvPr>
        </p:nvSpPr>
        <p:spPr>
          <a:xfrm>
            <a:off x="838200" y="365125"/>
            <a:ext cx="10515600" cy="1325563"/>
          </a:xfrm>
        </p:spPr>
        <p:txBody>
          <a:bodyPr>
            <a:normAutofit/>
          </a:bodyPr>
          <a:lstStyle/>
          <a:p>
            <a:r>
              <a:rPr lang="en-GB" sz="3600" b="1" dirty="0">
                <a:solidFill>
                  <a:srgbClr val="003399"/>
                </a:solidFill>
                <a:latin typeface="+mn-lt"/>
              </a:rPr>
              <a:t>‘OSH-Pulse’ survey – health problems caused or </a:t>
            </a:r>
            <a:br>
              <a:rPr lang="hu-HU" sz="3600" b="1" dirty="0">
                <a:solidFill>
                  <a:srgbClr val="003399"/>
                </a:solidFill>
                <a:latin typeface="+mn-lt"/>
              </a:rPr>
            </a:br>
            <a:r>
              <a:rPr lang="en-GB" sz="3600" b="1" dirty="0">
                <a:solidFill>
                  <a:srgbClr val="003399"/>
                </a:solidFill>
                <a:latin typeface="+mn-lt"/>
              </a:rPr>
              <a:t>made worse by work</a:t>
            </a:r>
            <a:br>
              <a:rPr lang="en-GB" dirty="0">
                <a:solidFill>
                  <a:srgbClr val="003399"/>
                </a:solidFill>
              </a:rPr>
            </a:br>
            <a:r>
              <a:rPr lang="en-GB" sz="1000" b="0" i="1" dirty="0">
                <a:solidFill>
                  <a:srgbClr val="003399"/>
                </a:solidFill>
              </a:rPr>
              <a:t>Flash Eurobarometer</a:t>
            </a:r>
            <a:r>
              <a:rPr lang="en-US" sz="1000" b="0" i="1" dirty="0">
                <a:solidFill>
                  <a:srgbClr val="003399"/>
                </a:solidFill>
              </a:rPr>
              <a:t>: EU27 – 25,683 interviews with workers from 25.04 - 23.05.2022</a:t>
            </a:r>
            <a:r>
              <a:rPr lang="hu-HU" sz="1000" b="0" i="1" dirty="0">
                <a:solidFill>
                  <a:srgbClr val="003399"/>
                </a:solidFill>
              </a:rPr>
              <a:t>  EU-OSHA</a:t>
            </a:r>
            <a:endParaRPr lang="en-GB" dirty="0"/>
          </a:p>
        </p:txBody>
      </p:sp>
      <p:sp>
        <p:nvSpPr>
          <p:cNvPr id="9" name="Dátum helye 8">
            <a:extLst>
              <a:ext uri="{FF2B5EF4-FFF2-40B4-BE49-F238E27FC236}">
                <a16:creationId xmlns:a16="http://schemas.microsoft.com/office/drawing/2014/main" id="{FD236498-8B8A-C298-C3F7-00495D37A72A}"/>
              </a:ext>
            </a:extLst>
          </p:cNvPr>
          <p:cNvSpPr>
            <a:spLocks noGrp="1"/>
          </p:cNvSpPr>
          <p:nvPr>
            <p:ph type="dt" sz="half" idx="10"/>
          </p:nvPr>
        </p:nvSpPr>
        <p:spPr/>
        <p:txBody>
          <a:bodyPr/>
          <a:lstStyle/>
          <a:p>
            <a:r>
              <a:rPr lang="en-US"/>
              <a:t>28. 04. 2023</a:t>
            </a:r>
            <a:endParaRPr lang="en-GB"/>
          </a:p>
        </p:txBody>
      </p:sp>
      <p:sp>
        <p:nvSpPr>
          <p:cNvPr id="4" name="Élőláb helye 3">
            <a:extLst>
              <a:ext uri="{FF2B5EF4-FFF2-40B4-BE49-F238E27FC236}">
                <a16:creationId xmlns:a16="http://schemas.microsoft.com/office/drawing/2014/main" id="{9F3D34AD-5F65-7ED8-B328-09961EE49397}"/>
              </a:ext>
            </a:extLst>
          </p:cNvPr>
          <p:cNvSpPr>
            <a:spLocks noGrp="1"/>
          </p:cNvSpPr>
          <p:nvPr>
            <p:ph type="ftr" sz="quarter" idx="11"/>
          </p:nvPr>
        </p:nvSpPr>
        <p:spPr>
          <a:xfrm>
            <a:off x="4038600" y="6356350"/>
            <a:ext cx="7857836" cy="365125"/>
          </a:xfrm>
        </p:spPr>
        <p:txBody>
          <a:bodyPr/>
          <a:lstStyle/>
          <a:p>
            <a:r>
              <a:rPr lang="hu-HU" dirty="0"/>
              <a:t>Károly György		</a:t>
            </a:r>
            <a:r>
              <a:rPr lang="en-GB" dirty="0"/>
              <a:t>Seminar on Trade unions and International Labour Standards - Skopje</a:t>
            </a:r>
          </a:p>
        </p:txBody>
      </p:sp>
      <p:sp>
        <p:nvSpPr>
          <p:cNvPr id="2" name="Dia számának helye 1">
            <a:extLst>
              <a:ext uri="{FF2B5EF4-FFF2-40B4-BE49-F238E27FC236}">
                <a16:creationId xmlns:a16="http://schemas.microsoft.com/office/drawing/2014/main" id="{C37B921D-43E6-9D3D-635E-48080F1AAEAC}"/>
              </a:ext>
            </a:extLst>
          </p:cNvPr>
          <p:cNvSpPr>
            <a:spLocks noGrp="1"/>
          </p:cNvSpPr>
          <p:nvPr>
            <p:ph type="sldNum" sz="quarter" idx="12"/>
          </p:nvPr>
        </p:nvSpPr>
        <p:spPr/>
        <p:txBody>
          <a:bodyPr/>
          <a:lstStyle/>
          <a:p>
            <a:fld id="{8740ACEB-EE6B-4594-98B8-96FF43DA60C6}" type="slidenum">
              <a:rPr lang="en-GB" smtClean="0"/>
              <a:t>31</a:t>
            </a:fld>
            <a:endParaRPr lang="en-GB"/>
          </a:p>
        </p:txBody>
      </p:sp>
      <p:pic>
        <p:nvPicPr>
          <p:cNvPr id="38914" name="Picture 2">
            <a:extLst>
              <a:ext uri="{FF2B5EF4-FFF2-40B4-BE49-F238E27FC236}">
                <a16:creationId xmlns:a16="http://schemas.microsoft.com/office/drawing/2014/main" id="{6B007D8D-B593-8A61-6729-41145FCED3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3">
            <a:extLst>
              <a:ext uri="{FF2B5EF4-FFF2-40B4-BE49-F238E27FC236}">
                <a16:creationId xmlns:a16="http://schemas.microsoft.com/office/drawing/2014/main" id="{86898C5C-BEE1-9357-2BB4-16D88EE6E8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6537"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591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3545" y="0"/>
            <a:ext cx="10515600" cy="1325563"/>
          </a:xfrm>
        </p:spPr>
        <p:txBody>
          <a:bodyPr>
            <a:normAutofit/>
          </a:bodyPr>
          <a:lstStyle/>
          <a:p>
            <a:r>
              <a:rPr lang="en-GB" sz="3200" b="1" dirty="0">
                <a:latin typeface="+mn-lt"/>
              </a:rPr>
              <a:t>Contributing to a strong evidence base – OSH Overviews</a:t>
            </a:r>
            <a:br>
              <a:rPr lang="hu-HU" sz="3200" b="1" dirty="0">
                <a:latin typeface="+mn-lt"/>
              </a:rPr>
            </a:br>
            <a:r>
              <a:rPr lang="hu-HU" sz="1800" b="1" dirty="0">
                <a:latin typeface="+mn-lt"/>
              </a:rPr>
              <a:t>EU-OSHA</a:t>
            </a:r>
            <a:endParaRPr lang="en-GB" sz="1800" b="1" dirty="0">
              <a:latin typeface="+mn-lt"/>
            </a:endParaRPr>
          </a:p>
        </p:txBody>
      </p:sp>
      <p:sp>
        <p:nvSpPr>
          <p:cNvPr id="3" name="Content Placeholder 2"/>
          <p:cNvSpPr>
            <a:spLocks noGrp="1"/>
          </p:cNvSpPr>
          <p:nvPr>
            <p:ph sz="half" idx="1"/>
          </p:nvPr>
        </p:nvSpPr>
        <p:spPr>
          <a:xfrm>
            <a:off x="515593" y="1325563"/>
            <a:ext cx="6263898" cy="4860000"/>
          </a:xfrm>
        </p:spPr>
        <p:txBody>
          <a:bodyPr>
            <a:normAutofit fontScale="85000" lnSpcReduction="20000"/>
          </a:bodyPr>
          <a:lstStyle/>
          <a:p>
            <a:r>
              <a:rPr lang="en-US" b="1" dirty="0"/>
              <a:t>Musculoskeletal disorders (2017-2021)</a:t>
            </a:r>
          </a:p>
          <a:p>
            <a:pPr lvl="1"/>
            <a:r>
              <a:rPr lang="en-US" dirty="0"/>
              <a:t>Prevalence, costs, demographics</a:t>
            </a:r>
          </a:p>
          <a:p>
            <a:pPr lvl="1"/>
            <a:r>
              <a:rPr lang="en-US" dirty="0"/>
              <a:t>Chronic MSDs, static postures, rehabilitation and return to work, psychosocial link, telework</a:t>
            </a:r>
          </a:p>
          <a:p>
            <a:r>
              <a:rPr lang="en-US" b="1" dirty="0" err="1"/>
              <a:t>Digitalisation</a:t>
            </a:r>
            <a:r>
              <a:rPr lang="en-US" b="1" dirty="0"/>
              <a:t> (2020-2023)</a:t>
            </a:r>
          </a:p>
          <a:p>
            <a:pPr lvl="1"/>
            <a:r>
              <a:rPr lang="en-US" dirty="0"/>
              <a:t>Automation (robotics and AI), AI-based worker management, online platforms, monitoring systems</a:t>
            </a:r>
          </a:p>
          <a:p>
            <a:r>
              <a:rPr lang="en-US" b="1" dirty="0"/>
              <a:t>Supporting compliance (2020-2023)</a:t>
            </a:r>
          </a:p>
          <a:p>
            <a:pPr lvl="1"/>
            <a:r>
              <a:rPr lang="en-US" dirty="0"/>
              <a:t>Enforcement, prevention services, social reporting, supply chains and business incentives</a:t>
            </a:r>
          </a:p>
          <a:p>
            <a:r>
              <a:rPr lang="en-US" b="1" dirty="0"/>
              <a:t>Psychosocial risks and mental health (2022-2025)</a:t>
            </a:r>
          </a:p>
          <a:p>
            <a:pPr lvl="1"/>
            <a:r>
              <a:rPr lang="en-US" dirty="0"/>
              <a:t>Scoping phase in 2021</a:t>
            </a:r>
          </a:p>
          <a:p>
            <a:r>
              <a:rPr lang="en-US" b="1" dirty="0"/>
              <a:t>Health and care sectors (2023-2026)</a:t>
            </a:r>
          </a:p>
          <a:p>
            <a:pPr lvl="1"/>
            <a:r>
              <a:rPr lang="en-US" dirty="0"/>
              <a:t>Scoping phase in 2022</a:t>
            </a:r>
          </a:p>
          <a:p>
            <a:r>
              <a:rPr lang="en-GB" b="1" dirty="0"/>
              <a:t>Circulatory diseases (proposal for 2024-2027)</a:t>
            </a:r>
          </a:p>
        </p:txBody>
      </p:sp>
      <p:sp>
        <p:nvSpPr>
          <p:cNvPr id="4" name="TextBox 3"/>
          <p:cNvSpPr txBox="1"/>
          <p:nvPr/>
        </p:nvSpPr>
        <p:spPr>
          <a:xfrm>
            <a:off x="7087701" y="3321574"/>
            <a:ext cx="4992555" cy="173348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457189" indent="-457189">
              <a:buFont typeface="+mj-lt"/>
              <a:buAutoNum type="arabicPeriod"/>
            </a:pPr>
            <a:r>
              <a:rPr lang="en-GB" sz="2133" dirty="0"/>
              <a:t>Describing the state of knowledge</a:t>
            </a:r>
          </a:p>
          <a:p>
            <a:pPr marL="457189" indent="-457189">
              <a:buFont typeface="+mj-lt"/>
              <a:buAutoNum type="arabicPeriod"/>
            </a:pPr>
            <a:r>
              <a:rPr lang="en-GB" sz="2133" dirty="0"/>
              <a:t>Reviewing policy and practice</a:t>
            </a:r>
          </a:p>
          <a:p>
            <a:pPr marL="457189" indent="-457189">
              <a:buFont typeface="+mj-lt"/>
              <a:buAutoNum type="arabicPeriod"/>
            </a:pPr>
            <a:r>
              <a:rPr lang="en-GB" sz="2133" dirty="0"/>
              <a:t>Exploring the role of intermediaries</a:t>
            </a:r>
          </a:p>
          <a:p>
            <a:pPr marL="457189" indent="-457189">
              <a:buFont typeface="+mj-lt"/>
              <a:buAutoNum type="arabicPeriod"/>
            </a:pPr>
            <a:r>
              <a:rPr lang="en-GB" sz="2133" dirty="0"/>
              <a:t>Identifying prevention measures at the workplace</a:t>
            </a:r>
          </a:p>
        </p:txBody>
      </p:sp>
      <p:sp>
        <p:nvSpPr>
          <p:cNvPr id="5" name="Szövegdoboz 4">
            <a:extLst>
              <a:ext uri="{FF2B5EF4-FFF2-40B4-BE49-F238E27FC236}">
                <a16:creationId xmlns:a16="http://schemas.microsoft.com/office/drawing/2014/main" id="{82430A21-977D-53FB-706B-D3A0BA781BB5}"/>
              </a:ext>
            </a:extLst>
          </p:cNvPr>
          <p:cNvSpPr txBox="1"/>
          <p:nvPr/>
        </p:nvSpPr>
        <p:spPr>
          <a:xfrm>
            <a:off x="415637" y="6448623"/>
            <a:ext cx="11664620" cy="274370"/>
          </a:xfrm>
          <a:prstGeom prst="rect">
            <a:avLst/>
          </a:prstGeom>
          <a:noFill/>
        </p:spPr>
        <p:txBody>
          <a:bodyPr wrap="square" rtlCol="0">
            <a:spAutoFit/>
          </a:bodyPr>
          <a:lstStyle/>
          <a:p>
            <a:pPr algn="just">
              <a:lnSpc>
                <a:spcPts val="1400"/>
              </a:lnSpc>
              <a:spcAft>
                <a:spcPts val="200"/>
              </a:spcAft>
            </a:pPr>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effectLst/>
                <a:ea typeface="Times New Roman" panose="02020603050405020304" pitchFamily="18" charset="0"/>
              </a:rPr>
              <a:t>Seminar on Trade unions and International Labour Standards</a:t>
            </a:r>
            <a:r>
              <a:rPr lang="hu-HU" sz="1400" dirty="0">
                <a:solidFill>
                  <a:schemeClr val="tx1">
                    <a:lumMod val="50000"/>
                    <a:lumOff val="50000"/>
                  </a:schemeClr>
                </a:solidFill>
                <a:effectLst/>
                <a:ea typeface="Times New Roman" panose="02020603050405020304" pitchFamily="18" charset="0"/>
              </a:rPr>
              <a:t> </a:t>
            </a:r>
            <a:r>
              <a:rPr lang="en-GB" sz="1400" dirty="0">
                <a:solidFill>
                  <a:schemeClr val="tx1">
                    <a:lumMod val="50000"/>
                    <a:lumOff val="50000"/>
                  </a:schemeClr>
                </a:solidFill>
                <a:effectLst/>
                <a:ea typeface="Times New Roman" panose="02020603050405020304" pitchFamily="18" charset="0"/>
              </a:rPr>
              <a:t>For the Western Balkans Trade Unions</a:t>
            </a:r>
          </a:p>
        </p:txBody>
      </p:sp>
      <p:pic>
        <p:nvPicPr>
          <p:cNvPr id="39938" name="Picture 2">
            <a:extLst>
              <a:ext uri="{FF2B5EF4-FFF2-40B4-BE49-F238E27FC236}">
                <a16:creationId xmlns:a16="http://schemas.microsoft.com/office/drawing/2014/main" id="{3EE75AB9-8F7F-E56A-A8D0-3306AC2644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3">
            <a:extLst>
              <a:ext uri="{FF2B5EF4-FFF2-40B4-BE49-F238E27FC236}">
                <a16:creationId xmlns:a16="http://schemas.microsoft.com/office/drawing/2014/main" id="{CCF1C3C6-A755-7591-51E9-640F84AE03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9556" y="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07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9219"/>
            <a:ext cx="10515600" cy="896782"/>
          </a:xfrm>
        </p:spPr>
        <p:txBody>
          <a:bodyPr>
            <a:normAutofit/>
          </a:bodyPr>
          <a:lstStyle/>
          <a:p>
            <a:r>
              <a:rPr lang="en-GB" sz="3600" b="1" dirty="0">
                <a:latin typeface="+mn-lt"/>
              </a:rPr>
              <a:t>Research conclusions and policy pointers</a:t>
            </a:r>
            <a:r>
              <a:rPr lang="hu-HU" sz="3600" b="1" dirty="0">
                <a:latin typeface="+mn-lt"/>
              </a:rPr>
              <a:t>   </a:t>
            </a:r>
            <a:r>
              <a:rPr lang="hu-HU" sz="1800" b="1" dirty="0">
                <a:latin typeface="+mn-lt"/>
              </a:rPr>
              <a:t>(EU-OSHA)</a:t>
            </a:r>
            <a:endParaRPr lang="en-GB" sz="3600" b="1" dirty="0">
              <a:latin typeface="+mn-lt"/>
            </a:endParaRPr>
          </a:p>
        </p:txBody>
      </p:sp>
      <p:sp>
        <p:nvSpPr>
          <p:cNvPr id="3" name="Content Placeholder 2"/>
          <p:cNvSpPr>
            <a:spLocks noGrp="1"/>
          </p:cNvSpPr>
          <p:nvPr>
            <p:ph sz="half" idx="1"/>
          </p:nvPr>
        </p:nvSpPr>
        <p:spPr/>
        <p:txBody>
          <a:bodyPr>
            <a:normAutofit fontScale="85000" lnSpcReduction="20000"/>
          </a:bodyPr>
          <a:lstStyle/>
          <a:p>
            <a:r>
              <a:rPr lang="en-GB" b="1" dirty="0"/>
              <a:t>Need to focus on the ‘hard to reach’</a:t>
            </a:r>
          </a:p>
          <a:p>
            <a:pPr lvl="1"/>
            <a:r>
              <a:rPr lang="en-GB" dirty="0"/>
              <a:t>MSEs as ‘learners’, ‘reactors’ and ‘avoiders’</a:t>
            </a:r>
          </a:p>
          <a:p>
            <a:pPr lvl="1"/>
            <a:r>
              <a:rPr lang="en-GB" dirty="0"/>
              <a:t>Self-employed and false self employed</a:t>
            </a:r>
          </a:p>
          <a:p>
            <a:r>
              <a:rPr lang="en-GB" b="1" dirty="0"/>
              <a:t>Regulation fit for purpose… but not only</a:t>
            </a:r>
          </a:p>
          <a:p>
            <a:pPr lvl="1"/>
            <a:r>
              <a:rPr lang="en-GB" dirty="0"/>
              <a:t>Collective agreements</a:t>
            </a:r>
          </a:p>
          <a:p>
            <a:pPr lvl="1"/>
            <a:r>
              <a:rPr lang="en-GB" dirty="0"/>
              <a:t>Awareness raising</a:t>
            </a:r>
          </a:p>
          <a:p>
            <a:pPr lvl="1"/>
            <a:r>
              <a:rPr lang="en-GB" dirty="0"/>
              <a:t>Guidance and tools</a:t>
            </a:r>
          </a:p>
          <a:p>
            <a:pPr lvl="1"/>
            <a:r>
              <a:rPr lang="en-GB" dirty="0"/>
              <a:t>Support and access to expertise</a:t>
            </a:r>
          </a:p>
          <a:p>
            <a:pPr lvl="1"/>
            <a:r>
              <a:rPr lang="en-GB" dirty="0"/>
              <a:t>Inspection and enforcement</a:t>
            </a:r>
          </a:p>
          <a:p>
            <a:r>
              <a:rPr lang="en-GB" b="1" dirty="0"/>
              <a:t>Importance of an ‘orchestrated’ approach</a:t>
            </a:r>
          </a:p>
          <a:p>
            <a:pPr lvl="1"/>
            <a:r>
              <a:rPr lang="en-GB" dirty="0"/>
              <a:t>Tailored approach</a:t>
            </a:r>
          </a:p>
          <a:p>
            <a:pPr lvl="1"/>
            <a:r>
              <a:rPr lang="en-GB" dirty="0"/>
              <a:t>Exploiting employers’ ‘contact points’</a:t>
            </a:r>
          </a:p>
          <a:p>
            <a:r>
              <a:rPr lang="en-GB" b="1" dirty="0"/>
              <a:t>Essential role of social dialogue and worker representation on OSH</a:t>
            </a:r>
          </a:p>
          <a:p>
            <a:pPr lvl="1"/>
            <a:r>
              <a:rPr lang="en-GB" dirty="0"/>
              <a:t>Genuine participation at workplace level</a:t>
            </a:r>
          </a:p>
          <a:p>
            <a:pPr lvl="1"/>
            <a:r>
              <a:rPr lang="en-GB" dirty="0"/>
              <a:t>Examples of good practice</a:t>
            </a:r>
          </a:p>
          <a:p>
            <a:pPr lvl="1"/>
            <a:r>
              <a:rPr lang="en-GB" dirty="0"/>
              <a:t>Participation in policy making and regulation</a:t>
            </a:r>
          </a:p>
        </p:txBody>
      </p:sp>
      <p:sp>
        <p:nvSpPr>
          <p:cNvPr id="6" name="Szövegdoboz 5">
            <a:extLst>
              <a:ext uri="{FF2B5EF4-FFF2-40B4-BE49-F238E27FC236}">
                <a16:creationId xmlns:a16="http://schemas.microsoft.com/office/drawing/2014/main" id="{D8C3A5C3-4FD8-C51A-069B-0D5CA325BCFF}"/>
              </a:ext>
            </a:extLst>
          </p:cNvPr>
          <p:cNvSpPr txBox="1"/>
          <p:nvPr/>
        </p:nvSpPr>
        <p:spPr>
          <a:xfrm>
            <a:off x="415637" y="6448623"/>
            <a:ext cx="11664620" cy="274370"/>
          </a:xfrm>
          <a:prstGeom prst="rect">
            <a:avLst/>
          </a:prstGeom>
          <a:noFill/>
        </p:spPr>
        <p:txBody>
          <a:bodyPr wrap="square" rtlCol="0">
            <a:spAutoFit/>
          </a:bodyPr>
          <a:lstStyle/>
          <a:p>
            <a:pPr algn="just">
              <a:lnSpc>
                <a:spcPts val="1400"/>
              </a:lnSpc>
              <a:spcAft>
                <a:spcPts val="200"/>
              </a:spcAft>
            </a:pPr>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effectLst/>
                <a:ea typeface="Times New Roman" panose="02020603050405020304" pitchFamily="18" charset="0"/>
              </a:rPr>
              <a:t>Seminar on Trade unions and International Labour Standards</a:t>
            </a:r>
            <a:r>
              <a:rPr lang="hu-HU" sz="1400" dirty="0">
                <a:solidFill>
                  <a:schemeClr val="tx1">
                    <a:lumMod val="50000"/>
                    <a:lumOff val="50000"/>
                  </a:schemeClr>
                </a:solidFill>
                <a:effectLst/>
                <a:ea typeface="Times New Roman" panose="02020603050405020304" pitchFamily="18" charset="0"/>
              </a:rPr>
              <a:t> </a:t>
            </a:r>
            <a:r>
              <a:rPr lang="en-GB" sz="1400" dirty="0">
                <a:solidFill>
                  <a:schemeClr val="tx1">
                    <a:lumMod val="50000"/>
                    <a:lumOff val="50000"/>
                  </a:schemeClr>
                </a:solidFill>
                <a:effectLst/>
                <a:ea typeface="Times New Roman" panose="02020603050405020304" pitchFamily="18" charset="0"/>
              </a:rPr>
              <a:t>For the Western Balkans Trade Unions</a:t>
            </a:r>
          </a:p>
        </p:txBody>
      </p:sp>
      <p:pic>
        <p:nvPicPr>
          <p:cNvPr id="40962" name="Picture 2">
            <a:extLst>
              <a:ext uri="{FF2B5EF4-FFF2-40B4-BE49-F238E27FC236}">
                <a16:creationId xmlns:a16="http://schemas.microsoft.com/office/drawing/2014/main" id="{E76BF564-A58D-DD82-8972-CECC753E0F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3">
            <a:extLst>
              <a:ext uri="{FF2B5EF4-FFF2-40B4-BE49-F238E27FC236}">
                <a16:creationId xmlns:a16="http://schemas.microsoft.com/office/drawing/2014/main" id="{C3DA8445-1180-F12C-6E85-C6F3DF8090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6537" y="10529"/>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2632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1038" y="638176"/>
            <a:ext cx="10114381" cy="489600"/>
          </a:xfrm>
        </p:spPr>
        <p:txBody>
          <a:bodyPr>
            <a:normAutofit fontScale="90000"/>
          </a:bodyPr>
          <a:lstStyle/>
          <a:p>
            <a:r>
              <a:rPr lang="en-GB" sz="3100" b="1" dirty="0">
                <a:latin typeface="+mn-lt"/>
              </a:rPr>
              <a:t>‘OSH-Pulse’ survey – initiatives on psychosocial risks in the workplace</a:t>
            </a:r>
            <a:br>
              <a:rPr lang="en-GB" dirty="0"/>
            </a:br>
            <a:r>
              <a:rPr lang="en-GB" sz="1333" i="1" dirty="0">
                <a:solidFill>
                  <a:srgbClr val="003399"/>
                </a:solidFill>
              </a:rPr>
              <a:t>Flash Eurobarometer</a:t>
            </a:r>
            <a:r>
              <a:rPr lang="en-US" sz="1333" i="1" dirty="0">
                <a:solidFill>
                  <a:srgbClr val="003399"/>
                </a:solidFill>
              </a:rPr>
              <a:t>: EU27 – 25,683 interviews with workers from 25.04 - 23.05.2022</a:t>
            </a:r>
            <a:r>
              <a:rPr lang="hu-HU" sz="1333" i="1" dirty="0">
                <a:solidFill>
                  <a:srgbClr val="003399"/>
                </a:solidFill>
              </a:rPr>
              <a:t> (EU-OSHA)</a:t>
            </a:r>
            <a:endParaRPr lang="en-GB" sz="1333" i="1" dirty="0"/>
          </a:p>
        </p:txBody>
      </p:sp>
      <p:graphicFrame>
        <p:nvGraphicFramePr>
          <p:cNvPr id="13" name="Chart 12"/>
          <p:cNvGraphicFramePr>
            <a:graphicFrameLocks/>
          </p:cNvGraphicFramePr>
          <p:nvPr>
            <p:extLst>
              <p:ext uri="{D42A27DB-BD31-4B8C-83A1-F6EECF244321}">
                <p14:modId xmlns:p14="http://schemas.microsoft.com/office/powerpoint/2010/main" val="3195551170"/>
              </p:ext>
            </p:extLst>
          </p:nvPr>
        </p:nvGraphicFramePr>
        <p:xfrm>
          <a:off x="342900" y="1400371"/>
          <a:ext cx="11233248" cy="4941564"/>
        </p:xfrm>
        <a:graphic>
          <a:graphicData uri="http://schemas.openxmlformats.org/drawingml/2006/chart">
            <c:chart xmlns:c="http://schemas.openxmlformats.org/drawingml/2006/chart" xmlns:r="http://schemas.openxmlformats.org/officeDocument/2006/relationships" r:id="rId3"/>
          </a:graphicData>
        </a:graphic>
      </p:graphicFrame>
      <p:sp>
        <p:nvSpPr>
          <p:cNvPr id="5" name="Szövegdoboz 4">
            <a:extLst>
              <a:ext uri="{FF2B5EF4-FFF2-40B4-BE49-F238E27FC236}">
                <a16:creationId xmlns:a16="http://schemas.microsoft.com/office/drawing/2014/main" id="{ED18BBCF-8FED-70BB-F741-8EF00CBD320E}"/>
              </a:ext>
            </a:extLst>
          </p:cNvPr>
          <p:cNvSpPr txBox="1"/>
          <p:nvPr/>
        </p:nvSpPr>
        <p:spPr>
          <a:xfrm>
            <a:off x="415637" y="6448623"/>
            <a:ext cx="11664620" cy="274370"/>
          </a:xfrm>
          <a:prstGeom prst="rect">
            <a:avLst/>
          </a:prstGeom>
          <a:noFill/>
        </p:spPr>
        <p:txBody>
          <a:bodyPr wrap="square" rtlCol="0">
            <a:spAutoFit/>
          </a:bodyPr>
          <a:lstStyle/>
          <a:p>
            <a:pPr algn="just">
              <a:lnSpc>
                <a:spcPts val="1400"/>
              </a:lnSpc>
              <a:spcAft>
                <a:spcPts val="200"/>
              </a:spcAft>
            </a:pPr>
            <a:r>
              <a:rPr lang="hu-HU" sz="1400" dirty="0">
                <a:solidFill>
                  <a:schemeClr val="tx1">
                    <a:lumMod val="50000"/>
                    <a:lumOff val="50000"/>
                  </a:schemeClr>
                </a:solidFill>
              </a:rPr>
              <a:t>28. 04. 2023                                  </a:t>
            </a:r>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effectLst/>
                <a:ea typeface="Times New Roman" panose="02020603050405020304" pitchFamily="18" charset="0"/>
              </a:rPr>
              <a:t>Seminar on Trade unions and International Labour Standards</a:t>
            </a:r>
            <a:r>
              <a:rPr lang="hu-HU" sz="1400" dirty="0">
                <a:solidFill>
                  <a:schemeClr val="tx1">
                    <a:lumMod val="50000"/>
                    <a:lumOff val="50000"/>
                  </a:schemeClr>
                </a:solidFill>
                <a:effectLst/>
                <a:ea typeface="Times New Roman" panose="02020603050405020304" pitchFamily="18" charset="0"/>
              </a:rPr>
              <a:t> </a:t>
            </a:r>
            <a:r>
              <a:rPr lang="en-GB" sz="1400" dirty="0">
                <a:solidFill>
                  <a:schemeClr val="tx1">
                    <a:lumMod val="50000"/>
                    <a:lumOff val="50000"/>
                  </a:schemeClr>
                </a:solidFill>
                <a:effectLst/>
                <a:ea typeface="Times New Roman" panose="02020603050405020304" pitchFamily="18" charset="0"/>
              </a:rPr>
              <a:t>For the Western Balkans Trade Unions</a:t>
            </a:r>
          </a:p>
        </p:txBody>
      </p:sp>
      <p:pic>
        <p:nvPicPr>
          <p:cNvPr id="41986" name="Picture 2">
            <a:extLst>
              <a:ext uri="{FF2B5EF4-FFF2-40B4-BE49-F238E27FC236}">
                <a16:creationId xmlns:a16="http://schemas.microsoft.com/office/drawing/2014/main" id="{1B604C5E-958D-131C-9205-D3183B2082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a:extLst>
              <a:ext uri="{FF2B5EF4-FFF2-40B4-BE49-F238E27FC236}">
                <a16:creationId xmlns:a16="http://schemas.microsoft.com/office/drawing/2014/main" id="{CD3D9108-3A71-890E-55B1-80EF24EE7C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9557" y="105966"/>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772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3E0DC5E-F2AF-DA8A-D96F-9D650E373952}"/>
              </a:ext>
            </a:extLst>
          </p:cNvPr>
          <p:cNvSpPr>
            <a:spLocks noGrp="1"/>
          </p:cNvSpPr>
          <p:nvPr>
            <p:ph type="title"/>
          </p:nvPr>
        </p:nvSpPr>
        <p:spPr>
          <a:xfrm>
            <a:off x="838200" y="365126"/>
            <a:ext cx="10515600" cy="789420"/>
          </a:xfrm>
        </p:spPr>
        <p:txBody>
          <a:bodyPr>
            <a:normAutofit/>
          </a:bodyPr>
          <a:lstStyle/>
          <a:p>
            <a:r>
              <a:rPr lang="hu-HU" sz="4000" b="1" noProof="1">
                <a:latin typeface="+mn-lt"/>
              </a:rPr>
              <a:t>Work-life balance:	</a:t>
            </a:r>
            <a:r>
              <a:rPr lang="hu-HU" sz="2400" b="1" noProof="1">
                <a:latin typeface="+mn-lt"/>
              </a:rPr>
              <a:t>discussion in Hungary</a:t>
            </a:r>
          </a:p>
        </p:txBody>
      </p:sp>
      <p:sp>
        <p:nvSpPr>
          <p:cNvPr id="3" name="Tartalom helye 2">
            <a:extLst>
              <a:ext uri="{FF2B5EF4-FFF2-40B4-BE49-F238E27FC236}">
                <a16:creationId xmlns:a16="http://schemas.microsoft.com/office/drawing/2014/main" id="{BDDD50D4-2EF2-9DBB-5782-8238092E5A53}"/>
              </a:ext>
            </a:extLst>
          </p:cNvPr>
          <p:cNvSpPr>
            <a:spLocks noGrp="1"/>
          </p:cNvSpPr>
          <p:nvPr>
            <p:ph idx="1"/>
          </p:nvPr>
        </p:nvSpPr>
        <p:spPr>
          <a:xfrm>
            <a:off x="838200" y="1597892"/>
            <a:ext cx="10515600" cy="4230254"/>
          </a:xfrm>
        </p:spPr>
        <p:txBody>
          <a:bodyPr>
            <a:normAutofit fontScale="92500" lnSpcReduction="20000"/>
          </a:bodyPr>
          <a:lstStyle/>
          <a:p>
            <a:r>
              <a:rPr lang="en-GB" sz="2400" b="1" dirty="0"/>
              <a:t>A lot of Hungarians work themselves into graves: </a:t>
            </a:r>
            <a:r>
              <a:rPr lang="hu-HU" sz="2400" b="1" dirty="0"/>
              <a:t>„</a:t>
            </a:r>
            <a:r>
              <a:rPr lang="en-GB" sz="2400" b="1" dirty="0"/>
              <a:t>such a </a:t>
            </a:r>
            <a:r>
              <a:rPr lang="hu-HU" sz="2400" b="1" noProof="1"/>
              <a:t>work</a:t>
            </a:r>
            <a:r>
              <a:rPr lang="en-GB" sz="2400" b="1" dirty="0"/>
              <a:t> slowly kills</a:t>
            </a:r>
            <a:r>
              <a:rPr lang="hu-HU" sz="2400" b="1" dirty="0"/>
              <a:t>”</a:t>
            </a:r>
          </a:p>
          <a:p>
            <a:r>
              <a:rPr lang="en-GB" sz="2400" b="1" dirty="0"/>
              <a:t>Spending significantly more time at work than the average of 40 hours a week can not only lead to chronic sleep deprivation and increase the likelihood of accidents at work, </a:t>
            </a:r>
            <a:endParaRPr lang="hu-HU" sz="2400" b="1" dirty="0"/>
          </a:p>
          <a:p>
            <a:r>
              <a:rPr lang="en-GB" sz="2400" b="1" dirty="0"/>
              <a:t>but what is even more dangerous</a:t>
            </a:r>
            <a:r>
              <a:rPr lang="hu-HU" sz="2400" b="1" dirty="0"/>
              <a:t>:</a:t>
            </a:r>
            <a:r>
              <a:rPr lang="en-GB" sz="2400" b="1" dirty="0"/>
              <a:t> the more overtime someone does, the more likely they are to have a heart attack or stroke.</a:t>
            </a:r>
            <a:endParaRPr lang="hu-HU" sz="2400" b="1" dirty="0"/>
          </a:p>
          <a:p>
            <a:endParaRPr lang="hu-HU" sz="2400" b="1" dirty="0"/>
          </a:p>
          <a:p>
            <a:pPr marL="0" indent="0">
              <a:buNone/>
            </a:pPr>
            <a:r>
              <a:rPr lang="hu-HU" sz="2400" b="1" noProof="1"/>
              <a:t>What employers should do in times of crisis</a:t>
            </a:r>
            <a:r>
              <a:rPr lang="hu-HU" sz="2400" b="1" dirty="0"/>
              <a:t>:</a:t>
            </a:r>
          </a:p>
          <a:p>
            <a:r>
              <a:rPr lang="en-US" sz="2400" b="1" dirty="0"/>
              <a:t>Talk the Walk</a:t>
            </a:r>
          </a:p>
          <a:p>
            <a:r>
              <a:rPr lang="en-US" sz="2400" b="1" dirty="0"/>
              <a:t>Walk the Talk</a:t>
            </a:r>
          </a:p>
          <a:p>
            <a:r>
              <a:rPr lang="en-US" sz="2400" b="1" dirty="0"/>
              <a:t>Get the </a:t>
            </a:r>
            <a:r>
              <a:rPr lang="hu-HU" sz="2400" b="1" dirty="0"/>
              <a:t>„</a:t>
            </a:r>
            <a:r>
              <a:rPr lang="en-US" sz="2400" b="1" noProof="1"/>
              <a:t>icebear</a:t>
            </a:r>
            <a:r>
              <a:rPr lang="hu-HU" sz="2400" b="1" noProof="1"/>
              <a:t>”</a:t>
            </a:r>
            <a:r>
              <a:rPr lang="en-US" sz="2400" b="1" dirty="0"/>
              <a:t> out of the mind</a:t>
            </a:r>
          </a:p>
          <a:p>
            <a:r>
              <a:rPr lang="en-US" sz="2400" b="1" dirty="0"/>
              <a:t>Develop – develop – develop</a:t>
            </a:r>
          </a:p>
          <a:p>
            <a:r>
              <a:rPr lang="en-US" sz="2400" b="1" dirty="0"/>
              <a:t>Employ a psychologist</a:t>
            </a:r>
          </a:p>
          <a:p>
            <a:pPr marL="0" indent="0">
              <a:buNone/>
            </a:pPr>
            <a:endParaRPr lang="hu-HU" sz="2400" b="1" dirty="0"/>
          </a:p>
        </p:txBody>
      </p:sp>
      <p:sp>
        <p:nvSpPr>
          <p:cNvPr id="7" name="Dátum helye 6">
            <a:extLst>
              <a:ext uri="{FF2B5EF4-FFF2-40B4-BE49-F238E27FC236}">
                <a16:creationId xmlns:a16="http://schemas.microsoft.com/office/drawing/2014/main" id="{6E387095-4AA3-225B-0E0A-12DA6C3731A5}"/>
              </a:ext>
            </a:extLst>
          </p:cNvPr>
          <p:cNvSpPr>
            <a:spLocks noGrp="1"/>
          </p:cNvSpPr>
          <p:nvPr>
            <p:ph type="dt" sz="half" idx="10"/>
          </p:nvPr>
        </p:nvSpPr>
        <p:spPr/>
        <p:txBody>
          <a:bodyPr/>
          <a:lstStyle/>
          <a:p>
            <a:r>
              <a:rPr lang="en-US" dirty="0"/>
              <a:t>28. 04. 2023</a:t>
            </a:r>
            <a:endParaRPr lang="en-GB" dirty="0"/>
          </a:p>
        </p:txBody>
      </p:sp>
      <p:sp>
        <p:nvSpPr>
          <p:cNvPr id="9" name="Élőláb helye 8">
            <a:extLst>
              <a:ext uri="{FF2B5EF4-FFF2-40B4-BE49-F238E27FC236}">
                <a16:creationId xmlns:a16="http://schemas.microsoft.com/office/drawing/2014/main" id="{7A696E48-343C-6FB5-50BC-2890887410D6}"/>
              </a:ext>
            </a:extLst>
          </p:cNvPr>
          <p:cNvSpPr>
            <a:spLocks noGrp="1"/>
          </p:cNvSpPr>
          <p:nvPr>
            <p:ph type="ftr" sz="quarter" idx="11"/>
          </p:nvPr>
        </p:nvSpPr>
        <p:spPr>
          <a:xfrm>
            <a:off x="3188854" y="6310311"/>
            <a:ext cx="8164945" cy="365125"/>
          </a:xfrm>
        </p:spPr>
        <p:txBody>
          <a:bodyPr/>
          <a:lstStyle/>
          <a:p>
            <a:r>
              <a:rPr lang="hu-HU" dirty="0"/>
              <a:t>Károly György		</a:t>
            </a:r>
            <a:r>
              <a:rPr lang="en-GB" dirty="0"/>
              <a:t>Seminar on Trade unions and International Labour Standards - Skopje</a:t>
            </a:r>
          </a:p>
        </p:txBody>
      </p:sp>
      <p:sp>
        <p:nvSpPr>
          <p:cNvPr id="4" name="Dia számának helye 3">
            <a:extLst>
              <a:ext uri="{FF2B5EF4-FFF2-40B4-BE49-F238E27FC236}">
                <a16:creationId xmlns:a16="http://schemas.microsoft.com/office/drawing/2014/main" id="{23D1839F-5649-C638-E955-F84BDBC2BCD3}"/>
              </a:ext>
            </a:extLst>
          </p:cNvPr>
          <p:cNvSpPr>
            <a:spLocks noGrp="1"/>
          </p:cNvSpPr>
          <p:nvPr>
            <p:ph type="sldNum" sz="quarter" idx="12"/>
          </p:nvPr>
        </p:nvSpPr>
        <p:spPr/>
        <p:txBody>
          <a:bodyPr/>
          <a:lstStyle/>
          <a:p>
            <a:fld id="{8740ACEB-EE6B-4594-98B8-96FF43DA60C6}" type="slidenum">
              <a:rPr lang="en-GB" smtClean="0"/>
              <a:t>35</a:t>
            </a:fld>
            <a:endParaRPr lang="en-GB"/>
          </a:p>
        </p:txBody>
      </p:sp>
      <p:pic>
        <p:nvPicPr>
          <p:cNvPr id="43010" name="Picture 2">
            <a:extLst>
              <a:ext uri="{FF2B5EF4-FFF2-40B4-BE49-F238E27FC236}">
                <a16:creationId xmlns:a16="http://schemas.microsoft.com/office/drawing/2014/main" id="{DA0F3FD0-8370-D31B-EBB5-D734CCA9B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4">
            <a:extLst>
              <a:ext uri="{FF2B5EF4-FFF2-40B4-BE49-F238E27FC236}">
                <a16:creationId xmlns:a16="http://schemas.microsoft.com/office/drawing/2014/main" id="{ACAD6284-A7FF-B88D-6422-622A9E633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7127"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63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C14188-5FF9-EE92-F6A4-DA4270D0F4E5}"/>
              </a:ext>
            </a:extLst>
          </p:cNvPr>
          <p:cNvSpPr>
            <a:spLocks noGrp="1"/>
          </p:cNvSpPr>
          <p:nvPr>
            <p:ph type="title"/>
          </p:nvPr>
        </p:nvSpPr>
        <p:spPr/>
        <p:txBody>
          <a:bodyPr/>
          <a:lstStyle/>
          <a:p>
            <a:r>
              <a:rPr lang="en-GB" b="1" dirty="0">
                <a:solidFill>
                  <a:srgbClr val="FF0000"/>
                </a:solidFill>
                <a:latin typeface="+mn-lt"/>
              </a:rPr>
              <a:t>Green transition </a:t>
            </a:r>
          </a:p>
        </p:txBody>
      </p:sp>
      <p:sp>
        <p:nvSpPr>
          <p:cNvPr id="4" name="Content Placeholder 2">
            <a:extLst>
              <a:ext uri="{FF2B5EF4-FFF2-40B4-BE49-F238E27FC236}">
                <a16:creationId xmlns:a16="http://schemas.microsoft.com/office/drawing/2014/main" id="{9FDC2834-5663-F761-B88E-F7EA5A98BCFC}"/>
              </a:ext>
            </a:extLst>
          </p:cNvPr>
          <p:cNvSpPr>
            <a:spLocks noGrp="1"/>
          </p:cNvSpPr>
          <p:nvPr>
            <p:ph idx="1"/>
          </p:nvPr>
        </p:nvSpPr>
        <p:spPr/>
        <p:txBody>
          <a:bodyPr>
            <a:normAutofit/>
          </a:bodyPr>
          <a:lstStyle/>
          <a:p>
            <a:r>
              <a:rPr lang="en-GB" b="1" dirty="0"/>
              <a:t>Risks arising from climate change mitigation</a:t>
            </a:r>
          </a:p>
          <a:p>
            <a:pPr lvl="1"/>
            <a:r>
              <a:rPr lang="en-GB" b="1" dirty="0"/>
              <a:t>Refitting of buildings</a:t>
            </a:r>
          </a:p>
          <a:p>
            <a:pPr lvl="1"/>
            <a:r>
              <a:rPr lang="en-GB" b="1" dirty="0"/>
              <a:t>Recycling and waste treatment</a:t>
            </a:r>
          </a:p>
          <a:p>
            <a:pPr lvl="1"/>
            <a:r>
              <a:rPr lang="en-GB" b="1" dirty="0"/>
              <a:t>New technology</a:t>
            </a:r>
          </a:p>
          <a:p>
            <a:pPr lvl="1"/>
            <a:endParaRPr lang="en-GB" b="1" dirty="0"/>
          </a:p>
          <a:p>
            <a:r>
              <a:rPr lang="en-GB" b="1" dirty="0"/>
              <a:t>Risks arising from environmental effects of climate change</a:t>
            </a:r>
          </a:p>
          <a:p>
            <a:pPr lvl="1"/>
            <a:r>
              <a:rPr lang="en-GB" b="1" dirty="0"/>
              <a:t>Geographical spread of diseases and vectors</a:t>
            </a:r>
          </a:p>
          <a:p>
            <a:pPr lvl="1"/>
            <a:r>
              <a:rPr lang="en-GB" b="1" dirty="0"/>
              <a:t>Extremes of temperature</a:t>
            </a:r>
          </a:p>
          <a:p>
            <a:pPr lvl="1"/>
            <a:r>
              <a:rPr lang="en-GB" b="1" dirty="0"/>
              <a:t>Natural disasters</a:t>
            </a:r>
          </a:p>
          <a:p>
            <a:pPr lvl="1"/>
            <a:r>
              <a:rPr lang="en-GB" b="1" dirty="0"/>
              <a:t>Uncertainty and unpredictability</a:t>
            </a:r>
          </a:p>
        </p:txBody>
      </p:sp>
      <p:sp>
        <p:nvSpPr>
          <p:cNvPr id="2" name="Dátum helye 1">
            <a:extLst>
              <a:ext uri="{FF2B5EF4-FFF2-40B4-BE49-F238E27FC236}">
                <a16:creationId xmlns:a16="http://schemas.microsoft.com/office/drawing/2014/main" id="{1517F45F-A60C-236D-DA5C-A04C8B3BE69F}"/>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9446C19E-D988-FD8C-B666-97FE3415006D}"/>
              </a:ext>
            </a:extLst>
          </p:cNvPr>
          <p:cNvSpPr>
            <a:spLocks noGrp="1"/>
          </p:cNvSpPr>
          <p:nvPr>
            <p:ph type="ftr" sz="quarter" idx="11"/>
          </p:nvPr>
        </p:nvSpPr>
        <p:spPr>
          <a:xfrm>
            <a:off x="4038600" y="6356350"/>
            <a:ext cx="6924964"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54D24DDD-301D-E10C-6FB9-2462BA03A399}"/>
              </a:ext>
            </a:extLst>
          </p:cNvPr>
          <p:cNvSpPr>
            <a:spLocks noGrp="1"/>
          </p:cNvSpPr>
          <p:nvPr>
            <p:ph type="sldNum" sz="quarter" idx="12"/>
          </p:nvPr>
        </p:nvSpPr>
        <p:spPr/>
        <p:txBody>
          <a:bodyPr/>
          <a:lstStyle/>
          <a:p>
            <a:fld id="{8740ACEB-EE6B-4594-98B8-96FF43DA60C6}" type="slidenum">
              <a:rPr lang="en-GB" smtClean="0"/>
              <a:t>4</a:t>
            </a:fld>
            <a:endParaRPr lang="en-GB"/>
          </a:p>
        </p:txBody>
      </p:sp>
      <p:pic>
        <p:nvPicPr>
          <p:cNvPr id="4098" name="Picture 2">
            <a:extLst>
              <a:ext uri="{FF2B5EF4-FFF2-40B4-BE49-F238E27FC236}">
                <a16:creationId xmlns:a16="http://schemas.microsoft.com/office/drawing/2014/main" id="{47D4DDB4-AC9D-501A-0F28-53B9134A2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F15E36D3-146B-B75B-598C-143ABB0B89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537"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708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7D694D-D923-E696-13E8-C32843C4778E}"/>
              </a:ext>
            </a:extLst>
          </p:cNvPr>
          <p:cNvSpPr>
            <a:spLocks noGrp="1"/>
          </p:cNvSpPr>
          <p:nvPr>
            <p:ph type="title"/>
          </p:nvPr>
        </p:nvSpPr>
        <p:spPr>
          <a:xfrm>
            <a:off x="838200" y="365125"/>
            <a:ext cx="10515600" cy="697057"/>
          </a:xfrm>
        </p:spPr>
        <p:txBody>
          <a:bodyPr/>
          <a:lstStyle/>
          <a:p>
            <a:r>
              <a:rPr lang="en-GB" b="1" dirty="0">
                <a:solidFill>
                  <a:srgbClr val="FF0000"/>
                </a:solidFill>
                <a:latin typeface="+mn-lt"/>
              </a:rPr>
              <a:t>Digitalisation</a:t>
            </a:r>
          </a:p>
        </p:txBody>
      </p:sp>
      <p:sp>
        <p:nvSpPr>
          <p:cNvPr id="5" name="Content Placeholder 2">
            <a:extLst>
              <a:ext uri="{FF2B5EF4-FFF2-40B4-BE49-F238E27FC236}">
                <a16:creationId xmlns:a16="http://schemas.microsoft.com/office/drawing/2014/main" id="{6CE2AC7E-EE74-CA7A-1050-B5F3F28D0681}"/>
              </a:ext>
            </a:extLst>
          </p:cNvPr>
          <p:cNvSpPr>
            <a:spLocks noGrp="1"/>
          </p:cNvSpPr>
          <p:nvPr>
            <p:ph idx="1"/>
          </p:nvPr>
        </p:nvSpPr>
        <p:spPr>
          <a:xfrm>
            <a:off x="838200" y="1219200"/>
            <a:ext cx="10515600" cy="5137150"/>
          </a:xfrm>
        </p:spPr>
        <p:txBody>
          <a:bodyPr>
            <a:normAutofit fontScale="77500" lnSpcReduction="20000"/>
          </a:bodyPr>
          <a:lstStyle/>
          <a:p>
            <a:r>
              <a:rPr lang="en-GB" b="1" dirty="0"/>
              <a:t>Automation – advanced robotics and AI</a:t>
            </a:r>
          </a:p>
          <a:p>
            <a:pPr lvl="1"/>
            <a:r>
              <a:rPr lang="en-GB" b="1" dirty="0"/>
              <a:t>Risk of injury </a:t>
            </a:r>
            <a:endParaRPr lang="hu-HU" b="1" dirty="0"/>
          </a:p>
          <a:p>
            <a:pPr lvl="1"/>
            <a:r>
              <a:rPr lang="en-GB" b="1" dirty="0"/>
              <a:t>Psychosocial risks.</a:t>
            </a:r>
          </a:p>
          <a:p>
            <a:r>
              <a:rPr lang="en-GB" b="1" dirty="0"/>
              <a:t>AI-based worker management</a:t>
            </a:r>
          </a:p>
          <a:p>
            <a:pPr lvl="1"/>
            <a:r>
              <a:rPr lang="en-GB" b="1" dirty="0"/>
              <a:t>Psychosocial risks</a:t>
            </a:r>
          </a:p>
          <a:p>
            <a:pPr lvl="1"/>
            <a:r>
              <a:rPr lang="en-GB" b="1" dirty="0"/>
              <a:t>Effects on OSH management</a:t>
            </a:r>
          </a:p>
          <a:p>
            <a:r>
              <a:rPr lang="en-GB" b="1" dirty="0"/>
              <a:t>Digital platform work</a:t>
            </a:r>
          </a:p>
          <a:p>
            <a:pPr lvl="1"/>
            <a:r>
              <a:rPr lang="en-GB" b="1" dirty="0"/>
              <a:t>Psychosocial risks</a:t>
            </a:r>
          </a:p>
          <a:p>
            <a:pPr lvl="1"/>
            <a:r>
              <a:rPr lang="en-GB" b="1" dirty="0"/>
              <a:t>Ergonomic and injury risks</a:t>
            </a:r>
          </a:p>
          <a:p>
            <a:pPr lvl="1"/>
            <a:r>
              <a:rPr lang="en-GB" b="1" dirty="0"/>
              <a:t>Effects on OSH management</a:t>
            </a:r>
          </a:p>
          <a:p>
            <a:r>
              <a:rPr lang="en-GB" b="1" dirty="0"/>
              <a:t>Advanced OSH monitoring</a:t>
            </a:r>
          </a:p>
          <a:p>
            <a:pPr lvl="1"/>
            <a:r>
              <a:rPr lang="en-GB" b="1" dirty="0"/>
              <a:t>Worker exposures</a:t>
            </a:r>
          </a:p>
          <a:p>
            <a:pPr lvl="1"/>
            <a:r>
              <a:rPr lang="en-GB" b="1" dirty="0"/>
              <a:t>Physiological and psychological effects</a:t>
            </a:r>
          </a:p>
          <a:p>
            <a:pPr lvl="1"/>
            <a:r>
              <a:rPr lang="en-GB" b="1" dirty="0"/>
              <a:t>Worker location / proximity warning</a:t>
            </a:r>
          </a:p>
          <a:p>
            <a:pPr lvl="1"/>
            <a:r>
              <a:rPr lang="en-GB" b="1" dirty="0"/>
              <a:t>Context-relevant support in real time</a:t>
            </a:r>
          </a:p>
          <a:p>
            <a:r>
              <a:rPr lang="en-GB" b="1" dirty="0"/>
              <a:t>Remote work</a:t>
            </a:r>
          </a:p>
          <a:p>
            <a:pPr lvl="1"/>
            <a:r>
              <a:rPr lang="en-GB" b="1" dirty="0"/>
              <a:t>Isolation, intensity, privacy, right to disconnect, etc.</a:t>
            </a:r>
          </a:p>
        </p:txBody>
      </p:sp>
      <p:sp>
        <p:nvSpPr>
          <p:cNvPr id="2" name="Dátum helye 1">
            <a:extLst>
              <a:ext uri="{FF2B5EF4-FFF2-40B4-BE49-F238E27FC236}">
                <a16:creationId xmlns:a16="http://schemas.microsoft.com/office/drawing/2014/main" id="{73AFE95F-4FD9-48C2-2490-C648A0F1DE13}"/>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92C770F4-6BEC-4383-01E2-0EC654B5A2F6}"/>
              </a:ext>
            </a:extLst>
          </p:cNvPr>
          <p:cNvSpPr>
            <a:spLocks noGrp="1"/>
          </p:cNvSpPr>
          <p:nvPr>
            <p:ph type="ftr" sz="quarter" idx="11"/>
          </p:nvPr>
        </p:nvSpPr>
        <p:spPr>
          <a:xfrm>
            <a:off x="4038599" y="6356350"/>
            <a:ext cx="6666346"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83886862-9401-C97C-66F5-FFC46B114D02}"/>
              </a:ext>
            </a:extLst>
          </p:cNvPr>
          <p:cNvSpPr>
            <a:spLocks noGrp="1"/>
          </p:cNvSpPr>
          <p:nvPr>
            <p:ph type="sldNum" sz="quarter" idx="12"/>
          </p:nvPr>
        </p:nvSpPr>
        <p:spPr/>
        <p:txBody>
          <a:bodyPr/>
          <a:lstStyle/>
          <a:p>
            <a:fld id="{8740ACEB-EE6B-4594-98B8-96FF43DA60C6}" type="slidenum">
              <a:rPr lang="en-GB" smtClean="0"/>
              <a:t>5</a:t>
            </a:fld>
            <a:endParaRPr lang="en-GB"/>
          </a:p>
        </p:txBody>
      </p:sp>
      <p:pic>
        <p:nvPicPr>
          <p:cNvPr id="5122" name="Picture 2">
            <a:extLst>
              <a:ext uri="{FF2B5EF4-FFF2-40B4-BE49-F238E27FC236}">
                <a16:creationId xmlns:a16="http://schemas.microsoft.com/office/drawing/2014/main" id="{1F047609-AFE2-0DF4-8087-A5FE40296B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a:extLst>
              <a:ext uri="{FF2B5EF4-FFF2-40B4-BE49-F238E27FC236}">
                <a16:creationId xmlns:a16="http://schemas.microsoft.com/office/drawing/2014/main" id="{B5EE1239-07EE-9A37-C988-22CF147385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0" y="0"/>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92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FA24014-07FA-C6E9-ED18-9DBD9285B777}"/>
              </a:ext>
            </a:extLst>
          </p:cNvPr>
          <p:cNvSpPr>
            <a:spLocks noGrp="1"/>
          </p:cNvSpPr>
          <p:nvPr>
            <p:ph type="title"/>
          </p:nvPr>
        </p:nvSpPr>
        <p:spPr>
          <a:xfrm>
            <a:off x="838200" y="593725"/>
            <a:ext cx="10515600" cy="1094220"/>
          </a:xfrm>
        </p:spPr>
        <p:txBody>
          <a:bodyPr>
            <a:normAutofit fontScale="90000"/>
          </a:bodyPr>
          <a:lstStyle/>
          <a:p>
            <a:r>
              <a:rPr lang="en-US" b="1" dirty="0">
                <a:solidFill>
                  <a:srgbClr val="FF0000"/>
                </a:solidFill>
                <a:latin typeface="+mn-lt"/>
              </a:rPr>
              <a:t>Digitalization: </a:t>
            </a:r>
            <a:r>
              <a:rPr lang="hu-HU" b="1" dirty="0">
                <a:solidFill>
                  <a:srgbClr val="FF0000"/>
                </a:solidFill>
                <a:latin typeface="+mn-lt"/>
              </a:rPr>
              <a:t>OSH</a:t>
            </a:r>
            <a:r>
              <a:rPr lang="en-US" b="1" dirty="0">
                <a:solidFill>
                  <a:srgbClr val="FF0000"/>
                </a:solidFill>
                <a:latin typeface="+mn-lt"/>
              </a:rPr>
              <a:t> opportunities and challenges</a:t>
            </a:r>
          </a:p>
        </p:txBody>
      </p:sp>
      <p:sp>
        <p:nvSpPr>
          <p:cNvPr id="8" name="Content Placeholder 2">
            <a:extLst>
              <a:ext uri="{FF2B5EF4-FFF2-40B4-BE49-F238E27FC236}">
                <a16:creationId xmlns:a16="http://schemas.microsoft.com/office/drawing/2014/main" id="{7D5112C7-23DB-8A26-0025-A7D8D33BF3D4}"/>
              </a:ext>
            </a:extLst>
          </p:cNvPr>
          <p:cNvSpPr>
            <a:spLocks noGrp="1"/>
          </p:cNvSpPr>
          <p:nvPr>
            <p:ph idx="1"/>
          </p:nvPr>
        </p:nvSpPr>
        <p:spPr>
          <a:xfrm>
            <a:off x="544946" y="1878445"/>
            <a:ext cx="10945090" cy="4843030"/>
          </a:xfrm>
        </p:spPr>
        <p:txBody>
          <a:bodyPr>
            <a:normAutofit/>
          </a:bodyPr>
          <a:lstStyle/>
          <a:p>
            <a:pPr lvl="2"/>
            <a:r>
              <a:rPr lang="en-US" sz="2400" b="1" dirty="0"/>
              <a:t>Remote work and hybrid </a:t>
            </a:r>
            <a:r>
              <a:rPr lang="en-US" sz="2400" dirty="0"/>
              <a:t>working arrangements</a:t>
            </a:r>
          </a:p>
          <a:p>
            <a:pPr lvl="2"/>
            <a:r>
              <a:rPr lang="en-US" sz="2400" dirty="0"/>
              <a:t>The</a:t>
            </a:r>
            <a:r>
              <a:rPr lang="en-US" sz="2400" b="1" dirty="0"/>
              <a:t> gig </a:t>
            </a:r>
            <a:r>
              <a:rPr lang="en-US" sz="2400" dirty="0"/>
              <a:t>and</a:t>
            </a:r>
            <a:r>
              <a:rPr lang="en-US" sz="2400" b="1" dirty="0"/>
              <a:t> platform </a:t>
            </a:r>
            <a:r>
              <a:rPr lang="en-US" sz="2400" dirty="0"/>
              <a:t>economy</a:t>
            </a:r>
          </a:p>
          <a:p>
            <a:pPr lvl="2"/>
            <a:r>
              <a:rPr lang="en-US" sz="2400" b="1" dirty="0"/>
              <a:t>Wearables, </a:t>
            </a:r>
            <a:r>
              <a:rPr lang="en-US" sz="2400" dirty="0"/>
              <a:t>monitoring devices and </a:t>
            </a:r>
            <a:r>
              <a:rPr lang="en-US" sz="2400" b="1" dirty="0"/>
              <a:t>smart technology</a:t>
            </a:r>
          </a:p>
          <a:p>
            <a:pPr lvl="2"/>
            <a:r>
              <a:rPr lang="en-US" sz="2400" b="1" dirty="0"/>
              <a:t>Automation, AI and robotics</a:t>
            </a:r>
          </a:p>
          <a:p>
            <a:r>
              <a:rPr lang="en-US" sz="2400" b="1" dirty="0">
                <a:solidFill>
                  <a:srgbClr val="FF0000"/>
                </a:solidFill>
              </a:rPr>
              <a:t>Digitalization </a:t>
            </a:r>
            <a:r>
              <a:rPr lang="hu-HU" sz="2400" b="1" dirty="0">
                <a:solidFill>
                  <a:srgbClr val="FF0000"/>
                </a:solidFill>
              </a:rPr>
              <a:t>- </a:t>
            </a:r>
            <a:r>
              <a:rPr lang="en-US" sz="2400" b="1" dirty="0">
                <a:solidFill>
                  <a:srgbClr val="FF0000"/>
                </a:solidFill>
              </a:rPr>
              <a:t>opportunities to improve </a:t>
            </a:r>
            <a:r>
              <a:rPr lang="hu-HU" sz="2400" b="1" dirty="0">
                <a:solidFill>
                  <a:srgbClr val="FF0000"/>
                </a:solidFill>
              </a:rPr>
              <a:t>OSH</a:t>
            </a:r>
            <a:endParaRPr lang="en-US" sz="2400" b="1" dirty="0">
              <a:solidFill>
                <a:srgbClr val="FF0000"/>
              </a:solidFill>
            </a:endParaRPr>
          </a:p>
          <a:p>
            <a:pPr lvl="2"/>
            <a:r>
              <a:rPr lang="en-US" sz="2400" b="1" dirty="0"/>
              <a:t>working remotely</a:t>
            </a:r>
            <a:r>
              <a:rPr lang="hu-HU" sz="2400" b="1" dirty="0"/>
              <a:t> -</a:t>
            </a:r>
            <a:r>
              <a:rPr lang="en-US" sz="2400" b="1" dirty="0"/>
              <a:t> increased flexibility and the ability to work from home </a:t>
            </a:r>
          </a:p>
          <a:p>
            <a:pPr lvl="2"/>
            <a:r>
              <a:rPr lang="en-US" sz="2400" b="1" dirty="0"/>
              <a:t>Automation and use of AI and robotics for hazardous or repetitive tasks</a:t>
            </a:r>
          </a:p>
          <a:p>
            <a:pPr lvl="2"/>
            <a:r>
              <a:rPr lang="en-US" sz="2400" b="1" dirty="0"/>
              <a:t>Wearables and other smart devices can monitor hazards in the working environment </a:t>
            </a:r>
          </a:p>
          <a:p>
            <a:r>
              <a:rPr lang="en-US" sz="2400" b="1" dirty="0">
                <a:solidFill>
                  <a:srgbClr val="FF0000"/>
                </a:solidFill>
              </a:rPr>
              <a:t>Digitalization also presents many OSH risks, which must be prevented and mitigated</a:t>
            </a:r>
          </a:p>
          <a:p>
            <a:pPr lvl="2"/>
            <a:endParaRPr lang="en-US" sz="2400" dirty="0"/>
          </a:p>
        </p:txBody>
      </p:sp>
      <p:sp>
        <p:nvSpPr>
          <p:cNvPr id="9" name="Dátum helye 8">
            <a:extLst>
              <a:ext uri="{FF2B5EF4-FFF2-40B4-BE49-F238E27FC236}">
                <a16:creationId xmlns:a16="http://schemas.microsoft.com/office/drawing/2014/main" id="{9F7C92EE-239C-665D-2A32-F16091593F74}"/>
              </a:ext>
            </a:extLst>
          </p:cNvPr>
          <p:cNvSpPr>
            <a:spLocks noGrp="1"/>
          </p:cNvSpPr>
          <p:nvPr>
            <p:ph type="dt" sz="half" idx="10"/>
          </p:nvPr>
        </p:nvSpPr>
        <p:spPr/>
        <p:txBody>
          <a:bodyPr/>
          <a:lstStyle/>
          <a:p>
            <a:r>
              <a:rPr lang="en-US"/>
              <a:t>28. 04. 2023</a:t>
            </a:r>
            <a:endParaRPr lang="en-GB"/>
          </a:p>
        </p:txBody>
      </p:sp>
      <p:sp>
        <p:nvSpPr>
          <p:cNvPr id="4" name="Élőláb helye 3">
            <a:extLst>
              <a:ext uri="{FF2B5EF4-FFF2-40B4-BE49-F238E27FC236}">
                <a16:creationId xmlns:a16="http://schemas.microsoft.com/office/drawing/2014/main" id="{5EBAF065-0335-DAC8-857A-266F6926E16F}"/>
              </a:ext>
            </a:extLst>
          </p:cNvPr>
          <p:cNvSpPr>
            <a:spLocks noGrp="1"/>
          </p:cNvSpPr>
          <p:nvPr>
            <p:ph type="ftr" sz="quarter" idx="11"/>
          </p:nvPr>
        </p:nvSpPr>
        <p:spPr>
          <a:xfrm>
            <a:off x="4038599" y="6356350"/>
            <a:ext cx="6601691" cy="365125"/>
          </a:xfrm>
        </p:spPr>
        <p:txBody>
          <a:bodyPr/>
          <a:lstStyle/>
          <a:p>
            <a:r>
              <a:rPr lang="hu-HU" dirty="0"/>
              <a:t>Károly György		</a:t>
            </a:r>
            <a:r>
              <a:rPr lang="en-GB" dirty="0"/>
              <a:t>Seminar on Trade unions and International Labour Standards - Skopje</a:t>
            </a:r>
          </a:p>
        </p:txBody>
      </p:sp>
      <p:sp>
        <p:nvSpPr>
          <p:cNvPr id="2" name="Dia számának helye 1">
            <a:extLst>
              <a:ext uri="{FF2B5EF4-FFF2-40B4-BE49-F238E27FC236}">
                <a16:creationId xmlns:a16="http://schemas.microsoft.com/office/drawing/2014/main" id="{C8801850-FF0E-43EF-93AA-2657B971BAE5}"/>
              </a:ext>
            </a:extLst>
          </p:cNvPr>
          <p:cNvSpPr>
            <a:spLocks noGrp="1"/>
          </p:cNvSpPr>
          <p:nvPr>
            <p:ph type="sldNum" sz="quarter" idx="12"/>
          </p:nvPr>
        </p:nvSpPr>
        <p:spPr/>
        <p:txBody>
          <a:bodyPr/>
          <a:lstStyle/>
          <a:p>
            <a:fld id="{8740ACEB-EE6B-4594-98B8-96FF43DA60C6}" type="slidenum">
              <a:rPr lang="en-GB" smtClean="0"/>
              <a:t>6</a:t>
            </a:fld>
            <a:endParaRPr lang="en-GB"/>
          </a:p>
        </p:txBody>
      </p:sp>
      <p:pic>
        <p:nvPicPr>
          <p:cNvPr id="6146" name="Picture 2">
            <a:extLst>
              <a:ext uri="{FF2B5EF4-FFF2-40B4-BE49-F238E27FC236}">
                <a16:creationId xmlns:a16="http://schemas.microsoft.com/office/drawing/2014/main" id="{BA8D9096-95AA-3164-D9DB-2121C8242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a:extLst>
              <a:ext uri="{FF2B5EF4-FFF2-40B4-BE49-F238E27FC236}">
                <a16:creationId xmlns:a16="http://schemas.microsoft.com/office/drawing/2014/main" id="{3E17CEC0-457E-6DCB-4EEE-63CC4E54EC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1580" y="3593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25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27FB411-7F9B-C163-A09C-ECD3AE42951C}"/>
              </a:ext>
            </a:extLst>
          </p:cNvPr>
          <p:cNvSpPr>
            <a:spLocks noGrp="1"/>
          </p:cNvSpPr>
          <p:nvPr>
            <p:ph type="title"/>
          </p:nvPr>
        </p:nvSpPr>
        <p:spPr>
          <a:xfrm>
            <a:off x="526474" y="621724"/>
            <a:ext cx="11841018" cy="964911"/>
          </a:xfrm>
        </p:spPr>
        <p:txBody>
          <a:bodyPr>
            <a:normAutofit/>
          </a:bodyPr>
          <a:lstStyle/>
          <a:p>
            <a:r>
              <a:rPr lang="en-GB" sz="4000" b="1" dirty="0">
                <a:latin typeface="+mn-lt"/>
              </a:rPr>
              <a:t>‘OSH-Pulse’ survey – employer’s use of digital devices</a:t>
            </a:r>
            <a:br>
              <a:rPr lang="en-GB" b="1" dirty="0">
                <a:solidFill>
                  <a:srgbClr val="003399"/>
                </a:solidFill>
              </a:rPr>
            </a:br>
            <a:r>
              <a:rPr lang="en-GB" sz="1000" b="1" i="1" dirty="0">
                <a:solidFill>
                  <a:srgbClr val="003399"/>
                </a:solidFill>
              </a:rPr>
              <a:t>Flash Eurobarometer</a:t>
            </a:r>
            <a:r>
              <a:rPr lang="en-US" sz="1000" b="1" i="1" dirty="0">
                <a:solidFill>
                  <a:srgbClr val="003399"/>
                </a:solidFill>
              </a:rPr>
              <a:t>: EU27 – 25,683 interviews with workers from 25.04 - 23.05.2022</a:t>
            </a:r>
            <a:r>
              <a:rPr lang="hu-HU" sz="1000" b="1" i="1" dirty="0">
                <a:solidFill>
                  <a:srgbClr val="003399"/>
                </a:solidFill>
              </a:rPr>
              <a:t>  EU-OSHA</a:t>
            </a:r>
            <a:endParaRPr lang="en-GB" b="1" dirty="0"/>
          </a:p>
        </p:txBody>
      </p:sp>
      <p:pic>
        <p:nvPicPr>
          <p:cNvPr id="4" name="Picture 4">
            <a:extLst>
              <a:ext uri="{FF2B5EF4-FFF2-40B4-BE49-F238E27FC236}">
                <a16:creationId xmlns:a16="http://schemas.microsoft.com/office/drawing/2014/main" id="{F30BBC8D-2423-F0F8-4F98-FE8D5A91EDBA}"/>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838200" y="1586635"/>
            <a:ext cx="10243128" cy="4906240"/>
          </a:xfrm>
          <a:prstGeom prst="rect">
            <a:avLst/>
          </a:prstGeom>
          <a:noFill/>
          <a:ln>
            <a:noFill/>
          </a:ln>
          <a:extLst>
            <a:ext uri="{53640926-AAD7-44D8-BBD7-CCE9431645EC}">
              <a14:shadowObscured xmlns:a14="http://schemas.microsoft.com/office/drawing/2010/main"/>
            </a:ext>
          </a:extLst>
        </p:spPr>
      </p:pic>
      <p:sp>
        <p:nvSpPr>
          <p:cNvPr id="2" name="Dátum helye 1">
            <a:extLst>
              <a:ext uri="{FF2B5EF4-FFF2-40B4-BE49-F238E27FC236}">
                <a16:creationId xmlns:a16="http://schemas.microsoft.com/office/drawing/2014/main" id="{06F763CC-425D-21EC-BAE2-921244246913}"/>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13672A12-91D3-573A-0668-B284D91A3191}"/>
              </a:ext>
            </a:extLst>
          </p:cNvPr>
          <p:cNvSpPr>
            <a:spLocks noGrp="1"/>
          </p:cNvSpPr>
          <p:nvPr>
            <p:ph type="ftr" sz="quarter" idx="11"/>
          </p:nvPr>
        </p:nvSpPr>
        <p:spPr>
          <a:xfrm>
            <a:off x="4038599" y="6356350"/>
            <a:ext cx="6509327"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0D9EEDE5-4CCB-D8B2-2231-5A6687C50CCE}"/>
              </a:ext>
            </a:extLst>
          </p:cNvPr>
          <p:cNvSpPr>
            <a:spLocks noGrp="1"/>
          </p:cNvSpPr>
          <p:nvPr>
            <p:ph type="sldNum" sz="quarter" idx="12"/>
          </p:nvPr>
        </p:nvSpPr>
        <p:spPr/>
        <p:txBody>
          <a:bodyPr/>
          <a:lstStyle/>
          <a:p>
            <a:fld id="{8740ACEB-EE6B-4594-98B8-96FF43DA60C6}" type="slidenum">
              <a:rPr lang="en-GB" smtClean="0"/>
              <a:t>7</a:t>
            </a:fld>
            <a:endParaRPr lang="en-GB"/>
          </a:p>
        </p:txBody>
      </p:sp>
      <p:pic>
        <p:nvPicPr>
          <p:cNvPr id="7170" name="Picture 2">
            <a:extLst>
              <a:ext uri="{FF2B5EF4-FFF2-40B4-BE49-F238E27FC236}">
                <a16:creationId xmlns:a16="http://schemas.microsoft.com/office/drawing/2014/main" id="{119BE17B-1615-073A-B98D-7E41CBA42D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05890804-8449-5E18-8D95-300F962DB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1580"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78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1ABB38-B0A9-B97A-E0DC-F4CBFA5AE411}"/>
              </a:ext>
            </a:extLst>
          </p:cNvPr>
          <p:cNvSpPr>
            <a:spLocks noGrp="1"/>
          </p:cNvSpPr>
          <p:nvPr>
            <p:ph type="title"/>
          </p:nvPr>
        </p:nvSpPr>
        <p:spPr/>
        <p:txBody>
          <a:bodyPr>
            <a:normAutofit/>
          </a:bodyPr>
          <a:lstStyle/>
          <a:p>
            <a:r>
              <a:rPr lang="hu-HU" sz="3600" b="1" dirty="0" err="1">
                <a:solidFill>
                  <a:srgbClr val="FF0000"/>
                </a:solidFill>
                <a:latin typeface="+mn-lt"/>
              </a:rPr>
              <a:t>Teleworking</a:t>
            </a:r>
            <a:r>
              <a:rPr lang="hu-HU" sz="3600" b="1" dirty="0">
                <a:solidFill>
                  <a:srgbClr val="FF0000"/>
                </a:solidFill>
                <a:latin typeface="+mn-lt"/>
              </a:rPr>
              <a:t> – </a:t>
            </a:r>
            <a:r>
              <a:rPr lang="hu-HU" sz="3600" b="1" dirty="0" err="1">
                <a:solidFill>
                  <a:srgbClr val="FF0000"/>
                </a:solidFill>
                <a:latin typeface="+mn-lt"/>
              </a:rPr>
              <a:t>working</a:t>
            </a:r>
            <a:r>
              <a:rPr lang="hu-HU" sz="3600" b="1" dirty="0">
                <a:solidFill>
                  <a:srgbClr val="FF0000"/>
                </a:solidFill>
                <a:latin typeface="+mn-lt"/>
              </a:rPr>
              <a:t> </a:t>
            </a:r>
            <a:r>
              <a:rPr lang="hu-HU" sz="3600" b="1" dirty="0" err="1">
                <a:solidFill>
                  <a:srgbClr val="FF0000"/>
                </a:solidFill>
                <a:latin typeface="+mn-lt"/>
              </a:rPr>
              <a:t>from</a:t>
            </a:r>
            <a:r>
              <a:rPr lang="hu-HU" sz="3600" b="1" dirty="0">
                <a:solidFill>
                  <a:srgbClr val="FF0000"/>
                </a:solidFill>
                <a:latin typeface="+mn-lt"/>
              </a:rPr>
              <a:t> </a:t>
            </a:r>
            <a:r>
              <a:rPr lang="hu-HU" sz="3600" b="1" dirty="0" err="1">
                <a:solidFill>
                  <a:srgbClr val="FF0000"/>
                </a:solidFill>
                <a:latin typeface="+mn-lt"/>
              </a:rPr>
              <a:t>home</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912B64F3-DDEA-AB93-E704-948CF9EC2970}"/>
              </a:ext>
            </a:extLst>
          </p:cNvPr>
          <p:cNvSpPr>
            <a:spLocks noGrp="1"/>
          </p:cNvSpPr>
          <p:nvPr>
            <p:ph idx="1"/>
          </p:nvPr>
        </p:nvSpPr>
        <p:spPr/>
        <p:txBody>
          <a:bodyPr/>
          <a:lstStyle/>
          <a:p>
            <a:r>
              <a:rPr lang="en-US" b="1" dirty="0"/>
              <a:t>Form of </a:t>
            </a:r>
            <a:r>
              <a:rPr lang="cs-CZ" b="1" dirty="0"/>
              <a:t>remote work</a:t>
            </a:r>
            <a:r>
              <a:rPr lang="en-US" b="1" dirty="0"/>
              <a:t> – outside the employer's workplace
Voluntariness – based on </a:t>
            </a:r>
            <a:r>
              <a:rPr lang="cs-CZ" b="1" dirty="0"/>
              <a:t>mutual </a:t>
            </a:r>
            <a:r>
              <a:rPr lang="en-US" b="1" dirty="0"/>
              <a:t>agreement
Flexible scheduling of working hours by the employee
</a:t>
            </a:r>
            <a:r>
              <a:rPr lang="cs-CZ" b="1" dirty="0"/>
              <a:t>Improved </a:t>
            </a:r>
            <a:r>
              <a:rPr lang="en-US" b="1" dirty="0"/>
              <a:t>work-life balance
Conflict of the employer's right to organize work and the inviolability of </a:t>
            </a:r>
            <a:r>
              <a:rPr lang="cs-CZ" b="1" dirty="0"/>
              <a:t>employee‘s home</a:t>
            </a:r>
            <a:r>
              <a:rPr lang="en-US" b="1" dirty="0"/>
              <a:t>
Framework Agreement on Telework 2002</a:t>
            </a:r>
            <a:r>
              <a:rPr lang="cs-CZ" b="1" dirty="0"/>
              <a:t> – right to request OSH inspection of home work environment</a:t>
            </a:r>
            <a:r>
              <a:rPr lang="en-US" b="1" dirty="0"/>
              <a:t>
Specifics of OSH – difficult control, ergonomics, psych</a:t>
            </a:r>
            <a:r>
              <a:rPr lang="cs-CZ" b="1" dirty="0"/>
              <a:t>osocial aspect</a:t>
            </a:r>
          </a:p>
          <a:p>
            <a:endParaRPr lang="en-GB" dirty="0"/>
          </a:p>
        </p:txBody>
      </p:sp>
      <p:sp>
        <p:nvSpPr>
          <p:cNvPr id="7" name="Dátum helye 6">
            <a:extLst>
              <a:ext uri="{FF2B5EF4-FFF2-40B4-BE49-F238E27FC236}">
                <a16:creationId xmlns:a16="http://schemas.microsoft.com/office/drawing/2014/main" id="{A76AB749-849C-F8DB-FD4B-ED3769ABC48B}"/>
              </a:ext>
            </a:extLst>
          </p:cNvPr>
          <p:cNvSpPr>
            <a:spLocks noGrp="1"/>
          </p:cNvSpPr>
          <p:nvPr>
            <p:ph type="dt" sz="half" idx="10"/>
          </p:nvPr>
        </p:nvSpPr>
        <p:spPr/>
        <p:txBody>
          <a:bodyPr/>
          <a:lstStyle/>
          <a:p>
            <a:r>
              <a:rPr lang="en-US"/>
              <a:t>28. 04. 2023</a:t>
            </a:r>
            <a:endParaRPr lang="en-GB"/>
          </a:p>
        </p:txBody>
      </p:sp>
      <p:sp>
        <p:nvSpPr>
          <p:cNvPr id="9" name="Élőláb helye 8">
            <a:extLst>
              <a:ext uri="{FF2B5EF4-FFF2-40B4-BE49-F238E27FC236}">
                <a16:creationId xmlns:a16="http://schemas.microsoft.com/office/drawing/2014/main" id="{50194262-650F-6D36-882B-4A7659BC4339}"/>
              </a:ext>
            </a:extLst>
          </p:cNvPr>
          <p:cNvSpPr>
            <a:spLocks noGrp="1"/>
          </p:cNvSpPr>
          <p:nvPr>
            <p:ph type="ftr" sz="quarter" idx="11"/>
          </p:nvPr>
        </p:nvSpPr>
        <p:spPr>
          <a:xfrm>
            <a:off x="4038600" y="6356350"/>
            <a:ext cx="6740236" cy="365125"/>
          </a:xfrm>
        </p:spPr>
        <p:txBody>
          <a:bodyPr/>
          <a:lstStyle/>
          <a:p>
            <a:r>
              <a:rPr lang="hu-HU" dirty="0"/>
              <a:t>Károly György		</a:t>
            </a:r>
            <a:r>
              <a:rPr lang="en-GB" dirty="0"/>
              <a:t>Seminar on Trade unions and International Labour Standards - Skopje</a:t>
            </a:r>
          </a:p>
        </p:txBody>
      </p:sp>
      <p:sp>
        <p:nvSpPr>
          <p:cNvPr id="4" name="Dia számának helye 3">
            <a:extLst>
              <a:ext uri="{FF2B5EF4-FFF2-40B4-BE49-F238E27FC236}">
                <a16:creationId xmlns:a16="http://schemas.microsoft.com/office/drawing/2014/main" id="{4DDFFE4E-DA66-BE05-0AA6-C09FF2D8EB8D}"/>
              </a:ext>
            </a:extLst>
          </p:cNvPr>
          <p:cNvSpPr>
            <a:spLocks noGrp="1"/>
          </p:cNvSpPr>
          <p:nvPr>
            <p:ph type="sldNum" sz="quarter" idx="12"/>
          </p:nvPr>
        </p:nvSpPr>
        <p:spPr/>
        <p:txBody>
          <a:bodyPr/>
          <a:lstStyle/>
          <a:p>
            <a:fld id="{8740ACEB-EE6B-4594-98B8-96FF43DA60C6}" type="slidenum">
              <a:rPr lang="en-GB" smtClean="0"/>
              <a:t>8</a:t>
            </a:fld>
            <a:endParaRPr lang="en-GB"/>
          </a:p>
        </p:txBody>
      </p:sp>
      <p:pic>
        <p:nvPicPr>
          <p:cNvPr id="9218" name="Picture 2">
            <a:extLst>
              <a:ext uri="{FF2B5EF4-FFF2-40B4-BE49-F238E27FC236}">
                <a16:creationId xmlns:a16="http://schemas.microsoft.com/office/drawing/2014/main" id="{89B341F7-FEA6-66F5-DE6E-E683CBDC0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a:extLst>
              <a:ext uri="{FF2B5EF4-FFF2-40B4-BE49-F238E27FC236}">
                <a16:creationId xmlns:a16="http://schemas.microsoft.com/office/drawing/2014/main" id="{8103AB13-4EEA-37B6-71C5-C7D0893FB8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1824" y="412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707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8D0ECA-914D-ED4B-935D-4CCF8B807DEA}"/>
              </a:ext>
            </a:extLst>
          </p:cNvPr>
          <p:cNvSpPr>
            <a:spLocks noGrp="1"/>
          </p:cNvSpPr>
          <p:nvPr>
            <p:ph type="title"/>
          </p:nvPr>
        </p:nvSpPr>
        <p:spPr>
          <a:xfrm>
            <a:off x="490538" y="999300"/>
            <a:ext cx="11210924" cy="617607"/>
          </a:xfrm>
        </p:spPr>
        <p:txBody>
          <a:bodyPr>
            <a:normAutofit fontScale="90000"/>
          </a:bodyPr>
          <a:lstStyle/>
          <a:p>
            <a:r>
              <a:rPr lang="en-GB" b="1" dirty="0">
                <a:latin typeface="+mn-lt"/>
              </a:rPr>
              <a:t>Remote work and psychosocial factors</a:t>
            </a:r>
          </a:p>
        </p:txBody>
      </p:sp>
      <p:sp>
        <p:nvSpPr>
          <p:cNvPr id="5" name="Segnaposto testo 4">
            <a:extLst>
              <a:ext uri="{FF2B5EF4-FFF2-40B4-BE49-F238E27FC236}">
                <a16:creationId xmlns:a16="http://schemas.microsoft.com/office/drawing/2014/main" id="{BDC3833D-34CF-6143-ABB3-57BFD23AE993}"/>
              </a:ext>
            </a:extLst>
          </p:cNvPr>
          <p:cNvSpPr>
            <a:spLocks noGrp="1"/>
          </p:cNvSpPr>
          <p:nvPr>
            <p:ph type="body" sz="quarter" idx="13"/>
          </p:nvPr>
        </p:nvSpPr>
        <p:spPr>
          <a:xfrm>
            <a:off x="838200" y="1839919"/>
            <a:ext cx="10863262" cy="4276436"/>
          </a:xfrm>
        </p:spPr>
        <p:txBody>
          <a:bodyPr/>
          <a:lstStyle/>
          <a:p>
            <a:pPr marL="0" lvl="2" indent="0">
              <a:spcBef>
                <a:spcPts val="600"/>
              </a:spcBef>
              <a:spcAft>
                <a:spcPts val="600"/>
              </a:spcAft>
              <a:buNone/>
            </a:pPr>
            <a:r>
              <a:rPr lang="en-GB" sz="2400" b="1" dirty="0">
                <a:solidFill>
                  <a:srgbClr val="FF0000"/>
                </a:solidFill>
                <a:latin typeface="+mn-lt"/>
              </a:rPr>
              <a:t>Common psychosocial factors when working remotely</a:t>
            </a:r>
            <a:r>
              <a:rPr lang="hu-HU" sz="2400" b="1" dirty="0">
                <a:solidFill>
                  <a:srgbClr val="FF0000"/>
                </a:solidFill>
                <a:latin typeface="+mn-lt"/>
              </a:rPr>
              <a:t> - </a:t>
            </a:r>
            <a:r>
              <a:rPr lang="en-GB" sz="2400" b="1" dirty="0">
                <a:solidFill>
                  <a:schemeClr val="tx1"/>
                </a:solidFill>
                <a:latin typeface="+mn-lt"/>
              </a:rPr>
              <a:t>Including work-pace, work-load and work-schedule; work-life balance; and violence and harassment</a:t>
            </a:r>
            <a:endParaRPr lang="hu-HU" sz="2400" b="1" dirty="0">
              <a:solidFill>
                <a:srgbClr val="FF0000"/>
              </a:solidFill>
            </a:endParaRPr>
          </a:p>
          <a:p>
            <a:pPr marL="252000" lvl="2" indent="-252000">
              <a:spcBef>
                <a:spcPts val="600"/>
              </a:spcBef>
              <a:spcAft>
                <a:spcPts val="600"/>
              </a:spcAft>
            </a:pPr>
            <a:r>
              <a:rPr lang="en-GB" sz="2200" b="1" dirty="0"/>
              <a:t>Inadequate information </a:t>
            </a:r>
          </a:p>
          <a:p>
            <a:pPr marL="252000" lvl="2" indent="-252000">
              <a:spcBef>
                <a:spcPts val="600"/>
              </a:spcBef>
              <a:spcAft>
                <a:spcPts val="600"/>
              </a:spcAft>
            </a:pPr>
            <a:r>
              <a:rPr lang="en-GB" sz="2200" b="1" dirty="0"/>
              <a:t>Isolation</a:t>
            </a:r>
          </a:p>
          <a:p>
            <a:pPr marL="252000" lvl="2" indent="-252000">
              <a:spcBef>
                <a:spcPts val="600"/>
              </a:spcBef>
              <a:spcAft>
                <a:spcPts val="600"/>
              </a:spcAft>
            </a:pPr>
            <a:r>
              <a:rPr lang="en-GB" sz="2200" b="1" dirty="0"/>
              <a:t>Frustration and boredom</a:t>
            </a:r>
          </a:p>
          <a:p>
            <a:pPr marL="252000" lvl="2" indent="-252000">
              <a:spcBef>
                <a:spcPts val="600"/>
              </a:spcBef>
              <a:spcAft>
                <a:spcPts val="600"/>
              </a:spcAft>
            </a:pPr>
            <a:r>
              <a:rPr lang="en-GB" sz="2200" b="1" dirty="0"/>
              <a:t>Work-pace, work-load and work-schedule (Long working hours)</a:t>
            </a:r>
          </a:p>
          <a:p>
            <a:pPr marL="252000" lvl="2" indent="-252000">
              <a:spcBef>
                <a:spcPts val="600"/>
              </a:spcBef>
              <a:spcAft>
                <a:spcPts val="600"/>
              </a:spcAft>
            </a:pPr>
            <a:r>
              <a:rPr lang="en-GB" sz="2200" b="1" dirty="0"/>
              <a:t>Work-Life Balance, blurring lines between work and family life</a:t>
            </a:r>
          </a:p>
          <a:p>
            <a:pPr marL="252000" lvl="2" indent="-252000">
              <a:spcBef>
                <a:spcPts val="600"/>
              </a:spcBef>
              <a:spcAft>
                <a:spcPts val="600"/>
              </a:spcAft>
            </a:pPr>
            <a:r>
              <a:rPr lang="en-GB" sz="2200" b="1" dirty="0"/>
              <a:t>Multiple burdens (working duties, household chores, caretakers, home-schooling, etc.)</a:t>
            </a:r>
          </a:p>
          <a:p>
            <a:pPr marL="252000" lvl="2" indent="-252000">
              <a:spcBef>
                <a:spcPts val="1200"/>
              </a:spcBef>
              <a:spcAft>
                <a:spcPts val="600"/>
              </a:spcAft>
            </a:pPr>
            <a:r>
              <a:rPr lang="en-GB" sz="2200" b="1" dirty="0"/>
              <a:t>Violence and harassment (including domestic violence)</a:t>
            </a:r>
          </a:p>
          <a:p>
            <a:pPr marL="252000" indent="-252000">
              <a:spcBef>
                <a:spcPts val="600"/>
              </a:spcBef>
              <a:buNone/>
            </a:pPr>
            <a:endParaRPr lang="en-GB" sz="1800" dirty="0"/>
          </a:p>
        </p:txBody>
      </p:sp>
      <p:sp>
        <p:nvSpPr>
          <p:cNvPr id="9" name="Dátum helye 8">
            <a:extLst>
              <a:ext uri="{FF2B5EF4-FFF2-40B4-BE49-F238E27FC236}">
                <a16:creationId xmlns:a16="http://schemas.microsoft.com/office/drawing/2014/main" id="{712A8DFE-5853-F5B3-9D9A-C005A061E987}"/>
              </a:ext>
            </a:extLst>
          </p:cNvPr>
          <p:cNvSpPr>
            <a:spLocks noGrp="1"/>
          </p:cNvSpPr>
          <p:nvPr>
            <p:ph type="dt" sz="half" idx="10"/>
          </p:nvPr>
        </p:nvSpPr>
        <p:spPr/>
        <p:txBody>
          <a:bodyPr/>
          <a:lstStyle/>
          <a:p>
            <a:r>
              <a:rPr lang="en-US"/>
              <a:t>28. 04. 2023</a:t>
            </a:r>
            <a:endParaRPr lang="en-GB"/>
          </a:p>
        </p:txBody>
      </p:sp>
      <p:sp>
        <p:nvSpPr>
          <p:cNvPr id="8" name="Élőláb helye 7">
            <a:extLst>
              <a:ext uri="{FF2B5EF4-FFF2-40B4-BE49-F238E27FC236}">
                <a16:creationId xmlns:a16="http://schemas.microsoft.com/office/drawing/2014/main" id="{A8A5180C-5D26-8A21-8427-1B4D78A13CE3}"/>
              </a:ext>
            </a:extLst>
          </p:cNvPr>
          <p:cNvSpPr>
            <a:spLocks noGrp="1"/>
          </p:cNvSpPr>
          <p:nvPr>
            <p:ph type="ftr" sz="quarter" idx="11"/>
          </p:nvPr>
        </p:nvSpPr>
        <p:spPr>
          <a:xfrm>
            <a:off x="4038599" y="6356350"/>
            <a:ext cx="6814127" cy="365125"/>
          </a:xfrm>
        </p:spPr>
        <p:txBody>
          <a:bodyPr/>
          <a:lstStyle/>
          <a:p>
            <a:r>
              <a:rPr lang="hu-HU" dirty="0"/>
              <a:t>Károly György		</a:t>
            </a:r>
            <a:r>
              <a:rPr lang="en-GB" dirty="0"/>
              <a:t>Seminar on Trade unions and International Labour Standards - Skopje</a:t>
            </a:r>
          </a:p>
        </p:txBody>
      </p:sp>
      <p:sp>
        <p:nvSpPr>
          <p:cNvPr id="3" name="Dia számának helye 2">
            <a:extLst>
              <a:ext uri="{FF2B5EF4-FFF2-40B4-BE49-F238E27FC236}">
                <a16:creationId xmlns:a16="http://schemas.microsoft.com/office/drawing/2014/main" id="{15180011-36E5-2DEF-B648-3FA72C65EDC3}"/>
              </a:ext>
            </a:extLst>
          </p:cNvPr>
          <p:cNvSpPr>
            <a:spLocks noGrp="1"/>
          </p:cNvSpPr>
          <p:nvPr>
            <p:ph type="sldNum" sz="quarter" idx="12"/>
          </p:nvPr>
        </p:nvSpPr>
        <p:spPr/>
        <p:txBody>
          <a:bodyPr/>
          <a:lstStyle/>
          <a:p>
            <a:fld id="{856227C0-AD57-4F9B-BAE3-EEFB0D0EE427}" type="slidenum">
              <a:rPr lang="en-GB" smtClean="0"/>
              <a:t>9</a:t>
            </a:fld>
            <a:endParaRPr lang="en-GB" dirty="0"/>
          </a:p>
        </p:txBody>
      </p:sp>
      <p:pic>
        <p:nvPicPr>
          <p:cNvPr id="14338" name="Picture 2">
            <a:extLst>
              <a:ext uri="{FF2B5EF4-FFF2-40B4-BE49-F238E27FC236}">
                <a16:creationId xmlns:a16="http://schemas.microsoft.com/office/drawing/2014/main" id="{83FA05A0-E916-483C-03BE-7CDA1A8863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a:extLst>
              <a:ext uri="{FF2B5EF4-FFF2-40B4-BE49-F238E27FC236}">
                <a16:creationId xmlns:a16="http://schemas.microsoft.com/office/drawing/2014/main" id="{28B87591-DBE9-23E0-2ED2-3B74CD3392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1885" y="66675"/>
            <a:ext cx="179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813901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3292</Words>
  <Application>Microsoft Office PowerPoint</Application>
  <PresentationFormat>Szélesvásznú</PresentationFormat>
  <Paragraphs>378</Paragraphs>
  <Slides>35</Slides>
  <Notes>10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35</vt:i4>
      </vt:variant>
    </vt:vector>
  </HeadingPairs>
  <TitlesOfParts>
    <vt:vector size="41" baseType="lpstr">
      <vt:lpstr>Arial</vt:lpstr>
      <vt:lpstr>Calibri</vt:lpstr>
      <vt:lpstr>Calibri Light</vt:lpstr>
      <vt:lpstr>Courier New</vt:lpstr>
      <vt:lpstr>Wingdings 3</vt:lpstr>
      <vt:lpstr>Office-téma</vt:lpstr>
      <vt:lpstr>PowerPoint-bemutató</vt:lpstr>
      <vt:lpstr>Modern and longstanding challenges on OSH Anticipating and managing change</vt:lpstr>
      <vt:lpstr>What are your main concerns:</vt:lpstr>
      <vt:lpstr>Green transition </vt:lpstr>
      <vt:lpstr>Digitalisation</vt:lpstr>
      <vt:lpstr>Digitalization: OSH opportunities and challenges</vt:lpstr>
      <vt:lpstr>‘OSH-Pulse’ survey – employer’s use of digital devices Flash Eurobarometer: EU27 – 25,683 interviews with workers from 25.04 - 23.05.2022  EU-OSHA</vt:lpstr>
      <vt:lpstr>Teleworking – working from home</vt:lpstr>
      <vt:lpstr>Remote work and psychosocial factors</vt:lpstr>
      <vt:lpstr>Impact of psychosocial risks and work-related stress on remote workers</vt:lpstr>
      <vt:lpstr>Special focus on work-load, work-pace and work-schedule</vt:lpstr>
      <vt:lpstr>Improving the physical environment and ergonomic factors during remote work    Suggested Actions</vt:lpstr>
      <vt:lpstr>Workload, work-pace and work-schedule and preventing stress Suggested Actions</vt:lpstr>
      <vt:lpstr>Special focus on work-life balance</vt:lpstr>
      <vt:lpstr>Work-life balance    Suggested actions</vt:lpstr>
      <vt:lpstr>Special focus on violence and harassment</vt:lpstr>
      <vt:lpstr>Communication, information and training   Suggested actions</vt:lpstr>
      <vt:lpstr> Remote Work and Health Promotion  Health promotion and prevention of negative coping behaviours</vt:lpstr>
      <vt:lpstr> Remote Work: Health promotion and prevention of negative coping behaviours   Suggested actions</vt:lpstr>
      <vt:lpstr>OSH in theory - main concerns for legislation</vt:lpstr>
      <vt:lpstr>PowerPoint-bemutató</vt:lpstr>
      <vt:lpstr>Social Partner Agreement on digitalisation - aims to:  </vt:lpstr>
      <vt:lpstr>Social Partner Agreement on digitalisation - aims to be achieved by: </vt:lpstr>
      <vt:lpstr>Social Partner Agreement on digitalisation</vt:lpstr>
      <vt:lpstr>Health and safety</vt:lpstr>
      <vt:lpstr>Implementation</vt:lpstr>
      <vt:lpstr>Ageing workforce</vt:lpstr>
      <vt:lpstr>Alternative forms of employment</vt:lpstr>
      <vt:lpstr>Shifting patterns of employment EUROSTAT, share of employment in selected sectors 1996 and 2019 (%)</vt:lpstr>
      <vt:lpstr>New risks?</vt:lpstr>
      <vt:lpstr>‘OSH-Pulse’ survey – health problems caused or  made worse by work Flash Eurobarometer: EU27 – 25,683 interviews with workers from 25.04 - 23.05.2022  EU-OSHA</vt:lpstr>
      <vt:lpstr>Contributing to a strong evidence base – OSH Overviews EU-OSHA</vt:lpstr>
      <vt:lpstr>Research conclusions and policy pointers   (EU-OSHA)</vt:lpstr>
      <vt:lpstr>‘OSH-Pulse’ survey – initiatives on psychosocial risks in the workplace Flash Eurobarometer: EU27 – 25,683 interviews with workers from 25.04 - 23.05.2022 (EU-OSHA)</vt:lpstr>
      <vt:lpstr>Work-life balance: discussion in Hungary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Gyorgy Karoly</dc:creator>
  <cp:lastModifiedBy>Gyorgy Karoly</cp:lastModifiedBy>
  <cp:revision>17</cp:revision>
  <dcterms:created xsi:type="dcterms:W3CDTF">2022-11-24T17:19:43Z</dcterms:created>
  <dcterms:modified xsi:type="dcterms:W3CDTF">2023-04-21T10:43:35Z</dcterms:modified>
</cp:coreProperties>
</file>