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9" r:id="rId2"/>
    <p:sldId id="354" r:id="rId3"/>
    <p:sldId id="279" r:id="rId4"/>
    <p:sldId id="260" r:id="rId5"/>
    <p:sldId id="261" r:id="rId6"/>
    <p:sldId id="262" r:id="rId7"/>
    <p:sldId id="284" r:id="rId8"/>
    <p:sldId id="263" r:id="rId9"/>
    <p:sldId id="265" r:id="rId10"/>
    <p:sldId id="270" r:id="rId11"/>
    <p:sldId id="266" r:id="rId12"/>
    <p:sldId id="264" r:id="rId13"/>
    <p:sldId id="359" r:id="rId14"/>
    <p:sldId id="330" r:id="rId15"/>
    <p:sldId id="302" r:id="rId16"/>
    <p:sldId id="344" r:id="rId17"/>
    <p:sldId id="333" r:id="rId18"/>
    <p:sldId id="334" r:id="rId19"/>
    <p:sldId id="286" r:id="rId20"/>
    <p:sldId id="287" r:id="rId21"/>
    <p:sldId id="346" r:id="rId22"/>
    <p:sldId id="293" r:id="rId23"/>
    <p:sldId id="295" r:id="rId24"/>
    <p:sldId id="296" r:id="rId25"/>
    <p:sldId id="361" r:id="rId26"/>
    <p:sldId id="362" r:id="rId27"/>
    <p:sldId id="356" r:id="rId28"/>
    <p:sldId id="364" r:id="rId29"/>
    <p:sldId id="357" r:id="rId30"/>
    <p:sldId id="352" r:id="rId31"/>
    <p:sldId id="353" r:id="rId32"/>
    <p:sldId id="3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 autoAdjust="0"/>
    <p:restoredTop sz="88955" autoAdjust="0"/>
  </p:normalViewPr>
  <p:slideViewPr>
    <p:cSldViewPr snapToGrid="0">
      <p:cViewPr>
        <p:scale>
          <a:sx n="58" d="100"/>
          <a:sy n="58" d="100"/>
        </p:scale>
        <p:origin x="1092" y="72"/>
      </p:cViewPr>
      <p:guideLst/>
    </p:cSldViewPr>
  </p:slideViewPr>
  <p:outlineViewPr>
    <p:cViewPr>
      <p:scale>
        <a:sx n="33" d="100"/>
        <a:sy n="33" d="100"/>
      </p:scale>
      <p:origin x="0" y="-431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2938790276863E-2"/>
          <c:y val="3.7855552902574849E-2"/>
          <c:w val="0.92029446870575637"/>
          <c:h val="0.77737683537056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'4.1 Economic activities'!$B$5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76-4AD8-ACC6-404339A1307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76-4AD8-ACC6-404339A1307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76-4AD8-ACC6-404339A1307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76-4AD8-ACC6-404339A13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 Economic activities'!$A$6:$A$9</c:f>
              <c:strCache>
                <c:ptCount val="4"/>
                <c:pt idx="0">
                  <c:v>Agriculture, forestry &amp; fishing</c:v>
                </c:pt>
                <c:pt idx="1">
                  <c:v>B-E - Industry (except construction)</c:v>
                </c:pt>
                <c:pt idx="2">
                  <c:v>J - Information &amp; communication</c:v>
                </c:pt>
                <c:pt idx="3">
                  <c:v>M_N - Professional, scientific &amp; technical; administrative &amp; support services</c:v>
                </c:pt>
              </c:strCache>
            </c:strRef>
          </c:cat>
          <c:val>
            <c:numRef>
              <c:f>'4.1 Economic activities'!$B$6:$B$9</c:f>
              <c:numCache>
                <c:formatCode>#,##0.0</c:formatCode>
                <c:ptCount val="4"/>
                <c:pt idx="0">
                  <c:v>8.5</c:v>
                </c:pt>
                <c:pt idx="1">
                  <c:v>20.7</c:v>
                </c:pt>
                <c:pt idx="2">
                  <c:v>2.2000000000000002</c:v>
                </c:pt>
                <c:pt idx="3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76-4AD8-ACC6-404339A1307B}"/>
            </c:ext>
          </c:extLst>
        </c:ser>
        <c:ser>
          <c:idx val="1"/>
          <c:order val="1"/>
          <c:tx>
            <c:strRef>
              <c:f>'4.1 Economic activities'!$C$5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 Economic activities'!$A$6:$A$9</c:f>
              <c:strCache>
                <c:ptCount val="4"/>
                <c:pt idx="0">
                  <c:v>Agriculture, forestry &amp; fishing</c:v>
                </c:pt>
                <c:pt idx="1">
                  <c:v>B-E - Industry (except construction)</c:v>
                </c:pt>
                <c:pt idx="2">
                  <c:v>J - Information &amp; communication</c:v>
                </c:pt>
                <c:pt idx="3">
                  <c:v>M_N - Professional, scientific &amp; technical; administrative &amp; support services</c:v>
                </c:pt>
              </c:strCache>
            </c:strRef>
          </c:cat>
          <c:val>
            <c:numRef>
              <c:f>'4.1 Economic activities'!$C$6:$C$9</c:f>
              <c:numCache>
                <c:formatCode>#,##0.0</c:formatCode>
                <c:ptCount val="4"/>
                <c:pt idx="0">
                  <c:v>4.0999999999999996</c:v>
                </c:pt>
                <c:pt idx="1">
                  <c:v>15.2</c:v>
                </c:pt>
                <c:pt idx="2">
                  <c:v>3.1</c:v>
                </c:pt>
                <c:pt idx="3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76-4AD8-ACC6-404339A13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9273887"/>
        <c:axId val="829272223"/>
      </c:barChart>
      <c:catAx>
        <c:axId val="82927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829272223"/>
        <c:crosses val="autoZero"/>
        <c:auto val="1"/>
        <c:lblAlgn val="ctr"/>
        <c:lblOffset val="100"/>
        <c:noMultiLvlLbl val="0"/>
      </c:catAx>
      <c:valAx>
        <c:axId val="829272223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273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567915770635901"/>
          <c:y val="7.6337038092523984E-2"/>
          <c:w val="0.3552290445151281"/>
          <c:h val="7.0140218909588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0.28635</cdr:x>
      <cdr:y>0.76621</cdr:y>
    </cdr:from>
    <cdr:to>
      <cdr:x>0.5</cdr:x>
      <cdr:y>0.93529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D1359C6-3869-085A-CAB3-41351D5E2895}"/>
            </a:ext>
          </a:extLst>
        </cdr:cNvPr>
        <cdr:cNvSpPr txBox="1"/>
      </cdr:nvSpPr>
      <cdr:spPr>
        <a:xfrm xmlns:a="http://schemas.openxmlformats.org/drawingml/2006/main">
          <a:off x="1525837" y="2719620"/>
          <a:ext cx="1138459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err="1"/>
            <a:t>Industrija</a:t>
          </a:r>
          <a:r>
            <a:rPr lang="en-US" sz="1100" dirty="0"/>
            <a:t> (</a:t>
          </a:r>
          <a:r>
            <a:rPr lang="en-US" sz="1100" dirty="0" err="1"/>
            <a:t>izuzev</a:t>
          </a:r>
          <a:r>
            <a:rPr lang="en-US" sz="1100" dirty="0"/>
            <a:t> </a:t>
          </a:r>
          <a:r>
            <a:rPr lang="en-US" sz="1100" dirty="0" err="1"/>
            <a:t>građevinarstva</a:t>
          </a:r>
          <a:r>
            <a:rPr lang="en-US" sz="1100" dirty="0"/>
            <a:t>)</a:t>
          </a:r>
        </a:p>
      </cdr:txBody>
    </cdr:sp>
  </cdr:relSizeAnchor>
  <cdr:relSizeAnchor xmlns:cdr="http://schemas.openxmlformats.org/drawingml/2006/chartDrawing">
    <cdr:from>
      <cdr:x>0.54542</cdr:x>
      <cdr:y>0.776</cdr:y>
    </cdr:from>
    <cdr:to>
      <cdr:x>0.69544</cdr:x>
      <cdr:y>0.8497</cdr:y>
    </cdr:to>
    <cdr:sp macro="" textlink="">
      <cdr:nvSpPr>
        <cdr:cNvPr id="3" name="TextBox 6">
          <a:extLst xmlns:a="http://schemas.openxmlformats.org/drawingml/2006/main">
            <a:ext uri="{FF2B5EF4-FFF2-40B4-BE49-F238E27FC236}">
              <a16:creationId xmlns:a16="http://schemas.microsoft.com/office/drawing/2014/main" id="{7D1359C6-3869-085A-CAB3-41351D5E2895}"/>
            </a:ext>
          </a:extLst>
        </cdr:cNvPr>
        <cdr:cNvSpPr txBox="1"/>
      </cdr:nvSpPr>
      <cdr:spPr>
        <a:xfrm xmlns:a="http://schemas.openxmlformats.org/drawingml/2006/main">
          <a:off x="2906341" y="2754378"/>
          <a:ext cx="79938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IKT</a:t>
          </a:r>
        </a:p>
      </cdr:txBody>
    </cdr:sp>
  </cdr:relSizeAnchor>
  <cdr:relSizeAnchor xmlns:cdr="http://schemas.openxmlformats.org/drawingml/2006/chartDrawing">
    <cdr:from>
      <cdr:x>0.69324</cdr:x>
      <cdr:y>0.18788</cdr:y>
    </cdr:from>
    <cdr:to>
      <cdr:x>0.90689</cdr:x>
      <cdr:y>0.45235</cdr:y>
    </cdr:to>
    <cdr:sp macro="" textlink="">
      <cdr:nvSpPr>
        <cdr:cNvPr id="4" name="TextBox 6">
          <a:extLst xmlns:a="http://schemas.openxmlformats.org/drawingml/2006/main">
            <a:ext uri="{FF2B5EF4-FFF2-40B4-BE49-F238E27FC236}">
              <a16:creationId xmlns:a16="http://schemas.microsoft.com/office/drawing/2014/main" id="{7D1359C6-3869-085A-CAB3-41351D5E2895}"/>
            </a:ext>
          </a:extLst>
        </cdr:cNvPr>
        <cdr:cNvSpPr txBox="1"/>
      </cdr:nvSpPr>
      <cdr:spPr>
        <a:xfrm xmlns:a="http://schemas.openxmlformats.org/drawingml/2006/main">
          <a:off x="3693982" y="666887"/>
          <a:ext cx="1138459" cy="9387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err="1"/>
            <a:t>Profesionalne</a:t>
          </a:r>
          <a:r>
            <a:rPr lang="en-US" sz="1100" dirty="0"/>
            <a:t>, </a:t>
          </a:r>
          <a:r>
            <a:rPr lang="en-US" sz="1100" dirty="0" err="1"/>
            <a:t>naučne</a:t>
          </a:r>
          <a:r>
            <a:rPr lang="en-US" sz="1100" dirty="0"/>
            <a:t> </a:t>
          </a:r>
          <a:r>
            <a:rPr lang="en-US" sz="1100" dirty="0" err="1"/>
            <a:t>i</a:t>
          </a:r>
          <a:r>
            <a:rPr lang="en-US" sz="1100" dirty="0"/>
            <a:t> </a:t>
          </a:r>
          <a:r>
            <a:rPr lang="en-US" sz="1100" dirty="0" err="1"/>
            <a:t>tehničke</a:t>
          </a:r>
          <a:r>
            <a:rPr lang="en-US" sz="1100" dirty="0"/>
            <a:t>, </a:t>
          </a:r>
          <a:r>
            <a:rPr lang="en-US" sz="1100" dirty="0" err="1"/>
            <a:t>administrativne</a:t>
          </a:r>
          <a:r>
            <a:rPr lang="en-US" sz="1100" dirty="0"/>
            <a:t> </a:t>
          </a:r>
          <a:r>
            <a:rPr lang="en-US" sz="1100" dirty="0" err="1"/>
            <a:t>i</a:t>
          </a:r>
          <a:r>
            <a:rPr lang="en-US" sz="1100" dirty="0"/>
            <a:t> </a:t>
          </a:r>
          <a:r>
            <a:rPr lang="en-US" sz="1100" dirty="0" err="1"/>
            <a:t>usluge</a:t>
          </a:r>
          <a:r>
            <a:rPr lang="en-US" sz="1100" dirty="0"/>
            <a:t> </a:t>
          </a:r>
          <a:r>
            <a:rPr lang="en-US" sz="1100" dirty="0" err="1"/>
            <a:t>podrške</a:t>
          </a:r>
          <a:r>
            <a:rPr lang="en-US" sz="1100" dirty="0"/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94AFF-BE4B-482A-A541-476B2B6264DB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82518-C82B-44CF-A82E-58635483A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36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82518-C82B-44CF-A82E-58635483AB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60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82518-C82B-44CF-A82E-58635483AB8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1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82518-C82B-44CF-A82E-58635483AB8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57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82518-C82B-44CF-A82E-58635483AB8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82518-C82B-44CF-A82E-58635483AB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9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82518-C82B-44CF-A82E-58635483AB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2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82518-C82B-44CF-A82E-58635483AB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58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82518-C82B-44CF-A82E-58635483AB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48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82518-C82B-44CF-A82E-58635483AB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8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82518-C82B-44CF-A82E-58635483AB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194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72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5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189E05-A7E8-7714-6495-8599332EB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C0C0DB2-C396-B06D-1368-15C89207A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64F10F-FF03-D530-EB82-4A04AA2C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C60AB1C-B060-FF4D-113C-9065F2F4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45FE87-471F-0D14-A4AA-21E4EE6E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7BF460-5913-C905-A4F4-C8AF0AAB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2FCDCC6-3640-2C82-F83A-711139239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871FB07-3DF7-DF86-554C-BB28BF11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5E8079-5DD2-B87D-B9E0-C7CF71FE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CE61584-0B78-CE78-13F5-39DA8368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52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62CF419-88E4-0941-27F7-87962DC7B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93E60B3-BD64-4C3C-7782-1A2C0D2FC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E348B1C-D988-A8EB-6617-F285AA7A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1D4B562-B037-3F1E-971A-66A71913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B3276D-5FC5-6860-9806-A062B4DE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04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57365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37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0000" y="1116000"/>
            <a:ext cx="1008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537" indent="-228594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726" indent="-228594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8914" indent="-228594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103" indent="-228594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56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AE6C27-C509-A91A-4028-E47C2CDE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C8B63C-5E30-2F81-AA4C-8180854A5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EF2801-E832-F288-F5DA-441232D1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996127-3509-3050-6A80-E050053B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7B8B04-9665-0ACA-5BD7-020CB30F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2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30EE58-EA79-D88F-5A2C-5CB3B474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5F5ADBF-D876-9E56-B682-364B63F5B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16BDEA-3320-080E-8369-7C15ED13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40D3F16-97EA-653F-8E26-BDFF2AF5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0D514B5-D12A-5E96-80D2-E36E2ABB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1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A6A1F0-4D3C-59D1-1ABC-A7B1C0C8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6D28C0-2AFD-1A14-B668-A053853A0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6EAFD9A-C6E1-56D5-FB45-CFF51575E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04470DF-2F39-2BDE-AB01-FA4644AC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09970EC-E544-1D07-AA2C-5D5C5FE8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D4707BB-2468-15BD-1F1F-4640087C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9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0D7C84-A4FA-2BF8-78AA-02D558C8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E43F89-F07F-D7AB-BA27-ABEE43E6E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EC5C6B5-7CC2-8443-24AA-1485292ED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B7BFE0B-954A-D08B-9199-E5B86940D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330BF08-1EDD-84B4-05E9-E982C6056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F9AAB04-6FEE-D782-B675-37A8DAB1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3CBEFEB-D34A-809C-B876-08E9238E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5F484C3-E2B4-C997-746F-65A59588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68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8D6834-9964-6E44-81F1-549BA7B3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3BE001E-A3A6-7D81-BD76-580889B8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86F4B60-9463-2D3D-6C6A-F42F9436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FB215D7-AF24-3503-803F-EE00FAB7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5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245DBC6-8566-B3A1-1F58-FB8BEFFA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EBD72BD-2713-7985-ECD7-D571E4E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67CA73C-5117-F9DC-1B33-34CDF7FC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2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E910A3-C2A9-E6F6-BBF4-74C121B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C227B2-283B-E90E-3B98-33CC44781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3575E5B-E341-DF09-5683-CF4F0F3D7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A74A029-CC30-F019-63F0-40C04468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11AD253-BDAB-0941-177B-D0658C54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BC29E4D-398B-4115-2CCA-A7F51055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70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41AECF-6E83-5E8F-7379-77A81662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AC1ED6A-8030-907B-A5E9-CC196889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8762828-F105-2D83-399C-F83DAEE77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C4CEE0F-9037-01C7-0726-DC5549C5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12E6099-E774-F2ED-1994-8CB065B5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D35DDC6-3AA7-39DB-22A1-0E2B61A5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6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0F69780-7931-509E-7BD7-565D52785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7715447-3988-03D7-2A2F-B6D9223F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33BBB66-F4BA-569A-6303-CC5F77C2C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28. 04. 2023</a:t>
            </a:r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C80EC34-ACB8-434B-28A6-75451D348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D1FB774-06EF-3894-3B0A-C9F39809D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ACEB-EE6B-4594-98B8-96FF43DA6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4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438E69C8-C8EC-4CCF-9363-E835C2A00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04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b="1" noProof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 izazovi brzih promjena svijeta rada,</a:t>
            </a:r>
          </a:p>
          <a:p>
            <a:pPr marL="0" indent="0">
              <a:buNone/>
            </a:pPr>
            <a:r>
              <a:rPr lang="hr-HR" sz="4400" b="1" noProof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promijenjeno </a:t>
            </a:r>
            <a:r>
              <a:rPr lang="hr-HR" sz="4400" b="1" noProof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preduzeće</a:t>
            </a:r>
            <a:r>
              <a:rPr lang="hr-HR" sz="4400" b="1" noProof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radno mjesto, radni odnosi, rad na daljinu, ... </a:t>
            </a:r>
          </a:p>
          <a:p>
            <a:pPr marL="0" indent="0">
              <a:buNone/>
            </a:pPr>
            <a:r>
              <a:rPr lang="hr-HR" sz="4400" b="1" noProof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šta se dešava sa predstavnikom za sigurnost u </a:t>
            </a:r>
            <a:r>
              <a:rPr lang="hr-HR" sz="4400" b="1" noProof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preduzeću</a:t>
            </a:r>
            <a:r>
              <a:rPr lang="hr-HR" sz="4400" b="1" noProof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hr-HR" sz="4400" noProof="0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BF9D9C33-820A-573C-0E2B-74AF986D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DBD8A52-060E-DB55-7DE2-5D8B7756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620164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063918A-8F57-BAFD-7E7A-D81F2221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1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157AC5-E176-2F32-5858-860F225C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B3FB5E4-15FB-7AF7-708D-C91A1DD0A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7" y="0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3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04A651-4A1B-8B67-5A8F-BE420D19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noProof="0" dirty="0">
                <a:solidFill>
                  <a:srgbClr val="FF0000"/>
                </a:solidFill>
                <a:latin typeface="+mn-lt"/>
              </a:rPr>
              <a:t>Alternativni oblici zapošljavanja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5B332C-E81E-2D8A-DABB-8641C3821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noProof="0" dirty="0"/>
              <a:t>Agencija za privremene i povremene poslove</a:t>
            </a:r>
          </a:p>
          <a:p>
            <a:r>
              <a:rPr lang="hr-HR" sz="2400" b="1" noProof="0" dirty="0"/>
              <a:t>Sezonski rad</a:t>
            </a:r>
          </a:p>
          <a:p>
            <a:r>
              <a:rPr lang="hr-HR" sz="2400" b="1" noProof="0" dirty="0"/>
              <a:t>Samozaposleni</a:t>
            </a:r>
          </a:p>
          <a:p>
            <a:r>
              <a:rPr lang="hr-HR" sz="2400" b="1" noProof="0" dirty="0"/>
              <a:t>Rad na platformama i lažna samozaposlenost</a:t>
            </a:r>
          </a:p>
          <a:p>
            <a:r>
              <a:rPr lang="hr-HR" sz="2400" b="1" noProof="0" dirty="0"/>
              <a:t>Lanac podizvođača radova</a:t>
            </a:r>
          </a:p>
          <a:p>
            <a:endParaRPr lang="hr-HR" sz="2400" b="1" noProof="0" dirty="0"/>
          </a:p>
          <a:p>
            <a:pPr lvl="1"/>
            <a:r>
              <a:rPr lang="hr-HR" b="1" noProof="0" dirty="0"/>
              <a:t>Slabija prevencija rizika</a:t>
            </a:r>
          </a:p>
          <a:p>
            <a:pPr lvl="1"/>
            <a:r>
              <a:rPr lang="hr-HR" b="1" noProof="0" dirty="0"/>
              <a:t>Veliki broj nije obuhvaćen zakonima o zaštiti zdravlja i sigurnosti na radu</a:t>
            </a:r>
          </a:p>
          <a:p>
            <a:pPr lvl="1"/>
            <a:r>
              <a:rPr lang="hr-HR" b="1" noProof="0" dirty="0"/>
              <a:t>Neizvjesno zapošljavanje</a:t>
            </a:r>
          </a:p>
          <a:p>
            <a:pPr lvl="1"/>
            <a:r>
              <a:rPr lang="hr-HR" b="1" noProof="0" dirty="0"/>
              <a:t>Veće </a:t>
            </a:r>
            <a:r>
              <a:rPr lang="hr-HR" b="1" noProof="0" dirty="0" err="1"/>
              <a:t>vjerovatnoća</a:t>
            </a:r>
            <a:r>
              <a:rPr lang="hr-HR" b="1" noProof="0" dirty="0"/>
              <a:t> da će trpjeti i druge nepogodnosti</a:t>
            </a:r>
            <a:endParaRPr lang="hr-HR" noProof="0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47CCDFA6-B93D-F489-6ACC-0C29F3B1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F18042CC-014B-679E-4DDC-0BBD615D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691582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3A6F23C-3EC3-DB6C-6552-F3E2871F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10</a:t>
            </a:fld>
            <a:endParaRPr lang="en-GB"/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79E97BF3-092B-0075-3FEC-8207F73AE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0897C02B-2245-00D3-1AF1-13716D0A3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06" y="33337"/>
            <a:ext cx="178428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28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43EF92-07E3-01E5-F303-063BE76E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noProof="0" dirty="0">
                <a:solidFill>
                  <a:srgbClr val="FF0000"/>
                </a:solidFill>
                <a:latin typeface="+mn-lt"/>
              </a:rPr>
              <a:t>Pomjeranje oblika zapošljavanja</a:t>
            </a:r>
            <a:br>
              <a:rPr lang="hr-HR" noProof="0" dirty="0"/>
            </a:br>
            <a:r>
              <a:rPr lang="hr-HR" sz="1200" b="0" baseline="0" noProof="0" dirty="0"/>
              <a:t>EUROSTAT, udio zaposlenosti u odabranim sektorima za 1996. i 2019. (%)</a:t>
            </a:r>
            <a:endParaRPr lang="hr-HR" sz="1200" b="0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2697E4-2B8C-7DBA-EE94-7D2810A07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4964" cy="4351338"/>
          </a:xfrm>
        </p:spPr>
        <p:txBody>
          <a:bodyPr>
            <a:normAutofit/>
          </a:bodyPr>
          <a:lstStyle/>
          <a:p>
            <a:r>
              <a:rPr lang="hr-HR" sz="2400" b="1" noProof="0" dirty="0"/>
              <a:t>Veći broj radnih mjesta u sektoru pružanja</a:t>
            </a:r>
          </a:p>
          <a:p>
            <a:pPr lvl="1"/>
            <a:r>
              <a:rPr lang="hr-HR" b="1" noProof="0" dirty="0"/>
              <a:t>20-godišnja promjena: poljoprivreda prepolovljena, industrija pala za jednu četvrtinu, a usluge porasle za jednu polovinu</a:t>
            </a:r>
          </a:p>
          <a:p>
            <a:pPr marL="189000" lvl="1" indent="0">
              <a:buNone/>
            </a:pPr>
            <a:endParaRPr lang="hr-HR" b="1" noProof="0" dirty="0"/>
          </a:p>
          <a:p>
            <a:pPr lvl="1"/>
            <a:endParaRPr lang="hr-HR" b="1" noProof="0" dirty="0"/>
          </a:p>
          <a:p>
            <a:r>
              <a:rPr lang="hr-HR" sz="2400" b="1" noProof="0" dirty="0"/>
              <a:t>Izvoz radne snage ili </a:t>
            </a:r>
            <a:r>
              <a:rPr lang="hr-HR" sz="2400" b="1" noProof="0" dirty="0" err="1"/>
              <a:t>preduzeća</a:t>
            </a:r>
            <a:endParaRPr lang="hr-HR" sz="2400" b="1" noProof="0" dirty="0"/>
          </a:p>
          <a:p>
            <a:pPr lvl="1"/>
            <a:r>
              <a:rPr lang="hr-HR" b="1" noProof="0" dirty="0"/>
              <a:t>Prijedlog za Mehanizam prilagođavanja</a:t>
            </a:r>
            <a:br>
              <a:rPr lang="hr-HR" b="1" noProof="0" dirty="0"/>
            </a:br>
            <a:r>
              <a:rPr lang="hr-HR" b="1" noProof="0" dirty="0"/>
              <a:t>karbonske granice (CBAM)</a:t>
            </a:r>
          </a:p>
          <a:p>
            <a:pPr lvl="1"/>
            <a:r>
              <a:rPr lang="hr-HR" b="1" noProof="0" dirty="0"/>
              <a:t>Strategija EU o plastici</a:t>
            </a:r>
          </a:p>
          <a:p>
            <a:pPr lvl="1"/>
            <a:r>
              <a:rPr lang="hr-HR" b="1" noProof="0" dirty="0"/>
              <a:t>Povratak radnih mjesta u industriji?</a:t>
            </a:r>
          </a:p>
        </p:txBody>
      </p:sp>
      <p:graphicFrame>
        <p:nvGraphicFramePr>
          <p:cNvPr id="6" name="Diagramm 3">
            <a:extLst>
              <a:ext uri="{FF2B5EF4-FFF2-40B4-BE49-F238E27FC236}">
                <a16:creationId xmlns:a16="http://schemas.microsoft.com/office/drawing/2014/main" id="{B03F5568-4DAE-4D9F-2482-84825D637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933754"/>
              </p:ext>
            </p:extLst>
          </p:nvPr>
        </p:nvGraphicFramePr>
        <p:xfrm>
          <a:off x="6340567" y="2627500"/>
          <a:ext cx="5328593" cy="354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átum helye 1">
            <a:extLst>
              <a:ext uri="{FF2B5EF4-FFF2-40B4-BE49-F238E27FC236}">
                <a16:creationId xmlns:a16="http://schemas.microsoft.com/office/drawing/2014/main" id="{70CCA881-6833-4EA0-D80C-3C37B1BEF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1F48D85C-CD1A-897D-A6E8-14328B82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630560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1942B70-0E6E-A2B8-2F8B-49050635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11</a:t>
            </a:fld>
            <a:endParaRPr lang="en-GB"/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D8A214B6-D7E1-CB1D-1E97-99567E4A1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43AC2C6F-F1FD-1F53-6710-F5C4AD50A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63" y="128588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359C6-3869-085A-CAB3-41351D5E2895}"/>
              </a:ext>
            </a:extLst>
          </p:cNvPr>
          <p:cNvSpPr txBox="1"/>
          <p:nvPr/>
        </p:nvSpPr>
        <p:spPr>
          <a:xfrm>
            <a:off x="6534023" y="5347120"/>
            <a:ext cx="11384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Poljoprivreda</a:t>
            </a:r>
            <a:r>
              <a:rPr lang="en-US" sz="1100" dirty="0"/>
              <a:t>, </a:t>
            </a:r>
            <a:r>
              <a:rPr lang="en-US" sz="1100" dirty="0" err="1"/>
              <a:t>šumarstvo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ribogojstvo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8832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63C245-DDF0-4B10-B8B3-D0126E08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839"/>
          </a:xfrm>
        </p:spPr>
        <p:txBody>
          <a:bodyPr>
            <a:normAutofit/>
          </a:bodyPr>
          <a:lstStyle/>
          <a:p>
            <a:r>
              <a:rPr lang="hr-HR" b="1" noProof="0" dirty="0">
                <a:solidFill>
                  <a:srgbClr val="FF0000"/>
                </a:solidFill>
                <a:latin typeface="+mn-lt"/>
              </a:rPr>
              <a:t>Novi rizici?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51F2F2-90B2-7A1F-7717-10639270F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55" y="1400752"/>
            <a:ext cx="10515600" cy="4351338"/>
          </a:xfrm>
        </p:spPr>
        <p:txBody>
          <a:bodyPr>
            <a:noAutofit/>
          </a:bodyPr>
          <a:lstStyle/>
          <a:p>
            <a:r>
              <a:rPr lang="hr-HR" sz="1800" b="1" noProof="0" dirty="0"/>
              <a:t>Pandemije</a:t>
            </a:r>
          </a:p>
          <a:p>
            <a:pPr lvl="1"/>
            <a:r>
              <a:rPr lang="hr-HR" sz="1800" b="1" noProof="0" dirty="0"/>
              <a:t>Zdravstveni i sektor njege</a:t>
            </a:r>
          </a:p>
          <a:p>
            <a:pPr lvl="1"/>
            <a:r>
              <a:rPr lang="hr-HR" sz="1800" b="1" noProof="0" dirty="0"/>
              <a:t>Druga ključna radna mjesta</a:t>
            </a:r>
          </a:p>
          <a:p>
            <a:pPr lvl="1"/>
            <a:r>
              <a:rPr lang="hr-HR" sz="1800" b="1" noProof="0" dirty="0"/>
              <a:t>Uloga zaštite zdravlja i sigurnosti na radu</a:t>
            </a:r>
          </a:p>
          <a:p>
            <a:r>
              <a:rPr lang="hr-HR" sz="1800" b="1" noProof="0" dirty="0"/>
              <a:t>Strukturne IKT ranjivosti</a:t>
            </a:r>
          </a:p>
          <a:p>
            <a:pPr lvl="1"/>
            <a:r>
              <a:rPr lang="hr-HR" sz="1800" b="1" noProof="0" dirty="0"/>
              <a:t>Sistemi moraju biti ogromni i otporni</a:t>
            </a:r>
          </a:p>
          <a:p>
            <a:pPr lvl="1"/>
            <a:r>
              <a:rPr lang="hr-HR" sz="1800" b="1" noProof="0" dirty="0"/>
              <a:t>Paziti na </a:t>
            </a:r>
            <a:r>
              <a:rPr lang="hr-HR" sz="1800" b="1" noProof="0" dirty="0" err="1"/>
              <a:t>dejstvo</a:t>
            </a:r>
            <a:r>
              <a:rPr lang="hr-HR" sz="1800" b="1" noProof="0" dirty="0"/>
              <a:t> na radnike</a:t>
            </a:r>
          </a:p>
          <a:p>
            <a:r>
              <a:rPr lang="hr-HR" sz="1800" b="1" noProof="0" dirty="0"/>
              <a:t>Pomjeranja u razmišljanjima i ponašanju građana</a:t>
            </a:r>
          </a:p>
          <a:p>
            <a:pPr lvl="1"/>
            <a:r>
              <a:rPr lang="hr-HR" sz="1800" b="1" noProof="0" dirty="0"/>
              <a:t>Npr. ‘vrijeđanje farmera’, stav prema zdravstvenim radnicima koji liječe COVID-19, pažnja na obradi mesa i COVID-19</a:t>
            </a:r>
          </a:p>
          <a:p>
            <a:pPr lvl="1"/>
            <a:r>
              <a:rPr lang="hr-HR" sz="1800" b="1" noProof="0" dirty="0"/>
              <a:t>Etički korisnici, društvena očekivanja, odgovorno poslovanje i sistemi nadzora</a:t>
            </a:r>
          </a:p>
          <a:p>
            <a:pPr lvl="1"/>
            <a:r>
              <a:rPr lang="hr-HR" sz="1800" b="1" noProof="0" dirty="0"/>
              <a:t>Stav prema </a:t>
            </a:r>
            <a:r>
              <a:rPr lang="hr-HR" sz="1800" b="1" noProof="0" dirty="0" err="1"/>
              <a:t>dejstvima</a:t>
            </a:r>
            <a:r>
              <a:rPr lang="hr-HR" sz="1800" b="1" noProof="0" dirty="0"/>
              <a:t> različitih industrija na klimu</a:t>
            </a:r>
          </a:p>
          <a:p>
            <a:r>
              <a:rPr lang="hr-HR" sz="1800" b="1" noProof="0" dirty="0"/>
              <a:t>Nove tehnologije i materijali</a:t>
            </a:r>
          </a:p>
          <a:p>
            <a:pPr lvl="1"/>
            <a:r>
              <a:rPr lang="hr-HR" sz="1800" b="1" noProof="0" dirty="0"/>
              <a:t>5G i digitalni univerzum</a:t>
            </a:r>
          </a:p>
          <a:p>
            <a:pPr lvl="1"/>
            <a:r>
              <a:rPr lang="hr-HR" sz="1800" b="1" noProof="0" dirty="0"/>
              <a:t>Izrada inteligentnih materijala, </a:t>
            </a:r>
            <a:r>
              <a:rPr lang="hr-HR" sz="1800" b="1" noProof="0" dirty="0" err="1"/>
              <a:t>nano</a:t>
            </a:r>
            <a:r>
              <a:rPr lang="hr-HR" sz="1800" b="1" noProof="0" dirty="0"/>
              <a:t>-formulacije i napredne smjese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7423115-CC91-D303-5A67-FAFC65B7A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619" y="1484798"/>
            <a:ext cx="6085409" cy="1011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263F81BE-4E2B-DF4B-8A6B-85D435EF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0341DE43-AB7D-F936-BF97-73FC8B6C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054273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08C8E24-1FDB-7027-6974-A131F35C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12</a:t>
            </a:fld>
            <a:endParaRPr lang="en-GB"/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6C3CF984-2823-5C63-9E69-BAABFB21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DCD1D7AA-6F30-7B23-5815-951C3669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824" y="127072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70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1ABB38-B0A9-B97A-E0DC-F4CBFA5A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noProof="0" dirty="0">
                <a:solidFill>
                  <a:srgbClr val="FF0000"/>
                </a:solidFill>
                <a:latin typeface="+mn-lt"/>
              </a:rPr>
              <a:t>Rad na daljinu – rad od kuće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2B64F3-DDEA-AB93-E704-948CF9EC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noProof="0" dirty="0"/>
              <a:t>Oblika rada na daljinu – izvan sjedišta poslodavca
Dobrovoljnost – zasnovano na obostranom dogovoru
Uposlenik fleksibilno planira radno vrijeme
Poboljšanje ravnoteže između profesionalnog i privatnog života
Sukob prava poslodavca da organizira rad i nepovredivosti doma uposlenika
Okvirni sporazum o radu na daljinu iz 2002. – pravo da se traži inspekcija zaštite zdravlja i sigurnosti na radu u kućnom radnom okruženju
Specifičnosti zaštite zdravlja i sigurnosti na radu – otežana kontrola, ergonomija, psihosocijalni aspekti</a:t>
            </a:r>
            <a:endParaRPr lang="hr-HR" noProof="0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76AB749-849C-F8DB-FD4B-ED3769AB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50194262-650F-6D36-882B-4A7659BC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740236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DDFFE4E-DA66-BE05-0AA6-C09FF2D8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13</a:t>
            </a:fld>
            <a:endParaRPr lang="en-GB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9B341F7-FEA6-66F5-DE6E-E683CBDC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8103AB13-4EEA-37B6-71C5-C7D0893F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824" y="412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7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D0ECA-914D-ED4B-935D-4CCF8B80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999300"/>
            <a:ext cx="11210924" cy="617607"/>
          </a:xfrm>
        </p:spPr>
        <p:txBody>
          <a:bodyPr>
            <a:normAutofit fontScale="90000"/>
          </a:bodyPr>
          <a:lstStyle/>
          <a:p>
            <a:r>
              <a:rPr lang="hr-HR" b="1" noProof="0" dirty="0">
                <a:latin typeface="+mn-lt"/>
              </a:rPr>
              <a:t>Rad na daljinu i psihosocijalni faktori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C3833D-34CF-6143-ABB3-57BFD23AE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1582264"/>
            <a:ext cx="10863262" cy="4276436"/>
          </a:xfrm>
        </p:spPr>
        <p:txBody>
          <a:bodyPr/>
          <a:lstStyle/>
          <a:p>
            <a:pPr marL="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b="1" noProof="0" dirty="0">
                <a:solidFill>
                  <a:srgbClr val="FF0000"/>
                </a:solidFill>
                <a:latin typeface="+mn-lt"/>
              </a:rPr>
              <a:t>Zajednički psihosocijalni faktori rada na daljinu – </a:t>
            </a:r>
            <a:r>
              <a:rPr lang="hr-HR" sz="2400" b="1" noProof="0" dirty="0">
                <a:solidFill>
                  <a:schemeClr val="tx1"/>
                </a:solidFill>
                <a:latin typeface="+mn-lt"/>
              </a:rPr>
              <a:t>uključujući brzinu rada, radno opterećenje i radno vrijeme; ravnoteža između privatnog i profesionalnog života; i nasilje i uznemiravanje</a:t>
            </a:r>
            <a:endParaRPr lang="hr-HR" sz="2400" b="1" noProof="0" dirty="0">
              <a:solidFill>
                <a:srgbClr val="FF0000"/>
              </a:solidFill>
            </a:endParaRP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hr-HR" sz="2200" b="1" noProof="0" dirty="0"/>
              <a:t>Nedovoljna informiranost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hr-HR" sz="2200" b="1" noProof="0" dirty="0"/>
              <a:t>Izolacija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hr-HR" sz="2200" b="1" noProof="0" dirty="0"/>
              <a:t>Frustracije i dosada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hr-HR" sz="2200" b="1" noProof="0" dirty="0"/>
              <a:t>Brzina rada, opterećene radom i radno vrijeme (dugo </a:t>
            </a:r>
            <a:r>
              <a:rPr lang="hr-HR" sz="2200" b="1" dirty="0"/>
              <a:t>radno vrijeme</a:t>
            </a:r>
            <a:r>
              <a:rPr lang="hr-HR" sz="2200" b="1" noProof="0" dirty="0"/>
              <a:t>)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hr-HR" sz="2200" b="1" noProof="0" dirty="0"/>
              <a:t>Ravnoteža između privatnog i profesionalnog života, zamagljena granica između profesionalnog i privatnog života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hr-HR" sz="2200" b="1" noProof="0" dirty="0"/>
              <a:t>Višestruka opterećenja (radne obaveze, kućni poslovi, njegovatelji, školovanje od kuće, itd.)</a:t>
            </a:r>
          </a:p>
          <a:p>
            <a:pPr marL="252000" lvl="2" indent="-252000">
              <a:spcBef>
                <a:spcPts val="1200"/>
              </a:spcBef>
              <a:spcAft>
                <a:spcPts val="600"/>
              </a:spcAft>
            </a:pPr>
            <a:r>
              <a:rPr lang="hr-HR" sz="2200" b="1" noProof="0" dirty="0"/>
              <a:t>Nasilje i uznemiravanje (uključujući nasilje u porodici i domaćinstvu)</a:t>
            </a:r>
          </a:p>
        </p:txBody>
      </p:sp>
      <p:sp>
        <p:nvSpPr>
          <p:cNvPr id="9" name="Dátum helye 8">
            <a:extLst>
              <a:ext uri="{FF2B5EF4-FFF2-40B4-BE49-F238E27FC236}">
                <a16:creationId xmlns:a16="http://schemas.microsoft.com/office/drawing/2014/main" id="{712A8DFE-5853-F5B3-9D9A-C005A061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8A5180C-5D26-8A21-8427-1B4D78A1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814127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5180011-36E5-2DEF-B648-3FA72C65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14</a:t>
            </a:fld>
            <a:endParaRPr lang="en-GB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3FA05A0-E916-483C-03BE-7CDA1A886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28B87591-DBE9-23E0-2ED2-3B74CD33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85" y="666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13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E7EC7D-7766-1F40-9A62-2CFC7043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902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noProof="0" dirty="0">
                <a:latin typeface="+mn-lt"/>
              </a:rPr>
              <a:t>Utjecaj psihosocijalnih rizika i stresa na radu na radnike koji rade na daljinu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0BE752-48BC-A74A-BD90-F82A63269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167280"/>
            <a:ext cx="11210924" cy="4017818"/>
          </a:xfrm>
        </p:spPr>
        <p:txBody>
          <a:bodyPr>
            <a:normAutofit/>
          </a:bodyPr>
          <a:lstStyle/>
          <a:p>
            <a:pPr lvl="2">
              <a:spcAft>
                <a:spcPts val="1200"/>
              </a:spcAft>
            </a:pPr>
            <a:r>
              <a:rPr lang="hr-HR" sz="2400" b="1" noProof="0" dirty="0"/>
              <a:t>Psihološki odgovor:</a:t>
            </a:r>
            <a:r>
              <a:rPr lang="hr-HR" sz="2400" noProof="0" dirty="0"/>
              <a:t> neraspoloženost, niska motivacija, iscrpljenost, nemir, depresija, izgaranje i samoubilačke misli</a:t>
            </a:r>
          </a:p>
          <a:p>
            <a:pPr lvl="2">
              <a:spcAft>
                <a:spcPts val="1200"/>
              </a:spcAft>
            </a:pPr>
            <a:r>
              <a:rPr lang="hr-HR" sz="2400" b="1" noProof="0" dirty="0"/>
              <a:t>Fizička reakcija: </a:t>
            </a:r>
            <a:r>
              <a:rPr lang="hr-HR" sz="2400" noProof="0" dirty="0"/>
              <a:t>digestivni problemi, dermatološke reakcije, kardiovaskularna oboljenja, </a:t>
            </a:r>
            <a:r>
              <a:rPr lang="hr-HR" sz="2400" noProof="0" dirty="0" err="1"/>
              <a:t>muskuloskeletni</a:t>
            </a:r>
            <a:r>
              <a:rPr lang="hr-HR" sz="2400" noProof="0" dirty="0"/>
              <a:t> poremećaji, glavobolje ili druga neobjašnjiva manja ili veća bol</a:t>
            </a:r>
          </a:p>
          <a:p>
            <a:pPr lvl="2">
              <a:spcAft>
                <a:spcPts val="1200"/>
              </a:spcAft>
            </a:pPr>
            <a:r>
              <a:rPr lang="hr-HR" sz="2400" noProof="0" dirty="0"/>
              <a:t>Povećan</a:t>
            </a:r>
            <a:r>
              <a:rPr lang="hr-HR" sz="2400" b="1" noProof="0" dirty="0"/>
              <a:t> rizik od nezgode i nesreće na radu </a:t>
            </a:r>
            <a:r>
              <a:rPr lang="hr-HR" sz="2400" noProof="0" dirty="0"/>
              <a:t>(zbog </a:t>
            </a:r>
            <a:r>
              <a:rPr lang="hr-HR" sz="2400" dirty="0"/>
              <a:t>smanjene preciznosti</a:t>
            </a:r>
            <a:r>
              <a:rPr lang="hr-HR" sz="2400" noProof="0" dirty="0"/>
              <a:t>)</a:t>
            </a:r>
          </a:p>
          <a:p>
            <a:pPr lvl="2">
              <a:spcAft>
                <a:spcPts val="1200"/>
              </a:spcAft>
            </a:pPr>
            <a:r>
              <a:rPr lang="hr-HR" sz="2400" b="1" noProof="0" dirty="0"/>
              <a:t>Utjecaj na produktivnost na radu: </a:t>
            </a:r>
            <a:r>
              <a:rPr lang="hr-HR" sz="2400" noProof="0" dirty="0"/>
              <a:t>povećano odsustvo sa posla i sama fizička prisutnost, manja uključenost u rad i smanjeni rezultati rada (u odnosu i na </a:t>
            </a:r>
            <a:r>
              <a:rPr lang="hr-HR" sz="2400" noProof="0" dirty="0" err="1"/>
              <a:t>kvalitet</a:t>
            </a:r>
            <a:r>
              <a:rPr lang="hr-HR" sz="2400" noProof="0" dirty="0"/>
              <a:t> i količinu rada)</a:t>
            </a:r>
            <a:endParaRPr lang="hr-HR" noProof="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1EFE54D-C78B-6111-F681-4B7550806275}"/>
              </a:ext>
            </a:extLst>
          </p:cNvPr>
          <p:cNvSpPr txBox="1"/>
          <p:nvPr/>
        </p:nvSpPr>
        <p:spPr>
          <a:xfrm>
            <a:off x="838200" y="6185098"/>
            <a:ext cx="1070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28.4.2023                                                      </a:t>
            </a:r>
            <a:r>
              <a:rPr lang="hr-H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Károly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György	Seminar o sindikalnim i međunarodnim standardima rada – Skopje	10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1FC2AAC-1155-A7B6-FF3F-ED9BE341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3C5D3DDE-4CA7-D586-083C-89FE3E2A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80" y="666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433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noProof="0" dirty="0">
                <a:latin typeface="+mn-lt"/>
              </a:rPr>
              <a:t>Posebna pažnja na radno opterećenje, brzinu rada i </a:t>
            </a:r>
            <a:r>
              <a:rPr lang="hr-HR" sz="4000" b="1" dirty="0">
                <a:latin typeface="+mn-lt"/>
              </a:rPr>
              <a:t>radno vrijeme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0538" y="2044701"/>
            <a:ext cx="11210924" cy="4116028"/>
          </a:xfrm>
        </p:spPr>
        <p:txBody>
          <a:bodyPr/>
          <a:lstStyle/>
          <a:p>
            <a:r>
              <a:rPr lang="hr-HR" sz="2400" b="1" noProof="0" dirty="0">
                <a:solidFill>
                  <a:srgbClr val="FF0000"/>
                </a:solidFill>
              </a:rPr>
              <a:t>Rizici</a:t>
            </a:r>
          </a:p>
          <a:p>
            <a:pPr lvl="2"/>
            <a:r>
              <a:rPr lang="hr-HR" sz="2400" b="1" noProof="0" dirty="0"/>
              <a:t>Radnici mogu osjetiti da su preopterećeni ili nedovoljno opterećeni</a:t>
            </a:r>
          </a:p>
          <a:p>
            <a:pPr lvl="2"/>
            <a:r>
              <a:rPr lang="hr-HR" sz="2400" b="1" noProof="0" dirty="0"/>
              <a:t>Nerealna brzina rada ili rokovi</a:t>
            </a:r>
          </a:p>
          <a:p>
            <a:pPr lvl="2"/>
            <a:r>
              <a:rPr lang="hr-HR" sz="2400" b="1" noProof="0" dirty="0"/>
              <a:t>Dugo radno vrijeme ili rad do kasno u noć</a:t>
            </a:r>
          </a:p>
          <a:p>
            <a:r>
              <a:rPr lang="hr-HR" sz="2400" b="1" noProof="0" dirty="0">
                <a:solidFill>
                  <a:srgbClr val="FF0000"/>
                </a:solidFill>
              </a:rPr>
              <a:t>Utjecaj na zaštitu zdravlja i sigurnosti na radu</a:t>
            </a:r>
          </a:p>
          <a:p>
            <a:pPr lvl="2"/>
            <a:r>
              <a:rPr lang="hr-HR" sz="2400" b="1" noProof="0" dirty="0"/>
              <a:t>Stres i izgaranje</a:t>
            </a:r>
          </a:p>
          <a:p>
            <a:pPr lvl="2"/>
            <a:r>
              <a:rPr lang="hr-HR" sz="2400" b="1" noProof="0" dirty="0"/>
              <a:t>Fizički i mentalni zamor</a:t>
            </a:r>
          </a:p>
          <a:p>
            <a:pPr lvl="2"/>
            <a:r>
              <a:rPr lang="hr-HR" sz="2400" b="1" noProof="0" dirty="0"/>
              <a:t>Povećani rizici negativnih </a:t>
            </a:r>
            <a:r>
              <a:rPr lang="hr-HR" sz="2400" b="1" noProof="0" dirty="0" err="1"/>
              <a:t>dejstava</a:t>
            </a:r>
            <a:r>
              <a:rPr lang="hr-HR" sz="2400" b="1" noProof="0" dirty="0"/>
              <a:t> po mentalno zdravlje, kao što su nemir ili depresija</a:t>
            </a:r>
            <a:endParaRPr lang="hr-HR" noProof="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5A033C3-8716-F58D-B0CB-C034319B2CB6}"/>
              </a:ext>
            </a:extLst>
          </p:cNvPr>
          <p:cNvSpPr txBox="1"/>
          <p:nvPr/>
        </p:nvSpPr>
        <p:spPr>
          <a:xfrm>
            <a:off x="838200" y="6185098"/>
            <a:ext cx="1070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28.4.2023                                                      </a:t>
            </a:r>
            <a:r>
              <a:rPr lang="hr-H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Károly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György	Seminar o sindikalnim i međunarodnim standardima rada – Skopje	11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580EB69-8C8B-DE42-A9E0-C200C719A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E3111622-F7FD-08AA-FB91-16D650C8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81" y="29091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26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E3FF08-4B30-D245-9B0B-015C6D6C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noProof="0" dirty="0">
                <a:latin typeface="+mn-lt"/>
              </a:rPr>
              <a:t>Poboljšanje fizičkog okruženja i ergonomskih faktora tokom rada na daljinu</a:t>
            </a:r>
            <a:br>
              <a:rPr lang="hr-HR" b="1" noProof="0" dirty="0">
                <a:latin typeface="+mn-lt"/>
              </a:rPr>
            </a:br>
            <a:r>
              <a:rPr lang="hr-HR" b="1" noProof="0" dirty="0">
                <a:latin typeface="+mn-lt"/>
              </a:rPr>
              <a:t>			</a:t>
            </a:r>
            <a:r>
              <a:rPr lang="hr-HR" b="1" noProof="0" dirty="0">
                <a:solidFill>
                  <a:srgbClr val="FF0000"/>
                </a:solidFill>
                <a:latin typeface="+mn-lt"/>
              </a:rPr>
              <a:t>Predložene akcije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BB6F95F-2BFA-0D46-A339-86195C1EFE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43967" y="2115128"/>
            <a:ext cx="9504066" cy="4137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hr-HR" sz="2000" b="1" noProof="0" dirty="0">
                <a:solidFill>
                  <a:srgbClr val="FF0000"/>
                </a:solidFill>
              </a:rPr>
              <a:t>Poslodavci trebaju dostaviti dovoljno informacija radnicima o: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hr-HR" sz="2000" b="1" noProof="0" dirty="0"/>
              <a:t>Načinima za preuređenje fizičkog okruženja u cilju smanjenja rizika;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hr-HR" sz="2000" b="1" noProof="0" dirty="0"/>
              <a:t>Analizi lokacije ekrana kako bi se izbjegao odsjaj;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hr-HR" sz="2000" b="1" noProof="0" dirty="0"/>
              <a:t>Kako na najbolji način postaviti opremu da se sve de na minimum zaplitanje ili rastezanje;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hr-HR" sz="2000" b="1" noProof="0" dirty="0"/>
              <a:t>Promjeni radnih zadataka kako bi se mijenjao položaj tijela;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hr-HR" sz="2000" b="1" noProof="0" dirty="0"/>
              <a:t>Uzimanju redovnih pauza i ustajanju i kretanju jedan minu na svakih sat vremena;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hr-HR" sz="2000" b="1" noProof="0" dirty="0"/>
              <a:t>Obuci osoba koje rade od kuće kako na siguran način i učinkovito raditi od kuće;</a:t>
            </a:r>
          </a:p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hr-HR" sz="2000" b="1" noProof="0" dirty="0">
                <a:solidFill>
                  <a:srgbClr val="FF0000"/>
                </a:solidFill>
              </a:rPr>
              <a:t>Potrebno je osigurati dovoljno opreme potrebne za izvršenje radnih zadataka</a:t>
            </a:r>
          </a:p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hr-HR" sz="2000" b="1" noProof="0" dirty="0">
                <a:solidFill>
                  <a:srgbClr val="FF0000"/>
                </a:solidFill>
              </a:rPr>
              <a:t>Radnici moraju biti svjesni (i osnaženi) svojih prava, obaveza - zaštite</a:t>
            </a:r>
            <a:endParaRPr lang="hr-HR" noProof="0" dirty="0"/>
          </a:p>
        </p:txBody>
      </p:sp>
      <p:sp>
        <p:nvSpPr>
          <p:cNvPr id="9" name="Dátum helye 8">
            <a:extLst>
              <a:ext uri="{FF2B5EF4-FFF2-40B4-BE49-F238E27FC236}">
                <a16:creationId xmlns:a16="http://schemas.microsoft.com/office/drawing/2014/main" id="{662F0A24-552F-E3A1-434C-F1BD6278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841FBDA-59A8-2BC2-D1C7-A8EE854D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897256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7A463F0-0AB1-2162-9D96-CCF4BB53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17</a:t>
            </a:fld>
            <a:endParaRPr lang="en-GB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2B6E9D9-C452-E057-65D9-0CB866E3E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9ECE8478-21C0-89FA-5804-F3434416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80" y="412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477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538" y="659743"/>
            <a:ext cx="10863262" cy="1325563"/>
          </a:xfrm>
        </p:spPr>
        <p:txBody>
          <a:bodyPr>
            <a:normAutofit/>
          </a:bodyPr>
          <a:lstStyle/>
          <a:p>
            <a:pPr algn="ctr"/>
            <a:r>
              <a:rPr lang="hr-HR" sz="3100" b="1" noProof="0" dirty="0">
                <a:latin typeface="+mn-lt"/>
              </a:rPr>
              <a:t>Opterećenje, brzina rada, radno vrijeme i sprečavanje stresa</a:t>
            </a:r>
            <a:br>
              <a:rPr lang="hr-HR" b="1" noProof="0" dirty="0">
                <a:latin typeface="+mn-lt"/>
              </a:rPr>
            </a:br>
            <a:r>
              <a:rPr lang="hr-HR" sz="3200" b="1" noProof="0" dirty="0">
                <a:solidFill>
                  <a:srgbClr val="FF0000"/>
                </a:solidFill>
                <a:latin typeface="+mn-lt"/>
              </a:rPr>
              <a:t>Predložene akcije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184727" y="2042452"/>
            <a:ext cx="11886189" cy="4237335"/>
          </a:xfrm>
        </p:spPr>
        <p:txBody>
          <a:bodyPr>
            <a:normAutofit/>
          </a:bodyPr>
          <a:lstStyle/>
          <a:p>
            <a:pPr lvl="2"/>
            <a:r>
              <a:rPr lang="hr-HR" sz="2400" b="1" noProof="0" dirty="0"/>
              <a:t>Posvećenost i podrška uprave </a:t>
            </a:r>
            <a:r>
              <a:rPr lang="hr-HR" sz="2400" noProof="0" dirty="0"/>
              <a:t>i povezanost sa nadzornicima i kolegama</a:t>
            </a:r>
          </a:p>
          <a:p>
            <a:pPr lvl="2"/>
            <a:r>
              <a:rPr lang="hr-HR" sz="2400" noProof="0" dirty="0"/>
              <a:t>Analiza i </a:t>
            </a:r>
            <a:r>
              <a:rPr lang="hr-HR" sz="2400" b="1" noProof="0" dirty="0"/>
              <a:t>jasno definiranje zadataka, odgovornosti i rezultata </a:t>
            </a:r>
            <a:r>
              <a:rPr lang="hr-HR" sz="2400" noProof="0" dirty="0"/>
              <a:t>koji se očekuju</a:t>
            </a:r>
          </a:p>
          <a:p>
            <a:pPr lvl="2"/>
            <a:r>
              <a:rPr lang="hr-HR" sz="2400" b="1" noProof="0" dirty="0"/>
              <a:t>Procjena opterećenja </a:t>
            </a:r>
            <a:r>
              <a:rPr lang="hr-HR" sz="2400" noProof="0" dirty="0"/>
              <a:t>i prilagođavanje i preraspodjela radnih zadataka, po potrebi</a:t>
            </a:r>
          </a:p>
          <a:p>
            <a:pPr lvl="2"/>
            <a:r>
              <a:rPr lang="hr-HR" sz="2400" noProof="0" dirty="0"/>
              <a:t>Poboljšanje radnih metoda i </a:t>
            </a:r>
            <a:r>
              <a:rPr lang="hr-HR" sz="2400" b="1" noProof="0" dirty="0"/>
              <a:t>osiguranje da su dostupni potrebna oprema i podrška </a:t>
            </a:r>
            <a:r>
              <a:rPr lang="hr-HR" sz="2400" noProof="0" dirty="0"/>
              <a:t>što će pomoći radnicima </a:t>
            </a:r>
            <a:r>
              <a:rPr lang="hr-HR" sz="2400" dirty="0"/>
              <a:t>da na sigurna način i učinkovito završe svoje radne zadatke</a:t>
            </a:r>
            <a:endParaRPr lang="hr-HR" sz="2400" noProof="0" dirty="0"/>
          </a:p>
          <a:p>
            <a:pPr lvl="2"/>
            <a:r>
              <a:rPr lang="hr-HR" sz="2400" noProof="0" dirty="0"/>
              <a:t>Dogovoriti radno vrijeme sa vremenom kada je moguće kontaktirati radnika i naglašavanje </a:t>
            </a:r>
            <a:r>
              <a:rPr lang="hr-HR" sz="2400" b="1" noProof="0" dirty="0"/>
              <a:t>pravo na napuštanje radnog mjesta</a:t>
            </a:r>
          </a:p>
          <a:p>
            <a:pPr lvl="2"/>
            <a:r>
              <a:rPr lang="hr-HR" sz="2400" noProof="0" dirty="0"/>
              <a:t>Uključiti </a:t>
            </a:r>
            <a:r>
              <a:rPr lang="hr-HR" sz="2400" b="1" noProof="0" dirty="0"/>
              <a:t>dovoljno pauza </a:t>
            </a:r>
            <a:r>
              <a:rPr lang="hr-HR" sz="2400" noProof="0" dirty="0"/>
              <a:t>i pozvati radnike da koriste redovne pauze</a:t>
            </a:r>
          </a:p>
          <a:p>
            <a:pPr lvl="2"/>
            <a:r>
              <a:rPr lang="hr-HR" sz="2400" b="1" noProof="0" dirty="0"/>
              <a:t>Pozvati na vježbe za </a:t>
            </a:r>
            <a:r>
              <a:rPr lang="hr-HR" sz="2400" b="1" dirty="0"/>
              <a:t>opuštanje</a:t>
            </a:r>
            <a:r>
              <a:rPr lang="hr-HR" sz="2400" b="1" noProof="0" dirty="0"/>
              <a:t>, protezanje ili rekreaciju </a:t>
            </a:r>
            <a:r>
              <a:rPr lang="hr-HR" sz="2400" noProof="0" dirty="0"/>
              <a:t>tokom pauza za vrijeme sastanaka</a:t>
            </a:r>
            <a:endParaRPr lang="hr-HR" noProof="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EAE1ADD-F14D-2A34-0855-B12A7DAD5A96}"/>
              </a:ext>
            </a:extLst>
          </p:cNvPr>
          <p:cNvSpPr txBox="1"/>
          <p:nvPr/>
        </p:nvSpPr>
        <p:spPr>
          <a:xfrm>
            <a:off x="838200" y="6185098"/>
            <a:ext cx="1070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28.4.2023                                                      </a:t>
            </a:r>
            <a:r>
              <a:rPr lang="hr-H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Károly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György	Seminar o sindikalnim i međunarodnim standardima rada – Skopje	13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D09A7E7-7A28-8041-5F38-885D33C17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FA0CE91E-30D2-8C9C-5938-C9A2EE5A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80" y="666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99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7F67B2-FC60-C649-9A65-179E9479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noProof="0" dirty="0">
                <a:latin typeface="+mn-lt"/>
              </a:rPr>
              <a:t>Posebna pažnja na ravnoteži između profesionalnog i privatnog života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E9BB83-5873-A54F-9F60-7848F2492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068" y="1728962"/>
            <a:ext cx="9139167" cy="460833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hr-HR" sz="2400" b="1" noProof="0" dirty="0">
                <a:solidFill>
                  <a:srgbClr val="FF0000"/>
                </a:solidFill>
              </a:rPr>
              <a:t>Zamagljene granice između ličnog i profesionalnog života tokom rada od kuće</a:t>
            </a:r>
          </a:p>
          <a:p>
            <a:pPr lvl="2"/>
            <a:r>
              <a:rPr lang="hr-HR" sz="2400" b="1" noProof="0" dirty="0"/>
              <a:t>Radno vrijeme i vrijeme za kontaktiranje</a:t>
            </a:r>
          </a:p>
          <a:p>
            <a:pPr lvl="2"/>
            <a:r>
              <a:rPr lang="hr-HR" sz="2400" b="1" noProof="0" dirty="0"/>
              <a:t>Nedovoljna jasnoća vezana za bolovanje i druge politike</a:t>
            </a:r>
          </a:p>
          <a:p>
            <a:pPr lvl="2"/>
            <a:r>
              <a:rPr lang="hr-HR" sz="2400" b="1" noProof="0" dirty="0"/>
              <a:t>Ravnoteže između profesionalnih i porodičnih obaveza, kao što su </a:t>
            </a:r>
            <a:r>
              <a:rPr lang="hr-HR" sz="2400" b="1" noProof="0" dirty="0" err="1"/>
              <a:t>maladjeca</a:t>
            </a:r>
            <a:r>
              <a:rPr lang="hr-HR" sz="2400" b="1" noProof="0" dirty="0"/>
              <a:t> ili članovi porodice koji su kod kuće</a:t>
            </a:r>
          </a:p>
          <a:p>
            <a:pPr lvl="1"/>
            <a:r>
              <a:rPr lang="hr-HR" b="1" noProof="0" dirty="0">
                <a:solidFill>
                  <a:srgbClr val="FF0000"/>
                </a:solidFill>
              </a:rPr>
              <a:t>Moguća </a:t>
            </a:r>
            <a:r>
              <a:rPr lang="hr-HR" b="1" noProof="0" dirty="0" err="1">
                <a:solidFill>
                  <a:srgbClr val="FF0000"/>
                </a:solidFill>
              </a:rPr>
              <a:t>dejstva</a:t>
            </a:r>
            <a:r>
              <a:rPr lang="hr-HR" b="1" noProof="0" dirty="0">
                <a:solidFill>
                  <a:srgbClr val="FF0000"/>
                </a:solidFill>
              </a:rPr>
              <a:t> na zaštitu zdravlja i sigurnosti na radu</a:t>
            </a:r>
          </a:p>
          <a:p>
            <a:pPr lvl="2"/>
            <a:r>
              <a:rPr lang="hr-HR" sz="2400" b="1" noProof="0" dirty="0"/>
              <a:t>Povećan stres i drugi psihološka </a:t>
            </a:r>
            <a:r>
              <a:rPr lang="hr-HR" sz="2400" b="1" noProof="0" dirty="0" err="1"/>
              <a:t>dejstva</a:t>
            </a:r>
            <a:endParaRPr lang="hr-HR" sz="2400" b="1" noProof="0" dirty="0"/>
          </a:p>
          <a:p>
            <a:pPr lvl="2"/>
            <a:r>
              <a:rPr lang="hr-HR" sz="2400" b="1" noProof="0" dirty="0"/>
              <a:t>Fizički i mentalni zamor, izgaranje</a:t>
            </a:r>
          </a:p>
          <a:p>
            <a:pPr lvl="2"/>
            <a:r>
              <a:rPr lang="hr-HR" sz="2400" b="1" noProof="0" dirty="0"/>
              <a:t>Negativna </a:t>
            </a:r>
            <a:r>
              <a:rPr lang="hr-HR" sz="2400" b="1" noProof="0" dirty="0" err="1"/>
              <a:t>dejstva</a:t>
            </a:r>
            <a:r>
              <a:rPr lang="hr-HR" sz="2400" b="1" noProof="0" dirty="0"/>
              <a:t> na socijalno zdravlje i dobrobit</a:t>
            </a:r>
            <a:endParaRPr lang="hr-HR" sz="2000" noProof="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C0288DF-CFE7-2BE0-90C5-0B33428E122E}"/>
              </a:ext>
            </a:extLst>
          </p:cNvPr>
          <p:cNvSpPr txBox="1"/>
          <p:nvPr/>
        </p:nvSpPr>
        <p:spPr>
          <a:xfrm>
            <a:off x="838200" y="6185098"/>
            <a:ext cx="1070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28.4.2023                                                      </a:t>
            </a:r>
            <a:r>
              <a:rPr lang="hr-H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Károly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György	Seminar o sindikalnim i međunarodnim standardima rada – Skopje	14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8740CC15-7BE0-EBC5-E8A3-4497E82D2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F794F8C4-5728-CBD2-DABC-0CD88275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702" y="412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12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ACDAD3-D4F7-4F24-0117-F3A035FD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noProof="0" dirty="0">
                <a:latin typeface="+mn-lt"/>
              </a:rPr>
              <a:t>Šta Vas najviše brine: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94F2C0-F786-AE91-EBD7-9919C556D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b="1" noProof="0" dirty="0"/>
              <a:t>Šta je za Vas trenutni najveći gorući problem?</a:t>
            </a:r>
          </a:p>
          <a:p>
            <a:r>
              <a:rPr lang="hr-HR" sz="4000" b="1" noProof="0" dirty="0"/>
              <a:t>Šta mislite da su nadolazeća problematična pitanja?</a:t>
            </a:r>
          </a:p>
          <a:p>
            <a:r>
              <a:rPr lang="hr-HR" sz="4000" b="1" noProof="0" dirty="0"/>
              <a:t>Šta mislite koje pitanje je moguće riješiti?</a:t>
            </a:r>
          </a:p>
          <a:p>
            <a:r>
              <a:rPr lang="hr-HR" sz="4000" b="1" noProof="0" dirty="0"/>
              <a:t>Promjene putem trgovine i tehnologije – interesi kapitala?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1420CF7-B2D3-D365-81B2-B5FB170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1DC8C1F5-0DBA-649C-5521-FE3EC13E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666345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DBFBEB9-288B-9E92-5A5C-AF25E7CF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2</a:t>
            </a:fld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AB1FD0-A2E2-635E-F290-3CF9138A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8D4F0410-2589-421D-2164-63E6BBE7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63" y="33337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717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060C26-C1CC-4246-87EB-FAF49B2A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noProof="0" dirty="0">
                <a:solidFill>
                  <a:srgbClr val="FF0000"/>
                </a:solidFill>
                <a:latin typeface="+mn-lt"/>
              </a:rPr>
              <a:t>Ravnoteža između profesionalnog i privatnog života</a:t>
            </a:r>
            <a:r>
              <a:rPr lang="hr-HR" noProof="0" dirty="0">
                <a:latin typeface="+mn-lt"/>
              </a:rPr>
              <a:t>			</a:t>
            </a:r>
            <a:r>
              <a:rPr lang="hr-HR" sz="3200" b="1" noProof="0" dirty="0">
                <a:solidFill>
                  <a:srgbClr val="FF0000"/>
                </a:solidFill>
                <a:latin typeface="+mn-lt"/>
              </a:rPr>
              <a:t>Predložene akcije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8F21F6-ACA5-FD42-BC28-9BFD4B9C5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028" y="1833694"/>
            <a:ext cx="10515600" cy="4860000"/>
          </a:xfrm>
        </p:spPr>
        <p:txBody>
          <a:bodyPr>
            <a:normAutofit/>
          </a:bodyPr>
          <a:lstStyle/>
          <a:p>
            <a:pPr lvl="2"/>
            <a:r>
              <a:rPr lang="hr-HR" sz="2400" noProof="0" dirty="0"/>
              <a:t>Veća </a:t>
            </a:r>
            <a:r>
              <a:rPr lang="hr-HR" sz="2400" b="1" noProof="0" dirty="0"/>
              <a:t>fleksibilnost u dogovoru o radnom vremenu</a:t>
            </a:r>
            <a:endParaRPr lang="hr-HR" sz="2400" i="1" u="sng" noProof="0" dirty="0"/>
          </a:p>
          <a:p>
            <a:pPr lvl="2"/>
            <a:r>
              <a:rPr lang="hr-HR" sz="2400" b="1" noProof="0" dirty="0"/>
              <a:t>Obavještavanje radnika</a:t>
            </a:r>
            <a:endParaRPr lang="hr-HR" sz="2400" noProof="0" dirty="0"/>
          </a:p>
          <a:p>
            <a:pPr lvl="2"/>
            <a:r>
              <a:rPr lang="hr-HR" sz="2400" noProof="0" dirty="0"/>
              <a:t>Omogućiti radnicima da koriste godišnji odmor odnosno roditeljsko odsustvo, po potrebi</a:t>
            </a:r>
          </a:p>
          <a:p>
            <a:pPr lvl="2"/>
            <a:r>
              <a:rPr lang="hr-HR" sz="2400" noProof="0" dirty="0"/>
              <a:t>Kombinacija fleksibilnosti sa osnovnim pravilima </a:t>
            </a:r>
            <a:r>
              <a:rPr lang="hr-HR" sz="2400" b="1" noProof="0" dirty="0"/>
              <a:t>kada su radnici na raspolaganju ili ne za rad </a:t>
            </a:r>
            <a:r>
              <a:rPr lang="hr-HR" sz="2400" noProof="0" dirty="0"/>
              <a:t>kako bi im se omogućilo da napuste radno mjesto u određeno vrijeme da se odmore i za potrebe privatnog života</a:t>
            </a:r>
          </a:p>
          <a:p>
            <a:pPr lvl="2"/>
            <a:r>
              <a:rPr lang="hr-HR" sz="2400" noProof="0" dirty="0"/>
              <a:t>Veća </a:t>
            </a:r>
            <a:r>
              <a:rPr lang="hr-HR" sz="2400" b="1" noProof="0" dirty="0"/>
              <a:t>pažnja na </a:t>
            </a:r>
            <a:r>
              <a:rPr lang="hr-HR" sz="2400" b="1" dirty="0" err="1"/>
              <a:t>kvalitet</a:t>
            </a:r>
            <a:r>
              <a:rPr lang="hr-HR" sz="2400" b="1" dirty="0"/>
              <a:t> rada </a:t>
            </a:r>
            <a:r>
              <a:rPr lang="hr-HR" sz="2400" noProof="0" dirty="0"/>
              <a:t>umjesto na količinu</a:t>
            </a:r>
          </a:p>
          <a:p>
            <a:pPr lvl="2"/>
            <a:r>
              <a:rPr lang="hr-HR" sz="2400" noProof="0" dirty="0"/>
              <a:t>Savjetovanje radnicima da </a:t>
            </a:r>
            <a:r>
              <a:rPr lang="hr-HR" sz="2400" b="1" noProof="0" dirty="0"/>
              <a:t>kreiraju određeno radno mjesto na kojem neće biti ometani </a:t>
            </a:r>
            <a:r>
              <a:rPr lang="hr-HR" sz="2400" noProof="0" dirty="0"/>
              <a:t>i određivanje granica u vezi radnog vremena sa svojim partnerima, djecom, odnosno ukućanima</a:t>
            </a:r>
          </a:p>
          <a:p>
            <a:pPr lvl="2"/>
            <a:r>
              <a:rPr lang="hr-HR" sz="2400" noProof="0" dirty="0">
                <a:solidFill>
                  <a:srgbClr val="FF0000"/>
                </a:solidFill>
              </a:rPr>
              <a:t>Pravo na napuštanje radnog mjesta!</a:t>
            </a:r>
            <a:endParaRPr lang="hr-HR" noProof="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BFBB145-2B01-6827-5278-773EC5F0FB4B}"/>
              </a:ext>
            </a:extLst>
          </p:cNvPr>
          <p:cNvSpPr txBox="1"/>
          <p:nvPr/>
        </p:nvSpPr>
        <p:spPr>
          <a:xfrm>
            <a:off x="838200" y="6185098"/>
            <a:ext cx="1070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28.4.2023                                                      </a:t>
            </a:r>
            <a:r>
              <a:rPr lang="hr-H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Károly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György	Seminar o sindikalnim i međunarodnim standardima rada – Skopje	15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0F754411-8417-E703-0014-9A17A8AF4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357D979D-F38A-2E10-F483-83B0FA333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81" y="412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04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0C4CFD-5ED7-CD45-9860-6E571CF9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360725"/>
            <a:ext cx="11210924" cy="720000"/>
          </a:xfrm>
        </p:spPr>
        <p:txBody>
          <a:bodyPr>
            <a:normAutofit/>
          </a:bodyPr>
          <a:lstStyle/>
          <a:p>
            <a:pPr algn="ctr"/>
            <a:r>
              <a:rPr lang="hr-HR" sz="3600" b="1" noProof="0" dirty="0">
                <a:latin typeface="+mn-lt"/>
              </a:rPr>
              <a:t>Posebna pažnja na </a:t>
            </a:r>
            <a:r>
              <a:rPr lang="hr-HR" sz="3600" b="1" noProof="0" dirty="0">
                <a:solidFill>
                  <a:srgbClr val="FF0000"/>
                </a:solidFill>
                <a:latin typeface="+mn-lt"/>
              </a:rPr>
              <a:t>nasilje i uznemiravanje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1E26F-2351-F144-828F-4D5F0E03D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1514765"/>
            <a:ext cx="11210924" cy="4230254"/>
          </a:xfrm>
        </p:spPr>
        <p:txBody>
          <a:bodyPr>
            <a:normAutofit/>
          </a:bodyPr>
          <a:lstStyle/>
          <a:p>
            <a:r>
              <a:rPr lang="hr-HR" sz="2000" b="1" noProof="0" dirty="0">
                <a:solidFill>
                  <a:srgbClr val="FF0000"/>
                </a:solidFill>
              </a:rPr>
              <a:t>Rizici</a:t>
            </a:r>
          </a:p>
          <a:p>
            <a:pPr lvl="2"/>
            <a:r>
              <a:rPr lang="hr-HR" sz="2000" b="1" noProof="0" dirty="0"/>
              <a:t>Visokotehnološko uznemiravanje,</a:t>
            </a:r>
            <a:endParaRPr lang="hr-HR" sz="2000" noProof="0" dirty="0">
              <a:solidFill>
                <a:srgbClr val="002060"/>
              </a:solidFill>
            </a:endParaRPr>
          </a:p>
          <a:p>
            <a:pPr lvl="2"/>
            <a:r>
              <a:rPr lang="hr-HR" sz="2000" b="1" noProof="0" dirty="0"/>
              <a:t>Nasilje u porodici/domaćinstvu</a:t>
            </a:r>
            <a:r>
              <a:rPr lang="hr-HR" sz="2000" noProof="0" dirty="0"/>
              <a:t>,</a:t>
            </a:r>
          </a:p>
          <a:p>
            <a:pPr marL="914400" lvl="2" indent="0">
              <a:buNone/>
            </a:pPr>
            <a:endParaRPr lang="hr-HR" sz="2000" noProof="0" dirty="0"/>
          </a:p>
          <a:p>
            <a:r>
              <a:rPr lang="hr-HR" sz="2000" b="1" noProof="0" dirty="0">
                <a:solidFill>
                  <a:srgbClr val="FF0000"/>
                </a:solidFill>
              </a:rPr>
              <a:t>Predložene akcije</a:t>
            </a:r>
          </a:p>
          <a:p>
            <a:pPr lvl="2"/>
            <a:r>
              <a:rPr lang="hr-HR" sz="2000" noProof="0" dirty="0"/>
              <a:t>Donijeti </a:t>
            </a:r>
            <a:r>
              <a:rPr lang="hr-HR" sz="2000" b="1" noProof="0" dirty="0"/>
              <a:t>politike o radnom mjestu </a:t>
            </a:r>
            <a:r>
              <a:rPr lang="hr-HR" sz="2000" noProof="0" dirty="0"/>
              <a:t>i osigurati da se one provode</a:t>
            </a:r>
          </a:p>
          <a:p>
            <a:pPr lvl="2"/>
            <a:r>
              <a:rPr lang="hr-HR" sz="2000" noProof="0" dirty="0"/>
              <a:t>Redovne </a:t>
            </a:r>
            <a:r>
              <a:rPr lang="hr-HR" sz="2000" b="1" noProof="0" dirty="0"/>
              <a:t>konsultacije sa radnicima i njihovim predstavnicima</a:t>
            </a:r>
            <a:endParaRPr lang="hr-HR" sz="2000" noProof="0" dirty="0"/>
          </a:p>
          <a:p>
            <a:pPr lvl="2"/>
            <a:r>
              <a:rPr lang="hr-HR" sz="2000" noProof="0" dirty="0"/>
              <a:t>Dati radnicima </a:t>
            </a:r>
            <a:r>
              <a:rPr lang="hr-HR" sz="2000" b="1" noProof="0" dirty="0"/>
              <a:t>jasna uputstva</a:t>
            </a:r>
            <a:endParaRPr lang="hr-HR" sz="2000" noProof="0" dirty="0"/>
          </a:p>
          <a:p>
            <a:pPr lvl="2"/>
            <a:r>
              <a:rPr lang="hr-HR" sz="2000" noProof="0" dirty="0"/>
              <a:t>Procedure za </a:t>
            </a:r>
            <a:r>
              <a:rPr lang="hr-HR" sz="2000" b="1" noProof="0" dirty="0"/>
              <a:t>zabranu diskriminacije i uznemiravanja i promocija pravednog postupanja</a:t>
            </a:r>
            <a:endParaRPr lang="hr-HR" sz="2000" noProof="0" dirty="0"/>
          </a:p>
          <a:p>
            <a:pPr lvl="2"/>
            <a:r>
              <a:rPr lang="hr-HR" sz="2000" b="1" noProof="0" dirty="0"/>
              <a:t>Podizanje svijesti</a:t>
            </a:r>
          </a:p>
          <a:p>
            <a:pPr lvl="2"/>
            <a:r>
              <a:rPr lang="hr-HR" b="1" noProof="0" dirty="0"/>
              <a:t>Poboljšati komunikaciju</a:t>
            </a:r>
            <a:endParaRPr lang="hr-HR" sz="2000" noProof="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5972679-1B2B-415E-2641-B0AB47882380}"/>
              </a:ext>
            </a:extLst>
          </p:cNvPr>
          <p:cNvSpPr txBox="1"/>
          <p:nvPr/>
        </p:nvSpPr>
        <p:spPr>
          <a:xfrm>
            <a:off x="838200" y="6185098"/>
            <a:ext cx="1070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28.4.2023                                                      </a:t>
            </a:r>
            <a:r>
              <a:rPr lang="hr-H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Károly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György	Seminar o sindikalnim i međunarodnim standardima rada – Skopje	16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75317ECF-4A2E-5ADA-119D-41C49F22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A62984BC-BD5B-C099-3AB6-3C2092A74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702" y="368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5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2E564-F92B-5841-8E71-C69FC331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noProof="0" dirty="0">
                <a:latin typeface="+mn-lt"/>
              </a:rPr>
              <a:t>Komunikacija, informiranje i obuka</a:t>
            </a:r>
            <a:br>
              <a:rPr lang="hr-HR" sz="3600" b="1" noProof="0" dirty="0">
                <a:latin typeface="+mn-lt"/>
              </a:rPr>
            </a:br>
            <a:r>
              <a:rPr lang="hr-HR" sz="3600" b="1" noProof="0" dirty="0">
                <a:latin typeface="+mn-lt"/>
              </a:rPr>
              <a:t>		</a:t>
            </a:r>
            <a:r>
              <a:rPr lang="hr-HR" sz="3600" b="1" noProof="0" dirty="0">
                <a:solidFill>
                  <a:srgbClr val="FF0000"/>
                </a:solidFill>
                <a:latin typeface="+mn-lt"/>
              </a:rPr>
              <a:t>Predložene akcije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26F0FA-4742-CC48-99EE-61BB82CD8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462" y="1833694"/>
            <a:ext cx="10788337" cy="4860000"/>
          </a:xfrm>
        </p:spPr>
        <p:txBody>
          <a:bodyPr>
            <a:normAutofit/>
          </a:bodyPr>
          <a:lstStyle/>
          <a:p>
            <a:pPr lvl="2">
              <a:spcAft>
                <a:spcPts val="600"/>
              </a:spcAft>
            </a:pPr>
            <a:r>
              <a:rPr lang="hr-HR" sz="2400" noProof="0" dirty="0"/>
              <a:t>Stvoriti okruženje za </a:t>
            </a:r>
            <a:r>
              <a:rPr lang="hr-HR" sz="2400" b="1" noProof="0" dirty="0"/>
              <a:t>otvorenu, iskrenu i djelotvornu komunikaciju</a:t>
            </a:r>
          </a:p>
          <a:p>
            <a:pPr lvl="2">
              <a:spcAft>
                <a:spcPts val="600"/>
              </a:spcAft>
            </a:pPr>
            <a:r>
              <a:rPr lang="hr-HR" sz="2400" noProof="0" dirty="0"/>
              <a:t>Uključiti se u </a:t>
            </a:r>
            <a:r>
              <a:rPr lang="hr-HR" sz="2400" b="1" noProof="0" dirty="0"/>
              <a:t>dijalog između poslodavaca i radnika </a:t>
            </a:r>
            <a:r>
              <a:rPr lang="hr-HR" sz="2400" noProof="0" dirty="0"/>
              <a:t>u vezi pitanja koja ih muče i potreba</a:t>
            </a:r>
          </a:p>
          <a:p>
            <a:pPr lvl="2"/>
            <a:r>
              <a:rPr lang="hr-HR" sz="2400" noProof="0" dirty="0"/>
              <a:t>Obučiti rukovoditelje i nadzornike da djeluju kao </a:t>
            </a:r>
            <a:r>
              <a:rPr lang="hr-HR" sz="2400" b="1" noProof="0" dirty="0"/>
              <a:t>uzori</a:t>
            </a:r>
          </a:p>
          <a:p>
            <a:pPr lvl="2"/>
            <a:r>
              <a:rPr lang="hr-HR" sz="2400" b="1" noProof="0" dirty="0"/>
              <a:t>Obučiti rukovoditelje i nadzornike i </a:t>
            </a:r>
            <a:r>
              <a:rPr lang="hr-HR" sz="2400" b="1" noProof="0" dirty="0">
                <a:solidFill>
                  <a:srgbClr val="FF0000"/>
                </a:solidFill>
              </a:rPr>
              <a:t>predstavnike radnika za zaštitu zdravlja i sigurnosti na radu </a:t>
            </a:r>
            <a:r>
              <a:rPr lang="hr-HR" sz="2400" b="1" noProof="0" dirty="0"/>
              <a:t>kako da prepoznaju znake depresije i poremećaja stresa </a:t>
            </a:r>
            <a:r>
              <a:rPr lang="hr-HR" sz="2400" noProof="0" dirty="0"/>
              <a:t>i da otkriju nasilje i uznemiravanje</a:t>
            </a:r>
          </a:p>
          <a:p>
            <a:pPr lvl="2"/>
            <a:r>
              <a:rPr lang="hr-HR" sz="2400" noProof="0" dirty="0"/>
              <a:t>Obučiti o </a:t>
            </a:r>
            <a:r>
              <a:rPr lang="hr-HR" sz="2400" b="1" noProof="0" dirty="0"/>
              <a:t>vještinama smirivanja situacije i održavanja prirodnog ritma tijela </a:t>
            </a:r>
            <a:r>
              <a:rPr lang="hr-HR" sz="2400" noProof="0" dirty="0"/>
              <a:t>(na primjer, ishrana, san, odmor i vježba)</a:t>
            </a:r>
          </a:p>
          <a:p>
            <a:pPr lvl="2"/>
            <a:r>
              <a:rPr lang="hr-HR" sz="2400" b="1" noProof="0" dirty="0"/>
              <a:t>Obučiti rukovoditelje o najboljim praksama </a:t>
            </a:r>
            <a:r>
              <a:rPr lang="hr-HR" sz="2400" noProof="0" dirty="0"/>
              <a:t>za postupanje sa radnicima koji rade na daljinu, kako bi mogli bolje voditi i podržavati svoje timove</a:t>
            </a:r>
          </a:p>
          <a:p>
            <a:pPr lvl="2"/>
            <a:r>
              <a:rPr lang="hr-HR" sz="2400" noProof="0" dirty="0"/>
              <a:t>Poštivanje privatnosti radnika</a:t>
            </a:r>
            <a:endParaRPr lang="hr-HR" sz="2000" noProof="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66EFCD9-A8B3-7226-DF7E-51C8EB25CE53}"/>
              </a:ext>
            </a:extLst>
          </p:cNvPr>
          <p:cNvSpPr txBox="1"/>
          <p:nvPr/>
        </p:nvSpPr>
        <p:spPr>
          <a:xfrm>
            <a:off x="838200" y="6185098"/>
            <a:ext cx="1070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28.4.2023                                                      </a:t>
            </a:r>
            <a:r>
              <a:rPr lang="hr-H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Károly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György	Seminar o sindikalnim i međunarodnim standardima rada – Skopje	17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FFAABAE6-DDAC-56FB-F50A-3F796B433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5D7E7ADD-7C84-FBBF-2EFD-0EEAD942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702" y="666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580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C87CD2-C48A-B744-B072-A967879B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noProof="0" dirty="0">
                <a:latin typeface="+mn-lt"/>
              </a:rPr>
            </a:br>
            <a:r>
              <a:rPr lang="hr-HR" sz="4400" b="1" noProof="0" dirty="0">
                <a:solidFill>
                  <a:srgbClr val="FF0000"/>
                </a:solidFill>
                <a:latin typeface="+mn-lt"/>
              </a:rPr>
              <a:t>Rad na daljinu i promocija zdravlja</a:t>
            </a:r>
            <a:br>
              <a:rPr lang="hr-HR" sz="2200" b="1" noProof="0" dirty="0">
                <a:latin typeface="+mn-lt"/>
              </a:rPr>
            </a:br>
            <a:br>
              <a:rPr lang="hr-HR" sz="2200" b="1" noProof="0" dirty="0">
                <a:latin typeface="+mn-lt"/>
              </a:rPr>
            </a:br>
            <a:r>
              <a:rPr lang="hr-HR" sz="3600" b="1" noProof="0" dirty="0">
                <a:latin typeface="+mn-lt"/>
              </a:rPr>
              <a:t>Promocija zdravlja i prevencija negativnih načina ponašanja za suočavanje sa situacijom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4F5593-F86F-D944-97E8-75337FABF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3748986"/>
            <a:ext cx="11210924" cy="630604"/>
          </a:xfrm>
        </p:spPr>
        <p:txBody>
          <a:bodyPr>
            <a:noAutofit/>
          </a:bodyPr>
          <a:lstStyle/>
          <a:p>
            <a:pPr lvl="1"/>
            <a:r>
              <a:rPr lang="hr-HR" b="1" dirty="0"/>
              <a:t>Psihosocijalni rizici i stres uzrokovan radom su povezani sa nezdravim modelima ponašanja, uključujući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B0136341-7BCA-CD4A-A8EF-FEA0B3C51EF8}"/>
              </a:ext>
            </a:extLst>
          </p:cNvPr>
          <p:cNvSpPr txBox="1">
            <a:spLocks/>
          </p:cNvSpPr>
          <p:nvPr/>
        </p:nvSpPr>
        <p:spPr>
          <a:xfrm>
            <a:off x="490538" y="4895610"/>
            <a:ext cx="11210924" cy="921128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</a:pPr>
            <a:r>
              <a:rPr lang="hr-HR" sz="2000" b="1" dirty="0"/>
              <a:t>Povećanom konzumacijom alkohola</a:t>
            </a:r>
          </a:p>
          <a:p>
            <a:pPr lvl="2">
              <a:spcBef>
                <a:spcPts val="0"/>
              </a:spcBef>
            </a:pPr>
            <a:r>
              <a:rPr lang="hr-HR" sz="2000" b="1" dirty="0"/>
              <a:t>Povećanim pušenjem</a:t>
            </a:r>
          </a:p>
          <a:p>
            <a:pPr lvl="2">
              <a:spcBef>
                <a:spcPts val="0"/>
              </a:spcBef>
            </a:pPr>
            <a:r>
              <a:rPr lang="hr-HR" sz="2000" b="1" dirty="0"/>
              <a:t>Lošim navikama ishrane</a:t>
            </a:r>
          </a:p>
          <a:p>
            <a:pPr lvl="2">
              <a:spcBef>
                <a:spcPts val="0"/>
              </a:spcBef>
            </a:pPr>
            <a:r>
              <a:rPr lang="hr-HR" sz="2000" b="1" dirty="0"/>
              <a:t>Manje učestalim fizičkim vježbanjem</a:t>
            </a:r>
          </a:p>
          <a:p>
            <a:pPr lvl="2">
              <a:spcBef>
                <a:spcPts val="0"/>
              </a:spcBef>
            </a:pPr>
            <a:r>
              <a:rPr lang="hr-HR" sz="2000" b="1" dirty="0"/>
              <a:t>Neredovnim snom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8CCBAAC-A7AF-7E43-87BF-A7E6C915F5BF}"/>
              </a:ext>
            </a:extLst>
          </p:cNvPr>
          <p:cNvSpPr txBox="1">
            <a:spLocks/>
          </p:cNvSpPr>
          <p:nvPr/>
        </p:nvSpPr>
        <p:spPr>
          <a:xfrm>
            <a:off x="490538" y="2522010"/>
            <a:ext cx="11210924" cy="15422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hr-HR" sz="2400" b="1" dirty="0"/>
              <a:t>Rad od kuće može uzrokovati istinske promjene u dnevnoj rutini, povećati rizik od nekih nezdravih modela ponašanja, koji mogu negativno utjecati na fizičko i mentalno zdravlje i imati negativno </a:t>
            </a:r>
            <a:r>
              <a:rPr lang="hr-HR" sz="2400" b="1" dirty="0" err="1"/>
              <a:t>dejstvo</a:t>
            </a:r>
            <a:r>
              <a:rPr lang="hr-HR" sz="2400" b="1" dirty="0"/>
              <a:t> na rezultate rada.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A847C89-8201-7BEB-52DC-E92F5BA3BC58}"/>
              </a:ext>
            </a:extLst>
          </p:cNvPr>
          <p:cNvSpPr txBox="1"/>
          <p:nvPr/>
        </p:nvSpPr>
        <p:spPr>
          <a:xfrm>
            <a:off x="838200" y="6185098"/>
            <a:ext cx="1070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28.4.2023                                                      </a:t>
            </a:r>
            <a:r>
              <a:rPr lang="hr-H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Károly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György	Seminar o sindikalnim i međunarodnim standardima rada – Skopje	18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E6CCC0BC-21F4-63DC-2B16-880063F8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81929883-B0ED-0F65-F6A1-C6EA30FD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702" y="4763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400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74E31B-76DB-0F40-B29B-4D1E18DC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6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hr-HR" noProof="0" dirty="0"/>
            </a:br>
            <a:r>
              <a:rPr lang="hr-HR" sz="3600" b="1" noProof="0" dirty="0">
                <a:latin typeface="+mn-lt"/>
              </a:rPr>
              <a:t>Rad na daljinu: Promocija zdravlja i prevencija negativnih modela ponašanja za suočavanje sa situacijom</a:t>
            </a:r>
            <a:r>
              <a:rPr lang="hr-HR" noProof="0" dirty="0"/>
              <a:t>		</a:t>
            </a:r>
            <a:r>
              <a:rPr lang="hr-HR" b="1" noProof="0" dirty="0">
                <a:solidFill>
                  <a:srgbClr val="FF0000"/>
                </a:solidFill>
                <a:latin typeface="+mn-lt"/>
              </a:rPr>
              <a:t>Predložene akcije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DA1866-F8C4-F146-B7B1-145120E19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459422"/>
            <a:ext cx="11210924" cy="3869944"/>
          </a:xfrm>
        </p:spPr>
        <p:txBody>
          <a:bodyPr/>
          <a:lstStyle/>
          <a:p>
            <a:pPr lvl="2"/>
            <a:r>
              <a:rPr lang="hr-HR" sz="2400" b="1" noProof="0" dirty="0"/>
              <a:t>Revidiranje dogovor o radnom vremenu</a:t>
            </a:r>
            <a:endParaRPr lang="hr-HR" sz="2400" noProof="0" dirty="0"/>
          </a:p>
          <a:p>
            <a:pPr lvl="2"/>
            <a:r>
              <a:rPr lang="hr-HR" sz="2400" noProof="0" dirty="0"/>
              <a:t>Obavijestiti i </a:t>
            </a:r>
            <a:r>
              <a:rPr lang="hr-HR" sz="2400" b="1" noProof="0" dirty="0"/>
              <a:t>obučiti radnike o zdravim rutinama </a:t>
            </a:r>
            <a:r>
              <a:rPr lang="hr-HR" sz="2400" noProof="0" dirty="0"/>
              <a:t>sna</a:t>
            </a:r>
          </a:p>
          <a:p>
            <a:pPr lvl="2"/>
            <a:r>
              <a:rPr lang="hr-HR" sz="2400" b="1" noProof="0" dirty="0"/>
              <a:t>Pozvati na redovno vježbanje</a:t>
            </a:r>
            <a:r>
              <a:rPr lang="hr-HR" sz="2400" noProof="0" dirty="0"/>
              <a:t>,</a:t>
            </a:r>
          </a:p>
          <a:p>
            <a:pPr lvl="2"/>
            <a:r>
              <a:rPr lang="hr-HR" sz="2400" b="1" noProof="0" dirty="0"/>
              <a:t>Pozvati na zdrave navike.</a:t>
            </a:r>
            <a:endParaRPr lang="hr-HR" sz="2400" noProof="0" dirty="0"/>
          </a:p>
          <a:p>
            <a:pPr lvl="2"/>
            <a:r>
              <a:rPr lang="hr-HR" sz="2400" noProof="0" dirty="0"/>
              <a:t>Osigurati </a:t>
            </a:r>
            <a:r>
              <a:rPr lang="hr-HR" sz="2400" b="1" noProof="0" dirty="0"/>
              <a:t>obuku i sredstva </a:t>
            </a:r>
            <a:r>
              <a:rPr lang="hr-HR" sz="2400" noProof="0" dirty="0"/>
              <a:t>o korištenju alkohola i droga i dostupnim uslugama/službama</a:t>
            </a:r>
          </a:p>
          <a:p>
            <a:pPr lvl="2"/>
            <a:r>
              <a:rPr lang="hr-HR" sz="2400" b="1" noProof="0" dirty="0"/>
              <a:t>Obuka rukovoditelja i nadzornika</a:t>
            </a:r>
            <a:endParaRPr lang="hr-HR" noProof="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CADCD15-4049-9A9D-5EEB-660ECCFB760C}"/>
              </a:ext>
            </a:extLst>
          </p:cNvPr>
          <p:cNvSpPr txBox="1"/>
          <p:nvPr/>
        </p:nvSpPr>
        <p:spPr>
          <a:xfrm>
            <a:off x="838200" y="6185098"/>
            <a:ext cx="1070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28.4.2023                                                      </a:t>
            </a:r>
            <a:r>
              <a:rPr lang="hr-H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Károly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György	Seminar o sindikalnim i međunarodnim standardima rada – Skopje	19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E0FBDC7E-F69B-F4F9-E3C0-32A5BFC85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28F188F2-0957-4F0F-A3C4-2629C05D9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80" y="666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758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FB23C3-D2A0-BAC2-33A5-86EBBFD5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noProof="0" dirty="0">
                <a:solidFill>
                  <a:srgbClr val="FF0000"/>
                </a:solidFill>
                <a:latin typeface="+mn-lt"/>
              </a:rPr>
              <a:t>Zaštita zdravlja i sigurnosti na radu u teoriji OSH – glavni problemi za zakonodavstvo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87E3F5-7029-7F84-EA34-E411FD9E5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042" y="1531028"/>
            <a:ext cx="10080000" cy="4860000"/>
          </a:xfrm>
        </p:spPr>
        <p:txBody>
          <a:bodyPr>
            <a:normAutofit fontScale="92500" lnSpcReduction="10000"/>
          </a:bodyPr>
          <a:lstStyle/>
          <a:p>
            <a:r>
              <a:rPr lang="hr-HR" b="1" noProof="0" dirty="0"/>
              <a:t>Osnovni sukob – nepovredivost doma vs pravo na organiziranje rada
Nema izuzetaka za zaštitu zdravlja i sigurnosti na radu u slučaju rada od kuće
Poslodavac je strogo odgovoran za nesreće na radu, čak i ako do njih dože u kućnom okruženju
U oblasti zaštite zdravlja i sigurnosti na radu poslodavci ispunjavaju svoje obaveze pravilnom </a:t>
            </a:r>
            <a:r>
              <a:rPr lang="hr-HR" b="1" dirty="0"/>
              <a:t>organizacijom rada i uspostavom sistema preventivnih mjera</a:t>
            </a:r>
            <a:r>
              <a:rPr lang="hr-HR" b="1" noProof="0" dirty="0"/>
              <a:t>.
Mogućnost je svedena uglavnom na mjere o kojima se prethodno razgovaralo
Troškovi vezani za osiguranje zdravlja i sigurnosti na radu padaju na teret poslodavca</a:t>
            </a:r>
            <a:endParaRPr lang="hr-HR" noProof="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597A849-BCCB-5CC6-8D31-F35602AD0EB0}"/>
              </a:ext>
            </a:extLst>
          </p:cNvPr>
          <p:cNvSpPr txBox="1"/>
          <p:nvPr/>
        </p:nvSpPr>
        <p:spPr>
          <a:xfrm>
            <a:off x="838200" y="6185098"/>
            <a:ext cx="1070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28.4.2023                                                      </a:t>
            </a:r>
            <a:r>
              <a:rPr lang="hr-H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Károly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György	Seminar o sindikalnim i međunarodnim standardima rada – Skopje	20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21EF99E9-F3F2-30D8-587D-56DCA5D71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FE2A84FB-4505-3CD6-0BB6-F4FA592D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641" y="412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422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 descr="Slide01.png">
            <a:extLst>
              <a:ext uri="{FF2B5EF4-FFF2-40B4-BE49-F238E27FC236}">
                <a16:creationId xmlns:a16="http://schemas.microsoft.com/office/drawing/2014/main" id="{DBDF78F8-1E10-FC04-09E7-98280DD9E2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41574" y="776288"/>
            <a:ext cx="8850426" cy="661323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49B3116-7A83-DA68-F7D9-5B865D9D860E}"/>
              </a:ext>
            </a:extLst>
          </p:cNvPr>
          <p:cNvSpPr txBox="1"/>
          <p:nvPr/>
        </p:nvSpPr>
        <p:spPr>
          <a:xfrm>
            <a:off x="838200" y="6550223"/>
            <a:ext cx="1070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28.4.2023                                                      </a:t>
            </a:r>
            <a:r>
              <a:rPr lang="hr-H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Károly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György	Seminar o sindikalnim i međunarodnim standardima rada – Skopje	21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C99C315A-2784-BB6B-D626-7E209D9A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FE7A1A1C-7D62-46F0-B53A-4167331D8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66" y="666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6B58B9-7400-07CF-C24A-E10AC29A65FC}"/>
              </a:ext>
            </a:extLst>
          </p:cNvPr>
          <p:cNvSpPr txBox="1"/>
          <p:nvPr/>
        </p:nvSpPr>
        <p:spPr>
          <a:xfrm>
            <a:off x="4330261" y="180195"/>
            <a:ext cx="284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radite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radite</a:t>
            </a:r>
            <a:r>
              <a:rPr lang="en-US" dirty="0"/>
              <a:t> od </a:t>
            </a:r>
            <a:r>
              <a:rPr lang="en-US" dirty="0" err="1"/>
              <a:t>kuće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C056F-89F9-D62D-158B-3E02C43C1299}"/>
              </a:ext>
            </a:extLst>
          </p:cNvPr>
          <p:cNvSpPr txBox="1"/>
          <p:nvPr/>
        </p:nvSpPr>
        <p:spPr>
          <a:xfrm>
            <a:off x="5653255" y="2540227"/>
            <a:ext cx="15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Gledate</a:t>
            </a:r>
            <a:r>
              <a:rPr lang="en-US" dirty="0"/>
              <a:t> Netflix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6676B-9B2C-4DB3-7762-DC2A7A5E7A6D}"/>
              </a:ext>
            </a:extLst>
          </p:cNvPr>
          <p:cNvSpPr txBox="1"/>
          <p:nvPr/>
        </p:nvSpPr>
        <p:spPr>
          <a:xfrm>
            <a:off x="6096000" y="2859712"/>
            <a:ext cx="115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Drijemate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4BE83-7391-FC1C-9736-7D040B914967}"/>
              </a:ext>
            </a:extLst>
          </p:cNvPr>
          <p:cNvSpPr txBox="1"/>
          <p:nvPr/>
        </p:nvSpPr>
        <p:spPr>
          <a:xfrm>
            <a:off x="5874627" y="3189967"/>
            <a:ext cx="15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Pravite</a:t>
            </a:r>
            <a:r>
              <a:rPr lang="en-US" dirty="0"/>
              <a:t> </a:t>
            </a:r>
            <a:r>
              <a:rPr lang="en-US" dirty="0" err="1"/>
              <a:t>ručak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E4FBF-58E3-3E6F-F70B-41ABA00483BE}"/>
              </a:ext>
            </a:extLst>
          </p:cNvPr>
          <p:cNvSpPr txBox="1"/>
          <p:nvPr/>
        </p:nvSpPr>
        <p:spPr>
          <a:xfrm>
            <a:off x="5969876" y="3527968"/>
            <a:ext cx="15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Čistite</a:t>
            </a:r>
            <a:r>
              <a:rPr lang="en-US" dirty="0"/>
              <a:t> </a:t>
            </a:r>
            <a:r>
              <a:rPr lang="en-US" dirty="0" err="1"/>
              <a:t>kuću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0D99C-EA12-B614-7EC8-071F3F78A2E7}"/>
              </a:ext>
            </a:extLst>
          </p:cNvPr>
          <p:cNvSpPr txBox="1"/>
          <p:nvPr/>
        </p:nvSpPr>
        <p:spPr>
          <a:xfrm>
            <a:off x="5754413" y="3834704"/>
            <a:ext cx="15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Kućne</a:t>
            </a:r>
            <a:r>
              <a:rPr lang="en-US" dirty="0"/>
              <a:t> </a:t>
            </a:r>
            <a:r>
              <a:rPr lang="en-US" dirty="0" err="1"/>
              <a:t>poslove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AB738-90DF-C8E8-C964-B89B31C14BBF}"/>
              </a:ext>
            </a:extLst>
          </p:cNvPr>
          <p:cNvSpPr txBox="1"/>
          <p:nvPr/>
        </p:nvSpPr>
        <p:spPr>
          <a:xfrm>
            <a:off x="6096000" y="4141752"/>
            <a:ext cx="15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Perete</a:t>
            </a:r>
            <a:r>
              <a:rPr lang="en-US" dirty="0"/>
              <a:t> </a:t>
            </a:r>
            <a:r>
              <a:rPr lang="en-US" dirty="0" err="1"/>
              <a:t>veš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13D92-4ADA-E01B-41B4-81D9C7B178A2}"/>
              </a:ext>
            </a:extLst>
          </p:cNvPr>
          <p:cNvSpPr txBox="1"/>
          <p:nvPr/>
        </p:nvSpPr>
        <p:spPr>
          <a:xfrm>
            <a:off x="5653255" y="4477557"/>
            <a:ext cx="15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Plaćate</a:t>
            </a:r>
            <a:r>
              <a:rPr lang="en-US" dirty="0"/>
              <a:t> </a:t>
            </a:r>
            <a:r>
              <a:rPr lang="en-US" dirty="0" err="1"/>
              <a:t>račune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6E53C-2834-A526-D132-58C88183B021}"/>
              </a:ext>
            </a:extLst>
          </p:cNvPr>
          <p:cNvSpPr txBox="1"/>
          <p:nvPr/>
        </p:nvSpPr>
        <p:spPr>
          <a:xfrm>
            <a:off x="6035535" y="4801884"/>
            <a:ext cx="15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Pijete</a:t>
            </a:r>
            <a:r>
              <a:rPr lang="en-US" dirty="0"/>
              <a:t> </a:t>
            </a:r>
            <a:r>
              <a:rPr lang="en-US" dirty="0" err="1"/>
              <a:t>kafu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3A512-A410-CD22-C7EF-0E85644613AF}"/>
              </a:ext>
            </a:extLst>
          </p:cNvPr>
          <p:cNvSpPr txBox="1"/>
          <p:nvPr/>
        </p:nvSpPr>
        <p:spPr>
          <a:xfrm>
            <a:off x="5851166" y="5120410"/>
            <a:ext cx="15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radite</a:t>
            </a:r>
            <a:endParaRPr lang="en-US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5DE724C-09E3-D185-497C-056504361A09}"/>
              </a:ext>
            </a:extLst>
          </p:cNvPr>
          <p:cNvSpPr txBox="1"/>
          <p:nvPr/>
        </p:nvSpPr>
        <p:spPr>
          <a:xfrm>
            <a:off x="457200" y="2067791"/>
            <a:ext cx="266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b="1" dirty="0"/>
              <a:t>Послодавци</a:t>
            </a:r>
          </a:p>
          <a:p>
            <a:r>
              <a:rPr lang="az-Cyrl-AZ" sz="2800" b="1" dirty="0"/>
              <a:t>Перцепција …?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68250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A6AA38-51BA-CCF8-B475-DA254C7E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35" y="647700"/>
            <a:ext cx="11268364" cy="1325563"/>
          </a:xfrm>
        </p:spPr>
        <p:txBody>
          <a:bodyPr>
            <a:normAutofit/>
          </a:bodyPr>
          <a:lstStyle/>
          <a:p>
            <a:r>
              <a:rPr lang="hr-HR" sz="4000" b="1" noProof="0" dirty="0">
                <a:solidFill>
                  <a:srgbClr val="FF0000"/>
                </a:solidFill>
                <a:latin typeface="+mn-lt"/>
              </a:rPr>
              <a:t>Sporazum socijalnih partnera o digitalizaciji (2020)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7C8FEB-24A0-E76D-FEDF-ECB06241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0351"/>
            <a:ext cx="11145253" cy="464589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hr-HR" sz="2400" b="1" i="0" noProof="0" dirty="0">
                <a:solidFill>
                  <a:srgbClr val="202124"/>
                </a:solidFill>
                <a:effectLst/>
              </a:rPr>
              <a:t>Podrži uspješnu digitalnu transformaciju evropske ekonomije i da upravlja njenim velikim implikacijama na tržište rada i </a:t>
            </a:r>
            <a:r>
              <a:rPr lang="hr-HR" sz="2400" b="1" dirty="0">
                <a:solidFill>
                  <a:srgbClr val="202124"/>
                </a:solidFill>
              </a:rPr>
              <a:t>svijet rada</a:t>
            </a:r>
            <a:r>
              <a:rPr lang="hr-HR" sz="2400" b="1" i="0" noProof="0" dirty="0">
                <a:solidFill>
                  <a:srgbClr val="202124"/>
                </a:solidFill>
                <a:effectLst/>
              </a:rPr>
              <a:t>.</a:t>
            </a:r>
            <a:endParaRPr lang="hr-HR" sz="2400" b="1" noProof="0" dirty="0">
              <a:solidFill>
                <a:srgbClr val="202124"/>
              </a:solidFill>
            </a:endParaRPr>
          </a:p>
          <a:p>
            <a:pPr marL="0" indent="0">
              <a:buNone/>
            </a:pPr>
            <a:r>
              <a:rPr lang="hr-HR" sz="2400" b="1" noProof="0" dirty="0"/>
              <a:t>- Podigne svijest i poboljša razumijevanje poslodavaca, radnika i njihovih predstavnika o prilikama i izazovima u svijetu rada koji rezultiraju iz ove digitalne transformacije;</a:t>
            </a:r>
          </a:p>
          <a:p>
            <a:pPr marL="0" indent="0">
              <a:buNone/>
            </a:pPr>
            <a:r>
              <a:rPr lang="hr-HR" sz="2400" b="1" noProof="0" dirty="0"/>
              <a:t>- Ponudi okvir zasnovan na akcijama kojima poziva, vodi i pomaže poslodavcima, radnicima i njihovim predstavnicima da pripreme mjere i akcije za korištenje ovih prilika i rješavanje izazova, s tim da se moraju uzeti u obzir važeće inicijative, prakse i kolektivni ugovori;</a:t>
            </a:r>
          </a:p>
          <a:p>
            <a:pPr marL="0" indent="0">
              <a:buNone/>
            </a:pPr>
            <a:r>
              <a:rPr lang="hr-HR" sz="2400" b="1" noProof="0" dirty="0"/>
              <a:t>- Pozove na pristup partnerstva između poslodavaca, radnika i njihovih predstavnika;</a:t>
            </a:r>
          </a:p>
          <a:p>
            <a:pPr marL="0" indent="0">
              <a:buNone/>
            </a:pPr>
            <a:r>
              <a:rPr lang="hr-HR" sz="2400" b="1" noProof="0" dirty="0"/>
              <a:t>- Podrži razvoj pristupa usmjerenog na čovjeka u smjeru integriranja digitalne tehnologije u svijetu rada, podrške/pomoći radnicima i jačanja produktivnosti;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8D9B838-D2FE-FFA4-6510-886B7C74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EEAB3CC3-F6EC-8C30-5F58-532625EA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876309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2048025-B0F8-83FE-4848-F88DAD5B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27</a:t>
            </a:fld>
            <a:endParaRPr lang="en-GB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717A2D1B-C3A1-B538-6D96-EA2580736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9E732322-13DF-7643-D516-524A6985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63" y="0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508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2967AA-4978-F663-3363-38FDC5B5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2" y="410368"/>
            <a:ext cx="8554278" cy="1325563"/>
          </a:xfrm>
        </p:spPr>
        <p:txBody>
          <a:bodyPr>
            <a:normAutofit fontScale="90000"/>
          </a:bodyPr>
          <a:lstStyle/>
          <a:p>
            <a:r>
              <a:rPr lang="hr-HR" sz="4000" b="1" noProof="0" dirty="0">
                <a:solidFill>
                  <a:srgbClr val="FF0000"/>
                </a:solidFill>
                <a:latin typeface="+mn-lt"/>
              </a:rPr>
              <a:t>Sporazum socijalnih partnera o digitalizaciji – nastoji da se provede u djelo:</a:t>
            </a:r>
            <a:endParaRPr lang="hr-HR" noProof="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3E6CFE-CF86-98B2-CF21-71A006C4F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noProof="0" dirty="0"/>
              <a:t>Tako što će:</a:t>
            </a:r>
          </a:p>
          <a:p>
            <a:pPr marL="0" indent="0">
              <a:buNone/>
            </a:pPr>
            <a:r>
              <a:rPr lang="hr-HR" sz="2800" b="1" noProof="0" dirty="0"/>
              <a:t>- Naznačiti zajednički dinamički cirkularni proces koji vodi računa o različitim ulogama i odgovornostima različitih aktera, te koji se može prilagoditi različitim nacionalnim, sektorskim odnosno stanjima na nivou </a:t>
            </a:r>
            <a:r>
              <a:rPr lang="hr-HR" sz="2800" b="1" noProof="0" dirty="0" err="1"/>
              <a:t>preduzeća</a:t>
            </a:r>
            <a:r>
              <a:rPr lang="hr-HR" sz="2800" b="1" noProof="0" dirty="0"/>
              <a:t>, sistemima industrijskih odnosa, radnim mjestima i različitim digitalnim tehnologijama/alatima;</a:t>
            </a:r>
          </a:p>
          <a:p>
            <a:pPr marL="0" indent="0">
              <a:buNone/>
            </a:pPr>
            <a:r>
              <a:rPr lang="hr-HR" sz="2800" b="1" noProof="0" dirty="0"/>
              <a:t>- Naglasiti konkretne pristupe, akcije i mjere, koje poslodavci, radnici i njihovi predstavnici mogu koristiti prema svojim specifičnim potrebama i okolnostima, kako bi riješili pitanja kao što su vještine, organizacija rada i </a:t>
            </a:r>
            <a:r>
              <a:rPr lang="hr-HR" sz="2800" b="1" noProof="0" dirty="0" err="1"/>
              <a:t>uslovi</a:t>
            </a:r>
            <a:r>
              <a:rPr lang="hr-HR" sz="2800" b="1" noProof="0" dirty="0"/>
              <a:t> rada.</a:t>
            </a:r>
            <a:endParaRPr lang="hr-HR" noProof="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20F5C3-9ED2-0202-3897-48A13CF1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B264DC-6112-E170-C86D-5B5F0103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506855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074EDA-669E-7DA4-BF3F-DA00A9E1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28</a:t>
            </a:fld>
            <a:endParaRPr lang="en-GB"/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2E782DA4-F176-5138-F8E8-B7AC875B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B937FABD-B3B7-D0E6-CD33-E4068437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63" y="666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62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C4770A-3219-94C2-43A2-4D63CD66B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noProof="0" dirty="0">
                <a:solidFill>
                  <a:srgbClr val="FF0000"/>
                </a:solidFill>
                <a:latin typeface="+mn-lt"/>
              </a:rPr>
              <a:t>Sporazum </a:t>
            </a:r>
            <a:r>
              <a:rPr lang="hr-HR" b="1" dirty="0">
                <a:solidFill>
                  <a:srgbClr val="FF0000"/>
                </a:solidFill>
                <a:latin typeface="+mn-lt"/>
              </a:rPr>
              <a:t>socijalnih partnera o digitalizaciji</a:t>
            </a:r>
            <a:endParaRPr lang="hr-HR" noProof="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D5196F-740C-20EC-9028-3CE2287ED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062"/>
            <a:ext cx="10984832" cy="4895850"/>
          </a:xfrm>
        </p:spPr>
        <p:txBody>
          <a:bodyPr>
            <a:normAutofit/>
          </a:bodyPr>
          <a:lstStyle/>
          <a:p>
            <a:r>
              <a:rPr lang="hr-HR" b="1" noProof="0" dirty="0"/>
              <a:t>Samostalan sporazum su zaključili evropski višesektorski socijalni partneri i on je važeći za cijelu EU/EEA.</a:t>
            </a:r>
          </a:p>
          <a:p>
            <a:r>
              <a:rPr lang="hr-HR" b="1" noProof="0" dirty="0"/>
              <a:t>Odnosi se na sve radnike i poslodavce u javnom i privatnom sektoru i sve ekonomske aktivnosti, uključujući internet platforme gdje postoje radno-pravni odnosi, definirani na nacionalnom nivou.</a:t>
            </a:r>
          </a:p>
          <a:p>
            <a:r>
              <a:rPr lang="hr-HR" b="1" noProof="0" dirty="0"/>
              <a:t>Pojam ‚</a:t>
            </a:r>
            <a:r>
              <a:rPr lang="hr-HR" b="1" noProof="0" dirty="0" err="1"/>
              <a:t>preduzeće</a:t>
            </a:r>
            <a:r>
              <a:rPr lang="hr-HR" b="1" noProof="0" dirty="0"/>
              <a:t>` iz ovog sporazuma označava organizacije u javnom i privatnom sektoru.</a:t>
            </a:r>
          </a:p>
          <a:p>
            <a:r>
              <a:rPr lang="hr-HR" b="1" noProof="0" dirty="0"/>
              <a:t>Pojam ‚predstavnici radnika` iz ovog sporazuma označava ovlaštenja sindikalnih predstavnika koja se moraju priznati u skladu sa nacionalnim pravom i praksama.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A5BD032-E148-02E6-5E60-480CA20C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373B421E-AAB0-2C41-7FBE-D34AC979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617691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A90EB48-00AB-70EC-D9AF-09FB6E3A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29</a:t>
            </a:fld>
            <a:endParaRPr lang="en-GB"/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621F6E72-1A38-205A-1E95-055ED49F7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EC7EBF0-4784-71CF-2897-73F526764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69592"/>
            <a:ext cx="10515600" cy="30634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5A6957-FAC5-081A-84B5-8138E0E4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b="1" noProof="0" dirty="0">
                <a:solidFill>
                  <a:srgbClr val="003399"/>
                </a:solidFill>
                <a:latin typeface="+mn-lt"/>
              </a:rPr>
              <a:t>Anketa ‘Puls zaštite zdravlja i sigurnosti na radu’ – zdravstveni problemi uzorkovani ili pogoršani radom</a:t>
            </a:r>
            <a:br>
              <a:rPr lang="hr-HR" noProof="0" dirty="0">
                <a:solidFill>
                  <a:srgbClr val="003399"/>
                </a:solidFill>
              </a:rPr>
            </a:br>
            <a:r>
              <a:rPr lang="hr-HR" sz="1000" b="0" i="1" noProof="0" dirty="0">
                <a:solidFill>
                  <a:srgbClr val="003399"/>
                </a:solidFill>
              </a:rPr>
              <a:t>Flash </a:t>
            </a:r>
            <a:r>
              <a:rPr lang="hr-HR" sz="1000" b="0" i="1" noProof="0" dirty="0" err="1">
                <a:solidFill>
                  <a:srgbClr val="003399"/>
                </a:solidFill>
              </a:rPr>
              <a:t>Eurobarometer</a:t>
            </a:r>
            <a:r>
              <a:rPr lang="hr-HR" sz="1000" b="0" i="1" noProof="0" dirty="0">
                <a:solidFill>
                  <a:srgbClr val="003399"/>
                </a:solidFill>
              </a:rPr>
              <a:t>: EU27 – 25,683 razgovora sa radnicima u periodu 25.4. - 23.5.2022.  EU-OSHA</a:t>
            </a:r>
            <a:endParaRPr lang="hr-HR" noProof="0" dirty="0"/>
          </a:p>
        </p:txBody>
      </p:sp>
      <p:sp>
        <p:nvSpPr>
          <p:cNvPr id="9" name="Dátum helye 8">
            <a:extLst>
              <a:ext uri="{FF2B5EF4-FFF2-40B4-BE49-F238E27FC236}">
                <a16:creationId xmlns:a16="http://schemas.microsoft.com/office/drawing/2014/main" id="{FD236498-8B8A-C298-C3F7-00495D37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F3D34AD-5F65-7ED8-B328-09961EE4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857836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37B921D-43E6-9D3D-635E-48080F1A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3</a:t>
            </a:fld>
            <a:endParaRPr lang="en-GB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6B007D8D-B593-8A61-6729-41145FCE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86898C5C-BEE1-9357-2BB4-16D88EE6E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7" y="412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DA0670-4BC0-4418-4140-92A7AAC0355D}"/>
              </a:ext>
            </a:extLst>
          </p:cNvPr>
          <p:cNvSpPr txBox="1"/>
          <p:nvPr/>
        </p:nvSpPr>
        <p:spPr>
          <a:xfrm>
            <a:off x="2618072" y="2469592"/>
            <a:ext cx="120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Zamor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2A95C-67BC-D967-7D41-975EEBD730C1}"/>
              </a:ext>
            </a:extLst>
          </p:cNvPr>
          <p:cNvSpPr txBox="1"/>
          <p:nvPr/>
        </p:nvSpPr>
        <p:spPr>
          <a:xfrm>
            <a:off x="3078479" y="3433162"/>
            <a:ext cx="288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Glavobolja</a:t>
            </a:r>
            <a:r>
              <a:rPr lang="en-US" dirty="0"/>
              <a:t>, </a:t>
            </a:r>
            <a:r>
              <a:rPr lang="en-US" dirty="0" err="1"/>
              <a:t>naprezanje</a:t>
            </a:r>
            <a:r>
              <a:rPr lang="en-US" dirty="0"/>
              <a:t> </a:t>
            </a:r>
            <a:r>
              <a:rPr lang="en-US" dirty="0" err="1"/>
              <a:t>vida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9AF2F-A3B3-96D0-7728-F3234E4CFB5F}"/>
              </a:ext>
            </a:extLst>
          </p:cNvPr>
          <p:cNvSpPr txBox="1"/>
          <p:nvPr/>
        </p:nvSpPr>
        <p:spPr>
          <a:xfrm>
            <a:off x="968141" y="4066537"/>
            <a:ext cx="478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u </a:t>
            </a:r>
            <a:r>
              <a:rPr lang="en-US" dirty="0" err="1"/>
              <a:t>kostima</a:t>
            </a:r>
            <a:r>
              <a:rPr lang="en-US" dirty="0"/>
              <a:t>, </a:t>
            </a:r>
            <a:r>
              <a:rPr lang="en-US" dirty="0" err="1"/>
              <a:t>zglobovima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mišićima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FDC8E-9DDD-5975-8AFB-297900F66AAB}"/>
              </a:ext>
            </a:extLst>
          </p:cNvPr>
          <p:cNvSpPr txBox="1"/>
          <p:nvPr/>
        </p:nvSpPr>
        <p:spPr>
          <a:xfrm>
            <a:off x="9113520" y="2469592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Stres</a:t>
            </a:r>
            <a:r>
              <a:rPr lang="en-US" dirty="0"/>
              <a:t>, </a:t>
            </a:r>
            <a:r>
              <a:rPr lang="en-US" dirty="0" err="1"/>
              <a:t>depresija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nemir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7AEE93-AE81-03C2-CC28-52178F51F63E}"/>
              </a:ext>
            </a:extLst>
          </p:cNvPr>
          <p:cNvSpPr txBox="1"/>
          <p:nvPr/>
        </p:nvSpPr>
        <p:spPr>
          <a:xfrm>
            <a:off x="6283692" y="3153331"/>
            <a:ext cx="461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Infektivne</a:t>
            </a:r>
            <a:r>
              <a:rPr lang="en-US" dirty="0"/>
              <a:t> </a:t>
            </a:r>
            <a:r>
              <a:rPr lang="en-US" dirty="0" err="1"/>
              <a:t>bolesti</a:t>
            </a:r>
            <a:r>
              <a:rPr lang="en-US" dirty="0"/>
              <a:t> (</a:t>
            </a:r>
            <a:r>
              <a:rPr lang="en-US" dirty="0" err="1"/>
              <a:t>uključujući</a:t>
            </a:r>
            <a:r>
              <a:rPr lang="en-US" dirty="0"/>
              <a:t> Covid-19)</a:t>
            </a:r>
          </a:p>
        </p:txBody>
      </p:sp>
    </p:spTree>
    <p:extLst>
      <p:ext uri="{BB962C8B-B14F-4D97-AF65-F5344CB8AC3E}">
        <p14:creationId xmlns:p14="http://schemas.microsoft.com/office/powerpoint/2010/main" val="1322591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8151-F16E-4C4A-AE4C-C8054E28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b="1" noProof="0" dirty="0">
                <a:latin typeface="+mn-lt"/>
              </a:rPr>
              <a:t>Zdravlje i sigurnost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643A2-3085-4907-B7A8-278AF082C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0042" y="773200"/>
            <a:ext cx="8912772" cy="5585619"/>
          </a:xfrm>
        </p:spPr>
        <p:txBody>
          <a:bodyPr anchor="ctr">
            <a:noAutofit/>
          </a:bodyPr>
          <a:lstStyle/>
          <a:p>
            <a:pPr lvl="1"/>
            <a:r>
              <a:rPr lang="hr-HR" sz="2300" b="1" noProof="0" dirty="0"/>
              <a:t>Digitalizacija može ojačati autonomiju, fleksibilnost, ravnotežu između privatnog i profesionalnog života, privući ili zadržati zaposlene sa invaliditetom</a:t>
            </a:r>
          </a:p>
          <a:p>
            <a:pPr lvl="1"/>
            <a:r>
              <a:rPr lang="hr-HR" sz="2300" b="1" noProof="0" dirty="0"/>
              <a:t>Također nosi sa sobom mentalne, kognitivne i fizičke zdravstvene rizike uzrokovane intenziviranjem, pretjeranim radnim vremenom, prekovremenim radom, psihosocijalnim rizikom</a:t>
            </a:r>
          </a:p>
          <a:p>
            <a:pPr lvl="1"/>
            <a:r>
              <a:rPr lang="hr-HR" sz="2300" b="1" noProof="0" dirty="0">
                <a:effectLst/>
                <a:ea typeface="Frutiger-Roman"/>
                <a:cs typeface="Frutiger-Roman"/>
              </a:rPr>
              <a:t>Digitalizacija se uvodi ili </a:t>
            </a:r>
            <a:r>
              <a:rPr lang="hr-HR" sz="2300" b="1" noProof="0" dirty="0" err="1">
                <a:effectLst/>
                <a:ea typeface="Frutiger-Roman"/>
                <a:cs typeface="Frutiger-Roman"/>
              </a:rPr>
              <a:t>produbljava</a:t>
            </a:r>
            <a:r>
              <a:rPr lang="hr-HR" sz="2300" b="1" noProof="0" dirty="0">
                <a:effectLst/>
                <a:ea typeface="Frutiger-Roman"/>
                <a:cs typeface="Frutiger-Roman"/>
              </a:rPr>
              <a:t> samo ako nema negativnih zdravstvenih i sigurnosnih problema za radnike, a koji se zasnivaju na procjeni rizika.</a:t>
            </a:r>
            <a:r>
              <a:rPr lang="hr-HR" sz="2300" b="1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2300" b="1" noProof="0" dirty="0"/>
          </a:p>
          <a:p>
            <a:pPr lvl="1"/>
            <a:r>
              <a:rPr lang="hr-HR" sz="2300" b="1" noProof="0" dirty="0"/>
              <a:t>Procjena zdravstvenih rizika u konsultaciji sa sindikatima mora obuhvatiti nivoe osoblja, opterećenje radom, nasilje u porodici/domaćinstvu</a:t>
            </a:r>
          </a:p>
          <a:p>
            <a:pPr lvl="1"/>
            <a:r>
              <a:rPr lang="hr-HR" sz="2300" b="1" noProof="0" dirty="0"/>
              <a:t>Radnici koji rade na daljinu moraju imati ergonomski podešenu opremu</a:t>
            </a:r>
          </a:p>
          <a:p>
            <a:pPr lvl="1"/>
            <a:r>
              <a:rPr lang="hr-HR" sz="2300" b="1" spc="-15" noProof="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Dovoljno vremena za radnike i sindikalne predstavnike da prisustvuju sindikalnoj ci o zaštiti zdravlja i sigurnosti na radu u oblasti digitalizacije.</a:t>
            </a:r>
            <a:endParaRPr lang="hr-HR" sz="2300" b="1" spc="-15" noProof="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407F582-3214-FF12-DF93-2057199D2C5B}"/>
              </a:ext>
            </a:extLst>
          </p:cNvPr>
          <p:cNvSpPr txBox="1"/>
          <p:nvPr/>
        </p:nvSpPr>
        <p:spPr>
          <a:xfrm>
            <a:off x="847437" y="6431414"/>
            <a:ext cx="1070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28.4.2023                                                      </a:t>
            </a:r>
            <a:r>
              <a:rPr lang="hr-H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Károly</a:t>
            </a:r>
            <a:r>
              <a:rPr lang="hr-H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György	Seminar o sindikalnim i međunarodnim standardima rada – Skopje	25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BDC91D12-20B2-6DCB-740C-E18EA5BE8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5C9A2DE2-098B-71B7-2D27-792B7497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641" y="125500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889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67C5-53D3-4433-9905-046E29F3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153572"/>
            <a:ext cx="3934691" cy="4461163"/>
          </a:xfrm>
        </p:spPr>
        <p:txBody>
          <a:bodyPr>
            <a:normAutofit/>
          </a:bodyPr>
          <a:lstStyle/>
          <a:p>
            <a:r>
              <a:rPr lang="hr-HR" b="1" noProof="0" dirty="0">
                <a:latin typeface="+mn-lt"/>
              </a:rPr>
              <a:t>Provedba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C3A6-781A-4473-ABC7-6C07CB2E6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308" y="591344"/>
            <a:ext cx="6906491" cy="5947568"/>
          </a:xfrm>
        </p:spPr>
        <p:txBody>
          <a:bodyPr anchor="ctr">
            <a:normAutofit/>
          </a:bodyPr>
          <a:lstStyle/>
          <a:p>
            <a:r>
              <a:rPr lang="hr-HR" b="1" noProof="0" dirty="0"/>
              <a:t>Sindikati su ostvarili pobjedu sa npr.  pravom na konsultacije ili kolektivno pregovaranje u vezi rada na daljinu, pravom na napuštanje radnog mjesta, procjenom rizika u vezi zaštite zdravlja i sigurnosti na radu (uključujući nasilje u porodici/domaćinstvu), AI, izvoz radnika i javna ulaganja u IT vještine svojih zaposlenih</a:t>
            </a:r>
          </a:p>
          <a:p>
            <a:r>
              <a:rPr lang="hr-HR" b="1" noProof="0" dirty="0"/>
              <a:t>Digitalni pristup sindikata svojim članovima i mogućim članovima</a:t>
            </a:r>
          </a:p>
          <a:p>
            <a:r>
              <a:rPr lang="hr-HR" b="1" noProof="0" dirty="0"/>
              <a:t>Od Evropske komisije se traži da pripremi naredne mjere</a:t>
            </a:r>
            <a:endParaRPr lang="hr-HR" noProof="0" dirty="0"/>
          </a:p>
        </p:txBody>
      </p:sp>
      <p:sp>
        <p:nvSpPr>
          <p:cNvPr id="5" name="Élőláb helye 8">
            <a:extLst>
              <a:ext uri="{FF2B5EF4-FFF2-40B4-BE49-F238E27FC236}">
                <a16:creationId xmlns:a16="http://schemas.microsoft.com/office/drawing/2014/main" id="{9C17172B-D0C1-5DF3-E1A5-A843545989A5}"/>
              </a:ext>
            </a:extLst>
          </p:cNvPr>
          <p:cNvSpPr txBox="1">
            <a:spLocks/>
          </p:cNvSpPr>
          <p:nvPr/>
        </p:nvSpPr>
        <p:spPr>
          <a:xfrm>
            <a:off x="3186545" y="6310311"/>
            <a:ext cx="84235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dirty="0" err="1"/>
              <a:t>Károly</a:t>
            </a:r>
            <a:r>
              <a:rPr lang="hr-HR" sz="1400" dirty="0"/>
              <a:t> György		Seminar o sindikalnim i međunarodnim standardima rada – Skopje </a:t>
            </a:r>
            <a:r>
              <a:rPr lang="hu-H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26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Dátum helye 1">
            <a:extLst>
              <a:ext uri="{FF2B5EF4-FFF2-40B4-BE49-F238E27FC236}">
                <a16:creationId xmlns:a16="http://schemas.microsoft.com/office/drawing/2014/main" id="{91183875-4A2A-4D77-EF45-5C16857C7D7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28.4.2023.</a:t>
            </a:r>
            <a:endParaRPr lang="en-GB" sz="1400" dirty="0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F9BB0667-FF01-B014-8484-F74E935B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A5B7B02A-80C3-E6CE-D076-49DC5023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7" y="-4762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917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DFDF9AD0-910D-0427-784D-588489D64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07" y="850857"/>
            <a:ext cx="4030485" cy="5373981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54C0E9E9-7D4D-1BF8-6F99-A8E6F4B8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28. 04. 2023</a:t>
            </a:r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BC7AB6-F213-21DF-27B9-58E9D318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Seminar on Trade unions and International Labour Standards - Skopje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7A60E45-1E39-4EB9-5CA6-62284EDD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32</a:t>
            </a:fld>
            <a:endParaRPr lang="en-GB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ED92758-30DF-FD65-95D5-2FF182726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10" y="850857"/>
            <a:ext cx="4030485" cy="5373981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FBECA61-3CC5-7F75-8BC0-A4C0F069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6114"/>
          </a:xfrm>
        </p:spPr>
        <p:txBody>
          <a:bodyPr>
            <a:normAutofit/>
          </a:bodyPr>
          <a:lstStyle/>
          <a:p>
            <a:pPr algn="ctr"/>
            <a:r>
              <a:rPr lang="pl-PL" sz="3600" b="1" noProof="1">
                <a:solidFill>
                  <a:srgbClr val="FF0000"/>
                </a:solidFill>
                <a:latin typeface="+mn-lt"/>
              </a:rPr>
              <a:t>Pamti i podsećaj – za žive</a:t>
            </a:r>
            <a:endParaRPr lang="hu-HU" sz="3600" noProof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2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50BCA2-7582-7834-8FA2-70602F77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02" y="340747"/>
            <a:ext cx="108550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400" b="1" noProof="0" dirty="0">
                <a:solidFill>
                  <a:srgbClr val="FF0000"/>
                </a:solidFill>
                <a:latin typeface="+mn-lt"/>
              </a:rPr>
              <a:t>Moderni i dugoročni izazovi zaštite zdravlja i sigurnosti na radu </a:t>
            </a:r>
            <a:br>
              <a:rPr lang="hr-HR" sz="4400" b="1" noProof="0" dirty="0">
                <a:solidFill>
                  <a:srgbClr val="FF0000"/>
                </a:solidFill>
                <a:latin typeface="+mn-lt"/>
              </a:rPr>
            </a:br>
            <a:r>
              <a:rPr lang="hr-HR" sz="4400" b="1" noProof="0" dirty="0">
                <a:solidFill>
                  <a:srgbClr val="FF0000"/>
                </a:solidFill>
                <a:latin typeface="+mn-lt"/>
              </a:rPr>
              <a:t>Predviđanje i upravljanje promjenama</a:t>
            </a:r>
            <a:endParaRPr lang="hr-HR" b="1" noProof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5A977D-E24D-E2E2-504F-B763F4CBF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hr-HR" b="1" noProof="0" dirty="0"/>
              <a:t>Pokretači promjena</a:t>
            </a:r>
          </a:p>
          <a:p>
            <a:pPr lvl="1"/>
            <a:r>
              <a:rPr lang="hr-HR" b="1" noProof="0" dirty="0"/>
              <a:t>Zelena tranzicija</a:t>
            </a:r>
          </a:p>
          <a:p>
            <a:pPr lvl="1"/>
            <a:r>
              <a:rPr lang="hr-HR" b="1" noProof="0" dirty="0"/>
              <a:t>Digitalizacija</a:t>
            </a:r>
          </a:p>
          <a:p>
            <a:pPr lvl="1"/>
            <a:r>
              <a:rPr lang="hr-HR" b="1" noProof="0" dirty="0"/>
              <a:t>Sve starija radna snaga</a:t>
            </a:r>
          </a:p>
          <a:p>
            <a:pPr lvl="1"/>
            <a:r>
              <a:rPr lang="hr-HR" b="1" noProof="0" dirty="0"/>
              <a:t>Alternativni oblici zapošljavanja</a:t>
            </a:r>
          </a:p>
          <a:p>
            <a:pPr lvl="1"/>
            <a:r>
              <a:rPr lang="hr-HR" b="1" noProof="0" dirty="0"/>
              <a:t>Promjena modela zapošljavanja</a:t>
            </a:r>
          </a:p>
          <a:p>
            <a:pPr lvl="1"/>
            <a:r>
              <a:rPr lang="hr-HR" b="1" noProof="0" dirty="0"/>
              <a:t>Novi rizici?</a:t>
            </a:r>
          </a:p>
          <a:p>
            <a:pPr lvl="1"/>
            <a:endParaRPr lang="hr-HR" b="1" noProof="0" dirty="0"/>
          </a:p>
          <a:p>
            <a:r>
              <a:rPr lang="hr-HR" sz="2500" b="1" noProof="0" dirty="0"/>
              <a:t>Trendovi ishoda zaštite zdravlja i sigurnosti na radu</a:t>
            </a:r>
          </a:p>
          <a:p>
            <a:pPr lvl="1"/>
            <a:r>
              <a:rPr lang="hr-HR" b="1" noProof="0" dirty="0"/>
              <a:t>Povrede</a:t>
            </a:r>
          </a:p>
          <a:p>
            <a:pPr lvl="1"/>
            <a:r>
              <a:rPr lang="hr-HR" b="1" noProof="0" dirty="0"/>
              <a:t>Oboljenja vezana za ergonomiju</a:t>
            </a:r>
          </a:p>
          <a:p>
            <a:pPr lvl="1"/>
            <a:r>
              <a:rPr lang="hr-HR" b="1" noProof="0" dirty="0"/>
              <a:t>Oboljenja vezana za PSR</a:t>
            </a:r>
          </a:p>
          <a:p>
            <a:pPr lvl="1"/>
            <a:r>
              <a:rPr lang="hr-HR" b="1" noProof="0" dirty="0"/>
              <a:t>Oboljenja vezana za opasne supstance</a:t>
            </a:r>
          </a:p>
          <a:p>
            <a:pPr lvl="1"/>
            <a:r>
              <a:rPr lang="hr-HR" b="1" noProof="0" dirty="0"/>
              <a:t>Oboljenja vezana za fizičke agense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516E0C4-2C58-57FB-B0C2-B2F099235D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31" y="1623147"/>
            <a:ext cx="5113267" cy="4800745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68AF30EF-4649-5AF6-DD3D-1A39D381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246C6693-2793-114B-D10A-A7CA1964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952673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1879695-9B78-08FC-91FD-D2B72F1B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4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C03616-5018-DAE7-F6CB-688C9BCE0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A32BC698-B331-594C-B18E-3DBE2B52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7" y="-32440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61D005-70B7-1AE9-84D4-995724F8E404}"/>
              </a:ext>
            </a:extLst>
          </p:cNvPr>
          <p:cNvSpPr txBox="1"/>
          <p:nvPr/>
        </p:nvSpPr>
        <p:spPr>
          <a:xfrm>
            <a:off x="6847982" y="2162610"/>
            <a:ext cx="111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Provedba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E4CAB-EDE1-C6FE-78E3-04DF7A1CFE61}"/>
              </a:ext>
            </a:extLst>
          </p:cNvPr>
          <p:cNvSpPr txBox="1"/>
          <p:nvPr/>
        </p:nvSpPr>
        <p:spPr>
          <a:xfrm>
            <a:off x="10354496" y="1977944"/>
            <a:ext cx="17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Socijalni</a:t>
            </a:r>
            <a:r>
              <a:rPr lang="en-US" dirty="0"/>
              <a:t> </a:t>
            </a:r>
            <a:r>
              <a:rPr lang="en-US" dirty="0" err="1"/>
              <a:t>dijalog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56955F-9BAB-F215-7198-DF8580A82F59}"/>
              </a:ext>
            </a:extLst>
          </p:cNvPr>
          <p:cNvSpPr txBox="1"/>
          <p:nvPr/>
        </p:nvSpPr>
        <p:spPr>
          <a:xfrm>
            <a:off x="6565755" y="4945084"/>
            <a:ext cx="83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Dokaz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96A33-0F02-EB73-094C-3F2B07BA3B2C}"/>
              </a:ext>
            </a:extLst>
          </p:cNvPr>
          <p:cNvSpPr txBox="1"/>
          <p:nvPr/>
        </p:nvSpPr>
        <p:spPr>
          <a:xfrm>
            <a:off x="9990560" y="5964380"/>
            <a:ext cx="185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Podizanje</a:t>
            </a:r>
            <a:r>
              <a:rPr lang="en-US" dirty="0"/>
              <a:t> </a:t>
            </a:r>
            <a:r>
              <a:rPr lang="en-US" dirty="0" err="1"/>
              <a:t>svijesti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CFE93D-9CC6-EB3D-3BCD-F515C6384431}"/>
              </a:ext>
            </a:extLst>
          </p:cNvPr>
          <p:cNvSpPr txBox="1"/>
          <p:nvPr/>
        </p:nvSpPr>
        <p:spPr>
          <a:xfrm>
            <a:off x="11170436" y="3742010"/>
            <a:ext cx="101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Sredstva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9B6E1-DB17-14CA-96D8-3C6CEAD1EA20}"/>
              </a:ext>
            </a:extLst>
          </p:cNvPr>
          <p:cNvSpPr txBox="1"/>
          <p:nvPr/>
        </p:nvSpPr>
        <p:spPr>
          <a:xfrm>
            <a:off x="7861738" y="2877755"/>
            <a:ext cx="124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PROMJENA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FBB5E-A4AA-25B4-AE1A-C81DD12117F3}"/>
              </a:ext>
            </a:extLst>
          </p:cNvPr>
          <p:cNvSpPr txBox="1"/>
          <p:nvPr/>
        </p:nvSpPr>
        <p:spPr>
          <a:xfrm>
            <a:off x="9375228" y="2710062"/>
            <a:ext cx="17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PREVENCIJA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D7102-913A-AC62-A54D-F198F08A7AD6}"/>
              </a:ext>
            </a:extLst>
          </p:cNvPr>
          <p:cNvSpPr txBox="1"/>
          <p:nvPr/>
        </p:nvSpPr>
        <p:spPr>
          <a:xfrm>
            <a:off x="8682855" y="5365272"/>
            <a:ext cx="138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SPREMNOST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C1ECC8-11F6-6648-73B3-3CCF9D6096E2}"/>
              </a:ext>
            </a:extLst>
          </p:cNvPr>
          <p:cNvSpPr txBox="1"/>
          <p:nvPr/>
        </p:nvSpPr>
        <p:spPr>
          <a:xfrm>
            <a:off x="8913269" y="3353656"/>
            <a:ext cx="115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Ažurirana</a:t>
            </a:r>
            <a:r>
              <a:rPr lang="en-US" sz="1400" dirty="0"/>
              <a:t> </a:t>
            </a:r>
            <a:r>
              <a:rPr lang="en-US" sz="1400" dirty="0" err="1"/>
              <a:t>verzija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117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C14188-5FF9-EE92-F6A4-DA4270D0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noProof="0" dirty="0">
                <a:solidFill>
                  <a:srgbClr val="FF0000"/>
                </a:solidFill>
                <a:latin typeface="+mn-lt"/>
              </a:rPr>
              <a:t>Zelena tranzicija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C2834-5663-F761-B88E-F7EA5A98B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noProof="0" dirty="0"/>
              <a:t>Rizici koji nastaju ublažavanjem klimatskih promjena</a:t>
            </a:r>
          </a:p>
          <a:p>
            <a:pPr lvl="1"/>
            <a:r>
              <a:rPr lang="hr-HR" b="1" noProof="0" dirty="0"/>
              <a:t>Obnova zgrada</a:t>
            </a:r>
          </a:p>
          <a:p>
            <a:pPr lvl="1"/>
            <a:r>
              <a:rPr lang="hr-HR" b="1" noProof="0" dirty="0"/>
              <a:t>Recikliranje i upravljanje otpadom</a:t>
            </a:r>
          </a:p>
          <a:p>
            <a:pPr lvl="1"/>
            <a:r>
              <a:rPr lang="hr-HR" b="1" noProof="0" dirty="0"/>
              <a:t>Nove tehnologije</a:t>
            </a:r>
          </a:p>
          <a:p>
            <a:pPr lvl="1"/>
            <a:endParaRPr lang="hr-HR" b="1" noProof="0" dirty="0"/>
          </a:p>
          <a:p>
            <a:r>
              <a:rPr lang="hr-HR" b="1" noProof="0" dirty="0"/>
              <a:t>Rizici koji nastaju od okolinskih </a:t>
            </a:r>
            <a:r>
              <a:rPr lang="hr-HR" b="1" noProof="0" dirty="0" err="1"/>
              <a:t>dejstava</a:t>
            </a:r>
            <a:r>
              <a:rPr lang="hr-HR" b="1" noProof="0" dirty="0"/>
              <a:t> klimatskih promjena</a:t>
            </a:r>
          </a:p>
          <a:p>
            <a:pPr lvl="1"/>
            <a:r>
              <a:rPr lang="hr-HR" b="1" noProof="0" dirty="0"/>
              <a:t>Geografsko pirenje oboljenja i </a:t>
            </a:r>
            <a:r>
              <a:rPr lang="hr-HR" b="1" noProof="0" dirty="0" err="1"/>
              <a:t>prenosnika</a:t>
            </a:r>
            <a:r>
              <a:rPr lang="hr-HR" b="1" noProof="0" dirty="0"/>
              <a:t> oboljenja</a:t>
            </a:r>
          </a:p>
          <a:p>
            <a:pPr lvl="1"/>
            <a:r>
              <a:rPr lang="hr-HR" b="1" noProof="0" dirty="0"/>
              <a:t>Ekstremne temperature</a:t>
            </a:r>
          </a:p>
          <a:p>
            <a:pPr lvl="1"/>
            <a:r>
              <a:rPr lang="hr-HR" b="1" noProof="0" dirty="0"/>
              <a:t>Prirodne nesreće</a:t>
            </a:r>
          </a:p>
          <a:p>
            <a:pPr lvl="1"/>
            <a:r>
              <a:rPr lang="hr-HR" b="1" noProof="0" dirty="0"/>
              <a:t>Neizvjesnost i nepredvidivost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517F45F-A60C-236D-DA5C-A04C8B3B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9446C19E-D988-FD8C-B666-97FE3415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924964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4D24DDD-301D-E10C-6FB9-2462BA03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5</a:t>
            </a:fld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7D4DDB4-AC9D-501A-0F28-53B9134A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F15E36D3-146B-B75B-598C-143ABB0B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37" y="412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70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7D694D-D923-E696-13E8-C32843C4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057"/>
          </a:xfrm>
        </p:spPr>
        <p:txBody>
          <a:bodyPr/>
          <a:lstStyle/>
          <a:p>
            <a:r>
              <a:rPr lang="hr-HR" b="1" noProof="0" dirty="0">
                <a:solidFill>
                  <a:srgbClr val="FF0000"/>
                </a:solidFill>
                <a:latin typeface="+mn-lt"/>
              </a:rPr>
              <a:t>Digitalizacija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E2AC7E-EE74-CA7A-1050-B5F3F28D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137150"/>
          </a:xfrm>
        </p:spPr>
        <p:txBody>
          <a:bodyPr>
            <a:normAutofit fontScale="77500" lnSpcReduction="20000"/>
          </a:bodyPr>
          <a:lstStyle/>
          <a:p>
            <a:r>
              <a:rPr lang="hr-HR" b="1" noProof="0" dirty="0"/>
              <a:t>Automatizacija – napredni roboti i vještačka inteligencija (AI)</a:t>
            </a:r>
          </a:p>
          <a:p>
            <a:pPr lvl="1"/>
            <a:r>
              <a:rPr lang="hr-HR" b="1" noProof="0" dirty="0"/>
              <a:t>Rizik od povrede</a:t>
            </a:r>
          </a:p>
          <a:p>
            <a:pPr lvl="1"/>
            <a:r>
              <a:rPr lang="hr-HR" b="1" noProof="0" dirty="0"/>
              <a:t>Psihosocijalni rizici.</a:t>
            </a:r>
          </a:p>
          <a:p>
            <a:r>
              <a:rPr lang="hr-HR" b="1" noProof="0" dirty="0"/>
              <a:t>Upravljanje radnikom zasnovano na AI</a:t>
            </a:r>
          </a:p>
          <a:p>
            <a:pPr lvl="1"/>
            <a:r>
              <a:rPr lang="hr-HR" b="1" noProof="0" dirty="0"/>
              <a:t>Psihosocijalni rizici</a:t>
            </a:r>
          </a:p>
          <a:p>
            <a:pPr lvl="1"/>
            <a:r>
              <a:rPr lang="hr-HR" b="1" noProof="0" dirty="0" err="1"/>
              <a:t>Dejstva</a:t>
            </a:r>
            <a:r>
              <a:rPr lang="hr-HR" b="1" noProof="0" dirty="0"/>
              <a:t> na upravljanje zaštitom zdravlja i sigurnosti na radu</a:t>
            </a:r>
          </a:p>
          <a:p>
            <a:r>
              <a:rPr lang="hr-HR" b="1" noProof="0" dirty="0"/>
              <a:t>Digitalni rad na platformama</a:t>
            </a:r>
          </a:p>
          <a:p>
            <a:pPr lvl="1"/>
            <a:r>
              <a:rPr lang="hr-HR" b="1" noProof="0" dirty="0"/>
              <a:t>Psihosocijalni rizici</a:t>
            </a:r>
          </a:p>
          <a:p>
            <a:pPr lvl="1"/>
            <a:r>
              <a:rPr lang="hr-HR" b="1" noProof="0" dirty="0"/>
              <a:t>Ergonomski i rizici od povreda</a:t>
            </a:r>
          </a:p>
          <a:p>
            <a:pPr lvl="1"/>
            <a:r>
              <a:rPr lang="hr-HR" b="1" noProof="0" dirty="0" err="1"/>
              <a:t>Dejstva</a:t>
            </a:r>
            <a:r>
              <a:rPr lang="hr-HR" b="1" noProof="0" dirty="0"/>
              <a:t> na upravljanje zaštitom zdravlja i sigurnosti na radu</a:t>
            </a:r>
          </a:p>
          <a:p>
            <a:r>
              <a:rPr lang="hr-HR" b="1" noProof="0" dirty="0"/>
              <a:t>Napredni nadzor nad zaštitom zdravlja i sigurnosti na radu</a:t>
            </a:r>
          </a:p>
          <a:p>
            <a:pPr lvl="1"/>
            <a:r>
              <a:rPr lang="hr-HR" b="1" noProof="0" dirty="0"/>
              <a:t>Izloženost radnika</a:t>
            </a:r>
          </a:p>
          <a:p>
            <a:pPr lvl="1"/>
            <a:r>
              <a:rPr lang="hr-HR" b="1" noProof="0" dirty="0"/>
              <a:t>Psihosocijalna i psihološka </a:t>
            </a:r>
            <a:r>
              <a:rPr lang="hr-HR" b="1" noProof="0" dirty="0" err="1"/>
              <a:t>dejstva</a:t>
            </a:r>
            <a:endParaRPr lang="hr-HR" b="1" noProof="0" dirty="0"/>
          </a:p>
          <a:p>
            <a:pPr lvl="1"/>
            <a:r>
              <a:rPr lang="hr-HR" b="1" noProof="0" dirty="0"/>
              <a:t>Mjesto radnika / upozorenje blizine</a:t>
            </a:r>
          </a:p>
          <a:p>
            <a:pPr lvl="1"/>
            <a:r>
              <a:rPr lang="hr-HR" b="1" noProof="0" dirty="0"/>
              <a:t>Podrška u stvarnom vremenu relevantna za kontekst</a:t>
            </a:r>
          </a:p>
          <a:p>
            <a:r>
              <a:rPr lang="hr-HR" b="1" noProof="0" dirty="0"/>
              <a:t>Rad na daljinu</a:t>
            </a:r>
          </a:p>
          <a:p>
            <a:pPr lvl="1"/>
            <a:r>
              <a:rPr lang="hr-HR" b="1" noProof="0" dirty="0"/>
              <a:t>Izolacija, intenzitet, privatnost, pravno na udaljavanja sa radnog mjesta, itd.</a:t>
            </a:r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73AFE95F-4FD9-48C2-2490-C648A0F1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92C770F4-6BEC-4383-01E2-0EC654B5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666346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3886862-9401-C97C-66F5-FFC46B11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6</a:t>
            </a:fld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047609-AFE2-0DF4-8087-A5FE4029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B5EE1239-07EE-9A37-C988-22CF1473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80" y="0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92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A24014-07FA-C6E9-ED18-9DBD9285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094220"/>
          </a:xfrm>
        </p:spPr>
        <p:txBody>
          <a:bodyPr>
            <a:normAutofit fontScale="90000"/>
          </a:bodyPr>
          <a:lstStyle/>
          <a:p>
            <a:r>
              <a:rPr lang="hr-HR" b="1" noProof="0" dirty="0">
                <a:solidFill>
                  <a:srgbClr val="FF0000"/>
                </a:solidFill>
                <a:latin typeface="+mn-lt"/>
              </a:rPr>
              <a:t>Digitalizacija: prilike i izazovi zaštite zdravlja i sigurnosti na radu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5112C7-23DB-8A26-0025-A7D8D33BF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6" y="1878445"/>
            <a:ext cx="10945090" cy="4843030"/>
          </a:xfrm>
        </p:spPr>
        <p:txBody>
          <a:bodyPr>
            <a:normAutofit/>
          </a:bodyPr>
          <a:lstStyle/>
          <a:p>
            <a:pPr lvl="2"/>
            <a:r>
              <a:rPr lang="hr-HR" sz="2400" b="1" noProof="0" dirty="0"/>
              <a:t>Rad na daljinu i </a:t>
            </a:r>
            <a:r>
              <a:rPr lang="hr-HR" sz="2400" noProof="0" dirty="0"/>
              <a:t>dogovori o </a:t>
            </a:r>
            <a:r>
              <a:rPr lang="hr-HR" sz="2400" b="1" noProof="0" dirty="0"/>
              <a:t>hibridnom načinu </a:t>
            </a:r>
            <a:r>
              <a:rPr lang="hr-HR" sz="2400" noProof="0" dirty="0"/>
              <a:t>radu</a:t>
            </a:r>
          </a:p>
          <a:p>
            <a:pPr lvl="2"/>
            <a:r>
              <a:rPr lang="hr-HR" sz="2400" noProof="0" dirty="0"/>
              <a:t>Ekonomija </a:t>
            </a:r>
            <a:r>
              <a:rPr lang="hr-HR" sz="2400" b="1" noProof="0" dirty="0"/>
              <a:t>honoraraca i radnika na platformama</a:t>
            </a:r>
            <a:endParaRPr lang="hr-HR" sz="2400" noProof="0" dirty="0"/>
          </a:p>
          <a:p>
            <a:pPr lvl="2"/>
            <a:r>
              <a:rPr lang="hr-HR" sz="2400" b="1" noProof="0" dirty="0"/>
              <a:t>Nosivi uređaji, </a:t>
            </a:r>
            <a:r>
              <a:rPr lang="hr-HR" sz="2400" noProof="0" dirty="0"/>
              <a:t>uređaji za praćenje i </a:t>
            </a:r>
            <a:r>
              <a:rPr lang="hr-HR" sz="2400" b="1" noProof="0" dirty="0"/>
              <a:t>pametna tehnologija</a:t>
            </a:r>
          </a:p>
          <a:p>
            <a:pPr lvl="2"/>
            <a:r>
              <a:rPr lang="hr-HR" sz="2400" b="1" noProof="0" dirty="0"/>
              <a:t>Automatizacija, AI i robotika</a:t>
            </a:r>
          </a:p>
          <a:p>
            <a:r>
              <a:rPr lang="hr-HR" sz="2400" b="1" noProof="0" dirty="0">
                <a:solidFill>
                  <a:srgbClr val="FF0000"/>
                </a:solidFill>
              </a:rPr>
              <a:t>Digitalizacija – prilike za poboljšanje zaštite zdravlja i sigurnosti na radu</a:t>
            </a:r>
          </a:p>
          <a:p>
            <a:pPr lvl="2"/>
            <a:r>
              <a:rPr lang="hr-HR" sz="2400" b="1" noProof="0" dirty="0"/>
              <a:t>Rad na daljinu – veća fleksibilnost i mogućnost rada od kuće</a:t>
            </a:r>
          </a:p>
          <a:p>
            <a:pPr lvl="2"/>
            <a:r>
              <a:rPr lang="hr-HR" sz="2400" b="1" noProof="0" dirty="0"/>
              <a:t>Automatizacija i upotreba AI i robotike za opasne ili zadatke koji se ponavljaju</a:t>
            </a:r>
          </a:p>
          <a:p>
            <a:pPr lvl="2"/>
            <a:r>
              <a:rPr lang="hr-HR" sz="2400" b="1" noProof="0" dirty="0"/>
              <a:t>Nosivi uređaji i drugi pametni uređaji mogu pratiti opasnosti u radnom okruženju</a:t>
            </a:r>
          </a:p>
          <a:p>
            <a:r>
              <a:rPr lang="hr-HR" sz="2400" b="1" noProof="0" dirty="0">
                <a:solidFill>
                  <a:srgbClr val="FF0000"/>
                </a:solidFill>
              </a:rPr>
              <a:t>Digitalizacija također nosi sa sobom veliki broj rizika po zaštitu zdravlja i sigurnosti na radu, koji se mogu spriječiti i ublažiti</a:t>
            </a:r>
            <a:endParaRPr lang="hr-HR" sz="2400" noProof="0" dirty="0"/>
          </a:p>
        </p:txBody>
      </p:sp>
      <p:sp>
        <p:nvSpPr>
          <p:cNvPr id="9" name="Dátum helye 8">
            <a:extLst>
              <a:ext uri="{FF2B5EF4-FFF2-40B4-BE49-F238E27FC236}">
                <a16:creationId xmlns:a16="http://schemas.microsoft.com/office/drawing/2014/main" id="{9F7C92EE-239C-665D-2A32-F1609159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EBAF065-0335-DAC8-857A-266F6926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601691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8801850-FF0E-43EF-93AA-2657B971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7</a:t>
            </a:fld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A8D9096-95AA-3164-D9DB-2121C8242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3E17CEC0-457E-6DCB-4EEE-63CC4E54E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80" y="3593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25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7FB411-7F9B-C163-A09C-ECD3AE42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66487"/>
            <a:ext cx="11841018" cy="964911"/>
          </a:xfrm>
        </p:spPr>
        <p:txBody>
          <a:bodyPr>
            <a:normAutofit fontScale="90000"/>
          </a:bodyPr>
          <a:lstStyle/>
          <a:p>
            <a:r>
              <a:rPr lang="hr-HR" sz="4000" b="1" noProof="0" dirty="0">
                <a:latin typeface="+mn-lt"/>
              </a:rPr>
              <a:t>Anketa ‘Puls zaštite zdravlja i sigurnosti na radu’ – poslodavci koji koriste digitalne uređaje </a:t>
            </a:r>
            <a:br>
              <a:rPr lang="hr-HR" b="1" noProof="0" dirty="0">
                <a:solidFill>
                  <a:srgbClr val="003399"/>
                </a:solidFill>
              </a:rPr>
            </a:br>
            <a:r>
              <a:rPr lang="hr-HR" sz="1000" b="1" i="1" noProof="0" dirty="0">
                <a:solidFill>
                  <a:srgbClr val="003399"/>
                </a:solidFill>
              </a:rPr>
              <a:t>Flash </a:t>
            </a:r>
            <a:r>
              <a:rPr lang="hr-HR" sz="1000" b="1" i="1" noProof="0" dirty="0" err="1">
                <a:solidFill>
                  <a:srgbClr val="003399"/>
                </a:solidFill>
              </a:rPr>
              <a:t>Eurobarometer</a:t>
            </a:r>
            <a:r>
              <a:rPr lang="hr-HR" sz="1000" b="1" i="1" noProof="0" dirty="0">
                <a:solidFill>
                  <a:srgbClr val="003399"/>
                </a:solidFill>
              </a:rPr>
              <a:t>: EU27 – 25,683 razgovora sa radnicima u periodu 25.4 - 23.5.2022.  EU-OSHA</a:t>
            </a:r>
            <a:endParaRPr lang="hr-HR" b="1" noProof="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0BBC8D-2423-F0F8-4F98-FE8D5A91EDB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38200" y="1586635"/>
            <a:ext cx="10243128" cy="4906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06F763CC-425D-21EC-BAE2-92124424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13672A12-91D3-573A-0668-B284D91A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509327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D9EEDE5-4CCB-D8B2-2231-5A6687C5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8</a:t>
            </a:fld>
            <a:endParaRPr lang="en-GB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19BE17B-1615-073A-B98D-7E41CBA4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05890804-8449-5E18-8D95-300F962DB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80" y="41275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B94FC8-E906-737E-5361-1CA3A46F281B}"/>
              </a:ext>
            </a:extLst>
          </p:cNvPr>
          <p:cNvSpPr txBox="1"/>
          <p:nvPr/>
        </p:nvSpPr>
        <p:spPr>
          <a:xfrm>
            <a:off x="1828800" y="2190307"/>
            <a:ext cx="796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Prema Vašim informacijama, da li organizacija u kojoj radite koristi digitalne uređaje kao što su tableti, pametni telefoni, računari, </a:t>
            </a:r>
            <a:r>
              <a:rPr lang="hr-HR" sz="1200" dirty="0" err="1"/>
              <a:t>prenosni</a:t>
            </a:r>
            <a:r>
              <a:rPr lang="hr-HR" sz="1200" dirty="0"/>
              <a:t> računari, računarski programi ili senzori da …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5848A-E76B-3641-F80D-5F4920647519}"/>
              </a:ext>
            </a:extLst>
          </p:cNvPr>
          <p:cNvSpPr txBox="1"/>
          <p:nvPr/>
        </p:nvSpPr>
        <p:spPr>
          <a:xfrm>
            <a:off x="5775033" y="3059668"/>
            <a:ext cx="4017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Automatski</a:t>
            </a:r>
            <a:r>
              <a:rPr lang="en-US" sz="1200" dirty="0"/>
              <a:t> </a:t>
            </a:r>
            <a:r>
              <a:rPr lang="en-US" sz="1200" dirty="0" err="1"/>
              <a:t>dodijeli</a:t>
            </a:r>
            <a:r>
              <a:rPr lang="en-US" sz="1200" dirty="0"/>
              <a:t> </a:t>
            </a:r>
            <a:r>
              <a:rPr lang="en-US" sz="1200" dirty="0" err="1"/>
              <a:t>radni</a:t>
            </a:r>
            <a:r>
              <a:rPr lang="en-US" sz="1200" dirty="0"/>
              <a:t> </a:t>
            </a:r>
            <a:r>
              <a:rPr lang="en-US" sz="1200" dirty="0" err="1"/>
              <a:t>zadatak</a:t>
            </a:r>
            <a:r>
              <a:rPr lang="en-US" sz="1200" dirty="0"/>
              <a:t> </a:t>
            </a:r>
            <a:r>
              <a:rPr lang="en-US" sz="1200" dirty="0" err="1"/>
              <a:t>ili</a:t>
            </a:r>
            <a:r>
              <a:rPr lang="en-US" sz="1200" dirty="0"/>
              <a:t> </a:t>
            </a:r>
            <a:r>
              <a:rPr lang="en-US" sz="1200" dirty="0" err="1"/>
              <a:t>radno</a:t>
            </a:r>
            <a:r>
              <a:rPr lang="en-US" sz="1200" dirty="0"/>
              <a:t> </a:t>
            </a:r>
            <a:r>
              <a:rPr lang="en-US" sz="1200" dirty="0" err="1"/>
              <a:t>vrijeme</a:t>
            </a:r>
            <a:r>
              <a:rPr lang="en-US" sz="1200" dirty="0"/>
              <a:t> </a:t>
            </a:r>
            <a:r>
              <a:rPr lang="en-US" sz="1200" dirty="0" err="1"/>
              <a:t>ili</a:t>
            </a:r>
            <a:r>
              <a:rPr lang="en-US" sz="1200" dirty="0"/>
              <a:t> </a:t>
            </a:r>
            <a:r>
              <a:rPr lang="en-US" sz="1200" dirty="0" err="1"/>
              <a:t>smjenu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DA5BC-2411-63F0-BFF0-192FF2C8F4E4}"/>
              </a:ext>
            </a:extLst>
          </p:cNvPr>
          <p:cNvSpPr txBox="1"/>
          <p:nvPr/>
        </p:nvSpPr>
        <p:spPr>
          <a:xfrm>
            <a:off x="5775032" y="3494212"/>
            <a:ext cx="4833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 li je </a:t>
            </a:r>
            <a:r>
              <a:rPr lang="en-US" sz="1200" dirty="0" err="1"/>
              <a:t>Vaš</a:t>
            </a:r>
            <a:r>
              <a:rPr lang="en-US" sz="1200" dirty="0"/>
              <a:t> rad </a:t>
            </a:r>
            <a:r>
              <a:rPr lang="en-US" sz="1200" dirty="0" err="1"/>
              <a:t>ocjenivala</a:t>
            </a:r>
            <a:r>
              <a:rPr lang="en-US" sz="1200" dirty="0"/>
              <a:t> </a:t>
            </a:r>
            <a:r>
              <a:rPr lang="en-US" sz="1200" dirty="0" err="1"/>
              <a:t>treća</a:t>
            </a:r>
            <a:r>
              <a:rPr lang="en-US" sz="1200" dirty="0"/>
              <a:t> </a:t>
            </a:r>
            <a:r>
              <a:rPr lang="en-US" sz="1200" dirty="0" err="1"/>
              <a:t>strana</a:t>
            </a:r>
            <a:r>
              <a:rPr lang="en-US" sz="1200" dirty="0"/>
              <a:t> (</a:t>
            </a:r>
            <a:r>
              <a:rPr lang="en-US" sz="1200" dirty="0" err="1"/>
              <a:t>npr</a:t>
            </a:r>
            <a:r>
              <a:rPr lang="en-US" sz="1200" dirty="0"/>
              <a:t>. </a:t>
            </a:r>
            <a:r>
              <a:rPr lang="en-US" sz="1200" dirty="0" err="1"/>
              <a:t>korisnici</a:t>
            </a:r>
            <a:r>
              <a:rPr lang="en-US" sz="1200" dirty="0"/>
              <a:t>, </a:t>
            </a:r>
            <a:r>
              <a:rPr lang="en-US" sz="1200" dirty="0" err="1"/>
              <a:t>kolege</a:t>
            </a:r>
            <a:r>
              <a:rPr lang="en-US" sz="1200" dirty="0"/>
              <a:t>, </a:t>
            </a:r>
            <a:r>
              <a:rPr lang="en-US" sz="1200" dirty="0" err="1"/>
              <a:t>pacijenti</a:t>
            </a:r>
            <a:r>
              <a:rPr lang="en-US" sz="1200" dirty="0"/>
              <a:t>, </a:t>
            </a:r>
            <a:r>
              <a:rPr lang="en-US" sz="1200" dirty="0" err="1"/>
              <a:t>itd</a:t>
            </a:r>
            <a:r>
              <a:rPr lang="en-US" sz="1200" dirty="0"/>
              <a:t>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E59D4D-9C33-496C-3AC9-C2084FA338F2}"/>
              </a:ext>
            </a:extLst>
          </p:cNvPr>
          <p:cNvSpPr txBox="1"/>
          <p:nvPr/>
        </p:nvSpPr>
        <p:spPr>
          <a:xfrm>
            <a:off x="5775032" y="3915332"/>
            <a:ext cx="4017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Nadgleda</a:t>
            </a:r>
            <a:r>
              <a:rPr lang="en-US" sz="1200" dirty="0"/>
              <a:t> </a:t>
            </a:r>
            <a:r>
              <a:rPr lang="en-US" sz="1200" dirty="0" err="1"/>
              <a:t>ili</a:t>
            </a:r>
            <a:r>
              <a:rPr lang="en-US" sz="1200" dirty="0"/>
              <a:t> </a:t>
            </a:r>
            <a:r>
              <a:rPr lang="en-US" sz="1200" dirty="0" err="1"/>
              <a:t>prati</a:t>
            </a:r>
            <a:r>
              <a:rPr lang="en-US" sz="1200" dirty="0"/>
              <a:t> </a:t>
            </a:r>
            <a:r>
              <a:rPr lang="en-US" sz="1200" dirty="0" err="1"/>
              <a:t>Vaš</a:t>
            </a:r>
            <a:r>
              <a:rPr lang="en-US" sz="1200" dirty="0"/>
              <a:t> rad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ponašanje</a:t>
            </a:r>
            <a:r>
              <a:rPr lang="en-US" sz="1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256DF-2D74-E6B0-5C8F-F3E3D297B47A}"/>
              </a:ext>
            </a:extLst>
          </p:cNvPr>
          <p:cNvSpPr txBox="1"/>
          <p:nvPr/>
        </p:nvSpPr>
        <p:spPr>
          <a:xfrm>
            <a:off x="5782017" y="4336452"/>
            <a:ext cx="4826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Prati</a:t>
            </a:r>
            <a:r>
              <a:rPr lang="en-US" sz="1200" dirty="0"/>
              <a:t> </a:t>
            </a:r>
            <a:r>
              <a:rPr lang="en-US" sz="1200" dirty="0" err="1"/>
              <a:t>buku</a:t>
            </a:r>
            <a:r>
              <a:rPr lang="en-US" sz="1200" dirty="0"/>
              <a:t>, </a:t>
            </a:r>
            <a:r>
              <a:rPr lang="en-US" sz="1200" dirty="0" err="1"/>
              <a:t>hemikalije</a:t>
            </a:r>
            <a:r>
              <a:rPr lang="en-US" sz="1200" dirty="0"/>
              <a:t>, </a:t>
            </a:r>
            <a:r>
              <a:rPr lang="en-US" sz="1200" dirty="0" err="1"/>
              <a:t>prašinu</a:t>
            </a:r>
            <a:r>
              <a:rPr lang="en-US" sz="1200" dirty="0"/>
              <a:t>, </a:t>
            </a:r>
            <a:r>
              <a:rPr lang="en-US" sz="1200" dirty="0" err="1"/>
              <a:t>plinove</a:t>
            </a:r>
            <a:r>
              <a:rPr lang="en-US" sz="1200" dirty="0"/>
              <a:t>, </a:t>
            </a:r>
            <a:r>
              <a:rPr lang="en-US" sz="1200" dirty="0" err="1"/>
              <a:t>itd</a:t>
            </a:r>
            <a:r>
              <a:rPr lang="en-US" sz="1200" dirty="0"/>
              <a:t>. U </a:t>
            </a:r>
            <a:r>
              <a:rPr lang="en-US" sz="1200" dirty="0" err="1"/>
              <a:t>Vašem</a:t>
            </a:r>
            <a:r>
              <a:rPr lang="en-US" sz="1200" dirty="0"/>
              <a:t> </a:t>
            </a:r>
            <a:r>
              <a:rPr lang="en-US" sz="1200" dirty="0" err="1"/>
              <a:t>radnom</a:t>
            </a:r>
            <a:r>
              <a:rPr lang="en-US" sz="1200" dirty="0"/>
              <a:t> </a:t>
            </a:r>
            <a:r>
              <a:rPr lang="en-US" sz="1200" dirty="0" err="1"/>
              <a:t>okruženju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EBCC13-0969-ADD7-C707-C93B56D10672}"/>
              </a:ext>
            </a:extLst>
          </p:cNvPr>
          <p:cNvSpPr txBox="1"/>
          <p:nvPr/>
        </p:nvSpPr>
        <p:spPr>
          <a:xfrm>
            <a:off x="5775031" y="4762103"/>
            <a:ext cx="4017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Prati</a:t>
            </a:r>
            <a:r>
              <a:rPr lang="en-US" sz="1200" dirty="0"/>
              <a:t> </a:t>
            </a:r>
            <a:r>
              <a:rPr lang="en-US" sz="1200" dirty="0" err="1"/>
              <a:t>Vaše</a:t>
            </a:r>
            <a:r>
              <a:rPr lang="en-US" sz="1200" dirty="0"/>
              <a:t> </a:t>
            </a:r>
            <a:r>
              <a:rPr lang="en-US" sz="1200" dirty="0" err="1"/>
              <a:t>otkucaje</a:t>
            </a:r>
            <a:r>
              <a:rPr lang="en-US" sz="1200" dirty="0"/>
              <a:t> </a:t>
            </a:r>
            <a:r>
              <a:rPr lang="en-US" sz="1200" dirty="0" err="1"/>
              <a:t>srca</a:t>
            </a:r>
            <a:r>
              <a:rPr lang="en-US" sz="1200" dirty="0"/>
              <a:t>, </a:t>
            </a:r>
            <a:r>
              <a:rPr lang="en-US" sz="1200" dirty="0" err="1"/>
              <a:t>krvni</a:t>
            </a:r>
            <a:r>
              <a:rPr lang="en-US" sz="1200" dirty="0"/>
              <a:t> </a:t>
            </a:r>
            <a:r>
              <a:rPr lang="en-US" sz="1200" dirty="0" err="1"/>
              <a:t>pritisak</a:t>
            </a:r>
            <a:r>
              <a:rPr lang="en-US" sz="1200" dirty="0"/>
              <a:t>, </a:t>
            </a:r>
            <a:r>
              <a:rPr lang="en-US" sz="1200" dirty="0" err="1"/>
              <a:t>držanje</a:t>
            </a:r>
            <a:r>
              <a:rPr lang="en-US" sz="1200" dirty="0"/>
              <a:t>, </a:t>
            </a:r>
            <a:r>
              <a:rPr lang="en-US" sz="1200" dirty="0" err="1"/>
              <a:t>itd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178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DEDF21-91BA-1F0F-67AB-4B2145B0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257"/>
          </a:xfrm>
        </p:spPr>
        <p:txBody>
          <a:bodyPr/>
          <a:lstStyle/>
          <a:p>
            <a:r>
              <a:rPr lang="hr-HR" b="1" noProof="0" dirty="0">
                <a:solidFill>
                  <a:srgbClr val="FF0000"/>
                </a:solidFill>
                <a:latin typeface="+mn-lt"/>
              </a:rPr>
              <a:t>Sve starija radna snaga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2F2A2D-FA65-CD16-B9FC-0A0EC537E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127"/>
            <a:ext cx="10515600" cy="4569836"/>
          </a:xfrm>
        </p:spPr>
        <p:txBody>
          <a:bodyPr>
            <a:normAutofit fontScale="85000" lnSpcReduction="20000"/>
          </a:bodyPr>
          <a:lstStyle/>
          <a:p>
            <a:r>
              <a:rPr lang="hr-HR" sz="2700" b="1" noProof="0" dirty="0"/>
              <a:t>Duži radni vijek</a:t>
            </a:r>
          </a:p>
          <a:p>
            <a:pPr lvl="1"/>
            <a:r>
              <a:rPr lang="hr-HR" b="1" noProof="0" dirty="0"/>
              <a:t>Veća </a:t>
            </a:r>
            <a:r>
              <a:rPr lang="hr-HR" b="1" noProof="0" dirty="0" err="1"/>
              <a:t>vjerovatnoća</a:t>
            </a:r>
            <a:r>
              <a:rPr lang="hr-HR" b="1" noProof="0" dirty="0"/>
              <a:t> nezgode na radu</a:t>
            </a:r>
          </a:p>
          <a:p>
            <a:pPr lvl="1"/>
            <a:r>
              <a:rPr lang="hr-HR" b="1" noProof="0" dirty="0"/>
              <a:t>Veća </a:t>
            </a:r>
            <a:r>
              <a:rPr lang="hr-HR" b="1" noProof="0" dirty="0" err="1"/>
              <a:t>vjerovatnoća</a:t>
            </a:r>
            <a:r>
              <a:rPr lang="hr-HR" b="1" noProof="0" dirty="0"/>
              <a:t> izloženosti</a:t>
            </a:r>
          </a:p>
          <a:p>
            <a:pPr lvl="1"/>
            <a:r>
              <a:rPr lang="hr-HR" b="1" noProof="0" dirty="0"/>
              <a:t>Veća ‘doza’ izloženosti</a:t>
            </a:r>
          </a:p>
          <a:p>
            <a:pPr lvl="1"/>
            <a:endParaRPr lang="hr-HR" b="1" noProof="0" dirty="0"/>
          </a:p>
          <a:p>
            <a:r>
              <a:rPr lang="hr-HR" sz="2700" b="1" noProof="0" dirty="0"/>
              <a:t>Ranjivosti vezane za godine starosti</a:t>
            </a:r>
            <a:endParaRPr lang="hr-HR" b="1" noProof="0" dirty="0"/>
          </a:p>
          <a:p>
            <a:pPr lvl="1"/>
            <a:r>
              <a:rPr lang="hr-HR" b="1" noProof="0" dirty="0"/>
              <a:t>Povećana slabost</a:t>
            </a:r>
          </a:p>
          <a:p>
            <a:pPr lvl="1"/>
            <a:r>
              <a:rPr lang="hr-HR" b="1" noProof="0" dirty="0"/>
              <a:t>Vezana zdravstvena stanja i</a:t>
            </a:r>
          </a:p>
          <a:p>
            <a:pPr marL="457200" lvl="1" indent="0">
              <a:buNone/>
            </a:pPr>
            <a:r>
              <a:rPr lang="hr-HR" b="1" noProof="0" dirty="0" err="1"/>
              <a:t>komorbiditet</a:t>
            </a:r>
            <a:endParaRPr lang="hr-HR" b="1" noProof="0" dirty="0"/>
          </a:p>
          <a:p>
            <a:pPr lvl="1"/>
            <a:r>
              <a:rPr lang="hr-HR" b="1" noProof="0" dirty="0"/>
              <a:t>Umanjena radna sposobnost</a:t>
            </a:r>
          </a:p>
          <a:p>
            <a:pPr lvl="1"/>
            <a:r>
              <a:rPr lang="hr-HR" b="1" noProof="0" dirty="0"/>
              <a:t>Teži oporavak</a:t>
            </a:r>
          </a:p>
          <a:p>
            <a:pPr lvl="1"/>
            <a:endParaRPr lang="hr-HR" b="1" noProof="0" dirty="0"/>
          </a:p>
          <a:p>
            <a:r>
              <a:rPr lang="hr-HR" b="1" noProof="0" dirty="0"/>
              <a:t>Odgovornosti njege</a:t>
            </a:r>
          </a:p>
          <a:p>
            <a:pPr lvl="1"/>
            <a:r>
              <a:rPr lang="hr-HR" b="1" noProof="0" dirty="0"/>
              <a:t>Zavisni stariji članovi. porodice ili</a:t>
            </a:r>
          </a:p>
          <a:p>
            <a:pPr marL="457200" lvl="1" indent="0">
              <a:buNone/>
            </a:pPr>
            <a:r>
              <a:rPr lang="hr-HR" b="1" noProof="0" dirty="0"/>
              <a:t>partneri</a:t>
            </a:r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  <a:p>
            <a:endParaRPr lang="hr-HR" noProof="0" dirty="0"/>
          </a:p>
        </p:txBody>
      </p:sp>
      <p:pic>
        <p:nvPicPr>
          <p:cNvPr id="6" name="Picture 2" descr="https://ec.europa.eu/eurostat/statistics-explained/images/9/94/Projected_total-age_and_old-age_dependency_ratio%2C_EU%2C_2020-2100_%28%25%29.png">
            <a:extLst>
              <a:ext uri="{FF2B5EF4-FFF2-40B4-BE49-F238E27FC236}">
                <a16:creationId xmlns:a16="http://schemas.microsoft.com/office/drawing/2014/main" id="{6B28B9DA-B611-BA4D-0729-49B1F6C2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92" y="1265382"/>
            <a:ext cx="6657977" cy="45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21118325-6F44-58A2-5D61-4D3FBD72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28.4.2023.</a:t>
            </a:r>
            <a:endParaRPr lang="en-GB" dirty="0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94C676BA-6CFF-041D-7FBC-D5A483D9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774709" cy="365125"/>
          </a:xfrm>
        </p:spPr>
        <p:txBody>
          <a:bodyPr/>
          <a:lstStyle/>
          <a:p>
            <a:r>
              <a:rPr lang="hr-HR" dirty="0" err="1"/>
              <a:t>Károly</a:t>
            </a:r>
            <a:r>
              <a:rPr lang="hr-HR" dirty="0"/>
              <a:t> György		Seminar o sindikalnim i međunarodnim standardima rada – Skopje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FF53B3D7-AE66-7EBD-80F8-B8416C1D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ACEB-EE6B-4594-98B8-96FF43DA60C6}" type="slidenum">
              <a:rPr lang="en-GB" smtClean="0"/>
              <a:t>9</a:t>
            </a:fld>
            <a:endParaRPr lang="en-GB"/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079EB1C9-33A0-139D-553D-ECE49F14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3CFEE62F-D6F0-02B8-397C-9EC3E6753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067" y="0"/>
            <a:ext cx="179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558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3113</Words>
  <Application>Microsoft Office PowerPoint</Application>
  <PresentationFormat>Widescreen</PresentationFormat>
  <Paragraphs>361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Wingdings 3</vt:lpstr>
      <vt:lpstr>Office-téma</vt:lpstr>
      <vt:lpstr>PowerPoint Presentation</vt:lpstr>
      <vt:lpstr>Šta Vas najviše brine:</vt:lpstr>
      <vt:lpstr>Anketa ‘Puls zaštite zdravlja i sigurnosti na radu’ – zdravstveni problemi uzorkovani ili pogoršani radom Flash Eurobarometer: EU27 – 25,683 razgovora sa radnicima u periodu 25.4. - 23.5.2022.  EU-OSHA</vt:lpstr>
      <vt:lpstr>Moderni i dugoročni izazovi zaštite zdravlja i sigurnosti na radu  Predviđanje i upravljanje promjenama</vt:lpstr>
      <vt:lpstr>Zelena tranzicija</vt:lpstr>
      <vt:lpstr>Digitalizacija</vt:lpstr>
      <vt:lpstr>Digitalizacija: prilike i izazovi zaštite zdravlja i sigurnosti na radu</vt:lpstr>
      <vt:lpstr>Anketa ‘Puls zaštite zdravlja i sigurnosti na radu’ – poslodavci koji koriste digitalne uređaje  Flash Eurobarometer: EU27 – 25,683 razgovora sa radnicima u periodu 25.4 - 23.5.2022.  EU-OSHA</vt:lpstr>
      <vt:lpstr>Sve starija radna snaga</vt:lpstr>
      <vt:lpstr>Alternativni oblici zapošljavanja</vt:lpstr>
      <vt:lpstr>Pomjeranje oblika zapošljavanja EUROSTAT, udio zaposlenosti u odabranim sektorima za 1996. i 2019. (%)</vt:lpstr>
      <vt:lpstr>Novi rizici?</vt:lpstr>
      <vt:lpstr>Rad na daljinu – rad od kuće</vt:lpstr>
      <vt:lpstr>Rad na daljinu i psihosocijalni faktori</vt:lpstr>
      <vt:lpstr>Utjecaj psihosocijalnih rizika i stresa na radu na radnike koji rade na daljinu</vt:lpstr>
      <vt:lpstr>Posebna pažnja na radno opterećenje, brzinu rada i radno vrijeme</vt:lpstr>
      <vt:lpstr>Poboljšanje fizičkog okruženja i ergonomskih faktora tokom rada na daljinu    Predložene akcije</vt:lpstr>
      <vt:lpstr>Opterećenje, brzina rada, radno vrijeme i sprečavanje stresa Predložene akcije</vt:lpstr>
      <vt:lpstr>Posebna pažnja na ravnoteži između profesionalnog i privatnog života</vt:lpstr>
      <vt:lpstr>Ravnoteža između profesionalnog i privatnog života   Predložene akcije</vt:lpstr>
      <vt:lpstr>Posebna pažnja na nasilje i uznemiravanje</vt:lpstr>
      <vt:lpstr>Komunikacija, informiranje i obuka   Predložene akcije</vt:lpstr>
      <vt:lpstr> Rad na daljinu i promocija zdravlja  Promocija zdravlja i prevencija negativnih načina ponašanja za suočavanje sa situacijom</vt:lpstr>
      <vt:lpstr> Rad na daljinu: Promocija zdravlja i prevencija negativnih modela ponašanja za suočavanje sa situacijom  Predložene akcije</vt:lpstr>
      <vt:lpstr>Zaštita zdravlja i sigurnosti na radu u teoriji OSH – glavni problemi za zakonodavstvo</vt:lpstr>
      <vt:lpstr>PowerPoint Presentation</vt:lpstr>
      <vt:lpstr>Sporazum socijalnih partnera o digitalizaciji (2020)</vt:lpstr>
      <vt:lpstr>Sporazum socijalnih partnera o digitalizaciji – nastoji da se provede u djelo:</vt:lpstr>
      <vt:lpstr>Sporazum socijalnih partnera o digitalizaciji</vt:lpstr>
      <vt:lpstr>Zdravlje i sigurnost</vt:lpstr>
      <vt:lpstr>Provedba</vt:lpstr>
      <vt:lpstr>Pamti i podsećaj – za žive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Gyorgy Karoly</dc:creator>
  <cp:lastModifiedBy>Besirikli, Samra</cp:lastModifiedBy>
  <cp:revision>64</cp:revision>
  <dcterms:created xsi:type="dcterms:W3CDTF">2022-11-24T17:19:43Z</dcterms:created>
  <dcterms:modified xsi:type="dcterms:W3CDTF">2023-04-28T12:46:39Z</dcterms:modified>
</cp:coreProperties>
</file>