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15" r:id="rId3"/>
    <p:sldId id="354" r:id="rId4"/>
    <p:sldId id="337" r:id="rId5"/>
    <p:sldId id="295" r:id="rId6"/>
    <p:sldId id="336" r:id="rId7"/>
    <p:sldId id="293" r:id="rId8"/>
    <p:sldId id="297" r:id="rId9"/>
    <p:sldId id="311" r:id="rId10"/>
    <p:sldId id="355" r:id="rId11"/>
    <p:sldId id="339" r:id="rId12"/>
    <p:sldId id="259" r:id="rId13"/>
    <p:sldId id="260" r:id="rId14"/>
    <p:sldId id="264" r:id="rId15"/>
    <p:sldId id="340" r:id="rId16"/>
    <p:sldId id="341" r:id="rId17"/>
    <p:sldId id="349" r:id="rId18"/>
    <p:sldId id="344" r:id="rId19"/>
    <p:sldId id="342" r:id="rId20"/>
    <p:sldId id="346" r:id="rId21"/>
    <p:sldId id="350" r:id="rId22"/>
    <p:sldId id="351" r:id="rId23"/>
    <p:sldId id="352" r:id="rId24"/>
    <p:sldId id="347" r:id="rId25"/>
    <p:sldId id="353" r:id="rId26"/>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617" autoAdjust="0"/>
    <p:restoredTop sz="86323" autoAdjust="0"/>
  </p:normalViewPr>
  <p:slideViewPr>
    <p:cSldViewPr snapToGrid="0">
      <p:cViewPr varScale="1">
        <p:scale>
          <a:sx n="57" d="100"/>
          <a:sy n="57" d="100"/>
        </p:scale>
        <p:origin x="420" y="52"/>
      </p:cViewPr>
      <p:guideLst/>
    </p:cSldViewPr>
  </p:slideViewPr>
  <p:outlineViewPr>
    <p:cViewPr>
      <p:scale>
        <a:sx n="33" d="100"/>
        <a:sy n="33" d="100"/>
      </p:scale>
      <p:origin x="0" y="-571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átum helye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7EFE1AD0-EA12-4DED-868F-E4709BBA3A59}" type="datetimeFigureOut">
              <a:rPr lang="en-GB" smtClean="0"/>
              <a:t>28/04/2023</a:t>
            </a:fld>
            <a:endParaRPr lang="en-GB"/>
          </a:p>
        </p:txBody>
      </p:sp>
      <p:sp>
        <p:nvSpPr>
          <p:cNvPr id="4" name="Diakép helye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Jegyzetek helye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6" name="Élőláb helye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Dia számának helye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710F96C5-98E8-42CD-AD22-1FE34A4CAA8E}" type="slidenum">
              <a:rPr lang="en-GB" smtClean="0"/>
              <a:t>‹#›</a:t>
            </a:fld>
            <a:endParaRPr lang="en-GB"/>
          </a:p>
        </p:txBody>
      </p:sp>
    </p:spTree>
    <p:extLst>
      <p:ext uri="{BB962C8B-B14F-4D97-AF65-F5344CB8AC3E}">
        <p14:creationId xmlns:p14="http://schemas.microsoft.com/office/powerpoint/2010/main" val="356881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710F96C5-98E8-42CD-AD22-1FE34A4CAA8E}" type="slidenum">
              <a:rPr lang="en-GB" smtClean="0"/>
              <a:t>1</a:t>
            </a:fld>
            <a:endParaRPr lang="en-GB"/>
          </a:p>
        </p:txBody>
      </p:sp>
    </p:spTree>
    <p:extLst>
      <p:ext uri="{BB962C8B-B14F-4D97-AF65-F5344CB8AC3E}">
        <p14:creationId xmlns:p14="http://schemas.microsoft.com/office/powerpoint/2010/main" val="2064958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11</a:t>
            </a:fld>
            <a:endParaRPr lang="en-GB"/>
          </a:p>
        </p:txBody>
      </p:sp>
    </p:spTree>
    <p:extLst>
      <p:ext uri="{BB962C8B-B14F-4D97-AF65-F5344CB8AC3E}">
        <p14:creationId xmlns:p14="http://schemas.microsoft.com/office/powerpoint/2010/main" val="3792161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12</a:t>
            </a:fld>
            <a:endParaRPr lang="en-GB"/>
          </a:p>
        </p:txBody>
      </p:sp>
    </p:spTree>
    <p:extLst>
      <p:ext uri="{BB962C8B-B14F-4D97-AF65-F5344CB8AC3E}">
        <p14:creationId xmlns:p14="http://schemas.microsoft.com/office/powerpoint/2010/main" val="765215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13</a:t>
            </a:fld>
            <a:endParaRPr lang="en-GB"/>
          </a:p>
        </p:txBody>
      </p:sp>
    </p:spTree>
    <p:extLst>
      <p:ext uri="{BB962C8B-B14F-4D97-AF65-F5344CB8AC3E}">
        <p14:creationId xmlns:p14="http://schemas.microsoft.com/office/powerpoint/2010/main" val="821635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14</a:t>
            </a:fld>
            <a:endParaRPr lang="en-GB"/>
          </a:p>
        </p:txBody>
      </p:sp>
    </p:spTree>
    <p:extLst>
      <p:ext uri="{BB962C8B-B14F-4D97-AF65-F5344CB8AC3E}">
        <p14:creationId xmlns:p14="http://schemas.microsoft.com/office/powerpoint/2010/main" val="37481626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15</a:t>
            </a:fld>
            <a:endParaRPr lang="en-GB"/>
          </a:p>
        </p:txBody>
      </p:sp>
    </p:spTree>
    <p:extLst>
      <p:ext uri="{BB962C8B-B14F-4D97-AF65-F5344CB8AC3E}">
        <p14:creationId xmlns:p14="http://schemas.microsoft.com/office/powerpoint/2010/main" val="664474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16</a:t>
            </a:fld>
            <a:endParaRPr lang="en-GB"/>
          </a:p>
        </p:txBody>
      </p:sp>
    </p:spTree>
    <p:extLst>
      <p:ext uri="{BB962C8B-B14F-4D97-AF65-F5344CB8AC3E}">
        <p14:creationId xmlns:p14="http://schemas.microsoft.com/office/powerpoint/2010/main" val="835598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19</a:t>
            </a:fld>
            <a:endParaRPr lang="en-GB"/>
          </a:p>
        </p:txBody>
      </p:sp>
    </p:spTree>
    <p:extLst>
      <p:ext uri="{BB962C8B-B14F-4D97-AF65-F5344CB8AC3E}">
        <p14:creationId xmlns:p14="http://schemas.microsoft.com/office/powerpoint/2010/main" val="4294802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20</a:t>
            </a:fld>
            <a:endParaRPr lang="en-GB"/>
          </a:p>
        </p:txBody>
      </p:sp>
    </p:spTree>
    <p:extLst>
      <p:ext uri="{BB962C8B-B14F-4D97-AF65-F5344CB8AC3E}">
        <p14:creationId xmlns:p14="http://schemas.microsoft.com/office/powerpoint/2010/main" val="1626594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u-HU"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2.3.1. In the EU there are 12 fatal work-related accidents per day in the EU, despite some improvement in the total number of occupational diseases, accidents and casualties; these are still far too many. Work-related cancer due to exposure to hazardous substances is responsible for 53% of all work-related deaths, amounting to 100.000 workers passing away per year. Furthermore, traditional hazards remain on a high level. In June 2021, the European Commission presented its Strategic framework on health and safety at work.</a:t>
            </a:r>
          </a:p>
          <a:p>
            <a:endParaRPr lang="hu-HU"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2.3.1. In the EU there are 12 fatal work-related accidents per day in the EU, despite some improvement in the total number of occupational diseases, accidents and casualties; these are still far too many. Work-related cancer due to exposure to hazardous substances is responsible for 53% of all work-related deaths, amounting to 100.000 workers passing away per year. Furthermore, traditional hazards remain on a high level. In June 2021, the European Commission presented its Strategic framework on health and safety at work.</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2.3.4. Work-related stress and psychosocial health issues accounts for more than half of all working days lost in the EU and affects female workers to a greater extent; in addition there is a growing number of workers in need of protection because they are subject to online harassment and shaming.</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2.3.5. Workers, particularly women, face work-related violence, either from the employer, third parties and even co-workers. The duty of care of employers includes putting in place measurements for ensuring a workplace free of harassment and violence.</a:t>
            </a: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2.3.6. There are at least 23 dangerous carcinogens that workers are exposed to that still need to be addressed as a priority. Arduous and strenuous work is still a major OHS problem and the reason for physical pain, musculoskeletal disorders, reduced employability and early retirement for millions of workers in the EU.</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hu-HU"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Calibri" panose="020F0502020204030204" pitchFamily="34" charset="0"/>
                <a:ea typeface="Calibri" panose="020F0502020204030204" pitchFamily="34" charset="0"/>
                <a:cs typeface="Times New Roman" panose="02020603050405020304" pitchFamily="18" charset="0"/>
              </a:rPr>
              <a:t>2.3.3. Climate change –including extreme temperatures, growing exposure to UV-radiation and weather events – is also increasing risks for working people affecting their physical and mental health, and sometimes causing their death.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21</a:t>
            </a:fld>
            <a:endParaRPr lang="en-GB"/>
          </a:p>
        </p:txBody>
      </p:sp>
    </p:spTree>
    <p:extLst>
      <p:ext uri="{BB962C8B-B14F-4D97-AF65-F5344CB8AC3E}">
        <p14:creationId xmlns:p14="http://schemas.microsoft.com/office/powerpoint/2010/main" val="1457017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22</a:t>
            </a:fld>
            <a:endParaRPr lang="en-GB"/>
          </a:p>
        </p:txBody>
      </p:sp>
    </p:spTree>
    <p:extLst>
      <p:ext uri="{BB962C8B-B14F-4D97-AF65-F5344CB8AC3E}">
        <p14:creationId xmlns:p14="http://schemas.microsoft.com/office/powerpoint/2010/main" val="2329431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3377820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23</a:t>
            </a:fld>
            <a:endParaRPr lang="en-GB"/>
          </a:p>
        </p:txBody>
      </p:sp>
    </p:spTree>
    <p:extLst>
      <p:ext uri="{BB962C8B-B14F-4D97-AF65-F5344CB8AC3E}">
        <p14:creationId xmlns:p14="http://schemas.microsoft.com/office/powerpoint/2010/main" val="206197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354525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4</a:t>
            </a:fld>
            <a:endParaRPr lang="en-GB"/>
          </a:p>
        </p:txBody>
      </p:sp>
    </p:spTree>
    <p:extLst>
      <p:ext uri="{BB962C8B-B14F-4D97-AF65-F5344CB8AC3E}">
        <p14:creationId xmlns:p14="http://schemas.microsoft.com/office/powerpoint/2010/main" val="3058276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5</a:t>
            </a:fld>
            <a:endParaRPr lang="en-GB"/>
          </a:p>
        </p:txBody>
      </p:sp>
    </p:spTree>
    <p:extLst>
      <p:ext uri="{BB962C8B-B14F-4D97-AF65-F5344CB8AC3E}">
        <p14:creationId xmlns:p14="http://schemas.microsoft.com/office/powerpoint/2010/main" val="1348833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710F96C5-98E8-42CD-AD22-1FE34A4CAA8E}" type="slidenum">
              <a:rPr lang="en-GB" smtClean="0"/>
              <a:t>6</a:t>
            </a:fld>
            <a:endParaRPr lang="en-GB"/>
          </a:p>
        </p:txBody>
      </p:sp>
    </p:spTree>
    <p:extLst>
      <p:ext uri="{BB962C8B-B14F-4D97-AF65-F5344CB8AC3E}">
        <p14:creationId xmlns:p14="http://schemas.microsoft.com/office/powerpoint/2010/main" val="3054525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710F96C5-98E8-42CD-AD22-1FE34A4CAA8E}" type="slidenum">
              <a:rPr lang="en-GB" smtClean="0"/>
              <a:t>7</a:t>
            </a:fld>
            <a:endParaRPr lang="en-GB"/>
          </a:p>
        </p:txBody>
      </p:sp>
    </p:spTree>
    <p:extLst>
      <p:ext uri="{BB962C8B-B14F-4D97-AF65-F5344CB8AC3E}">
        <p14:creationId xmlns:p14="http://schemas.microsoft.com/office/powerpoint/2010/main" val="3506542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a:p>
        </p:txBody>
      </p:sp>
      <p:sp>
        <p:nvSpPr>
          <p:cNvPr id="4" name="Dia számának helye 3"/>
          <p:cNvSpPr>
            <a:spLocks noGrp="1"/>
          </p:cNvSpPr>
          <p:nvPr>
            <p:ph type="sldNum" sz="quarter" idx="5"/>
          </p:nvPr>
        </p:nvSpPr>
        <p:spPr/>
        <p:txBody>
          <a:bodyPr/>
          <a:lstStyle/>
          <a:p>
            <a:fld id="{710F96C5-98E8-42CD-AD22-1FE34A4CAA8E}" type="slidenum">
              <a:rPr lang="en-GB" smtClean="0"/>
              <a:t>8</a:t>
            </a:fld>
            <a:endParaRPr lang="en-GB"/>
          </a:p>
        </p:txBody>
      </p:sp>
    </p:spTree>
    <p:extLst>
      <p:ext uri="{BB962C8B-B14F-4D97-AF65-F5344CB8AC3E}">
        <p14:creationId xmlns:p14="http://schemas.microsoft.com/office/powerpoint/2010/main" val="2816423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GB" dirty="0"/>
          </a:p>
        </p:txBody>
      </p:sp>
      <p:sp>
        <p:nvSpPr>
          <p:cNvPr id="4" name="Dia számának helye 3"/>
          <p:cNvSpPr>
            <a:spLocks noGrp="1"/>
          </p:cNvSpPr>
          <p:nvPr>
            <p:ph type="sldNum" sz="quarter" idx="5"/>
          </p:nvPr>
        </p:nvSpPr>
        <p:spPr/>
        <p:txBody>
          <a:bodyPr/>
          <a:lstStyle/>
          <a:p>
            <a:fld id="{710F96C5-98E8-42CD-AD22-1FE34A4CAA8E}" type="slidenum">
              <a:rPr lang="en-GB" smtClean="0"/>
              <a:t>9</a:t>
            </a:fld>
            <a:endParaRPr lang="en-GB"/>
          </a:p>
        </p:txBody>
      </p:sp>
    </p:spTree>
    <p:extLst>
      <p:ext uri="{BB962C8B-B14F-4D97-AF65-F5344CB8AC3E}">
        <p14:creationId xmlns:p14="http://schemas.microsoft.com/office/powerpoint/2010/main" val="416434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5C7EB9-97F3-6E1C-CFD0-4A48ABF3464E}"/>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endParaRPr lang="en-GB"/>
          </a:p>
        </p:txBody>
      </p:sp>
      <p:sp>
        <p:nvSpPr>
          <p:cNvPr id="3" name="Alcím 2">
            <a:extLst>
              <a:ext uri="{FF2B5EF4-FFF2-40B4-BE49-F238E27FC236}">
                <a16:creationId xmlns:a16="http://schemas.microsoft.com/office/drawing/2014/main" id="{6E264E40-C1BA-36C9-F5EB-3B80F91A61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GB"/>
          </a:p>
        </p:txBody>
      </p:sp>
      <p:sp>
        <p:nvSpPr>
          <p:cNvPr id="4" name="Dátum helye 3">
            <a:extLst>
              <a:ext uri="{FF2B5EF4-FFF2-40B4-BE49-F238E27FC236}">
                <a16:creationId xmlns:a16="http://schemas.microsoft.com/office/drawing/2014/main" id="{B6CE0DF7-E00C-5EB1-E249-7E54A3B90C2A}"/>
              </a:ext>
            </a:extLst>
          </p:cNvPr>
          <p:cNvSpPr>
            <a:spLocks noGrp="1"/>
          </p:cNvSpPr>
          <p:nvPr>
            <p:ph type="dt" sz="half" idx="10"/>
          </p:nvPr>
        </p:nvSpPr>
        <p:spPr/>
        <p:txBody>
          <a:bodyPr/>
          <a:lstStyle/>
          <a:p>
            <a:r>
              <a:rPr lang="en-US"/>
              <a:t>27. 04. 2023       Skopje</a:t>
            </a:r>
            <a:endParaRPr lang="en-GB"/>
          </a:p>
        </p:txBody>
      </p:sp>
      <p:sp>
        <p:nvSpPr>
          <p:cNvPr id="5" name="Élőláb helye 4">
            <a:extLst>
              <a:ext uri="{FF2B5EF4-FFF2-40B4-BE49-F238E27FC236}">
                <a16:creationId xmlns:a16="http://schemas.microsoft.com/office/drawing/2014/main" id="{55A900A5-74B6-1C57-E7EA-536D234A31AD}"/>
              </a:ext>
            </a:extLst>
          </p:cNvPr>
          <p:cNvSpPr>
            <a:spLocks noGrp="1"/>
          </p:cNvSpPr>
          <p:nvPr>
            <p:ph type="ftr" sz="quarter" idx="11"/>
          </p:nvPr>
        </p:nvSpPr>
        <p:spPr/>
        <p:txBody>
          <a:bodyPr/>
          <a:lstStyle/>
          <a:p>
            <a:r>
              <a:rPr lang="en-GB"/>
              <a:t>Károly György                 Seminar on Trade unions and International Labour Standards</a:t>
            </a:r>
          </a:p>
        </p:txBody>
      </p:sp>
      <p:sp>
        <p:nvSpPr>
          <p:cNvPr id="6" name="Dia számának helye 5">
            <a:extLst>
              <a:ext uri="{FF2B5EF4-FFF2-40B4-BE49-F238E27FC236}">
                <a16:creationId xmlns:a16="http://schemas.microsoft.com/office/drawing/2014/main" id="{99F4151C-66A3-7DCB-9D6D-63599C099853}"/>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335931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C8A5934-6ACD-53B4-FBCD-2AE2D15EB699}"/>
              </a:ext>
            </a:extLst>
          </p:cNvPr>
          <p:cNvSpPr>
            <a:spLocks noGrp="1"/>
          </p:cNvSpPr>
          <p:nvPr>
            <p:ph type="title"/>
          </p:nvPr>
        </p:nvSpPr>
        <p:spPr/>
        <p:txBody>
          <a:bodyPr/>
          <a:lstStyle/>
          <a:p>
            <a:r>
              <a:rPr lang="hu-HU"/>
              <a:t>Mintacím szerkesztése</a:t>
            </a:r>
            <a:endParaRPr lang="en-GB"/>
          </a:p>
        </p:txBody>
      </p:sp>
      <p:sp>
        <p:nvSpPr>
          <p:cNvPr id="3" name="Függőleges szöveg helye 2">
            <a:extLst>
              <a:ext uri="{FF2B5EF4-FFF2-40B4-BE49-F238E27FC236}">
                <a16:creationId xmlns:a16="http://schemas.microsoft.com/office/drawing/2014/main" id="{04E63CE8-AEE5-1B0A-3593-AC8BE5047296}"/>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a:extLst>
              <a:ext uri="{FF2B5EF4-FFF2-40B4-BE49-F238E27FC236}">
                <a16:creationId xmlns:a16="http://schemas.microsoft.com/office/drawing/2014/main" id="{5959E71C-F893-D5BF-5AA8-A92B8C3ED089}"/>
              </a:ext>
            </a:extLst>
          </p:cNvPr>
          <p:cNvSpPr>
            <a:spLocks noGrp="1"/>
          </p:cNvSpPr>
          <p:nvPr>
            <p:ph type="dt" sz="half" idx="10"/>
          </p:nvPr>
        </p:nvSpPr>
        <p:spPr/>
        <p:txBody>
          <a:bodyPr/>
          <a:lstStyle/>
          <a:p>
            <a:r>
              <a:rPr lang="en-US"/>
              <a:t>27. 04. 2023       Skopje</a:t>
            </a:r>
            <a:endParaRPr lang="en-GB"/>
          </a:p>
        </p:txBody>
      </p:sp>
      <p:sp>
        <p:nvSpPr>
          <p:cNvPr id="5" name="Élőláb helye 4">
            <a:extLst>
              <a:ext uri="{FF2B5EF4-FFF2-40B4-BE49-F238E27FC236}">
                <a16:creationId xmlns:a16="http://schemas.microsoft.com/office/drawing/2014/main" id="{E606B4D8-6FE0-688D-1FF8-2E1E155002D9}"/>
              </a:ext>
            </a:extLst>
          </p:cNvPr>
          <p:cNvSpPr>
            <a:spLocks noGrp="1"/>
          </p:cNvSpPr>
          <p:nvPr>
            <p:ph type="ftr" sz="quarter" idx="11"/>
          </p:nvPr>
        </p:nvSpPr>
        <p:spPr/>
        <p:txBody>
          <a:bodyPr/>
          <a:lstStyle/>
          <a:p>
            <a:r>
              <a:rPr lang="en-GB"/>
              <a:t>Károly György                 Seminar on Trade unions and International Labour Standards</a:t>
            </a:r>
          </a:p>
        </p:txBody>
      </p:sp>
      <p:sp>
        <p:nvSpPr>
          <p:cNvPr id="6" name="Dia számának helye 5">
            <a:extLst>
              <a:ext uri="{FF2B5EF4-FFF2-40B4-BE49-F238E27FC236}">
                <a16:creationId xmlns:a16="http://schemas.microsoft.com/office/drawing/2014/main" id="{BEC03B8A-6F76-C116-1B64-A4120DC1D2E1}"/>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9488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A1D8D767-5563-07D3-F98F-D0F66FB79CE9}"/>
              </a:ext>
            </a:extLst>
          </p:cNvPr>
          <p:cNvSpPr>
            <a:spLocks noGrp="1"/>
          </p:cNvSpPr>
          <p:nvPr>
            <p:ph type="title" orient="vert"/>
          </p:nvPr>
        </p:nvSpPr>
        <p:spPr>
          <a:xfrm>
            <a:off x="8724900" y="365125"/>
            <a:ext cx="2628900" cy="5811838"/>
          </a:xfrm>
        </p:spPr>
        <p:txBody>
          <a:bodyPr vert="eaVert"/>
          <a:lstStyle/>
          <a:p>
            <a:r>
              <a:rPr lang="hu-HU"/>
              <a:t>Mintacím szerkesztése</a:t>
            </a:r>
            <a:endParaRPr lang="en-GB"/>
          </a:p>
        </p:txBody>
      </p:sp>
      <p:sp>
        <p:nvSpPr>
          <p:cNvPr id="3" name="Függőleges szöveg helye 2">
            <a:extLst>
              <a:ext uri="{FF2B5EF4-FFF2-40B4-BE49-F238E27FC236}">
                <a16:creationId xmlns:a16="http://schemas.microsoft.com/office/drawing/2014/main" id="{4EB18663-84EA-5A2A-0E0D-D5917CD7F59E}"/>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a:extLst>
              <a:ext uri="{FF2B5EF4-FFF2-40B4-BE49-F238E27FC236}">
                <a16:creationId xmlns:a16="http://schemas.microsoft.com/office/drawing/2014/main" id="{7AEBDC1F-CFAE-B5B7-08FF-7C9B0A9239D2}"/>
              </a:ext>
            </a:extLst>
          </p:cNvPr>
          <p:cNvSpPr>
            <a:spLocks noGrp="1"/>
          </p:cNvSpPr>
          <p:nvPr>
            <p:ph type="dt" sz="half" idx="10"/>
          </p:nvPr>
        </p:nvSpPr>
        <p:spPr/>
        <p:txBody>
          <a:bodyPr/>
          <a:lstStyle/>
          <a:p>
            <a:r>
              <a:rPr lang="en-US"/>
              <a:t>27. 04. 2023       Skopje</a:t>
            </a:r>
            <a:endParaRPr lang="en-GB"/>
          </a:p>
        </p:txBody>
      </p:sp>
      <p:sp>
        <p:nvSpPr>
          <p:cNvPr id="5" name="Élőláb helye 4">
            <a:extLst>
              <a:ext uri="{FF2B5EF4-FFF2-40B4-BE49-F238E27FC236}">
                <a16:creationId xmlns:a16="http://schemas.microsoft.com/office/drawing/2014/main" id="{ABB72CF6-21ED-614C-C537-16C472C1E956}"/>
              </a:ext>
            </a:extLst>
          </p:cNvPr>
          <p:cNvSpPr>
            <a:spLocks noGrp="1"/>
          </p:cNvSpPr>
          <p:nvPr>
            <p:ph type="ftr" sz="quarter" idx="11"/>
          </p:nvPr>
        </p:nvSpPr>
        <p:spPr/>
        <p:txBody>
          <a:bodyPr/>
          <a:lstStyle/>
          <a:p>
            <a:r>
              <a:rPr lang="en-GB"/>
              <a:t>Károly György                 Seminar on Trade unions and International Labour Standards</a:t>
            </a:r>
          </a:p>
        </p:txBody>
      </p:sp>
      <p:sp>
        <p:nvSpPr>
          <p:cNvPr id="6" name="Dia számának helye 5">
            <a:extLst>
              <a:ext uri="{FF2B5EF4-FFF2-40B4-BE49-F238E27FC236}">
                <a16:creationId xmlns:a16="http://schemas.microsoft.com/office/drawing/2014/main" id="{5C137926-B2CC-B086-013F-A04773ACD78C}"/>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858080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30691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1D6C2F2-01DA-8DB4-1C8D-6120D02623CD}"/>
              </a:ext>
            </a:extLst>
          </p:cNvPr>
          <p:cNvSpPr>
            <a:spLocks noGrp="1"/>
          </p:cNvSpPr>
          <p:nvPr>
            <p:ph type="title"/>
          </p:nvPr>
        </p:nvSpPr>
        <p:spPr/>
        <p:txBody>
          <a:bodyPr/>
          <a:lstStyle/>
          <a:p>
            <a:r>
              <a:rPr lang="hu-HU"/>
              <a:t>Mintacím szerkesztése</a:t>
            </a:r>
            <a:endParaRPr lang="en-GB"/>
          </a:p>
        </p:txBody>
      </p:sp>
      <p:sp>
        <p:nvSpPr>
          <p:cNvPr id="3" name="Tartalom helye 2">
            <a:extLst>
              <a:ext uri="{FF2B5EF4-FFF2-40B4-BE49-F238E27FC236}">
                <a16:creationId xmlns:a16="http://schemas.microsoft.com/office/drawing/2014/main" id="{4FACD4C0-1171-20B5-1B64-1A64E906C9BD}"/>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a:extLst>
              <a:ext uri="{FF2B5EF4-FFF2-40B4-BE49-F238E27FC236}">
                <a16:creationId xmlns:a16="http://schemas.microsoft.com/office/drawing/2014/main" id="{E404AEB6-A801-63A3-D83E-6FDCC0808545}"/>
              </a:ext>
            </a:extLst>
          </p:cNvPr>
          <p:cNvSpPr>
            <a:spLocks noGrp="1"/>
          </p:cNvSpPr>
          <p:nvPr>
            <p:ph type="dt" sz="half" idx="10"/>
          </p:nvPr>
        </p:nvSpPr>
        <p:spPr/>
        <p:txBody>
          <a:bodyPr/>
          <a:lstStyle/>
          <a:p>
            <a:r>
              <a:rPr lang="en-US"/>
              <a:t>27. 04. 2023       Skopje</a:t>
            </a:r>
            <a:endParaRPr lang="en-GB"/>
          </a:p>
        </p:txBody>
      </p:sp>
      <p:sp>
        <p:nvSpPr>
          <p:cNvPr id="5" name="Élőláb helye 4">
            <a:extLst>
              <a:ext uri="{FF2B5EF4-FFF2-40B4-BE49-F238E27FC236}">
                <a16:creationId xmlns:a16="http://schemas.microsoft.com/office/drawing/2014/main" id="{6C355E18-D379-20AB-8C13-B04851AF2685}"/>
              </a:ext>
            </a:extLst>
          </p:cNvPr>
          <p:cNvSpPr>
            <a:spLocks noGrp="1"/>
          </p:cNvSpPr>
          <p:nvPr>
            <p:ph type="ftr" sz="quarter" idx="11"/>
          </p:nvPr>
        </p:nvSpPr>
        <p:spPr/>
        <p:txBody>
          <a:bodyPr/>
          <a:lstStyle/>
          <a:p>
            <a:r>
              <a:rPr lang="en-GB"/>
              <a:t>Károly György                 Seminar on Trade unions and International Labour Standards</a:t>
            </a:r>
          </a:p>
        </p:txBody>
      </p:sp>
      <p:sp>
        <p:nvSpPr>
          <p:cNvPr id="6" name="Dia számának helye 5">
            <a:extLst>
              <a:ext uri="{FF2B5EF4-FFF2-40B4-BE49-F238E27FC236}">
                <a16:creationId xmlns:a16="http://schemas.microsoft.com/office/drawing/2014/main" id="{9D55B873-A30E-90C2-0C7A-0154C9B39010}"/>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290636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CE1924C-1073-54EF-C124-70056F2F8504}"/>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endParaRPr lang="en-GB"/>
          </a:p>
        </p:txBody>
      </p:sp>
      <p:sp>
        <p:nvSpPr>
          <p:cNvPr id="3" name="Szöveg helye 2">
            <a:extLst>
              <a:ext uri="{FF2B5EF4-FFF2-40B4-BE49-F238E27FC236}">
                <a16:creationId xmlns:a16="http://schemas.microsoft.com/office/drawing/2014/main" id="{919FDEC6-9386-8C69-A591-EA5BA860DA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DE5A6024-2D84-8E71-B662-DDE8B8272BD6}"/>
              </a:ext>
            </a:extLst>
          </p:cNvPr>
          <p:cNvSpPr>
            <a:spLocks noGrp="1"/>
          </p:cNvSpPr>
          <p:nvPr>
            <p:ph type="dt" sz="half" idx="10"/>
          </p:nvPr>
        </p:nvSpPr>
        <p:spPr/>
        <p:txBody>
          <a:bodyPr/>
          <a:lstStyle/>
          <a:p>
            <a:r>
              <a:rPr lang="en-US"/>
              <a:t>27. 04. 2023       Skopje</a:t>
            </a:r>
            <a:endParaRPr lang="en-GB"/>
          </a:p>
        </p:txBody>
      </p:sp>
      <p:sp>
        <p:nvSpPr>
          <p:cNvPr id="5" name="Élőláb helye 4">
            <a:extLst>
              <a:ext uri="{FF2B5EF4-FFF2-40B4-BE49-F238E27FC236}">
                <a16:creationId xmlns:a16="http://schemas.microsoft.com/office/drawing/2014/main" id="{A3A729C4-677A-B1F3-AD27-568ACFE43D9A}"/>
              </a:ext>
            </a:extLst>
          </p:cNvPr>
          <p:cNvSpPr>
            <a:spLocks noGrp="1"/>
          </p:cNvSpPr>
          <p:nvPr>
            <p:ph type="ftr" sz="quarter" idx="11"/>
          </p:nvPr>
        </p:nvSpPr>
        <p:spPr/>
        <p:txBody>
          <a:bodyPr/>
          <a:lstStyle/>
          <a:p>
            <a:r>
              <a:rPr lang="en-GB"/>
              <a:t>Károly György                 Seminar on Trade unions and International Labour Standards</a:t>
            </a:r>
          </a:p>
        </p:txBody>
      </p:sp>
      <p:sp>
        <p:nvSpPr>
          <p:cNvPr id="6" name="Dia számának helye 5">
            <a:extLst>
              <a:ext uri="{FF2B5EF4-FFF2-40B4-BE49-F238E27FC236}">
                <a16:creationId xmlns:a16="http://schemas.microsoft.com/office/drawing/2014/main" id="{66744441-8E2E-C859-B2DA-5CF8B7D3DA7B}"/>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247790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ED49003-2EF8-51F1-ABE0-BD2663B2A9DA}"/>
              </a:ext>
            </a:extLst>
          </p:cNvPr>
          <p:cNvSpPr>
            <a:spLocks noGrp="1"/>
          </p:cNvSpPr>
          <p:nvPr>
            <p:ph type="title"/>
          </p:nvPr>
        </p:nvSpPr>
        <p:spPr/>
        <p:txBody>
          <a:bodyPr/>
          <a:lstStyle/>
          <a:p>
            <a:r>
              <a:rPr lang="hu-HU"/>
              <a:t>Mintacím szerkesztése</a:t>
            </a:r>
            <a:endParaRPr lang="en-GB"/>
          </a:p>
        </p:txBody>
      </p:sp>
      <p:sp>
        <p:nvSpPr>
          <p:cNvPr id="3" name="Tartalom helye 2">
            <a:extLst>
              <a:ext uri="{FF2B5EF4-FFF2-40B4-BE49-F238E27FC236}">
                <a16:creationId xmlns:a16="http://schemas.microsoft.com/office/drawing/2014/main" id="{E914BD0B-6D7E-2FFA-A985-F12BADB0E3B0}"/>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Tartalom helye 3">
            <a:extLst>
              <a:ext uri="{FF2B5EF4-FFF2-40B4-BE49-F238E27FC236}">
                <a16:creationId xmlns:a16="http://schemas.microsoft.com/office/drawing/2014/main" id="{D8289139-CF33-7839-3946-37E0316D50F3}"/>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Dátum helye 4">
            <a:extLst>
              <a:ext uri="{FF2B5EF4-FFF2-40B4-BE49-F238E27FC236}">
                <a16:creationId xmlns:a16="http://schemas.microsoft.com/office/drawing/2014/main" id="{33C95C55-7FC2-802F-0AC8-5908AA585AE9}"/>
              </a:ext>
            </a:extLst>
          </p:cNvPr>
          <p:cNvSpPr>
            <a:spLocks noGrp="1"/>
          </p:cNvSpPr>
          <p:nvPr>
            <p:ph type="dt" sz="half" idx="10"/>
          </p:nvPr>
        </p:nvSpPr>
        <p:spPr/>
        <p:txBody>
          <a:bodyPr/>
          <a:lstStyle/>
          <a:p>
            <a:r>
              <a:rPr lang="en-US"/>
              <a:t>27. 04. 2023       Skopje</a:t>
            </a:r>
            <a:endParaRPr lang="en-GB"/>
          </a:p>
        </p:txBody>
      </p:sp>
      <p:sp>
        <p:nvSpPr>
          <p:cNvPr id="6" name="Élőláb helye 5">
            <a:extLst>
              <a:ext uri="{FF2B5EF4-FFF2-40B4-BE49-F238E27FC236}">
                <a16:creationId xmlns:a16="http://schemas.microsoft.com/office/drawing/2014/main" id="{E259CAC0-3D24-2794-17C8-C781E4D5A89C}"/>
              </a:ext>
            </a:extLst>
          </p:cNvPr>
          <p:cNvSpPr>
            <a:spLocks noGrp="1"/>
          </p:cNvSpPr>
          <p:nvPr>
            <p:ph type="ftr" sz="quarter" idx="11"/>
          </p:nvPr>
        </p:nvSpPr>
        <p:spPr/>
        <p:txBody>
          <a:bodyPr/>
          <a:lstStyle/>
          <a:p>
            <a:r>
              <a:rPr lang="en-GB"/>
              <a:t>Károly György                 Seminar on Trade unions and International Labour Standards</a:t>
            </a:r>
          </a:p>
        </p:txBody>
      </p:sp>
      <p:sp>
        <p:nvSpPr>
          <p:cNvPr id="7" name="Dia számának helye 6">
            <a:extLst>
              <a:ext uri="{FF2B5EF4-FFF2-40B4-BE49-F238E27FC236}">
                <a16:creationId xmlns:a16="http://schemas.microsoft.com/office/drawing/2014/main" id="{2D0651C6-55D8-7DB9-61EB-A0A178080B91}"/>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2237301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C6D4605-5DA4-9029-1186-59424CA73A97}"/>
              </a:ext>
            </a:extLst>
          </p:cNvPr>
          <p:cNvSpPr>
            <a:spLocks noGrp="1"/>
          </p:cNvSpPr>
          <p:nvPr>
            <p:ph type="title"/>
          </p:nvPr>
        </p:nvSpPr>
        <p:spPr>
          <a:xfrm>
            <a:off x="839788" y="365125"/>
            <a:ext cx="10515600" cy="1325563"/>
          </a:xfrm>
        </p:spPr>
        <p:txBody>
          <a:bodyPr/>
          <a:lstStyle/>
          <a:p>
            <a:r>
              <a:rPr lang="hu-HU"/>
              <a:t>Mintacím szerkesztése</a:t>
            </a:r>
            <a:endParaRPr lang="en-GB"/>
          </a:p>
        </p:txBody>
      </p:sp>
      <p:sp>
        <p:nvSpPr>
          <p:cNvPr id="3" name="Szöveg helye 2">
            <a:extLst>
              <a:ext uri="{FF2B5EF4-FFF2-40B4-BE49-F238E27FC236}">
                <a16:creationId xmlns:a16="http://schemas.microsoft.com/office/drawing/2014/main" id="{9CC55E76-0ED9-C20D-A147-DB6AF71F91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533EDD8F-E012-B18D-8D27-2EDBD704E4C0}"/>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5" name="Szöveg helye 4">
            <a:extLst>
              <a:ext uri="{FF2B5EF4-FFF2-40B4-BE49-F238E27FC236}">
                <a16:creationId xmlns:a16="http://schemas.microsoft.com/office/drawing/2014/main" id="{DF6D5E0E-9312-923A-EC1A-9E24511F9A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04F45F95-2BCC-5D55-4E1E-03218FD6D08A}"/>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7" name="Dátum helye 6">
            <a:extLst>
              <a:ext uri="{FF2B5EF4-FFF2-40B4-BE49-F238E27FC236}">
                <a16:creationId xmlns:a16="http://schemas.microsoft.com/office/drawing/2014/main" id="{99090A2C-92C2-C169-698F-144CE2B76EC9}"/>
              </a:ext>
            </a:extLst>
          </p:cNvPr>
          <p:cNvSpPr>
            <a:spLocks noGrp="1"/>
          </p:cNvSpPr>
          <p:nvPr>
            <p:ph type="dt" sz="half" idx="10"/>
          </p:nvPr>
        </p:nvSpPr>
        <p:spPr/>
        <p:txBody>
          <a:bodyPr/>
          <a:lstStyle/>
          <a:p>
            <a:r>
              <a:rPr lang="en-US"/>
              <a:t>27. 04. 2023       Skopje</a:t>
            </a:r>
            <a:endParaRPr lang="en-GB"/>
          </a:p>
        </p:txBody>
      </p:sp>
      <p:sp>
        <p:nvSpPr>
          <p:cNvPr id="8" name="Élőláb helye 7">
            <a:extLst>
              <a:ext uri="{FF2B5EF4-FFF2-40B4-BE49-F238E27FC236}">
                <a16:creationId xmlns:a16="http://schemas.microsoft.com/office/drawing/2014/main" id="{04C712FC-1F86-C5D3-56F9-A190C3543236}"/>
              </a:ext>
            </a:extLst>
          </p:cNvPr>
          <p:cNvSpPr>
            <a:spLocks noGrp="1"/>
          </p:cNvSpPr>
          <p:nvPr>
            <p:ph type="ftr" sz="quarter" idx="11"/>
          </p:nvPr>
        </p:nvSpPr>
        <p:spPr/>
        <p:txBody>
          <a:bodyPr/>
          <a:lstStyle/>
          <a:p>
            <a:r>
              <a:rPr lang="en-GB"/>
              <a:t>Károly György                 Seminar on Trade unions and International Labour Standards</a:t>
            </a:r>
          </a:p>
        </p:txBody>
      </p:sp>
      <p:sp>
        <p:nvSpPr>
          <p:cNvPr id="9" name="Dia számának helye 8">
            <a:extLst>
              <a:ext uri="{FF2B5EF4-FFF2-40B4-BE49-F238E27FC236}">
                <a16:creationId xmlns:a16="http://schemas.microsoft.com/office/drawing/2014/main" id="{499745DD-F424-632C-1D02-19987086C007}"/>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698069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E3FC156-9076-1C0B-9D9D-518160E5C21E}"/>
              </a:ext>
            </a:extLst>
          </p:cNvPr>
          <p:cNvSpPr>
            <a:spLocks noGrp="1"/>
          </p:cNvSpPr>
          <p:nvPr>
            <p:ph type="title"/>
          </p:nvPr>
        </p:nvSpPr>
        <p:spPr/>
        <p:txBody>
          <a:bodyPr/>
          <a:lstStyle/>
          <a:p>
            <a:r>
              <a:rPr lang="hu-HU"/>
              <a:t>Mintacím szerkesztése</a:t>
            </a:r>
            <a:endParaRPr lang="en-GB"/>
          </a:p>
        </p:txBody>
      </p:sp>
      <p:sp>
        <p:nvSpPr>
          <p:cNvPr id="3" name="Dátum helye 2">
            <a:extLst>
              <a:ext uri="{FF2B5EF4-FFF2-40B4-BE49-F238E27FC236}">
                <a16:creationId xmlns:a16="http://schemas.microsoft.com/office/drawing/2014/main" id="{8D5E0537-EB9C-E53F-341E-0A37247AFF62}"/>
              </a:ext>
            </a:extLst>
          </p:cNvPr>
          <p:cNvSpPr>
            <a:spLocks noGrp="1"/>
          </p:cNvSpPr>
          <p:nvPr>
            <p:ph type="dt" sz="half" idx="10"/>
          </p:nvPr>
        </p:nvSpPr>
        <p:spPr/>
        <p:txBody>
          <a:bodyPr/>
          <a:lstStyle/>
          <a:p>
            <a:r>
              <a:rPr lang="en-US"/>
              <a:t>27. 04. 2023       Skopje</a:t>
            </a:r>
            <a:endParaRPr lang="en-GB"/>
          </a:p>
        </p:txBody>
      </p:sp>
      <p:sp>
        <p:nvSpPr>
          <p:cNvPr id="4" name="Élőláb helye 3">
            <a:extLst>
              <a:ext uri="{FF2B5EF4-FFF2-40B4-BE49-F238E27FC236}">
                <a16:creationId xmlns:a16="http://schemas.microsoft.com/office/drawing/2014/main" id="{74C9382C-1DB8-8F54-A297-C3274A61E0C4}"/>
              </a:ext>
            </a:extLst>
          </p:cNvPr>
          <p:cNvSpPr>
            <a:spLocks noGrp="1"/>
          </p:cNvSpPr>
          <p:nvPr>
            <p:ph type="ftr" sz="quarter" idx="11"/>
          </p:nvPr>
        </p:nvSpPr>
        <p:spPr/>
        <p:txBody>
          <a:bodyPr/>
          <a:lstStyle/>
          <a:p>
            <a:r>
              <a:rPr lang="en-GB"/>
              <a:t>Károly György                 Seminar on Trade unions and International Labour Standards</a:t>
            </a:r>
          </a:p>
        </p:txBody>
      </p:sp>
      <p:sp>
        <p:nvSpPr>
          <p:cNvPr id="5" name="Dia számának helye 4">
            <a:extLst>
              <a:ext uri="{FF2B5EF4-FFF2-40B4-BE49-F238E27FC236}">
                <a16:creationId xmlns:a16="http://schemas.microsoft.com/office/drawing/2014/main" id="{8725E7E6-F849-E5A0-2B6B-A9313908D3BD}"/>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856667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5971F39B-3D15-18DF-5E1F-19600193BFBC}"/>
              </a:ext>
            </a:extLst>
          </p:cNvPr>
          <p:cNvSpPr>
            <a:spLocks noGrp="1"/>
          </p:cNvSpPr>
          <p:nvPr>
            <p:ph type="dt" sz="half" idx="10"/>
          </p:nvPr>
        </p:nvSpPr>
        <p:spPr/>
        <p:txBody>
          <a:bodyPr/>
          <a:lstStyle/>
          <a:p>
            <a:r>
              <a:rPr lang="en-US"/>
              <a:t>27. 04. 2023       Skopje</a:t>
            </a:r>
            <a:endParaRPr lang="en-GB"/>
          </a:p>
        </p:txBody>
      </p:sp>
      <p:sp>
        <p:nvSpPr>
          <p:cNvPr id="3" name="Élőláb helye 2">
            <a:extLst>
              <a:ext uri="{FF2B5EF4-FFF2-40B4-BE49-F238E27FC236}">
                <a16:creationId xmlns:a16="http://schemas.microsoft.com/office/drawing/2014/main" id="{6B38F5DC-19C3-4806-07A4-644E90B1DD0B}"/>
              </a:ext>
            </a:extLst>
          </p:cNvPr>
          <p:cNvSpPr>
            <a:spLocks noGrp="1"/>
          </p:cNvSpPr>
          <p:nvPr>
            <p:ph type="ftr" sz="quarter" idx="11"/>
          </p:nvPr>
        </p:nvSpPr>
        <p:spPr/>
        <p:txBody>
          <a:bodyPr/>
          <a:lstStyle/>
          <a:p>
            <a:r>
              <a:rPr lang="en-GB"/>
              <a:t>Károly György                 Seminar on Trade unions and International Labour Standards</a:t>
            </a:r>
          </a:p>
        </p:txBody>
      </p:sp>
      <p:sp>
        <p:nvSpPr>
          <p:cNvPr id="4" name="Dia számának helye 3">
            <a:extLst>
              <a:ext uri="{FF2B5EF4-FFF2-40B4-BE49-F238E27FC236}">
                <a16:creationId xmlns:a16="http://schemas.microsoft.com/office/drawing/2014/main" id="{9F12CA33-0ADE-DA80-9166-947382194DEC}"/>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21559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5C88B55-5A5B-E7BB-1B4B-ACA191BDB276}"/>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endParaRPr lang="en-GB"/>
          </a:p>
        </p:txBody>
      </p:sp>
      <p:sp>
        <p:nvSpPr>
          <p:cNvPr id="3" name="Tartalom helye 2">
            <a:extLst>
              <a:ext uri="{FF2B5EF4-FFF2-40B4-BE49-F238E27FC236}">
                <a16:creationId xmlns:a16="http://schemas.microsoft.com/office/drawing/2014/main" id="{6FC49B07-7F7E-C662-0BA6-EE36E6C4D2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Szöveg helye 3">
            <a:extLst>
              <a:ext uri="{FF2B5EF4-FFF2-40B4-BE49-F238E27FC236}">
                <a16:creationId xmlns:a16="http://schemas.microsoft.com/office/drawing/2014/main" id="{E87ABD2E-DE25-A962-51AE-19931E929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0593D273-255B-1289-4ABC-047F014E00C7}"/>
              </a:ext>
            </a:extLst>
          </p:cNvPr>
          <p:cNvSpPr>
            <a:spLocks noGrp="1"/>
          </p:cNvSpPr>
          <p:nvPr>
            <p:ph type="dt" sz="half" idx="10"/>
          </p:nvPr>
        </p:nvSpPr>
        <p:spPr/>
        <p:txBody>
          <a:bodyPr/>
          <a:lstStyle/>
          <a:p>
            <a:r>
              <a:rPr lang="en-US"/>
              <a:t>27. 04. 2023       Skopje</a:t>
            </a:r>
            <a:endParaRPr lang="en-GB"/>
          </a:p>
        </p:txBody>
      </p:sp>
      <p:sp>
        <p:nvSpPr>
          <p:cNvPr id="6" name="Élőláb helye 5">
            <a:extLst>
              <a:ext uri="{FF2B5EF4-FFF2-40B4-BE49-F238E27FC236}">
                <a16:creationId xmlns:a16="http://schemas.microsoft.com/office/drawing/2014/main" id="{ACAB44FC-7364-1364-902B-6E314AF6D938}"/>
              </a:ext>
            </a:extLst>
          </p:cNvPr>
          <p:cNvSpPr>
            <a:spLocks noGrp="1"/>
          </p:cNvSpPr>
          <p:nvPr>
            <p:ph type="ftr" sz="quarter" idx="11"/>
          </p:nvPr>
        </p:nvSpPr>
        <p:spPr/>
        <p:txBody>
          <a:bodyPr/>
          <a:lstStyle/>
          <a:p>
            <a:r>
              <a:rPr lang="en-GB"/>
              <a:t>Károly György                 Seminar on Trade unions and International Labour Standards</a:t>
            </a:r>
          </a:p>
        </p:txBody>
      </p:sp>
      <p:sp>
        <p:nvSpPr>
          <p:cNvPr id="7" name="Dia számának helye 6">
            <a:extLst>
              <a:ext uri="{FF2B5EF4-FFF2-40B4-BE49-F238E27FC236}">
                <a16:creationId xmlns:a16="http://schemas.microsoft.com/office/drawing/2014/main" id="{923B7F68-DFCC-4422-8868-837DD0A5CDC2}"/>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368339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A90CF2C-3995-EDD2-29C9-639E2DC38722}"/>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endParaRPr lang="en-GB"/>
          </a:p>
        </p:txBody>
      </p:sp>
      <p:sp>
        <p:nvSpPr>
          <p:cNvPr id="3" name="Kép helye 2">
            <a:extLst>
              <a:ext uri="{FF2B5EF4-FFF2-40B4-BE49-F238E27FC236}">
                <a16:creationId xmlns:a16="http://schemas.microsoft.com/office/drawing/2014/main" id="{588CA3BD-35B4-CA72-7AA4-F085F9D228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zöveg helye 3">
            <a:extLst>
              <a:ext uri="{FF2B5EF4-FFF2-40B4-BE49-F238E27FC236}">
                <a16:creationId xmlns:a16="http://schemas.microsoft.com/office/drawing/2014/main" id="{9DA5620B-AC8F-4496-EF82-026E614EF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9E1A08A6-5372-F958-FEEB-DF4F0A4515F9}"/>
              </a:ext>
            </a:extLst>
          </p:cNvPr>
          <p:cNvSpPr>
            <a:spLocks noGrp="1"/>
          </p:cNvSpPr>
          <p:nvPr>
            <p:ph type="dt" sz="half" idx="10"/>
          </p:nvPr>
        </p:nvSpPr>
        <p:spPr/>
        <p:txBody>
          <a:bodyPr/>
          <a:lstStyle/>
          <a:p>
            <a:r>
              <a:rPr lang="en-US"/>
              <a:t>27. 04. 2023       Skopje</a:t>
            </a:r>
            <a:endParaRPr lang="en-GB"/>
          </a:p>
        </p:txBody>
      </p:sp>
      <p:sp>
        <p:nvSpPr>
          <p:cNvPr id="6" name="Élőláb helye 5">
            <a:extLst>
              <a:ext uri="{FF2B5EF4-FFF2-40B4-BE49-F238E27FC236}">
                <a16:creationId xmlns:a16="http://schemas.microsoft.com/office/drawing/2014/main" id="{F5AF55A6-D8E3-244E-12A7-BEC2A69FAEE4}"/>
              </a:ext>
            </a:extLst>
          </p:cNvPr>
          <p:cNvSpPr>
            <a:spLocks noGrp="1"/>
          </p:cNvSpPr>
          <p:nvPr>
            <p:ph type="ftr" sz="quarter" idx="11"/>
          </p:nvPr>
        </p:nvSpPr>
        <p:spPr/>
        <p:txBody>
          <a:bodyPr/>
          <a:lstStyle/>
          <a:p>
            <a:r>
              <a:rPr lang="en-GB"/>
              <a:t>Károly György                 Seminar on Trade unions and International Labour Standards</a:t>
            </a:r>
          </a:p>
        </p:txBody>
      </p:sp>
      <p:sp>
        <p:nvSpPr>
          <p:cNvPr id="7" name="Dia számának helye 6">
            <a:extLst>
              <a:ext uri="{FF2B5EF4-FFF2-40B4-BE49-F238E27FC236}">
                <a16:creationId xmlns:a16="http://schemas.microsoft.com/office/drawing/2014/main" id="{7199ED9E-BB5B-516B-BB7A-E749F4E224DB}"/>
              </a:ext>
            </a:extLst>
          </p:cNvPr>
          <p:cNvSpPr>
            <a:spLocks noGrp="1"/>
          </p:cNvSpPr>
          <p:nvPr>
            <p:ph type="sldNum" sz="quarter" idx="12"/>
          </p:nvPr>
        </p:nvSpPr>
        <p:spPr/>
        <p:txBody>
          <a:bodyPr/>
          <a:lstStyle/>
          <a:p>
            <a:fld id="{50A96BF7-1B57-4A49-8F28-29C64070638C}" type="slidenum">
              <a:rPr lang="en-GB" smtClean="0"/>
              <a:t>‹#›</a:t>
            </a:fld>
            <a:endParaRPr lang="en-GB"/>
          </a:p>
        </p:txBody>
      </p:sp>
    </p:spTree>
    <p:extLst>
      <p:ext uri="{BB962C8B-B14F-4D97-AF65-F5344CB8AC3E}">
        <p14:creationId xmlns:p14="http://schemas.microsoft.com/office/powerpoint/2010/main" val="426566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39E0ACC3-589B-AD94-EA88-8C13A87BEA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endParaRPr lang="en-GB"/>
          </a:p>
        </p:txBody>
      </p:sp>
      <p:sp>
        <p:nvSpPr>
          <p:cNvPr id="3" name="Szöveg helye 2">
            <a:extLst>
              <a:ext uri="{FF2B5EF4-FFF2-40B4-BE49-F238E27FC236}">
                <a16:creationId xmlns:a16="http://schemas.microsoft.com/office/drawing/2014/main" id="{F41B10D2-C18A-8EFD-3B29-BAD4C372A4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GB"/>
          </a:p>
        </p:txBody>
      </p:sp>
      <p:sp>
        <p:nvSpPr>
          <p:cNvPr id="4" name="Dátum helye 3">
            <a:extLst>
              <a:ext uri="{FF2B5EF4-FFF2-40B4-BE49-F238E27FC236}">
                <a16:creationId xmlns:a16="http://schemas.microsoft.com/office/drawing/2014/main" id="{8F4B39BF-3918-962E-A4CD-25727D40C0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27. 04. 2023       Skopje</a:t>
            </a:r>
            <a:endParaRPr lang="en-GB"/>
          </a:p>
        </p:txBody>
      </p:sp>
      <p:sp>
        <p:nvSpPr>
          <p:cNvPr id="5" name="Élőláb helye 4">
            <a:extLst>
              <a:ext uri="{FF2B5EF4-FFF2-40B4-BE49-F238E27FC236}">
                <a16:creationId xmlns:a16="http://schemas.microsoft.com/office/drawing/2014/main" id="{B4B2E8AF-87A8-BDA4-AE40-1D97D1B9B6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Károly György                 Seminar on Trade unions and International Labour Standards</a:t>
            </a:r>
          </a:p>
        </p:txBody>
      </p:sp>
      <p:sp>
        <p:nvSpPr>
          <p:cNvPr id="6" name="Dia számának helye 5">
            <a:extLst>
              <a:ext uri="{FF2B5EF4-FFF2-40B4-BE49-F238E27FC236}">
                <a16:creationId xmlns:a16="http://schemas.microsoft.com/office/drawing/2014/main" id="{675D9017-9134-A54B-0282-A266ADE65D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96BF7-1B57-4A49-8F28-29C64070638C}" type="slidenum">
              <a:rPr lang="en-GB" smtClean="0"/>
              <a:t>‹#›</a:t>
            </a:fld>
            <a:endParaRPr lang="en-GB"/>
          </a:p>
        </p:txBody>
      </p:sp>
    </p:spTree>
    <p:extLst>
      <p:ext uri="{BB962C8B-B14F-4D97-AF65-F5344CB8AC3E}">
        <p14:creationId xmlns:p14="http://schemas.microsoft.com/office/powerpoint/2010/main" val="2515309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ec.europa.eu/commission/presscorner/detail/en/ip_21_3170" TargetMode="External"/><Relationship Id="rId7"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ec.europa.eu/social/main.jsp?langId=en&amp;catId=89&amp;newsId=10418&amp;furtherNews=yes#navItem-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C4CAD2F-D48F-09F6-38DB-B96A659364FC}"/>
              </a:ext>
            </a:extLst>
          </p:cNvPr>
          <p:cNvSpPr>
            <a:spLocks noGrp="1"/>
          </p:cNvSpPr>
          <p:nvPr>
            <p:ph type="ctrTitle"/>
          </p:nvPr>
        </p:nvSpPr>
        <p:spPr>
          <a:xfrm>
            <a:off x="1524000" y="1526400"/>
            <a:ext cx="9144000" cy="2387600"/>
          </a:xfrm>
        </p:spPr>
        <p:txBody>
          <a:bodyPr>
            <a:normAutofit fontScale="90000"/>
          </a:bodyPr>
          <a:lstStyle/>
          <a:p>
            <a:r>
              <a:rPr lang="en-US" b="1" dirty="0">
                <a:latin typeface="+mn-lt"/>
              </a:rPr>
              <a:t>EU OSH Strategy Framework – National OSH policies – Trade union priorities</a:t>
            </a:r>
          </a:p>
        </p:txBody>
      </p:sp>
      <p:sp>
        <p:nvSpPr>
          <p:cNvPr id="10" name="Dátum helye 9">
            <a:extLst>
              <a:ext uri="{FF2B5EF4-FFF2-40B4-BE49-F238E27FC236}">
                <a16:creationId xmlns:a16="http://schemas.microsoft.com/office/drawing/2014/main" id="{0F04420A-4699-86D8-02F2-07573C80C8D1}"/>
              </a:ext>
            </a:extLst>
          </p:cNvPr>
          <p:cNvSpPr>
            <a:spLocks noGrp="1"/>
          </p:cNvSpPr>
          <p:nvPr>
            <p:ph type="dt" sz="half" idx="10"/>
          </p:nvPr>
        </p:nvSpPr>
        <p:spPr/>
        <p:txBody>
          <a:bodyPr/>
          <a:lstStyle/>
          <a:p>
            <a:r>
              <a:rPr lang="en-US"/>
              <a:t>27. 04. 2023       Skopje</a:t>
            </a:r>
            <a:endParaRPr lang="en-GB"/>
          </a:p>
        </p:txBody>
      </p:sp>
      <p:sp>
        <p:nvSpPr>
          <p:cNvPr id="11" name="Élőláb helye 10">
            <a:extLst>
              <a:ext uri="{FF2B5EF4-FFF2-40B4-BE49-F238E27FC236}">
                <a16:creationId xmlns:a16="http://schemas.microsoft.com/office/drawing/2014/main" id="{09EB56EA-F887-30BD-7F97-20061AD7CCC4}"/>
              </a:ext>
            </a:extLst>
          </p:cNvPr>
          <p:cNvSpPr>
            <a:spLocks noGrp="1"/>
          </p:cNvSpPr>
          <p:nvPr>
            <p:ph type="ftr" sz="quarter" idx="11"/>
          </p:nvPr>
        </p:nvSpPr>
        <p:spPr>
          <a:xfrm>
            <a:off x="4038600" y="6356350"/>
            <a:ext cx="6743700" cy="365125"/>
          </a:xfrm>
        </p:spPr>
        <p:txBody>
          <a:bodyPr/>
          <a:lstStyle/>
          <a:p>
            <a:pPr algn="just"/>
            <a:r>
              <a:rPr lang="en-GB" dirty="0" err="1"/>
              <a:t>Károly</a:t>
            </a:r>
            <a:r>
              <a:rPr lang="en-GB" dirty="0"/>
              <a:t> </a:t>
            </a:r>
            <a:r>
              <a:rPr lang="en-GB" dirty="0" err="1"/>
              <a:t>György</a:t>
            </a:r>
            <a:r>
              <a:rPr lang="en-GB" dirty="0"/>
              <a:t>                </a:t>
            </a:r>
            <a:r>
              <a:rPr lang="hu-HU" dirty="0"/>
              <a:t>		</a:t>
            </a:r>
            <a:r>
              <a:rPr lang="en-GB" dirty="0"/>
              <a:t> Seminar on Trade unions and International Labour Standards</a:t>
            </a:r>
          </a:p>
        </p:txBody>
      </p:sp>
      <p:sp>
        <p:nvSpPr>
          <p:cNvPr id="12" name="Dia számának helye 11">
            <a:extLst>
              <a:ext uri="{FF2B5EF4-FFF2-40B4-BE49-F238E27FC236}">
                <a16:creationId xmlns:a16="http://schemas.microsoft.com/office/drawing/2014/main" id="{AC8B6D3B-C3B2-EBD0-70E7-E5F288B36F27}"/>
              </a:ext>
            </a:extLst>
          </p:cNvPr>
          <p:cNvSpPr>
            <a:spLocks noGrp="1"/>
          </p:cNvSpPr>
          <p:nvPr>
            <p:ph type="sldNum" sz="quarter" idx="12"/>
          </p:nvPr>
        </p:nvSpPr>
        <p:spPr/>
        <p:txBody>
          <a:bodyPr/>
          <a:lstStyle/>
          <a:p>
            <a:fld id="{50A96BF7-1B57-4A49-8F28-29C64070638C}" type="slidenum">
              <a:rPr lang="en-GB" smtClean="0"/>
              <a:t>1</a:t>
            </a:fld>
            <a:endParaRPr lang="en-GB"/>
          </a:p>
        </p:txBody>
      </p:sp>
      <p:pic>
        <p:nvPicPr>
          <p:cNvPr id="1026" name="Picture 2">
            <a:extLst>
              <a:ext uri="{FF2B5EF4-FFF2-40B4-BE49-F238E27FC236}">
                <a16:creationId xmlns:a16="http://schemas.microsoft.com/office/drawing/2014/main" id="{E9955299-EE91-804F-D124-5D248F3686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B893A5D3-3E41-4847-92DD-2BD67F7889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6043" y="85725"/>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90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0949EFEE-47D1-7A05-B56B-36BDE0FC993E}"/>
              </a:ext>
            </a:extLst>
          </p:cNvPr>
          <p:cNvSpPr>
            <a:spLocks noGrp="1"/>
          </p:cNvSpPr>
          <p:nvPr>
            <p:ph idx="1"/>
          </p:nvPr>
        </p:nvSpPr>
        <p:spPr/>
        <p:txBody>
          <a:bodyPr/>
          <a:lstStyle/>
          <a:p>
            <a:endParaRPr lang="en-GB"/>
          </a:p>
        </p:txBody>
      </p:sp>
      <p:sp>
        <p:nvSpPr>
          <p:cNvPr id="3" name="Dia számának helye 2">
            <a:extLst>
              <a:ext uri="{FF2B5EF4-FFF2-40B4-BE49-F238E27FC236}">
                <a16:creationId xmlns:a16="http://schemas.microsoft.com/office/drawing/2014/main" id="{80D6B781-667E-0B6B-B881-8255F6C3692A}"/>
              </a:ext>
            </a:extLst>
          </p:cNvPr>
          <p:cNvSpPr>
            <a:spLocks noGrp="1"/>
          </p:cNvSpPr>
          <p:nvPr>
            <p:ph type="sldNum" sz="quarter" idx="12"/>
          </p:nvPr>
        </p:nvSpPr>
        <p:spPr/>
        <p:txBody>
          <a:bodyPr/>
          <a:lstStyle/>
          <a:p>
            <a:fld id="{F46C79FD-C571-418B-AB0F-5EE936C85276}" type="slidenum">
              <a:rPr lang="en-GB" smtClean="0"/>
              <a:t>10</a:t>
            </a:fld>
            <a:endParaRPr lang="en-GB"/>
          </a:p>
        </p:txBody>
      </p:sp>
      <p:sp>
        <p:nvSpPr>
          <p:cNvPr id="4" name="Cím 3">
            <a:extLst>
              <a:ext uri="{FF2B5EF4-FFF2-40B4-BE49-F238E27FC236}">
                <a16:creationId xmlns:a16="http://schemas.microsoft.com/office/drawing/2014/main" id="{CCE675AA-63C6-6BD3-A3DD-8C332607876E}"/>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4311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0B7868B-DBFE-3AD5-A067-3205395AC35C}"/>
              </a:ext>
            </a:extLst>
          </p:cNvPr>
          <p:cNvSpPr>
            <a:spLocks noGrp="1"/>
          </p:cNvSpPr>
          <p:nvPr>
            <p:ph type="title"/>
          </p:nvPr>
        </p:nvSpPr>
        <p:spPr>
          <a:xfrm>
            <a:off x="838200" y="1016982"/>
            <a:ext cx="10515600" cy="666232"/>
          </a:xfrm>
        </p:spPr>
        <p:txBody>
          <a:bodyPr>
            <a:normAutofit fontScale="90000"/>
          </a:bodyPr>
          <a:lstStyle/>
          <a:p>
            <a:r>
              <a:rPr lang="en-GB" b="1" i="0" dirty="0">
                <a:solidFill>
                  <a:srgbClr val="000000"/>
                </a:solidFill>
                <a:effectLst/>
                <a:latin typeface="+mn-lt"/>
              </a:rPr>
              <a:t>The actions in the strategic framework </a:t>
            </a:r>
            <a:r>
              <a:rPr lang="hu-HU" b="1" i="0" dirty="0">
                <a:solidFill>
                  <a:srgbClr val="000000"/>
                </a:solidFill>
                <a:effectLst/>
                <a:latin typeface="+mn-lt"/>
              </a:rPr>
              <a:t>are to</a:t>
            </a:r>
            <a:r>
              <a:rPr lang="en-GB" b="1" i="0" dirty="0">
                <a:solidFill>
                  <a:srgbClr val="000000"/>
                </a:solidFill>
                <a:effectLst/>
                <a:latin typeface="+mn-lt"/>
              </a:rPr>
              <a:t> be </a:t>
            </a:r>
            <a:r>
              <a:rPr lang="en-GB" b="1" i="0" dirty="0">
                <a:solidFill>
                  <a:srgbClr val="FF0000"/>
                </a:solidFill>
                <a:effectLst/>
                <a:latin typeface="+mn-lt"/>
              </a:rPr>
              <a:t>implemented</a:t>
            </a:r>
            <a:r>
              <a:rPr lang="en-GB" b="1" i="0" dirty="0">
                <a:solidFill>
                  <a:srgbClr val="000000"/>
                </a:solidFill>
                <a:effectLst/>
                <a:latin typeface="+mn-lt"/>
              </a:rPr>
              <a:t> through </a:t>
            </a:r>
            <a:br>
              <a:rPr lang="hu-HU" b="0" i="0" dirty="0">
                <a:solidFill>
                  <a:srgbClr val="000000"/>
                </a:solidFill>
                <a:effectLst/>
                <a:latin typeface="Arial" panose="020B0604020202020204" pitchFamily="34" charset="0"/>
              </a:rPr>
            </a:br>
            <a:endParaRPr lang="en-GB" dirty="0"/>
          </a:p>
        </p:txBody>
      </p:sp>
      <p:sp>
        <p:nvSpPr>
          <p:cNvPr id="3" name="Tartalom helye 2">
            <a:extLst>
              <a:ext uri="{FF2B5EF4-FFF2-40B4-BE49-F238E27FC236}">
                <a16:creationId xmlns:a16="http://schemas.microsoft.com/office/drawing/2014/main" id="{998F4645-13AB-2FE3-51F2-9A21A824C504}"/>
              </a:ext>
            </a:extLst>
          </p:cNvPr>
          <p:cNvSpPr>
            <a:spLocks noGrp="1"/>
          </p:cNvSpPr>
          <p:nvPr>
            <p:ph idx="1"/>
          </p:nvPr>
        </p:nvSpPr>
        <p:spPr>
          <a:xfrm>
            <a:off x="529856" y="1689100"/>
            <a:ext cx="11132288" cy="5032375"/>
          </a:xfrm>
        </p:spPr>
        <p:txBody>
          <a:bodyPr>
            <a:normAutofit/>
          </a:bodyPr>
          <a:lstStyle/>
          <a:p>
            <a:pPr algn="l"/>
            <a:r>
              <a:rPr lang="en-GB" b="1" i="0" dirty="0">
                <a:solidFill>
                  <a:srgbClr val="000000"/>
                </a:solidFill>
                <a:effectLst/>
              </a:rPr>
              <a:t>strong social dialogue, </a:t>
            </a:r>
            <a:endParaRPr lang="hu-HU" b="1" i="0" dirty="0">
              <a:solidFill>
                <a:srgbClr val="000000"/>
              </a:solidFill>
              <a:effectLst/>
            </a:endParaRPr>
          </a:p>
          <a:p>
            <a:pPr algn="l"/>
            <a:r>
              <a:rPr lang="en-GB" b="1" i="0" dirty="0">
                <a:solidFill>
                  <a:srgbClr val="000000"/>
                </a:solidFill>
                <a:effectLst/>
              </a:rPr>
              <a:t>a strengthened evidence based policy-making, </a:t>
            </a:r>
            <a:endParaRPr lang="hu-HU" b="1" i="0" dirty="0">
              <a:solidFill>
                <a:srgbClr val="000000"/>
              </a:solidFill>
              <a:effectLst/>
            </a:endParaRPr>
          </a:p>
          <a:p>
            <a:pPr algn="l"/>
            <a:r>
              <a:rPr lang="en-GB" b="1" i="0" dirty="0">
                <a:solidFill>
                  <a:srgbClr val="000000"/>
                </a:solidFill>
                <a:effectLst/>
              </a:rPr>
              <a:t>improved enforcement and monitoring of existing EU legislation, (iv) awareness-raising, and </a:t>
            </a:r>
            <a:endParaRPr lang="hu-HU" b="1" i="0" dirty="0">
              <a:solidFill>
                <a:srgbClr val="000000"/>
              </a:solidFill>
              <a:effectLst/>
            </a:endParaRPr>
          </a:p>
          <a:p>
            <a:pPr algn="l"/>
            <a:r>
              <a:rPr lang="en-GB" b="1" i="0" dirty="0">
                <a:solidFill>
                  <a:srgbClr val="000000"/>
                </a:solidFill>
                <a:effectLst/>
              </a:rPr>
              <a:t>mobilising funding to invest into occupational safety and health, including from EU funds</a:t>
            </a:r>
          </a:p>
          <a:p>
            <a:pPr algn="l"/>
            <a:r>
              <a:rPr lang="en-GB" b="1" i="0" dirty="0">
                <a:solidFill>
                  <a:srgbClr val="000000"/>
                </a:solidFill>
                <a:effectLst/>
              </a:rPr>
              <a:t>Member States to update their national occupational safety and health strategies to ensure that the new measures reach the </a:t>
            </a:r>
            <a:r>
              <a:rPr lang="en-GB" b="1" i="0" dirty="0" err="1">
                <a:solidFill>
                  <a:srgbClr val="000000"/>
                </a:solidFill>
                <a:effectLst/>
              </a:rPr>
              <a:t>workplac</a:t>
            </a:r>
            <a:r>
              <a:rPr lang="hu-HU" b="1" i="0" dirty="0">
                <a:solidFill>
                  <a:srgbClr val="000000"/>
                </a:solidFill>
                <a:effectLst/>
              </a:rPr>
              <a:t>e</a:t>
            </a:r>
          </a:p>
          <a:p>
            <a:pPr algn="l"/>
            <a:r>
              <a:rPr lang="en-GB" b="1" i="0" dirty="0">
                <a:solidFill>
                  <a:srgbClr val="000000"/>
                </a:solidFill>
                <a:effectLst/>
              </a:rPr>
              <a:t>Beyond EU borders</a:t>
            </a:r>
            <a:r>
              <a:rPr lang="hu-HU" b="1" i="0" dirty="0">
                <a:solidFill>
                  <a:srgbClr val="000000"/>
                </a:solidFill>
                <a:effectLst/>
              </a:rPr>
              <a:t> -</a:t>
            </a:r>
            <a:r>
              <a:rPr lang="en-GB" b="1" i="0" dirty="0">
                <a:solidFill>
                  <a:srgbClr val="000000"/>
                </a:solidFill>
                <a:effectLst/>
              </a:rPr>
              <a:t> continue playing a leading role in promoting high occupational safety and health standards globally.</a:t>
            </a:r>
          </a:p>
          <a:p>
            <a:pPr marL="0" indent="0">
              <a:buNone/>
            </a:pPr>
            <a:endParaRPr lang="en-GB" dirty="0"/>
          </a:p>
        </p:txBody>
      </p:sp>
      <p:sp>
        <p:nvSpPr>
          <p:cNvPr id="13" name="Dátum helye 12">
            <a:extLst>
              <a:ext uri="{FF2B5EF4-FFF2-40B4-BE49-F238E27FC236}">
                <a16:creationId xmlns:a16="http://schemas.microsoft.com/office/drawing/2014/main" id="{0F3ABB1B-EF1B-3136-24D7-A60F7659E063}"/>
              </a:ext>
            </a:extLst>
          </p:cNvPr>
          <p:cNvSpPr>
            <a:spLocks noGrp="1"/>
          </p:cNvSpPr>
          <p:nvPr>
            <p:ph type="dt" sz="half" idx="10"/>
          </p:nvPr>
        </p:nvSpPr>
        <p:spPr/>
        <p:txBody>
          <a:bodyPr/>
          <a:lstStyle/>
          <a:p>
            <a:r>
              <a:rPr lang="en-US" dirty="0"/>
              <a:t>27. 04. 2023       Skopje</a:t>
            </a:r>
            <a:endParaRPr lang="en-GB" dirty="0"/>
          </a:p>
        </p:txBody>
      </p:sp>
      <p:sp>
        <p:nvSpPr>
          <p:cNvPr id="14" name="Élőláb helye 13">
            <a:extLst>
              <a:ext uri="{FF2B5EF4-FFF2-40B4-BE49-F238E27FC236}">
                <a16:creationId xmlns:a16="http://schemas.microsoft.com/office/drawing/2014/main" id="{DCEE850D-B87E-8B58-0CE7-176FCCC6D9A3}"/>
              </a:ext>
            </a:extLst>
          </p:cNvPr>
          <p:cNvSpPr>
            <a:spLocks noGrp="1"/>
          </p:cNvSpPr>
          <p:nvPr>
            <p:ph type="ftr" sz="quarter" idx="11"/>
          </p:nvPr>
        </p:nvSpPr>
        <p:spPr>
          <a:xfrm>
            <a:off x="4038600" y="6356350"/>
            <a:ext cx="6848856"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D6A41C4F-F654-FA93-7CA8-E649382F475C}"/>
              </a:ext>
            </a:extLst>
          </p:cNvPr>
          <p:cNvSpPr>
            <a:spLocks noGrp="1"/>
          </p:cNvSpPr>
          <p:nvPr>
            <p:ph type="sldNum" sz="quarter" idx="12"/>
          </p:nvPr>
        </p:nvSpPr>
        <p:spPr/>
        <p:txBody>
          <a:bodyPr/>
          <a:lstStyle/>
          <a:p>
            <a:fld id="{50A96BF7-1B57-4A49-8F28-29C64070638C}" type="slidenum">
              <a:rPr lang="en-GB" smtClean="0"/>
              <a:t>11</a:t>
            </a:fld>
            <a:endParaRPr lang="en-GB"/>
          </a:p>
        </p:txBody>
      </p:sp>
      <p:pic>
        <p:nvPicPr>
          <p:cNvPr id="8194" name="Picture 2">
            <a:extLst>
              <a:ext uri="{FF2B5EF4-FFF2-40B4-BE49-F238E27FC236}">
                <a16:creationId xmlns:a16="http://schemas.microsoft.com/office/drawing/2014/main" id="{C5090A83-DF59-1FF2-8AE9-8786577830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a:extLst>
              <a:ext uri="{FF2B5EF4-FFF2-40B4-BE49-F238E27FC236}">
                <a16:creationId xmlns:a16="http://schemas.microsoft.com/office/drawing/2014/main" id="{1717E1C3-1BFE-BEF9-C7C3-A3D9D8AB34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0427" y="110881"/>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7147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8F40722-D4AE-9FF8-D3DE-2ADF96D7E0AA}"/>
              </a:ext>
            </a:extLst>
          </p:cNvPr>
          <p:cNvSpPr>
            <a:spLocks noGrp="1"/>
          </p:cNvSpPr>
          <p:nvPr>
            <p:ph type="title"/>
          </p:nvPr>
        </p:nvSpPr>
        <p:spPr>
          <a:xfrm>
            <a:off x="838200" y="120576"/>
            <a:ext cx="10515600" cy="1325563"/>
          </a:xfrm>
        </p:spPr>
        <p:txBody>
          <a:bodyPr/>
          <a:lstStyle/>
          <a:p>
            <a:r>
              <a:rPr lang="en-US" b="1" dirty="0">
                <a:solidFill>
                  <a:srgbClr val="FF0000"/>
                </a:solidFill>
                <a:latin typeface="+mn-lt"/>
              </a:rPr>
              <a:t>Trade union priorities - ETUC</a:t>
            </a:r>
            <a:r>
              <a:rPr lang="en-US" b="1" dirty="0">
                <a:latin typeface="+mn-lt"/>
              </a:rPr>
              <a:t> </a:t>
            </a:r>
          </a:p>
        </p:txBody>
      </p:sp>
      <p:sp>
        <p:nvSpPr>
          <p:cNvPr id="3" name="Tartalom helye 2">
            <a:extLst>
              <a:ext uri="{FF2B5EF4-FFF2-40B4-BE49-F238E27FC236}">
                <a16:creationId xmlns:a16="http://schemas.microsoft.com/office/drawing/2014/main" id="{CEA8E8BC-1F00-7D59-A199-E354057422F2}"/>
              </a:ext>
            </a:extLst>
          </p:cNvPr>
          <p:cNvSpPr>
            <a:spLocks noGrp="1"/>
          </p:cNvSpPr>
          <p:nvPr>
            <p:ph idx="1"/>
          </p:nvPr>
        </p:nvSpPr>
        <p:spPr>
          <a:xfrm>
            <a:off x="838200" y="1446138"/>
            <a:ext cx="10515600" cy="5188577"/>
          </a:xfrm>
        </p:spPr>
        <p:txBody>
          <a:bodyPr>
            <a:normAutofit/>
          </a:bodyPr>
          <a:lstStyle/>
          <a:p>
            <a:r>
              <a:rPr lang="en-GB" b="1" dirty="0"/>
              <a:t>Promote new and improved national OSH strategies</a:t>
            </a:r>
            <a:r>
              <a:rPr lang="hu-HU" b="1" dirty="0"/>
              <a:t> /</a:t>
            </a:r>
            <a:r>
              <a:rPr lang="en-GB" b="1" dirty="0"/>
              <a:t> </a:t>
            </a:r>
            <a:r>
              <a:rPr lang="hu-HU" b="1" dirty="0"/>
              <a:t>S</a:t>
            </a:r>
            <a:r>
              <a:rPr lang="en-GB" b="1" dirty="0" err="1"/>
              <a:t>ocial</a:t>
            </a:r>
            <a:r>
              <a:rPr lang="en-GB" b="1" dirty="0"/>
              <a:t> partners’ involvement</a:t>
            </a:r>
            <a:r>
              <a:rPr lang="hu-HU" b="1" dirty="0"/>
              <a:t> /</a:t>
            </a:r>
            <a:r>
              <a:rPr lang="en-GB" b="1" dirty="0"/>
              <a:t> </a:t>
            </a:r>
            <a:r>
              <a:rPr lang="hu-HU" b="1" dirty="0"/>
              <a:t>S</a:t>
            </a:r>
            <a:r>
              <a:rPr lang="en-GB" b="1" noProof="1"/>
              <a:t>upport</a:t>
            </a:r>
            <a:r>
              <a:rPr lang="en-GB" b="1" dirty="0"/>
              <a:t> implementation in micro, small and medium-sized enterprises </a:t>
            </a:r>
            <a:r>
              <a:rPr lang="hu-HU" b="1" dirty="0"/>
              <a:t>/</a:t>
            </a:r>
            <a:r>
              <a:rPr lang="en-GB" b="1" dirty="0"/>
              <a:t> </a:t>
            </a:r>
            <a:r>
              <a:rPr lang="hu-HU" b="1" dirty="0"/>
              <a:t>E</a:t>
            </a:r>
            <a:r>
              <a:rPr lang="en-GB" b="1" noProof="1"/>
              <a:t>nlarg</a:t>
            </a:r>
            <a:r>
              <a:rPr lang="hu-HU" b="1" dirty="0"/>
              <a:t>e</a:t>
            </a:r>
            <a:r>
              <a:rPr lang="en-GB" b="1" dirty="0"/>
              <a:t> the scope of the EU OSH strategy to self-employed</a:t>
            </a:r>
            <a:r>
              <a:rPr lang="hu-HU" b="1" dirty="0"/>
              <a:t> /</a:t>
            </a:r>
            <a:r>
              <a:rPr lang="en-GB" b="1" dirty="0"/>
              <a:t> </a:t>
            </a:r>
            <a:r>
              <a:rPr lang="hu-HU" b="1" dirty="0"/>
              <a:t>E</a:t>
            </a:r>
            <a:r>
              <a:rPr lang="en-GB" b="1" noProof="1"/>
              <a:t>nforcement</a:t>
            </a:r>
            <a:r>
              <a:rPr lang="hu-HU" b="1" dirty="0"/>
              <a:t> /</a:t>
            </a:r>
            <a:r>
              <a:rPr lang="en-GB" b="1" dirty="0"/>
              <a:t> </a:t>
            </a:r>
            <a:r>
              <a:rPr lang="hu-HU" b="1" dirty="0"/>
              <a:t>N</a:t>
            </a:r>
            <a:r>
              <a:rPr lang="en-GB" b="1" dirty="0" err="1"/>
              <a:t>ew</a:t>
            </a:r>
            <a:r>
              <a:rPr lang="en-GB" b="1" dirty="0"/>
              <a:t> work patterns</a:t>
            </a:r>
            <a:r>
              <a:rPr lang="hu-HU" b="1" dirty="0"/>
              <a:t> /</a:t>
            </a:r>
            <a:r>
              <a:rPr lang="en-GB" b="1" dirty="0"/>
              <a:t> prevent work-related diseases, accidents, violence and harassment</a:t>
            </a:r>
            <a:r>
              <a:rPr lang="hu-HU" b="1" dirty="0"/>
              <a:t> / I</a:t>
            </a:r>
            <a:r>
              <a:rPr lang="en-GB" b="1" dirty="0" err="1"/>
              <a:t>mprove</a:t>
            </a:r>
            <a:r>
              <a:rPr lang="en-GB" b="1" dirty="0"/>
              <a:t> statistical data collection and OSH evidence base</a:t>
            </a:r>
            <a:r>
              <a:rPr lang="hu-HU" b="1" dirty="0"/>
              <a:t> /</a:t>
            </a:r>
            <a:r>
              <a:rPr lang="en-GB" b="1" dirty="0"/>
              <a:t> strengthen international cooperation</a:t>
            </a:r>
            <a:r>
              <a:rPr lang="hu-HU" b="1" dirty="0"/>
              <a:t> /</a:t>
            </a:r>
            <a:r>
              <a:rPr lang="en-GB" b="1" dirty="0"/>
              <a:t> </a:t>
            </a:r>
            <a:r>
              <a:rPr lang="hu-HU" b="1" dirty="0"/>
              <a:t>M</a:t>
            </a:r>
            <a:r>
              <a:rPr lang="en-GB" b="1" dirty="0" err="1"/>
              <a:t>ainstream</a:t>
            </a:r>
            <a:r>
              <a:rPr lang="en-GB" b="1" dirty="0"/>
              <a:t> OSH.</a:t>
            </a:r>
            <a:endParaRPr lang="hu-HU" b="1" dirty="0"/>
          </a:p>
          <a:p>
            <a:r>
              <a:rPr lang="hu-HU" b="1" dirty="0"/>
              <a:t>G</a:t>
            </a:r>
            <a:r>
              <a:rPr lang="en-GB" b="1" dirty="0"/>
              <a:t>ender perspective </a:t>
            </a:r>
            <a:r>
              <a:rPr lang="hu-HU" b="1" dirty="0"/>
              <a:t>g</a:t>
            </a:r>
            <a:r>
              <a:rPr lang="en-GB" b="1" dirty="0" err="1"/>
              <a:t>iven</a:t>
            </a:r>
            <a:r>
              <a:rPr lang="en-GB" b="1" dirty="0"/>
              <a:t> more prominence</a:t>
            </a:r>
            <a:r>
              <a:rPr lang="hu-HU" b="1" dirty="0"/>
              <a:t> / </a:t>
            </a:r>
            <a:r>
              <a:rPr lang="en-GB" b="1" dirty="0"/>
              <a:t>Covid-19 pandemic is not only a public health issue but very much an occupational health issue. </a:t>
            </a:r>
          </a:p>
        </p:txBody>
      </p:sp>
      <p:sp>
        <p:nvSpPr>
          <p:cNvPr id="13" name="Dátum helye 12">
            <a:extLst>
              <a:ext uri="{FF2B5EF4-FFF2-40B4-BE49-F238E27FC236}">
                <a16:creationId xmlns:a16="http://schemas.microsoft.com/office/drawing/2014/main" id="{6D6006C8-8F29-14DF-D2A7-1825C2C270ED}"/>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E3A09333-263E-0E9C-F05C-6088F18845B6}"/>
              </a:ext>
            </a:extLst>
          </p:cNvPr>
          <p:cNvSpPr>
            <a:spLocks noGrp="1"/>
          </p:cNvSpPr>
          <p:nvPr>
            <p:ph type="ftr" sz="quarter" idx="11"/>
          </p:nvPr>
        </p:nvSpPr>
        <p:spPr>
          <a:xfrm>
            <a:off x="4038600" y="6356350"/>
            <a:ext cx="6751320" cy="27836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C0EE2D64-1123-0CC3-0F3B-F08932FA7E81}"/>
              </a:ext>
            </a:extLst>
          </p:cNvPr>
          <p:cNvSpPr>
            <a:spLocks noGrp="1"/>
          </p:cNvSpPr>
          <p:nvPr>
            <p:ph type="sldNum" sz="quarter" idx="12"/>
          </p:nvPr>
        </p:nvSpPr>
        <p:spPr/>
        <p:txBody>
          <a:bodyPr/>
          <a:lstStyle/>
          <a:p>
            <a:fld id="{50A96BF7-1B57-4A49-8F28-29C64070638C}" type="slidenum">
              <a:rPr lang="en-GB" smtClean="0"/>
              <a:t>12</a:t>
            </a:fld>
            <a:endParaRPr lang="en-GB"/>
          </a:p>
        </p:txBody>
      </p:sp>
      <p:pic>
        <p:nvPicPr>
          <p:cNvPr id="10242" name="Picture 2">
            <a:extLst>
              <a:ext uri="{FF2B5EF4-FFF2-40B4-BE49-F238E27FC236}">
                <a16:creationId xmlns:a16="http://schemas.microsoft.com/office/drawing/2014/main" id="{4AA15842-4C50-ABC2-99CE-0BF44A57C5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a:extLst>
              <a:ext uri="{FF2B5EF4-FFF2-40B4-BE49-F238E27FC236}">
                <a16:creationId xmlns:a16="http://schemas.microsoft.com/office/drawing/2014/main" id="{13FDA6C2-A070-5C9F-395E-B7458367B2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0427" y="85725"/>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822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84C21E9-FE8D-F9BD-7FCA-EF9DE653F76F}"/>
              </a:ext>
            </a:extLst>
          </p:cNvPr>
          <p:cNvSpPr>
            <a:spLocks noGrp="1"/>
          </p:cNvSpPr>
          <p:nvPr>
            <p:ph type="title"/>
          </p:nvPr>
        </p:nvSpPr>
        <p:spPr/>
        <p:txBody>
          <a:bodyPr/>
          <a:lstStyle/>
          <a:p>
            <a:r>
              <a:rPr lang="hu-HU" b="1" dirty="0">
                <a:solidFill>
                  <a:srgbClr val="FF0000"/>
                </a:solidFill>
                <a:latin typeface="+mn-lt"/>
              </a:rPr>
              <a:t>ETUC </a:t>
            </a:r>
            <a:r>
              <a:rPr lang="hu-HU" b="1" dirty="0" err="1">
                <a:solidFill>
                  <a:srgbClr val="FF0000"/>
                </a:solidFill>
                <a:latin typeface="+mn-lt"/>
              </a:rPr>
              <a:t>opinion</a:t>
            </a:r>
            <a:endParaRPr lang="en-GB" b="1" dirty="0">
              <a:solidFill>
                <a:srgbClr val="FF0000"/>
              </a:solidFill>
              <a:latin typeface="+mn-lt"/>
            </a:endParaRPr>
          </a:p>
        </p:txBody>
      </p:sp>
      <p:sp>
        <p:nvSpPr>
          <p:cNvPr id="3" name="Tartalom helye 2">
            <a:extLst>
              <a:ext uri="{FF2B5EF4-FFF2-40B4-BE49-F238E27FC236}">
                <a16:creationId xmlns:a16="http://schemas.microsoft.com/office/drawing/2014/main" id="{D013FEAC-11EB-F01F-91FA-8FE08D73132B}"/>
              </a:ext>
            </a:extLst>
          </p:cNvPr>
          <p:cNvSpPr>
            <a:spLocks noGrp="1"/>
          </p:cNvSpPr>
          <p:nvPr>
            <p:ph idx="1"/>
          </p:nvPr>
        </p:nvSpPr>
        <p:spPr/>
        <p:txBody>
          <a:bodyPr/>
          <a:lstStyle/>
          <a:p>
            <a:r>
              <a:rPr lang="en-GB" b="1" dirty="0"/>
              <a:t>European Commission has taken on board much of the trade union analysis concerning </a:t>
            </a:r>
            <a:r>
              <a:rPr lang="hu-HU" b="1" dirty="0"/>
              <a:t>OSH</a:t>
            </a:r>
            <a:r>
              <a:rPr lang="en-GB" b="1" dirty="0"/>
              <a:t> failures. </a:t>
            </a:r>
            <a:endParaRPr lang="hu-HU" b="1" dirty="0"/>
          </a:p>
          <a:p>
            <a:r>
              <a:rPr lang="en-GB" b="1" dirty="0"/>
              <a:t>ETUC is disappointed that the Commission has remained very limited in the actions proposed.</a:t>
            </a:r>
            <a:endParaRPr lang="hu-HU" b="1" dirty="0"/>
          </a:p>
          <a:p>
            <a:r>
              <a:rPr lang="en-US" b="1" dirty="0"/>
              <a:t>Welcome the three key priorities</a:t>
            </a:r>
          </a:p>
          <a:p>
            <a:r>
              <a:rPr lang="hu-HU" b="1" dirty="0"/>
              <a:t>W</a:t>
            </a:r>
            <a:r>
              <a:rPr lang="en-GB" b="1" dirty="0" err="1"/>
              <a:t>ould</a:t>
            </a:r>
            <a:r>
              <a:rPr lang="en-GB" b="1" dirty="0"/>
              <a:t> have preferred a strategy as compared to a strategic framework</a:t>
            </a:r>
            <a:r>
              <a:rPr lang="hu-HU" b="1" dirty="0"/>
              <a:t>  - </a:t>
            </a:r>
            <a:r>
              <a:rPr lang="hu-HU" b="1" dirty="0" err="1"/>
              <a:t>for</a:t>
            </a:r>
            <a:r>
              <a:rPr lang="hu-HU" b="1" dirty="0"/>
              <a:t> more </a:t>
            </a:r>
            <a:r>
              <a:rPr lang="en-GB" b="1" dirty="0"/>
              <a:t>political weight to the goals and actions proposed, and ensured their proper follow-up</a:t>
            </a:r>
          </a:p>
        </p:txBody>
      </p:sp>
      <p:sp>
        <p:nvSpPr>
          <p:cNvPr id="13" name="Dátum helye 12">
            <a:extLst>
              <a:ext uri="{FF2B5EF4-FFF2-40B4-BE49-F238E27FC236}">
                <a16:creationId xmlns:a16="http://schemas.microsoft.com/office/drawing/2014/main" id="{53DF09E9-CA37-A9BF-9E83-D5132A99F2FB}"/>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51D7DFCE-5360-B22E-83B8-15A4083BF302}"/>
              </a:ext>
            </a:extLst>
          </p:cNvPr>
          <p:cNvSpPr>
            <a:spLocks noGrp="1"/>
          </p:cNvSpPr>
          <p:nvPr>
            <p:ph type="ftr" sz="quarter" idx="11"/>
          </p:nvPr>
        </p:nvSpPr>
        <p:spPr>
          <a:xfrm>
            <a:off x="4038600" y="6356350"/>
            <a:ext cx="6678168"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2EEEDDE5-09BB-69AA-546C-3D180B56EA41}"/>
              </a:ext>
            </a:extLst>
          </p:cNvPr>
          <p:cNvSpPr>
            <a:spLocks noGrp="1"/>
          </p:cNvSpPr>
          <p:nvPr>
            <p:ph type="sldNum" sz="quarter" idx="12"/>
          </p:nvPr>
        </p:nvSpPr>
        <p:spPr/>
        <p:txBody>
          <a:bodyPr/>
          <a:lstStyle/>
          <a:p>
            <a:fld id="{50A96BF7-1B57-4A49-8F28-29C64070638C}" type="slidenum">
              <a:rPr lang="en-GB" smtClean="0"/>
              <a:t>13</a:t>
            </a:fld>
            <a:endParaRPr lang="en-GB"/>
          </a:p>
        </p:txBody>
      </p:sp>
      <p:pic>
        <p:nvPicPr>
          <p:cNvPr id="11266" name="Picture 2">
            <a:extLst>
              <a:ext uri="{FF2B5EF4-FFF2-40B4-BE49-F238E27FC236}">
                <a16:creationId xmlns:a16="http://schemas.microsoft.com/office/drawing/2014/main" id="{11F7F908-FABD-714A-5050-6CB0A312A3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a:extLst>
              <a:ext uri="{FF2B5EF4-FFF2-40B4-BE49-F238E27FC236}">
                <a16:creationId xmlns:a16="http://schemas.microsoft.com/office/drawing/2014/main" id="{C1F9A842-A3F7-AB09-72A6-6AD96D0FF4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6043" y="85725"/>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685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727EED7-7157-3600-675C-6611F82BD922}"/>
              </a:ext>
            </a:extLst>
          </p:cNvPr>
          <p:cNvSpPr>
            <a:spLocks noGrp="1"/>
          </p:cNvSpPr>
          <p:nvPr>
            <p:ph type="title"/>
          </p:nvPr>
        </p:nvSpPr>
        <p:spPr>
          <a:xfrm>
            <a:off x="838200" y="500061"/>
            <a:ext cx="10515600" cy="1325563"/>
          </a:xfrm>
        </p:spPr>
        <p:txBody>
          <a:bodyPr>
            <a:normAutofit/>
          </a:bodyPr>
          <a:lstStyle/>
          <a:p>
            <a:pPr algn="ctr"/>
            <a:r>
              <a:rPr lang="hu-HU" sz="3600" b="1" dirty="0">
                <a:solidFill>
                  <a:srgbClr val="FF0000"/>
                </a:solidFill>
                <a:latin typeface="+mn-lt"/>
              </a:rPr>
              <a:t>ETUC - </a:t>
            </a:r>
            <a:r>
              <a:rPr lang="en-GB" sz="3600" b="1" dirty="0">
                <a:solidFill>
                  <a:srgbClr val="FF0000"/>
                </a:solidFill>
                <a:latin typeface="+mn-lt"/>
              </a:rPr>
              <a:t>Preventing work-related diseases, accidents and harassment</a:t>
            </a:r>
          </a:p>
        </p:txBody>
      </p:sp>
      <p:sp>
        <p:nvSpPr>
          <p:cNvPr id="3" name="Tartalom helye 2">
            <a:extLst>
              <a:ext uri="{FF2B5EF4-FFF2-40B4-BE49-F238E27FC236}">
                <a16:creationId xmlns:a16="http://schemas.microsoft.com/office/drawing/2014/main" id="{CBEFCC47-B3CB-C3F3-CA5B-5B37EF0685BB}"/>
              </a:ext>
            </a:extLst>
          </p:cNvPr>
          <p:cNvSpPr>
            <a:spLocks noGrp="1"/>
          </p:cNvSpPr>
          <p:nvPr>
            <p:ph idx="1"/>
          </p:nvPr>
        </p:nvSpPr>
        <p:spPr>
          <a:xfrm>
            <a:off x="838200" y="1825624"/>
            <a:ext cx="10515600" cy="4798459"/>
          </a:xfrm>
        </p:spPr>
        <p:txBody>
          <a:bodyPr>
            <a:normAutofit/>
          </a:bodyPr>
          <a:lstStyle/>
          <a:p>
            <a:r>
              <a:rPr lang="en-GB" b="1" dirty="0"/>
              <a:t>ETUC welcomes the </a:t>
            </a:r>
            <a:r>
              <a:rPr lang="en-GB" b="1" dirty="0">
                <a:solidFill>
                  <a:srgbClr val="FF0000"/>
                </a:solidFill>
              </a:rPr>
              <a:t>"vision zero" </a:t>
            </a:r>
            <a:r>
              <a:rPr lang="en-GB" b="1" dirty="0"/>
              <a:t>on work-related accidents </a:t>
            </a:r>
            <a:r>
              <a:rPr lang="hu-HU" b="1" dirty="0"/>
              <a:t>- </a:t>
            </a:r>
            <a:r>
              <a:rPr lang="hu-HU" b="1" dirty="0" err="1"/>
              <a:t>including</a:t>
            </a:r>
            <a:r>
              <a:rPr lang="en-GB" b="1" dirty="0"/>
              <a:t> </a:t>
            </a:r>
            <a:r>
              <a:rPr lang="en-GB" b="1" dirty="0">
                <a:solidFill>
                  <a:srgbClr val="FF0000"/>
                </a:solidFill>
              </a:rPr>
              <a:t>gender focus </a:t>
            </a:r>
            <a:r>
              <a:rPr lang="hu-HU" b="1" dirty="0">
                <a:solidFill>
                  <a:srgbClr val="FF0000"/>
                </a:solidFill>
              </a:rPr>
              <a:t>- </a:t>
            </a:r>
            <a:r>
              <a:rPr lang="en-GB" b="1" dirty="0">
                <a:solidFill>
                  <a:srgbClr val="FF0000"/>
                </a:solidFill>
              </a:rPr>
              <a:t>all work-related accidents and diseases</a:t>
            </a:r>
            <a:r>
              <a:rPr lang="en-GB" b="1" dirty="0"/>
              <a:t>. </a:t>
            </a:r>
            <a:endParaRPr lang="hu-HU" b="1" dirty="0"/>
          </a:p>
          <a:p>
            <a:r>
              <a:rPr lang="en-GB" b="1" dirty="0">
                <a:solidFill>
                  <a:srgbClr val="FF0000"/>
                </a:solidFill>
              </a:rPr>
              <a:t>be more proactive </a:t>
            </a:r>
            <a:r>
              <a:rPr lang="hu-HU" b="1" dirty="0">
                <a:solidFill>
                  <a:srgbClr val="FF0000"/>
                </a:solidFill>
              </a:rPr>
              <a:t>– </a:t>
            </a:r>
            <a:r>
              <a:rPr lang="hu-HU" b="1" dirty="0" err="1">
                <a:solidFill>
                  <a:srgbClr val="FF0000"/>
                </a:solidFill>
              </a:rPr>
              <a:t>focusing</a:t>
            </a:r>
            <a:r>
              <a:rPr lang="hu-HU" b="1" dirty="0">
                <a:solidFill>
                  <a:srgbClr val="FF0000"/>
                </a:solidFill>
              </a:rPr>
              <a:t> </a:t>
            </a:r>
            <a:r>
              <a:rPr lang="hu-HU" b="1" dirty="0" err="1">
                <a:solidFill>
                  <a:srgbClr val="FF0000"/>
                </a:solidFill>
              </a:rPr>
              <a:t>on</a:t>
            </a:r>
            <a:r>
              <a:rPr lang="en-GB" b="1" dirty="0"/>
              <a:t> </a:t>
            </a:r>
            <a:r>
              <a:rPr lang="en-GB" b="1" dirty="0">
                <a:solidFill>
                  <a:srgbClr val="FF0000"/>
                </a:solidFill>
              </a:rPr>
              <a:t>risk prevention </a:t>
            </a:r>
            <a:endParaRPr lang="hu-HU" b="1" dirty="0">
              <a:solidFill>
                <a:srgbClr val="FF0000"/>
              </a:solidFill>
            </a:endParaRPr>
          </a:p>
          <a:p>
            <a:r>
              <a:rPr lang="en-GB" b="1" dirty="0"/>
              <a:t>abide to the </a:t>
            </a:r>
            <a:r>
              <a:rPr lang="en-GB" b="1" dirty="0">
                <a:solidFill>
                  <a:srgbClr val="FF0000"/>
                </a:solidFill>
              </a:rPr>
              <a:t>principle of prevention </a:t>
            </a:r>
            <a:endParaRPr lang="hu-HU" b="1" dirty="0">
              <a:solidFill>
                <a:srgbClr val="FF0000"/>
              </a:solidFill>
            </a:endParaRPr>
          </a:p>
          <a:p>
            <a:r>
              <a:rPr lang="en-GB" b="1" dirty="0">
                <a:solidFill>
                  <a:srgbClr val="FF0000"/>
                </a:solidFill>
              </a:rPr>
              <a:t>through consultation, social dialogue </a:t>
            </a:r>
            <a:endParaRPr lang="hu-HU" b="1" dirty="0">
              <a:solidFill>
                <a:srgbClr val="FF0000"/>
              </a:solidFill>
            </a:endParaRPr>
          </a:p>
          <a:p>
            <a:r>
              <a:rPr lang="en-GB" b="1" dirty="0"/>
              <a:t>underpinned by strong regulation and </a:t>
            </a:r>
            <a:r>
              <a:rPr lang="en-GB" b="1" dirty="0">
                <a:solidFill>
                  <a:srgbClr val="FF0000"/>
                </a:solidFill>
              </a:rPr>
              <a:t>enforcement</a:t>
            </a:r>
            <a:r>
              <a:rPr lang="en-GB" b="1" dirty="0"/>
              <a:t>. </a:t>
            </a:r>
            <a:endParaRPr lang="hu-HU" b="1" dirty="0"/>
          </a:p>
          <a:p>
            <a:r>
              <a:rPr lang="en-GB" b="1" dirty="0"/>
              <a:t>fight against </a:t>
            </a:r>
            <a:r>
              <a:rPr lang="en-GB" b="1" dirty="0">
                <a:solidFill>
                  <a:srgbClr val="FF0000"/>
                </a:solidFill>
              </a:rPr>
              <a:t>workplace violence and harassment</a:t>
            </a:r>
            <a:r>
              <a:rPr lang="hu-HU" b="1" dirty="0">
                <a:solidFill>
                  <a:srgbClr val="FF0000"/>
                </a:solidFill>
              </a:rPr>
              <a:t> - </a:t>
            </a:r>
            <a:r>
              <a:rPr lang="en-GB" b="1" dirty="0"/>
              <a:t>in line with the </a:t>
            </a:r>
            <a:r>
              <a:rPr lang="en-GB" b="1" dirty="0">
                <a:solidFill>
                  <a:srgbClr val="FF0000"/>
                </a:solidFill>
              </a:rPr>
              <a:t>ILO Convention 190 </a:t>
            </a:r>
            <a:r>
              <a:rPr lang="en-GB" b="1" dirty="0"/>
              <a:t>on violence and harassment in the world of work, which covers all work-related violence and harassment.</a:t>
            </a:r>
          </a:p>
        </p:txBody>
      </p:sp>
      <p:sp>
        <p:nvSpPr>
          <p:cNvPr id="8" name="Élőláb helye 7">
            <a:extLst>
              <a:ext uri="{FF2B5EF4-FFF2-40B4-BE49-F238E27FC236}">
                <a16:creationId xmlns:a16="http://schemas.microsoft.com/office/drawing/2014/main" id="{4490F844-D46E-DFE2-F152-A6539E2E5509}"/>
              </a:ext>
            </a:extLst>
          </p:cNvPr>
          <p:cNvSpPr>
            <a:spLocks noGrp="1"/>
          </p:cNvSpPr>
          <p:nvPr>
            <p:ph type="ftr" sz="quarter" idx="11"/>
          </p:nvPr>
        </p:nvSpPr>
        <p:spPr>
          <a:xfrm>
            <a:off x="4038600" y="6356350"/>
            <a:ext cx="6690360" cy="365125"/>
          </a:xfrm>
        </p:spPr>
        <p:txBody>
          <a:bodyPr/>
          <a:lstStyle/>
          <a:p>
            <a:r>
              <a:rPr lang="en-GB"/>
              <a:t>Károly György                 Seminar on Trade unions and International Labour Standards</a:t>
            </a:r>
            <a:endParaRPr lang="en-GB" dirty="0"/>
          </a:p>
        </p:txBody>
      </p:sp>
      <p:sp>
        <p:nvSpPr>
          <p:cNvPr id="12" name="Dátum helye 11">
            <a:extLst>
              <a:ext uri="{FF2B5EF4-FFF2-40B4-BE49-F238E27FC236}">
                <a16:creationId xmlns:a16="http://schemas.microsoft.com/office/drawing/2014/main" id="{3A7A9803-BB07-39D6-C945-88A9F8F79FE2}"/>
              </a:ext>
            </a:extLst>
          </p:cNvPr>
          <p:cNvSpPr>
            <a:spLocks noGrp="1"/>
          </p:cNvSpPr>
          <p:nvPr>
            <p:ph type="dt" sz="half" idx="10"/>
          </p:nvPr>
        </p:nvSpPr>
        <p:spPr/>
        <p:txBody>
          <a:bodyPr/>
          <a:lstStyle/>
          <a:p>
            <a:r>
              <a:rPr lang="en-US"/>
              <a:t>27. 04. 2023       Skopje</a:t>
            </a:r>
            <a:endParaRPr lang="en-GB"/>
          </a:p>
        </p:txBody>
      </p:sp>
      <p:sp>
        <p:nvSpPr>
          <p:cNvPr id="13" name="Dia számának helye 12">
            <a:extLst>
              <a:ext uri="{FF2B5EF4-FFF2-40B4-BE49-F238E27FC236}">
                <a16:creationId xmlns:a16="http://schemas.microsoft.com/office/drawing/2014/main" id="{5D58FB93-6DB8-5207-F120-DB7C192A015F}"/>
              </a:ext>
            </a:extLst>
          </p:cNvPr>
          <p:cNvSpPr>
            <a:spLocks noGrp="1"/>
          </p:cNvSpPr>
          <p:nvPr>
            <p:ph type="sldNum" sz="quarter" idx="12"/>
          </p:nvPr>
        </p:nvSpPr>
        <p:spPr/>
        <p:txBody>
          <a:bodyPr/>
          <a:lstStyle/>
          <a:p>
            <a:fld id="{50A96BF7-1B57-4A49-8F28-29C64070638C}" type="slidenum">
              <a:rPr lang="en-GB" smtClean="0"/>
              <a:t>14</a:t>
            </a:fld>
            <a:endParaRPr lang="en-GB"/>
          </a:p>
        </p:txBody>
      </p:sp>
      <p:pic>
        <p:nvPicPr>
          <p:cNvPr id="13314" name="Picture 2">
            <a:extLst>
              <a:ext uri="{FF2B5EF4-FFF2-40B4-BE49-F238E27FC236}">
                <a16:creationId xmlns:a16="http://schemas.microsoft.com/office/drawing/2014/main" id="{B7D6C073-F83E-4F22-E255-DF43953307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a:extLst>
              <a:ext uri="{FF2B5EF4-FFF2-40B4-BE49-F238E27FC236}">
                <a16:creationId xmlns:a16="http://schemas.microsoft.com/office/drawing/2014/main" id="{37A83135-42CB-4F63-63A7-79972CC863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09467" y="85725"/>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2591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Tartalom helye 2">
            <a:extLst>
              <a:ext uri="{FF2B5EF4-FFF2-40B4-BE49-F238E27FC236}">
                <a16:creationId xmlns:a16="http://schemas.microsoft.com/office/drawing/2014/main" id="{4C79E04F-C24F-3CDA-96E3-7DE6280D4A1F}"/>
              </a:ext>
            </a:extLst>
          </p:cNvPr>
          <p:cNvSpPr>
            <a:spLocks noGrp="1"/>
          </p:cNvSpPr>
          <p:nvPr>
            <p:ph idx="1"/>
          </p:nvPr>
        </p:nvSpPr>
        <p:spPr>
          <a:xfrm>
            <a:off x="838200" y="1872588"/>
            <a:ext cx="10515600" cy="4761465"/>
          </a:xfrm>
        </p:spPr>
        <p:txBody>
          <a:bodyPr>
            <a:noAutofit/>
          </a:bodyPr>
          <a:lstStyle/>
          <a:p>
            <a:r>
              <a:rPr lang="hu-HU" sz="2000" b="1" dirty="0" err="1"/>
              <a:t>Strategy</a:t>
            </a:r>
            <a:r>
              <a:rPr lang="hu-HU" sz="2000" b="1" dirty="0"/>
              <a:t> Framework not</a:t>
            </a:r>
            <a:r>
              <a:rPr lang="en-GB" sz="2000" b="1" dirty="0"/>
              <a:t> ambitious </a:t>
            </a:r>
            <a:r>
              <a:rPr lang="hu-HU" sz="2000" b="1" dirty="0" err="1"/>
              <a:t>enough</a:t>
            </a:r>
            <a:r>
              <a:rPr lang="hu-HU" sz="2000" b="1" dirty="0"/>
              <a:t> </a:t>
            </a:r>
            <a:r>
              <a:rPr lang="en-GB" sz="2000" b="1" dirty="0"/>
              <a:t>in combating work</a:t>
            </a:r>
            <a:r>
              <a:rPr lang="hu-HU" sz="2000" b="1" dirty="0"/>
              <a:t> </a:t>
            </a:r>
            <a:r>
              <a:rPr lang="en-GB" sz="2000" b="1" dirty="0"/>
              <a:t>related cancer. </a:t>
            </a:r>
            <a:endParaRPr lang="hu-HU" sz="2000" b="1" dirty="0"/>
          </a:p>
          <a:p>
            <a:r>
              <a:rPr lang="hu-HU" sz="2000" b="1" dirty="0"/>
              <a:t>C</a:t>
            </a:r>
            <a:r>
              <a:rPr lang="en-GB" sz="2000" b="1" dirty="0" err="1"/>
              <a:t>urrently</a:t>
            </a:r>
            <a:r>
              <a:rPr lang="en-GB" sz="2000" b="1" dirty="0"/>
              <a:t> </a:t>
            </a:r>
            <a:r>
              <a:rPr lang="en-GB" sz="2000" b="1" dirty="0">
                <a:solidFill>
                  <a:srgbClr val="FF0000"/>
                </a:solidFill>
              </a:rPr>
              <a:t>only 27 such carcinogens </a:t>
            </a:r>
            <a:r>
              <a:rPr lang="en-GB" sz="2000" b="1" dirty="0"/>
              <a:t>are subject to limits</a:t>
            </a:r>
            <a:r>
              <a:rPr lang="hu-HU" sz="2000" b="1" dirty="0"/>
              <a:t>, </a:t>
            </a:r>
            <a:r>
              <a:rPr lang="hu-HU" sz="2000" b="1" dirty="0" err="1"/>
              <a:t>bad</a:t>
            </a:r>
            <a:r>
              <a:rPr lang="hu-HU" sz="2000" b="1" dirty="0"/>
              <a:t> limit </a:t>
            </a:r>
            <a:r>
              <a:rPr lang="hu-HU" sz="2000" b="1" dirty="0" err="1"/>
              <a:t>values</a:t>
            </a:r>
            <a:r>
              <a:rPr lang="hu-HU" sz="2000" b="1" dirty="0"/>
              <a:t> </a:t>
            </a:r>
          </a:p>
          <a:p>
            <a:r>
              <a:rPr lang="en-GB" sz="2000" b="1" dirty="0"/>
              <a:t>A </a:t>
            </a:r>
            <a:r>
              <a:rPr lang="en-GB" sz="2000" b="1" dirty="0">
                <a:solidFill>
                  <a:srgbClr val="FF0000"/>
                </a:solidFill>
              </a:rPr>
              <a:t>risk</a:t>
            </a:r>
            <a:r>
              <a:rPr lang="hu-HU" sz="2000" b="1" dirty="0">
                <a:solidFill>
                  <a:srgbClr val="FF0000"/>
                </a:solidFill>
              </a:rPr>
              <a:t> </a:t>
            </a:r>
            <a:r>
              <a:rPr lang="en-GB" sz="2000" b="1" dirty="0">
                <a:solidFill>
                  <a:srgbClr val="FF0000"/>
                </a:solidFill>
              </a:rPr>
              <a:t>based approach </a:t>
            </a:r>
            <a:r>
              <a:rPr lang="en-GB" sz="2000" b="1" dirty="0"/>
              <a:t>should be adopted to set limit values for carcinogens, not a methodology that considers the protection of workers as a cost. </a:t>
            </a:r>
            <a:endParaRPr lang="hu-HU" sz="2000" b="1" dirty="0"/>
          </a:p>
          <a:p>
            <a:r>
              <a:rPr lang="hu-HU" sz="2000" b="1" dirty="0">
                <a:solidFill>
                  <a:srgbClr val="FF0000"/>
                </a:solidFill>
              </a:rPr>
              <a:t>A</a:t>
            </a:r>
            <a:r>
              <a:rPr lang="en-GB" sz="2000" b="1" dirty="0" err="1">
                <a:solidFill>
                  <a:srgbClr val="FF0000"/>
                </a:solidFill>
              </a:rPr>
              <a:t>sbestos</a:t>
            </a:r>
            <a:r>
              <a:rPr lang="hu-HU" sz="2000" b="1" dirty="0">
                <a:solidFill>
                  <a:srgbClr val="FF0000"/>
                </a:solidFill>
              </a:rPr>
              <a:t>: </a:t>
            </a:r>
            <a:r>
              <a:rPr lang="en-GB" sz="2000" b="1" dirty="0"/>
              <a:t>the Strategic Framework only speaks of a revised limit value. The ETUC considers it imperative that the </a:t>
            </a:r>
            <a:r>
              <a:rPr lang="en-GB" sz="2000" b="1" dirty="0">
                <a:solidFill>
                  <a:srgbClr val="FF0000"/>
                </a:solidFill>
              </a:rPr>
              <a:t>asbestos directive in modernised </a:t>
            </a:r>
            <a:r>
              <a:rPr lang="en-GB" sz="2000" b="1" dirty="0"/>
              <a:t>thoroughly, as this would protect workers better.</a:t>
            </a:r>
          </a:p>
        </p:txBody>
      </p:sp>
      <p:sp>
        <p:nvSpPr>
          <p:cNvPr id="6" name="Cím 1">
            <a:extLst>
              <a:ext uri="{FF2B5EF4-FFF2-40B4-BE49-F238E27FC236}">
                <a16:creationId xmlns:a16="http://schemas.microsoft.com/office/drawing/2014/main" id="{2B41A856-0D52-4CF9-135A-EDE43D08F40C}"/>
              </a:ext>
            </a:extLst>
          </p:cNvPr>
          <p:cNvSpPr>
            <a:spLocks noGrp="1"/>
          </p:cNvSpPr>
          <p:nvPr>
            <p:ph type="title"/>
          </p:nvPr>
        </p:nvSpPr>
        <p:spPr>
          <a:xfrm>
            <a:off x="838200" y="152474"/>
            <a:ext cx="10515600" cy="1469062"/>
          </a:xfrm>
        </p:spPr>
        <p:txBody>
          <a:bodyPr>
            <a:normAutofit/>
          </a:bodyPr>
          <a:lstStyle/>
          <a:p>
            <a:r>
              <a:rPr lang="hu-HU" sz="3600" b="1" dirty="0">
                <a:solidFill>
                  <a:srgbClr val="FF0000"/>
                </a:solidFill>
                <a:latin typeface="+mn-lt"/>
              </a:rPr>
              <a:t>ETUC - </a:t>
            </a:r>
            <a:r>
              <a:rPr lang="en-GB" sz="3600" b="1" dirty="0">
                <a:solidFill>
                  <a:srgbClr val="FF0000"/>
                </a:solidFill>
                <a:latin typeface="+mn-lt"/>
              </a:rPr>
              <a:t>Preventing work-related diseases</a:t>
            </a:r>
            <a:r>
              <a:rPr lang="hu-HU" sz="3600" b="1" dirty="0">
                <a:solidFill>
                  <a:srgbClr val="FF0000"/>
                </a:solidFill>
                <a:latin typeface="+mn-lt"/>
              </a:rPr>
              <a:t> - </a:t>
            </a:r>
            <a:r>
              <a:rPr lang="hu-HU" sz="3600" b="1" dirty="0" err="1">
                <a:solidFill>
                  <a:srgbClr val="FF0000"/>
                </a:solidFill>
                <a:latin typeface="+mn-lt"/>
              </a:rPr>
              <a:t>cancer</a:t>
            </a:r>
            <a:endParaRPr lang="en-GB" sz="3600" b="1" dirty="0">
              <a:solidFill>
                <a:srgbClr val="FF0000"/>
              </a:solidFill>
              <a:latin typeface="+mn-lt"/>
            </a:endParaRPr>
          </a:p>
        </p:txBody>
      </p:sp>
      <p:sp>
        <p:nvSpPr>
          <p:cNvPr id="13" name="Dátum helye 12">
            <a:extLst>
              <a:ext uri="{FF2B5EF4-FFF2-40B4-BE49-F238E27FC236}">
                <a16:creationId xmlns:a16="http://schemas.microsoft.com/office/drawing/2014/main" id="{A4EE82C7-5A25-38EE-17DE-C72DCAFE4C8A}"/>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FAFBB231-567A-9FF3-8254-55A8A981A34A}"/>
              </a:ext>
            </a:extLst>
          </p:cNvPr>
          <p:cNvSpPr>
            <a:spLocks noGrp="1"/>
          </p:cNvSpPr>
          <p:nvPr>
            <p:ph type="ftr" sz="quarter" idx="11"/>
          </p:nvPr>
        </p:nvSpPr>
        <p:spPr>
          <a:xfrm>
            <a:off x="4038600" y="6356351"/>
            <a:ext cx="6385560" cy="277702"/>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6FED59B9-B269-205B-B712-CDE5D8099D2E}"/>
              </a:ext>
            </a:extLst>
          </p:cNvPr>
          <p:cNvSpPr>
            <a:spLocks noGrp="1"/>
          </p:cNvSpPr>
          <p:nvPr>
            <p:ph type="sldNum" sz="quarter" idx="12"/>
          </p:nvPr>
        </p:nvSpPr>
        <p:spPr/>
        <p:txBody>
          <a:bodyPr/>
          <a:lstStyle/>
          <a:p>
            <a:fld id="{50A96BF7-1B57-4A49-8F28-29C64070638C}" type="slidenum">
              <a:rPr lang="en-GB" smtClean="0"/>
              <a:t>15</a:t>
            </a:fld>
            <a:endParaRPr lang="en-GB"/>
          </a:p>
        </p:txBody>
      </p:sp>
      <p:pic>
        <p:nvPicPr>
          <p:cNvPr id="14338" name="Picture 2">
            <a:extLst>
              <a:ext uri="{FF2B5EF4-FFF2-40B4-BE49-F238E27FC236}">
                <a16:creationId xmlns:a16="http://schemas.microsoft.com/office/drawing/2014/main" id="{46679F2B-71F5-78FE-B54D-DDC0EF4D2A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3">
            <a:extLst>
              <a:ext uri="{FF2B5EF4-FFF2-40B4-BE49-F238E27FC236}">
                <a16:creationId xmlns:a16="http://schemas.microsoft.com/office/drawing/2014/main" id="{0A561FCA-F34E-640E-5EBC-0454238BA9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8235" y="85725"/>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9214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15BD9CA-560B-854B-276C-F41321711753}"/>
              </a:ext>
            </a:extLst>
          </p:cNvPr>
          <p:cNvSpPr>
            <a:spLocks noGrp="1"/>
          </p:cNvSpPr>
          <p:nvPr>
            <p:ph type="title"/>
          </p:nvPr>
        </p:nvSpPr>
        <p:spPr>
          <a:xfrm>
            <a:off x="838200" y="365125"/>
            <a:ext cx="10515600" cy="846987"/>
          </a:xfrm>
        </p:spPr>
        <p:txBody>
          <a:bodyPr>
            <a:normAutofit/>
          </a:bodyPr>
          <a:lstStyle/>
          <a:p>
            <a:r>
              <a:rPr lang="hu-HU" sz="3600" b="1" dirty="0">
                <a:solidFill>
                  <a:srgbClr val="FF0000"/>
                </a:solidFill>
                <a:latin typeface="+mn-lt"/>
              </a:rPr>
              <a:t>ETUC - MSD / </a:t>
            </a:r>
            <a:r>
              <a:rPr lang="hu-HU" sz="3600" b="1" dirty="0" err="1">
                <a:solidFill>
                  <a:srgbClr val="FF0000"/>
                </a:solidFill>
                <a:latin typeface="+mn-lt"/>
              </a:rPr>
              <a:t>Psyco</a:t>
            </a:r>
            <a:r>
              <a:rPr lang="hu-HU" sz="3600" b="1" dirty="0">
                <a:solidFill>
                  <a:srgbClr val="FF0000"/>
                </a:solidFill>
                <a:latin typeface="+mn-lt"/>
              </a:rPr>
              <a:t> </a:t>
            </a:r>
            <a:r>
              <a:rPr lang="hu-HU" sz="3600" b="1" dirty="0" err="1">
                <a:solidFill>
                  <a:srgbClr val="FF0000"/>
                </a:solidFill>
                <a:latin typeface="+mn-lt"/>
              </a:rPr>
              <a:t>Social</a:t>
            </a:r>
            <a:r>
              <a:rPr lang="hu-HU" sz="3600" b="1" dirty="0">
                <a:solidFill>
                  <a:srgbClr val="FF0000"/>
                </a:solidFill>
                <a:latin typeface="+mn-lt"/>
              </a:rPr>
              <a:t> </a:t>
            </a:r>
            <a:r>
              <a:rPr lang="hu-HU" sz="3600" b="1" dirty="0" err="1">
                <a:solidFill>
                  <a:srgbClr val="FF0000"/>
                </a:solidFill>
                <a:latin typeface="+mn-lt"/>
              </a:rPr>
              <a:t>Risks</a:t>
            </a:r>
            <a:endParaRPr lang="en-GB" sz="3600" b="1" dirty="0">
              <a:solidFill>
                <a:srgbClr val="FF0000"/>
              </a:solidFill>
              <a:latin typeface="+mn-lt"/>
            </a:endParaRPr>
          </a:p>
        </p:txBody>
      </p:sp>
      <p:sp>
        <p:nvSpPr>
          <p:cNvPr id="3" name="Tartalom helye 2">
            <a:extLst>
              <a:ext uri="{FF2B5EF4-FFF2-40B4-BE49-F238E27FC236}">
                <a16:creationId xmlns:a16="http://schemas.microsoft.com/office/drawing/2014/main" id="{086AB8DA-F7A0-BEBA-1291-1A55ED6B7728}"/>
              </a:ext>
            </a:extLst>
          </p:cNvPr>
          <p:cNvSpPr>
            <a:spLocks noGrp="1"/>
          </p:cNvSpPr>
          <p:nvPr>
            <p:ph idx="1"/>
          </p:nvPr>
        </p:nvSpPr>
        <p:spPr>
          <a:xfrm>
            <a:off x="191387" y="1485383"/>
            <a:ext cx="11632018" cy="4681502"/>
          </a:xfrm>
        </p:spPr>
        <p:txBody>
          <a:bodyPr>
            <a:noAutofit/>
          </a:bodyPr>
          <a:lstStyle/>
          <a:p>
            <a:r>
              <a:rPr lang="en-GB" sz="2400" b="1" dirty="0">
                <a:solidFill>
                  <a:srgbClr val="FF0000"/>
                </a:solidFill>
              </a:rPr>
              <a:t>Musculoskeletal Disorders</a:t>
            </a:r>
            <a:r>
              <a:rPr lang="hu-HU" sz="2400" b="1" dirty="0">
                <a:solidFill>
                  <a:srgbClr val="FF0000"/>
                </a:solidFill>
              </a:rPr>
              <a:t> </a:t>
            </a:r>
            <a:r>
              <a:rPr lang="hu-HU" sz="2400" b="1" dirty="0"/>
              <a:t>– EC </a:t>
            </a:r>
            <a:r>
              <a:rPr lang="hu-HU" sz="2400" b="1" dirty="0" err="1"/>
              <a:t>approach</a:t>
            </a:r>
            <a:r>
              <a:rPr lang="en-GB" sz="2400" b="1" dirty="0"/>
              <a:t> not ambitious enough. ETUC call</a:t>
            </a:r>
            <a:r>
              <a:rPr lang="hu-HU" sz="2400" b="1" dirty="0"/>
              <a:t>s</a:t>
            </a:r>
            <a:r>
              <a:rPr lang="en-GB" sz="2400" b="1" dirty="0"/>
              <a:t> for an EU Directive on work-related MSDs </a:t>
            </a:r>
            <a:endParaRPr lang="hu-HU" sz="2400" b="1" dirty="0"/>
          </a:p>
          <a:p>
            <a:r>
              <a:rPr lang="hu-HU" sz="2400" b="1" dirty="0">
                <a:solidFill>
                  <a:srgbClr val="FF0000"/>
                </a:solidFill>
              </a:rPr>
              <a:t>PSR</a:t>
            </a:r>
            <a:r>
              <a:rPr lang="hu-HU" sz="2400" b="1" dirty="0"/>
              <a:t> - </a:t>
            </a:r>
            <a:r>
              <a:rPr lang="en-GB" sz="2400" b="1" dirty="0"/>
              <a:t>the main reason that motivates enterprises to manage OSH is fulfilling the legal obligation</a:t>
            </a:r>
            <a:r>
              <a:rPr lang="hu-HU" sz="2400" b="1" dirty="0"/>
              <a:t>.</a:t>
            </a:r>
            <a:r>
              <a:rPr lang="en-GB" sz="2400" b="1" dirty="0"/>
              <a:t> </a:t>
            </a:r>
            <a:r>
              <a:rPr lang="hu-HU" sz="2400" b="1" dirty="0"/>
              <a:t> PSR </a:t>
            </a:r>
            <a:r>
              <a:rPr lang="en-GB" sz="2400" b="1" dirty="0"/>
              <a:t>in the </a:t>
            </a:r>
            <a:r>
              <a:rPr lang="hu-HU" sz="2400" b="1" dirty="0" err="1"/>
              <a:t>MSs</a:t>
            </a:r>
            <a:r>
              <a:rPr lang="hu-HU" sz="2400" b="1" dirty="0"/>
              <a:t>’ </a:t>
            </a:r>
            <a:r>
              <a:rPr lang="en-GB" sz="2400" b="1" dirty="0"/>
              <a:t>legislation varies significantly</a:t>
            </a:r>
            <a:endParaRPr lang="hu-HU" sz="2400" b="1" dirty="0"/>
          </a:p>
          <a:p>
            <a:r>
              <a:rPr lang="hu-HU" sz="2400" b="1" dirty="0" err="1"/>
              <a:t>Strategy</a:t>
            </a:r>
            <a:r>
              <a:rPr lang="hu-HU" sz="2400" b="1" dirty="0"/>
              <a:t> Framework </a:t>
            </a:r>
            <a:r>
              <a:rPr lang="hu-HU" sz="2400" b="1" dirty="0" err="1"/>
              <a:t>propose</a:t>
            </a:r>
            <a:r>
              <a:rPr lang="hu-HU" sz="2400" b="1" dirty="0"/>
              <a:t> </a:t>
            </a:r>
            <a:r>
              <a:rPr lang="hu-HU" sz="2400" b="1" dirty="0" err="1">
                <a:solidFill>
                  <a:srgbClr val="FF0000"/>
                </a:solidFill>
              </a:rPr>
              <a:t>only</a:t>
            </a:r>
            <a:r>
              <a:rPr lang="hu-HU" sz="2400" b="1" dirty="0">
                <a:solidFill>
                  <a:srgbClr val="FF0000"/>
                </a:solidFill>
              </a:rPr>
              <a:t> </a:t>
            </a:r>
            <a:r>
              <a:rPr lang="en-GB" sz="2400" b="1" dirty="0">
                <a:solidFill>
                  <a:srgbClr val="FF0000"/>
                </a:solidFill>
              </a:rPr>
              <a:t>guidance </a:t>
            </a:r>
            <a:r>
              <a:rPr lang="en-GB" sz="2400" b="1" dirty="0"/>
              <a:t>on psychosocial risks </a:t>
            </a:r>
            <a:r>
              <a:rPr lang="hu-HU" sz="2400" b="1" dirty="0"/>
              <a:t> </a:t>
            </a:r>
          </a:p>
          <a:p>
            <a:r>
              <a:rPr lang="en-GB" sz="2400" b="1" dirty="0"/>
              <a:t>European Commission asks the </a:t>
            </a:r>
            <a:r>
              <a:rPr lang="en-GB" sz="2400" b="1" dirty="0">
                <a:solidFill>
                  <a:srgbClr val="FF0000"/>
                </a:solidFill>
              </a:rPr>
              <a:t>social partners to take action and update existing agreements </a:t>
            </a:r>
            <a:r>
              <a:rPr lang="en-GB" sz="2400" b="1" dirty="0"/>
              <a:t>relating to psychosocial risks. </a:t>
            </a:r>
            <a:r>
              <a:rPr lang="hu-HU" sz="2400" b="1" dirty="0"/>
              <a:t>T</a:t>
            </a:r>
            <a:r>
              <a:rPr lang="en-GB" sz="2400" b="1" dirty="0"/>
              <a:t>he autonomous framework agreement on </a:t>
            </a:r>
            <a:r>
              <a:rPr lang="en-GB" sz="2400" b="1" dirty="0" err="1"/>
              <a:t>workrelated</a:t>
            </a:r>
            <a:r>
              <a:rPr lang="en-GB" sz="2400" b="1" dirty="0"/>
              <a:t> stress </a:t>
            </a:r>
            <a:r>
              <a:rPr lang="hu-HU" sz="2400" b="1" dirty="0"/>
              <a:t>– </a:t>
            </a:r>
            <a:r>
              <a:rPr lang="en-GB" sz="2400" b="1" dirty="0"/>
              <a:t>2004</a:t>
            </a:r>
            <a:r>
              <a:rPr lang="hu-HU" sz="2400" b="1" dirty="0"/>
              <a:t> - </a:t>
            </a:r>
            <a:r>
              <a:rPr lang="en-GB" sz="2400" b="1" dirty="0"/>
              <a:t>incomplete implementation </a:t>
            </a:r>
            <a:endParaRPr lang="hu-HU" sz="2400" b="1" dirty="0"/>
          </a:p>
          <a:p>
            <a:r>
              <a:rPr lang="hu-HU" sz="2400" b="1" dirty="0">
                <a:solidFill>
                  <a:srgbClr val="FF0000"/>
                </a:solidFill>
              </a:rPr>
              <a:t>G</a:t>
            </a:r>
            <a:r>
              <a:rPr lang="en-GB" sz="2400" b="1" dirty="0">
                <a:solidFill>
                  <a:srgbClr val="FF0000"/>
                </a:solidFill>
              </a:rPr>
              <a:t>ender dimension </a:t>
            </a:r>
            <a:r>
              <a:rPr lang="en-GB" sz="2400" b="1" dirty="0"/>
              <a:t>should be taken across the development of OSH strategies to prevent occupational stress, starting from the design of the risk assessment. </a:t>
            </a:r>
          </a:p>
        </p:txBody>
      </p:sp>
      <p:sp>
        <p:nvSpPr>
          <p:cNvPr id="13" name="Dátum helye 12">
            <a:extLst>
              <a:ext uri="{FF2B5EF4-FFF2-40B4-BE49-F238E27FC236}">
                <a16:creationId xmlns:a16="http://schemas.microsoft.com/office/drawing/2014/main" id="{28EC3D8C-CDDF-0380-A4A3-E130D601FE81}"/>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7497531B-0F39-ADA9-5831-8A75D743A658}"/>
              </a:ext>
            </a:extLst>
          </p:cNvPr>
          <p:cNvSpPr>
            <a:spLocks noGrp="1"/>
          </p:cNvSpPr>
          <p:nvPr>
            <p:ph type="ftr" sz="quarter" idx="11"/>
          </p:nvPr>
        </p:nvSpPr>
        <p:spPr>
          <a:xfrm>
            <a:off x="4038600" y="6331967"/>
            <a:ext cx="6568440" cy="263906"/>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8D13BCC8-2629-2A3A-A096-97C509D9B3F7}"/>
              </a:ext>
            </a:extLst>
          </p:cNvPr>
          <p:cNvSpPr>
            <a:spLocks noGrp="1"/>
          </p:cNvSpPr>
          <p:nvPr>
            <p:ph type="sldNum" sz="quarter" idx="12"/>
          </p:nvPr>
        </p:nvSpPr>
        <p:spPr/>
        <p:txBody>
          <a:bodyPr/>
          <a:lstStyle/>
          <a:p>
            <a:fld id="{50A96BF7-1B57-4A49-8F28-29C64070638C}" type="slidenum">
              <a:rPr lang="en-GB" smtClean="0"/>
              <a:t>16</a:t>
            </a:fld>
            <a:endParaRPr lang="en-GB"/>
          </a:p>
        </p:txBody>
      </p:sp>
      <p:pic>
        <p:nvPicPr>
          <p:cNvPr id="15362" name="Picture 2">
            <a:extLst>
              <a:ext uri="{FF2B5EF4-FFF2-40B4-BE49-F238E27FC236}">
                <a16:creationId xmlns:a16="http://schemas.microsoft.com/office/drawing/2014/main" id="{6701F839-490A-DC22-DD57-5AFD856D5E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3">
            <a:extLst>
              <a:ext uri="{FF2B5EF4-FFF2-40B4-BE49-F238E27FC236}">
                <a16:creationId xmlns:a16="http://schemas.microsoft.com/office/drawing/2014/main" id="{EF0FDD14-7D5D-9BD2-E786-9ED5B1518A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6043" y="74930"/>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405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78AFEA9-7186-9DBF-DFB8-3550F75B601E}"/>
              </a:ext>
            </a:extLst>
          </p:cNvPr>
          <p:cNvSpPr>
            <a:spLocks noGrp="1"/>
          </p:cNvSpPr>
          <p:nvPr>
            <p:ph type="title"/>
          </p:nvPr>
        </p:nvSpPr>
        <p:spPr/>
        <p:txBody>
          <a:bodyPr>
            <a:normAutofit/>
          </a:bodyPr>
          <a:lstStyle/>
          <a:p>
            <a:r>
              <a:rPr lang="en-US" sz="3600" b="1" kern="1200" dirty="0">
                <a:solidFill>
                  <a:srgbClr val="FF0000"/>
                </a:solidFill>
                <a:effectLst/>
                <a:latin typeface="+mn-lt"/>
                <a:ea typeface="Times New Roman" panose="02020603050405020304" pitchFamily="18" charset="0"/>
              </a:rPr>
              <a:t>Trade unions – </a:t>
            </a:r>
            <a:r>
              <a:rPr lang="hu-HU" sz="3600" b="1" kern="1200" dirty="0" err="1">
                <a:solidFill>
                  <a:srgbClr val="FF0000"/>
                </a:solidFill>
                <a:effectLst/>
                <a:latin typeface="+mn-lt"/>
                <a:ea typeface="Times New Roman" panose="02020603050405020304" pitchFamily="18" charset="0"/>
              </a:rPr>
              <a:t>right</a:t>
            </a:r>
            <a:r>
              <a:rPr lang="hu-HU" sz="3600" b="1" kern="1200" dirty="0">
                <a:solidFill>
                  <a:srgbClr val="FF0000"/>
                </a:solidFill>
                <a:effectLst/>
                <a:latin typeface="+mn-lt"/>
                <a:ea typeface="Times New Roman" panose="02020603050405020304" pitchFamily="18" charset="0"/>
              </a:rPr>
              <a:t> </a:t>
            </a:r>
            <a:r>
              <a:rPr lang="hu-HU" sz="3600" b="1" kern="1200" dirty="0" err="1">
                <a:solidFill>
                  <a:srgbClr val="FF0000"/>
                </a:solidFill>
                <a:effectLst/>
                <a:latin typeface="+mn-lt"/>
                <a:ea typeface="Times New Roman" panose="02020603050405020304" pitchFamily="18" charset="0"/>
              </a:rPr>
              <a:t>to</a:t>
            </a:r>
            <a:r>
              <a:rPr lang="hu-HU" sz="3600" b="1" kern="1200" dirty="0">
                <a:solidFill>
                  <a:srgbClr val="FF0000"/>
                </a:solidFill>
                <a:effectLst/>
                <a:latin typeface="+mn-lt"/>
                <a:ea typeface="Times New Roman" panose="02020603050405020304" pitchFamily="18" charset="0"/>
              </a:rPr>
              <a:t> </a:t>
            </a:r>
            <a:r>
              <a:rPr lang="hu-HU" sz="3600" b="1" kern="1200" dirty="0" err="1">
                <a:solidFill>
                  <a:srgbClr val="FF0000"/>
                </a:solidFill>
                <a:effectLst/>
                <a:latin typeface="+mn-lt"/>
                <a:ea typeface="Times New Roman" panose="02020603050405020304" pitchFamily="18" charset="0"/>
              </a:rPr>
              <a:t>disconnect</a:t>
            </a:r>
            <a:br>
              <a:rPr lang="en-GB" sz="4400" b="1" dirty="0">
                <a:solidFill>
                  <a:srgbClr val="FF0000"/>
                </a:solidFill>
                <a:effectLst/>
                <a:latin typeface="+mn-lt"/>
                <a:ea typeface="Times New Roman" panose="02020603050405020304" pitchFamily="18" charset="0"/>
              </a:rPr>
            </a:br>
            <a:endParaRPr lang="en-GB" b="1" dirty="0">
              <a:latin typeface="+mn-lt"/>
            </a:endParaRPr>
          </a:p>
        </p:txBody>
      </p:sp>
      <p:sp>
        <p:nvSpPr>
          <p:cNvPr id="3" name="Tartalom helye 2">
            <a:extLst>
              <a:ext uri="{FF2B5EF4-FFF2-40B4-BE49-F238E27FC236}">
                <a16:creationId xmlns:a16="http://schemas.microsoft.com/office/drawing/2014/main" id="{15B8CA71-E620-A07F-B37B-18B850B69C72}"/>
              </a:ext>
            </a:extLst>
          </p:cNvPr>
          <p:cNvSpPr>
            <a:spLocks noGrp="1"/>
          </p:cNvSpPr>
          <p:nvPr>
            <p:ph idx="1"/>
          </p:nvPr>
        </p:nvSpPr>
        <p:spPr>
          <a:xfrm>
            <a:off x="342900" y="1285430"/>
            <a:ext cx="6106668" cy="4908995"/>
          </a:xfrm>
        </p:spPr>
        <p:txBody>
          <a:bodyPr>
            <a:normAutofit fontScale="92500" lnSpcReduction="10000"/>
          </a:bodyPr>
          <a:lstStyle/>
          <a:p>
            <a:pPr marL="0" indent="0" algn="just" fontAlgn="t">
              <a:buNone/>
              <a:tabLst>
                <a:tab pos="457200" algn="l"/>
              </a:tabLst>
            </a:pPr>
            <a:r>
              <a:rPr lang="en-GB" b="0" i="0" u="none" strike="noStrike" dirty="0">
                <a:solidFill>
                  <a:srgbClr val="1E1E1F"/>
                </a:solidFill>
                <a:effectLst/>
                <a:latin typeface="inherit"/>
              </a:rPr>
              <a:t>‘Right to disconnect’ should be an EU-wide fundamental right</a:t>
            </a:r>
            <a:r>
              <a:rPr lang="hu-HU" b="0" i="0" u="none" strike="noStrike" dirty="0">
                <a:solidFill>
                  <a:srgbClr val="1E1E1F"/>
                </a:solidFill>
                <a:effectLst/>
                <a:latin typeface="inherit"/>
              </a:rPr>
              <a:t> – European </a:t>
            </a:r>
            <a:r>
              <a:rPr lang="hu-HU" b="0" i="0" u="none" strike="noStrike" dirty="0" err="1">
                <a:solidFill>
                  <a:srgbClr val="1E1E1F"/>
                </a:solidFill>
                <a:effectLst/>
                <a:latin typeface="inherit"/>
              </a:rPr>
              <a:t>Parliament</a:t>
            </a:r>
            <a:endParaRPr lang="en-GB" b="0" i="0" u="none" strike="noStrike" dirty="0">
              <a:solidFill>
                <a:srgbClr val="1E1E1F"/>
              </a:solidFill>
              <a:effectLst/>
              <a:latin typeface="Georgia" panose="02040502050405020303" pitchFamily="18" charset="0"/>
            </a:endParaRPr>
          </a:p>
          <a:p>
            <a:pPr marL="0" lvl="0" indent="0" algn="just" fontAlgn="t">
              <a:lnSpc>
                <a:spcPct val="90000"/>
              </a:lnSpc>
              <a:buNone/>
              <a:tabLst>
                <a:tab pos="457200" algn="l"/>
              </a:tabLst>
            </a:pPr>
            <a:endParaRPr lang="hu-HU" sz="2800" b="1" kern="1200" dirty="0">
              <a:solidFill>
                <a:srgbClr val="000000"/>
              </a:solidFill>
              <a:effectLst/>
              <a:ea typeface="Times New Roman" panose="02020603050405020304" pitchFamily="18" charset="0"/>
              <a:cs typeface="Times New Roman" panose="02020603050405020304" pitchFamily="18" charset="0"/>
            </a:endParaRPr>
          </a:p>
          <a:p>
            <a:pPr marL="0" lvl="0" indent="0" algn="just" fontAlgn="t">
              <a:lnSpc>
                <a:spcPct val="90000"/>
              </a:lnSpc>
              <a:buNone/>
              <a:tabLst>
                <a:tab pos="457200" algn="l"/>
              </a:tabLst>
            </a:pPr>
            <a:r>
              <a:rPr lang="hu-HU" sz="2800" b="1" kern="1200" dirty="0">
                <a:solidFill>
                  <a:srgbClr val="000000"/>
                </a:solidFill>
                <a:effectLst/>
                <a:ea typeface="Times New Roman" panose="02020603050405020304" pitchFamily="18" charset="0"/>
                <a:cs typeface="Times New Roman" panose="02020603050405020304" pitchFamily="18" charset="0"/>
              </a:rPr>
              <a:t>EU </a:t>
            </a:r>
            <a:r>
              <a:rPr lang="hu-HU" sz="2800" b="1" kern="1200" dirty="0" err="1">
                <a:solidFill>
                  <a:srgbClr val="000000"/>
                </a:solidFill>
                <a:effectLst/>
                <a:ea typeface="Times New Roman" panose="02020603050405020304" pitchFamily="18" charset="0"/>
                <a:cs typeface="Times New Roman" panose="02020603050405020304" pitchFamily="18" charset="0"/>
              </a:rPr>
              <a:t>directive</a:t>
            </a:r>
            <a:r>
              <a:rPr lang="hu-HU" sz="2800" b="1" kern="1200" dirty="0">
                <a:solidFill>
                  <a:srgbClr val="000000"/>
                </a:solidFill>
                <a:effectLst/>
                <a:ea typeface="Times New Roman" panose="02020603050405020304" pitchFamily="18" charset="0"/>
                <a:cs typeface="Times New Roman" panose="02020603050405020304" pitchFamily="18" charset="0"/>
              </a:rPr>
              <a:t> </a:t>
            </a:r>
            <a:r>
              <a:rPr lang="hu-HU" sz="2800" b="1" kern="1200" dirty="0" err="1">
                <a:solidFill>
                  <a:srgbClr val="000000"/>
                </a:solidFill>
                <a:effectLst/>
                <a:ea typeface="Times New Roman" panose="02020603050405020304" pitchFamily="18" charset="0"/>
                <a:cs typeface="Times New Roman" panose="02020603050405020304" pitchFamily="18" charset="0"/>
              </a:rPr>
              <a:t>on</a:t>
            </a:r>
            <a:r>
              <a:rPr lang="hu-HU" sz="2800" b="1" kern="1200" dirty="0">
                <a:solidFill>
                  <a:srgbClr val="000000"/>
                </a:solidFill>
                <a:effectLst/>
                <a:ea typeface="Times New Roman" panose="02020603050405020304" pitchFamily="18" charset="0"/>
                <a:cs typeface="Times New Roman" panose="02020603050405020304" pitchFamily="18" charset="0"/>
              </a:rPr>
              <a:t> </a:t>
            </a:r>
            <a:r>
              <a:rPr lang="hu-HU" sz="2800" b="1" kern="1200" dirty="0" err="1">
                <a:solidFill>
                  <a:srgbClr val="000000"/>
                </a:solidFill>
                <a:effectLst/>
                <a:ea typeface="Times New Roman" panose="02020603050405020304" pitchFamily="18" charset="0"/>
                <a:cs typeface="Times New Roman" panose="02020603050405020304" pitchFamily="18" charset="0"/>
              </a:rPr>
              <a:t>the</a:t>
            </a:r>
            <a:r>
              <a:rPr lang="hu-HU" sz="2800" b="1" kern="1200" dirty="0">
                <a:solidFill>
                  <a:srgbClr val="000000"/>
                </a:solidFill>
                <a:effectLst/>
                <a:ea typeface="Times New Roman" panose="02020603050405020304" pitchFamily="18" charset="0"/>
                <a:cs typeface="Times New Roman" panose="02020603050405020304" pitchFamily="18" charset="0"/>
              </a:rPr>
              <a:t> </a:t>
            </a:r>
            <a:r>
              <a:rPr lang="hu-HU" sz="2800" b="1" kern="1200" dirty="0" err="1">
                <a:solidFill>
                  <a:srgbClr val="000000"/>
                </a:solidFill>
                <a:effectLst/>
                <a:ea typeface="Times New Roman" panose="02020603050405020304" pitchFamily="18" charset="0"/>
                <a:cs typeface="Times New Roman" panose="02020603050405020304" pitchFamily="18" charset="0"/>
              </a:rPr>
              <a:t>right</a:t>
            </a:r>
            <a:r>
              <a:rPr lang="hu-HU" sz="2800" b="1" kern="1200" dirty="0">
                <a:solidFill>
                  <a:srgbClr val="000000"/>
                </a:solidFill>
                <a:effectLst/>
                <a:ea typeface="Times New Roman" panose="02020603050405020304" pitchFamily="18" charset="0"/>
                <a:cs typeface="Times New Roman" panose="02020603050405020304" pitchFamily="18" charset="0"/>
              </a:rPr>
              <a:t> </a:t>
            </a:r>
            <a:r>
              <a:rPr lang="hu-HU" sz="2800" b="1" kern="1200" dirty="0" err="1">
                <a:solidFill>
                  <a:srgbClr val="000000"/>
                </a:solidFill>
                <a:effectLst/>
                <a:ea typeface="Times New Roman" panose="02020603050405020304" pitchFamily="18" charset="0"/>
                <a:cs typeface="Times New Roman" panose="02020603050405020304" pitchFamily="18" charset="0"/>
              </a:rPr>
              <a:t>to</a:t>
            </a:r>
            <a:r>
              <a:rPr lang="hu-HU" sz="2800" b="1" kern="1200" dirty="0">
                <a:solidFill>
                  <a:srgbClr val="000000"/>
                </a:solidFill>
                <a:effectLst/>
                <a:ea typeface="Times New Roman" panose="02020603050405020304" pitchFamily="18" charset="0"/>
                <a:cs typeface="Times New Roman" panose="02020603050405020304" pitchFamily="18" charset="0"/>
              </a:rPr>
              <a:t> </a:t>
            </a:r>
            <a:r>
              <a:rPr lang="hu-HU" sz="2800" b="1" kern="1200" dirty="0" err="1">
                <a:solidFill>
                  <a:srgbClr val="000000"/>
                </a:solidFill>
                <a:effectLst/>
                <a:ea typeface="Times New Roman" panose="02020603050405020304" pitchFamily="18" charset="0"/>
                <a:cs typeface="Times New Roman" panose="02020603050405020304" pitchFamily="18" charset="0"/>
              </a:rPr>
              <a:t>disconnect</a:t>
            </a:r>
            <a:endParaRPr lang="hu-HU" sz="2800" b="1" kern="1200" dirty="0">
              <a:solidFill>
                <a:srgbClr val="000000"/>
              </a:solidFill>
              <a:effectLst/>
              <a:ea typeface="Times New Roman" panose="02020603050405020304" pitchFamily="18" charset="0"/>
              <a:cs typeface="Times New Roman" panose="02020603050405020304" pitchFamily="18" charset="0"/>
            </a:endParaRPr>
          </a:p>
          <a:p>
            <a:pPr marL="0" lvl="0" indent="0" algn="just" fontAlgn="t">
              <a:lnSpc>
                <a:spcPct val="90000"/>
              </a:lnSpc>
              <a:buNone/>
              <a:tabLst>
                <a:tab pos="457200" algn="l"/>
              </a:tabLst>
            </a:pPr>
            <a:r>
              <a:rPr lang="hu-HU" b="1" dirty="0">
                <a:solidFill>
                  <a:srgbClr val="000000"/>
                </a:solidFill>
                <a:ea typeface="Times New Roman" panose="02020603050405020304" pitchFamily="18" charset="0"/>
                <a:cs typeface="Times New Roman" panose="02020603050405020304" pitchFamily="18" charset="0"/>
              </a:rPr>
              <a:t>„a </a:t>
            </a:r>
            <a:r>
              <a:rPr lang="hu-HU" b="1" dirty="0" err="1">
                <a:solidFill>
                  <a:srgbClr val="000000"/>
                </a:solidFill>
                <a:ea typeface="Times New Roman" panose="02020603050405020304" pitchFamily="18" charset="0"/>
                <a:cs typeface="Times New Roman" panose="02020603050405020304" pitchFamily="18" charset="0"/>
              </a:rPr>
              <a:t>worker’s</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right</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to</a:t>
            </a:r>
            <a:r>
              <a:rPr lang="hu-HU" b="1" dirty="0">
                <a:solidFill>
                  <a:srgbClr val="000000"/>
                </a:solidFill>
                <a:ea typeface="Times New Roman" panose="02020603050405020304" pitchFamily="18" charset="0"/>
                <a:cs typeface="Times New Roman" panose="02020603050405020304" pitchFamily="18" charset="0"/>
              </a:rPr>
              <a:t> be </a:t>
            </a:r>
            <a:r>
              <a:rPr lang="hu-HU" b="1" dirty="0" err="1">
                <a:solidFill>
                  <a:srgbClr val="000000"/>
                </a:solidFill>
                <a:ea typeface="Times New Roman" panose="02020603050405020304" pitchFamily="18" charset="0"/>
                <a:cs typeface="Times New Roman" panose="02020603050405020304" pitchFamily="18" charset="0"/>
              </a:rPr>
              <a:t>able</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to</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disengageform</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work</a:t>
            </a:r>
            <a:r>
              <a:rPr lang="hu-HU" b="1" dirty="0">
                <a:solidFill>
                  <a:srgbClr val="000000"/>
                </a:solidFill>
                <a:ea typeface="Times New Roman" panose="02020603050405020304" pitchFamily="18" charset="0"/>
                <a:cs typeface="Times New Roman" panose="02020603050405020304" pitchFamily="18" charset="0"/>
              </a:rPr>
              <a:t> and </a:t>
            </a:r>
            <a:r>
              <a:rPr lang="hu-HU" b="1" dirty="0" err="1">
                <a:solidFill>
                  <a:srgbClr val="000000"/>
                </a:solidFill>
                <a:ea typeface="Times New Roman" panose="02020603050405020304" pitchFamily="18" charset="0"/>
                <a:cs typeface="Times New Roman" panose="02020603050405020304" pitchFamily="18" charset="0"/>
              </a:rPr>
              <a:t>refrain</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from</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engaging</a:t>
            </a:r>
            <a:r>
              <a:rPr lang="hu-HU" b="1" dirty="0">
                <a:solidFill>
                  <a:srgbClr val="000000"/>
                </a:solidFill>
                <a:ea typeface="Times New Roman" panose="02020603050405020304" pitchFamily="18" charset="0"/>
                <a:cs typeface="Times New Roman" panose="02020603050405020304" pitchFamily="18" charset="0"/>
              </a:rPr>
              <a:t> in </a:t>
            </a:r>
            <a:r>
              <a:rPr lang="hu-HU" b="1" dirty="0" err="1">
                <a:solidFill>
                  <a:srgbClr val="000000"/>
                </a:solidFill>
                <a:ea typeface="Times New Roman" panose="02020603050405020304" pitchFamily="18" charset="0"/>
                <a:cs typeface="Times New Roman" panose="02020603050405020304" pitchFamily="18" charset="0"/>
              </a:rPr>
              <a:t>work-related</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electronic</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communication</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such</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as</a:t>
            </a:r>
            <a:r>
              <a:rPr lang="hu-HU" b="1" dirty="0">
                <a:solidFill>
                  <a:srgbClr val="000000"/>
                </a:solidFill>
                <a:ea typeface="Times New Roman" panose="02020603050405020304" pitchFamily="18" charset="0"/>
                <a:cs typeface="Times New Roman" panose="02020603050405020304" pitchFamily="18" charset="0"/>
              </a:rPr>
              <a:t> emails </a:t>
            </a:r>
            <a:r>
              <a:rPr lang="hu-HU" b="1" dirty="0" err="1">
                <a:solidFill>
                  <a:srgbClr val="000000"/>
                </a:solidFill>
                <a:ea typeface="Times New Roman" panose="02020603050405020304" pitchFamily="18" charset="0"/>
                <a:cs typeface="Times New Roman" panose="02020603050405020304" pitchFamily="18" charset="0"/>
              </a:rPr>
              <a:t>or</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other</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messages</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during</a:t>
            </a:r>
            <a:r>
              <a:rPr lang="hu-HU" b="1" dirty="0">
                <a:solidFill>
                  <a:srgbClr val="000000"/>
                </a:solidFill>
                <a:ea typeface="Times New Roman" panose="02020603050405020304" pitchFamily="18" charset="0"/>
                <a:cs typeface="Times New Roman" panose="02020603050405020304" pitchFamily="18" charset="0"/>
              </a:rPr>
              <a:t> non- </a:t>
            </a:r>
            <a:r>
              <a:rPr lang="hu-HU" b="1" dirty="0" err="1">
                <a:solidFill>
                  <a:srgbClr val="000000"/>
                </a:solidFill>
                <a:ea typeface="Times New Roman" panose="02020603050405020304" pitchFamily="18" charset="0"/>
                <a:cs typeface="Times New Roman" panose="02020603050405020304" pitchFamily="18" charset="0"/>
              </a:rPr>
              <a:t>work</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hours</a:t>
            </a:r>
            <a:endParaRPr lang="hu-HU" b="1" dirty="0">
              <a:solidFill>
                <a:srgbClr val="000000"/>
              </a:solidFill>
              <a:ea typeface="Times New Roman" panose="02020603050405020304" pitchFamily="18" charset="0"/>
              <a:cs typeface="Times New Roman" panose="02020603050405020304" pitchFamily="18" charset="0"/>
            </a:endParaRPr>
          </a:p>
          <a:p>
            <a:pPr marL="342900" lvl="0" indent="-342900" algn="just" fontAlgn="t">
              <a:lnSpc>
                <a:spcPct val="90000"/>
              </a:lnSpc>
              <a:buFont typeface="Arial" panose="020B0604020202020204" pitchFamily="34" charset="0"/>
              <a:buChar char="•"/>
              <a:tabLst>
                <a:tab pos="457200" algn="l"/>
              </a:tabLst>
            </a:pPr>
            <a:r>
              <a:rPr lang="hu-HU" sz="2800" b="1" kern="1200" dirty="0" err="1">
                <a:solidFill>
                  <a:srgbClr val="000000"/>
                </a:solidFill>
                <a:effectLst/>
                <a:ea typeface="Times New Roman" panose="02020603050405020304" pitchFamily="18" charset="0"/>
                <a:cs typeface="Times New Roman" panose="02020603050405020304" pitchFamily="18" charset="0"/>
              </a:rPr>
              <a:t>Work</a:t>
            </a:r>
            <a:r>
              <a:rPr lang="hu-HU" sz="2800" b="1" kern="1200" dirty="0">
                <a:solidFill>
                  <a:srgbClr val="000000"/>
                </a:solidFill>
                <a:effectLst/>
                <a:ea typeface="Times New Roman" panose="02020603050405020304" pitchFamily="18" charset="0"/>
                <a:cs typeface="Times New Roman" panose="02020603050405020304" pitchFamily="18" charset="0"/>
              </a:rPr>
              <a:t> </a:t>
            </a:r>
            <a:r>
              <a:rPr lang="hu-HU" sz="2800" b="1" kern="1200" dirty="0" err="1">
                <a:solidFill>
                  <a:srgbClr val="000000"/>
                </a:solidFill>
                <a:effectLst/>
                <a:ea typeface="Times New Roman" panose="02020603050405020304" pitchFamily="18" charset="0"/>
                <a:cs typeface="Times New Roman" panose="02020603050405020304" pitchFamily="18" charset="0"/>
              </a:rPr>
              <a:t>organisation</a:t>
            </a:r>
            <a:r>
              <a:rPr lang="hu-HU" sz="2800" b="1" kern="1200" dirty="0">
                <a:solidFill>
                  <a:srgbClr val="000000"/>
                </a:solidFill>
                <a:effectLst/>
                <a:ea typeface="Times New Roman" panose="02020603050405020304" pitchFamily="18" charset="0"/>
                <a:cs typeface="Times New Roman" panose="02020603050405020304" pitchFamily="18" charset="0"/>
              </a:rPr>
              <a:t> / management</a:t>
            </a:r>
          </a:p>
          <a:p>
            <a:pPr marL="342900" lvl="0" indent="-342900" algn="just" fontAlgn="t">
              <a:lnSpc>
                <a:spcPct val="90000"/>
              </a:lnSpc>
              <a:buFont typeface="Arial" panose="020B0604020202020204" pitchFamily="34" charset="0"/>
              <a:buChar char="•"/>
              <a:tabLst>
                <a:tab pos="457200" algn="l"/>
              </a:tabLst>
            </a:pPr>
            <a:r>
              <a:rPr lang="hu-HU" b="1" dirty="0" err="1">
                <a:solidFill>
                  <a:srgbClr val="000000"/>
                </a:solidFill>
                <a:ea typeface="Times New Roman" panose="02020603050405020304" pitchFamily="18" charset="0"/>
                <a:cs typeface="Times New Roman" panose="02020603050405020304" pitchFamily="18" charset="0"/>
              </a:rPr>
              <a:t>Need</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to</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put</a:t>
            </a:r>
            <a:r>
              <a:rPr lang="hu-HU" b="1" dirty="0">
                <a:solidFill>
                  <a:srgbClr val="000000"/>
                </a:solidFill>
                <a:ea typeface="Times New Roman" panose="02020603050405020304" pitchFamily="18" charset="0"/>
                <a:cs typeface="Times New Roman" panose="02020603050405020304" pitchFamily="18" charset="0"/>
              </a:rPr>
              <a:t> in </a:t>
            </a:r>
            <a:r>
              <a:rPr lang="hu-HU" b="1" dirty="0" err="1">
                <a:solidFill>
                  <a:srgbClr val="000000"/>
                </a:solidFill>
                <a:ea typeface="Times New Roman" panose="02020603050405020304" pitchFamily="18" charset="0"/>
                <a:cs typeface="Times New Roman" panose="02020603050405020304" pitchFamily="18" charset="0"/>
              </a:rPr>
              <a:t>place</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measures</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to</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prevent</a:t>
            </a:r>
            <a:endParaRPr lang="hu-HU" sz="2800" b="1" kern="1200" dirty="0">
              <a:solidFill>
                <a:srgbClr val="000000"/>
              </a:solidFill>
              <a:effectLst/>
              <a:ea typeface="Times New Roman" panose="02020603050405020304" pitchFamily="18" charset="0"/>
              <a:cs typeface="Times New Roman" panose="02020603050405020304" pitchFamily="18" charset="0"/>
            </a:endParaRPr>
          </a:p>
          <a:p>
            <a:pPr marL="342900" lvl="0" indent="-342900" algn="just" fontAlgn="t">
              <a:lnSpc>
                <a:spcPct val="90000"/>
              </a:lnSpc>
              <a:buFont typeface="Arial" panose="020B0604020202020204" pitchFamily="34" charset="0"/>
              <a:buChar char="•"/>
              <a:tabLst>
                <a:tab pos="457200" algn="l"/>
              </a:tabLst>
            </a:pPr>
            <a:endParaRPr lang="en-GB" sz="2800" b="1" dirty="0">
              <a:effectLst/>
              <a:ea typeface="Times New Roman" panose="02020603050405020304" pitchFamily="18" charset="0"/>
              <a:cs typeface="Times New Roman" panose="02020603050405020304" pitchFamily="18" charset="0"/>
            </a:endParaRPr>
          </a:p>
          <a:p>
            <a:endParaRPr lang="en-GB" dirty="0"/>
          </a:p>
        </p:txBody>
      </p:sp>
      <p:sp>
        <p:nvSpPr>
          <p:cNvPr id="13" name="Dátum helye 12">
            <a:extLst>
              <a:ext uri="{FF2B5EF4-FFF2-40B4-BE49-F238E27FC236}">
                <a16:creationId xmlns:a16="http://schemas.microsoft.com/office/drawing/2014/main" id="{60CDBF58-DA36-71D6-3475-370B73B65F47}"/>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76D50C25-72A7-C4C4-87AD-7BEAB2D0523A}"/>
              </a:ext>
            </a:extLst>
          </p:cNvPr>
          <p:cNvSpPr>
            <a:spLocks noGrp="1"/>
          </p:cNvSpPr>
          <p:nvPr>
            <p:ph type="ftr" sz="quarter" idx="11"/>
          </p:nvPr>
        </p:nvSpPr>
        <p:spPr>
          <a:xfrm>
            <a:off x="4038600" y="6356350"/>
            <a:ext cx="6483096"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963226FF-5319-47BE-9377-2C4F32B37FC8}"/>
              </a:ext>
            </a:extLst>
          </p:cNvPr>
          <p:cNvSpPr>
            <a:spLocks noGrp="1"/>
          </p:cNvSpPr>
          <p:nvPr>
            <p:ph type="sldNum" sz="quarter" idx="12"/>
          </p:nvPr>
        </p:nvSpPr>
        <p:spPr/>
        <p:txBody>
          <a:bodyPr/>
          <a:lstStyle/>
          <a:p>
            <a:fld id="{50A96BF7-1B57-4A49-8F28-29C64070638C}" type="slidenum">
              <a:rPr lang="en-GB" smtClean="0"/>
              <a:t>17</a:t>
            </a:fld>
            <a:endParaRPr lang="en-GB"/>
          </a:p>
        </p:txBody>
      </p:sp>
      <p:pic>
        <p:nvPicPr>
          <p:cNvPr id="21506" name="Picture 2">
            <a:extLst>
              <a:ext uri="{FF2B5EF4-FFF2-40B4-BE49-F238E27FC236}">
                <a16:creationId xmlns:a16="http://schemas.microsoft.com/office/drawing/2014/main" id="{21FF5047-4892-A1B0-7D00-CBDB8B6588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a:extLst>
              <a:ext uri="{FF2B5EF4-FFF2-40B4-BE49-F238E27FC236}">
                <a16:creationId xmlns:a16="http://schemas.microsoft.com/office/drawing/2014/main" id="{05FAD1CD-C946-88ED-5931-155EAEC19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0427" y="60325"/>
            <a:ext cx="181184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zövegdoboz 5">
            <a:extLst>
              <a:ext uri="{FF2B5EF4-FFF2-40B4-BE49-F238E27FC236}">
                <a16:creationId xmlns:a16="http://schemas.microsoft.com/office/drawing/2014/main" id="{8F6AF0AA-F67F-0AFC-9F20-35609E633848}"/>
              </a:ext>
            </a:extLst>
          </p:cNvPr>
          <p:cNvSpPr txBox="1"/>
          <p:nvPr/>
        </p:nvSpPr>
        <p:spPr>
          <a:xfrm>
            <a:off x="6975348" y="3232944"/>
            <a:ext cx="4718304" cy="2760756"/>
          </a:xfrm>
          <a:prstGeom prst="rect">
            <a:avLst/>
          </a:prstGeom>
          <a:noFill/>
        </p:spPr>
        <p:txBody>
          <a:bodyPr wrap="square" rtlCol="0">
            <a:spAutoFit/>
          </a:bodyPr>
          <a:lstStyle/>
          <a:p>
            <a:pPr marL="342900" lvl="0" indent="-342900" algn="just" fontAlgn="t">
              <a:lnSpc>
                <a:spcPct val="90000"/>
              </a:lnSpc>
              <a:buFont typeface="Arial" panose="020B0604020202020204" pitchFamily="34" charset="0"/>
              <a:buChar char="•"/>
              <a:tabLst>
                <a:tab pos="457200" algn="l"/>
              </a:tabLst>
            </a:pPr>
            <a:r>
              <a:rPr lang="hu-HU" sz="2400" b="1" kern="1200" dirty="0">
                <a:solidFill>
                  <a:srgbClr val="000000"/>
                </a:solidFill>
                <a:effectLst/>
                <a:ea typeface="Times New Roman" panose="02020603050405020304" pitchFamily="18" charset="0"/>
                <a:cs typeface="Times New Roman" panose="02020603050405020304" pitchFamily="18" charset="0"/>
              </a:rPr>
              <a:t>„</a:t>
            </a:r>
            <a:r>
              <a:rPr lang="hu-HU" sz="2400" b="1" kern="1200" dirty="0" err="1">
                <a:solidFill>
                  <a:srgbClr val="000000"/>
                </a:solidFill>
                <a:effectLst/>
                <a:ea typeface="Times New Roman" panose="02020603050405020304" pitchFamily="18" charset="0"/>
                <a:cs typeface="Times New Roman" panose="02020603050405020304" pitchFamily="18" charset="0"/>
              </a:rPr>
              <a:t>Why</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should</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some</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workers</a:t>
            </a:r>
            <a:r>
              <a:rPr lang="hu-HU" sz="2400" b="1" kern="1200" dirty="0">
                <a:solidFill>
                  <a:srgbClr val="000000"/>
                </a:solidFill>
                <a:effectLst/>
                <a:ea typeface="Times New Roman" panose="02020603050405020304" pitchFamily="18" charset="0"/>
                <a:cs typeface="Times New Roman" panose="02020603050405020304" pitchFamily="18" charset="0"/>
              </a:rPr>
              <a:t> in </a:t>
            </a:r>
            <a:r>
              <a:rPr lang="hu-HU" sz="2400" b="1" kern="1200" dirty="0" err="1">
                <a:solidFill>
                  <a:srgbClr val="000000"/>
                </a:solidFill>
                <a:effectLst/>
                <a:ea typeface="Times New Roman" panose="02020603050405020304" pitchFamily="18" charset="0"/>
                <a:cs typeface="Times New Roman" panose="02020603050405020304" pitchFamily="18" charset="0"/>
              </a:rPr>
              <a:t>Europa</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have</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this</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right</a:t>
            </a:r>
            <a:r>
              <a:rPr lang="hu-HU" sz="2400" b="1" kern="1200" dirty="0">
                <a:solidFill>
                  <a:srgbClr val="000000"/>
                </a:solidFill>
                <a:effectLst/>
                <a:ea typeface="Times New Roman" panose="02020603050405020304" pitchFamily="18" charset="0"/>
                <a:cs typeface="Times New Roman" panose="02020603050405020304" pitchFamily="18" charset="0"/>
              </a:rPr>
              <a:t> and </a:t>
            </a:r>
            <a:r>
              <a:rPr lang="hu-HU" sz="2400" b="1" kern="1200" dirty="0" err="1">
                <a:solidFill>
                  <a:srgbClr val="000000"/>
                </a:solidFill>
                <a:effectLst/>
                <a:ea typeface="Times New Roman" panose="02020603050405020304" pitchFamily="18" charset="0"/>
                <a:cs typeface="Times New Roman" panose="02020603050405020304" pitchFamily="18" charset="0"/>
              </a:rPr>
              <a:t>not</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others</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We</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really</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have</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to</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work</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on</a:t>
            </a:r>
            <a:r>
              <a:rPr lang="hu-HU" sz="2400" b="1" kern="1200" dirty="0">
                <a:solidFill>
                  <a:srgbClr val="000000"/>
                </a:solidFill>
                <a:effectLst/>
                <a:ea typeface="Times New Roman" panose="02020603050405020304" pitchFamily="18" charset="0"/>
                <a:cs typeface="Times New Roman" panose="02020603050405020304" pitchFamily="18" charset="0"/>
              </a:rPr>
              <a:t> </a:t>
            </a:r>
            <a:r>
              <a:rPr lang="hu-HU" sz="2400" b="1" kern="1200" dirty="0" err="1">
                <a:solidFill>
                  <a:srgbClr val="000000"/>
                </a:solidFill>
                <a:effectLst/>
                <a:ea typeface="Times New Roman" panose="02020603050405020304" pitchFamily="18" charset="0"/>
                <a:cs typeface="Times New Roman" panose="02020603050405020304" pitchFamily="18" charset="0"/>
              </a:rPr>
              <a:t>that</a:t>
            </a:r>
            <a:r>
              <a:rPr lang="hu-HU" sz="2400" b="1" kern="1200" dirty="0">
                <a:solidFill>
                  <a:srgbClr val="000000"/>
                </a:solidFill>
                <a:effectLst/>
                <a:ea typeface="Times New Roman" panose="02020603050405020304" pitchFamily="18" charset="0"/>
                <a:cs typeface="Times New Roman" panose="02020603050405020304" pitchFamily="18" charset="0"/>
              </a:rPr>
              <a:t>”</a:t>
            </a:r>
          </a:p>
          <a:p>
            <a:pPr marL="342900" lvl="0" indent="-342900" algn="just" fontAlgn="t">
              <a:lnSpc>
                <a:spcPct val="90000"/>
              </a:lnSpc>
              <a:buFont typeface="Arial" panose="020B0604020202020204" pitchFamily="34" charset="0"/>
              <a:buChar char="•"/>
              <a:tabLst>
                <a:tab pos="457200" algn="l"/>
              </a:tabLst>
            </a:pPr>
            <a:r>
              <a:rPr lang="hu-HU" sz="2400" b="1" dirty="0">
                <a:solidFill>
                  <a:srgbClr val="000000"/>
                </a:solidFill>
                <a:ea typeface="Times New Roman" panose="02020603050405020304" pitchFamily="18" charset="0"/>
                <a:cs typeface="Times New Roman" panose="02020603050405020304" pitchFamily="18" charset="0"/>
              </a:rPr>
              <a:t>The </a:t>
            </a:r>
            <a:r>
              <a:rPr lang="hu-HU" sz="2400" b="1" dirty="0" err="1">
                <a:solidFill>
                  <a:srgbClr val="000000"/>
                </a:solidFill>
                <a:ea typeface="Times New Roman" panose="02020603050405020304" pitchFamily="18" charset="0"/>
                <a:cs typeface="Times New Roman" panose="02020603050405020304" pitchFamily="18" charset="0"/>
              </a:rPr>
              <a:t>framework</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aims</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to</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address</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these</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changes</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to</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the</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way</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we</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work</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to</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ensure</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that</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everyone</a:t>
            </a:r>
            <a:r>
              <a:rPr lang="hu-HU" sz="2400" b="1" dirty="0">
                <a:solidFill>
                  <a:srgbClr val="000000"/>
                </a:solidFill>
                <a:ea typeface="Times New Roman" panose="02020603050405020304" pitchFamily="18" charset="0"/>
                <a:cs typeface="Times New Roman" panose="02020603050405020304" pitchFamily="18" charset="0"/>
              </a:rPr>
              <a:t> is </a:t>
            </a:r>
            <a:r>
              <a:rPr lang="hu-HU" sz="2400" b="1" dirty="0" err="1">
                <a:solidFill>
                  <a:srgbClr val="000000"/>
                </a:solidFill>
                <a:ea typeface="Times New Roman" panose="02020603050405020304" pitchFamily="18" charset="0"/>
                <a:cs typeface="Times New Roman" panose="02020603050405020304" pitchFamily="18" charset="0"/>
              </a:rPr>
              <a:t>protected</a:t>
            </a:r>
            <a:r>
              <a:rPr lang="hu-HU" sz="2400" b="1" dirty="0">
                <a:solidFill>
                  <a:srgbClr val="000000"/>
                </a:solidFill>
                <a:ea typeface="Times New Roman" panose="02020603050405020304" pitchFamily="18" charset="0"/>
                <a:cs typeface="Times New Roman" panose="02020603050405020304" pitchFamily="18" charset="0"/>
              </a:rPr>
              <a:t> – </a:t>
            </a:r>
            <a:r>
              <a:rPr lang="hu-HU" sz="2400" b="1" dirty="0" err="1">
                <a:solidFill>
                  <a:srgbClr val="000000"/>
                </a:solidFill>
                <a:ea typeface="Times New Roman" panose="02020603050405020304" pitchFamily="18" charset="0"/>
                <a:cs typeface="Times New Roman" panose="02020603050405020304" pitchFamily="18" charset="0"/>
              </a:rPr>
              <a:t>all</a:t>
            </a:r>
            <a:r>
              <a:rPr lang="hu-HU" sz="2400" b="1" dirty="0">
                <a:solidFill>
                  <a:srgbClr val="000000"/>
                </a:solidFill>
                <a:ea typeface="Times New Roman" panose="02020603050405020304" pitchFamily="18" charset="0"/>
                <a:cs typeface="Times New Roman" panose="02020603050405020304" pitchFamily="18" charset="0"/>
              </a:rPr>
              <a:t> of </a:t>
            </a:r>
            <a:r>
              <a:rPr lang="hu-HU" sz="2400" b="1" dirty="0" err="1">
                <a:solidFill>
                  <a:srgbClr val="000000"/>
                </a:solidFill>
                <a:ea typeface="Times New Roman" panose="02020603050405020304" pitchFamily="18" charset="0"/>
                <a:cs typeface="Times New Roman" panose="02020603050405020304" pitchFamily="18" charset="0"/>
              </a:rPr>
              <a:t>the</a:t>
            </a:r>
            <a:r>
              <a:rPr lang="hu-HU" sz="2400" b="1" dirty="0">
                <a:solidFill>
                  <a:srgbClr val="000000"/>
                </a:solidFill>
                <a:ea typeface="Times New Roman" panose="02020603050405020304" pitchFamily="18" charset="0"/>
                <a:cs typeface="Times New Roman" panose="02020603050405020304" pitchFamily="18" charset="0"/>
              </a:rPr>
              <a:t> </a:t>
            </a:r>
            <a:r>
              <a:rPr lang="hu-HU" sz="2400" b="1" dirty="0" err="1">
                <a:solidFill>
                  <a:srgbClr val="000000"/>
                </a:solidFill>
                <a:ea typeface="Times New Roman" panose="02020603050405020304" pitchFamily="18" charset="0"/>
                <a:cs typeface="Times New Roman" panose="02020603050405020304" pitchFamily="18" charset="0"/>
              </a:rPr>
              <a:t>time</a:t>
            </a:r>
            <a:r>
              <a:rPr lang="hu-HU" sz="2400" b="1" dirty="0">
                <a:solidFill>
                  <a:srgbClr val="000000"/>
                </a:solidFill>
                <a:ea typeface="Times New Roman" panose="02020603050405020304" pitchFamily="18" charset="0"/>
                <a:cs typeface="Times New Roman" panose="02020603050405020304" pitchFamily="18" charset="0"/>
              </a:rPr>
              <a:t>”</a:t>
            </a:r>
            <a:endParaRPr lang="hu-HU" sz="2400" b="1" kern="1200" dirty="0">
              <a:solidFill>
                <a:srgbClr val="000000"/>
              </a:solidFill>
              <a:effectLst/>
              <a:ea typeface="Times New Roman" panose="02020603050405020304" pitchFamily="18" charset="0"/>
              <a:cs typeface="Times New Roman" panose="02020603050405020304" pitchFamily="18" charset="0"/>
            </a:endParaRPr>
          </a:p>
        </p:txBody>
      </p:sp>
      <p:pic>
        <p:nvPicPr>
          <p:cNvPr id="8" name="Kép 7">
            <a:extLst>
              <a:ext uri="{FF2B5EF4-FFF2-40B4-BE49-F238E27FC236}">
                <a16:creationId xmlns:a16="http://schemas.microsoft.com/office/drawing/2014/main" id="{26597D06-0F49-EAF7-513E-069619661BB8}"/>
              </a:ext>
            </a:extLst>
          </p:cNvPr>
          <p:cNvPicPr>
            <a:picLocks noChangeAspect="1"/>
          </p:cNvPicPr>
          <p:nvPr/>
        </p:nvPicPr>
        <p:blipFill>
          <a:blip r:embed="rId4"/>
          <a:stretch>
            <a:fillRect/>
          </a:stretch>
        </p:blipFill>
        <p:spPr>
          <a:xfrm>
            <a:off x="9074277" y="1327944"/>
            <a:ext cx="2619375" cy="1743075"/>
          </a:xfrm>
          <a:prstGeom prst="rect">
            <a:avLst/>
          </a:prstGeom>
        </p:spPr>
      </p:pic>
    </p:spTree>
    <p:extLst>
      <p:ext uri="{BB962C8B-B14F-4D97-AF65-F5344CB8AC3E}">
        <p14:creationId xmlns:p14="http://schemas.microsoft.com/office/powerpoint/2010/main" val="1423184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51522BB-DB05-CB18-3D7F-00A6B311CB35}"/>
              </a:ext>
            </a:extLst>
          </p:cNvPr>
          <p:cNvSpPr>
            <a:spLocks noGrp="1"/>
          </p:cNvSpPr>
          <p:nvPr>
            <p:ph type="title"/>
          </p:nvPr>
        </p:nvSpPr>
        <p:spPr/>
        <p:txBody>
          <a:bodyPr>
            <a:normAutofit/>
          </a:bodyPr>
          <a:lstStyle/>
          <a:p>
            <a:r>
              <a:rPr lang="hu-HU" sz="3600" b="1" dirty="0">
                <a:solidFill>
                  <a:srgbClr val="FF0000"/>
                </a:solidFill>
                <a:latin typeface="+mn-lt"/>
              </a:rPr>
              <a:t>ETUC - New </a:t>
            </a:r>
            <a:r>
              <a:rPr lang="en-US" sz="3600" b="1" dirty="0">
                <a:solidFill>
                  <a:srgbClr val="FF0000"/>
                </a:solidFill>
                <a:latin typeface="+mn-lt"/>
              </a:rPr>
              <a:t>work patterns</a:t>
            </a:r>
          </a:p>
        </p:txBody>
      </p:sp>
      <p:sp>
        <p:nvSpPr>
          <p:cNvPr id="3" name="Tartalom helye 2">
            <a:extLst>
              <a:ext uri="{FF2B5EF4-FFF2-40B4-BE49-F238E27FC236}">
                <a16:creationId xmlns:a16="http://schemas.microsoft.com/office/drawing/2014/main" id="{FF0EC419-D6DA-C3BD-31BA-6DA53F93B414}"/>
              </a:ext>
            </a:extLst>
          </p:cNvPr>
          <p:cNvSpPr>
            <a:spLocks noGrp="1"/>
          </p:cNvSpPr>
          <p:nvPr>
            <p:ph idx="1"/>
          </p:nvPr>
        </p:nvSpPr>
        <p:spPr/>
        <p:txBody>
          <a:bodyPr>
            <a:normAutofit/>
          </a:bodyPr>
          <a:lstStyle/>
          <a:p>
            <a:r>
              <a:rPr lang="hu-HU" b="1" dirty="0"/>
              <a:t>„N</a:t>
            </a:r>
            <a:r>
              <a:rPr lang="en-GB" b="1" dirty="0"/>
              <a:t>eed to modernise and simplify EU OSH rules in the context of the green and digital transitions</a:t>
            </a:r>
            <a:r>
              <a:rPr lang="hu-HU" b="1" dirty="0"/>
              <a:t>” – The </a:t>
            </a:r>
            <a:r>
              <a:rPr lang="en-GB" b="1" dirty="0"/>
              <a:t>narrative of the “better regulation agenda” </a:t>
            </a:r>
            <a:r>
              <a:rPr lang="hu-HU" b="1" dirty="0"/>
              <a:t>must not</a:t>
            </a:r>
            <a:r>
              <a:rPr lang="en-GB" b="1" dirty="0"/>
              <a:t> debilitate the European OSH acquis by identifying as an obstacle for business to grow and operate more freely in the market. </a:t>
            </a:r>
            <a:endParaRPr lang="hu-HU" b="1" dirty="0"/>
          </a:p>
          <a:p>
            <a:r>
              <a:rPr lang="hu-HU" b="1" dirty="0"/>
              <a:t>Commission: „</a:t>
            </a:r>
            <a:r>
              <a:rPr lang="en-GB" b="1" dirty="0"/>
              <a:t>need to enact new OSH Directives in the field of digitalisation</a:t>
            </a:r>
            <a:r>
              <a:rPr lang="hu-HU" b="1" dirty="0"/>
              <a:t>” - </a:t>
            </a:r>
            <a:r>
              <a:rPr lang="en-GB" b="1" dirty="0"/>
              <a:t>ETUC calls for OSH to be integrated into this legislation. </a:t>
            </a:r>
            <a:r>
              <a:rPr lang="hu-HU" b="1" dirty="0"/>
              <a:t>(example: </a:t>
            </a:r>
            <a:r>
              <a:rPr lang="en-GB" b="1" dirty="0"/>
              <a:t>Artificial Intelligence Act does not deal with the use of AI as a measure of control and surveillance of workers</a:t>
            </a:r>
            <a:r>
              <a:rPr lang="hu-HU" b="1" dirty="0"/>
              <a:t>)</a:t>
            </a:r>
          </a:p>
          <a:p>
            <a:r>
              <a:rPr lang="hu-HU" b="1" dirty="0"/>
              <a:t>S</a:t>
            </a:r>
            <a:r>
              <a:rPr lang="en-GB" b="1" dirty="0"/>
              <a:t>elf-employed</a:t>
            </a:r>
            <a:r>
              <a:rPr lang="hu-HU" b="1" dirty="0"/>
              <a:t>, platform</a:t>
            </a:r>
            <a:r>
              <a:rPr lang="en-GB" b="1" dirty="0"/>
              <a:t> workers </a:t>
            </a:r>
            <a:r>
              <a:rPr lang="hu-HU" b="1" dirty="0"/>
              <a:t>must be covered by OSH acquis</a:t>
            </a:r>
            <a:r>
              <a:rPr lang="en-GB" b="1" dirty="0"/>
              <a:t>. </a:t>
            </a:r>
          </a:p>
        </p:txBody>
      </p:sp>
      <p:sp>
        <p:nvSpPr>
          <p:cNvPr id="13" name="Dátum helye 12">
            <a:extLst>
              <a:ext uri="{FF2B5EF4-FFF2-40B4-BE49-F238E27FC236}">
                <a16:creationId xmlns:a16="http://schemas.microsoft.com/office/drawing/2014/main" id="{AFCB965D-8D2E-DDB3-57B7-36A684D32062}"/>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7602377A-13DD-7FD8-86DA-E5599C4BFE4C}"/>
              </a:ext>
            </a:extLst>
          </p:cNvPr>
          <p:cNvSpPr>
            <a:spLocks noGrp="1"/>
          </p:cNvSpPr>
          <p:nvPr>
            <p:ph type="ftr" sz="quarter" idx="11"/>
          </p:nvPr>
        </p:nvSpPr>
        <p:spPr>
          <a:xfrm>
            <a:off x="4038600" y="6356351"/>
            <a:ext cx="6300216" cy="227330"/>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81EB4BF5-CE65-2508-7229-0A399A46BDEA}"/>
              </a:ext>
            </a:extLst>
          </p:cNvPr>
          <p:cNvSpPr>
            <a:spLocks noGrp="1"/>
          </p:cNvSpPr>
          <p:nvPr>
            <p:ph type="sldNum" sz="quarter" idx="12"/>
          </p:nvPr>
        </p:nvSpPr>
        <p:spPr/>
        <p:txBody>
          <a:bodyPr/>
          <a:lstStyle/>
          <a:p>
            <a:fld id="{50A96BF7-1B57-4A49-8F28-29C64070638C}" type="slidenum">
              <a:rPr lang="en-GB" smtClean="0"/>
              <a:t>18</a:t>
            </a:fld>
            <a:endParaRPr lang="en-GB"/>
          </a:p>
        </p:txBody>
      </p:sp>
      <p:pic>
        <p:nvPicPr>
          <p:cNvPr id="18434" name="Picture 2">
            <a:extLst>
              <a:ext uri="{FF2B5EF4-FFF2-40B4-BE49-F238E27FC236}">
                <a16:creationId xmlns:a16="http://schemas.microsoft.com/office/drawing/2014/main" id="{2CDD23BD-8738-6120-BE9E-CD92BD842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3">
            <a:extLst>
              <a:ext uri="{FF2B5EF4-FFF2-40B4-BE49-F238E27FC236}">
                <a16:creationId xmlns:a16="http://schemas.microsoft.com/office/drawing/2014/main" id="{51E6A8EB-4654-3A9E-B662-DE9FD935CA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699" y="87122"/>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9619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1C9ED62-A67D-1B23-3A8D-463C98D00326}"/>
              </a:ext>
            </a:extLst>
          </p:cNvPr>
          <p:cNvSpPr>
            <a:spLocks noGrp="1"/>
          </p:cNvSpPr>
          <p:nvPr>
            <p:ph type="title"/>
          </p:nvPr>
        </p:nvSpPr>
        <p:spPr>
          <a:xfrm>
            <a:off x="838200" y="0"/>
            <a:ext cx="10515600" cy="1325563"/>
          </a:xfrm>
        </p:spPr>
        <p:txBody>
          <a:bodyPr>
            <a:normAutofit/>
          </a:bodyPr>
          <a:lstStyle/>
          <a:p>
            <a:r>
              <a:rPr lang="hu-HU" sz="3600" b="1" dirty="0">
                <a:solidFill>
                  <a:srgbClr val="FF0000"/>
                </a:solidFill>
                <a:latin typeface="+mn-lt"/>
              </a:rPr>
              <a:t>ETUC - </a:t>
            </a:r>
            <a:r>
              <a:rPr lang="en-US" sz="3600" b="1" dirty="0">
                <a:solidFill>
                  <a:srgbClr val="FF0000"/>
                </a:solidFill>
                <a:latin typeface="+mn-lt"/>
              </a:rPr>
              <a:t>Enforcement</a:t>
            </a:r>
          </a:p>
        </p:txBody>
      </p:sp>
      <p:sp>
        <p:nvSpPr>
          <p:cNvPr id="3" name="Tartalom helye 2">
            <a:extLst>
              <a:ext uri="{FF2B5EF4-FFF2-40B4-BE49-F238E27FC236}">
                <a16:creationId xmlns:a16="http://schemas.microsoft.com/office/drawing/2014/main" id="{0ECC687E-1A8E-C1ED-F9FE-BE4D72B88691}"/>
              </a:ext>
            </a:extLst>
          </p:cNvPr>
          <p:cNvSpPr>
            <a:spLocks noGrp="1"/>
          </p:cNvSpPr>
          <p:nvPr>
            <p:ph idx="1"/>
          </p:nvPr>
        </p:nvSpPr>
        <p:spPr>
          <a:xfrm>
            <a:off x="838200" y="1474749"/>
            <a:ext cx="10515600" cy="4957947"/>
          </a:xfrm>
        </p:spPr>
        <p:txBody>
          <a:bodyPr>
            <a:normAutofit lnSpcReduction="10000"/>
          </a:bodyPr>
          <a:lstStyle/>
          <a:p>
            <a:r>
              <a:rPr lang="en-GB" b="1" dirty="0">
                <a:solidFill>
                  <a:srgbClr val="FF0000"/>
                </a:solidFill>
              </a:rPr>
              <a:t>Member States to step up on enforcement</a:t>
            </a:r>
            <a:r>
              <a:rPr lang="en-GB" b="1" dirty="0"/>
              <a:t>. </a:t>
            </a:r>
            <a:endParaRPr lang="hu-HU" b="1" dirty="0"/>
          </a:p>
          <a:p>
            <a:r>
              <a:rPr lang="en-GB" b="1" dirty="0">
                <a:solidFill>
                  <a:srgbClr val="FF0000"/>
                </a:solidFill>
              </a:rPr>
              <a:t>1 labour inspector per 10 000 workers</a:t>
            </a:r>
            <a:endParaRPr lang="hu-HU" b="1" dirty="0">
              <a:solidFill>
                <a:srgbClr val="FF0000"/>
              </a:solidFill>
            </a:endParaRPr>
          </a:p>
          <a:p>
            <a:r>
              <a:rPr lang="hu-HU" b="1" dirty="0"/>
              <a:t>N</a:t>
            </a:r>
            <a:r>
              <a:rPr lang="en-GB" b="1" dirty="0"/>
              <a:t>eed </a:t>
            </a:r>
            <a:r>
              <a:rPr lang="en-GB" b="1" dirty="0">
                <a:solidFill>
                  <a:srgbClr val="FF0000"/>
                </a:solidFill>
              </a:rPr>
              <a:t>strengthen</a:t>
            </a:r>
            <a:r>
              <a:rPr lang="hu-HU" b="1" dirty="0">
                <a:solidFill>
                  <a:srgbClr val="FF0000"/>
                </a:solidFill>
              </a:rPr>
              <a:t>ing</a:t>
            </a:r>
            <a:r>
              <a:rPr lang="en-GB" b="1" dirty="0">
                <a:solidFill>
                  <a:srgbClr val="FF0000"/>
                </a:solidFill>
              </a:rPr>
              <a:t> the sanctioning mechanisms</a:t>
            </a:r>
            <a:r>
              <a:rPr lang="en-GB" b="1" dirty="0"/>
              <a:t>. </a:t>
            </a:r>
            <a:endParaRPr lang="hu-HU" b="1" dirty="0"/>
          </a:p>
          <a:p>
            <a:r>
              <a:rPr lang="hu-HU" b="1" dirty="0">
                <a:solidFill>
                  <a:srgbClr val="FF0000"/>
                </a:solidFill>
              </a:rPr>
              <a:t>R</a:t>
            </a:r>
            <a:r>
              <a:rPr lang="en-GB" b="1" dirty="0">
                <a:solidFill>
                  <a:srgbClr val="FF0000"/>
                </a:solidFill>
              </a:rPr>
              <a:t>ole of trade union workplace health and safety representatives should be strengthened</a:t>
            </a:r>
            <a:r>
              <a:rPr lang="en-GB" b="1" dirty="0"/>
              <a:t>. </a:t>
            </a:r>
            <a:endParaRPr lang="hu-HU" b="1" dirty="0"/>
          </a:p>
          <a:p>
            <a:r>
              <a:rPr lang="hu-HU" b="1" dirty="0">
                <a:solidFill>
                  <a:srgbClr val="FF0000"/>
                </a:solidFill>
              </a:rPr>
              <a:t>S</a:t>
            </a:r>
            <a:r>
              <a:rPr lang="en-GB" b="1" dirty="0" err="1">
                <a:solidFill>
                  <a:srgbClr val="FF0000"/>
                </a:solidFill>
              </a:rPr>
              <a:t>ocial</a:t>
            </a:r>
            <a:r>
              <a:rPr lang="en-GB" b="1" dirty="0">
                <a:solidFill>
                  <a:srgbClr val="FF0000"/>
                </a:solidFill>
              </a:rPr>
              <a:t> partners should be properly involved </a:t>
            </a:r>
            <a:r>
              <a:rPr lang="en-GB" b="1" dirty="0"/>
              <a:t>in designing and implementing sound health and safety measures</a:t>
            </a:r>
            <a:endParaRPr lang="hu-HU" b="1" dirty="0"/>
          </a:p>
          <a:p>
            <a:r>
              <a:rPr lang="hu-HU" b="1" dirty="0"/>
              <a:t>D</a:t>
            </a:r>
            <a:r>
              <a:rPr lang="en-GB" sz="2800" b="1" dirty="0" err="1"/>
              <a:t>edicated</a:t>
            </a:r>
            <a:r>
              <a:rPr lang="en-GB" sz="2800" b="1" dirty="0"/>
              <a:t> working party </a:t>
            </a:r>
            <a:r>
              <a:rPr lang="hu-HU" sz="2800" b="1" dirty="0"/>
              <a:t>of</a:t>
            </a:r>
            <a:r>
              <a:rPr lang="en-GB" sz="2800" b="1" dirty="0"/>
              <a:t> ACSH on enforcement</a:t>
            </a:r>
            <a:endParaRPr lang="hu-HU" sz="2800" b="1" dirty="0"/>
          </a:p>
          <a:p>
            <a:r>
              <a:rPr lang="en-GB" sz="2800" b="1" dirty="0"/>
              <a:t>unless </a:t>
            </a:r>
            <a:r>
              <a:rPr lang="en-GB" sz="2800" b="1" dirty="0">
                <a:solidFill>
                  <a:srgbClr val="FF0000"/>
                </a:solidFill>
              </a:rPr>
              <a:t>enforcement is set as a priority</a:t>
            </a:r>
            <a:r>
              <a:rPr lang="en-GB" sz="2800" b="1" dirty="0"/>
              <a:t>, it will not be possible to achieve the pursued vision zero on work</a:t>
            </a:r>
            <a:r>
              <a:rPr lang="hu-HU" sz="2800" b="1" dirty="0"/>
              <a:t> </a:t>
            </a:r>
            <a:r>
              <a:rPr lang="en-GB" sz="2800" b="1" dirty="0"/>
              <a:t>related accidents and diseases</a:t>
            </a:r>
          </a:p>
          <a:p>
            <a:endParaRPr lang="hu-HU" sz="2800" b="1" dirty="0"/>
          </a:p>
          <a:p>
            <a:endParaRPr lang="en-GB" b="1" dirty="0"/>
          </a:p>
        </p:txBody>
      </p:sp>
      <p:sp>
        <p:nvSpPr>
          <p:cNvPr id="13" name="Dátum helye 12">
            <a:extLst>
              <a:ext uri="{FF2B5EF4-FFF2-40B4-BE49-F238E27FC236}">
                <a16:creationId xmlns:a16="http://schemas.microsoft.com/office/drawing/2014/main" id="{B456CE54-1709-2A00-2B6B-3431FC508421}"/>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6AB6DBBD-107B-F397-E8DB-BB97B3964529}"/>
              </a:ext>
            </a:extLst>
          </p:cNvPr>
          <p:cNvSpPr>
            <a:spLocks noGrp="1"/>
          </p:cNvSpPr>
          <p:nvPr>
            <p:ph type="ftr" sz="quarter" idx="11"/>
          </p:nvPr>
        </p:nvSpPr>
        <p:spPr>
          <a:xfrm>
            <a:off x="4038600" y="6356351"/>
            <a:ext cx="6690360" cy="225532"/>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08110917-0377-2F11-9619-44232B974440}"/>
              </a:ext>
            </a:extLst>
          </p:cNvPr>
          <p:cNvSpPr>
            <a:spLocks noGrp="1"/>
          </p:cNvSpPr>
          <p:nvPr>
            <p:ph type="sldNum" sz="quarter" idx="12"/>
          </p:nvPr>
        </p:nvSpPr>
        <p:spPr/>
        <p:txBody>
          <a:bodyPr/>
          <a:lstStyle/>
          <a:p>
            <a:fld id="{50A96BF7-1B57-4A49-8F28-29C64070638C}" type="slidenum">
              <a:rPr lang="en-GB" smtClean="0"/>
              <a:t>19</a:t>
            </a:fld>
            <a:endParaRPr lang="en-GB"/>
          </a:p>
        </p:txBody>
      </p:sp>
      <p:pic>
        <p:nvPicPr>
          <p:cNvPr id="16386" name="Picture 2">
            <a:extLst>
              <a:ext uri="{FF2B5EF4-FFF2-40B4-BE49-F238E27FC236}">
                <a16:creationId xmlns:a16="http://schemas.microsoft.com/office/drawing/2014/main" id="{FF03AB00-B21A-6B33-3E5C-0D38C47FDD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a:extLst>
              <a:ext uri="{FF2B5EF4-FFF2-40B4-BE49-F238E27FC236}">
                <a16:creationId xmlns:a16="http://schemas.microsoft.com/office/drawing/2014/main" id="{8DBBF9DA-6E49-0361-EB5D-BAC7EC0A24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97275" y="53181"/>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95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199" y="1411357"/>
            <a:ext cx="10905699" cy="4296172"/>
          </a:xfrm>
        </p:spPr>
        <p:txBody>
          <a:bodyPr/>
          <a:lstStyle/>
          <a:p>
            <a:pPr marL="363538" indent="-363538">
              <a:buFont typeface="Wingdings" panose="05000000000000000000" pitchFamily="2" charset="2"/>
              <a:buChar char="Ø"/>
            </a:pPr>
            <a:r>
              <a:rPr lang="en-US" sz="2200" b="1" dirty="0"/>
              <a:t>TFEU Art. 153 (1): </a:t>
            </a:r>
          </a:p>
          <a:p>
            <a:pPr lvl="1">
              <a:buFont typeface="Wingdings" panose="05000000000000000000" pitchFamily="2" charset="2"/>
              <a:buChar char="§"/>
            </a:pPr>
            <a:r>
              <a:rPr lang="en-US" altLang="en-US" sz="2200" b="1" dirty="0"/>
              <a:t>« (…) </a:t>
            </a:r>
            <a:r>
              <a:rPr lang="en-US" altLang="en-US" sz="2200" b="1" i="1" dirty="0"/>
              <a:t>the Union shall support and complement the activities of the Member States in the following fields</a:t>
            </a:r>
            <a:r>
              <a:rPr lang="en-US" altLang="en-US" sz="2200" b="1" dirty="0"/>
              <a:t>:</a:t>
            </a:r>
            <a:r>
              <a:rPr lang="en-US" altLang="en-US" sz="2200" b="1" i="1" dirty="0"/>
              <a:t> </a:t>
            </a:r>
          </a:p>
          <a:p>
            <a:pPr marL="1257300" lvl="2" indent="-342900">
              <a:buFont typeface="+mj-lt"/>
              <a:buAutoNum type="alphaLcPeriod"/>
            </a:pPr>
            <a:r>
              <a:rPr lang="en-US" altLang="en-US" sz="2200" b="1" i="1" dirty="0"/>
              <a:t>Improvement in particular of the working environment to protect </a:t>
            </a:r>
            <a:r>
              <a:rPr lang="en-US" altLang="en-US" sz="2200" b="1" i="1" dirty="0">
                <a:solidFill>
                  <a:srgbClr val="FF0000"/>
                </a:solidFill>
              </a:rPr>
              <a:t>workers’ health and safety</a:t>
            </a:r>
            <a:endParaRPr lang="en-US" altLang="en-US" sz="2200" b="1" i="1" dirty="0"/>
          </a:p>
          <a:p>
            <a:pPr marL="363538" indent="-363538">
              <a:buFont typeface="Wingdings" panose="05000000000000000000" pitchFamily="2" charset="2"/>
              <a:buChar char="Ø"/>
            </a:pPr>
            <a:r>
              <a:rPr lang="en-US" sz="2200" b="1" dirty="0"/>
              <a:t>TFEU Art. 153 (2):</a:t>
            </a:r>
            <a:endParaRPr lang="hu-HU" sz="2200" b="1" dirty="0"/>
          </a:p>
          <a:p>
            <a:pPr lvl="1">
              <a:buFont typeface="Wingdings" panose="05000000000000000000" pitchFamily="2" charset="2"/>
              <a:buChar char="§"/>
            </a:pPr>
            <a:r>
              <a:rPr lang="en-US" altLang="en-US" sz="2200" b="1" dirty="0"/>
              <a:t>« </a:t>
            </a:r>
            <a:r>
              <a:rPr lang="en-US" altLang="en-US" sz="2200" b="1" i="1" dirty="0"/>
              <a:t>To this end, the European Parliament and the Council may adopt </a:t>
            </a:r>
            <a:r>
              <a:rPr lang="en-US" altLang="en-US" sz="2200" b="1" dirty="0"/>
              <a:t>(…) </a:t>
            </a:r>
            <a:r>
              <a:rPr lang="en-US" altLang="en-US" sz="2200" b="1" i="1" dirty="0"/>
              <a:t>by means of directives, </a:t>
            </a:r>
            <a:r>
              <a:rPr lang="en-US" altLang="en-US" sz="2200" b="1" i="1" dirty="0">
                <a:solidFill>
                  <a:srgbClr val="FF0000"/>
                </a:solidFill>
              </a:rPr>
              <a:t>minimum requirements</a:t>
            </a:r>
            <a:r>
              <a:rPr lang="en-US" altLang="en-US" sz="2200" b="1" dirty="0">
                <a:solidFill>
                  <a:srgbClr val="FF0000"/>
                </a:solidFill>
              </a:rPr>
              <a:t> </a:t>
            </a:r>
            <a:r>
              <a:rPr lang="en-US" altLang="en-US" sz="2200" b="1" dirty="0"/>
              <a:t>(…) »</a:t>
            </a:r>
          </a:p>
          <a:p>
            <a:pPr marL="457200" lvl="1" indent="0">
              <a:buNone/>
            </a:pPr>
            <a:r>
              <a:rPr lang="en-US" dirty="0"/>
              <a:t> </a:t>
            </a:r>
          </a:p>
          <a:p>
            <a:pPr marL="0" indent="0">
              <a:buNone/>
            </a:pPr>
            <a:endParaRPr lang="en-US" altLang="en-US" dirty="0"/>
          </a:p>
          <a:p>
            <a:pPr marL="1257300" lvl="2" indent="-342900">
              <a:buFont typeface="+mj-lt"/>
              <a:buAutoNum type="alphaLcPeriod"/>
            </a:pPr>
            <a:endParaRPr lang="en-US" dirty="0"/>
          </a:p>
        </p:txBody>
      </p:sp>
      <p:sp>
        <p:nvSpPr>
          <p:cNvPr id="4" name="Title 3"/>
          <p:cNvSpPr>
            <a:spLocks noGrp="1"/>
          </p:cNvSpPr>
          <p:nvPr>
            <p:ph type="title"/>
          </p:nvPr>
        </p:nvSpPr>
        <p:spPr/>
        <p:txBody>
          <a:bodyPr/>
          <a:lstStyle/>
          <a:p>
            <a:r>
              <a:rPr lang="en-US" b="1" dirty="0">
                <a:latin typeface="+mn-lt"/>
              </a:rPr>
              <a:t>EU competences in the area of OSH</a:t>
            </a:r>
          </a:p>
        </p:txBody>
      </p:sp>
      <p:sp>
        <p:nvSpPr>
          <p:cNvPr id="7" name="Dia számának helye 6">
            <a:extLst>
              <a:ext uri="{FF2B5EF4-FFF2-40B4-BE49-F238E27FC236}">
                <a16:creationId xmlns:a16="http://schemas.microsoft.com/office/drawing/2014/main" id="{C9B9D424-6505-3A7D-4E16-3F780E53B008}"/>
              </a:ext>
            </a:extLst>
          </p:cNvPr>
          <p:cNvSpPr>
            <a:spLocks noGrp="1"/>
          </p:cNvSpPr>
          <p:nvPr>
            <p:ph type="sldNum" sz="quarter" idx="12"/>
          </p:nvPr>
        </p:nvSpPr>
        <p:spPr/>
        <p:txBody>
          <a:bodyPr/>
          <a:lstStyle/>
          <a:p>
            <a:fld id="{F46C79FD-C571-418B-AB0F-5EE936C85276}" type="slidenum">
              <a:rPr lang="en-GB" smtClean="0"/>
              <a:t>2</a:t>
            </a:fld>
            <a:endParaRPr lang="en-GB"/>
          </a:p>
        </p:txBody>
      </p:sp>
      <p:sp>
        <p:nvSpPr>
          <p:cNvPr id="8" name="Dátum helye 12">
            <a:extLst>
              <a:ext uri="{FF2B5EF4-FFF2-40B4-BE49-F238E27FC236}">
                <a16:creationId xmlns:a16="http://schemas.microsoft.com/office/drawing/2014/main" id="{601CB361-2C05-2F55-4591-FD944FED6E5F}"/>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lumMod val="50000"/>
                    <a:lumOff val="50000"/>
                  </a:schemeClr>
                </a:solidFill>
              </a:rPr>
              <a:t>27. 04. 2023       Skopje</a:t>
            </a:r>
            <a:endParaRPr lang="en-GB" sz="1400" dirty="0">
              <a:solidFill>
                <a:schemeClr val="tx1">
                  <a:lumMod val="50000"/>
                  <a:lumOff val="50000"/>
                </a:schemeClr>
              </a:solidFill>
            </a:endParaRPr>
          </a:p>
        </p:txBody>
      </p:sp>
      <p:sp>
        <p:nvSpPr>
          <p:cNvPr id="9" name="Élőláb helye 10">
            <a:extLst>
              <a:ext uri="{FF2B5EF4-FFF2-40B4-BE49-F238E27FC236}">
                <a16:creationId xmlns:a16="http://schemas.microsoft.com/office/drawing/2014/main" id="{9B87A952-1690-A0B8-33EC-A0BC8FA5DF81}"/>
              </a:ext>
            </a:extLst>
          </p:cNvPr>
          <p:cNvSpPr txBox="1">
            <a:spLocks/>
          </p:cNvSpPr>
          <p:nvPr/>
        </p:nvSpPr>
        <p:spPr>
          <a:xfrm>
            <a:off x="3767328" y="6356350"/>
            <a:ext cx="707136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a:t>
            </a:r>
            <a:r>
              <a:rPr lang="hu-HU" sz="1400" dirty="0">
                <a:solidFill>
                  <a:schemeClr val="tx1">
                    <a:lumMod val="50000"/>
                    <a:lumOff val="50000"/>
                  </a:schemeClr>
                </a:solidFill>
              </a:rPr>
              <a:t>		</a:t>
            </a:r>
            <a:r>
              <a:rPr lang="en-GB" sz="1400" dirty="0">
                <a:solidFill>
                  <a:schemeClr val="tx1">
                    <a:lumMod val="50000"/>
                    <a:lumOff val="50000"/>
                  </a:schemeClr>
                </a:solidFill>
              </a:rPr>
              <a:t> Seminar on Trade unions and International Labour Standards</a:t>
            </a:r>
          </a:p>
        </p:txBody>
      </p:sp>
      <p:pic>
        <p:nvPicPr>
          <p:cNvPr id="2050" name="Picture 2">
            <a:extLst>
              <a:ext uri="{FF2B5EF4-FFF2-40B4-BE49-F238E27FC236}">
                <a16:creationId xmlns:a16="http://schemas.microsoft.com/office/drawing/2014/main" id="{06164D5D-9251-6284-8841-2DC039CF8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id="{D176930D-E3BA-A3C2-56AA-994B22662B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6878" y="31920"/>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5296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1365846-37F5-78BA-1055-0BB85CE33583}"/>
              </a:ext>
            </a:extLst>
          </p:cNvPr>
          <p:cNvSpPr>
            <a:spLocks noGrp="1"/>
          </p:cNvSpPr>
          <p:nvPr>
            <p:ph type="title"/>
          </p:nvPr>
        </p:nvSpPr>
        <p:spPr/>
        <p:txBody>
          <a:bodyPr>
            <a:normAutofit/>
          </a:bodyPr>
          <a:lstStyle/>
          <a:p>
            <a:r>
              <a:rPr lang="hu-HU" sz="3600" b="1" dirty="0">
                <a:solidFill>
                  <a:srgbClr val="FF0000"/>
                </a:solidFill>
                <a:latin typeface="+mn-lt"/>
              </a:rPr>
              <a:t>EU OSH Strategy Framework – </a:t>
            </a:r>
            <a:br>
              <a:rPr lang="hu-HU" sz="3600" b="1" dirty="0">
                <a:solidFill>
                  <a:srgbClr val="FF0000"/>
                </a:solidFill>
                <a:latin typeface="+mn-lt"/>
              </a:rPr>
            </a:br>
            <a:r>
              <a:rPr lang="hu-HU" sz="3600" b="1" dirty="0">
                <a:solidFill>
                  <a:srgbClr val="FF0000"/>
                </a:solidFill>
                <a:latin typeface="+mn-lt"/>
              </a:rPr>
              <a:t>							National policies</a:t>
            </a:r>
            <a:endParaRPr lang="en-GB" sz="3600" b="1" dirty="0">
              <a:solidFill>
                <a:srgbClr val="FF0000"/>
              </a:solidFill>
              <a:latin typeface="+mn-lt"/>
            </a:endParaRPr>
          </a:p>
        </p:txBody>
      </p:sp>
      <p:sp>
        <p:nvSpPr>
          <p:cNvPr id="3" name="Tartalom helye 2">
            <a:extLst>
              <a:ext uri="{FF2B5EF4-FFF2-40B4-BE49-F238E27FC236}">
                <a16:creationId xmlns:a16="http://schemas.microsoft.com/office/drawing/2014/main" id="{BB553901-5FB3-315C-2B26-2492BAC4E051}"/>
              </a:ext>
            </a:extLst>
          </p:cNvPr>
          <p:cNvSpPr>
            <a:spLocks noGrp="1"/>
          </p:cNvSpPr>
          <p:nvPr>
            <p:ph idx="1"/>
          </p:nvPr>
        </p:nvSpPr>
        <p:spPr>
          <a:xfrm>
            <a:off x="669227" y="1953547"/>
            <a:ext cx="10515600" cy="4899690"/>
          </a:xfrm>
        </p:spPr>
        <p:txBody>
          <a:bodyPr>
            <a:normAutofit/>
          </a:bodyPr>
          <a:lstStyle/>
          <a:p>
            <a:pPr lvl="0">
              <a:lnSpc>
                <a:spcPct val="90000"/>
              </a:lnSpc>
              <a:buFontTx/>
              <a:buChar char="-"/>
              <a:tabLst>
                <a:tab pos="457200" algn="l"/>
              </a:tabLst>
            </a:pPr>
            <a:r>
              <a:rPr lang="en-US" b="1" kern="1200" dirty="0">
                <a:solidFill>
                  <a:srgbClr val="1E1E1F"/>
                </a:solidFill>
                <a:effectLst/>
                <a:ea typeface="Times New Roman" panose="02020603050405020304" pitchFamily="18" charset="0"/>
                <a:cs typeface="Times New Roman" panose="02020603050405020304" pitchFamily="18" charset="0"/>
              </a:rPr>
              <a:t>EC </a:t>
            </a:r>
            <a:r>
              <a:rPr lang="hu-HU" b="1" dirty="0">
                <a:solidFill>
                  <a:srgbClr val="1E1E1F"/>
                </a:solidFill>
                <a:ea typeface="Times New Roman" panose="02020603050405020304" pitchFamily="18" charset="0"/>
                <a:cs typeface="Times New Roman" panose="02020603050405020304" pitchFamily="18" charset="0"/>
              </a:rPr>
              <a:t>ca</a:t>
            </a:r>
            <a:r>
              <a:rPr lang="en-US" b="1" kern="1200" dirty="0">
                <a:solidFill>
                  <a:srgbClr val="1E1E1F"/>
                </a:solidFill>
                <a:effectLst/>
                <a:ea typeface="Times New Roman" panose="02020603050405020304" pitchFamily="18" charset="0"/>
                <a:cs typeface="Times New Roman" panose="02020603050405020304" pitchFamily="18" charset="0"/>
              </a:rPr>
              <a:t>lls on MS to update and draw up their national OSH strategies in line with </a:t>
            </a:r>
            <a:r>
              <a:rPr lang="hu-HU" b="1" kern="1200" dirty="0">
                <a:solidFill>
                  <a:srgbClr val="1E1E1F"/>
                </a:solidFill>
                <a:effectLst/>
                <a:ea typeface="Times New Roman" panose="02020603050405020304" pitchFamily="18" charset="0"/>
                <a:cs typeface="Times New Roman" panose="02020603050405020304" pitchFamily="18" charset="0"/>
              </a:rPr>
              <a:t>the</a:t>
            </a:r>
            <a:r>
              <a:rPr lang="en-US" b="1" kern="1200" dirty="0">
                <a:solidFill>
                  <a:srgbClr val="1E1E1F"/>
                </a:solidFill>
                <a:effectLst/>
                <a:ea typeface="Times New Roman" panose="02020603050405020304" pitchFamily="18" charset="0"/>
                <a:cs typeface="Times New Roman" panose="02020603050405020304" pitchFamily="18" charset="0"/>
              </a:rPr>
              <a:t> strategic framework – in cooperation with </a:t>
            </a:r>
            <a:r>
              <a:rPr lang="en-US" b="1" kern="1200" dirty="0">
                <a:solidFill>
                  <a:srgbClr val="FF0000"/>
                </a:solidFill>
                <a:effectLst/>
                <a:ea typeface="Times New Roman" panose="02020603050405020304" pitchFamily="18" charset="0"/>
                <a:cs typeface="Times New Roman" panose="02020603050405020304" pitchFamily="18" charset="0"/>
              </a:rPr>
              <a:t>social partners</a:t>
            </a:r>
            <a:endParaRPr lang="hu-HU" b="1" kern="1200" dirty="0">
              <a:solidFill>
                <a:srgbClr val="FF0000"/>
              </a:solidFill>
              <a:effectLst/>
              <a:ea typeface="Times New Roman" panose="02020603050405020304" pitchFamily="18" charset="0"/>
              <a:cs typeface="Times New Roman" panose="02020603050405020304" pitchFamily="18" charset="0"/>
            </a:endParaRPr>
          </a:p>
          <a:p>
            <a:pPr marL="0" lvl="0" indent="0">
              <a:lnSpc>
                <a:spcPct val="90000"/>
              </a:lnSpc>
              <a:buNone/>
              <a:tabLst>
                <a:tab pos="457200" algn="l"/>
              </a:tabLst>
            </a:pPr>
            <a:endParaRPr lang="en-GB" b="1" dirty="0">
              <a:effectLst/>
              <a:ea typeface="Times New Roman" panose="02020603050405020304" pitchFamily="18" charset="0"/>
              <a:cs typeface="Times New Roman" panose="02020603050405020304" pitchFamily="18" charset="0"/>
            </a:endParaRPr>
          </a:p>
          <a:p>
            <a:pPr lvl="0">
              <a:lnSpc>
                <a:spcPct val="90000"/>
              </a:lnSpc>
              <a:buFontTx/>
              <a:buChar char="-"/>
              <a:tabLst>
                <a:tab pos="457200" algn="l"/>
              </a:tabLst>
            </a:pPr>
            <a:r>
              <a:rPr lang="en-US" b="1" kern="1200" dirty="0">
                <a:solidFill>
                  <a:srgbClr val="1E1E1F"/>
                </a:solidFill>
                <a:effectLst/>
                <a:ea typeface="Times New Roman" panose="02020603050405020304" pitchFamily="18" charset="0"/>
                <a:cs typeface="Times New Roman" panose="02020603050405020304" pitchFamily="18" charset="0"/>
              </a:rPr>
              <a:t>2023 OSH summit - stocktaking of progress and assessment of adaptation</a:t>
            </a:r>
            <a:endParaRPr lang="hu-HU" b="1" kern="1200" dirty="0">
              <a:solidFill>
                <a:srgbClr val="1E1E1F"/>
              </a:solidFill>
              <a:effectLst/>
              <a:ea typeface="Times New Roman" panose="02020603050405020304" pitchFamily="18" charset="0"/>
              <a:cs typeface="Times New Roman" panose="02020603050405020304" pitchFamily="18" charset="0"/>
            </a:endParaRPr>
          </a:p>
          <a:p>
            <a:pPr marL="0" lvl="0" indent="0">
              <a:lnSpc>
                <a:spcPct val="90000"/>
              </a:lnSpc>
              <a:buNone/>
              <a:tabLst>
                <a:tab pos="457200" algn="l"/>
              </a:tabLst>
            </a:pPr>
            <a:r>
              <a:rPr lang="hu-HU"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hu-HU" b="1" dirty="0">
                <a:effectLst/>
                <a:ea typeface="Times New Roman" panose="02020603050405020304" pitchFamily="18" charset="0"/>
                <a:cs typeface="Times New Roman" panose="02020603050405020304" pitchFamily="18" charset="0"/>
              </a:rPr>
              <a:t>Process of national level evaluation – </a:t>
            </a:r>
            <a:r>
              <a:rPr lang="hu-HU" b="1" dirty="0">
                <a:solidFill>
                  <a:srgbClr val="FF0000"/>
                </a:solidFill>
                <a:effectLst/>
                <a:ea typeface="Times New Roman" panose="02020603050405020304" pitchFamily="18" charset="0"/>
                <a:cs typeface="Times New Roman" panose="02020603050405020304" pitchFamily="18" charset="0"/>
              </a:rPr>
              <a:t>trade union </a:t>
            </a:r>
            <a:r>
              <a:rPr lang="hu-HU" b="1" dirty="0" err="1">
                <a:solidFill>
                  <a:srgbClr val="FF0000"/>
                </a:solidFill>
                <a:effectLst/>
                <a:ea typeface="Times New Roman" panose="02020603050405020304" pitchFamily="18" charset="0"/>
                <a:cs typeface="Times New Roman" panose="02020603050405020304" pitchFamily="18" charset="0"/>
              </a:rPr>
              <a:t>involvement</a:t>
            </a:r>
            <a:r>
              <a:rPr lang="hu-HU" b="1" dirty="0">
                <a:solidFill>
                  <a:srgbClr val="FF0000"/>
                </a:solidFill>
                <a:effectLst/>
                <a:ea typeface="Times New Roman" panose="02020603050405020304" pitchFamily="18" charset="0"/>
                <a:cs typeface="Times New Roman" panose="02020603050405020304" pitchFamily="18" charset="0"/>
              </a:rPr>
              <a:t> !</a:t>
            </a:r>
          </a:p>
          <a:p>
            <a:pPr marL="0" lvl="0" indent="0">
              <a:lnSpc>
                <a:spcPct val="90000"/>
              </a:lnSpc>
              <a:buNone/>
              <a:tabLst>
                <a:tab pos="457200" algn="l"/>
              </a:tabLst>
            </a:pPr>
            <a:endParaRPr lang="hu-HU" b="1" dirty="0">
              <a:solidFill>
                <a:srgbClr val="FF0000"/>
              </a:solidFill>
              <a:effectLst/>
              <a:ea typeface="Times New Roman" panose="02020603050405020304" pitchFamily="18" charset="0"/>
              <a:cs typeface="Times New Roman" panose="02020603050405020304" pitchFamily="18" charset="0"/>
            </a:endParaRPr>
          </a:p>
          <a:p>
            <a:pPr marL="0" lvl="0" indent="0">
              <a:lnSpc>
                <a:spcPct val="90000"/>
              </a:lnSpc>
              <a:buNone/>
              <a:tabLst>
                <a:tab pos="457200" algn="l"/>
              </a:tabLst>
            </a:pPr>
            <a:r>
              <a:rPr lang="hu-HU" b="1" dirty="0">
                <a:solidFill>
                  <a:srgbClr val="FF0000"/>
                </a:solidFill>
                <a:ea typeface="Times New Roman" panose="02020603050405020304" pitchFamily="18" charset="0"/>
                <a:cs typeface="Times New Roman" panose="02020603050405020304" pitchFamily="18" charset="0"/>
              </a:rPr>
              <a:t>- Trade </a:t>
            </a:r>
            <a:r>
              <a:rPr lang="hu-HU" b="1" dirty="0" err="1">
                <a:solidFill>
                  <a:srgbClr val="FF0000"/>
                </a:solidFill>
                <a:ea typeface="Times New Roman" panose="02020603050405020304" pitchFamily="18" charset="0"/>
                <a:cs typeface="Times New Roman" panose="02020603050405020304" pitchFamily="18" charset="0"/>
              </a:rPr>
              <a:t>union</a:t>
            </a:r>
            <a:r>
              <a:rPr lang="hu-HU" b="1" dirty="0">
                <a:solidFill>
                  <a:srgbClr val="FF0000"/>
                </a:solidFill>
                <a:ea typeface="Times New Roman" panose="02020603050405020304" pitchFamily="18" charset="0"/>
                <a:cs typeface="Times New Roman" panose="02020603050405020304" pitchFamily="18" charset="0"/>
              </a:rPr>
              <a:t> </a:t>
            </a:r>
            <a:r>
              <a:rPr lang="hu-HU" b="1" dirty="0" err="1">
                <a:solidFill>
                  <a:srgbClr val="FF0000"/>
                </a:solidFill>
                <a:ea typeface="Times New Roman" panose="02020603050405020304" pitchFamily="18" charset="0"/>
                <a:cs typeface="Times New Roman" panose="02020603050405020304" pitchFamily="18" charset="0"/>
              </a:rPr>
              <a:t>involvement</a:t>
            </a:r>
            <a:r>
              <a:rPr lang="hu-HU" b="1" dirty="0">
                <a:solidFill>
                  <a:srgbClr val="FF0000"/>
                </a:solidFill>
                <a:ea typeface="Times New Roman" panose="02020603050405020304" pitchFamily="18" charset="0"/>
                <a:cs typeface="Times New Roman" panose="02020603050405020304" pitchFamily="18" charset="0"/>
              </a:rPr>
              <a:t> in </a:t>
            </a:r>
            <a:r>
              <a:rPr lang="hu-HU" b="1" dirty="0" err="1">
                <a:solidFill>
                  <a:srgbClr val="FF0000"/>
                </a:solidFill>
                <a:ea typeface="Times New Roman" panose="02020603050405020304" pitchFamily="18" charset="0"/>
                <a:cs typeface="Times New Roman" panose="02020603050405020304" pitchFamily="18" charset="0"/>
              </a:rPr>
              <a:t>the</a:t>
            </a:r>
            <a:r>
              <a:rPr lang="hu-HU" b="1" dirty="0">
                <a:solidFill>
                  <a:srgbClr val="FF0000"/>
                </a:solidFill>
                <a:ea typeface="Times New Roman" panose="02020603050405020304" pitchFamily="18" charset="0"/>
                <a:cs typeface="Times New Roman" panose="02020603050405020304" pitchFamily="18" charset="0"/>
              </a:rPr>
              <a:t> EU-OSHA </a:t>
            </a:r>
            <a:r>
              <a:rPr lang="hu-HU" b="1" dirty="0" err="1">
                <a:solidFill>
                  <a:srgbClr val="FF0000"/>
                </a:solidFill>
                <a:ea typeface="Times New Roman" panose="02020603050405020304" pitchFamily="18" charset="0"/>
                <a:cs typeface="Times New Roman" panose="02020603050405020304" pitchFamily="18" charset="0"/>
              </a:rPr>
              <a:t>national</a:t>
            </a:r>
            <a:r>
              <a:rPr lang="hu-HU" b="1" dirty="0">
                <a:solidFill>
                  <a:srgbClr val="FF0000"/>
                </a:solidFill>
                <a:ea typeface="Times New Roman" panose="02020603050405020304" pitchFamily="18" charset="0"/>
                <a:cs typeface="Times New Roman" panose="02020603050405020304" pitchFamily="18" charset="0"/>
              </a:rPr>
              <a:t> </a:t>
            </a:r>
            <a:r>
              <a:rPr lang="hu-HU" b="1" dirty="0" err="1">
                <a:solidFill>
                  <a:srgbClr val="FF0000"/>
                </a:solidFill>
                <a:ea typeface="Times New Roman" panose="02020603050405020304" pitchFamily="18" charset="0"/>
                <a:cs typeface="Times New Roman" panose="02020603050405020304" pitchFamily="18" charset="0"/>
              </a:rPr>
              <a:t>Focal</a:t>
            </a:r>
            <a:r>
              <a:rPr lang="hu-HU" b="1" dirty="0">
                <a:solidFill>
                  <a:srgbClr val="FF0000"/>
                </a:solidFill>
                <a:ea typeface="Times New Roman" panose="02020603050405020304" pitchFamily="18" charset="0"/>
                <a:cs typeface="Times New Roman" panose="02020603050405020304" pitchFamily="18" charset="0"/>
              </a:rPr>
              <a:t> </a:t>
            </a:r>
            <a:r>
              <a:rPr lang="hu-HU" b="1" dirty="0" err="1">
                <a:solidFill>
                  <a:srgbClr val="FF0000"/>
                </a:solidFill>
                <a:ea typeface="Times New Roman" panose="02020603050405020304" pitchFamily="18" charset="0"/>
                <a:cs typeface="Times New Roman" panose="02020603050405020304" pitchFamily="18" charset="0"/>
              </a:rPr>
              <a:t>Point</a:t>
            </a:r>
            <a:r>
              <a:rPr lang="hu-HU" b="1" dirty="0">
                <a:solidFill>
                  <a:srgbClr val="FF0000"/>
                </a:solidFill>
                <a:ea typeface="Times New Roman" panose="02020603050405020304" pitchFamily="18" charset="0"/>
                <a:cs typeface="Times New Roman" panose="02020603050405020304" pitchFamily="18" charset="0"/>
              </a:rPr>
              <a:t> </a:t>
            </a:r>
            <a:r>
              <a:rPr lang="hu-HU" b="1" dirty="0" err="1">
                <a:solidFill>
                  <a:srgbClr val="FF0000"/>
                </a:solidFill>
                <a:ea typeface="Times New Roman" panose="02020603050405020304" pitchFamily="18" charset="0"/>
                <a:cs typeface="Times New Roman" panose="02020603050405020304" pitchFamily="18" charset="0"/>
              </a:rPr>
              <a:t>work</a:t>
            </a:r>
            <a:endParaRPr lang="hu-HU" b="1" dirty="0">
              <a:solidFill>
                <a:srgbClr val="FF0000"/>
              </a:solidFill>
              <a:ea typeface="Times New Roman" panose="02020603050405020304" pitchFamily="18" charset="0"/>
              <a:cs typeface="Times New Roman" panose="02020603050405020304" pitchFamily="18" charset="0"/>
            </a:endParaRPr>
          </a:p>
          <a:p>
            <a:pPr marL="0" lvl="0" indent="0">
              <a:lnSpc>
                <a:spcPct val="90000"/>
              </a:lnSpc>
              <a:buNone/>
              <a:tabLst>
                <a:tab pos="457200" algn="l"/>
              </a:tabLst>
            </a:pPr>
            <a:endParaRPr lang="hu-HU" b="1" dirty="0">
              <a:solidFill>
                <a:srgbClr val="FF0000"/>
              </a:solidFill>
              <a:effectLst/>
              <a:ea typeface="Times New Roman" panose="02020603050405020304" pitchFamily="18" charset="0"/>
              <a:cs typeface="Times New Roman" panose="02020603050405020304" pitchFamily="18" charset="0"/>
            </a:endParaRPr>
          </a:p>
          <a:p>
            <a:pPr marL="0" lvl="0" indent="0">
              <a:lnSpc>
                <a:spcPct val="90000"/>
              </a:lnSpc>
              <a:buNone/>
              <a:tabLst>
                <a:tab pos="457200" algn="l"/>
              </a:tabLst>
            </a:pPr>
            <a:endParaRPr lang="en-GB" b="1" dirty="0">
              <a:solidFill>
                <a:srgbClr val="FF0000"/>
              </a:solidFill>
              <a:effectLst/>
              <a:ea typeface="Times New Roman" panose="02020603050405020304" pitchFamily="18" charset="0"/>
              <a:cs typeface="Times New Roman" panose="02020603050405020304" pitchFamily="18" charset="0"/>
            </a:endParaRPr>
          </a:p>
        </p:txBody>
      </p:sp>
      <p:sp>
        <p:nvSpPr>
          <p:cNvPr id="13" name="Dátum helye 12">
            <a:extLst>
              <a:ext uri="{FF2B5EF4-FFF2-40B4-BE49-F238E27FC236}">
                <a16:creationId xmlns:a16="http://schemas.microsoft.com/office/drawing/2014/main" id="{C72F43BE-0AD9-87DE-F448-8164E814842C}"/>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181D5996-0EA9-FC22-6A49-5F03986E5137}"/>
              </a:ext>
            </a:extLst>
          </p:cNvPr>
          <p:cNvSpPr>
            <a:spLocks noGrp="1"/>
          </p:cNvSpPr>
          <p:nvPr>
            <p:ph type="ftr" sz="quarter" idx="11"/>
          </p:nvPr>
        </p:nvSpPr>
        <p:spPr>
          <a:xfrm>
            <a:off x="4038600" y="6356350"/>
            <a:ext cx="6458712"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998A5CDB-8CF0-81A3-24A4-A451DEED479A}"/>
              </a:ext>
            </a:extLst>
          </p:cNvPr>
          <p:cNvSpPr>
            <a:spLocks noGrp="1"/>
          </p:cNvSpPr>
          <p:nvPr>
            <p:ph type="sldNum" sz="quarter" idx="12"/>
          </p:nvPr>
        </p:nvSpPr>
        <p:spPr/>
        <p:txBody>
          <a:bodyPr/>
          <a:lstStyle/>
          <a:p>
            <a:fld id="{50A96BF7-1B57-4A49-8F28-29C64070638C}" type="slidenum">
              <a:rPr lang="en-GB" smtClean="0"/>
              <a:t>20</a:t>
            </a:fld>
            <a:endParaRPr lang="en-GB"/>
          </a:p>
        </p:txBody>
      </p:sp>
      <p:pic>
        <p:nvPicPr>
          <p:cNvPr id="20482" name="Picture 2">
            <a:extLst>
              <a:ext uri="{FF2B5EF4-FFF2-40B4-BE49-F238E27FC236}">
                <a16:creationId xmlns:a16="http://schemas.microsoft.com/office/drawing/2014/main" id="{A01CA408-F7E0-A5B0-B00F-58DECF243D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3">
            <a:extLst>
              <a:ext uri="{FF2B5EF4-FFF2-40B4-BE49-F238E27FC236}">
                <a16:creationId xmlns:a16="http://schemas.microsoft.com/office/drawing/2014/main" id="{8EED3C30-CED7-7BF9-F7F4-330F68C995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0427" y="60324"/>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9568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1365846-37F5-78BA-1055-0BB85CE33583}"/>
              </a:ext>
            </a:extLst>
          </p:cNvPr>
          <p:cNvSpPr>
            <a:spLocks noGrp="1"/>
          </p:cNvSpPr>
          <p:nvPr>
            <p:ph type="title"/>
          </p:nvPr>
        </p:nvSpPr>
        <p:spPr>
          <a:xfrm>
            <a:off x="838200" y="365125"/>
            <a:ext cx="10515600" cy="609601"/>
          </a:xfrm>
        </p:spPr>
        <p:txBody>
          <a:bodyPr>
            <a:normAutofit/>
          </a:bodyPr>
          <a:lstStyle/>
          <a:p>
            <a:r>
              <a:rPr lang="hu-HU" sz="3600" b="1" dirty="0">
                <a:solidFill>
                  <a:srgbClr val="FF0000"/>
                </a:solidFill>
                <a:latin typeface="+mn-lt"/>
              </a:rPr>
              <a:t>ETUC </a:t>
            </a:r>
            <a:r>
              <a:rPr lang="hu-HU" sz="3600" b="1" dirty="0" err="1">
                <a:solidFill>
                  <a:srgbClr val="FF0000"/>
                </a:solidFill>
                <a:latin typeface="+mn-lt"/>
              </a:rPr>
              <a:t>Congress</a:t>
            </a:r>
            <a:r>
              <a:rPr lang="hu-HU" sz="3600" b="1" dirty="0">
                <a:solidFill>
                  <a:srgbClr val="FF0000"/>
                </a:solidFill>
                <a:latin typeface="+mn-lt"/>
              </a:rPr>
              <a:t> Action </a:t>
            </a:r>
            <a:r>
              <a:rPr lang="hu-HU" sz="3600" b="1" dirty="0" err="1">
                <a:solidFill>
                  <a:srgbClr val="FF0000"/>
                </a:solidFill>
                <a:latin typeface="+mn-lt"/>
              </a:rPr>
              <a:t>programme</a:t>
            </a:r>
            <a:r>
              <a:rPr lang="hu-HU" sz="3600" b="1" dirty="0">
                <a:solidFill>
                  <a:srgbClr val="FF0000"/>
                </a:solidFill>
                <a:latin typeface="+mn-lt"/>
              </a:rPr>
              <a:t> (</a:t>
            </a:r>
            <a:r>
              <a:rPr lang="hu-HU" sz="3600" b="1" dirty="0" err="1">
                <a:solidFill>
                  <a:srgbClr val="FF0000"/>
                </a:solidFill>
                <a:latin typeface="+mn-lt"/>
              </a:rPr>
              <a:t>draft</a:t>
            </a:r>
            <a:r>
              <a:rPr lang="hu-HU" sz="3600" b="1" dirty="0">
                <a:solidFill>
                  <a:srgbClr val="FF0000"/>
                </a:solidFill>
                <a:latin typeface="+mn-lt"/>
              </a:rPr>
              <a:t>) - OSH</a:t>
            </a:r>
            <a:endParaRPr lang="en-GB" sz="3600" b="1" dirty="0">
              <a:solidFill>
                <a:srgbClr val="FF0000"/>
              </a:solidFill>
              <a:latin typeface="+mn-lt"/>
            </a:endParaRPr>
          </a:p>
        </p:txBody>
      </p:sp>
      <p:sp>
        <p:nvSpPr>
          <p:cNvPr id="3" name="Tartalom helye 2">
            <a:extLst>
              <a:ext uri="{FF2B5EF4-FFF2-40B4-BE49-F238E27FC236}">
                <a16:creationId xmlns:a16="http://schemas.microsoft.com/office/drawing/2014/main" id="{BB553901-5FB3-315C-2B26-2492BAC4E051}"/>
              </a:ext>
            </a:extLst>
          </p:cNvPr>
          <p:cNvSpPr>
            <a:spLocks noGrp="1"/>
          </p:cNvSpPr>
          <p:nvPr>
            <p:ph idx="1"/>
          </p:nvPr>
        </p:nvSpPr>
        <p:spPr>
          <a:xfrm>
            <a:off x="838200" y="1175341"/>
            <a:ext cx="10515600" cy="5003798"/>
          </a:xfrm>
        </p:spPr>
        <p:txBody>
          <a:bodyPr>
            <a:normAutofit/>
          </a:bodyPr>
          <a:lstStyle/>
          <a:p>
            <a:pPr algn="just">
              <a:lnSpc>
                <a:spcPct val="107000"/>
              </a:lnSpc>
              <a:spcAft>
                <a:spcPts val="8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2.3. Safeguarding Occupational Health and Safety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400" b="1" dirty="0">
                <a:effectLst/>
                <a:latin typeface="Calibri" panose="020F0502020204030204" pitchFamily="34" charset="0"/>
                <a:ea typeface="Calibri" panose="020F0502020204030204" pitchFamily="34" charset="0"/>
                <a:cs typeface="Times New Roman" panose="02020603050405020304" pitchFamily="18" charset="0"/>
              </a:rPr>
              <a:t>State of Play and Challenges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High</a:t>
            </a:r>
            <a:r>
              <a:rPr lang="hu-HU" sz="2400" dirty="0">
                <a:effectLst/>
                <a:latin typeface="Calibri" panose="020F0502020204030204" pitchFamily="34" charset="0"/>
                <a:ea typeface="Calibri" panose="020F0502020204030204" pitchFamily="34" charset="0"/>
                <a:cs typeface="Times New Roman" panose="02020603050405020304" pitchFamily="18" charset="0"/>
              </a:rPr>
              <a:t> –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unacceptable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number</a:t>
            </a:r>
            <a:r>
              <a:rPr lang="hu-HU" sz="2400" dirty="0">
                <a:effectLst/>
                <a:latin typeface="Calibri" panose="020F0502020204030204" pitchFamily="34" charset="0"/>
                <a:ea typeface="Calibri" panose="020F0502020204030204" pitchFamily="34" charset="0"/>
                <a:cs typeface="Times New Roman" panose="02020603050405020304" pitchFamily="18" charset="0"/>
              </a:rPr>
              <a:t> of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work</a:t>
            </a:r>
            <a:r>
              <a:rPr lang="hu-HU" sz="2400" dirty="0" err="1">
                <a:latin typeface="Calibri" panose="020F0502020204030204" pitchFamily="34" charset="0"/>
                <a:ea typeface="Calibri" panose="020F0502020204030204" pitchFamily="34" charset="0"/>
                <a:cs typeface="Times New Roman" panose="02020603050405020304" pitchFamily="18" charset="0"/>
              </a:rPr>
              <a:t>-related</a:t>
            </a:r>
            <a:r>
              <a:rPr lang="hu-HU" sz="2400" dirty="0">
                <a:latin typeface="Calibri" panose="020F0502020204030204" pitchFamily="34" charset="0"/>
                <a:ea typeface="Calibri" panose="020F0502020204030204" pitchFamily="34" charset="0"/>
                <a:cs typeface="Times New Roman" panose="02020603050405020304" pitchFamily="18" charset="0"/>
              </a:rPr>
              <a:t> </a:t>
            </a:r>
            <a:r>
              <a:rPr lang="hu-HU" sz="2400" dirty="0" err="1">
                <a:latin typeface="Calibri" panose="020F0502020204030204" pitchFamily="34" charset="0"/>
                <a:ea typeface="Calibri" panose="020F0502020204030204" pitchFamily="34" charset="0"/>
                <a:cs typeface="Times New Roman" panose="02020603050405020304" pitchFamily="18" charset="0"/>
              </a:rPr>
              <a:t>accidents</a:t>
            </a:r>
            <a:r>
              <a:rPr lang="hu-HU" sz="2400" dirty="0">
                <a:latin typeface="Calibri" panose="020F0502020204030204" pitchFamily="34" charset="0"/>
                <a:ea typeface="Calibri" panose="020F0502020204030204" pitchFamily="34" charset="0"/>
                <a:cs typeface="Times New Roman" panose="02020603050405020304" pitchFamily="18" charset="0"/>
              </a:rPr>
              <a:t> and </a:t>
            </a:r>
            <a:r>
              <a:rPr lang="hu-HU" sz="2400" dirty="0" err="1">
                <a:latin typeface="Calibri" panose="020F0502020204030204" pitchFamily="34" charset="0"/>
                <a:ea typeface="Calibri" panose="020F0502020204030204" pitchFamily="34" charset="0"/>
                <a:cs typeface="Times New Roman" panose="02020603050405020304" pitchFamily="18" charset="0"/>
              </a:rPr>
              <a:t>illnesses</a:t>
            </a:r>
            <a:endParaRPr lang="hu-H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Increasing</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range</a:t>
            </a:r>
            <a:r>
              <a:rPr lang="hu-HU" sz="2400" dirty="0">
                <a:effectLst/>
                <a:latin typeface="Calibri" panose="020F0502020204030204" pitchFamily="34" charset="0"/>
                <a:ea typeface="Calibri" panose="020F0502020204030204" pitchFamily="34" charset="0"/>
                <a:cs typeface="Times New Roman" panose="02020603050405020304" pitchFamily="18" charset="0"/>
              </a:rPr>
              <a:t> of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challenges</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Growing</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precariousness</a:t>
            </a:r>
            <a:r>
              <a:rPr lang="hu-HU" sz="2400" dirty="0">
                <a:effectLst/>
                <a:latin typeface="Calibri" panose="020F0502020204030204" pitchFamily="34" charset="0"/>
                <a:ea typeface="Calibri" panose="020F0502020204030204" pitchFamily="34" charset="0"/>
                <a:cs typeface="Times New Roman" panose="02020603050405020304" pitchFamily="18" charset="0"/>
              </a:rPr>
              <a:t> in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employment</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Climate</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change</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Work</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related</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stress</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Violence</a:t>
            </a:r>
            <a:r>
              <a:rPr lang="hu-HU" sz="2400" dirty="0">
                <a:effectLst/>
                <a:latin typeface="Calibri" panose="020F0502020204030204" pitchFamily="34" charset="0"/>
                <a:ea typeface="Calibri" panose="020F0502020204030204" pitchFamily="34" charset="0"/>
                <a:cs typeface="Times New Roman" panose="02020603050405020304" pitchFamily="18" charset="0"/>
              </a:rPr>
              <a:t> and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harrasment</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at</a:t>
            </a:r>
            <a:r>
              <a:rPr lang="hu-HU" sz="2400" dirty="0">
                <a:effectLst/>
                <a:latin typeface="Calibri" panose="020F0502020204030204" pitchFamily="34" charset="0"/>
                <a:ea typeface="Calibri" panose="020F0502020204030204" pitchFamily="34" charset="0"/>
                <a:cs typeface="Times New Roman" panose="02020603050405020304" pitchFamily="18" charset="0"/>
              </a:rPr>
              <a:t>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work</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hu-HU" sz="2400" dirty="0" err="1">
                <a:effectLst/>
                <a:latin typeface="Calibri" panose="020F0502020204030204" pitchFamily="34" charset="0"/>
                <a:ea typeface="Calibri" panose="020F0502020204030204" pitchFamily="34" charset="0"/>
                <a:cs typeface="Times New Roman" panose="02020603050405020304" pitchFamily="18" charset="0"/>
              </a:rPr>
              <a:t>Carcinogenes</a:t>
            </a:r>
            <a:r>
              <a:rPr lang="hu-HU" sz="2400" dirty="0">
                <a:effectLst/>
                <a:latin typeface="Calibri" panose="020F0502020204030204" pitchFamily="34" charset="0"/>
                <a:ea typeface="Calibri" panose="020F0502020204030204" pitchFamily="34" charset="0"/>
                <a:cs typeface="Times New Roman" panose="02020603050405020304" pitchFamily="18" charset="0"/>
              </a:rPr>
              <a:t> – </a:t>
            </a:r>
            <a:r>
              <a:rPr lang="hu-HU" sz="2400" dirty="0" err="1">
                <a:effectLst/>
                <a:latin typeface="Calibri" panose="020F0502020204030204" pitchFamily="34" charset="0"/>
                <a:ea typeface="Calibri" panose="020F0502020204030204" pitchFamily="34" charset="0"/>
                <a:cs typeface="Times New Roman" panose="02020603050405020304" pitchFamily="18" charset="0"/>
              </a:rPr>
              <a:t>cancer</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90000"/>
              </a:lnSpc>
              <a:buNone/>
              <a:tabLst>
                <a:tab pos="457200" algn="l"/>
              </a:tabLst>
            </a:pPr>
            <a:endParaRPr lang="en-GB" b="1" dirty="0">
              <a:solidFill>
                <a:srgbClr val="FF0000"/>
              </a:solidFill>
              <a:effectLst/>
              <a:ea typeface="Times New Roman" panose="02020603050405020304" pitchFamily="18" charset="0"/>
              <a:cs typeface="Times New Roman" panose="02020603050405020304" pitchFamily="18" charset="0"/>
            </a:endParaRPr>
          </a:p>
        </p:txBody>
      </p:sp>
      <p:sp>
        <p:nvSpPr>
          <p:cNvPr id="13" name="Dátum helye 12">
            <a:extLst>
              <a:ext uri="{FF2B5EF4-FFF2-40B4-BE49-F238E27FC236}">
                <a16:creationId xmlns:a16="http://schemas.microsoft.com/office/drawing/2014/main" id="{C72F43BE-0AD9-87DE-F448-8164E814842C}"/>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181D5996-0EA9-FC22-6A49-5F03986E5137}"/>
              </a:ext>
            </a:extLst>
          </p:cNvPr>
          <p:cNvSpPr>
            <a:spLocks noGrp="1"/>
          </p:cNvSpPr>
          <p:nvPr>
            <p:ph type="ftr" sz="quarter" idx="11"/>
          </p:nvPr>
        </p:nvSpPr>
        <p:spPr>
          <a:xfrm>
            <a:off x="4038600" y="6356350"/>
            <a:ext cx="6458712"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998A5CDB-8CF0-81A3-24A4-A451DEED479A}"/>
              </a:ext>
            </a:extLst>
          </p:cNvPr>
          <p:cNvSpPr>
            <a:spLocks noGrp="1"/>
          </p:cNvSpPr>
          <p:nvPr>
            <p:ph type="sldNum" sz="quarter" idx="12"/>
          </p:nvPr>
        </p:nvSpPr>
        <p:spPr/>
        <p:txBody>
          <a:bodyPr/>
          <a:lstStyle/>
          <a:p>
            <a:fld id="{50A96BF7-1B57-4A49-8F28-29C64070638C}" type="slidenum">
              <a:rPr lang="en-GB" smtClean="0"/>
              <a:t>21</a:t>
            </a:fld>
            <a:endParaRPr lang="en-GB"/>
          </a:p>
        </p:txBody>
      </p:sp>
      <p:pic>
        <p:nvPicPr>
          <p:cNvPr id="20482" name="Picture 2">
            <a:extLst>
              <a:ext uri="{FF2B5EF4-FFF2-40B4-BE49-F238E27FC236}">
                <a16:creationId xmlns:a16="http://schemas.microsoft.com/office/drawing/2014/main" id="{A01CA408-F7E0-A5B0-B00F-58DECF243D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3">
            <a:extLst>
              <a:ext uri="{FF2B5EF4-FFF2-40B4-BE49-F238E27FC236}">
                <a16:creationId xmlns:a16="http://schemas.microsoft.com/office/drawing/2014/main" id="{8EED3C30-CED7-7BF9-F7F4-330F68C995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0427" y="60324"/>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0944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1365846-37F5-78BA-1055-0BB85CE33583}"/>
              </a:ext>
            </a:extLst>
          </p:cNvPr>
          <p:cNvSpPr>
            <a:spLocks noGrp="1"/>
          </p:cNvSpPr>
          <p:nvPr>
            <p:ph type="title"/>
          </p:nvPr>
        </p:nvSpPr>
        <p:spPr>
          <a:xfrm>
            <a:off x="838200" y="136525"/>
            <a:ext cx="10515600" cy="609601"/>
          </a:xfrm>
        </p:spPr>
        <p:txBody>
          <a:bodyPr>
            <a:normAutofit/>
          </a:bodyPr>
          <a:lstStyle/>
          <a:p>
            <a:r>
              <a:rPr lang="hu-HU" sz="3600" b="1" dirty="0">
                <a:solidFill>
                  <a:srgbClr val="FF0000"/>
                </a:solidFill>
                <a:latin typeface="+mn-lt"/>
              </a:rPr>
              <a:t>ETUC </a:t>
            </a:r>
            <a:r>
              <a:rPr lang="hu-HU" sz="3600" b="1" dirty="0" err="1">
                <a:solidFill>
                  <a:srgbClr val="FF0000"/>
                </a:solidFill>
                <a:latin typeface="+mn-lt"/>
              </a:rPr>
              <a:t>Congress</a:t>
            </a:r>
            <a:r>
              <a:rPr lang="hu-HU" sz="3600" b="1" dirty="0">
                <a:solidFill>
                  <a:srgbClr val="FF0000"/>
                </a:solidFill>
                <a:latin typeface="+mn-lt"/>
              </a:rPr>
              <a:t> Action </a:t>
            </a:r>
            <a:r>
              <a:rPr lang="hu-HU" sz="3600" b="1" dirty="0" err="1">
                <a:solidFill>
                  <a:srgbClr val="FF0000"/>
                </a:solidFill>
                <a:latin typeface="+mn-lt"/>
              </a:rPr>
              <a:t>programme</a:t>
            </a:r>
            <a:r>
              <a:rPr lang="hu-HU" sz="3600" b="1" dirty="0">
                <a:solidFill>
                  <a:srgbClr val="FF0000"/>
                </a:solidFill>
                <a:latin typeface="+mn-lt"/>
              </a:rPr>
              <a:t> (</a:t>
            </a:r>
            <a:r>
              <a:rPr lang="hu-HU" sz="3600" b="1" dirty="0" err="1">
                <a:solidFill>
                  <a:srgbClr val="FF0000"/>
                </a:solidFill>
                <a:latin typeface="+mn-lt"/>
              </a:rPr>
              <a:t>draft</a:t>
            </a:r>
            <a:r>
              <a:rPr lang="hu-HU" sz="3600" b="1" dirty="0">
                <a:solidFill>
                  <a:srgbClr val="FF0000"/>
                </a:solidFill>
                <a:latin typeface="+mn-lt"/>
              </a:rPr>
              <a:t>) - OSH</a:t>
            </a:r>
            <a:endParaRPr lang="en-GB" sz="3600" b="1" dirty="0">
              <a:solidFill>
                <a:srgbClr val="FF0000"/>
              </a:solidFill>
              <a:latin typeface="+mn-lt"/>
            </a:endParaRPr>
          </a:p>
        </p:txBody>
      </p:sp>
      <p:sp>
        <p:nvSpPr>
          <p:cNvPr id="3" name="Tartalom helye 2">
            <a:extLst>
              <a:ext uri="{FF2B5EF4-FFF2-40B4-BE49-F238E27FC236}">
                <a16:creationId xmlns:a16="http://schemas.microsoft.com/office/drawing/2014/main" id="{BB553901-5FB3-315C-2B26-2492BAC4E051}"/>
              </a:ext>
            </a:extLst>
          </p:cNvPr>
          <p:cNvSpPr>
            <a:spLocks noGrp="1"/>
          </p:cNvSpPr>
          <p:nvPr>
            <p:ph idx="1"/>
          </p:nvPr>
        </p:nvSpPr>
        <p:spPr>
          <a:xfrm>
            <a:off x="287079" y="822326"/>
            <a:ext cx="11515061" cy="5801757"/>
          </a:xfrm>
        </p:spPr>
        <p:txBody>
          <a:bodyPr>
            <a:normAutofit/>
          </a:bodyPr>
          <a:lstStyle/>
          <a:p>
            <a:pPr algn="just">
              <a:lnSpc>
                <a:spcPct val="107000"/>
              </a:lnSpc>
              <a:spcAft>
                <a:spcPts val="800"/>
              </a:spcAft>
            </a:pPr>
            <a:r>
              <a:rPr lang="en-GB" sz="2200" b="1" dirty="0">
                <a:effectLst/>
                <a:latin typeface="Calibri" panose="020F0502020204030204" pitchFamily="34" charset="0"/>
                <a:ea typeface="Calibri" panose="020F0502020204030204" pitchFamily="34" charset="0"/>
                <a:cs typeface="Times New Roman" panose="02020603050405020304" pitchFamily="18" charset="0"/>
              </a:rPr>
              <a:t>Actions</a:t>
            </a:r>
            <a:r>
              <a:rPr lang="hu-HU" sz="2200" b="1" dirty="0">
                <a:effectLst/>
                <a:latin typeface="Calibri" panose="020F0502020204030204" pitchFamily="34" charset="0"/>
                <a:ea typeface="Calibri" panose="020F0502020204030204" pitchFamily="34" charset="0"/>
                <a:cs typeface="Times New Roman" panose="02020603050405020304" pitchFamily="18" charset="0"/>
              </a:rPr>
              <a:t> 1 - </a:t>
            </a:r>
            <a:r>
              <a:rPr lang="en-GB" sz="2200" dirty="0">
                <a:effectLst/>
                <a:latin typeface="Calibri" panose="020F0502020204030204" pitchFamily="34" charset="0"/>
                <a:ea typeface="Calibri" panose="020F0502020204030204" pitchFamily="34" charset="0"/>
                <a:cs typeface="Times New Roman" panose="02020603050405020304" pitchFamily="18" charset="0"/>
              </a:rPr>
              <a:t>The ETUC will: </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Continue working to achieve Zero Deaths by 2030, by bringing to the forefront the realities of work-related deaths and occupational illnesses. </a:t>
            </a:r>
            <a:r>
              <a:rPr lang="hu-HU"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Cooperation</a:t>
            </a:r>
            <a:r>
              <a:rPr lang="hu-HU"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with</a:t>
            </a:r>
            <a:r>
              <a:rPr lang="hu-HU"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all</a:t>
            </a:r>
            <a:r>
              <a:rPr lang="hu-HU"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stakeholders</a:t>
            </a:r>
            <a:r>
              <a:rPr lang="hu-HU" sz="2200" dirty="0">
                <a:effectLst/>
                <a:latin typeface="Calibri" panose="020F0502020204030204" pitchFamily="34" charset="0"/>
                <a:ea typeface="Calibri" panose="020F0502020204030204" pitchFamily="34" charset="0"/>
                <a:cs typeface="Times New Roman" panose="02020603050405020304" pitchFamily="18" charset="0"/>
              </a:rPr>
              <a:t>. -  P</a:t>
            </a:r>
            <a:r>
              <a:rPr lang="en-GB" sz="2200" dirty="0">
                <a:effectLst/>
                <a:latin typeface="Calibri" panose="020F0502020204030204" pitchFamily="34" charset="0"/>
                <a:ea typeface="Calibri" panose="020F0502020204030204" pitchFamily="34" charset="0"/>
                <a:cs typeface="Times New Roman" panose="02020603050405020304" pitchFamily="18" charset="0"/>
              </a:rPr>
              <a:t>articular attention to the safety and health of migrants on construction sites, including undocumented migrants, and including the right to decent housing;</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Mainstream the gender dimension in the field of occupational safety and health; </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Advocate for the revision of EU legislation on OSH to better protect workers against new and long-standing risks, </a:t>
            </a:r>
            <a:r>
              <a:rPr lang="hu-HU" sz="2200" dirty="0">
                <a:effectLst/>
                <a:latin typeface="Calibri" panose="020F0502020204030204" pitchFamily="34" charset="0"/>
                <a:ea typeface="Calibri" panose="020F0502020204030204" pitchFamily="34" charset="0"/>
                <a:cs typeface="Times New Roman" panose="02020603050405020304" pitchFamily="18" charset="0"/>
              </a:rPr>
              <a:t>like </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MSDs</a:t>
            </a:r>
            <a:r>
              <a:rPr lang="en-GB"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Work</a:t>
            </a:r>
            <a:r>
              <a:rPr lang="hu-HU" sz="2200" dirty="0">
                <a:effectLst/>
                <a:latin typeface="Calibri" panose="020F0502020204030204" pitchFamily="34" charset="0"/>
                <a:ea typeface="Calibri" panose="020F0502020204030204" pitchFamily="34" charset="0"/>
                <a:cs typeface="Times New Roman" panose="02020603050405020304" pitchFamily="18" charset="0"/>
              </a:rPr>
              <a:t> </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for</a:t>
            </a:r>
            <a:r>
              <a:rPr lang="hu-HU"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a:effectLst/>
                <a:latin typeface="Calibri" panose="020F0502020204030204" pitchFamily="34" charset="0"/>
                <a:ea typeface="Calibri" panose="020F0502020204030204" pitchFamily="34" charset="0"/>
                <a:cs typeface="Times New Roman" panose="02020603050405020304" pitchFamily="18" charset="0"/>
              </a:rPr>
              <a:t>extension of the scope of the Framework Directive </a:t>
            </a:r>
            <a:r>
              <a:rPr lang="hu-HU" sz="2200" dirty="0">
                <a:effectLst/>
                <a:latin typeface="Calibri" panose="020F0502020204030204" pitchFamily="34" charset="0"/>
                <a:ea typeface="Calibri" panose="020F0502020204030204" pitchFamily="34" charset="0"/>
                <a:cs typeface="Times New Roman" panose="02020603050405020304" pitchFamily="18" charset="0"/>
              </a:rPr>
              <a:t>and </a:t>
            </a:r>
            <a:r>
              <a:rPr lang="hu-HU" sz="2200" dirty="0" err="1">
                <a:effectLst/>
                <a:latin typeface="Calibri" panose="020F0502020204030204" pitchFamily="34" charset="0"/>
                <a:ea typeface="Calibri" panose="020F0502020204030204" pitchFamily="34" charset="0"/>
                <a:cs typeface="Times New Roman" panose="02020603050405020304" pitchFamily="18" charset="0"/>
              </a:rPr>
              <a:t>the</a:t>
            </a:r>
            <a:r>
              <a:rPr lang="hu-HU"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a:effectLst/>
                <a:latin typeface="Calibri" panose="020F0502020204030204" pitchFamily="34" charset="0"/>
                <a:ea typeface="Calibri" panose="020F0502020204030204" pitchFamily="34" charset="0"/>
                <a:cs typeface="Times New Roman" panose="02020603050405020304" pitchFamily="18" charset="0"/>
              </a:rPr>
              <a:t>individual directives to domestic servants, currently exclude;</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Address psychosocial risks, including online harassment and shaming, at work through a European Directive that creates the conditions for trade union action against growing risks with an organisational and collective approach that e.g. takes into account staffing levels;</a:t>
            </a:r>
          </a:p>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90000"/>
              </a:lnSpc>
              <a:buNone/>
              <a:tabLst>
                <a:tab pos="457200" algn="l"/>
              </a:tabLst>
            </a:pPr>
            <a:endParaRPr lang="en-GB" b="1" dirty="0">
              <a:solidFill>
                <a:srgbClr val="FF0000"/>
              </a:solidFill>
              <a:effectLst/>
              <a:ea typeface="Times New Roman" panose="02020603050405020304" pitchFamily="18" charset="0"/>
              <a:cs typeface="Times New Roman" panose="02020603050405020304" pitchFamily="18" charset="0"/>
            </a:endParaRPr>
          </a:p>
        </p:txBody>
      </p:sp>
      <p:sp>
        <p:nvSpPr>
          <p:cNvPr id="13" name="Dátum helye 12">
            <a:extLst>
              <a:ext uri="{FF2B5EF4-FFF2-40B4-BE49-F238E27FC236}">
                <a16:creationId xmlns:a16="http://schemas.microsoft.com/office/drawing/2014/main" id="{C72F43BE-0AD9-87DE-F448-8164E814842C}"/>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181D5996-0EA9-FC22-6A49-5F03986E5137}"/>
              </a:ext>
            </a:extLst>
          </p:cNvPr>
          <p:cNvSpPr>
            <a:spLocks noGrp="1"/>
          </p:cNvSpPr>
          <p:nvPr>
            <p:ph type="ftr" sz="quarter" idx="11"/>
          </p:nvPr>
        </p:nvSpPr>
        <p:spPr>
          <a:xfrm>
            <a:off x="4038600" y="6356350"/>
            <a:ext cx="6458712"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998A5CDB-8CF0-81A3-24A4-A451DEED479A}"/>
              </a:ext>
            </a:extLst>
          </p:cNvPr>
          <p:cNvSpPr>
            <a:spLocks noGrp="1"/>
          </p:cNvSpPr>
          <p:nvPr>
            <p:ph type="sldNum" sz="quarter" idx="12"/>
          </p:nvPr>
        </p:nvSpPr>
        <p:spPr/>
        <p:txBody>
          <a:bodyPr/>
          <a:lstStyle/>
          <a:p>
            <a:fld id="{50A96BF7-1B57-4A49-8F28-29C64070638C}" type="slidenum">
              <a:rPr lang="en-GB" smtClean="0"/>
              <a:t>22</a:t>
            </a:fld>
            <a:endParaRPr lang="en-GB"/>
          </a:p>
        </p:txBody>
      </p:sp>
      <p:pic>
        <p:nvPicPr>
          <p:cNvPr id="20482" name="Picture 2">
            <a:extLst>
              <a:ext uri="{FF2B5EF4-FFF2-40B4-BE49-F238E27FC236}">
                <a16:creationId xmlns:a16="http://schemas.microsoft.com/office/drawing/2014/main" id="{A01CA408-F7E0-A5B0-B00F-58DECF243D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3">
            <a:extLst>
              <a:ext uri="{FF2B5EF4-FFF2-40B4-BE49-F238E27FC236}">
                <a16:creationId xmlns:a16="http://schemas.microsoft.com/office/drawing/2014/main" id="{8EED3C30-CED7-7BF9-F7F4-330F68C995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0427" y="60324"/>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4419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1365846-37F5-78BA-1055-0BB85CE33583}"/>
              </a:ext>
            </a:extLst>
          </p:cNvPr>
          <p:cNvSpPr>
            <a:spLocks noGrp="1"/>
          </p:cNvSpPr>
          <p:nvPr>
            <p:ph type="title"/>
          </p:nvPr>
        </p:nvSpPr>
        <p:spPr>
          <a:xfrm>
            <a:off x="838200" y="136525"/>
            <a:ext cx="10515600" cy="609601"/>
          </a:xfrm>
        </p:spPr>
        <p:txBody>
          <a:bodyPr>
            <a:normAutofit/>
          </a:bodyPr>
          <a:lstStyle/>
          <a:p>
            <a:r>
              <a:rPr lang="hu-HU" sz="3600" b="1" dirty="0">
                <a:solidFill>
                  <a:srgbClr val="FF0000"/>
                </a:solidFill>
                <a:latin typeface="+mn-lt"/>
              </a:rPr>
              <a:t>ETUC </a:t>
            </a:r>
            <a:r>
              <a:rPr lang="hu-HU" sz="3600" b="1" dirty="0" err="1">
                <a:solidFill>
                  <a:srgbClr val="FF0000"/>
                </a:solidFill>
                <a:latin typeface="+mn-lt"/>
              </a:rPr>
              <a:t>Congress</a:t>
            </a:r>
            <a:r>
              <a:rPr lang="hu-HU" sz="3600" b="1" dirty="0">
                <a:solidFill>
                  <a:srgbClr val="FF0000"/>
                </a:solidFill>
                <a:latin typeface="+mn-lt"/>
              </a:rPr>
              <a:t> Action </a:t>
            </a:r>
            <a:r>
              <a:rPr lang="hu-HU" sz="3600" b="1" dirty="0" err="1">
                <a:solidFill>
                  <a:srgbClr val="FF0000"/>
                </a:solidFill>
                <a:latin typeface="+mn-lt"/>
              </a:rPr>
              <a:t>programme</a:t>
            </a:r>
            <a:r>
              <a:rPr lang="hu-HU" sz="3600" b="1" dirty="0">
                <a:solidFill>
                  <a:srgbClr val="FF0000"/>
                </a:solidFill>
                <a:latin typeface="+mn-lt"/>
              </a:rPr>
              <a:t> (</a:t>
            </a:r>
            <a:r>
              <a:rPr lang="hu-HU" sz="3600" b="1" dirty="0" err="1">
                <a:solidFill>
                  <a:srgbClr val="FF0000"/>
                </a:solidFill>
                <a:latin typeface="+mn-lt"/>
              </a:rPr>
              <a:t>draft</a:t>
            </a:r>
            <a:r>
              <a:rPr lang="hu-HU" sz="3600" b="1" dirty="0">
                <a:solidFill>
                  <a:srgbClr val="FF0000"/>
                </a:solidFill>
                <a:latin typeface="+mn-lt"/>
              </a:rPr>
              <a:t>) - OSH</a:t>
            </a:r>
            <a:endParaRPr lang="en-GB" sz="3600" b="1" dirty="0">
              <a:solidFill>
                <a:srgbClr val="FF0000"/>
              </a:solidFill>
              <a:latin typeface="+mn-lt"/>
            </a:endParaRPr>
          </a:p>
        </p:txBody>
      </p:sp>
      <p:sp>
        <p:nvSpPr>
          <p:cNvPr id="3" name="Tartalom helye 2">
            <a:extLst>
              <a:ext uri="{FF2B5EF4-FFF2-40B4-BE49-F238E27FC236}">
                <a16:creationId xmlns:a16="http://schemas.microsoft.com/office/drawing/2014/main" id="{BB553901-5FB3-315C-2B26-2492BAC4E051}"/>
              </a:ext>
            </a:extLst>
          </p:cNvPr>
          <p:cNvSpPr>
            <a:spLocks noGrp="1"/>
          </p:cNvSpPr>
          <p:nvPr>
            <p:ph idx="1"/>
          </p:nvPr>
        </p:nvSpPr>
        <p:spPr>
          <a:xfrm>
            <a:off x="287079" y="822326"/>
            <a:ext cx="11515061" cy="5801757"/>
          </a:xfrm>
        </p:spPr>
        <p:txBody>
          <a:bodyPr>
            <a:normAutofit lnSpcReduction="10000"/>
          </a:bodyPr>
          <a:lstStyle/>
          <a:p>
            <a:pPr algn="just">
              <a:lnSpc>
                <a:spcPct val="107000"/>
              </a:lnSpc>
              <a:spcAft>
                <a:spcPts val="800"/>
              </a:spcAft>
            </a:pPr>
            <a:r>
              <a:rPr lang="en-GB" sz="2200" b="1" dirty="0">
                <a:effectLst/>
                <a:latin typeface="Calibri" panose="020F0502020204030204" pitchFamily="34" charset="0"/>
                <a:ea typeface="Calibri" panose="020F0502020204030204" pitchFamily="34" charset="0"/>
                <a:cs typeface="Times New Roman" panose="02020603050405020304" pitchFamily="18" charset="0"/>
              </a:rPr>
              <a:t>Actions</a:t>
            </a:r>
            <a:r>
              <a:rPr lang="hu-HU" sz="2200" b="1" dirty="0">
                <a:effectLst/>
                <a:latin typeface="Calibri" panose="020F0502020204030204" pitchFamily="34" charset="0"/>
                <a:ea typeface="Calibri" panose="020F0502020204030204" pitchFamily="34" charset="0"/>
                <a:cs typeface="Times New Roman" panose="02020603050405020304" pitchFamily="18" charset="0"/>
              </a:rPr>
              <a:t> 2 - </a:t>
            </a:r>
            <a:r>
              <a:rPr lang="en-GB" sz="2200" dirty="0">
                <a:effectLst/>
                <a:latin typeface="Calibri" panose="020F0502020204030204" pitchFamily="34" charset="0"/>
                <a:ea typeface="Calibri" panose="020F0502020204030204" pitchFamily="34" charset="0"/>
                <a:cs typeface="Times New Roman" panose="02020603050405020304" pitchFamily="18" charset="0"/>
              </a:rPr>
              <a:t>The ETUC will: </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Work to improve the REACH regulation in the light of providing better protection of workers against the exposure to chemical substances and nanomaterials; </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Move towards EU legislation that establishes the temperature limits for people to be able to work outdoors in order to prevent injuries and accidents at work. </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Support the development or re-establishment of dedicated OSH instances with dedicated resources for workers’ representatives and trade unions in the workplace, respectful of national models, to support, defend and enforce OSH in the workplace.</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Support the implementation of the CMRD (Carcinogen, Mutagen and Reprotoxic Directive) and its revisions to include new BOELs on CMR substances while supporting alternative risk-free substances and protect from poly-exposure.</a:t>
            </a:r>
          </a:p>
          <a:p>
            <a:pPr algn="just">
              <a:lnSpc>
                <a:spcPct val="107000"/>
              </a:lnSpc>
              <a:spcAft>
                <a:spcPts val="800"/>
              </a:spcAft>
            </a:pPr>
            <a:r>
              <a:rPr lang="en-GB" sz="2200" dirty="0">
                <a:effectLst/>
                <a:latin typeface="Calibri" panose="020F0502020204030204" pitchFamily="34" charset="0"/>
                <a:ea typeface="Calibri" panose="020F0502020204030204" pitchFamily="34" charset="0"/>
                <a:cs typeface="Times New Roman" panose="02020603050405020304" pitchFamily="18" charset="0"/>
              </a:rPr>
              <a:t>Build on the recognition of ILO Conventions on OSH as fundamental principles to support trade unions’ campaign for their swift ratification at national level and their actions dedicated to OSH.</a:t>
            </a:r>
          </a:p>
          <a:p>
            <a:pPr algn="just">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90000"/>
              </a:lnSpc>
              <a:buNone/>
              <a:tabLst>
                <a:tab pos="457200" algn="l"/>
              </a:tabLst>
            </a:pPr>
            <a:endParaRPr lang="en-GB" b="1" dirty="0">
              <a:solidFill>
                <a:srgbClr val="FF0000"/>
              </a:solidFill>
              <a:effectLst/>
              <a:ea typeface="Times New Roman" panose="02020603050405020304" pitchFamily="18" charset="0"/>
              <a:cs typeface="Times New Roman" panose="02020603050405020304" pitchFamily="18" charset="0"/>
            </a:endParaRPr>
          </a:p>
        </p:txBody>
      </p:sp>
      <p:sp>
        <p:nvSpPr>
          <p:cNvPr id="13" name="Dátum helye 12">
            <a:extLst>
              <a:ext uri="{FF2B5EF4-FFF2-40B4-BE49-F238E27FC236}">
                <a16:creationId xmlns:a16="http://schemas.microsoft.com/office/drawing/2014/main" id="{C72F43BE-0AD9-87DE-F448-8164E814842C}"/>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181D5996-0EA9-FC22-6A49-5F03986E5137}"/>
              </a:ext>
            </a:extLst>
          </p:cNvPr>
          <p:cNvSpPr>
            <a:spLocks noGrp="1"/>
          </p:cNvSpPr>
          <p:nvPr>
            <p:ph type="ftr" sz="quarter" idx="11"/>
          </p:nvPr>
        </p:nvSpPr>
        <p:spPr>
          <a:xfrm>
            <a:off x="4038600" y="6356350"/>
            <a:ext cx="6458712"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998A5CDB-8CF0-81A3-24A4-A451DEED479A}"/>
              </a:ext>
            </a:extLst>
          </p:cNvPr>
          <p:cNvSpPr>
            <a:spLocks noGrp="1"/>
          </p:cNvSpPr>
          <p:nvPr>
            <p:ph type="sldNum" sz="quarter" idx="12"/>
          </p:nvPr>
        </p:nvSpPr>
        <p:spPr/>
        <p:txBody>
          <a:bodyPr/>
          <a:lstStyle/>
          <a:p>
            <a:fld id="{50A96BF7-1B57-4A49-8F28-29C64070638C}" type="slidenum">
              <a:rPr lang="en-GB" smtClean="0"/>
              <a:t>23</a:t>
            </a:fld>
            <a:endParaRPr lang="en-GB"/>
          </a:p>
        </p:txBody>
      </p:sp>
      <p:pic>
        <p:nvPicPr>
          <p:cNvPr id="20482" name="Picture 2">
            <a:extLst>
              <a:ext uri="{FF2B5EF4-FFF2-40B4-BE49-F238E27FC236}">
                <a16:creationId xmlns:a16="http://schemas.microsoft.com/office/drawing/2014/main" id="{A01CA408-F7E0-A5B0-B00F-58DECF243D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3">
            <a:extLst>
              <a:ext uri="{FF2B5EF4-FFF2-40B4-BE49-F238E27FC236}">
                <a16:creationId xmlns:a16="http://schemas.microsoft.com/office/drawing/2014/main" id="{8EED3C30-CED7-7BF9-F7F4-330F68C995F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0427" y="60324"/>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0556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78AFEA9-7186-9DBF-DFB8-3550F75B601E}"/>
              </a:ext>
            </a:extLst>
          </p:cNvPr>
          <p:cNvSpPr>
            <a:spLocks noGrp="1"/>
          </p:cNvSpPr>
          <p:nvPr>
            <p:ph type="title"/>
          </p:nvPr>
        </p:nvSpPr>
        <p:spPr/>
        <p:txBody>
          <a:bodyPr>
            <a:normAutofit/>
          </a:bodyPr>
          <a:lstStyle/>
          <a:p>
            <a:r>
              <a:rPr lang="hu-HU" sz="3600" b="1" kern="1200" dirty="0">
                <a:solidFill>
                  <a:srgbClr val="FF0000"/>
                </a:solidFill>
                <a:effectLst/>
                <a:latin typeface="+mn-lt"/>
                <a:ea typeface="Times New Roman" panose="02020603050405020304" pitchFamily="18" charset="0"/>
              </a:rPr>
              <a:t>111. International </a:t>
            </a:r>
            <a:r>
              <a:rPr lang="hu-HU" sz="3600" b="1" kern="1200" dirty="0" err="1">
                <a:solidFill>
                  <a:srgbClr val="FF0000"/>
                </a:solidFill>
                <a:effectLst/>
                <a:latin typeface="+mn-lt"/>
                <a:ea typeface="Times New Roman" panose="02020603050405020304" pitchFamily="18" charset="0"/>
              </a:rPr>
              <a:t>Labour</a:t>
            </a:r>
            <a:r>
              <a:rPr lang="hu-HU" sz="3600" b="1" kern="1200" dirty="0">
                <a:solidFill>
                  <a:srgbClr val="FF0000"/>
                </a:solidFill>
                <a:effectLst/>
                <a:latin typeface="+mn-lt"/>
                <a:ea typeface="Times New Roman" panose="02020603050405020304" pitchFamily="18" charset="0"/>
              </a:rPr>
              <a:t> </a:t>
            </a:r>
            <a:r>
              <a:rPr lang="hu-HU" sz="3600" b="1" kern="1200" dirty="0" err="1">
                <a:solidFill>
                  <a:srgbClr val="FF0000"/>
                </a:solidFill>
                <a:effectLst/>
                <a:latin typeface="+mn-lt"/>
                <a:ea typeface="Times New Roman" panose="02020603050405020304" pitchFamily="18" charset="0"/>
              </a:rPr>
              <a:t>Conference</a:t>
            </a:r>
            <a:endParaRPr lang="en-GB" sz="3600" b="1" dirty="0">
              <a:latin typeface="+mn-lt"/>
            </a:endParaRPr>
          </a:p>
        </p:txBody>
      </p:sp>
      <p:sp>
        <p:nvSpPr>
          <p:cNvPr id="3" name="Tartalom helye 2">
            <a:extLst>
              <a:ext uri="{FF2B5EF4-FFF2-40B4-BE49-F238E27FC236}">
                <a16:creationId xmlns:a16="http://schemas.microsoft.com/office/drawing/2014/main" id="{15B8CA71-E620-A07F-B37B-18B850B69C72}"/>
              </a:ext>
            </a:extLst>
          </p:cNvPr>
          <p:cNvSpPr>
            <a:spLocks noGrp="1"/>
          </p:cNvSpPr>
          <p:nvPr>
            <p:ph idx="1"/>
          </p:nvPr>
        </p:nvSpPr>
        <p:spPr/>
        <p:txBody>
          <a:bodyPr>
            <a:normAutofit/>
          </a:bodyPr>
          <a:lstStyle/>
          <a:p>
            <a:r>
              <a:rPr lang="en-GB" sz="3200" b="1" i="0" dirty="0">
                <a:solidFill>
                  <a:srgbClr val="FA3C4B"/>
                </a:solidFill>
                <a:effectLst/>
                <a:latin typeface="Overpass"/>
              </a:rPr>
              <a:t>Items placed on the agenda by the Conference or the Governing Body</a:t>
            </a:r>
            <a:r>
              <a:rPr lang="hu-HU" sz="3200" b="1" i="0" dirty="0">
                <a:solidFill>
                  <a:srgbClr val="FA3C4B"/>
                </a:solidFill>
                <a:effectLst/>
                <a:latin typeface="Overpass"/>
              </a:rPr>
              <a:t>:</a:t>
            </a:r>
          </a:p>
          <a:p>
            <a:endParaRPr lang="hu-HU" b="1" dirty="0">
              <a:solidFill>
                <a:srgbClr val="FA3C4B"/>
              </a:solidFill>
              <a:latin typeface="Overpass"/>
            </a:endParaRPr>
          </a:p>
          <a:p>
            <a:pPr marL="0" indent="0" algn="just">
              <a:buNone/>
            </a:pPr>
            <a:r>
              <a:rPr lang="hu-HU" b="0"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Proposed Convention and Recommendation </a:t>
            </a:r>
            <a:r>
              <a:rPr lang="hu-HU" b="1"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concerning </a:t>
            </a:r>
            <a:r>
              <a:rPr lang="hu-HU" b="1"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the partial revision of 15 </a:t>
            </a:r>
            <a:r>
              <a:rPr lang="hu-HU" b="1"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international labour </a:t>
            </a:r>
            <a:r>
              <a:rPr lang="hu-HU" b="1"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instruments following the </a:t>
            </a:r>
            <a:r>
              <a:rPr lang="hu-HU" b="1"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inclusion of a safe and </a:t>
            </a:r>
            <a:r>
              <a:rPr lang="hu-HU" b="1"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healthy working </a:t>
            </a:r>
            <a:r>
              <a:rPr lang="hu-HU" b="1"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environment in the ILO’s framework of </a:t>
            </a:r>
            <a:r>
              <a:rPr lang="hu-HU" b="1" i="0" dirty="0">
                <a:solidFill>
                  <a:srgbClr val="230050"/>
                </a:solidFill>
                <a:effectLst/>
                <a:latin typeface="Noto Sans" panose="020B0502040504020204" pitchFamily="34" charset="0"/>
              </a:rPr>
              <a:t>	</a:t>
            </a:r>
            <a:r>
              <a:rPr lang="en-GB" b="1" i="0" dirty="0">
                <a:solidFill>
                  <a:srgbClr val="230050"/>
                </a:solidFill>
                <a:effectLst/>
                <a:latin typeface="Noto Sans" panose="020B0502040504020204" pitchFamily="34" charset="0"/>
              </a:rPr>
              <a:t>fundamental principles and rights at work</a:t>
            </a:r>
            <a:endParaRPr lang="en-GB" b="1" i="0" dirty="0">
              <a:solidFill>
                <a:srgbClr val="FA3C4B"/>
              </a:solidFill>
              <a:effectLst/>
              <a:latin typeface="Overpass"/>
            </a:endParaRPr>
          </a:p>
          <a:p>
            <a:endParaRPr lang="en-GB" dirty="0"/>
          </a:p>
        </p:txBody>
      </p:sp>
      <p:sp>
        <p:nvSpPr>
          <p:cNvPr id="13" name="Dátum helye 12">
            <a:extLst>
              <a:ext uri="{FF2B5EF4-FFF2-40B4-BE49-F238E27FC236}">
                <a16:creationId xmlns:a16="http://schemas.microsoft.com/office/drawing/2014/main" id="{60CDBF58-DA36-71D6-3475-370B73B65F47}"/>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76D50C25-72A7-C4C4-87AD-7BEAB2D0523A}"/>
              </a:ext>
            </a:extLst>
          </p:cNvPr>
          <p:cNvSpPr>
            <a:spLocks noGrp="1"/>
          </p:cNvSpPr>
          <p:nvPr>
            <p:ph type="ftr" sz="quarter" idx="11"/>
          </p:nvPr>
        </p:nvSpPr>
        <p:spPr>
          <a:xfrm>
            <a:off x="4038600" y="6356350"/>
            <a:ext cx="6483096"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963226FF-5319-47BE-9377-2C4F32B37FC8}"/>
              </a:ext>
            </a:extLst>
          </p:cNvPr>
          <p:cNvSpPr>
            <a:spLocks noGrp="1"/>
          </p:cNvSpPr>
          <p:nvPr>
            <p:ph type="sldNum" sz="quarter" idx="12"/>
          </p:nvPr>
        </p:nvSpPr>
        <p:spPr/>
        <p:txBody>
          <a:bodyPr/>
          <a:lstStyle/>
          <a:p>
            <a:fld id="{50A96BF7-1B57-4A49-8F28-29C64070638C}" type="slidenum">
              <a:rPr lang="en-GB" smtClean="0"/>
              <a:t>24</a:t>
            </a:fld>
            <a:endParaRPr lang="en-GB"/>
          </a:p>
        </p:txBody>
      </p:sp>
      <p:pic>
        <p:nvPicPr>
          <p:cNvPr id="21506" name="Picture 2">
            <a:extLst>
              <a:ext uri="{FF2B5EF4-FFF2-40B4-BE49-F238E27FC236}">
                <a16:creationId xmlns:a16="http://schemas.microsoft.com/office/drawing/2014/main" id="{21FF5047-4892-A1B0-7D00-CBDB8B6588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a:extLst>
              <a:ext uri="{FF2B5EF4-FFF2-40B4-BE49-F238E27FC236}">
                <a16:creationId xmlns:a16="http://schemas.microsoft.com/office/drawing/2014/main" id="{05FAD1CD-C946-88ED-5931-155EAEC19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0427" y="60325"/>
            <a:ext cx="181184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3916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78AFEA9-7186-9DBF-DFB8-3550F75B601E}"/>
              </a:ext>
            </a:extLst>
          </p:cNvPr>
          <p:cNvSpPr>
            <a:spLocks noGrp="1"/>
          </p:cNvSpPr>
          <p:nvPr>
            <p:ph type="title"/>
          </p:nvPr>
        </p:nvSpPr>
        <p:spPr/>
        <p:txBody>
          <a:bodyPr>
            <a:normAutofit/>
          </a:bodyPr>
          <a:lstStyle/>
          <a:p>
            <a:r>
              <a:rPr lang="en-US" sz="3600" b="1" kern="1200" dirty="0">
                <a:solidFill>
                  <a:srgbClr val="FF0000"/>
                </a:solidFill>
                <a:effectLst/>
                <a:latin typeface="+mn-lt"/>
                <a:ea typeface="Times New Roman" panose="02020603050405020304" pitchFamily="18" charset="0"/>
              </a:rPr>
              <a:t>Trade unions – using EU OSH Strategy Framework:</a:t>
            </a:r>
            <a:br>
              <a:rPr lang="en-GB" sz="3600" b="1" dirty="0">
                <a:solidFill>
                  <a:srgbClr val="FF0000"/>
                </a:solidFill>
                <a:effectLst/>
                <a:latin typeface="+mn-lt"/>
                <a:ea typeface="Times New Roman" panose="02020603050405020304" pitchFamily="18" charset="0"/>
              </a:rPr>
            </a:br>
            <a:endParaRPr lang="en-GB" sz="3600" b="1" dirty="0">
              <a:latin typeface="+mn-lt"/>
            </a:endParaRPr>
          </a:p>
        </p:txBody>
      </p:sp>
      <p:sp>
        <p:nvSpPr>
          <p:cNvPr id="3" name="Tartalom helye 2">
            <a:extLst>
              <a:ext uri="{FF2B5EF4-FFF2-40B4-BE49-F238E27FC236}">
                <a16:creationId xmlns:a16="http://schemas.microsoft.com/office/drawing/2014/main" id="{15B8CA71-E620-A07F-B37B-18B850B69C72}"/>
              </a:ext>
            </a:extLst>
          </p:cNvPr>
          <p:cNvSpPr>
            <a:spLocks noGrp="1"/>
          </p:cNvSpPr>
          <p:nvPr>
            <p:ph idx="1"/>
          </p:nvPr>
        </p:nvSpPr>
        <p:spPr>
          <a:xfrm>
            <a:off x="404037" y="1825625"/>
            <a:ext cx="11440633" cy="4351338"/>
          </a:xfrm>
        </p:spPr>
        <p:txBody>
          <a:bodyPr>
            <a:normAutofit/>
          </a:bodyPr>
          <a:lstStyle/>
          <a:p>
            <a:pPr marL="342900" lvl="0" indent="-342900" algn="just" fontAlgn="t">
              <a:lnSpc>
                <a:spcPct val="90000"/>
              </a:lnSpc>
              <a:buFont typeface="Arial" panose="020B0604020202020204" pitchFamily="34" charset="0"/>
              <a:buChar char="•"/>
              <a:tabLst>
                <a:tab pos="457200" algn="l"/>
              </a:tabLst>
            </a:pPr>
            <a:r>
              <a:rPr lang="en-US" sz="2800" b="1" kern="1200" dirty="0">
                <a:solidFill>
                  <a:srgbClr val="000000"/>
                </a:solidFill>
                <a:effectLst/>
                <a:ea typeface="Times New Roman" panose="02020603050405020304" pitchFamily="18" charset="0"/>
                <a:cs typeface="Times New Roman" panose="02020603050405020304" pitchFamily="18" charset="0"/>
              </a:rPr>
              <a:t>Build in / prioritize OSH into union policies – in together with sectoral unions</a:t>
            </a:r>
            <a:endParaRPr lang="en-GB" sz="2800" b="1" dirty="0">
              <a:effectLst/>
              <a:ea typeface="Times New Roman" panose="02020603050405020304" pitchFamily="18" charset="0"/>
              <a:cs typeface="Times New Roman" panose="02020603050405020304" pitchFamily="18" charset="0"/>
            </a:endParaRPr>
          </a:p>
          <a:p>
            <a:pPr marL="342900" lvl="0" indent="-342900" algn="just" fontAlgn="t">
              <a:lnSpc>
                <a:spcPct val="90000"/>
              </a:lnSpc>
              <a:buFont typeface="Arial" panose="020B0604020202020204" pitchFamily="34" charset="0"/>
              <a:buChar char="•"/>
              <a:tabLst>
                <a:tab pos="457200" algn="l"/>
              </a:tabLst>
            </a:pPr>
            <a:r>
              <a:rPr lang="en-US" sz="2800" b="1" kern="1200" dirty="0">
                <a:solidFill>
                  <a:srgbClr val="000000"/>
                </a:solidFill>
                <a:effectLst/>
                <a:ea typeface="Times New Roman" panose="02020603050405020304" pitchFamily="18" charset="0"/>
                <a:cs typeface="Times New Roman" panose="02020603050405020304" pitchFamily="18" charset="0"/>
              </a:rPr>
              <a:t> Capacity building measures to empower workplace unions to deal with OSH</a:t>
            </a:r>
            <a:endParaRPr lang="en-GB" sz="2800" b="1" dirty="0">
              <a:effectLst/>
              <a:ea typeface="Times New Roman" panose="02020603050405020304" pitchFamily="18" charset="0"/>
              <a:cs typeface="Times New Roman" panose="02020603050405020304" pitchFamily="18" charset="0"/>
            </a:endParaRPr>
          </a:p>
          <a:p>
            <a:pPr marL="342900" lvl="0" indent="-342900" algn="just" fontAlgn="t">
              <a:lnSpc>
                <a:spcPct val="90000"/>
              </a:lnSpc>
              <a:buFont typeface="Arial" panose="020B0604020202020204" pitchFamily="34" charset="0"/>
              <a:buChar char="•"/>
              <a:tabLst>
                <a:tab pos="457200" algn="l"/>
              </a:tabLst>
            </a:pPr>
            <a:r>
              <a:rPr lang="en-US" sz="2800" b="1" kern="1200" dirty="0">
                <a:solidFill>
                  <a:srgbClr val="000000"/>
                </a:solidFill>
                <a:effectLst/>
                <a:ea typeface="Times New Roman" panose="02020603050405020304" pitchFamily="18" charset="0"/>
                <a:cs typeface="Times New Roman" panose="02020603050405020304" pitchFamily="18" charset="0"/>
              </a:rPr>
              <a:t>Involvement in OSH policy setting – participate in national OSH structures</a:t>
            </a:r>
            <a:endParaRPr lang="en-GB" sz="2800" b="1" dirty="0">
              <a:effectLst/>
              <a:ea typeface="Times New Roman" panose="02020603050405020304" pitchFamily="18" charset="0"/>
              <a:cs typeface="Times New Roman" panose="02020603050405020304" pitchFamily="18" charset="0"/>
            </a:endParaRPr>
          </a:p>
          <a:p>
            <a:pPr marL="342900" lvl="0" indent="-342900" algn="just" fontAlgn="t">
              <a:lnSpc>
                <a:spcPct val="90000"/>
              </a:lnSpc>
              <a:buFont typeface="Arial" panose="020B0604020202020204" pitchFamily="34" charset="0"/>
              <a:buChar char="•"/>
              <a:tabLst>
                <a:tab pos="457200" algn="l"/>
              </a:tabLst>
            </a:pPr>
            <a:r>
              <a:rPr lang="en-US" sz="2800" b="1" kern="1200" dirty="0">
                <a:solidFill>
                  <a:srgbClr val="000000"/>
                </a:solidFill>
                <a:effectLst/>
                <a:ea typeface="Times New Roman" panose="02020603050405020304" pitchFamily="18" charset="0"/>
                <a:cs typeface="Times New Roman" panose="02020603050405020304" pitchFamily="18" charset="0"/>
              </a:rPr>
              <a:t>Active role in national strategy setting and application / monitoring</a:t>
            </a:r>
            <a:endParaRPr lang="en-GB" sz="2800" b="1" dirty="0">
              <a:effectLst/>
              <a:ea typeface="Times New Roman" panose="02020603050405020304" pitchFamily="18" charset="0"/>
              <a:cs typeface="Times New Roman" panose="02020603050405020304" pitchFamily="18" charset="0"/>
            </a:endParaRPr>
          </a:p>
          <a:p>
            <a:pPr marL="342900" lvl="0" indent="-342900" algn="just" fontAlgn="t">
              <a:lnSpc>
                <a:spcPct val="90000"/>
              </a:lnSpc>
              <a:buFont typeface="Arial" panose="020B0604020202020204" pitchFamily="34" charset="0"/>
              <a:buChar char="•"/>
              <a:tabLst>
                <a:tab pos="457200" algn="l"/>
              </a:tabLst>
            </a:pPr>
            <a:r>
              <a:rPr lang="en-US" sz="2800" b="1" kern="1200" dirty="0">
                <a:solidFill>
                  <a:srgbClr val="000000"/>
                </a:solidFill>
                <a:effectLst/>
                <a:ea typeface="Times New Roman" panose="02020603050405020304" pitchFamily="18" charset="0"/>
                <a:cs typeface="Times New Roman" panose="02020603050405020304" pitchFamily="18" charset="0"/>
              </a:rPr>
              <a:t>Bring OSH issues out from workplace – out to the public</a:t>
            </a:r>
            <a:endParaRPr lang="en-GB" sz="2800" b="1" dirty="0">
              <a:effectLst/>
              <a:ea typeface="Times New Roman" panose="02020603050405020304" pitchFamily="18" charset="0"/>
              <a:cs typeface="Times New Roman" panose="02020603050405020304" pitchFamily="18" charset="0"/>
            </a:endParaRPr>
          </a:p>
          <a:p>
            <a:pPr marL="342900" lvl="0" indent="-342900" algn="just" fontAlgn="t">
              <a:lnSpc>
                <a:spcPct val="90000"/>
              </a:lnSpc>
              <a:buFont typeface="Arial" panose="020B0604020202020204" pitchFamily="34" charset="0"/>
              <a:buChar char="•"/>
              <a:tabLst>
                <a:tab pos="457200" algn="l"/>
              </a:tabLst>
            </a:pPr>
            <a:r>
              <a:rPr lang="en-US" sz="2800" b="1" kern="1200" dirty="0">
                <a:solidFill>
                  <a:srgbClr val="000000"/>
                </a:solidFill>
                <a:effectLst/>
                <a:ea typeface="Times New Roman" panose="02020603050405020304" pitchFamily="18" charset="0"/>
                <a:cs typeface="Times New Roman" panose="02020603050405020304" pitchFamily="18" charset="0"/>
              </a:rPr>
              <a:t>Open up to non-traditional groups of employment</a:t>
            </a:r>
            <a:endParaRPr lang="hu-HU" sz="2800" b="1" kern="1200" dirty="0">
              <a:solidFill>
                <a:srgbClr val="000000"/>
              </a:solidFill>
              <a:effectLst/>
              <a:ea typeface="Times New Roman" panose="02020603050405020304" pitchFamily="18" charset="0"/>
              <a:cs typeface="Times New Roman" panose="02020603050405020304" pitchFamily="18" charset="0"/>
            </a:endParaRPr>
          </a:p>
          <a:p>
            <a:pPr marL="342900" lvl="0" indent="-342900" algn="just" fontAlgn="t">
              <a:lnSpc>
                <a:spcPct val="90000"/>
              </a:lnSpc>
              <a:buFont typeface="Arial" panose="020B0604020202020204" pitchFamily="34" charset="0"/>
              <a:buChar char="•"/>
              <a:tabLst>
                <a:tab pos="457200" algn="l"/>
              </a:tabLst>
            </a:pPr>
            <a:r>
              <a:rPr lang="hu-HU" b="1" dirty="0" err="1">
                <a:solidFill>
                  <a:srgbClr val="000000"/>
                </a:solidFill>
                <a:ea typeface="Times New Roman" panose="02020603050405020304" pitchFamily="18" charset="0"/>
                <a:cs typeface="Times New Roman" panose="02020603050405020304" pitchFamily="18" charset="0"/>
              </a:rPr>
              <a:t>But</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000000"/>
                </a:solidFill>
                <a:ea typeface="Times New Roman" panose="02020603050405020304" pitchFamily="18" charset="0"/>
                <a:cs typeface="Times New Roman" panose="02020603050405020304" pitchFamily="18" charset="0"/>
              </a:rPr>
              <a:t>first</a:t>
            </a:r>
            <a:r>
              <a:rPr lang="hu-HU" b="1" dirty="0">
                <a:solidFill>
                  <a:srgbClr val="000000"/>
                </a:solidFill>
                <a:ea typeface="Times New Roman" panose="02020603050405020304" pitchFamily="18" charset="0"/>
                <a:cs typeface="Times New Roman" panose="02020603050405020304" pitchFamily="18" charset="0"/>
              </a:rPr>
              <a:t> of </a:t>
            </a:r>
            <a:r>
              <a:rPr lang="hu-HU" b="1" dirty="0" err="1">
                <a:solidFill>
                  <a:srgbClr val="000000"/>
                </a:solidFill>
                <a:ea typeface="Times New Roman" panose="02020603050405020304" pitchFamily="18" charset="0"/>
                <a:cs typeface="Times New Roman" panose="02020603050405020304" pitchFamily="18" charset="0"/>
              </a:rPr>
              <a:t>all</a:t>
            </a:r>
            <a:r>
              <a:rPr lang="hu-HU" b="1" dirty="0">
                <a:solidFill>
                  <a:srgbClr val="000000"/>
                </a:solidFill>
                <a:ea typeface="Times New Roman" panose="02020603050405020304" pitchFamily="18" charset="0"/>
                <a:cs typeface="Times New Roman" panose="02020603050405020304" pitchFamily="18" charset="0"/>
              </a:rPr>
              <a:t>: </a:t>
            </a:r>
            <a:r>
              <a:rPr lang="hu-HU" b="1" dirty="0" err="1">
                <a:solidFill>
                  <a:srgbClr val="FF0000"/>
                </a:solidFill>
                <a:ea typeface="Times New Roman" panose="02020603050405020304" pitchFamily="18" charset="0"/>
                <a:cs typeface="Times New Roman" panose="02020603050405020304" pitchFamily="18" charset="0"/>
              </a:rPr>
              <a:t>thematise</a:t>
            </a:r>
            <a:r>
              <a:rPr lang="hu-HU" b="1" dirty="0">
                <a:solidFill>
                  <a:srgbClr val="FF0000"/>
                </a:solidFill>
                <a:ea typeface="Times New Roman" panose="02020603050405020304" pitchFamily="18" charset="0"/>
                <a:cs typeface="Times New Roman" panose="02020603050405020304" pitchFamily="18" charset="0"/>
              </a:rPr>
              <a:t> / </a:t>
            </a:r>
            <a:r>
              <a:rPr lang="hu-HU" b="1" dirty="0" err="1">
                <a:solidFill>
                  <a:srgbClr val="FF0000"/>
                </a:solidFill>
                <a:ea typeface="Times New Roman" panose="02020603050405020304" pitchFamily="18" charset="0"/>
                <a:cs typeface="Times New Roman" panose="02020603050405020304" pitchFamily="18" charset="0"/>
              </a:rPr>
              <a:t>build</a:t>
            </a:r>
            <a:r>
              <a:rPr lang="hu-HU" b="1" dirty="0">
                <a:solidFill>
                  <a:srgbClr val="FF0000"/>
                </a:solidFill>
                <a:ea typeface="Times New Roman" panose="02020603050405020304" pitchFamily="18" charset="0"/>
                <a:cs typeface="Times New Roman" panose="02020603050405020304" pitchFamily="18" charset="0"/>
              </a:rPr>
              <a:t> </a:t>
            </a:r>
            <a:r>
              <a:rPr lang="hu-HU" b="1" dirty="0" err="1">
                <a:solidFill>
                  <a:srgbClr val="FF0000"/>
                </a:solidFill>
                <a:ea typeface="Times New Roman" panose="02020603050405020304" pitchFamily="18" charset="0"/>
                <a:cs typeface="Times New Roman" panose="02020603050405020304" pitchFamily="18" charset="0"/>
              </a:rPr>
              <a:t>capacity</a:t>
            </a:r>
            <a:r>
              <a:rPr lang="hu-HU" b="1" dirty="0">
                <a:solidFill>
                  <a:srgbClr val="FF0000"/>
                </a:solidFill>
                <a:ea typeface="Times New Roman" panose="02020603050405020304" pitchFamily="18" charset="0"/>
                <a:cs typeface="Times New Roman" panose="02020603050405020304" pitchFamily="18" charset="0"/>
              </a:rPr>
              <a:t> in </a:t>
            </a:r>
            <a:r>
              <a:rPr lang="hu-HU" b="1" dirty="0" err="1">
                <a:solidFill>
                  <a:srgbClr val="FF0000"/>
                </a:solidFill>
                <a:ea typeface="Times New Roman" panose="02020603050405020304" pitchFamily="18" charset="0"/>
                <a:cs typeface="Times New Roman" panose="02020603050405020304" pitchFamily="18" charset="0"/>
              </a:rPr>
              <a:t>unions</a:t>
            </a:r>
            <a:r>
              <a:rPr lang="hu-HU" b="1" dirty="0">
                <a:solidFill>
                  <a:srgbClr val="FF0000"/>
                </a:solidFill>
                <a:ea typeface="Times New Roman" panose="02020603050405020304" pitchFamily="18" charset="0"/>
                <a:cs typeface="Times New Roman" panose="02020603050405020304" pitchFamily="18" charset="0"/>
              </a:rPr>
              <a:t> </a:t>
            </a:r>
            <a:r>
              <a:rPr lang="hu-HU" b="1" dirty="0" err="1">
                <a:solidFill>
                  <a:srgbClr val="FF0000"/>
                </a:solidFill>
                <a:ea typeface="Times New Roman" panose="02020603050405020304" pitchFamily="18" charset="0"/>
                <a:cs typeface="Times New Roman" panose="02020603050405020304" pitchFamily="18" charset="0"/>
              </a:rPr>
              <a:t>for</a:t>
            </a:r>
            <a:r>
              <a:rPr lang="hu-HU" b="1" dirty="0">
                <a:solidFill>
                  <a:srgbClr val="FF0000"/>
                </a:solidFill>
                <a:ea typeface="Times New Roman" panose="02020603050405020304" pitchFamily="18" charset="0"/>
                <a:cs typeface="Times New Roman" panose="02020603050405020304" pitchFamily="18" charset="0"/>
              </a:rPr>
              <a:t> OSH !</a:t>
            </a:r>
            <a:endParaRPr lang="en-GB" sz="2800" b="1" dirty="0">
              <a:solidFill>
                <a:srgbClr val="FF0000"/>
              </a:solidFill>
              <a:effectLst/>
              <a:ea typeface="Times New Roman" panose="02020603050405020304" pitchFamily="18" charset="0"/>
              <a:cs typeface="Times New Roman" panose="02020603050405020304" pitchFamily="18" charset="0"/>
            </a:endParaRPr>
          </a:p>
          <a:p>
            <a:endParaRPr lang="en-GB" dirty="0"/>
          </a:p>
        </p:txBody>
      </p:sp>
      <p:sp>
        <p:nvSpPr>
          <p:cNvPr id="13" name="Dátum helye 12">
            <a:extLst>
              <a:ext uri="{FF2B5EF4-FFF2-40B4-BE49-F238E27FC236}">
                <a16:creationId xmlns:a16="http://schemas.microsoft.com/office/drawing/2014/main" id="{60CDBF58-DA36-71D6-3475-370B73B65F47}"/>
              </a:ext>
            </a:extLst>
          </p:cNvPr>
          <p:cNvSpPr>
            <a:spLocks noGrp="1"/>
          </p:cNvSpPr>
          <p:nvPr>
            <p:ph type="dt" sz="half" idx="10"/>
          </p:nvPr>
        </p:nvSpPr>
        <p:spPr/>
        <p:txBody>
          <a:bodyPr/>
          <a:lstStyle/>
          <a:p>
            <a:r>
              <a:rPr lang="en-US"/>
              <a:t>27. 04. 2023       Skopje</a:t>
            </a:r>
            <a:endParaRPr lang="en-GB"/>
          </a:p>
        </p:txBody>
      </p:sp>
      <p:sp>
        <p:nvSpPr>
          <p:cNvPr id="14" name="Élőláb helye 13">
            <a:extLst>
              <a:ext uri="{FF2B5EF4-FFF2-40B4-BE49-F238E27FC236}">
                <a16:creationId xmlns:a16="http://schemas.microsoft.com/office/drawing/2014/main" id="{76D50C25-72A7-C4C4-87AD-7BEAB2D0523A}"/>
              </a:ext>
            </a:extLst>
          </p:cNvPr>
          <p:cNvSpPr>
            <a:spLocks noGrp="1"/>
          </p:cNvSpPr>
          <p:nvPr>
            <p:ph type="ftr" sz="quarter" idx="11"/>
          </p:nvPr>
        </p:nvSpPr>
        <p:spPr>
          <a:xfrm>
            <a:off x="4038600" y="6356350"/>
            <a:ext cx="6483096" cy="365125"/>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15" name="Dia számának helye 14">
            <a:extLst>
              <a:ext uri="{FF2B5EF4-FFF2-40B4-BE49-F238E27FC236}">
                <a16:creationId xmlns:a16="http://schemas.microsoft.com/office/drawing/2014/main" id="{963226FF-5319-47BE-9377-2C4F32B37FC8}"/>
              </a:ext>
            </a:extLst>
          </p:cNvPr>
          <p:cNvSpPr>
            <a:spLocks noGrp="1"/>
          </p:cNvSpPr>
          <p:nvPr>
            <p:ph type="sldNum" sz="quarter" idx="12"/>
          </p:nvPr>
        </p:nvSpPr>
        <p:spPr/>
        <p:txBody>
          <a:bodyPr/>
          <a:lstStyle/>
          <a:p>
            <a:fld id="{50A96BF7-1B57-4A49-8F28-29C64070638C}" type="slidenum">
              <a:rPr lang="en-GB" smtClean="0"/>
              <a:t>25</a:t>
            </a:fld>
            <a:endParaRPr lang="en-GB"/>
          </a:p>
        </p:txBody>
      </p:sp>
      <p:pic>
        <p:nvPicPr>
          <p:cNvPr id="21506" name="Picture 2">
            <a:extLst>
              <a:ext uri="{FF2B5EF4-FFF2-40B4-BE49-F238E27FC236}">
                <a16:creationId xmlns:a16="http://schemas.microsoft.com/office/drawing/2014/main" id="{21FF5047-4892-A1B0-7D00-CBDB8B6588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3">
            <a:extLst>
              <a:ext uri="{FF2B5EF4-FFF2-40B4-BE49-F238E27FC236}">
                <a16:creationId xmlns:a16="http://schemas.microsoft.com/office/drawing/2014/main" id="{05FAD1CD-C946-88ED-5931-155EAEC199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0427" y="60325"/>
            <a:ext cx="181184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295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294861" y="1103012"/>
            <a:ext cx="11897139" cy="2841666"/>
          </a:xfrm>
        </p:spPr>
        <p:txBody>
          <a:bodyPr/>
          <a:lstStyle/>
          <a:p>
            <a:pPr marL="457200" lvl="1" indent="0">
              <a:buNone/>
            </a:pPr>
            <a:r>
              <a:rPr lang="en-US" dirty="0"/>
              <a:t> </a:t>
            </a:r>
            <a:r>
              <a:rPr lang="en-GB" b="1" i="0" dirty="0">
                <a:solidFill>
                  <a:srgbClr val="003399"/>
                </a:solidFill>
                <a:effectLst/>
                <a:latin typeface="Open Sans" panose="020B0606030504020204" pitchFamily="34" charset="0"/>
              </a:rPr>
              <a:t>Directive 89/391/EEC - OSH "Framework Directive"</a:t>
            </a:r>
          </a:p>
          <a:p>
            <a:pPr algn="l"/>
            <a:r>
              <a:rPr lang="en-GB" sz="2400" b="0" i="0" dirty="0">
                <a:solidFill>
                  <a:srgbClr val="212529"/>
                </a:solidFill>
                <a:effectLst/>
                <a:latin typeface="Open Sans" panose="020B0606030504020204" pitchFamily="34" charset="0"/>
              </a:rPr>
              <a:t>introduce</a:t>
            </a:r>
            <a:r>
              <a:rPr lang="hu-HU" sz="2400" b="0" i="0" dirty="0">
                <a:solidFill>
                  <a:srgbClr val="212529"/>
                </a:solidFill>
                <a:effectLst/>
                <a:latin typeface="Open Sans" panose="020B0606030504020204" pitchFamily="34" charset="0"/>
              </a:rPr>
              <a:t>d</a:t>
            </a:r>
            <a:r>
              <a:rPr lang="en-GB" sz="2400" b="0" i="0" dirty="0">
                <a:solidFill>
                  <a:srgbClr val="212529"/>
                </a:solidFill>
                <a:effectLst/>
                <a:latin typeface="Open Sans" panose="020B0606030504020204" pitchFamily="34" charset="0"/>
              </a:rPr>
              <a:t> measures to encourage improvements in the safety and health of workers at work. It applies to all sectors of activity, both public and private, except for specific public service activities, such as the armed forces, the police or certain civil protection services.</a:t>
            </a:r>
          </a:p>
          <a:p>
            <a:pPr algn="l"/>
            <a:r>
              <a:rPr lang="en-GB" sz="2400" b="0" i="0" dirty="0">
                <a:solidFill>
                  <a:srgbClr val="212529"/>
                </a:solidFill>
                <a:effectLst/>
                <a:latin typeface="Open Sans" panose="020B0606030504020204" pitchFamily="34" charset="0"/>
              </a:rPr>
              <a:t>it </a:t>
            </a:r>
            <a:r>
              <a:rPr lang="hu-HU" sz="2400" b="0" i="0" dirty="0">
                <a:solidFill>
                  <a:srgbClr val="212529"/>
                </a:solidFill>
                <a:effectLst/>
                <a:latin typeface="Open Sans" panose="020B0606030504020204" pitchFamily="34" charset="0"/>
              </a:rPr>
              <a:t>is </a:t>
            </a:r>
            <a:r>
              <a:rPr lang="hu-HU" sz="2400" b="0" i="0" dirty="0" err="1">
                <a:solidFill>
                  <a:srgbClr val="212529"/>
                </a:solidFill>
                <a:effectLst/>
                <a:latin typeface="Open Sans" panose="020B0606030504020204" pitchFamily="34" charset="0"/>
              </a:rPr>
              <a:t>fundamental</a:t>
            </a:r>
            <a:r>
              <a:rPr lang="hu-HU" sz="2400" b="0" i="0" dirty="0">
                <a:solidFill>
                  <a:srgbClr val="212529"/>
                </a:solidFill>
                <a:effectLst/>
                <a:latin typeface="Open Sans" panose="020B0606030504020204" pitchFamily="34" charset="0"/>
              </a:rPr>
              <a:t> - </a:t>
            </a:r>
            <a:r>
              <a:rPr lang="en-GB" sz="2400" b="0" i="0" dirty="0">
                <a:solidFill>
                  <a:srgbClr val="212529"/>
                </a:solidFill>
                <a:effectLst/>
                <a:latin typeface="Open Sans" panose="020B0606030504020204" pitchFamily="34" charset="0"/>
              </a:rPr>
              <a:t>the basic safety and health legal act which lays down general principles concerning the prevention and protection of workers against occupational accidents and diseases. It contains principles concerning the prevention of risks, the protection of safety and health, the assessment of risks, the elimination of risks and accident factors, the informing, consultation and balanced participation and training of workers and their representatives.</a:t>
            </a:r>
            <a:endParaRPr lang="hu-HU" sz="2400" b="0" i="0" dirty="0">
              <a:solidFill>
                <a:srgbClr val="212529"/>
              </a:solidFill>
              <a:effectLst/>
              <a:latin typeface="Open Sans" panose="020B0606030504020204" pitchFamily="34" charset="0"/>
            </a:endParaRPr>
          </a:p>
          <a:p>
            <a:pPr algn="l"/>
            <a:r>
              <a:rPr lang="hu-HU" sz="2400" dirty="0">
                <a:solidFill>
                  <a:srgbClr val="212529"/>
                </a:solidFill>
                <a:latin typeface="Open Sans" panose="020B0606030504020204" pitchFamily="34" charset="0"/>
              </a:rPr>
              <a:t>+</a:t>
            </a:r>
            <a:r>
              <a:rPr lang="hu-HU" sz="2400" b="1" dirty="0">
                <a:solidFill>
                  <a:srgbClr val="0070C0"/>
                </a:solidFill>
                <a:latin typeface="Open Sans" panose="020B0606030504020204" pitchFamily="34" charset="0"/>
              </a:rPr>
              <a:t>24 </a:t>
            </a:r>
            <a:r>
              <a:rPr lang="hu-HU" sz="2400" b="1" dirty="0" err="1">
                <a:solidFill>
                  <a:srgbClr val="0070C0"/>
                </a:solidFill>
                <a:latin typeface="Open Sans" panose="020B0606030504020204" pitchFamily="34" charset="0"/>
              </a:rPr>
              <a:t>individual</a:t>
            </a:r>
            <a:r>
              <a:rPr lang="hu-HU" sz="2400" b="1" dirty="0">
                <a:solidFill>
                  <a:srgbClr val="0070C0"/>
                </a:solidFill>
                <a:latin typeface="Open Sans" panose="020B0606030504020204" pitchFamily="34" charset="0"/>
              </a:rPr>
              <a:t> </a:t>
            </a:r>
            <a:r>
              <a:rPr lang="hu-HU" sz="2400" b="1" dirty="0" err="1">
                <a:solidFill>
                  <a:srgbClr val="0070C0"/>
                </a:solidFill>
                <a:latin typeface="Open Sans" panose="020B0606030504020204" pitchFamily="34" charset="0"/>
              </a:rPr>
              <a:t>specific</a:t>
            </a:r>
            <a:r>
              <a:rPr lang="hu-HU" sz="2400" b="1" dirty="0">
                <a:solidFill>
                  <a:srgbClr val="0070C0"/>
                </a:solidFill>
                <a:latin typeface="Open Sans" panose="020B0606030504020204" pitchFamily="34" charset="0"/>
              </a:rPr>
              <a:t> </a:t>
            </a:r>
            <a:r>
              <a:rPr lang="hu-HU" sz="2400" b="1" dirty="0" err="1">
                <a:solidFill>
                  <a:srgbClr val="0070C0"/>
                </a:solidFill>
                <a:latin typeface="Open Sans" panose="020B0606030504020204" pitchFamily="34" charset="0"/>
              </a:rPr>
              <a:t>directives</a:t>
            </a:r>
            <a:br>
              <a:rPr lang="en-GB" dirty="0"/>
            </a:br>
            <a:endParaRPr lang="en-US" dirty="0"/>
          </a:p>
          <a:p>
            <a:pPr marL="0" indent="0">
              <a:buNone/>
            </a:pPr>
            <a:endParaRPr lang="en-US" altLang="en-US" dirty="0"/>
          </a:p>
          <a:p>
            <a:pPr marL="1257300" lvl="2" indent="-342900">
              <a:buFont typeface="+mj-lt"/>
              <a:buAutoNum type="alphaLcPeriod"/>
            </a:pPr>
            <a:endParaRPr lang="en-US" dirty="0"/>
          </a:p>
        </p:txBody>
      </p:sp>
      <p:sp>
        <p:nvSpPr>
          <p:cNvPr id="4" name="Title 3"/>
          <p:cNvSpPr>
            <a:spLocks noGrp="1"/>
          </p:cNvSpPr>
          <p:nvPr>
            <p:ph type="title"/>
          </p:nvPr>
        </p:nvSpPr>
        <p:spPr>
          <a:xfrm>
            <a:off x="929308" y="136525"/>
            <a:ext cx="10515600" cy="782357"/>
          </a:xfrm>
        </p:spPr>
        <p:txBody>
          <a:bodyPr/>
          <a:lstStyle/>
          <a:p>
            <a:r>
              <a:rPr lang="en-US" b="1" dirty="0">
                <a:latin typeface="+mn-lt"/>
              </a:rPr>
              <a:t>EU competences in the area of OSH</a:t>
            </a:r>
          </a:p>
        </p:txBody>
      </p:sp>
      <p:sp>
        <p:nvSpPr>
          <p:cNvPr id="7" name="Dia számának helye 6">
            <a:extLst>
              <a:ext uri="{FF2B5EF4-FFF2-40B4-BE49-F238E27FC236}">
                <a16:creationId xmlns:a16="http://schemas.microsoft.com/office/drawing/2014/main" id="{C9B9D424-6505-3A7D-4E16-3F780E53B008}"/>
              </a:ext>
            </a:extLst>
          </p:cNvPr>
          <p:cNvSpPr>
            <a:spLocks noGrp="1"/>
          </p:cNvSpPr>
          <p:nvPr>
            <p:ph type="sldNum" sz="quarter" idx="12"/>
          </p:nvPr>
        </p:nvSpPr>
        <p:spPr/>
        <p:txBody>
          <a:bodyPr/>
          <a:lstStyle/>
          <a:p>
            <a:fld id="{F46C79FD-C571-418B-AB0F-5EE936C85276}" type="slidenum">
              <a:rPr lang="en-GB" smtClean="0"/>
              <a:t>3</a:t>
            </a:fld>
            <a:endParaRPr lang="en-GB"/>
          </a:p>
        </p:txBody>
      </p:sp>
      <p:sp>
        <p:nvSpPr>
          <p:cNvPr id="8" name="Dátum helye 12">
            <a:extLst>
              <a:ext uri="{FF2B5EF4-FFF2-40B4-BE49-F238E27FC236}">
                <a16:creationId xmlns:a16="http://schemas.microsoft.com/office/drawing/2014/main" id="{601CB361-2C05-2F55-4591-FD944FED6E5F}"/>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lumMod val="50000"/>
                    <a:lumOff val="50000"/>
                  </a:schemeClr>
                </a:solidFill>
              </a:rPr>
              <a:t>27. 04. 2023       Skopje</a:t>
            </a:r>
            <a:endParaRPr lang="en-GB" sz="1400" dirty="0">
              <a:solidFill>
                <a:schemeClr val="tx1">
                  <a:lumMod val="50000"/>
                  <a:lumOff val="50000"/>
                </a:schemeClr>
              </a:solidFill>
            </a:endParaRPr>
          </a:p>
        </p:txBody>
      </p:sp>
      <p:sp>
        <p:nvSpPr>
          <p:cNvPr id="9" name="Élőláb helye 10">
            <a:extLst>
              <a:ext uri="{FF2B5EF4-FFF2-40B4-BE49-F238E27FC236}">
                <a16:creationId xmlns:a16="http://schemas.microsoft.com/office/drawing/2014/main" id="{9B87A952-1690-A0B8-33EC-A0BC8FA5DF81}"/>
              </a:ext>
            </a:extLst>
          </p:cNvPr>
          <p:cNvSpPr txBox="1">
            <a:spLocks/>
          </p:cNvSpPr>
          <p:nvPr/>
        </p:nvSpPr>
        <p:spPr>
          <a:xfrm>
            <a:off x="3767328" y="6356350"/>
            <a:ext cx="707136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a:t>
            </a:r>
            <a:r>
              <a:rPr lang="hu-HU" sz="1400" dirty="0">
                <a:solidFill>
                  <a:schemeClr val="tx1">
                    <a:lumMod val="50000"/>
                    <a:lumOff val="50000"/>
                  </a:schemeClr>
                </a:solidFill>
              </a:rPr>
              <a:t>		</a:t>
            </a:r>
            <a:r>
              <a:rPr lang="en-GB" sz="1400" dirty="0">
                <a:solidFill>
                  <a:schemeClr val="tx1">
                    <a:lumMod val="50000"/>
                    <a:lumOff val="50000"/>
                  </a:schemeClr>
                </a:solidFill>
              </a:rPr>
              <a:t> Seminar on Trade unions and International Labour Standards</a:t>
            </a:r>
          </a:p>
        </p:txBody>
      </p:sp>
      <p:pic>
        <p:nvPicPr>
          <p:cNvPr id="2050" name="Picture 2">
            <a:extLst>
              <a:ext uri="{FF2B5EF4-FFF2-40B4-BE49-F238E27FC236}">
                <a16:creationId xmlns:a16="http://schemas.microsoft.com/office/drawing/2014/main" id="{06164D5D-9251-6284-8841-2DC039CF8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id="{D176930D-E3BA-A3C2-56AA-994B22662B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6878" y="31920"/>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5711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pic>
        <p:nvPicPr>
          <p:cNvPr id="4" name="Picture 2" descr="Nicolas Schmit, Commissaire européen à l'Emploi et aux Droits sociaux,  l'invité d'honneur du Cercle des Européens - Noelle Lenoir Avocats">
            <a:extLst>
              <a:ext uri="{FF2B5EF4-FFF2-40B4-BE49-F238E27FC236}">
                <a16:creationId xmlns:a16="http://schemas.microsoft.com/office/drawing/2014/main" id="{1510844A-838D-1907-E269-EEDFE24BED8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64225" y="1038558"/>
            <a:ext cx="3929166" cy="2207692"/>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3">
            <a:extLst>
              <a:ext uri="{FF2B5EF4-FFF2-40B4-BE49-F238E27FC236}">
                <a16:creationId xmlns:a16="http://schemas.microsoft.com/office/drawing/2014/main" id="{7661B99B-128B-D471-4C57-B823273A1E64}"/>
              </a:ext>
            </a:extLst>
          </p:cNvPr>
          <p:cNvSpPr txBox="1">
            <a:spLocks/>
          </p:cNvSpPr>
          <p:nvPr/>
        </p:nvSpPr>
        <p:spPr>
          <a:xfrm>
            <a:off x="5145025" y="695325"/>
            <a:ext cx="6400686" cy="3364619"/>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0"/>
              </a:spcBef>
              <a:spcAft>
                <a:spcPts val="18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BE" sz="2400" b="1" dirty="0"/>
              <a:t>« </a:t>
            </a:r>
            <a:r>
              <a:rPr lang="en-US" sz="2400" b="1" dirty="0"/>
              <a:t>The European Pillar of Social Rights has been our reference point for building a strong social Europe. Now we breathe new life into it, turning its principles into actions.</a:t>
            </a:r>
            <a:r>
              <a:rPr lang="fr-BE" altLang="en-US" sz="2400" b="1" dirty="0"/>
              <a:t> »</a:t>
            </a:r>
          </a:p>
          <a:p>
            <a:pPr marL="0" indent="0">
              <a:buNone/>
            </a:pPr>
            <a:r>
              <a:rPr lang="fr-BE" altLang="en-US" sz="1800" b="1" dirty="0"/>
              <a:t>Nicolas Schmit, European Commissioner for Jobs and Social Rights</a:t>
            </a:r>
            <a:endParaRPr lang="en-GB" altLang="en-US" sz="1800" b="1" dirty="0"/>
          </a:p>
        </p:txBody>
      </p:sp>
      <p:sp>
        <p:nvSpPr>
          <p:cNvPr id="6" name="Szövegdoboz 5">
            <a:extLst>
              <a:ext uri="{FF2B5EF4-FFF2-40B4-BE49-F238E27FC236}">
                <a16:creationId xmlns:a16="http://schemas.microsoft.com/office/drawing/2014/main" id="{2FF7DDA8-28C4-E494-7EA7-D01593FF545C}"/>
              </a:ext>
            </a:extLst>
          </p:cNvPr>
          <p:cNvSpPr txBox="1"/>
          <p:nvPr/>
        </p:nvSpPr>
        <p:spPr>
          <a:xfrm>
            <a:off x="384728" y="3399591"/>
            <a:ext cx="11160983" cy="1107996"/>
          </a:xfrm>
          <a:prstGeom prst="rect">
            <a:avLst/>
          </a:prstGeom>
          <a:noFill/>
        </p:spPr>
        <p:txBody>
          <a:bodyPr wrap="square">
            <a:spAutoFit/>
          </a:bodyPr>
          <a:lstStyle/>
          <a:p>
            <a:pPr algn="l"/>
            <a:r>
              <a:rPr lang="en-GB" sz="2200" b="1" i="0" dirty="0">
                <a:effectLst/>
              </a:rPr>
              <a:t>The 20 principles of the European Pillar of Social Rights are the beacon guiding </a:t>
            </a:r>
            <a:r>
              <a:rPr lang="hu-HU" sz="2200" b="1" i="0" dirty="0">
                <a:effectLst/>
              </a:rPr>
              <a:t>the European Union, </a:t>
            </a:r>
            <a:r>
              <a:rPr lang="hu-HU" sz="2200" b="1" i="0" dirty="0" err="1">
                <a:effectLst/>
              </a:rPr>
              <a:t>member</a:t>
            </a:r>
            <a:r>
              <a:rPr lang="hu-HU" sz="2200" b="1" i="0" dirty="0">
                <a:effectLst/>
              </a:rPr>
              <a:t> </a:t>
            </a:r>
            <a:r>
              <a:rPr lang="hu-HU" sz="2200" b="1" i="0" dirty="0" err="1">
                <a:effectLst/>
              </a:rPr>
              <a:t>states</a:t>
            </a:r>
            <a:r>
              <a:rPr lang="hu-HU" sz="2200" b="1" i="0" dirty="0">
                <a:effectLst/>
              </a:rPr>
              <a:t> „</a:t>
            </a:r>
            <a:r>
              <a:rPr lang="en-GB" sz="2200" b="1" i="0" dirty="0">
                <a:effectLst/>
              </a:rPr>
              <a:t>towards a strong social Europe that is fair, inclusive and full of opportunity</a:t>
            </a:r>
            <a:r>
              <a:rPr lang="hu-HU" sz="2200" b="1" i="0" dirty="0">
                <a:effectLst/>
              </a:rPr>
              <a:t>”</a:t>
            </a:r>
            <a:r>
              <a:rPr lang="en-GB" sz="2200" b="1" i="0" dirty="0">
                <a:effectLst/>
              </a:rPr>
              <a:t>.</a:t>
            </a:r>
          </a:p>
        </p:txBody>
      </p:sp>
      <p:sp>
        <p:nvSpPr>
          <p:cNvPr id="8" name="Dia számának helye 7">
            <a:extLst>
              <a:ext uri="{FF2B5EF4-FFF2-40B4-BE49-F238E27FC236}">
                <a16:creationId xmlns:a16="http://schemas.microsoft.com/office/drawing/2014/main" id="{75D3A86A-27A3-52E8-BACE-E731B1E172EF}"/>
              </a:ext>
            </a:extLst>
          </p:cNvPr>
          <p:cNvSpPr>
            <a:spLocks noGrp="1"/>
          </p:cNvSpPr>
          <p:nvPr>
            <p:ph type="sldNum" sz="quarter" idx="12"/>
          </p:nvPr>
        </p:nvSpPr>
        <p:spPr/>
        <p:txBody>
          <a:bodyPr/>
          <a:lstStyle/>
          <a:p>
            <a:fld id="{F46C79FD-C571-418B-AB0F-5EE936C85276}" type="slidenum">
              <a:rPr lang="en-GB" smtClean="0"/>
              <a:t>4</a:t>
            </a:fld>
            <a:endParaRPr lang="en-GB"/>
          </a:p>
        </p:txBody>
      </p:sp>
      <p:sp>
        <p:nvSpPr>
          <p:cNvPr id="9" name="Dátum helye 12">
            <a:extLst>
              <a:ext uri="{FF2B5EF4-FFF2-40B4-BE49-F238E27FC236}">
                <a16:creationId xmlns:a16="http://schemas.microsoft.com/office/drawing/2014/main" id="{8C843E67-240A-5E38-A361-26A89A2D6DAD}"/>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lumMod val="50000"/>
                    <a:lumOff val="50000"/>
                  </a:schemeClr>
                </a:solidFill>
              </a:rPr>
              <a:t>27. 04. 2023       Skopje</a:t>
            </a:r>
            <a:endParaRPr lang="en-GB" sz="1400" dirty="0">
              <a:solidFill>
                <a:schemeClr val="tx1">
                  <a:lumMod val="50000"/>
                  <a:lumOff val="50000"/>
                </a:schemeClr>
              </a:solidFill>
            </a:endParaRPr>
          </a:p>
        </p:txBody>
      </p:sp>
      <p:sp>
        <p:nvSpPr>
          <p:cNvPr id="10" name="Élőláb helye 10">
            <a:extLst>
              <a:ext uri="{FF2B5EF4-FFF2-40B4-BE49-F238E27FC236}">
                <a16:creationId xmlns:a16="http://schemas.microsoft.com/office/drawing/2014/main" id="{D5387D6E-C853-C29E-5922-A998FBE4470E}"/>
              </a:ext>
            </a:extLst>
          </p:cNvPr>
          <p:cNvSpPr txBox="1">
            <a:spLocks/>
          </p:cNvSpPr>
          <p:nvPr/>
        </p:nvSpPr>
        <p:spPr>
          <a:xfrm>
            <a:off x="3767328" y="6356350"/>
            <a:ext cx="707136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a:t>
            </a:r>
            <a:r>
              <a:rPr lang="hu-HU" sz="1400" dirty="0">
                <a:solidFill>
                  <a:schemeClr val="tx1">
                    <a:lumMod val="50000"/>
                    <a:lumOff val="50000"/>
                  </a:schemeClr>
                </a:solidFill>
              </a:rPr>
              <a:t>		</a:t>
            </a:r>
            <a:r>
              <a:rPr lang="en-GB" sz="1400" dirty="0">
                <a:solidFill>
                  <a:schemeClr val="tx1">
                    <a:lumMod val="50000"/>
                    <a:lumOff val="50000"/>
                  </a:schemeClr>
                </a:solidFill>
              </a:rPr>
              <a:t>Seminar on Trade unions and International Labour Standards</a:t>
            </a:r>
          </a:p>
        </p:txBody>
      </p:sp>
      <p:pic>
        <p:nvPicPr>
          <p:cNvPr id="3075" name="Picture 3">
            <a:extLst>
              <a:ext uri="{FF2B5EF4-FFF2-40B4-BE49-F238E27FC236}">
                <a16:creationId xmlns:a16="http://schemas.microsoft.com/office/drawing/2014/main" id="{5645B776-4AE0-7D3C-E340-5C9A1BFA6B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99F7246B-ADE0-E3FF-535E-2B2E0DCE4C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09467" y="85725"/>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426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D84189-45A7-884B-8703-BE26A5E94A5E}"/>
              </a:ext>
            </a:extLst>
          </p:cNvPr>
          <p:cNvPicPr>
            <a:picLocks noChangeAspect="1"/>
          </p:cNvPicPr>
          <p:nvPr/>
        </p:nvPicPr>
        <p:blipFill rotWithShape="1">
          <a:blip r:embed="rId3"/>
          <a:srcRect l="9123" t="5263" r="8597" b="17194"/>
          <a:stretch/>
        </p:blipFill>
        <p:spPr>
          <a:xfrm>
            <a:off x="2577934" y="7413"/>
            <a:ext cx="6661106" cy="6277633"/>
          </a:xfrm>
          <a:prstGeom prst="rect">
            <a:avLst/>
          </a:prstGeom>
        </p:spPr>
      </p:pic>
      <p:sp>
        <p:nvSpPr>
          <p:cNvPr id="6" name="TextBox 5">
            <a:extLst>
              <a:ext uri="{FF2B5EF4-FFF2-40B4-BE49-F238E27FC236}">
                <a16:creationId xmlns:a16="http://schemas.microsoft.com/office/drawing/2014/main" id="{AA0E836A-BFF8-4A45-88B1-970A797AACBD}"/>
              </a:ext>
            </a:extLst>
          </p:cNvPr>
          <p:cNvSpPr txBox="1"/>
          <p:nvPr/>
        </p:nvSpPr>
        <p:spPr>
          <a:xfrm>
            <a:off x="3794599" y="352631"/>
            <a:ext cx="1185357" cy="553998"/>
          </a:xfrm>
          <a:prstGeom prst="rect">
            <a:avLst/>
          </a:prstGeom>
          <a:noFill/>
        </p:spPr>
        <p:txBody>
          <a:bodyPr wrap="square" rtlCol="0">
            <a:spAutoFit/>
          </a:bodyPr>
          <a:lstStyle/>
          <a:p>
            <a:pPr algn="ctr"/>
            <a:r>
              <a:rPr lang="en-US" sz="1000" dirty="0"/>
              <a:t>Housing and </a:t>
            </a:r>
            <a:br>
              <a:rPr lang="en-US" sz="1000" dirty="0"/>
            </a:br>
            <a:r>
              <a:rPr lang="en-US" sz="1000" dirty="0"/>
              <a:t>assistance for </a:t>
            </a:r>
            <a:br>
              <a:rPr lang="en-US" sz="1000" dirty="0"/>
            </a:br>
            <a:r>
              <a:rPr lang="en-US" sz="1000" dirty="0"/>
              <a:t>the homeless</a:t>
            </a:r>
          </a:p>
        </p:txBody>
      </p:sp>
      <p:sp>
        <p:nvSpPr>
          <p:cNvPr id="7" name="TextBox 6">
            <a:extLst>
              <a:ext uri="{FF2B5EF4-FFF2-40B4-BE49-F238E27FC236}">
                <a16:creationId xmlns:a16="http://schemas.microsoft.com/office/drawing/2014/main" id="{8A27FD62-2FF6-9B48-BB76-56C009D36BB0}"/>
              </a:ext>
            </a:extLst>
          </p:cNvPr>
          <p:cNvSpPr txBox="1"/>
          <p:nvPr/>
        </p:nvSpPr>
        <p:spPr>
          <a:xfrm>
            <a:off x="4979956" y="176870"/>
            <a:ext cx="864123" cy="553998"/>
          </a:xfrm>
          <a:prstGeom prst="rect">
            <a:avLst/>
          </a:prstGeom>
          <a:noFill/>
        </p:spPr>
        <p:txBody>
          <a:bodyPr wrap="square" rtlCol="0">
            <a:spAutoFit/>
          </a:bodyPr>
          <a:lstStyle/>
          <a:p>
            <a:pPr algn="r"/>
            <a:r>
              <a:rPr lang="en-US" sz="1000" dirty="0"/>
              <a:t>Access to </a:t>
            </a:r>
            <a:br>
              <a:rPr lang="en-US" sz="1000" dirty="0"/>
            </a:br>
            <a:r>
              <a:rPr lang="en-US" sz="1000" dirty="0"/>
              <a:t>essential </a:t>
            </a:r>
            <a:br>
              <a:rPr lang="en-US" sz="1000" dirty="0"/>
            </a:br>
            <a:r>
              <a:rPr lang="en-US" sz="1000" dirty="0"/>
              <a:t>services</a:t>
            </a:r>
          </a:p>
        </p:txBody>
      </p:sp>
      <p:sp>
        <p:nvSpPr>
          <p:cNvPr id="8" name="TextBox 7">
            <a:extLst>
              <a:ext uri="{FF2B5EF4-FFF2-40B4-BE49-F238E27FC236}">
                <a16:creationId xmlns:a16="http://schemas.microsoft.com/office/drawing/2014/main" id="{A231B9F3-65A9-CD4D-A36D-20F02493B762}"/>
              </a:ext>
            </a:extLst>
          </p:cNvPr>
          <p:cNvSpPr txBox="1"/>
          <p:nvPr/>
        </p:nvSpPr>
        <p:spPr>
          <a:xfrm>
            <a:off x="2705206" y="1049114"/>
            <a:ext cx="1322983" cy="246221"/>
          </a:xfrm>
          <a:prstGeom prst="rect">
            <a:avLst/>
          </a:prstGeom>
          <a:noFill/>
        </p:spPr>
        <p:txBody>
          <a:bodyPr wrap="square" rtlCol="0">
            <a:spAutoFit/>
          </a:bodyPr>
          <a:lstStyle/>
          <a:p>
            <a:pPr algn="ctr"/>
            <a:r>
              <a:rPr lang="en-US" sz="1000" dirty="0"/>
              <a:t>Long-term care</a:t>
            </a:r>
          </a:p>
        </p:txBody>
      </p:sp>
      <p:sp>
        <p:nvSpPr>
          <p:cNvPr id="9" name="TextBox 8">
            <a:extLst>
              <a:ext uri="{FF2B5EF4-FFF2-40B4-BE49-F238E27FC236}">
                <a16:creationId xmlns:a16="http://schemas.microsoft.com/office/drawing/2014/main" id="{ECA5CB55-B095-BC4C-930C-46257EBC0BD6}"/>
              </a:ext>
            </a:extLst>
          </p:cNvPr>
          <p:cNvSpPr txBox="1"/>
          <p:nvPr/>
        </p:nvSpPr>
        <p:spPr>
          <a:xfrm>
            <a:off x="1936066" y="1825024"/>
            <a:ext cx="1798328" cy="400110"/>
          </a:xfrm>
          <a:prstGeom prst="rect">
            <a:avLst/>
          </a:prstGeom>
          <a:noFill/>
        </p:spPr>
        <p:txBody>
          <a:bodyPr wrap="square" rtlCol="0">
            <a:spAutoFit/>
          </a:bodyPr>
          <a:lstStyle/>
          <a:p>
            <a:pPr algn="ctr"/>
            <a:r>
              <a:rPr lang="en-US" sz="1000" dirty="0"/>
              <a:t>Inclusion of people </a:t>
            </a:r>
            <a:br>
              <a:rPr lang="en-US" sz="1000" dirty="0"/>
            </a:br>
            <a:r>
              <a:rPr lang="en-US" sz="1000" dirty="0"/>
              <a:t>with disabilities</a:t>
            </a:r>
          </a:p>
        </p:txBody>
      </p:sp>
      <p:sp>
        <p:nvSpPr>
          <p:cNvPr id="10" name="TextBox 9">
            <a:extLst>
              <a:ext uri="{FF2B5EF4-FFF2-40B4-BE49-F238E27FC236}">
                <a16:creationId xmlns:a16="http://schemas.microsoft.com/office/drawing/2014/main" id="{C94BE078-0234-3D44-A249-5202BD9C2A79}"/>
              </a:ext>
            </a:extLst>
          </p:cNvPr>
          <p:cNvSpPr txBox="1"/>
          <p:nvPr/>
        </p:nvSpPr>
        <p:spPr>
          <a:xfrm>
            <a:off x="1996256" y="2804080"/>
            <a:ext cx="1098429" cy="246221"/>
          </a:xfrm>
          <a:prstGeom prst="rect">
            <a:avLst/>
          </a:prstGeom>
          <a:noFill/>
        </p:spPr>
        <p:txBody>
          <a:bodyPr wrap="square" rtlCol="0">
            <a:spAutoFit/>
          </a:bodyPr>
          <a:lstStyle/>
          <a:p>
            <a:pPr algn="ctr"/>
            <a:r>
              <a:rPr lang="en-US" sz="1000" dirty="0"/>
              <a:t>Healthcare</a:t>
            </a:r>
          </a:p>
        </p:txBody>
      </p:sp>
      <p:sp>
        <p:nvSpPr>
          <p:cNvPr id="12" name="TextBox 11">
            <a:extLst>
              <a:ext uri="{FF2B5EF4-FFF2-40B4-BE49-F238E27FC236}">
                <a16:creationId xmlns:a16="http://schemas.microsoft.com/office/drawing/2014/main" id="{89564E6F-4654-E344-A427-BCF0AF07FC7D}"/>
              </a:ext>
            </a:extLst>
          </p:cNvPr>
          <p:cNvSpPr txBox="1"/>
          <p:nvPr/>
        </p:nvSpPr>
        <p:spPr>
          <a:xfrm>
            <a:off x="2037038" y="3732102"/>
            <a:ext cx="1057647" cy="553998"/>
          </a:xfrm>
          <a:prstGeom prst="rect">
            <a:avLst/>
          </a:prstGeom>
          <a:noFill/>
        </p:spPr>
        <p:txBody>
          <a:bodyPr wrap="square" rtlCol="0">
            <a:spAutoFit/>
          </a:bodyPr>
          <a:lstStyle/>
          <a:p>
            <a:pPr algn="ctr"/>
            <a:r>
              <a:rPr lang="en-US" sz="1000" dirty="0"/>
              <a:t>Old-age </a:t>
            </a:r>
            <a:br>
              <a:rPr lang="en-US" sz="1000" dirty="0"/>
            </a:br>
            <a:r>
              <a:rPr lang="en-US" sz="1000" dirty="0"/>
              <a:t>income and </a:t>
            </a:r>
            <a:br>
              <a:rPr lang="en-US" sz="1000" dirty="0"/>
            </a:br>
            <a:r>
              <a:rPr lang="en-US" sz="1000" dirty="0"/>
              <a:t>pensions</a:t>
            </a:r>
          </a:p>
        </p:txBody>
      </p:sp>
      <p:sp>
        <p:nvSpPr>
          <p:cNvPr id="13" name="TextBox 12">
            <a:extLst>
              <a:ext uri="{FF2B5EF4-FFF2-40B4-BE49-F238E27FC236}">
                <a16:creationId xmlns:a16="http://schemas.microsoft.com/office/drawing/2014/main" id="{EE6313B1-CFD9-0446-9DBF-BADBC5D4DFDA}"/>
              </a:ext>
            </a:extLst>
          </p:cNvPr>
          <p:cNvSpPr txBox="1"/>
          <p:nvPr/>
        </p:nvSpPr>
        <p:spPr>
          <a:xfrm>
            <a:off x="2458807" y="4834268"/>
            <a:ext cx="921291" cy="400110"/>
          </a:xfrm>
          <a:prstGeom prst="rect">
            <a:avLst/>
          </a:prstGeom>
          <a:noFill/>
        </p:spPr>
        <p:txBody>
          <a:bodyPr wrap="square" rtlCol="0">
            <a:spAutoFit/>
          </a:bodyPr>
          <a:lstStyle/>
          <a:p>
            <a:pPr algn="ctr"/>
            <a:r>
              <a:rPr lang="en-US" sz="1000" dirty="0"/>
              <a:t>Minimum </a:t>
            </a:r>
            <a:br>
              <a:rPr lang="en-US" sz="1000" dirty="0"/>
            </a:br>
            <a:r>
              <a:rPr lang="en-US" sz="1000" dirty="0"/>
              <a:t>income </a:t>
            </a:r>
          </a:p>
        </p:txBody>
      </p:sp>
      <p:sp>
        <p:nvSpPr>
          <p:cNvPr id="14" name="TextBox 13">
            <a:extLst>
              <a:ext uri="{FF2B5EF4-FFF2-40B4-BE49-F238E27FC236}">
                <a16:creationId xmlns:a16="http://schemas.microsoft.com/office/drawing/2014/main" id="{A13CF0EB-57BE-CC40-92BE-188F669CA165}"/>
              </a:ext>
            </a:extLst>
          </p:cNvPr>
          <p:cNvSpPr txBox="1"/>
          <p:nvPr/>
        </p:nvSpPr>
        <p:spPr>
          <a:xfrm>
            <a:off x="2927061" y="5537908"/>
            <a:ext cx="1415351" cy="400110"/>
          </a:xfrm>
          <a:prstGeom prst="rect">
            <a:avLst/>
          </a:prstGeom>
          <a:noFill/>
        </p:spPr>
        <p:txBody>
          <a:bodyPr wrap="square" rtlCol="0">
            <a:spAutoFit/>
          </a:bodyPr>
          <a:lstStyle/>
          <a:p>
            <a:pPr algn="ctr"/>
            <a:r>
              <a:rPr lang="en-US" sz="1000" dirty="0"/>
              <a:t>Unemployment benefits</a:t>
            </a:r>
          </a:p>
        </p:txBody>
      </p:sp>
      <p:sp>
        <p:nvSpPr>
          <p:cNvPr id="15" name="TextBox 14">
            <a:extLst>
              <a:ext uri="{FF2B5EF4-FFF2-40B4-BE49-F238E27FC236}">
                <a16:creationId xmlns:a16="http://schemas.microsoft.com/office/drawing/2014/main" id="{250AF589-EAA2-6240-BC07-744992249815}"/>
              </a:ext>
            </a:extLst>
          </p:cNvPr>
          <p:cNvSpPr txBox="1"/>
          <p:nvPr/>
        </p:nvSpPr>
        <p:spPr>
          <a:xfrm>
            <a:off x="3872235" y="5773615"/>
            <a:ext cx="1039860" cy="400110"/>
          </a:xfrm>
          <a:prstGeom prst="rect">
            <a:avLst/>
          </a:prstGeom>
          <a:noFill/>
        </p:spPr>
        <p:txBody>
          <a:bodyPr wrap="square" rtlCol="0">
            <a:spAutoFit/>
          </a:bodyPr>
          <a:lstStyle/>
          <a:p>
            <a:pPr algn="ctr"/>
            <a:r>
              <a:rPr lang="en-US" sz="1000" dirty="0"/>
              <a:t>Social </a:t>
            </a:r>
            <a:br>
              <a:rPr lang="en-US" sz="1000" dirty="0"/>
            </a:br>
            <a:r>
              <a:rPr lang="en-US" sz="1000" dirty="0"/>
              <a:t>protection</a:t>
            </a:r>
          </a:p>
        </p:txBody>
      </p:sp>
      <p:sp>
        <p:nvSpPr>
          <p:cNvPr id="16" name="TextBox 15">
            <a:extLst>
              <a:ext uri="{FF2B5EF4-FFF2-40B4-BE49-F238E27FC236}">
                <a16:creationId xmlns:a16="http://schemas.microsoft.com/office/drawing/2014/main" id="{841C5C1C-1983-434A-854C-C22FF342D3F7}"/>
              </a:ext>
            </a:extLst>
          </p:cNvPr>
          <p:cNvSpPr txBox="1"/>
          <p:nvPr/>
        </p:nvSpPr>
        <p:spPr>
          <a:xfrm>
            <a:off x="4847153" y="5879157"/>
            <a:ext cx="1014249" cy="553998"/>
          </a:xfrm>
          <a:prstGeom prst="rect">
            <a:avLst/>
          </a:prstGeom>
          <a:noFill/>
        </p:spPr>
        <p:txBody>
          <a:bodyPr wrap="square" rtlCol="0">
            <a:spAutoFit/>
          </a:bodyPr>
          <a:lstStyle/>
          <a:p>
            <a:pPr algn="r"/>
            <a:r>
              <a:rPr lang="en-US" sz="1000" dirty="0"/>
              <a:t>Childcare </a:t>
            </a:r>
            <a:br>
              <a:rPr lang="en-US" sz="1000" dirty="0"/>
            </a:br>
            <a:r>
              <a:rPr lang="en-US" sz="1000" dirty="0"/>
              <a:t>and support </a:t>
            </a:r>
            <a:br>
              <a:rPr lang="en-US" sz="1000" dirty="0"/>
            </a:br>
            <a:r>
              <a:rPr lang="en-US" sz="1000" dirty="0"/>
              <a:t>to children</a:t>
            </a:r>
          </a:p>
        </p:txBody>
      </p:sp>
      <p:sp>
        <p:nvSpPr>
          <p:cNvPr id="17" name="TextBox 16">
            <a:extLst>
              <a:ext uri="{FF2B5EF4-FFF2-40B4-BE49-F238E27FC236}">
                <a16:creationId xmlns:a16="http://schemas.microsoft.com/office/drawing/2014/main" id="{A6CA53DD-F71B-4644-B1F1-21CF0A91870F}"/>
              </a:ext>
            </a:extLst>
          </p:cNvPr>
          <p:cNvSpPr txBox="1"/>
          <p:nvPr/>
        </p:nvSpPr>
        <p:spPr>
          <a:xfrm>
            <a:off x="5470920" y="4531949"/>
            <a:ext cx="1383669" cy="707886"/>
          </a:xfrm>
          <a:prstGeom prst="rect">
            <a:avLst/>
          </a:prstGeom>
          <a:noFill/>
        </p:spPr>
        <p:txBody>
          <a:bodyPr wrap="square" rtlCol="0">
            <a:spAutoFit/>
          </a:bodyPr>
          <a:lstStyle/>
          <a:p>
            <a:r>
              <a:rPr lang="en-US" sz="1000" b="1" dirty="0">
                <a:solidFill>
                  <a:srgbClr val="FF0000"/>
                </a:solidFill>
              </a:rPr>
              <a:t>Healthy, safe </a:t>
            </a:r>
            <a:br>
              <a:rPr lang="en-US" sz="1000" b="1" dirty="0">
                <a:solidFill>
                  <a:srgbClr val="FF0000"/>
                </a:solidFill>
              </a:rPr>
            </a:br>
            <a:r>
              <a:rPr lang="en-US" sz="1000" b="1" dirty="0">
                <a:solidFill>
                  <a:srgbClr val="FF0000"/>
                </a:solidFill>
              </a:rPr>
              <a:t>and well-adapted </a:t>
            </a:r>
            <a:br>
              <a:rPr lang="en-US" sz="1000" b="1" dirty="0">
                <a:solidFill>
                  <a:srgbClr val="FF0000"/>
                </a:solidFill>
              </a:rPr>
            </a:br>
            <a:r>
              <a:rPr lang="en-US" sz="1000" b="1" dirty="0">
                <a:solidFill>
                  <a:srgbClr val="FF0000"/>
                </a:solidFill>
              </a:rPr>
              <a:t>work environment </a:t>
            </a:r>
            <a:br>
              <a:rPr lang="en-US" sz="1000" b="1" dirty="0">
                <a:solidFill>
                  <a:srgbClr val="FF0000"/>
                </a:solidFill>
              </a:rPr>
            </a:br>
            <a:r>
              <a:rPr lang="en-US" sz="1000" b="1" dirty="0">
                <a:solidFill>
                  <a:srgbClr val="FF0000"/>
                </a:solidFill>
              </a:rPr>
              <a:t>and data protection</a:t>
            </a:r>
          </a:p>
        </p:txBody>
      </p:sp>
      <p:sp>
        <p:nvSpPr>
          <p:cNvPr id="18" name="TextBox 17">
            <a:extLst>
              <a:ext uri="{FF2B5EF4-FFF2-40B4-BE49-F238E27FC236}">
                <a16:creationId xmlns:a16="http://schemas.microsoft.com/office/drawing/2014/main" id="{3B22A30A-DD39-ED47-8F63-13520132315C}"/>
              </a:ext>
            </a:extLst>
          </p:cNvPr>
          <p:cNvSpPr txBox="1"/>
          <p:nvPr/>
        </p:nvSpPr>
        <p:spPr>
          <a:xfrm>
            <a:off x="6836320" y="5617402"/>
            <a:ext cx="891254" cy="400110"/>
          </a:xfrm>
          <a:prstGeom prst="rect">
            <a:avLst/>
          </a:prstGeom>
          <a:noFill/>
        </p:spPr>
        <p:txBody>
          <a:bodyPr wrap="square" rtlCol="0">
            <a:spAutoFit/>
          </a:bodyPr>
          <a:lstStyle/>
          <a:p>
            <a:pPr algn="ctr"/>
            <a:r>
              <a:rPr lang="en-US" sz="1000" dirty="0"/>
              <a:t>Work-life </a:t>
            </a:r>
            <a:br>
              <a:rPr lang="en-US" sz="1000" dirty="0"/>
            </a:br>
            <a:r>
              <a:rPr lang="en-US" sz="1000" dirty="0"/>
              <a:t>balance</a:t>
            </a:r>
          </a:p>
        </p:txBody>
      </p:sp>
      <p:sp>
        <p:nvSpPr>
          <p:cNvPr id="19" name="TextBox 18">
            <a:extLst>
              <a:ext uri="{FF2B5EF4-FFF2-40B4-BE49-F238E27FC236}">
                <a16:creationId xmlns:a16="http://schemas.microsoft.com/office/drawing/2014/main" id="{EF7A57B7-64D3-C547-844A-3EAA3ABA8E6C}"/>
              </a:ext>
            </a:extLst>
          </p:cNvPr>
          <p:cNvSpPr txBox="1"/>
          <p:nvPr/>
        </p:nvSpPr>
        <p:spPr>
          <a:xfrm>
            <a:off x="7466041" y="5223230"/>
            <a:ext cx="1371057" cy="553998"/>
          </a:xfrm>
          <a:prstGeom prst="rect">
            <a:avLst/>
          </a:prstGeom>
          <a:noFill/>
        </p:spPr>
        <p:txBody>
          <a:bodyPr wrap="square" rtlCol="0">
            <a:spAutoFit/>
          </a:bodyPr>
          <a:lstStyle/>
          <a:p>
            <a:pPr algn="ctr"/>
            <a:r>
              <a:rPr lang="en-US" sz="1000" dirty="0"/>
              <a:t>Social dialogue </a:t>
            </a:r>
            <a:br>
              <a:rPr lang="en-US" sz="1000" dirty="0"/>
            </a:br>
            <a:r>
              <a:rPr lang="en-US" sz="1000" dirty="0"/>
              <a:t>and involvement </a:t>
            </a:r>
            <a:br>
              <a:rPr lang="en-US" sz="1000" dirty="0"/>
            </a:br>
            <a:r>
              <a:rPr lang="en-US" sz="1000" dirty="0"/>
              <a:t>of workers</a:t>
            </a:r>
          </a:p>
        </p:txBody>
      </p:sp>
      <p:sp>
        <p:nvSpPr>
          <p:cNvPr id="20" name="TextBox 19">
            <a:extLst>
              <a:ext uri="{FF2B5EF4-FFF2-40B4-BE49-F238E27FC236}">
                <a16:creationId xmlns:a16="http://schemas.microsoft.com/office/drawing/2014/main" id="{893FDD19-1C75-CB4E-A0AF-B4FF5A9B68F7}"/>
              </a:ext>
            </a:extLst>
          </p:cNvPr>
          <p:cNvSpPr txBox="1"/>
          <p:nvPr/>
        </p:nvSpPr>
        <p:spPr>
          <a:xfrm>
            <a:off x="7993724" y="4326437"/>
            <a:ext cx="1686748" cy="707886"/>
          </a:xfrm>
          <a:prstGeom prst="rect">
            <a:avLst/>
          </a:prstGeom>
          <a:noFill/>
        </p:spPr>
        <p:txBody>
          <a:bodyPr wrap="square" rtlCol="0">
            <a:spAutoFit/>
          </a:bodyPr>
          <a:lstStyle/>
          <a:p>
            <a:pPr algn="ctr"/>
            <a:r>
              <a:rPr lang="en-US" sz="1000" dirty="0"/>
              <a:t>Information about </a:t>
            </a:r>
            <a:br>
              <a:rPr lang="en-US" sz="1000" dirty="0"/>
            </a:br>
            <a:r>
              <a:rPr lang="en-US" sz="1000" dirty="0"/>
              <a:t>employment conditions </a:t>
            </a:r>
            <a:br>
              <a:rPr lang="en-US" sz="1000" dirty="0"/>
            </a:br>
            <a:r>
              <a:rPr lang="en-US" sz="1000" dirty="0"/>
              <a:t>and protection in case </a:t>
            </a:r>
            <a:br>
              <a:rPr lang="en-US" sz="1000" dirty="0"/>
            </a:br>
            <a:r>
              <a:rPr lang="en-US" sz="1000" dirty="0"/>
              <a:t>of dismissals</a:t>
            </a:r>
          </a:p>
        </p:txBody>
      </p:sp>
      <p:sp>
        <p:nvSpPr>
          <p:cNvPr id="21" name="TextBox 20">
            <a:extLst>
              <a:ext uri="{FF2B5EF4-FFF2-40B4-BE49-F238E27FC236}">
                <a16:creationId xmlns:a16="http://schemas.microsoft.com/office/drawing/2014/main" id="{7DB602C9-B9A4-8D45-AB5B-7D981880A507}"/>
              </a:ext>
            </a:extLst>
          </p:cNvPr>
          <p:cNvSpPr txBox="1"/>
          <p:nvPr/>
        </p:nvSpPr>
        <p:spPr>
          <a:xfrm>
            <a:off x="8549770" y="3683716"/>
            <a:ext cx="766033" cy="246221"/>
          </a:xfrm>
          <a:prstGeom prst="rect">
            <a:avLst/>
          </a:prstGeom>
          <a:noFill/>
        </p:spPr>
        <p:txBody>
          <a:bodyPr wrap="square" rtlCol="0">
            <a:spAutoFit/>
          </a:bodyPr>
          <a:lstStyle/>
          <a:p>
            <a:pPr algn="ctr"/>
            <a:r>
              <a:rPr lang="en-US" sz="1000" dirty="0"/>
              <a:t>Wages</a:t>
            </a:r>
          </a:p>
        </p:txBody>
      </p:sp>
      <p:sp>
        <p:nvSpPr>
          <p:cNvPr id="22" name="TextBox 21">
            <a:extLst>
              <a:ext uri="{FF2B5EF4-FFF2-40B4-BE49-F238E27FC236}">
                <a16:creationId xmlns:a16="http://schemas.microsoft.com/office/drawing/2014/main" id="{5145EBA2-AFA1-A443-A271-69DC18AE7D89}"/>
              </a:ext>
            </a:extLst>
          </p:cNvPr>
          <p:cNvSpPr txBox="1"/>
          <p:nvPr/>
        </p:nvSpPr>
        <p:spPr>
          <a:xfrm>
            <a:off x="8549770" y="2789657"/>
            <a:ext cx="1220140" cy="553998"/>
          </a:xfrm>
          <a:prstGeom prst="rect">
            <a:avLst/>
          </a:prstGeom>
          <a:noFill/>
        </p:spPr>
        <p:txBody>
          <a:bodyPr wrap="square" rtlCol="0">
            <a:spAutoFit/>
          </a:bodyPr>
          <a:lstStyle/>
          <a:p>
            <a:pPr algn="ctr"/>
            <a:r>
              <a:rPr lang="en-US" sz="1000" dirty="0"/>
              <a:t>Secure and </a:t>
            </a:r>
            <a:br>
              <a:rPr lang="en-US" sz="1000" dirty="0"/>
            </a:br>
            <a:r>
              <a:rPr lang="en-US" sz="1000" dirty="0"/>
              <a:t>adaptable </a:t>
            </a:r>
            <a:br>
              <a:rPr lang="en-US" sz="1000" dirty="0"/>
            </a:br>
            <a:r>
              <a:rPr lang="en-US" sz="1000" dirty="0"/>
              <a:t>employment</a:t>
            </a:r>
          </a:p>
        </p:txBody>
      </p:sp>
      <p:sp>
        <p:nvSpPr>
          <p:cNvPr id="23" name="TextBox 22">
            <a:extLst>
              <a:ext uri="{FF2B5EF4-FFF2-40B4-BE49-F238E27FC236}">
                <a16:creationId xmlns:a16="http://schemas.microsoft.com/office/drawing/2014/main" id="{E20E6DD5-A1F3-BF4B-A819-D6F1D0C3812C}"/>
              </a:ext>
            </a:extLst>
          </p:cNvPr>
          <p:cNvSpPr txBox="1"/>
          <p:nvPr/>
        </p:nvSpPr>
        <p:spPr>
          <a:xfrm>
            <a:off x="8082579" y="1900369"/>
            <a:ext cx="1509038" cy="400110"/>
          </a:xfrm>
          <a:prstGeom prst="rect">
            <a:avLst/>
          </a:prstGeom>
          <a:noFill/>
        </p:spPr>
        <p:txBody>
          <a:bodyPr wrap="square" rtlCol="0">
            <a:spAutoFit/>
          </a:bodyPr>
          <a:lstStyle/>
          <a:p>
            <a:pPr algn="ctr"/>
            <a:r>
              <a:rPr lang="en-US" sz="1000" dirty="0"/>
              <a:t>Active support </a:t>
            </a:r>
            <a:br>
              <a:rPr lang="en-US" sz="1000" dirty="0"/>
            </a:br>
            <a:r>
              <a:rPr lang="en-US" sz="1000" dirty="0"/>
              <a:t>to employment</a:t>
            </a:r>
          </a:p>
        </p:txBody>
      </p:sp>
      <p:sp>
        <p:nvSpPr>
          <p:cNvPr id="24" name="TextBox 23">
            <a:extLst>
              <a:ext uri="{FF2B5EF4-FFF2-40B4-BE49-F238E27FC236}">
                <a16:creationId xmlns:a16="http://schemas.microsoft.com/office/drawing/2014/main" id="{FE5B1D46-FC45-F74A-8F64-D454D1A14B56}"/>
              </a:ext>
            </a:extLst>
          </p:cNvPr>
          <p:cNvSpPr txBox="1"/>
          <p:nvPr/>
        </p:nvSpPr>
        <p:spPr>
          <a:xfrm>
            <a:off x="7678881" y="1040543"/>
            <a:ext cx="1158217" cy="400110"/>
          </a:xfrm>
          <a:prstGeom prst="rect">
            <a:avLst/>
          </a:prstGeom>
          <a:noFill/>
        </p:spPr>
        <p:txBody>
          <a:bodyPr wrap="square" rtlCol="0">
            <a:spAutoFit/>
          </a:bodyPr>
          <a:lstStyle/>
          <a:p>
            <a:pPr algn="ctr"/>
            <a:r>
              <a:rPr lang="en-US" sz="1000" dirty="0"/>
              <a:t>Equal </a:t>
            </a:r>
            <a:br>
              <a:rPr lang="en-US" sz="1000" dirty="0"/>
            </a:br>
            <a:r>
              <a:rPr lang="en-US" sz="1000" dirty="0"/>
              <a:t>opportunities</a:t>
            </a:r>
          </a:p>
        </p:txBody>
      </p:sp>
      <p:sp>
        <p:nvSpPr>
          <p:cNvPr id="25" name="TextBox 24">
            <a:extLst>
              <a:ext uri="{FF2B5EF4-FFF2-40B4-BE49-F238E27FC236}">
                <a16:creationId xmlns:a16="http://schemas.microsoft.com/office/drawing/2014/main" id="{0977AC5C-67BC-034B-B652-1C03ED4038B6}"/>
              </a:ext>
            </a:extLst>
          </p:cNvPr>
          <p:cNvSpPr txBox="1"/>
          <p:nvPr/>
        </p:nvSpPr>
        <p:spPr>
          <a:xfrm>
            <a:off x="6958466" y="559586"/>
            <a:ext cx="758945" cy="400110"/>
          </a:xfrm>
          <a:prstGeom prst="rect">
            <a:avLst/>
          </a:prstGeom>
          <a:noFill/>
        </p:spPr>
        <p:txBody>
          <a:bodyPr wrap="square" rtlCol="0">
            <a:spAutoFit/>
          </a:bodyPr>
          <a:lstStyle/>
          <a:p>
            <a:pPr algn="ctr"/>
            <a:r>
              <a:rPr lang="en-US" sz="1000" dirty="0"/>
              <a:t>Gender </a:t>
            </a:r>
            <a:br>
              <a:rPr lang="en-US" sz="1000" dirty="0"/>
            </a:br>
            <a:r>
              <a:rPr lang="en-US" sz="1000" dirty="0"/>
              <a:t>equality</a:t>
            </a:r>
          </a:p>
        </p:txBody>
      </p:sp>
      <p:sp>
        <p:nvSpPr>
          <p:cNvPr id="26" name="TextBox 25">
            <a:extLst>
              <a:ext uri="{FF2B5EF4-FFF2-40B4-BE49-F238E27FC236}">
                <a16:creationId xmlns:a16="http://schemas.microsoft.com/office/drawing/2014/main" id="{3FC0F326-DC48-C346-AB1F-6465847D0539}"/>
              </a:ext>
            </a:extLst>
          </p:cNvPr>
          <p:cNvSpPr txBox="1"/>
          <p:nvPr/>
        </p:nvSpPr>
        <p:spPr>
          <a:xfrm>
            <a:off x="5950208" y="162590"/>
            <a:ext cx="904381" cy="707886"/>
          </a:xfrm>
          <a:prstGeom prst="rect">
            <a:avLst/>
          </a:prstGeom>
          <a:noFill/>
        </p:spPr>
        <p:txBody>
          <a:bodyPr wrap="square" rtlCol="0">
            <a:spAutoFit/>
          </a:bodyPr>
          <a:lstStyle/>
          <a:p>
            <a:r>
              <a:rPr lang="en-US" sz="1000" dirty="0"/>
              <a:t>Education, </a:t>
            </a:r>
            <a:br>
              <a:rPr lang="en-US" sz="1000" dirty="0"/>
            </a:br>
            <a:r>
              <a:rPr lang="en-US" sz="1000" dirty="0"/>
              <a:t>training </a:t>
            </a:r>
            <a:br>
              <a:rPr lang="en-US" sz="1000" dirty="0"/>
            </a:br>
            <a:r>
              <a:rPr lang="en-US" sz="1000" dirty="0"/>
              <a:t>and life-long </a:t>
            </a:r>
            <a:br>
              <a:rPr lang="en-US" sz="1000" dirty="0"/>
            </a:br>
            <a:r>
              <a:rPr lang="en-US" sz="1000" dirty="0"/>
              <a:t>learning</a:t>
            </a:r>
          </a:p>
        </p:txBody>
      </p:sp>
      <p:sp>
        <p:nvSpPr>
          <p:cNvPr id="27" name="TextBox 26">
            <a:extLst>
              <a:ext uri="{FF2B5EF4-FFF2-40B4-BE49-F238E27FC236}">
                <a16:creationId xmlns:a16="http://schemas.microsoft.com/office/drawing/2014/main" id="{CF6D082A-341D-8F44-932D-FE478CD8A0B8}"/>
              </a:ext>
            </a:extLst>
          </p:cNvPr>
          <p:cNvSpPr txBox="1"/>
          <p:nvPr/>
        </p:nvSpPr>
        <p:spPr>
          <a:xfrm>
            <a:off x="4993371" y="3023784"/>
            <a:ext cx="1778464" cy="1015663"/>
          </a:xfrm>
          <a:prstGeom prst="rect">
            <a:avLst/>
          </a:prstGeom>
          <a:noFill/>
        </p:spPr>
        <p:txBody>
          <a:bodyPr wrap="square" rtlCol="0">
            <a:spAutoFit/>
          </a:bodyPr>
          <a:lstStyle/>
          <a:p>
            <a:pPr algn="ctr"/>
            <a:r>
              <a:rPr lang="en-US" sz="2000" b="1" dirty="0">
                <a:gradFill>
                  <a:gsLst>
                    <a:gs pos="0">
                      <a:srgbClr val="005A8B"/>
                    </a:gs>
                    <a:gs pos="100000">
                      <a:srgbClr val="61BDAE"/>
                    </a:gs>
                  </a:gsLst>
                  <a:path path="circle">
                    <a:fillToRect l="100000" t="100000"/>
                  </a:path>
                </a:gradFill>
                <a:latin typeface="EC Square Sans Pro" panose="020B0506040000020004" pitchFamily="34" charset="0"/>
              </a:rPr>
              <a:t>European </a:t>
            </a:r>
            <a:br>
              <a:rPr lang="en-US" sz="2000" b="1" dirty="0">
                <a:gradFill>
                  <a:gsLst>
                    <a:gs pos="0">
                      <a:srgbClr val="005A8B"/>
                    </a:gs>
                    <a:gs pos="100000">
                      <a:srgbClr val="61BDAE"/>
                    </a:gs>
                  </a:gsLst>
                  <a:path path="circle">
                    <a:fillToRect l="100000" t="100000"/>
                  </a:path>
                </a:gradFill>
                <a:latin typeface="EC Square Sans Pro" panose="020B0506040000020004" pitchFamily="34" charset="0"/>
              </a:rPr>
            </a:br>
            <a:r>
              <a:rPr lang="en-US" sz="2000" b="1" dirty="0">
                <a:gradFill>
                  <a:gsLst>
                    <a:gs pos="0">
                      <a:srgbClr val="005A8B"/>
                    </a:gs>
                    <a:gs pos="100000">
                      <a:srgbClr val="61BDAE"/>
                    </a:gs>
                  </a:gsLst>
                  <a:path path="circle">
                    <a:fillToRect l="100000" t="100000"/>
                  </a:path>
                </a:gradFill>
                <a:latin typeface="EC Square Sans Pro" panose="020B0506040000020004" pitchFamily="34" charset="0"/>
              </a:rPr>
              <a:t>Pillar of </a:t>
            </a:r>
            <a:br>
              <a:rPr lang="en-US" sz="2000" b="1" dirty="0">
                <a:gradFill>
                  <a:gsLst>
                    <a:gs pos="0">
                      <a:srgbClr val="005A8B"/>
                    </a:gs>
                    <a:gs pos="100000">
                      <a:srgbClr val="61BDAE"/>
                    </a:gs>
                  </a:gsLst>
                  <a:path path="circle">
                    <a:fillToRect l="100000" t="100000"/>
                  </a:path>
                </a:gradFill>
                <a:latin typeface="EC Square Sans Pro" panose="020B0506040000020004" pitchFamily="34" charset="0"/>
              </a:rPr>
            </a:br>
            <a:r>
              <a:rPr lang="en-US" sz="2000" b="1" dirty="0">
                <a:gradFill>
                  <a:gsLst>
                    <a:gs pos="0">
                      <a:srgbClr val="005A8B"/>
                    </a:gs>
                    <a:gs pos="100000">
                      <a:srgbClr val="61BDAE"/>
                    </a:gs>
                  </a:gsLst>
                  <a:path path="circle">
                    <a:fillToRect l="100000" t="100000"/>
                  </a:path>
                </a:gradFill>
                <a:latin typeface="EC Square Sans Pro" panose="020B0506040000020004" pitchFamily="34" charset="0"/>
              </a:rPr>
              <a:t>Social Rights</a:t>
            </a:r>
          </a:p>
        </p:txBody>
      </p:sp>
      <p:sp>
        <p:nvSpPr>
          <p:cNvPr id="29" name="Élőláb helye 28">
            <a:extLst>
              <a:ext uri="{FF2B5EF4-FFF2-40B4-BE49-F238E27FC236}">
                <a16:creationId xmlns:a16="http://schemas.microsoft.com/office/drawing/2014/main" id="{9A6B762A-3E2B-AB2D-A371-9B9DDB2AC8C6}"/>
              </a:ext>
            </a:extLst>
          </p:cNvPr>
          <p:cNvSpPr>
            <a:spLocks noGrp="1"/>
          </p:cNvSpPr>
          <p:nvPr>
            <p:ph type="ftr" sz="quarter" idx="11"/>
          </p:nvPr>
        </p:nvSpPr>
        <p:spPr>
          <a:xfrm>
            <a:off x="4038600" y="6356351"/>
            <a:ext cx="7023616" cy="259634"/>
          </a:xfrm>
        </p:spPr>
        <p:txBody>
          <a:bodyPr/>
          <a:lstStyle/>
          <a:p>
            <a:r>
              <a:rPr lang="en-GB" dirty="0" err="1"/>
              <a:t>Károly</a:t>
            </a:r>
            <a:r>
              <a:rPr lang="en-GB" dirty="0"/>
              <a:t> </a:t>
            </a:r>
            <a:r>
              <a:rPr lang="en-GB" dirty="0" err="1"/>
              <a:t>György</a:t>
            </a:r>
            <a:r>
              <a:rPr lang="en-GB" dirty="0"/>
              <a:t>                 Seminar on Trade unions and International Labour Standards</a:t>
            </a:r>
          </a:p>
        </p:txBody>
      </p:sp>
      <p:sp>
        <p:nvSpPr>
          <p:cNvPr id="32" name="Dátum helye 31">
            <a:extLst>
              <a:ext uri="{FF2B5EF4-FFF2-40B4-BE49-F238E27FC236}">
                <a16:creationId xmlns:a16="http://schemas.microsoft.com/office/drawing/2014/main" id="{0FEC4C46-D155-ECBE-9AAE-81CEED258080}"/>
              </a:ext>
            </a:extLst>
          </p:cNvPr>
          <p:cNvSpPr>
            <a:spLocks noGrp="1"/>
          </p:cNvSpPr>
          <p:nvPr>
            <p:ph type="dt" sz="half" idx="10"/>
          </p:nvPr>
        </p:nvSpPr>
        <p:spPr/>
        <p:txBody>
          <a:bodyPr/>
          <a:lstStyle/>
          <a:p>
            <a:r>
              <a:rPr lang="en-US"/>
              <a:t>27. 04. 2023       Skopje</a:t>
            </a:r>
            <a:endParaRPr lang="en-GB"/>
          </a:p>
        </p:txBody>
      </p:sp>
      <p:sp>
        <p:nvSpPr>
          <p:cNvPr id="33" name="Dia számának helye 32">
            <a:extLst>
              <a:ext uri="{FF2B5EF4-FFF2-40B4-BE49-F238E27FC236}">
                <a16:creationId xmlns:a16="http://schemas.microsoft.com/office/drawing/2014/main" id="{A0D11E80-B774-6813-D6D3-D86FA8CBD43C}"/>
              </a:ext>
            </a:extLst>
          </p:cNvPr>
          <p:cNvSpPr>
            <a:spLocks noGrp="1"/>
          </p:cNvSpPr>
          <p:nvPr>
            <p:ph type="sldNum" sz="quarter" idx="12"/>
          </p:nvPr>
        </p:nvSpPr>
        <p:spPr/>
        <p:txBody>
          <a:bodyPr/>
          <a:lstStyle/>
          <a:p>
            <a:fld id="{50A96BF7-1B57-4A49-8F28-29C64070638C}" type="slidenum">
              <a:rPr lang="en-GB" smtClean="0"/>
              <a:t>5</a:t>
            </a:fld>
            <a:endParaRPr lang="en-GB"/>
          </a:p>
        </p:txBody>
      </p:sp>
      <p:pic>
        <p:nvPicPr>
          <p:cNvPr id="22530" name="Picture 2">
            <a:extLst>
              <a:ext uri="{FF2B5EF4-FFF2-40B4-BE49-F238E27FC236}">
                <a16:creationId xmlns:a16="http://schemas.microsoft.com/office/drawing/2014/main" id="{CFA33EF1-03DD-6C62-7E4D-EF196697E5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9000" y="20030"/>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3">
            <a:extLst>
              <a:ext uri="{FF2B5EF4-FFF2-40B4-BE49-F238E27FC236}">
                <a16:creationId xmlns:a16="http://schemas.microsoft.com/office/drawing/2014/main" id="{527D0356-EAB3-43A7-3810-AE09ACFA90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491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artalom helye 1">
            <a:extLst>
              <a:ext uri="{FF2B5EF4-FFF2-40B4-BE49-F238E27FC236}">
                <a16:creationId xmlns:a16="http://schemas.microsoft.com/office/drawing/2014/main" id="{B58A85D2-671C-02AE-9DC4-625CB66E8C09}"/>
              </a:ext>
            </a:extLst>
          </p:cNvPr>
          <p:cNvSpPr>
            <a:spLocks noGrp="1"/>
          </p:cNvSpPr>
          <p:nvPr>
            <p:ph idx="1"/>
          </p:nvPr>
        </p:nvSpPr>
        <p:spPr>
          <a:xfrm>
            <a:off x="3581400" y="2110711"/>
            <a:ext cx="8096237" cy="4693941"/>
          </a:xfrm>
        </p:spPr>
        <p:txBody>
          <a:bodyPr/>
          <a:lstStyle/>
          <a:p>
            <a:pPr algn="l"/>
            <a:r>
              <a:rPr lang="en-GB" sz="2400" b="1" i="0" dirty="0">
                <a:effectLst/>
              </a:rPr>
              <a:t>Workers have the right to a high level of protection of their health and safety at work.</a:t>
            </a:r>
            <a:br>
              <a:rPr lang="en-GB" sz="2400" b="1" i="0" dirty="0">
                <a:effectLst/>
              </a:rPr>
            </a:br>
            <a:r>
              <a:rPr lang="en-GB" sz="2400" b="1" i="0" dirty="0">
                <a:effectLst/>
              </a:rPr>
              <a:t>Workers have the right to a working environment adapted to their professional needs and which enables them to prolong their participation in the labour market.</a:t>
            </a:r>
            <a:br>
              <a:rPr lang="en-GB" sz="2400" b="1" i="0" dirty="0">
                <a:effectLst/>
              </a:rPr>
            </a:br>
            <a:r>
              <a:rPr lang="en-GB" sz="2400" b="1" i="0" dirty="0">
                <a:effectLst/>
              </a:rPr>
              <a:t>Workers have the right to have their personal data protected in the employment context.</a:t>
            </a:r>
          </a:p>
          <a:p>
            <a:pPr algn="l"/>
            <a:r>
              <a:rPr lang="en-GB" sz="2400" b="1" i="0" dirty="0">
                <a:effectLst/>
              </a:rPr>
              <a:t>Related Commission action: </a:t>
            </a:r>
            <a:r>
              <a:rPr lang="en-GB" sz="2400" b="1" i="0" u="sng" dirty="0">
                <a:solidFill>
                  <a:srgbClr val="004494"/>
                </a:solidFill>
                <a:effectLst/>
                <a:hlinkClick r:id="rId3"/>
              </a:rPr>
              <a:t>EU strategic framework on health and safety at work 2021-2027</a:t>
            </a:r>
            <a:r>
              <a:rPr lang="en-GB" sz="2400" b="1" i="0" dirty="0">
                <a:solidFill>
                  <a:srgbClr val="404040"/>
                </a:solidFill>
                <a:effectLst/>
              </a:rPr>
              <a:t>, </a:t>
            </a:r>
            <a:r>
              <a:rPr lang="en-GB" sz="2400" b="1" i="0" u="sng" dirty="0">
                <a:solidFill>
                  <a:srgbClr val="004494"/>
                </a:solidFill>
                <a:effectLst/>
                <a:hlinkClick r:id="rId4"/>
              </a:rPr>
              <a:t>Communication and proposal to better protect people from asbestos</a:t>
            </a:r>
            <a:endParaRPr lang="en-GB" sz="2400" b="1" i="0" dirty="0">
              <a:solidFill>
                <a:srgbClr val="404040"/>
              </a:solidFill>
              <a:effectLst/>
            </a:endParaRPr>
          </a:p>
          <a:p>
            <a:endParaRPr lang="en-GB" dirty="0"/>
          </a:p>
        </p:txBody>
      </p:sp>
      <p:sp>
        <p:nvSpPr>
          <p:cNvPr id="3" name="Cím 2">
            <a:extLst>
              <a:ext uri="{FF2B5EF4-FFF2-40B4-BE49-F238E27FC236}">
                <a16:creationId xmlns:a16="http://schemas.microsoft.com/office/drawing/2014/main" id="{8B613433-E92F-DD91-B798-A5190761FCBE}"/>
              </a:ext>
            </a:extLst>
          </p:cNvPr>
          <p:cNvSpPr>
            <a:spLocks noGrp="1"/>
          </p:cNvSpPr>
          <p:nvPr>
            <p:ph type="title"/>
          </p:nvPr>
        </p:nvSpPr>
        <p:spPr>
          <a:xfrm>
            <a:off x="1063066" y="2454389"/>
            <a:ext cx="10515600" cy="281243"/>
          </a:xfrm>
        </p:spPr>
        <p:txBody>
          <a:bodyPr/>
          <a:lstStyle/>
          <a:p>
            <a:br>
              <a:rPr lang="hu-HU" sz="3600" b="1" i="0" dirty="0">
                <a:solidFill>
                  <a:srgbClr val="FF0000"/>
                </a:solidFill>
                <a:effectLst/>
                <a:latin typeface="+mn-lt"/>
              </a:rPr>
            </a:br>
            <a:br>
              <a:rPr lang="hu-HU" sz="3600" b="1" i="0" dirty="0">
                <a:solidFill>
                  <a:srgbClr val="FF0000"/>
                </a:solidFill>
                <a:effectLst/>
                <a:latin typeface="+mn-lt"/>
              </a:rPr>
            </a:br>
            <a:r>
              <a:rPr lang="en-GB" sz="3600" b="1" i="0" dirty="0">
                <a:solidFill>
                  <a:srgbClr val="FF0000"/>
                </a:solidFill>
                <a:effectLst/>
                <a:latin typeface="+mn-lt"/>
              </a:rPr>
              <a:t>10. Healthy, safe and well-adapted work </a:t>
            </a:r>
            <a:br>
              <a:rPr lang="hu-HU" sz="3600" b="1" i="0" dirty="0">
                <a:solidFill>
                  <a:srgbClr val="FF0000"/>
                </a:solidFill>
                <a:effectLst/>
                <a:latin typeface="+mn-lt"/>
              </a:rPr>
            </a:br>
            <a:r>
              <a:rPr lang="en-GB" sz="3600" b="1" i="0" dirty="0">
                <a:solidFill>
                  <a:srgbClr val="FF0000"/>
                </a:solidFill>
                <a:effectLst/>
                <a:latin typeface="+mn-lt"/>
              </a:rPr>
              <a:t>environment and data protection</a:t>
            </a:r>
            <a:r>
              <a:rPr lang="hu-HU" sz="3600" b="1" i="0" dirty="0">
                <a:solidFill>
                  <a:srgbClr val="FF0000"/>
                </a:solidFill>
                <a:effectLst/>
                <a:latin typeface="+mn-lt"/>
              </a:rPr>
              <a:t> </a:t>
            </a:r>
            <a:r>
              <a:rPr lang="hu-HU" sz="1800" b="1" i="0" dirty="0">
                <a:effectLst/>
                <a:latin typeface="+mn-lt"/>
              </a:rPr>
              <a:t>(</a:t>
            </a:r>
            <a:r>
              <a:rPr lang="en-GB" sz="1800" b="1" i="0" dirty="0">
                <a:solidFill>
                  <a:srgbClr val="000000"/>
                </a:solidFill>
                <a:effectLst/>
                <a:latin typeface="Arial" panose="020B0604020202020204" pitchFamily="34" charset="0"/>
              </a:rPr>
              <a:t>Chapter I: Equal opportunities and access to the labour market</a:t>
            </a:r>
            <a:r>
              <a:rPr lang="hu-HU" sz="1800" b="1" i="0" dirty="0">
                <a:solidFill>
                  <a:srgbClr val="000000"/>
                </a:solidFill>
                <a:effectLst/>
                <a:latin typeface="Arial" panose="020B0604020202020204" pitchFamily="34" charset="0"/>
              </a:rPr>
              <a:t>)</a:t>
            </a:r>
            <a:br>
              <a:rPr lang="en-GB" b="1" i="0" dirty="0">
                <a:solidFill>
                  <a:srgbClr val="000000"/>
                </a:solidFill>
                <a:effectLst/>
                <a:latin typeface="Arial" panose="020B0604020202020204" pitchFamily="34" charset="0"/>
              </a:rPr>
            </a:br>
            <a:br>
              <a:rPr lang="en-GB" b="1" i="0" dirty="0">
                <a:solidFill>
                  <a:srgbClr val="404040"/>
                </a:solidFill>
                <a:effectLst/>
                <a:latin typeface="Arial" panose="020B0604020202020204" pitchFamily="34" charset="0"/>
              </a:rPr>
            </a:br>
            <a:endParaRPr lang="en-GB" dirty="0"/>
          </a:p>
        </p:txBody>
      </p:sp>
      <p:pic>
        <p:nvPicPr>
          <p:cNvPr id="4" name="Picture 2" descr="A construction worker, wearing an helmet and a safety vest, looking at a house ">
            <a:extLst>
              <a:ext uri="{FF2B5EF4-FFF2-40B4-BE49-F238E27FC236}">
                <a16:creationId xmlns:a16="http://schemas.microsoft.com/office/drawing/2014/main" id="{6B75AF46-C7B3-9B78-953B-664B058294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7036" y="1652292"/>
            <a:ext cx="2695575" cy="22460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A bricklayer wearing a a safety helmet">
            <a:extLst>
              <a:ext uri="{FF2B5EF4-FFF2-40B4-BE49-F238E27FC236}">
                <a16:creationId xmlns:a16="http://schemas.microsoft.com/office/drawing/2014/main" id="{579B1A1C-818D-1D81-3731-0E4120DC5F7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7035" y="3917654"/>
            <a:ext cx="2695575" cy="2419350"/>
          </a:xfrm>
          <a:prstGeom prst="rect">
            <a:avLst/>
          </a:prstGeom>
          <a:noFill/>
          <a:extLst>
            <a:ext uri="{909E8E84-426E-40DD-AFC4-6F175D3DCCD1}">
              <a14:hiddenFill xmlns:a14="http://schemas.microsoft.com/office/drawing/2010/main">
                <a:solidFill>
                  <a:srgbClr val="FFFFFF"/>
                </a:solidFill>
              </a14:hiddenFill>
            </a:ext>
          </a:extLst>
        </p:spPr>
      </p:pic>
      <p:sp>
        <p:nvSpPr>
          <p:cNvPr id="9" name="Dia számának helye 8">
            <a:extLst>
              <a:ext uri="{FF2B5EF4-FFF2-40B4-BE49-F238E27FC236}">
                <a16:creationId xmlns:a16="http://schemas.microsoft.com/office/drawing/2014/main" id="{65269B94-414B-6E1F-9918-C8D71438531F}"/>
              </a:ext>
            </a:extLst>
          </p:cNvPr>
          <p:cNvSpPr>
            <a:spLocks noGrp="1"/>
          </p:cNvSpPr>
          <p:nvPr>
            <p:ph type="sldNum" sz="quarter" idx="12"/>
          </p:nvPr>
        </p:nvSpPr>
        <p:spPr/>
        <p:txBody>
          <a:bodyPr/>
          <a:lstStyle/>
          <a:p>
            <a:fld id="{F46C79FD-C571-418B-AB0F-5EE936C85276}" type="slidenum">
              <a:rPr lang="en-GB" smtClean="0"/>
              <a:t>6</a:t>
            </a:fld>
            <a:endParaRPr lang="en-GB"/>
          </a:p>
        </p:txBody>
      </p:sp>
      <p:sp>
        <p:nvSpPr>
          <p:cNvPr id="10" name="Dátum helye 12">
            <a:extLst>
              <a:ext uri="{FF2B5EF4-FFF2-40B4-BE49-F238E27FC236}">
                <a16:creationId xmlns:a16="http://schemas.microsoft.com/office/drawing/2014/main" id="{92DFE89C-25C4-D33A-F441-B6B6A5C96FDF}"/>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lumMod val="50000"/>
                    <a:lumOff val="50000"/>
                  </a:schemeClr>
                </a:solidFill>
              </a:rPr>
              <a:t>27. 04. 2023       Skopje</a:t>
            </a:r>
            <a:endParaRPr lang="en-GB" sz="1400" dirty="0">
              <a:solidFill>
                <a:schemeClr val="tx1">
                  <a:lumMod val="50000"/>
                  <a:lumOff val="50000"/>
                </a:schemeClr>
              </a:solidFill>
            </a:endParaRPr>
          </a:p>
        </p:txBody>
      </p:sp>
      <p:sp>
        <p:nvSpPr>
          <p:cNvPr id="11" name="Élőláb helye 10">
            <a:extLst>
              <a:ext uri="{FF2B5EF4-FFF2-40B4-BE49-F238E27FC236}">
                <a16:creationId xmlns:a16="http://schemas.microsoft.com/office/drawing/2014/main" id="{A299152A-7924-3EE2-7D34-A53B5A9CB93E}"/>
              </a:ext>
            </a:extLst>
          </p:cNvPr>
          <p:cNvSpPr txBox="1">
            <a:spLocks/>
          </p:cNvSpPr>
          <p:nvPr/>
        </p:nvSpPr>
        <p:spPr>
          <a:xfrm>
            <a:off x="3767328" y="6356350"/>
            <a:ext cx="707136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Seminar on Trade unions and International Labour Standards</a:t>
            </a:r>
          </a:p>
        </p:txBody>
      </p:sp>
      <p:pic>
        <p:nvPicPr>
          <p:cNvPr id="4098" name="Picture 2">
            <a:extLst>
              <a:ext uri="{FF2B5EF4-FFF2-40B4-BE49-F238E27FC236}">
                <a16:creationId xmlns:a16="http://schemas.microsoft.com/office/drawing/2014/main" id="{D8B7920A-7F71-CA71-8EE5-02108C3218F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3" y="16955"/>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a:extLst>
              <a:ext uri="{FF2B5EF4-FFF2-40B4-BE49-F238E27FC236}">
                <a16:creationId xmlns:a16="http://schemas.microsoft.com/office/drawing/2014/main" id="{2DF63731-6119-0E8F-38C1-851893D30A0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97275" y="53348"/>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43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6" name="Content Placeholder 5"/>
          <p:cNvSpPr>
            <a:spLocks noGrp="1"/>
          </p:cNvSpPr>
          <p:nvPr>
            <p:ph idx="1"/>
          </p:nvPr>
        </p:nvSpPr>
        <p:spPr>
          <a:xfrm>
            <a:off x="400878" y="1199460"/>
            <a:ext cx="10905699" cy="3881904"/>
          </a:xfrm>
        </p:spPr>
        <p:txBody>
          <a:bodyPr/>
          <a:lstStyle/>
          <a:p>
            <a:r>
              <a:rPr lang="en-US" b="1" dirty="0"/>
              <a:t>The EPSR Action Plan was adopted on 4 March 2021</a:t>
            </a:r>
          </a:p>
          <a:p>
            <a:r>
              <a:rPr lang="en-US" b="1" dirty="0"/>
              <a:t>Outlining concrete actions to further implement the principles of the EPSR Action Plan</a:t>
            </a:r>
          </a:p>
          <a:p>
            <a:r>
              <a:rPr lang="en-US" b="1" dirty="0"/>
              <a:t>Porto Social Summit in May 2021: Porto Social Commitment signed by PT PCY, COM, EP and social partners</a:t>
            </a:r>
          </a:p>
          <a:p>
            <a:pPr marL="263525" indent="0">
              <a:buNone/>
            </a:pPr>
            <a:r>
              <a:rPr lang="en-US" b="1" dirty="0">
                <a:sym typeface="Wingdings" panose="05000000000000000000" pitchFamily="2" charset="2"/>
              </a:rPr>
              <a:t> Joint effort to consolidate the commitment already made with the EPSR</a:t>
            </a:r>
            <a:endParaRPr lang="en-US" b="1" dirty="0"/>
          </a:p>
        </p:txBody>
      </p:sp>
      <p:sp>
        <p:nvSpPr>
          <p:cNvPr id="5" name="Title 4"/>
          <p:cNvSpPr>
            <a:spLocks noGrp="1"/>
          </p:cNvSpPr>
          <p:nvPr>
            <p:ph type="title"/>
          </p:nvPr>
        </p:nvSpPr>
        <p:spPr>
          <a:xfrm>
            <a:off x="1033248" y="214504"/>
            <a:ext cx="10515600" cy="782357"/>
          </a:xfrm>
        </p:spPr>
        <p:txBody>
          <a:bodyPr/>
          <a:lstStyle/>
          <a:p>
            <a:r>
              <a:rPr lang="en-US" b="1" dirty="0">
                <a:latin typeface="+mn-lt"/>
              </a:rPr>
              <a:t>EU Pillar of Social Rights Action Plan</a:t>
            </a:r>
          </a:p>
        </p:txBody>
      </p:sp>
      <p:sp>
        <p:nvSpPr>
          <p:cNvPr id="7" name="Dia számának helye 6">
            <a:extLst>
              <a:ext uri="{FF2B5EF4-FFF2-40B4-BE49-F238E27FC236}">
                <a16:creationId xmlns:a16="http://schemas.microsoft.com/office/drawing/2014/main" id="{A439F7B2-A793-3885-4496-A2E3969C1606}"/>
              </a:ext>
            </a:extLst>
          </p:cNvPr>
          <p:cNvSpPr>
            <a:spLocks noGrp="1"/>
          </p:cNvSpPr>
          <p:nvPr>
            <p:ph type="sldNum" sz="quarter" idx="12"/>
          </p:nvPr>
        </p:nvSpPr>
        <p:spPr/>
        <p:txBody>
          <a:bodyPr/>
          <a:lstStyle/>
          <a:p>
            <a:fld id="{F46C79FD-C571-418B-AB0F-5EE936C85276}" type="slidenum">
              <a:rPr lang="en-GB" smtClean="0"/>
              <a:t>7</a:t>
            </a:fld>
            <a:endParaRPr lang="en-GB"/>
          </a:p>
        </p:txBody>
      </p:sp>
      <p:sp>
        <p:nvSpPr>
          <p:cNvPr id="8" name="Dátum helye 12">
            <a:extLst>
              <a:ext uri="{FF2B5EF4-FFF2-40B4-BE49-F238E27FC236}">
                <a16:creationId xmlns:a16="http://schemas.microsoft.com/office/drawing/2014/main" id="{183C392B-2DA5-8752-5C2B-34D2D098B34F}"/>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lumMod val="50000"/>
                    <a:lumOff val="50000"/>
                  </a:schemeClr>
                </a:solidFill>
              </a:rPr>
              <a:t>27. 04. 2023       Skopje</a:t>
            </a:r>
            <a:endParaRPr lang="en-GB" sz="1400" dirty="0">
              <a:solidFill>
                <a:schemeClr val="tx1">
                  <a:lumMod val="50000"/>
                  <a:lumOff val="50000"/>
                </a:schemeClr>
              </a:solidFill>
            </a:endParaRPr>
          </a:p>
        </p:txBody>
      </p:sp>
      <p:sp>
        <p:nvSpPr>
          <p:cNvPr id="9" name="Élőláb helye 10">
            <a:extLst>
              <a:ext uri="{FF2B5EF4-FFF2-40B4-BE49-F238E27FC236}">
                <a16:creationId xmlns:a16="http://schemas.microsoft.com/office/drawing/2014/main" id="{B66AB408-D86F-6B1F-7156-58E20EDEE24F}"/>
              </a:ext>
            </a:extLst>
          </p:cNvPr>
          <p:cNvSpPr txBox="1">
            <a:spLocks/>
          </p:cNvSpPr>
          <p:nvPr/>
        </p:nvSpPr>
        <p:spPr>
          <a:xfrm>
            <a:off x="3767328" y="6356350"/>
            <a:ext cx="707136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Seminar on Trade unions and International Labour Standards</a:t>
            </a:r>
          </a:p>
        </p:txBody>
      </p:sp>
      <p:pic>
        <p:nvPicPr>
          <p:cNvPr id="5122" name="Picture 2">
            <a:extLst>
              <a:ext uri="{FF2B5EF4-FFF2-40B4-BE49-F238E27FC236}">
                <a16:creationId xmlns:a16="http://schemas.microsoft.com/office/drawing/2014/main" id="{8E2B69BA-AE77-7EE6-A8C2-3EC4ACCE9A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a:extLst>
              <a:ext uri="{FF2B5EF4-FFF2-40B4-BE49-F238E27FC236}">
                <a16:creationId xmlns:a16="http://schemas.microsoft.com/office/drawing/2014/main" id="{0AA2207B-FF71-DBE2-1EE6-A914B6B7E6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44352" y="73474"/>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198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EPSR Action Plan – OSH related actions </a:t>
            </a:r>
          </a:p>
        </p:txBody>
      </p:sp>
      <p:sp>
        <p:nvSpPr>
          <p:cNvPr id="3" name="Title 1">
            <a:extLst>
              <a:ext uri="{FF2B5EF4-FFF2-40B4-BE49-F238E27FC236}">
                <a16:creationId xmlns:a16="http://schemas.microsoft.com/office/drawing/2014/main" id="{52889E40-A7A4-B0BE-2CDB-8953F0DDB94C}"/>
              </a:ext>
            </a:extLst>
          </p:cNvPr>
          <p:cNvSpPr txBox="1">
            <a:spLocks/>
          </p:cNvSpPr>
          <p:nvPr/>
        </p:nvSpPr>
        <p:spPr>
          <a:xfrm>
            <a:off x="838200" y="5449477"/>
            <a:ext cx="10515600" cy="782357"/>
          </a:xfrm>
          <a:prstGeom prst="rect">
            <a:avLst/>
          </a:prstGeom>
        </p:spPr>
        <p:txBody>
          <a:bodyPr vert="horz" lIns="91440" tIns="45720" rIns="91440" bIns="0" rtlCol="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mn-lt"/>
              </a:rPr>
              <a:t>2021 - new EU OSH Strategy Framework</a:t>
            </a:r>
          </a:p>
          <a:p>
            <a:endParaRPr lang="en-US" sz="3200" b="1" dirty="0">
              <a:latin typeface="+mn-lt"/>
            </a:endParaRPr>
          </a:p>
          <a:p>
            <a:r>
              <a:rPr lang="en-US" sz="3200" b="1" dirty="0">
                <a:latin typeface="+mn-lt"/>
              </a:rPr>
              <a:t>2022 - in consultation of social partners legal proposals presented to further reduce workers’ exposure to hazardous chemicals including asbestos</a:t>
            </a:r>
          </a:p>
          <a:p>
            <a:endParaRPr lang="en-US" sz="3200" b="1" dirty="0">
              <a:latin typeface="+mn-lt"/>
            </a:endParaRPr>
          </a:p>
          <a:p>
            <a:r>
              <a:rPr lang="en-US" sz="3200" b="1" dirty="0">
                <a:latin typeface="+mn-lt"/>
              </a:rPr>
              <a:t>Comm</a:t>
            </a:r>
            <a:r>
              <a:rPr lang="hu-HU" sz="3200" b="1" dirty="0">
                <a:latin typeface="+mn-lt"/>
              </a:rPr>
              <a:t>i</a:t>
            </a:r>
            <a:r>
              <a:rPr lang="en-US" sz="3200" b="1" dirty="0" err="1">
                <a:latin typeface="+mn-lt"/>
              </a:rPr>
              <a:t>ssion</a:t>
            </a:r>
            <a:r>
              <a:rPr lang="en-US" sz="3200" b="1" dirty="0">
                <a:latin typeface="+mn-lt"/>
              </a:rPr>
              <a:t> encourages public authorities, social partners to ensure the application and enforcement of existing rules </a:t>
            </a:r>
          </a:p>
          <a:p>
            <a:endParaRPr lang="en-US" b="1" dirty="0">
              <a:latin typeface="+mn-lt"/>
            </a:endParaRPr>
          </a:p>
        </p:txBody>
      </p:sp>
      <p:sp>
        <p:nvSpPr>
          <p:cNvPr id="7" name="Dia számának helye 6">
            <a:extLst>
              <a:ext uri="{FF2B5EF4-FFF2-40B4-BE49-F238E27FC236}">
                <a16:creationId xmlns:a16="http://schemas.microsoft.com/office/drawing/2014/main" id="{B65013CE-26D3-432A-03BA-6AF477497221}"/>
              </a:ext>
            </a:extLst>
          </p:cNvPr>
          <p:cNvSpPr>
            <a:spLocks noGrp="1"/>
          </p:cNvSpPr>
          <p:nvPr>
            <p:ph type="sldNum" sz="quarter" idx="12"/>
          </p:nvPr>
        </p:nvSpPr>
        <p:spPr/>
        <p:txBody>
          <a:bodyPr/>
          <a:lstStyle/>
          <a:p>
            <a:fld id="{F46C79FD-C571-418B-AB0F-5EE936C85276}" type="slidenum">
              <a:rPr lang="en-GB" smtClean="0"/>
              <a:t>8</a:t>
            </a:fld>
            <a:endParaRPr lang="en-GB"/>
          </a:p>
        </p:txBody>
      </p:sp>
      <p:sp>
        <p:nvSpPr>
          <p:cNvPr id="8" name="Dátum helye 12">
            <a:extLst>
              <a:ext uri="{FF2B5EF4-FFF2-40B4-BE49-F238E27FC236}">
                <a16:creationId xmlns:a16="http://schemas.microsoft.com/office/drawing/2014/main" id="{4BD57C93-E179-3436-28EE-034AB7B82BEF}"/>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lumMod val="50000"/>
                    <a:lumOff val="50000"/>
                  </a:schemeClr>
                </a:solidFill>
              </a:rPr>
              <a:t>27. 04. 2023       Skopje</a:t>
            </a:r>
            <a:endParaRPr lang="en-GB" sz="1400" dirty="0">
              <a:solidFill>
                <a:schemeClr val="tx1">
                  <a:lumMod val="50000"/>
                  <a:lumOff val="50000"/>
                </a:schemeClr>
              </a:solidFill>
            </a:endParaRPr>
          </a:p>
        </p:txBody>
      </p:sp>
      <p:sp>
        <p:nvSpPr>
          <p:cNvPr id="9" name="Élőláb helye 10">
            <a:extLst>
              <a:ext uri="{FF2B5EF4-FFF2-40B4-BE49-F238E27FC236}">
                <a16:creationId xmlns:a16="http://schemas.microsoft.com/office/drawing/2014/main" id="{645B8522-1BAA-D8F5-62CE-2854951A7660}"/>
              </a:ext>
            </a:extLst>
          </p:cNvPr>
          <p:cNvSpPr txBox="1">
            <a:spLocks/>
          </p:cNvSpPr>
          <p:nvPr/>
        </p:nvSpPr>
        <p:spPr>
          <a:xfrm>
            <a:off x="3767328" y="6356350"/>
            <a:ext cx="707136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GB" sz="1400" dirty="0" err="1">
                <a:solidFill>
                  <a:schemeClr val="tx1">
                    <a:lumMod val="50000"/>
                    <a:lumOff val="50000"/>
                  </a:schemeClr>
                </a:solidFill>
              </a:rPr>
              <a:t>Károly</a:t>
            </a:r>
            <a:r>
              <a:rPr lang="en-GB" sz="1400" dirty="0">
                <a:solidFill>
                  <a:schemeClr val="tx1">
                    <a:lumMod val="50000"/>
                    <a:lumOff val="50000"/>
                  </a:schemeClr>
                </a:solidFill>
              </a:rPr>
              <a:t> </a:t>
            </a:r>
            <a:r>
              <a:rPr lang="en-GB" sz="1400" dirty="0" err="1">
                <a:solidFill>
                  <a:schemeClr val="tx1">
                    <a:lumMod val="50000"/>
                    <a:lumOff val="50000"/>
                  </a:schemeClr>
                </a:solidFill>
              </a:rPr>
              <a:t>György</a:t>
            </a:r>
            <a:r>
              <a:rPr lang="en-GB" sz="1400" dirty="0">
                <a:solidFill>
                  <a:schemeClr val="tx1">
                    <a:lumMod val="50000"/>
                    <a:lumOff val="50000"/>
                  </a:schemeClr>
                </a:solidFill>
              </a:rPr>
              <a:t>                 Seminar on Trade unions and International Labour Standards</a:t>
            </a:r>
          </a:p>
        </p:txBody>
      </p:sp>
      <p:pic>
        <p:nvPicPr>
          <p:cNvPr id="6146" name="Picture 2">
            <a:extLst>
              <a:ext uri="{FF2B5EF4-FFF2-40B4-BE49-F238E27FC236}">
                <a16:creationId xmlns:a16="http://schemas.microsoft.com/office/drawing/2014/main" id="{07885E54-B34D-031D-BA4C-F41F880507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a:extLst>
              <a:ext uri="{FF2B5EF4-FFF2-40B4-BE49-F238E27FC236}">
                <a16:creationId xmlns:a16="http://schemas.microsoft.com/office/drawing/2014/main" id="{0B413566-5351-362B-0D2D-4C2D6289D8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6878" y="68332"/>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4528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GB" sz="2400" b="1" i="0" dirty="0">
                <a:effectLst/>
              </a:rPr>
              <a:t>The Strategic Framework takes a tripartite approach — involving EU institutions, Member States, social partners and other stakeholders — and focuses on three key priorities</a:t>
            </a:r>
            <a:r>
              <a:rPr lang="hu-HU" sz="2400" b="1" i="0" dirty="0">
                <a:effectLst/>
              </a:rPr>
              <a:t> </a:t>
            </a:r>
            <a:r>
              <a:rPr lang="en-GB" sz="2000" b="1" i="0" dirty="0">
                <a:effectLst/>
                <a:latin typeface="Open Sans" panose="020B0606030504020204" pitchFamily="34" charset="0"/>
              </a:rPr>
              <a:t>and actions for improving workers’ health and safety, addressing rapid changes in the economy, demography and work patterns.</a:t>
            </a:r>
            <a:endParaRPr lang="en-GB" sz="2000" b="1" i="0" dirty="0">
              <a:effectLst/>
            </a:endParaRPr>
          </a:p>
          <a:p>
            <a:pPr marL="914400" lvl="1" indent="-457200">
              <a:buFont typeface="+mj-lt"/>
              <a:buAutoNum type="arabicPeriod"/>
            </a:pPr>
            <a:r>
              <a:rPr lang="en-US" b="1" dirty="0">
                <a:solidFill>
                  <a:srgbClr val="FF0000"/>
                </a:solidFill>
              </a:rPr>
              <a:t>Anticipating and managing change </a:t>
            </a:r>
            <a:r>
              <a:rPr lang="en-US" b="1" dirty="0"/>
              <a:t>in the new world of work (e.g. digital, green and demographic transitions / mental health)</a:t>
            </a:r>
          </a:p>
          <a:p>
            <a:pPr marL="914400" lvl="1" indent="-457200">
              <a:buFont typeface="+mj-lt"/>
              <a:buAutoNum type="arabicPeriod"/>
            </a:pPr>
            <a:r>
              <a:rPr lang="en-US" b="1" dirty="0">
                <a:solidFill>
                  <a:srgbClr val="FF0000"/>
                </a:solidFill>
              </a:rPr>
              <a:t>Improving prevention of work-related diseases </a:t>
            </a:r>
            <a:r>
              <a:rPr lang="en-US" b="1" dirty="0"/>
              <a:t>and accidents (e.g. ‘vision zero’ approach / updated rules on hazardous chemicals / etc.)</a:t>
            </a:r>
          </a:p>
          <a:p>
            <a:pPr marL="914400" lvl="1" indent="-457200">
              <a:buFont typeface="+mj-lt"/>
              <a:buAutoNum type="arabicPeriod"/>
            </a:pPr>
            <a:r>
              <a:rPr lang="en-US" b="1" dirty="0">
                <a:solidFill>
                  <a:srgbClr val="FF0000"/>
                </a:solidFill>
              </a:rPr>
              <a:t>Increasing preparedness </a:t>
            </a:r>
            <a:r>
              <a:rPr lang="en-US" b="1" dirty="0"/>
              <a:t>for possible future health threats (e.g. emergency procedures and guidance for future health crises)</a:t>
            </a:r>
          </a:p>
        </p:txBody>
      </p:sp>
      <p:sp>
        <p:nvSpPr>
          <p:cNvPr id="3" name="Title 2"/>
          <p:cNvSpPr>
            <a:spLocks noGrp="1"/>
          </p:cNvSpPr>
          <p:nvPr>
            <p:ph type="title"/>
          </p:nvPr>
        </p:nvSpPr>
        <p:spPr/>
        <p:txBody>
          <a:bodyPr/>
          <a:lstStyle/>
          <a:p>
            <a:r>
              <a:rPr lang="en-US" b="1" dirty="0">
                <a:latin typeface="+mn-lt"/>
              </a:rPr>
              <a:t>EU OSH strategic framework 2021-2027</a:t>
            </a:r>
          </a:p>
        </p:txBody>
      </p:sp>
      <p:sp>
        <p:nvSpPr>
          <p:cNvPr id="7" name="Dia számának helye 6">
            <a:extLst>
              <a:ext uri="{FF2B5EF4-FFF2-40B4-BE49-F238E27FC236}">
                <a16:creationId xmlns:a16="http://schemas.microsoft.com/office/drawing/2014/main" id="{0A9033E9-37E1-55C6-E098-3535729B2601}"/>
              </a:ext>
            </a:extLst>
          </p:cNvPr>
          <p:cNvSpPr>
            <a:spLocks noGrp="1"/>
          </p:cNvSpPr>
          <p:nvPr>
            <p:ph type="sldNum" sz="quarter" idx="12"/>
          </p:nvPr>
        </p:nvSpPr>
        <p:spPr/>
        <p:txBody>
          <a:bodyPr/>
          <a:lstStyle/>
          <a:p>
            <a:fld id="{F46C79FD-C571-418B-AB0F-5EE936C85276}" type="slidenum">
              <a:rPr lang="en-GB" smtClean="0"/>
              <a:t>9</a:t>
            </a:fld>
            <a:endParaRPr lang="en-GB"/>
          </a:p>
        </p:txBody>
      </p:sp>
      <p:sp>
        <p:nvSpPr>
          <p:cNvPr id="8" name="Dátum helye 12">
            <a:extLst>
              <a:ext uri="{FF2B5EF4-FFF2-40B4-BE49-F238E27FC236}">
                <a16:creationId xmlns:a16="http://schemas.microsoft.com/office/drawing/2014/main" id="{1C321690-F920-7909-9740-6D3251161423}"/>
              </a:ext>
            </a:extLst>
          </p:cNvPr>
          <p:cNvSpPr txBox="1">
            <a:spLocks/>
          </p:cNvSpPr>
          <p:nvPr/>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1">
                    <a:lumMod val="50000"/>
                    <a:lumOff val="50000"/>
                  </a:schemeClr>
                </a:solidFill>
              </a:rPr>
              <a:t>27. 04. 2023       Skopje</a:t>
            </a:r>
            <a:endParaRPr lang="en-GB" sz="1400" dirty="0">
              <a:solidFill>
                <a:schemeClr val="tx1">
                  <a:lumMod val="50000"/>
                  <a:lumOff val="50000"/>
                </a:schemeClr>
              </a:solidFill>
            </a:endParaRPr>
          </a:p>
        </p:txBody>
      </p:sp>
      <p:pic>
        <p:nvPicPr>
          <p:cNvPr id="9218" name="Picture 2">
            <a:extLst>
              <a:ext uri="{FF2B5EF4-FFF2-40B4-BE49-F238E27FC236}">
                <a16:creationId xmlns:a16="http://schemas.microsoft.com/office/drawing/2014/main" id="{3EFB2D9E-BDCB-FFA4-A5A5-EDF6580D0F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4763"/>
            <a:ext cx="67627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a:extLst>
              <a:ext uri="{FF2B5EF4-FFF2-40B4-BE49-F238E27FC236}">
                <a16:creationId xmlns:a16="http://schemas.microsoft.com/office/drawing/2014/main" id="{07CF4A43-9EE5-6A5A-73C9-12B6641BC2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6878" y="80524"/>
            <a:ext cx="1828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930892"/>
      </p:ext>
    </p:extLst>
  </p:cSld>
  <p:clrMapOvr>
    <a:masterClrMapping/>
  </p:clrMapOvr>
</p:sld>
</file>

<file path=ppt/theme/theme1.xml><?xml version="1.0" encoding="utf-8"?>
<a:theme xmlns:a="http://schemas.openxmlformats.org/drawingml/2006/main" name="Office-téma">
  <a:themeElements>
    <a:clrScheme name="Szürkeárnyalato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4921</TotalTime>
  <Words>3104</Words>
  <Application>Microsoft Office PowerPoint</Application>
  <PresentationFormat>Widescreen</PresentationFormat>
  <Paragraphs>257</Paragraphs>
  <Slides>25</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Arial</vt:lpstr>
      <vt:lpstr>Calibri</vt:lpstr>
      <vt:lpstr>Calibri Light</vt:lpstr>
      <vt:lpstr>EC Square Sans Pro</vt:lpstr>
      <vt:lpstr>Georgia</vt:lpstr>
      <vt:lpstr>inherit</vt:lpstr>
      <vt:lpstr>Noto Sans</vt:lpstr>
      <vt:lpstr>Open Sans</vt:lpstr>
      <vt:lpstr>Overpass</vt:lpstr>
      <vt:lpstr>Times New Roman</vt:lpstr>
      <vt:lpstr>Wingdings</vt:lpstr>
      <vt:lpstr>Office-téma</vt:lpstr>
      <vt:lpstr>EU OSH Strategy Framework – National OSH policies – Trade union priorities</vt:lpstr>
      <vt:lpstr>EU competences in the area of OSH</vt:lpstr>
      <vt:lpstr>EU competences in the area of OSH</vt:lpstr>
      <vt:lpstr>PowerPoint Presentation</vt:lpstr>
      <vt:lpstr>PowerPoint Presentation</vt:lpstr>
      <vt:lpstr>  10. Healthy, safe and well-adapted work  environment and data protection (Chapter I: Equal opportunities and access to the labour market)  </vt:lpstr>
      <vt:lpstr>EU Pillar of Social Rights Action Plan</vt:lpstr>
      <vt:lpstr>EPSR Action Plan – OSH related actions </vt:lpstr>
      <vt:lpstr>EU OSH strategic framework 2021-2027</vt:lpstr>
      <vt:lpstr>PowerPoint Presentation</vt:lpstr>
      <vt:lpstr>The actions in the strategic framework are to be implemented through  </vt:lpstr>
      <vt:lpstr>Trade union priorities - ETUC </vt:lpstr>
      <vt:lpstr>ETUC opinion</vt:lpstr>
      <vt:lpstr>ETUC - Preventing work-related diseases, accidents and harassment</vt:lpstr>
      <vt:lpstr>ETUC - Preventing work-related diseases - cancer</vt:lpstr>
      <vt:lpstr>ETUC - MSD / Psyco Social Risks</vt:lpstr>
      <vt:lpstr>Trade unions – right to disconnect </vt:lpstr>
      <vt:lpstr>ETUC - New work patterns</vt:lpstr>
      <vt:lpstr>ETUC - Enforcement</vt:lpstr>
      <vt:lpstr>EU OSH Strategy Framework –         National policies</vt:lpstr>
      <vt:lpstr>ETUC Congress Action programme (draft) - OSH</vt:lpstr>
      <vt:lpstr>ETUC Congress Action programme (draft) - OSH</vt:lpstr>
      <vt:lpstr>ETUC Congress Action programme (draft) - OSH</vt:lpstr>
      <vt:lpstr>111. International Labour Conference</vt:lpstr>
      <vt:lpstr>Trade unions – using EU OSH Strategy Framework: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Gyorgy Karoly</dc:creator>
  <cp:lastModifiedBy>Besirikli, Samra</cp:lastModifiedBy>
  <cp:revision>32</cp:revision>
  <cp:lastPrinted>2022-11-23T17:37:30Z</cp:lastPrinted>
  <dcterms:created xsi:type="dcterms:W3CDTF">2022-11-23T06:56:50Z</dcterms:created>
  <dcterms:modified xsi:type="dcterms:W3CDTF">2023-04-28T12:45:54Z</dcterms:modified>
</cp:coreProperties>
</file>