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4E4-73A4-41FA-8905-F060C705D6F9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8999-96E4-4995-AB55-49FFCB94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72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4E4-73A4-41FA-8905-F060C705D6F9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8999-96E4-4995-AB55-49FFCB94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440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4E4-73A4-41FA-8905-F060C705D6F9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8999-96E4-4995-AB55-49FFCB94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66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4E4-73A4-41FA-8905-F060C705D6F9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8999-96E4-4995-AB55-49FFCB94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67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4E4-73A4-41FA-8905-F060C705D6F9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8999-96E4-4995-AB55-49FFCB94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9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4E4-73A4-41FA-8905-F060C705D6F9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8999-96E4-4995-AB55-49FFCB94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99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4E4-73A4-41FA-8905-F060C705D6F9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8999-96E4-4995-AB55-49FFCB94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54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4E4-73A4-41FA-8905-F060C705D6F9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8999-96E4-4995-AB55-49FFCB94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21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4E4-73A4-41FA-8905-F060C705D6F9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8999-96E4-4995-AB55-49FFCB94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06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4E4-73A4-41FA-8905-F060C705D6F9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8999-96E4-4995-AB55-49FFCB94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87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4E4-73A4-41FA-8905-F060C705D6F9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8999-96E4-4995-AB55-49FFCB94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98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3F4E4-73A4-41FA-8905-F060C705D6F9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E8999-96E4-4995-AB55-49FFCB94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19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Autofit/>
          </a:bodyPr>
          <a:lstStyle/>
          <a:p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TRADE UNION MEMBERS IN EUROPE THINK?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ANALYSIS OF SURVEY RESULTS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776864" cy="1872208"/>
          </a:xfrm>
        </p:spPr>
        <p:txBody>
          <a:bodyPr>
            <a:noAutofit/>
          </a:bodyPr>
          <a:lstStyle/>
          <a:p>
            <a:pPr algn="l"/>
            <a:r>
              <a:rPr lang="en-GB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JEREMY WADDINGTON</a:t>
            </a:r>
          </a:p>
          <a:p>
            <a:pPr algn="l"/>
            <a:endParaRPr lang="en-GB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 2013</a:t>
            </a:r>
          </a:p>
          <a:p>
            <a:endParaRPr lang="en-GB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data are prepared for the PERC Summer School ‘Building Worker Power at the Workplace, The Community and Polity Process’ held at International Trade Union House, Brussels on 18th -19th September 2013. These data are not to be quoted without the express permission of the author.</a:t>
            </a:r>
          </a:p>
          <a:p>
            <a:pPr algn="l"/>
            <a:endParaRPr lang="en-GB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Jeremy Waddington is Professor of Industrial Relations at the University of Manchester and the Project Coordinator for the European Trade Union Institute, Brussels.</a:t>
            </a:r>
          </a:p>
          <a:p>
            <a:endParaRPr lang="en-GB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0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400" b="1" dirty="0" smtClean="0">
                <a:effectLst/>
                <a:latin typeface="Times New Roman"/>
                <a:ea typeface="Cambria"/>
                <a:cs typeface="Times New Roman"/>
              </a:rPr>
              <a:t>TABLE 1</a:t>
            </a:r>
            <a:r>
              <a:rPr lang="en-GB" sz="1400" dirty="0" smtClean="0">
                <a:effectLst/>
                <a:latin typeface="Times New Roman"/>
                <a:ea typeface="Cambria"/>
                <a:cs typeface="Times New Roman"/>
              </a:rPr>
              <a:t/>
            </a:r>
            <a:br>
              <a:rPr lang="en-GB" sz="1400" dirty="0" smtClean="0">
                <a:effectLst/>
                <a:latin typeface="Times New Roman"/>
                <a:ea typeface="Cambria"/>
                <a:cs typeface="Times New Roman"/>
              </a:rPr>
            </a:br>
            <a:r>
              <a:rPr lang="en-GB" sz="1400" b="1" dirty="0" smtClean="0">
                <a:effectLst/>
                <a:latin typeface="Times New Roman"/>
                <a:ea typeface="Cambria"/>
                <a:cs typeface="Times New Roman"/>
              </a:rPr>
              <a:t> </a:t>
            </a:r>
            <a:r>
              <a:rPr lang="en-GB" sz="1400" dirty="0" smtClean="0">
                <a:effectLst/>
                <a:latin typeface="Times New Roman"/>
                <a:ea typeface="Cambria"/>
                <a:cs typeface="Times New Roman"/>
              </a:rPr>
              <a:t/>
            </a:r>
            <a:br>
              <a:rPr lang="en-GB" sz="1400" dirty="0" smtClean="0">
                <a:effectLst/>
                <a:latin typeface="Times New Roman"/>
                <a:ea typeface="Cambria"/>
                <a:cs typeface="Times New Roman"/>
              </a:rPr>
            </a:br>
            <a:r>
              <a:rPr lang="en-GB" sz="1400" b="1" dirty="0" smtClean="0">
                <a:effectLst/>
                <a:latin typeface="Times New Roman"/>
                <a:ea typeface="Cambria"/>
                <a:cs typeface="Times New Roman"/>
              </a:rPr>
              <a:t>WHY DO YOU STAY IN THE UNION?</a:t>
            </a:r>
            <a:r>
              <a:rPr lang="en-GB" sz="1400" dirty="0" smtClean="0">
                <a:effectLst/>
                <a:latin typeface="Times New Roman"/>
                <a:ea typeface="Cambria"/>
                <a:cs typeface="Times New Roman"/>
              </a:rPr>
              <a:t/>
            </a:r>
            <a:br>
              <a:rPr lang="en-GB" sz="1400" dirty="0" smtClean="0">
                <a:effectLst/>
                <a:latin typeface="Times New Roman"/>
                <a:ea typeface="Cambria"/>
                <a:cs typeface="Times New Roman"/>
              </a:rPr>
            </a:br>
            <a:endParaRPr lang="en-GB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406175"/>
              </p:ext>
            </p:extLst>
          </p:nvPr>
        </p:nvGraphicFramePr>
        <p:xfrm>
          <a:off x="467544" y="1484784"/>
          <a:ext cx="8229602" cy="340339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637884"/>
                <a:gridCol w="561324"/>
                <a:gridCol w="593231"/>
                <a:gridCol w="593231"/>
                <a:gridCol w="593231"/>
                <a:gridCol w="593231"/>
                <a:gridCol w="593231"/>
                <a:gridCol w="593231"/>
                <a:gridCol w="685997"/>
                <a:gridCol w="593231"/>
                <a:gridCol w="597958"/>
                <a:gridCol w="593822"/>
              </a:tblGrid>
              <a:tr h="567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 err="1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Sif</a:t>
                      </a: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 members</a:t>
                      </a:r>
                      <a:endParaRPr lang="en-GB" sz="11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TU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NITO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HK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CC.OO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KASZ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BBDSZ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Solidarnosc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Ver.di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GPA/DJP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UNITE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 Should a problem arise at work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59.9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57.4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59.0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57.5</a:t>
                      </a:r>
                      <a:endParaRPr lang="en-GB" sz="11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59.6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55.6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62.9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56.8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72.7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69.6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85.6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To gain access to the union’s unemployment insurance scheme</a:t>
                      </a:r>
                      <a:endParaRPr lang="en-GB" sz="11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41.2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60.9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To improve my pay and conditions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15.4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27.8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49.0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45.4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53.2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21.4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48.6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39.5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41.7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53.5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56.8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I believe in trade unionism and want to take part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27.8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14.5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21.3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17.0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37.6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41.4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30.5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50.0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25.6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21.9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21.8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Industrial and membership benefits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14.6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23.3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21.6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15.7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19.9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24.1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35.2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20.3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15.4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12.9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Union lobbying to influence government decisions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4.1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10.2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8.1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12.1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6.7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6.5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8.8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9.5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1.3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Most people at work are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4.3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8.8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2.4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10.2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8.7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1.1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7.8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0.7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Union training courses and career development advice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1.8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8.6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3.4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3.4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2.7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0.7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Financial services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4.8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2.7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2.1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1.1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Another reason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0.4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2.0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5.7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4.8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4.7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6.1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2.0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N=1,428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N=1,373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N=1,466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N=741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N=3,338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N=1,015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N=130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N=752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N=2,550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N=1,283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N=3,087</a:t>
                      </a:r>
                      <a:endParaRPr lang="en-GB" sz="11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494116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b="1" dirty="0" smtClean="0">
                <a:effectLst/>
                <a:latin typeface="Times New Roman"/>
                <a:ea typeface="Cambria"/>
                <a:cs typeface="Times New Roman"/>
              </a:rPr>
              <a:t>Notes:</a:t>
            </a:r>
            <a:endParaRPr lang="en-GB" sz="1200" dirty="0" smtClean="0">
              <a:effectLst/>
              <a:latin typeface="Times New Roman"/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Times New Roman"/>
                <a:ea typeface="Cambria"/>
                <a:cs typeface="Times New Roman"/>
              </a:rPr>
              <a:t>1. Respondents were asked to rank their reasons for remaining in a trade union in order with one as the most important reason, two as the second most import reasons and so on. Table 1 reports the results of the reasons ranked at one and two in the ranking, hence the percentage figures add up to more than 100 per cent.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Times New Roman"/>
                <a:ea typeface="Cambria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Times New Roman"/>
                <a:ea typeface="Cambria"/>
                <a:cs typeface="Times New Roman"/>
              </a:rPr>
              <a:t>2. The presence of unemployment insurance schemes (</a:t>
            </a:r>
            <a:r>
              <a:rPr lang="en-GB" sz="1000" dirty="0" err="1" smtClean="0">
                <a:effectLst/>
                <a:latin typeface="Times New Roman"/>
                <a:ea typeface="Cambria"/>
                <a:cs typeface="Times New Roman"/>
              </a:rPr>
              <a:t>Sif</a:t>
            </a:r>
            <a:r>
              <a:rPr lang="en-GB" sz="1000" dirty="0" smtClean="0">
                <a:effectLst/>
                <a:latin typeface="Times New Roman"/>
                <a:ea typeface="Cambria"/>
                <a:cs typeface="Times New Roman"/>
              </a:rPr>
              <a:t> and TU) means that the comparisons cannot be exact as the number of options available to respondents differed between countries.</a:t>
            </a:r>
            <a:endParaRPr lang="en-GB" sz="1000" dirty="0">
              <a:effectLst/>
              <a:latin typeface="Times New Roman"/>
              <a:ea typeface="Cambri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957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1400" b="1" dirty="0" smtClean="0">
                <a:effectLst/>
                <a:latin typeface="Times New Roman"/>
                <a:ea typeface="Cambria"/>
                <a:cs typeface="Times New Roman"/>
              </a:rPr>
              <a:t>TABLE 2</a:t>
            </a:r>
            <a:r>
              <a:rPr lang="en-GB" sz="1400" dirty="0" smtClean="0">
                <a:effectLst/>
                <a:latin typeface="Times New Roman"/>
                <a:ea typeface="Cambria"/>
                <a:cs typeface="Times New Roman"/>
              </a:rPr>
              <a:t/>
            </a:r>
            <a:br>
              <a:rPr lang="en-GB" sz="1400" dirty="0" smtClean="0">
                <a:effectLst/>
                <a:latin typeface="Times New Roman"/>
                <a:ea typeface="Cambria"/>
                <a:cs typeface="Times New Roman"/>
              </a:rPr>
            </a:br>
            <a:r>
              <a:rPr lang="en-GB" sz="1400" b="1" dirty="0" smtClean="0">
                <a:effectLst/>
                <a:latin typeface="Times New Roman"/>
                <a:ea typeface="Cambria"/>
                <a:cs typeface="Times New Roman"/>
              </a:rPr>
              <a:t> </a:t>
            </a:r>
            <a:r>
              <a:rPr lang="en-GB" sz="1400" dirty="0" smtClean="0">
                <a:effectLst/>
                <a:latin typeface="Times New Roman"/>
                <a:ea typeface="Cambria"/>
                <a:cs typeface="Times New Roman"/>
              </a:rPr>
              <a:t/>
            </a:r>
            <a:br>
              <a:rPr lang="en-GB" sz="1400" dirty="0" smtClean="0">
                <a:effectLst/>
                <a:latin typeface="Times New Roman"/>
                <a:ea typeface="Cambria"/>
                <a:cs typeface="Times New Roman"/>
              </a:rPr>
            </a:br>
            <a:r>
              <a:rPr lang="en-GB" sz="1400" b="1" dirty="0" smtClean="0">
                <a:effectLst/>
                <a:latin typeface="Times New Roman"/>
                <a:ea typeface="Cambria"/>
                <a:cs typeface="Times New Roman"/>
              </a:rPr>
              <a:t>IF MANAGEMENT DECIDED TO TAKE DISCIPLINARY ACTION AGAINST YOU, TO WHOM WOULD YOUR TURN FOR ADVICE?</a:t>
            </a:r>
            <a:r>
              <a:rPr lang="en-GB" sz="1400" dirty="0" smtClean="0">
                <a:effectLst/>
                <a:latin typeface="Times New Roman"/>
                <a:ea typeface="Cambria"/>
                <a:cs typeface="Times New Roman"/>
              </a:rPr>
              <a:t/>
            </a:r>
            <a:br>
              <a:rPr lang="en-GB" sz="1400" dirty="0" smtClean="0">
                <a:effectLst/>
                <a:latin typeface="Times New Roman"/>
                <a:ea typeface="Cambria"/>
                <a:cs typeface="Times New Roman"/>
              </a:rPr>
            </a:br>
            <a:endParaRPr lang="en-GB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06484"/>
              </p:ext>
            </p:extLst>
          </p:nvPr>
        </p:nvGraphicFramePr>
        <p:xfrm>
          <a:off x="467544" y="1556792"/>
          <a:ext cx="8229602" cy="323322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637884"/>
                <a:gridCol w="561324"/>
                <a:gridCol w="593231"/>
                <a:gridCol w="593231"/>
                <a:gridCol w="593231"/>
                <a:gridCol w="593231"/>
                <a:gridCol w="593231"/>
                <a:gridCol w="593231"/>
                <a:gridCol w="685997"/>
                <a:gridCol w="593231"/>
                <a:gridCol w="597958"/>
                <a:gridCol w="593822"/>
              </a:tblGrid>
              <a:tr h="850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 err="1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Sif</a:t>
                      </a: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 members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TU members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NITO members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HK members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CC.OO members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KASZ members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BBDSZ members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Solidarnosc members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Ver.di members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GPA/DJP members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UNITE members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Solicitor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2.6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1.1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3.0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3.0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2.5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17.0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23.1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15.6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13.1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4.9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Don’t know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2.2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4.0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3.8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7.7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0.5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5.0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7.4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4.5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0.9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1.9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8.2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I would have no one to turn to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0.7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1.1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0.3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1.2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0.5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2.0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0.9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2.3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1.6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0.4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0.9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Citizen’s Advice Bureau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/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0.3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2.7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0.6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1.0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Chamber of Labour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30.9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Union solicitor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48.5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Union Steward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40.1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43.9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31.4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24.4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16.1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38.8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33.3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56.5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8.5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25.2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Union branch officer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34.7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14.2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20.9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30.2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18.0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18.1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9.3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4.7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16.9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15.2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Union full-time officer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7.8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18.8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32.9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23.9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1.5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12.6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13.0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11.5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13.5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25.4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36.7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A friend or colleague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7.7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12.7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6.8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6.1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0.4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3.3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4.6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4.0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4.0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1.3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8.0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Web page or helpline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4.3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4.2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0.6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0.8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0.4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1.0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1.9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0.8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0.7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2.6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/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Works councillor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11.7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2.3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6.5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40.2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37.5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N/A</a:t>
                      </a: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01317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b="1" dirty="0" smtClean="0">
                <a:effectLst/>
                <a:latin typeface="Times New Roman"/>
                <a:ea typeface="Cambria"/>
                <a:cs typeface="Times New Roman"/>
              </a:rPr>
              <a:t>Note:</a:t>
            </a:r>
            <a:endParaRPr lang="en-GB" sz="1200" dirty="0" smtClean="0">
              <a:effectLst/>
              <a:latin typeface="Times New Roman"/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effectLst/>
                <a:latin typeface="Times New Roman"/>
                <a:ea typeface="Cambria"/>
                <a:cs typeface="Times New Roman"/>
              </a:rPr>
              <a:t>Respondents were asked to state the first person/institution to which they would go if threatened by management with disciplinary action.</a:t>
            </a:r>
            <a:endParaRPr lang="en-GB" sz="1200" dirty="0">
              <a:effectLst/>
              <a:latin typeface="Times New Roman"/>
              <a:ea typeface="Cambri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07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1600" b="1" dirty="0" smtClean="0">
                <a:effectLst/>
                <a:latin typeface="Times New Roman"/>
                <a:ea typeface="Cambria"/>
                <a:cs typeface="Times New Roman"/>
              </a:rPr>
              <a:t/>
            </a:r>
            <a:br>
              <a:rPr lang="en-GB" sz="1600" b="1" dirty="0" smtClean="0">
                <a:effectLst/>
                <a:latin typeface="Times New Roman"/>
                <a:ea typeface="Cambria"/>
                <a:cs typeface="Times New Roman"/>
              </a:rPr>
            </a:br>
            <a:r>
              <a:rPr lang="en-GB" sz="1600" b="1" dirty="0" smtClean="0">
                <a:effectLst/>
                <a:latin typeface="Times New Roman"/>
                <a:ea typeface="Cambria"/>
                <a:cs typeface="Times New Roman"/>
              </a:rPr>
              <a:t>TABLE 3</a:t>
            </a:r>
            <a:r>
              <a:rPr lang="en-GB" sz="1600" dirty="0" smtClean="0">
                <a:effectLst/>
                <a:latin typeface="Times New Roman"/>
                <a:ea typeface="Cambria"/>
                <a:cs typeface="Times New Roman"/>
              </a:rPr>
              <a:t/>
            </a:r>
            <a:br>
              <a:rPr lang="en-GB" sz="1600" dirty="0" smtClean="0">
                <a:effectLst/>
                <a:latin typeface="Times New Roman"/>
                <a:ea typeface="Cambria"/>
                <a:cs typeface="Times New Roman"/>
              </a:rPr>
            </a:br>
            <a:r>
              <a:rPr lang="en-GB" sz="1600" b="1" dirty="0" smtClean="0">
                <a:effectLst/>
                <a:latin typeface="Times New Roman"/>
                <a:ea typeface="Cambria"/>
                <a:cs typeface="Times New Roman"/>
              </a:rPr>
              <a:t> </a:t>
            </a:r>
            <a:r>
              <a:rPr lang="en-GB" sz="1600" dirty="0" smtClean="0">
                <a:effectLst/>
                <a:latin typeface="Times New Roman"/>
                <a:ea typeface="Cambria"/>
                <a:cs typeface="Times New Roman"/>
              </a:rPr>
              <a:t/>
            </a:r>
            <a:br>
              <a:rPr lang="en-GB" sz="1600" dirty="0" smtClean="0">
                <a:effectLst/>
                <a:latin typeface="Times New Roman"/>
                <a:ea typeface="Cambria"/>
                <a:cs typeface="Times New Roman"/>
              </a:rPr>
            </a:br>
            <a:r>
              <a:rPr lang="en-GB" sz="1600" b="1" dirty="0" smtClean="0">
                <a:effectLst/>
                <a:latin typeface="Times New Roman"/>
                <a:ea typeface="Cambria"/>
                <a:cs typeface="Times New Roman"/>
              </a:rPr>
              <a:t>HOW GOOD IS THE UNION WITHIN YOUR WORKPLACE AT?</a:t>
            </a:r>
            <a:r>
              <a:rPr lang="en-GB" sz="4000" dirty="0" smtClean="0">
                <a:effectLst/>
                <a:latin typeface="Times New Roman"/>
                <a:ea typeface="Cambria"/>
                <a:cs typeface="Times New Roman"/>
              </a:rPr>
              <a:t/>
            </a:r>
            <a:br>
              <a:rPr lang="en-GB" sz="4000" dirty="0" smtClean="0">
                <a:effectLst/>
                <a:latin typeface="Times New Roman"/>
                <a:ea typeface="Cambria"/>
                <a:cs typeface="Times New Roman"/>
              </a:rPr>
            </a:b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8229600" cy="32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56309"/>
              </p:ext>
            </p:extLst>
          </p:nvPr>
        </p:nvGraphicFramePr>
        <p:xfrm>
          <a:off x="251520" y="2348880"/>
          <a:ext cx="4104456" cy="36004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958975"/>
                <a:gridCol w="629920"/>
                <a:gridCol w="900430"/>
                <a:gridCol w="615131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Good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Intermediate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Poor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Keeping everyone up to date about proposed changes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60.2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25.5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Providing everyone a chance to comment on proposed changes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39.9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39.1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Keeping everyone informed about your employers financial state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37.7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33.5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28.8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Solving disputes between management and employees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16.9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Responding to suggestions from employees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59.1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28.3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Dealing with work problems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62.1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25.3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Treating members fairly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67.2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21.1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11.7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Finding ways to produce better results for customers/clients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51.1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34.6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14.4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Ensuring security of employment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68.8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23.9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400238"/>
              </p:ext>
            </p:extLst>
          </p:nvPr>
        </p:nvGraphicFramePr>
        <p:xfrm>
          <a:off x="4644008" y="2348878"/>
          <a:ext cx="4109720" cy="360040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340610"/>
                <a:gridCol w="449580"/>
                <a:gridCol w="779145"/>
                <a:gridCol w="540385"/>
              </a:tblGrid>
              <a:tr h="288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Good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Intermediate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Poor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Keeping everyone up to date about proposed changes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29.5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24.7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45.8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Providing everyone a chance to comment on proposed changes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21.7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28.0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50.3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Keeping everyone informed about your employers financial state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17.5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24.3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58.2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Solving disputes between management and employees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26.0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25.7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48.3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Responding to suggestions from employees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25.1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40.4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Dealing with work problems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32.0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25.6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Treating members fairly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36.3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39.5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Finding ways to produce better results for customers/clients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29.1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27.9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43.0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Ensuring security of employment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37.6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28.2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438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400" b="1" dirty="0">
                <a:latin typeface="Times New Roman"/>
                <a:ea typeface="Cambria"/>
                <a:cs typeface="Times New Roman"/>
              </a:rPr>
              <a:t>TABLE 4</a:t>
            </a:r>
            <a:r>
              <a:rPr lang="en-GB" sz="1400" dirty="0">
                <a:latin typeface="Times New Roman"/>
                <a:ea typeface="Cambria"/>
                <a:cs typeface="Times New Roman"/>
              </a:rPr>
              <a:t/>
            </a:r>
            <a:br>
              <a:rPr lang="en-GB" sz="1400" dirty="0">
                <a:latin typeface="Times New Roman"/>
                <a:ea typeface="Cambria"/>
                <a:cs typeface="Times New Roman"/>
              </a:rPr>
            </a:br>
            <a:r>
              <a:rPr lang="en-GB" sz="1400" b="1" dirty="0">
                <a:latin typeface="Times New Roman"/>
                <a:ea typeface="Cambria"/>
                <a:cs typeface="Times New Roman"/>
              </a:rPr>
              <a:t> </a:t>
            </a:r>
            <a:r>
              <a:rPr lang="en-GB" sz="1400" dirty="0">
                <a:latin typeface="Times New Roman"/>
                <a:ea typeface="Cambria"/>
                <a:cs typeface="Times New Roman"/>
              </a:rPr>
              <a:t/>
            </a:r>
            <a:br>
              <a:rPr lang="en-GB" sz="1400" dirty="0">
                <a:latin typeface="Times New Roman"/>
                <a:ea typeface="Cambria"/>
                <a:cs typeface="Times New Roman"/>
              </a:rPr>
            </a:br>
            <a:r>
              <a:rPr lang="en-GB" sz="1400" b="1" dirty="0">
                <a:latin typeface="Times New Roman"/>
                <a:ea typeface="Cambria"/>
                <a:cs typeface="Times New Roman"/>
              </a:rPr>
              <a:t>HOW WELL ORGANISED IS THE UNION WITHIN YOUR WORKPLACE?</a:t>
            </a:r>
            <a:r>
              <a:rPr lang="en-GB" sz="1400" dirty="0">
                <a:latin typeface="Times New Roman"/>
                <a:ea typeface="Cambria"/>
                <a:cs typeface="Times New Roman"/>
              </a:rPr>
              <a:t/>
            </a:r>
            <a:br>
              <a:rPr lang="en-GB" sz="1400" dirty="0">
                <a:latin typeface="Times New Roman"/>
                <a:ea typeface="Cambria"/>
                <a:cs typeface="Times New Roman"/>
              </a:rPr>
            </a:br>
            <a:endParaRPr lang="en-GB" sz="1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8229600" cy="32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467740"/>
              </p:ext>
            </p:extLst>
          </p:nvPr>
        </p:nvGraphicFramePr>
        <p:xfrm>
          <a:off x="323528" y="2204864"/>
          <a:ext cx="4158615" cy="30175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774825"/>
                <a:gridCol w="631190"/>
                <a:gridCol w="881380"/>
                <a:gridCol w="87122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Well organised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Intermediate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Improvements required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Providing information on union affairs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28.8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27.1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Providing information on negotiations about pay, etc.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50.7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23.8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25.6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Contact between members and stewards or works councillors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50.6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23.4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26.0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Contact between members and full-time officers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38.0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28.6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33.4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How well the union listens to my views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51.7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22.7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25.6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How well the union represents members on issues that matter to 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49.4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25.1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25.5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224735"/>
              </p:ext>
            </p:extLst>
          </p:nvPr>
        </p:nvGraphicFramePr>
        <p:xfrm>
          <a:off x="4625754" y="2204864"/>
          <a:ext cx="4284980" cy="302433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003425"/>
                <a:gridCol w="631190"/>
                <a:gridCol w="779145"/>
                <a:gridCol w="87122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Well organised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Intermediate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Improvements required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Providing information on union affairs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18.6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19.0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62.5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Providing information on negotiations about pay, etc.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19.7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16.0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64.4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Contact between members and stewards or works councillors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17.5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16.3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66.2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Contact between members and full-time officers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13.5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17.8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68.7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How well the union listens to my views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23.6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15.6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60.9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How well the union represents members on issues that matter to 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24.1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15.1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60.8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90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400" b="1" dirty="0">
                <a:latin typeface="Times New Roman"/>
                <a:ea typeface="Cambria"/>
                <a:cs typeface="Times New Roman"/>
              </a:rPr>
              <a:t>TABLE 5</a:t>
            </a:r>
            <a:r>
              <a:rPr lang="en-GB" sz="1400" dirty="0">
                <a:latin typeface="Times New Roman"/>
                <a:ea typeface="Cambria"/>
                <a:cs typeface="Times New Roman"/>
              </a:rPr>
              <a:t/>
            </a:r>
            <a:br>
              <a:rPr lang="en-GB" sz="1400" dirty="0">
                <a:latin typeface="Times New Roman"/>
                <a:ea typeface="Cambria"/>
                <a:cs typeface="Times New Roman"/>
              </a:rPr>
            </a:br>
            <a:r>
              <a:rPr lang="en-GB" sz="1400" b="1" dirty="0">
                <a:latin typeface="Times New Roman"/>
                <a:ea typeface="Cambria"/>
                <a:cs typeface="Times New Roman"/>
              </a:rPr>
              <a:t> </a:t>
            </a:r>
            <a:r>
              <a:rPr lang="en-GB" sz="1400" dirty="0">
                <a:latin typeface="Times New Roman"/>
                <a:ea typeface="Cambria"/>
                <a:cs typeface="Times New Roman"/>
              </a:rPr>
              <a:t/>
            </a:r>
            <a:br>
              <a:rPr lang="en-GB" sz="1400" dirty="0">
                <a:latin typeface="Times New Roman"/>
                <a:ea typeface="Cambria"/>
                <a:cs typeface="Times New Roman"/>
              </a:rPr>
            </a:br>
            <a:r>
              <a:rPr lang="en-GB" sz="1400" b="1" dirty="0">
                <a:latin typeface="Times New Roman"/>
                <a:ea typeface="Cambria"/>
              </a:rPr>
              <a:t>THE PRESENCE, FREQUENCY AND QUALITY OF REPRESENTATION AT THE WORKPLACE</a:t>
            </a:r>
            <a:endParaRPr lang="en-GB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304128"/>
              </p:ext>
            </p:extLst>
          </p:nvPr>
        </p:nvGraphicFramePr>
        <p:xfrm>
          <a:off x="467544" y="1844824"/>
          <a:ext cx="8229602" cy="255254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637884"/>
                <a:gridCol w="561324"/>
                <a:gridCol w="593231"/>
                <a:gridCol w="593231"/>
                <a:gridCol w="593231"/>
                <a:gridCol w="593231"/>
                <a:gridCol w="593231"/>
                <a:gridCol w="593231"/>
                <a:gridCol w="685997"/>
                <a:gridCol w="593231"/>
                <a:gridCol w="597958"/>
                <a:gridCol w="593822"/>
              </a:tblGrid>
              <a:tr h="567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Sif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TU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NITO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HK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CC.OO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KASZ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BBDSZ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Solidarnosc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Ver.di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GPA/DJP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UNITE members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Is there a steward or works councillor at your workplace?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73.8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63.8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72.0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62.1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68.5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93.4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84.3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89.4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65.2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91.7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32.2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If there is a steward or works councillor present, are there enough?</a:t>
                      </a:r>
                      <a:endParaRPr lang="en-GB" sz="11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68.1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70.2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68.3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72.0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68.1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72.2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79.3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69.8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77.0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78.3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51§.2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If there is a steward or works councillor present does s/he adequately represent members?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57.6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53.1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50.8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51.9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58.8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71.3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76.9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82.7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62.3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58.4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60.6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Proportion of members content with workplace representation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42.5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33.9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36.6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32.2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40.3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66.6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64.8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73.9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40.6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53.6</a:t>
                      </a:r>
                      <a:endParaRPr lang="en-GB" sz="110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19.5</a:t>
                      </a:r>
                      <a:endParaRPr lang="en-GB" sz="11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3814" marR="638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4581128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latin typeface="Times New Roman"/>
                <a:ea typeface="Cambria"/>
                <a:cs typeface="Times New Roman"/>
              </a:rPr>
              <a:t>Note:</a:t>
            </a:r>
            <a:endParaRPr lang="en-GB" sz="1200" dirty="0">
              <a:latin typeface="Times New Roman"/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latin typeface="Times New Roman"/>
                <a:ea typeface="Cambria"/>
                <a:cs typeface="Times New Roman"/>
              </a:rPr>
              <a:t>The proportion of members content with workplace representation is calculated by multiplying the proportion of members with a steward or works councillor present at their workplace by the proportion of members that think the workplace representative adequately represents members.</a:t>
            </a:r>
            <a:endParaRPr lang="en-GB" sz="1200" dirty="0">
              <a:effectLst/>
              <a:latin typeface="Times New Roman"/>
              <a:ea typeface="Cambri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5606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1087</Words>
  <Application>Microsoft Office PowerPoint</Application>
  <PresentationFormat>On-screen Show (4:3)</PresentationFormat>
  <Paragraphs>605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DO TRADE UNION MEMBERS IN EUROPE THINK?       AN ANALYSIS OF SURVEY RESULTS </vt:lpstr>
      <vt:lpstr>TABLE 1   WHY DO YOU STAY IN THE UNION? </vt:lpstr>
      <vt:lpstr>TABLE 2   IF MANAGEMENT DECIDED TO TAKE DISCIPLINARY ACTION AGAINST YOU, TO WHOM WOULD YOUR TURN FOR ADVICE? </vt:lpstr>
      <vt:lpstr> TABLE 3   HOW GOOD IS THE UNION WITHIN YOUR WORKPLACE AT? </vt:lpstr>
      <vt:lpstr>TABLE 4   HOW WELL ORGANISED IS THE UNION WITHIN YOUR WORKPLACE? </vt:lpstr>
      <vt:lpstr>TABLE 5   THE PRESENCE, FREQUENCY AND QUALITY OF REPRESENTATION AT THE WORKPLACE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TRADE UNION MEMBERS IN EUROPE THINK?       AN ANALYSIS OF SURVEY RESULTS</dc:title>
  <dc:creator>staff</dc:creator>
  <cp:lastModifiedBy>staff</cp:lastModifiedBy>
  <cp:revision>5</cp:revision>
  <dcterms:created xsi:type="dcterms:W3CDTF">2013-09-02T08:25:08Z</dcterms:created>
  <dcterms:modified xsi:type="dcterms:W3CDTF">2013-09-02T09:02:04Z</dcterms:modified>
</cp:coreProperties>
</file>