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9" r:id="rId4"/>
    <p:sldId id="258" r:id="rId5"/>
    <p:sldId id="260" r:id="rId6"/>
    <p:sldId id="261" r:id="rId7"/>
    <p:sldId id="274" r:id="rId8"/>
    <p:sldId id="263" r:id="rId9"/>
    <p:sldId id="264" r:id="rId10"/>
    <p:sldId id="265" r:id="rId11"/>
    <p:sldId id="266" r:id="rId12"/>
    <p:sldId id="275" r:id="rId13"/>
  </p:sldIdLst>
  <p:sldSz cx="12192000" cy="6858000"/>
  <p:notesSz cx="6954838" cy="9240838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7742F-89F6-4392-84BB-920C7758859E}" v="1" dt="2020-12-11T15:24:06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2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5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FAE58923-4E4D-46EE-A750-008CC640C655}" type="datetimeFigureOut">
              <a:rPr lang="en-BE" smtClean="0"/>
              <a:t>12/14/2020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249CE0A1-367B-4707-8FF0-8B66C3A2FD2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0537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CE0A1-367B-4707-8FF0-8B66C3A2FD26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61615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CE0A1-367B-4707-8FF0-8B66C3A2FD26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05986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CE0A1-367B-4707-8FF0-8B66C3A2FD26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88444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CE0A1-367B-4707-8FF0-8B66C3A2FD26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2816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CE0A1-367B-4707-8FF0-8B66C3A2FD26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5375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E95D7-1DA2-4819-9972-8B4CB44E8B6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0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CE0A1-367B-4707-8FF0-8B66C3A2FD26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0855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CE0A1-367B-4707-8FF0-8B66C3A2FD26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092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CE0A1-367B-4707-8FF0-8B66C3A2FD26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12827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CE0A1-367B-4707-8FF0-8B66C3A2FD26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97113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CE0A1-367B-4707-8FF0-8B66C3A2FD26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56774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CE0A1-367B-4707-8FF0-8B66C3A2FD26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18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751E-4306-4D95-ABD8-342F8B39D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B5FCA-524A-4857-A226-345CD6C90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FA31E-E285-49C9-B9AC-B97FDC7D6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262A-A4BB-44A2-A687-927E66CBB9E2}" type="datetimeFigureOut">
              <a:rPr lang="en-BE" smtClean="0"/>
              <a:t>12/14/2020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B1720-E0C7-48AF-BABC-E0C7C07A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1336D-DF2A-492E-961F-0AF24115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255D-1FC0-40FE-A84A-014496BF92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6743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1C61-4ED4-4214-9B4B-09FC0385E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AB770-A583-4387-9612-3CD16F306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906A7-04D3-4275-A195-FE156B2F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262A-A4BB-44A2-A687-927E66CBB9E2}" type="datetimeFigureOut">
              <a:rPr lang="en-BE" smtClean="0"/>
              <a:t>12/14/2020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FF17-8663-4D26-93A7-EF0664BC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CB390-B33B-4191-BD39-D9A66094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255D-1FC0-40FE-A84A-014496BF92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0695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1F27E2-1EC6-4F91-8B71-114C0A448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0F8C8-C3FD-47EF-975C-121ECBCB9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BFDC3-AAD9-4F82-B545-E97DB57C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262A-A4BB-44A2-A687-927E66CBB9E2}" type="datetimeFigureOut">
              <a:rPr lang="en-BE" smtClean="0"/>
              <a:t>12/14/2020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329C-3105-4993-8AA3-42976BFF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97C0B-72E2-4455-93BA-84103485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255D-1FC0-40FE-A84A-014496BF92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6127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BDEA-73A2-492D-98EC-AAE599C5C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3A50F-7BCC-4BDC-AEB4-98EB42F65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2DFFE-B677-4143-A044-C80CBBE00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262A-A4BB-44A2-A687-927E66CBB9E2}" type="datetimeFigureOut">
              <a:rPr lang="en-BE" smtClean="0"/>
              <a:t>12/14/2020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7DCC2-45F8-4493-8DE5-F6CE3E10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93013-9BE2-4279-9397-AF72730B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255D-1FC0-40FE-A84A-014496BF92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937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4059-92B7-4E45-BC46-DA391E56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C68DD-FC8B-4A13-B495-1B1F5122A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19309-D390-4ED0-A259-9A0920E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262A-A4BB-44A2-A687-927E66CBB9E2}" type="datetimeFigureOut">
              <a:rPr lang="en-BE" smtClean="0"/>
              <a:t>12/14/2020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1F32D-534A-47B6-922B-DAA4CB7A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B48DB-20B5-4C8C-AB55-FF26627BE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255D-1FC0-40FE-A84A-014496BF92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0714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8E1D-DCDB-4518-B3DC-4D2BF49B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8AF74-F9C8-47AE-B747-3A81EBBBD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77FBA-A581-47F4-B118-A5798A2C5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592E9-0CBD-4969-9903-21A814DF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262A-A4BB-44A2-A687-927E66CBB9E2}" type="datetimeFigureOut">
              <a:rPr lang="en-BE" smtClean="0"/>
              <a:t>12/14/2020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8095F-DBA0-402E-947E-EBBF46EC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28228-2E0D-4115-92A5-4B6513E7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255D-1FC0-40FE-A84A-014496BF92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8137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9769B-13D5-4DAA-90A5-14771713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54594-9A78-40DD-BB44-EDF284278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831DD-B138-4355-B96A-9C655F948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22848D-8499-40A8-95B6-0DE210224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A8725A-4733-490C-9151-F377B88EE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A44A4-6365-4701-BBFB-1F0D4411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262A-A4BB-44A2-A687-927E66CBB9E2}" type="datetimeFigureOut">
              <a:rPr lang="en-BE" smtClean="0"/>
              <a:t>12/14/2020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EF786E-67E1-402D-A79A-A4D9DF31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2ACE7C-74DC-4EA5-A11D-19F87979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255D-1FC0-40FE-A84A-014496BF92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8223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53AEB-0996-44AF-B938-5792BB3D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5CA60-442C-45C8-9C3F-8252124BB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262A-A4BB-44A2-A687-927E66CBB9E2}" type="datetimeFigureOut">
              <a:rPr lang="en-BE" smtClean="0"/>
              <a:t>12/14/2020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B9EE5-677A-4005-B75A-C994B55F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BABF4-BAC3-4AEB-BDBB-6695EF73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255D-1FC0-40FE-A84A-014496BF92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9735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0315A-BCB2-4F1F-B751-957A04B7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262A-A4BB-44A2-A687-927E66CBB9E2}" type="datetimeFigureOut">
              <a:rPr lang="en-BE" smtClean="0"/>
              <a:t>12/14/2020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711AB-917F-4310-B82A-E031E5008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750B7-1569-4BB6-93A2-10A86646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255D-1FC0-40FE-A84A-014496BF92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1378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9734-CBFC-4E5A-8A4F-683A8D2B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DCF98-61B3-40A1-8E7F-433E1290C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F8BBA-C68E-4290-A0D3-9880AA267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13124-1E67-4B5D-9D76-FB600341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262A-A4BB-44A2-A687-927E66CBB9E2}" type="datetimeFigureOut">
              <a:rPr lang="en-BE" smtClean="0"/>
              <a:t>12/14/2020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0C5FC-E97F-42C4-8A5A-CDADB9BE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D3B60-5CE8-47C8-8FFC-62169FB8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255D-1FC0-40FE-A84A-014496BF92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1847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922A-92CB-4514-B2AF-159021B0E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1CF34E-748D-4D4C-8F4E-9BB4FDC4B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7EC19-3995-4732-9209-75F6A4E72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99B2E-C9B1-4722-95F1-7F193AA9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262A-A4BB-44A2-A687-927E66CBB9E2}" type="datetimeFigureOut">
              <a:rPr lang="en-BE" smtClean="0"/>
              <a:t>12/14/2020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7813-4A87-42D7-AD39-2D50854C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D71E6-4F45-42C8-9184-60AE3668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255D-1FC0-40FE-A84A-014496BF92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326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FD19CD-E843-42B0-BE94-7CEB5F9A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12DFC-3E4D-43C4-88A0-22482216D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23083-C04E-4003-8228-8E6406B92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F262A-A4BB-44A2-A687-927E66CBB9E2}" type="datetimeFigureOut">
              <a:rPr lang="en-BE" smtClean="0"/>
              <a:t>12/14/2020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AD2DD-50B0-44F3-8236-03938A200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FD47C-85D1-4A56-ADD6-F199C4893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C255D-1FC0-40FE-A84A-014496BF923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8108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oshwiki.eu/wiki/Practical_tips_to_make_home-based_telework_as_healthy,_safe_and_effective_as_possible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erc-online.eu/wp-content/uploads/2014/04/2005-00679-E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ur-lex.europa.eu/legal-content/EN/TXT/?uri=LEGISSUM%3Ac10131" TargetMode="External"/><Relationship Id="rId5" Type="http://schemas.openxmlformats.org/officeDocument/2006/relationships/hyperlink" Target="https://eur-lex.europa.eu/legal-content/EN/TXT/?uri=CELEX%3A32019L1158" TargetMode="External"/><Relationship Id="rId4" Type="http://schemas.openxmlformats.org/officeDocument/2006/relationships/hyperlink" Target="https://eur-lex.europa.eu/legal-content/EN/ALL/?uri=celex%3A31989L0391" TargetMode="External"/><Relationship Id="rId9" Type="http://schemas.openxmlformats.org/officeDocument/2006/relationships/hyperlink" Target="https://www.eurofound.europa.eu/publications/policy-brief/2020/women-and-labour-market-equality-has-covid-19-rolled-back-recent-gain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franklin@etui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mailto:acefaliello@etui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FABA332-7A67-4F61-A3A2-F33D4F96B1B5}"/>
              </a:ext>
            </a:extLst>
          </p:cNvPr>
          <p:cNvGrpSpPr/>
          <p:nvPr/>
        </p:nvGrpSpPr>
        <p:grpSpPr>
          <a:xfrm>
            <a:off x="0" y="1982353"/>
            <a:ext cx="12192000" cy="1576773"/>
            <a:chOff x="0" y="1968285"/>
            <a:chExt cx="12192000" cy="15767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2DC23-5709-4F75-BCD7-D985F5E1E319}"/>
                </a:ext>
              </a:extLst>
            </p:cNvPr>
            <p:cNvSpPr/>
            <p:nvPr/>
          </p:nvSpPr>
          <p:spPr>
            <a:xfrm>
              <a:off x="0" y="1968285"/>
              <a:ext cx="12192000" cy="15767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D71052-9E5E-445D-91E5-07509A12B644}"/>
                </a:ext>
              </a:extLst>
            </p:cNvPr>
            <p:cNvSpPr txBox="1"/>
            <p:nvPr/>
          </p:nvSpPr>
          <p:spPr>
            <a:xfrm>
              <a:off x="123377" y="2248839"/>
              <a:ext cx="113435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Work-life balance during the Covid-19 pandemic: A gender perspective into telework</a:t>
              </a:r>
              <a:endParaRPr lang="en-BE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D336DD1-356E-4998-AEEF-072F9A97828B}"/>
              </a:ext>
            </a:extLst>
          </p:cNvPr>
          <p:cNvSpPr txBox="1"/>
          <p:nvPr/>
        </p:nvSpPr>
        <p:spPr>
          <a:xfrm>
            <a:off x="333875" y="5857043"/>
            <a:ext cx="392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Paula Franklin &amp; Aude Cefaliello</a:t>
            </a:r>
          </a:p>
          <a:p>
            <a:r>
              <a:rPr lang="en-US" dirty="0"/>
              <a:t>European Trade Union Institute (ETUI) </a:t>
            </a:r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AFC53B-D1F2-4D38-81AA-640885B16DDF}"/>
              </a:ext>
            </a:extLst>
          </p:cNvPr>
          <p:cNvSpPr txBox="1"/>
          <p:nvPr/>
        </p:nvSpPr>
        <p:spPr>
          <a:xfrm>
            <a:off x="221333" y="3839680"/>
            <a:ext cx="5772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ITUC/PERC Workshop: Occupational Health and Safety in times of pandemic, return to work measures, new forms of work and gender impact</a:t>
            </a:r>
            <a:endParaRPr lang="en-BE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624EDD-A2F1-427D-B02F-E8478820637C}"/>
              </a:ext>
            </a:extLst>
          </p:cNvPr>
          <p:cNvSpPr txBox="1"/>
          <p:nvPr/>
        </p:nvSpPr>
        <p:spPr>
          <a:xfrm>
            <a:off x="221333" y="4763010"/>
            <a:ext cx="3418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1600" b="1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December 2020</a:t>
            </a:r>
            <a:endParaRPr lang="en-BE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D1F76BA-2789-4853-A5DA-CE25B1D7F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63" y="5857043"/>
            <a:ext cx="1859753" cy="85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9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FABA332-7A67-4F61-A3A2-F33D4F96B1B5}"/>
              </a:ext>
            </a:extLst>
          </p:cNvPr>
          <p:cNvGrpSpPr/>
          <p:nvPr/>
        </p:nvGrpSpPr>
        <p:grpSpPr>
          <a:xfrm>
            <a:off x="0" y="0"/>
            <a:ext cx="12192000" cy="492369"/>
            <a:chOff x="0" y="1968285"/>
            <a:chExt cx="12192000" cy="15767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2DC23-5709-4F75-BCD7-D985F5E1E319}"/>
                </a:ext>
              </a:extLst>
            </p:cNvPr>
            <p:cNvSpPr/>
            <p:nvPr/>
          </p:nvSpPr>
          <p:spPr>
            <a:xfrm>
              <a:off x="0" y="1968285"/>
              <a:ext cx="12192000" cy="15767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D71052-9E5E-445D-91E5-07509A12B644}"/>
                </a:ext>
              </a:extLst>
            </p:cNvPr>
            <p:cNvSpPr txBox="1"/>
            <p:nvPr/>
          </p:nvSpPr>
          <p:spPr>
            <a:xfrm>
              <a:off x="70131" y="2065101"/>
              <a:ext cx="11847290" cy="1429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 </a:t>
              </a:r>
              <a:endParaRPr lang="en-BE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7847693-B76D-4682-AC79-BA4183E78194}"/>
              </a:ext>
            </a:extLst>
          </p:cNvPr>
          <p:cNvSpPr txBox="1"/>
          <p:nvPr/>
        </p:nvSpPr>
        <p:spPr>
          <a:xfrm>
            <a:off x="70131" y="6307161"/>
            <a:ext cx="995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ITUC/PERC Workshop: Occupational Health and Safety in times of pandemic, return to work measures, new forms of work and gender impact</a:t>
            </a:r>
            <a:endParaRPr lang="en-BE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25BCA3-4E76-449E-8E99-47D0C4E9A771}"/>
              </a:ext>
            </a:extLst>
          </p:cNvPr>
          <p:cNvSpPr txBox="1"/>
          <p:nvPr/>
        </p:nvSpPr>
        <p:spPr>
          <a:xfrm>
            <a:off x="406400" y="706542"/>
            <a:ext cx="5448300" cy="22006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What is the situation? </a:t>
            </a:r>
          </a:p>
          <a:p>
            <a:r>
              <a:rPr lang="en-US" sz="1700" dirty="0"/>
              <a:t>Women are often in the situation of working </a:t>
            </a:r>
            <a:r>
              <a:rPr lang="en-US" sz="1700" b="1" dirty="0"/>
              <a:t>two jobs</a:t>
            </a:r>
            <a:r>
              <a:rPr lang="en-US" sz="1700" dirty="0"/>
              <a:t> at the same time: Professional &amp; Domestic work and responsibilities. </a:t>
            </a:r>
          </a:p>
          <a:p>
            <a:r>
              <a:rPr lang="en-US" sz="1700" dirty="0"/>
              <a:t>There are ways to shift this unbalance of responsibilities: </a:t>
            </a:r>
          </a:p>
          <a:p>
            <a:pPr marL="342900" indent="-342900">
              <a:buAutoNum type="arabicParenBoth"/>
            </a:pPr>
            <a:r>
              <a:rPr lang="en-US" sz="1700" dirty="0"/>
              <a:t>Better sharing of tasks at home</a:t>
            </a:r>
          </a:p>
          <a:p>
            <a:pPr marL="342900" indent="-342900">
              <a:buAutoNum type="arabicParenBoth"/>
            </a:pPr>
            <a:r>
              <a:rPr lang="en-US" sz="1700" dirty="0"/>
              <a:t>Better provision of care facilities </a:t>
            </a:r>
          </a:p>
          <a:p>
            <a:pPr marL="342900" indent="-342900">
              <a:buAutoNum type="arabicParenBoth"/>
            </a:pPr>
            <a:r>
              <a:rPr lang="en-US" sz="1700" dirty="0"/>
              <a:t>Working arrangements</a:t>
            </a:r>
            <a:endParaRPr lang="en-BE" sz="1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AE4C2-CE22-4F9F-85B1-112924F2A274}"/>
              </a:ext>
            </a:extLst>
          </p:cNvPr>
          <p:cNvSpPr txBox="1"/>
          <p:nvPr/>
        </p:nvSpPr>
        <p:spPr>
          <a:xfrm>
            <a:off x="5993776" y="609567"/>
            <a:ext cx="579182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Why is it important? </a:t>
            </a:r>
          </a:p>
          <a:p>
            <a:r>
              <a:rPr lang="en-US" sz="1700" dirty="0"/>
              <a:t>Poor work-balance impacts negatively workers’ health and safety, </a:t>
            </a:r>
            <a:r>
              <a:rPr lang="en-US" sz="1700" u="sng" dirty="0"/>
              <a:t>both</a:t>
            </a:r>
            <a:r>
              <a:rPr lang="en-US" sz="1700" dirty="0"/>
              <a:t> physically and mentally</a:t>
            </a:r>
            <a:endParaRPr lang="en-BE" sz="1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BAA9B-88CE-4BD0-856E-53983945A0EA}"/>
              </a:ext>
            </a:extLst>
          </p:cNvPr>
          <p:cNvSpPr txBox="1"/>
          <p:nvPr/>
        </p:nvSpPr>
        <p:spPr>
          <a:xfrm>
            <a:off x="5993776" y="1601878"/>
            <a:ext cx="5791824" cy="1415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How can work-life balance be improved? </a:t>
            </a:r>
          </a:p>
          <a:p>
            <a:r>
              <a:rPr lang="en-US" sz="1700" dirty="0"/>
              <a:t>Teleworking can be a way to give flexibility to the workers and to combine better professional and domestic responsibilities. It is the case </a:t>
            </a:r>
            <a:r>
              <a:rPr lang="en-US" sz="1700" u="sng" dirty="0"/>
              <a:t>only</a:t>
            </a:r>
            <a:r>
              <a:rPr lang="en-US" sz="1700" dirty="0"/>
              <a:t> if it is well organized (w/ collective agreement at the workplace)</a:t>
            </a:r>
            <a:endParaRPr lang="en-BE" sz="1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6C099-7DDB-4A7C-96E4-E4C8E1056C4D}"/>
              </a:ext>
            </a:extLst>
          </p:cNvPr>
          <p:cNvSpPr txBox="1"/>
          <p:nvPr/>
        </p:nvSpPr>
        <p:spPr>
          <a:xfrm>
            <a:off x="406400" y="3121318"/>
            <a:ext cx="11379200" cy="14798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How has Covid-19 impacted work-life balance and teleworking? </a:t>
            </a:r>
          </a:p>
          <a:p>
            <a:pPr marL="342900" indent="-342900">
              <a:buAutoNum type="arabicParenBoth"/>
            </a:pPr>
            <a:r>
              <a:rPr lang="en-US" sz="1700" dirty="0"/>
              <a:t>Closure of care facilities has increased the domestic and care responsibilities – often for women </a:t>
            </a:r>
          </a:p>
          <a:p>
            <a:pPr marL="342900" indent="-342900">
              <a:buAutoNum type="arabicParenBoth"/>
            </a:pPr>
            <a:r>
              <a:rPr lang="en-US" sz="1700" dirty="0"/>
              <a:t>Full-time teleworking – blurred lines between professional and private time, risk of isolation (etc.) </a:t>
            </a:r>
          </a:p>
          <a:p>
            <a:pPr algn="ctr">
              <a:spcBef>
                <a:spcPts val="500"/>
              </a:spcBef>
            </a:pPr>
            <a:r>
              <a:rPr lang="en-US" sz="1700" dirty="0">
                <a:solidFill>
                  <a:srgbClr val="0070C0"/>
                </a:solidFill>
              </a:rPr>
              <a:t>Teleworking is an effective way to prevent the risk of Covid-19, </a:t>
            </a:r>
            <a:r>
              <a:rPr lang="en-US" sz="1700" b="1" dirty="0">
                <a:solidFill>
                  <a:srgbClr val="0070C0"/>
                </a:solidFill>
              </a:rPr>
              <a:t>but </a:t>
            </a:r>
            <a:r>
              <a:rPr lang="en-US" sz="1700" dirty="0">
                <a:solidFill>
                  <a:srgbClr val="0070C0"/>
                </a:solidFill>
              </a:rPr>
              <a:t>the reality of the situation and the risks entailed in teleworking must also be assessed and prevented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A50DE-56A1-441E-AF11-A6EDD18F6819}"/>
              </a:ext>
            </a:extLst>
          </p:cNvPr>
          <p:cNvSpPr txBox="1"/>
          <p:nvPr/>
        </p:nvSpPr>
        <p:spPr>
          <a:xfrm>
            <a:off x="406400" y="4642500"/>
            <a:ext cx="9955230" cy="16773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What are the legal provisions and ways for organized telework to guarantee good work-life balance?</a:t>
            </a:r>
          </a:p>
          <a:p>
            <a:r>
              <a:rPr lang="en-US" sz="1700" dirty="0"/>
              <a:t>EU (and sometimes national) provisions with the general principle of prevention that apply to teleworking arrangements, during and outside the time of pandemic. </a:t>
            </a:r>
          </a:p>
          <a:p>
            <a:r>
              <a:rPr lang="en-US" sz="1700" dirty="0"/>
              <a:t>However – risks are different in the time of pandemic, and the employers should take into consideration the reality of the workers (i.e., increases of domestic care). </a:t>
            </a:r>
          </a:p>
          <a:p>
            <a:pPr algn="ctr"/>
            <a:r>
              <a:rPr lang="en-US" sz="1700" dirty="0"/>
              <a:t>Should be discussed with workers’ representatives. 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4CC87A0-7DCC-44FB-A17D-313075289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6" b="97512" l="467" r="99497">
                        <a14:foregroundMark x1="14116" y1="69207" x2="35560" y2="30793"/>
                        <a14:foregroundMark x1="35560" y1="30793" x2="47450" y2="83981"/>
                        <a14:foregroundMark x1="47450" y1="83981" x2="94037" y2="63297"/>
                        <a14:foregroundMark x1="12751" y1="48523" x2="29418" y2="94946"/>
                        <a14:foregroundMark x1="29418" y1="94946" x2="48958" y2="97278"/>
                        <a14:foregroundMark x1="17565" y1="42613" x2="8657" y2="78072"/>
                        <a14:foregroundMark x1="10022" y1="35226" x2="4562" y2="69207"/>
                        <a14:foregroundMark x1="1832" y1="94323" x2="27802" y2="89891"/>
                        <a14:foregroundMark x1="27802" y1="89891" x2="56609" y2="95801"/>
                        <a14:foregroundMark x1="56609" y1="95801" x2="82830" y2="86392"/>
                        <a14:foregroundMark x1="82830" y1="86392" x2="95402" y2="94323"/>
                        <a14:foregroundMark x1="5927" y1="86936" x2="57435" y2="98445"/>
                        <a14:foregroundMark x1="57435" y1="98445" x2="88147" y2="97589"/>
                        <a14:foregroundMark x1="88147" y1="97589" x2="95402" y2="89891"/>
                        <a14:foregroundMark x1="16164" y1="95801" x2="467" y2="94323"/>
                        <a14:foregroundMark x1="15481" y1="92846" x2="1149" y2="76594"/>
                        <a14:foregroundMark x1="89943" y1="81026" x2="99497" y2="97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63" y="5857043"/>
            <a:ext cx="1859753" cy="85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FABA332-7A67-4F61-A3A2-F33D4F96B1B5}"/>
              </a:ext>
            </a:extLst>
          </p:cNvPr>
          <p:cNvGrpSpPr/>
          <p:nvPr/>
        </p:nvGrpSpPr>
        <p:grpSpPr>
          <a:xfrm>
            <a:off x="0" y="0"/>
            <a:ext cx="12192000" cy="492369"/>
            <a:chOff x="0" y="1968285"/>
            <a:chExt cx="12192000" cy="15767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2DC23-5709-4F75-BCD7-D985F5E1E319}"/>
                </a:ext>
              </a:extLst>
            </p:cNvPr>
            <p:cNvSpPr/>
            <p:nvPr/>
          </p:nvSpPr>
          <p:spPr>
            <a:xfrm>
              <a:off x="0" y="1968285"/>
              <a:ext cx="12192000" cy="15767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D71052-9E5E-445D-91E5-07509A12B644}"/>
                </a:ext>
              </a:extLst>
            </p:cNvPr>
            <p:cNvSpPr txBox="1"/>
            <p:nvPr/>
          </p:nvSpPr>
          <p:spPr>
            <a:xfrm>
              <a:off x="70131" y="2065101"/>
              <a:ext cx="11847290" cy="1429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REFERENCES</a:t>
              </a:r>
              <a:endParaRPr lang="en-BE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566906-B86B-48D2-B465-1ED3EB265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63" y="5857043"/>
            <a:ext cx="1859753" cy="85906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7847693-B76D-4682-AC79-BA4183E78194}"/>
              </a:ext>
            </a:extLst>
          </p:cNvPr>
          <p:cNvSpPr txBox="1"/>
          <p:nvPr/>
        </p:nvSpPr>
        <p:spPr>
          <a:xfrm>
            <a:off x="70131" y="6143980"/>
            <a:ext cx="995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ITUC/PERC Workshop: Occupational Health and Safety in times of pandemic, return to work measures, new forms of work and gender impact</a:t>
            </a:r>
            <a:endParaRPr lang="en-BE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671BA7-C399-49BB-A257-43EE1CEE8EFC}"/>
              </a:ext>
            </a:extLst>
          </p:cNvPr>
          <p:cNvSpPr txBox="1"/>
          <p:nvPr/>
        </p:nvSpPr>
        <p:spPr>
          <a:xfrm>
            <a:off x="360421" y="1281175"/>
            <a:ext cx="11557000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Council Directive 89/391/EEC of 12 June 1989 on the introduction of measures to encourage improvements in the safety and health of workers at work 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Directive (EU) 2019/1158 of the European Parliament and of the Council of 20 June 2019 on work-life balance for parents and </a:t>
            </a:r>
            <a:r>
              <a:rPr lang="en-US" dirty="0" err="1">
                <a:hlinkClick r:id="rId5"/>
              </a:rPr>
              <a:t>carers</a:t>
            </a:r>
            <a:r>
              <a:rPr lang="en-US" dirty="0">
                <a:hlinkClick r:id="rId5"/>
              </a:rPr>
              <a:t> and repealing Council Directive 2010/18/EU 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Framework agreement on telework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Framework agreement on work-related stress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MFADBJ+SourceSansPro"/>
                <a:hlinkClick r:id="rId8"/>
              </a:rPr>
              <a:t>EU OSHA: ‘Advantages and disadvantages of teleworking in the context of occupational health and well-being’</a:t>
            </a:r>
            <a:endParaRPr lang="en-US" dirty="0">
              <a:solidFill>
                <a:srgbClr val="000000"/>
              </a:solidFill>
              <a:latin typeface="MFADBJ+SourceSansPro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hlinkClick r:id="rId9"/>
              </a:rPr>
              <a:t>Eurofound</a:t>
            </a:r>
            <a:r>
              <a:rPr lang="en-US" dirty="0">
                <a:hlinkClick r:id="rId9"/>
              </a:rPr>
              <a:t>: </a:t>
            </a:r>
            <a:r>
              <a:rPr lang="en-US" dirty="0">
                <a:solidFill>
                  <a:srgbClr val="000000"/>
                </a:solidFill>
                <a:latin typeface="MFADBJ+SourceSansPro"/>
                <a:hlinkClick r:id="rId9"/>
              </a:rPr>
              <a:t>‘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MFADBJ+SourceSansPro"/>
                <a:hlinkClick r:id="rId9"/>
              </a:rPr>
              <a:t>Women and 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MFADBJ+SourceSansPro"/>
                <a:hlinkClick r:id="rId9"/>
              </a:rPr>
              <a:t>labour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MFADBJ+SourceSansPro"/>
                <a:hlinkClick r:id="rId9"/>
              </a:rPr>
              <a:t> market equality: Has COVID-19 rolled back recent gains?’</a:t>
            </a:r>
            <a:endParaRPr lang="en-US" sz="1800" i="0" u="none" strike="noStrike" baseline="0" dirty="0">
              <a:solidFill>
                <a:srgbClr val="000000"/>
              </a:solidFill>
              <a:latin typeface="MFADBJ+SourceSansPro"/>
            </a:endParaRPr>
          </a:p>
        </p:txBody>
      </p:sp>
    </p:spTree>
    <p:extLst>
      <p:ext uri="{BB962C8B-B14F-4D97-AF65-F5344CB8AC3E}">
        <p14:creationId xmlns:p14="http://schemas.microsoft.com/office/powerpoint/2010/main" val="7664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FABA332-7A67-4F61-A3A2-F33D4F96B1B5}"/>
              </a:ext>
            </a:extLst>
          </p:cNvPr>
          <p:cNvGrpSpPr/>
          <p:nvPr/>
        </p:nvGrpSpPr>
        <p:grpSpPr>
          <a:xfrm>
            <a:off x="0" y="1982353"/>
            <a:ext cx="12192000" cy="1576773"/>
            <a:chOff x="0" y="1968285"/>
            <a:chExt cx="12192000" cy="15767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2DC23-5709-4F75-BCD7-D985F5E1E319}"/>
                </a:ext>
              </a:extLst>
            </p:cNvPr>
            <p:cNvSpPr/>
            <p:nvPr/>
          </p:nvSpPr>
          <p:spPr>
            <a:xfrm>
              <a:off x="0" y="1968285"/>
              <a:ext cx="12192000" cy="15767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D71052-9E5E-445D-91E5-07509A12B644}"/>
                </a:ext>
              </a:extLst>
            </p:cNvPr>
            <p:cNvSpPr txBox="1"/>
            <p:nvPr/>
          </p:nvSpPr>
          <p:spPr>
            <a:xfrm>
              <a:off x="123377" y="2479672"/>
              <a:ext cx="113435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 you!</a:t>
              </a:r>
              <a:endParaRPr lang="en-BE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FAFC53B-D1F2-4D38-81AA-640885B16DDF}"/>
              </a:ext>
            </a:extLst>
          </p:cNvPr>
          <p:cNvSpPr txBox="1"/>
          <p:nvPr/>
        </p:nvSpPr>
        <p:spPr>
          <a:xfrm>
            <a:off x="1169600" y="3965233"/>
            <a:ext cx="5772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Paula Franklin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pfranklin@etui.org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Aude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Cefaliello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acefaliello@etui.org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BE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D1F76BA-2789-4853-A5DA-CE25B1D7F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63" y="5857043"/>
            <a:ext cx="1859753" cy="85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1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FABA332-7A67-4F61-A3A2-F33D4F96B1B5}"/>
              </a:ext>
            </a:extLst>
          </p:cNvPr>
          <p:cNvGrpSpPr/>
          <p:nvPr/>
        </p:nvGrpSpPr>
        <p:grpSpPr>
          <a:xfrm>
            <a:off x="0" y="0"/>
            <a:ext cx="12192000" cy="492369"/>
            <a:chOff x="0" y="1968285"/>
            <a:chExt cx="12192000" cy="15767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2DC23-5709-4F75-BCD7-D985F5E1E319}"/>
                </a:ext>
              </a:extLst>
            </p:cNvPr>
            <p:cNvSpPr/>
            <p:nvPr/>
          </p:nvSpPr>
          <p:spPr>
            <a:xfrm>
              <a:off x="0" y="1968285"/>
              <a:ext cx="12192000" cy="15767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D71052-9E5E-445D-91E5-07509A12B644}"/>
                </a:ext>
              </a:extLst>
            </p:cNvPr>
            <p:cNvSpPr txBox="1"/>
            <p:nvPr/>
          </p:nvSpPr>
          <p:spPr>
            <a:xfrm>
              <a:off x="70131" y="2065100"/>
              <a:ext cx="1184729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Work-life balance during the Covid-19 pandemic: A gender perspective into telework</a:t>
              </a:r>
              <a:endParaRPr lang="en-BE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566906-B86B-48D2-B465-1ED3EB265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63" y="5857043"/>
            <a:ext cx="1859753" cy="8590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E7D01D-4A31-4811-B5AC-D5F85A247A30}"/>
              </a:ext>
            </a:extLst>
          </p:cNvPr>
          <p:cNvSpPr/>
          <p:nvPr/>
        </p:nvSpPr>
        <p:spPr>
          <a:xfrm>
            <a:off x="345903" y="877310"/>
            <a:ext cx="4445391" cy="272281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57BAB7-FD6C-4D3F-A785-F714D2C087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098" r="26150"/>
          <a:stretch/>
        </p:blipFill>
        <p:spPr>
          <a:xfrm>
            <a:off x="150276" y="888573"/>
            <a:ext cx="1294816" cy="27115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EFB606-7D5D-40E4-8B1D-EDDD6782CD52}"/>
              </a:ext>
            </a:extLst>
          </p:cNvPr>
          <p:cNvSpPr/>
          <p:nvPr/>
        </p:nvSpPr>
        <p:spPr>
          <a:xfrm>
            <a:off x="7250796" y="888573"/>
            <a:ext cx="4445391" cy="272281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B812B6B-36D1-4E9D-BD07-49C89D097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78" b="97672" l="10000" r="90000">
                        <a14:foregroundMark x1="49048" y1="24214" x2="49048" y2="30733"/>
                        <a14:foregroundMark x1="49881" y1="12689" x2="45595" y2="5937"/>
                        <a14:foregroundMark x1="45595" y1="5937" x2="52857" y2="7334"/>
                        <a14:foregroundMark x1="52857" y1="7334" x2="52857" y2="9662"/>
                        <a14:foregroundMark x1="45357" y1="4307" x2="50357" y2="2678"/>
                        <a14:foregroundMark x1="45119" y1="94529" x2="42381" y2="89057"/>
                        <a14:foregroundMark x1="58095" y1="96158" x2="54524" y2="91851"/>
                        <a14:foregroundMark x1="41310" y1="96857" x2="44286" y2="97672"/>
                        <a14:foregroundMark x1="56190" y1="96857" x2="56071" y2="97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88573"/>
            <a:ext cx="2662586" cy="27228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CB82F6-D774-4B44-84F7-DDD84C7BBC7B}"/>
              </a:ext>
            </a:extLst>
          </p:cNvPr>
          <p:cNvSpPr txBox="1"/>
          <p:nvPr/>
        </p:nvSpPr>
        <p:spPr>
          <a:xfrm>
            <a:off x="1391570" y="1485012"/>
            <a:ext cx="339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Works full-time/part-time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Domestic full-time work: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Care responsibilities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Unpaid work</a:t>
            </a:r>
            <a:endParaRPr lang="en-B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852073-B143-418A-A089-A355CF416DAE}"/>
              </a:ext>
            </a:extLst>
          </p:cNvPr>
          <p:cNvSpPr txBox="1"/>
          <p:nvPr/>
        </p:nvSpPr>
        <p:spPr>
          <a:xfrm>
            <a:off x="8213520" y="1485012"/>
            <a:ext cx="339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Works full-time/part 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58AAFF-F8DB-4985-BFD4-0B6D048DF737}"/>
              </a:ext>
            </a:extLst>
          </p:cNvPr>
          <p:cNvSpPr txBox="1"/>
          <p:nvPr/>
        </p:nvSpPr>
        <p:spPr>
          <a:xfrm>
            <a:off x="8213520" y="1873546"/>
            <a:ext cx="3052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Domestic work: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Care responsibilities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Unpaid work</a:t>
            </a:r>
            <a:endParaRPr lang="en-BE" b="1" dirty="0">
              <a:solidFill>
                <a:srgbClr val="0070C0"/>
              </a:solidFill>
            </a:endParaRPr>
          </a:p>
          <a:p>
            <a:endParaRPr lang="en-BE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B1BC392-CBF8-49B0-8F2E-3CE1D4AA44E6}"/>
              </a:ext>
            </a:extLst>
          </p:cNvPr>
          <p:cNvSpPr/>
          <p:nvPr/>
        </p:nvSpPr>
        <p:spPr>
          <a:xfrm>
            <a:off x="5207292" y="2008160"/>
            <a:ext cx="1351907" cy="677181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C144F802-CB82-42D4-9BA3-84F5804BCD08}"/>
              </a:ext>
            </a:extLst>
          </p:cNvPr>
          <p:cNvSpPr/>
          <p:nvPr/>
        </p:nvSpPr>
        <p:spPr>
          <a:xfrm>
            <a:off x="4079072" y="1791580"/>
            <a:ext cx="242709" cy="830997"/>
          </a:xfrm>
          <a:prstGeom prst="rightBracke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BB3FF4-FE40-46F8-84DB-C758ABE2CAAF}"/>
              </a:ext>
            </a:extLst>
          </p:cNvPr>
          <p:cNvCxnSpPr/>
          <p:nvPr/>
        </p:nvCxnSpPr>
        <p:spPr>
          <a:xfrm>
            <a:off x="2725672" y="1968499"/>
            <a:ext cx="7315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23FCA19-C2BA-4DF2-B607-B80C5E9CFF0F}"/>
              </a:ext>
            </a:extLst>
          </p:cNvPr>
          <p:cNvSpPr/>
          <p:nvPr/>
        </p:nvSpPr>
        <p:spPr>
          <a:xfrm>
            <a:off x="2897944" y="4316962"/>
            <a:ext cx="5681335" cy="179676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24" name="Picture 23" descr="A picture containing shape&#10;&#10;Description automatically generated">
            <a:extLst>
              <a:ext uri="{FF2B5EF4-FFF2-40B4-BE49-F238E27FC236}">
                <a16:creationId xmlns:a16="http://schemas.microsoft.com/office/drawing/2014/main" id="{6DA5A94C-8F05-4A66-B1C7-AC3A04C494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19" y="4294651"/>
            <a:ext cx="1859753" cy="1859753"/>
          </a:xfrm>
          <a:prstGeom prst="rect">
            <a:avLst/>
          </a:prstGeom>
        </p:spPr>
      </p:pic>
      <p:sp>
        <p:nvSpPr>
          <p:cNvPr id="26" name="Right Bracket 25">
            <a:extLst>
              <a:ext uri="{FF2B5EF4-FFF2-40B4-BE49-F238E27FC236}">
                <a16:creationId xmlns:a16="http://schemas.microsoft.com/office/drawing/2014/main" id="{EB3AA214-9DFC-46F9-881C-DC2714790C5E}"/>
              </a:ext>
            </a:extLst>
          </p:cNvPr>
          <p:cNvSpPr/>
          <p:nvPr/>
        </p:nvSpPr>
        <p:spPr>
          <a:xfrm rot="5400000">
            <a:off x="5878539" y="2014084"/>
            <a:ext cx="247360" cy="3846294"/>
          </a:xfrm>
          <a:prstGeom prst="rightBracke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F70B4E-6CC7-490A-B9F6-A04C667C9D9E}"/>
              </a:ext>
            </a:extLst>
          </p:cNvPr>
          <p:cNvCxnSpPr>
            <a:stCxn id="26" idx="2"/>
          </p:cNvCxnSpPr>
          <p:nvPr/>
        </p:nvCxnSpPr>
        <p:spPr>
          <a:xfrm>
            <a:off x="6002219" y="4060911"/>
            <a:ext cx="0" cy="2337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D05E6D8-69C3-4CFE-A6B8-556C19658637}"/>
              </a:ext>
            </a:extLst>
          </p:cNvPr>
          <p:cNvSpPr txBox="1"/>
          <p:nvPr/>
        </p:nvSpPr>
        <p:spPr>
          <a:xfrm>
            <a:off x="4553284" y="4707514"/>
            <a:ext cx="3727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Wider access to high-quality care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Working arrangements </a:t>
            </a:r>
            <a:endParaRPr lang="en-BE" sz="2000" b="1" dirty="0">
              <a:solidFill>
                <a:srgbClr val="0070C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847693-B76D-4682-AC79-BA4183E78194}"/>
              </a:ext>
            </a:extLst>
          </p:cNvPr>
          <p:cNvSpPr txBox="1"/>
          <p:nvPr/>
        </p:nvSpPr>
        <p:spPr>
          <a:xfrm>
            <a:off x="70131" y="6307161"/>
            <a:ext cx="995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ITUC/PERC Workshop: Occupational Health and Safety in times of pandemic, return to work measures, new forms of work and gender impact</a:t>
            </a:r>
            <a:endParaRPr lang="en-BE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3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0" grpId="0" animBg="1"/>
      <p:bldP spid="25" grpId="0" animBg="1"/>
      <p:bldP spid="26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F9C8-BDAB-40D8-9A7D-77B7838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825058"/>
            <a:ext cx="11239500" cy="49236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100" dirty="0"/>
              <a:t>EIGE Gender Equality Index on Time: Care activities and Social activities</a:t>
            </a:r>
            <a:br>
              <a:rPr lang="en-US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10CEEE-6429-4162-9E3C-14EF3D1A8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7867" y="1191345"/>
            <a:ext cx="10296524" cy="49754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7FE4CE-09E1-426A-8D59-33B54DB4D37A}"/>
              </a:ext>
            </a:extLst>
          </p:cNvPr>
          <p:cNvSpPr/>
          <p:nvPr/>
        </p:nvSpPr>
        <p:spPr>
          <a:xfrm>
            <a:off x="4751110" y="3364402"/>
            <a:ext cx="104774" cy="2114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5A056-41B3-4458-A311-78A84726EBF9}"/>
              </a:ext>
            </a:extLst>
          </p:cNvPr>
          <p:cNvSpPr txBox="1"/>
          <p:nvPr/>
        </p:nvSpPr>
        <p:spPr>
          <a:xfrm>
            <a:off x="4535667" y="5491731"/>
            <a:ext cx="430887" cy="4000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ME</a:t>
            </a:r>
            <a:endParaRPr lang="en-GB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06857-CBDC-4D80-BFE3-08FBF5B8C5B7}"/>
              </a:ext>
            </a:extLst>
          </p:cNvPr>
          <p:cNvSpPr txBox="1"/>
          <p:nvPr/>
        </p:nvSpPr>
        <p:spPr>
          <a:xfrm rot="16200000">
            <a:off x="-1635272" y="3261366"/>
            <a:ext cx="4491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for Montenegro from 2019, for Republic of Albania and  EU-28 from 2017, Serbia from 2016, North Macedonia from 2015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9B0E68-F038-4237-A4EB-E95D6A8DA93D}"/>
              </a:ext>
            </a:extLst>
          </p:cNvPr>
          <p:cNvGrpSpPr/>
          <p:nvPr/>
        </p:nvGrpSpPr>
        <p:grpSpPr>
          <a:xfrm>
            <a:off x="0" y="54965"/>
            <a:ext cx="12192000" cy="492369"/>
            <a:chOff x="0" y="1968285"/>
            <a:chExt cx="12192000" cy="157677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B7F223-41D7-4400-90BF-095A6589DE55}"/>
                </a:ext>
              </a:extLst>
            </p:cNvPr>
            <p:cNvSpPr/>
            <p:nvPr/>
          </p:nvSpPr>
          <p:spPr>
            <a:xfrm>
              <a:off x="0" y="1968285"/>
              <a:ext cx="12192000" cy="15767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F7C69C-1739-42C1-9058-CE67006DA27E}"/>
                </a:ext>
              </a:extLst>
            </p:cNvPr>
            <p:cNvSpPr txBox="1"/>
            <p:nvPr/>
          </p:nvSpPr>
          <p:spPr>
            <a:xfrm>
              <a:off x="189026" y="2131532"/>
              <a:ext cx="11847290" cy="446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Work-life balance during the Covid-19 pandemic: A gender perspective into telework</a:t>
              </a:r>
              <a:endParaRPr lang="en-BE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D22F7F5-EB7E-4696-B791-08A11A7FCB7C}"/>
              </a:ext>
            </a:extLst>
          </p:cNvPr>
          <p:cNvSpPr txBox="1"/>
          <p:nvPr/>
        </p:nvSpPr>
        <p:spPr>
          <a:xfrm>
            <a:off x="70131" y="6307161"/>
            <a:ext cx="995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ITUC/PERC Workshop: Occupational Health and Safety in times of pandemic, return to work measures, new forms of work and gender impact</a:t>
            </a:r>
            <a:endParaRPr lang="en-BE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07569C5-767D-4456-9856-A794B6609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116" y="5943968"/>
            <a:ext cx="1859753" cy="85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5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FABA332-7A67-4F61-A3A2-F33D4F96B1B5}"/>
              </a:ext>
            </a:extLst>
          </p:cNvPr>
          <p:cNvGrpSpPr/>
          <p:nvPr/>
        </p:nvGrpSpPr>
        <p:grpSpPr>
          <a:xfrm>
            <a:off x="0" y="0"/>
            <a:ext cx="12192000" cy="492369"/>
            <a:chOff x="0" y="1968285"/>
            <a:chExt cx="12192000" cy="15767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2DC23-5709-4F75-BCD7-D985F5E1E319}"/>
                </a:ext>
              </a:extLst>
            </p:cNvPr>
            <p:cNvSpPr/>
            <p:nvPr/>
          </p:nvSpPr>
          <p:spPr>
            <a:xfrm>
              <a:off x="0" y="1968285"/>
              <a:ext cx="12192000" cy="15767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D71052-9E5E-445D-91E5-07509A12B644}"/>
                </a:ext>
              </a:extLst>
            </p:cNvPr>
            <p:cNvSpPr txBox="1"/>
            <p:nvPr/>
          </p:nvSpPr>
          <p:spPr>
            <a:xfrm>
              <a:off x="70131" y="2065101"/>
              <a:ext cx="11847290" cy="1429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Impact of Poor Work-Life Balance on Health</a:t>
              </a:r>
              <a:endParaRPr lang="en-BE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566906-B86B-48D2-B465-1ED3EB265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63" y="5857043"/>
            <a:ext cx="1859753" cy="859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AFC53B-D1F2-4D38-81AA-640885B16DDF}"/>
              </a:ext>
            </a:extLst>
          </p:cNvPr>
          <p:cNvSpPr txBox="1"/>
          <p:nvPr/>
        </p:nvSpPr>
        <p:spPr>
          <a:xfrm>
            <a:off x="70131" y="6307161"/>
            <a:ext cx="995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ITUC/PERC Workshop: Occupational Health and Safety in times of pandemic, return to work measures, new forms of work and gender impact</a:t>
            </a:r>
            <a:endParaRPr lang="en-BE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A36923-33F5-47CD-891B-3AE7DBDB30E8}"/>
              </a:ext>
            </a:extLst>
          </p:cNvPr>
          <p:cNvGrpSpPr/>
          <p:nvPr/>
        </p:nvGrpSpPr>
        <p:grpSpPr>
          <a:xfrm>
            <a:off x="3325624" y="1188146"/>
            <a:ext cx="4351590" cy="3769606"/>
            <a:chOff x="3520902" y="1456938"/>
            <a:chExt cx="4351590" cy="376960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EB02DD7-146A-48A6-9656-6C4FEE35F26A}"/>
                </a:ext>
              </a:extLst>
            </p:cNvPr>
            <p:cNvSpPr/>
            <p:nvPr/>
          </p:nvSpPr>
          <p:spPr>
            <a:xfrm>
              <a:off x="3946927" y="1456938"/>
              <a:ext cx="3499540" cy="376960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9901D4A-57A5-44D8-B26A-4EC2AB1582C0}"/>
                </a:ext>
              </a:extLst>
            </p:cNvPr>
            <p:cNvGrpSpPr/>
            <p:nvPr/>
          </p:nvGrpSpPr>
          <p:grpSpPr>
            <a:xfrm>
              <a:off x="3520902" y="1746392"/>
              <a:ext cx="4351590" cy="3365215"/>
              <a:chOff x="4004619" y="1321169"/>
              <a:chExt cx="4351590" cy="3365215"/>
            </a:xfrm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A36D461C-7504-43ED-BAE2-42A6120719E1}"/>
                  </a:ext>
                </a:extLst>
              </p:cNvPr>
              <p:cNvSpPr/>
              <p:nvPr/>
            </p:nvSpPr>
            <p:spPr>
              <a:xfrm>
                <a:off x="5845127" y="4011135"/>
                <a:ext cx="614289" cy="675249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840620D-4849-4074-805C-A0CB37F4FC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53363" y="3072979"/>
                <a:ext cx="3080825" cy="156429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74F01C5-5C76-48C6-8D50-5E007E3AB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50610">
                <a:off x="5147929" y="1321169"/>
                <a:ext cx="2699373" cy="2699373"/>
              </a:xfrm>
              <a:prstGeom prst="rect">
                <a:avLst/>
              </a:prstGeom>
            </p:spPr>
          </p:pic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6E673FD-A801-4481-865D-67ABBAA17122}"/>
                  </a:ext>
                </a:extLst>
              </p:cNvPr>
              <p:cNvSpPr/>
              <p:nvPr/>
            </p:nvSpPr>
            <p:spPr>
              <a:xfrm>
                <a:off x="7061982" y="4011135"/>
                <a:ext cx="1294227" cy="67524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LIFE</a:t>
                </a:r>
                <a:endParaRPr lang="en-BE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63F42DC-FDF5-49EE-8F18-B01390C75CE6}"/>
                  </a:ext>
                </a:extLst>
              </p:cNvPr>
              <p:cNvSpPr/>
              <p:nvPr/>
            </p:nvSpPr>
            <p:spPr>
              <a:xfrm>
                <a:off x="4004619" y="2837081"/>
                <a:ext cx="1294227" cy="67524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WORK</a:t>
                </a:r>
                <a:endParaRPr lang="en-BE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F57E97-98BE-435A-82C1-A484B9366624}"/>
              </a:ext>
            </a:extLst>
          </p:cNvPr>
          <p:cNvGrpSpPr/>
          <p:nvPr/>
        </p:nvGrpSpPr>
        <p:grpSpPr>
          <a:xfrm>
            <a:off x="101379" y="1030691"/>
            <a:ext cx="3070424" cy="4074202"/>
            <a:chOff x="400582" y="832737"/>
            <a:chExt cx="2768949" cy="438482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7FD307-0030-4F07-B6F9-36F52B40DEEA}"/>
                </a:ext>
              </a:extLst>
            </p:cNvPr>
            <p:cNvGrpSpPr/>
            <p:nvPr/>
          </p:nvGrpSpPr>
          <p:grpSpPr>
            <a:xfrm>
              <a:off x="400582" y="832737"/>
              <a:ext cx="2768949" cy="4384827"/>
              <a:chOff x="1308465" y="3588047"/>
              <a:chExt cx="1656184" cy="1947972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BCEC4CFE-FC27-4188-A256-55A7B9DA3FDC}"/>
                  </a:ext>
                </a:extLst>
              </p:cNvPr>
              <p:cNvSpPr/>
              <p:nvPr/>
            </p:nvSpPr>
            <p:spPr>
              <a:xfrm>
                <a:off x="1308465" y="3636567"/>
                <a:ext cx="1656184" cy="1893864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6684B2E-3479-4801-B678-4862329A31D5}"/>
                  </a:ext>
                </a:extLst>
              </p:cNvPr>
              <p:cNvSpPr/>
              <p:nvPr/>
            </p:nvSpPr>
            <p:spPr>
              <a:xfrm>
                <a:off x="1308465" y="3964803"/>
                <a:ext cx="1656184" cy="157121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526C7C-D6EF-4ADD-BA77-C07C8F706D4D}"/>
                  </a:ext>
                </a:extLst>
              </p:cNvPr>
              <p:cNvSpPr txBox="1"/>
              <p:nvPr/>
            </p:nvSpPr>
            <p:spPr>
              <a:xfrm>
                <a:off x="1848524" y="3588047"/>
                <a:ext cx="576064" cy="492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1</a:t>
                </a:r>
                <a:endParaRPr lang="en-BE" sz="66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716F15-5B82-4E85-8A7A-B8B57DDC83B2}"/>
                </a:ext>
              </a:extLst>
            </p:cNvPr>
            <p:cNvSpPr txBox="1"/>
            <p:nvPr/>
          </p:nvSpPr>
          <p:spPr>
            <a:xfrm>
              <a:off x="546818" y="1872728"/>
              <a:ext cx="2472225" cy="33124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Poor work-life balance relates to many physical and mental health problems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Less life satisfaction 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Higher levels of stress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Higher levels of emotional exhaustion 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Increased anxiety &amp; depression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Fatigue</a:t>
              </a:r>
              <a:endParaRPr lang="en-BE" sz="16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436472D-EEB2-4AF1-BAE6-BBABCFE91417}"/>
              </a:ext>
            </a:extLst>
          </p:cNvPr>
          <p:cNvGrpSpPr/>
          <p:nvPr/>
        </p:nvGrpSpPr>
        <p:grpSpPr>
          <a:xfrm>
            <a:off x="7432399" y="445769"/>
            <a:ext cx="4536164" cy="2979345"/>
            <a:chOff x="7432399" y="445769"/>
            <a:chExt cx="4536164" cy="297934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37C55B-1BF1-41D9-9664-33F9E46B5932}"/>
                </a:ext>
              </a:extLst>
            </p:cNvPr>
            <p:cNvGrpSpPr/>
            <p:nvPr/>
          </p:nvGrpSpPr>
          <p:grpSpPr>
            <a:xfrm>
              <a:off x="7432399" y="445769"/>
              <a:ext cx="4536164" cy="2979345"/>
              <a:chOff x="3247698" y="3480231"/>
              <a:chExt cx="1731457" cy="2142093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0FDA0AC8-561C-4B96-BC92-74E87C6F1DD6}"/>
                  </a:ext>
                </a:extLst>
              </p:cNvPr>
              <p:cNvSpPr/>
              <p:nvPr/>
            </p:nvSpPr>
            <p:spPr>
              <a:xfrm>
                <a:off x="3322971" y="3571990"/>
                <a:ext cx="1656184" cy="1952851"/>
              </a:xfrm>
              <a:prstGeom prst="roundRect">
                <a:avLst/>
              </a:prstGeom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723E28BA-0FAE-4FE7-A675-23D91DF49CC9}"/>
                  </a:ext>
                </a:extLst>
              </p:cNvPr>
              <p:cNvSpPr/>
              <p:nvPr/>
            </p:nvSpPr>
            <p:spPr>
              <a:xfrm>
                <a:off x="3322971" y="4035850"/>
                <a:ext cx="1656184" cy="158647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7F125A-0D8B-46EA-9FA6-651A47FBC5C0}"/>
                  </a:ext>
                </a:extLst>
              </p:cNvPr>
              <p:cNvSpPr txBox="1"/>
              <p:nvPr/>
            </p:nvSpPr>
            <p:spPr>
              <a:xfrm>
                <a:off x="3247698" y="3480231"/>
                <a:ext cx="57606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2</a:t>
                </a:r>
                <a:endParaRPr lang="en-BE" sz="66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6FFD82-D31A-4007-86BE-2239459715C6}"/>
                </a:ext>
              </a:extLst>
            </p:cNvPr>
            <p:cNvSpPr txBox="1"/>
            <p:nvPr/>
          </p:nvSpPr>
          <p:spPr>
            <a:xfrm>
              <a:off x="7656273" y="1274829"/>
              <a:ext cx="4290041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Negative consequences of work-life conflict appear to be stronger in women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/>
                <a:t>Relationship between work-life conflict and poorer self-reported health among working women;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500" dirty="0"/>
                <a:t>Women who are affected by work-life conflict experience higher forms of stress than men</a:t>
              </a:r>
              <a:endParaRPr lang="en-BE" sz="15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DFAA4B-5811-4182-B40C-5B7563F805A2}"/>
              </a:ext>
            </a:extLst>
          </p:cNvPr>
          <p:cNvGrpSpPr/>
          <p:nvPr/>
        </p:nvGrpSpPr>
        <p:grpSpPr>
          <a:xfrm>
            <a:off x="7777530" y="3375315"/>
            <a:ext cx="4509494" cy="1954484"/>
            <a:chOff x="7777530" y="3375315"/>
            <a:chExt cx="4509494" cy="195448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2BA5E9D-F842-4B1D-995A-AC4637BECB45}"/>
                </a:ext>
              </a:extLst>
            </p:cNvPr>
            <p:cNvGrpSpPr/>
            <p:nvPr/>
          </p:nvGrpSpPr>
          <p:grpSpPr>
            <a:xfrm>
              <a:off x="7777530" y="3375315"/>
              <a:ext cx="4239947" cy="1954484"/>
              <a:chOff x="5446151" y="3446008"/>
              <a:chExt cx="1704832" cy="209001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EFB5DAFD-46DD-493A-B05A-2297293AEE3A}"/>
                  </a:ext>
                </a:extLst>
              </p:cNvPr>
              <p:cNvSpPr/>
              <p:nvPr/>
            </p:nvSpPr>
            <p:spPr>
              <a:xfrm>
                <a:off x="5494799" y="3577579"/>
                <a:ext cx="1656184" cy="1952851"/>
              </a:xfrm>
              <a:prstGeom prst="roundRect">
                <a:avLst/>
              </a:prstGeom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6516EA97-2BFF-45C3-9266-C4450C43494D}"/>
                  </a:ext>
                </a:extLst>
              </p:cNvPr>
              <p:cNvSpPr/>
              <p:nvPr/>
            </p:nvSpPr>
            <p:spPr>
              <a:xfrm>
                <a:off x="5494799" y="4277216"/>
                <a:ext cx="1656184" cy="125880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45DC61C-307B-404C-AA65-AC47D2C7EDC0}"/>
                  </a:ext>
                </a:extLst>
              </p:cNvPr>
              <p:cNvSpPr txBox="1"/>
              <p:nvPr/>
            </p:nvSpPr>
            <p:spPr>
              <a:xfrm>
                <a:off x="5446151" y="3446008"/>
                <a:ext cx="57606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3</a:t>
                </a:r>
                <a:endParaRPr lang="en-BE" sz="660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A392E3-1805-45C1-898D-BD07AFBDF1C7}"/>
                </a:ext>
              </a:extLst>
            </p:cNvPr>
            <p:cNvSpPr txBox="1"/>
            <p:nvPr/>
          </p:nvSpPr>
          <p:spPr>
            <a:xfrm>
              <a:off x="7996983" y="4185099"/>
              <a:ext cx="429004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Amplified by Covid-19 pandemic</a:t>
              </a:r>
            </a:p>
            <a:p>
              <a:r>
                <a:rPr lang="en-US" sz="1500" dirty="0"/>
                <a:t>The closure of schools and childcare facilities increases the difficulties many women face in balancing work and family.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830C314-5C14-4023-BF09-D912890F27D5}"/>
              </a:ext>
            </a:extLst>
          </p:cNvPr>
          <p:cNvGrpSpPr/>
          <p:nvPr/>
        </p:nvGrpSpPr>
        <p:grpSpPr>
          <a:xfrm>
            <a:off x="356384" y="5230851"/>
            <a:ext cx="7398428" cy="1194845"/>
            <a:chOff x="356384" y="5230851"/>
            <a:chExt cx="7398428" cy="1194845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A1E9B00-AC02-480C-AC51-EAD020C121A0}"/>
                </a:ext>
              </a:extLst>
            </p:cNvPr>
            <p:cNvSpPr/>
            <p:nvPr/>
          </p:nvSpPr>
          <p:spPr>
            <a:xfrm>
              <a:off x="1144418" y="5230851"/>
              <a:ext cx="6610394" cy="9503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B2680853-0D1A-4935-A69F-DC56780E28D9}"/>
                </a:ext>
              </a:extLst>
            </p:cNvPr>
            <p:cNvSpPr/>
            <p:nvPr/>
          </p:nvSpPr>
          <p:spPr>
            <a:xfrm>
              <a:off x="356384" y="5361827"/>
              <a:ext cx="984738" cy="742361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87B943-BCB5-4A4A-A7E7-501A8BAE1BEB}"/>
                </a:ext>
              </a:extLst>
            </p:cNvPr>
            <p:cNvSpPr txBox="1"/>
            <p:nvPr/>
          </p:nvSpPr>
          <p:spPr>
            <a:xfrm>
              <a:off x="1406770" y="5271534"/>
              <a:ext cx="6282394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Work-related psycho-social risks (PSR), including poor work-life balance, relate to the organization of work. They are </a:t>
              </a:r>
              <a:r>
                <a:rPr lang="en-US" sz="1700" b="1" u="sng" dirty="0"/>
                <a:t>not</a:t>
              </a:r>
              <a:r>
                <a:rPr lang="en-US" sz="1700" b="1" dirty="0"/>
                <a:t> a matter of sensitivity/resilience of the individual</a:t>
              </a:r>
            </a:p>
            <a:p>
              <a:endParaRPr lang="en-B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9389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6C798AD-C6AA-4677-8085-2BE47EF299AB}"/>
              </a:ext>
            </a:extLst>
          </p:cNvPr>
          <p:cNvGrpSpPr/>
          <p:nvPr/>
        </p:nvGrpSpPr>
        <p:grpSpPr>
          <a:xfrm>
            <a:off x="155684" y="697279"/>
            <a:ext cx="3980218" cy="4770537"/>
            <a:chOff x="155684" y="697279"/>
            <a:chExt cx="3980218" cy="477053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C4BF48E-311A-4062-B974-1DDB101A4F34}"/>
                </a:ext>
              </a:extLst>
            </p:cNvPr>
            <p:cNvSpPr/>
            <p:nvPr/>
          </p:nvSpPr>
          <p:spPr>
            <a:xfrm>
              <a:off x="155684" y="822409"/>
              <a:ext cx="3980218" cy="42278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4A61D9-8BD7-4112-BA65-4774C7255F5F}"/>
                </a:ext>
              </a:extLst>
            </p:cNvPr>
            <p:cNvSpPr txBox="1"/>
            <p:nvPr/>
          </p:nvSpPr>
          <p:spPr>
            <a:xfrm>
              <a:off x="293914" y="697279"/>
              <a:ext cx="3494315" cy="477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endParaRPr lang="en-US" sz="1900" dirty="0"/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Use of mobile devices, digitalization of working processes and online communication allow</a:t>
              </a:r>
              <a:r>
                <a:rPr lang="en-US" sz="1900" b="1" dirty="0"/>
                <a:t> more flexibility</a:t>
              </a:r>
              <a:r>
                <a:rPr lang="en-US" sz="1900" dirty="0"/>
                <a:t> 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The relationship between flexible working arrangements and better work-life balance is </a:t>
              </a:r>
              <a:r>
                <a:rPr lang="en-US" sz="1900" b="1" dirty="0"/>
                <a:t>not straightforward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900" dirty="0"/>
                <a:t>The overall impact of flexible working arrangements on work-life balance is </a:t>
              </a:r>
              <a:r>
                <a:rPr lang="en-US" sz="1900" b="1" dirty="0"/>
                <a:t>highly gendered</a:t>
              </a:r>
            </a:p>
            <a:p>
              <a:endParaRPr lang="en-US" dirty="0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0453CF-EEE2-4455-8BEB-EA9F8D61E10E}"/>
              </a:ext>
            </a:extLst>
          </p:cNvPr>
          <p:cNvSpPr/>
          <p:nvPr/>
        </p:nvSpPr>
        <p:spPr>
          <a:xfrm>
            <a:off x="5930900" y="697279"/>
            <a:ext cx="6105416" cy="515976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ABA332-7A67-4F61-A3A2-F33D4F96B1B5}"/>
              </a:ext>
            </a:extLst>
          </p:cNvPr>
          <p:cNvGrpSpPr/>
          <p:nvPr/>
        </p:nvGrpSpPr>
        <p:grpSpPr>
          <a:xfrm>
            <a:off x="0" y="0"/>
            <a:ext cx="12192000" cy="492369"/>
            <a:chOff x="0" y="1968284"/>
            <a:chExt cx="12192000" cy="15767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2DC23-5709-4F75-BCD7-D985F5E1E319}"/>
                </a:ext>
              </a:extLst>
            </p:cNvPr>
            <p:cNvSpPr/>
            <p:nvPr/>
          </p:nvSpPr>
          <p:spPr>
            <a:xfrm>
              <a:off x="0" y="1968284"/>
              <a:ext cx="12192000" cy="15767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D71052-9E5E-445D-91E5-07509A12B644}"/>
                </a:ext>
              </a:extLst>
            </p:cNvPr>
            <p:cNvSpPr txBox="1"/>
            <p:nvPr/>
          </p:nvSpPr>
          <p:spPr>
            <a:xfrm>
              <a:off x="70131" y="2065100"/>
              <a:ext cx="11847290" cy="1429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Teleworking, Digitalisation and Work-Life Balance</a:t>
              </a:r>
              <a:endParaRPr lang="en-BE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566906-B86B-48D2-B465-1ED3EB265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6" b="95801" l="1832" r="96767">
                        <a14:foregroundMark x1="12069" y1="67729" x2="18930" y2="41135"/>
                        <a14:foregroundMark x1="13434" y1="67729" x2="7292" y2="44090"/>
                        <a14:foregroundMark x1="33261" y1="17496" x2="44181" y2="69207"/>
                        <a14:foregroundMark x1="44181" y1="69207" x2="70007" y2="63297"/>
                        <a14:foregroundMark x1="70007" y1="63297" x2="82435" y2="63297"/>
                        <a14:foregroundMark x1="82435" y1="27838" x2="72737" y2="81026"/>
                        <a14:foregroundMark x1="72737" y1="81026" x2="59878" y2="81026"/>
                        <a14:foregroundMark x1="20295" y1="52955" x2="51832" y2="52955"/>
                        <a14:foregroundMark x1="51832" y1="52955" x2="79131" y2="35770"/>
                        <a14:foregroundMark x1="79131" y1="35770" x2="64547" y2="89891"/>
                        <a14:foregroundMark x1="64547" y1="89891" x2="467" y2="94323"/>
                        <a14:foregroundMark x1="467" y1="94323" x2="26006" y2="83981"/>
                        <a14:foregroundMark x1="26006" y1="83981" x2="82830" y2="95801"/>
                        <a14:foregroundMark x1="82830" y1="95801" x2="94037" y2="92846"/>
                        <a14:foregroundMark x1="10704" y1="60342" x2="1832" y2="55910"/>
                        <a14:foregroundMark x1="96767" y1="72162" x2="94720" y2="603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63" y="5857043"/>
            <a:ext cx="1859753" cy="859067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8B4519C-B2F7-40F4-AD25-25DE116E8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8889" y1="28000" x2="20889" y2="28000"/>
                        <a14:foregroundMark x1="15111" y1="57333" x2="15111" y2="78222"/>
                        <a14:foregroundMark x1="9778" y1="58222" x2="65363" y2="52046"/>
                        <a14:foregroundMark x1="79433" y1="51534" x2="87111" y2="55556"/>
                        <a14:foregroundMark x1="85778" y1="50667" x2="85333" y2="85778"/>
                        <a14:foregroundMark x1="85333" y1="35111" x2="85333" y2="31111"/>
                        <a14:foregroundMark x1="52444" y1="35556" x2="51556" y2="28000"/>
                        <a14:foregroundMark x1="64439" y1="45623" x2="52444" y2="39111"/>
                        <a14:foregroundMark x1="66077" y1="46512" x2="65715" y2="46315"/>
                        <a14:foregroundMark x1="60889" y1="41778" x2="63111" y2="32889"/>
                        <a14:foregroundMark x1="56889" y1="50667" x2="56889" y2="47556"/>
                        <a14:foregroundMark x1="30222" y1="54222" x2="33333" y2="50222"/>
                        <a14:foregroundMark x1="19556" y1="55556" x2="15111" y2="50222"/>
                        <a14:foregroundMark x1="11111" y1="30667" x2="11111" y2="30667"/>
                        <a14:foregroundMark x1="21778" y1="28444" x2="26222" y2="22667"/>
                        <a14:foregroundMark x1="48444" y1="69778" x2="52889" y2="69778"/>
                        <a14:foregroundMark x1="67556" y1="55556" x2="76889" y2="56889"/>
                        <a14:foregroundMark x1="80444" y1="52889" x2="63556" y2="53333"/>
                        <a14:backgroundMark x1="88444" y1="14667" x2="84000" y2="14667"/>
                        <a14:backgroundMark x1="79111" y1="14667" x2="87111" y2="1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69" y="1382425"/>
            <a:ext cx="3107860" cy="31078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ED4C7D-0559-43E7-87BF-3B0AF725EE53}"/>
              </a:ext>
            </a:extLst>
          </p:cNvPr>
          <p:cNvSpPr txBox="1"/>
          <p:nvPr/>
        </p:nvSpPr>
        <p:spPr>
          <a:xfrm>
            <a:off x="70131" y="6223879"/>
            <a:ext cx="995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ITUC/PERC Workshop: Occupational Health and Safety in times of pandemic, return to work measures, new forms of work and gender impact</a:t>
            </a:r>
            <a:endParaRPr lang="en-BE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5C0350-D870-439F-99C7-EAE0421D5ECF}"/>
              </a:ext>
            </a:extLst>
          </p:cNvPr>
          <p:cNvCxnSpPr/>
          <p:nvPr/>
        </p:nvCxnSpPr>
        <p:spPr>
          <a:xfrm>
            <a:off x="6547757" y="3363685"/>
            <a:ext cx="536966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232AF1E-20AF-4EB3-8D2B-5222EC1890A0}"/>
              </a:ext>
            </a:extLst>
          </p:cNvPr>
          <p:cNvSpPr txBox="1"/>
          <p:nvPr/>
        </p:nvSpPr>
        <p:spPr>
          <a:xfrm>
            <a:off x="6399494" y="878852"/>
            <a:ext cx="54985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Advantages: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Improvement</a:t>
            </a:r>
            <a:r>
              <a:rPr lang="en-US" sz="1700" dirty="0"/>
              <a:t> in work-life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More </a:t>
            </a:r>
            <a:r>
              <a:rPr lang="en-US" sz="1700" b="1" dirty="0"/>
              <a:t>inclusive</a:t>
            </a:r>
            <a:r>
              <a:rPr lang="en-US" sz="1700" dirty="0"/>
              <a:t>: possibility of working despite reduced mobility due to illness or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Reduction in </a:t>
            </a:r>
            <a:r>
              <a:rPr lang="en-US" sz="1700" b="1" dirty="0"/>
              <a:t>commuting</a:t>
            </a:r>
            <a:r>
              <a:rPr lang="en-US" sz="1700" dirty="0"/>
              <a:t> time and costs (and stress and fatigue related to transport)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Flexible schedules </a:t>
            </a:r>
            <a:r>
              <a:rPr lang="en-US" sz="1700" dirty="0"/>
              <a:t>and more decision-making latitude to manage working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Possible increase in </a:t>
            </a:r>
            <a:r>
              <a:rPr lang="en-US" sz="1700" b="1" dirty="0"/>
              <a:t>autonomy</a:t>
            </a:r>
            <a:r>
              <a:rPr lang="en-US" sz="1700" dirty="0"/>
              <a:t> at work</a:t>
            </a:r>
          </a:p>
          <a:p>
            <a:endParaRPr lang="en-BE" b="1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0D1888-D531-48C8-8227-7DBEE42AACDB}"/>
              </a:ext>
            </a:extLst>
          </p:cNvPr>
          <p:cNvSpPr txBox="1"/>
          <p:nvPr/>
        </p:nvSpPr>
        <p:spPr>
          <a:xfrm>
            <a:off x="6468609" y="3367061"/>
            <a:ext cx="54985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Disadvantages</a:t>
            </a:r>
            <a:r>
              <a:rPr lang="en-US" b="1" u="sng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Difficulty of separating paid work from private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Isolation and lack of access to the information sharing usually taking place in fixed workplaces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Impact of distance on social working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Long working hours – no time limits imposed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Working outside business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Isolation without proper support (leading to stress)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Musculoskeletal disorders 		       </a:t>
            </a:r>
            <a:r>
              <a:rPr lang="en-US" sz="1600" i="1" dirty="0"/>
              <a:t>(EU-OSHA)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72278A-27C5-4C31-A413-BEB023BDD966}"/>
              </a:ext>
            </a:extLst>
          </p:cNvPr>
          <p:cNvSpPr txBox="1"/>
          <p:nvPr/>
        </p:nvSpPr>
        <p:spPr>
          <a:xfrm>
            <a:off x="542725" y="5455710"/>
            <a:ext cx="49638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C00000"/>
                </a:solidFill>
              </a:rPr>
              <a:t>Impact of the Covid-19 pandemic? </a:t>
            </a:r>
            <a:endParaRPr lang="en-BE" sz="2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FABA332-7A67-4F61-A3A2-F33D4F96B1B5}"/>
              </a:ext>
            </a:extLst>
          </p:cNvPr>
          <p:cNvGrpSpPr/>
          <p:nvPr/>
        </p:nvGrpSpPr>
        <p:grpSpPr>
          <a:xfrm>
            <a:off x="0" y="0"/>
            <a:ext cx="12192000" cy="492369"/>
            <a:chOff x="0" y="1968285"/>
            <a:chExt cx="12192000" cy="15767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2DC23-5709-4F75-BCD7-D985F5E1E319}"/>
                </a:ext>
              </a:extLst>
            </p:cNvPr>
            <p:cNvSpPr/>
            <p:nvPr/>
          </p:nvSpPr>
          <p:spPr>
            <a:xfrm>
              <a:off x="0" y="1968285"/>
              <a:ext cx="12192000" cy="15767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D71052-9E5E-445D-91E5-07509A12B644}"/>
                </a:ext>
              </a:extLst>
            </p:cNvPr>
            <p:cNvSpPr txBox="1"/>
            <p:nvPr/>
          </p:nvSpPr>
          <p:spPr>
            <a:xfrm>
              <a:off x="70131" y="2065101"/>
              <a:ext cx="11847290" cy="1429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Covid-19: A changing context for telework</a:t>
              </a:r>
              <a:endParaRPr lang="en-BE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566906-B86B-48D2-B465-1ED3EB265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63" y="5857043"/>
            <a:ext cx="1859753" cy="859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AFC53B-D1F2-4D38-81AA-640885B16DDF}"/>
              </a:ext>
            </a:extLst>
          </p:cNvPr>
          <p:cNvSpPr txBox="1"/>
          <p:nvPr/>
        </p:nvSpPr>
        <p:spPr>
          <a:xfrm>
            <a:off x="155684" y="6192890"/>
            <a:ext cx="995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ITUC/PERC Workshop: Occupational Health and Safety in times of pandemic, return to work measures, new forms of work and gender impact</a:t>
            </a:r>
            <a:endParaRPr lang="en-BE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C90BDA93-91B4-4902-B26D-E66F54857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608443"/>
              </p:ext>
            </p:extLst>
          </p:nvPr>
        </p:nvGraphicFramePr>
        <p:xfrm>
          <a:off x="328249" y="608194"/>
          <a:ext cx="6068281" cy="5468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757">
                  <a:extLst>
                    <a:ext uri="{9D8B030D-6E8A-4147-A177-3AD203B41FA5}">
                      <a16:colId xmlns:a16="http://schemas.microsoft.com/office/drawing/2014/main" val="1720597106"/>
                    </a:ext>
                  </a:extLst>
                </a:gridCol>
                <a:gridCol w="2315285">
                  <a:extLst>
                    <a:ext uri="{9D8B030D-6E8A-4147-A177-3AD203B41FA5}">
                      <a16:colId xmlns:a16="http://schemas.microsoft.com/office/drawing/2014/main" val="535012614"/>
                    </a:ext>
                  </a:extLst>
                </a:gridCol>
                <a:gridCol w="2288239">
                  <a:extLst>
                    <a:ext uri="{9D8B030D-6E8A-4147-A177-3AD203B41FA5}">
                      <a16:colId xmlns:a16="http://schemas.microsoft.com/office/drawing/2014/main" val="3788325837"/>
                    </a:ext>
                  </a:extLst>
                </a:gridCol>
              </a:tblGrid>
              <a:tr h="694091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Structural or occasional telework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COVID-19 telework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202505"/>
                  </a:ext>
                </a:extLst>
              </a:tr>
              <a:tr h="485864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/>
                        <a:t>Anticipation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Planned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Sudden shift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8127472"/>
                  </a:ext>
                </a:extLst>
              </a:tr>
              <a:tr h="694091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/>
                        <a:t>Decision latitude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Voluntary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Mandatory or highly recommended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504105"/>
                  </a:ext>
                </a:extLst>
              </a:tr>
              <a:tr h="485864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/>
                        <a:t>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Fixed days or exceptionally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Mostly full-time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5278993"/>
                  </a:ext>
                </a:extLst>
              </a:tr>
              <a:tr h="485864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/>
                        <a:t>Work roles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Specific work roles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Expanded roles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7156370"/>
                  </a:ext>
                </a:extLst>
              </a:tr>
              <a:tr h="485864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/>
                        <a:t>Sectors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Specific sectors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Expanded to many sectors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099820"/>
                  </a:ext>
                </a:extLst>
              </a:tr>
              <a:tr h="1110545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/>
                        <a:t>Societal context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Social life, children at school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etc.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Isolation, school closures, anxiety-provoking context, etc.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2925090"/>
                  </a:ext>
                </a:extLst>
              </a:tr>
              <a:tr h="485864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/>
                        <a:t>EU Prevalence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11%</a:t>
                      </a:r>
                      <a:endParaRPr lang="en-US" baseline="30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48%</a:t>
                      </a:r>
                      <a:endParaRPr lang="en-US" baseline="30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278143"/>
                  </a:ext>
                </a:extLst>
              </a:tr>
            </a:tbl>
          </a:graphicData>
        </a:graphic>
      </p:graphicFrame>
      <p:grpSp>
        <p:nvGrpSpPr>
          <p:cNvPr id="11" name="Groupe 8">
            <a:extLst>
              <a:ext uri="{FF2B5EF4-FFF2-40B4-BE49-F238E27FC236}">
                <a16:creationId xmlns:a16="http://schemas.microsoft.com/office/drawing/2014/main" id="{4D842DA9-506F-453C-ACB5-FE0D822B8944}"/>
              </a:ext>
            </a:extLst>
          </p:cNvPr>
          <p:cNvGrpSpPr/>
          <p:nvPr/>
        </p:nvGrpSpPr>
        <p:grpSpPr>
          <a:xfrm>
            <a:off x="7544099" y="608194"/>
            <a:ext cx="3431357" cy="2482265"/>
            <a:chOff x="3247947" y="932753"/>
            <a:chExt cx="5696107" cy="5525657"/>
          </a:xfrm>
        </p:grpSpPr>
        <p:grpSp>
          <p:nvGrpSpPr>
            <p:cNvPr id="12" name="Groupe 9">
              <a:extLst>
                <a:ext uri="{FF2B5EF4-FFF2-40B4-BE49-F238E27FC236}">
                  <a16:creationId xmlns:a16="http://schemas.microsoft.com/office/drawing/2014/main" id="{4F87EF91-DE58-44F1-930B-835A3F49E976}"/>
                </a:ext>
              </a:extLst>
            </p:cNvPr>
            <p:cNvGrpSpPr/>
            <p:nvPr/>
          </p:nvGrpSpPr>
          <p:grpSpPr>
            <a:xfrm>
              <a:off x="3247947" y="932753"/>
              <a:ext cx="5696107" cy="5525657"/>
              <a:chOff x="3408219" y="1930399"/>
              <a:chExt cx="3360101" cy="3108182"/>
            </a:xfrm>
          </p:grpSpPr>
          <p:sp>
            <p:nvSpPr>
              <p:cNvPr id="18" name="Ellipse 15">
                <a:extLst>
                  <a:ext uri="{FF2B5EF4-FFF2-40B4-BE49-F238E27FC236}">
                    <a16:creationId xmlns:a16="http://schemas.microsoft.com/office/drawing/2014/main" id="{5B2063F9-3075-4994-8003-E3DE98FEBC65}"/>
                  </a:ext>
                </a:extLst>
              </p:cNvPr>
              <p:cNvSpPr/>
              <p:nvPr/>
            </p:nvSpPr>
            <p:spPr>
              <a:xfrm>
                <a:off x="3408219" y="1937368"/>
                <a:ext cx="2123619" cy="2025000"/>
              </a:xfrm>
              <a:prstGeom prst="ellipse">
                <a:avLst/>
              </a:prstGeom>
              <a:solidFill>
                <a:srgbClr val="FF0000">
                  <a:alpha val="36000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9" name="Ellipse 16">
                <a:extLst>
                  <a:ext uri="{FF2B5EF4-FFF2-40B4-BE49-F238E27FC236}">
                    <a16:creationId xmlns:a16="http://schemas.microsoft.com/office/drawing/2014/main" id="{A3D3B653-FCFD-405F-93F1-7770A960E573}"/>
                  </a:ext>
                </a:extLst>
              </p:cNvPr>
              <p:cNvSpPr/>
              <p:nvPr/>
            </p:nvSpPr>
            <p:spPr>
              <a:xfrm>
                <a:off x="4644701" y="1930399"/>
                <a:ext cx="2123619" cy="2025000"/>
              </a:xfrm>
              <a:prstGeom prst="ellipse">
                <a:avLst/>
              </a:prstGeom>
              <a:solidFill>
                <a:srgbClr val="FF0000">
                  <a:alpha val="36000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20" name="Ellipse 17">
                <a:extLst>
                  <a:ext uri="{FF2B5EF4-FFF2-40B4-BE49-F238E27FC236}">
                    <a16:creationId xmlns:a16="http://schemas.microsoft.com/office/drawing/2014/main" id="{0D70E6B9-9631-45EA-8682-3B6CB03DDD81}"/>
                  </a:ext>
                </a:extLst>
              </p:cNvPr>
              <p:cNvSpPr/>
              <p:nvPr/>
            </p:nvSpPr>
            <p:spPr>
              <a:xfrm>
                <a:off x="3408219" y="3010399"/>
                <a:ext cx="2123619" cy="2025000"/>
              </a:xfrm>
              <a:prstGeom prst="ellipse">
                <a:avLst/>
              </a:prstGeom>
              <a:solidFill>
                <a:srgbClr val="FF0000">
                  <a:alpha val="36000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21" name="Ellipse 18">
                <a:extLst>
                  <a:ext uri="{FF2B5EF4-FFF2-40B4-BE49-F238E27FC236}">
                    <a16:creationId xmlns:a16="http://schemas.microsoft.com/office/drawing/2014/main" id="{34F29400-8547-46ED-A386-D48FBEAA300C}"/>
                  </a:ext>
                </a:extLst>
              </p:cNvPr>
              <p:cNvSpPr/>
              <p:nvPr/>
            </p:nvSpPr>
            <p:spPr>
              <a:xfrm>
                <a:off x="4644701" y="3013581"/>
                <a:ext cx="2123619" cy="2025000"/>
              </a:xfrm>
              <a:prstGeom prst="ellipse">
                <a:avLst/>
              </a:prstGeom>
              <a:solidFill>
                <a:srgbClr val="FF0000">
                  <a:alpha val="36000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13" name="ZoneTexte 10">
              <a:extLst>
                <a:ext uri="{FF2B5EF4-FFF2-40B4-BE49-F238E27FC236}">
                  <a16:creationId xmlns:a16="http://schemas.microsoft.com/office/drawing/2014/main" id="{307B603B-7460-4D90-B049-C3736EEB207A}"/>
                </a:ext>
              </a:extLst>
            </p:cNvPr>
            <p:cNvSpPr txBox="1"/>
            <p:nvPr/>
          </p:nvSpPr>
          <p:spPr>
            <a:xfrm>
              <a:off x="3754529" y="1581285"/>
              <a:ext cx="1646357" cy="10962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Individual</a:t>
              </a:r>
            </a:p>
            <a:p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1">
              <a:extLst>
                <a:ext uri="{FF2B5EF4-FFF2-40B4-BE49-F238E27FC236}">
                  <a16:creationId xmlns:a16="http://schemas.microsoft.com/office/drawing/2014/main" id="{D10B309B-6F49-478C-836B-E5945B8533FF}"/>
                </a:ext>
              </a:extLst>
            </p:cNvPr>
            <p:cNvSpPr txBox="1"/>
            <p:nvPr/>
          </p:nvSpPr>
          <p:spPr>
            <a:xfrm>
              <a:off x="6699379" y="1568036"/>
              <a:ext cx="1887660" cy="11647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Organization</a:t>
              </a:r>
            </a:p>
            <a:p>
              <a:endParaRPr lang="en-US" sz="1400" b="1" dirty="0"/>
            </a:p>
          </p:txBody>
        </p:sp>
        <p:sp>
          <p:nvSpPr>
            <p:cNvPr id="15" name="ZoneTexte 12">
              <a:extLst>
                <a:ext uri="{FF2B5EF4-FFF2-40B4-BE49-F238E27FC236}">
                  <a16:creationId xmlns:a16="http://schemas.microsoft.com/office/drawing/2014/main" id="{64ECD21B-60FB-4853-9A5F-833B74303445}"/>
                </a:ext>
              </a:extLst>
            </p:cNvPr>
            <p:cNvSpPr txBox="1"/>
            <p:nvPr/>
          </p:nvSpPr>
          <p:spPr>
            <a:xfrm>
              <a:off x="6847947" y="4621129"/>
              <a:ext cx="1485810" cy="12332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Job</a:t>
              </a:r>
              <a:r>
                <a:rPr lang="en-US" sz="1600" b="1" dirty="0"/>
                <a:t> </a:t>
              </a:r>
              <a:r>
                <a:rPr lang="en-US" sz="1400" b="1" dirty="0"/>
                <a:t>features</a:t>
              </a:r>
            </a:p>
          </p:txBody>
        </p:sp>
        <p:sp>
          <p:nvSpPr>
            <p:cNvPr id="16" name="ZoneTexte 13">
              <a:extLst>
                <a:ext uri="{FF2B5EF4-FFF2-40B4-BE49-F238E27FC236}">
                  <a16:creationId xmlns:a16="http://schemas.microsoft.com/office/drawing/2014/main" id="{868FC307-D7B5-4A8F-9F34-9CE7566A68D8}"/>
                </a:ext>
              </a:extLst>
            </p:cNvPr>
            <p:cNvSpPr txBox="1"/>
            <p:nvPr/>
          </p:nvSpPr>
          <p:spPr>
            <a:xfrm>
              <a:off x="3719991" y="4608761"/>
              <a:ext cx="1624063" cy="12332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Home</a:t>
              </a:r>
              <a:r>
                <a:rPr lang="en-US" sz="1600" b="1" dirty="0"/>
                <a:t> &amp; </a:t>
              </a:r>
              <a:r>
                <a:rPr lang="en-US" sz="1400" b="1" dirty="0"/>
                <a:t>family</a:t>
              </a:r>
            </a:p>
          </p:txBody>
        </p:sp>
        <p:sp>
          <p:nvSpPr>
            <p:cNvPr id="17" name="ZoneTexte 14">
              <a:extLst>
                <a:ext uri="{FF2B5EF4-FFF2-40B4-BE49-F238E27FC236}">
                  <a16:creationId xmlns:a16="http://schemas.microsoft.com/office/drawing/2014/main" id="{9E77E9BF-75D1-4B18-8758-A37150ADE73B}"/>
                </a:ext>
              </a:extLst>
            </p:cNvPr>
            <p:cNvSpPr txBox="1"/>
            <p:nvPr/>
          </p:nvSpPr>
          <p:spPr>
            <a:xfrm>
              <a:off x="5256076" y="3068864"/>
              <a:ext cx="1646355" cy="14387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b="1" dirty="0">
                  <a:solidFill>
                    <a:schemeClr val="bg1"/>
                  </a:solidFill>
                </a:rPr>
                <a:t>POOR FIT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2577B27-F740-47F1-AA2A-AE48EE04AC37}"/>
              </a:ext>
            </a:extLst>
          </p:cNvPr>
          <p:cNvGrpSpPr/>
          <p:nvPr/>
        </p:nvGrpSpPr>
        <p:grpSpPr>
          <a:xfrm>
            <a:off x="6483241" y="3263194"/>
            <a:ext cx="5553075" cy="2862322"/>
            <a:chOff x="6483241" y="3263194"/>
            <a:chExt cx="5553075" cy="2862322"/>
          </a:xfrm>
        </p:grpSpPr>
        <p:sp>
          <p:nvSpPr>
            <p:cNvPr id="22" name="ZoneTexte 7">
              <a:extLst>
                <a:ext uri="{FF2B5EF4-FFF2-40B4-BE49-F238E27FC236}">
                  <a16:creationId xmlns:a16="http://schemas.microsoft.com/office/drawing/2014/main" id="{3BA5BAB2-05B8-468E-BAD5-0D380A6D56E5}"/>
                </a:ext>
              </a:extLst>
            </p:cNvPr>
            <p:cNvSpPr txBox="1"/>
            <p:nvPr/>
          </p:nvSpPr>
          <p:spPr>
            <a:xfrm>
              <a:off x="6483241" y="3263194"/>
              <a:ext cx="555307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dirty="0"/>
                <a:t>People telework in </a:t>
              </a:r>
              <a:r>
                <a:rPr lang="en-US" b="1" dirty="0">
                  <a:solidFill>
                    <a:srgbClr val="FF0000"/>
                  </a:solidFill>
                </a:rPr>
                <a:t>jobs not suited </a:t>
              </a:r>
              <a:r>
                <a:rPr lang="en-US" dirty="0"/>
                <a:t>for it</a:t>
              </a:r>
            </a:p>
            <a:p>
              <a:pPr lvl="1"/>
              <a:r>
                <a:rPr lang="en-US" dirty="0"/>
                <a:t>People telework in </a:t>
              </a:r>
              <a:r>
                <a:rPr lang="en-US" b="1" dirty="0">
                  <a:solidFill>
                    <a:srgbClr val="FF0000"/>
                  </a:solidFill>
                </a:rPr>
                <a:t>home settings not suited </a:t>
              </a:r>
              <a:r>
                <a:rPr lang="en-US" dirty="0"/>
                <a:t>for it</a:t>
              </a:r>
            </a:p>
            <a:p>
              <a:pPr lvl="1"/>
              <a:r>
                <a:rPr lang="en-US" dirty="0"/>
                <a:t>People teleworking </a:t>
              </a:r>
              <a:r>
                <a:rPr lang="en-US" b="1" dirty="0">
                  <a:solidFill>
                    <a:srgbClr val="FF0000"/>
                  </a:solidFill>
                </a:rPr>
                <a:t>against their will</a:t>
              </a:r>
            </a:p>
            <a:p>
              <a:pPr lvl="1"/>
              <a:endParaRPr lang="en-US" dirty="0"/>
            </a:p>
            <a:p>
              <a:pPr lvl="1" algn="ctr"/>
              <a:endParaRPr lang="en-US" dirty="0">
                <a:solidFill>
                  <a:srgbClr val="FF0000"/>
                </a:solidFill>
              </a:endParaRPr>
            </a:p>
            <a:p>
              <a:pPr lvl="1" algn="ctr"/>
              <a:r>
                <a:rPr lang="en-US" b="1" dirty="0">
                  <a:solidFill>
                    <a:srgbClr val="FF0000"/>
                  </a:solidFill>
                </a:rPr>
                <a:t>Increased psycho-social risks (PSR) including the lack of work-life balance</a:t>
              </a:r>
              <a:r>
                <a:rPr lang="en-US" b="1" dirty="0"/>
                <a:t> </a:t>
              </a:r>
            </a:p>
            <a:p>
              <a:pPr lvl="1" algn="ctr"/>
              <a:r>
                <a:rPr lang="en-US" dirty="0"/>
                <a:t>Blurred boundaries between work and private spheres, distracting work environment</a:t>
              </a:r>
            </a:p>
            <a:p>
              <a:pPr lvl="1"/>
              <a:endParaRPr lang="en-US" dirty="0"/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DBB64D41-DBEA-45CA-BF1D-2F47765B3D6C}"/>
                </a:ext>
              </a:extLst>
            </p:cNvPr>
            <p:cNvSpPr/>
            <p:nvPr/>
          </p:nvSpPr>
          <p:spPr>
            <a:xfrm>
              <a:off x="9309222" y="4187624"/>
              <a:ext cx="403531" cy="45642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6875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287B-1172-4AA5-A2E7-CDE5497C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660005"/>
            <a:ext cx="10515600" cy="584236"/>
          </a:xfrm>
        </p:spPr>
        <p:txBody>
          <a:bodyPr>
            <a:normAutofit fontScale="90000"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MFADBJ+SourceSansPro"/>
              </a:rPr>
              <a:t>Percentage of women and men with young children in the household experiencing </a:t>
            </a:r>
            <a:br>
              <a:rPr lang="en-US" sz="2400" b="1" i="0" u="none" strike="noStrike" baseline="0" dirty="0">
                <a:solidFill>
                  <a:srgbClr val="000000"/>
                </a:solidFill>
                <a:latin typeface="MFADBJ+SourceSansPro"/>
              </a:rPr>
            </a:br>
            <a:r>
              <a:rPr lang="en-US" sz="2400" b="1" i="0" u="none" strike="noStrike" baseline="0" dirty="0">
                <a:solidFill>
                  <a:srgbClr val="000000"/>
                </a:solidFill>
                <a:latin typeface="MFADBJ+SourceSansPro"/>
              </a:rPr>
              <a:t>work–life conflicts, EU27, April 2020</a:t>
            </a:r>
            <a:endParaRPr lang="en-GB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79DE00-859F-47AF-BCE5-07FD589F3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" t="2871" r="133"/>
          <a:stretch/>
        </p:blipFill>
        <p:spPr>
          <a:xfrm>
            <a:off x="1591653" y="1581079"/>
            <a:ext cx="8584910" cy="395573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CD7536-2F49-406C-A2B1-324295EBE4FD}"/>
              </a:ext>
            </a:extLst>
          </p:cNvPr>
          <p:cNvSpPr txBox="1"/>
          <p:nvPr/>
        </p:nvSpPr>
        <p:spPr>
          <a:xfrm>
            <a:off x="70131" y="30232"/>
            <a:ext cx="11847290" cy="4462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work-life balance during the Covid-19 pandemic </a:t>
            </a:r>
            <a:endParaRPr lang="en-BE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1E078-CD66-49CF-82E6-510C72F5C572}"/>
              </a:ext>
            </a:extLst>
          </p:cNvPr>
          <p:cNvSpPr txBox="1"/>
          <p:nvPr/>
        </p:nvSpPr>
        <p:spPr>
          <a:xfrm>
            <a:off x="238812" y="6304548"/>
            <a:ext cx="9511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ITUC/PERC Workshop: Occupational Health and Safety in times of pandemic, return to work measures, new forms of work and gender impact</a:t>
            </a:r>
            <a:endParaRPr lang="en-BE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23FA342-18EF-4665-8322-389286CDE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63" y="5857043"/>
            <a:ext cx="1859753" cy="85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1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D01354F-B6B8-4437-8C69-701EFE18FDBA}"/>
              </a:ext>
            </a:extLst>
          </p:cNvPr>
          <p:cNvGrpSpPr/>
          <p:nvPr/>
        </p:nvGrpSpPr>
        <p:grpSpPr>
          <a:xfrm>
            <a:off x="155684" y="621056"/>
            <a:ext cx="3681530" cy="4862870"/>
            <a:chOff x="155684" y="742890"/>
            <a:chExt cx="3980218" cy="472910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E52C02B-20B1-4FAC-9853-C74382E56451}"/>
                </a:ext>
              </a:extLst>
            </p:cNvPr>
            <p:cNvSpPr/>
            <p:nvPr/>
          </p:nvSpPr>
          <p:spPr>
            <a:xfrm>
              <a:off x="155684" y="822408"/>
              <a:ext cx="3980218" cy="46414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E63B32-83D0-4153-89AF-F3A77D896B7C}"/>
                </a:ext>
              </a:extLst>
            </p:cNvPr>
            <p:cNvSpPr txBox="1"/>
            <p:nvPr/>
          </p:nvSpPr>
          <p:spPr>
            <a:xfrm>
              <a:off x="398635" y="742890"/>
              <a:ext cx="3494315" cy="4729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endParaRPr lang="en-US" sz="1900" dirty="0"/>
            </a:p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rgbClr val="C00000"/>
                  </a:solidFill>
                </a:rPr>
                <a:t>BAD PRACTICES: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700" dirty="0"/>
                <a:t>No de-connection, expecting the workers to be reactive 24/7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700" dirty="0"/>
                <a:t>Surveillance of employees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700" dirty="0"/>
                <a:t>Sending emails 24/7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700" dirty="0"/>
                <a:t>Organizing meeting before and after “school time”, e.g. before 9am and after 4pm 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700" dirty="0"/>
                <a:t>Constant emailing and calls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700" dirty="0"/>
                <a:t>Don’t provide good work equipment 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700" dirty="0"/>
                <a:t>No contact with colleagues and manager (isolation) </a:t>
              </a:r>
            </a:p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FABA332-7A67-4F61-A3A2-F33D4F96B1B5}"/>
              </a:ext>
            </a:extLst>
          </p:cNvPr>
          <p:cNvGrpSpPr/>
          <p:nvPr/>
        </p:nvGrpSpPr>
        <p:grpSpPr>
          <a:xfrm>
            <a:off x="0" y="0"/>
            <a:ext cx="12192000" cy="492369"/>
            <a:chOff x="0" y="1968285"/>
            <a:chExt cx="12192000" cy="15767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2DC23-5709-4F75-BCD7-D985F5E1E319}"/>
                </a:ext>
              </a:extLst>
            </p:cNvPr>
            <p:cNvSpPr/>
            <p:nvPr/>
          </p:nvSpPr>
          <p:spPr>
            <a:xfrm>
              <a:off x="0" y="1968285"/>
              <a:ext cx="12192000" cy="15767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D71052-9E5E-445D-91E5-07509A12B644}"/>
                </a:ext>
              </a:extLst>
            </p:cNvPr>
            <p:cNvSpPr txBox="1"/>
            <p:nvPr/>
          </p:nvSpPr>
          <p:spPr>
            <a:xfrm>
              <a:off x="70131" y="2065101"/>
              <a:ext cx="11847290" cy="1429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Teleworking, digitalization &amp; OSH: Good practices</a:t>
              </a:r>
              <a:endParaRPr lang="en-BE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566906-B86B-48D2-B465-1ED3EB265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63" y="5857043"/>
            <a:ext cx="1859753" cy="859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AFC53B-D1F2-4D38-81AA-640885B16DDF}"/>
              </a:ext>
            </a:extLst>
          </p:cNvPr>
          <p:cNvSpPr txBox="1"/>
          <p:nvPr/>
        </p:nvSpPr>
        <p:spPr>
          <a:xfrm>
            <a:off x="155684" y="6192890"/>
            <a:ext cx="995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ITUC/PERC Workshop: Occupational Health and Safety in times of pandemic, return to work measures, new forms of work and gender impact</a:t>
            </a:r>
            <a:endParaRPr lang="en-BE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9DEDCB-F9D8-4D4B-87B7-A9474F3ABFD2}"/>
              </a:ext>
            </a:extLst>
          </p:cNvPr>
          <p:cNvGrpSpPr/>
          <p:nvPr/>
        </p:nvGrpSpPr>
        <p:grpSpPr>
          <a:xfrm>
            <a:off x="5600700" y="455265"/>
            <a:ext cx="6435615" cy="5247590"/>
            <a:chOff x="425184" y="581660"/>
            <a:chExt cx="3710718" cy="510324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7E6D1C0-E70F-47E9-8A54-5BE187707D3D}"/>
                </a:ext>
              </a:extLst>
            </p:cNvPr>
            <p:cNvSpPr/>
            <p:nvPr/>
          </p:nvSpPr>
          <p:spPr>
            <a:xfrm>
              <a:off x="425184" y="822408"/>
              <a:ext cx="3710718" cy="46414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723909-177D-4B49-B13F-342F9BD984EF}"/>
                </a:ext>
              </a:extLst>
            </p:cNvPr>
            <p:cNvSpPr txBox="1"/>
            <p:nvPr/>
          </p:nvSpPr>
          <p:spPr>
            <a:xfrm>
              <a:off x="763564" y="581660"/>
              <a:ext cx="3265568" cy="51032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endParaRPr lang="en-US" sz="1900" dirty="0"/>
            </a:p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rgbClr val="00B050"/>
                  </a:solidFill>
                </a:rPr>
                <a:t>GOOD PRACTICES: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Right to de-connection, </a:t>
              </a:r>
              <a:r>
                <a:rPr lang="en-US" b="1" dirty="0"/>
                <a:t>not</a:t>
              </a:r>
              <a:r>
                <a:rPr lang="en-US" dirty="0"/>
                <a:t> expecting the workers to be reactive 24/7 </a:t>
              </a:r>
              <a:r>
                <a:rPr lang="en-US" b="1" dirty="0"/>
                <a:t>BUT</a:t>
              </a:r>
              <a:r>
                <a:rPr lang="en-US" dirty="0"/>
                <a:t> having dedicated time where you are “on call”, colleagues know they can contact you (e.g., 10am to noon, and 1pm to 3pm)( open calendar for meetings)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b="1" dirty="0"/>
                <a:t>Internal policy </a:t>
              </a:r>
              <a:r>
                <a:rPr lang="en-US" dirty="0"/>
                <a:t>with no emails between 9pm and 8am, emphasizing that no obligation to reply right away to messages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Organizing </a:t>
              </a:r>
              <a:r>
                <a:rPr lang="en-US" b="1" dirty="0"/>
                <a:t>during</a:t>
              </a:r>
              <a:r>
                <a:rPr lang="en-US" dirty="0"/>
                <a:t> “school time”, e.g. between 9am and 4pm 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Centralizing and prioritizing information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Providing good work equipment – chair, screen, desk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Contact with colleagues and manager – coffee breaks </a:t>
              </a:r>
            </a:p>
            <a:p>
              <a:endParaRPr lang="en-US" dirty="0"/>
            </a:p>
          </p:txBody>
        </p:sp>
      </p:grp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F23D3B4-22D8-4CE8-B368-9200BCB90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8889" y1="28000" x2="20889" y2="28000"/>
                        <a14:foregroundMark x1="15111" y1="57333" x2="15111" y2="78222"/>
                        <a14:foregroundMark x1="9778" y1="58222" x2="65363" y2="52046"/>
                        <a14:foregroundMark x1="79433" y1="51534" x2="87111" y2="55556"/>
                        <a14:foregroundMark x1="85778" y1="50667" x2="85333" y2="85778"/>
                        <a14:foregroundMark x1="85333" y1="35111" x2="85333" y2="31111"/>
                        <a14:foregroundMark x1="52444" y1="35556" x2="51556" y2="28000"/>
                        <a14:foregroundMark x1="64439" y1="45623" x2="52444" y2="39111"/>
                        <a14:foregroundMark x1="66077" y1="46512" x2="65715" y2="46315"/>
                        <a14:foregroundMark x1="60889" y1="41778" x2="63111" y2="32889"/>
                        <a14:foregroundMark x1="56889" y1="50667" x2="56889" y2="47556"/>
                        <a14:foregroundMark x1="30222" y1="54222" x2="33333" y2="50222"/>
                        <a14:foregroundMark x1="19556" y1="55556" x2="15111" y2="50222"/>
                        <a14:foregroundMark x1="11111" y1="30667" x2="11111" y2="30667"/>
                        <a14:foregroundMark x1="21778" y1="28444" x2="26222" y2="22667"/>
                        <a14:foregroundMark x1="48444" y1="69778" x2="52889" y2="69778"/>
                        <a14:foregroundMark x1="67556" y1="55556" x2="76889" y2="56889"/>
                        <a14:foregroundMark x1="80444" y1="52889" x2="63556" y2="53333"/>
                        <a14:backgroundMark x1="88444" y1="14667" x2="84000" y2="14667"/>
                        <a14:backgroundMark x1="79111" y1="14667" x2="87111" y2="1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59" y="1382423"/>
            <a:ext cx="3107860" cy="310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FABA332-7A67-4F61-A3A2-F33D4F96B1B5}"/>
              </a:ext>
            </a:extLst>
          </p:cNvPr>
          <p:cNvGrpSpPr/>
          <p:nvPr/>
        </p:nvGrpSpPr>
        <p:grpSpPr>
          <a:xfrm>
            <a:off x="0" y="0"/>
            <a:ext cx="12192000" cy="492369"/>
            <a:chOff x="0" y="1968285"/>
            <a:chExt cx="12192000" cy="15767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2DC23-5709-4F75-BCD7-D985F5E1E319}"/>
                </a:ext>
              </a:extLst>
            </p:cNvPr>
            <p:cNvSpPr/>
            <p:nvPr/>
          </p:nvSpPr>
          <p:spPr>
            <a:xfrm>
              <a:off x="0" y="1968285"/>
              <a:ext cx="12192000" cy="15767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D71052-9E5E-445D-91E5-07509A12B644}"/>
                </a:ext>
              </a:extLst>
            </p:cNvPr>
            <p:cNvSpPr txBox="1"/>
            <p:nvPr/>
          </p:nvSpPr>
          <p:spPr>
            <a:xfrm>
              <a:off x="70131" y="2065101"/>
              <a:ext cx="11847290" cy="1429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Teleworking, digitalization &amp; OSH: Legal provisions </a:t>
              </a:r>
              <a:endParaRPr lang="en-BE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566906-B86B-48D2-B465-1ED3EB265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63" y="5857043"/>
            <a:ext cx="1859753" cy="859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AFC53B-D1F2-4D38-81AA-640885B16DDF}"/>
              </a:ext>
            </a:extLst>
          </p:cNvPr>
          <p:cNvSpPr txBox="1"/>
          <p:nvPr/>
        </p:nvSpPr>
        <p:spPr>
          <a:xfrm>
            <a:off x="155684" y="6192890"/>
            <a:ext cx="995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ITUC/PERC Workshop: Occupational Health and Safety in times of pandemic, return to work measures, new forms of work and gender impact</a:t>
            </a:r>
            <a:endParaRPr lang="en-BE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719F71-B359-4136-B261-4093E0F1A611}"/>
              </a:ext>
            </a:extLst>
          </p:cNvPr>
          <p:cNvSpPr/>
          <p:nvPr/>
        </p:nvSpPr>
        <p:spPr>
          <a:xfrm>
            <a:off x="2530929" y="822407"/>
            <a:ext cx="9505387" cy="503463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B40CC7-46AB-4F1B-9BA9-BAAD95025E58}"/>
              </a:ext>
            </a:extLst>
          </p:cNvPr>
          <p:cNvCxnSpPr>
            <a:cxnSpLocks/>
          </p:cNvCxnSpPr>
          <p:nvPr/>
        </p:nvCxnSpPr>
        <p:spPr>
          <a:xfrm>
            <a:off x="2530929" y="2675568"/>
            <a:ext cx="950538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6FF3C4D-356F-444B-BAF9-1EE957506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8889" y1="28000" x2="20889" y2="28000"/>
                        <a14:foregroundMark x1="15111" y1="57333" x2="15111" y2="78222"/>
                        <a14:foregroundMark x1="9778" y1="58222" x2="65363" y2="52046"/>
                        <a14:foregroundMark x1="79433" y1="51534" x2="87111" y2="55556"/>
                        <a14:foregroundMark x1="85778" y1="50667" x2="85333" y2="85778"/>
                        <a14:foregroundMark x1="85333" y1="35111" x2="85333" y2="31111"/>
                        <a14:foregroundMark x1="52444" y1="35556" x2="51556" y2="28000"/>
                        <a14:foregroundMark x1="64439" y1="45623" x2="52444" y2="39111"/>
                        <a14:foregroundMark x1="66077" y1="46512" x2="65715" y2="46315"/>
                        <a14:foregroundMark x1="60889" y1="41778" x2="63111" y2="32889"/>
                        <a14:foregroundMark x1="56889" y1="50667" x2="56889" y2="47556"/>
                        <a14:foregroundMark x1="30222" y1="54222" x2="33333" y2="50222"/>
                        <a14:foregroundMark x1="19556" y1="55556" x2="15111" y2="50222"/>
                        <a14:foregroundMark x1="11111" y1="30667" x2="11111" y2="30667"/>
                        <a14:foregroundMark x1="21778" y1="28444" x2="26222" y2="22667"/>
                        <a14:foregroundMark x1="48444" y1="69778" x2="52889" y2="69778"/>
                        <a14:foregroundMark x1="67556" y1="55556" x2="76889" y2="56889"/>
                        <a14:foregroundMark x1="80444" y1="52889" x2="63556" y2="53333"/>
                        <a14:backgroundMark x1="88444" y1="14667" x2="84000" y2="14667"/>
                        <a14:backgroundMark x1="79111" y1="14667" x2="87111" y2="1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4" y="1788699"/>
            <a:ext cx="3107860" cy="3107860"/>
          </a:xfrm>
          <a:prstGeom prst="rect">
            <a:avLst/>
          </a:prstGeom>
        </p:spPr>
      </p:pic>
      <p:pic>
        <p:nvPicPr>
          <p:cNvPr id="9" name="Picture 8" descr="A picture containing flower&#10;&#10;Description automatically generated">
            <a:extLst>
              <a:ext uri="{FF2B5EF4-FFF2-40B4-BE49-F238E27FC236}">
                <a16:creationId xmlns:a16="http://schemas.microsoft.com/office/drawing/2014/main" id="{B21BBB82-40B8-4B3B-A912-6F4709E949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73" b="93099" l="3809" r="90137">
                        <a14:foregroundMark x1="13477" y1="17708" x2="42871" y2="26172"/>
                        <a14:foregroundMark x1="42871" y1="26172" x2="69141" y2="19922"/>
                        <a14:foregroundMark x1="69141" y1="19922" x2="85352" y2="44661"/>
                        <a14:foregroundMark x1="85352" y1="44661" x2="83398" y2="79297"/>
                        <a14:foregroundMark x1="83398" y1="79297" x2="59473" y2="77214"/>
                        <a14:foregroundMark x1="59473" y1="77214" x2="57910" y2="75911"/>
                        <a14:foregroundMark x1="11035" y1="46745" x2="3809" y2="59766"/>
                        <a14:foregroundMark x1="4590" y1="60807" x2="77734" y2="89844"/>
                        <a14:foregroundMark x1="77734" y1="89844" x2="93359" y2="62891"/>
                        <a14:foregroundMark x1="93359" y1="62891" x2="88867" y2="31250"/>
                        <a14:foregroundMark x1="88867" y1="31250" x2="69824" y2="8854"/>
                        <a14:foregroundMark x1="69824" y1="8854" x2="22363" y2="8073"/>
                        <a14:foregroundMark x1="22363" y1="93099" x2="31250" y2="86589"/>
                        <a14:foregroundMark x1="78906" y1="85547" x2="90137" y2="70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86" y="694562"/>
            <a:ext cx="2022105" cy="15165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188F76-427A-4DE2-AE5B-B5A23A19DC10}"/>
              </a:ext>
            </a:extLst>
          </p:cNvPr>
          <p:cNvCxnSpPr>
            <a:cxnSpLocks/>
          </p:cNvCxnSpPr>
          <p:nvPr/>
        </p:nvCxnSpPr>
        <p:spPr>
          <a:xfrm flipV="1">
            <a:off x="7446908" y="2978485"/>
            <a:ext cx="0" cy="262221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91BBD7F-E7BB-4B4A-A173-663D06D23BA4}"/>
              </a:ext>
            </a:extLst>
          </p:cNvPr>
          <p:cNvSpPr txBox="1"/>
          <p:nvPr/>
        </p:nvSpPr>
        <p:spPr>
          <a:xfrm>
            <a:off x="3862387" y="915383"/>
            <a:ext cx="7818709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Framework Directive 89/391/EEC</a:t>
            </a:r>
            <a:r>
              <a:rPr lang="en-US" sz="1900" dirty="0"/>
              <a:t>: General principles of prevention applicable to all aspects of work (physical and psychological)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Framework Agreement on Telework 2002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Framework Agreement on Stress at work 2004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Directive </a:t>
            </a:r>
            <a:r>
              <a:rPr lang="en-US" sz="1900" b="1" dirty="0"/>
              <a:t>2019/1158/EU</a:t>
            </a:r>
            <a:r>
              <a:rPr lang="en-US" sz="1900" dirty="0"/>
              <a:t> on work-life balance for parents and </a:t>
            </a:r>
            <a:r>
              <a:rPr lang="en-US" sz="1900" dirty="0" err="1"/>
              <a:t>carers</a:t>
            </a:r>
            <a:r>
              <a:rPr lang="en-US" sz="1900" dirty="0"/>
              <a:t> (art. 9) </a:t>
            </a:r>
            <a:endParaRPr lang="en-BE" sz="19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BD2D20-94B3-4374-AB0C-BA0FD9561D30}"/>
              </a:ext>
            </a:extLst>
          </p:cNvPr>
          <p:cNvSpPr txBox="1"/>
          <p:nvPr/>
        </p:nvSpPr>
        <p:spPr>
          <a:xfrm>
            <a:off x="7594683" y="2768383"/>
            <a:ext cx="40864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NATIONAL PROVISIONS TELEWORK and PSR (in </a:t>
            </a:r>
            <a:r>
              <a:rPr lang="en-US" b="1" u="sng" dirty="0"/>
              <a:t>Genera</a:t>
            </a:r>
            <a:r>
              <a:rPr lang="en-US" b="1" dirty="0"/>
              <a:t>l)</a:t>
            </a:r>
          </a:p>
          <a:p>
            <a:pPr algn="ctr"/>
            <a:endParaRPr lang="en-US" sz="1200" b="1" dirty="0"/>
          </a:p>
          <a:p>
            <a:r>
              <a:rPr lang="en-US" dirty="0"/>
              <a:t>Law on teleworking: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Organizational aspects (number of days, who can ask for it etc..)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to disconnection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OSH (rarely) mentioned explicitly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dirty="0"/>
              <a:t>Pandemic “stimulated” discussion on long-term organization of teleworking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AA0A95-9F8D-4251-81AB-A1D0B91CF02F}"/>
              </a:ext>
            </a:extLst>
          </p:cNvPr>
          <p:cNvSpPr txBox="1"/>
          <p:nvPr/>
        </p:nvSpPr>
        <p:spPr>
          <a:xfrm>
            <a:off x="3270758" y="2816567"/>
            <a:ext cx="37250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NATIONAL PROVISIONS TELEWORK and PSR (time of </a:t>
            </a:r>
            <a:r>
              <a:rPr lang="en-US" b="1" u="sng" dirty="0"/>
              <a:t>Pandemic</a:t>
            </a:r>
            <a:r>
              <a:rPr lang="en-US" b="1" dirty="0"/>
              <a:t> )</a:t>
            </a:r>
          </a:p>
          <a:p>
            <a:pPr algn="ctr"/>
            <a:endParaRPr lang="en-US" sz="1400" b="1" dirty="0"/>
          </a:p>
          <a:p>
            <a:r>
              <a:rPr lang="en-US" dirty="0"/>
              <a:t>Teleworking seen as a protective measure against Covid-19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Full time teleworking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Right to disconnection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Often the risks that teleworking represent are not taken into consideration </a:t>
            </a:r>
          </a:p>
        </p:txBody>
      </p:sp>
    </p:spTree>
    <p:extLst>
      <p:ext uri="{BB962C8B-B14F-4D97-AF65-F5344CB8AC3E}">
        <p14:creationId xmlns:p14="http://schemas.microsoft.com/office/powerpoint/2010/main" val="252164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1567</Words>
  <Application>Microsoft Office PowerPoint</Application>
  <PresentationFormat>Widescreen</PresentationFormat>
  <Paragraphs>190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MFADBJ+SourceSansPro</vt:lpstr>
      <vt:lpstr>Office Theme</vt:lpstr>
      <vt:lpstr>PowerPoint Presentation</vt:lpstr>
      <vt:lpstr>PowerPoint Presentation</vt:lpstr>
      <vt:lpstr>EIGE Gender Equality Index on Time: Care activities and Social activities </vt:lpstr>
      <vt:lpstr>PowerPoint Presentation</vt:lpstr>
      <vt:lpstr>PowerPoint Presentation</vt:lpstr>
      <vt:lpstr>PowerPoint Presentation</vt:lpstr>
      <vt:lpstr>Percentage of women and men with young children in the household experiencing  work–life conflicts, EU27, April 2020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CEFALIELLO, Aude</dc:creator>
  <cp:lastModifiedBy>Nicolae, Olga</cp:lastModifiedBy>
  <cp:revision>7</cp:revision>
  <cp:lastPrinted>2020-12-11T12:28:10Z</cp:lastPrinted>
  <dcterms:created xsi:type="dcterms:W3CDTF">2020-12-10T09:44:53Z</dcterms:created>
  <dcterms:modified xsi:type="dcterms:W3CDTF">2020-12-14T09:31:09Z</dcterms:modified>
</cp:coreProperties>
</file>