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0" r:id="rId3"/>
    <p:sldId id="258" r:id="rId4"/>
    <p:sldId id="279" r:id="rId5"/>
    <p:sldId id="272" r:id="rId6"/>
    <p:sldId id="273" r:id="rId7"/>
    <p:sldId id="277" r:id="rId8"/>
    <p:sldId id="263" r:id="rId9"/>
    <p:sldId id="264" r:id="rId10"/>
    <p:sldId id="265" r:id="rId11"/>
    <p:sldId id="282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28" autoAdjust="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3044957"/>
            <a:ext cx="5904656" cy="1613075"/>
          </a:xfrm>
          <a:prstGeom prst="rect">
            <a:avLst/>
          </a:prstGeom>
        </p:spPr>
        <p:txBody>
          <a:bodyPr lIns="0" tIns="0" rIns="0" bIns="0"/>
          <a:lstStyle>
            <a:lvl1pPr marL="0" algn="l">
              <a:lnSpc>
                <a:spcPts val="4800"/>
              </a:lnSpc>
              <a:defRPr sz="4800" b="1" i="0" cap="all" spc="40" baseline="0"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Titel van de</a:t>
            </a:r>
            <a:br>
              <a:rPr lang="nl-NL" dirty="0" smtClean="0"/>
            </a:br>
            <a:r>
              <a:rPr lang="nl-NL" dirty="0" smtClean="0"/>
              <a:t>presentatie</a:t>
            </a:r>
            <a:endParaRPr lang="nl-NL" dirty="0"/>
          </a:p>
        </p:txBody>
      </p:sp>
      <p:sp>
        <p:nvSpPr>
          <p:cNvPr id="5" name="Tijdelijke aanduiding voor datum 8"/>
          <p:cNvSpPr>
            <a:spLocks noGrp="1"/>
          </p:cNvSpPr>
          <p:nvPr>
            <p:ph type="dt" sz="half" idx="11"/>
          </p:nvPr>
        </p:nvSpPr>
        <p:spPr>
          <a:xfrm>
            <a:off x="467544" y="6309321"/>
            <a:ext cx="2267472" cy="21602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 b="0" cap="all" baseline="0">
                <a:solidFill>
                  <a:schemeClr val="bg1"/>
                </a:solidFill>
              </a:defRPr>
            </a:lvl1pPr>
          </a:lstStyle>
          <a:p>
            <a:fld id="{5B823ACA-F6CB-4302-94AB-BEACE89E5FE7}" type="datetimeFigureOut">
              <a:rPr lang="en-GB" smtClean="0"/>
              <a:t>08/12/2017</a:t>
            </a:fld>
            <a:endParaRPr lang="en-GB"/>
          </a:p>
        </p:txBody>
      </p:sp>
      <p:sp>
        <p:nvSpPr>
          <p:cNvPr id="6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2808424" y="6309321"/>
            <a:ext cx="5435984" cy="216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400" b="0" cap="all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357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(standa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10"/>
          <p:cNvSpPr>
            <a:spLocks noGrp="1"/>
          </p:cNvSpPr>
          <p:nvPr>
            <p:ph type="sldNum" sz="quarter" idx="13"/>
          </p:nvPr>
        </p:nvSpPr>
        <p:spPr>
          <a:xfrm>
            <a:off x="7812000" y="6480000"/>
            <a:ext cx="1080480" cy="216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C005901-D93F-43DE-B74A-39C7AA0F21AE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2160000" y="6480002"/>
            <a:ext cx="5580000" cy="21602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11"/>
          </p:nvPr>
        </p:nvSpPr>
        <p:spPr>
          <a:xfrm>
            <a:off x="720000" y="6480002"/>
            <a:ext cx="1368152" cy="216023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B823ACA-F6CB-4302-94AB-BEACE89E5FE7}" type="datetimeFigureOut">
              <a:rPr lang="en-GB" smtClean="0"/>
              <a:t>08/12/2017</a:t>
            </a:fld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70" y="1628800"/>
            <a:ext cx="8136903" cy="446449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800" b="0" baseline="0">
                <a:solidFill>
                  <a:srgbClr val="333333"/>
                </a:solidFill>
              </a:defRPr>
            </a:lvl1pPr>
            <a:lvl2pPr>
              <a:defRPr sz="2200">
                <a:solidFill>
                  <a:srgbClr val="333333"/>
                </a:solidFill>
              </a:defRPr>
            </a:lvl2pPr>
            <a:lvl3pPr>
              <a:defRPr sz="2200">
                <a:solidFill>
                  <a:srgbClr val="333333"/>
                </a:solidFill>
              </a:defRPr>
            </a:lvl3pPr>
            <a:lvl4pPr>
              <a:defRPr sz="2200">
                <a:solidFill>
                  <a:srgbClr val="333333"/>
                </a:solidFill>
              </a:defRPr>
            </a:lvl4pPr>
            <a:lvl5pPr>
              <a:defRPr sz="2200">
                <a:solidFill>
                  <a:srgbClr val="333333"/>
                </a:solidFill>
              </a:defRPr>
            </a:lvl5pPr>
            <a:lvl6pPr>
              <a:defRPr>
                <a:solidFill>
                  <a:srgbClr val="333333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</a:lstStyle>
          <a:p>
            <a:pPr lvl="0"/>
            <a:r>
              <a:rPr lang="nl-NL" dirty="0" smtClean="0"/>
              <a:t>Voer hier uw tekst in, gebruik korte zinnen en ronde </a:t>
            </a:r>
            <a:r>
              <a:rPr lang="nl-NL" dirty="0" err="1" smtClean="0"/>
              <a:t>bulletpoints</a:t>
            </a:r>
            <a:r>
              <a:rPr lang="nl-NL" dirty="0" smtClean="0"/>
              <a:t> als opsommingsteken.	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84368" y="476672"/>
            <a:ext cx="7127992" cy="7440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 b="1" i="0" cap="all" spc="40" baseline="0">
                <a:solidFill>
                  <a:srgbClr val="009FDA"/>
                </a:solidFill>
              </a:defRPr>
            </a:lvl1pPr>
          </a:lstStyle>
          <a:p>
            <a:r>
              <a:rPr lang="nl-NL" dirty="0" smtClean="0"/>
              <a:t>Klik om kop te bewerken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368" y="476672"/>
            <a:ext cx="7127992" cy="7440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 b="1" i="0" cap="all" spc="40" baseline="0">
                <a:solidFill>
                  <a:srgbClr val="009FDA"/>
                </a:solidFill>
              </a:defRPr>
            </a:lvl1pPr>
          </a:lstStyle>
          <a:p>
            <a:r>
              <a:rPr lang="nl-NL" dirty="0" smtClean="0"/>
              <a:t>Klik om kop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9" y="1628800"/>
            <a:ext cx="5184575" cy="446449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800" b="0">
                <a:solidFill>
                  <a:srgbClr val="333333"/>
                </a:solidFill>
              </a:defRPr>
            </a:lvl1pPr>
            <a:lvl2pPr>
              <a:defRPr sz="2200">
                <a:solidFill>
                  <a:srgbClr val="333333"/>
                </a:solidFill>
              </a:defRPr>
            </a:lvl2pPr>
            <a:lvl3pPr>
              <a:defRPr sz="2200">
                <a:solidFill>
                  <a:srgbClr val="333333"/>
                </a:solidFill>
              </a:defRPr>
            </a:lvl3pPr>
            <a:lvl4pPr>
              <a:defRPr sz="2200">
                <a:solidFill>
                  <a:srgbClr val="333333"/>
                </a:solidFill>
              </a:defRPr>
            </a:lvl4pPr>
            <a:lvl5pPr>
              <a:defRPr sz="2200">
                <a:solidFill>
                  <a:srgbClr val="333333"/>
                </a:solidFill>
              </a:defRPr>
            </a:lvl5pPr>
            <a:lvl6pPr>
              <a:defRPr>
                <a:solidFill>
                  <a:srgbClr val="333333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</a:lstStyle>
          <a:p>
            <a:pPr lvl="0"/>
            <a:r>
              <a:rPr lang="nl-NL" dirty="0" smtClean="0"/>
              <a:t>Voer hier uw tekst in, gebruik korte zinnen en ronde </a:t>
            </a:r>
            <a:r>
              <a:rPr lang="nl-NL" dirty="0" err="1" smtClean="0"/>
              <a:t>bulletpoints</a:t>
            </a:r>
            <a:r>
              <a:rPr lang="nl-NL" dirty="0" smtClean="0"/>
              <a:t> als opsommingsteken.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12160" y="1628800"/>
            <a:ext cx="3131840" cy="468052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11"/>
          </p:nvPr>
        </p:nvSpPr>
        <p:spPr>
          <a:xfrm>
            <a:off x="720000" y="6480002"/>
            <a:ext cx="1368152" cy="216023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B823ACA-F6CB-4302-94AB-BEACE89E5FE7}" type="datetimeFigureOut">
              <a:rPr lang="en-GB" smtClean="0"/>
              <a:t>08/12/2017</a:t>
            </a:fld>
            <a:endParaRPr lang="en-GB"/>
          </a:p>
        </p:txBody>
      </p:sp>
      <p:sp>
        <p:nvSpPr>
          <p:cNvPr id="12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2160000" y="6480002"/>
            <a:ext cx="5580000" cy="21602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jdelijke aanduiding voor dianummer 10"/>
          <p:cNvSpPr>
            <a:spLocks noGrp="1"/>
          </p:cNvSpPr>
          <p:nvPr>
            <p:ph type="sldNum" sz="quarter" idx="13"/>
          </p:nvPr>
        </p:nvSpPr>
        <p:spPr>
          <a:xfrm>
            <a:off x="7812000" y="6480000"/>
            <a:ext cx="1080480" cy="216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C005901-D93F-43DE-B74A-39C7AA0F21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1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57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3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9577063" cy="434908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smtClean="0">
                <a:solidFill>
                  <a:srgbClr val="002060"/>
                </a:solidFill>
              </a:rPr>
              <a:t>Holland in a nutshell </a:t>
            </a:r>
            <a:r>
              <a:rPr lang="en-US" sz="1400" dirty="0">
                <a:solidFill>
                  <a:srgbClr val="002060"/>
                </a:solidFill>
              </a:rPr>
              <a:t>The </a:t>
            </a:r>
            <a:r>
              <a:rPr lang="en-US" sz="1400" dirty="0" smtClean="0">
                <a:solidFill>
                  <a:srgbClr val="002060"/>
                </a:solidFill>
              </a:rPr>
              <a:t>Netherlands…</a:t>
            </a:r>
            <a:r>
              <a:rPr lang="en-US" sz="1400" dirty="0" err="1" smtClean="0">
                <a:solidFill>
                  <a:srgbClr val="002060"/>
                </a:solidFill>
              </a:rPr>
              <a:t>Zeedijk</a:t>
            </a:r>
            <a:r>
              <a:rPr lang="en-US" sz="1400" dirty="0" smtClean="0">
                <a:solidFill>
                  <a:srgbClr val="002060"/>
                </a:solidFill>
              </a:rPr>
              <a:t> Amsterdam…windmills…tulips…coffee </a:t>
            </a:r>
            <a:r>
              <a:rPr lang="en-US" sz="1400" dirty="0">
                <a:solidFill>
                  <a:srgbClr val="002060"/>
                </a:solidFill>
              </a:rPr>
              <a:t>shops…..a King…</a:t>
            </a:r>
          </a:p>
          <a:p>
            <a:pPr marL="0" indent="0">
              <a:buNone/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4368" y="476673"/>
            <a:ext cx="7127992" cy="432048"/>
          </a:xfrm>
        </p:spPr>
        <p:txBody>
          <a:bodyPr/>
          <a:lstStyle/>
          <a:p>
            <a:r>
              <a:rPr lang="en-GB" sz="2000" dirty="0" smtClean="0"/>
              <a:t>Welcome to the Netherlands! </a:t>
            </a:r>
            <a:endParaRPr lang="en-GB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7" y="4611054"/>
            <a:ext cx="3628525" cy="162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92" y="2060848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87" y="2274577"/>
            <a:ext cx="2376264" cy="167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556792"/>
            <a:ext cx="3203401" cy="23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41" y="4611055"/>
            <a:ext cx="4315147" cy="162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35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endParaRPr lang="nl-NL" sz="1800" dirty="0"/>
          </a:p>
          <a:p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In de Netherlands we have 1 labour inspector for 30.000 workers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In total: 200 labour inspectors form the Government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Change that a company is visited by the Labour insp</a:t>
            </a:r>
            <a:r>
              <a:rPr lang="en-GB" sz="1800" dirty="0" smtClean="0"/>
              <a:t>ector is once in 30 years!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Even the employers federations think we need more inspectors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4368" y="476673"/>
            <a:ext cx="6911968" cy="576064"/>
          </a:xfrm>
        </p:spPr>
        <p:txBody>
          <a:bodyPr/>
          <a:lstStyle/>
          <a:p>
            <a:r>
              <a:rPr lang="nl-NL" sz="2000" dirty="0" err="1" smtClean="0">
                <a:solidFill>
                  <a:srgbClr val="002060"/>
                </a:solidFill>
              </a:rPr>
              <a:t>Something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</a:rPr>
              <a:t>about</a:t>
            </a:r>
            <a:r>
              <a:rPr lang="nl-NL" sz="2000" dirty="0" smtClean="0">
                <a:solidFill>
                  <a:srgbClr val="002060"/>
                </a:solidFill>
              </a:rPr>
              <a:t> Labour </a:t>
            </a:r>
            <a:r>
              <a:rPr lang="nl-NL" sz="2000" dirty="0" err="1" smtClean="0">
                <a:solidFill>
                  <a:srgbClr val="002060"/>
                </a:solidFill>
              </a:rPr>
              <a:t>inspections</a:t>
            </a:r>
            <a:endParaRPr lang="nl-N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/>
              <a:t>In </a:t>
            </a:r>
            <a:r>
              <a:rPr lang="nl-NL" sz="1800" dirty="0" err="1" smtClean="0"/>
              <a:t>the</a:t>
            </a:r>
            <a:r>
              <a:rPr lang="nl-NL" sz="1800" dirty="0" smtClean="0"/>
              <a:t> Netherlands we have strong </a:t>
            </a:r>
            <a:r>
              <a:rPr lang="nl-NL" sz="1800" dirty="0" err="1" smtClean="0"/>
              <a:t>dialoques</a:t>
            </a:r>
            <a:r>
              <a:rPr lang="nl-NL" sz="1800" dirty="0" smtClean="0"/>
              <a:t> </a:t>
            </a:r>
            <a:r>
              <a:rPr lang="nl-NL" sz="1800" dirty="0" err="1" smtClean="0"/>
              <a:t>with</a:t>
            </a:r>
            <a:r>
              <a:rPr lang="nl-NL" sz="1800" dirty="0" smtClean="0"/>
              <a:t> </a:t>
            </a:r>
            <a:r>
              <a:rPr lang="nl-NL" sz="1800" dirty="0" err="1" smtClean="0"/>
              <a:t>Government</a:t>
            </a:r>
            <a:r>
              <a:rPr lang="nl-NL" sz="1800" dirty="0" smtClean="0"/>
              <a:t>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Employers</a:t>
            </a:r>
            <a:r>
              <a:rPr lang="nl-NL" sz="1800" dirty="0" smtClean="0"/>
              <a:t> on: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National level, sector level </a:t>
            </a:r>
            <a:r>
              <a:rPr lang="nl-NL" sz="1800" dirty="0" err="1" smtClean="0"/>
              <a:t>and</a:t>
            </a:r>
            <a:r>
              <a:rPr lang="nl-NL" sz="1800" dirty="0" smtClean="0"/>
              <a:t> company level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We have a </a:t>
            </a:r>
            <a:r>
              <a:rPr lang="nl-NL" sz="1800" dirty="0" err="1" smtClean="0"/>
              <a:t>Social</a:t>
            </a:r>
            <a:r>
              <a:rPr lang="nl-NL" sz="1800" dirty="0" smtClean="0"/>
              <a:t> </a:t>
            </a:r>
            <a:r>
              <a:rPr lang="nl-NL" sz="1800" dirty="0" err="1" smtClean="0"/>
              <a:t>Economic</a:t>
            </a:r>
            <a:r>
              <a:rPr lang="nl-NL" sz="1800" dirty="0" smtClean="0"/>
              <a:t> Council </a:t>
            </a:r>
            <a:r>
              <a:rPr lang="nl-NL" sz="1800" dirty="0" err="1" smtClean="0"/>
              <a:t>where</a:t>
            </a:r>
            <a:r>
              <a:rPr lang="nl-NL" sz="1800" dirty="0" smtClean="0"/>
              <a:t> we </a:t>
            </a:r>
            <a:r>
              <a:rPr lang="nl-NL" sz="1800" dirty="0" err="1" smtClean="0"/>
              <a:t>formulate</a:t>
            </a:r>
            <a:r>
              <a:rPr lang="nl-NL" sz="1800" dirty="0" smtClean="0"/>
              <a:t> H &amp; S </a:t>
            </a:r>
            <a:r>
              <a:rPr lang="nl-NL" sz="1800" dirty="0" err="1" smtClean="0"/>
              <a:t>advices</a:t>
            </a:r>
            <a:r>
              <a:rPr lang="nl-NL" sz="1800" dirty="0" smtClean="0"/>
              <a:t> </a:t>
            </a: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dirty="0" err="1" smtClean="0"/>
              <a:t>the</a:t>
            </a:r>
            <a:r>
              <a:rPr lang="nl-NL" sz="1800" dirty="0" smtClean="0"/>
              <a:t> Minister of </a:t>
            </a:r>
            <a:r>
              <a:rPr lang="nl-NL" sz="1800" dirty="0" err="1" smtClean="0"/>
              <a:t>social</a:t>
            </a:r>
            <a:r>
              <a:rPr lang="nl-NL" sz="1800" dirty="0" smtClean="0"/>
              <a:t> </a:t>
            </a:r>
            <a:r>
              <a:rPr lang="nl-NL" sz="1800" dirty="0" err="1" smtClean="0"/>
              <a:t>affairs</a:t>
            </a:r>
            <a:endParaRPr lang="nl-NL" sz="1800" dirty="0" smtClean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Just like in Europe….</a:t>
            </a:r>
            <a:r>
              <a:rPr lang="nl-NL" sz="1800" dirty="0" err="1" smtClean="0"/>
              <a:t>there</a:t>
            </a:r>
            <a:r>
              <a:rPr lang="nl-NL" sz="1800" dirty="0" smtClean="0"/>
              <a:t> we have </a:t>
            </a:r>
            <a:r>
              <a:rPr lang="nl-NL" sz="1800" dirty="0" err="1" smtClean="0"/>
              <a:t>also</a:t>
            </a:r>
            <a:r>
              <a:rPr lang="nl-NL" sz="1800" dirty="0" smtClean="0"/>
              <a:t> </a:t>
            </a:r>
            <a:r>
              <a:rPr lang="nl-NL" sz="1800" dirty="0" err="1" smtClean="0"/>
              <a:t>dialoques</a:t>
            </a:r>
            <a:r>
              <a:rPr lang="nl-NL" sz="1800" dirty="0" smtClean="0"/>
              <a:t> :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In </a:t>
            </a:r>
            <a:r>
              <a:rPr lang="nl-NL" sz="1800" dirty="0" err="1" smtClean="0"/>
              <a:t>the</a:t>
            </a:r>
            <a:r>
              <a:rPr lang="nl-NL" sz="1800" dirty="0" smtClean="0"/>
              <a:t> </a:t>
            </a:r>
            <a:r>
              <a:rPr lang="nl-NL" sz="1800" dirty="0" err="1" smtClean="0"/>
              <a:t>Adisory</a:t>
            </a:r>
            <a:r>
              <a:rPr lang="nl-NL" sz="1800" dirty="0" smtClean="0"/>
              <a:t> </a:t>
            </a:r>
            <a:r>
              <a:rPr lang="nl-NL" sz="1800" dirty="0" err="1"/>
              <a:t>C</a:t>
            </a:r>
            <a:r>
              <a:rPr lang="nl-NL" sz="1800" dirty="0" err="1" smtClean="0"/>
              <a:t>ommittee</a:t>
            </a:r>
            <a:r>
              <a:rPr lang="nl-NL" sz="1800" dirty="0" smtClean="0"/>
              <a:t> on Safety </a:t>
            </a:r>
            <a:r>
              <a:rPr lang="nl-NL" sz="1800" dirty="0" err="1" smtClean="0"/>
              <a:t>and</a:t>
            </a:r>
            <a:r>
              <a:rPr lang="nl-NL" sz="1800" dirty="0" smtClean="0"/>
              <a:t> Health in Luxembourg </a:t>
            </a:r>
            <a:r>
              <a:rPr lang="nl-NL" sz="1800" dirty="0" err="1" smtClean="0"/>
              <a:t>where</a:t>
            </a:r>
            <a:r>
              <a:rPr lang="nl-NL" sz="1800" dirty="0" smtClean="0"/>
              <a:t> </a:t>
            </a:r>
            <a:r>
              <a:rPr lang="nl-NL" sz="1800" dirty="0" err="1" smtClean="0"/>
              <a:t>all</a:t>
            </a:r>
            <a:r>
              <a:rPr lang="nl-NL" sz="1800" dirty="0" smtClean="0"/>
              <a:t> Member </a:t>
            </a:r>
            <a:r>
              <a:rPr lang="nl-NL" sz="1800" dirty="0" err="1" smtClean="0"/>
              <a:t>states</a:t>
            </a:r>
            <a:r>
              <a:rPr lang="nl-NL" sz="1800" dirty="0" smtClean="0"/>
              <a:t> </a:t>
            </a:r>
            <a:r>
              <a:rPr lang="nl-NL" sz="1800" dirty="0" err="1" smtClean="0"/>
              <a:t>discuss</a:t>
            </a:r>
            <a:r>
              <a:rPr lang="nl-NL" sz="1800" dirty="0" smtClean="0"/>
              <a:t> on H &amp; S ( 28 members </a:t>
            </a:r>
            <a:r>
              <a:rPr lang="nl-NL" sz="1800" dirty="0" err="1" smtClean="0"/>
              <a:t>from</a:t>
            </a:r>
            <a:r>
              <a:rPr lang="nl-NL" sz="1800" dirty="0" smtClean="0"/>
              <a:t> </a:t>
            </a:r>
            <a:r>
              <a:rPr lang="nl-NL" sz="1800" dirty="0" err="1" smtClean="0"/>
              <a:t>union’s</a:t>
            </a:r>
            <a:r>
              <a:rPr lang="nl-NL" sz="1800" dirty="0" smtClean="0"/>
              <a:t> side, 28 members </a:t>
            </a:r>
            <a:r>
              <a:rPr lang="nl-NL" sz="1800" dirty="0" err="1" smtClean="0"/>
              <a:t>from</a:t>
            </a:r>
            <a:r>
              <a:rPr lang="nl-NL" sz="1800" dirty="0" smtClean="0"/>
              <a:t> </a:t>
            </a:r>
            <a:r>
              <a:rPr lang="nl-NL" sz="1800" dirty="0" err="1" smtClean="0"/>
              <a:t>employers</a:t>
            </a:r>
            <a:r>
              <a:rPr lang="nl-NL" sz="1800" dirty="0" smtClean="0"/>
              <a:t> side </a:t>
            </a:r>
            <a:r>
              <a:rPr lang="nl-NL" sz="1800" dirty="0" err="1" smtClean="0"/>
              <a:t>and</a:t>
            </a:r>
            <a:r>
              <a:rPr lang="nl-NL" sz="1800" dirty="0" smtClean="0"/>
              <a:t> 28 members </a:t>
            </a:r>
            <a:r>
              <a:rPr lang="nl-NL" sz="1800" dirty="0" err="1" smtClean="0"/>
              <a:t>from</a:t>
            </a:r>
            <a:r>
              <a:rPr lang="nl-NL" sz="1800" dirty="0" smtClean="0"/>
              <a:t> </a:t>
            </a:r>
            <a:r>
              <a:rPr lang="nl-NL" sz="1800" dirty="0" err="1" smtClean="0"/>
              <a:t>Governments</a:t>
            </a:r>
            <a:r>
              <a:rPr lang="nl-NL" sz="1800" dirty="0" smtClean="0"/>
              <a:t>).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Here we </a:t>
            </a:r>
            <a:r>
              <a:rPr lang="nl-NL" sz="1800" dirty="0" err="1" smtClean="0"/>
              <a:t>dicuss</a:t>
            </a:r>
            <a:r>
              <a:rPr lang="nl-NL" sz="1800" dirty="0" smtClean="0"/>
              <a:t> </a:t>
            </a:r>
            <a:r>
              <a:rPr lang="nl-NL" sz="1800" dirty="0" err="1" smtClean="0"/>
              <a:t>and</a:t>
            </a:r>
            <a:r>
              <a:rPr lang="nl-NL" sz="1800" dirty="0" smtClean="0"/>
              <a:t> make </a:t>
            </a:r>
            <a:r>
              <a:rPr lang="nl-NL" sz="1800" dirty="0" err="1" smtClean="0"/>
              <a:t>advices</a:t>
            </a:r>
            <a:r>
              <a:rPr lang="nl-NL" sz="1800" dirty="0" smtClean="0"/>
              <a:t> ( </a:t>
            </a:r>
            <a:r>
              <a:rPr lang="nl-NL" sz="1800" dirty="0" err="1" smtClean="0"/>
              <a:t>Opinions</a:t>
            </a:r>
            <a:r>
              <a:rPr lang="nl-NL" sz="1800" dirty="0" smtClean="0"/>
              <a:t>) </a:t>
            </a: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dirty="0" err="1" smtClean="0"/>
              <a:t>the</a:t>
            </a:r>
            <a:r>
              <a:rPr lang="nl-NL" sz="1800" dirty="0" smtClean="0"/>
              <a:t> EU </a:t>
            </a:r>
            <a:r>
              <a:rPr lang="nl-NL" sz="1800" dirty="0" err="1" smtClean="0"/>
              <a:t>Commission</a:t>
            </a:r>
            <a:r>
              <a:rPr lang="nl-NL" sz="1800" dirty="0" smtClean="0"/>
              <a:t>.  At het moment 6 EU </a:t>
            </a:r>
            <a:r>
              <a:rPr lang="nl-NL" sz="1800" dirty="0" err="1" smtClean="0"/>
              <a:t>directives</a:t>
            </a:r>
            <a:r>
              <a:rPr lang="nl-NL" sz="1800" dirty="0" smtClean="0"/>
              <a:t> are in </a:t>
            </a:r>
            <a:r>
              <a:rPr lang="nl-NL" sz="1800" dirty="0" err="1" smtClean="0"/>
              <a:t>an</a:t>
            </a:r>
            <a:r>
              <a:rPr lang="nl-NL" sz="1800" dirty="0" smtClean="0"/>
              <a:t> updating proces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also</a:t>
            </a:r>
            <a:r>
              <a:rPr lang="nl-NL" sz="1800" dirty="0" smtClean="0"/>
              <a:t> </a:t>
            </a:r>
            <a:r>
              <a:rPr lang="nl-NL" sz="1800" dirty="0" err="1" smtClean="0"/>
              <a:t>the</a:t>
            </a:r>
            <a:r>
              <a:rPr lang="nl-NL" sz="1800" dirty="0" smtClean="0"/>
              <a:t> CM Directive </a:t>
            </a:r>
            <a:r>
              <a:rPr lang="nl-NL" sz="1800" dirty="0" err="1" smtClean="0"/>
              <a:t>will</a:t>
            </a:r>
            <a:r>
              <a:rPr lang="nl-NL" sz="1800" dirty="0" smtClean="0"/>
              <a:t> </a:t>
            </a:r>
            <a:r>
              <a:rPr lang="nl-NL" sz="1800" dirty="0" err="1" smtClean="0"/>
              <a:t>be</a:t>
            </a:r>
            <a:r>
              <a:rPr lang="nl-NL" sz="1800" dirty="0" smtClean="0"/>
              <a:t> </a:t>
            </a:r>
            <a:r>
              <a:rPr lang="nl-NL" sz="1800" dirty="0" err="1" smtClean="0"/>
              <a:t>adapted</a:t>
            </a:r>
            <a:r>
              <a:rPr lang="nl-NL" sz="1800" dirty="0"/>
              <a:t>.</a:t>
            </a:r>
            <a:r>
              <a:rPr lang="nl-NL" sz="1800" dirty="0" smtClean="0"/>
              <a:t> </a:t>
            </a:r>
            <a:endParaRPr lang="nl-NL" sz="1800" dirty="0" smtClean="0"/>
          </a:p>
          <a:p>
            <a:pPr marL="0" indent="0">
              <a:buNone/>
            </a:pPr>
            <a:endParaRPr lang="nl-NL" sz="1800" dirty="0"/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4368" y="476673"/>
            <a:ext cx="6911968" cy="576064"/>
          </a:xfrm>
        </p:spPr>
        <p:txBody>
          <a:bodyPr/>
          <a:lstStyle/>
          <a:p>
            <a:r>
              <a:rPr lang="nl-NL" sz="2000" dirty="0" smtClean="0">
                <a:solidFill>
                  <a:srgbClr val="002060"/>
                </a:solidFill>
              </a:rPr>
              <a:t>But we talk </a:t>
            </a:r>
            <a:r>
              <a:rPr lang="nl-NL" sz="2000" dirty="0" err="1" smtClean="0">
                <a:solidFill>
                  <a:srgbClr val="002060"/>
                </a:solidFill>
              </a:rPr>
              <a:t>and</a:t>
            </a:r>
            <a:r>
              <a:rPr lang="nl-NL" sz="2000" dirty="0" smtClean="0">
                <a:solidFill>
                  <a:srgbClr val="002060"/>
                </a:solidFill>
              </a:rPr>
              <a:t> talk </a:t>
            </a:r>
            <a:r>
              <a:rPr lang="nl-NL" sz="2000" dirty="0" err="1" smtClean="0">
                <a:solidFill>
                  <a:srgbClr val="002060"/>
                </a:solidFill>
              </a:rPr>
              <a:t>with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</a:rPr>
              <a:t>employers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</a:rPr>
              <a:t>and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</a:rPr>
              <a:t>governments</a:t>
            </a:r>
            <a:r>
              <a:rPr lang="nl-NL" sz="2000" dirty="0" smtClean="0">
                <a:solidFill>
                  <a:srgbClr val="002060"/>
                </a:solidFill>
              </a:rPr>
              <a:t>: In </a:t>
            </a:r>
            <a:r>
              <a:rPr lang="nl-NL" sz="2000" dirty="0" err="1" smtClean="0">
                <a:solidFill>
                  <a:srgbClr val="002060"/>
                </a:solidFill>
              </a:rPr>
              <a:t>the</a:t>
            </a:r>
            <a:r>
              <a:rPr lang="nl-NL" sz="2000" dirty="0" smtClean="0">
                <a:solidFill>
                  <a:srgbClr val="002060"/>
                </a:solidFill>
              </a:rPr>
              <a:t> members </a:t>
            </a:r>
            <a:r>
              <a:rPr lang="nl-NL" sz="2000" dirty="0" err="1" smtClean="0">
                <a:solidFill>
                  <a:srgbClr val="002060"/>
                </a:solidFill>
              </a:rPr>
              <a:t>states</a:t>
            </a:r>
            <a:r>
              <a:rPr lang="nl-NL" sz="2000" dirty="0" smtClean="0">
                <a:solidFill>
                  <a:srgbClr val="002060"/>
                </a:solidFill>
              </a:rPr>
              <a:t> as well as in Europe</a:t>
            </a:r>
            <a:endParaRPr lang="nl-N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/>
              <a:t>The Netherlands….Europe's paradise for workers??</a:t>
            </a:r>
            <a:endParaRPr lang="en-GB" sz="1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79512" y="1844824"/>
            <a:ext cx="5689431" cy="4275614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3000 </a:t>
            </a:r>
            <a:r>
              <a:rPr lang="en-US" sz="1400" dirty="0">
                <a:solidFill>
                  <a:srgbClr val="002060"/>
                </a:solidFill>
              </a:rPr>
              <a:t>workers die preliminary due to an occupational disease and long-term exposure of unhealthy working conditions. 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 </a:t>
            </a: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Around </a:t>
            </a:r>
            <a:r>
              <a:rPr lang="en-US" sz="1400" dirty="0">
                <a:solidFill>
                  <a:srgbClr val="002060"/>
                </a:solidFill>
              </a:rPr>
              <a:t>90 workers die </a:t>
            </a:r>
            <a:r>
              <a:rPr lang="en-US" sz="1400" dirty="0" smtClean="0">
                <a:solidFill>
                  <a:srgbClr val="002060"/>
                </a:solidFill>
              </a:rPr>
              <a:t>every year because </a:t>
            </a:r>
            <a:r>
              <a:rPr lang="en-US" sz="1400" dirty="0">
                <a:solidFill>
                  <a:srgbClr val="002060"/>
                </a:solidFill>
              </a:rPr>
              <a:t>of an accident at work. 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More </a:t>
            </a:r>
            <a:r>
              <a:rPr lang="en-US" sz="1400" dirty="0">
                <a:solidFill>
                  <a:srgbClr val="002060"/>
                </a:solidFill>
              </a:rPr>
              <a:t>then </a:t>
            </a:r>
            <a:r>
              <a:rPr lang="en-US" sz="1400" dirty="0" smtClean="0">
                <a:solidFill>
                  <a:srgbClr val="002060"/>
                </a:solidFill>
              </a:rPr>
              <a:t>220.000  </a:t>
            </a:r>
            <a:r>
              <a:rPr lang="en-US" sz="1400" dirty="0">
                <a:solidFill>
                  <a:srgbClr val="002060"/>
                </a:solidFill>
              </a:rPr>
              <a:t>accidents happens each year where workers are badly injured. 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Some </a:t>
            </a:r>
            <a:r>
              <a:rPr lang="en-US" sz="1400" dirty="0">
                <a:solidFill>
                  <a:srgbClr val="002060"/>
                </a:solidFill>
              </a:rPr>
              <a:t>30.000 workers will ‘catch’ an occupational </a:t>
            </a:r>
            <a:r>
              <a:rPr lang="en-US" sz="1400" dirty="0" smtClean="0">
                <a:solidFill>
                  <a:srgbClr val="002060"/>
                </a:solidFill>
              </a:rPr>
              <a:t>disease every year.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We are top scorer on amounts of workers who have to face a total ‘burnout’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We are ‘leading’ on exposure to aggression and violence at the workplace as well as stress and high work pressure at work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Unannounced inspections do not exist in the Netherlands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b="1" i="1" dirty="0" smtClean="0">
                <a:solidFill>
                  <a:srgbClr val="002060"/>
                </a:solidFill>
              </a:rPr>
              <a:t>Part of prevention is having a well organized </a:t>
            </a:r>
            <a:r>
              <a:rPr lang="en-US" sz="1400" b="1" i="1" dirty="0" err="1" smtClean="0">
                <a:solidFill>
                  <a:srgbClr val="002060"/>
                </a:solidFill>
              </a:rPr>
              <a:t>Labour</a:t>
            </a:r>
            <a:r>
              <a:rPr lang="en-US" sz="1400" b="1" i="1" dirty="0" smtClean="0">
                <a:solidFill>
                  <a:srgbClr val="002060"/>
                </a:solidFill>
              </a:rPr>
              <a:t> Inspectorate! </a:t>
            </a:r>
          </a:p>
          <a:p>
            <a:pPr marL="0" indent="0">
              <a:buNone/>
            </a:pPr>
            <a:r>
              <a:rPr lang="en-US" sz="1400" b="1" i="1" dirty="0" smtClean="0">
                <a:solidFill>
                  <a:srgbClr val="002060"/>
                </a:solidFill>
              </a:rPr>
              <a:t>200 H&amp;S inspectors for almost 8 million workers is not enough…</a:t>
            </a:r>
            <a:endParaRPr lang="en-US" sz="1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1400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r="24902"/>
          <a:stretch>
            <a:fillRect/>
          </a:stretch>
        </p:blipFill>
        <p:spPr>
          <a:xfrm>
            <a:off x="5796136" y="1628800"/>
            <a:ext cx="3347864" cy="4680520"/>
          </a:xfrm>
        </p:spPr>
      </p:pic>
    </p:spTree>
    <p:extLst>
      <p:ext uri="{BB962C8B-B14F-4D97-AF65-F5344CB8AC3E}">
        <p14:creationId xmlns:p14="http://schemas.microsoft.com/office/powerpoint/2010/main" val="32171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sz="1800" dirty="0" smtClean="0"/>
          </a:p>
          <a:p>
            <a:endParaRPr lang="en-GB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nl-NL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4368" y="476672"/>
            <a:ext cx="6911968" cy="792087"/>
          </a:xfrm>
        </p:spPr>
        <p:txBody>
          <a:bodyPr/>
          <a:lstStyle/>
          <a:p>
            <a:r>
              <a:rPr lang="nl-NL" sz="2000" dirty="0" smtClean="0">
                <a:solidFill>
                  <a:srgbClr val="002060"/>
                </a:solidFill>
              </a:rPr>
              <a:t>Young </a:t>
            </a:r>
            <a:r>
              <a:rPr lang="nl-NL" sz="2000" dirty="0" err="1" smtClean="0">
                <a:solidFill>
                  <a:srgbClr val="002060"/>
                </a:solidFill>
              </a:rPr>
              <a:t>and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</a:rPr>
              <a:t>united</a:t>
            </a:r>
            <a:r>
              <a:rPr lang="nl-NL" sz="2000" dirty="0" smtClean="0">
                <a:solidFill>
                  <a:srgbClr val="002060"/>
                </a:solidFill>
              </a:rPr>
              <a:t> FNV </a:t>
            </a:r>
            <a:r>
              <a:rPr lang="nl-NL" sz="2000" dirty="0" err="1" smtClean="0">
                <a:solidFill>
                  <a:srgbClr val="002060"/>
                </a:solidFill>
              </a:rPr>
              <a:t>union</a:t>
            </a:r>
            <a:r>
              <a:rPr lang="nl-NL" sz="2000" dirty="0" smtClean="0">
                <a:solidFill>
                  <a:srgbClr val="002060"/>
                </a:solidFill>
              </a:rPr>
              <a:t> in </a:t>
            </a:r>
            <a:r>
              <a:rPr lang="nl-NL" sz="2000" dirty="0" err="1" smtClean="0">
                <a:solidFill>
                  <a:srgbClr val="002060"/>
                </a:solidFill>
              </a:rPr>
              <a:t>the</a:t>
            </a:r>
            <a:r>
              <a:rPr lang="nl-NL" sz="2000" dirty="0" smtClean="0">
                <a:solidFill>
                  <a:srgbClr val="002060"/>
                </a:solidFill>
              </a:rPr>
              <a:t> Netherlands</a:t>
            </a:r>
            <a:br>
              <a:rPr lang="nl-NL" sz="2000" dirty="0" smtClean="0">
                <a:solidFill>
                  <a:srgbClr val="002060"/>
                </a:solidFill>
              </a:rPr>
            </a:br>
            <a:r>
              <a:rPr lang="nl-NL" sz="2000" dirty="0" err="1" smtClean="0">
                <a:solidFill>
                  <a:srgbClr val="002060"/>
                </a:solidFill>
              </a:rPr>
              <a:t>their</a:t>
            </a:r>
            <a:r>
              <a:rPr lang="nl-NL" sz="2000" dirty="0" smtClean="0">
                <a:solidFill>
                  <a:srgbClr val="002060"/>
                </a:solidFill>
              </a:rPr>
              <a:t> action in </a:t>
            </a:r>
            <a:r>
              <a:rPr lang="nl-NL" sz="2000" dirty="0" err="1" smtClean="0">
                <a:solidFill>
                  <a:srgbClr val="002060"/>
                </a:solidFill>
              </a:rPr>
              <a:t>the</a:t>
            </a:r>
            <a:r>
              <a:rPr lang="nl-NL" sz="2000" dirty="0" smtClean="0">
                <a:solidFill>
                  <a:srgbClr val="002060"/>
                </a:solidFill>
              </a:rPr>
              <a:t> news: stop </a:t>
            </a:r>
            <a:r>
              <a:rPr lang="nl-NL" sz="2000" dirty="0" err="1" smtClean="0">
                <a:solidFill>
                  <a:srgbClr val="002060"/>
                </a:solidFill>
              </a:rPr>
              <a:t>youth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</a:rPr>
              <a:t>wages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</a:rPr>
              <a:t>above</a:t>
            </a:r>
            <a:r>
              <a:rPr lang="nl-NL" sz="2000" dirty="0" smtClean="0">
                <a:solidFill>
                  <a:srgbClr val="002060"/>
                </a:solidFill>
              </a:rPr>
              <a:t> 18 </a:t>
            </a:r>
            <a:r>
              <a:rPr lang="nl-NL" sz="2000" dirty="0" err="1" smtClean="0">
                <a:solidFill>
                  <a:srgbClr val="002060"/>
                </a:solidFill>
              </a:rPr>
              <a:t>years</a:t>
            </a:r>
            <a:r>
              <a:rPr lang="nl-NL" sz="2000" dirty="0" smtClean="0">
                <a:solidFill>
                  <a:srgbClr val="002060"/>
                </a:solidFill>
              </a:rPr>
              <a:t>. </a:t>
            </a:r>
            <a:r>
              <a:rPr lang="en-US" sz="2000" dirty="0">
                <a:solidFill>
                  <a:srgbClr val="002060"/>
                </a:solidFill>
              </a:rPr>
              <a:t>Young workers they are being undressed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nl-NL" sz="2000" dirty="0">
              <a:solidFill>
                <a:srgbClr val="002060"/>
              </a:solidFill>
            </a:endParaRPr>
          </a:p>
        </p:txBody>
      </p:sp>
      <p:sp>
        <p:nvSpPr>
          <p:cNvPr id="4" name="AutoShape 2" descr="Afbeeldingsresultaat voor fnv young and un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003013"/>
            <a:ext cx="6116487" cy="409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1800" dirty="0" smtClean="0"/>
          </a:p>
          <a:p>
            <a:endParaRPr lang="en-GB" sz="1800" dirty="0"/>
          </a:p>
          <a:p>
            <a:endParaRPr lang="nl-NL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4368" y="476672"/>
            <a:ext cx="6911968" cy="792087"/>
          </a:xfrm>
        </p:spPr>
        <p:txBody>
          <a:bodyPr/>
          <a:lstStyle/>
          <a:p>
            <a:r>
              <a:rPr lang="nl-NL" sz="2000" dirty="0" smtClean="0">
                <a:solidFill>
                  <a:srgbClr val="002060"/>
                </a:solidFill>
              </a:rPr>
              <a:t>Young </a:t>
            </a:r>
            <a:r>
              <a:rPr lang="nl-NL" sz="2000" dirty="0" err="1" smtClean="0">
                <a:solidFill>
                  <a:srgbClr val="002060"/>
                </a:solidFill>
              </a:rPr>
              <a:t>and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</a:rPr>
              <a:t>united</a:t>
            </a:r>
            <a:r>
              <a:rPr lang="nl-NL" sz="2000" dirty="0" smtClean="0">
                <a:solidFill>
                  <a:srgbClr val="002060"/>
                </a:solidFill>
              </a:rPr>
              <a:t> FNV Union</a:t>
            </a:r>
            <a:br>
              <a:rPr lang="nl-NL" sz="2000" dirty="0" smtClean="0">
                <a:solidFill>
                  <a:srgbClr val="002060"/>
                </a:solidFill>
              </a:rPr>
            </a:br>
            <a:r>
              <a:rPr lang="nl-NL" sz="2000" dirty="0" err="1" smtClean="0">
                <a:solidFill>
                  <a:srgbClr val="002060"/>
                </a:solidFill>
              </a:rPr>
              <a:t>Youht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</a:rPr>
              <a:t>wages</a:t>
            </a:r>
            <a:r>
              <a:rPr lang="nl-NL" sz="2000" dirty="0" smtClean="0">
                <a:solidFill>
                  <a:srgbClr val="002060"/>
                </a:solidFill>
              </a:rPr>
              <a:t> are </a:t>
            </a:r>
            <a:r>
              <a:rPr lang="nl-NL" sz="2000" dirty="0" err="1" smtClean="0">
                <a:solidFill>
                  <a:srgbClr val="002060"/>
                </a:solidFill>
              </a:rPr>
              <a:t>criminal</a:t>
            </a:r>
            <a:r>
              <a:rPr lang="nl-NL" sz="2000" dirty="0" smtClean="0">
                <a:solidFill>
                  <a:srgbClr val="002060"/>
                </a:solidFill>
              </a:rPr>
              <a:t>!</a:t>
            </a:r>
            <a:endParaRPr lang="nl-NL" sz="2000" dirty="0">
              <a:solidFill>
                <a:srgbClr val="00206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74101"/>
            <a:ext cx="6808812" cy="40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683570" y="1628800"/>
            <a:ext cx="8280918" cy="4464496"/>
          </a:xfrm>
        </p:spPr>
        <p:txBody>
          <a:bodyPr/>
          <a:lstStyle/>
          <a:p>
            <a:r>
              <a:rPr lang="en-GB" sz="2000" dirty="0" smtClean="0"/>
              <a:t>You can’t buy a half glass of beer: youth wages are half wages for adult work!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 </a:t>
            </a:r>
            <a:r>
              <a:rPr lang="nl-NL" sz="2800" dirty="0" smtClean="0"/>
              <a:t>A minimum </a:t>
            </a:r>
            <a:r>
              <a:rPr lang="nl-NL" sz="2800" dirty="0" err="1" smtClean="0"/>
              <a:t>wage</a:t>
            </a:r>
            <a:r>
              <a:rPr lang="nl-NL" sz="2800" dirty="0" smtClean="0"/>
              <a:t> </a:t>
            </a:r>
            <a:r>
              <a:rPr lang="nl-NL" sz="2800" dirty="0" err="1" smtClean="0"/>
              <a:t>for</a:t>
            </a:r>
            <a:r>
              <a:rPr lang="nl-NL" sz="2800" dirty="0" smtClean="0"/>
              <a:t> </a:t>
            </a:r>
            <a:r>
              <a:rPr lang="nl-NL" sz="2800" dirty="0" err="1" smtClean="0"/>
              <a:t>young</a:t>
            </a:r>
            <a:r>
              <a:rPr lang="nl-NL" sz="2800" dirty="0" smtClean="0"/>
              <a:t> </a:t>
            </a:r>
            <a:r>
              <a:rPr lang="nl-NL" sz="2800" dirty="0" err="1" smtClean="0"/>
              <a:t>people</a:t>
            </a:r>
            <a:r>
              <a:rPr lang="nl-NL" sz="2800" dirty="0" smtClean="0"/>
              <a:t> was </a:t>
            </a:r>
            <a:r>
              <a:rPr lang="nl-NL" sz="2800" dirty="0" err="1" smtClean="0"/>
              <a:t>demanded</a:t>
            </a:r>
            <a:r>
              <a:rPr lang="nl-NL" sz="2800" dirty="0" smtClean="0"/>
              <a:t>!</a:t>
            </a:r>
            <a:endParaRPr lang="nl-NL" sz="2000" dirty="0">
              <a:solidFill>
                <a:srgbClr val="00206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4" y="2657474"/>
            <a:ext cx="4232237" cy="22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1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000" dirty="0" smtClean="0"/>
          </a:p>
          <a:p>
            <a:endParaRPr lang="en-GB" sz="2000" dirty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err="1" smtClean="0">
                <a:solidFill>
                  <a:srgbClr val="002060"/>
                </a:solidFill>
              </a:rPr>
              <a:t>Youth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</a:rPr>
              <a:t>wages</a:t>
            </a:r>
            <a:r>
              <a:rPr lang="nl-NL" sz="2000" dirty="0" smtClean="0">
                <a:solidFill>
                  <a:srgbClr val="002060"/>
                </a:solidFill>
              </a:rPr>
              <a:t> are unfair.</a:t>
            </a:r>
            <a:endParaRPr lang="nl-NL" sz="2000" dirty="0">
              <a:solidFill>
                <a:srgbClr val="00206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519362"/>
            <a:ext cx="4342712" cy="31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4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smtClean="0">
                <a:solidFill>
                  <a:srgbClr val="002060"/>
                </a:solidFill>
              </a:rPr>
              <a:t>Half hamburgers do </a:t>
            </a:r>
            <a:r>
              <a:rPr lang="nl-NL" sz="2000" dirty="0" err="1" smtClean="0">
                <a:solidFill>
                  <a:srgbClr val="002060"/>
                </a:solidFill>
              </a:rPr>
              <a:t>not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</a:rPr>
              <a:t>exist</a:t>
            </a:r>
            <a:r>
              <a:rPr lang="nl-NL" sz="2000" dirty="0" smtClean="0">
                <a:solidFill>
                  <a:srgbClr val="002060"/>
                </a:solidFill>
              </a:rPr>
              <a:t>: half waves </a:t>
            </a:r>
            <a:r>
              <a:rPr lang="nl-NL" sz="2000" dirty="0" err="1" smtClean="0">
                <a:solidFill>
                  <a:srgbClr val="002060"/>
                </a:solidFill>
              </a:rPr>
              <a:t>sadly</a:t>
            </a:r>
            <a:r>
              <a:rPr lang="nl-NL" sz="2000" dirty="0" smtClean="0">
                <a:solidFill>
                  <a:srgbClr val="002060"/>
                </a:solidFill>
              </a:rPr>
              <a:t> do! </a:t>
            </a:r>
            <a:endParaRPr lang="nl-NL" sz="2000" dirty="0">
              <a:solidFill>
                <a:srgbClr val="00206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36219"/>
            <a:ext cx="7110958" cy="43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sz="1800" dirty="0" smtClean="0"/>
          </a:p>
          <a:p>
            <a:endParaRPr lang="nl-NL" sz="1800" dirty="0" smtClean="0"/>
          </a:p>
          <a:p>
            <a:endParaRPr lang="nl-NL" sz="1800" dirty="0" smtClean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4368" y="476672"/>
            <a:ext cx="6911968" cy="792087"/>
          </a:xfrm>
        </p:spPr>
        <p:txBody>
          <a:bodyPr/>
          <a:lstStyle/>
          <a:p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Since July 2017: minimum wages in the Netherlands, thanks to the Unions</a:t>
            </a:r>
            <a:endParaRPr lang="nl-NL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894947"/>
              </p:ext>
            </p:extLst>
          </p:nvPr>
        </p:nvGraphicFramePr>
        <p:xfrm>
          <a:off x="628650" y="2172494"/>
          <a:ext cx="7886699" cy="3657600"/>
        </p:xfrm>
        <a:graphic>
          <a:graphicData uri="http://schemas.openxmlformats.org/drawingml/2006/table">
            <a:tbl>
              <a:tblPr/>
              <a:tblGrid>
                <a:gridCol w="3322823">
                  <a:extLst>
                    <a:ext uri="{9D8B030D-6E8A-4147-A177-3AD203B41FA5}">
                      <a16:colId xmlns:a16="http://schemas.microsoft.com/office/drawing/2014/main" val="1893834752"/>
                    </a:ext>
                  </a:extLst>
                </a:gridCol>
                <a:gridCol w="1521292">
                  <a:extLst>
                    <a:ext uri="{9D8B030D-6E8A-4147-A177-3AD203B41FA5}">
                      <a16:colId xmlns:a16="http://schemas.microsoft.com/office/drawing/2014/main" val="2754101888"/>
                    </a:ext>
                  </a:extLst>
                </a:gridCol>
                <a:gridCol w="1521292">
                  <a:extLst>
                    <a:ext uri="{9D8B030D-6E8A-4147-A177-3AD203B41FA5}">
                      <a16:colId xmlns:a16="http://schemas.microsoft.com/office/drawing/2014/main" val="1042673626"/>
                    </a:ext>
                  </a:extLst>
                </a:gridCol>
                <a:gridCol w="1521292">
                  <a:extLst>
                    <a:ext uri="{9D8B030D-6E8A-4147-A177-3AD203B41FA5}">
                      <a16:colId xmlns:a16="http://schemas.microsoft.com/office/drawing/2014/main" val="368975518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nl-NL" dirty="0"/>
                        <a:t>Tabel: </a:t>
                      </a:r>
                      <a:r>
                        <a:rPr lang="nl-NL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minimun</a:t>
                      </a:r>
                      <a:r>
                        <a:rPr lang="nl-NL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wage</a:t>
                      </a:r>
                      <a:r>
                        <a:rPr lang="nl-NL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per </a:t>
                      </a:r>
                      <a:r>
                        <a:rPr lang="nl-NL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month</a:t>
                      </a:r>
                      <a:r>
                        <a:rPr lang="nl-NL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week , </a:t>
                      </a:r>
                      <a:r>
                        <a:rPr lang="nl-NL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day</a:t>
                      </a:r>
                      <a:r>
                        <a:rPr lang="nl-NL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N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(bruto </a:t>
                      </a:r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bedragen per 1 juli 2017</a:t>
                      </a:r>
                      <a:r>
                        <a:rPr lang="nl-NL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230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nl-NL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Leeftijd</a:t>
                      </a:r>
                    </a:p>
                  </a:txBody>
                  <a:tcPr marL="190500" marR="47625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Per </a:t>
                      </a:r>
                      <a:r>
                        <a:rPr lang="nl-NL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month</a:t>
                      </a:r>
                      <a:endParaRPr lang="nl-NL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Per week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Per </a:t>
                      </a:r>
                      <a:r>
                        <a:rPr lang="nl-NL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day</a:t>
                      </a:r>
                      <a:endParaRPr lang="nl-NL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19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22 jaar en ouder</a:t>
                      </a:r>
                    </a:p>
                  </a:txBody>
                  <a:tcPr marL="190500" marR="47625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€ 1.565,40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€ 361,25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€ 72,25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155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21 jaar</a:t>
                      </a:r>
                    </a:p>
                  </a:txBody>
                  <a:tcPr marL="190500" marR="47625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€ 1.330,60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€ 307,05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€ 61,41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196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 jaar</a:t>
                      </a:r>
                    </a:p>
                  </a:txBody>
                  <a:tcPr marL="190500" marR="47625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€ 1.095,80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€ 252,90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€ 50,58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46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19 jaar</a:t>
                      </a:r>
                    </a:p>
                  </a:txBody>
                  <a:tcPr marL="190500" marR="47625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€ 860,95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€ 198,70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€ 39,74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27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18 jaar</a:t>
                      </a:r>
                    </a:p>
                  </a:txBody>
                  <a:tcPr marL="190500" marR="47625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€ 743,55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€ 171,60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€ 34,32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14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17 jaar</a:t>
                      </a:r>
                    </a:p>
                  </a:txBody>
                  <a:tcPr marL="190500" marR="47625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€ 618,35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€ 142,70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€ 28,54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566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16 jaar</a:t>
                      </a:r>
                    </a:p>
                  </a:txBody>
                  <a:tcPr marL="190500" marR="47625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€ 540,05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€ 124,65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€ 24,93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8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15 jaar</a:t>
                      </a:r>
                    </a:p>
                  </a:txBody>
                  <a:tcPr marL="190500" marR="47625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€ 469,60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€ 108,40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€ 21,68</a:t>
                      </a:r>
                    </a:p>
                  </a:txBody>
                  <a:tcPr marL="47625" marR="476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0671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8650" y="2255694"/>
            <a:ext cx="27764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 Sans"/>
              </a:rPr>
              <a:t>. 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sz="2000" dirty="0" smtClean="0"/>
          </a:p>
          <a:p>
            <a:r>
              <a:rPr lang="en-US" sz="2000" dirty="0" smtClean="0"/>
              <a:t>Suddenly most young people ( between 18 </a:t>
            </a:r>
            <a:r>
              <a:rPr lang="en-US" sz="2000" dirty="0" err="1" smtClean="0"/>
              <a:t>en</a:t>
            </a:r>
            <a:r>
              <a:rPr lang="en-US" sz="2000" dirty="0" smtClean="0"/>
              <a:t> 21 years) receive 2 </a:t>
            </a:r>
            <a:r>
              <a:rPr lang="en-US" sz="2000" dirty="0" err="1" smtClean="0"/>
              <a:t>Euroos</a:t>
            </a:r>
            <a:r>
              <a:rPr lang="en-US" sz="2000" dirty="0" smtClean="0"/>
              <a:t> extra per hour! </a:t>
            </a:r>
          </a:p>
          <a:p>
            <a:endParaRPr lang="en-US" sz="2000" dirty="0"/>
          </a:p>
          <a:p>
            <a:r>
              <a:rPr lang="en-US" sz="2000" dirty="0" smtClean="0"/>
              <a:t>Most accidents occur with young people, often during </a:t>
            </a:r>
            <a:r>
              <a:rPr lang="en-US" sz="2000" dirty="0" err="1" smtClean="0"/>
              <a:t>temporarely</a:t>
            </a:r>
            <a:r>
              <a:rPr lang="en-US" sz="2000" dirty="0" smtClean="0"/>
              <a:t> work in summertime. Young people are wounded during </a:t>
            </a:r>
            <a:r>
              <a:rPr lang="en-US" sz="2000" dirty="0" err="1" smtClean="0"/>
              <a:t>Tullip</a:t>
            </a:r>
            <a:r>
              <a:rPr lang="en-US" sz="2000" dirty="0" smtClean="0"/>
              <a:t> picking or driving a forklift truck </a:t>
            </a:r>
          </a:p>
          <a:p>
            <a:endParaRPr lang="en-US" sz="2000" dirty="0"/>
          </a:p>
          <a:p>
            <a:r>
              <a:rPr lang="en-US" sz="2000" dirty="0" err="1" smtClean="0"/>
              <a:t>Stagiares</a:t>
            </a:r>
            <a:r>
              <a:rPr lang="en-US" sz="2000" dirty="0" smtClean="0"/>
              <a:t>/interns are ever worse off: they often have to work long days for nothing.</a:t>
            </a:r>
          </a:p>
          <a:p>
            <a:endParaRPr lang="en-US" sz="20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27992" cy="744083"/>
          </a:xfrm>
        </p:spPr>
        <p:txBody>
          <a:bodyPr/>
          <a:lstStyle/>
          <a:p>
            <a:r>
              <a:rPr lang="nl-NL" sz="2000" dirty="0" smtClean="0">
                <a:solidFill>
                  <a:srgbClr val="002060"/>
                </a:solidFill>
              </a:rPr>
              <a:t>More </a:t>
            </a:r>
            <a:r>
              <a:rPr lang="nl-NL" sz="2000" dirty="0" err="1" smtClean="0">
                <a:solidFill>
                  <a:srgbClr val="002060"/>
                </a:solidFill>
              </a:rPr>
              <a:t>wages</a:t>
            </a:r>
            <a:r>
              <a:rPr lang="nl-NL" sz="2000" dirty="0" smtClean="0">
                <a:solidFill>
                  <a:srgbClr val="002060"/>
                </a:solidFill>
              </a:rPr>
              <a:t>….but </a:t>
            </a:r>
            <a:r>
              <a:rPr lang="nl-NL" sz="2000" dirty="0" err="1" smtClean="0">
                <a:solidFill>
                  <a:srgbClr val="002060"/>
                </a:solidFill>
              </a:rPr>
              <a:t>better</a:t>
            </a:r>
            <a:r>
              <a:rPr lang="nl-NL" sz="2000" dirty="0" smtClean="0">
                <a:solidFill>
                  <a:srgbClr val="002060"/>
                </a:solidFill>
              </a:rPr>
              <a:t> health </a:t>
            </a:r>
            <a:r>
              <a:rPr lang="nl-NL" sz="2000" dirty="0" err="1" smtClean="0">
                <a:solidFill>
                  <a:srgbClr val="002060"/>
                </a:solidFill>
              </a:rPr>
              <a:t>and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</a:rPr>
              <a:t>safety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</a:rPr>
              <a:t>conditions</a:t>
            </a:r>
            <a:r>
              <a:rPr lang="nl-NL" sz="2000" dirty="0" smtClean="0">
                <a:solidFill>
                  <a:srgbClr val="002060"/>
                </a:solidFill>
              </a:rPr>
              <a:t>?</a:t>
            </a:r>
            <a:endParaRPr lang="nl-N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">
  <a:themeElements>
    <a:clrScheme name="FNV">
      <a:dk1>
        <a:srgbClr val="7FBA25"/>
      </a:dk1>
      <a:lt1>
        <a:srgbClr val="FFFFFF"/>
      </a:lt1>
      <a:dk2>
        <a:srgbClr val="7FBA25"/>
      </a:dk2>
      <a:lt2>
        <a:srgbClr val="FFFFFF"/>
      </a:lt2>
      <a:accent1>
        <a:srgbClr val="7FBA25"/>
      </a:accent1>
      <a:accent2>
        <a:srgbClr val="009CDE"/>
      </a:accent2>
      <a:accent3>
        <a:srgbClr val="920075"/>
      </a:accent3>
      <a:accent4>
        <a:srgbClr val="EC7A08"/>
      </a:accent4>
      <a:accent5>
        <a:srgbClr val="6E6E6E"/>
      </a:accent5>
      <a:accent6>
        <a:srgbClr val="0F6131"/>
      </a:accent6>
      <a:hlink>
        <a:srgbClr val="7FBA25"/>
      </a:hlink>
      <a:folHlink>
        <a:srgbClr val="7FBA25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FNV PPT Breedbeeld Sjabloon</Template>
  <TotalTime>1247</TotalTime>
  <Words>578</Words>
  <Application>Microsoft Office PowerPoint</Application>
  <PresentationFormat>Diavoorstelling (4:3)</PresentationFormat>
  <Paragraphs>141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RO Sans</vt:lpstr>
      <vt:lpstr>sjabloon</vt:lpstr>
      <vt:lpstr>Welcome to the Netherlands! </vt:lpstr>
      <vt:lpstr>The Netherlands….Europe's paradise for workers??</vt:lpstr>
      <vt:lpstr>Young and united FNV union in the Netherlands their action in the news: stop youth wages above 18 years. Young workers they are being undressed </vt:lpstr>
      <vt:lpstr>Young and united FNV Union Youht wages are criminal!</vt:lpstr>
      <vt:lpstr> A minimum wage for young people was demanded!</vt:lpstr>
      <vt:lpstr>Youth wages are unfair.</vt:lpstr>
      <vt:lpstr>Half hamburgers do not exist: half waves sadly do! </vt:lpstr>
      <vt:lpstr> Since July 2017: minimum wages in the Netherlands, thanks to the Unions</vt:lpstr>
      <vt:lpstr>More wages….but better health and safety conditions?</vt:lpstr>
      <vt:lpstr>Something about Labour inspections</vt:lpstr>
      <vt:lpstr>But we talk and talk with employers and governments: In the members states as well as in Europe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van Veelen</dc:creator>
  <cp:lastModifiedBy>Wim van Veelen</cp:lastModifiedBy>
  <cp:revision>88</cp:revision>
  <dcterms:created xsi:type="dcterms:W3CDTF">2016-04-12T08:25:40Z</dcterms:created>
  <dcterms:modified xsi:type="dcterms:W3CDTF">2017-12-08T09:57:25Z</dcterms:modified>
</cp:coreProperties>
</file>