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42"/>
  </p:notesMasterIdLst>
  <p:handoutMasterIdLst>
    <p:handoutMasterId r:id="rId43"/>
  </p:handoutMasterIdLst>
  <p:sldIdLst>
    <p:sldId id="346" r:id="rId5"/>
    <p:sldId id="256" r:id="rId6"/>
    <p:sldId id="276" r:id="rId7"/>
    <p:sldId id="257" r:id="rId8"/>
    <p:sldId id="263" r:id="rId9"/>
    <p:sldId id="262" r:id="rId10"/>
    <p:sldId id="271" r:id="rId11"/>
    <p:sldId id="347" r:id="rId12"/>
    <p:sldId id="275" r:id="rId13"/>
    <p:sldId id="273" r:id="rId14"/>
    <p:sldId id="264" r:id="rId15"/>
    <p:sldId id="266" r:id="rId16"/>
    <p:sldId id="265" r:id="rId17"/>
    <p:sldId id="348" r:id="rId18"/>
    <p:sldId id="349" r:id="rId19"/>
    <p:sldId id="259" r:id="rId20"/>
    <p:sldId id="274" r:id="rId21"/>
    <p:sldId id="350" r:id="rId22"/>
    <p:sldId id="279" r:id="rId23"/>
    <p:sldId id="352" r:id="rId24"/>
    <p:sldId id="353" r:id="rId25"/>
    <p:sldId id="354" r:id="rId26"/>
    <p:sldId id="355" r:id="rId27"/>
    <p:sldId id="285" r:id="rId28"/>
    <p:sldId id="280" r:id="rId29"/>
    <p:sldId id="281" r:id="rId30"/>
    <p:sldId id="282" r:id="rId31"/>
    <p:sldId id="284" r:id="rId32"/>
    <p:sldId id="343" r:id="rId33"/>
    <p:sldId id="345" r:id="rId34"/>
    <p:sldId id="341" r:id="rId35"/>
    <p:sldId id="344" r:id="rId36"/>
    <p:sldId id="289" r:id="rId37"/>
    <p:sldId id="342" r:id="rId38"/>
    <p:sldId id="294" r:id="rId39"/>
    <p:sldId id="326" r:id="rId40"/>
    <p:sldId id="35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4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81" autoAdjust="0"/>
    <p:restoredTop sz="94577" autoAdjust="0"/>
  </p:normalViewPr>
  <p:slideViewPr>
    <p:cSldViewPr snapToGrid="0">
      <p:cViewPr varScale="1">
        <p:scale>
          <a:sx n="86" d="100"/>
          <a:sy n="86" d="100"/>
        </p:scale>
        <p:origin x="710" y="53"/>
      </p:cViewPr>
      <p:guideLst/>
    </p:cSldViewPr>
  </p:slideViewPr>
  <p:outlineViewPr>
    <p:cViewPr>
      <p:scale>
        <a:sx n="33" d="100"/>
        <a:sy n="33" d="100"/>
      </p:scale>
      <p:origin x="0" y="-8496"/>
    </p:cViewPr>
  </p:outlineViewPr>
  <p:notesTextViewPr>
    <p:cViewPr>
      <p:scale>
        <a:sx n="1" d="1"/>
        <a:sy n="1" d="1"/>
      </p:scale>
      <p:origin x="0" y="0"/>
    </p:cViewPr>
  </p:notesTextViewPr>
  <p:sorterViewPr>
    <p:cViewPr>
      <p:scale>
        <a:sx n="75" d="100"/>
        <a:sy n="75" d="100"/>
      </p:scale>
      <p:origin x="0" y="0"/>
    </p:cViewPr>
  </p:sorterViewPr>
  <p:notesViewPr>
    <p:cSldViewPr snapToGrid="0" showGuides="1">
      <p:cViewPr varScale="1">
        <p:scale>
          <a:sx n="82" d="100"/>
          <a:sy n="82" d="100"/>
        </p:scale>
        <p:origin x="2664"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EFEF22-94FC-4FBE-B4C5-18EFBD6BAD67}" type="doc">
      <dgm:prSet loTypeId="urn:microsoft.com/office/officeart/2005/8/layout/chevronAccent+Icon" loCatId="process" qsTypeId="urn:microsoft.com/office/officeart/2005/8/quickstyle/simple1" qsCatId="simple" csTypeId="urn:microsoft.com/office/officeart/2005/8/colors/accent2_3" csCatId="accent2" phldr="1"/>
      <dgm:spPr/>
    </dgm:pt>
    <dgm:pt modelId="{E64B384A-BEC7-4606-A6EB-6947E30B5D82}">
      <dgm:prSet phldrT="[Text]"/>
      <dgm:spPr/>
      <dgm:t>
        <a:bodyPr/>
        <a:lstStyle/>
        <a:p>
          <a:r>
            <a:rPr lang="en-GB" b="1" dirty="0">
              <a:latin typeface="Arial" panose="020B0604020202020204" pitchFamily="34" charset="0"/>
              <a:cs typeface="Arial" panose="020B0604020202020204" pitchFamily="34" charset="0"/>
            </a:rPr>
            <a:t>Centenary Initiative</a:t>
          </a:r>
        </a:p>
      </dgm:t>
    </dgm:pt>
    <dgm:pt modelId="{CF43F56E-025B-4148-BC87-A5DB2DC21CB3}" type="parTrans" cxnId="{9EA2D1DC-151F-4920-8021-3E563466CDB3}">
      <dgm:prSet/>
      <dgm:spPr/>
      <dgm:t>
        <a:bodyPr/>
        <a:lstStyle/>
        <a:p>
          <a:endParaRPr lang="en-GB"/>
        </a:p>
      </dgm:t>
    </dgm:pt>
    <dgm:pt modelId="{8CBEEC43-F19A-475C-A632-08A3F17212ED}" type="sibTrans" cxnId="{9EA2D1DC-151F-4920-8021-3E563466CDB3}">
      <dgm:prSet/>
      <dgm:spPr/>
      <dgm:t>
        <a:bodyPr/>
        <a:lstStyle/>
        <a:p>
          <a:endParaRPr lang="en-GB"/>
        </a:p>
      </dgm:t>
    </dgm:pt>
    <dgm:pt modelId="{FC471CFC-2DBB-48B0-AE9A-27C925D2B034}">
      <dgm:prSet phldrT="[Text]"/>
      <dgm:spPr/>
      <dgm:t>
        <a:bodyPr/>
        <a:lstStyle/>
        <a:p>
          <a:r>
            <a:rPr lang="en-GB" b="1" dirty="0">
              <a:latin typeface="Arial" panose="020B0604020202020204" pitchFamily="34" charset="0"/>
              <a:cs typeface="Arial" panose="020B0604020202020204" pitchFamily="34" charset="0"/>
            </a:rPr>
            <a:t>National dialogues</a:t>
          </a:r>
        </a:p>
      </dgm:t>
    </dgm:pt>
    <dgm:pt modelId="{69022719-7E14-43E6-986A-42DE4765F396}" type="parTrans" cxnId="{9992172E-EC6D-4442-97BB-581AEE89C975}">
      <dgm:prSet/>
      <dgm:spPr/>
      <dgm:t>
        <a:bodyPr/>
        <a:lstStyle/>
        <a:p>
          <a:endParaRPr lang="en-GB"/>
        </a:p>
      </dgm:t>
    </dgm:pt>
    <dgm:pt modelId="{B4D2F75D-B00D-4B74-A3BA-B52A5DC6C538}" type="sibTrans" cxnId="{9992172E-EC6D-4442-97BB-581AEE89C975}">
      <dgm:prSet/>
      <dgm:spPr/>
      <dgm:t>
        <a:bodyPr/>
        <a:lstStyle/>
        <a:p>
          <a:endParaRPr lang="en-GB"/>
        </a:p>
      </dgm:t>
    </dgm:pt>
    <dgm:pt modelId="{E92C22F2-3416-4965-8698-48B97228F441}">
      <dgm:prSet phldrT="[Text]"/>
      <dgm:spPr/>
      <dgm:t>
        <a:bodyPr/>
        <a:lstStyle/>
        <a:p>
          <a:r>
            <a:rPr lang="en-GB" b="1" dirty="0">
              <a:latin typeface="Arial" panose="020B0604020202020204" pitchFamily="34" charset="0"/>
              <a:cs typeface="Arial" panose="020B0604020202020204" pitchFamily="34" charset="0"/>
            </a:rPr>
            <a:t>Global Commission</a:t>
          </a:r>
        </a:p>
      </dgm:t>
    </dgm:pt>
    <dgm:pt modelId="{B4BCC7BA-0324-4447-AE1A-818FB9BD1C02}" type="parTrans" cxnId="{288D01CF-19F9-430E-8DCF-CFF35BCF56DB}">
      <dgm:prSet/>
      <dgm:spPr/>
      <dgm:t>
        <a:bodyPr/>
        <a:lstStyle/>
        <a:p>
          <a:endParaRPr lang="en-GB"/>
        </a:p>
      </dgm:t>
    </dgm:pt>
    <dgm:pt modelId="{FE6123E4-90F7-443F-A8E2-7DDD8EEE480F}" type="sibTrans" cxnId="{288D01CF-19F9-430E-8DCF-CFF35BCF56DB}">
      <dgm:prSet/>
      <dgm:spPr/>
      <dgm:t>
        <a:bodyPr/>
        <a:lstStyle/>
        <a:p>
          <a:endParaRPr lang="en-GB"/>
        </a:p>
      </dgm:t>
    </dgm:pt>
    <dgm:pt modelId="{7899C058-83FC-49E1-8570-B81A3BE82EFA}">
      <dgm:prSet/>
      <dgm:spPr/>
      <dgm:t>
        <a:bodyPr/>
        <a:lstStyle/>
        <a:p>
          <a:r>
            <a:rPr lang="en-GB" b="1" dirty="0">
              <a:latin typeface="Arial" panose="020B0604020202020204" pitchFamily="34" charset="0"/>
              <a:cs typeface="Arial" panose="020B0604020202020204" pitchFamily="34" charset="0"/>
            </a:rPr>
            <a:t>International Labour Conference</a:t>
          </a:r>
        </a:p>
      </dgm:t>
    </dgm:pt>
    <dgm:pt modelId="{D74983FC-7A64-4D61-961C-CBD80CCE1320}" type="parTrans" cxnId="{D0E92524-29CF-492E-9D03-E4B4DD2A5979}">
      <dgm:prSet/>
      <dgm:spPr/>
      <dgm:t>
        <a:bodyPr/>
        <a:lstStyle/>
        <a:p>
          <a:endParaRPr lang="en-GB"/>
        </a:p>
      </dgm:t>
    </dgm:pt>
    <dgm:pt modelId="{70136907-065A-4CEB-AB68-428674E50021}" type="sibTrans" cxnId="{D0E92524-29CF-492E-9D03-E4B4DD2A5979}">
      <dgm:prSet/>
      <dgm:spPr/>
      <dgm:t>
        <a:bodyPr/>
        <a:lstStyle/>
        <a:p>
          <a:endParaRPr lang="en-GB"/>
        </a:p>
      </dgm:t>
    </dgm:pt>
    <dgm:pt modelId="{0C577162-0EBF-4FCD-87EB-AE7FEDE7FD93}" type="pres">
      <dgm:prSet presAssocID="{D2EFEF22-94FC-4FBE-B4C5-18EFBD6BAD67}" presName="Name0" presStyleCnt="0">
        <dgm:presLayoutVars>
          <dgm:dir/>
          <dgm:resizeHandles val="exact"/>
        </dgm:presLayoutVars>
      </dgm:prSet>
      <dgm:spPr/>
    </dgm:pt>
    <dgm:pt modelId="{6E239754-4B9F-40A3-ACFE-A8EDEB5429E2}" type="pres">
      <dgm:prSet presAssocID="{E64B384A-BEC7-4606-A6EB-6947E30B5D82}" presName="composite" presStyleCnt="0"/>
      <dgm:spPr/>
    </dgm:pt>
    <dgm:pt modelId="{39D0A72F-2D88-421C-A3BA-50CB1E71BDAF}" type="pres">
      <dgm:prSet presAssocID="{E64B384A-BEC7-4606-A6EB-6947E30B5D82}" presName="bgChev" presStyleLbl="node1" presStyleIdx="0" presStyleCnt="4"/>
      <dgm:spPr>
        <a:solidFill>
          <a:srgbClr val="E40046"/>
        </a:solidFill>
      </dgm:spPr>
    </dgm:pt>
    <dgm:pt modelId="{DE019987-8041-4BBC-AF48-79BB35D7CE3F}" type="pres">
      <dgm:prSet presAssocID="{E64B384A-BEC7-4606-A6EB-6947E30B5D82}" presName="txNode" presStyleLbl="fgAcc1" presStyleIdx="0" presStyleCnt="4">
        <dgm:presLayoutVars>
          <dgm:bulletEnabled val="1"/>
        </dgm:presLayoutVars>
      </dgm:prSet>
      <dgm:spPr/>
    </dgm:pt>
    <dgm:pt modelId="{D32AD2A4-68EF-459A-8E2A-72F4127A6E67}" type="pres">
      <dgm:prSet presAssocID="{8CBEEC43-F19A-475C-A632-08A3F17212ED}" presName="compositeSpace" presStyleCnt="0"/>
      <dgm:spPr/>
    </dgm:pt>
    <dgm:pt modelId="{6976B572-CFA9-4601-814B-0EE0DEB62BF6}" type="pres">
      <dgm:prSet presAssocID="{FC471CFC-2DBB-48B0-AE9A-27C925D2B034}" presName="composite" presStyleCnt="0"/>
      <dgm:spPr/>
    </dgm:pt>
    <dgm:pt modelId="{D0EE2A73-4275-4E2D-9A2E-18B9A4786327}" type="pres">
      <dgm:prSet presAssocID="{FC471CFC-2DBB-48B0-AE9A-27C925D2B034}" presName="bgChev" presStyleLbl="node1" presStyleIdx="1" presStyleCnt="4"/>
      <dgm:spPr>
        <a:solidFill>
          <a:srgbClr val="E40046"/>
        </a:solidFill>
      </dgm:spPr>
    </dgm:pt>
    <dgm:pt modelId="{393101E9-46D5-43B0-B92D-76EFD7F1DC28}" type="pres">
      <dgm:prSet presAssocID="{FC471CFC-2DBB-48B0-AE9A-27C925D2B034}" presName="txNode" presStyleLbl="fgAcc1" presStyleIdx="1" presStyleCnt="4">
        <dgm:presLayoutVars>
          <dgm:bulletEnabled val="1"/>
        </dgm:presLayoutVars>
      </dgm:prSet>
      <dgm:spPr/>
    </dgm:pt>
    <dgm:pt modelId="{DE106777-F3CB-46C2-A8AD-EA3F25E8F9A3}" type="pres">
      <dgm:prSet presAssocID="{B4D2F75D-B00D-4B74-A3BA-B52A5DC6C538}" presName="compositeSpace" presStyleCnt="0"/>
      <dgm:spPr/>
    </dgm:pt>
    <dgm:pt modelId="{B23AC81F-4401-4A81-8FF4-E5606DC3BE9B}" type="pres">
      <dgm:prSet presAssocID="{E92C22F2-3416-4965-8698-48B97228F441}" presName="composite" presStyleCnt="0"/>
      <dgm:spPr/>
    </dgm:pt>
    <dgm:pt modelId="{89DE3D55-9FFE-4FCF-8037-33516E27F084}" type="pres">
      <dgm:prSet presAssocID="{E92C22F2-3416-4965-8698-48B97228F441}" presName="bgChev" presStyleLbl="node1" presStyleIdx="2" presStyleCnt="4"/>
      <dgm:spPr>
        <a:solidFill>
          <a:srgbClr val="E40046"/>
        </a:solidFill>
      </dgm:spPr>
    </dgm:pt>
    <dgm:pt modelId="{A1D3A36A-E7A9-4C1B-A6D0-269BD5CEF246}" type="pres">
      <dgm:prSet presAssocID="{E92C22F2-3416-4965-8698-48B97228F441}" presName="txNode" presStyleLbl="fgAcc1" presStyleIdx="2" presStyleCnt="4">
        <dgm:presLayoutVars>
          <dgm:bulletEnabled val="1"/>
        </dgm:presLayoutVars>
      </dgm:prSet>
      <dgm:spPr/>
    </dgm:pt>
    <dgm:pt modelId="{A7ECAD68-D93F-42FF-A9E5-FDF2A9ADEB14}" type="pres">
      <dgm:prSet presAssocID="{FE6123E4-90F7-443F-A8E2-7DDD8EEE480F}" presName="compositeSpace" presStyleCnt="0"/>
      <dgm:spPr/>
    </dgm:pt>
    <dgm:pt modelId="{E5CBEAE6-A45A-4EF5-BBBD-122532DE5B7B}" type="pres">
      <dgm:prSet presAssocID="{7899C058-83FC-49E1-8570-B81A3BE82EFA}" presName="composite" presStyleCnt="0"/>
      <dgm:spPr/>
    </dgm:pt>
    <dgm:pt modelId="{EE000C71-FDF9-4732-BF5F-0B5BE9503DDC}" type="pres">
      <dgm:prSet presAssocID="{7899C058-83FC-49E1-8570-B81A3BE82EFA}" presName="bgChev" presStyleLbl="node1" presStyleIdx="3" presStyleCnt="4"/>
      <dgm:spPr>
        <a:solidFill>
          <a:srgbClr val="E40046"/>
        </a:solidFill>
      </dgm:spPr>
    </dgm:pt>
    <dgm:pt modelId="{96CFCBB8-8FA9-4112-96ED-36110D0B690F}" type="pres">
      <dgm:prSet presAssocID="{7899C058-83FC-49E1-8570-B81A3BE82EFA}" presName="txNode" presStyleLbl="fgAcc1" presStyleIdx="3" presStyleCnt="4">
        <dgm:presLayoutVars>
          <dgm:bulletEnabled val="1"/>
        </dgm:presLayoutVars>
      </dgm:prSet>
      <dgm:spPr/>
    </dgm:pt>
  </dgm:ptLst>
  <dgm:cxnLst>
    <dgm:cxn modelId="{11ABA515-2661-484D-9350-CB48B34D47AC}" type="presOf" srcId="{E64B384A-BEC7-4606-A6EB-6947E30B5D82}" destId="{DE019987-8041-4BBC-AF48-79BB35D7CE3F}" srcOrd="0" destOrd="0" presId="urn:microsoft.com/office/officeart/2005/8/layout/chevronAccent+Icon"/>
    <dgm:cxn modelId="{D0E92524-29CF-492E-9D03-E4B4DD2A5979}" srcId="{D2EFEF22-94FC-4FBE-B4C5-18EFBD6BAD67}" destId="{7899C058-83FC-49E1-8570-B81A3BE82EFA}" srcOrd="3" destOrd="0" parTransId="{D74983FC-7A64-4D61-961C-CBD80CCE1320}" sibTransId="{70136907-065A-4CEB-AB68-428674E50021}"/>
    <dgm:cxn modelId="{9992172E-EC6D-4442-97BB-581AEE89C975}" srcId="{D2EFEF22-94FC-4FBE-B4C5-18EFBD6BAD67}" destId="{FC471CFC-2DBB-48B0-AE9A-27C925D2B034}" srcOrd="1" destOrd="0" parTransId="{69022719-7E14-43E6-986A-42DE4765F396}" sibTransId="{B4D2F75D-B00D-4B74-A3BA-B52A5DC6C538}"/>
    <dgm:cxn modelId="{E4E77DA3-E170-4B57-B442-2E7871926025}" type="presOf" srcId="{D2EFEF22-94FC-4FBE-B4C5-18EFBD6BAD67}" destId="{0C577162-0EBF-4FCD-87EB-AE7FEDE7FD93}" srcOrd="0" destOrd="0" presId="urn:microsoft.com/office/officeart/2005/8/layout/chevronAccent+Icon"/>
    <dgm:cxn modelId="{47CBF3C7-9A73-4CA8-A78F-512AC3E723E3}" type="presOf" srcId="{7899C058-83FC-49E1-8570-B81A3BE82EFA}" destId="{96CFCBB8-8FA9-4112-96ED-36110D0B690F}" srcOrd="0" destOrd="0" presId="urn:microsoft.com/office/officeart/2005/8/layout/chevronAccent+Icon"/>
    <dgm:cxn modelId="{288D01CF-19F9-430E-8DCF-CFF35BCF56DB}" srcId="{D2EFEF22-94FC-4FBE-B4C5-18EFBD6BAD67}" destId="{E92C22F2-3416-4965-8698-48B97228F441}" srcOrd="2" destOrd="0" parTransId="{B4BCC7BA-0324-4447-AE1A-818FB9BD1C02}" sibTransId="{FE6123E4-90F7-443F-A8E2-7DDD8EEE480F}"/>
    <dgm:cxn modelId="{9EA2D1DC-151F-4920-8021-3E563466CDB3}" srcId="{D2EFEF22-94FC-4FBE-B4C5-18EFBD6BAD67}" destId="{E64B384A-BEC7-4606-A6EB-6947E30B5D82}" srcOrd="0" destOrd="0" parTransId="{CF43F56E-025B-4148-BC87-A5DB2DC21CB3}" sibTransId="{8CBEEC43-F19A-475C-A632-08A3F17212ED}"/>
    <dgm:cxn modelId="{9113E8DD-200F-4093-854C-31FEA55C7A09}" type="presOf" srcId="{FC471CFC-2DBB-48B0-AE9A-27C925D2B034}" destId="{393101E9-46D5-43B0-B92D-76EFD7F1DC28}" srcOrd="0" destOrd="0" presId="urn:microsoft.com/office/officeart/2005/8/layout/chevronAccent+Icon"/>
    <dgm:cxn modelId="{4E5B9DFA-0CA7-415C-904A-34A5F46CEE0A}" type="presOf" srcId="{E92C22F2-3416-4965-8698-48B97228F441}" destId="{A1D3A36A-E7A9-4C1B-A6D0-269BD5CEF246}" srcOrd="0" destOrd="0" presId="urn:microsoft.com/office/officeart/2005/8/layout/chevronAccent+Icon"/>
    <dgm:cxn modelId="{1D8CEB5A-7FA5-4FFD-A8BB-7FB37C30AE0C}" type="presParOf" srcId="{0C577162-0EBF-4FCD-87EB-AE7FEDE7FD93}" destId="{6E239754-4B9F-40A3-ACFE-A8EDEB5429E2}" srcOrd="0" destOrd="0" presId="urn:microsoft.com/office/officeart/2005/8/layout/chevronAccent+Icon"/>
    <dgm:cxn modelId="{4E02DAA5-632E-44E7-B2F5-2849F13EE85F}" type="presParOf" srcId="{6E239754-4B9F-40A3-ACFE-A8EDEB5429E2}" destId="{39D0A72F-2D88-421C-A3BA-50CB1E71BDAF}" srcOrd="0" destOrd="0" presId="urn:microsoft.com/office/officeart/2005/8/layout/chevronAccent+Icon"/>
    <dgm:cxn modelId="{00CF6792-4D3B-4A74-BA01-FF0A2382466E}" type="presParOf" srcId="{6E239754-4B9F-40A3-ACFE-A8EDEB5429E2}" destId="{DE019987-8041-4BBC-AF48-79BB35D7CE3F}" srcOrd="1" destOrd="0" presId="urn:microsoft.com/office/officeart/2005/8/layout/chevronAccent+Icon"/>
    <dgm:cxn modelId="{D748516F-33FD-487F-BA10-EFB7A85EB09A}" type="presParOf" srcId="{0C577162-0EBF-4FCD-87EB-AE7FEDE7FD93}" destId="{D32AD2A4-68EF-459A-8E2A-72F4127A6E67}" srcOrd="1" destOrd="0" presId="urn:microsoft.com/office/officeart/2005/8/layout/chevronAccent+Icon"/>
    <dgm:cxn modelId="{FA6BF37C-75B5-4BD6-9E03-28C2422765BE}" type="presParOf" srcId="{0C577162-0EBF-4FCD-87EB-AE7FEDE7FD93}" destId="{6976B572-CFA9-4601-814B-0EE0DEB62BF6}" srcOrd="2" destOrd="0" presId="urn:microsoft.com/office/officeart/2005/8/layout/chevronAccent+Icon"/>
    <dgm:cxn modelId="{FFF7F870-532C-43C3-9FF8-F7FC6BF92009}" type="presParOf" srcId="{6976B572-CFA9-4601-814B-0EE0DEB62BF6}" destId="{D0EE2A73-4275-4E2D-9A2E-18B9A4786327}" srcOrd="0" destOrd="0" presId="urn:microsoft.com/office/officeart/2005/8/layout/chevronAccent+Icon"/>
    <dgm:cxn modelId="{117E340A-E9C3-4C3D-8BE3-B5806A5AAE23}" type="presParOf" srcId="{6976B572-CFA9-4601-814B-0EE0DEB62BF6}" destId="{393101E9-46D5-43B0-B92D-76EFD7F1DC28}" srcOrd="1" destOrd="0" presId="urn:microsoft.com/office/officeart/2005/8/layout/chevronAccent+Icon"/>
    <dgm:cxn modelId="{5873C562-CEDC-46B0-AA44-EFDF601DA6AA}" type="presParOf" srcId="{0C577162-0EBF-4FCD-87EB-AE7FEDE7FD93}" destId="{DE106777-F3CB-46C2-A8AD-EA3F25E8F9A3}" srcOrd="3" destOrd="0" presId="urn:microsoft.com/office/officeart/2005/8/layout/chevronAccent+Icon"/>
    <dgm:cxn modelId="{0563ADAC-2E01-4B1E-95E8-27B6C0964BC9}" type="presParOf" srcId="{0C577162-0EBF-4FCD-87EB-AE7FEDE7FD93}" destId="{B23AC81F-4401-4A81-8FF4-E5606DC3BE9B}" srcOrd="4" destOrd="0" presId="urn:microsoft.com/office/officeart/2005/8/layout/chevronAccent+Icon"/>
    <dgm:cxn modelId="{D4FCF0CA-05B7-4540-A1D3-9ADB96D24544}" type="presParOf" srcId="{B23AC81F-4401-4A81-8FF4-E5606DC3BE9B}" destId="{89DE3D55-9FFE-4FCF-8037-33516E27F084}" srcOrd="0" destOrd="0" presId="urn:microsoft.com/office/officeart/2005/8/layout/chevronAccent+Icon"/>
    <dgm:cxn modelId="{22BAF550-ACC0-4717-8158-B0BE39815975}" type="presParOf" srcId="{B23AC81F-4401-4A81-8FF4-E5606DC3BE9B}" destId="{A1D3A36A-E7A9-4C1B-A6D0-269BD5CEF246}" srcOrd="1" destOrd="0" presId="urn:microsoft.com/office/officeart/2005/8/layout/chevronAccent+Icon"/>
    <dgm:cxn modelId="{1C6134E2-49A9-4213-908B-6F348291AAAB}" type="presParOf" srcId="{0C577162-0EBF-4FCD-87EB-AE7FEDE7FD93}" destId="{A7ECAD68-D93F-42FF-A9E5-FDF2A9ADEB14}" srcOrd="5" destOrd="0" presId="urn:microsoft.com/office/officeart/2005/8/layout/chevronAccent+Icon"/>
    <dgm:cxn modelId="{5FD1C2C7-5087-4785-AF29-7B0BAEA6FAF7}" type="presParOf" srcId="{0C577162-0EBF-4FCD-87EB-AE7FEDE7FD93}" destId="{E5CBEAE6-A45A-4EF5-BBBD-122532DE5B7B}" srcOrd="6" destOrd="0" presId="urn:microsoft.com/office/officeart/2005/8/layout/chevronAccent+Icon"/>
    <dgm:cxn modelId="{D5D9413C-FC23-4904-929F-788879C879E9}" type="presParOf" srcId="{E5CBEAE6-A45A-4EF5-BBBD-122532DE5B7B}" destId="{EE000C71-FDF9-4732-BF5F-0B5BE9503DDC}" srcOrd="0" destOrd="0" presId="urn:microsoft.com/office/officeart/2005/8/layout/chevronAccent+Icon"/>
    <dgm:cxn modelId="{263D77D2-A8A7-45BA-BDB6-28303C744A39}" type="presParOf" srcId="{E5CBEAE6-A45A-4EF5-BBBD-122532DE5B7B}" destId="{96CFCBB8-8FA9-4112-96ED-36110D0B690F}"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8123341-27B5-4356-AD30-EDF29F1E5164}" type="doc">
      <dgm:prSet loTypeId="urn:microsoft.com/office/officeart/2005/8/layout/radial1" loCatId="relationship" qsTypeId="urn:microsoft.com/office/officeart/2005/8/quickstyle/simple2" qsCatId="simple" csTypeId="urn:microsoft.com/office/officeart/2005/8/colors/accent1_1" csCatId="accent1" phldr="1"/>
      <dgm:spPr/>
      <dgm:t>
        <a:bodyPr/>
        <a:lstStyle/>
        <a:p>
          <a:endParaRPr lang="en-US"/>
        </a:p>
      </dgm:t>
    </dgm:pt>
    <dgm:pt modelId="{D306EDC9-6B7F-4CF8-850E-B34CBAA5A610}">
      <dgm:prSet phldrT="[Text]"/>
      <dgm:spPr/>
      <dgm:t>
        <a:bodyPr/>
        <a:lstStyle/>
        <a:p>
          <a:r>
            <a:rPr lang="en-US"/>
            <a:t>National system</a:t>
          </a:r>
          <a:endParaRPr lang="en-US" dirty="0"/>
        </a:p>
      </dgm:t>
    </dgm:pt>
    <dgm:pt modelId="{86CFC499-D452-4C10-A24F-9AC12F033E04}" type="parTrans" cxnId="{6E8E6746-C63E-4DE0-93CD-03D900B5EF72}">
      <dgm:prSet/>
      <dgm:spPr/>
      <dgm:t>
        <a:bodyPr/>
        <a:lstStyle/>
        <a:p>
          <a:endParaRPr lang="en-US"/>
        </a:p>
      </dgm:t>
    </dgm:pt>
    <dgm:pt modelId="{7432D7F2-82BE-4435-969D-29B49C91A0FA}" type="sibTrans" cxnId="{6E8E6746-C63E-4DE0-93CD-03D900B5EF72}">
      <dgm:prSet/>
      <dgm:spPr/>
      <dgm:t>
        <a:bodyPr/>
        <a:lstStyle/>
        <a:p>
          <a:endParaRPr lang="en-US"/>
        </a:p>
      </dgm:t>
    </dgm:pt>
    <dgm:pt modelId="{45548C83-04FA-4120-8B7E-7C48CC622EE5}">
      <dgm:prSet phldrT="[Text]"/>
      <dgm:spPr/>
      <dgm:t>
        <a:bodyPr/>
        <a:lstStyle/>
        <a:p>
          <a:r>
            <a:rPr lang="en-US" dirty="0"/>
            <a:t>Legal framework</a:t>
          </a:r>
        </a:p>
      </dgm:t>
    </dgm:pt>
    <dgm:pt modelId="{1F304EE3-E54C-41E3-8CB3-9296E0B70E63}" type="parTrans" cxnId="{17E1FAEA-44AD-4CEA-A0A8-B98B6A930787}">
      <dgm:prSet/>
      <dgm:spPr/>
      <dgm:t>
        <a:bodyPr/>
        <a:lstStyle/>
        <a:p>
          <a:endParaRPr lang="en-US"/>
        </a:p>
      </dgm:t>
    </dgm:pt>
    <dgm:pt modelId="{72E71956-CDFA-44F0-B792-3E8C244D3C52}" type="sibTrans" cxnId="{17E1FAEA-44AD-4CEA-A0A8-B98B6A930787}">
      <dgm:prSet/>
      <dgm:spPr/>
      <dgm:t>
        <a:bodyPr/>
        <a:lstStyle/>
        <a:p>
          <a:endParaRPr lang="en-US"/>
        </a:p>
      </dgm:t>
    </dgm:pt>
    <dgm:pt modelId="{AD85A75F-F24D-4BC4-B266-B5093F2BA925}">
      <dgm:prSet phldrT="[Text]"/>
      <dgm:spPr/>
      <dgm:t>
        <a:bodyPr/>
        <a:lstStyle/>
        <a:p>
          <a:r>
            <a:rPr lang="en-US" dirty="0"/>
            <a:t>Competent authorities</a:t>
          </a:r>
        </a:p>
      </dgm:t>
    </dgm:pt>
    <dgm:pt modelId="{33FA3D48-24DB-46FC-B745-736318E1BA72}" type="parTrans" cxnId="{CA3D2921-F1C1-4219-A776-5300F6E338D5}">
      <dgm:prSet/>
      <dgm:spPr/>
      <dgm:t>
        <a:bodyPr/>
        <a:lstStyle/>
        <a:p>
          <a:endParaRPr lang="en-US"/>
        </a:p>
      </dgm:t>
    </dgm:pt>
    <dgm:pt modelId="{CA26CB37-F6B6-4CAE-9092-76A54C7C11F4}" type="sibTrans" cxnId="{CA3D2921-F1C1-4219-A776-5300F6E338D5}">
      <dgm:prSet/>
      <dgm:spPr/>
      <dgm:t>
        <a:bodyPr/>
        <a:lstStyle/>
        <a:p>
          <a:endParaRPr lang="en-US"/>
        </a:p>
      </dgm:t>
    </dgm:pt>
    <dgm:pt modelId="{59B9630A-3472-4662-AC52-D79FB8C4C068}">
      <dgm:prSet phldrT="[Text]"/>
      <dgm:spPr/>
      <dgm:t>
        <a:bodyPr/>
        <a:lstStyle/>
        <a:p>
          <a:r>
            <a:rPr lang="en-US" dirty="0"/>
            <a:t>Compliance mechanisms</a:t>
          </a:r>
        </a:p>
      </dgm:t>
    </dgm:pt>
    <dgm:pt modelId="{5483C268-84EC-468D-8FA4-FEDFD0ACF249}" type="parTrans" cxnId="{29505858-EFC6-4CD1-B0AC-633BB5165620}">
      <dgm:prSet/>
      <dgm:spPr/>
      <dgm:t>
        <a:bodyPr/>
        <a:lstStyle/>
        <a:p>
          <a:endParaRPr lang="en-US"/>
        </a:p>
      </dgm:t>
    </dgm:pt>
    <dgm:pt modelId="{C72B38C3-FE09-4FCC-AD5F-EBCEE6A959DC}" type="sibTrans" cxnId="{29505858-EFC6-4CD1-B0AC-633BB5165620}">
      <dgm:prSet/>
      <dgm:spPr/>
      <dgm:t>
        <a:bodyPr/>
        <a:lstStyle/>
        <a:p>
          <a:endParaRPr lang="en-US"/>
        </a:p>
      </dgm:t>
    </dgm:pt>
    <dgm:pt modelId="{2DADF962-329E-4FB5-ACA6-84685B3B58FF}">
      <dgm:prSet phldrT="[Text]"/>
      <dgm:spPr/>
      <dgm:t>
        <a:bodyPr/>
        <a:lstStyle/>
        <a:p>
          <a:r>
            <a:rPr lang="en-US" dirty="0"/>
            <a:t>Cooperation with workers at workplace level</a:t>
          </a:r>
        </a:p>
      </dgm:t>
    </dgm:pt>
    <dgm:pt modelId="{E84AD737-35C2-4559-B617-56A4B64E11B3}" type="parTrans" cxnId="{8D66AD0F-87C0-4C84-95DA-C1775154CDDE}">
      <dgm:prSet/>
      <dgm:spPr/>
      <dgm:t>
        <a:bodyPr/>
        <a:lstStyle/>
        <a:p>
          <a:endParaRPr lang="en-US"/>
        </a:p>
      </dgm:t>
    </dgm:pt>
    <dgm:pt modelId="{F176932A-1CDB-4B4A-B614-64C988968941}" type="sibTrans" cxnId="{8D66AD0F-87C0-4C84-95DA-C1775154CDDE}">
      <dgm:prSet/>
      <dgm:spPr/>
      <dgm:t>
        <a:bodyPr/>
        <a:lstStyle/>
        <a:p>
          <a:endParaRPr lang="en-US"/>
        </a:p>
      </dgm:t>
    </dgm:pt>
    <dgm:pt modelId="{C4FC0681-77D0-4289-A4F3-F900AC5DF744}" type="pres">
      <dgm:prSet presAssocID="{38123341-27B5-4356-AD30-EDF29F1E5164}" presName="cycle" presStyleCnt="0">
        <dgm:presLayoutVars>
          <dgm:chMax val="1"/>
          <dgm:dir/>
          <dgm:animLvl val="ctr"/>
          <dgm:resizeHandles val="exact"/>
        </dgm:presLayoutVars>
      </dgm:prSet>
      <dgm:spPr/>
    </dgm:pt>
    <dgm:pt modelId="{554F2FB6-4451-4E14-BAFE-4C3C52D84198}" type="pres">
      <dgm:prSet presAssocID="{D306EDC9-6B7F-4CF8-850E-B34CBAA5A610}" presName="centerShape" presStyleLbl="node0" presStyleIdx="0" presStyleCnt="1"/>
      <dgm:spPr/>
    </dgm:pt>
    <dgm:pt modelId="{E973449F-5900-4C42-BD28-82A751AF732F}" type="pres">
      <dgm:prSet presAssocID="{1F304EE3-E54C-41E3-8CB3-9296E0B70E63}" presName="Name9" presStyleLbl="parChTrans1D2" presStyleIdx="0" presStyleCnt="4"/>
      <dgm:spPr/>
    </dgm:pt>
    <dgm:pt modelId="{F3C28B69-FC5F-4581-9C51-DA79D419F2DA}" type="pres">
      <dgm:prSet presAssocID="{1F304EE3-E54C-41E3-8CB3-9296E0B70E63}" presName="connTx" presStyleLbl="parChTrans1D2" presStyleIdx="0" presStyleCnt="4"/>
      <dgm:spPr/>
    </dgm:pt>
    <dgm:pt modelId="{77AECBC3-206E-44C9-82F9-9748C2E3FA89}" type="pres">
      <dgm:prSet presAssocID="{45548C83-04FA-4120-8B7E-7C48CC622EE5}" presName="node" presStyleLbl="node1" presStyleIdx="0" presStyleCnt="4">
        <dgm:presLayoutVars>
          <dgm:bulletEnabled val="1"/>
        </dgm:presLayoutVars>
      </dgm:prSet>
      <dgm:spPr/>
    </dgm:pt>
    <dgm:pt modelId="{A492B7F4-C157-4803-A140-19FF18C9A6FA}" type="pres">
      <dgm:prSet presAssocID="{33FA3D48-24DB-46FC-B745-736318E1BA72}" presName="Name9" presStyleLbl="parChTrans1D2" presStyleIdx="1" presStyleCnt="4"/>
      <dgm:spPr/>
    </dgm:pt>
    <dgm:pt modelId="{D4962A87-A8C2-4920-82F1-5A7AF66B1A1E}" type="pres">
      <dgm:prSet presAssocID="{33FA3D48-24DB-46FC-B745-736318E1BA72}" presName="connTx" presStyleLbl="parChTrans1D2" presStyleIdx="1" presStyleCnt="4"/>
      <dgm:spPr/>
    </dgm:pt>
    <dgm:pt modelId="{906D0B89-D8C0-4627-87A8-2EE4B4673386}" type="pres">
      <dgm:prSet presAssocID="{AD85A75F-F24D-4BC4-B266-B5093F2BA925}" presName="node" presStyleLbl="node1" presStyleIdx="1" presStyleCnt="4">
        <dgm:presLayoutVars>
          <dgm:bulletEnabled val="1"/>
        </dgm:presLayoutVars>
      </dgm:prSet>
      <dgm:spPr/>
    </dgm:pt>
    <dgm:pt modelId="{BC167D19-F894-4F34-BEF9-92763A77A2D7}" type="pres">
      <dgm:prSet presAssocID="{5483C268-84EC-468D-8FA4-FEDFD0ACF249}" presName="Name9" presStyleLbl="parChTrans1D2" presStyleIdx="2" presStyleCnt="4"/>
      <dgm:spPr/>
    </dgm:pt>
    <dgm:pt modelId="{A05A1D46-0190-423E-91AC-C2144EC135A0}" type="pres">
      <dgm:prSet presAssocID="{5483C268-84EC-468D-8FA4-FEDFD0ACF249}" presName="connTx" presStyleLbl="parChTrans1D2" presStyleIdx="2" presStyleCnt="4"/>
      <dgm:spPr/>
    </dgm:pt>
    <dgm:pt modelId="{52BB9D76-9B0C-4ABC-ACB0-04563867EFCA}" type="pres">
      <dgm:prSet presAssocID="{59B9630A-3472-4662-AC52-D79FB8C4C068}" presName="node" presStyleLbl="node1" presStyleIdx="2" presStyleCnt="4">
        <dgm:presLayoutVars>
          <dgm:bulletEnabled val="1"/>
        </dgm:presLayoutVars>
      </dgm:prSet>
      <dgm:spPr/>
    </dgm:pt>
    <dgm:pt modelId="{87F14527-E702-413D-A3C9-81D36466EAC8}" type="pres">
      <dgm:prSet presAssocID="{E84AD737-35C2-4559-B617-56A4B64E11B3}" presName="Name9" presStyleLbl="parChTrans1D2" presStyleIdx="3" presStyleCnt="4"/>
      <dgm:spPr/>
    </dgm:pt>
    <dgm:pt modelId="{4FE190A6-1422-4093-816C-EF6A717815B3}" type="pres">
      <dgm:prSet presAssocID="{E84AD737-35C2-4559-B617-56A4B64E11B3}" presName="connTx" presStyleLbl="parChTrans1D2" presStyleIdx="3" presStyleCnt="4"/>
      <dgm:spPr/>
    </dgm:pt>
    <dgm:pt modelId="{F2038D91-49A7-4874-BAEA-99E3460D81C8}" type="pres">
      <dgm:prSet presAssocID="{2DADF962-329E-4FB5-ACA6-84685B3B58FF}" presName="node" presStyleLbl="node1" presStyleIdx="3" presStyleCnt="4">
        <dgm:presLayoutVars>
          <dgm:bulletEnabled val="1"/>
        </dgm:presLayoutVars>
      </dgm:prSet>
      <dgm:spPr/>
    </dgm:pt>
  </dgm:ptLst>
  <dgm:cxnLst>
    <dgm:cxn modelId="{8D66AD0F-87C0-4C84-95DA-C1775154CDDE}" srcId="{D306EDC9-6B7F-4CF8-850E-B34CBAA5A610}" destId="{2DADF962-329E-4FB5-ACA6-84685B3B58FF}" srcOrd="3" destOrd="0" parTransId="{E84AD737-35C2-4559-B617-56A4B64E11B3}" sibTransId="{F176932A-1CDB-4B4A-B614-64C988968941}"/>
    <dgm:cxn modelId="{B6AED016-2282-FC4B-AFCC-7EA847F1CD4A}" type="presOf" srcId="{5483C268-84EC-468D-8FA4-FEDFD0ACF249}" destId="{A05A1D46-0190-423E-91AC-C2144EC135A0}" srcOrd="1" destOrd="0" presId="urn:microsoft.com/office/officeart/2005/8/layout/radial1"/>
    <dgm:cxn modelId="{C5F2B21F-4E07-994D-B702-F946763BF1E5}" type="presOf" srcId="{33FA3D48-24DB-46FC-B745-736318E1BA72}" destId="{D4962A87-A8C2-4920-82F1-5A7AF66B1A1E}" srcOrd="1" destOrd="0" presId="urn:microsoft.com/office/officeart/2005/8/layout/radial1"/>
    <dgm:cxn modelId="{CA3D2921-F1C1-4219-A776-5300F6E338D5}" srcId="{D306EDC9-6B7F-4CF8-850E-B34CBAA5A610}" destId="{AD85A75F-F24D-4BC4-B266-B5093F2BA925}" srcOrd="1" destOrd="0" parTransId="{33FA3D48-24DB-46FC-B745-736318E1BA72}" sibTransId="{CA26CB37-F6B6-4CAE-9092-76A54C7C11F4}"/>
    <dgm:cxn modelId="{34BACD22-CDA8-984D-A021-3713DCA0663E}" type="presOf" srcId="{E84AD737-35C2-4559-B617-56A4B64E11B3}" destId="{4FE190A6-1422-4093-816C-EF6A717815B3}" srcOrd="1" destOrd="0" presId="urn:microsoft.com/office/officeart/2005/8/layout/radial1"/>
    <dgm:cxn modelId="{6E8E6746-C63E-4DE0-93CD-03D900B5EF72}" srcId="{38123341-27B5-4356-AD30-EDF29F1E5164}" destId="{D306EDC9-6B7F-4CF8-850E-B34CBAA5A610}" srcOrd="0" destOrd="0" parTransId="{86CFC499-D452-4C10-A24F-9AC12F033E04}" sibTransId="{7432D7F2-82BE-4435-969D-29B49C91A0FA}"/>
    <dgm:cxn modelId="{DFA85070-6657-854A-B3D4-96426F61CD33}" type="presOf" srcId="{2DADF962-329E-4FB5-ACA6-84685B3B58FF}" destId="{F2038D91-49A7-4874-BAEA-99E3460D81C8}" srcOrd="0" destOrd="0" presId="urn:microsoft.com/office/officeart/2005/8/layout/radial1"/>
    <dgm:cxn modelId="{29505858-EFC6-4CD1-B0AC-633BB5165620}" srcId="{D306EDC9-6B7F-4CF8-850E-B34CBAA5A610}" destId="{59B9630A-3472-4662-AC52-D79FB8C4C068}" srcOrd="2" destOrd="0" parTransId="{5483C268-84EC-468D-8FA4-FEDFD0ACF249}" sibTransId="{C72B38C3-FE09-4FCC-AD5F-EBCEE6A959DC}"/>
    <dgm:cxn modelId="{39535F8C-01EF-A54C-A7CA-EC922534A426}" type="presOf" srcId="{33FA3D48-24DB-46FC-B745-736318E1BA72}" destId="{A492B7F4-C157-4803-A140-19FF18C9A6FA}" srcOrd="0" destOrd="0" presId="urn:microsoft.com/office/officeart/2005/8/layout/radial1"/>
    <dgm:cxn modelId="{4CF1ED97-4417-204E-A21B-160ADB7307BA}" type="presOf" srcId="{45548C83-04FA-4120-8B7E-7C48CC622EE5}" destId="{77AECBC3-206E-44C9-82F9-9748C2E3FA89}" srcOrd="0" destOrd="0" presId="urn:microsoft.com/office/officeart/2005/8/layout/radial1"/>
    <dgm:cxn modelId="{1F04D998-0242-F14A-8B6D-CF8C2FD66D0D}" type="presOf" srcId="{59B9630A-3472-4662-AC52-D79FB8C4C068}" destId="{52BB9D76-9B0C-4ABC-ACB0-04563867EFCA}" srcOrd="0" destOrd="0" presId="urn:microsoft.com/office/officeart/2005/8/layout/radial1"/>
    <dgm:cxn modelId="{15071EA2-365D-8E41-A85A-17EE80FE7AF5}" type="presOf" srcId="{AD85A75F-F24D-4BC4-B266-B5093F2BA925}" destId="{906D0B89-D8C0-4627-87A8-2EE4B4673386}" srcOrd="0" destOrd="0" presId="urn:microsoft.com/office/officeart/2005/8/layout/radial1"/>
    <dgm:cxn modelId="{4E1C0BAC-3984-E943-B05B-F33FEC4535B0}" type="presOf" srcId="{1F304EE3-E54C-41E3-8CB3-9296E0B70E63}" destId="{E973449F-5900-4C42-BD28-82A751AF732F}" srcOrd="0" destOrd="0" presId="urn:microsoft.com/office/officeart/2005/8/layout/radial1"/>
    <dgm:cxn modelId="{AE357AAF-1240-5B4F-9B7E-EC37DF4BF2BB}" type="presOf" srcId="{E84AD737-35C2-4559-B617-56A4B64E11B3}" destId="{87F14527-E702-413D-A3C9-81D36466EAC8}" srcOrd="0" destOrd="0" presId="urn:microsoft.com/office/officeart/2005/8/layout/radial1"/>
    <dgm:cxn modelId="{6AE889B3-01EE-0B4E-8B1F-18BFA825C0FC}" type="presOf" srcId="{5483C268-84EC-468D-8FA4-FEDFD0ACF249}" destId="{BC167D19-F894-4F34-BEF9-92763A77A2D7}" srcOrd="0" destOrd="0" presId="urn:microsoft.com/office/officeart/2005/8/layout/radial1"/>
    <dgm:cxn modelId="{5B543FDD-9FDB-FD47-93DC-41769608F100}" type="presOf" srcId="{D306EDC9-6B7F-4CF8-850E-B34CBAA5A610}" destId="{554F2FB6-4451-4E14-BAFE-4C3C52D84198}" srcOrd="0" destOrd="0" presId="urn:microsoft.com/office/officeart/2005/8/layout/radial1"/>
    <dgm:cxn modelId="{729B94E9-8578-0F4B-961D-9AC4A1A03C4A}" type="presOf" srcId="{1F304EE3-E54C-41E3-8CB3-9296E0B70E63}" destId="{F3C28B69-FC5F-4581-9C51-DA79D419F2DA}" srcOrd="1" destOrd="0" presId="urn:microsoft.com/office/officeart/2005/8/layout/radial1"/>
    <dgm:cxn modelId="{17E1FAEA-44AD-4CEA-A0A8-B98B6A930787}" srcId="{D306EDC9-6B7F-4CF8-850E-B34CBAA5A610}" destId="{45548C83-04FA-4120-8B7E-7C48CC622EE5}" srcOrd="0" destOrd="0" parTransId="{1F304EE3-E54C-41E3-8CB3-9296E0B70E63}" sibTransId="{72E71956-CDFA-44F0-B792-3E8C244D3C52}"/>
    <dgm:cxn modelId="{B157F3FF-4167-844F-B8FB-B17716A6F3AF}" type="presOf" srcId="{38123341-27B5-4356-AD30-EDF29F1E5164}" destId="{C4FC0681-77D0-4289-A4F3-F900AC5DF744}" srcOrd="0" destOrd="0" presId="urn:microsoft.com/office/officeart/2005/8/layout/radial1"/>
    <dgm:cxn modelId="{041A9125-401D-D541-831A-8D9BD44A984F}" type="presParOf" srcId="{C4FC0681-77D0-4289-A4F3-F900AC5DF744}" destId="{554F2FB6-4451-4E14-BAFE-4C3C52D84198}" srcOrd="0" destOrd="0" presId="urn:microsoft.com/office/officeart/2005/8/layout/radial1"/>
    <dgm:cxn modelId="{35CE0D3E-49EA-9144-AC43-DB5679F5FD52}" type="presParOf" srcId="{C4FC0681-77D0-4289-A4F3-F900AC5DF744}" destId="{E973449F-5900-4C42-BD28-82A751AF732F}" srcOrd="1" destOrd="0" presId="urn:microsoft.com/office/officeart/2005/8/layout/radial1"/>
    <dgm:cxn modelId="{2C83D40B-44CD-2C48-8DD8-1F4EB8047C6C}" type="presParOf" srcId="{E973449F-5900-4C42-BD28-82A751AF732F}" destId="{F3C28B69-FC5F-4581-9C51-DA79D419F2DA}" srcOrd="0" destOrd="0" presId="urn:microsoft.com/office/officeart/2005/8/layout/radial1"/>
    <dgm:cxn modelId="{1DC2EBF0-0729-7E41-8421-08B1ECB25B0E}" type="presParOf" srcId="{C4FC0681-77D0-4289-A4F3-F900AC5DF744}" destId="{77AECBC3-206E-44C9-82F9-9748C2E3FA89}" srcOrd="2" destOrd="0" presId="urn:microsoft.com/office/officeart/2005/8/layout/radial1"/>
    <dgm:cxn modelId="{61280B77-E697-5F4B-A59C-278A0D5208BF}" type="presParOf" srcId="{C4FC0681-77D0-4289-A4F3-F900AC5DF744}" destId="{A492B7F4-C157-4803-A140-19FF18C9A6FA}" srcOrd="3" destOrd="0" presId="urn:microsoft.com/office/officeart/2005/8/layout/radial1"/>
    <dgm:cxn modelId="{E034FFA7-C91F-0341-A1FC-6F8C5200D9E7}" type="presParOf" srcId="{A492B7F4-C157-4803-A140-19FF18C9A6FA}" destId="{D4962A87-A8C2-4920-82F1-5A7AF66B1A1E}" srcOrd="0" destOrd="0" presId="urn:microsoft.com/office/officeart/2005/8/layout/radial1"/>
    <dgm:cxn modelId="{AF7B4E3D-2B7D-B848-96EE-58AD1AC48695}" type="presParOf" srcId="{C4FC0681-77D0-4289-A4F3-F900AC5DF744}" destId="{906D0B89-D8C0-4627-87A8-2EE4B4673386}" srcOrd="4" destOrd="0" presId="urn:microsoft.com/office/officeart/2005/8/layout/radial1"/>
    <dgm:cxn modelId="{63502490-63C1-8C47-92BB-26347FE12BE3}" type="presParOf" srcId="{C4FC0681-77D0-4289-A4F3-F900AC5DF744}" destId="{BC167D19-F894-4F34-BEF9-92763A77A2D7}" srcOrd="5" destOrd="0" presId="urn:microsoft.com/office/officeart/2005/8/layout/radial1"/>
    <dgm:cxn modelId="{AFB6FAD2-DB66-CC41-88F1-90CF82A2D823}" type="presParOf" srcId="{BC167D19-F894-4F34-BEF9-92763A77A2D7}" destId="{A05A1D46-0190-423E-91AC-C2144EC135A0}" srcOrd="0" destOrd="0" presId="urn:microsoft.com/office/officeart/2005/8/layout/radial1"/>
    <dgm:cxn modelId="{2987304D-CD44-ED47-8D53-D008CFF1A1F2}" type="presParOf" srcId="{C4FC0681-77D0-4289-A4F3-F900AC5DF744}" destId="{52BB9D76-9B0C-4ABC-ACB0-04563867EFCA}" srcOrd="6" destOrd="0" presId="urn:microsoft.com/office/officeart/2005/8/layout/radial1"/>
    <dgm:cxn modelId="{4EBA5BB1-AE9D-6E48-8B20-133D8545C793}" type="presParOf" srcId="{C4FC0681-77D0-4289-A4F3-F900AC5DF744}" destId="{87F14527-E702-413D-A3C9-81D36466EAC8}" srcOrd="7" destOrd="0" presId="urn:microsoft.com/office/officeart/2005/8/layout/radial1"/>
    <dgm:cxn modelId="{106B43E1-F276-8E49-A8A0-3174CE8E7558}" type="presParOf" srcId="{87F14527-E702-413D-A3C9-81D36466EAC8}" destId="{4FE190A6-1422-4093-816C-EF6A717815B3}" srcOrd="0" destOrd="0" presId="urn:microsoft.com/office/officeart/2005/8/layout/radial1"/>
    <dgm:cxn modelId="{6D1BC043-7D64-634C-91F1-6F77A02F8A96}" type="presParOf" srcId="{C4FC0681-77D0-4289-A4F3-F900AC5DF744}" destId="{F2038D91-49A7-4874-BAEA-99E3460D81C8}"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0A72F-2D88-421C-A3BA-50CB1E71BDAF}">
      <dsp:nvSpPr>
        <dsp:cNvPr id="0" name=""/>
        <dsp:cNvSpPr/>
      </dsp:nvSpPr>
      <dsp:spPr>
        <a:xfrm>
          <a:off x="5219" y="1232703"/>
          <a:ext cx="2456508" cy="948212"/>
        </a:xfrm>
        <a:prstGeom prst="chevron">
          <a:avLst>
            <a:gd name="adj" fmla="val 40000"/>
          </a:avLst>
        </a:prstGeom>
        <a:solidFill>
          <a:srgbClr val="E4004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019987-8041-4BBC-AF48-79BB35D7CE3F}">
      <dsp:nvSpPr>
        <dsp:cNvPr id="0" name=""/>
        <dsp:cNvSpPr/>
      </dsp:nvSpPr>
      <dsp:spPr>
        <a:xfrm>
          <a:off x="660288" y="1469756"/>
          <a:ext cx="2074385" cy="948212"/>
        </a:xfrm>
        <a:prstGeom prst="roundRect">
          <a:avLst>
            <a:gd name="adj" fmla="val 10000"/>
          </a:avLst>
        </a:prstGeom>
        <a:solidFill>
          <a:schemeClr val="lt1">
            <a:alpha val="90000"/>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Centenary Initiative</a:t>
          </a:r>
        </a:p>
      </dsp:txBody>
      <dsp:txXfrm>
        <a:off x="688060" y="1497528"/>
        <a:ext cx="2018841" cy="892668"/>
      </dsp:txXfrm>
    </dsp:sp>
    <dsp:sp modelId="{D0EE2A73-4275-4E2D-9A2E-18B9A4786327}">
      <dsp:nvSpPr>
        <dsp:cNvPr id="0" name=""/>
        <dsp:cNvSpPr/>
      </dsp:nvSpPr>
      <dsp:spPr>
        <a:xfrm>
          <a:off x="2811098" y="1232703"/>
          <a:ext cx="2456508" cy="948212"/>
        </a:xfrm>
        <a:prstGeom prst="chevron">
          <a:avLst>
            <a:gd name="adj" fmla="val 40000"/>
          </a:avLst>
        </a:prstGeom>
        <a:solidFill>
          <a:srgbClr val="E4004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3101E9-46D5-43B0-B92D-76EFD7F1DC28}">
      <dsp:nvSpPr>
        <dsp:cNvPr id="0" name=""/>
        <dsp:cNvSpPr/>
      </dsp:nvSpPr>
      <dsp:spPr>
        <a:xfrm>
          <a:off x="3466167" y="1469756"/>
          <a:ext cx="2074385" cy="948212"/>
        </a:xfrm>
        <a:prstGeom prst="roundRect">
          <a:avLst>
            <a:gd name="adj" fmla="val 10000"/>
          </a:avLst>
        </a:prstGeom>
        <a:solidFill>
          <a:schemeClr val="lt1">
            <a:alpha val="90000"/>
            <a:hueOff val="0"/>
            <a:satOff val="0"/>
            <a:lumOff val="0"/>
            <a:alphaOff val="0"/>
          </a:schemeClr>
        </a:solidFill>
        <a:ln w="19050" cap="rnd" cmpd="sng" algn="ctr">
          <a:solidFill>
            <a:schemeClr val="accent2">
              <a:shade val="80000"/>
              <a:hueOff val="157826"/>
              <a:satOff val="-6190"/>
              <a:lumOff val="98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National dialogues</a:t>
          </a:r>
        </a:p>
      </dsp:txBody>
      <dsp:txXfrm>
        <a:off x="3493939" y="1497528"/>
        <a:ext cx="2018841" cy="892668"/>
      </dsp:txXfrm>
    </dsp:sp>
    <dsp:sp modelId="{89DE3D55-9FFE-4FCF-8037-33516E27F084}">
      <dsp:nvSpPr>
        <dsp:cNvPr id="0" name=""/>
        <dsp:cNvSpPr/>
      </dsp:nvSpPr>
      <dsp:spPr>
        <a:xfrm>
          <a:off x="5616976" y="1232703"/>
          <a:ext cx="2456508" cy="948212"/>
        </a:xfrm>
        <a:prstGeom prst="chevron">
          <a:avLst>
            <a:gd name="adj" fmla="val 40000"/>
          </a:avLst>
        </a:prstGeom>
        <a:solidFill>
          <a:srgbClr val="E4004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D3A36A-E7A9-4C1B-A6D0-269BD5CEF246}">
      <dsp:nvSpPr>
        <dsp:cNvPr id="0" name=""/>
        <dsp:cNvSpPr/>
      </dsp:nvSpPr>
      <dsp:spPr>
        <a:xfrm>
          <a:off x="6272045" y="1469756"/>
          <a:ext cx="2074385" cy="948212"/>
        </a:xfrm>
        <a:prstGeom prst="roundRect">
          <a:avLst>
            <a:gd name="adj" fmla="val 10000"/>
          </a:avLst>
        </a:prstGeom>
        <a:solidFill>
          <a:schemeClr val="lt1">
            <a:alpha val="90000"/>
            <a:hueOff val="0"/>
            <a:satOff val="0"/>
            <a:lumOff val="0"/>
            <a:alphaOff val="0"/>
          </a:schemeClr>
        </a:solidFill>
        <a:ln w="19050" cap="rnd" cmpd="sng" algn="ctr">
          <a:solidFill>
            <a:schemeClr val="accent2">
              <a:shade val="80000"/>
              <a:hueOff val="315652"/>
              <a:satOff val="-12380"/>
              <a:lumOff val="197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Global Commission</a:t>
          </a:r>
        </a:p>
      </dsp:txBody>
      <dsp:txXfrm>
        <a:off x="6299817" y="1497528"/>
        <a:ext cx="2018841" cy="892668"/>
      </dsp:txXfrm>
    </dsp:sp>
    <dsp:sp modelId="{EE000C71-FDF9-4732-BF5F-0B5BE9503DDC}">
      <dsp:nvSpPr>
        <dsp:cNvPr id="0" name=""/>
        <dsp:cNvSpPr/>
      </dsp:nvSpPr>
      <dsp:spPr>
        <a:xfrm>
          <a:off x="8422855" y="1232703"/>
          <a:ext cx="2456508" cy="948212"/>
        </a:xfrm>
        <a:prstGeom prst="chevron">
          <a:avLst>
            <a:gd name="adj" fmla="val 40000"/>
          </a:avLst>
        </a:prstGeom>
        <a:solidFill>
          <a:srgbClr val="E40046"/>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CFCBB8-8FA9-4112-96ED-36110D0B690F}">
      <dsp:nvSpPr>
        <dsp:cNvPr id="0" name=""/>
        <dsp:cNvSpPr/>
      </dsp:nvSpPr>
      <dsp:spPr>
        <a:xfrm>
          <a:off x="9077924" y="1469756"/>
          <a:ext cx="2074385" cy="948212"/>
        </a:xfrm>
        <a:prstGeom prst="roundRect">
          <a:avLst>
            <a:gd name="adj" fmla="val 10000"/>
          </a:avLst>
        </a:prstGeom>
        <a:solidFill>
          <a:schemeClr val="lt1">
            <a:alpha val="90000"/>
            <a:hueOff val="0"/>
            <a:satOff val="0"/>
            <a:lumOff val="0"/>
            <a:alphaOff val="0"/>
          </a:schemeClr>
        </a:solidFill>
        <a:ln w="19050" cap="rnd" cmpd="sng" algn="ctr">
          <a:solidFill>
            <a:schemeClr val="accent2">
              <a:shade val="80000"/>
              <a:hueOff val="473479"/>
              <a:satOff val="-18570"/>
              <a:lumOff val="296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International Labour Conference</a:t>
          </a:r>
        </a:p>
      </dsp:txBody>
      <dsp:txXfrm>
        <a:off x="9105696" y="1497528"/>
        <a:ext cx="2018841" cy="892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F2FB6-4451-4E14-BAFE-4C3C52D84198}">
      <dsp:nvSpPr>
        <dsp:cNvPr id="0" name=""/>
        <dsp:cNvSpPr/>
      </dsp:nvSpPr>
      <dsp:spPr>
        <a:xfrm>
          <a:off x="2410024" y="1637440"/>
          <a:ext cx="1244214" cy="1244214"/>
        </a:xfrm>
        <a:prstGeom prst="ellipse">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National system</a:t>
          </a:r>
          <a:endParaRPr lang="en-US" sz="1800" kern="1200" dirty="0"/>
        </a:p>
      </dsp:txBody>
      <dsp:txXfrm>
        <a:off x="2592235" y="1819651"/>
        <a:ext cx="879792" cy="879792"/>
      </dsp:txXfrm>
    </dsp:sp>
    <dsp:sp modelId="{E973449F-5900-4C42-BD28-82A751AF732F}">
      <dsp:nvSpPr>
        <dsp:cNvPr id="0" name=""/>
        <dsp:cNvSpPr/>
      </dsp:nvSpPr>
      <dsp:spPr>
        <a:xfrm rot="16200000">
          <a:off x="2844684" y="1431527"/>
          <a:ext cx="374894" cy="36930"/>
        </a:xfrm>
        <a:custGeom>
          <a:avLst/>
          <a:gdLst/>
          <a:ahLst/>
          <a:cxnLst/>
          <a:rect l="0" t="0" r="0" b="0"/>
          <a:pathLst>
            <a:path>
              <a:moveTo>
                <a:pt x="0" y="18465"/>
              </a:moveTo>
              <a:lnTo>
                <a:pt x="374894" y="1846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2759" y="1440620"/>
        <a:ext cx="18744" cy="18744"/>
      </dsp:txXfrm>
    </dsp:sp>
    <dsp:sp modelId="{77AECBC3-206E-44C9-82F9-9748C2E3FA89}">
      <dsp:nvSpPr>
        <dsp:cNvPr id="0" name=""/>
        <dsp:cNvSpPr/>
      </dsp:nvSpPr>
      <dsp:spPr>
        <a:xfrm>
          <a:off x="2410024" y="18331"/>
          <a:ext cx="1244214" cy="1244214"/>
        </a:xfrm>
        <a:prstGeom prst="ellipse">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Legal framework</a:t>
          </a:r>
        </a:p>
      </dsp:txBody>
      <dsp:txXfrm>
        <a:off x="2592235" y="200542"/>
        <a:ext cx="879792" cy="879792"/>
      </dsp:txXfrm>
    </dsp:sp>
    <dsp:sp modelId="{A492B7F4-C157-4803-A140-19FF18C9A6FA}">
      <dsp:nvSpPr>
        <dsp:cNvPr id="0" name=""/>
        <dsp:cNvSpPr/>
      </dsp:nvSpPr>
      <dsp:spPr>
        <a:xfrm>
          <a:off x="3654239" y="2241082"/>
          <a:ext cx="374894" cy="36930"/>
        </a:xfrm>
        <a:custGeom>
          <a:avLst/>
          <a:gdLst/>
          <a:ahLst/>
          <a:cxnLst/>
          <a:rect l="0" t="0" r="0" b="0"/>
          <a:pathLst>
            <a:path>
              <a:moveTo>
                <a:pt x="0" y="18465"/>
              </a:moveTo>
              <a:lnTo>
                <a:pt x="374894" y="1846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32314" y="2250175"/>
        <a:ext cx="18744" cy="18744"/>
      </dsp:txXfrm>
    </dsp:sp>
    <dsp:sp modelId="{906D0B89-D8C0-4627-87A8-2EE4B4673386}">
      <dsp:nvSpPr>
        <dsp:cNvPr id="0" name=""/>
        <dsp:cNvSpPr/>
      </dsp:nvSpPr>
      <dsp:spPr>
        <a:xfrm>
          <a:off x="4029134" y="1637440"/>
          <a:ext cx="1244214" cy="1244214"/>
        </a:xfrm>
        <a:prstGeom prst="ellipse">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Competent authorities</a:t>
          </a:r>
        </a:p>
      </dsp:txBody>
      <dsp:txXfrm>
        <a:off x="4211345" y="1819651"/>
        <a:ext cx="879792" cy="879792"/>
      </dsp:txXfrm>
    </dsp:sp>
    <dsp:sp modelId="{BC167D19-F894-4F34-BEF9-92763A77A2D7}">
      <dsp:nvSpPr>
        <dsp:cNvPr id="0" name=""/>
        <dsp:cNvSpPr/>
      </dsp:nvSpPr>
      <dsp:spPr>
        <a:xfrm rot="5400000">
          <a:off x="2844684" y="3050637"/>
          <a:ext cx="374894" cy="36930"/>
        </a:xfrm>
        <a:custGeom>
          <a:avLst/>
          <a:gdLst/>
          <a:ahLst/>
          <a:cxnLst/>
          <a:rect l="0" t="0" r="0" b="0"/>
          <a:pathLst>
            <a:path>
              <a:moveTo>
                <a:pt x="0" y="18465"/>
              </a:moveTo>
              <a:lnTo>
                <a:pt x="374894" y="1846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2759" y="3059730"/>
        <a:ext cx="18744" cy="18744"/>
      </dsp:txXfrm>
    </dsp:sp>
    <dsp:sp modelId="{52BB9D76-9B0C-4ABC-ACB0-04563867EFCA}">
      <dsp:nvSpPr>
        <dsp:cNvPr id="0" name=""/>
        <dsp:cNvSpPr/>
      </dsp:nvSpPr>
      <dsp:spPr>
        <a:xfrm>
          <a:off x="2410024" y="3256550"/>
          <a:ext cx="1244214" cy="1244214"/>
        </a:xfrm>
        <a:prstGeom prst="ellipse">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Compliance mechanisms</a:t>
          </a:r>
        </a:p>
      </dsp:txBody>
      <dsp:txXfrm>
        <a:off x="2592235" y="3438761"/>
        <a:ext cx="879792" cy="879792"/>
      </dsp:txXfrm>
    </dsp:sp>
    <dsp:sp modelId="{87F14527-E702-413D-A3C9-81D36466EAC8}">
      <dsp:nvSpPr>
        <dsp:cNvPr id="0" name=""/>
        <dsp:cNvSpPr/>
      </dsp:nvSpPr>
      <dsp:spPr>
        <a:xfrm rot="10800000">
          <a:off x="2035129" y="2241082"/>
          <a:ext cx="374894" cy="36930"/>
        </a:xfrm>
        <a:custGeom>
          <a:avLst/>
          <a:gdLst/>
          <a:ahLst/>
          <a:cxnLst/>
          <a:rect l="0" t="0" r="0" b="0"/>
          <a:pathLst>
            <a:path>
              <a:moveTo>
                <a:pt x="0" y="18465"/>
              </a:moveTo>
              <a:lnTo>
                <a:pt x="374894" y="1846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13204" y="2250175"/>
        <a:ext cx="18744" cy="18744"/>
      </dsp:txXfrm>
    </dsp:sp>
    <dsp:sp modelId="{F2038D91-49A7-4874-BAEA-99E3460D81C8}">
      <dsp:nvSpPr>
        <dsp:cNvPr id="0" name=""/>
        <dsp:cNvSpPr/>
      </dsp:nvSpPr>
      <dsp:spPr>
        <a:xfrm>
          <a:off x="790915" y="1637440"/>
          <a:ext cx="1244214" cy="1244214"/>
        </a:xfrm>
        <a:prstGeom prst="ellipse">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Cooperation with workers at workplace level</a:t>
          </a:r>
        </a:p>
      </dsp:txBody>
      <dsp:txXfrm>
        <a:off x="973126" y="1819651"/>
        <a:ext cx="879792" cy="8797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5CCC1CF-6C0B-4848-A54A-D567081612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Marcador de fecha 2">
            <a:extLst>
              <a:ext uri="{FF2B5EF4-FFF2-40B4-BE49-F238E27FC236}">
                <a16:creationId xmlns:a16="http://schemas.microsoft.com/office/drawing/2014/main" id="{9F3E7F2D-16C4-4664-B96A-E5A8295A0F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E8360E-ADC2-4F00-A911-76DF38D360C7}" type="datetimeFigureOut">
              <a:rPr lang="fr-FR" smtClean="0"/>
              <a:t>05/11/2020</a:t>
            </a:fld>
            <a:endParaRPr lang="fr-FR"/>
          </a:p>
        </p:txBody>
      </p:sp>
      <p:sp>
        <p:nvSpPr>
          <p:cNvPr id="4" name="Marcador de pie de página 3">
            <a:extLst>
              <a:ext uri="{FF2B5EF4-FFF2-40B4-BE49-F238E27FC236}">
                <a16:creationId xmlns:a16="http://schemas.microsoft.com/office/drawing/2014/main" id="{A091746F-0043-46D7-9AF1-3AA58B34BB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Marcador de número de diapositiva 4">
            <a:extLst>
              <a:ext uri="{FF2B5EF4-FFF2-40B4-BE49-F238E27FC236}">
                <a16:creationId xmlns:a16="http://schemas.microsoft.com/office/drawing/2014/main" id="{783C4349-DDF7-49FB-8200-81DF1CA796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9A99A1-6E50-4E8A-B86A-5EA400C5B0F8}" type="slidenum">
              <a:rPr lang="fr-FR" smtClean="0"/>
              <a:t>‹#›</a:t>
            </a:fld>
            <a:endParaRPr lang="fr-FR"/>
          </a:p>
        </p:txBody>
      </p:sp>
    </p:spTree>
    <p:extLst>
      <p:ext uri="{BB962C8B-B14F-4D97-AF65-F5344CB8AC3E}">
        <p14:creationId xmlns:p14="http://schemas.microsoft.com/office/powerpoint/2010/main" val="2530198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05/11/2020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D4FE83-5C64-4DF9-BDA8-0F984614C255}" type="slidenum">
              <a:rPr lang="en-GB" smtClean="0"/>
              <a:t>2</a:t>
            </a:fld>
            <a:endParaRPr lang="en-GB"/>
          </a:p>
        </p:txBody>
      </p:sp>
    </p:spTree>
    <p:extLst>
      <p:ext uri="{BB962C8B-B14F-4D97-AF65-F5344CB8AC3E}">
        <p14:creationId xmlns:p14="http://schemas.microsoft.com/office/powerpoint/2010/main" val="2304547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The Declaration also provides a framework for the ILO’s Programme of Work and identifies a number of priority areas for ILO action. These priorities will shape an ambitious programme of work for the Organization as it enters its new century.</a:t>
            </a:r>
          </a:p>
          <a:p>
            <a:endParaRPr lang="en-GB" baseline="0" dirty="0"/>
          </a:p>
          <a:p>
            <a:r>
              <a:rPr lang="en-GB" baseline="0" dirty="0" err="1"/>
              <a:t>Tripartism</a:t>
            </a:r>
            <a:r>
              <a:rPr lang="en-GB" baseline="0" dirty="0"/>
              <a:t> is at the heart of the ILO’s mandate, and there is a need to strengthen the capacity and representation of unions and employers’ organizations.</a:t>
            </a:r>
          </a:p>
          <a:p>
            <a:endParaRPr lang="en-GB" baseline="0" dirty="0"/>
          </a:p>
          <a:p>
            <a:r>
              <a:rPr lang="en-GB" baseline="0" dirty="0"/>
              <a:t>The ILO is a standard-setting organization. The ILO is committed to upgrading its work in this area, and ensuring that all standards are robust and up-to-date, with greater levels of ratification and effective supervision and compliance.</a:t>
            </a:r>
          </a:p>
          <a:p>
            <a:endParaRPr lang="en-GB" baseline="0" dirty="0"/>
          </a:p>
          <a:p>
            <a:r>
              <a:rPr lang="en-GB" baseline="0" dirty="0"/>
              <a:t>We need to fine new ways of harnessing the economic, social and environmental transformations, to ensure the human-centred approach in all policy areas.</a:t>
            </a:r>
          </a:p>
          <a:p>
            <a:endParaRPr lang="en-GB" baseline="0" dirty="0"/>
          </a:p>
          <a:p>
            <a:r>
              <a:rPr lang="en-GB" baseline="0" dirty="0"/>
              <a:t>And we need to ensure that we support and build effective and sustainable enterprises and new business models that generate decent work and productive employment.</a:t>
            </a:r>
          </a:p>
          <a:p>
            <a:endParaRPr lang="en-GB" baseline="0" dirty="0"/>
          </a:p>
          <a:p>
            <a:r>
              <a:rPr lang="en-GB" baseline="0" dirty="0"/>
              <a:t>The ILO will enhance its capacity to advise on lifelong learning, ensuring that the need for new skills is anticipated, and that training and education are matched to the new forms of work that are emerging.</a:t>
            </a:r>
          </a:p>
          <a:p>
            <a:endParaRPr lang="en-GB" baseline="0" dirty="0"/>
          </a:p>
          <a:p>
            <a:r>
              <a:rPr lang="en-GB" baseline="0" dirty="0"/>
              <a:t>The ILO has always promoted gender equality and will give priority to a transformative agenda for change.</a:t>
            </a:r>
          </a:p>
          <a:p>
            <a:endParaRPr lang="en-GB" baseline="0" dirty="0"/>
          </a:p>
          <a:p>
            <a:r>
              <a:rPr lang="en-GB" baseline="0" dirty="0"/>
              <a:t>The effective protection workers needs to go beyond traditional employment relationships, looking at all forms of work including informal work and the new forms of digital working relationships.</a:t>
            </a:r>
          </a:p>
          <a:p>
            <a:endParaRPr lang="en-GB" baseline="0" dirty="0"/>
          </a:p>
          <a:p>
            <a:r>
              <a:rPr lang="en-GB" baseline="0" dirty="0"/>
              <a:t>Finally, building on the strong ILO profile in this area, the ILO will strengthen its commitment to building the essential protection of all workers that are essential for social coherence and stability.</a:t>
            </a:r>
          </a:p>
          <a:p>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B2D4FE83-5C64-4DF9-BDA8-0F984614C255}" type="slidenum">
              <a:rPr lang="en-GB" smtClean="0"/>
              <a:t>11</a:t>
            </a:fld>
            <a:endParaRPr lang="en-GB"/>
          </a:p>
        </p:txBody>
      </p:sp>
    </p:spTree>
    <p:extLst>
      <p:ext uri="{BB962C8B-B14F-4D97-AF65-F5344CB8AC3E}">
        <p14:creationId xmlns:p14="http://schemas.microsoft.com/office/powerpoint/2010/main" val="311825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Declaration calls upon all constituents to work individually and collectively, and with the support of the ILO, to further develop its human-centred approach to the future of work</a:t>
            </a:r>
            <a:r>
              <a:rPr lang="en-GB" baseline="0" dirty="0"/>
              <a:t>, with attention to a number of priority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Declaration calls upon member States and social partners to ensure that people benefit from the changes in the global economy.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It upholds the need for clear definitions in employment relationships, with adequate protections for all workers, regardless of their employment status.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Declaration calls for greater cohesion across all policy areas.</a:t>
            </a:r>
            <a:endParaRPr lang="en-GB" dirty="0"/>
          </a:p>
          <a:p>
            <a:endParaRPr lang="en-GB" dirty="0"/>
          </a:p>
        </p:txBody>
      </p:sp>
      <p:sp>
        <p:nvSpPr>
          <p:cNvPr id="4" name="Slide Number Placeholder 3"/>
          <p:cNvSpPr>
            <a:spLocks noGrp="1"/>
          </p:cNvSpPr>
          <p:nvPr>
            <p:ph type="sldNum" sz="quarter" idx="10"/>
          </p:nvPr>
        </p:nvSpPr>
        <p:spPr/>
        <p:txBody>
          <a:bodyPr/>
          <a:lstStyle/>
          <a:p>
            <a:fld id="{B2D4FE83-5C64-4DF9-BDA8-0F984614C255}" type="slidenum">
              <a:rPr lang="en-GB" smtClean="0"/>
              <a:t>12</a:t>
            </a:fld>
            <a:endParaRPr lang="en-GB"/>
          </a:p>
        </p:txBody>
      </p:sp>
    </p:spTree>
    <p:extLst>
      <p:ext uri="{BB962C8B-B14F-4D97-AF65-F5344CB8AC3E}">
        <p14:creationId xmlns:p14="http://schemas.microsoft.com/office/powerpoint/2010/main" val="285925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Finally, the Declaration reaffirms</a:t>
            </a:r>
            <a:r>
              <a:rPr lang="en-GB" baseline="0" dirty="0"/>
              <a:t> the need for the ILO to provide services to its member States and social partners in pursuit of its human-centred approach.</a:t>
            </a:r>
          </a:p>
          <a:p>
            <a:pPr marL="0" indent="0">
              <a:buFontTx/>
              <a:buNone/>
            </a:pPr>
            <a:endParaRPr lang="en-GB" baseline="0" dirty="0"/>
          </a:p>
          <a:p>
            <a:pPr marL="0" indent="0">
              <a:buFontTx/>
              <a:buNone/>
            </a:pPr>
            <a:r>
              <a:rPr lang="en-GB" baseline="0" dirty="0"/>
              <a:t>The ILO will remain committed to effective development cooperation and policy advice around the world.</a:t>
            </a:r>
          </a:p>
          <a:p>
            <a:pPr marL="0" indent="0">
              <a:buFontTx/>
              <a:buNone/>
            </a:pPr>
            <a:endParaRPr lang="en-GB" baseline="0" dirty="0"/>
          </a:p>
          <a:p>
            <a:pPr marL="0" indent="0">
              <a:buFontTx/>
              <a:buNone/>
            </a:pPr>
            <a:r>
              <a:rPr lang="en-GB" baseline="0" dirty="0"/>
              <a:t>The ILO will maintain the highest levels of statistical, research and knowledge management capacities and expertise to inform its work.</a:t>
            </a:r>
          </a:p>
          <a:p>
            <a:pPr marL="0" indent="0">
              <a:buFontTx/>
              <a:buNone/>
            </a:pPr>
            <a:endParaRPr lang="en-GB" baseline="0" dirty="0"/>
          </a:p>
          <a:p>
            <a:pPr marL="0" indent="0">
              <a:buFontTx/>
              <a:buNone/>
            </a:pPr>
            <a:r>
              <a:rPr lang="en-GB" baseline="0"/>
              <a:t>Finally</a:t>
            </a:r>
            <a:r>
              <a:rPr lang="en-GB" baseline="0" dirty="0"/>
              <a:t>, the Declaration calls upon the ILO to take an important role in the multilateral system, by reinforcing its cooperation and coordination, and building formal institutional arrangements with other organizations to promote policy coherence.</a:t>
            </a:r>
          </a:p>
          <a:p>
            <a:pPr marL="171450" indent="-171450">
              <a:buFontTx/>
              <a:buChar char="-"/>
            </a:pPr>
            <a:endParaRPr lang="en-GB" baseline="0" dirty="0"/>
          </a:p>
          <a:p>
            <a:pPr marL="171450" indent="-171450">
              <a:buFontTx/>
              <a:buChar char="-"/>
            </a:pPr>
            <a:endParaRPr lang="en-GB" baseline="0" dirty="0"/>
          </a:p>
          <a:p>
            <a:pPr marL="171450" indent="-171450">
              <a:buFontTx/>
              <a:buChar char="-"/>
            </a:pPr>
            <a:endParaRPr lang="en-GB"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B2D4FE83-5C64-4DF9-BDA8-0F984614C255}" type="slidenum">
              <a:rPr lang="en-GB" smtClean="0"/>
              <a:t>13</a:t>
            </a:fld>
            <a:endParaRPr lang="en-GB"/>
          </a:p>
        </p:txBody>
      </p:sp>
    </p:spTree>
    <p:extLst>
      <p:ext uri="{BB962C8B-B14F-4D97-AF65-F5344CB8AC3E}">
        <p14:creationId xmlns:p14="http://schemas.microsoft.com/office/powerpoint/2010/main" val="1331394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1914475B-5A5D-43F5-803F-7CCFBF66C3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Rectangle 2">
            <a:extLst>
              <a:ext uri="{FF2B5EF4-FFF2-40B4-BE49-F238E27FC236}">
                <a16:creationId xmlns:a16="http://schemas.microsoft.com/office/drawing/2014/main" id="{170F4D2F-14E1-478D-AEF0-56474105B8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1748" name="Rectangle 3">
            <a:extLst>
              <a:ext uri="{FF2B5EF4-FFF2-40B4-BE49-F238E27FC236}">
                <a16:creationId xmlns:a16="http://schemas.microsoft.com/office/drawing/2014/main" id="{F34470DC-C367-46A8-8B70-6E7DBDE7B1BF}"/>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5DB6492-A578-4AB7-A4DC-C68BA4C9AB12}" type="slidenum">
              <a:rPr lang="en-US" altLang="fr-FR" sz="1200">
                <a:latin typeface="Calibri" panose="020F0502020204030204" pitchFamily="34" charset="0"/>
              </a:rPr>
              <a:pPr eaLnBrk="1" hangingPunct="1"/>
              <a:t>16</a:t>
            </a:fld>
            <a:endParaRPr lang="en-US" altLang="fr-FR"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7AC2038A-AEED-4AA6-B6C9-0F6C60114C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Rectangle 2">
            <a:extLst>
              <a:ext uri="{FF2B5EF4-FFF2-40B4-BE49-F238E27FC236}">
                <a16:creationId xmlns:a16="http://schemas.microsoft.com/office/drawing/2014/main" id="{F24DE8DE-9379-43C9-A4C0-1699E80F95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1748" name="Rectangle 3">
            <a:extLst>
              <a:ext uri="{FF2B5EF4-FFF2-40B4-BE49-F238E27FC236}">
                <a16:creationId xmlns:a16="http://schemas.microsoft.com/office/drawing/2014/main" id="{CB160E62-74ED-4F00-87C8-6A6A693E0701}"/>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19BA892-004B-4678-BC12-2AF881613F88}" type="slidenum">
              <a:rPr lang="en-US" altLang="fr-FR" sz="1200">
                <a:latin typeface="Calibri" panose="020F0502020204030204" pitchFamily="34" charset="0"/>
              </a:rPr>
              <a:pPr eaLnBrk="1" hangingPunct="1"/>
              <a:t>17</a:t>
            </a:fld>
            <a:endParaRPr lang="en-US" altLang="fr-FR"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6A6C5346-4071-485B-A599-D2E7DB5B09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Rectangle 2">
            <a:extLst>
              <a:ext uri="{FF2B5EF4-FFF2-40B4-BE49-F238E27FC236}">
                <a16:creationId xmlns:a16="http://schemas.microsoft.com/office/drawing/2014/main" id="{A1EC56CD-5690-4768-A1F4-B7009ED397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1748" name="Rectangle 3">
            <a:extLst>
              <a:ext uri="{FF2B5EF4-FFF2-40B4-BE49-F238E27FC236}">
                <a16:creationId xmlns:a16="http://schemas.microsoft.com/office/drawing/2014/main" id="{E4F81533-14CD-434A-92F3-8564D39C28D5}"/>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14A783B-F46B-4154-9811-0FCCED873F94}" type="slidenum">
              <a:rPr lang="en-US" altLang="fr-FR" sz="1200">
                <a:latin typeface="Calibri" panose="020F0502020204030204" pitchFamily="34" charset="0"/>
              </a:rPr>
              <a:pPr eaLnBrk="1" hangingPunct="1"/>
              <a:t>18</a:t>
            </a:fld>
            <a:endParaRPr lang="en-US" altLang="fr-FR"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89B9DFB8-C925-4461-93A9-493B98795B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Rectangle 2">
            <a:extLst>
              <a:ext uri="{FF2B5EF4-FFF2-40B4-BE49-F238E27FC236}">
                <a16:creationId xmlns:a16="http://schemas.microsoft.com/office/drawing/2014/main" id="{81FA1F52-1C4A-4779-AC8A-B2CC8DA153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1748" name="Rectangle 3">
            <a:extLst>
              <a:ext uri="{FF2B5EF4-FFF2-40B4-BE49-F238E27FC236}">
                <a16:creationId xmlns:a16="http://schemas.microsoft.com/office/drawing/2014/main" id="{A7AAADA0-6EB7-4069-BA0B-DE2E390D3ADB}"/>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477E926-977D-4DC9-8DEF-C4085A9B7393}" type="slidenum">
              <a:rPr lang="en-US" altLang="fr-FR" sz="1200">
                <a:latin typeface="Calibri" panose="020F0502020204030204" pitchFamily="34" charset="0"/>
              </a:rPr>
              <a:pPr eaLnBrk="1" hangingPunct="1"/>
              <a:t>19</a:t>
            </a:fld>
            <a:endParaRPr lang="en-US" altLang="fr-FR"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F3DE1257-881D-43F5-AE86-310EE15AEC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Rectangle 2">
            <a:extLst>
              <a:ext uri="{FF2B5EF4-FFF2-40B4-BE49-F238E27FC236}">
                <a16:creationId xmlns:a16="http://schemas.microsoft.com/office/drawing/2014/main" id="{1ED98042-8F46-4DF8-AD71-B54F485D83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1748" name="Rectangle 3">
            <a:extLst>
              <a:ext uri="{FF2B5EF4-FFF2-40B4-BE49-F238E27FC236}">
                <a16:creationId xmlns:a16="http://schemas.microsoft.com/office/drawing/2014/main" id="{4E8E0460-E975-4A6A-A0B9-0AD4D6B88C7E}"/>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F132F5E-8F7D-432B-8BB5-50CE7B5F379B}" type="slidenum">
              <a:rPr lang="en-US" altLang="fr-FR" sz="1200">
                <a:latin typeface="Calibri" panose="020F0502020204030204" pitchFamily="34" charset="0"/>
              </a:rPr>
              <a:pPr eaLnBrk="1" hangingPunct="1"/>
              <a:t>20</a:t>
            </a:fld>
            <a:endParaRPr lang="en-US" altLang="fr-FR"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a:extLst>
              <a:ext uri="{FF2B5EF4-FFF2-40B4-BE49-F238E27FC236}">
                <a16:creationId xmlns:a16="http://schemas.microsoft.com/office/drawing/2014/main" id="{579425A7-BE08-4FD3-B85D-BAEF07FF76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Rectangle 2">
            <a:extLst>
              <a:ext uri="{FF2B5EF4-FFF2-40B4-BE49-F238E27FC236}">
                <a16:creationId xmlns:a16="http://schemas.microsoft.com/office/drawing/2014/main" id="{D9BA4559-7727-41A9-94BD-50172F304F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1748" name="Rectangle 3">
            <a:extLst>
              <a:ext uri="{FF2B5EF4-FFF2-40B4-BE49-F238E27FC236}">
                <a16:creationId xmlns:a16="http://schemas.microsoft.com/office/drawing/2014/main" id="{35FBE2C1-66E6-4128-B5F3-C6FC672C40CB}"/>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FC87B22-7669-4BC1-9DBF-FE317954635E}" type="slidenum">
              <a:rPr lang="en-US" altLang="fr-FR" sz="1200">
                <a:latin typeface="Calibri" panose="020F0502020204030204" pitchFamily="34" charset="0"/>
              </a:rPr>
              <a:pPr eaLnBrk="1" hangingPunct="1"/>
              <a:t>21</a:t>
            </a:fld>
            <a:endParaRPr lang="en-US" altLang="fr-FR"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a:extLst>
              <a:ext uri="{FF2B5EF4-FFF2-40B4-BE49-F238E27FC236}">
                <a16:creationId xmlns:a16="http://schemas.microsoft.com/office/drawing/2014/main" id="{79930E25-C74B-4E93-983B-FE04DCBD01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Rectangle 2">
            <a:extLst>
              <a:ext uri="{FF2B5EF4-FFF2-40B4-BE49-F238E27FC236}">
                <a16:creationId xmlns:a16="http://schemas.microsoft.com/office/drawing/2014/main" id="{AC0C555B-ED8E-4FCE-A6B7-E25D482DA0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1748" name="Rectangle 3">
            <a:extLst>
              <a:ext uri="{FF2B5EF4-FFF2-40B4-BE49-F238E27FC236}">
                <a16:creationId xmlns:a16="http://schemas.microsoft.com/office/drawing/2014/main" id="{ED072E08-1AFD-4EE8-A1CB-71A5F0B01763}"/>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7E5DE2A-D702-4460-8B25-7ADF6FA67B17}" type="slidenum">
              <a:rPr lang="en-US" altLang="fr-FR" sz="1200">
                <a:latin typeface="Calibri" panose="020F0502020204030204" pitchFamily="34" charset="0"/>
              </a:rPr>
              <a:pPr eaLnBrk="1" hangingPunct="1"/>
              <a:t>22</a:t>
            </a:fld>
            <a:endParaRPr lang="en-US" altLang="fr-FR"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Adopted by the Centenary International </a:t>
            </a:r>
            <a:r>
              <a:rPr lang="en-US" sz="1400" dirty="0" err="1">
                <a:latin typeface="Arial" panose="020B0604020202020204" pitchFamily="34" charset="0"/>
                <a:cs typeface="Arial" panose="020B0604020202020204" pitchFamily="34" charset="0"/>
              </a:rPr>
              <a:t>Labour</a:t>
            </a:r>
            <a:r>
              <a:rPr lang="en-US" sz="1400" dirty="0">
                <a:latin typeface="Arial" panose="020B0604020202020204" pitchFamily="34" charset="0"/>
                <a:cs typeface="Arial" panose="020B0604020202020204" pitchFamily="34" charset="0"/>
              </a:rPr>
              <a:t> Conference in June 2019, the ILO Centenary Declaration for the Future of Work represents a significant milestone for the Organization, that</a:t>
            </a:r>
            <a:r>
              <a:rPr lang="en-US" sz="1400" baseline="0" dirty="0">
                <a:latin typeface="Arial" panose="020B0604020202020204" pitchFamily="34" charset="0"/>
                <a:cs typeface="Arial" panose="020B0604020202020204" pitchFamily="34" charset="0"/>
              </a:rPr>
              <a:t> sets out priorities for the ILO and its member States as it enters its second century.</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 the words of UN Secretary-General </a:t>
            </a:r>
            <a:r>
              <a:rPr lang="en-US" sz="1400" dirty="0" err="1">
                <a:latin typeface="Arial" panose="020B0604020202020204" pitchFamily="34" charset="0"/>
                <a:cs typeface="Arial" panose="020B0604020202020204" pitchFamily="34" charset="0"/>
              </a:rPr>
              <a:t>António</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Guterres</a:t>
            </a:r>
            <a:r>
              <a:rPr lang="en-US" sz="1400" dirty="0">
                <a:latin typeface="Arial" panose="020B0604020202020204" pitchFamily="34" charset="0"/>
                <a:cs typeface="Arial" panose="020B0604020202020204" pitchFamily="34" charset="0"/>
              </a:rPr>
              <a:t>, the Declaration proposes a shift in the paradigm of how we look at development, and an historic opportunity to open a door to</a:t>
            </a:r>
            <a:r>
              <a:rPr lang="en-US" sz="1400" baseline="0" dirty="0">
                <a:latin typeface="Arial" panose="020B0604020202020204" pitchFamily="34" charset="0"/>
                <a:cs typeface="Arial" panose="020B0604020202020204" pitchFamily="34" charset="0"/>
              </a:rPr>
              <a:t> a brighter future for people around the world.</a:t>
            </a:r>
            <a:endParaRPr lang="en-US"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2D4FE83-5C64-4DF9-BDA8-0F984614C255}" type="slidenum">
              <a:rPr lang="en-GB" smtClean="0"/>
              <a:t>3</a:t>
            </a:fld>
            <a:endParaRPr lang="en-GB"/>
          </a:p>
        </p:txBody>
      </p:sp>
    </p:spTree>
    <p:extLst>
      <p:ext uri="{BB962C8B-B14F-4D97-AF65-F5344CB8AC3E}">
        <p14:creationId xmlns:p14="http://schemas.microsoft.com/office/powerpoint/2010/main" val="2346087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4F4641A2-87CA-4D9F-9A6C-75F2157CAC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Rectangle 2">
            <a:extLst>
              <a:ext uri="{FF2B5EF4-FFF2-40B4-BE49-F238E27FC236}">
                <a16:creationId xmlns:a16="http://schemas.microsoft.com/office/drawing/2014/main" id="{EE2DAA8C-B922-4A45-8576-EB3783806D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1748" name="Rectangle 3">
            <a:extLst>
              <a:ext uri="{FF2B5EF4-FFF2-40B4-BE49-F238E27FC236}">
                <a16:creationId xmlns:a16="http://schemas.microsoft.com/office/drawing/2014/main" id="{7A41219E-542B-4DEA-B3C3-C4FF95A88076}"/>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E230FB4-C934-44AE-A656-0C094722A73B}" type="slidenum">
              <a:rPr lang="en-US" altLang="fr-FR" sz="1200">
                <a:latin typeface="Calibri" panose="020F0502020204030204" pitchFamily="34" charset="0"/>
              </a:rPr>
              <a:pPr eaLnBrk="1" hangingPunct="1"/>
              <a:t>23</a:t>
            </a:fld>
            <a:endParaRPr lang="en-US" altLang="fr-FR"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a:extLst>
              <a:ext uri="{FF2B5EF4-FFF2-40B4-BE49-F238E27FC236}">
                <a16:creationId xmlns:a16="http://schemas.microsoft.com/office/drawing/2014/main" id="{F1F32118-BA4E-4B6A-9E33-025E00C687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Rectangle 2">
            <a:extLst>
              <a:ext uri="{FF2B5EF4-FFF2-40B4-BE49-F238E27FC236}">
                <a16:creationId xmlns:a16="http://schemas.microsoft.com/office/drawing/2014/main" id="{10D72BDA-45F5-437C-ADBD-840BBF04C0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1748" name="Rectangle 3">
            <a:extLst>
              <a:ext uri="{FF2B5EF4-FFF2-40B4-BE49-F238E27FC236}">
                <a16:creationId xmlns:a16="http://schemas.microsoft.com/office/drawing/2014/main" id="{F7A1ACDE-99CB-449E-9EB9-3027026D8B8D}"/>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564D7EE-1A95-47AD-802F-0C32A464F00C}" type="slidenum">
              <a:rPr lang="en-US" altLang="fr-FR" sz="1200">
                <a:latin typeface="Calibri" panose="020F0502020204030204" pitchFamily="34" charset="0"/>
              </a:rPr>
              <a:pPr eaLnBrk="1" hangingPunct="1"/>
              <a:t>24</a:t>
            </a:fld>
            <a:endParaRPr lang="en-US" altLang="fr-FR"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Centenary Declaration </a:t>
            </a:r>
            <a:r>
              <a:rPr lang="en-GB" baseline="0" dirty="0"/>
              <a:t>reaffirms the ILO’s social justice mandate and provides a framework for the Organization to carry forward its constitutional mandate for social justice.</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The Declaration builds on other notable declarations in ILO’s history, notably the Declaration of Philadelphia (1944); </a:t>
            </a:r>
            <a:r>
              <a:rPr lang="en-US" baseline="0" dirty="0"/>
              <a:t>the ILO Declaration on Fundamental Principles and Rights at Work (1998)</a:t>
            </a:r>
            <a:r>
              <a:rPr lang="en-GB" baseline="0" dirty="0"/>
              <a:t>; and the </a:t>
            </a:r>
            <a:r>
              <a:rPr lang="en-US" baseline="0" dirty="0"/>
              <a:t>Declaration on Social Justice for a Fair Globalization (2008). </a:t>
            </a:r>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B2D4FE83-5C64-4DF9-BDA8-0F984614C255}" type="slidenum">
              <a:rPr lang="en-GB" smtClean="0"/>
              <a:t>4</a:t>
            </a:fld>
            <a:endParaRPr lang="en-GB"/>
          </a:p>
        </p:txBody>
      </p:sp>
    </p:spTree>
    <p:extLst>
      <p:ext uri="{BB962C8B-B14F-4D97-AF65-F5344CB8AC3E}">
        <p14:creationId xmlns:p14="http://schemas.microsoft.com/office/powerpoint/2010/main" val="956998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The Centenary Declaration was adopted by Governments', employers’ and workers’ representatives of ILO member States at the historic International Labour Conference in June 2019.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It situates the organization in the context of the profound,</a:t>
            </a:r>
            <a:r>
              <a:rPr lang="en-US" sz="2800" baseline="0" dirty="0">
                <a:latin typeface="Arial" panose="020B0604020202020204" pitchFamily="34" charset="0"/>
                <a:cs typeface="Arial" panose="020B0604020202020204" pitchFamily="34" charset="0"/>
              </a:rPr>
              <a:t> transformational changes which are taking place in the world of work.</a:t>
            </a:r>
          </a:p>
          <a:p>
            <a:endParaRPr lang="en-US" sz="2800" baseline="0" dirty="0">
              <a:latin typeface="Arial" panose="020B0604020202020204" pitchFamily="34" charset="0"/>
              <a:cs typeface="Arial" panose="020B0604020202020204" pitchFamily="34" charset="0"/>
            </a:endParaRPr>
          </a:p>
          <a:p>
            <a:r>
              <a:rPr lang="en-US" sz="2800" baseline="0" dirty="0">
                <a:latin typeface="Arial" panose="020B0604020202020204" pitchFamily="34" charset="0"/>
                <a:cs typeface="Arial" panose="020B0604020202020204" pitchFamily="34" charset="0"/>
              </a:rPr>
              <a:t>The Declaration differentiates the ILO from other bodies focusing on the future of work by calling f</a:t>
            </a:r>
            <a:r>
              <a:rPr lang="en-US" sz="2800" dirty="0">
                <a:latin typeface="Arial" panose="020B0604020202020204" pitchFamily="34" charset="0"/>
                <a:cs typeface="Arial" panose="020B0604020202020204" pitchFamily="34" charset="0"/>
              </a:rPr>
              <a:t>or a human-</a:t>
            </a:r>
            <a:r>
              <a:rPr lang="en-US" sz="2800" dirty="0" err="1">
                <a:latin typeface="Arial" panose="020B0604020202020204" pitchFamily="34" charset="0"/>
                <a:cs typeface="Arial" panose="020B0604020202020204" pitchFamily="34" charset="0"/>
              </a:rPr>
              <a:t>centred</a:t>
            </a:r>
            <a:r>
              <a:rPr lang="en-US" sz="2800" dirty="0">
                <a:latin typeface="Arial" panose="020B0604020202020204" pitchFamily="34" charset="0"/>
                <a:cs typeface="Arial" panose="020B0604020202020204" pitchFamily="34" charset="0"/>
              </a:rPr>
              <a:t> approach,</a:t>
            </a:r>
            <a:r>
              <a:rPr lang="en-US" sz="2800" baseline="0" dirty="0">
                <a:latin typeface="Arial" panose="020B0604020202020204" pitchFamily="34" charset="0"/>
                <a:cs typeface="Arial" panose="020B0604020202020204" pitchFamily="34" charset="0"/>
              </a:rPr>
              <a:t> that ensures that people are at the heart of, and are the beneficiaries of, economic and social policies.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It</a:t>
            </a:r>
            <a:r>
              <a:rPr lang="en-US" sz="2800" baseline="0" dirty="0">
                <a:latin typeface="Arial" panose="020B0604020202020204" pitchFamily="34" charset="0"/>
                <a:cs typeface="Arial" panose="020B0604020202020204" pitchFamily="34" charset="0"/>
              </a:rPr>
              <a:t> r</a:t>
            </a:r>
            <a:r>
              <a:rPr lang="en-US" sz="2800" dirty="0">
                <a:latin typeface="Arial" panose="020B0604020202020204" pitchFamily="34" charset="0"/>
                <a:cs typeface="Arial" panose="020B0604020202020204" pitchFamily="34" charset="0"/>
              </a:rPr>
              <a:t>eaffirms the ILO’s social justice mandate</a:t>
            </a:r>
            <a:r>
              <a:rPr lang="en-US" sz="2800" baseline="0" dirty="0">
                <a:latin typeface="Arial" panose="020B0604020202020204" pitchFamily="34" charset="0"/>
                <a:cs typeface="Arial" panose="020B0604020202020204" pitchFamily="34" charset="0"/>
              </a:rPr>
              <a:t> in all its dimensions, echoing the vision of the ILO’s founders.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And</a:t>
            </a:r>
            <a:r>
              <a:rPr lang="en-US" sz="2800" baseline="0" dirty="0">
                <a:latin typeface="Arial" panose="020B0604020202020204" pitchFamily="34" charset="0"/>
                <a:cs typeface="Arial" panose="020B0604020202020204" pitchFamily="34" charset="0"/>
              </a:rPr>
              <a:t> it p</a:t>
            </a:r>
            <a:r>
              <a:rPr lang="en-US" sz="2800" dirty="0">
                <a:latin typeface="Arial" panose="020B0604020202020204" pitchFamily="34" charset="0"/>
                <a:cs typeface="Arial" panose="020B0604020202020204" pitchFamily="34" charset="0"/>
              </a:rPr>
              <a:t>rovides guidance for the ILO’s priorities and </a:t>
            </a:r>
            <a:r>
              <a:rPr lang="en-US" sz="2800" dirty="0" err="1">
                <a:latin typeface="Arial" panose="020B0604020202020204" pitchFamily="34" charset="0"/>
                <a:cs typeface="Arial" panose="020B0604020202020204" pitchFamily="34" charset="0"/>
              </a:rPr>
              <a:t>programme</a:t>
            </a:r>
            <a:r>
              <a:rPr lang="en-US" sz="2800" dirty="0">
                <a:latin typeface="Arial" panose="020B0604020202020204" pitchFamily="34" charset="0"/>
                <a:cs typeface="Arial" panose="020B0604020202020204" pitchFamily="34" charset="0"/>
              </a:rPr>
              <a:t> as it enters a new phase of its history.</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Recognizing</a:t>
            </a:r>
            <a:r>
              <a:rPr lang="en-US" sz="2800" baseline="0" dirty="0">
                <a:latin typeface="Arial" panose="020B0604020202020204" pitchFamily="34" charset="0"/>
                <a:cs typeface="Arial" panose="020B0604020202020204" pitchFamily="34" charset="0"/>
              </a:rPr>
              <a:t> that the ILO does not act in isolation, and that global challenges require concerted international action, the Declaration r</a:t>
            </a:r>
            <a:r>
              <a:rPr lang="en-US" sz="2800" dirty="0">
                <a:latin typeface="Arial" panose="020B0604020202020204" pitchFamily="34" charset="0"/>
                <a:cs typeface="Arial" panose="020B0604020202020204" pitchFamily="34" charset="0"/>
              </a:rPr>
              <a:t>epresents a crucial statement of intent and call to action for member States and a commitment to multilateral cooperation.</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2D4FE83-5C64-4DF9-BDA8-0F984614C255}" type="slidenum">
              <a:rPr lang="en-GB" smtClean="0"/>
              <a:t>5</a:t>
            </a:fld>
            <a:endParaRPr lang="en-GB"/>
          </a:p>
        </p:txBody>
      </p:sp>
    </p:spTree>
    <p:extLst>
      <p:ext uri="{BB962C8B-B14F-4D97-AF65-F5344CB8AC3E}">
        <p14:creationId xmlns:p14="http://schemas.microsoft.com/office/powerpoint/2010/main" val="41040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Centenary Declaration </a:t>
            </a:r>
            <a:r>
              <a:rPr lang="en-US" sz="1200" b="0" i="0" kern="1200" dirty="0">
                <a:solidFill>
                  <a:schemeClr val="tx1"/>
                </a:solidFill>
                <a:effectLst/>
                <a:latin typeface="+mn-lt"/>
                <a:ea typeface="+mn-ea"/>
                <a:cs typeface="+mn-cs"/>
              </a:rPr>
              <a:t>is the culmination of years of work within the framework of the </a:t>
            </a:r>
            <a:r>
              <a:rPr lang="en-US" sz="1200" b="0" i="0" u="none" strike="noStrike" kern="1200" dirty="0">
                <a:solidFill>
                  <a:schemeClr val="tx1"/>
                </a:solidFill>
                <a:effectLst/>
                <a:latin typeface="+mn-lt"/>
                <a:ea typeface="+mn-ea"/>
                <a:cs typeface="+mn-cs"/>
              </a:rPr>
              <a:t>ILO’s Future of Work initiative launched in 2015, following the</a:t>
            </a:r>
            <a:r>
              <a:rPr lang="en-US" sz="1200" b="0" i="0" u="none" strike="noStrike" kern="1200" baseline="0" dirty="0">
                <a:solidFill>
                  <a:schemeClr val="tx1"/>
                </a:solidFill>
                <a:effectLst/>
                <a:latin typeface="+mn-lt"/>
                <a:ea typeface="+mn-ea"/>
                <a:cs typeface="+mn-cs"/>
              </a:rPr>
              <a:t> proposals made</a:t>
            </a:r>
            <a:r>
              <a:rPr lang="en-US" sz="1200" b="0" i="0" u="none" strike="noStrike" kern="1200" dirty="0">
                <a:solidFill>
                  <a:schemeClr val="tx1"/>
                </a:solidFill>
                <a:effectLst/>
                <a:latin typeface="+mn-lt"/>
                <a:ea typeface="+mn-ea"/>
                <a:cs typeface="+mn-cs"/>
              </a:rPr>
              <a:t> by the Director-General in</a:t>
            </a:r>
            <a:r>
              <a:rPr lang="en-US" sz="1200" b="0" i="0" u="none" strike="noStrike" kern="1200" baseline="0" dirty="0">
                <a:solidFill>
                  <a:schemeClr val="tx1"/>
                </a:solidFill>
                <a:effectLst/>
                <a:latin typeface="+mn-lt"/>
                <a:ea typeface="+mn-ea"/>
                <a:cs typeface="+mn-cs"/>
              </a:rPr>
              <a:t> 2013</a:t>
            </a:r>
            <a:r>
              <a:rPr lang="en-US" sz="1200" b="0" i="0" u="none" strike="noStrike" kern="120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Over</a:t>
            </a:r>
            <a:r>
              <a:rPr lang="en-US" sz="1200" b="0" i="0" kern="1200" baseline="0" dirty="0">
                <a:solidFill>
                  <a:schemeClr val="tx1"/>
                </a:solidFill>
                <a:effectLst/>
                <a:latin typeface="+mn-lt"/>
                <a:ea typeface="+mn-ea"/>
                <a:cs typeface="+mn-cs"/>
              </a:rPr>
              <a:t> a period of two years, ILO m</a:t>
            </a:r>
            <a:r>
              <a:rPr lang="en-US" sz="1200" b="0" i="0" kern="1200" dirty="0">
                <a:solidFill>
                  <a:schemeClr val="tx1"/>
                </a:solidFill>
                <a:effectLst/>
                <a:latin typeface="+mn-lt"/>
                <a:ea typeface="+mn-ea"/>
                <a:cs typeface="+mn-cs"/>
              </a:rPr>
              <a:t>ember States held a series of more than</a:t>
            </a:r>
            <a:r>
              <a:rPr lang="en-US" sz="1200" b="0" i="0" kern="1200" baseline="0" dirty="0">
                <a:solidFill>
                  <a:schemeClr val="tx1"/>
                </a:solidFill>
                <a:effectLst/>
                <a:latin typeface="+mn-lt"/>
                <a:ea typeface="+mn-ea"/>
                <a:cs typeface="+mn-cs"/>
              </a:rPr>
              <a:t> 100 </a:t>
            </a:r>
            <a:r>
              <a:rPr lang="en-US" sz="1200" b="0" i="0" kern="1200" dirty="0">
                <a:solidFill>
                  <a:schemeClr val="tx1"/>
                </a:solidFill>
                <a:effectLst/>
                <a:latin typeface="+mn-lt"/>
                <a:ea typeface="+mn-ea"/>
                <a:cs typeface="+mn-cs"/>
              </a:rPr>
              <a:t>tripartite national and regional dialogues.</a:t>
            </a:r>
          </a:p>
          <a:p>
            <a:r>
              <a:rPr lang="en-US" sz="1200" b="0" i="0" kern="1200" dirty="0">
                <a:solidFill>
                  <a:schemeClr val="tx1"/>
                </a:solidFill>
                <a:effectLst/>
                <a:latin typeface="+mn-lt"/>
                <a:ea typeface="+mn-ea"/>
                <a:cs typeface="+mn-cs"/>
              </a:rPr>
              <a:t>Together,</a:t>
            </a:r>
            <a:r>
              <a:rPr lang="en-US" sz="1200" b="0" i="0" kern="1200" baseline="0" dirty="0">
                <a:solidFill>
                  <a:schemeClr val="tx1"/>
                </a:solidFill>
                <a:effectLst/>
                <a:latin typeface="+mn-lt"/>
                <a:ea typeface="+mn-ea"/>
                <a:cs typeface="+mn-cs"/>
              </a:rPr>
              <a:t> these dialogues produced a wealth of information and insights and an expression of priorities from countries at all levels of development.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outcomes of these dialogues informed the work of the </a:t>
            </a:r>
            <a:r>
              <a:rPr lang="en-US" sz="1200" b="0" i="0" u="none" strike="noStrike" kern="1200" dirty="0">
                <a:solidFill>
                  <a:schemeClr val="tx1"/>
                </a:solidFill>
                <a:effectLst/>
                <a:latin typeface="+mn-lt"/>
                <a:ea typeface="+mn-ea"/>
                <a:cs typeface="+mn-cs"/>
              </a:rPr>
              <a:t>Global Commission on the Future of Work, which launched its report in early 2019. The</a:t>
            </a:r>
            <a:r>
              <a:rPr lang="en-US" sz="1200" b="0" i="0" u="none" strike="noStrike" kern="1200" baseline="0" dirty="0">
                <a:solidFill>
                  <a:schemeClr val="tx1"/>
                </a:solidFill>
                <a:effectLst/>
                <a:latin typeface="+mn-lt"/>
                <a:ea typeface="+mn-ea"/>
                <a:cs typeface="+mn-cs"/>
              </a:rPr>
              <a:t> Commission was c</a:t>
            </a:r>
            <a:r>
              <a:rPr lang="en-US" sz="1200" b="0" i="0" u="none" strike="noStrike" kern="1200" dirty="0">
                <a:solidFill>
                  <a:schemeClr val="tx1"/>
                </a:solidFill>
                <a:effectLst/>
                <a:latin typeface="+mn-lt"/>
                <a:ea typeface="+mn-ea"/>
                <a:cs typeface="+mn-cs"/>
              </a:rPr>
              <a:t>haired by two</a:t>
            </a:r>
            <a:r>
              <a:rPr lang="en-US" sz="1200" b="0" i="0" u="none" strike="noStrike" kern="1200" baseline="0" dirty="0">
                <a:solidFill>
                  <a:schemeClr val="tx1"/>
                </a:solidFill>
                <a:effectLst/>
                <a:latin typeface="+mn-lt"/>
                <a:ea typeface="+mn-ea"/>
                <a:cs typeface="+mn-cs"/>
              </a:rPr>
              <a:t> heads of government and made up of people from very diverse backgrounds and areas of expertise, and its groundbreaking report set out a human-</a:t>
            </a:r>
            <a:r>
              <a:rPr lang="en-US" sz="1200" b="0" i="0" u="none" strike="noStrike" kern="1200" baseline="0" dirty="0" err="1">
                <a:solidFill>
                  <a:schemeClr val="tx1"/>
                </a:solidFill>
                <a:effectLst/>
                <a:latin typeface="+mn-lt"/>
                <a:ea typeface="+mn-ea"/>
                <a:cs typeface="+mn-cs"/>
              </a:rPr>
              <a:t>centred</a:t>
            </a:r>
            <a:r>
              <a:rPr lang="en-US" sz="1200" b="0" i="0" u="none" strike="noStrike" kern="1200" baseline="0" dirty="0">
                <a:solidFill>
                  <a:schemeClr val="tx1"/>
                </a:solidFill>
                <a:effectLst/>
                <a:latin typeface="+mn-lt"/>
                <a:ea typeface="+mn-ea"/>
                <a:cs typeface="+mn-cs"/>
              </a:rPr>
              <a:t> agenda for the future of work.</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a:t>
            </a:r>
            <a:r>
              <a:rPr lang="en-US" sz="1200" b="0" i="0" u="none" strike="noStrike" kern="1200" baseline="0" dirty="0">
                <a:solidFill>
                  <a:schemeClr val="tx1"/>
                </a:solidFill>
                <a:effectLst/>
                <a:latin typeface="+mn-lt"/>
                <a:ea typeface="+mn-ea"/>
                <a:cs typeface="+mn-cs"/>
              </a:rPr>
              <a:t> Global Commission’s </a:t>
            </a:r>
            <a:r>
              <a:rPr lang="en-US" sz="1200" b="0" i="0" kern="1200" dirty="0">
                <a:solidFill>
                  <a:schemeClr val="tx1"/>
                </a:solidFill>
                <a:effectLst/>
                <a:latin typeface="+mn-lt"/>
                <a:ea typeface="+mn-ea"/>
                <a:cs typeface="+mn-cs"/>
              </a:rPr>
              <a:t>recommendations, in turn, provided the foundation for the Centenary Declaration for the Future of Work, which, after</a:t>
            </a:r>
            <a:r>
              <a:rPr lang="en-US" sz="1200" b="0" i="0" kern="1200" baseline="0" dirty="0">
                <a:solidFill>
                  <a:schemeClr val="tx1"/>
                </a:solidFill>
                <a:effectLst/>
                <a:latin typeface="+mn-lt"/>
                <a:ea typeface="+mn-ea"/>
                <a:cs typeface="+mn-cs"/>
              </a:rPr>
              <a:t> often difficult debate, was unanimously adopted at the Centenary International </a:t>
            </a:r>
            <a:r>
              <a:rPr lang="en-US" sz="1200" b="0" i="0" kern="1200" baseline="0" dirty="0" err="1">
                <a:solidFill>
                  <a:schemeClr val="tx1"/>
                </a:solidFill>
                <a:effectLst/>
                <a:latin typeface="+mn-lt"/>
                <a:ea typeface="+mn-ea"/>
                <a:cs typeface="+mn-cs"/>
              </a:rPr>
              <a:t>Labour</a:t>
            </a:r>
            <a:r>
              <a:rPr lang="en-US" sz="1200" b="0" i="0" kern="1200" baseline="0" dirty="0">
                <a:solidFill>
                  <a:schemeClr val="tx1"/>
                </a:solidFill>
                <a:effectLst/>
                <a:latin typeface="+mn-lt"/>
                <a:ea typeface="+mn-ea"/>
                <a:cs typeface="+mn-cs"/>
              </a:rPr>
              <a:t> Conference</a:t>
            </a:r>
            <a:r>
              <a:rPr lang="en-US" sz="1200" b="0" i="0" kern="1200" dirty="0">
                <a:solidFill>
                  <a:schemeClr val="tx1"/>
                </a:solidFill>
                <a:effectLst/>
                <a:latin typeface="+mn-lt"/>
                <a:ea typeface="+mn-ea"/>
                <a:cs typeface="+mn-cs"/>
              </a:rPr>
              <a:t>. </a:t>
            </a:r>
            <a:endParaRPr lang="en-GB" dirty="0">
              <a:solidFill>
                <a:schemeClr val="tx1"/>
              </a:solidFill>
            </a:endParaRPr>
          </a:p>
        </p:txBody>
      </p:sp>
      <p:sp>
        <p:nvSpPr>
          <p:cNvPr id="4" name="Slide Number Placeholder 3"/>
          <p:cNvSpPr>
            <a:spLocks noGrp="1"/>
          </p:cNvSpPr>
          <p:nvPr>
            <p:ph type="sldNum" sz="quarter" idx="10"/>
          </p:nvPr>
        </p:nvSpPr>
        <p:spPr/>
        <p:txBody>
          <a:bodyPr/>
          <a:lstStyle/>
          <a:p>
            <a:fld id="{B2D4FE83-5C64-4DF9-BDA8-0F984614C255}" type="slidenum">
              <a:rPr lang="en-GB" smtClean="0"/>
              <a:t>6</a:t>
            </a:fld>
            <a:endParaRPr lang="en-GB"/>
          </a:p>
        </p:txBody>
      </p:sp>
    </p:spTree>
    <p:extLst>
      <p:ext uri="{BB962C8B-B14F-4D97-AF65-F5344CB8AC3E}">
        <p14:creationId xmlns:p14="http://schemas.microsoft.com/office/powerpoint/2010/main" val="214717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ILO marks its Centenary at a time of transformative change in the world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a:t>
            </a:r>
            <a:r>
              <a:rPr lang="en-US" sz="1200" baseline="0" dirty="0">
                <a:latin typeface="Arial" panose="020B0604020202020204" pitchFamily="34" charset="0"/>
                <a:cs typeface="Arial" panose="020B0604020202020204" pitchFamily="34" charset="0"/>
              </a:rPr>
              <a:t> drivers of this change are the impact of technology, which represents both enormous risks and opportunities for the world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Demographic shifts are experienced in very diverse ways across the globe, with a growing youth population in Africa, for example, and ageing populations in other regions.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Climate change is having a major impact in all member States,</a:t>
            </a:r>
            <a:r>
              <a:rPr lang="en-US" sz="1200" baseline="0" dirty="0">
                <a:latin typeface="Arial" panose="020B0604020202020204" pitchFamily="34" charset="0"/>
                <a:cs typeface="Arial" panose="020B0604020202020204" pitchFamily="34" charset="0"/>
              </a:rPr>
              <a:t> and there is an urgent need to prepare for a just energy transition and the related new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Globalization is not a new phenomenon, but the</a:t>
            </a:r>
            <a:r>
              <a:rPr lang="en-US" sz="1200" baseline="0" dirty="0">
                <a:latin typeface="Arial" panose="020B0604020202020204" pitchFamily="34" charset="0"/>
                <a:cs typeface="Arial" panose="020B0604020202020204" pitchFamily="34" charset="0"/>
              </a:rPr>
              <a:t> growth of largely unregulated borderless work in the digital economy, for example, </a:t>
            </a:r>
            <a:r>
              <a:rPr lang="en-US" sz="1200" dirty="0">
                <a:latin typeface="Arial" panose="020B0604020202020204" pitchFamily="34" charset="0"/>
                <a:cs typeface="Arial" panose="020B0604020202020204" pitchFamily="34" charset="0"/>
              </a:rPr>
              <a:t>has profound impacts on the nature of employment relationships</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and the future of work.</a:t>
            </a:r>
            <a:endParaRPr lang="en-GB" dirty="0"/>
          </a:p>
        </p:txBody>
      </p:sp>
      <p:sp>
        <p:nvSpPr>
          <p:cNvPr id="4" name="Slide Number Placeholder 3"/>
          <p:cNvSpPr>
            <a:spLocks noGrp="1"/>
          </p:cNvSpPr>
          <p:nvPr>
            <p:ph type="sldNum" sz="quarter" idx="10"/>
          </p:nvPr>
        </p:nvSpPr>
        <p:spPr/>
        <p:txBody>
          <a:bodyPr/>
          <a:lstStyle/>
          <a:p>
            <a:fld id="{B2D4FE83-5C64-4DF9-BDA8-0F984614C255}" type="slidenum">
              <a:rPr lang="en-GB" smtClean="0"/>
              <a:t>7</a:t>
            </a:fld>
            <a:endParaRPr lang="en-GB"/>
          </a:p>
        </p:txBody>
      </p:sp>
    </p:spTree>
    <p:extLst>
      <p:ext uri="{BB962C8B-B14F-4D97-AF65-F5344CB8AC3E}">
        <p14:creationId xmlns:p14="http://schemas.microsoft.com/office/powerpoint/2010/main" val="75703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30000"/>
              </a:lnSpc>
              <a:spcBef>
                <a:spcPts val="600"/>
              </a:spcBef>
              <a:spcAft>
                <a:spcPts val="0"/>
              </a:spcAft>
            </a:pPr>
            <a:r>
              <a:rPr lang="en-GB" sz="1400" b="0" dirty="0">
                <a:effectLst/>
                <a:latin typeface="Arial" panose="020B0604020202020204" pitchFamily="34" charset="0"/>
                <a:cs typeface="Arial" panose="020B0604020202020204" pitchFamily="34" charset="0"/>
              </a:rPr>
              <a:t>The Declaration reaffirms the imperative of social</a:t>
            </a:r>
            <a:r>
              <a:rPr lang="en-GB" sz="1400" b="0" baseline="0" dirty="0">
                <a:effectLst/>
                <a:latin typeface="Arial" panose="020B0604020202020204" pitchFamily="34" charset="0"/>
                <a:cs typeface="Arial" panose="020B0604020202020204" pitchFamily="34" charset="0"/>
              </a:rPr>
              <a:t> justice that gave birth to the ILO one hundred years ago, and the conviction that it lies within the reach of the governments, employers and workers of the world to reinvigorate the Organization and shape a future of work that realizes its founding vision.</a:t>
            </a:r>
          </a:p>
          <a:p>
            <a:pPr algn="just">
              <a:lnSpc>
                <a:spcPct val="130000"/>
              </a:lnSpc>
              <a:spcBef>
                <a:spcPts val="600"/>
              </a:spcBef>
              <a:spcAft>
                <a:spcPts val="0"/>
              </a:spcAft>
            </a:pPr>
            <a:endParaRPr lang="en-GB" sz="1400" b="0" baseline="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30000"/>
              </a:lnSpc>
              <a:spcBef>
                <a:spcPts val="600"/>
              </a:spcBef>
              <a:spcAft>
                <a:spcPts val="0"/>
              </a:spcAft>
            </a:pPr>
            <a:r>
              <a:rPr lang="en-GB" sz="1400" b="0" baseline="0" dirty="0">
                <a:effectLst/>
                <a:latin typeface="Arial" panose="020B0604020202020204" pitchFamily="34" charset="0"/>
                <a:ea typeface="MS Mincho" panose="02020609040205080304" pitchFamily="49" charset="-128"/>
                <a:cs typeface="Arial" panose="020B0604020202020204" pitchFamily="34" charset="0"/>
              </a:rPr>
              <a:t>The Declaration positions the ILO as the leading global organization for the future of work.</a:t>
            </a:r>
            <a:endParaRPr lang="en-GB" sz="1400" b="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B2D4FE83-5C64-4DF9-BDA8-0F984614C255}" type="slidenum">
              <a:rPr lang="en-GB" smtClean="0"/>
              <a:t>8</a:t>
            </a:fld>
            <a:endParaRPr lang="en-GB"/>
          </a:p>
        </p:txBody>
      </p:sp>
    </p:spTree>
    <p:extLst>
      <p:ext uri="{BB962C8B-B14F-4D97-AF65-F5344CB8AC3E}">
        <p14:creationId xmlns:p14="http://schemas.microsoft.com/office/powerpoint/2010/main" val="1174556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US" sz="1400" dirty="0">
                <a:effectLst/>
                <a:latin typeface="Arial" panose="020B0604020202020204" pitchFamily="34" charset="0"/>
                <a:ea typeface="MS Mincho" panose="02020609040205080304" pitchFamily="49" charset="-128"/>
                <a:cs typeface="Arial" panose="020B0604020202020204" pitchFamily="34" charset="0"/>
              </a:rPr>
              <a:t>In response to the transformation of the world of work, the Declaration calls for a human-</a:t>
            </a:r>
            <a:r>
              <a:rPr lang="en-US" sz="1400" dirty="0" err="1">
                <a:effectLst/>
                <a:latin typeface="Arial" panose="020B0604020202020204" pitchFamily="34" charset="0"/>
                <a:ea typeface="MS Mincho" panose="02020609040205080304" pitchFamily="49" charset="-128"/>
                <a:cs typeface="Arial" panose="020B0604020202020204" pitchFamily="34" charset="0"/>
              </a:rPr>
              <a:t>centred</a:t>
            </a:r>
            <a:r>
              <a:rPr lang="en-US" sz="1400" dirty="0">
                <a:effectLst/>
                <a:latin typeface="Arial" panose="020B0604020202020204" pitchFamily="34" charset="0"/>
                <a:ea typeface="MS Mincho" panose="02020609040205080304" pitchFamily="49" charset="-128"/>
                <a:cs typeface="Arial" panose="020B0604020202020204" pitchFamily="34" charset="0"/>
              </a:rPr>
              <a:t> approach to the future of work.</a:t>
            </a:r>
          </a:p>
          <a:p>
            <a:pPr algn="just">
              <a:lnSpc>
                <a:spcPct val="115000"/>
              </a:lnSpc>
              <a:spcAft>
                <a:spcPts val="1000"/>
              </a:spcAft>
            </a:pPr>
            <a:endParaRPr lang="en-US" sz="140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15000"/>
              </a:lnSpc>
              <a:spcAft>
                <a:spcPts val="1000"/>
              </a:spcAft>
            </a:pPr>
            <a:r>
              <a:rPr lang="en-US" sz="1400" dirty="0">
                <a:effectLst/>
                <a:latin typeface="Arial" panose="020B0604020202020204" pitchFamily="34" charset="0"/>
                <a:ea typeface="MS Mincho" panose="02020609040205080304" pitchFamily="49" charset="-128"/>
                <a:cs typeface="Arial" panose="020B0604020202020204" pitchFamily="34" charset="0"/>
              </a:rPr>
              <a:t>In line with the report of the Global Commission on the Future of Work, a human-</a:t>
            </a:r>
            <a:r>
              <a:rPr lang="en-US" sz="1400" dirty="0" err="1">
                <a:effectLst/>
                <a:latin typeface="Arial" panose="020B0604020202020204" pitchFamily="34" charset="0"/>
                <a:ea typeface="MS Mincho" panose="02020609040205080304" pitchFamily="49" charset="-128"/>
                <a:cs typeface="Arial" panose="020B0604020202020204" pitchFamily="34" charset="0"/>
              </a:rPr>
              <a:t>centred</a:t>
            </a:r>
            <a:r>
              <a:rPr lang="en-US" sz="1400" dirty="0">
                <a:effectLst/>
                <a:latin typeface="Arial" panose="020B0604020202020204" pitchFamily="34" charset="0"/>
                <a:ea typeface="MS Mincho" panose="02020609040205080304" pitchFamily="49" charset="-128"/>
                <a:cs typeface="Arial" panose="020B0604020202020204" pitchFamily="34" charset="0"/>
              </a:rPr>
              <a:t> approach puts workers’ rights and the needs, aspirations and rights of all people at the heart of economic, social and environmental policies.</a:t>
            </a:r>
          </a:p>
          <a:p>
            <a:pPr algn="just">
              <a:lnSpc>
                <a:spcPct val="115000"/>
              </a:lnSpc>
              <a:spcAft>
                <a:spcPts val="1000"/>
              </a:spcAft>
            </a:pPr>
            <a:endParaRPr lang="en-US" sz="140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15000"/>
              </a:lnSpc>
              <a:spcAft>
                <a:spcPts val="1000"/>
              </a:spcAft>
            </a:pPr>
            <a:endParaRPr lang="en-US" sz="140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15000"/>
              </a:lnSpc>
              <a:spcAft>
                <a:spcPts val="1000"/>
              </a:spcAft>
            </a:pPr>
            <a:endParaRPr lang="en-US" sz="140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15000"/>
              </a:lnSpc>
              <a:spcAft>
                <a:spcPts val="1000"/>
              </a:spcAft>
            </a:pPr>
            <a:endParaRPr lang="en-GB" sz="14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B2D4FE83-5C64-4DF9-BDA8-0F984614C255}" type="slidenum">
              <a:rPr lang="en-GB" smtClean="0"/>
              <a:t>9</a:t>
            </a:fld>
            <a:endParaRPr lang="en-GB"/>
          </a:p>
        </p:txBody>
      </p:sp>
    </p:spTree>
    <p:extLst>
      <p:ext uri="{BB962C8B-B14F-4D97-AF65-F5344CB8AC3E}">
        <p14:creationId xmlns:p14="http://schemas.microsoft.com/office/powerpoint/2010/main" val="297880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15000"/>
              </a:lnSpc>
              <a:spcBef>
                <a:spcPts val="0"/>
              </a:spcBef>
              <a:spcAft>
                <a:spcPts val="1000"/>
              </a:spcAft>
              <a:buClrTx/>
              <a:buSzTx/>
              <a:buFontTx/>
              <a:buNone/>
              <a:tabLst/>
              <a:defRPr/>
            </a:pPr>
            <a:r>
              <a:rPr lang="en-GB" dirty="0"/>
              <a:t>The Centenary Declaration provides a basis for a human-centred approach to</a:t>
            </a:r>
            <a:r>
              <a:rPr lang="en-GB" baseline="0" dirty="0"/>
              <a:t> the future of work with decent work for all. </a:t>
            </a:r>
          </a:p>
          <a:p>
            <a:pPr algn="just">
              <a:lnSpc>
                <a:spcPct val="115000"/>
              </a:lnSpc>
              <a:spcAft>
                <a:spcPts val="1000"/>
              </a:spcAft>
            </a:pPr>
            <a:endParaRPr lang="en-US" sz="1200" b="1"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15000"/>
              </a:lnSpc>
              <a:spcAft>
                <a:spcPts val="1000"/>
              </a:spcAft>
            </a:pPr>
            <a:r>
              <a:rPr lang="en-US" sz="1200" b="0" dirty="0">
                <a:effectLst/>
                <a:latin typeface="Arial" panose="020B0604020202020204" pitchFamily="34" charset="0"/>
                <a:ea typeface="MS Mincho" panose="02020609040205080304" pitchFamily="49" charset="-128"/>
                <a:cs typeface="Arial" panose="020B0604020202020204" pitchFamily="34" charset="0"/>
              </a:rPr>
              <a:t>A human-</a:t>
            </a:r>
            <a:r>
              <a:rPr lang="en-US" sz="1200" b="0" dirty="0" err="1">
                <a:effectLst/>
                <a:latin typeface="Arial" panose="020B0604020202020204" pitchFamily="34" charset="0"/>
                <a:ea typeface="MS Mincho" panose="02020609040205080304" pitchFamily="49" charset="-128"/>
                <a:cs typeface="Arial" panose="020B0604020202020204" pitchFamily="34" charset="0"/>
              </a:rPr>
              <a:t>centred</a:t>
            </a:r>
            <a:r>
              <a:rPr lang="en-US" sz="1200" b="0" dirty="0">
                <a:effectLst/>
                <a:latin typeface="Arial" panose="020B0604020202020204" pitchFamily="34" charset="0"/>
                <a:ea typeface="MS Mincho" panose="02020609040205080304" pitchFamily="49" charset="-128"/>
                <a:cs typeface="Arial" panose="020B0604020202020204" pitchFamily="34" charset="0"/>
              </a:rPr>
              <a:t> approach to the future of work focuses on three priority areas for action.</a:t>
            </a:r>
          </a:p>
          <a:p>
            <a:pPr algn="just">
              <a:lnSpc>
                <a:spcPct val="115000"/>
              </a:lnSpc>
              <a:spcAft>
                <a:spcPts val="1000"/>
              </a:spcAft>
            </a:pPr>
            <a:endParaRPr lang="en-US" sz="120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15000"/>
              </a:lnSpc>
              <a:spcAft>
                <a:spcPts val="1000"/>
              </a:spcAft>
            </a:pPr>
            <a:r>
              <a:rPr lang="en-US" sz="1200" dirty="0">
                <a:effectLst/>
                <a:latin typeface="Arial" panose="020B0604020202020204" pitchFamily="34" charset="0"/>
                <a:ea typeface="MS Mincho" panose="02020609040205080304" pitchFamily="49" charset="-128"/>
                <a:cs typeface="Arial" panose="020B0604020202020204" pitchFamily="34" charset="0"/>
              </a:rPr>
              <a:t>Increasing investment in people’s capabilities.</a:t>
            </a:r>
          </a:p>
          <a:p>
            <a:pPr algn="just">
              <a:lnSpc>
                <a:spcPct val="115000"/>
              </a:lnSpc>
              <a:spcAft>
                <a:spcPts val="1000"/>
              </a:spcAft>
            </a:pPr>
            <a:endParaRPr lang="en-US" sz="120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15000"/>
              </a:lnSpc>
              <a:spcAft>
                <a:spcPts val="1000"/>
              </a:spcAft>
            </a:pPr>
            <a:r>
              <a:rPr lang="en-US" sz="1200" dirty="0">
                <a:effectLst/>
                <a:latin typeface="Arial" panose="020B0604020202020204" pitchFamily="34" charset="0"/>
                <a:ea typeface="MS Mincho" panose="02020609040205080304" pitchFamily="49" charset="-128"/>
                <a:cs typeface="Arial" panose="020B0604020202020204" pitchFamily="34" charset="0"/>
              </a:rPr>
              <a:t>Increasing investment in the institutions of work, and </a:t>
            </a:r>
          </a:p>
          <a:p>
            <a:pPr algn="just">
              <a:lnSpc>
                <a:spcPct val="115000"/>
              </a:lnSpc>
              <a:spcAft>
                <a:spcPts val="1000"/>
              </a:spcAft>
            </a:pPr>
            <a:endParaRPr lang="en-US" sz="120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15000"/>
              </a:lnSpc>
              <a:spcAft>
                <a:spcPts val="1000"/>
              </a:spcAft>
            </a:pPr>
            <a:r>
              <a:rPr lang="en-US" sz="1200" dirty="0">
                <a:effectLst/>
                <a:latin typeface="Arial" panose="020B0604020202020204" pitchFamily="34" charset="0"/>
                <a:ea typeface="MS Mincho" panose="02020609040205080304" pitchFamily="49" charset="-128"/>
                <a:cs typeface="Arial" panose="020B0604020202020204" pitchFamily="34" charset="0"/>
              </a:rPr>
              <a:t>Increasing investment in decent and sustainable work for all people. </a:t>
            </a:r>
          </a:p>
          <a:p>
            <a:pPr algn="just">
              <a:lnSpc>
                <a:spcPct val="115000"/>
              </a:lnSpc>
              <a:spcAft>
                <a:spcPts val="1000"/>
              </a:spcAft>
            </a:pPr>
            <a:endParaRPr lang="en-US" sz="1200" dirty="0">
              <a:effectLst/>
              <a:latin typeface="Arial" panose="020B0604020202020204" pitchFamily="34" charset="0"/>
              <a:ea typeface="MS Mincho" panose="02020609040205080304" pitchFamily="49" charset="-128"/>
              <a:cs typeface="Arial" panose="020B0604020202020204" pitchFamily="34" charset="0"/>
            </a:endParaRPr>
          </a:p>
          <a:p>
            <a:pPr algn="just">
              <a:lnSpc>
                <a:spcPct val="115000"/>
              </a:lnSpc>
              <a:spcAft>
                <a:spcPts val="1000"/>
              </a:spcAft>
            </a:pPr>
            <a:endParaRPr lang="en-GB" sz="12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fld id="{B2D4FE83-5C64-4DF9-BDA8-0F984614C255}" type="slidenum">
              <a:rPr lang="en-GB" smtClean="0"/>
              <a:t>10</a:t>
            </a:fld>
            <a:endParaRPr lang="en-GB"/>
          </a:p>
        </p:txBody>
      </p:sp>
    </p:spTree>
    <p:extLst>
      <p:ext uri="{BB962C8B-B14F-4D97-AF65-F5344CB8AC3E}">
        <p14:creationId xmlns:p14="http://schemas.microsoft.com/office/powerpoint/2010/main" val="2671005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331708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344404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9597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164174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pPr/>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2542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712812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2169002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4137174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GB"/>
          </a:p>
        </p:txBody>
      </p:sp>
      <p:sp>
        <p:nvSpPr>
          <p:cNvPr id="3" name="Content Placeholder 2"/>
          <p:cNvSpPr>
            <a:spLocks noGrp="1"/>
          </p:cNvSpPr>
          <p:nvPr>
            <p:ph idx="1"/>
          </p:nvPr>
        </p:nvSpPr>
        <p:spPr>
          <a:xfrm>
            <a:off x="490539" y="2393950"/>
            <a:ext cx="7311862" cy="3482975"/>
          </a:xfrm>
        </p:spPr>
        <p:txBody>
          <a:bodyPr/>
          <a:lstStyle/>
          <a:p>
            <a:pPr lvl="0"/>
            <a:r>
              <a:rPr lang="it-IT"/>
              <a:t>Modifica gli stili del testo dello schema
Secondo livello
Terzo livello
Quarto livello
Quinto livello</a:t>
            </a:r>
            <a:endParaRPr lang="en-GB"/>
          </a:p>
        </p:txBody>
      </p:sp>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it-IT"/>
              <a:t>Modifica gli stili del testo dello schema
Secondo livello
Terzo livello
Quarto livello
Quinto livello</a:t>
            </a:r>
            <a:endParaRPr lang="en-GB"/>
          </a:p>
        </p:txBody>
      </p:sp>
      <p:sp>
        <p:nvSpPr>
          <p:cNvPr id="11" name="Footer Placeholder 4">
            <a:extLst>
              <a:ext uri="{FF2B5EF4-FFF2-40B4-BE49-F238E27FC236}">
                <a16:creationId xmlns:a16="http://schemas.microsoft.com/office/drawing/2014/main" id="{1BE33D75-8FB7-0B4A-A794-40186346A1F6}"/>
              </a:ext>
            </a:extLst>
          </p:cNvPr>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endParaRPr lang="en-GB" dirty="0"/>
          </a:p>
        </p:txBody>
      </p:sp>
    </p:spTree>
    <p:extLst>
      <p:ext uri="{BB962C8B-B14F-4D97-AF65-F5344CB8AC3E}">
        <p14:creationId xmlns:p14="http://schemas.microsoft.com/office/powerpoint/2010/main" val="1785831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it-IT" dirty="0"/>
              <a:t>Fare clic per modificare lo stile del titolo dello schema</a:t>
            </a:r>
            <a:endParaRPr lang="en-GB" dirty="0"/>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endParaRPr lang="en-GB" dirty="0"/>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endParaRPr lang="en-GB"/>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endParaRPr lang="en-GB"/>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dirty="0"/>
              <a:t>Click icon to insert picture, or leave unchanged for plain colour fill</a:t>
            </a:r>
          </a:p>
        </p:txBody>
      </p:sp>
    </p:spTree>
    <p:extLst>
      <p:ext uri="{BB962C8B-B14F-4D97-AF65-F5344CB8AC3E}">
        <p14:creationId xmlns:p14="http://schemas.microsoft.com/office/powerpoint/2010/main" val="3166135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GB"/>
          </a:p>
        </p:txBody>
      </p:sp>
      <p:sp>
        <p:nvSpPr>
          <p:cNvPr id="3" name="Content Placeholder 2"/>
          <p:cNvSpPr>
            <a:spLocks noGrp="1"/>
          </p:cNvSpPr>
          <p:nvPr>
            <p:ph idx="1"/>
          </p:nvPr>
        </p:nvSpPr>
        <p:spPr>
          <a:xfrm>
            <a:off x="490539" y="2393950"/>
            <a:ext cx="7311862" cy="3482975"/>
          </a:xfrm>
        </p:spPr>
        <p:txBody>
          <a:bodyPr/>
          <a:lstStyle/>
          <a:p>
            <a:pPr lvl="0"/>
            <a:r>
              <a:rPr lang="it-IT" dirty="0"/>
              <a:t>Modifica gli stili del testo dello schema
Secondo livello
Terzo livello
Quarto livello
Quinto livello</a:t>
            </a:r>
            <a:endParaRPr lang="en-GB" dirty="0"/>
          </a:p>
        </p:txBody>
      </p:sp>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it-IT" dirty="0"/>
              <a:t>Modifica gli stili del testo dello schema
Secondo livello
Terzo livello
Quarto livello
Quinto livello</a:t>
            </a:r>
            <a:endParaRPr lang="en-GB" dirty="0"/>
          </a:p>
        </p:txBody>
      </p:sp>
      <p:sp>
        <p:nvSpPr>
          <p:cNvPr id="9" name="Footer Placeholder 4">
            <a:extLst>
              <a:ext uri="{FF2B5EF4-FFF2-40B4-BE49-F238E27FC236}">
                <a16:creationId xmlns:a16="http://schemas.microsoft.com/office/drawing/2014/main" id="{4B11F5D1-70C1-0F4E-8F34-ADEC5C6BD980}"/>
              </a:ext>
            </a:extLst>
          </p:cNvPr>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endParaRPr lang="en-GB" dirty="0"/>
          </a:p>
        </p:txBody>
      </p:sp>
    </p:spTree>
    <p:extLst>
      <p:ext uri="{BB962C8B-B14F-4D97-AF65-F5344CB8AC3E}">
        <p14:creationId xmlns:p14="http://schemas.microsoft.com/office/powerpoint/2010/main" val="18108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381959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it-IT"/>
              <a:t>Modifica gli stili del testo dello schema
Secondo livello
Terzo livello
Quarto livello
Quinto livello</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it-IT"/>
              <a:t>Modifica gli stili del testo dello schema
Secondo livello
Terzo livello
Quarto livello
Quinto livello</a:t>
            </a:r>
            <a:endParaRPr lang="en-GB"/>
          </a:p>
        </p:txBody>
      </p:sp>
      <p:sp>
        <p:nvSpPr>
          <p:cNvPr id="5" name="Date Placeholder 4"/>
          <p:cNvSpPr>
            <a:spLocks noGrp="1"/>
          </p:cNvSpPr>
          <p:nvPr>
            <p:ph type="dt" sz="half" idx="10"/>
          </p:nvPr>
        </p:nvSpPr>
        <p:spPr/>
        <p:txBody>
          <a:bodyPr/>
          <a:lstStyle/>
          <a:p>
            <a:endParaRPr lang="en-GB"/>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
        <p:nvSpPr>
          <p:cNvPr id="11" name="Footer Placeholder 4">
            <a:extLst>
              <a:ext uri="{FF2B5EF4-FFF2-40B4-BE49-F238E27FC236}">
                <a16:creationId xmlns:a16="http://schemas.microsoft.com/office/drawing/2014/main" id="{0D4F02E8-2DAB-B740-96CE-5D65F9B2903E}"/>
              </a:ext>
            </a:extLst>
          </p:cNvPr>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endParaRPr lang="en-GB" dirty="0"/>
          </a:p>
        </p:txBody>
      </p:sp>
    </p:spTree>
    <p:extLst>
      <p:ext uri="{BB962C8B-B14F-4D97-AF65-F5344CB8AC3E}">
        <p14:creationId xmlns:p14="http://schemas.microsoft.com/office/powerpoint/2010/main" val="2400062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8"/>
          <p:cNvSpPr>
            <a:spLocks noGrp="1"/>
          </p:cNvSpPr>
          <p:nvPr>
            <p:ph sz="quarter" idx="13"/>
          </p:nvPr>
        </p:nvSpPr>
        <p:spPr>
          <a:xfrm>
            <a:off x="812800" y="1803402"/>
            <a:ext cx="5181600" cy="43581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6459868" y="1803399"/>
            <a:ext cx="5181600" cy="4358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7">
            <a:extLst>
              <a:ext uri="{FF2B5EF4-FFF2-40B4-BE49-F238E27FC236}">
                <a16:creationId xmlns:a16="http://schemas.microsoft.com/office/drawing/2014/main" id="{AB91536D-1F3C-44FA-BA3C-C0F904526F42}"/>
              </a:ext>
            </a:extLst>
          </p:cNvPr>
          <p:cNvSpPr>
            <a:spLocks noGrp="1"/>
          </p:cNvSpPr>
          <p:nvPr>
            <p:ph type="dt" sz="half" idx="15"/>
          </p:nvPr>
        </p:nvSpPr>
        <p:spPr/>
        <p:txBody>
          <a:bodyPr/>
          <a:lstStyle>
            <a:lvl1pPr>
              <a:defRPr/>
            </a:lvl1pPr>
          </a:lstStyle>
          <a:p>
            <a:fld id="{0F525E03-3958-415C-9642-F9C85536793F}" type="datetime1">
              <a:rPr lang="en-US" altLang="fr-FR"/>
              <a:pPr/>
              <a:t>11/5/2020</a:t>
            </a:fld>
            <a:endParaRPr lang="en-US" altLang="fr-FR"/>
          </a:p>
        </p:txBody>
      </p:sp>
      <p:sp>
        <p:nvSpPr>
          <p:cNvPr id="6" name="Slide Number Placeholder 9">
            <a:extLst>
              <a:ext uri="{FF2B5EF4-FFF2-40B4-BE49-F238E27FC236}">
                <a16:creationId xmlns:a16="http://schemas.microsoft.com/office/drawing/2014/main" id="{92513D86-8718-4059-8B4E-4F7B20CDEAAA}"/>
              </a:ext>
            </a:extLst>
          </p:cNvPr>
          <p:cNvSpPr>
            <a:spLocks noGrp="1"/>
          </p:cNvSpPr>
          <p:nvPr>
            <p:ph type="sldNum" sz="quarter" idx="16"/>
          </p:nvPr>
        </p:nvSpPr>
        <p:spPr/>
        <p:txBody>
          <a:bodyPr/>
          <a:lstStyle>
            <a:lvl1pPr>
              <a:defRPr/>
            </a:lvl1pPr>
          </a:lstStyle>
          <a:p>
            <a:fld id="{095DAA03-AA71-4E26-BE47-4EAA1893E5C3}" type="slidenum">
              <a:rPr lang="en-US" altLang="fr-FR"/>
              <a:pPr/>
              <a:t>‹#›</a:t>
            </a:fld>
            <a:endParaRPr lang="en-US" altLang="fr-FR"/>
          </a:p>
        </p:txBody>
      </p:sp>
      <p:sp>
        <p:nvSpPr>
          <p:cNvPr id="7" name="Footer Placeholder 11">
            <a:extLst>
              <a:ext uri="{FF2B5EF4-FFF2-40B4-BE49-F238E27FC236}">
                <a16:creationId xmlns:a16="http://schemas.microsoft.com/office/drawing/2014/main" id="{95929B3E-6BB6-4B54-83B1-90A19374DD00}"/>
              </a:ext>
            </a:extLst>
          </p:cNvPr>
          <p:cNvSpPr>
            <a:spLocks noGrp="1"/>
          </p:cNvSpPr>
          <p:nvPr>
            <p:ph type="ftr" sz="quarter" idx="17"/>
          </p:nvPr>
        </p:nvSpPr>
        <p:spPr/>
        <p:txBody>
          <a:bodyPr rtlCol="0"/>
          <a:lstStyle>
            <a:lvl1pPr>
              <a:defRPr/>
            </a:lvl1pPr>
            <a:extLst/>
          </a:lstStyle>
          <a:p>
            <a:pPr>
              <a:defRPr/>
            </a:pPr>
            <a:endParaRPr lang="en-US"/>
          </a:p>
        </p:txBody>
      </p:sp>
    </p:spTree>
    <p:extLst>
      <p:ext uri="{BB962C8B-B14F-4D97-AF65-F5344CB8AC3E}">
        <p14:creationId xmlns:p14="http://schemas.microsoft.com/office/powerpoint/2010/main" val="239004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332519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412009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133284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263846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384595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a:t>
            </a:fld>
            <a:endParaRPr lang="en-GB"/>
          </a:p>
        </p:txBody>
      </p:sp>
    </p:spTree>
    <p:extLst>
      <p:ext uri="{BB962C8B-B14F-4D97-AF65-F5344CB8AC3E}">
        <p14:creationId xmlns:p14="http://schemas.microsoft.com/office/powerpoint/2010/main" val="42826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6227C0-AD57-4F9B-BAE3-EEFB0D0EE427}" type="slidenum">
              <a:rPr lang="en-GB" smtClean="0"/>
              <a:pPr/>
              <a:t>‹#›</a:t>
            </a:fld>
            <a:endParaRPr lang="en-GB"/>
          </a:p>
        </p:txBody>
      </p:sp>
      <p:sp>
        <p:nvSpPr>
          <p:cNvPr id="5" name="Date Placeholder 4"/>
          <p:cNvSpPr>
            <a:spLocks noGrp="1"/>
          </p:cNvSpPr>
          <p:nvPr>
            <p:ph type="dt" sz="half" idx="10"/>
          </p:nvPr>
        </p:nvSpPr>
        <p:spPr/>
        <p:txBody>
          <a:bodyPr/>
          <a:lstStyle/>
          <a:p>
            <a:endParaRPr lang="en-GB"/>
          </a:p>
        </p:txBody>
      </p:sp>
    </p:spTree>
    <p:extLst>
      <p:ext uri="{BB962C8B-B14F-4D97-AF65-F5344CB8AC3E}">
        <p14:creationId xmlns:p14="http://schemas.microsoft.com/office/powerpoint/2010/main" val="344781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56227C0-AD57-4F9B-BAE3-EEFB0D0EE427}" type="slidenum">
              <a:rPr lang="en-GB" smtClean="0"/>
              <a:pPr/>
              <a:t>‹#›</a:t>
            </a:fld>
            <a:endParaRPr lang="en-GB"/>
          </a:p>
        </p:txBody>
      </p:sp>
      <p:pic>
        <p:nvPicPr>
          <p:cNvPr id="18" name="Picture 7">
            <a:extLst>
              <a:ext uri="{FF2B5EF4-FFF2-40B4-BE49-F238E27FC236}">
                <a16:creationId xmlns:a16="http://schemas.microsoft.com/office/drawing/2014/main" id="{86CA9D83-8383-44FD-A008-DBE59260010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29" name="Picture 10">
            <a:extLst>
              <a:ext uri="{FF2B5EF4-FFF2-40B4-BE49-F238E27FC236}">
                <a16:creationId xmlns:a16="http://schemas.microsoft.com/office/drawing/2014/main" id="{DECB8468-9F86-44C0-928F-CC741523416E}"/>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30" name="Picture 11">
            <a:extLst>
              <a:ext uri="{FF2B5EF4-FFF2-40B4-BE49-F238E27FC236}">
                <a16:creationId xmlns:a16="http://schemas.microsoft.com/office/drawing/2014/main" id="{CE0EC24C-F5A2-4829-B3A7-90211E78F241}"/>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60254482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10" r:id="rId17"/>
    <p:sldLayoutId id="2147483649" r:id="rId18"/>
    <p:sldLayoutId id="2147483667" r:id="rId19"/>
    <p:sldLayoutId id="2147483668" r:id="rId20"/>
    <p:sldLayoutId id="2147483714" r:id="rId21"/>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9" userDrawn="1">
          <p15:clr>
            <a:srgbClr val="F26B43"/>
          </p15:clr>
        </p15:guide>
        <p15:guide id="4" pos="7371" userDrawn="1">
          <p15:clr>
            <a:srgbClr val="F26B43"/>
          </p15:clr>
        </p15:guide>
        <p15:guide id="5" orient="horz" pos="309" userDrawn="1">
          <p15:clr>
            <a:srgbClr val="F26B43"/>
          </p15:clr>
        </p15:guide>
        <p15:guide id="6" orient="horz" pos="4011" userDrawn="1">
          <p15:clr>
            <a:srgbClr val="F26B43"/>
          </p15:clr>
        </p15:guide>
        <p15:guide id="7" orient="horz" pos="1508" userDrawn="1">
          <p15:clr>
            <a:srgbClr val="F26B43"/>
          </p15:clr>
        </p15:guide>
        <p15:guide id="8" orient="horz" pos="3702" userDrawn="1">
          <p15:clr>
            <a:srgbClr val="F26B43"/>
          </p15:clr>
        </p15:guide>
        <p15:guide id="9" orient="horz" pos="15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ilo.org/dyn/normlex/en/f?p=NORMLEXPUB:12100:::NO:12100:P12100_ILO_CODE:C155:NO" TargetMode="External"/><Relationship Id="rId2" Type="http://schemas.openxmlformats.org/officeDocument/2006/relationships/hyperlink" Target="http://www.ilo.org/dyn/normlex/en/f?p=NORMLEXPUB:12100:::NO:12100:P12100_ILO_CODE:C187:NO" TargetMode="External"/><Relationship Id="rId1" Type="http://schemas.openxmlformats.org/officeDocument/2006/relationships/slideLayout" Target="../slideLayouts/slideLayout2.xml"/><Relationship Id="rId5" Type="http://schemas.openxmlformats.org/officeDocument/2006/relationships/hyperlink" Target="http://www.ilo.org/dyn/normlex/en/f?p=NORMLEXPUB:12100:::NO:12100:P12100_ILO_CODE:C161:NO" TargetMode="External"/><Relationship Id="rId4" Type="http://schemas.openxmlformats.org/officeDocument/2006/relationships/hyperlink" Target="http://www.ilo.org/dyn/normlex/en/f?p=NORMLEXPUB:12100:::NO:12100:P12100_ILO_CODE:P155:NO"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92E4AF-3A79-4565-8E4D-9C8FF736BFA4}"/>
              </a:ext>
            </a:extLst>
          </p:cNvPr>
          <p:cNvSpPr>
            <a:spLocks noGrp="1"/>
          </p:cNvSpPr>
          <p:nvPr>
            <p:ph type="title"/>
          </p:nvPr>
        </p:nvSpPr>
        <p:spPr>
          <a:xfrm>
            <a:off x="1331649" y="1213621"/>
            <a:ext cx="6930297" cy="358066"/>
          </a:xfrm>
        </p:spPr>
        <p:txBody>
          <a:bodyPr>
            <a:noAutofit/>
          </a:bodyPr>
          <a:lstStyle/>
          <a:p>
            <a:pPr algn="l"/>
            <a:r>
              <a:rPr lang="fr-FR" sz="3000" b="0" i="0" dirty="0">
                <a:solidFill>
                  <a:srgbClr val="7030A0"/>
                </a:solidFill>
                <a:effectLst/>
                <a:latin typeface="Times New Roman" panose="02020603050405020304" pitchFamily="18" charset="0"/>
              </a:rPr>
              <a:t>PERC OHS Western Balkan </a:t>
            </a:r>
            <a:r>
              <a:rPr lang="fr-FR" sz="3000" b="0" i="0" dirty="0" err="1">
                <a:solidFill>
                  <a:srgbClr val="7030A0"/>
                </a:solidFill>
                <a:effectLst/>
                <a:latin typeface="Times New Roman" panose="02020603050405020304" pitchFamily="18" charset="0"/>
              </a:rPr>
              <a:t>virtual</a:t>
            </a:r>
            <a:r>
              <a:rPr lang="fr-FR" sz="3000" b="0" i="0" dirty="0">
                <a:solidFill>
                  <a:srgbClr val="7030A0"/>
                </a:solidFill>
                <a:effectLst/>
                <a:latin typeface="Times New Roman" panose="02020603050405020304" pitchFamily="18" charset="0"/>
              </a:rPr>
              <a:t> meeting</a:t>
            </a:r>
            <a:endParaRPr lang="fr-FR" sz="3000" dirty="0">
              <a:solidFill>
                <a:srgbClr val="7030A0"/>
              </a:solidFill>
            </a:endParaRPr>
          </a:p>
        </p:txBody>
      </p:sp>
      <p:sp>
        <p:nvSpPr>
          <p:cNvPr id="3" name="Marcador de contenido 2">
            <a:extLst>
              <a:ext uri="{FF2B5EF4-FFF2-40B4-BE49-F238E27FC236}">
                <a16:creationId xmlns:a16="http://schemas.microsoft.com/office/drawing/2014/main" id="{1F2D3172-E0C7-4489-954A-82B5FFFD1465}"/>
              </a:ext>
            </a:extLst>
          </p:cNvPr>
          <p:cNvSpPr>
            <a:spLocks noGrp="1"/>
          </p:cNvSpPr>
          <p:nvPr>
            <p:ph idx="1"/>
          </p:nvPr>
        </p:nvSpPr>
        <p:spPr>
          <a:xfrm>
            <a:off x="677334" y="1757779"/>
            <a:ext cx="8596668" cy="4283583"/>
          </a:xfrm>
        </p:spPr>
        <p:txBody>
          <a:bodyPr>
            <a:normAutofit fontScale="92500" lnSpcReduction="20000"/>
          </a:bodyPr>
          <a:lstStyle/>
          <a:p>
            <a:pPr marL="0" lvl="0" indent="0" defTabSz="914400" eaLnBrk="0" fontAlgn="base" hangingPunct="0">
              <a:spcBef>
                <a:spcPct val="0"/>
              </a:spcBef>
              <a:spcAft>
                <a:spcPct val="0"/>
              </a:spcAft>
              <a:buClrTx/>
              <a:buSzTx/>
              <a:buNone/>
              <a:tabLst>
                <a:tab pos="257175" algn="l"/>
              </a:tabLst>
            </a:pPr>
            <a:endParaRPr lang="en-GB" altLang="fr-FR" sz="20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lvl="0" indent="0" algn="ctr" defTabSz="914400" eaLnBrk="0" fontAlgn="base" hangingPunct="0">
              <a:spcBef>
                <a:spcPct val="0"/>
              </a:spcBef>
              <a:spcAft>
                <a:spcPct val="0"/>
              </a:spcAft>
              <a:buClrTx/>
              <a:buSzTx/>
              <a:buNone/>
              <a:tabLst>
                <a:tab pos="257175" algn="l"/>
              </a:tabLst>
            </a:pPr>
            <a:r>
              <a:rPr lang="en-GB" altLang="fr-FR" sz="2800"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L="0" lvl="0" indent="0" algn="ctr" defTabSz="914400" eaLnBrk="0" fontAlgn="base" hangingPunct="0">
              <a:spcBef>
                <a:spcPct val="0"/>
              </a:spcBef>
              <a:spcAft>
                <a:spcPct val="0"/>
              </a:spcAft>
              <a:buClrTx/>
              <a:buSzTx/>
              <a:buNone/>
              <a:tabLst>
                <a:tab pos="257175" algn="l"/>
              </a:tabLst>
            </a:pPr>
            <a:r>
              <a:rPr lang="en-GB" altLang="fr-FR" sz="2800" b="1" dirty="0">
                <a:solidFill>
                  <a:srgbClr val="0070C0"/>
                </a:solidFill>
                <a:latin typeface="Calibri" panose="020F0502020204030204" pitchFamily="34" charset="0"/>
                <a:ea typeface="Calibri" panose="020F0502020204030204" pitchFamily="34" charset="0"/>
                <a:cs typeface="Calibri" panose="020F0502020204030204" pitchFamily="34" charset="0"/>
              </a:rPr>
              <a:t>ILO Centenary Declaration &amp; ILO OSH Framework</a:t>
            </a:r>
          </a:p>
          <a:p>
            <a:pPr marL="0" lvl="0" indent="0" defTabSz="914400" eaLnBrk="0" fontAlgn="base" hangingPunct="0">
              <a:spcBef>
                <a:spcPct val="0"/>
              </a:spcBef>
              <a:spcAft>
                <a:spcPct val="0"/>
              </a:spcAft>
              <a:buClrTx/>
              <a:buSzTx/>
              <a:buNone/>
              <a:tabLst>
                <a:tab pos="257175" algn="l"/>
              </a:tabLst>
            </a:pPr>
            <a:endParaRPr lang="en-GB" altLang="fr-FR" sz="2000" b="1" dirty="0">
              <a:solidFill>
                <a:srgbClr val="0070C0"/>
              </a:solidFill>
              <a:latin typeface="Calibri" panose="020F0502020204030204" pitchFamily="34" charset="0"/>
              <a:cs typeface="Calibri" panose="020F0502020204030204" pitchFamily="34" charset="0"/>
            </a:endParaRPr>
          </a:p>
          <a:p>
            <a:pPr marL="0" lvl="0" indent="0" defTabSz="914400" eaLnBrk="0" fontAlgn="base" hangingPunct="0">
              <a:spcBef>
                <a:spcPct val="0"/>
              </a:spcBef>
              <a:spcAft>
                <a:spcPct val="0"/>
              </a:spcAft>
              <a:buClrTx/>
              <a:buSzTx/>
              <a:buNone/>
              <a:tabLst>
                <a:tab pos="257175" algn="l"/>
              </a:tabLst>
            </a:pPr>
            <a:endParaRPr lang="fr-FR" altLang="fr-FR" sz="1100" dirty="0">
              <a:solidFill>
                <a:schemeClr val="tx1"/>
              </a:solidFill>
            </a:endParaRPr>
          </a:p>
          <a:p>
            <a:pPr defTabSz="914400" eaLnBrk="0" fontAlgn="base" hangingPunct="0">
              <a:spcBef>
                <a:spcPct val="0"/>
              </a:spcBef>
              <a:spcAft>
                <a:spcPct val="0"/>
              </a:spcAft>
              <a:buClrTx/>
              <a:buSzTx/>
              <a:buFont typeface="+mj-lt"/>
              <a:buAutoNum type="arabicPeriod"/>
              <a:tabLst>
                <a:tab pos="257175" algn="l"/>
              </a:tabLst>
            </a:pPr>
            <a:r>
              <a:rPr lang="en-GB" altLang="fr-FR" sz="3600" dirty="0">
                <a:solidFill>
                  <a:schemeClr val="tx1"/>
                </a:solidFill>
                <a:latin typeface="Calibri" panose="020F0502020204030204" pitchFamily="34" charset="0"/>
                <a:ea typeface="Calibri" panose="020F0502020204030204" pitchFamily="34" charset="0"/>
                <a:cs typeface="Calibri" panose="020F0502020204030204" pitchFamily="34" charset="0"/>
              </a:rPr>
              <a:t>The ILO Centenary Declaration </a:t>
            </a:r>
            <a:endParaRPr lang="fr-FR" altLang="fr-FR" sz="3600" dirty="0">
              <a:solidFill>
                <a:schemeClr val="tx1"/>
              </a:solidFill>
            </a:endParaRPr>
          </a:p>
          <a:p>
            <a:pPr defTabSz="914400" eaLnBrk="0" fontAlgn="base" hangingPunct="0">
              <a:spcBef>
                <a:spcPct val="0"/>
              </a:spcBef>
              <a:spcAft>
                <a:spcPct val="0"/>
              </a:spcAft>
              <a:buClrTx/>
              <a:buSzTx/>
              <a:buFont typeface="+mj-lt"/>
              <a:buAutoNum type="arabicPeriod"/>
              <a:tabLst>
                <a:tab pos="257175" algn="l"/>
              </a:tabLst>
            </a:pPr>
            <a:r>
              <a:rPr lang="en-GB" altLang="fr-FR" sz="3600" dirty="0">
                <a:solidFill>
                  <a:schemeClr val="tx1"/>
                </a:solidFill>
                <a:latin typeface="Calibri" panose="020F0502020204030204" pitchFamily="34" charset="0"/>
                <a:ea typeface="Calibri" panose="020F0502020204030204" pitchFamily="34" charset="0"/>
                <a:cs typeface="Calibri" panose="020F0502020204030204" pitchFamily="34" charset="0"/>
              </a:rPr>
              <a:t>ILO Promotional framework for occupational safety and health</a:t>
            </a:r>
            <a:endParaRPr lang="en-GB" altLang="fr-FR" sz="3600" dirty="0">
              <a:solidFill>
                <a:schemeClr val="tx1"/>
              </a:solidFill>
              <a:latin typeface="Arial" panose="020B0604020202020204" pitchFamily="34" charset="0"/>
            </a:endParaRPr>
          </a:p>
          <a:p>
            <a:pPr marL="0" indent="0">
              <a:buNone/>
            </a:pPr>
            <a:endParaRPr lang="fr-FR" dirty="0"/>
          </a:p>
          <a:p>
            <a:endParaRPr lang="fr-FR" dirty="0"/>
          </a:p>
          <a:p>
            <a:endParaRPr lang="fr-FR" dirty="0"/>
          </a:p>
          <a:p>
            <a:pPr marL="0" indent="0" algn="r">
              <a:buNone/>
            </a:pPr>
            <a:r>
              <a:rPr lang="en-GB" altLang="fr-FR"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GB" altLang="fr-FR" dirty="0">
                <a:solidFill>
                  <a:srgbClr val="0070C0"/>
                </a:solidFill>
                <a:latin typeface="Calibri" panose="020F0502020204030204" pitchFamily="34" charset="0"/>
                <a:ea typeface="Calibri" panose="020F0502020204030204" pitchFamily="34" charset="0"/>
                <a:cs typeface="Calibri" panose="020F0502020204030204" pitchFamily="34" charset="0"/>
              </a:rPr>
              <a:t>6 November 2020</a:t>
            </a:r>
            <a:endParaRPr lang="fr-FR" altLang="fr-FR" sz="1050" dirty="0">
              <a:solidFill>
                <a:schemeClr val="tx1"/>
              </a:solidFill>
            </a:endParaRPr>
          </a:p>
          <a:p>
            <a:pPr marL="0" lvl="0" indent="0" algn="r" defTabSz="914400" eaLnBrk="0" fontAlgn="base" hangingPunct="0">
              <a:spcBef>
                <a:spcPct val="0"/>
              </a:spcBef>
              <a:spcAft>
                <a:spcPct val="0"/>
              </a:spcAft>
              <a:buClrTx/>
              <a:buSzTx/>
              <a:buNone/>
              <a:tabLst>
                <a:tab pos="257175" algn="l"/>
              </a:tabLst>
            </a:pPr>
            <a:r>
              <a:rPr lang="en-GB" altLang="fr-FR" dirty="0">
                <a:solidFill>
                  <a:schemeClr val="tx1"/>
                </a:solidFill>
                <a:latin typeface="Calibri" panose="020F0502020204030204" pitchFamily="34" charset="0"/>
                <a:ea typeface="Calibri" panose="020F0502020204030204" pitchFamily="34" charset="0"/>
                <a:cs typeface="Calibri" panose="020F0502020204030204" pitchFamily="34" charset="0"/>
              </a:rPr>
              <a:t>Time 10:00hs</a:t>
            </a:r>
            <a:endParaRPr lang="fr-FR" altLang="fr-FR" sz="1100" dirty="0">
              <a:solidFill>
                <a:schemeClr val="tx1"/>
              </a:solidFill>
            </a:endParaRPr>
          </a:p>
          <a:p>
            <a:pPr marL="0" lvl="0" indent="0" algn="r" defTabSz="914400" eaLnBrk="0" fontAlgn="base" hangingPunct="0">
              <a:spcBef>
                <a:spcPct val="0"/>
              </a:spcBef>
              <a:spcAft>
                <a:spcPct val="0"/>
              </a:spcAft>
              <a:buClrTx/>
              <a:buSzTx/>
              <a:buNone/>
              <a:tabLst>
                <a:tab pos="257175" algn="l"/>
              </a:tabLst>
            </a:pPr>
            <a:r>
              <a:rPr lang="en-GB" altLang="fr-FR" u="sng" dirty="0">
                <a:solidFill>
                  <a:schemeClr val="tx1"/>
                </a:solidFill>
                <a:latin typeface="Calibri" panose="020F0502020204030204" pitchFamily="34" charset="0"/>
                <a:ea typeface="Calibri" panose="020F0502020204030204" pitchFamily="34" charset="0"/>
                <a:cs typeface="Calibri" panose="020F0502020204030204" pitchFamily="34" charset="0"/>
              </a:rPr>
              <a:t>Speaker</a:t>
            </a:r>
            <a:r>
              <a:rPr lang="en-GB" altLang="fr-FR" dirty="0">
                <a:solidFill>
                  <a:schemeClr val="tx1"/>
                </a:solidFill>
                <a:latin typeface="Calibri" panose="020F0502020204030204" pitchFamily="34" charset="0"/>
                <a:ea typeface="Calibri" panose="020F0502020204030204" pitchFamily="34" charset="0"/>
                <a:cs typeface="Calibri" panose="020F0502020204030204" pitchFamily="34" charset="0"/>
              </a:rPr>
              <a:t>: Victor Hugo Ricco</a:t>
            </a:r>
            <a:endParaRPr lang="fr-FR" altLang="fr-FR" sz="1100" dirty="0">
              <a:solidFill>
                <a:schemeClr val="tx1"/>
              </a:solidFill>
            </a:endParaRPr>
          </a:p>
          <a:p>
            <a:endParaRPr lang="fr-FR" dirty="0"/>
          </a:p>
        </p:txBody>
      </p:sp>
      <p:sp>
        <p:nvSpPr>
          <p:cNvPr id="6" name="Marcador de número de diapositiva 5">
            <a:extLst>
              <a:ext uri="{FF2B5EF4-FFF2-40B4-BE49-F238E27FC236}">
                <a16:creationId xmlns:a16="http://schemas.microsoft.com/office/drawing/2014/main" id="{908AA455-75EF-4196-AA29-8B19637911A4}"/>
              </a:ext>
            </a:extLst>
          </p:cNvPr>
          <p:cNvSpPr>
            <a:spLocks noGrp="1"/>
          </p:cNvSpPr>
          <p:nvPr>
            <p:ph type="sldNum" sz="quarter" idx="12"/>
          </p:nvPr>
        </p:nvSpPr>
        <p:spPr/>
        <p:txBody>
          <a:bodyPr/>
          <a:lstStyle/>
          <a:p>
            <a:fld id="{856227C0-AD57-4F9B-BAE3-EEFB0D0EE427}" type="slidenum">
              <a:rPr lang="en-GB" smtClean="0"/>
              <a:pPr/>
              <a:t>1</a:t>
            </a:fld>
            <a:endParaRPr lang="en-GB"/>
          </a:p>
        </p:txBody>
      </p:sp>
      <p:sp>
        <p:nvSpPr>
          <p:cNvPr id="7" name="Rectangle 2">
            <a:extLst>
              <a:ext uri="{FF2B5EF4-FFF2-40B4-BE49-F238E27FC236}">
                <a16:creationId xmlns:a16="http://schemas.microsoft.com/office/drawing/2014/main" id="{013ABF79-8333-43D7-A5C0-72FCE9B66A9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854930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647" y="362673"/>
            <a:ext cx="10186392" cy="995209"/>
          </a:xfrm>
          <a:prstGeom prst="rect">
            <a:avLst/>
          </a:prstGeom>
        </p:spPr>
        <p:txBody>
          <a:bodyPr wrap="square">
            <a:spAutoFit/>
          </a:bodyPr>
          <a:lstStyle/>
          <a:p>
            <a:r>
              <a:rPr lang="en-US" sz="2667" b="1" dirty="0">
                <a:solidFill>
                  <a:srgbClr val="C1274D"/>
                </a:solidFill>
                <a:latin typeface="Arial" panose="020B0604020202020204" pitchFamily="34" charset="0"/>
                <a:cs typeface="Arial" panose="020B0604020202020204" pitchFamily="34" charset="0"/>
              </a:rPr>
              <a:t>CENTENARY DECLARATION</a:t>
            </a:r>
          </a:p>
          <a:p>
            <a:r>
              <a:rPr lang="en-US" sz="3200" b="1" dirty="0">
                <a:solidFill>
                  <a:srgbClr val="801534"/>
                </a:solidFill>
                <a:latin typeface="Arial" panose="020B0604020202020204" pitchFamily="34" charset="0"/>
                <a:cs typeface="Arial" panose="020B0604020202020204" pitchFamily="34" charset="0"/>
              </a:rPr>
              <a:t>A human-</a:t>
            </a:r>
            <a:r>
              <a:rPr lang="en-US" sz="3200" b="1" dirty="0" err="1">
                <a:solidFill>
                  <a:srgbClr val="801534"/>
                </a:solidFill>
                <a:latin typeface="Arial" panose="020B0604020202020204" pitchFamily="34" charset="0"/>
                <a:cs typeface="Arial" panose="020B0604020202020204" pitchFamily="34" charset="0"/>
              </a:rPr>
              <a:t>centred</a:t>
            </a:r>
            <a:r>
              <a:rPr lang="en-US" sz="3200" b="1" dirty="0">
                <a:solidFill>
                  <a:srgbClr val="801534"/>
                </a:solidFill>
                <a:latin typeface="Arial" panose="020B0604020202020204" pitchFamily="34" charset="0"/>
                <a:cs typeface="Arial" panose="020B0604020202020204" pitchFamily="34" charset="0"/>
              </a:rPr>
              <a:t> approach</a:t>
            </a:r>
            <a:endParaRPr lang="en-GB" sz="3200" b="1" dirty="0">
              <a:solidFill>
                <a:srgbClr val="801534"/>
              </a:solidFill>
              <a:latin typeface="Arial" panose="020B0604020202020204" pitchFamily="34" charset="0"/>
              <a:cs typeface="Arial" panose="020B0604020202020204" pitchFamily="34" charset="0"/>
            </a:endParaRPr>
          </a:p>
        </p:txBody>
      </p:sp>
      <p:cxnSp>
        <p:nvCxnSpPr>
          <p:cNvPr id="3" name="Straight Connector 2"/>
          <p:cNvCxnSpPr/>
          <p:nvPr/>
        </p:nvCxnSpPr>
        <p:spPr>
          <a:xfrm>
            <a:off x="0" y="1525260"/>
            <a:ext cx="9251029" cy="0"/>
          </a:xfrm>
          <a:prstGeom prst="line">
            <a:avLst/>
          </a:prstGeom>
          <a:ln w="19050">
            <a:solidFill>
              <a:srgbClr val="801534"/>
            </a:solidFill>
            <a:prstDash val="solid"/>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pic>
        <p:nvPicPr>
          <p:cNvPr id="6" name="Image 3">
            <a:extLst>
              <a:ext uri="{FF2B5EF4-FFF2-40B4-BE49-F238E27FC236}">
                <a16:creationId xmlns:a16="http://schemas.microsoft.com/office/drawing/2014/main" id="{652F5590-8B95-DF4E-9DE1-DFBB501AB6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3364" y="1981200"/>
            <a:ext cx="4338987" cy="4338987"/>
          </a:xfrm>
          <a:prstGeom prst="rect">
            <a:avLst/>
          </a:prstGeom>
        </p:spPr>
      </p:pic>
      <p:sp>
        <p:nvSpPr>
          <p:cNvPr id="7" name="Rectangle 6"/>
          <p:cNvSpPr/>
          <p:nvPr/>
        </p:nvSpPr>
        <p:spPr>
          <a:xfrm>
            <a:off x="689647" y="1873147"/>
            <a:ext cx="5876253" cy="4524315"/>
          </a:xfrm>
          <a:prstGeom prst="rect">
            <a:avLst/>
          </a:prstGeom>
        </p:spPr>
        <p:txBody>
          <a:bodyPr wrap="square">
            <a:spAutoFit/>
          </a:bodyPr>
          <a:lstStyle/>
          <a:p>
            <a:r>
              <a:rPr lang="en-US" sz="3200" b="1" dirty="0">
                <a:latin typeface="Arial" panose="020B0604020202020204" pitchFamily="34" charset="0"/>
                <a:cs typeface="Arial" panose="020B0604020202020204" pitchFamily="34" charset="0"/>
              </a:rPr>
              <a:t>The approach focuses on three priorities for action: </a:t>
            </a:r>
          </a:p>
          <a:p>
            <a:pPr marL="457189" indent="-457189">
              <a:buFont typeface="Arial" panose="020B0604020202020204" pitchFamily="34" charset="0"/>
              <a:buChar char="•"/>
            </a:pPr>
            <a:r>
              <a:rPr lang="en-US" sz="3200" dirty="0">
                <a:latin typeface="Arial" panose="020B0604020202020204" pitchFamily="34" charset="0"/>
                <a:cs typeface="Arial" panose="020B0604020202020204" pitchFamily="34" charset="0"/>
              </a:rPr>
              <a:t>Increasing investment in people’s capabilities, </a:t>
            </a:r>
          </a:p>
          <a:p>
            <a:pPr marL="457189" indent="-457189">
              <a:buFont typeface="Arial" panose="020B0604020202020204" pitchFamily="34" charset="0"/>
              <a:buChar char="•"/>
            </a:pPr>
            <a:r>
              <a:rPr lang="en-US" sz="3200" dirty="0">
                <a:latin typeface="Arial" panose="020B0604020202020204" pitchFamily="34" charset="0"/>
                <a:cs typeface="Arial" panose="020B0604020202020204" pitchFamily="34" charset="0"/>
              </a:rPr>
              <a:t>Increasing investment in the institutions of work, and </a:t>
            </a:r>
          </a:p>
          <a:p>
            <a:pPr marL="457189" indent="-457189">
              <a:buFont typeface="Arial" panose="020B0604020202020204" pitchFamily="34" charset="0"/>
              <a:buChar char="•"/>
            </a:pPr>
            <a:r>
              <a:rPr lang="en-US" sz="3200" dirty="0">
                <a:latin typeface="Arial" panose="020B0604020202020204" pitchFamily="34" charset="0"/>
                <a:cs typeface="Arial" panose="020B0604020202020204" pitchFamily="34" charset="0"/>
              </a:rPr>
              <a:t>Increasing investment in decent and sustainable work. </a:t>
            </a:r>
          </a:p>
        </p:txBody>
      </p:sp>
    </p:spTree>
    <p:extLst>
      <p:ext uri="{BB962C8B-B14F-4D97-AF65-F5344CB8AC3E}">
        <p14:creationId xmlns:p14="http://schemas.microsoft.com/office/powerpoint/2010/main" val="58311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645" y="1786659"/>
            <a:ext cx="11502355" cy="5058436"/>
          </a:xfrm>
          <a:prstGeom prst="rect">
            <a:avLst/>
          </a:prstGeom>
        </p:spPr>
        <p:txBody>
          <a:bodyPr wrap="square">
            <a:spAutoFit/>
          </a:bodyPr>
          <a:lstStyle/>
          <a:p>
            <a:pPr marL="457189" indent="-457189">
              <a:buFont typeface="Arial" panose="020B0604020202020204" pitchFamily="34" charset="0"/>
              <a:buChar char="•"/>
            </a:pPr>
            <a:r>
              <a:rPr lang="en-GB" sz="2667" dirty="0">
                <a:latin typeface="Arial" panose="020B0604020202020204" pitchFamily="34" charset="0"/>
                <a:cs typeface="Arial" panose="020B0604020202020204" pitchFamily="34" charset="0"/>
              </a:rPr>
              <a:t>Strengthened constituent capacity and mechanisms of social dialogue.</a:t>
            </a:r>
          </a:p>
          <a:p>
            <a:pPr marL="457189" indent="-457189">
              <a:buFont typeface="Arial" panose="020B0604020202020204" pitchFamily="34" charset="0"/>
              <a:buChar char="•"/>
            </a:pPr>
            <a:r>
              <a:rPr lang="en-GB" sz="2667" dirty="0">
                <a:latin typeface="Arial" panose="020B0604020202020204" pitchFamily="34" charset="0"/>
                <a:cs typeface="Arial" panose="020B0604020202020204" pitchFamily="34" charset="0"/>
              </a:rPr>
              <a:t>Robust international labour standards and effective supervision.</a:t>
            </a:r>
          </a:p>
          <a:p>
            <a:pPr marL="457189" indent="-457189">
              <a:buFont typeface="Arial" panose="020B0604020202020204" pitchFamily="34" charset="0"/>
              <a:buChar char="•"/>
            </a:pPr>
            <a:r>
              <a:rPr lang="en-GB" sz="2667" dirty="0">
                <a:latin typeface="Arial" panose="020B0604020202020204" pitchFamily="34" charset="0"/>
                <a:cs typeface="Arial" panose="020B0604020202020204" pitchFamily="34" charset="0"/>
              </a:rPr>
              <a:t>Harnessing economic, social and environmental transformations.</a:t>
            </a:r>
          </a:p>
          <a:p>
            <a:pPr marL="457189" indent="-457189">
              <a:buFont typeface="Arial" panose="020B0604020202020204" pitchFamily="34" charset="0"/>
              <a:buChar char="•"/>
            </a:pPr>
            <a:r>
              <a:rPr lang="en-GB" sz="2667" dirty="0">
                <a:latin typeface="Arial" panose="020B0604020202020204" pitchFamily="34" charset="0"/>
                <a:cs typeface="Arial" panose="020B0604020202020204" pitchFamily="34" charset="0"/>
              </a:rPr>
              <a:t>Enabling entrepreneurship and sustainable enterprises.</a:t>
            </a:r>
          </a:p>
          <a:p>
            <a:pPr marL="457189" indent="-457189">
              <a:buFont typeface="Arial" panose="020B0604020202020204" pitchFamily="34" charset="0"/>
              <a:buChar char="•"/>
            </a:pPr>
            <a:r>
              <a:rPr lang="en-GB" sz="2667" dirty="0">
                <a:latin typeface="Arial" panose="020B0604020202020204" pitchFamily="34" charset="0"/>
                <a:cs typeface="Arial" panose="020B0604020202020204" pitchFamily="34" charset="0"/>
              </a:rPr>
              <a:t>Enabling effective lifelong learning to facilitate access to and transitions in labour market.</a:t>
            </a:r>
          </a:p>
          <a:p>
            <a:pPr marL="457189" indent="-457189">
              <a:buFont typeface="Arial" panose="020B0604020202020204" pitchFamily="34" charset="0"/>
              <a:buChar char="•"/>
            </a:pPr>
            <a:r>
              <a:rPr lang="en-GB" sz="2667" dirty="0">
                <a:latin typeface="Arial" panose="020B0604020202020204" pitchFamily="34" charset="0"/>
                <a:cs typeface="Arial" panose="020B0604020202020204" pitchFamily="34" charset="0"/>
              </a:rPr>
              <a:t>Transformative agenda on gender equality.</a:t>
            </a:r>
          </a:p>
          <a:p>
            <a:pPr marL="457189" indent="-457189">
              <a:buFont typeface="Arial" panose="020B0604020202020204" pitchFamily="34" charset="0"/>
              <a:buChar char="•"/>
            </a:pPr>
            <a:r>
              <a:rPr lang="en-GB" sz="2667" dirty="0">
                <a:latin typeface="Arial" panose="020B0604020202020204" pitchFamily="34" charset="0"/>
                <a:cs typeface="Arial" panose="020B0604020202020204" pitchFamily="34" charset="0"/>
              </a:rPr>
              <a:t>Effective protection for all workers.</a:t>
            </a:r>
          </a:p>
          <a:p>
            <a:pPr marL="457189" indent="-457189">
              <a:buFont typeface="Arial" panose="020B0604020202020204" pitchFamily="34" charset="0"/>
              <a:buChar char="•"/>
            </a:pPr>
            <a:r>
              <a:rPr lang="en-GB" sz="2667" dirty="0">
                <a:latin typeface="Arial" panose="020B0604020202020204" pitchFamily="34" charset="0"/>
                <a:cs typeface="Arial" panose="020B0604020202020204" pitchFamily="34" charset="0"/>
              </a:rPr>
              <a:t>Comprehensive and sustainable social protection for all.</a:t>
            </a:r>
          </a:p>
          <a:p>
            <a:pPr marL="457189" indent="-457189">
              <a:buFont typeface="Arial" panose="020B0604020202020204" pitchFamily="34" charset="0"/>
              <a:buChar char="•"/>
            </a:pPr>
            <a:r>
              <a:rPr lang="en-GB" sz="2800" dirty="0">
                <a:highlight>
                  <a:srgbClr val="FFFF00"/>
                </a:highlight>
              </a:rPr>
              <a:t>Safe and healthy working conditions are fundamental to decent work. </a:t>
            </a:r>
          </a:p>
          <a:p>
            <a:pPr marL="457189" indent="-457189">
              <a:buFont typeface="Arial" panose="020B0604020202020204" pitchFamily="34" charset="0"/>
              <a:buChar char="•"/>
            </a:pPr>
            <a:r>
              <a:rPr lang="en-GB" sz="2800" dirty="0">
                <a:highlight>
                  <a:srgbClr val="FFFF00"/>
                </a:highlight>
              </a:rPr>
              <a:t>Committing to a world of work free from violence and harassment; </a:t>
            </a:r>
            <a:endParaRPr lang="en-GB" sz="2667" dirty="0">
              <a:highlight>
                <a:srgbClr val="FFFF00"/>
              </a:highlight>
              <a:latin typeface="Arial" panose="020B0604020202020204" pitchFamily="34" charset="0"/>
              <a:cs typeface="Arial" panose="020B0604020202020204" pitchFamily="34" charset="0"/>
            </a:endParaRPr>
          </a:p>
        </p:txBody>
      </p:sp>
      <p:sp>
        <p:nvSpPr>
          <p:cNvPr id="5" name="Rectangle 4"/>
          <p:cNvSpPr/>
          <p:nvPr/>
        </p:nvSpPr>
        <p:spPr>
          <a:xfrm>
            <a:off x="689648" y="362673"/>
            <a:ext cx="8817649" cy="1077218"/>
          </a:xfrm>
          <a:prstGeom prst="rect">
            <a:avLst/>
          </a:prstGeom>
        </p:spPr>
        <p:txBody>
          <a:bodyPr wrap="square">
            <a:spAutoFit/>
          </a:bodyPr>
          <a:lstStyle/>
          <a:p>
            <a:r>
              <a:rPr lang="en-US" sz="2667" b="1" dirty="0">
                <a:solidFill>
                  <a:srgbClr val="E40046"/>
                </a:solidFill>
                <a:latin typeface="Arial" panose="020B0604020202020204" pitchFamily="34" charset="0"/>
                <a:cs typeface="Arial" panose="020B0604020202020204" pitchFamily="34" charset="0"/>
              </a:rPr>
              <a:t>CENTENARY DECLARATION</a:t>
            </a:r>
          </a:p>
          <a:p>
            <a:r>
              <a:rPr lang="en-US" sz="3733" b="1" dirty="0">
                <a:solidFill>
                  <a:srgbClr val="801534"/>
                </a:solidFill>
                <a:latin typeface="Arial" panose="020B0604020202020204" pitchFamily="34" charset="0"/>
                <a:cs typeface="Arial" panose="020B0604020202020204" pitchFamily="34" charset="0"/>
              </a:rPr>
              <a:t>An agenda and priorities for the ILO</a:t>
            </a:r>
            <a:endParaRPr lang="en-GB" sz="3733" b="1" dirty="0">
              <a:solidFill>
                <a:srgbClr val="801534"/>
              </a:solidFill>
              <a:latin typeface="Arial" panose="020B0604020202020204" pitchFamily="34" charset="0"/>
              <a:cs typeface="Arial" panose="020B0604020202020204" pitchFamily="34" charset="0"/>
            </a:endParaRPr>
          </a:p>
        </p:txBody>
      </p:sp>
      <p:cxnSp>
        <p:nvCxnSpPr>
          <p:cNvPr id="6" name="Straight Connector 5"/>
          <p:cNvCxnSpPr/>
          <p:nvPr/>
        </p:nvCxnSpPr>
        <p:spPr>
          <a:xfrm>
            <a:off x="0" y="1525260"/>
            <a:ext cx="8807355" cy="0"/>
          </a:xfrm>
          <a:prstGeom prst="line">
            <a:avLst/>
          </a:prstGeom>
          <a:ln w="19050">
            <a:solidFill>
              <a:srgbClr val="801534"/>
            </a:solidFill>
            <a:prstDash val="solid"/>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564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25260"/>
            <a:ext cx="12192000" cy="5307341"/>
          </a:xfrm>
          <a:prstGeom prst="rect">
            <a:avLst/>
          </a:prstGeom>
          <a:solidFill>
            <a:schemeClr val="bg1"/>
          </a:solidFill>
        </p:spPr>
      </p:pic>
      <p:sp>
        <p:nvSpPr>
          <p:cNvPr id="4" name="Rectangle 3"/>
          <p:cNvSpPr/>
          <p:nvPr/>
        </p:nvSpPr>
        <p:spPr>
          <a:xfrm>
            <a:off x="689646" y="1913659"/>
            <a:ext cx="11007055" cy="4031873"/>
          </a:xfrm>
          <a:prstGeom prst="rect">
            <a:avLst/>
          </a:prstGeom>
          <a:solidFill>
            <a:srgbClr val="FFFFFF">
              <a:alpha val="80000"/>
            </a:srgbClr>
          </a:solidFill>
        </p:spPr>
        <p:txBody>
          <a:bodyPr wrap="square">
            <a:spAutoFit/>
          </a:bodyPr>
          <a:lstStyle/>
          <a:p>
            <a:pPr marL="457189" indent="-457189">
              <a:buFont typeface="Arial" panose="020B0604020202020204" pitchFamily="34" charset="0"/>
              <a:buChar char="•"/>
            </a:pPr>
            <a:r>
              <a:rPr lang="en-GB" sz="3200" b="1" dirty="0">
                <a:latin typeface="Arial" panose="020B0604020202020204" pitchFamily="34" charset="0"/>
                <a:cs typeface="Arial" panose="020B0604020202020204" pitchFamily="34" charset="0"/>
              </a:rPr>
              <a:t>Ensuring all people benefit from the changing world of work.</a:t>
            </a:r>
          </a:p>
          <a:p>
            <a:pPr marL="457189" indent="-457189">
              <a:buFont typeface="Arial" panose="020B0604020202020204" pitchFamily="34" charset="0"/>
              <a:buChar char="•"/>
            </a:pPr>
            <a:r>
              <a:rPr lang="en-GB" sz="3200" b="1" dirty="0">
                <a:latin typeface="Arial" panose="020B0604020202020204" pitchFamily="34" charset="0"/>
                <a:cs typeface="Arial" panose="020B0604020202020204" pitchFamily="34" charset="0"/>
              </a:rPr>
              <a:t>Ensure the continued relevance of the employment relationship.</a:t>
            </a:r>
          </a:p>
          <a:p>
            <a:pPr marL="457189" indent="-457189">
              <a:buFont typeface="Arial" panose="020B0604020202020204" pitchFamily="34" charset="0"/>
              <a:buChar char="•"/>
            </a:pPr>
            <a:r>
              <a:rPr lang="en-GB" sz="3200" b="1" dirty="0">
                <a:latin typeface="Arial" panose="020B0604020202020204" pitchFamily="34" charset="0"/>
                <a:cs typeface="Arial" panose="020B0604020202020204" pitchFamily="34" charset="0"/>
              </a:rPr>
              <a:t>Ensure adequate protection for all workers.</a:t>
            </a:r>
          </a:p>
          <a:p>
            <a:pPr marL="457189" indent="-457189">
              <a:buFont typeface="Arial" panose="020B0604020202020204" pitchFamily="34" charset="0"/>
              <a:buChar char="•"/>
            </a:pPr>
            <a:r>
              <a:rPr lang="en-GB" sz="3200" b="1" dirty="0">
                <a:latin typeface="Arial" panose="020B0604020202020204" pitchFamily="34" charset="0"/>
                <a:cs typeface="Arial" panose="020B0604020202020204" pitchFamily="34" charset="0"/>
              </a:rPr>
              <a:t>Promoting sustained, inclusive and sustainable economic growth, full employment and decent work.</a:t>
            </a:r>
          </a:p>
          <a:p>
            <a:pPr marL="457189" indent="-457189">
              <a:buFont typeface="Arial" panose="020B0604020202020204" pitchFamily="34" charset="0"/>
              <a:buChar char="•"/>
            </a:pPr>
            <a:endParaRPr lang="en-GB" sz="3200" b="1" dirty="0">
              <a:latin typeface="Arial" panose="020B0604020202020204" pitchFamily="34" charset="0"/>
              <a:cs typeface="Arial" panose="020B0604020202020204" pitchFamily="34" charset="0"/>
            </a:endParaRPr>
          </a:p>
        </p:txBody>
      </p:sp>
      <p:sp>
        <p:nvSpPr>
          <p:cNvPr id="5" name="Rectangle 4"/>
          <p:cNvSpPr/>
          <p:nvPr/>
        </p:nvSpPr>
        <p:spPr>
          <a:xfrm>
            <a:off x="689647" y="362672"/>
            <a:ext cx="9154939" cy="1015663"/>
          </a:xfrm>
          <a:prstGeom prst="rect">
            <a:avLst/>
          </a:prstGeom>
        </p:spPr>
        <p:txBody>
          <a:bodyPr wrap="square">
            <a:spAutoFit/>
          </a:bodyPr>
          <a:lstStyle/>
          <a:p>
            <a:r>
              <a:rPr lang="en-US" sz="2667" b="1" dirty="0">
                <a:solidFill>
                  <a:srgbClr val="C1274D"/>
                </a:solidFill>
                <a:latin typeface="Arial" panose="020B0604020202020204" pitchFamily="34" charset="0"/>
                <a:cs typeface="Arial" panose="020B0604020202020204" pitchFamily="34" charset="0"/>
              </a:rPr>
              <a:t>CENTENARY DECLARATION</a:t>
            </a:r>
          </a:p>
          <a:p>
            <a:r>
              <a:rPr lang="en-US" sz="3333" b="1" dirty="0">
                <a:solidFill>
                  <a:srgbClr val="801534"/>
                </a:solidFill>
                <a:latin typeface="Arial" panose="020B0604020202020204" pitchFamily="34" charset="0"/>
                <a:cs typeface="Arial" panose="020B0604020202020204" pitchFamily="34" charset="0"/>
              </a:rPr>
              <a:t>A call to member States and social partners</a:t>
            </a:r>
            <a:endParaRPr lang="en-GB" sz="3333" b="1" dirty="0">
              <a:solidFill>
                <a:srgbClr val="801534"/>
              </a:solidFill>
              <a:latin typeface="Arial" panose="020B0604020202020204" pitchFamily="34" charset="0"/>
              <a:cs typeface="Arial" panose="020B0604020202020204" pitchFamily="34" charset="0"/>
            </a:endParaRPr>
          </a:p>
        </p:txBody>
      </p:sp>
      <p:cxnSp>
        <p:nvCxnSpPr>
          <p:cNvPr id="6" name="Straight Connector 5"/>
          <p:cNvCxnSpPr/>
          <p:nvPr/>
        </p:nvCxnSpPr>
        <p:spPr>
          <a:xfrm>
            <a:off x="1" y="1525260"/>
            <a:ext cx="9644417" cy="0"/>
          </a:xfrm>
          <a:prstGeom prst="line">
            <a:avLst/>
          </a:prstGeom>
          <a:ln w="19050">
            <a:solidFill>
              <a:srgbClr val="801534"/>
            </a:solidFill>
            <a:prstDash val="solid"/>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627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648" y="1588512"/>
            <a:ext cx="4288753" cy="5016758"/>
          </a:xfrm>
          <a:prstGeom prst="rect">
            <a:avLst/>
          </a:prstGeom>
        </p:spPr>
        <p:txBody>
          <a:bodyPr wrap="square">
            <a:spAutoFit/>
          </a:bodyPr>
          <a:lstStyle/>
          <a:p>
            <a:pPr lvl="0"/>
            <a:r>
              <a:rPr lang="en-GB" sz="3200" b="1" dirty="0">
                <a:latin typeface="Arial" panose="020B0604020202020204" pitchFamily="34" charset="0"/>
                <a:cs typeface="Arial" panose="020B0604020202020204" pitchFamily="34" charset="0"/>
              </a:rPr>
              <a:t>On the basis of its constitutional mandate, the ILO must take an important role </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in the multilateral system in pursuit of its human-centred approach to the future of work.</a:t>
            </a:r>
            <a:endParaRPr lang="en-GB" sz="32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689648" y="362673"/>
            <a:ext cx="8817649" cy="1077218"/>
          </a:xfrm>
          <a:prstGeom prst="rect">
            <a:avLst/>
          </a:prstGeom>
        </p:spPr>
        <p:txBody>
          <a:bodyPr wrap="square">
            <a:spAutoFit/>
          </a:bodyPr>
          <a:lstStyle/>
          <a:p>
            <a:r>
              <a:rPr lang="en-US" sz="2667" b="1" dirty="0">
                <a:solidFill>
                  <a:srgbClr val="C1274D"/>
                </a:solidFill>
                <a:latin typeface="Arial" panose="020B0604020202020204" pitchFamily="34" charset="0"/>
                <a:cs typeface="Arial" panose="020B0604020202020204" pitchFamily="34" charset="0"/>
              </a:rPr>
              <a:t>CENTENARY DECLARATION</a:t>
            </a:r>
          </a:p>
          <a:p>
            <a:r>
              <a:rPr lang="en-US" sz="3733" b="1" dirty="0">
                <a:solidFill>
                  <a:srgbClr val="801534"/>
                </a:solidFill>
                <a:latin typeface="Arial" panose="020B0604020202020204" pitchFamily="34" charset="0"/>
                <a:cs typeface="Arial" panose="020B0604020202020204" pitchFamily="34" charset="0"/>
              </a:rPr>
              <a:t>A roadmap for the future of the ILO</a:t>
            </a:r>
            <a:endParaRPr lang="en-GB" sz="3733" b="1" dirty="0">
              <a:solidFill>
                <a:srgbClr val="801534"/>
              </a:solidFill>
              <a:latin typeface="Arial" panose="020B0604020202020204" pitchFamily="34" charset="0"/>
              <a:cs typeface="Arial" panose="020B0604020202020204" pitchFamily="34" charset="0"/>
            </a:endParaRPr>
          </a:p>
        </p:txBody>
      </p:sp>
      <p:cxnSp>
        <p:nvCxnSpPr>
          <p:cNvPr id="6" name="Straight Connector 5"/>
          <p:cNvCxnSpPr/>
          <p:nvPr/>
        </p:nvCxnSpPr>
        <p:spPr>
          <a:xfrm>
            <a:off x="0" y="1525260"/>
            <a:ext cx="8807355" cy="0"/>
          </a:xfrm>
          <a:prstGeom prst="line">
            <a:avLst/>
          </a:prstGeom>
          <a:ln w="19050">
            <a:solidFill>
              <a:srgbClr val="801534"/>
            </a:solidFill>
            <a:prstDash val="solid"/>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pic>
        <p:nvPicPr>
          <p:cNvPr id="7" name="Bild 2" descr="Power_Point_Seite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7000" y="1525260"/>
            <a:ext cx="7932496" cy="4462029"/>
          </a:xfrm>
          <a:prstGeom prst="rect">
            <a:avLst/>
          </a:prstGeom>
        </p:spPr>
      </p:pic>
    </p:spTree>
    <p:extLst>
      <p:ext uri="{BB962C8B-B14F-4D97-AF65-F5344CB8AC3E}">
        <p14:creationId xmlns:p14="http://schemas.microsoft.com/office/powerpoint/2010/main" val="549895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522AEE-B16B-475D-9C0A-99815EEEBE6A}"/>
              </a:ext>
            </a:extLst>
          </p:cNvPr>
          <p:cNvSpPr>
            <a:spLocks noGrp="1"/>
          </p:cNvSpPr>
          <p:nvPr>
            <p:ph type="title"/>
          </p:nvPr>
        </p:nvSpPr>
        <p:spPr>
          <a:xfrm>
            <a:off x="985420" y="1056442"/>
            <a:ext cx="8288581" cy="873957"/>
          </a:xfrm>
        </p:spPr>
        <p:txBody>
          <a:bodyPr>
            <a:normAutofit fontScale="90000"/>
          </a:bodyPr>
          <a:lstStyle/>
          <a:p>
            <a:r>
              <a:rPr lang="en-GB" altLang="fr-FR" sz="3600" dirty="0">
                <a:solidFill>
                  <a:schemeClr val="tx1"/>
                </a:solidFill>
                <a:latin typeface="Calibri" panose="020F0502020204030204" pitchFamily="34" charset="0"/>
                <a:ea typeface="Calibri" panose="020F0502020204030204" pitchFamily="34" charset="0"/>
                <a:cs typeface="Calibri" panose="020F0502020204030204" pitchFamily="34" charset="0"/>
              </a:rPr>
              <a:t>2) ILO Promotional framework for occupational safety and health- </a:t>
            </a:r>
            <a:r>
              <a:rPr lang="en-GB" sz="1800" b="1" dirty="0">
                <a:solidFill>
                  <a:srgbClr val="FA3C4B"/>
                </a:solidFill>
                <a:latin typeface="Overpass"/>
              </a:rPr>
              <a:t>Key instruments on occupational safety and health</a:t>
            </a:r>
            <a:br>
              <a:rPr lang="en-GB" sz="1800" b="1" dirty="0">
                <a:solidFill>
                  <a:srgbClr val="FA3C4B"/>
                </a:solidFill>
                <a:latin typeface="Overpass"/>
              </a:rPr>
            </a:br>
            <a:br>
              <a:rPr lang="en-GB" altLang="fr-FR" sz="3600" dirty="0">
                <a:solidFill>
                  <a:schemeClr val="tx1"/>
                </a:solidFill>
                <a:latin typeface="Arial" panose="020B0604020202020204" pitchFamily="34" charset="0"/>
              </a:rPr>
            </a:br>
            <a:endParaRPr lang="fr-FR" dirty="0"/>
          </a:p>
        </p:txBody>
      </p:sp>
      <p:sp>
        <p:nvSpPr>
          <p:cNvPr id="3" name="Marcador de contenido 2">
            <a:extLst>
              <a:ext uri="{FF2B5EF4-FFF2-40B4-BE49-F238E27FC236}">
                <a16:creationId xmlns:a16="http://schemas.microsoft.com/office/drawing/2014/main" id="{DCF3AC58-8A09-4951-B70B-BFBFD2F17FB7}"/>
              </a:ext>
            </a:extLst>
          </p:cNvPr>
          <p:cNvSpPr>
            <a:spLocks noGrp="1"/>
          </p:cNvSpPr>
          <p:nvPr>
            <p:ph idx="1"/>
          </p:nvPr>
        </p:nvSpPr>
        <p:spPr/>
        <p:txBody>
          <a:bodyPr>
            <a:normAutofit fontScale="85000" lnSpcReduction="20000"/>
          </a:bodyPr>
          <a:lstStyle/>
          <a:p>
            <a:pPr algn="just">
              <a:buFont typeface="Arial" panose="020B0604020202020204" pitchFamily="34" charset="0"/>
              <a:buChar char="•"/>
            </a:pPr>
            <a:r>
              <a:rPr lang="en-GB" b="1" i="0" u="none" strike="noStrike" dirty="0">
                <a:solidFill>
                  <a:srgbClr val="1E2DBE"/>
                </a:solidFill>
                <a:effectLst/>
                <a:latin typeface="Calibri" panose="020F0502020204030204" pitchFamily="34" charset="0"/>
                <a:cs typeface="Calibri" panose="020F0502020204030204" pitchFamily="34" charset="0"/>
                <a:hlinkClick r:id="rId2"/>
              </a:rPr>
              <a:t>Promotional Framework for Occupational Safety and Health Convention, 2006 (No. 187)</a:t>
            </a:r>
            <a:r>
              <a:rPr lang="en-GB" b="0" i="0" u="none" strike="noStrike" dirty="0">
                <a:solidFill>
                  <a:srgbClr val="1E2DBE"/>
                </a:solidFill>
                <a:effectLst/>
                <a:latin typeface="Calibri" panose="020F0502020204030204" pitchFamily="34" charset="0"/>
                <a:cs typeface="Calibri" panose="020F0502020204030204" pitchFamily="34" charset="0"/>
                <a:hlinkClick r:id="rId2"/>
              </a:rPr>
              <a:t> </a:t>
            </a:r>
            <a:r>
              <a:rPr lang="en-GB" b="0" i="0" dirty="0">
                <a:solidFill>
                  <a:srgbClr val="230050"/>
                </a:solidFill>
                <a:effectLst/>
                <a:latin typeface="Calibri" panose="020F0502020204030204" pitchFamily="34" charset="0"/>
                <a:cs typeface="Calibri" panose="020F0502020204030204" pitchFamily="34" charset="0"/>
              </a:rPr>
              <a:t> </a:t>
            </a:r>
            <a:br>
              <a:rPr lang="en-GB" b="0" i="0" dirty="0">
                <a:solidFill>
                  <a:srgbClr val="230050"/>
                </a:solidFill>
                <a:effectLst/>
                <a:latin typeface="Calibri" panose="020F0502020204030204" pitchFamily="34" charset="0"/>
                <a:cs typeface="Calibri" panose="020F0502020204030204" pitchFamily="34" charset="0"/>
              </a:rPr>
            </a:br>
            <a:r>
              <a:rPr lang="en-GB" b="0" i="0" dirty="0">
                <a:solidFill>
                  <a:srgbClr val="230050"/>
                </a:solidFill>
                <a:effectLst/>
                <a:latin typeface="Calibri" panose="020F0502020204030204" pitchFamily="34" charset="0"/>
                <a:cs typeface="Calibri" panose="020F0502020204030204" pitchFamily="34" charset="0"/>
              </a:rPr>
              <a:t>As an instrument setting out a promotional framework, this Convention is designed to provide for coherent and systematic treatment of occupational safety and health issues and to promote recognition of existing Conventions on occupational safety and health. The Convention is aimed at establishing and implementing coherent national policies on occupational safety and health through dialogue between government, workers’ and employers’ organizations and to promote a national preventive safety and health culture.</a:t>
            </a:r>
          </a:p>
          <a:p>
            <a:pPr algn="just">
              <a:buFont typeface="Arial" panose="020B0604020202020204" pitchFamily="34" charset="0"/>
              <a:buChar char="•"/>
            </a:pPr>
            <a:r>
              <a:rPr lang="en-GB" b="1" i="0" u="none" strike="noStrike" dirty="0">
                <a:solidFill>
                  <a:srgbClr val="1E2DBE"/>
                </a:solidFill>
                <a:effectLst/>
                <a:latin typeface="Calibri" panose="020F0502020204030204" pitchFamily="34" charset="0"/>
                <a:cs typeface="Calibri" panose="020F0502020204030204" pitchFamily="34" charset="0"/>
                <a:hlinkClick r:id="rId3"/>
              </a:rPr>
              <a:t>Occupational Safety and Health Convention, 1981 (No. 155) </a:t>
            </a:r>
            <a:r>
              <a:rPr lang="en-GB" b="0" i="0" dirty="0">
                <a:solidFill>
                  <a:srgbClr val="230050"/>
                </a:solidFill>
                <a:effectLst/>
                <a:latin typeface="Calibri" panose="020F0502020204030204" pitchFamily="34" charset="0"/>
                <a:cs typeface="Calibri" panose="020F0502020204030204" pitchFamily="34" charset="0"/>
              </a:rPr>
              <a:t> and its </a:t>
            </a:r>
            <a:r>
              <a:rPr lang="en-GB" b="1" i="0" u="none" strike="noStrike" dirty="0">
                <a:solidFill>
                  <a:srgbClr val="1E2DBE"/>
                </a:solidFill>
                <a:effectLst/>
                <a:latin typeface="Calibri" panose="020F0502020204030204" pitchFamily="34" charset="0"/>
                <a:cs typeface="Calibri" panose="020F0502020204030204" pitchFamily="34" charset="0"/>
                <a:hlinkClick r:id="rId4"/>
              </a:rPr>
              <a:t>Protocol of 2002 </a:t>
            </a:r>
            <a:r>
              <a:rPr lang="en-GB" b="0" i="0" dirty="0">
                <a:solidFill>
                  <a:srgbClr val="230050"/>
                </a:solidFill>
                <a:effectLst/>
                <a:latin typeface="Calibri" panose="020F0502020204030204" pitchFamily="34" charset="0"/>
                <a:cs typeface="Calibri" panose="020F0502020204030204" pitchFamily="34" charset="0"/>
              </a:rPr>
              <a:t> </a:t>
            </a:r>
            <a:br>
              <a:rPr lang="en-GB" b="0" i="0" dirty="0">
                <a:solidFill>
                  <a:srgbClr val="230050"/>
                </a:solidFill>
                <a:effectLst/>
                <a:latin typeface="Calibri" panose="020F0502020204030204" pitchFamily="34" charset="0"/>
                <a:cs typeface="Calibri" panose="020F0502020204030204" pitchFamily="34" charset="0"/>
              </a:rPr>
            </a:br>
            <a:r>
              <a:rPr lang="en-GB" b="0" i="0" dirty="0">
                <a:solidFill>
                  <a:srgbClr val="230050"/>
                </a:solidFill>
                <a:effectLst/>
                <a:latin typeface="Calibri" panose="020F0502020204030204" pitchFamily="34" charset="0"/>
                <a:cs typeface="Calibri" panose="020F0502020204030204" pitchFamily="34" charset="0"/>
              </a:rPr>
              <a:t>The convention provides for the adoption of a coherent national occupational safety and health policy, as well as action to be taken by governments and within enterprises to promote occupational safety and health and to improve working conditions. This policy shall be developed by taking into consideration national conditions and practice. The Protocol calls for the establishment and the periodic review of requirements and procedures for the recording and notification of occupational accidents and diseases, and for the publication of related annual statistics.</a:t>
            </a:r>
          </a:p>
          <a:p>
            <a:pPr algn="just">
              <a:buFont typeface="Arial" panose="020B0604020202020204" pitchFamily="34" charset="0"/>
              <a:buChar char="•"/>
            </a:pPr>
            <a:r>
              <a:rPr lang="en-GB" b="1" i="0" u="none" strike="noStrike" dirty="0">
                <a:solidFill>
                  <a:srgbClr val="1E2DBE"/>
                </a:solidFill>
                <a:effectLst/>
                <a:latin typeface="Calibri" panose="020F0502020204030204" pitchFamily="34" charset="0"/>
                <a:cs typeface="Calibri" panose="020F0502020204030204" pitchFamily="34" charset="0"/>
                <a:hlinkClick r:id="rId5"/>
              </a:rPr>
              <a:t>Occupational Health Services Convention, 1985 (No. 161) </a:t>
            </a:r>
            <a:br>
              <a:rPr lang="en-GB" b="0" i="0" dirty="0">
                <a:solidFill>
                  <a:srgbClr val="230050"/>
                </a:solidFill>
                <a:effectLst/>
                <a:latin typeface="Calibri" panose="020F0502020204030204" pitchFamily="34" charset="0"/>
                <a:cs typeface="Calibri" panose="020F0502020204030204" pitchFamily="34" charset="0"/>
              </a:rPr>
            </a:br>
            <a:r>
              <a:rPr lang="en-GB" b="0" i="0" dirty="0">
                <a:solidFill>
                  <a:srgbClr val="230050"/>
                </a:solidFill>
                <a:effectLst/>
                <a:latin typeface="Calibri" panose="020F0502020204030204" pitchFamily="34" charset="0"/>
                <a:cs typeface="Calibri" panose="020F0502020204030204" pitchFamily="34" charset="0"/>
              </a:rPr>
              <a:t>This convention provides for the establishment of enterprise-level occupational health services which are entrusted with essentially preventive functions and which are responsible for advising the employer, the workers and their representatives in the enterprise on maintaining a safe and healthy working environment</a:t>
            </a:r>
            <a:r>
              <a:rPr lang="en-GB" b="0" i="0" dirty="0">
                <a:solidFill>
                  <a:srgbClr val="230050"/>
                </a:solidFill>
                <a:effectLst/>
                <a:latin typeface="Noto Sans" panose="020B0502040504020204" pitchFamily="34" charset="0"/>
              </a:rPr>
              <a:t>.</a:t>
            </a:r>
          </a:p>
          <a:p>
            <a:endParaRPr lang="fr-FR" dirty="0"/>
          </a:p>
        </p:txBody>
      </p:sp>
      <p:sp>
        <p:nvSpPr>
          <p:cNvPr id="6" name="Marcador de número de diapositiva 5">
            <a:extLst>
              <a:ext uri="{FF2B5EF4-FFF2-40B4-BE49-F238E27FC236}">
                <a16:creationId xmlns:a16="http://schemas.microsoft.com/office/drawing/2014/main" id="{9C747686-D5D5-4DA9-A224-B2EF8D6BA8F2}"/>
              </a:ext>
            </a:extLst>
          </p:cNvPr>
          <p:cNvSpPr>
            <a:spLocks noGrp="1"/>
          </p:cNvSpPr>
          <p:nvPr>
            <p:ph type="sldNum" sz="quarter" idx="12"/>
          </p:nvPr>
        </p:nvSpPr>
        <p:spPr/>
        <p:txBody>
          <a:bodyPr/>
          <a:lstStyle/>
          <a:p>
            <a:fld id="{856227C0-AD57-4F9B-BAE3-EEFB0D0EE427}" type="slidenum">
              <a:rPr lang="en-GB" smtClean="0"/>
              <a:pPr/>
              <a:t>14</a:t>
            </a:fld>
            <a:endParaRPr lang="en-GB"/>
          </a:p>
        </p:txBody>
      </p:sp>
    </p:spTree>
    <p:extLst>
      <p:ext uri="{BB962C8B-B14F-4D97-AF65-F5344CB8AC3E}">
        <p14:creationId xmlns:p14="http://schemas.microsoft.com/office/powerpoint/2010/main" val="465842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B1F61E-FA39-4954-A3A8-F940531B5A25}"/>
              </a:ext>
            </a:extLst>
          </p:cNvPr>
          <p:cNvSpPr>
            <a:spLocks noGrp="1"/>
          </p:cNvSpPr>
          <p:nvPr>
            <p:ph type="title"/>
          </p:nvPr>
        </p:nvSpPr>
        <p:spPr>
          <a:xfrm>
            <a:off x="1056442" y="949910"/>
            <a:ext cx="8217559" cy="980489"/>
          </a:xfrm>
        </p:spPr>
        <p:txBody>
          <a:bodyPr>
            <a:normAutofit fontScale="90000"/>
          </a:bodyPr>
          <a:lstStyle/>
          <a:p>
            <a:r>
              <a:rPr lang="en-GB" b="1" dirty="0">
                <a:solidFill>
                  <a:srgbClr val="333333"/>
                </a:solidFill>
                <a:latin typeface="Arial" panose="020B0604020202020204" pitchFamily="34" charset="0"/>
              </a:rPr>
              <a:t>Protection in specific branches of activity</a:t>
            </a:r>
            <a:br>
              <a:rPr lang="en-GB" b="1" dirty="0">
                <a:solidFill>
                  <a:srgbClr val="333333"/>
                </a:solidFill>
                <a:latin typeface="Arial" panose="020B0604020202020204" pitchFamily="34" charset="0"/>
              </a:rPr>
            </a:br>
            <a:endParaRPr lang="fr-FR" dirty="0"/>
          </a:p>
        </p:txBody>
      </p:sp>
      <p:sp>
        <p:nvSpPr>
          <p:cNvPr id="3" name="Marcador de contenido 2">
            <a:extLst>
              <a:ext uri="{FF2B5EF4-FFF2-40B4-BE49-F238E27FC236}">
                <a16:creationId xmlns:a16="http://schemas.microsoft.com/office/drawing/2014/main" id="{E6B081CE-03F2-475B-A615-C062B60556BB}"/>
              </a:ext>
            </a:extLst>
          </p:cNvPr>
          <p:cNvSpPr>
            <a:spLocks noGrp="1"/>
          </p:cNvSpPr>
          <p:nvPr>
            <p:ph idx="1"/>
          </p:nvPr>
        </p:nvSpPr>
        <p:spPr/>
        <p:txBody>
          <a:bodyPr>
            <a:normAutofit/>
          </a:bodyPr>
          <a:lstStyle/>
          <a:p>
            <a:pPr marL="0" indent="0" algn="l">
              <a:buNone/>
            </a:pPr>
            <a:r>
              <a:rPr lang="en-GB" b="0" i="1" dirty="0">
                <a:solidFill>
                  <a:srgbClr val="B92517"/>
                </a:solidFill>
                <a:effectLst/>
                <a:latin typeface="Arial" panose="020B0604020202020204" pitchFamily="34" charset="0"/>
              </a:rPr>
              <a:t>Up-to-date instrument</a:t>
            </a:r>
          </a:p>
          <a:p>
            <a:pPr algn="l">
              <a:buFont typeface="+mj-lt"/>
              <a:buAutoNum type="arabicPeriod"/>
            </a:pPr>
            <a:r>
              <a:rPr lang="en-GB" b="1" i="0" u="none" strike="noStrike" dirty="0">
                <a:solidFill>
                  <a:srgbClr val="0644AA"/>
                </a:solidFill>
                <a:effectLst/>
                <a:latin typeface="Arial" panose="020B0604020202020204" pitchFamily="34" charset="0"/>
              </a:rPr>
              <a:t>C120</a:t>
            </a:r>
            <a:r>
              <a:rPr lang="en-GB" b="0" i="0" u="none" strike="noStrike" dirty="0">
                <a:solidFill>
                  <a:srgbClr val="0644AA"/>
                </a:solidFill>
                <a:effectLst/>
                <a:latin typeface="Arial" panose="020B0604020202020204" pitchFamily="34" charset="0"/>
              </a:rPr>
              <a:t> - Hygiene (Commerce and Offices) Convention, 1964 (No. 120)</a:t>
            </a:r>
            <a:endParaRPr lang="en-GB" b="0" i="0" dirty="0">
              <a:solidFill>
                <a:srgbClr val="333333"/>
              </a:solidFill>
              <a:effectLst/>
              <a:latin typeface="Arial" panose="020B0604020202020204" pitchFamily="34" charset="0"/>
            </a:endParaRPr>
          </a:p>
          <a:p>
            <a:pPr algn="l">
              <a:buFont typeface="+mj-lt"/>
              <a:buAutoNum type="arabicPeriod"/>
            </a:pPr>
            <a:r>
              <a:rPr lang="en-GB" b="1" i="0" u="none" strike="noStrike" dirty="0">
                <a:solidFill>
                  <a:schemeClr val="tx1"/>
                </a:solidFill>
                <a:effectLst/>
                <a:latin typeface="Arial" panose="020B0604020202020204" pitchFamily="34" charset="0"/>
              </a:rPr>
              <a:t>R120</a:t>
            </a:r>
            <a:r>
              <a:rPr lang="en-GB" b="0" i="0" u="none" strike="noStrike" dirty="0">
                <a:solidFill>
                  <a:schemeClr val="tx1"/>
                </a:solidFill>
                <a:effectLst/>
                <a:latin typeface="Arial" panose="020B0604020202020204" pitchFamily="34" charset="0"/>
              </a:rPr>
              <a:t> - Hygiene (Commerce and Offices) Recommendation, 1964 (No. 120)</a:t>
            </a:r>
            <a:endParaRPr lang="en-GB" b="0" i="0" dirty="0">
              <a:solidFill>
                <a:schemeClr val="tx1"/>
              </a:solidFill>
              <a:effectLst/>
              <a:latin typeface="Arial" panose="020B0604020202020204" pitchFamily="34" charset="0"/>
            </a:endParaRPr>
          </a:p>
          <a:p>
            <a:pPr algn="l">
              <a:buFont typeface="+mj-lt"/>
              <a:buAutoNum type="arabicPeriod"/>
            </a:pPr>
            <a:r>
              <a:rPr lang="en-GB" b="1" i="0" u="none" strike="noStrike" dirty="0">
                <a:solidFill>
                  <a:srgbClr val="0644AA"/>
                </a:solidFill>
                <a:effectLst/>
                <a:latin typeface="Arial" panose="020B0604020202020204" pitchFamily="34" charset="0"/>
              </a:rPr>
              <a:t>C167</a:t>
            </a:r>
            <a:r>
              <a:rPr lang="en-GB" b="0" i="0" u="none" strike="noStrike" dirty="0">
                <a:solidFill>
                  <a:srgbClr val="0644AA"/>
                </a:solidFill>
                <a:effectLst/>
                <a:latin typeface="Arial" panose="020B0604020202020204" pitchFamily="34" charset="0"/>
              </a:rPr>
              <a:t> - Safety and Health in Construction Convention, 1988 (No. 167)</a:t>
            </a:r>
            <a:endParaRPr lang="en-GB" b="0" i="0" dirty="0">
              <a:solidFill>
                <a:srgbClr val="333333"/>
              </a:solidFill>
              <a:effectLst/>
              <a:latin typeface="Arial" panose="020B0604020202020204" pitchFamily="34" charset="0"/>
            </a:endParaRPr>
          </a:p>
          <a:p>
            <a:pPr algn="l">
              <a:buFont typeface="+mj-lt"/>
              <a:buAutoNum type="arabicPeriod"/>
            </a:pPr>
            <a:r>
              <a:rPr lang="en-GB" b="1" i="0" u="none" strike="noStrike" dirty="0">
                <a:solidFill>
                  <a:schemeClr val="tx1"/>
                </a:solidFill>
                <a:effectLst/>
                <a:latin typeface="Arial" panose="020B0604020202020204" pitchFamily="34" charset="0"/>
              </a:rPr>
              <a:t>R175</a:t>
            </a:r>
            <a:r>
              <a:rPr lang="en-GB" b="0" i="0" u="none" strike="noStrike" dirty="0">
                <a:solidFill>
                  <a:schemeClr val="tx1"/>
                </a:solidFill>
                <a:effectLst/>
                <a:latin typeface="Arial" panose="020B0604020202020204" pitchFamily="34" charset="0"/>
              </a:rPr>
              <a:t> - Safety and Health in Construction Recommendation, 1988 (No. 175)</a:t>
            </a:r>
            <a:endParaRPr lang="en-GB" b="0" i="0" dirty="0">
              <a:solidFill>
                <a:schemeClr val="tx1"/>
              </a:solidFill>
              <a:effectLst/>
              <a:latin typeface="Arial" panose="020B0604020202020204" pitchFamily="34" charset="0"/>
            </a:endParaRPr>
          </a:p>
          <a:p>
            <a:pPr algn="l">
              <a:buFont typeface="+mj-lt"/>
              <a:buAutoNum type="arabicPeriod"/>
            </a:pPr>
            <a:r>
              <a:rPr lang="en-GB" b="1" i="0" u="none" strike="noStrike" dirty="0">
                <a:solidFill>
                  <a:srgbClr val="0644AA"/>
                </a:solidFill>
                <a:effectLst/>
                <a:latin typeface="Arial" panose="020B0604020202020204" pitchFamily="34" charset="0"/>
              </a:rPr>
              <a:t>C176</a:t>
            </a:r>
            <a:r>
              <a:rPr lang="en-GB" b="0" i="0" u="none" strike="noStrike" dirty="0">
                <a:solidFill>
                  <a:srgbClr val="0644AA"/>
                </a:solidFill>
                <a:effectLst/>
                <a:latin typeface="Arial" panose="020B0604020202020204" pitchFamily="34" charset="0"/>
              </a:rPr>
              <a:t> - Safety and Health in Mines Convention, 1995 (No. 176)</a:t>
            </a:r>
            <a:endParaRPr lang="en-GB" b="0" i="0" dirty="0">
              <a:solidFill>
                <a:srgbClr val="333333"/>
              </a:solidFill>
              <a:effectLst/>
              <a:latin typeface="Arial" panose="020B0604020202020204" pitchFamily="34" charset="0"/>
            </a:endParaRPr>
          </a:p>
          <a:p>
            <a:pPr algn="l">
              <a:buFont typeface="+mj-lt"/>
              <a:buAutoNum type="arabicPeriod"/>
            </a:pPr>
            <a:r>
              <a:rPr lang="en-GB" b="1" i="0" u="none" strike="noStrike" dirty="0">
                <a:solidFill>
                  <a:schemeClr val="tx1"/>
                </a:solidFill>
                <a:effectLst/>
                <a:latin typeface="Arial" panose="020B0604020202020204" pitchFamily="34" charset="0"/>
              </a:rPr>
              <a:t>R183</a:t>
            </a:r>
            <a:r>
              <a:rPr lang="en-GB" b="0" i="0" u="none" strike="noStrike" dirty="0">
                <a:solidFill>
                  <a:schemeClr val="tx1"/>
                </a:solidFill>
                <a:effectLst/>
                <a:latin typeface="Arial" panose="020B0604020202020204" pitchFamily="34" charset="0"/>
              </a:rPr>
              <a:t> - Safety and Health in Mines Recommendation, 1995 (No. 183)</a:t>
            </a:r>
            <a:endParaRPr lang="en-GB" b="0" i="0" dirty="0">
              <a:solidFill>
                <a:schemeClr val="tx1"/>
              </a:solidFill>
              <a:effectLst/>
              <a:latin typeface="Arial" panose="020B0604020202020204" pitchFamily="34" charset="0"/>
            </a:endParaRPr>
          </a:p>
          <a:p>
            <a:pPr algn="l">
              <a:buFont typeface="+mj-lt"/>
              <a:buAutoNum type="arabicPeriod"/>
            </a:pPr>
            <a:r>
              <a:rPr lang="en-GB" b="1" i="0" u="none" strike="noStrike" dirty="0">
                <a:solidFill>
                  <a:srgbClr val="0644AA"/>
                </a:solidFill>
                <a:effectLst/>
                <a:latin typeface="Arial" panose="020B0604020202020204" pitchFamily="34" charset="0"/>
              </a:rPr>
              <a:t>C184</a:t>
            </a:r>
            <a:r>
              <a:rPr lang="en-GB" b="0" i="0" u="none" strike="noStrike" dirty="0">
                <a:solidFill>
                  <a:srgbClr val="0644AA"/>
                </a:solidFill>
                <a:effectLst/>
                <a:latin typeface="Arial" panose="020B0604020202020204" pitchFamily="34" charset="0"/>
              </a:rPr>
              <a:t> - Safety and Health in Agriculture Convention, 2001 (No. 184)</a:t>
            </a:r>
            <a:endParaRPr lang="en-GB" b="0" i="0" dirty="0">
              <a:solidFill>
                <a:srgbClr val="333333"/>
              </a:solidFill>
              <a:effectLst/>
              <a:latin typeface="Arial" panose="020B0604020202020204" pitchFamily="34" charset="0"/>
            </a:endParaRPr>
          </a:p>
          <a:p>
            <a:pPr algn="l">
              <a:buFont typeface="+mj-lt"/>
              <a:buAutoNum type="arabicPeriod"/>
            </a:pPr>
            <a:r>
              <a:rPr lang="en-GB" b="1" i="0" u="none" strike="noStrike" dirty="0">
                <a:solidFill>
                  <a:schemeClr val="tx1"/>
                </a:solidFill>
                <a:effectLst/>
                <a:latin typeface="Arial" panose="020B0604020202020204" pitchFamily="34" charset="0"/>
              </a:rPr>
              <a:t>R192</a:t>
            </a:r>
            <a:r>
              <a:rPr lang="en-GB" b="0" i="0" u="none" strike="noStrike" dirty="0">
                <a:solidFill>
                  <a:schemeClr val="tx1"/>
                </a:solidFill>
                <a:effectLst/>
                <a:latin typeface="Arial" panose="020B0604020202020204" pitchFamily="34" charset="0"/>
              </a:rPr>
              <a:t> - Safety and Health in Agriculture Recommendation, 2001 (No. 192)</a:t>
            </a:r>
            <a:endParaRPr lang="en-GB" b="0" i="0" dirty="0">
              <a:solidFill>
                <a:schemeClr val="tx1"/>
              </a:solidFill>
              <a:effectLst/>
              <a:latin typeface="Arial" panose="020B0604020202020204" pitchFamily="34" charset="0"/>
            </a:endParaRPr>
          </a:p>
          <a:p>
            <a:endParaRPr lang="fr-FR" dirty="0"/>
          </a:p>
        </p:txBody>
      </p:sp>
      <p:sp>
        <p:nvSpPr>
          <p:cNvPr id="6" name="Marcador de número de diapositiva 5">
            <a:extLst>
              <a:ext uri="{FF2B5EF4-FFF2-40B4-BE49-F238E27FC236}">
                <a16:creationId xmlns:a16="http://schemas.microsoft.com/office/drawing/2014/main" id="{2DBE6772-3D6E-4059-B1DA-7D9AC2B8ED05}"/>
              </a:ext>
            </a:extLst>
          </p:cNvPr>
          <p:cNvSpPr>
            <a:spLocks noGrp="1"/>
          </p:cNvSpPr>
          <p:nvPr>
            <p:ph type="sldNum" sz="quarter" idx="12"/>
          </p:nvPr>
        </p:nvSpPr>
        <p:spPr/>
        <p:txBody>
          <a:bodyPr/>
          <a:lstStyle/>
          <a:p>
            <a:fld id="{856227C0-AD57-4F9B-BAE3-EEFB0D0EE427}" type="slidenum">
              <a:rPr lang="en-GB" smtClean="0"/>
              <a:pPr/>
              <a:t>15</a:t>
            </a:fld>
            <a:endParaRPr lang="en-GB"/>
          </a:p>
        </p:txBody>
      </p:sp>
    </p:spTree>
    <p:extLst>
      <p:ext uri="{BB962C8B-B14F-4D97-AF65-F5344CB8AC3E}">
        <p14:creationId xmlns:p14="http://schemas.microsoft.com/office/powerpoint/2010/main" val="142835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2A83B46E-4B9D-41E7-AEA4-D49D0E7D87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5" name="Straight Connector 74">
              <a:extLst>
                <a:ext uri="{FF2B5EF4-FFF2-40B4-BE49-F238E27FC236}">
                  <a16:creationId xmlns:a16="http://schemas.microsoft.com/office/drawing/2014/main" id="{396A8005-E9F4-4EB9-8920-B40570B4A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90635935-0E19-45AE-833C-28B82B087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3F51BFFB-86E2-4C0F-A3E6-9EB854CA4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5">
              <a:extLst>
                <a:ext uri="{FF2B5EF4-FFF2-40B4-BE49-F238E27FC236}">
                  <a16:creationId xmlns:a16="http://schemas.microsoft.com/office/drawing/2014/main" id="{BC377650-A34B-4F5C-9CF6-357C1AE1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8EDFD6E0-0A92-4B6A-8B1C-6DD83E6294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7">
              <a:extLst>
                <a:ext uri="{FF2B5EF4-FFF2-40B4-BE49-F238E27FC236}">
                  <a16:creationId xmlns:a16="http://schemas.microsoft.com/office/drawing/2014/main" id="{A1D08E0A-48F2-475F-933A-7D65C5B04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8">
              <a:extLst>
                <a:ext uri="{FF2B5EF4-FFF2-40B4-BE49-F238E27FC236}">
                  <a16:creationId xmlns:a16="http://schemas.microsoft.com/office/drawing/2014/main" id="{43F7D684-BFDD-4685-8195-32F1ABE31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9">
              <a:extLst>
                <a:ext uri="{FF2B5EF4-FFF2-40B4-BE49-F238E27FC236}">
                  <a16:creationId xmlns:a16="http://schemas.microsoft.com/office/drawing/2014/main" id="{4A0E8712-3D59-4F13-9FD3-F8889E3C5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D99F7967-C64D-482A-A1B6-896D7EC22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7CE53433-52BD-4F44-80A5-B57F4B53A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86" name="Straight Connector 85">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4">
            <a:extLst>
              <a:ext uri="{FF2B5EF4-FFF2-40B4-BE49-F238E27FC236}">
                <a16:creationId xmlns:a16="http://schemas.microsoft.com/office/drawing/2014/main" id="{F9B24453-B380-487D-8E86-567F0FF24A22}"/>
              </a:ext>
            </a:extLst>
          </p:cNvPr>
          <p:cNvSpPr>
            <a:spLocks noChangeArrowheads="1"/>
          </p:cNvSpPr>
          <p:nvPr/>
        </p:nvSpPr>
        <p:spPr bwMode="auto">
          <a:xfrm>
            <a:off x="643467" y="816638"/>
            <a:ext cx="3367359" cy="52247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0"/>
              </a:spcBef>
              <a:spcAft>
                <a:spcPts val="600"/>
              </a:spcAft>
            </a:pPr>
            <a:r>
              <a:rPr lang="en-US" altLang="fr-FR" sz="3600">
                <a:solidFill>
                  <a:schemeClr val="accent1"/>
                </a:solidFill>
                <a:latin typeface="+mj-lt"/>
                <a:ea typeface="+mj-ea"/>
                <a:cs typeface="+mj-cs"/>
              </a:rPr>
              <a:t> Occupational Safety and Health (OSH) - ILO Convention 155:</a:t>
            </a:r>
          </a:p>
        </p:txBody>
      </p:sp>
      <p:sp>
        <p:nvSpPr>
          <p:cNvPr id="21509" name="Rectangle 5">
            <a:extLst>
              <a:ext uri="{FF2B5EF4-FFF2-40B4-BE49-F238E27FC236}">
                <a16:creationId xmlns:a16="http://schemas.microsoft.com/office/drawing/2014/main" id="{EF287C34-A698-4E64-83DD-B909F426FF5E}"/>
              </a:ext>
            </a:extLst>
          </p:cNvPr>
          <p:cNvSpPr>
            <a:spLocks noChangeArrowheads="1"/>
          </p:cNvSpPr>
          <p:nvPr/>
        </p:nvSpPr>
        <p:spPr bwMode="auto">
          <a:xfrm>
            <a:off x="4654295" y="816638"/>
            <a:ext cx="4619706" cy="52247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eaLnBrk="1" hangingPunct="1">
              <a:lnSpc>
                <a:spcPct val="90000"/>
              </a:lnSpc>
              <a:spcBef>
                <a:spcPts val="1000"/>
              </a:spcBef>
              <a:buClr>
                <a:schemeClr val="accent1"/>
              </a:buClr>
              <a:buSzPct val="80000"/>
              <a:buFont typeface="Wingdings 3" charset="2"/>
              <a:buChar char=""/>
            </a:pPr>
            <a:r>
              <a:rPr lang="en-US" altLang="fr-FR" sz="1900" dirty="0">
                <a:solidFill>
                  <a:schemeClr val="tx1">
                    <a:lumMod val="75000"/>
                    <a:lumOff val="25000"/>
                  </a:schemeClr>
                </a:solidFill>
                <a:latin typeface="+mn-lt"/>
                <a:ea typeface="+mn-ea"/>
              </a:rPr>
              <a:t>Applies to all workplaces and all employees (though with flexibility); </a:t>
            </a:r>
          </a:p>
          <a:p>
            <a:pPr algn="just" eaLnBrk="1" hangingPunct="1">
              <a:lnSpc>
                <a:spcPct val="90000"/>
              </a:lnSpc>
              <a:spcBef>
                <a:spcPts val="1000"/>
              </a:spcBef>
              <a:buClr>
                <a:schemeClr val="accent1"/>
              </a:buClr>
              <a:buSzPct val="80000"/>
              <a:buFont typeface="Wingdings 3" charset="2"/>
              <a:buChar char=""/>
            </a:pPr>
            <a:r>
              <a:rPr lang="en-US" altLang="fr-FR" sz="1900" dirty="0">
                <a:solidFill>
                  <a:schemeClr val="tx1">
                    <a:lumMod val="75000"/>
                    <a:lumOff val="25000"/>
                  </a:schemeClr>
                </a:solidFill>
                <a:latin typeface="+mn-lt"/>
                <a:ea typeface="+mn-ea"/>
              </a:rPr>
              <a:t> Emphasizes continuous improvement; </a:t>
            </a:r>
          </a:p>
          <a:p>
            <a:pPr algn="just" eaLnBrk="1" hangingPunct="1">
              <a:lnSpc>
                <a:spcPct val="90000"/>
              </a:lnSpc>
              <a:spcBef>
                <a:spcPts val="1000"/>
              </a:spcBef>
              <a:buClr>
                <a:schemeClr val="accent1"/>
              </a:buClr>
              <a:buSzPct val="80000"/>
              <a:buFont typeface="Wingdings 3" charset="2"/>
              <a:buChar char=""/>
            </a:pPr>
            <a:r>
              <a:rPr lang="en-US" altLang="fr-FR" sz="1900" dirty="0">
                <a:solidFill>
                  <a:schemeClr val="tx1">
                    <a:lumMod val="75000"/>
                    <a:lumOff val="25000"/>
                  </a:schemeClr>
                </a:solidFill>
                <a:latin typeface="+mn-lt"/>
                <a:ea typeface="+mn-ea"/>
              </a:rPr>
              <a:t> Outlines responsibilities, duties and rights of stakeholders;</a:t>
            </a:r>
          </a:p>
          <a:p>
            <a:pPr algn="just" eaLnBrk="1" hangingPunct="1">
              <a:lnSpc>
                <a:spcPct val="90000"/>
              </a:lnSpc>
              <a:spcBef>
                <a:spcPts val="1000"/>
              </a:spcBef>
              <a:buClr>
                <a:schemeClr val="accent1"/>
              </a:buClr>
              <a:buSzPct val="80000"/>
              <a:buFont typeface="Wingdings 3" charset="2"/>
              <a:buChar char=""/>
            </a:pPr>
            <a:r>
              <a:rPr lang="en-US" altLang="fr-FR" sz="1900" dirty="0">
                <a:solidFill>
                  <a:schemeClr val="tx1">
                    <a:lumMod val="75000"/>
                    <a:lumOff val="25000"/>
                  </a:schemeClr>
                </a:solidFill>
                <a:latin typeface="+mn-lt"/>
                <a:ea typeface="+mn-ea"/>
              </a:rPr>
              <a:t> Deals with issues such as policy and consultations with social partners, legislation, advice &amp; enforcement, designers &amp; manufacturers, training, employers</a:t>
            </a:r>
            <a:r>
              <a:rPr lang="en-US" altLang="en-US" sz="1900" dirty="0">
                <a:solidFill>
                  <a:schemeClr val="tx1">
                    <a:lumMod val="75000"/>
                    <a:lumOff val="25000"/>
                  </a:schemeClr>
                </a:solidFill>
                <a:latin typeface="+mn-lt"/>
                <a:ea typeface="+mn-ea"/>
              </a:rPr>
              <a:t>’</a:t>
            </a:r>
            <a:r>
              <a:rPr lang="en-US" altLang="fr-FR" sz="1900" dirty="0">
                <a:solidFill>
                  <a:schemeClr val="tx1">
                    <a:lumMod val="75000"/>
                    <a:lumOff val="25000"/>
                  </a:schemeClr>
                </a:solidFill>
                <a:latin typeface="+mn-lt"/>
                <a:ea typeface="+mn-ea"/>
              </a:rPr>
              <a:t> responsibilities, workers</a:t>
            </a:r>
            <a:r>
              <a:rPr lang="en-US" altLang="en-US" sz="1900" dirty="0">
                <a:solidFill>
                  <a:schemeClr val="tx1">
                    <a:lumMod val="75000"/>
                    <a:lumOff val="25000"/>
                  </a:schemeClr>
                </a:solidFill>
                <a:latin typeface="+mn-lt"/>
                <a:ea typeface="+mn-ea"/>
              </a:rPr>
              <a:t>’</a:t>
            </a:r>
            <a:r>
              <a:rPr lang="en-US" altLang="fr-FR" sz="1900" dirty="0">
                <a:solidFill>
                  <a:schemeClr val="tx1">
                    <a:lumMod val="75000"/>
                    <a:lumOff val="25000"/>
                  </a:schemeClr>
                </a:solidFill>
                <a:latin typeface="+mn-lt"/>
                <a:ea typeface="+mn-ea"/>
              </a:rPr>
              <a:t> duties and rights, bilateral cooperation;</a:t>
            </a:r>
          </a:p>
          <a:p>
            <a:pPr algn="just" eaLnBrk="1" hangingPunct="1">
              <a:lnSpc>
                <a:spcPct val="90000"/>
              </a:lnSpc>
              <a:spcBef>
                <a:spcPts val="1000"/>
              </a:spcBef>
              <a:buClr>
                <a:schemeClr val="accent1"/>
              </a:buClr>
              <a:buSzPct val="80000"/>
              <a:buFont typeface="Wingdings 3" charset="2"/>
              <a:buChar char=""/>
            </a:pPr>
            <a:r>
              <a:rPr lang="en-US" altLang="fr-FR" sz="1900" dirty="0">
                <a:solidFill>
                  <a:schemeClr val="tx1">
                    <a:lumMod val="75000"/>
                    <a:lumOff val="25000"/>
                  </a:schemeClr>
                </a:solidFill>
                <a:latin typeface="+mn-lt"/>
                <a:ea typeface="+mn-ea"/>
              </a:rPr>
              <a:t> Highlights universal principles on OSH (e.g. prevention, </a:t>
            </a:r>
            <a:r>
              <a:rPr lang="en-US" altLang="en-US" sz="1900" dirty="0">
                <a:solidFill>
                  <a:schemeClr val="tx1">
                    <a:lumMod val="75000"/>
                    <a:lumOff val="25000"/>
                  </a:schemeClr>
                </a:solidFill>
                <a:latin typeface="+mn-lt"/>
                <a:ea typeface="+mn-ea"/>
              </a:rPr>
              <a:t>“</a:t>
            </a:r>
            <a:r>
              <a:rPr lang="en-US" altLang="fr-FR" sz="1900" dirty="0">
                <a:solidFill>
                  <a:schemeClr val="tx1">
                    <a:lumMod val="75000"/>
                    <a:lumOff val="25000"/>
                  </a:schemeClr>
                </a:solidFill>
                <a:latin typeface="+mn-lt"/>
                <a:ea typeface="+mn-ea"/>
              </a:rPr>
              <a:t>so far as is reasonably practicable</a:t>
            </a:r>
            <a:r>
              <a:rPr lang="en-US" altLang="en-US" sz="1900" dirty="0">
                <a:solidFill>
                  <a:schemeClr val="tx1">
                    <a:lumMod val="75000"/>
                    <a:lumOff val="25000"/>
                  </a:schemeClr>
                </a:solidFill>
                <a:latin typeface="+mn-lt"/>
                <a:ea typeface="+mn-ea"/>
              </a:rPr>
              <a:t>”</a:t>
            </a:r>
            <a:r>
              <a:rPr lang="en-US" altLang="fr-FR" sz="1900" dirty="0">
                <a:solidFill>
                  <a:schemeClr val="tx1">
                    <a:lumMod val="75000"/>
                    <a:lumOff val="25000"/>
                  </a:schemeClr>
                </a:solidFill>
                <a:latin typeface="+mn-lt"/>
                <a:ea typeface="+mn-ea"/>
              </a:rPr>
              <a:t>, cooperation, hierarchy of protection, right to remove in case of imminent danger and to be protected, but with duty to inform).</a:t>
            </a:r>
          </a:p>
        </p:txBody>
      </p:sp>
      <p:sp>
        <p:nvSpPr>
          <p:cNvPr id="7" name="TextBox 6">
            <a:extLst>
              <a:ext uri="{FF2B5EF4-FFF2-40B4-BE49-F238E27FC236}">
                <a16:creationId xmlns:a16="http://schemas.microsoft.com/office/drawing/2014/main" id="{CF62175D-88C3-47FC-9FD8-E176221DF339}"/>
              </a:ext>
            </a:extLst>
          </p:cNvPr>
          <p:cNvSpPr txBox="1"/>
          <p:nvPr/>
        </p:nvSpPr>
        <p:spPr>
          <a:xfrm>
            <a:off x="952500" y="701965"/>
            <a:ext cx="9198263" cy="3585597"/>
          </a:xfrm>
          <a:prstGeom prst="rect">
            <a:avLst/>
          </a:prstGeom>
          <a:noFill/>
        </p:spPr>
        <p:txBody>
          <a:bodyPr wrap="square">
            <a:spAutoFit/>
          </a:bodyPr>
          <a:lstStyle/>
          <a:p>
            <a:pPr>
              <a:spcAft>
                <a:spcPts val="600"/>
              </a:spcAft>
              <a:defRPr/>
            </a:pPr>
            <a:endParaRPr lang="en-US" sz="2400" b="1" dirty="0">
              <a:solidFill>
                <a:schemeClr val="accent2">
                  <a:lumMod val="75000"/>
                </a:schemeClr>
              </a:solidFill>
            </a:endParaRPr>
          </a:p>
          <a:p>
            <a:pPr>
              <a:spcAft>
                <a:spcPts val="600"/>
              </a:spcAft>
              <a:defRPr/>
            </a:pPr>
            <a:endParaRPr lang="en-US" sz="2400" dirty="0"/>
          </a:p>
          <a:p>
            <a:pPr>
              <a:spcAft>
                <a:spcPts val="600"/>
              </a:spcAft>
              <a:defRPr/>
            </a:pPr>
            <a:endParaRPr lang="en-US" sz="2400" dirty="0"/>
          </a:p>
          <a:p>
            <a:pPr>
              <a:spcAft>
                <a:spcPts val="600"/>
              </a:spcAft>
              <a:defRPr/>
            </a:pPr>
            <a:endParaRPr lang="en-US" sz="2400" dirty="0"/>
          </a:p>
          <a:p>
            <a:pPr>
              <a:spcAft>
                <a:spcPts val="600"/>
              </a:spcAft>
              <a:defRPr/>
            </a:pPr>
            <a:endParaRPr lang="en-US" sz="2400" dirty="0"/>
          </a:p>
          <a:p>
            <a:pPr>
              <a:spcAft>
                <a:spcPts val="600"/>
              </a:spcAft>
              <a:buFont typeface="Arial" pitchFamily="34" charset="0"/>
              <a:buChar char="•"/>
              <a:defRPr/>
            </a:pPr>
            <a:endParaRPr lang="en-US" sz="2400" dirty="0"/>
          </a:p>
          <a:p>
            <a:pPr>
              <a:spcAft>
                <a:spcPts val="600"/>
              </a:spcAft>
              <a:buFont typeface="Arial" pitchFamily="34" charset="0"/>
              <a:buChar char="•"/>
              <a:defRPr/>
            </a:pPr>
            <a:endParaRPr lang="en-US" sz="2400" dirty="0"/>
          </a:p>
          <a:p>
            <a:pPr>
              <a:spcAft>
                <a:spcPts val="600"/>
              </a:spcAft>
              <a:buFont typeface="Arial" pitchFamily="34" charset="0"/>
              <a:buChar char="•"/>
              <a:defRPr/>
            </a:pP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id="{0DF6695C-5DE1-4649-98C8-FBAEA4696546}"/>
              </a:ext>
            </a:extLst>
          </p:cNvPr>
          <p:cNvSpPr>
            <a:spLocks noChangeArrowheads="1"/>
          </p:cNvSpPr>
          <p:nvPr/>
        </p:nvSpPr>
        <p:spPr bwMode="auto">
          <a:xfrm>
            <a:off x="2136271" y="370148"/>
            <a:ext cx="89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fr-FR" dirty="0">
                <a:solidFill>
                  <a:srgbClr val="FF3300"/>
                </a:solidFill>
              </a:rPr>
              <a:t> Occupational Safety and Health (OSH) - ILO Convention 155:</a:t>
            </a:r>
          </a:p>
        </p:txBody>
      </p:sp>
      <p:sp>
        <p:nvSpPr>
          <p:cNvPr id="22533" name="Rectangle 5">
            <a:extLst>
              <a:ext uri="{FF2B5EF4-FFF2-40B4-BE49-F238E27FC236}">
                <a16:creationId xmlns:a16="http://schemas.microsoft.com/office/drawing/2014/main" id="{28CAE4E8-B076-42B0-AC4E-F2F3D7EA460B}"/>
              </a:ext>
            </a:extLst>
          </p:cNvPr>
          <p:cNvSpPr>
            <a:spLocks noChangeArrowheads="1"/>
          </p:cNvSpPr>
          <p:nvPr/>
        </p:nvSpPr>
        <p:spPr bwMode="auto">
          <a:xfrm>
            <a:off x="322697" y="1353129"/>
            <a:ext cx="9975849" cy="660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buFont typeface="Wingdings" panose="05000000000000000000" pitchFamily="2" charset="2"/>
              <a:buChar char="Ø"/>
            </a:pPr>
            <a:r>
              <a:rPr lang="en-GB" altLang="fr-FR" sz="2133" b="1" dirty="0"/>
              <a:t> calls for the formulation, implementation and periodical review of a national policy</a:t>
            </a:r>
          </a:p>
          <a:p>
            <a:pPr eaLnBrk="1" hangingPunct="1">
              <a:lnSpc>
                <a:spcPct val="80000"/>
              </a:lnSpc>
              <a:spcBef>
                <a:spcPct val="20000"/>
              </a:spcBef>
            </a:pPr>
            <a:endParaRPr lang="en-GB" altLang="fr-FR" sz="2133" dirty="0"/>
          </a:p>
          <a:p>
            <a:pPr lvl="1" eaLnBrk="1" hangingPunct="1">
              <a:lnSpc>
                <a:spcPct val="80000"/>
              </a:lnSpc>
              <a:spcBef>
                <a:spcPct val="20000"/>
              </a:spcBef>
              <a:buFont typeface="Arial" panose="020B0604020202020204" pitchFamily="34" charset="0"/>
              <a:buChar char="•"/>
            </a:pPr>
            <a:r>
              <a:rPr lang="en-GB" altLang="fr-FR" sz="2133" dirty="0"/>
              <a:t> design, testing, choice, substitution, installation, arrangement, use and maintenance of the material elements of work</a:t>
            </a:r>
          </a:p>
          <a:p>
            <a:pPr lvl="1" eaLnBrk="1" hangingPunct="1">
              <a:lnSpc>
                <a:spcPct val="80000"/>
              </a:lnSpc>
              <a:spcBef>
                <a:spcPct val="20000"/>
              </a:spcBef>
              <a:buFont typeface="Arial" panose="020B0604020202020204" pitchFamily="34" charset="0"/>
              <a:buChar char="•"/>
            </a:pPr>
            <a:r>
              <a:rPr lang="en-GB" altLang="fr-FR" sz="2133" dirty="0"/>
              <a:t> relationships of the material elements of work and persons who carry out or supervise the work</a:t>
            </a:r>
          </a:p>
          <a:p>
            <a:pPr lvl="1" eaLnBrk="1" hangingPunct="1">
              <a:lnSpc>
                <a:spcPct val="80000"/>
              </a:lnSpc>
              <a:spcBef>
                <a:spcPct val="20000"/>
              </a:spcBef>
              <a:buFont typeface="Arial" panose="020B0604020202020204" pitchFamily="34" charset="0"/>
              <a:buChar char="•"/>
            </a:pPr>
            <a:r>
              <a:rPr lang="en-GB" altLang="fr-FR" sz="2133" dirty="0"/>
              <a:t> training in the adequate levels of safety and health</a:t>
            </a:r>
          </a:p>
          <a:p>
            <a:pPr lvl="1" eaLnBrk="1" hangingPunct="1">
              <a:lnSpc>
                <a:spcPct val="80000"/>
              </a:lnSpc>
              <a:spcBef>
                <a:spcPct val="20000"/>
              </a:spcBef>
              <a:buFont typeface="Arial" panose="020B0604020202020204" pitchFamily="34" charset="0"/>
              <a:buChar char="•"/>
            </a:pPr>
            <a:r>
              <a:rPr lang="en-GB" altLang="fr-FR" sz="2133" dirty="0"/>
              <a:t> communication and cooperation at all levels</a:t>
            </a:r>
          </a:p>
          <a:p>
            <a:pPr lvl="1" eaLnBrk="1" hangingPunct="1">
              <a:lnSpc>
                <a:spcPct val="80000"/>
              </a:lnSpc>
              <a:spcBef>
                <a:spcPct val="20000"/>
              </a:spcBef>
              <a:buFont typeface="Arial" panose="020B0604020202020204" pitchFamily="34" charset="0"/>
              <a:buChar char="•"/>
            </a:pPr>
            <a:r>
              <a:rPr lang="en-GB" altLang="fr-FR" sz="2133" dirty="0"/>
              <a:t> protection of workers and their representatives from disciplinary measures as a result of actions in conformity with the Convention</a:t>
            </a:r>
          </a:p>
          <a:p>
            <a:pPr lvl="1" eaLnBrk="1" hangingPunct="1">
              <a:lnSpc>
                <a:spcPct val="80000"/>
              </a:lnSpc>
              <a:spcBef>
                <a:spcPct val="20000"/>
              </a:spcBef>
              <a:buFont typeface="Arial" panose="020B0604020202020204" pitchFamily="34" charset="0"/>
              <a:buChar char="•"/>
            </a:pPr>
            <a:r>
              <a:rPr lang="en-GB" altLang="fr-FR" sz="2133" dirty="0"/>
              <a:t> definition of responsibilities of public authorities, employers, workers and others</a:t>
            </a:r>
          </a:p>
          <a:p>
            <a:pPr lvl="1" eaLnBrk="1" hangingPunct="1">
              <a:lnSpc>
                <a:spcPct val="80000"/>
              </a:lnSpc>
              <a:spcBef>
                <a:spcPct val="20000"/>
              </a:spcBef>
              <a:buFont typeface="Arial" panose="020B0604020202020204" pitchFamily="34" charset="0"/>
              <a:buChar char="•"/>
            </a:pPr>
            <a:r>
              <a:rPr lang="en-GB" altLang="fr-FR" sz="2133" dirty="0"/>
              <a:t> Implementation through legislation and enforcement by a system of inspection with adequate penalties for legal violations</a:t>
            </a:r>
          </a:p>
          <a:p>
            <a:pPr lvl="1" eaLnBrk="1" hangingPunct="1">
              <a:lnSpc>
                <a:spcPct val="80000"/>
              </a:lnSpc>
              <a:spcBef>
                <a:spcPct val="20000"/>
              </a:spcBef>
              <a:buFont typeface="Arial" panose="020B0604020202020204" pitchFamily="34" charset="0"/>
              <a:buChar char="•"/>
            </a:pPr>
            <a:r>
              <a:rPr lang="en-GB" altLang="fr-FR" sz="2133" dirty="0"/>
              <a:t> Include OSH in education and training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a:extLst>
              <a:ext uri="{FF2B5EF4-FFF2-40B4-BE49-F238E27FC236}">
                <a16:creationId xmlns:a16="http://schemas.microsoft.com/office/drawing/2014/main" id="{BE8BD339-1754-4746-8B58-28C8E36E8D55}"/>
              </a:ext>
            </a:extLst>
          </p:cNvPr>
          <p:cNvSpPr>
            <a:spLocks noChangeArrowheads="1"/>
          </p:cNvSpPr>
          <p:nvPr/>
        </p:nvSpPr>
        <p:spPr bwMode="auto">
          <a:xfrm>
            <a:off x="230333" y="1233056"/>
            <a:ext cx="11430000" cy="660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buFont typeface="Wingdings" panose="05000000000000000000" pitchFamily="2" charset="2"/>
              <a:buChar char="Ø"/>
            </a:pPr>
            <a:r>
              <a:rPr lang="en-GB" altLang="fr-FR" sz="2133" b="1" dirty="0"/>
              <a:t> National authorities shall ensure:</a:t>
            </a:r>
          </a:p>
          <a:p>
            <a:pPr eaLnBrk="1" hangingPunct="1">
              <a:lnSpc>
                <a:spcPct val="80000"/>
              </a:lnSpc>
              <a:spcBef>
                <a:spcPct val="20000"/>
              </a:spcBef>
            </a:pPr>
            <a:endParaRPr lang="en-GB" altLang="fr-FR" sz="2133" dirty="0"/>
          </a:p>
          <a:p>
            <a:pPr lvl="1" eaLnBrk="1" hangingPunct="1">
              <a:lnSpc>
                <a:spcPct val="80000"/>
              </a:lnSpc>
              <a:spcBef>
                <a:spcPct val="20000"/>
              </a:spcBef>
              <a:buFont typeface="Arial" panose="020B0604020202020204" pitchFamily="34" charset="0"/>
              <a:buChar char="•"/>
            </a:pPr>
            <a:r>
              <a:rPr lang="en-GB" altLang="fr-FR" sz="2133" dirty="0"/>
              <a:t> determination of conditions concerning design, construction and layout of undertakings, commencement of operations, major alterations, safety of technical equipment</a:t>
            </a:r>
          </a:p>
          <a:p>
            <a:pPr lvl="1" eaLnBrk="1" hangingPunct="1">
              <a:lnSpc>
                <a:spcPct val="80000"/>
              </a:lnSpc>
              <a:spcBef>
                <a:spcPct val="20000"/>
              </a:spcBef>
              <a:buFont typeface="Arial" panose="020B0604020202020204" pitchFamily="34" charset="0"/>
              <a:buChar char="•"/>
            </a:pPr>
            <a:r>
              <a:rPr lang="en-GB" altLang="fr-FR" sz="2133" dirty="0"/>
              <a:t> determination of work processes and substances/ agents the exposure to which is to be prohibited, limited or subdue to authorization</a:t>
            </a:r>
          </a:p>
          <a:p>
            <a:pPr lvl="1" eaLnBrk="1" hangingPunct="1">
              <a:lnSpc>
                <a:spcPct val="80000"/>
              </a:lnSpc>
              <a:spcBef>
                <a:spcPct val="20000"/>
              </a:spcBef>
              <a:buFont typeface="Arial" panose="020B0604020202020204" pitchFamily="34" charset="0"/>
              <a:buChar char="•"/>
            </a:pPr>
            <a:r>
              <a:rPr lang="en-GB" altLang="fr-FR" sz="2133" dirty="0"/>
              <a:t> procedures for notification of work accidents and occupational diseases</a:t>
            </a:r>
          </a:p>
          <a:p>
            <a:pPr lvl="1" eaLnBrk="1" hangingPunct="1">
              <a:lnSpc>
                <a:spcPct val="80000"/>
              </a:lnSpc>
              <a:spcBef>
                <a:spcPct val="20000"/>
              </a:spcBef>
              <a:buFont typeface="Arial" panose="020B0604020202020204" pitchFamily="34" charset="0"/>
              <a:buChar char="•"/>
            </a:pPr>
            <a:r>
              <a:rPr lang="en-GB" altLang="fr-FR" sz="2133" dirty="0"/>
              <a:t> production and publication of statistics </a:t>
            </a:r>
          </a:p>
          <a:p>
            <a:pPr lvl="1" eaLnBrk="1" hangingPunct="1">
              <a:lnSpc>
                <a:spcPct val="80000"/>
              </a:lnSpc>
              <a:spcBef>
                <a:spcPct val="20000"/>
              </a:spcBef>
              <a:buFont typeface="Arial" panose="020B0604020202020204" pitchFamily="34" charset="0"/>
              <a:buChar char="•"/>
            </a:pPr>
            <a:endParaRPr lang="en-GB" altLang="fr-FR" sz="2133" dirty="0"/>
          </a:p>
          <a:p>
            <a:pPr eaLnBrk="1" hangingPunct="1">
              <a:lnSpc>
                <a:spcPct val="80000"/>
              </a:lnSpc>
              <a:spcBef>
                <a:spcPct val="20000"/>
              </a:spcBef>
              <a:buFont typeface="Wingdings" panose="05000000000000000000" pitchFamily="2" charset="2"/>
              <a:buChar char="Ø"/>
            </a:pPr>
            <a:r>
              <a:rPr lang="en-GB" altLang="fr-FR" sz="2133" b="1" dirty="0"/>
              <a:t> Obligations beyond the responsibility of employers:</a:t>
            </a:r>
          </a:p>
          <a:p>
            <a:pPr eaLnBrk="1" hangingPunct="1">
              <a:lnSpc>
                <a:spcPct val="80000"/>
              </a:lnSpc>
              <a:spcBef>
                <a:spcPct val="20000"/>
              </a:spcBef>
            </a:pPr>
            <a:endParaRPr lang="en-GB" altLang="fr-FR" sz="2133" dirty="0"/>
          </a:p>
          <a:p>
            <a:pPr lvl="1" eaLnBrk="1" hangingPunct="1">
              <a:lnSpc>
                <a:spcPct val="80000"/>
              </a:lnSpc>
              <a:spcBef>
                <a:spcPct val="20000"/>
              </a:spcBef>
              <a:buFont typeface="Arial" panose="020B0604020202020204" pitchFamily="34" charset="0"/>
              <a:buChar char="•"/>
            </a:pPr>
            <a:r>
              <a:rPr lang="en-GB" altLang="fr-FR" sz="2133" dirty="0"/>
              <a:t> All who design, manufacture, import, provide or transfer machinery, equipment or </a:t>
            </a:r>
          </a:p>
          <a:p>
            <a:pPr lvl="1" eaLnBrk="1" hangingPunct="1">
              <a:lnSpc>
                <a:spcPct val="80000"/>
              </a:lnSpc>
              <a:spcBef>
                <a:spcPct val="20000"/>
              </a:spcBef>
            </a:pPr>
            <a:r>
              <a:rPr lang="en-GB" altLang="fr-FR" sz="2133" dirty="0"/>
              <a:t>  substances for occupational use</a:t>
            </a:r>
          </a:p>
          <a:p>
            <a:pPr lvl="1" eaLnBrk="1" hangingPunct="1">
              <a:lnSpc>
                <a:spcPct val="80000"/>
              </a:lnSpc>
              <a:spcBef>
                <a:spcPct val="20000"/>
              </a:spcBef>
            </a:pPr>
            <a:endParaRPr lang="en-GB" altLang="fr-FR" sz="2133" dirty="0"/>
          </a:p>
          <a:p>
            <a:pPr lvl="2" eaLnBrk="1" hangingPunct="1">
              <a:lnSpc>
                <a:spcPct val="80000"/>
              </a:lnSpc>
              <a:spcBef>
                <a:spcPct val="20000"/>
              </a:spcBef>
              <a:buFont typeface="Wingdings" panose="05000000000000000000" pitchFamily="2" charset="2"/>
              <a:buChar char="Ø"/>
            </a:pPr>
            <a:r>
              <a:rPr lang="en-GB" altLang="fr-FR" sz="2133" dirty="0"/>
              <a:t> duty of care</a:t>
            </a:r>
          </a:p>
          <a:p>
            <a:pPr lvl="2" eaLnBrk="1" hangingPunct="1">
              <a:lnSpc>
                <a:spcPct val="80000"/>
              </a:lnSpc>
              <a:spcBef>
                <a:spcPct val="20000"/>
              </a:spcBef>
              <a:buFont typeface="Wingdings" panose="05000000000000000000" pitchFamily="2" charset="2"/>
              <a:buChar char="Ø"/>
            </a:pPr>
            <a:r>
              <a:rPr lang="en-GB" altLang="fr-FR" sz="2133" dirty="0"/>
              <a:t> information and instructions</a:t>
            </a:r>
          </a:p>
          <a:p>
            <a:pPr lvl="2" eaLnBrk="1" hangingPunct="1">
              <a:lnSpc>
                <a:spcPct val="80000"/>
              </a:lnSpc>
              <a:spcBef>
                <a:spcPct val="20000"/>
              </a:spcBef>
              <a:buFont typeface="Wingdings" panose="05000000000000000000" pitchFamily="2" charset="2"/>
              <a:buChar char="Ø"/>
            </a:pPr>
            <a:r>
              <a:rPr lang="en-GB" altLang="fr-FR" sz="2133" dirty="0"/>
              <a:t> be aware of scientific and technical progress</a:t>
            </a:r>
          </a:p>
          <a:p>
            <a:pPr lvl="1" eaLnBrk="1" hangingPunct="1">
              <a:lnSpc>
                <a:spcPct val="80000"/>
              </a:lnSpc>
              <a:spcBef>
                <a:spcPct val="20000"/>
              </a:spcBef>
              <a:buFont typeface="Arial" panose="020B0604020202020204" pitchFamily="34" charset="0"/>
              <a:buChar char="•"/>
            </a:pPr>
            <a:endParaRPr lang="en-GB" altLang="fr-FR" sz="2133" dirty="0"/>
          </a:p>
          <a:p>
            <a:pPr lvl="1" eaLnBrk="1" hangingPunct="1">
              <a:lnSpc>
                <a:spcPct val="80000"/>
              </a:lnSpc>
              <a:spcBef>
                <a:spcPct val="20000"/>
              </a:spcBef>
            </a:pPr>
            <a:endParaRPr lang="en-GB" altLang="fr-FR" sz="2133" dirty="0"/>
          </a:p>
        </p:txBody>
      </p:sp>
      <p:sp>
        <p:nvSpPr>
          <p:cNvPr id="2" name="Rectangle 4">
            <a:extLst>
              <a:ext uri="{FF2B5EF4-FFF2-40B4-BE49-F238E27FC236}">
                <a16:creationId xmlns:a16="http://schemas.microsoft.com/office/drawing/2014/main" id="{776D0DF2-8A66-4B27-BCF2-3FC60CF52EF6}"/>
              </a:ext>
            </a:extLst>
          </p:cNvPr>
          <p:cNvSpPr>
            <a:spLocks noChangeArrowheads="1"/>
          </p:cNvSpPr>
          <p:nvPr/>
        </p:nvSpPr>
        <p:spPr bwMode="auto">
          <a:xfrm>
            <a:off x="2163980" y="259312"/>
            <a:ext cx="89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fr-FR" dirty="0">
                <a:solidFill>
                  <a:srgbClr val="FF3300"/>
                </a:solidFill>
              </a:rPr>
              <a:t> Occupational Safety and Health (OSH) - ILO Convention 155: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a:extLst>
              <a:ext uri="{FF2B5EF4-FFF2-40B4-BE49-F238E27FC236}">
                <a16:creationId xmlns:a16="http://schemas.microsoft.com/office/drawing/2014/main" id="{6C1557B1-5D25-4E73-A309-2381E94D2280}"/>
              </a:ext>
            </a:extLst>
          </p:cNvPr>
          <p:cNvSpPr>
            <a:spLocks noChangeArrowheads="1"/>
          </p:cNvSpPr>
          <p:nvPr/>
        </p:nvSpPr>
        <p:spPr bwMode="auto">
          <a:xfrm>
            <a:off x="381000" y="1247313"/>
            <a:ext cx="11430000" cy="660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buFont typeface="Wingdings" panose="05000000000000000000" pitchFamily="2" charset="2"/>
              <a:buChar char="Ø"/>
            </a:pPr>
            <a:r>
              <a:rPr lang="en-GB" altLang="fr-FR" sz="2133" b="1" dirty="0"/>
              <a:t> Collaboration with workers and their representatives</a:t>
            </a:r>
          </a:p>
          <a:p>
            <a:pPr eaLnBrk="1" hangingPunct="1">
              <a:lnSpc>
                <a:spcPct val="80000"/>
              </a:lnSpc>
              <a:spcBef>
                <a:spcPct val="20000"/>
              </a:spcBef>
            </a:pPr>
            <a:endParaRPr lang="en-GB" altLang="fr-FR" sz="2133" dirty="0"/>
          </a:p>
          <a:p>
            <a:pPr lvl="1" eaLnBrk="1" hangingPunct="1">
              <a:lnSpc>
                <a:spcPct val="80000"/>
              </a:lnSpc>
              <a:spcBef>
                <a:spcPct val="20000"/>
              </a:spcBef>
              <a:buFont typeface="Arial" panose="020B0604020202020204" pitchFamily="34" charset="0"/>
              <a:buChar char="•"/>
            </a:pPr>
            <a:r>
              <a:rPr lang="en-GB" altLang="fr-FR" sz="2133" dirty="0"/>
              <a:t> Information on the measures undertaken</a:t>
            </a:r>
          </a:p>
          <a:p>
            <a:pPr lvl="1" eaLnBrk="1" hangingPunct="1">
              <a:lnSpc>
                <a:spcPct val="80000"/>
              </a:lnSpc>
              <a:spcBef>
                <a:spcPct val="20000"/>
              </a:spcBef>
              <a:buFont typeface="Arial" panose="020B0604020202020204" pitchFamily="34" charset="0"/>
              <a:buChar char="•"/>
            </a:pPr>
            <a:r>
              <a:rPr lang="en-GB" altLang="fr-FR" sz="2133" dirty="0"/>
              <a:t> appropriate training</a:t>
            </a:r>
          </a:p>
          <a:p>
            <a:pPr lvl="1" eaLnBrk="1" hangingPunct="1">
              <a:lnSpc>
                <a:spcPct val="80000"/>
              </a:lnSpc>
              <a:spcBef>
                <a:spcPct val="20000"/>
              </a:spcBef>
              <a:buFont typeface="Arial" panose="020B0604020202020204" pitchFamily="34" charset="0"/>
              <a:buChar char="•"/>
            </a:pPr>
            <a:r>
              <a:rPr lang="en-GB" altLang="fr-FR" sz="2133" dirty="0"/>
              <a:t> right to enquire the employer and to be consulted on all aspects of OSH associated with their work</a:t>
            </a:r>
          </a:p>
          <a:p>
            <a:pPr lvl="1" eaLnBrk="1" hangingPunct="1">
              <a:lnSpc>
                <a:spcPct val="80000"/>
              </a:lnSpc>
              <a:spcBef>
                <a:spcPct val="20000"/>
              </a:spcBef>
              <a:buFont typeface="Arial" panose="020B0604020202020204" pitchFamily="34" charset="0"/>
              <a:buChar char="•"/>
            </a:pPr>
            <a:endParaRPr lang="en-GB" altLang="fr-FR" sz="2133" dirty="0"/>
          </a:p>
          <a:p>
            <a:pPr eaLnBrk="1" hangingPunct="1">
              <a:lnSpc>
                <a:spcPct val="80000"/>
              </a:lnSpc>
              <a:spcBef>
                <a:spcPct val="20000"/>
              </a:spcBef>
              <a:buFont typeface="Wingdings" panose="05000000000000000000" pitchFamily="2" charset="2"/>
              <a:buChar char="Ø"/>
            </a:pPr>
            <a:r>
              <a:rPr lang="en-GB" altLang="fr-FR" sz="2400" b="1" dirty="0"/>
              <a:t> Protection of workers (Articles 13/ 19)</a:t>
            </a:r>
          </a:p>
          <a:p>
            <a:pPr eaLnBrk="1" hangingPunct="1">
              <a:lnSpc>
                <a:spcPct val="80000"/>
              </a:lnSpc>
              <a:spcBef>
                <a:spcPct val="20000"/>
              </a:spcBef>
            </a:pPr>
            <a:endParaRPr lang="en-GB" altLang="fr-FR" sz="2400" i="1" dirty="0"/>
          </a:p>
          <a:p>
            <a:pPr algn="just" eaLnBrk="1" hangingPunct="1">
              <a:lnSpc>
                <a:spcPct val="80000"/>
              </a:lnSpc>
              <a:spcBef>
                <a:spcPct val="20000"/>
              </a:spcBef>
            </a:pPr>
            <a:r>
              <a:rPr lang="en-GB" altLang="fr-FR" sz="2400" i="1" dirty="0"/>
              <a:t>A worker who has removed himself from a work situation which he has reasonable justification to believe presents an imminent and serious danger to his life or health shall be protected from undue consequences in accordance with national conditions and practice.</a:t>
            </a:r>
          </a:p>
          <a:p>
            <a:pPr algn="just" eaLnBrk="1" hangingPunct="1">
              <a:lnSpc>
                <a:spcPct val="80000"/>
              </a:lnSpc>
              <a:spcBef>
                <a:spcPct val="20000"/>
              </a:spcBef>
            </a:pPr>
            <a:r>
              <a:rPr lang="en-GB" altLang="fr-FR" sz="2400" dirty="0"/>
              <a:t>The worker will report to his supervisor any situation he believes presents an imminent and serious danger to his life or health.</a:t>
            </a:r>
          </a:p>
          <a:p>
            <a:pPr algn="just" eaLnBrk="1" hangingPunct="1">
              <a:lnSpc>
                <a:spcPct val="80000"/>
              </a:lnSpc>
              <a:spcBef>
                <a:spcPct val="20000"/>
              </a:spcBef>
            </a:pPr>
            <a:r>
              <a:rPr lang="en-GB" altLang="fr-FR" sz="2400" dirty="0"/>
              <a:t>The employer cannot require workers to return to this work situation </a:t>
            </a:r>
          </a:p>
          <a:p>
            <a:pPr lvl="1" eaLnBrk="1" hangingPunct="1">
              <a:lnSpc>
                <a:spcPct val="80000"/>
              </a:lnSpc>
              <a:spcBef>
                <a:spcPct val="20000"/>
              </a:spcBef>
            </a:pPr>
            <a:endParaRPr lang="en-GB" altLang="fr-FR" sz="2133" dirty="0"/>
          </a:p>
        </p:txBody>
      </p:sp>
      <p:sp>
        <p:nvSpPr>
          <p:cNvPr id="2" name="Rectangle 4">
            <a:extLst>
              <a:ext uri="{FF2B5EF4-FFF2-40B4-BE49-F238E27FC236}">
                <a16:creationId xmlns:a16="http://schemas.microsoft.com/office/drawing/2014/main" id="{6EBB38DB-FA5F-4ECE-BDC3-EBC4B5D403DD}"/>
              </a:ext>
            </a:extLst>
          </p:cNvPr>
          <p:cNvSpPr>
            <a:spLocks noChangeArrowheads="1"/>
          </p:cNvSpPr>
          <p:nvPr/>
        </p:nvSpPr>
        <p:spPr bwMode="auto">
          <a:xfrm>
            <a:off x="2156627" y="200756"/>
            <a:ext cx="8985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fr-FR" dirty="0">
                <a:solidFill>
                  <a:srgbClr val="FF3300"/>
                </a:solidFill>
              </a:rPr>
              <a:t> Occupational Safety and Health (OSH) - ILO Convention 155: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1486" y="1484476"/>
            <a:ext cx="9746813" cy="2349426"/>
          </a:xfrm>
          <a:prstGeom prst="rect">
            <a:avLst/>
          </a:prstGeom>
        </p:spPr>
        <p:txBody>
          <a:bodyPr wrap="square">
            <a:spAutoFit/>
          </a:bodyPr>
          <a:lstStyle/>
          <a:p>
            <a:r>
              <a:rPr lang="en-US" sz="4267" b="1" dirty="0">
                <a:solidFill>
                  <a:srgbClr val="C2264D"/>
                </a:solidFill>
                <a:latin typeface="Arial" panose="020B0604020202020204" pitchFamily="34" charset="0"/>
                <a:cs typeface="Arial" panose="020B0604020202020204" pitchFamily="34" charset="0"/>
              </a:rPr>
              <a:t>1) ILO Centenary Declaration</a:t>
            </a:r>
          </a:p>
          <a:p>
            <a:r>
              <a:rPr lang="en-US" sz="4267" b="1" dirty="0">
                <a:solidFill>
                  <a:srgbClr val="C2264D"/>
                </a:solidFill>
                <a:latin typeface="Arial" panose="020B0604020202020204" pitchFamily="34" charset="0"/>
                <a:cs typeface="Arial" panose="020B0604020202020204" pitchFamily="34" charset="0"/>
              </a:rPr>
              <a:t>for the Future of Work</a:t>
            </a:r>
            <a:endParaRPr lang="en-US" sz="3733" b="1" dirty="0">
              <a:solidFill>
                <a:schemeClr val="bg1">
                  <a:lumMod val="50000"/>
                </a:schemeClr>
              </a:solidFill>
              <a:latin typeface="Arial" panose="020B0604020202020204" pitchFamily="34" charset="0"/>
              <a:cs typeface="Arial" panose="020B0604020202020204" pitchFamily="34" charset="0"/>
            </a:endParaRPr>
          </a:p>
          <a:p>
            <a:endParaRPr lang="en-US" sz="1867" b="1" dirty="0">
              <a:solidFill>
                <a:srgbClr val="FBBB00"/>
              </a:solidFill>
              <a:latin typeface="Arial" panose="020B0604020202020204" pitchFamily="34" charset="0"/>
              <a:cs typeface="Arial" panose="020B0604020202020204" pitchFamily="34" charset="0"/>
            </a:endParaRPr>
          </a:p>
          <a:p>
            <a:r>
              <a:rPr lang="en-US" sz="2133" b="1" dirty="0">
                <a:solidFill>
                  <a:srgbClr val="3D4061"/>
                </a:solidFill>
                <a:latin typeface="Arial" panose="020B0604020202020204" pitchFamily="34" charset="0"/>
                <a:cs typeface="Arial" panose="020B0604020202020204" pitchFamily="34" charset="0"/>
              </a:rPr>
              <a:t>A ROADMAP FOR A </a:t>
            </a:r>
            <a:br>
              <a:rPr lang="en-US" sz="2133" b="1" dirty="0">
                <a:solidFill>
                  <a:srgbClr val="3D4061"/>
                </a:solidFill>
                <a:latin typeface="Arial" panose="020B0604020202020204" pitchFamily="34" charset="0"/>
                <a:cs typeface="Arial" panose="020B0604020202020204" pitchFamily="34" charset="0"/>
              </a:rPr>
            </a:br>
            <a:r>
              <a:rPr lang="en-US" sz="2133" b="1" dirty="0">
                <a:solidFill>
                  <a:srgbClr val="3D4061"/>
                </a:solidFill>
                <a:latin typeface="Arial" panose="020B0604020202020204" pitchFamily="34" charset="0"/>
                <a:cs typeface="Arial" panose="020B0604020202020204" pitchFamily="34" charset="0"/>
              </a:rPr>
              <a:t>HUMAN-CENTRED FUTURE</a:t>
            </a:r>
          </a:p>
        </p:txBody>
      </p:sp>
      <p:pic>
        <p:nvPicPr>
          <p:cNvPr id="6" name="Bild 14" descr="Power_Point_Seite10.png"/>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7794595" y="2787349"/>
            <a:ext cx="4258784" cy="3406412"/>
          </a:xfrm>
          <a:prstGeom prst="rect">
            <a:avLst/>
          </a:prstGeom>
        </p:spPr>
      </p:pic>
    </p:spTree>
    <p:extLst>
      <p:ext uri="{BB962C8B-B14F-4D97-AF65-F5344CB8AC3E}">
        <p14:creationId xmlns:p14="http://schemas.microsoft.com/office/powerpoint/2010/main" val="1505073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90A188E-61E9-46B8-BD87-2A880729A432}"/>
              </a:ext>
            </a:extLst>
          </p:cNvPr>
          <p:cNvSpPr txBox="1"/>
          <p:nvPr/>
        </p:nvSpPr>
        <p:spPr>
          <a:xfrm>
            <a:off x="952501" y="2000251"/>
            <a:ext cx="8286751" cy="3046988"/>
          </a:xfrm>
          <a:prstGeom prst="rect">
            <a:avLst/>
          </a:prstGeom>
          <a:noFill/>
        </p:spPr>
        <p:txBody>
          <a:bodyPr>
            <a:spAutoFit/>
          </a:bodyPr>
          <a:lstStyle/>
          <a:p>
            <a:pPr>
              <a:defRPr/>
            </a:pPr>
            <a:endParaRPr lang="en-US" sz="2400" b="1" dirty="0">
              <a:solidFill>
                <a:schemeClr val="accent2">
                  <a:lumMod val="75000"/>
                </a:schemeClr>
              </a:solidFill>
            </a:endParaRPr>
          </a:p>
          <a:p>
            <a:pPr>
              <a:defRPr/>
            </a:pPr>
            <a:endParaRPr lang="en-US" sz="2400" dirty="0"/>
          </a:p>
          <a:p>
            <a:pPr>
              <a:defRPr/>
            </a:pPr>
            <a:endParaRPr lang="en-US" sz="2400" dirty="0"/>
          </a:p>
          <a:p>
            <a:pPr>
              <a:defRPr/>
            </a:pPr>
            <a:endParaRPr lang="en-US" sz="2400" dirty="0"/>
          </a:p>
          <a:p>
            <a:pPr>
              <a:defRPr/>
            </a:pPr>
            <a:endParaRPr lang="en-US" sz="2400" dirty="0"/>
          </a:p>
          <a:p>
            <a:pPr>
              <a:buFont typeface="Arial" pitchFamily="34" charset="0"/>
              <a:buChar char="•"/>
              <a:defRPr/>
            </a:pPr>
            <a:endParaRPr lang="en-US" sz="2400" dirty="0"/>
          </a:p>
          <a:p>
            <a:pPr>
              <a:buFont typeface="Arial" pitchFamily="34" charset="0"/>
              <a:buChar char="•"/>
              <a:defRPr/>
            </a:pPr>
            <a:endParaRPr lang="en-US" sz="2400" dirty="0"/>
          </a:p>
          <a:p>
            <a:pPr>
              <a:buFont typeface="Arial" pitchFamily="34" charset="0"/>
              <a:buChar char="•"/>
              <a:defRPr/>
            </a:pPr>
            <a:endParaRPr lang="en-US" sz="2400" dirty="0"/>
          </a:p>
        </p:txBody>
      </p:sp>
      <p:sp>
        <p:nvSpPr>
          <p:cNvPr id="27652" name="Rectangle 4">
            <a:extLst>
              <a:ext uri="{FF2B5EF4-FFF2-40B4-BE49-F238E27FC236}">
                <a16:creationId xmlns:a16="http://schemas.microsoft.com/office/drawing/2014/main" id="{031A3725-DBE0-45E9-A266-0EB37C90F3F8}"/>
              </a:ext>
            </a:extLst>
          </p:cNvPr>
          <p:cNvSpPr>
            <a:spLocks noChangeArrowheads="1"/>
          </p:cNvSpPr>
          <p:nvPr/>
        </p:nvSpPr>
        <p:spPr bwMode="auto">
          <a:xfrm>
            <a:off x="788634" y="1134756"/>
            <a:ext cx="7094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fr-FR" dirty="0">
                <a:solidFill>
                  <a:srgbClr val="FF3300"/>
                </a:solidFill>
              </a:rPr>
              <a:t> Occupational Health Services ILO Convention 161</a:t>
            </a:r>
          </a:p>
        </p:txBody>
      </p:sp>
      <p:sp>
        <p:nvSpPr>
          <p:cNvPr id="27653" name="Rectangle 5">
            <a:extLst>
              <a:ext uri="{FF2B5EF4-FFF2-40B4-BE49-F238E27FC236}">
                <a16:creationId xmlns:a16="http://schemas.microsoft.com/office/drawing/2014/main" id="{828B721A-5DF9-41D1-8CA3-C1BFEC5EAC8E}"/>
              </a:ext>
            </a:extLst>
          </p:cNvPr>
          <p:cNvSpPr>
            <a:spLocks noChangeArrowheads="1"/>
          </p:cNvSpPr>
          <p:nvPr/>
        </p:nvSpPr>
        <p:spPr bwMode="auto">
          <a:xfrm>
            <a:off x="1238251" y="2762251"/>
            <a:ext cx="9906000" cy="660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pPr>
            <a:r>
              <a:rPr lang="en-GB" altLang="fr-FR" sz="2133" dirty="0"/>
              <a:t>Sets principles concerning the services entrusted with preventive functions and responsible for advising the employer, workers and their representatives on:</a:t>
            </a:r>
          </a:p>
          <a:p>
            <a:pPr eaLnBrk="1" hangingPunct="1">
              <a:lnSpc>
                <a:spcPct val="80000"/>
              </a:lnSpc>
              <a:spcBef>
                <a:spcPct val="20000"/>
              </a:spcBef>
            </a:pPr>
            <a:endParaRPr lang="en-GB" altLang="fr-FR" sz="2133" dirty="0"/>
          </a:p>
          <a:p>
            <a:pPr lvl="1" eaLnBrk="1" hangingPunct="1">
              <a:lnSpc>
                <a:spcPct val="80000"/>
              </a:lnSpc>
              <a:spcBef>
                <a:spcPct val="20000"/>
              </a:spcBef>
              <a:buFont typeface="Arial" panose="020B0604020202020204" pitchFamily="34" charset="0"/>
              <a:buChar char="•"/>
            </a:pPr>
            <a:r>
              <a:rPr lang="en-GB" altLang="fr-FR" sz="2133" dirty="0"/>
              <a:t> requirements for establishing and maintaining a safe and healthy work environment</a:t>
            </a:r>
          </a:p>
          <a:p>
            <a:pPr lvl="1" eaLnBrk="1" hangingPunct="1">
              <a:lnSpc>
                <a:spcPct val="80000"/>
              </a:lnSpc>
              <a:spcBef>
                <a:spcPct val="20000"/>
              </a:spcBef>
              <a:buFont typeface="Arial" panose="020B0604020202020204" pitchFamily="34" charset="0"/>
              <a:buChar char="•"/>
            </a:pPr>
            <a:endParaRPr lang="en-GB" altLang="fr-FR" sz="2133" dirty="0"/>
          </a:p>
          <a:p>
            <a:pPr lvl="1" eaLnBrk="1" hangingPunct="1">
              <a:lnSpc>
                <a:spcPct val="80000"/>
              </a:lnSpc>
              <a:spcBef>
                <a:spcPct val="20000"/>
              </a:spcBef>
              <a:buFont typeface="Arial" panose="020B0604020202020204" pitchFamily="34" charset="0"/>
              <a:buChar char="•"/>
            </a:pPr>
            <a:r>
              <a:rPr lang="en-GB" altLang="fr-FR" sz="2133" dirty="0"/>
              <a:t> adaptation of work to the capabilities of workers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3E132E-93E3-4690-A487-621436A699E8}"/>
              </a:ext>
            </a:extLst>
          </p:cNvPr>
          <p:cNvSpPr txBox="1"/>
          <p:nvPr/>
        </p:nvSpPr>
        <p:spPr>
          <a:xfrm>
            <a:off x="952501" y="2000251"/>
            <a:ext cx="8286751" cy="3046988"/>
          </a:xfrm>
          <a:prstGeom prst="rect">
            <a:avLst/>
          </a:prstGeom>
          <a:noFill/>
        </p:spPr>
        <p:txBody>
          <a:bodyPr>
            <a:spAutoFit/>
          </a:bodyPr>
          <a:lstStyle/>
          <a:p>
            <a:pPr>
              <a:defRPr/>
            </a:pPr>
            <a:endParaRPr lang="en-US" sz="2400" b="1" dirty="0">
              <a:solidFill>
                <a:schemeClr val="accent2">
                  <a:lumMod val="75000"/>
                </a:schemeClr>
              </a:solidFill>
            </a:endParaRPr>
          </a:p>
          <a:p>
            <a:pPr>
              <a:defRPr/>
            </a:pPr>
            <a:endParaRPr lang="en-US" sz="2400" dirty="0"/>
          </a:p>
          <a:p>
            <a:pPr>
              <a:defRPr/>
            </a:pPr>
            <a:endParaRPr lang="en-US" sz="2400" dirty="0"/>
          </a:p>
          <a:p>
            <a:pPr>
              <a:defRPr/>
            </a:pPr>
            <a:endParaRPr lang="en-US" sz="2400" dirty="0"/>
          </a:p>
          <a:p>
            <a:pPr>
              <a:defRPr/>
            </a:pPr>
            <a:endParaRPr lang="en-US" sz="2400" dirty="0"/>
          </a:p>
          <a:p>
            <a:pPr>
              <a:buFont typeface="Arial" pitchFamily="34" charset="0"/>
              <a:buChar char="•"/>
              <a:defRPr/>
            </a:pPr>
            <a:endParaRPr lang="en-US" sz="2400" dirty="0"/>
          </a:p>
          <a:p>
            <a:pPr>
              <a:buFont typeface="Arial" pitchFamily="34" charset="0"/>
              <a:buChar char="•"/>
              <a:defRPr/>
            </a:pPr>
            <a:endParaRPr lang="en-US" sz="2400" dirty="0"/>
          </a:p>
          <a:p>
            <a:pPr>
              <a:buFont typeface="Arial" pitchFamily="34" charset="0"/>
              <a:buChar char="•"/>
              <a:defRPr/>
            </a:pPr>
            <a:endParaRPr lang="en-US" sz="2400" dirty="0"/>
          </a:p>
        </p:txBody>
      </p:sp>
      <p:sp>
        <p:nvSpPr>
          <p:cNvPr id="28677" name="Rectangle 5">
            <a:extLst>
              <a:ext uri="{FF2B5EF4-FFF2-40B4-BE49-F238E27FC236}">
                <a16:creationId xmlns:a16="http://schemas.microsoft.com/office/drawing/2014/main" id="{D0A73945-6836-4D20-967B-B759618A998F}"/>
              </a:ext>
            </a:extLst>
          </p:cNvPr>
          <p:cNvSpPr>
            <a:spLocks noChangeArrowheads="1"/>
          </p:cNvSpPr>
          <p:nvPr/>
        </p:nvSpPr>
        <p:spPr bwMode="auto">
          <a:xfrm>
            <a:off x="143708" y="1023707"/>
            <a:ext cx="11430000" cy="660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pPr>
            <a:endParaRPr lang="en-GB" altLang="fr-FR" sz="2133" dirty="0"/>
          </a:p>
          <a:p>
            <a:pPr lvl="1" eaLnBrk="1" hangingPunct="1">
              <a:lnSpc>
                <a:spcPct val="80000"/>
              </a:lnSpc>
              <a:spcBef>
                <a:spcPct val="20000"/>
              </a:spcBef>
              <a:buFont typeface="Arial" panose="020B0604020202020204" pitchFamily="34" charset="0"/>
              <a:buChar char="•"/>
            </a:pPr>
            <a:r>
              <a:rPr lang="en-GB" altLang="fr-FR" sz="2133" dirty="0"/>
              <a:t> Formulation, implementation and review of national policy</a:t>
            </a:r>
          </a:p>
          <a:p>
            <a:pPr lvl="1" eaLnBrk="1" hangingPunct="1">
              <a:lnSpc>
                <a:spcPct val="80000"/>
              </a:lnSpc>
              <a:spcBef>
                <a:spcPct val="20000"/>
              </a:spcBef>
              <a:buFont typeface="Arial" panose="020B0604020202020204" pitchFamily="34" charset="0"/>
              <a:buChar char="•"/>
            </a:pPr>
            <a:r>
              <a:rPr lang="en-GB" altLang="fr-FR" sz="2133" dirty="0"/>
              <a:t> Development of occupational health services for all workers and sectors</a:t>
            </a:r>
          </a:p>
          <a:p>
            <a:pPr lvl="1" eaLnBrk="1" hangingPunct="1">
              <a:lnSpc>
                <a:spcPct val="80000"/>
              </a:lnSpc>
              <a:spcBef>
                <a:spcPct val="20000"/>
              </a:spcBef>
              <a:buFont typeface="Arial" panose="020B0604020202020204" pitchFamily="34" charset="0"/>
              <a:buChar char="•"/>
            </a:pPr>
            <a:r>
              <a:rPr lang="en-GB" altLang="fr-FR" sz="2133" dirty="0"/>
              <a:t> Organization for a single undertaking or common to several undertakings</a:t>
            </a:r>
          </a:p>
          <a:p>
            <a:pPr lvl="1" eaLnBrk="1" hangingPunct="1">
              <a:lnSpc>
                <a:spcPct val="80000"/>
              </a:lnSpc>
              <a:spcBef>
                <a:spcPct val="20000"/>
              </a:spcBef>
              <a:buFont typeface="Arial" panose="020B0604020202020204" pitchFamily="34" charset="0"/>
              <a:buChar char="•"/>
            </a:pPr>
            <a:r>
              <a:rPr lang="en-GB" altLang="fr-FR" sz="2133" dirty="0"/>
              <a:t> May be organized by:</a:t>
            </a:r>
          </a:p>
          <a:p>
            <a:pPr lvl="2" eaLnBrk="1" hangingPunct="1">
              <a:lnSpc>
                <a:spcPct val="80000"/>
              </a:lnSpc>
              <a:spcBef>
                <a:spcPct val="20000"/>
              </a:spcBef>
            </a:pPr>
            <a:endParaRPr lang="en-GB" altLang="fr-FR" sz="2133" dirty="0"/>
          </a:p>
          <a:p>
            <a:pPr lvl="2" eaLnBrk="1" hangingPunct="1">
              <a:lnSpc>
                <a:spcPct val="80000"/>
              </a:lnSpc>
              <a:spcBef>
                <a:spcPct val="20000"/>
              </a:spcBef>
              <a:buFont typeface="Wingdings" panose="05000000000000000000" pitchFamily="2" charset="2"/>
              <a:buChar char="ü"/>
            </a:pPr>
            <a:r>
              <a:rPr lang="en-GB" altLang="fr-FR" sz="2133" dirty="0"/>
              <a:t> concerned undertakings (internal services)</a:t>
            </a:r>
          </a:p>
          <a:p>
            <a:pPr lvl="2" eaLnBrk="1" hangingPunct="1">
              <a:lnSpc>
                <a:spcPct val="80000"/>
              </a:lnSpc>
              <a:spcBef>
                <a:spcPct val="20000"/>
              </a:spcBef>
              <a:buFont typeface="Wingdings" panose="05000000000000000000" pitchFamily="2" charset="2"/>
              <a:buChar char="ü"/>
            </a:pPr>
            <a:r>
              <a:rPr lang="en-GB" altLang="fr-FR" sz="2133" dirty="0"/>
              <a:t> public authorities</a:t>
            </a:r>
          </a:p>
          <a:p>
            <a:pPr lvl="2" eaLnBrk="1" hangingPunct="1">
              <a:lnSpc>
                <a:spcPct val="80000"/>
              </a:lnSpc>
              <a:spcBef>
                <a:spcPct val="20000"/>
              </a:spcBef>
              <a:buFont typeface="Wingdings" panose="05000000000000000000" pitchFamily="2" charset="2"/>
              <a:buChar char="ü"/>
            </a:pPr>
            <a:r>
              <a:rPr lang="en-GB" altLang="fr-FR" sz="2133" dirty="0"/>
              <a:t> social security institutions</a:t>
            </a:r>
          </a:p>
          <a:p>
            <a:pPr lvl="2" eaLnBrk="1" hangingPunct="1">
              <a:lnSpc>
                <a:spcPct val="80000"/>
              </a:lnSpc>
              <a:spcBef>
                <a:spcPct val="20000"/>
              </a:spcBef>
              <a:buFont typeface="Wingdings" panose="05000000000000000000" pitchFamily="2" charset="2"/>
              <a:buChar char="ü"/>
            </a:pPr>
            <a:r>
              <a:rPr lang="en-GB" altLang="fr-FR" sz="2133" dirty="0"/>
              <a:t> bodies authorised by the competent authority</a:t>
            </a:r>
          </a:p>
          <a:p>
            <a:pPr lvl="1" eaLnBrk="1" hangingPunct="1">
              <a:lnSpc>
                <a:spcPct val="80000"/>
              </a:lnSpc>
              <a:spcBef>
                <a:spcPct val="20000"/>
              </a:spcBef>
            </a:pPr>
            <a:endParaRPr lang="en-GB" altLang="fr-FR" sz="2133" dirty="0"/>
          </a:p>
          <a:p>
            <a:pPr lvl="1" eaLnBrk="1" hangingPunct="1">
              <a:lnSpc>
                <a:spcPct val="80000"/>
              </a:lnSpc>
              <a:spcBef>
                <a:spcPct val="20000"/>
              </a:spcBef>
              <a:buFont typeface="Arial" panose="020B0604020202020204" pitchFamily="34" charset="0"/>
              <a:buChar char="•"/>
            </a:pPr>
            <a:r>
              <a:rPr lang="en-GB" altLang="fr-FR" sz="2133" dirty="0"/>
              <a:t> Full professional independence of the personnel</a:t>
            </a:r>
          </a:p>
          <a:p>
            <a:pPr lvl="1" eaLnBrk="1" hangingPunct="1">
              <a:lnSpc>
                <a:spcPct val="80000"/>
              </a:lnSpc>
              <a:spcBef>
                <a:spcPct val="20000"/>
              </a:spcBef>
              <a:buFont typeface="Arial" panose="020B0604020202020204" pitchFamily="34" charset="0"/>
              <a:buChar char="•"/>
            </a:pPr>
            <a:endParaRPr lang="en-GB" altLang="fr-FR" sz="2133" dirty="0"/>
          </a:p>
          <a:p>
            <a:pPr lvl="1" eaLnBrk="1" hangingPunct="1">
              <a:lnSpc>
                <a:spcPct val="80000"/>
              </a:lnSpc>
              <a:spcBef>
                <a:spcPct val="20000"/>
              </a:spcBef>
              <a:buFont typeface="Arial" panose="020B0604020202020204" pitchFamily="34" charset="0"/>
              <a:buChar char="•"/>
            </a:pPr>
            <a:r>
              <a:rPr lang="en-GB" altLang="fr-FR" sz="2133" dirty="0"/>
              <a:t> Surveillance of workers</a:t>
            </a:r>
            <a:r>
              <a:rPr lang="en-GB" altLang="en-US" sz="2133" dirty="0"/>
              <a:t>’</a:t>
            </a:r>
            <a:r>
              <a:rPr lang="en-GB" altLang="fr-FR" sz="2133" dirty="0"/>
              <a:t> health shall involve no loss of earnings, be free of charge and take place during working hours</a:t>
            </a:r>
          </a:p>
        </p:txBody>
      </p:sp>
      <p:sp>
        <p:nvSpPr>
          <p:cNvPr id="2" name="Rectangle 4">
            <a:extLst>
              <a:ext uri="{FF2B5EF4-FFF2-40B4-BE49-F238E27FC236}">
                <a16:creationId xmlns:a16="http://schemas.microsoft.com/office/drawing/2014/main" id="{D21944A9-FC51-4AE6-ACD9-553A6F25D092}"/>
              </a:ext>
            </a:extLst>
          </p:cNvPr>
          <p:cNvSpPr>
            <a:spLocks noChangeArrowheads="1"/>
          </p:cNvSpPr>
          <p:nvPr/>
        </p:nvSpPr>
        <p:spPr bwMode="auto">
          <a:xfrm>
            <a:off x="1845077" y="229233"/>
            <a:ext cx="7094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fr-FR" dirty="0">
                <a:solidFill>
                  <a:srgbClr val="FF3300"/>
                </a:solidFill>
              </a:rPr>
              <a:t> Occupational Health Services ILO Convention 161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36E5BC2-3CC1-4711-94EE-72CB76A4BCA8}"/>
              </a:ext>
            </a:extLst>
          </p:cNvPr>
          <p:cNvSpPr txBox="1"/>
          <p:nvPr/>
        </p:nvSpPr>
        <p:spPr>
          <a:xfrm>
            <a:off x="952501" y="2000251"/>
            <a:ext cx="8286751" cy="3046988"/>
          </a:xfrm>
          <a:prstGeom prst="rect">
            <a:avLst/>
          </a:prstGeom>
          <a:noFill/>
        </p:spPr>
        <p:txBody>
          <a:bodyPr>
            <a:spAutoFit/>
          </a:bodyPr>
          <a:lstStyle/>
          <a:p>
            <a:pPr>
              <a:defRPr/>
            </a:pPr>
            <a:endParaRPr lang="en-US" sz="2400" b="1" dirty="0">
              <a:solidFill>
                <a:schemeClr val="accent2">
                  <a:lumMod val="75000"/>
                </a:schemeClr>
              </a:solidFill>
            </a:endParaRPr>
          </a:p>
          <a:p>
            <a:pPr>
              <a:defRPr/>
            </a:pPr>
            <a:endParaRPr lang="en-US" sz="2400" dirty="0"/>
          </a:p>
          <a:p>
            <a:pPr>
              <a:defRPr/>
            </a:pPr>
            <a:endParaRPr lang="en-US" sz="2400" dirty="0"/>
          </a:p>
          <a:p>
            <a:pPr>
              <a:defRPr/>
            </a:pPr>
            <a:endParaRPr lang="en-US" sz="2400" dirty="0"/>
          </a:p>
          <a:p>
            <a:pPr>
              <a:defRPr/>
            </a:pPr>
            <a:endParaRPr lang="en-US" sz="2400" dirty="0"/>
          </a:p>
          <a:p>
            <a:pPr>
              <a:buFont typeface="Arial" pitchFamily="34" charset="0"/>
              <a:buChar char="•"/>
              <a:defRPr/>
            </a:pPr>
            <a:endParaRPr lang="en-US" sz="2400" dirty="0"/>
          </a:p>
          <a:p>
            <a:pPr>
              <a:buFont typeface="Arial" pitchFamily="34" charset="0"/>
              <a:buChar char="•"/>
              <a:defRPr/>
            </a:pPr>
            <a:endParaRPr lang="en-US" sz="2400" dirty="0"/>
          </a:p>
          <a:p>
            <a:pPr>
              <a:buFont typeface="Arial" pitchFamily="34" charset="0"/>
              <a:buChar char="•"/>
              <a:defRPr/>
            </a:pPr>
            <a:endParaRPr lang="en-US" sz="2400" dirty="0"/>
          </a:p>
        </p:txBody>
      </p:sp>
      <p:sp>
        <p:nvSpPr>
          <p:cNvPr id="29700" name="Rectangle 4">
            <a:extLst>
              <a:ext uri="{FF2B5EF4-FFF2-40B4-BE49-F238E27FC236}">
                <a16:creationId xmlns:a16="http://schemas.microsoft.com/office/drawing/2014/main" id="{B3ECDA4E-BE5D-412C-91E9-BBA5B31D871D}"/>
              </a:ext>
            </a:extLst>
          </p:cNvPr>
          <p:cNvSpPr>
            <a:spLocks noChangeArrowheads="1"/>
          </p:cNvSpPr>
          <p:nvPr/>
        </p:nvSpPr>
        <p:spPr bwMode="auto">
          <a:xfrm>
            <a:off x="744245" y="961653"/>
            <a:ext cx="111340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fr-FR" sz="2200" dirty="0">
                <a:solidFill>
                  <a:srgbClr val="FF3300"/>
                </a:solidFill>
              </a:rPr>
              <a:t>Promotional framework for Occupational Safety and Health ILO Convention 187</a:t>
            </a:r>
          </a:p>
        </p:txBody>
      </p:sp>
      <p:sp>
        <p:nvSpPr>
          <p:cNvPr id="29701" name="Rectangle 5">
            <a:extLst>
              <a:ext uri="{FF2B5EF4-FFF2-40B4-BE49-F238E27FC236}">
                <a16:creationId xmlns:a16="http://schemas.microsoft.com/office/drawing/2014/main" id="{19C42F09-DD43-4196-8ADC-E1D0A6A8D2DF}"/>
              </a:ext>
            </a:extLst>
          </p:cNvPr>
          <p:cNvSpPr>
            <a:spLocks noChangeArrowheads="1"/>
          </p:cNvSpPr>
          <p:nvPr/>
        </p:nvSpPr>
        <p:spPr bwMode="auto">
          <a:xfrm>
            <a:off x="1238251" y="2762251"/>
            <a:ext cx="9906000" cy="660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pPr>
            <a:endParaRPr lang="en-GB" altLang="fr-FR" sz="2133"/>
          </a:p>
        </p:txBody>
      </p:sp>
      <p:sp>
        <p:nvSpPr>
          <p:cNvPr id="29702" name="Rectangle 5">
            <a:extLst>
              <a:ext uri="{FF2B5EF4-FFF2-40B4-BE49-F238E27FC236}">
                <a16:creationId xmlns:a16="http://schemas.microsoft.com/office/drawing/2014/main" id="{2C6FBB96-647A-4DE1-815D-7BBDB91093E2}"/>
              </a:ext>
            </a:extLst>
          </p:cNvPr>
          <p:cNvSpPr>
            <a:spLocks noChangeArrowheads="1"/>
          </p:cNvSpPr>
          <p:nvPr/>
        </p:nvSpPr>
        <p:spPr bwMode="auto">
          <a:xfrm>
            <a:off x="285751" y="2000251"/>
            <a:ext cx="11430000" cy="660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pPr>
            <a:endParaRPr lang="en-GB" altLang="fr-FR" sz="2133"/>
          </a:p>
          <a:p>
            <a:pPr lvl="1" eaLnBrk="1" hangingPunct="1">
              <a:lnSpc>
                <a:spcPct val="80000"/>
              </a:lnSpc>
              <a:spcBef>
                <a:spcPct val="20000"/>
              </a:spcBef>
              <a:buFont typeface="Arial" panose="020B0604020202020204" pitchFamily="34" charset="0"/>
              <a:buChar char="•"/>
            </a:pPr>
            <a:r>
              <a:rPr lang="en-GB" altLang="fr-FR" sz="2133"/>
              <a:t> Aims for the development of a national policy, system and programme</a:t>
            </a:r>
          </a:p>
          <a:p>
            <a:pPr lvl="1" eaLnBrk="1" hangingPunct="1">
              <a:lnSpc>
                <a:spcPct val="80000"/>
              </a:lnSpc>
              <a:spcBef>
                <a:spcPct val="20000"/>
              </a:spcBef>
              <a:buFont typeface="Arial" panose="020B0604020202020204" pitchFamily="34" charset="0"/>
              <a:buChar char="•"/>
            </a:pPr>
            <a:endParaRPr lang="en-GB" altLang="fr-FR" sz="2133"/>
          </a:p>
          <a:p>
            <a:pPr lvl="1" eaLnBrk="1" hangingPunct="1">
              <a:lnSpc>
                <a:spcPct val="80000"/>
              </a:lnSpc>
              <a:spcBef>
                <a:spcPct val="20000"/>
              </a:spcBef>
              <a:buFont typeface="Arial" panose="020B0604020202020204" pitchFamily="34" charset="0"/>
              <a:buChar char="•"/>
            </a:pPr>
            <a:r>
              <a:rPr lang="en-GB" altLang="fr-FR" sz="2133"/>
              <a:t> The national policy should refer to the principles of:</a:t>
            </a:r>
          </a:p>
          <a:p>
            <a:pPr lvl="1" eaLnBrk="1" hangingPunct="1">
              <a:lnSpc>
                <a:spcPct val="80000"/>
              </a:lnSpc>
              <a:spcBef>
                <a:spcPct val="20000"/>
              </a:spcBef>
              <a:buFont typeface="Arial" panose="020B0604020202020204" pitchFamily="34" charset="0"/>
              <a:buChar char="•"/>
            </a:pPr>
            <a:endParaRPr lang="en-GB" altLang="fr-FR" sz="2133"/>
          </a:p>
          <a:p>
            <a:pPr lvl="2" eaLnBrk="1" hangingPunct="1">
              <a:lnSpc>
                <a:spcPct val="80000"/>
              </a:lnSpc>
              <a:spcBef>
                <a:spcPct val="20000"/>
              </a:spcBef>
              <a:buFont typeface="Wingdings" panose="05000000000000000000" pitchFamily="2" charset="2"/>
              <a:buChar char="Ø"/>
            </a:pPr>
            <a:r>
              <a:rPr lang="en-GB" altLang="fr-FR" sz="2133"/>
              <a:t> assessment of occupational risks</a:t>
            </a:r>
          </a:p>
          <a:p>
            <a:pPr lvl="2" eaLnBrk="1" hangingPunct="1">
              <a:lnSpc>
                <a:spcPct val="80000"/>
              </a:lnSpc>
              <a:spcBef>
                <a:spcPct val="20000"/>
              </a:spcBef>
              <a:buFont typeface="Wingdings" panose="05000000000000000000" pitchFamily="2" charset="2"/>
              <a:buChar char="Ø"/>
            </a:pPr>
            <a:r>
              <a:rPr lang="en-GB" altLang="fr-FR" sz="2133"/>
              <a:t> combating risks at source</a:t>
            </a:r>
          </a:p>
          <a:p>
            <a:pPr lvl="2" eaLnBrk="1" hangingPunct="1">
              <a:lnSpc>
                <a:spcPct val="80000"/>
              </a:lnSpc>
              <a:spcBef>
                <a:spcPct val="20000"/>
              </a:spcBef>
              <a:buFont typeface="Wingdings" panose="05000000000000000000" pitchFamily="2" charset="2"/>
              <a:buChar char="Ø"/>
            </a:pPr>
            <a:r>
              <a:rPr lang="en-GB" altLang="fr-FR" sz="2133"/>
              <a:t> information, consultation and training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2AC03F-9639-4139-8647-2605C02015B8}"/>
              </a:ext>
            </a:extLst>
          </p:cNvPr>
          <p:cNvSpPr txBox="1"/>
          <p:nvPr/>
        </p:nvSpPr>
        <p:spPr>
          <a:xfrm>
            <a:off x="952501" y="2000251"/>
            <a:ext cx="8286751" cy="3046988"/>
          </a:xfrm>
          <a:prstGeom prst="rect">
            <a:avLst/>
          </a:prstGeom>
          <a:noFill/>
        </p:spPr>
        <p:txBody>
          <a:bodyPr>
            <a:spAutoFit/>
          </a:bodyPr>
          <a:lstStyle/>
          <a:p>
            <a:pPr>
              <a:defRPr/>
            </a:pPr>
            <a:endParaRPr lang="en-US" sz="2400" b="1" dirty="0">
              <a:solidFill>
                <a:schemeClr val="accent2">
                  <a:lumMod val="75000"/>
                </a:schemeClr>
              </a:solidFill>
            </a:endParaRPr>
          </a:p>
          <a:p>
            <a:pPr>
              <a:defRPr/>
            </a:pPr>
            <a:endParaRPr lang="en-US" sz="2400" dirty="0"/>
          </a:p>
          <a:p>
            <a:pPr>
              <a:defRPr/>
            </a:pPr>
            <a:endParaRPr lang="en-US" sz="2400" dirty="0"/>
          </a:p>
          <a:p>
            <a:pPr>
              <a:defRPr/>
            </a:pPr>
            <a:endParaRPr lang="en-US" sz="2400" dirty="0"/>
          </a:p>
          <a:p>
            <a:pPr>
              <a:defRPr/>
            </a:pPr>
            <a:endParaRPr lang="en-US" sz="2400" dirty="0"/>
          </a:p>
          <a:p>
            <a:pPr>
              <a:buFont typeface="Arial" pitchFamily="34" charset="0"/>
              <a:buChar char="•"/>
              <a:defRPr/>
            </a:pPr>
            <a:endParaRPr lang="en-US" sz="2400" dirty="0"/>
          </a:p>
          <a:p>
            <a:pPr>
              <a:buFont typeface="Arial" pitchFamily="34" charset="0"/>
              <a:buChar char="•"/>
              <a:defRPr/>
            </a:pPr>
            <a:endParaRPr lang="en-US" sz="2400" dirty="0"/>
          </a:p>
          <a:p>
            <a:pPr>
              <a:buFont typeface="Arial" pitchFamily="34" charset="0"/>
              <a:buChar char="•"/>
              <a:defRPr/>
            </a:pPr>
            <a:endParaRPr lang="en-US" sz="2400" dirty="0"/>
          </a:p>
        </p:txBody>
      </p:sp>
      <p:sp>
        <p:nvSpPr>
          <p:cNvPr id="30725" name="Rectangle 5">
            <a:extLst>
              <a:ext uri="{FF2B5EF4-FFF2-40B4-BE49-F238E27FC236}">
                <a16:creationId xmlns:a16="http://schemas.microsoft.com/office/drawing/2014/main" id="{FCFDBA65-2854-4A89-BE71-6ECE1A484107}"/>
              </a:ext>
            </a:extLst>
          </p:cNvPr>
          <p:cNvSpPr>
            <a:spLocks noChangeArrowheads="1"/>
          </p:cNvSpPr>
          <p:nvPr/>
        </p:nvSpPr>
        <p:spPr bwMode="auto">
          <a:xfrm>
            <a:off x="1238251" y="2762251"/>
            <a:ext cx="9906000" cy="660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pPr>
            <a:endParaRPr lang="en-GB" altLang="fr-FR" sz="2133"/>
          </a:p>
        </p:txBody>
      </p:sp>
      <p:sp>
        <p:nvSpPr>
          <p:cNvPr id="30726" name="Rectangle 5">
            <a:extLst>
              <a:ext uri="{FF2B5EF4-FFF2-40B4-BE49-F238E27FC236}">
                <a16:creationId xmlns:a16="http://schemas.microsoft.com/office/drawing/2014/main" id="{6A940987-99FC-4370-A52F-8288C95B26F8}"/>
              </a:ext>
            </a:extLst>
          </p:cNvPr>
          <p:cNvSpPr>
            <a:spLocks noChangeArrowheads="1"/>
          </p:cNvSpPr>
          <p:nvPr/>
        </p:nvSpPr>
        <p:spPr bwMode="auto">
          <a:xfrm>
            <a:off x="285751" y="2000251"/>
            <a:ext cx="11430000" cy="660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pPr>
            <a:endParaRPr lang="en-GB" altLang="fr-FR" sz="2133"/>
          </a:p>
          <a:p>
            <a:pPr lvl="1" eaLnBrk="1" hangingPunct="1">
              <a:lnSpc>
                <a:spcPct val="80000"/>
              </a:lnSpc>
              <a:spcBef>
                <a:spcPct val="20000"/>
              </a:spcBef>
            </a:pPr>
            <a:endParaRPr lang="en-GB" altLang="fr-FR" sz="2133"/>
          </a:p>
        </p:txBody>
      </p:sp>
      <p:graphicFrame>
        <p:nvGraphicFramePr>
          <p:cNvPr id="10" name="Diagram 9">
            <a:extLst>
              <a:ext uri="{FF2B5EF4-FFF2-40B4-BE49-F238E27FC236}">
                <a16:creationId xmlns:a16="http://schemas.microsoft.com/office/drawing/2014/main" id="{8E7419CE-4B4C-4893-9F7B-98D5DE0337D7}"/>
              </a:ext>
            </a:extLst>
          </p:cNvPr>
          <p:cNvGraphicFramePr/>
          <p:nvPr/>
        </p:nvGraphicFramePr>
        <p:xfrm>
          <a:off x="285709" y="2095491"/>
          <a:ext cx="6064264" cy="4519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8" name="TextBox 10">
            <a:extLst>
              <a:ext uri="{FF2B5EF4-FFF2-40B4-BE49-F238E27FC236}">
                <a16:creationId xmlns:a16="http://schemas.microsoft.com/office/drawing/2014/main" id="{3F6ACD36-087F-4E09-92B8-C6E9453978C1}"/>
              </a:ext>
            </a:extLst>
          </p:cNvPr>
          <p:cNvSpPr txBox="1">
            <a:spLocks noChangeArrowheads="1"/>
          </p:cNvSpPr>
          <p:nvPr/>
        </p:nvSpPr>
        <p:spPr bwMode="auto">
          <a:xfrm>
            <a:off x="6000751" y="2857501"/>
            <a:ext cx="5928226" cy="239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buFont typeface="Arial" panose="020B0604020202020204" pitchFamily="34" charset="0"/>
              <a:buChar char="•"/>
            </a:pPr>
            <a:r>
              <a:rPr lang="en-US" altLang="fr-FR" sz="1867"/>
              <a:t> National tripartite advisory body</a:t>
            </a:r>
          </a:p>
          <a:p>
            <a:pPr eaLnBrk="1" hangingPunct="1">
              <a:buFont typeface="Arial" panose="020B0604020202020204" pitchFamily="34" charset="0"/>
              <a:buChar char="•"/>
            </a:pPr>
            <a:r>
              <a:rPr lang="en-US" altLang="fr-FR" sz="1867"/>
              <a:t> Information and advisory services</a:t>
            </a:r>
          </a:p>
          <a:p>
            <a:pPr eaLnBrk="1" hangingPunct="1">
              <a:buFont typeface="Arial" panose="020B0604020202020204" pitchFamily="34" charset="0"/>
              <a:buChar char="•"/>
            </a:pPr>
            <a:r>
              <a:rPr lang="en-US" altLang="fr-FR" sz="1867"/>
              <a:t> Occupational health services</a:t>
            </a:r>
          </a:p>
          <a:p>
            <a:pPr eaLnBrk="1" hangingPunct="1">
              <a:buFont typeface="Arial" panose="020B0604020202020204" pitchFamily="34" charset="0"/>
              <a:buChar char="•"/>
            </a:pPr>
            <a:r>
              <a:rPr lang="en-US" altLang="fr-FR" sz="1867"/>
              <a:t> Research</a:t>
            </a:r>
          </a:p>
          <a:p>
            <a:pPr eaLnBrk="1" hangingPunct="1">
              <a:buFont typeface="Arial" panose="020B0604020202020204" pitchFamily="34" charset="0"/>
              <a:buChar char="•"/>
            </a:pPr>
            <a:r>
              <a:rPr lang="en-US" altLang="fr-FR" sz="1867"/>
              <a:t> Collection and analysis of data</a:t>
            </a:r>
          </a:p>
          <a:p>
            <a:pPr eaLnBrk="1" hangingPunct="1">
              <a:buFont typeface="Arial" panose="020B0604020202020204" pitchFamily="34" charset="0"/>
              <a:buChar char="•"/>
            </a:pPr>
            <a:r>
              <a:rPr lang="en-US" altLang="fr-FR" sz="1867"/>
              <a:t> Collaboration with insurance of social security </a:t>
            </a:r>
          </a:p>
          <a:p>
            <a:pPr eaLnBrk="1" hangingPunct="1"/>
            <a:r>
              <a:rPr lang="en-US" altLang="fr-FR" sz="1867"/>
              <a:t>  schemes</a:t>
            </a:r>
          </a:p>
          <a:p>
            <a:pPr eaLnBrk="1" hangingPunct="1">
              <a:buFont typeface="Arial" panose="020B0604020202020204" pitchFamily="34" charset="0"/>
              <a:buChar char="•"/>
            </a:pPr>
            <a:r>
              <a:rPr lang="en-US" altLang="fr-FR" sz="1867"/>
              <a:t> Support mechanisms for SME and informal economy</a:t>
            </a:r>
          </a:p>
        </p:txBody>
      </p:sp>
      <p:cxnSp>
        <p:nvCxnSpPr>
          <p:cNvPr id="14" name="Straight Arrow Connector 13">
            <a:extLst>
              <a:ext uri="{FF2B5EF4-FFF2-40B4-BE49-F238E27FC236}">
                <a16:creationId xmlns:a16="http://schemas.microsoft.com/office/drawing/2014/main" id="{AFAE5EF8-C443-4297-A3D5-D133CFAA7C24}"/>
              </a:ext>
            </a:extLst>
          </p:cNvPr>
          <p:cNvCxnSpPr/>
          <p:nvPr/>
        </p:nvCxnSpPr>
        <p:spPr>
          <a:xfrm>
            <a:off x="3810001" y="4953000"/>
            <a:ext cx="1428751" cy="857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30" name="TextBox 14">
            <a:extLst>
              <a:ext uri="{FF2B5EF4-FFF2-40B4-BE49-F238E27FC236}">
                <a16:creationId xmlns:a16="http://schemas.microsoft.com/office/drawing/2014/main" id="{374851A0-BE55-4A10-BE4D-C5FF14ADE2B1}"/>
              </a:ext>
            </a:extLst>
          </p:cNvPr>
          <p:cNvSpPr txBox="1">
            <a:spLocks noChangeArrowheads="1"/>
          </p:cNvSpPr>
          <p:nvPr/>
        </p:nvSpPr>
        <p:spPr bwMode="auto">
          <a:xfrm>
            <a:off x="5524501" y="5810252"/>
            <a:ext cx="2977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fr-FR"/>
              <a:t>National programme</a:t>
            </a:r>
          </a:p>
        </p:txBody>
      </p:sp>
      <p:sp>
        <p:nvSpPr>
          <p:cNvPr id="13" name="CuadroTexto 12">
            <a:extLst>
              <a:ext uri="{FF2B5EF4-FFF2-40B4-BE49-F238E27FC236}">
                <a16:creationId xmlns:a16="http://schemas.microsoft.com/office/drawing/2014/main" id="{88B1018E-78E5-4719-9C46-047B757E93F6}"/>
              </a:ext>
            </a:extLst>
          </p:cNvPr>
          <p:cNvSpPr txBox="1"/>
          <p:nvPr/>
        </p:nvSpPr>
        <p:spPr>
          <a:xfrm>
            <a:off x="1047748" y="1291155"/>
            <a:ext cx="8566769" cy="369332"/>
          </a:xfrm>
          <a:prstGeom prst="rect">
            <a:avLst/>
          </a:prstGeom>
          <a:noFill/>
        </p:spPr>
        <p:txBody>
          <a:bodyPr wrap="square">
            <a:spAutoFit/>
          </a:bodyPr>
          <a:lstStyle/>
          <a:p>
            <a:pPr eaLnBrk="1" hangingPunct="1"/>
            <a:r>
              <a:rPr lang="en-GB" altLang="fr-FR" sz="1800" dirty="0">
                <a:solidFill>
                  <a:srgbClr val="FF3300"/>
                </a:solidFill>
              </a:rPr>
              <a:t>Promotional framework for Occupational Safety and Health ILO Convention 187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D24B612-5311-41E4-8ACB-9B658A6713DC}"/>
              </a:ext>
            </a:extLst>
          </p:cNvPr>
          <p:cNvSpPr txBox="1"/>
          <p:nvPr/>
        </p:nvSpPr>
        <p:spPr>
          <a:xfrm>
            <a:off x="952501" y="2000251"/>
            <a:ext cx="8286751" cy="3046988"/>
          </a:xfrm>
          <a:prstGeom prst="rect">
            <a:avLst/>
          </a:prstGeom>
          <a:noFill/>
        </p:spPr>
        <p:txBody>
          <a:bodyPr>
            <a:spAutoFit/>
          </a:bodyPr>
          <a:lstStyle/>
          <a:p>
            <a:pPr>
              <a:defRPr/>
            </a:pPr>
            <a:endParaRPr lang="en-US" sz="2400" b="1" dirty="0">
              <a:solidFill>
                <a:schemeClr val="accent2">
                  <a:lumMod val="75000"/>
                </a:schemeClr>
              </a:solidFill>
            </a:endParaRPr>
          </a:p>
          <a:p>
            <a:pPr>
              <a:defRPr/>
            </a:pPr>
            <a:endParaRPr lang="en-US" sz="2400" dirty="0"/>
          </a:p>
          <a:p>
            <a:pPr>
              <a:defRPr/>
            </a:pPr>
            <a:endParaRPr lang="en-US" sz="2400" dirty="0"/>
          </a:p>
          <a:p>
            <a:pPr>
              <a:defRPr/>
            </a:pPr>
            <a:endParaRPr lang="en-US" sz="2400" dirty="0"/>
          </a:p>
          <a:p>
            <a:pPr>
              <a:defRPr/>
            </a:pPr>
            <a:endParaRPr lang="en-US" sz="2400" dirty="0"/>
          </a:p>
          <a:p>
            <a:pPr>
              <a:buFont typeface="Arial" pitchFamily="34" charset="0"/>
              <a:buChar char="•"/>
              <a:defRPr/>
            </a:pPr>
            <a:endParaRPr lang="en-US" sz="2400" dirty="0"/>
          </a:p>
          <a:p>
            <a:pPr>
              <a:buFont typeface="Arial" pitchFamily="34" charset="0"/>
              <a:buChar char="•"/>
              <a:defRPr/>
            </a:pPr>
            <a:endParaRPr lang="en-US" sz="2400" dirty="0"/>
          </a:p>
          <a:p>
            <a:pPr>
              <a:buFont typeface="Arial" pitchFamily="34" charset="0"/>
              <a:buChar char="•"/>
              <a:defRPr/>
            </a:pPr>
            <a:endParaRPr lang="en-US" sz="2400" dirty="0"/>
          </a:p>
        </p:txBody>
      </p:sp>
      <p:sp>
        <p:nvSpPr>
          <p:cNvPr id="31749" name="Rectangle 5">
            <a:extLst>
              <a:ext uri="{FF2B5EF4-FFF2-40B4-BE49-F238E27FC236}">
                <a16:creationId xmlns:a16="http://schemas.microsoft.com/office/drawing/2014/main" id="{6F35556D-7556-4409-9495-B9E8288B0632}"/>
              </a:ext>
            </a:extLst>
          </p:cNvPr>
          <p:cNvSpPr>
            <a:spLocks noChangeArrowheads="1"/>
          </p:cNvSpPr>
          <p:nvPr/>
        </p:nvSpPr>
        <p:spPr bwMode="auto">
          <a:xfrm>
            <a:off x="1238251" y="2762251"/>
            <a:ext cx="9906000" cy="660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pPr>
            <a:endParaRPr lang="en-GB" altLang="fr-FR" sz="2133"/>
          </a:p>
        </p:txBody>
      </p:sp>
      <p:sp>
        <p:nvSpPr>
          <p:cNvPr id="31750" name="Rectangle 5">
            <a:extLst>
              <a:ext uri="{FF2B5EF4-FFF2-40B4-BE49-F238E27FC236}">
                <a16:creationId xmlns:a16="http://schemas.microsoft.com/office/drawing/2014/main" id="{A0E19C61-DCD6-41FE-9F3A-29CD3D7536B1}"/>
              </a:ext>
            </a:extLst>
          </p:cNvPr>
          <p:cNvSpPr>
            <a:spLocks noChangeArrowheads="1"/>
          </p:cNvSpPr>
          <p:nvPr/>
        </p:nvSpPr>
        <p:spPr bwMode="auto">
          <a:xfrm>
            <a:off x="285751" y="2000251"/>
            <a:ext cx="11430000" cy="660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20000"/>
              </a:spcBef>
            </a:pPr>
            <a:endParaRPr lang="en-GB" altLang="fr-FR" sz="2133"/>
          </a:p>
          <a:p>
            <a:pPr lvl="1" eaLnBrk="1" hangingPunct="1">
              <a:lnSpc>
                <a:spcPct val="80000"/>
              </a:lnSpc>
              <a:spcBef>
                <a:spcPct val="20000"/>
              </a:spcBef>
            </a:pPr>
            <a:endParaRPr lang="en-GB" altLang="fr-FR" sz="2133"/>
          </a:p>
        </p:txBody>
      </p:sp>
      <p:sp>
        <p:nvSpPr>
          <p:cNvPr id="31751" name="Rectangle 2">
            <a:extLst>
              <a:ext uri="{FF2B5EF4-FFF2-40B4-BE49-F238E27FC236}">
                <a16:creationId xmlns:a16="http://schemas.microsoft.com/office/drawing/2014/main" id="{74EAD26F-E970-4913-8095-16234BFFA7BB}"/>
              </a:ext>
            </a:extLst>
          </p:cNvPr>
          <p:cNvSpPr>
            <a:spLocks noChangeArrowheads="1"/>
          </p:cNvSpPr>
          <p:nvPr/>
        </p:nvSpPr>
        <p:spPr bwMode="auto">
          <a:xfrm>
            <a:off x="7205133" y="1456267"/>
            <a:ext cx="3657600" cy="533400"/>
          </a:xfrm>
          <a:prstGeom prst="rect">
            <a:avLst/>
          </a:prstGeom>
          <a:solidFill>
            <a:srgbClr val="FFCC66"/>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fr-CH" altLang="fr-FR" sz="2133">
                <a:solidFill>
                  <a:srgbClr val="000000"/>
                </a:solidFill>
              </a:rPr>
              <a:t>NATIONAL OSH POLICY</a:t>
            </a:r>
            <a:endParaRPr lang="en-US" altLang="fr-FR" sz="2133">
              <a:solidFill>
                <a:srgbClr val="000000"/>
              </a:solidFill>
            </a:endParaRPr>
          </a:p>
        </p:txBody>
      </p:sp>
      <p:sp>
        <p:nvSpPr>
          <p:cNvPr id="31752" name="Rectangle 3">
            <a:extLst>
              <a:ext uri="{FF2B5EF4-FFF2-40B4-BE49-F238E27FC236}">
                <a16:creationId xmlns:a16="http://schemas.microsoft.com/office/drawing/2014/main" id="{53E9739F-1776-45B4-9766-BA39C0D51007}"/>
              </a:ext>
            </a:extLst>
          </p:cNvPr>
          <p:cNvSpPr>
            <a:spLocks noChangeArrowheads="1"/>
          </p:cNvSpPr>
          <p:nvPr/>
        </p:nvSpPr>
        <p:spPr bwMode="auto">
          <a:xfrm>
            <a:off x="5985933" y="2370667"/>
            <a:ext cx="3962400" cy="914400"/>
          </a:xfrm>
          <a:prstGeom prst="rect">
            <a:avLst/>
          </a:prstGeom>
          <a:solidFill>
            <a:srgbClr val="FFCC66"/>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fr-FR" sz="2133">
                <a:solidFill>
                  <a:srgbClr val="000000"/>
                </a:solidFill>
              </a:rPr>
              <a:t>NATIONAL OSH PROFILE</a:t>
            </a:r>
          </a:p>
          <a:p>
            <a:pPr eaLnBrk="1" hangingPunct="1"/>
            <a:r>
              <a:rPr lang="en-US" altLang="fr-FR" sz="1867">
                <a:solidFill>
                  <a:srgbClr val="000000"/>
                </a:solidFill>
              </a:rPr>
              <a:t>Inventory and analysis of</a:t>
            </a:r>
          </a:p>
          <a:p>
            <a:pPr eaLnBrk="1" hangingPunct="1"/>
            <a:r>
              <a:rPr lang="en-US" altLang="fr-FR" sz="1867">
                <a:solidFill>
                  <a:srgbClr val="000000"/>
                </a:solidFill>
              </a:rPr>
              <a:t>situation and resources</a:t>
            </a:r>
          </a:p>
        </p:txBody>
      </p:sp>
      <p:sp>
        <p:nvSpPr>
          <p:cNvPr id="31753" name="Rectangle 4">
            <a:extLst>
              <a:ext uri="{FF2B5EF4-FFF2-40B4-BE49-F238E27FC236}">
                <a16:creationId xmlns:a16="http://schemas.microsoft.com/office/drawing/2014/main" id="{3BDD157D-A7AD-42C0-B4BE-7A176EF91D8A}"/>
              </a:ext>
            </a:extLst>
          </p:cNvPr>
          <p:cNvSpPr>
            <a:spLocks noChangeArrowheads="1"/>
          </p:cNvSpPr>
          <p:nvPr/>
        </p:nvSpPr>
        <p:spPr bwMode="auto">
          <a:xfrm>
            <a:off x="1007533" y="1989667"/>
            <a:ext cx="4064000" cy="838200"/>
          </a:xfrm>
          <a:prstGeom prst="rect">
            <a:avLst/>
          </a:prstGeom>
          <a:solidFill>
            <a:srgbClr val="FFCC66"/>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fr-FR" sz="2133">
                <a:solidFill>
                  <a:srgbClr val="000000"/>
                </a:solidFill>
              </a:rPr>
              <a:t>NATIONAL OSH SYSTEMS</a:t>
            </a:r>
          </a:p>
          <a:p>
            <a:pPr eaLnBrk="1" hangingPunct="1"/>
            <a:r>
              <a:rPr lang="en-US" altLang="fr-FR" sz="1867">
                <a:solidFill>
                  <a:srgbClr val="000000"/>
                </a:solidFill>
              </a:rPr>
              <a:t>Available infrastructure</a:t>
            </a:r>
          </a:p>
          <a:p>
            <a:pPr eaLnBrk="1" hangingPunct="1"/>
            <a:r>
              <a:rPr lang="en-US" altLang="fr-FR" sz="1867">
                <a:solidFill>
                  <a:srgbClr val="000000"/>
                </a:solidFill>
              </a:rPr>
              <a:t>and resources</a:t>
            </a:r>
          </a:p>
        </p:txBody>
      </p:sp>
      <p:sp>
        <p:nvSpPr>
          <p:cNvPr id="31754" name="Rectangle 5">
            <a:extLst>
              <a:ext uri="{FF2B5EF4-FFF2-40B4-BE49-F238E27FC236}">
                <a16:creationId xmlns:a16="http://schemas.microsoft.com/office/drawing/2014/main" id="{9AA2B322-180F-4F8D-AC40-C44EB76448C8}"/>
              </a:ext>
            </a:extLst>
          </p:cNvPr>
          <p:cNvSpPr>
            <a:spLocks noChangeArrowheads="1"/>
          </p:cNvSpPr>
          <p:nvPr/>
        </p:nvSpPr>
        <p:spPr bwMode="auto">
          <a:xfrm>
            <a:off x="1007533" y="2980267"/>
            <a:ext cx="4064000" cy="914400"/>
          </a:xfrm>
          <a:prstGeom prst="rect">
            <a:avLst/>
          </a:prstGeom>
          <a:solidFill>
            <a:srgbClr val="FFCC66"/>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fr-FR" sz="2133">
                <a:solidFill>
                  <a:srgbClr val="000000"/>
                </a:solidFill>
              </a:rPr>
              <a:t>NATIONAL OSH SITUATION</a:t>
            </a:r>
          </a:p>
          <a:p>
            <a:pPr eaLnBrk="1" hangingPunct="1"/>
            <a:r>
              <a:rPr lang="en-US" altLang="fr-FR" sz="1867">
                <a:solidFill>
                  <a:srgbClr val="000000"/>
                </a:solidFill>
              </a:rPr>
              <a:t>Occupational accidents</a:t>
            </a:r>
          </a:p>
          <a:p>
            <a:pPr eaLnBrk="1" hangingPunct="1"/>
            <a:r>
              <a:rPr lang="en-US" altLang="fr-FR" sz="1867">
                <a:solidFill>
                  <a:srgbClr val="000000"/>
                </a:solidFill>
              </a:rPr>
              <a:t>and diseases</a:t>
            </a:r>
          </a:p>
        </p:txBody>
      </p:sp>
      <p:sp>
        <p:nvSpPr>
          <p:cNvPr id="31755" name="Rectangle 6">
            <a:extLst>
              <a:ext uri="{FF2B5EF4-FFF2-40B4-BE49-F238E27FC236}">
                <a16:creationId xmlns:a16="http://schemas.microsoft.com/office/drawing/2014/main" id="{D07D80C9-FACB-43AF-A87F-7E0B3E71FEED}"/>
              </a:ext>
            </a:extLst>
          </p:cNvPr>
          <p:cNvSpPr>
            <a:spLocks noChangeArrowheads="1"/>
          </p:cNvSpPr>
          <p:nvPr/>
        </p:nvSpPr>
        <p:spPr bwMode="auto">
          <a:xfrm>
            <a:off x="6013451" y="3560233"/>
            <a:ext cx="5994400" cy="2743200"/>
          </a:xfrm>
          <a:prstGeom prst="rect">
            <a:avLst/>
          </a:prstGeom>
          <a:solidFill>
            <a:srgbClr val="FFCC66"/>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fr-FR" altLang="fr-FR"/>
          </a:p>
        </p:txBody>
      </p:sp>
      <p:sp>
        <p:nvSpPr>
          <p:cNvPr id="31756" name="Rectangle 7">
            <a:extLst>
              <a:ext uri="{FF2B5EF4-FFF2-40B4-BE49-F238E27FC236}">
                <a16:creationId xmlns:a16="http://schemas.microsoft.com/office/drawing/2014/main" id="{6243EE23-F9D9-475B-8F5A-43ADC013AEA3}"/>
              </a:ext>
            </a:extLst>
          </p:cNvPr>
          <p:cNvSpPr>
            <a:spLocks noChangeArrowheads="1"/>
          </p:cNvSpPr>
          <p:nvPr/>
        </p:nvSpPr>
        <p:spPr bwMode="auto">
          <a:xfrm>
            <a:off x="6900333" y="5418667"/>
            <a:ext cx="4368800" cy="838200"/>
          </a:xfrm>
          <a:prstGeom prst="rect">
            <a:avLst/>
          </a:prstGeom>
          <a:solidFill>
            <a:srgbClr val="FFDD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fr-FR" sz="2133">
                <a:solidFill>
                  <a:srgbClr val="000000"/>
                </a:solidFill>
              </a:rPr>
              <a:t>Operative planning</a:t>
            </a:r>
          </a:p>
          <a:p>
            <a:pPr eaLnBrk="1" hangingPunct="1"/>
            <a:r>
              <a:rPr lang="en-US" altLang="fr-FR" sz="1867">
                <a:solidFill>
                  <a:srgbClr val="000000"/>
                </a:solidFill>
              </a:rPr>
              <a:t>Formulation, implementation,</a:t>
            </a:r>
          </a:p>
          <a:p>
            <a:pPr eaLnBrk="1" hangingPunct="1"/>
            <a:r>
              <a:rPr lang="en-US" altLang="fr-FR" sz="1867">
                <a:solidFill>
                  <a:srgbClr val="000000"/>
                </a:solidFill>
              </a:rPr>
              <a:t>evaluation of activities</a:t>
            </a:r>
          </a:p>
        </p:txBody>
      </p:sp>
      <p:sp>
        <p:nvSpPr>
          <p:cNvPr id="31757" name="Rectangle 8">
            <a:extLst>
              <a:ext uri="{FF2B5EF4-FFF2-40B4-BE49-F238E27FC236}">
                <a16:creationId xmlns:a16="http://schemas.microsoft.com/office/drawing/2014/main" id="{F98B51AD-F709-4D83-921B-600F7996A466}"/>
              </a:ext>
            </a:extLst>
          </p:cNvPr>
          <p:cNvSpPr>
            <a:spLocks noChangeArrowheads="1"/>
          </p:cNvSpPr>
          <p:nvPr/>
        </p:nvSpPr>
        <p:spPr bwMode="auto">
          <a:xfrm>
            <a:off x="7306733" y="4580467"/>
            <a:ext cx="3556000" cy="609600"/>
          </a:xfrm>
          <a:prstGeom prst="rect">
            <a:avLst/>
          </a:prstGeom>
          <a:solidFill>
            <a:srgbClr val="FFDD99"/>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fr-FR" sz="2133">
                <a:solidFill>
                  <a:srgbClr val="000000"/>
                </a:solidFill>
              </a:rPr>
              <a:t>Strategic planning</a:t>
            </a:r>
          </a:p>
          <a:p>
            <a:pPr eaLnBrk="1" hangingPunct="1"/>
            <a:r>
              <a:rPr lang="en-US" altLang="fr-FR" sz="1867">
                <a:solidFill>
                  <a:srgbClr val="000000"/>
                </a:solidFill>
              </a:rPr>
              <a:t>Goals and priorities</a:t>
            </a:r>
          </a:p>
        </p:txBody>
      </p:sp>
      <p:sp>
        <p:nvSpPr>
          <p:cNvPr id="31758" name="Rectangle 9">
            <a:extLst>
              <a:ext uri="{FF2B5EF4-FFF2-40B4-BE49-F238E27FC236}">
                <a16:creationId xmlns:a16="http://schemas.microsoft.com/office/drawing/2014/main" id="{3EF32758-55C0-4671-AA2A-66F064AF59A7}"/>
              </a:ext>
            </a:extLst>
          </p:cNvPr>
          <p:cNvSpPr>
            <a:spLocks noChangeArrowheads="1"/>
          </p:cNvSpPr>
          <p:nvPr/>
        </p:nvSpPr>
        <p:spPr bwMode="auto">
          <a:xfrm>
            <a:off x="6697133" y="3894667"/>
            <a:ext cx="4673600" cy="533400"/>
          </a:xfrm>
          <a:prstGeom prst="rect">
            <a:avLst/>
          </a:prstGeom>
          <a:solidFill>
            <a:srgbClr val="FFCC66">
              <a:alpha val="4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fr-FR" sz="2133">
                <a:solidFill>
                  <a:srgbClr val="000000"/>
                </a:solidFill>
              </a:rPr>
              <a:t>NATIONAL OSH PROGRAMMES</a:t>
            </a:r>
          </a:p>
          <a:p>
            <a:pPr eaLnBrk="1" hangingPunct="1"/>
            <a:r>
              <a:rPr lang="en-US" altLang="fr-FR" sz="1867">
                <a:solidFill>
                  <a:srgbClr val="000000"/>
                </a:solidFill>
              </a:rPr>
              <a:t>What we want/can do</a:t>
            </a:r>
          </a:p>
        </p:txBody>
      </p:sp>
      <p:sp>
        <p:nvSpPr>
          <p:cNvPr id="31759" name="AutoShape 10">
            <a:extLst>
              <a:ext uri="{FF2B5EF4-FFF2-40B4-BE49-F238E27FC236}">
                <a16:creationId xmlns:a16="http://schemas.microsoft.com/office/drawing/2014/main" id="{2651603C-59B8-437B-9D2E-919A91A51E88}"/>
              </a:ext>
            </a:extLst>
          </p:cNvPr>
          <p:cNvSpPr>
            <a:spLocks noChangeArrowheads="1"/>
          </p:cNvSpPr>
          <p:nvPr/>
        </p:nvSpPr>
        <p:spPr bwMode="auto">
          <a:xfrm>
            <a:off x="5173133" y="2599267"/>
            <a:ext cx="711200" cy="152400"/>
          </a:xfrm>
          <a:prstGeom prst="rightArrow">
            <a:avLst>
              <a:gd name="adj1" fmla="val 50000"/>
              <a:gd name="adj2" fmla="val 87500"/>
            </a:avLst>
          </a:prstGeom>
          <a:solidFill>
            <a:srgbClr val="F0A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fr-FR" altLang="fr-FR"/>
          </a:p>
        </p:txBody>
      </p:sp>
      <p:sp>
        <p:nvSpPr>
          <p:cNvPr id="31760" name="AutoShape 11">
            <a:extLst>
              <a:ext uri="{FF2B5EF4-FFF2-40B4-BE49-F238E27FC236}">
                <a16:creationId xmlns:a16="http://schemas.microsoft.com/office/drawing/2014/main" id="{45ADCEC1-BB69-4C0D-A9DD-AE2FD1DB10A6}"/>
              </a:ext>
            </a:extLst>
          </p:cNvPr>
          <p:cNvSpPr>
            <a:spLocks noChangeArrowheads="1"/>
          </p:cNvSpPr>
          <p:nvPr/>
        </p:nvSpPr>
        <p:spPr bwMode="auto">
          <a:xfrm>
            <a:off x="5173133" y="3056467"/>
            <a:ext cx="711200" cy="152400"/>
          </a:xfrm>
          <a:prstGeom prst="rightArrow">
            <a:avLst>
              <a:gd name="adj1" fmla="val 50000"/>
              <a:gd name="adj2" fmla="val 87500"/>
            </a:avLst>
          </a:prstGeom>
          <a:solidFill>
            <a:srgbClr val="F0A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fr-FR" altLang="fr-FR"/>
          </a:p>
        </p:txBody>
      </p:sp>
      <p:sp>
        <p:nvSpPr>
          <p:cNvPr id="31761" name="AutoShape 12">
            <a:extLst>
              <a:ext uri="{FF2B5EF4-FFF2-40B4-BE49-F238E27FC236}">
                <a16:creationId xmlns:a16="http://schemas.microsoft.com/office/drawing/2014/main" id="{9BC6D187-8F90-4E43-B041-E92EF70E1523}"/>
              </a:ext>
            </a:extLst>
          </p:cNvPr>
          <p:cNvSpPr>
            <a:spLocks noChangeArrowheads="1"/>
          </p:cNvSpPr>
          <p:nvPr/>
        </p:nvSpPr>
        <p:spPr bwMode="auto">
          <a:xfrm>
            <a:off x="8221133" y="3285067"/>
            <a:ext cx="406400" cy="304800"/>
          </a:xfrm>
          <a:prstGeom prst="downArrow">
            <a:avLst>
              <a:gd name="adj1" fmla="val 50000"/>
              <a:gd name="adj2" fmla="val 25000"/>
            </a:avLst>
          </a:prstGeom>
          <a:solidFill>
            <a:srgbClr val="F0A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fr-FR" altLang="fr-FR"/>
          </a:p>
        </p:txBody>
      </p:sp>
      <p:sp>
        <p:nvSpPr>
          <p:cNvPr id="31762" name="AutoShape 13">
            <a:extLst>
              <a:ext uri="{FF2B5EF4-FFF2-40B4-BE49-F238E27FC236}">
                <a16:creationId xmlns:a16="http://schemas.microsoft.com/office/drawing/2014/main" id="{15A63295-2F82-4F81-B073-3AEF7A0B4564}"/>
              </a:ext>
            </a:extLst>
          </p:cNvPr>
          <p:cNvSpPr>
            <a:spLocks noChangeArrowheads="1"/>
          </p:cNvSpPr>
          <p:nvPr/>
        </p:nvSpPr>
        <p:spPr bwMode="auto">
          <a:xfrm rot="16200000">
            <a:off x="2676525" y="2720975"/>
            <a:ext cx="1873251" cy="441536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0A000"/>
          </a:solidFill>
          <a:ln w="9525">
            <a:solidFill>
              <a:schemeClr val="tx1"/>
            </a:solidFill>
            <a:miter lim="800000"/>
            <a:headEnd/>
            <a:tailEnd/>
          </a:ln>
        </p:spPr>
        <p:txBody>
          <a:bodyPr vert="eaVert" wrap="none" anchor="ctr"/>
          <a:lstStyle/>
          <a:p>
            <a:endParaRPr lang="fr-FR" sz="2400"/>
          </a:p>
        </p:txBody>
      </p:sp>
      <p:sp>
        <p:nvSpPr>
          <p:cNvPr id="31763" name="Rectangle 14">
            <a:extLst>
              <a:ext uri="{FF2B5EF4-FFF2-40B4-BE49-F238E27FC236}">
                <a16:creationId xmlns:a16="http://schemas.microsoft.com/office/drawing/2014/main" id="{BDE09155-C58B-4834-83C3-1F7E50522E93}"/>
              </a:ext>
            </a:extLst>
          </p:cNvPr>
          <p:cNvSpPr>
            <a:spLocks noChangeArrowheads="1"/>
          </p:cNvSpPr>
          <p:nvPr/>
        </p:nvSpPr>
        <p:spPr bwMode="auto">
          <a:xfrm>
            <a:off x="2108208" y="4526137"/>
            <a:ext cx="1919817" cy="106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fr-FR" sz="2133" dirty="0">
                <a:solidFill>
                  <a:srgbClr val="000000"/>
                </a:solidFill>
              </a:rPr>
              <a:t>REVIEW</a:t>
            </a:r>
          </a:p>
          <a:p>
            <a:pPr eaLnBrk="1" hangingPunct="1"/>
            <a:endParaRPr lang="en-GB" altLang="fr-FR" sz="2133" dirty="0">
              <a:solidFill>
                <a:srgbClr val="000000"/>
              </a:solidFill>
            </a:endParaRPr>
          </a:p>
          <a:p>
            <a:pPr eaLnBrk="1" hangingPunct="1"/>
            <a:endParaRPr lang="en-GB" altLang="fr-FR" sz="2133" dirty="0">
              <a:solidFill>
                <a:srgbClr val="000000"/>
              </a:solidFill>
            </a:endParaRPr>
          </a:p>
          <a:p>
            <a:pPr eaLnBrk="1" hangingPunct="1"/>
            <a:r>
              <a:rPr lang="en-GB" altLang="fr-FR" sz="1867" dirty="0">
                <a:solidFill>
                  <a:srgbClr val="000000"/>
                </a:solidFill>
              </a:rPr>
              <a:t>		Impacts &amp; achievements</a:t>
            </a:r>
          </a:p>
        </p:txBody>
      </p:sp>
      <p:sp>
        <p:nvSpPr>
          <p:cNvPr id="31764" name="AutoShape 15">
            <a:extLst>
              <a:ext uri="{FF2B5EF4-FFF2-40B4-BE49-F238E27FC236}">
                <a16:creationId xmlns:a16="http://schemas.microsoft.com/office/drawing/2014/main" id="{EE4B7099-E5E9-439B-A3D8-F9A20603B56E}"/>
              </a:ext>
            </a:extLst>
          </p:cNvPr>
          <p:cNvSpPr>
            <a:spLocks noChangeArrowheads="1"/>
          </p:cNvSpPr>
          <p:nvPr/>
        </p:nvSpPr>
        <p:spPr bwMode="auto">
          <a:xfrm rot="5259601">
            <a:off x="5285317" y="135468"/>
            <a:ext cx="491067" cy="2874433"/>
          </a:xfrm>
          <a:prstGeom prst="curvedRightArrow">
            <a:avLst>
              <a:gd name="adj1" fmla="val 87802"/>
              <a:gd name="adj2" fmla="val 175603"/>
              <a:gd name="adj3" fmla="val 33333"/>
            </a:avLst>
          </a:prstGeom>
          <a:solidFill>
            <a:srgbClr val="F0A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fr-FR" altLang="fr-FR"/>
          </a:p>
        </p:txBody>
      </p:sp>
      <p:sp>
        <p:nvSpPr>
          <p:cNvPr id="2" name="CuadroTexto 1">
            <a:extLst>
              <a:ext uri="{FF2B5EF4-FFF2-40B4-BE49-F238E27FC236}">
                <a16:creationId xmlns:a16="http://schemas.microsoft.com/office/drawing/2014/main" id="{B1890F8C-E1D8-4D5A-AE7B-3559057F4EE6}"/>
              </a:ext>
            </a:extLst>
          </p:cNvPr>
          <p:cNvSpPr txBox="1"/>
          <p:nvPr/>
        </p:nvSpPr>
        <p:spPr>
          <a:xfrm>
            <a:off x="1971025" y="492100"/>
            <a:ext cx="8566769" cy="369332"/>
          </a:xfrm>
          <a:prstGeom prst="rect">
            <a:avLst/>
          </a:prstGeom>
          <a:noFill/>
        </p:spPr>
        <p:txBody>
          <a:bodyPr wrap="square">
            <a:spAutoFit/>
          </a:bodyPr>
          <a:lstStyle/>
          <a:p>
            <a:pPr eaLnBrk="1" hangingPunct="1"/>
            <a:r>
              <a:rPr lang="en-GB" altLang="fr-FR" sz="1800" dirty="0">
                <a:solidFill>
                  <a:srgbClr val="FF3300"/>
                </a:solidFill>
              </a:rPr>
              <a:t>Promotional framework for Occupational Safety and Health ILO Convention 187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1FBD52-8569-C34D-A06C-DD33948B3540}"/>
              </a:ext>
            </a:extLst>
          </p:cNvPr>
          <p:cNvSpPr>
            <a:spLocks noGrp="1"/>
          </p:cNvSpPr>
          <p:nvPr>
            <p:ph type="title"/>
          </p:nvPr>
        </p:nvSpPr>
        <p:spPr>
          <a:xfrm>
            <a:off x="490538" y="2872800"/>
            <a:ext cx="6824662" cy="2427863"/>
          </a:xfrm>
        </p:spPr>
        <p:txBody>
          <a:bodyPr>
            <a:normAutofit fontScale="90000"/>
          </a:bodyPr>
          <a:lstStyle/>
          <a:p>
            <a:r>
              <a:rPr lang="en-GB" dirty="0"/>
              <a:t>In light of the pandemic……</a:t>
            </a:r>
            <a:br>
              <a:rPr lang="en-GB" dirty="0"/>
            </a:br>
            <a:r>
              <a:rPr lang="en-GB" dirty="0"/>
              <a:t>Some OSH rights and responsibilities according to ILO standards</a:t>
            </a:r>
            <a:br>
              <a:rPr lang="en-GB" dirty="0"/>
            </a:br>
            <a:endParaRPr lang="en-GB" dirty="0"/>
          </a:p>
        </p:txBody>
      </p:sp>
      <p:sp>
        <p:nvSpPr>
          <p:cNvPr id="6" name="Segnaposto numero diapositiva 5">
            <a:extLst>
              <a:ext uri="{FF2B5EF4-FFF2-40B4-BE49-F238E27FC236}">
                <a16:creationId xmlns:a16="http://schemas.microsoft.com/office/drawing/2014/main" id="{75D8BFBB-3A52-BC40-8662-4469AA30952E}"/>
              </a:ext>
            </a:extLst>
          </p:cNvPr>
          <p:cNvSpPr>
            <a:spLocks noGrp="1"/>
          </p:cNvSpPr>
          <p:nvPr>
            <p:ph type="sldNum" sz="quarter" idx="12"/>
          </p:nvPr>
        </p:nvSpPr>
        <p:spPr/>
        <p:txBody>
          <a:bodyPr/>
          <a:lstStyle/>
          <a:p>
            <a:fld id="{856227C0-AD57-4F9B-BAE3-EEFB0D0EE427}" type="slidenum">
              <a:rPr lang="en-GB" smtClean="0"/>
              <a:pPr/>
              <a:t>25</a:t>
            </a:fld>
            <a:endParaRPr lang="en-GB"/>
          </a:p>
        </p:txBody>
      </p:sp>
    </p:spTree>
    <p:extLst>
      <p:ext uri="{BB962C8B-B14F-4D97-AF65-F5344CB8AC3E}">
        <p14:creationId xmlns:p14="http://schemas.microsoft.com/office/powerpoint/2010/main" val="2568681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EEF3BF-B7E2-EF40-B557-E328A0BD9E50}"/>
              </a:ext>
            </a:extLst>
          </p:cNvPr>
          <p:cNvSpPr>
            <a:spLocks noGrp="1"/>
          </p:cNvSpPr>
          <p:nvPr>
            <p:ph type="title"/>
          </p:nvPr>
        </p:nvSpPr>
        <p:spPr>
          <a:xfrm>
            <a:off x="1268461" y="1117600"/>
            <a:ext cx="8596668" cy="890300"/>
          </a:xfrm>
        </p:spPr>
        <p:txBody>
          <a:bodyPr>
            <a:normAutofit fontScale="90000"/>
          </a:bodyPr>
          <a:lstStyle/>
          <a:p>
            <a:r>
              <a:rPr lang="en-GB" dirty="0"/>
              <a:t>Employers’ roles and responsibilities</a:t>
            </a:r>
            <a:br>
              <a:rPr lang="en-GB" dirty="0"/>
            </a:br>
            <a:endParaRPr lang="en-GB" dirty="0"/>
          </a:p>
        </p:txBody>
      </p:sp>
      <p:sp>
        <p:nvSpPr>
          <p:cNvPr id="3" name="Segnaposto contenuto 2">
            <a:extLst>
              <a:ext uri="{FF2B5EF4-FFF2-40B4-BE49-F238E27FC236}">
                <a16:creationId xmlns:a16="http://schemas.microsoft.com/office/drawing/2014/main" id="{150D607C-0660-8343-BC60-E4E16176A88E}"/>
              </a:ext>
            </a:extLst>
          </p:cNvPr>
          <p:cNvSpPr>
            <a:spLocks noGrp="1"/>
          </p:cNvSpPr>
          <p:nvPr>
            <p:ph idx="1"/>
          </p:nvPr>
        </p:nvSpPr>
        <p:spPr/>
        <p:txBody>
          <a:bodyPr/>
          <a:lstStyle/>
          <a:p>
            <a:pPr lvl="2">
              <a:spcAft>
                <a:spcPts val="600"/>
              </a:spcAft>
            </a:pPr>
            <a:r>
              <a:rPr lang="en-GB" dirty="0">
                <a:solidFill>
                  <a:schemeClr val="accent1">
                    <a:lumMod val="50000"/>
                  </a:schemeClr>
                </a:solidFill>
              </a:rPr>
              <a:t>Ensure that, so far as is reasonably practicable, the workplaces, machinery, equipment and processes under their control are safe and without risk to health.</a:t>
            </a:r>
          </a:p>
          <a:p>
            <a:pPr lvl="2">
              <a:spcAft>
                <a:spcPts val="600"/>
              </a:spcAft>
            </a:pPr>
            <a:r>
              <a:rPr lang="en-GB" dirty="0">
                <a:solidFill>
                  <a:schemeClr val="accent1">
                    <a:lumMod val="50000"/>
                  </a:schemeClr>
                </a:solidFill>
              </a:rPr>
              <a:t>Ensure that, so far as is reasonably practicable, the chemical, physical and biological substances and agents under their control are without risk to health when the appropriate measures of protection are taken.</a:t>
            </a:r>
          </a:p>
          <a:p>
            <a:pPr lvl="2">
              <a:spcAft>
                <a:spcPts val="600"/>
              </a:spcAft>
            </a:pPr>
            <a:r>
              <a:rPr lang="en-GB" dirty="0">
                <a:solidFill>
                  <a:schemeClr val="accent1">
                    <a:lumMod val="50000"/>
                  </a:schemeClr>
                </a:solidFill>
              </a:rPr>
              <a:t>Provide, where necessary, adequate protective clothing and protective equipment (at no cost to workers)</a:t>
            </a:r>
          </a:p>
          <a:p>
            <a:pPr lvl="2">
              <a:spcAft>
                <a:spcPts val="600"/>
              </a:spcAft>
            </a:pPr>
            <a:r>
              <a:rPr lang="en-GB" dirty="0">
                <a:solidFill>
                  <a:schemeClr val="accent1">
                    <a:lumMod val="50000"/>
                  </a:schemeClr>
                </a:solidFill>
              </a:rPr>
              <a:t>Provide, where necessary, for measures to deal with emergencies and accidents, including adequate first-aid arrangements.</a:t>
            </a:r>
          </a:p>
          <a:p>
            <a:pPr lvl="2">
              <a:spcAft>
                <a:spcPts val="600"/>
              </a:spcAft>
            </a:pPr>
            <a:r>
              <a:rPr lang="en-GB" dirty="0">
                <a:solidFill>
                  <a:schemeClr val="accent1">
                    <a:lumMod val="50000"/>
                  </a:schemeClr>
                </a:solidFill>
              </a:rPr>
              <a:t>Ensure that workers and their representatives are consulted, informed, and trained on OSH</a:t>
            </a:r>
            <a:endParaRPr lang="en-GB" dirty="0"/>
          </a:p>
          <a:p>
            <a:pPr marL="0" lvl="2" indent="0" algn="r">
              <a:spcBef>
                <a:spcPts val="1800"/>
              </a:spcBef>
              <a:spcAft>
                <a:spcPts val="600"/>
              </a:spcAft>
              <a:buNone/>
            </a:pPr>
            <a:r>
              <a:rPr lang="en-GB" dirty="0">
                <a:solidFill>
                  <a:schemeClr val="accent2"/>
                </a:solidFill>
              </a:rPr>
              <a:t>Occupational Safety and Health Convention (No. 155) and Recommendation (No. 164)</a:t>
            </a:r>
          </a:p>
          <a:p>
            <a:pPr lvl="2">
              <a:spcAft>
                <a:spcPts val="1200"/>
              </a:spcAft>
            </a:pPr>
            <a:endParaRPr lang="en-GB" dirty="0"/>
          </a:p>
          <a:p>
            <a:pPr>
              <a:spcAft>
                <a:spcPts val="1200"/>
              </a:spcAft>
            </a:pPr>
            <a:endParaRPr lang="en-GB" dirty="0"/>
          </a:p>
        </p:txBody>
      </p:sp>
      <p:sp>
        <p:nvSpPr>
          <p:cNvPr id="5" name="Segnaposto numero diapositiva 4">
            <a:extLst>
              <a:ext uri="{FF2B5EF4-FFF2-40B4-BE49-F238E27FC236}">
                <a16:creationId xmlns:a16="http://schemas.microsoft.com/office/drawing/2014/main" id="{DF3C6E11-3B9F-544C-8F8C-3ABD5799FE03}"/>
              </a:ext>
            </a:extLst>
          </p:cNvPr>
          <p:cNvSpPr>
            <a:spLocks noGrp="1"/>
          </p:cNvSpPr>
          <p:nvPr>
            <p:ph type="sldNum" sz="quarter" idx="12"/>
          </p:nvPr>
        </p:nvSpPr>
        <p:spPr/>
        <p:txBody>
          <a:bodyPr/>
          <a:lstStyle/>
          <a:p>
            <a:fld id="{856227C0-AD57-4F9B-BAE3-EEFB0D0EE427}" type="slidenum">
              <a:rPr lang="en-GB" smtClean="0"/>
              <a:t>26</a:t>
            </a:fld>
            <a:endParaRPr lang="en-GB"/>
          </a:p>
        </p:txBody>
      </p:sp>
    </p:spTree>
    <p:extLst>
      <p:ext uri="{BB962C8B-B14F-4D97-AF65-F5344CB8AC3E}">
        <p14:creationId xmlns:p14="http://schemas.microsoft.com/office/powerpoint/2010/main" val="1724156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8816B4-88C4-9348-A3B7-EAD37E923A21}"/>
              </a:ext>
            </a:extLst>
          </p:cNvPr>
          <p:cNvSpPr>
            <a:spLocks noGrp="1"/>
          </p:cNvSpPr>
          <p:nvPr>
            <p:ph type="title"/>
          </p:nvPr>
        </p:nvSpPr>
        <p:spPr>
          <a:xfrm>
            <a:off x="677334" y="1173018"/>
            <a:ext cx="8596668" cy="757382"/>
          </a:xfrm>
        </p:spPr>
        <p:txBody>
          <a:bodyPr/>
          <a:lstStyle/>
          <a:p>
            <a:r>
              <a:rPr lang="en-GB" dirty="0"/>
              <a:t>Workers’ rights and responsibilities</a:t>
            </a:r>
          </a:p>
        </p:txBody>
      </p:sp>
      <p:sp>
        <p:nvSpPr>
          <p:cNvPr id="3" name="Segnaposto contenuto 2">
            <a:extLst>
              <a:ext uri="{FF2B5EF4-FFF2-40B4-BE49-F238E27FC236}">
                <a16:creationId xmlns:a16="http://schemas.microsoft.com/office/drawing/2014/main" id="{37EC27B3-F46C-9F44-A8C0-5B46B142071B}"/>
              </a:ext>
            </a:extLst>
          </p:cNvPr>
          <p:cNvSpPr>
            <a:spLocks noGrp="1"/>
          </p:cNvSpPr>
          <p:nvPr>
            <p:ph idx="1"/>
          </p:nvPr>
        </p:nvSpPr>
        <p:spPr/>
        <p:txBody>
          <a:bodyPr>
            <a:normAutofit fontScale="92500"/>
          </a:bodyPr>
          <a:lstStyle/>
          <a:p>
            <a:pPr lvl="2">
              <a:spcAft>
                <a:spcPts val="1200"/>
              </a:spcAft>
            </a:pPr>
            <a:r>
              <a:rPr lang="en-GB" dirty="0">
                <a:solidFill>
                  <a:schemeClr val="accent1">
                    <a:lumMod val="50000"/>
                  </a:schemeClr>
                </a:solidFill>
              </a:rPr>
              <a:t>Right to remove themselves from a work situation which they have reasonable justification to believe presents an imminent and serious danger to their life or health, without undue consequences</a:t>
            </a:r>
          </a:p>
          <a:p>
            <a:pPr lvl="2">
              <a:spcAft>
                <a:spcPts val="1200"/>
              </a:spcAft>
            </a:pPr>
            <a:r>
              <a:rPr lang="en-GB" dirty="0">
                <a:solidFill>
                  <a:schemeClr val="accent1">
                    <a:lumMod val="50000"/>
                  </a:schemeClr>
                </a:solidFill>
              </a:rPr>
              <a:t>Right to receive adequate information and training on OSH</a:t>
            </a:r>
          </a:p>
          <a:p>
            <a:pPr lvl="2">
              <a:spcAft>
                <a:spcPts val="1200"/>
              </a:spcAft>
            </a:pPr>
            <a:r>
              <a:rPr lang="en-GB" dirty="0">
                <a:solidFill>
                  <a:schemeClr val="accent1">
                    <a:lumMod val="50000"/>
                  </a:schemeClr>
                </a:solidFill>
              </a:rPr>
              <a:t>Right to enquire into (and to be consulted on) all aspects of OSH associated with their work</a:t>
            </a:r>
          </a:p>
          <a:p>
            <a:pPr lvl="2">
              <a:spcAft>
                <a:spcPts val="1200"/>
              </a:spcAft>
            </a:pPr>
            <a:r>
              <a:rPr lang="en-GB" dirty="0">
                <a:solidFill>
                  <a:schemeClr val="accent1">
                    <a:lumMod val="50000"/>
                  </a:schemeClr>
                </a:solidFill>
              </a:rPr>
              <a:t>Duty to co-operate with the employer in the field of OSH (e.g. comply with OSH instructions and procedures; use PPE correctly; report to supervisor hazardous situation; etc.)</a:t>
            </a:r>
          </a:p>
          <a:p>
            <a:pPr lvl="2">
              <a:spcAft>
                <a:spcPts val="1200"/>
              </a:spcAft>
            </a:pPr>
            <a:endParaRPr lang="en-GB" dirty="0"/>
          </a:p>
          <a:p>
            <a:pPr algn="r">
              <a:spcBef>
                <a:spcPts val="600"/>
              </a:spcBef>
              <a:spcAft>
                <a:spcPts val="1200"/>
              </a:spcAft>
            </a:pPr>
            <a:r>
              <a:rPr lang="en-GB" b="0" dirty="0"/>
              <a:t>Occupational Safety and Health Convention (No. 155) and Recommendation (No. 164)</a:t>
            </a:r>
          </a:p>
          <a:p>
            <a:pPr>
              <a:spcBef>
                <a:spcPts val="600"/>
              </a:spcBef>
              <a:spcAft>
                <a:spcPts val="1200"/>
              </a:spcAft>
            </a:pPr>
            <a:endParaRPr lang="en-GB" dirty="0"/>
          </a:p>
        </p:txBody>
      </p:sp>
      <p:sp>
        <p:nvSpPr>
          <p:cNvPr id="5" name="Segnaposto numero diapositiva 4">
            <a:extLst>
              <a:ext uri="{FF2B5EF4-FFF2-40B4-BE49-F238E27FC236}">
                <a16:creationId xmlns:a16="http://schemas.microsoft.com/office/drawing/2014/main" id="{A71F84B5-17D9-1744-8614-60C25664AD1D}"/>
              </a:ext>
            </a:extLst>
          </p:cNvPr>
          <p:cNvSpPr>
            <a:spLocks noGrp="1"/>
          </p:cNvSpPr>
          <p:nvPr>
            <p:ph type="sldNum" sz="quarter" idx="12"/>
          </p:nvPr>
        </p:nvSpPr>
        <p:spPr/>
        <p:txBody>
          <a:bodyPr/>
          <a:lstStyle/>
          <a:p>
            <a:fld id="{856227C0-AD57-4F9B-BAE3-EEFB0D0EE427}" type="slidenum">
              <a:rPr lang="en-GB" smtClean="0"/>
              <a:t>27</a:t>
            </a:fld>
            <a:endParaRPr lang="en-GB"/>
          </a:p>
        </p:txBody>
      </p:sp>
    </p:spTree>
    <p:extLst>
      <p:ext uri="{BB962C8B-B14F-4D97-AF65-F5344CB8AC3E}">
        <p14:creationId xmlns:p14="http://schemas.microsoft.com/office/powerpoint/2010/main" val="762153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8816B4-88C4-9348-A3B7-EAD37E923A21}"/>
              </a:ext>
            </a:extLst>
          </p:cNvPr>
          <p:cNvSpPr>
            <a:spLocks noGrp="1"/>
          </p:cNvSpPr>
          <p:nvPr>
            <p:ph type="title"/>
          </p:nvPr>
        </p:nvSpPr>
        <p:spPr>
          <a:xfrm>
            <a:off x="677334" y="1666043"/>
            <a:ext cx="8596668" cy="1320800"/>
          </a:xfrm>
        </p:spPr>
        <p:txBody>
          <a:bodyPr>
            <a:normAutofit fontScale="90000"/>
          </a:bodyPr>
          <a:lstStyle/>
          <a:p>
            <a:r>
              <a:rPr lang="en-GB" dirty="0"/>
              <a:t>Protecting workers from the risk of contagion during an outbreak </a:t>
            </a:r>
            <a:br>
              <a:rPr lang="en-GB" dirty="0"/>
            </a:br>
            <a:r>
              <a:rPr lang="en-GB" dirty="0"/>
              <a:t>Assessment of the risk of contagion at work </a:t>
            </a:r>
          </a:p>
        </p:txBody>
      </p:sp>
      <p:sp>
        <p:nvSpPr>
          <p:cNvPr id="3" name="Segnaposto contenuto 2">
            <a:extLst>
              <a:ext uri="{FF2B5EF4-FFF2-40B4-BE49-F238E27FC236}">
                <a16:creationId xmlns:a16="http://schemas.microsoft.com/office/drawing/2014/main" id="{37EC27B3-F46C-9F44-A8C0-5B46B142071B}"/>
              </a:ext>
            </a:extLst>
          </p:cNvPr>
          <p:cNvSpPr>
            <a:spLocks noGrp="1"/>
          </p:cNvSpPr>
          <p:nvPr>
            <p:ph idx="1"/>
          </p:nvPr>
        </p:nvSpPr>
        <p:spPr>
          <a:xfrm>
            <a:off x="677334" y="3506680"/>
            <a:ext cx="8596668" cy="2534682"/>
          </a:xfrm>
        </p:spPr>
        <p:txBody>
          <a:bodyPr/>
          <a:lstStyle/>
          <a:p>
            <a:pPr lvl="2">
              <a:spcAft>
                <a:spcPts val="1800"/>
              </a:spcAft>
            </a:pPr>
            <a:r>
              <a:rPr lang="en-GB" dirty="0">
                <a:solidFill>
                  <a:schemeClr val="accent2"/>
                </a:solidFill>
              </a:rPr>
              <a:t>Probability</a:t>
            </a:r>
            <a:r>
              <a:rPr lang="en-GB" dirty="0">
                <a:solidFill>
                  <a:schemeClr val="accent1">
                    <a:lumMod val="50000"/>
                  </a:schemeClr>
                </a:solidFill>
              </a:rPr>
              <a:t> to be exposed to the risk of contagion, taking into account the characteristic of the infectious disease (i.e., transmission patterns) and the possibility that workers may encounter infectious persons or may be exposed to contaminated environments or materials (e.g., laboratory samples, waste) in the course of their duties</a:t>
            </a:r>
            <a:endParaRPr lang="it-IT" dirty="0">
              <a:solidFill>
                <a:schemeClr val="accent1">
                  <a:lumMod val="50000"/>
                </a:schemeClr>
              </a:solidFill>
            </a:endParaRPr>
          </a:p>
          <a:p>
            <a:pPr lvl="2">
              <a:spcAft>
                <a:spcPts val="1800"/>
              </a:spcAft>
            </a:pPr>
            <a:r>
              <a:rPr lang="en-GB" dirty="0">
                <a:solidFill>
                  <a:schemeClr val="accent2"/>
                </a:solidFill>
              </a:rPr>
              <a:t>Severity</a:t>
            </a:r>
            <a:r>
              <a:rPr lang="en-GB" dirty="0">
                <a:solidFill>
                  <a:schemeClr val="accent1">
                    <a:lumMod val="50000"/>
                  </a:schemeClr>
                </a:solidFill>
              </a:rPr>
              <a:t> of the resulting health outcomes, taking into account individual affecting factors (including age, underlying diseases and health conditions), as well as the measures available to control the impact of the infection</a:t>
            </a:r>
            <a:endParaRPr lang="it-IT" dirty="0">
              <a:solidFill>
                <a:schemeClr val="accent1">
                  <a:lumMod val="50000"/>
                </a:schemeClr>
              </a:solidFill>
            </a:endParaRPr>
          </a:p>
          <a:p>
            <a:pPr>
              <a:spcBef>
                <a:spcPts val="600"/>
              </a:spcBef>
              <a:spcAft>
                <a:spcPts val="1800"/>
              </a:spcAft>
            </a:pPr>
            <a:endParaRPr lang="en-GB" dirty="0"/>
          </a:p>
        </p:txBody>
      </p:sp>
      <p:sp>
        <p:nvSpPr>
          <p:cNvPr id="5" name="Segnaposto numero diapositiva 4">
            <a:extLst>
              <a:ext uri="{FF2B5EF4-FFF2-40B4-BE49-F238E27FC236}">
                <a16:creationId xmlns:a16="http://schemas.microsoft.com/office/drawing/2014/main" id="{A71F84B5-17D9-1744-8614-60C25664AD1D}"/>
              </a:ext>
            </a:extLst>
          </p:cNvPr>
          <p:cNvSpPr>
            <a:spLocks noGrp="1"/>
          </p:cNvSpPr>
          <p:nvPr>
            <p:ph type="sldNum" sz="quarter" idx="12"/>
          </p:nvPr>
        </p:nvSpPr>
        <p:spPr/>
        <p:txBody>
          <a:bodyPr/>
          <a:lstStyle/>
          <a:p>
            <a:fld id="{856227C0-AD57-4F9B-BAE3-EEFB0D0EE427}" type="slidenum">
              <a:rPr lang="en-GB" smtClean="0"/>
              <a:t>28</a:t>
            </a:fld>
            <a:endParaRPr lang="en-GB"/>
          </a:p>
        </p:txBody>
      </p:sp>
    </p:spTree>
    <p:extLst>
      <p:ext uri="{BB962C8B-B14F-4D97-AF65-F5344CB8AC3E}">
        <p14:creationId xmlns:p14="http://schemas.microsoft.com/office/powerpoint/2010/main" val="1994387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3C64E4-D647-4240-976F-B2A7EFF80243}"/>
              </a:ext>
            </a:extLst>
          </p:cNvPr>
          <p:cNvSpPr>
            <a:spLocks noGrp="1"/>
          </p:cNvSpPr>
          <p:nvPr>
            <p:ph type="title"/>
          </p:nvPr>
        </p:nvSpPr>
        <p:spPr>
          <a:xfrm>
            <a:off x="1511624" y="829600"/>
            <a:ext cx="8596668" cy="1320800"/>
          </a:xfrm>
        </p:spPr>
        <p:txBody>
          <a:bodyPr/>
          <a:lstStyle/>
          <a:p>
            <a:r>
              <a:rPr lang="en-GB" dirty="0"/>
              <a:t>Emergency response workers</a:t>
            </a:r>
          </a:p>
        </p:txBody>
      </p:sp>
      <p:sp>
        <p:nvSpPr>
          <p:cNvPr id="4" name="Segnaposto data 3">
            <a:extLst>
              <a:ext uri="{FF2B5EF4-FFF2-40B4-BE49-F238E27FC236}">
                <a16:creationId xmlns:a16="http://schemas.microsoft.com/office/drawing/2014/main" id="{1B9CAA9C-D746-464C-B57F-864532E03775}"/>
              </a:ext>
            </a:extLst>
          </p:cNvPr>
          <p:cNvSpPr>
            <a:spLocks noGrp="1"/>
          </p:cNvSpPr>
          <p:nvPr>
            <p:ph type="dt" sz="half" idx="10"/>
          </p:nvPr>
        </p:nvSpPr>
        <p:spPr/>
        <p:txBody>
          <a:bodyPr/>
          <a:lstStyle/>
          <a:p>
            <a:endParaRPr lang="en-GB"/>
          </a:p>
        </p:txBody>
      </p:sp>
      <p:sp>
        <p:nvSpPr>
          <p:cNvPr id="5" name="Segnaposto numero diapositiva 4">
            <a:extLst>
              <a:ext uri="{FF2B5EF4-FFF2-40B4-BE49-F238E27FC236}">
                <a16:creationId xmlns:a16="http://schemas.microsoft.com/office/drawing/2014/main" id="{17F5678F-C11A-084C-BE34-68425EBD3FDE}"/>
              </a:ext>
            </a:extLst>
          </p:cNvPr>
          <p:cNvSpPr>
            <a:spLocks noGrp="1"/>
          </p:cNvSpPr>
          <p:nvPr>
            <p:ph type="sldNum" sz="quarter" idx="12"/>
          </p:nvPr>
        </p:nvSpPr>
        <p:spPr/>
        <p:txBody>
          <a:bodyPr/>
          <a:lstStyle/>
          <a:p>
            <a:fld id="{856227C0-AD57-4F9B-BAE3-EEFB0D0EE427}" type="slidenum">
              <a:rPr lang="en-GB" smtClean="0"/>
              <a:t>29</a:t>
            </a:fld>
            <a:endParaRPr lang="en-GB"/>
          </a:p>
        </p:txBody>
      </p:sp>
      <p:sp>
        <p:nvSpPr>
          <p:cNvPr id="9" name="Segnaposto contenuto 2">
            <a:extLst>
              <a:ext uri="{FF2B5EF4-FFF2-40B4-BE49-F238E27FC236}">
                <a16:creationId xmlns:a16="http://schemas.microsoft.com/office/drawing/2014/main" id="{771ED8F9-E8D1-AD4B-BC3A-EE7504BAD0DF}"/>
              </a:ext>
            </a:extLst>
          </p:cNvPr>
          <p:cNvSpPr txBox="1">
            <a:spLocks/>
          </p:cNvSpPr>
          <p:nvPr/>
        </p:nvSpPr>
        <p:spPr>
          <a:xfrm>
            <a:off x="490540" y="2393950"/>
            <a:ext cx="5319418" cy="3482975"/>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spcAft>
                <a:spcPts val="600"/>
              </a:spcAft>
            </a:pPr>
            <a:r>
              <a:rPr lang="en-GB" dirty="0">
                <a:solidFill>
                  <a:schemeClr val="accent1">
                    <a:lumMod val="50000"/>
                  </a:schemeClr>
                </a:solidFill>
              </a:rPr>
              <a:t>Health care workers </a:t>
            </a:r>
          </a:p>
          <a:p>
            <a:pPr lvl="2">
              <a:spcAft>
                <a:spcPts val="600"/>
              </a:spcAft>
            </a:pPr>
            <a:r>
              <a:rPr lang="en-GB" dirty="0">
                <a:solidFill>
                  <a:schemeClr val="accent1">
                    <a:lumMod val="50000"/>
                  </a:schemeClr>
                </a:solidFill>
              </a:rPr>
              <a:t>Laboratory personnel</a:t>
            </a:r>
          </a:p>
          <a:p>
            <a:pPr lvl="2">
              <a:spcAft>
                <a:spcPts val="600"/>
              </a:spcAft>
            </a:pPr>
            <a:r>
              <a:rPr lang="en-GB" dirty="0">
                <a:solidFill>
                  <a:schemeClr val="accent1">
                    <a:lumMod val="50000"/>
                  </a:schemeClr>
                </a:solidFill>
              </a:rPr>
              <a:t>Death care workers</a:t>
            </a:r>
          </a:p>
          <a:p>
            <a:pPr lvl="2">
              <a:spcAft>
                <a:spcPts val="600"/>
              </a:spcAft>
            </a:pPr>
            <a:r>
              <a:rPr lang="en-GB" dirty="0">
                <a:solidFill>
                  <a:schemeClr val="accent1">
                    <a:lumMod val="50000"/>
                  </a:schemeClr>
                </a:solidFill>
              </a:rPr>
              <a:t>Emergency transport workers</a:t>
            </a:r>
          </a:p>
          <a:p>
            <a:pPr lvl="2">
              <a:spcAft>
                <a:spcPts val="600"/>
              </a:spcAft>
            </a:pPr>
            <a:r>
              <a:rPr lang="en-GB" dirty="0">
                <a:solidFill>
                  <a:schemeClr val="accent1">
                    <a:lumMod val="50000"/>
                  </a:schemeClr>
                </a:solidFill>
              </a:rPr>
              <a:t>Cleaners and waste management workers in health-care and emergency facilities</a:t>
            </a:r>
          </a:p>
          <a:p>
            <a:pPr lvl="2">
              <a:spcAft>
                <a:spcPts val="600"/>
              </a:spcAft>
            </a:pPr>
            <a:r>
              <a:rPr lang="en-GB" dirty="0">
                <a:solidFill>
                  <a:schemeClr val="accent1">
                    <a:lumMod val="50000"/>
                  </a:schemeClr>
                </a:solidFill>
              </a:rPr>
              <a:t>Others (e.g. police officers, civil protection personnel, military personnel, fire fighters) </a:t>
            </a:r>
          </a:p>
        </p:txBody>
      </p:sp>
      <p:pic>
        <p:nvPicPr>
          <p:cNvPr id="10" name="Immagine 9">
            <a:extLst>
              <a:ext uri="{FF2B5EF4-FFF2-40B4-BE49-F238E27FC236}">
                <a16:creationId xmlns:a16="http://schemas.microsoft.com/office/drawing/2014/main" id="{B16591E3-1554-8546-B37F-7BC04ACD3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7832" y="960437"/>
            <a:ext cx="6350000" cy="6350000"/>
          </a:xfrm>
          <a:prstGeom prst="rect">
            <a:avLst/>
          </a:prstGeom>
        </p:spPr>
      </p:pic>
    </p:spTree>
    <p:extLst>
      <p:ext uri="{BB962C8B-B14F-4D97-AF65-F5344CB8AC3E}">
        <p14:creationId xmlns:p14="http://schemas.microsoft.com/office/powerpoint/2010/main" val="410660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2568" y="1"/>
            <a:ext cx="9029417" cy="6875759"/>
          </a:xfrm>
        </p:spPr>
      </p:pic>
      <p:sp>
        <p:nvSpPr>
          <p:cNvPr id="5" name="Rectangle 4"/>
          <p:cNvSpPr/>
          <p:nvPr/>
        </p:nvSpPr>
        <p:spPr>
          <a:xfrm>
            <a:off x="6422573" y="-8855"/>
            <a:ext cx="5769428" cy="6893468"/>
          </a:xfrm>
          <a:prstGeom prst="rect">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733" b="1" dirty="0">
              <a:solidFill>
                <a:srgbClr val="4A3402"/>
              </a:solidFill>
              <a:latin typeface="Arial" panose="020B0604020202020204" pitchFamily="34" charset="0"/>
              <a:cs typeface="Arial" panose="020B0604020202020204" pitchFamily="34" charset="0"/>
            </a:endParaRPr>
          </a:p>
          <a:p>
            <a:pPr algn="ctr"/>
            <a:r>
              <a:rPr lang="en-US" sz="3733" b="1" dirty="0">
                <a:solidFill>
                  <a:srgbClr val="4A3402"/>
                </a:solidFill>
                <a:latin typeface="Arial" panose="020B0604020202020204" pitchFamily="34" charset="0"/>
                <a:cs typeface="Arial" panose="020B0604020202020204" pitchFamily="34" charset="0"/>
              </a:rPr>
              <a:t>The ILO Centenary Declaration “marks an historic opportunity </a:t>
            </a:r>
            <a:br>
              <a:rPr lang="en-US" sz="3733" b="1" dirty="0">
                <a:solidFill>
                  <a:srgbClr val="4A3402"/>
                </a:solidFill>
                <a:latin typeface="Arial" panose="020B0604020202020204" pitchFamily="34" charset="0"/>
                <a:cs typeface="Arial" panose="020B0604020202020204" pitchFamily="34" charset="0"/>
              </a:rPr>
            </a:br>
            <a:r>
              <a:rPr lang="en-US" sz="3733" b="1" dirty="0">
                <a:solidFill>
                  <a:srgbClr val="4A3402"/>
                </a:solidFill>
                <a:latin typeface="Arial" panose="020B0604020202020204" pitchFamily="34" charset="0"/>
                <a:cs typeface="Arial" panose="020B0604020202020204" pitchFamily="34" charset="0"/>
              </a:rPr>
              <a:t>to open a door to a brighter future for people around </a:t>
            </a:r>
            <a:br>
              <a:rPr lang="en-US" sz="3733" b="1" dirty="0">
                <a:solidFill>
                  <a:srgbClr val="4A3402"/>
                </a:solidFill>
                <a:latin typeface="Arial" panose="020B0604020202020204" pitchFamily="34" charset="0"/>
                <a:cs typeface="Arial" panose="020B0604020202020204" pitchFamily="34" charset="0"/>
              </a:rPr>
            </a:br>
            <a:r>
              <a:rPr lang="en-US" sz="3733" b="1" dirty="0">
                <a:solidFill>
                  <a:srgbClr val="4A3402"/>
                </a:solidFill>
                <a:latin typeface="Arial" panose="020B0604020202020204" pitchFamily="34" charset="0"/>
                <a:cs typeface="Arial" panose="020B0604020202020204" pitchFamily="34" charset="0"/>
              </a:rPr>
              <a:t>the world.” </a:t>
            </a:r>
          </a:p>
          <a:p>
            <a:pPr algn="ctr"/>
            <a:endParaRPr lang="en-US" sz="3733" dirty="0">
              <a:solidFill>
                <a:srgbClr val="4A3402"/>
              </a:solidFill>
              <a:latin typeface="Arial" panose="020B0604020202020204" pitchFamily="34" charset="0"/>
              <a:cs typeface="Arial" panose="020B0604020202020204" pitchFamily="34" charset="0"/>
            </a:endParaRPr>
          </a:p>
          <a:p>
            <a:pPr algn="r"/>
            <a:r>
              <a:rPr lang="en-US" sz="2667" b="1" dirty="0" err="1">
                <a:solidFill>
                  <a:srgbClr val="4A3402"/>
                </a:solidFill>
                <a:latin typeface="Arial" panose="020B0604020202020204" pitchFamily="34" charset="0"/>
                <a:cs typeface="Arial" panose="020B0604020202020204" pitchFamily="34" charset="0"/>
              </a:rPr>
              <a:t>António</a:t>
            </a:r>
            <a:r>
              <a:rPr lang="en-US" sz="2667" b="1" dirty="0">
                <a:solidFill>
                  <a:srgbClr val="4A3402"/>
                </a:solidFill>
                <a:latin typeface="Arial" panose="020B0604020202020204" pitchFamily="34" charset="0"/>
                <a:cs typeface="Arial" panose="020B0604020202020204" pitchFamily="34" charset="0"/>
              </a:rPr>
              <a:t> </a:t>
            </a:r>
            <a:r>
              <a:rPr lang="en-US" sz="2667" b="1" dirty="0" err="1">
                <a:solidFill>
                  <a:srgbClr val="4A3402"/>
                </a:solidFill>
                <a:latin typeface="Arial" panose="020B0604020202020204" pitchFamily="34" charset="0"/>
                <a:cs typeface="Arial" panose="020B0604020202020204" pitchFamily="34" charset="0"/>
              </a:rPr>
              <a:t>Guterres</a:t>
            </a:r>
            <a:endParaRPr lang="en-GB" sz="2667" dirty="0">
              <a:solidFill>
                <a:srgbClr val="4A3402"/>
              </a:solidFill>
              <a:latin typeface="Arial" panose="020B0604020202020204" pitchFamily="34" charset="0"/>
              <a:cs typeface="Arial" panose="020B0604020202020204" pitchFamily="34" charset="0"/>
            </a:endParaRPr>
          </a:p>
          <a:p>
            <a:pPr algn="r"/>
            <a:r>
              <a:rPr lang="en-US" sz="2667" dirty="0">
                <a:solidFill>
                  <a:srgbClr val="4A3402"/>
                </a:solidFill>
                <a:latin typeface="Arial" panose="020B0604020202020204" pitchFamily="34" charset="0"/>
                <a:cs typeface="Arial" panose="020B0604020202020204" pitchFamily="34" charset="0"/>
              </a:rPr>
              <a:t>UN Secretary-General </a:t>
            </a:r>
            <a:br>
              <a:rPr lang="en-US" sz="2667" dirty="0">
                <a:solidFill>
                  <a:srgbClr val="4A3402"/>
                </a:solidFill>
                <a:latin typeface="Arial" panose="020B0604020202020204" pitchFamily="34" charset="0"/>
                <a:cs typeface="Arial" panose="020B0604020202020204" pitchFamily="34" charset="0"/>
              </a:rPr>
            </a:br>
            <a:endParaRPr lang="en-GB" sz="2667" dirty="0">
              <a:solidFill>
                <a:srgbClr val="4A340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6575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31955C-304D-D54D-8F67-4853FFB459D4}"/>
              </a:ext>
            </a:extLst>
          </p:cNvPr>
          <p:cNvSpPr>
            <a:spLocks noGrp="1"/>
          </p:cNvSpPr>
          <p:nvPr>
            <p:ph type="title"/>
          </p:nvPr>
        </p:nvSpPr>
        <p:spPr>
          <a:xfrm>
            <a:off x="677334" y="981075"/>
            <a:ext cx="6229493" cy="1320800"/>
          </a:xfrm>
        </p:spPr>
        <p:txBody>
          <a:bodyPr/>
          <a:lstStyle/>
          <a:p>
            <a:r>
              <a:rPr lang="en-GB" dirty="0"/>
              <a:t>Emergency response workers</a:t>
            </a:r>
            <a:br>
              <a:rPr lang="en-GB" dirty="0"/>
            </a:br>
            <a:r>
              <a:rPr lang="en-GB" dirty="0">
                <a:solidFill>
                  <a:schemeClr val="accent2"/>
                </a:solidFill>
              </a:rPr>
              <a:t>Risk of contagion</a:t>
            </a:r>
            <a:endParaRPr lang="en-GB" dirty="0"/>
          </a:p>
        </p:txBody>
      </p:sp>
      <p:sp>
        <p:nvSpPr>
          <p:cNvPr id="3" name="Segnaposto contenuto 2">
            <a:extLst>
              <a:ext uri="{FF2B5EF4-FFF2-40B4-BE49-F238E27FC236}">
                <a16:creationId xmlns:a16="http://schemas.microsoft.com/office/drawing/2014/main" id="{FAEDB00B-F900-4D41-92A7-56662085F229}"/>
              </a:ext>
            </a:extLst>
          </p:cNvPr>
          <p:cNvSpPr>
            <a:spLocks noGrp="1"/>
          </p:cNvSpPr>
          <p:nvPr>
            <p:ph idx="1"/>
          </p:nvPr>
        </p:nvSpPr>
        <p:spPr/>
        <p:txBody>
          <a:bodyPr/>
          <a:lstStyle/>
          <a:p>
            <a:pPr lvl="2">
              <a:spcAft>
                <a:spcPts val="1800"/>
              </a:spcAft>
            </a:pPr>
            <a:r>
              <a:rPr lang="en-GB" dirty="0">
                <a:solidFill>
                  <a:schemeClr val="accent1">
                    <a:lumMod val="50000"/>
                  </a:schemeClr>
                </a:solidFill>
              </a:rPr>
              <a:t>Contact with infectious patients and co-workers </a:t>
            </a:r>
          </a:p>
          <a:p>
            <a:pPr lvl="2">
              <a:spcAft>
                <a:spcPts val="1800"/>
              </a:spcAft>
            </a:pPr>
            <a:r>
              <a:rPr lang="en-GB" dirty="0">
                <a:solidFill>
                  <a:schemeClr val="accent1">
                    <a:lumMod val="50000"/>
                  </a:schemeClr>
                </a:solidFill>
              </a:rPr>
              <a:t>Contact with infectious blood, tissue and bodily fluids</a:t>
            </a:r>
          </a:p>
          <a:p>
            <a:pPr lvl="2">
              <a:spcAft>
                <a:spcPts val="1800"/>
              </a:spcAft>
            </a:pPr>
            <a:r>
              <a:rPr lang="en-GB" dirty="0">
                <a:solidFill>
                  <a:schemeClr val="accent1">
                    <a:lumMod val="50000"/>
                  </a:schemeClr>
                </a:solidFill>
              </a:rPr>
              <a:t>Contact with bodies of persons who have died from highly infectious diseases</a:t>
            </a:r>
          </a:p>
          <a:p>
            <a:pPr lvl="2">
              <a:spcAft>
                <a:spcPts val="1800"/>
              </a:spcAft>
            </a:pPr>
            <a:r>
              <a:rPr lang="en-GB" dirty="0">
                <a:solidFill>
                  <a:schemeClr val="accent1">
                    <a:lumMod val="50000"/>
                  </a:schemeClr>
                </a:solidFill>
              </a:rPr>
              <a:t>Contact with contaminated materials, surfaces and environments</a:t>
            </a:r>
          </a:p>
          <a:p>
            <a:pPr lvl="2">
              <a:spcAft>
                <a:spcPts val="1800"/>
              </a:spcAft>
            </a:pPr>
            <a:r>
              <a:rPr lang="en-GB" dirty="0">
                <a:solidFill>
                  <a:schemeClr val="accent1">
                    <a:lumMod val="50000"/>
                  </a:schemeClr>
                </a:solidFill>
              </a:rPr>
              <a:t>Medical equipment and personal protective equipment (PPE) not properly used, cleaned or disinfected</a:t>
            </a:r>
          </a:p>
        </p:txBody>
      </p:sp>
      <p:sp>
        <p:nvSpPr>
          <p:cNvPr id="5" name="Segnaposto numero diapositiva 4">
            <a:extLst>
              <a:ext uri="{FF2B5EF4-FFF2-40B4-BE49-F238E27FC236}">
                <a16:creationId xmlns:a16="http://schemas.microsoft.com/office/drawing/2014/main" id="{BB03F34D-4854-0248-93A8-5B100FF191B2}"/>
              </a:ext>
            </a:extLst>
          </p:cNvPr>
          <p:cNvSpPr>
            <a:spLocks noGrp="1"/>
          </p:cNvSpPr>
          <p:nvPr>
            <p:ph type="sldNum" sz="quarter" idx="12"/>
          </p:nvPr>
        </p:nvSpPr>
        <p:spPr/>
        <p:txBody>
          <a:bodyPr/>
          <a:lstStyle/>
          <a:p>
            <a:fld id="{856227C0-AD57-4F9B-BAE3-EEFB0D0EE427}" type="slidenum">
              <a:rPr lang="en-GB" smtClean="0"/>
              <a:t>30</a:t>
            </a:fld>
            <a:endParaRPr lang="en-GB"/>
          </a:p>
        </p:txBody>
      </p:sp>
      <p:pic>
        <p:nvPicPr>
          <p:cNvPr id="12" name="Segnaposto immagine 11">
            <a:extLst>
              <a:ext uri="{FF2B5EF4-FFF2-40B4-BE49-F238E27FC236}">
                <a16:creationId xmlns:a16="http://schemas.microsoft.com/office/drawing/2014/main" id="{30085A7A-678A-FF43-B52F-CEED1397B8D5}"/>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27307" r="27307"/>
          <a:stretch/>
        </p:blipFill>
        <p:spPr/>
      </p:pic>
      <p:pic>
        <p:nvPicPr>
          <p:cNvPr id="11" name="Picture 11">
            <a:extLst>
              <a:ext uri="{FF2B5EF4-FFF2-40B4-BE49-F238E27FC236}">
                <a16:creationId xmlns:a16="http://schemas.microsoft.com/office/drawing/2014/main" id="{1215D7DA-1981-364B-8598-1C7A0941B7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2748241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B6443E-56F6-9B4C-B88B-48E8460CAF79}"/>
              </a:ext>
            </a:extLst>
          </p:cNvPr>
          <p:cNvSpPr>
            <a:spLocks noGrp="1"/>
          </p:cNvSpPr>
          <p:nvPr>
            <p:ph type="title"/>
          </p:nvPr>
        </p:nvSpPr>
        <p:spPr>
          <a:xfrm>
            <a:off x="677334" y="914400"/>
            <a:ext cx="6611233" cy="1016000"/>
          </a:xfrm>
        </p:spPr>
        <p:txBody>
          <a:bodyPr>
            <a:normAutofit fontScale="90000"/>
          </a:bodyPr>
          <a:lstStyle/>
          <a:p>
            <a:r>
              <a:rPr lang="en-GB" dirty="0"/>
              <a:t>Emergency response workers</a:t>
            </a:r>
            <a:br>
              <a:rPr lang="en-GB" dirty="0"/>
            </a:br>
            <a:r>
              <a:rPr lang="en-GB" dirty="0">
                <a:solidFill>
                  <a:schemeClr val="accent2"/>
                </a:solidFill>
              </a:rPr>
              <a:t>Examples of measures to prevent contagion</a:t>
            </a:r>
            <a:endParaRPr lang="en-GB" dirty="0"/>
          </a:p>
        </p:txBody>
      </p:sp>
      <p:sp>
        <p:nvSpPr>
          <p:cNvPr id="3" name="Segnaposto contenuto 2">
            <a:extLst>
              <a:ext uri="{FF2B5EF4-FFF2-40B4-BE49-F238E27FC236}">
                <a16:creationId xmlns:a16="http://schemas.microsoft.com/office/drawing/2014/main" id="{2A86FE33-43B9-0E46-8C20-D697D9D1FBE6}"/>
              </a:ext>
            </a:extLst>
          </p:cNvPr>
          <p:cNvSpPr>
            <a:spLocks noGrp="1"/>
          </p:cNvSpPr>
          <p:nvPr>
            <p:ph idx="1"/>
          </p:nvPr>
        </p:nvSpPr>
        <p:spPr>
          <a:xfrm>
            <a:off x="349240" y="2740949"/>
            <a:ext cx="7311862" cy="3482975"/>
          </a:xfrm>
        </p:spPr>
        <p:txBody>
          <a:bodyPr/>
          <a:lstStyle/>
          <a:p>
            <a:pPr lvl="2">
              <a:spcAft>
                <a:spcPts val="1800"/>
              </a:spcAft>
            </a:pPr>
            <a:r>
              <a:rPr lang="en-GB" dirty="0">
                <a:solidFill>
                  <a:schemeClr val="accent2"/>
                </a:solidFill>
              </a:rPr>
              <a:t>Environmental and engineering controls </a:t>
            </a:r>
            <a:r>
              <a:rPr lang="en-GB" dirty="0">
                <a:solidFill>
                  <a:schemeClr val="accent1">
                    <a:lumMod val="50000"/>
                  </a:schemeClr>
                </a:solidFill>
              </a:rPr>
              <a:t>aiming at reducing the spread of pathogens and the contamination of surfaces and objects (physical distance between patients and health-care /emergency workers; ventilated isolation rooms; etc.)</a:t>
            </a:r>
          </a:p>
          <a:p>
            <a:pPr lvl="2">
              <a:spcAft>
                <a:spcPts val="1800"/>
              </a:spcAft>
            </a:pPr>
            <a:r>
              <a:rPr lang="en-GB" dirty="0">
                <a:solidFill>
                  <a:schemeClr val="accent2"/>
                </a:solidFill>
              </a:rPr>
              <a:t>Administrative measures </a:t>
            </a:r>
            <a:r>
              <a:rPr lang="en-GB" dirty="0">
                <a:solidFill>
                  <a:schemeClr val="accent1">
                    <a:lumMod val="50000"/>
                  </a:schemeClr>
                </a:solidFill>
              </a:rPr>
              <a:t>aiming to prevent risky behaviour (infection prevention and control (IPC) procedures; OSH training; health monitoring and surveillance; etc.)</a:t>
            </a:r>
          </a:p>
          <a:p>
            <a:pPr lvl="2">
              <a:spcAft>
                <a:spcPts val="1800"/>
              </a:spcAft>
            </a:pPr>
            <a:r>
              <a:rPr lang="en-GB" dirty="0">
                <a:solidFill>
                  <a:schemeClr val="accent2"/>
                </a:solidFill>
              </a:rPr>
              <a:t>Appropriate PPE </a:t>
            </a:r>
            <a:r>
              <a:rPr lang="en-GB" dirty="0">
                <a:solidFill>
                  <a:schemeClr val="accent1">
                    <a:lumMod val="50000"/>
                  </a:schemeClr>
                </a:solidFill>
              </a:rPr>
              <a:t>and training on how to put on, remove, and dispose of them</a:t>
            </a:r>
          </a:p>
        </p:txBody>
      </p:sp>
      <p:sp>
        <p:nvSpPr>
          <p:cNvPr id="5" name="Segnaposto numero diapositiva 4">
            <a:extLst>
              <a:ext uri="{FF2B5EF4-FFF2-40B4-BE49-F238E27FC236}">
                <a16:creationId xmlns:a16="http://schemas.microsoft.com/office/drawing/2014/main" id="{004C0B57-A6D4-1F4C-BCA7-E776CFDDCFF3}"/>
              </a:ext>
            </a:extLst>
          </p:cNvPr>
          <p:cNvSpPr>
            <a:spLocks noGrp="1"/>
          </p:cNvSpPr>
          <p:nvPr>
            <p:ph type="sldNum" sz="quarter" idx="12"/>
          </p:nvPr>
        </p:nvSpPr>
        <p:spPr/>
        <p:txBody>
          <a:bodyPr/>
          <a:lstStyle/>
          <a:p>
            <a:fld id="{856227C0-AD57-4F9B-BAE3-EEFB0D0EE427}" type="slidenum">
              <a:rPr lang="en-GB" smtClean="0"/>
              <a:t>31</a:t>
            </a:fld>
            <a:endParaRPr lang="en-GB"/>
          </a:p>
        </p:txBody>
      </p:sp>
      <p:pic>
        <p:nvPicPr>
          <p:cNvPr id="10" name="Segnaposto immagine 9">
            <a:extLst>
              <a:ext uri="{FF2B5EF4-FFF2-40B4-BE49-F238E27FC236}">
                <a16:creationId xmlns:a16="http://schemas.microsoft.com/office/drawing/2014/main" id="{A8554496-7528-F643-BEAD-CB7B0928CC6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7864" r="27864"/>
          <a:stretch/>
        </p:blipFill>
        <p:spPr/>
      </p:pic>
      <p:pic>
        <p:nvPicPr>
          <p:cNvPr id="11" name="Picture 11">
            <a:extLst>
              <a:ext uri="{FF2B5EF4-FFF2-40B4-BE49-F238E27FC236}">
                <a16:creationId xmlns:a16="http://schemas.microsoft.com/office/drawing/2014/main" id="{B6BD2CE2-A3FE-A94A-A349-4AB1E71A0C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1979473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12DA02-C188-C742-82A2-2BD60857CD1F}"/>
              </a:ext>
            </a:extLst>
          </p:cNvPr>
          <p:cNvSpPr>
            <a:spLocks noGrp="1"/>
          </p:cNvSpPr>
          <p:nvPr>
            <p:ph type="title"/>
          </p:nvPr>
        </p:nvSpPr>
        <p:spPr>
          <a:xfrm>
            <a:off x="515408" y="1241977"/>
            <a:ext cx="8596668" cy="1320800"/>
          </a:xfrm>
        </p:spPr>
        <p:txBody>
          <a:bodyPr/>
          <a:lstStyle/>
          <a:p>
            <a:r>
              <a:rPr lang="en-GB" dirty="0"/>
              <a:t>Workers in essential activities</a:t>
            </a:r>
          </a:p>
        </p:txBody>
      </p:sp>
      <p:sp>
        <p:nvSpPr>
          <p:cNvPr id="3" name="Segnaposto contenuto 2">
            <a:extLst>
              <a:ext uri="{FF2B5EF4-FFF2-40B4-BE49-F238E27FC236}">
                <a16:creationId xmlns:a16="http://schemas.microsoft.com/office/drawing/2014/main" id="{12C3E679-D04E-E341-A9E5-AB5057BC7CA8}"/>
              </a:ext>
            </a:extLst>
          </p:cNvPr>
          <p:cNvSpPr>
            <a:spLocks noGrp="1"/>
          </p:cNvSpPr>
          <p:nvPr>
            <p:ph idx="1"/>
          </p:nvPr>
        </p:nvSpPr>
        <p:spPr>
          <a:xfrm>
            <a:off x="490538" y="2393950"/>
            <a:ext cx="6036871" cy="3482975"/>
          </a:xfrm>
        </p:spPr>
        <p:txBody>
          <a:bodyPr/>
          <a:lstStyle/>
          <a:p>
            <a:pPr lvl="2">
              <a:spcAft>
                <a:spcPts val="1800"/>
              </a:spcAft>
            </a:pPr>
            <a:r>
              <a:rPr lang="en-GB" dirty="0">
                <a:solidFill>
                  <a:schemeClr val="accent1">
                    <a:lumMod val="50000"/>
                  </a:schemeClr>
                </a:solidFill>
              </a:rPr>
              <a:t>Workers who </a:t>
            </a:r>
            <a:r>
              <a:rPr lang="en-GB" dirty="0">
                <a:solidFill>
                  <a:schemeClr val="accent2"/>
                </a:solidFill>
              </a:rPr>
              <a:t>interact with potentially infectious individuals </a:t>
            </a:r>
            <a:r>
              <a:rPr lang="en-GB" dirty="0">
                <a:solidFill>
                  <a:schemeClr val="accent1">
                    <a:lumMod val="50000"/>
                  </a:schemeClr>
                </a:solidFill>
              </a:rPr>
              <a:t>(e.g., workers in shops and supermarkets, banks, schools, delivery services, restaurants, sports and tourist facilities, etc.)</a:t>
            </a:r>
          </a:p>
          <a:p>
            <a:pPr lvl="2">
              <a:spcAft>
                <a:spcPts val="1800"/>
              </a:spcAft>
            </a:pPr>
            <a:r>
              <a:rPr lang="en-GB" dirty="0">
                <a:solidFill>
                  <a:schemeClr val="accent1">
                    <a:lumMod val="50000"/>
                  </a:schemeClr>
                </a:solidFill>
              </a:rPr>
              <a:t>Workers in </a:t>
            </a:r>
            <a:r>
              <a:rPr lang="en-GB" dirty="0">
                <a:solidFill>
                  <a:schemeClr val="accent2"/>
                </a:solidFill>
              </a:rPr>
              <a:t>high-density work</a:t>
            </a:r>
            <a:r>
              <a:rPr lang="en-GB" dirty="0">
                <a:solidFill>
                  <a:schemeClr val="accent1">
                    <a:lumMod val="50000"/>
                  </a:schemeClr>
                </a:solidFill>
              </a:rPr>
              <a:t>, due to the proximity with other workers in semiconfined settings (e.g., factories, call </a:t>
            </a:r>
            <a:r>
              <a:rPr lang="en-GB" dirty="0" err="1">
                <a:solidFill>
                  <a:schemeClr val="accent1">
                    <a:lumMod val="50000"/>
                  </a:schemeClr>
                </a:solidFill>
              </a:rPr>
              <a:t>centers</a:t>
            </a:r>
            <a:r>
              <a:rPr lang="en-GB" dirty="0">
                <a:solidFill>
                  <a:schemeClr val="accent1">
                    <a:lumMod val="50000"/>
                  </a:schemeClr>
                </a:solidFill>
              </a:rPr>
              <a:t>, open space offices, etc.) </a:t>
            </a:r>
          </a:p>
          <a:p>
            <a:endParaRPr lang="en-GB" dirty="0"/>
          </a:p>
        </p:txBody>
      </p:sp>
      <p:sp>
        <p:nvSpPr>
          <p:cNvPr id="4" name="Segnaposto data 3">
            <a:extLst>
              <a:ext uri="{FF2B5EF4-FFF2-40B4-BE49-F238E27FC236}">
                <a16:creationId xmlns:a16="http://schemas.microsoft.com/office/drawing/2014/main" id="{1FAA21E1-88EF-7C4C-BD39-37D7213E8628}"/>
              </a:ext>
            </a:extLst>
          </p:cNvPr>
          <p:cNvSpPr>
            <a:spLocks noGrp="1"/>
          </p:cNvSpPr>
          <p:nvPr>
            <p:ph type="dt" sz="half" idx="10"/>
          </p:nvPr>
        </p:nvSpPr>
        <p:spPr/>
        <p:txBody>
          <a:bodyPr/>
          <a:lstStyle/>
          <a:p>
            <a:endParaRPr lang="en-GB"/>
          </a:p>
        </p:txBody>
      </p:sp>
      <p:sp>
        <p:nvSpPr>
          <p:cNvPr id="6" name="Segnaposto piè di pagina 5">
            <a:extLst>
              <a:ext uri="{FF2B5EF4-FFF2-40B4-BE49-F238E27FC236}">
                <a16:creationId xmlns:a16="http://schemas.microsoft.com/office/drawing/2014/main" id="{A07CC049-5161-E340-A604-BD8681C0068B}"/>
              </a:ext>
            </a:extLst>
          </p:cNvPr>
          <p:cNvSpPr>
            <a:spLocks noGrp="1"/>
          </p:cNvSpPr>
          <p:nvPr>
            <p:ph type="ftr" sz="quarter" idx="11"/>
          </p:nvPr>
        </p:nvSpPr>
        <p:spPr/>
        <p:txBody>
          <a:bodyPr/>
          <a:lstStyle/>
          <a:p>
            <a:endParaRPr lang="en-GB" dirty="0"/>
          </a:p>
        </p:txBody>
      </p:sp>
      <p:sp>
        <p:nvSpPr>
          <p:cNvPr id="5" name="Segnaposto numero diapositiva 4">
            <a:extLst>
              <a:ext uri="{FF2B5EF4-FFF2-40B4-BE49-F238E27FC236}">
                <a16:creationId xmlns:a16="http://schemas.microsoft.com/office/drawing/2014/main" id="{9082B66E-DFC4-B041-BF50-CA57ADDA2857}"/>
              </a:ext>
            </a:extLst>
          </p:cNvPr>
          <p:cNvSpPr>
            <a:spLocks noGrp="1"/>
          </p:cNvSpPr>
          <p:nvPr>
            <p:ph type="sldNum" sz="quarter" idx="12"/>
          </p:nvPr>
        </p:nvSpPr>
        <p:spPr/>
        <p:txBody>
          <a:bodyPr/>
          <a:lstStyle/>
          <a:p>
            <a:fld id="{856227C0-AD57-4F9B-BAE3-EEFB0D0EE427}" type="slidenum">
              <a:rPr lang="en-GB" smtClean="0"/>
              <a:t>32</a:t>
            </a:fld>
            <a:endParaRPr lang="en-GB"/>
          </a:p>
        </p:txBody>
      </p:sp>
      <p:pic>
        <p:nvPicPr>
          <p:cNvPr id="9" name="Immagine 8">
            <a:extLst>
              <a:ext uri="{FF2B5EF4-FFF2-40B4-BE49-F238E27FC236}">
                <a16:creationId xmlns:a16="http://schemas.microsoft.com/office/drawing/2014/main" id="{975BB599-C298-9A40-8B29-63C34BED23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825950" y="1035841"/>
            <a:ext cx="3466141" cy="3466141"/>
          </a:xfrm>
          <a:prstGeom prst="rect">
            <a:avLst/>
          </a:prstGeom>
        </p:spPr>
      </p:pic>
      <p:pic>
        <p:nvPicPr>
          <p:cNvPr id="10" name="Immagine 9">
            <a:extLst>
              <a:ext uri="{FF2B5EF4-FFF2-40B4-BE49-F238E27FC236}">
                <a16:creationId xmlns:a16="http://schemas.microsoft.com/office/drawing/2014/main" id="{3AC462A2-093F-394E-AEFE-40AFE91028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15743" y="2768912"/>
            <a:ext cx="4024060" cy="4024060"/>
          </a:xfrm>
          <a:prstGeom prst="rect">
            <a:avLst/>
          </a:prstGeom>
        </p:spPr>
      </p:pic>
      <p:pic>
        <p:nvPicPr>
          <p:cNvPr id="11" name="Immagine 10">
            <a:extLst>
              <a:ext uri="{FF2B5EF4-FFF2-40B4-BE49-F238E27FC236}">
                <a16:creationId xmlns:a16="http://schemas.microsoft.com/office/drawing/2014/main" id="{76A54C5E-0CE7-8849-A05E-890EC2E83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7880" y="2846390"/>
            <a:ext cx="3733730" cy="3733730"/>
          </a:xfrm>
          <a:prstGeom prst="rect">
            <a:avLst/>
          </a:prstGeom>
        </p:spPr>
      </p:pic>
    </p:spTree>
    <p:extLst>
      <p:ext uri="{BB962C8B-B14F-4D97-AF65-F5344CB8AC3E}">
        <p14:creationId xmlns:p14="http://schemas.microsoft.com/office/powerpoint/2010/main" val="1061312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0E79F9-9497-5244-BAF0-AEC1D8F42561}"/>
              </a:ext>
            </a:extLst>
          </p:cNvPr>
          <p:cNvSpPr>
            <a:spLocks noGrp="1"/>
          </p:cNvSpPr>
          <p:nvPr>
            <p:ph type="title"/>
          </p:nvPr>
        </p:nvSpPr>
        <p:spPr>
          <a:xfrm>
            <a:off x="677334" y="1189608"/>
            <a:ext cx="8596668" cy="740792"/>
          </a:xfrm>
        </p:spPr>
        <p:txBody>
          <a:bodyPr>
            <a:normAutofit fontScale="90000"/>
          </a:bodyPr>
          <a:lstStyle/>
          <a:p>
            <a:r>
              <a:rPr lang="en-GB" dirty="0"/>
              <a:t>Examples of measures to prevent contagion</a:t>
            </a:r>
          </a:p>
        </p:txBody>
      </p:sp>
      <p:sp>
        <p:nvSpPr>
          <p:cNvPr id="3" name="Segnaposto contenuto 2">
            <a:extLst>
              <a:ext uri="{FF2B5EF4-FFF2-40B4-BE49-F238E27FC236}">
                <a16:creationId xmlns:a16="http://schemas.microsoft.com/office/drawing/2014/main" id="{CE165A77-1718-EA4A-87CC-AD5CD2712C1A}"/>
              </a:ext>
            </a:extLst>
          </p:cNvPr>
          <p:cNvSpPr>
            <a:spLocks noGrp="1"/>
          </p:cNvSpPr>
          <p:nvPr>
            <p:ph idx="1"/>
          </p:nvPr>
        </p:nvSpPr>
        <p:spPr/>
        <p:txBody>
          <a:bodyPr>
            <a:normAutofit lnSpcReduction="10000"/>
          </a:bodyPr>
          <a:lstStyle/>
          <a:p>
            <a:pPr lvl="2">
              <a:spcAft>
                <a:spcPts val="600"/>
              </a:spcAft>
            </a:pPr>
            <a:r>
              <a:rPr lang="en-GB" dirty="0">
                <a:solidFill>
                  <a:schemeClr val="accent1">
                    <a:lumMod val="50000"/>
                  </a:schemeClr>
                </a:solidFill>
              </a:rPr>
              <a:t>Physical distance (e.g., introducing working shifts; using phone calls and virtual meetings; etc.) </a:t>
            </a:r>
          </a:p>
          <a:p>
            <a:pPr lvl="2">
              <a:spcAft>
                <a:spcPts val="600"/>
              </a:spcAft>
            </a:pPr>
            <a:r>
              <a:rPr lang="en-GB" dirty="0">
                <a:solidFill>
                  <a:schemeClr val="accent1">
                    <a:lumMod val="50000"/>
                  </a:schemeClr>
                </a:solidFill>
              </a:rPr>
              <a:t>Hygiene (e.g. providing hand disinfectants; promoting good respiratory hygiene at the workplace; etc.)</a:t>
            </a:r>
          </a:p>
          <a:p>
            <a:pPr lvl="2">
              <a:spcAft>
                <a:spcPts val="600"/>
              </a:spcAft>
            </a:pPr>
            <a:r>
              <a:rPr lang="en-GB" dirty="0">
                <a:solidFill>
                  <a:schemeClr val="accent1">
                    <a:lumMod val="50000"/>
                  </a:schemeClr>
                </a:solidFill>
              </a:rPr>
              <a:t>Cleaning (e.g. regularly cleaning and disinfecting the surfaces of desks, workstations and working objects; regularly disinfecting common areas; etc). </a:t>
            </a:r>
          </a:p>
          <a:p>
            <a:pPr lvl="2">
              <a:spcAft>
                <a:spcPts val="600"/>
              </a:spcAft>
            </a:pPr>
            <a:r>
              <a:rPr lang="en-GB" dirty="0">
                <a:solidFill>
                  <a:schemeClr val="accent1">
                    <a:lumMod val="50000"/>
                  </a:schemeClr>
                </a:solidFill>
              </a:rPr>
              <a:t>Training and communication (e.g. on the preventive measures adopted; on their right to remove themselves from a work situation that poses an imminent and serious danger for life </a:t>
            </a:r>
            <a:r>
              <a:rPr lang="en-GB">
                <a:solidFill>
                  <a:schemeClr val="accent1">
                    <a:lumMod val="50000"/>
                  </a:schemeClr>
                </a:solidFill>
              </a:rPr>
              <a:t>or health, etc.)</a:t>
            </a:r>
            <a:endParaRPr lang="en-GB" dirty="0">
              <a:solidFill>
                <a:schemeClr val="accent1">
                  <a:lumMod val="50000"/>
                </a:schemeClr>
              </a:solidFill>
            </a:endParaRPr>
          </a:p>
          <a:p>
            <a:pPr lvl="2">
              <a:spcAft>
                <a:spcPts val="600"/>
              </a:spcAft>
            </a:pPr>
            <a:r>
              <a:rPr lang="en-GB" dirty="0">
                <a:solidFill>
                  <a:schemeClr val="accent1">
                    <a:lumMod val="50000"/>
                  </a:schemeClr>
                </a:solidFill>
              </a:rPr>
              <a:t>Personal protective equipment (PPE).</a:t>
            </a:r>
          </a:p>
          <a:p>
            <a:pPr lvl="2">
              <a:spcAft>
                <a:spcPts val="600"/>
              </a:spcAft>
            </a:pPr>
            <a:r>
              <a:rPr lang="en-GB" dirty="0">
                <a:solidFill>
                  <a:schemeClr val="accent1">
                    <a:lumMod val="50000"/>
                  </a:schemeClr>
                </a:solidFill>
              </a:rPr>
              <a:t>Response (e.g., arranging for isolation of any person who develops symptoms at the work site and adequately disinfecting the work site; providing health surveillance of persons who have been in close contact with the infected worker).</a:t>
            </a:r>
          </a:p>
          <a:p>
            <a:endParaRPr lang="en-GB" dirty="0">
              <a:solidFill>
                <a:schemeClr val="accent1">
                  <a:lumMod val="50000"/>
                </a:schemeClr>
              </a:solidFill>
            </a:endParaRPr>
          </a:p>
        </p:txBody>
      </p:sp>
      <p:sp>
        <p:nvSpPr>
          <p:cNvPr id="5" name="Segnaposto numero diapositiva 4">
            <a:extLst>
              <a:ext uri="{FF2B5EF4-FFF2-40B4-BE49-F238E27FC236}">
                <a16:creationId xmlns:a16="http://schemas.microsoft.com/office/drawing/2014/main" id="{D36FC797-77AA-1F41-A6AF-7C5E2BC714F2}"/>
              </a:ext>
            </a:extLst>
          </p:cNvPr>
          <p:cNvSpPr>
            <a:spLocks noGrp="1"/>
          </p:cNvSpPr>
          <p:nvPr>
            <p:ph type="sldNum" sz="quarter" idx="12"/>
          </p:nvPr>
        </p:nvSpPr>
        <p:spPr/>
        <p:txBody>
          <a:bodyPr/>
          <a:lstStyle/>
          <a:p>
            <a:fld id="{856227C0-AD57-4F9B-BAE3-EEFB0D0EE427}" type="slidenum">
              <a:rPr lang="en-GB" smtClean="0"/>
              <a:t>33</a:t>
            </a:fld>
            <a:endParaRPr lang="en-GB"/>
          </a:p>
        </p:txBody>
      </p:sp>
    </p:spTree>
    <p:extLst>
      <p:ext uri="{BB962C8B-B14F-4D97-AF65-F5344CB8AC3E}">
        <p14:creationId xmlns:p14="http://schemas.microsoft.com/office/powerpoint/2010/main" val="3335418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676792-4C58-B543-9E97-8EB286AD1DCF}"/>
              </a:ext>
            </a:extLst>
          </p:cNvPr>
          <p:cNvSpPr>
            <a:spLocks noGrp="1"/>
          </p:cNvSpPr>
          <p:nvPr>
            <p:ph type="title"/>
          </p:nvPr>
        </p:nvSpPr>
        <p:spPr>
          <a:xfrm>
            <a:off x="2068185" y="579221"/>
            <a:ext cx="8596668" cy="1320800"/>
          </a:xfrm>
        </p:spPr>
        <p:txBody>
          <a:bodyPr>
            <a:normAutofit/>
          </a:bodyPr>
          <a:lstStyle/>
          <a:p>
            <a:r>
              <a:rPr lang="en-GB" sz="2500" dirty="0"/>
              <a:t>Workers in the emergency response and in essential services</a:t>
            </a:r>
            <a:br>
              <a:rPr lang="en-GB" sz="2500" dirty="0"/>
            </a:br>
            <a:r>
              <a:rPr lang="en-GB" sz="2500" dirty="0">
                <a:solidFill>
                  <a:schemeClr val="accent2"/>
                </a:solidFill>
              </a:rPr>
              <a:t>Common psychosocial factors</a:t>
            </a:r>
            <a:endParaRPr lang="en-GB" sz="2500" dirty="0"/>
          </a:p>
        </p:txBody>
      </p:sp>
      <p:sp>
        <p:nvSpPr>
          <p:cNvPr id="5" name="Segnaposto numero diapositiva 4">
            <a:extLst>
              <a:ext uri="{FF2B5EF4-FFF2-40B4-BE49-F238E27FC236}">
                <a16:creationId xmlns:a16="http://schemas.microsoft.com/office/drawing/2014/main" id="{4D8837CB-FB1C-1143-A4E6-15B7F237B9A4}"/>
              </a:ext>
            </a:extLst>
          </p:cNvPr>
          <p:cNvSpPr>
            <a:spLocks noGrp="1"/>
          </p:cNvSpPr>
          <p:nvPr>
            <p:ph type="sldNum" sz="quarter" idx="12"/>
          </p:nvPr>
        </p:nvSpPr>
        <p:spPr/>
        <p:txBody>
          <a:bodyPr/>
          <a:lstStyle/>
          <a:p>
            <a:fld id="{856227C0-AD57-4F9B-BAE3-EEFB0D0EE427}" type="slidenum">
              <a:rPr lang="en-GB" smtClean="0"/>
              <a:t>34</a:t>
            </a:fld>
            <a:endParaRPr lang="en-GB"/>
          </a:p>
        </p:txBody>
      </p:sp>
      <p:sp>
        <p:nvSpPr>
          <p:cNvPr id="8" name="Segnaposto contenuto 2">
            <a:extLst>
              <a:ext uri="{FF2B5EF4-FFF2-40B4-BE49-F238E27FC236}">
                <a16:creationId xmlns:a16="http://schemas.microsoft.com/office/drawing/2014/main" id="{0C13DD41-67DA-B54F-B0F1-DCD4BB1B6BE5}"/>
              </a:ext>
            </a:extLst>
          </p:cNvPr>
          <p:cNvSpPr txBox="1">
            <a:spLocks/>
          </p:cNvSpPr>
          <p:nvPr/>
        </p:nvSpPr>
        <p:spPr>
          <a:xfrm>
            <a:off x="490539" y="2393949"/>
            <a:ext cx="5755516" cy="3207928"/>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GB" dirty="0">
                <a:solidFill>
                  <a:schemeClr val="accent1">
                    <a:lumMod val="50000"/>
                  </a:schemeClr>
                </a:solidFill>
              </a:rPr>
              <a:t>Fear of being infected at work and then passing on the disease to families</a:t>
            </a:r>
          </a:p>
          <a:p>
            <a:pPr lvl="2"/>
            <a:r>
              <a:rPr lang="en-GB" dirty="0">
                <a:solidFill>
                  <a:schemeClr val="accent1">
                    <a:lumMod val="50000"/>
                  </a:schemeClr>
                </a:solidFill>
              </a:rPr>
              <a:t>Lack of access to PPE and support</a:t>
            </a:r>
          </a:p>
          <a:p>
            <a:pPr lvl="2"/>
            <a:r>
              <a:rPr lang="en-GB" dirty="0">
                <a:solidFill>
                  <a:schemeClr val="accent1">
                    <a:lumMod val="50000"/>
                  </a:schemeClr>
                </a:solidFill>
              </a:rPr>
              <a:t>Working in environments with low capacity to apply optimal OSH measures</a:t>
            </a:r>
          </a:p>
          <a:p>
            <a:pPr lvl="2"/>
            <a:r>
              <a:rPr lang="en-GB" dirty="0">
                <a:solidFill>
                  <a:schemeClr val="accent1">
                    <a:lumMod val="50000"/>
                  </a:schemeClr>
                </a:solidFill>
              </a:rPr>
              <a:t>Increased workload</a:t>
            </a:r>
            <a:r>
              <a:rPr lang="en-GB" b="1" dirty="0">
                <a:solidFill>
                  <a:schemeClr val="accent1">
                    <a:lumMod val="50000"/>
                  </a:schemeClr>
                </a:solidFill>
              </a:rPr>
              <a:t>                                           (</a:t>
            </a:r>
            <a:r>
              <a:rPr lang="en-GB" dirty="0">
                <a:solidFill>
                  <a:schemeClr val="accent1">
                    <a:lumMod val="50000"/>
                  </a:schemeClr>
                </a:solidFill>
              </a:rPr>
              <a:t>reduction in staff, work longer and consecutive shifts) </a:t>
            </a:r>
          </a:p>
          <a:p>
            <a:pPr lvl="2"/>
            <a:r>
              <a:rPr lang="en-GB" dirty="0">
                <a:solidFill>
                  <a:schemeClr val="accent1">
                    <a:lumMod val="50000"/>
                  </a:schemeClr>
                </a:solidFill>
              </a:rPr>
              <a:t>Reduced rest periods</a:t>
            </a:r>
          </a:p>
          <a:p>
            <a:pPr lvl="2"/>
            <a:r>
              <a:rPr lang="en-GB" dirty="0">
                <a:solidFill>
                  <a:schemeClr val="accent1">
                    <a:lumMod val="50000"/>
                  </a:schemeClr>
                </a:solidFill>
              </a:rPr>
              <a:t>Increased violence and harassment                          (both physical and psychological) </a:t>
            </a:r>
          </a:p>
          <a:p>
            <a:pPr lvl="2"/>
            <a:r>
              <a:rPr lang="en-GB" dirty="0">
                <a:solidFill>
                  <a:schemeClr val="accent1">
                    <a:lumMod val="50000"/>
                  </a:schemeClr>
                </a:solidFill>
              </a:rPr>
              <a:t>Increased social stigma and discrimination          (because of a perceived link with a disease)</a:t>
            </a:r>
          </a:p>
          <a:p>
            <a:pPr marL="0" lvl="2" indent="0">
              <a:buFont typeface="Wingdings 3" panose="05040102010807070707" pitchFamily="18" charset="2"/>
              <a:buNone/>
            </a:pPr>
            <a:endParaRPr lang="en-GB" dirty="0">
              <a:solidFill>
                <a:schemeClr val="accent1">
                  <a:lumMod val="50000"/>
                </a:schemeClr>
              </a:solidFill>
            </a:endParaRPr>
          </a:p>
          <a:p>
            <a:pPr lvl="2"/>
            <a:endParaRPr lang="en-GB" dirty="0">
              <a:solidFill>
                <a:schemeClr val="accent1">
                  <a:lumMod val="50000"/>
                </a:schemeClr>
              </a:solidFill>
            </a:endParaRPr>
          </a:p>
          <a:p>
            <a:pPr>
              <a:spcBef>
                <a:spcPts val="600"/>
              </a:spcBef>
              <a:spcAft>
                <a:spcPts val="0"/>
              </a:spcAft>
            </a:pPr>
            <a:endParaRPr lang="en-GB" dirty="0">
              <a:solidFill>
                <a:schemeClr val="accent1">
                  <a:lumMod val="50000"/>
                </a:schemeClr>
              </a:solidFill>
            </a:endParaRPr>
          </a:p>
          <a:p>
            <a:pPr>
              <a:spcBef>
                <a:spcPts val="600"/>
              </a:spcBef>
              <a:spcAft>
                <a:spcPts val="0"/>
              </a:spcAft>
            </a:pPr>
            <a:endParaRPr lang="en-GB" dirty="0">
              <a:solidFill>
                <a:schemeClr val="accent1">
                  <a:lumMod val="50000"/>
                </a:schemeClr>
              </a:solidFill>
            </a:endParaRPr>
          </a:p>
        </p:txBody>
      </p:sp>
      <p:pic>
        <p:nvPicPr>
          <p:cNvPr id="11" name="Immagine 10">
            <a:extLst>
              <a:ext uri="{FF2B5EF4-FFF2-40B4-BE49-F238E27FC236}">
                <a16:creationId xmlns:a16="http://schemas.microsoft.com/office/drawing/2014/main" id="{9C946704-5E18-5148-B13C-F5EE5AB85752}"/>
              </a:ext>
            </a:extLst>
          </p:cNvPr>
          <p:cNvPicPr>
            <a:picLocks noChangeAspect="1"/>
          </p:cNvPicPr>
          <p:nvPr/>
        </p:nvPicPr>
        <p:blipFill rotWithShape="1">
          <a:blip r:embed="rId2">
            <a:alphaModFix amt="25000"/>
          </a:blip>
          <a:srcRect l="8647" t="11576" b="2284"/>
          <a:stretch/>
        </p:blipFill>
        <p:spPr>
          <a:xfrm>
            <a:off x="9556486" y="3142694"/>
            <a:ext cx="2635514" cy="3727755"/>
          </a:xfrm>
          <a:prstGeom prst="rect">
            <a:avLst/>
          </a:prstGeom>
        </p:spPr>
      </p:pic>
      <p:sp>
        <p:nvSpPr>
          <p:cNvPr id="9" name="Segnaposto contenuto 2">
            <a:extLst>
              <a:ext uri="{FF2B5EF4-FFF2-40B4-BE49-F238E27FC236}">
                <a16:creationId xmlns:a16="http://schemas.microsoft.com/office/drawing/2014/main" id="{2754BC11-20F5-0B4C-935E-8CD1F0B513F7}"/>
              </a:ext>
            </a:extLst>
          </p:cNvPr>
          <p:cNvSpPr txBox="1">
            <a:spLocks/>
          </p:cNvSpPr>
          <p:nvPr/>
        </p:nvSpPr>
        <p:spPr>
          <a:xfrm>
            <a:off x="6382426" y="2534730"/>
            <a:ext cx="3288981" cy="3153485"/>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spcAft>
                <a:spcPts val="600"/>
              </a:spcAft>
              <a:buNone/>
            </a:pPr>
            <a:r>
              <a:rPr lang="en-GB" b="1" dirty="0">
                <a:solidFill>
                  <a:schemeClr val="accent2"/>
                </a:solidFill>
              </a:rPr>
              <a:t>Increased fatigue and stress</a:t>
            </a:r>
          </a:p>
          <a:p>
            <a:pPr lvl="2">
              <a:spcAft>
                <a:spcPts val="600"/>
              </a:spcAft>
              <a:buClr>
                <a:schemeClr val="accent1"/>
              </a:buClr>
            </a:pPr>
            <a:r>
              <a:rPr lang="en-GB" dirty="0">
                <a:solidFill>
                  <a:schemeClr val="accent1">
                    <a:lumMod val="50000"/>
                  </a:schemeClr>
                </a:solidFill>
              </a:rPr>
              <a:t>Negatively impact mental health and well-being</a:t>
            </a:r>
          </a:p>
          <a:p>
            <a:pPr lvl="2">
              <a:spcAft>
                <a:spcPts val="600"/>
              </a:spcAft>
              <a:buClr>
                <a:schemeClr val="accent1"/>
              </a:buClr>
            </a:pPr>
            <a:r>
              <a:rPr lang="en-GB" dirty="0">
                <a:solidFill>
                  <a:schemeClr val="accent1">
                    <a:lumMod val="50000"/>
                  </a:schemeClr>
                </a:solidFill>
              </a:rPr>
              <a:t>Increase the risk of work injuries and accidents</a:t>
            </a:r>
          </a:p>
          <a:p>
            <a:pPr lvl="2">
              <a:spcAft>
                <a:spcPts val="600"/>
              </a:spcAft>
            </a:pPr>
            <a:endParaRPr lang="en-GB" b="1" dirty="0"/>
          </a:p>
          <a:p>
            <a:pPr>
              <a:spcBef>
                <a:spcPts val="600"/>
              </a:spcBef>
            </a:pPr>
            <a:endParaRPr lang="it-IT" dirty="0"/>
          </a:p>
          <a:p>
            <a:pPr>
              <a:spcBef>
                <a:spcPts val="600"/>
              </a:spcBef>
            </a:pPr>
            <a:endParaRPr lang="en-GB" dirty="0"/>
          </a:p>
        </p:txBody>
      </p:sp>
    </p:spTree>
    <p:extLst>
      <p:ext uri="{BB962C8B-B14F-4D97-AF65-F5344CB8AC3E}">
        <p14:creationId xmlns:p14="http://schemas.microsoft.com/office/powerpoint/2010/main" val="2761317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A8FBE45-9843-BC4D-BD38-47CDE5528055}"/>
              </a:ext>
            </a:extLst>
          </p:cNvPr>
          <p:cNvSpPr>
            <a:spLocks noGrp="1"/>
          </p:cNvSpPr>
          <p:nvPr>
            <p:ph idx="1"/>
          </p:nvPr>
        </p:nvSpPr>
        <p:spPr>
          <a:xfrm>
            <a:off x="446515" y="1299455"/>
            <a:ext cx="8596668" cy="3880773"/>
          </a:xfrm>
        </p:spPr>
        <p:txBody>
          <a:bodyPr>
            <a:normAutofit fontScale="92500" lnSpcReduction="20000"/>
          </a:bodyPr>
          <a:lstStyle/>
          <a:p>
            <a:pPr marL="914400" lvl="2" indent="0">
              <a:spcAft>
                <a:spcPts val="200"/>
              </a:spcAft>
              <a:buNone/>
            </a:pPr>
            <a:r>
              <a:rPr lang="en-GB" dirty="0">
                <a:solidFill>
                  <a:schemeClr val="accent1">
                    <a:lumMod val="50000"/>
                  </a:schemeClr>
                </a:solidFill>
              </a:rPr>
              <a:t>IMPORTANT TO CONSIDER…..</a:t>
            </a:r>
          </a:p>
          <a:p>
            <a:pPr lvl="2">
              <a:spcAft>
                <a:spcPts val="200"/>
              </a:spcAft>
            </a:pPr>
            <a:r>
              <a:rPr lang="en-GB" dirty="0">
                <a:solidFill>
                  <a:schemeClr val="accent1">
                    <a:lumMod val="50000"/>
                  </a:schemeClr>
                </a:solidFill>
              </a:rPr>
              <a:t>Good communication and up-to-date information</a:t>
            </a:r>
          </a:p>
          <a:p>
            <a:pPr lvl="2">
              <a:spcAft>
                <a:spcPts val="200"/>
              </a:spcAft>
            </a:pPr>
            <a:r>
              <a:rPr lang="en-GB" dirty="0">
                <a:solidFill>
                  <a:schemeClr val="accent1">
                    <a:lumMod val="50000"/>
                  </a:schemeClr>
                </a:solidFill>
              </a:rPr>
              <a:t>Multidisciplinary sessions to identify concerns and to work together on strategies to solve problems</a:t>
            </a:r>
          </a:p>
          <a:p>
            <a:pPr lvl="2">
              <a:spcAft>
                <a:spcPts val="200"/>
              </a:spcAft>
            </a:pPr>
            <a:r>
              <a:rPr lang="en-GB" dirty="0">
                <a:solidFill>
                  <a:schemeClr val="accent1">
                    <a:lumMod val="50000"/>
                  </a:schemeClr>
                </a:solidFill>
              </a:rPr>
              <a:t>Checklist to assess personal strengths and limitations, and recognize signs of stress and burnout</a:t>
            </a:r>
          </a:p>
          <a:p>
            <a:pPr lvl="2">
              <a:spcAft>
                <a:spcPts val="200"/>
              </a:spcAft>
            </a:pPr>
            <a:r>
              <a:rPr lang="en-GB" dirty="0">
                <a:solidFill>
                  <a:schemeClr val="accent1">
                    <a:lumMod val="50000"/>
                  </a:schemeClr>
                </a:solidFill>
              </a:rPr>
              <a:t>Buddy system to provide psychological support and monitor stress and burnout</a:t>
            </a:r>
          </a:p>
          <a:p>
            <a:pPr lvl="2">
              <a:spcAft>
                <a:spcPts val="200"/>
              </a:spcAft>
            </a:pPr>
            <a:r>
              <a:rPr lang="en-GB" dirty="0">
                <a:solidFill>
                  <a:schemeClr val="accent1">
                    <a:lumMod val="50000"/>
                  </a:schemeClr>
                </a:solidFill>
              </a:rPr>
              <a:t>Regulated rest periods for taking sufficient rest breaks during the work day</a:t>
            </a:r>
          </a:p>
          <a:p>
            <a:pPr lvl="2">
              <a:spcAft>
                <a:spcPts val="200"/>
              </a:spcAft>
            </a:pPr>
            <a:r>
              <a:rPr lang="en-GB" dirty="0">
                <a:solidFill>
                  <a:schemeClr val="accent1">
                    <a:lumMod val="50000"/>
                  </a:schemeClr>
                </a:solidFill>
              </a:rPr>
              <a:t>Opportunities to promote physical health (e.g., exercise, healthy eating habits)</a:t>
            </a:r>
          </a:p>
          <a:p>
            <a:pPr lvl="2">
              <a:spcAft>
                <a:spcPts val="200"/>
              </a:spcAft>
            </a:pPr>
            <a:r>
              <a:rPr lang="en-GB" dirty="0">
                <a:solidFill>
                  <a:schemeClr val="accent1">
                    <a:lumMod val="50000"/>
                  </a:schemeClr>
                </a:solidFill>
              </a:rPr>
              <a:t>Psychological support for workers to share fears and worries confidentially</a:t>
            </a:r>
          </a:p>
          <a:p>
            <a:pPr lvl="2">
              <a:spcAft>
                <a:spcPts val="200"/>
              </a:spcAft>
            </a:pPr>
            <a:r>
              <a:rPr lang="en-GB" dirty="0">
                <a:solidFill>
                  <a:schemeClr val="accent1">
                    <a:lumMod val="50000"/>
                  </a:schemeClr>
                </a:solidFill>
              </a:rPr>
              <a:t>Role-modelling (managers/supervisors conduct themselves in ways that show how to mitigate stress)</a:t>
            </a:r>
          </a:p>
          <a:p>
            <a:pPr lvl="2">
              <a:spcAft>
                <a:spcPts val="200"/>
              </a:spcAft>
            </a:pPr>
            <a:r>
              <a:rPr lang="en-GB" dirty="0">
                <a:solidFill>
                  <a:schemeClr val="accent1">
                    <a:lumMod val="50000"/>
                  </a:schemeClr>
                </a:solidFill>
              </a:rPr>
              <a:t>Campaigns to reduce stigma</a:t>
            </a:r>
          </a:p>
          <a:p>
            <a:pPr lvl="2">
              <a:spcAft>
                <a:spcPts val="200"/>
              </a:spcAft>
            </a:pPr>
            <a:r>
              <a:rPr lang="en-GB" dirty="0">
                <a:solidFill>
                  <a:schemeClr val="accent1">
                    <a:lumMod val="50000"/>
                  </a:schemeClr>
                </a:solidFill>
              </a:rPr>
              <a:t>Participatory techniques which can promote dialogue, innovative solutions and positive changes in attitude</a:t>
            </a:r>
          </a:p>
          <a:p>
            <a:pPr lvl="2">
              <a:spcAft>
                <a:spcPts val="200"/>
              </a:spcAft>
            </a:pPr>
            <a:endParaRPr lang="en-GB" dirty="0">
              <a:solidFill>
                <a:schemeClr val="accent1">
                  <a:lumMod val="50000"/>
                </a:schemeClr>
              </a:solidFill>
            </a:endParaRPr>
          </a:p>
        </p:txBody>
      </p:sp>
      <p:sp>
        <p:nvSpPr>
          <p:cNvPr id="5" name="Segnaposto numero diapositiva 4">
            <a:extLst>
              <a:ext uri="{FF2B5EF4-FFF2-40B4-BE49-F238E27FC236}">
                <a16:creationId xmlns:a16="http://schemas.microsoft.com/office/drawing/2014/main" id="{40942E38-5B88-2247-97D9-38B48BD2F05E}"/>
              </a:ext>
            </a:extLst>
          </p:cNvPr>
          <p:cNvSpPr>
            <a:spLocks noGrp="1"/>
          </p:cNvSpPr>
          <p:nvPr>
            <p:ph type="sldNum" sz="quarter" idx="12"/>
          </p:nvPr>
        </p:nvSpPr>
        <p:spPr/>
        <p:txBody>
          <a:bodyPr/>
          <a:lstStyle/>
          <a:p>
            <a:fld id="{856227C0-AD57-4F9B-BAE3-EEFB0D0EE427}" type="slidenum">
              <a:rPr lang="en-GB" smtClean="0"/>
              <a:t>35</a:t>
            </a:fld>
            <a:endParaRPr lang="en-GB"/>
          </a:p>
        </p:txBody>
      </p:sp>
    </p:spTree>
    <p:extLst>
      <p:ext uri="{BB962C8B-B14F-4D97-AF65-F5344CB8AC3E}">
        <p14:creationId xmlns:p14="http://schemas.microsoft.com/office/powerpoint/2010/main" val="3300152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0F8219-742F-764D-8C55-23F88B4E1585}"/>
              </a:ext>
            </a:extLst>
          </p:cNvPr>
          <p:cNvSpPr>
            <a:spLocks noGrp="1"/>
          </p:cNvSpPr>
          <p:nvPr>
            <p:ph type="title"/>
          </p:nvPr>
        </p:nvSpPr>
        <p:spPr>
          <a:xfrm>
            <a:off x="1797666" y="816638"/>
            <a:ext cx="8596668" cy="1320800"/>
          </a:xfrm>
        </p:spPr>
        <p:txBody>
          <a:bodyPr/>
          <a:lstStyle/>
          <a:p>
            <a:r>
              <a:rPr lang="en-GB" dirty="0"/>
              <a:t>Social dialogue on OSH in times of a pandemic</a:t>
            </a:r>
          </a:p>
        </p:txBody>
      </p:sp>
      <p:sp>
        <p:nvSpPr>
          <p:cNvPr id="3" name="Segnaposto contenuto 2">
            <a:extLst>
              <a:ext uri="{FF2B5EF4-FFF2-40B4-BE49-F238E27FC236}">
                <a16:creationId xmlns:a16="http://schemas.microsoft.com/office/drawing/2014/main" id="{C6328EC2-BB7E-0448-BCF4-F10D4950DC63}"/>
              </a:ext>
            </a:extLst>
          </p:cNvPr>
          <p:cNvSpPr>
            <a:spLocks noGrp="1"/>
          </p:cNvSpPr>
          <p:nvPr>
            <p:ph sz="half" idx="1"/>
          </p:nvPr>
        </p:nvSpPr>
        <p:spPr/>
        <p:txBody>
          <a:bodyPr>
            <a:normAutofit lnSpcReduction="10000"/>
          </a:bodyPr>
          <a:lstStyle/>
          <a:p>
            <a:r>
              <a:rPr lang="en-US" dirty="0"/>
              <a:t>Employers and their organizations</a:t>
            </a:r>
          </a:p>
          <a:p>
            <a:pPr lvl="2"/>
            <a:r>
              <a:rPr lang="en-GB" dirty="0">
                <a:solidFill>
                  <a:schemeClr val="accent1">
                    <a:lumMod val="50000"/>
                  </a:schemeClr>
                </a:solidFill>
              </a:rPr>
              <a:t>Collaborate with government to shape policy measures that are conducive for business resilience and sustainability</a:t>
            </a:r>
          </a:p>
          <a:p>
            <a:pPr lvl="2"/>
            <a:r>
              <a:rPr lang="en-GB" dirty="0">
                <a:solidFill>
                  <a:schemeClr val="accent1">
                    <a:lumMod val="50000"/>
                  </a:schemeClr>
                </a:solidFill>
              </a:rPr>
              <a:t>Observe advice/guidance provided by public authorities</a:t>
            </a:r>
          </a:p>
          <a:p>
            <a:pPr lvl="2"/>
            <a:r>
              <a:rPr lang="en-GB" dirty="0">
                <a:solidFill>
                  <a:schemeClr val="accent1">
                    <a:lumMod val="50000"/>
                  </a:schemeClr>
                </a:solidFill>
              </a:rPr>
              <a:t>Communicate critical information to workers</a:t>
            </a:r>
          </a:p>
          <a:p>
            <a:pPr lvl="2"/>
            <a:r>
              <a:rPr lang="en-GB" dirty="0">
                <a:solidFill>
                  <a:schemeClr val="accent1">
                    <a:lumMod val="50000"/>
                  </a:schemeClr>
                </a:solidFill>
              </a:rPr>
              <a:t>review or draw up a business continuity plan</a:t>
            </a:r>
          </a:p>
          <a:p>
            <a:pPr lvl="2"/>
            <a:r>
              <a:rPr lang="en-GB" dirty="0">
                <a:solidFill>
                  <a:schemeClr val="accent1">
                    <a:lumMod val="50000"/>
                  </a:schemeClr>
                </a:solidFill>
              </a:rPr>
              <a:t>Identify and mitigate risks of contagion to workers</a:t>
            </a:r>
          </a:p>
          <a:p>
            <a:pPr lvl="2"/>
            <a:r>
              <a:rPr lang="en-GB" dirty="0">
                <a:solidFill>
                  <a:schemeClr val="accent1">
                    <a:lumMod val="50000"/>
                  </a:schemeClr>
                </a:solidFill>
              </a:rPr>
              <a:t>Promote workplace hygiene</a:t>
            </a:r>
          </a:p>
          <a:p>
            <a:pPr lvl="2"/>
            <a:endParaRPr lang="en-GB" dirty="0"/>
          </a:p>
          <a:p>
            <a:pPr lvl="2"/>
            <a:endParaRPr lang="en-GB" dirty="0"/>
          </a:p>
        </p:txBody>
      </p:sp>
      <p:sp>
        <p:nvSpPr>
          <p:cNvPr id="4" name="Segnaposto contenuto 3">
            <a:extLst>
              <a:ext uri="{FF2B5EF4-FFF2-40B4-BE49-F238E27FC236}">
                <a16:creationId xmlns:a16="http://schemas.microsoft.com/office/drawing/2014/main" id="{EE875D1C-F26B-CD4B-85EC-73F59D2E1307}"/>
              </a:ext>
            </a:extLst>
          </p:cNvPr>
          <p:cNvSpPr>
            <a:spLocks noGrp="1"/>
          </p:cNvSpPr>
          <p:nvPr>
            <p:ph sz="half" idx="2"/>
          </p:nvPr>
        </p:nvSpPr>
        <p:spPr>
          <a:xfrm>
            <a:off x="5569085" y="2240488"/>
            <a:ext cx="4184034" cy="3880773"/>
          </a:xfrm>
        </p:spPr>
        <p:txBody>
          <a:bodyPr>
            <a:normAutofit lnSpcReduction="10000"/>
          </a:bodyPr>
          <a:lstStyle/>
          <a:p>
            <a:r>
              <a:rPr lang="en-GB" dirty="0"/>
              <a:t>Workers and their organizations</a:t>
            </a:r>
          </a:p>
          <a:p>
            <a:pPr lvl="2"/>
            <a:r>
              <a:rPr lang="en-GB" dirty="0">
                <a:solidFill>
                  <a:schemeClr val="accent1">
                    <a:lumMod val="50000"/>
                  </a:schemeClr>
                </a:solidFill>
              </a:rPr>
              <a:t>Participate in decision-making and policy responses to epidemics </a:t>
            </a:r>
          </a:p>
          <a:p>
            <a:pPr lvl="2"/>
            <a:r>
              <a:rPr lang="en-GB" dirty="0">
                <a:solidFill>
                  <a:schemeClr val="accent1">
                    <a:lumMod val="50000"/>
                  </a:schemeClr>
                </a:solidFill>
              </a:rPr>
              <a:t>Actively cooperate with employers in the implementation of the preventive and protective measures.</a:t>
            </a:r>
          </a:p>
          <a:p>
            <a:pPr lvl="2"/>
            <a:r>
              <a:rPr lang="en-GB" dirty="0">
                <a:solidFill>
                  <a:schemeClr val="accent1">
                    <a:lumMod val="50000"/>
                  </a:schemeClr>
                </a:solidFill>
              </a:rPr>
              <a:t>Strictly follow the workplace hygiene practices and adopt a responsible behaviours </a:t>
            </a:r>
          </a:p>
          <a:p>
            <a:pPr marL="0" lvl="2" indent="0">
              <a:buNone/>
            </a:pPr>
            <a:endParaRPr lang="en-GB" dirty="0"/>
          </a:p>
          <a:p>
            <a:pPr lvl="2"/>
            <a:endParaRPr lang="en-GB" dirty="0"/>
          </a:p>
        </p:txBody>
      </p:sp>
      <p:sp>
        <p:nvSpPr>
          <p:cNvPr id="6" name="Segnaposto numero diapositiva 5">
            <a:extLst>
              <a:ext uri="{FF2B5EF4-FFF2-40B4-BE49-F238E27FC236}">
                <a16:creationId xmlns:a16="http://schemas.microsoft.com/office/drawing/2014/main" id="{52C889B7-42D2-FC4B-B3ED-8E33B6D8AA77}"/>
              </a:ext>
            </a:extLst>
          </p:cNvPr>
          <p:cNvSpPr>
            <a:spLocks noGrp="1"/>
          </p:cNvSpPr>
          <p:nvPr>
            <p:ph type="sldNum" sz="quarter" idx="12"/>
          </p:nvPr>
        </p:nvSpPr>
        <p:spPr/>
        <p:txBody>
          <a:bodyPr/>
          <a:lstStyle/>
          <a:p>
            <a:fld id="{856227C0-AD57-4F9B-BAE3-EEFB0D0EE427}" type="slidenum">
              <a:rPr lang="en-GB" smtClean="0"/>
              <a:t>36</a:t>
            </a:fld>
            <a:endParaRPr lang="en-GB"/>
          </a:p>
        </p:txBody>
      </p:sp>
    </p:spTree>
    <p:extLst>
      <p:ext uri="{BB962C8B-B14F-4D97-AF65-F5344CB8AC3E}">
        <p14:creationId xmlns:p14="http://schemas.microsoft.com/office/powerpoint/2010/main" val="1636856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8B7CC1-288A-484D-8CED-A7F055EA2E5B}"/>
              </a:ext>
            </a:extLst>
          </p:cNvPr>
          <p:cNvSpPr>
            <a:spLocks noGrp="1"/>
          </p:cNvSpPr>
          <p:nvPr>
            <p:ph type="title"/>
          </p:nvPr>
        </p:nvSpPr>
        <p:spPr>
          <a:xfrm>
            <a:off x="1698266" y="2768600"/>
            <a:ext cx="8596668" cy="1320800"/>
          </a:xfrm>
        </p:spPr>
        <p:txBody>
          <a:bodyPr>
            <a:normAutofit fontScale="90000"/>
          </a:bodyPr>
          <a:lstStyle/>
          <a:p>
            <a:r>
              <a:rPr lang="es-AR" dirty="0" err="1"/>
              <a:t>Thanks</a:t>
            </a:r>
            <a:r>
              <a:rPr lang="es-AR" dirty="0"/>
              <a:t> a </a:t>
            </a:r>
            <a:r>
              <a:rPr lang="es-AR" dirty="0" err="1"/>
              <a:t>lot</a:t>
            </a:r>
            <a:r>
              <a:rPr lang="es-AR" dirty="0"/>
              <a:t>.</a:t>
            </a:r>
            <a:br>
              <a:rPr lang="es-AR" dirty="0"/>
            </a:br>
            <a:br>
              <a:rPr lang="es-AR" dirty="0"/>
            </a:br>
            <a:br>
              <a:rPr lang="es-AR" dirty="0"/>
            </a:br>
            <a:r>
              <a:rPr lang="es-AR" dirty="0"/>
              <a:t>						Victor Hugo Ricco.</a:t>
            </a:r>
            <a:endParaRPr lang="fr-FR" dirty="0"/>
          </a:p>
        </p:txBody>
      </p:sp>
      <p:sp>
        <p:nvSpPr>
          <p:cNvPr id="7" name="Marcador de número de diapositiva 6">
            <a:extLst>
              <a:ext uri="{FF2B5EF4-FFF2-40B4-BE49-F238E27FC236}">
                <a16:creationId xmlns:a16="http://schemas.microsoft.com/office/drawing/2014/main" id="{13B5A6C3-3A09-4D44-9988-375AE9D79066}"/>
              </a:ext>
            </a:extLst>
          </p:cNvPr>
          <p:cNvSpPr>
            <a:spLocks noGrp="1"/>
          </p:cNvSpPr>
          <p:nvPr>
            <p:ph type="sldNum" sz="quarter" idx="12"/>
          </p:nvPr>
        </p:nvSpPr>
        <p:spPr/>
        <p:txBody>
          <a:bodyPr/>
          <a:lstStyle/>
          <a:p>
            <a:fld id="{856227C0-AD57-4F9B-BAE3-EEFB0D0EE427}" type="slidenum">
              <a:rPr lang="en-GB" smtClean="0"/>
              <a:pPr/>
              <a:t>37</a:t>
            </a:fld>
            <a:endParaRPr lang="en-GB"/>
          </a:p>
        </p:txBody>
      </p:sp>
    </p:spTree>
    <p:extLst>
      <p:ext uri="{BB962C8B-B14F-4D97-AF65-F5344CB8AC3E}">
        <p14:creationId xmlns:p14="http://schemas.microsoft.com/office/powerpoint/2010/main" val="828028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2000" cy="6870095"/>
          </a:xfrm>
          <a:prstGeom prst="rect">
            <a:avLst/>
          </a:prstGeom>
        </p:spPr>
      </p:pic>
      <p:sp>
        <p:nvSpPr>
          <p:cNvPr id="5" name="Rectangle 4"/>
          <p:cNvSpPr/>
          <p:nvPr/>
        </p:nvSpPr>
        <p:spPr>
          <a:xfrm>
            <a:off x="-12095" y="-14170"/>
            <a:ext cx="5769428" cy="6893468"/>
          </a:xfrm>
          <a:prstGeom prst="rect">
            <a:avLst/>
          </a:prstGeom>
          <a:solidFill>
            <a:srgbClr val="FFFFFF">
              <a:alpha val="8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733" b="1" dirty="0">
              <a:solidFill>
                <a:srgbClr val="2B2D3A"/>
              </a:solidFill>
              <a:latin typeface="Arial" panose="020B0604020202020204" pitchFamily="34" charset="0"/>
              <a:cs typeface="Arial" panose="020B0604020202020204" pitchFamily="34" charset="0"/>
            </a:endParaRPr>
          </a:p>
          <a:p>
            <a:pPr algn="ctr"/>
            <a:r>
              <a:rPr lang="en-US" sz="3733" b="1" dirty="0">
                <a:solidFill>
                  <a:srgbClr val="2B2D3A"/>
                </a:solidFill>
                <a:latin typeface="Arial" panose="020B0604020202020204" pitchFamily="34" charset="0"/>
                <a:cs typeface="Arial" panose="020B0604020202020204" pitchFamily="34" charset="0"/>
              </a:rPr>
              <a:t>The ILO must carry forward in its </a:t>
            </a:r>
            <a:br>
              <a:rPr lang="en-US" sz="3733" b="1" dirty="0">
                <a:solidFill>
                  <a:srgbClr val="2B2D3A"/>
                </a:solidFill>
                <a:latin typeface="Arial" panose="020B0604020202020204" pitchFamily="34" charset="0"/>
                <a:cs typeface="Arial" panose="020B0604020202020204" pitchFamily="34" charset="0"/>
              </a:rPr>
            </a:br>
            <a:r>
              <a:rPr lang="en-US" sz="3733" b="1" dirty="0">
                <a:solidFill>
                  <a:srgbClr val="2B2D3A"/>
                </a:solidFill>
                <a:latin typeface="Arial" panose="020B0604020202020204" pitchFamily="34" charset="0"/>
                <a:cs typeface="Arial" panose="020B0604020202020204" pitchFamily="34" charset="0"/>
              </a:rPr>
              <a:t>second century </a:t>
            </a:r>
            <a:br>
              <a:rPr lang="en-US" sz="3733" b="1" dirty="0">
                <a:solidFill>
                  <a:srgbClr val="2B2D3A"/>
                </a:solidFill>
                <a:latin typeface="Arial" panose="020B0604020202020204" pitchFamily="34" charset="0"/>
                <a:cs typeface="Arial" panose="020B0604020202020204" pitchFamily="34" charset="0"/>
              </a:rPr>
            </a:br>
            <a:r>
              <a:rPr lang="en-US" sz="3733" b="1" dirty="0">
                <a:solidFill>
                  <a:srgbClr val="2B2D3A"/>
                </a:solidFill>
                <a:latin typeface="Arial" panose="020B0604020202020204" pitchFamily="34" charset="0"/>
                <a:cs typeface="Arial" panose="020B0604020202020204" pitchFamily="34" charset="0"/>
              </a:rPr>
              <a:t>with unrelenting </a:t>
            </a:r>
            <a:r>
              <a:rPr lang="en-US" sz="3733" b="1" dirty="0" err="1">
                <a:solidFill>
                  <a:srgbClr val="2B2D3A"/>
                </a:solidFill>
                <a:latin typeface="Arial" panose="020B0604020202020204" pitchFamily="34" charset="0"/>
                <a:cs typeface="Arial" panose="020B0604020202020204" pitchFamily="34" charset="0"/>
              </a:rPr>
              <a:t>vigour</a:t>
            </a:r>
            <a:r>
              <a:rPr lang="en-US" sz="3733" b="1" dirty="0">
                <a:solidFill>
                  <a:srgbClr val="2B2D3A"/>
                </a:solidFill>
                <a:latin typeface="Arial" panose="020B0604020202020204" pitchFamily="34" charset="0"/>
                <a:cs typeface="Arial" panose="020B0604020202020204" pitchFamily="34" charset="0"/>
              </a:rPr>
              <a:t> its constitutional mandate for </a:t>
            </a:r>
            <a:br>
              <a:rPr lang="en-US" sz="3733" b="1" dirty="0">
                <a:solidFill>
                  <a:srgbClr val="2B2D3A"/>
                </a:solidFill>
                <a:latin typeface="Arial" panose="020B0604020202020204" pitchFamily="34" charset="0"/>
                <a:cs typeface="Arial" panose="020B0604020202020204" pitchFamily="34" charset="0"/>
              </a:rPr>
            </a:br>
            <a:r>
              <a:rPr lang="en-US" sz="3733" b="1" dirty="0">
                <a:solidFill>
                  <a:srgbClr val="2B2D3A"/>
                </a:solidFill>
                <a:latin typeface="Arial" panose="020B0604020202020204" pitchFamily="34" charset="0"/>
                <a:cs typeface="Arial" panose="020B0604020202020204" pitchFamily="34" charset="0"/>
              </a:rPr>
              <a:t>social justice.</a:t>
            </a:r>
          </a:p>
          <a:p>
            <a:pPr algn="ctr"/>
            <a:endParaRPr lang="en-US" sz="3733" dirty="0">
              <a:solidFill>
                <a:srgbClr val="2B2D3A"/>
              </a:solidFill>
              <a:latin typeface="Arial" panose="020B0604020202020204" pitchFamily="34" charset="0"/>
              <a:cs typeface="Arial" panose="020B0604020202020204" pitchFamily="34" charset="0"/>
            </a:endParaRPr>
          </a:p>
          <a:p>
            <a:pPr algn="r"/>
            <a:r>
              <a:rPr lang="en-US" sz="2667" b="1" dirty="0">
                <a:solidFill>
                  <a:srgbClr val="2B2D3A"/>
                </a:solidFill>
                <a:latin typeface="Arial" panose="020B0604020202020204" pitchFamily="34" charset="0"/>
                <a:cs typeface="Arial" panose="020B0604020202020204" pitchFamily="34" charset="0"/>
              </a:rPr>
              <a:t>Centenary Declaration</a:t>
            </a:r>
            <a:endParaRPr lang="en-GB" sz="2667" dirty="0">
              <a:solidFill>
                <a:srgbClr val="2B2D3A"/>
              </a:solidFill>
              <a:latin typeface="Arial" panose="020B0604020202020204" pitchFamily="34" charset="0"/>
              <a:cs typeface="Arial" panose="020B0604020202020204" pitchFamily="34" charset="0"/>
            </a:endParaRPr>
          </a:p>
        </p:txBody>
      </p:sp>
      <p:sp>
        <p:nvSpPr>
          <p:cNvPr id="6" name="Rectangle 5"/>
          <p:cNvSpPr/>
          <p:nvPr/>
        </p:nvSpPr>
        <p:spPr>
          <a:xfrm>
            <a:off x="-1208" y="562031"/>
            <a:ext cx="718466" cy="1897892"/>
          </a:xfrm>
          <a:prstGeom prst="rect">
            <a:avLst/>
          </a:prstGeom>
        </p:spPr>
        <p:txBody>
          <a:bodyPr wrap="none">
            <a:spAutoFit/>
          </a:bodyPr>
          <a:lstStyle/>
          <a:p>
            <a:r>
              <a:rPr lang="en-US" sz="11733" dirty="0">
                <a:solidFill>
                  <a:srgbClr val="2A2E3A"/>
                </a:solidFill>
                <a:latin typeface="Arial" panose="020B0604020202020204" pitchFamily="34" charset="0"/>
                <a:cs typeface="Arial" panose="020B0604020202020204" pitchFamily="34" charset="0"/>
              </a:rPr>
              <a:t>"</a:t>
            </a:r>
            <a:endParaRPr lang="en-GB" sz="11733" dirty="0">
              <a:solidFill>
                <a:srgbClr val="2A2E3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866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0" y="1"/>
            <a:ext cx="12192000" cy="7177980"/>
          </a:xfrm>
          <a:prstGeom prst="rect">
            <a:avLst/>
          </a:prstGeom>
        </p:spPr>
      </p:pic>
      <p:sp>
        <p:nvSpPr>
          <p:cNvPr id="4" name="Rectangle 3"/>
          <p:cNvSpPr/>
          <p:nvPr/>
        </p:nvSpPr>
        <p:spPr>
          <a:xfrm>
            <a:off x="575345" y="2024427"/>
            <a:ext cx="11451556" cy="4020781"/>
          </a:xfrm>
          <a:prstGeom prst="rect">
            <a:avLst/>
          </a:prstGeom>
        </p:spPr>
        <p:txBody>
          <a:bodyPr wrap="square">
            <a:spAutoFit/>
          </a:bodyPr>
          <a:lstStyle/>
          <a:p>
            <a:pPr marL="457189" indent="-457189">
              <a:lnSpc>
                <a:spcPct val="107000"/>
              </a:lnSpc>
              <a:buFont typeface="Arial" panose="020B0604020202020204" pitchFamily="34" charset="0"/>
              <a:buChar char="•"/>
            </a:pPr>
            <a:r>
              <a:rPr lang="en-GB" sz="3067" b="1" dirty="0">
                <a:latin typeface="Arial" panose="020B0604020202020204" pitchFamily="34" charset="0"/>
                <a:ea typeface="Calibri" panose="020F0502020204030204" pitchFamily="34" charset="0"/>
                <a:cs typeface="Arial" panose="020B0604020202020204" pitchFamily="34" charset="0"/>
              </a:rPr>
              <a:t>Adopted by the Centenary Labour Conference </a:t>
            </a:r>
            <a:r>
              <a:rPr lang="en-GB" sz="3067" dirty="0">
                <a:latin typeface="Arial" panose="020B0604020202020204" pitchFamily="34" charset="0"/>
                <a:ea typeface="Calibri" panose="020F0502020204030204" pitchFamily="34" charset="0"/>
                <a:cs typeface="Arial" panose="020B0604020202020204" pitchFamily="34" charset="0"/>
              </a:rPr>
              <a:t>(June 2019)</a:t>
            </a:r>
          </a:p>
          <a:p>
            <a:pPr marL="457189" indent="-457189">
              <a:buFont typeface="Arial" panose="020B0604020202020204" pitchFamily="34" charset="0"/>
              <a:buChar char="•"/>
            </a:pPr>
            <a:r>
              <a:rPr lang="en-GB" sz="3067" dirty="0">
                <a:latin typeface="Arial" panose="020B0604020202020204" pitchFamily="34" charset="0"/>
                <a:cs typeface="Arial" panose="020B0604020202020204" pitchFamily="34" charset="0"/>
              </a:rPr>
              <a:t>Recognizes the </a:t>
            </a:r>
            <a:r>
              <a:rPr lang="en-GB" sz="3067" b="1" dirty="0">
                <a:latin typeface="Arial" panose="020B0604020202020204" pitchFamily="34" charset="0"/>
                <a:cs typeface="Arial" panose="020B0604020202020204" pitchFamily="34" charset="0"/>
              </a:rPr>
              <a:t>transformational changes </a:t>
            </a:r>
            <a:r>
              <a:rPr lang="en-GB" sz="3067" dirty="0">
                <a:latin typeface="Arial" panose="020B0604020202020204" pitchFamily="34" charset="0"/>
                <a:cs typeface="Arial" panose="020B0604020202020204" pitchFamily="34" charset="0"/>
              </a:rPr>
              <a:t>in world of work</a:t>
            </a:r>
          </a:p>
          <a:p>
            <a:pPr marL="457189" indent="-457189">
              <a:lnSpc>
                <a:spcPct val="107000"/>
              </a:lnSpc>
              <a:buFont typeface="Arial" panose="020B0604020202020204" pitchFamily="34" charset="0"/>
              <a:buChar char="•"/>
            </a:pPr>
            <a:r>
              <a:rPr lang="en-GB" sz="3067" dirty="0">
                <a:latin typeface="Arial" panose="020B0604020202020204" pitchFamily="34" charset="0"/>
                <a:cs typeface="Arial" panose="020B0604020202020204" pitchFamily="34" charset="0"/>
              </a:rPr>
              <a:t>Calls for a </a:t>
            </a:r>
            <a:r>
              <a:rPr lang="en-GB" sz="3067" b="1" dirty="0">
                <a:latin typeface="Arial" panose="020B0604020202020204" pitchFamily="34" charset="0"/>
                <a:cs typeface="Arial" panose="020B0604020202020204" pitchFamily="34" charset="0"/>
              </a:rPr>
              <a:t>human-centred approach </a:t>
            </a:r>
            <a:r>
              <a:rPr lang="en-GB" sz="3067" dirty="0">
                <a:latin typeface="Arial" panose="020B0604020202020204" pitchFamily="34" charset="0"/>
                <a:cs typeface="Arial" panose="020B0604020202020204" pitchFamily="34" charset="0"/>
              </a:rPr>
              <a:t>to the future of work</a:t>
            </a:r>
            <a:endParaRPr lang="en-GB" sz="3067" b="1" dirty="0">
              <a:latin typeface="Arial" panose="020B0604020202020204" pitchFamily="34" charset="0"/>
              <a:ea typeface="Calibri" panose="020F0502020204030204" pitchFamily="34" charset="0"/>
              <a:cs typeface="Arial" panose="020B0604020202020204" pitchFamily="34" charset="0"/>
            </a:endParaRPr>
          </a:p>
          <a:p>
            <a:pPr marL="457189" indent="-457189">
              <a:lnSpc>
                <a:spcPct val="107000"/>
              </a:lnSpc>
              <a:buFont typeface="Arial" panose="020B0604020202020204" pitchFamily="34" charset="0"/>
              <a:buChar char="•"/>
            </a:pPr>
            <a:r>
              <a:rPr lang="en-US" sz="3067" dirty="0">
                <a:latin typeface="Arial" panose="020B0604020202020204" pitchFamily="34" charset="0"/>
                <a:cs typeface="Arial" panose="020B0604020202020204" pitchFamily="34" charset="0"/>
              </a:rPr>
              <a:t>Reaffirms the </a:t>
            </a:r>
            <a:r>
              <a:rPr lang="en-US" sz="3067" b="1" dirty="0">
                <a:latin typeface="Arial" panose="020B0604020202020204" pitchFamily="34" charset="0"/>
                <a:cs typeface="Arial" panose="020B0604020202020204" pitchFamily="34" charset="0"/>
              </a:rPr>
              <a:t>ILO’s social justice mandate.</a:t>
            </a:r>
          </a:p>
          <a:p>
            <a:pPr marL="457189" indent="-457189">
              <a:lnSpc>
                <a:spcPct val="107000"/>
              </a:lnSpc>
              <a:buFont typeface="Arial" panose="020B0604020202020204" pitchFamily="34" charset="0"/>
              <a:buChar char="•"/>
            </a:pPr>
            <a:r>
              <a:rPr lang="en-US" sz="3067" dirty="0">
                <a:latin typeface="Arial" panose="020B0604020202020204" pitchFamily="34" charset="0"/>
                <a:cs typeface="Arial" panose="020B0604020202020204" pitchFamily="34" charset="0"/>
              </a:rPr>
              <a:t>Provides </a:t>
            </a:r>
            <a:r>
              <a:rPr lang="en-US" sz="3067" b="1" dirty="0">
                <a:latin typeface="Arial" panose="020B0604020202020204" pitchFamily="34" charset="0"/>
                <a:cs typeface="Arial" panose="020B0604020202020204" pitchFamily="34" charset="0"/>
              </a:rPr>
              <a:t>guidance for the ILO’s priorities </a:t>
            </a:r>
            <a:r>
              <a:rPr lang="en-GB" sz="3067" dirty="0">
                <a:latin typeface="Arial" panose="020B0604020202020204" pitchFamily="34" charset="0"/>
                <a:cs typeface="Arial" panose="020B0604020202020204" pitchFamily="34" charset="0"/>
              </a:rPr>
              <a:t>and programme.</a:t>
            </a:r>
          </a:p>
          <a:p>
            <a:pPr marL="457189" indent="-457189">
              <a:buFont typeface="Arial" panose="020B0604020202020204" pitchFamily="34" charset="0"/>
              <a:buChar char="•"/>
            </a:pPr>
            <a:r>
              <a:rPr lang="en-GB" sz="3067" dirty="0">
                <a:latin typeface="Arial" panose="020B0604020202020204" pitchFamily="34" charset="0"/>
                <a:cs typeface="Arial" panose="020B0604020202020204" pitchFamily="34" charset="0"/>
              </a:rPr>
              <a:t>Represents a crucial </a:t>
            </a:r>
            <a:r>
              <a:rPr lang="en-GB" sz="3067" b="1" dirty="0">
                <a:latin typeface="Arial" panose="020B0604020202020204" pitchFamily="34" charset="0"/>
                <a:cs typeface="Arial" panose="020B0604020202020204" pitchFamily="34" charset="0"/>
              </a:rPr>
              <a:t>call to action </a:t>
            </a:r>
            <a:r>
              <a:rPr lang="en-GB" sz="3067" dirty="0">
                <a:latin typeface="Arial" panose="020B0604020202020204" pitchFamily="34" charset="0"/>
                <a:cs typeface="Arial" panose="020B0604020202020204" pitchFamily="34" charset="0"/>
              </a:rPr>
              <a:t>for the ILO and its member States.</a:t>
            </a:r>
          </a:p>
          <a:p>
            <a:pPr marL="380990" indent="-380990">
              <a:buFont typeface="Arial" panose="020B0604020202020204" pitchFamily="34" charset="0"/>
              <a:buChar char="•"/>
            </a:pPr>
            <a:endParaRPr lang="en-GB" sz="3200" dirty="0">
              <a:latin typeface="Arial" panose="020B0604020202020204" pitchFamily="34" charset="0"/>
              <a:cs typeface="Arial" panose="020B0604020202020204" pitchFamily="34" charset="0"/>
            </a:endParaRPr>
          </a:p>
        </p:txBody>
      </p:sp>
      <p:sp>
        <p:nvSpPr>
          <p:cNvPr id="5" name="Rectangle 4"/>
          <p:cNvSpPr/>
          <p:nvPr/>
        </p:nvSpPr>
        <p:spPr>
          <a:xfrm>
            <a:off x="689647" y="362673"/>
            <a:ext cx="9803692" cy="995209"/>
          </a:xfrm>
          <a:prstGeom prst="rect">
            <a:avLst/>
          </a:prstGeom>
        </p:spPr>
        <p:txBody>
          <a:bodyPr wrap="square">
            <a:spAutoFit/>
          </a:bodyPr>
          <a:lstStyle/>
          <a:p>
            <a:r>
              <a:rPr lang="en-US" sz="2667" b="1" dirty="0">
                <a:solidFill>
                  <a:srgbClr val="E40046"/>
                </a:solidFill>
                <a:latin typeface="Arial" panose="020B0604020202020204" pitchFamily="34" charset="0"/>
                <a:cs typeface="Arial" panose="020B0604020202020204" pitchFamily="34" charset="0"/>
              </a:rPr>
              <a:t>CENTENARY DECLARATION</a:t>
            </a:r>
          </a:p>
          <a:p>
            <a:r>
              <a:rPr lang="en-US" sz="3200" b="1" dirty="0">
                <a:solidFill>
                  <a:srgbClr val="801534"/>
                </a:solidFill>
                <a:latin typeface="Arial" panose="020B0604020202020204" pitchFamily="34" charset="0"/>
                <a:cs typeface="Arial" panose="020B0604020202020204" pitchFamily="34" charset="0"/>
              </a:rPr>
              <a:t>A commitment to shape a better future of work</a:t>
            </a:r>
            <a:endParaRPr lang="en-GB" sz="3200" b="1" dirty="0">
              <a:solidFill>
                <a:srgbClr val="801534"/>
              </a:solidFill>
              <a:latin typeface="Arial" panose="020B0604020202020204" pitchFamily="34" charset="0"/>
              <a:cs typeface="Arial" panose="020B0604020202020204" pitchFamily="34" charset="0"/>
            </a:endParaRPr>
          </a:p>
        </p:txBody>
      </p:sp>
      <p:cxnSp>
        <p:nvCxnSpPr>
          <p:cNvPr id="8" name="Straight Connector 7"/>
          <p:cNvCxnSpPr/>
          <p:nvPr/>
        </p:nvCxnSpPr>
        <p:spPr>
          <a:xfrm>
            <a:off x="0" y="1525260"/>
            <a:ext cx="9507296" cy="0"/>
          </a:xfrm>
          <a:prstGeom prst="line">
            <a:avLst/>
          </a:prstGeom>
          <a:ln w="19050">
            <a:solidFill>
              <a:srgbClr val="801534"/>
            </a:solidFill>
            <a:prstDash val="solid"/>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506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7696" y="1831435"/>
            <a:ext cx="11824305" cy="2688749"/>
          </a:xfrm>
          <a:prstGeom prst="rect">
            <a:avLst/>
          </a:prstGeom>
        </p:spPr>
        <p:txBody>
          <a:bodyPr wrap="square">
            <a:spAutoFit/>
          </a:bodyPr>
          <a:lstStyle/>
          <a:p>
            <a:pPr marL="457189" indent="-457189">
              <a:lnSpc>
                <a:spcPct val="107000"/>
              </a:lnSpc>
              <a:buFont typeface="Symbol" panose="05050102010706020507" pitchFamily="18" charset="2"/>
              <a:buChar char=""/>
            </a:pPr>
            <a:r>
              <a:rPr lang="en-GB" sz="3200" b="1" dirty="0">
                <a:latin typeface="Arial" panose="020B0604020202020204" pitchFamily="34" charset="0"/>
                <a:ea typeface="Calibri" panose="020F0502020204030204" pitchFamily="34" charset="0"/>
                <a:cs typeface="Arial" panose="020B0604020202020204" pitchFamily="34" charset="0"/>
              </a:rPr>
              <a:t>2013 </a:t>
            </a:r>
            <a:r>
              <a:rPr lang="en-GB" sz="3200" dirty="0">
                <a:latin typeface="Arial" panose="020B0604020202020204" pitchFamily="34" charset="0"/>
                <a:ea typeface="Calibri" panose="020F0502020204030204" pitchFamily="34" charset="0"/>
                <a:cs typeface="Arial" panose="020B0604020202020204" pitchFamily="34" charset="0"/>
              </a:rPr>
              <a:t>Director-General proposes Centenary Initiatives</a:t>
            </a:r>
          </a:p>
          <a:p>
            <a:pPr marL="457189" indent="-457189">
              <a:lnSpc>
                <a:spcPct val="107000"/>
              </a:lnSpc>
              <a:buFont typeface="Symbol" panose="05050102010706020507" pitchFamily="18" charset="2"/>
              <a:buChar char=""/>
            </a:pPr>
            <a:r>
              <a:rPr lang="en-GB" sz="3200" b="1" dirty="0">
                <a:latin typeface="Arial" panose="020B0604020202020204" pitchFamily="34" charset="0"/>
                <a:ea typeface="Calibri" panose="020F0502020204030204" pitchFamily="34" charset="0"/>
                <a:cs typeface="Arial" panose="020B0604020202020204" pitchFamily="34" charset="0"/>
              </a:rPr>
              <a:t>2015 </a:t>
            </a:r>
            <a:r>
              <a:rPr lang="en-GB" sz="3200" dirty="0">
                <a:latin typeface="Arial" panose="020B0604020202020204" pitchFamily="34" charset="0"/>
                <a:ea typeface="Calibri" panose="020F0502020204030204" pitchFamily="34" charset="0"/>
                <a:cs typeface="Arial" panose="020B0604020202020204" pitchFamily="34" charset="0"/>
              </a:rPr>
              <a:t>Centenary Initiative on the Future of Work</a:t>
            </a:r>
          </a:p>
          <a:p>
            <a:pPr marL="457189" indent="-457189">
              <a:lnSpc>
                <a:spcPct val="107000"/>
              </a:lnSpc>
              <a:buFont typeface="Symbol" panose="05050102010706020507" pitchFamily="18" charset="2"/>
              <a:buChar char=""/>
            </a:pPr>
            <a:r>
              <a:rPr lang="en-GB" sz="3200" b="1" dirty="0">
                <a:latin typeface="Arial" panose="020B0604020202020204" pitchFamily="34" charset="0"/>
                <a:ea typeface="Calibri" panose="020F0502020204030204" pitchFamily="34" charset="0"/>
                <a:cs typeface="Arial" panose="020B0604020202020204" pitchFamily="34" charset="0"/>
              </a:rPr>
              <a:t>2016-2017 </a:t>
            </a:r>
            <a:r>
              <a:rPr lang="en-GB" sz="3200" dirty="0">
                <a:latin typeface="Arial" panose="020B0604020202020204" pitchFamily="34" charset="0"/>
                <a:ea typeface="Calibri" panose="020F0502020204030204" pitchFamily="34" charset="0"/>
                <a:cs typeface="Arial" panose="020B0604020202020204" pitchFamily="34" charset="0"/>
              </a:rPr>
              <a:t>National dialogues</a:t>
            </a:r>
          </a:p>
          <a:p>
            <a:pPr marL="457189" indent="-457189">
              <a:lnSpc>
                <a:spcPct val="107000"/>
              </a:lnSpc>
              <a:buFont typeface="Symbol" panose="05050102010706020507" pitchFamily="18" charset="2"/>
              <a:buChar char=""/>
            </a:pPr>
            <a:r>
              <a:rPr lang="en-GB" sz="3200" b="1" dirty="0">
                <a:latin typeface="Arial" panose="020B0604020202020204" pitchFamily="34" charset="0"/>
                <a:ea typeface="Calibri" panose="020F0502020204030204" pitchFamily="34" charset="0"/>
                <a:cs typeface="Arial" panose="020B0604020202020204" pitchFamily="34" charset="0"/>
              </a:rPr>
              <a:t>2019</a:t>
            </a:r>
            <a:r>
              <a:rPr lang="en-GB" sz="3200" dirty="0">
                <a:latin typeface="Arial" panose="020B0604020202020204" pitchFamily="34" charset="0"/>
                <a:ea typeface="Calibri" panose="020F0502020204030204" pitchFamily="34" charset="0"/>
                <a:cs typeface="Arial" panose="020B0604020202020204" pitchFamily="34" charset="0"/>
              </a:rPr>
              <a:t> Report of the Global Commission on the Future of Work</a:t>
            </a:r>
          </a:p>
          <a:p>
            <a:pPr marL="457189" indent="-457189">
              <a:lnSpc>
                <a:spcPct val="107000"/>
              </a:lnSpc>
              <a:spcAft>
                <a:spcPts val="1067"/>
              </a:spcAft>
              <a:buFont typeface="Symbol" panose="05050102010706020507" pitchFamily="18" charset="2"/>
              <a:buChar char=""/>
            </a:pPr>
            <a:r>
              <a:rPr lang="en-GB" sz="3200" b="1" dirty="0">
                <a:latin typeface="Arial" panose="020B0604020202020204" pitchFamily="34" charset="0"/>
                <a:ea typeface="Calibri" panose="020F0502020204030204" pitchFamily="34" charset="0"/>
                <a:cs typeface="Arial" panose="020B0604020202020204" pitchFamily="34" charset="0"/>
              </a:rPr>
              <a:t>2019</a:t>
            </a:r>
            <a:r>
              <a:rPr lang="en-GB" sz="3200" dirty="0">
                <a:latin typeface="Arial" panose="020B0604020202020204" pitchFamily="34" charset="0"/>
                <a:ea typeface="Calibri" panose="020F0502020204030204" pitchFamily="34" charset="0"/>
                <a:cs typeface="Arial" panose="020B0604020202020204" pitchFamily="34" charset="0"/>
              </a:rPr>
              <a:t> International Labour Conference adopts Declaration</a:t>
            </a:r>
          </a:p>
        </p:txBody>
      </p:sp>
      <p:sp>
        <p:nvSpPr>
          <p:cNvPr id="5" name="Rectangle 4"/>
          <p:cNvSpPr/>
          <p:nvPr/>
        </p:nvSpPr>
        <p:spPr>
          <a:xfrm>
            <a:off x="689648" y="362672"/>
            <a:ext cx="8817649" cy="1077218"/>
          </a:xfrm>
          <a:prstGeom prst="rect">
            <a:avLst/>
          </a:prstGeom>
        </p:spPr>
        <p:txBody>
          <a:bodyPr wrap="square">
            <a:spAutoFit/>
          </a:bodyPr>
          <a:lstStyle/>
          <a:p>
            <a:r>
              <a:rPr lang="en-US" sz="2667" b="1" dirty="0">
                <a:solidFill>
                  <a:srgbClr val="C1274D"/>
                </a:solidFill>
                <a:latin typeface="Arial" panose="020B0604020202020204" pitchFamily="34" charset="0"/>
                <a:cs typeface="Arial" panose="020B0604020202020204" pitchFamily="34" charset="0"/>
              </a:rPr>
              <a:t>CENTENARY DECLARATION</a:t>
            </a:r>
          </a:p>
          <a:p>
            <a:r>
              <a:rPr lang="en-US" sz="3733" b="1" dirty="0">
                <a:solidFill>
                  <a:srgbClr val="801534"/>
                </a:solidFill>
                <a:latin typeface="Arial" panose="020B0604020202020204" pitchFamily="34" charset="0"/>
                <a:cs typeface="Arial" panose="020B0604020202020204" pitchFamily="34" charset="0"/>
              </a:rPr>
              <a:t>Background and timeline</a:t>
            </a:r>
            <a:endParaRPr lang="en-GB" sz="3733" b="1" dirty="0">
              <a:solidFill>
                <a:srgbClr val="801534"/>
              </a:solidFill>
              <a:latin typeface="Arial" panose="020B0604020202020204" pitchFamily="34" charset="0"/>
              <a:cs typeface="Arial" panose="020B0604020202020204" pitchFamily="34" charset="0"/>
            </a:endParaRPr>
          </a:p>
        </p:txBody>
      </p:sp>
      <p:graphicFrame>
        <p:nvGraphicFramePr>
          <p:cNvPr id="6" name="Diagram 5"/>
          <p:cNvGraphicFramePr/>
          <p:nvPr/>
        </p:nvGraphicFramePr>
        <p:xfrm>
          <a:off x="554181" y="3663685"/>
          <a:ext cx="11157529" cy="3650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p:cNvCxnSpPr/>
          <p:nvPr/>
        </p:nvCxnSpPr>
        <p:spPr>
          <a:xfrm>
            <a:off x="0" y="1525260"/>
            <a:ext cx="9507296" cy="0"/>
          </a:xfrm>
          <a:prstGeom prst="line">
            <a:avLst/>
          </a:prstGeom>
          <a:ln w="19050">
            <a:solidFill>
              <a:srgbClr val="801534"/>
            </a:solidFill>
            <a:prstDash val="solid"/>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060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25261"/>
            <a:ext cx="12192000" cy="6112935"/>
          </a:xfrm>
          <a:prstGeom prst="rect">
            <a:avLst/>
          </a:prstGeom>
        </p:spPr>
      </p:pic>
      <p:sp>
        <p:nvSpPr>
          <p:cNvPr id="4" name="Rectangle 3"/>
          <p:cNvSpPr/>
          <p:nvPr/>
        </p:nvSpPr>
        <p:spPr>
          <a:xfrm>
            <a:off x="0" y="1525261"/>
            <a:ext cx="6112933" cy="6019405"/>
          </a:xfrm>
          <a:prstGeom prst="rect">
            <a:avLst/>
          </a:prstGeom>
          <a:solidFill>
            <a:srgbClr val="FFFFFF">
              <a:alpha val="80000"/>
            </a:srgbClr>
          </a:solidFill>
        </p:spPr>
        <p:txBody>
          <a:bodyPr wrap="square">
            <a:spAutoFit/>
          </a:bodyPr>
          <a:lstStyle/>
          <a:p>
            <a:pPr lvl="1">
              <a:lnSpc>
                <a:spcPct val="107000"/>
              </a:lnSpc>
            </a:pPr>
            <a:endParaRPr lang="en-US" sz="3200" b="1" dirty="0">
              <a:solidFill>
                <a:schemeClr val="tx1">
                  <a:lumMod val="85000"/>
                  <a:lumOff val="15000"/>
                </a:schemeClr>
              </a:solidFill>
              <a:latin typeface="Arial" panose="020B0604020202020204" pitchFamily="34" charset="0"/>
              <a:cs typeface="Arial" panose="020B0604020202020204" pitchFamily="34" charset="0"/>
            </a:endParaRPr>
          </a:p>
          <a:p>
            <a:pPr lvl="1">
              <a:lnSpc>
                <a:spcPct val="107000"/>
              </a:lnSpc>
            </a:pPr>
            <a:r>
              <a:rPr lang="en-US" sz="3200" b="1" dirty="0">
                <a:solidFill>
                  <a:srgbClr val="243A4A"/>
                </a:solidFill>
                <a:latin typeface="Arial" panose="020B0604020202020204" pitchFamily="34" charset="0"/>
                <a:cs typeface="Arial" panose="020B0604020202020204" pitchFamily="34" charset="0"/>
              </a:rPr>
              <a:t>The world of work </a:t>
            </a:r>
            <a:br>
              <a:rPr lang="en-US" sz="3200" b="1" dirty="0">
                <a:solidFill>
                  <a:srgbClr val="243A4A"/>
                </a:solidFill>
                <a:latin typeface="Arial" panose="020B0604020202020204" pitchFamily="34" charset="0"/>
                <a:cs typeface="Arial" panose="020B0604020202020204" pitchFamily="34" charset="0"/>
              </a:rPr>
            </a:br>
            <a:r>
              <a:rPr lang="en-US" sz="3200" b="1" dirty="0">
                <a:solidFill>
                  <a:srgbClr val="243A4A"/>
                </a:solidFill>
                <a:latin typeface="Arial" panose="020B0604020202020204" pitchFamily="34" charset="0"/>
                <a:cs typeface="Arial" panose="020B0604020202020204" pitchFamily="34" charset="0"/>
              </a:rPr>
              <a:t>is experiencing transformative change, driven by technological innovations, demographic shifts, climate change </a:t>
            </a:r>
            <a:br>
              <a:rPr lang="en-US" sz="3200" b="1" dirty="0">
                <a:solidFill>
                  <a:srgbClr val="243A4A"/>
                </a:solidFill>
                <a:latin typeface="Arial" panose="020B0604020202020204" pitchFamily="34" charset="0"/>
                <a:cs typeface="Arial" panose="020B0604020202020204" pitchFamily="34" charset="0"/>
              </a:rPr>
            </a:br>
            <a:r>
              <a:rPr lang="en-US" sz="3200" b="1" dirty="0">
                <a:solidFill>
                  <a:srgbClr val="243A4A"/>
                </a:solidFill>
                <a:latin typeface="Arial" panose="020B0604020202020204" pitchFamily="34" charset="0"/>
                <a:cs typeface="Arial" panose="020B0604020202020204" pitchFamily="34" charset="0"/>
              </a:rPr>
              <a:t>and globalization.</a:t>
            </a:r>
          </a:p>
          <a:p>
            <a:pPr lvl="1">
              <a:lnSpc>
                <a:spcPct val="107000"/>
              </a:lnSpc>
            </a:pPr>
            <a:endParaRPr lang="en-US" sz="3200" b="1" dirty="0">
              <a:solidFill>
                <a:schemeClr val="tx1">
                  <a:lumMod val="85000"/>
                  <a:lumOff val="15000"/>
                </a:schemeClr>
              </a:solidFill>
              <a:latin typeface="Arial" panose="020B0604020202020204" pitchFamily="34" charset="0"/>
              <a:cs typeface="Arial" panose="020B0604020202020204" pitchFamily="34" charset="0"/>
            </a:endParaRPr>
          </a:p>
          <a:p>
            <a:pPr>
              <a:lnSpc>
                <a:spcPct val="107000"/>
              </a:lnSpc>
            </a:pPr>
            <a:endParaRPr lang="en-US" sz="3733" b="1"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US" sz="3733" b="1" dirty="0">
              <a:solidFill>
                <a:schemeClr val="tx1">
                  <a:lumMod val="85000"/>
                  <a:lumOff val="1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689647" y="362673"/>
            <a:ext cx="10186392" cy="995209"/>
          </a:xfrm>
          <a:prstGeom prst="rect">
            <a:avLst/>
          </a:prstGeom>
        </p:spPr>
        <p:txBody>
          <a:bodyPr wrap="square">
            <a:spAutoFit/>
          </a:bodyPr>
          <a:lstStyle/>
          <a:p>
            <a:r>
              <a:rPr lang="en-US" sz="2667" b="1" dirty="0">
                <a:solidFill>
                  <a:srgbClr val="C1274D"/>
                </a:solidFill>
                <a:latin typeface="Arial" panose="020B0604020202020204" pitchFamily="34" charset="0"/>
                <a:cs typeface="Arial" panose="020B0604020202020204" pitchFamily="34" charset="0"/>
              </a:rPr>
              <a:t>CENTENARY DECLARATION</a:t>
            </a:r>
          </a:p>
          <a:p>
            <a:r>
              <a:rPr lang="en-US" sz="3200" b="1" dirty="0">
                <a:solidFill>
                  <a:srgbClr val="801534"/>
                </a:solidFill>
                <a:latin typeface="Arial" panose="020B0604020202020204" pitchFamily="34" charset="0"/>
                <a:cs typeface="Arial" panose="020B0604020202020204" pitchFamily="34" charset="0"/>
              </a:rPr>
              <a:t>Transformative change in the world of work</a:t>
            </a:r>
            <a:endParaRPr lang="en-GB" sz="3200" b="1" dirty="0">
              <a:solidFill>
                <a:srgbClr val="801534"/>
              </a:solidFill>
              <a:latin typeface="Arial" panose="020B0604020202020204" pitchFamily="34" charset="0"/>
              <a:cs typeface="Arial" panose="020B0604020202020204" pitchFamily="34" charset="0"/>
            </a:endParaRPr>
          </a:p>
        </p:txBody>
      </p:sp>
      <p:cxnSp>
        <p:nvCxnSpPr>
          <p:cNvPr id="3" name="Straight Connector 2"/>
          <p:cNvCxnSpPr/>
          <p:nvPr/>
        </p:nvCxnSpPr>
        <p:spPr>
          <a:xfrm>
            <a:off x="0" y="1525260"/>
            <a:ext cx="9251029" cy="0"/>
          </a:xfrm>
          <a:prstGeom prst="line">
            <a:avLst/>
          </a:prstGeom>
          <a:ln w="19050">
            <a:solidFill>
              <a:srgbClr val="801534"/>
            </a:solidFill>
            <a:prstDash val="solid"/>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56848" y="1349889"/>
            <a:ext cx="718466" cy="1897892"/>
          </a:xfrm>
          <a:prstGeom prst="rect">
            <a:avLst/>
          </a:prstGeom>
        </p:spPr>
        <p:txBody>
          <a:bodyPr wrap="none">
            <a:spAutoFit/>
          </a:bodyPr>
          <a:lstStyle/>
          <a:p>
            <a:r>
              <a:rPr lang="en-US" sz="11733" dirty="0">
                <a:solidFill>
                  <a:srgbClr val="243E4F"/>
                </a:solidFill>
                <a:latin typeface="Arial" panose="020B0604020202020204" pitchFamily="34" charset="0"/>
                <a:cs typeface="Arial" panose="020B0604020202020204" pitchFamily="34" charset="0"/>
              </a:rPr>
              <a:t>"</a:t>
            </a:r>
            <a:endParaRPr lang="en-GB" sz="11733" dirty="0">
              <a:solidFill>
                <a:srgbClr val="243E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554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l="-39" t="-481"/>
          <a:stretch/>
        </p:blipFill>
        <p:spPr>
          <a:xfrm>
            <a:off x="0" y="1525261"/>
            <a:ext cx="12217400" cy="5307340"/>
          </a:xfrm>
          <a:prstGeom prst="rect">
            <a:avLst/>
          </a:prstGeom>
        </p:spPr>
      </p:pic>
      <p:sp>
        <p:nvSpPr>
          <p:cNvPr id="5" name="Rectangle 4"/>
          <p:cNvSpPr/>
          <p:nvPr/>
        </p:nvSpPr>
        <p:spPr>
          <a:xfrm>
            <a:off x="689647" y="362673"/>
            <a:ext cx="10186392" cy="995209"/>
          </a:xfrm>
          <a:prstGeom prst="rect">
            <a:avLst/>
          </a:prstGeom>
        </p:spPr>
        <p:txBody>
          <a:bodyPr wrap="square">
            <a:spAutoFit/>
          </a:bodyPr>
          <a:lstStyle/>
          <a:p>
            <a:r>
              <a:rPr lang="en-US" sz="2667" b="1" dirty="0">
                <a:solidFill>
                  <a:srgbClr val="C1274D"/>
                </a:solidFill>
                <a:latin typeface="Arial" panose="020B0604020202020204" pitchFamily="34" charset="0"/>
                <a:cs typeface="Arial" panose="020B0604020202020204" pitchFamily="34" charset="0"/>
              </a:rPr>
              <a:t>CENTENARY DECLARATION</a:t>
            </a:r>
          </a:p>
          <a:p>
            <a:r>
              <a:rPr lang="en-US" sz="3200" b="1" dirty="0">
                <a:solidFill>
                  <a:srgbClr val="801534"/>
                </a:solidFill>
                <a:latin typeface="Arial" panose="020B0604020202020204" pitchFamily="34" charset="0"/>
                <a:cs typeface="Arial" panose="020B0604020202020204" pitchFamily="34" charset="0"/>
              </a:rPr>
              <a:t>Realizing the founding vision of the ILO</a:t>
            </a:r>
            <a:endParaRPr lang="en-GB" sz="3200" b="1" dirty="0">
              <a:solidFill>
                <a:srgbClr val="801534"/>
              </a:solidFill>
              <a:latin typeface="Arial" panose="020B0604020202020204" pitchFamily="34" charset="0"/>
              <a:cs typeface="Arial" panose="020B0604020202020204" pitchFamily="34" charset="0"/>
            </a:endParaRPr>
          </a:p>
        </p:txBody>
      </p:sp>
      <p:cxnSp>
        <p:nvCxnSpPr>
          <p:cNvPr id="3" name="Straight Connector 2"/>
          <p:cNvCxnSpPr/>
          <p:nvPr/>
        </p:nvCxnSpPr>
        <p:spPr>
          <a:xfrm>
            <a:off x="0" y="1525260"/>
            <a:ext cx="9251029" cy="0"/>
          </a:xfrm>
          <a:prstGeom prst="line">
            <a:avLst/>
          </a:prstGeom>
          <a:ln w="19050">
            <a:solidFill>
              <a:srgbClr val="801534"/>
            </a:solidFill>
            <a:prstDash val="solid"/>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 y="1544612"/>
            <a:ext cx="5863772" cy="5662127"/>
          </a:xfrm>
          <a:prstGeom prst="rect">
            <a:avLst/>
          </a:prstGeom>
          <a:solidFill>
            <a:srgbClr val="FFFFFF">
              <a:alpha val="80000"/>
            </a:srgbClr>
          </a:solidFill>
        </p:spPr>
        <p:txBody>
          <a:bodyPr wrap="square">
            <a:spAutoFit/>
          </a:bodyPr>
          <a:lstStyle/>
          <a:p>
            <a:endParaRPr lang="en-US" sz="3200" b="1" dirty="0">
              <a:solidFill>
                <a:schemeClr val="tx1">
                  <a:lumMod val="75000"/>
                  <a:lumOff val="25000"/>
                </a:schemeClr>
              </a:solidFill>
              <a:latin typeface="Arial" panose="020B0604020202020204" pitchFamily="34" charset="0"/>
              <a:cs typeface="Arial" panose="020B0604020202020204" pitchFamily="34" charset="0"/>
            </a:endParaRPr>
          </a:p>
          <a:p>
            <a:pPr lvl="1"/>
            <a:r>
              <a:rPr lang="en-US" sz="3200" b="1" dirty="0">
                <a:solidFill>
                  <a:schemeClr val="tx1">
                    <a:lumMod val="75000"/>
                    <a:lumOff val="25000"/>
                  </a:schemeClr>
                </a:solidFill>
                <a:latin typeface="Arial" panose="020B0604020202020204" pitchFamily="34" charset="0"/>
                <a:cs typeface="Arial" panose="020B0604020202020204" pitchFamily="34" charset="0"/>
              </a:rPr>
              <a:t>Moved by the imperative of social justice…to reinvigorate the Organization and shape </a:t>
            </a:r>
            <a:br>
              <a:rPr lang="en-US" sz="3200" b="1" dirty="0">
                <a:solidFill>
                  <a:schemeClr val="tx1">
                    <a:lumMod val="75000"/>
                    <a:lumOff val="25000"/>
                  </a:schemeClr>
                </a:solidFill>
                <a:latin typeface="Arial" panose="020B0604020202020204" pitchFamily="34" charset="0"/>
                <a:cs typeface="Arial" panose="020B0604020202020204" pitchFamily="34" charset="0"/>
              </a:rPr>
            </a:br>
            <a:r>
              <a:rPr lang="en-US" sz="3200" b="1" dirty="0">
                <a:solidFill>
                  <a:schemeClr val="tx1">
                    <a:lumMod val="75000"/>
                    <a:lumOff val="25000"/>
                  </a:schemeClr>
                </a:solidFill>
                <a:latin typeface="Arial" panose="020B0604020202020204" pitchFamily="34" charset="0"/>
                <a:cs typeface="Arial" panose="020B0604020202020204" pitchFamily="34" charset="0"/>
              </a:rPr>
              <a:t>a future of work that realizes its founding vision.</a:t>
            </a:r>
          </a:p>
          <a:p>
            <a:pPr lvl="1">
              <a:lnSpc>
                <a:spcPct val="107000"/>
              </a:lnSpc>
            </a:pPr>
            <a:endParaRPr lang="en-US" sz="3733" b="1" dirty="0">
              <a:solidFill>
                <a:schemeClr val="tx1">
                  <a:lumMod val="85000"/>
                  <a:lumOff val="15000"/>
                </a:schemeClr>
              </a:solidFill>
              <a:latin typeface="Arial" panose="020B0604020202020204" pitchFamily="34" charset="0"/>
              <a:cs typeface="Arial" panose="020B0604020202020204" pitchFamily="34" charset="0"/>
            </a:endParaRPr>
          </a:p>
          <a:p>
            <a:pPr lvl="1">
              <a:lnSpc>
                <a:spcPct val="107000"/>
              </a:lnSpc>
            </a:pPr>
            <a:endParaRPr lang="en-US" sz="3200" b="1" dirty="0">
              <a:solidFill>
                <a:schemeClr val="tx1">
                  <a:lumMod val="85000"/>
                  <a:lumOff val="15000"/>
                </a:schemeClr>
              </a:solidFill>
              <a:latin typeface="Arial" panose="020B0604020202020204" pitchFamily="34" charset="0"/>
              <a:cs typeface="Arial" panose="020B0604020202020204" pitchFamily="34" charset="0"/>
            </a:endParaRPr>
          </a:p>
          <a:p>
            <a:pPr lvl="1">
              <a:lnSpc>
                <a:spcPct val="107000"/>
              </a:lnSpc>
            </a:pPr>
            <a:endParaRPr lang="en-US" sz="32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Rectangle 7"/>
          <p:cNvSpPr/>
          <p:nvPr/>
        </p:nvSpPr>
        <p:spPr>
          <a:xfrm>
            <a:off x="56848" y="1349889"/>
            <a:ext cx="718466" cy="1897892"/>
          </a:xfrm>
          <a:prstGeom prst="rect">
            <a:avLst/>
          </a:prstGeom>
        </p:spPr>
        <p:txBody>
          <a:bodyPr wrap="none">
            <a:spAutoFit/>
          </a:bodyPr>
          <a:lstStyle/>
          <a:p>
            <a:r>
              <a:rPr lang="en-US" sz="11733" dirty="0">
                <a:solidFill>
                  <a:srgbClr val="243E4F"/>
                </a:solidFill>
                <a:latin typeface="Arial" panose="020B0604020202020204" pitchFamily="34" charset="0"/>
                <a:cs typeface="Arial" panose="020B0604020202020204" pitchFamily="34" charset="0"/>
              </a:rPr>
              <a:t>"</a:t>
            </a:r>
            <a:endParaRPr lang="en-GB" sz="11733" dirty="0">
              <a:solidFill>
                <a:srgbClr val="243E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262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537961"/>
            <a:ext cx="12192001" cy="5332740"/>
          </a:xfrm>
          <a:prstGeom prst="rect">
            <a:avLst/>
          </a:prstGeom>
        </p:spPr>
      </p:pic>
      <p:sp>
        <p:nvSpPr>
          <p:cNvPr id="5" name="Rectangle 4"/>
          <p:cNvSpPr/>
          <p:nvPr/>
        </p:nvSpPr>
        <p:spPr>
          <a:xfrm>
            <a:off x="689647" y="362673"/>
            <a:ext cx="10186392" cy="995209"/>
          </a:xfrm>
          <a:prstGeom prst="rect">
            <a:avLst/>
          </a:prstGeom>
        </p:spPr>
        <p:txBody>
          <a:bodyPr wrap="square">
            <a:spAutoFit/>
          </a:bodyPr>
          <a:lstStyle/>
          <a:p>
            <a:r>
              <a:rPr lang="en-US" sz="2667" b="1" dirty="0">
                <a:solidFill>
                  <a:srgbClr val="C1274D"/>
                </a:solidFill>
                <a:latin typeface="Arial" panose="020B0604020202020204" pitchFamily="34" charset="0"/>
                <a:cs typeface="Arial" panose="020B0604020202020204" pitchFamily="34" charset="0"/>
              </a:rPr>
              <a:t>CENTENARY DECLARATION</a:t>
            </a:r>
          </a:p>
          <a:p>
            <a:r>
              <a:rPr lang="en-US" sz="3200" b="1" dirty="0">
                <a:solidFill>
                  <a:srgbClr val="801534"/>
                </a:solidFill>
                <a:latin typeface="Arial" panose="020B0604020202020204" pitchFamily="34" charset="0"/>
                <a:cs typeface="Arial" panose="020B0604020202020204" pitchFamily="34" charset="0"/>
              </a:rPr>
              <a:t>Shaping the future of work</a:t>
            </a:r>
            <a:endParaRPr lang="en-GB" sz="3200" b="1" dirty="0">
              <a:solidFill>
                <a:srgbClr val="801534"/>
              </a:solidFill>
              <a:latin typeface="Arial" panose="020B0604020202020204" pitchFamily="34" charset="0"/>
              <a:cs typeface="Arial" panose="020B0604020202020204" pitchFamily="34" charset="0"/>
            </a:endParaRPr>
          </a:p>
        </p:txBody>
      </p:sp>
      <p:cxnSp>
        <p:nvCxnSpPr>
          <p:cNvPr id="3" name="Straight Connector 2"/>
          <p:cNvCxnSpPr/>
          <p:nvPr/>
        </p:nvCxnSpPr>
        <p:spPr>
          <a:xfrm>
            <a:off x="0" y="1525260"/>
            <a:ext cx="9251029" cy="0"/>
          </a:xfrm>
          <a:prstGeom prst="line">
            <a:avLst/>
          </a:prstGeom>
          <a:ln w="19050">
            <a:solidFill>
              <a:srgbClr val="801534"/>
            </a:solidFill>
            <a:prstDash val="solid"/>
          </a:ln>
          <a:effectLst>
            <a:outerShdw blurRad="400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 y="1544612"/>
            <a:ext cx="5863772" cy="5509200"/>
          </a:xfrm>
          <a:prstGeom prst="rect">
            <a:avLst/>
          </a:prstGeom>
          <a:solidFill>
            <a:srgbClr val="FFFFFF">
              <a:alpha val="80000"/>
            </a:srgbClr>
          </a:solidFill>
        </p:spPr>
        <p:txBody>
          <a:bodyPr wrap="square">
            <a:spAutoFit/>
          </a:bodyPr>
          <a:lstStyle/>
          <a:p>
            <a:pPr lvl="1"/>
            <a:endParaRPr lang="en-US" sz="3200" b="1" dirty="0">
              <a:solidFill>
                <a:schemeClr val="tx1">
                  <a:lumMod val="75000"/>
                  <a:lumOff val="25000"/>
                </a:schemeClr>
              </a:solidFill>
              <a:latin typeface="Arial" panose="020B0604020202020204" pitchFamily="34" charset="0"/>
              <a:cs typeface="Arial" panose="020B0604020202020204" pitchFamily="34" charset="0"/>
            </a:endParaRPr>
          </a:p>
          <a:p>
            <a:pPr lvl="1"/>
            <a:r>
              <a:rPr lang="en-US" sz="3200" b="1" dirty="0">
                <a:solidFill>
                  <a:schemeClr val="tx1">
                    <a:lumMod val="75000"/>
                    <a:lumOff val="25000"/>
                  </a:schemeClr>
                </a:solidFill>
                <a:latin typeface="Arial" panose="020B0604020202020204" pitchFamily="34" charset="0"/>
                <a:cs typeface="Arial" panose="020B0604020202020204" pitchFamily="34" charset="0"/>
              </a:rPr>
              <a:t>A human-</a:t>
            </a:r>
            <a:r>
              <a:rPr lang="en-US" sz="3200" b="1" dirty="0" err="1">
                <a:solidFill>
                  <a:schemeClr val="tx1">
                    <a:lumMod val="75000"/>
                    <a:lumOff val="25000"/>
                  </a:schemeClr>
                </a:solidFill>
                <a:latin typeface="Arial" panose="020B0604020202020204" pitchFamily="34" charset="0"/>
                <a:cs typeface="Arial" panose="020B0604020202020204" pitchFamily="34" charset="0"/>
              </a:rPr>
              <a:t>centred</a:t>
            </a:r>
            <a:r>
              <a:rPr lang="en-US" sz="3200" b="1" dirty="0">
                <a:solidFill>
                  <a:schemeClr val="tx1">
                    <a:lumMod val="75000"/>
                    <a:lumOff val="25000"/>
                  </a:schemeClr>
                </a:solidFill>
                <a:latin typeface="Arial" panose="020B0604020202020204" pitchFamily="34" charset="0"/>
                <a:cs typeface="Arial" panose="020B0604020202020204" pitchFamily="34" charset="0"/>
              </a:rPr>
              <a:t> approach puts workers’ rights and the needs, aspirations and rights of all people at the heart of economic, social and environmental policies.</a:t>
            </a:r>
          </a:p>
          <a:p>
            <a:pPr lvl="1"/>
            <a:endParaRPr lang="en-US" sz="3200" b="1" dirty="0">
              <a:solidFill>
                <a:schemeClr val="tx1">
                  <a:lumMod val="75000"/>
                  <a:lumOff val="25000"/>
                </a:schemeClr>
              </a:solidFill>
              <a:latin typeface="Arial" panose="020B0604020202020204" pitchFamily="34" charset="0"/>
              <a:cs typeface="Arial" panose="020B0604020202020204" pitchFamily="34" charset="0"/>
            </a:endParaRPr>
          </a:p>
          <a:p>
            <a:pPr lvl="1"/>
            <a:endParaRPr lang="en-US" sz="3200" b="1" dirty="0">
              <a:solidFill>
                <a:schemeClr val="tx1">
                  <a:lumMod val="75000"/>
                  <a:lumOff val="25000"/>
                </a:schemeClr>
              </a:solidFill>
              <a:latin typeface="Arial" panose="020B0604020202020204" pitchFamily="34" charset="0"/>
              <a:cs typeface="Arial" panose="020B0604020202020204" pitchFamily="34" charset="0"/>
            </a:endParaRPr>
          </a:p>
          <a:p>
            <a:pPr lvl="1"/>
            <a:endParaRPr lang="en-GB" sz="3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Rectangle 6"/>
          <p:cNvSpPr/>
          <p:nvPr/>
        </p:nvSpPr>
        <p:spPr>
          <a:xfrm>
            <a:off x="56848" y="1349889"/>
            <a:ext cx="718466" cy="1897892"/>
          </a:xfrm>
          <a:prstGeom prst="rect">
            <a:avLst/>
          </a:prstGeom>
        </p:spPr>
        <p:txBody>
          <a:bodyPr wrap="none">
            <a:spAutoFit/>
          </a:bodyPr>
          <a:lstStyle/>
          <a:p>
            <a:r>
              <a:rPr lang="en-US" sz="11733" dirty="0">
                <a:solidFill>
                  <a:srgbClr val="243E4F"/>
                </a:solidFill>
                <a:latin typeface="Arial" panose="020B0604020202020204" pitchFamily="34" charset="0"/>
                <a:cs typeface="Arial" panose="020B0604020202020204" pitchFamily="34" charset="0"/>
              </a:rPr>
              <a:t>"</a:t>
            </a:r>
            <a:endParaRPr lang="en-GB" sz="11733" dirty="0">
              <a:solidFill>
                <a:srgbClr val="243E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022227"/>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0CEF4CD26B464DA2613300024CDC80" ma:contentTypeVersion="11" ma:contentTypeDescription="Create a new document." ma:contentTypeScope="" ma:versionID="baeac9d944ae775ce559c1e857823e02">
  <xsd:schema xmlns:xsd="http://www.w3.org/2001/XMLSchema" xmlns:xs="http://www.w3.org/2001/XMLSchema" xmlns:p="http://schemas.microsoft.com/office/2006/metadata/properties" xmlns:ns3="41ab1709-e7e6-42ee-9437-9f80decec96f" xmlns:ns4="fd03fa00-e699-4bb0-b2a7-7f396dbacfb3" targetNamespace="http://schemas.microsoft.com/office/2006/metadata/properties" ma:root="true" ma:fieldsID="6a6b233f1d1af31f954fdea21958302f" ns3:_="" ns4:_="">
    <xsd:import namespace="41ab1709-e7e6-42ee-9437-9f80decec96f"/>
    <xsd:import namespace="fd03fa00-e699-4bb0-b2a7-7f396dbacfb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ab1709-e7e6-42ee-9437-9f80decec9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03fa00-e699-4bb0-b2a7-7f396dbacfb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B7ADFD-58B5-4014-8DA9-025A5AD94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ab1709-e7e6-42ee-9437-9f80decec96f"/>
    <ds:schemaRef ds:uri="fd03fa00-e699-4bb0-b2a7-7f396dbacf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DB63D5-C725-4BE6-B93F-2FAADA516F93}">
  <ds:schemaRefs>
    <ds:schemaRef ds:uri="http://schemas.microsoft.com/sharepoint/v3/contenttype/forms"/>
  </ds:schemaRefs>
</ds:datastoreItem>
</file>

<file path=customXml/itemProps3.xml><?xml version="1.0" encoding="utf-8"?>
<ds:datastoreItem xmlns:ds="http://schemas.openxmlformats.org/officeDocument/2006/customXml" ds:itemID="{AEB68606-8B32-4B15-8DD4-A4BCFCFC943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35</TotalTime>
  <Words>4337</Words>
  <Application>Microsoft Office PowerPoint</Application>
  <PresentationFormat>Widescreen</PresentationFormat>
  <Paragraphs>465</Paragraphs>
  <Slides>37</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Calibri</vt:lpstr>
      <vt:lpstr>Noto Sans</vt:lpstr>
      <vt:lpstr>Overpass</vt:lpstr>
      <vt:lpstr>Symbol</vt:lpstr>
      <vt:lpstr>Times New Roman</vt:lpstr>
      <vt:lpstr>Trebuchet MS</vt:lpstr>
      <vt:lpstr>Wingdings</vt:lpstr>
      <vt:lpstr>Wingdings 3</vt:lpstr>
      <vt:lpstr>Faceta</vt:lpstr>
      <vt:lpstr>PERC OHS Western Balkan virtual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ILO Promotional framework for occupational safety and health- Key instruments on occupational safety and health  </vt:lpstr>
      <vt:lpstr>Protection in specific branches of activity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light of the pandemic…… Some OSH rights and responsibilities according to ILO standards </vt:lpstr>
      <vt:lpstr>Employers’ roles and responsibilities </vt:lpstr>
      <vt:lpstr>Workers’ rights and responsibilities</vt:lpstr>
      <vt:lpstr>Protecting workers from the risk of contagion during an outbreak  Assessment of the risk of contagion at work </vt:lpstr>
      <vt:lpstr>Emergency response workers</vt:lpstr>
      <vt:lpstr>Emergency response workers Risk of contagion</vt:lpstr>
      <vt:lpstr>Emergency response workers Examples of measures to prevent contagion</vt:lpstr>
      <vt:lpstr>Workers in essential activities</vt:lpstr>
      <vt:lpstr>Examples of measures to prevent contagion</vt:lpstr>
      <vt:lpstr>Workers in the emergency response and in essential services Common psychosocial factors</vt:lpstr>
      <vt:lpstr>PowerPoint Presentation</vt:lpstr>
      <vt:lpstr>Social dialogue on OSH in times of a pandemic</vt:lpstr>
      <vt:lpstr>Thanks a lot.         Victor Hugo Ricco.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DIGITAL ACADEMY ON OCCUPATIONAL SAFETY AND HEALTH, LIVING WAGES AND WORKING TIME</dc:title>
  <dc:creator>ACTRAV</dc:creator>
  <cp:lastModifiedBy>Salimovic, Enisa</cp:lastModifiedBy>
  <cp:revision>5</cp:revision>
  <dcterms:created xsi:type="dcterms:W3CDTF">2020-10-25T22:08:08Z</dcterms:created>
  <dcterms:modified xsi:type="dcterms:W3CDTF">2020-11-05T10:14:46Z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0x010100890CEF4CD26B464DA2613300024CDC80</vt:lpwstr>
  </property>
</Properties>
</file>