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3"/>
  </p:handoutMasterIdLst>
  <p:sldIdLst>
    <p:sldId id="256" r:id="rId3"/>
    <p:sldId id="257" r:id="rId4"/>
    <p:sldId id="258" r:id="rId5"/>
    <p:sldId id="271" r:id="rId6"/>
    <p:sldId id="272" r:id="rId7"/>
    <p:sldId id="261" r:id="rId8"/>
    <p:sldId id="273" r:id="rId9"/>
    <p:sldId id="274" r:id="rId10"/>
    <p:sldId id="266" r:id="rId11"/>
    <p:sldId id="275" r:id="rId12"/>
    <p:sldId id="269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6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A78CB-BBA0-4302-AA49-52EEFFF5C3D2}" type="datetimeFigureOut">
              <a:rPr lang="bg-BG" smtClean="0"/>
              <a:t>22.10.2013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A59DF-733B-4C40-9720-9859A0A4E7A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3C7F-B769-4A97-A551-83012B6EC886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4A15-16CC-48D3-AD7F-8954DD03CBA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A2A5-891E-45CF-8A7C-B874AB519F94}" type="datetimeFigureOut">
              <a:rPr lang="bg-BG" smtClean="0"/>
              <a:pPr/>
              <a:t>22.10.2013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2980-17B2-4E88-B6FA-9836A55567F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85752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14-то МЕЖДУНАРОДНО СИНДИКАЛНО ЖЕНСКО УЧИЛИЩЕ </a:t>
            </a:r>
            <a:r>
              <a:rPr lang="bg-BG" sz="2000" b="1" dirty="0"/>
              <a:t>НА МКП/ПЕРС</a:t>
            </a:r>
            <a:r>
              <a:rPr lang="bg-BG" sz="2000" dirty="0"/>
              <a:t/>
            </a:r>
            <a:br>
              <a:rPr lang="bg-BG" sz="2000" dirty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200" b="1" dirty="0"/>
              <a:t/>
            </a:r>
            <a:br>
              <a:rPr lang="bg-BG" sz="2200" b="1" dirty="0"/>
            </a:br>
            <a:r>
              <a:rPr lang="bg-BG" sz="2200" b="1" dirty="0"/>
              <a:t/>
            </a:r>
            <a:br>
              <a:rPr lang="bg-BG" sz="2200" b="1" dirty="0"/>
            </a:br>
            <a:r>
              <a:rPr lang="bg-BG" sz="2200" b="1" dirty="0" smtClean="0"/>
              <a:t>Пазара </a:t>
            </a:r>
            <a:r>
              <a:rPr lang="bg-BG" sz="2200" b="1" dirty="0"/>
              <a:t>на труда и жените, настоящи предизвикателства и тенденции</a:t>
            </a:r>
            <a:r>
              <a:rPr lang="bg-BG" sz="2200" dirty="0"/>
              <a:t>; </a:t>
            </a:r>
            <a:r>
              <a:rPr lang="bg-BG" sz="2200" b="1" dirty="0"/>
              <a:t>увеличаване на неравенството; сложни условия на трудовия пазар, демографски </a:t>
            </a:r>
            <a:r>
              <a:rPr lang="bg-BG" sz="2200" b="1" dirty="0" smtClean="0"/>
              <a:t>промени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000132"/>
          </a:xfrm>
        </p:spPr>
        <p:txBody>
          <a:bodyPr>
            <a:normAutofit/>
          </a:bodyPr>
          <a:lstStyle/>
          <a:p>
            <a:r>
              <a:rPr lang="bg-BG" sz="2000" i="1" dirty="0" smtClean="0"/>
              <a:t>Виолета Иванова - ИССИ на КНСБ</a:t>
            </a:r>
            <a:endParaRPr lang="en-US" sz="2000" i="1" dirty="0" smtClean="0"/>
          </a:p>
          <a:p>
            <a:r>
              <a:rPr lang="en-US" sz="2000" i="1" dirty="0" smtClean="0"/>
              <a:t>23 </a:t>
            </a:r>
            <a:r>
              <a:rPr lang="bg-BG" sz="2000" i="1" dirty="0" smtClean="0"/>
              <a:t>октомври 2013 г.</a:t>
            </a:r>
            <a:endParaRPr lang="bg-BG" sz="2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614489" cy="93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-KNSB-1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0"/>
            <a:ext cx="150019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572140"/>
            <a:ext cx="114300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ES Logo 15mm NEU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5643578"/>
            <a:ext cx="990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bg-BG" sz="2400" b="1" dirty="0"/>
              <a:t>ЗАЕТИ ЛИЦА ПО КЛАСОВЕ ПРОФЕСИИ И ПОЛ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14356"/>
            <a:ext cx="3357554" cy="5786478"/>
          </a:xfrm>
        </p:spPr>
        <p:txBody>
          <a:bodyPr>
            <a:normAutofit fontScale="32500" lnSpcReduction="20000"/>
          </a:bodyPr>
          <a:lstStyle/>
          <a:p>
            <a:pPr marL="0" lvl="0" indent="0"/>
            <a:r>
              <a:rPr lang="bg-BG" sz="5500" dirty="0"/>
              <a:t>Жените съставляват около 59% от </a:t>
            </a:r>
            <a:r>
              <a:rPr lang="bg-BG" sz="5500" dirty="0" err="1"/>
              <a:t>новозавършилите</a:t>
            </a:r>
            <a:r>
              <a:rPr lang="bg-BG" sz="5500" dirty="0"/>
              <a:t> висше образование, но малко от тях достигат до най-високите ръководни позиции в дружествата.</a:t>
            </a:r>
          </a:p>
          <a:p>
            <a:pPr marL="0" lvl="0" indent="0"/>
            <a:r>
              <a:rPr lang="bg-BG" sz="5500" dirty="0" smtClean="0"/>
              <a:t>Средно </a:t>
            </a:r>
            <a:r>
              <a:rPr lang="bg-BG" sz="5500" dirty="0"/>
              <a:t>36.4% у нас са </a:t>
            </a:r>
            <a:r>
              <a:rPr lang="bg-BG" sz="5500" b="1" u="sng" dirty="0"/>
              <a:t>жените на ръководни позиции</a:t>
            </a:r>
            <a:r>
              <a:rPr lang="bg-BG" sz="5500" dirty="0"/>
              <a:t>, но далеч под тези стойности остава представителството на жените ръководителки в </a:t>
            </a:r>
            <a:r>
              <a:rPr lang="bg-BG" sz="5500" b="1" dirty="0" err="1"/>
              <a:t>добивната</a:t>
            </a:r>
            <a:r>
              <a:rPr lang="bg-BG" sz="5500" b="1" dirty="0"/>
              <a:t> промишленост </a:t>
            </a:r>
            <a:r>
              <a:rPr lang="bg-BG" sz="5500" dirty="0"/>
              <a:t>(26.5%), </a:t>
            </a:r>
            <a:r>
              <a:rPr lang="bg-BG" sz="5500" b="1" dirty="0"/>
              <a:t>строителство</a:t>
            </a:r>
            <a:r>
              <a:rPr lang="bg-BG" sz="5500" dirty="0"/>
              <a:t> (23,7%), </a:t>
            </a:r>
            <a:r>
              <a:rPr lang="bg-BG" sz="5500" b="1" dirty="0"/>
              <a:t>снабдяване с електроенергия, газ и вода </a:t>
            </a:r>
            <a:r>
              <a:rPr lang="bg-BG" sz="5500" dirty="0"/>
              <a:t>(20,5%) </a:t>
            </a:r>
          </a:p>
          <a:p>
            <a:pPr marL="0" lvl="0" indent="0"/>
            <a:r>
              <a:rPr lang="bg-BG" sz="5500" dirty="0"/>
              <a:t>Жените преобладават при </a:t>
            </a:r>
            <a:r>
              <a:rPr lang="bg-BG" sz="5500" b="1" u="sng" dirty="0"/>
              <a:t>административния  персонал (73,4%),</a:t>
            </a:r>
            <a:r>
              <a:rPr lang="bg-BG" sz="5500" dirty="0"/>
              <a:t> при</a:t>
            </a:r>
            <a:r>
              <a:rPr lang="bg-BG" sz="5500" b="1" dirty="0"/>
              <a:t> аналитичните специалисти </a:t>
            </a:r>
            <a:r>
              <a:rPr lang="bg-BG" sz="5500" dirty="0"/>
              <a:t>(68,6</a:t>
            </a:r>
            <a:r>
              <a:rPr lang="bg-BG" sz="5500" dirty="0" smtClean="0"/>
              <a:t>%),</a:t>
            </a:r>
            <a:r>
              <a:rPr lang="bg-BG" sz="5500" dirty="0" smtClean="0">
                <a:solidFill>
                  <a:srgbClr val="FF0000"/>
                </a:solidFill>
              </a:rPr>
              <a:t> </a:t>
            </a:r>
            <a:r>
              <a:rPr lang="bg-BG" sz="5500" dirty="0"/>
              <a:t>при персонала, зает с услуги за населението, охрана и търговия (58.9%).</a:t>
            </a:r>
          </a:p>
          <a:p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428991" y="642921"/>
          <a:ext cx="5715008" cy="600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7"/>
                <a:gridCol w="642942"/>
                <a:gridCol w="785818"/>
                <a:gridCol w="714380"/>
                <a:gridCol w="571471"/>
              </a:tblGrid>
              <a:tr h="11577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Класове професии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Общо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Мъже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Жени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Отн. дял на жени %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Times New Roman"/>
                        </a:rPr>
                        <a:t>Общо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Times New Roman"/>
                        </a:rPr>
                        <a:t>2934,0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b="1">
                          <a:latin typeface="Times New Roman"/>
                          <a:ea typeface="Times New Roman"/>
                        </a:rPr>
                        <a:t>1541,7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b="1">
                          <a:latin typeface="Times New Roman"/>
                          <a:ea typeface="Times New Roman"/>
                        </a:rPr>
                        <a:t>1392,3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1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Ръководители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179,1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113,9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65,2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36,4</a:t>
                      </a:r>
                      <a:endParaRPr lang="bg-BG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17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Специалисти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449,1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141,3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307,9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68,6</a:t>
                      </a:r>
                      <a:endParaRPr lang="bg-BG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Техници и приложни специалисти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239,2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126,0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113,2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47,3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10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Помощен административен  персонал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189,1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50,3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138,8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73,4</a:t>
                      </a:r>
                      <a:endParaRPr lang="bg-BG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426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Персонал, зает с услуги за населението, търговията и охраната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644,4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264,8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379,5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58,9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007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Квалифицирани работници в селското, горското, ловното и рибното стопанство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111,8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69,6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42,3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37,8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97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Квалифицирани работници и сродни на тях занаятчии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412,5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301,0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111,5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27,0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461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Машинни оператори и монтажници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389,1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287,0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102,1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26,2</a:t>
                      </a:r>
                      <a:endParaRPr lang="bg-BG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910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Професии, неизискващи специална квалификация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294,6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>
                          <a:latin typeface="Times New Roman"/>
                          <a:ea typeface="Times New Roman"/>
                        </a:rPr>
                        <a:t>165,8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dirty="0">
                          <a:latin typeface="Times New Roman"/>
                          <a:ea typeface="Times New Roman"/>
                        </a:rPr>
                        <a:t>128,8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43,7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/>
              <a:t>Средната работна заплата </a:t>
            </a:r>
            <a:r>
              <a:rPr lang="bg-BG" sz="3200" b="1" dirty="0" smtClean="0"/>
              <a:t> </a:t>
            </a:r>
            <a:r>
              <a:rPr lang="bg-BG" sz="3200" b="1" dirty="0" smtClean="0"/>
              <a:t>на жените </a:t>
            </a:r>
            <a:r>
              <a:rPr lang="bg-BG" sz="3200" b="1" dirty="0" smtClean="0"/>
              <a:t>е по-ниска спрямо СРЗ на  </a:t>
            </a:r>
            <a:r>
              <a:rPr lang="bg-BG" sz="3200" b="1" dirty="0" smtClean="0"/>
              <a:t>мъжете</a:t>
            </a:r>
            <a:endParaRPr lang="bg-BG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28594" y="1643050"/>
          <a:ext cx="81153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5"/>
                <a:gridCol w="1352555"/>
                <a:gridCol w="1352555"/>
                <a:gridCol w="1352555"/>
                <a:gridCol w="1352555"/>
                <a:gridCol w="1352555"/>
              </a:tblGrid>
              <a:tr h="370840">
                <a:tc>
                  <a:txBody>
                    <a:bodyPr/>
                    <a:lstStyle/>
                    <a:p>
                      <a:endParaRPr lang="bg-BG" sz="2400" dirty="0"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2008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2009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2010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2011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-17,8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-19,1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-19,3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-18,8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-20,5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2786058"/>
            <a:ext cx="7929618" cy="350046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bg-BG" sz="8000" dirty="0"/>
              <a:t>Зад тези средни стойности обаче се крият значителни различия в заплащането на жените и мъжете в отделни дейности :</a:t>
            </a:r>
            <a:endParaRPr lang="bg-BG" sz="8000" dirty="0" smtClean="0"/>
          </a:p>
          <a:p>
            <a:pPr lvl="0"/>
            <a:r>
              <a:rPr lang="bg-BG" sz="8000" dirty="0" smtClean="0"/>
              <a:t> </a:t>
            </a:r>
            <a:r>
              <a:rPr lang="bg-BG" sz="8000" b="1" u="sng" dirty="0" smtClean="0"/>
              <a:t>във финансовото посредничество  - </a:t>
            </a:r>
            <a:r>
              <a:rPr lang="bg-BG" sz="8000" dirty="0" smtClean="0"/>
              <a:t>с </a:t>
            </a:r>
            <a:r>
              <a:rPr lang="bg-BG" sz="8000" dirty="0"/>
              <a:t>36,8% е по-ниска работната заплата </a:t>
            </a:r>
            <a:r>
              <a:rPr lang="bg-BG" sz="8000" dirty="0" smtClean="0"/>
              <a:t>, където </a:t>
            </a:r>
            <a:r>
              <a:rPr lang="bg-BG" sz="8000" dirty="0"/>
              <a:t>както вече казах над 2/3 от наетите са жени); </a:t>
            </a:r>
            <a:r>
              <a:rPr lang="bg-BG" sz="8000" b="1" u="sng" dirty="0" smtClean="0"/>
              <a:t>здравеопазване </a:t>
            </a:r>
            <a:r>
              <a:rPr lang="bg-BG" sz="8000" b="1" u="sng" dirty="0"/>
              <a:t>и социални дейности</a:t>
            </a:r>
            <a:r>
              <a:rPr lang="bg-BG" sz="8000" dirty="0"/>
              <a:t>  - с 37</a:t>
            </a:r>
            <a:r>
              <a:rPr lang="bg-BG" sz="8000" dirty="0" smtClean="0"/>
              <a:t>%;</a:t>
            </a:r>
          </a:p>
          <a:p>
            <a:pPr lvl="0"/>
            <a:r>
              <a:rPr lang="bg-BG" sz="8000" b="1" u="sng" dirty="0" smtClean="0"/>
              <a:t> </a:t>
            </a:r>
            <a:r>
              <a:rPr lang="bg-BG" sz="8000" b="1" u="sng" dirty="0"/>
              <a:t>производство на текстил и облекло </a:t>
            </a:r>
            <a:r>
              <a:rPr lang="bg-BG" sz="8000" dirty="0"/>
              <a:t>– с 35,1%; </a:t>
            </a:r>
            <a:endParaRPr lang="bg-BG" sz="8000" dirty="0" smtClean="0"/>
          </a:p>
          <a:p>
            <a:pPr lvl="0"/>
            <a:r>
              <a:rPr lang="bg-BG" sz="8000" b="1" u="sng" dirty="0" smtClean="0"/>
              <a:t>образование</a:t>
            </a:r>
            <a:r>
              <a:rPr lang="bg-BG" sz="8000" dirty="0" smtClean="0"/>
              <a:t> </a:t>
            </a:r>
            <a:r>
              <a:rPr lang="bg-BG" sz="8000" dirty="0"/>
              <a:t>– с 20,6%; и т.н. </a:t>
            </a:r>
          </a:p>
          <a:p>
            <a:pPr lvl="0"/>
            <a:r>
              <a:rPr lang="bg-BG" sz="8000" dirty="0"/>
              <a:t>Единствените икономически дейности, в които жените получават повече от мъжете, </a:t>
            </a:r>
            <a:r>
              <a:rPr lang="bg-BG" sz="8000" b="1" dirty="0"/>
              <a:t>са строителството </a:t>
            </a:r>
            <a:r>
              <a:rPr lang="bg-BG" sz="8000" dirty="0"/>
              <a:t>(6.8%), </a:t>
            </a:r>
            <a:r>
              <a:rPr lang="bg-BG" sz="8000" b="1" dirty="0"/>
              <a:t>Административни и </a:t>
            </a:r>
            <a:r>
              <a:rPr lang="bg-BG" sz="8000" b="1" dirty="0" smtClean="0"/>
              <a:t>спомагателни </a:t>
            </a:r>
            <a:r>
              <a:rPr lang="bg-BG" sz="8000" b="1" dirty="0"/>
              <a:t>услуги</a:t>
            </a:r>
            <a:r>
              <a:rPr lang="bg-BG" sz="8000" dirty="0"/>
              <a:t> (12.3%), където обаче техният дял в заетостта е доста нисък.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500066"/>
          </a:xfrm>
        </p:spPr>
        <p:txBody>
          <a:bodyPr>
            <a:noAutofit/>
          </a:bodyPr>
          <a:lstStyle/>
          <a:p>
            <a:pPr lvl="0"/>
            <a:r>
              <a:rPr lang="bg-BG" sz="2400" b="1" dirty="0" smtClean="0"/>
              <a:t>Жените в нископлатени отрасли</a:t>
            </a:r>
            <a:br>
              <a:rPr lang="bg-BG" sz="2400" b="1" dirty="0" smtClean="0"/>
            </a:br>
            <a:r>
              <a:rPr lang="bg-BG" sz="2400" dirty="0"/>
              <a:t/>
            </a:r>
            <a:br>
              <a:rPr lang="bg-BG" sz="2400" dirty="0"/>
            </a:b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411807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Н</a:t>
            </a:r>
            <a:r>
              <a:rPr lang="bg-BG" dirty="0" smtClean="0"/>
              <a:t>ископлатени отрасли </a:t>
            </a:r>
            <a:r>
              <a:rPr lang="bg-BG" dirty="0" smtClean="0"/>
              <a:t>работниците  </a:t>
            </a:r>
            <a:r>
              <a:rPr lang="bg-BG" dirty="0" smtClean="0"/>
              <a:t>са </a:t>
            </a:r>
            <a:r>
              <a:rPr lang="bg-BG" dirty="0" smtClean="0"/>
              <a:t>в </a:t>
            </a:r>
            <a:r>
              <a:rPr lang="bg-BG" dirty="0" smtClean="0"/>
              <a:t>отраслите шивашка, текстилна, обувна и кожарска промишленост, търговия на дребно, хотелиерство и ресторантьорство, социални дейности, обслужване на сгради и озеленяване, селско и горско стопанство</a:t>
            </a:r>
            <a:r>
              <a:rPr lang="bg-BG" b="1" dirty="0" smtClean="0"/>
              <a:t>. </a:t>
            </a:r>
            <a:endParaRPr lang="bg-BG" b="1" dirty="0" smtClean="0"/>
          </a:p>
          <a:p>
            <a:r>
              <a:rPr lang="bg-BG" b="1" dirty="0" smtClean="0"/>
              <a:t>Относителният дял на нископлатени работници представлява  </a:t>
            </a:r>
            <a:r>
              <a:rPr lang="bg-BG" b="1" dirty="0" smtClean="0"/>
              <a:t>около 1/3 от всички наети на българския трудов пазар. Около 2/3 от наетите в нископлатените отрасли са жени, с работна заплата 75% по-ниска от средната за страната.</a:t>
            </a:r>
            <a:r>
              <a:rPr lang="bg-BG" dirty="0" smtClean="0"/>
              <a:t> </a:t>
            </a:r>
          </a:p>
          <a:p>
            <a:r>
              <a:rPr lang="bg-BG" dirty="0" smtClean="0"/>
              <a:t>Ефектът на икономическата криза най-силно е засегнал нископлатените отрасли, наетите в малки фирми и живеещите в малки, отдалечени от административните центрове селища,</a:t>
            </a:r>
            <a:r>
              <a:rPr lang="bg-BG" dirty="0"/>
              <a:t> </a:t>
            </a:r>
            <a:r>
              <a:rPr lang="bg-BG" dirty="0" smtClean="0"/>
              <a:t>което е предпоставка за увеличение на бедността сред жените, които към настоящия момент преобладават сред работещите бедни.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ФЕМИНИЗАЦИЯ НА БЕДНОСТТА</a:t>
            </a:r>
            <a:endParaRPr lang="bg-BG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5795"/>
            <a:ext cx="4040188" cy="428628"/>
          </a:xfrm>
        </p:spPr>
        <p:txBody>
          <a:bodyPr>
            <a:normAutofit lnSpcReduction="10000"/>
          </a:bodyPr>
          <a:lstStyle/>
          <a:p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214422"/>
            <a:ext cx="4214810" cy="5214974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От общата  съвкупност на бедните лица</a:t>
            </a:r>
            <a:r>
              <a:rPr lang="bg-BG" b="1" dirty="0"/>
              <a:t>, 54.7% са </a:t>
            </a:r>
            <a:r>
              <a:rPr lang="bg-BG" b="1" dirty="0" smtClean="0"/>
              <a:t>жени</a:t>
            </a:r>
            <a:r>
              <a:rPr lang="bg-BG" dirty="0" smtClean="0"/>
              <a:t> (от общо  лица 1674 хил</a:t>
            </a:r>
            <a:r>
              <a:rPr lang="bg-BG" dirty="0" smtClean="0"/>
              <a:t>., жените са </a:t>
            </a:r>
            <a:r>
              <a:rPr lang="bg-BG" dirty="0" smtClean="0"/>
              <a:t>916 хил. ). </a:t>
            </a:r>
          </a:p>
          <a:p>
            <a:r>
              <a:rPr lang="bg-BG" dirty="0" smtClean="0"/>
              <a:t>По-ниският </a:t>
            </a:r>
            <a:r>
              <a:rPr lang="bg-BG" dirty="0"/>
              <a:t>социално-икономически статус на жените, е следствие от по-ниските им трудови доходи и по-неблагоприятните позиции на работното място. При тези условия не е изненада, че по-голямата част от женското население е под границата на бедност и дава основание да се говори за </a:t>
            </a:r>
            <a:r>
              <a:rPr lang="bg-BG" b="1" dirty="0"/>
              <a:t> </a:t>
            </a:r>
            <a:r>
              <a:rPr lang="bg-BG" b="1" u="sng" dirty="0"/>
              <a:t>феминизация на бедността</a:t>
            </a:r>
            <a:r>
              <a:rPr lang="bg-BG" dirty="0"/>
              <a:t>, която през последните  години се задълбочава и нараства по обхват. </a:t>
            </a:r>
            <a:endParaRPr lang="bg-BG" dirty="0" smtClean="0"/>
          </a:p>
          <a:p>
            <a:r>
              <a:rPr lang="bg-BG" dirty="0" smtClean="0"/>
              <a:t>23.6% от съвкупността на жените живеят в бедност и социално изключване. </a:t>
            </a:r>
            <a:endParaRPr lang="bg-BG" dirty="0"/>
          </a:p>
          <a:p>
            <a:pPr>
              <a:buNone/>
            </a:pPr>
            <a:endParaRPr lang="bg-BG" dirty="0"/>
          </a:p>
          <a:p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14357"/>
            <a:ext cx="4041775" cy="428628"/>
          </a:xfrm>
        </p:spPr>
        <p:txBody>
          <a:bodyPr>
            <a:normAutofit fontScale="77500" lnSpcReduction="20000"/>
          </a:bodyPr>
          <a:lstStyle/>
          <a:p>
            <a:r>
              <a:rPr lang="bg-BG" dirty="0"/>
              <a:t>Относителен дял на бедните </a:t>
            </a:r>
            <a:r>
              <a:rPr lang="bg-BG" dirty="0" smtClean="0"/>
              <a:t>по пол</a:t>
            </a:r>
            <a:endParaRPr lang="bg-B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143373" y="1214422"/>
          <a:ext cx="478634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685"/>
                <a:gridCol w="607790"/>
                <a:gridCol w="455842"/>
                <a:gridCol w="531816"/>
                <a:gridCol w="484332"/>
                <a:gridCol w="598293"/>
                <a:gridCol w="598293"/>
                <a:gridCol w="598293"/>
              </a:tblGrid>
              <a:tr h="862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 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latin typeface="Times New Roman"/>
                          <a:ea typeface="Times New Roman"/>
                        </a:rPr>
                        <a:t>2006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2007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2008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2009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bg-BG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Times New Roman"/>
                          <a:ea typeface="Times New Roman"/>
                        </a:rPr>
                        <a:t>2011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153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Общо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</a:rPr>
                        <a:t> % от съвкупността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latin typeface="Times New Roman"/>
                          <a:ea typeface="Times New Roman"/>
                        </a:rPr>
                        <a:t>18,4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22,0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21,4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21,8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latin typeface="Times New Roman"/>
                          <a:ea typeface="Times New Roman"/>
                        </a:rPr>
                        <a:t>20,7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latin typeface="Times New Roman"/>
                          <a:ea typeface="Times New Roman"/>
                        </a:rPr>
                        <a:t>22,3</a:t>
                      </a:r>
                    </a:p>
                  </a:txBody>
                  <a:tcPr marL="44450" marR="44450" marT="0" marB="0" anchor="ctr"/>
                </a:tc>
              </a:tr>
              <a:tr h="121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Мъже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>
                          <a:latin typeface="Times New Roman"/>
                          <a:ea typeface="Times New Roman"/>
                        </a:rPr>
                        <a:t> % от съвкупността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smtClean="0">
                          <a:latin typeface="Times New Roman"/>
                          <a:ea typeface="Times New Roman"/>
                        </a:rPr>
                        <a:t>17,3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20,9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19,8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19,8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19,0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imes New Roman"/>
                          <a:ea typeface="Times New Roman"/>
                        </a:rPr>
                        <a:t>20,8</a:t>
                      </a:r>
                    </a:p>
                  </a:txBody>
                  <a:tcPr marL="44450" marR="44450" marT="0" marB="0" anchor="ctr"/>
                </a:tc>
              </a:tr>
              <a:tr h="1702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bg-BG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Жени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% от съвкупността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23,0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22,9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23,7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23,6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bg-BG" sz="2000" b="1" dirty="0"/>
              <a:t>Относителен дял на бедните сред възрастните </a:t>
            </a:r>
            <a:r>
              <a:rPr lang="bg-BG" sz="2000" b="1" dirty="0" smtClean="0"/>
              <a:t>хора по пол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14332"/>
            <a:ext cx="3143272" cy="6143668"/>
          </a:xfrm>
        </p:spPr>
        <p:txBody>
          <a:bodyPr>
            <a:noAutofit/>
          </a:bodyPr>
          <a:lstStyle/>
          <a:p>
            <a:r>
              <a:rPr lang="bg-BG" sz="1600" dirty="0"/>
              <a:t>По-ниското заплащане в процеса на трудовата кариера в последствие води </a:t>
            </a:r>
            <a:r>
              <a:rPr lang="bg-BG" sz="1600" b="1" dirty="0"/>
              <a:t>до по-нисък размер на </a:t>
            </a:r>
            <a:r>
              <a:rPr lang="bg-BG" sz="1600" b="1" dirty="0" smtClean="0"/>
              <a:t>пенсиите.</a:t>
            </a:r>
          </a:p>
          <a:p>
            <a:r>
              <a:rPr lang="bg-BG" sz="1600" dirty="0" smtClean="0"/>
              <a:t>Размерът </a:t>
            </a:r>
            <a:r>
              <a:rPr lang="bg-BG" sz="1600" dirty="0"/>
              <a:t>на пенсиите при жените е около 30% по-нисък от този на мъжете. </a:t>
            </a:r>
            <a:endParaRPr lang="bg-BG" sz="1600" dirty="0" smtClean="0"/>
          </a:p>
          <a:p>
            <a:r>
              <a:rPr lang="bg-BG" sz="1600" dirty="0" smtClean="0"/>
              <a:t>При </a:t>
            </a:r>
            <a:r>
              <a:rPr lang="bg-BG" sz="1600" dirty="0"/>
              <a:t>настоящата политика на замразяване на </a:t>
            </a:r>
            <a:r>
              <a:rPr lang="bg-BG" sz="1600" b="1" dirty="0"/>
              <a:t>пенсиите</a:t>
            </a:r>
            <a:r>
              <a:rPr lang="bg-BG" sz="1600" dirty="0"/>
              <a:t> все повече се задълбочава проблема с бедността, особено сред възрастните </a:t>
            </a:r>
            <a:r>
              <a:rPr lang="bg-BG" sz="1600" dirty="0" smtClean="0"/>
              <a:t>жени</a:t>
            </a:r>
            <a:r>
              <a:rPr lang="bg-BG" sz="1600" dirty="0" smtClean="0"/>
              <a:t>.</a:t>
            </a:r>
            <a:endParaRPr lang="bg-BG" sz="1600" dirty="0" smtClean="0"/>
          </a:p>
          <a:p>
            <a:r>
              <a:rPr lang="bg-BG" sz="1600" dirty="0" smtClean="0"/>
              <a:t>Р</a:t>
            </a:r>
            <a:r>
              <a:rPr lang="bg-BG" sz="1600" dirty="0" smtClean="0"/>
              <a:t>авнището </a:t>
            </a:r>
            <a:r>
              <a:rPr lang="bg-BG" sz="1600" dirty="0"/>
              <a:t>на бедност </a:t>
            </a:r>
            <a:r>
              <a:rPr lang="bg-BG" sz="1600" dirty="0" smtClean="0"/>
              <a:t>на </a:t>
            </a:r>
            <a:r>
              <a:rPr lang="bg-BG" sz="1600" dirty="0" smtClean="0"/>
              <a:t> </a:t>
            </a:r>
            <a:r>
              <a:rPr lang="bg-BG" sz="1600" dirty="0" smtClean="0"/>
              <a:t> жени </a:t>
            </a:r>
            <a:r>
              <a:rPr lang="bg-BG" sz="1600" dirty="0" smtClean="0"/>
              <a:t> </a:t>
            </a:r>
            <a:r>
              <a:rPr lang="bg-BG" sz="1600" dirty="0"/>
              <a:t>над 60-</a:t>
            </a:r>
            <a:r>
              <a:rPr lang="bg-BG" sz="1600" b="1" dirty="0"/>
              <a:t>годишна възраст е 32.4%,</a:t>
            </a:r>
            <a:r>
              <a:rPr lang="bg-BG" sz="1600" dirty="0"/>
              <a:t> докато при мъжете е 20.8%. </a:t>
            </a:r>
            <a:endParaRPr lang="bg-BG" sz="1600" dirty="0" smtClean="0"/>
          </a:p>
          <a:p>
            <a:r>
              <a:rPr lang="bg-BG" sz="1600" dirty="0" smtClean="0"/>
              <a:t>През </a:t>
            </a:r>
            <a:r>
              <a:rPr lang="bg-BG" sz="1600" dirty="0"/>
              <a:t>последните години </a:t>
            </a:r>
            <a:r>
              <a:rPr lang="bg-BG" sz="1600" b="1" dirty="0"/>
              <a:t>61% от домакинствата с едно лице над 65 години </a:t>
            </a:r>
            <a:r>
              <a:rPr lang="bg-BG" sz="1600" dirty="0"/>
              <a:t>живеят в бедност и социално изключване.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357556" y="571482"/>
          <a:ext cx="5429287" cy="59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990"/>
                <a:gridCol w="948990"/>
                <a:gridCol w="583993"/>
                <a:gridCol w="145999"/>
                <a:gridCol w="547476"/>
                <a:gridCol w="775613"/>
                <a:gridCol w="775613"/>
                <a:gridCol w="775613"/>
              </a:tblGrid>
              <a:tr h="1235412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година на провеждане на изследване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0" dirty="0">
                          <a:latin typeface="Tahoma"/>
                          <a:ea typeface="Times New Roman"/>
                        </a:rPr>
                        <a:t>2006</a:t>
                      </a:r>
                      <a:endParaRPr lang="bg-BG" sz="14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0" dirty="0">
                          <a:latin typeface="Tahoma"/>
                          <a:ea typeface="Times New Roman"/>
                        </a:rPr>
                        <a:t>2008</a:t>
                      </a:r>
                      <a:endParaRPr lang="bg-BG" sz="14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0" dirty="0">
                          <a:latin typeface="Tahoma"/>
                          <a:ea typeface="Times New Roman"/>
                        </a:rPr>
                        <a:t>2009</a:t>
                      </a:r>
                      <a:endParaRPr lang="bg-BG" sz="14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0" dirty="0">
                          <a:latin typeface="Tahoma"/>
                          <a:ea typeface="Times New Roman"/>
                        </a:rPr>
                        <a:t>2010</a:t>
                      </a:r>
                      <a:endParaRPr lang="bg-BG" sz="14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0" dirty="0">
                          <a:latin typeface="Tahoma"/>
                          <a:ea typeface="Times New Roman"/>
                        </a:rPr>
                        <a:t>2011</a:t>
                      </a:r>
                      <a:endParaRPr lang="bg-BG" sz="14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14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възраст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пол 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latin typeface="Tahoma"/>
                          <a:ea typeface="Times New Roman"/>
                        </a:rPr>
                        <a:t> 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97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60 и повече години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общо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18,9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30,3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34,6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28,7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27,6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82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 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мъже 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14,1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24,5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27,5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22,0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20,8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72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 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жени 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22,4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34,5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39,7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33,4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32,4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061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75 и повече години 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общо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24,3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40,4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47,1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38,4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38,1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542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Tahoma"/>
                          <a:ea typeface="Times New Roman"/>
                        </a:rPr>
                        <a:t> 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ahoma"/>
                          <a:ea typeface="Times New Roman"/>
                        </a:rPr>
                        <a:t>мъже 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16,0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29,6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37,5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28,0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latin typeface="Tahoma"/>
                          <a:ea typeface="Times New Roman"/>
                        </a:rPr>
                        <a:t>26,1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5428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>
                          <a:latin typeface="Tahoma"/>
                          <a:ea typeface="Times New Roman"/>
                        </a:rPr>
                        <a:t> 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жени </a:t>
                      </a:r>
                      <a:endParaRPr lang="bg-BG" sz="1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29,5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47,1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53,0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44,7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FF0000"/>
                          </a:solidFill>
                          <a:latin typeface="Tahoma"/>
                          <a:ea typeface="Times New Roman"/>
                        </a:rPr>
                        <a:t>45,5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ОЦЕНКА ЗА “СТЪКЛЕН ТАВАН”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6000792"/>
          </a:xfrm>
        </p:spPr>
        <p:txBody>
          <a:bodyPr>
            <a:normAutofit fontScale="85000" lnSpcReduction="10000"/>
          </a:bodyPr>
          <a:lstStyle/>
          <a:p>
            <a:r>
              <a:rPr lang="bg-BG" sz="2400" b="1" dirty="0" smtClean="0"/>
              <a:t>“Стъклен таван” </a:t>
            </a:r>
            <a:r>
              <a:rPr lang="bg-BG" sz="2400" b="1" dirty="0" smtClean="0"/>
              <a:t>- </a:t>
            </a:r>
            <a:r>
              <a:rPr lang="bg-BG" sz="2400" dirty="0" smtClean="0"/>
              <a:t>на </a:t>
            </a:r>
            <a:r>
              <a:rPr lang="bg-BG" sz="2400" dirty="0"/>
              <a:t>определен етап без видима причина спира кариерното развитие на жената в професията. Обратното на стъкления таван е т.нар. </a:t>
            </a:r>
            <a:r>
              <a:rPr lang="bg-BG" sz="2400" b="1" u="sng" dirty="0"/>
              <a:t>стъклен асансьор</a:t>
            </a:r>
            <a:r>
              <a:rPr lang="bg-BG" sz="2400" dirty="0"/>
              <a:t>, който изстрелва мъжа нагоре във феминизирани </a:t>
            </a:r>
            <a:r>
              <a:rPr lang="bg-BG" sz="2400" dirty="0" smtClean="0"/>
              <a:t>професии. </a:t>
            </a:r>
            <a:r>
              <a:rPr lang="bg-BG" sz="2400" dirty="0"/>
              <a:t>Тази оценка може да бъде подкрепена със структурният разрез по професии и заплащане в икономически дейности с най-силно женско </a:t>
            </a:r>
            <a:r>
              <a:rPr lang="bg-BG" sz="2400" dirty="0" smtClean="0"/>
              <a:t>присъствие</a:t>
            </a:r>
          </a:p>
          <a:p>
            <a:pPr lvl="0"/>
            <a:r>
              <a:rPr lang="bg-BG" sz="2400" b="1" u="sng" dirty="0"/>
              <a:t>Хотели и ресторанти</a:t>
            </a:r>
            <a:r>
              <a:rPr lang="bg-BG" sz="2400" dirty="0"/>
              <a:t> – наетите жени на ръководни длъжности са 51.7%, (със 7% повече от мъжете), но заплащането на жените ръководители е с 5.6% по-ниско от това на мъжете ръководители;</a:t>
            </a:r>
          </a:p>
          <a:p>
            <a:pPr lvl="0"/>
            <a:r>
              <a:rPr lang="bg-BG" sz="2400" b="1" u="sng" dirty="0"/>
              <a:t>Образование</a:t>
            </a:r>
            <a:r>
              <a:rPr lang="bg-BG" sz="2400" dirty="0"/>
              <a:t> –жени на ръководни длъжности  са 71% (повече от 2 пъти от мъжете), но заплащането им е с 25% по-ниско от на мъжете ръководители;</a:t>
            </a:r>
          </a:p>
          <a:p>
            <a:pPr lvl="0"/>
            <a:r>
              <a:rPr lang="bg-BG" sz="2400" dirty="0"/>
              <a:t> </a:t>
            </a:r>
            <a:r>
              <a:rPr lang="bg-BG" sz="2400" b="1" u="sng" dirty="0"/>
              <a:t>Здравеопазване</a:t>
            </a:r>
            <a:r>
              <a:rPr lang="bg-BG" sz="2400" dirty="0"/>
              <a:t> - жени на ръководни длъжности (72.5%), а заплащането е с 35.8% </a:t>
            </a:r>
            <a:r>
              <a:rPr lang="bg-BG" sz="2400" dirty="0" smtClean="0"/>
              <a:t>по-ниско;</a:t>
            </a:r>
            <a:endParaRPr lang="bg-BG" sz="2400" dirty="0"/>
          </a:p>
          <a:p>
            <a:pPr lvl="0"/>
            <a:r>
              <a:rPr lang="bg-BG" sz="2400" b="1" u="sng" dirty="0"/>
              <a:t>Финансово посредничество</a:t>
            </a:r>
            <a:r>
              <a:rPr lang="bg-BG" sz="2400" b="1" dirty="0"/>
              <a:t> – </a:t>
            </a:r>
            <a:r>
              <a:rPr lang="bg-BG" sz="2400" dirty="0"/>
              <a:t>жени на ръководни длъжности са 55,1%, разликата в  заплащането е 19,2%;</a:t>
            </a:r>
          </a:p>
          <a:p>
            <a:pPr lvl="0"/>
            <a:r>
              <a:rPr lang="bg-BG" sz="2400" b="1" u="sng" dirty="0"/>
              <a:t>Преработваща промишленост</a:t>
            </a:r>
            <a:r>
              <a:rPr lang="bg-BG" sz="2400" dirty="0"/>
              <a:t> – наетите жени на ръководна длъжност са 31,3%, като заплащането е с 12.7% по-ниско от това на мъжете. С най-висок дял са жени от  помощен административен персонал – 72,2%, разликата в заплащането на които е 6.6%.</a:t>
            </a:r>
          </a:p>
          <a:p>
            <a:endParaRPr lang="bg-B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bg-BG" sz="2800" b="1" dirty="0"/>
              <a:t>Р</a:t>
            </a:r>
            <a:r>
              <a:rPr lang="bg-BG" sz="2800" b="1" dirty="0" smtClean="0"/>
              <a:t>авнище </a:t>
            </a:r>
            <a:r>
              <a:rPr lang="bg-BG" sz="2800" b="1" dirty="0"/>
              <a:t>на безработица</a:t>
            </a:r>
            <a:r>
              <a:rPr lang="bg-BG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7972452" cy="2786081"/>
          </a:xfrm>
        </p:spPr>
        <p:txBody>
          <a:bodyPr>
            <a:noAutofit/>
          </a:bodyPr>
          <a:lstStyle/>
          <a:p>
            <a:r>
              <a:rPr lang="bg-BG" sz="1600" b="1" u="sng" dirty="0"/>
              <a:t>По равнище на безработица</a:t>
            </a:r>
            <a:r>
              <a:rPr lang="bg-BG" sz="1600" dirty="0"/>
              <a:t> през 2012 г. България със своите 12.3% е малко над средноевропейското ниво  от 10.5</a:t>
            </a:r>
            <a:r>
              <a:rPr lang="bg-BG" sz="1600" dirty="0" smtClean="0"/>
              <a:t>%.</a:t>
            </a:r>
            <a:r>
              <a:rPr lang="bg-BG" sz="1600" strike="sngStrike" dirty="0" smtClean="0"/>
              <a:t> </a:t>
            </a:r>
            <a:r>
              <a:rPr lang="bg-BG" sz="1600" b="1" dirty="0"/>
              <a:t>Безработните жени представляват 10,9%, като спрямо 2008 г. са нараснали с повече от два пъти. </a:t>
            </a:r>
            <a:endParaRPr lang="bg-BG" sz="1600" b="1" dirty="0" smtClean="0"/>
          </a:p>
          <a:p>
            <a:r>
              <a:rPr lang="bg-BG" sz="1600" dirty="0" smtClean="0"/>
              <a:t>Най-висок </a:t>
            </a:r>
            <a:r>
              <a:rPr lang="bg-BG" sz="1600" dirty="0"/>
              <a:t>е коефициентът  </a:t>
            </a:r>
            <a:r>
              <a:rPr lang="bg-BG" sz="1600" b="1" dirty="0"/>
              <a:t>на безработица </a:t>
            </a:r>
            <a:r>
              <a:rPr lang="bg-BG" sz="1600" b="1" dirty="0" smtClean="0"/>
              <a:t> 20.8% във </a:t>
            </a:r>
            <a:r>
              <a:rPr lang="bg-BG" sz="1600" b="1" dirty="0"/>
              <a:t>възрастовата група 15-29 </a:t>
            </a:r>
            <a:r>
              <a:rPr lang="bg-BG" sz="1600" b="1" dirty="0" smtClean="0"/>
              <a:t> .  </a:t>
            </a:r>
            <a:r>
              <a:rPr lang="bg-BG" sz="1600" dirty="0" smtClean="0"/>
              <a:t>Безработните млади жени в сравнение с 2008 г. нарастват с около 28 хил. лица., а коефициента на безработица на жените (15-29г.) нараства от 8.3% през 2008 г. на 19.1%</a:t>
            </a:r>
          </a:p>
          <a:p>
            <a:r>
              <a:rPr lang="bg-BG" sz="1600" dirty="0" smtClean="0"/>
              <a:t> </a:t>
            </a:r>
            <a:r>
              <a:rPr lang="bg-BG" sz="1600" b="1" dirty="0" smtClean="0"/>
              <a:t>Близо 40% от безработните жени</a:t>
            </a:r>
            <a:r>
              <a:rPr lang="bg-BG" sz="1600" strike="sngStrike" dirty="0" smtClean="0"/>
              <a:t> </a:t>
            </a:r>
            <a:r>
              <a:rPr lang="bg-BG" sz="1600" dirty="0" smtClean="0"/>
              <a:t>имат  продължителност на безработицата</a:t>
            </a:r>
            <a:r>
              <a:rPr lang="bg-BG" sz="1600" strike="sngStrike" dirty="0" smtClean="0"/>
              <a:t> </a:t>
            </a:r>
            <a:r>
              <a:rPr lang="bg-BG" sz="1600" dirty="0" smtClean="0"/>
              <a:t>повече от 1 година. Като се има предвид, че дългосрочната безработица води до бедност и </a:t>
            </a:r>
            <a:r>
              <a:rPr lang="bg-BG" sz="1600" dirty="0" err="1" smtClean="0"/>
              <a:t>маргиналзиране</a:t>
            </a:r>
            <a:r>
              <a:rPr lang="bg-BG" sz="1600" dirty="0" smtClean="0"/>
              <a:t> на определени социални групи, оценката на описаното състояние е повече от тревожна. </a:t>
            </a:r>
            <a:endParaRPr lang="bg-BG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285720" y="3714750"/>
          <a:ext cx="8501124" cy="228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571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</a:t>
                      </a:r>
                      <a:endParaRPr lang="bg-BG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2008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2009</a:t>
                      </a:r>
                      <a:endParaRPr lang="bg-BG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2010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2011 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1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Общо</a:t>
                      </a:r>
                      <a:endParaRPr lang="bg-BG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Times New Roman"/>
                          <a:ea typeface="Times New Roman"/>
                        </a:rPr>
                        <a:t>5,7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Times New Roman"/>
                          <a:ea typeface="Times New Roman"/>
                        </a:rPr>
                        <a:t>6,9</a:t>
                      </a:r>
                      <a:endParaRPr lang="bg-BG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10,3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11,4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12,4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71505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Мъже 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latin typeface="Times New Roman"/>
                          <a:ea typeface="Times New Roman"/>
                        </a:rPr>
                        <a:t>5,6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Times New Roman"/>
                          <a:ea typeface="Times New Roman"/>
                        </a:rPr>
                        <a:t>7,1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11,0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12,4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13,7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71505">
                <a:tc>
                  <a:txBody>
                    <a:bodyPr/>
                    <a:lstStyle/>
                    <a:p>
                      <a:pPr indent="152400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Жени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5,8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6,7</a:t>
                      </a:r>
                      <a:endParaRPr lang="bg-BG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9,5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10,1</a:t>
                      </a:r>
                      <a:endParaRPr lang="bg-BG" sz="2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10,9</a:t>
                      </a:r>
                      <a:endParaRPr lang="bg-BG" sz="2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bg-BG" sz="2000" b="1" dirty="0"/>
              <a:t>Съвместяването на </a:t>
            </a:r>
            <a:r>
              <a:rPr lang="bg-BG" sz="2000" b="1" dirty="0" smtClean="0"/>
              <a:t>трудовия</a:t>
            </a:r>
            <a:r>
              <a:rPr lang="bg-BG" sz="2000" b="1" dirty="0" smtClean="0"/>
              <a:t> </a:t>
            </a:r>
            <a:r>
              <a:rPr lang="bg-BG" sz="2000" b="1" dirty="0"/>
              <a:t>и семейния живот – бариера пред правото на трудова заетост и/или за израстване в кариерата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572164"/>
          </a:xfrm>
        </p:spPr>
        <p:txBody>
          <a:bodyPr>
            <a:normAutofit fontScale="62500" lnSpcReduction="20000"/>
          </a:bodyPr>
          <a:lstStyle/>
          <a:p>
            <a:r>
              <a:rPr lang="bg-BG" b="1" dirty="0" smtClean="0"/>
              <a:t>Тревожни данни, ако сред </a:t>
            </a:r>
            <a:r>
              <a:rPr lang="bg-BG" b="1" dirty="0"/>
              <a:t>жените с висше образование </a:t>
            </a:r>
            <a:r>
              <a:rPr lang="bg-BG" dirty="0"/>
              <a:t> да се върнат на </a:t>
            </a:r>
            <a:r>
              <a:rPr lang="bg-BG" dirty="0" smtClean="0"/>
              <a:t>работа след раждане на дете  </a:t>
            </a:r>
            <a:r>
              <a:rPr lang="bg-BG" dirty="0"/>
              <a:t>разчитат 82.9%, при жените </a:t>
            </a:r>
            <a:r>
              <a:rPr lang="bg-BG" b="1" dirty="0"/>
              <a:t>със средно образование</a:t>
            </a:r>
            <a:r>
              <a:rPr lang="bg-BG" dirty="0"/>
              <a:t> делът им пада на 69.1%, а с начално - той е 25%. </a:t>
            </a:r>
            <a:endParaRPr lang="bg-BG" dirty="0" smtClean="0"/>
          </a:p>
          <a:p>
            <a:r>
              <a:rPr lang="bg-BG" dirty="0" smtClean="0"/>
              <a:t>Резултатите </a:t>
            </a:r>
            <a:r>
              <a:rPr lang="bg-BG" dirty="0"/>
              <a:t>от изследването „Съвместяване на работа със семеен живот”(НСИ),  показват , че </a:t>
            </a:r>
            <a:r>
              <a:rPr lang="bg-BG" dirty="0" smtClean="0"/>
              <a:t>25% </a:t>
            </a:r>
            <a:r>
              <a:rPr lang="bg-BG" dirty="0"/>
              <a:t>от безработните и лицата извън работната </a:t>
            </a:r>
            <a:r>
              <a:rPr lang="bg-BG" dirty="0" smtClean="0"/>
              <a:t>сила, които  </a:t>
            </a:r>
            <a:r>
              <a:rPr lang="bg-BG" b="1" dirty="0"/>
              <a:t>полагат грижи за деца до 14 г</a:t>
            </a:r>
            <a:r>
              <a:rPr lang="bg-BG" dirty="0"/>
              <a:t>., </a:t>
            </a:r>
            <a:r>
              <a:rPr lang="bg-BG" dirty="0" smtClean="0"/>
              <a:t>не </a:t>
            </a:r>
            <a:r>
              <a:rPr lang="bg-BG" dirty="0"/>
              <a:t>успяват да се включат на пазара на труда </a:t>
            </a:r>
            <a:r>
              <a:rPr lang="bg-BG" b="1" dirty="0"/>
              <a:t>поради липсата на подходящи и достъпни заведения за социални услуги.</a:t>
            </a:r>
            <a:r>
              <a:rPr lang="bg-BG" dirty="0"/>
              <a:t> </a:t>
            </a:r>
          </a:p>
          <a:p>
            <a:r>
              <a:rPr lang="bg-BG" dirty="0"/>
              <a:t>Подобна е ситуацията и с </a:t>
            </a:r>
            <a:r>
              <a:rPr lang="bg-BG" b="1" dirty="0"/>
              <a:t>институциите за възрастни хора</a:t>
            </a:r>
            <a:r>
              <a:rPr lang="bg-BG" dirty="0"/>
              <a:t>, с  болниците за </a:t>
            </a:r>
            <a:r>
              <a:rPr lang="bg-BG" dirty="0" err="1"/>
              <a:t>долекуване</a:t>
            </a:r>
            <a:r>
              <a:rPr lang="bg-BG" dirty="0"/>
              <a:t> на пациенти след тежки операции и заболявания, които имат нужда от </a:t>
            </a:r>
            <a:r>
              <a:rPr lang="bg-BG" dirty="0" err="1"/>
              <a:t>последващи</a:t>
            </a:r>
            <a:r>
              <a:rPr lang="bg-BG" dirty="0"/>
              <a:t> грижи. От незаетите лица на 15 - 64 навършени години, грижещи се за възрастни хора, </a:t>
            </a:r>
            <a:r>
              <a:rPr lang="bg-BG" b="1" dirty="0"/>
              <a:t>25.3% биха работили при наличие на подходящи услуги за гледане на болни и възрастни хора. </a:t>
            </a:r>
            <a:endParaRPr lang="bg-BG" b="1" dirty="0" smtClean="0"/>
          </a:p>
          <a:p>
            <a:r>
              <a:rPr lang="bg-BG" b="1" dirty="0" smtClean="0"/>
              <a:t>Последици </a:t>
            </a:r>
            <a:r>
              <a:rPr lang="bg-BG" dirty="0"/>
              <a:t>– влошават състоянието на пазара на труда, водят до загуба на трудов потенциал и квалифицирана работна сила, генерират ръст на публичните разходи и на разходите на домакинствата, пораждат корпоративни загуби и пропуснати ползи. </a:t>
            </a:r>
            <a:r>
              <a:rPr lang="bg-BG" b="1" dirty="0"/>
              <a:t>Всичко това обосновава необходимостта от взаимното допълване на държавните и на фирмените политики.</a:t>
            </a:r>
            <a:endParaRPr lang="bg-BG" dirty="0"/>
          </a:p>
          <a:p>
            <a:endParaRPr lang="bg-BG" dirty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786742" cy="571504"/>
          </a:xfrm>
        </p:spPr>
        <p:txBody>
          <a:bodyPr>
            <a:normAutofit fontScale="90000"/>
          </a:bodyPr>
          <a:lstStyle/>
          <a:p>
            <a:r>
              <a:rPr lang="bg-BG" sz="2700" dirty="0"/>
              <a:t>„</a:t>
            </a:r>
            <a:r>
              <a:rPr lang="bg-BG" sz="2700" b="1" dirty="0"/>
              <a:t>Изследване „разходи-ползи„ от въвеждането на мерки за съвместяване на трудовия и семейния </a:t>
            </a:r>
            <a:r>
              <a:rPr lang="bg-BG" sz="2700" b="1" dirty="0" smtClean="0"/>
              <a:t>живот”, КНСБ</a:t>
            </a:r>
            <a:r>
              <a:rPr lang="bg-BG" u="sng" dirty="0"/>
              <a:t/>
            </a:r>
            <a:br>
              <a:rPr lang="bg-BG" u="sng" dirty="0"/>
            </a:br>
            <a:endParaRPr lang="bg-BG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Autofit/>
          </a:bodyPr>
          <a:lstStyle/>
          <a:p>
            <a:r>
              <a:rPr lang="bg-BG" sz="2000" dirty="0"/>
              <a:t>Разработена е методика за оценка на икономическите ефекти от прилагането на политики и </a:t>
            </a:r>
            <a:r>
              <a:rPr lang="bg-BG" sz="2000" dirty="0" smtClean="0"/>
              <a:t>мерки за съвместяване </a:t>
            </a:r>
            <a:r>
              <a:rPr lang="bg-BG" sz="2000" dirty="0" smtClean="0"/>
              <a:t>на </a:t>
            </a:r>
            <a:r>
              <a:rPr lang="bg-BG" sz="2000" dirty="0" smtClean="0"/>
              <a:t>трудовия и семейния живот</a:t>
            </a:r>
            <a:r>
              <a:rPr lang="en-US" sz="2000" dirty="0" smtClean="0"/>
              <a:t> </a:t>
            </a:r>
            <a:r>
              <a:rPr lang="bg-BG" sz="2000" dirty="0" smtClean="0"/>
              <a:t>. </a:t>
            </a:r>
            <a:r>
              <a:rPr lang="bg-BG" sz="2000" dirty="0"/>
              <a:t>Анализът на резултатите </a:t>
            </a:r>
            <a:r>
              <a:rPr lang="bg-BG" sz="2000" dirty="0" smtClean="0"/>
              <a:t>доказва</a:t>
            </a:r>
            <a:r>
              <a:rPr lang="bg-BG" sz="2000" dirty="0"/>
              <a:t>, </a:t>
            </a:r>
            <a:r>
              <a:rPr lang="bg-BG" sz="2000" dirty="0" smtClean="0"/>
              <a:t>че :</a:t>
            </a:r>
          </a:p>
          <a:p>
            <a:r>
              <a:rPr lang="bg-BG" sz="2000" b="1" dirty="0" smtClean="0"/>
              <a:t>Фирмените разходите</a:t>
            </a:r>
            <a:r>
              <a:rPr lang="bg-BG" sz="2000" b="1" dirty="0"/>
              <a:t>,</a:t>
            </a:r>
            <a:r>
              <a:rPr lang="bg-BG" sz="2000" dirty="0"/>
              <a:t> насочени към  </a:t>
            </a:r>
            <a:r>
              <a:rPr lang="bg-BG" sz="2000" dirty="0" smtClean="0"/>
              <a:t>въвеждането на мерки , </a:t>
            </a:r>
            <a:r>
              <a:rPr lang="bg-BG" sz="2000" dirty="0"/>
              <a:t>са в </a:t>
            </a:r>
            <a:r>
              <a:rPr lang="bg-BG" sz="2000" b="1" dirty="0"/>
              <a:t>полза на фирмата</a:t>
            </a:r>
            <a:r>
              <a:rPr lang="bg-BG" sz="2000" dirty="0"/>
              <a:t> в сравнение с  разходите , </a:t>
            </a:r>
            <a:r>
              <a:rPr lang="bg-BG" sz="2000" dirty="0" smtClean="0"/>
              <a:t>следствие от  </a:t>
            </a:r>
            <a:r>
              <a:rPr lang="bg-BG" sz="2000" dirty="0"/>
              <a:t>текучество на персонала,  продължително отсъствие от работата, назначаване на нов работник </a:t>
            </a:r>
            <a:r>
              <a:rPr lang="bg-BG" sz="2000" dirty="0" smtClean="0"/>
              <a:t>и период на интегриране  към трудовия процес,  </a:t>
            </a:r>
            <a:r>
              <a:rPr lang="bg-BG" sz="2000" dirty="0" smtClean="0"/>
              <a:t>допуснати производствени </a:t>
            </a:r>
            <a:r>
              <a:rPr lang="bg-BG" sz="2000" dirty="0" smtClean="0"/>
              <a:t>грешки. </a:t>
            </a:r>
            <a:endParaRPr lang="bg-BG" sz="2000" dirty="0" smtClean="0"/>
          </a:p>
          <a:p>
            <a:r>
              <a:rPr lang="bg-BG" sz="2000" dirty="0" smtClean="0"/>
              <a:t>Направени </a:t>
            </a:r>
            <a:r>
              <a:rPr lang="bg-BG" sz="2000" dirty="0"/>
              <a:t>бяха разчети за оценка на ефектите, </a:t>
            </a:r>
            <a:r>
              <a:rPr lang="bg-BG" sz="2000" b="1" dirty="0"/>
              <a:t>представени като Коефициент за период на полезно </a:t>
            </a:r>
            <a:r>
              <a:rPr lang="bg-BG" sz="2000" b="1" dirty="0" smtClean="0"/>
              <a:t>действие - </a:t>
            </a:r>
            <a:r>
              <a:rPr lang="bg-BG" sz="2000" b="1" dirty="0"/>
              <a:t>времето през което работодателят не е изправен пред риск и заплахи от загуби от </a:t>
            </a:r>
            <a:r>
              <a:rPr lang="bg-BG" sz="2000" b="1" dirty="0" smtClean="0"/>
              <a:t>прилагане </a:t>
            </a:r>
            <a:r>
              <a:rPr lang="bg-BG" sz="2000" b="1" dirty="0"/>
              <a:t>на съответна мярка за съчетаване на семейните и професионалните ангажименти.</a:t>
            </a:r>
            <a:endParaRPr lang="bg-BG" sz="2000" dirty="0"/>
          </a:p>
          <a:p>
            <a:r>
              <a:rPr lang="bg-BG" sz="2000" dirty="0" smtClean="0"/>
              <a:t>Въз основа на направените изводи и оценки от изследването, КНСБ и ОЖП направиха предложения, за изменения и допълнения в КТ, както и предложения, адресирани към държавните институции, и отнасящи се до държавната политика в социалната и демографската област.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В заключение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Политики </a:t>
            </a:r>
            <a:r>
              <a:rPr lang="bg-BG" dirty="0" smtClean="0"/>
              <a:t>насочени към осигуряване на  </a:t>
            </a:r>
            <a:r>
              <a:rPr lang="bg-BG" dirty="0"/>
              <a:t>достатъчно </a:t>
            </a:r>
            <a:r>
              <a:rPr lang="bg-BG" b="1" dirty="0"/>
              <a:t>универсални </a:t>
            </a:r>
            <a:r>
              <a:rPr lang="bg-BG" b="1" dirty="0" smtClean="0"/>
              <a:t>услуги </a:t>
            </a:r>
            <a:r>
              <a:rPr lang="bg-BG" b="1" dirty="0"/>
              <a:t>за семействата с </a:t>
            </a:r>
            <a:r>
              <a:rPr lang="bg-BG" b="1" dirty="0" smtClean="0"/>
              <a:t>деца, както и институции за възрастни</a:t>
            </a:r>
            <a:r>
              <a:rPr lang="bg-BG" dirty="0" smtClean="0"/>
              <a:t>.</a:t>
            </a:r>
          </a:p>
          <a:p>
            <a:r>
              <a:rPr lang="bg-BG" dirty="0"/>
              <a:t>П</a:t>
            </a:r>
            <a:r>
              <a:rPr lang="bg-BG" dirty="0" smtClean="0"/>
              <a:t>одобряване </a:t>
            </a:r>
            <a:r>
              <a:rPr lang="bg-BG" dirty="0"/>
              <a:t>условията на труд на жените, без да са обект на дискриминация и без да възниква противоречие между работа, семейство и личен живот.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500726" cy="654032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Обосновка на проблема</a:t>
            </a:r>
            <a:endParaRPr lang="bg-BG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715040"/>
          </a:xfrm>
        </p:spPr>
        <p:txBody>
          <a:bodyPr>
            <a:normAutofit fontScale="92500" lnSpcReduction="10000"/>
          </a:bodyPr>
          <a:lstStyle/>
          <a:p>
            <a:r>
              <a:rPr lang="bg-BG" sz="2000" dirty="0"/>
              <a:t>В</a:t>
            </a:r>
            <a:r>
              <a:rPr lang="bg-BG" sz="2000" dirty="0" smtClean="0"/>
              <a:t>лияние </a:t>
            </a:r>
            <a:r>
              <a:rPr lang="bg-BG" sz="2000" dirty="0"/>
              <a:t>на икономическата </a:t>
            </a:r>
            <a:r>
              <a:rPr lang="bg-BG" sz="2000" dirty="0" smtClean="0"/>
              <a:t>криза</a:t>
            </a:r>
          </a:p>
          <a:p>
            <a:r>
              <a:rPr lang="bg-BG" sz="2000" dirty="0" smtClean="0"/>
              <a:t>Спад </a:t>
            </a:r>
            <a:r>
              <a:rPr lang="bg-BG" sz="2000" dirty="0"/>
              <a:t>в </a:t>
            </a:r>
            <a:r>
              <a:rPr lang="bg-BG" sz="2000" dirty="0" smtClean="0"/>
              <a:t>производството (2012 г.):</a:t>
            </a:r>
            <a:endParaRPr lang="bg-BG" sz="2000" dirty="0"/>
          </a:p>
          <a:p>
            <a:pPr indent="17463">
              <a:buNone/>
            </a:pPr>
            <a:r>
              <a:rPr lang="bg-BG" sz="2000" dirty="0"/>
              <a:t>- текстилна, кожарска и шивашка промишленост </a:t>
            </a:r>
            <a:r>
              <a:rPr lang="bg-BG" sz="2000" dirty="0" smtClean="0"/>
              <a:t>(</a:t>
            </a:r>
            <a:r>
              <a:rPr lang="bg-BG" sz="2000" dirty="0"/>
              <a:t>-</a:t>
            </a:r>
            <a:r>
              <a:rPr lang="bg-BG" sz="2000" dirty="0" smtClean="0"/>
              <a:t>0.8</a:t>
            </a:r>
            <a:r>
              <a:rPr lang="bg-BG" sz="2000" dirty="0"/>
              <a:t>%);</a:t>
            </a:r>
          </a:p>
          <a:p>
            <a:pPr indent="17463">
              <a:buNone/>
            </a:pPr>
            <a:r>
              <a:rPr lang="bg-BG" sz="2000" dirty="0"/>
              <a:t>- дървообработваща и целулозно-хартиена промишленост </a:t>
            </a:r>
            <a:r>
              <a:rPr lang="bg-BG" sz="2000" dirty="0" smtClean="0"/>
              <a:t>(- </a:t>
            </a:r>
            <a:r>
              <a:rPr lang="bg-BG" sz="2000" dirty="0"/>
              <a:t>1.8%);</a:t>
            </a:r>
          </a:p>
          <a:p>
            <a:pPr indent="17463">
              <a:buNone/>
            </a:pPr>
            <a:r>
              <a:rPr lang="bg-BG" sz="2000" dirty="0"/>
              <a:t>- химическа промишленост </a:t>
            </a:r>
            <a:r>
              <a:rPr lang="bg-BG" sz="2000" dirty="0" smtClean="0"/>
              <a:t>(</a:t>
            </a:r>
            <a:r>
              <a:rPr lang="bg-BG" sz="2000" dirty="0"/>
              <a:t>-</a:t>
            </a:r>
            <a:r>
              <a:rPr lang="bg-BG" sz="2000" dirty="0" smtClean="0"/>
              <a:t> </a:t>
            </a:r>
            <a:r>
              <a:rPr lang="bg-BG" sz="2000" dirty="0"/>
              <a:t>6.4%);</a:t>
            </a:r>
          </a:p>
          <a:p>
            <a:r>
              <a:rPr lang="bg-BG" sz="2000" dirty="0"/>
              <a:t>П</a:t>
            </a:r>
            <a:r>
              <a:rPr lang="bg-BG" sz="2000" dirty="0" smtClean="0"/>
              <a:t>родължаващо </a:t>
            </a:r>
            <a:r>
              <a:rPr lang="bg-BG" sz="2000" dirty="0"/>
              <a:t>освобождаване на </a:t>
            </a:r>
            <a:r>
              <a:rPr lang="bg-BG" sz="2000" dirty="0" smtClean="0"/>
              <a:t>персонал </a:t>
            </a:r>
            <a:r>
              <a:rPr lang="bg-BG" sz="2000" dirty="0" smtClean="0"/>
              <a:t>. Общо </a:t>
            </a:r>
            <a:r>
              <a:rPr lang="bg-BG" sz="2000" dirty="0"/>
              <a:t>в промишлеността броят на наетите </a:t>
            </a:r>
            <a:r>
              <a:rPr lang="bg-BG" sz="2000" dirty="0" smtClean="0"/>
              <a:t>само през </a:t>
            </a:r>
            <a:r>
              <a:rPr lang="bg-BG" sz="2000" dirty="0"/>
              <a:t>2012 г. намаля с </a:t>
            </a:r>
            <a:r>
              <a:rPr lang="bg-BG" sz="2000" dirty="0" smtClean="0"/>
              <a:t>нови 2</a:t>
            </a:r>
            <a:r>
              <a:rPr lang="bg-BG" sz="2000" dirty="0"/>
              <a:t>%, а в някои отрасли спадът е още по-драстичен: хранително-вкусова промишленост </a:t>
            </a:r>
            <a:r>
              <a:rPr lang="bg-BG" sz="2000" dirty="0" smtClean="0"/>
              <a:t>(</a:t>
            </a:r>
            <a:r>
              <a:rPr lang="bg-BG" sz="2000" dirty="0"/>
              <a:t>-</a:t>
            </a:r>
            <a:r>
              <a:rPr lang="bg-BG" sz="2000" dirty="0" smtClean="0"/>
              <a:t>5.4</a:t>
            </a:r>
            <a:r>
              <a:rPr lang="bg-BG" sz="2000" dirty="0"/>
              <a:t>%), Производство на дървен материал, хартия и изделия от тях; печатна дейност (-4.9</a:t>
            </a:r>
            <a:r>
              <a:rPr lang="bg-BG" sz="2000" dirty="0" smtClean="0"/>
              <a:t>%).</a:t>
            </a:r>
          </a:p>
          <a:p>
            <a:r>
              <a:rPr lang="bg-BG" sz="2000" dirty="0"/>
              <a:t>В </a:t>
            </a:r>
            <a:r>
              <a:rPr lang="bg-BG" sz="2000" dirty="0" smtClean="0"/>
              <a:t>голяма </a:t>
            </a:r>
            <a:r>
              <a:rPr lang="bg-BG" sz="2000" dirty="0"/>
              <a:t>степен последиците са усетени от </a:t>
            </a:r>
            <a:r>
              <a:rPr lang="bg-BG" sz="2000" dirty="0" smtClean="0"/>
              <a:t>жените </a:t>
            </a:r>
            <a:r>
              <a:rPr lang="bg-BG" sz="2000" dirty="0" smtClean="0"/>
              <a:t>- загубата на </a:t>
            </a:r>
            <a:r>
              <a:rPr lang="bg-BG" sz="2000" b="1" dirty="0" smtClean="0"/>
              <a:t>176 хил</a:t>
            </a:r>
            <a:r>
              <a:rPr lang="bg-BG" sz="2000" b="1" dirty="0" smtClean="0"/>
              <a:t>. работни места в сравнение с </a:t>
            </a:r>
            <a:r>
              <a:rPr lang="bg-BG" sz="2000" b="1" dirty="0" err="1" smtClean="0"/>
              <a:t>предкризисната</a:t>
            </a:r>
            <a:r>
              <a:rPr lang="bg-BG" sz="2000" b="1" dirty="0" smtClean="0"/>
              <a:t> 2008 г </a:t>
            </a:r>
            <a:r>
              <a:rPr lang="bg-BG" sz="2000" b="1" dirty="0" smtClean="0"/>
              <a:t>. </a:t>
            </a:r>
            <a:r>
              <a:rPr lang="bg-BG" sz="2000" dirty="0" smtClean="0"/>
              <a:t>Жените</a:t>
            </a:r>
            <a:r>
              <a:rPr lang="bg-BG" sz="2000" dirty="0" smtClean="0"/>
              <a:t> </a:t>
            </a:r>
            <a:r>
              <a:rPr lang="bg-BG" sz="2000" dirty="0"/>
              <a:t>са заети в отрасли, които са най- силно засегнати от икономическата криза (текстилна промишленост, кожарска промишленост, химическа промишленост, хотелиерство и др</a:t>
            </a:r>
            <a:r>
              <a:rPr lang="bg-BG" sz="2000" dirty="0" smtClean="0"/>
              <a:t>.).</a:t>
            </a:r>
          </a:p>
          <a:p>
            <a:r>
              <a:rPr lang="bg-BG" sz="2000" b="1" dirty="0"/>
              <a:t>Равенството между половете е водещ принцип при изготвянето на политики за справяне с икономическата криза. </a:t>
            </a:r>
            <a:r>
              <a:rPr lang="bg-BG" sz="2000" b="1" dirty="0" smtClean="0"/>
              <a:t> </a:t>
            </a:r>
            <a:r>
              <a:rPr lang="bg-BG" sz="2000" dirty="0" smtClean="0"/>
              <a:t>Все още не </a:t>
            </a:r>
            <a:r>
              <a:rPr lang="bg-BG" sz="2000" dirty="0"/>
              <a:t>е създадена законова рамка за постигане на </a:t>
            </a:r>
            <a:r>
              <a:rPr lang="bg-BG" sz="2000" b="1" dirty="0"/>
              <a:t>реално равенство чрез прилагане на специални мерки в тази </a:t>
            </a:r>
            <a:r>
              <a:rPr lang="bg-BG" sz="2000" b="1" dirty="0" smtClean="0"/>
              <a:t>област.</a:t>
            </a:r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278813" cy="720725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bg-BG" smtClean="0">
                <a:solidFill>
                  <a:srgbClr val="FF3300"/>
                </a:solidFill>
              </a:rPr>
              <a:t/>
            </a:r>
            <a:br>
              <a:rPr lang="bg-BG" smtClean="0">
                <a:solidFill>
                  <a:srgbClr val="FF3300"/>
                </a:solidFill>
              </a:rPr>
            </a:br>
            <a:endParaRPr lang="bg-BG" smtClean="0">
              <a:solidFill>
                <a:srgbClr val="FF33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20713"/>
            <a:ext cx="8424863" cy="5761037"/>
          </a:xfrm>
        </p:spPr>
        <p:txBody>
          <a:bodyPr/>
          <a:lstStyle/>
          <a:p>
            <a:pPr algn="l" eaLnBrk="1" hangingPunct="1"/>
            <a:r>
              <a:rPr lang="bg-BG" b="1" smtClean="0"/>
              <a:t> </a:t>
            </a:r>
            <a:endParaRPr lang="bg-BG" sz="20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1700213"/>
            <a:ext cx="7488237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400" b="1" dirty="0">
                <a:solidFill>
                  <a:srgbClr val="FF3300"/>
                </a:solidFill>
              </a:rPr>
              <a:t>БЛАГОДАРЯ ЗА ВНИМАНИЕТО!</a:t>
            </a:r>
          </a:p>
          <a:p>
            <a:endParaRPr lang="bg-BG" sz="2400" b="1" dirty="0">
              <a:solidFill>
                <a:srgbClr val="FF3300"/>
              </a:solidFill>
            </a:endParaRPr>
          </a:p>
          <a:p>
            <a:pPr algn="ctr"/>
            <a:r>
              <a:rPr lang="en-US" b="1" dirty="0" smtClean="0">
                <a:solidFill>
                  <a:srgbClr val="FF3300"/>
                </a:solidFill>
              </a:rPr>
              <a:t>VIVANOVA@CITUB.NET</a:t>
            </a:r>
            <a:r>
              <a:rPr lang="bg-BG" b="1" dirty="0">
                <a:solidFill>
                  <a:srgbClr val="FF3300"/>
                </a:solidFill>
              </a:rPr>
              <a:t/>
            </a:r>
            <a:br>
              <a:rPr lang="bg-BG" b="1" dirty="0">
                <a:solidFill>
                  <a:srgbClr val="FF3300"/>
                </a:solidFill>
              </a:rPr>
            </a:br>
            <a:r>
              <a:rPr lang="bg-BG" b="1" dirty="0">
                <a:solidFill>
                  <a:srgbClr val="FF3300"/>
                </a:solidFill>
              </a:rPr>
              <a:t/>
            </a:r>
            <a:br>
              <a:rPr lang="bg-BG" b="1" dirty="0">
                <a:solidFill>
                  <a:srgbClr val="FF3300"/>
                </a:solidFill>
              </a:rPr>
            </a:br>
            <a:endParaRPr lang="bg-BG" b="1" dirty="0">
              <a:solidFill>
                <a:srgbClr val="FF3300"/>
              </a:solidFill>
            </a:endParaRPr>
          </a:p>
        </p:txBody>
      </p:sp>
      <p:pic>
        <p:nvPicPr>
          <p:cNvPr id="25605" name="Picture 40" descr="DW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873375"/>
            <a:ext cx="518477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Обществени нагласи за неравнопоставеност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572560" cy="6143644"/>
          </a:xfrm>
        </p:spPr>
        <p:txBody>
          <a:bodyPr>
            <a:noAutofit/>
          </a:bodyPr>
          <a:lstStyle/>
          <a:p>
            <a:r>
              <a:rPr lang="bg-BG" sz="2400" dirty="0" smtClean="0"/>
              <a:t>Дискриминационни </a:t>
            </a:r>
            <a:r>
              <a:rPr lang="bg-BG" sz="2400" dirty="0"/>
              <a:t>практики при </a:t>
            </a:r>
            <a:r>
              <a:rPr lang="bg-BG" sz="2400" b="1" dirty="0" smtClean="0"/>
              <a:t>наемане </a:t>
            </a:r>
            <a:r>
              <a:rPr lang="bg-BG" sz="2400" b="1" dirty="0"/>
              <a:t>на работа</a:t>
            </a:r>
            <a:r>
              <a:rPr lang="bg-BG" sz="2400" dirty="0"/>
              <a:t>. </a:t>
            </a:r>
            <a:r>
              <a:rPr lang="bg-BG" sz="2400" dirty="0" smtClean="0"/>
              <a:t>Данните </a:t>
            </a:r>
            <a:r>
              <a:rPr lang="bg-BG" sz="2400" dirty="0"/>
              <a:t>от национално представително изследване на </a:t>
            </a:r>
            <a:r>
              <a:rPr lang="bg-BG" sz="2400" dirty="0" err="1"/>
              <a:t>равнопоставеност</a:t>
            </a:r>
            <a:r>
              <a:rPr lang="bg-BG" sz="2400" dirty="0"/>
              <a:t> и дискриминация (МТСП) показват, че </a:t>
            </a:r>
            <a:r>
              <a:rPr lang="bg-BG" sz="2400" dirty="0" smtClean="0"/>
              <a:t> едва 14.7% от  жените </a:t>
            </a:r>
            <a:r>
              <a:rPr lang="bg-BG" sz="2400" dirty="0"/>
              <a:t>във фертилна възраст (30-39г.) </a:t>
            </a:r>
            <a:r>
              <a:rPr lang="bg-BG" sz="2400" dirty="0" smtClean="0"/>
              <a:t>декларират, че </a:t>
            </a:r>
            <a:r>
              <a:rPr lang="bg-BG" sz="2400" dirty="0" smtClean="0"/>
              <a:t>биха споделили </a:t>
            </a:r>
            <a:r>
              <a:rPr lang="bg-BG" sz="2400" dirty="0"/>
              <a:t>истинските си намерения да имат дете  при кандидатстване за </a:t>
            </a:r>
            <a:r>
              <a:rPr lang="bg-BG" sz="2400" dirty="0" smtClean="0"/>
              <a:t>работа. </a:t>
            </a:r>
          </a:p>
          <a:p>
            <a:r>
              <a:rPr lang="bg-BG" sz="2400" dirty="0" smtClean="0"/>
              <a:t>Съществуват </a:t>
            </a:r>
            <a:r>
              <a:rPr lang="bg-BG" sz="2400" b="1" dirty="0"/>
              <a:t>определени нагласи</a:t>
            </a:r>
            <a:r>
              <a:rPr lang="bg-BG" sz="2400" dirty="0"/>
              <a:t>, според които </a:t>
            </a:r>
            <a:r>
              <a:rPr lang="bg-BG" sz="2400" b="1" dirty="0"/>
              <a:t>дадени професии</a:t>
            </a:r>
            <a:r>
              <a:rPr lang="bg-BG" sz="2400" dirty="0"/>
              <a:t> са по-подходящи за определен </a:t>
            </a:r>
            <a:r>
              <a:rPr lang="bg-BG" sz="2400" dirty="0" smtClean="0"/>
              <a:t>пол.</a:t>
            </a:r>
            <a:r>
              <a:rPr lang="bg-BG" sz="2400" dirty="0"/>
              <a:t> </a:t>
            </a:r>
            <a:r>
              <a:rPr lang="bg-BG" sz="2400" dirty="0" smtClean="0"/>
              <a:t>В </a:t>
            </a:r>
            <a:r>
              <a:rPr lang="bg-BG" sz="2400" dirty="0"/>
              <a:t>секторите, в които преобладават жените, </a:t>
            </a:r>
            <a:r>
              <a:rPr lang="bg-BG" sz="2400" b="1" dirty="0"/>
              <a:t>трудът е по-ниско платен (образование, здравеопазване,  социални услуги, шивашка промишленост</a:t>
            </a:r>
            <a:r>
              <a:rPr lang="bg-BG" sz="2400" dirty="0"/>
              <a:t>), или жените заемат по-ниско платени длъжности. </a:t>
            </a:r>
            <a:r>
              <a:rPr lang="bg-BG" sz="2400" dirty="0" smtClean="0"/>
              <a:t> Жените по-често </a:t>
            </a:r>
            <a:r>
              <a:rPr lang="bg-BG" sz="2400" dirty="0"/>
              <a:t>и по-продължително отсъстват от пазара на труда поради майчинството и отглеждането на децата или други зависими членове на </a:t>
            </a:r>
            <a:r>
              <a:rPr lang="bg-BG" sz="2400" dirty="0" smtClean="0"/>
              <a:t>семейството.</a:t>
            </a:r>
          </a:p>
          <a:p>
            <a:r>
              <a:rPr lang="bg-BG" sz="2400" dirty="0" smtClean="0"/>
              <a:t>Все </a:t>
            </a:r>
            <a:r>
              <a:rPr lang="bg-BG" sz="2400" dirty="0"/>
              <a:t>още съществуват редица нерешени проблеми пред социалната и икономическата </a:t>
            </a:r>
            <a:r>
              <a:rPr lang="bg-BG" sz="2400" dirty="0" err="1"/>
              <a:t>равнопоставеност</a:t>
            </a:r>
            <a:r>
              <a:rPr lang="bg-BG" sz="2400" dirty="0"/>
              <a:t> на жените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Позицията на жените в социалния и икономически живот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642918"/>
            <a:ext cx="8286808" cy="3571900"/>
          </a:xfrm>
        </p:spPr>
        <p:txBody>
          <a:bodyPr>
            <a:noAutofit/>
          </a:bodyPr>
          <a:lstStyle/>
          <a:p>
            <a:r>
              <a:rPr lang="bg-BG" sz="2000" b="1" dirty="0" smtClean="0"/>
              <a:t>Демографската ситуация</a:t>
            </a:r>
            <a:r>
              <a:rPr lang="bg-BG" sz="2000" dirty="0" smtClean="0"/>
              <a:t> - тенденции на застаряване и намаляване на населението</a:t>
            </a:r>
          </a:p>
          <a:p>
            <a:r>
              <a:rPr lang="bg-BG" sz="2000" b="1" dirty="0" smtClean="0"/>
              <a:t>Намалява броят на населението </a:t>
            </a:r>
            <a:r>
              <a:rPr lang="bg-BG" sz="2000" dirty="0" smtClean="0"/>
              <a:t>- за последните 10 години населението е намалява с 0.7% (7 364 570 души), </a:t>
            </a:r>
          </a:p>
          <a:p>
            <a:pPr marL="579438" lvl="1" indent="0"/>
            <a:r>
              <a:rPr lang="bg-BG" sz="2000" dirty="0" smtClean="0"/>
              <a:t> 2/3 от намалението се дължи на отрицателния естествен прираст,</a:t>
            </a:r>
          </a:p>
          <a:p>
            <a:pPr marL="579438" lvl="1" indent="0"/>
            <a:r>
              <a:rPr lang="bg-BG" sz="2000" dirty="0" smtClean="0"/>
              <a:t> 1/3 на външната миграция. </a:t>
            </a:r>
          </a:p>
          <a:p>
            <a:r>
              <a:rPr lang="bg-BG" sz="2000" dirty="0" smtClean="0"/>
              <a:t>Жените са 51.3%, а мъжете 48.7%.</a:t>
            </a:r>
            <a:endParaRPr lang="bg-BG" sz="2000" b="1" dirty="0" smtClean="0"/>
          </a:p>
          <a:p>
            <a:pPr lvl="0"/>
            <a:r>
              <a:rPr lang="bg-BG" sz="2000" b="1" dirty="0" smtClean="0"/>
              <a:t>Продължава процесът на застаряване на населението  - </a:t>
            </a:r>
            <a:r>
              <a:rPr lang="bg-BG" sz="2000" dirty="0" smtClean="0"/>
              <a:t>намаление </a:t>
            </a:r>
            <a:r>
              <a:rPr lang="bg-BG" sz="2000" dirty="0"/>
              <a:t>на абсолютния брой и относителния дял на населението </a:t>
            </a:r>
            <a:r>
              <a:rPr lang="bg-BG" sz="2000" b="1" dirty="0"/>
              <a:t>на възраст под 15</a:t>
            </a:r>
            <a:r>
              <a:rPr lang="bg-BG" sz="2000" dirty="0"/>
              <a:t> г. и </a:t>
            </a:r>
            <a:r>
              <a:rPr lang="bg-BG" sz="2000" b="1" dirty="0"/>
              <a:t>увеличаване на дела на населението на 65 и повече години. </a:t>
            </a:r>
            <a:endParaRPr lang="bg-BG" sz="2000" b="1" dirty="0" smtClean="0"/>
          </a:p>
          <a:p>
            <a:endParaRPr lang="bg-BG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00034" y="4214818"/>
          <a:ext cx="8143932" cy="207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6275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bg-BG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</a:rPr>
                        <a:t>2001</a:t>
                      </a:r>
                      <a:endParaRPr lang="bg-BG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</a:rPr>
                        <a:t>2011</a:t>
                      </a:r>
                      <a:endParaRPr lang="bg-BG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</a:rPr>
                        <a:t>Делът на населението на възраст над 65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</a:rPr>
                        <a:t>16,8%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</a:rPr>
                        <a:t>18,5%</a:t>
                      </a:r>
                    </a:p>
                  </a:txBody>
                  <a:tcPr marL="68580" marR="68580" marT="0" marB="0"/>
                </a:tc>
              </a:tr>
              <a:tr h="72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>
                          <a:latin typeface="Times New Roman"/>
                          <a:ea typeface="Times New Roman"/>
                        </a:rPr>
                        <a:t>Делът на населението на възраст под 15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</a:rPr>
                        <a:t>15,3%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latin typeface="Times New Roman"/>
                          <a:ea typeface="Times New Roman"/>
                        </a:rPr>
                        <a:t>13,2%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bg-BG" sz="2400" b="1" dirty="0"/>
              <a:t>Намалява количеството на трудовата сила</a:t>
            </a:r>
            <a:endParaRPr lang="bg-BG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1428736"/>
            <a:ext cx="4329114" cy="106377"/>
          </a:xfrm>
        </p:spPr>
        <p:txBody>
          <a:bodyPr>
            <a:normAutofit fontScale="25000" lnSpcReduction="20000"/>
          </a:bodyPr>
          <a:lstStyle/>
          <a:p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2285992"/>
            <a:ext cx="8643998" cy="4572008"/>
          </a:xfrm>
        </p:spPr>
        <p:txBody>
          <a:bodyPr>
            <a:noAutofit/>
          </a:bodyPr>
          <a:lstStyle/>
          <a:p>
            <a:r>
              <a:rPr lang="bg-BG" sz="2000" dirty="0"/>
              <a:t>Възпроизводството на трудоспособното население се характеризира чрез коефициента на </a:t>
            </a:r>
            <a:r>
              <a:rPr lang="bg-BG" sz="2000" b="1" dirty="0"/>
              <a:t>демографското заместване</a:t>
            </a:r>
            <a:r>
              <a:rPr lang="bg-BG" sz="2000" dirty="0"/>
              <a:t>, който показва съотношението между броя на влизащите в трудоспособна възраст (15-19 г) и излизащите от трудоспособна възраст (60-64 г.) </a:t>
            </a:r>
            <a:r>
              <a:rPr lang="bg-BG" sz="2000" b="1" dirty="0"/>
              <a:t>Общо за страната този коефициент е 70, което означава, че при 100 лица, излизащи от трудоспособна възраст, се заместват от </a:t>
            </a:r>
            <a:r>
              <a:rPr lang="bg-BG" sz="2000" b="1" dirty="0" smtClean="0"/>
              <a:t>70 млади лица. </a:t>
            </a:r>
            <a:endParaRPr lang="bg-BG" sz="2000" dirty="0" smtClean="0"/>
          </a:p>
          <a:p>
            <a:r>
              <a:rPr lang="bg-BG" sz="2000" dirty="0"/>
              <a:t>Според прогнозите на </a:t>
            </a:r>
            <a:r>
              <a:rPr lang="bg-BG" sz="2000" dirty="0" smtClean="0"/>
              <a:t>демографи, </a:t>
            </a:r>
            <a:r>
              <a:rPr lang="bg-BG" sz="2000" b="1" dirty="0"/>
              <a:t>към 2050 година делът на възрастните хора ще нарасне до над 30 %</a:t>
            </a:r>
            <a:r>
              <a:rPr lang="bg-BG" sz="2000" dirty="0"/>
              <a:t>. Продължителността на живота при </a:t>
            </a:r>
            <a:r>
              <a:rPr lang="bg-BG" sz="2000" b="1" dirty="0"/>
              <a:t>жените се очаква да бъде около 81.3 г.,</a:t>
            </a:r>
            <a:r>
              <a:rPr lang="bg-BG" sz="2000" dirty="0"/>
              <a:t> а при мъжете 75.3г.</a:t>
            </a:r>
          </a:p>
          <a:p>
            <a:r>
              <a:rPr lang="bg-BG" sz="2000" dirty="0"/>
              <a:t>Демографските промени в перспектива могат да поставят сериозни предизвикателства пред икономическото развитие на страната. </a:t>
            </a:r>
            <a:r>
              <a:rPr lang="bg-BG" sz="2000" b="1" dirty="0"/>
              <a:t>В сферата на публичните финанси ще се увеличат разходите за пенсии и дългосрочни грижи, за социално-осигурителната система, за системата на социалното подпомагане, за здравеопазване</a:t>
            </a:r>
            <a:endParaRPr lang="bg-BG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bg-B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500034" y="928671"/>
          <a:ext cx="8143932" cy="1066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243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bg-BG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Times New Roman"/>
                        </a:rPr>
                        <a:t>2001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b="1" dirty="0">
                          <a:latin typeface="Times New Roman"/>
                          <a:ea typeface="Times New Roman"/>
                        </a:rPr>
                        <a:t>2011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7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</a:rPr>
                        <a:t>Коефициента на демографското заместване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</a:rPr>
                        <a:t>124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96908"/>
          </a:xfrm>
        </p:spPr>
        <p:txBody>
          <a:bodyPr>
            <a:normAutofit fontScale="90000"/>
          </a:bodyPr>
          <a:lstStyle/>
          <a:p>
            <a:pPr lvl="0"/>
            <a:r>
              <a:rPr lang="bg-BG" sz="2700" b="1" dirty="0"/>
              <a:t>При младите жени се наблюдава отлагане на раждаемостта и промяна в структурата на семействата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286412"/>
          </a:xfrm>
        </p:spPr>
        <p:txBody>
          <a:bodyPr>
            <a:normAutofit lnSpcReduction="10000"/>
          </a:bodyPr>
          <a:lstStyle/>
          <a:p>
            <a:r>
              <a:rPr lang="bg-BG" sz="2400" dirty="0"/>
              <a:t>Средната възраст на жените при </a:t>
            </a:r>
            <a:r>
              <a:rPr lang="bg-BG" sz="2400" b="1" dirty="0"/>
              <a:t>раждане на първо дете  </a:t>
            </a:r>
            <a:r>
              <a:rPr lang="bg-BG" sz="2400" dirty="0"/>
              <a:t>е  26.2 години, докато през 2001 г. е 23.8 г.  </a:t>
            </a:r>
          </a:p>
          <a:p>
            <a:r>
              <a:rPr lang="bg-BG" sz="2400" dirty="0"/>
              <a:t>Средната възраст </a:t>
            </a:r>
            <a:r>
              <a:rPr lang="bg-BG" sz="2400" b="1" dirty="0"/>
              <a:t>при сключване на първи брак</a:t>
            </a:r>
            <a:r>
              <a:rPr lang="bg-BG" sz="2400" dirty="0"/>
              <a:t>: при мъжете от 28.1 години през 2001 г. тя достига 30.0 години. Този показател за </a:t>
            </a:r>
            <a:r>
              <a:rPr lang="bg-BG" sz="2400" b="1" dirty="0"/>
              <a:t>жените е съответно</a:t>
            </a:r>
            <a:r>
              <a:rPr lang="bg-BG" sz="2400" dirty="0"/>
              <a:t>: </a:t>
            </a:r>
            <a:endParaRPr lang="bg-BG" sz="2400" dirty="0" smtClean="0"/>
          </a:p>
          <a:p>
            <a:pPr indent="2520950"/>
            <a:r>
              <a:rPr lang="bg-BG" sz="2400" dirty="0" smtClean="0"/>
              <a:t> </a:t>
            </a:r>
            <a:r>
              <a:rPr lang="bg-BG" sz="2400" dirty="0"/>
              <a:t>2001 г. - 24.8 години </a:t>
            </a:r>
            <a:endParaRPr lang="bg-BG" sz="2400" dirty="0" smtClean="0"/>
          </a:p>
          <a:p>
            <a:pPr indent="2520950"/>
            <a:r>
              <a:rPr lang="bg-BG" sz="2400" dirty="0" smtClean="0"/>
              <a:t>2011 -   </a:t>
            </a:r>
            <a:r>
              <a:rPr lang="bg-BG" sz="2400" dirty="0"/>
              <a:t>26.9 години .</a:t>
            </a:r>
          </a:p>
          <a:p>
            <a:r>
              <a:rPr lang="bg-BG" sz="2400" b="1" dirty="0"/>
              <a:t>Като типична форма на семействата в България е утвърден </a:t>
            </a:r>
            <a:r>
              <a:rPr lang="bg-BG" sz="2400" b="1" dirty="0" err="1"/>
              <a:t>еднодетният</a:t>
            </a:r>
            <a:r>
              <a:rPr lang="bg-BG" sz="2400" dirty="0"/>
              <a:t> </a:t>
            </a:r>
            <a:r>
              <a:rPr lang="bg-BG" sz="2400" b="1" dirty="0"/>
              <a:t>модел. </a:t>
            </a:r>
            <a:endParaRPr lang="bg-BG" sz="2400" b="1" dirty="0" smtClean="0"/>
          </a:p>
          <a:p>
            <a:r>
              <a:rPr lang="bg-BG" sz="2400" dirty="0" smtClean="0"/>
              <a:t>53.2% </a:t>
            </a:r>
            <a:r>
              <a:rPr lang="bg-BG" sz="2400" dirty="0"/>
              <a:t>са  семействата с едно дете от всички семейства с деца, </a:t>
            </a:r>
            <a:r>
              <a:rPr lang="bg-BG" sz="2400" dirty="0" smtClean="0"/>
              <a:t>от тях 33</a:t>
            </a:r>
            <a:r>
              <a:rPr lang="bg-BG" sz="2400" dirty="0"/>
              <a:t>% </a:t>
            </a:r>
            <a:r>
              <a:rPr lang="bg-BG" sz="2400" dirty="0" smtClean="0"/>
              <a:t>са </a:t>
            </a:r>
            <a:r>
              <a:rPr lang="bg-BG" sz="2400" dirty="0"/>
              <a:t>с един родител. </a:t>
            </a:r>
            <a:endParaRPr lang="bg-BG" sz="2400" dirty="0" smtClean="0"/>
          </a:p>
          <a:p>
            <a:r>
              <a:rPr lang="bg-BG" sz="2400" dirty="0" smtClean="0"/>
              <a:t>41.5%  са семействата </a:t>
            </a:r>
            <a:r>
              <a:rPr lang="bg-BG" sz="2400" dirty="0"/>
              <a:t>с две деца </a:t>
            </a:r>
            <a:r>
              <a:rPr lang="bg-BG" sz="2400" dirty="0" smtClean="0"/>
              <a:t>от </a:t>
            </a:r>
            <a:r>
              <a:rPr lang="bg-BG" sz="2400" dirty="0"/>
              <a:t>всички семейства с деца, </a:t>
            </a:r>
            <a:r>
              <a:rPr lang="bg-BG" sz="2400" dirty="0" smtClean="0"/>
              <a:t>от </a:t>
            </a:r>
            <a:r>
              <a:rPr lang="bg-BG" sz="2400" dirty="0" smtClean="0"/>
              <a:t>тях 13.8% </a:t>
            </a:r>
            <a:r>
              <a:rPr lang="bg-BG" sz="2400" dirty="0"/>
              <a:t>с един родител са </a:t>
            </a:r>
            <a:r>
              <a:rPr lang="bg-BG" sz="2400" dirty="0" smtClean="0"/>
              <a:t>от </a:t>
            </a:r>
            <a:r>
              <a:rPr lang="bg-BG" sz="2400" dirty="0"/>
              <a:t>семействата с две деца.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bg-BG" sz="2800" b="1" dirty="0" smtClean="0"/>
              <a:t>Пазарът на труда в България</a:t>
            </a:r>
            <a:endParaRPr lang="bg-B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7"/>
            <a:ext cx="6972320" cy="428627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dirty="0"/>
              <a:t>Коефициента на заетост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142985"/>
            <a:ext cx="8715404" cy="3000396"/>
          </a:xfrm>
        </p:spPr>
        <p:txBody>
          <a:bodyPr>
            <a:noAutofit/>
          </a:bodyPr>
          <a:lstStyle/>
          <a:p>
            <a:r>
              <a:rPr lang="bg-BG" b="1" dirty="0"/>
              <a:t>Коефициента на заетост</a:t>
            </a:r>
            <a:r>
              <a:rPr lang="bg-BG" dirty="0"/>
              <a:t> през последните години, макар и със затихващи темпове, продължи да спада, като общият резултат от това е загубата на </a:t>
            </a:r>
            <a:r>
              <a:rPr lang="bg-BG" b="1" dirty="0"/>
              <a:t>427 хил. работни места в сравнение с </a:t>
            </a:r>
            <a:r>
              <a:rPr lang="bg-BG" b="1" dirty="0" err="1"/>
              <a:t>предкризисната</a:t>
            </a:r>
            <a:r>
              <a:rPr lang="bg-BG" b="1" dirty="0"/>
              <a:t> 2008 г</a:t>
            </a:r>
            <a:r>
              <a:rPr lang="bg-BG" dirty="0" smtClean="0"/>
              <a:t>.</a:t>
            </a:r>
          </a:p>
          <a:p>
            <a:r>
              <a:rPr lang="bg-BG" dirty="0"/>
              <a:t>Коефициентът на заетост (15+) през 2008 г. е 50,8%, а през 2012 г. - 46.6%, като това ниво се </a:t>
            </a:r>
            <a:r>
              <a:rPr lang="bg-BG" b="1" dirty="0"/>
              <a:t>поддържа  единствено благодарение на факта, че населението на страната бързо намалява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2976" y="342900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bg-B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500063" y="4214816"/>
          <a:ext cx="8186736" cy="235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456"/>
                <a:gridCol w="1364456"/>
                <a:gridCol w="1364456"/>
                <a:gridCol w="1364456"/>
                <a:gridCol w="1364456"/>
                <a:gridCol w="1364456"/>
              </a:tblGrid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>
                          <a:latin typeface="Times New Roman"/>
                          <a:ea typeface="Times New Roman"/>
                        </a:rPr>
                        <a:t>2008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>
                          <a:latin typeface="Times New Roman"/>
                          <a:ea typeface="Times New Roman"/>
                        </a:rPr>
                        <a:t>2009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>
                          <a:latin typeface="Times New Roman"/>
                          <a:ea typeface="Times New Roman"/>
                        </a:rPr>
                        <a:t>2011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b="1">
                          <a:latin typeface="Times New Roman"/>
                          <a:ea typeface="Times New Roman"/>
                        </a:rPr>
                        <a:t>2012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89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Общо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 dirty="0">
                          <a:latin typeface="Times New Roman"/>
                          <a:ea typeface="Times New Roman"/>
                        </a:rPr>
                        <a:t>50,8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49,4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46,7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46,6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46,6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89364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Мъже 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latin typeface="Times New Roman"/>
                          <a:ea typeface="Times New Roman"/>
                        </a:rPr>
                        <a:t>56,5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54,9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51,3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51,1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50,8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89364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Жени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45,5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44,4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42,4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42,4</a:t>
                      </a:r>
                      <a:endParaRPr lang="bg-BG" sz="2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42,6</a:t>
                      </a:r>
                      <a:endParaRPr lang="bg-BG" sz="24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СТАТУС</a:t>
            </a:r>
            <a:r>
              <a:rPr lang="en-US" sz="2400" b="1" dirty="0" smtClean="0"/>
              <a:t> </a:t>
            </a:r>
            <a:r>
              <a:rPr lang="bg-BG" sz="2400" b="1" dirty="0" smtClean="0"/>
              <a:t>НА ЖЕНИТЕ</a:t>
            </a:r>
            <a:r>
              <a:rPr lang="en-US" sz="2400" b="1" dirty="0" smtClean="0"/>
              <a:t> </a:t>
            </a:r>
            <a:r>
              <a:rPr lang="bg-BG" sz="2400" b="1" dirty="0" smtClean="0"/>
              <a:t> </a:t>
            </a:r>
            <a:r>
              <a:rPr lang="bg-BG" sz="2400" b="1" dirty="0" smtClean="0"/>
              <a:t>В ЗАЕТОСТТА 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71480"/>
            <a:ext cx="4357686" cy="6000792"/>
          </a:xfrm>
        </p:spPr>
        <p:txBody>
          <a:bodyPr>
            <a:noAutofit/>
          </a:bodyPr>
          <a:lstStyle/>
          <a:p>
            <a:r>
              <a:rPr lang="bg-BG" sz="1800" dirty="0" smtClean="0"/>
              <a:t>Около 90% от заетите жени са наети по трудови и служебни правоотношения, като се запазва тенденцията делът на наетите в обществения сектор да е по-висок от този в частния сектор. </a:t>
            </a:r>
          </a:p>
          <a:p>
            <a:pPr fontAlgn="t"/>
            <a:r>
              <a:rPr lang="bg-BG" sz="1800" dirty="0" smtClean="0"/>
              <a:t>Жените </a:t>
            </a:r>
            <a:r>
              <a:rPr lang="bg-BG" sz="1800" b="1" u="sng" dirty="0" smtClean="0"/>
              <a:t>работодател</a:t>
            </a:r>
            <a:r>
              <a:rPr lang="bg-BG" sz="1800" u="sng" dirty="0" smtClean="0"/>
              <a:t>и </a:t>
            </a:r>
            <a:r>
              <a:rPr lang="bg-BG" sz="1800" dirty="0" smtClean="0"/>
              <a:t>представляват едва 29,4% и този дял се задържа на почти </a:t>
            </a:r>
            <a:r>
              <a:rPr lang="bg-BG" sz="1800" dirty="0" smtClean="0"/>
              <a:t>същите </a:t>
            </a:r>
            <a:r>
              <a:rPr lang="bg-BG" sz="1800" dirty="0" smtClean="0"/>
              <a:t>нива през последните години. Тези данни показват, че жени по-трудно започват свой бизнес, защото не са </a:t>
            </a:r>
            <a:r>
              <a:rPr lang="bg-BG" sz="1800" b="1" dirty="0" smtClean="0"/>
              <a:t>склонни да рискуват</a:t>
            </a:r>
            <a:r>
              <a:rPr lang="bg-BG" sz="1800" dirty="0" smtClean="0"/>
              <a:t>, а и разполагат с ограничен достъп до финансиране в сравнение с мъжете.</a:t>
            </a:r>
          </a:p>
          <a:p>
            <a:r>
              <a:rPr lang="bg-BG" sz="1800" b="1" u="sng" dirty="0" smtClean="0"/>
              <a:t>Самостоятелно заетите</a:t>
            </a:r>
            <a:r>
              <a:rPr lang="bg-BG" sz="1800" b="1" dirty="0" smtClean="0"/>
              <a:t> </a:t>
            </a:r>
            <a:r>
              <a:rPr lang="bg-BG" sz="1800" dirty="0" smtClean="0"/>
              <a:t>жени представляват 36%. Наблюдава се спад на дела в сравнение с 2010 г и задържане на същите нива от 2008 г.</a:t>
            </a:r>
            <a:r>
              <a:rPr lang="bg-BG" sz="1800" dirty="0"/>
              <a:t> Все още не са настъпили промени в бизнес средата, която да насърчи жените към самостоятелни дейности и кариерно развитие. </a:t>
            </a:r>
            <a:endParaRPr lang="bg-BG" sz="1800" dirty="0" smtClean="0"/>
          </a:p>
          <a:p>
            <a:endParaRPr lang="bg-BG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286248" y="714354"/>
          <a:ext cx="4495800" cy="57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566742"/>
                <a:gridCol w="571504"/>
                <a:gridCol w="573070"/>
                <a:gridCol w="749300"/>
                <a:gridCol w="749300"/>
              </a:tblGrid>
              <a:tr h="867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Статус в заетостта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2008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2009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2010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2011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2012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753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Работодатели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29,0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27,8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29,8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29,6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29,4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867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Самостоятелно заети 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36,4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36,5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38,8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36,9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36,0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2644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Наети лица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867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частни предприятия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44,8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44,8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45,1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45,7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867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обществени предприятия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56,8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57,3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58,0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57,3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300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Неплатени семейни работници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69,4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70,0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65,5</a:t>
                      </a:r>
                      <a:endParaRPr lang="bg-BG" sz="16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59,6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65,3</a:t>
                      </a:r>
                      <a:endParaRPr lang="bg-BG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Професионална </a:t>
            </a:r>
            <a:r>
              <a:rPr lang="bg-BG" b="1" dirty="0"/>
              <a:t>и секторна </a:t>
            </a:r>
            <a:r>
              <a:rPr lang="bg-BG" b="1" dirty="0" err="1"/>
              <a:t>сегрегация</a:t>
            </a:r>
            <a:r>
              <a:rPr lang="bg-BG" b="1" dirty="0"/>
              <a:t> по </a:t>
            </a:r>
            <a:r>
              <a:rPr lang="bg-BG" b="1" dirty="0" smtClean="0"/>
              <a:t>пол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b="1" dirty="0"/>
              <a:t>Израз на неравнопоставеността в заетостта е продължаващата професионална и секторна </a:t>
            </a:r>
            <a:r>
              <a:rPr lang="bg-BG" b="1" dirty="0" err="1"/>
              <a:t>сегрегация</a:t>
            </a:r>
            <a:r>
              <a:rPr lang="bg-BG" b="1" dirty="0"/>
              <a:t> по пол. </a:t>
            </a:r>
            <a:r>
              <a:rPr lang="bg-BG" dirty="0"/>
              <a:t>Заетостта на жените е сравнително висока в икономически дейности и в професии, наложили се като „женски</a:t>
            </a:r>
            <a:r>
              <a:rPr lang="bg-BG" dirty="0" smtClean="0"/>
              <a:t>”:</a:t>
            </a:r>
          </a:p>
          <a:p>
            <a:r>
              <a:rPr lang="bg-BG" dirty="0" smtClean="0"/>
              <a:t> х</a:t>
            </a:r>
            <a:r>
              <a:rPr lang="bg-BG" b="1" dirty="0" smtClean="0"/>
              <a:t>отели </a:t>
            </a:r>
            <a:r>
              <a:rPr lang="bg-BG" b="1" dirty="0"/>
              <a:t>и </a:t>
            </a:r>
            <a:r>
              <a:rPr lang="bg-BG" b="1" dirty="0" smtClean="0"/>
              <a:t>ресторанти</a:t>
            </a:r>
            <a:r>
              <a:rPr lang="bg-BG" dirty="0" smtClean="0"/>
              <a:t>-  62.9%,</a:t>
            </a:r>
          </a:p>
          <a:p>
            <a:r>
              <a:rPr lang="bg-BG" dirty="0" smtClean="0"/>
              <a:t> </a:t>
            </a:r>
            <a:r>
              <a:rPr lang="bg-BG" b="1" dirty="0"/>
              <a:t>производство на текстил и кожени изделия – 85%,</a:t>
            </a:r>
            <a:r>
              <a:rPr lang="bg-BG" dirty="0"/>
              <a:t> </a:t>
            </a:r>
            <a:endParaRPr lang="bg-BG" dirty="0" smtClean="0"/>
          </a:p>
          <a:p>
            <a:r>
              <a:rPr lang="bg-BG" b="1" dirty="0" smtClean="0"/>
              <a:t>образование </a:t>
            </a:r>
            <a:r>
              <a:rPr lang="bg-BG" b="1" dirty="0"/>
              <a:t>– 80.1</a:t>
            </a:r>
            <a:r>
              <a:rPr lang="bg-BG" b="1" dirty="0" smtClean="0"/>
              <a:t>%</a:t>
            </a:r>
            <a:r>
              <a:rPr lang="bg-BG" dirty="0" smtClean="0"/>
              <a:t>,</a:t>
            </a:r>
          </a:p>
          <a:p>
            <a:r>
              <a:rPr lang="bg-BG" dirty="0" smtClean="0"/>
              <a:t> </a:t>
            </a:r>
            <a:r>
              <a:rPr lang="bg-BG" b="1" dirty="0"/>
              <a:t>здравеопазване – 78%,</a:t>
            </a:r>
            <a:r>
              <a:rPr lang="bg-BG" dirty="0"/>
              <a:t> </a:t>
            </a:r>
            <a:endParaRPr lang="bg-BG" dirty="0" smtClean="0"/>
          </a:p>
          <a:p>
            <a:r>
              <a:rPr lang="bg-BG" b="1" dirty="0" smtClean="0"/>
              <a:t>медико </a:t>
            </a:r>
            <a:r>
              <a:rPr lang="bg-BG" b="1" dirty="0"/>
              <a:t>–социални грижи – 85.4%, </a:t>
            </a:r>
            <a:endParaRPr lang="bg-BG" b="1" dirty="0" smtClean="0"/>
          </a:p>
          <a:p>
            <a:r>
              <a:rPr lang="bg-BG" b="1" dirty="0" smtClean="0"/>
              <a:t>финансово </a:t>
            </a:r>
            <a:r>
              <a:rPr lang="bg-BG" b="1" dirty="0"/>
              <a:t>посредничество – 76.6%.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2614</Words>
  <Application>Microsoft Office PowerPoint</Application>
  <PresentationFormat>On-screen Show (4:3)</PresentationFormat>
  <Paragraphs>350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14-то МЕЖДУНАРОДНО СИНДИКАЛНО ЖЕНСКО УЧИЛИЩЕ НА МКП/ПЕРС     Пазара на труда и жените, настоящи предизвикателства и тенденции; увеличаване на неравенството; сложни условия на трудовия пазар, демографски промени </vt:lpstr>
      <vt:lpstr>Обосновка на проблема</vt:lpstr>
      <vt:lpstr>Обществени нагласи за неравнопоставеност</vt:lpstr>
      <vt:lpstr>Позицията на жените в социалния и икономически живот</vt:lpstr>
      <vt:lpstr>Намалява количеството на трудовата сила</vt:lpstr>
      <vt:lpstr>При младите жени се наблюдава отлагане на раждаемостта и промяна в структурата на семействата  </vt:lpstr>
      <vt:lpstr>Пазарът на труда в България</vt:lpstr>
      <vt:lpstr>СТАТУС НА ЖЕНИТЕ  В ЗАЕТОСТТА </vt:lpstr>
      <vt:lpstr>Професионална и секторна сегрегация по пол</vt:lpstr>
      <vt:lpstr>ЗАЕТИ ЛИЦА ПО КЛАСОВЕ ПРОФЕСИИ И ПОЛ </vt:lpstr>
      <vt:lpstr>Средната работна заплата  на жените е по-ниска спрямо СРЗ на  мъжете</vt:lpstr>
      <vt:lpstr>Жените в нископлатени отрасли  </vt:lpstr>
      <vt:lpstr>ФЕМИНИЗАЦИЯ НА БЕДНОСТТА</vt:lpstr>
      <vt:lpstr>Относителен дял на бедните сред възрастните хора по пол</vt:lpstr>
      <vt:lpstr>ОЦЕНКА ЗА “СТЪКЛЕН ТАВАН”</vt:lpstr>
      <vt:lpstr>Равнище на безработица </vt:lpstr>
      <vt:lpstr>Съвместяването на трудовия и семейния живот – бариера пред правото на трудова заетост и/или за израстване в кариерата</vt:lpstr>
      <vt:lpstr>„Изследване „разходи-ползи„ от въвеждането на мерки за съвместяване на трудовия и семейния живот”, КНСБ </vt:lpstr>
      <vt:lpstr>В заключение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villi</dc:creator>
  <cp:lastModifiedBy>villi</cp:lastModifiedBy>
  <cp:revision>57</cp:revision>
  <dcterms:created xsi:type="dcterms:W3CDTF">2013-10-21T11:36:33Z</dcterms:created>
  <dcterms:modified xsi:type="dcterms:W3CDTF">2013-10-22T09:18:08Z</dcterms:modified>
</cp:coreProperties>
</file>