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0" d="100"/>
          <a:sy n="60" d="100"/>
        </p:scale>
        <p:origin x="-91" y="-5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1778980752405964E-2"/>
          <c:y val="7.6478786670653512E-2"/>
          <c:w val="0.93548195538057755"/>
          <c:h val="0.748279344828731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безработица!$A$3</c:f>
              <c:strCache>
                <c:ptCount val="1"/>
                <c:pt idx="0">
                  <c:v>мужчины</c:v>
                </c:pt>
              </c:strCache>
            </c:strRef>
          </c:tx>
          <c:spPr>
            <a:solidFill>
              <a:srgbClr val="00CCFF">
                <a:alpha val="78000"/>
              </a:srgbClr>
            </a:solidFill>
            <a:ln>
              <a:solidFill>
                <a:schemeClr val="accent1">
                  <a:lumMod val="75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c:spPr>
          <c:invertIfNegative val="0"/>
          <c:dLbls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5,3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94">
                    <a:solidFill>
                      <a:schemeClr val="accent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безработица!$B$2:$K$2</c:f>
              <c:strCache>
                <c:ptCount val="10"/>
                <c:pt idx="0">
                  <c:v>2001 г.</c:v>
                </c:pt>
                <c:pt idx="1">
                  <c:v>2002 г.</c:v>
                </c:pt>
                <c:pt idx="2">
                  <c:v>2003 г.</c:v>
                </c:pt>
                <c:pt idx="3">
                  <c:v>2004 г.</c:v>
                </c:pt>
                <c:pt idx="4">
                  <c:v>2005 г.</c:v>
                </c:pt>
                <c:pt idx="5">
                  <c:v>2006 г.</c:v>
                </c:pt>
                <c:pt idx="6">
                  <c:v>2008 г.</c:v>
                </c:pt>
                <c:pt idx="7">
                  <c:v>2010 г.</c:v>
                </c:pt>
                <c:pt idx="8">
                  <c:v>2012 г.</c:v>
                </c:pt>
                <c:pt idx="9">
                  <c:v>2014 г.</c:v>
                </c:pt>
              </c:strCache>
            </c:strRef>
          </c:cat>
          <c:val>
            <c:numRef>
              <c:f>безработица!$B$3:$K$3</c:f>
              <c:numCache>
                <c:formatCode>0.0</c:formatCode>
                <c:ptCount val="10"/>
                <c:pt idx="0">
                  <c:v>8.9</c:v>
                </c:pt>
                <c:pt idx="1">
                  <c:v>7.5</c:v>
                </c:pt>
                <c:pt idx="2">
                  <c:v>7.2</c:v>
                </c:pt>
                <c:pt idx="3">
                  <c:v>6.3</c:v>
                </c:pt>
                <c:pt idx="4">
                  <c:v>6.7</c:v>
                </c:pt>
                <c:pt idx="5">
                  <c:v>6.4</c:v>
                </c:pt>
                <c:pt idx="6">
                  <c:v>5.3</c:v>
                </c:pt>
                <c:pt idx="7">
                  <c:v>4.9000000000000004</c:v>
                </c:pt>
                <c:pt idx="8">
                  <c:v>5.4</c:v>
                </c:pt>
                <c:pt idx="9">
                  <c:v>4.2</c:v>
                </c:pt>
              </c:numCache>
            </c:numRef>
          </c:val>
        </c:ser>
        <c:ser>
          <c:idx val="1"/>
          <c:order val="1"/>
          <c:tx>
            <c:strRef>
              <c:f>безработица!$A$4</c:f>
              <c:strCache>
                <c:ptCount val="1"/>
                <c:pt idx="0">
                  <c:v>женщины</c:v>
                </c:pt>
              </c:strCache>
            </c:strRef>
          </c:tx>
          <c:spPr>
            <a:pattFill prst="shingle">
              <a:fgClr>
                <a:srgbClr val="FF0000"/>
              </a:fgClr>
              <a:bgClr>
                <a:srgbClr val="FFFF00"/>
              </a:bgClr>
            </a:pattFill>
            <a:ln>
              <a:solidFill>
                <a:schemeClr val="tx1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c:spPr>
          <c:invertIfNegative val="0"/>
          <c:dLbls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7,9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94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безработица!$B$2:$K$2</c:f>
              <c:strCache>
                <c:ptCount val="10"/>
                <c:pt idx="0">
                  <c:v>2001 г.</c:v>
                </c:pt>
                <c:pt idx="1">
                  <c:v>2002 г.</c:v>
                </c:pt>
                <c:pt idx="2">
                  <c:v>2003 г.</c:v>
                </c:pt>
                <c:pt idx="3">
                  <c:v>2004 г.</c:v>
                </c:pt>
                <c:pt idx="4">
                  <c:v>2005 г.</c:v>
                </c:pt>
                <c:pt idx="5">
                  <c:v>2006 г.</c:v>
                </c:pt>
                <c:pt idx="6">
                  <c:v>2008 г.</c:v>
                </c:pt>
                <c:pt idx="7">
                  <c:v>2010 г.</c:v>
                </c:pt>
                <c:pt idx="8">
                  <c:v>2012 г.</c:v>
                </c:pt>
                <c:pt idx="9">
                  <c:v>2014 г.</c:v>
                </c:pt>
              </c:strCache>
            </c:strRef>
          </c:cat>
          <c:val>
            <c:numRef>
              <c:f>безработица!$B$4:$K$4</c:f>
              <c:numCache>
                <c:formatCode>0.0</c:formatCode>
                <c:ptCount val="10"/>
                <c:pt idx="0">
                  <c:v>12</c:v>
                </c:pt>
                <c:pt idx="1">
                  <c:v>11.2</c:v>
                </c:pt>
                <c:pt idx="2">
                  <c:v>10.4</c:v>
                </c:pt>
                <c:pt idx="3">
                  <c:v>7.9</c:v>
                </c:pt>
                <c:pt idx="4">
                  <c:v>9.6</c:v>
                </c:pt>
                <c:pt idx="5">
                  <c:v>9.2000000000000011</c:v>
                </c:pt>
                <c:pt idx="6">
                  <c:v>7.9</c:v>
                </c:pt>
                <c:pt idx="7">
                  <c:v>6.6</c:v>
                </c:pt>
                <c:pt idx="8">
                  <c:v>6.5</c:v>
                </c:pt>
                <c:pt idx="9">
                  <c:v>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2110976"/>
        <c:axId val="24434560"/>
      </c:barChart>
      <c:catAx>
        <c:axId val="22110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4434560"/>
        <c:crosses val="autoZero"/>
        <c:auto val="1"/>
        <c:lblAlgn val="ctr"/>
        <c:lblOffset val="100"/>
        <c:noMultiLvlLbl val="0"/>
      </c:catAx>
      <c:valAx>
        <c:axId val="24434560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494" b="1" i="0" u="none" strike="noStrike" baseline="0">
                    <a:solidFill>
                      <a:srgbClr val="FF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%</a:t>
                </a:r>
              </a:p>
            </c:rich>
          </c:tx>
          <c:layout>
            <c:manualLayout>
              <c:xMode val="edge"/>
              <c:yMode val="edge"/>
              <c:x val="2.926358970997512E-2"/>
              <c:y val="1.4494159794006796E-2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spPr>
          <a:ln w="8893">
            <a:solidFill>
              <a:schemeClr val="tx1"/>
            </a:solidFill>
          </a:ln>
        </c:spPr>
        <c:crossAx val="22110976"/>
        <c:crosses val="autoZero"/>
        <c:crossBetween val="between"/>
      </c:valAx>
      <c:spPr>
        <a:noFill/>
        <a:ln w="23716">
          <a:noFill/>
        </a:ln>
      </c:spPr>
    </c:plotArea>
    <c:legend>
      <c:legendPos val="b"/>
      <c:layout>
        <c:manualLayout>
          <c:xMode val="edge"/>
          <c:yMode val="edge"/>
          <c:x val="0.4409919675753331"/>
          <c:y val="0.88969810053364196"/>
          <c:w val="0.14059337796094945"/>
          <c:h val="9.3316913584854083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7" b="1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87865939834442"/>
          <c:y val="6.6332108486439195E-2"/>
          <c:w val="0.85748031496062982"/>
          <c:h val="0.740409623797025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СНЗП!$A$3</c:f>
              <c:strCache>
                <c:ptCount val="1"/>
                <c:pt idx="0">
                  <c:v>мужчины</c:v>
                </c:pt>
              </c:strCache>
            </c:strRef>
          </c:tx>
          <c:spPr>
            <a:solidFill>
              <a:srgbClr val="00B0F0"/>
            </a:solidFill>
            <a:effectLst>
              <a:innerShdw blurRad="114300">
                <a:prstClr val="black">
                  <a:alpha val="47000"/>
                </a:prst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70">
                    <a:solidFill>
                      <a:schemeClr val="accent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СНЗП!$B$2:$L$2</c:f>
              <c:strCache>
                <c:ptCount val="11"/>
                <c:pt idx="0">
                  <c:v>2000 г.</c:v>
                </c:pt>
                <c:pt idx="1">
                  <c:v>2001 г.</c:v>
                </c:pt>
                <c:pt idx="2">
                  <c:v>2002 г.</c:v>
                </c:pt>
                <c:pt idx="3">
                  <c:v>2003 г.</c:v>
                </c:pt>
                <c:pt idx="4">
                  <c:v>2004 г.</c:v>
                </c:pt>
                <c:pt idx="5">
                  <c:v>2005 г.</c:v>
                </c:pt>
                <c:pt idx="6">
                  <c:v>2006 г.</c:v>
                </c:pt>
                <c:pt idx="7">
                  <c:v>2008 г.</c:v>
                </c:pt>
                <c:pt idx="8">
                  <c:v>2010 г.</c:v>
                </c:pt>
                <c:pt idx="9">
                  <c:v>2012 г.</c:v>
                </c:pt>
                <c:pt idx="10">
                  <c:v>2014 г.</c:v>
                </c:pt>
              </c:strCache>
            </c:strRef>
          </c:cat>
          <c:val>
            <c:numRef>
              <c:f>СНЗП!$B$3:$L$3</c:f>
              <c:numCache>
                <c:formatCode>#,##0</c:formatCode>
                <c:ptCount val="11"/>
                <c:pt idx="0">
                  <c:v>17603</c:v>
                </c:pt>
                <c:pt idx="1">
                  <c:v>21511</c:v>
                </c:pt>
                <c:pt idx="2">
                  <c:v>24847</c:v>
                </c:pt>
                <c:pt idx="3">
                  <c:v>28476</c:v>
                </c:pt>
                <c:pt idx="4">
                  <c:v>34648</c:v>
                </c:pt>
                <c:pt idx="5">
                  <c:v>41840</c:v>
                </c:pt>
                <c:pt idx="6">
                  <c:v>49737</c:v>
                </c:pt>
                <c:pt idx="7">
                  <c:v>73508</c:v>
                </c:pt>
                <c:pt idx="8">
                  <c:v>92853</c:v>
                </c:pt>
                <c:pt idx="9">
                  <c:v>118799</c:v>
                </c:pt>
                <c:pt idx="10">
                  <c:v>129382</c:v>
                </c:pt>
              </c:numCache>
            </c:numRef>
          </c:val>
        </c:ser>
        <c:ser>
          <c:idx val="1"/>
          <c:order val="1"/>
          <c:tx>
            <c:strRef>
              <c:f>СНЗП!$A$4</c:f>
              <c:strCache>
                <c:ptCount val="1"/>
                <c:pt idx="0">
                  <c:v>женщины</c:v>
                </c:pt>
              </c:strCache>
            </c:strRef>
          </c:tx>
          <c:spPr>
            <a:pattFill prst="diagBrick">
              <a:fgClr>
                <a:srgbClr val="FF0000"/>
              </a:fgClr>
              <a:bgClr>
                <a:srgbClr val="FFFF00"/>
              </a:bgClr>
            </a:pattFill>
          </c:spPr>
          <c:invertIfNegative val="0"/>
          <c:dLbls>
            <c:dLbl>
              <c:idx val="0"/>
              <c:layout>
                <c:manualLayout>
                  <c:x val="3.9447731755424074E-3"/>
                  <c:y val="9.8643637045268372E-3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9171597633136102E-3"/>
                  <c:y val="6.5762424696845607E-3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9171597633136102E-3"/>
                  <c:y val="6.5762424696845607E-3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8895463510848148E-3"/>
                  <c:y val="3.2881212348422804E-3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8895463510848148E-3"/>
                  <c:y val="3.2881212348422804E-3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9447731755424794E-3"/>
                  <c:y val="3.2881212348422804E-3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7.8895463510848859E-3"/>
                  <c:y val="9.8643637045268372E-3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9.8619329388560193E-3"/>
                  <c:y val="6.5762424696844991E-3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5.9171597633136102E-3"/>
                  <c:y val="6.5759835625007123E-3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5.9171597633136102E-3"/>
                  <c:y val="3.2881212348422804E-3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5.9171597633136102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СНЗП!$B$2:$L$2</c:f>
              <c:strCache>
                <c:ptCount val="11"/>
                <c:pt idx="0">
                  <c:v>2000 г.</c:v>
                </c:pt>
                <c:pt idx="1">
                  <c:v>2001 г.</c:v>
                </c:pt>
                <c:pt idx="2">
                  <c:v>2002 г.</c:v>
                </c:pt>
                <c:pt idx="3">
                  <c:v>2003 г.</c:v>
                </c:pt>
                <c:pt idx="4">
                  <c:v>2004 г.</c:v>
                </c:pt>
                <c:pt idx="5">
                  <c:v>2005 г.</c:v>
                </c:pt>
                <c:pt idx="6">
                  <c:v>2006 г.</c:v>
                </c:pt>
                <c:pt idx="7">
                  <c:v>2008 г.</c:v>
                </c:pt>
                <c:pt idx="8">
                  <c:v>2010 г.</c:v>
                </c:pt>
                <c:pt idx="9">
                  <c:v>2012 г.</c:v>
                </c:pt>
                <c:pt idx="10">
                  <c:v>2014 г.</c:v>
                </c:pt>
              </c:strCache>
            </c:strRef>
          </c:cat>
          <c:val>
            <c:numRef>
              <c:f>СНЗП!$B$4:$L$4</c:f>
              <c:numCache>
                <c:formatCode>#,##0</c:formatCode>
                <c:ptCount val="11"/>
                <c:pt idx="0">
                  <c:v>10819</c:v>
                </c:pt>
                <c:pt idx="1">
                  <c:v>12635</c:v>
                </c:pt>
                <c:pt idx="2">
                  <c:v>15340</c:v>
                </c:pt>
                <c:pt idx="3">
                  <c:v>17304</c:v>
                </c:pt>
                <c:pt idx="4">
                  <c:v>21445</c:v>
                </c:pt>
                <c:pt idx="5">
                  <c:v>25564</c:v>
                </c:pt>
                <c:pt idx="6">
                  <c:v>30984</c:v>
                </c:pt>
                <c:pt idx="7">
                  <c:v>46922</c:v>
                </c:pt>
                <c:pt idx="8">
                  <c:v>61273</c:v>
                </c:pt>
                <c:pt idx="9">
                  <c:v>82625</c:v>
                </c:pt>
                <c:pt idx="10">
                  <c:v>87677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1434240"/>
        <c:axId val="31435776"/>
      </c:barChart>
      <c:catAx>
        <c:axId val="31434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1435776"/>
        <c:crosses val="autoZero"/>
        <c:auto val="1"/>
        <c:lblAlgn val="ctr"/>
        <c:lblOffset val="100"/>
        <c:noMultiLvlLbl val="0"/>
      </c:catAx>
      <c:valAx>
        <c:axId val="31435776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370" b="1" i="0" u="none" strike="noStrike" baseline="0">
                    <a:solidFill>
                      <a:srgbClr val="FF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тенге</a:t>
                </a:r>
              </a:p>
            </c:rich>
          </c:tx>
          <c:layout>
            <c:manualLayout>
              <c:xMode val="edge"/>
              <c:yMode val="edge"/>
              <c:x val="7.5853407212987278E-2"/>
              <c:y val="1.1850764910625773E-3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spPr>
          <a:ln w="9318">
            <a:solidFill>
              <a:schemeClr val="tx1"/>
            </a:solidFill>
          </a:ln>
        </c:spPr>
        <c:crossAx val="31434240"/>
        <c:crosses val="autoZero"/>
        <c:crossBetween val="between"/>
      </c:valAx>
      <c:spPr>
        <a:noFill/>
        <a:ln w="24848">
          <a:noFill/>
        </a:ln>
      </c:spPr>
    </c:plotArea>
    <c:legend>
      <c:legendPos val="b"/>
      <c:layout>
        <c:manualLayout>
          <c:xMode val="edge"/>
          <c:yMode val="edge"/>
          <c:x val="0.43102312210973631"/>
          <c:y val="0.8817454723317657"/>
          <c:w val="0.13542118346317825"/>
          <c:h val="9.852590389595643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174" b="1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87865939834442"/>
          <c:y val="6.6332108486439195E-2"/>
          <c:w val="0.85748031496062982"/>
          <c:h val="0.740409623797025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СНЗП!$A$3</c:f>
              <c:strCache>
                <c:ptCount val="1"/>
                <c:pt idx="0">
                  <c:v>мужчины</c:v>
                </c:pt>
              </c:strCache>
            </c:strRef>
          </c:tx>
          <c:spPr>
            <a:solidFill>
              <a:srgbClr val="00B0F0"/>
            </a:solidFill>
            <a:effectLst>
              <a:innerShdw blurRad="114300">
                <a:prstClr val="black">
                  <a:alpha val="47000"/>
                </a:prst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70">
                    <a:solidFill>
                      <a:schemeClr val="accent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СНЗП!$B$2:$L$2</c:f>
              <c:strCache>
                <c:ptCount val="11"/>
                <c:pt idx="0">
                  <c:v>2001 г.</c:v>
                </c:pt>
                <c:pt idx="1">
                  <c:v>2002 г.</c:v>
                </c:pt>
                <c:pt idx="2">
                  <c:v>2003 г.</c:v>
                </c:pt>
                <c:pt idx="3">
                  <c:v>2004 г.</c:v>
                </c:pt>
                <c:pt idx="4">
                  <c:v>2005 г.</c:v>
                </c:pt>
                <c:pt idx="5">
                  <c:v>2006 г.</c:v>
                </c:pt>
                <c:pt idx="6">
                  <c:v>2007 г.</c:v>
                </c:pt>
                <c:pt idx="7">
                  <c:v>2008 г.</c:v>
                </c:pt>
                <c:pt idx="8">
                  <c:v>2010 г.</c:v>
                </c:pt>
                <c:pt idx="9">
                  <c:v>2012 г.</c:v>
                </c:pt>
                <c:pt idx="10">
                  <c:v>2014 г.</c:v>
                </c:pt>
              </c:strCache>
            </c:strRef>
          </c:cat>
          <c:val>
            <c:numRef>
              <c:f>СНЗП!$B$3:$L$3</c:f>
              <c:numCache>
                <c:formatCode>#,##0</c:formatCode>
                <c:ptCount val="11"/>
                <c:pt idx="0">
                  <c:v>1353314</c:v>
                </c:pt>
                <c:pt idx="1">
                  <c:v>1269923</c:v>
                </c:pt>
                <c:pt idx="2">
                  <c:v>1330388</c:v>
                </c:pt>
                <c:pt idx="3">
                  <c:v>1334793</c:v>
                </c:pt>
                <c:pt idx="4">
                  <c:v>1283432</c:v>
                </c:pt>
                <c:pt idx="5">
                  <c:v>1307911</c:v>
                </c:pt>
                <c:pt idx="6">
                  <c:v>1318940</c:v>
                </c:pt>
                <c:pt idx="7">
                  <c:v>1306757</c:v>
                </c:pt>
                <c:pt idx="8">
                  <c:v>1336285</c:v>
                </c:pt>
                <c:pt idx="9">
                  <c:v>1390022</c:v>
                </c:pt>
                <c:pt idx="10">
                  <c:v>1373438</c:v>
                </c:pt>
              </c:numCache>
            </c:numRef>
          </c:val>
        </c:ser>
        <c:ser>
          <c:idx val="1"/>
          <c:order val="1"/>
          <c:tx>
            <c:strRef>
              <c:f>СНЗП!$A$4</c:f>
              <c:strCache>
                <c:ptCount val="1"/>
                <c:pt idx="0">
                  <c:v>женщины</c:v>
                </c:pt>
              </c:strCache>
            </c:strRef>
          </c:tx>
          <c:spPr>
            <a:pattFill prst="diagBrick">
              <a:fgClr>
                <a:srgbClr val="FF0000"/>
              </a:fgClr>
              <a:bgClr>
                <a:srgbClr val="FFFF00"/>
              </a:bgClr>
            </a:pattFill>
          </c:spPr>
          <c:invertIfNegative val="0"/>
          <c:dLbls>
            <c:dLbl>
              <c:idx val="0"/>
              <c:layout>
                <c:manualLayout>
                  <c:x val="3.9447731755424074E-3"/>
                  <c:y val="9.8643637045268372E-3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9171597633136102E-3"/>
                  <c:y val="6.5762424696845607E-3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9171597633136102E-3"/>
                  <c:y val="6.5762424696845607E-3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8895463510848148E-3"/>
                  <c:y val="3.2881212348422804E-3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8895463510848148E-3"/>
                  <c:y val="3.2881212348422804E-3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9447731755424794E-3"/>
                  <c:y val="3.2881212348422804E-3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7.8895463510848859E-3"/>
                  <c:y val="9.8643637045268372E-3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9.8619329388560193E-3"/>
                  <c:y val="6.5762424696844991E-3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5.9171597633136102E-3"/>
                  <c:y val="6.5759835625007123E-3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5.9171597633136102E-3"/>
                  <c:y val="3.2881212348422804E-3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5.9171597633136102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СНЗП!$B$2:$L$2</c:f>
              <c:strCache>
                <c:ptCount val="11"/>
                <c:pt idx="0">
                  <c:v>2001 г.</c:v>
                </c:pt>
                <c:pt idx="1">
                  <c:v>2002 г.</c:v>
                </c:pt>
                <c:pt idx="2">
                  <c:v>2003 г.</c:v>
                </c:pt>
                <c:pt idx="3">
                  <c:v>2004 г.</c:v>
                </c:pt>
                <c:pt idx="4">
                  <c:v>2005 г.</c:v>
                </c:pt>
                <c:pt idx="5">
                  <c:v>2006 г.</c:v>
                </c:pt>
                <c:pt idx="6">
                  <c:v>2007 г.</c:v>
                </c:pt>
                <c:pt idx="7">
                  <c:v>2008 г.</c:v>
                </c:pt>
                <c:pt idx="8">
                  <c:v>2010 г.</c:v>
                </c:pt>
                <c:pt idx="9">
                  <c:v>2012 г.</c:v>
                </c:pt>
                <c:pt idx="10">
                  <c:v>2014 г.</c:v>
                </c:pt>
              </c:strCache>
            </c:strRef>
          </c:cat>
          <c:val>
            <c:numRef>
              <c:f>СНЗП!$B$4:$L$4</c:f>
              <c:numCache>
                <c:formatCode>#,##0</c:formatCode>
                <c:ptCount val="11"/>
                <c:pt idx="0">
                  <c:v>1482231</c:v>
                </c:pt>
                <c:pt idx="1">
                  <c:v>1408779</c:v>
                </c:pt>
                <c:pt idx="2">
                  <c:v>1425181</c:v>
                </c:pt>
                <c:pt idx="3">
                  <c:v>1377067</c:v>
                </c:pt>
                <c:pt idx="4">
                  <c:v>1337016</c:v>
                </c:pt>
                <c:pt idx="5">
                  <c:v>1318940</c:v>
                </c:pt>
                <c:pt idx="6">
                  <c:v>1325258</c:v>
                </c:pt>
                <c:pt idx="7">
                  <c:v>1351005</c:v>
                </c:pt>
                <c:pt idx="8">
                  <c:v>1368466</c:v>
                </c:pt>
                <c:pt idx="9">
                  <c:v>1303447</c:v>
                </c:pt>
                <c:pt idx="10">
                  <c:v>1247527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1611904"/>
        <c:axId val="31617792"/>
      </c:barChart>
      <c:catAx>
        <c:axId val="3161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1617792"/>
        <c:crosses val="autoZero"/>
        <c:auto val="1"/>
        <c:lblAlgn val="ctr"/>
        <c:lblOffset val="100"/>
        <c:noMultiLvlLbl val="0"/>
      </c:catAx>
      <c:valAx>
        <c:axId val="31617792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370" b="1" i="0" u="none" strike="noStrike" baseline="0">
                    <a:solidFill>
                      <a:srgbClr val="FF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dirty="0" smtClean="0"/>
                  <a:t>человек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7.5853407212987278E-2"/>
              <c:y val="1.1850764910625773E-3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spPr>
          <a:ln w="9318">
            <a:solidFill>
              <a:schemeClr val="tx1"/>
            </a:solidFill>
          </a:ln>
        </c:spPr>
        <c:crossAx val="31611904"/>
        <c:crosses val="autoZero"/>
        <c:crossBetween val="between"/>
      </c:valAx>
      <c:spPr>
        <a:noFill/>
        <a:ln w="24848">
          <a:noFill/>
        </a:ln>
      </c:spPr>
    </c:plotArea>
    <c:legend>
      <c:legendPos val="b"/>
      <c:layout>
        <c:manualLayout>
          <c:xMode val="edge"/>
          <c:yMode val="edge"/>
          <c:x val="0.43102312210973631"/>
          <c:y val="0.8817454723317657"/>
          <c:w val="0.13542118346317825"/>
          <c:h val="9.852590389595643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174" b="1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D8FFF6-C496-4A70-BC9F-5092F40C34FA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52FA48-EEDA-43C6-8214-F0CCFA59523E}" type="pres">
      <dgm:prSet presAssocID="{2ED8FFF6-C496-4A70-BC9F-5092F40C34FA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94BA24-9245-4899-8302-EAC58B3A23C1}" type="pres">
      <dgm:prSet presAssocID="{2ED8FFF6-C496-4A70-BC9F-5092F40C34FA}" presName="cycle" presStyleCnt="0"/>
      <dgm:spPr/>
    </dgm:pt>
  </dgm:ptLst>
  <dgm:cxnLst>
    <dgm:cxn modelId="{B1685352-FC06-437E-B091-69EF380C1EE6}" type="presOf" srcId="{2ED8FFF6-C496-4A70-BC9F-5092F40C34FA}" destId="{BE52FA48-EEDA-43C6-8214-F0CCFA59523E}" srcOrd="0" destOrd="0" presId="urn:microsoft.com/office/officeart/2005/8/layout/radial2"/>
    <dgm:cxn modelId="{90A39071-E799-4710-B249-5C6A4744A625}" type="presParOf" srcId="{BE52FA48-EEDA-43C6-8214-F0CCFA59523E}" destId="{B694BA24-9245-4899-8302-EAC58B3A23C1}" srcOrd="0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D8FFF6-C496-4A70-BC9F-5092F40C34FA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52FA48-EEDA-43C6-8214-F0CCFA59523E}" type="pres">
      <dgm:prSet presAssocID="{2ED8FFF6-C496-4A70-BC9F-5092F40C34FA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94BA24-9245-4899-8302-EAC58B3A23C1}" type="pres">
      <dgm:prSet presAssocID="{2ED8FFF6-C496-4A70-BC9F-5092F40C34FA}" presName="cycle" presStyleCnt="0"/>
      <dgm:spPr/>
    </dgm:pt>
  </dgm:ptLst>
  <dgm:cxnLst>
    <dgm:cxn modelId="{43E4D771-346A-4D80-9D14-8A407D8585F6}" type="presOf" srcId="{2ED8FFF6-C496-4A70-BC9F-5092F40C34FA}" destId="{BE52FA48-EEDA-43C6-8214-F0CCFA59523E}" srcOrd="0" destOrd="0" presId="urn:microsoft.com/office/officeart/2005/8/layout/radial2"/>
    <dgm:cxn modelId="{97632DD6-9858-4549-87FD-AAB3BE41A1A2}" type="presParOf" srcId="{BE52FA48-EEDA-43C6-8214-F0CCFA59523E}" destId="{B694BA24-9245-4899-8302-EAC58B3A23C1}" srcOrd="0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0.43333</cdr:x>
      <cdr:y>0.00596</cdr:y>
    </cdr:from>
    <cdr:to>
      <cdr:x>1</cdr:x>
      <cdr:y>0.08861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62399" y="35863"/>
          <a:ext cx="5181600" cy="4975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в процентах к экономически активному</a:t>
          </a:r>
          <a:r>
            <a:rPr lang="ru-RU" sz="1600" b="1" baseline="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населению</a:t>
          </a:r>
          <a:endParaRPr lang="ru-RU" sz="1600" b="1" dirty="0">
            <a:solidFill>
              <a:srgbClr val="0000FF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1A65-447A-4352-857B-BBEF9582863E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63F5-D7B0-4475-864A-276DE55E40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502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1A65-447A-4352-857B-BBEF9582863E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63F5-D7B0-4475-864A-276DE55E40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937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1A65-447A-4352-857B-BBEF9582863E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63F5-D7B0-4475-864A-276DE55E40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492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1A65-447A-4352-857B-BBEF9582863E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63F5-D7B0-4475-864A-276DE55E40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738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1A65-447A-4352-857B-BBEF9582863E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63F5-D7B0-4475-864A-276DE55E40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40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1A65-447A-4352-857B-BBEF9582863E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63F5-D7B0-4475-864A-276DE55E40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307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1A65-447A-4352-857B-BBEF9582863E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63F5-D7B0-4475-864A-276DE55E40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287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1A65-447A-4352-857B-BBEF9582863E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63F5-D7B0-4475-864A-276DE55E40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95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1A65-447A-4352-857B-BBEF9582863E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63F5-D7B0-4475-864A-276DE55E40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85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1A65-447A-4352-857B-BBEF9582863E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63F5-D7B0-4475-864A-276DE55E40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56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1A65-447A-4352-857B-BBEF9582863E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63F5-D7B0-4475-864A-276DE55E40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55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A1A65-447A-4352-857B-BBEF9582863E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B63F5-D7B0-4475-864A-276DE55E40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674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jl:30121460.0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227388"/>
            <a:ext cx="10096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9" descr="озеро Кульса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1" y="3200401"/>
            <a:ext cx="11525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2732088" y="6096001"/>
            <a:ext cx="7848600" cy="646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 algn="ctr">
              <a:defRPr/>
            </a:pPr>
            <a:endParaRPr lang="kk-KZ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kk-KZ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15-16 сентября, 2015 год</a:t>
            </a:r>
          </a:p>
        </p:txBody>
      </p:sp>
      <p:pic>
        <p:nvPicPr>
          <p:cNvPr id="5125" name="Picture 14" descr="сельское хозяйство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00401"/>
            <a:ext cx="108108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2" descr="C:\Users\nugumanov\Desktop\Новая папка\Untitled-1 copy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987425"/>
            <a:ext cx="1979613" cy="575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8" descr="C:\Documents and Settings\bolatbekova\Рабочий стол\Мои фото\child_posobie[1]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1" y="1143001"/>
            <a:ext cx="2657475" cy="197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Скругленный прямоугольник 10"/>
          <p:cNvSpPr/>
          <p:nvPr/>
        </p:nvSpPr>
        <p:spPr>
          <a:xfrm>
            <a:off x="1783556" y="128589"/>
            <a:ext cx="8996363" cy="747712"/>
          </a:xfrm>
          <a:prstGeom prst="roundRect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       СОЦИАЛЬНАЯ  ПОДДЕРЖКА  МАТЕРИНСТВА  И  ДЕТСТВА </a:t>
            </a:r>
          </a:p>
          <a:p>
            <a:pPr algn="ctr">
              <a:defRPr/>
            </a:pPr>
            <a:r>
              <a:rPr lang="ru-RU" sz="2000" b="1" dirty="0"/>
              <a:t>В  РЕСПУБЛИКЕ  КАЗАХСТАН</a:t>
            </a:r>
          </a:p>
        </p:txBody>
      </p:sp>
    </p:spTree>
    <p:extLst>
      <p:ext uri="{BB962C8B-B14F-4D97-AF65-F5344CB8AC3E}">
        <p14:creationId xmlns:p14="http://schemas.microsoft.com/office/powerpoint/2010/main" val="117964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 стрелкой 8"/>
          <p:cNvCxnSpPr/>
          <p:nvPr/>
        </p:nvCxnSpPr>
        <p:spPr>
          <a:xfrm flipV="1">
            <a:off x="3519489" y="1196975"/>
            <a:ext cx="333375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503613" y="1484313"/>
            <a:ext cx="349250" cy="87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3902075" y="908050"/>
            <a:ext cx="3549650" cy="4333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cs typeface="Times New Roman" pitchFamily="18" charset="0"/>
              </a:rPr>
              <a:t>женщины,</a:t>
            </a:r>
          </a:p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cs typeface="Times New Roman" pitchFamily="18" charset="0"/>
              </a:rPr>
              <a:t>с 30 недель беременности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902075" y="1382714"/>
            <a:ext cx="3549650" cy="6064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cs typeface="Times New Roman" pitchFamily="18" charset="0"/>
              </a:rPr>
              <a:t>женщины, проживающие на территориях, подвергшихся воздействию ядерных испытаний с 27 недель беременности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7810501" y="759819"/>
            <a:ext cx="2822575" cy="615553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cs typeface="Times New Roman" pitchFamily="18" charset="0"/>
              </a:rPr>
              <a:t>126 дней </a:t>
            </a:r>
          </a:p>
          <a:p>
            <a:pPr algn="ctr">
              <a:defRPr/>
            </a:pPr>
            <a:r>
              <a:rPr lang="ru-RU" sz="1100" dirty="0">
                <a:solidFill>
                  <a:schemeClr val="tx1"/>
                </a:solidFill>
                <a:cs typeface="Times New Roman" pitchFamily="18" charset="0"/>
              </a:rPr>
              <a:t>(70 дней -  до родов,  56 дней - после родов)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7824789" y="1407519"/>
            <a:ext cx="2808287" cy="615553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cs typeface="Times New Roman" pitchFamily="18" charset="0"/>
              </a:rPr>
              <a:t>170 дней </a:t>
            </a:r>
          </a:p>
          <a:p>
            <a:pPr algn="ctr">
              <a:defRPr/>
            </a:pPr>
            <a:r>
              <a:rPr lang="ru-RU" sz="1100" dirty="0">
                <a:solidFill>
                  <a:schemeClr val="tx1"/>
                </a:solidFill>
                <a:cs typeface="Times New Roman" pitchFamily="18" charset="0"/>
              </a:rPr>
              <a:t>(91 день - до родов и 79 дней - после родов)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902075" y="2133600"/>
            <a:ext cx="3549650" cy="4318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cs typeface="Times New Roman" pitchFamily="18" charset="0"/>
              </a:rPr>
              <a:t>женщины,</a:t>
            </a:r>
          </a:p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cs typeface="Times New Roman" pitchFamily="18" charset="0"/>
              </a:rPr>
              <a:t>с 30 недель беременности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902075" y="2636839"/>
            <a:ext cx="3549650" cy="72072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cs typeface="Times New Roman" pitchFamily="18" charset="0"/>
              </a:rPr>
              <a:t>женщины, проживающие на территориях, подвергшихся воздействию ядерных испытаний с 27 недель беременности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7824789" y="2133600"/>
            <a:ext cx="2808287" cy="431800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cs typeface="Times New Roman" pitchFamily="18" charset="0"/>
              </a:rPr>
              <a:t>140 дней</a:t>
            </a:r>
          </a:p>
          <a:p>
            <a:pPr algn="ctr">
              <a:defRPr/>
            </a:pPr>
            <a:r>
              <a:rPr lang="ru-RU" sz="1100" dirty="0">
                <a:solidFill>
                  <a:schemeClr val="tx1"/>
                </a:solidFill>
                <a:cs typeface="Times New Roman" pitchFamily="18" charset="0"/>
              </a:rPr>
              <a:t>(70 дней -  до родов,  70 дней - после родов)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7824789" y="2852739"/>
            <a:ext cx="2808287" cy="390525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cs typeface="Times New Roman" pitchFamily="18" charset="0"/>
              </a:rPr>
              <a:t>184 дня</a:t>
            </a:r>
          </a:p>
          <a:p>
            <a:pPr algn="ctr">
              <a:defRPr/>
            </a:pPr>
            <a:r>
              <a:rPr lang="ru-RU" sz="1100" dirty="0">
                <a:solidFill>
                  <a:schemeClr val="tx1"/>
                </a:solidFill>
                <a:cs typeface="Times New Roman" pitchFamily="18" charset="0"/>
              </a:rPr>
              <a:t>(91 день - до родов и 93 дня - после родов)</a:t>
            </a:r>
            <a:r>
              <a:rPr lang="ru-RU" sz="11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endParaRPr lang="ru-RU" sz="11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902075" y="3500439"/>
            <a:ext cx="3562350" cy="4333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cs typeface="Times New Roman" pitchFamily="18" charset="0"/>
              </a:rPr>
              <a:t>женщины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902075" y="4005264"/>
            <a:ext cx="3562350" cy="7191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cs typeface="Times New Roman" pitchFamily="18" charset="0"/>
              </a:rPr>
              <a:t>женщины, проживающие на территориях, подвергшихся воздействию ядерных испытаний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7824789" y="3500439"/>
            <a:ext cx="2808287" cy="433387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cs typeface="Times New Roman" pitchFamily="18" charset="0"/>
              </a:rPr>
              <a:t>70 дней 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7824789" y="4221164"/>
            <a:ext cx="2808287" cy="390525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cs typeface="Times New Roman" pitchFamily="18" charset="0"/>
              </a:rPr>
              <a:t>91 дней </a:t>
            </a:r>
            <a:endParaRPr lang="ru-RU" sz="12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902075" y="4868863"/>
            <a:ext cx="3549650" cy="4318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cs typeface="Times New Roman" pitchFamily="18" charset="0"/>
              </a:rPr>
              <a:t>женщины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3902075" y="5373689"/>
            <a:ext cx="3562350" cy="60642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cs typeface="Times New Roman" pitchFamily="18" charset="0"/>
              </a:rPr>
              <a:t>женщины, проживающие на территориях, подвергшихся воздействию ядерных испытаний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7824789" y="4868863"/>
            <a:ext cx="2808287" cy="431800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cs typeface="Times New Roman" pitchFamily="18" charset="0"/>
              </a:rPr>
              <a:t>56 дней 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7824789" y="5516564"/>
            <a:ext cx="2808287" cy="390525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cs typeface="Times New Roman" pitchFamily="18" charset="0"/>
              </a:rPr>
              <a:t>77 дней </a:t>
            </a:r>
            <a:endParaRPr lang="ru-RU" sz="12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1558925" y="893763"/>
            <a:ext cx="1931988" cy="893762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000FF"/>
                </a:solidFill>
                <a:cs typeface="Times New Roman" pitchFamily="18" charset="0"/>
              </a:rPr>
              <a:t>обычные роды</a:t>
            </a: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1558925" y="2312988"/>
            <a:ext cx="1944688" cy="893762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000FF"/>
                </a:solidFill>
                <a:cs typeface="Times New Roman" pitchFamily="18" charset="0"/>
              </a:rPr>
              <a:t>осложненные роды или рождении 2-х и более детей</a:t>
            </a:r>
          </a:p>
        </p:txBody>
      </p:sp>
      <p:cxnSp>
        <p:nvCxnSpPr>
          <p:cNvPr id="59" name="Прямая со стрелкой 58"/>
          <p:cNvCxnSpPr/>
          <p:nvPr/>
        </p:nvCxnSpPr>
        <p:spPr>
          <a:xfrm flipV="1">
            <a:off x="3519489" y="2420939"/>
            <a:ext cx="333375" cy="71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3503613" y="2708276"/>
            <a:ext cx="349250" cy="87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Скругленный прямоугольник 60"/>
          <p:cNvSpPr/>
          <p:nvPr/>
        </p:nvSpPr>
        <p:spPr>
          <a:xfrm>
            <a:off x="1584325" y="3429001"/>
            <a:ext cx="1919288" cy="1223963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000FF"/>
                </a:solidFill>
                <a:cs typeface="Times New Roman" pitchFamily="18" charset="0"/>
              </a:rPr>
              <a:t>роды от 22 и 29 недель</a:t>
            </a:r>
          </a:p>
          <a:p>
            <a:pPr algn="ctr">
              <a:defRPr/>
            </a:pPr>
            <a:r>
              <a:rPr lang="ru-RU" sz="1200" i="1" dirty="0">
                <a:solidFill>
                  <a:srgbClr val="FF0000"/>
                </a:solidFill>
                <a:cs typeface="Times New Roman" pitchFamily="18" charset="0"/>
              </a:rPr>
              <a:t>(рождения живого ребенка и прожившего более 7 суток с массой тела 500 грам. и более)</a:t>
            </a:r>
            <a:r>
              <a:rPr lang="ru-RU" sz="1250" dirty="0">
                <a:solidFill>
                  <a:srgbClr val="FF0000"/>
                </a:solidFill>
                <a:cs typeface="Times New Roman" pitchFamily="18" charset="0"/>
              </a:rPr>
              <a:t> </a:t>
            </a:r>
          </a:p>
        </p:txBody>
      </p:sp>
      <p:cxnSp>
        <p:nvCxnSpPr>
          <p:cNvPr id="62" name="Прямая со стрелкой 61"/>
          <p:cNvCxnSpPr/>
          <p:nvPr/>
        </p:nvCxnSpPr>
        <p:spPr>
          <a:xfrm flipV="1">
            <a:off x="3519489" y="3789364"/>
            <a:ext cx="333375" cy="71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3503613" y="4076701"/>
            <a:ext cx="349250" cy="87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Скругленный прямоугольник 63"/>
          <p:cNvSpPr/>
          <p:nvPr/>
        </p:nvSpPr>
        <p:spPr>
          <a:xfrm>
            <a:off x="1584325" y="4797426"/>
            <a:ext cx="1919288" cy="1439863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000FF"/>
                </a:solidFill>
                <a:cs typeface="Times New Roman" pitchFamily="18" charset="0"/>
              </a:rPr>
              <a:t>роды от 22 и 29 недель</a:t>
            </a:r>
          </a:p>
          <a:p>
            <a:pPr algn="ctr">
              <a:defRPr/>
            </a:pPr>
            <a:r>
              <a:rPr lang="ru-RU" sz="1400" i="1" dirty="0">
                <a:solidFill>
                  <a:srgbClr val="FF0000"/>
                </a:solidFill>
                <a:cs typeface="Times New Roman" pitchFamily="18" charset="0"/>
              </a:rPr>
              <a:t>(</a:t>
            </a:r>
            <a:r>
              <a:rPr lang="ru-RU" sz="1250" i="1" dirty="0">
                <a:solidFill>
                  <a:srgbClr val="FF0000"/>
                </a:solidFill>
                <a:cs typeface="Times New Roman" pitchFamily="18" charset="0"/>
              </a:rPr>
              <a:t>рождения мертвого ребенка или умершего до 7 суток жизни с массой тела 500 грам. и более)</a:t>
            </a:r>
          </a:p>
        </p:txBody>
      </p:sp>
      <p:cxnSp>
        <p:nvCxnSpPr>
          <p:cNvPr id="65" name="Прямая со стрелкой 64"/>
          <p:cNvCxnSpPr/>
          <p:nvPr/>
        </p:nvCxnSpPr>
        <p:spPr>
          <a:xfrm flipV="1">
            <a:off x="3519489" y="5084764"/>
            <a:ext cx="333375" cy="73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3503613" y="5445126"/>
            <a:ext cx="349250" cy="87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>
            <a:endCxn id="28" idx="1"/>
          </p:cNvCxnSpPr>
          <p:nvPr/>
        </p:nvCxnSpPr>
        <p:spPr>
          <a:xfrm>
            <a:off x="7464426" y="1066801"/>
            <a:ext cx="346075" cy="7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>
            <a:off x="7464426" y="1700213"/>
            <a:ext cx="3603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>
            <a:off x="7464426" y="2349500"/>
            <a:ext cx="3603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7464426" y="2997200"/>
            <a:ext cx="3603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7464426" y="3716338"/>
            <a:ext cx="3603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>
            <a:off x="7451726" y="4365625"/>
            <a:ext cx="3587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7464426" y="5084763"/>
            <a:ext cx="3603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>
            <a:off x="7464426" y="5661025"/>
            <a:ext cx="3603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Скругленный прямоугольник 77"/>
          <p:cNvSpPr/>
          <p:nvPr/>
        </p:nvSpPr>
        <p:spPr>
          <a:xfrm>
            <a:off x="1639888" y="6308725"/>
            <a:ext cx="5103812" cy="433388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000FF"/>
                </a:solidFill>
                <a:cs typeface="Times New Roman" pitchFamily="18" charset="0"/>
              </a:rPr>
              <a:t>граждане, усыновившие (удочерившие ) новорожденного ребенка  (детей)</a:t>
            </a:r>
          </a:p>
        </p:txBody>
      </p:sp>
      <p:cxnSp>
        <p:nvCxnSpPr>
          <p:cNvPr id="79" name="Прямая со стрелкой 78"/>
          <p:cNvCxnSpPr>
            <a:endCxn id="80" idx="1"/>
          </p:cNvCxnSpPr>
          <p:nvPr/>
        </p:nvCxnSpPr>
        <p:spPr>
          <a:xfrm flipV="1">
            <a:off x="6743701" y="6515101"/>
            <a:ext cx="504825" cy="9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Прямоугольник 79"/>
          <p:cNvSpPr/>
          <p:nvPr/>
        </p:nvSpPr>
        <p:spPr>
          <a:xfrm>
            <a:off x="7248525" y="6203951"/>
            <a:ext cx="3384550" cy="620713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200" dirty="0">
                <a:solidFill>
                  <a:schemeClr val="tx1"/>
                </a:solidFill>
                <a:cs typeface="Times New Roman" pitchFamily="18" charset="0"/>
              </a:rPr>
              <a:t>со дня усыновления или удочерения и до истечения 56 дней со дня рождения</a:t>
            </a:r>
            <a:endParaRPr lang="ru-RU" sz="12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3" name="Скругленный прямоугольник 10"/>
          <p:cNvSpPr/>
          <p:nvPr/>
        </p:nvSpPr>
        <p:spPr>
          <a:xfrm>
            <a:off x="1638301" y="76200"/>
            <a:ext cx="8975725" cy="533400"/>
          </a:xfrm>
          <a:prstGeom prst="roundRect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         </a:t>
            </a:r>
            <a:r>
              <a:rPr lang="ru-RU" sz="1600" b="1" dirty="0"/>
              <a:t>ПОРЯДОК  ВЫДАЧИ  ЛИСТА   ВРЕМЕННОЙ  НЕТРУДОСПОСОБНОСТИ </a:t>
            </a:r>
          </a:p>
          <a:p>
            <a:pPr algn="ctr">
              <a:defRPr/>
            </a:pPr>
            <a:r>
              <a:rPr lang="ru-RU" sz="1600" b="1" dirty="0"/>
              <a:t> ПО   БЕРЕМЕННОСТИ   И   РОДАМ</a:t>
            </a:r>
          </a:p>
        </p:txBody>
      </p:sp>
    </p:spTree>
    <p:extLst>
      <p:ext uri="{BB962C8B-B14F-4D97-AF65-F5344CB8AC3E}">
        <p14:creationId xmlns:p14="http://schemas.microsoft.com/office/powerpoint/2010/main" val="253990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782888" y="2060576"/>
            <a:ext cx="2665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1507" name="Rectangle 3"/>
          <p:cNvSpPr>
            <a:spLocks noChangeArrowheads="1"/>
          </p:cNvSpPr>
          <p:nvPr/>
        </p:nvSpPr>
        <p:spPr bwMode="auto">
          <a:xfrm>
            <a:off x="1676400" y="1676400"/>
            <a:ext cx="3733800" cy="566738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  <a:extLst/>
        </p:spPr>
        <p:txBody>
          <a:bodyPr wrap="none" anchor="ctr"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kk-KZ" sz="2000" dirty="0"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kk-KZ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неработающая женщина</a:t>
            </a:r>
            <a:r>
              <a:rPr lang="kk-KZ" sz="2000" dirty="0">
                <a:cs typeface="Times New Roman" pitchFamily="18" charset="0"/>
              </a:rPr>
              <a:t> </a:t>
            </a:r>
            <a:endParaRPr lang="ru-RU" sz="2000" dirty="0">
              <a:cs typeface="Times New Roman" pitchFamily="18" charset="0"/>
            </a:endParaRPr>
          </a:p>
          <a:p>
            <a:pPr algn="ctr">
              <a:defRPr/>
            </a:pPr>
            <a:endParaRPr lang="ru-RU" sz="2000" dirty="0">
              <a:cs typeface="Times New Roman" pitchFamily="18" charset="0"/>
            </a:endParaRPr>
          </a:p>
        </p:txBody>
      </p:sp>
      <p:sp>
        <p:nvSpPr>
          <p:cNvPr id="1301508" name="Rectangle 4"/>
          <p:cNvSpPr>
            <a:spLocks noChangeArrowheads="1"/>
          </p:cNvSpPr>
          <p:nvPr/>
        </p:nvSpPr>
        <p:spPr bwMode="auto">
          <a:xfrm>
            <a:off x="6096000" y="1658939"/>
            <a:ext cx="4032250" cy="504825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  <a:extLst/>
        </p:spPr>
        <p:txBody>
          <a:bodyPr wrap="none" anchor="ctr"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kk-KZ" sz="2000" dirty="0"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kk-KZ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работающая женщина 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algn="ctr">
              <a:defRPr/>
            </a:pP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1676400" y="22098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6172200" y="2209800"/>
            <a:ext cx="0" cy="3549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1752601" y="3810000"/>
            <a:ext cx="288925" cy="287338"/>
          </a:xfrm>
          <a:prstGeom prst="rightArrow">
            <a:avLst>
              <a:gd name="adj1" fmla="val 50000"/>
              <a:gd name="adj2" fmla="val 25138"/>
            </a:avLst>
          </a:prstGeom>
          <a:solidFill>
            <a:srgbClr val="F141C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1676401" y="5562600"/>
            <a:ext cx="360363" cy="287338"/>
          </a:xfrm>
          <a:prstGeom prst="rightArrow">
            <a:avLst>
              <a:gd name="adj1" fmla="val 50000"/>
              <a:gd name="adj2" fmla="val 31354"/>
            </a:avLst>
          </a:prstGeom>
          <a:solidFill>
            <a:srgbClr val="F141C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2057400" y="3429000"/>
            <a:ext cx="3886200" cy="1219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k-KZ" altLang="ru-RU" sz="1400" b="1">
              <a:cs typeface="Arial" panose="020B0604020202020204" pitchFamily="34" charset="0"/>
            </a:endParaRPr>
          </a:p>
          <a:p>
            <a:pPr eaLnBrk="1" hangingPunct="1"/>
            <a:r>
              <a:rPr lang="kk-KZ" altLang="ru-RU" sz="1600" b="1">
                <a:cs typeface="Times New Roman" panose="02020603050405020304" pitchFamily="18" charset="0"/>
              </a:rPr>
              <a:t>Единовременное государственное </a:t>
            </a:r>
          </a:p>
          <a:p>
            <a:pPr eaLnBrk="1" hangingPunct="1"/>
            <a:r>
              <a:rPr lang="kk-KZ" altLang="ru-RU" sz="1600" b="1">
                <a:cs typeface="Times New Roman" panose="02020603050405020304" pitchFamily="18" charset="0"/>
              </a:rPr>
              <a:t>социальное пособие на рождение:</a:t>
            </a:r>
          </a:p>
          <a:p>
            <a:pPr eaLnBrk="1" hangingPunct="1"/>
            <a:r>
              <a:rPr lang="kk-KZ" altLang="ru-RU" sz="1600" b="1">
                <a:solidFill>
                  <a:schemeClr val="accent2"/>
                </a:solidFill>
                <a:cs typeface="Times New Roman" panose="02020603050405020304" pitchFamily="18" charset="0"/>
              </a:rPr>
              <a:t>30 МРП</a:t>
            </a:r>
            <a:r>
              <a:rPr lang="kk-KZ" altLang="ru-RU" sz="1600" b="1">
                <a:cs typeface="Times New Roman" panose="02020603050405020304" pitchFamily="18" charset="0"/>
              </a:rPr>
              <a:t> – на первого, второго и третьего</a:t>
            </a:r>
          </a:p>
          <a:p>
            <a:pPr eaLnBrk="1" hangingPunct="1"/>
            <a:r>
              <a:rPr lang="kk-KZ" altLang="ru-RU" sz="1600" b="1">
                <a:cs typeface="Times New Roman" panose="02020603050405020304" pitchFamily="18" charset="0"/>
              </a:rPr>
              <a:t>ребенка </a:t>
            </a:r>
            <a:r>
              <a:rPr lang="kk-KZ" altLang="ru-RU" sz="1600" b="1">
                <a:solidFill>
                  <a:schemeClr val="hlink"/>
                </a:solidFill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kk-KZ" altLang="ru-RU" sz="1600" b="1">
                <a:solidFill>
                  <a:schemeClr val="accent2"/>
                </a:solidFill>
                <a:cs typeface="Times New Roman" panose="02020603050405020304" pitchFamily="18" charset="0"/>
              </a:rPr>
              <a:t>50 МРП</a:t>
            </a:r>
            <a:r>
              <a:rPr lang="kk-KZ" altLang="ru-RU" sz="1600" b="1">
                <a:cs typeface="Times New Roman" panose="02020603050405020304" pitchFamily="18" charset="0"/>
              </a:rPr>
              <a:t> – на четвертого и более детей </a:t>
            </a:r>
          </a:p>
          <a:p>
            <a:pPr eaLnBrk="1" hangingPunct="1"/>
            <a:endParaRPr lang="ru-RU" altLang="ru-RU" sz="1400" b="1" i="1">
              <a:solidFill>
                <a:schemeClr val="hlink"/>
              </a:solidFill>
              <a:cs typeface="Arial" panose="020B0604020202020204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2057400" y="4783138"/>
            <a:ext cx="3886200" cy="1981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kk-KZ" altLang="ru-RU" sz="1600" b="1">
                <a:cs typeface="Times New Roman" panose="02020603050405020304" pitchFamily="18" charset="0"/>
              </a:rPr>
              <a:t>Ежемесячное государственное</a:t>
            </a:r>
          </a:p>
          <a:p>
            <a:pPr eaLnBrk="1" hangingPunct="1"/>
            <a:r>
              <a:rPr lang="kk-KZ" altLang="ru-RU" sz="1600" b="1">
                <a:cs typeface="Times New Roman" panose="02020603050405020304" pitchFamily="18" charset="0"/>
              </a:rPr>
              <a:t> социальное  пособие по уходу за </a:t>
            </a:r>
          </a:p>
          <a:p>
            <a:pPr eaLnBrk="1" hangingPunct="1"/>
            <a:r>
              <a:rPr lang="kk-KZ" altLang="ru-RU" sz="1600" b="1">
                <a:cs typeface="Times New Roman" panose="02020603050405020304" pitchFamily="18" charset="0"/>
              </a:rPr>
              <a:t>ребенком по достижении им возраста </a:t>
            </a:r>
          </a:p>
          <a:p>
            <a:pPr eaLnBrk="1" hangingPunct="1"/>
            <a:r>
              <a:rPr lang="kk-KZ" altLang="ru-RU" sz="1600" b="1">
                <a:cs typeface="Times New Roman" panose="02020603050405020304" pitchFamily="18" charset="0"/>
              </a:rPr>
              <a:t>одного года (</a:t>
            </a:r>
            <a:r>
              <a:rPr lang="kk-KZ" altLang="ru-RU" sz="1600" b="1">
                <a:solidFill>
                  <a:schemeClr val="accent2"/>
                </a:solidFill>
                <a:cs typeface="Times New Roman" panose="02020603050405020304" pitchFamily="18" charset="0"/>
              </a:rPr>
              <a:t>ГСП):</a:t>
            </a:r>
          </a:p>
          <a:p>
            <a:pPr eaLnBrk="1" hangingPunct="1"/>
            <a:r>
              <a:rPr lang="kk-KZ" altLang="ru-RU" sz="1600" b="1">
                <a:cs typeface="Times New Roman" panose="02020603050405020304" pitchFamily="18" charset="0"/>
              </a:rPr>
              <a:t>на 1-ребенка: </a:t>
            </a:r>
            <a:r>
              <a:rPr lang="kk-KZ" altLang="ru-RU" sz="1600" b="1">
                <a:solidFill>
                  <a:schemeClr val="accent2"/>
                </a:solidFill>
                <a:cs typeface="Times New Roman" panose="02020603050405020304" pitchFamily="18" charset="0"/>
              </a:rPr>
              <a:t>5,5  МРП </a:t>
            </a:r>
            <a:endParaRPr lang="kk-KZ" altLang="ru-RU" sz="1600" b="1" i="1">
              <a:solidFill>
                <a:schemeClr val="hlink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kk-KZ" altLang="ru-RU" sz="1600" b="1">
                <a:cs typeface="Times New Roman" panose="02020603050405020304" pitchFamily="18" charset="0"/>
              </a:rPr>
              <a:t>на 2-ребенка: </a:t>
            </a:r>
            <a:r>
              <a:rPr lang="kk-KZ" altLang="ru-RU" sz="1600" b="1">
                <a:solidFill>
                  <a:schemeClr val="accent2"/>
                </a:solidFill>
                <a:cs typeface="Times New Roman" panose="02020603050405020304" pitchFamily="18" charset="0"/>
              </a:rPr>
              <a:t>6,5 МРП </a:t>
            </a:r>
          </a:p>
          <a:p>
            <a:pPr eaLnBrk="1" hangingPunct="1"/>
            <a:r>
              <a:rPr lang="kk-KZ" altLang="ru-RU" sz="1600" b="1">
                <a:solidFill>
                  <a:schemeClr val="accent2"/>
                </a:solidFill>
                <a:cs typeface="Times New Roman" panose="02020603050405020304" pitchFamily="18" charset="0"/>
              </a:rPr>
              <a:t>н</a:t>
            </a:r>
            <a:r>
              <a:rPr lang="kk-KZ" altLang="ru-RU" sz="1600" b="1">
                <a:cs typeface="Times New Roman" panose="02020603050405020304" pitchFamily="18" charset="0"/>
              </a:rPr>
              <a:t>а 3-ребенка: </a:t>
            </a:r>
            <a:r>
              <a:rPr lang="kk-KZ" altLang="ru-RU" sz="1600" b="1">
                <a:solidFill>
                  <a:schemeClr val="accent2"/>
                </a:solidFill>
                <a:cs typeface="Times New Roman" panose="02020603050405020304" pitchFamily="18" charset="0"/>
              </a:rPr>
              <a:t>7,5 МРП </a:t>
            </a:r>
            <a:endParaRPr lang="kk-KZ" altLang="ru-RU" sz="1600" b="1">
              <a:solidFill>
                <a:schemeClr val="hlink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kk-KZ" altLang="ru-RU" sz="1600" b="1">
                <a:cs typeface="Times New Roman" panose="02020603050405020304" pitchFamily="18" charset="0"/>
              </a:rPr>
              <a:t>на 4-ребенка и более: </a:t>
            </a:r>
            <a:r>
              <a:rPr lang="kk-KZ" altLang="ru-RU" sz="1600" b="1">
                <a:solidFill>
                  <a:schemeClr val="accent2"/>
                </a:solidFill>
                <a:cs typeface="Times New Roman" panose="02020603050405020304" pitchFamily="18" charset="0"/>
              </a:rPr>
              <a:t>8,5 МРП </a:t>
            </a:r>
            <a:endParaRPr lang="ru-RU" altLang="ru-RU" sz="1600" b="1">
              <a:solidFill>
                <a:schemeClr val="hlink"/>
              </a:solidFill>
              <a:cs typeface="Times New Roman" panose="02020603050405020304" pitchFamily="18" charset="0"/>
            </a:endParaRP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6477000" y="2362200"/>
            <a:ext cx="4191000" cy="93503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k-KZ" altLang="ru-RU" sz="1200">
              <a:cs typeface="Arial" panose="020B0604020202020204" pitchFamily="34" charset="0"/>
            </a:endParaRPr>
          </a:p>
          <a:p>
            <a:pPr eaLnBrk="1" hangingPunct="1"/>
            <a:r>
              <a:rPr lang="kk-KZ" altLang="ru-RU" sz="1600" b="1">
                <a:cs typeface="Times New Roman" panose="02020603050405020304" pitchFamily="18" charset="0"/>
              </a:rPr>
              <a:t>Единовременная социальная выплата</a:t>
            </a:r>
          </a:p>
          <a:p>
            <a:pPr eaLnBrk="1" hangingPunct="1"/>
            <a:r>
              <a:rPr lang="kk-KZ" altLang="ru-RU" sz="1600" b="1">
                <a:cs typeface="Times New Roman" panose="02020603050405020304" pitchFamily="18" charset="0"/>
              </a:rPr>
              <a:t> из  ГФСС на случай беременности и родов, </a:t>
            </a:r>
          </a:p>
          <a:p>
            <a:pPr eaLnBrk="1" hangingPunct="1"/>
            <a:r>
              <a:rPr lang="kk-KZ" altLang="ru-RU" sz="1600" b="1">
                <a:cs typeface="Times New Roman" panose="02020603050405020304" pitchFamily="18" charset="0"/>
              </a:rPr>
              <a:t>от средней заработной платы за последние </a:t>
            </a:r>
          </a:p>
          <a:p>
            <a:pPr eaLnBrk="1" hangingPunct="1"/>
            <a:r>
              <a:rPr lang="kk-KZ" altLang="ru-RU" sz="1600" b="1">
                <a:cs typeface="Times New Roman" panose="02020603050405020304" pitchFamily="18" charset="0"/>
              </a:rPr>
              <a:t>12 месяцев </a:t>
            </a:r>
            <a:endParaRPr lang="ru-RU" altLang="ru-RU" sz="1600" b="1" i="1">
              <a:solidFill>
                <a:schemeClr val="hlink"/>
              </a:solidFill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1400" b="1" i="1">
              <a:solidFill>
                <a:schemeClr val="hlink"/>
              </a:solidFill>
              <a:cs typeface="Arial" panose="020B0604020202020204" pitchFamily="34" charset="0"/>
            </a:endParaRPr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6172201" y="2743200"/>
            <a:ext cx="288925" cy="287338"/>
          </a:xfrm>
          <a:prstGeom prst="rightArrow">
            <a:avLst>
              <a:gd name="adj1" fmla="val 50000"/>
              <a:gd name="adj2" fmla="val 25138"/>
            </a:avLst>
          </a:prstGeom>
          <a:solidFill>
            <a:srgbClr val="F141C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6477000" y="3429000"/>
            <a:ext cx="4038600" cy="12954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k-KZ" altLang="ru-RU" sz="1600" b="1">
              <a:cs typeface="Times New Roman" panose="02020603050405020304" pitchFamily="18" charset="0"/>
            </a:endParaRPr>
          </a:p>
          <a:p>
            <a:pPr eaLnBrk="1" hangingPunct="1"/>
            <a:r>
              <a:rPr lang="kk-KZ" altLang="ru-RU" sz="1600" b="1">
                <a:cs typeface="Times New Roman" panose="02020603050405020304" pitchFamily="18" charset="0"/>
              </a:rPr>
              <a:t>Единовременное государственное </a:t>
            </a:r>
          </a:p>
          <a:p>
            <a:pPr eaLnBrk="1" hangingPunct="1"/>
            <a:r>
              <a:rPr lang="kk-KZ" altLang="ru-RU" sz="1600" b="1">
                <a:cs typeface="Times New Roman" panose="02020603050405020304" pitchFamily="18" charset="0"/>
              </a:rPr>
              <a:t>социальное пособие на рождение:</a:t>
            </a:r>
          </a:p>
          <a:p>
            <a:pPr eaLnBrk="1" hangingPunct="1"/>
            <a:r>
              <a:rPr lang="kk-KZ" altLang="ru-RU" sz="1600" b="1">
                <a:cs typeface="Times New Roman" panose="02020603050405020304" pitchFamily="18" charset="0"/>
              </a:rPr>
              <a:t> </a:t>
            </a:r>
            <a:r>
              <a:rPr lang="kk-KZ" altLang="ru-RU" sz="1600" b="1">
                <a:solidFill>
                  <a:schemeClr val="accent2"/>
                </a:solidFill>
                <a:cs typeface="Times New Roman" panose="02020603050405020304" pitchFamily="18" charset="0"/>
              </a:rPr>
              <a:t>30 МРП</a:t>
            </a:r>
            <a:r>
              <a:rPr lang="kk-KZ" altLang="ru-RU" sz="1600" b="1">
                <a:cs typeface="Times New Roman" panose="02020603050405020304" pitchFamily="18" charset="0"/>
              </a:rPr>
              <a:t> – на первого, второго и третьего</a:t>
            </a:r>
          </a:p>
          <a:p>
            <a:pPr eaLnBrk="1" hangingPunct="1"/>
            <a:r>
              <a:rPr lang="kk-KZ" altLang="ru-RU" sz="1600" b="1">
                <a:cs typeface="Times New Roman" panose="02020603050405020304" pitchFamily="18" charset="0"/>
              </a:rPr>
              <a:t>ребенка </a:t>
            </a:r>
            <a:endParaRPr lang="kk-KZ" altLang="ru-RU" sz="1600" b="1" i="1">
              <a:solidFill>
                <a:schemeClr val="hlink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kk-KZ" altLang="ru-RU" sz="1600" b="1">
                <a:solidFill>
                  <a:schemeClr val="accent2"/>
                </a:solidFill>
                <a:cs typeface="Times New Roman" panose="02020603050405020304" pitchFamily="18" charset="0"/>
              </a:rPr>
              <a:t>50 МРП –</a:t>
            </a:r>
            <a:r>
              <a:rPr lang="kk-KZ" altLang="ru-RU" sz="1600" b="1">
                <a:cs typeface="Times New Roman" panose="02020603050405020304" pitchFamily="18" charset="0"/>
              </a:rPr>
              <a:t> на четвертого и более детей</a:t>
            </a:r>
          </a:p>
          <a:p>
            <a:pPr eaLnBrk="1" hangingPunct="1"/>
            <a:endParaRPr lang="ru-RU" altLang="ru-RU" sz="1600" b="1" i="1">
              <a:solidFill>
                <a:schemeClr val="hlink"/>
              </a:solidFill>
            </a:endParaRPr>
          </a:p>
        </p:txBody>
      </p:sp>
      <p:sp>
        <p:nvSpPr>
          <p:cNvPr id="12302" name="AutoShape 14"/>
          <p:cNvSpPr>
            <a:spLocks noChangeArrowheads="1"/>
          </p:cNvSpPr>
          <p:nvPr/>
        </p:nvSpPr>
        <p:spPr bwMode="auto">
          <a:xfrm>
            <a:off x="6172201" y="3962400"/>
            <a:ext cx="288925" cy="287338"/>
          </a:xfrm>
          <a:prstGeom prst="rightArrow">
            <a:avLst>
              <a:gd name="adj1" fmla="val 50000"/>
              <a:gd name="adj2" fmla="val 25138"/>
            </a:avLst>
          </a:prstGeom>
          <a:solidFill>
            <a:srgbClr val="F141C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303" name="AutoShape 15"/>
          <p:cNvSpPr>
            <a:spLocks noChangeArrowheads="1"/>
          </p:cNvSpPr>
          <p:nvPr/>
        </p:nvSpPr>
        <p:spPr bwMode="auto">
          <a:xfrm>
            <a:off x="6172201" y="5638800"/>
            <a:ext cx="288925" cy="211138"/>
          </a:xfrm>
          <a:prstGeom prst="rightArrow">
            <a:avLst>
              <a:gd name="adj1" fmla="val 50000"/>
              <a:gd name="adj2" fmla="val 34210"/>
            </a:avLst>
          </a:prstGeom>
          <a:solidFill>
            <a:srgbClr val="F141C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6477000" y="4941889"/>
            <a:ext cx="4191000" cy="180022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k-KZ" altLang="ru-RU" sz="1400">
              <a:cs typeface="Arial" panose="020B0604020202020204" pitchFamily="34" charset="0"/>
            </a:endParaRPr>
          </a:p>
          <a:p>
            <a:pPr eaLnBrk="1" hangingPunct="1"/>
            <a:r>
              <a:rPr lang="kk-KZ" altLang="ru-RU" sz="1600" b="1">
                <a:cs typeface="Times New Roman" panose="02020603050405020304" pitchFamily="18" charset="0"/>
              </a:rPr>
              <a:t>Ежемесячная социальная выплата из ГФСС</a:t>
            </a:r>
          </a:p>
          <a:p>
            <a:pPr eaLnBrk="1" hangingPunct="1"/>
            <a:r>
              <a:rPr lang="kk-KZ" altLang="ru-RU" sz="1600" b="1">
                <a:cs typeface="Times New Roman" panose="02020603050405020304" pitchFamily="18" charset="0"/>
              </a:rPr>
              <a:t>по уходу за ребенком по достижении им  </a:t>
            </a:r>
          </a:p>
          <a:p>
            <a:pPr eaLnBrk="1" hangingPunct="1"/>
            <a:r>
              <a:rPr lang="kk-KZ" altLang="ru-RU" sz="1600" b="1">
                <a:cs typeface="Times New Roman" panose="02020603050405020304" pitchFamily="18" charset="0"/>
              </a:rPr>
              <a:t>возраста одного года, </a:t>
            </a:r>
            <a:r>
              <a:rPr lang="kk-KZ" altLang="ru-RU" sz="1600" b="1">
                <a:solidFill>
                  <a:schemeClr val="accent2"/>
                </a:solidFill>
                <a:cs typeface="Times New Roman" panose="02020603050405020304" pitchFamily="18" charset="0"/>
              </a:rPr>
              <a:t>40</a:t>
            </a:r>
            <a:r>
              <a:rPr lang="ru-RU" altLang="ru-RU" sz="1600" b="1">
                <a:solidFill>
                  <a:schemeClr val="accent2"/>
                </a:solidFill>
                <a:cs typeface="Times New Roman" panose="02020603050405020304" pitchFamily="18" charset="0"/>
              </a:rPr>
              <a:t>%</a:t>
            </a:r>
            <a:r>
              <a:rPr lang="kk-KZ" altLang="ru-RU" sz="1600" b="1">
                <a:solidFill>
                  <a:schemeClr val="accent2"/>
                </a:solidFill>
                <a:cs typeface="Times New Roman" panose="02020603050405020304" pitchFamily="18" charset="0"/>
              </a:rPr>
              <a:t> от средней</a:t>
            </a:r>
          </a:p>
          <a:p>
            <a:pPr eaLnBrk="1" hangingPunct="1"/>
            <a:r>
              <a:rPr lang="kk-KZ" altLang="ru-RU" sz="1600" b="1">
                <a:solidFill>
                  <a:schemeClr val="accent2"/>
                </a:solidFill>
                <a:cs typeface="Times New Roman" panose="02020603050405020304" pitchFamily="18" charset="0"/>
              </a:rPr>
              <a:t> заработной платы </a:t>
            </a:r>
            <a:r>
              <a:rPr lang="kk-KZ" altLang="ru-RU" sz="1600" b="1">
                <a:cs typeface="Times New Roman" panose="02020603050405020304" pitchFamily="18" charset="0"/>
              </a:rPr>
              <a:t>за последние 24 месяца,</a:t>
            </a:r>
          </a:p>
          <a:p>
            <a:pPr eaLnBrk="1" hangingPunct="1"/>
            <a:r>
              <a:rPr lang="kk-KZ" altLang="ru-RU" sz="1600" b="1">
                <a:cs typeface="Times New Roman" panose="02020603050405020304" pitchFamily="18" charset="0"/>
              </a:rPr>
              <a:t> не более 40% 10 МЗП </a:t>
            </a:r>
            <a:r>
              <a:rPr lang="kk-KZ" altLang="ru-RU" sz="1600" b="1" i="1">
                <a:solidFill>
                  <a:schemeClr val="hlink"/>
                </a:solidFill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kk-KZ" altLang="ru-RU" sz="1600" b="1">
                <a:cs typeface="Times New Roman" panose="02020603050405020304" pitchFamily="18" charset="0"/>
              </a:rPr>
              <a:t> не менее размера ГСП</a:t>
            </a:r>
          </a:p>
          <a:p>
            <a:pPr eaLnBrk="1" hangingPunct="1"/>
            <a:endParaRPr lang="ru-RU" altLang="ru-RU" sz="1400" b="1">
              <a:cs typeface="Arial" panose="020B0604020202020204" pitchFamily="34" charset="0"/>
            </a:endParaRPr>
          </a:p>
        </p:txBody>
      </p:sp>
      <p:pic>
        <p:nvPicPr>
          <p:cNvPr id="19473" name="Picture 17" descr="dariysha_zhanna_almaty1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067800" y="17174"/>
            <a:ext cx="1600200" cy="1524000"/>
          </a:xfrm>
          <a:prstGeom prst="rect">
            <a:avLst/>
          </a:prstGeom>
          <a:noFill/>
          <a:ln>
            <a:noFill/>
          </a:ln>
          <a:effectLst>
            <a:softEdge rad="215900"/>
          </a:effectLst>
          <a:extLst/>
        </p:spPr>
      </p:pic>
      <p:sp>
        <p:nvSpPr>
          <p:cNvPr id="20" name="Скругленный прямоугольник 10"/>
          <p:cNvSpPr/>
          <p:nvPr/>
        </p:nvSpPr>
        <p:spPr>
          <a:xfrm>
            <a:off x="1655764" y="76200"/>
            <a:ext cx="7412037" cy="685800"/>
          </a:xfrm>
          <a:prstGeom prst="roundRect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           </a:t>
            </a:r>
            <a:r>
              <a:rPr lang="ru-RU" sz="1600" b="1" dirty="0"/>
              <a:t>СОЦИАЛЬНАЯ   ПОДДЕРЖКА  МАТЕРИНСТВА  И  ДЕТСТВА </a:t>
            </a:r>
          </a:p>
        </p:txBody>
      </p:sp>
    </p:spTree>
    <p:extLst>
      <p:ext uri="{BB962C8B-B14F-4D97-AF65-F5344CB8AC3E}">
        <p14:creationId xmlns:p14="http://schemas.microsoft.com/office/powerpoint/2010/main" val="281314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622B3EE-D041-4AC9-B2B9-5A4531C04AA9}" type="slidenum">
              <a:rPr lang="ru-RU" altLang="ru-RU">
                <a:latin typeface="Arial" panose="020B0604020202020204" pitchFamily="34" charset="0"/>
              </a:rPr>
              <a:pPr eaLnBrk="1" hangingPunct="1"/>
              <a:t>12</a:t>
            </a:fld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24000" y="671513"/>
            <a:ext cx="9144000" cy="62484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</a:rPr>
              <a:t>Право граждан на охрану материнства обеспечивается: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ru-RU" sz="2200" dirty="0">
                <a:solidFill>
                  <a:schemeClr val="accent6"/>
                </a:solidFill>
              </a:rPr>
              <a:t>проведением медицинских осмотров </a:t>
            </a:r>
            <a:r>
              <a:rPr lang="ru-RU" sz="2200" b="1" i="1" dirty="0">
                <a:solidFill>
                  <a:schemeClr val="accent6"/>
                </a:solidFill>
              </a:rPr>
              <a:t>в рамках гарантированного объема бесплатной медицинской помощи</a:t>
            </a:r>
            <a:r>
              <a:rPr lang="ru-RU" sz="2200" b="1" dirty="0">
                <a:solidFill>
                  <a:schemeClr val="accent6"/>
                </a:solidFill>
              </a:rPr>
              <a:t>,</a:t>
            </a:r>
            <a:r>
              <a:rPr lang="ru-RU" sz="2200" dirty="0">
                <a:solidFill>
                  <a:schemeClr val="accent6"/>
                </a:solidFill>
              </a:rPr>
              <a:t> динамическим наблюдением и оздоровлением женщин репродуктивного возраста;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ru-RU" sz="2200" dirty="0">
                <a:solidFill>
                  <a:schemeClr val="accent6"/>
                </a:solidFill>
              </a:rPr>
              <a:t>лечением по медицинским показаниям основных заболеваний, непосредственно влияющих на репродуктивное здоровье женщин и здоровье ребенка, при поступлении в стационар по уходу за больным ребенком.</a:t>
            </a:r>
          </a:p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</a:rPr>
              <a:t>При стационарном лечении детей: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ru-RU" sz="2200" b="1" dirty="0">
                <a:solidFill>
                  <a:schemeClr val="accent6"/>
                </a:solidFill>
              </a:rPr>
              <a:t>в возрасте до трех лет, </a:t>
            </a:r>
            <a:r>
              <a:rPr lang="ru-RU" sz="2200" dirty="0">
                <a:solidFill>
                  <a:schemeClr val="accent6"/>
                </a:solidFill>
              </a:rPr>
              <a:t>а также тяжело больных детей старшего возраста, нуждающихся по заключению врачей в дополнительном уходе, матери (отцу) или иному лицу, непосредственно осуществляющему уход за ребенком, предоставляется возможность находиться с ним в медицинской организации с выдачей </a:t>
            </a:r>
            <a:r>
              <a:rPr lang="ru-RU" sz="2200" b="1" i="1" dirty="0">
                <a:solidFill>
                  <a:schemeClr val="accent6"/>
                </a:solidFill>
              </a:rPr>
              <a:t>листа о временной нетрудоспособности;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ru-RU" sz="2200" dirty="0">
                <a:solidFill>
                  <a:schemeClr val="accent6"/>
                </a:solidFill>
              </a:rPr>
              <a:t>кормящая мать ребенка до одного года жизни обеспечивается </a:t>
            </a:r>
            <a:r>
              <a:rPr lang="ru-RU" sz="2200" b="1" i="1" dirty="0">
                <a:solidFill>
                  <a:schemeClr val="accent6"/>
                </a:solidFill>
              </a:rPr>
              <a:t>бесплатным питанием </a:t>
            </a:r>
            <a:r>
              <a:rPr lang="ru-RU" sz="2200" dirty="0">
                <a:solidFill>
                  <a:schemeClr val="accent6"/>
                </a:solidFill>
              </a:rPr>
              <a:t>в медицинской организации на весь период пребывания по уходу за ребенком.</a:t>
            </a:r>
          </a:p>
        </p:txBody>
      </p:sp>
      <p:sp>
        <p:nvSpPr>
          <p:cNvPr id="6" name="Скругленный прямоугольник 10"/>
          <p:cNvSpPr/>
          <p:nvPr/>
        </p:nvSpPr>
        <p:spPr>
          <a:xfrm>
            <a:off x="1611314" y="76201"/>
            <a:ext cx="9056687" cy="595313"/>
          </a:xfrm>
          <a:prstGeom prst="roundRect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КОДЕКС  РЕСПУБЛИКИ  КАЗАХСТАН  О  ЗДОРОВЬЕ  НАРОДА</a:t>
            </a:r>
          </a:p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  И   СИСТЕМЕ ЗДРАВООХРАНЕНИЯ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81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5B5062C-E049-4ABB-A430-902BACA955DE}" type="slidenum">
              <a:rPr lang="ru-RU" altLang="ru-RU">
                <a:latin typeface="Arial" panose="020B0604020202020204" pitchFamily="34" charset="0"/>
              </a:rPr>
              <a:pPr eaLnBrk="1" hangingPunct="1"/>
              <a:t>13</a:t>
            </a:fld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24000" y="696913"/>
            <a:ext cx="9067800" cy="638636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6088" algn="ctr">
              <a:defRPr/>
            </a:pPr>
            <a:r>
              <a:rPr lang="ru-RU" sz="2400" b="1" dirty="0">
                <a:solidFill>
                  <a:srgbClr val="0000FF"/>
                </a:solidFill>
              </a:rPr>
              <a:t>Особенности регулирования труда женщин и иных лиц с семейными обязанностями  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sz="1900" dirty="0">
                <a:solidFill>
                  <a:schemeClr val="accent6"/>
                </a:solidFill>
              </a:rPr>
              <a:t>ограничение </a:t>
            </a:r>
            <a:r>
              <a:rPr lang="ru-RU" sz="1900" b="1" i="1" dirty="0">
                <a:solidFill>
                  <a:srgbClr val="FF0000"/>
                </a:solidFill>
              </a:rPr>
              <a:t>расторжения трудового договора</a:t>
            </a:r>
            <a:r>
              <a:rPr lang="ru-RU" sz="1900" dirty="0">
                <a:solidFill>
                  <a:srgbClr val="FF0000"/>
                </a:solidFill>
              </a:rPr>
              <a:t> </a:t>
            </a:r>
            <a:r>
              <a:rPr lang="ru-RU" sz="1900" dirty="0">
                <a:solidFill>
                  <a:schemeClr val="accent6"/>
                </a:solidFill>
              </a:rPr>
              <a:t>по инициативе работодателя, т.е. расторжение трудового договора по инициативе работодателя </a:t>
            </a:r>
            <a:r>
              <a:rPr lang="ru-RU" sz="1900" b="1" dirty="0">
                <a:solidFill>
                  <a:schemeClr val="accent6"/>
                </a:solidFill>
              </a:rPr>
              <a:t>с беременными женщинами, женщинами, имеющими детей в возрасте до трех лет, одинокими матерями, воспитывающими ребенка в возрасте до четырнадцати лет (ребенка-инвалида до восемнадцати лет)</a:t>
            </a:r>
            <a:r>
              <a:rPr lang="ru-RU" sz="1900" dirty="0">
                <a:solidFill>
                  <a:schemeClr val="accent6"/>
                </a:solidFill>
              </a:rPr>
              <a:t>, иными лицами, воспитывающими указанную категорию детей без матери, </a:t>
            </a:r>
            <a:r>
              <a:rPr lang="ru-RU" sz="1900" b="1" i="1" dirty="0">
                <a:solidFill>
                  <a:srgbClr val="FF0000"/>
                </a:solidFill>
              </a:rPr>
              <a:t>не допускается</a:t>
            </a:r>
            <a:r>
              <a:rPr lang="ru-RU" sz="1900" b="1" i="1" dirty="0">
                <a:solidFill>
                  <a:schemeClr val="accent6"/>
                </a:solidFill>
              </a:rPr>
              <a:t>,</a:t>
            </a:r>
            <a:r>
              <a:rPr lang="ru-RU" sz="1900" dirty="0">
                <a:solidFill>
                  <a:schemeClr val="accent6"/>
                </a:solidFill>
              </a:rPr>
              <a:t> за исключением отрицательных случаев, предусмотренных законодательными актами РК; </a:t>
            </a:r>
          </a:p>
          <a:p>
            <a:pPr marL="285750" indent="-285750">
              <a:buFont typeface="Wingdings" pitchFamily="2" charset="2"/>
              <a:buChar char="Ø"/>
              <a:tabLst>
                <a:tab pos="446088" algn="l"/>
              </a:tabLst>
              <a:defRPr/>
            </a:pPr>
            <a:r>
              <a:rPr lang="ru-RU" sz="1900" dirty="0">
                <a:solidFill>
                  <a:schemeClr val="accent6"/>
                </a:solidFill>
              </a:rPr>
              <a:t> в случае если на день истечения срока трудового договора женщина представит медицинское заключение </a:t>
            </a:r>
            <a:r>
              <a:rPr lang="ru-RU" sz="1900" b="1" i="1" dirty="0">
                <a:solidFill>
                  <a:srgbClr val="FF0000"/>
                </a:solidFill>
              </a:rPr>
              <a:t>о беременности сроком двенадцать и более недель</a:t>
            </a:r>
            <a:r>
              <a:rPr lang="ru-RU" sz="1900" dirty="0">
                <a:solidFill>
                  <a:schemeClr val="accent6"/>
                </a:solidFill>
              </a:rPr>
              <a:t>, работодатель обязан по ее письменному заявлению продлить срок трудового договора по день окончания отпуска по уходу за ребенком до достижения им возраста трех лет;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sz="1900" dirty="0">
                <a:solidFill>
                  <a:schemeClr val="accent6"/>
                </a:solidFill>
              </a:rPr>
              <a:t> </a:t>
            </a:r>
            <a:r>
              <a:rPr lang="ru-RU" sz="1900" b="1" i="1" dirty="0">
                <a:solidFill>
                  <a:srgbClr val="FF0000"/>
                </a:solidFill>
              </a:rPr>
              <a:t> запрещается применение труда женщин на тяжелых работах</a:t>
            </a:r>
            <a:r>
              <a:rPr lang="ru-RU" sz="1900" i="1" dirty="0">
                <a:solidFill>
                  <a:schemeClr val="accent6"/>
                </a:solidFill>
              </a:rPr>
              <a:t>, </a:t>
            </a:r>
            <a:r>
              <a:rPr lang="ru-RU" sz="1900" dirty="0">
                <a:solidFill>
                  <a:schemeClr val="accent6"/>
                </a:solidFill>
              </a:rPr>
              <a:t>работах с вредными (особо вредными) и (или) опасными условиями труда. </a:t>
            </a:r>
          </a:p>
          <a:p>
            <a:pPr>
              <a:defRPr/>
            </a:pPr>
            <a:r>
              <a:rPr lang="ru-RU" sz="1900" i="1" dirty="0">
                <a:solidFill>
                  <a:schemeClr val="accent6"/>
                </a:solidFill>
              </a:rPr>
              <a:t>Список производств, цехов, профессий и должностей, перечень тяжелых работ, работ с вредными (особо вредными) и (или) опасными условиями труда </a:t>
            </a:r>
            <a:r>
              <a:rPr lang="ru-RU" sz="1900" dirty="0">
                <a:solidFill>
                  <a:schemeClr val="accent6"/>
                </a:solidFill>
              </a:rPr>
              <a:t>утвержден</a:t>
            </a:r>
            <a:r>
              <a:rPr lang="ru-RU" sz="1900" u="sng" dirty="0">
                <a:solidFill>
                  <a:schemeClr val="accent6"/>
                </a:solidFill>
              </a:rPr>
              <a:t> </a:t>
            </a:r>
            <a:r>
              <a:rPr lang="ru-RU" sz="1900" b="1" i="1" dirty="0">
                <a:solidFill>
                  <a:schemeClr val="accent6"/>
                </a:solidFill>
                <a:hlinkClick r:id="rId2" action="ppaction://hlinkfile"/>
              </a:rPr>
              <a:t>приказом</a:t>
            </a:r>
            <a:r>
              <a:rPr lang="ru-RU" sz="1900" b="1" i="1" dirty="0">
                <a:solidFill>
                  <a:schemeClr val="accent6"/>
                </a:solidFill>
              </a:rPr>
              <a:t> </a:t>
            </a:r>
            <a:r>
              <a:rPr lang="ru-RU" sz="1900" b="1" i="1" dirty="0" err="1">
                <a:solidFill>
                  <a:schemeClr val="accent6"/>
                </a:solidFill>
              </a:rPr>
              <a:t>и.о</a:t>
            </a:r>
            <a:r>
              <a:rPr lang="ru-RU" sz="1900" b="1" i="1" dirty="0">
                <a:solidFill>
                  <a:schemeClr val="accent6"/>
                </a:solidFill>
              </a:rPr>
              <a:t>. Министра труда и социальной защиты населения Республики Казахстан от 31 июля 2007 г. №182-п; </a:t>
            </a:r>
            <a:endParaRPr lang="ru-RU" sz="1900" dirty="0">
              <a:solidFill>
                <a:schemeClr val="accent6"/>
              </a:solidFill>
            </a:endParaRPr>
          </a:p>
        </p:txBody>
      </p:sp>
      <p:sp>
        <p:nvSpPr>
          <p:cNvPr id="6" name="Скругленный прямоугольник 10"/>
          <p:cNvSpPr/>
          <p:nvPr/>
        </p:nvSpPr>
        <p:spPr>
          <a:xfrm>
            <a:off x="1558925" y="22226"/>
            <a:ext cx="9056688" cy="595313"/>
          </a:xfrm>
          <a:prstGeom prst="roundRect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ТРУДОВОЙ  КОДЕКС   РЕСПУБЛИКИ   КАЗАХСТАН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59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10744F4-DE78-4633-B57D-423E077B45F6}" type="slidenum">
              <a:rPr lang="ru-RU" altLang="ru-RU">
                <a:latin typeface="Arial" panose="020B0604020202020204" pitchFamily="34" charset="0"/>
              </a:rPr>
              <a:pPr eaLnBrk="1" hangingPunct="1"/>
              <a:t>14</a:t>
            </a:fld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24000" y="696914"/>
            <a:ext cx="9067800" cy="68480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buFont typeface="Wingdings" pitchFamily="2" charset="2"/>
              <a:buChar char="Ø"/>
              <a:defRPr/>
            </a:pPr>
            <a:endParaRPr lang="ru-RU" sz="2000" dirty="0">
              <a:solidFill>
                <a:schemeClr val="accent6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ru-RU" sz="2000" dirty="0">
                <a:solidFill>
                  <a:schemeClr val="accent6"/>
                </a:solidFill>
              </a:rPr>
              <a:t>запрещаются подъем и перемещение вручную женщинами тяжестей, превышающих установленные для них предельные нормы;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ru-RU" sz="2000" dirty="0">
                <a:solidFill>
                  <a:schemeClr val="accent6"/>
                </a:solidFill>
              </a:rPr>
              <a:t> законодательным актом определен </a:t>
            </a:r>
            <a:r>
              <a:rPr lang="ru-RU" sz="2000" b="1" i="1" dirty="0">
                <a:solidFill>
                  <a:schemeClr val="accent6"/>
                </a:solidFill>
              </a:rPr>
              <a:t>список работ, на которых запрещается применение труда женщин,</a:t>
            </a:r>
            <a:r>
              <a:rPr lang="ru-RU" sz="2000" dirty="0">
                <a:solidFill>
                  <a:schemeClr val="accent6"/>
                </a:solidFill>
              </a:rPr>
              <a:t> в частности </a:t>
            </a:r>
            <a:r>
              <a:rPr lang="ru-RU" sz="2000" b="1" dirty="0">
                <a:solidFill>
                  <a:schemeClr val="accent6"/>
                </a:solidFill>
              </a:rPr>
              <a:t>Постановлением Правительства Республики Казахстан от 28 октября 2011 года № 1220;</a:t>
            </a:r>
            <a:endParaRPr lang="ru-RU" sz="2000" dirty="0">
              <a:solidFill>
                <a:schemeClr val="accent6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ru-RU" sz="2000" dirty="0">
                <a:solidFill>
                  <a:schemeClr val="accent6"/>
                </a:solidFill>
              </a:rPr>
              <a:t> работодатель </a:t>
            </a:r>
            <a:r>
              <a:rPr lang="ru-RU" sz="2000" b="1" i="1" dirty="0">
                <a:solidFill>
                  <a:schemeClr val="accent6"/>
                </a:solidFill>
              </a:rPr>
              <a:t>не вправе привлекать беременных женщин к работе в ночное время</a:t>
            </a:r>
            <a:r>
              <a:rPr lang="ru-RU" sz="2000" dirty="0">
                <a:solidFill>
                  <a:schemeClr val="accent6"/>
                </a:solidFill>
              </a:rPr>
              <a:t>, </a:t>
            </a:r>
            <a:r>
              <a:rPr lang="ru-RU" sz="2000" b="1" i="1" dirty="0">
                <a:solidFill>
                  <a:schemeClr val="accent6"/>
                </a:solidFill>
              </a:rPr>
              <a:t>работе в выходные и праздничные дни, сверхурочной работе, направлять их в командировку, а также отзывать их из оплачиваемого ежегодного трудового отпуск;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ru-RU" sz="2000" dirty="0">
                <a:solidFill>
                  <a:schemeClr val="accent6"/>
                </a:solidFill>
              </a:rPr>
              <a:t> помимо перерыва для отдыха и приема пищи, внутрисменных и специальных перерывов, женщинам, имеющим детей в возрасте </a:t>
            </a:r>
            <a:r>
              <a:rPr lang="ru-RU" sz="2000" b="1" i="1" dirty="0">
                <a:solidFill>
                  <a:srgbClr val="FF0000"/>
                </a:solidFill>
              </a:rPr>
              <a:t>до полутора лет </a:t>
            </a:r>
            <a:r>
              <a:rPr lang="ru-RU" sz="2000" dirty="0">
                <a:solidFill>
                  <a:schemeClr val="accent6"/>
                </a:solidFill>
              </a:rPr>
              <a:t>предоставляются дополнительные </a:t>
            </a:r>
            <a:r>
              <a:rPr lang="ru-RU" sz="2000" b="1" i="1" dirty="0">
                <a:solidFill>
                  <a:srgbClr val="FF0000"/>
                </a:solidFill>
              </a:rPr>
              <a:t>перерывы для кормления ребенка (детей) </a:t>
            </a:r>
            <a:r>
              <a:rPr lang="ru-RU" sz="2000" dirty="0">
                <a:solidFill>
                  <a:schemeClr val="accent6"/>
                </a:solidFill>
              </a:rPr>
              <a:t>не реже чем через каждые три часа работы следующей продолжительности:</a:t>
            </a:r>
          </a:p>
          <a:p>
            <a:pPr algn="just">
              <a:defRPr/>
            </a:pPr>
            <a:r>
              <a:rPr lang="ru-RU" sz="2000" dirty="0">
                <a:solidFill>
                  <a:schemeClr val="accent6"/>
                </a:solidFill>
              </a:rPr>
              <a:t>- имеющим одного ребенка, — каждый перерыв </a:t>
            </a:r>
            <a:r>
              <a:rPr lang="ru-RU" sz="2000" b="1" i="1" dirty="0">
                <a:solidFill>
                  <a:srgbClr val="FF0000"/>
                </a:solidFill>
              </a:rPr>
              <a:t>не менее тридцати минут;</a:t>
            </a:r>
          </a:p>
          <a:p>
            <a:pPr algn="just">
              <a:defRPr/>
            </a:pPr>
            <a:r>
              <a:rPr lang="ru-RU" sz="2000" dirty="0">
                <a:solidFill>
                  <a:schemeClr val="accent6"/>
                </a:solidFill>
              </a:rPr>
              <a:t>- имеющим двух или более детей, — каждый перерыв </a:t>
            </a:r>
            <a:r>
              <a:rPr lang="ru-RU" sz="2000" b="1" i="1" dirty="0">
                <a:solidFill>
                  <a:srgbClr val="FF0000"/>
                </a:solidFill>
              </a:rPr>
              <a:t>не менее одного часа.</a:t>
            </a:r>
          </a:p>
          <a:p>
            <a:pPr algn="just">
              <a:defRPr/>
            </a:pPr>
            <a:r>
              <a:rPr lang="ru-RU" sz="2000" dirty="0">
                <a:solidFill>
                  <a:schemeClr val="accent6"/>
                </a:solidFill>
              </a:rPr>
              <a:t>	При этом, </a:t>
            </a:r>
            <a:r>
              <a:rPr lang="ru-RU" sz="2000" b="1" i="1" dirty="0">
                <a:solidFill>
                  <a:schemeClr val="accent6"/>
                </a:solidFill>
              </a:rPr>
              <a:t>перерывы для кормления ребенка (детей) включаются в рабочее время. За время перерывов женщинам </a:t>
            </a:r>
            <a:r>
              <a:rPr lang="ru-RU" sz="2000" b="1" i="1" dirty="0">
                <a:solidFill>
                  <a:srgbClr val="FF0000"/>
                </a:solidFill>
              </a:rPr>
              <a:t>сохраняется средняя заработная плата;</a:t>
            </a:r>
            <a:endParaRPr lang="ru-RU" sz="2000" dirty="0">
              <a:solidFill>
                <a:srgbClr val="FF0000"/>
              </a:solidFill>
            </a:endParaRPr>
          </a:p>
          <a:p>
            <a:pPr>
              <a:defRPr/>
            </a:pPr>
            <a:endParaRPr lang="ru-RU" sz="2000" dirty="0"/>
          </a:p>
          <a:p>
            <a:pPr indent="446088">
              <a:defRPr/>
            </a:pPr>
            <a:endParaRPr lang="ru-RU" sz="1900" dirty="0">
              <a:solidFill>
                <a:schemeClr val="accent6"/>
              </a:solidFill>
            </a:endParaRPr>
          </a:p>
        </p:txBody>
      </p:sp>
      <p:sp>
        <p:nvSpPr>
          <p:cNvPr id="6" name="Скругленный прямоугольник 10"/>
          <p:cNvSpPr/>
          <p:nvPr/>
        </p:nvSpPr>
        <p:spPr>
          <a:xfrm>
            <a:off x="1611314" y="87313"/>
            <a:ext cx="9056687" cy="595312"/>
          </a:xfrm>
          <a:prstGeom prst="roundRect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ТРУДОВОЙ  КОДЕКС   РЕСПУБЛИКИ   КАЗАХСТАН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33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Текст 2"/>
          <p:cNvSpPr>
            <a:spLocks noGrp="1"/>
          </p:cNvSpPr>
          <p:nvPr>
            <p:ph type="body" idx="1"/>
          </p:nvPr>
        </p:nvSpPr>
        <p:spPr>
          <a:xfrm>
            <a:off x="1631950" y="852489"/>
            <a:ext cx="4464050" cy="631825"/>
          </a:xfrm>
          <a:solidFill>
            <a:srgbClr val="F6FF9F"/>
          </a:solidFill>
        </p:spPr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accent6">
                    <a:lumMod val="60000"/>
                    <a:lumOff val="40000"/>
                  </a:schemeClr>
                </a:solidFill>
                <a:cs typeface="Times New Roman" pitchFamily="18" charset="0"/>
              </a:rPr>
              <a:t>Конвенция МОТ № </a:t>
            </a:r>
            <a:r>
              <a:rPr lang="en-GB" sz="2000" dirty="0">
                <a:solidFill>
                  <a:schemeClr val="accent6">
                    <a:lumMod val="60000"/>
                    <a:lumOff val="40000"/>
                  </a:schemeClr>
                </a:solidFill>
                <a:cs typeface="Times New Roman" pitchFamily="18" charset="0"/>
              </a:rPr>
              <a:t>183</a:t>
            </a:r>
            <a:endParaRPr lang="ru-RU" sz="2000" dirty="0">
              <a:solidFill>
                <a:schemeClr val="accent6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9699" name="Текст 4"/>
          <p:cNvSpPr>
            <a:spLocks noGrp="1"/>
          </p:cNvSpPr>
          <p:nvPr>
            <p:ph type="body" sz="quarter" idx="3"/>
          </p:nvPr>
        </p:nvSpPr>
        <p:spPr>
          <a:xfrm>
            <a:off x="6096000" y="873126"/>
            <a:ext cx="4464050" cy="631825"/>
          </a:xfrm>
          <a:solidFill>
            <a:srgbClr val="F6FF9F"/>
          </a:solidFill>
        </p:spPr>
        <p:txBody>
          <a:bodyPr>
            <a:normAutofit lnSpcReduction="10000"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2000" dirty="0">
                <a:solidFill>
                  <a:schemeClr val="accent6">
                    <a:lumMod val="60000"/>
                    <a:lumOff val="40000"/>
                  </a:schemeClr>
                </a:solidFill>
                <a:cs typeface="Times New Roman" pitchFamily="18" charset="0"/>
              </a:rPr>
              <a:t>Действующее законодательство Республики Казахстан</a:t>
            </a:r>
          </a:p>
        </p:txBody>
      </p:sp>
      <p:graphicFrame>
        <p:nvGraphicFramePr>
          <p:cNvPr id="9" name="Объект 14"/>
          <p:cNvGraphicFramePr>
            <a:graphicFrameLocks noGrp="1"/>
          </p:cNvGraphicFramePr>
          <p:nvPr>
            <p:ph sz="half" idx="2"/>
          </p:nvPr>
        </p:nvGraphicFramePr>
        <p:xfrm>
          <a:off x="1524000" y="1700809"/>
          <a:ext cx="4497388" cy="4425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1524000" y="2027239"/>
            <a:ext cx="1258888" cy="3673475"/>
          </a:xfrm>
          <a:prstGeom prst="roundRect">
            <a:avLst/>
          </a:prstGeom>
          <a:solidFill>
            <a:srgbClr val="FFC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2"/>
                </a:solidFill>
                <a:cs typeface="Times New Roman" pitchFamily="18" charset="0"/>
              </a:rPr>
              <a:t>все работаю-</a:t>
            </a:r>
            <a:r>
              <a:rPr lang="ru-RU" sz="1400" b="1" dirty="0" err="1">
                <a:solidFill>
                  <a:schemeClr val="tx2"/>
                </a:solidFill>
                <a:cs typeface="Times New Roman" pitchFamily="18" charset="0"/>
              </a:rPr>
              <a:t>щие</a:t>
            </a:r>
            <a:r>
              <a:rPr lang="ru-RU" sz="1400" b="1" dirty="0">
                <a:solidFill>
                  <a:schemeClr val="tx2"/>
                </a:solidFill>
                <a:cs typeface="Times New Roman" pitchFamily="18" charset="0"/>
              </a:rPr>
              <a:t> по найму женщины, включая женщин, занятых </a:t>
            </a:r>
            <a:r>
              <a:rPr lang="ru-RU" sz="1400" b="1" dirty="0" err="1">
                <a:solidFill>
                  <a:schemeClr val="tx2"/>
                </a:solidFill>
                <a:cs typeface="Times New Roman" pitchFamily="18" charset="0"/>
              </a:rPr>
              <a:t>нетипич-ными</a:t>
            </a:r>
            <a:r>
              <a:rPr lang="ru-RU" sz="1400" b="1" dirty="0">
                <a:solidFill>
                  <a:schemeClr val="tx2"/>
                </a:solidFill>
                <a:cs typeface="Times New Roman" pitchFamily="18" charset="0"/>
              </a:rPr>
              <a:t> формами зависимого труда</a:t>
            </a:r>
            <a:endParaRPr lang="ru-RU" sz="1400" b="1" dirty="0"/>
          </a:p>
        </p:txBody>
      </p:sp>
      <p:sp>
        <p:nvSpPr>
          <p:cNvPr id="11" name="Штриховая стрелка вправо 10"/>
          <p:cNvSpPr/>
          <p:nvPr/>
        </p:nvSpPr>
        <p:spPr>
          <a:xfrm>
            <a:off x="2771776" y="2430463"/>
            <a:ext cx="1800225" cy="1160462"/>
          </a:xfrm>
          <a:prstGeom prst="stripedRightArrow">
            <a:avLst/>
          </a:prstGeom>
          <a:solidFill>
            <a:srgbClr val="CCE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b="1" dirty="0">
                <a:solidFill>
                  <a:schemeClr val="tx2"/>
                </a:solidFill>
                <a:cs typeface="Times New Roman" pitchFamily="18" charset="0"/>
              </a:rPr>
              <a:t>отпуск по беременности и родам </a:t>
            </a:r>
          </a:p>
        </p:txBody>
      </p:sp>
      <p:sp>
        <p:nvSpPr>
          <p:cNvPr id="12" name="Штриховая стрелка вправо 11"/>
          <p:cNvSpPr/>
          <p:nvPr/>
        </p:nvSpPr>
        <p:spPr>
          <a:xfrm>
            <a:off x="2795588" y="4005263"/>
            <a:ext cx="1776412" cy="1223962"/>
          </a:xfrm>
          <a:prstGeom prst="stripedRightArrow">
            <a:avLst/>
          </a:prstGeom>
          <a:solidFill>
            <a:srgbClr val="CCE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b="1" dirty="0" err="1">
                <a:solidFill>
                  <a:schemeClr val="tx2"/>
                </a:solidFill>
                <a:cs typeface="Times New Roman" pitchFamily="18" charset="0"/>
              </a:rPr>
              <a:t>дополнитель-ный</a:t>
            </a:r>
            <a:r>
              <a:rPr lang="ru-RU" sz="1300" b="1" dirty="0">
                <a:solidFill>
                  <a:schemeClr val="tx2"/>
                </a:solidFill>
                <a:cs typeface="Times New Roman" pitchFamily="18" charset="0"/>
              </a:rPr>
              <a:t> отпуск 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22801" y="2209801"/>
            <a:ext cx="1414463" cy="1439863"/>
          </a:xfrm>
          <a:prstGeom prst="roundRect">
            <a:avLst/>
          </a:prstGeom>
          <a:solidFill>
            <a:srgbClr val="FFC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b="1" dirty="0">
                <a:solidFill>
                  <a:srgbClr val="FF0000"/>
                </a:solidFill>
                <a:cs typeface="Times New Roman" pitchFamily="18" charset="0"/>
              </a:rPr>
              <a:t>не менее 14 недель, </a:t>
            </a:r>
            <a:r>
              <a:rPr lang="ru-RU" sz="1300" b="1" dirty="0">
                <a:solidFill>
                  <a:schemeClr val="tx2"/>
                </a:solidFill>
                <a:cs typeface="Times New Roman" pitchFamily="18" charset="0"/>
              </a:rPr>
              <a:t>включая         </a:t>
            </a:r>
            <a:r>
              <a:rPr lang="ru-RU" sz="1300" b="1" dirty="0">
                <a:solidFill>
                  <a:srgbClr val="FF0000"/>
                </a:solidFill>
                <a:cs typeface="Times New Roman" pitchFamily="18" charset="0"/>
              </a:rPr>
              <a:t>6 недель </a:t>
            </a:r>
            <a:r>
              <a:rPr lang="ru-RU" sz="1300" b="1" dirty="0">
                <a:solidFill>
                  <a:schemeClr val="tx2"/>
                </a:solidFill>
                <a:cs typeface="Times New Roman" pitchFamily="18" charset="0"/>
              </a:rPr>
              <a:t>после рождения ребенка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22801" y="3990976"/>
            <a:ext cx="1412875" cy="1439863"/>
          </a:xfrm>
          <a:prstGeom prst="roundRect">
            <a:avLst/>
          </a:prstGeom>
          <a:solidFill>
            <a:srgbClr val="FFC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b="1" dirty="0">
                <a:solidFill>
                  <a:schemeClr val="tx1"/>
                </a:solidFill>
                <a:cs typeface="Times New Roman" pitchFamily="18" charset="0"/>
              </a:rPr>
              <a:t>до или после в случае заболевания, осложнений или опасности осложнений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096000" y="852489"/>
            <a:ext cx="0" cy="6021387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631950" y="1484313"/>
            <a:ext cx="8928100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6311901" y="2019301"/>
            <a:ext cx="1152525" cy="3681413"/>
          </a:xfrm>
          <a:prstGeom prst="roundRect">
            <a:avLst/>
          </a:prstGeom>
          <a:solidFill>
            <a:srgbClr val="FFC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2"/>
                </a:solidFill>
                <a:cs typeface="Times New Roman" pitchFamily="18" charset="0"/>
              </a:rPr>
              <a:t>все </a:t>
            </a:r>
            <a:r>
              <a:rPr lang="ru-RU" sz="1400" b="1" dirty="0" err="1">
                <a:solidFill>
                  <a:schemeClr val="tx2"/>
                </a:solidFill>
                <a:cs typeface="Times New Roman" pitchFamily="18" charset="0"/>
              </a:rPr>
              <a:t>женщины,работаю-щие</a:t>
            </a:r>
            <a:r>
              <a:rPr lang="ru-RU" sz="1400" b="1" dirty="0">
                <a:solidFill>
                  <a:schemeClr val="tx2"/>
                </a:solidFill>
                <a:cs typeface="Times New Roman" pitchFamily="18" charset="0"/>
              </a:rPr>
              <a:t> на основании трудового договора и </a:t>
            </a:r>
            <a:r>
              <a:rPr lang="ru-RU" sz="1400" b="1" dirty="0" err="1">
                <a:solidFill>
                  <a:schemeClr val="tx2"/>
                </a:solidFill>
                <a:cs typeface="Times New Roman" pitchFamily="18" charset="0"/>
              </a:rPr>
              <a:t>самостоя-тельно</a:t>
            </a:r>
            <a:r>
              <a:rPr lang="ru-RU" sz="1400" b="1" dirty="0">
                <a:solidFill>
                  <a:schemeClr val="tx2"/>
                </a:solidFill>
                <a:cs typeface="Times New Roman" pitchFamily="18" charset="0"/>
              </a:rPr>
              <a:t> занятые женщины</a:t>
            </a:r>
          </a:p>
        </p:txBody>
      </p:sp>
      <p:sp>
        <p:nvSpPr>
          <p:cNvPr id="25" name="Штриховая стрелка вправо 24"/>
          <p:cNvSpPr/>
          <p:nvPr/>
        </p:nvSpPr>
        <p:spPr>
          <a:xfrm>
            <a:off x="7478714" y="2406651"/>
            <a:ext cx="1512887" cy="1160463"/>
          </a:xfrm>
          <a:prstGeom prst="stripedRightArrow">
            <a:avLst/>
          </a:prstGeom>
          <a:solidFill>
            <a:srgbClr val="CCE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b="1" dirty="0">
                <a:solidFill>
                  <a:schemeClr val="tx2"/>
                </a:solidFill>
                <a:cs typeface="Times New Roman" pitchFamily="18" charset="0"/>
              </a:rPr>
              <a:t>отпуск по беременности и родам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9067800" y="2019301"/>
            <a:ext cx="1492250" cy="1971675"/>
          </a:xfrm>
          <a:prstGeom prst="roundRect">
            <a:avLst/>
          </a:prstGeom>
          <a:solidFill>
            <a:srgbClr val="FFC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b="1" dirty="0">
                <a:solidFill>
                  <a:srgbClr val="FF0000"/>
                </a:solidFill>
                <a:cs typeface="Times New Roman" pitchFamily="18" charset="0"/>
              </a:rPr>
              <a:t> 18 недель, </a:t>
            </a:r>
            <a:r>
              <a:rPr lang="ru-RU" sz="1300" b="1" dirty="0">
                <a:solidFill>
                  <a:schemeClr val="tx1"/>
                </a:solidFill>
                <a:cs typeface="Times New Roman" pitchFamily="18" charset="0"/>
              </a:rPr>
              <a:t>включая  </a:t>
            </a:r>
          </a:p>
          <a:p>
            <a:pPr algn="ctr">
              <a:defRPr/>
            </a:pPr>
            <a:r>
              <a:rPr lang="ru-RU" sz="13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sz="1300" b="1" dirty="0">
                <a:solidFill>
                  <a:srgbClr val="FF0000"/>
                </a:solidFill>
                <a:cs typeface="Times New Roman" pitchFamily="18" charset="0"/>
              </a:rPr>
              <a:t>8 недель</a:t>
            </a:r>
            <a:r>
              <a:rPr lang="ru-RU" sz="1300" b="1" dirty="0">
                <a:solidFill>
                  <a:schemeClr val="tx1"/>
                </a:solidFill>
                <a:cs typeface="Times New Roman" pitchFamily="18" charset="0"/>
              </a:rPr>
              <a:t> после рождения ребенка, кроме случаев предусмотренных законами</a:t>
            </a:r>
          </a:p>
        </p:txBody>
      </p:sp>
      <p:sp>
        <p:nvSpPr>
          <p:cNvPr id="27" name="Штриховая стрелка вправо 26"/>
          <p:cNvSpPr/>
          <p:nvPr/>
        </p:nvSpPr>
        <p:spPr>
          <a:xfrm>
            <a:off x="7464426" y="4191001"/>
            <a:ext cx="1527175" cy="1223963"/>
          </a:xfrm>
          <a:prstGeom prst="stripedRightArrow">
            <a:avLst/>
          </a:prstGeom>
          <a:solidFill>
            <a:srgbClr val="CCE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b="1" dirty="0">
                <a:solidFill>
                  <a:schemeClr val="tx2"/>
                </a:solidFill>
                <a:cs typeface="Times New Roman" pitchFamily="18" charset="0"/>
              </a:rPr>
              <a:t>дополни-тельный отпуск  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9067800" y="4191001"/>
            <a:ext cx="1492250" cy="1439863"/>
          </a:xfrm>
          <a:prstGeom prst="roundRect">
            <a:avLst/>
          </a:prstGeom>
          <a:solidFill>
            <a:srgbClr val="FFC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b="1" dirty="0">
                <a:solidFill>
                  <a:srgbClr val="FF0000"/>
                </a:solidFill>
                <a:cs typeface="Times New Roman" pitchFamily="18" charset="0"/>
              </a:rPr>
              <a:t>на 2 недели </a:t>
            </a:r>
          </a:p>
          <a:p>
            <a:pPr algn="ctr">
              <a:defRPr/>
            </a:pPr>
            <a:r>
              <a:rPr lang="ru-RU" sz="1300" b="1" dirty="0">
                <a:solidFill>
                  <a:schemeClr val="tx1"/>
                </a:solidFill>
                <a:cs typeface="Times New Roman" pitchFamily="18" charset="0"/>
              </a:rPr>
              <a:t>в случае осложненных родов или рождения двух или более детей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631950" y="852488"/>
            <a:ext cx="8928100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10"/>
          <p:cNvSpPr/>
          <p:nvPr/>
        </p:nvSpPr>
        <p:spPr>
          <a:xfrm>
            <a:off x="1611314" y="87313"/>
            <a:ext cx="8948737" cy="660400"/>
          </a:xfrm>
          <a:prstGeom prst="roundRect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     </a:t>
            </a:r>
            <a:r>
              <a:rPr lang="ru-RU" sz="1600" b="1" dirty="0">
                <a:solidFill>
                  <a:schemeClr val="bg1"/>
                </a:solidFill>
              </a:rPr>
              <a:t>СООТВЕТСТВИЕ  ЗАКОНОДАТЕЛЬСТВА  РЕСПУБЛИКИ  КАЗАХСТАН ПОЛОЖЕНИЯМ  КОНВЕНЦИИ  МОТ  «ОБ  ОХРАНЕ  МАТЕРИНСТВА»  № 183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49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Текст 2"/>
          <p:cNvSpPr>
            <a:spLocks noGrp="1"/>
          </p:cNvSpPr>
          <p:nvPr>
            <p:ph type="body" idx="1"/>
          </p:nvPr>
        </p:nvSpPr>
        <p:spPr>
          <a:xfrm>
            <a:off x="1631950" y="852489"/>
            <a:ext cx="4464050" cy="631825"/>
          </a:xfrm>
          <a:solidFill>
            <a:srgbClr val="F6FF9F"/>
          </a:solidFill>
        </p:spPr>
        <p:txBody>
          <a:bodyPr anchor="ctr"/>
          <a:lstStyle/>
          <a:p>
            <a:pPr algn="ctr"/>
            <a:r>
              <a:rPr lang="ru-RU" altLang="ru-RU" sz="2000">
                <a:solidFill>
                  <a:srgbClr val="0070C0"/>
                </a:solidFill>
                <a:cs typeface="Times New Roman" panose="02020603050405020304" pitchFamily="18" charset="0"/>
              </a:rPr>
              <a:t>Конвенция МОТ № </a:t>
            </a:r>
            <a:r>
              <a:rPr lang="en-GB" altLang="ru-RU" sz="2000">
                <a:solidFill>
                  <a:srgbClr val="0070C0"/>
                </a:solidFill>
                <a:cs typeface="Times New Roman" panose="02020603050405020304" pitchFamily="18" charset="0"/>
              </a:rPr>
              <a:t>183</a:t>
            </a:r>
            <a:endParaRPr lang="ru-RU" altLang="ru-RU" sz="200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17411" name="Текст 4"/>
          <p:cNvSpPr>
            <a:spLocks noGrp="1"/>
          </p:cNvSpPr>
          <p:nvPr>
            <p:ph type="body" sz="quarter" idx="3"/>
          </p:nvPr>
        </p:nvSpPr>
        <p:spPr>
          <a:xfrm>
            <a:off x="6096000" y="852489"/>
            <a:ext cx="4464050" cy="631825"/>
          </a:xfrm>
          <a:solidFill>
            <a:srgbClr val="F6FF9F"/>
          </a:solidFill>
        </p:spPr>
        <p:txBody>
          <a:bodyPr anchor="ctr"/>
          <a:lstStyle/>
          <a:p>
            <a:pPr algn="ctr"/>
            <a:r>
              <a:rPr lang="ru-RU" altLang="ru-RU" sz="1800">
                <a:solidFill>
                  <a:srgbClr val="0070C0"/>
                </a:solidFill>
                <a:cs typeface="Times New Roman" panose="02020603050405020304" pitchFamily="18" charset="0"/>
              </a:rPr>
              <a:t>Действующее законодательство Республики Казахстан</a:t>
            </a:r>
          </a:p>
        </p:txBody>
      </p:sp>
      <p:graphicFrame>
        <p:nvGraphicFramePr>
          <p:cNvPr id="9" name="Объект 14"/>
          <p:cNvGraphicFramePr>
            <a:graphicFrameLocks noGrp="1"/>
          </p:cNvGraphicFramePr>
          <p:nvPr>
            <p:ph sz="half" idx="2"/>
          </p:nvPr>
        </p:nvGraphicFramePr>
        <p:xfrm>
          <a:off x="1524000" y="1700809"/>
          <a:ext cx="4497388" cy="4425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1519238" y="1770064"/>
            <a:ext cx="1403351" cy="3671887"/>
          </a:xfrm>
          <a:prstGeom prst="roundRect">
            <a:avLst/>
          </a:prstGeom>
          <a:solidFill>
            <a:srgbClr val="FFC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cs typeface="Times New Roman" pitchFamily="18" charset="0"/>
              </a:rPr>
              <a:t>размер денежных </a:t>
            </a:r>
          </a:p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cs typeface="Times New Roman" pitchFamily="18" charset="0"/>
              </a:rPr>
              <a:t>пособий</a:t>
            </a:r>
            <a:endParaRPr lang="ru-RU" b="1" dirty="0"/>
          </a:p>
        </p:txBody>
      </p:sp>
      <p:sp>
        <p:nvSpPr>
          <p:cNvPr id="11" name="Штриховая стрелка вправо 10"/>
          <p:cNvSpPr/>
          <p:nvPr/>
        </p:nvSpPr>
        <p:spPr>
          <a:xfrm>
            <a:off x="2927350" y="2268538"/>
            <a:ext cx="755650" cy="1160462"/>
          </a:xfrm>
          <a:prstGeom prst="stripedRightArrow">
            <a:avLst/>
          </a:prstGeom>
          <a:solidFill>
            <a:srgbClr val="CCE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00" b="1" dirty="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12" name="Штриховая стрелка вправо 11"/>
          <p:cNvSpPr/>
          <p:nvPr/>
        </p:nvSpPr>
        <p:spPr>
          <a:xfrm>
            <a:off x="2927350" y="3789363"/>
            <a:ext cx="768350" cy="1223962"/>
          </a:xfrm>
          <a:prstGeom prst="stripedRightArrow">
            <a:avLst/>
          </a:prstGeom>
          <a:solidFill>
            <a:srgbClr val="CCE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00" b="1" dirty="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695701" y="1989138"/>
            <a:ext cx="2328863" cy="1511300"/>
          </a:xfrm>
          <a:prstGeom prst="roundRect">
            <a:avLst/>
          </a:prstGeom>
          <a:solidFill>
            <a:srgbClr val="FFC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accent6"/>
                </a:solidFill>
                <a:cs typeface="Times New Roman" pitchFamily="18" charset="0"/>
              </a:rPr>
              <a:t>не менее двух третей (66,7%) </a:t>
            </a:r>
            <a:r>
              <a:rPr lang="ru-RU" sz="1400" dirty="0">
                <a:solidFill>
                  <a:schemeClr val="tx2"/>
                </a:solidFill>
                <a:cs typeface="Times New Roman" pitchFamily="18" charset="0"/>
              </a:rPr>
              <a:t>от предыдущих заработков или тех заработков,  которые  принимаются  во  внимание  при  исчислении пособий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711576" y="3716339"/>
            <a:ext cx="2327275" cy="1512887"/>
          </a:xfrm>
          <a:prstGeom prst="roundRect">
            <a:avLst/>
          </a:prstGeom>
          <a:solidFill>
            <a:srgbClr val="FFC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096000" y="852489"/>
            <a:ext cx="0" cy="6021387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631950" y="1484313"/>
            <a:ext cx="8928100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6240463" y="1770064"/>
            <a:ext cx="1223962" cy="1836737"/>
          </a:xfrm>
          <a:prstGeom prst="roundRect">
            <a:avLst/>
          </a:prstGeom>
          <a:solidFill>
            <a:srgbClr val="FFC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2"/>
                </a:solidFill>
                <a:cs typeface="Times New Roman" pitchFamily="18" charset="0"/>
              </a:rPr>
              <a:t>размер социальной выплаты по беремен-</a:t>
            </a:r>
            <a:r>
              <a:rPr lang="ru-RU" sz="1200" b="1" dirty="0" err="1">
                <a:solidFill>
                  <a:schemeClr val="tx2"/>
                </a:solidFill>
                <a:cs typeface="Times New Roman" pitchFamily="18" charset="0"/>
              </a:rPr>
              <a:t>ности</a:t>
            </a:r>
            <a:r>
              <a:rPr lang="ru-RU" sz="1200" b="1" dirty="0">
                <a:solidFill>
                  <a:schemeClr val="tx2"/>
                </a:solidFill>
                <a:cs typeface="Times New Roman" pitchFamily="18" charset="0"/>
              </a:rPr>
              <a:t> и родам </a:t>
            </a:r>
            <a:r>
              <a:rPr lang="ru-RU" sz="1200" b="1" dirty="0">
                <a:solidFill>
                  <a:schemeClr val="accent6"/>
                </a:solidFill>
                <a:cs typeface="Times New Roman" pitchFamily="18" charset="0"/>
              </a:rPr>
              <a:t>из Государственного фонда социального страхования</a:t>
            </a:r>
          </a:p>
        </p:txBody>
      </p:sp>
      <p:sp>
        <p:nvSpPr>
          <p:cNvPr id="25" name="Штриховая стрелка вправо 24"/>
          <p:cNvSpPr/>
          <p:nvPr/>
        </p:nvSpPr>
        <p:spPr>
          <a:xfrm>
            <a:off x="7464425" y="2268538"/>
            <a:ext cx="719138" cy="1160462"/>
          </a:xfrm>
          <a:prstGeom prst="stripedRightArrow">
            <a:avLst/>
          </a:prstGeom>
          <a:solidFill>
            <a:srgbClr val="CCE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00" b="1" dirty="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8183564" y="1905000"/>
            <a:ext cx="2446337" cy="1595438"/>
          </a:xfrm>
          <a:prstGeom prst="roundRect">
            <a:avLst/>
          </a:prstGeom>
          <a:solidFill>
            <a:srgbClr val="FFC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tabLst>
                <a:tab pos="293370" algn="l"/>
              </a:tabLst>
              <a:defRPr/>
            </a:pPr>
            <a:r>
              <a:rPr lang="ru-RU" sz="1200" dirty="0">
                <a:solidFill>
                  <a:schemeClr val="tx2"/>
                </a:solidFill>
                <a:cs typeface="Times New Roman" pitchFamily="18" charset="0"/>
              </a:rPr>
              <a:t>на основании  среднемесячного дохода, определяемого  </a:t>
            </a:r>
            <a:r>
              <a:rPr lang="ru-RU" sz="1200" b="1" dirty="0">
                <a:solidFill>
                  <a:schemeClr val="accent6"/>
                </a:solidFill>
                <a:cs typeface="Times New Roman" pitchFamily="18" charset="0"/>
              </a:rPr>
              <a:t>от уровня 100% ежемесячной заработной платы  или более 100%  в случаях наличия доплат</a:t>
            </a:r>
            <a:r>
              <a:rPr lang="ru-RU" sz="1200" dirty="0">
                <a:solidFill>
                  <a:schemeClr val="accent6"/>
                </a:solidFill>
                <a:cs typeface="Times New Roman" pitchFamily="18" charset="0"/>
              </a:rPr>
              <a:t>, </a:t>
            </a:r>
            <a:r>
              <a:rPr lang="ru-RU" sz="1200" dirty="0">
                <a:solidFill>
                  <a:schemeClr val="tx2"/>
                </a:solidFill>
                <a:cs typeface="Times New Roman" pitchFamily="18" charset="0"/>
              </a:rPr>
              <a:t>отнесенных к доходам в соответствии с налоговым законодательством</a:t>
            </a:r>
            <a:endParaRPr lang="ru-RU" sz="1200" dirty="0">
              <a:solidFill>
                <a:schemeClr val="tx2"/>
              </a:solidFill>
              <a:ea typeface="Times New Roman"/>
              <a:cs typeface="Times New Roman" pitchFamily="18" charset="0"/>
            </a:endParaRPr>
          </a:p>
        </p:txBody>
      </p:sp>
      <p:sp>
        <p:nvSpPr>
          <p:cNvPr id="27" name="Штриховая стрелка вправо 26"/>
          <p:cNvSpPr/>
          <p:nvPr/>
        </p:nvSpPr>
        <p:spPr>
          <a:xfrm>
            <a:off x="7464425" y="3789363"/>
            <a:ext cx="719138" cy="1223962"/>
          </a:xfrm>
          <a:prstGeom prst="stripedRightArrow">
            <a:avLst/>
          </a:prstGeom>
          <a:solidFill>
            <a:srgbClr val="CCE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00" b="1" dirty="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8183564" y="3789363"/>
            <a:ext cx="2376487" cy="1439862"/>
          </a:xfrm>
          <a:prstGeom prst="roundRect">
            <a:avLst/>
          </a:prstGeom>
          <a:solidFill>
            <a:srgbClr val="FFC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tabLst>
                <a:tab pos="293370" algn="l"/>
              </a:tabLst>
              <a:defRPr/>
            </a:pPr>
            <a:r>
              <a:rPr lang="ru-RU" sz="1400" b="1" dirty="0">
                <a:solidFill>
                  <a:schemeClr val="accent6"/>
                </a:solidFill>
                <a:cs typeface="Times New Roman" pitchFamily="18" charset="0"/>
              </a:rPr>
              <a:t>30 МРП*  </a:t>
            </a:r>
            <a:r>
              <a:rPr lang="ru-RU" sz="1400" b="1" dirty="0">
                <a:solidFill>
                  <a:srgbClr val="FF0000"/>
                </a:solidFill>
                <a:cs typeface="Times New Roman" pitchFamily="18" charset="0"/>
              </a:rPr>
              <a:t>(48 540  тенге)</a:t>
            </a:r>
            <a:r>
              <a:rPr lang="en-US" sz="14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FF0000"/>
                </a:solidFill>
                <a:cs typeface="Times New Roman" pitchFamily="18" charset="0"/>
              </a:rPr>
              <a:t>             </a:t>
            </a:r>
            <a:r>
              <a:rPr lang="ru-RU" sz="1400" dirty="0">
                <a:solidFill>
                  <a:schemeClr val="tx2"/>
                </a:solidFill>
                <a:cs typeface="Times New Roman" pitchFamily="18" charset="0"/>
              </a:rPr>
              <a:t>на </a:t>
            </a:r>
            <a:r>
              <a:rPr lang="ru-RU" sz="1400" dirty="0">
                <a:solidFill>
                  <a:schemeClr val="tx1"/>
                </a:solidFill>
                <a:cs typeface="Times New Roman" pitchFamily="18" charset="0"/>
              </a:rPr>
              <a:t>первого, второго или третьего ребенка;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  <a:tabLst>
                <a:tab pos="293370" algn="l"/>
              </a:tabLst>
              <a:defRPr/>
            </a:pPr>
            <a:r>
              <a:rPr lang="ru-RU" sz="1400" b="1" dirty="0">
                <a:solidFill>
                  <a:schemeClr val="accent6"/>
                </a:solidFill>
                <a:cs typeface="Times New Roman" pitchFamily="18" charset="0"/>
              </a:rPr>
              <a:t> </a:t>
            </a:r>
            <a:r>
              <a:rPr lang="en-US" sz="1400" b="1" dirty="0">
                <a:solidFill>
                  <a:schemeClr val="accent6"/>
                </a:solidFill>
                <a:cs typeface="Times New Roman" pitchFamily="18" charset="0"/>
              </a:rPr>
              <a:t>50 МРП</a:t>
            </a:r>
            <a:r>
              <a:rPr lang="ru-RU" sz="1400" b="1" dirty="0">
                <a:solidFill>
                  <a:schemeClr val="accent6"/>
                </a:solidFill>
                <a:cs typeface="Times New Roman" pitchFamily="18" charset="0"/>
              </a:rPr>
              <a:t>  </a:t>
            </a:r>
            <a:r>
              <a:rPr lang="ru-RU" sz="1400" b="1" dirty="0">
                <a:solidFill>
                  <a:srgbClr val="FF0000"/>
                </a:solidFill>
                <a:cs typeface="Times New Roman" pitchFamily="18" charset="0"/>
              </a:rPr>
              <a:t>(80 900 тенге)               </a:t>
            </a:r>
            <a:r>
              <a:rPr lang="ru-RU" sz="1400" dirty="0">
                <a:solidFill>
                  <a:schemeClr val="tx1"/>
                </a:solidFill>
                <a:cs typeface="Times New Roman" pitchFamily="18" charset="0"/>
              </a:rPr>
              <a:t>на </a:t>
            </a:r>
            <a:r>
              <a:rPr lang="en-US" sz="1400" dirty="0" err="1">
                <a:solidFill>
                  <a:schemeClr val="tx1"/>
                </a:solidFill>
                <a:cs typeface="Times New Roman" pitchFamily="18" charset="0"/>
              </a:rPr>
              <a:t>четвертого</a:t>
            </a:r>
            <a:r>
              <a:rPr lang="en-US" sz="1400" dirty="0">
                <a:solidFill>
                  <a:schemeClr val="tx1"/>
                </a:solidFill>
                <a:cs typeface="Times New Roman" pitchFamily="18" charset="0"/>
              </a:rPr>
              <a:t> и </a:t>
            </a:r>
            <a:r>
              <a:rPr lang="en-US" sz="1400" dirty="0" err="1">
                <a:solidFill>
                  <a:schemeClr val="tx1"/>
                </a:solidFill>
                <a:cs typeface="Times New Roman" pitchFamily="18" charset="0"/>
              </a:rPr>
              <a:t>более</a:t>
            </a:r>
            <a:r>
              <a:rPr lang="en-US" sz="1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cs typeface="Times New Roman" pitchFamily="18" charset="0"/>
              </a:rPr>
              <a:t>ребенка</a:t>
            </a:r>
            <a:endParaRPr lang="ru-RU" sz="1400" dirty="0">
              <a:solidFill>
                <a:schemeClr val="tx1"/>
              </a:solidFill>
              <a:ea typeface="Times New Roman"/>
              <a:cs typeface="Times New Roman" pitchFamily="18" charset="0"/>
            </a:endParaRPr>
          </a:p>
        </p:txBody>
      </p:sp>
      <p:sp>
        <p:nvSpPr>
          <p:cNvPr id="30738" name="Прямоугольник 3"/>
          <p:cNvSpPr>
            <a:spLocks noChangeArrowheads="1"/>
          </p:cNvSpPr>
          <p:nvPr/>
        </p:nvSpPr>
        <p:spPr bwMode="auto">
          <a:xfrm>
            <a:off x="3752850" y="3757613"/>
            <a:ext cx="2198688" cy="1600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dirty="0">
                <a:cs typeface="Times New Roman" pitchFamily="18" charset="0"/>
              </a:rPr>
              <a:t>если используются </a:t>
            </a:r>
            <a:r>
              <a:rPr lang="ru-RU" sz="1400" b="1" dirty="0">
                <a:solidFill>
                  <a:schemeClr val="accent6"/>
                </a:solidFill>
                <a:cs typeface="Times New Roman" pitchFamily="18" charset="0"/>
              </a:rPr>
              <a:t>другие методы</a:t>
            </a:r>
            <a:r>
              <a:rPr lang="ru-RU" sz="1400" dirty="0">
                <a:solidFill>
                  <a:schemeClr val="accent6"/>
                </a:solidFill>
                <a:cs typeface="Times New Roman" pitchFamily="18" charset="0"/>
              </a:rPr>
              <a:t>, </a:t>
            </a:r>
          </a:p>
          <a:p>
            <a:pPr algn="ctr">
              <a:defRPr/>
            </a:pPr>
            <a:r>
              <a:rPr lang="ru-RU" sz="1400" dirty="0">
                <a:cs typeface="Times New Roman" pitchFamily="18" charset="0"/>
              </a:rPr>
              <a:t>то  размер  таких </a:t>
            </a:r>
          </a:p>
          <a:p>
            <a:pPr algn="ctr">
              <a:defRPr/>
            </a:pPr>
            <a:r>
              <a:rPr lang="ru-RU" sz="1400" dirty="0">
                <a:cs typeface="Times New Roman" pitchFamily="18" charset="0"/>
              </a:rPr>
              <a:t>пособий устанавливается </a:t>
            </a:r>
          </a:p>
          <a:p>
            <a:pPr algn="ctr">
              <a:defRPr/>
            </a:pPr>
            <a:r>
              <a:rPr lang="ru-RU" sz="1400" dirty="0">
                <a:solidFill>
                  <a:schemeClr val="accent6"/>
                </a:solidFill>
                <a:cs typeface="Times New Roman" pitchFamily="18" charset="0"/>
              </a:rPr>
              <a:t>в </a:t>
            </a:r>
            <a:r>
              <a:rPr lang="ru-RU" sz="1400" b="1" dirty="0">
                <a:solidFill>
                  <a:schemeClr val="accent6"/>
                </a:solidFill>
                <a:cs typeface="Times New Roman" pitchFamily="18" charset="0"/>
              </a:rPr>
              <a:t>среднем на уровне 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accent6"/>
                </a:solidFill>
                <a:cs typeface="Times New Roman" pitchFamily="18" charset="0"/>
              </a:rPr>
              <a:t>равноценной суммы</a:t>
            </a:r>
          </a:p>
          <a:p>
            <a:pPr algn="ctr">
              <a:defRPr/>
            </a:pPr>
            <a:endParaRPr lang="ru-RU" sz="1400" dirty="0"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240463" y="3757613"/>
            <a:ext cx="1223962" cy="1511300"/>
          </a:xfrm>
          <a:prstGeom prst="roundRect">
            <a:avLst/>
          </a:prstGeom>
          <a:solidFill>
            <a:srgbClr val="FFC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2"/>
                </a:solidFill>
                <a:cs typeface="Times New Roman" pitchFamily="18" charset="0"/>
              </a:rPr>
              <a:t>размер пособия на рождение ребенка </a:t>
            </a:r>
            <a:r>
              <a:rPr lang="ru-RU" sz="1200" b="1" dirty="0">
                <a:solidFill>
                  <a:schemeClr val="accent6"/>
                </a:solidFill>
                <a:cs typeface="Times New Roman" pitchFamily="18" charset="0"/>
              </a:rPr>
              <a:t>из </a:t>
            </a:r>
            <a:r>
              <a:rPr lang="ru-RU" sz="1200" b="1" dirty="0" err="1">
                <a:solidFill>
                  <a:schemeClr val="accent6"/>
                </a:solidFill>
                <a:cs typeface="Times New Roman" pitchFamily="18" charset="0"/>
              </a:rPr>
              <a:t>государ-ственного</a:t>
            </a:r>
            <a:r>
              <a:rPr lang="ru-RU" sz="1200" b="1" dirty="0">
                <a:solidFill>
                  <a:schemeClr val="accent6"/>
                </a:solidFill>
                <a:cs typeface="Times New Roman" pitchFamily="18" charset="0"/>
              </a:rPr>
              <a:t> бюджета</a:t>
            </a:r>
          </a:p>
        </p:txBody>
      </p:sp>
      <p:sp>
        <p:nvSpPr>
          <p:cNvPr id="20500" name="TextBox 21"/>
          <p:cNvSpPr txBox="1">
            <a:spLocks noChangeArrowheads="1"/>
          </p:cNvSpPr>
          <p:nvPr/>
        </p:nvSpPr>
        <p:spPr bwMode="auto">
          <a:xfrm>
            <a:off x="6240463" y="5638801"/>
            <a:ext cx="4248150" cy="5238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ru-RU" sz="1000" b="1" i="1" dirty="0">
                <a:cs typeface="Times New Roman" pitchFamily="18" charset="0"/>
              </a:rPr>
              <a:t>*</a:t>
            </a:r>
            <a:r>
              <a:rPr lang="ru-RU" sz="1400" b="1" i="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МРП – месячный расчетный показатель </a:t>
            </a:r>
          </a:p>
          <a:p>
            <a:pPr eaLnBrk="1" hangingPunct="1">
              <a:defRPr/>
            </a:pPr>
            <a:r>
              <a:rPr lang="ru-RU" sz="1400" b="1" i="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с 01.01.2012г. составляет  </a:t>
            </a:r>
            <a:r>
              <a:rPr lang="ru-RU" sz="1400" b="1" i="1" dirty="0">
                <a:solidFill>
                  <a:srgbClr val="FF0000"/>
                </a:solidFill>
                <a:cs typeface="Times New Roman" pitchFamily="18" charset="0"/>
              </a:rPr>
              <a:t>1 618 тенге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631950" y="847725"/>
            <a:ext cx="8928100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кругленный прямоугольник 10"/>
          <p:cNvSpPr/>
          <p:nvPr/>
        </p:nvSpPr>
        <p:spPr>
          <a:xfrm>
            <a:off x="1611314" y="76201"/>
            <a:ext cx="9018587" cy="595313"/>
          </a:xfrm>
          <a:prstGeom prst="roundRect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     </a:t>
            </a:r>
            <a:r>
              <a:rPr lang="ru-RU" sz="1600" b="1" dirty="0">
                <a:solidFill>
                  <a:schemeClr val="bg1"/>
                </a:solidFill>
              </a:rPr>
              <a:t>СООТВЕТСТВИЕ  ЗАКОНОДАТЕЛЬСТВА  РЕСПУБЛИКИ  КАЗАХСТАН                    ПОЛОЖЕНИЯМ  КОНВЕНЦИИ  МОТ «ОБ  ОХРАНЕ МАТЕРИНСТВА» № 183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01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8FA872E-AA07-4BA5-8FD1-9E67A5F08E5C}" type="slidenum">
              <a:rPr lang="ru-RU" altLang="ru-RU">
                <a:latin typeface="Arial" panose="020B0604020202020204" pitchFamily="34" charset="0"/>
              </a:rPr>
              <a:pPr eaLnBrk="1" hangingPunct="1"/>
              <a:t>2</a:t>
            </a:fld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24000" y="685800"/>
            <a:ext cx="9144000" cy="583236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ru-RU" sz="21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ru-RU" sz="2200" b="1" dirty="0">
                <a:solidFill>
                  <a:schemeClr val="accent6"/>
                </a:solidFill>
              </a:rPr>
              <a:t>в 1998 году присоединился к Конвенции  ООН о ликвидации  всех форм дискриминации  в отношении женщин;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endParaRPr lang="ru-RU" sz="2200" b="1" dirty="0">
              <a:solidFill>
                <a:schemeClr val="accent6"/>
              </a:solidFill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ru-RU" sz="2200" b="1" dirty="0">
                <a:solidFill>
                  <a:schemeClr val="accent6"/>
                </a:solidFill>
              </a:rPr>
              <a:t>ратифицирована Конвенция  ООН  «О политических правах женщин»;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endParaRPr lang="ru-RU" sz="2200" b="1" dirty="0">
              <a:solidFill>
                <a:schemeClr val="accent6"/>
              </a:solidFill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ru-RU" sz="2200" b="1" dirty="0">
                <a:solidFill>
                  <a:schemeClr val="accent6"/>
                </a:solidFill>
              </a:rPr>
              <a:t>ратифицирована  Конвенция  ООН «О гражданстве замужней женщины»;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endParaRPr lang="ru-RU" sz="2200" b="1" dirty="0">
              <a:solidFill>
                <a:schemeClr val="accent6"/>
              </a:solidFill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ru-RU" sz="2200" b="1" dirty="0">
                <a:solidFill>
                  <a:schemeClr val="accent6"/>
                </a:solidFill>
              </a:rPr>
              <a:t>14  февраля 2012 года ратифицирована Конвенция Международной организации труда  (МОТ) «Об охране материнства»  №183;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endParaRPr lang="ru-RU" sz="2200" b="1" dirty="0">
              <a:solidFill>
                <a:schemeClr val="accent6"/>
              </a:solidFill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ru-RU" sz="2200" b="1" dirty="0">
                <a:solidFill>
                  <a:schemeClr val="accent6"/>
                </a:solidFill>
              </a:rPr>
              <a:t>подписаны международные пакты  о гражданских и политических, об экономических,  социальных и культурных  правах и другие. Всего  Казахстан присоединился к более чем 60 международным договорам  по  правам человека.  </a:t>
            </a:r>
            <a:endParaRPr lang="ru-RU" sz="2200" b="1" dirty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endParaRPr lang="ru-RU" sz="2200" b="1" dirty="0">
              <a:solidFill>
                <a:schemeClr val="accent6"/>
              </a:solidFill>
            </a:endParaRPr>
          </a:p>
        </p:txBody>
      </p:sp>
      <p:sp>
        <p:nvSpPr>
          <p:cNvPr id="6" name="Скругленный прямоугольник 10"/>
          <p:cNvSpPr/>
          <p:nvPr/>
        </p:nvSpPr>
        <p:spPr>
          <a:xfrm>
            <a:off x="1616076" y="34926"/>
            <a:ext cx="8975725" cy="652463"/>
          </a:xfrm>
          <a:prstGeom prst="roundRect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      ИНТЕГРАЦИЯ   КАЗАХСТАНА   С  МИРОВЫМ   СООБЩЕСТВОМ</a:t>
            </a:r>
          </a:p>
        </p:txBody>
      </p:sp>
    </p:spTree>
    <p:extLst>
      <p:ext uri="{BB962C8B-B14F-4D97-AF65-F5344CB8AC3E}">
        <p14:creationId xmlns:p14="http://schemas.microsoft.com/office/powerpoint/2010/main" val="146439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58CC62A-E313-4EC5-B843-DC8DEFB8BB87}" type="slidenum">
              <a:rPr lang="ru-RU" altLang="ru-RU">
                <a:latin typeface="Arial" panose="020B0604020202020204" pitchFamily="34" charset="0"/>
              </a:rPr>
              <a:pPr eaLnBrk="1" hangingPunct="1"/>
              <a:t>3</a:t>
            </a:fld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24000" y="685801"/>
            <a:ext cx="9144000" cy="6048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Основными задачами государственной политики по обеспечению </a:t>
            </a:r>
          </a:p>
          <a:p>
            <a:pPr algn="ctr">
              <a:defRPr/>
            </a:pPr>
            <a:r>
              <a:rPr lang="ru-RU" sz="2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равных прав и равных возможностей мужчин и женщин являются:</a:t>
            </a:r>
          </a:p>
          <a:p>
            <a:pPr>
              <a:defRPr/>
            </a:pPr>
            <a:endParaRPr lang="ru-RU" sz="21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ru-RU" b="1" dirty="0">
                <a:solidFill>
                  <a:schemeClr val="accent6"/>
                </a:solidFill>
              </a:rPr>
              <a:t>обеспечение равных прав и равных возможностей мужчин и женщин во всех сферах государственной и общественной жизни;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endParaRPr lang="ru-RU" b="1" dirty="0">
              <a:solidFill>
                <a:schemeClr val="accent6"/>
              </a:solidFill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ru-RU" b="1" dirty="0">
                <a:solidFill>
                  <a:schemeClr val="accent6"/>
                </a:solidFill>
              </a:rPr>
              <a:t>совершенствование и развитие законодательства Республики Казахстан;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endParaRPr lang="ru-RU" b="1" dirty="0">
              <a:solidFill>
                <a:schemeClr val="accent6"/>
              </a:solidFill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ru-RU" b="1" dirty="0">
                <a:solidFill>
                  <a:schemeClr val="accent6"/>
                </a:solidFill>
              </a:rPr>
              <a:t> разработка, принятие и реализация концепций, стратегических и программных документов, направленных на достижение гендерного равенства мужчин и женщин и устранение дискриминации по признакам пола;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endParaRPr lang="ru-RU" b="1" dirty="0">
              <a:solidFill>
                <a:schemeClr val="accent6"/>
              </a:solidFill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ru-RU" b="1" dirty="0">
                <a:solidFill>
                  <a:schemeClr val="accent6"/>
                </a:solidFill>
              </a:rPr>
              <a:t>воспитание и пропаганда среди населения страны культуры </a:t>
            </a:r>
            <a:r>
              <a:rPr lang="ru-RU" b="1" dirty="0">
                <a:solidFill>
                  <a:srgbClr val="FF0000"/>
                </a:solidFill>
              </a:rPr>
              <a:t>равноправия мужчин и женщин, недопущение дискриминации по признаку пола;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endParaRPr lang="ru-RU" b="1" dirty="0">
              <a:solidFill>
                <a:schemeClr val="accent6"/>
              </a:solidFill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ru-RU" b="1" dirty="0">
                <a:solidFill>
                  <a:schemeClr val="accent6"/>
                </a:solidFill>
              </a:rPr>
              <a:t>выполнение общепризнанных принципов и норм международного права и международных обязательств;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endParaRPr lang="ru-RU" b="1" dirty="0">
              <a:solidFill>
                <a:schemeClr val="accent6"/>
              </a:solidFill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ru-RU" b="1" dirty="0">
                <a:solidFill>
                  <a:schemeClr val="accent6"/>
                </a:solidFill>
              </a:rPr>
              <a:t>повышение уровня правовой и политической культуры общества для обеспечения </a:t>
            </a:r>
            <a:r>
              <a:rPr lang="ru-RU" b="1" dirty="0">
                <a:solidFill>
                  <a:srgbClr val="FF0000"/>
                </a:solidFill>
              </a:rPr>
              <a:t>равенства полов во всех сферах жизнедеятельности, включая политику, социально-трудовые и семейные отношения.</a:t>
            </a:r>
          </a:p>
        </p:txBody>
      </p:sp>
      <p:sp>
        <p:nvSpPr>
          <p:cNvPr id="6" name="Скругленный прямоугольник 10"/>
          <p:cNvSpPr/>
          <p:nvPr/>
        </p:nvSpPr>
        <p:spPr>
          <a:xfrm>
            <a:off x="1616076" y="34926"/>
            <a:ext cx="8975725" cy="652463"/>
          </a:xfrm>
          <a:prstGeom prst="roundRect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      ЗАКОН  РК «О  ГОСУДАРСТВЕННЫХ  ГАРАНТИЯХ  РАВНЫХ  ПРАВ  И РАВНЫХ  ВОЗМОЖНОСТЕЙ  МУЖЧИН  И  ЖЕНЩИН»  ОТ  08.12.2009 Г.</a:t>
            </a:r>
          </a:p>
        </p:txBody>
      </p:sp>
    </p:spTree>
    <p:extLst>
      <p:ext uri="{BB962C8B-B14F-4D97-AF65-F5344CB8AC3E}">
        <p14:creationId xmlns:p14="http://schemas.microsoft.com/office/powerpoint/2010/main" val="378778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4C83104-4551-4F5E-858D-7CBD3F59D716}" type="slidenum">
              <a:rPr lang="ru-RU" altLang="ru-RU">
                <a:latin typeface="Arial" panose="020B0604020202020204" pitchFamily="34" charset="0"/>
              </a:rPr>
              <a:pPr eaLnBrk="1" hangingPunct="1"/>
              <a:t>4</a:t>
            </a:fld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24000" y="809625"/>
            <a:ext cx="9144000" cy="60023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считаются дискриминационными по признаку пола меры, направленные на: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ru-RU" sz="2400" dirty="0"/>
              <a:t> </a:t>
            </a:r>
            <a:r>
              <a:rPr lang="ru-RU" sz="2400" b="1" dirty="0">
                <a:solidFill>
                  <a:schemeClr val="accent6"/>
                </a:solidFill>
              </a:rPr>
              <a:t>защиту материнства, детства и отцовства;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endParaRPr lang="ru-RU" sz="2400" b="1" dirty="0">
              <a:solidFill>
                <a:schemeClr val="accent6"/>
              </a:solidFill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chemeClr val="accent6"/>
                </a:solidFill>
              </a:rPr>
              <a:t> защиту женщин в связи с беременностью и родами;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endParaRPr lang="ru-RU" sz="2400" b="1" dirty="0">
              <a:solidFill>
                <a:schemeClr val="accent6"/>
              </a:solidFill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chemeClr val="accent6"/>
                </a:solidFill>
              </a:rPr>
              <a:t> увеличение продолжительности жизни мужчин;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endParaRPr lang="ru-RU" sz="2400" b="1" dirty="0">
              <a:solidFill>
                <a:schemeClr val="accent6"/>
              </a:solidFill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chemeClr val="accent6"/>
                </a:solidFill>
              </a:rPr>
              <a:t> защиту женщин в уголовном, уголовно-процессуальном и уголовно-исполнительном законодательстве.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endParaRPr lang="ru-RU" sz="2400" b="1" dirty="0">
              <a:solidFill>
                <a:schemeClr val="accent6"/>
              </a:solidFill>
            </a:endParaRPr>
          </a:p>
          <a:p>
            <a:pPr algn="just">
              <a:defRPr/>
            </a:pPr>
            <a:r>
              <a:rPr lang="ru-RU" sz="2400" b="1" dirty="0">
                <a:solidFill>
                  <a:schemeClr val="accent6"/>
                </a:solidFill>
              </a:rPr>
              <a:t>      Не являются дискриминацией различия, исключения, предпочтения и ограничения, которые определяются свойственными данному виду труда требованиями либо обусловлены особой заботой государства о лицах, нуждающихся в повышенной социальной и правовой защите.</a:t>
            </a:r>
          </a:p>
        </p:txBody>
      </p:sp>
      <p:sp>
        <p:nvSpPr>
          <p:cNvPr id="6" name="Скругленный прямоугольник 10"/>
          <p:cNvSpPr/>
          <p:nvPr/>
        </p:nvSpPr>
        <p:spPr>
          <a:xfrm>
            <a:off x="1616076" y="33339"/>
            <a:ext cx="8975725" cy="650875"/>
          </a:xfrm>
          <a:prstGeom prst="roundRect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      ЗАКОН  РК «О  ГОСУДАРСТВЕННЫХ  ГАРАНТИЯХ  РАВНЫХ  ПРАВ  И РАВНЫХ  ВОЗМОЖНОСТЕЙ  МУЖЧИН  И  ЖЕНЩИН»  ОТ  08.12.2009 Г.</a:t>
            </a:r>
          </a:p>
        </p:txBody>
      </p:sp>
    </p:spTree>
    <p:extLst>
      <p:ext uri="{BB962C8B-B14F-4D97-AF65-F5344CB8AC3E}">
        <p14:creationId xmlns:p14="http://schemas.microsoft.com/office/powerpoint/2010/main" val="78827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354A377-9B70-44F5-BE4B-C985C6E0F116}" type="slidenum">
              <a:rPr lang="ru-RU" altLang="ru-RU">
                <a:latin typeface="Arial" panose="020B0604020202020204" pitchFamily="34" charset="0"/>
              </a:rPr>
              <a:pPr eaLnBrk="1" hangingPunct="1"/>
              <a:t>5</a:t>
            </a:fld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24000" y="685801"/>
            <a:ext cx="9144000" cy="62785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00FF"/>
                </a:solidFill>
              </a:rPr>
              <a:t>Мужчинам и женщинам гарантируются равные права и равные возможности в сфере трудовых отношений, в том числе:</a:t>
            </a:r>
          </a:p>
          <a:p>
            <a:pPr algn="just">
              <a:defRPr/>
            </a:pPr>
            <a:r>
              <a:rPr lang="ru-RU" sz="2400" dirty="0"/>
              <a:t>1</a:t>
            </a:r>
            <a:r>
              <a:rPr lang="ru-RU" sz="2200" dirty="0"/>
              <a:t>) </a:t>
            </a:r>
            <a:r>
              <a:rPr lang="ru-RU" sz="2200" dirty="0">
                <a:solidFill>
                  <a:schemeClr val="accent6"/>
                </a:solidFill>
              </a:rPr>
              <a:t>при заключении трудового договора;</a:t>
            </a:r>
          </a:p>
          <a:p>
            <a:pPr algn="just">
              <a:defRPr/>
            </a:pPr>
            <a:r>
              <a:rPr lang="ru-RU" sz="2200" dirty="0">
                <a:solidFill>
                  <a:schemeClr val="accent6"/>
                </a:solidFill>
              </a:rPr>
              <a:t>2) равный доступ к вакантным рабочим местам;</a:t>
            </a:r>
          </a:p>
          <a:p>
            <a:pPr algn="just">
              <a:defRPr/>
            </a:pPr>
            <a:r>
              <a:rPr lang="ru-RU" sz="2200" dirty="0">
                <a:solidFill>
                  <a:schemeClr val="accent6"/>
                </a:solidFill>
              </a:rPr>
              <a:t>3) в вопросах повышения квалификации, переподготовки и продвижения по службе.</a:t>
            </a:r>
          </a:p>
          <a:p>
            <a:pPr algn="just">
              <a:defRPr/>
            </a:pPr>
            <a:endParaRPr lang="ru-RU" sz="2200" dirty="0">
              <a:solidFill>
                <a:schemeClr val="accent6"/>
              </a:solidFill>
            </a:endParaRPr>
          </a:p>
          <a:p>
            <a:pPr algn="just">
              <a:defRPr/>
            </a:pPr>
            <a:r>
              <a:rPr lang="ru-RU" sz="2200" dirty="0">
                <a:solidFill>
                  <a:schemeClr val="accent6"/>
                </a:solidFill>
              </a:rPr>
              <a:t>     Работодатель не вправе требовать представления документов, не предусмотренных трудовым законодательством;</a:t>
            </a:r>
          </a:p>
          <a:p>
            <a:pPr algn="just">
              <a:defRPr/>
            </a:pPr>
            <a:endParaRPr lang="ru-RU" sz="2200" dirty="0">
              <a:solidFill>
                <a:schemeClr val="accent6"/>
              </a:solidFill>
            </a:endParaRPr>
          </a:p>
          <a:p>
            <a:pPr algn="just">
              <a:defRPr/>
            </a:pPr>
            <a:r>
              <a:rPr lang="ru-RU" sz="2200" dirty="0">
                <a:solidFill>
                  <a:schemeClr val="accent6"/>
                </a:solidFill>
              </a:rPr>
              <a:t>     Лица, считающие, что подверглись дискриминации в сфере труда, вправе обратиться в органы и организации, осуществляющие деятельность в сфере обеспечения равных прав и равных возможностей мужчин и женщин.</a:t>
            </a:r>
          </a:p>
          <a:p>
            <a:pPr algn="just">
              <a:defRPr/>
            </a:pPr>
            <a:endParaRPr lang="ru-RU" sz="2200" dirty="0">
              <a:solidFill>
                <a:schemeClr val="accent6"/>
              </a:solidFill>
            </a:endParaRPr>
          </a:p>
          <a:p>
            <a:pPr algn="just">
              <a:defRPr/>
            </a:pPr>
            <a:r>
              <a:rPr lang="ru-RU" sz="2200" dirty="0">
                <a:solidFill>
                  <a:schemeClr val="accent6"/>
                </a:solidFill>
              </a:rPr>
              <a:t>     Работодатель не вправе создавать препятствия работнику, направившему компетентным органам </a:t>
            </a:r>
            <a:r>
              <a:rPr lang="ru-RU" sz="2200" dirty="0">
                <a:solidFill>
                  <a:srgbClr val="FF0000"/>
                </a:solidFill>
              </a:rPr>
              <a:t>жалобу о случаях дискриминации по признаку пола.</a:t>
            </a:r>
          </a:p>
        </p:txBody>
      </p:sp>
      <p:sp>
        <p:nvSpPr>
          <p:cNvPr id="6" name="Скругленный прямоугольник 10"/>
          <p:cNvSpPr/>
          <p:nvPr/>
        </p:nvSpPr>
        <p:spPr>
          <a:xfrm>
            <a:off x="1608139" y="34926"/>
            <a:ext cx="8975725" cy="650875"/>
          </a:xfrm>
          <a:prstGeom prst="roundRect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      ЗАКОН  РК «О  ГОСУДАРСТВЕННЫХ  ГАРАНТИЯХ  РАВНЫХ  ПРАВ  И РАВНЫХ  ВОЗМОЖНОСТЕЙ  МУЖЧИН  И  ЖЕНЩИН»  ОТ  08.12.2009 Г.</a:t>
            </a:r>
          </a:p>
        </p:txBody>
      </p:sp>
    </p:spTree>
    <p:extLst>
      <p:ext uri="{BB962C8B-B14F-4D97-AF65-F5344CB8AC3E}">
        <p14:creationId xmlns:p14="http://schemas.microsoft.com/office/powerpoint/2010/main" val="190163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0E6DDE4-4134-4313-A577-67D2DE1268E0}" type="slidenum">
              <a:rPr lang="ru-RU" altLang="ru-RU">
                <a:latin typeface="Arial" panose="020B0604020202020204" pitchFamily="34" charset="0"/>
              </a:rPr>
              <a:pPr eaLnBrk="1" hangingPunct="1"/>
              <a:t>6</a:t>
            </a:fld>
            <a:endParaRPr lang="ru-RU" altLang="ru-RU">
              <a:latin typeface="Arial" panose="020B0604020202020204" pitchFamily="34" charset="0"/>
            </a:endParaRP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5597882"/>
              </p:ext>
            </p:extLst>
          </p:nvPr>
        </p:nvGraphicFramePr>
        <p:xfrm>
          <a:off x="1574800" y="736600"/>
          <a:ext cx="9093200" cy="561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Скругленный прямоугольник 10"/>
          <p:cNvSpPr/>
          <p:nvPr/>
        </p:nvSpPr>
        <p:spPr>
          <a:xfrm>
            <a:off x="1608139" y="34926"/>
            <a:ext cx="8975725" cy="650875"/>
          </a:xfrm>
          <a:prstGeom prst="roundRect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 УРОВЕНЬ  БЕЗРАБОТИЦЫ  СРЕДИ  ЖЕНЩИН  И  МУЖЧИН</a:t>
            </a:r>
          </a:p>
        </p:txBody>
      </p:sp>
      <p:sp>
        <p:nvSpPr>
          <p:cNvPr id="1030" name="TextBox 7"/>
          <p:cNvSpPr txBox="1">
            <a:spLocks noChangeArrowheads="1"/>
          </p:cNvSpPr>
          <p:nvPr/>
        </p:nvSpPr>
        <p:spPr bwMode="auto">
          <a:xfrm>
            <a:off x="2133600" y="6438900"/>
            <a:ext cx="480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/>
              <a:t>*</a:t>
            </a:r>
            <a:r>
              <a:rPr lang="ru-RU" altLang="ru-RU" sz="1600" i="1"/>
              <a:t>Источник</a:t>
            </a:r>
            <a:r>
              <a:rPr lang="ru-RU" altLang="ru-RU" sz="1600"/>
              <a:t>: </a:t>
            </a:r>
            <a:r>
              <a:rPr lang="ru-RU" altLang="ru-RU" sz="1600" i="1">
                <a:solidFill>
                  <a:srgbClr val="0000FF"/>
                </a:solidFill>
              </a:rPr>
              <a:t>Агентство РК по статистике </a:t>
            </a:r>
          </a:p>
        </p:txBody>
      </p:sp>
    </p:spTree>
    <p:extLst>
      <p:ext uri="{BB962C8B-B14F-4D97-AF65-F5344CB8AC3E}">
        <p14:creationId xmlns:p14="http://schemas.microsoft.com/office/powerpoint/2010/main" val="201566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C7CFD11-FE33-4B46-982F-76AE6302E9B4}" type="slidenum">
              <a:rPr lang="ru-RU" altLang="ru-RU">
                <a:latin typeface="Arial" panose="020B0604020202020204" pitchFamily="34" charset="0"/>
              </a:rPr>
              <a:pPr eaLnBrk="1" hangingPunct="1"/>
              <a:t>7</a:t>
            </a:fld>
            <a:endParaRPr lang="ru-RU" altLang="ru-RU">
              <a:latin typeface="Arial" panose="020B0604020202020204" pitchFamily="34" charset="0"/>
            </a:endParaRP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6852398"/>
              </p:ext>
            </p:extLst>
          </p:nvPr>
        </p:nvGraphicFramePr>
        <p:xfrm>
          <a:off x="1524000" y="838200"/>
          <a:ext cx="8991600" cy="558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2362200" y="6378575"/>
            <a:ext cx="4800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/>
              <a:t>*</a:t>
            </a:r>
            <a:r>
              <a:rPr lang="ru-RU" altLang="ru-RU" sz="1600" i="1"/>
              <a:t>Источник</a:t>
            </a:r>
            <a:r>
              <a:rPr lang="ru-RU" altLang="ru-RU" sz="1600"/>
              <a:t>: </a:t>
            </a:r>
            <a:r>
              <a:rPr lang="ru-RU" altLang="ru-RU" sz="1600" i="1">
                <a:solidFill>
                  <a:srgbClr val="0000FF"/>
                </a:solidFill>
              </a:rPr>
              <a:t>Агентство РК по статистике </a:t>
            </a:r>
          </a:p>
        </p:txBody>
      </p:sp>
      <p:sp>
        <p:nvSpPr>
          <p:cNvPr id="8" name="Скругленный прямоугольник 10"/>
          <p:cNvSpPr/>
          <p:nvPr/>
        </p:nvSpPr>
        <p:spPr>
          <a:xfrm>
            <a:off x="1608139" y="34926"/>
            <a:ext cx="8975725" cy="650875"/>
          </a:xfrm>
          <a:prstGeom prst="roundRect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 СРЕДНЕМЕСЯЧНАЯ  НОМИНАЛЬНАЯ  ЗАРАБОТНАЯ  ПЛАТА </a:t>
            </a:r>
          </a:p>
          <a:p>
            <a:pPr algn="ctr">
              <a:defRPr/>
            </a:pPr>
            <a:r>
              <a:rPr lang="ru-RU" b="1" dirty="0"/>
              <a:t> МУЖЧИН  И ЖЕНЩИН</a:t>
            </a:r>
          </a:p>
        </p:txBody>
      </p:sp>
    </p:spTree>
    <p:extLst>
      <p:ext uri="{BB962C8B-B14F-4D97-AF65-F5344CB8AC3E}">
        <p14:creationId xmlns:p14="http://schemas.microsoft.com/office/powerpoint/2010/main" val="44356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C7CFD11-FE33-4B46-982F-76AE6302E9B4}" type="slidenum">
              <a:rPr lang="ru-RU" altLang="ru-RU">
                <a:latin typeface="Arial" panose="020B0604020202020204" pitchFamily="34" charset="0"/>
              </a:rPr>
              <a:pPr eaLnBrk="1" hangingPunct="1"/>
              <a:t>8</a:t>
            </a:fld>
            <a:endParaRPr lang="ru-RU" altLang="ru-RU">
              <a:latin typeface="Arial" panose="020B0604020202020204" pitchFamily="34" charset="0"/>
            </a:endParaRP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1568393"/>
              </p:ext>
            </p:extLst>
          </p:nvPr>
        </p:nvGraphicFramePr>
        <p:xfrm>
          <a:off x="1524000" y="838200"/>
          <a:ext cx="8991600" cy="558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2362200" y="6378575"/>
            <a:ext cx="4800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/>
              <a:t>*</a:t>
            </a:r>
            <a:r>
              <a:rPr lang="ru-RU" altLang="ru-RU" sz="1600" i="1"/>
              <a:t>Источник</a:t>
            </a:r>
            <a:r>
              <a:rPr lang="ru-RU" altLang="ru-RU" sz="1600"/>
              <a:t>: </a:t>
            </a:r>
            <a:r>
              <a:rPr lang="ru-RU" altLang="ru-RU" sz="1600" i="1">
                <a:solidFill>
                  <a:srgbClr val="0000FF"/>
                </a:solidFill>
              </a:rPr>
              <a:t>Агентство РК по статистике </a:t>
            </a:r>
          </a:p>
        </p:txBody>
      </p:sp>
      <p:sp>
        <p:nvSpPr>
          <p:cNvPr id="8" name="Скругленный прямоугольник 10"/>
          <p:cNvSpPr/>
          <p:nvPr/>
        </p:nvSpPr>
        <p:spPr>
          <a:xfrm>
            <a:off x="1608139" y="34926"/>
            <a:ext cx="8975725" cy="650875"/>
          </a:xfrm>
          <a:prstGeom prst="roundRect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/>
              <a:t>ЧИСЛЕННОСТЬ САМОСТОЯТЕЛЬНО ЗАНЯТОГО НАСЕЛЕНИЯ ПО ПОЛУ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1122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2303" name="Group 15"/>
          <p:cNvGraphicFramePr>
            <a:graphicFrameLocks noGrp="1"/>
          </p:cNvGraphicFramePr>
          <p:nvPr>
            <p:ph idx="4294967295"/>
          </p:nvPr>
        </p:nvGraphicFramePr>
        <p:xfrm>
          <a:off x="1524000" y="795339"/>
          <a:ext cx="9144000" cy="6138923"/>
        </p:xfrm>
        <a:graphic>
          <a:graphicData uri="http://schemas.openxmlformats.org/drawingml/2006/table">
            <a:tbl>
              <a:tblPr/>
              <a:tblGrid>
                <a:gridCol w="4339525"/>
                <a:gridCol w="4804475"/>
              </a:tblGrid>
              <a:tr h="1798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Статья 193 Трудового кодекса РК </a:t>
                      </a:r>
                    </a:p>
                    <a:p>
                      <a:pPr algn="just"/>
                      <a:r>
                        <a:rPr lang="ru-RU" sz="1400" b="1" i="0" kern="1200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Женщинам предоставляются отпуска по беременности и родам продолжительностью </a:t>
                      </a:r>
                      <a:r>
                        <a:rPr lang="ru-RU" sz="14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 календарных дней </a:t>
                      </a:r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(10 недель)</a:t>
                      </a:r>
                      <a:r>
                        <a:rPr lang="ru-RU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родов и 56 </a:t>
                      </a:r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 недель)</a:t>
                      </a:r>
                      <a:r>
                        <a:rPr lang="ru-RU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i="0" kern="1200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(в случае осложненных родов или рождения двух или более детей — </a:t>
                      </a:r>
                      <a:r>
                        <a:rPr lang="ru-RU" sz="14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 </a:t>
                      </a:r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(10 недель</a:t>
                      </a:r>
                      <a:r>
                        <a:rPr lang="ru-RU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))</a:t>
                      </a:r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i="0" kern="1200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календарных дней после родов, если иное не установлено законами Республики Казахстан.</a:t>
                      </a:r>
                      <a:endParaRPr lang="ru-RU" sz="1400" b="1" kern="1200" dirty="0" smtClean="0">
                        <a:solidFill>
                          <a:schemeClr val="accent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just"/>
                      <a:r>
                        <a:rPr lang="ru-RU" sz="13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Правительства РК от 31.10.2011г. № 1241</a:t>
                      </a:r>
                      <a:r>
                        <a:rPr lang="ru-RU" sz="1300" b="1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lang="ru-RU" sz="13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 утверждении Правил проведения экспертизы временной</a:t>
                      </a:r>
                      <a:r>
                        <a:rPr lang="ru-RU" sz="1300" b="1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нетрудоспособности, </a:t>
                      </a:r>
                      <a:r>
                        <a:rPr lang="ru-RU" sz="13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выдачи листа и справки о временной </a:t>
                      </a:r>
                      <a:r>
                        <a:rPr lang="ru-RU" sz="13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нетрудоспособности</a:t>
                      </a:r>
                      <a:r>
                        <a:rPr lang="ru-RU" sz="13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r>
                        <a:rPr lang="ru-RU" sz="1300" b="0" i="1" kern="1200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300" b="1" kern="1200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</a:t>
                      </a:r>
                      <a:r>
                        <a:rPr lang="ru-RU" sz="1300" b="1" i="0" kern="1200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ист временной нетрудоспособности по беременности и родам выдается на срок:</a:t>
                      </a:r>
                    </a:p>
                    <a:p>
                      <a:pPr algn="just"/>
                      <a:r>
                        <a:rPr lang="ru-RU" sz="1300" b="1" i="0" kern="1200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при обычных</a:t>
                      </a:r>
                      <a:r>
                        <a:rPr lang="ru-RU" sz="1300" b="1" i="0" kern="1200" baseline="0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родах – с 30 недель беременности </a:t>
                      </a:r>
                      <a:r>
                        <a:rPr lang="ru-RU" sz="1300" b="1" i="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13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126  календарных дней</a:t>
                      </a:r>
                      <a:r>
                        <a:rPr lang="ru-RU" sz="1300" b="1" i="0" kern="1200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(18 недель)</a:t>
                      </a:r>
                      <a:r>
                        <a:rPr lang="ru-RU" sz="13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1" i="0" kern="1200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(70 календарных дней </a:t>
                      </a:r>
                      <a:r>
                        <a:rPr lang="ru-RU" sz="1300" b="1" i="1" kern="1200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(10 недель) </a:t>
                      </a:r>
                      <a:r>
                        <a:rPr lang="ru-RU" sz="1300" b="1" i="0" kern="1200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родов и 56 календарных дней </a:t>
                      </a:r>
                      <a:r>
                        <a:rPr lang="ru-RU" sz="1300" b="1" i="1" kern="1200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 недель) </a:t>
                      </a:r>
                      <a:r>
                        <a:rPr lang="ru-RU" sz="1300" b="1" i="0" kern="1200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после родов),</a:t>
                      </a:r>
                      <a:r>
                        <a:rPr lang="ru-RU" sz="1300" b="1" i="0" kern="1200" baseline="0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</a:t>
                      </a:r>
                      <a:r>
                        <a:rPr lang="ru-RU" sz="1300" b="1" i="0" kern="1200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случае осложненных родов, рождении двух и более детей - дополнительно </a:t>
                      </a:r>
                      <a:r>
                        <a:rPr lang="ru-RU" sz="13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14 календарных дней </a:t>
                      </a:r>
                      <a:r>
                        <a:rPr lang="ru-RU" sz="13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 недели);</a:t>
                      </a:r>
                    </a:p>
                    <a:p>
                      <a:pPr marL="0" indent="177800" algn="just">
                        <a:buFontTx/>
                        <a:buChar char="-"/>
                      </a:pPr>
                      <a:r>
                        <a:rPr lang="ru-RU" sz="1300" b="1" i="0" kern="1200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обычных родах женщинам, проживающим на территориях, подвергшихся воздействию ядерных испытаний</a:t>
                      </a:r>
                      <a:r>
                        <a:rPr lang="ru-RU" sz="1300" b="1" i="0" kern="1200" baseline="0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</a:t>
                      </a:r>
                      <a:r>
                        <a:rPr lang="ru-RU" sz="1300" b="1" i="0" kern="1200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 27 недель беременности </a:t>
                      </a:r>
                      <a:r>
                        <a:rPr lang="ru-RU" sz="13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170 календарных дней </a:t>
                      </a:r>
                      <a:r>
                        <a:rPr lang="ru-RU" sz="13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(24 недели),</a:t>
                      </a:r>
                      <a:r>
                        <a:rPr lang="ru-RU" sz="1300" b="1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1" i="0" kern="1200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случае осложненных родов или при рождении двух и более детей - </a:t>
                      </a:r>
                      <a:r>
                        <a:rPr lang="ru-RU" sz="13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184 дня </a:t>
                      </a:r>
                      <a:r>
                        <a:rPr lang="ru-RU" sz="13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(26 недель);</a:t>
                      </a:r>
                    </a:p>
                    <a:p>
                      <a:pPr algn="just"/>
                      <a:r>
                        <a:rPr lang="ru-RU" sz="1300" b="1" i="0" kern="1200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--</a:t>
                      </a:r>
                      <a:r>
                        <a:rPr lang="ru-RU" sz="1300" b="1" i="0" kern="1200" baseline="0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</a:t>
                      </a:r>
                      <a:r>
                        <a:rPr lang="ru-RU" sz="1300" b="1" i="0" kern="1200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случае рождения в сроке от 22 и 29 недель живого ребенка и прожившего более 7 суток с массой тела 500 граммов и более -  </a:t>
                      </a:r>
                      <a:r>
                        <a:rPr lang="ru-RU" sz="13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</a:t>
                      </a:r>
                      <a:r>
                        <a:rPr lang="ru-RU" sz="1300" b="1" i="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70</a:t>
                      </a:r>
                      <a:r>
                        <a:rPr lang="ru-RU" sz="13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дней </a:t>
                      </a:r>
                      <a:r>
                        <a:rPr lang="ru-RU" sz="13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(10 недель);</a:t>
                      </a:r>
                    </a:p>
                    <a:p>
                      <a:pPr algn="just"/>
                      <a:r>
                        <a:rPr lang="ru-RU" sz="1300" b="1" i="0" kern="1200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в случае рождения в сроке от 22 и 29 недель мертвого ребенка или умершего до 7 суток жизни с массой тела 500 граммов и более – </a:t>
                      </a:r>
                      <a:r>
                        <a:rPr lang="ru-RU" sz="13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56 дней </a:t>
                      </a:r>
                      <a:r>
                        <a:rPr lang="ru-RU" sz="13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 недель);</a:t>
                      </a:r>
                    </a:p>
                    <a:p>
                      <a:pPr marL="0" indent="177800" algn="just">
                        <a:buFontTx/>
                        <a:buChar char="-"/>
                      </a:pPr>
                      <a:r>
                        <a:rPr lang="ru-RU" sz="1300" b="1" i="0" kern="1200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случае родов женщины, проживающей на территориях, подвергшихся воздействию ядерных испытаний в сроке от 22 и 29 недель живого ребенка, прожившего более 7 суток с массой тела 500 граммов и более – </a:t>
                      </a:r>
                      <a:r>
                        <a:rPr lang="ru-RU" sz="13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91 дней </a:t>
                      </a:r>
                      <a:r>
                        <a:rPr lang="ru-RU" sz="13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(13 недель);</a:t>
                      </a:r>
                    </a:p>
                    <a:p>
                      <a:pPr marL="0" indent="177800" algn="just">
                        <a:buFontTx/>
                        <a:buChar char="-"/>
                      </a:pPr>
                      <a:r>
                        <a:rPr lang="ru-RU" sz="1300" b="1" i="0" kern="1200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случае рождения мертвого ребенка или умершего до 7 суток жизни женщинам, проживающим на территориях, подвергшихся воздействию ядерных испытаний – </a:t>
                      </a:r>
                      <a:r>
                        <a:rPr lang="ru-RU" sz="13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77 дней </a:t>
                      </a:r>
                      <a:r>
                        <a:rPr lang="ru-RU" sz="13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(11 недель).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647">
                <a:tc>
                  <a:txBody>
                    <a:bodyPr/>
                    <a:lstStyle/>
                    <a:p>
                      <a:pPr algn="just"/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Статья 14 Закона РК «О социальной защите граждан, пострадавших вследствие ядерных испытаний на  Семипалатинском испытательном ядерном полигоне»</a:t>
                      </a:r>
                    </a:p>
                    <a:p>
                      <a:pPr algn="just"/>
                      <a:r>
                        <a:rPr lang="ru-RU" sz="1400" b="1" kern="1200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Женщины, проживающие на территориях, подвергшихся воздействию ядерных испытаний, имеют право на отпуск по беременности и родам продолжительностью </a:t>
                      </a: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170 календарных дней </a:t>
                      </a:r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(24 недели)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нормальных родах и 184 дня </a:t>
                      </a:r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(26 недель)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случаях осложненных родов </a:t>
                      </a:r>
                      <a:r>
                        <a:rPr lang="ru-RU" sz="1400" b="1" kern="1200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или при рождении двух и более детей. 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1778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kern="1200" dirty="0" smtClean="0">
                        <a:solidFill>
                          <a:schemeClr val="accent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8976">
                <a:tc>
                  <a:txBody>
                    <a:bodyPr/>
                    <a:lstStyle/>
                    <a:p>
                      <a:pPr algn="just"/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Статья</a:t>
                      </a:r>
                      <a:r>
                        <a:rPr lang="ru-RU" sz="1400" b="1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88 п.2 </a:t>
                      </a:r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Кодекса РК</a:t>
                      </a:r>
                      <a:r>
                        <a:rPr lang="ru-RU" sz="1400" b="1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«О здоровье народа и системе здравоохранения»</a:t>
                      </a:r>
                      <a:endParaRPr lang="ru-RU" sz="14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400" b="1" i="0" kern="1200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Режим рабочего времени</a:t>
                      </a:r>
                      <a:r>
                        <a:rPr lang="ru-RU" sz="14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отпуск по беременности и родам</a:t>
                      </a:r>
                      <a:r>
                        <a:rPr lang="ru-RU" sz="1400" b="1" i="0" kern="1200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условия труда беременных женщин и кормящих матерей </a:t>
                      </a:r>
                      <a:r>
                        <a:rPr lang="ru-RU" sz="14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устанавливаются в соответствии с трудовым законодательством Республики Казахстан.</a:t>
                      </a:r>
                      <a:endParaRPr lang="ru-RU" sz="1400" b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1778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kern="1200" dirty="0" smtClean="0">
                        <a:solidFill>
                          <a:schemeClr val="accent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Скругленный прямоугольник 10"/>
          <p:cNvSpPr/>
          <p:nvPr/>
        </p:nvSpPr>
        <p:spPr>
          <a:xfrm>
            <a:off x="1655764" y="76200"/>
            <a:ext cx="8975725" cy="533400"/>
          </a:xfrm>
          <a:prstGeom prst="roundRect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         </a:t>
            </a:r>
            <a:r>
              <a:rPr lang="ru-RU" sz="1600" b="1" dirty="0"/>
              <a:t>НОРМЫ  ЗАКОНОДАТЕЛЬСТВА РЕСПУБЛИКИ  КАЗАХСТАН ,  РЕГУЛИРУЮЩИЕ  ПОРЯДОК  ПРЕДОСТАВЛЕНИЯ  ОТПУСКА  ПО БЕРЕМЕННОСТИ И РОДАМ </a:t>
            </a:r>
          </a:p>
        </p:txBody>
      </p:sp>
    </p:spTree>
    <p:extLst>
      <p:ext uri="{BB962C8B-B14F-4D97-AF65-F5344CB8AC3E}">
        <p14:creationId xmlns:p14="http://schemas.microsoft.com/office/powerpoint/2010/main" val="72186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2103</Words>
  <Application>Microsoft Office PowerPoint</Application>
  <PresentationFormat>Custom</PresentationFormat>
  <Paragraphs>236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Olga Nicolae</cp:lastModifiedBy>
  <cp:revision>8</cp:revision>
  <dcterms:created xsi:type="dcterms:W3CDTF">2015-08-12T10:40:52Z</dcterms:created>
  <dcterms:modified xsi:type="dcterms:W3CDTF">2015-09-21T08:21:16Z</dcterms:modified>
</cp:coreProperties>
</file>