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4" r:id="rId1"/>
    <p:sldMasterId id="2147483866" r:id="rId2"/>
  </p:sldMasterIdLst>
  <p:notesMasterIdLst>
    <p:notesMasterId r:id="rId35"/>
  </p:notesMasterIdLst>
  <p:sldIdLst>
    <p:sldId id="257" r:id="rId3"/>
    <p:sldId id="1533" r:id="rId4"/>
    <p:sldId id="1582" r:id="rId5"/>
    <p:sldId id="1541" r:id="rId6"/>
    <p:sldId id="1562" r:id="rId7"/>
    <p:sldId id="1564" r:id="rId8"/>
    <p:sldId id="1561" r:id="rId9"/>
    <p:sldId id="1579" r:id="rId10"/>
    <p:sldId id="1580" r:id="rId11"/>
    <p:sldId id="1581" r:id="rId12"/>
    <p:sldId id="1485" r:id="rId13"/>
    <p:sldId id="1539" r:id="rId14"/>
    <p:sldId id="1499" r:id="rId15"/>
    <p:sldId id="1578" r:id="rId16"/>
    <p:sldId id="1575" r:id="rId17"/>
    <p:sldId id="1576" r:id="rId18"/>
    <p:sldId id="1565" r:id="rId19"/>
    <p:sldId id="261" r:id="rId20"/>
    <p:sldId id="260" r:id="rId21"/>
    <p:sldId id="1530" r:id="rId22"/>
    <p:sldId id="1531" r:id="rId23"/>
    <p:sldId id="1535" r:id="rId24"/>
    <p:sldId id="1536" r:id="rId25"/>
    <p:sldId id="1538" r:id="rId26"/>
    <p:sldId id="1577" r:id="rId27"/>
    <p:sldId id="1419" r:id="rId28"/>
    <p:sldId id="1425" r:id="rId29"/>
    <p:sldId id="1421" r:id="rId30"/>
    <p:sldId id="1422" r:id="rId31"/>
    <p:sldId id="1566" r:id="rId32"/>
    <p:sldId id="1418" r:id="rId33"/>
    <p:sldId id="293" r:id="rId34"/>
  </p:sldIdLst>
  <p:sldSz cx="4610100" cy="3467100"/>
  <p:notesSz cx="4610100" cy="3467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92"/>
    <p:restoredTop sz="94665"/>
  </p:normalViewPr>
  <p:slideViewPr>
    <p:cSldViewPr>
      <p:cViewPr varScale="1">
        <p:scale>
          <a:sx n="121" d="100"/>
          <a:sy n="121" d="100"/>
        </p:scale>
        <p:origin x="126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C956C-48EF-4AB9-A08F-FD9EF6775C41}" type="doc">
      <dgm:prSet loTypeId="urn:microsoft.com/office/officeart/2016/7/layout/BasicProcessNew" loCatId="process" qsTypeId="urn:microsoft.com/office/officeart/2005/8/quickstyle/simple4" qsCatId="simple" csTypeId="urn:microsoft.com/office/officeart/2005/8/colors/colorful5" csCatId="colorful" phldr="1"/>
      <dgm:spPr/>
      <dgm:t>
        <a:bodyPr/>
        <a:lstStyle/>
        <a:p>
          <a:endParaRPr lang="en-US"/>
        </a:p>
      </dgm:t>
    </dgm:pt>
    <dgm:pt modelId="{913FBEB2-2485-4C76-9003-03F1CA520F0E}">
      <dgm:prSet custT="1"/>
      <dgm:spPr/>
      <dgm:t>
        <a:bodyPr/>
        <a:lstStyle/>
        <a:p>
          <a:r>
            <a:rPr lang="en-US" sz="1400" b="1" dirty="0">
              <a:latin typeface="Times" panose="02020603050405020304" pitchFamily="18" charset="0"/>
              <a:cs typeface="Times" panose="02020603050405020304" pitchFamily="18" charset="0"/>
            </a:rPr>
            <a:t>Energy crisis, energy growth and green economy.</a:t>
          </a:r>
          <a:endParaRPr lang="en-US" sz="1400" b="1" i="1" dirty="0">
            <a:latin typeface="Times" panose="02020603050405020304" pitchFamily="18" charset="0"/>
            <a:cs typeface="Times" panose="02020603050405020304" pitchFamily="18" charset="0"/>
          </a:endParaRPr>
        </a:p>
        <a:p>
          <a:endParaRPr lang="en-US" sz="1400" b="1" dirty="0">
            <a:latin typeface="Times" panose="02020603050405020304" pitchFamily="18" charset="0"/>
            <a:cs typeface="Times" panose="02020603050405020304" pitchFamily="18" charset="0"/>
          </a:endParaRPr>
        </a:p>
        <a:p>
          <a:r>
            <a:rPr lang="en-US" sz="1400" b="1" dirty="0">
              <a:latin typeface="Times" panose="02020603050405020304" pitchFamily="18" charset="0"/>
              <a:cs typeface="Times" panose="02020603050405020304" pitchFamily="18" charset="0"/>
            </a:rPr>
            <a:t>Bruno S. Sergi</a:t>
          </a:r>
        </a:p>
        <a:p>
          <a:r>
            <a:rPr lang="en-US" sz="1400" dirty="0">
              <a:latin typeface="Times" panose="02020603050405020304" pitchFamily="18" charset="0"/>
              <a:cs typeface="Times" panose="02020603050405020304" pitchFamily="18" charset="0"/>
            </a:rPr>
            <a:t>ETUI and University of Messina</a:t>
          </a:r>
        </a:p>
      </dgm:t>
    </dgm:pt>
    <dgm:pt modelId="{FC13C307-A0F9-4991-B9C3-F31F43A1A01C}" type="parTrans" cxnId="{21363056-63AD-42D0-82B9-DA1F8F875246}">
      <dgm:prSet/>
      <dgm:spPr/>
      <dgm:t>
        <a:bodyPr/>
        <a:lstStyle/>
        <a:p>
          <a:endParaRPr lang="en-US"/>
        </a:p>
      </dgm:t>
    </dgm:pt>
    <dgm:pt modelId="{9118E01A-DF80-47D9-BA11-29C850A5FA0A}" type="sibTrans" cxnId="{21363056-63AD-42D0-82B9-DA1F8F875246}">
      <dgm:prSet/>
      <dgm:spPr/>
      <dgm:t>
        <a:bodyPr/>
        <a:lstStyle/>
        <a:p>
          <a:endParaRPr lang="en-US"/>
        </a:p>
      </dgm:t>
    </dgm:pt>
    <dgm:pt modelId="{CD8AF9CA-95AB-4763-A1C9-C9E373F81454}" type="pres">
      <dgm:prSet presAssocID="{847C956C-48EF-4AB9-A08F-FD9EF6775C41}" presName="Name0" presStyleCnt="0">
        <dgm:presLayoutVars>
          <dgm:dir/>
          <dgm:resizeHandles val="exact"/>
        </dgm:presLayoutVars>
      </dgm:prSet>
      <dgm:spPr/>
    </dgm:pt>
    <dgm:pt modelId="{A3EE8CDF-9652-4290-BAEC-16AFEDBC7207}" type="pres">
      <dgm:prSet presAssocID="{913FBEB2-2485-4C76-9003-03F1CA520F0E}" presName="node" presStyleLbl="node1" presStyleIdx="0" presStyleCnt="1">
        <dgm:presLayoutVars>
          <dgm:bulletEnabled val="1"/>
        </dgm:presLayoutVars>
      </dgm:prSet>
      <dgm:spPr/>
    </dgm:pt>
  </dgm:ptLst>
  <dgm:cxnLst>
    <dgm:cxn modelId="{816D1C10-0512-4CA2-ADD6-B3851E831D72}" type="presOf" srcId="{913FBEB2-2485-4C76-9003-03F1CA520F0E}" destId="{A3EE8CDF-9652-4290-BAEC-16AFEDBC7207}" srcOrd="0" destOrd="0" presId="urn:microsoft.com/office/officeart/2016/7/layout/BasicProcessNew"/>
    <dgm:cxn modelId="{21363056-63AD-42D0-82B9-DA1F8F875246}" srcId="{847C956C-48EF-4AB9-A08F-FD9EF6775C41}" destId="{913FBEB2-2485-4C76-9003-03F1CA520F0E}" srcOrd="0" destOrd="0" parTransId="{FC13C307-A0F9-4991-B9C3-F31F43A1A01C}" sibTransId="{9118E01A-DF80-47D9-BA11-29C850A5FA0A}"/>
    <dgm:cxn modelId="{E27D8C7A-DED5-4ED4-A624-E8813FF16322}" type="presOf" srcId="{847C956C-48EF-4AB9-A08F-FD9EF6775C41}" destId="{CD8AF9CA-95AB-4763-A1C9-C9E373F81454}" srcOrd="0" destOrd="0" presId="urn:microsoft.com/office/officeart/2016/7/layout/BasicProcessNew"/>
    <dgm:cxn modelId="{CD7B1099-4D1D-4B4E-9C73-1AD3D0845862}" type="presParOf" srcId="{CD8AF9CA-95AB-4763-A1C9-C9E373F81454}" destId="{A3EE8CDF-9652-4290-BAEC-16AFEDBC7207}" srcOrd="0"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6D2F8-17B3-4290-A656-214056EB729C}"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882C57A4-2A79-4EEE-83FE-0C87BE8A6686}">
      <dgm:prSet/>
      <dgm:spPr/>
      <dgm:t>
        <a:bodyPr/>
        <a:lstStyle/>
        <a:p>
          <a:pPr>
            <a:defRPr cap="all"/>
          </a:pPr>
          <a:r>
            <a:rPr lang="en-US" b="1"/>
            <a:t>The energy mix</a:t>
          </a:r>
          <a:endParaRPr lang="en-US"/>
        </a:p>
      </dgm:t>
    </dgm:pt>
    <dgm:pt modelId="{D9598245-0B84-4B12-970A-13540A71CC87}" type="parTrans" cxnId="{BE06CF35-1CB0-4E95-8A39-0811DA1AFF3A}">
      <dgm:prSet/>
      <dgm:spPr/>
      <dgm:t>
        <a:bodyPr/>
        <a:lstStyle/>
        <a:p>
          <a:endParaRPr lang="en-US"/>
        </a:p>
      </dgm:t>
    </dgm:pt>
    <dgm:pt modelId="{AC0F56FF-BF5A-4CBE-857F-F7789AEAFABE}" type="sibTrans" cxnId="{BE06CF35-1CB0-4E95-8A39-0811DA1AFF3A}">
      <dgm:prSet/>
      <dgm:spPr/>
      <dgm:t>
        <a:bodyPr/>
        <a:lstStyle/>
        <a:p>
          <a:endParaRPr lang="en-US"/>
        </a:p>
      </dgm:t>
    </dgm:pt>
    <dgm:pt modelId="{6F824EBB-1CF7-4643-97B1-CA7C6116681A}">
      <dgm:prSet/>
      <dgm:spPr/>
      <dgm:t>
        <a:bodyPr/>
        <a:lstStyle/>
        <a:p>
          <a:pPr>
            <a:defRPr cap="all"/>
          </a:pPr>
          <a:r>
            <a:rPr lang="en-US" b="1"/>
            <a:t>“Net-Zero” </a:t>
          </a:r>
          <a:r>
            <a:rPr lang="en-US" b="1" dirty="0"/>
            <a:t>workforce</a:t>
          </a:r>
          <a:endParaRPr lang="en-US" dirty="0"/>
        </a:p>
      </dgm:t>
    </dgm:pt>
    <dgm:pt modelId="{7BC2460D-5EF6-46B9-B6F9-27142109AC39}" type="parTrans" cxnId="{FA99D6D8-DB05-4639-BE60-1B0318DAA04C}">
      <dgm:prSet/>
      <dgm:spPr/>
      <dgm:t>
        <a:bodyPr/>
        <a:lstStyle/>
        <a:p>
          <a:endParaRPr lang="en-US"/>
        </a:p>
      </dgm:t>
    </dgm:pt>
    <dgm:pt modelId="{767AA3E9-FBB0-496B-96B7-44902D09018C}" type="sibTrans" cxnId="{FA99D6D8-DB05-4639-BE60-1B0318DAA04C}">
      <dgm:prSet/>
      <dgm:spPr/>
      <dgm:t>
        <a:bodyPr/>
        <a:lstStyle/>
        <a:p>
          <a:endParaRPr lang="en-US"/>
        </a:p>
      </dgm:t>
    </dgm:pt>
    <dgm:pt modelId="{23C3D1EF-230E-4D0F-BFCE-D9DA13C4C217}" type="pres">
      <dgm:prSet presAssocID="{9286D2F8-17B3-4290-A656-214056EB729C}" presName="root" presStyleCnt="0">
        <dgm:presLayoutVars>
          <dgm:dir/>
          <dgm:resizeHandles val="exact"/>
        </dgm:presLayoutVars>
      </dgm:prSet>
      <dgm:spPr/>
    </dgm:pt>
    <dgm:pt modelId="{CDD0C62F-E9B0-440B-9EEC-482AA01B3BAA}" type="pres">
      <dgm:prSet presAssocID="{882C57A4-2A79-4EEE-83FE-0C87BE8A6686}" presName="compNode" presStyleCnt="0"/>
      <dgm:spPr/>
    </dgm:pt>
    <dgm:pt modelId="{7D432B16-221D-4398-BAA5-09A6235FE3FE}" type="pres">
      <dgm:prSet presAssocID="{882C57A4-2A79-4EEE-83FE-0C87BE8A6686}" presName="iconBgRect" presStyleLbl="bgShp" presStyleIdx="0" presStyleCnt="2"/>
      <dgm:spPr/>
    </dgm:pt>
    <dgm:pt modelId="{DDC2416C-A2CE-427D-9CFC-30B9C2099FDD}" type="pres">
      <dgm:prSet presAssocID="{882C57A4-2A79-4EEE-83FE-0C87BE8A66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mpadina"/>
        </a:ext>
      </dgm:extLst>
    </dgm:pt>
    <dgm:pt modelId="{F02093CB-1654-49DE-A89B-B76EF5A4D3B5}" type="pres">
      <dgm:prSet presAssocID="{882C57A4-2A79-4EEE-83FE-0C87BE8A6686}" presName="spaceRect" presStyleCnt="0"/>
      <dgm:spPr/>
    </dgm:pt>
    <dgm:pt modelId="{CF4088E5-E396-4915-A692-2D40B05D8280}" type="pres">
      <dgm:prSet presAssocID="{882C57A4-2A79-4EEE-83FE-0C87BE8A6686}" presName="textRect" presStyleLbl="revTx" presStyleIdx="0" presStyleCnt="2">
        <dgm:presLayoutVars>
          <dgm:chMax val="1"/>
          <dgm:chPref val="1"/>
        </dgm:presLayoutVars>
      </dgm:prSet>
      <dgm:spPr/>
    </dgm:pt>
    <dgm:pt modelId="{43B748BF-9347-4B22-B6CA-90C416BE48C9}" type="pres">
      <dgm:prSet presAssocID="{AC0F56FF-BF5A-4CBE-857F-F7789AEAFABE}" presName="sibTrans" presStyleCnt="0"/>
      <dgm:spPr/>
    </dgm:pt>
    <dgm:pt modelId="{128288A7-A6BC-4949-A2B9-617EC0268D5F}" type="pres">
      <dgm:prSet presAssocID="{6F824EBB-1CF7-4643-97B1-CA7C6116681A}" presName="compNode" presStyleCnt="0"/>
      <dgm:spPr/>
    </dgm:pt>
    <dgm:pt modelId="{97A72ECF-1777-4AC7-B878-B2F5F74BB7F4}" type="pres">
      <dgm:prSet presAssocID="{6F824EBB-1CF7-4643-97B1-CA7C6116681A}" presName="iconBgRect" presStyleLbl="bgShp" presStyleIdx="1" presStyleCnt="2"/>
      <dgm:spPr/>
    </dgm:pt>
    <dgm:pt modelId="{C6ACE2B5-38CF-45E9-9E5C-1B6EFF5A7DF5}" type="pres">
      <dgm:prSet presAssocID="{6F824EBB-1CF7-4643-97B1-CA7C6116681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895F7A17-E317-4A81-90ED-5CEF75F96552}" type="pres">
      <dgm:prSet presAssocID="{6F824EBB-1CF7-4643-97B1-CA7C6116681A}" presName="spaceRect" presStyleCnt="0"/>
      <dgm:spPr/>
    </dgm:pt>
    <dgm:pt modelId="{13651CEB-8BF7-429F-81C7-57D9A7AB12EB}" type="pres">
      <dgm:prSet presAssocID="{6F824EBB-1CF7-4643-97B1-CA7C6116681A}" presName="textRect" presStyleLbl="revTx" presStyleIdx="1" presStyleCnt="2">
        <dgm:presLayoutVars>
          <dgm:chMax val="1"/>
          <dgm:chPref val="1"/>
        </dgm:presLayoutVars>
      </dgm:prSet>
      <dgm:spPr/>
    </dgm:pt>
  </dgm:ptLst>
  <dgm:cxnLst>
    <dgm:cxn modelId="{27DE880B-C986-4168-8158-67724F0460BB}" type="presOf" srcId="{882C57A4-2A79-4EEE-83FE-0C87BE8A6686}" destId="{CF4088E5-E396-4915-A692-2D40B05D8280}" srcOrd="0" destOrd="0" presId="urn:microsoft.com/office/officeart/2018/5/layout/IconCircleLabelList"/>
    <dgm:cxn modelId="{BE06CF35-1CB0-4E95-8A39-0811DA1AFF3A}" srcId="{9286D2F8-17B3-4290-A656-214056EB729C}" destId="{882C57A4-2A79-4EEE-83FE-0C87BE8A6686}" srcOrd="0" destOrd="0" parTransId="{D9598245-0B84-4B12-970A-13540A71CC87}" sibTransId="{AC0F56FF-BF5A-4CBE-857F-F7789AEAFABE}"/>
    <dgm:cxn modelId="{DD9D5298-3747-40EB-9AF7-6D38040BC97C}" type="presOf" srcId="{6F824EBB-1CF7-4643-97B1-CA7C6116681A}" destId="{13651CEB-8BF7-429F-81C7-57D9A7AB12EB}" srcOrd="0" destOrd="0" presId="urn:microsoft.com/office/officeart/2018/5/layout/IconCircleLabelList"/>
    <dgm:cxn modelId="{FF906199-DDC7-480A-975B-67061C1B20B5}" type="presOf" srcId="{9286D2F8-17B3-4290-A656-214056EB729C}" destId="{23C3D1EF-230E-4D0F-BFCE-D9DA13C4C217}" srcOrd="0" destOrd="0" presId="urn:microsoft.com/office/officeart/2018/5/layout/IconCircleLabelList"/>
    <dgm:cxn modelId="{FA99D6D8-DB05-4639-BE60-1B0318DAA04C}" srcId="{9286D2F8-17B3-4290-A656-214056EB729C}" destId="{6F824EBB-1CF7-4643-97B1-CA7C6116681A}" srcOrd="1" destOrd="0" parTransId="{7BC2460D-5EF6-46B9-B6F9-27142109AC39}" sibTransId="{767AA3E9-FBB0-496B-96B7-44902D09018C}"/>
    <dgm:cxn modelId="{17A78AAF-77CC-4423-B966-2A292316DA3B}" type="presParOf" srcId="{23C3D1EF-230E-4D0F-BFCE-D9DA13C4C217}" destId="{CDD0C62F-E9B0-440B-9EEC-482AA01B3BAA}" srcOrd="0" destOrd="0" presId="urn:microsoft.com/office/officeart/2018/5/layout/IconCircleLabelList"/>
    <dgm:cxn modelId="{07B05764-9F59-4A68-A633-1FF919628F6F}" type="presParOf" srcId="{CDD0C62F-E9B0-440B-9EEC-482AA01B3BAA}" destId="{7D432B16-221D-4398-BAA5-09A6235FE3FE}" srcOrd="0" destOrd="0" presId="urn:microsoft.com/office/officeart/2018/5/layout/IconCircleLabelList"/>
    <dgm:cxn modelId="{C616E490-9203-4D4B-8B57-990E04D82666}" type="presParOf" srcId="{CDD0C62F-E9B0-440B-9EEC-482AA01B3BAA}" destId="{DDC2416C-A2CE-427D-9CFC-30B9C2099FDD}" srcOrd="1" destOrd="0" presId="urn:microsoft.com/office/officeart/2018/5/layout/IconCircleLabelList"/>
    <dgm:cxn modelId="{A9289799-96A5-4B78-92BB-A411CC0BD137}" type="presParOf" srcId="{CDD0C62F-E9B0-440B-9EEC-482AA01B3BAA}" destId="{F02093CB-1654-49DE-A89B-B76EF5A4D3B5}" srcOrd="2" destOrd="0" presId="urn:microsoft.com/office/officeart/2018/5/layout/IconCircleLabelList"/>
    <dgm:cxn modelId="{8E528D0B-7012-43A9-BD7B-E10D43CC4E3D}" type="presParOf" srcId="{CDD0C62F-E9B0-440B-9EEC-482AA01B3BAA}" destId="{CF4088E5-E396-4915-A692-2D40B05D8280}" srcOrd="3" destOrd="0" presId="urn:microsoft.com/office/officeart/2018/5/layout/IconCircleLabelList"/>
    <dgm:cxn modelId="{BB63FE07-EA8F-4549-A63C-407B282B8B5F}" type="presParOf" srcId="{23C3D1EF-230E-4D0F-BFCE-D9DA13C4C217}" destId="{43B748BF-9347-4B22-B6CA-90C416BE48C9}" srcOrd="1" destOrd="0" presId="urn:microsoft.com/office/officeart/2018/5/layout/IconCircleLabelList"/>
    <dgm:cxn modelId="{B6F3C37B-7792-4E3A-9824-CD1987130BAF}" type="presParOf" srcId="{23C3D1EF-230E-4D0F-BFCE-D9DA13C4C217}" destId="{128288A7-A6BC-4949-A2B9-617EC0268D5F}" srcOrd="2" destOrd="0" presId="urn:microsoft.com/office/officeart/2018/5/layout/IconCircleLabelList"/>
    <dgm:cxn modelId="{7BABC571-FF36-43E2-A7A9-96C0FEA9319F}" type="presParOf" srcId="{128288A7-A6BC-4949-A2B9-617EC0268D5F}" destId="{97A72ECF-1777-4AC7-B878-B2F5F74BB7F4}" srcOrd="0" destOrd="0" presId="urn:microsoft.com/office/officeart/2018/5/layout/IconCircleLabelList"/>
    <dgm:cxn modelId="{0D8FA287-EE1A-459B-97BC-F738EC3D4533}" type="presParOf" srcId="{128288A7-A6BC-4949-A2B9-617EC0268D5F}" destId="{C6ACE2B5-38CF-45E9-9E5C-1B6EFF5A7DF5}" srcOrd="1" destOrd="0" presId="urn:microsoft.com/office/officeart/2018/5/layout/IconCircleLabelList"/>
    <dgm:cxn modelId="{B564EA26-E70B-401E-8C8D-27E265AD31AD}" type="presParOf" srcId="{128288A7-A6BC-4949-A2B9-617EC0268D5F}" destId="{895F7A17-E317-4A81-90ED-5CEF75F96552}" srcOrd="2" destOrd="0" presId="urn:microsoft.com/office/officeart/2018/5/layout/IconCircleLabelList"/>
    <dgm:cxn modelId="{28C7BC63-44FF-4CA2-B8F8-11CAD8D3AF88}" type="presParOf" srcId="{128288A7-A6BC-4949-A2B9-617EC0268D5F}" destId="{13651CEB-8BF7-429F-81C7-57D9A7AB12E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E285C-A073-4859-AEC7-514B38578D5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679D7B-8425-4404-94F1-9C401C85865D}">
      <dgm:prSet/>
      <dgm:spPr/>
      <dgm:t>
        <a:bodyPr/>
        <a:lstStyle/>
        <a:p>
          <a:r>
            <a:rPr lang="en-US" dirty="0"/>
            <a:t>Simply, to cut our society’s carbon emission footprints.</a:t>
          </a:r>
        </a:p>
      </dgm:t>
    </dgm:pt>
    <dgm:pt modelId="{2AD16120-8FC1-4232-AB37-0FD15DDBCE03}" type="parTrans" cxnId="{687B8B1B-2EE5-4749-B72B-20EB84A107A7}">
      <dgm:prSet/>
      <dgm:spPr/>
      <dgm:t>
        <a:bodyPr/>
        <a:lstStyle/>
        <a:p>
          <a:endParaRPr lang="en-US"/>
        </a:p>
      </dgm:t>
    </dgm:pt>
    <dgm:pt modelId="{5F7A0021-6449-46A4-9143-97F0D577F93F}" type="sibTrans" cxnId="{687B8B1B-2EE5-4749-B72B-20EB84A107A7}">
      <dgm:prSet/>
      <dgm:spPr/>
      <dgm:t>
        <a:bodyPr/>
        <a:lstStyle/>
        <a:p>
          <a:endParaRPr lang="en-US"/>
        </a:p>
      </dgm:t>
    </dgm:pt>
    <dgm:pt modelId="{F7223186-2B87-4859-BFC5-8842638F486A}">
      <dgm:prSet/>
      <dgm:spPr/>
      <dgm:t>
        <a:bodyPr/>
        <a:lstStyle/>
        <a:p>
          <a:r>
            <a:rPr lang="en-US"/>
            <a:t>Saudi Arabia’s energy minister:</a:t>
          </a:r>
        </a:p>
      </dgm:t>
    </dgm:pt>
    <dgm:pt modelId="{1ED92E92-5F16-4068-AEF6-9450126849E6}" type="parTrans" cxnId="{D33EAEBD-76BA-4CAC-99A1-0AE94C6EADA7}">
      <dgm:prSet/>
      <dgm:spPr/>
      <dgm:t>
        <a:bodyPr/>
        <a:lstStyle/>
        <a:p>
          <a:endParaRPr lang="en-US"/>
        </a:p>
      </dgm:t>
    </dgm:pt>
    <dgm:pt modelId="{F0EB666F-15EC-4241-96AC-C8EFA15C9132}" type="sibTrans" cxnId="{D33EAEBD-76BA-4CAC-99A1-0AE94C6EADA7}">
      <dgm:prSet/>
      <dgm:spPr/>
      <dgm:t>
        <a:bodyPr/>
        <a:lstStyle/>
        <a:p>
          <a:endParaRPr lang="en-US"/>
        </a:p>
      </dgm:t>
    </dgm:pt>
    <dgm:pt modelId="{C0BD2EF3-721E-4D60-80B3-BFC711DBC87D}">
      <dgm:prSet/>
      <dgm:spPr/>
      <dgm:t>
        <a:bodyPr/>
        <a:lstStyle/>
        <a:p>
          <a:r>
            <a:rPr lang="en-US" dirty="0"/>
            <a:t>The net-zero goal is being undermined by the rising demand for oil and gas!</a:t>
          </a:r>
        </a:p>
      </dgm:t>
    </dgm:pt>
    <dgm:pt modelId="{FCCAB52A-A57A-4AE9-A573-A998B39DBDB9}" type="parTrans" cxnId="{BCB6AC41-2DDD-421F-B498-C3E17D32C1A0}">
      <dgm:prSet/>
      <dgm:spPr/>
      <dgm:t>
        <a:bodyPr/>
        <a:lstStyle/>
        <a:p>
          <a:endParaRPr lang="en-US"/>
        </a:p>
      </dgm:t>
    </dgm:pt>
    <dgm:pt modelId="{F008F278-0DF9-4AAA-AC6C-42E812B62300}" type="sibTrans" cxnId="{BCB6AC41-2DDD-421F-B498-C3E17D32C1A0}">
      <dgm:prSet/>
      <dgm:spPr/>
      <dgm:t>
        <a:bodyPr/>
        <a:lstStyle/>
        <a:p>
          <a:endParaRPr lang="en-US"/>
        </a:p>
      </dgm:t>
    </dgm:pt>
    <dgm:pt modelId="{0C0C3AAC-DF67-4BDC-B75E-FEA52A0DDFA5}">
      <dgm:prSet/>
      <dgm:spPr/>
      <dgm:t>
        <a:bodyPr/>
        <a:lstStyle/>
        <a:p>
          <a:r>
            <a:rPr lang="en-US" dirty="0"/>
            <a:t>Net zero does not mean cherry-picking; net-zero doesn’t mean zero oil!</a:t>
          </a:r>
        </a:p>
      </dgm:t>
    </dgm:pt>
    <dgm:pt modelId="{5E43F427-2C64-49F6-8613-6469B2E87BAE}" type="parTrans" cxnId="{8A6B15ED-4DF2-4A75-80D8-098CC2FA4912}">
      <dgm:prSet/>
      <dgm:spPr/>
      <dgm:t>
        <a:bodyPr/>
        <a:lstStyle/>
        <a:p>
          <a:endParaRPr lang="en-US"/>
        </a:p>
      </dgm:t>
    </dgm:pt>
    <dgm:pt modelId="{8469054E-F8C4-4D04-A261-81E04005A29D}" type="sibTrans" cxnId="{8A6B15ED-4DF2-4A75-80D8-098CC2FA4912}">
      <dgm:prSet/>
      <dgm:spPr/>
      <dgm:t>
        <a:bodyPr/>
        <a:lstStyle/>
        <a:p>
          <a:endParaRPr lang="en-US"/>
        </a:p>
      </dgm:t>
    </dgm:pt>
    <dgm:pt modelId="{62526C54-C9C1-4453-A2E0-FE2BD05D771F}" type="pres">
      <dgm:prSet presAssocID="{D54E285C-A073-4859-AEC7-514B38578D53}" presName="Name0" presStyleCnt="0">
        <dgm:presLayoutVars>
          <dgm:dir/>
          <dgm:animLvl val="lvl"/>
          <dgm:resizeHandles val="exact"/>
        </dgm:presLayoutVars>
      </dgm:prSet>
      <dgm:spPr/>
    </dgm:pt>
    <dgm:pt modelId="{AD84964A-7549-49FE-9397-0DB5D303FBDD}" type="pres">
      <dgm:prSet presAssocID="{5A679D7B-8425-4404-94F1-9C401C85865D}" presName="composite" presStyleCnt="0"/>
      <dgm:spPr/>
    </dgm:pt>
    <dgm:pt modelId="{03F94465-DC98-4883-87D2-0C5C978C2DC6}" type="pres">
      <dgm:prSet presAssocID="{5A679D7B-8425-4404-94F1-9C401C85865D}" presName="parTx" presStyleLbl="alignNode1" presStyleIdx="0" presStyleCnt="2">
        <dgm:presLayoutVars>
          <dgm:chMax val="0"/>
          <dgm:chPref val="0"/>
          <dgm:bulletEnabled val="1"/>
        </dgm:presLayoutVars>
      </dgm:prSet>
      <dgm:spPr/>
    </dgm:pt>
    <dgm:pt modelId="{A489B46B-8E69-4B23-BEEB-AF4D0CF63C4C}" type="pres">
      <dgm:prSet presAssocID="{5A679D7B-8425-4404-94F1-9C401C85865D}" presName="desTx" presStyleLbl="alignAccFollowNode1" presStyleIdx="0" presStyleCnt="2">
        <dgm:presLayoutVars>
          <dgm:bulletEnabled val="1"/>
        </dgm:presLayoutVars>
      </dgm:prSet>
      <dgm:spPr/>
    </dgm:pt>
    <dgm:pt modelId="{2B4FF137-663B-4A74-9C1E-45BCE003FF92}" type="pres">
      <dgm:prSet presAssocID="{5F7A0021-6449-46A4-9143-97F0D577F93F}" presName="space" presStyleCnt="0"/>
      <dgm:spPr/>
    </dgm:pt>
    <dgm:pt modelId="{36E41473-0712-457C-8F28-EA402FC91609}" type="pres">
      <dgm:prSet presAssocID="{F7223186-2B87-4859-BFC5-8842638F486A}" presName="composite" presStyleCnt="0"/>
      <dgm:spPr/>
    </dgm:pt>
    <dgm:pt modelId="{F50FECD0-6EA8-44C3-87F1-D60D6B884B88}" type="pres">
      <dgm:prSet presAssocID="{F7223186-2B87-4859-BFC5-8842638F486A}" presName="parTx" presStyleLbl="alignNode1" presStyleIdx="1" presStyleCnt="2">
        <dgm:presLayoutVars>
          <dgm:chMax val="0"/>
          <dgm:chPref val="0"/>
          <dgm:bulletEnabled val="1"/>
        </dgm:presLayoutVars>
      </dgm:prSet>
      <dgm:spPr/>
    </dgm:pt>
    <dgm:pt modelId="{8F73EB8C-38AB-4FC4-9B91-1ED0449238F5}" type="pres">
      <dgm:prSet presAssocID="{F7223186-2B87-4859-BFC5-8842638F486A}" presName="desTx" presStyleLbl="alignAccFollowNode1" presStyleIdx="1" presStyleCnt="2">
        <dgm:presLayoutVars>
          <dgm:bulletEnabled val="1"/>
        </dgm:presLayoutVars>
      </dgm:prSet>
      <dgm:spPr/>
    </dgm:pt>
  </dgm:ptLst>
  <dgm:cxnLst>
    <dgm:cxn modelId="{687B8B1B-2EE5-4749-B72B-20EB84A107A7}" srcId="{D54E285C-A073-4859-AEC7-514B38578D53}" destId="{5A679D7B-8425-4404-94F1-9C401C85865D}" srcOrd="0" destOrd="0" parTransId="{2AD16120-8FC1-4232-AB37-0FD15DDBCE03}" sibTransId="{5F7A0021-6449-46A4-9143-97F0D577F93F}"/>
    <dgm:cxn modelId="{2B6E6021-C16A-4F9C-AD5D-002607A50DE4}" type="presOf" srcId="{C0BD2EF3-721E-4D60-80B3-BFC711DBC87D}" destId="{8F73EB8C-38AB-4FC4-9B91-1ED0449238F5}" srcOrd="0" destOrd="0" presId="urn:microsoft.com/office/officeart/2005/8/layout/hList1"/>
    <dgm:cxn modelId="{C5C02738-FF34-4F2C-B17E-1C8FD18BA5D9}" type="presOf" srcId="{F7223186-2B87-4859-BFC5-8842638F486A}" destId="{F50FECD0-6EA8-44C3-87F1-D60D6B884B88}" srcOrd="0" destOrd="0" presId="urn:microsoft.com/office/officeart/2005/8/layout/hList1"/>
    <dgm:cxn modelId="{BCB6AC41-2DDD-421F-B498-C3E17D32C1A0}" srcId="{F7223186-2B87-4859-BFC5-8842638F486A}" destId="{C0BD2EF3-721E-4D60-80B3-BFC711DBC87D}" srcOrd="0" destOrd="0" parTransId="{FCCAB52A-A57A-4AE9-A573-A998B39DBDB9}" sibTransId="{F008F278-0DF9-4AAA-AC6C-42E812B62300}"/>
    <dgm:cxn modelId="{9068528F-1BC3-41AD-8C1D-303B5691D4CA}" type="presOf" srcId="{0C0C3AAC-DF67-4BDC-B75E-FEA52A0DDFA5}" destId="{8F73EB8C-38AB-4FC4-9B91-1ED0449238F5}" srcOrd="0" destOrd="1" presId="urn:microsoft.com/office/officeart/2005/8/layout/hList1"/>
    <dgm:cxn modelId="{9E9F59BD-FE8A-4939-8871-CFB0BDBCCA8C}" type="presOf" srcId="{5A679D7B-8425-4404-94F1-9C401C85865D}" destId="{03F94465-DC98-4883-87D2-0C5C978C2DC6}" srcOrd="0" destOrd="0" presId="urn:microsoft.com/office/officeart/2005/8/layout/hList1"/>
    <dgm:cxn modelId="{D33EAEBD-76BA-4CAC-99A1-0AE94C6EADA7}" srcId="{D54E285C-A073-4859-AEC7-514B38578D53}" destId="{F7223186-2B87-4859-BFC5-8842638F486A}" srcOrd="1" destOrd="0" parTransId="{1ED92E92-5F16-4068-AEF6-9450126849E6}" sibTransId="{F0EB666F-15EC-4241-96AC-C8EFA15C9132}"/>
    <dgm:cxn modelId="{EF69C4BF-CD73-47CD-9390-34CABA6E2F90}" type="presOf" srcId="{D54E285C-A073-4859-AEC7-514B38578D53}" destId="{62526C54-C9C1-4453-A2E0-FE2BD05D771F}" srcOrd="0" destOrd="0" presId="urn:microsoft.com/office/officeart/2005/8/layout/hList1"/>
    <dgm:cxn modelId="{8A6B15ED-4DF2-4A75-80D8-098CC2FA4912}" srcId="{F7223186-2B87-4859-BFC5-8842638F486A}" destId="{0C0C3AAC-DF67-4BDC-B75E-FEA52A0DDFA5}" srcOrd="1" destOrd="0" parTransId="{5E43F427-2C64-49F6-8613-6469B2E87BAE}" sibTransId="{8469054E-F8C4-4D04-A261-81E04005A29D}"/>
    <dgm:cxn modelId="{1500C546-9FB4-4F11-8070-114F55748C69}" type="presParOf" srcId="{62526C54-C9C1-4453-A2E0-FE2BD05D771F}" destId="{AD84964A-7549-49FE-9397-0DB5D303FBDD}" srcOrd="0" destOrd="0" presId="urn:microsoft.com/office/officeart/2005/8/layout/hList1"/>
    <dgm:cxn modelId="{3C2FFFA7-B585-461B-BC09-5284BB3C2B1B}" type="presParOf" srcId="{AD84964A-7549-49FE-9397-0DB5D303FBDD}" destId="{03F94465-DC98-4883-87D2-0C5C978C2DC6}" srcOrd="0" destOrd="0" presId="urn:microsoft.com/office/officeart/2005/8/layout/hList1"/>
    <dgm:cxn modelId="{6A454C3C-59E8-4BC7-BD13-884A5384A5C1}" type="presParOf" srcId="{AD84964A-7549-49FE-9397-0DB5D303FBDD}" destId="{A489B46B-8E69-4B23-BEEB-AF4D0CF63C4C}" srcOrd="1" destOrd="0" presId="urn:microsoft.com/office/officeart/2005/8/layout/hList1"/>
    <dgm:cxn modelId="{BC9C52FD-66A0-4863-9F6D-83E6557E44B9}" type="presParOf" srcId="{62526C54-C9C1-4453-A2E0-FE2BD05D771F}" destId="{2B4FF137-663B-4A74-9C1E-45BCE003FF92}" srcOrd="1" destOrd="0" presId="urn:microsoft.com/office/officeart/2005/8/layout/hList1"/>
    <dgm:cxn modelId="{9C90EE07-C5E2-44A7-AC51-74C1F97829DE}" type="presParOf" srcId="{62526C54-C9C1-4453-A2E0-FE2BD05D771F}" destId="{36E41473-0712-457C-8F28-EA402FC91609}" srcOrd="2" destOrd="0" presId="urn:microsoft.com/office/officeart/2005/8/layout/hList1"/>
    <dgm:cxn modelId="{69A86562-5A49-4FEA-A92D-14600B780157}" type="presParOf" srcId="{36E41473-0712-457C-8F28-EA402FC91609}" destId="{F50FECD0-6EA8-44C3-87F1-D60D6B884B88}" srcOrd="0" destOrd="0" presId="urn:microsoft.com/office/officeart/2005/8/layout/hList1"/>
    <dgm:cxn modelId="{3DBC0F16-19F7-479A-9DB9-D7388AA46714}" type="presParOf" srcId="{36E41473-0712-457C-8F28-EA402FC91609}" destId="{8F73EB8C-38AB-4FC4-9B91-1ED0449238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D9B022-924A-4CDD-AFC1-74BA6A9A946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62DE529-FD3F-42C7-BF61-B49BEA5B17AB}">
      <dgm:prSet/>
      <dgm:spPr/>
      <dgm:t>
        <a:bodyPr/>
        <a:lstStyle/>
        <a:p>
          <a:r>
            <a:rPr lang="en-US"/>
            <a:t>Let’s drive markets to adopt environmentally sustainable products and services and how to develop their skills and choose environmentally sustainable careers.</a:t>
          </a:r>
        </a:p>
      </dgm:t>
    </dgm:pt>
    <dgm:pt modelId="{51B518C6-336D-44D1-A300-5D4371256147}" type="parTrans" cxnId="{1B79F995-C13C-43B4-A517-557027716366}">
      <dgm:prSet/>
      <dgm:spPr/>
      <dgm:t>
        <a:bodyPr/>
        <a:lstStyle/>
        <a:p>
          <a:endParaRPr lang="en-US"/>
        </a:p>
      </dgm:t>
    </dgm:pt>
    <dgm:pt modelId="{ED8DD625-DF5B-456E-8BA2-A6B892590872}" type="sibTrans" cxnId="{1B79F995-C13C-43B4-A517-557027716366}">
      <dgm:prSet/>
      <dgm:spPr/>
      <dgm:t>
        <a:bodyPr/>
        <a:lstStyle/>
        <a:p>
          <a:endParaRPr lang="en-US"/>
        </a:p>
      </dgm:t>
    </dgm:pt>
    <dgm:pt modelId="{1B9E6540-9798-40F3-8232-6C18168AFE2D}" type="pres">
      <dgm:prSet presAssocID="{8BD9B022-924A-4CDD-AFC1-74BA6A9A946B}" presName="hierChild1" presStyleCnt="0">
        <dgm:presLayoutVars>
          <dgm:chPref val="1"/>
          <dgm:dir/>
          <dgm:animOne val="branch"/>
          <dgm:animLvl val="lvl"/>
          <dgm:resizeHandles/>
        </dgm:presLayoutVars>
      </dgm:prSet>
      <dgm:spPr/>
    </dgm:pt>
    <dgm:pt modelId="{DEFF4E29-08FA-44A4-932A-B41143706DE5}" type="pres">
      <dgm:prSet presAssocID="{262DE529-FD3F-42C7-BF61-B49BEA5B17AB}" presName="hierRoot1" presStyleCnt="0"/>
      <dgm:spPr/>
    </dgm:pt>
    <dgm:pt modelId="{7691B0AF-820B-4C58-870F-7A66F2B8C395}" type="pres">
      <dgm:prSet presAssocID="{262DE529-FD3F-42C7-BF61-B49BEA5B17AB}" presName="composite" presStyleCnt="0"/>
      <dgm:spPr/>
    </dgm:pt>
    <dgm:pt modelId="{42035728-0251-4C88-89FD-1E2D811DE10F}" type="pres">
      <dgm:prSet presAssocID="{262DE529-FD3F-42C7-BF61-B49BEA5B17AB}" presName="background" presStyleLbl="node0" presStyleIdx="0" presStyleCnt="1"/>
      <dgm:spPr/>
    </dgm:pt>
    <dgm:pt modelId="{716D8C1C-656C-4038-BB4E-DCAE732C20F7}" type="pres">
      <dgm:prSet presAssocID="{262DE529-FD3F-42C7-BF61-B49BEA5B17AB}" presName="text" presStyleLbl="fgAcc0" presStyleIdx="0" presStyleCnt="1">
        <dgm:presLayoutVars>
          <dgm:chPref val="3"/>
        </dgm:presLayoutVars>
      </dgm:prSet>
      <dgm:spPr/>
    </dgm:pt>
    <dgm:pt modelId="{8C9450CB-D420-4AC0-BD59-42AD8FE60A28}" type="pres">
      <dgm:prSet presAssocID="{262DE529-FD3F-42C7-BF61-B49BEA5B17AB}" presName="hierChild2" presStyleCnt="0"/>
      <dgm:spPr/>
    </dgm:pt>
  </dgm:ptLst>
  <dgm:cxnLst>
    <dgm:cxn modelId="{1B79F995-C13C-43B4-A517-557027716366}" srcId="{8BD9B022-924A-4CDD-AFC1-74BA6A9A946B}" destId="{262DE529-FD3F-42C7-BF61-B49BEA5B17AB}" srcOrd="0" destOrd="0" parTransId="{51B518C6-336D-44D1-A300-5D4371256147}" sibTransId="{ED8DD625-DF5B-456E-8BA2-A6B892590872}"/>
    <dgm:cxn modelId="{9776A8B5-7478-4857-ADB2-F21993F0920F}" type="presOf" srcId="{8BD9B022-924A-4CDD-AFC1-74BA6A9A946B}" destId="{1B9E6540-9798-40F3-8232-6C18168AFE2D}" srcOrd="0" destOrd="0" presId="urn:microsoft.com/office/officeart/2005/8/layout/hierarchy1"/>
    <dgm:cxn modelId="{078D29C5-87D6-4DFB-A8D6-43389D143D12}" type="presOf" srcId="{262DE529-FD3F-42C7-BF61-B49BEA5B17AB}" destId="{716D8C1C-656C-4038-BB4E-DCAE732C20F7}" srcOrd="0" destOrd="0" presId="urn:microsoft.com/office/officeart/2005/8/layout/hierarchy1"/>
    <dgm:cxn modelId="{B1A9C51D-BA2A-4F38-9294-A11823A32DE8}" type="presParOf" srcId="{1B9E6540-9798-40F3-8232-6C18168AFE2D}" destId="{DEFF4E29-08FA-44A4-932A-B41143706DE5}" srcOrd="0" destOrd="0" presId="urn:microsoft.com/office/officeart/2005/8/layout/hierarchy1"/>
    <dgm:cxn modelId="{BC9F1904-2831-4DBE-A510-E842DEB7EF87}" type="presParOf" srcId="{DEFF4E29-08FA-44A4-932A-B41143706DE5}" destId="{7691B0AF-820B-4C58-870F-7A66F2B8C395}" srcOrd="0" destOrd="0" presId="urn:microsoft.com/office/officeart/2005/8/layout/hierarchy1"/>
    <dgm:cxn modelId="{B9B40BE7-85AD-458C-8B38-AE86477EB402}" type="presParOf" srcId="{7691B0AF-820B-4C58-870F-7A66F2B8C395}" destId="{42035728-0251-4C88-89FD-1E2D811DE10F}" srcOrd="0" destOrd="0" presId="urn:microsoft.com/office/officeart/2005/8/layout/hierarchy1"/>
    <dgm:cxn modelId="{A152F16D-40B3-43ED-BEAF-43E87481F813}" type="presParOf" srcId="{7691B0AF-820B-4C58-870F-7A66F2B8C395}" destId="{716D8C1C-656C-4038-BB4E-DCAE732C20F7}" srcOrd="1" destOrd="0" presId="urn:microsoft.com/office/officeart/2005/8/layout/hierarchy1"/>
    <dgm:cxn modelId="{F0150A81-93FB-4581-8215-6853C289EB8A}" type="presParOf" srcId="{DEFF4E29-08FA-44A4-932A-B41143706DE5}" destId="{8C9450CB-D420-4AC0-BD59-42AD8FE60A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EE8CDF-9652-4290-BAEC-16AFEDBC7207}">
      <dsp:nvSpPr>
        <dsp:cNvPr id="0" name=""/>
        <dsp:cNvSpPr/>
      </dsp:nvSpPr>
      <dsp:spPr>
        <a:xfrm>
          <a:off x="2046" y="0"/>
          <a:ext cx="4186907" cy="1782213"/>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imes" panose="02020603050405020304" pitchFamily="18" charset="0"/>
              <a:cs typeface="Times" panose="02020603050405020304" pitchFamily="18" charset="0"/>
            </a:rPr>
            <a:t>Energy crisis, energy growth and green economy.</a:t>
          </a:r>
          <a:endParaRPr lang="en-US" sz="1400" b="1" i="1" kern="1200" dirty="0">
            <a:latin typeface="Times" panose="02020603050405020304" pitchFamily="18" charset="0"/>
            <a:cs typeface="Times" panose="02020603050405020304" pitchFamily="18" charset="0"/>
          </a:endParaRPr>
        </a:p>
        <a:p>
          <a:pPr marL="0" lvl="0" indent="0" algn="ctr" defTabSz="622300">
            <a:lnSpc>
              <a:spcPct val="90000"/>
            </a:lnSpc>
            <a:spcBef>
              <a:spcPct val="0"/>
            </a:spcBef>
            <a:spcAft>
              <a:spcPct val="35000"/>
            </a:spcAft>
            <a:buNone/>
          </a:pPr>
          <a:endParaRPr lang="en-US" sz="1400" b="1" kern="1200" dirty="0">
            <a:latin typeface="Times" panose="02020603050405020304" pitchFamily="18" charset="0"/>
            <a:cs typeface="Times" panose="02020603050405020304" pitchFamily="18" charset="0"/>
          </a:endParaRPr>
        </a:p>
        <a:p>
          <a:pPr marL="0" lvl="0" indent="0" algn="ctr" defTabSz="622300">
            <a:lnSpc>
              <a:spcPct val="90000"/>
            </a:lnSpc>
            <a:spcBef>
              <a:spcPct val="0"/>
            </a:spcBef>
            <a:spcAft>
              <a:spcPct val="35000"/>
            </a:spcAft>
            <a:buNone/>
          </a:pPr>
          <a:r>
            <a:rPr lang="en-US" sz="1400" b="1" kern="1200" dirty="0">
              <a:latin typeface="Times" panose="02020603050405020304" pitchFamily="18" charset="0"/>
              <a:cs typeface="Times" panose="02020603050405020304" pitchFamily="18" charset="0"/>
            </a:rPr>
            <a:t>Bruno S. Sergi</a:t>
          </a:r>
        </a:p>
        <a:p>
          <a:pPr marL="0" lvl="0" indent="0" algn="ctr" defTabSz="622300">
            <a:lnSpc>
              <a:spcPct val="90000"/>
            </a:lnSpc>
            <a:spcBef>
              <a:spcPct val="0"/>
            </a:spcBef>
            <a:spcAft>
              <a:spcPct val="35000"/>
            </a:spcAft>
            <a:buNone/>
          </a:pPr>
          <a:r>
            <a:rPr lang="en-US" sz="1400" kern="1200" dirty="0">
              <a:latin typeface="Times" panose="02020603050405020304" pitchFamily="18" charset="0"/>
              <a:cs typeface="Times" panose="02020603050405020304" pitchFamily="18" charset="0"/>
            </a:rPr>
            <a:t>ETUI and University of Messina</a:t>
          </a:r>
        </a:p>
      </dsp:txBody>
      <dsp:txXfrm>
        <a:off x="2046" y="0"/>
        <a:ext cx="4186907" cy="1782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32B16-221D-4398-BAA5-09A6235FE3FE}">
      <dsp:nvSpPr>
        <dsp:cNvPr id="0" name=""/>
        <dsp:cNvSpPr/>
      </dsp:nvSpPr>
      <dsp:spPr>
        <a:xfrm>
          <a:off x="381605" y="20225"/>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C2416C-A2CE-427D-9CFC-30B9C2099FDD}">
      <dsp:nvSpPr>
        <dsp:cNvPr id="0" name=""/>
        <dsp:cNvSpPr/>
      </dsp:nvSpPr>
      <dsp:spPr>
        <a:xfrm>
          <a:off x="615605" y="25422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4088E5-E396-4915-A692-2D40B05D8280}">
      <dsp:nvSpPr>
        <dsp:cNvPr id="0" name=""/>
        <dsp:cNvSpPr/>
      </dsp:nvSpPr>
      <dsp:spPr>
        <a:xfrm>
          <a:off x="30605" y="14602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The energy mix</a:t>
          </a:r>
          <a:endParaRPr lang="en-US" sz="2500" kern="1200"/>
        </a:p>
      </dsp:txBody>
      <dsp:txXfrm>
        <a:off x="30605" y="1460226"/>
        <a:ext cx="1800000" cy="720000"/>
      </dsp:txXfrm>
    </dsp:sp>
    <dsp:sp modelId="{97A72ECF-1777-4AC7-B878-B2F5F74BB7F4}">
      <dsp:nvSpPr>
        <dsp:cNvPr id="0" name=""/>
        <dsp:cNvSpPr/>
      </dsp:nvSpPr>
      <dsp:spPr>
        <a:xfrm>
          <a:off x="2496605" y="20225"/>
          <a:ext cx="1098000" cy="1098000"/>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C6ACE2B5-38CF-45E9-9E5C-1B6EFF5A7DF5}">
      <dsp:nvSpPr>
        <dsp:cNvPr id="0" name=""/>
        <dsp:cNvSpPr/>
      </dsp:nvSpPr>
      <dsp:spPr>
        <a:xfrm>
          <a:off x="2730605" y="25422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651CEB-8BF7-429F-81C7-57D9A7AB12EB}">
      <dsp:nvSpPr>
        <dsp:cNvPr id="0" name=""/>
        <dsp:cNvSpPr/>
      </dsp:nvSpPr>
      <dsp:spPr>
        <a:xfrm>
          <a:off x="2145605" y="146022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1" kern="1200"/>
            <a:t>“Net-Zero” </a:t>
          </a:r>
          <a:r>
            <a:rPr lang="en-US" sz="2500" b="1" kern="1200" dirty="0"/>
            <a:t>workforce</a:t>
          </a:r>
          <a:endParaRPr lang="en-US" sz="2500" kern="1200" dirty="0"/>
        </a:p>
      </dsp:txBody>
      <dsp:txXfrm>
        <a:off x="2145605" y="1460226"/>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94465-DC98-4883-87D2-0C5C978C2DC6}">
      <dsp:nvSpPr>
        <dsp:cNvPr id="0" name=""/>
        <dsp:cNvSpPr/>
      </dsp:nvSpPr>
      <dsp:spPr>
        <a:xfrm>
          <a:off x="20" y="28194"/>
          <a:ext cx="1961619" cy="7515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Simply, to cut our society’s carbon emission footprints.</a:t>
          </a:r>
        </a:p>
      </dsp:txBody>
      <dsp:txXfrm>
        <a:off x="20" y="28194"/>
        <a:ext cx="1961619" cy="751586"/>
      </dsp:txXfrm>
    </dsp:sp>
    <dsp:sp modelId="{A489B46B-8E69-4B23-BEEB-AF4D0CF63C4C}">
      <dsp:nvSpPr>
        <dsp:cNvPr id="0" name=""/>
        <dsp:cNvSpPr/>
      </dsp:nvSpPr>
      <dsp:spPr>
        <a:xfrm>
          <a:off x="20" y="779780"/>
          <a:ext cx="1961619" cy="19352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0FECD0-6EA8-44C3-87F1-D60D6B884B88}">
      <dsp:nvSpPr>
        <dsp:cNvPr id="0" name=""/>
        <dsp:cNvSpPr/>
      </dsp:nvSpPr>
      <dsp:spPr>
        <a:xfrm>
          <a:off x="2236266" y="28194"/>
          <a:ext cx="1961619" cy="7515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Saudi Arabia’s energy minister:</a:t>
          </a:r>
        </a:p>
      </dsp:txBody>
      <dsp:txXfrm>
        <a:off x="2236266" y="28194"/>
        <a:ext cx="1961619" cy="751586"/>
      </dsp:txXfrm>
    </dsp:sp>
    <dsp:sp modelId="{8F73EB8C-38AB-4FC4-9B91-1ED0449238F5}">
      <dsp:nvSpPr>
        <dsp:cNvPr id="0" name=""/>
        <dsp:cNvSpPr/>
      </dsp:nvSpPr>
      <dsp:spPr>
        <a:xfrm>
          <a:off x="2236266" y="779780"/>
          <a:ext cx="1961619" cy="193522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net-zero goal is being undermined by the rising demand for oil and gas!</a:t>
          </a:r>
        </a:p>
        <a:p>
          <a:pPr marL="114300" lvl="1" indent="-114300" algn="l" defTabSz="666750">
            <a:lnSpc>
              <a:spcPct val="90000"/>
            </a:lnSpc>
            <a:spcBef>
              <a:spcPct val="0"/>
            </a:spcBef>
            <a:spcAft>
              <a:spcPct val="15000"/>
            </a:spcAft>
            <a:buChar char="•"/>
          </a:pPr>
          <a:r>
            <a:rPr lang="en-US" sz="1500" kern="1200" dirty="0"/>
            <a:t>Net zero does not mean cherry-picking; net-zero doesn’t mean zero oil!</a:t>
          </a:r>
        </a:p>
      </dsp:txBody>
      <dsp:txXfrm>
        <a:off x="2236266" y="779780"/>
        <a:ext cx="1961619" cy="1935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35728-0251-4C88-89FD-1E2D811DE10F}">
      <dsp:nvSpPr>
        <dsp:cNvPr id="0" name=""/>
        <dsp:cNvSpPr/>
      </dsp:nvSpPr>
      <dsp:spPr>
        <a:xfrm>
          <a:off x="485377" y="879"/>
          <a:ext cx="2704910" cy="17176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D8C1C-656C-4038-BB4E-DCAE732C20F7}">
      <dsp:nvSpPr>
        <dsp:cNvPr id="0" name=""/>
        <dsp:cNvSpPr/>
      </dsp:nvSpPr>
      <dsp:spPr>
        <a:xfrm>
          <a:off x="785922" y="286398"/>
          <a:ext cx="2704910" cy="17176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Let’s drive markets to adopt environmentally sustainable products and services and how to develop their skills and choose environmentally sustainable careers.</a:t>
          </a:r>
        </a:p>
      </dsp:txBody>
      <dsp:txXfrm>
        <a:off x="836229" y="336705"/>
        <a:ext cx="2604296" cy="1617004"/>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997075" cy="1730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11438" y="0"/>
            <a:ext cx="1997075" cy="173038"/>
          </a:xfrm>
          <a:prstGeom prst="rect">
            <a:avLst/>
          </a:prstGeom>
        </p:spPr>
        <p:txBody>
          <a:bodyPr vert="horz" lIns="91440" tIns="45720" rIns="91440" bIns="45720" rtlCol="0"/>
          <a:lstStyle>
            <a:lvl1pPr algn="r">
              <a:defRPr sz="1200"/>
            </a:lvl1pPr>
          </a:lstStyle>
          <a:p>
            <a:fld id="{491FB3F5-23D4-4501-BFA4-52B0348B9840}" type="datetimeFigureOut">
              <a:rPr lang="en-US" smtClean="0"/>
              <a:t>5/12/2022</a:t>
            </a:fld>
            <a:endParaRPr lang="en-US"/>
          </a:p>
        </p:txBody>
      </p:sp>
      <p:sp>
        <p:nvSpPr>
          <p:cNvPr id="4" name="Slide Image Placeholder 3"/>
          <p:cNvSpPr>
            <a:spLocks noGrp="1" noRot="1" noChangeAspect="1"/>
          </p:cNvSpPr>
          <p:nvPr>
            <p:ph type="sldImg" idx="2"/>
          </p:nvPr>
        </p:nvSpPr>
        <p:spPr>
          <a:xfrm>
            <a:off x="1439863" y="260350"/>
            <a:ext cx="1730375" cy="1300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60375" y="1646238"/>
            <a:ext cx="3689350" cy="15605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292475"/>
            <a:ext cx="1997075" cy="1746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611438" y="3292475"/>
            <a:ext cx="1997075" cy="174625"/>
          </a:xfrm>
          <a:prstGeom prst="rect">
            <a:avLst/>
          </a:prstGeom>
        </p:spPr>
        <p:txBody>
          <a:bodyPr vert="horz" lIns="91440" tIns="45720" rIns="91440" bIns="45720" rtlCol="0" anchor="b"/>
          <a:lstStyle>
            <a:lvl1pPr algn="r">
              <a:defRPr sz="1200"/>
            </a:lvl1pPr>
          </a:lstStyle>
          <a:p>
            <a:fld id="{BEE0A190-CC22-4EEE-AB5E-1E7B3CD2F491}" type="slidenum">
              <a:rPr lang="en-US" smtClean="0"/>
              <a:t>‹N›</a:t>
            </a:fld>
            <a:endParaRPr lang="en-US"/>
          </a:p>
        </p:txBody>
      </p:sp>
    </p:spTree>
    <p:extLst>
      <p:ext uri="{BB962C8B-B14F-4D97-AF65-F5344CB8AC3E}">
        <p14:creationId xmlns:p14="http://schemas.microsoft.com/office/powerpoint/2010/main" val="105749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1160-8071-4699-9BD5-17386418743B}"/>
              </a:ext>
            </a:extLst>
          </p:cNvPr>
          <p:cNvSpPr>
            <a:spLocks noGrp="1"/>
          </p:cNvSpPr>
          <p:nvPr>
            <p:ph type="ctrTitle"/>
          </p:nvPr>
        </p:nvSpPr>
        <p:spPr>
          <a:xfrm>
            <a:off x="576263" y="567417"/>
            <a:ext cx="3457575" cy="1207064"/>
          </a:xfrm>
        </p:spPr>
        <p:txBody>
          <a:bodyPr anchor="b"/>
          <a:lstStyle>
            <a:lvl1pPr algn="ctr">
              <a:defRPr sz="2269"/>
            </a:lvl1pPr>
          </a:lstStyle>
          <a:p>
            <a:r>
              <a:rPr lang="en-US"/>
              <a:t>Click to edit Master title style</a:t>
            </a:r>
          </a:p>
        </p:txBody>
      </p:sp>
      <p:sp>
        <p:nvSpPr>
          <p:cNvPr id="3" name="Subtitle 2">
            <a:extLst>
              <a:ext uri="{FF2B5EF4-FFF2-40B4-BE49-F238E27FC236}">
                <a16:creationId xmlns:a16="http://schemas.microsoft.com/office/drawing/2014/main" id="{69F61864-D4EB-4B47-9599-CDC8E40C88EB}"/>
              </a:ext>
            </a:extLst>
          </p:cNvPr>
          <p:cNvSpPr>
            <a:spLocks noGrp="1"/>
          </p:cNvSpPr>
          <p:nvPr>
            <p:ph type="subTitle" idx="1"/>
          </p:nvPr>
        </p:nvSpPr>
        <p:spPr>
          <a:xfrm>
            <a:off x="576263" y="1821030"/>
            <a:ext cx="3457575" cy="837080"/>
          </a:xfrm>
        </p:spPr>
        <p:txBody>
          <a:bodyPr/>
          <a:lstStyle>
            <a:lvl1pPr marL="0" indent="0" algn="ctr">
              <a:buNone/>
              <a:defRPr sz="907"/>
            </a:lvl1pPr>
            <a:lvl2pPr marL="172867" indent="0" algn="ctr">
              <a:buNone/>
              <a:defRPr sz="756"/>
            </a:lvl2pPr>
            <a:lvl3pPr marL="345735" indent="0" algn="ctr">
              <a:buNone/>
              <a:defRPr sz="681"/>
            </a:lvl3pPr>
            <a:lvl4pPr marL="518602" indent="0" algn="ctr">
              <a:buNone/>
              <a:defRPr sz="605"/>
            </a:lvl4pPr>
            <a:lvl5pPr marL="691469" indent="0" algn="ctr">
              <a:buNone/>
              <a:defRPr sz="605"/>
            </a:lvl5pPr>
            <a:lvl6pPr marL="864337" indent="0" algn="ctr">
              <a:buNone/>
              <a:defRPr sz="605"/>
            </a:lvl6pPr>
            <a:lvl7pPr marL="1037204" indent="0" algn="ctr">
              <a:buNone/>
              <a:defRPr sz="605"/>
            </a:lvl7pPr>
            <a:lvl8pPr marL="1210071" indent="0" algn="ctr">
              <a:buNone/>
              <a:defRPr sz="605"/>
            </a:lvl8pPr>
            <a:lvl9pPr marL="1382939" indent="0" algn="ctr">
              <a:buNone/>
              <a:defRPr sz="605"/>
            </a:lvl9pPr>
          </a:lstStyle>
          <a:p>
            <a:r>
              <a:rPr lang="en-US"/>
              <a:t>Click to edit Master subtitle style</a:t>
            </a:r>
          </a:p>
        </p:txBody>
      </p:sp>
      <p:sp>
        <p:nvSpPr>
          <p:cNvPr id="4" name="Date Placeholder 3">
            <a:extLst>
              <a:ext uri="{FF2B5EF4-FFF2-40B4-BE49-F238E27FC236}">
                <a16:creationId xmlns:a16="http://schemas.microsoft.com/office/drawing/2014/main" id="{2AC075D4-5D25-45E4-92A9-708044F8C035}"/>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734B1297-8259-4391-B79D-272D6F5FF9E7}"/>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7FE3167-7DC7-493A-AD9D-E861318F6B69}"/>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103549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FF5A-019A-429A-AD90-55ECCA02A4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565BAF-AE76-49A5-AA79-AB53EC96A5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DBBCE-60D5-48B7-ADE0-B62897A1BC3E}"/>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CC1F51BD-B50F-4B81-AEA1-FF52EA1BA90F}"/>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C3AFE3A9-76FC-432F-A6F2-9D007328D61A}"/>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185143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5D408-9225-4FF6-9D3E-19DC438A2010}"/>
              </a:ext>
            </a:extLst>
          </p:cNvPr>
          <p:cNvSpPr>
            <a:spLocks noGrp="1"/>
          </p:cNvSpPr>
          <p:nvPr>
            <p:ph type="title" orient="vert"/>
          </p:nvPr>
        </p:nvSpPr>
        <p:spPr>
          <a:xfrm>
            <a:off x="3299103" y="184591"/>
            <a:ext cx="994053" cy="293820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C69905-20B7-43FE-9D57-C18B2421F164}"/>
              </a:ext>
            </a:extLst>
          </p:cNvPr>
          <p:cNvSpPr>
            <a:spLocks noGrp="1"/>
          </p:cNvSpPr>
          <p:nvPr>
            <p:ph type="body" orient="vert" idx="1"/>
          </p:nvPr>
        </p:nvSpPr>
        <p:spPr>
          <a:xfrm>
            <a:off x="316944" y="184591"/>
            <a:ext cx="2924532" cy="29382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CC8A1-41FF-4785-B908-F890AFACB01F}"/>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A7B7156E-7051-4AA1-B82C-38FA719E01FC}"/>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54B0A94-3E39-4772-B6D0-C8FFAD8FA2C2}"/>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59053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8651B-D3A4-AD49-8686-17E97FECE948}"/>
              </a:ext>
            </a:extLst>
          </p:cNvPr>
          <p:cNvSpPr>
            <a:spLocks noGrp="1"/>
          </p:cNvSpPr>
          <p:nvPr>
            <p:ph type="ctrTitle"/>
          </p:nvPr>
        </p:nvSpPr>
        <p:spPr>
          <a:xfrm>
            <a:off x="576263" y="567417"/>
            <a:ext cx="3457575" cy="1207064"/>
          </a:xfrm>
        </p:spPr>
        <p:txBody>
          <a:bodyPr anchor="b"/>
          <a:lstStyle>
            <a:lvl1pPr algn="ctr">
              <a:defRPr sz="2269"/>
            </a:lvl1pPr>
          </a:lstStyle>
          <a:p>
            <a:r>
              <a:rPr lang="en-US"/>
              <a:t>Click to edit Master title style</a:t>
            </a:r>
          </a:p>
        </p:txBody>
      </p:sp>
      <p:sp>
        <p:nvSpPr>
          <p:cNvPr id="3" name="Subtitle 2">
            <a:extLst>
              <a:ext uri="{FF2B5EF4-FFF2-40B4-BE49-F238E27FC236}">
                <a16:creationId xmlns:a16="http://schemas.microsoft.com/office/drawing/2014/main" id="{FCB1A4B9-2C45-0340-ACBC-AAB0167EBE42}"/>
              </a:ext>
            </a:extLst>
          </p:cNvPr>
          <p:cNvSpPr>
            <a:spLocks noGrp="1"/>
          </p:cNvSpPr>
          <p:nvPr>
            <p:ph type="subTitle" idx="1"/>
          </p:nvPr>
        </p:nvSpPr>
        <p:spPr>
          <a:xfrm>
            <a:off x="576263" y="1821030"/>
            <a:ext cx="3457575" cy="837080"/>
          </a:xfrm>
        </p:spPr>
        <p:txBody>
          <a:bodyPr/>
          <a:lstStyle>
            <a:lvl1pPr marL="0" indent="0" algn="ctr">
              <a:buNone/>
              <a:defRPr sz="907"/>
            </a:lvl1pPr>
            <a:lvl2pPr marL="172867" indent="0" algn="ctr">
              <a:buNone/>
              <a:defRPr sz="756"/>
            </a:lvl2pPr>
            <a:lvl3pPr marL="345735" indent="0" algn="ctr">
              <a:buNone/>
              <a:defRPr sz="681"/>
            </a:lvl3pPr>
            <a:lvl4pPr marL="518602" indent="0" algn="ctr">
              <a:buNone/>
              <a:defRPr sz="605"/>
            </a:lvl4pPr>
            <a:lvl5pPr marL="691469" indent="0" algn="ctr">
              <a:buNone/>
              <a:defRPr sz="605"/>
            </a:lvl5pPr>
            <a:lvl6pPr marL="864337" indent="0" algn="ctr">
              <a:buNone/>
              <a:defRPr sz="605"/>
            </a:lvl6pPr>
            <a:lvl7pPr marL="1037204" indent="0" algn="ctr">
              <a:buNone/>
              <a:defRPr sz="605"/>
            </a:lvl7pPr>
            <a:lvl8pPr marL="1210071" indent="0" algn="ctr">
              <a:buNone/>
              <a:defRPr sz="605"/>
            </a:lvl8pPr>
            <a:lvl9pPr marL="1382939" indent="0" algn="ctr">
              <a:buNone/>
              <a:defRPr sz="605"/>
            </a:lvl9pPr>
          </a:lstStyle>
          <a:p>
            <a:r>
              <a:rPr lang="en-US"/>
              <a:t>Click to edit Master subtitle style</a:t>
            </a:r>
          </a:p>
        </p:txBody>
      </p:sp>
      <p:sp>
        <p:nvSpPr>
          <p:cNvPr id="4" name="Date Placeholder 3">
            <a:extLst>
              <a:ext uri="{FF2B5EF4-FFF2-40B4-BE49-F238E27FC236}">
                <a16:creationId xmlns:a16="http://schemas.microsoft.com/office/drawing/2014/main" id="{44258653-CC49-A64C-9701-D7581219C2C5}"/>
              </a:ext>
            </a:extLst>
          </p:cNvPr>
          <p:cNvSpPr>
            <a:spLocks noGrp="1"/>
          </p:cNvSpPr>
          <p:nvPr>
            <p:ph type="dt" sz="half" idx="10"/>
          </p:nvPr>
        </p:nvSpPr>
        <p:spPr/>
        <p:txBody>
          <a:bodyPr/>
          <a:lstStyle/>
          <a:p>
            <a:fld id="{90A5F4B1-D24A-3E46-8F45-618D5C5E15F5}" type="datetime1">
              <a:rPr lang="en-US" smtClean="0"/>
              <a:t>5/12/2022</a:t>
            </a:fld>
            <a:endParaRPr lang="en-US" dirty="0"/>
          </a:p>
        </p:txBody>
      </p:sp>
      <p:sp>
        <p:nvSpPr>
          <p:cNvPr id="5" name="Footer Placeholder 4">
            <a:extLst>
              <a:ext uri="{FF2B5EF4-FFF2-40B4-BE49-F238E27FC236}">
                <a16:creationId xmlns:a16="http://schemas.microsoft.com/office/drawing/2014/main" id="{2E305B74-88B6-DE46-9C7D-70899A06B271}"/>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5E4B4FA3-060D-E54E-A74C-D91156682A19}"/>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103664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5A85-DB03-0146-B7BE-10CBC497B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037AB5-5DA1-294B-83E8-8F74E194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86BBC-CC5D-D74F-AD6C-3906392F466C}"/>
              </a:ext>
            </a:extLst>
          </p:cNvPr>
          <p:cNvSpPr>
            <a:spLocks noGrp="1"/>
          </p:cNvSpPr>
          <p:nvPr>
            <p:ph type="dt" sz="half" idx="10"/>
          </p:nvPr>
        </p:nvSpPr>
        <p:spPr/>
        <p:txBody>
          <a:bodyPr/>
          <a:lstStyle/>
          <a:p>
            <a:fld id="{E7D19B8C-79E6-4E45-8222-88963DD8E5A3}" type="datetime1">
              <a:rPr lang="en-US" smtClean="0"/>
              <a:t>5/12/2022</a:t>
            </a:fld>
            <a:endParaRPr lang="en-US" dirty="0"/>
          </a:p>
        </p:txBody>
      </p:sp>
      <p:sp>
        <p:nvSpPr>
          <p:cNvPr id="5" name="Footer Placeholder 4">
            <a:extLst>
              <a:ext uri="{FF2B5EF4-FFF2-40B4-BE49-F238E27FC236}">
                <a16:creationId xmlns:a16="http://schemas.microsoft.com/office/drawing/2014/main" id="{CD90C84A-89FF-2840-8313-04443560CA5D}"/>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B3D719F0-65EB-E849-A5A5-7F51F1EEFA31}"/>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2183069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8E4F7-43AF-8249-9572-CAEB5AD50EB3}"/>
              </a:ext>
            </a:extLst>
          </p:cNvPr>
          <p:cNvSpPr>
            <a:spLocks noGrp="1"/>
          </p:cNvSpPr>
          <p:nvPr>
            <p:ph type="title"/>
          </p:nvPr>
        </p:nvSpPr>
        <p:spPr>
          <a:xfrm>
            <a:off x="314543" y="864368"/>
            <a:ext cx="3976211" cy="1442217"/>
          </a:xfrm>
        </p:spPr>
        <p:txBody>
          <a:bodyPr anchor="b"/>
          <a:lstStyle>
            <a:lvl1pPr>
              <a:defRPr sz="2269"/>
            </a:lvl1pPr>
          </a:lstStyle>
          <a:p>
            <a:r>
              <a:rPr lang="en-US"/>
              <a:t>Click to edit Master title style</a:t>
            </a:r>
          </a:p>
        </p:txBody>
      </p:sp>
      <p:sp>
        <p:nvSpPr>
          <p:cNvPr id="3" name="Text Placeholder 2">
            <a:extLst>
              <a:ext uri="{FF2B5EF4-FFF2-40B4-BE49-F238E27FC236}">
                <a16:creationId xmlns:a16="http://schemas.microsoft.com/office/drawing/2014/main" id="{FC8AEA9D-3491-BC44-B3A1-737F629E301F}"/>
              </a:ext>
            </a:extLst>
          </p:cNvPr>
          <p:cNvSpPr>
            <a:spLocks noGrp="1"/>
          </p:cNvSpPr>
          <p:nvPr>
            <p:ph type="body" idx="1"/>
          </p:nvPr>
        </p:nvSpPr>
        <p:spPr>
          <a:xfrm>
            <a:off x="314543" y="2320229"/>
            <a:ext cx="3976211" cy="758428"/>
          </a:xfrm>
        </p:spPr>
        <p:txBody>
          <a:bodyPr/>
          <a:lstStyle>
            <a:lvl1pPr marL="0" indent="0">
              <a:buNone/>
              <a:defRPr sz="907">
                <a:solidFill>
                  <a:schemeClr val="tx1">
                    <a:tint val="75000"/>
                  </a:schemeClr>
                </a:solidFill>
              </a:defRPr>
            </a:lvl1pPr>
            <a:lvl2pPr marL="172867" indent="0">
              <a:buNone/>
              <a:defRPr sz="756">
                <a:solidFill>
                  <a:schemeClr val="tx1">
                    <a:tint val="75000"/>
                  </a:schemeClr>
                </a:solidFill>
              </a:defRPr>
            </a:lvl2pPr>
            <a:lvl3pPr marL="345735" indent="0">
              <a:buNone/>
              <a:defRPr sz="681">
                <a:solidFill>
                  <a:schemeClr val="tx1">
                    <a:tint val="75000"/>
                  </a:schemeClr>
                </a:solidFill>
              </a:defRPr>
            </a:lvl3pPr>
            <a:lvl4pPr marL="518602" indent="0">
              <a:buNone/>
              <a:defRPr sz="605">
                <a:solidFill>
                  <a:schemeClr val="tx1">
                    <a:tint val="75000"/>
                  </a:schemeClr>
                </a:solidFill>
              </a:defRPr>
            </a:lvl4pPr>
            <a:lvl5pPr marL="691469" indent="0">
              <a:buNone/>
              <a:defRPr sz="605">
                <a:solidFill>
                  <a:schemeClr val="tx1">
                    <a:tint val="75000"/>
                  </a:schemeClr>
                </a:solidFill>
              </a:defRPr>
            </a:lvl5pPr>
            <a:lvl6pPr marL="864337" indent="0">
              <a:buNone/>
              <a:defRPr sz="605">
                <a:solidFill>
                  <a:schemeClr val="tx1">
                    <a:tint val="75000"/>
                  </a:schemeClr>
                </a:solidFill>
              </a:defRPr>
            </a:lvl6pPr>
            <a:lvl7pPr marL="1037204" indent="0">
              <a:buNone/>
              <a:defRPr sz="605">
                <a:solidFill>
                  <a:schemeClr val="tx1">
                    <a:tint val="75000"/>
                  </a:schemeClr>
                </a:solidFill>
              </a:defRPr>
            </a:lvl7pPr>
            <a:lvl8pPr marL="1210071" indent="0">
              <a:buNone/>
              <a:defRPr sz="605">
                <a:solidFill>
                  <a:schemeClr val="tx1">
                    <a:tint val="75000"/>
                  </a:schemeClr>
                </a:solidFill>
              </a:defRPr>
            </a:lvl8pPr>
            <a:lvl9pPr marL="1382939" indent="0">
              <a:buNone/>
              <a:defRPr sz="60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17D086-91A6-7044-89B2-24308935553E}"/>
              </a:ext>
            </a:extLst>
          </p:cNvPr>
          <p:cNvSpPr>
            <a:spLocks noGrp="1"/>
          </p:cNvSpPr>
          <p:nvPr>
            <p:ph type="dt" sz="half" idx="10"/>
          </p:nvPr>
        </p:nvSpPr>
        <p:spPr/>
        <p:txBody>
          <a:bodyPr/>
          <a:lstStyle/>
          <a:p>
            <a:fld id="{CE9DFF01-2A2C-AE44-9C2C-EE1AAA65426A}" type="datetime1">
              <a:rPr lang="en-US" smtClean="0"/>
              <a:t>5/12/2022</a:t>
            </a:fld>
            <a:endParaRPr lang="en-US" dirty="0"/>
          </a:p>
        </p:txBody>
      </p:sp>
      <p:sp>
        <p:nvSpPr>
          <p:cNvPr id="5" name="Footer Placeholder 4">
            <a:extLst>
              <a:ext uri="{FF2B5EF4-FFF2-40B4-BE49-F238E27FC236}">
                <a16:creationId xmlns:a16="http://schemas.microsoft.com/office/drawing/2014/main" id="{87ECBCCF-F8B5-B141-9BC7-0BFA74A77EF3}"/>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1642D386-8943-BE4D-B24D-2881F4E1CD87}"/>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89750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78EB-7C03-8541-9288-DE4E72A41C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6C8EA7-E656-7742-A405-5E821E7635DB}"/>
              </a:ext>
            </a:extLst>
          </p:cNvPr>
          <p:cNvSpPr>
            <a:spLocks noGrp="1"/>
          </p:cNvSpPr>
          <p:nvPr>
            <p:ph sz="half" idx="1"/>
          </p:nvPr>
        </p:nvSpPr>
        <p:spPr>
          <a:xfrm>
            <a:off x="316944" y="922955"/>
            <a:ext cx="1959293" cy="2199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CAFF37-C233-6347-B11B-A78D37345F28}"/>
              </a:ext>
            </a:extLst>
          </p:cNvPr>
          <p:cNvSpPr>
            <a:spLocks noGrp="1"/>
          </p:cNvSpPr>
          <p:nvPr>
            <p:ph sz="half" idx="2"/>
          </p:nvPr>
        </p:nvSpPr>
        <p:spPr>
          <a:xfrm>
            <a:off x="2333863" y="922955"/>
            <a:ext cx="1959293" cy="2199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820BAD-6C44-5A44-8F20-D5A4FC2DA954}"/>
              </a:ext>
            </a:extLst>
          </p:cNvPr>
          <p:cNvSpPr>
            <a:spLocks noGrp="1"/>
          </p:cNvSpPr>
          <p:nvPr>
            <p:ph type="dt" sz="half" idx="10"/>
          </p:nvPr>
        </p:nvSpPr>
        <p:spPr/>
        <p:txBody>
          <a:bodyPr/>
          <a:lstStyle/>
          <a:p>
            <a:fld id="{56342745-6ED1-A543-AAAE-511F6C7D1106}" type="datetime1">
              <a:rPr lang="en-US" smtClean="0"/>
              <a:t>5/12/2022</a:t>
            </a:fld>
            <a:endParaRPr lang="en-US" dirty="0"/>
          </a:p>
        </p:txBody>
      </p:sp>
      <p:sp>
        <p:nvSpPr>
          <p:cNvPr id="6" name="Footer Placeholder 5">
            <a:extLst>
              <a:ext uri="{FF2B5EF4-FFF2-40B4-BE49-F238E27FC236}">
                <a16:creationId xmlns:a16="http://schemas.microsoft.com/office/drawing/2014/main" id="{72017558-C236-A744-92DC-82CC15ECBBC2}"/>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ADE74057-D890-2A47-BD09-0F96E77AC8D8}"/>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735575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2EC-F117-8448-B8D7-48D7C015755A}"/>
              </a:ext>
            </a:extLst>
          </p:cNvPr>
          <p:cNvSpPr>
            <a:spLocks noGrp="1"/>
          </p:cNvSpPr>
          <p:nvPr>
            <p:ph type="title"/>
          </p:nvPr>
        </p:nvSpPr>
        <p:spPr>
          <a:xfrm>
            <a:off x="317545" y="184591"/>
            <a:ext cx="3976211" cy="670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75D84-FA5F-7A46-96B1-6CF62290311F}"/>
              </a:ext>
            </a:extLst>
          </p:cNvPr>
          <p:cNvSpPr>
            <a:spLocks noGrp="1"/>
          </p:cNvSpPr>
          <p:nvPr>
            <p:ph type="body" idx="1"/>
          </p:nvPr>
        </p:nvSpPr>
        <p:spPr>
          <a:xfrm>
            <a:off x="317545" y="849921"/>
            <a:ext cx="1950288"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Click to edit Master text styles</a:t>
            </a:r>
          </a:p>
        </p:txBody>
      </p:sp>
      <p:sp>
        <p:nvSpPr>
          <p:cNvPr id="4" name="Content Placeholder 3">
            <a:extLst>
              <a:ext uri="{FF2B5EF4-FFF2-40B4-BE49-F238E27FC236}">
                <a16:creationId xmlns:a16="http://schemas.microsoft.com/office/drawing/2014/main" id="{6ADB3DE5-9C55-114B-95BD-9E38048709D5}"/>
              </a:ext>
            </a:extLst>
          </p:cNvPr>
          <p:cNvSpPr>
            <a:spLocks noGrp="1"/>
          </p:cNvSpPr>
          <p:nvPr>
            <p:ph sz="half" idx="2"/>
          </p:nvPr>
        </p:nvSpPr>
        <p:spPr>
          <a:xfrm>
            <a:off x="317545" y="1266455"/>
            <a:ext cx="1950288" cy="1862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7D36C1-8DAD-F64F-B78A-0879F0C1765B}"/>
              </a:ext>
            </a:extLst>
          </p:cNvPr>
          <p:cNvSpPr>
            <a:spLocks noGrp="1"/>
          </p:cNvSpPr>
          <p:nvPr>
            <p:ph type="body" sz="quarter" idx="3"/>
          </p:nvPr>
        </p:nvSpPr>
        <p:spPr>
          <a:xfrm>
            <a:off x="2333863" y="849921"/>
            <a:ext cx="1959893"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Click to edit Master text styles</a:t>
            </a:r>
          </a:p>
        </p:txBody>
      </p:sp>
      <p:sp>
        <p:nvSpPr>
          <p:cNvPr id="6" name="Content Placeholder 5">
            <a:extLst>
              <a:ext uri="{FF2B5EF4-FFF2-40B4-BE49-F238E27FC236}">
                <a16:creationId xmlns:a16="http://schemas.microsoft.com/office/drawing/2014/main" id="{CC9197FA-E661-874A-B103-BD56033B761B}"/>
              </a:ext>
            </a:extLst>
          </p:cNvPr>
          <p:cNvSpPr>
            <a:spLocks noGrp="1"/>
          </p:cNvSpPr>
          <p:nvPr>
            <p:ph sz="quarter" idx="4"/>
          </p:nvPr>
        </p:nvSpPr>
        <p:spPr>
          <a:xfrm>
            <a:off x="2333863" y="1266455"/>
            <a:ext cx="1959893" cy="1862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0C87B2-1768-9646-AA6D-E762AAAB9760}"/>
              </a:ext>
            </a:extLst>
          </p:cNvPr>
          <p:cNvSpPr>
            <a:spLocks noGrp="1"/>
          </p:cNvSpPr>
          <p:nvPr>
            <p:ph type="dt" sz="half" idx="10"/>
          </p:nvPr>
        </p:nvSpPr>
        <p:spPr/>
        <p:txBody>
          <a:bodyPr/>
          <a:lstStyle/>
          <a:p>
            <a:fld id="{98234234-7123-DA4B-930B-D89F21889FD2}" type="datetime1">
              <a:rPr lang="en-US" smtClean="0"/>
              <a:t>5/12/2022</a:t>
            </a:fld>
            <a:endParaRPr lang="en-US" dirty="0"/>
          </a:p>
        </p:txBody>
      </p:sp>
      <p:sp>
        <p:nvSpPr>
          <p:cNvPr id="8" name="Footer Placeholder 7">
            <a:extLst>
              <a:ext uri="{FF2B5EF4-FFF2-40B4-BE49-F238E27FC236}">
                <a16:creationId xmlns:a16="http://schemas.microsoft.com/office/drawing/2014/main" id="{A596414A-2F38-434D-8B0D-EADF92500395}"/>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9" name="Slide Number Placeholder 8">
            <a:extLst>
              <a:ext uri="{FF2B5EF4-FFF2-40B4-BE49-F238E27FC236}">
                <a16:creationId xmlns:a16="http://schemas.microsoft.com/office/drawing/2014/main" id="{2AE43F28-1A44-5540-9F2E-B4D17206173E}"/>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424596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49D7-0A74-3B44-A7F9-86B85BF3EB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9675D8-7341-B541-ACCF-F8859DD05D03}"/>
              </a:ext>
            </a:extLst>
          </p:cNvPr>
          <p:cNvSpPr>
            <a:spLocks noGrp="1"/>
          </p:cNvSpPr>
          <p:nvPr>
            <p:ph type="dt" sz="half" idx="10"/>
          </p:nvPr>
        </p:nvSpPr>
        <p:spPr/>
        <p:txBody>
          <a:bodyPr/>
          <a:lstStyle/>
          <a:p>
            <a:fld id="{6715E23A-01E3-E14C-AFED-D1F22EF6AE9B}" type="datetime1">
              <a:rPr lang="en-US" smtClean="0"/>
              <a:t>5/12/2022</a:t>
            </a:fld>
            <a:endParaRPr lang="en-US" dirty="0"/>
          </a:p>
        </p:txBody>
      </p:sp>
      <p:sp>
        <p:nvSpPr>
          <p:cNvPr id="4" name="Footer Placeholder 3">
            <a:extLst>
              <a:ext uri="{FF2B5EF4-FFF2-40B4-BE49-F238E27FC236}">
                <a16:creationId xmlns:a16="http://schemas.microsoft.com/office/drawing/2014/main" id="{27B3E916-F6E4-544A-A5FB-54DFE13152BA}"/>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5" name="Slide Number Placeholder 4">
            <a:extLst>
              <a:ext uri="{FF2B5EF4-FFF2-40B4-BE49-F238E27FC236}">
                <a16:creationId xmlns:a16="http://schemas.microsoft.com/office/drawing/2014/main" id="{2BADB736-D83C-404A-9117-0B4D5BFCF088}"/>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1081362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63BA7-A73B-E849-A26C-231664999A0D}"/>
              </a:ext>
            </a:extLst>
          </p:cNvPr>
          <p:cNvSpPr>
            <a:spLocks noGrp="1"/>
          </p:cNvSpPr>
          <p:nvPr>
            <p:ph type="dt" sz="half" idx="10"/>
          </p:nvPr>
        </p:nvSpPr>
        <p:spPr/>
        <p:txBody>
          <a:bodyPr/>
          <a:lstStyle/>
          <a:p>
            <a:fld id="{E3034EF7-74FB-554B-AA12-E5E9A35A49BC}" type="datetime1">
              <a:rPr lang="en-US" smtClean="0"/>
              <a:t>5/12/2022</a:t>
            </a:fld>
            <a:endParaRPr lang="en-US" dirty="0"/>
          </a:p>
        </p:txBody>
      </p:sp>
      <p:sp>
        <p:nvSpPr>
          <p:cNvPr id="3" name="Footer Placeholder 2">
            <a:extLst>
              <a:ext uri="{FF2B5EF4-FFF2-40B4-BE49-F238E27FC236}">
                <a16:creationId xmlns:a16="http://schemas.microsoft.com/office/drawing/2014/main" id="{117EDCA7-3C7B-B547-9036-2316F4BF540E}"/>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4" name="Slide Number Placeholder 3">
            <a:extLst>
              <a:ext uri="{FF2B5EF4-FFF2-40B4-BE49-F238E27FC236}">
                <a16:creationId xmlns:a16="http://schemas.microsoft.com/office/drawing/2014/main" id="{4BA66034-5E85-184D-8E61-08EC7A4ABB10}"/>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52930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CF04A-A060-3642-BF4F-6D4A281779E5}"/>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Content Placeholder 2">
            <a:extLst>
              <a:ext uri="{FF2B5EF4-FFF2-40B4-BE49-F238E27FC236}">
                <a16:creationId xmlns:a16="http://schemas.microsoft.com/office/drawing/2014/main" id="{DE7BB30A-FB85-0A4A-845D-2AD59D93B490}"/>
              </a:ext>
            </a:extLst>
          </p:cNvPr>
          <p:cNvSpPr>
            <a:spLocks noGrp="1"/>
          </p:cNvSpPr>
          <p:nvPr>
            <p:ph idx="1"/>
          </p:nvPr>
        </p:nvSpPr>
        <p:spPr>
          <a:xfrm>
            <a:off x="1959893" y="499199"/>
            <a:ext cx="2333863" cy="2463888"/>
          </a:xfrm>
        </p:spPr>
        <p:txBody>
          <a:bodyPr/>
          <a:lstStyle>
            <a:lvl1pPr>
              <a:defRPr sz="1210"/>
            </a:lvl1pPr>
            <a:lvl2pPr>
              <a:defRPr sz="1059"/>
            </a:lvl2pPr>
            <a:lvl3pPr>
              <a:defRPr sz="907"/>
            </a:lvl3pPr>
            <a:lvl4pPr>
              <a:defRPr sz="756"/>
            </a:lvl4pPr>
            <a:lvl5pPr>
              <a:defRPr sz="756"/>
            </a:lvl5pPr>
            <a:lvl6pPr>
              <a:defRPr sz="756"/>
            </a:lvl6pPr>
            <a:lvl7pPr>
              <a:defRPr sz="756"/>
            </a:lvl7pPr>
            <a:lvl8pPr>
              <a:defRPr sz="756"/>
            </a:lvl8pPr>
            <a:lvl9pPr>
              <a:defRPr sz="75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EFA1A5-C287-6748-A34A-BA6440DB1D1E}"/>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Click to edit Master text styles</a:t>
            </a:r>
          </a:p>
        </p:txBody>
      </p:sp>
      <p:sp>
        <p:nvSpPr>
          <p:cNvPr id="5" name="Date Placeholder 4">
            <a:extLst>
              <a:ext uri="{FF2B5EF4-FFF2-40B4-BE49-F238E27FC236}">
                <a16:creationId xmlns:a16="http://schemas.microsoft.com/office/drawing/2014/main" id="{7605B69E-3290-C84B-BDC5-DC0D6C618363}"/>
              </a:ext>
            </a:extLst>
          </p:cNvPr>
          <p:cNvSpPr>
            <a:spLocks noGrp="1"/>
          </p:cNvSpPr>
          <p:nvPr>
            <p:ph type="dt" sz="half" idx="10"/>
          </p:nvPr>
        </p:nvSpPr>
        <p:spPr/>
        <p:txBody>
          <a:bodyPr/>
          <a:lstStyle/>
          <a:p>
            <a:fld id="{E5809FFC-F23D-CB42-BE7C-30FC37E0CE63}" type="datetime1">
              <a:rPr lang="en-US" smtClean="0"/>
              <a:t>5/12/2022</a:t>
            </a:fld>
            <a:endParaRPr lang="en-US" dirty="0"/>
          </a:p>
        </p:txBody>
      </p:sp>
      <p:sp>
        <p:nvSpPr>
          <p:cNvPr id="6" name="Footer Placeholder 5">
            <a:extLst>
              <a:ext uri="{FF2B5EF4-FFF2-40B4-BE49-F238E27FC236}">
                <a16:creationId xmlns:a16="http://schemas.microsoft.com/office/drawing/2014/main" id="{E2BB379A-237B-DB4B-8327-F24140FB4C39}"/>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D8EEBCAE-A325-774B-86ED-747AC30AD3E9}"/>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17770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BF4C-95D6-4108-AD87-8FDECFB781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E10FB2-8347-4684-B5A6-5E9755B88A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02D0B-8103-4C3C-A236-E13E18AD9C80}"/>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C92DCC22-28C0-407C-90DF-4588F8EAAC86}"/>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B8CCDB4E-D1F0-4B09-AC7F-9DBCB3CD3276}"/>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571429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19878-7FF6-8C4C-8F71-715B6E506F08}"/>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Picture Placeholder 2">
            <a:extLst>
              <a:ext uri="{FF2B5EF4-FFF2-40B4-BE49-F238E27FC236}">
                <a16:creationId xmlns:a16="http://schemas.microsoft.com/office/drawing/2014/main" id="{7D443213-9029-1E44-AEBC-47F3BAC8429A}"/>
              </a:ext>
            </a:extLst>
          </p:cNvPr>
          <p:cNvSpPr>
            <a:spLocks noGrp="1"/>
          </p:cNvSpPr>
          <p:nvPr>
            <p:ph type="pic" idx="1"/>
          </p:nvPr>
        </p:nvSpPr>
        <p:spPr>
          <a:xfrm>
            <a:off x="1959893" y="499199"/>
            <a:ext cx="2333863" cy="2463888"/>
          </a:xfrm>
        </p:spPr>
        <p:txBody>
          <a:bodyPr/>
          <a:lstStyle>
            <a:lvl1pPr marL="0" indent="0">
              <a:buNone/>
              <a:defRPr sz="1210"/>
            </a:lvl1pPr>
            <a:lvl2pPr marL="172867" indent="0">
              <a:buNone/>
              <a:defRPr sz="1059"/>
            </a:lvl2pPr>
            <a:lvl3pPr marL="345735" indent="0">
              <a:buNone/>
              <a:defRPr sz="907"/>
            </a:lvl3pPr>
            <a:lvl4pPr marL="518602" indent="0">
              <a:buNone/>
              <a:defRPr sz="756"/>
            </a:lvl4pPr>
            <a:lvl5pPr marL="691469" indent="0">
              <a:buNone/>
              <a:defRPr sz="756"/>
            </a:lvl5pPr>
            <a:lvl6pPr marL="864337" indent="0">
              <a:buNone/>
              <a:defRPr sz="756"/>
            </a:lvl6pPr>
            <a:lvl7pPr marL="1037204" indent="0">
              <a:buNone/>
              <a:defRPr sz="756"/>
            </a:lvl7pPr>
            <a:lvl8pPr marL="1210071" indent="0">
              <a:buNone/>
              <a:defRPr sz="756"/>
            </a:lvl8pPr>
            <a:lvl9pPr marL="1382939" indent="0">
              <a:buNone/>
              <a:defRPr sz="756"/>
            </a:lvl9pPr>
          </a:lstStyle>
          <a:p>
            <a:endParaRPr lang="en-US" dirty="0"/>
          </a:p>
        </p:txBody>
      </p:sp>
      <p:sp>
        <p:nvSpPr>
          <p:cNvPr id="4" name="Text Placeholder 3">
            <a:extLst>
              <a:ext uri="{FF2B5EF4-FFF2-40B4-BE49-F238E27FC236}">
                <a16:creationId xmlns:a16="http://schemas.microsoft.com/office/drawing/2014/main" id="{E0D2D0CB-3132-544F-8A13-CC6D955EABA9}"/>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Click to edit Master text styles</a:t>
            </a:r>
          </a:p>
        </p:txBody>
      </p:sp>
      <p:sp>
        <p:nvSpPr>
          <p:cNvPr id="5" name="Date Placeholder 4">
            <a:extLst>
              <a:ext uri="{FF2B5EF4-FFF2-40B4-BE49-F238E27FC236}">
                <a16:creationId xmlns:a16="http://schemas.microsoft.com/office/drawing/2014/main" id="{0247D65C-8223-CC41-896F-D3048CFE639C}"/>
              </a:ext>
            </a:extLst>
          </p:cNvPr>
          <p:cNvSpPr>
            <a:spLocks noGrp="1"/>
          </p:cNvSpPr>
          <p:nvPr>
            <p:ph type="dt" sz="half" idx="10"/>
          </p:nvPr>
        </p:nvSpPr>
        <p:spPr/>
        <p:txBody>
          <a:bodyPr/>
          <a:lstStyle/>
          <a:p>
            <a:fld id="{F82B18B2-5BBE-BC48-BB9B-672FD828C71F}" type="datetime1">
              <a:rPr lang="en-US" smtClean="0"/>
              <a:t>5/12/2022</a:t>
            </a:fld>
            <a:endParaRPr lang="en-US" dirty="0"/>
          </a:p>
        </p:txBody>
      </p:sp>
      <p:sp>
        <p:nvSpPr>
          <p:cNvPr id="6" name="Footer Placeholder 5">
            <a:extLst>
              <a:ext uri="{FF2B5EF4-FFF2-40B4-BE49-F238E27FC236}">
                <a16:creationId xmlns:a16="http://schemas.microsoft.com/office/drawing/2014/main" id="{D271CB66-4B78-F04D-B4BE-38F6BFBC61F9}"/>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7" name="Slide Number Placeholder 6">
            <a:extLst>
              <a:ext uri="{FF2B5EF4-FFF2-40B4-BE49-F238E27FC236}">
                <a16:creationId xmlns:a16="http://schemas.microsoft.com/office/drawing/2014/main" id="{14EF12EB-B0A6-7B4A-B9AA-2118EC2CFA24}"/>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694707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6A27B-FC87-8D47-B6F5-9D61E98CA2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CD618F-3F37-2649-8FF0-2C90FB365D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5E86B-23AC-6748-A35E-A23B5A5F7B04}"/>
              </a:ext>
            </a:extLst>
          </p:cNvPr>
          <p:cNvSpPr>
            <a:spLocks noGrp="1"/>
          </p:cNvSpPr>
          <p:nvPr>
            <p:ph type="dt" sz="half" idx="10"/>
          </p:nvPr>
        </p:nvSpPr>
        <p:spPr/>
        <p:txBody>
          <a:bodyPr/>
          <a:lstStyle/>
          <a:p>
            <a:fld id="{7200AD1A-C42E-4243-B625-97D67FC3474E}" type="datetime1">
              <a:rPr lang="en-US" smtClean="0"/>
              <a:t>5/12/2022</a:t>
            </a:fld>
            <a:endParaRPr lang="en-US" dirty="0"/>
          </a:p>
        </p:txBody>
      </p:sp>
      <p:sp>
        <p:nvSpPr>
          <p:cNvPr id="5" name="Footer Placeholder 4">
            <a:extLst>
              <a:ext uri="{FF2B5EF4-FFF2-40B4-BE49-F238E27FC236}">
                <a16:creationId xmlns:a16="http://schemas.microsoft.com/office/drawing/2014/main" id="{F89E6A67-8C50-1541-AB01-6BBF3D01E0C1}"/>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8626BCA3-AE4F-A04E-9223-D128C60FA7CB}"/>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2542856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7D23B8-9D52-0242-8311-253A84EE3709}"/>
              </a:ext>
            </a:extLst>
          </p:cNvPr>
          <p:cNvSpPr>
            <a:spLocks noGrp="1"/>
          </p:cNvSpPr>
          <p:nvPr>
            <p:ph type="title" orient="vert"/>
          </p:nvPr>
        </p:nvSpPr>
        <p:spPr>
          <a:xfrm>
            <a:off x="3299103" y="184591"/>
            <a:ext cx="994053" cy="293820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A079D4-6B9C-A048-9BBE-EBAD9CAF82E0}"/>
              </a:ext>
            </a:extLst>
          </p:cNvPr>
          <p:cNvSpPr>
            <a:spLocks noGrp="1"/>
          </p:cNvSpPr>
          <p:nvPr>
            <p:ph type="body" orient="vert" idx="1"/>
          </p:nvPr>
        </p:nvSpPr>
        <p:spPr>
          <a:xfrm>
            <a:off x="316944" y="184591"/>
            <a:ext cx="2924532" cy="29382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270BF5-3AB2-EE4B-9AD6-A4BC856C7BE8}"/>
              </a:ext>
            </a:extLst>
          </p:cNvPr>
          <p:cNvSpPr>
            <a:spLocks noGrp="1"/>
          </p:cNvSpPr>
          <p:nvPr>
            <p:ph type="dt" sz="half" idx="10"/>
          </p:nvPr>
        </p:nvSpPr>
        <p:spPr/>
        <p:txBody>
          <a:bodyPr/>
          <a:lstStyle/>
          <a:p>
            <a:fld id="{D7B242BF-3AFE-C54F-9689-7F650DFF250B}" type="datetime1">
              <a:rPr lang="en-US" smtClean="0"/>
              <a:t>5/12/2022</a:t>
            </a:fld>
            <a:endParaRPr lang="en-US" dirty="0"/>
          </a:p>
        </p:txBody>
      </p:sp>
      <p:sp>
        <p:nvSpPr>
          <p:cNvPr id="5" name="Footer Placeholder 4">
            <a:extLst>
              <a:ext uri="{FF2B5EF4-FFF2-40B4-BE49-F238E27FC236}">
                <a16:creationId xmlns:a16="http://schemas.microsoft.com/office/drawing/2014/main" id="{40F5457D-9355-6C4A-BCC3-63CFFAB1A2BA}"/>
              </a:ext>
            </a:extLst>
          </p:cNvPr>
          <p:cNvSpPr>
            <a:spLocks noGrp="1"/>
          </p:cNvSpPr>
          <p:nvPr>
            <p:ph type="ftr" sz="quarter" idx="11"/>
          </p:nvPr>
        </p:nvSpPr>
        <p:spPr/>
        <p:txBody>
          <a:body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938C270C-29D0-D54C-8515-B16D48A7C4E5}"/>
              </a:ext>
            </a:extLst>
          </p:cNvPr>
          <p:cNvSpPr>
            <a:spLocks noGrp="1"/>
          </p:cNvSpPr>
          <p:nvPr>
            <p:ph type="sldNum" sz="quarter" idx="12"/>
          </p:nvPr>
        </p:nvSpPr>
        <p:spPr/>
        <p:txBody>
          <a:bodyPr/>
          <a:lstStyle/>
          <a:p>
            <a:fld id="{CAC97578-EFA8-7540-8B91-822ACAAEEBDF}" type="slidenum">
              <a:rPr lang="en-US" smtClean="0"/>
              <a:t>‹N›</a:t>
            </a:fld>
            <a:endParaRPr lang="en-US" dirty="0"/>
          </a:p>
        </p:txBody>
      </p:sp>
    </p:spTree>
    <p:extLst>
      <p:ext uri="{BB962C8B-B14F-4D97-AF65-F5344CB8AC3E}">
        <p14:creationId xmlns:p14="http://schemas.microsoft.com/office/powerpoint/2010/main" val="149435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B3010-9DBF-4446-A850-E4DF158A34F4}"/>
              </a:ext>
            </a:extLst>
          </p:cNvPr>
          <p:cNvSpPr>
            <a:spLocks noGrp="1"/>
          </p:cNvSpPr>
          <p:nvPr>
            <p:ph type="title"/>
          </p:nvPr>
        </p:nvSpPr>
        <p:spPr>
          <a:xfrm>
            <a:off x="314543" y="864368"/>
            <a:ext cx="3976211" cy="1442217"/>
          </a:xfrm>
        </p:spPr>
        <p:txBody>
          <a:bodyPr anchor="b"/>
          <a:lstStyle>
            <a:lvl1pPr>
              <a:defRPr sz="2269"/>
            </a:lvl1pPr>
          </a:lstStyle>
          <a:p>
            <a:r>
              <a:rPr lang="en-US"/>
              <a:t>Click to edit Master title style</a:t>
            </a:r>
          </a:p>
        </p:txBody>
      </p:sp>
      <p:sp>
        <p:nvSpPr>
          <p:cNvPr id="3" name="Text Placeholder 2">
            <a:extLst>
              <a:ext uri="{FF2B5EF4-FFF2-40B4-BE49-F238E27FC236}">
                <a16:creationId xmlns:a16="http://schemas.microsoft.com/office/drawing/2014/main" id="{C85F4DF3-B947-4842-B334-8245A91E4D84}"/>
              </a:ext>
            </a:extLst>
          </p:cNvPr>
          <p:cNvSpPr>
            <a:spLocks noGrp="1"/>
          </p:cNvSpPr>
          <p:nvPr>
            <p:ph type="body" idx="1"/>
          </p:nvPr>
        </p:nvSpPr>
        <p:spPr>
          <a:xfrm>
            <a:off x="314543" y="2320229"/>
            <a:ext cx="3976211" cy="758428"/>
          </a:xfrm>
        </p:spPr>
        <p:txBody>
          <a:bodyPr/>
          <a:lstStyle>
            <a:lvl1pPr marL="0" indent="0">
              <a:buNone/>
              <a:defRPr sz="907">
                <a:solidFill>
                  <a:schemeClr val="tx1">
                    <a:tint val="75000"/>
                  </a:schemeClr>
                </a:solidFill>
              </a:defRPr>
            </a:lvl1pPr>
            <a:lvl2pPr marL="172867" indent="0">
              <a:buNone/>
              <a:defRPr sz="756">
                <a:solidFill>
                  <a:schemeClr val="tx1">
                    <a:tint val="75000"/>
                  </a:schemeClr>
                </a:solidFill>
              </a:defRPr>
            </a:lvl2pPr>
            <a:lvl3pPr marL="345735" indent="0">
              <a:buNone/>
              <a:defRPr sz="681">
                <a:solidFill>
                  <a:schemeClr val="tx1">
                    <a:tint val="75000"/>
                  </a:schemeClr>
                </a:solidFill>
              </a:defRPr>
            </a:lvl3pPr>
            <a:lvl4pPr marL="518602" indent="0">
              <a:buNone/>
              <a:defRPr sz="605">
                <a:solidFill>
                  <a:schemeClr val="tx1">
                    <a:tint val="75000"/>
                  </a:schemeClr>
                </a:solidFill>
              </a:defRPr>
            </a:lvl4pPr>
            <a:lvl5pPr marL="691469" indent="0">
              <a:buNone/>
              <a:defRPr sz="605">
                <a:solidFill>
                  <a:schemeClr val="tx1">
                    <a:tint val="75000"/>
                  </a:schemeClr>
                </a:solidFill>
              </a:defRPr>
            </a:lvl5pPr>
            <a:lvl6pPr marL="864337" indent="0">
              <a:buNone/>
              <a:defRPr sz="605">
                <a:solidFill>
                  <a:schemeClr val="tx1">
                    <a:tint val="75000"/>
                  </a:schemeClr>
                </a:solidFill>
              </a:defRPr>
            </a:lvl6pPr>
            <a:lvl7pPr marL="1037204" indent="0">
              <a:buNone/>
              <a:defRPr sz="605">
                <a:solidFill>
                  <a:schemeClr val="tx1">
                    <a:tint val="75000"/>
                  </a:schemeClr>
                </a:solidFill>
              </a:defRPr>
            </a:lvl7pPr>
            <a:lvl8pPr marL="1210071" indent="0">
              <a:buNone/>
              <a:defRPr sz="605">
                <a:solidFill>
                  <a:schemeClr val="tx1">
                    <a:tint val="75000"/>
                  </a:schemeClr>
                </a:solidFill>
              </a:defRPr>
            </a:lvl8pPr>
            <a:lvl9pPr marL="1382939" indent="0">
              <a:buNone/>
              <a:defRPr sz="605">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338BD6-451A-44E3-8031-820F9FFF0AC1}"/>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F6654535-47A4-4FE7-A20B-33647548F312}"/>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9A02E792-CB98-4073-9E3A-BCCE61D6E682}"/>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2398840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A014D-046E-4EE3-9AF6-DA8CBAAD0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A82DB-4A15-4299-B5BB-FC821C8E005A}"/>
              </a:ext>
            </a:extLst>
          </p:cNvPr>
          <p:cNvSpPr>
            <a:spLocks noGrp="1"/>
          </p:cNvSpPr>
          <p:nvPr>
            <p:ph sz="half" idx="1"/>
          </p:nvPr>
        </p:nvSpPr>
        <p:spPr>
          <a:xfrm>
            <a:off x="316944" y="922955"/>
            <a:ext cx="1959293" cy="2199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D99D4B-09B4-4893-B74A-0A06CE28EF7C}"/>
              </a:ext>
            </a:extLst>
          </p:cNvPr>
          <p:cNvSpPr>
            <a:spLocks noGrp="1"/>
          </p:cNvSpPr>
          <p:nvPr>
            <p:ph sz="half" idx="2"/>
          </p:nvPr>
        </p:nvSpPr>
        <p:spPr>
          <a:xfrm>
            <a:off x="2333863" y="922955"/>
            <a:ext cx="1959293" cy="21998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F76FC9-0875-4FD5-B8BB-2F354A09C609}"/>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6" name="Footer Placeholder 5">
            <a:extLst>
              <a:ext uri="{FF2B5EF4-FFF2-40B4-BE49-F238E27FC236}">
                <a16:creationId xmlns:a16="http://schemas.microsoft.com/office/drawing/2014/main" id="{FE6AC7F0-A664-41EA-9FBD-D6577373A9A4}"/>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460E887F-EC6B-471B-8644-82D7A47BBE13}"/>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294064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F700F-311C-47A1-97AF-9F092FA464C0}"/>
              </a:ext>
            </a:extLst>
          </p:cNvPr>
          <p:cNvSpPr>
            <a:spLocks noGrp="1"/>
          </p:cNvSpPr>
          <p:nvPr>
            <p:ph type="title"/>
          </p:nvPr>
        </p:nvSpPr>
        <p:spPr>
          <a:xfrm>
            <a:off x="317545" y="184591"/>
            <a:ext cx="3976211" cy="670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8CD401-FF14-4D37-86A6-555186CD5041}"/>
              </a:ext>
            </a:extLst>
          </p:cNvPr>
          <p:cNvSpPr>
            <a:spLocks noGrp="1"/>
          </p:cNvSpPr>
          <p:nvPr>
            <p:ph type="body" idx="1"/>
          </p:nvPr>
        </p:nvSpPr>
        <p:spPr>
          <a:xfrm>
            <a:off x="317545" y="849921"/>
            <a:ext cx="1950288"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Edit Master text styles</a:t>
            </a:r>
          </a:p>
        </p:txBody>
      </p:sp>
      <p:sp>
        <p:nvSpPr>
          <p:cNvPr id="4" name="Content Placeholder 3">
            <a:extLst>
              <a:ext uri="{FF2B5EF4-FFF2-40B4-BE49-F238E27FC236}">
                <a16:creationId xmlns:a16="http://schemas.microsoft.com/office/drawing/2014/main" id="{A2A4F6B4-8F64-4D95-B3E0-F94AFF9914BC}"/>
              </a:ext>
            </a:extLst>
          </p:cNvPr>
          <p:cNvSpPr>
            <a:spLocks noGrp="1"/>
          </p:cNvSpPr>
          <p:nvPr>
            <p:ph sz="half" idx="2"/>
          </p:nvPr>
        </p:nvSpPr>
        <p:spPr>
          <a:xfrm>
            <a:off x="317545" y="1266455"/>
            <a:ext cx="1950288" cy="1862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435BE-DA6E-46C6-9435-21DB628A6134}"/>
              </a:ext>
            </a:extLst>
          </p:cNvPr>
          <p:cNvSpPr>
            <a:spLocks noGrp="1"/>
          </p:cNvSpPr>
          <p:nvPr>
            <p:ph type="body" sz="quarter" idx="3"/>
          </p:nvPr>
        </p:nvSpPr>
        <p:spPr>
          <a:xfrm>
            <a:off x="2333863" y="849921"/>
            <a:ext cx="1959893" cy="416533"/>
          </a:xfrm>
        </p:spPr>
        <p:txBody>
          <a:bodyPr anchor="b"/>
          <a:lstStyle>
            <a:lvl1pPr marL="0" indent="0">
              <a:buNone/>
              <a:defRPr sz="907" b="1"/>
            </a:lvl1pPr>
            <a:lvl2pPr marL="172867" indent="0">
              <a:buNone/>
              <a:defRPr sz="756" b="1"/>
            </a:lvl2pPr>
            <a:lvl3pPr marL="345735" indent="0">
              <a:buNone/>
              <a:defRPr sz="681" b="1"/>
            </a:lvl3pPr>
            <a:lvl4pPr marL="518602" indent="0">
              <a:buNone/>
              <a:defRPr sz="605" b="1"/>
            </a:lvl4pPr>
            <a:lvl5pPr marL="691469" indent="0">
              <a:buNone/>
              <a:defRPr sz="605" b="1"/>
            </a:lvl5pPr>
            <a:lvl6pPr marL="864337" indent="0">
              <a:buNone/>
              <a:defRPr sz="605" b="1"/>
            </a:lvl6pPr>
            <a:lvl7pPr marL="1037204" indent="0">
              <a:buNone/>
              <a:defRPr sz="605" b="1"/>
            </a:lvl7pPr>
            <a:lvl8pPr marL="1210071" indent="0">
              <a:buNone/>
              <a:defRPr sz="605" b="1"/>
            </a:lvl8pPr>
            <a:lvl9pPr marL="1382939" indent="0">
              <a:buNone/>
              <a:defRPr sz="605" b="1"/>
            </a:lvl9pPr>
          </a:lstStyle>
          <a:p>
            <a:pPr lvl="0"/>
            <a:r>
              <a:rPr lang="en-US"/>
              <a:t>Edit Master text styles</a:t>
            </a:r>
          </a:p>
        </p:txBody>
      </p:sp>
      <p:sp>
        <p:nvSpPr>
          <p:cNvPr id="6" name="Content Placeholder 5">
            <a:extLst>
              <a:ext uri="{FF2B5EF4-FFF2-40B4-BE49-F238E27FC236}">
                <a16:creationId xmlns:a16="http://schemas.microsoft.com/office/drawing/2014/main" id="{43A84842-C963-47C6-8E46-08EA5B8059F2}"/>
              </a:ext>
            </a:extLst>
          </p:cNvPr>
          <p:cNvSpPr>
            <a:spLocks noGrp="1"/>
          </p:cNvSpPr>
          <p:nvPr>
            <p:ph sz="quarter" idx="4"/>
          </p:nvPr>
        </p:nvSpPr>
        <p:spPr>
          <a:xfrm>
            <a:off x="2333863" y="1266455"/>
            <a:ext cx="1959893" cy="1862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62E7D6-8325-4424-A6C3-6B53B0C2DFEE}"/>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8" name="Footer Placeholder 7">
            <a:extLst>
              <a:ext uri="{FF2B5EF4-FFF2-40B4-BE49-F238E27FC236}">
                <a16:creationId xmlns:a16="http://schemas.microsoft.com/office/drawing/2014/main" id="{FCF9574B-6AD3-47EC-84E2-C43E6C33A3EF}"/>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9" name="Slide Number Placeholder 8">
            <a:extLst>
              <a:ext uri="{FF2B5EF4-FFF2-40B4-BE49-F238E27FC236}">
                <a16:creationId xmlns:a16="http://schemas.microsoft.com/office/drawing/2014/main" id="{EF08F0C5-CCF5-48BA-8DF8-70DFAB02D7E1}"/>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16343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5424-DE49-46DE-B69A-538E27F497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1F26B3-08DD-41D4-81A1-E0577446C63B}"/>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4" name="Footer Placeholder 3">
            <a:extLst>
              <a:ext uri="{FF2B5EF4-FFF2-40B4-BE49-F238E27FC236}">
                <a16:creationId xmlns:a16="http://schemas.microsoft.com/office/drawing/2014/main" id="{1CF548EF-9AFE-4FB1-9C98-7325B17D8C6A}"/>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5" name="Slide Number Placeholder 4">
            <a:extLst>
              <a:ext uri="{FF2B5EF4-FFF2-40B4-BE49-F238E27FC236}">
                <a16:creationId xmlns:a16="http://schemas.microsoft.com/office/drawing/2014/main" id="{F4E9F965-B423-477F-88B5-BCB8EAF8F421}"/>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314846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517576-7D12-452F-B2FA-70B9D61A8F52}"/>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3" name="Footer Placeholder 2">
            <a:extLst>
              <a:ext uri="{FF2B5EF4-FFF2-40B4-BE49-F238E27FC236}">
                <a16:creationId xmlns:a16="http://schemas.microsoft.com/office/drawing/2014/main" id="{42BB8B3A-8EED-474C-A370-0FB1F86426A0}"/>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4" name="Slide Number Placeholder 3">
            <a:extLst>
              <a:ext uri="{FF2B5EF4-FFF2-40B4-BE49-F238E27FC236}">
                <a16:creationId xmlns:a16="http://schemas.microsoft.com/office/drawing/2014/main" id="{6864DFED-87D5-43FC-BF33-FC1E796FBB2E}"/>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2204875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3CC00-6FAB-4B27-825F-D1E9094371A4}"/>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Content Placeholder 2">
            <a:extLst>
              <a:ext uri="{FF2B5EF4-FFF2-40B4-BE49-F238E27FC236}">
                <a16:creationId xmlns:a16="http://schemas.microsoft.com/office/drawing/2014/main" id="{FF9E0CA6-8415-4ADD-AE37-FFC2ECB7F9E4}"/>
              </a:ext>
            </a:extLst>
          </p:cNvPr>
          <p:cNvSpPr>
            <a:spLocks noGrp="1"/>
          </p:cNvSpPr>
          <p:nvPr>
            <p:ph idx="1"/>
          </p:nvPr>
        </p:nvSpPr>
        <p:spPr>
          <a:xfrm>
            <a:off x="1959893" y="499199"/>
            <a:ext cx="2333863" cy="2463888"/>
          </a:xfrm>
        </p:spPr>
        <p:txBody>
          <a:bodyPr/>
          <a:lstStyle>
            <a:lvl1pPr>
              <a:defRPr sz="1210"/>
            </a:lvl1pPr>
            <a:lvl2pPr>
              <a:defRPr sz="1059"/>
            </a:lvl2pPr>
            <a:lvl3pPr>
              <a:defRPr sz="907"/>
            </a:lvl3pPr>
            <a:lvl4pPr>
              <a:defRPr sz="756"/>
            </a:lvl4pPr>
            <a:lvl5pPr>
              <a:defRPr sz="756"/>
            </a:lvl5pPr>
            <a:lvl6pPr>
              <a:defRPr sz="756"/>
            </a:lvl6pPr>
            <a:lvl7pPr>
              <a:defRPr sz="756"/>
            </a:lvl7pPr>
            <a:lvl8pPr>
              <a:defRPr sz="756"/>
            </a:lvl8pPr>
            <a:lvl9pPr>
              <a:defRPr sz="75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AB8E29-5FB4-4768-AC28-A4432E67B5D0}"/>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Edit Master text styles</a:t>
            </a:r>
          </a:p>
        </p:txBody>
      </p:sp>
      <p:sp>
        <p:nvSpPr>
          <p:cNvPr id="5" name="Date Placeholder 4">
            <a:extLst>
              <a:ext uri="{FF2B5EF4-FFF2-40B4-BE49-F238E27FC236}">
                <a16:creationId xmlns:a16="http://schemas.microsoft.com/office/drawing/2014/main" id="{6D70BF04-7C70-41B9-9A99-A44F1D0F07F5}"/>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6" name="Footer Placeholder 5">
            <a:extLst>
              <a:ext uri="{FF2B5EF4-FFF2-40B4-BE49-F238E27FC236}">
                <a16:creationId xmlns:a16="http://schemas.microsoft.com/office/drawing/2014/main" id="{AE25F25F-260C-4907-B970-4020CCD8B2B3}"/>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CD5B77F4-390A-4B28-A6CB-F213724825CC}"/>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3383748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9C29-68CE-4F28-AD5B-4842B67ECBE3}"/>
              </a:ext>
            </a:extLst>
          </p:cNvPr>
          <p:cNvSpPr>
            <a:spLocks noGrp="1"/>
          </p:cNvSpPr>
          <p:nvPr>
            <p:ph type="title"/>
          </p:nvPr>
        </p:nvSpPr>
        <p:spPr>
          <a:xfrm>
            <a:off x="317545" y="231140"/>
            <a:ext cx="1486877" cy="808990"/>
          </a:xfrm>
        </p:spPr>
        <p:txBody>
          <a:bodyPr anchor="b"/>
          <a:lstStyle>
            <a:lvl1pPr>
              <a:defRPr sz="1210"/>
            </a:lvl1pPr>
          </a:lstStyle>
          <a:p>
            <a:r>
              <a:rPr lang="en-US"/>
              <a:t>Click to edit Master title style</a:t>
            </a:r>
          </a:p>
        </p:txBody>
      </p:sp>
      <p:sp>
        <p:nvSpPr>
          <p:cNvPr id="3" name="Picture Placeholder 2">
            <a:extLst>
              <a:ext uri="{FF2B5EF4-FFF2-40B4-BE49-F238E27FC236}">
                <a16:creationId xmlns:a16="http://schemas.microsoft.com/office/drawing/2014/main" id="{053E00CB-5963-492B-A331-D5EF2C25583E}"/>
              </a:ext>
            </a:extLst>
          </p:cNvPr>
          <p:cNvSpPr>
            <a:spLocks noGrp="1"/>
          </p:cNvSpPr>
          <p:nvPr>
            <p:ph type="pic" idx="1"/>
          </p:nvPr>
        </p:nvSpPr>
        <p:spPr>
          <a:xfrm>
            <a:off x="1959893" y="499199"/>
            <a:ext cx="2333863" cy="2463888"/>
          </a:xfrm>
        </p:spPr>
        <p:txBody>
          <a:bodyPr/>
          <a:lstStyle>
            <a:lvl1pPr marL="0" indent="0">
              <a:buNone/>
              <a:defRPr sz="1210"/>
            </a:lvl1pPr>
            <a:lvl2pPr marL="172867" indent="0">
              <a:buNone/>
              <a:defRPr sz="1059"/>
            </a:lvl2pPr>
            <a:lvl3pPr marL="345735" indent="0">
              <a:buNone/>
              <a:defRPr sz="907"/>
            </a:lvl3pPr>
            <a:lvl4pPr marL="518602" indent="0">
              <a:buNone/>
              <a:defRPr sz="756"/>
            </a:lvl4pPr>
            <a:lvl5pPr marL="691469" indent="0">
              <a:buNone/>
              <a:defRPr sz="756"/>
            </a:lvl5pPr>
            <a:lvl6pPr marL="864337" indent="0">
              <a:buNone/>
              <a:defRPr sz="756"/>
            </a:lvl6pPr>
            <a:lvl7pPr marL="1037204" indent="0">
              <a:buNone/>
              <a:defRPr sz="756"/>
            </a:lvl7pPr>
            <a:lvl8pPr marL="1210071" indent="0">
              <a:buNone/>
              <a:defRPr sz="756"/>
            </a:lvl8pPr>
            <a:lvl9pPr marL="1382939" indent="0">
              <a:buNone/>
              <a:defRPr sz="756"/>
            </a:lvl9pPr>
          </a:lstStyle>
          <a:p>
            <a:endParaRPr lang="en-US"/>
          </a:p>
        </p:txBody>
      </p:sp>
      <p:sp>
        <p:nvSpPr>
          <p:cNvPr id="4" name="Text Placeholder 3">
            <a:extLst>
              <a:ext uri="{FF2B5EF4-FFF2-40B4-BE49-F238E27FC236}">
                <a16:creationId xmlns:a16="http://schemas.microsoft.com/office/drawing/2014/main" id="{0D7B28E1-8CF4-4AE3-93BC-5DE1A527A556}"/>
              </a:ext>
            </a:extLst>
          </p:cNvPr>
          <p:cNvSpPr>
            <a:spLocks noGrp="1"/>
          </p:cNvSpPr>
          <p:nvPr>
            <p:ph type="body" sz="half" idx="2"/>
          </p:nvPr>
        </p:nvSpPr>
        <p:spPr>
          <a:xfrm>
            <a:off x="317545" y="1040130"/>
            <a:ext cx="1486877" cy="1926969"/>
          </a:xfrm>
        </p:spPr>
        <p:txBody>
          <a:bodyPr/>
          <a:lstStyle>
            <a:lvl1pPr marL="0" indent="0">
              <a:buNone/>
              <a:defRPr sz="605"/>
            </a:lvl1pPr>
            <a:lvl2pPr marL="172867" indent="0">
              <a:buNone/>
              <a:defRPr sz="529"/>
            </a:lvl2pPr>
            <a:lvl3pPr marL="345735" indent="0">
              <a:buNone/>
              <a:defRPr sz="454"/>
            </a:lvl3pPr>
            <a:lvl4pPr marL="518602" indent="0">
              <a:buNone/>
              <a:defRPr sz="378"/>
            </a:lvl4pPr>
            <a:lvl5pPr marL="691469" indent="0">
              <a:buNone/>
              <a:defRPr sz="378"/>
            </a:lvl5pPr>
            <a:lvl6pPr marL="864337" indent="0">
              <a:buNone/>
              <a:defRPr sz="378"/>
            </a:lvl6pPr>
            <a:lvl7pPr marL="1037204" indent="0">
              <a:buNone/>
              <a:defRPr sz="378"/>
            </a:lvl7pPr>
            <a:lvl8pPr marL="1210071" indent="0">
              <a:buNone/>
              <a:defRPr sz="378"/>
            </a:lvl8pPr>
            <a:lvl9pPr marL="1382939" indent="0">
              <a:buNone/>
              <a:defRPr sz="378"/>
            </a:lvl9pPr>
          </a:lstStyle>
          <a:p>
            <a:pPr lvl="0"/>
            <a:r>
              <a:rPr lang="en-US"/>
              <a:t>Edit Master text styles</a:t>
            </a:r>
          </a:p>
        </p:txBody>
      </p:sp>
      <p:sp>
        <p:nvSpPr>
          <p:cNvPr id="5" name="Date Placeholder 4">
            <a:extLst>
              <a:ext uri="{FF2B5EF4-FFF2-40B4-BE49-F238E27FC236}">
                <a16:creationId xmlns:a16="http://schemas.microsoft.com/office/drawing/2014/main" id="{AC811F10-E3AB-49CB-AD59-E45D2E9F4936}"/>
              </a:ext>
            </a:extLst>
          </p:cNvPr>
          <p:cNvSpPr>
            <a:spLocks noGrp="1"/>
          </p:cNvSpPr>
          <p:nvPr>
            <p:ph type="dt" sz="half" idx="10"/>
          </p:nvPr>
        </p:nvSpPr>
        <p:spPr/>
        <p:txBody>
          <a:bodyPr/>
          <a:lstStyle/>
          <a:p>
            <a:fld id="{1D8BD707-D9CF-40AE-B4C6-C98DA3205C09}" type="datetimeFigureOut">
              <a:rPr lang="en-US" smtClean="0"/>
              <a:t>5/12/2022</a:t>
            </a:fld>
            <a:endParaRPr lang="en-US"/>
          </a:p>
        </p:txBody>
      </p:sp>
      <p:sp>
        <p:nvSpPr>
          <p:cNvPr id="6" name="Footer Placeholder 5">
            <a:extLst>
              <a:ext uri="{FF2B5EF4-FFF2-40B4-BE49-F238E27FC236}">
                <a16:creationId xmlns:a16="http://schemas.microsoft.com/office/drawing/2014/main" id="{9D81A1BF-7914-42BB-B203-B3A06BD618AC}"/>
              </a:ext>
            </a:extLst>
          </p:cNvPr>
          <p:cNvSpPr>
            <a:spLocks noGrp="1"/>
          </p:cNvSpPr>
          <p:nvPr>
            <p:ph type="ftr" sz="quarter" idx="11"/>
          </p:nvPr>
        </p:nvSpPr>
        <p:spPr/>
        <p:txBody>
          <a:bodyPr/>
          <a:lstStyle/>
          <a:p>
            <a:pPr marL="12700">
              <a:lnSpc>
                <a:spcPts val="705"/>
              </a:lnSpc>
            </a:pPr>
            <a:r>
              <a:rPr lang="en-US" spc="-5"/>
              <a:t>(University </a:t>
            </a:r>
            <a:r>
              <a:rPr lang="en-US"/>
              <a:t>of</a:t>
            </a:r>
            <a:r>
              <a:rPr lang="en-US" spc="-55"/>
              <a:t> </a:t>
            </a:r>
            <a:r>
              <a:rPr lang="en-US" spc="-5"/>
              <a:t>Luxembourg)</a:t>
            </a:r>
            <a:endParaRPr lang="en-US" spc="-5" dirty="0"/>
          </a:p>
        </p:txBody>
      </p:sp>
      <p:sp>
        <p:nvSpPr>
          <p:cNvPr id="7" name="Slide Number Placeholder 6">
            <a:extLst>
              <a:ext uri="{FF2B5EF4-FFF2-40B4-BE49-F238E27FC236}">
                <a16:creationId xmlns:a16="http://schemas.microsoft.com/office/drawing/2014/main" id="{A508B221-BB5A-426F-8BA4-A190AB0D77A2}"/>
              </a:ext>
            </a:extLst>
          </p:cNvPr>
          <p:cNvSpPr>
            <a:spLocks noGrp="1"/>
          </p:cNvSpPr>
          <p:nvPr>
            <p:ph type="sldNum" sz="quarter" idx="12"/>
          </p:nvPr>
        </p:nvSpPr>
        <p:spPr/>
        <p:txBody>
          <a:bodyPr/>
          <a:lstStyle/>
          <a:p>
            <a:fld id="{B6F15528-21DE-4FAA-801E-634DDDAF4B2B}" type="slidenum">
              <a:rPr lang="en-US" smtClean="0"/>
              <a:t>‹N›</a:t>
            </a:fld>
            <a:endParaRPr lang="en-US"/>
          </a:p>
        </p:txBody>
      </p:sp>
    </p:spTree>
    <p:extLst>
      <p:ext uri="{BB962C8B-B14F-4D97-AF65-F5344CB8AC3E}">
        <p14:creationId xmlns:p14="http://schemas.microsoft.com/office/powerpoint/2010/main" val="1697156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6E3046-E929-48C9-B3CE-B2FA440801CB}"/>
              </a:ext>
            </a:extLst>
          </p:cNvPr>
          <p:cNvSpPr>
            <a:spLocks noGrp="1"/>
          </p:cNvSpPr>
          <p:nvPr>
            <p:ph type="title"/>
          </p:nvPr>
        </p:nvSpPr>
        <p:spPr>
          <a:xfrm>
            <a:off x="316945" y="184591"/>
            <a:ext cx="3976211" cy="6701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9F27C-C582-4C0B-9580-0128E4C30CED}"/>
              </a:ext>
            </a:extLst>
          </p:cNvPr>
          <p:cNvSpPr>
            <a:spLocks noGrp="1"/>
          </p:cNvSpPr>
          <p:nvPr>
            <p:ph type="body" idx="1"/>
          </p:nvPr>
        </p:nvSpPr>
        <p:spPr>
          <a:xfrm>
            <a:off x="316945" y="922955"/>
            <a:ext cx="3976211" cy="21998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92FAF-E6BA-42B5-AEF3-8BF58FBB93CE}"/>
              </a:ext>
            </a:extLst>
          </p:cNvPr>
          <p:cNvSpPr>
            <a:spLocks noGrp="1"/>
          </p:cNvSpPr>
          <p:nvPr>
            <p:ph type="dt" sz="half" idx="2"/>
          </p:nvPr>
        </p:nvSpPr>
        <p:spPr>
          <a:xfrm>
            <a:off x="316944" y="3213488"/>
            <a:ext cx="1037273" cy="184591"/>
          </a:xfrm>
          <a:prstGeom prst="rect">
            <a:avLst/>
          </a:prstGeom>
        </p:spPr>
        <p:txBody>
          <a:bodyPr vert="horz" lIns="91440" tIns="45720" rIns="91440" bIns="45720" rtlCol="0" anchor="ctr"/>
          <a:lstStyle>
            <a:lvl1pPr algn="l">
              <a:defRPr sz="454">
                <a:solidFill>
                  <a:schemeClr val="tx1">
                    <a:tint val="75000"/>
                  </a:schemeClr>
                </a:solidFill>
              </a:defRPr>
            </a:lvl1pPr>
          </a:lstStyle>
          <a:p>
            <a:fld id="{1D8BD707-D9CF-40AE-B4C6-C98DA3205C09}" type="datetimeFigureOut">
              <a:rPr lang="en-US" smtClean="0"/>
              <a:t>5/12/2022</a:t>
            </a:fld>
            <a:endParaRPr lang="en-US"/>
          </a:p>
        </p:txBody>
      </p:sp>
      <p:sp>
        <p:nvSpPr>
          <p:cNvPr id="5" name="Footer Placeholder 4">
            <a:extLst>
              <a:ext uri="{FF2B5EF4-FFF2-40B4-BE49-F238E27FC236}">
                <a16:creationId xmlns:a16="http://schemas.microsoft.com/office/drawing/2014/main" id="{E92F0B5F-EE45-42C6-9C28-BE3FF9A75943}"/>
              </a:ext>
            </a:extLst>
          </p:cNvPr>
          <p:cNvSpPr>
            <a:spLocks noGrp="1"/>
          </p:cNvSpPr>
          <p:nvPr>
            <p:ph type="ftr" sz="quarter" idx="3"/>
          </p:nvPr>
        </p:nvSpPr>
        <p:spPr>
          <a:xfrm>
            <a:off x="1527096" y="3213488"/>
            <a:ext cx="1555909" cy="184591"/>
          </a:xfrm>
          <a:prstGeom prst="rect">
            <a:avLst/>
          </a:prstGeom>
        </p:spPr>
        <p:txBody>
          <a:bodyPr vert="horz" lIns="91440" tIns="45720" rIns="91440" bIns="45720" rtlCol="0" anchor="ctr"/>
          <a:lstStyle>
            <a:lvl1pPr algn="ctr">
              <a:defRPr sz="454">
                <a:solidFill>
                  <a:schemeClr val="tx1">
                    <a:tint val="75000"/>
                  </a:schemeClr>
                </a:solidFill>
              </a:defRPr>
            </a:lvl1pPr>
          </a:lstStyle>
          <a:p>
            <a:pPr marL="12700">
              <a:lnSpc>
                <a:spcPts val="705"/>
              </a:lnSpc>
            </a:pPr>
            <a:r>
              <a:rPr lang="en-US" spc="-5"/>
              <a:t>(University </a:t>
            </a:r>
            <a:r>
              <a:rPr lang="en-US"/>
              <a:t>of</a:t>
            </a:r>
            <a:r>
              <a:rPr lang="en-US" spc="-55"/>
              <a:t> </a:t>
            </a:r>
            <a:r>
              <a:rPr lang="en-US" spc="-5"/>
              <a:t>Luxembourg)</a:t>
            </a:r>
            <a:endParaRPr lang="en-US" spc="-5" dirty="0"/>
          </a:p>
        </p:txBody>
      </p:sp>
      <p:sp>
        <p:nvSpPr>
          <p:cNvPr id="6" name="Slide Number Placeholder 5">
            <a:extLst>
              <a:ext uri="{FF2B5EF4-FFF2-40B4-BE49-F238E27FC236}">
                <a16:creationId xmlns:a16="http://schemas.microsoft.com/office/drawing/2014/main" id="{557D5CE0-6D06-4732-86F0-27A18A5D7B9C}"/>
              </a:ext>
            </a:extLst>
          </p:cNvPr>
          <p:cNvSpPr>
            <a:spLocks noGrp="1"/>
          </p:cNvSpPr>
          <p:nvPr>
            <p:ph type="sldNum" sz="quarter" idx="4"/>
          </p:nvPr>
        </p:nvSpPr>
        <p:spPr>
          <a:xfrm>
            <a:off x="3255883" y="3213488"/>
            <a:ext cx="1037273" cy="184591"/>
          </a:xfrm>
          <a:prstGeom prst="rect">
            <a:avLst/>
          </a:prstGeom>
        </p:spPr>
        <p:txBody>
          <a:bodyPr vert="horz" lIns="91440" tIns="45720" rIns="91440" bIns="45720" rtlCol="0" anchor="ctr"/>
          <a:lstStyle>
            <a:lvl1pPr algn="r">
              <a:defRPr sz="454">
                <a:solidFill>
                  <a:schemeClr val="tx1">
                    <a:tint val="75000"/>
                  </a:schemeClr>
                </a:solidFill>
              </a:defRPr>
            </a:lvl1pPr>
          </a:lstStyle>
          <a:p>
            <a:fld id="{B6F15528-21DE-4FAA-801E-634DDDAF4B2B}" type="slidenum">
              <a:rPr lang="en-US" smtClean="0"/>
              <a:t>‹N›</a:t>
            </a:fld>
            <a:endParaRPr lang="en-US"/>
          </a:p>
        </p:txBody>
      </p:sp>
    </p:spTree>
    <p:extLst>
      <p:ext uri="{BB962C8B-B14F-4D97-AF65-F5344CB8AC3E}">
        <p14:creationId xmlns:p14="http://schemas.microsoft.com/office/powerpoint/2010/main" val="124334499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345735" rtl="0" eaLnBrk="1" latinLnBrk="0" hangingPunct="1">
        <a:lnSpc>
          <a:spcPct val="90000"/>
        </a:lnSpc>
        <a:spcBef>
          <a:spcPct val="0"/>
        </a:spcBef>
        <a:buNone/>
        <a:defRPr sz="1664" kern="1200">
          <a:solidFill>
            <a:schemeClr val="tx1"/>
          </a:solidFill>
          <a:latin typeface="+mj-lt"/>
          <a:ea typeface="+mj-ea"/>
          <a:cs typeface="+mj-cs"/>
        </a:defRPr>
      </a:lvl1pPr>
    </p:titleStyle>
    <p:bodyStyle>
      <a:lvl1pPr marL="86434" indent="-86434" algn="l" defTabSz="345735" rtl="0" eaLnBrk="1" latinLnBrk="0" hangingPunct="1">
        <a:lnSpc>
          <a:spcPct val="90000"/>
        </a:lnSpc>
        <a:spcBef>
          <a:spcPts val="378"/>
        </a:spcBef>
        <a:buFont typeface="Arial" panose="020B0604020202020204" pitchFamily="34" charset="0"/>
        <a:buChar char="•"/>
        <a:defRPr sz="1059" kern="1200">
          <a:solidFill>
            <a:schemeClr val="tx1"/>
          </a:solidFill>
          <a:latin typeface="+mn-lt"/>
          <a:ea typeface="+mn-ea"/>
          <a:cs typeface="+mn-cs"/>
        </a:defRPr>
      </a:lvl1pPr>
      <a:lvl2pPr marL="259301" indent="-86434" algn="l" defTabSz="345735" rtl="0" eaLnBrk="1" latinLnBrk="0" hangingPunct="1">
        <a:lnSpc>
          <a:spcPct val="90000"/>
        </a:lnSpc>
        <a:spcBef>
          <a:spcPts val="189"/>
        </a:spcBef>
        <a:buFont typeface="Arial" panose="020B0604020202020204" pitchFamily="34" charset="0"/>
        <a:buChar char="•"/>
        <a:defRPr sz="907" kern="1200">
          <a:solidFill>
            <a:schemeClr val="tx1"/>
          </a:solidFill>
          <a:latin typeface="+mn-lt"/>
          <a:ea typeface="+mn-ea"/>
          <a:cs typeface="+mn-cs"/>
        </a:defRPr>
      </a:lvl2pPr>
      <a:lvl3pPr marL="432168" indent="-86434" algn="l" defTabSz="345735" rtl="0" eaLnBrk="1" latinLnBrk="0" hangingPunct="1">
        <a:lnSpc>
          <a:spcPct val="90000"/>
        </a:lnSpc>
        <a:spcBef>
          <a:spcPts val="189"/>
        </a:spcBef>
        <a:buFont typeface="Arial" panose="020B0604020202020204" pitchFamily="34" charset="0"/>
        <a:buChar char="•"/>
        <a:defRPr sz="756" kern="1200">
          <a:solidFill>
            <a:schemeClr val="tx1"/>
          </a:solidFill>
          <a:latin typeface="+mn-lt"/>
          <a:ea typeface="+mn-ea"/>
          <a:cs typeface="+mn-cs"/>
        </a:defRPr>
      </a:lvl3pPr>
      <a:lvl4pPr marL="605036"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4pPr>
      <a:lvl5pPr marL="777903"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5pPr>
      <a:lvl6pPr marL="950770"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6pPr>
      <a:lvl7pPr marL="1123638"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7pPr>
      <a:lvl8pPr marL="1296505"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8pPr>
      <a:lvl9pPr marL="1469372"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9pPr>
    </p:bodyStyle>
    <p:otherStyle>
      <a:defPPr>
        <a:defRPr lang="en-US"/>
      </a:defPPr>
      <a:lvl1pPr marL="0" algn="l" defTabSz="345735" rtl="0" eaLnBrk="1" latinLnBrk="0" hangingPunct="1">
        <a:defRPr sz="681" kern="1200">
          <a:solidFill>
            <a:schemeClr val="tx1"/>
          </a:solidFill>
          <a:latin typeface="+mn-lt"/>
          <a:ea typeface="+mn-ea"/>
          <a:cs typeface="+mn-cs"/>
        </a:defRPr>
      </a:lvl1pPr>
      <a:lvl2pPr marL="172867" algn="l" defTabSz="345735" rtl="0" eaLnBrk="1" latinLnBrk="0" hangingPunct="1">
        <a:defRPr sz="681" kern="1200">
          <a:solidFill>
            <a:schemeClr val="tx1"/>
          </a:solidFill>
          <a:latin typeface="+mn-lt"/>
          <a:ea typeface="+mn-ea"/>
          <a:cs typeface="+mn-cs"/>
        </a:defRPr>
      </a:lvl2pPr>
      <a:lvl3pPr marL="345735" algn="l" defTabSz="345735" rtl="0" eaLnBrk="1" latinLnBrk="0" hangingPunct="1">
        <a:defRPr sz="681" kern="1200">
          <a:solidFill>
            <a:schemeClr val="tx1"/>
          </a:solidFill>
          <a:latin typeface="+mn-lt"/>
          <a:ea typeface="+mn-ea"/>
          <a:cs typeface="+mn-cs"/>
        </a:defRPr>
      </a:lvl3pPr>
      <a:lvl4pPr marL="518602" algn="l" defTabSz="345735" rtl="0" eaLnBrk="1" latinLnBrk="0" hangingPunct="1">
        <a:defRPr sz="681" kern="1200">
          <a:solidFill>
            <a:schemeClr val="tx1"/>
          </a:solidFill>
          <a:latin typeface="+mn-lt"/>
          <a:ea typeface="+mn-ea"/>
          <a:cs typeface="+mn-cs"/>
        </a:defRPr>
      </a:lvl4pPr>
      <a:lvl5pPr marL="691469" algn="l" defTabSz="345735" rtl="0" eaLnBrk="1" latinLnBrk="0" hangingPunct="1">
        <a:defRPr sz="681" kern="1200">
          <a:solidFill>
            <a:schemeClr val="tx1"/>
          </a:solidFill>
          <a:latin typeface="+mn-lt"/>
          <a:ea typeface="+mn-ea"/>
          <a:cs typeface="+mn-cs"/>
        </a:defRPr>
      </a:lvl5pPr>
      <a:lvl6pPr marL="864337" algn="l" defTabSz="345735" rtl="0" eaLnBrk="1" latinLnBrk="0" hangingPunct="1">
        <a:defRPr sz="681" kern="1200">
          <a:solidFill>
            <a:schemeClr val="tx1"/>
          </a:solidFill>
          <a:latin typeface="+mn-lt"/>
          <a:ea typeface="+mn-ea"/>
          <a:cs typeface="+mn-cs"/>
        </a:defRPr>
      </a:lvl6pPr>
      <a:lvl7pPr marL="1037204" algn="l" defTabSz="345735" rtl="0" eaLnBrk="1" latinLnBrk="0" hangingPunct="1">
        <a:defRPr sz="681" kern="1200">
          <a:solidFill>
            <a:schemeClr val="tx1"/>
          </a:solidFill>
          <a:latin typeface="+mn-lt"/>
          <a:ea typeface="+mn-ea"/>
          <a:cs typeface="+mn-cs"/>
        </a:defRPr>
      </a:lvl7pPr>
      <a:lvl8pPr marL="1210071" algn="l" defTabSz="345735" rtl="0" eaLnBrk="1" latinLnBrk="0" hangingPunct="1">
        <a:defRPr sz="681" kern="1200">
          <a:solidFill>
            <a:schemeClr val="tx1"/>
          </a:solidFill>
          <a:latin typeface="+mn-lt"/>
          <a:ea typeface="+mn-ea"/>
          <a:cs typeface="+mn-cs"/>
        </a:defRPr>
      </a:lvl8pPr>
      <a:lvl9pPr marL="1382939" algn="l" defTabSz="345735" rtl="0" eaLnBrk="1" latinLnBrk="0" hangingPunct="1">
        <a:defRPr sz="68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3889C4-CA18-4E45-B21A-40C451D0B41A}"/>
              </a:ext>
            </a:extLst>
          </p:cNvPr>
          <p:cNvSpPr>
            <a:spLocks noGrp="1"/>
          </p:cNvSpPr>
          <p:nvPr>
            <p:ph type="title"/>
          </p:nvPr>
        </p:nvSpPr>
        <p:spPr>
          <a:xfrm>
            <a:off x="316945" y="184591"/>
            <a:ext cx="3976211" cy="67014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2B6A8-3432-2349-B468-3B7A6E0DFE08}"/>
              </a:ext>
            </a:extLst>
          </p:cNvPr>
          <p:cNvSpPr>
            <a:spLocks noGrp="1"/>
          </p:cNvSpPr>
          <p:nvPr>
            <p:ph type="body" idx="1"/>
          </p:nvPr>
        </p:nvSpPr>
        <p:spPr>
          <a:xfrm>
            <a:off x="316945" y="922955"/>
            <a:ext cx="3976211" cy="21998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222800-1DEF-9646-A9F1-6BD9644F6170}"/>
              </a:ext>
            </a:extLst>
          </p:cNvPr>
          <p:cNvSpPr>
            <a:spLocks noGrp="1"/>
          </p:cNvSpPr>
          <p:nvPr>
            <p:ph type="dt" sz="half" idx="2"/>
          </p:nvPr>
        </p:nvSpPr>
        <p:spPr>
          <a:xfrm>
            <a:off x="316944" y="3213488"/>
            <a:ext cx="1037273" cy="184591"/>
          </a:xfrm>
          <a:prstGeom prst="rect">
            <a:avLst/>
          </a:prstGeom>
        </p:spPr>
        <p:txBody>
          <a:bodyPr vert="horz" lIns="91440" tIns="45720" rIns="91440" bIns="45720" rtlCol="0" anchor="ctr"/>
          <a:lstStyle>
            <a:lvl1pPr algn="l">
              <a:defRPr sz="454">
                <a:solidFill>
                  <a:schemeClr val="tx1">
                    <a:tint val="75000"/>
                  </a:schemeClr>
                </a:solidFill>
              </a:defRPr>
            </a:lvl1pPr>
          </a:lstStyle>
          <a:p>
            <a:fld id="{496EF0E2-8295-FF42-BB02-006BB56AE9A1}" type="datetime1">
              <a:rPr lang="en-US" smtClean="0"/>
              <a:t>5/12/2022</a:t>
            </a:fld>
            <a:endParaRPr lang="en-US" dirty="0"/>
          </a:p>
        </p:txBody>
      </p:sp>
      <p:sp>
        <p:nvSpPr>
          <p:cNvPr id="5" name="Footer Placeholder 4">
            <a:extLst>
              <a:ext uri="{FF2B5EF4-FFF2-40B4-BE49-F238E27FC236}">
                <a16:creationId xmlns:a16="http://schemas.microsoft.com/office/drawing/2014/main" id="{2EF164A5-3782-B347-A6A0-D9EA3A861052}"/>
              </a:ext>
            </a:extLst>
          </p:cNvPr>
          <p:cNvSpPr>
            <a:spLocks noGrp="1"/>
          </p:cNvSpPr>
          <p:nvPr>
            <p:ph type="ftr" sz="quarter" idx="3"/>
          </p:nvPr>
        </p:nvSpPr>
        <p:spPr>
          <a:xfrm>
            <a:off x="1527096" y="3213488"/>
            <a:ext cx="1555909" cy="184591"/>
          </a:xfrm>
          <a:prstGeom prst="rect">
            <a:avLst/>
          </a:prstGeom>
        </p:spPr>
        <p:txBody>
          <a:bodyPr vert="horz" lIns="91440" tIns="45720" rIns="91440" bIns="45720" rtlCol="0" anchor="ctr"/>
          <a:lstStyle>
            <a:lvl1pPr algn="ctr">
              <a:defRPr sz="454">
                <a:solidFill>
                  <a:schemeClr val="tx1">
                    <a:tint val="75000"/>
                  </a:schemeClr>
                </a:solidFill>
              </a:defRPr>
            </a:lvl1pPr>
          </a:lstStyle>
          <a:p>
            <a:r>
              <a:rPr lang="en-US"/>
              <a:t>ENVR E-172: Technology, Globalization, and Sustainable Development.</a:t>
            </a:r>
            <a:endParaRPr lang="en-US" dirty="0"/>
          </a:p>
        </p:txBody>
      </p:sp>
      <p:sp>
        <p:nvSpPr>
          <p:cNvPr id="6" name="Slide Number Placeholder 5">
            <a:extLst>
              <a:ext uri="{FF2B5EF4-FFF2-40B4-BE49-F238E27FC236}">
                <a16:creationId xmlns:a16="http://schemas.microsoft.com/office/drawing/2014/main" id="{08F81F8D-5E32-7B40-8BFF-D168C26EE1B7}"/>
              </a:ext>
            </a:extLst>
          </p:cNvPr>
          <p:cNvSpPr>
            <a:spLocks noGrp="1"/>
          </p:cNvSpPr>
          <p:nvPr>
            <p:ph type="sldNum" sz="quarter" idx="4"/>
          </p:nvPr>
        </p:nvSpPr>
        <p:spPr>
          <a:xfrm>
            <a:off x="3255883" y="3213488"/>
            <a:ext cx="1037273" cy="184591"/>
          </a:xfrm>
          <a:prstGeom prst="rect">
            <a:avLst/>
          </a:prstGeom>
        </p:spPr>
        <p:txBody>
          <a:bodyPr vert="horz" lIns="91440" tIns="45720" rIns="91440" bIns="45720" rtlCol="0" anchor="ctr"/>
          <a:lstStyle>
            <a:lvl1pPr algn="r">
              <a:defRPr sz="454">
                <a:solidFill>
                  <a:schemeClr val="tx1">
                    <a:tint val="75000"/>
                  </a:schemeClr>
                </a:solidFill>
              </a:defRPr>
            </a:lvl1pPr>
          </a:lstStyle>
          <a:p>
            <a:fld id="{CAC97578-EFA8-7540-8B91-822ACAAEEBDF}" type="slidenum">
              <a:rPr lang="en-US" smtClean="0"/>
              <a:t>‹N›</a:t>
            </a:fld>
            <a:endParaRPr lang="en-US" dirty="0"/>
          </a:p>
        </p:txBody>
      </p:sp>
    </p:spTree>
    <p:extLst>
      <p:ext uri="{BB962C8B-B14F-4D97-AF65-F5344CB8AC3E}">
        <p14:creationId xmlns:p14="http://schemas.microsoft.com/office/powerpoint/2010/main" val="28352787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sldNum="0" hdr="0" dt="0"/>
  <p:txStyles>
    <p:titleStyle>
      <a:lvl1pPr algn="l" defTabSz="345735" rtl="0" eaLnBrk="1" latinLnBrk="0" hangingPunct="1">
        <a:lnSpc>
          <a:spcPct val="90000"/>
        </a:lnSpc>
        <a:spcBef>
          <a:spcPct val="0"/>
        </a:spcBef>
        <a:buNone/>
        <a:defRPr sz="1664" kern="1200">
          <a:solidFill>
            <a:schemeClr val="tx1"/>
          </a:solidFill>
          <a:latin typeface="+mj-lt"/>
          <a:ea typeface="+mj-ea"/>
          <a:cs typeface="+mj-cs"/>
        </a:defRPr>
      </a:lvl1pPr>
    </p:titleStyle>
    <p:bodyStyle>
      <a:lvl1pPr marL="86434" indent="-86434" algn="l" defTabSz="345735" rtl="0" eaLnBrk="1" latinLnBrk="0" hangingPunct="1">
        <a:lnSpc>
          <a:spcPct val="90000"/>
        </a:lnSpc>
        <a:spcBef>
          <a:spcPts val="378"/>
        </a:spcBef>
        <a:buFont typeface="Arial" panose="020B0604020202020204" pitchFamily="34" charset="0"/>
        <a:buChar char="•"/>
        <a:defRPr sz="1059" kern="1200">
          <a:solidFill>
            <a:schemeClr val="tx1"/>
          </a:solidFill>
          <a:latin typeface="+mn-lt"/>
          <a:ea typeface="+mn-ea"/>
          <a:cs typeface="+mn-cs"/>
        </a:defRPr>
      </a:lvl1pPr>
      <a:lvl2pPr marL="259301" indent="-86434" algn="l" defTabSz="345735" rtl="0" eaLnBrk="1" latinLnBrk="0" hangingPunct="1">
        <a:lnSpc>
          <a:spcPct val="90000"/>
        </a:lnSpc>
        <a:spcBef>
          <a:spcPts val="189"/>
        </a:spcBef>
        <a:buFont typeface="Arial" panose="020B0604020202020204" pitchFamily="34" charset="0"/>
        <a:buChar char="•"/>
        <a:defRPr sz="907" kern="1200">
          <a:solidFill>
            <a:schemeClr val="tx1"/>
          </a:solidFill>
          <a:latin typeface="+mn-lt"/>
          <a:ea typeface="+mn-ea"/>
          <a:cs typeface="+mn-cs"/>
        </a:defRPr>
      </a:lvl2pPr>
      <a:lvl3pPr marL="432168" indent="-86434" algn="l" defTabSz="345735" rtl="0" eaLnBrk="1" latinLnBrk="0" hangingPunct="1">
        <a:lnSpc>
          <a:spcPct val="90000"/>
        </a:lnSpc>
        <a:spcBef>
          <a:spcPts val="189"/>
        </a:spcBef>
        <a:buFont typeface="Arial" panose="020B0604020202020204" pitchFamily="34" charset="0"/>
        <a:buChar char="•"/>
        <a:defRPr sz="756" kern="1200">
          <a:solidFill>
            <a:schemeClr val="tx1"/>
          </a:solidFill>
          <a:latin typeface="+mn-lt"/>
          <a:ea typeface="+mn-ea"/>
          <a:cs typeface="+mn-cs"/>
        </a:defRPr>
      </a:lvl3pPr>
      <a:lvl4pPr marL="605036"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4pPr>
      <a:lvl5pPr marL="777903"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5pPr>
      <a:lvl6pPr marL="950770"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6pPr>
      <a:lvl7pPr marL="1123638"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7pPr>
      <a:lvl8pPr marL="1296505"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8pPr>
      <a:lvl9pPr marL="1469372" indent="-86434" algn="l" defTabSz="345735" rtl="0" eaLnBrk="1" latinLnBrk="0" hangingPunct="1">
        <a:lnSpc>
          <a:spcPct val="90000"/>
        </a:lnSpc>
        <a:spcBef>
          <a:spcPts val="189"/>
        </a:spcBef>
        <a:buFont typeface="Arial" panose="020B0604020202020204" pitchFamily="34" charset="0"/>
        <a:buChar char="•"/>
        <a:defRPr sz="681" kern="1200">
          <a:solidFill>
            <a:schemeClr val="tx1"/>
          </a:solidFill>
          <a:latin typeface="+mn-lt"/>
          <a:ea typeface="+mn-ea"/>
          <a:cs typeface="+mn-cs"/>
        </a:defRPr>
      </a:lvl9pPr>
    </p:bodyStyle>
    <p:otherStyle>
      <a:defPPr>
        <a:defRPr lang="en-US"/>
      </a:defPPr>
      <a:lvl1pPr marL="0" algn="l" defTabSz="345735" rtl="0" eaLnBrk="1" latinLnBrk="0" hangingPunct="1">
        <a:defRPr sz="681" kern="1200">
          <a:solidFill>
            <a:schemeClr val="tx1"/>
          </a:solidFill>
          <a:latin typeface="+mn-lt"/>
          <a:ea typeface="+mn-ea"/>
          <a:cs typeface="+mn-cs"/>
        </a:defRPr>
      </a:lvl1pPr>
      <a:lvl2pPr marL="172867" algn="l" defTabSz="345735" rtl="0" eaLnBrk="1" latinLnBrk="0" hangingPunct="1">
        <a:defRPr sz="681" kern="1200">
          <a:solidFill>
            <a:schemeClr val="tx1"/>
          </a:solidFill>
          <a:latin typeface="+mn-lt"/>
          <a:ea typeface="+mn-ea"/>
          <a:cs typeface="+mn-cs"/>
        </a:defRPr>
      </a:lvl2pPr>
      <a:lvl3pPr marL="345735" algn="l" defTabSz="345735" rtl="0" eaLnBrk="1" latinLnBrk="0" hangingPunct="1">
        <a:defRPr sz="681" kern="1200">
          <a:solidFill>
            <a:schemeClr val="tx1"/>
          </a:solidFill>
          <a:latin typeface="+mn-lt"/>
          <a:ea typeface="+mn-ea"/>
          <a:cs typeface="+mn-cs"/>
        </a:defRPr>
      </a:lvl3pPr>
      <a:lvl4pPr marL="518602" algn="l" defTabSz="345735" rtl="0" eaLnBrk="1" latinLnBrk="0" hangingPunct="1">
        <a:defRPr sz="681" kern="1200">
          <a:solidFill>
            <a:schemeClr val="tx1"/>
          </a:solidFill>
          <a:latin typeface="+mn-lt"/>
          <a:ea typeface="+mn-ea"/>
          <a:cs typeface="+mn-cs"/>
        </a:defRPr>
      </a:lvl4pPr>
      <a:lvl5pPr marL="691469" algn="l" defTabSz="345735" rtl="0" eaLnBrk="1" latinLnBrk="0" hangingPunct="1">
        <a:defRPr sz="681" kern="1200">
          <a:solidFill>
            <a:schemeClr val="tx1"/>
          </a:solidFill>
          <a:latin typeface="+mn-lt"/>
          <a:ea typeface="+mn-ea"/>
          <a:cs typeface="+mn-cs"/>
        </a:defRPr>
      </a:lvl5pPr>
      <a:lvl6pPr marL="864337" algn="l" defTabSz="345735" rtl="0" eaLnBrk="1" latinLnBrk="0" hangingPunct="1">
        <a:defRPr sz="681" kern="1200">
          <a:solidFill>
            <a:schemeClr val="tx1"/>
          </a:solidFill>
          <a:latin typeface="+mn-lt"/>
          <a:ea typeface="+mn-ea"/>
          <a:cs typeface="+mn-cs"/>
        </a:defRPr>
      </a:lvl6pPr>
      <a:lvl7pPr marL="1037204" algn="l" defTabSz="345735" rtl="0" eaLnBrk="1" latinLnBrk="0" hangingPunct="1">
        <a:defRPr sz="681" kern="1200">
          <a:solidFill>
            <a:schemeClr val="tx1"/>
          </a:solidFill>
          <a:latin typeface="+mn-lt"/>
          <a:ea typeface="+mn-ea"/>
          <a:cs typeface="+mn-cs"/>
        </a:defRPr>
      </a:lvl7pPr>
      <a:lvl8pPr marL="1210071" algn="l" defTabSz="345735" rtl="0" eaLnBrk="1" latinLnBrk="0" hangingPunct="1">
        <a:defRPr sz="681" kern="1200">
          <a:solidFill>
            <a:schemeClr val="tx1"/>
          </a:solidFill>
          <a:latin typeface="+mn-lt"/>
          <a:ea typeface="+mn-ea"/>
          <a:cs typeface="+mn-cs"/>
        </a:defRPr>
      </a:lvl8pPr>
      <a:lvl9pPr marL="1382939" algn="l" defTabSz="345735" rtl="0" eaLnBrk="1" latinLnBrk="0" hangingPunct="1">
        <a:defRPr sz="6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bc.com/news/science-environment-611104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bbc.com/news/science-environment-6111040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ea.blob.core.windows.net/assets/deebef5d-0c34-4539-9d0c-10b13d840027/NetZeroby2050-ARoadmapfortheGlobalEnergySector_CORR.pdf" TargetMode="External"/><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62ASvupr8Z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C2u6KIA5uPo" TargetMode="External"/><Relationship Id="rId2" Type="http://schemas.openxmlformats.org/officeDocument/2006/relationships/hyperlink" Target="https://news.utexas.edu/2021/12/06/sodium-based-material-yields-stable-alternative-to-lithium-ion-batteries/"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ilo.org/global/topics/green-jobs/areas-of-work/lang--en/index.htm"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95250" y="69021"/>
            <a:ext cx="4495799" cy="902529"/>
          </a:xfrm>
          <a:prstGeom prst="rect">
            <a:avLst/>
          </a:prstGeom>
        </p:spPr>
        <p:txBody>
          <a:bodyPr vert="horz" lIns="91440" tIns="45720" rIns="91440" bIns="4572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000" b="1" i="0" u="none" strike="noStrike" cap="none" normalizeH="0" baseline="0" dirty="0">
                <a:ln>
                  <a:noFill/>
                </a:ln>
                <a:solidFill>
                  <a:schemeClr val="tx1"/>
                </a:solidFill>
                <a:effectLst/>
                <a:latin typeface="Times" panose="02020603050405020304" pitchFamily="18" charset="0"/>
                <a:ea typeface="Calibri" panose="020F0502020204030204" pitchFamily="34" charset="0"/>
                <a:cs typeface="Times" panose="02020603050405020304" pitchFamily="18" charset="0"/>
              </a:rPr>
              <a:t>SEE Trade Union Economic Experts’ Meeting</a:t>
            </a:r>
            <a:br>
              <a:rPr kumimoji="0" lang="it-IT" altLang="it-IT" sz="1000" b="0" i="0" u="none" strike="noStrike" cap="none" normalizeH="0" baseline="0" dirty="0">
                <a:ln>
                  <a:noFill/>
                </a:ln>
                <a:solidFill>
                  <a:schemeClr val="tx1"/>
                </a:solidFill>
                <a:effectLst/>
                <a:latin typeface="Times" panose="02020603050405020304" pitchFamily="18" charset="0"/>
                <a:cs typeface="Times" panose="02020603050405020304" pitchFamily="18" charset="0"/>
              </a:rPr>
            </a:br>
            <a:br>
              <a:rPr kumimoji="0" lang="en-US" altLang="it-IT" sz="600" b="1" i="1" u="none" strike="noStrike" cap="none" normalizeH="0" baseline="0" dirty="0">
                <a:ln>
                  <a:noFill/>
                </a:ln>
                <a:solidFill>
                  <a:srgbClr val="000000"/>
                </a:solidFill>
                <a:effectLst/>
                <a:latin typeface="Times" panose="02020603050405020304" pitchFamily="18" charset="0"/>
                <a:ea typeface="Calibri" panose="020F0502020204030204" pitchFamily="34" charset="0"/>
                <a:cs typeface="Times" panose="02020603050405020304" pitchFamily="18" charset="0"/>
              </a:rPr>
            </a:br>
            <a:r>
              <a:rPr kumimoji="0" lang="en-US" altLang="it-IT" sz="1000" b="1" u="none" strike="noStrike" cap="none" normalizeH="0" baseline="0" dirty="0">
                <a:ln>
                  <a:noFill/>
                </a:ln>
                <a:solidFill>
                  <a:srgbClr val="000000"/>
                </a:solidFill>
                <a:effectLst/>
                <a:latin typeface="Times" panose="02020603050405020304" pitchFamily="18" charset="0"/>
                <a:ea typeface="Calibri" panose="020F0502020204030204" pitchFamily="34" charset="0"/>
                <a:cs typeface="Times" panose="02020603050405020304" pitchFamily="18" charset="0"/>
              </a:rPr>
              <a:t>“The impact of the Covid pandemic and conflict in Ukraine on the employment and economies of the Western Balkans; Inflation and wages – trade union activities”</a:t>
            </a:r>
            <a:br>
              <a:rPr kumimoji="0" lang="it-IT" altLang="it-IT" sz="1000" b="0" u="none" strike="noStrike" cap="none" normalizeH="0" baseline="0" dirty="0">
                <a:ln>
                  <a:noFill/>
                </a:ln>
                <a:solidFill>
                  <a:schemeClr val="tx1"/>
                </a:solidFill>
                <a:effectLst/>
                <a:latin typeface="Times" panose="02020603050405020304" pitchFamily="18" charset="0"/>
                <a:cs typeface="Times" panose="02020603050405020304" pitchFamily="18" charset="0"/>
              </a:rPr>
            </a:br>
            <a:br>
              <a:rPr kumimoji="0" lang="es-ES" altLang="it-IT" sz="600" b="1" i="0" u="none" strike="noStrike" cap="none" normalizeH="0" baseline="0" dirty="0">
                <a:ln>
                  <a:noFill/>
                </a:ln>
                <a:solidFill>
                  <a:schemeClr val="tx1"/>
                </a:solidFill>
                <a:effectLst/>
                <a:latin typeface="Times" panose="02020603050405020304" pitchFamily="18" charset="0"/>
                <a:ea typeface="ArialMT"/>
                <a:cs typeface="Times" panose="02020603050405020304" pitchFamily="18" charset="0"/>
              </a:rPr>
            </a:br>
            <a:r>
              <a:rPr kumimoji="0" lang="es-ES" altLang="it-IT" sz="1000" b="1" i="0" u="none" strike="noStrike" cap="none" normalizeH="0" baseline="0" dirty="0">
                <a:ln>
                  <a:noFill/>
                </a:ln>
                <a:solidFill>
                  <a:schemeClr val="tx1"/>
                </a:solidFill>
                <a:effectLst/>
                <a:latin typeface="Times" panose="02020603050405020304" pitchFamily="18" charset="0"/>
                <a:ea typeface="ArialMT"/>
                <a:cs typeface="Times" panose="02020603050405020304" pitchFamily="18" charset="0"/>
              </a:rPr>
              <a:t>11 – 12 May 2022, IGALO, Montenegro.</a:t>
            </a:r>
            <a:endParaRPr lang="en-US" sz="1000" b="1" kern="1200" spc="-15" dirty="0">
              <a:latin typeface="Times New Roman" panose="02020603050405020304" pitchFamily="18" charset="0"/>
              <a:cs typeface="Times New Roman" panose="02020603050405020304" pitchFamily="18" charset="0"/>
            </a:endParaRPr>
          </a:p>
        </p:txBody>
      </p:sp>
      <p:sp>
        <p:nvSpPr>
          <p:cNvPr id="30" name="Rectangle 23">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455" y="1033255"/>
            <a:ext cx="3853189" cy="40790"/>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bject 10"/>
          <p:cNvSpPr txBox="1">
            <a:spLocks noGrp="1"/>
          </p:cNvSpPr>
          <p:nvPr>
            <p:ph type="ftr" sz="quarter" idx="11"/>
          </p:nvPr>
        </p:nvSpPr>
        <p:spPr>
          <a:xfrm>
            <a:off x="1527095" y="3213488"/>
            <a:ext cx="1555909" cy="184591"/>
          </a:xfrm>
          <a:prstGeom prst="rect">
            <a:avLst/>
          </a:prstGeom>
        </p:spPr>
        <p:txBody>
          <a:bodyPr vert="horz" lIns="91440" tIns="45720" rIns="91440" bIns="45720" rtlCol="0">
            <a:normAutofit/>
          </a:bodyPr>
          <a:lstStyle/>
          <a:p>
            <a:endParaRPr lang="en-US" sz="500" kern="1200" spc="-5">
              <a:solidFill>
                <a:prstClr val="black">
                  <a:tint val="75000"/>
                </a:prstClr>
              </a:solidFill>
              <a:latin typeface="+mn-lt"/>
              <a:ea typeface="+mn-ea"/>
              <a:cs typeface="+mn-cs"/>
            </a:endParaRPr>
          </a:p>
        </p:txBody>
      </p:sp>
      <p:graphicFrame>
        <p:nvGraphicFramePr>
          <p:cNvPr id="13" name="object 6"/>
          <p:cNvGraphicFramePr/>
          <p:nvPr>
            <p:extLst>
              <p:ext uri="{D42A27DB-BD31-4B8C-83A1-F6EECF244321}">
                <p14:modId xmlns:p14="http://schemas.microsoft.com/office/powerpoint/2010/main" val="2028613929"/>
              </p:ext>
            </p:extLst>
          </p:nvPr>
        </p:nvGraphicFramePr>
        <p:xfrm>
          <a:off x="247651" y="1205947"/>
          <a:ext cx="4191000" cy="1782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8947" cy="3467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6255" y="455411"/>
            <a:ext cx="287231" cy="2887210"/>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67115" y="320100"/>
            <a:ext cx="182503" cy="279138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Shape 15">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966" y="321898"/>
            <a:ext cx="1512523" cy="2658110"/>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53498" y="496593"/>
            <a:ext cx="1281246" cy="2305823"/>
          </a:xfrm>
        </p:spPr>
        <p:txBody>
          <a:bodyPr>
            <a:normAutofit/>
          </a:bodyPr>
          <a:lstStyle/>
          <a:p>
            <a:r>
              <a:rPr lang="en-US" sz="1700" b="1">
                <a:solidFill>
                  <a:srgbClr val="FFFFFF"/>
                </a:solidFill>
                <a:latin typeface="Times" panose="02020603050405020304" pitchFamily="18" charset="0"/>
                <a:cs typeface="Times" panose="02020603050405020304" pitchFamily="18" charset="0"/>
              </a:rPr>
              <a:t>A perfect storm of factors! Profits and cash flow to another record high in 2022!</a:t>
            </a:r>
          </a:p>
        </p:txBody>
      </p:sp>
      <p:sp>
        <p:nvSpPr>
          <p:cNvPr id="1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53486" y="683663"/>
            <a:ext cx="2516647" cy="2654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1974516" y="869362"/>
            <a:ext cx="2249402" cy="2191396"/>
          </a:xfrm>
        </p:spPr>
        <p:txBody>
          <a:bodyPr anchor="ctr">
            <a:normAutofit/>
          </a:bodyPr>
          <a:lstStyle/>
          <a:p>
            <a:pPr marL="0" indent="0">
              <a:buNone/>
            </a:pPr>
            <a:r>
              <a:rPr lang="en-US" sz="1100" dirty="0">
                <a:solidFill>
                  <a:srgbClr val="FEFFFF"/>
                </a:solidFill>
                <a:latin typeface="Times New Roman" panose="02020603050405020304" pitchFamily="18" charset="0"/>
                <a:cs typeface="Times New Roman" panose="02020603050405020304" pitchFamily="18" charset="0"/>
              </a:rPr>
              <a:t>LNG – quickly shifted from buyer to seller market!!</a:t>
            </a:r>
          </a:p>
          <a:p>
            <a:pPr marL="0" indent="0">
              <a:buNone/>
            </a:pPr>
            <a:endParaRPr lang="en-US" sz="1100" dirty="0">
              <a:solidFill>
                <a:srgbClr val="FEFFFF"/>
              </a:solidFill>
              <a:latin typeface="Times New Roman" panose="02020603050405020304" pitchFamily="18" charset="0"/>
              <a:cs typeface="Times New Roman" panose="02020603050405020304" pitchFamily="18" charset="0"/>
            </a:endParaRPr>
          </a:p>
          <a:p>
            <a:pPr marL="0" indent="0">
              <a:buNone/>
            </a:pPr>
            <a:r>
              <a:rPr lang="en-US" sz="1100" b="1" dirty="0">
                <a:solidFill>
                  <a:srgbClr val="FEFFFF"/>
                </a:solidFill>
                <a:latin typeface="Times New Roman" panose="02020603050405020304" pitchFamily="18" charset="0"/>
                <a:cs typeface="Times New Roman" panose="02020603050405020304" pitchFamily="18" charset="0"/>
              </a:rPr>
              <a:t>Germany</a:t>
            </a:r>
            <a:r>
              <a:rPr lang="en-US" sz="1100" dirty="0">
                <a:solidFill>
                  <a:srgbClr val="FEFFFF"/>
                </a:solidFill>
                <a:latin typeface="Times New Roman" panose="02020603050405020304" pitchFamily="18" charset="0"/>
                <a:cs typeface="Times New Roman" panose="02020603050405020304" pitchFamily="18" charset="0"/>
              </a:rPr>
              <a:t> (big differences) vs Qatar (and the US and Australia):</a:t>
            </a:r>
          </a:p>
          <a:p>
            <a:pPr marL="0" indent="0">
              <a:buNone/>
            </a:pPr>
            <a:r>
              <a:rPr lang="en-US" sz="1100" dirty="0">
                <a:solidFill>
                  <a:srgbClr val="FEFFFF"/>
                </a:solidFill>
                <a:latin typeface="Times New Roman" panose="02020603050405020304" pitchFamily="18" charset="0"/>
                <a:cs typeface="Times New Roman" panose="02020603050405020304" pitchFamily="18" charset="0"/>
              </a:rPr>
              <a:t>	</a:t>
            </a:r>
            <a:r>
              <a:rPr lang="en-US" sz="1100" u="sng" dirty="0">
                <a:solidFill>
                  <a:srgbClr val="FEFFFF"/>
                </a:solidFill>
                <a:latin typeface="Times New Roman" panose="02020603050405020304" pitchFamily="18" charset="0"/>
                <a:cs typeface="Times New Roman" panose="02020603050405020304" pitchFamily="18" charset="0"/>
              </a:rPr>
              <a:t>“length of the contract and </a:t>
            </a:r>
            <a:r>
              <a:rPr lang="en-US" sz="1100" dirty="0">
                <a:solidFill>
                  <a:srgbClr val="FEFFFF"/>
                </a:solidFill>
                <a:latin typeface="Times New Roman" panose="02020603050405020304" pitchFamily="18" charset="0"/>
                <a:cs typeface="Times New Roman" panose="02020603050405020304" pitchFamily="18" charset="0"/>
              </a:rPr>
              <a:t>	</a:t>
            </a:r>
            <a:r>
              <a:rPr lang="en-US" sz="1100" u="sng" dirty="0">
                <a:solidFill>
                  <a:srgbClr val="FEFFFF"/>
                </a:solidFill>
                <a:latin typeface="Times New Roman" panose="02020603050405020304" pitchFamily="18" charset="0"/>
                <a:cs typeface="Times New Roman" panose="02020603050405020304" pitchFamily="18" charset="0"/>
              </a:rPr>
              <a:t>reselling”</a:t>
            </a:r>
          </a:p>
          <a:p>
            <a:pPr marL="0" indent="0">
              <a:buNone/>
            </a:pPr>
            <a:endParaRPr lang="en-US" sz="1100" u="sng" dirty="0">
              <a:solidFill>
                <a:srgbClr val="FEFFFF"/>
              </a:solidFill>
              <a:latin typeface="Times New Roman" panose="02020603050405020304" pitchFamily="18" charset="0"/>
              <a:cs typeface="Times New Roman" panose="02020603050405020304" pitchFamily="18" charset="0"/>
            </a:endParaRPr>
          </a:p>
          <a:p>
            <a:pPr marL="0" indent="0">
              <a:buNone/>
            </a:pPr>
            <a:r>
              <a:rPr lang="en-US" sz="1100" b="1" dirty="0">
                <a:solidFill>
                  <a:srgbClr val="FEFFFF"/>
                </a:solidFill>
                <a:latin typeface="Times New Roman" panose="02020603050405020304" pitchFamily="18" charset="0"/>
                <a:cs typeface="Times New Roman" panose="02020603050405020304" pitchFamily="18" charset="0"/>
              </a:rPr>
              <a:t>Landlocked countries in SEE?</a:t>
            </a:r>
          </a:p>
        </p:txBody>
      </p:sp>
    </p:spTree>
    <p:extLst>
      <p:ext uri="{BB962C8B-B14F-4D97-AF65-F5344CB8AC3E}">
        <p14:creationId xmlns:p14="http://schemas.microsoft.com/office/powerpoint/2010/main" val="3926081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F932-7364-024C-A143-2BF2FE053919}"/>
              </a:ext>
            </a:extLst>
          </p:cNvPr>
          <p:cNvSpPr>
            <a:spLocks noGrp="1"/>
          </p:cNvSpPr>
          <p:nvPr>
            <p:ph type="title"/>
          </p:nvPr>
        </p:nvSpPr>
        <p:spPr>
          <a:xfrm>
            <a:off x="139055" y="433624"/>
            <a:ext cx="1522085" cy="555796"/>
          </a:xfrm>
        </p:spPr>
        <p:txBody>
          <a:bodyPr vert="horz" lIns="34576" tIns="17288" rIns="34576" bIns="17288" rtlCol="0" anchor="ctr">
            <a:normAutofit fontScale="90000"/>
          </a:bodyPr>
          <a:lstStyle/>
          <a:p>
            <a:r>
              <a:rPr lang="en-US" sz="1399" b="1" dirty="0">
                <a:latin typeface="Times New Roman" panose="02020603050405020304" pitchFamily="18" charset="0"/>
                <a:cs typeface="Times New Roman" panose="02020603050405020304" pitchFamily="18" charset="0"/>
              </a:rPr>
              <a:t>Consequences for the Net Zero strategy</a:t>
            </a:r>
          </a:p>
        </p:txBody>
      </p:sp>
      <p:sp>
        <p:nvSpPr>
          <p:cNvPr id="5" name="Segnaposto contenuto 4">
            <a:extLst>
              <a:ext uri="{FF2B5EF4-FFF2-40B4-BE49-F238E27FC236}">
                <a16:creationId xmlns:a16="http://schemas.microsoft.com/office/drawing/2014/main" id="{5A7EEFC1-007D-42C5-9B77-B54837FE2A52}"/>
              </a:ext>
            </a:extLst>
          </p:cNvPr>
          <p:cNvSpPr>
            <a:spLocks noGrp="1"/>
          </p:cNvSpPr>
          <p:nvPr>
            <p:ph idx="1"/>
          </p:nvPr>
        </p:nvSpPr>
        <p:spPr>
          <a:xfrm>
            <a:off x="139055" y="1123950"/>
            <a:ext cx="1508233" cy="1666391"/>
          </a:xfrm>
        </p:spPr>
        <p:txBody>
          <a:bodyPr>
            <a:noAutofit/>
          </a:bodyPr>
          <a:lstStyle/>
          <a:p>
            <a:r>
              <a:rPr lang="en-US" sz="1000" dirty="0">
                <a:latin typeface="Times New Roman" panose="02020603050405020304" pitchFamily="18" charset="0"/>
                <a:cs typeface="Times New Roman" panose="02020603050405020304" pitchFamily="18" charset="0"/>
              </a:rPr>
              <a:t>Recent energy prices have intensified the debate over Europe’s carbon plan. </a:t>
            </a:r>
          </a:p>
          <a:p>
            <a:r>
              <a:rPr lang="en-US" sz="1000" dirty="0">
                <a:latin typeface="Times New Roman" panose="02020603050405020304" pitchFamily="18" charset="0"/>
                <a:cs typeface="Times New Roman" panose="02020603050405020304" pitchFamily="18" charset="0"/>
              </a:rPr>
              <a:t>European nations are rethinking the role of natural gas in their transition away from coal-fired energy and avoiding dependence on Russian fuels.</a:t>
            </a:r>
          </a:p>
          <a:p>
            <a:r>
              <a:rPr lang="en-US" sz="1000" dirty="0">
                <a:latin typeface="Times New Roman" panose="02020603050405020304" pitchFamily="18" charset="0"/>
                <a:cs typeface="Times New Roman" panose="02020603050405020304" pitchFamily="18" charset="0"/>
              </a:rPr>
              <a:t>Poland plans to have its first nuclear plant operating in 2033.</a:t>
            </a:r>
          </a:p>
        </p:txBody>
      </p:sp>
      <p:pic>
        <p:nvPicPr>
          <p:cNvPr id="3074" name="Picture 2" descr="London Underground users baffled by Tube train full of rubble instead of  passengers on Central line - MyLondon">
            <a:extLst>
              <a:ext uri="{FF2B5EF4-FFF2-40B4-BE49-F238E27FC236}">
                <a16:creationId xmlns:a16="http://schemas.microsoft.com/office/drawing/2014/main" id="{5348C73A-C4F8-B94E-88C4-44B6C98DE2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19250" y="674043"/>
            <a:ext cx="2700902" cy="187587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5DF017-0F82-7544-9E12-C37CAF5E0948}"/>
              </a:ext>
            </a:extLst>
          </p:cNvPr>
          <p:cNvSpPr txBox="1"/>
          <p:nvPr/>
        </p:nvSpPr>
        <p:spPr>
          <a:xfrm>
            <a:off x="2010516" y="2549922"/>
            <a:ext cx="1984487" cy="197105"/>
          </a:xfrm>
          <a:prstGeom prst="rect">
            <a:avLst/>
          </a:prstGeom>
          <a:noFill/>
        </p:spPr>
        <p:txBody>
          <a:bodyPr wrap="square" rtlCol="0">
            <a:spAutoFit/>
          </a:bodyPr>
          <a:lstStyle/>
          <a:p>
            <a:r>
              <a:rPr lang="en-US" sz="681" dirty="0"/>
              <a:t>London Subway transporting coal on Mar 6</a:t>
            </a:r>
            <a:r>
              <a:rPr lang="en-US" sz="681" baseline="30000" dirty="0"/>
              <a:t>th</a:t>
            </a:r>
            <a:r>
              <a:rPr lang="en-US" sz="681" dirty="0"/>
              <a:t>, 2022  </a:t>
            </a:r>
          </a:p>
        </p:txBody>
      </p:sp>
    </p:spTree>
    <p:extLst>
      <p:ext uri="{BB962C8B-B14F-4D97-AF65-F5344CB8AC3E}">
        <p14:creationId xmlns:p14="http://schemas.microsoft.com/office/powerpoint/2010/main" val="44647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703E-6ABC-2E91-9103-FE3B67BD5D0C}"/>
              </a:ext>
            </a:extLst>
          </p:cNvPr>
          <p:cNvSpPr>
            <a:spLocks noGrp="1"/>
          </p:cNvSpPr>
          <p:nvPr>
            <p:ph type="title"/>
          </p:nvPr>
        </p:nvSpPr>
        <p:spPr>
          <a:xfrm>
            <a:off x="244215" y="678990"/>
            <a:ext cx="1321298" cy="1434413"/>
          </a:xfrm>
          <a:noFill/>
        </p:spPr>
        <p:txBody>
          <a:bodyPr vert="horz" lIns="34576" tIns="17288" rIns="34576" bIns="17288" rtlCol="0" anchor="b">
            <a:normAutofit/>
          </a:bodyPr>
          <a:lstStyle/>
          <a:p>
            <a:r>
              <a:rPr lang="en-US" sz="1361" dirty="0"/>
              <a:t>The key milestones planned according to the International Energy Agency </a:t>
            </a:r>
          </a:p>
        </p:txBody>
      </p:sp>
      <p:pic>
        <p:nvPicPr>
          <p:cNvPr id="5" name="Content Placeholder 4">
            <a:extLst>
              <a:ext uri="{FF2B5EF4-FFF2-40B4-BE49-F238E27FC236}">
                <a16:creationId xmlns:a16="http://schemas.microsoft.com/office/drawing/2014/main" id="{4F916489-F683-B548-99D9-0B51A9D13E08}"/>
              </a:ext>
            </a:extLst>
          </p:cNvPr>
          <p:cNvPicPr>
            <a:picLocks noChangeAspect="1"/>
          </p:cNvPicPr>
          <p:nvPr/>
        </p:nvPicPr>
        <p:blipFill>
          <a:blip r:embed="rId2"/>
          <a:stretch>
            <a:fillRect/>
          </a:stretch>
        </p:blipFill>
        <p:spPr>
          <a:xfrm>
            <a:off x="1466850" y="133350"/>
            <a:ext cx="2971800" cy="3333750"/>
          </a:xfrm>
          <a:prstGeom prst="rect">
            <a:avLst/>
          </a:prstGeom>
          <a:effectLst/>
        </p:spPr>
      </p:pic>
    </p:spTree>
    <p:extLst>
      <p:ext uri="{BB962C8B-B14F-4D97-AF65-F5344CB8AC3E}">
        <p14:creationId xmlns:p14="http://schemas.microsoft.com/office/powerpoint/2010/main" val="491673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AC991-EC60-9E46-9738-57CAFFE9999D}"/>
              </a:ext>
            </a:extLst>
          </p:cNvPr>
          <p:cNvSpPr>
            <a:spLocks noGrp="1"/>
          </p:cNvSpPr>
          <p:nvPr>
            <p:ph idx="1"/>
          </p:nvPr>
        </p:nvSpPr>
        <p:spPr>
          <a:xfrm>
            <a:off x="171450" y="361950"/>
            <a:ext cx="4438074" cy="2590800"/>
          </a:xfrm>
        </p:spPr>
        <p:txBody>
          <a:bodyPr anchor="ctr">
            <a:noAutofit/>
          </a:bodyPr>
          <a:lstStyle/>
          <a:p>
            <a:pPr marL="0" indent="0">
              <a:spcBef>
                <a:spcPts val="0"/>
              </a:spcBef>
              <a:spcAft>
                <a:spcPts val="302"/>
              </a:spcAft>
              <a:buNone/>
            </a:pPr>
            <a:r>
              <a:rPr lang="en-GB" sz="1512" b="1" dirty="0">
                <a:latin typeface="Times" panose="02020603050405020304" pitchFamily="18" charset="0"/>
                <a:ea typeface="Calibri" panose="020F0502020204030204" pitchFamily="34" charset="0"/>
                <a:cs typeface="Times" panose="02020603050405020304" pitchFamily="18" charset="0"/>
              </a:rPr>
              <a:t>4 April 2022. </a:t>
            </a:r>
            <a:r>
              <a:rPr lang="en-GB" sz="1600" u="sng" dirty="0">
                <a:latin typeface="Times" panose="02020603050405020304" pitchFamily="18" charset="0"/>
                <a:ea typeface="Times New Roman" panose="02020603050405020304" pitchFamily="18" charset="0"/>
                <a:cs typeface="Times" panose="02020603050405020304" pitchFamily="18" charset="0"/>
              </a:rPr>
              <a:t>Working Group III: Monday 4 April: Summary for policymakers</a:t>
            </a:r>
            <a:endParaRPr lang="it-IT" sz="1600" u="sng"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endParaRPr lang="en-GB" sz="1000" b="1"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r>
              <a:rPr lang="en-GB" sz="1400" dirty="0">
                <a:latin typeface="Times" panose="02020603050405020304" pitchFamily="18" charset="0"/>
                <a:ea typeface="Calibri" panose="020F0502020204030204" pitchFamily="34" charset="0"/>
                <a:cs typeface="Times" panose="02020603050405020304" pitchFamily="18" charset="0"/>
              </a:rPr>
              <a:t>The </a:t>
            </a:r>
            <a:r>
              <a:rPr lang="en-US" sz="1400" b="0" i="0" dirty="0">
                <a:effectLst/>
                <a:latin typeface="Times" panose="02020603050405020304" pitchFamily="18" charset="0"/>
                <a:cs typeface="Times" panose="02020603050405020304" pitchFamily="18" charset="0"/>
              </a:rPr>
              <a:t>Intergovernmental Panel on Climate Change (IPPC</a:t>
            </a:r>
            <a:r>
              <a:rPr lang="en-GB" sz="1400" dirty="0">
                <a:latin typeface="Times" panose="02020603050405020304" pitchFamily="18" charset="0"/>
                <a:ea typeface="Calibri" panose="020F0502020204030204" pitchFamily="34" charset="0"/>
                <a:cs typeface="Times" panose="02020603050405020304" pitchFamily="18" charset="0"/>
              </a:rPr>
              <a:t>) is working on the </a:t>
            </a:r>
            <a:r>
              <a:rPr lang="en-GB" sz="1400" u="sng" dirty="0">
                <a:latin typeface="Times" panose="02020603050405020304" pitchFamily="18" charset="0"/>
                <a:ea typeface="Calibri" panose="020F0502020204030204" pitchFamily="34" charset="0"/>
                <a:cs typeface="Times" panose="02020603050405020304" pitchFamily="18" charset="0"/>
              </a:rPr>
              <a:t>Sixth Assessment Report</a:t>
            </a:r>
            <a:r>
              <a:rPr lang="en-GB" sz="1400" dirty="0">
                <a:latin typeface="Times" panose="02020603050405020304" pitchFamily="18" charset="0"/>
                <a:ea typeface="Calibri" panose="020F0502020204030204" pitchFamily="34" charset="0"/>
                <a:cs typeface="Times" panose="02020603050405020304" pitchFamily="18" charset="0"/>
              </a:rPr>
              <a:t>, which consists of three Working Group contributions and a Synthesis Report (Autumn 2022).</a:t>
            </a:r>
            <a:endParaRPr lang="it-IT" sz="1400" u="sng"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endParaRPr lang="en-GB" sz="1400" b="1" dirty="0">
              <a:latin typeface="Times" panose="02020603050405020304" pitchFamily="18" charset="0"/>
              <a:ea typeface="Times New Roman" panose="02020603050405020304" pitchFamily="18" charset="0"/>
              <a:cs typeface="Times" panose="02020603050405020304" pitchFamily="18" charset="0"/>
            </a:endParaRPr>
          </a:p>
          <a:p>
            <a:pPr marL="0" indent="0">
              <a:spcBef>
                <a:spcPts val="0"/>
              </a:spcBef>
              <a:spcAft>
                <a:spcPts val="302"/>
              </a:spcAft>
              <a:buNone/>
            </a:pPr>
            <a:r>
              <a:rPr lang="en-GB" sz="1400" b="1" dirty="0">
                <a:latin typeface="Times" panose="02020603050405020304" pitchFamily="18" charset="0"/>
                <a:ea typeface="Times New Roman" panose="02020603050405020304" pitchFamily="18" charset="0"/>
                <a:cs typeface="Times" panose="02020603050405020304" pitchFamily="18" charset="0"/>
              </a:rPr>
              <a:t>The global temperature will stabilise when carbon dioxide emissions reach net zero. For 1.5°C (2.7°F), </a:t>
            </a:r>
            <a:r>
              <a:rPr lang="en-GB" sz="1400" dirty="0">
                <a:latin typeface="Times" panose="02020603050405020304" pitchFamily="18" charset="0"/>
                <a:ea typeface="Times New Roman" panose="02020603050405020304" pitchFamily="18" charset="0"/>
                <a:cs typeface="Times" panose="02020603050405020304" pitchFamily="18" charset="0"/>
              </a:rPr>
              <a:t>this means achieving net-zero carbon dioxide emissions globally in the early 2050s; </a:t>
            </a:r>
            <a:r>
              <a:rPr lang="en-GB" sz="1400" b="1" dirty="0">
                <a:latin typeface="Times" panose="02020603050405020304" pitchFamily="18" charset="0"/>
                <a:ea typeface="Times New Roman" panose="02020603050405020304" pitchFamily="18" charset="0"/>
                <a:cs typeface="Times" panose="02020603050405020304" pitchFamily="18" charset="0"/>
              </a:rPr>
              <a:t>for 2°C (3.6°F</a:t>
            </a:r>
            <a:r>
              <a:rPr lang="en-GB" sz="1400" dirty="0">
                <a:latin typeface="Times" panose="02020603050405020304" pitchFamily="18" charset="0"/>
                <a:ea typeface="Times New Roman" panose="02020603050405020304" pitchFamily="18" charset="0"/>
                <a:cs typeface="Times" panose="02020603050405020304" pitchFamily="18" charset="0"/>
              </a:rPr>
              <a:t>), it is in the early 2070s.</a:t>
            </a:r>
            <a:endParaRPr lang="it-IT" sz="1400"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r>
              <a:rPr lang="en-GB" sz="1400" dirty="0">
                <a:latin typeface="Times" panose="02020603050405020304" pitchFamily="18" charset="0"/>
                <a:ea typeface="Times New Roman" panose="02020603050405020304" pitchFamily="18" charset="0"/>
                <a:cs typeface="Times" panose="02020603050405020304" pitchFamily="18" charset="0"/>
              </a:rPr>
              <a:t>In 2010-2019, average annual global greenhouse gas emissions were at their highest levels in human history, but the rate of growth has slowed. </a:t>
            </a:r>
            <a:endParaRPr lang="it-IT" sz="14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4146621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8AC991-EC60-9E46-9738-57CAFFE9999D}"/>
              </a:ext>
            </a:extLst>
          </p:cNvPr>
          <p:cNvSpPr>
            <a:spLocks noGrp="1"/>
          </p:cNvSpPr>
          <p:nvPr>
            <p:ph idx="1"/>
          </p:nvPr>
        </p:nvSpPr>
        <p:spPr>
          <a:xfrm>
            <a:off x="171450" y="361950"/>
            <a:ext cx="4438074" cy="2590800"/>
          </a:xfrm>
        </p:spPr>
        <p:txBody>
          <a:bodyPr anchor="ctr">
            <a:noAutofit/>
          </a:bodyPr>
          <a:lstStyle/>
          <a:p>
            <a:pPr marL="0" indent="0">
              <a:spcBef>
                <a:spcPts val="0"/>
              </a:spcBef>
              <a:spcAft>
                <a:spcPts val="302"/>
              </a:spcAft>
              <a:buNone/>
            </a:pPr>
            <a:r>
              <a:rPr lang="en-GB" sz="1512" b="1" dirty="0">
                <a:latin typeface="Times" panose="02020603050405020304" pitchFamily="18" charset="0"/>
                <a:ea typeface="Calibri" panose="020F0502020204030204" pitchFamily="34" charset="0"/>
                <a:cs typeface="Times" panose="02020603050405020304" pitchFamily="18" charset="0"/>
              </a:rPr>
              <a:t>4 April 2022. </a:t>
            </a:r>
            <a:r>
              <a:rPr lang="en-GB" sz="1600" u="sng" dirty="0">
                <a:latin typeface="Times" panose="02020603050405020304" pitchFamily="18" charset="0"/>
                <a:ea typeface="Times New Roman" panose="02020603050405020304" pitchFamily="18" charset="0"/>
                <a:cs typeface="Times" panose="02020603050405020304" pitchFamily="18" charset="0"/>
              </a:rPr>
              <a:t>Working Group III: Monday 4 April: Summary for policymakers</a:t>
            </a:r>
            <a:endParaRPr lang="it-IT" sz="1600" u="sng"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302"/>
              </a:spcAft>
              <a:buNone/>
            </a:pPr>
            <a:endParaRPr lang="en-GB" sz="1000" b="1" dirty="0">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681"/>
              </a:spcAft>
              <a:buNone/>
            </a:pPr>
            <a:r>
              <a:rPr lang="en-GB" sz="1600" dirty="0">
                <a:highlight>
                  <a:srgbClr val="FFFF00"/>
                </a:highlight>
                <a:latin typeface="Times" panose="02020603050405020304" pitchFamily="18" charset="0"/>
                <a:ea typeface="Times New Roman" panose="02020603050405020304" pitchFamily="18" charset="0"/>
                <a:cs typeface="Times" panose="02020603050405020304" pitchFamily="18" charset="0"/>
              </a:rPr>
              <a:t>Without immediate and deep emissions reductions across all sectors, limiting global warming to </a:t>
            </a:r>
            <a:r>
              <a:rPr lang="en-GB" sz="1600" b="1" dirty="0">
                <a:highlight>
                  <a:srgbClr val="FFFF00"/>
                </a:highlight>
                <a:latin typeface="Times" panose="02020603050405020304" pitchFamily="18" charset="0"/>
                <a:ea typeface="Times New Roman" panose="02020603050405020304" pitchFamily="18" charset="0"/>
                <a:cs typeface="Times" panose="02020603050405020304" pitchFamily="18" charset="0"/>
              </a:rPr>
              <a:t>1.5°C</a:t>
            </a:r>
            <a:r>
              <a:rPr lang="en-GB" sz="1600" dirty="0">
                <a:highlight>
                  <a:srgbClr val="FFFF00"/>
                </a:highlight>
                <a:latin typeface="Times" panose="02020603050405020304" pitchFamily="18" charset="0"/>
                <a:ea typeface="Times New Roman" panose="02020603050405020304" pitchFamily="18" charset="0"/>
                <a:cs typeface="Times" panose="02020603050405020304" pitchFamily="18" charset="0"/>
              </a:rPr>
              <a:t> is beyond reach: this requires global greenhouse gas emissions </a:t>
            </a:r>
            <a:r>
              <a:rPr lang="en-GB" sz="1600" b="1" dirty="0">
                <a:highlight>
                  <a:srgbClr val="FF0000"/>
                </a:highlight>
                <a:latin typeface="Times" panose="02020603050405020304" pitchFamily="18" charset="0"/>
                <a:ea typeface="Times New Roman" panose="02020603050405020304" pitchFamily="18" charset="0"/>
                <a:cs typeface="Times" panose="02020603050405020304" pitchFamily="18" charset="0"/>
              </a:rPr>
              <a:t>to peak before 2025 at the latest </a:t>
            </a:r>
            <a:r>
              <a:rPr lang="en-GB" sz="1600" b="1" dirty="0">
                <a:highlight>
                  <a:srgbClr val="FFFF00"/>
                </a:highlight>
                <a:latin typeface="Times" panose="02020603050405020304" pitchFamily="18" charset="0"/>
                <a:ea typeface="Times New Roman" panose="02020603050405020304" pitchFamily="18" charset="0"/>
                <a:cs typeface="Times" panose="02020603050405020304" pitchFamily="18" charset="0"/>
              </a:rPr>
              <a:t>and be reduced by 43% by 2030.</a:t>
            </a:r>
            <a:endParaRPr lang="it-IT" sz="1600" b="1" dirty="0">
              <a:highlight>
                <a:srgbClr val="FFFF00"/>
              </a:highlight>
              <a:latin typeface="Times" panose="02020603050405020304" pitchFamily="18" charset="0"/>
              <a:ea typeface="Calibri" panose="020F0502020204030204" pitchFamily="34" charset="0"/>
              <a:cs typeface="Times" panose="02020603050405020304" pitchFamily="18" charset="0"/>
            </a:endParaRPr>
          </a:p>
          <a:p>
            <a:pPr marL="0" indent="0">
              <a:spcBef>
                <a:spcPts val="0"/>
              </a:spcBef>
              <a:spcAft>
                <a:spcPts val="681"/>
              </a:spcAft>
              <a:buNone/>
            </a:pPr>
            <a:r>
              <a:rPr lang="en-GB" sz="1600" dirty="0">
                <a:highlight>
                  <a:srgbClr val="FFFF00"/>
                </a:highlight>
                <a:latin typeface="Times" panose="02020603050405020304" pitchFamily="18" charset="0"/>
                <a:ea typeface="Times New Roman" panose="02020603050405020304" pitchFamily="18" charset="0"/>
                <a:cs typeface="Times" panose="02020603050405020304" pitchFamily="18" charset="0"/>
              </a:rPr>
              <a:t>Limiting warming to around </a:t>
            </a:r>
            <a:r>
              <a:rPr lang="en-GB" sz="1600" b="1" dirty="0">
                <a:highlight>
                  <a:srgbClr val="FFFF00"/>
                </a:highlight>
                <a:latin typeface="Times" panose="02020603050405020304" pitchFamily="18" charset="0"/>
                <a:ea typeface="Times New Roman" panose="02020603050405020304" pitchFamily="18" charset="0"/>
                <a:cs typeface="Times" panose="02020603050405020304" pitchFamily="18" charset="0"/>
              </a:rPr>
              <a:t>2°C</a:t>
            </a:r>
            <a:r>
              <a:rPr lang="en-GB" sz="1600" dirty="0">
                <a:highlight>
                  <a:srgbClr val="FFFF00"/>
                </a:highlight>
                <a:latin typeface="Times" panose="02020603050405020304" pitchFamily="18" charset="0"/>
                <a:ea typeface="Times New Roman" panose="02020603050405020304" pitchFamily="18" charset="0"/>
                <a:cs typeface="Times" panose="02020603050405020304" pitchFamily="18" charset="0"/>
              </a:rPr>
              <a:t> (3.6°F) still requires global greenhouse gas emissions </a:t>
            </a:r>
            <a:r>
              <a:rPr lang="en-GB" sz="1600" b="1" dirty="0">
                <a:highlight>
                  <a:srgbClr val="FF0000"/>
                </a:highlight>
                <a:latin typeface="Times" panose="02020603050405020304" pitchFamily="18" charset="0"/>
                <a:ea typeface="Times New Roman" panose="02020603050405020304" pitchFamily="18" charset="0"/>
                <a:cs typeface="Times" panose="02020603050405020304" pitchFamily="18" charset="0"/>
              </a:rPr>
              <a:t>to peak before 2025 at the latest</a:t>
            </a:r>
            <a:r>
              <a:rPr lang="en-GB" sz="1600" b="1" dirty="0">
                <a:highlight>
                  <a:srgbClr val="FFFF00"/>
                </a:highlight>
                <a:latin typeface="Times" panose="02020603050405020304" pitchFamily="18" charset="0"/>
                <a:ea typeface="Times New Roman" panose="02020603050405020304" pitchFamily="18" charset="0"/>
                <a:cs typeface="Times" panose="02020603050405020304" pitchFamily="18" charset="0"/>
              </a:rPr>
              <a:t> and be reduced by a quarter by 2030.</a:t>
            </a:r>
            <a:endParaRPr lang="it-IT" sz="1600" b="1" dirty="0">
              <a:highlight>
                <a:srgbClr val="FFFF00"/>
              </a:highlight>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41559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417A-2D0B-1A4B-BC6B-7F626A9DACAA}"/>
              </a:ext>
            </a:extLst>
          </p:cNvPr>
          <p:cNvSpPr>
            <a:spLocks noGrp="1"/>
          </p:cNvSpPr>
          <p:nvPr>
            <p:ph type="title"/>
          </p:nvPr>
        </p:nvSpPr>
        <p:spPr>
          <a:xfrm>
            <a:off x="104893" y="575023"/>
            <a:ext cx="4448228" cy="1338205"/>
          </a:xfrm>
        </p:spPr>
        <p:txBody>
          <a:bodyPr>
            <a:noAutofit/>
          </a:bodyPr>
          <a:lstStyle/>
          <a:p>
            <a:pPr algn="l" fontAlgn="base"/>
            <a:br>
              <a:rPr lang="en-US" altLang="zh-CN" sz="1248" b="1" dirty="0">
                <a:latin typeface="Times" panose="02020603050405020304" pitchFamily="18" charset="0"/>
                <a:cs typeface="Times" panose="02020603050405020304" pitchFamily="18" charset="0"/>
              </a:rPr>
            </a:br>
            <a:br>
              <a:rPr lang="en-US" altLang="zh-CN" sz="1248" b="1" dirty="0">
                <a:latin typeface="Times" panose="02020603050405020304" pitchFamily="18" charset="0"/>
                <a:cs typeface="Times" panose="02020603050405020304" pitchFamily="18" charset="0"/>
              </a:rPr>
            </a:br>
            <a:br>
              <a:rPr lang="en-US" altLang="zh-CN" sz="1248" b="1" dirty="0">
                <a:latin typeface="Times" panose="02020603050405020304" pitchFamily="18" charset="0"/>
                <a:cs typeface="Times" panose="02020603050405020304" pitchFamily="18" charset="0"/>
              </a:rPr>
            </a:br>
            <a:br>
              <a:rPr lang="en-US" altLang="zh-CN" sz="1248" b="1" dirty="0">
                <a:latin typeface="Times" panose="02020603050405020304" pitchFamily="18" charset="0"/>
                <a:cs typeface="Times" panose="02020603050405020304" pitchFamily="18" charset="0"/>
              </a:rPr>
            </a:br>
            <a:br>
              <a:rPr lang="en-US" altLang="zh-CN" sz="1248" b="1" dirty="0">
                <a:latin typeface="Times" panose="02020603050405020304" pitchFamily="18" charset="0"/>
                <a:cs typeface="Times" panose="02020603050405020304" pitchFamily="18" charset="0"/>
              </a:rPr>
            </a:br>
            <a:r>
              <a:rPr lang="en-US" altLang="zh-CN" sz="1248" b="1" dirty="0">
                <a:latin typeface="Times" panose="02020603050405020304" pitchFamily="18" charset="0"/>
                <a:cs typeface="Times" panose="02020603050405020304" pitchFamily="18" charset="0"/>
              </a:rPr>
              <a:t>Saturday, April 16: </a:t>
            </a:r>
            <a:br>
              <a:rPr lang="en-US" altLang="zh-CN" sz="1248" b="1" dirty="0">
                <a:latin typeface="Times" panose="02020603050405020304" pitchFamily="18" charset="0"/>
                <a:cs typeface="Times" panose="02020603050405020304" pitchFamily="18" charset="0"/>
              </a:rPr>
            </a:br>
            <a:r>
              <a:rPr lang="en-US" sz="1248" dirty="0">
                <a:latin typeface="Times" panose="02020603050405020304" pitchFamily="18" charset="0"/>
                <a:cs typeface="Times" panose="02020603050405020304" pitchFamily="18" charset="0"/>
                <a:hlinkClick r:id="rId2"/>
              </a:rPr>
              <a:t>Climate change: Key UN finding widely misinterpreted - BBC News</a:t>
            </a:r>
            <a:br>
              <a:rPr lang="en-US" altLang="zh-CN" sz="1512" b="1" baseline="30000" dirty="0">
                <a:latin typeface="Times" panose="02020603050405020304" pitchFamily="18" charset="0"/>
                <a:cs typeface="Times" panose="02020603050405020304" pitchFamily="18" charset="0"/>
              </a:rPr>
            </a:br>
            <a:br>
              <a:rPr lang="en-US" altLang="zh-CN" sz="1512" b="1" baseline="30000" dirty="0">
                <a:latin typeface="Times" panose="02020603050405020304" pitchFamily="18" charset="0"/>
                <a:cs typeface="Times" panose="02020603050405020304" pitchFamily="18" charset="0"/>
              </a:rPr>
            </a:br>
            <a:r>
              <a:rPr lang="en-US" altLang="zh-CN" sz="1000" baseline="30000" dirty="0">
                <a:latin typeface="Times" panose="02020603050405020304" pitchFamily="18" charset="0"/>
                <a:cs typeface="Times" panose="02020603050405020304" pitchFamily="18" charset="0"/>
              </a:rPr>
              <a:t>“</a:t>
            </a:r>
            <a:r>
              <a:rPr lang="en-US" sz="1000" b="1" dirty="0">
                <a:solidFill>
                  <a:srgbClr val="141414"/>
                </a:solidFill>
                <a:latin typeface="Times" panose="02020603050405020304" pitchFamily="18" charset="0"/>
                <a:cs typeface="Times" panose="02020603050405020304" pitchFamily="18" charset="0"/>
              </a:rPr>
              <a:t>In the document, researchers wrote that greenhouse gases are projected to peak "at the latest before 2025 </a:t>
            </a:r>
            <a:r>
              <a:rPr lang="en-US" sz="1000" dirty="0">
                <a:solidFill>
                  <a:srgbClr val="141414"/>
                </a:solidFill>
                <a:latin typeface="Times" panose="02020603050405020304" pitchFamily="18" charset="0"/>
                <a:cs typeface="Times" panose="02020603050405020304" pitchFamily="18" charset="0"/>
              </a:rPr>
              <a:t>…… This implies that carbon </a:t>
            </a:r>
            <a:r>
              <a:rPr lang="en-US" sz="1000" b="1" dirty="0">
                <a:solidFill>
                  <a:srgbClr val="141414"/>
                </a:solidFill>
                <a:latin typeface="Times" panose="02020603050405020304" pitchFamily="18" charset="0"/>
                <a:cs typeface="Times" panose="02020603050405020304" pitchFamily="18" charset="0"/>
              </a:rPr>
              <a:t>could increase for another three years and the world could still avoid dangerous warming</a:t>
            </a:r>
            <a:r>
              <a:rPr lang="en-US" sz="1000" dirty="0">
                <a:solidFill>
                  <a:srgbClr val="141414"/>
                </a:solidFill>
                <a:latin typeface="Times" panose="02020603050405020304" pitchFamily="18" charset="0"/>
                <a:cs typeface="Times" panose="02020603050405020304" pitchFamily="18" charset="0"/>
              </a:rPr>
              <a:t> ………………….. This will take a herculean effort, with carbon emissions needing </a:t>
            </a:r>
            <a:r>
              <a:rPr lang="en-US" sz="1000" b="1" dirty="0">
                <a:solidFill>
                  <a:srgbClr val="141414"/>
                </a:solidFill>
                <a:latin typeface="Times" panose="02020603050405020304" pitchFamily="18" charset="0"/>
                <a:cs typeface="Times" panose="02020603050405020304" pitchFamily="18" charset="0"/>
              </a:rPr>
              <a:t>to shrink by 43% by the end of this decade to stay under this threshold of danger.”</a:t>
            </a:r>
            <a:br>
              <a:rPr lang="en-US" sz="1000" b="1" dirty="0">
                <a:solidFill>
                  <a:srgbClr val="141414"/>
                </a:solidFill>
                <a:latin typeface="Times" panose="02020603050405020304" pitchFamily="18" charset="0"/>
                <a:cs typeface="Times" panose="02020603050405020304" pitchFamily="18" charset="0"/>
              </a:rPr>
            </a:br>
            <a:br>
              <a:rPr lang="en-US" sz="1000" dirty="0">
                <a:solidFill>
                  <a:srgbClr val="141414"/>
                </a:solidFill>
                <a:latin typeface="Times" panose="02020603050405020304" pitchFamily="18" charset="0"/>
                <a:cs typeface="Times" panose="02020603050405020304" pitchFamily="18" charset="0"/>
              </a:rPr>
            </a:br>
            <a:r>
              <a:rPr lang="en-US" sz="1000" dirty="0">
                <a:solidFill>
                  <a:srgbClr val="141414"/>
                </a:solidFill>
                <a:latin typeface="Times" panose="02020603050405020304" pitchFamily="18" charset="0"/>
                <a:cs typeface="Times" panose="02020603050405020304" pitchFamily="18" charset="0"/>
              </a:rPr>
              <a:t>"When you read the text as it's laid out, it does give the impression that you've got to 2025 which I think is a very unfortunate outcome ………..</a:t>
            </a:r>
            <a:r>
              <a:rPr lang="en-US" sz="1000" b="1" dirty="0">
                <a:solidFill>
                  <a:srgbClr val="141414"/>
                </a:solidFill>
                <a:highlight>
                  <a:srgbClr val="FFFF00"/>
                </a:highlight>
                <a:latin typeface="Times" panose="02020603050405020304" pitchFamily="18" charset="0"/>
                <a:cs typeface="Times" panose="02020603050405020304" pitchFamily="18" charset="0"/>
              </a:rPr>
              <a:t>It's an unfortunate choice of wording.</a:t>
            </a:r>
            <a:r>
              <a:rPr lang="en-US" sz="1000" dirty="0">
                <a:solidFill>
                  <a:srgbClr val="141414"/>
                </a:solidFill>
                <a:latin typeface="Times" panose="02020603050405020304" pitchFamily="18" charset="0"/>
                <a:cs typeface="Times" panose="02020603050405020304" pitchFamily="18" charset="0"/>
              </a:rPr>
              <a:t> That is, unfortunately, going to potentially have some rather negative consequences.” Glen Peters, from the Centre for International Climate Research in Oslo, and an IPCC lead author.</a:t>
            </a:r>
            <a:br>
              <a:rPr lang="en-US" sz="1000" dirty="0">
                <a:solidFill>
                  <a:srgbClr val="141414"/>
                </a:solidFill>
                <a:latin typeface="Times" panose="02020603050405020304" pitchFamily="18" charset="0"/>
                <a:cs typeface="Times" panose="02020603050405020304" pitchFamily="18" charset="0"/>
              </a:rPr>
            </a:br>
            <a:br>
              <a:rPr lang="en-US" sz="1000" dirty="0">
                <a:solidFill>
                  <a:srgbClr val="141414"/>
                </a:solidFill>
                <a:latin typeface="Times" panose="02020603050405020304" pitchFamily="18" charset="0"/>
                <a:cs typeface="Times" panose="02020603050405020304" pitchFamily="18" charset="0"/>
              </a:rPr>
            </a:br>
            <a:r>
              <a:rPr lang="en-US" sz="1000" dirty="0">
                <a:solidFill>
                  <a:srgbClr val="141414"/>
                </a:solidFill>
                <a:latin typeface="Times" panose="02020603050405020304" pitchFamily="18" charset="0"/>
                <a:cs typeface="Times" panose="02020603050405020304" pitchFamily="18" charset="0"/>
              </a:rPr>
              <a:t>This led to a lengthy debate during the two-week long approval session between the scientists and government officials </a:t>
            </a:r>
            <a:r>
              <a:rPr lang="en-US" sz="1000" dirty="0">
                <a:solidFill>
                  <a:srgbClr val="141414"/>
                </a:solidFill>
                <a:highlight>
                  <a:srgbClr val="FFFF00"/>
                </a:highlight>
                <a:latin typeface="Times" panose="02020603050405020304" pitchFamily="18" charset="0"/>
                <a:cs typeface="Times" panose="02020603050405020304" pitchFamily="18" charset="0"/>
              </a:rPr>
              <a:t>over the exact words to use. </a:t>
            </a:r>
            <a:r>
              <a:rPr lang="en-US" sz="1000" dirty="0">
                <a:solidFill>
                  <a:srgbClr val="141414"/>
                </a:solidFill>
                <a:latin typeface="Times" panose="02020603050405020304" pitchFamily="18" charset="0"/>
                <a:cs typeface="Times" panose="02020603050405020304" pitchFamily="18" charset="0"/>
              </a:rPr>
              <a:t> "There were many discussions about whether words such as </a:t>
            </a:r>
            <a:r>
              <a:rPr lang="en-US" sz="1000" b="1" dirty="0">
                <a:solidFill>
                  <a:srgbClr val="141414"/>
                </a:solidFill>
                <a:latin typeface="Times" panose="02020603050405020304" pitchFamily="18" charset="0"/>
                <a:cs typeface="Times" panose="02020603050405020304" pitchFamily="18" charset="0"/>
              </a:rPr>
              <a:t>"now" or "immediately</a:t>
            </a:r>
            <a:r>
              <a:rPr lang="en-US" sz="1000" dirty="0">
                <a:solidFill>
                  <a:srgbClr val="141414"/>
                </a:solidFill>
                <a:latin typeface="Times" panose="02020603050405020304" pitchFamily="18" charset="0"/>
                <a:cs typeface="Times" panose="02020603050405020304" pitchFamily="18" charset="0"/>
              </a:rPr>
              <a:t>" can be used," said Dr Byers, an IPCC contributing author from the International Institute for Applied Systems Analysis.</a:t>
            </a:r>
            <a:br>
              <a:rPr lang="en-US" sz="1000" dirty="0">
                <a:solidFill>
                  <a:srgbClr val="141414"/>
                </a:solidFill>
                <a:latin typeface="Times" panose="02020603050405020304" pitchFamily="18" charset="0"/>
                <a:cs typeface="Times" panose="02020603050405020304" pitchFamily="18" charset="0"/>
              </a:rPr>
            </a:br>
            <a:endParaRPr lang="en-US" sz="1000"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DEDCA86B-D2D4-AC40-8AAF-4EF24D39ECEA}"/>
              </a:ext>
            </a:extLst>
          </p:cNvPr>
          <p:cNvSpPr>
            <a:spLocks noGrp="1"/>
          </p:cNvSpPr>
          <p:nvPr>
            <p:ph idx="1"/>
          </p:nvPr>
        </p:nvSpPr>
        <p:spPr>
          <a:xfrm>
            <a:off x="155396" y="1874378"/>
            <a:ext cx="4020888" cy="442880"/>
          </a:xfrm>
        </p:spPr>
        <p:txBody>
          <a:bodyPr>
            <a:normAutofit/>
          </a:bodyPr>
          <a:lstStyle/>
          <a:p>
            <a:endParaRPr lang="en-US" sz="907" dirty="0">
              <a:hlinkClick r:id="rId2"/>
            </a:endParaRPr>
          </a:p>
          <a:p>
            <a:endParaRPr lang="en-US" sz="907" dirty="0">
              <a:hlinkClick r:id="rId2"/>
            </a:endParaRPr>
          </a:p>
          <a:p>
            <a:endParaRPr lang="en-US" sz="907" dirty="0">
              <a:hlinkClick r:id="rId2"/>
            </a:endParaRPr>
          </a:p>
          <a:p>
            <a:endParaRPr lang="en-US" sz="907" dirty="0">
              <a:hlinkClick r:id="rId2"/>
            </a:endParaRPr>
          </a:p>
        </p:txBody>
      </p:sp>
    </p:spTree>
    <p:extLst>
      <p:ext uri="{BB962C8B-B14F-4D97-AF65-F5344CB8AC3E}">
        <p14:creationId xmlns:p14="http://schemas.microsoft.com/office/powerpoint/2010/main" val="47163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0417A-2D0B-1A4B-BC6B-7F626A9DACAA}"/>
              </a:ext>
            </a:extLst>
          </p:cNvPr>
          <p:cNvSpPr>
            <a:spLocks noGrp="1"/>
          </p:cNvSpPr>
          <p:nvPr>
            <p:ph type="title"/>
          </p:nvPr>
        </p:nvSpPr>
        <p:spPr>
          <a:xfrm>
            <a:off x="104893" y="575023"/>
            <a:ext cx="4448228" cy="903094"/>
          </a:xfrm>
        </p:spPr>
        <p:txBody>
          <a:bodyPr>
            <a:noAutofit/>
          </a:bodyPr>
          <a:lstStyle/>
          <a:p>
            <a:pPr algn="l" fontAlgn="base"/>
            <a:br>
              <a:rPr lang="en-US" altLang="zh-CN" sz="1512" b="1" dirty="0">
                <a:latin typeface="Times" panose="02020603050405020304" pitchFamily="18" charset="0"/>
                <a:cs typeface="Times" panose="02020603050405020304" pitchFamily="18" charset="0"/>
              </a:rPr>
            </a:br>
            <a:br>
              <a:rPr lang="en-US" altLang="zh-CN" sz="1512" b="1" dirty="0">
                <a:latin typeface="Times" panose="02020603050405020304" pitchFamily="18" charset="0"/>
                <a:cs typeface="Times" panose="02020603050405020304" pitchFamily="18" charset="0"/>
              </a:rPr>
            </a:br>
            <a:br>
              <a:rPr lang="en-US" altLang="zh-CN" sz="1512" b="1" dirty="0">
                <a:latin typeface="Times" panose="02020603050405020304" pitchFamily="18" charset="0"/>
                <a:cs typeface="Times" panose="02020603050405020304" pitchFamily="18" charset="0"/>
              </a:rPr>
            </a:br>
            <a:br>
              <a:rPr lang="en-US" altLang="zh-CN" sz="1512" b="1" dirty="0">
                <a:latin typeface="Times" panose="02020603050405020304" pitchFamily="18" charset="0"/>
                <a:cs typeface="Times" panose="02020603050405020304" pitchFamily="18" charset="0"/>
              </a:rPr>
            </a:br>
            <a:br>
              <a:rPr lang="en-US" altLang="zh-CN" sz="1512" b="1" dirty="0">
                <a:latin typeface="Times" panose="02020603050405020304" pitchFamily="18" charset="0"/>
                <a:cs typeface="Times" panose="02020603050405020304" pitchFamily="18" charset="0"/>
              </a:rPr>
            </a:br>
            <a:br>
              <a:rPr lang="en-US" altLang="zh-CN" sz="1512" b="1" dirty="0">
                <a:latin typeface="Times" panose="02020603050405020304" pitchFamily="18" charset="0"/>
                <a:cs typeface="Times" panose="02020603050405020304" pitchFamily="18" charset="0"/>
              </a:rPr>
            </a:br>
            <a:r>
              <a:rPr lang="en-US" altLang="zh-CN" sz="1512" b="1" dirty="0">
                <a:latin typeface="Times" panose="02020603050405020304" pitchFamily="18" charset="0"/>
                <a:cs typeface="Times" panose="02020603050405020304" pitchFamily="18" charset="0"/>
              </a:rPr>
              <a:t>Saturday, April 16: </a:t>
            </a:r>
            <a:br>
              <a:rPr lang="en-US" altLang="zh-CN" sz="1512" b="1" dirty="0">
                <a:latin typeface="Times" panose="02020603050405020304" pitchFamily="18" charset="0"/>
                <a:cs typeface="Times" panose="02020603050405020304" pitchFamily="18" charset="0"/>
              </a:rPr>
            </a:br>
            <a:r>
              <a:rPr lang="en-US" sz="1512" dirty="0">
                <a:hlinkClick r:id="rId2"/>
              </a:rPr>
              <a:t>Climate change: Key UN finding widely misinterpreted - BBC News</a:t>
            </a:r>
            <a:br>
              <a:rPr lang="en-US" sz="1512" dirty="0"/>
            </a:br>
            <a:br>
              <a:rPr lang="en-US" sz="1512" dirty="0"/>
            </a:br>
            <a:br>
              <a:rPr lang="en-US" sz="1512" dirty="0"/>
            </a:br>
            <a:r>
              <a:rPr lang="en-US" sz="907" dirty="0">
                <a:solidFill>
                  <a:srgbClr val="141414"/>
                </a:solidFill>
                <a:latin typeface="Times" panose="02020603050405020304" pitchFamily="18" charset="0"/>
                <a:cs typeface="Times" panose="02020603050405020304" pitchFamily="18" charset="0"/>
              </a:rPr>
              <a:t>This worries observers who argue that giving countries the impression that emissions can continue to grow until 2025 would be a disaster for the world.</a:t>
            </a:r>
            <a:br>
              <a:rPr lang="en-US" sz="907" dirty="0">
                <a:solidFill>
                  <a:srgbClr val="141414"/>
                </a:solidFill>
                <a:latin typeface="Times" panose="02020603050405020304" pitchFamily="18" charset="0"/>
                <a:cs typeface="Times" panose="02020603050405020304" pitchFamily="18" charset="0"/>
              </a:rPr>
            </a:br>
            <a:br>
              <a:rPr lang="en-US" sz="907" dirty="0">
                <a:solidFill>
                  <a:srgbClr val="141414"/>
                </a:solidFill>
                <a:latin typeface="Times" panose="02020603050405020304" pitchFamily="18" charset="0"/>
                <a:cs typeface="Times" panose="02020603050405020304" pitchFamily="18" charset="0"/>
              </a:rPr>
            </a:br>
            <a:r>
              <a:rPr lang="en-US" sz="907" dirty="0">
                <a:solidFill>
                  <a:srgbClr val="141414"/>
                </a:solidFill>
                <a:latin typeface="Times" panose="02020603050405020304" pitchFamily="18" charset="0"/>
                <a:cs typeface="Times" panose="02020603050405020304" pitchFamily="18" charset="0"/>
              </a:rPr>
              <a:t>"</a:t>
            </a:r>
            <a:r>
              <a:rPr lang="en-US" sz="907" b="1" dirty="0">
                <a:solidFill>
                  <a:srgbClr val="141414"/>
                </a:solidFill>
                <a:latin typeface="Times" panose="02020603050405020304" pitchFamily="18" charset="0"/>
                <a:cs typeface="Times" panose="02020603050405020304" pitchFamily="18" charset="0"/>
              </a:rPr>
              <a:t>We definitely don't have the luxury of letting emissions grow for yet another three years</a:t>
            </a:r>
            <a:r>
              <a:rPr lang="en-US" sz="907" dirty="0">
                <a:solidFill>
                  <a:srgbClr val="141414"/>
                </a:solidFill>
                <a:latin typeface="Times" panose="02020603050405020304" pitchFamily="18" charset="0"/>
                <a:cs typeface="Times" panose="02020603050405020304" pitchFamily="18" charset="0"/>
              </a:rPr>
              <a:t>," said </a:t>
            </a:r>
            <a:r>
              <a:rPr lang="en-US" sz="907" dirty="0" err="1">
                <a:solidFill>
                  <a:srgbClr val="141414"/>
                </a:solidFill>
                <a:latin typeface="Times" panose="02020603050405020304" pitchFamily="18" charset="0"/>
                <a:cs typeface="Times" panose="02020603050405020304" pitchFamily="18" charset="0"/>
              </a:rPr>
              <a:t>Kaisa</a:t>
            </a:r>
            <a:r>
              <a:rPr lang="en-US" sz="907" dirty="0">
                <a:solidFill>
                  <a:srgbClr val="141414"/>
                </a:solidFill>
                <a:latin typeface="Times" panose="02020603050405020304" pitchFamily="18" charset="0"/>
                <a:cs typeface="Times" panose="02020603050405020304" pitchFamily="18" charset="0"/>
              </a:rPr>
              <a:t> </a:t>
            </a:r>
            <a:r>
              <a:rPr lang="en-US" sz="907" dirty="0" err="1">
                <a:solidFill>
                  <a:srgbClr val="141414"/>
                </a:solidFill>
                <a:latin typeface="Times" panose="02020603050405020304" pitchFamily="18" charset="0"/>
                <a:cs typeface="Times" panose="02020603050405020304" pitchFamily="18" charset="0"/>
              </a:rPr>
              <a:t>Kosonen</a:t>
            </a:r>
            <a:r>
              <a:rPr lang="en-US" sz="907" dirty="0">
                <a:solidFill>
                  <a:srgbClr val="141414"/>
                </a:solidFill>
                <a:latin typeface="Times" panose="02020603050405020304" pitchFamily="18" charset="0"/>
                <a:cs typeface="Times" panose="02020603050405020304" pitchFamily="18" charset="0"/>
              </a:rPr>
              <a:t> from Greenpeace.</a:t>
            </a:r>
            <a:br>
              <a:rPr lang="en-US" sz="907" dirty="0">
                <a:solidFill>
                  <a:srgbClr val="141414"/>
                </a:solidFill>
                <a:latin typeface="Times" panose="02020603050405020304" pitchFamily="18" charset="0"/>
                <a:cs typeface="Times" panose="02020603050405020304" pitchFamily="18" charset="0"/>
              </a:rPr>
            </a:br>
            <a:r>
              <a:rPr lang="en-US" sz="907" dirty="0">
                <a:solidFill>
                  <a:srgbClr val="141414"/>
                </a:solidFill>
                <a:latin typeface="Times" panose="02020603050405020304" pitchFamily="18" charset="0"/>
                <a:cs typeface="Times" panose="02020603050405020304" pitchFamily="18" charset="0"/>
              </a:rPr>
              <a:t>"We have eight years to nearly halve global emissions. That's an enormous task, but still doable, as the IPCC has just reminded us - </a:t>
            </a:r>
            <a:r>
              <a:rPr lang="en-US" sz="907" b="1" dirty="0">
                <a:solidFill>
                  <a:srgbClr val="141414"/>
                </a:solidFill>
                <a:latin typeface="Times" panose="02020603050405020304" pitchFamily="18" charset="0"/>
                <a:cs typeface="Times" panose="02020603050405020304" pitchFamily="18" charset="0"/>
              </a:rPr>
              <a:t>but if people now start chasing emissions peak by 2025 as some kind of benchmark, we don't have a chance."</a:t>
            </a:r>
            <a:br>
              <a:rPr lang="en-US" sz="907" dirty="0">
                <a:solidFill>
                  <a:srgbClr val="141414"/>
                </a:solidFill>
                <a:latin typeface="Times" panose="02020603050405020304" pitchFamily="18" charset="0"/>
                <a:cs typeface="Times" panose="02020603050405020304" pitchFamily="18" charset="0"/>
              </a:rPr>
            </a:br>
            <a:endParaRPr lang="en-US" sz="907"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DEDCA86B-D2D4-AC40-8AAF-4EF24D39ECEA}"/>
              </a:ext>
            </a:extLst>
          </p:cNvPr>
          <p:cNvSpPr>
            <a:spLocks noGrp="1"/>
          </p:cNvSpPr>
          <p:nvPr>
            <p:ph idx="1"/>
          </p:nvPr>
        </p:nvSpPr>
        <p:spPr>
          <a:xfrm>
            <a:off x="155396" y="1874378"/>
            <a:ext cx="4020888" cy="442880"/>
          </a:xfrm>
        </p:spPr>
        <p:txBody>
          <a:bodyPr>
            <a:normAutofit/>
          </a:bodyPr>
          <a:lstStyle/>
          <a:p>
            <a:endParaRPr lang="en-US" sz="907" dirty="0">
              <a:hlinkClick r:id="rId2"/>
            </a:endParaRPr>
          </a:p>
          <a:p>
            <a:endParaRPr lang="en-US" sz="907" dirty="0">
              <a:hlinkClick r:id="rId2"/>
            </a:endParaRPr>
          </a:p>
          <a:p>
            <a:endParaRPr lang="en-US" sz="907" dirty="0">
              <a:hlinkClick r:id="rId2"/>
            </a:endParaRPr>
          </a:p>
          <a:p>
            <a:endParaRPr lang="en-US" sz="907" dirty="0">
              <a:hlinkClick r:id="rId2"/>
            </a:endParaRPr>
          </a:p>
        </p:txBody>
      </p:sp>
    </p:spTree>
    <p:extLst>
      <p:ext uri="{BB962C8B-B14F-4D97-AF65-F5344CB8AC3E}">
        <p14:creationId xmlns:p14="http://schemas.microsoft.com/office/powerpoint/2010/main" val="3194271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9611-FD39-A347-9F67-4F97F3C837B6}"/>
              </a:ext>
            </a:extLst>
          </p:cNvPr>
          <p:cNvSpPr>
            <a:spLocks noGrp="1"/>
          </p:cNvSpPr>
          <p:nvPr>
            <p:ph type="title"/>
          </p:nvPr>
        </p:nvSpPr>
        <p:spPr>
          <a:xfrm>
            <a:off x="2228850" y="285750"/>
            <a:ext cx="2328156" cy="259201"/>
          </a:xfrm>
        </p:spPr>
        <p:txBody>
          <a:bodyPr>
            <a:noAutofit/>
          </a:bodyPr>
          <a:lstStyle/>
          <a:p>
            <a:r>
              <a:rPr lang="en-US" sz="529" dirty="0"/>
              <a:t>Russian natural gas exports by destination (according to Gazprom, </a:t>
            </a:r>
            <a:r>
              <a:rPr lang="en-US" sz="529" dirty="0" err="1"/>
              <a:t>bcm</a:t>
            </a:r>
            <a:r>
              <a:rPr lang="en-US" sz="529" dirty="0"/>
              <a:t>:</a:t>
            </a:r>
            <a:endParaRPr lang="ru-RU" sz="529" dirty="0"/>
          </a:p>
        </p:txBody>
      </p:sp>
      <p:pic>
        <p:nvPicPr>
          <p:cNvPr id="5" name="Content Placeholder 4">
            <a:extLst>
              <a:ext uri="{FF2B5EF4-FFF2-40B4-BE49-F238E27FC236}">
                <a16:creationId xmlns:a16="http://schemas.microsoft.com/office/drawing/2014/main" id="{EC465609-0446-B846-A8BE-A5AF001BD0BD}"/>
              </a:ext>
            </a:extLst>
          </p:cNvPr>
          <p:cNvPicPr>
            <a:picLocks noGrp="1" noChangeAspect="1"/>
          </p:cNvPicPr>
          <p:nvPr>
            <p:ph idx="1"/>
          </p:nvPr>
        </p:nvPicPr>
        <p:blipFill>
          <a:blip r:embed="rId2"/>
          <a:stretch>
            <a:fillRect/>
          </a:stretch>
        </p:blipFill>
        <p:spPr>
          <a:xfrm>
            <a:off x="316945" y="285750"/>
            <a:ext cx="1837031" cy="2550347"/>
          </a:xfrm>
        </p:spPr>
      </p:pic>
      <p:graphicFrame>
        <p:nvGraphicFramePr>
          <p:cNvPr id="6" name="Table 5">
            <a:extLst>
              <a:ext uri="{FF2B5EF4-FFF2-40B4-BE49-F238E27FC236}">
                <a16:creationId xmlns:a16="http://schemas.microsoft.com/office/drawing/2014/main" id="{A7FCDF07-A5C7-0F4F-B578-F543A3721F7C}"/>
              </a:ext>
            </a:extLst>
          </p:cNvPr>
          <p:cNvGraphicFramePr>
            <a:graphicFrameLocks noGrp="1"/>
          </p:cNvGraphicFramePr>
          <p:nvPr>
            <p:extLst>
              <p:ext uri="{D42A27DB-BD31-4B8C-83A1-F6EECF244321}">
                <p14:modId xmlns:p14="http://schemas.microsoft.com/office/powerpoint/2010/main" val="1023660759"/>
              </p:ext>
            </p:extLst>
          </p:nvPr>
        </p:nvGraphicFramePr>
        <p:xfrm>
          <a:off x="2305050" y="544952"/>
          <a:ext cx="2057399" cy="2377206"/>
        </p:xfrm>
        <a:graphic>
          <a:graphicData uri="http://schemas.openxmlformats.org/drawingml/2006/table">
            <a:tbl>
              <a:tblPr>
                <a:tableStyleId>{5C22544A-7EE6-4342-B048-85BDC9FD1C3A}</a:tableStyleId>
              </a:tblPr>
              <a:tblGrid>
                <a:gridCol w="864107">
                  <a:extLst>
                    <a:ext uri="{9D8B030D-6E8A-4147-A177-3AD203B41FA5}">
                      <a16:colId xmlns:a16="http://schemas.microsoft.com/office/drawing/2014/main" val="2321983771"/>
                    </a:ext>
                  </a:extLst>
                </a:gridCol>
                <a:gridCol w="298323">
                  <a:extLst>
                    <a:ext uri="{9D8B030D-6E8A-4147-A177-3AD203B41FA5}">
                      <a16:colId xmlns:a16="http://schemas.microsoft.com/office/drawing/2014/main" val="493915543"/>
                    </a:ext>
                  </a:extLst>
                </a:gridCol>
                <a:gridCol w="298323">
                  <a:extLst>
                    <a:ext uri="{9D8B030D-6E8A-4147-A177-3AD203B41FA5}">
                      <a16:colId xmlns:a16="http://schemas.microsoft.com/office/drawing/2014/main" val="1985959121"/>
                    </a:ext>
                  </a:extLst>
                </a:gridCol>
                <a:gridCol w="298323">
                  <a:extLst>
                    <a:ext uri="{9D8B030D-6E8A-4147-A177-3AD203B41FA5}">
                      <a16:colId xmlns:a16="http://schemas.microsoft.com/office/drawing/2014/main" val="951529719"/>
                    </a:ext>
                  </a:extLst>
                </a:gridCol>
                <a:gridCol w="298323">
                  <a:extLst>
                    <a:ext uri="{9D8B030D-6E8A-4147-A177-3AD203B41FA5}">
                      <a16:colId xmlns:a16="http://schemas.microsoft.com/office/drawing/2014/main" val="640493096"/>
                    </a:ext>
                  </a:extLst>
                </a:gridCol>
              </a:tblGrid>
              <a:tr h="63098">
                <a:tc>
                  <a:txBody>
                    <a:bodyPr/>
                    <a:lstStyle/>
                    <a:p>
                      <a:pPr algn="l" fontAlgn="b"/>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en-US" sz="300" u="none" strike="noStrike">
                          <a:effectLst/>
                        </a:rPr>
                        <a:t>1Q2021</a:t>
                      </a:r>
                      <a:endParaRPr lang="en-US"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en-US" sz="300" u="none" strike="noStrike">
                          <a:effectLst/>
                        </a:rPr>
                        <a:t>1Q2020</a:t>
                      </a:r>
                      <a:endParaRPr lang="en-US" sz="300" b="0" i="0" u="none" strike="noStrike">
                        <a:solidFill>
                          <a:srgbClr val="000000"/>
                        </a:solidFill>
                        <a:effectLst/>
                        <a:latin typeface="Calibri" panose="020F0502020204030204" pitchFamily="34" charset="0"/>
                      </a:endParaRPr>
                    </a:p>
                  </a:txBody>
                  <a:tcPr marL="2145" marR="2145" marT="2145" marB="0" anchor="b"/>
                </a:tc>
                <a:tc>
                  <a:txBody>
                    <a:bodyPr/>
                    <a:lstStyle/>
                    <a:p>
                      <a:pPr algn="r" fontAlgn="b"/>
                      <a:r>
                        <a:rPr lang="ru-RU" sz="300" u="none" strike="noStrike">
                          <a:effectLst/>
                        </a:rPr>
                        <a:t>2020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r" fontAlgn="b"/>
                      <a:r>
                        <a:rPr lang="ru-RU" sz="300" u="none" strike="noStrike">
                          <a:effectLst/>
                        </a:rPr>
                        <a:t>2019</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96767503"/>
                  </a:ext>
                </a:extLst>
              </a:tr>
              <a:tr h="83189">
                <a:tc>
                  <a:txBody>
                    <a:bodyPr/>
                    <a:lstStyle/>
                    <a:p>
                      <a:pPr algn="l" fontAlgn="b"/>
                      <a:r>
                        <a:rPr lang="en-US" sz="400" u="none" strike="noStrike">
                          <a:effectLst/>
                        </a:rPr>
                        <a:t>China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2,601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0,715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4,101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0,328</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936810964"/>
                  </a:ext>
                </a:extLst>
              </a:tr>
              <a:tr h="83189">
                <a:tc>
                  <a:txBody>
                    <a:bodyPr/>
                    <a:lstStyle/>
                    <a:p>
                      <a:pPr algn="l" fontAlgn="b"/>
                      <a:r>
                        <a:rPr lang="en-US" sz="400" u="none" strike="noStrike">
                          <a:effectLst/>
                        </a:rPr>
                        <a:t>Germany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15,541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11,658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45,844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53,502</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176921529"/>
                  </a:ext>
                </a:extLst>
              </a:tr>
              <a:tr h="83189">
                <a:tc>
                  <a:txBody>
                    <a:bodyPr/>
                    <a:lstStyle/>
                    <a:p>
                      <a:pPr algn="l" fontAlgn="b"/>
                      <a:r>
                        <a:rPr lang="en-US" sz="400" u="none" strike="noStrike">
                          <a:effectLst/>
                        </a:rPr>
                        <a:t>Italy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4,613</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4,069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20,799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22,100</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26699249"/>
                  </a:ext>
                </a:extLst>
              </a:tr>
              <a:tr h="83189">
                <a:tc>
                  <a:txBody>
                    <a:bodyPr/>
                    <a:lstStyle/>
                    <a:p>
                      <a:pPr algn="l" fontAlgn="b"/>
                      <a:r>
                        <a:rPr lang="en-US" sz="400" u="none" strike="noStrike">
                          <a:effectLst/>
                        </a:rPr>
                        <a:t>Turkey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7,762</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3,757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16,399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15,510</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413325938"/>
                  </a:ext>
                </a:extLst>
              </a:tr>
              <a:tr h="83189">
                <a:tc>
                  <a:txBody>
                    <a:bodyPr/>
                    <a:lstStyle/>
                    <a:p>
                      <a:pPr algn="l" fontAlgn="b"/>
                      <a:r>
                        <a:rPr lang="en-US" sz="400" u="none" strike="noStrike">
                          <a:effectLst/>
                        </a:rPr>
                        <a:t>France</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3,243</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2,785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12,388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14,072</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578653187"/>
                  </a:ext>
                </a:extLst>
              </a:tr>
              <a:tr h="83189">
                <a:tc>
                  <a:txBody>
                    <a:bodyPr/>
                    <a:lstStyle/>
                    <a:p>
                      <a:pPr algn="l" fontAlgn="b"/>
                      <a:r>
                        <a:rPr lang="en-US" sz="400" u="none" strike="noStrike">
                          <a:effectLst/>
                        </a:rPr>
                        <a:t>Finland</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0,757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0,453</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1,609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2,457</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81947849"/>
                  </a:ext>
                </a:extLst>
              </a:tr>
              <a:tr h="83189">
                <a:tc>
                  <a:txBody>
                    <a:bodyPr/>
                    <a:lstStyle/>
                    <a:p>
                      <a:pPr algn="l" fontAlgn="b"/>
                      <a:r>
                        <a:rPr lang="en-US" sz="400" u="none" strike="noStrike">
                          <a:effectLst/>
                        </a:rPr>
                        <a:t>Austria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2,965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3,060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13,215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14,196</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89022892"/>
                  </a:ext>
                </a:extLst>
              </a:tr>
              <a:tr h="83189">
                <a:tc>
                  <a:txBody>
                    <a:bodyPr/>
                    <a:lstStyle/>
                    <a:p>
                      <a:pPr algn="l" fontAlgn="b"/>
                      <a:r>
                        <a:rPr lang="en-US" sz="400" u="none" strike="noStrike">
                          <a:effectLst/>
                        </a:rPr>
                        <a:t>Greece</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0,848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0,687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3,019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2,413</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94733817"/>
                  </a:ext>
                </a:extLst>
              </a:tr>
              <a:tr h="83189">
                <a:tc>
                  <a:txBody>
                    <a:bodyPr/>
                    <a:lstStyle/>
                    <a:p>
                      <a:pPr algn="l" fontAlgn="b"/>
                      <a:r>
                        <a:rPr lang="en-US" sz="400" u="none" strike="noStrike">
                          <a:effectLst/>
                        </a:rPr>
                        <a:t>Netherlands</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2,606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2,804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11,809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8,506</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154386048"/>
                  </a:ext>
                </a:extLst>
              </a:tr>
              <a:tr h="83189">
                <a:tc>
                  <a:txBody>
                    <a:bodyPr/>
                    <a:lstStyle/>
                    <a:p>
                      <a:pPr algn="l" fontAlgn="b"/>
                      <a:r>
                        <a:rPr lang="en-US" sz="400" u="none" strike="noStrike">
                          <a:effectLst/>
                        </a:rPr>
                        <a:t>Switzerland</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0,099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0,070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0,280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0,268</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380313120"/>
                  </a:ext>
                </a:extLst>
              </a:tr>
              <a:tr h="83189">
                <a:tc>
                  <a:txBody>
                    <a:bodyPr/>
                    <a:lstStyle/>
                    <a:p>
                      <a:pPr algn="l" fontAlgn="b"/>
                      <a:r>
                        <a:rPr lang="en-US" sz="400" u="none" strike="noStrike">
                          <a:effectLst/>
                        </a:rPr>
                        <a:t>Denmark</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0,439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0,358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1,845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1,670</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87339834"/>
                  </a:ext>
                </a:extLst>
              </a:tr>
              <a:tr h="83189">
                <a:tc>
                  <a:txBody>
                    <a:bodyPr/>
                    <a:lstStyle/>
                    <a:p>
                      <a:pPr algn="l" fontAlgn="b"/>
                      <a:r>
                        <a:rPr lang="en-US" sz="400" u="none" strike="noStrike">
                          <a:effectLst/>
                        </a:rPr>
                        <a:t>United Kingdom</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1,484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1,504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6,026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10,321</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890725404"/>
                  </a:ext>
                </a:extLst>
              </a:tr>
              <a:tr h="83189">
                <a:tc>
                  <a:txBody>
                    <a:bodyPr/>
                    <a:lstStyle/>
                    <a:p>
                      <a:pPr algn="l" fontAlgn="b"/>
                      <a:r>
                        <a:rPr lang="en-US" sz="400" u="none" strike="noStrike">
                          <a:effectLst/>
                        </a:rPr>
                        <a:t>Belgium</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0,637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0,666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2,499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2,417</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504569097"/>
                  </a:ext>
                </a:extLst>
              </a:tr>
              <a:tr h="151194">
                <a:tc>
                  <a:txBody>
                    <a:bodyPr/>
                    <a:lstStyle/>
                    <a:p>
                      <a:pPr algn="l" fontAlgn="b"/>
                      <a:r>
                        <a:rPr lang="en-US" sz="400" u="none" strike="noStrike">
                          <a:effectLst/>
                        </a:rPr>
                        <a:t>Total Western Europe and Turkey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40,994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31,871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135,732</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147,432</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895360744"/>
                  </a:ext>
                </a:extLst>
              </a:tr>
              <a:tr h="83189">
                <a:tc>
                  <a:txBody>
                    <a:bodyPr/>
                    <a:lstStyle/>
                    <a:p>
                      <a:pPr algn="l" fontAlgn="b"/>
                      <a:r>
                        <a:rPr lang="en-US" sz="400" u="none" strike="noStrike">
                          <a:effectLst/>
                        </a:rPr>
                        <a:t>Hungary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1,805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1,238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8,637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10,522</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528635845"/>
                  </a:ext>
                </a:extLst>
              </a:tr>
              <a:tr h="83189">
                <a:tc>
                  <a:txBody>
                    <a:bodyPr/>
                    <a:lstStyle/>
                    <a:p>
                      <a:pPr algn="l" fontAlgn="b"/>
                      <a:r>
                        <a:rPr lang="en-US" sz="400" u="none" strike="noStrike">
                          <a:effectLst/>
                        </a:rPr>
                        <a:t>Poland</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2,448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2,066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9,668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9,734</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747181094"/>
                  </a:ext>
                </a:extLst>
              </a:tr>
              <a:tr h="83189">
                <a:tc>
                  <a:txBody>
                    <a:bodyPr/>
                    <a:lstStyle/>
                    <a:p>
                      <a:pPr algn="l" fontAlgn="b"/>
                      <a:r>
                        <a:rPr lang="en-US" sz="400" u="none" strike="noStrike">
                          <a:effectLst/>
                        </a:rPr>
                        <a:t>Slovakia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1,406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1,753</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8,624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6,409</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274865095"/>
                  </a:ext>
                </a:extLst>
              </a:tr>
              <a:tr h="83189">
                <a:tc>
                  <a:txBody>
                    <a:bodyPr/>
                    <a:lstStyle/>
                    <a:p>
                      <a:pPr algn="l" fontAlgn="b"/>
                      <a:r>
                        <a:rPr lang="en-US" sz="400" u="none" strike="noStrike">
                          <a:effectLst/>
                        </a:rPr>
                        <a:t>Czech Republic</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0,744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0,840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5,013</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8,061</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171497296"/>
                  </a:ext>
                </a:extLst>
              </a:tr>
              <a:tr h="83189">
                <a:tc>
                  <a:txBody>
                    <a:bodyPr/>
                    <a:lstStyle/>
                    <a:p>
                      <a:pPr algn="l" fontAlgn="b"/>
                      <a:r>
                        <a:rPr lang="en-US" sz="400" u="none" strike="noStrike">
                          <a:effectLst/>
                        </a:rPr>
                        <a:t>Romania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0,599</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0,315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0,962</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0,994</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502624871"/>
                  </a:ext>
                </a:extLst>
              </a:tr>
              <a:tr h="83189">
                <a:tc>
                  <a:txBody>
                    <a:bodyPr/>
                    <a:lstStyle/>
                    <a:p>
                      <a:pPr algn="l" fontAlgn="b"/>
                      <a:r>
                        <a:rPr lang="en-US" sz="400" u="none" strike="noStrike">
                          <a:effectLst/>
                        </a:rPr>
                        <a:t>Bulgaria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0,725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0,476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2,287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2,387</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746475069"/>
                  </a:ext>
                </a:extLst>
              </a:tr>
              <a:tr h="83189">
                <a:tc>
                  <a:txBody>
                    <a:bodyPr/>
                    <a:lstStyle/>
                    <a:p>
                      <a:pPr algn="l" fontAlgn="b"/>
                      <a:r>
                        <a:rPr lang="en-US" sz="400" u="none" strike="noStrike">
                          <a:effectLst/>
                        </a:rPr>
                        <a:t>Serbia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0,737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0,430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1,346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2,135</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4020837041"/>
                  </a:ext>
                </a:extLst>
              </a:tr>
              <a:tr h="83189">
                <a:tc>
                  <a:txBody>
                    <a:bodyPr/>
                    <a:lstStyle/>
                    <a:p>
                      <a:pPr algn="l" fontAlgn="b"/>
                      <a:r>
                        <a:rPr lang="en-US" sz="400" u="none" strike="noStrike">
                          <a:effectLst/>
                        </a:rPr>
                        <a:t>Croatia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0,288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0,411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1,840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2,821</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716350342"/>
                  </a:ext>
                </a:extLst>
              </a:tr>
              <a:tr h="83189">
                <a:tc>
                  <a:txBody>
                    <a:bodyPr/>
                    <a:lstStyle/>
                    <a:p>
                      <a:pPr algn="l" fontAlgn="b"/>
                      <a:r>
                        <a:rPr lang="en-US" sz="400" u="none" strike="noStrike">
                          <a:effectLst/>
                        </a:rPr>
                        <a:t>Slovenia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 0,130</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0,056</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0,407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0,336</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1948354101"/>
                  </a:ext>
                </a:extLst>
              </a:tr>
              <a:tr h="83189">
                <a:tc>
                  <a:txBody>
                    <a:bodyPr/>
                    <a:lstStyle/>
                    <a:p>
                      <a:pPr algn="l" fontAlgn="b"/>
                      <a:r>
                        <a:rPr lang="en-US" sz="400" u="none" strike="noStrike">
                          <a:effectLst/>
                        </a:rPr>
                        <a:t>Bosnia and Herzegovina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 0,091</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0,088</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0,214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0,236</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773428596"/>
                  </a:ext>
                </a:extLst>
              </a:tr>
              <a:tr h="83189">
                <a:tc>
                  <a:txBody>
                    <a:bodyPr/>
                    <a:lstStyle/>
                    <a:p>
                      <a:pPr algn="l" fontAlgn="b"/>
                      <a:r>
                        <a:rPr lang="en-US" sz="400" u="none" strike="noStrike">
                          <a:effectLst/>
                        </a:rPr>
                        <a:t>Macedonia</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0,024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0,082</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0,137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0,296</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2917411235"/>
                  </a:ext>
                </a:extLst>
              </a:tr>
              <a:tr h="83189">
                <a:tc>
                  <a:txBody>
                    <a:bodyPr/>
                    <a:lstStyle/>
                    <a:p>
                      <a:pPr algn="l" fontAlgn="b"/>
                      <a:r>
                        <a:rPr lang="en-US" sz="400" u="none" strike="noStrike">
                          <a:effectLst/>
                        </a:rPr>
                        <a:t>Total Central Europe</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a:effectLst/>
                        </a:rPr>
                        <a:t>8,997</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7,755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39,135</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43,931</a:t>
                      </a:r>
                      <a:endParaRPr lang="ru-RU" sz="300" b="0" i="0" u="none" strike="noStrike">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4154192185"/>
                  </a:ext>
                </a:extLst>
              </a:tr>
              <a:tr h="83189">
                <a:tc>
                  <a:txBody>
                    <a:bodyPr/>
                    <a:lstStyle/>
                    <a:p>
                      <a:pPr algn="l" fontAlgn="b"/>
                      <a:r>
                        <a:rPr lang="en-US" sz="400" u="none" strike="noStrike">
                          <a:effectLst/>
                        </a:rPr>
                        <a:t>Total Europe and Turkey*</a:t>
                      </a:r>
                      <a:endParaRPr lang="en-US" sz="400" b="0" i="0" u="none" strike="noStrike">
                        <a:solidFill>
                          <a:srgbClr val="000000"/>
                        </a:solidFill>
                        <a:effectLst/>
                        <a:latin typeface="Inherit"/>
                      </a:endParaRPr>
                    </a:p>
                  </a:txBody>
                  <a:tcPr marL="2145" marR="2145" marT="2145" marB="0" anchor="b"/>
                </a:tc>
                <a:tc>
                  <a:txBody>
                    <a:bodyPr/>
                    <a:lstStyle/>
                    <a:p>
                      <a:pPr algn="l" fontAlgn="b"/>
                      <a:r>
                        <a:rPr lang="ru-RU" sz="300" u="none" strike="noStrike" dirty="0">
                          <a:effectLst/>
                        </a:rPr>
                        <a:t>51,374</a:t>
                      </a:r>
                      <a:endParaRPr lang="ru-RU" sz="300" b="0" i="0" u="none" strike="noStrike" dirty="0">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40,034</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a:effectLst/>
                        </a:rPr>
                        <a:t>     177,315 </a:t>
                      </a:r>
                      <a:endParaRPr lang="ru-RU" sz="300" b="0" i="0" u="none" strike="noStrike">
                        <a:solidFill>
                          <a:srgbClr val="000000"/>
                        </a:solidFill>
                        <a:effectLst/>
                        <a:latin typeface="Calibri" panose="020F0502020204030204" pitchFamily="34" charset="0"/>
                      </a:endParaRPr>
                    </a:p>
                  </a:txBody>
                  <a:tcPr marL="2145" marR="2145" marT="2145" marB="0" anchor="b"/>
                </a:tc>
                <a:tc>
                  <a:txBody>
                    <a:bodyPr/>
                    <a:lstStyle/>
                    <a:p>
                      <a:pPr algn="l" fontAlgn="b"/>
                      <a:r>
                        <a:rPr lang="ru-RU" sz="300" u="none" strike="noStrike" dirty="0">
                          <a:effectLst/>
                        </a:rPr>
                        <a:t>      192,558</a:t>
                      </a:r>
                      <a:endParaRPr lang="ru-RU" sz="300" b="0" i="0" u="none" strike="noStrike" dirty="0">
                        <a:solidFill>
                          <a:srgbClr val="000000"/>
                        </a:solidFill>
                        <a:effectLst/>
                        <a:latin typeface="Calibri" panose="020F0502020204030204" pitchFamily="34" charset="0"/>
                      </a:endParaRPr>
                    </a:p>
                  </a:txBody>
                  <a:tcPr marL="2145" marR="2145" marT="2145" marB="0" anchor="b"/>
                </a:tc>
                <a:extLst>
                  <a:ext uri="{0D108BD9-81ED-4DB2-BD59-A6C34878D82A}">
                    <a16:rowId xmlns:a16="http://schemas.microsoft.com/office/drawing/2014/main" val="3067406903"/>
                  </a:ext>
                </a:extLst>
              </a:tr>
            </a:tbl>
          </a:graphicData>
        </a:graphic>
      </p:graphicFrame>
    </p:spTree>
    <p:extLst>
      <p:ext uri="{BB962C8B-B14F-4D97-AF65-F5344CB8AC3E}">
        <p14:creationId xmlns:p14="http://schemas.microsoft.com/office/powerpoint/2010/main" val="4262183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83A769F-579A-0D48-8E24-646129207584}"/>
              </a:ext>
            </a:extLst>
          </p:cNvPr>
          <p:cNvPicPr>
            <a:picLocks noGrp="1" noChangeAspect="1"/>
          </p:cNvPicPr>
          <p:nvPr>
            <p:ph idx="1"/>
          </p:nvPr>
        </p:nvPicPr>
        <p:blipFill>
          <a:blip r:embed="rId2"/>
          <a:stretch>
            <a:fillRect/>
          </a:stretch>
        </p:blipFill>
        <p:spPr>
          <a:xfrm>
            <a:off x="316944" y="573568"/>
            <a:ext cx="4197906" cy="2760182"/>
          </a:xfrm>
        </p:spPr>
      </p:pic>
    </p:spTree>
    <p:extLst>
      <p:ext uri="{BB962C8B-B14F-4D97-AF65-F5344CB8AC3E}">
        <p14:creationId xmlns:p14="http://schemas.microsoft.com/office/powerpoint/2010/main" val="3483527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E0A63C-22A1-454B-A34C-BA58739B3C13}"/>
              </a:ext>
            </a:extLst>
          </p:cNvPr>
          <p:cNvPicPr>
            <a:picLocks noGrp="1" noChangeAspect="1"/>
          </p:cNvPicPr>
          <p:nvPr>
            <p:ph idx="1"/>
          </p:nvPr>
        </p:nvPicPr>
        <p:blipFill>
          <a:blip r:embed="rId2"/>
          <a:stretch>
            <a:fillRect/>
          </a:stretch>
        </p:blipFill>
        <p:spPr>
          <a:xfrm>
            <a:off x="316944" y="573568"/>
            <a:ext cx="3969306" cy="2760182"/>
          </a:xfrm>
        </p:spPr>
      </p:pic>
    </p:spTree>
    <p:extLst>
      <p:ext uri="{BB962C8B-B14F-4D97-AF65-F5344CB8AC3E}">
        <p14:creationId xmlns:p14="http://schemas.microsoft.com/office/powerpoint/2010/main" val="4212998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8947" cy="3467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CD8B7-3A80-B8E0-1346-7A2C50C1DF23}"/>
              </a:ext>
            </a:extLst>
          </p:cNvPr>
          <p:cNvSpPr>
            <a:spLocks noGrp="1"/>
          </p:cNvSpPr>
          <p:nvPr>
            <p:ph type="title"/>
          </p:nvPr>
        </p:nvSpPr>
        <p:spPr>
          <a:xfrm>
            <a:off x="316944" y="281689"/>
            <a:ext cx="3976211" cy="573047"/>
          </a:xfrm>
        </p:spPr>
        <p:txBody>
          <a:bodyPr>
            <a:normAutofit/>
          </a:bodyPr>
          <a:lstStyle/>
          <a:p>
            <a:pPr algn="ctr"/>
            <a:r>
              <a:rPr lang="en-US" sz="1100" b="1">
                <a:latin typeface="Times New Roman" panose="02020603050405020304" pitchFamily="18" charset="0"/>
                <a:cs typeface="Times New Roman" panose="02020603050405020304" pitchFamily="18" charset="0"/>
              </a:rPr>
              <a:t>The energy sector is the source of around three‐quarters of greenhouse gas emissions today</a:t>
            </a:r>
            <a:r>
              <a:rPr lang="en-US" sz="1100">
                <a:latin typeface="Times New Roman" panose="02020603050405020304" pitchFamily="18" charset="0"/>
                <a:cs typeface="Times New Roman" panose="02020603050405020304" pitchFamily="18" charset="0"/>
              </a:rPr>
              <a:t> and holds the key to averting the worst effects of climate change.</a:t>
            </a:r>
          </a:p>
        </p:txBody>
      </p:sp>
      <p:graphicFrame>
        <p:nvGraphicFramePr>
          <p:cNvPr id="4104" name="Content Placeholder 4101">
            <a:extLst>
              <a:ext uri="{FF2B5EF4-FFF2-40B4-BE49-F238E27FC236}">
                <a16:creationId xmlns:a16="http://schemas.microsoft.com/office/drawing/2014/main" id="{80D546F3-B640-AC49-DFC4-DA4FE935E000}"/>
              </a:ext>
            </a:extLst>
          </p:cNvPr>
          <p:cNvGraphicFramePr>
            <a:graphicFrameLocks noGrp="1"/>
          </p:cNvGraphicFramePr>
          <p:nvPr>
            <p:ph idx="1"/>
            <p:extLst>
              <p:ext uri="{D42A27DB-BD31-4B8C-83A1-F6EECF244321}">
                <p14:modId xmlns:p14="http://schemas.microsoft.com/office/powerpoint/2010/main" val="1226789889"/>
              </p:ext>
            </p:extLst>
          </p:nvPr>
        </p:nvGraphicFramePr>
        <p:xfrm>
          <a:off x="316944" y="924560"/>
          <a:ext cx="3976211" cy="2200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931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E4C1-A51B-4C49-1DBD-BF266B6BDF5B}"/>
              </a:ext>
            </a:extLst>
          </p:cNvPr>
          <p:cNvSpPr>
            <a:spLocks noGrp="1"/>
          </p:cNvSpPr>
          <p:nvPr>
            <p:ph type="title"/>
          </p:nvPr>
        </p:nvSpPr>
        <p:spPr>
          <a:xfrm>
            <a:off x="429941" y="667464"/>
            <a:ext cx="3551509" cy="503224"/>
          </a:xfrm>
        </p:spPr>
        <p:txBody>
          <a:bodyPr>
            <a:normAutofit/>
          </a:bodyPr>
          <a:lstStyle/>
          <a:p>
            <a:r>
              <a:rPr lang="en-US" sz="1399" b="1"/>
              <a:t>Key Issues to the Net-Zero Standard framework </a:t>
            </a:r>
            <a:br>
              <a:rPr lang="en-US" sz="1399"/>
            </a:br>
            <a:endParaRPr lang="en-US" sz="1399"/>
          </a:p>
        </p:txBody>
      </p:sp>
      <p:sp>
        <p:nvSpPr>
          <p:cNvPr id="3" name="Content Placeholder 2">
            <a:extLst>
              <a:ext uri="{FF2B5EF4-FFF2-40B4-BE49-F238E27FC236}">
                <a16:creationId xmlns:a16="http://schemas.microsoft.com/office/drawing/2014/main" id="{38579511-816E-421A-6440-DBE2D01DE7C2}"/>
              </a:ext>
            </a:extLst>
          </p:cNvPr>
          <p:cNvSpPr>
            <a:spLocks noGrp="1"/>
          </p:cNvSpPr>
          <p:nvPr>
            <p:ph idx="1"/>
          </p:nvPr>
        </p:nvSpPr>
        <p:spPr>
          <a:xfrm>
            <a:off x="144065" y="1047750"/>
            <a:ext cx="2294245" cy="1701873"/>
          </a:xfrm>
        </p:spPr>
        <p:txBody>
          <a:bodyPr>
            <a:noAutofit/>
          </a:bodyPr>
          <a:lstStyle/>
          <a:p>
            <a:r>
              <a:rPr lang="en-US" sz="800" dirty="0">
                <a:latin typeface="Times New Roman" panose="02020603050405020304" pitchFamily="18" charset="0"/>
                <a:cs typeface="Times New Roman" panose="02020603050405020304" pitchFamily="18" charset="0"/>
              </a:rPr>
              <a:t>Most of the global reductions in CO2 emissions through 2030 in our pathway come from </a:t>
            </a:r>
            <a:r>
              <a:rPr lang="en-US" sz="800" b="1" dirty="0">
                <a:latin typeface="Times New Roman" panose="02020603050405020304" pitchFamily="18" charset="0"/>
                <a:cs typeface="Times New Roman" panose="02020603050405020304" pitchFamily="18" charset="0"/>
              </a:rPr>
              <a:t>technologies readily available </a:t>
            </a:r>
            <a:r>
              <a:rPr lang="en-US" sz="800" dirty="0">
                <a:latin typeface="Times New Roman" panose="02020603050405020304" pitchFamily="18" charset="0"/>
                <a:cs typeface="Times New Roman" panose="02020603050405020304" pitchFamily="18" charset="0"/>
              </a:rPr>
              <a:t>today. </a:t>
            </a:r>
          </a:p>
          <a:p>
            <a:r>
              <a:rPr lang="en-US" sz="800" dirty="0">
                <a:latin typeface="Times New Roman" panose="02020603050405020304" pitchFamily="18" charset="0"/>
                <a:cs typeface="Times New Roman" panose="02020603050405020304" pitchFamily="18" charset="0"/>
              </a:rPr>
              <a:t>According to the International Energy Agency, </a:t>
            </a:r>
            <a:r>
              <a:rPr lang="en-US" sz="800" b="1" dirty="0">
                <a:latin typeface="Times New Roman" panose="02020603050405020304" pitchFamily="18" charset="0"/>
                <a:cs typeface="Times New Roman" panose="02020603050405020304" pitchFamily="18" charset="0"/>
              </a:rPr>
              <a:t>all the technologies needed to achieve the necessary deep cuts in global emissions by 2030 already exist.</a:t>
            </a:r>
          </a:p>
          <a:p>
            <a:r>
              <a:rPr lang="en-US" sz="800" dirty="0">
                <a:latin typeface="Times New Roman" panose="02020603050405020304" pitchFamily="18" charset="0"/>
                <a:cs typeface="Times New Roman" panose="02020603050405020304" pitchFamily="18" charset="0"/>
              </a:rPr>
              <a:t>However, innovation efforts must occur with further progress to bring these new technologies to market in time. </a:t>
            </a:r>
            <a:endParaRPr lang="en-US" sz="800" b="1" dirty="0">
              <a:latin typeface="Times New Roman" panose="02020603050405020304" pitchFamily="18" charset="0"/>
              <a:cs typeface="Times New Roman" panose="02020603050405020304" pitchFamily="18" charset="0"/>
            </a:endParaRPr>
          </a:p>
          <a:p>
            <a:r>
              <a:rPr lang="en-US" sz="800" b="1" dirty="0">
                <a:latin typeface="Times New Roman" panose="02020603050405020304" pitchFamily="18" charset="0"/>
                <a:cs typeface="Times New Roman" panose="02020603050405020304" pitchFamily="18" charset="0"/>
              </a:rPr>
              <a:t>To set near-term science-based targets</a:t>
            </a:r>
            <a:r>
              <a:rPr lang="en-US" sz="800" dirty="0">
                <a:latin typeface="Times New Roman" panose="02020603050405020304" pitchFamily="18" charset="0"/>
                <a:cs typeface="Times New Roman" panose="02020603050405020304" pitchFamily="18" charset="0"/>
              </a:rPr>
              <a:t>:</a:t>
            </a:r>
          </a:p>
          <a:p>
            <a:pPr lvl="1"/>
            <a:r>
              <a:rPr lang="en-US" sz="800" dirty="0">
                <a:latin typeface="Times New Roman" panose="02020603050405020304" pitchFamily="18" charset="0"/>
                <a:cs typeface="Times New Roman" panose="02020603050405020304" pitchFamily="18" charset="0"/>
              </a:rPr>
              <a:t>5-10 year emission reduction targets in line with 1.5°C pathways.</a:t>
            </a:r>
          </a:p>
          <a:p>
            <a:r>
              <a:rPr lang="en-US" sz="800" b="1" dirty="0">
                <a:latin typeface="Times New Roman" panose="02020603050405020304" pitchFamily="18" charset="0"/>
                <a:cs typeface="Times New Roman" panose="02020603050405020304" pitchFamily="18" charset="0"/>
              </a:rPr>
              <a:t>To set long-term science-based targets: </a:t>
            </a:r>
            <a:endParaRPr lang="en-US" sz="800" dirty="0">
              <a:latin typeface="Times New Roman" panose="02020603050405020304" pitchFamily="18" charset="0"/>
              <a:cs typeface="Times New Roman" panose="02020603050405020304" pitchFamily="18" charset="0"/>
            </a:endParaRPr>
          </a:p>
          <a:p>
            <a:pPr lvl="1"/>
            <a:r>
              <a:rPr lang="en-US" sz="800" dirty="0">
                <a:latin typeface="Times New Roman" panose="02020603050405020304" pitchFamily="18" charset="0"/>
                <a:cs typeface="Times New Roman" panose="02020603050405020304" pitchFamily="18" charset="0"/>
              </a:rPr>
              <a:t>Target to reduce emissions to a residual level in line with 1.5°C scenarios by 2050.</a:t>
            </a:r>
          </a:p>
        </p:txBody>
      </p:sp>
      <p:pic>
        <p:nvPicPr>
          <p:cNvPr id="5" name="Picture 2" descr="infographic of 8 actions needed by 2030">
            <a:extLst>
              <a:ext uri="{FF2B5EF4-FFF2-40B4-BE49-F238E27FC236}">
                <a16:creationId xmlns:a16="http://schemas.microsoft.com/office/drawing/2014/main" id="{1C531C50-E910-C483-663C-587546E859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40761" y="1445880"/>
            <a:ext cx="1810653" cy="1054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101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Content Placeholder 3077">
            <a:extLst>
              <a:ext uri="{FF2B5EF4-FFF2-40B4-BE49-F238E27FC236}">
                <a16:creationId xmlns:a16="http://schemas.microsoft.com/office/drawing/2014/main" id="{02A5A181-298B-BF69-7045-E4A488E42E04}"/>
              </a:ext>
            </a:extLst>
          </p:cNvPr>
          <p:cNvSpPr>
            <a:spLocks noGrp="1"/>
          </p:cNvSpPr>
          <p:nvPr>
            <p:ph idx="1"/>
          </p:nvPr>
        </p:nvSpPr>
        <p:spPr>
          <a:xfrm>
            <a:off x="95250" y="285750"/>
            <a:ext cx="1948842" cy="2337406"/>
          </a:xfrm>
        </p:spPr>
        <p:txBody>
          <a:bodyPr>
            <a:noAutofit/>
          </a:bodyPr>
          <a:lstStyle/>
          <a:p>
            <a:r>
              <a:rPr lang="en-US" sz="1200" b="1" dirty="0">
                <a:latin typeface="Times" panose="02020603050405020304" pitchFamily="18" charset="0"/>
                <a:cs typeface="Times" panose="02020603050405020304" pitchFamily="18" charset="0"/>
              </a:rPr>
              <a:t>In the least-cost scenario</a:t>
            </a:r>
            <a:r>
              <a:rPr lang="en-US" sz="1200" dirty="0">
                <a:latin typeface="Times" panose="02020603050405020304" pitchFamily="18" charset="0"/>
                <a:cs typeface="Times" panose="02020603050405020304" pitchFamily="18" charset="0"/>
              </a:rPr>
              <a:t>, to achieve net-zero emissions of CO2 by 2050, wind, solar, and battery storage capacity will have to increase several-fold. </a:t>
            </a:r>
          </a:p>
          <a:p>
            <a:r>
              <a:rPr lang="en-US" sz="1200" b="1" dirty="0">
                <a:latin typeface="Times" panose="02020603050405020304" pitchFamily="18" charset="0"/>
                <a:cs typeface="Times" panose="02020603050405020304" pitchFamily="18" charset="0"/>
              </a:rPr>
              <a:t>Vehicles</a:t>
            </a:r>
            <a:r>
              <a:rPr lang="en-US" sz="1200" dirty="0">
                <a:latin typeface="Times" panose="02020603050405020304" pitchFamily="18" charset="0"/>
                <a:cs typeface="Times" panose="02020603050405020304" pitchFamily="18" charset="0"/>
              </a:rPr>
              <a:t> will need to be mostly electric, powered either by batteries or fuel cells (middle charts).</a:t>
            </a:r>
          </a:p>
          <a:p>
            <a:r>
              <a:rPr lang="en-US" sz="1200" b="1" dirty="0">
                <a:latin typeface="Times" panose="02020603050405020304" pitchFamily="18" charset="0"/>
                <a:cs typeface="Times" panose="02020603050405020304" pitchFamily="18" charset="0"/>
              </a:rPr>
              <a:t>Residential space and water heaters</a:t>
            </a:r>
            <a:r>
              <a:rPr lang="en-US" sz="1200" dirty="0">
                <a:latin typeface="Times" panose="02020603050405020304" pitchFamily="18" charset="0"/>
                <a:cs typeface="Times" panose="02020603050405020304" pitchFamily="18" charset="0"/>
              </a:rPr>
              <a:t> will also need to be electrified, powered by heat pumps or electric heaters (right charts).</a:t>
            </a:r>
          </a:p>
        </p:txBody>
      </p:sp>
      <p:pic>
        <p:nvPicPr>
          <p:cNvPr id="3074" name="Picture 2" descr="2020-2050 charts">
            <a:extLst>
              <a:ext uri="{FF2B5EF4-FFF2-40B4-BE49-F238E27FC236}">
                <a16:creationId xmlns:a16="http://schemas.microsoft.com/office/drawing/2014/main" id="{80D48AE9-7683-0543-ED96-9A8A828859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44092" y="1112710"/>
            <a:ext cx="2276060" cy="124045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1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A6517-8821-B5DF-7361-A28480EDD449}"/>
              </a:ext>
            </a:extLst>
          </p:cNvPr>
          <p:cNvSpPr>
            <a:spLocks noGrp="1"/>
          </p:cNvSpPr>
          <p:nvPr>
            <p:ph idx="1"/>
          </p:nvPr>
        </p:nvSpPr>
        <p:spPr>
          <a:xfrm>
            <a:off x="171450" y="647870"/>
            <a:ext cx="1872641" cy="2000079"/>
          </a:xfrm>
        </p:spPr>
        <p:txBody>
          <a:bodyPr>
            <a:noAutofit/>
          </a:bodyPr>
          <a:lstStyle/>
          <a:p>
            <a:r>
              <a:rPr lang="en-US" sz="1050" dirty="0">
                <a:latin typeface="Times" panose="02020603050405020304" pitchFamily="18" charset="0"/>
                <a:cs typeface="Times" panose="02020603050405020304" pitchFamily="18" charset="0"/>
              </a:rPr>
              <a:t>Reaching net zero by 2050 requires further rapid </a:t>
            </a:r>
            <a:r>
              <a:rPr lang="en-US" sz="1050" b="1" dirty="0">
                <a:latin typeface="Times" panose="02020603050405020304" pitchFamily="18" charset="0"/>
                <a:cs typeface="Times" panose="02020603050405020304" pitchFamily="18" charset="0"/>
              </a:rPr>
              <a:t>deployment of available technologies</a:t>
            </a:r>
            <a:r>
              <a:rPr lang="en-US" sz="1050" dirty="0">
                <a:latin typeface="Times" panose="02020603050405020304" pitchFamily="18" charset="0"/>
                <a:cs typeface="Times" panose="02020603050405020304" pitchFamily="18" charset="0"/>
              </a:rPr>
              <a:t> and the widespread use of technologies on the market.  </a:t>
            </a:r>
          </a:p>
          <a:p>
            <a:r>
              <a:rPr lang="en-US" sz="1050" dirty="0">
                <a:latin typeface="Times" panose="02020603050405020304" pitchFamily="18" charset="0"/>
                <a:cs typeface="Times" panose="02020603050405020304" pitchFamily="18" charset="0"/>
              </a:rPr>
              <a:t>Clean energy innovation must accelerate rapidly, with governments putting </a:t>
            </a:r>
            <a:r>
              <a:rPr lang="en-US" sz="1050" b="1" dirty="0">
                <a:latin typeface="Times" panose="02020603050405020304" pitchFamily="18" charset="0"/>
                <a:cs typeface="Times" panose="02020603050405020304" pitchFamily="18" charset="0"/>
              </a:rPr>
              <a:t>R&amp;D, building infrastructure,</a:t>
            </a:r>
            <a:r>
              <a:rPr lang="en-US" sz="1050" dirty="0">
                <a:latin typeface="Times" panose="02020603050405020304" pitchFamily="18" charset="0"/>
                <a:cs typeface="Times" panose="02020603050405020304" pitchFamily="18" charset="0"/>
              </a:rPr>
              <a:t> and demonstration and deployment at the core of energy and climate policy.</a:t>
            </a:r>
          </a:p>
        </p:txBody>
      </p:sp>
      <p:pic>
        <p:nvPicPr>
          <p:cNvPr id="5" name="Picture 4">
            <a:extLst>
              <a:ext uri="{FF2B5EF4-FFF2-40B4-BE49-F238E27FC236}">
                <a16:creationId xmlns:a16="http://schemas.microsoft.com/office/drawing/2014/main" id="{7E9326CA-F7F3-C5CF-52FF-667812EB9097}"/>
              </a:ext>
            </a:extLst>
          </p:cNvPr>
          <p:cNvPicPr>
            <a:picLocks noChangeAspect="1"/>
          </p:cNvPicPr>
          <p:nvPr/>
        </p:nvPicPr>
        <p:blipFill>
          <a:blip r:embed="rId2"/>
          <a:stretch>
            <a:fillRect/>
          </a:stretch>
        </p:blipFill>
        <p:spPr>
          <a:xfrm>
            <a:off x="2044092" y="1097048"/>
            <a:ext cx="2276060" cy="1271777"/>
          </a:xfrm>
          <a:prstGeom prst="rect">
            <a:avLst/>
          </a:prstGeom>
          <a:effectLst/>
        </p:spPr>
      </p:pic>
      <p:sp>
        <p:nvSpPr>
          <p:cNvPr id="6" name="Rectangle 5">
            <a:extLst>
              <a:ext uri="{FF2B5EF4-FFF2-40B4-BE49-F238E27FC236}">
                <a16:creationId xmlns:a16="http://schemas.microsoft.com/office/drawing/2014/main" id="{8B630DEC-520B-63E8-0C4A-ABB118072142}"/>
              </a:ext>
            </a:extLst>
          </p:cNvPr>
          <p:cNvSpPr/>
          <p:nvPr/>
        </p:nvSpPr>
        <p:spPr>
          <a:xfrm>
            <a:off x="281993" y="2079233"/>
            <a:ext cx="3775657" cy="1140056"/>
          </a:xfrm>
          <a:prstGeom prst="rect">
            <a:avLst/>
          </a:prstGeom>
        </p:spPr>
        <p:txBody>
          <a:bodyPr wrap="square">
            <a:spAutoFit/>
          </a:bodyPr>
          <a:lstStyle/>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endParaRPr lang="en-US" sz="681" dirty="0">
              <a:hlinkClick r:id="rId3"/>
            </a:endParaRPr>
          </a:p>
          <a:p>
            <a:r>
              <a:rPr lang="en-US" sz="681" dirty="0">
                <a:hlinkClick r:id="rId3"/>
              </a:rPr>
              <a:t>Source: https://iea.blob.core.windows.net/assets/deebef5d-0c34-4539-9d0c-10b13d840027/NetZeroby2050-ARoadmapfortheGlobalEnergySector_CORR.pdf</a:t>
            </a:r>
            <a:endParaRPr lang="en-US" sz="681" dirty="0"/>
          </a:p>
          <a:p>
            <a:endParaRPr lang="en-US" sz="681" dirty="0"/>
          </a:p>
        </p:txBody>
      </p:sp>
    </p:spTree>
    <p:extLst>
      <p:ext uri="{BB962C8B-B14F-4D97-AF65-F5344CB8AC3E}">
        <p14:creationId xmlns:p14="http://schemas.microsoft.com/office/powerpoint/2010/main" val="412317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1C3B-AECC-48AA-DC04-BB45FB175D8D}"/>
              </a:ext>
            </a:extLst>
          </p:cNvPr>
          <p:cNvSpPr>
            <a:spLocks noGrp="1"/>
          </p:cNvSpPr>
          <p:nvPr>
            <p:ph type="title"/>
          </p:nvPr>
        </p:nvSpPr>
        <p:spPr>
          <a:xfrm>
            <a:off x="323851" y="209551"/>
            <a:ext cx="4027563" cy="685799"/>
          </a:xfrm>
        </p:spPr>
        <p:txBody>
          <a:bodyPr>
            <a:normAutofit/>
          </a:bodyPr>
          <a:lstStyle/>
          <a:p>
            <a:r>
              <a:rPr lang="en-US" sz="1059" b="1" dirty="0"/>
              <a:t>What would happen if we covered the Sahara Desert with solar panels?</a:t>
            </a:r>
            <a:br>
              <a:rPr lang="en-US" sz="1059" b="1" dirty="0"/>
            </a:br>
            <a:endParaRPr lang="en-US" sz="1059" dirty="0"/>
          </a:p>
        </p:txBody>
      </p:sp>
      <p:sp>
        <p:nvSpPr>
          <p:cNvPr id="3" name="Content Placeholder 2">
            <a:extLst>
              <a:ext uri="{FF2B5EF4-FFF2-40B4-BE49-F238E27FC236}">
                <a16:creationId xmlns:a16="http://schemas.microsoft.com/office/drawing/2014/main" id="{D1A9958D-8144-FB34-6AC7-DE834AC30962}"/>
              </a:ext>
            </a:extLst>
          </p:cNvPr>
          <p:cNvSpPr>
            <a:spLocks noGrp="1"/>
          </p:cNvSpPr>
          <p:nvPr>
            <p:ph idx="1"/>
          </p:nvPr>
        </p:nvSpPr>
        <p:spPr>
          <a:xfrm>
            <a:off x="171450" y="895350"/>
            <a:ext cx="2286000" cy="2362199"/>
          </a:xfrm>
        </p:spPr>
        <p:txBody>
          <a:bodyPr>
            <a:normAutofit lnSpcReduction="10000"/>
          </a:bodyPr>
          <a:lstStyle/>
          <a:p>
            <a:pPr marL="0" indent="0">
              <a:buNone/>
            </a:pPr>
            <a:r>
              <a:rPr lang="en-US" sz="1400" dirty="0">
                <a:latin typeface="Times" panose="02020603050405020304" pitchFamily="18" charset="0"/>
                <a:cs typeface="Times" panose="02020603050405020304" pitchFamily="18" charset="0"/>
              </a:rPr>
              <a:t>The Sahara Desert is one of the most exposed places on Earth to the sun’s rays. So, the idea is that if we could gather all that energy.</a:t>
            </a:r>
          </a:p>
          <a:p>
            <a:pPr marL="0" indent="0">
              <a:buNone/>
            </a:pPr>
            <a:r>
              <a:rPr lang="en-US" sz="1400" dirty="0">
                <a:latin typeface="Times" panose="02020603050405020304" pitchFamily="18" charset="0"/>
                <a:cs typeface="Times" panose="02020603050405020304" pitchFamily="18" charset="0"/>
              </a:rPr>
              <a:t>According to scientists</a:t>
            </a:r>
            <a:r>
              <a:rPr lang="en-US" sz="1400" i="1" dirty="0">
                <a:latin typeface="Times" panose="02020603050405020304" pitchFamily="18" charset="0"/>
                <a:cs typeface="Times" panose="02020603050405020304" pitchFamily="18" charset="0"/>
              </a:rPr>
              <a:t>, </a:t>
            </a:r>
            <a:r>
              <a:rPr lang="en-US" sz="1400" dirty="0">
                <a:latin typeface="Times" panose="02020603050405020304" pitchFamily="18" charset="0"/>
                <a:cs typeface="Times" panose="02020603050405020304" pitchFamily="18" charset="0"/>
              </a:rPr>
              <a:t>solar panels covering a surface of around 335km</a:t>
            </a:r>
            <a:r>
              <a:rPr lang="en-US" sz="1400" baseline="30000" dirty="0">
                <a:latin typeface="Times" panose="02020603050405020304" pitchFamily="18" charset="0"/>
                <a:cs typeface="Times" panose="02020603050405020304" pitchFamily="18" charset="0"/>
              </a:rPr>
              <a:t>2</a:t>
            </a:r>
            <a:r>
              <a:rPr lang="en-US" sz="1400" dirty="0">
                <a:latin typeface="Times" panose="02020603050405020304" pitchFamily="18" charset="0"/>
                <a:cs typeface="Times" panose="02020603050405020304" pitchFamily="18" charset="0"/>
              </a:rPr>
              <a:t> would be enough to power the world – </a:t>
            </a:r>
            <a:r>
              <a:rPr lang="en-US" sz="1400" b="1" dirty="0">
                <a:latin typeface="Times" panose="02020603050405020304" pitchFamily="18" charset="0"/>
                <a:cs typeface="Times" panose="02020603050405020304" pitchFamily="18" charset="0"/>
              </a:rPr>
              <a:t>(Sarah Desert = 9 mill km</a:t>
            </a:r>
            <a:r>
              <a:rPr lang="en-US" sz="1400" b="1" baseline="30000" dirty="0">
                <a:latin typeface="Times" panose="02020603050405020304" pitchFamily="18" charset="0"/>
                <a:cs typeface="Times" panose="02020603050405020304" pitchFamily="18" charset="0"/>
              </a:rPr>
              <a:t>2</a:t>
            </a:r>
            <a:r>
              <a:rPr lang="en-US" sz="1400" b="1" dirty="0">
                <a:latin typeface="Times" panose="02020603050405020304" pitchFamily="18" charset="0"/>
                <a:cs typeface="Times" panose="02020603050405020304" pitchFamily="18" charset="0"/>
              </a:rPr>
              <a:t>)</a:t>
            </a:r>
            <a:r>
              <a:rPr lang="en-US" sz="1400" dirty="0">
                <a:latin typeface="Times" panose="02020603050405020304" pitchFamily="18" charset="0"/>
                <a:cs typeface="Times" panose="02020603050405020304" pitchFamily="18" charset="0"/>
              </a:rPr>
              <a:t>.</a:t>
            </a:r>
          </a:p>
          <a:p>
            <a:r>
              <a:rPr lang="en-US" sz="756" dirty="0">
                <a:hlinkClick r:id="rId2"/>
              </a:rPr>
              <a:t>https://www.youtube.com/watch?v=62ASvupr8Zg</a:t>
            </a:r>
            <a:endParaRPr lang="en-US" sz="756" dirty="0"/>
          </a:p>
          <a:p>
            <a:endParaRPr lang="en-US" sz="756" dirty="0"/>
          </a:p>
        </p:txBody>
      </p:sp>
      <p:pic>
        <p:nvPicPr>
          <p:cNvPr id="6146" name="Picture 2" descr="What If the Sahara Desert Was Covered With Solar Panels? - YouTube">
            <a:extLst>
              <a:ext uri="{FF2B5EF4-FFF2-40B4-BE49-F238E27FC236}">
                <a16:creationId xmlns:a16="http://schemas.microsoft.com/office/drawing/2014/main" id="{ECD67976-C0CA-2183-E308-644EB0FE7F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40761" y="819150"/>
            <a:ext cx="1810653"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790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15C0D-12B8-F4A2-AC27-40166D9A36A0}"/>
              </a:ext>
            </a:extLst>
          </p:cNvPr>
          <p:cNvSpPr>
            <a:spLocks noGrp="1"/>
          </p:cNvSpPr>
          <p:nvPr>
            <p:ph type="title"/>
          </p:nvPr>
        </p:nvSpPr>
        <p:spPr>
          <a:xfrm>
            <a:off x="95250" y="133350"/>
            <a:ext cx="4419600" cy="762000"/>
          </a:xfrm>
        </p:spPr>
        <p:txBody>
          <a:bodyPr>
            <a:normAutofit/>
          </a:bodyPr>
          <a:lstStyle/>
          <a:p>
            <a:r>
              <a:rPr lang="en-US" b="1" dirty="0">
                <a:latin typeface="Times" panose="02020603050405020304" pitchFamily="18" charset="0"/>
                <a:cs typeface="Times" panose="02020603050405020304" pitchFamily="18" charset="0"/>
              </a:rPr>
              <a:t>Other exciting technologies are on the horizon. </a:t>
            </a:r>
          </a:p>
        </p:txBody>
      </p:sp>
      <p:sp>
        <p:nvSpPr>
          <p:cNvPr id="3" name="Content Placeholder 2">
            <a:extLst>
              <a:ext uri="{FF2B5EF4-FFF2-40B4-BE49-F238E27FC236}">
                <a16:creationId xmlns:a16="http://schemas.microsoft.com/office/drawing/2014/main" id="{551753C3-ED64-EB46-A7E9-0C18C6FCE3F2}"/>
              </a:ext>
            </a:extLst>
          </p:cNvPr>
          <p:cNvSpPr>
            <a:spLocks noGrp="1"/>
          </p:cNvSpPr>
          <p:nvPr>
            <p:ph idx="1"/>
          </p:nvPr>
        </p:nvSpPr>
        <p:spPr>
          <a:xfrm>
            <a:off x="258687" y="895350"/>
            <a:ext cx="2122564" cy="2362200"/>
          </a:xfrm>
        </p:spPr>
        <p:txBody>
          <a:bodyPr>
            <a:normAutofit/>
          </a:bodyPr>
          <a:lstStyle/>
          <a:p>
            <a:pPr marL="0" indent="0">
              <a:buNone/>
            </a:pPr>
            <a:r>
              <a:rPr lang="en-US" sz="900" dirty="0"/>
              <a:t>The University of Texas at Austin researchers have created a new sodium-based battery material.  Sodium a matter, abundant and easy to mine, is a cheaper and more environmentally friendly replacement for lithium-based battery technology.  </a:t>
            </a:r>
          </a:p>
          <a:p>
            <a:r>
              <a:rPr lang="en-US" sz="605" dirty="0">
                <a:hlinkClick r:id="rId2"/>
              </a:rPr>
              <a:t>https://news.utexas.edu/2021/12/06/sodium-based-material-yields-stable-alternative-to-lithium-ion-batteries/</a:t>
            </a:r>
            <a:endParaRPr lang="en-US" sz="605" dirty="0"/>
          </a:p>
          <a:p>
            <a:endParaRPr lang="en-US" sz="605" dirty="0"/>
          </a:p>
          <a:p>
            <a:pPr marL="0" indent="0">
              <a:buNone/>
            </a:pPr>
            <a:r>
              <a:rPr lang="en-US" sz="900" dirty="0"/>
              <a:t>Researchers at an institute under the Chinese Academy of Sciences have developed a way to synthesize starch from carbon dioxide much quicker than plants can naturally, potentially cutting emissions and reducing the amount of farmland needed for starch crops.</a:t>
            </a:r>
          </a:p>
          <a:p>
            <a:r>
              <a:rPr lang="en-US" sz="605" dirty="0">
                <a:hlinkClick r:id="rId3"/>
              </a:rPr>
              <a:t>https://www.youtube.com/watch?v=C2u6KIA5uPo</a:t>
            </a:r>
            <a:endParaRPr lang="en-US" sz="605" dirty="0"/>
          </a:p>
          <a:p>
            <a:endParaRPr lang="en-US" sz="605" dirty="0"/>
          </a:p>
        </p:txBody>
      </p:sp>
      <p:pic>
        <p:nvPicPr>
          <p:cNvPr id="8194" name="Picture 2" descr="Chinese scientists synthesize starch from CO2 in global first - CGTN">
            <a:extLst>
              <a:ext uri="{FF2B5EF4-FFF2-40B4-BE49-F238E27FC236}">
                <a16:creationId xmlns:a16="http://schemas.microsoft.com/office/drawing/2014/main" id="{19D41A45-A9A9-28C3-86F9-2021971489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40761" y="1352550"/>
            <a:ext cx="1810653"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785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11F660-CC3E-E505-EAD8-E33E1776FCFD}"/>
              </a:ext>
            </a:extLst>
          </p:cNvPr>
          <p:cNvSpPr>
            <a:spLocks noGrp="1"/>
          </p:cNvSpPr>
          <p:nvPr>
            <p:ph idx="1"/>
          </p:nvPr>
        </p:nvSpPr>
        <p:spPr>
          <a:xfrm>
            <a:off x="171450" y="285750"/>
            <a:ext cx="4267199" cy="3047999"/>
          </a:xfrm>
        </p:spPr>
        <p:txBody>
          <a:bodyPr>
            <a:normAutofit fontScale="25000" lnSpcReduction="20000"/>
          </a:bodyPr>
          <a:lstStyle/>
          <a:p>
            <a:pPr marL="0" indent="0">
              <a:lnSpc>
                <a:spcPct val="107000"/>
              </a:lnSpc>
              <a:spcAft>
                <a:spcPts val="800"/>
              </a:spcAft>
              <a:buNone/>
            </a:pPr>
            <a:r>
              <a:rPr lang="en-GB" sz="4800" b="1" dirty="0">
                <a:effectLst/>
                <a:latin typeface="Times" panose="02020603050405020304" pitchFamily="18" charset="0"/>
                <a:ea typeface="Calibri" panose="020F0502020204030204" pitchFamily="34" charset="0"/>
                <a:cs typeface="Times" panose="02020603050405020304" pitchFamily="18" charset="0"/>
              </a:rPr>
              <a:t>But …….. who is looking at the whole picture of this transformation?"</a:t>
            </a:r>
            <a:endParaRPr lang="it-IT" sz="4800" b="1" dirty="0">
              <a:effectLst/>
              <a:latin typeface="Times" panose="02020603050405020304" pitchFamily="18" charset="0"/>
              <a:ea typeface="Calibri" panose="020F0502020204030204" pitchFamily="34" charset="0"/>
              <a:cs typeface="Times" panose="02020603050405020304" pitchFamily="18" charset="0"/>
            </a:endParaRPr>
          </a:p>
          <a:p>
            <a:pPr marL="0" indent="0">
              <a:lnSpc>
                <a:spcPct val="120000"/>
              </a:lnSpc>
              <a:spcAft>
                <a:spcPts val="800"/>
              </a:spcAft>
              <a:buNone/>
            </a:pPr>
            <a:r>
              <a:rPr lang="en-GB" sz="4400" b="1" dirty="0">
                <a:effectLst/>
                <a:latin typeface="Times" panose="02020603050405020304" pitchFamily="18" charset="0"/>
                <a:ea typeface="Calibri" panose="020F0502020204030204" pitchFamily="34" charset="0"/>
                <a:cs typeface="Times" panose="02020603050405020304" pitchFamily="18" charset="0"/>
              </a:rPr>
              <a:t>Carlos Tavares</a:t>
            </a:r>
            <a:r>
              <a:rPr lang="en-GB" sz="4400" dirty="0">
                <a:effectLst/>
                <a:latin typeface="Times" panose="02020603050405020304" pitchFamily="18" charset="0"/>
                <a:ea typeface="Calibri" panose="020F0502020204030204" pitchFamily="34" charset="0"/>
                <a:cs typeface="Times" panose="02020603050405020304" pitchFamily="18" charset="0"/>
              </a:rPr>
              <a:t>, CEO of </a:t>
            </a:r>
            <a:r>
              <a:rPr lang="en-GB" sz="4400" dirty="0" err="1">
                <a:effectLst/>
                <a:latin typeface="Times" panose="02020603050405020304" pitchFamily="18" charset="0"/>
                <a:ea typeface="Calibri" panose="020F0502020204030204" pitchFamily="34" charset="0"/>
                <a:cs typeface="Times" panose="02020603050405020304" pitchFamily="18" charset="0"/>
              </a:rPr>
              <a:t>Stellantis</a:t>
            </a:r>
            <a:r>
              <a:rPr lang="en-GB" sz="4400" dirty="0">
                <a:effectLst/>
                <a:latin typeface="Times" panose="02020603050405020304" pitchFamily="18" charset="0"/>
                <a:ea typeface="Calibri" panose="020F0502020204030204" pitchFamily="34" charset="0"/>
                <a:cs typeface="Times" panose="02020603050405020304" pitchFamily="18" charset="0"/>
              </a:rPr>
              <a:t>: "We will have a shortage of batteries around 2025 or 2026 …… And if there is no shortage of batteries, there will be a significant dependence of the Western world on Asia." </a:t>
            </a:r>
          </a:p>
          <a:p>
            <a:pPr marL="0" indent="0">
              <a:lnSpc>
                <a:spcPct val="120000"/>
              </a:lnSpc>
              <a:spcAft>
                <a:spcPts val="800"/>
              </a:spcAft>
              <a:buNone/>
            </a:pPr>
            <a:r>
              <a:rPr lang="en-GB" sz="4400" dirty="0">
                <a:effectLst/>
                <a:latin typeface="Times" panose="02020603050405020304" pitchFamily="18" charset="0"/>
                <a:ea typeface="Calibri" panose="020F0502020204030204" pitchFamily="34" charset="0"/>
                <a:cs typeface="Times" panose="02020603050405020304" pitchFamily="18" charset="0"/>
              </a:rPr>
              <a:t>Battery supply challenges would fuel a big problem: </a:t>
            </a:r>
            <a:r>
              <a:rPr lang="en-GB" sz="4400" b="1" dirty="0">
                <a:effectLst/>
                <a:latin typeface="Times" panose="02020603050405020304" pitchFamily="18" charset="0"/>
                <a:ea typeface="Calibri" panose="020F0502020204030204" pitchFamily="34" charset="0"/>
                <a:cs typeface="Times" panose="02020603050405020304" pitchFamily="18" charset="0"/>
              </a:rPr>
              <a:t>keeping cars affordable</a:t>
            </a:r>
            <a:r>
              <a:rPr lang="en-GB" sz="4400" dirty="0">
                <a:effectLst/>
                <a:latin typeface="Times" panose="02020603050405020304" pitchFamily="18" charset="0"/>
                <a:ea typeface="Calibri" panose="020F0502020204030204" pitchFamily="34" charset="0"/>
                <a:cs typeface="Times" panose="02020603050405020304" pitchFamily="18" charset="0"/>
              </a:rPr>
              <a:t> in the transition to electric models would be an issue for manufacturers' margins in a "Darwinian era for the industry ……. Those who are unable to transform will be in trouble".</a:t>
            </a:r>
            <a:endParaRPr lang="it-IT" sz="4400" dirty="0">
              <a:effectLst/>
              <a:latin typeface="Times" panose="02020603050405020304" pitchFamily="18" charset="0"/>
              <a:ea typeface="Calibri" panose="020F0502020204030204" pitchFamily="34" charset="0"/>
              <a:cs typeface="Times" panose="02020603050405020304" pitchFamily="18" charset="0"/>
            </a:endParaRPr>
          </a:p>
          <a:p>
            <a:pPr marL="0" indent="0">
              <a:lnSpc>
                <a:spcPct val="120000"/>
              </a:lnSpc>
              <a:buNone/>
            </a:pPr>
            <a:r>
              <a:rPr lang="en-GB" sz="4400" dirty="0">
                <a:effectLst/>
                <a:latin typeface="Times" panose="02020603050405020304" pitchFamily="18" charset="0"/>
                <a:ea typeface="Calibri" panose="020F0502020204030204" pitchFamily="34" charset="0"/>
                <a:cs typeface="Times" panose="02020603050405020304" pitchFamily="18" charset="0"/>
              </a:rPr>
              <a:t>The supply of raw materials, including those needed </a:t>
            </a:r>
            <a:r>
              <a:rPr lang="en-GB" sz="4400" b="1" dirty="0">
                <a:effectLst/>
                <a:latin typeface="Times" panose="02020603050405020304" pitchFamily="18" charset="0"/>
                <a:ea typeface="Calibri" panose="020F0502020204030204" pitchFamily="34" charset="0"/>
                <a:cs typeface="Times" panose="02020603050405020304" pitchFamily="18" charset="0"/>
              </a:rPr>
              <a:t>to make lighter chassis for cars weighed</a:t>
            </a:r>
            <a:r>
              <a:rPr lang="en-GB" sz="4400" dirty="0">
                <a:effectLst/>
                <a:latin typeface="Times" panose="02020603050405020304" pitchFamily="18" charset="0"/>
                <a:ea typeface="Calibri" panose="020F0502020204030204" pitchFamily="34" charset="0"/>
                <a:cs typeface="Times" panose="02020603050405020304" pitchFamily="18" charset="0"/>
              </a:rPr>
              <a:t> down by batteries, will create problems. "Everyone will bring electric vehicles to market …. Where is the </a:t>
            </a:r>
            <a:r>
              <a:rPr lang="en-GB" sz="4400" b="1" dirty="0">
                <a:effectLst/>
                <a:latin typeface="Times" panose="02020603050405020304" pitchFamily="18" charset="0"/>
                <a:ea typeface="Calibri" panose="020F0502020204030204" pitchFamily="34" charset="0"/>
                <a:cs typeface="Times" panose="02020603050405020304" pitchFamily="18" charset="0"/>
              </a:rPr>
              <a:t>charging infrastructure</a:t>
            </a:r>
            <a:r>
              <a:rPr lang="en-GB" sz="4400" dirty="0">
                <a:effectLst/>
                <a:latin typeface="Times" panose="02020603050405020304" pitchFamily="18" charset="0"/>
                <a:ea typeface="Calibri" panose="020F0502020204030204" pitchFamily="34" charset="0"/>
                <a:cs typeface="Times" panose="02020603050405020304" pitchFamily="18" charset="0"/>
              </a:rPr>
              <a:t>? What are the </a:t>
            </a:r>
            <a:r>
              <a:rPr lang="en-GB" sz="4400" b="1" dirty="0">
                <a:effectLst/>
                <a:latin typeface="Times" panose="02020603050405020304" pitchFamily="18" charset="0"/>
                <a:ea typeface="Calibri" panose="020F0502020204030204" pitchFamily="34" charset="0"/>
                <a:cs typeface="Times" panose="02020603050405020304" pitchFamily="18" charset="0"/>
              </a:rPr>
              <a:t>geopolitical risks </a:t>
            </a:r>
            <a:r>
              <a:rPr lang="en-GB" sz="4400" dirty="0">
                <a:effectLst/>
                <a:latin typeface="Times" panose="02020603050405020304" pitchFamily="18" charset="0"/>
                <a:ea typeface="Calibri" panose="020F0502020204030204" pitchFamily="34" charset="0"/>
                <a:cs typeface="Times" panose="02020603050405020304" pitchFamily="18" charset="0"/>
              </a:rPr>
              <a:t>of procuring those </a:t>
            </a:r>
            <a:r>
              <a:rPr lang="en-GB" sz="4400" b="1" dirty="0">
                <a:effectLst/>
                <a:latin typeface="Times" panose="02020603050405020304" pitchFamily="18" charset="0"/>
                <a:ea typeface="Calibri" panose="020F0502020204030204" pitchFamily="34" charset="0"/>
                <a:cs typeface="Times" panose="02020603050405020304" pitchFamily="18" charset="0"/>
              </a:rPr>
              <a:t>raw materials</a:t>
            </a:r>
            <a:r>
              <a:rPr lang="en-GB" sz="4400" dirty="0">
                <a:effectLst/>
                <a:latin typeface="Times" panose="02020603050405020304" pitchFamily="18" charset="0"/>
                <a:ea typeface="Calibri" panose="020F0502020204030204" pitchFamily="34" charset="0"/>
                <a:cs typeface="Times" panose="02020603050405020304" pitchFamily="18" charset="0"/>
              </a:rPr>
              <a:t>?” Tavares said.</a:t>
            </a:r>
            <a:endParaRPr lang="it-IT" sz="4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5734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83">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0100" cy="854736"/>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3030" y="299202"/>
            <a:ext cx="52574" cy="70292"/>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88"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8694" y="415123"/>
            <a:ext cx="34461" cy="46076"/>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90"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7154" y="675557"/>
            <a:ext cx="48292" cy="64567"/>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48" name="CasellaDiTesto 9">
            <a:extLst>
              <a:ext uri="{FF2B5EF4-FFF2-40B4-BE49-F238E27FC236}">
                <a16:creationId xmlns:a16="http://schemas.microsoft.com/office/drawing/2014/main" id="{DE6964CD-C66E-9AA1-904D-0D7DBDCACB80}"/>
              </a:ext>
            </a:extLst>
          </p:cNvPr>
          <p:cNvGraphicFramePr/>
          <p:nvPr>
            <p:extLst>
              <p:ext uri="{D42A27DB-BD31-4B8C-83A1-F6EECF244321}">
                <p14:modId xmlns:p14="http://schemas.microsoft.com/office/powerpoint/2010/main" val="2597983896"/>
              </p:ext>
            </p:extLst>
          </p:nvPr>
        </p:nvGraphicFramePr>
        <p:xfrm>
          <a:off x="316944" y="1117901"/>
          <a:ext cx="3976211" cy="2004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340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A839-9D64-86E2-0F97-0AB151AE5059}"/>
              </a:ext>
            </a:extLst>
          </p:cNvPr>
          <p:cNvSpPr>
            <a:spLocks noGrp="1"/>
          </p:cNvSpPr>
          <p:nvPr>
            <p:ph type="title"/>
          </p:nvPr>
        </p:nvSpPr>
        <p:spPr>
          <a:xfrm>
            <a:off x="238572" y="678778"/>
            <a:ext cx="1456878" cy="650024"/>
          </a:xfrm>
        </p:spPr>
        <p:txBody>
          <a:bodyPr anchor="b">
            <a:normAutofit fontScale="90000"/>
          </a:bodyPr>
          <a:lstStyle/>
          <a:p>
            <a:r>
              <a:rPr lang="en-US" sz="1437" b="1" dirty="0"/>
              <a:t>Assembling a large skilled “Net Zero Jobs” workforce.</a:t>
            </a:r>
            <a:endParaRPr lang="en-US" sz="1437" dirty="0"/>
          </a:p>
        </p:txBody>
      </p:sp>
      <p:sp>
        <p:nvSpPr>
          <p:cNvPr id="3" name="Content Placeholder 2">
            <a:extLst>
              <a:ext uri="{FF2B5EF4-FFF2-40B4-BE49-F238E27FC236}">
                <a16:creationId xmlns:a16="http://schemas.microsoft.com/office/drawing/2014/main" id="{AE18F151-E408-860D-8521-0067803C5C88}"/>
              </a:ext>
            </a:extLst>
          </p:cNvPr>
          <p:cNvSpPr>
            <a:spLocks noGrp="1"/>
          </p:cNvSpPr>
          <p:nvPr>
            <p:ph idx="1"/>
          </p:nvPr>
        </p:nvSpPr>
        <p:spPr>
          <a:xfrm>
            <a:off x="162372" y="1498435"/>
            <a:ext cx="1685478" cy="1289675"/>
          </a:xfrm>
        </p:spPr>
        <p:txBody>
          <a:bodyPr anchor="t">
            <a:noAutofit/>
          </a:bodyPr>
          <a:lstStyle/>
          <a:p>
            <a:r>
              <a:rPr lang="en-US" sz="1100" dirty="0">
                <a:latin typeface="Times" panose="02020603050405020304" pitchFamily="18" charset="0"/>
                <a:cs typeface="Times" panose="02020603050405020304" pitchFamily="18" charset="0"/>
              </a:rPr>
              <a:t>Decarbonization won’t happen at the necessary speed and scale </a:t>
            </a:r>
            <a:r>
              <a:rPr lang="en-US" sz="1100" b="1" dirty="0">
                <a:latin typeface="Times" panose="02020603050405020304" pitchFamily="18" charset="0"/>
                <a:cs typeface="Times" panose="02020603050405020304" pitchFamily="18" charset="0"/>
              </a:rPr>
              <a:t>without assembling a large skilled workforce.</a:t>
            </a:r>
          </a:p>
          <a:p>
            <a:r>
              <a:rPr lang="en-US" sz="1100" dirty="0">
                <a:latin typeface="Times" panose="02020603050405020304" pitchFamily="18" charset="0"/>
                <a:cs typeface="Times" panose="02020603050405020304" pitchFamily="18" charset="0"/>
              </a:rPr>
              <a:t>Even before the pandemic, the demand for green skills was particularly acute in the energy industry. </a:t>
            </a:r>
          </a:p>
        </p:txBody>
      </p:sp>
      <p:pic>
        <p:nvPicPr>
          <p:cNvPr id="5" name="Picture 4">
            <a:extLst>
              <a:ext uri="{FF2B5EF4-FFF2-40B4-BE49-F238E27FC236}">
                <a16:creationId xmlns:a16="http://schemas.microsoft.com/office/drawing/2014/main" id="{9218536F-489E-8C5A-CA22-541F154B81E0}"/>
              </a:ext>
            </a:extLst>
          </p:cNvPr>
          <p:cNvPicPr>
            <a:picLocks noChangeAspect="1"/>
          </p:cNvPicPr>
          <p:nvPr/>
        </p:nvPicPr>
        <p:blipFill>
          <a:blip r:embed="rId2"/>
          <a:stretch>
            <a:fillRect/>
          </a:stretch>
        </p:blipFill>
        <p:spPr>
          <a:xfrm>
            <a:off x="2000250" y="927568"/>
            <a:ext cx="2370125" cy="1611965"/>
          </a:xfrm>
          <a:prstGeom prst="rect">
            <a:avLst/>
          </a:prstGeom>
        </p:spPr>
      </p:pic>
    </p:spTree>
    <p:extLst>
      <p:ext uri="{BB962C8B-B14F-4D97-AF65-F5344CB8AC3E}">
        <p14:creationId xmlns:p14="http://schemas.microsoft.com/office/powerpoint/2010/main" val="2667861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08947"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49268644-99D0-7C4B-8C71-A33B32AEEA6E}"/>
              </a:ext>
            </a:extLst>
          </p:cNvPr>
          <p:cNvSpPr>
            <a:spLocks noGrp="1"/>
          </p:cNvSpPr>
          <p:nvPr>
            <p:ph type="title"/>
          </p:nvPr>
        </p:nvSpPr>
        <p:spPr>
          <a:xfrm>
            <a:off x="185622" y="644414"/>
            <a:ext cx="1589785" cy="2053800"/>
          </a:xfrm>
        </p:spPr>
        <p:txBody>
          <a:bodyPr>
            <a:normAutofit/>
          </a:bodyPr>
          <a:lstStyle/>
          <a:p>
            <a:r>
              <a:rPr lang="en-US" sz="2042" dirty="0"/>
              <a:t>WEF identified the in-demand skills for green jobs.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1943" y="1669161"/>
            <a:ext cx="1694212"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B3F4F445-B803-D752-F24E-E0F5221862D6}"/>
              </a:ext>
            </a:extLst>
          </p:cNvPr>
          <p:cNvSpPr>
            <a:spLocks noGrp="1"/>
          </p:cNvSpPr>
          <p:nvPr>
            <p:ph idx="1"/>
          </p:nvPr>
        </p:nvSpPr>
        <p:spPr>
          <a:xfrm>
            <a:off x="1812507" y="209550"/>
            <a:ext cx="2681595" cy="2971799"/>
          </a:xfrm>
        </p:spPr>
        <p:txBody>
          <a:bodyPr anchor="ctr">
            <a:noAutofit/>
          </a:bodyPr>
          <a:lstStyle/>
          <a:p>
            <a:pPr>
              <a:lnSpc>
                <a:spcPct val="120000"/>
              </a:lnSpc>
            </a:pPr>
            <a:r>
              <a:rPr lang="en-US" sz="900" b="1" dirty="0">
                <a:latin typeface="Times" panose="02020603050405020304" pitchFamily="18" charset="0"/>
                <a:cs typeface="Times" panose="02020603050405020304" pitchFamily="18" charset="0"/>
              </a:rPr>
              <a:t>Science skills</a:t>
            </a:r>
            <a:r>
              <a:rPr lang="en-US" sz="900" dirty="0">
                <a:latin typeface="Times" panose="02020603050405020304" pitchFamily="18" charset="0"/>
                <a:cs typeface="Times" panose="02020603050405020304" pitchFamily="18" charset="0"/>
              </a:rPr>
              <a:t>: key roles will include environmental scientists, biologists, hydrologists, and biochemists. People in these jobs will monitor, manage and protect natural resources, including land and valuable water supplies. </a:t>
            </a:r>
          </a:p>
          <a:p>
            <a:pPr>
              <a:lnSpc>
                <a:spcPct val="120000"/>
              </a:lnSpc>
            </a:pPr>
            <a:r>
              <a:rPr lang="en-US" sz="900" b="1" dirty="0">
                <a:latin typeface="Times" panose="02020603050405020304" pitchFamily="18" charset="0"/>
                <a:cs typeface="Times" panose="02020603050405020304" pitchFamily="18" charset="0"/>
              </a:rPr>
              <a:t>Architectural and planning skills</a:t>
            </a:r>
            <a:r>
              <a:rPr lang="en-US" sz="900" dirty="0">
                <a:latin typeface="Times" panose="02020603050405020304" pitchFamily="18" charset="0"/>
                <a:cs typeface="Times" panose="02020603050405020304" pitchFamily="18" charset="0"/>
              </a:rPr>
              <a:t>: Buildings will become more energy-efficient, with fewer resources used to construct and operate them. Architects and planners will design these buildings to comply with environmental regulations and client demands for green spaces. </a:t>
            </a:r>
          </a:p>
          <a:p>
            <a:pPr>
              <a:lnSpc>
                <a:spcPct val="120000"/>
              </a:lnSpc>
            </a:pPr>
            <a:r>
              <a:rPr lang="en-US" sz="900" b="1" dirty="0">
                <a:latin typeface="Times" panose="02020603050405020304" pitchFamily="18" charset="0"/>
                <a:cs typeface="Times" panose="02020603050405020304" pitchFamily="18" charset="0"/>
              </a:rPr>
              <a:t>Green engineering and tech skills:</a:t>
            </a:r>
            <a:r>
              <a:rPr lang="en-US" sz="900" dirty="0">
                <a:latin typeface="Times" panose="02020603050405020304" pitchFamily="18" charset="0"/>
                <a:cs typeface="Times" panose="02020603050405020304" pitchFamily="18" charset="0"/>
              </a:rPr>
              <a:t> Today’s young people will be tomorrow’s green engineers, helping design and maintain solar panels, wind turbines, low emissions vehicles, and other green economy technology.</a:t>
            </a:r>
            <a:endParaRPr lang="en-US" sz="900" dirty="0"/>
          </a:p>
        </p:txBody>
      </p:sp>
      <p:sp>
        <p:nvSpPr>
          <p:cNvPr id="7" name="Rectangle 6">
            <a:extLst>
              <a:ext uri="{FF2B5EF4-FFF2-40B4-BE49-F238E27FC236}">
                <a16:creationId xmlns:a16="http://schemas.microsoft.com/office/drawing/2014/main" id="{B1822392-56A5-0D6F-8ABA-B2317FE87AFB}"/>
              </a:ext>
            </a:extLst>
          </p:cNvPr>
          <p:cNvSpPr/>
          <p:nvPr/>
        </p:nvSpPr>
        <p:spPr>
          <a:xfrm>
            <a:off x="512023" y="2684090"/>
            <a:ext cx="3353659" cy="651460"/>
          </a:xfrm>
          <a:prstGeom prst="rect">
            <a:avLst/>
          </a:prstGeom>
        </p:spPr>
        <p:txBody>
          <a:bodyPr wrap="square">
            <a:spAutoFit/>
          </a:bodyPr>
          <a:lstStyle/>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r>
              <a:rPr lang="en-US" sz="454" dirty="0">
                <a:solidFill>
                  <a:prstClr val="black"/>
                </a:solidFill>
                <a:latin typeface="Calibri" panose="020F0502020204030204"/>
              </a:rPr>
              <a:t>Source: https://www.weforum.org/agenda/2021/08/these-are-the-skills-young-people-will-need-for-the-green-jobs-of-the-future/</a:t>
            </a:r>
          </a:p>
        </p:txBody>
      </p:sp>
    </p:spTree>
    <p:extLst>
      <p:ext uri="{BB962C8B-B14F-4D97-AF65-F5344CB8AC3E}">
        <p14:creationId xmlns:p14="http://schemas.microsoft.com/office/powerpoint/2010/main" val="1105600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08947"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45713240-A518-B8D0-0169-51C28AEA4B0D}"/>
              </a:ext>
            </a:extLst>
          </p:cNvPr>
          <p:cNvSpPr>
            <a:spLocks noGrp="1"/>
          </p:cNvSpPr>
          <p:nvPr>
            <p:ph type="title"/>
          </p:nvPr>
        </p:nvSpPr>
        <p:spPr>
          <a:xfrm>
            <a:off x="316945" y="575022"/>
            <a:ext cx="3976211" cy="501229"/>
          </a:xfrm>
        </p:spPr>
        <p:txBody>
          <a:bodyPr>
            <a:normAutofit fontScale="90000"/>
          </a:bodyPr>
          <a:lstStyle/>
          <a:p>
            <a:r>
              <a:rPr lang="en-US" sz="2042"/>
              <a:t>WEF identified the skills for green job </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79" y="1071216"/>
            <a:ext cx="4104142"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A119DEC-74A4-F983-879F-64C2F4611C87}"/>
              </a:ext>
            </a:extLst>
          </p:cNvPr>
          <p:cNvSpPr>
            <a:spLocks noGrp="1"/>
          </p:cNvSpPr>
          <p:nvPr>
            <p:ph idx="1"/>
          </p:nvPr>
        </p:nvSpPr>
        <p:spPr>
          <a:xfrm>
            <a:off x="171451" y="1166508"/>
            <a:ext cx="4267200" cy="1607772"/>
          </a:xfrm>
        </p:spPr>
        <p:txBody>
          <a:bodyPr>
            <a:noAutofit/>
          </a:bodyPr>
          <a:lstStyle/>
          <a:p>
            <a:r>
              <a:rPr lang="en-US" sz="1050" b="1" dirty="0">
                <a:latin typeface="Times" panose="02020603050405020304" pitchFamily="18" charset="0"/>
                <a:cs typeface="Times" panose="02020603050405020304" pitchFamily="18" charset="0"/>
              </a:rPr>
              <a:t>Agriculture skills:</a:t>
            </a:r>
            <a:r>
              <a:rPr lang="en-US" sz="1050" dirty="0">
                <a:latin typeface="Times" panose="02020603050405020304" pitchFamily="18" charset="0"/>
                <a:cs typeface="Times" panose="02020603050405020304" pitchFamily="18" charset="0"/>
              </a:rPr>
              <a:t> As farming and food supply becomes more sustainable, there’ll be a growing number of green jobs in areas such as </a:t>
            </a:r>
            <a:r>
              <a:rPr lang="en-US" sz="1050" b="1" dirty="0">
                <a:latin typeface="Times" panose="02020603050405020304" pitchFamily="18" charset="0"/>
                <a:cs typeface="Times" panose="02020603050405020304" pitchFamily="18" charset="0"/>
              </a:rPr>
              <a:t>organic farming, urban farming, and precision agriculture.</a:t>
            </a:r>
            <a:r>
              <a:rPr lang="en-US" sz="1050" dirty="0">
                <a:latin typeface="Times" panose="02020603050405020304" pitchFamily="18" charset="0"/>
                <a:cs typeface="Times" panose="02020603050405020304" pitchFamily="18" charset="0"/>
              </a:rPr>
              <a:t> This involves using data to measure and improve farming efficiency.</a:t>
            </a:r>
          </a:p>
          <a:p>
            <a:r>
              <a:rPr lang="en-US" sz="1050" b="1" dirty="0">
                <a:latin typeface="Times" panose="02020603050405020304" pitchFamily="18" charset="0"/>
                <a:cs typeface="Times" panose="02020603050405020304" pitchFamily="18" charset="0"/>
              </a:rPr>
              <a:t>Environmental justice skills: </a:t>
            </a:r>
            <a:r>
              <a:rPr lang="en-US" sz="1050" dirty="0">
                <a:latin typeface="Times" panose="02020603050405020304" pitchFamily="18" charset="0"/>
                <a:cs typeface="Times" panose="02020603050405020304" pitchFamily="18" charset="0"/>
              </a:rPr>
              <a:t>Workers in this field will operate </a:t>
            </a:r>
            <a:r>
              <a:rPr lang="en-US" sz="1050" b="1" dirty="0">
                <a:latin typeface="Times" panose="02020603050405020304" pitchFamily="18" charset="0"/>
                <a:cs typeface="Times" panose="02020603050405020304" pitchFamily="18" charset="0"/>
              </a:rPr>
              <a:t>at the intersection of human rights and environmental rights</a:t>
            </a:r>
            <a:r>
              <a:rPr lang="en-US" sz="1050" dirty="0">
                <a:latin typeface="Times" panose="02020603050405020304" pitchFamily="18" charset="0"/>
                <a:cs typeface="Times" panose="02020603050405020304" pitchFamily="18" charset="0"/>
              </a:rPr>
              <a:t>. They will gain legal, social, and historical awareness to ensure humanity does not repeat past mistakes, which led to racial and social injustice and poor environmental and social health. </a:t>
            </a:r>
          </a:p>
          <a:p>
            <a:r>
              <a:rPr lang="en-US" sz="1050" b="1" dirty="0">
                <a:latin typeface="Times" panose="02020603050405020304" pitchFamily="18" charset="0"/>
                <a:cs typeface="Times" panose="02020603050405020304" pitchFamily="18" charset="0"/>
              </a:rPr>
              <a:t>Systems skills</a:t>
            </a:r>
            <a:r>
              <a:rPr lang="en-US" sz="1050" dirty="0">
                <a:latin typeface="Times" panose="02020603050405020304" pitchFamily="18" charset="0"/>
                <a:cs typeface="Times" panose="02020603050405020304" pitchFamily="18" charset="0"/>
              </a:rPr>
              <a:t>: </a:t>
            </a:r>
            <a:r>
              <a:rPr lang="en-US" sz="1050" b="1" dirty="0">
                <a:latin typeface="Times" panose="02020603050405020304" pitchFamily="18" charset="0"/>
                <a:cs typeface="Times" panose="02020603050405020304" pitchFamily="18" charset="0"/>
              </a:rPr>
              <a:t>workers who can design, operate and monitor a wide range of systems</a:t>
            </a:r>
            <a:r>
              <a:rPr lang="en-US" sz="1050" dirty="0">
                <a:latin typeface="Times" panose="02020603050405020304" pitchFamily="18" charset="0"/>
                <a:cs typeface="Times" panose="02020603050405020304" pitchFamily="18" charset="0"/>
              </a:rPr>
              <a:t>. They’ll need to assess systems against performance indicators and </a:t>
            </a:r>
            <a:r>
              <a:rPr lang="en-US" sz="1050" dirty="0" err="1">
                <a:latin typeface="Times" panose="02020603050405020304" pitchFamily="18" charset="0"/>
                <a:cs typeface="Times" panose="02020603050405020304" pitchFamily="18" charset="0"/>
              </a:rPr>
              <a:t>optimise</a:t>
            </a:r>
            <a:r>
              <a:rPr lang="en-US" sz="1050" dirty="0">
                <a:latin typeface="Times" panose="02020603050405020304" pitchFamily="18" charset="0"/>
                <a:cs typeface="Times" panose="02020603050405020304" pitchFamily="18" charset="0"/>
              </a:rPr>
              <a:t> and improve system operations. </a:t>
            </a:r>
            <a:r>
              <a:rPr lang="en-US" sz="1050" b="1" dirty="0">
                <a:latin typeface="Times" panose="02020603050405020304" pitchFamily="18" charset="0"/>
                <a:cs typeface="Times" panose="02020603050405020304" pitchFamily="18" charset="0"/>
              </a:rPr>
              <a:t>They’ll need skills in macroeconomics to build sustainability into long-term infrastructure projects.</a:t>
            </a:r>
          </a:p>
          <a:p>
            <a:endParaRPr lang="en-US" sz="1050" dirty="0">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7F2B295D-F3FD-372C-550E-E005DF83312B}"/>
              </a:ext>
            </a:extLst>
          </p:cNvPr>
          <p:cNvSpPr/>
          <p:nvPr/>
        </p:nvSpPr>
        <p:spPr>
          <a:xfrm>
            <a:off x="171450" y="2684090"/>
            <a:ext cx="3694233" cy="791242"/>
          </a:xfrm>
          <a:prstGeom prst="rect">
            <a:avLst/>
          </a:prstGeom>
        </p:spPr>
        <p:txBody>
          <a:bodyPr wrap="square">
            <a:spAutoFit/>
          </a:bodyPr>
          <a:lstStyle/>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endParaRPr lang="en-US" sz="454" dirty="0">
              <a:solidFill>
                <a:prstClr val="black"/>
              </a:solidFill>
              <a:latin typeface="Calibri" panose="020F0502020204030204"/>
            </a:endParaRPr>
          </a:p>
          <a:p>
            <a:pPr defTabSz="345735"/>
            <a:r>
              <a:rPr lang="en-US" sz="454" dirty="0">
                <a:solidFill>
                  <a:prstClr val="black"/>
                </a:solidFill>
                <a:latin typeface="Calibri" panose="020F0502020204030204"/>
              </a:rPr>
              <a:t>Source: https://www.weforum.org/agenda/2021/08/these-are-the-skills-young-people-will-need-for-the-green-jobs-of-the-future/</a:t>
            </a:r>
          </a:p>
        </p:txBody>
      </p:sp>
    </p:spTree>
    <p:extLst>
      <p:ext uri="{BB962C8B-B14F-4D97-AF65-F5344CB8AC3E}">
        <p14:creationId xmlns:p14="http://schemas.microsoft.com/office/powerpoint/2010/main" val="3673451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0100" cy="34671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CD8B7-3A80-B8E0-1346-7A2C50C1DF23}"/>
              </a:ext>
            </a:extLst>
          </p:cNvPr>
          <p:cNvSpPr>
            <a:spLocks noGrp="1"/>
          </p:cNvSpPr>
          <p:nvPr>
            <p:ph type="title"/>
          </p:nvPr>
        </p:nvSpPr>
        <p:spPr>
          <a:xfrm>
            <a:off x="429700" y="253799"/>
            <a:ext cx="2013029" cy="830612"/>
          </a:xfrm>
        </p:spPr>
        <p:txBody>
          <a:bodyPr anchor="b">
            <a:normAutofit/>
          </a:bodyPr>
          <a:lstStyle/>
          <a:p>
            <a:r>
              <a:rPr lang="en-US" sz="1800">
                <a:latin typeface="Times New Roman" panose="02020603050405020304" pitchFamily="18" charset="0"/>
                <a:cs typeface="Times New Roman" panose="02020603050405020304" pitchFamily="18" charset="0"/>
              </a:rPr>
              <a:t>What’s next?</a:t>
            </a:r>
          </a:p>
        </p:txBody>
      </p:sp>
      <p:sp>
        <p:nvSpPr>
          <p:cNvPr id="4102" name="Content Placeholder 4101">
            <a:extLst>
              <a:ext uri="{FF2B5EF4-FFF2-40B4-BE49-F238E27FC236}">
                <a16:creationId xmlns:a16="http://schemas.microsoft.com/office/drawing/2014/main" id="{E54606AB-7E46-A3A8-7C15-F61DC4F58F03}"/>
              </a:ext>
            </a:extLst>
          </p:cNvPr>
          <p:cNvSpPr>
            <a:spLocks noGrp="1"/>
          </p:cNvSpPr>
          <p:nvPr>
            <p:ph idx="1"/>
          </p:nvPr>
        </p:nvSpPr>
        <p:spPr>
          <a:xfrm>
            <a:off x="247650" y="1216313"/>
            <a:ext cx="2195079" cy="1787180"/>
          </a:xfrm>
        </p:spPr>
        <p:txBody>
          <a:bodyPr anchor="t">
            <a:noAutofit/>
          </a:bodyPr>
          <a:lstStyle/>
          <a:p>
            <a:pPr marL="0" indent="0">
              <a:buNone/>
            </a:pPr>
            <a:r>
              <a:rPr lang="en-US" sz="1200" b="1" dirty="0">
                <a:latin typeface="Times New Roman" panose="02020603050405020304" pitchFamily="18" charset="0"/>
                <a:cs typeface="Times New Roman" panose="02020603050405020304" pitchFamily="18" charset="0"/>
              </a:rPr>
              <a:t>This calls for nothing less than a complete transformation of how we produce, transport, and consume energy.</a:t>
            </a:r>
          </a:p>
          <a:p>
            <a:pPr marL="0" indent="0">
              <a:buNone/>
            </a:pPr>
            <a:endParaRPr lang="en-US" sz="1200" b="1" dirty="0">
              <a:latin typeface="Times New Roman" panose="02020603050405020304" pitchFamily="18" charset="0"/>
              <a:cs typeface="Times New Roman" panose="02020603050405020304" pitchFamily="18" charset="0"/>
            </a:endParaRPr>
          </a:p>
          <a:p>
            <a:pPr marL="0" indent="0">
              <a:buNone/>
            </a:pPr>
            <a:r>
              <a:rPr lang="en-US" sz="1200" dirty="0">
                <a:latin typeface="Times New Roman" panose="02020603050405020304" pitchFamily="18" charset="0"/>
                <a:cs typeface="Times New Roman" panose="02020603050405020304" pitchFamily="18" charset="0"/>
              </a:rPr>
              <a:t>The global economy – transportation, electricity, industry, agriculture, and commercial and residential buildings – needs to be transformed to get to net zero.</a:t>
            </a:r>
            <a:endParaRPr lang="en-US" sz="1200" b="1" dirty="0">
              <a:latin typeface="Times New Roman" panose="02020603050405020304" pitchFamily="18" charset="0"/>
              <a:cs typeface="Times New Roman" panose="02020603050405020304" pitchFamily="18" charset="0"/>
            </a:endParaRPr>
          </a:p>
        </p:txBody>
      </p:sp>
      <p:sp>
        <p:nvSpPr>
          <p:cNvPr id="77" name="Rectangle 7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2"/>
            <a:ext cx="1547484" cy="3467099"/>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1"/>
            <a:ext cx="1547484" cy="3235742"/>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11"/>
            <a:ext cx="1538465" cy="3235752"/>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071635" y="-5"/>
            <a:ext cx="1365586" cy="3467098"/>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What Does &quot;Net-Zero Emissions&quot; Mean? 6 Common Questions, Answered |  TheCityFix">
            <a:extLst>
              <a:ext uri="{FF2B5EF4-FFF2-40B4-BE49-F238E27FC236}">
                <a16:creationId xmlns:a16="http://schemas.microsoft.com/office/drawing/2014/main" id="{B2A7EBDC-91BC-3F9C-745D-CACC21B513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75600" y="893772"/>
            <a:ext cx="1576981" cy="1695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510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171450" y="57151"/>
            <a:ext cx="4244161" cy="1981200"/>
          </a:xfrm>
        </p:spPr>
        <p:txBody>
          <a:bodyPr>
            <a:noAutofit/>
          </a:bodyPr>
          <a:lstStyle/>
          <a:p>
            <a:pPr marL="0" indent="0" algn="ctr">
              <a:lnSpc>
                <a:spcPct val="100000"/>
              </a:lnSpc>
              <a:buNone/>
            </a:pPr>
            <a:r>
              <a:rPr lang="en-US" sz="1100" b="1" dirty="0">
                <a:solidFill>
                  <a:srgbClr val="000000"/>
                </a:solidFill>
                <a:latin typeface="Times" panose="02020603050405020304" pitchFamily="18" charset="0"/>
                <a:ea typeface="Calibri" panose="020F0502020204030204" pitchFamily="34" charset="0"/>
                <a:cs typeface="Times" panose="02020603050405020304" pitchFamily="18" charset="0"/>
              </a:rPr>
              <a:t>The EU and green jobs</a:t>
            </a:r>
          </a:p>
          <a:p>
            <a:pPr>
              <a:lnSpc>
                <a:spcPct val="100000"/>
              </a:lnSpc>
            </a:pP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Climate neutrality requires a massive financial commitment to emerging green sectors and jobs in all sectors where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skills gaps need to be addressed</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a:t>
            </a:r>
          </a:p>
          <a:p>
            <a:pPr>
              <a:lnSpc>
                <a:spcPct val="100000"/>
              </a:lnSpc>
            </a:pP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The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European Green Deal</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to create 487,000 new jobs in the EU in the construction sector by 2030. Of these, nearly 70% will go to workers with manual and non-manual skills, who usually have a background of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vocational education and training (VET)</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a:t>
            </a:r>
          </a:p>
          <a:p>
            <a:pPr>
              <a:lnSpc>
                <a:spcPct val="100000"/>
              </a:lnSpc>
            </a:pP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The EU supports transforming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VET systems to make them sit well with the green transition</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An example is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Erasmus + funding</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helps establish Centers of Professional Excellence, where local partners develop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"ecosystems of skills"</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contributing to regional development.</a:t>
            </a:r>
          </a:p>
          <a:p>
            <a:pPr>
              <a:lnSpc>
                <a:spcPct val="100000"/>
              </a:lnSpc>
            </a:pPr>
            <a:r>
              <a:rPr lang="en-US" sz="1000" b="1" dirty="0" err="1">
                <a:solidFill>
                  <a:srgbClr val="000000"/>
                </a:solidFill>
                <a:latin typeface="Times" panose="02020603050405020304" pitchFamily="18" charset="0"/>
                <a:ea typeface="Calibri" panose="020F0502020204030204" pitchFamily="34" charset="0"/>
                <a:cs typeface="Times" panose="02020603050405020304" pitchFamily="18" charset="0"/>
              </a:rPr>
              <a:t>Greenovet</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the platform for VET excellence for green innovation; </a:t>
            </a:r>
            <a:r>
              <a:rPr lang="en-US" sz="1000" b="1" dirty="0" err="1">
                <a:solidFill>
                  <a:srgbClr val="000000"/>
                </a:solidFill>
                <a:latin typeface="Times" panose="02020603050405020304" pitchFamily="18" charset="0"/>
                <a:ea typeface="Calibri" panose="020F0502020204030204" pitchFamily="34" charset="0"/>
                <a:cs typeface="Times" panose="02020603050405020304" pitchFamily="18" charset="0"/>
              </a:rPr>
              <a:t>Eplug</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the platform for urban greening and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3Loe,</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professional excellence in the green economy.</a:t>
            </a:r>
          </a:p>
          <a:p>
            <a:pPr>
              <a:lnSpc>
                <a:spcPct val="100000"/>
              </a:lnSpc>
            </a:pP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The Pact for Skills: </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a forum where partners discuss current and future skills needs and acts as an intermediary between the supply and demand for talent.</a:t>
            </a:r>
          </a:p>
          <a:p>
            <a:pPr>
              <a:lnSpc>
                <a:spcPct val="100000"/>
              </a:lnSpc>
            </a:pP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600+ </a:t>
            </a:r>
            <a:r>
              <a:rPr lang="en-US" sz="1000" b="1" dirty="0" err="1">
                <a:solidFill>
                  <a:srgbClr val="000000"/>
                </a:solidFill>
                <a:latin typeface="Times" panose="02020603050405020304" pitchFamily="18" charset="0"/>
                <a:ea typeface="Calibri" panose="020F0502020204030204" pitchFamily="34" charset="0"/>
                <a:cs typeface="Times" panose="02020603050405020304" pitchFamily="18" charset="0"/>
              </a:rPr>
              <a:t>organisations</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have helped equip 6 million people with the right skills, and that's just the beginning. </a:t>
            </a:r>
            <a:r>
              <a:rPr lang="en-US" sz="1000" b="1" dirty="0">
                <a:solidFill>
                  <a:srgbClr val="000000"/>
                </a:solidFill>
                <a:latin typeface="Times" panose="02020603050405020304" pitchFamily="18" charset="0"/>
                <a:ea typeface="Calibri" panose="020F0502020204030204" pitchFamily="34" charset="0"/>
                <a:cs typeface="Times" panose="02020603050405020304" pitchFamily="18" charset="0"/>
              </a:rPr>
              <a:t>The EU goal for 2030 is to reach 60%</a:t>
            </a:r>
            <a:r>
              <a:rPr lang="en-US" sz="1000" dirty="0">
                <a:solidFill>
                  <a:srgbClr val="000000"/>
                </a:solidFill>
                <a:latin typeface="Times" panose="02020603050405020304" pitchFamily="18" charset="0"/>
                <a:ea typeface="Calibri" panose="020F0502020204030204" pitchFamily="34" charset="0"/>
                <a:cs typeface="Times" panose="02020603050405020304" pitchFamily="18" charset="0"/>
              </a:rPr>
              <a:t> of adults in the EU who participate in training each year.</a:t>
            </a:r>
            <a:endParaRPr lang="en-US" sz="1000" dirty="0">
              <a:latin typeface="Times" panose="02020603050405020304" pitchFamily="18" charset="0"/>
              <a:ea typeface="Calibri" panose="020F0502020204030204" pitchFamily="34" charset="0"/>
              <a:cs typeface="Times" panose="02020603050405020304" pitchFamily="18" charset="0"/>
            </a:endParaRPr>
          </a:p>
        </p:txBody>
      </p:sp>
    </p:spTree>
    <p:extLst>
      <p:ext uri="{BB962C8B-B14F-4D97-AF65-F5344CB8AC3E}">
        <p14:creationId xmlns:p14="http://schemas.microsoft.com/office/powerpoint/2010/main" val="3942910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960"/>
            <a:ext cx="4610100" cy="25931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2" name="Title 1">
            <a:extLst>
              <a:ext uri="{FF2B5EF4-FFF2-40B4-BE49-F238E27FC236}">
                <a16:creationId xmlns:a16="http://schemas.microsoft.com/office/drawing/2014/main" id="{9FA13941-6DBC-BC5F-AFC4-FC63725A054B}"/>
              </a:ext>
            </a:extLst>
          </p:cNvPr>
          <p:cNvSpPr>
            <a:spLocks noGrp="1"/>
          </p:cNvSpPr>
          <p:nvPr>
            <p:ph type="title"/>
          </p:nvPr>
        </p:nvSpPr>
        <p:spPr>
          <a:xfrm>
            <a:off x="238572" y="678778"/>
            <a:ext cx="1296591" cy="650024"/>
          </a:xfrm>
        </p:spPr>
        <p:txBody>
          <a:bodyPr anchor="b">
            <a:normAutofit/>
          </a:bodyPr>
          <a:lstStyle/>
          <a:p>
            <a:r>
              <a:rPr lang="en-US" sz="983" b="1" dirty="0"/>
              <a:t>The International Labor Organization's Green Jobs Program.</a:t>
            </a:r>
            <a:br>
              <a:rPr lang="en-US" sz="983" b="1" dirty="0"/>
            </a:br>
            <a:endParaRPr lang="en-US" sz="983" dirty="0"/>
          </a:p>
        </p:txBody>
      </p:sp>
      <p:sp>
        <p:nvSpPr>
          <p:cNvPr id="7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40" y="1410161"/>
            <a:ext cx="1230833" cy="691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fill="none" extrusionOk="0">
                <a:moveTo>
                  <a:pt x="0" y="0"/>
                </a:moveTo>
                <a:cubicBezTo>
                  <a:pt x="4791" y="327"/>
                  <a:pt x="6400" y="69"/>
                  <a:pt x="10000" y="0"/>
                </a:cubicBezTo>
                <a:cubicBezTo>
                  <a:pt x="9955" y="3464"/>
                  <a:pt x="10081" y="7866"/>
                  <a:pt x="10000" y="10000"/>
                </a:cubicBezTo>
                <a:cubicBezTo>
                  <a:pt x="6219" y="9793"/>
                  <a:pt x="4034" y="10351"/>
                  <a:pt x="0" y="10000"/>
                </a:cubicBezTo>
                <a:cubicBezTo>
                  <a:pt x="454" y="6185"/>
                  <a:pt x="74" y="2352"/>
                  <a:pt x="0" y="0"/>
                </a:cubicBezTo>
                <a:close/>
              </a:path>
              <a:path w="10000" h="10000" stroke="0" extrusionOk="0">
                <a:moveTo>
                  <a:pt x="0" y="0"/>
                </a:moveTo>
                <a:cubicBezTo>
                  <a:pt x="3868" y="-313"/>
                  <a:pt x="7744" y="7"/>
                  <a:pt x="10000" y="0"/>
                </a:cubicBezTo>
                <a:cubicBezTo>
                  <a:pt x="10451" y="4945"/>
                  <a:pt x="10100" y="5440"/>
                  <a:pt x="10000" y="10000"/>
                </a:cubicBezTo>
                <a:cubicBezTo>
                  <a:pt x="7056" y="10499"/>
                  <a:pt x="4749" y="10060"/>
                  <a:pt x="0" y="10000"/>
                </a:cubicBezTo>
                <a:cubicBezTo>
                  <a:pt x="-33" y="7118"/>
                  <a:pt x="-309" y="3157"/>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5735"/>
            <a:endParaRPr lang="en-US" sz="681">
              <a:solidFill>
                <a:prstClr val="white"/>
              </a:solidFill>
              <a:latin typeface="Calibri" panose="020F0502020204030204"/>
            </a:endParaRPr>
          </a:p>
        </p:txBody>
      </p:sp>
      <p:sp>
        <p:nvSpPr>
          <p:cNvPr id="3078" name="Content Placeholder 3077">
            <a:extLst>
              <a:ext uri="{FF2B5EF4-FFF2-40B4-BE49-F238E27FC236}">
                <a16:creationId xmlns:a16="http://schemas.microsoft.com/office/drawing/2014/main" id="{AA6BF754-A2DD-DD56-D1C5-5C3165621E54}"/>
              </a:ext>
            </a:extLst>
          </p:cNvPr>
          <p:cNvSpPr>
            <a:spLocks noGrp="1"/>
          </p:cNvSpPr>
          <p:nvPr>
            <p:ph idx="1"/>
          </p:nvPr>
        </p:nvSpPr>
        <p:spPr>
          <a:xfrm>
            <a:off x="238572" y="1498435"/>
            <a:ext cx="1685478" cy="1828400"/>
          </a:xfrm>
        </p:spPr>
        <p:txBody>
          <a:bodyPr anchor="t">
            <a:normAutofit fontScale="92500" lnSpcReduction="10000"/>
          </a:bodyPr>
          <a:lstStyle/>
          <a:p>
            <a:pPr marL="0" indent="0">
              <a:buNone/>
            </a:pPr>
            <a:r>
              <a:rPr lang="en-US" sz="1300" dirty="0">
                <a:latin typeface="Times" panose="02020603050405020304" pitchFamily="18" charset="0"/>
                <a:cs typeface="Times" panose="02020603050405020304" pitchFamily="18" charset="0"/>
              </a:rPr>
              <a:t>The Green Jobs Program has progressively assisted over 30 countries by building relevant ILO expertise and tools in dedicated work areas to combat climate change. </a:t>
            </a:r>
          </a:p>
          <a:p>
            <a:pPr marL="0" indent="0">
              <a:buNone/>
            </a:pPr>
            <a:endParaRPr lang="en-US" sz="832" dirty="0">
              <a:hlinkClick r:id="rId2"/>
            </a:endParaRPr>
          </a:p>
          <a:p>
            <a:pPr marL="0" indent="0">
              <a:buNone/>
            </a:pPr>
            <a:r>
              <a:rPr lang="en-US" sz="832" dirty="0">
                <a:hlinkClick r:id="rId2"/>
              </a:rPr>
              <a:t>https://www.ilo.org/global/topics/green-jobs/areas-of-work/lang--en/index.htm</a:t>
            </a:r>
            <a:endParaRPr lang="en-US" sz="832" dirty="0"/>
          </a:p>
          <a:p>
            <a:endParaRPr lang="en-US" sz="832" dirty="0"/>
          </a:p>
        </p:txBody>
      </p:sp>
      <p:pic>
        <p:nvPicPr>
          <p:cNvPr id="3074" name="Picture 2" descr="The ILO's Green Jobs Programme">
            <a:extLst>
              <a:ext uri="{FF2B5EF4-FFF2-40B4-BE49-F238E27FC236}">
                <a16:creationId xmlns:a16="http://schemas.microsoft.com/office/drawing/2014/main" id="{2781AC20-44CD-9604-C2E0-16B1361036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10580" y="678990"/>
            <a:ext cx="2109121" cy="210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289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5895" y="209549"/>
            <a:ext cx="4419955" cy="279307"/>
          </a:xfrm>
          <a:prstGeom prst="rect">
            <a:avLst/>
          </a:prstGeom>
        </p:spPr>
        <p:txBody>
          <a:bodyPr vert="horz" wrap="square" lIns="0" tIns="0" rIns="0" bIns="0" rtlCol="0">
            <a:spAutoFit/>
          </a:bodyPr>
          <a:lstStyle/>
          <a:p>
            <a:pPr marL="12700">
              <a:lnSpc>
                <a:spcPct val="100000"/>
              </a:lnSpc>
            </a:pPr>
            <a:endParaRPr spc="-50" dirty="0"/>
          </a:p>
        </p:txBody>
      </p:sp>
      <p:sp>
        <p:nvSpPr>
          <p:cNvPr id="10" name="object 10"/>
          <p:cNvSpPr txBox="1">
            <a:spLocks noGrp="1"/>
          </p:cNvSpPr>
          <p:nvPr>
            <p:ph type="ftr" sz="quarter" idx="11"/>
          </p:nvPr>
        </p:nvSpPr>
        <p:spPr>
          <a:xfrm>
            <a:off x="1493272" y="3196596"/>
            <a:ext cx="1783909" cy="84382"/>
          </a:xfrm>
          <a:prstGeom prst="rect">
            <a:avLst/>
          </a:prstGeom>
        </p:spPr>
        <p:txBody>
          <a:bodyPr vert="horz" wrap="square" lIns="0" tIns="0" rIns="0" bIns="0" rtlCol="0">
            <a:spAutoFit/>
          </a:bodyPr>
          <a:lstStyle/>
          <a:p>
            <a:pPr marL="12700">
              <a:lnSpc>
                <a:spcPts val="705"/>
              </a:lnSpc>
            </a:pPr>
            <a:endParaRPr spc="-5" dirty="0"/>
          </a:p>
        </p:txBody>
      </p:sp>
      <p:sp>
        <p:nvSpPr>
          <p:cNvPr id="4" name="object 4"/>
          <p:cNvSpPr/>
          <p:nvPr/>
        </p:nvSpPr>
        <p:spPr>
          <a:xfrm>
            <a:off x="280415" y="752855"/>
            <a:ext cx="65532" cy="6553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5250" y="666750"/>
            <a:ext cx="4343400" cy="1692771"/>
          </a:xfrm>
          <a:prstGeom prst="rect">
            <a:avLst/>
          </a:prstGeom>
        </p:spPr>
        <p:txBody>
          <a:bodyPr vert="horz" wrap="square" lIns="0" tIns="0" rIns="0" bIns="0" rtlCol="0">
            <a:spAutoFit/>
          </a:bodyPr>
          <a:lstStyle/>
          <a:p>
            <a:pPr marL="184785" marR="267970" indent="-172085">
              <a:lnSpc>
                <a:spcPct val="100000"/>
              </a:lnSpc>
              <a:buFont typeface="Arial"/>
              <a:buChar char="•"/>
              <a:tabLst>
                <a:tab pos="185420" algn="l"/>
              </a:tabLst>
            </a:pPr>
            <a:endParaRPr lang="en-US" sz="1400" b="1" spc="-10" dirty="0">
              <a:latin typeface="Cambria"/>
              <a:cs typeface="Cambria"/>
            </a:endParaRPr>
          </a:p>
          <a:p>
            <a:pPr marL="184785" marR="267970" indent="-172085">
              <a:lnSpc>
                <a:spcPct val="100000"/>
              </a:lnSpc>
              <a:buFont typeface="Arial"/>
              <a:buChar char="•"/>
              <a:tabLst>
                <a:tab pos="185420" algn="l"/>
              </a:tabLst>
            </a:pPr>
            <a:endParaRPr lang="it-IT" sz="1400" b="1" spc="-10" dirty="0">
              <a:latin typeface="Cambria"/>
              <a:cs typeface="Cambria"/>
            </a:endParaRPr>
          </a:p>
          <a:p>
            <a:pPr marL="184785" marR="267970" indent="-172085">
              <a:lnSpc>
                <a:spcPct val="100000"/>
              </a:lnSpc>
              <a:buFont typeface="Arial"/>
              <a:buChar char="•"/>
              <a:tabLst>
                <a:tab pos="185420" algn="l"/>
              </a:tabLst>
            </a:pPr>
            <a:endParaRPr lang="en-US" sz="1400" b="1" spc="-10" dirty="0">
              <a:latin typeface="Cambria"/>
              <a:cs typeface="Cambria"/>
            </a:endParaRPr>
          </a:p>
          <a:p>
            <a:pPr marL="12700" marR="267970">
              <a:lnSpc>
                <a:spcPct val="100000"/>
              </a:lnSpc>
              <a:tabLst>
                <a:tab pos="185420" algn="l"/>
              </a:tabLst>
            </a:pPr>
            <a:r>
              <a:rPr lang="en-US" sz="2800" b="1" spc="-10" dirty="0">
                <a:latin typeface="Cambria"/>
                <a:cs typeface="Cambria"/>
              </a:rPr>
              <a:t>Thank you very much!</a:t>
            </a:r>
          </a:p>
          <a:p>
            <a:pPr marL="12700" marR="267970">
              <a:lnSpc>
                <a:spcPct val="100000"/>
              </a:lnSpc>
              <a:tabLst>
                <a:tab pos="185420" algn="l"/>
              </a:tabLst>
            </a:pPr>
            <a:endParaRPr lang="en-US" sz="2800" b="1" spc="-10" dirty="0">
              <a:latin typeface="Cambria"/>
              <a:cs typeface="Cambria"/>
            </a:endParaRPr>
          </a:p>
          <a:p>
            <a:pPr marL="12700" marR="267970">
              <a:lnSpc>
                <a:spcPct val="100000"/>
              </a:lnSpc>
              <a:tabLst>
                <a:tab pos="185420" algn="l"/>
              </a:tabLst>
            </a:pPr>
            <a:r>
              <a:rPr lang="en-US" sz="1200" spc="-10" dirty="0">
                <a:latin typeface="Times New Roman" panose="02020603050405020304" pitchFamily="18" charset="0"/>
                <a:cs typeface="Times New Roman" panose="02020603050405020304" pitchFamily="18" charset="0"/>
              </a:rPr>
              <a:t>Bruno S. Sergi</a:t>
            </a:r>
          </a:p>
        </p:txBody>
      </p:sp>
      <p:sp>
        <p:nvSpPr>
          <p:cNvPr id="6" name="object 6"/>
          <p:cNvSpPr/>
          <p:nvPr/>
        </p:nvSpPr>
        <p:spPr>
          <a:xfrm>
            <a:off x="280415" y="1997963"/>
            <a:ext cx="65532" cy="6553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0971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1">
            <a:extLst>
              <a:ext uri="{FF2B5EF4-FFF2-40B4-BE49-F238E27FC236}">
                <a16:creationId xmlns:a16="http://schemas.microsoft.com/office/drawing/2014/main" id="{00F2C276-1F99-5325-24EF-7F66D5437BC4}"/>
              </a:ext>
            </a:extLst>
          </p:cNvPr>
          <p:cNvSpPr>
            <a:spLocks noGrp="1"/>
          </p:cNvSpPr>
          <p:nvPr>
            <p:ph type="title"/>
          </p:nvPr>
        </p:nvSpPr>
        <p:spPr>
          <a:xfrm>
            <a:off x="316945" y="575022"/>
            <a:ext cx="3976211" cy="703464"/>
          </a:xfrm>
          <a:prstGeom prst="ellipse">
            <a:avLst/>
          </a:prstGeom>
        </p:spPr>
        <p:txBody>
          <a:bodyPr vert="horz" lIns="34576" tIns="17288" rIns="34576" bIns="17288" rtlCol="0" anchor="ctr">
            <a:normAutofit/>
          </a:bodyPr>
          <a:lstStyle/>
          <a:p>
            <a:r>
              <a:rPr lang="en-US" b="1" kern="1200">
                <a:solidFill>
                  <a:schemeClr val="tx1"/>
                </a:solidFill>
                <a:latin typeface="+mj-lt"/>
                <a:ea typeface="+mj-ea"/>
                <a:cs typeface="+mj-cs"/>
              </a:rPr>
              <a:t>Global GHG Emissions by Sector</a:t>
            </a:r>
            <a:br>
              <a:rPr lang="en-US" b="1" kern="1200">
                <a:solidFill>
                  <a:schemeClr val="tx1"/>
                </a:solidFill>
                <a:latin typeface="+mj-lt"/>
                <a:ea typeface="+mj-ea"/>
                <a:cs typeface="+mj-cs"/>
              </a:rPr>
            </a:br>
            <a:endParaRPr lang="en-US" kern="120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BCDA58AA-01D7-3ED6-F466-E4F10657C688}"/>
              </a:ext>
            </a:extLst>
          </p:cNvPr>
          <p:cNvPicPr>
            <a:picLocks noChangeAspect="1"/>
          </p:cNvPicPr>
          <p:nvPr/>
        </p:nvPicPr>
        <p:blipFill>
          <a:blip r:embed="rId2"/>
          <a:stretch>
            <a:fillRect/>
          </a:stretch>
        </p:blipFill>
        <p:spPr>
          <a:xfrm>
            <a:off x="209569" y="1331333"/>
            <a:ext cx="1921732" cy="1489342"/>
          </a:xfrm>
          <a:prstGeom prst="rect">
            <a:avLst/>
          </a:prstGeom>
        </p:spPr>
      </p:pic>
      <p:pic>
        <p:nvPicPr>
          <p:cNvPr id="6" name="Content Placeholder 5">
            <a:extLst>
              <a:ext uri="{FF2B5EF4-FFF2-40B4-BE49-F238E27FC236}">
                <a16:creationId xmlns:a16="http://schemas.microsoft.com/office/drawing/2014/main" id="{6448C40E-3DB8-48F2-746C-5E25D08ACE34}"/>
              </a:ext>
            </a:extLst>
          </p:cNvPr>
          <p:cNvPicPr>
            <a:picLocks noChangeAspect="1"/>
          </p:cNvPicPr>
          <p:nvPr/>
        </p:nvPicPr>
        <p:blipFill>
          <a:blip r:embed="rId3"/>
          <a:stretch>
            <a:fillRect/>
          </a:stretch>
        </p:blipFill>
        <p:spPr>
          <a:xfrm>
            <a:off x="2456601" y="1331333"/>
            <a:ext cx="1966128" cy="1489342"/>
          </a:xfrm>
          <a:prstGeom prst="rect">
            <a:avLst/>
          </a:prstGeom>
        </p:spPr>
      </p:pic>
    </p:spTree>
    <p:extLst>
      <p:ext uri="{BB962C8B-B14F-4D97-AF65-F5344CB8AC3E}">
        <p14:creationId xmlns:p14="http://schemas.microsoft.com/office/powerpoint/2010/main" val="232369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FDCD-3005-F85A-AD0B-125216DB9514}"/>
              </a:ext>
            </a:extLst>
          </p:cNvPr>
          <p:cNvSpPr>
            <a:spLocks noGrp="1"/>
          </p:cNvSpPr>
          <p:nvPr>
            <p:ph type="title"/>
          </p:nvPr>
        </p:nvSpPr>
        <p:spPr>
          <a:xfrm>
            <a:off x="1543050" y="285751"/>
            <a:ext cx="3048000" cy="533400"/>
          </a:xfrm>
        </p:spPr>
        <p:txBody>
          <a:bodyPr anchor="b">
            <a:normAutofit fontScale="90000"/>
          </a:bodyPr>
          <a:lstStyle/>
          <a:p>
            <a:r>
              <a:rPr lang="en-US" sz="2200" b="1" dirty="0"/>
              <a:t>Towards a key danger point!</a:t>
            </a:r>
            <a:br>
              <a:rPr lang="en-US" sz="2200" b="1" dirty="0"/>
            </a:br>
            <a:r>
              <a:rPr lang="en-US" sz="1437" b="1" dirty="0"/>
              <a:t>UN warns Earth is “firmly on track toward an unlivable world.”</a:t>
            </a:r>
            <a:endParaRPr lang="en-US" sz="1437" dirty="0"/>
          </a:p>
        </p:txBody>
      </p:sp>
      <p:pic>
        <p:nvPicPr>
          <p:cNvPr id="2050" name="Picture 2" descr="Eric Holthaus on Twitter: &quot;Your periodic reminder that this was the  headline a week ago today but you may not have read it because an actor  slapped another actor at an awards">
            <a:extLst>
              <a:ext uri="{FF2B5EF4-FFF2-40B4-BE49-F238E27FC236}">
                <a16:creationId xmlns:a16="http://schemas.microsoft.com/office/drawing/2014/main" id="{44419545-7280-B093-853B-A0F6A9D1E66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3917" r="1" b="7980"/>
          <a:stretch/>
        </p:blipFill>
        <p:spPr bwMode="auto">
          <a:xfrm>
            <a:off x="0" y="436963"/>
            <a:ext cx="1761058" cy="2593177"/>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B90C8A-AF78-2FC4-8808-BF7E3774BCEC}"/>
              </a:ext>
            </a:extLst>
          </p:cNvPr>
          <p:cNvSpPr>
            <a:spLocks noGrp="1"/>
          </p:cNvSpPr>
          <p:nvPr>
            <p:ph idx="1"/>
          </p:nvPr>
        </p:nvSpPr>
        <p:spPr>
          <a:xfrm>
            <a:off x="1847850" y="895350"/>
            <a:ext cx="2667000" cy="2514600"/>
          </a:xfrm>
        </p:spPr>
        <p:txBody>
          <a:bodyPr>
            <a:noAutofit/>
          </a:bodyPr>
          <a:lstStyle/>
          <a:p>
            <a:r>
              <a:rPr lang="en-US" sz="1200" dirty="0">
                <a:latin typeface="Times" panose="02020603050405020304" pitchFamily="18" charset="0"/>
                <a:cs typeface="Times" panose="02020603050405020304" pitchFamily="18" charset="0"/>
              </a:rPr>
              <a:t>Long-term projections indicate that climate change and increasing environmental degradation will have </a:t>
            </a:r>
            <a:r>
              <a:rPr lang="en-US" sz="1200" b="1" dirty="0">
                <a:latin typeface="Times" panose="02020603050405020304" pitchFamily="18" charset="0"/>
                <a:cs typeface="Times" panose="02020603050405020304" pitchFamily="18" charset="0"/>
              </a:rPr>
              <a:t>far-reaching political, social, and economic consequences.</a:t>
            </a:r>
          </a:p>
          <a:p>
            <a:r>
              <a:rPr lang="en-US" sz="1200" dirty="0">
                <a:latin typeface="Times" panose="02020603050405020304" pitchFamily="18" charset="0"/>
                <a:cs typeface="Times" panose="02020603050405020304" pitchFamily="18" charset="0"/>
              </a:rPr>
              <a:t>U.N. Secretary-General Antonio Guterres said on April 4</a:t>
            </a:r>
            <a:r>
              <a:rPr lang="en-US" sz="1200" baseline="30000" dirty="0">
                <a:latin typeface="Times" panose="02020603050405020304" pitchFamily="18" charset="0"/>
                <a:cs typeface="Times" panose="02020603050405020304" pitchFamily="18" charset="0"/>
              </a:rPr>
              <a:t>th,  </a:t>
            </a:r>
            <a:r>
              <a:rPr lang="en-US" sz="1200" dirty="0">
                <a:latin typeface="Times" panose="02020603050405020304" pitchFamily="18" charset="0"/>
                <a:cs typeface="Times" panose="02020603050405020304" pitchFamily="18" charset="0"/>
              </a:rPr>
              <a:t>reported by the Intergovernmental Panel on Climate Change, revealed </a:t>
            </a:r>
            <a:r>
              <a:rPr lang="en-US" sz="1200" b="1" dirty="0">
                <a:latin typeface="Times" panose="02020603050405020304" pitchFamily="18" charset="0"/>
                <a:cs typeface="Times" panose="02020603050405020304" pitchFamily="18" charset="0"/>
              </a:rPr>
              <a:t>“a litany of broken climate promises”</a:t>
            </a:r>
            <a:r>
              <a:rPr lang="en-US" sz="1200" dirty="0">
                <a:latin typeface="Times" panose="02020603050405020304" pitchFamily="18" charset="0"/>
                <a:cs typeface="Times" panose="02020603050405020304" pitchFamily="18" charset="0"/>
              </a:rPr>
              <a:t> by governments and corporations, accusing them of stoking global warming by tight-fitting to harmful fossil fuels.</a:t>
            </a:r>
          </a:p>
        </p:txBody>
      </p:sp>
    </p:spTree>
    <p:extLst>
      <p:ext uri="{BB962C8B-B14F-4D97-AF65-F5344CB8AC3E}">
        <p14:creationId xmlns:p14="http://schemas.microsoft.com/office/powerpoint/2010/main" val="57764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23850" y="133351"/>
            <a:ext cx="3969306" cy="304800"/>
          </a:xfrm>
        </p:spPr>
        <p:txBody>
          <a:bodyPr>
            <a:normAutofit fontScale="90000"/>
          </a:bodyPr>
          <a:lstStyle/>
          <a:p>
            <a:r>
              <a:rPr lang="en-US" b="1" dirty="0"/>
              <a:t>What is net-zero? Global warming stops!</a:t>
            </a:r>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95250" y="514351"/>
            <a:ext cx="4343400" cy="2743200"/>
          </a:xfrm>
        </p:spPr>
        <p:txBody>
          <a:bodyPr>
            <a:noAutofit/>
          </a:bodyPr>
          <a:lstStyle/>
          <a:p>
            <a:pPr>
              <a:lnSpc>
                <a:spcPct val="120000"/>
              </a:lnSpc>
            </a:pPr>
            <a:r>
              <a:rPr lang="en-US" sz="1400" dirty="0">
                <a:latin typeface="Times New Roman" panose="02020603050405020304" pitchFamily="18" charset="0"/>
                <a:cs typeface="Times New Roman" panose="02020603050405020304" pitchFamily="18" charset="0"/>
              </a:rPr>
              <a:t>The term means that any greenhouse gas emissions are balanced by an equal amount being taken out of the atmosphere. </a:t>
            </a:r>
          </a:p>
          <a:p>
            <a:pPr>
              <a:lnSpc>
                <a:spcPct val="120000"/>
              </a:lnSpc>
            </a:pPr>
            <a:r>
              <a:rPr lang="en-US" sz="1400" b="1" dirty="0">
                <a:latin typeface="Times New Roman" panose="02020603050405020304" pitchFamily="18" charset="0"/>
                <a:cs typeface="Times New Roman" panose="02020603050405020304" pitchFamily="18" charset="0"/>
              </a:rPr>
              <a:t>The Paris Climate Agreement (COP21)</a:t>
            </a:r>
            <a:r>
              <a:rPr lang="en-US" sz="1400" dirty="0">
                <a:latin typeface="Times New Roman" panose="02020603050405020304" pitchFamily="18" charset="0"/>
                <a:cs typeface="Times New Roman" panose="02020603050405020304" pitchFamily="18" charset="0"/>
              </a:rPr>
              <a:t> created goals to limit the increase in global temperatures to well below 2.0°C (3.6°F) above pre-industrial levels and to aim to curb the temperature increase to 1.5°C (2.7°F). To do this, global greenhouse gas emissions need to be cut in half by 2030 and reach “net zero” by 2050 for the 1.5°C degree target. </a:t>
            </a:r>
          </a:p>
        </p:txBody>
      </p:sp>
    </p:spTree>
    <p:extLst>
      <p:ext uri="{BB962C8B-B14F-4D97-AF65-F5344CB8AC3E}">
        <p14:creationId xmlns:p14="http://schemas.microsoft.com/office/powerpoint/2010/main" val="2346527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E646-A452-547B-DDCF-63C916DD8CBE}"/>
              </a:ext>
            </a:extLst>
          </p:cNvPr>
          <p:cNvSpPr>
            <a:spLocks noGrp="1"/>
          </p:cNvSpPr>
          <p:nvPr>
            <p:ph type="title"/>
          </p:nvPr>
        </p:nvSpPr>
        <p:spPr>
          <a:xfrm>
            <a:off x="245376" y="318128"/>
            <a:ext cx="1983476" cy="424822"/>
          </a:xfrm>
        </p:spPr>
        <p:txBody>
          <a:bodyPr>
            <a:normAutofit fontScale="90000"/>
          </a:bodyPr>
          <a:lstStyle/>
          <a:p>
            <a:r>
              <a:rPr lang="en-US" dirty="0"/>
              <a:t>However, we are missing net zero targets</a:t>
            </a:r>
          </a:p>
        </p:txBody>
      </p:sp>
      <p:sp>
        <p:nvSpPr>
          <p:cNvPr id="8" name="Content Placeholder 7">
            <a:extLst>
              <a:ext uri="{FF2B5EF4-FFF2-40B4-BE49-F238E27FC236}">
                <a16:creationId xmlns:a16="http://schemas.microsoft.com/office/drawing/2014/main" id="{E9AC09B4-2F78-1349-F0A6-79ACABCDA11E}"/>
              </a:ext>
            </a:extLst>
          </p:cNvPr>
          <p:cNvSpPr>
            <a:spLocks noGrp="1"/>
          </p:cNvSpPr>
          <p:nvPr>
            <p:ph idx="1"/>
          </p:nvPr>
        </p:nvSpPr>
        <p:spPr>
          <a:xfrm>
            <a:off x="171450" y="924474"/>
            <a:ext cx="2207527" cy="2222012"/>
          </a:xfrm>
        </p:spPr>
        <p:txBody>
          <a:bodyPr>
            <a:noAutofit/>
          </a:bodyPr>
          <a:lstStyle/>
          <a:p>
            <a:pPr>
              <a:lnSpc>
                <a:spcPct val="120000"/>
              </a:lnSpc>
            </a:pPr>
            <a:r>
              <a:rPr lang="en-US" sz="1050" b="1" dirty="0">
                <a:latin typeface="Times" panose="02020603050405020304" pitchFamily="18" charset="0"/>
                <a:cs typeface="Times" panose="02020603050405020304" pitchFamily="18" charset="0"/>
              </a:rPr>
              <a:t>At COP26 (Glasgow, 2021), </a:t>
            </a:r>
            <a:r>
              <a:rPr lang="en-US" sz="1050" dirty="0">
                <a:latin typeface="Times" panose="02020603050405020304" pitchFamily="18" charset="0"/>
                <a:cs typeface="Times" panose="02020603050405020304" pitchFamily="18" charset="0"/>
              </a:rPr>
              <a:t>almost 140 countries committed to net zero emissions sometime around midcentury.</a:t>
            </a:r>
          </a:p>
          <a:p>
            <a:pPr>
              <a:lnSpc>
                <a:spcPct val="120000"/>
              </a:lnSpc>
            </a:pPr>
            <a:r>
              <a:rPr lang="en-US" sz="1050" b="1" dirty="0">
                <a:latin typeface="Times" panose="02020603050405020304" pitchFamily="18" charset="0"/>
                <a:cs typeface="Times" panose="02020603050405020304" pitchFamily="18" charset="0"/>
              </a:rPr>
              <a:t>There is still a large gap between</a:t>
            </a:r>
            <a:r>
              <a:rPr lang="en-US" sz="1050" dirty="0">
                <a:latin typeface="Times" panose="02020603050405020304" pitchFamily="18" charset="0"/>
                <a:cs typeface="Times" panose="02020603050405020304" pitchFamily="18" charset="0"/>
              </a:rPr>
              <a:t> global mitigation ambition and policy action on climate change. Greenhouse gas emissions need to be cut by one-quarter to one-half by 2030 to be consistent with limiting warming to 1.5 to 2 degrees Celsius.</a:t>
            </a:r>
          </a:p>
        </p:txBody>
      </p:sp>
      <p:pic>
        <p:nvPicPr>
          <p:cNvPr id="4" name="Content Placeholder 3">
            <a:extLst>
              <a:ext uri="{FF2B5EF4-FFF2-40B4-BE49-F238E27FC236}">
                <a16:creationId xmlns:a16="http://schemas.microsoft.com/office/drawing/2014/main" id="{95B44702-E179-6679-75E5-3979021646F5}"/>
              </a:ext>
            </a:extLst>
          </p:cNvPr>
          <p:cNvPicPr>
            <a:picLocks noChangeAspect="1"/>
          </p:cNvPicPr>
          <p:nvPr/>
        </p:nvPicPr>
        <p:blipFill>
          <a:blip r:embed="rId2"/>
          <a:stretch>
            <a:fillRect/>
          </a:stretch>
        </p:blipFill>
        <p:spPr>
          <a:xfrm>
            <a:off x="2381249" y="621723"/>
            <a:ext cx="2133601" cy="2222011"/>
          </a:xfrm>
          <a:prstGeom prst="rect">
            <a:avLst/>
          </a:prstGeom>
          <a:effectLst/>
        </p:spPr>
      </p:pic>
    </p:spTree>
    <p:extLst>
      <p:ext uri="{BB962C8B-B14F-4D97-AF65-F5344CB8AC3E}">
        <p14:creationId xmlns:p14="http://schemas.microsoft.com/office/powerpoint/2010/main" val="3519802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323850" y="133351"/>
            <a:ext cx="3969306" cy="304800"/>
          </a:xfrm>
        </p:spPr>
        <p:txBody>
          <a:bodyPr>
            <a:normAutofit fontScale="90000"/>
          </a:bodyPr>
          <a:lstStyle/>
          <a:p>
            <a:r>
              <a:rPr lang="en-US" sz="2000" b="1">
                <a:latin typeface="Times" panose="02020603050405020304" pitchFamily="18" charset="0"/>
                <a:cs typeface="Times" panose="02020603050405020304" pitchFamily="18" charset="0"/>
              </a:rPr>
              <a:t>What is net-zero? What will our societies look like in a decade’s time?</a:t>
            </a:r>
            <a:r>
              <a:rPr lang="en-US"/>
              <a:t> </a:t>
            </a:r>
            <a:endParaRPr lang="en-US" dirty="0"/>
          </a:p>
        </p:txBody>
      </p:sp>
      <p:graphicFrame>
        <p:nvGraphicFramePr>
          <p:cNvPr id="7" name="Content Placeholder 4">
            <a:extLst>
              <a:ext uri="{FF2B5EF4-FFF2-40B4-BE49-F238E27FC236}">
                <a16:creationId xmlns:a16="http://schemas.microsoft.com/office/drawing/2014/main" id="{8B822F66-C817-9F26-B806-2231983C02B6}"/>
              </a:ext>
            </a:extLst>
          </p:cNvPr>
          <p:cNvGraphicFramePr>
            <a:graphicFrameLocks noGrp="1"/>
          </p:cNvGraphicFramePr>
          <p:nvPr>
            <p:ph idx="1"/>
            <p:extLst>
              <p:ext uri="{D42A27DB-BD31-4B8C-83A1-F6EECF244321}">
                <p14:modId xmlns:p14="http://schemas.microsoft.com/office/powerpoint/2010/main" val="3331932599"/>
              </p:ext>
            </p:extLst>
          </p:nvPr>
        </p:nvGraphicFramePr>
        <p:xfrm>
          <a:off x="95250" y="514351"/>
          <a:ext cx="4197906"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04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11D2-9F04-A4C3-164B-067C3129F8EB}"/>
              </a:ext>
            </a:extLst>
          </p:cNvPr>
          <p:cNvSpPr>
            <a:spLocks noGrp="1"/>
          </p:cNvSpPr>
          <p:nvPr>
            <p:ph type="title"/>
          </p:nvPr>
        </p:nvSpPr>
        <p:spPr>
          <a:xfrm>
            <a:off x="171450" y="133350"/>
            <a:ext cx="4343400" cy="609599"/>
          </a:xfrm>
        </p:spPr>
        <p:txBody>
          <a:bodyPr>
            <a:noAutofit/>
          </a:bodyPr>
          <a:lstStyle/>
          <a:p>
            <a:r>
              <a:rPr lang="en-US" sz="2000" b="1" dirty="0">
                <a:latin typeface="Times" panose="02020603050405020304" pitchFamily="18" charset="0"/>
                <a:cs typeface="Times" panose="02020603050405020304" pitchFamily="18" charset="0"/>
              </a:rPr>
              <a:t>Does the debate hang in the balance?</a:t>
            </a:r>
          </a:p>
        </p:txBody>
      </p:sp>
      <p:sp>
        <p:nvSpPr>
          <p:cNvPr id="5" name="Content Placeholder 4">
            <a:extLst>
              <a:ext uri="{FF2B5EF4-FFF2-40B4-BE49-F238E27FC236}">
                <a16:creationId xmlns:a16="http://schemas.microsoft.com/office/drawing/2014/main" id="{E47295B2-D7FF-7A08-7A0D-DB5F7E0FC97C}"/>
              </a:ext>
            </a:extLst>
          </p:cNvPr>
          <p:cNvSpPr>
            <a:spLocks noGrp="1"/>
          </p:cNvSpPr>
          <p:nvPr>
            <p:ph idx="1"/>
          </p:nvPr>
        </p:nvSpPr>
        <p:spPr>
          <a:xfrm>
            <a:off x="95250" y="819149"/>
            <a:ext cx="4343400" cy="2438401"/>
          </a:xfrm>
        </p:spPr>
        <p:txBody>
          <a:bodyPr>
            <a:noAutofit/>
          </a:bodyPr>
          <a:lstStyle/>
          <a:p>
            <a:pPr marL="0" indent="0">
              <a:lnSpc>
                <a:spcPct val="120000"/>
              </a:lnSpc>
              <a:buNone/>
            </a:pPr>
            <a:r>
              <a:rPr lang="en-US" sz="1400" dirty="0">
                <a:latin typeface="Times New Roman" panose="02020603050405020304" pitchFamily="18" charset="0"/>
                <a:cs typeface="Times New Roman" panose="02020603050405020304" pitchFamily="18" charset="0"/>
              </a:rPr>
              <a:t>Recent debates:</a:t>
            </a:r>
          </a:p>
          <a:p>
            <a:pPr marL="0" indent="0">
              <a:lnSpc>
                <a:spcPct val="120000"/>
              </a:lnSpc>
              <a:buNone/>
            </a:pPr>
            <a:r>
              <a:rPr lang="en-US" sz="1400" b="1" dirty="0">
                <a:latin typeface="Times New Roman" panose="02020603050405020304" pitchFamily="18" charset="0"/>
                <a:cs typeface="Times New Roman" panose="02020603050405020304" pitchFamily="18" charset="0"/>
              </a:rPr>
              <a:t>Kyiv </a:t>
            </a:r>
            <a:r>
              <a:rPr lang="en-US" sz="1400" dirty="0">
                <a:latin typeface="Times New Roman" panose="02020603050405020304" pitchFamily="18" charset="0"/>
                <a:cs typeface="Times New Roman" panose="02020603050405020304" pitchFamily="18" charset="0"/>
              </a:rPr>
              <a:t>has halted Russian gas shipments through the key hub;</a:t>
            </a:r>
          </a:p>
          <a:p>
            <a:pPr marL="0" indent="0">
              <a:lnSpc>
                <a:spcPct val="120000"/>
              </a:lnSpc>
              <a:buNone/>
            </a:pPr>
            <a:r>
              <a:rPr lang="en-US" sz="1400" b="1" dirty="0">
                <a:latin typeface="Times New Roman" panose="02020603050405020304" pitchFamily="18" charset="0"/>
                <a:cs typeface="Times New Roman" panose="02020603050405020304" pitchFamily="18" charset="0"/>
              </a:rPr>
              <a:t>Colombia</a:t>
            </a:r>
            <a:r>
              <a:rPr lang="en-US" sz="1400" dirty="0">
                <a:latin typeface="Times New Roman" panose="02020603050405020304" pitchFamily="18" charset="0"/>
                <a:cs typeface="Times New Roman" panose="02020603050405020304" pitchFamily="18" charset="0"/>
              </a:rPr>
              <a:t> has to choose between energy security and the environment (Colombia has put in place a temporary ban on fracking in 2018) – note that Colombia has the resources to be self-sufficient;</a:t>
            </a:r>
          </a:p>
          <a:p>
            <a:pPr marL="0" indent="0">
              <a:lnSpc>
                <a:spcPct val="120000"/>
              </a:lnSpc>
              <a:buNone/>
            </a:pPr>
            <a:r>
              <a:rPr lang="en-US" sz="1400" b="1" dirty="0">
                <a:latin typeface="Times New Roman" panose="02020603050405020304" pitchFamily="18" charset="0"/>
                <a:cs typeface="Times New Roman" panose="02020603050405020304" pitchFamily="18" charset="0"/>
              </a:rPr>
              <a:t>Globally:</a:t>
            </a:r>
            <a:r>
              <a:rPr lang="en-US" sz="1400" dirty="0">
                <a:latin typeface="Times New Roman" panose="02020603050405020304" pitchFamily="18" charset="0"/>
                <a:cs typeface="Times New Roman" panose="02020603050405020304" pitchFamily="18" charset="0"/>
              </a:rPr>
              <a:t> Will resetting the energy mix take people to the streets in opposition to fracking operations?</a:t>
            </a:r>
          </a:p>
        </p:txBody>
      </p:sp>
    </p:spTree>
    <p:extLst>
      <p:ext uri="{BB962C8B-B14F-4D97-AF65-F5344CB8AC3E}">
        <p14:creationId xmlns:p14="http://schemas.microsoft.com/office/powerpoint/2010/main" val="3093670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2719</Words>
  <Application>Microsoft Office PowerPoint</Application>
  <PresentationFormat>Personalizzato</PresentationFormat>
  <Paragraphs>283</Paragraphs>
  <Slides>32</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32</vt:i4>
      </vt:variant>
    </vt:vector>
  </HeadingPairs>
  <TitlesOfParts>
    <vt:vector size="41" baseType="lpstr">
      <vt:lpstr>Arial</vt:lpstr>
      <vt:lpstr>Calibri</vt:lpstr>
      <vt:lpstr>Calibri Light</vt:lpstr>
      <vt:lpstr>Cambria</vt:lpstr>
      <vt:lpstr>Inherit</vt:lpstr>
      <vt:lpstr>Times</vt:lpstr>
      <vt:lpstr>Times New Roman</vt:lpstr>
      <vt:lpstr>Office Theme</vt:lpstr>
      <vt:lpstr>1_Office Theme</vt:lpstr>
      <vt:lpstr>SEE Trade Union Economic Experts’ Meeting  “The impact of the Covid pandemic and conflict in Ukraine on the employment and economies of the Western Balkans; Inflation and wages – trade union activities”  11 – 12 May 2022, IGALO, Montenegro.</vt:lpstr>
      <vt:lpstr>The energy sector is the source of around three‐quarters of greenhouse gas emissions today and holds the key to averting the worst effects of climate change.</vt:lpstr>
      <vt:lpstr>What’s next?</vt:lpstr>
      <vt:lpstr>Global GHG Emissions by Sector </vt:lpstr>
      <vt:lpstr>Towards a key danger point! UN warns Earth is “firmly on track toward an unlivable world.”</vt:lpstr>
      <vt:lpstr>What is net-zero? Global warming stops!</vt:lpstr>
      <vt:lpstr>However, we are missing net zero targets</vt:lpstr>
      <vt:lpstr>What is net-zero? What will our societies look like in a decade’s time? </vt:lpstr>
      <vt:lpstr>Does the debate hang in the balance?</vt:lpstr>
      <vt:lpstr>A perfect storm of factors! Profits and cash flow to another record high in 2022!</vt:lpstr>
      <vt:lpstr>Consequences for the Net Zero strategy</vt:lpstr>
      <vt:lpstr>The key milestones planned according to the International Energy Agency </vt:lpstr>
      <vt:lpstr>Presentazione standard di PowerPoint</vt:lpstr>
      <vt:lpstr>Presentazione standard di PowerPoint</vt:lpstr>
      <vt:lpstr>     Saturday, April 16:  Climate change: Key UN finding widely misinterpreted - BBC News  “In the document, researchers wrote that greenhouse gases are projected to peak "at the latest before 2025 …… This implies that carbon could increase for another three years and the world could still avoid dangerous warming ………………….. This will take a herculean effort, with carbon emissions needing to shrink by 43% by the end of this decade to stay under this threshold of danger.”  "When you read the text as it's laid out, it does give the impression that you've got to 2025 which I think is a very unfortunate outcome ………..It's an unfortunate choice of wording. That is, unfortunately, going to potentially have some rather negative consequences.” Glen Peters, from the Centre for International Climate Research in Oslo, and an IPCC lead author.  This led to a lengthy debate during the two-week long approval session between the scientists and government officials over the exact words to use.  "There were many discussions about whether words such as "now" or "immediately" can be used," said Dr Byers, an IPCC contributing author from the International Institute for Applied Systems Analysis. </vt:lpstr>
      <vt:lpstr>      Saturday, April 16:  Climate change: Key UN finding widely misinterpreted - BBC News   This worries observers who argue that giving countries the impression that emissions can continue to grow until 2025 would be a disaster for the world.  "We definitely don't have the luxury of letting emissions grow for yet another three years," said Kaisa Kosonen from Greenpeace. "We have eight years to nearly halve global emissions. That's an enormous task, but still doable, as the IPCC has just reminded us - but if people now start chasing emissions peak by 2025 as some kind of benchmark, we don't have a chance." </vt:lpstr>
      <vt:lpstr>Russian natural gas exports by destination (according to Gazprom, bcm:</vt:lpstr>
      <vt:lpstr>Presentazione standard di PowerPoint</vt:lpstr>
      <vt:lpstr>Presentazione standard di PowerPoint</vt:lpstr>
      <vt:lpstr>Key Issues to the Net-Zero Standard framework  </vt:lpstr>
      <vt:lpstr>Presentazione standard di PowerPoint</vt:lpstr>
      <vt:lpstr>Presentazione standard di PowerPoint</vt:lpstr>
      <vt:lpstr>What would happen if we covered the Sahara Desert with solar panels? </vt:lpstr>
      <vt:lpstr>Other exciting technologies are on the horizon. </vt:lpstr>
      <vt:lpstr>Presentazione standard di PowerPoint</vt:lpstr>
      <vt:lpstr>Presentazione standard di PowerPoint</vt:lpstr>
      <vt:lpstr>Assembling a large skilled “Net Zero Jobs” workforce.</vt:lpstr>
      <vt:lpstr>WEF identified the in-demand skills for green jobs.</vt:lpstr>
      <vt:lpstr>WEF identified the skills for green job </vt:lpstr>
      <vt:lpstr>Presentazione standard di PowerPoint</vt:lpstr>
      <vt:lpstr>The International Labor Organization's Green Jobs Program.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of SEE TU Economic Experts  “The development of wages and productivity and the impact on competitiveness” 18 – 19 October 2018, HERCEG NOVI, Montenegro</dc:title>
  <dc:creator>Sergi, Bruno S.</dc:creator>
  <cp:lastModifiedBy>Sergi, Bruno S.</cp:lastModifiedBy>
  <cp:revision>98</cp:revision>
  <dcterms:created xsi:type="dcterms:W3CDTF">2018-10-18T07:05:08Z</dcterms:created>
  <dcterms:modified xsi:type="dcterms:W3CDTF">2022-05-12T08:41:16Z</dcterms:modified>
</cp:coreProperties>
</file>