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85" r:id="rId2"/>
    <p:sldId id="1533" r:id="rId3"/>
    <p:sldId id="1399" r:id="rId4"/>
    <p:sldId id="1212" r:id="rId5"/>
    <p:sldId id="1549" r:id="rId6"/>
    <p:sldId id="978" r:id="rId7"/>
    <p:sldId id="1544" r:id="rId8"/>
    <p:sldId id="1547" r:id="rId9"/>
    <p:sldId id="1548" r:id="rId10"/>
    <p:sldId id="1560" r:id="rId11"/>
    <p:sldId id="1534" r:id="rId12"/>
    <p:sldId id="1545" r:id="rId13"/>
    <p:sldId id="1482" r:id="rId14"/>
    <p:sldId id="1472" r:id="rId15"/>
    <p:sldId id="1480" r:id="rId16"/>
    <p:sldId id="1526" r:id="rId17"/>
    <p:sldId id="1538" r:id="rId18"/>
    <p:sldId id="1540" r:id="rId19"/>
    <p:sldId id="1541" r:id="rId20"/>
    <p:sldId id="1542" r:id="rId21"/>
    <p:sldId id="1478" r:id="rId22"/>
    <p:sldId id="1490" r:id="rId23"/>
    <p:sldId id="1561" r:id="rId24"/>
    <p:sldId id="1515" r:id="rId25"/>
    <p:sldId id="1510" r:id="rId26"/>
    <p:sldId id="1428" r:id="rId27"/>
    <p:sldId id="1429" r:id="rId28"/>
    <p:sldId id="1430" r:id="rId29"/>
    <p:sldId id="1434" r:id="rId30"/>
    <p:sldId id="1439" r:id="rId31"/>
    <p:sldId id="1435" r:id="rId32"/>
    <p:sldId id="1436" r:id="rId33"/>
    <p:sldId id="1427" r:id="rId34"/>
    <p:sldId id="1529" r:id="rId35"/>
    <p:sldId id="1532" r:id="rId36"/>
    <p:sldId id="1535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réli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 autoAdjust="0"/>
    <p:restoredTop sz="96445"/>
  </p:normalViewPr>
  <p:slideViewPr>
    <p:cSldViewPr snapToGrid="0">
      <p:cViewPr varScale="1">
        <p:scale>
          <a:sx n="143" d="100"/>
          <a:sy n="143" d="100"/>
        </p:scale>
        <p:origin x="856" y="200"/>
      </p:cViewPr>
      <p:guideLst/>
    </p:cSldViewPr>
  </p:slideViewPr>
  <p:outlineViewPr>
    <p:cViewPr>
      <p:scale>
        <a:sx n="33" d="100"/>
        <a:sy n="33" d="100"/>
      </p:scale>
      <p:origin x="0" y="-406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476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FD10EC-89C7-4B61-BC6B-BF7925E9E0A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3071F-7387-44D2-AF07-D4B2D9900A1A}">
      <dgm:prSet/>
      <dgm:spPr/>
      <dgm:t>
        <a:bodyPr/>
        <a:lstStyle/>
        <a:p>
          <a:r>
            <a:rPr lang="hr-HR" noProof="0" dirty="0"/>
            <a:t>Izgradnja i jačanje ljudskih vještina i sposobnosti putem obrazovanja, učenja i svrsishodnog rada su glavni pokretači ekonomskog uspjeha, pojedinačne dobrobiti i društvene kohezije.</a:t>
          </a:r>
        </a:p>
      </dgm:t>
    </dgm:pt>
    <dgm:pt modelId="{9B54E071-E5A7-4F06-BBAC-A8350FB311C9}" type="parTrans" cxnId="{8D004671-47C7-41D3-8A0B-E66A2A8BBC95}">
      <dgm:prSet/>
      <dgm:spPr/>
      <dgm:t>
        <a:bodyPr/>
        <a:lstStyle/>
        <a:p>
          <a:endParaRPr lang="en-US"/>
        </a:p>
      </dgm:t>
    </dgm:pt>
    <dgm:pt modelId="{687D66B3-B585-4376-8547-2CB67410C1B1}" type="sibTrans" cxnId="{8D004671-47C7-41D3-8A0B-E66A2A8BBC95}">
      <dgm:prSet/>
      <dgm:spPr/>
      <dgm:t>
        <a:bodyPr/>
        <a:lstStyle/>
        <a:p>
          <a:endParaRPr lang="en-US"/>
        </a:p>
      </dgm:t>
    </dgm:pt>
    <dgm:pt modelId="{539DB465-6656-4290-9C0A-C74CC6B951CD}">
      <dgm:prSet/>
      <dgm:spPr/>
      <dgm:t>
        <a:bodyPr/>
        <a:lstStyle/>
        <a:p>
          <a:r>
            <a:rPr lang="hr-HR" noProof="0" dirty="0"/>
            <a:t>Globalno </a:t>
          </a:r>
          <a:r>
            <a:rPr lang="hr-HR" noProof="0" dirty="0" err="1"/>
            <a:t>pomjeranje</a:t>
          </a:r>
          <a:r>
            <a:rPr lang="hr-HR" noProof="0" dirty="0"/>
            <a:t> u budućnost rada je definirano sve većom kohortom novih tehnologija, novim sektorima i tržištima, najnovijim globalnim političkim i ekonomskim okolnostima koje su toliko izazovne i ne mogu se </a:t>
          </a:r>
          <a:r>
            <a:rPr lang="hr-HR" noProof="0" dirty="0" err="1"/>
            <a:t>porediti</a:t>
          </a:r>
          <a:r>
            <a:rPr lang="hr-HR" noProof="0" dirty="0"/>
            <a:t> ni sa čim iz prethodnih 40 godina od kraja hladnog rata.</a:t>
          </a:r>
        </a:p>
      </dgm:t>
    </dgm:pt>
    <dgm:pt modelId="{E70E2408-1D2D-4BF4-8962-3E3282AD4A9E}" type="parTrans" cxnId="{6E439708-0D78-42E8-8855-6408C6E666BA}">
      <dgm:prSet/>
      <dgm:spPr/>
      <dgm:t>
        <a:bodyPr/>
        <a:lstStyle/>
        <a:p>
          <a:endParaRPr lang="en-US"/>
        </a:p>
      </dgm:t>
    </dgm:pt>
    <dgm:pt modelId="{3584BFA2-9E51-4381-9C75-5446C54509ED}" type="sibTrans" cxnId="{6E439708-0D78-42E8-8855-6408C6E666BA}">
      <dgm:prSet/>
      <dgm:spPr/>
      <dgm:t>
        <a:bodyPr/>
        <a:lstStyle/>
        <a:p>
          <a:endParaRPr lang="en-US"/>
        </a:p>
      </dgm:t>
    </dgm:pt>
    <dgm:pt modelId="{1CD4C1EE-D3FA-4ABB-9DC2-975637F6C501}">
      <dgm:prSet/>
      <dgm:spPr/>
      <dgm:t>
        <a:bodyPr/>
        <a:lstStyle/>
        <a:p>
          <a:r>
            <a:rPr lang="hr-HR" noProof="0" dirty="0"/>
            <a:t>Prethodna decenija tehnološkog napretka je također dovela do anomalije masovnog premještanja radnih mjesta, neodrživog nedostatka vještina i zahtjeva za jedinstvenom prirodom ljudske inteligencije koja je sada uzdrmana vještačkom inteligencijom.</a:t>
          </a:r>
        </a:p>
      </dgm:t>
    </dgm:pt>
    <dgm:pt modelId="{685186CC-461A-4D27-99DA-393B34E1DE77}" type="parTrans" cxnId="{D8B1B625-6B5D-49E1-8DB9-17709AF8D0C3}">
      <dgm:prSet/>
      <dgm:spPr/>
      <dgm:t>
        <a:bodyPr/>
        <a:lstStyle/>
        <a:p>
          <a:endParaRPr lang="en-US"/>
        </a:p>
      </dgm:t>
    </dgm:pt>
    <dgm:pt modelId="{567968B3-39F8-482E-8A61-5304EFD3005E}" type="sibTrans" cxnId="{D8B1B625-6B5D-49E1-8DB9-17709AF8D0C3}">
      <dgm:prSet/>
      <dgm:spPr/>
      <dgm:t>
        <a:bodyPr/>
        <a:lstStyle/>
        <a:p>
          <a:endParaRPr lang="en-US"/>
        </a:p>
      </dgm:t>
    </dgm:pt>
    <dgm:pt modelId="{91D444A9-EF0A-4102-A01E-072F1B83175F}">
      <dgm:prSet/>
      <dgm:spPr/>
      <dgm:t>
        <a:bodyPr/>
        <a:lstStyle/>
        <a:p>
          <a:r>
            <a:rPr lang="hr-HR" noProof="0" dirty="0"/>
            <a:t>Naredna decenija traži svrsishodno liderstvo koje nas treba dovesti u budućnost rada koji zadovoljava ljudski potencijal i stvara širok zajednički napredak.</a:t>
          </a:r>
        </a:p>
      </dgm:t>
    </dgm:pt>
    <dgm:pt modelId="{DEBA3EAC-D681-4351-A1E9-37E95F53D469}" type="parTrans" cxnId="{CF6C4A1F-5E31-4172-9E91-E20F87A08886}">
      <dgm:prSet/>
      <dgm:spPr/>
      <dgm:t>
        <a:bodyPr/>
        <a:lstStyle/>
        <a:p>
          <a:endParaRPr lang="en-US"/>
        </a:p>
      </dgm:t>
    </dgm:pt>
    <dgm:pt modelId="{693E2034-85D2-4FCC-854C-8C1D0DB66223}" type="sibTrans" cxnId="{CF6C4A1F-5E31-4172-9E91-E20F87A08886}">
      <dgm:prSet/>
      <dgm:spPr/>
      <dgm:t>
        <a:bodyPr/>
        <a:lstStyle/>
        <a:p>
          <a:endParaRPr lang="en-US"/>
        </a:p>
      </dgm:t>
    </dgm:pt>
    <dgm:pt modelId="{71C28F7A-EC57-214F-955C-4186B7577B5B}" type="pres">
      <dgm:prSet presAssocID="{CDFD10EC-89C7-4B61-BC6B-BF7925E9E0A5}" presName="vert0" presStyleCnt="0">
        <dgm:presLayoutVars>
          <dgm:dir/>
          <dgm:animOne val="branch"/>
          <dgm:animLvl val="lvl"/>
        </dgm:presLayoutVars>
      </dgm:prSet>
      <dgm:spPr/>
    </dgm:pt>
    <dgm:pt modelId="{DB349FEA-8F46-754B-8E43-4C8DFC463E4F}" type="pres">
      <dgm:prSet presAssocID="{DEC3071F-7387-44D2-AF07-D4B2D9900A1A}" presName="thickLine" presStyleLbl="alignNode1" presStyleIdx="0" presStyleCnt="4"/>
      <dgm:spPr/>
    </dgm:pt>
    <dgm:pt modelId="{6EDA8478-0F23-3B46-8414-3451FB4332FF}" type="pres">
      <dgm:prSet presAssocID="{DEC3071F-7387-44D2-AF07-D4B2D9900A1A}" presName="horz1" presStyleCnt="0"/>
      <dgm:spPr/>
    </dgm:pt>
    <dgm:pt modelId="{FD9CEDB2-332D-154F-BA70-0D23A696BD1A}" type="pres">
      <dgm:prSet presAssocID="{DEC3071F-7387-44D2-AF07-D4B2D9900A1A}" presName="tx1" presStyleLbl="revTx" presStyleIdx="0" presStyleCnt="4"/>
      <dgm:spPr/>
    </dgm:pt>
    <dgm:pt modelId="{91674FA0-A174-944D-8D56-D3422EB02134}" type="pres">
      <dgm:prSet presAssocID="{DEC3071F-7387-44D2-AF07-D4B2D9900A1A}" presName="vert1" presStyleCnt="0"/>
      <dgm:spPr/>
    </dgm:pt>
    <dgm:pt modelId="{710715FB-60F5-C241-9BBD-DDFD8DCDCBD4}" type="pres">
      <dgm:prSet presAssocID="{539DB465-6656-4290-9C0A-C74CC6B951CD}" presName="thickLine" presStyleLbl="alignNode1" presStyleIdx="1" presStyleCnt="4"/>
      <dgm:spPr/>
    </dgm:pt>
    <dgm:pt modelId="{10CBEE45-F573-D749-9D1B-23F7ACBD31BD}" type="pres">
      <dgm:prSet presAssocID="{539DB465-6656-4290-9C0A-C74CC6B951CD}" presName="horz1" presStyleCnt="0"/>
      <dgm:spPr/>
    </dgm:pt>
    <dgm:pt modelId="{2E8939E3-59F8-5642-9B3A-F8CB59F9A8F2}" type="pres">
      <dgm:prSet presAssocID="{539DB465-6656-4290-9C0A-C74CC6B951CD}" presName="tx1" presStyleLbl="revTx" presStyleIdx="1" presStyleCnt="4"/>
      <dgm:spPr/>
    </dgm:pt>
    <dgm:pt modelId="{4EA21A90-CF8C-6D41-BD16-599ECB59186B}" type="pres">
      <dgm:prSet presAssocID="{539DB465-6656-4290-9C0A-C74CC6B951CD}" presName="vert1" presStyleCnt="0"/>
      <dgm:spPr/>
    </dgm:pt>
    <dgm:pt modelId="{1EA4AF9B-0057-4246-BA3E-8EA161D95B2A}" type="pres">
      <dgm:prSet presAssocID="{1CD4C1EE-D3FA-4ABB-9DC2-975637F6C501}" presName="thickLine" presStyleLbl="alignNode1" presStyleIdx="2" presStyleCnt="4"/>
      <dgm:spPr/>
    </dgm:pt>
    <dgm:pt modelId="{D3806503-40F1-CD4D-9C2F-CACD7EC03263}" type="pres">
      <dgm:prSet presAssocID="{1CD4C1EE-D3FA-4ABB-9DC2-975637F6C501}" presName="horz1" presStyleCnt="0"/>
      <dgm:spPr/>
    </dgm:pt>
    <dgm:pt modelId="{0A1133E0-2451-3D46-AC45-5056389158C7}" type="pres">
      <dgm:prSet presAssocID="{1CD4C1EE-D3FA-4ABB-9DC2-975637F6C501}" presName="tx1" presStyleLbl="revTx" presStyleIdx="2" presStyleCnt="4"/>
      <dgm:spPr/>
    </dgm:pt>
    <dgm:pt modelId="{904E46DA-B471-9045-8955-425B693AB48E}" type="pres">
      <dgm:prSet presAssocID="{1CD4C1EE-D3FA-4ABB-9DC2-975637F6C501}" presName="vert1" presStyleCnt="0"/>
      <dgm:spPr/>
    </dgm:pt>
    <dgm:pt modelId="{04D4A323-2310-D74A-AA4C-61D76239D987}" type="pres">
      <dgm:prSet presAssocID="{91D444A9-EF0A-4102-A01E-072F1B83175F}" presName="thickLine" presStyleLbl="alignNode1" presStyleIdx="3" presStyleCnt="4"/>
      <dgm:spPr/>
    </dgm:pt>
    <dgm:pt modelId="{543C31A0-4773-9440-A1A9-D322C1B304DA}" type="pres">
      <dgm:prSet presAssocID="{91D444A9-EF0A-4102-A01E-072F1B83175F}" presName="horz1" presStyleCnt="0"/>
      <dgm:spPr/>
    </dgm:pt>
    <dgm:pt modelId="{52A61A29-C393-A140-9FB5-C99D14FD8A6E}" type="pres">
      <dgm:prSet presAssocID="{91D444A9-EF0A-4102-A01E-072F1B83175F}" presName="tx1" presStyleLbl="revTx" presStyleIdx="3" presStyleCnt="4"/>
      <dgm:spPr/>
    </dgm:pt>
    <dgm:pt modelId="{21340B8B-D35B-EA48-A2A3-B217E97DB0E0}" type="pres">
      <dgm:prSet presAssocID="{91D444A9-EF0A-4102-A01E-072F1B83175F}" presName="vert1" presStyleCnt="0"/>
      <dgm:spPr/>
    </dgm:pt>
  </dgm:ptLst>
  <dgm:cxnLst>
    <dgm:cxn modelId="{6E439708-0D78-42E8-8855-6408C6E666BA}" srcId="{CDFD10EC-89C7-4B61-BC6B-BF7925E9E0A5}" destId="{539DB465-6656-4290-9C0A-C74CC6B951CD}" srcOrd="1" destOrd="0" parTransId="{E70E2408-1D2D-4BF4-8962-3E3282AD4A9E}" sibTransId="{3584BFA2-9E51-4381-9C75-5446C54509ED}"/>
    <dgm:cxn modelId="{9BF78D1E-8A4D-134A-AD7F-55C1C1CCDA5D}" type="presOf" srcId="{CDFD10EC-89C7-4B61-BC6B-BF7925E9E0A5}" destId="{71C28F7A-EC57-214F-955C-4186B7577B5B}" srcOrd="0" destOrd="0" presId="urn:microsoft.com/office/officeart/2008/layout/LinedList"/>
    <dgm:cxn modelId="{CF6C4A1F-5E31-4172-9E91-E20F87A08886}" srcId="{CDFD10EC-89C7-4B61-BC6B-BF7925E9E0A5}" destId="{91D444A9-EF0A-4102-A01E-072F1B83175F}" srcOrd="3" destOrd="0" parTransId="{DEBA3EAC-D681-4351-A1E9-37E95F53D469}" sibTransId="{693E2034-85D2-4FCC-854C-8C1D0DB66223}"/>
    <dgm:cxn modelId="{D8B1B625-6B5D-49E1-8DB9-17709AF8D0C3}" srcId="{CDFD10EC-89C7-4B61-BC6B-BF7925E9E0A5}" destId="{1CD4C1EE-D3FA-4ABB-9DC2-975637F6C501}" srcOrd="2" destOrd="0" parTransId="{685186CC-461A-4D27-99DA-393B34E1DE77}" sibTransId="{567968B3-39F8-482E-8A61-5304EFD3005E}"/>
    <dgm:cxn modelId="{8D004671-47C7-41D3-8A0B-E66A2A8BBC95}" srcId="{CDFD10EC-89C7-4B61-BC6B-BF7925E9E0A5}" destId="{DEC3071F-7387-44D2-AF07-D4B2D9900A1A}" srcOrd="0" destOrd="0" parTransId="{9B54E071-E5A7-4F06-BBAC-A8350FB311C9}" sibTransId="{687D66B3-B585-4376-8547-2CB67410C1B1}"/>
    <dgm:cxn modelId="{EA1C5090-0C8C-924A-B03C-EF8C0EE4EE9E}" type="presOf" srcId="{91D444A9-EF0A-4102-A01E-072F1B83175F}" destId="{52A61A29-C393-A140-9FB5-C99D14FD8A6E}" srcOrd="0" destOrd="0" presId="urn:microsoft.com/office/officeart/2008/layout/LinedList"/>
    <dgm:cxn modelId="{B53FC6A3-C3B2-1644-BDA2-98705CFA6759}" type="presOf" srcId="{539DB465-6656-4290-9C0A-C74CC6B951CD}" destId="{2E8939E3-59F8-5642-9B3A-F8CB59F9A8F2}" srcOrd="0" destOrd="0" presId="urn:microsoft.com/office/officeart/2008/layout/LinedList"/>
    <dgm:cxn modelId="{C1047EBC-DED1-1346-B3E2-7D3A88ACBD1E}" type="presOf" srcId="{1CD4C1EE-D3FA-4ABB-9DC2-975637F6C501}" destId="{0A1133E0-2451-3D46-AC45-5056389158C7}" srcOrd="0" destOrd="0" presId="urn:microsoft.com/office/officeart/2008/layout/LinedList"/>
    <dgm:cxn modelId="{34E884F4-D319-414C-AD3B-E1E8F242AA85}" type="presOf" srcId="{DEC3071F-7387-44D2-AF07-D4B2D9900A1A}" destId="{FD9CEDB2-332D-154F-BA70-0D23A696BD1A}" srcOrd="0" destOrd="0" presId="urn:microsoft.com/office/officeart/2008/layout/LinedList"/>
    <dgm:cxn modelId="{DFFE3FCE-980B-7C4A-97F7-9B9CE97A2D75}" type="presParOf" srcId="{71C28F7A-EC57-214F-955C-4186B7577B5B}" destId="{DB349FEA-8F46-754B-8E43-4C8DFC463E4F}" srcOrd="0" destOrd="0" presId="urn:microsoft.com/office/officeart/2008/layout/LinedList"/>
    <dgm:cxn modelId="{8D226624-8FFF-5644-849B-CABCC0CD194F}" type="presParOf" srcId="{71C28F7A-EC57-214F-955C-4186B7577B5B}" destId="{6EDA8478-0F23-3B46-8414-3451FB4332FF}" srcOrd="1" destOrd="0" presId="urn:microsoft.com/office/officeart/2008/layout/LinedList"/>
    <dgm:cxn modelId="{9BE4D980-9230-3D4B-A954-0CF92318AEA4}" type="presParOf" srcId="{6EDA8478-0F23-3B46-8414-3451FB4332FF}" destId="{FD9CEDB2-332D-154F-BA70-0D23A696BD1A}" srcOrd="0" destOrd="0" presId="urn:microsoft.com/office/officeart/2008/layout/LinedList"/>
    <dgm:cxn modelId="{7C5E85F4-B1F2-AD43-BDB0-5EFE81FB447D}" type="presParOf" srcId="{6EDA8478-0F23-3B46-8414-3451FB4332FF}" destId="{91674FA0-A174-944D-8D56-D3422EB02134}" srcOrd="1" destOrd="0" presId="urn:microsoft.com/office/officeart/2008/layout/LinedList"/>
    <dgm:cxn modelId="{A32AD326-04BC-9F43-BBBC-23B066E6EC52}" type="presParOf" srcId="{71C28F7A-EC57-214F-955C-4186B7577B5B}" destId="{710715FB-60F5-C241-9BBD-DDFD8DCDCBD4}" srcOrd="2" destOrd="0" presId="urn:microsoft.com/office/officeart/2008/layout/LinedList"/>
    <dgm:cxn modelId="{DFDC82C5-8F8D-1F49-B328-4F4658615DE8}" type="presParOf" srcId="{71C28F7A-EC57-214F-955C-4186B7577B5B}" destId="{10CBEE45-F573-D749-9D1B-23F7ACBD31BD}" srcOrd="3" destOrd="0" presId="urn:microsoft.com/office/officeart/2008/layout/LinedList"/>
    <dgm:cxn modelId="{4A3B7199-9A32-8F4C-81C3-7260677442F2}" type="presParOf" srcId="{10CBEE45-F573-D749-9D1B-23F7ACBD31BD}" destId="{2E8939E3-59F8-5642-9B3A-F8CB59F9A8F2}" srcOrd="0" destOrd="0" presId="urn:microsoft.com/office/officeart/2008/layout/LinedList"/>
    <dgm:cxn modelId="{7A202997-D93B-344E-9BB5-4D7E7FE9E7C3}" type="presParOf" srcId="{10CBEE45-F573-D749-9D1B-23F7ACBD31BD}" destId="{4EA21A90-CF8C-6D41-BD16-599ECB59186B}" srcOrd="1" destOrd="0" presId="urn:microsoft.com/office/officeart/2008/layout/LinedList"/>
    <dgm:cxn modelId="{D2A58DFB-CFC0-524D-A89D-B96CC3670F51}" type="presParOf" srcId="{71C28F7A-EC57-214F-955C-4186B7577B5B}" destId="{1EA4AF9B-0057-4246-BA3E-8EA161D95B2A}" srcOrd="4" destOrd="0" presId="urn:microsoft.com/office/officeart/2008/layout/LinedList"/>
    <dgm:cxn modelId="{A02DF032-C2EE-DE4A-B3C4-EF630E46195A}" type="presParOf" srcId="{71C28F7A-EC57-214F-955C-4186B7577B5B}" destId="{D3806503-40F1-CD4D-9C2F-CACD7EC03263}" srcOrd="5" destOrd="0" presId="urn:microsoft.com/office/officeart/2008/layout/LinedList"/>
    <dgm:cxn modelId="{F6B0C318-0055-2D49-9798-D7D30C820258}" type="presParOf" srcId="{D3806503-40F1-CD4D-9C2F-CACD7EC03263}" destId="{0A1133E0-2451-3D46-AC45-5056389158C7}" srcOrd="0" destOrd="0" presId="urn:microsoft.com/office/officeart/2008/layout/LinedList"/>
    <dgm:cxn modelId="{52960B19-F5C4-B642-8CA1-9124A0B7DB22}" type="presParOf" srcId="{D3806503-40F1-CD4D-9C2F-CACD7EC03263}" destId="{904E46DA-B471-9045-8955-425B693AB48E}" srcOrd="1" destOrd="0" presId="urn:microsoft.com/office/officeart/2008/layout/LinedList"/>
    <dgm:cxn modelId="{34934EF5-99ED-2543-9F00-D7A8E2834C02}" type="presParOf" srcId="{71C28F7A-EC57-214F-955C-4186B7577B5B}" destId="{04D4A323-2310-D74A-AA4C-61D76239D987}" srcOrd="6" destOrd="0" presId="urn:microsoft.com/office/officeart/2008/layout/LinedList"/>
    <dgm:cxn modelId="{BA701A6C-5E7C-4F40-A84E-BEEC51C9B7C2}" type="presParOf" srcId="{71C28F7A-EC57-214F-955C-4186B7577B5B}" destId="{543C31A0-4773-9440-A1A9-D322C1B304DA}" srcOrd="7" destOrd="0" presId="urn:microsoft.com/office/officeart/2008/layout/LinedList"/>
    <dgm:cxn modelId="{18E2B354-A28B-7341-A504-49E9C52DCB86}" type="presParOf" srcId="{543C31A0-4773-9440-A1A9-D322C1B304DA}" destId="{52A61A29-C393-A140-9FB5-C99D14FD8A6E}" srcOrd="0" destOrd="0" presId="urn:microsoft.com/office/officeart/2008/layout/LinedList"/>
    <dgm:cxn modelId="{0190ECC8-00E2-A846-8F82-5667ECB0B3F5}" type="presParOf" srcId="{543C31A0-4773-9440-A1A9-D322C1B304DA}" destId="{21340B8B-D35B-EA48-A2A3-B217E97DB0E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49FEA-8F46-754B-8E43-4C8DFC463E4F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CEDB2-332D-154F-BA70-0D23A696BD1A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noProof="0" dirty="0"/>
            <a:t>Izgradnja i jačanje ljudskih vještina i sposobnosti putem obrazovanja, učenja i svrsishodnog rada su glavni pokretači ekonomskog uspjeha, pojedinačne dobrobiti i društvene kohezije.</a:t>
          </a:r>
        </a:p>
      </dsp:txBody>
      <dsp:txXfrm>
        <a:off x="0" y="0"/>
        <a:ext cx="6900512" cy="1384035"/>
      </dsp:txXfrm>
    </dsp:sp>
    <dsp:sp modelId="{710715FB-60F5-C241-9BBD-DDFD8DCDCBD4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8939E3-59F8-5642-9B3A-F8CB59F9A8F2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noProof="0" dirty="0"/>
            <a:t>Globalno </a:t>
          </a:r>
          <a:r>
            <a:rPr lang="hr-HR" sz="1700" kern="1200" noProof="0" dirty="0" err="1"/>
            <a:t>pomjeranje</a:t>
          </a:r>
          <a:r>
            <a:rPr lang="hr-HR" sz="1700" kern="1200" noProof="0" dirty="0"/>
            <a:t> u budućnost rada je definirano sve većom kohortom novih tehnologija, novim sektorima i tržištima, najnovijim globalnim političkim i ekonomskim okolnostima koje su toliko izazovne i ne mogu se </a:t>
          </a:r>
          <a:r>
            <a:rPr lang="hr-HR" sz="1700" kern="1200" noProof="0" dirty="0" err="1"/>
            <a:t>porediti</a:t>
          </a:r>
          <a:r>
            <a:rPr lang="hr-HR" sz="1700" kern="1200" noProof="0" dirty="0"/>
            <a:t> ni sa čim iz prethodnih 40 godina od kraja hladnog rata.</a:t>
          </a:r>
        </a:p>
      </dsp:txBody>
      <dsp:txXfrm>
        <a:off x="0" y="1384035"/>
        <a:ext cx="6900512" cy="1384035"/>
      </dsp:txXfrm>
    </dsp:sp>
    <dsp:sp modelId="{1EA4AF9B-0057-4246-BA3E-8EA161D95B2A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133E0-2451-3D46-AC45-5056389158C7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noProof="0" dirty="0"/>
            <a:t>Prethodna decenija tehnološkog napretka je također dovela do anomalije masovnog premještanja radnih mjesta, neodrživog nedostatka vještina i zahtjeva za jedinstvenom prirodom ljudske inteligencije koja je sada uzdrmana vještačkom inteligencijom.</a:t>
          </a:r>
        </a:p>
      </dsp:txBody>
      <dsp:txXfrm>
        <a:off x="0" y="2768070"/>
        <a:ext cx="6900512" cy="1384035"/>
      </dsp:txXfrm>
    </dsp:sp>
    <dsp:sp modelId="{04D4A323-2310-D74A-AA4C-61D76239D987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61A29-C393-A140-9FB5-C99D14FD8A6E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noProof="0" dirty="0"/>
            <a:t>Naredna decenija traži svrsishodno liderstvo koje nas treba dovesti u budućnost rada koji zadovoljava ljudski potencijal i stvara širok zajednički napredak.</a:t>
          </a:r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03F42-C148-4872-B437-A5D5A8D91284}" type="datetimeFigureOut">
              <a:rPr lang="en-US" smtClean="0"/>
              <a:t>5/17/22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76766-CFA4-465D-8416-FFAE4E392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6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76766-CFA4-465D-8416-FFAE4E3929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72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Shape 7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Presenter: Jason Jorgenson</a:t>
            </a: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591352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A659-0DE6-4A67-BF29-E5F413379535}" type="datetimeFigureOut">
              <a:rPr lang="it-IT" smtClean="0"/>
              <a:t>17/05/22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BC4D-0E7E-4EEA-999E-D8EC017C4B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21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A659-0DE6-4A67-BF29-E5F413379535}" type="datetimeFigureOut">
              <a:rPr lang="it-IT" smtClean="0"/>
              <a:t>17/05/22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BC4D-0E7E-4EEA-999E-D8EC017C4B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070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A659-0DE6-4A67-BF29-E5F413379535}" type="datetimeFigureOut">
              <a:rPr lang="it-IT" smtClean="0"/>
              <a:t>17/05/22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BC4D-0E7E-4EEA-999E-D8EC017C4B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89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A659-0DE6-4A67-BF29-E5F413379535}" type="datetimeFigureOut">
              <a:rPr lang="it-IT" smtClean="0"/>
              <a:t>17/05/22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BC4D-0E7E-4EEA-999E-D8EC017C4B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936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A659-0DE6-4A67-BF29-E5F413379535}" type="datetimeFigureOut">
              <a:rPr lang="it-IT" smtClean="0"/>
              <a:t>17/05/22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BC4D-0E7E-4EEA-999E-D8EC017C4B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45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A659-0DE6-4A67-BF29-E5F413379535}" type="datetimeFigureOut">
              <a:rPr lang="it-IT" smtClean="0"/>
              <a:t>17/05/22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BC4D-0E7E-4EEA-999E-D8EC017C4B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4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A659-0DE6-4A67-BF29-E5F413379535}" type="datetimeFigureOut">
              <a:rPr lang="it-IT" smtClean="0"/>
              <a:t>17/05/22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BC4D-0E7E-4EEA-999E-D8EC017C4B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52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A659-0DE6-4A67-BF29-E5F413379535}" type="datetimeFigureOut">
              <a:rPr lang="it-IT" smtClean="0"/>
              <a:t>17/05/22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BC4D-0E7E-4EEA-999E-D8EC017C4B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476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A659-0DE6-4A67-BF29-E5F413379535}" type="datetimeFigureOut">
              <a:rPr lang="it-IT" smtClean="0"/>
              <a:t>17/05/22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BC4D-0E7E-4EEA-999E-D8EC017C4B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703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A659-0DE6-4A67-BF29-E5F413379535}" type="datetimeFigureOut">
              <a:rPr lang="it-IT" smtClean="0"/>
              <a:t>17/05/22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BC4D-0E7E-4EEA-999E-D8EC017C4B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24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A659-0DE6-4A67-BF29-E5F413379535}" type="datetimeFigureOut">
              <a:rPr lang="it-IT" smtClean="0"/>
              <a:t>17/05/22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BC4D-0E7E-4EEA-999E-D8EC017C4B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260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6A659-0DE6-4A67-BF29-E5F413379535}" type="datetimeFigureOut">
              <a:rPr lang="it-IT" smtClean="0"/>
              <a:t>17/05/22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6BC4D-0E7E-4EEA-999E-D8EC017C4B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17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economist.com/finance-and-economics/2022/05/07/russias-economy-is-back-on-its-fe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imeshighereducation.com/news/chinas-overseas-graduates-mismatched-jobs-back-home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07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638921" y="4744719"/>
            <a:ext cx="4204012" cy="1474177"/>
          </a:xfrm>
        </p:spPr>
        <p:txBody>
          <a:bodyPr anchor="t">
            <a:normAutofit/>
          </a:bodyPr>
          <a:lstStyle/>
          <a:p>
            <a:pPr algn="r"/>
            <a:endParaRPr lang="hr-HR" sz="1800" noProof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hr-HR" sz="2000" noProof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Bruno S. </a:t>
            </a:r>
            <a:r>
              <a:rPr lang="hr-HR" sz="2000" noProof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Sergi</a:t>
            </a:r>
            <a:endParaRPr lang="hr-HR" sz="2000" noProof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hr-HR" sz="2000" noProof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ETUI i Univerzitet u Mesini</a:t>
            </a:r>
          </a:p>
        </p:txBody>
      </p:sp>
      <p:cxnSp>
        <p:nvCxnSpPr>
          <p:cNvPr id="113" name="Straight Connector 109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350E8C-A623-40F1-9534-FFE29C612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503457"/>
              </p:ext>
            </p:extLst>
          </p:nvPr>
        </p:nvGraphicFramePr>
        <p:xfrm>
          <a:off x="6431280" y="1650980"/>
          <a:ext cx="4337334" cy="317502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337334">
                  <a:extLst>
                    <a:ext uri="{9D8B030D-6E8A-4147-A177-3AD203B41FA5}">
                      <a16:colId xmlns:a16="http://schemas.microsoft.com/office/drawing/2014/main" val="1488368950"/>
                    </a:ext>
                  </a:extLst>
                </a:gridCol>
              </a:tblGrid>
              <a:tr h="3175020">
                <a:tc>
                  <a:txBody>
                    <a:bodyPr/>
                    <a:lstStyle/>
                    <a:p>
                      <a:pPr marL="0" marR="0" indent="2927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3200" b="1" kern="1200" noProof="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ea typeface="+mn-ea"/>
                          <a:cs typeface="Times" panose="02020603050405020304" pitchFamily="18" charset="0"/>
                        </a:rPr>
                        <a:t>Dugoročni utjecaj </a:t>
                      </a:r>
                      <a:r>
                        <a:rPr lang="hr-HR" sz="3200" b="1" kern="1200" noProof="0" dirty="0" err="1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ea typeface="+mn-ea"/>
                          <a:cs typeface="Times" panose="02020603050405020304" pitchFamily="18" charset="0"/>
                        </a:rPr>
                        <a:t>pandemije</a:t>
                      </a:r>
                      <a:r>
                        <a:rPr lang="hr-HR" sz="3200" b="1" kern="1200" noProof="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ea typeface="+mn-ea"/>
                          <a:cs typeface="Times" panose="02020603050405020304" pitchFamily="18" charset="0"/>
                        </a:rPr>
                        <a:t> COVID-19 i sukoba u Ukrajini na zapošljavanje i ekonomije.</a:t>
                      </a:r>
                      <a:endParaRPr lang="hr-HR" sz="3200" noProof="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175577" marR="175577" marT="0" marB="0"/>
                </a:tc>
                <a:extLst>
                  <a:ext uri="{0D108BD9-81ED-4DB2-BD59-A6C34878D82A}">
                    <a16:rowId xmlns:a16="http://schemas.microsoft.com/office/drawing/2014/main" val="20554653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A79F678-E34B-4182-BDC1-6558B392D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531179"/>
            <a:ext cx="5008881" cy="37548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it-IT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Sastanak ekonomskih stručnjaka iz sindikata JIE</a:t>
            </a:r>
            <a:endParaRPr kumimoji="0" lang="hr-HR" alt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it-IT" sz="2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it-IT" sz="24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„Utjecaj </a:t>
            </a:r>
            <a:r>
              <a:rPr kumimoji="0" lang="hr-HR" altLang="it-IT" sz="2400" b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Covid</a:t>
            </a:r>
            <a:r>
              <a:rPr kumimoji="0" lang="hr-HR" altLang="it-IT" sz="24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kumimoji="0" lang="hr-HR" altLang="it-IT" sz="2400" b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pandemije</a:t>
            </a:r>
            <a:r>
              <a:rPr kumimoji="0" lang="hr-HR" altLang="it-IT" sz="24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i sukoba i Ukrajini na zapošljavanje i ekonomije Zapadnog Balkana; Inflacija i plate – sindikalne aktivnosti”</a:t>
            </a:r>
            <a:endParaRPr kumimoji="0" lang="hr-HR" altLang="it-IT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it-IT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ArialMT"/>
              <a:cs typeface="Times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it-IT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ArialMT"/>
                <a:cs typeface="Times" panose="02020603050405020304" pitchFamily="18" charset="0"/>
              </a:rPr>
              <a:t>11 – 12. maj 2022., IGALO, Crna Gora</a:t>
            </a:r>
            <a:endParaRPr kumimoji="0" lang="hr-HR" altLang="it-IT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EB4E55E-4E91-437C-BDF5-FB43C199F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92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3C04C-84DD-9A4C-14D3-31338138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547813"/>
            <a:ext cx="5542448" cy="1680520"/>
          </a:xfrm>
        </p:spPr>
        <p:txBody>
          <a:bodyPr>
            <a:normAutofit/>
          </a:bodyPr>
          <a:lstStyle/>
          <a:p>
            <a:r>
              <a:rPr lang="hr-HR" sz="2571" noProof="0" dirty="0"/>
              <a:t>Međunarodne implikacije rata u Ukrajini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DFC33-8A38-6C3A-3F94-9F529FA02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050" y="547813"/>
            <a:ext cx="6105525" cy="1680520"/>
          </a:xfrm>
        </p:spPr>
        <p:txBody>
          <a:bodyPr anchor="ctr">
            <a:noAutofit/>
          </a:bodyPr>
          <a:lstStyle/>
          <a:p>
            <a:r>
              <a:rPr lang="hr-HR" sz="1200" noProof="0" dirty="0"/>
              <a:t>Trenutni rat u Ukrajini i sankcije Rusiji generiraju značajna ekonomska </a:t>
            </a:r>
            <a:r>
              <a:rPr lang="hr-HR" sz="1200" noProof="0" dirty="0" err="1"/>
              <a:t>dejstva</a:t>
            </a:r>
            <a:r>
              <a:rPr lang="hr-HR" sz="1200" noProof="0" dirty="0"/>
              <a:t> koja se prenose:</a:t>
            </a:r>
          </a:p>
          <a:p>
            <a:pPr lvl="1"/>
            <a:r>
              <a:rPr lang="hr-HR" sz="1200" dirty="0"/>
              <a:t>Veliko povećanje potrošačkih cijena</a:t>
            </a:r>
            <a:r>
              <a:rPr lang="hr-HR" sz="1200" noProof="0" dirty="0"/>
              <a:t>: prekidi u proizvodnji zbog rata, sankcije, te otežan pristup prekograničnom sistemu plaćanja ometa trgovačke tokove, naročito kada je riječ o energiji i hrani.</a:t>
            </a:r>
          </a:p>
          <a:p>
            <a:pPr lvl="1"/>
            <a:r>
              <a:rPr lang="hr-HR" sz="1200" noProof="0" dirty="0"/>
              <a:t>Očekuje se da će se inflacija zadržati. Cijene nafte i gasa se povećavaju se značajnije tokom 2022. a cijene hrane će rasti i tokom 2023. (zbog odloženog </a:t>
            </a:r>
            <a:r>
              <a:rPr lang="hr-HR" sz="1200" noProof="0" dirty="0" err="1"/>
              <a:t>dejstva</a:t>
            </a:r>
            <a:r>
              <a:rPr lang="hr-HR" sz="1200" noProof="0" dirty="0"/>
              <a:t> žetve 2022.). Očekuje se da će inflacija 2022. iznositi 5,7% u razvijenim ekonomijama, a 8,7% na novim tržištima.</a:t>
            </a:r>
          </a:p>
          <a:p>
            <a:pPr lvl="1"/>
            <a:r>
              <a:rPr lang="hr-HR" sz="1200" b="0" i="0" noProof="0" dirty="0">
                <a:solidFill>
                  <a:srgbClr val="201F1E"/>
                </a:solidFill>
                <a:effectLst/>
                <a:latin typeface="Segoe UI" panose="020B0502040204020203" pitchFamily="34" charset="0"/>
              </a:rPr>
              <a:t>Ruska ekonomija se oporavlja.</a:t>
            </a:r>
            <a:br>
              <a:rPr lang="hr-HR" sz="1200" noProof="0" dirty="0"/>
            </a:br>
            <a:r>
              <a:rPr lang="hr-HR" sz="1050" b="0" i="0" noProof="0" dirty="0">
                <a:effectLst/>
                <a:latin typeface="Segoe UI" panose="020B0502040204020203" pitchFamily="34" charset="0"/>
                <a:hlinkClick r:id="rId2"/>
              </a:rPr>
              <a:t>https://www.economist.com/finance-and-economics/2022/05/07/russias-economy-is-back-on-its-feet</a:t>
            </a:r>
            <a:endParaRPr lang="hr-HR" sz="1200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BFA31B-86EF-7FFC-BFA0-9F6612FED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81" y="2461068"/>
            <a:ext cx="3864742" cy="363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468575-2EDD-013F-7E8C-0A9AD160E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582" y="2781299"/>
            <a:ext cx="4876417" cy="3528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BDFF91-C324-98C5-F9CA-6C6E3653A24F}"/>
              </a:ext>
            </a:extLst>
          </p:cNvPr>
          <p:cNvSpPr txBox="1"/>
          <p:nvPr/>
        </p:nvSpPr>
        <p:spPr>
          <a:xfrm>
            <a:off x="6397450" y="6152038"/>
            <a:ext cx="2562330" cy="27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87" dirty="0"/>
              <a:t>Source: IMF</a:t>
            </a:r>
          </a:p>
        </p:txBody>
      </p:sp>
    </p:spTree>
    <p:extLst>
      <p:ext uri="{BB962C8B-B14F-4D97-AF65-F5344CB8AC3E}">
        <p14:creationId xmlns:p14="http://schemas.microsoft.com/office/powerpoint/2010/main" val="2122345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E79978-FB10-7D46-E03A-DFB7141DB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6" y="949911"/>
            <a:ext cx="10677524" cy="5264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627674-A4AC-768D-5F5D-70FE56FDDB6E}"/>
              </a:ext>
            </a:extLst>
          </p:cNvPr>
          <p:cNvSpPr txBox="1"/>
          <p:nvPr/>
        </p:nvSpPr>
        <p:spPr>
          <a:xfrm>
            <a:off x="3835121" y="6214532"/>
            <a:ext cx="2562330" cy="27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87" dirty="0"/>
              <a:t>Source: IMF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0CB2BB-EAEE-0E46-8978-8C55F2AB9ECF}"/>
              </a:ext>
            </a:extLst>
          </p:cNvPr>
          <p:cNvSpPr txBox="1"/>
          <p:nvPr/>
        </p:nvSpPr>
        <p:spPr>
          <a:xfrm>
            <a:off x="914401" y="435006"/>
            <a:ext cx="10049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Pregled</a:t>
            </a:r>
            <a:r>
              <a:rPr lang="en-US" dirty="0"/>
              <a:t> </a:t>
            </a:r>
            <a:r>
              <a:rPr lang="en-US" dirty="0" err="1"/>
              <a:t>projekcija</a:t>
            </a:r>
            <a:r>
              <a:rPr lang="en-US" dirty="0"/>
              <a:t> </a:t>
            </a:r>
            <a:r>
              <a:rPr lang="en-US" dirty="0" err="1"/>
              <a:t>svjetskih</a:t>
            </a:r>
            <a:r>
              <a:rPr lang="en-US" dirty="0"/>
              <a:t> </a:t>
            </a:r>
            <a:r>
              <a:rPr lang="en-US" dirty="0" err="1"/>
              <a:t>ekonomskih</a:t>
            </a:r>
            <a:r>
              <a:rPr lang="en-US" dirty="0"/>
              <a:t> </a:t>
            </a:r>
            <a:r>
              <a:rPr lang="en-US" dirty="0" err="1"/>
              <a:t>tokova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851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FEE9697D-2FD7-A2C6-0A3C-5DC88B8426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616513"/>
              </p:ext>
            </p:extLst>
          </p:nvPr>
        </p:nvGraphicFramePr>
        <p:xfrm>
          <a:off x="508958" y="224288"/>
          <a:ext cx="10653619" cy="59555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075">
                  <a:extLst>
                    <a:ext uri="{9D8B030D-6E8A-4147-A177-3AD203B41FA5}">
                      <a16:colId xmlns:a16="http://schemas.microsoft.com/office/drawing/2014/main" val="477639966"/>
                    </a:ext>
                  </a:extLst>
                </a:gridCol>
                <a:gridCol w="2025397">
                  <a:extLst>
                    <a:ext uri="{9D8B030D-6E8A-4147-A177-3AD203B41FA5}">
                      <a16:colId xmlns:a16="http://schemas.microsoft.com/office/drawing/2014/main" val="3519595412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4250409721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2242225183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608930721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4030944000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4030533582"/>
                    </a:ext>
                  </a:extLst>
                </a:gridCol>
                <a:gridCol w="175536">
                  <a:extLst>
                    <a:ext uri="{9D8B030D-6E8A-4147-A177-3AD203B41FA5}">
                      <a16:colId xmlns:a16="http://schemas.microsoft.com/office/drawing/2014/main" val="1561167086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1213824051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2575316335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352455789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258432347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3393946491"/>
                    </a:ext>
                  </a:extLst>
                </a:gridCol>
                <a:gridCol w="175536">
                  <a:extLst>
                    <a:ext uri="{9D8B030D-6E8A-4147-A177-3AD203B41FA5}">
                      <a16:colId xmlns:a16="http://schemas.microsoft.com/office/drawing/2014/main" val="2915435302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1480862328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2757874146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749230140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4144770119"/>
                    </a:ext>
                  </a:extLst>
                </a:gridCol>
                <a:gridCol w="526605">
                  <a:extLst>
                    <a:ext uri="{9D8B030D-6E8A-4147-A177-3AD203B41FA5}">
                      <a16:colId xmlns:a16="http://schemas.microsoft.com/office/drawing/2014/main" val="1277337453"/>
                    </a:ext>
                  </a:extLst>
                </a:gridCol>
              </a:tblGrid>
              <a:tr h="230371">
                <a:tc gridSpan="19">
                  <a:txBody>
                    <a:bodyPr/>
                    <a:lstStyle/>
                    <a:p>
                      <a:pPr algn="ctr" fontAlgn="b"/>
                      <a:r>
                        <a:rPr lang="hr-HR" sz="1000" u="none" strike="noStrike" noProof="0" dirty="0">
                          <a:effectLst/>
                        </a:rPr>
                        <a:t>Indikatori 2020-2021 i Pregled 2022-2024 – Osnovni scenarij</a:t>
                      </a:r>
                      <a:endParaRPr lang="hr-HR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543525"/>
                  </a:ext>
                </a:extLst>
              </a:tr>
              <a:tr h="131258"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3835091505"/>
                  </a:ext>
                </a:extLst>
              </a:tr>
              <a:tr h="191975"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hr-HR" sz="700" u="none" strike="noStrike" noProof="0" dirty="0">
                          <a:effectLst/>
                        </a:rPr>
                        <a:t>  BDP</a:t>
                      </a:r>
                      <a:endParaRPr lang="hr-HR" sz="7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hr-HR" sz="7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hr-HR" sz="700" u="none" strike="noStrike" noProof="0" dirty="0">
                          <a:effectLst/>
                        </a:rPr>
                        <a:t>  Potrošačke cijene</a:t>
                      </a:r>
                      <a:endParaRPr lang="hr-HR" sz="7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hr-HR" sz="7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hr-HR" sz="700" u="none" strike="noStrike" noProof="0" dirty="0">
                          <a:effectLst/>
                        </a:rPr>
                        <a:t>   Nezaposlenost (Anketa radne snage - LFS)</a:t>
                      </a:r>
                      <a:endParaRPr lang="hr-HR" sz="7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110447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hr-HR" sz="500" u="none" strike="noStrike" noProof="0" dirty="0">
                          <a:effectLst/>
                        </a:rPr>
                        <a:t>  stvarna promjena u % u odnosu na prethodnu godinu</a:t>
                      </a:r>
                      <a:endParaRPr lang="hr-HR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500" u="none" strike="noStrike" noProof="0">
                          <a:effectLst/>
                        </a:rPr>
                        <a:t> </a:t>
                      </a:r>
                      <a:endParaRPr lang="hr-HR" sz="5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hr-HR" sz="500" u="none" strike="noStrike" noProof="0" dirty="0">
                          <a:effectLst/>
                        </a:rPr>
                        <a:t>Prosječna promjena u % u odnosu na prethodnu godinu</a:t>
                      </a:r>
                      <a:endParaRPr lang="hr-HR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hr-HR" sz="500" u="none" strike="noStrike" noProof="0" dirty="0">
                          <a:effectLst/>
                        </a:rPr>
                        <a:t>   stopa u %, godišnji prosjek</a:t>
                      </a:r>
                      <a:endParaRPr lang="hr-HR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270379"/>
                  </a:ext>
                </a:extLst>
              </a:tr>
              <a:tr h="131258"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2691624959"/>
                  </a:ext>
                </a:extLst>
              </a:tr>
              <a:tr h="374992"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 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600" u="none" strike="noStrike" noProof="0" dirty="0">
                          <a:effectLst/>
                        </a:rPr>
                        <a:t> Predviđanje</a:t>
                      </a:r>
                      <a:endParaRPr lang="hr-HR" sz="600" b="1" i="0" u="none" strike="noStrike" noProof="0" dirty="0">
                        <a:solidFill>
                          <a:srgbClr val="D48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1" i="0" u="none" strike="noStrike" noProof="0">
                        <a:solidFill>
                          <a:srgbClr val="D48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1" i="0" u="none" strike="noStrike" noProof="0">
                        <a:solidFill>
                          <a:srgbClr val="D48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hr-HR" sz="600" u="none" strike="noStrike" noProof="0" dirty="0">
                          <a:effectLst/>
                        </a:rPr>
                        <a:t> Predviđanje</a:t>
                      </a:r>
                      <a:endParaRPr lang="hr-HR" sz="600" b="1" i="0" u="none" strike="noStrike" noProof="0" dirty="0">
                        <a:solidFill>
                          <a:srgbClr val="D48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hr-HR" sz="600" u="none" strike="noStrike" noProof="0" dirty="0">
                          <a:effectLst/>
                        </a:rPr>
                        <a:t> Predviđanje</a:t>
                      </a:r>
                      <a:endParaRPr lang="hr-HR" sz="600" b="1" i="0" u="none" strike="noStrike" noProof="0" dirty="0">
                        <a:solidFill>
                          <a:srgbClr val="D48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204617"/>
                  </a:ext>
                </a:extLst>
              </a:tr>
              <a:tr h="159979"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 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 dirty="0">
                          <a:effectLst/>
                        </a:rPr>
                        <a:t>2020</a:t>
                      </a:r>
                      <a:endParaRPr lang="hr-HR" sz="6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2021</a:t>
                      </a:r>
                      <a:r>
                        <a:rPr lang="hr-HR" sz="600" u="none" strike="noStrike" baseline="30000" noProof="0" dirty="0">
                          <a:effectLst/>
                        </a:rPr>
                        <a:t> 1)</a:t>
                      </a:r>
                      <a:endParaRPr lang="hr-HR" sz="6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 dirty="0">
                          <a:effectLst/>
                        </a:rPr>
                        <a:t>2022</a:t>
                      </a:r>
                      <a:endParaRPr lang="hr-HR" sz="6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2023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2024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2020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2021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2022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2023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2024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2020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2021</a:t>
                      </a:r>
                      <a:r>
                        <a:rPr lang="hr-HR" sz="600" u="none" strike="noStrike" baseline="30000" noProof="0">
                          <a:effectLst/>
                        </a:rPr>
                        <a:t> 1)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2022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2023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2024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1786760732"/>
                  </a:ext>
                </a:extLst>
              </a:tr>
              <a:tr h="131258"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2916913398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BG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Bugarska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-4,4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8,0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823616898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CZ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Češka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-5,8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8,7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1683135847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EE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Estonija 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-3,0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8,3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-0,6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11,0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8,0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3020047217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HR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Hrvatska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-8,1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10,4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0,0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1037637668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HU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Mađarska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-4,7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9,0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4206371639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LT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 err="1">
                          <a:effectLst/>
                        </a:rPr>
                        <a:t>Litvanija</a:t>
                      </a:r>
                      <a:r>
                        <a:rPr lang="hr-HR" sz="600" u="none" strike="noStrike" noProof="0" dirty="0">
                          <a:effectLst/>
                        </a:rPr>
                        <a:t> 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-0,1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12,0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8,5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1676683463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LV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Latvija 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-3,8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0,1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10,0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8,1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2230392884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PL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Poljska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-2,5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10,0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1121389651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RO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 err="1">
                          <a:effectLst/>
                        </a:rPr>
                        <a:t>Rumunija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-3,7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9,0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3763180813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SI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Slovenija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-4,2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8,1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-0,3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2809631870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SK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Slovačka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-4,4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8,0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2935226782"/>
                  </a:ext>
                </a:extLst>
              </a:tr>
              <a:tr h="1535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EU-CEE11 </a:t>
                      </a:r>
                      <a:r>
                        <a:rPr lang="hr-HR" sz="600" u="none" strike="noStrike" baseline="30000" noProof="0" dirty="0">
                          <a:effectLst/>
                        </a:rPr>
                        <a:t>1)2)</a:t>
                      </a:r>
                      <a:endParaRPr lang="hr-HR" sz="600" b="0" i="1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-3,7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5,6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3,0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3,5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3,8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2,7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4,3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9,5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5,4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3,2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4,4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4,5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4,3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4,1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3,9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3568038663"/>
                  </a:ext>
                </a:extLst>
              </a:tr>
              <a:tr h="131258"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890183827"/>
                  </a:ext>
                </a:extLst>
              </a:tr>
              <a:tr h="1535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EA19</a:t>
                      </a:r>
                      <a:r>
                        <a:rPr lang="hr-HR" sz="600" u="none" strike="noStrike" baseline="30000" noProof="0" dirty="0">
                          <a:effectLst/>
                        </a:rPr>
                        <a:t> 3)</a:t>
                      </a:r>
                      <a:endParaRPr lang="hr-HR" sz="600" b="0" i="1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-6,4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5,3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2,5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2,7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2,1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0,3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2,6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6,0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3,0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2,0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7,9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7,7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7,3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6,9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6,6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4123272369"/>
                  </a:ext>
                </a:extLst>
              </a:tr>
              <a:tr h="1535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EU27</a:t>
                      </a:r>
                      <a:r>
                        <a:rPr lang="hr-HR" sz="600" u="none" strike="noStrike" baseline="30000" noProof="0" dirty="0">
                          <a:effectLst/>
                        </a:rPr>
                        <a:t> 3)</a:t>
                      </a:r>
                      <a:endParaRPr lang="hr-HR" sz="600" b="0" i="1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-5,9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5,3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2,7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2,9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2,3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0,7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2,9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6,2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3,2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2,2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7,1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6,9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6,5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6,1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5,8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3489359783"/>
                  </a:ext>
                </a:extLst>
              </a:tr>
              <a:tr h="131258">
                <a:tc>
                  <a:txBody>
                    <a:bodyPr/>
                    <a:lstStyle/>
                    <a:p>
                      <a:pPr algn="l" fontAlgn="b"/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1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480132306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AL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Albanija</a:t>
                      </a:r>
                      <a:r>
                        <a:rPr lang="hr-HR" sz="600" u="none" strike="noStrike" baseline="30000" noProof="0" dirty="0">
                          <a:effectLst/>
                        </a:rPr>
                        <a:t> 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8,5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11,7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11,5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11,2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11,0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10,6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2056893349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BA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Bosna i Hercegovina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-3,1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-1,1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8,0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15,9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17,4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16,8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16,3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15,7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3764368342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ME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Crna Gora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-15,3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12,4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-0,3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17,9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16,6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15,3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14,8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2151330444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MK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Sjeverna Makedonija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-6,1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8,0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16,4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15,7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15,2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14,8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14,5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3961964165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RS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Srbija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-0,9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10,0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9,0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11,0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10,5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10,0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9,5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2579430765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XK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Kosovo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-5,3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10,5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0,2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25,9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24,5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24,3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23,8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204734271"/>
                  </a:ext>
                </a:extLst>
              </a:tr>
              <a:tr h="1535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ZB6 </a:t>
                      </a:r>
                      <a:r>
                        <a:rPr lang="hr-HR" sz="600" u="none" strike="noStrike" baseline="30000" noProof="0" dirty="0">
                          <a:effectLst/>
                        </a:rPr>
                        <a:t>1)2)</a:t>
                      </a:r>
                      <a:endParaRPr lang="hr-HR" sz="600" b="0" i="1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-3,2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7,6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3,1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3,2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3,3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0,9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3,2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8,5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4,9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3,4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13,0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13,9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13,4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13,0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12,6</a:t>
                      </a:r>
                      <a:endParaRPr lang="hr-HR" sz="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420018810"/>
                  </a:ext>
                </a:extLst>
              </a:tr>
              <a:tr h="131258"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733528064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TR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Turska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11,0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12,3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19,6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20,0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10,0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13,2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12,0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11,5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10,5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9,5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3714859948"/>
                  </a:ext>
                </a:extLst>
              </a:tr>
              <a:tr h="131258"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3167856121"/>
                  </a:ext>
                </a:extLst>
              </a:tr>
              <a:tr h="1535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BY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Bjelorusija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-0,7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1,6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9,5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12,0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11,0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276128520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KZ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Kazahstan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-2,5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8,0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11,0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8,0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822775039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MD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Moldavija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-7,4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13,9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-3,0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5,1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20,0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10,0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3,3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3,2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1504516420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RU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Rusija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-2,7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-9,0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-1,5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20,0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4,8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7,0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3856358415"/>
                  </a:ext>
                </a:extLst>
              </a:tr>
              <a:tr h="143981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>
                          <a:effectLst/>
                        </a:rPr>
                        <a:t>UA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noProof="0" dirty="0">
                          <a:effectLst/>
                        </a:rPr>
                        <a:t>Ukrajina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-3,8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3,4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-38,0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13,0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2,7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9,4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10,0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6,0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baseline="30000" noProof="0">
                          <a:effectLst/>
                        </a:rPr>
                        <a:t> 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9,5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9,9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25,0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>
                          <a:effectLst/>
                        </a:rPr>
                        <a:t>15,0</a:t>
                      </a:r>
                      <a:endParaRPr lang="hr-HR" sz="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u="none" strike="noStrike" noProof="0" dirty="0">
                          <a:effectLst/>
                        </a:rPr>
                        <a:t>10,0</a:t>
                      </a:r>
                      <a:endParaRPr lang="hr-HR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6" marR="4686" marT="4686" marB="0" anchor="b"/>
                </a:tc>
                <a:extLst>
                  <a:ext uri="{0D108BD9-81ED-4DB2-BD59-A6C34878D82A}">
                    <a16:rowId xmlns:a16="http://schemas.microsoft.com/office/drawing/2014/main" val="817499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466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F7C82-9166-6742-84FD-9DFDD8618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hr-HR" sz="4000" noProof="0" dirty="0"/>
              <a:t>Ruska invazija na Ukrajinu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8ECB131A-871F-4AA6-AA49-F5B3FE19C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81" y="1825625"/>
            <a:ext cx="4434793" cy="43034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400" noProof="0" dirty="0"/>
              <a:t>Tokom ove nesigurnosti, OECD predviđa da bi globalni ekonomski rast mogao iznositi više od </a:t>
            </a:r>
            <a:r>
              <a:rPr lang="hr-HR" sz="2400" b="1" noProof="0" dirty="0"/>
              <a:t>1 procentnog poena manje </a:t>
            </a:r>
            <a:r>
              <a:rPr lang="hr-HR" sz="2400" noProof="0" dirty="0"/>
              <a:t>ove godine nego je to predviđeno prije sukoba. Sa druge strane, inflacija, već visoka na početku ove godine, mogla bi biti i veća nego što bi bila da nije izbio rat za </a:t>
            </a:r>
            <a:r>
              <a:rPr lang="hr-HR" sz="2400" b="1" noProof="0" dirty="0"/>
              <a:t>najmanje dodatnih 2,5 procentnih poena </a:t>
            </a:r>
            <a:r>
              <a:rPr lang="hr-HR" sz="2400" noProof="0" dirty="0"/>
              <a:t>agregatno u velikom broju zemalja.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B4F04-CBD7-7D45-A8D7-0008664F1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187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C1F9E6-70E9-194A-BEFA-6DE1D383E5E8}"/>
              </a:ext>
            </a:extLst>
          </p:cNvPr>
          <p:cNvSpPr txBox="1"/>
          <p:nvPr/>
        </p:nvSpPr>
        <p:spPr>
          <a:xfrm>
            <a:off x="665085" y="6492240"/>
            <a:ext cx="5235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Izvor</a:t>
            </a:r>
            <a:r>
              <a:rPr lang="en-US" sz="1200" dirty="0"/>
              <a:t>: https://</a:t>
            </a:r>
            <a:r>
              <a:rPr lang="en-US" sz="1200" dirty="0" err="1"/>
              <a:t>www.oecd.org</a:t>
            </a:r>
            <a:r>
              <a:rPr lang="en-US" sz="1200" dirty="0"/>
              <a:t>/economic-outlook/ </a:t>
            </a:r>
          </a:p>
        </p:txBody>
      </p:sp>
    </p:spTree>
    <p:extLst>
      <p:ext uri="{BB962C8B-B14F-4D97-AF65-F5344CB8AC3E}">
        <p14:creationId xmlns:p14="http://schemas.microsoft.com/office/powerpoint/2010/main" val="4047457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ist of sanctions against Russia after it invaded Ukraine | Russia-Ukraine  war News | Al Jazeera">
            <a:extLst>
              <a:ext uri="{FF2B5EF4-FFF2-40B4-BE49-F238E27FC236}">
                <a16:creationId xmlns:a16="http://schemas.microsoft.com/office/drawing/2014/main" id="{975B973F-1DDB-5D4E-A62A-CD25CC8499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864108"/>
            <a:ext cx="5129784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8228E-04BA-6F4D-A018-9B880A035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ENVR E-172: Technology, Globalization, and Sustainable Development. </a:t>
            </a:r>
          </a:p>
        </p:txBody>
      </p:sp>
      <p:pic>
        <p:nvPicPr>
          <p:cNvPr id="26" name="Content Placeholder 4" descr="Infographic: Russian invasion of Ukraine puts spotlight on security of oil,  gas and commodities flows | S&amp;P Global Commodity Insights">
            <a:extLst>
              <a:ext uri="{FF2B5EF4-FFF2-40B4-BE49-F238E27FC236}">
                <a16:creationId xmlns:a16="http://schemas.microsoft.com/office/drawing/2014/main" id="{20C8CC28-1487-1B4F-9A79-D5C661043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" r="-5" b="652"/>
          <a:stretch/>
        </p:blipFill>
        <p:spPr bwMode="auto">
          <a:xfrm>
            <a:off x="641180" y="1363719"/>
            <a:ext cx="5129784" cy="41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121A39-EC1E-7843-BFEA-2790D697FC31}"/>
              </a:ext>
            </a:extLst>
          </p:cNvPr>
          <p:cNvSpPr txBox="1"/>
          <p:nvPr/>
        </p:nvSpPr>
        <p:spPr>
          <a:xfrm>
            <a:off x="6333210" y="527901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Trgovina</a:t>
            </a:r>
            <a:r>
              <a:rPr lang="en-US" dirty="0"/>
              <a:t>: </a:t>
            </a:r>
            <a:r>
              <a:rPr lang="en-US" dirty="0" err="1"/>
              <a:t>Izvoz</a:t>
            </a:r>
            <a:r>
              <a:rPr lang="en-US" dirty="0"/>
              <a:t> </a:t>
            </a:r>
            <a:r>
              <a:rPr lang="en-US" dirty="0" err="1"/>
              <a:t>Rusije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Ukrajine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040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A81AF7DC-6614-46AC-AC8D-ACC8C6AAA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121790"/>
            <a:ext cx="10024110" cy="509274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C464D5-D314-054B-B7F6-F47DF27FDBE0}"/>
              </a:ext>
            </a:extLst>
          </p:cNvPr>
          <p:cNvSpPr txBox="1"/>
          <p:nvPr/>
        </p:nvSpPr>
        <p:spPr>
          <a:xfrm>
            <a:off x="1143000" y="707010"/>
            <a:ext cx="1002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Izloženost</a:t>
            </a:r>
            <a:r>
              <a:rPr lang="en-US" dirty="0"/>
              <a:t> </a:t>
            </a:r>
            <a:r>
              <a:rPr lang="en-US" dirty="0" err="1"/>
              <a:t>svjetskog</a:t>
            </a:r>
            <a:r>
              <a:rPr lang="en-US" dirty="0"/>
              <a:t> </a:t>
            </a:r>
            <a:r>
              <a:rPr lang="en-US" dirty="0" err="1"/>
              <a:t>uvoza</a:t>
            </a:r>
            <a:r>
              <a:rPr lang="en-US" dirty="0"/>
              <a:t> </a:t>
            </a:r>
            <a:r>
              <a:rPr lang="en-US" dirty="0" err="1"/>
              <a:t>Rusiji</a:t>
            </a:r>
            <a:r>
              <a:rPr lang="en-US" dirty="0"/>
              <a:t>, </a:t>
            </a:r>
            <a:r>
              <a:rPr lang="en-US" dirty="0" err="1"/>
              <a:t>Ukrajini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Bjelorusiji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1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295C0-5C90-8242-87F7-9D93C5FD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055930"/>
          </a:xfrm>
        </p:spPr>
        <p:txBody>
          <a:bodyPr anchor="b">
            <a:normAutofit fontScale="90000"/>
          </a:bodyPr>
          <a:lstStyle/>
          <a:p>
            <a:r>
              <a:rPr lang="hr-HR" sz="3000" noProof="0" dirty="0"/>
              <a:t>Utjecaj rata u Ukrajini na evropske lance snabdijevanja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B9E8C-8A8B-7944-B02F-FEDBEC4D6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2095500"/>
            <a:ext cx="4333875" cy="4122420"/>
          </a:xfrm>
        </p:spPr>
        <p:txBody>
          <a:bodyPr anchor="t">
            <a:noAutofit/>
          </a:bodyPr>
          <a:lstStyle/>
          <a:p>
            <a:r>
              <a:rPr lang="hr-HR" sz="1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Među najvećim ugroženostima je preveliko oslanjanje Evrope  na prirodni gas i sirovu naftu iz Rusije i ovisnost o Rusiji i Ukrajini od glavnih poljoprivrednih roba.</a:t>
            </a:r>
          </a:p>
          <a:p>
            <a:r>
              <a:rPr lang="hr-HR" sz="1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Prema UN Organizaciji za hranu i poljoprivredu, </a:t>
            </a:r>
            <a:r>
              <a:rPr lang="hr-HR" sz="1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Rusija i Ukrajina predstavljaju više od 25% svjetske trgovine pšenicom i više od 30% globalnog izvoza ječma.</a:t>
            </a:r>
            <a:endParaRPr lang="hr-HR" sz="18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Rusija (zajedno sa Bjelorusijom) je također veliki globalni izvoznik </a:t>
            </a:r>
            <a:r>
              <a:rPr lang="hr-HR" sz="1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gnojiva</a:t>
            </a:r>
            <a:r>
              <a:rPr lang="hr-HR" sz="1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što znači da svaki nedostatak u dostavi ili ograničen pristup, može negativno utjecati na sjetvu u velikom broju država.</a:t>
            </a:r>
          </a:p>
        </p:txBody>
      </p:sp>
      <p:pic>
        <p:nvPicPr>
          <p:cNvPr id="8194" name="Picture 2" descr="The impact of the Ukraine war on food and agriculture is becoming apparent  | Article | ING Think">
            <a:extLst>
              <a:ext uri="{FF2B5EF4-FFF2-40B4-BE49-F238E27FC236}">
                <a16:creationId xmlns:a16="http://schemas.microsoft.com/office/drawing/2014/main" id="{355E1BDB-EAA9-164B-8E76-CB10CAE8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452794"/>
            <a:ext cx="6903720" cy="395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A22877-5D62-884A-9CC8-58A6F2ABF439}"/>
              </a:ext>
            </a:extLst>
          </p:cNvPr>
          <p:cNvSpPr/>
          <p:nvPr/>
        </p:nvSpPr>
        <p:spPr>
          <a:xfrm>
            <a:off x="4412105" y="564080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think.ing.com</a:t>
            </a:r>
            <a:r>
              <a:rPr lang="en-US" sz="1200" dirty="0"/>
              <a:t>/articles/the-impact-of-the-war-in-ukraine-on-food-agri-has-only-just-started-to-unravel</a:t>
            </a:r>
          </a:p>
        </p:txBody>
      </p:sp>
    </p:spTree>
    <p:extLst>
      <p:ext uri="{BB962C8B-B14F-4D97-AF65-F5344CB8AC3E}">
        <p14:creationId xmlns:p14="http://schemas.microsoft.com/office/powerpoint/2010/main" val="2421727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AEFCE-3C25-9F4E-8000-38E80F8CB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5259992" cy="1481328"/>
          </a:xfrm>
        </p:spPr>
        <p:txBody>
          <a:bodyPr anchor="b">
            <a:normAutofit/>
          </a:bodyPr>
          <a:lstStyle/>
          <a:p>
            <a:r>
              <a:rPr lang="hr-HR" sz="4000" noProof="0" dirty="0"/>
              <a:t>EU uvoz iz i izvoz u Rusiju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5742A-3037-B448-8D12-8AE2145D2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26" y="2529586"/>
            <a:ext cx="5784574" cy="3660902"/>
          </a:xfrm>
        </p:spPr>
        <p:txBody>
          <a:bodyPr anchor="t">
            <a:noAutofit/>
          </a:bodyPr>
          <a:lstStyle/>
          <a:p>
            <a:r>
              <a:rPr lang="hr-HR" sz="2000" noProof="0" dirty="0"/>
              <a:t>Sankcije izvjesnog broja Zapadnih zemalja stvaraju </a:t>
            </a:r>
            <a:r>
              <a:rPr lang="hr-HR" sz="2000" b="1" noProof="0" dirty="0"/>
              <a:t>rizik da bi trgovina robama mogla biti prekinuta</a:t>
            </a:r>
            <a:r>
              <a:rPr lang="hr-HR" sz="2000" noProof="0" dirty="0"/>
              <a:t>, naročito izvoz nafte i gasa u Evropu.</a:t>
            </a:r>
          </a:p>
          <a:p>
            <a:r>
              <a:rPr lang="hr-HR" sz="2000" noProof="0" dirty="0"/>
              <a:t>Rizik se ogleda u </a:t>
            </a:r>
            <a:r>
              <a:rPr lang="hr-HR" sz="2000" b="1" noProof="0" dirty="0"/>
              <a:t>značajnom povećanju cijena glavnih roba</a:t>
            </a:r>
            <a:r>
              <a:rPr lang="hr-HR" sz="2000" noProof="0" dirty="0"/>
              <a:t>, što bi potencijalno moglo dovesti do veće globalne inflacije i manjeg globalnog rasta.</a:t>
            </a:r>
          </a:p>
          <a:p>
            <a:r>
              <a:rPr lang="hr-HR" sz="2000" b="1" noProof="0" dirty="0"/>
              <a:t>Sankcije su dovele do toga da su se neke kompanije suprotstavile trgovini sa Rusijom, što bi moglo potencijalno prekinuti lanac snabdijevanja. Veličina ekonomskog utjecaja će zavisiti od toka rata i kako će taj rat </a:t>
            </a:r>
            <a:r>
              <a:rPr lang="hr-HR" sz="2000" b="1" dirty="0"/>
              <a:t>utjecati na globalnu trgovinu glavnim robama</a:t>
            </a:r>
            <a:r>
              <a:rPr lang="hr-HR" sz="2000" b="1" noProof="0" dirty="0"/>
              <a:t>.</a:t>
            </a:r>
          </a:p>
        </p:txBody>
      </p:sp>
      <p:pic>
        <p:nvPicPr>
          <p:cNvPr id="1026" name="Picture 2" descr="Russia's trade ties with Europe - BBC News">
            <a:extLst>
              <a:ext uri="{FF2B5EF4-FFF2-40B4-BE49-F238E27FC236}">
                <a16:creationId xmlns:a16="http://schemas.microsoft.com/office/drawing/2014/main" id="{B113228A-A235-7849-9B67-A52A139D9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1073" y="640080"/>
            <a:ext cx="5054917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068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w could Russia sanctions impact you? | Business | Economy and finance  news from a German perspective | DW | 01.03.2022">
            <a:extLst>
              <a:ext uri="{FF2B5EF4-FFF2-40B4-BE49-F238E27FC236}">
                <a16:creationId xmlns:a16="http://schemas.microsoft.com/office/drawing/2014/main" id="{F13E51C4-72CC-A549-9288-659AECFCED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178351"/>
            <a:ext cx="5291666" cy="493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hart: The Biggest Exporters of Wheat in the World | Statista">
            <a:extLst>
              <a:ext uri="{FF2B5EF4-FFF2-40B4-BE49-F238E27FC236}">
                <a16:creationId xmlns:a16="http://schemas.microsoft.com/office/drawing/2014/main" id="{569E6B32-4068-E149-8758-A322524A0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178351"/>
            <a:ext cx="5291667" cy="489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18189-701C-EB40-A96C-EA45BA345F41}"/>
              </a:ext>
            </a:extLst>
          </p:cNvPr>
          <p:cNvSpPr txBox="1"/>
          <p:nvPr/>
        </p:nvSpPr>
        <p:spPr>
          <a:xfrm>
            <a:off x="643467" y="809019"/>
            <a:ext cx="529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Ko </a:t>
            </a:r>
            <a:r>
              <a:rPr lang="en-US" dirty="0" err="1"/>
              <a:t>kupuje</a:t>
            </a:r>
            <a:r>
              <a:rPr lang="en-US" dirty="0"/>
              <a:t> </a:t>
            </a:r>
            <a:r>
              <a:rPr lang="en-US" dirty="0" err="1"/>
              <a:t>pšenicu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Rusije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Ukrajine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8473C-0CD1-A340-9499-7FB8809D4D19}"/>
              </a:ext>
            </a:extLst>
          </p:cNvPr>
          <p:cNvSpPr txBox="1"/>
          <p:nvPr/>
        </p:nvSpPr>
        <p:spPr>
          <a:xfrm>
            <a:off x="6268825" y="829559"/>
            <a:ext cx="5175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Najveći</a:t>
            </a:r>
            <a:r>
              <a:rPr lang="en-US" dirty="0"/>
              <a:t> </a:t>
            </a:r>
            <a:r>
              <a:rPr lang="en-US" dirty="0" err="1"/>
              <a:t>svjetski</a:t>
            </a:r>
            <a:r>
              <a:rPr lang="en-US" dirty="0"/>
              <a:t> </a:t>
            </a:r>
            <a:r>
              <a:rPr lang="en-US" dirty="0" err="1"/>
              <a:t>izvoznici</a:t>
            </a:r>
            <a:r>
              <a:rPr lang="en-US" dirty="0"/>
              <a:t> </a:t>
            </a:r>
            <a:r>
              <a:rPr lang="en-US" dirty="0" err="1"/>
              <a:t>pšenice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15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2BBF-FA18-3E4F-99A0-E68014B1E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457200"/>
            <a:ext cx="4793739" cy="1929384"/>
          </a:xfrm>
        </p:spPr>
        <p:txBody>
          <a:bodyPr anchor="ctr">
            <a:normAutofit fontScale="90000"/>
          </a:bodyPr>
          <a:lstStyle/>
          <a:p>
            <a:r>
              <a:rPr lang="hr-HR" sz="4800" noProof="0" dirty="0"/>
              <a:t>Globalne ekonomske posljedice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28243-6757-6A4B-B40A-86A56DFC4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2200" noProof="0" dirty="0"/>
              <a:t>Zbog veličine ruske ekonomije, globalno prelijevanje utječe na zemlje koje direktno trguju, imaju turizam i </a:t>
            </a:r>
            <a:r>
              <a:rPr lang="hr-HR" sz="2200" noProof="0" dirty="0" err="1"/>
              <a:t>finansijsku</a:t>
            </a:r>
            <a:r>
              <a:rPr lang="hr-HR" sz="2200" noProof="0" dirty="0"/>
              <a:t> izloženost da smanje pritisak opadanja. Ekonomije koje se oslanjaju na uvoz nafte će se suočiti sa većim </a:t>
            </a:r>
            <a:r>
              <a:rPr lang="hr-HR" sz="2200" b="1" noProof="0" dirty="0"/>
              <a:t>fiskalnim i trgovačkim deficitom </a:t>
            </a:r>
            <a:r>
              <a:rPr lang="hr-HR" sz="2200" noProof="0" dirty="0"/>
              <a:t>i </a:t>
            </a:r>
            <a:r>
              <a:rPr lang="hr-HR" sz="2200" b="1" noProof="0" dirty="0"/>
              <a:t>inflacionim pritiscima</a:t>
            </a:r>
            <a:r>
              <a:rPr lang="hr-HR" sz="2200" noProof="0" dirty="0"/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1555978-7ECF-5547-A9BD-1EA0023CD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" b="3"/>
          <a:stretch/>
        </p:blipFill>
        <p:spPr bwMode="auto">
          <a:xfrm>
            <a:off x="445771" y="2569464"/>
            <a:ext cx="4793740" cy="36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98471DE-115E-4F92-8DB5-49184AF27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4294" y="2569464"/>
            <a:ext cx="6007608" cy="3678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3557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6C14D9-B41B-B702-ECD0-0AA09F6EE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703352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900" noProof="0" dirty="0">
                <a:latin typeface="Times" panose="02020603050405020304" pitchFamily="18" charset="0"/>
                <a:cs typeface="Times" panose="02020603050405020304" pitchFamily="18" charset="0"/>
              </a:rPr>
              <a:t>Od našeg posljednjeg online sastanka održanog 11. maja 2021.</a:t>
            </a:r>
          </a:p>
        </p:txBody>
      </p:sp>
      <p:pic>
        <p:nvPicPr>
          <p:cNvPr id="11" name="Picture 10" descr="A plant growing in the gaps of a path">
            <a:extLst>
              <a:ext uri="{FF2B5EF4-FFF2-40B4-BE49-F238E27FC236}">
                <a16:creationId xmlns:a16="http://schemas.microsoft.com/office/drawing/2014/main" id="{CC0AEB2D-3698-1897-CDCA-75CE51BCB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57" r="2250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4" name="Straight Connector 1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B9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281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C2E9F-316C-EC40-95D0-5EFC5F72A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hr-HR" sz="5400" noProof="0" dirty="0"/>
              <a:t>Ekonomski utjecaji širom svijeta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BC9D1-AD88-0A45-B009-7574EC8F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426" y="552091"/>
            <a:ext cx="7188328" cy="5431536"/>
          </a:xfrm>
        </p:spPr>
        <p:txBody>
          <a:bodyPr anchor="ctr">
            <a:noAutofit/>
          </a:bodyPr>
          <a:lstStyle/>
          <a:p>
            <a:r>
              <a:rPr lang="hr-HR" sz="2400" noProof="0" dirty="0"/>
              <a:t>Evropske vlade mogu se suočiti sa </a:t>
            </a:r>
            <a:r>
              <a:rPr lang="hr-HR" sz="2400" dirty="0"/>
              <a:t>dodatnim pritiscima potrošnje za energetsku bezbjednost i budžete za </a:t>
            </a:r>
            <a:r>
              <a:rPr lang="hr-HR" sz="2400" dirty="0" err="1"/>
              <a:t>odbranu</a:t>
            </a:r>
            <a:r>
              <a:rPr lang="hr-HR" sz="2400" noProof="0" dirty="0"/>
              <a:t>.</a:t>
            </a:r>
          </a:p>
          <a:p>
            <a:r>
              <a:rPr lang="hr-HR" sz="2400" noProof="0" dirty="0"/>
              <a:t>Energija je glavni kanal prelijevanja za Evropu dok je Rusija ključni izvor uvoz prirodnog gasa. Veći prekidi u lancu snabdijevanja mogu biti posljedica. Ova </a:t>
            </a:r>
            <a:r>
              <a:rPr lang="hr-HR" sz="2400" noProof="0" dirty="0" err="1"/>
              <a:t>dejstva</a:t>
            </a:r>
            <a:r>
              <a:rPr lang="hr-HR" sz="2400" noProof="0" dirty="0"/>
              <a:t> će ojačati inflaciju i usporiti oporavak od </a:t>
            </a:r>
            <a:r>
              <a:rPr lang="hr-HR" sz="2400" noProof="0" dirty="0" err="1"/>
              <a:t>pandemije</a:t>
            </a:r>
            <a:r>
              <a:rPr lang="hr-HR" sz="2400" noProof="0" dirty="0"/>
              <a:t>.</a:t>
            </a:r>
          </a:p>
          <a:p>
            <a:r>
              <a:rPr lang="hr-HR" sz="2400" noProof="0" dirty="0"/>
              <a:t>Izvan Evrope, ove zemlje susjedstva će osjetiti veće posljedice zbog ruske recesije i sankcija. Bliže veze sa sistemima trgovine i plaćanja će umanjiti trgovinu, doznake, ulaganja i turizam, što će negativno utjecati na ekonomski rast, inflaciju, vanjske i fiskalne račune ograničiti.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01A26-C9AA-514F-A0CC-A678B8D1369D}"/>
              </a:ext>
            </a:extLst>
          </p:cNvPr>
          <p:cNvSpPr txBox="1"/>
          <p:nvPr/>
        </p:nvSpPr>
        <p:spPr>
          <a:xfrm>
            <a:off x="9192169" y="6305909"/>
            <a:ext cx="215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Izvor</a:t>
            </a:r>
            <a:r>
              <a:rPr lang="en-US" dirty="0"/>
              <a:t>: MMF</a:t>
            </a:r>
          </a:p>
        </p:txBody>
      </p:sp>
    </p:spTree>
    <p:extLst>
      <p:ext uri="{BB962C8B-B14F-4D97-AF65-F5344CB8AC3E}">
        <p14:creationId xmlns:p14="http://schemas.microsoft.com/office/powerpoint/2010/main" val="455947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0E83A-7F75-C949-A63D-23FFF1DF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 noProof="0" dirty="0"/>
              <a:t>Ekonomska </a:t>
            </a:r>
            <a:r>
              <a:rPr lang="hr-HR" sz="5400" noProof="0" dirty="0" err="1"/>
              <a:t>dejstva</a:t>
            </a:r>
            <a:r>
              <a:rPr lang="hr-HR" sz="5400" noProof="0" dirty="0"/>
              <a:t> širom svijeta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490F3-BD10-C94A-BBD1-6E2067A79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2" y="1517008"/>
            <a:ext cx="10853928" cy="4251960"/>
          </a:xfrm>
        </p:spPr>
        <p:txBody>
          <a:bodyPr>
            <a:noAutofit/>
          </a:bodyPr>
          <a:lstStyle/>
          <a:p>
            <a:r>
              <a:rPr lang="hr-HR" noProof="0" dirty="0"/>
              <a:t>Veća </a:t>
            </a:r>
            <a:r>
              <a:rPr lang="hr-HR" noProof="0" dirty="0" err="1"/>
              <a:t>dejstva</a:t>
            </a:r>
            <a:r>
              <a:rPr lang="hr-HR" noProof="0" dirty="0"/>
              <a:t> uznemiravanja koja dolaze od većih cijena hrane i energije i </a:t>
            </a:r>
            <a:r>
              <a:rPr lang="hr-HR" noProof="0" dirty="0" err="1"/>
              <a:t>vjerovatni</a:t>
            </a:r>
            <a:r>
              <a:rPr lang="hr-HR" noProof="0" dirty="0"/>
              <a:t> su </a:t>
            </a:r>
            <a:r>
              <a:rPr lang="hr-HR" noProof="0" dirty="0" err="1"/>
              <a:t>strožiji</a:t>
            </a:r>
            <a:r>
              <a:rPr lang="hr-HR" noProof="0" dirty="0"/>
              <a:t> globalni </a:t>
            </a:r>
            <a:r>
              <a:rPr lang="hr-HR" noProof="0" dirty="0" err="1"/>
              <a:t>finansijski</a:t>
            </a:r>
            <a:r>
              <a:rPr lang="hr-HR" noProof="0" dirty="0"/>
              <a:t> </a:t>
            </a:r>
            <a:r>
              <a:rPr lang="hr-HR" noProof="0" dirty="0" err="1"/>
              <a:t>uslovi</a:t>
            </a:r>
            <a:r>
              <a:rPr lang="hr-HR" noProof="0" dirty="0"/>
              <a:t>. </a:t>
            </a:r>
            <a:r>
              <a:rPr lang="hr-HR" b="1" noProof="0" dirty="0"/>
              <a:t>Egipat</a:t>
            </a:r>
            <a:r>
              <a:rPr lang="hr-HR" noProof="0" dirty="0"/>
              <a:t>, na primjer, uvozi oko 80% svoje pšenice iz Rusije i Ukrajine. A kako se radi o popularnim turističkim destinacijama, </a:t>
            </a:r>
            <a:r>
              <a:rPr lang="hr-HR" noProof="0" dirty="0" err="1"/>
              <a:t>suočiće</a:t>
            </a:r>
            <a:r>
              <a:rPr lang="hr-HR" noProof="0" dirty="0"/>
              <a:t> se tim da će gosti manje trošiti. Sve veće cijene mogu povećati socijalne tenzije u nekim zemljama, poput onih sa slabom mrežom socijalne sigurnosti, slabijim prilikama za zapošljavanje, ograničenim fiskalnim prostorom, te nepopularnim vladama.</a:t>
            </a:r>
          </a:p>
          <a:p>
            <a:r>
              <a:rPr lang="hr-HR" noProof="0" dirty="0"/>
              <a:t>U </a:t>
            </a:r>
            <a:r>
              <a:rPr lang="hr-HR" b="1" noProof="0" dirty="0" err="1"/>
              <a:t>Subsaharskoj</a:t>
            </a:r>
            <a:r>
              <a:rPr lang="hr-HR" b="1" noProof="0" dirty="0"/>
              <a:t> Africi</a:t>
            </a:r>
            <a:r>
              <a:rPr lang="hr-HR" noProof="0" dirty="0"/>
              <a:t>, zemlje su naročito ranjive na ratna </a:t>
            </a:r>
            <a:r>
              <a:rPr lang="hr-HR" noProof="0" dirty="0" err="1"/>
              <a:t>dejstva</a:t>
            </a:r>
            <a:r>
              <a:rPr lang="hr-HR" noProof="0" dirty="0"/>
              <a:t> zbog visokih cijena energije i hrane, smanjenog turizma i mogućih poteškoća u pristupu međunarodnim tržištima kapitala.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DBF41-53CF-284B-8200-768371CBB630}"/>
              </a:ext>
            </a:extLst>
          </p:cNvPr>
          <p:cNvSpPr txBox="1"/>
          <p:nvPr/>
        </p:nvSpPr>
        <p:spPr>
          <a:xfrm>
            <a:off x="940008" y="6123543"/>
            <a:ext cx="215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Izvor</a:t>
            </a:r>
            <a:r>
              <a:rPr lang="en-US" dirty="0"/>
              <a:t>: MMF</a:t>
            </a:r>
          </a:p>
        </p:txBody>
      </p:sp>
    </p:spTree>
    <p:extLst>
      <p:ext uri="{BB962C8B-B14F-4D97-AF65-F5344CB8AC3E}">
        <p14:creationId xmlns:p14="http://schemas.microsoft.com/office/powerpoint/2010/main" val="2279553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5435366-EBBF-F1D0-5A2F-B72F7AFB4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noProof="0" dirty="0"/>
          </a:p>
          <a:p>
            <a:pPr marL="0" indent="0">
              <a:buNone/>
            </a:pPr>
            <a:endParaRPr lang="hr-HR" noProof="0" dirty="0"/>
          </a:p>
          <a:p>
            <a:pPr marL="0" indent="0">
              <a:buNone/>
            </a:pPr>
            <a:r>
              <a:rPr lang="hr-HR" noProof="0" dirty="0"/>
              <a:t>Geoekonomske posljedice: Evropa / JIE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Block Arc 18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65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AE4E5-4335-904A-9BC3-572D4B89E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881"/>
          </a:xfrm>
        </p:spPr>
        <p:txBody>
          <a:bodyPr/>
          <a:lstStyle/>
          <a:p>
            <a:r>
              <a:rPr lang="hr-HR" noProof="0" dirty="0"/>
              <a:t>Nafta </a:t>
            </a:r>
            <a:r>
              <a:rPr lang="hr-HR" dirty="0"/>
              <a:t>i prirodni gas</a:t>
            </a:r>
            <a:endParaRPr lang="hr-HR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54E8B-3688-F249-A5A8-157421334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4" y="1208607"/>
            <a:ext cx="11072191" cy="4982127"/>
          </a:xfrm>
        </p:spPr>
        <p:txBody>
          <a:bodyPr>
            <a:noAutofit/>
          </a:bodyPr>
          <a:lstStyle/>
          <a:p>
            <a:r>
              <a:rPr lang="hr-HR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Međunarodna agencija za energiju (IEA, 2022.) objavila je </a:t>
            </a:r>
            <a:r>
              <a:rPr lang="hr-HR" sz="2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u 10 tačaka</a:t>
            </a:r>
            <a:r>
              <a:rPr lang="hr-HR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smanjenje ovisnosti od ruskog prirodnog gasa. Evropska unija bi mogla smanjiti svoj uvoz ruskog prirodnog gasa za više od jedne trećine u roku od jedne godine putem mjera koje su </a:t>
            </a:r>
            <a:r>
              <a:rPr lang="hr-HR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usaglašene</a:t>
            </a:r>
            <a:r>
              <a:rPr lang="hr-HR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Evropskim zelenim dogovorom i podržavaju energetsku bezbjednost i dostupnost. EU je također najavila namjeru da smanji svoju ovisnost od ruskog gasa do 2030.</a:t>
            </a:r>
          </a:p>
          <a:p>
            <a:r>
              <a:rPr lang="hr-HR" sz="2400" b="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Uvoz u EU putem </a:t>
            </a:r>
            <a:r>
              <a:rPr lang="hr-HR" sz="2400" b="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gasovoda</a:t>
            </a:r>
            <a:r>
              <a:rPr lang="hr-HR" sz="2400" b="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preko Norveške, Alžira i </a:t>
            </a:r>
            <a:r>
              <a:rPr lang="hr-HR" sz="2400" b="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Azerbejdžana</a:t>
            </a:r>
            <a:r>
              <a:rPr lang="hr-HR" sz="2400" b="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mogao bi se povećati za </a:t>
            </a:r>
            <a:r>
              <a:rPr lang="hr-HR" sz="2400" b="1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hr-HR" sz="2400" b="1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bcm</a:t>
            </a:r>
            <a:r>
              <a:rPr lang="hr-HR" sz="2400" b="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odnosu na uvoz od </a:t>
            </a:r>
            <a:r>
              <a:rPr lang="hr-HR" sz="2400" b="1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155 </a:t>
            </a:r>
            <a:r>
              <a:rPr lang="hr-HR" sz="2400" b="1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bcm</a:t>
            </a:r>
            <a:r>
              <a:rPr lang="hr-HR" sz="2400" b="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iz Rusije tokom 2021., što predstavlja oko </a:t>
            </a:r>
            <a:r>
              <a:rPr lang="hr-HR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45% uvoza gasa u EU i gotovo 40% ukupne potrošnje gasa - </a:t>
            </a:r>
            <a:r>
              <a:rPr lang="hr-HR" sz="2400" b="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IEA</a:t>
            </a:r>
            <a:r>
              <a:rPr lang="hr-HR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  <a:r>
              <a:rPr lang="hr-HR" sz="2400" b="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hr-HR" sz="2400" b="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Uvoz LNG bi se mogao povećati za </a:t>
            </a:r>
            <a:r>
              <a:rPr lang="hr-HR" sz="2400" b="1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hr-HR" sz="2400" b="1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bcm</a:t>
            </a:r>
            <a:r>
              <a:rPr lang="hr-HR" sz="2400" b="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(IEA, 2022).</a:t>
            </a:r>
            <a:endParaRPr lang="hr-HR" sz="2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Rast će također pretrpjeti pritisak pada, stagflacija je u toku, uglavnom zbog </a:t>
            </a:r>
            <a:r>
              <a:rPr lang="hr-HR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dejstava</a:t>
            </a:r>
            <a:r>
              <a:rPr lang="hr-HR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cijene energije i lance snabdijevanja, uključujući sirovina.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2A3191-0923-7244-8952-55B60D27A340}"/>
              </a:ext>
            </a:extLst>
          </p:cNvPr>
          <p:cNvSpPr/>
          <p:nvPr/>
        </p:nvSpPr>
        <p:spPr>
          <a:xfrm>
            <a:off x="990600" y="5913735"/>
            <a:ext cx="861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www.iea.org</a:t>
            </a:r>
            <a:r>
              <a:rPr lang="en-US" sz="1200" dirty="0"/>
              <a:t>/news/how-europe-can-cut-natural-gas-imports-from-russia-significantly-within-a-year</a:t>
            </a:r>
          </a:p>
        </p:txBody>
      </p:sp>
    </p:spTree>
    <p:extLst>
      <p:ext uri="{BB962C8B-B14F-4D97-AF65-F5344CB8AC3E}">
        <p14:creationId xmlns:p14="http://schemas.microsoft.com/office/powerpoint/2010/main" val="914981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24A5D-3C6F-F743-8539-BB4290A7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716946" cy="1103555"/>
          </a:xfrm>
        </p:spPr>
        <p:txBody>
          <a:bodyPr anchor="b">
            <a:normAutofit fontScale="90000"/>
          </a:bodyPr>
          <a:lstStyle/>
          <a:p>
            <a:r>
              <a:rPr lang="hr-HR" sz="3800" noProof="0" dirty="0"/>
              <a:t>Reorganizacija </a:t>
            </a:r>
            <a:r>
              <a:rPr lang="hr-HR" sz="3800" dirty="0"/>
              <a:t>lanca snabdijevanja</a:t>
            </a:r>
            <a:endParaRPr lang="hr-HR" sz="38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5918F-B310-F04A-A322-A1B38B630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952625"/>
            <a:ext cx="4368545" cy="4265295"/>
          </a:xfrm>
        </p:spPr>
        <p:txBody>
          <a:bodyPr anchor="t">
            <a:noAutofit/>
          </a:bodyPr>
          <a:lstStyle/>
          <a:p>
            <a:r>
              <a:rPr lang="hr-HR" sz="17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Historijski, logističke veze koje povezuju globalne lance snabdijevanja su uzimane zdravo za gotovo.</a:t>
            </a:r>
          </a:p>
          <a:p>
            <a:r>
              <a:rPr lang="hr-HR" sz="17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Kompanije koriste prednosti </a:t>
            </a:r>
            <a:r>
              <a:rPr lang="hr-HR" sz="17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pouzdanog, jeftinog transporta </a:t>
            </a:r>
            <a:r>
              <a:rPr lang="hr-HR" sz="17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benignog trgovačkog okruženja kao polugu za niske </a:t>
            </a:r>
            <a:r>
              <a:rPr lang="hr-HR" sz="17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cijene rada u Aziji </a:t>
            </a:r>
            <a:r>
              <a:rPr lang="hr-HR" sz="17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kako bi dostavili obilje proizvoda do udaljenih tržišta.</a:t>
            </a:r>
          </a:p>
          <a:p>
            <a:r>
              <a:rPr lang="hr-HR" sz="17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sada je „otpornost” lanca snabdijevanja povezan sa ekonomskim i tehnološkim „suverenitetom”, što je eufemizam za lokalnu proizvodnju.</a:t>
            </a:r>
          </a:p>
          <a:p>
            <a:r>
              <a:rPr lang="hr-HR" sz="17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Invazija Rusije na Ukrajinu i sankcije  zbog invazije, i nova zatvaranja u Kini zbog </a:t>
            </a:r>
            <a:r>
              <a:rPr lang="hr-HR" sz="17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pandemije</a:t>
            </a:r>
            <a:r>
              <a:rPr lang="hr-HR" sz="17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 posljednji događaji koji su uzdrmali globalne lance snabdijevanja.</a:t>
            </a:r>
          </a:p>
        </p:txBody>
      </p:sp>
      <p:pic>
        <p:nvPicPr>
          <p:cNvPr id="6146" name="Picture 2" descr="Legal Framework: What do Russia's Sanctions Really Mean? - Russia Briefing  News">
            <a:extLst>
              <a:ext uri="{FF2B5EF4-FFF2-40B4-BE49-F238E27FC236}">
                <a16:creationId xmlns:a16="http://schemas.microsoft.com/office/drawing/2014/main" id="{C6FE9FAB-D14E-7849-9C4B-3FEA93335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392403"/>
            <a:ext cx="6903720" cy="407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242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2079E-0DAD-A74D-AAFE-B207CA8CD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hr-HR" sz="3000" noProof="0" dirty="0"/>
              <a:t>Sve veći broj slučajeva približavanja u SAD-u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F9B2B-BA39-4344-B0C2-A006FA76A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3874389" cy="3410712"/>
          </a:xfrm>
        </p:spPr>
        <p:txBody>
          <a:bodyPr anchor="t">
            <a:normAutofit lnSpcReduction="10000"/>
          </a:bodyPr>
          <a:lstStyle/>
          <a:p>
            <a:r>
              <a:rPr lang="hr-HR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Prema posljednjem Tomas izvještaju o Državnoj Proizvodnji u Sjevernoj Americi iz 2021., </a:t>
            </a:r>
            <a:r>
              <a:rPr lang="hr-HR" sz="2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83%</a:t>
            </a:r>
            <a:r>
              <a:rPr lang="hr-HR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proizvođača planira dodati dobavljače iz Sjeverne Amerike svojim lancima snabdijevanja u roku od godine dana, što je značajno povećanje od </a:t>
            </a:r>
            <a:r>
              <a:rPr lang="hr-HR" sz="2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54%</a:t>
            </a:r>
            <a:r>
              <a:rPr lang="hr-HR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koliko je iznosilo u martu 2020.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3452DBC-F942-EC4F-B3AE-C13A1F10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487329"/>
            <a:ext cx="6903720" cy="38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666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FFD1-7F16-19A7-FD22-73662190D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hr-HR" sz="4600" noProof="0" dirty="0"/>
              <a:t>Budućnost zaposlenosti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25B92DD-7298-A7A0-4AA3-A7BD1FF5AD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15382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B09D9C6-5BA2-95C4-1997-E1936ED054A9}"/>
              </a:ext>
            </a:extLst>
          </p:cNvPr>
          <p:cNvSpPr txBox="1"/>
          <p:nvPr/>
        </p:nvSpPr>
        <p:spPr>
          <a:xfrm>
            <a:off x="8499423" y="6223971"/>
            <a:ext cx="163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Izvor</a:t>
            </a:r>
            <a:r>
              <a:rPr lang="en-US" dirty="0"/>
              <a:t>: SEF</a:t>
            </a:r>
          </a:p>
        </p:txBody>
      </p:sp>
    </p:spTree>
    <p:extLst>
      <p:ext uri="{BB962C8B-B14F-4D97-AF65-F5344CB8AC3E}">
        <p14:creationId xmlns:p14="http://schemas.microsoft.com/office/powerpoint/2010/main" val="885493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DA39-6BB6-39A2-CE69-A5F35AA1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4015414" cy="357351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 sz="3600" kern="1200" noProof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Prije </a:t>
            </a:r>
            <a:r>
              <a:rPr lang="hr-HR" sz="3600" kern="1200" noProof="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pandemije</a:t>
            </a:r>
            <a:r>
              <a:rPr lang="hr-HR" sz="3600" kern="1200" noProof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trend zaposlenosti u Sjedinjenim Državama bio je izložen „visokom riziku” od automatizacije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C1771F-6954-DC35-B2A3-D165E7D12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17350"/>
            <a:ext cx="7214616" cy="41958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30A1A8-E351-83A3-2B10-B0AF3460FBFE}"/>
              </a:ext>
            </a:extLst>
          </p:cNvPr>
          <p:cNvSpPr/>
          <p:nvPr/>
        </p:nvSpPr>
        <p:spPr>
          <a:xfrm>
            <a:off x="638882" y="5816277"/>
            <a:ext cx="6740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Izvor</a:t>
            </a:r>
            <a:r>
              <a:rPr lang="en-US" dirty="0"/>
              <a:t>: https://</a:t>
            </a:r>
            <a:r>
              <a:rPr lang="en-US" dirty="0" err="1"/>
              <a:t>es.weforum.org</a:t>
            </a:r>
            <a:r>
              <a:rPr lang="en-US" dirty="0"/>
              <a:t>/reports/the-future-of-jobs-report-2020</a:t>
            </a:r>
          </a:p>
        </p:txBody>
      </p:sp>
    </p:spTree>
    <p:extLst>
      <p:ext uri="{BB962C8B-B14F-4D97-AF65-F5344CB8AC3E}">
        <p14:creationId xmlns:p14="http://schemas.microsoft.com/office/powerpoint/2010/main" val="3337245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4B046-5D25-4CA1-5EC5-CE5319B5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41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Prilagođavanje poslovanja tokom odgovora na COVID-19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958867-7061-8373-EEB8-8B35A9B60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0692" y="365349"/>
            <a:ext cx="7830620" cy="52360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240857-B5D1-E38D-B4F9-8550FFAB9E87}"/>
              </a:ext>
            </a:extLst>
          </p:cNvPr>
          <p:cNvSpPr/>
          <p:nvPr/>
        </p:nvSpPr>
        <p:spPr>
          <a:xfrm>
            <a:off x="638882" y="5816277"/>
            <a:ext cx="6740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Izvor</a:t>
            </a:r>
            <a:r>
              <a:rPr lang="en-US" dirty="0"/>
              <a:t>: https://</a:t>
            </a:r>
            <a:r>
              <a:rPr lang="en-US" dirty="0" err="1"/>
              <a:t>es.weforum.org</a:t>
            </a:r>
            <a:r>
              <a:rPr lang="en-US" dirty="0"/>
              <a:t>/reports/the-future-of-jobs-report-2020</a:t>
            </a:r>
          </a:p>
        </p:txBody>
      </p:sp>
    </p:spTree>
    <p:extLst>
      <p:ext uri="{BB962C8B-B14F-4D97-AF65-F5344CB8AC3E}">
        <p14:creationId xmlns:p14="http://schemas.microsoft.com/office/powerpoint/2010/main" val="2742031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BA155-CF20-115D-39A0-A43283EA6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hr-HR" sz="4800" noProof="0" dirty="0"/>
              <a:t>Najtraženije vještine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FF3555-441A-C30E-15A1-76240A66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06" y="502919"/>
            <a:ext cx="6925058" cy="2233609"/>
          </a:xfrm>
        </p:spPr>
        <p:txBody>
          <a:bodyPr anchor="ctr">
            <a:normAutofit fontScale="47500" lnSpcReduction="20000"/>
          </a:bodyPr>
          <a:lstStyle/>
          <a:p>
            <a:pPr marL="0" indent="0">
              <a:buNone/>
            </a:pPr>
            <a:r>
              <a:rPr lang="hr-HR" sz="4200" noProof="0" dirty="0"/>
              <a:t>Istraživačka grupa Svjetskog ekonomskog foruma je utvrdila postojanje sve veće potražnje za višefunkcionalnim vještinama.</a:t>
            </a:r>
          </a:p>
          <a:p>
            <a:pPr marL="0" indent="0">
              <a:buNone/>
            </a:pPr>
            <a:r>
              <a:rPr lang="hr-HR" sz="4200" noProof="0" dirty="0"/>
              <a:t>Ovo obuhvata kritičko razmišljanje, analizu i grupu za rješavanje problema, koji ostaju na vrhu plana rada, te su konzistentni iz godine u godinu.</a:t>
            </a:r>
          </a:p>
          <a:p>
            <a:pPr marL="0" indent="0">
              <a:buNone/>
            </a:pPr>
            <a:r>
              <a:rPr lang="hr-HR" sz="4200" noProof="0" dirty="0"/>
              <a:t>Pojavljuju se nove vještine ličnog upravljanja, kao što su aktivno slušanje, otpornost, tolerancija na stres i fleksibilnost.</a:t>
            </a:r>
            <a:endParaRPr lang="hr-HR" sz="2200" b="1" noProof="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3F700A-0186-A63A-257E-2227AEDEB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2873054"/>
            <a:ext cx="10917936" cy="279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64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F69329B-E96E-48F8-969E-D2D399FA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176793"/>
            <a:ext cx="10782300" cy="4548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558C5-1A77-1E49-8542-A21069E4DAFC}"/>
              </a:ext>
            </a:extLst>
          </p:cNvPr>
          <p:cNvSpPr txBox="1"/>
          <p:nvPr/>
        </p:nvSpPr>
        <p:spPr>
          <a:xfrm>
            <a:off x="3648722" y="763480"/>
            <a:ext cx="753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BDP                                          Potrošačke cijene                         Nezaposlenost</a:t>
            </a:r>
          </a:p>
        </p:txBody>
      </p:sp>
    </p:spTree>
    <p:extLst>
      <p:ext uri="{BB962C8B-B14F-4D97-AF65-F5344CB8AC3E}">
        <p14:creationId xmlns:p14="http://schemas.microsoft.com/office/powerpoint/2010/main" val="331929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upply and Demand Model of Skills Development System | Download Scientific  Diagram">
            <a:extLst>
              <a:ext uri="{FF2B5EF4-FFF2-40B4-BE49-F238E27FC236}">
                <a16:creationId xmlns:a16="http://schemas.microsoft.com/office/drawing/2014/main" id="{610645E1-59AE-76C7-3D32-1EC18CFBA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5" r="-1" b="-1"/>
          <a:stretch/>
        </p:blipFill>
        <p:spPr bwMode="auto">
          <a:xfrm>
            <a:off x="320040" y="320040"/>
            <a:ext cx="11548872" cy="520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F35F92-7678-11D7-233A-D4AF682AF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47" y="5359279"/>
            <a:ext cx="6976872" cy="13459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1700" noProof="0" dirty="0"/>
              <a:t>Obrazovni sistem treba djelovati kao posrednik između poslodavaca, vlade i pojedinaca, čime se potencijalnim zaposlenim i radnicima nude </a:t>
            </a:r>
            <a:r>
              <a:rPr lang="hr-HR" sz="1700" dirty="0"/>
              <a:t>svi alati za personalizirano cjeloživotno učenje i novi oblici obuke koji koji uzimaju u obzir stalne zahtjeve poslodavaca za promjenama</a:t>
            </a:r>
            <a:r>
              <a:rPr lang="hr-HR" sz="1700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6139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5E27-179E-D93D-2462-006791A1B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76" y="502920"/>
            <a:ext cx="4028290" cy="1463040"/>
          </a:xfrm>
        </p:spPr>
        <p:txBody>
          <a:bodyPr anchor="ctr">
            <a:normAutofit fontScale="90000"/>
          </a:bodyPr>
          <a:lstStyle/>
          <a:p>
            <a:r>
              <a:rPr lang="hr-HR" sz="4100" noProof="0" dirty="0"/>
              <a:t>Da li obrazovanje priprema za vještine?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3D7E0F-4D61-9911-E22D-2BFCFD961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hr-HR" sz="2400" noProof="0" dirty="0"/>
              <a:t>Gotovo polovina mladih koji su učestvovali u anketi u razvijenim i zemljama u razvoju osjećaju da ne posjeduju prave vještine, prema Planu za oporavak mladih Svjetskog ekonomskog foruma – Laboratorija </a:t>
            </a:r>
            <a:r>
              <a:rPr lang="hr-HR" sz="2400" noProof="0" dirty="0" err="1"/>
              <a:t>Davos</a:t>
            </a:r>
            <a:r>
              <a:rPr lang="hr-HR" sz="2400" noProof="0" dirty="0"/>
              <a:t> iz 2021.</a:t>
            </a:r>
            <a:endParaRPr lang="hr-HR" sz="2200" noProof="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07EF33-A3ED-8ED7-4F34-7A2E8CFA6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395" y="2290936"/>
            <a:ext cx="8567018" cy="39593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DA9755-AF4F-2FF2-E1E4-F01DBE32FA3D}"/>
              </a:ext>
            </a:extLst>
          </p:cNvPr>
          <p:cNvSpPr/>
          <p:nvPr/>
        </p:nvSpPr>
        <p:spPr>
          <a:xfrm>
            <a:off x="630936" y="6488668"/>
            <a:ext cx="9541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Izvor</a:t>
            </a:r>
            <a:r>
              <a:rPr lang="en-US" sz="1200" dirty="0"/>
              <a:t>: https://www3.weforum.org/docs/WEF_Davos_Lab_Youth_Recovery_Plan_2021.pdf</a:t>
            </a:r>
          </a:p>
        </p:txBody>
      </p:sp>
    </p:spTree>
    <p:extLst>
      <p:ext uri="{BB962C8B-B14F-4D97-AF65-F5344CB8AC3E}">
        <p14:creationId xmlns:p14="http://schemas.microsoft.com/office/powerpoint/2010/main" val="1950651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94D821A0-134F-6A27-21B5-D5D3D8E2C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37" y="708917"/>
            <a:ext cx="3826859" cy="5753527"/>
          </a:xfrm>
        </p:spPr>
        <p:txBody>
          <a:bodyPr anchor="t">
            <a:noAutofit/>
          </a:bodyPr>
          <a:lstStyle/>
          <a:p>
            <a:r>
              <a:rPr lang="hr-HR" noProof="0" dirty="0">
                <a:latin typeface="Times" panose="02020603050405020304" pitchFamily="18" charset="0"/>
                <a:cs typeface="Times" panose="02020603050405020304" pitchFamily="18" charset="0"/>
              </a:rPr>
              <a:t>Trenutne tehnološke promjene i transformacija tržišta zahtijevaju </a:t>
            </a:r>
            <a:r>
              <a:rPr lang="hr-HR" b="1" noProof="0" dirty="0">
                <a:latin typeface="Times" panose="02020603050405020304" pitchFamily="18" charset="0"/>
                <a:cs typeface="Times" panose="02020603050405020304" pitchFamily="18" charset="0"/>
              </a:rPr>
              <a:t>fleksibilno razmišljanje, brzo i stalno učenje i mobilnost.</a:t>
            </a:r>
          </a:p>
          <a:p>
            <a:r>
              <a:rPr lang="hr-HR" noProof="0" dirty="0">
                <a:latin typeface="Times" panose="02020603050405020304" pitchFamily="18" charset="0"/>
                <a:cs typeface="Times" panose="02020603050405020304" pitchFamily="18" charset="0"/>
              </a:rPr>
              <a:t>Potražnja za vještinama u ekonomskim sektorima ne podudara se uvijek sa sistemom obrazovanja.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AA407-350B-5446-5E0A-20632390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31476"/>
            <a:ext cx="6903720" cy="519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7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is chart shows that critical thinking and problem-solving will be among the key skills needed in the next five years">
            <a:extLst>
              <a:ext uri="{FF2B5EF4-FFF2-40B4-BE49-F238E27FC236}">
                <a16:creationId xmlns:a16="http://schemas.microsoft.com/office/drawing/2014/main" id="{682C4BCD-1EE0-13B0-2BDB-A4C878E3DF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193462"/>
            <a:ext cx="10905066" cy="447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EA349F-E75F-F344-9D64-53994E50BDB7}"/>
              </a:ext>
            </a:extLst>
          </p:cNvPr>
          <p:cNvSpPr txBox="1"/>
          <p:nvPr/>
        </p:nvSpPr>
        <p:spPr>
          <a:xfrm>
            <a:off x="1197204" y="782425"/>
            <a:ext cx="1019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Pretpostavljene</a:t>
            </a:r>
            <a:r>
              <a:rPr lang="en-US" dirty="0"/>
              <a:t> </a:t>
            </a:r>
            <a:r>
              <a:rPr lang="en-US" dirty="0" err="1"/>
              <a:t>prepreke</a:t>
            </a:r>
            <a:r>
              <a:rPr lang="en-US" dirty="0"/>
              <a:t> za </a:t>
            </a:r>
            <a:r>
              <a:rPr lang="en-US" dirty="0" err="1"/>
              <a:t>usvajanje</a:t>
            </a:r>
            <a:r>
              <a:rPr lang="en-US" dirty="0"/>
              <a:t> </a:t>
            </a:r>
            <a:r>
              <a:rPr lang="en-US" dirty="0" err="1"/>
              <a:t>novih</a:t>
            </a:r>
            <a:r>
              <a:rPr lang="en-US" dirty="0"/>
              <a:t> </a:t>
            </a:r>
            <a:r>
              <a:rPr lang="en-US" dirty="0" err="1"/>
              <a:t>tehnologija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119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7295B2-D7FF-7A08-7A0D-DB5F7E0FC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42" y="565223"/>
            <a:ext cx="11256308" cy="36829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r-HR" b="1" noProof="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Ovo je slajd iz sutrašnjeg govora.</a:t>
            </a:r>
          </a:p>
          <a:p>
            <a:pPr>
              <a:lnSpc>
                <a:spcPct val="100000"/>
              </a:lnSpc>
            </a:pP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Potreba za klimatskom neutralnošću zahtijeva velike </a:t>
            </a:r>
            <a:r>
              <a:rPr lang="hr-HR" sz="2000" dirty="0" err="1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finansijske</a:t>
            </a: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obaveze i podršku novim zelenim sektorima i ‘zelenim radnim mjestima’ u svim sektorima gdje je </a:t>
            </a:r>
            <a:r>
              <a:rPr lang="hr-HR" sz="2000" b="1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potrebno riješiti pitanje nedostajućih vještina</a:t>
            </a:r>
            <a:r>
              <a:rPr lang="hr-HR" sz="2000" noProof="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hr-HR" sz="2000" b="1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Evropski zeleni dogovor</a:t>
            </a: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za otvaranje 487.000 novih radnih mjesta u EU u sektoru građevinarstva do 2030. Od ovog broja, gotovo 70% se odnosi na radnike sa </a:t>
            </a:r>
            <a:r>
              <a:rPr lang="hr-HR" sz="2000" dirty="0" err="1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manuelnim</a:t>
            </a: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i </a:t>
            </a:r>
            <a:r>
              <a:rPr lang="hr-HR" sz="2000" dirty="0" err="1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nemanuelnim</a:t>
            </a: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vještinama, koji su obično </a:t>
            </a:r>
            <a:r>
              <a:rPr lang="hr-HR" sz="2000" dirty="0" err="1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završilli</a:t>
            </a: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hr-HR" sz="2000" b="1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srednje stručne škole (VET</a:t>
            </a:r>
            <a:r>
              <a:rPr lang="hr-HR" sz="2000" b="1" noProof="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</a:t>
            </a:r>
            <a:r>
              <a:rPr lang="hr-HR" sz="2000" noProof="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EU Komisija podržava transformaciju </a:t>
            </a:r>
            <a:r>
              <a:rPr lang="hr-HR" sz="2000" b="1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VET sistema kako bi se oni uklopili u zelenu tranziciju</a:t>
            </a: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 Primjer je </a:t>
            </a:r>
            <a:r>
              <a:rPr lang="hr-HR" sz="2000" b="1" dirty="0" err="1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Erasmus</a:t>
            </a:r>
            <a:r>
              <a:rPr lang="hr-HR" sz="2000" b="1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+ </a:t>
            </a:r>
            <a:r>
              <a:rPr lang="hr-HR" sz="2000" b="1" dirty="0" err="1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finansiranje</a:t>
            </a: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koji pomažu u formiranju Centara za profesionalnu izvrsnost, u kojima lokalni partneri grade „</a:t>
            </a:r>
            <a:r>
              <a:rPr lang="hr-HR" sz="2000" b="1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ekosisteme vještina”</a:t>
            </a: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, kojima doprinose regionalnom razvoju</a:t>
            </a:r>
            <a:r>
              <a:rPr lang="hr-HR" sz="2000" noProof="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hr-HR" sz="2000" b="1" dirty="0" err="1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Greenovet</a:t>
            </a: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, evropska platforma za VET izvrsnost za zelene inovacije; </a:t>
            </a:r>
            <a:r>
              <a:rPr lang="hr-HR" sz="2000" b="1" dirty="0" err="1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Eplug</a:t>
            </a: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, evropska platforma za urbano </a:t>
            </a:r>
            <a:r>
              <a:rPr lang="hr-HR" sz="2000" dirty="0" err="1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ozelenjavanje</a:t>
            </a: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i </a:t>
            </a:r>
            <a:r>
              <a:rPr lang="hr-HR" sz="2000" b="1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3Loe,</a:t>
            </a: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profesionalna izvrsnost u zelenoj ekonomiji</a:t>
            </a:r>
            <a:r>
              <a:rPr lang="hr-HR" sz="2000" noProof="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hr-HR" sz="2000" b="1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Sporazum za vještine: </a:t>
            </a: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forum na kojem partneri razgovaraju o trenutnim i budućim potrebnim vještinama i uspostavljaju partnerstva; Sporazum djeluje kao posrednici između ponude i potražnje talenata u Evropi</a:t>
            </a:r>
            <a:r>
              <a:rPr lang="hr-HR" sz="2000" noProof="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600+ organizacija je pomoglo u opremanju 6 miliona ljudi sa pravim vještinama, a to je tek početak. </a:t>
            </a:r>
            <a:r>
              <a:rPr lang="hr-HR" sz="2000" b="1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Cilj EU za 2030. je 60%</a:t>
            </a:r>
            <a:r>
              <a:rPr lang="hr-HR" sz="200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odraslih u EU koji će svake godine prisustvovati obukama</a:t>
            </a:r>
            <a:r>
              <a:rPr lang="hr-HR" sz="2000" noProof="0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</a:t>
            </a:r>
            <a:endParaRPr lang="hr-HR" sz="2000" noProof="0" dirty="0"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45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D2EEAABF-B43F-2573-E158-11C66D032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1"/>
            <a:ext cx="10515600" cy="482114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hr-HR" sz="5500" b="1" i="0" noProof="0" dirty="0">
                <a:solidFill>
                  <a:srgbClr val="231F2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Kineski studenti koji se obrazuju u inostranstvu ‘ne posjeduju vještine’ potrebne za radne mjesta kada se vrate kući</a:t>
            </a:r>
          </a:p>
          <a:p>
            <a:pPr marL="0" indent="0">
              <a:buNone/>
            </a:pPr>
            <a:endParaRPr lang="hr-HR" noProof="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hr-HR" sz="5000" b="0" i="0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„Istraživanje Platforme za zapošljavanje iz Pekinga </a:t>
            </a:r>
            <a:r>
              <a:rPr lang="hr-HR" sz="5000" b="1" i="0" u="sng" noProof="0" dirty="0" err="1">
                <a:effectLst/>
                <a:latin typeface="Times" panose="02020603050405020304" pitchFamily="18" charset="0"/>
                <a:cs typeface="Times" panose="02020603050405020304" pitchFamily="18" charset="0"/>
              </a:rPr>
              <a:t>Lockin</a:t>
            </a:r>
            <a:r>
              <a:rPr lang="hr-HR" sz="5000" b="0" i="0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 je utvrdio ‘neslaganje’ između želja kineskih povratnika sa australijskih univerziteta za karijerom i kvaliteta koje traže poslodavci.”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r-HR" sz="5000" noProof="0" dirty="0">
                <a:latin typeface="Times" panose="02020603050405020304" pitchFamily="18" charset="0"/>
                <a:cs typeface="Times" panose="02020603050405020304" pitchFamily="18" charset="0"/>
              </a:rPr>
              <a:t>Pogrešno vrijeme;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r-HR" sz="5000" noProof="0" dirty="0">
                <a:latin typeface="Times" panose="02020603050405020304" pitchFamily="18" charset="0"/>
                <a:cs typeface="Times" panose="02020603050405020304" pitchFamily="18" charset="0"/>
              </a:rPr>
              <a:t>Pogrešan način;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r-HR" sz="5000" noProof="0" dirty="0">
                <a:latin typeface="Times" panose="02020603050405020304" pitchFamily="18" charset="0"/>
                <a:cs typeface="Times" panose="02020603050405020304" pitchFamily="18" charset="0"/>
              </a:rPr>
              <a:t>Pogrešni akreditivi „obrazovanja” za većinu obećavajućih poslova.</a:t>
            </a:r>
          </a:p>
          <a:p>
            <a:pPr algn="ctr"/>
            <a:endParaRPr lang="hr-HR" noProof="0" dirty="0"/>
          </a:p>
          <a:p>
            <a:endParaRPr lang="hr-HR" noProof="0" dirty="0"/>
          </a:p>
          <a:p>
            <a:r>
              <a:rPr lang="hr-HR" sz="2800" b="1" i="0" noProof="0" dirty="0">
                <a:solidFill>
                  <a:srgbClr val="231F2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3. maj 2022. Times </a:t>
            </a:r>
            <a:r>
              <a:rPr lang="hr-HR" sz="2800" b="1" i="0" noProof="0" dirty="0" err="1">
                <a:solidFill>
                  <a:srgbClr val="231F2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Higher</a:t>
            </a:r>
            <a:r>
              <a:rPr lang="hr-HR" sz="2800" b="1" i="0" noProof="0" dirty="0">
                <a:solidFill>
                  <a:srgbClr val="231F2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hr-HR" sz="2800" b="1" i="0" noProof="0" dirty="0" err="1">
                <a:solidFill>
                  <a:srgbClr val="231F2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Education</a:t>
            </a:r>
            <a:r>
              <a:rPr lang="hr-HR" sz="2800" b="1" i="0" noProof="0" dirty="0">
                <a:solidFill>
                  <a:srgbClr val="231F2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hr-HR" noProof="0" dirty="0">
                <a:hlinkClick r:id="rId2"/>
              </a:rPr>
              <a:t>Overseas graduates ‘mismatched’ to Chinese jobs | Times Higher Education (THE)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2963987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 txBox="1">
            <a:spLocks noGrp="1"/>
          </p:cNvSpPr>
          <p:nvPr>
            <p:ph type="ctrTitle" idx="4294967295"/>
          </p:nvPr>
        </p:nvSpPr>
        <p:spPr>
          <a:xfrm>
            <a:off x="7464613" y="1783959"/>
            <a:ext cx="4298299" cy="288911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r>
              <a:rPr lang="hr-HR" sz="5000" noProof="0" dirty="0"/>
              <a:t>Hvala, a sada da razgovaramo!</a:t>
            </a:r>
          </a:p>
        </p:txBody>
      </p:sp>
      <p:sp>
        <p:nvSpPr>
          <p:cNvPr id="752" name="Shape 752"/>
          <p:cNvSpPr txBox="1">
            <a:spLocks noGrp="1"/>
          </p:cNvSpPr>
          <p:nvPr>
            <p:ph type="subTitle" idx="4294967295"/>
          </p:nvPr>
        </p:nvSpPr>
        <p:spPr>
          <a:xfrm>
            <a:off x="7464612" y="4750893"/>
            <a:ext cx="4087305" cy="1147863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indent="0">
              <a:buNone/>
            </a:pPr>
            <a:endParaRPr lang="en-US" sz="2000" b="1"/>
          </a:p>
        </p:txBody>
      </p:sp>
      <p:pic>
        <p:nvPicPr>
          <p:cNvPr id="754" name="Picture 753" descr="Hands-on top of each other">
            <a:extLst>
              <a:ext uri="{FF2B5EF4-FFF2-40B4-BE49-F238E27FC236}">
                <a16:creationId xmlns:a16="http://schemas.microsoft.com/office/drawing/2014/main" id="{B86CE9D5-5008-6D01-FF39-11DE59180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31" r="6232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50" name="Shape 750"/>
          <p:cNvSpPr txBox="1">
            <a:spLocks noGrp="1"/>
          </p:cNvSpPr>
          <p:nvPr>
            <p:ph type="sldNum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defRPr/>
            </a:pPr>
            <a:endParaRPr lang="en-US" sz="15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954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01167-A9C2-2341-A0D1-746E3235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hr-HR" altLang="zh-CN" sz="3700" noProof="0" dirty="0">
                <a:latin typeface="Times" panose="02020603050405020304" pitchFamily="18" charset="0"/>
                <a:cs typeface="Times" panose="02020603050405020304" pitchFamily="18" charset="0"/>
              </a:rPr>
              <a:t>Od kratkoročnih do dugoročnih</a:t>
            </a:r>
            <a:endParaRPr lang="hr-HR" sz="3700" noProof="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2B116-0DE7-3848-B463-7F564C47F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593629" cy="3785419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r-HR" sz="2200" b="1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Kratkoročni izazov snabdijevanja </a:t>
            </a:r>
            <a:r>
              <a:rPr lang="hr-HR" sz="2200" b="0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bio je da je nastupio </a:t>
            </a:r>
            <a:r>
              <a:rPr lang="hr-HR" sz="2200" b="0" u="sng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pad proizvodnje u fabrikama i potrošnje</a:t>
            </a:r>
            <a:r>
              <a:rPr lang="hr-HR" sz="2200" b="0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 jer su radnici bili u </a:t>
            </a:r>
            <a:r>
              <a:rPr lang="hr-HR" sz="2200" b="0" noProof="0" dirty="0" err="1">
                <a:effectLst/>
                <a:latin typeface="Times" panose="02020603050405020304" pitchFamily="18" charset="0"/>
                <a:cs typeface="Times" panose="02020603050405020304" pitchFamily="18" charset="0"/>
              </a:rPr>
              <a:t>karantinu</a:t>
            </a:r>
            <a:r>
              <a:rPr lang="hr-HR" sz="2200" b="0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 kako bi se smanjilo širenje zaraze putem društvenih kontakata.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hr-HR" sz="2200" b="0" noProof="0" dirty="0"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r-HR" sz="2200" b="1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Dugoročni </a:t>
            </a:r>
            <a:r>
              <a:rPr lang="hr-HR" sz="2200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izazov uzrokuje </a:t>
            </a:r>
            <a:r>
              <a:rPr lang="hr-HR" sz="2200" b="0" u="sng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višestruke prekide u povezivanju</a:t>
            </a:r>
            <a:r>
              <a:rPr lang="hr-HR" sz="2200" b="0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 postojeće globalne trgovine, ulaganja, </a:t>
            </a:r>
            <a:r>
              <a:rPr lang="hr-HR" sz="2200" b="0" noProof="0" dirty="0" err="1">
                <a:effectLst/>
                <a:latin typeface="Times" panose="02020603050405020304" pitchFamily="18" charset="0"/>
                <a:cs typeface="Times" panose="02020603050405020304" pitchFamily="18" charset="0"/>
              </a:rPr>
              <a:t>finansijskih</a:t>
            </a:r>
            <a:r>
              <a:rPr lang="hr-HR" sz="2200" b="0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 tokova i putovanja.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FA7E1-B147-544C-A0AD-8D67C283E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722" y="807593"/>
            <a:ext cx="4715611" cy="5239568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2A1CB-870D-0844-828F-58A084FBFD21}"/>
              </a:ext>
            </a:extLst>
          </p:cNvPr>
          <p:cNvSpPr txBox="1"/>
          <p:nvPr/>
        </p:nvSpPr>
        <p:spPr>
          <a:xfrm>
            <a:off x="6057722" y="568171"/>
            <a:ext cx="454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Kako</a:t>
            </a:r>
            <a:r>
              <a:rPr lang="en-US" sz="1200" dirty="0"/>
              <a:t> </a:t>
            </a:r>
            <a:r>
              <a:rPr lang="en-US" sz="1200" dirty="0" err="1"/>
              <a:t>pandemija</a:t>
            </a:r>
            <a:r>
              <a:rPr lang="en-US" sz="1200" dirty="0"/>
              <a:t> </a:t>
            </a:r>
            <a:r>
              <a:rPr lang="en-US" sz="1200" dirty="0" err="1"/>
              <a:t>utječe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komponente</a:t>
            </a:r>
            <a:r>
              <a:rPr lang="en-US" sz="1200" dirty="0"/>
              <a:t> </a:t>
            </a:r>
            <a:r>
              <a:rPr lang="en-US" sz="1200" dirty="0" err="1"/>
              <a:t>agregatne</a:t>
            </a:r>
            <a:r>
              <a:rPr lang="en-US" sz="1200" dirty="0"/>
              <a:t> </a:t>
            </a:r>
            <a:r>
              <a:rPr lang="en-US" sz="1200" dirty="0" err="1"/>
              <a:t>potražnje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8291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BE5AD-9024-5011-62BF-2166FE24A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338328"/>
            <a:ext cx="10725150" cy="1078993"/>
          </a:xfrm>
        </p:spPr>
        <p:txBody>
          <a:bodyPr vert="horz" lIns="180870" tIns="90435" rIns="180870" bIns="90435" rtlCol="0" anchor="b">
            <a:normAutofit/>
          </a:bodyPr>
          <a:lstStyle/>
          <a:p>
            <a:pPr algn="ctr" defTabSz="1808683"/>
            <a:r>
              <a:rPr lang="hr-HR" sz="4747" noProof="0" dirty="0"/>
              <a:t>Utjecaj </a:t>
            </a:r>
            <a:r>
              <a:rPr lang="hr-HR" sz="4747" noProof="0" dirty="0" err="1"/>
              <a:t>pandemije</a:t>
            </a:r>
            <a:r>
              <a:rPr lang="hr-HR" sz="4747" noProof="0" dirty="0"/>
              <a:t> COVID-19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4175A-C711-6D79-16A3-6AFF6CC96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8" y="1552950"/>
            <a:ext cx="4821076" cy="461924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E1977B-3613-F0B2-A18D-BA6227F0B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86424" y="1417321"/>
            <a:ext cx="6162675" cy="4619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D530B9-DEB9-C8FF-B687-872BD1689418}"/>
              </a:ext>
            </a:extLst>
          </p:cNvPr>
          <p:cNvSpPr txBox="1"/>
          <p:nvPr/>
        </p:nvSpPr>
        <p:spPr>
          <a:xfrm>
            <a:off x="5392574" y="6412613"/>
            <a:ext cx="2562330" cy="27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87" dirty="0" err="1"/>
              <a:t>Izvor</a:t>
            </a:r>
            <a:r>
              <a:rPr lang="en-US" sz="1187" dirty="0"/>
              <a:t>: MMF</a:t>
            </a:r>
          </a:p>
        </p:txBody>
      </p:sp>
    </p:spTree>
    <p:extLst>
      <p:ext uri="{BB962C8B-B14F-4D97-AF65-F5344CB8AC3E}">
        <p14:creationId xmlns:p14="http://schemas.microsoft.com/office/powerpoint/2010/main" val="259694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8E9E-0FD7-5047-B292-413634A1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483" y="992334"/>
            <a:ext cx="2124285" cy="1773475"/>
          </a:xfrm>
        </p:spPr>
        <p:txBody>
          <a:bodyPr vert="horz" lIns="68392" tIns="34196" rIns="68392" bIns="34196" rtlCol="0" anchor="ctr">
            <a:normAutofit/>
          </a:bodyPr>
          <a:lstStyle/>
          <a:p>
            <a:r>
              <a:rPr lang="hr-HR" sz="2393" noProof="0" dirty="0" err="1">
                <a:solidFill>
                  <a:srgbClr val="FFFFFF"/>
                </a:solidFill>
              </a:rPr>
              <a:t>The</a:t>
            </a:r>
            <a:r>
              <a:rPr lang="hr-HR" sz="2393" noProof="0" dirty="0">
                <a:solidFill>
                  <a:srgbClr val="FFFFFF"/>
                </a:solidFill>
              </a:rPr>
              <a:t> </a:t>
            </a:r>
            <a:r>
              <a:rPr lang="hr-HR" sz="2393" noProof="0" dirty="0" err="1">
                <a:solidFill>
                  <a:srgbClr val="FFFFFF"/>
                </a:solidFill>
              </a:rPr>
              <a:t>Impact</a:t>
            </a:r>
            <a:r>
              <a:rPr lang="hr-HR" sz="2393" noProof="0" dirty="0">
                <a:solidFill>
                  <a:srgbClr val="FFFFFF"/>
                </a:solidFill>
              </a:rPr>
              <a:t> </a:t>
            </a:r>
            <a:r>
              <a:rPr lang="hr-HR" sz="2393" noProof="0" dirty="0" err="1">
                <a:solidFill>
                  <a:srgbClr val="FFFFFF"/>
                </a:solidFill>
              </a:rPr>
              <a:t>of</a:t>
            </a:r>
            <a:r>
              <a:rPr lang="hr-HR" sz="2393" noProof="0" dirty="0">
                <a:solidFill>
                  <a:srgbClr val="FFFFFF"/>
                </a:solidFill>
              </a:rPr>
              <a:t>  COVID-19 </a:t>
            </a:r>
            <a:r>
              <a:rPr lang="hr-HR" sz="2393" noProof="0" dirty="0" err="1">
                <a:solidFill>
                  <a:srgbClr val="FFFFFF"/>
                </a:solidFill>
              </a:rPr>
              <a:t>Pandemic</a:t>
            </a:r>
            <a:r>
              <a:rPr lang="hr-HR" sz="2393" noProof="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1D9951E-3FCF-4D44-93DC-7ABB1797D3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755" y="1343057"/>
            <a:ext cx="5159011" cy="390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25F8E-0841-5C41-8115-0E98E71B3416}"/>
              </a:ext>
            </a:extLst>
          </p:cNvPr>
          <p:cNvSpPr txBox="1"/>
          <p:nvPr/>
        </p:nvSpPr>
        <p:spPr>
          <a:xfrm>
            <a:off x="2354817" y="5248705"/>
            <a:ext cx="876655" cy="29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864"/>
            <a:r>
              <a:rPr lang="en-US" sz="1347" dirty="0" err="1">
                <a:solidFill>
                  <a:prstClr val="black"/>
                </a:solidFill>
                <a:latin typeface="Calibri" panose="020F0502020204030204"/>
              </a:rPr>
              <a:t>Izvor</a:t>
            </a:r>
            <a:r>
              <a:rPr lang="en-US" sz="1347" dirty="0">
                <a:solidFill>
                  <a:prstClr val="black"/>
                </a:solidFill>
                <a:latin typeface="Calibri" panose="020F0502020204030204"/>
              </a:rPr>
              <a:t>: UN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610CD5-9822-7A49-B2D9-431BC29A0B41}"/>
              </a:ext>
            </a:extLst>
          </p:cNvPr>
          <p:cNvSpPr txBox="1"/>
          <p:nvPr/>
        </p:nvSpPr>
        <p:spPr>
          <a:xfrm>
            <a:off x="5660704" y="1343057"/>
            <a:ext cx="55961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Ključne poruke:</a:t>
            </a:r>
          </a:p>
          <a:p>
            <a:endParaRPr lang="hr-HR" sz="1600" dirty="0"/>
          </a:p>
          <a:p>
            <a:pPr marL="285750" indent="-285750">
              <a:buFontTx/>
              <a:buChar char="-"/>
            </a:pPr>
            <a:r>
              <a:rPr lang="hr-HR" sz="1600" dirty="0" err="1"/>
              <a:t>Pandemija</a:t>
            </a:r>
            <a:r>
              <a:rPr lang="hr-HR" sz="1600" dirty="0"/>
              <a:t> Covid-19 je po prvi put u ovoj deceniji povećala globalno siromaštvo, čime je udaljila svijet od ukidanja ekstremnog siromaštva (Cilj 1)</a:t>
            </a:r>
          </a:p>
          <a:p>
            <a:endParaRPr lang="hr-HR" sz="1600" dirty="0"/>
          </a:p>
          <a:p>
            <a:pPr marL="285750" indent="-285750">
              <a:buFontTx/>
              <a:buChar char="-"/>
            </a:pPr>
            <a:r>
              <a:rPr lang="hr-HR" sz="1600" dirty="0"/>
              <a:t>Za vraćanje na pravi put, mora uslijediti značajno smanjenje siromaštva u zemljama koje zavise od izvoza. Nova potražnja roba nudi nadu za brži rast prihoda kod izvoznika traženih roba, kao što su minerali.</a:t>
            </a:r>
          </a:p>
          <a:p>
            <a:endParaRPr lang="hr-HR" sz="1600" dirty="0"/>
          </a:p>
          <a:p>
            <a:pPr marL="285750" indent="-285750">
              <a:buFontTx/>
              <a:buChar char="-"/>
            </a:pPr>
            <a:r>
              <a:rPr lang="hr-HR" sz="1600" dirty="0"/>
              <a:t>Povoljni </a:t>
            </a:r>
            <a:r>
              <a:rPr lang="hr-HR" sz="1600" dirty="0" err="1"/>
              <a:t>uslovi</a:t>
            </a:r>
            <a:r>
              <a:rPr lang="hr-HR" sz="1600" dirty="0"/>
              <a:t> trgovine nude prostor za politike s ciljem borbe protiv </a:t>
            </a:r>
            <a:r>
              <a:rPr lang="hr-HR" sz="1600" dirty="0" err="1"/>
              <a:t>pandemije</a:t>
            </a:r>
            <a:r>
              <a:rPr lang="hr-HR" sz="1600" dirty="0"/>
              <a:t> i pomažu u </a:t>
            </a:r>
            <a:r>
              <a:rPr lang="hr-HR" sz="1600" dirty="0" err="1"/>
              <a:t>transformativnim</a:t>
            </a:r>
            <a:r>
              <a:rPr lang="hr-HR" sz="1600" dirty="0"/>
              <a:t> reformama koje mogu održivo smanjiti siromaštvo i nejednakosti.</a:t>
            </a:r>
          </a:p>
        </p:txBody>
      </p:sp>
    </p:spTree>
    <p:extLst>
      <p:ext uri="{BB962C8B-B14F-4D97-AF65-F5344CB8AC3E}">
        <p14:creationId xmlns:p14="http://schemas.microsoft.com/office/powerpoint/2010/main" val="4048597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6C14D9-B41B-B702-ECD0-0AA09F6EE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27" y="228600"/>
            <a:ext cx="2875349" cy="45524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4400" b="1" noProof="0" dirty="0"/>
              <a:t>Urušavanje društvene kohezije </a:t>
            </a:r>
            <a:r>
              <a:rPr lang="hr-HR" sz="4400" noProof="0" dirty="0"/>
              <a:t>je globalni rizik koji se povećao u prethodnih nekoliko godina. </a:t>
            </a:r>
          </a:p>
        </p:txBody>
      </p:sp>
      <p:pic>
        <p:nvPicPr>
          <p:cNvPr id="5" name="Picture 2" descr="What Global Risks Have Worsened Since COVID-19">
            <a:extLst>
              <a:ext uri="{FF2B5EF4-FFF2-40B4-BE49-F238E27FC236}">
                <a16:creationId xmlns:a16="http://schemas.microsoft.com/office/drawing/2014/main" id="{76B648F3-1B83-67D0-C28E-02B133B01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1376" y="190500"/>
            <a:ext cx="8543924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493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47766EE-4192-4B2D-A5A0-F60F9A5F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 up of pin and stethoscope, pinned on doctor's appointment">
            <a:extLst>
              <a:ext uri="{FF2B5EF4-FFF2-40B4-BE49-F238E27FC236}">
                <a16:creationId xmlns:a16="http://schemas.microsoft.com/office/drawing/2014/main" id="{E98E5DAE-8732-DB97-91B6-79BA30D36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Graphic 1">
            <a:extLst>
              <a:ext uri="{FF2B5EF4-FFF2-40B4-BE49-F238E27FC236}">
                <a16:creationId xmlns:a16="http://schemas.microsoft.com/office/drawing/2014/main" id="{D6705569-F545-4F47-A260-A9202826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969639" y="158592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801167-A9C2-2341-A0D1-746E3235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473" y="1524000"/>
            <a:ext cx="5541054" cy="26885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hr-HR" altLang="zh-CN" noProof="0" dirty="0"/>
            </a:br>
            <a:br>
              <a:rPr lang="hr-HR" altLang="zh-CN" noProof="0" dirty="0"/>
            </a:br>
            <a:br>
              <a:rPr lang="hr-HR" altLang="zh-CN" noProof="0" dirty="0"/>
            </a:br>
            <a:r>
              <a:rPr lang="hr-HR" altLang="zh-CN" noProof="0" dirty="0"/>
              <a:t>Danas!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1401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7A7CB-4951-E42C-FFC8-E352C28B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159888"/>
            <a:ext cx="10944225" cy="1257433"/>
          </a:xfrm>
        </p:spPr>
        <p:txBody>
          <a:bodyPr vert="horz" lIns="180870" tIns="90435" rIns="180870" bIns="90435" rtlCol="0" anchor="b">
            <a:noAutofit/>
          </a:bodyPr>
          <a:lstStyle/>
          <a:p>
            <a:r>
              <a:rPr lang="hr-HR" sz="1600" noProof="0" dirty="0">
                <a:latin typeface="Times" panose="02020603050405020304" pitchFamily="18" charset="0"/>
                <a:cs typeface="Times" panose="02020603050405020304" pitchFamily="18" charset="0"/>
              </a:rPr>
              <a:t>MMF: „Osim patnje i humanitarne krize uzrokovane ruskom invazijom na Ukrajinu, cijela globalna ekonomija će osjetiti </a:t>
            </a:r>
            <a:r>
              <a:rPr lang="hr-HR" sz="1600" noProof="0" dirty="0" err="1">
                <a:latin typeface="Times" panose="02020603050405020304" pitchFamily="18" charset="0"/>
                <a:cs typeface="Times" panose="02020603050405020304" pitchFamily="18" charset="0"/>
              </a:rPr>
              <a:t>dejstva</a:t>
            </a:r>
            <a:r>
              <a:rPr lang="hr-HR" sz="1600" noProof="0" dirty="0">
                <a:latin typeface="Times" panose="02020603050405020304" pitchFamily="18" charset="0"/>
                <a:cs typeface="Times" panose="02020603050405020304" pitchFamily="18" charset="0"/>
              </a:rPr>
              <a:t> sporog rasta i brze inflacije.”</a:t>
            </a:r>
            <a:br>
              <a:rPr lang="hr-HR" sz="1600" noProof="0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hr-HR" sz="1600" noProof="0" dirty="0">
                <a:latin typeface="Times" panose="02020603050405020304" pitchFamily="18" charset="0"/>
                <a:cs typeface="Times" panose="02020603050405020304" pitchFamily="18" charset="0"/>
              </a:rPr>
              <a:t>„Dugoročno, rat bi mogao temeljno promijeniti globalni ekonomski i geopolitički poredak ukoliko nastupi </a:t>
            </a:r>
            <a:r>
              <a:rPr lang="hr-HR" sz="1600" noProof="0" dirty="0" err="1">
                <a:latin typeface="Times" panose="02020603050405020304" pitchFamily="18" charset="0"/>
                <a:cs typeface="Times" panose="02020603050405020304" pitchFamily="18" charset="0"/>
              </a:rPr>
              <a:t>pomjeranje</a:t>
            </a:r>
            <a:r>
              <a:rPr lang="hr-HR" sz="1600" noProof="0" dirty="0">
                <a:latin typeface="Times" panose="02020603050405020304" pitchFamily="18" charset="0"/>
                <a:cs typeface="Times" panose="02020603050405020304" pitchFamily="18" charset="0"/>
              </a:rPr>
              <a:t> trgovine energijom, reorganizacije lanaca snabdijevanja, fragmentacije platnih mreža i ako zemlje počnu razmišljati o rezervama novca. Povećane geopolitičke tenzije vode do daljih rizika ekonomske fragmentacije, naročito u oblasti trgovine i tehnologije.”</a:t>
            </a:r>
            <a:endParaRPr lang="hr-HR" sz="1600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8D8C1-34E6-A196-D424-EE35C39C5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6" y="2019300"/>
            <a:ext cx="4694806" cy="401493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F2C093-8238-C668-34B9-63CA43C6D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43601" y="2019300"/>
            <a:ext cx="5876924" cy="4017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83A1CB-42DE-14AF-03FF-909C4905C12F}"/>
              </a:ext>
            </a:extLst>
          </p:cNvPr>
          <p:cNvSpPr txBox="1"/>
          <p:nvPr/>
        </p:nvSpPr>
        <p:spPr>
          <a:xfrm>
            <a:off x="5493099" y="6423100"/>
            <a:ext cx="2562330" cy="27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87" dirty="0"/>
              <a:t>Source: IMF</a:t>
            </a:r>
          </a:p>
        </p:txBody>
      </p:sp>
    </p:spTree>
    <p:extLst>
      <p:ext uri="{BB962C8B-B14F-4D97-AF65-F5344CB8AC3E}">
        <p14:creationId xmlns:p14="http://schemas.microsoft.com/office/powerpoint/2010/main" val="8294547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2484</Words>
  <Application>Microsoft Macintosh PowerPoint</Application>
  <PresentationFormat>Widescreen</PresentationFormat>
  <Paragraphs>716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Segoe UI</vt:lpstr>
      <vt:lpstr>Times</vt:lpstr>
      <vt:lpstr>Times New Roman</vt:lpstr>
      <vt:lpstr>Tema di Office</vt:lpstr>
      <vt:lpstr>PowerPoint Presentation</vt:lpstr>
      <vt:lpstr>PowerPoint Presentation</vt:lpstr>
      <vt:lpstr>PowerPoint Presentation</vt:lpstr>
      <vt:lpstr>Od kratkoročnih do dugoročnih</vt:lpstr>
      <vt:lpstr>Utjecaj pandemije COVID-19</vt:lpstr>
      <vt:lpstr>The Impact of  COVID-19 Pandemic </vt:lpstr>
      <vt:lpstr>PowerPoint Presentation</vt:lpstr>
      <vt:lpstr>   Danas!</vt:lpstr>
      <vt:lpstr>MMF: „Osim patnje i humanitarne krize uzrokovane ruskom invazijom na Ukrajinu, cijela globalna ekonomija će osjetiti dejstva sporog rasta i brze inflacije.” „Dugoročno, rat bi mogao temeljno promijeniti globalni ekonomski i geopolitički poredak ukoliko nastupi pomjeranje trgovine energijom, reorganizacije lanaca snabdijevanja, fragmentacije platnih mreža i ako zemlje počnu razmišljati o rezervama novca. Povećane geopolitičke tenzije vode do daljih rizika ekonomske fragmentacije, naročito u oblasti trgovine i tehnologije.”</vt:lpstr>
      <vt:lpstr>Međunarodne implikacije rata u Ukrajini</vt:lpstr>
      <vt:lpstr>PowerPoint Presentation</vt:lpstr>
      <vt:lpstr>PowerPoint Presentation</vt:lpstr>
      <vt:lpstr>Ruska invazija na Ukrajinu</vt:lpstr>
      <vt:lpstr>PowerPoint Presentation</vt:lpstr>
      <vt:lpstr>PowerPoint Presentation</vt:lpstr>
      <vt:lpstr>Utjecaj rata u Ukrajini na evropske lance snabdijevanja</vt:lpstr>
      <vt:lpstr>EU uvoz iz i izvoz u Rusiju</vt:lpstr>
      <vt:lpstr>PowerPoint Presentation</vt:lpstr>
      <vt:lpstr>Globalne ekonomske posljedice</vt:lpstr>
      <vt:lpstr>Ekonomski utjecaji širom svijeta</vt:lpstr>
      <vt:lpstr>Ekonomska dejstva širom svijeta</vt:lpstr>
      <vt:lpstr>PowerPoint Presentation</vt:lpstr>
      <vt:lpstr>Nafta i prirodni gas</vt:lpstr>
      <vt:lpstr>Reorganizacija lanca snabdijevanja</vt:lpstr>
      <vt:lpstr>Sve veći broj slučajeva približavanja u SAD-u</vt:lpstr>
      <vt:lpstr>Budućnost zaposlenosti</vt:lpstr>
      <vt:lpstr>Prije pandemije, trend zaposlenosti u Sjedinjenim Državama bio je izložen „visokom riziku” od automatizacije</vt:lpstr>
      <vt:lpstr>Prilagođavanje poslovanja tokom odgovora na COVID-19</vt:lpstr>
      <vt:lpstr>Najtraženije vještine</vt:lpstr>
      <vt:lpstr>PowerPoint Presentation</vt:lpstr>
      <vt:lpstr>Da li obrazovanje priprema za vještine?</vt:lpstr>
      <vt:lpstr>PowerPoint Presentation</vt:lpstr>
      <vt:lpstr>PowerPoint Presentation</vt:lpstr>
      <vt:lpstr>PowerPoint Presentation</vt:lpstr>
      <vt:lpstr>PowerPoint Presentation</vt:lpstr>
      <vt:lpstr>Hvala, a sada da razgovaramo!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of SEE TU Economic Experts  “The development of wages and productivity and the impact on competitiveness” 18 – 19 October 2018, HERCEG NOVI, Montenegro</dc:title>
  <dc:creator>Sergi, Bruno S.</dc:creator>
  <cp:lastModifiedBy>Microsoft Office User</cp:lastModifiedBy>
  <cp:revision>109</cp:revision>
  <dcterms:created xsi:type="dcterms:W3CDTF">2018-10-19T07:23:25Z</dcterms:created>
  <dcterms:modified xsi:type="dcterms:W3CDTF">2022-05-17T18:33:31Z</dcterms:modified>
</cp:coreProperties>
</file>