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300" r:id="rId3"/>
    <p:sldId id="261" r:id="rId4"/>
    <p:sldId id="263" r:id="rId5"/>
    <p:sldId id="302" r:id="rId6"/>
    <p:sldId id="305" r:id="rId7"/>
    <p:sldId id="303" r:id="rId8"/>
    <p:sldId id="291" r:id="rId9"/>
    <p:sldId id="304" r:id="rId10"/>
    <p:sldId id="298" r:id="rId11"/>
    <p:sldId id="283" r:id="rId12"/>
    <p:sldId id="299" r:id="rId13"/>
    <p:sldId id="306" r:id="rId14"/>
    <p:sldId id="307" r:id="rId15"/>
    <p:sldId id="310" r:id="rId16"/>
    <p:sldId id="311" r:id="rId17"/>
    <p:sldId id="312" r:id="rId18"/>
    <p:sldId id="308" r:id="rId19"/>
    <p:sldId id="290" r:id="rId20"/>
    <p:sldId id="309" r:id="rId2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66"/>
    <a:srgbClr val="FFFFFF"/>
    <a:srgbClr val="F20000"/>
    <a:srgbClr val="FDDB4D"/>
    <a:srgbClr val="FFFF00"/>
    <a:srgbClr val="FFFF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660"/>
  </p:normalViewPr>
  <p:slideViewPr>
    <p:cSldViewPr>
      <p:cViewPr varScale="1">
        <p:scale>
          <a:sx n="124" d="100"/>
          <a:sy n="124" d="100"/>
        </p:scale>
        <p:origin x="138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21CFB9-7289-4DD7-970C-2C17AD21F437}" type="datetimeFigureOut">
              <a:rPr lang="en-GB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F07CAD-A986-469C-B92E-772BEC1AF7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030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7BDA2-019E-426E-91E4-43B3448599C9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01AC3-EC31-42DA-9D9C-28160A87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3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9E1770-1D0E-4BEA-BE88-6ED274EA6FB7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2503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D2534-8F7D-4055-B318-98BBC9DC88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0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5E390-F866-4AC7-8EB1-FBFB4B6735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81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658FB-7B75-404D-818E-88368C0BE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087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40E6D7-D75E-429E-B890-DBEA459AC820}" type="datetimeFigureOut">
              <a:rPr lang="en-GB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67522C-C275-4808-A158-C60497EF57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448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61029-BC6C-486D-B746-6A8C6624173B}" type="datetimeFigureOut">
              <a:rPr lang="en-GB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952180-9C9E-4E77-A8D2-D9314FAAEE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516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BB5CE0-C1BA-4C8C-864F-C8533CF32613}" type="datetimeFigureOut">
              <a:rPr lang="en-GB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DE5A89-B655-44B1-BD2E-4E0F51A90A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195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CD9BD4-C6E6-451C-943D-1A02CB9761B7}" type="datetimeFigureOut">
              <a:rPr lang="en-GB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587F24-07FC-4E3B-8B24-164A80E9A7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49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D00161-060E-4F16-B42C-280058943D54}" type="datetimeFigureOut">
              <a:rPr lang="en-GB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609652-E978-4F3C-9AD4-044277CDDC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934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D8D75B-191B-490D-850A-8B8A3EB7D5FD}" type="datetimeFigureOut">
              <a:rPr lang="en-GB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94B06B-E899-41F2-A8BA-2686FF38D3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543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344166-1C0C-444C-A7A5-686A34D2AF07}" type="datetimeFigureOut">
              <a:rPr lang="en-GB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A091A7-E849-49C3-924F-18939D8C55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054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D14CA6-6664-4656-A91E-AA12532E4228}" type="datetimeFigureOut">
              <a:rPr lang="en-GB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D84CCA-C90A-474D-99EB-C5AE85D2D0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6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AC0ED-C0EE-4B3B-9D67-C3094DCADA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64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91C949-540B-4FC5-A6E8-C49BE26F9C14}" type="datetimeFigureOut">
              <a:rPr lang="en-GB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51CDDE-8FE7-41EF-AB07-62B4C3ED0A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687F38-E991-4A44-ADAE-34D99B06175A}" type="datetimeFigureOut">
              <a:rPr lang="en-GB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C902DD-43D2-4B2A-A3B2-850786FC3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548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EB2860-0763-4F16-9C36-A846D077DD0B}" type="datetimeFigureOut">
              <a:rPr lang="en-GB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AF630-BB3E-4B6D-8AD7-6C944FE0E7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76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BA537-D178-4427-9826-F3ED62D404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6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8E6D8-8182-4C5F-B952-9F9C2E1137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40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FDF47-2A45-47ED-8A4E-533BC917F5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51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A75F-8605-4CC6-AD07-D787FCD21F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36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37EB-D5DD-40B2-95AE-9D5B52DD00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5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70A9D-B9B2-4F07-B5BB-19B21030B5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1E33A-523F-4576-9941-58E2BF1E7D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60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Klepnutím lze upravit styly předlohy textu.</a:t>
            </a:r>
          </a:p>
          <a:p>
            <a:pPr lvl="1"/>
            <a:r>
              <a:rPr lang="en-GB" altLang="en-US" smtClean="0"/>
              <a:t>Druhá úroveň</a:t>
            </a:r>
          </a:p>
          <a:p>
            <a:pPr lvl="2"/>
            <a:r>
              <a:rPr lang="en-GB" altLang="en-US" smtClean="0"/>
              <a:t>Třetí úroveň</a:t>
            </a:r>
          </a:p>
          <a:p>
            <a:pPr lvl="3"/>
            <a:r>
              <a:rPr lang="en-GB" altLang="en-US" smtClean="0"/>
              <a:t>Čtvrtá úroveň</a:t>
            </a:r>
          </a:p>
          <a:p>
            <a:pPr lvl="4"/>
            <a:r>
              <a:rPr lang="en-GB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D74989-505B-4D76-96B2-5753B096D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4200D24-D2A8-434D-AD29-F2C26FC520C3}" type="datetimeFigureOut">
              <a:rPr lang="en-GB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AF195BA-498A-41C1-862D-7EC51FF054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ox9-qneLdAhUNZVAKHc8yCawQjRx6BAgBEAU&amp;url=http://zenskyweb.sk/tagy/bossing&amp;psig=AOvVaw2IvJN60y7SUiJMiR3OaJTD&amp;ust=153837972971951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http://www.1001fonts.com/font_preview_ttf.php?font_id=2873&amp;text=Ivan+Maj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tmath.com/infographics/how-stress-effects-the-body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avouhlý trojuholník 19"/>
          <p:cNvSpPr/>
          <p:nvPr/>
        </p:nvSpPr>
        <p:spPr>
          <a:xfrm flipH="1">
            <a:off x="-25205" y="6165304"/>
            <a:ext cx="9165679" cy="692696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8" name="Skupina 7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7" name="Pravouhlý trojuholník 6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2195736" y="1918573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 – 5 </a:t>
            </a:r>
            <a:r>
              <a:rPr lang="sk-SK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sk-SK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2018, </a:t>
            </a:r>
            <a:r>
              <a:rPr lang="sk-SK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Montenegro</a:t>
            </a:r>
            <a:r>
              <a:rPr lang="sk-SK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IGALO </a:t>
            </a:r>
          </a:p>
          <a:p>
            <a:pPr algn="ctr"/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1640" y="6228020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 smtClean="0">
                <a:latin typeface="Century Gothic" pitchFamily="34" charset="0"/>
                <a:cs typeface="Arial" pitchFamily="34" charset="0"/>
              </a:rPr>
              <a:t>Ivan Majer </a:t>
            </a:r>
            <a:r>
              <a:rPr lang="sk-SK" sz="2000" dirty="0" smtClean="0">
                <a:latin typeface="Century Gothic" pitchFamily="34" charset="0"/>
                <a:cs typeface="Arial" pitchFamily="34" charset="0"/>
              </a:rPr>
              <a:t>(Slovakia)</a:t>
            </a:r>
            <a:endParaRPr lang="en-GB" sz="20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/>
          <p:nvPr/>
        </p:nvSpPr>
        <p:spPr>
          <a:xfrm>
            <a:off x="460375" y="2708920"/>
            <a:ext cx="8504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r>
              <a:rPr lang="sk-SK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Psychosocial </a:t>
            </a:r>
            <a:r>
              <a:rPr lang="sk-SK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isks</a:t>
            </a:r>
            <a:r>
              <a:rPr lang="sk-SK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at </a:t>
            </a:r>
            <a:r>
              <a:rPr lang="sk-SK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954838" y="168778"/>
            <a:ext cx="8142051" cy="1554272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PERC Regional Meeting</a:t>
            </a:r>
          </a:p>
          <a:p>
            <a:pPr algn="ctr">
              <a:spcAft>
                <a:spcPts val="600"/>
              </a:spcAft>
            </a:pP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union approaches and strategic opportunities in OHS</a:t>
            </a: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k-SK" altLang="en-US" sz="2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providing a safer and healthier work environment </a:t>
            </a:r>
            <a:r>
              <a:rPr lang="sk-SK" alt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alt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 in the Balkan region countries</a:t>
            </a: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en-US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Výsledok vyh&amp;lcaron;adávania obrázkov pre dopyt Prospe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Výsledok vyh&amp;lcaron;adávania obrázkov pre dopyt Prospe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01726"/>
            <a:ext cx="2187626" cy="27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53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avouhlý trojuholník 31"/>
          <p:cNvSpPr/>
          <p:nvPr/>
        </p:nvSpPr>
        <p:spPr>
          <a:xfrm flipH="1">
            <a:off x="-25205" y="6165304"/>
            <a:ext cx="9165679" cy="692696"/>
          </a:xfrm>
          <a:prstGeom prst="rtTriangle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Skupina 32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34" name="Pravouhlý trojuholník 33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5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0" y="2147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1113706" y="44450"/>
            <a:ext cx="80302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>
              <a:defRPr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sk-SK" altLang="en-US" dirty="0" err="1">
                <a:solidFill>
                  <a:schemeClr val="accent2"/>
                </a:solidFill>
              </a:rPr>
              <a:t>What</a:t>
            </a:r>
            <a:r>
              <a:rPr lang="sk-SK" altLang="en-US" dirty="0">
                <a:solidFill>
                  <a:schemeClr val="accent2"/>
                </a:solidFill>
              </a:rPr>
              <a:t> are </a:t>
            </a:r>
            <a:r>
              <a:rPr lang="sk-SK" altLang="en-US" dirty="0" err="1" smtClean="0">
                <a:solidFill>
                  <a:schemeClr val="accent2"/>
                </a:solidFill>
              </a:rPr>
              <a:t>psychosocial</a:t>
            </a:r>
            <a:r>
              <a:rPr lang="sk-SK" altLang="en-US" dirty="0" smtClean="0">
                <a:solidFill>
                  <a:schemeClr val="accent2"/>
                </a:solidFill>
              </a:rPr>
              <a:t> </a:t>
            </a:r>
            <a:r>
              <a:rPr lang="sk-SK" altLang="en-US" dirty="0" err="1" smtClean="0">
                <a:solidFill>
                  <a:schemeClr val="accent2"/>
                </a:solidFill>
              </a:rPr>
              <a:t>risks</a:t>
            </a:r>
            <a:r>
              <a:rPr lang="sk-SK" altLang="en-US" dirty="0" smtClean="0">
                <a:solidFill>
                  <a:schemeClr val="accent2"/>
                </a:solidFill>
              </a:rPr>
              <a:t> </a:t>
            </a:r>
            <a:r>
              <a:rPr lang="sk-SK" altLang="en-US" dirty="0">
                <a:solidFill>
                  <a:schemeClr val="accent2"/>
                </a:solidFill>
              </a:rPr>
              <a:t>at </a:t>
            </a:r>
            <a:r>
              <a:rPr lang="sk-SK" altLang="en-US" dirty="0" err="1">
                <a:solidFill>
                  <a:schemeClr val="accent2"/>
                </a:solidFill>
              </a:rPr>
              <a:t>work</a:t>
            </a:r>
            <a:r>
              <a:rPr lang="sk-SK" altLang="en-US" dirty="0">
                <a:solidFill>
                  <a:schemeClr val="accent2"/>
                </a:solidFill>
              </a:rPr>
              <a:t>?</a:t>
            </a:r>
            <a:endParaRPr lang="en-GB" altLang="en-US" dirty="0">
              <a:solidFill>
                <a:schemeClr val="accent2"/>
              </a:solidFill>
            </a:endParaRPr>
          </a:p>
        </p:txBody>
      </p:sp>
      <p:pic>
        <p:nvPicPr>
          <p:cNvPr id="18437" name="Picture 8" descr="http://www.womanews.ru/wp-content/uploads/2012/08/jo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/>
          <a:stretch>
            <a:fillRect/>
          </a:stretch>
        </p:blipFill>
        <p:spPr bwMode="auto">
          <a:xfrm>
            <a:off x="3665030" y="3441700"/>
            <a:ext cx="1986470" cy="314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xplosion 2 8"/>
          <p:cNvSpPr/>
          <p:nvPr/>
        </p:nvSpPr>
        <p:spPr>
          <a:xfrm>
            <a:off x="2483768" y="3284984"/>
            <a:ext cx="1728192" cy="1512168"/>
          </a:xfrm>
          <a:prstGeom prst="irregularSeal2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Explosion 2 10"/>
          <p:cNvSpPr/>
          <p:nvPr/>
        </p:nvSpPr>
        <p:spPr>
          <a:xfrm rot="1526278">
            <a:off x="5245039" y="2718745"/>
            <a:ext cx="1728192" cy="1512168"/>
          </a:xfrm>
          <a:prstGeom prst="irregularSeal2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Explosion 2 11"/>
          <p:cNvSpPr/>
          <p:nvPr/>
        </p:nvSpPr>
        <p:spPr>
          <a:xfrm>
            <a:off x="3563888" y="1052736"/>
            <a:ext cx="1800200" cy="1584176"/>
          </a:xfrm>
          <a:prstGeom prst="irregularSeal2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Explosion 2 12"/>
          <p:cNvSpPr/>
          <p:nvPr/>
        </p:nvSpPr>
        <p:spPr>
          <a:xfrm rot="2830818">
            <a:off x="137878" y="1187689"/>
            <a:ext cx="1873246" cy="1686203"/>
          </a:xfrm>
          <a:prstGeom prst="irregularSeal2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Explosion 2 13"/>
          <p:cNvSpPr/>
          <p:nvPr/>
        </p:nvSpPr>
        <p:spPr>
          <a:xfrm rot="1063784">
            <a:off x="1907704" y="2060848"/>
            <a:ext cx="1728192" cy="1512168"/>
          </a:xfrm>
          <a:prstGeom prst="irregularSeal2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Explosion 2 14"/>
          <p:cNvSpPr/>
          <p:nvPr/>
        </p:nvSpPr>
        <p:spPr>
          <a:xfrm rot="2179071">
            <a:off x="395536" y="3212976"/>
            <a:ext cx="1728192" cy="1512168"/>
          </a:xfrm>
          <a:prstGeom prst="irregularSeal2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Explosion 2 15"/>
          <p:cNvSpPr/>
          <p:nvPr/>
        </p:nvSpPr>
        <p:spPr>
          <a:xfrm rot="1063641">
            <a:off x="5442893" y="1204312"/>
            <a:ext cx="2184328" cy="1556700"/>
          </a:xfrm>
          <a:prstGeom prst="irregularSeal2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Explosion 2 16"/>
          <p:cNvSpPr/>
          <p:nvPr/>
        </p:nvSpPr>
        <p:spPr>
          <a:xfrm rot="2533281">
            <a:off x="7415808" y="2132856"/>
            <a:ext cx="1728192" cy="1512168"/>
          </a:xfrm>
          <a:prstGeom prst="irregularSeal2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Explosion 2 17"/>
          <p:cNvSpPr/>
          <p:nvPr/>
        </p:nvSpPr>
        <p:spPr>
          <a:xfrm>
            <a:off x="7092280" y="3717032"/>
            <a:ext cx="1728192" cy="1512168"/>
          </a:xfrm>
          <a:prstGeom prst="irregularSeal2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Explosion 2 18"/>
          <p:cNvSpPr/>
          <p:nvPr/>
        </p:nvSpPr>
        <p:spPr>
          <a:xfrm rot="2826906">
            <a:off x="6146090" y="4954238"/>
            <a:ext cx="1728192" cy="1512168"/>
          </a:xfrm>
          <a:prstGeom prst="irregularSeal2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Explosion 2 19"/>
          <p:cNvSpPr/>
          <p:nvPr/>
        </p:nvSpPr>
        <p:spPr>
          <a:xfrm rot="10800000">
            <a:off x="755576" y="4725144"/>
            <a:ext cx="1944216" cy="1512168"/>
          </a:xfrm>
          <a:prstGeom prst="irregularSeal2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71" name="TextBox 20"/>
          <p:cNvSpPr txBox="1">
            <a:spLocks noChangeArrowheads="1"/>
          </p:cNvSpPr>
          <p:nvPr/>
        </p:nvSpPr>
        <p:spPr bwMode="auto">
          <a:xfrm>
            <a:off x="3492500" y="16287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b="1">
                <a:solidFill>
                  <a:schemeClr val="tx2"/>
                </a:solidFill>
              </a:rPr>
              <a:t>STRESS</a:t>
            </a:r>
            <a:endParaRPr lang="en-GB" altLang="en-US" sz="1800" b="1">
              <a:solidFill>
                <a:schemeClr val="tx2"/>
              </a:solidFill>
            </a:endParaRPr>
          </a:p>
        </p:txBody>
      </p:sp>
      <p:sp>
        <p:nvSpPr>
          <p:cNvPr id="18472" name="TextBox 21"/>
          <p:cNvSpPr txBox="1">
            <a:spLocks noChangeArrowheads="1"/>
          </p:cNvSpPr>
          <p:nvPr/>
        </p:nvSpPr>
        <p:spPr bwMode="auto">
          <a:xfrm>
            <a:off x="1776413" y="2508250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SHIFT</a:t>
            </a:r>
            <a:r>
              <a:rPr lang="sk-SK" altLang="en-US" sz="1800" b="1"/>
              <a:t/>
            </a:r>
            <a:br>
              <a:rPr lang="sk-SK" altLang="en-US" sz="1800" b="1"/>
            </a:br>
            <a:r>
              <a:rPr lang="en-US" altLang="en-US" sz="1800" b="1"/>
              <a:t> WORK</a:t>
            </a:r>
            <a:endParaRPr lang="en-GB" altLang="en-US" sz="1800" b="1">
              <a:solidFill>
                <a:schemeClr val="tx2"/>
              </a:solidFill>
            </a:endParaRPr>
          </a:p>
        </p:txBody>
      </p:sp>
      <p:sp>
        <p:nvSpPr>
          <p:cNvPr id="18473" name="TextBox 22"/>
          <p:cNvSpPr txBox="1">
            <a:spLocks noChangeArrowheads="1"/>
          </p:cNvSpPr>
          <p:nvPr/>
        </p:nvSpPr>
        <p:spPr bwMode="auto">
          <a:xfrm>
            <a:off x="107950" y="1614488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b="1">
                <a:solidFill>
                  <a:schemeClr val="tx2"/>
                </a:solidFill>
              </a:rPr>
              <a:t>HUMAN RELATIONS</a:t>
            </a:r>
            <a:endParaRPr lang="en-GB" altLang="en-US" sz="1800" b="1">
              <a:solidFill>
                <a:schemeClr val="tx2"/>
              </a:solidFill>
            </a:endParaRPr>
          </a:p>
        </p:txBody>
      </p:sp>
      <p:sp>
        <p:nvSpPr>
          <p:cNvPr id="18474" name="TextBox 23"/>
          <p:cNvSpPr txBox="1">
            <a:spLocks noChangeArrowheads="1"/>
          </p:cNvSpPr>
          <p:nvPr/>
        </p:nvSpPr>
        <p:spPr bwMode="auto">
          <a:xfrm>
            <a:off x="250825" y="3644900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b="1">
                <a:solidFill>
                  <a:schemeClr val="tx2"/>
                </a:solidFill>
              </a:rPr>
              <a:t>STIGMA-TISATION</a:t>
            </a:r>
            <a:endParaRPr lang="en-GB" altLang="en-US" sz="1800" b="1">
              <a:solidFill>
                <a:schemeClr val="tx2"/>
              </a:solidFill>
            </a:endParaRPr>
          </a:p>
        </p:txBody>
      </p:sp>
      <p:sp>
        <p:nvSpPr>
          <p:cNvPr id="18475" name="TextBox 24"/>
          <p:cNvSpPr txBox="1">
            <a:spLocks noChangeArrowheads="1"/>
          </p:cNvSpPr>
          <p:nvPr/>
        </p:nvSpPr>
        <p:spPr bwMode="auto">
          <a:xfrm>
            <a:off x="2411413" y="3789363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b="1">
                <a:solidFill>
                  <a:schemeClr val="tx2"/>
                </a:solidFill>
              </a:rPr>
              <a:t>WORK</a:t>
            </a:r>
            <a:br>
              <a:rPr lang="sk-SK" altLang="en-US" sz="1800" b="1">
                <a:solidFill>
                  <a:schemeClr val="tx2"/>
                </a:solidFill>
              </a:rPr>
            </a:br>
            <a:r>
              <a:rPr lang="sk-SK" altLang="en-US" sz="1800" b="1">
                <a:solidFill>
                  <a:schemeClr val="tx2"/>
                </a:solidFill>
              </a:rPr>
              <a:t>LOAD</a:t>
            </a:r>
            <a:endParaRPr lang="en-GB" altLang="en-US" sz="1800" b="1">
              <a:solidFill>
                <a:schemeClr val="tx2"/>
              </a:solidFill>
            </a:endParaRPr>
          </a:p>
        </p:txBody>
      </p:sp>
      <p:sp>
        <p:nvSpPr>
          <p:cNvPr id="18476" name="TextBox 25"/>
          <p:cNvSpPr txBox="1">
            <a:spLocks noChangeArrowheads="1"/>
          </p:cNvSpPr>
          <p:nvPr/>
        </p:nvSpPr>
        <p:spPr bwMode="auto">
          <a:xfrm>
            <a:off x="900113" y="5199063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b="1">
                <a:solidFill>
                  <a:schemeClr val="tx2"/>
                </a:solidFill>
              </a:rPr>
              <a:t>INSTABIL</a:t>
            </a:r>
            <a:br>
              <a:rPr lang="sk-SK" altLang="en-US" sz="1800" b="1">
                <a:solidFill>
                  <a:schemeClr val="tx2"/>
                </a:solidFill>
              </a:rPr>
            </a:br>
            <a:r>
              <a:rPr lang="sk-SK" altLang="en-US" sz="1800" b="1">
                <a:solidFill>
                  <a:schemeClr val="tx2"/>
                </a:solidFill>
              </a:rPr>
              <a:t> JOB</a:t>
            </a:r>
            <a:endParaRPr lang="en-GB" altLang="en-US" sz="1800" b="1">
              <a:solidFill>
                <a:schemeClr val="tx2"/>
              </a:solidFill>
            </a:endParaRPr>
          </a:p>
        </p:txBody>
      </p:sp>
      <p:sp>
        <p:nvSpPr>
          <p:cNvPr id="18477" name="TextBox 26"/>
          <p:cNvSpPr txBox="1">
            <a:spLocks noChangeArrowheads="1"/>
          </p:cNvSpPr>
          <p:nvPr/>
        </p:nvSpPr>
        <p:spPr bwMode="auto">
          <a:xfrm>
            <a:off x="5456238" y="1747838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b="1">
                <a:solidFill>
                  <a:schemeClr val="tx2"/>
                </a:solidFill>
              </a:rPr>
              <a:t>HARRASMENT</a:t>
            </a:r>
            <a:endParaRPr lang="en-GB" altLang="en-US" sz="1800" b="1">
              <a:solidFill>
                <a:schemeClr val="tx2"/>
              </a:solidFill>
            </a:endParaRPr>
          </a:p>
        </p:txBody>
      </p:sp>
      <p:sp>
        <p:nvSpPr>
          <p:cNvPr id="18478" name="TextBox 27"/>
          <p:cNvSpPr txBox="1">
            <a:spLocks noChangeArrowheads="1"/>
          </p:cNvSpPr>
          <p:nvPr/>
        </p:nvSpPr>
        <p:spPr bwMode="auto">
          <a:xfrm>
            <a:off x="5173663" y="3294063"/>
            <a:ext cx="1800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MOBBING</a:t>
            </a:r>
            <a:endParaRPr lang="en-GB" altLang="en-US" sz="1800" b="1" dirty="0">
              <a:solidFill>
                <a:schemeClr val="tx2"/>
              </a:solidFill>
            </a:endParaRPr>
          </a:p>
        </p:txBody>
      </p:sp>
      <p:sp>
        <p:nvSpPr>
          <p:cNvPr id="18479" name="TextBox 28"/>
          <p:cNvSpPr txBox="1">
            <a:spLocks noChangeArrowheads="1"/>
          </p:cNvSpPr>
          <p:nvPr/>
        </p:nvSpPr>
        <p:spPr bwMode="auto">
          <a:xfrm>
            <a:off x="7269163" y="2697163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b="1">
                <a:solidFill>
                  <a:schemeClr val="tx2"/>
                </a:solidFill>
              </a:rPr>
              <a:t>VIOLENCE</a:t>
            </a:r>
            <a:endParaRPr lang="en-GB" altLang="en-US" sz="1800" b="1">
              <a:solidFill>
                <a:schemeClr val="tx2"/>
              </a:solidFill>
            </a:endParaRPr>
          </a:p>
        </p:txBody>
      </p:sp>
      <p:sp>
        <p:nvSpPr>
          <p:cNvPr id="18480" name="TextBox 29"/>
          <p:cNvSpPr txBox="1">
            <a:spLocks noChangeArrowheads="1"/>
          </p:cNvSpPr>
          <p:nvPr/>
        </p:nvSpPr>
        <p:spPr bwMode="auto">
          <a:xfrm>
            <a:off x="7023100" y="42624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b="1">
                <a:solidFill>
                  <a:schemeClr val="tx2"/>
                </a:solidFill>
              </a:rPr>
              <a:t>BOSSING</a:t>
            </a:r>
            <a:endParaRPr lang="en-GB" altLang="en-US" sz="1800" b="1">
              <a:solidFill>
                <a:schemeClr val="tx2"/>
              </a:solidFill>
            </a:endParaRPr>
          </a:p>
        </p:txBody>
      </p:sp>
      <p:sp>
        <p:nvSpPr>
          <p:cNvPr id="18481" name="TextBox 30"/>
          <p:cNvSpPr txBox="1">
            <a:spLocks noChangeArrowheads="1"/>
          </p:cNvSpPr>
          <p:nvPr/>
        </p:nvSpPr>
        <p:spPr bwMode="auto">
          <a:xfrm>
            <a:off x="6011863" y="544512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FATIGUE</a:t>
            </a:r>
            <a:endParaRPr lang="en-GB" altLang="en-US" sz="18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uhlý trojuholník 12"/>
          <p:cNvSpPr/>
          <p:nvPr/>
        </p:nvSpPr>
        <p:spPr>
          <a:xfrm flipH="1">
            <a:off x="-25205" y="6165304"/>
            <a:ext cx="9165679" cy="692696"/>
          </a:xfrm>
          <a:prstGeom prst="rtTriangle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5" name="Pravouhlý trojuholník 14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6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052736"/>
            <a:ext cx="2317903" cy="289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4"/>
          <p:cNvSpPr>
            <a:spLocks noChangeArrowheads="1"/>
          </p:cNvSpPr>
          <p:nvPr/>
        </p:nvSpPr>
        <p:spPr bwMode="auto">
          <a:xfrm>
            <a:off x="214324" y="413138"/>
            <a:ext cx="8712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Focus on human relations, </a:t>
            </a:r>
          </a:p>
        </p:txBody>
      </p:sp>
      <p:pic>
        <p:nvPicPr>
          <p:cNvPr id="16390" name="Picture 2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14414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933056"/>
            <a:ext cx="2162175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2" name="Text Box 22"/>
          <p:cNvSpPr txBox="1">
            <a:spLocks noChangeArrowheads="1"/>
          </p:cNvSpPr>
          <p:nvPr/>
        </p:nvSpPr>
        <p:spPr bwMode="auto">
          <a:xfrm>
            <a:off x="538695" y="1528333"/>
            <a:ext cx="619268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en-US" sz="2000" b="0" dirty="0">
                <a:solidFill>
                  <a:schemeClr val="tx2"/>
                </a:solidFill>
                <a:latin typeface="Century Gothic" pitchFamily="34" charset="0"/>
              </a:rPr>
              <a:t>Experiences show that people </a:t>
            </a:r>
            <a:r>
              <a:rPr lang="en-GB" altLang="en-US" sz="2000" dirty="0">
                <a:solidFill>
                  <a:schemeClr val="tx2"/>
                </a:solidFill>
                <a:latin typeface="Century Gothic" pitchFamily="34" charset="0"/>
              </a:rPr>
              <a:t>are able to bear</a:t>
            </a:r>
            <a:r>
              <a:rPr lang="sk-SK" altLang="en-US" sz="20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GB" altLang="en-US" sz="2000" dirty="0">
                <a:solidFill>
                  <a:schemeClr val="tx2"/>
                </a:solidFill>
                <a:latin typeface="Century Gothic" pitchFamily="34" charset="0"/>
              </a:rPr>
              <a:t>discomfort and stress, resulting from unsuitable</a:t>
            </a:r>
            <a:r>
              <a:rPr lang="sk-SK" altLang="en-US" sz="20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GB" altLang="en-US" sz="2000" dirty="0">
                <a:solidFill>
                  <a:schemeClr val="tx2"/>
                </a:solidFill>
                <a:latin typeface="Century Gothic" pitchFamily="34" charset="0"/>
              </a:rPr>
              <a:t>working conditions </a:t>
            </a:r>
            <a:r>
              <a:rPr lang="en-GB" altLang="en-US" sz="2000" b="0" dirty="0">
                <a:solidFill>
                  <a:schemeClr val="tx2"/>
                </a:solidFill>
                <a:latin typeface="Century Gothic" pitchFamily="34" charset="0"/>
              </a:rPr>
              <a:t>and acting of physical and</a:t>
            </a:r>
            <a:r>
              <a:rPr lang="sk-SK" altLang="en-US" sz="2000" b="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GB" altLang="en-US" sz="2000" b="0" dirty="0">
                <a:solidFill>
                  <a:schemeClr val="tx2"/>
                </a:solidFill>
                <a:latin typeface="Century Gothic" pitchFamily="34" charset="0"/>
              </a:rPr>
              <a:t>chemical harmful factors </a:t>
            </a:r>
            <a:r>
              <a:rPr lang="en-GB" altLang="en-US" sz="2000" dirty="0">
                <a:solidFill>
                  <a:schemeClr val="tx2"/>
                </a:solidFill>
                <a:latin typeface="Century Gothic" pitchFamily="34" charset="0"/>
              </a:rPr>
              <a:t>much easier, than</a:t>
            </a:r>
            <a:r>
              <a:rPr lang="sk-SK" altLang="en-US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sk-SK" altLang="en-US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sk-SK" altLang="en-US" dirty="0">
                <a:solidFill>
                  <a:schemeClr val="tx2"/>
                </a:solidFill>
                <a:latin typeface="Century Gothic" pitchFamily="34" charset="0"/>
              </a:rPr>
              <a:t>  </a:t>
            </a:r>
            <a:r>
              <a:rPr lang="sk-SK" altLang="en-US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GB" altLang="en-US" sz="2400" b="1" dirty="0">
                <a:solidFill>
                  <a:schemeClr val="tx2"/>
                </a:solidFill>
                <a:latin typeface="Century Gothic" pitchFamily="34" charset="0"/>
              </a:rPr>
              <a:t>traumas from </a:t>
            </a:r>
            <a:r>
              <a:rPr lang="sk-SK" altLang="en-US" sz="2400" b="1" dirty="0" smtClean="0">
                <a:solidFill>
                  <a:schemeClr val="tx2"/>
                </a:solidFill>
                <a:latin typeface="Century Gothic" pitchFamily="34" charset="0"/>
              </a:rPr>
              <a:t>poor</a:t>
            </a:r>
            <a:r>
              <a:rPr lang="en-GB" altLang="en-US" sz="24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GB" altLang="en-US" sz="2400" b="1" dirty="0">
                <a:solidFill>
                  <a:schemeClr val="tx2"/>
                </a:solidFill>
                <a:latin typeface="Century Gothic" pitchFamily="34" charset="0"/>
              </a:rPr>
              <a:t>human relations</a:t>
            </a:r>
            <a:r>
              <a:rPr lang="sk-SK" altLang="en-US" sz="2400" b="1" dirty="0">
                <a:solidFill>
                  <a:schemeClr val="tx2"/>
                </a:solidFill>
                <a:latin typeface="Century Gothic" pitchFamily="34" charset="0"/>
              </a:rPr>
              <a:t>!</a:t>
            </a:r>
            <a:endParaRPr lang="en-GB" altLang="en-US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6393" name="Text Box 23"/>
          <p:cNvSpPr txBox="1">
            <a:spLocks noChangeArrowheads="1"/>
          </p:cNvSpPr>
          <p:nvPr/>
        </p:nvSpPr>
        <p:spPr bwMode="auto">
          <a:xfrm>
            <a:off x="2411760" y="3721950"/>
            <a:ext cx="489654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en-US" sz="2200" b="0" dirty="0">
                <a:latin typeface="Century Gothic" pitchFamily="34" charset="0"/>
              </a:rPr>
              <a:t>Discomfort and </a:t>
            </a:r>
            <a:r>
              <a:rPr lang="en-GB" altLang="en-US" sz="2200" b="0" dirty="0" smtClean="0">
                <a:latin typeface="Century Gothic" pitchFamily="34" charset="0"/>
              </a:rPr>
              <a:t>stress</a:t>
            </a:r>
            <a:r>
              <a:rPr lang="sk-SK" altLang="en-US" sz="2200" b="0" dirty="0" smtClean="0">
                <a:latin typeface="Century Gothic" pitchFamily="34" charset="0"/>
              </a:rPr>
              <a:t> </a:t>
            </a:r>
            <a:r>
              <a:rPr lang="en-GB" altLang="en-US" sz="2200" b="0" dirty="0" smtClean="0">
                <a:latin typeface="Century Gothic" pitchFamily="34" charset="0"/>
              </a:rPr>
              <a:t>may </a:t>
            </a:r>
            <a:r>
              <a:rPr lang="en-GB" altLang="en-US" sz="2200" b="0" dirty="0">
                <a:latin typeface="Century Gothic" pitchFamily="34" charset="0"/>
              </a:rPr>
              <a:t>decrease </a:t>
            </a:r>
            <a:r>
              <a:rPr lang="en-GB" altLang="en-US" sz="2200" b="0" dirty="0" smtClean="0">
                <a:latin typeface="Century Gothic" pitchFamily="34" charset="0"/>
              </a:rPr>
              <a:t>working</a:t>
            </a:r>
            <a:r>
              <a:rPr lang="sk-SK" altLang="en-US" sz="2200" b="0" dirty="0" smtClean="0">
                <a:latin typeface="Century Gothic" pitchFamily="34" charset="0"/>
              </a:rPr>
              <a:t> </a:t>
            </a:r>
            <a:r>
              <a:rPr lang="en-GB" altLang="en-US" sz="2200" b="0" dirty="0" smtClean="0">
                <a:latin typeface="Century Gothic" pitchFamily="34" charset="0"/>
              </a:rPr>
              <a:t>performances </a:t>
            </a:r>
            <a:r>
              <a:rPr lang="en-GB" altLang="en-US" sz="2200" b="0" dirty="0">
                <a:latin typeface="Century Gothic" pitchFamily="34" charset="0"/>
              </a:rPr>
              <a:t>by 30 to 50%</a:t>
            </a:r>
          </a:p>
        </p:txBody>
      </p:sp>
      <p:sp>
        <p:nvSpPr>
          <p:cNvPr id="16395" name="Text Box 26"/>
          <p:cNvSpPr txBox="1">
            <a:spLocks noChangeArrowheads="1"/>
          </p:cNvSpPr>
          <p:nvPr/>
        </p:nvSpPr>
        <p:spPr bwMode="auto">
          <a:xfrm>
            <a:off x="3059832" y="5733256"/>
            <a:ext cx="33131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200" dirty="0">
                <a:solidFill>
                  <a:srgbClr val="FF3300"/>
                </a:solidFill>
                <a:latin typeface="Century Gothic" pitchFamily="34" charset="0"/>
              </a:rPr>
              <a:t>These issues shall be openly discussed</a:t>
            </a:r>
          </a:p>
        </p:txBody>
      </p:sp>
    </p:spTree>
    <p:extLst>
      <p:ext uri="{BB962C8B-B14F-4D97-AF65-F5344CB8AC3E}">
        <p14:creationId xmlns:p14="http://schemas.microsoft.com/office/powerpoint/2010/main" val="2857919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 flipH="1">
            <a:off x="-25205" y="6165304"/>
            <a:ext cx="9165679" cy="692696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1" name="Skupina 10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2" name="Pravouhlý trojuholník 11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3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Textfeld 9"/>
          <p:cNvSpPr txBox="1">
            <a:spLocks noChangeArrowheads="1"/>
          </p:cNvSpPr>
          <p:nvPr/>
        </p:nvSpPr>
        <p:spPr bwMode="auto">
          <a:xfrm>
            <a:off x="7537450" y="115888"/>
            <a:ext cx="17145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This project is funded </a:t>
            </a:r>
            <a:endParaRPr lang="sk-SK" altLang="en-US" sz="1000" b="1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by</a:t>
            </a:r>
            <a:r>
              <a:rPr lang="sk-SK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</a:t>
            </a: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the European Union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 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</p:txBody>
      </p:sp>
      <p:sp>
        <p:nvSpPr>
          <p:cNvPr id="2054" name="AutoShape 4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5" name="AutoShape 6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6" name="AutoShape 8" descr="Výsledok vyh&amp;lcaron;adávania obrázkov pre dopyt mana&amp;zcaron;er BOZP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242803" y="413138"/>
            <a:ext cx="80097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k-SK" altLang="en-US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</a:t>
            </a:r>
            <a:r>
              <a:rPr lang="sk-SK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</a:t>
            </a:r>
            <a:r>
              <a:rPr lang="sk-SK" altLang="en-US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prevent</a:t>
            </a:r>
            <a:r>
              <a:rPr lang="sk-SK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sk-SK" altLang="en-US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psychosicial</a:t>
            </a:r>
            <a:r>
              <a:rPr lang="sk-SK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sk-SK" altLang="en-US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risks</a:t>
            </a:r>
            <a:r>
              <a:rPr lang="sk-SK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  <a:r>
              <a:rPr lang="en-GB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GB" altLang="en-US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42834" y="2767656"/>
            <a:ext cx="8229600" cy="316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methods are available. But f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most businesses, </a:t>
            </a:r>
            <a:r>
              <a:rPr lang="sk-SK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straight</a:t>
            </a:r>
            <a:r>
              <a:rPr lang="sk-SK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five-step approach works well:</a:t>
            </a:r>
          </a:p>
          <a:p>
            <a:pPr marL="876300" lvl="1" indent="-419100" algn="l">
              <a:buFont typeface="Arial" panose="020B0604020202020204" pitchFamily="34" charset="0"/>
              <a:buAutoNum type="arabicPeriod"/>
            </a:pP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hazards and those at risk</a:t>
            </a:r>
          </a:p>
          <a:p>
            <a:pPr marL="876300" lvl="1" indent="-419100" algn="l">
              <a:buFont typeface="Arial" panose="020B0604020202020204" pitchFamily="34" charset="0"/>
              <a:buAutoNum type="arabicPeriod"/>
            </a:pP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and prioritise the risks</a:t>
            </a:r>
          </a:p>
          <a:p>
            <a:pPr marL="876300" lvl="1" indent="-419100" algn="l">
              <a:buFont typeface="Arial" panose="020B0604020202020204" pitchFamily="34" charset="0"/>
              <a:buAutoNum type="arabicPeriod"/>
            </a:pP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 on preventive action</a:t>
            </a:r>
          </a:p>
          <a:p>
            <a:pPr marL="876300" lvl="1" indent="-419100" algn="l">
              <a:buFont typeface="Arial" panose="020B0604020202020204" pitchFamily="34" charset="0"/>
              <a:buAutoNum type="arabicPeriod"/>
            </a:pP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action</a:t>
            </a:r>
          </a:p>
          <a:p>
            <a:pPr marL="876300" lvl="1" indent="-419100" algn="l">
              <a:buFont typeface="Arial" panose="020B0604020202020204" pitchFamily="34" charset="0"/>
              <a:buAutoNum type="arabicPeriod"/>
            </a:pP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and review</a:t>
            </a:r>
            <a:endParaRPr lang="da-DK" alt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403648" y="1295163"/>
            <a:ext cx="74168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k-SK" altLang="en-US" sz="2000" dirty="0" err="1" smtClean="0">
                <a:solidFill>
                  <a:schemeClr val="tx2"/>
                </a:solidFill>
              </a:rPr>
              <a:t>There</a:t>
            </a:r>
            <a:r>
              <a:rPr lang="sk-SK" altLang="en-US" sz="2000" dirty="0" smtClean="0">
                <a:solidFill>
                  <a:schemeClr val="tx2"/>
                </a:solidFill>
              </a:rPr>
              <a:t> are </a:t>
            </a:r>
            <a:r>
              <a:rPr lang="sk-SK" altLang="en-US" sz="2000" dirty="0" err="1" smtClean="0">
                <a:solidFill>
                  <a:schemeClr val="tx2"/>
                </a:solidFill>
              </a:rPr>
              <a:t>similar</a:t>
            </a:r>
            <a:r>
              <a:rPr lang="sk-SK" altLang="en-US" sz="2000" dirty="0" smtClean="0">
                <a:solidFill>
                  <a:schemeClr val="tx2"/>
                </a:solidFill>
              </a:rPr>
              <a:t> </a:t>
            </a:r>
            <a:r>
              <a:rPr lang="sk-SK" altLang="en-US" sz="2000" dirty="0" err="1" smtClean="0">
                <a:solidFill>
                  <a:schemeClr val="tx2"/>
                </a:solidFill>
              </a:rPr>
              <a:t>methods</a:t>
            </a:r>
            <a:r>
              <a:rPr lang="sk-SK" altLang="en-US" sz="2000" dirty="0" smtClean="0">
                <a:solidFill>
                  <a:schemeClr val="tx2"/>
                </a:solidFill>
              </a:rPr>
              <a:t> </a:t>
            </a:r>
            <a:r>
              <a:rPr lang="sk-SK" altLang="en-US" sz="2000" dirty="0" err="1" smtClean="0">
                <a:solidFill>
                  <a:schemeClr val="tx2"/>
                </a:solidFill>
              </a:rPr>
              <a:t>for</a:t>
            </a:r>
            <a:r>
              <a:rPr lang="sk-SK" altLang="en-US" sz="2000" dirty="0" smtClean="0">
                <a:solidFill>
                  <a:schemeClr val="tx2"/>
                </a:solidFill>
              </a:rPr>
              <a:t> </a:t>
            </a:r>
            <a:r>
              <a:rPr lang="sk-SK" altLang="en-US" sz="2000" dirty="0" err="1" smtClean="0">
                <a:solidFill>
                  <a:schemeClr val="tx2"/>
                </a:solidFill>
              </a:rPr>
              <a:t>all</a:t>
            </a:r>
            <a:r>
              <a:rPr lang="sk-SK" altLang="en-US" sz="2000" dirty="0" smtClean="0">
                <a:solidFill>
                  <a:schemeClr val="tx2"/>
                </a:solidFill>
              </a:rPr>
              <a:t> </a:t>
            </a:r>
            <a:r>
              <a:rPr lang="sk-SK" altLang="en-US" sz="2000" dirty="0" err="1" smtClean="0">
                <a:solidFill>
                  <a:schemeClr val="tx2"/>
                </a:solidFill>
              </a:rPr>
              <a:t>risks</a:t>
            </a:r>
            <a:r>
              <a:rPr lang="sk-SK" altLang="en-US" sz="2000" dirty="0" smtClean="0">
                <a:solidFill>
                  <a:schemeClr val="tx2"/>
                </a:solidFill>
              </a:rPr>
              <a:t> – RISK ASSESSMENT.</a:t>
            </a:r>
          </a:p>
          <a:p>
            <a:pPr>
              <a:spcAft>
                <a:spcPts val="1200"/>
              </a:spcAft>
            </a:pPr>
            <a:r>
              <a:rPr lang="en-GB" altLang="en-US" sz="1800" dirty="0" smtClean="0">
                <a:solidFill>
                  <a:schemeClr val="tx2"/>
                </a:solidFill>
              </a:rPr>
              <a:t>RA </a:t>
            </a:r>
            <a:r>
              <a:rPr lang="en-GB" altLang="en-US" sz="1800" dirty="0">
                <a:solidFill>
                  <a:schemeClr val="tx2"/>
                </a:solidFill>
              </a:rPr>
              <a:t>for stress involves the same basic principles and processes as for other occupational risks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55659"/>
            <a:ext cx="2962688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 flipH="1">
            <a:off x="-25205" y="6165304"/>
            <a:ext cx="9165679" cy="692696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1" name="Skupina 10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2" name="Pravouhlý trojuholník 11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3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Textfeld 9"/>
          <p:cNvSpPr txBox="1">
            <a:spLocks noChangeArrowheads="1"/>
          </p:cNvSpPr>
          <p:nvPr/>
        </p:nvSpPr>
        <p:spPr bwMode="auto">
          <a:xfrm>
            <a:off x="7537450" y="115888"/>
            <a:ext cx="17145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This project is funded </a:t>
            </a:r>
            <a:endParaRPr lang="sk-SK" altLang="en-US" sz="1000" b="1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by</a:t>
            </a:r>
            <a:r>
              <a:rPr lang="sk-SK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</a:t>
            </a: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the European Union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 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</p:txBody>
      </p:sp>
      <p:sp>
        <p:nvSpPr>
          <p:cNvPr id="2054" name="AutoShape 4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5" name="AutoShape 6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6" name="AutoShape 8" descr="Výsledok vyh&amp;lcaron;adávania obrázkov pre dopyt mana&amp;zcaron;er BOZP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907704" y="326744"/>
            <a:ext cx="6713573" cy="121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k-SK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 – </a:t>
            </a:r>
            <a:r>
              <a:rPr lang="sk-SK" altLang="en-US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obligation</a:t>
            </a:r>
            <a:r>
              <a:rPr lang="sk-SK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</a:t>
            </a:r>
            <a:r>
              <a:rPr lang="sk-SK" altLang="en-US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employer</a:t>
            </a:r>
            <a:endParaRPr lang="sk-SK" altLang="en-US" b="1" dirty="0" smtClean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sk-SK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</a:t>
            </a:r>
            <a:r>
              <a:rPr lang="sk-SK" altLang="en-US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right</a:t>
            </a:r>
            <a:r>
              <a:rPr lang="sk-SK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sk-SK" altLang="en-US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</a:t>
            </a:r>
            <a:r>
              <a:rPr lang="sk-SK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sk-SK" altLang="en-US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employees</a:t>
            </a:r>
            <a:r>
              <a:rPr lang="en-GB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GB" altLang="en-US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34677" y="1810810"/>
            <a:ext cx="8186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essential that employees are consulted and involved in the process of RA – it is more emergent at assessing stress and other psychosocial aspects than concerning other risks </a:t>
            </a:r>
          </a:p>
          <a:p>
            <a:pPr lvl="0">
              <a:spcBef>
                <a:spcPct val="20000"/>
              </a:spcBef>
            </a:pPr>
            <a:endParaRPr lang="en-US" alt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know their problems, know the workplace, they are the ones who will have to implement any changes</a:t>
            </a:r>
          </a:p>
          <a:p>
            <a:pPr lvl="0">
              <a:spcBef>
                <a:spcPct val="20000"/>
              </a:spcBef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7" y="3933056"/>
            <a:ext cx="2786000" cy="278600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3430225" y="4028068"/>
            <a:ext cx="54006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of employees is essential mainly during the first step of procedure –  </a:t>
            </a:r>
          </a:p>
          <a:p>
            <a:pPr lvl="0">
              <a:spcBef>
                <a:spcPct val="20000"/>
              </a:spcBef>
            </a:pPr>
            <a:r>
              <a:rPr lang="en-US" altLang="en-US" sz="2200" dirty="0" smtClean="0">
                <a:solidFill>
                  <a:schemeClr val="tx2"/>
                </a:solidFill>
              </a:rPr>
              <a:t>Identification of hazards and those at risk </a:t>
            </a:r>
            <a:endParaRPr lang="en-US" altLang="en-US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419872" y="5458830"/>
            <a:ext cx="5576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/>
              <a:t>It is not possible to determine from the situation alone the amount of stress it may cause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88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 flipH="1">
            <a:off x="-25205" y="6165304"/>
            <a:ext cx="9165679" cy="692696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1" name="Skupina 10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2" name="Pravouhlý trojuholník 11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3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Textfeld 9"/>
          <p:cNvSpPr txBox="1">
            <a:spLocks noChangeArrowheads="1"/>
          </p:cNvSpPr>
          <p:nvPr/>
        </p:nvSpPr>
        <p:spPr bwMode="auto">
          <a:xfrm>
            <a:off x="7537450" y="115888"/>
            <a:ext cx="17145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This project is funded </a:t>
            </a:r>
            <a:endParaRPr lang="sk-SK" altLang="en-US" sz="1000" b="1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by</a:t>
            </a:r>
            <a:r>
              <a:rPr lang="sk-SK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</a:t>
            </a: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the European Union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 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</p:txBody>
      </p:sp>
      <p:sp>
        <p:nvSpPr>
          <p:cNvPr id="2054" name="AutoShape 4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5" name="AutoShape 6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6" name="AutoShape 8" descr="Výsledok vyh&amp;lcaron;adávania obrázkov pre dopyt mana&amp;zcaron;er BOZP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619672" y="-171400"/>
            <a:ext cx="712879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Step 1: </a:t>
            </a:r>
            <a:r>
              <a:rPr lang="en-GB" altLang="en-US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</a:t>
            </a:r>
            <a:r>
              <a:rPr lang="sk-SK" altLang="en-US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ication</a:t>
            </a:r>
            <a:r>
              <a:rPr lang="sk-SK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</a:t>
            </a:r>
            <a:r>
              <a:rPr lang="en-GB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hazards</a:t>
            </a:r>
            <a:r>
              <a:rPr lang="sk-SK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sk-SK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sk-SK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</a:t>
            </a:r>
            <a:r>
              <a:rPr lang="en-GB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altLang="en-US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those at risk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141277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to look out for in relation to stress include: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Workplaces and activities with excessive workload 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to physical hazards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situation with mental load  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control that workers have </a:t>
            </a:r>
            <a:r>
              <a:rPr lang="sk-SK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carrying out their work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workers understand their roles, tasks 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 (vertical and horizontal); </a:t>
            </a:r>
            <a:r>
              <a:rPr lang="sk-SK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 of people 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cases of </a:t>
            </a:r>
            <a:r>
              <a:rPr lang="sk-SK" alt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mobbing</a:t>
            </a:r>
            <a:r>
              <a:rPr lang="sk-SK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violence, harassment 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and support from colleagues and managers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training workers need to perform their tasks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Výsledok vyhľadávania obrázkov pre dopyt bossi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12" y="2247779"/>
            <a:ext cx="3560362" cy="326945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2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 flipH="1">
            <a:off x="-25205" y="6165304"/>
            <a:ext cx="9165679" cy="692696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1" name="Skupina 10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2" name="Pravouhlý trojuholník 11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3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Textfeld 9"/>
          <p:cNvSpPr txBox="1">
            <a:spLocks noChangeArrowheads="1"/>
          </p:cNvSpPr>
          <p:nvPr/>
        </p:nvSpPr>
        <p:spPr bwMode="auto">
          <a:xfrm>
            <a:off x="7537450" y="115888"/>
            <a:ext cx="17145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This project is funded </a:t>
            </a:r>
            <a:endParaRPr lang="sk-SK" altLang="en-US" sz="1000" b="1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by</a:t>
            </a:r>
            <a:r>
              <a:rPr lang="sk-SK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</a:t>
            </a: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the European Union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 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</p:txBody>
      </p:sp>
      <p:sp>
        <p:nvSpPr>
          <p:cNvPr id="2054" name="AutoShape 4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5" name="AutoShape 6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6" name="AutoShape 8" descr="Výsledok vyh&amp;lcaron;adávania obrázkov pre dopyt mana&amp;zcaron;er BOZP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1619672" y="-171400"/>
            <a:ext cx="712879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Step 1: </a:t>
            </a:r>
            <a:r>
              <a:rPr lang="en-GB" altLang="en-US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</a:t>
            </a:r>
            <a:r>
              <a:rPr lang="sk-SK" altLang="en-US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ication</a:t>
            </a:r>
            <a:r>
              <a:rPr lang="sk-SK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sk-SK" altLang="en-US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</a:t>
            </a:r>
            <a:r>
              <a:rPr lang="en-GB" altLang="en-US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hazards</a:t>
            </a:r>
            <a:r>
              <a:rPr lang="sk-SK" altLang="en-US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sk-SK" altLang="en-US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sk-SK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</a:t>
            </a:r>
            <a:r>
              <a:rPr lang="en-GB" alt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altLang="en-US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</a:t>
            </a:r>
            <a:r>
              <a:rPr lang="en-GB" altLang="en-US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those at risk 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364009" y="1746471"/>
            <a:ext cx="8229600" cy="388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all vulnerable, depending on the pressure we are under at any given time</a:t>
            </a: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factors may help to determine who or which groups of workers are most at risk:</a:t>
            </a:r>
          </a:p>
          <a:p>
            <a:pPr lvl="1" algn="l">
              <a:spcBef>
                <a:spcPts val="0"/>
              </a:spcBef>
              <a:spcAft>
                <a:spcPts val="1000"/>
              </a:spcAft>
            </a:pPr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Absenteeism, high staff turnover, aggressive communication, accidents, psychosocial problems, health problems and complaints from workers </a:t>
            </a:r>
            <a:r>
              <a:rPr lang="en-GB" alt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sk-SK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0" y="3861048"/>
            <a:ext cx="4132064" cy="29249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Obdĺžnik 5"/>
          <p:cNvSpPr/>
          <p:nvPr/>
        </p:nvSpPr>
        <p:spPr>
          <a:xfrm>
            <a:off x="4189585" y="426909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Particular attention should be paid to groups of workers who may be at increased risk, e.g. workers with disabilities, migrant workers, young and older workers.</a:t>
            </a:r>
            <a:endParaRPr lang="da-DK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6"/>
          <a:stretch/>
        </p:blipFill>
        <p:spPr>
          <a:xfrm>
            <a:off x="5868145" y="4051503"/>
            <a:ext cx="3312368" cy="2611283"/>
          </a:xfrm>
          <a:prstGeom prst="rect">
            <a:avLst/>
          </a:prstGeom>
        </p:spPr>
      </p:pic>
      <p:sp>
        <p:nvSpPr>
          <p:cNvPr id="10" name="Pravouhlý trojuholník 9"/>
          <p:cNvSpPr/>
          <p:nvPr/>
        </p:nvSpPr>
        <p:spPr>
          <a:xfrm flipH="1">
            <a:off x="-10917" y="6134968"/>
            <a:ext cx="9165679" cy="692696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1" name="Skupina 10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2" name="Pravouhlý trojuholník 11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3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Textfeld 9"/>
          <p:cNvSpPr txBox="1">
            <a:spLocks noChangeArrowheads="1"/>
          </p:cNvSpPr>
          <p:nvPr/>
        </p:nvSpPr>
        <p:spPr bwMode="auto">
          <a:xfrm>
            <a:off x="7537450" y="115888"/>
            <a:ext cx="17145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This project is funded </a:t>
            </a:r>
            <a:endParaRPr lang="sk-SK" altLang="en-US" sz="1000" b="1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by</a:t>
            </a:r>
            <a:r>
              <a:rPr lang="sk-SK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</a:t>
            </a: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the European Union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 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</p:txBody>
      </p:sp>
      <p:sp>
        <p:nvSpPr>
          <p:cNvPr id="2054" name="AutoShape 4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5" name="AutoShape 6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6" name="AutoShape 8" descr="Výsledok vyh&amp;lcaron;adávania obrázkov pre dopyt mana&amp;zcaron;er BOZP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672332" y="260648"/>
            <a:ext cx="7128792" cy="114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Step 2: Evaluate and prioritise risks</a:t>
            </a:r>
            <a:endParaRPr lang="sk-SK" altLang="en-US" sz="28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Step 3: Decide on preventive action 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25076" y="2348880"/>
            <a:ext cx="8282260" cy="351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measures in preventing WRS also include: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F20000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Minimising physical risks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F20000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Allowing workers to take part in decisions that affect them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F20000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 workloads to the capabilities and resources of each worker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F20000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 tasks to be stimulating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F20000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work roles and responsibilities clearly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F20000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opportunities for social interaction, and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F20000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Avoiding ambiguity in matters of job security</a:t>
            </a:r>
            <a:r>
              <a:rPr lang="sk-SK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career development.</a:t>
            </a:r>
            <a:endParaRPr lang="da-DK" alt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26763" y="1412776"/>
            <a:ext cx="828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Representatives of employees should evaluate is the measures are meaningful</a:t>
            </a:r>
            <a:r>
              <a:rPr lang="sk-SK" sz="2400" dirty="0" smtClean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BlokTextu 14"/>
          <p:cNvSpPr txBox="1"/>
          <p:nvPr/>
        </p:nvSpPr>
        <p:spPr>
          <a:xfrm>
            <a:off x="765136" y="5969406"/>
            <a:ext cx="5319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Representatives of employees </a:t>
            </a:r>
            <a:r>
              <a:rPr lang="en-US" sz="2400" dirty="0" err="1" smtClean="0">
                <a:solidFill>
                  <a:schemeClr val="tx2"/>
                </a:solidFill>
              </a:rPr>
              <a:t>sh</a:t>
            </a:r>
            <a:r>
              <a:rPr lang="sk-SK" sz="2400" dirty="0" smtClean="0">
                <a:solidFill>
                  <a:schemeClr val="tx2"/>
                </a:solidFill>
              </a:rPr>
              <a:t>a</a:t>
            </a:r>
            <a:r>
              <a:rPr lang="en-US" sz="2400" dirty="0" smtClean="0">
                <a:solidFill>
                  <a:schemeClr val="tx2"/>
                </a:solidFill>
              </a:rPr>
              <a:t>l</a:t>
            </a:r>
            <a:r>
              <a:rPr lang="sk-SK" sz="2400" dirty="0" smtClean="0">
                <a:solidFill>
                  <a:schemeClr val="tx2"/>
                </a:solidFill>
              </a:rPr>
              <a:t>l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sk-SK" sz="2400" dirty="0" smtClean="0">
                <a:solidFill>
                  <a:schemeClr val="tx2"/>
                </a:solidFill>
              </a:rPr>
              <a:t>b</a:t>
            </a:r>
            <a:r>
              <a:rPr lang="en-US" sz="2400" dirty="0" smtClean="0">
                <a:solidFill>
                  <a:schemeClr val="tx2"/>
                </a:solidFill>
              </a:rPr>
              <a:t>e informed on adopted measures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2" name="Pravouhlý trojuholník 11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3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Textfeld 9"/>
          <p:cNvSpPr txBox="1">
            <a:spLocks noChangeArrowheads="1"/>
          </p:cNvSpPr>
          <p:nvPr/>
        </p:nvSpPr>
        <p:spPr bwMode="auto">
          <a:xfrm>
            <a:off x="7537450" y="115888"/>
            <a:ext cx="17145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This project is funded </a:t>
            </a:r>
            <a:endParaRPr lang="sk-SK" altLang="en-US" sz="1000" b="1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by</a:t>
            </a:r>
            <a:r>
              <a:rPr lang="sk-SK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</a:t>
            </a: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the European Union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 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</p:txBody>
      </p:sp>
      <p:sp>
        <p:nvSpPr>
          <p:cNvPr id="2054" name="AutoShape 4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5" name="AutoShape 6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6" name="AutoShape 8" descr="Výsledok vyh&amp;lcaron;adávania obrázkov pre dopyt mana&amp;zcaron;er BOZP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1569281" y="188640"/>
            <a:ext cx="7128792" cy="11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k-SK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Methods</a:t>
            </a:r>
            <a:r>
              <a:rPr lang="sk-SK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</a:t>
            </a:r>
            <a:r>
              <a:rPr lang="sk-SK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deal</a:t>
            </a:r>
            <a:r>
              <a:rPr lang="sk-SK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sk-SK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with</a:t>
            </a:r>
            <a:endParaRPr lang="sk-SK" b="1" dirty="0" smtClean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sk-SK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sk-SK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</a:t>
            </a:r>
            <a:r>
              <a:rPr lang="sk-SK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psychosocial</a:t>
            </a:r>
            <a:r>
              <a:rPr lang="sk-SK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sk-SK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risks</a:t>
            </a:r>
            <a:r>
              <a:rPr lang="sk-SK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r="18666"/>
          <a:stretch/>
        </p:blipFill>
        <p:spPr>
          <a:xfrm>
            <a:off x="6300191" y="3933056"/>
            <a:ext cx="2585379" cy="2670800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452983" y="1556792"/>
            <a:ext cx="7686600" cy="4842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/>
              <a:t>Dialogue with employer and a workers’ representatives</a:t>
            </a:r>
          </a:p>
          <a:p>
            <a:pPr marL="342900" indent="-34290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/>
              <a:t>Interviews with individual employees</a:t>
            </a:r>
          </a:p>
          <a:p>
            <a:pPr marL="342900" indent="-34290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/>
              <a:t>Group conversation with employees</a:t>
            </a:r>
          </a:p>
          <a:p>
            <a:pPr marL="342900" indent="-34290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/>
              <a:t>Training of employees on psychosocial risks at work</a:t>
            </a:r>
          </a:p>
          <a:p>
            <a:pPr marL="342900" indent="-34290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/>
              <a:t>Cooperation with </a:t>
            </a:r>
            <a:r>
              <a:rPr lang="en-US" sz="2200" dirty="0" err="1" smtClean="0"/>
              <a:t>labour</a:t>
            </a:r>
            <a:r>
              <a:rPr lang="en-US" sz="2200" dirty="0" smtClean="0"/>
              <a:t> inspection, complains in case of problems</a:t>
            </a:r>
          </a:p>
          <a:p>
            <a:pPr marL="342900" indent="-34290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/>
              <a:t>Encourage employees to solve their psychosocial problems</a:t>
            </a:r>
          </a:p>
          <a:p>
            <a:pPr marL="342900" indent="-34290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/>
              <a:t>Mapping of opinions, questionnaires</a:t>
            </a:r>
          </a:p>
          <a:p>
            <a:pPr marL="342900" indent="-34290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/>
              <a:t>Observations at the worksite</a:t>
            </a:r>
            <a:endParaRPr lang="sk-SK" sz="2200" dirty="0" smtClean="0"/>
          </a:p>
          <a:p>
            <a:pPr marL="342900" indent="-34290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sk-SK" sz="2200" dirty="0" smtClean="0"/>
              <a:t>Hot </a:t>
            </a:r>
            <a:r>
              <a:rPr lang="sk-SK" sz="2200" dirty="0" err="1" smtClean="0"/>
              <a:t>line</a:t>
            </a:r>
            <a:endParaRPr lang="en-US" sz="2200" dirty="0"/>
          </a:p>
        </p:txBody>
      </p:sp>
      <p:sp>
        <p:nvSpPr>
          <p:cNvPr id="10" name="Pravouhlý trojuholník 9"/>
          <p:cNvSpPr/>
          <p:nvPr/>
        </p:nvSpPr>
        <p:spPr>
          <a:xfrm flipH="1">
            <a:off x="-25205" y="6165304"/>
            <a:ext cx="9165679" cy="692696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66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uhlý trojuholník 24"/>
          <p:cNvSpPr/>
          <p:nvPr/>
        </p:nvSpPr>
        <p:spPr>
          <a:xfrm flipH="1">
            <a:off x="-25205" y="6165304"/>
            <a:ext cx="9165679" cy="692696"/>
          </a:xfrm>
          <a:prstGeom prst="rtTriangle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" name="Skupina 25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27" name="Pravouhlý trojuholník 26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15" y="1606202"/>
            <a:ext cx="389572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79388" y="2379663"/>
            <a:ext cx="32404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800" b="1" kern="0" dirty="0">
                <a:solidFill>
                  <a:srgbClr val="000099"/>
                </a:solidFill>
              </a:rPr>
              <a:t>Are </a:t>
            </a:r>
            <a:r>
              <a:rPr lang="cs-CZ" sz="2800" b="1" kern="0" dirty="0" err="1" smtClean="0">
                <a:solidFill>
                  <a:srgbClr val="000099"/>
                </a:solidFill>
              </a:rPr>
              <a:t>people</a:t>
            </a:r>
            <a:r>
              <a:rPr lang="cs-CZ" sz="2800" b="1" kern="0" dirty="0" smtClean="0">
                <a:solidFill>
                  <a:srgbClr val="000099"/>
                </a:solidFill>
              </a:rPr>
              <a:t> </a:t>
            </a:r>
            <a:r>
              <a:rPr lang="cs-CZ" sz="2800" b="1" kern="0" dirty="0" err="1" smtClean="0">
                <a:solidFill>
                  <a:srgbClr val="000099"/>
                </a:solidFill>
              </a:rPr>
              <a:t>satisfied</a:t>
            </a:r>
            <a:r>
              <a:rPr lang="cs-CZ" sz="2800" b="1" kern="0" dirty="0" smtClean="0">
                <a:solidFill>
                  <a:srgbClr val="000099"/>
                </a:solidFill>
              </a:rPr>
              <a:t> </a:t>
            </a:r>
            <a:r>
              <a:rPr lang="cs-CZ" sz="2800" b="1" kern="0" dirty="0">
                <a:solidFill>
                  <a:srgbClr val="000099"/>
                </a:solidFill>
              </a:rPr>
              <a:t>at work?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083300" y="2390775"/>
            <a:ext cx="2881313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800" b="1" kern="0" dirty="0">
                <a:solidFill>
                  <a:srgbClr val="000099"/>
                </a:solidFill>
              </a:rPr>
              <a:t>Are </a:t>
            </a:r>
            <a:r>
              <a:rPr lang="cs-CZ" sz="2800" b="1" kern="0" dirty="0" err="1" smtClean="0">
                <a:solidFill>
                  <a:srgbClr val="000099"/>
                </a:solidFill>
              </a:rPr>
              <a:t>people</a:t>
            </a:r>
            <a:r>
              <a:rPr lang="cs-CZ" sz="2800" b="1" kern="0" dirty="0" smtClean="0">
                <a:solidFill>
                  <a:srgbClr val="000099"/>
                </a:solidFill>
              </a:rPr>
              <a:t> </a:t>
            </a:r>
            <a:r>
              <a:rPr lang="cs-CZ" sz="2800" b="1" kern="0" dirty="0">
                <a:solidFill>
                  <a:srgbClr val="000099"/>
                </a:solidFill>
              </a:rPr>
              <a:t>happy at work?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68313" y="3789363"/>
            <a:ext cx="2519362" cy="7699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200" kern="0" dirty="0">
                <a:solidFill>
                  <a:sysClr val="windowText" lastClr="000000"/>
                </a:solidFill>
              </a:rPr>
              <a:t>What can be helpful?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156325" y="3789363"/>
            <a:ext cx="2519363" cy="7699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200" kern="0" dirty="0">
                <a:solidFill>
                  <a:sysClr val="windowText" lastClr="000000"/>
                </a:solidFill>
              </a:rPr>
              <a:t>What are the barriers?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79388" y="5835650"/>
            <a:ext cx="8785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200" b="1" kern="0" dirty="0">
                <a:solidFill>
                  <a:srgbClr val="FF0000"/>
                </a:solidFill>
              </a:rPr>
              <a:t>Satisfied and motivated employee is a warranty of productivity and quality of work, s/he is warranty of company prosperity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23850" y="4943475"/>
            <a:ext cx="2447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1800" kern="0" dirty="0">
                <a:solidFill>
                  <a:sysClr val="windowText" lastClr="000000"/>
                </a:solidFill>
              </a:rPr>
              <a:t>How to reach satisfaction?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372225" y="4797425"/>
            <a:ext cx="2232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1800" kern="0" dirty="0">
                <a:solidFill>
                  <a:sysClr val="windowText" lastClr="000000"/>
                </a:solidFill>
              </a:rPr>
              <a:t>How to be happy from work?</a:t>
            </a: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179388" y="1105401"/>
            <a:ext cx="8969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k-SK" altLang="en-US" b="1" dirty="0" err="1">
                <a:solidFill>
                  <a:srgbClr val="FF0000"/>
                </a:solidFill>
                <a:latin typeface="+mj-lt"/>
              </a:rPr>
              <a:t>Quality</a:t>
            </a:r>
            <a:r>
              <a:rPr lang="sk-SK" altLang="en-US" b="1" dirty="0">
                <a:solidFill>
                  <a:srgbClr val="FF0000"/>
                </a:solidFill>
                <a:latin typeface="+mj-lt"/>
              </a:rPr>
              <a:t> of (</a:t>
            </a:r>
            <a:r>
              <a:rPr lang="sk-SK" altLang="en-US" b="1" dirty="0" err="1">
                <a:solidFill>
                  <a:srgbClr val="FF0000"/>
                </a:solidFill>
                <a:latin typeface="+mj-lt"/>
              </a:rPr>
              <a:t>working</a:t>
            </a:r>
            <a:r>
              <a:rPr lang="sk-SK" altLang="en-US" b="1" dirty="0">
                <a:solidFill>
                  <a:srgbClr val="FF0000"/>
                </a:solidFill>
                <a:latin typeface="+mj-lt"/>
              </a:rPr>
              <a:t>) </a:t>
            </a:r>
            <a:r>
              <a:rPr lang="sk-SK" altLang="en-US" b="1" dirty="0" err="1">
                <a:solidFill>
                  <a:srgbClr val="FF0000"/>
                </a:solidFill>
                <a:latin typeface="+mj-lt"/>
              </a:rPr>
              <a:t>life</a:t>
            </a:r>
            <a:endParaRPr lang="en-GB" alt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720139" y="356895"/>
            <a:ext cx="698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600" b="1" dirty="0">
                <a:solidFill>
                  <a:srgbClr val="000080"/>
                </a:solidFill>
                <a:latin typeface="Arial Black" pitchFamily="34" charset="0"/>
                <a:cs typeface="Times New Roman" pitchFamily="18" charset="0"/>
              </a:rPr>
              <a:t>The final notice</a:t>
            </a:r>
            <a:endParaRPr lang="en-GB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227" y="3573809"/>
            <a:ext cx="178593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Ivan Majer"/>
          <p:cNvPicPr>
            <a:picLocks noChangeAspect="1" noChangeArrowheads="1"/>
          </p:cNvPicPr>
          <p:nvPr/>
        </p:nvPicPr>
        <p:blipFill>
          <a:blip r:embed="rId3" r:link="rId4" cstate="email">
            <a:clrChange>
              <a:clrFrom>
                <a:srgbClr val="F6E26E"/>
              </a:clrFrom>
              <a:clrTo>
                <a:srgbClr val="F6E26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6397" y="5224809"/>
            <a:ext cx="2242155" cy="79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 bwMode="auto">
          <a:xfrm rot="21314548">
            <a:off x="971600" y="1772816"/>
            <a:ext cx="748883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de-DE" sz="6000" dirty="0" err="1" smtClean="0">
                <a:latin typeface="Rage Italic" pitchFamily="66" charset="0"/>
              </a:rPr>
              <a:t>Thank</a:t>
            </a:r>
            <a:r>
              <a:rPr lang="sk-SK" altLang="de-DE" sz="6000" dirty="0" smtClean="0">
                <a:latin typeface="Rage Italic" pitchFamily="66" charset="0"/>
              </a:rPr>
              <a:t> </a:t>
            </a:r>
            <a:r>
              <a:rPr lang="sk-SK" altLang="de-DE" sz="6000" dirty="0" err="1" smtClean="0">
                <a:latin typeface="Rage Italic" pitchFamily="66" charset="0"/>
              </a:rPr>
              <a:t>you</a:t>
            </a:r>
            <a:r>
              <a:rPr lang="sk-SK" altLang="de-DE" sz="6000" dirty="0" smtClean="0">
                <a:latin typeface="Rage Italic" pitchFamily="66" charset="0"/>
              </a:rPr>
              <a:t> </a:t>
            </a:r>
            <a:r>
              <a:rPr lang="sk-SK" altLang="de-DE" sz="6000" dirty="0" err="1" smtClean="0">
                <a:latin typeface="Rage Italic" pitchFamily="66" charset="0"/>
              </a:rPr>
              <a:t>for</a:t>
            </a:r>
            <a:r>
              <a:rPr lang="sk-SK" altLang="de-DE" sz="6000" dirty="0" smtClean="0">
                <a:latin typeface="Rage Italic" pitchFamily="66" charset="0"/>
              </a:rPr>
              <a:t> </a:t>
            </a:r>
            <a:r>
              <a:rPr lang="sk-SK" altLang="de-DE" sz="6000" dirty="0" err="1" smtClean="0">
                <a:latin typeface="Rage Italic" pitchFamily="66" charset="0"/>
              </a:rPr>
              <a:t>your</a:t>
            </a:r>
            <a:r>
              <a:rPr lang="sk-SK" altLang="de-DE" sz="6000" dirty="0" smtClean="0">
                <a:latin typeface="Rage Italic" pitchFamily="66" charset="0"/>
              </a:rPr>
              <a:t> </a:t>
            </a:r>
            <a:r>
              <a:rPr lang="sk-SK" altLang="de-DE" sz="6000" dirty="0" err="1" smtClean="0">
                <a:latin typeface="Rage Italic" pitchFamily="66" charset="0"/>
              </a:rPr>
              <a:t>attention</a:t>
            </a:r>
            <a:endParaRPr lang="en-GB" altLang="de-DE" sz="6000" dirty="0" smtClean="0">
              <a:latin typeface="Rage Italic" pitchFamily="66" charset="0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3" name="Pravouhlý trojuholník 12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Obdĺžnik 13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6" name="Pravouhlý trojuholník 15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7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50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uhlý trojuholník 14"/>
          <p:cNvSpPr/>
          <p:nvPr/>
        </p:nvSpPr>
        <p:spPr>
          <a:xfrm flipH="1">
            <a:off x="-25205" y="6165304"/>
            <a:ext cx="9165679" cy="692696"/>
          </a:xfrm>
          <a:prstGeom prst="rtTriangle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7" name="Pravouhlý trojuholník 16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-44728" y="1412776"/>
            <a:ext cx="9009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k-SK" altLang="en-US" sz="2400" b="1" dirty="0" err="1">
                <a:solidFill>
                  <a:srgbClr val="FF0000"/>
                </a:solidFill>
                <a:latin typeface="Arial Black" pitchFamily="34" charset="0"/>
              </a:rPr>
              <a:t>Why</a:t>
            </a:r>
            <a:r>
              <a:rPr lang="sk-SK" altLang="en-US" sz="2400" b="1" dirty="0">
                <a:solidFill>
                  <a:srgbClr val="FF0000"/>
                </a:solidFill>
                <a:latin typeface="Arial Black" pitchFamily="34" charset="0"/>
              </a:rPr>
              <a:t> to </a:t>
            </a:r>
            <a:r>
              <a:rPr lang="sk-SK" altLang="en-US" sz="2400" b="1" dirty="0" err="1">
                <a:solidFill>
                  <a:srgbClr val="FF0000"/>
                </a:solidFill>
                <a:latin typeface="Arial Black" pitchFamily="34" charset="0"/>
              </a:rPr>
              <a:t>deal</a:t>
            </a:r>
            <a:r>
              <a:rPr lang="sk-SK" altLang="en-US" sz="24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k-SK" altLang="en-US" sz="2400" b="1" dirty="0" err="1">
                <a:solidFill>
                  <a:srgbClr val="FF0000"/>
                </a:solidFill>
                <a:latin typeface="Arial Black" pitchFamily="34" charset="0"/>
              </a:rPr>
              <a:t>with</a:t>
            </a:r>
            <a:r>
              <a:rPr lang="sk-SK" altLang="en-US" sz="24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k-SK" altLang="en-US" sz="2400" b="1" dirty="0" err="1">
                <a:solidFill>
                  <a:srgbClr val="FF0000"/>
                </a:solidFill>
                <a:latin typeface="Arial Black" pitchFamily="34" charset="0"/>
              </a:rPr>
              <a:t>psychosocial</a:t>
            </a:r>
            <a:r>
              <a:rPr lang="sk-SK" altLang="en-US" sz="24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k-SK" altLang="en-US" sz="2400" b="1" dirty="0" err="1" smtClean="0">
                <a:solidFill>
                  <a:srgbClr val="FF0000"/>
                </a:solidFill>
                <a:latin typeface="Arial Black" pitchFamily="34" charset="0"/>
              </a:rPr>
              <a:t>aspects</a:t>
            </a:r>
            <a:r>
              <a:rPr lang="sk-SK" alt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at </a:t>
            </a:r>
            <a:r>
              <a:rPr lang="sk-SK" altLang="en-US" sz="2400" b="1" dirty="0" err="1" smtClean="0">
                <a:solidFill>
                  <a:srgbClr val="FF0000"/>
                </a:solidFill>
                <a:latin typeface="Arial Black" pitchFamily="34" charset="0"/>
              </a:rPr>
              <a:t>work</a:t>
            </a:r>
            <a:r>
              <a:rPr lang="sk-SK" altLang="en-US" sz="2400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r>
              <a:rPr lang="en-GB" alt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n-GB" altLang="en-US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508" name="TextBox 18"/>
          <p:cNvSpPr txBox="1">
            <a:spLocks noChangeArrowheads="1"/>
          </p:cNvSpPr>
          <p:nvPr/>
        </p:nvSpPr>
        <p:spPr bwMode="auto">
          <a:xfrm>
            <a:off x="741284" y="2063060"/>
            <a:ext cx="800718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0"/>
              </a:spcBef>
              <a:buFontTx/>
              <a:buBlip>
                <a:blip r:embed="rId3"/>
              </a:buBlip>
            </a:pPr>
            <a:r>
              <a:rPr lang="sk-SK" altLang="en-US" sz="2800" dirty="0"/>
              <a:t>  </a:t>
            </a:r>
            <a:r>
              <a:rPr lang="sk-SK" altLang="en-US" sz="2400" dirty="0" err="1"/>
              <a:t>Legal</a:t>
            </a:r>
            <a:r>
              <a:rPr lang="sk-SK" altLang="en-US" sz="2400" dirty="0"/>
              <a:t> </a:t>
            </a:r>
            <a:r>
              <a:rPr lang="sk-SK" altLang="en-US" sz="2400" dirty="0" err="1"/>
              <a:t>duty</a:t>
            </a:r>
            <a:endParaRPr lang="sk-SK" altLang="en-US" sz="2400" dirty="0"/>
          </a:p>
          <a:p>
            <a:pPr eaLnBrk="1" hangingPunct="1">
              <a:spcBef>
                <a:spcPts val="1000"/>
              </a:spcBef>
              <a:buFontTx/>
              <a:buBlip>
                <a:blip r:embed="rId3"/>
              </a:buBlip>
            </a:pPr>
            <a:r>
              <a:rPr lang="sk-SK" altLang="en-US" sz="2400" dirty="0"/>
              <a:t>  </a:t>
            </a:r>
            <a:r>
              <a:rPr lang="sk-SK" altLang="en-US" sz="2400" dirty="0" err="1"/>
              <a:t>Social</a:t>
            </a:r>
            <a:r>
              <a:rPr lang="sk-SK" altLang="en-US" sz="2400" dirty="0"/>
              <a:t> </a:t>
            </a:r>
            <a:r>
              <a:rPr lang="sk-SK" altLang="en-US" sz="2400" dirty="0" err="1" smtClean="0"/>
              <a:t>sense</a:t>
            </a:r>
            <a:r>
              <a:rPr lang="sk-SK" altLang="en-US" sz="2400" dirty="0" smtClean="0"/>
              <a:t> (</a:t>
            </a:r>
            <a:r>
              <a:rPr lang="sk-SK" altLang="en-US" sz="2400" dirty="0" err="1" smtClean="0"/>
              <a:t>culture</a:t>
            </a:r>
            <a:r>
              <a:rPr lang="sk-SK" altLang="en-US" sz="2400" dirty="0" smtClean="0"/>
              <a:t>)</a:t>
            </a:r>
            <a:endParaRPr lang="sk-SK" altLang="en-US" sz="2400" dirty="0"/>
          </a:p>
          <a:p>
            <a:pPr eaLnBrk="1" hangingPunct="1">
              <a:spcBef>
                <a:spcPts val="1000"/>
              </a:spcBef>
              <a:buFontTx/>
              <a:buBlip>
                <a:blip r:embed="rId3"/>
              </a:buBlip>
            </a:pPr>
            <a:r>
              <a:rPr lang="sk-SK" altLang="en-US" sz="2400" dirty="0"/>
              <a:t>  </a:t>
            </a:r>
            <a:r>
              <a:rPr lang="sk-SK" altLang="en-US" sz="2400" dirty="0" err="1"/>
              <a:t>Health</a:t>
            </a:r>
            <a:r>
              <a:rPr lang="sk-SK" altLang="en-US" sz="2400" dirty="0"/>
              <a:t> </a:t>
            </a:r>
            <a:r>
              <a:rPr lang="sk-SK" altLang="en-US" sz="2400" dirty="0" err="1"/>
              <a:t>protection</a:t>
            </a:r>
            <a:r>
              <a:rPr lang="sk-SK" altLang="en-US" sz="2400" dirty="0"/>
              <a:t> of </a:t>
            </a:r>
            <a:r>
              <a:rPr lang="sk-SK" altLang="en-US" sz="2400" dirty="0" err="1"/>
              <a:t>work</a:t>
            </a:r>
            <a:r>
              <a:rPr lang="sk-SK" altLang="en-US" sz="2400" dirty="0"/>
              <a:t> </a:t>
            </a:r>
            <a:r>
              <a:rPr lang="sk-SK" altLang="en-US" sz="2400" dirty="0" err="1"/>
              <a:t>force</a:t>
            </a:r>
            <a:endParaRPr lang="sk-SK" altLang="en-US" sz="2400" dirty="0"/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n-US" altLang="en-US" sz="2400" dirty="0"/>
              <a:t> Economic interest of employer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2800" dirty="0"/>
              <a:t>     </a:t>
            </a:r>
            <a:r>
              <a:rPr lang="sk-SK" altLang="en-US" sz="2000" dirty="0" err="1"/>
              <a:t>Wellbeing</a:t>
            </a:r>
            <a:r>
              <a:rPr lang="sk-SK" altLang="en-US" sz="2000" dirty="0"/>
              <a:t> and </a:t>
            </a:r>
            <a:r>
              <a:rPr lang="sk-SK" altLang="en-US" sz="2000" dirty="0" err="1"/>
              <a:t>welfare</a:t>
            </a:r>
            <a:r>
              <a:rPr lang="sk-SK" altLang="en-US" sz="2000" dirty="0"/>
              <a:t>, </a:t>
            </a:r>
            <a:r>
              <a:rPr lang="sk-SK" altLang="en-US" sz="2000" dirty="0" err="1"/>
              <a:t>satisfaction</a:t>
            </a:r>
            <a:r>
              <a:rPr lang="sk-SK" altLang="en-US" sz="2000" dirty="0"/>
              <a:t> and </a:t>
            </a:r>
            <a:r>
              <a:rPr lang="sk-SK" altLang="en-US" sz="2000" dirty="0" err="1" smtClean="0"/>
              <a:t>motivation</a:t>
            </a:r>
            <a:r>
              <a:rPr lang="sk-SK" altLang="en-US" sz="2000" dirty="0" smtClean="0"/>
              <a:t> of </a:t>
            </a:r>
            <a:r>
              <a:rPr lang="sk-SK" altLang="en-US" sz="2000" dirty="0" err="1" smtClean="0"/>
              <a:t>employees</a:t>
            </a:r>
            <a:r>
              <a:rPr lang="sk-SK" altLang="en-US" sz="2000" dirty="0" smtClean="0"/>
              <a:t/>
            </a:r>
            <a:br>
              <a:rPr lang="sk-SK" altLang="en-US" sz="2000" dirty="0" smtClean="0"/>
            </a:br>
            <a:r>
              <a:rPr lang="sk-SK" altLang="en-US" sz="2000" dirty="0" smtClean="0"/>
              <a:t>       </a:t>
            </a:r>
            <a:r>
              <a:rPr lang="sk-SK" altLang="en-US" sz="2000" dirty="0" err="1"/>
              <a:t>encouradge</a:t>
            </a:r>
            <a:r>
              <a:rPr lang="sk-SK" altLang="en-US" sz="2000" dirty="0"/>
              <a:t> a </a:t>
            </a:r>
            <a:r>
              <a:rPr lang="sk-SK" altLang="en-US" sz="2000" dirty="0" err="1"/>
              <a:t>productivity</a:t>
            </a:r>
            <a:r>
              <a:rPr lang="sk-SK" altLang="en-US" sz="2000" dirty="0"/>
              <a:t>, </a:t>
            </a:r>
            <a:r>
              <a:rPr lang="sk-SK" altLang="en-US" sz="2000" dirty="0" err="1"/>
              <a:t>quality</a:t>
            </a:r>
            <a:r>
              <a:rPr lang="sk-SK" altLang="en-US" sz="2000" dirty="0" smtClean="0"/>
              <a:t>, </a:t>
            </a:r>
            <a:r>
              <a:rPr lang="sk-SK" altLang="en-US" sz="2000" dirty="0" err="1" smtClean="0"/>
              <a:t>effectiveness</a:t>
            </a:r>
            <a:r>
              <a:rPr lang="sk-SK" altLang="en-US" sz="2000" dirty="0"/>
              <a:t>, </a:t>
            </a:r>
            <a:r>
              <a:rPr lang="sk-SK" altLang="en-US" sz="2000" dirty="0" err="1"/>
              <a:t>creativity</a:t>
            </a:r>
            <a:r>
              <a:rPr lang="sk-SK" altLang="en-US" sz="2000" dirty="0" smtClean="0"/>
              <a:t>,</a:t>
            </a:r>
            <a:br>
              <a:rPr lang="sk-SK" altLang="en-US" sz="2000" dirty="0" smtClean="0"/>
            </a:br>
            <a:r>
              <a:rPr lang="sk-SK" altLang="en-US" sz="2000" dirty="0" smtClean="0"/>
              <a:t>       </a:t>
            </a:r>
            <a:r>
              <a:rPr lang="sk-SK" altLang="en-US" sz="2000" dirty="0" err="1"/>
              <a:t>devotion</a:t>
            </a:r>
            <a:r>
              <a:rPr lang="sk-SK" altLang="en-US" sz="2000" dirty="0"/>
              <a:t> to </a:t>
            </a:r>
            <a:r>
              <a:rPr lang="sk-SK" altLang="en-US" sz="2000" dirty="0" err="1"/>
              <a:t>the</a:t>
            </a:r>
            <a:r>
              <a:rPr lang="sk-SK" altLang="en-US" sz="2000" dirty="0"/>
              <a:t> </a:t>
            </a:r>
            <a:r>
              <a:rPr lang="sk-SK" altLang="en-US" sz="2000" dirty="0" err="1"/>
              <a:t>company</a:t>
            </a:r>
            <a:endParaRPr lang="en-GB" altLang="en-US" sz="2000" dirty="0"/>
          </a:p>
        </p:txBody>
      </p:sp>
      <p:pic>
        <p:nvPicPr>
          <p:cNvPr id="21509" name="Picture 2" descr="http://innogise.files.wordpress.com/2012/10/motiva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002" y="1772816"/>
            <a:ext cx="2451422" cy="24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21"/>
          <p:cNvSpPr txBox="1">
            <a:spLocks noChangeArrowheads="1"/>
          </p:cNvSpPr>
          <p:nvPr/>
        </p:nvSpPr>
        <p:spPr bwMode="auto">
          <a:xfrm>
            <a:off x="539552" y="5657031"/>
            <a:ext cx="82089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F20000"/>
                </a:solidFill>
              </a:rPr>
              <a:t>The employer is responsible for every aspect of workplace health and safety, including psychosocial risks.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dirty="0">
              <a:solidFill>
                <a:srgbClr val="F2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620681" y="145519"/>
            <a:ext cx="75382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lvl="1" algn="just" eaLnBrk="0" hangingPunct="0">
              <a:lnSpc>
                <a:spcPct val="110000"/>
              </a:lnSpc>
              <a:buClr>
                <a:srgbClr val="FF6932"/>
              </a:buClr>
            </a:pPr>
            <a:r>
              <a:rPr lang="en-GB" altLang="en-US" sz="2000" b="1" kern="0" dirty="0">
                <a:solidFill>
                  <a:srgbClr val="0D0F85"/>
                </a:solidFill>
                <a:latin typeface="Arial"/>
              </a:rPr>
              <a:t>Stress is a phenomenon of modern times. </a:t>
            </a:r>
            <a:endParaRPr lang="sk-SK" altLang="en-US" sz="2000" b="1" kern="0" dirty="0" smtClean="0">
              <a:solidFill>
                <a:srgbClr val="0D0F85"/>
              </a:solidFill>
              <a:latin typeface="Arial"/>
            </a:endParaRPr>
          </a:p>
          <a:p>
            <a:pPr marL="381000" lvl="1" eaLnBrk="0" hangingPunct="0">
              <a:lnSpc>
                <a:spcPct val="110000"/>
              </a:lnSpc>
              <a:buClr>
                <a:srgbClr val="FF6932"/>
              </a:buClr>
            </a:pPr>
            <a:r>
              <a:rPr lang="en-GB" altLang="en-US" sz="2000" b="1" kern="0" dirty="0" smtClean="0">
                <a:solidFill>
                  <a:srgbClr val="0D0F85"/>
                </a:solidFill>
                <a:latin typeface="Arial"/>
              </a:rPr>
              <a:t>People </a:t>
            </a:r>
            <a:r>
              <a:rPr lang="en-GB" altLang="en-US" sz="2000" b="1" kern="0" dirty="0">
                <a:solidFill>
                  <a:srgbClr val="0D0F85"/>
                </a:solidFill>
                <a:latin typeface="Arial"/>
              </a:rPr>
              <a:t>can </a:t>
            </a:r>
            <a:r>
              <a:rPr lang="en-GB" altLang="en-US" sz="2000" b="1" kern="0" dirty="0" smtClean="0">
                <a:solidFill>
                  <a:srgbClr val="0D0F85"/>
                </a:solidFill>
                <a:latin typeface="Arial"/>
              </a:rPr>
              <a:t>suffer</a:t>
            </a:r>
            <a:r>
              <a:rPr lang="sk-SK" altLang="en-US" sz="2000" b="1" kern="0" dirty="0" smtClean="0">
                <a:solidFill>
                  <a:srgbClr val="0D0F85"/>
                </a:solidFill>
                <a:latin typeface="Arial"/>
              </a:rPr>
              <a:t> </a:t>
            </a:r>
            <a:r>
              <a:rPr lang="sk-SK" altLang="en-US" sz="2000" b="1" kern="0" dirty="0" err="1" smtClean="0">
                <a:solidFill>
                  <a:srgbClr val="0D0F85"/>
                </a:solidFill>
                <a:latin typeface="Arial"/>
              </a:rPr>
              <a:t>from</a:t>
            </a:r>
            <a:r>
              <a:rPr lang="sk-SK" altLang="en-US" sz="2000" b="1" kern="0" dirty="0" smtClean="0">
                <a:solidFill>
                  <a:srgbClr val="0D0F85"/>
                </a:solidFill>
                <a:latin typeface="Arial"/>
              </a:rPr>
              <a:t> </a:t>
            </a:r>
            <a:r>
              <a:rPr lang="en-GB" altLang="en-US" sz="2000" b="1" kern="0" dirty="0" smtClean="0">
                <a:solidFill>
                  <a:srgbClr val="0D0F85"/>
                </a:solidFill>
                <a:latin typeface="Arial"/>
              </a:rPr>
              <a:t>stress </a:t>
            </a:r>
            <a:r>
              <a:rPr lang="en-GB" altLang="en-US" sz="2000" b="1" kern="0" dirty="0">
                <a:solidFill>
                  <a:srgbClr val="0D0F85"/>
                </a:solidFill>
                <a:latin typeface="Arial"/>
              </a:rPr>
              <a:t>in their personal </a:t>
            </a:r>
            <a:r>
              <a:rPr lang="sk-SK" altLang="en-US" sz="2000" b="1" kern="0" dirty="0" smtClean="0">
                <a:solidFill>
                  <a:srgbClr val="0D0F85"/>
                </a:solidFill>
                <a:latin typeface="Arial"/>
              </a:rPr>
              <a:t/>
            </a:r>
            <a:br>
              <a:rPr lang="sk-SK" altLang="en-US" sz="2000" b="1" kern="0" dirty="0" smtClean="0">
                <a:solidFill>
                  <a:srgbClr val="0D0F85"/>
                </a:solidFill>
                <a:latin typeface="Arial"/>
              </a:rPr>
            </a:br>
            <a:r>
              <a:rPr lang="en-GB" altLang="en-US" sz="2000" b="1" kern="0" dirty="0" smtClean="0">
                <a:solidFill>
                  <a:srgbClr val="0D0F85"/>
                </a:solidFill>
                <a:latin typeface="Arial"/>
              </a:rPr>
              <a:t>life </a:t>
            </a:r>
            <a:r>
              <a:rPr lang="en-GB" altLang="en-US" sz="2000" b="1" kern="0" dirty="0">
                <a:solidFill>
                  <a:srgbClr val="0D0F85"/>
                </a:solidFill>
                <a:latin typeface="Arial"/>
              </a:rPr>
              <a:t>and they meet it in their </a:t>
            </a:r>
            <a:r>
              <a:rPr lang="en-GB" altLang="en-US" sz="2000" b="1" kern="0" dirty="0" smtClean="0">
                <a:solidFill>
                  <a:srgbClr val="0D0F85"/>
                </a:solidFill>
                <a:latin typeface="Arial"/>
              </a:rPr>
              <a:t>work</a:t>
            </a:r>
            <a:r>
              <a:rPr lang="sk-SK" altLang="en-US" sz="2000" b="1" kern="0" dirty="0" smtClean="0">
                <a:solidFill>
                  <a:srgbClr val="0D0F85"/>
                </a:solidFill>
                <a:latin typeface="Arial"/>
              </a:rPr>
              <a:t> as </a:t>
            </a:r>
            <a:r>
              <a:rPr lang="sk-SK" altLang="en-US" sz="2000" b="1" kern="0" dirty="0" err="1" smtClean="0">
                <a:solidFill>
                  <a:srgbClr val="0D0F85"/>
                </a:solidFill>
                <a:latin typeface="Arial"/>
              </a:rPr>
              <a:t>well</a:t>
            </a:r>
            <a:r>
              <a:rPr lang="en-GB" altLang="en-US" sz="2000" b="1" kern="0" dirty="0" smtClean="0">
                <a:solidFill>
                  <a:srgbClr val="0D0F85"/>
                </a:solidFill>
                <a:latin typeface="Arial"/>
              </a:rPr>
              <a:t>. </a:t>
            </a:r>
            <a:endParaRPr lang="en-GB" altLang="en-US" sz="2000" b="1" kern="0" dirty="0">
              <a:solidFill>
                <a:srgbClr val="0D0F85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uhlý trojuholník 22"/>
          <p:cNvSpPr/>
          <p:nvPr/>
        </p:nvSpPr>
        <p:spPr>
          <a:xfrm flipH="1">
            <a:off x="-25205" y="6021734"/>
            <a:ext cx="9165679" cy="692696"/>
          </a:xfrm>
          <a:prstGeom prst="rtTriangle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26" name="Pravouhlý trojuholník 25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3" name="Picture 14" descr="http://nifast.ie/wp-content/uploads/2011/07/Legislation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38250"/>
            <a:ext cx="1944687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979712" y="260350"/>
            <a:ext cx="6984901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en-US" b="1" dirty="0" err="1">
                <a:solidFill>
                  <a:schemeClr val="accent2"/>
                </a:solidFill>
                <a:latin typeface="Arial Black" pitchFamily="34" charset="0"/>
              </a:rPr>
              <a:t>Legal</a:t>
            </a:r>
            <a:r>
              <a:rPr lang="sk-SK" altLang="en-US" b="1" dirty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sk-SK" altLang="en-US" b="1" dirty="0" err="1">
                <a:solidFill>
                  <a:schemeClr val="accent2"/>
                </a:solidFill>
                <a:latin typeface="Arial Black" pitchFamily="34" charset="0"/>
              </a:rPr>
              <a:t>framework</a:t>
            </a:r>
            <a:endParaRPr lang="en-GB" altLang="en-US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84213" y="1774825"/>
            <a:ext cx="6048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Framework Directive 89/391/EEC</a:t>
            </a:r>
            <a:r>
              <a:rPr lang="en-GB" altLang="en-US" sz="2800">
                <a:solidFill>
                  <a:schemeClr val="tx2"/>
                </a:solidFill>
              </a:rPr>
              <a:t> </a:t>
            </a:r>
            <a:r>
              <a:rPr lang="en-GB" altLang="en-US" sz="1800">
                <a:solidFill>
                  <a:schemeClr val="tx2"/>
                </a:solidFill>
              </a:rPr>
              <a:t/>
            </a:r>
            <a:br>
              <a:rPr lang="en-GB" altLang="en-US" sz="1800">
                <a:solidFill>
                  <a:schemeClr val="tx2"/>
                </a:solidFill>
              </a:rPr>
            </a:br>
            <a:r>
              <a:rPr lang="en-GB" altLang="en-US" sz="1800">
                <a:solidFill>
                  <a:schemeClr val="tx2"/>
                </a:solidFill>
              </a:rPr>
              <a:t>on the introduction of measures to encourage improvements in the safety and health of workers 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23850" y="1416050"/>
            <a:ext cx="1150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0044CC"/>
                </a:solidFill>
              </a:rPr>
              <a:t>Basis: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1116013" y="3407668"/>
            <a:ext cx="8027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k-SK" altLang="en-US" sz="2400" dirty="0" err="1"/>
              <a:t>The</a:t>
            </a:r>
            <a:r>
              <a:rPr lang="sk-SK" altLang="en-US" sz="2400" dirty="0"/>
              <a:t> </a:t>
            </a:r>
            <a:r>
              <a:rPr lang="sk-SK" altLang="en-US" sz="2400" dirty="0" err="1"/>
              <a:t>employer</a:t>
            </a:r>
            <a:r>
              <a:rPr lang="sk-SK" altLang="en-US" sz="2400" dirty="0"/>
              <a:t> </a:t>
            </a:r>
            <a:r>
              <a:rPr lang="sk-SK" altLang="en-US" sz="2400" dirty="0" err="1"/>
              <a:t>shall</a:t>
            </a:r>
            <a:r>
              <a:rPr lang="sk-SK" altLang="en-US" sz="2400" dirty="0"/>
              <a:t> </a:t>
            </a:r>
            <a:r>
              <a:rPr lang="sk-SK" altLang="en-US" sz="2400" dirty="0" err="1"/>
              <a:t>have</a:t>
            </a:r>
            <a:r>
              <a:rPr lang="sk-SK" altLang="en-US" sz="2400" dirty="0"/>
              <a:t> a </a:t>
            </a:r>
            <a:r>
              <a:rPr lang="sk-SK" altLang="en-US" sz="2400" dirty="0" err="1"/>
              <a:t>duty</a:t>
            </a:r>
            <a:r>
              <a:rPr lang="sk-SK" altLang="en-US" sz="2400" dirty="0"/>
              <a:t> to </a:t>
            </a:r>
            <a:r>
              <a:rPr lang="sk-SK" altLang="en-US" sz="2400" dirty="0" err="1"/>
              <a:t>ensure</a:t>
            </a:r>
            <a:r>
              <a:rPr lang="sk-SK" altLang="en-US" sz="2400" dirty="0"/>
              <a:t> </a:t>
            </a:r>
            <a:r>
              <a:rPr lang="sk-SK" altLang="en-US" sz="2400" dirty="0" err="1"/>
              <a:t>the</a:t>
            </a:r>
            <a:r>
              <a:rPr lang="sk-SK" altLang="en-US" sz="2400" dirty="0"/>
              <a:t> </a:t>
            </a:r>
            <a:r>
              <a:rPr lang="sk-SK" altLang="en-US" sz="2400" dirty="0" err="1"/>
              <a:t>safety</a:t>
            </a:r>
            <a:r>
              <a:rPr lang="sk-SK" altLang="en-US" sz="2400" dirty="0"/>
              <a:t> and </a:t>
            </a:r>
            <a:r>
              <a:rPr lang="sk-SK" altLang="en-US" sz="2400" dirty="0" err="1"/>
              <a:t>health</a:t>
            </a:r>
            <a:r>
              <a:rPr lang="sk-SK" altLang="en-US" sz="2400" dirty="0"/>
              <a:t> of </a:t>
            </a:r>
            <a:r>
              <a:rPr lang="sk-SK" altLang="en-US" sz="2400" dirty="0" err="1"/>
              <a:t>workers</a:t>
            </a:r>
            <a:r>
              <a:rPr lang="sk-SK" altLang="en-US" sz="2400" dirty="0"/>
              <a:t> in </a:t>
            </a:r>
            <a:r>
              <a:rPr lang="sk-SK" altLang="en-US" sz="2400" dirty="0" err="1" smtClean="0"/>
              <a:t>every</a:t>
            </a:r>
            <a:r>
              <a:rPr lang="sk-SK" altLang="en-US" sz="2400" dirty="0" smtClean="0"/>
              <a:t> </a:t>
            </a:r>
            <a:r>
              <a:rPr lang="sk-SK" altLang="en-US" sz="2400" dirty="0" err="1"/>
              <a:t>aspect</a:t>
            </a:r>
            <a:r>
              <a:rPr lang="sk-SK" altLang="en-US" sz="2400" dirty="0"/>
              <a:t> </a:t>
            </a:r>
            <a:r>
              <a:rPr lang="sk-SK" altLang="en-US" sz="2400" dirty="0" err="1"/>
              <a:t>related</a:t>
            </a:r>
            <a:r>
              <a:rPr lang="sk-SK" altLang="en-US" sz="2400" dirty="0"/>
              <a:t> to </a:t>
            </a:r>
            <a:r>
              <a:rPr lang="sk-SK" altLang="en-US" sz="2400" dirty="0" err="1"/>
              <a:t>the</a:t>
            </a:r>
            <a:r>
              <a:rPr lang="sk-SK" altLang="en-US" sz="2400" dirty="0"/>
              <a:t> </a:t>
            </a:r>
            <a:r>
              <a:rPr lang="sk-SK" altLang="en-US" sz="2400" dirty="0" err="1" smtClean="0"/>
              <a:t>work</a:t>
            </a:r>
            <a:r>
              <a:rPr lang="sk-SK" altLang="en-US" sz="2400" dirty="0" smtClean="0"/>
              <a:t>...</a:t>
            </a:r>
            <a:endParaRPr lang="en-GB" altLang="en-US" sz="2400" i="1" dirty="0">
              <a:solidFill>
                <a:srgbClr val="000066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5288" y="3156843"/>
            <a:ext cx="64770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95288" y="4798318"/>
            <a:ext cx="64770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70" name="TextBox 25"/>
          <p:cNvSpPr txBox="1">
            <a:spLocks noChangeArrowheads="1"/>
          </p:cNvSpPr>
          <p:nvPr/>
        </p:nvSpPr>
        <p:spPr bwMode="auto">
          <a:xfrm>
            <a:off x="60325" y="3140968"/>
            <a:ext cx="1331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/>
              <a:t>Art. </a:t>
            </a:r>
            <a:br>
              <a:rPr lang="sk-SK" altLang="en-US" sz="1800"/>
            </a:br>
            <a:r>
              <a:rPr lang="sk-SK" altLang="en-US" sz="1800"/>
              <a:t>5/1</a:t>
            </a:r>
            <a:endParaRPr lang="en-GB" altLang="en-US" sz="1800"/>
          </a:p>
        </p:txBody>
      </p:sp>
      <p:sp>
        <p:nvSpPr>
          <p:cNvPr id="15371" name="TextBox 26"/>
          <p:cNvSpPr txBox="1">
            <a:spLocks noChangeArrowheads="1"/>
          </p:cNvSpPr>
          <p:nvPr/>
        </p:nvSpPr>
        <p:spPr bwMode="auto">
          <a:xfrm>
            <a:off x="77788" y="4798318"/>
            <a:ext cx="1331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/>
              <a:t>Art. </a:t>
            </a:r>
            <a:br>
              <a:rPr lang="sk-SK" altLang="en-US" sz="1800"/>
            </a:br>
            <a:r>
              <a:rPr lang="sk-SK" altLang="en-US" sz="1800"/>
              <a:t>6/2</a:t>
            </a:r>
            <a:endParaRPr lang="en-GB" altLang="en-US" sz="1800"/>
          </a:p>
        </p:txBody>
      </p:sp>
      <p:pic>
        <p:nvPicPr>
          <p:cNvPr id="15372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062">
            <a:off x="7172789" y="848813"/>
            <a:ext cx="2100183" cy="10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14"/>
          <p:cNvSpPr txBox="1">
            <a:spLocks noChangeArrowheads="1"/>
          </p:cNvSpPr>
          <p:nvPr/>
        </p:nvSpPr>
        <p:spPr bwMode="auto">
          <a:xfrm>
            <a:off x="1187450" y="4798318"/>
            <a:ext cx="72723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2400"/>
              <a:t>General principles of prevention: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2000"/>
              <a:t>(g) developing a coherent overall prevention policy which covers technology, organization of work, working conditions, </a:t>
            </a:r>
            <a:r>
              <a:rPr lang="sk-SK" altLang="en-US" sz="2000" b="1"/>
              <a:t>social relationships </a:t>
            </a:r>
            <a:r>
              <a:rPr lang="sk-SK" altLang="en-US" sz="2000"/>
              <a:t>and the influence of factors related to the working environment;</a:t>
            </a:r>
            <a:endParaRPr lang="en-GB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 flipH="1">
            <a:off x="-25205" y="6165304"/>
            <a:ext cx="9165679" cy="692696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1" name="Skupina 10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2" name="Pravouhlý trojuholník 11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3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Textfeld 9"/>
          <p:cNvSpPr txBox="1">
            <a:spLocks noChangeArrowheads="1"/>
          </p:cNvSpPr>
          <p:nvPr/>
        </p:nvSpPr>
        <p:spPr bwMode="auto">
          <a:xfrm>
            <a:off x="7537450" y="115888"/>
            <a:ext cx="17145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This project is funded </a:t>
            </a:r>
            <a:endParaRPr lang="sk-SK" altLang="en-US" sz="1000" b="1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by</a:t>
            </a:r>
            <a:r>
              <a:rPr lang="sk-SK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</a:t>
            </a: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the European Union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 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</p:txBody>
      </p:sp>
      <p:sp>
        <p:nvSpPr>
          <p:cNvPr id="2054" name="AutoShape 4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5" name="AutoShape 6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6" name="AutoShape 8" descr="Výsledok vyh&amp;lcaron;adávania obrázkov pre dopyt mana&amp;zcaron;er BOZP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15" name="Rectangle 26"/>
          <p:cNvSpPr txBox="1">
            <a:spLocks noChangeArrowheads="1"/>
          </p:cNvSpPr>
          <p:nvPr/>
        </p:nvSpPr>
        <p:spPr bwMode="auto">
          <a:xfrm>
            <a:off x="841438" y="517178"/>
            <a:ext cx="8229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Work-related stress – a major issue</a:t>
            </a:r>
            <a:endParaRPr lang="da-DK" altLang="en-US" sz="32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7"/>
          <p:cNvSpPr txBox="1">
            <a:spLocks noChangeArrowheads="1"/>
          </p:cNvSpPr>
          <p:nvPr/>
        </p:nvSpPr>
        <p:spPr bwMode="auto">
          <a:xfrm>
            <a:off x="460375" y="1630385"/>
            <a:ext cx="8389689" cy="2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is the second most reported work-related health problem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affects nearly one in four EU workers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suggest that between 50% and 60% of all lost working days are related to it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people suffering from WRS is likely to increase.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a-DK" alt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dĺžnik 20"/>
          <p:cNvSpPr/>
          <p:nvPr/>
        </p:nvSpPr>
        <p:spPr>
          <a:xfrm>
            <a:off x="3909179" y="399751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1200"/>
              </a:spcAft>
              <a:buClr>
                <a:srgbClr val="F20000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economic cost of work-related stress (WRS) in the EU-15 was around EUR 20,000 million </a:t>
            </a:r>
            <a:r>
              <a:rPr lang="sk-SK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  <a:r>
              <a:rPr lang="sk-SK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a-DK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Obrázok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92" y="4014078"/>
            <a:ext cx="3448804" cy="258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 flipH="1">
            <a:off x="-25205" y="6165304"/>
            <a:ext cx="9165679" cy="692696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1" name="Skupina 10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2" name="Pravouhlý trojuholník 11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3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Textfeld 9"/>
          <p:cNvSpPr txBox="1">
            <a:spLocks noChangeArrowheads="1"/>
          </p:cNvSpPr>
          <p:nvPr/>
        </p:nvSpPr>
        <p:spPr bwMode="auto">
          <a:xfrm>
            <a:off x="7537450" y="115888"/>
            <a:ext cx="17145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This project is funded </a:t>
            </a:r>
            <a:endParaRPr lang="sk-SK" altLang="en-US" sz="1000" b="1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by</a:t>
            </a:r>
            <a:r>
              <a:rPr lang="sk-SK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</a:t>
            </a: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the European Union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 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</p:txBody>
      </p:sp>
      <p:sp>
        <p:nvSpPr>
          <p:cNvPr id="2054" name="AutoShape 4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5" name="AutoShape 6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6" name="AutoShape 8" descr="Výsledok vyh&amp;lcaron;adávania obrázkov pre dopyt mana&amp;zcaron;er BOZP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14" name="Rectangle 26"/>
          <p:cNvSpPr txBox="1">
            <a:spLocks noChangeArrowheads="1"/>
          </p:cNvSpPr>
          <p:nvPr/>
        </p:nvSpPr>
        <p:spPr bwMode="auto">
          <a:xfrm>
            <a:off x="1259632" y="476672"/>
            <a:ext cx="766739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sk-SK" alt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sk-SK" alt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k-SK" alt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lang="sk-SK" alt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r>
              <a:rPr lang="sk-SK" alt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k-SK" alt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alt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</a:t>
            </a:r>
            <a:r>
              <a:rPr lang="sk-SK" alt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alt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alt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sk-SK" alt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a-DK" altLang="en-US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602254" y="2348880"/>
            <a:ext cx="853822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en-US" sz="2000" dirty="0"/>
              <a:t>Excessive workload </a:t>
            </a:r>
            <a:endParaRPr lang="sk-SK" altLang="en-US" sz="2000" dirty="0" smtClean="0"/>
          </a:p>
          <a:p>
            <a:pPr marL="342900" indent="-342900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sk-SK" altLang="en-US" sz="2000" dirty="0"/>
              <a:t>E</a:t>
            </a:r>
            <a:r>
              <a:rPr lang="en-GB" altLang="en-US" sz="2000" dirty="0" err="1" smtClean="0"/>
              <a:t>xposure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to physical hazards 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sk-SK" altLang="en-US" sz="2000" dirty="0" err="1" smtClean="0"/>
              <a:t>Luck</a:t>
            </a:r>
            <a:r>
              <a:rPr lang="sk-SK" altLang="en-US" sz="2000" dirty="0" smtClean="0"/>
              <a:t> of </a:t>
            </a:r>
            <a:r>
              <a:rPr lang="sk-SK" altLang="en-US" sz="2000" dirty="0" err="1" smtClean="0"/>
              <a:t>personal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control</a:t>
            </a:r>
            <a:r>
              <a:rPr lang="sk-SK" altLang="en-US" sz="2000" dirty="0" smtClean="0"/>
              <a:t> </a:t>
            </a:r>
            <a:br>
              <a:rPr lang="sk-SK" altLang="en-US" sz="2000" dirty="0" smtClean="0"/>
            </a:br>
            <a:r>
              <a:rPr lang="sk-SK" altLang="en-US" sz="2000" dirty="0" smtClean="0"/>
              <a:t>– </a:t>
            </a:r>
            <a:r>
              <a:rPr lang="sk-SK" altLang="en-US" sz="2000" dirty="0" err="1" smtClean="0"/>
              <a:t>not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understanding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roles</a:t>
            </a:r>
            <a:r>
              <a:rPr lang="sk-SK" altLang="en-US" sz="2000" dirty="0" smtClean="0"/>
              <a:t> and </a:t>
            </a:r>
            <a:r>
              <a:rPr lang="sk-SK" altLang="en-US" sz="2000" dirty="0" err="1" smtClean="0"/>
              <a:t>responsibilities</a:t>
            </a:r>
            <a:r>
              <a:rPr lang="sk-SK" altLang="en-US" sz="2000" dirty="0" smtClean="0"/>
              <a:t>, </a:t>
            </a:r>
            <a:r>
              <a:rPr lang="sk-SK" altLang="en-US" sz="2000" dirty="0" err="1" smtClean="0"/>
              <a:t>inadequate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instructions</a:t>
            </a:r>
            <a:r>
              <a:rPr lang="sk-SK" altLang="en-US" sz="2000" dirty="0" smtClean="0"/>
              <a:t> 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sk-SK" altLang="en-US" sz="2000" dirty="0" err="1" smtClean="0"/>
              <a:t>Inagequate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support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from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managers</a:t>
            </a:r>
            <a:r>
              <a:rPr lang="sk-SK" altLang="en-US" sz="2000" dirty="0" smtClean="0"/>
              <a:t> and </a:t>
            </a:r>
            <a:r>
              <a:rPr lang="sk-SK" altLang="en-US" sz="2000" dirty="0" err="1" smtClean="0"/>
              <a:t>co-workers</a:t>
            </a:r>
            <a:r>
              <a:rPr lang="sk-SK" altLang="en-US" sz="2000" dirty="0" smtClean="0"/>
              <a:t> 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sk-SK" altLang="en-US" sz="2000" dirty="0" smtClean="0"/>
              <a:t>Poor r</a:t>
            </a:r>
            <a:r>
              <a:rPr lang="en-GB" altLang="en-US" sz="2000" dirty="0" err="1" smtClean="0"/>
              <a:t>elationships</a:t>
            </a:r>
            <a:r>
              <a:rPr lang="en-GB" altLang="en-US" sz="2000" dirty="0"/>
              <a:t>, </a:t>
            </a:r>
            <a:r>
              <a:rPr lang="sk-SK" altLang="en-US" sz="2000" dirty="0" err="1"/>
              <a:t>conflicts</a:t>
            </a:r>
            <a:r>
              <a:rPr lang="sk-SK" altLang="en-US" sz="2000" dirty="0"/>
              <a:t>, </a:t>
            </a:r>
            <a:r>
              <a:rPr lang="sk-SK" altLang="en-US" sz="2000" dirty="0" err="1"/>
              <a:t>bad</a:t>
            </a:r>
            <a:r>
              <a:rPr lang="sk-SK" altLang="en-US" sz="2000" dirty="0"/>
              <a:t> </a:t>
            </a:r>
            <a:r>
              <a:rPr lang="sk-SK" altLang="en-US" sz="2000" dirty="0" err="1"/>
              <a:t>personal</a:t>
            </a:r>
            <a:r>
              <a:rPr lang="sk-SK" altLang="en-US" sz="2000" dirty="0"/>
              <a:t> </a:t>
            </a:r>
            <a:r>
              <a:rPr lang="sk-SK" altLang="en-US" sz="2000" dirty="0" err="1" smtClean="0"/>
              <a:t>relations</a:t>
            </a:r>
            <a:r>
              <a:rPr lang="sk-SK" altLang="en-US" sz="2000" dirty="0" smtClean="0"/>
              <a:t>,  </a:t>
            </a:r>
            <a:br>
              <a:rPr lang="sk-SK" altLang="en-US" sz="2000" dirty="0" smtClean="0"/>
            </a:br>
            <a:r>
              <a:rPr lang="sk-SK" altLang="en-US" sz="2000" dirty="0" err="1" smtClean="0"/>
              <a:t>violence</a:t>
            </a:r>
            <a:r>
              <a:rPr lang="sk-SK" altLang="en-US" sz="2000" dirty="0" smtClean="0"/>
              <a:t> </a:t>
            </a:r>
            <a:r>
              <a:rPr lang="en-GB" altLang="en-US" sz="2000" dirty="0"/>
              <a:t>and </a:t>
            </a:r>
            <a:r>
              <a:rPr lang="en-GB" altLang="en-US" sz="2000" dirty="0" smtClean="0"/>
              <a:t>harassment</a:t>
            </a:r>
            <a:endParaRPr lang="sk-SK" altLang="en-US" sz="2000" dirty="0" smtClean="0"/>
          </a:p>
          <a:p>
            <a:pPr marL="342900" indent="-342900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sk-SK" altLang="en-US" sz="2000" dirty="0" err="1" smtClean="0"/>
              <a:t>Inadequate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communication</a:t>
            </a:r>
            <a:r>
              <a:rPr lang="sk-SK" altLang="en-US" sz="2000" dirty="0" smtClean="0"/>
              <a:t>, </a:t>
            </a:r>
            <a:r>
              <a:rPr lang="sk-SK" altLang="en-US" sz="2000" dirty="0" err="1" smtClean="0"/>
              <a:t>not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involved</a:t>
            </a:r>
            <a:r>
              <a:rPr lang="sk-SK" altLang="en-US" sz="2000" dirty="0" smtClean="0"/>
              <a:t> in change management, </a:t>
            </a:r>
            <a:r>
              <a:rPr lang="sk-SK" sz="2000" dirty="0" smtClean="0"/>
              <a:t>l</a:t>
            </a:r>
            <a:r>
              <a:rPr lang="en-GB" sz="2000" dirty="0" err="1" smtClean="0"/>
              <a:t>ittle</a:t>
            </a:r>
            <a:r>
              <a:rPr lang="en-GB" sz="2000" dirty="0" smtClean="0"/>
              <a:t> </a:t>
            </a:r>
            <a:r>
              <a:rPr lang="en-GB" sz="2000" dirty="0"/>
              <a:t>participation in making decisions</a:t>
            </a:r>
            <a:endParaRPr lang="en-GB" altLang="en-US" sz="2000" dirty="0"/>
          </a:p>
          <a:p>
            <a:pPr marL="342900" indent="-342900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/>
              <a:t>What </a:t>
            </a:r>
            <a:r>
              <a:rPr lang="en-GB" altLang="en-US" sz="2000" dirty="0"/>
              <a:t>training workers need to perform their tasks.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Obdĺžnik 2"/>
          <p:cNvSpPr/>
          <p:nvPr/>
        </p:nvSpPr>
        <p:spPr>
          <a:xfrm>
            <a:off x="765174" y="1297273"/>
            <a:ext cx="7703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Stress occurs when the perceived pressure exceeds your perceived ability to</a:t>
            </a:r>
            <a:r>
              <a:rPr lang="sk-SK" sz="2400" dirty="0"/>
              <a:t> </a:t>
            </a:r>
            <a:r>
              <a:rPr lang="en-GB" sz="2400" dirty="0"/>
              <a:t>cope</a:t>
            </a:r>
            <a:endParaRPr lang="en-US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2023" r="-202" b="8979"/>
          <a:stretch/>
        </p:blipFill>
        <p:spPr>
          <a:xfrm>
            <a:off x="5508104" y="1628800"/>
            <a:ext cx="2769252" cy="20427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189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 flipH="1">
            <a:off x="-25205" y="6165304"/>
            <a:ext cx="9165679" cy="692696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1" name="Skupina 10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2" name="Pravouhlý trojuholník 11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3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Textfeld 9"/>
          <p:cNvSpPr txBox="1">
            <a:spLocks noChangeArrowheads="1"/>
          </p:cNvSpPr>
          <p:nvPr/>
        </p:nvSpPr>
        <p:spPr bwMode="auto">
          <a:xfrm>
            <a:off x="7537450" y="115888"/>
            <a:ext cx="17145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This project is funded </a:t>
            </a:r>
            <a:endParaRPr lang="sk-SK" altLang="en-US" sz="1000" b="1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by</a:t>
            </a:r>
            <a:r>
              <a:rPr lang="sk-SK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</a:t>
            </a: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the European Union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 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</p:txBody>
      </p:sp>
      <p:sp>
        <p:nvSpPr>
          <p:cNvPr id="2054" name="AutoShape 4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5" name="AutoShape 6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6" name="AutoShape 8" descr="Výsledok vyh&amp;lcaron;adávania obrázkov pre dopyt mana&amp;zcaron;er BOZP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7" b="7562"/>
          <a:stretch/>
        </p:blipFill>
        <p:spPr bwMode="auto">
          <a:xfrm>
            <a:off x="1527246" y="1484784"/>
            <a:ext cx="7077202" cy="427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6"/>
          <p:cNvSpPr txBox="1">
            <a:spLocks noChangeArrowheads="1"/>
          </p:cNvSpPr>
          <p:nvPr/>
        </p:nvSpPr>
        <p:spPr bwMode="auto">
          <a:xfrm>
            <a:off x="841438" y="416111"/>
            <a:ext cx="8229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Interactions of different influences</a:t>
            </a:r>
          </a:p>
        </p:txBody>
      </p:sp>
      <p:pic>
        <p:nvPicPr>
          <p:cNvPr id="16" name="Picture 15" descr="http://www.mcquaig.co.uk/wp-content/uploads/under-stres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87781"/>
            <a:ext cx="2998106" cy="2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0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avouhlý trojuholník 21"/>
          <p:cNvSpPr/>
          <p:nvPr/>
        </p:nvSpPr>
        <p:spPr>
          <a:xfrm flipH="1">
            <a:off x="-25205" y="6192688"/>
            <a:ext cx="9165679" cy="692696"/>
          </a:xfrm>
          <a:prstGeom prst="rtTriangle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24" name="Pravouhlý trojuholník 23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2447131" y="435793"/>
            <a:ext cx="6408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en-US" b="1" dirty="0" err="1">
                <a:solidFill>
                  <a:schemeClr val="accent2"/>
                </a:solidFill>
                <a:latin typeface="Arial Black" pitchFamily="34" charset="0"/>
              </a:rPr>
              <a:t>Strategy</a:t>
            </a:r>
            <a:r>
              <a:rPr lang="sk-SK" altLang="en-US" b="1" dirty="0">
                <a:solidFill>
                  <a:schemeClr val="accent2"/>
                </a:solidFill>
                <a:latin typeface="Arial Black" pitchFamily="34" charset="0"/>
              </a:rPr>
              <a:t> of </a:t>
            </a:r>
            <a:r>
              <a:rPr lang="sk-SK" altLang="en-US" b="1" dirty="0" err="1">
                <a:solidFill>
                  <a:schemeClr val="accent2"/>
                </a:solidFill>
                <a:latin typeface="Arial Black" pitchFamily="34" charset="0"/>
              </a:rPr>
              <a:t>motivation</a:t>
            </a:r>
            <a:endParaRPr lang="en-GB" altLang="en-US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5" name="Picture 11" descr="http://bolstablog.files.wordpress.com/2009/02/abraham-maslow.jpg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684213" y="1563117"/>
            <a:ext cx="1333500" cy="180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dist="53882" dir="2700000" algn="ctr" rotWithShape="0">
              <a:srgbClr val="808080"/>
            </a:outerShdw>
          </a:effectLst>
        </p:spPr>
      </p:pic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611188" y="3409380"/>
            <a:ext cx="154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Abraham Harold </a:t>
            </a:r>
            <a:br>
              <a:rPr lang="en-US" altLang="en-US" sz="1400"/>
            </a:br>
            <a:r>
              <a:rPr lang="en-US" altLang="en-US" sz="1400" b="1"/>
              <a:t>M a s l o w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1475656" y="1556792"/>
            <a:ext cx="5760640" cy="4968552"/>
          </a:xfrm>
          <a:prstGeom prst="triangle">
            <a:avLst/>
          </a:prstGeom>
          <a:solidFill>
            <a:srgbClr val="FDDB4D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835150" y="5660455"/>
            <a:ext cx="4897438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84438" y="4796855"/>
            <a:ext cx="374332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87675" y="3933255"/>
            <a:ext cx="266382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84563" y="3069655"/>
            <a:ext cx="172878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565" name="TextBox 25"/>
          <p:cNvSpPr txBox="1">
            <a:spLocks noChangeArrowheads="1"/>
          </p:cNvSpPr>
          <p:nvPr/>
        </p:nvSpPr>
        <p:spPr bwMode="auto">
          <a:xfrm>
            <a:off x="2195513" y="5806505"/>
            <a:ext cx="4464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b="1"/>
              <a:t>PHYSIOLOGICAL NEEDS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/>
              <a:t>Food, water, warmth, salary</a:t>
            </a:r>
            <a:endParaRPr lang="en-GB" altLang="en-US" sz="1800"/>
          </a:p>
        </p:txBody>
      </p:sp>
      <p:sp>
        <p:nvSpPr>
          <p:cNvPr id="23566" name="TextBox 27"/>
          <p:cNvSpPr txBox="1">
            <a:spLocks noChangeArrowheads="1"/>
          </p:cNvSpPr>
          <p:nvPr/>
        </p:nvSpPr>
        <p:spPr bwMode="auto">
          <a:xfrm>
            <a:off x="2195513" y="4941317"/>
            <a:ext cx="4464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b="1"/>
              <a:t>SAFETY, SECURITY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/>
              <a:t>Stabil job, shelter, health, morality</a:t>
            </a:r>
            <a:endParaRPr lang="en-GB" altLang="en-US" sz="1800"/>
          </a:p>
        </p:txBody>
      </p:sp>
      <p:sp>
        <p:nvSpPr>
          <p:cNvPr id="23567" name="TextBox 29"/>
          <p:cNvSpPr txBox="1">
            <a:spLocks noChangeArrowheads="1"/>
          </p:cNvSpPr>
          <p:nvPr/>
        </p:nvSpPr>
        <p:spPr bwMode="auto">
          <a:xfrm>
            <a:off x="2051050" y="4077717"/>
            <a:ext cx="4465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b="1"/>
              <a:t>SOCIAL NEEDS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/>
              <a:t>Belonging, trust, welfare</a:t>
            </a:r>
            <a:endParaRPr lang="en-GB" altLang="en-US" sz="1800"/>
          </a:p>
        </p:txBody>
      </p:sp>
      <p:sp>
        <p:nvSpPr>
          <p:cNvPr id="23568" name="TextBox 30"/>
          <p:cNvSpPr txBox="1">
            <a:spLocks noChangeArrowheads="1"/>
          </p:cNvSpPr>
          <p:nvPr/>
        </p:nvSpPr>
        <p:spPr bwMode="auto">
          <a:xfrm>
            <a:off x="2124075" y="3141092"/>
            <a:ext cx="4464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b="1"/>
              <a:t>SELF-ESTEEM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/>
              <a:t>Status, challenges</a:t>
            </a:r>
            <a:endParaRPr lang="en-GB" altLang="en-US" sz="1800"/>
          </a:p>
        </p:txBody>
      </p:sp>
      <p:sp>
        <p:nvSpPr>
          <p:cNvPr id="23569" name="TextBox 31"/>
          <p:cNvSpPr txBox="1">
            <a:spLocks noChangeArrowheads="1"/>
          </p:cNvSpPr>
          <p:nvPr/>
        </p:nvSpPr>
        <p:spPr bwMode="auto">
          <a:xfrm>
            <a:off x="3314700" y="2421955"/>
            <a:ext cx="2089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b="1" dirty="0" err="1"/>
              <a:t>Self</a:t>
            </a:r>
            <a:r>
              <a:rPr lang="sk-SK" altLang="en-US" sz="1800" b="1" dirty="0"/>
              <a:t>-</a:t>
            </a:r>
            <a:br>
              <a:rPr lang="sk-SK" altLang="en-US" sz="1800" b="1" dirty="0"/>
            </a:br>
            <a:r>
              <a:rPr lang="sk-SK" altLang="en-US" sz="1800" b="1" dirty="0" err="1"/>
              <a:t>actualisation</a:t>
            </a:r>
            <a:endParaRPr lang="sk-SK" altLang="en-US" sz="1800" b="1" dirty="0"/>
          </a:p>
        </p:txBody>
      </p:sp>
      <p:sp>
        <p:nvSpPr>
          <p:cNvPr id="23570" name="TextBox 32"/>
          <p:cNvSpPr txBox="1">
            <a:spLocks noChangeArrowheads="1"/>
          </p:cNvSpPr>
          <p:nvPr/>
        </p:nvSpPr>
        <p:spPr bwMode="auto">
          <a:xfrm>
            <a:off x="5076825" y="2133030"/>
            <a:ext cx="3887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2800" b="1">
                <a:solidFill>
                  <a:srgbClr val="F20000"/>
                </a:solidFill>
              </a:rPr>
              <a:t>PYRAMID OF NEEDS</a:t>
            </a:r>
            <a:endParaRPr lang="en-GB" altLang="en-US" sz="2800" b="1">
              <a:solidFill>
                <a:srgbClr val="F20000"/>
              </a:solidFill>
            </a:endParaRPr>
          </a:p>
        </p:txBody>
      </p:sp>
      <p:pic>
        <p:nvPicPr>
          <p:cNvPr id="23571" name="Picture 17" descr="https://encrypted-tbn2.gstatic.com/images?q=tbn:ANd9GcSsNhavJkT-ATLXPu6wFbvjjN70OcUTIMbMZg_VAxlGWJ9cPDe5J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596580"/>
            <a:ext cx="324167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0" y="-16139"/>
            <a:ext cx="9165679" cy="1426518"/>
            <a:chOff x="-12031" y="-13742"/>
            <a:chExt cx="9165679" cy="1426518"/>
          </a:xfrm>
        </p:grpSpPr>
        <p:sp>
          <p:nvSpPr>
            <p:cNvPr id="12" name="Pravouhlý trojuholník 11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3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Textfeld 9"/>
          <p:cNvSpPr txBox="1">
            <a:spLocks noChangeArrowheads="1"/>
          </p:cNvSpPr>
          <p:nvPr/>
        </p:nvSpPr>
        <p:spPr bwMode="auto">
          <a:xfrm>
            <a:off x="7537450" y="115888"/>
            <a:ext cx="17145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This project is funded </a:t>
            </a:r>
            <a:endParaRPr lang="sk-SK" altLang="en-US" sz="1000" b="1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by</a:t>
            </a:r>
            <a:r>
              <a:rPr lang="sk-SK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</a:t>
            </a: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the European Union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 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</p:txBody>
      </p:sp>
      <p:sp>
        <p:nvSpPr>
          <p:cNvPr id="2054" name="AutoShape 4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5" name="AutoShape 6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6" name="AutoShape 8" descr="Výsledok vyh&amp;lcaron;adávania obrázkov pre dopyt mana&amp;zcaron;er BOZP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pic>
        <p:nvPicPr>
          <p:cNvPr id="15" name="Picture 6" descr="Pinn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6"/>
          <a:stretch>
            <a:fillRect/>
          </a:stretch>
        </p:blipFill>
        <p:spPr bwMode="auto">
          <a:xfrm>
            <a:off x="138510" y="1277472"/>
            <a:ext cx="3965573" cy="5331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uhlý trojuholník 9"/>
          <p:cNvSpPr/>
          <p:nvPr/>
        </p:nvSpPr>
        <p:spPr>
          <a:xfrm flipH="1">
            <a:off x="-36512" y="6165304"/>
            <a:ext cx="9165679" cy="692696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Picture 2" descr="http://www.signs-of-stress.com/images/StressSymptom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59" y="2446252"/>
            <a:ext cx="5028529" cy="371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2178186" y="6453336"/>
            <a:ext cx="69190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altLang="en-US" sz="1400" dirty="0" err="1"/>
              <a:t>The</a:t>
            </a:r>
            <a:r>
              <a:rPr lang="sk-SK" altLang="en-US" sz="1400" dirty="0"/>
              <a:t> </a:t>
            </a:r>
            <a:r>
              <a:rPr lang="sk-SK" altLang="en-US" sz="1400" dirty="0" err="1"/>
              <a:t>stress</a:t>
            </a:r>
            <a:r>
              <a:rPr lang="sk-SK" altLang="en-US" sz="1400" dirty="0"/>
              <a:t> </a:t>
            </a:r>
            <a:r>
              <a:rPr lang="sk-SK" altLang="en-US" sz="1400" dirty="0" err="1" smtClean="0"/>
              <a:t>is</a:t>
            </a:r>
            <a:r>
              <a:rPr lang="sk-SK" altLang="en-US" sz="1400" dirty="0" smtClean="0"/>
              <a:t> a </a:t>
            </a:r>
            <a:r>
              <a:rPr lang="sk-SK" altLang="en-US" sz="1400" dirty="0" err="1"/>
              <a:t>basic</a:t>
            </a:r>
            <a:r>
              <a:rPr lang="sk-SK" altLang="en-US" sz="1400" dirty="0"/>
              <a:t> </a:t>
            </a:r>
            <a:r>
              <a:rPr lang="sk-SK" altLang="en-US" sz="1400" dirty="0" err="1"/>
              <a:t>cause</a:t>
            </a:r>
            <a:r>
              <a:rPr lang="sk-SK" altLang="en-US" sz="1400" dirty="0"/>
              <a:t> of more </a:t>
            </a:r>
            <a:r>
              <a:rPr lang="sk-SK" altLang="en-US" sz="1400" dirty="0" err="1"/>
              <a:t>then</a:t>
            </a:r>
            <a:r>
              <a:rPr lang="sk-SK" altLang="en-US" sz="1400" dirty="0"/>
              <a:t> 60% of </a:t>
            </a:r>
            <a:r>
              <a:rPr lang="sk-SK" altLang="en-US" sz="1400" dirty="0" err="1"/>
              <a:t>all</a:t>
            </a:r>
            <a:r>
              <a:rPr lang="sk-SK" altLang="en-US" sz="1400" dirty="0"/>
              <a:t> </a:t>
            </a:r>
            <a:r>
              <a:rPr lang="sk-SK" altLang="en-US" sz="1400" dirty="0" err="1"/>
              <a:t>humean</a:t>
            </a:r>
            <a:r>
              <a:rPr lang="sk-SK" altLang="en-US" sz="1400" dirty="0"/>
              <a:t> </a:t>
            </a:r>
            <a:r>
              <a:rPr lang="sk-SK" altLang="en-US" sz="1400" dirty="0" err="1"/>
              <a:t>ilnesses</a:t>
            </a:r>
            <a:r>
              <a:rPr lang="sk-SK" altLang="en-US" sz="1400" dirty="0"/>
              <a:t> and </a:t>
            </a:r>
            <a:r>
              <a:rPr lang="sk-SK" altLang="en-US" sz="1400" dirty="0" err="1"/>
              <a:t>deseases</a:t>
            </a:r>
            <a:endParaRPr lang="en-US" sz="1400" dirty="0"/>
          </a:p>
        </p:txBody>
      </p:sp>
      <p:sp>
        <p:nvSpPr>
          <p:cNvPr id="4" name="Obdĺžnik 3"/>
          <p:cNvSpPr/>
          <p:nvPr/>
        </p:nvSpPr>
        <p:spPr>
          <a:xfrm>
            <a:off x="1331640" y="40466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Symptoms of work-related stress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531419" y="134354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 blood pressure, heard disease, mental illness, burnout, cancer, suicidal behavior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39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 flipH="1">
            <a:off x="-25205" y="6165304"/>
            <a:ext cx="9165679" cy="692696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1" name="Skupina 10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2" name="Pravouhlý trojuholník 11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3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Textfeld 9"/>
          <p:cNvSpPr txBox="1">
            <a:spLocks noChangeArrowheads="1"/>
          </p:cNvSpPr>
          <p:nvPr/>
        </p:nvSpPr>
        <p:spPr bwMode="auto">
          <a:xfrm>
            <a:off x="7537450" y="115888"/>
            <a:ext cx="17145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This project is funded </a:t>
            </a:r>
            <a:endParaRPr lang="sk-SK" altLang="en-US" sz="1000" b="1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by</a:t>
            </a:r>
            <a:r>
              <a:rPr lang="sk-SK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</a:t>
            </a: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 the European Union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000" b="1">
                <a:solidFill>
                  <a:prstClr val="white"/>
                </a:solidFill>
                <a:latin typeface="Arial" charset="0"/>
                <a:ea typeface="Times New Roman" pitchFamily="18" charset="0"/>
                <a:cs typeface="+mn-cs"/>
              </a:rPr>
              <a:t> </a:t>
            </a:r>
            <a:endParaRPr lang="en-US" altLang="en-US" sz="1000">
              <a:solidFill>
                <a:prstClr val="white"/>
              </a:solidFill>
              <a:latin typeface="Arial" charset="0"/>
              <a:ea typeface="Times New Roman" pitchFamily="18" charset="0"/>
              <a:cs typeface="+mn-cs"/>
            </a:endParaRPr>
          </a:p>
        </p:txBody>
      </p:sp>
      <p:sp>
        <p:nvSpPr>
          <p:cNvPr id="2054" name="AutoShape 4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5" name="AutoShape 6" descr="data:image/jpeg;base64,/9j/4AAQSkZJRgABAQAAAQABAAD/2wCEAAkGBxMTEhUTExMWFRUXGB0WFxgXGBgeGBoYGhcXGBcYGB0YHSggGBolHR0XIjEhJSkrLi4uFx8zODMtNygtLisBCgoKDg0OGhAQGi0lICUtLS0tLy0tLS0tLS0tLS0tLS0tLS0tLS0tLS0tLS0tLS0tLS0tLS0tLS0tLS0tLS0tLf/AABEIAJ8BPgMBIgACEQEDEQH/xAAcAAACAgMBAQAAAAAAAAAAAAAFBgMEAQIHAAj/xABDEAACAAQEAgcFBQcEAQQDAAABAgADBBEFEiExQVEGEyJhcYGRMkKhsdEHFILB8BUzQ1JikuFTcqLxIySTstIWNET/xAAaAQACAwEBAAAAAAAAAAAAAAACBAEDBQAG/8QAKxEAAgIBBAEEAgICAwEAAAAAAAECAxEEEiExUQUTIkEyYXGBFCMVkaEG/9oADAMBAAIRAxEAPwDP3vD/APTHoY99/oOEof2xOMbThSt/Z/iNhjR4Uj/2/wCIIgr/ALSouEj/AIRn9qUvCn/4CLP7Xm8KRvT/ABGRilTwpD8I44rDFpHClP8A7YjYYtL4Ujf+3/iLH7Qq+FN/yEZ+9Vp/gqPxD6xxxAMV5Ubf2f4iRMVmX0o2/t/xEnWVx9xB5iPZa7nLHnHHGZuI1N//ANUknW977xj7/V8Ka3mIkmU9Zp/5ZdzvodI0+51fGoQeUcQeFVW/6CjzH1jPW1x/hyx5xqaCo41YH4f8xqcPmca34D6xxJJeu5Sh5/4jHV1388oev0iA0A41rfD6xZwrCpLzkX7y73YdnNuBqR6QM5KKbf0ckH+j/R+e1nqZoy8EQWv3sSNB4Q4S5QAsBYco2AjdRHnbLZXz5fBelgiCwMxnDFnIVJKn3WXQgwWYRBOhNzdM8oNcnLa7CxKYpNqnU8iQNOfhFdZNMCM1S5HEZhDZj1EsxxeWrsAQL+F7D0hXWoHu0R/tH0j02l1Mb4ZXZRODiys0uj/1ph/EYxai5zD5tF4VE33aO3jliQTqrhToPFhDQAOBo+EqY3931jYNT8KWYfwtBHNWH3Ja+cYKVfF5SxxxTVk92ibzX6xKrP7tGB4hYlMmo41KDwH+YduiHR9kXrp0wzGbVARYKOBtxJiDgfgPRmbMAeciSQdlAu/nwX4weHRWTzf/AI//AFg7aPRGSRXxPopdT1E0o3DOAyn0AIhLrKKplNlmz0Q+G45i8dbaFzpThCT07SBmW5W/yv3xKZDENzkbKzC9gRqNVOoYcwYy1Ryij0voHEqW5lGUZLdUVJB7J7SkEE6XJgLSTLiPS6W1WVps8prdL7djwxhmVet76xTn1N4o9bE4ULrM34JxPe3IQ5whFxZqwJFzovM7Hw/mMRGpa2VNBxtufExFideFGea1uCqNzyCjgIFmbMmrdj1St7KAgXF7dpjr6c4R1evq06+fL8I0NH6bbqX8FheWS4hicmR7bZm/kXU+fKLnRWvqJyu1paoTdM1thpoeP5GFPG8EKKJgBCnn8weMFug1XL6t5Ty2dla6hSfZNuA7/nGHd6hPUcdLweg0/psNNz2xzJm8Z0oeEO1Ebop303598IUlrG6UZv8A1f5hpocVCoiZGz5blRbsjT6wqxsDftOrO1N8R9Y998rjtIUfiH1jbJXnjKH68I990rjvOljy/wAQYJr1tef4csfiH1jOWvP+mPOPfs6q41KjwEYOGTveq/16xJxn7tXH+JLHr9I9+z6w71CjwBiM4WPerG9R9Yz+xZXGomN5/wCImMXLpAynGKzJ4NjhdRxqreX+Y1OEv71Yf15xr+yKbi8w+Z+kRTaahT2s/mWg5VTj2mBG6uX4yRNMwuVYXq3vxOcbW5RCcOphvVOfxj6RhaqgCkCUT+Ek6eO0YGIUY2pmP4IrLTxpaEbznP4j9IwVw8e8x82iVcVle7RsfwD6RIuLP7tE39tvyjjiuJtANkY+TGC/ReopvvMsS5JVjcBip07J4xTGJ1R9mkt4wQwSqqzPliZJVULWNjqNDY787RTes1yX6YUe0dEltG/WgRTBOxjYGPHx1Eq3wNOBJMn8hFaYxIiQxoVvC87ZyllsOKSBvU9sP/Ldj6Qs4rRT0cBJyquUHtDW9tfGHkUt9OHHvhB6amlaqbrOsLKqrZb20F+HiY2fR3L3cLrBXfJNFadJfS9YBproN+7XaK7S196ubyIiuKeltmFNOYE2vZrX9Y3RJfu0LHxH1j0ooYb7sPaqph/EfyERGdRfzzW82i6iv7tGg8csTqKnhKkr+u4RxxFgUiknz5cpZTnM1iTe1hqb+UdjURzroo08VKGa0sL2tF3vlNo6EJo4QLJJIxGuaPExxxhzFWpfKCTwF/Ac4sxz77WOm33GUJEmz1M7gdQkv3mbx1A8zwjljPJDzjgq4zVmek5LAh9r7ix0PjCpTYQ6HUE+FvrBTBsSWfLExQRwIO6sN15GL5e2pOkemp9tRzDo8lqLLt7U+wPLopg/doF/qY3by4Dygfic1JNxfrJvH+Vf93M90bY90lJBl0x12aZ/9Bx8YCYdRM2rEnncxm631TYnGrvyavp/pErGrLlhePJRrMNmPME25cgi4PK/Du7oYmoBNCXNhcXvsAd7xapqY3AAuYMycNVRZ9SeHCPL2Xyk9z7PU11RhxFcAXH5EuYokyblEXKOJJG5hYw/Cp9M/WoGFtL6gWPAn9bR0rDsHCvnvca2HjzgF0irOsmZF9hNPFtiYs07k5cEXpbdzKOG4ixf/wBQ75d9CbeB7oaMOwVJwE1Zjrpl8bE89YF9GujRrJmW9pa6u3dwA7zr8Y6rh+BSZKBEU25sxJPmTDNt8YPAjg5icHqT7VXb1+ojU4IferD+vxRI2F0o9qcx8ZkaGmoF3e/4iYYBIzg8ge1VsfxCMJhdHcDrmYnhm+giTrsOHBT5ExbpTIYB5MsDW18tj5d0XU1OyaiinUXKqtzZHKwaSjZlUnlmN/PlFwof0InknXWD9FIkMnaOVufCNvMdPHCR5h+5qptuQsPO0syKe8aH4afCKU6Urbeh/WsGsSpQpNjcQFnrDVW2S4FbN8JEa4o8pSuUMOHA+FxFmVW1bAFZKWOxzQPmENod+BjWhmPbIk0y7HtcRY+93d8Zuv0cYrfBfybfpuulN+3P+gsDXHhLWNvu9ad5stfARC2Ht79Y3kQIiaikD26pz+OMc3CwaCo96qA8FEb0kky5iTGqycrBrEixsb2PcdoHtKoRvNZvxMYx1tANkZvJj84hrKwcdSpJ6zVDyyGU7EHbmPKLAlRzzBOkqU5tKkTMhPaULbzHfDNUdNaZFzMs4d3Vm/hrp8Y83qPTXGeUsoYjPIwrKEZtHMMU+14ZslNSsx/mmtYD8K6n1ELePdKKyqQq05pS8VlEoD3EqcxHdeCWixhYSLFCTOq470rp6e65w8zhLU3P4jso8YRKHF58/M6JLcl2zHMNGJNwRuLbeQhOwulycd+J/wA7mAUrEGp65yHZUZwHykjsNYk24kXv5RpaOmNbeAbobYo6xesPCUvxjUyqnjPlr4L9YX0xmgY2NbNJ7xMA9Stouq1CdQzv5sY0RUvPJb3qy3hlEQOsn3qtz4N9IgFVRj2ZJbxH1MW5cz+Si9QojjjSmqaWW4dXmMym41Yx1eimXGu/GOa05qGYASJaAkDUjie6OrLIF7wLJMrGwEbWgfjeN09JLM2omrLQc9z3KBqx7hEHEfSTGko6d5765R2VG7vY5UHefrHzF+0J1XWTqidrNY3I5C9gqjkBYeUN/Sjpe2IzzlBWTL0lpy5s1vfPwGnOBH3UKwcDtWteFrLeWhiuvGJF/ouiATg09pXbF1Gx7CgkelvIQXmimIIM6Y2luJHpxgR0Lp6o1M7qwrSlW7ZwLZ2FrA2vfQw0WqeEuSkMwb2IonhzbFavo5agFA1h7TMpGvC3KLNBMBGhBg3PlzWFpk6UBxGUEfGBMwKhtnVu8EfoQtdXxwNVW54YWopglqXO50HhFaoxc358hArGMUlypDOXLOBlRQDbMdrkjz05QkYHjczrQsxywY7ncHnfe0LrTSayyz345wdgrMSMuRm2ZhZR3n6CE5LsbDaMza7rSFLezcW7+Nue4hi6F4R19QiEdle2/wDtBGnmbDzhquKrhkWus3y/R0ToPhXUUq3Fnftt5+yPS3qYPRkxgRn2SywTjubD14A+pjIxGiHsyr+CRuuLUw9inJ8EiRcZPuUr+lvyjZKiCZjcoKSlOb20JUAX2AJ8bReUkDXU21PzPdFaonz5y5GkFFuGvfipzD4iJus7o2/TYR2N/Z5/1eySmo/Rss+0Ty8QtFI5T71vGK8w2+vAxp7IvsxVOS6CprAxAO0RYnICG2YMDqCDpAppsRTKqJVeHlMLflYaM1FoovNIZSDqDbxHfENZiCjnAidXllzDTXSKtTZFQaf2NaOme9SQ3U7UVruCWvwvbnp8vKLKVNGPZp2b8BPzMQ4FUOkiWq0xc2vmNtbkm+3fBMVVWfZkKviY8u1h4PWxfBAlcvuUbf2gRKKyoPs0oHiRG+WtPGWvxjRqOpPtVKr4ARBJnrK07JKXxJgH0yq6qRTF5jS2GZRlUeJ47bEecFHoh79Yx8CIXukNGkyU4VnK29pzf3h2gOAEQ+iY5zwDJk+WVDLrmFx4GJZBBGlye4GAVMGkM8iZe66ryI3Nvn68oI0uRu0u53tp62hOUMM0IWbkZYkuRpZbXtz/AJfL84XMYmBmDcSzDysLQfr56yktpc7Ab3hXrwVspGo7TDkTaw9LesWVR5yU3y+jZRpDp0MUPJdfeV7jwIH5gwkyXJFzDl0A165f9rfMQw+hZdjJMowy6DUet4vSFmMisakIpGgta3drGuWCGFShPlTJJsXVlZA3slWvcHlqN/6hApkyRSkvKR1dqpmKsGtcWNjextwhtb7RpXBCx7rn8oU5b/6VKptxuImBqeCSk8/pBAEnSbpxWOg+7XkAXzt1dzY2tYte3pxhAxKU09hNns0x7WLMST5X2HcId50uaQQ9RLAOhAA/OA2J4S8uWWkkTBztYjmV5/reFdR8ecjFVkEsSBeG06gWUW7ouT6cAFjw/WkC6HmSdP1qYPdGf/VVNhrKkWdz7pbXIPC4LH/bCbhKc0kXWzSQ6dG8P6inC27R7T97tbTyFh5Qf/8Ax+XNkdXOW9yW3sQSbix4R7CJOdg3uLt38j8z6QeYxdrJ4Sin0IwWeWc2xXoj1OsunE5eYPaHiD+V4FLLmj2aeWn+4j6Q69IelsuQQl9TyBNu+w4d8LFVUy6yal3DPewCnKSN7EC1/OKqtdJL5rjyDKyKeEc5+0UVDzZcplFgmcBAbXYld+dgPC8Cej3R2aZ8vMmjNl8OZI4aXjpXSjDJtZKnvIZcsnMut8zMguwXlyvASs6ET6VZVTTz7iwJF24i4OtwRfTzhinUOyOZLDGYVSwpMxjnRvNPSlBBdmXqyp7ShjoxttYAnyjtOA4BJpVtKBuVVWZiSTlG5vxO8JP2f0/3msmVjjWUolr3MVs3wB/ujpRhe615x4BaWeDDGNJ09UF3YKNrnnGWNtTHNPtMx9SySA4ATtMb+8RoPIf/ACELVZnPaiG8FUYvPPsUp89I2+9VrbSVXxP+Y91lc3uS18TGwpaw+1ORR3D/ABG8VkVSagKxmEAAe7C7WY7MVcyIHCCzg3v3EGGWbhzn95UachtCDiauhZFU2J117NvLhFXvWUz3QeCx0VXw22LJdkdNJB/eJMl94GYfDWC1LiMqaLypiv3cfNTrATo/ggqJhVgLEE2AHAcCdtba+MU8V6KgTG+7TLld7E+eU2Bh+r1yaeJrJnW//P1yjureBqeYp30PMfmIo1aNa47Q5jX4biAdFiVQhyzrTB36OPPj5wapwk22RyjHg2h8rbxtUa+m7iL58GHf6ddp3mSyvKAdS1zaIn0RR5mGaZhU07zb+Q/MRUmYTYe18BaIuonN8FtOqqjwy9geOTj1cjOEDewXG/IX+UMTUU/36sL4CEqbTMzyVYiwYBm2yrffxtDSRQjcs/mTGJqK3CWH2btFisjldEsyjlj26xz4N9IgMuiG8x382MSispRqtOxtxy6eJJ2iKfM633VVPdVQNe8kbiFxhLJWmyZbNeXLCoBoTe521PIfrw0rpIMp0Ua5SLeO3xi6m9vSIJptMI/mX4gwDLEgF0hw4TUBByzE7SNz42gDQyJU5HDM0moS5IF8rgAm6246bA8YJYtjLyDkeWblQRZltbUb2PKFqqxMzD2pagjYgtmHmTYiJwC34J5dHMSahVOsYG5V73IFjlOba/5wOmEuWZvaZyT6wydFJ7PMVGVm1AzcgxsL3Oo+kaS+jrmbOUlVyu2mt9e0LDkQYnGCMtsBU6aQ19A0brJhtpkAJ776fnBHo1gMtJQd1DO2uuoA4W8oNyDZu46fSObCSLbQLk4q1NVI62OjAqeIy3A9RBCa9gdQB3wCwKoVq/M3sKjAk9xBBHfArs6XQ341hhllCGKh1UMy8Dl389/WB0mklObB500/05j8hFytr+spqyWpv1bLl8OywI/ETBLDp095QEqbKVFAALqzPY6jjbu24RKzjkr+yhT4Clxmp2A4lyOXIm59I0xupEqnmPbRUOg8IKUKTOs7dQs3hZQotcgXIURXmSA4ZGFwQVPhsYyfU54lDPRVb2jjtDgdTPnCWocCwbViFCnW+pttwEde6LdGxIlZdct8x4GY3M/0DYDjv3QB6RYVNabL6oHS2WxtZtddNtLa90PXRajqjKlmoKkg+7uQOLcL35RoV3x9pWvjIWXLgZ6KTlQDjufGNa+dlXvOg+sTXgRUTi01hwXsj0BJ+IHkYz6cXWYZdL4xOSYvKmCa6v7YJDc+438Iv/Z9S3xCXfXKrttsclvXWGzpLgHWjrEF5vvDmOHmBC59nlxiJB0PVuLHe4teNTU4jS0vArD8kPdDTS0GSWqqpN7AW10uTzJiSooEaUZVhly5dttNI8y5Zrr3hh4ERNOeyMRroflGapJRybOcopdAsMNPSKrDtMzO3eSbD/iBDETEFMLKo5KB8IlvGfK7c2xN9gzpNW9TTTZg1KrcDmeA9Y4nMDM7TJhvMc3Ou1zewjrvTkFqbq1Fy7qvxzflCbT9D3YXaYq9wBPx0h309wjuk+yVVOf4o3OH1J9qpA8BGjYav8SqY91xGjYRKH7ypc/iERmnoV3Yt4sTGyUG4pKQEnOW/EfyiwuEpNGVFIuLi/EDjrqRFjBaSRNa0iSG5kDQDmTsPnD4KNAFAAGUWBtw5eEUzWU0iyDSfJznAMAeXMJtwIubjeCk3C5csqNrjLYCw011I3vyhpnjLe8B6uoTY23v584zpJpmlHrgUp2Bq83LlGp35Dn4wHxvBmlsQNQNiBt9IaajFURmPfp4WhcxXGXYkgXvwHI7+MFBtM6W3AIk106Vu2ccFbfyIHzgrSzUmIHdxLvutiSPTSNsNm0wBacCWOgUjYeUFaavlAESaZjobnLuN9zG3RrdRCON3Bh6jQaWcs7eSCnn0qiwltNPMi/wi5Lr2/h0h81A+YjZK6pPsUwUd5AjfJWtuZafGAlOU3mTDhCMFtiuCKsNXNlunVKoZWXU66giKuEYMKWjpZZB60yzMm3J0zMWCgcLDTTleLrUM0+3V27h/kwVxyTNM17LcBFQbfyjn4wKSb5DzjoWKtrEcufI/SIq0nstyP8A3Bivwp1kJOymxQFxyvx+UAZM4MCD4RWy1MixPBJdRldiQVBGnHiPz9YHPgErKMi9tTcMdb24EbEGD9E2hXjFOY1j5xx2BbxaaVCTpYyEHIwAA0bcct/nDBiCstVdv40lXvzIupPndfSKeIUgbMB7MwX348/H9cI1WqM2XSOws8rrKWZ3tcMh8wIn6Bxhh3Df3SeHwGgiRpigG/HhxjSwCAKdhb9cI1CAH2bkcTr84gPBWxGvJXKozHzt8PKKPRHDmmT5wYbS84H9Q1Ta+x18ozjlQyrmUZrWuvdxMb9D8QRa6XKZipmsNbXAtsptxNz4XF94j7BYawOlLlCLhZk2zG2+1vkPhBHHcEtVCnlsAAilLne5bQ9+nwiXpJUCTUdVLsLZXlgaAdq/ws3pFjG+06VSaggWP9V8yg/EQUucMq6JcDw1pNy9gSRoO6+vxi0aNjUOgGuYkeG4gH0u6TtTyknrLzSiwEw3swuOA4+P/Y6TLA0a24GvlpGV6pFSUMfs51uT5A02n6nLtmKMG48oM0aZUUclHyiljUu/Vn+rL/d/1BIwvZNKiEV+yyKw2aMdIBF//K4GhLfLjBxjpCvis8rMZV0Zzv8AyrYZm/XOC9Lebn/ANvReSaDovsg2vzP+IC4Ph16/7yunto3fobEd94uvOCpwCqPIARXwDHZDTpciU2Zje5AO+ViSTbib+sbWpX+qX8FEXyGcfYpkmDnkPgdR8j6xBIrAYLV9N1ktk5jTuO4PrHOcPxcrNeU4KvLbKwO2uoIPEH6xiUT3R2mtp5xa2yH+TWc/8xdRwdoWZFWGi5LqCuxtFNun5zEss02eYljH2HV94YeV4HSTpHsXqi6i4sbgEjYi+l4zTppFmli0mn5LaIuMWmK1BgdNMNpaPNPdmI8zsIa8N6GyRq8tB3AAnzMMtPKCgBQABsALD0iUw89VKUcrhGTtIaenSWuVFCjkBaNZi6XG3HuiRjEMltSDxhSOqlCaJZRxGkLJdfaH/IcRfnyjl/SHFMrFVJBG/d3eMdeyW09ISPtLwaVkWo2fMEJtuCCbnmRbeH5KNi3otqsa+LOaHGc+Y5ScvhrbeLuGuJp9l9Bc2sTYcN941wvCOrM1mQOLApvkzMdToRfQbQ0YbShQCBuL7c/CKdRZCmKljOQLbpQeDWTiBtaVSt4lbesWZUyrc26tJa31La28hFioSaVtKYKf6hpb8oqfs+cf3lSAOQFoc02ojdDMReMs8njSVJ9qeqjuH1iKZQS/4lUx8GAjWfRUoJLzmIvoM99PnGqvRL7MsufBj84YCNbUK7lnPiTFDpZ0ym/eCZfZUoLDTW2xPODcqsP8KkPmAIUekch3LlkyvLbX/a+oF/OCjjIMhywHpyKikMuamV8plgrqpPffa48oQ8VmmVOTK5VHuTw1G63PlFnovQkh06wAqwa3cdL/ACgbXqZbTJUwCage411Gp2vwjtq5JUmM1DUD2iQOzr84oNUEklVJ1iphNUhDASz2dy19Ra40O0b4lXzEy2BIzAEKuwNtYqL8cZLroQDcWIOYA9/DTzEUKOS8wViIua0uXVpbe8snN5+yIurPUvkz3cgkryF9L22PdG3RWtEqtlMRcPnkEbe0oZR/cLRILLVLUBgDfQrmFuRF42mU4yhgAP5t99x8LREsnIzyQLZHKAccvtJ5ZSIISJd7q9rEaAcxrFVrws+C+n5Pb5AeIyyJYNyt9NCRCpR1ZkVkmYNckwEcyDofE2vDJjFWzuVCkBdLce+FWZXiVPlzNyrA7aCx3N4JYyUyydprcPWY8ubsrpYMeKk3079ePOC3R2nTq3kEXtc3PInW3gdYWcJ6YLVyBKSXMmz0Fy2QiUlrXYtstxwitLxrK8uc0waGxW+42I7yR+UWNOUcFT4ZD0+qwJE2mYBlYlQ38swdoDwYbHgd946X0axAVFJInAWzy1JHI2sw9QY5r9otXTzUyKJiu/ZDNLYKStimrW/2+Yhn+yGqLUJlMbtJdl/C1nU/Ej8MZWtj8C1PI5zZeYDuIb0N49NeN4hmGMW2b24OZknSFXFkyz3djbRbE7Wtr8RDOx0hb6Sz3V1scgy3zFCyb6hiD2eG8N+kzxqUv0yq3oCYjRfeBcu0yWD+7lMAPxncxvgE2ZKqJSimlypVyGYNqNCATtxtGWw9Zi9bMCq3CbTlxp/Vbf0MYolnZ1UTpVRLuB2iBNUX/pHa+Bj1FkFOLj5KF2Ov7RXNlAJ7YS9tASAeO+hBit0hwFJquVUCYdSR71vzieupbtMy+0ry56jnZcpXzVWEGDLvxI8LfmIyLNDHG2HYymcspasy2yPoRpDBTzw3GLvSToos9WdDaaNuRPEHkTzhBp8Rm07lJikZTY33B74h1TgluNLT6ncsS7HWemZf1wMTytoFUOIK4uDBKUYBDj6DtPiYLBSjrf2SRofTbztGZtTdsoiqZnEesYkfvD+uMLepqVTjFPhmFkuTWiOpNijcCcp89vj848xu5HdHq1LyTzGvpCMXuyR5LD6rfiN/zhG+0SYSstCbC5YX2a4sCDtcbW7++HWlmXCnmIoYvhaVCPTzNj2kbip7v1sYdo1G1p/T4YSf2cwwZGZeqZsuZiATsBpqe7T4w9SMGGcoDYKF15gjU+sJE/AZsmd1d/DXTQag/rW4hy6KTnDFZgOwUX5WuBD+vgpadNeUVz+T5JKuhMs8xwhdxSnpUmEzWIJ7WW5t6Dwh5xVbrfiPlCXiU+WsztSDMcgahb6agawh6blX4z9AJYZSm4nSggrIzGwtZNwNAdtfGN0xWcf3VKR46fkIsmrnkApIAvoMx1AHdwGse6qrbd0TwF49EGV7Vz/yS/P6XgJj9FMlzAk5s7T5RYEbdk6X9PjB6Zh4/i1LeRAiTpJSIaajmy+2E6yUDvu1/hlaJ+yH0ImA4g6zXCgC6Hv2tFXpHOcznvbtKCdBbUH6RPg1O71ItpmVra25mJekuFssxLsNZf1EHxkFAzozVtMm9W91KG2h3AJIB48h5RtVg9YwEx17lY6sTtvpA3BiZdbo2YEKSe5svy/KGiVh6pNvoWuTvsN77Qpu/wBrX6NF1v8Axoz/AGzNFR5AthtodgLne5O5vENUcrX2MuZLnDxVr6QVnszqcq2Qa5joNNdBxgHipuZ4AN+pv3DiPgIsQs+hz6XUDSpkqoynLOXIxNrZ07SaDmhb+0RRmTrC/LWDVTXCswVHVTnlokwc80rRx5qCPOFSVPzLbgRp4HaIksppk1y2tNAvHcYTORLS1xvfcnckDYwo19rXhnxWQpGWwW2twNfOFqoksSRvbiNoCEFHhFlljseWv+jpH2UoxppqiblD2JNgW2KhVvoAOJIPoIL4X0YdURhLAYG92a7GxBB122tw0ha+ymSwndW5scpmheOVrABvnbvjrj7QFuocPxDr0ufzAPS+rllZaubf+TW445b+Bt+cC/s0rjKeoUKWBI7V7KLFt+83iv07rJYC9ZsGueduIHjtAr7O8RzddmOhnEgDYXAOndw8oWlP3anwdGhK3bng7PT1GbuMSKtzCjOriDobeERNiczhMb1MZU9K3L9F0tI2+GOsxBbXSFXpCiM6skwBwCpIN1I4Bxta99d9TAydOLe0zHxJMRSqlVBt5jnDOlpVd8ZvgC3RS2PD5N5Fa8prdVv7SggXNt5Z9lr8jY/CN6OloaiYs2WoWajgtlBRw1wbOunxGsYlTs6mxUqNwRe3cwNmX9bwqY8LETroMpFmWa0t1F7m1wQw7o9FN5i2jJw08M7KQM1+J08tbfMxLNcjKQLm9jqNRx3iCW4YKw2IuPAi4iy20eap1M4SkxpIklTBr48YB9J+jkupW+izBs3P+lu7v4QWO8aTkDAqwuDDD9SysSidt8HL6SS1POMuYMpBseXdqNCPrDbImqBqYh6R9HxlDJcgb8x3wnP1ss7kjhFdeojJ4lwN06rHwmdCmzeW0XZBvZuY+IgUxvqBF/Dm7Fv5T84Y9XrzWpeGJIsr7Z8It5bqRFSX7UXlGkY+lW7P9kxKOGjsgcjb4xJOGoblp5RrS6Fx3xIdjHRfwwd9AfpLSZpfXIoZ5epB2ZRuPn6mJcGnrNtNUWBS4Gmh9kjysIt07Xex2IhXwWc8itmUp9gsSngy5hb4ekaOnu93Tyg/oFPPI0YgRYX46QpYl0ialugA8yo17rm59IasVH/jB5EH8o5h9oBAqswF86KfnFXp6X+R/RD/ACLadIqircJmEsWLXCi2nMnUxLMokH72pY/iAilhWHyepDzZlmfWwa2UXPLckROr0a+ypmHwJj0KOZgNRLspmHzaD2OVaHCyyIyBRYDLazaqdPE798C5da38KmI7zYQVqFmTMNniYoDKcwA10BU/WOaOOS4PiPVzpblb5bk3OgFj9YITsTFVUS0ZcstBrbcgXJueA2EDcQwGolIJvVMFJsSQbC+oXxt89IYehnQ6qqFM9UGRrqCbC9vaNibkXAF7Ra8YyAsib0jn9XVTGlgWawvwsoGijhEx6Vm5ZJN3IAYljl000Ag70k6KVSpPMyke4F1ZQzL2feGW41Hdxih0UpUSQcygszXII1GU6Ag7EEXtFDhHO77G1fNw9vPBcpBUOnW1UzJLA0koMtx/Ufa8rxUpM81ZsxtAwYKOA7JF+/TSCdfabZXcqg1NtzHkn5k7ACylBCi+psDc25RIAz/ZdLd6Hqsulje+gObMp+IHrCrSyOrzSny5pTGXcHTsnskHiCLQ1fZ/jiLJpxY3ZXGnGzsw+RhZ6V1gTEZhUZVc23962YfAkenKClnIEWUsQklv6QdCxHDu5xUlvLRCbf8AhlWJ5zH91fXWLlbNzrvY98W16MLVZepe4VARKOi572LzDyvrzNoUvnjC8mjo69zc/AZ+zWjYPOnTP3jgM3de+VPICHDFK8ItydY1wbD0pZOS93JzO22ZrAaDgAAAByAhM6Y4p1SGYdb6KObcP13GEp5fH2MW2R7XQmfaNifWzVl30Haa3P3R3aXPnFfodiATMoNmuGUc7ix8eELtTNLMWY3Ym5PfF7ouoNbS32+8Sr+HWrD8a0q9pl+69+47BQ01bUIrCXkLOUUNmBOXKC50sFuT/aYir6CtkNleUzcbywWFvLUecdbppWW99Tc/EkxOAoN7amKUqGuw1qbEzh5xJ9iDf4xqa1uIMdtmU8tr5kU35qIC4p0bppikLJlqW0zBACBfUi3G14B0xfKkixayS7RyybXqR2gwNrAqSD6jh3Qv1eGzKl1SW2dnIRFcXOvetj36x3qR0fpEBtIlXO90X6RNR4PSym6yXIlI/wDMqKDr3gaRZUkuFNAWahT7ia4LIdJEpHtnSWqtbUXUBT8ovMdI9Q7t3Ej1Nx8DEVbOCWvqWbKBxhG/RSisw5bKFLySxgRlEN9o2ZDaE3p7fuLCyjHCFzFej92zShodxyPd3QwyDmUEag/9RIEMGtPOSWYsGSUlyLjrEmGtZiD7w+I1+sRz3ttA2TNtUS+ZcD13+F42tdh0STBXY0SN4vjaKUkaxdG0YGhXDCRTYWc98brvaMVA1jRG7du6KupY/ZH2V5Js48SIC9LZPV1FNUD/AFAjeF9Pzg0B227mBjHSKl6yQ442zD/cuo+Ig9PPYmDHpk9Yl5ZHdHNunEu4kvx7SenaHzMdFkzx1SuxsAtybE7DuhGxPHKRrDqWnZTcZjlW+17DU+Bh3Q0WOyNq6Il+WUC8HmyAljLLzDe4C5ja9xblBmmSob91SZBzey/PWBM7pdNUZZKS5I/oQX9T9IDVmJTpv7yY7dxbT02jdyTg6NLxGmkoBUTJXWW7WU5teQAF7RYw3GKaYhZGCKSRY3W9tL25fQxzLBsPM+aE2G7Hu5Dvi9jE8U/Zt7OlhyHj+tY73sPASqbWR8qp9C7Au+Yjb2yB4AaCLtL0gpZaBEmWUaABG+kcvp8SR1DXIBF9R9IuI4IuDpE78nODR0z/APJ6f/VH9rfSKVfj1Aw/8ipM8Zd7f3COc1Feie03wP5QPm9JqcEDPqTbRW34biOyCPVbIwmZ/wDzLryzr/8AERQm4Rhh0DTEW1rLa9uV2S4hZGMSybAnlsYnlzi2w+UdleAsMaKGVhklZYRJh6oWQm5OxFzqATqY1qHw12JalDEkElhrcWsb302ELwkuf+/pGwpGPEfGJ3MjBt0nw+TOEsUcsIw0Itvf6c++Gvo/RpTSZcrTORdrcWtdj4X0EK0ujIIOe0HMb6SSqdJCKl36szXa3K6jvJJv3RRdFtZGdNNJ4f2WccrwCJY1mMbAfruvHI+mtUZiqvCUxU+Pf8oJVnSCY83rb5W923ug/nvACdN6yXNPBgXHiLmFqofLLD1EvpC04hp+zDDVqMTpkY2VWM095ljOAO+4HoYWmFh3nU+HAQd+z6c8vEaRl360Lbubsn4EwzLmDFGsM+pzGM0TomgvGerHKM96Cx9SRO4rmYOcamYOcWDIXlGPu68orloL39r/ANO3EAAjGWLH3deUe6kRX/xlnlE7ytKOUm3HU/KKOMi5kPxWZ8D/ANRemABrDlGHlg2uL6wNWonp7Ns+UuAWty4LSN2/w/nErRSk6HTwiZphjSj6hVJZ5I2sxhqWlqPH4kmLIiqs0gW5R7rjzjn6jT+ztrP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2056" name="AutoShape 8" descr="Výsledok vyh&amp;lcaron;adávania obrázkov pre dopyt mana&amp;zcaron;er BOZP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>
              <a:solidFill>
                <a:prstClr val="black"/>
              </a:solidFill>
              <a:cs typeface="+mn-cs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2425511"/>
            <a:ext cx="5832648" cy="40828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5" name="Nadpis 1"/>
          <p:cNvSpPr txBox="1">
            <a:spLocks/>
          </p:cNvSpPr>
          <p:nvPr/>
        </p:nvSpPr>
        <p:spPr bwMode="black">
          <a:xfrm>
            <a:off x="741812" y="478399"/>
            <a:ext cx="7994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>
              <a:defRPr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GB" dirty="0"/>
              <a:t>„Good“ and „bad“ work </a:t>
            </a:r>
            <a:r>
              <a:rPr lang="sk-SK" dirty="0" err="1" smtClean="0"/>
              <a:t>load</a:t>
            </a:r>
            <a:endParaRPr lang="en-GB" dirty="0"/>
          </a:p>
        </p:txBody>
      </p:sp>
      <p:sp>
        <p:nvSpPr>
          <p:cNvPr id="5" name="BlokTextu 4"/>
          <p:cNvSpPr txBox="1"/>
          <p:nvPr/>
        </p:nvSpPr>
        <p:spPr>
          <a:xfrm>
            <a:off x="612775" y="1412776"/>
            <a:ext cx="8123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 smtClean="0"/>
              <a:t>Stress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not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same</a:t>
            </a:r>
            <a:r>
              <a:rPr lang="sk-SK" sz="2400" dirty="0" smtClean="0"/>
              <a:t> as </a:t>
            </a:r>
            <a:r>
              <a:rPr lang="sk-SK" sz="2400" dirty="0" err="1" smtClean="0"/>
              <a:t>pressure</a:t>
            </a:r>
            <a:endParaRPr lang="sk-SK" sz="2400" dirty="0" smtClean="0"/>
          </a:p>
          <a:p>
            <a:r>
              <a:rPr lang="sk-SK" sz="2400" dirty="0" err="1" smtClean="0"/>
              <a:t>People</a:t>
            </a:r>
            <a:r>
              <a:rPr lang="sk-SK" sz="2400" dirty="0" smtClean="0"/>
              <a:t> </a:t>
            </a:r>
            <a:r>
              <a:rPr lang="sk-SK" sz="2400" dirty="0" err="1" smtClean="0"/>
              <a:t>work</a:t>
            </a:r>
            <a:r>
              <a:rPr lang="sk-SK" sz="2400" dirty="0" smtClean="0"/>
              <a:t> </a:t>
            </a:r>
            <a:r>
              <a:rPr lang="sk-SK" sz="2400" dirty="0" err="1" smtClean="0"/>
              <a:t>better</a:t>
            </a:r>
            <a:r>
              <a:rPr lang="sk-SK" sz="2400" dirty="0" smtClean="0"/>
              <a:t> </a:t>
            </a:r>
            <a:r>
              <a:rPr lang="sk-SK" sz="2400" dirty="0" err="1" smtClean="0"/>
              <a:t>with</a:t>
            </a:r>
            <a:r>
              <a:rPr lang="sk-SK" sz="2400" dirty="0" smtClean="0"/>
              <a:t> som (</a:t>
            </a:r>
            <a:r>
              <a:rPr lang="sk-SK" sz="2400" dirty="0" err="1" smtClean="0"/>
              <a:t>but</a:t>
            </a:r>
            <a:r>
              <a:rPr lang="sk-SK" sz="2400" dirty="0" smtClean="0"/>
              <a:t> </a:t>
            </a:r>
            <a:r>
              <a:rPr lang="sk-SK" sz="2400" dirty="0" err="1" smtClean="0"/>
              <a:t>not</a:t>
            </a:r>
            <a:r>
              <a:rPr lang="sk-SK" sz="2400" dirty="0" smtClean="0"/>
              <a:t> </a:t>
            </a:r>
            <a:r>
              <a:rPr lang="sk-SK" sz="2400" dirty="0" err="1" smtClean="0"/>
              <a:t>too</a:t>
            </a:r>
            <a:r>
              <a:rPr lang="sk-SK" sz="2400" dirty="0" smtClean="0"/>
              <a:t> </a:t>
            </a:r>
            <a:r>
              <a:rPr lang="sk-SK" sz="2400" dirty="0" err="1" smtClean="0"/>
              <a:t>much</a:t>
            </a:r>
            <a:r>
              <a:rPr lang="sk-SK" sz="2400" dirty="0" smtClean="0"/>
              <a:t>) </a:t>
            </a:r>
            <a:r>
              <a:rPr lang="sk-SK" sz="2400" dirty="0" err="1" smtClean="0"/>
              <a:t>pressure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</TotalTime>
  <Words>1026</Words>
  <Application>Microsoft Office PowerPoint</Application>
  <PresentationFormat>On-screen Show (4:3)</PresentationFormat>
  <Paragraphs>175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Century Gothic</vt:lpstr>
      <vt:lpstr>Rage Italic</vt:lpstr>
      <vt:lpstr>Times New Roman</vt:lpstr>
      <vt:lpstr>Wingdings</vt:lpstr>
      <vt:lpstr>Výchozí návrh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Ivan</dc:creator>
  <cp:lastModifiedBy>Nicolae, Olga</cp:lastModifiedBy>
  <cp:revision>197</cp:revision>
  <dcterms:created xsi:type="dcterms:W3CDTF">2011-10-05T13:34:13Z</dcterms:created>
  <dcterms:modified xsi:type="dcterms:W3CDTF">2018-10-08T08:03:37Z</dcterms:modified>
</cp:coreProperties>
</file>