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559F6D-5D49-43B0-BCA3-CE75FE19FCDC}" type="datetimeFigureOut">
              <a:rPr lang="sr-Latn-BA" smtClean="0"/>
              <a:t>8.5.2013</a:t>
            </a:fld>
            <a:endParaRPr lang="sr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r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03B722D-4E99-4B2D-86F1-961301F00BAA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9F6D-5D49-43B0-BCA3-CE75FE19FCDC}" type="datetimeFigureOut">
              <a:rPr lang="sr-Latn-BA" smtClean="0"/>
              <a:t>8.5.2013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722D-4E99-4B2D-86F1-961301F00BAA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9F6D-5D49-43B0-BCA3-CE75FE19FCDC}" type="datetimeFigureOut">
              <a:rPr lang="sr-Latn-BA" smtClean="0"/>
              <a:t>8.5.2013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722D-4E99-4B2D-86F1-961301F00BAA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9F6D-5D49-43B0-BCA3-CE75FE19FCDC}" type="datetimeFigureOut">
              <a:rPr lang="sr-Latn-BA" smtClean="0"/>
              <a:t>8.5.2013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722D-4E99-4B2D-86F1-961301F00BAA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9F6D-5D49-43B0-BCA3-CE75FE19FCDC}" type="datetimeFigureOut">
              <a:rPr lang="sr-Latn-BA" smtClean="0"/>
              <a:t>8.5.2013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722D-4E99-4B2D-86F1-961301F00BAA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9F6D-5D49-43B0-BCA3-CE75FE19FCDC}" type="datetimeFigureOut">
              <a:rPr lang="sr-Latn-BA" smtClean="0"/>
              <a:t>8.5.2013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722D-4E99-4B2D-86F1-961301F00BAA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559F6D-5D49-43B0-BCA3-CE75FE19FCDC}" type="datetimeFigureOut">
              <a:rPr lang="sr-Latn-BA" smtClean="0"/>
              <a:t>8.5.2013</a:t>
            </a:fld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3B722D-4E99-4B2D-86F1-961301F00BAA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559F6D-5D49-43B0-BCA3-CE75FE19FCDC}" type="datetimeFigureOut">
              <a:rPr lang="sr-Latn-BA" smtClean="0"/>
              <a:t>8.5.2013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03B722D-4E99-4B2D-86F1-961301F00BAA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9F6D-5D49-43B0-BCA3-CE75FE19FCDC}" type="datetimeFigureOut">
              <a:rPr lang="sr-Latn-BA" smtClean="0"/>
              <a:t>8.5.2013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722D-4E99-4B2D-86F1-961301F00BAA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9F6D-5D49-43B0-BCA3-CE75FE19FCDC}" type="datetimeFigureOut">
              <a:rPr lang="sr-Latn-BA" smtClean="0"/>
              <a:t>8.5.2013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722D-4E99-4B2D-86F1-961301F00BAA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9F6D-5D49-43B0-BCA3-CE75FE19FCDC}" type="datetimeFigureOut">
              <a:rPr lang="sr-Latn-BA" smtClean="0"/>
              <a:t>8.5.2013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722D-4E99-4B2D-86F1-961301F00BAA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559F6D-5D49-43B0-BCA3-CE75FE19FCDC}" type="datetimeFigureOut">
              <a:rPr lang="sr-Latn-BA" smtClean="0"/>
              <a:t>8.5.2013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r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03B722D-4E99-4B2D-86F1-961301F00BAA}" type="slidenum">
              <a:rPr lang="sr-Latn-BA" smtClean="0"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944215"/>
          </a:xfrm>
        </p:spPr>
        <p:txBody>
          <a:bodyPr>
            <a:normAutofit fontScale="90000"/>
          </a:bodyPr>
          <a:lstStyle/>
          <a:p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/>
              <a:t/>
            </a:r>
            <a:br>
              <a:rPr lang="sr-Latn-BA" dirty="0"/>
            </a:br>
            <a:r>
              <a:rPr lang="sr-Latn-BA" dirty="0" smtClean="0"/>
              <a:t>REGRUTOVANJE NOVIH ČLANOVA U SINDIKAT</a:t>
            </a:r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920880" cy="1919064"/>
          </a:xfrm>
        </p:spPr>
        <p:txBody>
          <a:bodyPr>
            <a:normAutofit fontScale="92500"/>
          </a:bodyPr>
          <a:lstStyle/>
          <a:p>
            <a:pPr algn="l"/>
            <a:endParaRPr lang="sr-Latn-BA" dirty="0" smtClean="0"/>
          </a:p>
          <a:p>
            <a:pPr algn="l"/>
            <a:endParaRPr lang="sr-Latn-BA" dirty="0"/>
          </a:p>
          <a:p>
            <a:pPr algn="l"/>
            <a:r>
              <a:rPr lang="sr-Latn-BA" dirty="0" smtClean="0">
                <a:solidFill>
                  <a:schemeClr val="tx1"/>
                </a:solidFill>
              </a:rPr>
              <a:t>Banja Luka, 09.05.2013 . god.                      </a:t>
            </a:r>
            <a:r>
              <a:rPr lang="sr-Latn-BA" sz="2800" dirty="0" smtClean="0">
                <a:solidFill>
                  <a:schemeClr val="tx1"/>
                </a:solidFill>
              </a:rPr>
              <a:t>Goran Stanković</a:t>
            </a:r>
          </a:p>
          <a:p>
            <a:pPr algn="l"/>
            <a:r>
              <a:rPr lang="sr-Latn-BA" sz="2800" dirty="0" smtClean="0">
                <a:solidFill>
                  <a:schemeClr val="tx1"/>
                </a:solidFill>
              </a:rPr>
              <a:t>                                                            Savez  sindikata RS</a:t>
            </a:r>
            <a:endParaRPr lang="sr-Latn-BA" sz="2800" dirty="0">
              <a:solidFill>
                <a:schemeClr val="tx1"/>
              </a:solidFill>
            </a:endParaRPr>
          </a:p>
        </p:txBody>
      </p:sp>
      <p:pic>
        <p:nvPicPr>
          <p:cNvPr id="4" name="Picture 3" descr="savez-sindikata-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1584176" cy="926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616624"/>
          </a:xfrm>
        </p:spPr>
        <p:txBody>
          <a:bodyPr>
            <a:noAutofit/>
          </a:bodyPr>
          <a:lstStyle/>
          <a:p>
            <a:r>
              <a:rPr lang="sr-Latn-BA" sz="3200" dirty="0" smtClean="0">
                <a:solidFill>
                  <a:schemeClr val="bg1"/>
                </a:solidFill>
              </a:rPr>
              <a:t>Štampani su letci, plakati, majice i ostali propagandni materijal.</a:t>
            </a:r>
            <a:br>
              <a:rPr lang="sr-Latn-BA" sz="3200" dirty="0" smtClean="0">
                <a:solidFill>
                  <a:schemeClr val="bg1"/>
                </a:solidFill>
              </a:rPr>
            </a:br>
            <a:r>
              <a:rPr lang="sr-Latn-BA" sz="3200" dirty="0" smtClean="0">
                <a:solidFill>
                  <a:schemeClr val="bg1"/>
                </a:solidFill>
              </a:rPr>
              <a:t>Letci su dijeljeni i putem dnevne štampe.</a:t>
            </a:r>
            <a:br>
              <a:rPr lang="sr-Latn-BA" sz="3200" dirty="0" smtClean="0">
                <a:solidFill>
                  <a:schemeClr val="bg1"/>
                </a:solidFill>
              </a:rPr>
            </a:br>
            <a:r>
              <a:rPr lang="sr-Latn-BA" sz="3200" dirty="0" smtClean="0">
                <a:solidFill>
                  <a:schemeClr val="bg1"/>
                </a:solidFill>
              </a:rPr>
              <a:t>Mladi aktivisti u tri grada (po 30) su imali svoje info-pulteve, gdje su dijelili letke, razgovarali sa radnicima i građanima o radu na crno i prednostima učlanjenja u sindikat.</a:t>
            </a:r>
            <a:br>
              <a:rPr lang="sr-Latn-BA" sz="3200" dirty="0" smtClean="0">
                <a:solidFill>
                  <a:schemeClr val="bg1"/>
                </a:solidFill>
              </a:rPr>
            </a:br>
            <a:r>
              <a:rPr lang="sr-Latn-BA" sz="3200" dirty="0" smtClean="0">
                <a:solidFill>
                  <a:schemeClr val="bg1"/>
                </a:solidFill>
              </a:rPr>
              <a:t>Radnici i građani su imali mogućnost da prijave poslodavce kod kojih rade radnici na crno.</a:t>
            </a:r>
            <a:endParaRPr lang="sr-Latn-B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400600"/>
          </a:xfrm>
        </p:spPr>
        <p:txBody>
          <a:bodyPr>
            <a:noAutofit/>
          </a:bodyPr>
          <a:lstStyle/>
          <a:p>
            <a:r>
              <a:rPr lang="sr-Latn-BA" sz="2900" dirty="0" smtClean="0">
                <a:solidFill>
                  <a:schemeClr val="bg1"/>
                </a:solidFill>
              </a:rPr>
              <a:t>Aktiv mladih je svoje zahtjeve povodom kampanje predao Vladi RS i Uniji udruženja poslodavaca.</a:t>
            </a:r>
            <a:br>
              <a:rPr lang="sr-Latn-BA" sz="2900" dirty="0" smtClean="0">
                <a:solidFill>
                  <a:schemeClr val="bg1"/>
                </a:solidFill>
              </a:rPr>
            </a:br>
            <a:r>
              <a:rPr lang="sr-Latn-BA" sz="2900" dirty="0" smtClean="0">
                <a:solidFill>
                  <a:schemeClr val="bg1"/>
                </a:solidFill>
              </a:rPr>
              <a:t>Predstavnike Aktiva mladih primila je predsjednica Vlade RS i predsjednik Unije udruženja poslodavaca koji su dali punu podršku kampanji. </a:t>
            </a:r>
            <a:r>
              <a:rPr lang="sr-Latn-BA" sz="2900" dirty="0" smtClean="0">
                <a:solidFill>
                  <a:schemeClr val="bg1"/>
                </a:solidFill>
              </a:rPr>
              <a:t/>
            </a:r>
            <a:br>
              <a:rPr lang="sr-Latn-BA" sz="2900" dirty="0" smtClean="0">
                <a:solidFill>
                  <a:schemeClr val="bg1"/>
                </a:solidFill>
              </a:rPr>
            </a:br>
            <a:r>
              <a:rPr lang="sr-Latn-BA" sz="2900" dirty="0" smtClean="0">
                <a:solidFill>
                  <a:schemeClr val="bg1"/>
                </a:solidFill>
              </a:rPr>
              <a:t>Mladi su dijelili letke zaposlenim u Vladi RS, jer većina njih nije sindikalno organizovana, te radnicima zaposlenim u preduzećima i radnjama koji nisu sindikalno organizovani ili se pretpostavlja da rade na crno.</a:t>
            </a:r>
            <a:endParaRPr lang="sr-Latn-BA" sz="2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0"/>
          </a:xfrm>
        </p:spPr>
        <p:txBody>
          <a:bodyPr>
            <a:normAutofit fontScale="90000"/>
          </a:bodyPr>
          <a:lstStyle/>
          <a:p>
            <a:r>
              <a:rPr lang="sr-Latn-B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B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B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 Vlada RS donese aktivne mjere i programe zapošljavanja, kako bi se smanjio enorman broj nezaposlenih u RS, posebno mladih i obrazovanih do 35 godina starosti.</a:t>
            </a:r>
            <a:br>
              <a:rPr lang="sr-Latn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 se od novih investitora i kompanija, posebno onih koje dolaze iz inostranstva i RS, zahzjeva dosljedno poštovanje radničkih prava i sindikalnih sloboda.</a:t>
            </a:r>
            <a:br>
              <a:rPr lang="sr-Latn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 Vlada RS, obavezno i odmah donese odluku da javna konkurencija (raspisivanje oglasa) bude obaveza za sve javne ustanove i javna preduzeća, kako bi svi nezaposleni imali istu šansu i mogućnost zaposlenja.</a:t>
            </a:r>
            <a:br>
              <a:rPr lang="sr-Latn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 se prekovremeni rad uvede u legalne tokove, jer on skriva mnoga radna mjesta, što je šansa za novo zaposšljenje.</a:t>
            </a:r>
            <a:r>
              <a:rPr lang="sr-Latn-B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B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B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sr-Latn-BA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0"/>
          </a:xfrm>
        </p:spPr>
        <p:txBody>
          <a:bodyPr>
            <a:noAutofit/>
          </a:bodyPr>
          <a:lstStyle/>
          <a:p>
            <a: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 Inspektorat RS poveća broj inspekcijskih kontrola kako bi smanjio broj radnika koji rade “na crno”, odnosno u neformalnoj ekonomiji, što je posebno izraženo u trgovini, ugostiteljstvu,  građevinstvu, prerađivačkoj industriji, pa čak i u javnom sektoru.</a:t>
            </a:r>
            <a:b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 Inspektorat RS redovno prati i svakog </a:t>
            </a:r>
            <a: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mjeseca obavještava </a:t>
            </a:r>
            <a: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socijalne partnere i javnost RS o broju radnika koje pronađe da rade “na crno” i o broju oni radnika koji su prevedeni u legalan rad.</a:t>
            </a:r>
            <a:b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 se javno prozovu poslodavci koji krše radnička i sindikalna prava i ne poštuju zakone i druge propise RS.</a:t>
            </a:r>
            <a:b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 Vlada RS i  Unija udruženja poslodavaca RS svojim aktivnostima omoguće slobodu sindikalnog organizovanja i djelovanja u skladu sa konvencijama Međunarodne organizacije rada i zakonima RS i pruže konkretnu garanciju da radnici zbog sindikalnog organizovanja i rada neće imati negativne posljedice.</a:t>
            </a:r>
            <a:b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 se radnicima, zaposlenim u u privatnim i upravnim organizacijama i organima uprave, omogući sindikalno organizovanje u skaldu sa zakonom i njihovom slobodno izraženom voljom.</a:t>
            </a:r>
            <a:endParaRPr lang="sr-Latn-BA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78288"/>
          </a:xfrm>
        </p:spPr>
        <p:txBody>
          <a:bodyPr>
            <a:normAutofit/>
          </a:bodyPr>
          <a:lstStyle/>
          <a:p>
            <a:r>
              <a:rPr lang="sr-Latn-BA" sz="4400" dirty="0" smtClean="0">
                <a:solidFill>
                  <a:schemeClr val="bg1"/>
                </a:solidFill>
              </a:rPr>
              <a:t>Svoju podršku, dolaskom na Trg Krajine u Banjoj Luci, gdje je bio postavljen info-pult dali su ministar rada i boračko-invalidske zaštite RS, direktor Inspektorata i glavni inspektor rada.</a:t>
            </a:r>
            <a:endParaRPr lang="sr-Latn-BA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328592"/>
          </a:xfrm>
        </p:spPr>
        <p:txBody>
          <a:bodyPr>
            <a:noAutofit/>
          </a:bodyPr>
          <a:lstStyle/>
          <a:p>
            <a:r>
              <a:rPr lang="sr-Latn-BA" sz="4400" dirty="0" smtClean="0">
                <a:solidFill>
                  <a:schemeClr val="bg1"/>
                </a:solidFill>
              </a:rPr>
              <a:t>Prvi dan kampanje dostavljene su i prve prijave poslodavaca kod kojih radnici rade na crno, a neki od tih “nevidljivih” radnika su se obratili javnosti i iznijeli svoje probleme.</a:t>
            </a:r>
            <a:br>
              <a:rPr lang="sr-Latn-BA" sz="4400" dirty="0" smtClean="0">
                <a:solidFill>
                  <a:schemeClr val="bg1"/>
                </a:solidFill>
              </a:rPr>
            </a:br>
            <a:r>
              <a:rPr lang="sr-Latn-BA" sz="4400" dirty="0" smtClean="0">
                <a:solidFill>
                  <a:schemeClr val="bg1"/>
                </a:solidFill>
              </a:rPr>
              <a:t>Sve aktivnosti su bile medijski propraćene.</a:t>
            </a:r>
            <a:endParaRPr lang="sr-Latn-BA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768752"/>
          </a:xfrm>
        </p:spPr>
        <p:txBody>
          <a:bodyPr>
            <a:normAutofit fontScale="90000"/>
          </a:bodyPr>
          <a:lstStyle/>
          <a:p>
            <a:r>
              <a:rPr lang="sr-Latn-BA" sz="3600" dirty="0" smtClean="0">
                <a:solidFill>
                  <a:schemeClr val="bg1"/>
                </a:solidFill>
              </a:rPr>
              <a:t/>
            </a:r>
            <a:br>
              <a:rPr lang="sr-Latn-BA" sz="3600" dirty="0" smtClean="0">
                <a:solidFill>
                  <a:schemeClr val="bg1"/>
                </a:solidFill>
              </a:rPr>
            </a:br>
            <a:r>
              <a:rPr lang="sr-Latn-BA" sz="3600" dirty="0" smtClean="0">
                <a:solidFill>
                  <a:schemeClr val="bg1"/>
                </a:solidFill>
              </a:rPr>
              <a:t/>
            </a:r>
            <a:br>
              <a:rPr lang="sr-Latn-BA" sz="3600" dirty="0" smtClean="0">
                <a:solidFill>
                  <a:schemeClr val="bg1"/>
                </a:solidFill>
              </a:rPr>
            </a:br>
            <a:r>
              <a:rPr lang="sr-Latn-BA" sz="3700" dirty="0" smtClean="0">
                <a:solidFill>
                  <a:schemeClr val="bg1"/>
                </a:solidFill>
              </a:rPr>
              <a:t>U toku kampanje planirano je da se izradi brošura “vodič za buduće članove sindikata” u okviru kojeg će se radnicima dati odgovori na osnovna pitanja: </a:t>
            </a:r>
            <a:br>
              <a:rPr lang="sr-Latn-BA" sz="3700" dirty="0" smtClean="0">
                <a:solidFill>
                  <a:schemeClr val="bg1"/>
                </a:solidFill>
              </a:rPr>
            </a:br>
            <a:r>
              <a:rPr lang="sr-Latn-BA" sz="3700" dirty="0" smtClean="0">
                <a:solidFill>
                  <a:schemeClr val="bg1"/>
                </a:solidFill>
              </a:rPr>
              <a:t>Šta j sindikat?</a:t>
            </a:r>
            <a:br>
              <a:rPr lang="sr-Latn-BA" sz="3700" dirty="0" smtClean="0">
                <a:solidFill>
                  <a:schemeClr val="bg1"/>
                </a:solidFill>
              </a:rPr>
            </a:br>
            <a:r>
              <a:rPr lang="sr-Latn-BA" sz="3700" dirty="0" smtClean="0">
                <a:solidFill>
                  <a:schemeClr val="bg1"/>
                </a:solidFill>
              </a:rPr>
              <a:t>Kako i zašto se učlaniti u sindikat?</a:t>
            </a:r>
            <a:br>
              <a:rPr lang="sr-Latn-BA" sz="3700" dirty="0" smtClean="0">
                <a:solidFill>
                  <a:schemeClr val="bg1"/>
                </a:solidFill>
              </a:rPr>
            </a:br>
            <a:r>
              <a:rPr lang="sr-Latn-BA" sz="3700" dirty="0" smtClean="0">
                <a:solidFill>
                  <a:schemeClr val="bg1"/>
                </a:solidFill>
              </a:rPr>
              <a:t>Kako zaštititi svoja prava? </a:t>
            </a:r>
            <a:br>
              <a:rPr lang="sr-Latn-BA" sz="3700" dirty="0" smtClean="0">
                <a:solidFill>
                  <a:schemeClr val="bg1"/>
                </a:solidFill>
              </a:rPr>
            </a:br>
            <a:r>
              <a:rPr lang="sr-Latn-BA" sz="3700" dirty="0" smtClean="0">
                <a:solidFill>
                  <a:schemeClr val="bg1"/>
                </a:solidFill>
              </a:rPr>
              <a:t>Koje su obaveze mladog radnika – sindikalca?</a:t>
            </a:r>
            <a:r>
              <a:rPr lang="sr-Latn-BA" sz="3600" dirty="0" smtClean="0"/>
              <a:t/>
            </a:r>
            <a:br>
              <a:rPr lang="sr-Latn-BA" sz="3600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endParaRPr lang="sr-Latn-B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328592"/>
          </a:xfrm>
        </p:spPr>
        <p:txBody>
          <a:bodyPr>
            <a:noAutofit/>
          </a:bodyPr>
          <a:lstStyle/>
          <a:p>
            <a:r>
              <a:rPr lang="sr-Latn-BA" sz="4400" dirty="0" smtClean="0">
                <a:solidFill>
                  <a:schemeClr val="bg1"/>
                </a:solidFill>
              </a:rPr>
              <a:t>Kampanja će se proširiti i na ostale gradove u RS kroz različite ulične akcije, radionice, koncerte...</a:t>
            </a:r>
            <a:br>
              <a:rPr lang="sr-Latn-BA" sz="4400" dirty="0" smtClean="0">
                <a:solidFill>
                  <a:schemeClr val="bg1"/>
                </a:solidFill>
              </a:rPr>
            </a:br>
            <a:r>
              <a:rPr lang="sr-Latn-BA" sz="4400" dirty="0" smtClean="0">
                <a:solidFill>
                  <a:schemeClr val="bg1"/>
                </a:solidFill>
              </a:rPr>
              <a:t>j</a:t>
            </a:r>
            <a:r>
              <a:rPr lang="sr-Latn-BA" sz="4400" dirty="0" smtClean="0">
                <a:solidFill>
                  <a:schemeClr val="bg1"/>
                </a:solidFill>
              </a:rPr>
              <a:t>er Sindikat je bitan!</a:t>
            </a:r>
            <a:endParaRPr lang="sr-Latn-BA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429000"/>
            <a:ext cx="6851104" cy="2160240"/>
          </a:xfrm>
        </p:spPr>
        <p:txBody>
          <a:bodyPr>
            <a:normAutofit/>
          </a:bodyPr>
          <a:lstStyle/>
          <a:p>
            <a:r>
              <a:rPr lang="sr-Latn-BA" sz="6000" dirty="0" smtClean="0">
                <a:solidFill>
                  <a:srgbClr val="FF0000"/>
                </a:solidFill>
              </a:rPr>
              <a:t>HVALA NA PAŽNJI!</a:t>
            </a:r>
            <a:endParaRPr lang="sr-Latn-BA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170167" cy="1152128"/>
          </a:xfrm>
        </p:spPr>
        <p:txBody>
          <a:bodyPr/>
          <a:lstStyle/>
          <a:p>
            <a:r>
              <a:rPr lang="sr-Latn-BA" sz="4400" dirty="0" smtClean="0"/>
              <a:t>Osnovni problemi mladih u RS</a:t>
            </a:r>
            <a:endParaRPr lang="sr-Latn-BA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76872"/>
            <a:ext cx="7772400" cy="374441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Latn-BA" sz="3000" dirty="0" smtClean="0">
                <a:solidFill>
                  <a:schemeClr val="bg1"/>
                </a:solidFill>
              </a:rPr>
              <a:t>Nezaposlenost  -  155.000, od čega je mladih do 35 godina 40%</a:t>
            </a:r>
          </a:p>
          <a:p>
            <a:pPr>
              <a:buFontTx/>
              <a:buChar char="-"/>
            </a:pPr>
            <a:r>
              <a:rPr lang="sr-Latn-BA" sz="3000" dirty="0" smtClean="0">
                <a:solidFill>
                  <a:schemeClr val="bg1"/>
                </a:solidFill>
              </a:rPr>
              <a:t>Nesigurna radna mjesta</a:t>
            </a:r>
          </a:p>
          <a:p>
            <a:pPr>
              <a:buFontTx/>
              <a:buChar char="-"/>
            </a:pPr>
            <a:r>
              <a:rPr lang="sr-Latn-BA" sz="3000" dirty="0" smtClean="0">
                <a:solidFill>
                  <a:schemeClr val="bg1"/>
                </a:solidFill>
              </a:rPr>
              <a:t>Rad u neformalnoj ekonomiji</a:t>
            </a:r>
            <a:r>
              <a:rPr lang="sr-Latn-BA" sz="3000" dirty="0" smtClean="0">
                <a:solidFill>
                  <a:schemeClr val="bg1"/>
                </a:solidFill>
              </a:rPr>
              <a:t> </a:t>
            </a:r>
            <a:r>
              <a:rPr lang="sr-Latn-BA" sz="3000" dirty="0" smtClean="0">
                <a:solidFill>
                  <a:schemeClr val="bg1"/>
                </a:solidFill>
              </a:rPr>
              <a:t> -  rad na crno</a:t>
            </a:r>
          </a:p>
          <a:p>
            <a:pPr>
              <a:buFontTx/>
              <a:buChar char="-"/>
            </a:pPr>
            <a:r>
              <a:rPr lang="sr-Latn-BA" sz="3000" dirty="0" smtClean="0">
                <a:solidFill>
                  <a:schemeClr val="bg1"/>
                </a:solidFill>
              </a:rPr>
              <a:t>Kršenje osnovnih radničkih prava, posebno mladih randika</a:t>
            </a:r>
          </a:p>
          <a:p>
            <a:pPr>
              <a:buFontTx/>
              <a:buChar char="-"/>
            </a:pPr>
            <a:endParaRPr lang="sr-Latn-BA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544616"/>
          </a:xfrm>
        </p:spPr>
        <p:txBody>
          <a:bodyPr>
            <a:normAutofit/>
          </a:bodyPr>
          <a:lstStyle/>
          <a:p>
            <a:r>
              <a:rPr lang="sr-Latn-BA" sz="3200" dirty="0" smtClean="0">
                <a:solidFill>
                  <a:schemeClr val="bg1"/>
                </a:solidFill>
              </a:rPr>
              <a:t>Prema procjenama institucije u RS, prvenstveno Inspektorata, preko 80.000 radnika radi na crno.</a:t>
            </a:r>
            <a:br>
              <a:rPr lang="sr-Latn-BA" sz="3200" dirty="0" smtClean="0">
                <a:solidFill>
                  <a:schemeClr val="bg1"/>
                </a:solidFill>
              </a:rPr>
            </a:br>
            <a:r>
              <a:rPr lang="sr-Latn-BA" sz="3200" dirty="0" smtClean="0">
                <a:solidFill>
                  <a:schemeClr val="bg1"/>
                </a:solidFill>
              </a:rPr>
              <a:t/>
            </a:r>
            <a:br>
              <a:rPr lang="sr-Latn-BA" sz="3200" dirty="0" smtClean="0">
                <a:solidFill>
                  <a:schemeClr val="bg1"/>
                </a:solidFill>
              </a:rPr>
            </a:br>
            <a:r>
              <a:rPr lang="sr-Latn-BA" sz="3200" dirty="0" smtClean="0">
                <a:solidFill>
                  <a:schemeClr val="bg1"/>
                </a:solidFill>
              </a:rPr>
              <a:t>Ti radnici nemaju nikakva prava. </a:t>
            </a:r>
            <a:br>
              <a:rPr lang="sr-Latn-BA" sz="3200" dirty="0" smtClean="0">
                <a:solidFill>
                  <a:schemeClr val="bg1"/>
                </a:solidFill>
              </a:rPr>
            </a:br>
            <a:r>
              <a:rPr lang="sr-Latn-BA" sz="3200" dirty="0" smtClean="0">
                <a:solidFill>
                  <a:schemeClr val="bg1"/>
                </a:solidFill>
              </a:rPr>
              <a:t>Nemaju JIB u Poreskoj upravi, nemaju ugovor o radu, nemaju pravo da se liječe, nemaju pravo da se kreditno zaduže, nemaju pravo da idu u penziju, nemaju pravo da kažu da su radnici!</a:t>
            </a:r>
            <a:endParaRPr lang="sr-Latn-B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34272"/>
          </a:xfrm>
        </p:spPr>
        <p:txBody>
          <a:bodyPr>
            <a:normAutofit fontScale="90000"/>
          </a:bodyPr>
          <a:lstStyle/>
          <a:p>
            <a:r>
              <a:rPr lang="sr-Latn-BA" dirty="0" smtClean="0">
                <a:solidFill>
                  <a:schemeClr val="bg1"/>
                </a:solidFill>
              </a:rPr>
              <a:t>To su bili neki od razloga da Aktiv mladih Saveza sindikata RS, povodom Prvog maja, pokrene kampanju za nova učlanjenja u sindikat i borbu protiv rada na crno.</a:t>
            </a:r>
            <a:br>
              <a:rPr lang="sr-Latn-BA" dirty="0" smtClean="0">
                <a:solidFill>
                  <a:schemeClr val="bg1"/>
                </a:solidFill>
              </a:rPr>
            </a:br>
            <a:r>
              <a:rPr lang="sr-Latn-BA" dirty="0" smtClean="0">
                <a:solidFill>
                  <a:schemeClr val="bg1"/>
                </a:solidFill>
              </a:rPr>
              <a:t/>
            </a:r>
            <a:br>
              <a:rPr lang="sr-Latn-BA" dirty="0" smtClean="0">
                <a:solidFill>
                  <a:schemeClr val="bg1"/>
                </a:solidFill>
              </a:rPr>
            </a:br>
            <a:r>
              <a:rPr lang="sr-Latn-BA" dirty="0" smtClean="0">
                <a:solidFill>
                  <a:schemeClr val="bg1"/>
                </a:solidFill>
              </a:rPr>
              <a:t>Aktiv mladih je za kampanju dobio podršku Predsjedništva i svih 15 granskih sindikata koji djeluju u okviru SSRS.</a:t>
            </a:r>
            <a:endParaRPr lang="sr-Latn-B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38328"/>
          </a:xfrm>
        </p:spPr>
        <p:txBody>
          <a:bodyPr>
            <a:normAutofit/>
          </a:bodyPr>
          <a:lstStyle/>
          <a:p>
            <a:r>
              <a:rPr lang="sr-Latn-BA" dirty="0" smtClean="0">
                <a:solidFill>
                  <a:schemeClr val="bg1"/>
                </a:solidFill>
              </a:rPr>
              <a:t>Kampanja će trajati godinu dana, započela je 30. aprila 2013. god. i trajaće do 01. maja 2014. god.</a:t>
            </a:r>
            <a:br>
              <a:rPr lang="sr-Latn-BA" dirty="0" smtClean="0">
                <a:solidFill>
                  <a:schemeClr val="bg1"/>
                </a:solidFill>
              </a:rPr>
            </a:br>
            <a:r>
              <a:rPr lang="sr-Latn-BA" dirty="0" smtClean="0">
                <a:solidFill>
                  <a:schemeClr val="bg1"/>
                </a:solidFill>
              </a:rPr>
              <a:t/>
            </a:r>
            <a:br>
              <a:rPr lang="sr-Latn-BA" dirty="0" smtClean="0">
                <a:solidFill>
                  <a:schemeClr val="bg1"/>
                </a:solidFill>
              </a:rPr>
            </a:br>
            <a:r>
              <a:rPr lang="sr-Latn-BA" dirty="0" smtClean="0">
                <a:solidFill>
                  <a:schemeClr val="bg1"/>
                </a:solidFill>
              </a:rPr>
              <a:t>Kampanja se vodi pod motom i nazivom :</a:t>
            </a:r>
            <a:endParaRPr lang="sr-Latn-B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302224"/>
          </a:xfrm>
        </p:spPr>
        <p:txBody>
          <a:bodyPr>
            <a:normAutofit/>
          </a:bodyPr>
          <a:lstStyle/>
          <a:p>
            <a:pPr algn="ctr"/>
            <a:r>
              <a:rPr lang="sr-Latn-BA" sz="5400" dirty="0" smtClean="0">
                <a:solidFill>
                  <a:schemeClr val="bg1"/>
                </a:solidFill>
              </a:rPr>
              <a:t>“Sindikat je bitan - učlani se u sindikat, jer je to jedini način da zaštitiš svoja radnička prava!”</a:t>
            </a:r>
            <a:endParaRPr lang="sr-Latn-BA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256584"/>
          </a:xfrm>
        </p:spPr>
        <p:txBody>
          <a:bodyPr>
            <a:normAutofit fontScale="90000"/>
          </a:bodyPr>
          <a:lstStyle/>
          <a:p>
            <a:r>
              <a:rPr lang="sr-Latn-BA" sz="3600" dirty="0" smtClean="0">
                <a:solidFill>
                  <a:schemeClr val="bg1"/>
                </a:solidFill>
              </a:rPr>
              <a:t>Cilj kampnje je da se oni radnici koji nisu članovi sindikata, prvenstveno mladi, ohrabre i upoznaju sa svojim pravima i prednostima učlanjenja u sindikat i time zaštite svoja prava na radnom mjestu garantovana zakonima i kolektivnim ugovorom, te da se 20% radnika, koji rade na crno (16.000), prevede u legalne oblike rada.</a:t>
            </a:r>
            <a:r>
              <a:rPr lang="sr-Latn-BA" sz="3200" dirty="0" smtClean="0">
                <a:solidFill>
                  <a:schemeClr val="bg1"/>
                </a:solidFill>
              </a:rPr>
              <a:t/>
            </a:r>
            <a:br>
              <a:rPr lang="sr-Latn-BA" sz="3200" dirty="0" smtClean="0">
                <a:solidFill>
                  <a:schemeClr val="bg1"/>
                </a:solidFill>
              </a:rPr>
            </a:br>
            <a:r>
              <a:rPr lang="sr-Latn-BA" sz="3200" dirty="0" smtClean="0">
                <a:solidFill>
                  <a:schemeClr val="bg1"/>
                </a:solidFill>
              </a:rPr>
              <a:t/>
            </a:r>
            <a:br>
              <a:rPr lang="sr-Latn-BA" sz="3200" dirty="0" smtClean="0">
                <a:solidFill>
                  <a:schemeClr val="bg1"/>
                </a:solidFill>
              </a:rPr>
            </a:br>
            <a:endParaRPr lang="sr-Latn-B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256584"/>
          </a:xfrm>
        </p:spPr>
        <p:txBody>
          <a:bodyPr>
            <a:noAutofit/>
          </a:bodyPr>
          <a:lstStyle/>
          <a:p>
            <a:r>
              <a:rPr lang="sr-Latn-BA" sz="1200" dirty="0" smtClean="0"/>
              <a:t/>
            </a:r>
            <a:br>
              <a:rPr lang="sr-Latn-BA" sz="1200" dirty="0" smtClean="0"/>
            </a:br>
            <a:r>
              <a:rPr lang="sr-Latn-BA" sz="1200" dirty="0" smtClean="0"/>
              <a:t/>
            </a:r>
            <a:br>
              <a:rPr lang="sr-Latn-BA" sz="1200" dirty="0" smtClean="0"/>
            </a:br>
            <a:r>
              <a:rPr lang="sr-Latn-BA" sz="1200" dirty="0" smtClean="0"/>
              <a:t/>
            </a:r>
            <a:br>
              <a:rPr lang="sr-Latn-BA" sz="1200" dirty="0" smtClean="0"/>
            </a:br>
            <a:r>
              <a:rPr lang="sr-Latn-BA" sz="3600" dirty="0" smtClean="0">
                <a:solidFill>
                  <a:schemeClr val="bg1"/>
                </a:solidFill>
              </a:rPr>
              <a:t>Od ove društveno korisne kampanje neposrednu korist bi imali radnici, penzioneri, osiguranici, trudnice, te budžeti na lokalnom i  državnom nivou, mjesečno bi iznosila 25  miliona KM. </a:t>
            </a:r>
            <a:br>
              <a:rPr lang="sr-Latn-BA" sz="3600" dirty="0" smtClean="0">
                <a:solidFill>
                  <a:schemeClr val="bg1"/>
                </a:solidFill>
              </a:rPr>
            </a:br>
            <a:r>
              <a:rPr lang="sr-Latn-BA" sz="3600" dirty="0" smtClean="0">
                <a:solidFill>
                  <a:schemeClr val="bg1"/>
                </a:solidFill>
              </a:rPr>
              <a:t>Zbog toga smo tražili podršku  Vlade RS, Unije udrženja poslodavaca i kontrolnih organa, prvenstveno  Inspektorata.</a:t>
            </a:r>
            <a:r>
              <a:rPr lang="sr-Latn-BA" sz="1600" dirty="0" smtClean="0"/>
              <a:t/>
            </a:r>
            <a:br>
              <a:rPr lang="sr-Latn-BA" sz="1600" dirty="0" smtClean="0"/>
            </a:br>
            <a:endParaRPr lang="sr-Latn-BA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950296"/>
          </a:xfrm>
        </p:spPr>
        <p:txBody>
          <a:bodyPr>
            <a:normAutofit/>
          </a:bodyPr>
          <a:lstStyle/>
          <a:p>
            <a:r>
              <a:rPr lang="sr-Latn-BA" sz="4400" dirty="0" smtClean="0">
                <a:solidFill>
                  <a:schemeClr val="bg1"/>
                </a:solidFill>
              </a:rPr>
              <a:t>Kampanju smo započeli u tri grada :</a:t>
            </a:r>
            <a:br>
              <a:rPr lang="sr-Latn-BA" sz="4400" dirty="0" smtClean="0">
                <a:solidFill>
                  <a:schemeClr val="bg1"/>
                </a:solidFill>
              </a:rPr>
            </a:br>
            <a:r>
              <a:rPr lang="sr-Latn-BA" sz="4400" dirty="0" smtClean="0">
                <a:solidFill>
                  <a:schemeClr val="bg1"/>
                </a:solidFill>
              </a:rPr>
              <a:t>- Banja Luka</a:t>
            </a:r>
            <a:br>
              <a:rPr lang="sr-Latn-BA" sz="4400" dirty="0" smtClean="0">
                <a:solidFill>
                  <a:schemeClr val="bg1"/>
                </a:solidFill>
              </a:rPr>
            </a:br>
            <a:r>
              <a:rPr lang="sr-Latn-BA" sz="4400" dirty="0" smtClean="0">
                <a:solidFill>
                  <a:schemeClr val="bg1"/>
                </a:solidFill>
              </a:rPr>
              <a:t>- Doboj</a:t>
            </a:r>
            <a:br>
              <a:rPr lang="sr-Latn-BA" sz="4400" dirty="0" smtClean="0">
                <a:solidFill>
                  <a:schemeClr val="bg1"/>
                </a:solidFill>
              </a:rPr>
            </a:br>
            <a:r>
              <a:rPr lang="sr-Latn-BA" sz="4400" dirty="0" smtClean="0">
                <a:solidFill>
                  <a:schemeClr val="bg1"/>
                </a:solidFill>
              </a:rPr>
              <a:t>- Istočno Sarajevo.</a:t>
            </a:r>
            <a:r>
              <a:rPr lang="sr-Latn-BA" sz="3600" dirty="0" smtClean="0"/>
              <a:t/>
            </a:r>
            <a:br>
              <a:rPr lang="sr-Latn-BA" sz="3600" dirty="0" smtClean="0"/>
            </a:br>
            <a:endParaRPr lang="sr-Latn-BA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</TotalTime>
  <Words>369</Words>
  <Application>Microsoft Office PowerPoint</Application>
  <PresentationFormat>On-screen Show (4:3)</PresentationFormat>
  <Paragraphs>26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  REGRUTOVANJE NOVIH ČLANOVA U SINDIKAT</vt:lpstr>
      <vt:lpstr>Osnovni problemi mladih u RS</vt:lpstr>
      <vt:lpstr>Prema procjenama institucije u RS, prvenstveno Inspektorata, preko 80.000 radnika radi na crno.  Ti radnici nemaju nikakva prava.  Nemaju JIB u Poreskoj upravi, nemaju ugovor o radu, nemaju pravo da se liječe, nemaju pravo da se kreditno zaduže, nemaju pravo da idu u penziju, nemaju pravo da kažu da su radnici!</vt:lpstr>
      <vt:lpstr>To su bili neki od razloga da Aktiv mladih Saveza sindikata RS, povodom Prvog maja, pokrene kampanju za nova učlanjenja u sindikat i borbu protiv rada na crno.  Aktiv mladih je za kampanju dobio podršku Predsjedništva i svih 15 granskih sindikata koji djeluju u okviru SSRS.</vt:lpstr>
      <vt:lpstr>Kampanja će trajati godinu dana, započela je 30. aprila 2013. god. i trajaće do 01. maja 2014. god.  Kampanja se vodi pod motom i nazivom :</vt:lpstr>
      <vt:lpstr>“Sindikat je bitan - učlani se u sindikat, jer je to jedini način da zaštitiš svoja radnička prava!”</vt:lpstr>
      <vt:lpstr>Cilj kampnje je da se oni radnici koji nisu članovi sindikata, prvenstveno mladi, ohrabre i upoznaju sa svojim pravima i prednostima učlanjenja u sindikat i time zaštite svoja prava na radnom mjestu garantovana zakonima i kolektivnim ugovorom, te da se 20% radnika, koji rade na crno (16.000), prevede u legalne oblike rada.  </vt:lpstr>
      <vt:lpstr>   Od ove društveno korisne kampanje neposrednu korist bi imali radnici, penzioneri, osiguranici, trudnice, te budžeti na lokalnom i  državnom nivou, mjesečno bi iznosila 25  miliona KM.  Zbog toga smo tražili podršku  Vlade RS, Unije udrženja poslodavaca i kontrolnih organa, prvenstveno  Inspektorata. </vt:lpstr>
      <vt:lpstr>Kampanju smo započeli u tri grada : - Banja Luka - Doboj - Istočno Sarajevo. </vt:lpstr>
      <vt:lpstr>Štampani su letci, plakati, majice i ostali propagandni materijal. Letci su dijeljeni i putem dnevne štampe. Mladi aktivisti u tri grada (po 30) su imali svoje info-pulteve, gdje su dijelili letke, razgovarali sa radnicima i građanima o radu na crno i prednostima učlanjenja u sindikat. Radnici i građani su imali mogućnost da prijave poslodavce kod kojih rade radnici na crno.</vt:lpstr>
      <vt:lpstr>Aktiv mladih je svoje zahtjeve povodom kampanje predao Vladi RS i Uniji udruženja poslodavaca. Predstavnike Aktiva mladih primila je predsjednica Vlade RS i predsjednik Unije udruženja poslodavaca koji su dali punu podršku kampanji.  Mladi su dijelili letke zaposlenim u Vladi RS, jer većina njih nije sindikalno organizovana, te radnicima zaposlenim u preduzećima i radnjama koji nisu sindikalno organizovani ili se pretpostavlja da rade na crno.</vt:lpstr>
      <vt:lpstr>  Da Vlada RS donese aktivne mjere i programe zapošljavanja, kako bi se smanjio enorman broj nezaposlenih u RS, posebno mladih i obrazovanih do 35 godina starosti.  Da se od novih investitora i kompanija, posebno onih koje dolaze iz inostranstva i RS, zahzjeva dosljedno poštovanje radničkih prava i sindikalnih sloboda.  Da Vlada RS, obavezno i odmah donese odluku da javna konkurencija (raspisivanje oglasa) bude obaveza za sve javne ustanove i javna preduzeća, kako bi svi nezaposleni imali istu šansu i mogućnost zaposlenja.  Da se prekovremeni rad uvede u legalne tokove, jer on skriva mnoga radna mjesta, što je šansa za novo zaposšljenje.   </vt:lpstr>
      <vt:lpstr>Da Inspektorat RS poveća broj inspekcijskih kontrola kako bi smanjio broj radnika koji rade “na crno”, odnosno u neformalnoj ekonomiji, što je posebno izraženo u trgovini, ugostiteljstvu,  građevinstvu, prerađivačkoj industriji, pa čak i u javnom sektoru.  Da Inspektorat RS redovno prati i svakog mjeseca obavještava socijalne partnere i javnost RS o broju radnika koje pronađe da rade “na crno” i o broju oni radnika koji su prevedeni u legalan rad. Da se javno prozovu poslodavci koji krše radnička i sindikalna prava i ne poštuju zakone i druge propise RS.  Da Vlada RS i  Unija udruženja poslodavaca RS svojim aktivnostima omoguće slobodu sindikalnog organizovanja i djelovanja u skladu sa konvencijama Međunarodne organizacije rada i zakonima RS i pruže konkretnu garanciju da radnici zbog sindikalnog organizovanja i rada neće imati negativne posljedice.  Da se radnicima, zaposlenim u u privatnim i upravnim organizacijama i organima uprave, omogući sindikalno organizovanje u skaldu sa zakonom i njihovom slobodno izraženom voljom.</vt:lpstr>
      <vt:lpstr>Svoju podršku, dolaskom na Trg Krajine u Banjoj Luci, gdje je bio postavljen info-pult dali su ministar rada i boračko-invalidske zaštite RS, direktor Inspektorata i glavni inspektor rada.</vt:lpstr>
      <vt:lpstr>Prvi dan kampanje dostavljene su i prve prijave poslodavaca kod kojih radnici rade na crno, a neki od tih “nevidljivih” radnika su se obratili javnosti i iznijeli svoje probleme. Sve aktivnosti su bile medijski propraćene.</vt:lpstr>
      <vt:lpstr>  U toku kampanje planirano je da se izradi brošura “vodič za buduće članove sindikata” u okviru kojeg će se radnicima dati odgovori na osnovna pitanja:  Šta j sindikat? Kako i zašto se učlaniti u sindikat? Kako zaštititi svoja prava?  Koje su obaveze mladog radnika – sindikalca?   </vt:lpstr>
      <vt:lpstr>Kampanja će se proširiti i na ostale gradove u RS kroz različite ulične akcije, radionice, koncerte... jer Sindikat je bitan!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REGRUTOVANJE NOVIH ČLANOVA U SINDIKAT</dc:title>
  <dc:creator>Goran</dc:creator>
  <cp:lastModifiedBy>Goran</cp:lastModifiedBy>
  <cp:revision>10</cp:revision>
  <dcterms:created xsi:type="dcterms:W3CDTF">2013-05-08T19:26:37Z</dcterms:created>
  <dcterms:modified xsi:type="dcterms:W3CDTF">2013-05-08T20:56:35Z</dcterms:modified>
</cp:coreProperties>
</file>