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1" r:id="rId1"/>
  </p:sldMasterIdLst>
  <p:notesMasterIdLst>
    <p:notesMasterId r:id="rId16"/>
  </p:notesMasterIdLst>
  <p:handoutMasterIdLst>
    <p:handoutMasterId r:id="rId17"/>
  </p:handoutMasterIdLst>
  <p:sldIdLst>
    <p:sldId id="671" r:id="rId2"/>
    <p:sldId id="257" r:id="rId3"/>
    <p:sldId id="349" r:id="rId4"/>
    <p:sldId id="276" r:id="rId5"/>
    <p:sldId id="677" r:id="rId6"/>
    <p:sldId id="673" r:id="rId7"/>
    <p:sldId id="672" r:id="rId8"/>
    <p:sldId id="675" r:id="rId9"/>
    <p:sldId id="669" r:id="rId10"/>
    <p:sldId id="351" r:id="rId11"/>
    <p:sldId id="666" r:id="rId12"/>
    <p:sldId id="674" r:id="rId13"/>
    <p:sldId id="670"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6C20"/>
    <a:srgbClr val="FB636F"/>
    <a:srgbClr val="1E2DBE"/>
    <a:srgbClr val="70B450"/>
    <a:srgbClr val="548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9" autoAdjust="0"/>
    <p:restoredTop sz="88484" autoAdjust="0"/>
  </p:normalViewPr>
  <p:slideViewPr>
    <p:cSldViewPr snapToGrid="0">
      <p:cViewPr varScale="1">
        <p:scale>
          <a:sx n="59" d="100"/>
          <a:sy n="59" d="100"/>
        </p:scale>
        <p:origin x="1136" y="52"/>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Respondent</c:v>
                </c:pt>
              </c:strCache>
            </c:strRef>
          </c:tx>
          <c:explosion val="17"/>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E1B-4501-82E9-DC760A61FE9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E1B-4501-82E9-DC760A61FE9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E1B-4501-82E9-DC760A61FE9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Governments</c:v>
                </c:pt>
                <c:pt idx="1">
                  <c:v>Workers</c:v>
                </c:pt>
                <c:pt idx="2">
                  <c:v>Employers</c:v>
                </c:pt>
              </c:strCache>
            </c:strRef>
          </c:cat>
          <c:val>
            <c:numRef>
              <c:f>Sheet1!$B$2:$B$4</c:f>
              <c:numCache>
                <c:formatCode>0%</c:formatCode>
                <c:ptCount val="3"/>
                <c:pt idx="0">
                  <c:v>0.38</c:v>
                </c:pt>
                <c:pt idx="1">
                  <c:v>0.41</c:v>
                </c:pt>
                <c:pt idx="2">
                  <c:v>0.22</c:v>
                </c:pt>
              </c:numCache>
            </c:numRef>
          </c:val>
          <c:extLst>
            <c:ext xmlns:c16="http://schemas.microsoft.com/office/drawing/2014/chart" uri="{C3380CC4-5D6E-409C-BE32-E72D297353CC}">
              <c16:uniqueId val="{00000000-334D-4B47-9A25-6703B0D91D3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hyperlink" Target="https://www.ilo.org/ilc/ILCSessions/112/reports/reports-to-the-conference/WCMS_863811/lang--en/index.htm" TargetMode="Externa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ilo.org/ilc/ILCSessions/112/reports/reports-to-the-conference/WCMS_863811/lang--en/index.htm" TargetMode="External"/><Relationship Id="rId7"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AED91-BE5D-4A1F-895D-ED31FF190C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D8FF03D-7F13-4911-ACE7-16818D6D9A04}">
      <dgm:prSet/>
      <dgm:spPr>
        <a:solidFill>
          <a:schemeClr val="accent3">
            <a:lumMod val="20000"/>
            <a:lumOff val="80000"/>
          </a:schemeClr>
        </a:solidFill>
      </dgm:spPr>
      <dgm:t>
        <a:bodyPr/>
        <a:lstStyle/>
        <a:p>
          <a:pPr>
            <a:lnSpc>
              <a:spcPct val="100000"/>
            </a:lnSpc>
          </a:pPr>
          <a:r>
            <a:rPr lang="en-GB" dirty="0"/>
            <a:t>The Governing Body mandated the Office to place this item on the agenda of the 112th and 113th Sessions (2024–25) of the International Labour Conference (standard-setting – double discussion). The Office prepared a preliminary “</a:t>
          </a:r>
          <a:r>
            <a:rPr lang="en-GB"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white” Report IV</a:t>
          </a:r>
          <a:r>
            <a:rPr lang="en-GB" dirty="0">
              <a:solidFill>
                <a:srgbClr val="FF0000"/>
              </a:solidFill>
            </a:rPr>
            <a:t> </a:t>
          </a:r>
          <a:r>
            <a:rPr lang="en-GB" dirty="0"/>
            <a:t>(1) setting out the law and practice in different countries, together with a questionnaire, which was transmitted to Member States in December 2022.  Despite the 31 July deadline and given the initial low number of responses and several requests for extending the period coming from governments, responses were accepted up to 24</a:t>
          </a:r>
          <a:r>
            <a:rPr lang="en-GB" baseline="30000" dirty="0"/>
            <a:t>th</a:t>
          </a:r>
          <a:r>
            <a:rPr lang="en-GB" dirty="0"/>
            <a:t> October 2023. Report IV(2) “yellow report” based on these responses was published in February 2024. </a:t>
          </a:r>
          <a:endParaRPr lang="en-US" dirty="0"/>
        </a:p>
      </dgm:t>
    </dgm:pt>
    <dgm:pt modelId="{CF5BDA3E-B16F-401D-AB92-E65819EB8963}" type="parTrans" cxnId="{E379ECE7-4D01-4134-8A9B-3BAD67088665}">
      <dgm:prSet/>
      <dgm:spPr/>
      <dgm:t>
        <a:bodyPr/>
        <a:lstStyle/>
        <a:p>
          <a:endParaRPr lang="en-US"/>
        </a:p>
      </dgm:t>
    </dgm:pt>
    <dgm:pt modelId="{E8BDA472-0A7C-4936-93B0-35D0180CB5E6}" type="sibTrans" cxnId="{E379ECE7-4D01-4134-8A9B-3BAD67088665}">
      <dgm:prSet/>
      <dgm:spPr/>
      <dgm:t>
        <a:bodyPr/>
        <a:lstStyle/>
        <a:p>
          <a:endParaRPr lang="en-US"/>
        </a:p>
      </dgm:t>
    </dgm:pt>
    <dgm:pt modelId="{64BDBF69-F0B0-4930-B397-B2C872409FDE}">
      <dgm:prSet custT="1"/>
      <dgm:spPr/>
      <dgm:t>
        <a:bodyPr/>
        <a:lstStyle/>
        <a:p>
          <a:pPr>
            <a:lnSpc>
              <a:spcPct val="100000"/>
            </a:lnSpc>
          </a:pPr>
          <a:r>
            <a:rPr lang="en-GB" sz="1800" dirty="0"/>
            <a:t>If, after the first discussion, the Conference deems the question suitable for a Convention and/or Recommendation and places it on the agenda of the 2025 ILC, the Office, based on the first discussion, will prepare a “brown” report within two months, limiting the scope of the discussion to the results of the First ILC Discussion, and placing questions or situations so to received suggestions.</a:t>
          </a:r>
          <a:endParaRPr lang="en-US" sz="1800" dirty="0"/>
        </a:p>
      </dgm:t>
    </dgm:pt>
    <dgm:pt modelId="{1CB5A72F-6414-4CE1-A759-8B91C7A6919B}" type="parTrans" cxnId="{6AD5F0C2-2338-4AFF-B6A5-AFCB95FC0046}">
      <dgm:prSet/>
      <dgm:spPr/>
      <dgm:t>
        <a:bodyPr/>
        <a:lstStyle/>
        <a:p>
          <a:endParaRPr lang="en-US"/>
        </a:p>
      </dgm:t>
    </dgm:pt>
    <dgm:pt modelId="{F5C91A1A-4A8F-4894-B41C-B8E642DCE411}" type="sibTrans" cxnId="{6AD5F0C2-2338-4AFF-B6A5-AFCB95FC0046}">
      <dgm:prSet/>
      <dgm:spPr/>
      <dgm:t>
        <a:bodyPr/>
        <a:lstStyle/>
        <a:p>
          <a:endParaRPr lang="en-US"/>
        </a:p>
      </dgm:t>
    </dgm:pt>
    <dgm:pt modelId="{621C46A0-6186-41AD-95F9-36BB1D2E30A8}">
      <dgm:prSet custT="1"/>
      <dgm:spPr/>
      <dgm:t>
        <a:bodyPr/>
        <a:lstStyle/>
        <a:p>
          <a:pPr>
            <a:lnSpc>
              <a:spcPct val="100000"/>
            </a:lnSpc>
          </a:pPr>
          <a:r>
            <a:rPr lang="en-GB" sz="2000" dirty="0"/>
            <a:t>Governments will then be asked to state within three months, following consultation, whether they have any proposed amendments or comments. Finally, the Office will prepare the “blue” report at least three months before the second Conference discussion.</a:t>
          </a:r>
          <a:endParaRPr lang="en-US" sz="2000" dirty="0"/>
        </a:p>
      </dgm:t>
    </dgm:pt>
    <dgm:pt modelId="{1D1FAC6D-291E-4341-AC84-D422371C840A}" type="parTrans" cxnId="{D5BCE679-D5CC-419A-BB4A-4F269EDC9B70}">
      <dgm:prSet/>
      <dgm:spPr/>
      <dgm:t>
        <a:bodyPr/>
        <a:lstStyle/>
        <a:p>
          <a:endParaRPr lang="en-US"/>
        </a:p>
      </dgm:t>
    </dgm:pt>
    <dgm:pt modelId="{EECAE1CD-54DF-4BC0-8BE2-A60F50D39BED}" type="sibTrans" cxnId="{D5BCE679-D5CC-419A-BB4A-4F269EDC9B70}">
      <dgm:prSet/>
      <dgm:spPr/>
      <dgm:t>
        <a:bodyPr/>
        <a:lstStyle/>
        <a:p>
          <a:endParaRPr lang="en-US"/>
        </a:p>
      </dgm:t>
    </dgm:pt>
    <dgm:pt modelId="{137936FB-86E3-4CE2-A181-3F31A980CC71}" type="pres">
      <dgm:prSet presAssocID="{0BAAED91-BE5D-4A1F-895D-ED31FF190C29}" presName="root" presStyleCnt="0">
        <dgm:presLayoutVars>
          <dgm:dir/>
          <dgm:resizeHandles val="exact"/>
        </dgm:presLayoutVars>
      </dgm:prSet>
      <dgm:spPr/>
    </dgm:pt>
    <dgm:pt modelId="{CA203820-B3E1-4170-B189-DDB768F25F31}" type="pres">
      <dgm:prSet presAssocID="{ED8FF03D-7F13-4911-ACE7-16818D6D9A04}" presName="compNode" presStyleCnt="0"/>
      <dgm:spPr/>
    </dgm:pt>
    <dgm:pt modelId="{68842F76-B32E-4671-B656-971FAB511D5F}" type="pres">
      <dgm:prSet presAssocID="{ED8FF03D-7F13-4911-ACE7-16818D6D9A04}" presName="bgRect" presStyleLbl="bgShp" presStyleIdx="0" presStyleCnt="3"/>
      <dgm:spPr/>
    </dgm:pt>
    <dgm:pt modelId="{0DE49013-BF8C-408D-9637-64931003E8C0}" type="pres">
      <dgm:prSet presAssocID="{ED8FF03D-7F13-4911-ACE7-16818D6D9A04}"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ista de comprobación"/>
        </a:ext>
      </dgm:extLst>
    </dgm:pt>
    <dgm:pt modelId="{558F866F-BADB-42D5-80E9-8422F8A5FCD3}" type="pres">
      <dgm:prSet presAssocID="{ED8FF03D-7F13-4911-ACE7-16818D6D9A04}" presName="spaceRect" presStyleCnt="0"/>
      <dgm:spPr/>
    </dgm:pt>
    <dgm:pt modelId="{8DDCE082-D675-42A6-BA08-56CEF27F4128}" type="pres">
      <dgm:prSet presAssocID="{ED8FF03D-7F13-4911-ACE7-16818D6D9A04}" presName="parTx" presStyleLbl="revTx" presStyleIdx="0" presStyleCnt="3">
        <dgm:presLayoutVars>
          <dgm:chMax val="0"/>
          <dgm:chPref val="0"/>
        </dgm:presLayoutVars>
      </dgm:prSet>
      <dgm:spPr/>
    </dgm:pt>
    <dgm:pt modelId="{4DF06C13-1101-4C3D-A44D-CFBDABFA9176}" type="pres">
      <dgm:prSet presAssocID="{E8BDA472-0A7C-4936-93B0-35D0180CB5E6}" presName="sibTrans" presStyleCnt="0"/>
      <dgm:spPr/>
    </dgm:pt>
    <dgm:pt modelId="{9A29FCEF-1DB1-4960-BB56-43985A088BD5}" type="pres">
      <dgm:prSet presAssocID="{64BDBF69-F0B0-4930-B397-B2C872409FDE}" presName="compNode" presStyleCnt="0"/>
      <dgm:spPr/>
    </dgm:pt>
    <dgm:pt modelId="{9E1E46BB-C975-47DD-ABD6-64CF44FBFD6B}" type="pres">
      <dgm:prSet presAssocID="{64BDBF69-F0B0-4930-B397-B2C872409FDE}" presName="bgRect" presStyleLbl="bgShp" presStyleIdx="1" presStyleCnt="3"/>
      <dgm:spPr/>
    </dgm:pt>
    <dgm:pt modelId="{5DF7FD3F-FAA0-4840-AA16-61607C69183D}" type="pres">
      <dgm:prSet presAssocID="{64BDBF69-F0B0-4930-B397-B2C872409FD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Presentation with Checklist"/>
        </a:ext>
      </dgm:extLst>
    </dgm:pt>
    <dgm:pt modelId="{5235102B-F48C-49D8-9FF7-1C4419CB6B4E}" type="pres">
      <dgm:prSet presAssocID="{64BDBF69-F0B0-4930-B397-B2C872409FDE}" presName="spaceRect" presStyleCnt="0"/>
      <dgm:spPr/>
    </dgm:pt>
    <dgm:pt modelId="{AF4D936C-0FD8-4FAA-B11E-F8C94968ED84}" type="pres">
      <dgm:prSet presAssocID="{64BDBF69-F0B0-4930-B397-B2C872409FDE}" presName="parTx" presStyleLbl="revTx" presStyleIdx="1" presStyleCnt="3">
        <dgm:presLayoutVars>
          <dgm:chMax val="0"/>
          <dgm:chPref val="0"/>
        </dgm:presLayoutVars>
      </dgm:prSet>
      <dgm:spPr/>
    </dgm:pt>
    <dgm:pt modelId="{30D863C5-8737-463B-BAA2-EBD0A35B25AA}" type="pres">
      <dgm:prSet presAssocID="{F5C91A1A-4A8F-4894-B41C-B8E642DCE411}" presName="sibTrans" presStyleCnt="0"/>
      <dgm:spPr/>
    </dgm:pt>
    <dgm:pt modelId="{04B53ED4-7B2A-42FC-A5BE-310F105776DF}" type="pres">
      <dgm:prSet presAssocID="{621C46A0-6186-41AD-95F9-36BB1D2E30A8}" presName="compNode" presStyleCnt="0"/>
      <dgm:spPr/>
    </dgm:pt>
    <dgm:pt modelId="{E2D7824D-FA68-4CF2-9BEA-BB689C52109A}" type="pres">
      <dgm:prSet presAssocID="{621C46A0-6186-41AD-95F9-36BB1D2E30A8}" presName="bgRect" presStyleLbl="bgShp" presStyleIdx="2" presStyleCnt="3"/>
      <dgm:spPr/>
    </dgm:pt>
    <dgm:pt modelId="{24526777-A2A1-45CC-B057-1E0C795E35D9}" type="pres">
      <dgm:prSet presAssocID="{621C46A0-6186-41AD-95F9-36BB1D2E30A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Juez"/>
        </a:ext>
      </dgm:extLst>
    </dgm:pt>
    <dgm:pt modelId="{665F5E92-4DEA-4256-99BA-0AD551344F40}" type="pres">
      <dgm:prSet presAssocID="{621C46A0-6186-41AD-95F9-36BB1D2E30A8}" presName="spaceRect" presStyleCnt="0"/>
      <dgm:spPr/>
    </dgm:pt>
    <dgm:pt modelId="{A78F23F2-03E9-4AF0-BD49-8BB36A5B434C}" type="pres">
      <dgm:prSet presAssocID="{621C46A0-6186-41AD-95F9-36BB1D2E30A8}" presName="parTx" presStyleLbl="revTx" presStyleIdx="2" presStyleCnt="3">
        <dgm:presLayoutVars>
          <dgm:chMax val="0"/>
          <dgm:chPref val="0"/>
        </dgm:presLayoutVars>
      </dgm:prSet>
      <dgm:spPr/>
    </dgm:pt>
  </dgm:ptLst>
  <dgm:cxnLst>
    <dgm:cxn modelId="{D28EEF01-13B7-4289-9DFF-1BBF8F4E34E8}" type="presOf" srcId="{64BDBF69-F0B0-4930-B397-B2C872409FDE}" destId="{AF4D936C-0FD8-4FAA-B11E-F8C94968ED84}" srcOrd="0" destOrd="0" presId="urn:microsoft.com/office/officeart/2018/2/layout/IconVerticalSolidList"/>
    <dgm:cxn modelId="{121E1E28-2503-4D75-95A3-D79D7E0CB52D}" type="presOf" srcId="{ED8FF03D-7F13-4911-ACE7-16818D6D9A04}" destId="{8DDCE082-D675-42A6-BA08-56CEF27F4128}" srcOrd="0" destOrd="0" presId="urn:microsoft.com/office/officeart/2018/2/layout/IconVerticalSolidList"/>
    <dgm:cxn modelId="{D5BCE679-D5CC-419A-BB4A-4F269EDC9B70}" srcId="{0BAAED91-BE5D-4A1F-895D-ED31FF190C29}" destId="{621C46A0-6186-41AD-95F9-36BB1D2E30A8}" srcOrd="2" destOrd="0" parTransId="{1D1FAC6D-291E-4341-AC84-D422371C840A}" sibTransId="{EECAE1CD-54DF-4BC0-8BE2-A60F50D39BED}"/>
    <dgm:cxn modelId="{5FF1A985-26A5-4A48-9FA0-01AFE0AC8825}" type="presOf" srcId="{621C46A0-6186-41AD-95F9-36BB1D2E30A8}" destId="{A78F23F2-03E9-4AF0-BD49-8BB36A5B434C}" srcOrd="0" destOrd="0" presId="urn:microsoft.com/office/officeart/2018/2/layout/IconVerticalSolidList"/>
    <dgm:cxn modelId="{6AD5F0C2-2338-4AFF-B6A5-AFCB95FC0046}" srcId="{0BAAED91-BE5D-4A1F-895D-ED31FF190C29}" destId="{64BDBF69-F0B0-4930-B397-B2C872409FDE}" srcOrd="1" destOrd="0" parTransId="{1CB5A72F-6414-4CE1-A759-8B91C7A6919B}" sibTransId="{F5C91A1A-4A8F-4894-B41C-B8E642DCE411}"/>
    <dgm:cxn modelId="{188288E1-0C42-4F29-8D52-4DF7DF747CDA}" type="presOf" srcId="{0BAAED91-BE5D-4A1F-895D-ED31FF190C29}" destId="{137936FB-86E3-4CE2-A181-3F31A980CC71}" srcOrd="0" destOrd="0" presId="urn:microsoft.com/office/officeart/2018/2/layout/IconVerticalSolidList"/>
    <dgm:cxn modelId="{E379ECE7-4D01-4134-8A9B-3BAD67088665}" srcId="{0BAAED91-BE5D-4A1F-895D-ED31FF190C29}" destId="{ED8FF03D-7F13-4911-ACE7-16818D6D9A04}" srcOrd="0" destOrd="0" parTransId="{CF5BDA3E-B16F-401D-AB92-E65819EB8963}" sibTransId="{E8BDA472-0A7C-4936-93B0-35D0180CB5E6}"/>
    <dgm:cxn modelId="{3E2F2C4C-16EC-4CC7-AD37-FC4C20DB44D2}" type="presParOf" srcId="{137936FB-86E3-4CE2-A181-3F31A980CC71}" destId="{CA203820-B3E1-4170-B189-DDB768F25F31}" srcOrd="0" destOrd="0" presId="urn:microsoft.com/office/officeart/2018/2/layout/IconVerticalSolidList"/>
    <dgm:cxn modelId="{D427B44C-FFC7-4AEA-9442-0013B8F59E5A}" type="presParOf" srcId="{CA203820-B3E1-4170-B189-DDB768F25F31}" destId="{68842F76-B32E-4671-B656-971FAB511D5F}" srcOrd="0" destOrd="0" presId="urn:microsoft.com/office/officeart/2018/2/layout/IconVerticalSolidList"/>
    <dgm:cxn modelId="{82D0A5AD-ADAC-40E1-9429-1FD5E1B8294A}" type="presParOf" srcId="{CA203820-B3E1-4170-B189-DDB768F25F31}" destId="{0DE49013-BF8C-408D-9637-64931003E8C0}" srcOrd="1" destOrd="0" presId="urn:microsoft.com/office/officeart/2018/2/layout/IconVerticalSolidList"/>
    <dgm:cxn modelId="{E71E257C-2EC3-4CB3-958C-E2FD4DAF0119}" type="presParOf" srcId="{CA203820-B3E1-4170-B189-DDB768F25F31}" destId="{558F866F-BADB-42D5-80E9-8422F8A5FCD3}" srcOrd="2" destOrd="0" presId="urn:microsoft.com/office/officeart/2018/2/layout/IconVerticalSolidList"/>
    <dgm:cxn modelId="{07A89703-018D-4810-9448-C6EEB492DFBB}" type="presParOf" srcId="{CA203820-B3E1-4170-B189-DDB768F25F31}" destId="{8DDCE082-D675-42A6-BA08-56CEF27F4128}" srcOrd="3" destOrd="0" presId="urn:microsoft.com/office/officeart/2018/2/layout/IconVerticalSolidList"/>
    <dgm:cxn modelId="{D648EE0D-4AE9-4262-88C1-B3306B26BEE9}" type="presParOf" srcId="{137936FB-86E3-4CE2-A181-3F31A980CC71}" destId="{4DF06C13-1101-4C3D-A44D-CFBDABFA9176}" srcOrd="1" destOrd="0" presId="urn:microsoft.com/office/officeart/2018/2/layout/IconVerticalSolidList"/>
    <dgm:cxn modelId="{BAABA7C5-6A0F-44D0-953D-D78587DF970B}" type="presParOf" srcId="{137936FB-86E3-4CE2-A181-3F31A980CC71}" destId="{9A29FCEF-1DB1-4960-BB56-43985A088BD5}" srcOrd="2" destOrd="0" presId="urn:microsoft.com/office/officeart/2018/2/layout/IconVerticalSolidList"/>
    <dgm:cxn modelId="{9F27D58B-D0DD-4106-9004-A32534FDA71F}" type="presParOf" srcId="{9A29FCEF-1DB1-4960-BB56-43985A088BD5}" destId="{9E1E46BB-C975-47DD-ABD6-64CF44FBFD6B}" srcOrd="0" destOrd="0" presId="urn:microsoft.com/office/officeart/2018/2/layout/IconVerticalSolidList"/>
    <dgm:cxn modelId="{42D61D8B-E150-404A-B917-4AE4EB27AAE3}" type="presParOf" srcId="{9A29FCEF-1DB1-4960-BB56-43985A088BD5}" destId="{5DF7FD3F-FAA0-4840-AA16-61607C69183D}" srcOrd="1" destOrd="0" presId="urn:microsoft.com/office/officeart/2018/2/layout/IconVerticalSolidList"/>
    <dgm:cxn modelId="{9710747B-AB6D-42A0-9ECC-968B13F38997}" type="presParOf" srcId="{9A29FCEF-1DB1-4960-BB56-43985A088BD5}" destId="{5235102B-F48C-49D8-9FF7-1C4419CB6B4E}" srcOrd="2" destOrd="0" presId="urn:microsoft.com/office/officeart/2018/2/layout/IconVerticalSolidList"/>
    <dgm:cxn modelId="{77FB10C2-707C-421F-8D4A-18E3CAC56996}" type="presParOf" srcId="{9A29FCEF-1DB1-4960-BB56-43985A088BD5}" destId="{AF4D936C-0FD8-4FAA-B11E-F8C94968ED84}" srcOrd="3" destOrd="0" presId="urn:microsoft.com/office/officeart/2018/2/layout/IconVerticalSolidList"/>
    <dgm:cxn modelId="{A9867A13-2086-448B-8BA6-7916758F0C6A}" type="presParOf" srcId="{137936FB-86E3-4CE2-A181-3F31A980CC71}" destId="{30D863C5-8737-463B-BAA2-EBD0A35B25AA}" srcOrd="3" destOrd="0" presId="urn:microsoft.com/office/officeart/2018/2/layout/IconVerticalSolidList"/>
    <dgm:cxn modelId="{10EF0393-8468-400A-9233-99666D333E84}" type="presParOf" srcId="{137936FB-86E3-4CE2-A181-3F31A980CC71}" destId="{04B53ED4-7B2A-42FC-A5BE-310F105776DF}" srcOrd="4" destOrd="0" presId="urn:microsoft.com/office/officeart/2018/2/layout/IconVerticalSolidList"/>
    <dgm:cxn modelId="{6C615EE0-286C-40EE-A7A6-AF914B217380}" type="presParOf" srcId="{04B53ED4-7B2A-42FC-A5BE-310F105776DF}" destId="{E2D7824D-FA68-4CF2-9BEA-BB689C52109A}" srcOrd="0" destOrd="0" presId="urn:microsoft.com/office/officeart/2018/2/layout/IconVerticalSolidList"/>
    <dgm:cxn modelId="{967041FD-603A-4442-9115-0554077AF79B}" type="presParOf" srcId="{04B53ED4-7B2A-42FC-A5BE-310F105776DF}" destId="{24526777-A2A1-45CC-B057-1E0C795E35D9}" srcOrd="1" destOrd="0" presId="urn:microsoft.com/office/officeart/2018/2/layout/IconVerticalSolidList"/>
    <dgm:cxn modelId="{7186CB21-145D-4B72-841B-51DDFDCFD982}" type="presParOf" srcId="{04B53ED4-7B2A-42FC-A5BE-310F105776DF}" destId="{665F5E92-4DEA-4256-99BA-0AD551344F40}" srcOrd="2" destOrd="0" presId="urn:microsoft.com/office/officeart/2018/2/layout/IconVerticalSolidList"/>
    <dgm:cxn modelId="{02A10D00-EB07-4568-ADED-3B581FFBFF19}" type="presParOf" srcId="{04B53ED4-7B2A-42FC-A5BE-310F105776DF}" destId="{A78F23F2-03E9-4AF0-BD49-8BB36A5B43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8CAE20-F976-4CF1-A78E-E13D9C81F92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1A8F85F-CDDB-4777-9D4A-6FB4ED49FC54}">
      <dgm:prSet/>
      <dgm:spPr/>
      <dgm:t>
        <a:bodyPr/>
        <a:lstStyle/>
        <a:p>
          <a:r>
            <a:rPr lang="en-GB"/>
            <a:t>The majority favour a Convention and a Recommendation (32/83 governments, employers 2/43, workers 64/92), but certain governments (25/83) and most employers’ organizations (29 of 43), expressed a preference for a non-binding Recommendation.</a:t>
          </a:r>
          <a:endParaRPr lang="en-US"/>
        </a:p>
      </dgm:t>
    </dgm:pt>
    <dgm:pt modelId="{854E020C-71C2-42E3-A634-B0FAC449786E}" type="parTrans" cxnId="{08CAD87D-802F-4DD9-9F3F-1E64B3D06809}">
      <dgm:prSet/>
      <dgm:spPr/>
      <dgm:t>
        <a:bodyPr/>
        <a:lstStyle/>
        <a:p>
          <a:endParaRPr lang="en-US"/>
        </a:p>
      </dgm:t>
    </dgm:pt>
    <dgm:pt modelId="{D09EC384-DC95-4156-ACE9-66A977B8AEA1}" type="sibTrans" cxnId="{08CAD87D-802F-4DD9-9F3F-1E64B3D06809}">
      <dgm:prSet/>
      <dgm:spPr/>
      <dgm:t>
        <a:bodyPr/>
        <a:lstStyle/>
        <a:p>
          <a:endParaRPr lang="en-US"/>
        </a:p>
      </dgm:t>
    </dgm:pt>
    <dgm:pt modelId="{4AE954F2-4D39-471D-89B9-0F70BF32B9DB}">
      <dgm:prSet/>
      <dgm:spPr/>
      <dgm:t>
        <a:bodyPr/>
        <a:lstStyle/>
        <a:p>
          <a:r>
            <a:rPr lang="en-GB"/>
            <a:t>However, if you add up any type of binding instrument is clear majority over non-binding, except for employers:</a:t>
          </a:r>
          <a:endParaRPr lang="en-US"/>
        </a:p>
      </dgm:t>
    </dgm:pt>
    <dgm:pt modelId="{B062E448-5164-412B-835B-3BB357282CC7}" type="parTrans" cxnId="{39647C23-B197-40A2-AF0A-F61DC8B50C3D}">
      <dgm:prSet/>
      <dgm:spPr/>
      <dgm:t>
        <a:bodyPr/>
        <a:lstStyle/>
        <a:p>
          <a:endParaRPr lang="en-US"/>
        </a:p>
      </dgm:t>
    </dgm:pt>
    <dgm:pt modelId="{695B652E-EE13-46D8-988C-51B85DA79A38}" type="sibTrans" cxnId="{39647C23-B197-40A2-AF0A-F61DC8B50C3D}">
      <dgm:prSet/>
      <dgm:spPr/>
      <dgm:t>
        <a:bodyPr/>
        <a:lstStyle/>
        <a:p>
          <a:endParaRPr lang="en-US"/>
        </a:p>
      </dgm:t>
    </dgm:pt>
    <dgm:pt modelId="{919EA79B-549C-48BB-96FD-E5566BF903E5}">
      <dgm:prSet/>
      <dgm:spPr/>
      <dgm:t>
        <a:bodyPr/>
        <a:lstStyle/>
        <a:p>
          <a:r>
            <a:rPr lang="en-GB"/>
            <a:t>Binding: G 50/83, E (6/43), W (82/92)</a:t>
          </a:r>
          <a:endParaRPr lang="en-US"/>
        </a:p>
      </dgm:t>
    </dgm:pt>
    <dgm:pt modelId="{6F1D7013-A303-4838-8947-7ACF3724AEC5}" type="parTrans" cxnId="{1AA48D32-7493-40AD-B2B0-2E0169BB133E}">
      <dgm:prSet/>
      <dgm:spPr/>
      <dgm:t>
        <a:bodyPr/>
        <a:lstStyle/>
        <a:p>
          <a:endParaRPr lang="en-US"/>
        </a:p>
      </dgm:t>
    </dgm:pt>
    <dgm:pt modelId="{CE70607D-7E5D-4558-A52F-244DA949870A}" type="sibTrans" cxnId="{1AA48D32-7493-40AD-B2B0-2E0169BB133E}">
      <dgm:prSet/>
      <dgm:spPr/>
      <dgm:t>
        <a:bodyPr/>
        <a:lstStyle/>
        <a:p>
          <a:endParaRPr lang="en-US"/>
        </a:p>
      </dgm:t>
    </dgm:pt>
    <dgm:pt modelId="{176874CE-7804-43D4-A512-AE4F1338CB0B}">
      <dgm:prSet/>
      <dgm:spPr/>
      <dgm:t>
        <a:bodyPr/>
        <a:lstStyle/>
        <a:p>
          <a:r>
            <a:rPr lang="en-GB"/>
            <a:t>Non-binding: G 25/83, E (29/43), W (2/92)</a:t>
          </a:r>
          <a:endParaRPr lang="en-US"/>
        </a:p>
      </dgm:t>
    </dgm:pt>
    <dgm:pt modelId="{6404073B-F4A3-4793-B0E1-0F188F5130FD}" type="parTrans" cxnId="{9090AF03-5FC5-49FC-9AFA-E8761A47197C}">
      <dgm:prSet/>
      <dgm:spPr/>
      <dgm:t>
        <a:bodyPr/>
        <a:lstStyle/>
        <a:p>
          <a:endParaRPr lang="en-US"/>
        </a:p>
      </dgm:t>
    </dgm:pt>
    <dgm:pt modelId="{A52B4BF0-469C-4EE7-8C1E-9137FA1BE9FC}" type="sibTrans" cxnId="{9090AF03-5FC5-49FC-9AFA-E8761A47197C}">
      <dgm:prSet/>
      <dgm:spPr/>
      <dgm:t>
        <a:bodyPr/>
        <a:lstStyle/>
        <a:p>
          <a:endParaRPr lang="en-US"/>
        </a:p>
      </dgm:t>
    </dgm:pt>
    <dgm:pt modelId="{5E68833E-71BB-40D6-988B-D60B36D18490}">
      <dgm:prSet/>
      <dgm:spPr/>
      <dgm:t>
        <a:bodyPr/>
        <a:lstStyle/>
        <a:p>
          <a:r>
            <a:rPr lang="en-GB"/>
            <a:t>Despite broad consensus on many aspects, the Yellow Report raises several sensitive and controversial questions warranting further discussion.</a:t>
          </a:r>
          <a:endParaRPr lang="en-US"/>
        </a:p>
      </dgm:t>
    </dgm:pt>
    <dgm:pt modelId="{F51D04C4-8784-49DB-8DF3-3E80BB02135D}" type="parTrans" cxnId="{5502F87F-4941-4529-8270-FB0B94AB960E}">
      <dgm:prSet/>
      <dgm:spPr/>
      <dgm:t>
        <a:bodyPr/>
        <a:lstStyle/>
        <a:p>
          <a:endParaRPr lang="en-US"/>
        </a:p>
      </dgm:t>
    </dgm:pt>
    <dgm:pt modelId="{9D310C29-CECF-4989-B3E6-78E2457D82AF}" type="sibTrans" cxnId="{5502F87F-4941-4529-8270-FB0B94AB960E}">
      <dgm:prSet/>
      <dgm:spPr/>
      <dgm:t>
        <a:bodyPr/>
        <a:lstStyle/>
        <a:p>
          <a:endParaRPr lang="en-US"/>
        </a:p>
      </dgm:t>
    </dgm:pt>
    <dgm:pt modelId="{54BBD2C9-0460-461E-A90C-7EC08DB7822E}">
      <dgm:prSet/>
      <dgm:spPr/>
      <dgm:t>
        <a:bodyPr/>
        <a:lstStyle/>
        <a:p>
          <a:r>
            <a:rPr lang="en-GB"/>
            <a:t>These include defining "biological hazards" and "biological agents," regulatory approaches, and potential overlaps with existing provisions in other International Labour Standards (ILS) and public health regulations.</a:t>
          </a:r>
          <a:endParaRPr lang="en-US"/>
        </a:p>
      </dgm:t>
    </dgm:pt>
    <dgm:pt modelId="{87E25785-DEE2-4FF7-B89B-9926EE8B6DC6}" type="parTrans" cxnId="{E975281A-0DD6-4440-85DF-45B185F9ECF9}">
      <dgm:prSet/>
      <dgm:spPr/>
      <dgm:t>
        <a:bodyPr/>
        <a:lstStyle/>
        <a:p>
          <a:endParaRPr lang="en-US"/>
        </a:p>
      </dgm:t>
    </dgm:pt>
    <dgm:pt modelId="{A8B72CD4-E268-432F-9F7D-26596F64929A}" type="sibTrans" cxnId="{E975281A-0DD6-4440-85DF-45B185F9ECF9}">
      <dgm:prSet/>
      <dgm:spPr/>
      <dgm:t>
        <a:bodyPr/>
        <a:lstStyle/>
        <a:p>
          <a:endParaRPr lang="en-US"/>
        </a:p>
      </dgm:t>
    </dgm:pt>
    <dgm:pt modelId="{27654AA6-318B-4D25-B7DE-D9982A4F0A56}" type="pres">
      <dgm:prSet presAssocID="{D38CAE20-F976-4CF1-A78E-E13D9C81F927}" presName="diagram" presStyleCnt="0">
        <dgm:presLayoutVars>
          <dgm:dir/>
          <dgm:resizeHandles val="exact"/>
        </dgm:presLayoutVars>
      </dgm:prSet>
      <dgm:spPr/>
    </dgm:pt>
    <dgm:pt modelId="{A8485990-0EDA-49B6-A297-656C643DFA4E}" type="pres">
      <dgm:prSet presAssocID="{41A8F85F-CDDB-4777-9D4A-6FB4ED49FC54}" presName="node" presStyleLbl="node1" presStyleIdx="0" presStyleCnt="6">
        <dgm:presLayoutVars>
          <dgm:bulletEnabled val="1"/>
        </dgm:presLayoutVars>
      </dgm:prSet>
      <dgm:spPr/>
    </dgm:pt>
    <dgm:pt modelId="{982B4FA9-E7BC-4D0E-8536-51A1907A70B7}" type="pres">
      <dgm:prSet presAssocID="{D09EC384-DC95-4156-ACE9-66A977B8AEA1}" presName="sibTrans" presStyleCnt="0"/>
      <dgm:spPr/>
    </dgm:pt>
    <dgm:pt modelId="{265FEA40-D794-419D-9624-3A17C4D1A29A}" type="pres">
      <dgm:prSet presAssocID="{4AE954F2-4D39-471D-89B9-0F70BF32B9DB}" presName="node" presStyleLbl="node1" presStyleIdx="1" presStyleCnt="6">
        <dgm:presLayoutVars>
          <dgm:bulletEnabled val="1"/>
        </dgm:presLayoutVars>
      </dgm:prSet>
      <dgm:spPr/>
    </dgm:pt>
    <dgm:pt modelId="{DAF4E427-2F3E-41D3-8681-2D2C381E11E9}" type="pres">
      <dgm:prSet presAssocID="{695B652E-EE13-46D8-988C-51B85DA79A38}" presName="sibTrans" presStyleCnt="0"/>
      <dgm:spPr/>
    </dgm:pt>
    <dgm:pt modelId="{C0819168-9E20-4381-906B-57B714FA48C6}" type="pres">
      <dgm:prSet presAssocID="{919EA79B-549C-48BB-96FD-E5566BF903E5}" presName="node" presStyleLbl="node1" presStyleIdx="2" presStyleCnt="6">
        <dgm:presLayoutVars>
          <dgm:bulletEnabled val="1"/>
        </dgm:presLayoutVars>
      </dgm:prSet>
      <dgm:spPr/>
    </dgm:pt>
    <dgm:pt modelId="{E323E4E3-A4CF-41F9-894F-D52B55748F7D}" type="pres">
      <dgm:prSet presAssocID="{CE70607D-7E5D-4558-A52F-244DA949870A}" presName="sibTrans" presStyleCnt="0"/>
      <dgm:spPr/>
    </dgm:pt>
    <dgm:pt modelId="{B6BAC616-133A-4C3E-9058-0DC29E9C7AEF}" type="pres">
      <dgm:prSet presAssocID="{176874CE-7804-43D4-A512-AE4F1338CB0B}" presName="node" presStyleLbl="node1" presStyleIdx="3" presStyleCnt="6">
        <dgm:presLayoutVars>
          <dgm:bulletEnabled val="1"/>
        </dgm:presLayoutVars>
      </dgm:prSet>
      <dgm:spPr/>
    </dgm:pt>
    <dgm:pt modelId="{3306789F-5DD7-4455-BD3A-8BA1E6EFC796}" type="pres">
      <dgm:prSet presAssocID="{A52B4BF0-469C-4EE7-8C1E-9137FA1BE9FC}" presName="sibTrans" presStyleCnt="0"/>
      <dgm:spPr/>
    </dgm:pt>
    <dgm:pt modelId="{475BA95E-2DDB-4193-96AA-DDF9196575D0}" type="pres">
      <dgm:prSet presAssocID="{5E68833E-71BB-40D6-988B-D60B36D18490}" presName="node" presStyleLbl="node1" presStyleIdx="4" presStyleCnt="6" custLinFactNeighborX="0" custLinFactNeighborY="-1811">
        <dgm:presLayoutVars>
          <dgm:bulletEnabled val="1"/>
        </dgm:presLayoutVars>
      </dgm:prSet>
      <dgm:spPr/>
    </dgm:pt>
    <dgm:pt modelId="{3BBE54A1-F9E4-4F76-8F32-954EC526ECAE}" type="pres">
      <dgm:prSet presAssocID="{9D310C29-CECF-4989-B3E6-78E2457D82AF}" presName="sibTrans" presStyleCnt="0"/>
      <dgm:spPr/>
    </dgm:pt>
    <dgm:pt modelId="{FD8C9852-5D7A-4BA0-B65B-0ACB6458F3D3}" type="pres">
      <dgm:prSet presAssocID="{54BBD2C9-0460-461E-A90C-7EC08DB7822E}" presName="node" presStyleLbl="node1" presStyleIdx="5" presStyleCnt="6">
        <dgm:presLayoutVars>
          <dgm:bulletEnabled val="1"/>
        </dgm:presLayoutVars>
      </dgm:prSet>
      <dgm:spPr/>
    </dgm:pt>
  </dgm:ptLst>
  <dgm:cxnLst>
    <dgm:cxn modelId="{9090AF03-5FC5-49FC-9AFA-E8761A47197C}" srcId="{D38CAE20-F976-4CF1-A78E-E13D9C81F927}" destId="{176874CE-7804-43D4-A512-AE4F1338CB0B}" srcOrd="3" destOrd="0" parTransId="{6404073B-F4A3-4793-B0E1-0F188F5130FD}" sibTransId="{A52B4BF0-469C-4EE7-8C1E-9137FA1BE9FC}"/>
    <dgm:cxn modelId="{7356610C-F962-4A6B-A7B1-69961CC2F067}" type="presOf" srcId="{41A8F85F-CDDB-4777-9D4A-6FB4ED49FC54}" destId="{A8485990-0EDA-49B6-A297-656C643DFA4E}" srcOrd="0" destOrd="0" presId="urn:microsoft.com/office/officeart/2005/8/layout/default"/>
    <dgm:cxn modelId="{E975281A-0DD6-4440-85DF-45B185F9ECF9}" srcId="{D38CAE20-F976-4CF1-A78E-E13D9C81F927}" destId="{54BBD2C9-0460-461E-A90C-7EC08DB7822E}" srcOrd="5" destOrd="0" parTransId="{87E25785-DEE2-4FF7-B89B-9926EE8B6DC6}" sibTransId="{A8B72CD4-E268-432F-9F7D-26596F64929A}"/>
    <dgm:cxn modelId="{39647C23-B197-40A2-AF0A-F61DC8B50C3D}" srcId="{D38CAE20-F976-4CF1-A78E-E13D9C81F927}" destId="{4AE954F2-4D39-471D-89B9-0F70BF32B9DB}" srcOrd="1" destOrd="0" parTransId="{B062E448-5164-412B-835B-3BB357282CC7}" sibTransId="{695B652E-EE13-46D8-988C-51B85DA79A38}"/>
    <dgm:cxn modelId="{1AA48D32-7493-40AD-B2B0-2E0169BB133E}" srcId="{D38CAE20-F976-4CF1-A78E-E13D9C81F927}" destId="{919EA79B-549C-48BB-96FD-E5566BF903E5}" srcOrd="2" destOrd="0" parTransId="{6F1D7013-A303-4838-8947-7ACF3724AEC5}" sibTransId="{CE70607D-7E5D-4558-A52F-244DA949870A}"/>
    <dgm:cxn modelId="{9B69FA6B-233E-4D03-8E51-960604C31698}" type="presOf" srcId="{919EA79B-549C-48BB-96FD-E5566BF903E5}" destId="{C0819168-9E20-4381-906B-57B714FA48C6}" srcOrd="0" destOrd="0" presId="urn:microsoft.com/office/officeart/2005/8/layout/default"/>
    <dgm:cxn modelId="{FFF32C4F-7222-40D0-9FEE-8FCBC8690E10}" type="presOf" srcId="{54BBD2C9-0460-461E-A90C-7EC08DB7822E}" destId="{FD8C9852-5D7A-4BA0-B65B-0ACB6458F3D3}" srcOrd="0" destOrd="0" presId="urn:microsoft.com/office/officeart/2005/8/layout/default"/>
    <dgm:cxn modelId="{A50A8D76-8695-4F19-A9E3-A0C5F2D4BD1A}" type="presOf" srcId="{4AE954F2-4D39-471D-89B9-0F70BF32B9DB}" destId="{265FEA40-D794-419D-9624-3A17C4D1A29A}" srcOrd="0" destOrd="0" presId="urn:microsoft.com/office/officeart/2005/8/layout/default"/>
    <dgm:cxn modelId="{08CAD87D-802F-4DD9-9F3F-1E64B3D06809}" srcId="{D38CAE20-F976-4CF1-A78E-E13D9C81F927}" destId="{41A8F85F-CDDB-4777-9D4A-6FB4ED49FC54}" srcOrd="0" destOrd="0" parTransId="{854E020C-71C2-42E3-A634-B0FAC449786E}" sibTransId="{D09EC384-DC95-4156-ACE9-66A977B8AEA1}"/>
    <dgm:cxn modelId="{5502F87F-4941-4529-8270-FB0B94AB960E}" srcId="{D38CAE20-F976-4CF1-A78E-E13D9C81F927}" destId="{5E68833E-71BB-40D6-988B-D60B36D18490}" srcOrd="4" destOrd="0" parTransId="{F51D04C4-8784-49DB-8DF3-3E80BB02135D}" sibTransId="{9D310C29-CECF-4989-B3E6-78E2457D82AF}"/>
    <dgm:cxn modelId="{431B14A0-2F15-4397-99D4-1697CBAC2CBF}" type="presOf" srcId="{176874CE-7804-43D4-A512-AE4F1338CB0B}" destId="{B6BAC616-133A-4C3E-9058-0DC29E9C7AEF}" srcOrd="0" destOrd="0" presId="urn:microsoft.com/office/officeart/2005/8/layout/default"/>
    <dgm:cxn modelId="{8FE74AA8-953F-4DF1-8E09-00F420F9544C}" type="presOf" srcId="{D38CAE20-F976-4CF1-A78E-E13D9C81F927}" destId="{27654AA6-318B-4D25-B7DE-D9982A4F0A56}" srcOrd="0" destOrd="0" presId="urn:microsoft.com/office/officeart/2005/8/layout/default"/>
    <dgm:cxn modelId="{1F58ADC1-041C-41BD-93E5-1A89766BA845}" type="presOf" srcId="{5E68833E-71BB-40D6-988B-D60B36D18490}" destId="{475BA95E-2DDB-4193-96AA-DDF9196575D0}" srcOrd="0" destOrd="0" presId="urn:microsoft.com/office/officeart/2005/8/layout/default"/>
    <dgm:cxn modelId="{771FF67E-65C3-4214-8CD5-5DA796E917DB}" type="presParOf" srcId="{27654AA6-318B-4D25-B7DE-D9982A4F0A56}" destId="{A8485990-0EDA-49B6-A297-656C643DFA4E}" srcOrd="0" destOrd="0" presId="urn:microsoft.com/office/officeart/2005/8/layout/default"/>
    <dgm:cxn modelId="{24CBDDC5-4B52-40EF-87C4-2399DDF4F6A3}" type="presParOf" srcId="{27654AA6-318B-4D25-B7DE-D9982A4F0A56}" destId="{982B4FA9-E7BC-4D0E-8536-51A1907A70B7}" srcOrd="1" destOrd="0" presId="urn:microsoft.com/office/officeart/2005/8/layout/default"/>
    <dgm:cxn modelId="{B99C5B81-7107-421E-B4FD-0002D2A7A07B}" type="presParOf" srcId="{27654AA6-318B-4D25-B7DE-D9982A4F0A56}" destId="{265FEA40-D794-419D-9624-3A17C4D1A29A}" srcOrd="2" destOrd="0" presId="urn:microsoft.com/office/officeart/2005/8/layout/default"/>
    <dgm:cxn modelId="{607CDDBF-4EC5-405D-AE99-844816043CDF}" type="presParOf" srcId="{27654AA6-318B-4D25-B7DE-D9982A4F0A56}" destId="{DAF4E427-2F3E-41D3-8681-2D2C381E11E9}" srcOrd="3" destOrd="0" presId="urn:microsoft.com/office/officeart/2005/8/layout/default"/>
    <dgm:cxn modelId="{28D39921-20C2-406B-B9AF-B82A2B43FAC7}" type="presParOf" srcId="{27654AA6-318B-4D25-B7DE-D9982A4F0A56}" destId="{C0819168-9E20-4381-906B-57B714FA48C6}" srcOrd="4" destOrd="0" presId="urn:microsoft.com/office/officeart/2005/8/layout/default"/>
    <dgm:cxn modelId="{4765262F-CD0A-4AE7-9EE3-F61B5846115F}" type="presParOf" srcId="{27654AA6-318B-4D25-B7DE-D9982A4F0A56}" destId="{E323E4E3-A4CF-41F9-894F-D52B55748F7D}" srcOrd="5" destOrd="0" presId="urn:microsoft.com/office/officeart/2005/8/layout/default"/>
    <dgm:cxn modelId="{08F6BCE0-D0FB-45E5-9D41-80D0C4541459}" type="presParOf" srcId="{27654AA6-318B-4D25-B7DE-D9982A4F0A56}" destId="{B6BAC616-133A-4C3E-9058-0DC29E9C7AEF}" srcOrd="6" destOrd="0" presId="urn:microsoft.com/office/officeart/2005/8/layout/default"/>
    <dgm:cxn modelId="{AAB93CE9-4BE8-4CDA-B424-D7C5F61FAB0A}" type="presParOf" srcId="{27654AA6-318B-4D25-B7DE-D9982A4F0A56}" destId="{3306789F-5DD7-4455-BD3A-8BA1E6EFC796}" srcOrd="7" destOrd="0" presId="urn:microsoft.com/office/officeart/2005/8/layout/default"/>
    <dgm:cxn modelId="{E4F93C58-65A2-43C0-91AE-9414838D6825}" type="presParOf" srcId="{27654AA6-318B-4D25-B7DE-D9982A4F0A56}" destId="{475BA95E-2DDB-4193-96AA-DDF9196575D0}" srcOrd="8" destOrd="0" presId="urn:microsoft.com/office/officeart/2005/8/layout/default"/>
    <dgm:cxn modelId="{B14C7018-8F45-4032-B122-3258EA17BC21}" type="presParOf" srcId="{27654AA6-318B-4D25-B7DE-D9982A4F0A56}" destId="{3BBE54A1-F9E4-4F76-8F32-954EC526ECAE}" srcOrd="9" destOrd="0" presId="urn:microsoft.com/office/officeart/2005/8/layout/default"/>
    <dgm:cxn modelId="{C72E444B-E20F-4FDA-883E-FCE3B3B6FE2F}" type="presParOf" srcId="{27654AA6-318B-4D25-B7DE-D9982A4F0A56}" destId="{FD8C9852-5D7A-4BA0-B65B-0ACB6458F3D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42F76-B32E-4671-B656-971FAB511D5F}">
      <dsp:nvSpPr>
        <dsp:cNvPr id="0" name=""/>
        <dsp:cNvSpPr/>
      </dsp:nvSpPr>
      <dsp:spPr>
        <a:xfrm>
          <a:off x="0" y="3732"/>
          <a:ext cx="11092544" cy="1642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49013-BF8C-408D-9637-64931003E8C0}">
      <dsp:nvSpPr>
        <dsp:cNvPr id="0" name=""/>
        <dsp:cNvSpPr/>
      </dsp:nvSpPr>
      <dsp:spPr>
        <a:xfrm>
          <a:off x="496876" y="373309"/>
          <a:ext cx="904294" cy="903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CE082-D675-42A6-BA08-56CEF27F4128}">
      <dsp:nvSpPr>
        <dsp:cNvPr id="0" name=""/>
        <dsp:cNvSpPr/>
      </dsp:nvSpPr>
      <dsp:spPr>
        <a:xfrm>
          <a:off x="1898046" y="3732"/>
          <a:ext cx="9137007" cy="1745226"/>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4703" tIns="184703" rIns="184703" bIns="184703" numCol="1" spcCol="1270" anchor="ctr" anchorCtr="0">
          <a:noAutofit/>
        </a:bodyPr>
        <a:lstStyle/>
        <a:p>
          <a:pPr marL="0" lvl="0" indent="0" algn="l" defTabSz="622300">
            <a:lnSpc>
              <a:spcPct val="100000"/>
            </a:lnSpc>
            <a:spcBef>
              <a:spcPct val="0"/>
            </a:spcBef>
            <a:spcAft>
              <a:spcPct val="35000"/>
            </a:spcAft>
            <a:buNone/>
          </a:pPr>
          <a:r>
            <a:rPr lang="en-GB" sz="1400" kern="1200" dirty="0"/>
            <a:t>The Governing Body mandated the Office to place this item on the agenda of the 112th and 113th Sessions (2024–25) of the International Labour Conference (standard-setting – double discussion). The Office prepared a preliminary “</a:t>
          </a:r>
          <a:r>
            <a:rPr lang="en-GB" sz="1400" kern="1200" dirty="0">
              <a:solidFill>
                <a:srgbClr val="FF0000"/>
              </a:solidFill>
              <a:hlinkClick xmlns:r="http://schemas.openxmlformats.org/officeDocument/2006/relationships" r:id="rId3">
                <a:extLst>
                  <a:ext uri="{A12FA001-AC4F-418D-AE19-62706E023703}">
                    <ahyp:hlinkClr xmlns:ahyp="http://schemas.microsoft.com/office/drawing/2018/hyperlinkcolor" val="tx"/>
                  </a:ext>
                </a:extLst>
              </a:hlinkClick>
            </a:rPr>
            <a:t>white” Report IV</a:t>
          </a:r>
          <a:r>
            <a:rPr lang="en-GB" sz="1400" kern="1200" dirty="0">
              <a:solidFill>
                <a:srgbClr val="FF0000"/>
              </a:solidFill>
            </a:rPr>
            <a:t> </a:t>
          </a:r>
          <a:r>
            <a:rPr lang="en-GB" sz="1400" kern="1200" dirty="0"/>
            <a:t>(1) setting out the law and practice in different countries, together with a questionnaire, which was transmitted to Member States in December 2022.  Despite the 31 July deadline and given the initial low number of responses and several requests for extending the period coming from governments, responses were accepted up to 24</a:t>
          </a:r>
          <a:r>
            <a:rPr lang="en-GB" sz="1400" kern="1200" baseline="30000" dirty="0"/>
            <a:t>th</a:t>
          </a:r>
          <a:r>
            <a:rPr lang="en-GB" sz="1400" kern="1200" dirty="0"/>
            <a:t> October 2023. Report IV(2) “yellow report” based on these responses was published in February 2024. </a:t>
          </a:r>
          <a:endParaRPr lang="en-US" sz="1400" kern="1200" dirty="0"/>
        </a:p>
      </dsp:txBody>
      <dsp:txXfrm>
        <a:off x="1898046" y="3732"/>
        <a:ext cx="9137007" cy="1745226"/>
      </dsp:txXfrm>
    </dsp:sp>
    <dsp:sp modelId="{9E1E46BB-C975-47DD-ABD6-64CF44FBFD6B}">
      <dsp:nvSpPr>
        <dsp:cNvPr id="0" name=""/>
        <dsp:cNvSpPr/>
      </dsp:nvSpPr>
      <dsp:spPr>
        <a:xfrm>
          <a:off x="0" y="2185264"/>
          <a:ext cx="11092544" cy="1642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7FD3F-FAA0-4840-AA16-61607C69183D}">
      <dsp:nvSpPr>
        <dsp:cNvPr id="0" name=""/>
        <dsp:cNvSpPr/>
      </dsp:nvSpPr>
      <dsp:spPr>
        <a:xfrm>
          <a:off x="496876" y="2554842"/>
          <a:ext cx="904294" cy="90341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D936C-0FD8-4FAA-B11E-F8C94968ED84}">
      <dsp:nvSpPr>
        <dsp:cNvPr id="0" name=""/>
        <dsp:cNvSpPr/>
      </dsp:nvSpPr>
      <dsp:spPr>
        <a:xfrm>
          <a:off x="1898046" y="2185264"/>
          <a:ext cx="9137007" cy="174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03" tIns="184703" rIns="184703" bIns="184703" numCol="1" spcCol="1270" anchor="ctr" anchorCtr="0">
          <a:noAutofit/>
        </a:bodyPr>
        <a:lstStyle/>
        <a:p>
          <a:pPr marL="0" lvl="0" indent="0" algn="l" defTabSz="800100">
            <a:lnSpc>
              <a:spcPct val="100000"/>
            </a:lnSpc>
            <a:spcBef>
              <a:spcPct val="0"/>
            </a:spcBef>
            <a:spcAft>
              <a:spcPct val="35000"/>
            </a:spcAft>
            <a:buNone/>
          </a:pPr>
          <a:r>
            <a:rPr lang="en-GB" sz="1800" kern="1200" dirty="0"/>
            <a:t>If, after the first discussion, the Conference deems the question suitable for a Convention and/or Recommendation and places it on the agenda of the 2025 ILC, the Office, based on the first discussion, will prepare a “brown” report within two months, limiting the scope of the discussion to the results of the First ILC Discussion, and placing questions or situations so to received suggestions.</a:t>
          </a:r>
          <a:endParaRPr lang="en-US" sz="1800" kern="1200" dirty="0"/>
        </a:p>
      </dsp:txBody>
      <dsp:txXfrm>
        <a:off x="1898046" y="2185264"/>
        <a:ext cx="9137007" cy="1745226"/>
      </dsp:txXfrm>
    </dsp:sp>
    <dsp:sp modelId="{E2D7824D-FA68-4CF2-9BEA-BB689C52109A}">
      <dsp:nvSpPr>
        <dsp:cNvPr id="0" name=""/>
        <dsp:cNvSpPr/>
      </dsp:nvSpPr>
      <dsp:spPr>
        <a:xfrm>
          <a:off x="0" y="4366797"/>
          <a:ext cx="11092544" cy="1642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26777-A2A1-45CC-B057-1E0C795E35D9}">
      <dsp:nvSpPr>
        <dsp:cNvPr id="0" name=""/>
        <dsp:cNvSpPr/>
      </dsp:nvSpPr>
      <dsp:spPr>
        <a:xfrm>
          <a:off x="496876" y="4736375"/>
          <a:ext cx="904294" cy="90341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F23F2-03E9-4AF0-BD49-8BB36A5B434C}">
      <dsp:nvSpPr>
        <dsp:cNvPr id="0" name=""/>
        <dsp:cNvSpPr/>
      </dsp:nvSpPr>
      <dsp:spPr>
        <a:xfrm>
          <a:off x="1898046" y="4366797"/>
          <a:ext cx="9137007" cy="174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03" tIns="184703" rIns="184703" bIns="184703" numCol="1" spcCol="1270" anchor="ctr" anchorCtr="0">
          <a:noAutofit/>
        </a:bodyPr>
        <a:lstStyle/>
        <a:p>
          <a:pPr marL="0" lvl="0" indent="0" algn="l" defTabSz="889000">
            <a:lnSpc>
              <a:spcPct val="100000"/>
            </a:lnSpc>
            <a:spcBef>
              <a:spcPct val="0"/>
            </a:spcBef>
            <a:spcAft>
              <a:spcPct val="35000"/>
            </a:spcAft>
            <a:buNone/>
          </a:pPr>
          <a:r>
            <a:rPr lang="en-GB" sz="2000" kern="1200" dirty="0"/>
            <a:t>Governments will then be asked to state within three months, following consultation, whether they have any proposed amendments or comments. Finally, the Office will prepare the “blue” report at least three months before the second Conference discussion.</a:t>
          </a:r>
          <a:endParaRPr lang="en-US" sz="2000" kern="1200" dirty="0"/>
        </a:p>
      </dsp:txBody>
      <dsp:txXfrm>
        <a:off x="1898046" y="4366797"/>
        <a:ext cx="9137007" cy="174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85990-0EDA-49B6-A297-656C643DFA4E}">
      <dsp:nvSpPr>
        <dsp:cNvPr id="0" name=""/>
        <dsp:cNvSpPr/>
      </dsp:nvSpPr>
      <dsp:spPr>
        <a:xfrm>
          <a:off x="0" y="1076800"/>
          <a:ext cx="3744373" cy="22466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majority favour a Convention and a Recommendation (32/83 governments, employers 2/43, workers 64/92), but certain governments (25/83) and most employers’ organizations (29 of 43), expressed a preference for a non-binding Recommendation.</a:t>
          </a:r>
          <a:endParaRPr lang="en-US" sz="1800" kern="1200"/>
        </a:p>
      </dsp:txBody>
      <dsp:txXfrm>
        <a:off x="0" y="1076800"/>
        <a:ext cx="3744373" cy="2246624"/>
      </dsp:txXfrm>
    </dsp:sp>
    <dsp:sp modelId="{265FEA40-D794-419D-9624-3A17C4D1A29A}">
      <dsp:nvSpPr>
        <dsp:cNvPr id="0" name=""/>
        <dsp:cNvSpPr/>
      </dsp:nvSpPr>
      <dsp:spPr>
        <a:xfrm>
          <a:off x="4118810" y="1076800"/>
          <a:ext cx="3744373" cy="224662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However, if you add up any type of binding instrument is clear majority over non-binding, except for employers:</a:t>
          </a:r>
          <a:endParaRPr lang="en-US" sz="1800" kern="1200"/>
        </a:p>
      </dsp:txBody>
      <dsp:txXfrm>
        <a:off x="4118810" y="1076800"/>
        <a:ext cx="3744373" cy="2246624"/>
      </dsp:txXfrm>
    </dsp:sp>
    <dsp:sp modelId="{C0819168-9E20-4381-906B-57B714FA48C6}">
      <dsp:nvSpPr>
        <dsp:cNvPr id="0" name=""/>
        <dsp:cNvSpPr/>
      </dsp:nvSpPr>
      <dsp:spPr>
        <a:xfrm>
          <a:off x="8237621" y="1076800"/>
          <a:ext cx="3744373" cy="224662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Binding: G 50/83, E (6/43), W (82/92)</a:t>
          </a:r>
          <a:endParaRPr lang="en-US" sz="1800" kern="1200"/>
        </a:p>
      </dsp:txBody>
      <dsp:txXfrm>
        <a:off x="8237621" y="1076800"/>
        <a:ext cx="3744373" cy="2246624"/>
      </dsp:txXfrm>
    </dsp:sp>
    <dsp:sp modelId="{B6BAC616-133A-4C3E-9058-0DC29E9C7AEF}">
      <dsp:nvSpPr>
        <dsp:cNvPr id="0" name=""/>
        <dsp:cNvSpPr/>
      </dsp:nvSpPr>
      <dsp:spPr>
        <a:xfrm>
          <a:off x="0" y="3697861"/>
          <a:ext cx="3744373" cy="224662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Non-binding: G 25/83, E (29/43), W (2/92)</a:t>
          </a:r>
          <a:endParaRPr lang="en-US" sz="1800" kern="1200"/>
        </a:p>
      </dsp:txBody>
      <dsp:txXfrm>
        <a:off x="0" y="3697861"/>
        <a:ext cx="3744373" cy="2246624"/>
      </dsp:txXfrm>
    </dsp:sp>
    <dsp:sp modelId="{475BA95E-2DDB-4193-96AA-DDF9196575D0}">
      <dsp:nvSpPr>
        <dsp:cNvPr id="0" name=""/>
        <dsp:cNvSpPr/>
      </dsp:nvSpPr>
      <dsp:spPr>
        <a:xfrm>
          <a:off x="4118810" y="3657175"/>
          <a:ext cx="3744373" cy="224662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Despite broad consensus on many aspects, the Yellow Report raises several sensitive and controversial questions warranting further discussion.</a:t>
          </a:r>
          <a:endParaRPr lang="en-US" sz="1800" kern="1200"/>
        </a:p>
      </dsp:txBody>
      <dsp:txXfrm>
        <a:off x="4118810" y="3657175"/>
        <a:ext cx="3744373" cy="2246624"/>
      </dsp:txXfrm>
    </dsp:sp>
    <dsp:sp modelId="{FD8C9852-5D7A-4BA0-B65B-0ACB6458F3D3}">
      <dsp:nvSpPr>
        <dsp:cNvPr id="0" name=""/>
        <dsp:cNvSpPr/>
      </dsp:nvSpPr>
      <dsp:spPr>
        <a:xfrm>
          <a:off x="8237621" y="3697861"/>
          <a:ext cx="3744373" cy="22466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These include defining "biological hazards" and "biological agents," regulatory approaches, and potential overlaps with existing provisions in other International Labour Standards (ILS) and public health regulations.</a:t>
          </a:r>
          <a:endParaRPr lang="en-US" sz="1800" kern="1200"/>
        </a:p>
      </dsp:txBody>
      <dsp:txXfrm>
        <a:off x="8237621" y="3697861"/>
        <a:ext cx="3744373" cy="22466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DEC17-0076-8D72-F46E-9945DFD641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77C526E-84A6-98A4-8E08-3359780CCA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8E42DA-9B89-4648-B960-E54A87A42011}" type="datetimeFigureOut">
              <a:rPr lang="en-GB" smtClean="0"/>
              <a:t>18/03/2024</a:t>
            </a:fld>
            <a:endParaRPr lang="en-GB"/>
          </a:p>
        </p:txBody>
      </p:sp>
      <p:sp>
        <p:nvSpPr>
          <p:cNvPr id="4" name="Footer Placeholder 3">
            <a:extLst>
              <a:ext uri="{FF2B5EF4-FFF2-40B4-BE49-F238E27FC236}">
                <a16:creationId xmlns:a16="http://schemas.microsoft.com/office/drawing/2014/main" id="{AB991AD0-3DF1-4E08-D2CF-BB055D6AF4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Technical</a:t>
            </a:r>
          </a:p>
        </p:txBody>
      </p:sp>
      <p:sp>
        <p:nvSpPr>
          <p:cNvPr id="5" name="Slide Number Placeholder 4">
            <a:extLst>
              <a:ext uri="{FF2B5EF4-FFF2-40B4-BE49-F238E27FC236}">
                <a16:creationId xmlns:a16="http://schemas.microsoft.com/office/drawing/2014/main" id="{ADDB117F-A8A6-516C-A612-957F126B74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18E16A-5835-42D5-A24E-25C1A2BF7915}" type="slidenum">
              <a:rPr lang="en-GB" smtClean="0"/>
              <a:t>‹Nº›</a:t>
            </a:fld>
            <a:endParaRPr lang="en-GB"/>
          </a:p>
        </p:txBody>
      </p:sp>
    </p:spTree>
    <p:extLst>
      <p:ext uri="{BB962C8B-B14F-4D97-AF65-F5344CB8AC3E}">
        <p14:creationId xmlns:p14="http://schemas.microsoft.com/office/powerpoint/2010/main" val="3233556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18/03/2024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Technical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‹Nº›</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Technical</a:t>
            </a:r>
          </a:p>
        </p:txBody>
      </p:sp>
      <p:sp>
        <p:nvSpPr>
          <p:cNvPr id="5" name="Slide Number Placeholder 4"/>
          <p:cNvSpPr>
            <a:spLocks noGrp="1"/>
          </p:cNvSpPr>
          <p:nvPr>
            <p:ph type="sldNum" sz="quarter" idx="5"/>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391951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Technical</a:t>
            </a:r>
          </a:p>
        </p:txBody>
      </p:sp>
      <p:sp>
        <p:nvSpPr>
          <p:cNvPr id="5" name="Slide Number Placeholder 4"/>
          <p:cNvSpPr>
            <a:spLocks noGrp="1"/>
          </p:cNvSpPr>
          <p:nvPr>
            <p:ph type="sldNum" sz="quarter" idx="5"/>
          </p:nvPr>
        </p:nvSpPr>
        <p:spPr/>
        <p:txBody>
          <a:bodyPr/>
          <a:lstStyle/>
          <a:p>
            <a:fld id="{D0826FEE-2901-4F80-B040-94DEDE5C3ECF}" type="slidenum">
              <a:rPr lang="en-GB" smtClean="0"/>
              <a:t>13</a:t>
            </a:fld>
            <a:endParaRPr lang="en-GB"/>
          </a:p>
        </p:txBody>
      </p:sp>
    </p:spTree>
    <p:extLst>
      <p:ext uri="{BB962C8B-B14F-4D97-AF65-F5344CB8AC3E}">
        <p14:creationId xmlns:p14="http://schemas.microsoft.com/office/powerpoint/2010/main" val="279221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3</a:t>
            </a:fld>
            <a:endParaRPr lang="en-GB"/>
          </a:p>
        </p:txBody>
      </p:sp>
      <p:sp>
        <p:nvSpPr>
          <p:cNvPr id="5" name="Footer Placeholder 4">
            <a:extLst>
              <a:ext uri="{FF2B5EF4-FFF2-40B4-BE49-F238E27FC236}">
                <a16:creationId xmlns:a16="http://schemas.microsoft.com/office/drawing/2014/main" id="{D5AE8F14-580A-C6F7-8FAA-2C9E38CF429B}"/>
              </a:ext>
            </a:extLst>
          </p:cNvPr>
          <p:cNvSpPr>
            <a:spLocks noGrp="1"/>
          </p:cNvSpPr>
          <p:nvPr>
            <p:ph type="ftr" sz="quarter" idx="4"/>
          </p:nvPr>
        </p:nvSpPr>
        <p:spPr/>
        <p:txBody>
          <a:bodyPr/>
          <a:lstStyle/>
          <a:p>
            <a:r>
              <a:rPr lang="en-GB"/>
              <a:t>Technical</a:t>
            </a:r>
          </a:p>
        </p:txBody>
      </p:sp>
    </p:spTree>
    <p:extLst>
      <p:ext uri="{BB962C8B-B14F-4D97-AF65-F5344CB8AC3E}">
        <p14:creationId xmlns:p14="http://schemas.microsoft.com/office/powerpoint/2010/main" val="20506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D91C63-899A-4D14-8A48-26FC4B26375A}" type="slidenum">
              <a:rPr lang="en-GB" smtClean="0"/>
              <a:pPr/>
              <a:t>4</a:t>
            </a:fld>
            <a:endParaRPr lang="en-GB"/>
          </a:p>
        </p:txBody>
      </p:sp>
    </p:spTree>
    <p:extLst>
      <p:ext uri="{BB962C8B-B14F-4D97-AF65-F5344CB8AC3E}">
        <p14:creationId xmlns:p14="http://schemas.microsoft.com/office/powerpoint/2010/main" val="4470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CH" dirty="0"/>
          </a:p>
        </p:txBody>
      </p:sp>
      <p:sp>
        <p:nvSpPr>
          <p:cNvPr id="4" name="Marcador de pie de página 3"/>
          <p:cNvSpPr>
            <a:spLocks noGrp="1"/>
          </p:cNvSpPr>
          <p:nvPr>
            <p:ph type="ftr" sz="quarter" idx="4"/>
          </p:nvPr>
        </p:nvSpPr>
        <p:spPr/>
        <p:txBody>
          <a:bodyPr/>
          <a:lstStyle/>
          <a:p>
            <a:r>
              <a:rPr lang="en-GB"/>
              <a:t>Technical</a:t>
            </a:r>
          </a:p>
        </p:txBody>
      </p:sp>
      <p:sp>
        <p:nvSpPr>
          <p:cNvPr id="5" name="Marcador de número de diapositiva 4"/>
          <p:cNvSpPr>
            <a:spLocks noGrp="1"/>
          </p:cNvSpPr>
          <p:nvPr>
            <p:ph type="sldNum" sz="quarter" idx="5"/>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171638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Technical</a:t>
            </a:r>
          </a:p>
        </p:txBody>
      </p:sp>
      <p:sp>
        <p:nvSpPr>
          <p:cNvPr id="5" name="Slide Number Placeholder 4"/>
          <p:cNvSpPr>
            <a:spLocks noGrp="1"/>
          </p:cNvSpPr>
          <p:nvPr>
            <p:ph type="sldNum" sz="quarter" idx="5"/>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242263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CH" dirty="0"/>
          </a:p>
        </p:txBody>
      </p:sp>
      <p:sp>
        <p:nvSpPr>
          <p:cNvPr id="4" name="Marcador de pie de página 3"/>
          <p:cNvSpPr>
            <a:spLocks noGrp="1"/>
          </p:cNvSpPr>
          <p:nvPr>
            <p:ph type="ftr" sz="quarter" idx="4"/>
          </p:nvPr>
        </p:nvSpPr>
        <p:spPr/>
        <p:txBody>
          <a:bodyPr/>
          <a:lstStyle/>
          <a:p>
            <a:r>
              <a:rPr lang="en-GB"/>
              <a:t>Technical</a:t>
            </a:r>
          </a:p>
        </p:txBody>
      </p:sp>
      <p:sp>
        <p:nvSpPr>
          <p:cNvPr id="5" name="Marcador de número de diapositiva 4"/>
          <p:cNvSpPr>
            <a:spLocks noGrp="1"/>
          </p:cNvSpPr>
          <p:nvPr>
            <p:ph type="sldNum" sz="quarter" idx="5"/>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358324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Technical</a:t>
            </a:r>
          </a:p>
        </p:txBody>
      </p:sp>
      <p:sp>
        <p:nvSpPr>
          <p:cNvPr id="5" name="Slide Number Placeholder 4"/>
          <p:cNvSpPr>
            <a:spLocks noGrp="1"/>
          </p:cNvSpPr>
          <p:nvPr>
            <p:ph type="sldNum" sz="quarter" idx="5"/>
          </p:nvPr>
        </p:nvSpPr>
        <p:spPr/>
        <p:txBody>
          <a:bodyPr/>
          <a:lstStyle/>
          <a:p>
            <a:fld id="{D0826FEE-2901-4F80-B040-94DEDE5C3ECF}" type="slidenum">
              <a:rPr lang="en-GB" smtClean="0"/>
              <a:t>9</a:t>
            </a:fld>
            <a:endParaRPr lang="en-GB"/>
          </a:p>
        </p:txBody>
      </p:sp>
    </p:spTree>
    <p:extLst>
      <p:ext uri="{BB962C8B-B14F-4D97-AF65-F5344CB8AC3E}">
        <p14:creationId xmlns:p14="http://schemas.microsoft.com/office/powerpoint/2010/main" val="424973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10</a:t>
            </a:fld>
            <a:endParaRPr lang="en-GB"/>
          </a:p>
        </p:txBody>
      </p:sp>
      <p:sp>
        <p:nvSpPr>
          <p:cNvPr id="5" name="Footer Placeholder 4">
            <a:extLst>
              <a:ext uri="{FF2B5EF4-FFF2-40B4-BE49-F238E27FC236}">
                <a16:creationId xmlns:a16="http://schemas.microsoft.com/office/drawing/2014/main" id="{EBE93A3F-1A51-01CA-F547-997FA1884702}"/>
              </a:ext>
            </a:extLst>
          </p:cNvPr>
          <p:cNvSpPr>
            <a:spLocks noGrp="1"/>
          </p:cNvSpPr>
          <p:nvPr>
            <p:ph type="ftr" sz="quarter" idx="4"/>
          </p:nvPr>
        </p:nvSpPr>
        <p:spPr/>
        <p:txBody>
          <a:bodyPr/>
          <a:lstStyle/>
          <a:p>
            <a:r>
              <a:rPr lang="en-GB"/>
              <a:t>Technical</a:t>
            </a:r>
          </a:p>
        </p:txBody>
      </p:sp>
    </p:spTree>
    <p:extLst>
      <p:ext uri="{BB962C8B-B14F-4D97-AF65-F5344CB8AC3E}">
        <p14:creationId xmlns:p14="http://schemas.microsoft.com/office/powerpoint/2010/main" val="283441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Technical</a:t>
            </a:r>
          </a:p>
        </p:txBody>
      </p:sp>
      <p:sp>
        <p:nvSpPr>
          <p:cNvPr id="5" name="Slide Number Placeholder 4"/>
          <p:cNvSpPr>
            <a:spLocks noGrp="1"/>
          </p:cNvSpPr>
          <p:nvPr>
            <p:ph type="sldNum" sz="quarter" idx="5"/>
          </p:nvPr>
        </p:nvSpPr>
        <p:spPr/>
        <p:txBody>
          <a:bodyPr/>
          <a:lstStyle/>
          <a:p>
            <a:fld id="{D0826FEE-2901-4F80-B040-94DEDE5C3ECF}" type="slidenum">
              <a:rPr lang="en-GB" smtClean="0"/>
              <a:t>11</a:t>
            </a:fld>
            <a:endParaRPr lang="en-GB"/>
          </a:p>
        </p:txBody>
      </p:sp>
    </p:spTree>
    <p:extLst>
      <p:ext uri="{BB962C8B-B14F-4D97-AF65-F5344CB8AC3E}">
        <p14:creationId xmlns:p14="http://schemas.microsoft.com/office/powerpoint/2010/main" val="76600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309765801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291212165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400168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163487296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154514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321952780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7512592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413382499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50277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7093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45752583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‹Nº›</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‹Nº›</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111567036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379244471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n-GB"/>
              <a:t>Date: Monday / 01 / October / 2019</a:t>
            </a:r>
          </a:p>
        </p:txBody>
      </p:sp>
      <p:sp>
        <p:nvSpPr>
          <p:cNvPr id="8" name="Footer Placeholder 7"/>
          <p:cNvSpPr>
            <a:spLocks noGrp="1"/>
          </p:cNvSpPr>
          <p:nvPr>
            <p:ph type="ftr" sz="quarter" idx="11"/>
          </p:nvPr>
        </p:nvSpPr>
        <p:spPr/>
        <p:txBody>
          <a:bodyPr/>
          <a:lstStyle/>
          <a:p>
            <a:r>
              <a:rPr lang="en-GB"/>
              <a:t>Advancing social justice, promoting decent work</a:t>
            </a:r>
          </a:p>
        </p:txBody>
      </p:sp>
      <p:sp>
        <p:nvSpPr>
          <p:cNvPr id="9" name="Slide Number Placeholder 8"/>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412758722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384138630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77265348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315347539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‹Nº›</a:t>
            </a:fld>
            <a:endParaRPr lang="en-GB"/>
          </a:p>
        </p:txBody>
      </p:sp>
      <p:sp>
        <p:nvSpPr>
          <p:cNvPr id="5" name="Date Placeholder 4"/>
          <p:cNvSpPr>
            <a:spLocks noGrp="1"/>
          </p:cNvSpPr>
          <p:nvPr>
            <p:ph type="dt" sz="half" idx="10"/>
          </p:nvPr>
        </p:nvSpPr>
        <p:spPr/>
        <p:txBody>
          <a:bodyPr/>
          <a:lstStyle/>
          <a:p>
            <a:r>
              <a:rPr lang="en-GB"/>
              <a:t>Date: Monday / 01 / October / 2019</a:t>
            </a:r>
          </a:p>
        </p:txBody>
      </p:sp>
    </p:spTree>
    <p:extLst>
      <p:ext uri="{BB962C8B-B14F-4D97-AF65-F5344CB8AC3E}">
        <p14:creationId xmlns:p14="http://schemas.microsoft.com/office/powerpoint/2010/main" val="418514573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GB"/>
              <a:t>Date: Monday / 01 / October / 2019</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6227C0-AD57-4F9B-BAE3-EEFB0D0EE427}" type="slidenum">
              <a:rPr lang="en-GB" smtClean="0"/>
              <a:pPr/>
              <a:t>‹Nº›</a:t>
            </a:fld>
            <a:endParaRPr lang="en-GB"/>
          </a:p>
        </p:txBody>
      </p:sp>
      <p:pic>
        <p:nvPicPr>
          <p:cNvPr id="7" name="Picture 7">
            <a:extLst>
              <a:ext uri="{FF2B5EF4-FFF2-40B4-BE49-F238E27FC236}">
                <a16:creationId xmlns:a16="http://schemas.microsoft.com/office/drawing/2014/main" id="{FA1C4C64-6BED-5E00-A8DE-F611BED4CDD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8" name="Picture 10">
            <a:extLst>
              <a:ext uri="{FF2B5EF4-FFF2-40B4-BE49-F238E27FC236}">
                <a16:creationId xmlns:a16="http://schemas.microsoft.com/office/drawing/2014/main" id="{427A1F90-8D70-D238-AF38-011C244885E9}"/>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9" name="Picture 11">
            <a:extLst>
              <a:ext uri="{FF2B5EF4-FFF2-40B4-BE49-F238E27FC236}">
                <a16:creationId xmlns:a16="http://schemas.microsoft.com/office/drawing/2014/main" id="{0DB2984C-9B03-CFFF-1666-943791C2F6E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6360742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667" r:id="rId19"/>
    <p:sldLayoutId id="2147483665" r:id="rId20"/>
    <p:sldLayoutId id="2147483668" r:id="rId21"/>
    <p:sldLayoutId id="2147483669" r:id="rId22"/>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CE278EC-BEAD-1B11-452D-098F6A5E3388}"/>
              </a:ext>
            </a:extLst>
          </p:cNvPr>
          <p:cNvSpPr>
            <a:spLocks noGrp="1"/>
          </p:cNvSpPr>
          <p:nvPr>
            <p:ph type="title"/>
          </p:nvPr>
        </p:nvSpPr>
        <p:spPr>
          <a:xfrm>
            <a:off x="643467" y="816638"/>
            <a:ext cx="3367359" cy="5224724"/>
          </a:xfrm>
        </p:spPr>
        <p:txBody>
          <a:bodyPr anchor="ctr">
            <a:normAutofit/>
          </a:bodyPr>
          <a:lstStyle/>
          <a:p>
            <a:pPr>
              <a:spcAft>
                <a:spcPts val="800"/>
              </a:spcAft>
            </a:pPr>
            <a:r>
              <a:rPr lang="en-US" b="1" kern="100">
                <a:effectLst/>
                <a:latin typeface="Proxima Nova"/>
                <a:ea typeface="Calibri" panose="020F0502020204030204" pitchFamily="34" charset="0"/>
                <a:cs typeface="Times New Roman" panose="02020603050405020304" pitchFamily="18" charset="0"/>
              </a:rPr>
              <a:t>SEE-NIS OSH network: ITUC/PERC ILO ACTRAV meeting</a:t>
            </a:r>
            <a:br>
              <a:rPr lang="es-ES" kern="100">
                <a:effectLst/>
                <a:latin typeface="Calibri" panose="020F0502020204030204" pitchFamily="34" charset="0"/>
                <a:ea typeface="Calibri" panose="020F0502020204030204" pitchFamily="34" charset="0"/>
                <a:cs typeface="Times New Roman" panose="02020603050405020304" pitchFamily="18" charset="0"/>
              </a:rPr>
            </a:br>
            <a:br>
              <a:rPr lang="es-ES" kern="100">
                <a:effectLst/>
                <a:latin typeface="Calibri" panose="020F0502020204030204" pitchFamily="34" charset="0"/>
                <a:ea typeface="Calibri" panose="020F0502020204030204" pitchFamily="34" charset="0"/>
                <a:cs typeface="Times New Roman" panose="02020603050405020304" pitchFamily="18" charset="0"/>
              </a:rPr>
            </a:br>
            <a:endParaRPr lang="fr-CH"/>
          </a:p>
        </p:txBody>
      </p:sp>
      <p:sp>
        <p:nvSpPr>
          <p:cNvPr id="6" name="Marcador de número de diapositiva 5">
            <a:extLst>
              <a:ext uri="{FF2B5EF4-FFF2-40B4-BE49-F238E27FC236}">
                <a16:creationId xmlns:a16="http://schemas.microsoft.com/office/drawing/2014/main" id="{C33512CB-E759-2A5F-066D-00C12794F1DE}"/>
              </a:ext>
            </a:extLst>
          </p:cNvPr>
          <p:cNvSpPr>
            <a:spLocks noGrp="1"/>
          </p:cNvSpPr>
          <p:nvPr>
            <p:ph type="sldNum" sz="quarter" idx="12"/>
          </p:nvPr>
        </p:nvSpPr>
        <p:spPr>
          <a:xfrm>
            <a:off x="8590663" y="6041362"/>
            <a:ext cx="683339" cy="365125"/>
          </a:xfrm>
        </p:spPr>
        <p:txBody>
          <a:bodyPr>
            <a:normAutofit/>
          </a:bodyPr>
          <a:lstStyle/>
          <a:p>
            <a:pPr>
              <a:spcAft>
                <a:spcPts val="600"/>
              </a:spcAft>
            </a:pPr>
            <a:fld id="{856227C0-AD57-4F9B-BAE3-EEFB0D0EE427}" type="slidenum">
              <a:rPr lang="en-GB" smtClean="0"/>
              <a:pPr>
                <a:spcAft>
                  <a:spcPts val="600"/>
                </a:spcAft>
              </a:pPr>
              <a:t>1</a:t>
            </a:fld>
            <a:endParaRPr lang="en-GB"/>
          </a:p>
        </p:txBody>
      </p:sp>
      <p:sp>
        <p:nvSpPr>
          <p:cNvPr id="3" name="Marcador de contenido 2">
            <a:extLst>
              <a:ext uri="{FF2B5EF4-FFF2-40B4-BE49-F238E27FC236}">
                <a16:creationId xmlns:a16="http://schemas.microsoft.com/office/drawing/2014/main" id="{D487D135-35A0-13F8-9407-AACEB1D6B81D}"/>
              </a:ext>
            </a:extLst>
          </p:cNvPr>
          <p:cNvSpPr>
            <a:spLocks noGrp="1"/>
          </p:cNvSpPr>
          <p:nvPr>
            <p:ph idx="1"/>
          </p:nvPr>
        </p:nvSpPr>
        <p:spPr>
          <a:xfrm>
            <a:off x="7359474" y="3667124"/>
            <a:ext cx="2838451" cy="2945737"/>
          </a:xfrm>
        </p:spPr>
        <p:txBody>
          <a:bodyPr anchor="ctr">
            <a:normAutofit/>
          </a:bodyPr>
          <a:lstStyle/>
          <a:p>
            <a:r>
              <a:rPr lang="en-US" kern="100" dirty="0">
                <a:latin typeface="Proxima Nova"/>
                <a:ea typeface="Calibri" panose="020F0502020204030204" pitchFamily="34" charset="0"/>
                <a:cs typeface="Times New Roman" panose="02020603050405020304" pitchFamily="18" charset="0"/>
              </a:rPr>
              <a:t>Chisinau, 20-21 March 2024</a:t>
            </a:r>
            <a:endParaRPr lang="fr-CH" dirty="0"/>
          </a:p>
        </p:txBody>
      </p:sp>
      <p:sp>
        <p:nvSpPr>
          <p:cNvPr id="7" name="AutoShape 2" descr="The Concept of Occupational Safety and Health - MBA Knowledge Base">
            <a:extLst>
              <a:ext uri="{FF2B5EF4-FFF2-40B4-BE49-F238E27FC236}">
                <a16:creationId xmlns:a16="http://schemas.microsoft.com/office/drawing/2014/main" id="{B5F24260-B5BD-A521-7A6D-D2868DED4660}"/>
              </a:ext>
            </a:extLst>
          </p:cNvPr>
          <p:cNvSpPr>
            <a:spLocks noChangeAspect="1" noChangeArrowheads="1"/>
          </p:cNvSpPr>
          <p:nvPr/>
        </p:nvSpPr>
        <p:spPr bwMode="auto">
          <a:xfrm>
            <a:off x="5943600" y="3276599"/>
            <a:ext cx="304800" cy="1495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30" name="Picture 6" descr="5 Simple Ways to Promote Occupational Health and Improve Your Company's  Bottom Line&quot;">
            <a:extLst>
              <a:ext uri="{FF2B5EF4-FFF2-40B4-BE49-F238E27FC236}">
                <a16:creationId xmlns:a16="http://schemas.microsoft.com/office/drawing/2014/main" id="{61356521-B1C1-61C9-AE41-5E93CDBCA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373" y="245139"/>
            <a:ext cx="7797627" cy="442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4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C0DD-A675-7690-EB3F-B7F0EE13C0F3}"/>
              </a:ext>
            </a:extLst>
          </p:cNvPr>
          <p:cNvSpPr>
            <a:spLocks noGrp="1"/>
          </p:cNvSpPr>
          <p:nvPr>
            <p:ph type="title"/>
          </p:nvPr>
        </p:nvSpPr>
        <p:spPr>
          <a:xfrm>
            <a:off x="2206348" y="137766"/>
            <a:ext cx="8596668" cy="1320800"/>
          </a:xfrm>
        </p:spPr>
        <p:txBody>
          <a:bodyPr>
            <a:normAutofit fontScale="90000"/>
          </a:bodyPr>
          <a:lstStyle/>
          <a:p>
            <a:r>
              <a:rPr lang="en-GB" dirty="0"/>
              <a:t>Replies and comments on the questionnaire</a:t>
            </a:r>
            <a:br>
              <a:rPr lang="en-GB" dirty="0"/>
            </a:br>
            <a:br>
              <a:rPr lang="en-GB" dirty="0"/>
            </a:b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10</a:t>
            </a:fld>
            <a:endParaRPr lang="en-GB"/>
          </a:p>
        </p:txBody>
      </p:sp>
      <p:sp>
        <p:nvSpPr>
          <p:cNvPr id="3" name="TextBox 2">
            <a:extLst>
              <a:ext uri="{FF2B5EF4-FFF2-40B4-BE49-F238E27FC236}">
                <a16:creationId xmlns:a16="http://schemas.microsoft.com/office/drawing/2014/main" id="{31CAB3DE-FA20-6E13-E389-1071CD450409}"/>
              </a:ext>
            </a:extLst>
          </p:cNvPr>
          <p:cNvSpPr txBox="1"/>
          <p:nvPr/>
        </p:nvSpPr>
        <p:spPr>
          <a:xfrm>
            <a:off x="1066729" y="1840335"/>
            <a:ext cx="4368541" cy="954107"/>
          </a:xfrm>
          <a:prstGeom prst="rect">
            <a:avLst/>
          </a:prstGeom>
          <a:noFill/>
        </p:spPr>
        <p:txBody>
          <a:bodyPr wrap="square" rtlCol="0">
            <a:spAutoFit/>
          </a:bodyPr>
          <a:lstStyle/>
          <a:p>
            <a:pPr algn="ctr"/>
            <a:r>
              <a:rPr lang="fr-CH" sz="2800" dirty="0"/>
              <a:t>231 questionnaires </a:t>
            </a:r>
            <a:r>
              <a:rPr lang="fr-CH" sz="2800" dirty="0" err="1"/>
              <a:t>received</a:t>
            </a:r>
            <a:endParaRPr lang="fr-CH" sz="2800" dirty="0"/>
          </a:p>
        </p:txBody>
      </p:sp>
      <p:cxnSp>
        <p:nvCxnSpPr>
          <p:cNvPr id="13" name="Straight Arrow Connector 12">
            <a:extLst>
              <a:ext uri="{FF2B5EF4-FFF2-40B4-BE49-F238E27FC236}">
                <a16:creationId xmlns:a16="http://schemas.microsoft.com/office/drawing/2014/main" id="{81C664E8-A13C-F367-984A-DB3CDA575B8B}"/>
              </a:ext>
            </a:extLst>
          </p:cNvPr>
          <p:cNvCxnSpPr>
            <a:cxnSpLocks/>
          </p:cNvCxnSpPr>
          <p:nvPr/>
        </p:nvCxnSpPr>
        <p:spPr>
          <a:xfrm>
            <a:off x="4438917" y="2552927"/>
            <a:ext cx="2214452" cy="265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B00C497C-9ECF-1442-14FB-815D1708E938}"/>
              </a:ext>
            </a:extLst>
          </p:cNvPr>
          <p:cNvGraphicFramePr/>
          <p:nvPr>
            <p:extLst>
              <p:ext uri="{D42A27DB-BD31-4B8C-83A1-F6EECF244321}">
                <p14:modId xmlns:p14="http://schemas.microsoft.com/office/powerpoint/2010/main" val="1300809835"/>
              </p:ext>
            </p:extLst>
          </p:nvPr>
        </p:nvGraphicFramePr>
        <p:xfrm>
          <a:off x="5585103" y="791129"/>
          <a:ext cx="6606897" cy="425540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5958C88-5F30-7AF3-8726-84A71096B3E2}"/>
              </a:ext>
            </a:extLst>
          </p:cNvPr>
          <p:cNvSpPr txBox="1"/>
          <p:nvPr/>
        </p:nvSpPr>
        <p:spPr>
          <a:xfrm>
            <a:off x="1540797" y="1273900"/>
            <a:ext cx="6096000" cy="369332"/>
          </a:xfrm>
          <a:prstGeom prst="rect">
            <a:avLst/>
          </a:prstGeom>
          <a:noFill/>
        </p:spPr>
        <p:txBody>
          <a:bodyPr wrap="square">
            <a:spAutoFit/>
          </a:bodyPr>
          <a:lstStyle/>
          <a:p>
            <a:r>
              <a:rPr lang="en-GB" i="1" dirty="0"/>
              <a:t>with more than 8,700 comments</a:t>
            </a:r>
            <a:r>
              <a:rPr lang="en-GB" dirty="0"/>
              <a:t>….</a:t>
            </a:r>
          </a:p>
        </p:txBody>
      </p:sp>
      <p:sp>
        <p:nvSpPr>
          <p:cNvPr id="9" name="CuadroTexto 8">
            <a:extLst>
              <a:ext uri="{FF2B5EF4-FFF2-40B4-BE49-F238E27FC236}">
                <a16:creationId xmlns:a16="http://schemas.microsoft.com/office/drawing/2014/main" id="{C037CC62-F714-94F6-5203-63A4B61C64F8}"/>
              </a:ext>
            </a:extLst>
          </p:cNvPr>
          <p:cNvSpPr txBox="1"/>
          <p:nvPr/>
        </p:nvSpPr>
        <p:spPr>
          <a:xfrm>
            <a:off x="0" y="4604965"/>
            <a:ext cx="6833506" cy="2308324"/>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Noto Sans" panose="020B0502040504020204" pitchFamily="34" charset="0"/>
                <a:ea typeface="Times New Roman" panose="02020603050405020304" pitchFamily="18" charset="0"/>
              </a:rPr>
              <a:t>Constituents actively engaged: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Noto Sans" panose="020B0502040504020204" pitchFamily="34" charset="0"/>
                <a:ea typeface="Times New Roman" panose="02020603050405020304" pitchFamily="18" charset="0"/>
              </a:rPr>
              <a:t>87 governments,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Noto Sans" panose="020B0502040504020204" pitchFamily="34" charset="0"/>
                <a:ea typeface="Times New Roman" panose="02020603050405020304" pitchFamily="18" charset="0"/>
              </a:rPr>
              <a:t>50 employers' organizations, 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Noto Sans" panose="020B0502040504020204" pitchFamily="34" charset="0"/>
                <a:ea typeface="Times New Roman" panose="02020603050405020304" pitchFamily="18" charset="0"/>
              </a:rPr>
              <a:t>94 workers' organizations contributed their insights.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Noto Sans" panose="020B050204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Noto Sans" panose="020B050204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Noto Sans" panose="020B0502040504020204" pitchFamily="34" charset="0"/>
                <a:ea typeface="Times New Roman" panose="02020603050405020304" pitchFamily="18" charset="0"/>
              </a:rPr>
              <a:t>The list of replies is displayed in tabular form in the appendix to the report. </a:t>
            </a:r>
            <a:endParaRPr lang="en-GB" sz="1200" dirty="0"/>
          </a:p>
        </p:txBody>
      </p:sp>
    </p:spTree>
    <p:extLst>
      <p:ext uri="{BB962C8B-B14F-4D97-AF65-F5344CB8AC3E}">
        <p14:creationId xmlns:p14="http://schemas.microsoft.com/office/powerpoint/2010/main" val="364379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B19C5DB-5C90-97D6-E8DC-709A606A7CC3}"/>
              </a:ext>
            </a:extLst>
          </p:cNvPr>
          <p:cNvSpPr>
            <a:spLocks noGrp="1"/>
          </p:cNvSpPr>
          <p:nvPr>
            <p:ph sz="half" idx="1"/>
          </p:nvPr>
        </p:nvSpPr>
        <p:spPr>
          <a:xfrm>
            <a:off x="490538" y="1295999"/>
            <a:ext cx="5360400" cy="5110487"/>
          </a:xfrm>
        </p:spPr>
        <p:txBody>
          <a:bodyPr>
            <a:normAutofit/>
          </a:bodyPr>
          <a:lstStyle/>
          <a:p>
            <a:pPr marL="342900" lvl="0" indent="-342900">
              <a:lnSpc>
                <a:spcPct val="107000"/>
              </a:lnSpc>
              <a:spcBef>
                <a:spcPts val="200"/>
              </a:spcBef>
              <a:buAutoNum type="alphaUcPeriod"/>
            </a:pPr>
            <a:r>
              <a:rPr lang="en-GB" dirty="0">
                <a:latin typeface="Overpass" panose="00000500000000000000" pitchFamily="2" charset="0"/>
              </a:rPr>
              <a:t>Form of the instruments (1-2)</a:t>
            </a:r>
          </a:p>
          <a:p>
            <a:pPr marL="342900" lvl="0" indent="-342900">
              <a:lnSpc>
                <a:spcPct val="107000"/>
              </a:lnSpc>
              <a:spcBef>
                <a:spcPts val="200"/>
              </a:spcBef>
              <a:buAutoNum type="alphaUcPeriod"/>
            </a:pPr>
            <a:r>
              <a:rPr lang="en-GB" dirty="0">
                <a:latin typeface="Overpass" panose="00000500000000000000" pitchFamily="2" charset="0"/>
              </a:rPr>
              <a:t>Proposed Conclusions with a view to a Convention</a:t>
            </a:r>
          </a:p>
          <a:p>
            <a:pPr lvl="2">
              <a:lnSpc>
                <a:spcPct val="107000"/>
              </a:lnSpc>
              <a:spcBef>
                <a:spcPts val="200"/>
              </a:spcBef>
            </a:pPr>
            <a:r>
              <a:rPr lang="en-GB" dirty="0">
                <a:latin typeface="Overpass" panose="00000500000000000000" pitchFamily="2" charset="0"/>
              </a:rPr>
              <a:t>Preamble (3)</a:t>
            </a:r>
          </a:p>
          <a:p>
            <a:pPr lvl="2">
              <a:lnSpc>
                <a:spcPct val="107000"/>
              </a:lnSpc>
              <a:spcBef>
                <a:spcPts val="200"/>
              </a:spcBef>
            </a:pPr>
            <a:r>
              <a:rPr lang="en-GB" dirty="0">
                <a:latin typeface="Overpass" panose="00000500000000000000" pitchFamily="2" charset="0"/>
              </a:rPr>
              <a:t>Definition and scope (4-9)</a:t>
            </a:r>
          </a:p>
          <a:p>
            <a:pPr lvl="2">
              <a:lnSpc>
                <a:spcPct val="107000"/>
              </a:lnSpc>
              <a:spcBef>
                <a:spcPts val="200"/>
              </a:spcBef>
            </a:pPr>
            <a:r>
              <a:rPr lang="en-GB" dirty="0">
                <a:latin typeface="Overpass" panose="00000500000000000000" pitchFamily="2" charset="0"/>
              </a:rPr>
              <a:t>National Policy (10-12)</a:t>
            </a:r>
          </a:p>
          <a:p>
            <a:pPr lvl="2">
              <a:lnSpc>
                <a:spcPct val="107000"/>
              </a:lnSpc>
              <a:spcBef>
                <a:spcPts val="200"/>
              </a:spcBef>
            </a:pPr>
            <a:r>
              <a:rPr lang="en-GB" dirty="0">
                <a:latin typeface="Overpass" panose="00000500000000000000" pitchFamily="2" charset="0"/>
              </a:rPr>
              <a:t>Preventive and protective measures (13-16)</a:t>
            </a:r>
          </a:p>
          <a:p>
            <a:pPr lvl="2">
              <a:lnSpc>
                <a:spcPct val="107000"/>
              </a:lnSpc>
              <a:spcBef>
                <a:spcPts val="200"/>
              </a:spcBef>
            </a:pPr>
            <a:r>
              <a:rPr lang="en-GB" dirty="0">
                <a:latin typeface="Overpass" panose="00000500000000000000" pitchFamily="2" charset="0"/>
              </a:rPr>
              <a:t>Occupational health and occupational health services (17)</a:t>
            </a:r>
          </a:p>
          <a:p>
            <a:pPr lvl="2">
              <a:lnSpc>
                <a:spcPct val="107000"/>
              </a:lnSpc>
              <a:spcBef>
                <a:spcPts val="200"/>
              </a:spcBef>
            </a:pPr>
            <a:r>
              <a:rPr lang="en-GB" dirty="0">
                <a:latin typeface="Overpass" panose="00000500000000000000" pitchFamily="2" charset="0"/>
              </a:rPr>
              <a:t>Data collection, recording and notification of occupational diseases and accidents (18-19)</a:t>
            </a:r>
          </a:p>
          <a:p>
            <a:pPr lvl="2">
              <a:lnSpc>
                <a:spcPct val="107000"/>
              </a:lnSpc>
              <a:spcBef>
                <a:spcPts val="200"/>
              </a:spcBef>
            </a:pPr>
            <a:r>
              <a:rPr lang="en-GB" dirty="0">
                <a:latin typeface="Overpass" panose="00000500000000000000" pitchFamily="2" charset="0"/>
              </a:rPr>
              <a:t>Employment injury benefits (20)</a:t>
            </a:r>
          </a:p>
          <a:p>
            <a:pPr lvl="2">
              <a:lnSpc>
                <a:spcPct val="107000"/>
              </a:lnSpc>
              <a:spcBef>
                <a:spcPts val="200"/>
              </a:spcBef>
            </a:pPr>
            <a:r>
              <a:rPr lang="en-GB" dirty="0">
                <a:latin typeface="Overpass" panose="00000500000000000000" pitchFamily="2" charset="0"/>
              </a:rPr>
              <a:t>Enforcement of laws and regulations (21-23)</a:t>
            </a:r>
          </a:p>
          <a:p>
            <a:pPr lvl="2">
              <a:lnSpc>
                <a:spcPct val="107000"/>
              </a:lnSpc>
              <a:spcBef>
                <a:spcPts val="200"/>
              </a:spcBef>
            </a:pPr>
            <a:r>
              <a:rPr lang="en-GB" dirty="0">
                <a:latin typeface="Overpass" panose="00000500000000000000" pitchFamily="2" charset="0"/>
              </a:rPr>
              <a:t>Duties and responsibilities of employers (24-28)</a:t>
            </a:r>
          </a:p>
          <a:p>
            <a:pPr lvl="2">
              <a:lnSpc>
                <a:spcPct val="107000"/>
              </a:lnSpc>
              <a:spcBef>
                <a:spcPts val="200"/>
              </a:spcBef>
            </a:pPr>
            <a:r>
              <a:rPr lang="en-GB" dirty="0">
                <a:latin typeface="Overpass" panose="00000500000000000000" pitchFamily="2" charset="0"/>
              </a:rPr>
              <a:t>Rights and duties of workers and their representatives (29-31)</a:t>
            </a:r>
          </a:p>
          <a:p>
            <a:pPr lvl="2">
              <a:lnSpc>
                <a:spcPct val="107000"/>
              </a:lnSpc>
              <a:spcBef>
                <a:spcPts val="200"/>
              </a:spcBef>
            </a:pPr>
            <a:r>
              <a:rPr lang="en-GB" dirty="0">
                <a:latin typeface="Overpass" panose="00000500000000000000" pitchFamily="2" charset="0"/>
              </a:rPr>
              <a:t>Methods of application (32)</a:t>
            </a:r>
          </a:p>
        </p:txBody>
      </p:sp>
      <p:sp>
        <p:nvSpPr>
          <p:cNvPr id="6" name="Slide Number Placeholder 5">
            <a:extLst>
              <a:ext uri="{FF2B5EF4-FFF2-40B4-BE49-F238E27FC236}">
                <a16:creationId xmlns:a16="http://schemas.microsoft.com/office/drawing/2014/main" id="{13EFB429-C93B-2131-1178-89DD1C66732C}"/>
              </a:ext>
            </a:extLst>
          </p:cNvPr>
          <p:cNvSpPr>
            <a:spLocks noGrp="1"/>
          </p:cNvSpPr>
          <p:nvPr>
            <p:ph type="sldNum" sz="quarter" idx="12"/>
          </p:nvPr>
        </p:nvSpPr>
        <p:spPr/>
        <p:txBody>
          <a:bodyPr/>
          <a:lstStyle/>
          <a:p>
            <a:fld id="{856227C0-AD57-4F9B-BAE3-EEFB0D0EE427}" type="slidenum">
              <a:rPr lang="en-GB" smtClean="0"/>
              <a:t>11</a:t>
            </a:fld>
            <a:endParaRPr lang="en-GB"/>
          </a:p>
        </p:txBody>
      </p:sp>
      <p:sp>
        <p:nvSpPr>
          <p:cNvPr id="3" name="Title 1">
            <a:extLst>
              <a:ext uri="{FF2B5EF4-FFF2-40B4-BE49-F238E27FC236}">
                <a16:creationId xmlns:a16="http://schemas.microsoft.com/office/drawing/2014/main" id="{2561AE2C-B632-4B2B-63F0-F0D9FA0A18BE}"/>
              </a:ext>
            </a:extLst>
          </p:cNvPr>
          <p:cNvSpPr txBox="1">
            <a:spLocks/>
          </p:cNvSpPr>
          <p:nvPr/>
        </p:nvSpPr>
        <p:spPr>
          <a:xfrm>
            <a:off x="3554630" y="576000"/>
            <a:ext cx="5082741"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n-GB" dirty="0"/>
              <a:t>The Proposed Conclusions</a:t>
            </a:r>
            <a:br>
              <a:rPr lang="en-GB" dirty="0"/>
            </a:br>
            <a:r>
              <a:rPr lang="en-GB" dirty="0"/>
              <a:t> ( paragraph number)</a:t>
            </a:r>
          </a:p>
        </p:txBody>
      </p:sp>
      <p:sp>
        <p:nvSpPr>
          <p:cNvPr id="12" name="Content Placeholder 6">
            <a:extLst>
              <a:ext uri="{FF2B5EF4-FFF2-40B4-BE49-F238E27FC236}">
                <a16:creationId xmlns:a16="http://schemas.microsoft.com/office/drawing/2014/main" id="{C80C9F61-EDFD-0161-E8ED-BC8A96907558}"/>
              </a:ext>
            </a:extLst>
          </p:cNvPr>
          <p:cNvSpPr txBox="1">
            <a:spLocks/>
          </p:cNvSpPr>
          <p:nvPr/>
        </p:nvSpPr>
        <p:spPr>
          <a:xfrm>
            <a:off x="6466114" y="1295999"/>
            <a:ext cx="5235348" cy="4897971"/>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200"/>
              </a:spcBef>
            </a:pPr>
            <a:r>
              <a:rPr lang="en-GB" dirty="0">
                <a:latin typeface="Overpass" panose="00000500000000000000" pitchFamily="2" charset="0"/>
              </a:rPr>
              <a:t>C. Proposed Conclusions with a view to a Recommendation</a:t>
            </a:r>
          </a:p>
          <a:p>
            <a:pPr lvl="2">
              <a:lnSpc>
                <a:spcPct val="107000"/>
              </a:lnSpc>
              <a:spcBef>
                <a:spcPts val="200"/>
              </a:spcBef>
            </a:pPr>
            <a:r>
              <a:rPr lang="en-GB" dirty="0">
                <a:latin typeface="Overpass" panose="00000500000000000000" pitchFamily="2" charset="0"/>
              </a:rPr>
              <a:t>Preamble (33)</a:t>
            </a:r>
          </a:p>
          <a:p>
            <a:pPr lvl="2">
              <a:lnSpc>
                <a:spcPct val="107000"/>
              </a:lnSpc>
              <a:spcBef>
                <a:spcPts val="200"/>
              </a:spcBef>
            </a:pPr>
            <a:r>
              <a:rPr lang="en-GB" dirty="0">
                <a:latin typeface="Overpass" panose="00000500000000000000" pitchFamily="2" charset="0"/>
              </a:rPr>
              <a:t>Preventive and protective measures (34-37)</a:t>
            </a:r>
          </a:p>
          <a:p>
            <a:pPr lvl="2">
              <a:lnSpc>
                <a:spcPct val="107000"/>
              </a:lnSpc>
              <a:spcBef>
                <a:spcPts val="200"/>
              </a:spcBef>
            </a:pPr>
            <a:r>
              <a:rPr lang="en-GB" dirty="0">
                <a:latin typeface="Overpass" panose="00000500000000000000" pitchFamily="2" charset="0"/>
              </a:rPr>
              <a:t>Recording of occupational diseases (38)</a:t>
            </a:r>
          </a:p>
          <a:p>
            <a:pPr lvl="2">
              <a:lnSpc>
                <a:spcPct val="107000"/>
              </a:lnSpc>
              <a:spcBef>
                <a:spcPts val="200"/>
              </a:spcBef>
            </a:pPr>
            <a:r>
              <a:rPr lang="en-GB" dirty="0">
                <a:latin typeface="Overpass" panose="00000500000000000000" pitchFamily="2" charset="0"/>
              </a:rPr>
              <a:t>Employment injury benefits (39)</a:t>
            </a:r>
          </a:p>
          <a:p>
            <a:pPr lvl="2">
              <a:lnSpc>
                <a:spcPct val="107000"/>
              </a:lnSpc>
              <a:spcBef>
                <a:spcPts val="200"/>
              </a:spcBef>
            </a:pPr>
            <a:r>
              <a:rPr lang="en-GB" dirty="0">
                <a:latin typeface="Overpass" panose="00000500000000000000" pitchFamily="2" charset="0"/>
              </a:rPr>
              <a:t>Enforcement of laws and regulations (40-41)</a:t>
            </a:r>
          </a:p>
          <a:p>
            <a:pPr lvl="2">
              <a:lnSpc>
                <a:spcPct val="107000"/>
              </a:lnSpc>
              <a:spcBef>
                <a:spcPts val="200"/>
              </a:spcBef>
            </a:pPr>
            <a:r>
              <a:rPr lang="en-GB" dirty="0">
                <a:latin typeface="Overpass" panose="00000500000000000000" pitchFamily="2" charset="0"/>
              </a:rPr>
              <a:t>Duties and responsibilities of employers (42-43)</a:t>
            </a:r>
          </a:p>
          <a:p>
            <a:pPr lvl="2">
              <a:lnSpc>
                <a:spcPct val="107000"/>
              </a:lnSpc>
              <a:spcBef>
                <a:spcPts val="200"/>
              </a:spcBef>
            </a:pPr>
            <a:r>
              <a:rPr lang="en-GB" sz="1600" i="1" dirty="0">
                <a:latin typeface="Overpass" panose="00000500000000000000" pitchFamily="2" charset="0"/>
              </a:rPr>
              <a:t>The Recommendation supersedes the Anthrax Prevention Recommendation, 1919 (No. 3) </a:t>
            </a:r>
            <a:r>
              <a:rPr lang="en-GB" dirty="0">
                <a:latin typeface="Overpass" panose="00000500000000000000" pitchFamily="2" charset="0"/>
              </a:rPr>
              <a:t>(44)</a:t>
            </a:r>
          </a:p>
        </p:txBody>
      </p:sp>
    </p:spTree>
    <p:extLst>
      <p:ext uri="{BB962C8B-B14F-4D97-AF65-F5344CB8AC3E}">
        <p14:creationId xmlns:p14="http://schemas.microsoft.com/office/powerpoint/2010/main" val="336553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Marcador de número de diapositiva 3">
            <a:extLst>
              <a:ext uri="{FF2B5EF4-FFF2-40B4-BE49-F238E27FC236}">
                <a16:creationId xmlns:a16="http://schemas.microsoft.com/office/drawing/2014/main" id="{E772035B-7C7A-A7B2-46C0-9DDBD6275076}"/>
              </a:ext>
            </a:extLst>
          </p:cNvPr>
          <p:cNvSpPr>
            <a:spLocks noGrp="1"/>
          </p:cNvSpPr>
          <p:nvPr>
            <p:ph type="sldNum" sz="quarter" idx="12"/>
          </p:nvPr>
        </p:nvSpPr>
        <p:spPr>
          <a:xfrm>
            <a:off x="9894532" y="6182876"/>
            <a:ext cx="683339" cy="365125"/>
          </a:xfrm>
        </p:spPr>
        <p:txBody>
          <a:bodyPr vert="horz" lIns="91440" tIns="45720" rIns="91440" bIns="45720" rtlCol="0" anchor="ctr">
            <a:normAutofit/>
          </a:bodyPr>
          <a:lstStyle/>
          <a:p>
            <a:pPr>
              <a:spcAft>
                <a:spcPts val="600"/>
              </a:spcAft>
            </a:pPr>
            <a:fld id="{856227C0-AD57-4F9B-BAE3-EEFB0D0EE427}" type="slidenum">
              <a:rPr lang="en-US" smtClean="0"/>
              <a:pPr>
                <a:spcAft>
                  <a:spcPts val="600"/>
                </a:spcAft>
              </a:pPr>
              <a:t>12</a:t>
            </a:fld>
            <a:endParaRPr lang="en-US"/>
          </a:p>
        </p:txBody>
      </p:sp>
      <p:sp>
        <p:nvSpPr>
          <p:cNvPr id="28" name="Isosceles Triangle 2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CuadroTexto 5">
            <a:extLst>
              <a:ext uri="{FF2B5EF4-FFF2-40B4-BE49-F238E27FC236}">
                <a16:creationId xmlns:a16="http://schemas.microsoft.com/office/drawing/2014/main" id="{C93F6C43-4631-9A8E-A807-D68C73088616}"/>
              </a:ext>
            </a:extLst>
          </p:cNvPr>
          <p:cNvGraphicFramePr/>
          <p:nvPr>
            <p:extLst>
              <p:ext uri="{D42A27DB-BD31-4B8C-83A1-F6EECF244321}">
                <p14:modId xmlns:p14="http://schemas.microsoft.com/office/powerpoint/2010/main" val="123405481"/>
              </p:ext>
            </p:extLst>
          </p:nvPr>
        </p:nvGraphicFramePr>
        <p:xfrm>
          <a:off x="206829" y="0"/>
          <a:ext cx="11981995" cy="702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44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F801D-9C52-A8D1-5402-7F019FE9929E}"/>
              </a:ext>
            </a:extLst>
          </p:cNvPr>
          <p:cNvSpPr>
            <a:spLocks noGrp="1"/>
          </p:cNvSpPr>
          <p:nvPr>
            <p:ph type="title"/>
          </p:nvPr>
        </p:nvSpPr>
        <p:spPr>
          <a:xfrm>
            <a:off x="1043950" y="1179151"/>
            <a:ext cx="3300646" cy="4463889"/>
          </a:xfrm>
        </p:spPr>
        <p:txBody>
          <a:bodyPr anchor="ctr">
            <a:normAutofit/>
          </a:bodyPr>
          <a:lstStyle/>
          <a:p>
            <a:r>
              <a:rPr lang="en-GB" dirty="0"/>
              <a:t>General Observations</a:t>
            </a:r>
            <a:br>
              <a:rPr lang="en-GB" dirty="0"/>
            </a:br>
            <a:endParaRPr lang="en-GB" dirty="0"/>
          </a:p>
        </p:txBody>
      </p:sp>
      <p:sp>
        <p:nvSpPr>
          <p:cNvPr id="13" name="Isosceles Triangle 1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860EA6-B860-96BD-D1C3-3DB3F17A8B2F}"/>
              </a:ext>
            </a:extLst>
          </p:cNvPr>
          <p:cNvSpPr>
            <a:spLocks noGrp="1"/>
          </p:cNvSpPr>
          <p:nvPr>
            <p:ph idx="1"/>
          </p:nvPr>
        </p:nvSpPr>
        <p:spPr>
          <a:xfrm>
            <a:off x="4223657" y="0"/>
            <a:ext cx="7096277" cy="6716485"/>
          </a:xfrm>
          <a:solidFill>
            <a:schemeClr val="accent1">
              <a:lumMod val="20000"/>
              <a:lumOff val="80000"/>
            </a:schemeClr>
          </a:solidFill>
        </p:spPr>
        <p:txBody>
          <a:bodyPr anchor="ctr">
            <a:noAutofit/>
          </a:bodyPr>
          <a:lstStyle/>
          <a:p>
            <a:pPr>
              <a:lnSpc>
                <a:spcPct val="90000"/>
              </a:lnSpc>
            </a:pPr>
            <a:r>
              <a:rPr lang="en-GB" sz="2000" b="0" dirty="0">
                <a:effectLst/>
                <a:latin typeface="Noto Sans" panose="020B0502040504020204" pitchFamily="34" charset="0"/>
                <a:ea typeface="Noto Sans SC Regular"/>
              </a:rPr>
              <a:t>All workers’ organizations and overwhelming majority of governments and employers’ organizations are in favour of adopting an instrument(s).</a:t>
            </a:r>
          </a:p>
          <a:p>
            <a:pPr>
              <a:lnSpc>
                <a:spcPct val="90000"/>
              </a:lnSpc>
            </a:pPr>
            <a:r>
              <a:rPr lang="en-GB" sz="2000" b="0" dirty="0">
                <a:latin typeface="Noto Sans" panose="020B0502040504020204" pitchFamily="34" charset="0"/>
                <a:ea typeface="Calibri" panose="020F0502020204030204" pitchFamily="34" charset="0"/>
              </a:rPr>
              <a:t>The m</a:t>
            </a:r>
            <a:r>
              <a:rPr lang="en-GB" sz="2000" b="0" dirty="0">
                <a:effectLst/>
                <a:latin typeface="Noto Sans" panose="020B0502040504020204" pitchFamily="34" charset="0"/>
                <a:ea typeface="Calibri" panose="020F0502020204030204" pitchFamily="34" charset="0"/>
              </a:rPr>
              <a:t>ajority favour a Convention and a Recommendation, but certain governments and most employers’ organizations, prefer a Recommendation arguing existing ILS regulate all hazards.</a:t>
            </a:r>
          </a:p>
          <a:p>
            <a:pPr>
              <a:lnSpc>
                <a:spcPct val="90000"/>
              </a:lnSpc>
            </a:pPr>
            <a:r>
              <a:rPr lang="en-GB" sz="2000" b="0" dirty="0">
                <a:latin typeface="Noto Sans" panose="020B0502040504020204" pitchFamily="34" charset="0"/>
                <a:ea typeface="Calibri" panose="020F0502020204030204" pitchFamily="34" charset="0"/>
              </a:rPr>
              <a:t>Despite major support, respondents provided numerous comments concerning the scope of the instrument(s) and the definition of “biological hazards”, which is based on the Technical Guidelines.</a:t>
            </a:r>
          </a:p>
          <a:p>
            <a:pPr>
              <a:lnSpc>
                <a:spcPct val="90000"/>
              </a:lnSpc>
            </a:pPr>
            <a:r>
              <a:rPr lang="en-GB" sz="2000" b="0" dirty="0">
                <a:latin typeface="Noto Sans" panose="020B0502040504020204" pitchFamily="34" charset="0"/>
                <a:ea typeface="Calibri" panose="020F0502020204030204" pitchFamily="34" charset="0"/>
              </a:rPr>
              <a:t>The concept of "precautionary measures" triggered discussions, with most governments and all workers’ organizations supporting the development of guidelines on precautionary measures.</a:t>
            </a:r>
          </a:p>
          <a:p>
            <a:pPr>
              <a:lnSpc>
                <a:spcPct val="90000"/>
              </a:lnSpc>
            </a:pPr>
            <a:r>
              <a:rPr lang="en-GB" sz="2000" b="0" dirty="0">
                <a:latin typeface="Noto Sans" panose="020B0502040504020204" pitchFamily="34" charset="0"/>
                <a:ea typeface="Calibri" panose="020F0502020204030204" pitchFamily="34" charset="0"/>
              </a:rPr>
              <a:t>C</a:t>
            </a:r>
            <a:r>
              <a:rPr lang="en-GB" sz="2000" b="0" dirty="0">
                <a:effectLst/>
                <a:latin typeface="Noto Sans" panose="020B0502040504020204" pitchFamily="34" charset="0"/>
                <a:ea typeface="Calibri" panose="020F0502020204030204" pitchFamily="34" charset="0"/>
              </a:rPr>
              <a:t>oncerns were raised about potential overlaps with public health authorities and the WHO. The Office proposes consultations with WHO (art. 47 of the ILC  Standing Orders).</a:t>
            </a:r>
            <a:endParaRPr lang="en-GB" sz="2000" b="0" dirty="0"/>
          </a:p>
        </p:txBody>
      </p:sp>
      <p:sp>
        <p:nvSpPr>
          <p:cNvPr id="17" name="Isosceles Triangle 1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0E58A4D2-DB0A-7AC4-442C-8C4057E2F414}"/>
              </a:ext>
            </a:extLst>
          </p:cNvPr>
          <p:cNvSpPr>
            <a:spLocks noGrp="1"/>
          </p:cNvSpPr>
          <p:nvPr>
            <p:ph type="sldNum" sz="quarter" idx="12"/>
          </p:nvPr>
        </p:nvSpPr>
        <p:spPr>
          <a:xfrm>
            <a:off x="8590663" y="6041362"/>
            <a:ext cx="683339" cy="365125"/>
          </a:xfrm>
        </p:spPr>
        <p:txBody>
          <a:bodyPr>
            <a:normAutofit/>
          </a:bodyPr>
          <a:lstStyle/>
          <a:p>
            <a:pPr>
              <a:spcAft>
                <a:spcPts val="600"/>
              </a:spcAft>
            </a:pPr>
            <a:fld id="{856227C0-AD57-4F9B-BAE3-EEFB0D0EE427}" type="slidenum">
              <a:rPr lang="en-GB" smtClean="0"/>
              <a:pPr>
                <a:spcAft>
                  <a:spcPts val="600"/>
                </a:spcAft>
              </a:pPr>
              <a:t>13</a:t>
            </a:fld>
            <a:endParaRPr lang="en-GB"/>
          </a:p>
        </p:txBody>
      </p:sp>
    </p:spTree>
    <p:extLst>
      <p:ext uri="{BB962C8B-B14F-4D97-AF65-F5344CB8AC3E}">
        <p14:creationId xmlns:p14="http://schemas.microsoft.com/office/powerpoint/2010/main" val="426417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154" y="302503"/>
            <a:ext cx="2216949" cy="959052"/>
          </a:xfrm>
          <a:prstGeom prst="rect">
            <a:avLst/>
          </a:prstGeom>
        </p:spPr>
      </p:pic>
      <p:sp>
        <p:nvSpPr>
          <p:cNvPr id="3" name="Marcador de texto 2">
            <a:extLst>
              <a:ext uri="{FF2B5EF4-FFF2-40B4-BE49-F238E27FC236}">
                <a16:creationId xmlns:a16="http://schemas.microsoft.com/office/drawing/2014/main" id="{E60EF60B-B480-4DAF-82A5-D07B7E0DE242}"/>
              </a:ext>
            </a:extLst>
          </p:cNvPr>
          <p:cNvSpPr>
            <a:spLocks noGrp="1"/>
          </p:cNvSpPr>
          <p:nvPr>
            <p:ph type="body" idx="1"/>
          </p:nvPr>
        </p:nvSpPr>
        <p:spPr>
          <a:xfrm>
            <a:off x="2911547" y="782029"/>
            <a:ext cx="5130801" cy="630603"/>
          </a:xfrm>
        </p:spPr>
        <p:txBody>
          <a:bodyPr>
            <a:normAutofit/>
          </a:bodyPr>
          <a:lstStyle/>
          <a:p>
            <a:pPr algn="r"/>
            <a:r>
              <a:rPr lang="es-AR" sz="2300" dirty="0"/>
              <a:t>Victor Hugo Ricco. ACTRAV</a:t>
            </a:r>
            <a:endParaRPr lang="fr-FR" sz="2300" dirty="0"/>
          </a:p>
        </p:txBody>
      </p:sp>
      <p:pic>
        <p:nvPicPr>
          <p:cNvPr id="2050" name="Picture 2" descr="Thank You Your Attention Stock Photos - Free &amp; Royalty-Free Stock Photos  from Dreamstime">
            <a:extLst>
              <a:ext uri="{FF2B5EF4-FFF2-40B4-BE49-F238E27FC236}">
                <a16:creationId xmlns:a16="http://schemas.microsoft.com/office/drawing/2014/main" id="{237BFB21-1B6D-BBB5-5DF1-B3AB8B49A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881" y="1949310"/>
            <a:ext cx="5727183" cy="428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2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565311" y="435026"/>
            <a:ext cx="5944790" cy="5483121"/>
          </a:xfrm>
          <a:custGeom>
            <a:avLst/>
            <a:gdLst>
              <a:gd name="connsiteX0" fmla="*/ 0 w 5944790"/>
              <a:gd name="connsiteY0" fmla="*/ 0 h 5483121"/>
              <a:gd name="connsiteX1" fmla="*/ 653927 w 5944790"/>
              <a:gd name="connsiteY1" fmla="*/ 0 h 5483121"/>
              <a:gd name="connsiteX2" fmla="*/ 1367302 w 5944790"/>
              <a:gd name="connsiteY2" fmla="*/ 0 h 5483121"/>
              <a:gd name="connsiteX3" fmla="*/ 1783437 w 5944790"/>
              <a:gd name="connsiteY3" fmla="*/ 0 h 5483121"/>
              <a:gd name="connsiteX4" fmla="*/ 2318468 w 5944790"/>
              <a:gd name="connsiteY4" fmla="*/ 0 h 5483121"/>
              <a:gd name="connsiteX5" fmla="*/ 3031843 w 5944790"/>
              <a:gd name="connsiteY5" fmla="*/ 0 h 5483121"/>
              <a:gd name="connsiteX6" fmla="*/ 3745218 w 5944790"/>
              <a:gd name="connsiteY6" fmla="*/ 0 h 5483121"/>
              <a:gd name="connsiteX7" fmla="*/ 4280249 w 5944790"/>
              <a:gd name="connsiteY7" fmla="*/ 0 h 5483121"/>
              <a:gd name="connsiteX8" fmla="*/ 4815280 w 5944790"/>
              <a:gd name="connsiteY8" fmla="*/ 0 h 5483121"/>
              <a:gd name="connsiteX9" fmla="*/ 5409759 w 5944790"/>
              <a:gd name="connsiteY9" fmla="*/ 0 h 5483121"/>
              <a:gd name="connsiteX10" fmla="*/ 5944790 w 5944790"/>
              <a:gd name="connsiteY10" fmla="*/ 0 h 5483121"/>
              <a:gd name="connsiteX11" fmla="*/ 5944790 w 5944790"/>
              <a:gd name="connsiteY11" fmla="*/ 493481 h 5483121"/>
              <a:gd name="connsiteX12" fmla="*/ 5944790 w 5944790"/>
              <a:gd name="connsiteY12" fmla="*/ 986962 h 5483121"/>
              <a:gd name="connsiteX13" fmla="*/ 5944790 w 5944790"/>
              <a:gd name="connsiteY13" fmla="*/ 1370780 h 5483121"/>
              <a:gd name="connsiteX14" fmla="*/ 5944790 w 5944790"/>
              <a:gd name="connsiteY14" fmla="*/ 1919092 h 5483121"/>
              <a:gd name="connsiteX15" fmla="*/ 5944790 w 5944790"/>
              <a:gd name="connsiteY15" fmla="*/ 2412573 h 5483121"/>
              <a:gd name="connsiteX16" fmla="*/ 5944790 w 5944790"/>
              <a:gd name="connsiteY16" fmla="*/ 2906054 h 5483121"/>
              <a:gd name="connsiteX17" fmla="*/ 5944790 w 5944790"/>
              <a:gd name="connsiteY17" fmla="*/ 3399535 h 5483121"/>
              <a:gd name="connsiteX18" fmla="*/ 5944790 w 5944790"/>
              <a:gd name="connsiteY18" fmla="*/ 4057510 h 5483121"/>
              <a:gd name="connsiteX19" fmla="*/ 5944790 w 5944790"/>
              <a:gd name="connsiteY19" fmla="*/ 4496159 h 5483121"/>
              <a:gd name="connsiteX20" fmla="*/ 5944790 w 5944790"/>
              <a:gd name="connsiteY20" fmla="*/ 5483121 h 5483121"/>
              <a:gd name="connsiteX21" fmla="*/ 5350311 w 5944790"/>
              <a:gd name="connsiteY21" fmla="*/ 5483121 h 5483121"/>
              <a:gd name="connsiteX22" fmla="*/ 4696384 w 5944790"/>
              <a:gd name="connsiteY22" fmla="*/ 5483121 h 5483121"/>
              <a:gd name="connsiteX23" fmla="*/ 3983009 w 5944790"/>
              <a:gd name="connsiteY23" fmla="*/ 5483121 h 5483121"/>
              <a:gd name="connsiteX24" fmla="*/ 3269635 w 5944790"/>
              <a:gd name="connsiteY24" fmla="*/ 5483121 h 5483121"/>
              <a:gd name="connsiteX25" fmla="*/ 2734603 w 5944790"/>
              <a:gd name="connsiteY25" fmla="*/ 5483121 h 5483121"/>
              <a:gd name="connsiteX26" fmla="*/ 2140124 w 5944790"/>
              <a:gd name="connsiteY26" fmla="*/ 5483121 h 5483121"/>
              <a:gd name="connsiteX27" fmla="*/ 1486198 w 5944790"/>
              <a:gd name="connsiteY27" fmla="*/ 5483121 h 5483121"/>
              <a:gd name="connsiteX28" fmla="*/ 1070062 w 5944790"/>
              <a:gd name="connsiteY28" fmla="*/ 5483121 h 5483121"/>
              <a:gd name="connsiteX29" fmla="*/ 0 w 5944790"/>
              <a:gd name="connsiteY29" fmla="*/ 5483121 h 5483121"/>
              <a:gd name="connsiteX30" fmla="*/ 0 w 5944790"/>
              <a:gd name="connsiteY30" fmla="*/ 4934809 h 5483121"/>
              <a:gd name="connsiteX31" fmla="*/ 0 w 5944790"/>
              <a:gd name="connsiteY31" fmla="*/ 4276834 h 5483121"/>
              <a:gd name="connsiteX32" fmla="*/ 0 w 5944790"/>
              <a:gd name="connsiteY32" fmla="*/ 3673691 h 5483121"/>
              <a:gd name="connsiteX33" fmla="*/ 0 w 5944790"/>
              <a:gd name="connsiteY33" fmla="*/ 3070548 h 5483121"/>
              <a:gd name="connsiteX34" fmla="*/ 0 w 5944790"/>
              <a:gd name="connsiteY34" fmla="*/ 2577067 h 5483121"/>
              <a:gd name="connsiteX35" fmla="*/ 0 w 5944790"/>
              <a:gd name="connsiteY35" fmla="*/ 1919092 h 5483121"/>
              <a:gd name="connsiteX36" fmla="*/ 0 w 5944790"/>
              <a:gd name="connsiteY36" fmla="*/ 1370780 h 5483121"/>
              <a:gd name="connsiteX37" fmla="*/ 0 w 5944790"/>
              <a:gd name="connsiteY37" fmla="*/ 822468 h 5483121"/>
              <a:gd name="connsiteX38" fmla="*/ 0 w 5944790"/>
              <a:gd name="connsiteY38" fmla="*/ 0 h 548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44790" h="5483121" fill="none" extrusionOk="0">
                <a:moveTo>
                  <a:pt x="0" y="0"/>
                </a:moveTo>
                <a:cubicBezTo>
                  <a:pt x="231535" y="-42841"/>
                  <a:pt x="483670" y="14030"/>
                  <a:pt x="653927" y="0"/>
                </a:cubicBezTo>
                <a:cubicBezTo>
                  <a:pt x="824184" y="-14030"/>
                  <a:pt x="1188303" y="60913"/>
                  <a:pt x="1367302" y="0"/>
                </a:cubicBezTo>
                <a:cubicBezTo>
                  <a:pt x="1546301" y="-60913"/>
                  <a:pt x="1606289" y="7689"/>
                  <a:pt x="1783437" y="0"/>
                </a:cubicBezTo>
                <a:cubicBezTo>
                  <a:pt x="1960586" y="-7689"/>
                  <a:pt x="2106285" y="59656"/>
                  <a:pt x="2318468" y="0"/>
                </a:cubicBezTo>
                <a:cubicBezTo>
                  <a:pt x="2530651" y="-59656"/>
                  <a:pt x="2828451" y="30886"/>
                  <a:pt x="3031843" y="0"/>
                </a:cubicBezTo>
                <a:cubicBezTo>
                  <a:pt x="3235235" y="-30886"/>
                  <a:pt x="3427472" y="82745"/>
                  <a:pt x="3745218" y="0"/>
                </a:cubicBezTo>
                <a:cubicBezTo>
                  <a:pt x="4062965" y="-82745"/>
                  <a:pt x="4105405" y="11891"/>
                  <a:pt x="4280249" y="0"/>
                </a:cubicBezTo>
                <a:cubicBezTo>
                  <a:pt x="4455093" y="-11891"/>
                  <a:pt x="4573192" y="55747"/>
                  <a:pt x="4815280" y="0"/>
                </a:cubicBezTo>
                <a:cubicBezTo>
                  <a:pt x="5057368" y="-55747"/>
                  <a:pt x="5260436" y="13171"/>
                  <a:pt x="5409759" y="0"/>
                </a:cubicBezTo>
                <a:cubicBezTo>
                  <a:pt x="5559082" y="-13171"/>
                  <a:pt x="5783493" y="17717"/>
                  <a:pt x="5944790" y="0"/>
                </a:cubicBezTo>
                <a:cubicBezTo>
                  <a:pt x="5977763" y="103537"/>
                  <a:pt x="5910327" y="388189"/>
                  <a:pt x="5944790" y="493481"/>
                </a:cubicBezTo>
                <a:cubicBezTo>
                  <a:pt x="5979253" y="598773"/>
                  <a:pt x="5922432" y="797511"/>
                  <a:pt x="5944790" y="986962"/>
                </a:cubicBezTo>
                <a:cubicBezTo>
                  <a:pt x="5967148" y="1176413"/>
                  <a:pt x="5918703" y="1283705"/>
                  <a:pt x="5944790" y="1370780"/>
                </a:cubicBezTo>
                <a:cubicBezTo>
                  <a:pt x="5970877" y="1457855"/>
                  <a:pt x="5918097" y="1782200"/>
                  <a:pt x="5944790" y="1919092"/>
                </a:cubicBezTo>
                <a:cubicBezTo>
                  <a:pt x="5971483" y="2055984"/>
                  <a:pt x="5923754" y="2306329"/>
                  <a:pt x="5944790" y="2412573"/>
                </a:cubicBezTo>
                <a:cubicBezTo>
                  <a:pt x="5965826" y="2518817"/>
                  <a:pt x="5920464" y="2721690"/>
                  <a:pt x="5944790" y="2906054"/>
                </a:cubicBezTo>
                <a:cubicBezTo>
                  <a:pt x="5969116" y="3090418"/>
                  <a:pt x="5917070" y="3280223"/>
                  <a:pt x="5944790" y="3399535"/>
                </a:cubicBezTo>
                <a:cubicBezTo>
                  <a:pt x="5972510" y="3518847"/>
                  <a:pt x="5899760" y="3753306"/>
                  <a:pt x="5944790" y="4057510"/>
                </a:cubicBezTo>
                <a:cubicBezTo>
                  <a:pt x="5989820" y="4361714"/>
                  <a:pt x="5942155" y="4391878"/>
                  <a:pt x="5944790" y="4496159"/>
                </a:cubicBezTo>
                <a:cubicBezTo>
                  <a:pt x="5947425" y="4600440"/>
                  <a:pt x="5910699" y="5160992"/>
                  <a:pt x="5944790" y="5483121"/>
                </a:cubicBezTo>
                <a:cubicBezTo>
                  <a:pt x="5651966" y="5547135"/>
                  <a:pt x="5628696" y="5482614"/>
                  <a:pt x="5350311" y="5483121"/>
                </a:cubicBezTo>
                <a:cubicBezTo>
                  <a:pt x="5071926" y="5483628"/>
                  <a:pt x="4929655" y="5455883"/>
                  <a:pt x="4696384" y="5483121"/>
                </a:cubicBezTo>
                <a:cubicBezTo>
                  <a:pt x="4463113" y="5510359"/>
                  <a:pt x="4306684" y="5423737"/>
                  <a:pt x="3983009" y="5483121"/>
                </a:cubicBezTo>
                <a:cubicBezTo>
                  <a:pt x="3659334" y="5542505"/>
                  <a:pt x="3566165" y="5435843"/>
                  <a:pt x="3269635" y="5483121"/>
                </a:cubicBezTo>
                <a:cubicBezTo>
                  <a:pt x="2973105" y="5530399"/>
                  <a:pt x="2940532" y="5481078"/>
                  <a:pt x="2734603" y="5483121"/>
                </a:cubicBezTo>
                <a:cubicBezTo>
                  <a:pt x="2528674" y="5485164"/>
                  <a:pt x="2375073" y="5479381"/>
                  <a:pt x="2140124" y="5483121"/>
                </a:cubicBezTo>
                <a:cubicBezTo>
                  <a:pt x="1905175" y="5486861"/>
                  <a:pt x="1648011" y="5425797"/>
                  <a:pt x="1486198" y="5483121"/>
                </a:cubicBezTo>
                <a:cubicBezTo>
                  <a:pt x="1324385" y="5540445"/>
                  <a:pt x="1181818" y="5466419"/>
                  <a:pt x="1070062" y="5483121"/>
                </a:cubicBezTo>
                <a:cubicBezTo>
                  <a:pt x="958306" y="5499823"/>
                  <a:pt x="396326" y="5428575"/>
                  <a:pt x="0" y="5483121"/>
                </a:cubicBezTo>
                <a:cubicBezTo>
                  <a:pt x="-57107" y="5230417"/>
                  <a:pt x="29191" y="5126514"/>
                  <a:pt x="0" y="4934809"/>
                </a:cubicBezTo>
                <a:cubicBezTo>
                  <a:pt x="-29191" y="4743104"/>
                  <a:pt x="29025" y="4509910"/>
                  <a:pt x="0" y="4276834"/>
                </a:cubicBezTo>
                <a:cubicBezTo>
                  <a:pt x="-29025" y="4043758"/>
                  <a:pt x="14747" y="3883372"/>
                  <a:pt x="0" y="3673691"/>
                </a:cubicBezTo>
                <a:cubicBezTo>
                  <a:pt x="-14747" y="3464010"/>
                  <a:pt x="54181" y="3349265"/>
                  <a:pt x="0" y="3070548"/>
                </a:cubicBezTo>
                <a:cubicBezTo>
                  <a:pt x="-54181" y="2791831"/>
                  <a:pt x="7032" y="2794291"/>
                  <a:pt x="0" y="2577067"/>
                </a:cubicBezTo>
                <a:cubicBezTo>
                  <a:pt x="-7032" y="2359843"/>
                  <a:pt x="2426" y="2224857"/>
                  <a:pt x="0" y="1919092"/>
                </a:cubicBezTo>
                <a:cubicBezTo>
                  <a:pt x="-2426" y="1613327"/>
                  <a:pt x="37738" y="1556665"/>
                  <a:pt x="0" y="1370780"/>
                </a:cubicBezTo>
                <a:cubicBezTo>
                  <a:pt x="-37738" y="1184895"/>
                  <a:pt x="9822" y="1083972"/>
                  <a:pt x="0" y="822468"/>
                </a:cubicBezTo>
                <a:cubicBezTo>
                  <a:pt x="-9822" y="560964"/>
                  <a:pt x="38350" y="375727"/>
                  <a:pt x="0" y="0"/>
                </a:cubicBezTo>
                <a:close/>
              </a:path>
              <a:path w="5944790" h="5483121" stroke="0" extrusionOk="0">
                <a:moveTo>
                  <a:pt x="0" y="0"/>
                </a:moveTo>
                <a:cubicBezTo>
                  <a:pt x="216824" y="-57505"/>
                  <a:pt x="479931" y="21649"/>
                  <a:pt x="653927" y="0"/>
                </a:cubicBezTo>
                <a:cubicBezTo>
                  <a:pt x="827923" y="-21649"/>
                  <a:pt x="1051430" y="78274"/>
                  <a:pt x="1307854" y="0"/>
                </a:cubicBezTo>
                <a:cubicBezTo>
                  <a:pt x="1564278" y="-78274"/>
                  <a:pt x="1640705" y="22717"/>
                  <a:pt x="1842885" y="0"/>
                </a:cubicBezTo>
                <a:cubicBezTo>
                  <a:pt x="2045065" y="-22717"/>
                  <a:pt x="2161121" y="58870"/>
                  <a:pt x="2377916" y="0"/>
                </a:cubicBezTo>
                <a:cubicBezTo>
                  <a:pt x="2594711" y="-58870"/>
                  <a:pt x="2679496" y="68945"/>
                  <a:pt x="2972395" y="0"/>
                </a:cubicBezTo>
                <a:cubicBezTo>
                  <a:pt x="3265294" y="-68945"/>
                  <a:pt x="3303791" y="62337"/>
                  <a:pt x="3507426" y="0"/>
                </a:cubicBezTo>
                <a:cubicBezTo>
                  <a:pt x="3711061" y="-62337"/>
                  <a:pt x="3894142" y="35113"/>
                  <a:pt x="4161353" y="0"/>
                </a:cubicBezTo>
                <a:cubicBezTo>
                  <a:pt x="4428564" y="-35113"/>
                  <a:pt x="4500628" y="45316"/>
                  <a:pt x="4636936" y="0"/>
                </a:cubicBezTo>
                <a:cubicBezTo>
                  <a:pt x="4773244" y="-45316"/>
                  <a:pt x="4962621" y="36911"/>
                  <a:pt x="5112519" y="0"/>
                </a:cubicBezTo>
                <a:cubicBezTo>
                  <a:pt x="5262417" y="-36911"/>
                  <a:pt x="5591745" y="25279"/>
                  <a:pt x="5944790" y="0"/>
                </a:cubicBezTo>
                <a:cubicBezTo>
                  <a:pt x="6004130" y="239160"/>
                  <a:pt x="5884023" y="333310"/>
                  <a:pt x="5944790" y="548312"/>
                </a:cubicBezTo>
                <a:cubicBezTo>
                  <a:pt x="6005557" y="763314"/>
                  <a:pt x="5908856" y="854441"/>
                  <a:pt x="5944790" y="932131"/>
                </a:cubicBezTo>
                <a:cubicBezTo>
                  <a:pt x="5980724" y="1009821"/>
                  <a:pt x="5932129" y="1331259"/>
                  <a:pt x="5944790" y="1535274"/>
                </a:cubicBezTo>
                <a:cubicBezTo>
                  <a:pt x="5957451" y="1739289"/>
                  <a:pt x="5935241" y="1955380"/>
                  <a:pt x="5944790" y="2083586"/>
                </a:cubicBezTo>
                <a:cubicBezTo>
                  <a:pt x="5954339" y="2211792"/>
                  <a:pt x="5936474" y="2287549"/>
                  <a:pt x="5944790" y="2467404"/>
                </a:cubicBezTo>
                <a:cubicBezTo>
                  <a:pt x="5953106" y="2647259"/>
                  <a:pt x="5897519" y="2820534"/>
                  <a:pt x="5944790" y="3070548"/>
                </a:cubicBezTo>
                <a:cubicBezTo>
                  <a:pt x="5992061" y="3320562"/>
                  <a:pt x="5905527" y="3304933"/>
                  <a:pt x="5944790" y="3509197"/>
                </a:cubicBezTo>
                <a:cubicBezTo>
                  <a:pt x="5984053" y="3713461"/>
                  <a:pt x="5931033" y="3793763"/>
                  <a:pt x="5944790" y="3893016"/>
                </a:cubicBezTo>
                <a:cubicBezTo>
                  <a:pt x="5958547" y="3992269"/>
                  <a:pt x="5940540" y="4219435"/>
                  <a:pt x="5944790" y="4331666"/>
                </a:cubicBezTo>
                <a:cubicBezTo>
                  <a:pt x="5949040" y="4443897"/>
                  <a:pt x="5923523" y="4737698"/>
                  <a:pt x="5944790" y="4934809"/>
                </a:cubicBezTo>
                <a:cubicBezTo>
                  <a:pt x="5966057" y="5131920"/>
                  <a:pt x="5943044" y="5223618"/>
                  <a:pt x="5944790" y="5483121"/>
                </a:cubicBezTo>
                <a:cubicBezTo>
                  <a:pt x="5774782" y="5561001"/>
                  <a:pt x="5418196" y="5403986"/>
                  <a:pt x="5231415" y="5483121"/>
                </a:cubicBezTo>
                <a:cubicBezTo>
                  <a:pt x="5044635" y="5562256"/>
                  <a:pt x="4784487" y="5421138"/>
                  <a:pt x="4577488" y="5483121"/>
                </a:cubicBezTo>
                <a:cubicBezTo>
                  <a:pt x="4370489" y="5545104"/>
                  <a:pt x="4270719" y="5472692"/>
                  <a:pt x="4042457" y="5483121"/>
                </a:cubicBezTo>
                <a:cubicBezTo>
                  <a:pt x="3814195" y="5493550"/>
                  <a:pt x="3788613" y="5477863"/>
                  <a:pt x="3626322" y="5483121"/>
                </a:cubicBezTo>
                <a:cubicBezTo>
                  <a:pt x="3464032" y="5488379"/>
                  <a:pt x="3385472" y="5428795"/>
                  <a:pt x="3150739" y="5483121"/>
                </a:cubicBezTo>
                <a:cubicBezTo>
                  <a:pt x="2916006" y="5537447"/>
                  <a:pt x="2793637" y="5432034"/>
                  <a:pt x="2615708" y="5483121"/>
                </a:cubicBezTo>
                <a:cubicBezTo>
                  <a:pt x="2437779" y="5534208"/>
                  <a:pt x="2293576" y="5436277"/>
                  <a:pt x="2021229" y="5483121"/>
                </a:cubicBezTo>
                <a:cubicBezTo>
                  <a:pt x="1748882" y="5529965"/>
                  <a:pt x="1697668" y="5449745"/>
                  <a:pt x="1426750" y="5483121"/>
                </a:cubicBezTo>
                <a:cubicBezTo>
                  <a:pt x="1155832" y="5516497"/>
                  <a:pt x="913154" y="5475819"/>
                  <a:pt x="772823" y="5483121"/>
                </a:cubicBezTo>
                <a:cubicBezTo>
                  <a:pt x="632492" y="5490423"/>
                  <a:pt x="264523" y="5478519"/>
                  <a:pt x="0" y="5483121"/>
                </a:cubicBezTo>
                <a:cubicBezTo>
                  <a:pt x="-53929" y="5226556"/>
                  <a:pt x="46459" y="5181332"/>
                  <a:pt x="0" y="4879978"/>
                </a:cubicBezTo>
                <a:cubicBezTo>
                  <a:pt x="-46459" y="4578624"/>
                  <a:pt x="13167" y="4440634"/>
                  <a:pt x="0" y="4276834"/>
                </a:cubicBezTo>
                <a:cubicBezTo>
                  <a:pt x="-13167" y="4113034"/>
                  <a:pt x="9418" y="3898067"/>
                  <a:pt x="0" y="3618860"/>
                </a:cubicBezTo>
                <a:cubicBezTo>
                  <a:pt x="-9418" y="3339653"/>
                  <a:pt x="18040" y="3387873"/>
                  <a:pt x="0" y="3235041"/>
                </a:cubicBezTo>
                <a:cubicBezTo>
                  <a:pt x="-18040" y="3082209"/>
                  <a:pt x="13993" y="3004807"/>
                  <a:pt x="0" y="2851223"/>
                </a:cubicBezTo>
                <a:cubicBezTo>
                  <a:pt x="-13993" y="2697639"/>
                  <a:pt x="8669" y="2409358"/>
                  <a:pt x="0" y="2248080"/>
                </a:cubicBezTo>
                <a:cubicBezTo>
                  <a:pt x="-8669" y="2086802"/>
                  <a:pt x="2323" y="1966741"/>
                  <a:pt x="0" y="1864261"/>
                </a:cubicBezTo>
                <a:cubicBezTo>
                  <a:pt x="-2323" y="1761781"/>
                  <a:pt x="8909" y="1651156"/>
                  <a:pt x="0" y="1480443"/>
                </a:cubicBezTo>
                <a:cubicBezTo>
                  <a:pt x="-8909" y="1309730"/>
                  <a:pt x="47183" y="1204211"/>
                  <a:pt x="0" y="1041793"/>
                </a:cubicBezTo>
                <a:cubicBezTo>
                  <a:pt x="-47183" y="879375"/>
                  <a:pt x="38409" y="775706"/>
                  <a:pt x="0" y="657975"/>
                </a:cubicBezTo>
                <a:cubicBezTo>
                  <a:pt x="-38409" y="540244"/>
                  <a:pt x="76712" y="168424"/>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2168039938">
                  <ask:type>
                    <ask:lineSketchScribble/>
                  </ask:type>
                </ask:lineSketchStyleProps>
              </a:ext>
            </a:extLst>
          </a:ln>
        </p:spPr>
        <p:txBody>
          <a:bodyPr vert="horz" lIns="91440" tIns="45720" rIns="91440" bIns="45720" rtlCol="0" anchor="b">
            <a:noAutofit/>
          </a:bodyPr>
          <a:lstStyle/>
          <a:p>
            <a:pPr>
              <a:lnSpc>
                <a:spcPct val="90000"/>
              </a:lnSpc>
            </a:pPr>
            <a:r>
              <a:rPr lang="en-US" sz="5400" kern="1200" dirty="0">
                <a:solidFill>
                  <a:schemeClr val="accent1"/>
                </a:solidFill>
                <a:latin typeface="+mj-lt"/>
                <a:ea typeface="+mj-ea"/>
                <a:cs typeface="+mj-cs"/>
              </a:rPr>
              <a:t>ILC. 112 / Report IV (2): "</a:t>
            </a:r>
            <a:r>
              <a:rPr lang="en-US" sz="5400" i="1" kern="1200" dirty="0">
                <a:solidFill>
                  <a:schemeClr val="accent1"/>
                </a:solidFill>
                <a:latin typeface="+mj-lt"/>
                <a:ea typeface="+mj-ea"/>
                <a:cs typeface="+mj-cs"/>
              </a:rPr>
              <a:t>Protection against biological hazards in the working environment</a:t>
            </a:r>
            <a:r>
              <a:rPr lang="en-US" sz="5400" kern="1200" dirty="0">
                <a:solidFill>
                  <a:schemeClr val="accent1"/>
                </a:solidFill>
                <a:latin typeface="+mj-lt"/>
                <a:ea typeface="+mj-ea"/>
                <a:cs typeface="+mj-cs"/>
              </a:rPr>
              <a:t>"</a:t>
            </a:r>
          </a:p>
        </p:txBody>
      </p:sp>
      <p:sp>
        <p:nvSpPr>
          <p:cNvPr id="25" name="Isosceles Triangle 24">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Graphic 9" descr="Intravenoso">
            <a:extLst>
              <a:ext uri="{FF2B5EF4-FFF2-40B4-BE49-F238E27FC236}">
                <a16:creationId xmlns:a16="http://schemas.microsoft.com/office/drawing/2014/main" id="{8FBC28ED-2758-ECAA-76B6-DAA55E805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
        <p:nvSpPr>
          <p:cNvPr id="6" name="Slide Number Placeholder 5"/>
          <p:cNvSpPr>
            <a:spLocks noGrp="1"/>
          </p:cNvSpPr>
          <p:nvPr>
            <p:ph type="sldNum" sz="quarter" idx="12"/>
          </p:nvPr>
        </p:nvSpPr>
        <p:spPr/>
        <p:txBody>
          <a:bodyPr/>
          <a:lstStyle/>
          <a:p>
            <a:pPr>
              <a:spcAft>
                <a:spcPts val="600"/>
              </a:spcAft>
            </a:pPr>
            <a:fld id="{856227C0-AD57-4F9B-BAE3-EEFB0D0EE427}" type="slidenum">
              <a:rPr lang="en-GB" smtClean="0"/>
              <a:pPr>
                <a:spcAft>
                  <a:spcPts val="600"/>
                </a:spcAft>
              </a:pPr>
              <a:t>2</a:t>
            </a:fld>
            <a:endParaRPr lang="en-GB"/>
          </a:p>
        </p:txBody>
      </p:sp>
    </p:spTree>
    <p:extLst>
      <p:ext uri="{BB962C8B-B14F-4D97-AF65-F5344CB8AC3E}">
        <p14:creationId xmlns:p14="http://schemas.microsoft.com/office/powerpoint/2010/main" val="9000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157" y="32053"/>
            <a:ext cx="7624100" cy="621090"/>
          </a:xfrm>
        </p:spPr>
        <p:txBody>
          <a:bodyPr>
            <a:normAutofit fontScale="90000"/>
          </a:bodyPr>
          <a:lstStyle/>
          <a:p>
            <a:r>
              <a:rPr lang="fr-CH" dirty="0">
                <a:solidFill>
                  <a:schemeClr val="tx1"/>
                </a:solidFill>
              </a:rPr>
              <a:t>The </a:t>
            </a:r>
            <a:r>
              <a:rPr lang="fr-CH" dirty="0" err="1">
                <a:solidFill>
                  <a:schemeClr val="tx1"/>
                </a:solidFill>
              </a:rPr>
              <a:t>need</a:t>
            </a:r>
            <a:r>
              <a:rPr lang="fr-CH" dirty="0">
                <a:solidFill>
                  <a:schemeClr val="tx1"/>
                </a:solidFill>
              </a:rPr>
              <a:t> for a normative instrument(s)</a:t>
            </a:r>
            <a:endParaRPr lang="en-GB" dirty="0">
              <a:solidFill>
                <a:schemeClr val="tx1"/>
              </a:solidFill>
            </a:endParaRPr>
          </a:p>
        </p:txBody>
      </p:sp>
      <p:sp>
        <p:nvSpPr>
          <p:cNvPr id="7" name="Slide Number Placeholder 6"/>
          <p:cNvSpPr>
            <a:spLocks noGrp="1"/>
          </p:cNvSpPr>
          <p:nvPr>
            <p:ph type="sldNum" sz="quarter" idx="12"/>
          </p:nvPr>
        </p:nvSpPr>
        <p:spPr/>
        <p:txBody>
          <a:bodyPr/>
          <a:lstStyle/>
          <a:p>
            <a:fld id="{856227C0-AD57-4F9B-BAE3-EEFB0D0EE427}" type="slidenum">
              <a:rPr lang="en-GB" smtClean="0"/>
              <a:pPr/>
              <a:t>3</a:t>
            </a:fld>
            <a:endParaRPr lang="en-GB"/>
          </a:p>
        </p:txBody>
      </p:sp>
      <p:sp>
        <p:nvSpPr>
          <p:cNvPr id="13" name="Content Placeholder 2">
            <a:extLst>
              <a:ext uri="{FF2B5EF4-FFF2-40B4-BE49-F238E27FC236}">
                <a16:creationId xmlns:a16="http://schemas.microsoft.com/office/drawing/2014/main" id="{AD0D403E-53AF-D716-B499-CFA97FBFF648}"/>
              </a:ext>
            </a:extLst>
          </p:cNvPr>
          <p:cNvSpPr txBox="1">
            <a:spLocks/>
          </p:cNvSpPr>
          <p:nvPr/>
        </p:nvSpPr>
        <p:spPr>
          <a:xfrm>
            <a:off x="490538" y="2053330"/>
            <a:ext cx="11126016" cy="3930824"/>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GB" sz="2000" dirty="0"/>
          </a:p>
          <a:p>
            <a:pPr lvl="2"/>
            <a:endParaRPr lang="en-GB" sz="2000" dirty="0"/>
          </a:p>
          <a:p>
            <a:pPr lvl="2"/>
            <a:endParaRPr lang="en-GB" sz="2000" b="1" dirty="0"/>
          </a:p>
          <a:p>
            <a:pPr lvl="2"/>
            <a:endParaRPr lang="en-GB" sz="2000" dirty="0"/>
          </a:p>
        </p:txBody>
      </p:sp>
      <p:pic>
        <p:nvPicPr>
          <p:cNvPr id="4" name="Picture 3">
            <a:extLst>
              <a:ext uri="{FF2B5EF4-FFF2-40B4-BE49-F238E27FC236}">
                <a16:creationId xmlns:a16="http://schemas.microsoft.com/office/drawing/2014/main" id="{A1DC09E4-E2A3-1973-1CEC-54AD7A214CDB}"/>
              </a:ext>
            </a:extLst>
          </p:cNvPr>
          <p:cNvPicPr>
            <a:picLocks noChangeAspect="1"/>
          </p:cNvPicPr>
          <p:nvPr/>
        </p:nvPicPr>
        <p:blipFill>
          <a:blip r:embed="rId3"/>
          <a:stretch>
            <a:fillRect/>
          </a:stretch>
        </p:blipFill>
        <p:spPr>
          <a:xfrm>
            <a:off x="84515" y="0"/>
            <a:ext cx="3195619" cy="5015346"/>
          </a:xfrm>
          <a:prstGeom prst="rect">
            <a:avLst/>
          </a:prstGeom>
        </p:spPr>
      </p:pic>
      <p:pic>
        <p:nvPicPr>
          <p:cNvPr id="9" name="Picture 8">
            <a:extLst>
              <a:ext uri="{FF2B5EF4-FFF2-40B4-BE49-F238E27FC236}">
                <a16:creationId xmlns:a16="http://schemas.microsoft.com/office/drawing/2014/main" id="{794A61FA-FB18-596B-3ED7-374D92F873D3}"/>
              </a:ext>
            </a:extLst>
          </p:cNvPr>
          <p:cNvPicPr>
            <a:picLocks noChangeAspect="1"/>
          </p:cNvPicPr>
          <p:nvPr/>
        </p:nvPicPr>
        <p:blipFill>
          <a:blip r:embed="rId4"/>
          <a:stretch>
            <a:fillRect/>
          </a:stretch>
        </p:blipFill>
        <p:spPr>
          <a:xfrm>
            <a:off x="3508627" y="607805"/>
            <a:ext cx="4291623" cy="3361139"/>
          </a:xfrm>
          <a:prstGeom prst="rect">
            <a:avLst/>
          </a:prstGeom>
        </p:spPr>
      </p:pic>
      <p:grpSp>
        <p:nvGrpSpPr>
          <p:cNvPr id="12" name="Group 4">
            <a:extLst>
              <a:ext uri="{FF2B5EF4-FFF2-40B4-BE49-F238E27FC236}">
                <a16:creationId xmlns:a16="http://schemas.microsoft.com/office/drawing/2014/main" id="{61082744-5D66-9474-76A1-76E2F28F4189}"/>
              </a:ext>
            </a:extLst>
          </p:cNvPr>
          <p:cNvGrpSpPr>
            <a:grpSpLocks noChangeAspect="1"/>
          </p:cNvGrpSpPr>
          <p:nvPr/>
        </p:nvGrpSpPr>
        <p:grpSpPr bwMode="auto">
          <a:xfrm>
            <a:off x="3508627" y="3903496"/>
            <a:ext cx="7469188" cy="574675"/>
            <a:chOff x="1466" y="3585"/>
            <a:chExt cx="4705" cy="362"/>
          </a:xfrm>
          <a:solidFill>
            <a:schemeClr val="accent2"/>
          </a:solidFill>
        </p:grpSpPr>
        <p:sp>
          <p:nvSpPr>
            <p:cNvPr id="14" name="AutoShape 3">
              <a:extLst>
                <a:ext uri="{FF2B5EF4-FFF2-40B4-BE49-F238E27FC236}">
                  <a16:creationId xmlns:a16="http://schemas.microsoft.com/office/drawing/2014/main" id="{E1F17A19-1624-4385-217E-7F9A7533F054}"/>
                </a:ext>
              </a:extLst>
            </p:cNvPr>
            <p:cNvSpPr>
              <a:spLocks noChangeAspect="1" noChangeArrowheads="1" noTextEdit="1"/>
            </p:cNvSpPr>
            <p:nvPr/>
          </p:nvSpPr>
          <p:spPr bwMode="auto">
            <a:xfrm>
              <a:off x="1466" y="3585"/>
              <a:ext cx="4694" cy="350"/>
            </a:xfrm>
            <a:prstGeom prst="rect">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053" name="Picture 5">
              <a:extLst>
                <a:ext uri="{FF2B5EF4-FFF2-40B4-BE49-F238E27FC236}">
                  <a16:creationId xmlns:a16="http://schemas.microsoft.com/office/drawing/2014/main" id="{9015669A-3C8E-839D-82BB-26318BB62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3585"/>
              <a:ext cx="4705" cy="362"/>
            </a:xfrm>
            <a:prstGeom prst="rect">
              <a:avLst/>
            </a:prstGeom>
            <a:grpFill/>
            <a:ln w="9525">
              <a:solidFill>
                <a:srgbClr val="FF0000"/>
              </a:solidFill>
              <a:miter lim="800000"/>
              <a:headEnd/>
              <a:tailEnd/>
            </a:ln>
          </p:spPr>
        </p:pic>
      </p:grpSp>
      <p:pic>
        <p:nvPicPr>
          <p:cNvPr id="16" name="Picture 15">
            <a:extLst>
              <a:ext uri="{FF2B5EF4-FFF2-40B4-BE49-F238E27FC236}">
                <a16:creationId xmlns:a16="http://schemas.microsoft.com/office/drawing/2014/main" id="{4246BF6F-6FFF-370C-AB91-47DB7BE70F60}"/>
              </a:ext>
            </a:extLst>
          </p:cNvPr>
          <p:cNvPicPr>
            <a:picLocks noChangeAspect="1"/>
          </p:cNvPicPr>
          <p:nvPr/>
        </p:nvPicPr>
        <p:blipFill>
          <a:blip r:embed="rId6"/>
          <a:stretch>
            <a:fillRect/>
          </a:stretch>
        </p:blipFill>
        <p:spPr>
          <a:xfrm>
            <a:off x="8028744" y="653143"/>
            <a:ext cx="4163256" cy="2893720"/>
          </a:xfrm>
          <a:prstGeom prst="rect">
            <a:avLst/>
          </a:prstGeom>
        </p:spPr>
      </p:pic>
      <p:sp>
        <p:nvSpPr>
          <p:cNvPr id="8" name="CuadroTexto 7">
            <a:extLst>
              <a:ext uri="{FF2B5EF4-FFF2-40B4-BE49-F238E27FC236}">
                <a16:creationId xmlns:a16="http://schemas.microsoft.com/office/drawing/2014/main" id="{A2E88B93-446F-3261-7541-3B135F70EC60}"/>
              </a:ext>
            </a:extLst>
          </p:cNvPr>
          <p:cNvSpPr txBox="1"/>
          <p:nvPr/>
        </p:nvSpPr>
        <p:spPr>
          <a:xfrm>
            <a:off x="468086" y="5080446"/>
            <a:ext cx="11737371" cy="1477328"/>
          </a:xfrm>
          <a:prstGeom prst="rect">
            <a:avLst/>
          </a:prstGeom>
          <a:solidFill>
            <a:schemeClr val="accent1">
              <a:lumMod val="20000"/>
              <a:lumOff val="80000"/>
            </a:schemeClr>
          </a:solidFill>
          <a:ln w="57150">
            <a:solidFill>
              <a:schemeClr val="tx1"/>
            </a:solidFill>
          </a:ln>
        </p:spPr>
        <p:txBody>
          <a:bodyPr wrap="square">
            <a:spAutoFit/>
          </a:bodyPr>
          <a:lstStyle/>
          <a:p>
            <a:r>
              <a:rPr lang="en-GB" sz="1800" dirty="0">
                <a:effectLst/>
                <a:latin typeface="Noto Sans" panose="020B0502040504020204" pitchFamily="34" charset="0"/>
                <a:ea typeface="Times New Roman" panose="02020603050405020304" pitchFamily="18" charset="0"/>
              </a:rPr>
              <a:t>Acknowledging the limited scope of Anthrax Prevention Recommendation, 1919 (No. 3) and the absence of coverage for other biological hazards, the SRM TWG, during its third meeting in 2017, recommended revising the Recommendation through an instrument addressing all biological hazards and publishing technical guidelines on biological hazards. In line with this, the 331st Governing Body (GB.331/LILS/2) requested the Office to prepare proposals for a potential standard-setting item on biological hazards. </a:t>
            </a:r>
            <a:endParaRPr lang="en-GB" dirty="0"/>
          </a:p>
        </p:txBody>
      </p:sp>
    </p:spTree>
    <p:extLst>
      <p:ext uri="{BB962C8B-B14F-4D97-AF65-F5344CB8AC3E}">
        <p14:creationId xmlns:p14="http://schemas.microsoft.com/office/powerpoint/2010/main" val="110983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E847-3A75-436E-9AC0-A08AFB676088}"/>
              </a:ext>
            </a:extLst>
          </p:cNvPr>
          <p:cNvSpPr>
            <a:spLocks noGrp="1"/>
          </p:cNvSpPr>
          <p:nvPr>
            <p:ph type="title"/>
          </p:nvPr>
        </p:nvSpPr>
        <p:spPr>
          <a:xfrm>
            <a:off x="1793974" y="954806"/>
            <a:ext cx="5848350" cy="540000"/>
          </a:xfrm>
        </p:spPr>
        <p:txBody>
          <a:bodyPr>
            <a:normAutofit fontScale="90000"/>
          </a:bodyPr>
          <a:lstStyle/>
          <a:p>
            <a:r>
              <a:rPr lang="en-GB"/>
              <a:t>ILO Technical guidelines on biological hazards in the working environment</a:t>
            </a:r>
            <a:endParaRPr lang="en-US" dirty="0"/>
          </a:p>
        </p:txBody>
      </p:sp>
      <p:sp>
        <p:nvSpPr>
          <p:cNvPr id="8" name="Content Placeholder 7">
            <a:extLst>
              <a:ext uri="{FF2B5EF4-FFF2-40B4-BE49-F238E27FC236}">
                <a16:creationId xmlns:a16="http://schemas.microsoft.com/office/drawing/2014/main" id="{086D63E1-FBF2-43F3-8A0E-04C96CC5505C}"/>
              </a:ext>
            </a:extLst>
          </p:cNvPr>
          <p:cNvSpPr>
            <a:spLocks noGrp="1"/>
          </p:cNvSpPr>
          <p:nvPr>
            <p:ph idx="1"/>
          </p:nvPr>
        </p:nvSpPr>
        <p:spPr/>
        <p:txBody>
          <a:bodyPr>
            <a:normAutofit/>
          </a:bodyPr>
          <a:lstStyle/>
          <a:p>
            <a:r>
              <a:rPr lang="en-GB" b="0">
                <a:solidFill>
                  <a:schemeClr val="tx1"/>
                </a:solidFill>
              </a:rPr>
              <a:t>Key principles to manage biological hazards in the working environment</a:t>
            </a:r>
          </a:p>
          <a:p>
            <a:r>
              <a:rPr lang="en-GB" b="0">
                <a:solidFill>
                  <a:schemeClr val="tx1"/>
                </a:solidFill>
              </a:rPr>
              <a:t>Adopted by the 346</a:t>
            </a:r>
            <a:r>
              <a:rPr lang="en-GB" b="0" baseline="30000">
                <a:solidFill>
                  <a:schemeClr val="tx1"/>
                </a:solidFill>
              </a:rPr>
              <a:t>th</a:t>
            </a:r>
            <a:r>
              <a:rPr lang="en-GB" b="0">
                <a:solidFill>
                  <a:schemeClr val="tx1"/>
                </a:solidFill>
              </a:rPr>
              <a:t> GB Session</a:t>
            </a:r>
            <a:endParaRPr lang="en-GB"/>
          </a:p>
          <a:p>
            <a:r>
              <a:rPr lang="en-US" b="0">
                <a:solidFill>
                  <a:schemeClr val="tx1"/>
                </a:solidFill>
              </a:rPr>
              <a:t>In line with International Labour Standards but NOT legally binding</a:t>
            </a:r>
            <a:endParaRPr lang="en-US"/>
          </a:p>
          <a:p>
            <a:r>
              <a:rPr lang="en-GB" b="0">
                <a:solidFill>
                  <a:schemeClr val="tx1"/>
                </a:solidFill>
              </a:rPr>
              <a:t>Technical basis for the normative International Labour Conference discussion (2024–25)</a:t>
            </a:r>
            <a:endParaRPr lang="en-GB" dirty="0">
              <a:solidFill>
                <a:schemeClr val="tx1"/>
              </a:solidFill>
            </a:endParaRPr>
          </a:p>
        </p:txBody>
      </p:sp>
      <p:sp>
        <p:nvSpPr>
          <p:cNvPr id="6" name="Slide Number Placeholder 5">
            <a:extLst>
              <a:ext uri="{FF2B5EF4-FFF2-40B4-BE49-F238E27FC236}">
                <a16:creationId xmlns:a16="http://schemas.microsoft.com/office/drawing/2014/main" id="{ACE4E24A-01EE-420A-96A4-4E82B4977F81}"/>
              </a:ext>
            </a:extLst>
          </p:cNvPr>
          <p:cNvSpPr>
            <a:spLocks noGrp="1"/>
          </p:cNvSpPr>
          <p:nvPr>
            <p:ph type="sldNum" sz="quarter" idx="12"/>
          </p:nvPr>
        </p:nvSpPr>
        <p:spPr/>
        <p:txBody>
          <a:bodyPr/>
          <a:lstStyle/>
          <a:p>
            <a:fld id="{856227C0-AD57-4F9B-BAE3-EEFB0D0EE427}" type="slidenum">
              <a:rPr lang="en-GB" smtClean="0"/>
              <a:t>4</a:t>
            </a:fld>
            <a:endParaRPr lang="en-GB"/>
          </a:p>
        </p:txBody>
      </p:sp>
      <p:pic>
        <p:nvPicPr>
          <p:cNvPr id="14" name="Picture Placeholder 13" descr="A group of people in a room&#10;&#10;Description automatically generated with low confidence">
            <a:extLst>
              <a:ext uri="{FF2B5EF4-FFF2-40B4-BE49-F238E27FC236}">
                <a16:creationId xmlns:a16="http://schemas.microsoft.com/office/drawing/2014/main" id="{1FC61AE0-6F15-42AF-8801-C0750A961AE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864" r="27864"/>
          <a:stretch>
            <a:fillRect/>
          </a:stretch>
        </p:blipFill>
        <p:spPr/>
      </p:pic>
      <p:pic>
        <p:nvPicPr>
          <p:cNvPr id="3" name="Picture 2">
            <a:extLst>
              <a:ext uri="{FF2B5EF4-FFF2-40B4-BE49-F238E27FC236}">
                <a16:creationId xmlns:a16="http://schemas.microsoft.com/office/drawing/2014/main" id="{172D80EA-E400-C0A8-C50C-D48925611AB4}"/>
              </a:ext>
            </a:extLst>
          </p:cNvPr>
          <p:cNvPicPr>
            <a:picLocks noChangeAspect="1"/>
          </p:cNvPicPr>
          <p:nvPr/>
        </p:nvPicPr>
        <p:blipFill>
          <a:blip r:embed="rId4"/>
          <a:stretch>
            <a:fillRect/>
          </a:stretch>
        </p:blipFill>
        <p:spPr>
          <a:xfrm>
            <a:off x="490539" y="4999740"/>
            <a:ext cx="1359924" cy="1359924"/>
          </a:xfrm>
          <a:prstGeom prst="rect">
            <a:avLst/>
          </a:prstGeom>
        </p:spPr>
      </p:pic>
    </p:spTree>
    <p:extLst>
      <p:ext uri="{BB962C8B-B14F-4D97-AF65-F5344CB8AC3E}">
        <p14:creationId xmlns:p14="http://schemas.microsoft.com/office/powerpoint/2010/main" val="63341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CuadroTexto 5">
            <a:extLst>
              <a:ext uri="{FF2B5EF4-FFF2-40B4-BE49-F238E27FC236}">
                <a16:creationId xmlns:a16="http://schemas.microsoft.com/office/drawing/2014/main" id="{D91AE98A-0EA0-C07B-AF5C-3606F08DB127}"/>
              </a:ext>
            </a:extLst>
          </p:cNvPr>
          <p:cNvSpPr txBox="1"/>
          <p:nvPr/>
        </p:nvSpPr>
        <p:spPr>
          <a:xfrm>
            <a:off x="3744686" y="794658"/>
            <a:ext cx="8353545" cy="5965162"/>
          </a:xfrm>
          <a:prstGeom prst="rect">
            <a:avLst/>
          </a:prstGeom>
          <a:solidFill>
            <a:schemeClr val="accent6">
              <a:lumMod val="20000"/>
              <a:lumOff val="80000"/>
            </a:schemeClr>
          </a:solidFill>
          <a:ln w="28575">
            <a:solidFill>
              <a:schemeClr val="tx1"/>
            </a:solidFill>
          </a:ln>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2800" dirty="0">
                <a:solidFill>
                  <a:schemeClr val="tx1">
                    <a:lumMod val="75000"/>
                    <a:lumOff val="25000"/>
                  </a:schemeClr>
                </a:solidFill>
              </a:rPr>
              <a:t>The objective of the Technical Guidelines on Biological Hazards adopted by the 346th Session of ILO’s Governing Body in November 2022 (GB.346/INS/17/3) is to provide governments, employers, workers, and their organizations with key principles for the effective management of biological hazards in the working environment, in line with ILO standards and principles.</a:t>
            </a:r>
          </a:p>
          <a:p>
            <a:pPr>
              <a:lnSpc>
                <a:spcPct val="90000"/>
              </a:lnSpc>
              <a:spcBef>
                <a:spcPts val="1000"/>
              </a:spcBef>
              <a:buClr>
                <a:schemeClr val="accent1"/>
              </a:buClr>
              <a:buSzPct val="80000"/>
              <a:buFont typeface="Wingdings 3" charset="2"/>
              <a:buChar char=""/>
            </a:pPr>
            <a:endParaRPr lang="en-US" sz="28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800" dirty="0">
                <a:solidFill>
                  <a:schemeClr val="tx1">
                    <a:lumMod val="75000"/>
                    <a:lumOff val="25000"/>
                  </a:schemeClr>
                </a:solidFill>
              </a:rPr>
              <a:t> The guidelines were drafted by a group of international specialists and were adopted by a tripartite meeting of experts from different countries that met in Geneva from 20 to 24 June 2022.</a:t>
            </a:r>
          </a:p>
        </p:txBody>
      </p:sp>
      <p:pic>
        <p:nvPicPr>
          <p:cNvPr id="8" name="Picture 7" descr="One in a crowd">
            <a:extLst>
              <a:ext uri="{FF2B5EF4-FFF2-40B4-BE49-F238E27FC236}">
                <a16:creationId xmlns:a16="http://schemas.microsoft.com/office/drawing/2014/main" id="{116C1FBD-56AB-9BEF-238F-AB634E6DB654}"/>
              </a:ext>
            </a:extLst>
          </p:cNvPr>
          <p:cNvPicPr>
            <a:picLocks noChangeAspect="1"/>
          </p:cNvPicPr>
          <p:nvPr/>
        </p:nvPicPr>
        <p:blipFill rotWithShape="1">
          <a:blip r:embed="rId3"/>
          <a:srcRect l="24595" r="16405"/>
          <a:stretch/>
        </p:blipFill>
        <p:spPr>
          <a:xfrm>
            <a:off x="20" y="0"/>
            <a:ext cx="3759332" cy="477883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Marcador de número de diapositiva 3">
            <a:extLst>
              <a:ext uri="{FF2B5EF4-FFF2-40B4-BE49-F238E27FC236}">
                <a16:creationId xmlns:a16="http://schemas.microsoft.com/office/drawing/2014/main" id="{F114AEB0-8D3B-2124-25D7-9ACC92CB06B8}"/>
              </a:ext>
            </a:extLst>
          </p:cNvPr>
          <p:cNvSpPr>
            <a:spLocks noGrp="1"/>
          </p:cNvSpPr>
          <p:nvPr>
            <p:ph type="sldNum" sz="quarter" idx="12"/>
          </p:nvPr>
        </p:nvSpPr>
        <p:spPr>
          <a:xfrm>
            <a:off x="8841996" y="6041362"/>
            <a:ext cx="432006" cy="365125"/>
          </a:xfrm>
        </p:spPr>
        <p:txBody>
          <a:bodyPr vert="horz" lIns="91440" tIns="45720" rIns="91440" bIns="45720" rtlCol="0" anchor="ctr">
            <a:normAutofit/>
          </a:bodyPr>
          <a:lstStyle/>
          <a:p>
            <a:pPr>
              <a:spcAft>
                <a:spcPts val="600"/>
              </a:spcAft>
            </a:pPr>
            <a:fld id="{856227C0-AD57-4F9B-BAE3-EEFB0D0EE427}" type="slidenum">
              <a:rPr lang="en-US" smtClean="0"/>
              <a:pPr>
                <a:spcAft>
                  <a:spcPts val="600"/>
                </a:spcAft>
              </a:pPr>
              <a:t>5</a:t>
            </a:fld>
            <a:endParaRPr lang="en-US"/>
          </a:p>
        </p:txBody>
      </p:sp>
    </p:spTree>
    <p:extLst>
      <p:ext uri="{BB962C8B-B14F-4D97-AF65-F5344CB8AC3E}">
        <p14:creationId xmlns:p14="http://schemas.microsoft.com/office/powerpoint/2010/main" val="100326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5257800" y="1497013"/>
            <a:ext cx="2133600" cy="276999"/>
          </a:xfrm>
          <a:prstGeom prst="rect">
            <a:avLst/>
          </a:prstGeom>
          <a:solidFill>
            <a:schemeClr val="bg2"/>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Governing</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Body</a:t>
            </a:r>
            <a:endParaRPr lang="es-AR" altLang="en-US" sz="1200" b="1" dirty="0">
              <a:solidFill>
                <a:schemeClr val="tx2"/>
              </a:solidFill>
              <a:latin typeface="Arial Narrow" panose="020B0606020202030204" pitchFamily="34" charset="0"/>
              <a:ea typeface="SimSun" panose="02010600030101010101" pitchFamily="2" charset="-122"/>
            </a:endParaRPr>
          </a:p>
        </p:txBody>
      </p:sp>
      <p:sp>
        <p:nvSpPr>
          <p:cNvPr id="148483" name="Text Box 3"/>
          <p:cNvSpPr txBox="1">
            <a:spLocks noChangeArrowheads="1"/>
          </p:cNvSpPr>
          <p:nvPr/>
        </p:nvSpPr>
        <p:spPr bwMode="auto">
          <a:xfrm>
            <a:off x="1716088" y="1362075"/>
            <a:ext cx="2895600" cy="600164"/>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b="1" dirty="0">
                <a:latin typeface="Verdana" panose="020B0604030504040204" pitchFamily="34" charset="0"/>
                <a:ea typeface="SimSun" panose="02010600030101010101" pitchFamily="2" charset="-122"/>
              </a:rPr>
              <a:t>Suggestions from governments, workers, employers, Office, UN Agencies, etc.</a:t>
            </a:r>
            <a:endParaRPr lang="es-AR" altLang="en-US" sz="1100" b="1" dirty="0">
              <a:latin typeface="Verdana" panose="020B0604030504040204" pitchFamily="34" charset="0"/>
              <a:ea typeface="SimSun" panose="02010600030101010101" pitchFamily="2" charset="-122"/>
            </a:endParaRPr>
          </a:p>
        </p:txBody>
      </p:sp>
      <p:sp>
        <p:nvSpPr>
          <p:cNvPr id="148484" name="Text Box 4"/>
          <p:cNvSpPr txBox="1">
            <a:spLocks noChangeArrowheads="1"/>
          </p:cNvSpPr>
          <p:nvPr/>
        </p:nvSpPr>
        <p:spPr bwMode="auto">
          <a:xfrm>
            <a:off x="8763000" y="1704976"/>
            <a:ext cx="1752600"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Arial Narrow" panose="020B0606020202030204" pitchFamily="34" charset="0"/>
                <a:ea typeface="SimSun" panose="02010600030101010101" pitchFamily="2" charset="-122"/>
              </a:rPr>
              <a:t>Participation</a:t>
            </a:r>
            <a:r>
              <a:rPr lang="es-AR" altLang="en-US" sz="1200" b="1" dirty="0">
                <a:solidFill>
                  <a:schemeClr val="tx2"/>
                </a:solidFill>
                <a:latin typeface="Arial Narrow" panose="020B0606020202030204" pitchFamily="34" charset="0"/>
                <a:ea typeface="SimSun" panose="02010600030101010101" pitchFamily="2" charset="-122"/>
              </a:rPr>
              <a:t> in </a:t>
            </a:r>
            <a:r>
              <a:rPr lang="es-AR" altLang="en-US" sz="1200" b="1" dirty="0" err="1">
                <a:solidFill>
                  <a:schemeClr val="tx2"/>
                </a:solidFill>
                <a:latin typeface="Arial Narrow" panose="020B0606020202030204" pitchFamily="34" charset="0"/>
                <a:ea typeface="SimSun" panose="02010600030101010101" pitchFamily="2" charset="-122"/>
              </a:rPr>
              <a:t>the</a:t>
            </a:r>
            <a:r>
              <a:rPr lang="es-AR" altLang="en-US" sz="1200" b="1" dirty="0">
                <a:solidFill>
                  <a:schemeClr val="tx2"/>
                </a:solidFill>
                <a:latin typeface="Arial Narrow" panose="020B0606020202030204" pitchFamily="34" charset="0"/>
                <a:ea typeface="SimSun" panose="02010600030101010101" pitchFamily="2" charset="-122"/>
              </a:rPr>
              <a:t> tripartite GB </a:t>
            </a:r>
            <a:r>
              <a:rPr lang="es-AR" altLang="en-US" sz="1200" b="1" dirty="0" err="1">
                <a:solidFill>
                  <a:schemeClr val="tx2"/>
                </a:solidFill>
                <a:latin typeface="Arial Narrow" panose="020B0606020202030204" pitchFamily="34" charset="0"/>
                <a:ea typeface="SimSun" panose="02010600030101010101" pitchFamily="2" charset="-122"/>
              </a:rPr>
              <a:t>discussion</a:t>
            </a:r>
            <a:endParaRPr lang="es-AR" altLang="en-US" sz="1200" b="1" dirty="0">
              <a:solidFill>
                <a:schemeClr val="tx2"/>
              </a:solidFill>
              <a:latin typeface="Arial Narrow" panose="020B0606020202030204" pitchFamily="34" charset="0"/>
              <a:ea typeface="SimSun" panose="02010600030101010101" pitchFamily="2" charset="-122"/>
            </a:endParaRPr>
          </a:p>
        </p:txBody>
      </p:sp>
      <p:sp>
        <p:nvSpPr>
          <p:cNvPr id="148485" name="Text Box 5"/>
          <p:cNvSpPr txBox="1">
            <a:spLocks noChangeArrowheads="1"/>
          </p:cNvSpPr>
          <p:nvPr/>
        </p:nvSpPr>
        <p:spPr bwMode="auto">
          <a:xfrm>
            <a:off x="5257800" y="2433639"/>
            <a:ext cx="2133600" cy="274637"/>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latin typeface="Verdana" panose="020B0604030504040204" pitchFamily="34" charset="0"/>
                <a:ea typeface="SimSun" panose="02010600030101010101" pitchFamily="2" charset="-122"/>
              </a:rPr>
              <a:t>Governments</a:t>
            </a:r>
            <a:endParaRPr lang="es-AR" altLang="en-US" sz="1200" b="1" dirty="0">
              <a:latin typeface="Arial Narrow" panose="020B0606020202030204" pitchFamily="34" charset="0"/>
              <a:ea typeface="SimSun" panose="02010600030101010101" pitchFamily="2" charset="-122"/>
            </a:endParaRPr>
          </a:p>
        </p:txBody>
      </p:sp>
      <p:sp>
        <p:nvSpPr>
          <p:cNvPr id="148486" name="Text Box 6"/>
          <p:cNvSpPr txBox="1">
            <a:spLocks noChangeArrowheads="1"/>
          </p:cNvSpPr>
          <p:nvPr/>
        </p:nvSpPr>
        <p:spPr bwMode="auto">
          <a:xfrm>
            <a:off x="8763000" y="2424113"/>
            <a:ext cx="1752600" cy="83099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Trade</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unions</a:t>
            </a:r>
            <a:r>
              <a:rPr lang="es-AR" altLang="en-US" sz="1200" b="1" dirty="0">
                <a:solidFill>
                  <a:schemeClr val="tx2"/>
                </a:solidFill>
                <a:latin typeface="Verdana" panose="020B0604030504040204" pitchFamily="34" charset="0"/>
                <a:ea typeface="SimSun" panose="02010600030101010101" pitchFamily="2" charset="-122"/>
              </a:rPr>
              <a:t> can </a:t>
            </a:r>
            <a:r>
              <a:rPr lang="es-AR" altLang="en-US" sz="1200" b="1" dirty="0" err="1">
                <a:solidFill>
                  <a:schemeClr val="tx2"/>
                </a:solidFill>
                <a:latin typeface="Verdana" panose="020B0604030504040204" pitchFamily="34" charset="0"/>
                <a:ea typeface="SimSun" panose="02010600030101010101" pitchFamily="2" charset="-122"/>
              </a:rPr>
              <a:t>comment</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the</a:t>
            </a:r>
            <a:r>
              <a:rPr lang="es-AR" altLang="en-US" sz="1200" b="1" dirty="0">
                <a:solidFill>
                  <a:schemeClr val="tx2"/>
                </a:solidFill>
                <a:latin typeface="Verdana" panose="020B0604030504040204" pitchFamily="34" charset="0"/>
                <a:ea typeface="SimSun" panose="02010600030101010101" pitchFamily="2" charset="-122"/>
              </a:rPr>
              <a:t> White </a:t>
            </a:r>
            <a:r>
              <a:rPr lang="es-AR" altLang="en-US" sz="1200" b="1" dirty="0" err="1">
                <a:solidFill>
                  <a:schemeClr val="tx2"/>
                </a:solidFill>
                <a:latin typeface="Verdana" panose="020B0604030504040204" pitchFamily="34" charset="0"/>
                <a:ea typeface="SimSun" panose="02010600030101010101" pitchFamily="2" charset="-122"/>
              </a:rPr>
              <a:t>Rieport</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Questionnaire</a:t>
            </a:r>
            <a:endParaRPr lang="es-AR" altLang="en-US" sz="1200" b="1" dirty="0">
              <a:solidFill>
                <a:schemeClr val="tx2"/>
              </a:solidFill>
              <a:latin typeface="Verdana" panose="020B0604030504040204" pitchFamily="34" charset="0"/>
              <a:ea typeface="SimSun" panose="02010600030101010101" pitchFamily="2" charset="-122"/>
            </a:endParaRPr>
          </a:p>
        </p:txBody>
      </p:sp>
      <p:sp>
        <p:nvSpPr>
          <p:cNvPr id="148487" name="Text Box 7"/>
          <p:cNvSpPr txBox="1">
            <a:spLocks noChangeArrowheads="1"/>
          </p:cNvSpPr>
          <p:nvPr/>
        </p:nvSpPr>
        <p:spPr bwMode="auto">
          <a:xfrm>
            <a:off x="5257800" y="2995614"/>
            <a:ext cx="2133600" cy="274637"/>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latin typeface="Verdana" panose="020B0604030504040204" pitchFamily="34" charset="0"/>
                <a:ea typeface="SimSun" panose="02010600030101010101" pitchFamily="2" charset="-122"/>
              </a:rPr>
              <a:t>Governments</a:t>
            </a:r>
            <a:endParaRPr lang="es-AR" altLang="en-US" sz="1200" b="1" dirty="0">
              <a:latin typeface="Arial Narrow" panose="020B0606020202030204" pitchFamily="34" charset="0"/>
              <a:ea typeface="SimSun" panose="02010600030101010101" pitchFamily="2" charset="-122"/>
            </a:endParaRPr>
          </a:p>
        </p:txBody>
      </p:sp>
      <p:sp>
        <p:nvSpPr>
          <p:cNvPr id="148488" name="Text Box 8"/>
          <p:cNvSpPr txBox="1">
            <a:spLocks noChangeArrowheads="1"/>
          </p:cNvSpPr>
          <p:nvPr/>
        </p:nvSpPr>
        <p:spPr bwMode="auto">
          <a:xfrm>
            <a:off x="4648200" y="3429000"/>
            <a:ext cx="3581400" cy="276999"/>
          </a:xfrm>
          <a:prstGeom prst="rect">
            <a:avLst/>
          </a:prstGeom>
          <a:solidFill>
            <a:schemeClr val="accent3">
              <a:lumMod val="40000"/>
              <a:lumOff val="6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a:solidFill>
                  <a:schemeClr val="tx2"/>
                </a:solidFill>
                <a:latin typeface="Verdana" panose="020B0604030504040204" pitchFamily="34" charset="0"/>
                <a:ea typeface="SimSun" panose="02010600030101010101" pitchFamily="2" charset="-122"/>
              </a:rPr>
              <a:t>ILC </a:t>
            </a:r>
            <a:r>
              <a:rPr lang="es-AR" altLang="en-US" sz="1200" b="1" dirty="0" err="1">
                <a:solidFill>
                  <a:schemeClr val="tx2"/>
                </a:solidFill>
                <a:latin typeface="Verdana" panose="020B0604030504040204" pitchFamily="34" charset="0"/>
                <a:ea typeface="SimSun" panose="02010600030101010101" pitchFamily="2" charset="-122"/>
              </a:rPr>
              <a:t>Committee</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First</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Discussion</a:t>
            </a:r>
            <a:r>
              <a:rPr lang="es-AR" altLang="en-US" sz="1200" b="1" dirty="0">
                <a:solidFill>
                  <a:schemeClr val="tx2"/>
                </a:solidFill>
                <a:latin typeface="Verdana" panose="020B0604030504040204" pitchFamily="34" charset="0"/>
                <a:ea typeface="SimSun" panose="02010600030101010101" pitchFamily="2" charset="-122"/>
              </a:rPr>
              <a:t>….</a:t>
            </a:r>
            <a:endParaRPr lang="es-AR" altLang="en-US" sz="1200" b="1" dirty="0">
              <a:solidFill>
                <a:schemeClr val="tx2"/>
              </a:solidFill>
              <a:latin typeface="Arial Narrow" panose="020B0606020202030204" pitchFamily="34" charset="0"/>
              <a:ea typeface="SimSun" panose="02010600030101010101" pitchFamily="2" charset="-122"/>
            </a:endParaRPr>
          </a:p>
        </p:txBody>
      </p:sp>
      <p:sp>
        <p:nvSpPr>
          <p:cNvPr id="148489" name="Text Box 9"/>
          <p:cNvSpPr txBox="1">
            <a:spLocks noChangeArrowheads="1"/>
          </p:cNvSpPr>
          <p:nvPr/>
        </p:nvSpPr>
        <p:spPr bwMode="auto">
          <a:xfrm>
            <a:off x="10706100" y="2995614"/>
            <a:ext cx="1181100" cy="11079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1100" b="1" dirty="0" err="1">
                <a:solidFill>
                  <a:schemeClr val="tx2"/>
                </a:solidFill>
                <a:highlight>
                  <a:srgbClr val="00FF00"/>
                </a:highlight>
                <a:latin typeface="Verdana" panose="020B0604030504040204" pitchFamily="34" charset="0"/>
                <a:ea typeface="SimSun" panose="02010600030101010101" pitchFamily="2" charset="-122"/>
              </a:rPr>
              <a:t>Advocacy</a:t>
            </a:r>
            <a:r>
              <a:rPr lang="fr-FR" altLang="en-US" sz="1100" b="1" dirty="0">
                <a:solidFill>
                  <a:schemeClr val="tx2"/>
                </a:solidFill>
                <a:highlight>
                  <a:srgbClr val="00FF00"/>
                </a:highlight>
                <a:latin typeface="Verdana" panose="020B0604030504040204" pitchFamily="34" charset="0"/>
                <a:ea typeface="SimSun" panose="02010600030101010101" pitchFamily="2" charset="-122"/>
              </a:rPr>
              <a:t> time for TU to influence the first set of discussions</a:t>
            </a:r>
            <a:endParaRPr lang="fr-FR" altLang="en-US" sz="1100" b="1" dirty="0">
              <a:solidFill>
                <a:schemeClr val="tx2"/>
              </a:solidFill>
              <a:highlight>
                <a:srgbClr val="00FF00"/>
              </a:highlight>
              <a:latin typeface="Arial Narrow" panose="020B0606020202030204" pitchFamily="34" charset="0"/>
              <a:ea typeface="SimSun" panose="02010600030101010101" pitchFamily="2" charset="-122"/>
            </a:endParaRPr>
          </a:p>
        </p:txBody>
      </p:sp>
      <p:sp>
        <p:nvSpPr>
          <p:cNvPr id="148490" name="Text Box 10"/>
          <p:cNvSpPr txBox="1">
            <a:spLocks noChangeArrowheads="1"/>
          </p:cNvSpPr>
          <p:nvPr/>
        </p:nvSpPr>
        <p:spPr bwMode="auto">
          <a:xfrm>
            <a:off x="8763000" y="3505201"/>
            <a:ext cx="1752600" cy="6463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Participation</a:t>
            </a:r>
            <a:r>
              <a:rPr lang="es-AR" altLang="en-US" sz="1200" b="1" dirty="0">
                <a:solidFill>
                  <a:schemeClr val="tx2"/>
                </a:solidFill>
                <a:latin typeface="Verdana" panose="020B0604030504040204" pitchFamily="34" charset="0"/>
                <a:ea typeface="SimSun" panose="02010600030101010101" pitchFamily="2" charset="-122"/>
              </a:rPr>
              <a:t> in </a:t>
            </a:r>
            <a:r>
              <a:rPr lang="es-AR" altLang="en-US" sz="1200" b="1" dirty="0" err="1">
                <a:solidFill>
                  <a:schemeClr val="tx2"/>
                </a:solidFill>
                <a:latin typeface="Verdana" panose="020B0604030504040204" pitchFamily="34" charset="0"/>
                <a:ea typeface="SimSun" panose="02010600030101010101" pitchFamily="2" charset="-122"/>
              </a:rPr>
              <a:t>the</a:t>
            </a:r>
            <a:r>
              <a:rPr lang="es-AR" altLang="en-US" sz="1200" b="1" dirty="0">
                <a:solidFill>
                  <a:schemeClr val="tx2"/>
                </a:solidFill>
                <a:latin typeface="Verdana" panose="020B0604030504040204" pitchFamily="34" charset="0"/>
                <a:ea typeface="SimSun" panose="02010600030101010101" pitchFamily="2" charset="-122"/>
              </a:rPr>
              <a:t> ILC </a:t>
            </a:r>
            <a:r>
              <a:rPr lang="es-AR" altLang="en-US" sz="1200" b="1" dirty="0" err="1">
                <a:solidFill>
                  <a:schemeClr val="tx2"/>
                </a:solidFill>
                <a:latin typeface="Verdana" panose="020B0604030504040204" pitchFamily="34" charset="0"/>
                <a:ea typeface="SimSun" panose="02010600030101010101" pitchFamily="2" charset="-122"/>
              </a:rPr>
              <a:t>Discussion</a:t>
            </a:r>
            <a:r>
              <a:rPr lang="es-AR" altLang="en-US" sz="1200" b="1" dirty="0">
                <a:solidFill>
                  <a:schemeClr val="tx2"/>
                </a:solidFill>
                <a:latin typeface="Verdana" panose="020B0604030504040204" pitchFamily="34" charset="0"/>
                <a:ea typeface="SimSun" panose="02010600030101010101" pitchFamily="2" charset="-122"/>
              </a:rPr>
              <a:t>..</a:t>
            </a:r>
            <a:endParaRPr lang="es-AR" altLang="en-US" sz="1200" b="1" dirty="0">
              <a:solidFill>
                <a:schemeClr val="tx2"/>
              </a:solidFill>
              <a:latin typeface="Arial Narrow" panose="020B0606020202030204" pitchFamily="34" charset="0"/>
              <a:ea typeface="SimSun" panose="02010600030101010101" pitchFamily="2" charset="-122"/>
            </a:endParaRPr>
          </a:p>
        </p:txBody>
      </p:sp>
      <p:sp>
        <p:nvSpPr>
          <p:cNvPr id="148491" name="Line 11"/>
          <p:cNvSpPr>
            <a:spLocks noChangeShapeType="1"/>
          </p:cNvSpPr>
          <p:nvPr/>
        </p:nvSpPr>
        <p:spPr bwMode="auto">
          <a:xfrm>
            <a:off x="4724400" y="177323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2" name="Line 12"/>
          <p:cNvSpPr>
            <a:spLocks noChangeShapeType="1"/>
          </p:cNvSpPr>
          <p:nvPr/>
        </p:nvSpPr>
        <p:spPr bwMode="auto">
          <a:xfrm flipH="1">
            <a:off x="7467600" y="1844675"/>
            <a:ext cx="12192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3" name="Line 13"/>
          <p:cNvSpPr>
            <a:spLocks noChangeShapeType="1"/>
          </p:cNvSpPr>
          <p:nvPr/>
        </p:nvSpPr>
        <p:spPr bwMode="auto">
          <a:xfrm flipH="1">
            <a:off x="3810000" y="2205038"/>
            <a:ext cx="2362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4" name="Line 14"/>
          <p:cNvSpPr>
            <a:spLocks noChangeShapeType="1"/>
          </p:cNvSpPr>
          <p:nvPr/>
        </p:nvSpPr>
        <p:spPr bwMode="auto">
          <a:xfrm>
            <a:off x="3810000" y="2492375"/>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5" name="Line 15"/>
          <p:cNvSpPr>
            <a:spLocks noChangeShapeType="1"/>
          </p:cNvSpPr>
          <p:nvPr/>
        </p:nvSpPr>
        <p:spPr bwMode="auto">
          <a:xfrm flipH="1">
            <a:off x="7467600" y="2565400"/>
            <a:ext cx="12192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6" name="Line 16"/>
          <p:cNvSpPr>
            <a:spLocks noChangeShapeType="1"/>
          </p:cNvSpPr>
          <p:nvPr/>
        </p:nvSpPr>
        <p:spPr bwMode="auto">
          <a:xfrm flipH="1" flipV="1">
            <a:off x="7391400" y="3262421"/>
            <a:ext cx="3238500" cy="93663"/>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7" name="Line 17"/>
          <p:cNvSpPr>
            <a:spLocks noChangeShapeType="1"/>
          </p:cNvSpPr>
          <p:nvPr/>
        </p:nvSpPr>
        <p:spPr bwMode="auto">
          <a:xfrm flipH="1">
            <a:off x="3781425" y="2825750"/>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8" name="Line 18"/>
          <p:cNvSpPr>
            <a:spLocks noChangeShapeType="1"/>
          </p:cNvSpPr>
          <p:nvPr/>
        </p:nvSpPr>
        <p:spPr bwMode="auto">
          <a:xfrm>
            <a:off x="3810000" y="3068638"/>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499" name="Text Box 19"/>
          <p:cNvSpPr txBox="1">
            <a:spLocks noChangeArrowheads="1"/>
          </p:cNvSpPr>
          <p:nvPr/>
        </p:nvSpPr>
        <p:spPr bwMode="auto">
          <a:xfrm>
            <a:off x="5257800" y="4233864"/>
            <a:ext cx="2133600" cy="274637"/>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latin typeface="Verdana" panose="020B0604030504040204" pitchFamily="34" charset="0"/>
                <a:ea typeface="SimSun" panose="02010600030101010101" pitchFamily="2" charset="-122"/>
              </a:rPr>
              <a:t>Governments</a:t>
            </a:r>
            <a:endParaRPr lang="es-AR" altLang="en-US" sz="1200" b="1" dirty="0">
              <a:latin typeface="Verdana" panose="020B0604030504040204" pitchFamily="34" charset="0"/>
              <a:ea typeface="SimSun" panose="02010600030101010101" pitchFamily="2" charset="-122"/>
            </a:endParaRPr>
          </a:p>
        </p:txBody>
      </p:sp>
      <p:sp>
        <p:nvSpPr>
          <p:cNvPr id="148500" name="Line 20"/>
          <p:cNvSpPr>
            <a:spLocks noChangeShapeType="1"/>
          </p:cNvSpPr>
          <p:nvPr/>
        </p:nvSpPr>
        <p:spPr bwMode="auto">
          <a:xfrm>
            <a:off x="6172200" y="3929063"/>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01" name="Line 21"/>
          <p:cNvSpPr>
            <a:spLocks noChangeShapeType="1"/>
          </p:cNvSpPr>
          <p:nvPr/>
        </p:nvSpPr>
        <p:spPr bwMode="auto">
          <a:xfrm flipH="1">
            <a:off x="3810000" y="4005263"/>
            <a:ext cx="2362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02" name="Line 22"/>
          <p:cNvSpPr>
            <a:spLocks noChangeShapeType="1"/>
          </p:cNvSpPr>
          <p:nvPr/>
        </p:nvSpPr>
        <p:spPr bwMode="auto">
          <a:xfrm>
            <a:off x="3810000" y="42926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03" name="Text Box 23"/>
          <p:cNvSpPr txBox="1">
            <a:spLocks noChangeArrowheads="1"/>
          </p:cNvSpPr>
          <p:nvPr/>
        </p:nvSpPr>
        <p:spPr bwMode="auto">
          <a:xfrm>
            <a:off x="4511675" y="5276850"/>
            <a:ext cx="3581400" cy="276999"/>
          </a:xfrm>
          <a:prstGeom prst="rect">
            <a:avLst/>
          </a:prstGeom>
          <a:solidFill>
            <a:schemeClr val="accent3">
              <a:lumMod val="40000"/>
              <a:lumOff val="6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a:solidFill>
                  <a:schemeClr val="tx2"/>
                </a:solidFill>
                <a:latin typeface="Verdana" panose="020B0604030504040204" pitchFamily="34" charset="0"/>
                <a:ea typeface="SimSun" panose="02010600030101010101" pitchFamily="2" charset="-122"/>
              </a:rPr>
              <a:t>ILC </a:t>
            </a:r>
            <a:r>
              <a:rPr lang="es-AR" altLang="en-US" sz="1200" b="1" dirty="0" err="1">
                <a:solidFill>
                  <a:schemeClr val="tx2"/>
                </a:solidFill>
                <a:latin typeface="Verdana" panose="020B0604030504040204" pitchFamily="34" charset="0"/>
                <a:ea typeface="SimSun" panose="02010600030101010101" pitchFamily="2" charset="-122"/>
              </a:rPr>
              <a:t>Committee</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Second</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Discussion</a:t>
            </a:r>
            <a:endParaRPr lang="es-AR" altLang="en-US" sz="1200" b="1" dirty="0">
              <a:solidFill>
                <a:schemeClr val="tx2"/>
              </a:solidFill>
              <a:latin typeface="Verdana" panose="020B0604030504040204" pitchFamily="34" charset="0"/>
              <a:ea typeface="SimSun" panose="02010600030101010101" pitchFamily="2" charset="-122"/>
            </a:endParaRPr>
          </a:p>
        </p:txBody>
      </p:sp>
      <p:sp>
        <p:nvSpPr>
          <p:cNvPr id="148504" name="Text Box 24"/>
          <p:cNvSpPr txBox="1">
            <a:spLocks noChangeArrowheads="1"/>
          </p:cNvSpPr>
          <p:nvPr/>
        </p:nvSpPr>
        <p:spPr bwMode="auto">
          <a:xfrm>
            <a:off x="10420350" y="4247634"/>
            <a:ext cx="1752600" cy="83099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Trade</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unions</a:t>
            </a:r>
            <a:r>
              <a:rPr lang="es-AR" altLang="en-US" sz="1200" b="1" dirty="0">
                <a:solidFill>
                  <a:schemeClr val="tx2"/>
                </a:solidFill>
                <a:latin typeface="Verdana" panose="020B0604030504040204" pitchFamily="34" charset="0"/>
                <a:ea typeface="SimSun" panose="02010600030101010101" pitchFamily="2" charset="-122"/>
              </a:rPr>
              <a:t> can </a:t>
            </a:r>
            <a:r>
              <a:rPr lang="es-AR" altLang="en-US" sz="1200" b="1" dirty="0" err="1">
                <a:solidFill>
                  <a:schemeClr val="tx2"/>
                </a:solidFill>
                <a:latin typeface="Verdana" panose="020B0604030504040204" pitchFamily="34" charset="0"/>
                <a:ea typeface="SimSun" panose="02010600030101010101" pitchFamily="2" charset="-122"/>
              </a:rPr>
              <a:t>participate</a:t>
            </a:r>
            <a:r>
              <a:rPr lang="es-AR" altLang="en-US" sz="1200" b="1" dirty="0">
                <a:solidFill>
                  <a:schemeClr val="tx2"/>
                </a:solidFill>
                <a:latin typeface="Verdana" panose="020B0604030504040204" pitchFamily="34" charset="0"/>
                <a:ea typeface="SimSun" panose="02010600030101010101" pitchFamily="2" charset="-122"/>
              </a:rPr>
              <a:t> in </a:t>
            </a:r>
            <a:r>
              <a:rPr lang="es-AR" altLang="en-US" sz="1200" b="1" dirty="0" err="1">
                <a:solidFill>
                  <a:schemeClr val="tx2"/>
                </a:solidFill>
                <a:latin typeface="Verdana" panose="020B0604030504040204" pitchFamily="34" charset="0"/>
                <a:ea typeface="SimSun" panose="02010600030101010101" pitchFamily="2" charset="-122"/>
              </a:rPr>
              <a:t>replying</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to</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the</a:t>
            </a:r>
            <a:r>
              <a:rPr lang="es-AR" altLang="en-US" sz="1200" b="1" dirty="0">
                <a:solidFill>
                  <a:schemeClr val="tx2"/>
                </a:solidFill>
                <a:latin typeface="Verdana" panose="020B0604030504040204" pitchFamily="34" charset="0"/>
                <a:ea typeface="SimSun" panose="02010600030101010101" pitchFamily="2" charset="-122"/>
              </a:rPr>
              <a:t> Brown </a:t>
            </a:r>
            <a:r>
              <a:rPr lang="es-AR" altLang="en-US" sz="1200" b="1" dirty="0" err="1">
                <a:solidFill>
                  <a:schemeClr val="tx2"/>
                </a:solidFill>
                <a:latin typeface="Verdana" panose="020B0604030504040204" pitchFamily="34" charset="0"/>
                <a:ea typeface="SimSun" panose="02010600030101010101" pitchFamily="2" charset="-122"/>
              </a:rPr>
              <a:t>Report</a:t>
            </a:r>
            <a:r>
              <a:rPr lang="es-AR" altLang="en-US" sz="1200" b="1" dirty="0">
                <a:solidFill>
                  <a:schemeClr val="tx2"/>
                </a:solidFill>
                <a:latin typeface="Verdana" panose="020B0604030504040204" pitchFamily="34" charset="0"/>
                <a:ea typeface="SimSun" panose="02010600030101010101" pitchFamily="2" charset="-122"/>
              </a:rPr>
              <a:t>.</a:t>
            </a:r>
          </a:p>
        </p:txBody>
      </p:sp>
      <p:sp>
        <p:nvSpPr>
          <p:cNvPr id="148505" name="Line 25"/>
          <p:cNvSpPr>
            <a:spLocks noChangeShapeType="1"/>
          </p:cNvSpPr>
          <p:nvPr/>
        </p:nvSpPr>
        <p:spPr bwMode="auto">
          <a:xfrm flipH="1">
            <a:off x="7467600" y="4321177"/>
            <a:ext cx="2667000" cy="4444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06" name="Line 26"/>
          <p:cNvSpPr>
            <a:spLocks noChangeShapeType="1"/>
          </p:cNvSpPr>
          <p:nvPr/>
        </p:nvSpPr>
        <p:spPr bwMode="auto">
          <a:xfrm>
            <a:off x="6172200" y="50006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07" name="Line 27"/>
          <p:cNvSpPr>
            <a:spLocks noChangeShapeType="1"/>
          </p:cNvSpPr>
          <p:nvPr/>
        </p:nvSpPr>
        <p:spPr bwMode="auto">
          <a:xfrm>
            <a:off x="61722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08" name="Text Box 28"/>
          <p:cNvSpPr txBox="1">
            <a:spLocks noChangeArrowheads="1"/>
          </p:cNvSpPr>
          <p:nvPr/>
        </p:nvSpPr>
        <p:spPr bwMode="auto">
          <a:xfrm>
            <a:off x="4724400" y="6024564"/>
            <a:ext cx="3048000" cy="461665"/>
          </a:xfrm>
          <a:prstGeom prst="rect">
            <a:avLst/>
          </a:prstGeom>
          <a:solidFill>
            <a:schemeClr val="accent3">
              <a:lumMod val="40000"/>
              <a:lumOff val="6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a:solidFill>
                  <a:schemeClr val="tx2"/>
                </a:solidFill>
                <a:latin typeface="Verdana" panose="020B0604030504040204" pitchFamily="34" charset="0"/>
                <a:ea typeface="SimSun" panose="02010600030101010101" pitchFamily="2" charset="-122"/>
              </a:rPr>
              <a:t>ILC </a:t>
            </a:r>
            <a:r>
              <a:rPr lang="es-AR" altLang="en-US" sz="1200" b="1" dirty="0" err="1">
                <a:solidFill>
                  <a:schemeClr val="tx2"/>
                </a:solidFill>
                <a:latin typeface="Verdana" panose="020B0604030504040204" pitchFamily="34" charset="0"/>
                <a:ea typeface="SimSun" panose="02010600030101010101" pitchFamily="2" charset="-122"/>
              </a:rPr>
              <a:t>Plenary</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Session</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Voting</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Adoption</a:t>
            </a:r>
            <a:endParaRPr lang="es-AR" altLang="en-US" sz="1200" b="1" dirty="0">
              <a:solidFill>
                <a:schemeClr val="tx2"/>
              </a:solidFill>
              <a:latin typeface="Arial Narrow" panose="020B0606020202030204" pitchFamily="34" charset="0"/>
              <a:ea typeface="SimSun" panose="02010600030101010101" pitchFamily="2" charset="-122"/>
            </a:endParaRPr>
          </a:p>
        </p:txBody>
      </p:sp>
      <p:sp>
        <p:nvSpPr>
          <p:cNvPr id="148509" name="Text Box 29"/>
          <p:cNvSpPr txBox="1">
            <a:spLocks noChangeArrowheads="1"/>
          </p:cNvSpPr>
          <p:nvPr/>
        </p:nvSpPr>
        <p:spPr bwMode="auto">
          <a:xfrm>
            <a:off x="8763000" y="5376863"/>
            <a:ext cx="1752600" cy="2841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Participation</a:t>
            </a:r>
            <a:endParaRPr lang="es-AR" altLang="en-US" sz="1200" b="1" dirty="0">
              <a:solidFill>
                <a:schemeClr val="tx2"/>
              </a:solidFill>
              <a:latin typeface="Verdana" panose="020B0604030504040204" pitchFamily="34" charset="0"/>
              <a:ea typeface="SimSun" panose="02010600030101010101" pitchFamily="2" charset="-122"/>
            </a:endParaRPr>
          </a:p>
        </p:txBody>
      </p:sp>
      <p:sp>
        <p:nvSpPr>
          <p:cNvPr id="148510" name="Text Box 30"/>
          <p:cNvSpPr txBox="1">
            <a:spLocks noChangeArrowheads="1"/>
          </p:cNvSpPr>
          <p:nvPr/>
        </p:nvSpPr>
        <p:spPr bwMode="auto">
          <a:xfrm>
            <a:off x="8763000" y="6097588"/>
            <a:ext cx="1752600" cy="27699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Voting</a:t>
            </a:r>
            <a:r>
              <a:rPr lang="es-AR" altLang="en-US" sz="1200" b="1" dirty="0">
                <a:solidFill>
                  <a:schemeClr val="tx2"/>
                </a:solidFill>
                <a:latin typeface="Verdana" panose="020B0604030504040204" pitchFamily="34" charset="0"/>
                <a:ea typeface="SimSun" panose="02010600030101010101" pitchFamily="2" charset="-122"/>
              </a:rPr>
              <a:t>….</a:t>
            </a:r>
            <a:endParaRPr lang="es-AR" altLang="en-US" sz="1200" b="1" dirty="0">
              <a:solidFill>
                <a:schemeClr val="tx2"/>
              </a:solidFill>
              <a:latin typeface="Arial Narrow" panose="020B0606020202030204" pitchFamily="34" charset="0"/>
              <a:ea typeface="SimSun" panose="02010600030101010101" pitchFamily="2" charset="-122"/>
            </a:endParaRPr>
          </a:p>
        </p:txBody>
      </p:sp>
      <p:sp>
        <p:nvSpPr>
          <p:cNvPr id="148511" name="Line 31"/>
          <p:cNvSpPr>
            <a:spLocks noChangeShapeType="1"/>
          </p:cNvSpPr>
          <p:nvPr/>
        </p:nvSpPr>
        <p:spPr bwMode="auto">
          <a:xfrm flipH="1">
            <a:off x="7848600" y="6237288"/>
            <a:ext cx="8382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12" name="Line 32"/>
          <p:cNvSpPr>
            <a:spLocks noChangeShapeType="1"/>
          </p:cNvSpPr>
          <p:nvPr/>
        </p:nvSpPr>
        <p:spPr bwMode="auto">
          <a:xfrm flipH="1">
            <a:off x="8305800" y="3644900"/>
            <a:ext cx="381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13" name="Line 33"/>
          <p:cNvSpPr>
            <a:spLocks noChangeShapeType="1"/>
          </p:cNvSpPr>
          <p:nvPr/>
        </p:nvSpPr>
        <p:spPr bwMode="auto">
          <a:xfrm flipH="1">
            <a:off x="3810000" y="4581525"/>
            <a:ext cx="2362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14" name="Line 34"/>
          <p:cNvSpPr>
            <a:spLocks noChangeShapeType="1"/>
          </p:cNvSpPr>
          <p:nvPr/>
        </p:nvSpPr>
        <p:spPr bwMode="auto">
          <a:xfrm>
            <a:off x="3810000" y="4868863"/>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15" name="Text Box 35"/>
          <p:cNvSpPr txBox="1">
            <a:spLocks noChangeArrowheads="1"/>
          </p:cNvSpPr>
          <p:nvPr/>
        </p:nvSpPr>
        <p:spPr bwMode="auto">
          <a:xfrm>
            <a:off x="5257800" y="4738689"/>
            <a:ext cx="2133600" cy="274637"/>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latin typeface="Verdana" panose="020B0604030504040204" pitchFamily="34" charset="0"/>
                <a:ea typeface="SimSun" panose="02010600030101010101" pitchFamily="2" charset="-122"/>
              </a:rPr>
              <a:t>Governments</a:t>
            </a:r>
            <a:endParaRPr lang="es-AR" altLang="en-US" sz="1200" b="1" dirty="0">
              <a:latin typeface="Verdana" panose="020B0604030504040204" pitchFamily="34" charset="0"/>
              <a:ea typeface="SimSun" panose="02010600030101010101" pitchFamily="2" charset="-122"/>
            </a:endParaRPr>
          </a:p>
        </p:txBody>
      </p:sp>
      <p:sp>
        <p:nvSpPr>
          <p:cNvPr id="148516" name="Line 36"/>
          <p:cNvSpPr>
            <a:spLocks noChangeShapeType="1"/>
          </p:cNvSpPr>
          <p:nvPr/>
        </p:nvSpPr>
        <p:spPr bwMode="auto">
          <a:xfrm flipH="1">
            <a:off x="8183564" y="5516563"/>
            <a:ext cx="503237"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17" name="Text Box 37"/>
          <p:cNvSpPr txBox="1">
            <a:spLocks noChangeArrowheads="1"/>
          </p:cNvSpPr>
          <p:nvPr/>
        </p:nvSpPr>
        <p:spPr bwMode="auto">
          <a:xfrm>
            <a:off x="8763000" y="4729163"/>
            <a:ext cx="1752600" cy="2841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err="1">
                <a:solidFill>
                  <a:schemeClr val="tx2"/>
                </a:solidFill>
                <a:latin typeface="Verdana" panose="020B0604030504040204" pitchFamily="34" charset="0"/>
                <a:ea typeface="SimSun" panose="02010600030101010101" pitchFamily="2" charset="-122"/>
              </a:rPr>
              <a:t>Consultation</a:t>
            </a:r>
            <a:endParaRPr lang="es-AR" altLang="en-US" sz="1200" b="1" dirty="0">
              <a:solidFill>
                <a:schemeClr val="tx2"/>
              </a:solidFill>
              <a:latin typeface="Verdana" panose="020B0604030504040204" pitchFamily="34" charset="0"/>
              <a:ea typeface="SimSun" panose="02010600030101010101" pitchFamily="2" charset="-122"/>
            </a:endParaRPr>
          </a:p>
        </p:txBody>
      </p:sp>
      <p:sp>
        <p:nvSpPr>
          <p:cNvPr id="148518" name="Line 38"/>
          <p:cNvSpPr>
            <a:spLocks noChangeShapeType="1"/>
          </p:cNvSpPr>
          <p:nvPr/>
        </p:nvSpPr>
        <p:spPr bwMode="auto">
          <a:xfrm flipH="1">
            <a:off x="7467600" y="4868863"/>
            <a:ext cx="12192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19" name="Line 39"/>
          <p:cNvSpPr>
            <a:spLocks noChangeShapeType="1"/>
          </p:cNvSpPr>
          <p:nvPr/>
        </p:nvSpPr>
        <p:spPr bwMode="auto">
          <a:xfrm>
            <a:off x="6167438" y="5746750"/>
            <a:ext cx="4762" cy="274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20" name="Text Box 40"/>
          <p:cNvSpPr txBox="1">
            <a:spLocks noChangeArrowheads="1"/>
          </p:cNvSpPr>
          <p:nvPr/>
        </p:nvSpPr>
        <p:spPr bwMode="auto">
          <a:xfrm>
            <a:off x="1790700" y="3997622"/>
            <a:ext cx="1981200" cy="461665"/>
          </a:xfrm>
          <a:prstGeom prst="rect">
            <a:avLst/>
          </a:prstGeom>
          <a:solidFill>
            <a:srgbClr val="A06C20"/>
          </a:solidFill>
          <a:ln w="12700">
            <a:solidFill>
              <a:schemeClr val="tx1"/>
            </a:solid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200" b="1" dirty="0">
                <a:solidFill>
                  <a:schemeClr val="bg1"/>
                </a:solidFill>
                <a:latin typeface="Verdana" panose="020B0604030504040204" pitchFamily="34" charset="0"/>
                <a:ea typeface="SimSun" panose="02010600030101010101" pitchFamily="2" charset="-122"/>
              </a:rPr>
              <a:t>III Office </a:t>
            </a:r>
            <a:r>
              <a:rPr lang="es-AR" altLang="en-US" sz="1200" b="1" dirty="0" err="1">
                <a:solidFill>
                  <a:schemeClr val="bg1"/>
                </a:solidFill>
                <a:latin typeface="Verdana" panose="020B0604030504040204" pitchFamily="34" charset="0"/>
                <a:ea typeface="SimSun" panose="02010600030101010101" pitchFamily="2" charset="-122"/>
              </a:rPr>
              <a:t>Report</a:t>
            </a:r>
            <a:r>
              <a:rPr lang="es-AR" altLang="en-US" sz="1200" b="1" dirty="0">
                <a:solidFill>
                  <a:schemeClr val="bg1"/>
                </a:solidFill>
                <a:latin typeface="Verdana" panose="020B0604030504040204" pitchFamily="34" charset="0"/>
                <a:ea typeface="SimSun" panose="02010600030101010101" pitchFamily="2" charset="-122"/>
              </a:rPr>
              <a:t>(Brown)</a:t>
            </a:r>
            <a:endParaRPr lang="es-AR" altLang="en-US" sz="1300" b="1" dirty="0">
              <a:solidFill>
                <a:schemeClr val="bg1"/>
              </a:solidFill>
              <a:latin typeface="Verdana" panose="020B0604030504040204" pitchFamily="34" charset="0"/>
              <a:ea typeface="SimSun" panose="02010600030101010101" pitchFamily="2" charset="-122"/>
            </a:endParaRPr>
          </a:p>
        </p:txBody>
      </p:sp>
      <p:sp>
        <p:nvSpPr>
          <p:cNvPr id="148521" name="Text Box 41"/>
          <p:cNvSpPr txBox="1">
            <a:spLocks noChangeArrowheads="1"/>
          </p:cNvSpPr>
          <p:nvPr/>
        </p:nvSpPr>
        <p:spPr bwMode="auto">
          <a:xfrm>
            <a:off x="1783556" y="4639400"/>
            <a:ext cx="1981200" cy="1754326"/>
          </a:xfrm>
          <a:prstGeom prst="rect">
            <a:avLst/>
          </a:prstGeom>
          <a:solidFill>
            <a:schemeClr val="accent1"/>
          </a:solidFill>
          <a:ln w="12700">
            <a:solidFill>
              <a:schemeClr val="tx1"/>
            </a:solid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1200" b="1" dirty="0">
                <a:solidFill>
                  <a:schemeClr val="tx2"/>
                </a:solidFill>
                <a:latin typeface="Verdana" panose="020B0604030504040204" pitchFamily="34" charset="0"/>
                <a:ea typeface="SimSun" panose="02010600030101010101" pitchFamily="2" charset="-122"/>
              </a:rPr>
              <a:t>IV </a:t>
            </a:r>
            <a:r>
              <a:rPr lang="es-AR" altLang="en-US" sz="1200" b="1" dirty="0">
                <a:solidFill>
                  <a:schemeClr val="tx2"/>
                </a:solidFill>
                <a:latin typeface="Verdana" panose="020B0604030504040204" pitchFamily="34" charset="0"/>
                <a:ea typeface="SimSun" panose="02010600030101010101" pitchFamily="2" charset="-122"/>
              </a:rPr>
              <a:t>Office </a:t>
            </a:r>
            <a:r>
              <a:rPr lang="es-AR" altLang="en-US" sz="1200" b="1" dirty="0" err="1">
                <a:solidFill>
                  <a:schemeClr val="tx2"/>
                </a:solidFill>
                <a:latin typeface="Verdana" panose="020B0604030504040204" pitchFamily="34" charset="0"/>
                <a:ea typeface="SimSun" panose="02010600030101010101" pitchFamily="2" charset="-122"/>
              </a:rPr>
              <a:t>Report</a:t>
            </a:r>
            <a:r>
              <a:rPr lang="es-AR" altLang="en-US" sz="1200" b="1" dirty="0">
                <a:solidFill>
                  <a:schemeClr val="tx2"/>
                </a:solidFill>
                <a:latin typeface="Verdana" panose="020B0604030504040204" pitchFamily="34" charset="0"/>
                <a:ea typeface="SimSun" panose="02010600030101010101" pitchFamily="2" charset="-122"/>
              </a:rPr>
              <a:t> (Blue) </a:t>
            </a:r>
            <a:r>
              <a:rPr lang="es-AR" altLang="en-US" sz="1200" b="1" dirty="0" err="1">
                <a:solidFill>
                  <a:schemeClr val="tx2"/>
                </a:solidFill>
                <a:latin typeface="Verdana" panose="020B0604030504040204" pitchFamily="34" charset="0"/>
                <a:ea typeface="SimSun" panose="02010600030101010101" pitchFamily="2" charset="-122"/>
              </a:rPr>
              <a:t>Two</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reports</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One</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showcasing</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replies</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to</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the</a:t>
            </a:r>
            <a:r>
              <a:rPr lang="es-AR" altLang="en-US" sz="1200" b="1" dirty="0">
                <a:solidFill>
                  <a:schemeClr val="tx2"/>
                </a:solidFill>
                <a:latin typeface="Verdana" panose="020B0604030504040204" pitchFamily="34" charset="0"/>
                <a:ea typeface="SimSun" panose="02010600030101010101" pitchFamily="2" charset="-122"/>
              </a:rPr>
              <a:t> Brown </a:t>
            </a:r>
            <a:r>
              <a:rPr lang="es-AR" altLang="en-US" sz="1200" b="1" dirty="0" err="1">
                <a:solidFill>
                  <a:schemeClr val="tx2"/>
                </a:solidFill>
                <a:latin typeface="Verdana" panose="020B0604030504040204" pitchFamily="34" charset="0"/>
                <a:ea typeface="SimSun" panose="02010600030101010101" pitchFamily="2" charset="-122"/>
              </a:rPr>
              <a:t>Report</a:t>
            </a:r>
            <a:r>
              <a:rPr lang="es-AR" altLang="en-US" sz="1200" b="1" dirty="0">
                <a:solidFill>
                  <a:schemeClr val="tx2"/>
                </a:solidFill>
                <a:latin typeface="Verdana" panose="020B0604030504040204" pitchFamily="34" charset="0"/>
                <a:ea typeface="SimSun" panose="02010600030101010101" pitchFamily="2" charset="-122"/>
              </a:rPr>
              <a:t> and </a:t>
            </a:r>
            <a:r>
              <a:rPr lang="es-AR" altLang="en-US" sz="1200" b="1" dirty="0" err="1">
                <a:solidFill>
                  <a:schemeClr val="tx2"/>
                </a:solidFill>
                <a:latin typeface="Verdana" panose="020B0604030504040204" pitchFamily="34" charset="0"/>
                <a:ea typeface="SimSun" panose="02010600030101010101" pitchFamily="2" charset="-122"/>
              </a:rPr>
              <a:t>another</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one</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with</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the</a:t>
            </a:r>
            <a:r>
              <a:rPr lang="es-AR" altLang="en-US" sz="1200" b="1" dirty="0">
                <a:solidFill>
                  <a:schemeClr val="tx2"/>
                </a:solidFill>
                <a:latin typeface="Verdana" panose="020B0604030504040204" pitchFamily="34" charset="0"/>
                <a:ea typeface="SimSun" panose="02010600030101010101" pitchFamily="2" charset="-122"/>
              </a:rPr>
              <a:t> Zero draft </a:t>
            </a:r>
            <a:r>
              <a:rPr lang="es-AR" altLang="en-US" sz="1200" b="1" dirty="0" err="1">
                <a:solidFill>
                  <a:schemeClr val="tx2"/>
                </a:solidFill>
                <a:latin typeface="Verdana" panose="020B0604030504040204" pitchFamily="34" charset="0"/>
                <a:ea typeface="SimSun" panose="02010600030101010101" pitchFamily="2" charset="-122"/>
              </a:rPr>
              <a:t>for</a:t>
            </a:r>
            <a:r>
              <a:rPr lang="es-AR" altLang="en-US" sz="1200" b="1" dirty="0">
                <a:solidFill>
                  <a:schemeClr val="tx2"/>
                </a:solidFill>
                <a:latin typeface="Verdana" panose="020B0604030504040204" pitchFamily="34" charset="0"/>
                <a:ea typeface="SimSun" panose="02010600030101010101" pitchFamily="2" charset="-122"/>
              </a:rPr>
              <a:t> </a:t>
            </a:r>
            <a:r>
              <a:rPr lang="es-AR" altLang="en-US" sz="1200" b="1" dirty="0" err="1">
                <a:solidFill>
                  <a:schemeClr val="tx2"/>
                </a:solidFill>
                <a:latin typeface="Verdana" panose="020B0604030504040204" pitchFamily="34" charset="0"/>
                <a:ea typeface="SimSun" panose="02010600030101010101" pitchFamily="2" charset="-122"/>
              </a:rPr>
              <a:t>the</a:t>
            </a:r>
            <a:r>
              <a:rPr lang="es-AR" altLang="en-US" sz="1200" b="1" dirty="0">
                <a:solidFill>
                  <a:schemeClr val="tx2"/>
                </a:solidFill>
                <a:latin typeface="Verdana" panose="020B0604030504040204" pitchFamily="34" charset="0"/>
                <a:ea typeface="SimSun" panose="02010600030101010101" pitchFamily="2" charset="-122"/>
              </a:rPr>
              <a:t> ILS </a:t>
            </a:r>
            <a:r>
              <a:rPr lang="es-AR" altLang="en-US" sz="1200" b="1" dirty="0" err="1">
                <a:solidFill>
                  <a:schemeClr val="tx2"/>
                </a:solidFill>
                <a:latin typeface="Verdana" panose="020B0604030504040204" pitchFamily="34" charset="0"/>
                <a:ea typeface="SimSun" panose="02010600030101010101" pitchFamily="2" charset="-122"/>
              </a:rPr>
              <a:t>to</a:t>
            </a:r>
            <a:r>
              <a:rPr lang="es-AR" altLang="en-US" sz="1200" b="1" dirty="0">
                <a:solidFill>
                  <a:schemeClr val="tx2"/>
                </a:solidFill>
                <a:latin typeface="Verdana" panose="020B0604030504040204" pitchFamily="34" charset="0"/>
                <a:ea typeface="SimSun" panose="02010600030101010101" pitchFamily="2" charset="-122"/>
              </a:rPr>
              <a:t> be </a:t>
            </a:r>
            <a:r>
              <a:rPr lang="es-AR" altLang="en-US" sz="1200" b="1" dirty="0" err="1">
                <a:solidFill>
                  <a:schemeClr val="tx2"/>
                </a:solidFill>
                <a:latin typeface="Verdana" panose="020B0604030504040204" pitchFamily="34" charset="0"/>
                <a:ea typeface="SimSun" panose="02010600030101010101" pitchFamily="2" charset="-122"/>
              </a:rPr>
              <a:t>discussed</a:t>
            </a:r>
            <a:r>
              <a:rPr lang="es-AR" altLang="en-US" sz="1200" b="1" dirty="0">
                <a:solidFill>
                  <a:schemeClr val="tx2"/>
                </a:solidFill>
                <a:latin typeface="Verdana" panose="020B0604030504040204" pitchFamily="34" charset="0"/>
                <a:ea typeface="SimSun" panose="02010600030101010101" pitchFamily="2" charset="-122"/>
              </a:rPr>
              <a:t> and set.</a:t>
            </a:r>
            <a:endParaRPr lang="es-AR" altLang="en-US" sz="1300" b="1" dirty="0">
              <a:solidFill>
                <a:schemeClr val="tx2"/>
              </a:solidFill>
              <a:latin typeface="Verdana" panose="020B0604030504040204" pitchFamily="34" charset="0"/>
              <a:ea typeface="SimSun" panose="02010600030101010101" pitchFamily="2" charset="-122"/>
            </a:endParaRPr>
          </a:p>
        </p:txBody>
      </p:sp>
      <p:sp>
        <p:nvSpPr>
          <p:cNvPr id="148522" name="Text Box 42"/>
          <p:cNvSpPr txBox="1">
            <a:spLocks noChangeArrowheads="1"/>
          </p:cNvSpPr>
          <p:nvPr/>
        </p:nvSpPr>
        <p:spPr bwMode="auto">
          <a:xfrm>
            <a:off x="1752600" y="2794000"/>
            <a:ext cx="1981200" cy="492443"/>
          </a:xfrm>
          <a:prstGeom prst="rect">
            <a:avLst/>
          </a:prstGeom>
          <a:solidFill>
            <a:srgbClr val="FFFF00"/>
          </a:solidFill>
          <a:ln w="9525">
            <a:solidFill>
              <a:schemeClr val="tx1"/>
            </a:solid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1300" b="1" dirty="0">
                <a:highlight>
                  <a:srgbClr val="FFFF00"/>
                </a:highlight>
                <a:latin typeface="Verdana" panose="020B0604030504040204" pitchFamily="34" charset="0"/>
                <a:ea typeface="SimSun" panose="02010600030101010101" pitchFamily="2" charset="-122"/>
              </a:rPr>
              <a:t>II Office </a:t>
            </a:r>
            <a:r>
              <a:rPr lang="es-AR" altLang="en-US" sz="1300" b="1" dirty="0" err="1">
                <a:highlight>
                  <a:srgbClr val="FFFF00"/>
                </a:highlight>
                <a:latin typeface="Verdana" panose="020B0604030504040204" pitchFamily="34" charset="0"/>
                <a:ea typeface="SimSun" panose="02010600030101010101" pitchFamily="2" charset="-122"/>
              </a:rPr>
              <a:t>Report</a:t>
            </a:r>
            <a:r>
              <a:rPr lang="es-AR" altLang="en-US" sz="1300" b="1" dirty="0">
                <a:highlight>
                  <a:srgbClr val="FFFF00"/>
                </a:highlight>
                <a:latin typeface="Verdana" panose="020B0604030504040204" pitchFamily="34" charset="0"/>
                <a:ea typeface="SimSun" panose="02010600030101010101" pitchFamily="2" charset="-122"/>
              </a:rPr>
              <a:t> (</a:t>
            </a:r>
            <a:r>
              <a:rPr lang="es-AR" altLang="en-US" sz="1300" b="1" dirty="0" err="1">
                <a:highlight>
                  <a:srgbClr val="FFFF00"/>
                </a:highlight>
                <a:latin typeface="Verdana" panose="020B0604030504040204" pitchFamily="34" charset="0"/>
                <a:ea typeface="SimSun" panose="02010600030101010101" pitchFamily="2" charset="-122"/>
              </a:rPr>
              <a:t>Yellow</a:t>
            </a:r>
            <a:r>
              <a:rPr lang="es-AR" altLang="en-US" sz="1300" b="1" dirty="0">
                <a:highlight>
                  <a:srgbClr val="FFFF00"/>
                </a:highlight>
                <a:latin typeface="Verdana" panose="020B0604030504040204" pitchFamily="34" charset="0"/>
                <a:ea typeface="SimSun" panose="02010600030101010101" pitchFamily="2" charset="-122"/>
              </a:rPr>
              <a:t>)</a:t>
            </a:r>
          </a:p>
        </p:txBody>
      </p:sp>
      <p:sp>
        <p:nvSpPr>
          <p:cNvPr id="148523" name="Text Box 43"/>
          <p:cNvSpPr txBox="1">
            <a:spLocks noChangeArrowheads="1"/>
          </p:cNvSpPr>
          <p:nvPr/>
        </p:nvSpPr>
        <p:spPr bwMode="auto">
          <a:xfrm>
            <a:off x="1752600" y="2205038"/>
            <a:ext cx="1981200" cy="646331"/>
          </a:xfrm>
          <a:prstGeom prst="rect">
            <a:avLst/>
          </a:prstGeom>
          <a:solidFill>
            <a:schemeClr val="bg1"/>
          </a:solidFill>
          <a:ln w="9525">
            <a:solidFill>
              <a:schemeClr val="tx1"/>
            </a:solid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b="1" dirty="0">
                <a:latin typeface="Verdana" panose="020B0604030504040204" pitchFamily="34" charset="0"/>
                <a:ea typeface="SimSun" panose="02010600030101010101" pitchFamily="2" charset="-122"/>
              </a:rPr>
              <a:t>I Office Report (White) with questionnaire.</a:t>
            </a:r>
            <a:endParaRPr lang="es-AR" altLang="en-US" sz="1200" b="1" dirty="0">
              <a:latin typeface="Verdana" panose="020B0604030504040204" pitchFamily="34" charset="0"/>
              <a:ea typeface="SimSun" panose="02010600030101010101" pitchFamily="2" charset="-122"/>
            </a:endParaRPr>
          </a:p>
        </p:txBody>
      </p:sp>
      <p:sp>
        <p:nvSpPr>
          <p:cNvPr id="148524" name="Line 44"/>
          <p:cNvSpPr>
            <a:spLocks noChangeShapeType="1"/>
          </p:cNvSpPr>
          <p:nvPr/>
        </p:nvSpPr>
        <p:spPr bwMode="auto">
          <a:xfrm>
            <a:off x="6172200" y="4505325"/>
            <a:ext cx="0" cy="76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25" name="Line 45"/>
          <p:cNvSpPr>
            <a:spLocks noChangeShapeType="1"/>
          </p:cNvSpPr>
          <p:nvPr/>
        </p:nvSpPr>
        <p:spPr bwMode="auto">
          <a:xfrm>
            <a:off x="6070600" y="2733675"/>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26" name="Line 46"/>
          <p:cNvSpPr>
            <a:spLocks noChangeShapeType="1"/>
          </p:cNvSpPr>
          <p:nvPr/>
        </p:nvSpPr>
        <p:spPr bwMode="auto">
          <a:xfrm>
            <a:off x="6172200" y="198913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36000" rIns="36000" anchor="ctr"/>
          <a:lstStyle/>
          <a:p>
            <a:endParaRPr lang="en-GB"/>
          </a:p>
        </p:txBody>
      </p:sp>
      <p:sp>
        <p:nvSpPr>
          <p:cNvPr id="148527" name="Text Box 47"/>
          <p:cNvSpPr txBox="1">
            <a:spLocks noChangeArrowheads="1"/>
          </p:cNvSpPr>
          <p:nvPr/>
        </p:nvSpPr>
        <p:spPr bwMode="auto">
          <a:xfrm>
            <a:off x="1790700" y="176214"/>
            <a:ext cx="8610600"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en-US" sz="2400" b="1" dirty="0">
                <a:solidFill>
                  <a:srgbClr val="FEC81F"/>
                </a:solidFill>
                <a:ea typeface="SimSun" panose="02010600030101010101" pitchFamily="2" charset="-122"/>
              </a:rPr>
              <a:t>Standard setting process of double discussion…</a:t>
            </a:r>
          </a:p>
        </p:txBody>
      </p:sp>
    </p:spTree>
    <p:extLst>
      <p:ext uri="{BB962C8B-B14F-4D97-AF65-F5344CB8AC3E}">
        <p14:creationId xmlns:p14="http://schemas.microsoft.com/office/powerpoint/2010/main" val="299728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48527"/>
                                        </p:tgtEl>
                                        <p:attrNameLst>
                                          <p:attrName>style.visibility</p:attrName>
                                        </p:attrNameLst>
                                      </p:cBhvr>
                                      <p:to>
                                        <p:strVal val="visible"/>
                                      </p:to>
                                    </p:set>
                                    <p:animEffect transition="in" filter="checkerboard(down)">
                                      <p:cBhvr>
                                        <p:cTn id="7" dur="500"/>
                                        <p:tgtEl>
                                          <p:spTgt spid="148527"/>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48483"/>
                                        </p:tgtEl>
                                        <p:attrNameLst>
                                          <p:attrName>style.visibility</p:attrName>
                                        </p:attrNameLst>
                                      </p:cBhvr>
                                      <p:to>
                                        <p:strVal val="visible"/>
                                      </p:to>
                                    </p:set>
                                    <p:animEffect transition="in" filter="checkerboard(down)">
                                      <p:cBhvr>
                                        <p:cTn id="11" dur="500"/>
                                        <p:tgtEl>
                                          <p:spTgt spid="148483"/>
                                        </p:tgtEl>
                                      </p:cBhvr>
                                    </p:animEffect>
                                  </p:child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148491"/>
                                        </p:tgtEl>
                                        <p:attrNameLst>
                                          <p:attrName>style.visibility</p:attrName>
                                        </p:attrNameLst>
                                      </p:cBhvr>
                                      <p:to>
                                        <p:strVal val="visible"/>
                                      </p:to>
                                    </p:set>
                                    <p:animEffect transition="in" filter="checkerboard(down)">
                                      <p:cBhvr>
                                        <p:cTn id="15" dur="500"/>
                                        <p:tgtEl>
                                          <p:spTgt spid="148491"/>
                                        </p:tgtEl>
                                      </p:cBhvr>
                                    </p:animEffect>
                                  </p:childTnLst>
                                </p:cTn>
                              </p:par>
                            </p:childTnLst>
                          </p:cTn>
                        </p:par>
                        <p:par>
                          <p:cTn id="16" fill="hold" nodeType="afterGroup">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148482"/>
                                        </p:tgtEl>
                                        <p:attrNameLst>
                                          <p:attrName>style.visibility</p:attrName>
                                        </p:attrNameLst>
                                      </p:cBhvr>
                                      <p:to>
                                        <p:strVal val="visible"/>
                                      </p:to>
                                    </p:set>
                                    <p:animEffect transition="in" filter="checkerboard(down)">
                                      <p:cBhvr>
                                        <p:cTn id="19" dur="500"/>
                                        <p:tgtEl>
                                          <p:spTgt spid="148482"/>
                                        </p:tgtEl>
                                      </p:cBhvr>
                                    </p:animEffect>
                                  </p:childTnLst>
                                </p:cTn>
                              </p:par>
                            </p:childTnLst>
                          </p:cTn>
                        </p:par>
                        <p:par>
                          <p:cTn id="20" fill="hold" nodeType="afterGroup">
                            <p:stCondLst>
                              <p:cond delay="2000"/>
                            </p:stCondLst>
                            <p:childTnLst>
                              <p:par>
                                <p:cTn id="21" presetID="5" presetClass="entr" presetSubtype="5" fill="hold" grpId="0" nodeType="afterEffect">
                                  <p:stCondLst>
                                    <p:cond delay="0"/>
                                  </p:stCondLst>
                                  <p:childTnLst>
                                    <p:set>
                                      <p:cBhvr>
                                        <p:cTn id="22" dur="1" fill="hold">
                                          <p:stCondLst>
                                            <p:cond delay="0"/>
                                          </p:stCondLst>
                                        </p:cTn>
                                        <p:tgtEl>
                                          <p:spTgt spid="148484"/>
                                        </p:tgtEl>
                                        <p:attrNameLst>
                                          <p:attrName>style.visibility</p:attrName>
                                        </p:attrNameLst>
                                      </p:cBhvr>
                                      <p:to>
                                        <p:strVal val="visible"/>
                                      </p:to>
                                    </p:set>
                                    <p:animEffect transition="in" filter="checkerboard(down)">
                                      <p:cBhvr>
                                        <p:cTn id="23" dur="500"/>
                                        <p:tgtEl>
                                          <p:spTgt spid="148484"/>
                                        </p:tgtEl>
                                      </p:cBhvr>
                                    </p:animEffect>
                                  </p:childTnLst>
                                </p:cTn>
                              </p:par>
                            </p:childTnLst>
                          </p:cTn>
                        </p:par>
                        <p:par>
                          <p:cTn id="24" fill="hold" nodeType="afterGroup">
                            <p:stCondLst>
                              <p:cond delay="2500"/>
                            </p:stCondLst>
                            <p:childTnLst>
                              <p:par>
                                <p:cTn id="25" presetID="5" presetClass="entr" presetSubtype="5" fill="hold" grpId="0" nodeType="afterEffect">
                                  <p:stCondLst>
                                    <p:cond delay="0"/>
                                  </p:stCondLst>
                                  <p:childTnLst>
                                    <p:set>
                                      <p:cBhvr>
                                        <p:cTn id="26" dur="1" fill="hold">
                                          <p:stCondLst>
                                            <p:cond delay="0"/>
                                          </p:stCondLst>
                                        </p:cTn>
                                        <p:tgtEl>
                                          <p:spTgt spid="148492"/>
                                        </p:tgtEl>
                                        <p:attrNameLst>
                                          <p:attrName>style.visibility</p:attrName>
                                        </p:attrNameLst>
                                      </p:cBhvr>
                                      <p:to>
                                        <p:strVal val="visible"/>
                                      </p:to>
                                    </p:set>
                                    <p:animEffect transition="in" filter="checkerboard(down)">
                                      <p:cBhvr>
                                        <p:cTn id="27" dur="500"/>
                                        <p:tgtEl>
                                          <p:spTgt spid="148492"/>
                                        </p:tgtEl>
                                      </p:cBhvr>
                                    </p:animEffect>
                                  </p:childTnLst>
                                </p:cTn>
                              </p:par>
                            </p:childTnLst>
                          </p:cTn>
                        </p:par>
                        <p:par>
                          <p:cTn id="28" fill="hold" nodeType="afterGroup">
                            <p:stCondLst>
                              <p:cond delay="3000"/>
                            </p:stCondLst>
                            <p:childTnLst>
                              <p:par>
                                <p:cTn id="29" presetID="5" presetClass="entr" presetSubtype="5" fill="hold" grpId="0" nodeType="afterEffect">
                                  <p:stCondLst>
                                    <p:cond delay="0"/>
                                  </p:stCondLst>
                                  <p:childTnLst>
                                    <p:set>
                                      <p:cBhvr>
                                        <p:cTn id="30" dur="1" fill="hold">
                                          <p:stCondLst>
                                            <p:cond delay="0"/>
                                          </p:stCondLst>
                                        </p:cTn>
                                        <p:tgtEl>
                                          <p:spTgt spid="148526"/>
                                        </p:tgtEl>
                                        <p:attrNameLst>
                                          <p:attrName>style.visibility</p:attrName>
                                        </p:attrNameLst>
                                      </p:cBhvr>
                                      <p:to>
                                        <p:strVal val="visible"/>
                                      </p:to>
                                    </p:set>
                                    <p:animEffect transition="in" filter="checkerboard(down)">
                                      <p:cBhvr>
                                        <p:cTn id="31" dur="500"/>
                                        <p:tgtEl>
                                          <p:spTgt spid="148526"/>
                                        </p:tgtEl>
                                      </p:cBhvr>
                                    </p:animEffect>
                                  </p:childTnLst>
                                </p:cTn>
                              </p:par>
                            </p:childTnLst>
                          </p:cTn>
                        </p:par>
                        <p:par>
                          <p:cTn id="32" fill="hold" nodeType="afterGroup">
                            <p:stCondLst>
                              <p:cond delay="3500"/>
                            </p:stCondLst>
                            <p:childTnLst>
                              <p:par>
                                <p:cTn id="33" presetID="5" presetClass="entr" presetSubtype="5" fill="hold" grpId="0" nodeType="afterEffect">
                                  <p:stCondLst>
                                    <p:cond delay="0"/>
                                  </p:stCondLst>
                                  <p:childTnLst>
                                    <p:set>
                                      <p:cBhvr>
                                        <p:cTn id="34" dur="1" fill="hold">
                                          <p:stCondLst>
                                            <p:cond delay="0"/>
                                          </p:stCondLst>
                                        </p:cTn>
                                        <p:tgtEl>
                                          <p:spTgt spid="148493"/>
                                        </p:tgtEl>
                                        <p:attrNameLst>
                                          <p:attrName>style.visibility</p:attrName>
                                        </p:attrNameLst>
                                      </p:cBhvr>
                                      <p:to>
                                        <p:strVal val="visible"/>
                                      </p:to>
                                    </p:set>
                                    <p:animEffect transition="in" filter="checkerboard(down)">
                                      <p:cBhvr>
                                        <p:cTn id="35" dur="500"/>
                                        <p:tgtEl>
                                          <p:spTgt spid="148493"/>
                                        </p:tgtEl>
                                      </p:cBhvr>
                                    </p:animEffect>
                                  </p:childTnLst>
                                </p:cTn>
                              </p:par>
                            </p:childTnLst>
                          </p:cTn>
                        </p:par>
                        <p:par>
                          <p:cTn id="36" fill="hold" nodeType="afterGroup">
                            <p:stCondLst>
                              <p:cond delay="4000"/>
                            </p:stCondLst>
                            <p:childTnLst>
                              <p:par>
                                <p:cTn id="37" presetID="5" presetClass="entr" presetSubtype="5" fill="hold" grpId="0" nodeType="afterEffect">
                                  <p:stCondLst>
                                    <p:cond delay="0"/>
                                  </p:stCondLst>
                                  <p:childTnLst>
                                    <p:set>
                                      <p:cBhvr>
                                        <p:cTn id="38" dur="1" fill="hold">
                                          <p:stCondLst>
                                            <p:cond delay="0"/>
                                          </p:stCondLst>
                                        </p:cTn>
                                        <p:tgtEl>
                                          <p:spTgt spid="148523"/>
                                        </p:tgtEl>
                                        <p:attrNameLst>
                                          <p:attrName>style.visibility</p:attrName>
                                        </p:attrNameLst>
                                      </p:cBhvr>
                                      <p:to>
                                        <p:strVal val="visible"/>
                                      </p:to>
                                    </p:set>
                                    <p:animEffect transition="in" filter="checkerboard(down)">
                                      <p:cBhvr>
                                        <p:cTn id="39" dur="500"/>
                                        <p:tgtEl>
                                          <p:spTgt spid="148523"/>
                                        </p:tgtEl>
                                      </p:cBhvr>
                                    </p:animEffect>
                                  </p:childTnLst>
                                </p:cTn>
                              </p:par>
                            </p:childTnLst>
                          </p:cTn>
                        </p:par>
                        <p:par>
                          <p:cTn id="40" fill="hold" nodeType="afterGroup">
                            <p:stCondLst>
                              <p:cond delay="4500"/>
                            </p:stCondLst>
                            <p:childTnLst>
                              <p:par>
                                <p:cTn id="41" presetID="5" presetClass="entr" presetSubtype="5" fill="hold" grpId="0" nodeType="afterEffect">
                                  <p:stCondLst>
                                    <p:cond delay="0"/>
                                  </p:stCondLst>
                                  <p:childTnLst>
                                    <p:set>
                                      <p:cBhvr>
                                        <p:cTn id="42" dur="1" fill="hold">
                                          <p:stCondLst>
                                            <p:cond delay="0"/>
                                          </p:stCondLst>
                                        </p:cTn>
                                        <p:tgtEl>
                                          <p:spTgt spid="148494"/>
                                        </p:tgtEl>
                                        <p:attrNameLst>
                                          <p:attrName>style.visibility</p:attrName>
                                        </p:attrNameLst>
                                      </p:cBhvr>
                                      <p:to>
                                        <p:strVal val="visible"/>
                                      </p:to>
                                    </p:set>
                                    <p:animEffect transition="in" filter="checkerboard(down)">
                                      <p:cBhvr>
                                        <p:cTn id="43" dur="500"/>
                                        <p:tgtEl>
                                          <p:spTgt spid="148494"/>
                                        </p:tgtEl>
                                      </p:cBhvr>
                                    </p:animEffect>
                                  </p:childTnLst>
                                </p:cTn>
                              </p:par>
                            </p:childTnLst>
                          </p:cTn>
                        </p:par>
                        <p:par>
                          <p:cTn id="44" fill="hold" nodeType="afterGroup">
                            <p:stCondLst>
                              <p:cond delay="5000"/>
                            </p:stCondLst>
                            <p:childTnLst>
                              <p:par>
                                <p:cTn id="45" presetID="5" presetClass="entr" presetSubtype="5" fill="hold" grpId="0" nodeType="afterEffect">
                                  <p:stCondLst>
                                    <p:cond delay="0"/>
                                  </p:stCondLst>
                                  <p:childTnLst>
                                    <p:set>
                                      <p:cBhvr>
                                        <p:cTn id="46" dur="1" fill="hold">
                                          <p:stCondLst>
                                            <p:cond delay="0"/>
                                          </p:stCondLst>
                                        </p:cTn>
                                        <p:tgtEl>
                                          <p:spTgt spid="148485"/>
                                        </p:tgtEl>
                                        <p:attrNameLst>
                                          <p:attrName>style.visibility</p:attrName>
                                        </p:attrNameLst>
                                      </p:cBhvr>
                                      <p:to>
                                        <p:strVal val="visible"/>
                                      </p:to>
                                    </p:set>
                                    <p:animEffect transition="in" filter="checkerboard(down)">
                                      <p:cBhvr>
                                        <p:cTn id="47" dur="500"/>
                                        <p:tgtEl>
                                          <p:spTgt spid="148485"/>
                                        </p:tgtEl>
                                      </p:cBhvr>
                                    </p:animEffect>
                                  </p:childTnLst>
                                </p:cTn>
                              </p:par>
                            </p:childTnLst>
                          </p:cTn>
                        </p:par>
                        <p:par>
                          <p:cTn id="48" fill="hold" nodeType="afterGroup">
                            <p:stCondLst>
                              <p:cond delay="5500"/>
                            </p:stCondLst>
                            <p:childTnLst>
                              <p:par>
                                <p:cTn id="49" presetID="5" presetClass="entr" presetSubtype="5" fill="hold" grpId="0" nodeType="afterEffect">
                                  <p:stCondLst>
                                    <p:cond delay="0"/>
                                  </p:stCondLst>
                                  <p:childTnLst>
                                    <p:set>
                                      <p:cBhvr>
                                        <p:cTn id="50" dur="1" fill="hold">
                                          <p:stCondLst>
                                            <p:cond delay="0"/>
                                          </p:stCondLst>
                                        </p:cTn>
                                        <p:tgtEl>
                                          <p:spTgt spid="148486"/>
                                        </p:tgtEl>
                                        <p:attrNameLst>
                                          <p:attrName>style.visibility</p:attrName>
                                        </p:attrNameLst>
                                      </p:cBhvr>
                                      <p:to>
                                        <p:strVal val="visible"/>
                                      </p:to>
                                    </p:set>
                                    <p:animEffect transition="in" filter="checkerboard(down)">
                                      <p:cBhvr>
                                        <p:cTn id="51" dur="500"/>
                                        <p:tgtEl>
                                          <p:spTgt spid="148486"/>
                                        </p:tgtEl>
                                      </p:cBhvr>
                                    </p:animEffect>
                                  </p:childTnLst>
                                </p:cTn>
                              </p:par>
                            </p:childTnLst>
                          </p:cTn>
                        </p:par>
                        <p:par>
                          <p:cTn id="52" fill="hold" nodeType="afterGroup">
                            <p:stCondLst>
                              <p:cond delay="6000"/>
                            </p:stCondLst>
                            <p:childTnLst>
                              <p:par>
                                <p:cTn id="53" presetID="5" presetClass="entr" presetSubtype="5" fill="hold" grpId="0" nodeType="afterEffect">
                                  <p:stCondLst>
                                    <p:cond delay="0"/>
                                  </p:stCondLst>
                                  <p:childTnLst>
                                    <p:set>
                                      <p:cBhvr>
                                        <p:cTn id="54" dur="1" fill="hold">
                                          <p:stCondLst>
                                            <p:cond delay="0"/>
                                          </p:stCondLst>
                                        </p:cTn>
                                        <p:tgtEl>
                                          <p:spTgt spid="148495"/>
                                        </p:tgtEl>
                                        <p:attrNameLst>
                                          <p:attrName>style.visibility</p:attrName>
                                        </p:attrNameLst>
                                      </p:cBhvr>
                                      <p:to>
                                        <p:strVal val="visible"/>
                                      </p:to>
                                    </p:set>
                                    <p:animEffect transition="in" filter="checkerboard(down)">
                                      <p:cBhvr>
                                        <p:cTn id="55" dur="500"/>
                                        <p:tgtEl>
                                          <p:spTgt spid="148495"/>
                                        </p:tgtEl>
                                      </p:cBhvr>
                                    </p:animEffect>
                                  </p:childTnLst>
                                </p:cTn>
                              </p:par>
                            </p:childTnLst>
                          </p:cTn>
                        </p:par>
                        <p:par>
                          <p:cTn id="56" fill="hold" nodeType="afterGroup">
                            <p:stCondLst>
                              <p:cond delay="6500"/>
                            </p:stCondLst>
                            <p:childTnLst>
                              <p:par>
                                <p:cTn id="57" presetID="5" presetClass="entr" presetSubtype="5" fill="hold" grpId="0" nodeType="afterEffect">
                                  <p:stCondLst>
                                    <p:cond delay="0"/>
                                  </p:stCondLst>
                                  <p:childTnLst>
                                    <p:set>
                                      <p:cBhvr>
                                        <p:cTn id="58" dur="1" fill="hold">
                                          <p:stCondLst>
                                            <p:cond delay="0"/>
                                          </p:stCondLst>
                                        </p:cTn>
                                        <p:tgtEl>
                                          <p:spTgt spid="148525"/>
                                        </p:tgtEl>
                                        <p:attrNameLst>
                                          <p:attrName>style.visibility</p:attrName>
                                        </p:attrNameLst>
                                      </p:cBhvr>
                                      <p:to>
                                        <p:strVal val="visible"/>
                                      </p:to>
                                    </p:set>
                                    <p:animEffect transition="in" filter="checkerboard(down)">
                                      <p:cBhvr>
                                        <p:cTn id="59" dur="500"/>
                                        <p:tgtEl>
                                          <p:spTgt spid="148525"/>
                                        </p:tgtEl>
                                      </p:cBhvr>
                                    </p:animEffect>
                                  </p:childTnLst>
                                </p:cTn>
                              </p:par>
                            </p:childTnLst>
                          </p:cTn>
                        </p:par>
                        <p:par>
                          <p:cTn id="60" fill="hold" nodeType="afterGroup">
                            <p:stCondLst>
                              <p:cond delay="7000"/>
                            </p:stCondLst>
                            <p:childTnLst>
                              <p:par>
                                <p:cTn id="61" presetID="5" presetClass="entr" presetSubtype="5" fill="hold" grpId="0" nodeType="afterEffect">
                                  <p:stCondLst>
                                    <p:cond delay="0"/>
                                  </p:stCondLst>
                                  <p:childTnLst>
                                    <p:set>
                                      <p:cBhvr>
                                        <p:cTn id="62" dur="1" fill="hold">
                                          <p:stCondLst>
                                            <p:cond delay="0"/>
                                          </p:stCondLst>
                                        </p:cTn>
                                        <p:tgtEl>
                                          <p:spTgt spid="148497"/>
                                        </p:tgtEl>
                                        <p:attrNameLst>
                                          <p:attrName>style.visibility</p:attrName>
                                        </p:attrNameLst>
                                      </p:cBhvr>
                                      <p:to>
                                        <p:strVal val="visible"/>
                                      </p:to>
                                    </p:set>
                                    <p:animEffect transition="in" filter="checkerboard(down)">
                                      <p:cBhvr>
                                        <p:cTn id="63" dur="500"/>
                                        <p:tgtEl>
                                          <p:spTgt spid="148497"/>
                                        </p:tgtEl>
                                      </p:cBhvr>
                                    </p:animEffect>
                                  </p:childTnLst>
                                </p:cTn>
                              </p:par>
                            </p:childTnLst>
                          </p:cTn>
                        </p:par>
                        <p:par>
                          <p:cTn id="64" fill="hold" nodeType="afterGroup">
                            <p:stCondLst>
                              <p:cond delay="7500"/>
                            </p:stCondLst>
                            <p:childTnLst>
                              <p:par>
                                <p:cTn id="65" presetID="5" presetClass="entr" presetSubtype="5" fill="hold" grpId="0" nodeType="afterEffect">
                                  <p:stCondLst>
                                    <p:cond delay="0"/>
                                  </p:stCondLst>
                                  <p:childTnLst>
                                    <p:set>
                                      <p:cBhvr>
                                        <p:cTn id="66" dur="1" fill="hold">
                                          <p:stCondLst>
                                            <p:cond delay="0"/>
                                          </p:stCondLst>
                                        </p:cTn>
                                        <p:tgtEl>
                                          <p:spTgt spid="148522"/>
                                        </p:tgtEl>
                                        <p:attrNameLst>
                                          <p:attrName>style.visibility</p:attrName>
                                        </p:attrNameLst>
                                      </p:cBhvr>
                                      <p:to>
                                        <p:strVal val="visible"/>
                                      </p:to>
                                    </p:set>
                                    <p:animEffect transition="in" filter="checkerboard(down)">
                                      <p:cBhvr>
                                        <p:cTn id="67" dur="500"/>
                                        <p:tgtEl>
                                          <p:spTgt spid="148522"/>
                                        </p:tgtEl>
                                      </p:cBhvr>
                                    </p:animEffect>
                                  </p:childTnLst>
                                </p:cTn>
                              </p:par>
                            </p:childTnLst>
                          </p:cTn>
                        </p:par>
                        <p:par>
                          <p:cTn id="68" fill="hold" nodeType="afterGroup">
                            <p:stCondLst>
                              <p:cond delay="8000"/>
                            </p:stCondLst>
                            <p:childTnLst>
                              <p:par>
                                <p:cTn id="69" presetID="5" presetClass="entr" presetSubtype="5" fill="hold" grpId="0" nodeType="afterEffect">
                                  <p:stCondLst>
                                    <p:cond delay="0"/>
                                  </p:stCondLst>
                                  <p:childTnLst>
                                    <p:set>
                                      <p:cBhvr>
                                        <p:cTn id="70" dur="1" fill="hold">
                                          <p:stCondLst>
                                            <p:cond delay="0"/>
                                          </p:stCondLst>
                                        </p:cTn>
                                        <p:tgtEl>
                                          <p:spTgt spid="148498"/>
                                        </p:tgtEl>
                                        <p:attrNameLst>
                                          <p:attrName>style.visibility</p:attrName>
                                        </p:attrNameLst>
                                      </p:cBhvr>
                                      <p:to>
                                        <p:strVal val="visible"/>
                                      </p:to>
                                    </p:set>
                                    <p:animEffect transition="in" filter="checkerboard(down)">
                                      <p:cBhvr>
                                        <p:cTn id="71" dur="500"/>
                                        <p:tgtEl>
                                          <p:spTgt spid="148498"/>
                                        </p:tgtEl>
                                      </p:cBhvr>
                                    </p:animEffect>
                                  </p:childTnLst>
                                </p:cTn>
                              </p:par>
                            </p:childTnLst>
                          </p:cTn>
                        </p:par>
                        <p:par>
                          <p:cTn id="72" fill="hold" nodeType="afterGroup">
                            <p:stCondLst>
                              <p:cond delay="8500"/>
                            </p:stCondLst>
                            <p:childTnLst>
                              <p:par>
                                <p:cTn id="73" presetID="5" presetClass="entr" presetSubtype="5" fill="hold" grpId="0" nodeType="afterEffect">
                                  <p:stCondLst>
                                    <p:cond delay="0"/>
                                  </p:stCondLst>
                                  <p:childTnLst>
                                    <p:set>
                                      <p:cBhvr>
                                        <p:cTn id="74" dur="1" fill="hold">
                                          <p:stCondLst>
                                            <p:cond delay="0"/>
                                          </p:stCondLst>
                                        </p:cTn>
                                        <p:tgtEl>
                                          <p:spTgt spid="148487"/>
                                        </p:tgtEl>
                                        <p:attrNameLst>
                                          <p:attrName>style.visibility</p:attrName>
                                        </p:attrNameLst>
                                      </p:cBhvr>
                                      <p:to>
                                        <p:strVal val="visible"/>
                                      </p:to>
                                    </p:set>
                                    <p:animEffect transition="in" filter="checkerboard(down)">
                                      <p:cBhvr>
                                        <p:cTn id="75" dur="500"/>
                                        <p:tgtEl>
                                          <p:spTgt spid="148487"/>
                                        </p:tgtEl>
                                      </p:cBhvr>
                                    </p:animEffect>
                                  </p:childTnLst>
                                </p:cTn>
                              </p:par>
                            </p:childTnLst>
                          </p:cTn>
                        </p:par>
                        <p:par>
                          <p:cTn id="76" fill="hold" nodeType="afterGroup">
                            <p:stCondLst>
                              <p:cond delay="9000"/>
                            </p:stCondLst>
                            <p:childTnLst>
                              <p:par>
                                <p:cTn id="77" presetID="5" presetClass="entr" presetSubtype="5" fill="hold" grpId="0" nodeType="afterEffect">
                                  <p:stCondLst>
                                    <p:cond delay="0"/>
                                  </p:stCondLst>
                                  <p:childTnLst>
                                    <p:set>
                                      <p:cBhvr>
                                        <p:cTn id="78" dur="1" fill="hold">
                                          <p:stCondLst>
                                            <p:cond delay="0"/>
                                          </p:stCondLst>
                                        </p:cTn>
                                        <p:tgtEl>
                                          <p:spTgt spid="148489"/>
                                        </p:tgtEl>
                                        <p:attrNameLst>
                                          <p:attrName>style.visibility</p:attrName>
                                        </p:attrNameLst>
                                      </p:cBhvr>
                                      <p:to>
                                        <p:strVal val="visible"/>
                                      </p:to>
                                    </p:set>
                                    <p:animEffect transition="in" filter="checkerboard(down)">
                                      <p:cBhvr>
                                        <p:cTn id="79" dur="500"/>
                                        <p:tgtEl>
                                          <p:spTgt spid="148489"/>
                                        </p:tgtEl>
                                      </p:cBhvr>
                                    </p:animEffect>
                                  </p:childTnLst>
                                </p:cTn>
                              </p:par>
                            </p:childTnLst>
                          </p:cTn>
                        </p:par>
                        <p:par>
                          <p:cTn id="80" fill="hold" nodeType="afterGroup">
                            <p:stCondLst>
                              <p:cond delay="9500"/>
                            </p:stCondLst>
                            <p:childTnLst>
                              <p:par>
                                <p:cTn id="81" presetID="5" presetClass="entr" presetSubtype="5" fill="hold" grpId="0" nodeType="afterEffect">
                                  <p:stCondLst>
                                    <p:cond delay="0"/>
                                  </p:stCondLst>
                                  <p:childTnLst>
                                    <p:set>
                                      <p:cBhvr>
                                        <p:cTn id="82" dur="1" fill="hold">
                                          <p:stCondLst>
                                            <p:cond delay="0"/>
                                          </p:stCondLst>
                                        </p:cTn>
                                        <p:tgtEl>
                                          <p:spTgt spid="148496"/>
                                        </p:tgtEl>
                                        <p:attrNameLst>
                                          <p:attrName>style.visibility</p:attrName>
                                        </p:attrNameLst>
                                      </p:cBhvr>
                                      <p:to>
                                        <p:strVal val="visible"/>
                                      </p:to>
                                    </p:set>
                                    <p:animEffect transition="in" filter="checkerboard(down)">
                                      <p:cBhvr>
                                        <p:cTn id="83" dur="500"/>
                                        <p:tgtEl>
                                          <p:spTgt spid="148496"/>
                                        </p:tgtEl>
                                      </p:cBhvr>
                                    </p:animEffect>
                                  </p:childTnLst>
                                </p:cTn>
                              </p:par>
                            </p:childTnLst>
                          </p:cTn>
                        </p:par>
                        <p:par>
                          <p:cTn id="84" fill="hold" nodeType="afterGroup">
                            <p:stCondLst>
                              <p:cond delay="10000"/>
                            </p:stCondLst>
                            <p:childTnLst>
                              <p:par>
                                <p:cTn id="85" presetID="5" presetClass="entr" presetSubtype="5" fill="hold" grpId="0" nodeType="afterEffect">
                                  <p:stCondLst>
                                    <p:cond delay="0"/>
                                  </p:stCondLst>
                                  <p:childTnLst>
                                    <p:set>
                                      <p:cBhvr>
                                        <p:cTn id="86" dur="1" fill="hold">
                                          <p:stCondLst>
                                            <p:cond delay="0"/>
                                          </p:stCondLst>
                                        </p:cTn>
                                        <p:tgtEl>
                                          <p:spTgt spid="148507"/>
                                        </p:tgtEl>
                                        <p:attrNameLst>
                                          <p:attrName>style.visibility</p:attrName>
                                        </p:attrNameLst>
                                      </p:cBhvr>
                                      <p:to>
                                        <p:strVal val="visible"/>
                                      </p:to>
                                    </p:set>
                                    <p:animEffect transition="in" filter="checkerboard(down)">
                                      <p:cBhvr>
                                        <p:cTn id="87" dur="500"/>
                                        <p:tgtEl>
                                          <p:spTgt spid="148507"/>
                                        </p:tgtEl>
                                      </p:cBhvr>
                                    </p:animEffect>
                                  </p:childTnLst>
                                </p:cTn>
                              </p:par>
                            </p:childTnLst>
                          </p:cTn>
                        </p:par>
                        <p:par>
                          <p:cTn id="88" fill="hold" nodeType="afterGroup">
                            <p:stCondLst>
                              <p:cond delay="10500"/>
                            </p:stCondLst>
                            <p:childTnLst>
                              <p:par>
                                <p:cTn id="89" presetID="5" presetClass="entr" presetSubtype="5" fill="hold" grpId="0" nodeType="afterEffect">
                                  <p:stCondLst>
                                    <p:cond delay="0"/>
                                  </p:stCondLst>
                                  <p:childTnLst>
                                    <p:set>
                                      <p:cBhvr>
                                        <p:cTn id="90" dur="1" fill="hold">
                                          <p:stCondLst>
                                            <p:cond delay="0"/>
                                          </p:stCondLst>
                                        </p:cTn>
                                        <p:tgtEl>
                                          <p:spTgt spid="148488"/>
                                        </p:tgtEl>
                                        <p:attrNameLst>
                                          <p:attrName>style.visibility</p:attrName>
                                        </p:attrNameLst>
                                      </p:cBhvr>
                                      <p:to>
                                        <p:strVal val="visible"/>
                                      </p:to>
                                    </p:set>
                                    <p:animEffect transition="in" filter="checkerboard(down)">
                                      <p:cBhvr>
                                        <p:cTn id="91" dur="500"/>
                                        <p:tgtEl>
                                          <p:spTgt spid="148488"/>
                                        </p:tgtEl>
                                      </p:cBhvr>
                                    </p:animEffect>
                                  </p:childTnLst>
                                </p:cTn>
                              </p:par>
                            </p:childTnLst>
                          </p:cTn>
                        </p:par>
                        <p:par>
                          <p:cTn id="92" fill="hold" nodeType="afterGroup">
                            <p:stCondLst>
                              <p:cond delay="11000"/>
                            </p:stCondLst>
                            <p:childTnLst>
                              <p:par>
                                <p:cTn id="93" presetID="5" presetClass="entr" presetSubtype="5" fill="hold" grpId="0" nodeType="afterEffect">
                                  <p:stCondLst>
                                    <p:cond delay="0"/>
                                  </p:stCondLst>
                                  <p:childTnLst>
                                    <p:set>
                                      <p:cBhvr>
                                        <p:cTn id="94" dur="1" fill="hold">
                                          <p:stCondLst>
                                            <p:cond delay="0"/>
                                          </p:stCondLst>
                                        </p:cTn>
                                        <p:tgtEl>
                                          <p:spTgt spid="148490"/>
                                        </p:tgtEl>
                                        <p:attrNameLst>
                                          <p:attrName>style.visibility</p:attrName>
                                        </p:attrNameLst>
                                      </p:cBhvr>
                                      <p:to>
                                        <p:strVal val="visible"/>
                                      </p:to>
                                    </p:set>
                                    <p:animEffect transition="in" filter="checkerboard(down)">
                                      <p:cBhvr>
                                        <p:cTn id="95" dur="500"/>
                                        <p:tgtEl>
                                          <p:spTgt spid="148490"/>
                                        </p:tgtEl>
                                      </p:cBhvr>
                                    </p:animEffect>
                                  </p:childTnLst>
                                </p:cTn>
                              </p:par>
                            </p:childTnLst>
                          </p:cTn>
                        </p:par>
                        <p:par>
                          <p:cTn id="96" fill="hold" nodeType="afterGroup">
                            <p:stCondLst>
                              <p:cond delay="11500"/>
                            </p:stCondLst>
                            <p:childTnLst>
                              <p:par>
                                <p:cTn id="97" presetID="5" presetClass="entr" presetSubtype="5" fill="hold" grpId="0" nodeType="afterEffect">
                                  <p:stCondLst>
                                    <p:cond delay="0"/>
                                  </p:stCondLst>
                                  <p:childTnLst>
                                    <p:set>
                                      <p:cBhvr>
                                        <p:cTn id="98" dur="1" fill="hold">
                                          <p:stCondLst>
                                            <p:cond delay="0"/>
                                          </p:stCondLst>
                                        </p:cTn>
                                        <p:tgtEl>
                                          <p:spTgt spid="148512"/>
                                        </p:tgtEl>
                                        <p:attrNameLst>
                                          <p:attrName>style.visibility</p:attrName>
                                        </p:attrNameLst>
                                      </p:cBhvr>
                                      <p:to>
                                        <p:strVal val="visible"/>
                                      </p:to>
                                    </p:set>
                                    <p:animEffect transition="in" filter="checkerboard(down)">
                                      <p:cBhvr>
                                        <p:cTn id="99" dur="500"/>
                                        <p:tgtEl>
                                          <p:spTgt spid="148512"/>
                                        </p:tgtEl>
                                      </p:cBhvr>
                                    </p:animEffect>
                                  </p:childTnLst>
                                </p:cTn>
                              </p:par>
                            </p:childTnLst>
                          </p:cTn>
                        </p:par>
                        <p:par>
                          <p:cTn id="100" fill="hold" nodeType="afterGroup">
                            <p:stCondLst>
                              <p:cond delay="12000"/>
                            </p:stCondLst>
                            <p:childTnLst>
                              <p:par>
                                <p:cTn id="101" presetID="5" presetClass="entr" presetSubtype="5" fill="hold" grpId="0" nodeType="afterEffect">
                                  <p:stCondLst>
                                    <p:cond delay="0"/>
                                  </p:stCondLst>
                                  <p:childTnLst>
                                    <p:set>
                                      <p:cBhvr>
                                        <p:cTn id="102" dur="1" fill="hold">
                                          <p:stCondLst>
                                            <p:cond delay="0"/>
                                          </p:stCondLst>
                                        </p:cTn>
                                        <p:tgtEl>
                                          <p:spTgt spid="148500"/>
                                        </p:tgtEl>
                                        <p:attrNameLst>
                                          <p:attrName>style.visibility</p:attrName>
                                        </p:attrNameLst>
                                      </p:cBhvr>
                                      <p:to>
                                        <p:strVal val="visible"/>
                                      </p:to>
                                    </p:set>
                                    <p:animEffect transition="in" filter="checkerboard(down)">
                                      <p:cBhvr>
                                        <p:cTn id="103" dur="500"/>
                                        <p:tgtEl>
                                          <p:spTgt spid="148500"/>
                                        </p:tgtEl>
                                      </p:cBhvr>
                                    </p:animEffect>
                                  </p:childTnLst>
                                </p:cTn>
                              </p:par>
                            </p:childTnLst>
                          </p:cTn>
                        </p:par>
                        <p:par>
                          <p:cTn id="104" fill="hold" nodeType="afterGroup">
                            <p:stCondLst>
                              <p:cond delay="12500"/>
                            </p:stCondLst>
                            <p:childTnLst>
                              <p:par>
                                <p:cTn id="105" presetID="5" presetClass="entr" presetSubtype="5" fill="hold" grpId="0" nodeType="afterEffect">
                                  <p:stCondLst>
                                    <p:cond delay="0"/>
                                  </p:stCondLst>
                                  <p:childTnLst>
                                    <p:set>
                                      <p:cBhvr>
                                        <p:cTn id="106" dur="1" fill="hold">
                                          <p:stCondLst>
                                            <p:cond delay="0"/>
                                          </p:stCondLst>
                                        </p:cTn>
                                        <p:tgtEl>
                                          <p:spTgt spid="148501"/>
                                        </p:tgtEl>
                                        <p:attrNameLst>
                                          <p:attrName>style.visibility</p:attrName>
                                        </p:attrNameLst>
                                      </p:cBhvr>
                                      <p:to>
                                        <p:strVal val="visible"/>
                                      </p:to>
                                    </p:set>
                                    <p:animEffect transition="in" filter="checkerboard(down)">
                                      <p:cBhvr>
                                        <p:cTn id="107" dur="500"/>
                                        <p:tgtEl>
                                          <p:spTgt spid="148501"/>
                                        </p:tgtEl>
                                      </p:cBhvr>
                                    </p:animEffect>
                                  </p:childTnLst>
                                </p:cTn>
                              </p:par>
                            </p:childTnLst>
                          </p:cTn>
                        </p:par>
                        <p:par>
                          <p:cTn id="108" fill="hold" nodeType="afterGroup">
                            <p:stCondLst>
                              <p:cond delay="13000"/>
                            </p:stCondLst>
                            <p:childTnLst>
                              <p:par>
                                <p:cTn id="109" presetID="5" presetClass="entr" presetSubtype="5" fill="hold" grpId="0" nodeType="afterEffect">
                                  <p:stCondLst>
                                    <p:cond delay="0"/>
                                  </p:stCondLst>
                                  <p:childTnLst>
                                    <p:set>
                                      <p:cBhvr>
                                        <p:cTn id="110" dur="1" fill="hold">
                                          <p:stCondLst>
                                            <p:cond delay="0"/>
                                          </p:stCondLst>
                                        </p:cTn>
                                        <p:tgtEl>
                                          <p:spTgt spid="148520"/>
                                        </p:tgtEl>
                                        <p:attrNameLst>
                                          <p:attrName>style.visibility</p:attrName>
                                        </p:attrNameLst>
                                      </p:cBhvr>
                                      <p:to>
                                        <p:strVal val="visible"/>
                                      </p:to>
                                    </p:set>
                                    <p:animEffect transition="in" filter="checkerboard(down)">
                                      <p:cBhvr>
                                        <p:cTn id="111" dur="500"/>
                                        <p:tgtEl>
                                          <p:spTgt spid="148520"/>
                                        </p:tgtEl>
                                      </p:cBhvr>
                                    </p:animEffect>
                                  </p:childTnLst>
                                </p:cTn>
                              </p:par>
                            </p:childTnLst>
                          </p:cTn>
                        </p:par>
                        <p:par>
                          <p:cTn id="112" fill="hold" nodeType="afterGroup">
                            <p:stCondLst>
                              <p:cond delay="13500"/>
                            </p:stCondLst>
                            <p:childTnLst>
                              <p:par>
                                <p:cTn id="113" presetID="5" presetClass="entr" presetSubtype="5" fill="hold" grpId="0" nodeType="afterEffect">
                                  <p:stCondLst>
                                    <p:cond delay="0"/>
                                  </p:stCondLst>
                                  <p:childTnLst>
                                    <p:set>
                                      <p:cBhvr>
                                        <p:cTn id="114" dur="1" fill="hold">
                                          <p:stCondLst>
                                            <p:cond delay="0"/>
                                          </p:stCondLst>
                                        </p:cTn>
                                        <p:tgtEl>
                                          <p:spTgt spid="148502"/>
                                        </p:tgtEl>
                                        <p:attrNameLst>
                                          <p:attrName>style.visibility</p:attrName>
                                        </p:attrNameLst>
                                      </p:cBhvr>
                                      <p:to>
                                        <p:strVal val="visible"/>
                                      </p:to>
                                    </p:set>
                                    <p:animEffect transition="in" filter="checkerboard(down)">
                                      <p:cBhvr>
                                        <p:cTn id="115" dur="500"/>
                                        <p:tgtEl>
                                          <p:spTgt spid="148502"/>
                                        </p:tgtEl>
                                      </p:cBhvr>
                                    </p:animEffect>
                                  </p:childTnLst>
                                </p:cTn>
                              </p:par>
                            </p:childTnLst>
                          </p:cTn>
                        </p:par>
                        <p:par>
                          <p:cTn id="116" fill="hold" nodeType="afterGroup">
                            <p:stCondLst>
                              <p:cond delay="14000"/>
                            </p:stCondLst>
                            <p:childTnLst>
                              <p:par>
                                <p:cTn id="117" presetID="5" presetClass="entr" presetSubtype="5" fill="hold" grpId="0" nodeType="afterEffect">
                                  <p:stCondLst>
                                    <p:cond delay="0"/>
                                  </p:stCondLst>
                                  <p:childTnLst>
                                    <p:set>
                                      <p:cBhvr>
                                        <p:cTn id="118" dur="1" fill="hold">
                                          <p:stCondLst>
                                            <p:cond delay="0"/>
                                          </p:stCondLst>
                                        </p:cTn>
                                        <p:tgtEl>
                                          <p:spTgt spid="148499"/>
                                        </p:tgtEl>
                                        <p:attrNameLst>
                                          <p:attrName>style.visibility</p:attrName>
                                        </p:attrNameLst>
                                      </p:cBhvr>
                                      <p:to>
                                        <p:strVal val="visible"/>
                                      </p:to>
                                    </p:set>
                                    <p:animEffect transition="in" filter="checkerboard(down)">
                                      <p:cBhvr>
                                        <p:cTn id="119" dur="500"/>
                                        <p:tgtEl>
                                          <p:spTgt spid="148499"/>
                                        </p:tgtEl>
                                      </p:cBhvr>
                                    </p:animEffect>
                                  </p:childTnLst>
                                </p:cTn>
                              </p:par>
                            </p:childTnLst>
                          </p:cTn>
                        </p:par>
                        <p:par>
                          <p:cTn id="120" fill="hold" nodeType="afterGroup">
                            <p:stCondLst>
                              <p:cond delay="14500"/>
                            </p:stCondLst>
                            <p:childTnLst>
                              <p:par>
                                <p:cTn id="121" presetID="5" presetClass="entr" presetSubtype="5" fill="hold" grpId="0" nodeType="afterEffect">
                                  <p:stCondLst>
                                    <p:cond delay="0"/>
                                  </p:stCondLst>
                                  <p:childTnLst>
                                    <p:set>
                                      <p:cBhvr>
                                        <p:cTn id="122" dur="1" fill="hold">
                                          <p:stCondLst>
                                            <p:cond delay="0"/>
                                          </p:stCondLst>
                                        </p:cTn>
                                        <p:tgtEl>
                                          <p:spTgt spid="148504"/>
                                        </p:tgtEl>
                                        <p:attrNameLst>
                                          <p:attrName>style.visibility</p:attrName>
                                        </p:attrNameLst>
                                      </p:cBhvr>
                                      <p:to>
                                        <p:strVal val="visible"/>
                                      </p:to>
                                    </p:set>
                                    <p:animEffect transition="in" filter="checkerboard(down)">
                                      <p:cBhvr>
                                        <p:cTn id="123" dur="500"/>
                                        <p:tgtEl>
                                          <p:spTgt spid="148504"/>
                                        </p:tgtEl>
                                      </p:cBhvr>
                                    </p:animEffect>
                                  </p:childTnLst>
                                </p:cTn>
                              </p:par>
                            </p:childTnLst>
                          </p:cTn>
                        </p:par>
                        <p:par>
                          <p:cTn id="124" fill="hold" nodeType="afterGroup">
                            <p:stCondLst>
                              <p:cond delay="15000"/>
                            </p:stCondLst>
                            <p:childTnLst>
                              <p:par>
                                <p:cTn id="125" presetID="5" presetClass="entr" presetSubtype="5" fill="hold" grpId="0" nodeType="afterEffect">
                                  <p:stCondLst>
                                    <p:cond delay="0"/>
                                  </p:stCondLst>
                                  <p:childTnLst>
                                    <p:set>
                                      <p:cBhvr>
                                        <p:cTn id="126" dur="1" fill="hold">
                                          <p:stCondLst>
                                            <p:cond delay="0"/>
                                          </p:stCondLst>
                                        </p:cTn>
                                        <p:tgtEl>
                                          <p:spTgt spid="148505"/>
                                        </p:tgtEl>
                                        <p:attrNameLst>
                                          <p:attrName>style.visibility</p:attrName>
                                        </p:attrNameLst>
                                      </p:cBhvr>
                                      <p:to>
                                        <p:strVal val="visible"/>
                                      </p:to>
                                    </p:set>
                                    <p:animEffect transition="in" filter="checkerboard(down)">
                                      <p:cBhvr>
                                        <p:cTn id="127" dur="500"/>
                                        <p:tgtEl>
                                          <p:spTgt spid="148505"/>
                                        </p:tgtEl>
                                      </p:cBhvr>
                                    </p:animEffect>
                                  </p:childTnLst>
                                </p:cTn>
                              </p:par>
                            </p:childTnLst>
                          </p:cTn>
                        </p:par>
                        <p:par>
                          <p:cTn id="128" fill="hold" nodeType="afterGroup">
                            <p:stCondLst>
                              <p:cond delay="15500"/>
                            </p:stCondLst>
                            <p:childTnLst>
                              <p:par>
                                <p:cTn id="129" presetID="5" presetClass="entr" presetSubtype="5" fill="hold" grpId="0" nodeType="afterEffect">
                                  <p:stCondLst>
                                    <p:cond delay="0"/>
                                  </p:stCondLst>
                                  <p:childTnLst>
                                    <p:set>
                                      <p:cBhvr>
                                        <p:cTn id="130" dur="1" fill="hold">
                                          <p:stCondLst>
                                            <p:cond delay="0"/>
                                          </p:stCondLst>
                                        </p:cTn>
                                        <p:tgtEl>
                                          <p:spTgt spid="148524"/>
                                        </p:tgtEl>
                                        <p:attrNameLst>
                                          <p:attrName>style.visibility</p:attrName>
                                        </p:attrNameLst>
                                      </p:cBhvr>
                                      <p:to>
                                        <p:strVal val="visible"/>
                                      </p:to>
                                    </p:set>
                                    <p:animEffect transition="in" filter="checkerboard(down)">
                                      <p:cBhvr>
                                        <p:cTn id="131" dur="500"/>
                                        <p:tgtEl>
                                          <p:spTgt spid="148524"/>
                                        </p:tgtEl>
                                      </p:cBhvr>
                                    </p:animEffect>
                                  </p:childTnLst>
                                </p:cTn>
                              </p:par>
                            </p:childTnLst>
                          </p:cTn>
                        </p:par>
                        <p:par>
                          <p:cTn id="132" fill="hold" nodeType="afterGroup">
                            <p:stCondLst>
                              <p:cond delay="16000"/>
                            </p:stCondLst>
                            <p:childTnLst>
                              <p:par>
                                <p:cTn id="133" presetID="5" presetClass="entr" presetSubtype="5" fill="hold" grpId="0" nodeType="afterEffect">
                                  <p:stCondLst>
                                    <p:cond delay="0"/>
                                  </p:stCondLst>
                                  <p:childTnLst>
                                    <p:set>
                                      <p:cBhvr>
                                        <p:cTn id="134" dur="1" fill="hold">
                                          <p:stCondLst>
                                            <p:cond delay="0"/>
                                          </p:stCondLst>
                                        </p:cTn>
                                        <p:tgtEl>
                                          <p:spTgt spid="148513"/>
                                        </p:tgtEl>
                                        <p:attrNameLst>
                                          <p:attrName>style.visibility</p:attrName>
                                        </p:attrNameLst>
                                      </p:cBhvr>
                                      <p:to>
                                        <p:strVal val="visible"/>
                                      </p:to>
                                    </p:set>
                                    <p:animEffect transition="in" filter="checkerboard(down)">
                                      <p:cBhvr>
                                        <p:cTn id="135" dur="500"/>
                                        <p:tgtEl>
                                          <p:spTgt spid="148513"/>
                                        </p:tgtEl>
                                      </p:cBhvr>
                                    </p:animEffect>
                                  </p:childTnLst>
                                </p:cTn>
                              </p:par>
                            </p:childTnLst>
                          </p:cTn>
                        </p:par>
                        <p:par>
                          <p:cTn id="136" fill="hold" nodeType="afterGroup">
                            <p:stCondLst>
                              <p:cond delay="16500"/>
                            </p:stCondLst>
                            <p:childTnLst>
                              <p:par>
                                <p:cTn id="137" presetID="5" presetClass="entr" presetSubtype="5" fill="hold" grpId="0" nodeType="afterEffect">
                                  <p:stCondLst>
                                    <p:cond delay="0"/>
                                  </p:stCondLst>
                                  <p:childTnLst>
                                    <p:set>
                                      <p:cBhvr>
                                        <p:cTn id="138" dur="1" fill="hold">
                                          <p:stCondLst>
                                            <p:cond delay="0"/>
                                          </p:stCondLst>
                                        </p:cTn>
                                        <p:tgtEl>
                                          <p:spTgt spid="148521"/>
                                        </p:tgtEl>
                                        <p:attrNameLst>
                                          <p:attrName>style.visibility</p:attrName>
                                        </p:attrNameLst>
                                      </p:cBhvr>
                                      <p:to>
                                        <p:strVal val="visible"/>
                                      </p:to>
                                    </p:set>
                                    <p:animEffect transition="in" filter="checkerboard(down)">
                                      <p:cBhvr>
                                        <p:cTn id="139" dur="500"/>
                                        <p:tgtEl>
                                          <p:spTgt spid="148521"/>
                                        </p:tgtEl>
                                      </p:cBhvr>
                                    </p:animEffect>
                                  </p:childTnLst>
                                </p:cTn>
                              </p:par>
                            </p:childTnLst>
                          </p:cTn>
                        </p:par>
                        <p:par>
                          <p:cTn id="140" fill="hold" nodeType="afterGroup">
                            <p:stCondLst>
                              <p:cond delay="17000"/>
                            </p:stCondLst>
                            <p:childTnLst>
                              <p:par>
                                <p:cTn id="141" presetID="5" presetClass="entr" presetSubtype="5" fill="hold" grpId="0" nodeType="afterEffect">
                                  <p:stCondLst>
                                    <p:cond delay="0"/>
                                  </p:stCondLst>
                                  <p:childTnLst>
                                    <p:set>
                                      <p:cBhvr>
                                        <p:cTn id="142" dur="1" fill="hold">
                                          <p:stCondLst>
                                            <p:cond delay="0"/>
                                          </p:stCondLst>
                                        </p:cTn>
                                        <p:tgtEl>
                                          <p:spTgt spid="148514"/>
                                        </p:tgtEl>
                                        <p:attrNameLst>
                                          <p:attrName>style.visibility</p:attrName>
                                        </p:attrNameLst>
                                      </p:cBhvr>
                                      <p:to>
                                        <p:strVal val="visible"/>
                                      </p:to>
                                    </p:set>
                                    <p:animEffect transition="in" filter="checkerboard(down)">
                                      <p:cBhvr>
                                        <p:cTn id="143" dur="500"/>
                                        <p:tgtEl>
                                          <p:spTgt spid="148514"/>
                                        </p:tgtEl>
                                      </p:cBhvr>
                                    </p:animEffect>
                                  </p:childTnLst>
                                </p:cTn>
                              </p:par>
                            </p:childTnLst>
                          </p:cTn>
                        </p:par>
                        <p:par>
                          <p:cTn id="144" fill="hold" nodeType="afterGroup">
                            <p:stCondLst>
                              <p:cond delay="17500"/>
                            </p:stCondLst>
                            <p:childTnLst>
                              <p:par>
                                <p:cTn id="145" presetID="5" presetClass="entr" presetSubtype="5" fill="hold" grpId="0" nodeType="afterEffect">
                                  <p:stCondLst>
                                    <p:cond delay="0"/>
                                  </p:stCondLst>
                                  <p:childTnLst>
                                    <p:set>
                                      <p:cBhvr>
                                        <p:cTn id="146" dur="1" fill="hold">
                                          <p:stCondLst>
                                            <p:cond delay="0"/>
                                          </p:stCondLst>
                                        </p:cTn>
                                        <p:tgtEl>
                                          <p:spTgt spid="148515"/>
                                        </p:tgtEl>
                                        <p:attrNameLst>
                                          <p:attrName>style.visibility</p:attrName>
                                        </p:attrNameLst>
                                      </p:cBhvr>
                                      <p:to>
                                        <p:strVal val="visible"/>
                                      </p:to>
                                    </p:set>
                                    <p:animEffect transition="in" filter="checkerboard(down)">
                                      <p:cBhvr>
                                        <p:cTn id="147" dur="500"/>
                                        <p:tgtEl>
                                          <p:spTgt spid="148515"/>
                                        </p:tgtEl>
                                      </p:cBhvr>
                                    </p:animEffect>
                                  </p:childTnLst>
                                </p:cTn>
                              </p:par>
                            </p:childTnLst>
                          </p:cTn>
                        </p:par>
                        <p:par>
                          <p:cTn id="148" fill="hold" nodeType="afterGroup">
                            <p:stCondLst>
                              <p:cond delay="18000"/>
                            </p:stCondLst>
                            <p:childTnLst>
                              <p:par>
                                <p:cTn id="149" presetID="5" presetClass="entr" presetSubtype="5" fill="hold" grpId="0" nodeType="afterEffect">
                                  <p:stCondLst>
                                    <p:cond delay="0"/>
                                  </p:stCondLst>
                                  <p:childTnLst>
                                    <p:set>
                                      <p:cBhvr>
                                        <p:cTn id="150" dur="1" fill="hold">
                                          <p:stCondLst>
                                            <p:cond delay="0"/>
                                          </p:stCondLst>
                                        </p:cTn>
                                        <p:tgtEl>
                                          <p:spTgt spid="148517"/>
                                        </p:tgtEl>
                                        <p:attrNameLst>
                                          <p:attrName>style.visibility</p:attrName>
                                        </p:attrNameLst>
                                      </p:cBhvr>
                                      <p:to>
                                        <p:strVal val="visible"/>
                                      </p:to>
                                    </p:set>
                                    <p:animEffect transition="in" filter="checkerboard(down)">
                                      <p:cBhvr>
                                        <p:cTn id="151" dur="500"/>
                                        <p:tgtEl>
                                          <p:spTgt spid="148517"/>
                                        </p:tgtEl>
                                      </p:cBhvr>
                                    </p:animEffect>
                                  </p:childTnLst>
                                </p:cTn>
                              </p:par>
                            </p:childTnLst>
                          </p:cTn>
                        </p:par>
                        <p:par>
                          <p:cTn id="152" fill="hold" nodeType="afterGroup">
                            <p:stCondLst>
                              <p:cond delay="18500"/>
                            </p:stCondLst>
                            <p:childTnLst>
                              <p:par>
                                <p:cTn id="153" presetID="5" presetClass="entr" presetSubtype="5" fill="hold" grpId="0" nodeType="afterEffect">
                                  <p:stCondLst>
                                    <p:cond delay="0"/>
                                  </p:stCondLst>
                                  <p:childTnLst>
                                    <p:set>
                                      <p:cBhvr>
                                        <p:cTn id="154" dur="1" fill="hold">
                                          <p:stCondLst>
                                            <p:cond delay="0"/>
                                          </p:stCondLst>
                                        </p:cTn>
                                        <p:tgtEl>
                                          <p:spTgt spid="148518"/>
                                        </p:tgtEl>
                                        <p:attrNameLst>
                                          <p:attrName>style.visibility</p:attrName>
                                        </p:attrNameLst>
                                      </p:cBhvr>
                                      <p:to>
                                        <p:strVal val="visible"/>
                                      </p:to>
                                    </p:set>
                                    <p:animEffect transition="in" filter="checkerboard(down)">
                                      <p:cBhvr>
                                        <p:cTn id="155" dur="500"/>
                                        <p:tgtEl>
                                          <p:spTgt spid="148518"/>
                                        </p:tgtEl>
                                      </p:cBhvr>
                                    </p:animEffect>
                                  </p:childTnLst>
                                </p:cTn>
                              </p:par>
                            </p:childTnLst>
                          </p:cTn>
                        </p:par>
                        <p:par>
                          <p:cTn id="156" fill="hold" nodeType="afterGroup">
                            <p:stCondLst>
                              <p:cond delay="19000"/>
                            </p:stCondLst>
                            <p:childTnLst>
                              <p:par>
                                <p:cTn id="157" presetID="5" presetClass="entr" presetSubtype="5" fill="hold" grpId="0" nodeType="afterEffect">
                                  <p:stCondLst>
                                    <p:cond delay="0"/>
                                  </p:stCondLst>
                                  <p:childTnLst>
                                    <p:set>
                                      <p:cBhvr>
                                        <p:cTn id="158" dur="1" fill="hold">
                                          <p:stCondLst>
                                            <p:cond delay="0"/>
                                          </p:stCondLst>
                                        </p:cTn>
                                        <p:tgtEl>
                                          <p:spTgt spid="148506"/>
                                        </p:tgtEl>
                                        <p:attrNameLst>
                                          <p:attrName>style.visibility</p:attrName>
                                        </p:attrNameLst>
                                      </p:cBhvr>
                                      <p:to>
                                        <p:strVal val="visible"/>
                                      </p:to>
                                    </p:set>
                                    <p:animEffect transition="in" filter="checkerboard(down)">
                                      <p:cBhvr>
                                        <p:cTn id="159" dur="500"/>
                                        <p:tgtEl>
                                          <p:spTgt spid="148506"/>
                                        </p:tgtEl>
                                      </p:cBhvr>
                                    </p:animEffect>
                                  </p:childTnLst>
                                </p:cTn>
                              </p:par>
                            </p:childTnLst>
                          </p:cTn>
                        </p:par>
                        <p:par>
                          <p:cTn id="160" fill="hold" nodeType="afterGroup">
                            <p:stCondLst>
                              <p:cond delay="19500"/>
                            </p:stCondLst>
                            <p:childTnLst>
                              <p:par>
                                <p:cTn id="161" presetID="5" presetClass="entr" presetSubtype="5" fill="hold" grpId="0" nodeType="afterEffect">
                                  <p:stCondLst>
                                    <p:cond delay="0"/>
                                  </p:stCondLst>
                                  <p:childTnLst>
                                    <p:set>
                                      <p:cBhvr>
                                        <p:cTn id="162" dur="1" fill="hold">
                                          <p:stCondLst>
                                            <p:cond delay="0"/>
                                          </p:stCondLst>
                                        </p:cTn>
                                        <p:tgtEl>
                                          <p:spTgt spid="148503"/>
                                        </p:tgtEl>
                                        <p:attrNameLst>
                                          <p:attrName>style.visibility</p:attrName>
                                        </p:attrNameLst>
                                      </p:cBhvr>
                                      <p:to>
                                        <p:strVal val="visible"/>
                                      </p:to>
                                    </p:set>
                                    <p:animEffect transition="in" filter="checkerboard(down)">
                                      <p:cBhvr>
                                        <p:cTn id="163" dur="500"/>
                                        <p:tgtEl>
                                          <p:spTgt spid="148503"/>
                                        </p:tgtEl>
                                      </p:cBhvr>
                                    </p:animEffect>
                                  </p:childTnLst>
                                </p:cTn>
                              </p:par>
                            </p:childTnLst>
                          </p:cTn>
                        </p:par>
                        <p:par>
                          <p:cTn id="164" fill="hold" nodeType="afterGroup">
                            <p:stCondLst>
                              <p:cond delay="20000"/>
                            </p:stCondLst>
                            <p:childTnLst>
                              <p:par>
                                <p:cTn id="165" presetID="5" presetClass="entr" presetSubtype="5" fill="hold" grpId="0" nodeType="afterEffect">
                                  <p:stCondLst>
                                    <p:cond delay="0"/>
                                  </p:stCondLst>
                                  <p:childTnLst>
                                    <p:set>
                                      <p:cBhvr>
                                        <p:cTn id="166" dur="1" fill="hold">
                                          <p:stCondLst>
                                            <p:cond delay="0"/>
                                          </p:stCondLst>
                                        </p:cTn>
                                        <p:tgtEl>
                                          <p:spTgt spid="148509"/>
                                        </p:tgtEl>
                                        <p:attrNameLst>
                                          <p:attrName>style.visibility</p:attrName>
                                        </p:attrNameLst>
                                      </p:cBhvr>
                                      <p:to>
                                        <p:strVal val="visible"/>
                                      </p:to>
                                    </p:set>
                                    <p:animEffect transition="in" filter="checkerboard(down)">
                                      <p:cBhvr>
                                        <p:cTn id="167" dur="500"/>
                                        <p:tgtEl>
                                          <p:spTgt spid="148509"/>
                                        </p:tgtEl>
                                      </p:cBhvr>
                                    </p:animEffect>
                                  </p:childTnLst>
                                </p:cTn>
                              </p:par>
                            </p:childTnLst>
                          </p:cTn>
                        </p:par>
                        <p:par>
                          <p:cTn id="168" fill="hold" nodeType="afterGroup">
                            <p:stCondLst>
                              <p:cond delay="20500"/>
                            </p:stCondLst>
                            <p:childTnLst>
                              <p:par>
                                <p:cTn id="169" presetID="5" presetClass="entr" presetSubtype="5" fill="hold" grpId="0" nodeType="afterEffect">
                                  <p:stCondLst>
                                    <p:cond delay="0"/>
                                  </p:stCondLst>
                                  <p:childTnLst>
                                    <p:set>
                                      <p:cBhvr>
                                        <p:cTn id="170" dur="1" fill="hold">
                                          <p:stCondLst>
                                            <p:cond delay="0"/>
                                          </p:stCondLst>
                                        </p:cTn>
                                        <p:tgtEl>
                                          <p:spTgt spid="148516"/>
                                        </p:tgtEl>
                                        <p:attrNameLst>
                                          <p:attrName>style.visibility</p:attrName>
                                        </p:attrNameLst>
                                      </p:cBhvr>
                                      <p:to>
                                        <p:strVal val="visible"/>
                                      </p:to>
                                    </p:set>
                                    <p:animEffect transition="in" filter="checkerboard(down)">
                                      <p:cBhvr>
                                        <p:cTn id="171" dur="500"/>
                                        <p:tgtEl>
                                          <p:spTgt spid="148516"/>
                                        </p:tgtEl>
                                      </p:cBhvr>
                                    </p:animEffect>
                                  </p:childTnLst>
                                </p:cTn>
                              </p:par>
                            </p:childTnLst>
                          </p:cTn>
                        </p:par>
                        <p:par>
                          <p:cTn id="172" fill="hold" nodeType="afterGroup">
                            <p:stCondLst>
                              <p:cond delay="21000"/>
                            </p:stCondLst>
                            <p:childTnLst>
                              <p:par>
                                <p:cTn id="173" presetID="5" presetClass="entr" presetSubtype="5" fill="hold" grpId="0" nodeType="afterEffect">
                                  <p:stCondLst>
                                    <p:cond delay="0"/>
                                  </p:stCondLst>
                                  <p:childTnLst>
                                    <p:set>
                                      <p:cBhvr>
                                        <p:cTn id="174" dur="1" fill="hold">
                                          <p:stCondLst>
                                            <p:cond delay="0"/>
                                          </p:stCondLst>
                                        </p:cTn>
                                        <p:tgtEl>
                                          <p:spTgt spid="148519"/>
                                        </p:tgtEl>
                                        <p:attrNameLst>
                                          <p:attrName>style.visibility</p:attrName>
                                        </p:attrNameLst>
                                      </p:cBhvr>
                                      <p:to>
                                        <p:strVal val="visible"/>
                                      </p:to>
                                    </p:set>
                                    <p:animEffect transition="in" filter="checkerboard(down)">
                                      <p:cBhvr>
                                        <p:cTn id="175" dur="500"/>
                                        <p:tgtEl>
                                          <p:spTgt spid="148519"/>
                                        </p:tgtEl>
                                      </p:cBhvr>
                                    </p:animEffect>
                                  </p:childTnLst>
                                </p:cTn>
                              </p:par>
                            </p:childTnLst>
                          </p:cTn>
                        </p:par>
                        <p:par>
                          <p:cTn id="176" fill="hold" nodeType="afterGroup">
                            <p:stCondLst>
                              <p:cond delay="21500"/>
                            </p:stCondLst>
                            <p:childTnLst>
                              <p:par>
                                <p:cTn id="177" presetID="5" presetClass="entr" presetSubtype="5" fill="hold" grpId="0" nodeType="afterEffect">
                                  <p:stCondLst>
                                    <p:cond delay="0"/>
                                  </p:stCondLst>
                                  <p:childTnLst>
                                    <p:set>
                                      <p:cBhvr>
                                        <p:cTn id="178" dur="1" fill="hold">
                                          <p:stCondLst>
                                            <p:cond delay="0"/>
                                          </p:stCondLst>
                                        </p:cTn>
                                        <p:tgtEl>
                                          <p:spTgt spid="148508"/>
                                        </p:tgtEl>
                                        <p:attrNameLst>
                                          <p:attrName>style.visibility</p:attrName>
                                        </p:attrNameLst>
                                      </p:cBhvr>
                                      <p:to>
                                        <p:strVal val="visible"/>
                                      </p:to>
                                    </p:set>
                                    <p:animEffect transition="in" filter="checkerboard(down)">
                                      <p:cBhvr>
                                        <p:cTn id="179" dur="500"/>
                                        <p:tgtEl>
                                          <p:spTgt spid="148508"/>
                                        </p:tgtEl>
                                      </p:cBhvr>
                                    </p:animEffect>
                                  </p:childTnLst>
                                </p:cTn>
                              </p:par>
                            </p:childTnLst>
                          </p:cTn>
                        </p:par>
                        <p:par>
                          <p:cTn id="180" fill="hold" nodeType="afterGroup">
                            <p:stCondLst>
                              <p:cond delay="22000"/>
                            </p:stCondLst>
                            <p:childTnLst>
                              <p:par>
                                <p:cTn id="181" presetID="5" presetClass="entr" presetSubtype="5" fill="hold" grpId="0" nodeType="afterEffect">
                                  <p:stCondLst>
                                    <p:cond delay="0"/>
                                  </p:stCondLst>
                                  <p:childTnLst>
                                    <p:set>
                                      <p:cBhvr>
                                        <p:cTn id="182" dur="1" fill="hold">
                                          <p:stCondLst>
                                            <p:cond delay="0"/>
                                          </p:stCondLst>
                                        </p:cTn>
                                        <p:tgtEl>
                                          <p:spTgt spid="148510"/>
                                        </p:tgtEl>
                                        <p:attrNameLst>
                                          <p:attrName>style.visibility</p:attrName>
                                        </p:attrNameLst>
                                      </p:cBhvr>
                                      <p:to>
                                        <p:strVal val="visible"/>
                                      </p:to>
                                    </p:set>
                                    <p:animEffect transition="in" filter="checkerboard(down)">
                                      <p:cBhvr>
                                        <p:cTn id="183" dur="500"/>
                                        <p:tgtEl>
                                          <p:spTgt spid="148510"/>
                                        </p:tgtEl>
                                      </p:cBhvr>
                                    </p:animEffect>
                                  </p:childTnLst>
                                </p:cTn>
                              </p:par>
                            </p:childTnLst>
                          </p:cTn>
                        </p:par>
                        <p:par>
                          <p:cTn id="184" fill="hold" nodeType="afterGroup">
                            <p:stCondLst>
                              <p:cond delay="22500"/>
                            </p:stCondLst>
                            <p:childTnLst>
                              <p:par>
                                <p:cTn id="185" presetID="5" presetClass="entr" presetSubtype="5" fill="hold" grpId="0" nodeType="afterEffect">
                                  <p:stCondLst>
                                    <p:cond delay="0"/>
                                  </p:stCondLst>
                                  <p:childTnLst>
                                    <p:set>
                                      <p:cBhvr>
                                        <p:cTn id="186" dur="1" fill="hold">
                                          <p:stCondLst>
                                            <p:cond delay="0"/>
                                          </p:stCondLst>
                                        </p:cTn>
                                        <p:tgtEl>
                                          <p:spTgt spid="148511"/>
                                        </p:tgtEl>
                                        <p:attrNameLst>
                                          <p:attrName>style.visibility</p:attrName>
                                        </p:attrNameLst>
                                      </p:cBhvr>
                                      <p:to>
                                        <p:strVal val="visible"/>
                                      </p:to>
                                    </p:set>
                                    <p:animEffect transition="in" filter="checkerboard(down)">
                                      <p:cBhvr>
                                        <p:cTn id="187" dur="500"/>
                                        <p:tgtEl>
                                          <p:spTgt spid="148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autoUpdateAnimBg="0"/>
      <p:bldP spid="148483" grpId="0" animBg="1" autoUpdateAnimBg="0"/>
      <p:bldP spid="148484" grpId="0" animBg="1" autoUpdateAnimBg="0"/>
      <p:bldP spid="148485" grpId="0" animBg="1" autoUpdateAnimBg="0"/>
      <p:bldP spid="148486" grpId="0" animBg="1" autoUpdateAnimBg="0"/>
      <p:bldP spid="148487" grpId="0" animBg="1" autoUpdateAnimBg="0"/>
      <p:bldP spid="148488" grpId="0" animBg="1" autoUpdateAnimBg="0"/>
      <p:bldP spid="148489" grpId="0" animBg="1" autoUpdateAnimBg="0"/>
      <p:bldP spid="148490" grpId="0" animBg="1" autoUpdateAnimBg="0"/>
      <p:bldP spid="148491" grpId="0" animBg="1"/>
      <p:bldP spid="148492" grpId="0" animBg="1"/>
      <p:bldP spid="148493" grpId="0" animBg="1"/>
      <p:bldP spid="148494" grpId="0" animBg="1"/>
      <p:bldP spid="148495" grpId="0" animBg="1"/>
      <p:bldP spid="148496" grpId="0" animBg="1"/>
      <p:bldP spid="148497" grpId="0" animBg="1"/>
      <p:bldP spid="148498" grpId="0" animBg="1"/>
      <p:bldP spid="148499" grpId="0" animBg="1" autoUpdateAnimBg="0"/>
      <p:bldP spid="148500" grpId="0" animBg="1"/>
      <p:bldP spid="148501" grpId="0" animBg="1"/>
      <p:bldP spid="148502" grpId="0" animBg="1"/>
      <p:bldP spid="148503" grpId="0" animBg="1" autoUpdateAnimBg="0"/>
      <p:bldP spid="148504" grpId="0" animBg="1" autoUpdateAnimBg="0"/>
      <p:bldP spid="148505" grpId="0" animBg="1"/>
      <p:bldP spid="148506" grpId="0" animBg="1"/>
      <p:bldP spid="148507" grpId="0" animBg="1"/>
      <p:bldP spid="148508" grpId="0" animBg="1" autoUpdateAnimBg="0"/>
      <p:bldP spid="148509" grpId="0" animBg="1" autoUpdateAnimBg="0"/>
      <p:bldP spid="148510" grpId="0" animBg="1" autoUpdateAnimBg="0"/>
      <p:bldP spid="148511" grpId="0" animBg="1"/>
      <p:bldP spid="148512" grpId="0" animBg="1"/>
      <p:bldP spid="148513" grpId="0" animBg="1"/>
      <p:bldP spid="148514" grpId="0" animBg="1"/>
      <p:bldP spid="148515" grpId="0" animBg="1" autoUpdateAnimBg="0"/>
      <p:bldP spid="148516" grpId="0" animBg="1"/>
      <p:bldP spid="148517" grpId="0" animBg="1" autoUpdateAnimBg="0"/>
      <p:bldP spid="148518" grpId="0" animBg="1"/>
      <p:bldP spid="148519" grpId="0" animBg="1"/>
      <p:bldP spid="148520" grpId="0" animBg="1" autoUpdateAnimBg="0"/>
      <p:bldP spid="148521" grpId="0" animBg="1" autoUpdateAnimBg="0"/>
      <p:bldP spid="148522" grpId="0" animBg="1" autoUpdateAnimBg="0"/>
      <p:bldP spid="148523" grpId="0" animBg="1" autoUpdateAnimBg="0"/>
      <p:bldP spid="148524" grpId="0" animBg="1"/>
      <p:bldP spid="148525" grpId="0" animBg="1"/>
      <p:bldP spid="148526" grpId="0" animBg="1"/>
      <p:bldP spid="1485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F7A1EA-8567-FABE-3577-6AD7C779445C}"/>
              </a:ext>
            </a:extLst>
          </p:cNvPr>
          <p:cNvPicPr>
            <a:picLocks noChangeAspect="1"/>
          </p:cNvPicPr>
          <p:nvPr/>
        </p:nvPicPr>
        <p:blipFill>
          <a:blip r:embed="rId3"/>
          <a:stretch>
            <a:fillRect/>
          </a:stretch>
        </p:blipFill>
        <p:spPr>
          <a:xfrm>
            <a:off x="14287" y="94134"/>
            <a:ext cx="12163425" cy="6438900"/>
          </a:xfrm>
          <a:prstGeom prst="rect">
            <a:avLst/>
          </a:prstGeom>
        </p:spPr>
      </p:pic>
      <p:pic>
        <p:nvPicPr>
          <p:cNvPr id="4" name="Picture 3">
            <a:extLst>
              <a:ext uri="{FF2B5EF4-FFF2-40B4-BE49-F238E27FC236}">
                <a16:creationId xmlns:a16="http://schemas.microsoft.com/office/drawing/2014/main" id="{E570F91A-9484-2CA9-7ACB-42EA6C10A089}"/>
              </a:ext>
            </a:extLst>
          </p:cNvPr>
          <p:cNvPicPr>
            <a:picLocks noChangeAspect="1"/>
          </p:cNvPicPr>
          <p:nvPr/>
        </p:nvPicPr>
        <p:blipFill>
          <a:blip r:embed="rId4"/>
          <a:stretch>
            <a:fillRect/>
          </a:stretch>
        </p:blipFill>
        <p:spPr>
          <a:xfrm>
            <a:off x="3567953" y="1420904"/>
            <a:ext cx="645460" cy="645460"/>
          </a:xfrm>
          <a:prstGeom prst="rect">
            <a:avLst/>
          </a:prstGeom>
        </p:spPr>
      </p:pic>
      <p:pic>
        <p:nvPicPr>
          <p:cNvPr id="6" name="Picture 5">
            <a:extLst>
              <a:ext uri="{FF2B5EF4-FFF2-40B4-BE49-F238E27FC236}">
                <a16:creationId xmlns:a16="http://schemas.microsoft.com/office/drawing/2014/main" id="{386F4F80-4174-E7C7-BEFD-E44136878E25}"/>
              </a:ext>
            </a:extLst>
          </p:cNvPr>
          <p:cNvPicPr>
            <a:picLocks noChangeAspect="1"/>
          </p:cNvPicPr>
          <p:nvPr/>
        </p:nvPicPr>
        <p:blipFill>
          <a:blip r:embed="rId5"/>
          <a:stretch>
            <a:fillRect/>
          </a:stretch>
        </p:blipFill>
        <p:spPr>
          <a:xfrm>
            <a:off x="3052567" y="6114710"/>
            <a:ext cx="693215" cy="693215"/>
          </a:xfrm>
          <a:prstGeom prst="rect">
            <a:avLst/>
          </a:prstGeom>
        </p:spPr>
      </p:pic>
      <p:pic>
        <p:nvPicPr>
          <p:cNvPr id="8" name="Picture 7">
            <a:extLst>
              <a:ext uri="{FF2B5EF4-FFF2-40B4-BE49-F238E27FC236}">
                <a16:creationId xmlns:a16="http://schemas.microsoft.com/office/drawing/2014/main" id="{62061CCB-7231-2247-3F41-9D1149EC2636}"/>
              </a:ext>
            </a:extLst>
          </p:cNvPr>
          <p:cNvPicPr>
            <a:picLocks noChangeAspect="1"/>
          </p:cNvPicPr>
          <p:nvPr/>
        </p:nvPicPr>
        <p:blipFill>
          <a:blip r:embed="rId6"/>
          <a:stretch>
            <a:fillRect/>
          </a:stretch>
        </p:blipFill>
        <p:spPr>
          <a:xfrm>
            <a:off x="1075763" y="2173938"/>
            <a:ext cx="645461" cy="645461"/>
          </a:xfrm>
          <a:prstGeom prst="rect">
            <a:avLst/>
          </a:prstGeom>
        </p:spPr>
      </p:pic>
    </p:spTree>
    <p:extLst>
      <p:ext uri="{BB962C8B-B14F-4D97-AF65-F5344CB8AC3E}">
        <p14:creationId xmlns:p14="http://schemas.microsoft.com/office/powerpoint/2010/main" val="268548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393101-1A6B-A1DA-8C0B-E74EFB44300C}"/>
              </a:ext>
            </a:extLst>
          </p:cNvPr>
          <p:cNvSpPr>
            <a:spLocks noGrp="1"/>
          </p:cNvSpPr>
          <p:nvPr>
            <p:ph type="dt" sz="half" idx="10"/>
          </p:nvPr>
        </p:nvSpPr>
        <p:spPr/>
        <p:txBody>
          <a:bodyPr/>
          <a:lstStyle/>
          <a:p>
            <a:r>
              <a:rPr lang="en-GB"/>
              <a:t>Date: Monday / 01 / October / 2019</a:t>
            </a:r>
          </a:p>
        </p:txBody>
      </p:sp>
      <p:sp>
        <p:nvSpPr>
          <p:cNvPr id="3" name="Marcador de pie de página 2">
            <a:extLst>
              <a:ext uri="{FF2B5EF4-FFF2-40B4-BE49-F238E27FC236}">
                <a16:creationId xmlns:a16="http://schemas.microsoft.com/office/drawing/2014/main" id="{41295D78-20A6-AE06-5638-CB18D63367E7}"/>
              </a:ext>
            </a:extLst>
          </p:cNvPr>
          <p:cNvSpPr>
            <a:spLocks noGrp="1"/>
          </p:cNvSpPr>
          <p:nvPr>
            <p:ph type="ftr" sz="quarter" idx="11"/>
          </p:nvPr>
        </p:nvSpPr>
        <p:spPr/>
        <p:txBody>
          <a:bodyPr/>
          <a:lstStyle/>
          <a:p>
            <a:r>
              <a:rPr lang="en-GB"/>
              <a:t>Advancing social justice, promoting decent work</a:t>
            </a:r>
          </a:p>
        </p:txBody>
      </p:sp>
      <p:sp>
        <p:nvSpPr>
          <p:cNvPr id="4" name="Marcador de número de diapositiva 3">
            <a:extLst>
              <a:ext uri="{FF2B5EF4-FFF2-40B4-BE49-F238E27FC236}">
                <a16:creationId xmlns:a16="http://schemas.microsoft.com/office/drawing/2014/main" id="{E4FC6EF5-73D3-86A3-8BCE-E354AA4E94AB}"/>
              </a:ext>
            </a:extLst>
          </p:cNvPr>
          <p:cNvSpPr>
            <a:spLocks noGrp="1"/>
          </p:cNvSpPr>
          <p:nvPr>
            <p:ph type="sldNum" sz="quarter" idx="12"/>
          </p:nvPr>
        </p:nvSpPr>
        <p:spPr/>
        <p:txBody>
          <a:bodyPr/>
          <a:lstStyle/>
          <a:p>
            <a:fld id="{856227C0-AD57-4F9B-BAE3-EEFB0D0EE427}" type="slidenum">
              <a:rPr lang="en-GB" smtClean="0"/>
              <a:pPr/>
              <a:t>8</a:t>
            </a:fld>
            <a:endParaRPr lang="en-GB"/>
          </a:p>
        </p:txBody>
      </p:sp>
      <p:graphicFrame>
        <p:nvGraphicFramePr>
          <p:cNvPr id="9" name="CuadroTexto 5">
            <a:extLst>
              <a:ext uri="{FF2B5EF4-FFF2-40B4-BE49-F238E27FC236}">
                <a16:creationId xmlns:a16="http://schemas.microsoft.com/office/drawing/2014/main" id="{CF5D1093-9CDA-25C5-2D47-360FF4915438}"/>
              </a:ext>
            </a:extLst>
          </p:cNvPr>
          <p:cNvGraphicFramePr/>
          <p:nvPr>
            <p:extLst>
              <p:ext uri="{D42A27DB-BD31-4B8C-83A1-F6EECF244321}">
                <p14:modId xmlns:p14="http://schemas.microsoft.com/office/powerpoint/2010/main" val="3958066855"/>
              </p:ext>
            </p:extLst>
          </p:nvPr>
        </p:nvGraphicFramePr>
        <p:xfrm>
          <a:off x="533399" y="666044"/>
          <a:ext cx="11092544" cy="611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28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4F01-8A93-B779-F48A-09C54938DC31}"/>
              </a:ext>
            </a:extLst>
          </p:cNvPr>
          <p:cNvSpPr>
            <a:spLocks noGrp="1"/>
          </p:cNvSpPr>
          <p:nvPr>
            <p:ph type="title"/>
          </p:nvPr>
        </p:nvSpPr>
        <p:spPr>
          <a:xfrm>
            <a:off x="2908743" y="204335"/>
            <a:ext cx="7355859" cy="703261"/>
          </a:xfrm>
        </p:spPr>
        <p:txBody>
          <a:bodyPr/>
          <a:lstStyle/>
          <a:p>
            <a:r>
              <a:rPr lang="es-ES_tradnl" dirty="0" err="1"/>
              <a:t>Contents</a:t>
            </a:r>
            <a:r>
              <a:rPr lang="es-ES_tradnl" dirty="0"/>
              <a:t> </a:t>
            </a:r>
            <a:r>
              <a:rPr lang="es-ES_tradnl" dirty="0" err="1"/>
              <a:t>of</a:t>
            </a:r>
            <a:r>
              <a:rPr lang="es-ES_tradnl" dirty="0"/>
              <a:t> </a:t>
            </a:r>
            <a:r>
              <a:rPr lang="es-ES_tradnl" dirty="0" err="1"/>
              <a:t>the</a:t>
            </a:r>
            <a:r>
              <a:rPr lang="es-ES_tradnl" dirty="0"/>
              <a:t> </a:t>
            </a:r>
            <a:r>
              <a:rPr lang="es-ES_tradnl" dirty="0" err="1"/>
              <a:t>report</a:t>
            </a:r>
            <a:endParaRPr lang="en-GB" dirty="0"/>
          </a:p>
        </p:txBody>
      </p:sp>
      <p:sp>
        <p:nvSpPr>
          <p:cNvPr id="3" name="Content Placeholder 2">
            <a:extLst>
              <a:ext uri="{FF2B5EF4-FFF2-40B4-BE49-F238E27FC236}">
                <a16:creationId xmlns:a16="http://schemas.microsoft.com/office/drawing/2014/main" id="{9F6E0921-E303-C188-C21B-A873CC989E4F}"/>
              </a:ext>
            </a:extLst>
          </p:cNvPr>
          <p:cNvSpPr>
            <a:spLocks noGrp="1"/>
          </p:cNvSpPr>
          <p:nvPr>
            <p:ph sz="half" idx="1"/>
          </p:nvPr>
        </p:nvSpPr>
        <p:spPr>
          <a:xfrm>
            <a:off x="993020" y="984932"/>
            <a:ext cx="4184035" cy="3880772"/>
          </a:xfrm>
        </p:spPr>
        <p:txBody>
          <a:bodyPr>
            <a:normAutofit lnSpcReduction="10000"/>
          </a:bodyPr>
          <a:lstStyle/>
          <a:p>
            <a:r>
              <a:rPr lang="en-GB" dirty="0"/>
              <a:t>Abbreviations</a:t>
            </a:r>
          </a:p>
          <a:p>
            <a:r>
              <a:rPr lang="en-GB" dirty="0"/>
              <a:t>Introduction</a:t>
            </a:r>
          </a:p>
          <a:p>
            <a:r>
              <a:rPr lang="en-GB" dirty="0"/>
              <a:t>Replies received and comments.</a:t>
            </a:r>
          </a:p>
          <a:p>
            <a:r>
              <a:rPr lang="en-GB" dirty="0"/>
              <a:t>General observations</a:t>
            </a:r>
          </a:p>
        </p:txBody>
      </p:sp>
      <p:sp>
        <p:nvSpPr>
          <p:cNvPr id="7" name="Content Placeholder 6">
            <a:extLst>
              <a:ext uri="{FF2B5EF4-FFF2-40B4-BE49-F238E27FC236}">
                <a16:creationId xmlns:a16="http://schemas.microsoft.com/office/drawing/2014/main" id="{954D06A0-A507-D916-D92B-ADED1ABC3C4D}"/>
              </a:ext>
            </a:extLst>
          </p:cNvPr>
          <p:cNvSpPr>
            <a:spLocks noGrp="1"/>
          </p:cNvSpPr>
          <p:nvPr>
            <p:ph sz="half" idx="2"/>
          </p:nvPr>
        </p:nvSpPr>
        <p:spPr>
          <a:xfrm>
            <a:off x="993020" y="2525714"/>
            <a:ext cx="4184034" cy="3880773"/>
          </a:xfrm>
        </p:spPr>
        <p:txBody>
          <a:bodyPr>
            <a:normAutofit lnSpcReduction="10000"/>
          </a:bodyPr>
          <a:lstStyle/>
          <a:p>
            <a:r>
              <a:rPr lang="en-GB" dirty="0"/>
              <a:t>Replies received  by each of the constituents to each of the questions presented in the White Report and after each, the Office makes comments replying to some of the concerns and suggesting language.</a:t>
            </a:r>
          </a:p>
          <a:p>
            <a:endParaRPr lang="en-GB" dirty="0"/>
          </a:p>
          <a:p>
            <a:r>
              <a:rPr lang="en-GB" dirty="0"/>
              <a:t>Proposed Conclusions with suggested language for a Conventions and a Recommendation.</a:t>
            </a:r>
          </a:p>
          <a:p>
            <a:r>
              <a:rPr lang="en-GB" dirty="0"/>
              <a:t>Appendix</a:t>
            </a:r>
          </a:p>
          <a:p>
            <a:endParaRPr lang="en-GB" dirty="0"/>
          </a:p>
        </p:txBody>
      </p:sp>
      <p:sp>
        <p:nvSpPr>
          <p:cNvPr id="6" name="Slide Number Placeholder 5">
            <a:extLst>
              <a:ext uri="{FF2B5EF4-FFF2-40B4-BE49-F238E27FC236}">
                <a16:creationId xmlns:a16="http://schemas.microsoft.com/office/drawing/2014/main" id="{37FCB0F5-1007-C8EE-FC61-E991C5DA4C0E}"/>
              </a:ext>
            </a:extLst>
          </p:cNvPr>
          <p:cNvSpPr>
            <a:spLocks noGrp="1"/>
          </p:cNvSpPr>
          <p:nvPr>
            <p:ph type="sldNum" sz="quarter" idx="12"/>
          </p:nvPr>
        </p:nvSpPr>
        <p:spPr/>
        <p:txBody>
          <a:bodyPr/>
          <a:lstStyle/>
          <a:p>
            <a:fld id="{856227C0-AD57-4F9B-BAE3-EEFB0D0EE427}" type="slidenum">
              <a:rPr lang="en-GB" smtClean="0"/>
              <a:t>9</a:t>
            </a:fld>
            <a:endParaRPr lang="en-GB"/>
          </a:p>
        </p:txBody>
      </p:sp>
      <p:sp>
        <p:nvSpPr>
          <p:cNvPr id="9" name="CuadroTexto 8">
            <a:extLst>
              <a:ext uri="{FF2B5EF4-FFF2-40B4-BE49-F238E27FC236}">
                <a16:creationId xmlns:a16="http://schemas.microsoft.com/office/drawing/2014/main" id="{75FD85D4-DABA-3779-5E2F-F1175AD7E33C}"/>
              </a:ext>
            </a:extLst>
          </p:cNvPr>
          <p:cNvSpPr txBox="1"/>
          <p:nvPr/>
        </p:nvSpPr>
        <p:spPr>
          <a:xfrm>
            <a:off x="5684307" y="2456795"/>
            <a:ext cx="6496049" cy="4401205"/>
          </a:xfrm>
          <a:prstGeom prst="rect">
            <a:avLst/>
          </a:prstGeom>
          <a:solidFill>
            <a:schemeClr val="bg2"/>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800" dirty="0">
                <a:effectLst/>
                <a:latin typeface="Noto Sans" panose="020B0502040504020204" pitchFamily="34" charset="0"/>
                <a:ea typeface="Times New Roman" panose="02020603050405020304" pitchFamily="18" charset="0"/>
                <a:cs typeface="Times New Roman" panose="02020603050405020304" pitchFamily="18" charset="0"/>
              </a:rPr>
              <a:t>Report IV (2) aims to inform the first ILC discussion presenting Proposed Conclusions in the form of a Convention and a Recommendation for the Conference’s consideration, based on the diverse replies and comments. Deliberations will offer further insights into the interests and concerns of constituents, setting the stage for subsequent refinements.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01402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06E31ABA9FF4D93362271D8F23B7D" ma:contentTypeVersion="18" ma:contentTypeDescription="Create a new document." ma:contentTypeScope="" ma:versionID="6523eafd463a85807227acc6a01af3b3">
  <xsd:schema xmlns:xsd="http://www.w3.org/2001/XMLSchema" xmlns:xs="http://www.w3.org/2001/XMLSchema" xmlns:p="http://schemas.microsoft.com/office/2006/metadata/properties" xmlns:ns2="9099d577-fe52-4aed-98d7-da70053327dc" xmlns:ns3="f1d0068b-80a8-40ad-974d-795353a1ddb8" targetNamespace="http://schemas.microsoft.com/office/2006/metadata/properties" ma:root="true" ma:fieldsID="e0f215e6c4516dc575bbc2e3bfeafe78" ns2:_="" ns3:_="">
    <xsd:import namespace="9099d577-fe52-4aed-98d7-da70053327dc"/>
    <xsd:import namespace="f1d0068b-80a8-40ad-974d-795353a1d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577-fe52-4aed-98d7-da70053327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639511-7792-4270-af02-904864779404}" ma:internalName="TaxCatchAll" ma:showField="CatchAllData" ma:web="9099d577-fe52-4aed-98d7-da70053327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d0068b-80a8-40ad-974d-795353a1d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b5adb8-3422-48c1-9eb9-0d528b9d0a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99d577-fe52-4aed-98d7-da70053327dc" xsi:nil="true"/>
    <lcf76f155ced4ddcb4097134ff3c332f xmlns="f1d0068b-80a8-40ad-974d-795353a1dd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37E9AD-8060-4898-A428-DD46F65E08DF}"/>
</file>

<file path=customXml/itemProps2.xml><?xml version="1.0" encoding="utf-8"?>
<ds:datastoreItem xmlns:ds="http://schemas.openxmlformats.org/officeDocument/2006/customXml" ds:itemID="{542AE73F-CF4B-473C-9C74-5640E73ADE86}"/>
</file>

<file path=customXml/itemProps3.xml><?xml version="1.0" encoding="utf-8"?>
<ds:datastoreItem xmlns:ds="http://schemas.openxmlformats.org/officeDocument/2006/customXml" ds:itemID="{96B394D3-B7B7-4781-9C94-F50BF9791EF6}"/>
</file>

<file path=docProps/app.xml><?xml version="1.0" encoding="utf-8"?>
<Properties xmlns="http://schemas.openxmlformats.org/officeDocument/2006/extended-properties" xmlns:vt="http://schemas.openxmlformats.org/officeDocument/2006/docPropsVTypes">
  <Template>Facet</Template>
  <TotalTime>0</TotalTime>
  <Words>1353</Words>
  <Application>Microsoft Office PowerPoint</Application>
  <PresentationFormat>Panorámica</PresentationFormat>
  <Paragraphs>127</Paragraphs>
  <Slides>14</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Arial</vt:lpstr>
      <vt:lpstr>Arial Narrow</vt:lpstr>
      <vt:lpstr>Calibri</vt:lpstr>
      <vt:lpstr>Noto Sans</vt:lpstr>
      <vt:lpstr>Overpass</vt:lpstr>
      <vt:lpstr>Proxima Nova</vt:lpstr>
      <vt:lpstr>Trebuchet MS</vt:lpstr>
      <vt:lpstr>Verdana</vt:lpstr>
      <vt:lpstr>Wingdings 3</vt:lpstr>
      <vt:lpstr>Faceta</vt:lpstr>
      <vt:lpstr>SEE-NIS OSH network: ITUC/PERC ILO ACTRAV meeting  </vt:lpstr>
      <vt:lpstr>ILC. 112 / Report IV (2): "Protection against biological hazards in the working environment"</vt:lpstr>
      <vt:lpstr>The need for a normative instrument(s)</vt:lpstr>
      <vt:lpstr>ILO Technical guidelines on biological hazards in the working environment</vt:lpstr>
      <vt:lpstr>Presentación de PowerPoint</vt:lpstr>
      <vt:lpstr>Presentación de PowerPoint</vt:lpstr>
      <vt:lpstr>Presentación de PowerPoint</vt:lpstr>
      <vt:lpstr>Presentación de PowerPoint</vt:lpstr>
      <vt:lpstr>Contents of the report</vt:lpstr>
      <vt:lpstr>Replies and comments on the questionnaire  </vt:lpstr>
      <vt:lpstr>Presentación de PowerPoint</vt:lpstr>
      <vt:lpstr>Presentación de PowerPoint</vt:lpstr>
      <vt:lpstr>General Observations </vt:lpstr>
      <vt:lpstr>Presentación de PowerPoint</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Wiwatchanon, Chanitda</dc:creator>
  <cp:lastModifiedBy>ACTRAV</cp:lastModifiedBy>
  <cp:revision>342</cp:revision>
  <dcterms:created xsi:type="dcterms:W3CDTF">2020-04-14T03:02:21Z</dcterms:created>
  <dcterms:modified xsi:type="dcterms:W3CDTF">2024-03-19T22:47:31Z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ies>
</file>