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331" r:id="rId3"/>
    <p:sldId id="332" r:id="rId4"/>
    <p:sldId id="274" r:id="rId5"/>
    <p:sldId id="325" r:id="rId6"/>
    <p:sldId id="326" r:id="rId7"/>
    <p:sldId id="327" r:id="rId8"/>
    <p:sldId id="328" r:id="rId9"/>
    <p:sldId id="329" r:id="rId10"/>
    <p:sldId id="314" r:id="rId11"/>
    <p:sldId id="338" r:id="rId12"/>
    <p:sldId id="333" r:id="rId13"/>
    <p:sldId id="334" r:id="rId14"/>
    <p:sldId id="336" r:id="rId15"/>
    <p:sldId id="335" r:id="rId16"/>
    <p:sldId id="337" r:id="rId17"/>
    <p:sldId id="323" r:id="rId18"/>
    <p:sldId id="315" r:id="rId19"/>
    <p:sldId id="318" r:id="rId20"/>
    <p:sldId id="320" r:id="rId21"/>
    <p:sldId id="322" r:id="rId22"/>
    <p:sldId id="324" r:id="rId23"/>
    <p:sldId id="339" r:id="rId24"/>
    <p:sldId id="30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FF00"/>
    <a:srgbClr val="00FFCC"/>
    <a:srgbClr val="FF99FF"/>
    <a:srgbClr val="FF66FF"/>
    <a:srgbClr val="00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01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2" Type="http://schemas.openxmlformats.org/officeDocument/2006/relationships/slide" Target="slides/slide4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5" Type="http://schemas.openxmlformats.org/officeDocument/2006/relationships/slide" Target="slides/slide7.xml"/><Relationship Id="rId4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98E817-9FC8-4C78-A85D-E07C52FD7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367E-CCBB-4520-B126-4CBB35B2A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4CC2-CC43-45E4-918E-752098A19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A68B44-A22B-400F-9E4B-1FAA35BC65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626E-AADB-487E-BCB3-98D0033C37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B348-2483-4A7D-8751-44139C04B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5EC4DCF-8161-406C-97F6-2D48F7F4B4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6018-18F1-44C0-A68C-E4384CAD3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6B80-26FB-4A0D-A018-3FAE37091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C535-8B79-4CBE-AF6A-3F9B64D41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0E23-785A-4D03-BFCF-8247376B15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7D64F9-2D4B-4CE1-ADB6-25BD55E8C5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PowerPoint_Presentation1.pptx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57430"/>
            <a:ext cx="8077200" cy="2714644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folHlink"/>
                </a:solidFill>
                <a:latin typeface="Verdana" pitchFamily="34" charset="0"/>
              </a:rPr>
              <a:t>Ситуация в сфере Труда</a:t>
            </a:r>
            <a:br>
              <a:rPr lang="ru-RU" sz="3200" b="1" dirty="0" smtClean="0">
                <a:solidFill>
                  <a:schemeClr val="folHlink"/>
                </a:solidFill>
                <a:latin typeface="Verdana" pitchFamily="34" charset="0"/>
              </a:rPr>
            </a:br>
            <a:r>
              <a:rPr lang="ru-RU" sz="1400" b="1" dirty="0" smtClean="0">
                <a:solidFill>
                  <a:schemeClr val="folHlink"/>
                </a:solidFill>
                <a:latin typeface="Verdana" pitchFamily="34" charset="0"/>
              </a:rPr>
              <a:t/>
            </a:r>
            <a:br>
              <a:rPr lang="ru-RU" sz="1400" b="1" dirty="0" smtClean="0">
                <a:solidFill>
                  <a:schemeClr val="folHlink"/>
                </a:solidFill>
                <a:latin typeface="Verdana" pitchFamily="34" charset="0"/>
              </a:rPr>
            </a:br>
            <a:endParaRPr lang="ru-RU" sz="1800" b="1" dirty="0">
              <a:solidFill>
                <a:schemeClr val="folHlink"/>
              </a:solidFill>
              <a:latin typeface="Verdana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39751" y="333375"/>
            <a:ext cx="8352730" cy="138499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ru-RU" i="1" dirty="0"/>
              <a:t>Гоча Александриа</a:t>
            </a:r>
            <a:br>
              <a:rPr lang="ru-RU" i="1" dirty="0"/>
            </a:br>
            <a:r>
              <a:rPr lang="ru-RU" sz="2000" i="1" dirty="0" smtClean="0"/>
              <a:t>Специалист по работе с трудящимся, </a:t>
            </a:r>
          </a:p>
          <a:p>
            <a:r>
              <a:rPr lang="ru-RU" sz="2000" i="1" dirty="0" smtClean="0"/>
              <a:t>Международная Организация Труда-МОТ</a:t>
            </a:r>
          </a:p>
          <a:p>
            <a:r>
              <a:rPr lang="ru-RU" sz="2000" i="1" dirty="0" smtClean="0"/>
              <a:t>Москва, Региональный Офис для Стран ВЕ и ЦА</a:t>
            </a:r>
            <a:endParaRPr lang="ru-RU" sz="2000" i="1" dirty="0">
              <a:solidFill>
                <a:schemeClr val="folHlink"/>
              </a:solidFill>
            </a:endParaRPr>
          </a:p>
        </p:txBody>
      </p:sp>
      <p:pic>
        <p:nvPicPr>
          <p:cNvPr id="10" name="Рисунок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429264"/>
            <a:ext cx="1656184" cy="124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Международная Организация Труда-МОТ</a:t>
            </a:r>
            <a:endParaRPr lang="ru-RU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47800"/>
            <a:ext cx="8424862" cy="4861520"/>
          </a:xfrm>
        </p:spPr>
        <p:txBody>
          <a:bodyPr>
            <a:normAutofit/>
          </a:bodyPr>
          <a:lstStyle/>
          <a:p>
            <a:pPr algn="just">
              <a:buClr>
                <a:schemeClr val="folHlink"/>
              </a:buClr>
              <a:buSzTx/>
              <a:buNone/>
            </a:pPr>
            <a:r>
              <a:rPr lang="ru-RU" sz="2800" b="1" dirty="0" smtClean="0">
                <a:solidFill>
                  <a:srgbClr val="66FF33"/>
                </a:solidFill>
                <a:cs typeface="Arial" charset="0"/>
              </a:rPr>
              <a:t>Повестка Достойного Труда </a:t>
            </a:r>
          </a:p>
          <a:p>
            <a:pPr algn="just">
              <a:buClr>
                <a:schemeClr val="folHlink"/>
              </a:buClr>
              <a:buSzTx/>
              <a:buNone/>
            </a:pPr>
            <a:r>
              <a:rPr lang="ru-RU" sz="2800" dirty="0" smtClean="0">
                <a:cs typeface="Arial" charset="0"/>
              </a:rPr>
              <a:t> - </a:t>
            </a:r>
            <a:r>
              <a:rPr lang="ru-RU" sz="2400" dirty="0" smtClean="0">
                <a:solidFill>
                  <a:srgbClr val="FFC000"/>
                </a:solidFill>
                <a:cs typeface="Arial" charset="0"/>
              </a:rPr>
              <a:t>Занятость, создание рабочих мест</a:t>
            </a:r>
          </a:p>
          <a:p>
            <a:pPr algn="just">
              <a:buClr>
                <a:schemeClr val="folHlink"/>
              </a:buClr>
              <a:buSzTx/>
              <a:buNone/>
            </a:pPr>
            <a:r>
              <a:rPr lang="ru-RU" sz="2400" dirty="0" smtClean="0">
                <a:solidFill>
                  <a:srgbClr val="FFC000"/>
                </a:solidFill>
                <a:cs typeface="Arial" charset="0"/>
              </a:rPr>
              <a:t> - Социальная Защита</a:t>
            </a:r>
          </a:p>
          <a:p>
            <a:pPr algn="just">
              <a:buClr>
                <a:schemeClr val="folHlink"/>
              </a:buClr>
              <a:buSzTx/>
              <a:buNone/>
            </a:pPr>
            <a:r>
              <a:rPr lang="ru-RU" sz="2400" dirty="0" smtClean="0">
                <a:solidFill>
                  <a:srgbClr val="FFC000"/>
                </a:solidFill>
                <a:cs typeface="Arial" charset="0"/>
              </a:rPr>
              <a:t> - Трудовые Права</a:t>
            </a:r>
          </a:p>
          <a:p>
            <a:pPr algn="just">
              <a:buClr>
                <a:schemeClr val="folHlink"/>
              </a:buClr>
              <a:buSzTx/>
              <a:buNone/>
            </a:pPr>
            <a:r>
              <a:rPr lang="ru-RU" sz="2400" dirty="0" smtClean="0">
                <a:solidFill>
                  <a:srgbClr val="FFC000"/>
                </a:solidFill>
                <a:cs typeface="Arial" charset="0"/>
              </a:rPr>
              <a:t>- Социальный Диалог</a:t>
            </a:r>
          </a:p>
          <a:p>
            <a:pPr algn="just">
              <a:buClr>
                <a:schemeClr val="folHlink"/>
              </a:buClr>
              <a:buSzTx/>
              <a:buNone/>
            </a:pPr>
            <a:r>
              <a:rPr lang="ru-RU" sz="2400" dirty="0" smtClean="0">
                <a:solidFill>
                  <a:srgbClr val="FFC000"/>
                </a:solidFill>
                <a:cs typeface="Arial" charset="0"/>
              </a:rPr>
              <a:t> </a:t>
            </a:r>
          </a:p>
          <a:p>
            <a:pPr algn="just">
              <a:buClr>
                <a:schemeClr val="folHlink"/>
              </a:buClr>
              <a:buSzTx/>
              <a:buFontTx/>
              <a:buChar char="-"/>
            </a:pPr>
            <a:r>
              <a:rPr lang="ru-RU" sz="2000" b="1" dirty="0" smtClean="0">
                <a:solidFill>
                  <a:srgbClr val="FFC000"/>
                </a:solidFill>
                <a:cs typeface="Arial" charset="0"/>
              </a:rPr>
              <a:t>Гендерное Равенство</a:t>
            </a:r>
          </a:p>
          <a:p>
            <a:pPr algn="just">
              <a:buClr>
                <a:schemeClr val="folHlink"/>
              </a:buClr>
              <a:buSzTx/>
              <a:buFontTx/>
              <a:buChar char="-"/>
            </a:pPr>
            <a:r>
              <a:rPr lang="ru-RU" sz="2000" b="1" dirty="0" smtClean="0">
                <a:solidFill>
                  <a:srgbClr val="FFC000"/>
                </a:solidFill>
                <a:cs typeface="Arial" charset="0"/>
              </a:rPr>
              <a:t>Недопущение дискриминации</a:t>
            </a:r>
            <a:r>
              <a:rPr lang="en-US" sz="2000" b="1" dirty="0" smtClean="0">
                <a:solidFill>
                  <a:srgbClr val="FFC000"/>
                </a:solidFill>
                <a:cs typeface="Arial" charset="0"/>
              </a:rPr>
              <a:t> </a:t>
            </a:r>
            <a:endParaRPr lang="ru-RU" sz="2000" b="1" dirty="0" smtClean="0">
              <a:solidFill>
                <a:srgbClr val="FFC000"/>
              </a:solidFill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FontTx/>
              <a:buChar char="-"/>
            </a:pPr>
            <a:endParaRPr lang="ru-RU" sz="2400" dirty="0" smtClean="0">
              <a:solidFill>
                <a:srgbClr val="FFC000"/>
              </a:solidFill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3100" dirty="0" smtClean="0"/>
          </a:p>
          <a:p>
            <a:pPr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Страновые программы Достойного труда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sz="2600" b="1" dirty="0" smtClean="0"/>
              <a:t>Отражают принципы МОТ</a:t>
            </a:r>
            <a:endParaRPr lang="en-US" sz="2600" b="1" dirty="0" smtClean="0"/>
          </a:p>
          <a:p>
            <a:pPr>
              <a:lnSpc>
                <a:spcPct val="90000"/>
              </a:lnSpc>
              <a:buNone/>
            </a:pPr>
            <a:endParaRPr lang="en-US" sz="3600" b="1" dirty="0" smtClean="0"/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dirty="0" smtClean="0"/>
              <a:t>Поддержка справедливой глобализации</a:t>
            </a:r>
            <a:endParaRPr lang="en-US" sz="2400" dirty="0" smtClean="0"/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dirty="0" smtClean="0"/>
              <a:t>Продвижение и приверженность международным трудовым стандартам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dirty="0" smtClean="0"/>
              <a:t>Содействие снижению бедности</a:t>
            </a:r>
            <a:endParaRPr lang="en-US" sz="2400" dirty="0" smtClean="0"/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dirty="0" smtClean="0"/>
              <a:t>Вовлечение социальных партнеров в социальный диалог</a:t>
            </a:r>
            <a:r>
              <a:rPr lang="en-US" sz="2400" dirty="0" smtClean="0"/>
              <a:t>, </a:t>
            </a:r>
            <a:r>
              <a:rPr lang="ru-RU" sz="2400" dirty="0" smtClean="0"/>
              <a:t>и там, где это возможно, в трехсторонний диалог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dirty="0" smtClean="0"/>
              <a:t>Продвижение гендерного равенства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endParaRPr lang="ru-RU" sz="2400" dirty="0" smtClean="0"/>
          </a:p>
          <a:p>
            <a:pPr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2400" dirty="0" smtClean="0"/>
              <a:t>СПДТ - Узбекистан, Таджикистан, Азербайджан, Россия</a:t>
            </a:r>
          </a:p>
          <a:p>
            <a:pPr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2400" dirty="0" smtClean="0"/>
              <a:t>Проекты – Армения</a:t>
            </a:r>
          </a:p>
          <a:p>
            <a:pPr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2400" dirty="0" smtClean="0"/>
              <a:t>Продвижении нет - Казахстан, Беларусь, Кыргызстан</a:t>
            </a:r>
          </a:p>
          <a:p>
            <a:pPr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ru-RU" sz="2400" dirty="0" smtClean="0"/>
              <a:t>Не намечается – Грузия, Туркменистан </a:t>
            </a:r>
          </a:p>
          <a:p>
            <a:pPr algn="just">
              <a:lnSpc>
                <a:spcPct val="90000"/>
              </a:lnSpc>
              <a:buFont typeface="Courier New" pitchFamily="49" charset="0"/>
              <a:buChar char="o"/>
            </a:pPr>
            <a:endParaRPr lang="en-US" sz="2400" dirty="0" smtClean="0"/>
          </a:p>
          <a:p>
            <a:pPr algn="just">
              <a:lnSpc>
                <a:spcPct val="90000"/>
              </a:lnSpc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Международная Организация Труда-МОТ</a:t>
            </a:r>
            <a:endParaRPr lang="ru-RU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47800"/>
            <a:ext cx="8424862" cy="4861520"/>
          </a:xfrm>
        </p:spPr>
        <p:txBody>
          <a:bodyPr>
            <a:normAutofit/>
          </a:bodyPr>
          <a:lstStyle/>
          <a:p>
            <a:pPr algn="just">
              <a:buClr>
                <a:schemeClr val="folHlink"/>
              </a:buClr>
              <a:buSzTx/>
              <a:buNone/>
            </a:pPr>
            <a:r>
              <a:rPr lang="ru-RU" altLang="en-US" sz="2800" b="1" dirty="0" smtClean="0">
                <a:solidFill>
                  <a:srgbClr val="FF0000"/>
                </a:solidFill>
              </a:rPr>
              <a:t>Инициатива столетия, касающаяся будущего сферы труда</a:t>
            </a:r>
            <a:endParaRPr lang="ru-RU" sz="2800" b="1" dirty="0" smtClean="0">
              <a:solidFill>
                <a:srgbClr val="FF0000"/>
              </a:solidFill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3100" dirty="0" smtClean="0"/>
          </a:p>
          <a:p>
            <a:pPr>
              <a:buNone/>
            </a:pPr>
            <a:r>
              <a:rPr lang="ru-RU" altLang="en-US" sz="2800" b="1" dirty="0" smtClean="0"/>
              <a:t>В этой связи трехсторонние участники МОТ  одобрили </a:t>
            </a:r>
            <a:r>
              <a:rPr lang="ru-RU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этапа </a:t>
            </a:r>
            <a:r>
              <a:rPr lang="ru-RU" altLang="en-US" sz="2800" b="1" dirty="0" smtClean="0"/>
              <a:t> процесса реализации этой инициативы.</a:t>
            </a:r>
          </a:p>
          <a:p>
            <a:pPr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Международная Организация Труда-МОТ</a:t>
            </a:r>
            <a:endParaRPr lang="ru-RU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47800"/>
            <a:ext cx="8424862" cy="5195910"/>
          </a:xfrm>
        </p:spPr>
        <p:txBody>
          <a:bodyPr>
            <a:normAutofit fontScale="25000" lnSpcReduction="20000"/>
          </a:bodyPr>
          <a:lstStyle/>
          <a:p>
            <a:pPr lvl="1" indent="-274320" algn="just">
              <a:lnSpc>
                <a:spcPct val="90000"/>
              </a:lnSpc>
              <a:buNone/>
              <a:defRPr/>
            </a:pPr>
            <a:r>
              <a:rPr lang="ru-RU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alt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г.</a:t>
            </a:r>
            <a:r>
              <a:rPr lang="ru-RU" alt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Первый </a:t>
            </a:r>
            <a:r>
              <a:rPr lang="ru-RU" alt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</a:t>
            </a:r>
            <a:r>
              <a:rPr lang="ru-RU" altLang="en-US" sz="9600" b="1" dirty="0" smtClean="0"/>
              <a:t> предполагал пригласить для возможно широкого участия в процессе обсуждения о будущим сферы труда. Трехсторонние партнеры, международные организации, научно-исследовательские институты, университеты, гражданское общество и отдельные личности, приглашаются к участию, и государства-члены призваны организовать национальные диалоги по четырем "диалогам столетия":</a:t>
            </a:r>
          </a:p>
          <a:p>
            <a:pPr lvl="1" indent="-274320">
              <a:lnSpc>
                <a:spcPct val="90000"/>
              </a:lnSpc>
              <a:buNone/>
              <a:defRPr/>
            </a:pPr>
            <a:endParaRPr lang="ru-RU" altLang="en-US" sz="9600" b="1" dirty="0" smtClean="0"/>
          </a:p>
          <a:p>
            <a:pPr lvl="1" indent="-274320">
              <a:lnSpc>
                <a:spcPct val="90000"/>
              </a:lnSpc>
              <a:buNone/>
              <a:defRPr/>
            </a:pPr>
            <a:r>
              <a:rPr lang="ru-RU" altLang="en-US" sz="9600" b="1" dirty="0" smtClean="0"/>
              <a:t>- труд и общество</a:t>
            </a:r>
          </a:p>
          <a:p>
            <a:pPr lvl="1" indent="-274320">
              <a:lnSpc>
                <a:spcPct val="90000"/>
              </a:lnSpc>
              <a:buNone/>
              <a:defRPr/>
            </a:pPr>
            <a:endParaRPr lang="ru-RU" altLang="en-US" sz="9600" b="1" dirty="0" smtClean="0"/>
          </a:p>
          <a:p>
            <a:pPr lvl="1" indent="-274320">
              <a:lnSpc>
                <a:spcPct val="90000"/>
              </a:lnSpc>
              <a:buNone/>
              <a:defRPr/>
            </a:pPr>
            <a:r>
              <a:rPr lang="ru-RU" altLang="en-US" sz="9600" b="1" dirty="0" smtClean="0"/>
              <a:t>- достойные рабочие места для всех</a:t>
            </a:r>
          </a:p>
          <a:p>
            <a:pPr lvl="1" indent="-274320">
              <a:lnSpc>
                <a:spcPct val="90000"/>
              </a:lnSpc>
              <a:buNone/>
              <a:defRPr/>
            </a:pPr>
            <a:endParaRPr lang="ru-RU" altLang="en-US" sz="9600" b="1" dirty="0" smtClean="0"/>
          </a:p>
          <a:p>
            <a:pPr lvl="1" indent="-274320">
              <a:lnSpc>
                <a:spcPct val="90000"/>
              </a:lnSpc>
              <a:buNone/>
              <a:defRPr/>
            </a:pPr>
            <a:r>
              <a:rPr lang="ru-RU" altLang="en-US" sz="9600" b="1" dirty="0" smtClean="0"/>
              <a:t>- организация труда и производства; и</a:t>
            </a:r>
          </a:p>
          <a:p>
            <a:pPr lvl="1" indent="-274320">
              <a:lnSpc>
                <a:spcPct val="90000"/>
              </a:lnSpc>
              <a:buNone/>
              <a:defRPr/>
            </a:pPr>
            <a:endParaRPr lang="ru-RU" altLang="en-US" sz="9600" b="1" dirty="0" smtClean="0"/>
          </a:p>
          <a:p>
            <a:pPr lvl="1" indent="-274320">
              <a:lnSpc>
                <a:spcPct val="90000"/>
              </a:lnSpc>
              <a:buNone/>
              <a:defRPr/>
            </a:pPr>
            <a:r>
              <a:rPr lang="ru-RU" altLang="en-US" sz="9600" b="1" dirty="0" smtClean="0"/>
              <a:t>- управление сферой труда. </a:t>
            </a:r>
            <a:endParaRPr lang="en-US" altLang="en-US" sz="9600" b="1" dirty="0" smtClean="0"/>
          </a:p>
          <a:p>
            <a:pPr marL="274320" indent="-274320">
              <a:buNone/>
              <a:defRPr/>
            </a:pPr>
            <a:endParaRPr lang="ru-RU" sz="2400" dirty="0" smtClean="0">
              <a:solidFill>
                <a:srgbClr val="FFC000"/>
              </a:solidFill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3100" dirty="0" smtClean="0"/>
          </a:p>
          <a:p>
            <a:pPr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Международная Организация Труда-МОТ</a:t>
            </a:r>
            <a:endParaRPr lang="ru-RU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47800"/>
            <a:ext cx="8424862" cy="5195910"/>
          </a:xfrm>
        </p:spPr>
        <p:txBody>
          <a:bodyPr>
            <a:normAutofit lnSpcReduction="10000"/>
          </a:bodyPr>
          <a:lstStyle/>
          <a:p>
            <a:pPr marL="274320" indent="-274320">
              <a:buNone/>
              <a:defRPr/>
            </a:pPr>
            <a:r>
              <a:rPr lang="ru-RU" altLang="en-US" sz="2400" b="1" dirty="0" smtClean="0"/>
              <a:t>	Второй этап 2017-2018 гг.</a:t>
            </a:r>
          </a:p>
          <a:p>
            <a:pPr marL="274320" indent="-274320">
              <a:buNone/>
              <a:defRPr/>
            </a:pPr>
            <a:r>
              <a:rPr lang="ru-RU" altLang="en-US" sz="2400" b="1" dirty="0" smtClean="0"/>
              <a:t>	На втором этапе в 2017 г. </a:t>
            </a:r>
          </a:p>
          <a:p>
            <a:pPr marL="274320" indent="-274320">
              <a:buNone/>
              <a:defRPr/>
            </a:pPr>
            <a:r>
              <a:rPr lang="ru-RU" altLang="en-US" sz="2400" b="1" dirty="0" smtClean="0"/>
              <a:t>	</a:t>
            </a:r>
          </a:p>
          <a:p>
            <a:pPr marL="274320" indent="-274320">
              <a:buNone/>
              <a:defRPr/>
            </a:pPr>
            <a:r>
              <a:rPr lang="ru-RU" altLang="en-US" sz="2400" b="1" dirty="0" smtClean="0"/>
              <a:t>	учреждение комиссии высокого уровня по вопросам будущего сферы труда. </a:t>
            </a:r>
          </a:p>
          <a:p>
            <a:pPr marL="274320" indent="-274320">
              <a:buNone/>
              <a:defRPr/>
            </a:pPr>
            <a:endParaRPr lang="ru-RU" altLang="en-US" sz="2400" b="1" dirty="0" smtClean="0"/>
          </a:p>
          <a:p>
            <a:pPr marL="274320" indent="-274320">
              <a:buNone/>
              <a:defRPr/>
            </a:pPr>
            <a:r>
              <a:rPr lang="ru-RU" altLang="en-US" sz="2400" b="1" dirty="0" smtClean="0"/>
              <a:t>	Она рассмотрит итоги «диалогов столетия»  и другие смежные вопросы с целью публикации доклада с рекомендациями в течение  2018 г. </a:t>
            </a:r>
            <a:r>
              <a:rPr lang="en-US" altLang="en-US" sz="2400" b="1" dirty="0" smtClean="0"/>
              <a:t> (</a:t>
            </a:r>
            <a:r>
              <a:rPr lang="ru-RU" altLang="en-US" sz="2400" b="1" dirty="0" smtClean="0"/>
              <a:t>в 110 странах прошли дискусии)</a:t>
            </a:r>
          </a:p>
          <a:p>
            <a:pPr marL="274320" indent="-274320">
              <a:buNone/>
              <a:defRPr/>
            </a:pPr>
            <a:endParaRPr lang="ru-RU" altLang="en-US" sz="2400" b="1" dirty="0" smtClean="0"/>
          </a:p>
          <a:p>
            <a:pPr marL="274320" indent="-274320">
              <a:buNone/>
              <a:defRPr/>
            </a:pPr>
            <a:r>
              <a:rPr lang="ru-RU" altLang="en-US" sz="2400" b="1" dirty="0" smtClean="0"/>
              <a:t>	Этот доклад будет представлен на 108-й сессии Международной конференции труда  (2019 г.).</a:t>
            </a:r>
            <a:endParaRPr lang="en-US" altLang="en-US" sz="2400" b="1" dirty="0" smtClean="0"/>
          </a:p>
          <a:p>
            <a:pPr algn="just">
              <a:buClr>
                <a:schemeClr val="folHlink"/>
              </a:buClr>
              <a:buSzTx/>
              <a:buFontTx/>
              <a:buChar char="-"/>
            </a:pPr>
            <a:endParaRPr lang="ru-RU" sz="2400" dirty="0" smtClean="0">
              <a:solidFill>
                <a:srgbClr val="FFC000"/>
              </a:solidFill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3100" dirty="0" smtClean="0"/>
          </a:p>
          <a:p>
            <a:pPr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Международная Организация Труда-МОТ</a:t>
            </a:r>
            <a:endParaRPr lang="ru-RU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47800"/>
            <a:ext cx="8424862" cy="5195910"/>
          </a:xfrm>
        </p:spPr>
        <p:txBody>
          <a:bodyPr>
            <a:normAutofit/>
          </a:bodyPr>
          <a:lstStyle/>
          <a:p>
            <a:pPr algn="just">
              <a:buClr>
                <a:schemeClr val="folHlink"/>
              </a:buClr>
              <a:buSzTx/>
              <a:buFontTx/>
              <a:buChar char="-"/>
            </a:pPr>
            <a:endParaRPr lang="ru-RU" sz="2400" dirty="0" smtClean="0">
              <a:solidFill>
                <a:srgbClr val="FFC000"/>
              </a:solidFill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r>
              <a:rPr lang="ru-RU" altLang="en-US" sz="2800" b="1" dirty="0" smtClean="0"/>
              <a:t>2019 г. – третий этап. 2019 год – год столетия организации, станет моментом осуществления третьего этапа Инициативы; и 108-ая сессии Международной конференции труда (2019 г.) станет кульминационным событием Инициативы. Большая часть, или все вопросы  столетней повестки дня Конференции могут быть посвящены инициативе</a:t>
            </a: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3100" dirty="0" smtClean="0"/>
          </a:p>
          <a:p>
            <a:pPr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Международная Организация Труда-МОТ</a:t>
            </a:r>
            <a:endParaRPr lang="ru-RU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47800"/>
            <a:ext cx="8424862" cy="519591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  <a:defRPr/>
            </a:pPr>
            <a:r>
              <a:rPr lang="ru-RU" altLang="en-US" sz="2800" b="1" dirty="0" smtClean="0"/>
              <a:t>Наряду с этой всеобъемлющей Инициативой,  Административный совет МОТ также утвердил  шесть других инициатив столетия для широкой реализации: 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ru-RU" altLang="en-US" sz="2800" b="1" dirty="0" smtClean="0"/>
          </a:p>
          <a:p>
            <a:pPr marL="274320" indent="-274320" algn="just">
              <a:lnSpc>
                <a:spcPct val="90000"/>
              </a:lnSpc>
              <a:defRPr/>
            </a:pPr>
            <a:r>
              <a:rPr lang="ru-RU" altLang="en-US" sz="2800" b="1" dirty="0" smtClean="0"/>
              <a:t>инициативу в отношении административного руководства и управления;</a:t>
            </a:r>
          </a:p>
          <a:p>
            <a:pPr marL="274320" indent="-274320" algn="just">
              <a:lnSpc>
                <a:spcPct val="90000"/>
              </a:lnSpc>
              <a:defRPr/>
            </a:pPr>
            <a:r>
              <a:rPr lang="ru-RU" altLang="en-US" sz="2800" b="1" dirty="0" smtClean="0"/>
              <a:t> инициатива, касающаяся норм;</a:t>
            </a:r>
          </a:p>
          <a:p>
            <a:pPr marL="274320" indent="-274320" algn="just">
              <a:lnSpc>
                <a:spcPct val="90000"/>
              </a:lnSpc>
              <a:defRPr/>
            </a:pPr>
            <a:r>
              <a:rPr lang="ru-RU" altLang="en-US" sz="2800" b="1" dirty="0" smtClean="0"/>
              <a:t> зеленая инициатива;</a:t>
            </a:r>
          </a:p>
          <a:p>
            <a:pPr marL="274320" indent="-274320" algn="just">
              <a:lnSpc>
                <a:spcPct val="90000"/>
              </a:lnSpc>
              <a:defRPr/>
            </a:pPr>
            <a:r>
              <a:rPr lang="ru-RU" altLang="en-US" sz="2800" b="1" dirty="0" smtClean="0"/>
              <a:t> инициатива в отношении предприятий;</a:t>
            </a:r>
          </a:p>
          <a:p>
            <a:pPr marL="274320" indent="-274320" algn="just">
              <a:lnSpc>
                <a:spcPct val="90000"/>
              </a:lnSpc>
              <a:defRPr/>
            </a:pPr>
            <a:r>
              <a:rPr lang="ru-RU" altLang="en-US" sz="2800" b="1" dirty="0" smtClean="0"/>
              <a:t> инициатива по искоренению бедности;</a:t>
            </a:r>
          </a:p>
          <a:p>
            <a:pPr marL="274320" indent="-274320" algn="just">
              <a:lnSpc>
                <a:spcPct val="90000"/>
              </a:lnSpc>
              <a:defRPr/>
            </a:pPr>
            <a:r>
              <a:rPr lang="ru-RU" altLang="en-US" sz="2800" b="1" dirty="0" smtClean="0"/>
              <a:t> инициатива, касающаяся трудящихся-женщин.</a:t>
            </a:r>
            <a:endParaRPr lang="en-US" altLang="en-US" sz="2800" b="1" dirty="0" smtClean="0"/>
          </a:p>
          <a:p>
            <a:pPr algn="just">
              <a:buClr>
                <a:schemeClr val="folHlink"/>
              </a:buClr>
              <a:buSzTx/>
              <a:buNone/>
            </a:pPr>
            <a:endParaRPr lang="ru-RU" sz="3100" dirty="0" smtClean="0"/>
          </a:p>
          <a:p>
            <a:pPr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Международная Организация Труда-МОТ</a:t>
            </a:r>
            <a:endParaRPr lang="ru-RU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85860"/>
            <a:ext cx="8424862" cy="5572140"/>
          </a:xfrm>
        </p:spPr>
        <p:txBody>
          <a:bodyPr>
            <a:normAutofit fontScale="25000" lnSpcReduction="20000"/>
          </a:bodyPr>
          <a:lstStyle/>
          <a:p>
            <a:pPr algn="just">
              <a:buClr>
                <a:schemeClr val="folHlink"/>
              </a:buClr>
              <a:buSzTx/>
              <a:buNone/>
            </a:pPr>
            <a:endParaRPr lang="ru-RU" sz="8000" b="1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None/>
            </a:pPr>
            <a:r>
              <a:rPr lang="ru-RU" sz="8000" b="1" dirty="0" smtClean="0">
                <a:solidFill>
                  <a:srgbClr val="92D050"/>
                </a:solidFill>
              </a:rPr>
              <a:t>Государства, особенно развивающихся стран, все чаще прибегают к Либерализации Экономики и Дерегуляции Рынков, в том числе и Трудового Рынка, как к стратегии </a:t>
            </a:r>
          </a:p>
          <a:p>
            <a:pPr algn="just">
              <a:buClr>
                <a:schemeClr val="folHlink"/>
              </a:buClr>
              <a:buSzTx/>
              <a:buFont typeface="Wingdings" pitchFamily="2" charset="2"/>
              <a:buChar char="q"/>
            </a:pPr>
            <a:r>
              <a:rPr lang="ru-RU" sz="8000" b="1" dirty="0" smtClean="0">
                <a:solidFill>
                  <a:srgbClr val="92D050"/>
                </a:solidFill>
              </a:rPr>
              <a:t>привлечения инвестиции</a:t>
            </a:r>
          </a:p>
          <a:p>
            <a:pPr algn="just">
              <a:buClr>
                <a:schemeClr val="folHlink"/>
              </a:buClr>
              <a:buSzTx/>
              <a:buFont typeface="Wingdings" pitchFamily="2" charset="2"/>
              <a:buChar char="q"/>
            </a:pPr>
            <a:r>
              <a:rPr lang="ru-RU" sz="8000" b="1" dirty="0" smtClean="0">
                <a:solidFill>
                  <a:srgbClr val="92D050"/>
                </a:solidFill>
              </a:rPr>
              <a:t>повышения конкурентноспособности на глобалном рынке</a:t>
            </a:r>
          </a:p>
          <a:p>
            <a:pPr algn="just">
              <a:buClr>
                <a:schemeClr val="folHlink"/>
              </a:buClr>
              <a:buSzTx/>
              <a:buNone/>
            </a:pPr>
            <a:endParaRPr lang="ru-RU" sz="4400" b="1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4400" b="1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None/>
            </a:pPr>
            <a:r>
              <a:rPr lang="ru-RU" sz="8000" b="1" dirty="0" smtClean="0">
                <a:solidFill>
                  <a:srgbClr val="92D050"/>
                </a:solidFill>
              </a:rPr>
              <a:t>Вызовы -</a:t>
            </a:r>
          </a:p>
          <a:p>
            <a:pPr algn="just">
              <a:buClr>
                <a:schemeClr val="folHlink"/>
              </a:buClr>
              <a:buSzTx/>
              <a:buFontTx/>
              <a:buChar char="-"/>
            </a:pPr>
            <a:r>
              <a:rPr lang="ru-RU" sz="8000" b="1" dirty="0" smtClean="0">
                <a:solidFill>
                  <a:srgbClr val="92D050"/>
                </a:solidFill>
              </a:rPr>
              <a:t>Высокий уровен безработицы и</a:t>
            </a:r>
            <a:r>
              <a:rPr lang="en-US" sz="8000" b="1" dirty="0" smtClean="0">
                <a:solidFill>
                  <a:srgbClr val="92D050"/>
                </a:solidFill>
              </a:rPr>
              <a:t>/</a:t>
            </a:r>
            <a:r>
              <a:rPr lang="ru-RU" sz="8000" b="1" dirty="0" smtClean="0">
                <a:solidFill>
                  <a:srgbClr val="92D050"/>
                </a:solidFill>
              </a:rPr>
              <a:t>или неполная занятость</a:t>
            </a:r>
          </a:p>
          <a:p>
            <a:pPr algn="just">
              <a:buClr>
                <a:schemeClr val="folHlink"/>
              </a:buClr>
              <a:buSzTx/>
              <a:buFontTx/>
              <a:buChar char="-"/>
            </a:pPr>
            <a:r>
              <a:rPr lang="ru-RU" sz="8000" b="1" dirty="0" smtClean="0">
                <a:solidFill>
                  <a:srgbClr val="92D050"/>
                </a:solidFill>
              </a:rPr>
              <a:t>Демографические изменения </a:t>
            </a:r>
          </a:p>
          <a:p>
            <a:pPr algn="just">
              <a:buClr>
                <a:schemeClr val="folHlink"/>
              </a:buClr>
              <a:buSzTx/>
              <a:buFont typeface="Courier New" pitchFamily="49" charset="0"/>
              <a:buChar char="o"/>
            </a:pPr>
            <a:r>
              <a:rPr lang="ru-RU" sz="8000" b="1" dirty="0" smtClean="0">
                <a:solidFill>
                  <a:srgbClr val="92D050"/>
                </a:solidFill>
              </a:rPr>
              <a:t>Высокая Рождаемость (необходимость создания новых рабочих мест)</a:t>
            </a:r>
          </a:p>
          <a:p>
            <a:pPr algn="just">
              <a:buClr>
                <a:schemeClr val="folHlink"/>
              </a:buClr>
              <a:buSzTx/>
              <a:buFont typeface="Courier New" pitchFamily="49" charset="0"/>
              <a:buChar char="o"/>
            </a:pPr>
            <a:r>
              <a:rPr lang="ru-RU" sz="8000" b="1" dirty="0" smtClean="0">
                <a:solidFill>
                  <a:srgbClr val="92D050"/>
                </a:solidFill>
              </a:rPr>
              <a:t>Рост Средней продолжительности жизни  - старение населения (пенсионные реформы)</a:t>
            </a:r>
          </a:p>
          <a:p>
            <a:pPr algn="just">
              <a:buClr>
                <a:schemeClr val="folHlink"/>
              </a:buClr>
              <a:buSzTx/>
              <a:buFontTx/>
              <a:buChar char="-"/>
            </a:pPr>
            <a:r>
              <a:rPr lang="ru-RU" sz="8000" b="1" dirty="0" smtClean="0">
                <a:solidFill>
                  <a:srgbClr val="92D050"/>
                </a:solidFill>
              </a:rPr>
              <a:t>Ростущие расходы на социальное обеспечение (пенсия, соц защита)</a:t>
            </a:r>
          </a:p>
          <a:p>
            <a:pPr algn="just">
              <a:buClr>
                <a:schemeClr val="folHlink"/>
              </a:buClr>
              <a:buSzTx/>
              <a:buFontTx/>
              <a:buChar char="-"/>
            </a:pPr>
            <a:r>
              <a:rPr lang="ru-RU" sz="8000" b="1" dirty="0" smtClean="0">
                <a:solidFill>
                  <a:srgbClr val="92D050"/>
                </a:solidFill>
              </a:rPr>
              <a:t>Трудовая Миграция</a:t>
            </a:r>
          </a:p>
          <a:p>
            <a:pPr algn="just">
              <a:buClr>
                <a:schemeClr val="folHlink"/>
              </a:buClr>
              <a:buSzTx/>
              <a:buFontTx/>
              <a:buChar char="-"/>
            </a:pPr>
            <a:r>
              <a:rPr lang="ru-RU" sz="8000" b="1" dirty="0" smtClean="0">
                <a:solidFill>
                  <a:srgbClr val="92D050"/>
                </a:solidFill>
              </a:rPr>
              <a:t>Глобальная конкуренция  (свободная торговля) - появляющиеся новые экономики</a:t>
            </a:r>
          </a:p>
          <a:p>
            <a:pPr algn="just">
              <a:buClr>
                <a:schemeClr val="folHlink"/>
              </a:buClr>
              <a:buSzTx/>
              <a:buFontTx/>
              <a:buChar char="-"/>
            </a:pPr>
            <a:r>
              <a:rPr lang="ru-RU" sz="8000" b="1" dirty="0" smtClean="0">
                <a:solidFill>
                  <a:srgbClr val="92D050"/>
                </a:solidFill>
              </a:rPr>
              <a:t>И т.д.</a:t>
            </a:r>
          </a:p>
          <a:p>
            <a:pPr algn="just">
              <a:buClr>
                <a:schemeClr val="folHlink"/>
              </a:buClr>
              <a:buSzTx/>
              <a:buNone/>
            </a:pPr>
            <a:endParaRPr lang="ru-RU" sz="1800" b="1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1800" b="1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1800" b="1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1800" b="1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None/>
            </a:pPr>
            <a:r>
              <a:rPr lang="ru-RU" sz="2800" b="1" dirty="0" smtClean="0">
                <a:solidFill>
                  <a:srgbClr val="92D050"/>
                </a:solidFill>
              </a:rPr>
              <a:t> </a:t>
            </a:r>
          </a:p>
          <a:p>
            <a:pPr algn="just">
              <a:buClr>
                <a:schemeClr val="folHlink"/>
              </a:buClr>
              <a:buSzTx/>
              <a:buFont typeface="Wingdings" pitchFamily="2" charset="2"/>
              <a:buChar char="Ø"/>
            </a:pPr>
            <a:endParaRPr lang="ru-RU" sz="2800" b="1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 typeface="Wingdings" pitchFamily="2" charset="2"/>
              <a:buChar char="Ø"/>
            </a:pPr>
            <a:endParaRPr lang="ru-RU" sz="2800" b="1" dirty="0" smtClean="0">
              <a:solidFill>
                <a:srgbClr val="92D050"/>
              </a:solidFill>
            </a:endParaRPr>
          </a:p>
          <a:p>
            <a:pPr>
              <a:buNone/>
            </a:pPr>
            <a:endParaRPr lang="en-US" sz="2800" dirty="0" smtClean="0"/>
          </a:p>
          <a:p>
            <a:pPr algn="just">
              <a:buClr>
                <a:schemeClr val="folHlink"/>
              </a:buClr>
              <a:buSzTx/>
              <a:buNone/>
            </a:pPr>
            <a:endParaRPr lang="en-US" sz="2800" dirty="0" smtClean="0"/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3100" dirty="0" smtClean="0"/>
          </a:p>
          <a:p>
            <a:pPr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Международная Организация Труда-МОТ</a:t>
            </a:r>
            <a:endParaRPr lang="ru-RU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85860"/>
            <a:ext cx="8424862" cy="5357850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chemeClr val="folHlink"/>
              </a:buClr>
              <a:buSzTx/>
              <a:buNone/>
            </a:pPr>
            <a:r>
              <a:rPr lang="ru-RU" sz="2800" b="1" u="sng" dirty="0" smtClean="0">
                <a:solidFill>
                  <a:srgbClr val="92D050"/>
                </a:solidFill>
              </a:rPr>
              <a:t>Сопутствующие тенденции</a:t>
            </a:r>
          </a:p>
          <a:p>
            <a:pPr algn="just">
              <a:buClr>
                <a:schemeClr val="folHlink"/>
              </a:buClr>
              <a:buSzTx/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92D050"/>
                </a:solidFill>
              </a:rPr>
              <a:t> 	Идеологическая составляющая</a:t>
            </a:r>
          </a:p>
          <a:p>
            <a:pPr algn="just">
              <a:buClr>
                <a:schemeClr val="folHlink"/>
              </a:buClr>
              <a:buSzTx/>
              <a:buNone/>
            </a:pPr>
            <a:endParaRPr lang="en-US" sz="20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Tx/>
              <a:buChar char="-"/>
            </a:pPr>
            <a:r>
              <a:rPr lang="ru-RU" sz="2000" dirty="0" smtClean="0">
                <a:solidFill>
                  <a:srgbClr val="92D050"/>
                </a:solidFill>
              </a:rPr>
              <a:t>Отмена права профсоюзов на прямую законадательную инициативу</a:t>
            </a:r>
          </a:p>
          <a:p>
            <a:pPr algn="just">
              <a:buClr>
                <a:schemeClr val="folHlink"/>
              </a:buClr>
              <a:buSzTx/>
              <a:buFontTx/>
              <a:buChar char="-"/>
            </a:pPr>
            <a:endParaRPr lang="ru-RU" sz="20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Tx/>
              <a:buChar char="-"/>
            </a:pPr>
            <a:r>
              <a:rPr lang="ru-RU" sz="2000" dirty="0" smtClean="0">
                <a:solidFill>
                  <a:srgbClr val="92D050"/>
                </a:solidFill>
              </a:rPr>
              <a:t>Ограничение права профсоюзов участвовать в управлении государственных фондов социального назначения и формирующиеся в том числе и за счет налогов уплаченных трудящимися (пенсия, занятость, безработица, отдых и профилактика...) </a:t>
            </a: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0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Tx/>
              <a:buChar char="-"/>
            </a:pPr>
            <a:r>
              <a:rPr lang="ru-RU" sz="2000" dirty="0" smtClean="0">
                <a:solidFill>
                  <a:srgbClr val="92D050"/>
                </a:solidFill>
              </a:rPr>
              <a:t>Отмена права профсоюза на участие управлять (в формате социального диалога) государственной трудовой инспекцией и эффективно участвовать в расследовании несчастных производстенных случаев и правовых нарушений</a:t>
            </a:r>
          </a:p>
          <a:p>
            <a:pPr algn="just">
              <a:buClr>
                <a:schemeClr val="folHlink"/>
              </a:buClr>
              <a:buSzTx/>
              <a:buFontTx/>
              <a:buChar char="-"/>
            </a:pPr>
            <a:endParaRPr lang="ru-RU" sz="20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Tx/>
              <a:buChar char="-"/>
            </a:pPr>
            <a:r>
              <a:rPr lang="ru-RU" sz="2000" dirty="0" smtClean="0">
                <a:solidFill>
                  <a:srgbClr val="92D050"/>
                </a:solidFill>
              </a:rPr>
              <a:t>Ослабление роли Трехсторонных органов Социального Диалога </a:t>
            </a:r>
          </a:p>
          <a:p>
            <a:pPr algn="just">
              <a:buClr>
                <a:schemeClr val="folHlink"/>
              </a:buClr>
              <a:buSzTx/>
              <a:buFontTx/>
              <a:buChar char="-"/>
            </a:pPr>
            <a:endParaRPr lang="ru-RU" sz="20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Tx/>
              <a:buChar char="-"/>
            </a:pPr>
            <a:r>
              <a:rPr lang="ru-RU" sz="2000" dirty="0" smtClean="0">
                <a:solidFill>
                  <a:srgbClr val="92D050"/>
                </a:solidFill>
              </a:rPr>
              <a:t>И т.д. </a:t>
            </a:r>
          </a:p>
          <a:p>
            <a:pPr algn="just">
              <a:buClr>
                <a:schemeClr val="folHlink"/>
              </a:buClr>
              <a:buSzTx/>
              <a:buFontTx/>
              <a:buChar char="-"/>
            </a:pPr>
            <a:endParaRPr lang="ru-RU" sz="18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Tx/>
              <a:buChar char="-"/>
            </a:pPr>
            <a:endParaRPr lang="ru-RU" sz="18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Tx/>
              <a:buChar char="-"/>
            </a:pPr>
            <a:endParaRPr lang="ru-RU" sz="18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Tx/>
              <a:buChar char="-"/>
            </a:pPr>
            <a:endParaRPr lang="ru-RU" sz="18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b="1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algn="just">
              <a:buClr>
                <a:schemeClr val="folHlink"/>
              </a:buClr>
              <a:buSzTx/>
              <a:buNone/>
            </a:pPr>
            <a:endParaRPr lang="en-US" sz="2800" dirty="0" smtClean="0"/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3100" dirty="0" smtClean="0"/>
          </a:p>
          <a:p>
            <a:pPr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Международная Организация Труда-МОТ</a:t>
            </a:r>
            <a:endParaRPr lang="ru-RU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85860"/>
            <a:ext cx="8424862" cy="5357850"/>
          </a:xfrm>
        </p:spPr>
        <p:txBody>
          <a:bodyPr>
            <a:normAutofit/>
          </a:bodyPr>
          <a:lstStyle/>
          <a:p>
            <a:pPr algn="just">
              <a:buClr>
                <a:schemeClr val="folHlink"/>
              </a:buClr>
              <a:buSzTx/>
              <a:buNone/>
            </a:pPr>
            <a:r>
              <a:rPr lang="ru-RU" sz="2400" b="1" u="sng" dirty="0" smtClean="0">
                <a:solidFill>
                  <a:srgbClr val="92D050"/>
                </a:solidFill>
              </a:rPr>
              <a:t>Сопутствующие тенденции</a:t>
            </a:r>
            <a:endParaRPr lang="ru-RU" sz="24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None/>
            </a:pPr>
            <a:r>
              <a:rPr lang="ru-RU" sz="2400" dirty="0" smtClean="0">
                <a:solidFill>
                  <a:srgbClr val="92D050"/>
                </a:solidFill>
              </a:rPr>
              <a:t>Социально-трудовая составляющая</a:t>
            </a: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4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92D050"/>
                </a:solidFill>
              </a:rPr>
              <a:t>Отмена права профсоюзов на значительное (если не решающее) влияние на сохранение за работником рабочего места, зарплаты, должностного статуса и на защиту от несправедливого уволнения.</a:t>
            </a:r>
          </a:p>
          <a:p>
            <a:pPr algn="just">
              <a:buClr>
                <a:schemeClr val="folHlink"/>
              </a:buClr>
              <a:buSzTx/>
              <a:buNone/>
            </a:pPr>
            <a:endParaRPr lang="ru-RU" sz="18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92D050"/>
                </a:solidFill>
              </a:rPr>
              <a:t>Содействие созданию</a:t>
            </a:r>
            <a:r>
              <a:rPr lang="en-US" sz="1800" dirty="0" smtClean="0">
                <a:solidFill>
                  <a:srgbClr val="92D050"/>
                </a:solidFill>
              </a:rPr>
              <a:t>/</a:t>
            </a:r>
            <a:r>
              <a:rPr lang="ru-RU" sz="1800" dirty="0" smtClean="0">
                <a:solidFill>
                  <a:srgbClr val="92D050"/>
                </a:solidFill>
              </a:rPr>
              <a:t>существованию на предприятиях неких </a:t>
            </a:r>
            <a:r>
              <a:rPr lang="en-US" sz="1800" dirty="0" smtClean="0">
                <a:solidFill>
                  <a:srgbClr val="92D050"/>
                </a:solidFill>
              </a:rPr>
              <a:t>“</a:t>
            </a:r>
            <a:r>
              <a:rPr lang="ru-RU" sz="1800" dirty="0" smtClean="0">
                <a:solidFill>
                  <a:srgbClr val="92D050"/>
                </a:solidFill>
              </a:rPr>
              <a:t>представительных органов трудящихся</a:t>
            </a:r>
            <a:r>
              <a:rPr lang="en-US" sz="1800" dirty="0" smtClean="0">
                <a:solidFill>
                  <a:srgbClr val="92D050"/>
                </a:solidFill>
              </a:rPr>
              <a:t>”</a:t>
            </a:r>
            <a:r>
              <a:rPr lang="ru-RU" sz="1800" dirty="0" smtClean="0">
                <a:solidFill>
                  <a:srgbClr val="92D050"/>
                </a:solidFill>
              </a:rPr>
              <a:t>, как альтернатив профсоюзам и имеющим права вести трудовые споры, переговоры и даже подписывать коллективный договор.</a:t>
            </a:r>
          </a:p>
          <a:p>
            <a:pPr algn="just">
              <a:buClr>
                <a:schemeClr val="folHlink"/>
              </a:buClr>
              <a:buSzTx/>
              <a:buNone/>
            </a:pPr>
            <a:endParaRPr lang="ru-RU" sz="18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92D050"/>
                </a:solidFill>
              </a:rPr>
              <a:t>Широкое использование срочных трудовых договоров.</a:t>
            </a:r>
          </a:p>
          <a:p>
            <a:pPr algn="just">
              <a:buClr>
                <a:schemeClr val="folHlink"/>
              </a:buClr>
              <a:buSzTx/>
              <a:buNone/>
            </a:pPr>
            <a:endParaRPr lang="ru-RU" sz="18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92D050"/>
                </a:solidFill>
              </a:rPr>
              <a:t>Неэффективный или несуществующий государственный механизм контроля за исполнением коллективных договоров.</a:t>
            </a:r>
          </a:p>
          <a:p>
            <a:pPr algn="just">
              <a:buClr>
                <a:schemeClr val="folHlink"/>
              </a:buClr>
              <a:buSzTx/>
              <a:buFont typeface="Wingdings" pitchFamily="2" charset="2"/>
              <a:buChar char="ü"/>
            </a:pPr>
            <a:endParaRPr lang="ru-RU" sz="18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18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4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en-US" sz="20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Tx/>
              <a:buChar char="-"/>
            </a:pPr>
            <a:endParaRPr lang="ru-RU" sz="18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Tx/>
              <a:buChar char="-"/>
            </a:pPr>
            <a:endParaRPr lang="ru-RU" sz="18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Tx/>
              <a:buChar char="-"/>
            </a:pPr>
            <a:endParaRPr lang="ru-RU" sz="18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Tx/>
              <a:buChar char="-"/>
            </a:pPr>
            <a:endParaRPr lang="ru-RU" sz="18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b="1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algn="just">
              <a:buClr>
                <a:schemeClr val="folHlink"/>
              </a:buClr>
              <a:buSzTx/>
              <a:buNone/>
            </a:pPr>
            <a:endParaRPr lang="en-US" sz="2800" dirty="0" smtClean="0"/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3100" dirty="0" smtClean="0"/>
          </a:p>
          <a:p>
            <a:pPr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МОТ, Москва, Офис для ВЕ и ЦА</a:t>
            </a:r>
            <a:endParaRPr lang="en-US" sz="2800" dirty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85720" y="1142984"/>
          <a:ext cx="8643997" cy="5572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resentation" r:id="rId4" imgW="4570654" imgH="3427618" progId="PowerPoint.Show.12">
                  <p:embed/>
                </p:oleObj>
              </mc:Choice>
              <mc:Fallback>
                <p:oleObj name="Presentation" r:id="rId4" imgW="4570654" imgH="3427618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1142984"/>
                        <a:ext cx="8643997" cy="55721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Международная Организация Труда-МОТ</a:t>
            </a:r>
            <a:endParaRPr lang="ru-RU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85860"/>
            <a:ext cx="8424862" cy="5357850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chemeClr val="folHlink"/>
              </a:buClr>
              <a:buSzTx/>
              <a:buNone/>
            </a:pPr>
            <a:endParaRPr lang="ru-RU" sz="2400" b="1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None/>
            </a:pPr>
            <a:r>
              <a:rPr lang="ru-RU" sz="2400" b="1" dirty="0" smtClean="0">
                <a:solidFill>
                  <a:srgbClr val="92D050"/>
                </a:solidFill>
              </a:rPr>
              <a:t>Ограничение и уменьшение Государственного участия в регулировании Трудового Рынка и Трудовых Отношений</a:t>
            </a: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400" b="1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92D050"/>
                </a:solidFill>
              </a:rPr>
              <a:t>Ослабление государственного мониторинга и надзора за соблюдением национального трудового законодательства и применения Международных Трудовых Норм</a:t>
            </a: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4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92D050"/>
                </a:solidFill>
              </a:rPr>
              <a:t>Ослабление Государственных Институтов Трудового Рынка и Трудовой Администрации</a:t>
            </a:r>
          </a:p>
          <a:p>
            <a:pPr algn="just">
              <a:buClr>
                <a:schemeClr val="folHlink"/>
              </a:buClr>
              <a:buSzTx/>
              <a:buFont typeface="Wingdings" pitchFamily="2" charset="2"/>
              <a:buChar char="ü"/>
            </a:pPr>
            <a:endParaRPr lang="ru-RU" sz="24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92D050"/>
                </a:solidFill>
              </a:rPr>
              <a:t>Ослабление роли и радикальное сокращение мандата, числа и полномочий Трудовых Инспекторов</a:t>
            </a:r>
          </a:p>
          <a:p>
            <a:pPr algn="just">
              <a:buClr>
                <a:schemeClr val="folHlink"/>
              </a:buClr>
              <a:buSzTx/>
              <a:buFont typeface="Wingdings" pitchFamily="2" charset="2"/>
              <a:buChar char="ü"/>
            </a:pPr>
            <a:endParaRPr lang="ru-RU" sz="24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92D050"/>
                </a:solidFill>
              </a:rPr>
              <a:t>И т.д.</a:t>
            </a:r>
          </a:p>
          <a:p>
            <a:pPr algn="just">
              <a:buClr>
                <a:schemeClr val="folHlink"/>
              </a:buClr>
              <a:buSzTx/>
              <a:buFont typeface="Wingdings" pitchFamily="2" charset="2"/>
              <a:buChar char="ü"/>
            </a:pPr>
            <a:endParaRPr lang="ru-RU" sz="24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en-US" sz="20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Tx/>
              <a:buChar char="-"/>
            </a:pPr>
            <a:endParaRPr lang="ru-RU" sz="18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Tx/>
              <a:buChar char="-"/>
            </a:pPr>
            <a:endParaRPr lang="ru-RU" sz="18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Tx/>
              <a:buChar char="-"/>
            </a:pPr>
            <a:endParaRPr lang="ru-RU" sz="18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Tx/>
              <a:buChar char="-"/>
            </a:pPr>
            <a:endParaRPr lang="ru-RU" sz="18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b="1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algn="just">
              <a:buClr>
                <a:schemeClr val="folHlink"/>
              </a:buClr>
              <a:buSzTx/>
              <a:buNone/>
            </a:pPr>
            <a:endParaRPr lang="en-US" sz="2800" dirty="0" smtClean="0"/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3100" dirty="0" smtClean="0"/>
          </a:p>
          <a:p>
            <a:pPr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Международная Организация Труда-МОТ</a:t>
            </a:r>
            <a:endParaRPr lang="ru-RU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85860"/>
            <a:ext cx="8424862" cy="5357850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folHlink"/>
              </a:buClr>
              <a:buSzTx/>
              <a:buNone/>
            </a:pPr>
            <a:endParaRPr lang="ru-RU" sz="20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92D050"/>
                </a:solidFill>
              </a:rPr>
              <a:t>В результате </a:t>
            </a:r>
            <a:r>
              <a:rPr lang="en-US" sz="2000" dirty="0" smtClean="0">
                <a:solidFill>
                  <a:srgbClr val="92D050"/>
                </a:solidFill>
              </a:rPr>
              <a:t>:</a:t>
            </a:r>
            <a:endParaRPr lang="ru-RU" sz="20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0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92D050"/>
                </a:solidFill>
              </a:rPr>
              <a:t>подрываются существующие взаимоотношения между социалными партнерами</a:t>
            </a: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0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92D050"/>
                </a:solidFill>
              </a:rPr>
              <a:t>Прерятствия созданию профсоюзов, особенно в Транснациональных Компаниях</a:t>
            </a: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0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92D050"/>
                </a:solidFill>
              </a:rPr>
              <a:t>Неэфективная борьба с неформалной занятостью (особенно в глобальных цепях поставок) и содействие Самозанятости</a:t>
            </a: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0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92D050"/>
                </a:solidFill>
              </a:rPr>
              <a:t>Отмена или угроза отмены традиционных форм сотрудничества (централизованный сбор членских взносов, обмен достоверной и достаточной</a:t>
            </a:r>
            <a:r>
              <a:rPr lang="en-US" sz="2000" dirty="0" smtClean="0">
                <a:solidFill>
                  <a:srgbClr val="92D050"/>
                </a:solidFill>
              </a:rPr>
              <a:t>/</a:t>
            </a:r>
            <a:r>
              <a:rPr lang="ru-RU" sz="2000" dirty="0" smtClean="0">
                <a:solidFill>
                  <a:srgbClr val="92D050"/>
                </a:solidFill>
              </a:rPr>
              <a:t>необходимой информацией между партнероми..) </a:t>
            </a:r>
          </a:p>
          <a:p>
            <a:pPr algn="just">
              <a:buClr>
                <a:schemeClr val="folHlink"/>
              </a:buClr>
              <a:buSzTx/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92D050"/>
                </a:solidFill>
              </a:rPr>
              <a:t>И т.д. </a:t>
            </a:r>
          </a:p>
          <a:p>
            <a:pPr algn="just">
              <a:buClr>
                <a:schemeClr val="folHlink"/>
              </a:buClr>
              <a:buSzTx/>
              <a:buFont typeface="Wingdings" pitchFamily="2" charset="2"/>
              <a:buChar char="Ø"/>
            </a:pPr>
            <a:endParaRPr lang="ru-RU" sz="20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 typeface="Wingdings" pitchFamily="2" charset="2"/>
              <a:buChar char="Ø"/>
            </a:pPr>
            <a:endParaRPr lang="ru-RU" sz="20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 typeface="Wingdings" pitchFamily="2" charset="2"/>
              <a:buChar char="Ø"/>
            </a:pPr>
            <a:endParaRPr lang="ru-RU" sz="20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b="1" u="sng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b="1" u="sng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400" b="1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 typeface="Wingdings" pitchFamily="2" charset="2"/>
              <a:buChar char="ü"/>
            </a:pPr>
            <a:endParaRPr lang="ru-RU" sz="24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en-US" sz="20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Tx/>
              <a:buChar char="-"/>
            </a:pPr>
            <a:endParaRPr lang="ru-RU" sz="18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Tx/>
              <a:buChar char="-"/>
            </a:pPr>
            <a:endParaRPr lang="ru-RU" sz="18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Tx/>
              <a:buChar char="-"/>
            </a:pPr>
            <a:endParaRPr lang="ru-RU" sz="18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Tx/>
              <a:buChar char="-"/>
            </a:pPr>
            <a:endParaRPr lang="ru-RU" sz="1800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b="1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algn="just">
              <a:buClr>
                <a:schemeClr val="folHlink"/>
              </a:buClr>
              <a:buSzTx/>
              <a:buNone/>
            </a:pPr>
            <a:endParaRPr lang="en-US" sz="2800" dirty="0" smtClean="0"/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3100" dirty="0" smtClean="0"/>
          </a:p>
          <a:p>
            <a:pPr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Международная Организация Труда-МОТ</a:t>
            </a:r>
            <a:endParaRPr lang="ru-RU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85860"/>
            <a:ext cx="8424862" cy="5357850"/>
          </a:xfrm>
        </p:spPr>
        <p:txBody>
          <a:bodyPr>
            <a:normAutofit lnSpcReduction="10000"/>
          </a:bodyPr>
          <a:lstStyle/>
          <a:p>
            <a:pPr algn="ctr">
              <a:buClr>
                <a:schemeClr val="folHlink"/>
              </a:buClr>
              <a:buSzTx/>
              <a:buNone/>
            </a:pPr>
            <a:r>
              <a:rPr lang="ru-RU" sz="2200" b="1" dirty="0" smtClean="0">
                <a:solidFill>
                  <a:srgbClr val="92D050"/>
                </a:solidFill>
              </a:rPr>
              <a:t>Профсоюз – Объединения Трудящихся для </a:t>
            </a:r>
          </a:p>
          <a:p>
            <a:pPr>
              <a:buClr>
                <a:schemeClr val="folHlink"/>
              </a:buClr>
              <a:buSzTx/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92D050"/>
                </a:solidFill>
              </a:rPr>
              <a:t>защиты трудовых прав </a:t>
            </a:r>
          </a:p>
          <a:p>
            <a:pPr>
              <a:buClr>
                <a:schemeClr val="folHlink"/>
              </a:buClr>
              <a:buSzTx/>
              <a:buNone/>
            </a:pPr>
            <a:r>
              <a:rPr lang="ru-RU" sz="2200" b="1" dirty="0" smtClean="0">
                <a:solidFill>
                  <a:srgbClr val="92D050"/>
                </a:solidFill>
              </a:rPr>
              <a:t>		и </a:t>
            </a:r>
          </a:p>
          <a:p>
            <a:pPr>
              <a:buClr>
                <a:schemeClr val="folHlink"/>
              </a:buClr>
              <a:buSzTx/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92D050"/>
                </a:solidFill>
              </a:rPr>
              <a:t>представления их законных интересов в отношениях с Работодателем и Государством</a:t>
            </a:r>
          </a:p>
          <a:p>
            <a:pPr>
              <a:buClr>
                <a:schemeClr val="folHlink"/>
              </a:buClr>
              <a:buSzTx/>
              <a:buNone/>
            </a:pPr>
            <a:endParaRPr lang="ru-RU" sz="2200" b="1" dirty="0" smtClean="0">
              <a:solidFill>
                <a:srgbClr val="92D050"/>
              </a:solidFill>
            </a:endParaRPr>
          </a:p>
          <a:p>
            <a:pPr>
              <a:buClr>
                <a:schemeClr val="folHlink"/>
              </a:buClr>
              <a:buSzTx/>
              <a:buNone/>
            </a:pPr>
            <a:r>
              <a:rPr lang="ru-RU" sz="2400" b="1" dirty="0" smtClean="0">
                <a:solidFill>
                  <a:srgbClr val="92D050"/>
                </a:solidFill>
              </a:rPr>
              <a:t>- Профсоюз  не проблема, а часть решения проблемы</a:t>
            </a:r>
          </a:p>
          <a:p>
            <a:pPr algn="ctr">
              <a:buClr>
                <a:schemeClr val="folHlink"/>
              </a:buClr>
              <a:buSzTx/>
              <a:buNone/>
            </a:pPr>
            <a:endParaRPr lang="ru-RU" sz="2800" b="1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 typeface="Wingdings" pitchFamily="2" charset="2"/>
              <a:buChar char="q"/>
            </a:pPr>
            <a:r>
              <a:rPr lang="ru-RU" sz="2000" b="1" u="sng" dirty="0" smtClean="0">
                <a:solidFill>
                  <a:srgbClr val="92D050"/>
                </a:solidFill>
              </a:rPr>
              <a:t>Конвенции МОТ  87 и 98 для Профсоюзов и Организаций Работодателей </a:t>
            </a:r>
          </a:p>
          <a:p>
            <a:pPr algn="just">
              <a:buClr>
                <a:schemeClr val="folHlink"/>
              </a:buClr>
              <a:buSzTx/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92D050"/>
                </a:solidFill>
              </a:rPr>
              <a:t>Права на Объединение, т.е. на создание организации трудящихся и работадателей</a:t>
            </a:r>
          </a:p>
          <a:p>
            <a:pPr algn="just">
              <a:buClr>
                <a:schemeClr val="folHlink"/>
              </a:buClr>
              <a:buSzTx/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92D050"/>
                </a:solidFill>
              </a:rPr>
              <a:t>Права на Независимость(невмешатнльство) друг от друга </a:t>
            </a:r>
          </a:p>
          <a:p>
            <a:pPr algn="just">
              <a:buClr>
                <a:schemeClr val="folHlink"/>
              </a:buClr>
              <a:buSzTx/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92D050"/>
                </a:solidFill>
              </a:rPr>
              <a:t>Права на коллективные переговоры и подписание коллективного договора (добросовестность,  поощрение диалога</a:t>
            </a:r>
            <a:r>
              <a:rPr lang="en-US" sz="2000" b="1" dirty="0" smtClean="0">
                <a:solidFill>
                  <a:srgbClr val="92D050"/>
                </a:solidFill>
              </a:rPr>
              <a:t>/</a:t>
            </a:r>
            <a:r>
              <a:rPr lang="ru-RU" sz="2000" b="1" dirty="0" smtClean="0">
                <a:solidFill>
                  <a:srgbClr val="92D050"/>
                </a:solidFill>
              </a:rPr>
              <a:t>переговоров)</a:t>
            </a: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000" b="1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b="1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 typeface="Wingdings" pitchFamily="2" charset="2"/>
              <a:buChar char="Ø"/>
            </a:pPr>
            <a:endParaRPr lang="ru-RU" sz="2800" b="1" dirty="0" smtClean="0">
              <a:solidFill>
                <a:srgbClr val="92D050"/>
              </a:solidFill>
            </a:endParaRPr>
          </a:p>
          <a:p>
            <a:pPr>
              <a:buNone/>
            </a:pPr>
            <a:endParaRPr lang="en-US" sz="2800" dirty="0" smtClean="0"/>
          </a:p>
          <a:p>
            <a:pPr algn="just">
              <a:buClr>
                <a:schemeClr val="folHlink"/>
              </a:buClr>
              <a:buSzTx/>
              <a:buNone/>
            </a:pPr>
            <a:endParaRPr lang="en-US" sz="2800" dirty="0" smtClean="0"/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3100" dirty="0" smtClean="0"/>
          </a:p>
          <a:p>
            <a:pPr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Международная Организация Труда-МОТ</a:t>
            </a:r>
            <a:endParaRPr lang="ru-RU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85860"/>
            <a:ext cx="8424862" cy="5357850"/>
          </a:xfrm>
        </p:spPr>
        <p:txBody>
          <a:bodyPr>
            <a:normAutofit/>
          </a:bodyPr>
          <a:lstStyle/>
          <a:p>
            <a:pPr algn="just">
              <a:buClr>
                <a:schemeClr val="folHlink"/>
              </a:buClr>
              <a:buSzTx/>
              <a:buNone/>
            </a:pPr>
            <a:r>
              <a:rPr lang="ru-RU" sz="2400" b="1" dirty="0" smtClean="0">
                <a:solidFill>
                  <a:srgbClr val="92D050"/>
                </a:solidFill>
              </a:rPr>
              <a:t>Остро Стоящие вопросы в регионе</a:t>
            </a:r>
            <a:r>
              <a:rPr lang="en-US" sz="2400" b="1" dirty="0" smtClean="0">
                <a:solidFill>
                  <a:srgbClr val="92D050"/>
                </a:solidFill>
              </a:rPr>
              <a:t>:</a:t>
            </a:r>
            <a:endParaRPr lang="ru-RU" sz="2400" b="1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000" b="1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None/>
            </a:pPr>
            <a:r>
              <a:rPr lang="ru-RU" sz="2000" b="1" dirty="0" smtClean="0">
                <a:solidFill>
                  <a:srgbClr val="92D050"/>
                </a:solidFill>
              </a:rPr>
              <a:t>Беларусь – Свобода обьединения, право на коллективные переговоры, принудительный труд</a:t>
            </a:r>
          </a:p>
          <a:p>
            <a:pPr algn="just">
              <a:buClr>
                <a:schemeClr val="folHlink"/>
              </a:buClr>
              <a:buSzTx/>
              <a:buNone/>
            </a:pPr>
            <a:r>
              <a:rPr lang="ru-RU" sz="2000" b="1" dirty="0" smtClean="0">
                <a:solidFill>
                  <a:srgbClr val="92D050"/>
                </a:solidFill>
              </a:rPr>
              <a:t>Грузия - Свобода обьединения, право на коллективные переговоры, трудовая администрация</a:t>
            </a:r>
            <a:r>
              <a:rPr lang="en-US" sz="2000" b="1" dirty="0" smtClean="0">
                <a:solidFill>
                  <a:srgbClr val="92D050"/>
                </a:solidFill>
              </a:rPr>
              <a:t> /</a:t>
            </a:r>
            <a:r>
              <a:rPr lang="ru-RU" sz="2000" b="1" dirty="0" smtClean="0">
                <a:solidFill>
                  <a:srgbClr val="92D050"/>
                </a:solidFill>
              </a:rPr>
              <a:t>Инспекция труда</a:t>
            </a:r>
          </a:p>
          <a:p>
            <a:pPr algn="just">
              <a:buClr>
                <a:schemeClr val="folHlink"/>
              </a:buClr>
              <a:buSzTx/>
              <a:buNone/>
            </a:pPr>
            <a:r>
              <a:rPr lang="ru-RU" sz="2000" b="1" dirty="0" smtClean="0">
                <a:solidFill>
                  <a:srgbClr val="92D050"/>
                </a:solidFill>
              </a:rPr>
              <a:t>Армения - трудовая администрация</a:t>
            </a:r>
            <a:r>
              <a:rPr lang="en-US" sz="2000" b="1" dirty="0" smtClean="0">
                <a:solidFill>
                  <a:srgbClr val="92D050"/>
                </a:solidFill>
              </a:rPr>
              <a:t>/</a:t>
            </a:r>
            <a:r>
              <a:rPr lang="ru-RU" sz="2000" b="1" dirty="0" smtClean="0">
                <a:solidFill>
                  <a:srgbClr val="92D050"/>
                </a:solidFill>
              </a:rPr>
              <a:t>Инспекция труда</a:t>
            </a:r>
          </a:p>
          <a:p>
            <a:pPr algn="just">
              <a:buClr>
                <a:schemeClr val="folHlink"/>
              </a:buClr>
              <a:buSzTx/>
              <a:buNone/>
            </a:pPr>
            <a:r>
              <a:rPr lang="ru-RU" sz="2000" b="1" dirty="0" smtClean="0">
                <a:solidFill>
                  <a:srgbClr val="92D050"/>
                </a:solidFill>
              </a:rPr>
              <a:t>Азербайджан – неформальная экономика, Инспекция труда</a:t>
            </a:r>
          </a:p>
          <a:p>
            <a:pPr algn="just">
              <a:buClr>
                <a:schemeClr val="folHlink"/>
              </a:buClr>
              <a:buSzTx/>
              <a:buNone/>
            </a:pPr>
            <a:r>
              <a:rPr lang="ru-RU" sz="2000" b="1" dirty="0" smtClean="0">
                <a:solidFill>
                  <a:srgbClr val="92D050"/>
                </a:solidFill>
              </a:rPr>
              <a:t>Казахстан - Свобода обьединения</a:t>
            </a:r>
          </a:p>
          <a:p>
            <a:pPr algn="just">
              <a:buClr>
                <a:schemeClr val="folHlink"/>
              </a:buClr>
              <a:buSzTx/>
              <a:buNone/>
            </a:pPr>
            <a:r>
              <a:rPr lang="ru-RU" sz="2000" b="1" dirty="0" smtClean="0">
                <a:solidFill>
                  <a:srgbClr val="92D050"/>
                </a:solidFill>
              </a:rPr>
              <a:t>Кыргызстан - неформальная экономика , Инспекция труда</a:t>
            </a:r>
          </a:p>
          <a:p>
            <a:pPr algn="just">
              <a:buClr>
                <a:schemeClr val="folHlink"/>
              </a:buClr>
              <a:buSzTx/>
              <a:buNone/>
            </a:pPr>
            <a:r>
              <a:rPr lang="ru-RU" sz="2000" b="1" dirty="0" smtClean="0">
                <a:solidFill>
                  <a:srgbClr val="92D050"/>
                </a:solidFill>
              </a:rPr>
              <a:t>Узбекистан – Принудительный Труд</a:t>
            </a:r>
          </a:p>
          <a:p>
            <a:pPr algn="just">
              <a:buClr>
                <a:schemeClr val="folHlink"/>
              </a:buClr>
              <a:buSzTx/>
              <a:buNone/>
            </a:pPr>
            <a:r>
              <a:rPr lang="ru-RU" sz="2000" b="1" dirty="0" smtClean="0">
                <a:solidFill>
                  <a:srgbClr val="92D050"/>
                </a:solidFill>
              </a:rPr>
              <a:t>Таджикистан - неформальная экономика, Инспекция труда</a:t>
            </a:r>
          </a:p>
          <a:p>
            <a:pPr algn="just">
              <a:buClr>
                <a:schemeClr val="folHlink"/>
              </a:buClr>
              <a:buSzTx/>
              <a:buNone/>
            </a:pPr>
            <a:r>
              <a:rPr lang="ru-RU" sz="2000" b="1" dirty="0" smtClean="0">
                <a:solidFill>
                  <a:srgbClr val="92D050"/>
                </a:solidFill>
              </a:rPr>
              <a:t>Россия – неформальная занятость, трудовая миграция</a:t>
            </a: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b="1" dirty="0" smtClean="0">
              <a:solidFill>
                <a:srgbClr val="92D050"/>
              </a:solidFill>
            </a:endParaRPr>
          </a:p>
          <a:p>
            <a:pPr algn="just">
              <a:buClr>
                <a:schemeClr val="folHlink"/>
              </a:buClr>
              <a:buSzTx/>
              <a:buFont typeface="Wingdings" pitchFamily="2" charset="2"/>
              <a:buChar char="Ø"/>
            </a:pPr>
            <a:endParaRPr lang="ru-RU" sz="2800" b="1" dirty="0" smtClean="0">
              <a:solidFill>
                <a:srgbClr val="92D050"/>
              </a:solidFill>
            </a:endParaRPr>
          </a:p>
          <a:p>
            <a:pPr>
              <a:buNone/>
            </a:pPr>
            <a:endParaRPr lang="en-US" sz="2800" dirty="0" smtClean="0"/>
          </a:p>
          <a:p>
            <a:pPr algn="just">
              <a:buClr>
                <a:schemeClr val="folHlink"/>
              </a:buClr>
              <a:buSzTx/>
              <a:buNone/>
            </a:pPr>
            <a:endParaRPr lang="en-US" sz="2800" dirty="0" smtClean="0"/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3100" dirty="0" smtClean="0"/>
          </a:p>
          <a:p>
            <a:pPr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  <a:p>
            <a:pPr algn="just">
              <a:buClr>
                <a:schemeClr val="folHlink"/>
              </a:buClr>
              <a:buSzTx/>
              <a:buNone/>
            </a:pPr>
            <a:endParaRPr lang="ru-RU" sz="2800" dirty="0" smtClean="0"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500034" y="1428736"/>
            <a:ext cx="8429684" cy="4857764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endParaRPr lang="ru-RU" sz="4000" dirty="0" smtClean="0">
              <a:solidFill>
                <a:srgbClr val="115964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Спасибо за внимание</a:t>
            </a:r>
            <a:r>
              <a:rPr lang="ka-GE" sz="4000" b="1" dirty="0" smtClean="0">
                <a:solidFill>
                  <a:srgbClr val="00B050"/>
                </a:solidFill>
              </a:rPr>
              <a:t>!</a:t>
            </a:r>
            <a:endParaRPr lang="ru-RU" sz="4000" b="1" dirty="0" smtClean="0">
              <a:solidFill>
                <a:srgbClr val="00B05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40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2000" i="1" dirty="0" smtClean="0"/>
              <a:t>Гоча Александриа</a:t>
            </a:r>
          </a:p>
          <a:p>
            <a:pPr>
              <a:buNone/>
            </a:pPr>
            <a:r>
              <a:rPr lang="ru-RU" sz="2000" i="1" dirty="0" smtClean="0"/>
              <a:t>Специалист по работе с трудящимся, </a:t>
            </a:r>
          </a:p>
          <a:p>
            <a:pPr>
              <a:buNone/>
            </a:pPr>
            <a:r>
              <a:rPr lang="ru-RU" sz="2000" i="1" dirty="0" smtClean="0"/>
              <a:t>Международная Организация Труда-МОТ</a:t>
            </a:r>
          </a:p>
          <a:p>
            <a:pPr>
              <a:buNone/>
            </a:pPr>
            <a:r>
              <a:rPr lang="ru-RU" sz="2000" i="1" dirty="0" smtClean="0"/>
              <a:t>Москва, Региональный Офис для Стран ВЕ и ЦА</a:t>
            </a:r>
            <a:endParaRPr lang="ru-RU" sz="2000" i="1" dirty="0" smtClean="0">
              <a:solidFill>
                <a:schemeClr val="folHlink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e-mail: aleksandria@ilo.org</a:t>
            </a:r>
            <a:endParaRPr lang="ru-RU" sz="20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МОТ, Москва, Офис для ВЕ и 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10 стран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23</a:t>
            </a:r>
            <a:r>
              <a:rPr lang="en-US" dirty="0" smtClean="0"/>
              <a:t>2</a:t>
            </a:r>
            <a:r>
              <a:rPr lang="ru-RU" dirty="0" smtClean="0"/>
              <a:t> миллионов жителей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20 миллионов кв.км.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Свыше 35 миллионов членов профсоюзов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Команда специалистов по направлениям достойного труда</a:t>
            </a:r>
            <a:br>
              <a:rPr lang="ru-RU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1984"/>
          </a:xfrm>
        </p:spPr>
        <p:txBody>
          <a:bodyPr/>
          <a:lstStyle/>
          <a:p>
            <a:r>
              <a:rPr lang="ru-RU" sz="2800" i="1" dirty="0" smtClean="0"/>
              <a:t>Международная Организация Труда</a:t>
            </a:r>
            <a:endParaRPr lang="ru-RU" sz="2800" b="1" dirty="0">
              <a:solidFill>
                <a:schemeClr val="folHlink"/>
              </a:solidFill>
              <a:latin typeface="Verdana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r>
              <a:rPr lang="ru-RU" sz="2400" dirty="0" smtClean="0"/>
              <a:t>Создана 1919г.  </a:t>
            </a:r>
            <a:endParaRPr lang="en-US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endParaRPr lang="ru-RU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r>
              <a:rPr lang="ru-RU" sz="2400" dirty="0" smtClean="0"/>
              <a:t>Конвенция о Рабочей Времени </a:t>
            </a:r>
          </a:p>
          <a:p>
            <a:pPr>
              <a:buNone/>
            </a:pPr>
            <a:r>
              <a:rPr lang="ru-RU" sz="2400" dirty="0" smtClean="0"/>
              <a:t>Конвенция об охране материнства</a:t>
            </a:r>
          </a:p>
          <a:p>
            <a:pPr>
              <a:buNone/>
            </a:pPr>
            <a:r>
              <a:rPr lang="ru-RU" sz="2400" dirty="0" smtClean="0"/>
              <a:t>Конвенция о труде женщин в ночное время</a:t>
            </a:r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endParaRPr lang="en-US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r>
              <a:rPr lang="ru-RU" sz="2400" dirty="0" smtClean="0"/>
              <a:t>Возабновила деятельность – 1944г.</a:t>
            </a:r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100" dirty="0" smtClean="0"/>
              <a:t>труд не является товаром</a:t>
            </a:r>
          </a:p>
          <a:p>
            <a:pPr>
              <a:buFont typeface="Wingdings" pitchFamily="2" charset="2"/>
              <a:buChar char="v"/>
            </a:pPr>
            <a:r>
              <a:rPr lang="ru-RU" sz="2100" dirty="0" smtClean="0"/>
              <a:t>свобода слова и свобода объединения являются необходимым условием постоянного прогресса</a:t>
            </a:r>
          </a:p>
          <a:p>
            <a:pPr>
              <a:buFont typeface="Wingdings" pitchFamily="2" charset="2"/>
              <a:buChar char="v"/>
            </a:pPr>
            <a:r>
              <a:rPr lang="ru-RU" sz="2100" dirty="0" smtClean="0"/>
              <a:t>нищета в любом месте является угрозой для общего благосостояния</a:t>
            </a:r>
          </a:p>
          <a:p>
            <a:pPr>
              <a:buFont typeface="Wingdings" pitchFamily="2" charset="2"/>
              <a:buChar char="v"/>
            </a:pPr>
            <a:r>
              <a:rPr lang="ru-RU" sz="2100" dirty="0" smtClean="0"/>
              <a:t>прочный мир может быть установлен только на основе социальной справедливости</a:t>
            </a:r>
          </a:p>
          <a:p>
            <a:pPr>
              <a:buFont typeface="Wingdings" pitchFamily="2" charset="2"/>
              <a:buChar char="v"/>
            </a:pPr>
            <a:endParaRPr lang="ru-RU" sz="2100" dirty="0" smtClean="0"/>
          </a:p>
          <a:p>
            <a:pPr>
              <a:buFont typeface="Wingdings" pitchFamily="2" charset="2"/>
              <a:buChar char="v"/>
            </a:pPr>
            <a:endParaRPr lang="en-US" sz="2100" dirty="0" smtClean="0"/>
          </a:p>
          <a:p>
            <a:pPr>
              <a:buFont typeface="Wingdings" pitchFamily="2" charset="2"/>
              <a:buChar char="v"/>
            </a:pPr>
            <a:endParaRPr lang="ru-RU" sz="2100" dirty="0" smtClean="0"/>
          </a:p>
          <a:p>
            <a:pPr>
              <a:buNone/>
            </a:pPr>
            <a:endParaRPr lang="ru-RU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1984"/>
          </a:xfrm>
        </p:spPr>
        <p:txBody>
          <a:bodyPr/>
          <a:lstStyle/>
          <a:p>
            <a:r>
              <a:rPr lang="ru-RU" sz="2800" i="1" dirty="0" smtClean="0"/>
              <a:t>Международная Организация Труда</a:t>
            </a:r>
            <a:endParaRPr lang="ru-RU" sz="2800" b="1" dirty="0">
              <a:solidFill>
                <a:schemeClr val="folHlink"/>
              </a:solidFill>
              <a:latin typeface="Verdana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endParaRPr lang="ru-RU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r>
              <a:rPr lang="ru-RU" sz="2400" dirty="0" smtClean="0"/>
              <a:t>Число безработных в мире  </a:t>
            </a:r>
            <a:r>
              <a:rPr lang="en-US" sz="2400" dirty="0" smtClean="0"/>
              <a:t>&gt; </a:t>
            </a:r>
            <a:r>
              <a:rPr lang="ru-RU" sz="2400" dirty="0" smtClean="0"/>
              <a:t>200 миллинов (5,7 %)</a:t>
            </a:r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endParaRPr lang="ru-RU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r>
              <a:rPr lang="ru-RU" sz="2400" dirty="0" smtClean="0"/>
              <a:t>Ожидается рост – на 3,4 миллионов за 2017 г. и 2,7 милл. в 2018 г.</a:t>
            </a:r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endParaRPr lang="ru-RU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q"/>
            </a:pPr>
            <a:r>
              <a:rPr lang="ru-RU" sz="2400" dirty="0" smtClean="0"/>
              <a:t>Безработица</a:t>
            </a:r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§"/>
            </a:pPr>
            <a:r>
              <a:rPr lang="ru-RU" sz="2400" dirty="0" smtClean="0"/>
              <a:t>Развитые страны – 6,2%</a:t>
            </a:r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§"/>
            </a:pPr>
            <a:r>
              <a:rPr lang="ru-RU" sz="2400" dirty="0" smtClean="0"/>
              <a:t>Развивающиеся страны – 5,5%</a:t>
            </a:r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endParaRPr lang="ru-RU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endParaRPr lang="en-US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v"/>
            </a:pPr>
            <a:r>
              <a:rPr lang="ru-RU" sz="1800" dirty="0" smtClean="0"/>
              <a:t>Прогноз по занятости и социальной ситуации в мире  - МОТ 2017</a:t>
            </a:r>
          </a:p>
          <a:p>
            <a:pPr>
              <a:buFont typeface="Wingdings" pitchFamily="2" charset="2"/>
              <a:buChar char="v"/>
            </a:pPr>
            <a:endParaRPr lang="ru-RU" sz="2100" dirty="0" smtClean="0"/>
          </a:p>
          <a:p>
            <a:pPr>
              <a:buFont typeface="Wingdings" pitchFamily="2" charset="2"/>
              <a:buChar char="v"/>
            </a:pPr>
            <a:endParaRPr lang="en-US" sz="2100" dirty="0" smtClean="0"/>
          </a:p>
          <a:p>
            <a:pPr>
              <a:buFont typeface="Wingdings" pitchFamily="2" charset="2"/>
              <a:buChar char="v"/>
            </a:pPr>
            <a:endParaRPr lang="ru-RU" sz="2100" dirty="0" smtClean="0"/>
          </a:p>
          <a:p>
            <a:pPr>
              <a:buNone/>
            </a:pPr>
            <a:endParaRPr lang="ru-RU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1984"/>
          </a:xfrm>
        </p:spPr>
        <p:txBody>
          <a:bodyPr/>
          <a:lstStyle/>
          <a:p>
            <a:r>
              <a:rPr lang="ru-RU" sz="2800" i="1" dirty="0" smtClean="0"/>
              <a:t>Международная Организация Труда</a:t>
            </a:r>
            <a:endParaRPr lang="ru-RU" sz="2800" b="1" dirty="0">
              <a:solidFill>
                <a:schemeClr val="folHlink"/>
              </a:solidFill>
              <a:latin typeface="Verdana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endParaRPr lang="ru-RU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endParaRPr lang="ru-RU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q"/>
            </a:pPr>
            <a:r>
              <a:rPr lang="ru-RU" sz="2400" dirty="0" smtClean="0"/>
              <a:t>Число занятых в плохих</a:t>
            </a:r>
            <a:r>
              <a:rPr lang="en-US" sz="2400" dirty="0" smtClean="0"/>
              <a:t>/</a:t>
            </a:r>
            <a:r>
              <a:rPr lang="ru-RU" sz="2400" dirty="0" smtClean="0"/>
              <a:t>рискованных условиях  </a:t>
            </a:r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§"/>
            </a:pPr>
            <a:r>
              <a:rPr lang="ru-RU" sz="2400" dirty="0" smtClean="0"/>
              <a:t>Развитые страны – 10,1 %</a:t>
            </a:r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§"/>
            </a:pPr>
            <a:r>
              <a:rPr lang="ru-RU" sz="2400" dirty="0" smtClean="0"/>
              <a:t>Развивающиеся страны – 78,7 %</a:t>
            </a:r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endParaRPr lang="ru-RU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q"/>
            </a:pPr>
            <a:endParaRPr lang="ru-RU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q"/>
            </a:pPr>
            <a:r>
              <a:rPr lang="ru-RU" sz="2400" dirty="0" smtClean="0"/>
              <a:t>Число работающих бедных</a:t>
            </a:r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§"/>
            </a:pPr>
            <a:r>
              <a:rPr lang="ru-RU" sz="2400" dirty="0" smtClean="0"/>
              <a:t>Развитые страны –  не наблюдается</a:t>
            </a:r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§"/>
            </a:pPr>
            <a:r>
              <a:rPr lang="ru-RU" sz="2400" dirty="0" smtClean="0"/>
              <a:t>Развивающиеся страны – 67,9 %</a:t>
            </a:r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endParaRPr lang="ru-RU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Ø"/>
            </a:pPr>
            <a:r>
              <a:rPr lang="ru-RU" sz="2400" dirty="0" smtClean="0"/>
              <a:t>работающие бедные – работники имеющие доход </a:t>
            </a:r>
            <a:r>
              <a:rPr lang="en-US" sz="2400" dirty="0" smtClean="0"/>
              <a:t>&lt; $ </a:t>
            </a:r>
            <a:r>
              <a:rPr lang="ru-RU" sz="2400" dirty="0" smtClean="0"/>
              <a:t>3,10</a:t>
            </a:r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Ø"/>
            </a:pPr>
            <a:r>
              <a:rPr lang="ru-RU" sz="2400" dirty="0" smtClean="0"/>
              <a:t>За чертой бедности в мире - 2,2 миллиардов </a:t>
            </a:r>
            <a:r>
              <a:rPr lang="en-US" sz="2400" dirty="0" smtClean="0"/>
              <a:t>&lt; </a:t>
            </a:r>
            <a:r>
              <a:rPr lang="ru-RU" sz="2400" dirty="0" smtClean="0"/>
              <a:t> </a:t>
            </a:r>
            <a:r>
              <a:rPr lang="en-US" sz="2400" dirty="0" smtClean="0"/>
              <a:t>$ </a:t>
            </a:r>
            <a:r>
              <a:rPr lang="ru-RU" sz="2400" dirty="0" smtClean="0"/>
              <a:t>2 в день</a:t>
            </a:r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§"/>
            </a:pPr>
            <a:endParaRPr lang="ru-RU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endParaRPr lang="en-US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endParaRPr lang="ru-RU" sz="2400" dirty="0" smtClean="0"/>
          </a:p>
          <a:p>
            <a:pPr>
              <a:buFont typeface="Wingdings" pitchFamily="2" charset="2"/>
              <a:buChar char="v"/>
            </a:pPr>
            <a:endParaRPr lang="ru-RU" sz="2100" dirty="0" smtClean="0"/>
          </a:p>
          <a:p>
            <a:pPr>
              <a:buFont typeface="Wingdings" pitchFamily="2" charset="2"/>
              <a:buChar char="v"/>
            </a:pPr>
            <a:endParaRPr lang="en-US" sz="2100" dirty="0" smtClean="0"/>
          </a:p>
          <a:p>
            <a:pPr>
              <a:buFont typeface="Wingdings" pitchFamily="2" charset="2"/>
              <a:buChar char="v"/>
            </a:pPr>
            <a:endParaRPr lang="ru-RU" sz="2100" dirty="0" smtClean="0"/>
          </a:p>
          <a:p>
            <a:pPr>
              <a:buNone/>
            </a:pPr>
            <a:endParaRPr lang="ru-RU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1984"/>
          </a:xfrm>
        </p:spPr>
        <p:txBody>
          <a:bodyPr/>
          <a:lstStyle/>
          <a:p>
            <a:r>
              <a:rPr lang="ru-RU" sz="2800" i="1" dirty="0" smtClean="0"/>
              <a:t>Международная Организация Труда</a:t>
            </a:r>
            <a:endParaRPr lang="ru-RU" sz="2800" b="1" dirty="0">
              <a:solidFill>
                <a:schemeClr val="folHlink"/>
              </a:solidFill>
              <a:latin typeface="Verdana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endParaRPr lang="ru-RU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endParaRPr lang="ru-RU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q"/>
            </a:pPr>
            <a:r>
              <a:rPr lang="ru-RU" sz="2400" dirty="0" smtClean="0"/>
              <a:t>Мировая экономика не генерирует </a:t>
            </a:r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Tx/>
              <a:buChar char="-"/>
            </a:pPr>
            <a:r>
              <a:rPr lang="ru-RU" sz="2400" dirty="0" smtClean="0"/>
              <a:t>достаточтое количество рабочих мест (47 мил.)</a:t>
            </a:r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Tx/>
              <a:buChar char="-"/>
            </a:pPr>
            <a:r>
              <a:rPr lang="ru-RU" sz="2400" dirty="0" smtClean="0"/>
              <a:t>Рабочих мест с удовлетворительным качеством</a:t>
            </a:r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Tx/>
              <a:buChar char="-"/>
            </a:pPr>
            <a:endParaRPr lang="ru-RU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Tx/>
              <a:buChar char="-"/>
            </a:pPr>
            <a:r>
              <a:rPr lang="ru-RU" sz="2400" dirty="0" smtClean="0"/>
              <a:t>Это индикатор недостаточной инклюзивности, т.е. Плоды экономического роста не распределяются справедливо</a:t>
            </a:r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Tx/>
              <a:buChar char="-"/>
            </a:pPr>
            <a:endParaRPr lang="ru-RU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Tx/>
              <a:buChar char="-"/>
            </a:pPr>
            <a:r>
              <a:rPr lang="ru-RU" sz="2400" dirty="0" smtClean="0"/>
              <a:t>Неформальная занятость и Самозанятость в мире, остается высоким  - 42,0 %, т.е. 1,4 миллиард. </a:t>
            </a:r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Tx/>
              <a:buChar char="-"/>
            </a:pPr>
            <a:r>
              <a:rPr lang="ru-RU" sz="2400" dirty="0" smtClean="0"/>
              <a:t>Каждый 4 из 5 рабочих в мире трудится в уязвимых-рискованных условиях </a:t>
            </a:r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§"/>
            </a:pPr>
            <a:endParaRPr lang="ru-RU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endParaRPr lang="en-US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endParaRPr lang="ru-RU" sz="2400" dirty="0" smtClean="0"/>
          </a:p>
          <a:p>
            <a:pPr>
              <a:buFont typeface="Wingdings" pitchFamily="2" charset="2"/>
              <a:buChar char="v"/>
            </a:pPr>
            <a:endParaRPr lang="ru-RU" sz="2100" dirty="0" smtClean="0"/>
          </a:p>
          <a:p>
            <a:pPr>
              <a:buFont typeface="Wingdings" pitchFamily="2" charset="2"/>
              <a:buChar char="v"/>
            </a:pPr>
            <a:endParaRPr lang="en-US" sz="2100" dirty="0" smtClean="0"/>
          </a:p>
          <a:p>
            <a:pPr>
              <a:buFont typeface="Wingdings" pitchFamily="2" charset="2"/>
              <a:buChar char="v"/>
            </a:pPr>
            <a:endParaRPr lang="ru-RU" sz="2100" dirty="0" smtClean="0"/>
          </a:p>
          <a:p>
            <a:pPr>
              <a:buNone/>
            </a:pPr>
            <a:endParaRPr lang="ru-RU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1984"/>
          </a:xfrm>
        </p:spPr>
        <p:txBody>
          <a:bodyPr/>
          <a:lstStyle/>
          <a:p>
            <a:r>
              <a:rPr lang="ru-RU" sz="2800" i="1" dirty="0" smtClean="0"/>
              <a:t>Международная Организация Труда</a:t>
            </a:r>
            <a:endParaRPr lang="ru-RU" sz="2800" b="1" dirty="0">
              <a:solidFill>
                <a:schemeClr val="folHlink"/>
              </a:solidFill>
              <a:latin typeface="Verdana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endParaRPr lang="ru-RU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endParaRPr lang="ru-RU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q"/>
            </a:pPr>
            <a:r>
              <a:rPr lang="ru-RU" sz="2400" dirty="0" smtClean="0"/>
              <a:t>Увеличивается</a:t>
            </a:r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ü"/>
            </a:pPr>
            <a:r>
              <a:rPr lang="ru-RU" sz="2400" dirty="0" smtClean="0"/>
              <a:t>Структурная безработица</a:t>
            </a:r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ü"/>
            </a:pPr>
            <a:r>
              <a:rPr lang="ru-RU" sz="2400" dirty="0" smtClean="0"/>
              <a:t>Долгосрочная безработица</a:t>
            </a:r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ü"/>
            </a:pPr>
            <a:endParaRPr lang="ru-RU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Ø"/>
            </a:pPr>
            <a:r>
              <a:rPr lang="ru-RU" sz="2400" dirty="0" smtClean="0"/>
              <a:t>Недостаток Достойного Труда все чаще является причиной социальных протестов и трудовой миграции</a:t>
            </a:r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q"/>
            </a:pPr>
            <a:endParaRPr lang="ru-RU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§"/>
            </a:pPr>
            <a:endParaRPr lang="ru-RU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endParaRPr lang="en-US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endParaRPr lang="ru-RU" sz="2400" dirty="0" smtClean="0"/>
          </a:p>
          <a:p>
            <a:pPr>
              <a:buFont typeface="Wingdings" pitchFamily="2" charset="2"/>
              <a:buChar char="v"/>
            </a:pPr>
            <a:endParaRPr lang="ru-RU" sz="2100" dirty="0" smtClean="0"/>
          </a:p>
          <a:p>
            <a:pPr>
              <a:buFont typeface="Wingdings" pitchFamily="2" charset="2"/>
              <a:buChar char="v"/>
            </a:pPr>
            <a:endParaRPr lang="en-US" sz="2100" dirty="0" smtClean="0"/>
          </a:p>
          <a:p>
            <a:pPr>
              <a:buFont typeface="Wingdings" pitchFamily="2" charset="2"/>
              <a:buChar char="v"/>
            </a:pPr>
            <a:endParaRPr lang="ru-RU" sz="2100" dirty="0" smtClean="0"/>
          </a:p>
          <a:p>
            <a:pPr>
              <a:buNone/>
            </a:pPr>
            <a:endParaRPr lang="ru-RU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1984"/>
          </a:xfrm>
        </p:spPr>
        <p:txBody>
          <a:bodyPr/>
          <a:lstStyle/>
          <a:p>
            <a:r>
              <a:rPr lang="ru-RU" sz="2800" i="1" dirty="0" smtClean="0"/>
              <a:t>Международная Организация Труда</a:t>
            </a:r>
            <a:endParaRPr lang="ru-RU" sz="2800" b="1" dirty="0">
              <a:solidFill>
                <a:schemeClr val="folHlink"/>
              </a:solidFill>
              <a:latin typeface="Verdana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214422"/>
            <a:ext cx="8786874" cy="5500726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endParaRPr lang="ru-RU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endParaRPr lang="ru-RU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q"/>
            </a:pPr>
            <a:r>
              <a:rPr lang="ru-RU" sz="2400" dirty="0" smtClean="0"/>
              <a:t>Странам Нужно принимать комплексные стратегии с участием социальных партнеров </a:t>
            </a:r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q"/>
            </a:pPr>
            <a:endParaRPr lang="ru-RU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§"/>
            </a:pPr>
            <a:r>
              <a:rPr lang="ru-RU" sz="2400" dirty="0" smtClean="0"/>
              <a:t>Фискальное стимулирование</a:t>
            </a:r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§"/>
            </a:pPr>
            <a:r>
              <a:rPr lang="ru-RU" sz="2400" dirty="0" smtClean="0"/>
              <a:t>Государственные инвестиции </a:t>
            </a:r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§"/>
            </a:pPr>
            <a:endParaRPr lang="ru-RU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§"/>
            </a:pPr>
            <a:r>
              <a:rPr lang="ru-RU" sz="2400" dirty="0" smtClean="0"/>
              <a:t>Минимальная Зарплата – Кол договоры, Закон (Германия)</a:t>
            </a:r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§"/>
            </a:pPr>
            <a:endParaRPr lang="ru-RU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§"/>
            </a:pPr>
            <a:r>
              <a:rPr lang="ru-RU" sz="2400" dirty="0" smtClean="0"/>
              <a:t>ЦУР</a:t>
            </a:r>
            <a:r>
              <a:rPr lang="en-US" sz="2400" dirty="0" smtClean="0"/>
              <a:t> C</a:t>
            </a:r>
            <a:r>
              <a:rPr lang="ru-RU" sz="2400" dirty="0" smtClean="0"/>
              <a:t>ентябрь, </a:t>
            </a:r>
            <a:r>
              <a:rPr lang="en-US" sz="2400" dirty="0" smtClean="0"/>
              <a:t>2015</a:t>
            </a:r>
            <a:r>
              <a:rPr lang="ru-RU" sz="2400" dirty="0" smtClean="0"/>
              <a:t> – 17 целей 2030   ДТ-2025, ПТ-2030</a:t>
            </a:r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§"/>
            </a:pPr>
            <a:r>
              <a:rPr lang="ru-RU" sz="2400" dirty="0" smtClean="0"/>
              <a:t>Цель 8.7 Обеспечение Устойчивого и Инклюзивного Экономикого роста, Занятости и Достойного Труда Для Всех</a:t>
            </a:r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§"/>
            </a:pPr>
            <a:endParaRPr lang="ru-RU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Font typeface="Wingdings" pitchFamily="2" charset="2"/>
              <a:buChar char="§"/>
            </a:pPr>
            <a:endParaRPr lang="ru-RU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endParaRPr lang="en-US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endParaRPr lang="ru-RU" sz="2400" dirty="0" smtClean="0"/>
          </a:p>
          <a:p>
            <a:pPr>
              <a:buFont typeface="Wingdings" pitchFamily="2" charset="2"/>
              <a:buChar char="v"/>
            </a:pPr>
            <a:endParaRPr lang="ru-RU" sz="2100" dirty="0" smtClean="0"/>
          </a:p>
          <a:p>
            <a:pPr>
              <a:buFont typeface="Wingdings" pitchFamily="2" charset="2"/>
              <a:buChar char="v"/>
            </a:pPr>
            <a:endParaRPr lang="en-US" sz="2100" dirty="0" smtClean="0"/>
          </a:p>
          <a:p>
            <a:pPr>
              <a:buFont typeface="Wingdings" pitchFamily="2" charset="2"/>
              <a:buChar char="v"/>
            </a:pPr>
            <a:endParaRPr lang="ru-RU" sz="2100" dirty="0" smtClean="0"/>
          </a:p>
          <a:p>
            <a:pPr>
              <a:buNone/>
            </a:pPr>
            <a:endParaRPr lang="ru-RU" sz="2400" dirty="0" smtClean="0"/>
          </a:p>
          <a:p>
            <a:pPr marL="609600" indent="-609600">
              <a:lnSpc>
                <a:spcPct val="90000"/>
              </a:lnSpc>
              <a:buClr>
                <a:schemeClr val="folHlink"/>
              </a:buClr>
              <a:buSzTx/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1790</TotalTime>
  <Words>997</Words>
  <Application>Microsoft Office PowerPoint</Application>
  <PresentationFormat>Экран (4:3)</PresentationFormat>
  <Paragraphs>376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Trek</vt:lpstr>
      <vt:lpstr>Presentation</vt:lpstr>
      <vt:lpstr>Ситуация в сфере Труда  </vt:lpstr>
      <vt:lpstr>МОТ, Москва, Офис для ВЕ и ЦА</vt:lpstr>
      <vt:lpstr>МОТ, Москва, Офис для ВЕ и ЦА</vt:lpstr>
      <vt:lpstr>Международная Организация Труда</vt:lpstr>
      <vt:lpstr>Международная Организация Труда</vt:lpstr>
      <vt:lpstr>Международная Организация Труда</vt:lpstr>
      <vt:lpstr>Международная Организация Труда</vt:lpstr>
      <vt:lpstr>Международная Организация Труда</vt:lpstr>
      <vt:lpstr>Международная Организация Труда</vt:lpstr>
      <vt:lpstr>Международная Организация Труда-МОТ</vt:lpstr>
      <vt:lpstr>Страновые программы Достойного труда</vt:lpstr>
      <vt:lpstr>Международная Организация Труда-МОТ</vt:lpstr>
      <vt:lpstr>Международная Организация Труда-МОТ</vt:lpstr>
      <vt:lpstr>Международная Организация Труда-МОТ</vt:lpstr>
      <vt:lpstr>Международная Организация Труда-МОТ</vt:lpstr>
      <vt:lpstr>Международная Организация Труда-МОТ</vt:lpstr>
      <vt:lpstr>Международная Организация Труда-МОТ</vt:lpstr>
      <vt:lpstr>Международная Организация Труда-МОТ</vt:lpstr>
      <vt:lpstr>Международная Организация Труда-МОТ</vt:lpstr>
      <vt:lpstr>Международная Организация Труда-МОТ</vt:lpstr>
      <vt:lpstr>Международная Организация Труда-МОТ</vt:lpstr>
      <vt:lpstr>Международная Организация Труда-МОТ</vt:lpstr>
      <vt:lpstr>Международная Организация Труда-МОТ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GOCHA</dc:creator>
  <cp:lastModifiedBy>Bonhotel</cp:lastModifiedBy>
  <cp:revision>194</cp:revision>
  <dcterms:created xsi:type="dcterms:W3CDTF">1601-01-01T00:00:00Z</dcterms:created>
  <dcterms:modified xsi:type="dcterms:W3CDTF">2017-10-18T08:36:48Z</dcterms:modified>
</cp:coreProperties>
</file>