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64" r:id="rId2"/>
    <p:sldId id="277" r:id="rId3"/>
    <p:sldId id="321" r:id="rId4"/>
    <p:sldId id="261" r:id="rId5"/>
    <p:sldId id="283" r:id="rId6"/>
    <p:sldId id="454" r:id="rId7"/>
    <p:sldId id="266" r:id="rId8"/>
    <p:sldId id="1092" r:id="rId9"/>
    <p:sldId id="1279" r:id="rId10"/>
    <p:sldId id="263" r:id="rId11"/>
    <p:sldId id="415" r:id="rId12"/>
    <p:sldId id="418" r:id="rId13"/>
    <p:sldId id="345" r:id="rId14"/>
    <p:sldId id="342" r:id="rId15"/>
    <p:sldId id="339" r:id="rId16"/>
    <p:sldId id="1280" r:id="rId17"/>
    <p:sldId id="349" r:id="rId18"/>
    <p:sldId id="350" r:id="rId19"/>
    <p:sldId id="406" r:id="rId20"/>
    <p:sldId id="312" r:id="rId21"/>
    <p:sldId id="319" r:id="rId22"/>
    <p:sldId id="259" r:id="rId23"/>
    <p:sldId id="372" r:id="rId24"/>
    <p:sldId id="1281" r:id="rId25"/>
    <p:sldId id="411" r:id="rId26"/>
    <p:sldId id="410" r:id="rId27"/>
    <p:sldId id="392" r:id="rId28"/>
    <p:sldId id="273" r:id="rId29"/>
    <p:sldId id="388" r:id="rId30"/>
    <p:sldId id="389" r:id="rId31"/>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51" autoAdjust="0"/>
    <p:restoredTop sz="90511" autoAdjust="0"/>
  </p:normalViewPr>
  <p:slideViewPr>
    <p:cSldViewPr snapToGrid="0">
      <p:cViewPr varScale="1">
        <p:scale>
          <a:sx n="103" d="100"/>
          <a:sy n="103" d="100"/>
        </p:scale>
        <p:origin x="1962" y="72"/>
      </p:cViewPr>
      <p:guideLst/>
    </p:cSldViewPr>
  </p:slideViewPr>
  <p:outlineViewPr>
    <p:cViewPr>
      <p:scale>
        <a:sx n="33" d="100"/>
        <a:sy n="33" d="100"/>
      </p:scale>
      <p:origin x="0" y="-8496"/>
    </p:cViewPr>
  </p:outlin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03C0ED"/>
            </a:solidFill>
            <a:ln>
              <a:solidFill>
                <a:srgbClr val="0070C0"/>
              </a:solidFill>
            </a:ln>
          </c:spPr>
          <c:invertIfNegative val="0"/>
          <c:cat>
            <c:strRef>
              <c:f>Sheet1!$A$1:$A$8</c:f>
              <c:strCache>
                <c:ptCount val="8"/>
                <c:pt idx="0">
                  <c:v>A</c:v>
                </c:pt>
                <c:pt idx="1">
                  <c:v>B</c:v>
                </c:pt>
                <c:pt idx="2">
                  <c:v>C</c:v>
                </c:pt>
                <c:pt idx="3">
                  <c:v>D</c:v>
                </c:pt>
                <c:pt idx="4">
                  <c:v>E</c:v>
                </c:pt>
                <c:pt idx="5">
                  <c:v>F</c:v>
                </c:pt>
                <c:pt idx="6">
                  <c:v>G</c:v>
                </c:pt>
                <c:pt idx="7">
                  <c:v>H</c:v>
                </c:pt>
              </c:strCache>
            </c:strRef>
          </c:cat>
          <c:val>
            <c:numRef>
              <c:f>Sheet1!$B$1:$B$8</c:f>
              <c:numCache>
                <c:formatCode>General</c:formatCode>
                <c:ptCount val="8"/>
                <c:pt idx="0">
                  <c:v>1</c:v>
                </c:pt>
                <c:pt idx="1">
                  <c:v>1</c:v>
                </c:pt>
                <c:pt idx="2">
                  <c:v>2</c:v>
                </c:pt>
                <c:pt idx="3">
                  <c:v>3</c:v>
                </c:pt>
                <c:pt idx="4">
                  <c:v>5</c:v>
                </c:pt>
                <c:pt idx="5">
                  <c:v>9</c:v>
                </c:pt>
                <c:pt idx="6">
                  <c:v>11</c:v>
                </c:pt>
                <c:pt idx="7">
                  <c:v>16</c:v>
                </c:pt>
              </c:numCache>
            </c:numRef>
          </c:val>
          <c:extLst>
            <c:ext xmlns:c16="http://schemas.microsoft.com/office/drawing/2014/chart" uri="{C3380CC4-5D6E-409C-BE32-E72D297353CC}">
              <c16:uniqueId val="{00000000-1763-428B-ABD3-C3E8E8C08B8B}"/>
            </c:ext>
          </c:extLst>
        </c:ser>
        <c:dLbls>
          <c:showLegendKey val="0"/>
          <c:showVal val="0"/>
          <c:showCatName val="0"/>
          <c:showSerName val="0"/>
          <c:showPercent val="0"/>
          <c:showBubbleSize val="0"/>
        </c:dLbls>
        <c:gapWidth val="20"/>
        <c:axId val="150581384"/>
        <c:axId val="150581768"/>
      </c:barChart>
      <c:catAx>
        <c:axId val="150581384"/>
        <c:scaling>
          <c:orientation val="minMax"/>
        </c:scaling>
        <c:delete val="0"/>
        <c:axPos val="b"/>
        <c:numFmt formatCode="General" sourceLinked="0"/>
        <c:majorTickMark val="out"/>
        <c:minorTickMark val="none"/>
        <c:tickLblPos val="nextTo"/>
        <c:crossAx val="150581768"/>
        <c:crosses val="autoZero"/>
        <c:auto val="1"/>
        <c:lblAlgn val="ctr"/>
        <c:lblOffset val="100"/>
        <c:noMultiLvlLbl val="0"/>
      </c:catAx>
      <c:valAx>
        <c:axId val="150581768"/>
        <c:scaling>
          <c:orientation val="minMax"/>
        </c:scaling>
        <c:delete val="0"/>
        <c:axPos val="l"/>
        <c:majorGridlines/>
        <c:numFmt formatCode="General" sourceLinked="1"/>
        <c:majorTickMark val="out"/>
        <c:minorTickMark val="none"/>
        <c:tickLblPos val="nextTo"/>
        <c:crossAx val="150581384"/>
        <c:crosses val="autoZero"/>
        <c:crossBetween val="between"/>
      </c:valAx>
    </c:plotArea>
    <c:plotVisOnly val="1"/>
    <c:dispBlanksAs val="gap"/>
    <c:showDLblsOverMax val="0"/>
  </c:chart>
  <c:txPr>
    <a:bodyPr/>
    <a:lstStyle/>
    <a:p>
      <a:pPr>
        <a:defRPr sz="1800" baseline="0">
          <a:latin typeface="Arial" pitchFamily="34"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0E3EA3E3-795D-49E2-89F7-9FEAC7FDA6ED}" type="datetimeFigureOut">
              <a:rPr lang="en-GB" smtClean="0"/>
              <a:t>24/04/2023</a:t>
            </a:fld>
            <a:endParaRPr lang="en-GB"/>
          </a:p>
        </p:txBody>
      </p:sp>
      <p:sp>
        <p:nvSpPr>
          <p:cNvPr id="4" name="Footer Placeholder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F581BAB6-CDF2-4144-95AC-F0AB6EBCCE6E}" type="slidenum">
              <a:rPr lang="en-GB" smtClean="0"/>
              <a:t>‹#›</a:t>
            </a:fld>
            <a:endParaRPr lang="en-GB"/>
          </a:p>
        </p:txBody>
      </p:sp>
    </p:spTree>
    <p:extLst>
      <p:ext uri="{BB962C8B-B14F-4D97-AF65-F5344CB8AC3E}">
        <p14:creationId xmlns:p14="http://schemas.microsoft.com/office/powerpoint/2010/main" val="1475929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D0D068C6-7325-408C-921E-B389FF684A63}" type="datetimeFigureOut">
              <a:rPr lang="en-GB" smtClean="0"/>
              <a:t>24/04/2023</a:t>
            </a:fld>
            <a:endParaRPr lang="en-GB"/>
          </a:p>
        </p:txBody>
      </p:sp>
      <p:sp>
        <p:nvSpPr>
          <p:cNvPr id="4" name="Slide Image Placeholder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D0826FEE-2901-4F80-B040-94DEDE5C3ECF}" type="slidenum">
              <a:rPr lang="en-GB" smtClean="0"/>
              <a:t>‹#›</a:t>
            </a:fld>
            <a:endParaRPr lang="en-GB"/>
          </a:p>
        </p:txBody>
      </p:sp>
    </p:spTree>
    <p:extLst>
      <p:ext uri="{BB962C8B-B14F-4D97-AF65-F5344CB8AC3E}">
        <p14:creationId xmlns:p14="http://schemas.microsoft.com/office/powerpoint/2010/main" val="1475438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5D3981B-7DBE-4295-915F-4C559B71F9C7}"/>
              </a:ext>
            </a:extLst>
          </p:cNvPr>
          <p:cNvSpPr>
            <a:spLocks noGrp="1" noChangeArrowheads="1"/>
          </p:cNvSpPr>
          <p:nvPr>
            <p:ph type="sldNum" sz="quarter" idx="5"/>
          </p:nvPr>
        </p:nvSpPr>
        <p:spPr>
          <a:ln/>
        </p:spPr>
        <p:txBody>
          <a:bodyPr/>
          <a:lstStyle/>
          <a:p>
            <a:fld id="{293CDB72-8BBC-42DE-80A5-96746F095AB5}" type="slidenum">
              <a:rPr lang="en-GB" altLang="en-US"/>
              <a:pPr/>
              <a:t>2</a:t>
            </a:fld>
            <a:endParaRPr lang="en-GB" altLang="en-US"/>
          </a:p>
        </p:txBody>
      </p:sp>
      <p:sp>
        <p:nvSpPr>
          <p:cNvPr id="63490" name="Rectangle 2">
            <a:extLst>
              <a:ext uri="{FF2B5EF4-FFF2-40B4-BE49-F238E27FC236}">
                <a16:creationId xmlns:a16="http://schemas.microsoft.com/office/drawing/2014/main" id="{859C55DB-F9BB-4806-BF8F-603066A554E7}"/>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51F0F7BC-B223-4C61-ACE7-50016A21F3E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23D093-9173-4078-931C-8A1C53E2112C}" type="slidenum">
              <a:rPr lang="en-GB" smtClean="0"/>
              <a:t>3</a:t>
            </a:fld>
            <a:endParaRPr lang="en-GB"/>
          </a:p>
        </p:txBody>
      </p:sp>
    </p:spTree>
    <p:extLst>
      <p:ext uri="{BB962C8B-B14F-4D97-AF65-F5344CB8AC3E}">
        <p14:creationId xmlns:p14="http://schemas.microsoft.com/office/powerpoint/2010/main" val="1995119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3D23D093-9173-4078-931C-8A1C53E2112C}" type="slidenum">
              <a:rPr lang="en-GB" smtClean="0"/>
              <a:t>4</a:t>
            </a:fld>
            <a:endParaRPr lang="en-GB"/>
          </a:p>
        </p:txBody>
      </p:sp>
    </p:spTree>
    <p:extLst>
      <p:ext uri="{BB962C8B-B14F-4D97-AF65-F5344CB8AC3E}">
        <p14:creationId xmlns:p14="http://schemas.microsoft.com/office/powerpoint/2010/main" val="1007573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0611DEFF-E0E9-4ECC-8D75-561C7AEE9B02}"/>
              </a:ext>
            </a:extLst>
          </p:cNvPr>
          <p:cNvSpPr>
            <a:spLocks noGrp="1" noChangeArrowheads="1"/>
          </p:cNvSpPr>
          <p:nvPr>
            <p:ph type="sldNum"/>
          </p:nvPr>
        </p:nvSpPr>
        <p:spPr>
          <a:ln/>
        </p:spPr>
        <p:txBody>
          <a:bodyPr/>
          <a:lstStyle/>
          <a:p>
            <a:fld id="{7F7368FF-A849-4A34-A227-13D2645F310B}" type="slidenum">
              <a:rPr lang="ru-RU" altLang="en-US"/>
              <a:pPr/>
              <a:t>5</a:t>
            </a:fld>
            <a:endParaRPr lang="ru-RU" altLang="en-US"/>
          </a:p>
        </p:txBody>
      </p:sp>
      <p:sp>
        <p:nvSpPr>
          <p:cNvPr id="67585" name="Rectangle 1">
            <a:extLst>
              <a:ext uri="{FF2B5EF4-FFF2-40B4-BE49-F238E27FC236}">
                <a16:creationId xmlns:a16="http://schemas.microsoft.com/office/drawing/2014/main" id="{64D820BD-1063-40A1-A4AA-0FBFFB7DAB69}"/>
              </a:ext>
            </a:extLst>
          </p:cNvPr>
          <p:cNvSpPr txBox="1">
            <a:spLocks noGrp="1" noRot="1" noChangeAspect="1" noChangeArrowheads="1"/>
          </p:cNvSpPr>
          <p:nvPr>
            <p:ph type="sldImg"/>
          </p:nvPr>
        </p:nvSpPr>
        <p:spPr bwMode="auto">
          <a:xfrm>
            <a:off x="1258888" y="720725"/>
            <a:ext cx="4797425" cy="359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Rectangle 2">
            <a:extLst>
              <a:ext uri="{FF2B5EF4-FFF2-40B4-BE49-F238E27FC236}">
                <a16:creationId xmlns:a16="http://schemas.microsoft.com/office/drawing/2014/main" id="{8F376218-D76A-4F1D-87D9-A92D8CB127A0}"/>
              </a:ext>
            </a:extLst>
          </p:cNvPr>
          <p:cNvSpPr txBox="1">
            <a:spLocks noGrp="1" noChangeArrowheads="1"/>
          </p:cNvSpPr>
          <p:nvPr>
            <p:ph type="body" idx="1"/>
          </p:nvPr>
        </p:nvSpPr>
        <p:spPr bwMode="auto">
          <a:xfrm>
            <a:off x="730250" y="4559300"/>
            <a:ext cx="5854700"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5C1A621-F5F8-4FFF-88D6-D32D8A128442}"/>
              </a:ext>
            </a:extLst>
          </p:cNvPr>
          <p:cNvSpPr>
            <a:spLocks noGrp="1" noChangeArrowheads="1"/>
          </p:cNvSpPr>
          <p:nvPr>
            <p:ph type="sldNum" sz="quarter" idx="5"/>
          </p:nvPr>
        </p:nvSpPr>
        <p:spPr>
          <a:ln/>
        </p:spPr>
        <p:txBody>
          <a:bodyPr/>
          <a:lstStyle/>
          <a:p>
            <a:fld id="{C8098DA5-E478-4D0E-88D7-2872B73A105A}" type="slidenum">
              <a:rPr lang="en-US" altLang="ja-JP"/>
              <a:pPr/>
              <a:t>8</a:t>
            </a:fld>
            <a:endParaRPr lang="en-US" altLang="ja-JP"/>
          </a:p>
        </p:txBody>
      </p:sp>
      <p:sp>
        <p:nvSpPr>
          <p:cNvPr id="1239042" name="Rectangle 2">
            <a:extLst>
              <a:ext uri="{FF2B5EF4-FFF2-40B4-BE49-F238E27FC236}">
                <a16:creationId xmlns:a16="http://schemas.microsoft.com/office/drawing/2014/main" id="{629379DD-3E3C-4601-8F41-69DD09A9C2EC}"/>
              </a:ext>
            </a:extLst>
          </p:cNvPr>
          <p:cNvSpPr>
            <a:spLocks noGrp="1" noRot="1" noChangeAspect="1" noChangeArrowheads="1" noTextEdit="1"/>
          </p:cNvSpPr>
          <p:nvPr>
            <p:ph type="sldImg"/>
          </p:nvPr>
        </p:nvSpPr>
        <p:spPr>
          <a:ln/>
        </p:spPr>
      </p:sp>
      <p:sp>
        <p:nvSpPr>
          <p:cNvPr id="1239043" name="Rectangle 3">
            <a:extLst>
              <a:ext uri="{FF2B5EF4-FFF2-40B4-BE49-F238E27FC236}">
                <a16:creationId xmlns:a16="http://schemas.microsoft.com/office/drawing/2014/main" id="{8C77CE96-DB30-441C-BBB1-A8B114E0229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3EEDF10-B0A7-48A7-8AC8-0DE2AF46DABA}"/>
              </a:ext>
            </a:extLst>
          </p:cNvPr>
          <p:cNvSpPr>
            <a:spLocks noGrp="1" noChangeArrowheads="1"/>
          </p:cNvSpPr>
          <p:nvPr>
            <p:ph type="sldNum" sz="quarter" idx="5"/>
          </p:nvPr>
        </p:nvSpPr>
        <p:spPr>
          <a:ln/>
        </p:spPr>
        <p:txBody>
          <a:bodyPr/>
          <a:lstStyle/>
          <a:p>
            <a:fld id="{92470E83-27D2-4F92-9E6B-D6CA08F24541}" type="slidenum">
              <a:rPr lang="en-US" altLang="ja-JP"/>
              <a:pPr/>
              <a:t>9</a:t>
            </a:fld>
            <a:endParaRPr lang="en-US" altLang="ja-JP"/>
          </a:p>
        </p:txBody>
      </p:sp>
      <p:sp>
        <p:nvSpPr>
          <p:cNvPr id="1312770" name="Rectangle 2">
            <a:extLst>
              <a:ext uri="{FF2B5EF4-FFF2-40B4-BE49-F238E27FC236}">
                <a16:creationId xmlns:a16="http://schemas.microsoft.com/office/drawing/2014/main" id="{8AC54EAD-C68A-468B-A1DE-41B0FFF6D6DD}"/>
              </a:ext>
            </a:extLst>
          </p:cNvPr>
          <p:cNvSpPr>
            <a:spLocks noGrp="1" noRot="1" noChangeAspect="1" noChangeArrowheads="1" noTextEdit="1"/>
          </p:cNvSpPr>
          <p:nvPr>
            <p:ph type="sldImg"/>
          </p:nvPr>
        </p:nvSpPr>
        <p:spPr>
          <a:xfrm>
            <a:off x="1171575" y="706438"/>
            <a:ext cx="4519613" cy="3389312"/>
          </a:xfrm>
          <a:ln/>
        </p:spPr>
      </p:sp>
      <p:sp>
        <p:nvSpPr>
          <p:cNvPr id="1312771" name="Rectangle 3">
            <a:extLst>
              <a:ext uri="{FF2B5EF4-FFF2-40B4-BE49-F238E27FC236}">
                <a16:creationId xmlns:a16="http://schemas.microsoft.com/office/drawing/2014/main" id="{2141FBDB-33B3-4975-99DB-7B8F9C350A82}"/>
              </a:ext>
            </a:extLst>
          </p:cNvPr>
          <p:cNvSpPr>
            <a:spLocks noGrp="1" noChangeArrowheads="1"/>
          </p:cNvSpPr>
          <p:nvPr>
            <p:ph type="body" idx="1"/>
          </p:nvPr>
        </p:nvSpPr>
        <p:spPr>
          <a:xfrm>
            <a:off x="914400" y="4378325"/>
            <a:ext cx="5032375" cy="4094163"/>
          </a:xfrm>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a:p>
        </p:txBody>
      </p:sp>
      <p:sp>
        <p:nvSpPr>
          <p:cNvPr id="4" name="Slide Number Placeholder 3"/>
          <p:cNvSpPr>
            <a:spLocks noGrp="1"/>
          </p:cNvSpPr>
          <p:nvPr>
            <p:ph type="sldNum" sz="quarter" idx="10"/>
          </p:nvPr>
        </p:nvSpPr>
        <p:spPr/>
        <p:txBody>
          <a:bodyPr/>
          <a:lstStyle/>
          <a:p>
            <a:fld id="{3D23D093-9173-4078-931C-8A1C53E2112C}" type="slidenum">
              <a:rPr lang="en-GB" smtClean="0"/>
              <a:t>10</a:t>
            </a:fld>
            <a:endParaRPr lang="en-GB"/>
          </a:p>
        </p:txBody>
      </p:sp>
    </p:spTree>
    <p:extLst>
      <p:ext uri="{BB962C8B-B14F-4D97-AF65-F5344CB8AC3E}">
        <p14:creationId xmlns:p14="http://schemas.microsoft.com/office/powerpoint/2010/main" val="476605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27E4DD5-D3D8-4411-A167-BF87F5C9F8AA}"/>
              </a:ext>
            </a:extLst>
          </p:cNvPr>
          <p:cNvSpPr>
            <a:spLocks noGrp="1" noChangeArrowheads="1"/>
          </p:cNvSpPr>
          <p:nvPr>
            <p:ph type="sldNum" sz="quarter" idx="5"/>
          </p:nvPr>
        </p:nvSpPr>
        <p:spPr>
          <a:ln/>
        </p:spPr>
        <p:txBody>
          <a:bodyPr/>
          <a:lstStyle/>
          <a:p>
            <a:fld id="{F34C1739-0587-4841-8E6B-81D8AB10F0C2}" type="slidenum">
              <a:rPr lang="en-GB" altLang="en-US"/>
              <a:pPr/>
              <a:t>28</a:t>
            </a:fld>
            <a:endParaRPr lang="en-GB" altLang="en-US"/>
          </a:p>
        </p:txBody>
      </p:sp>
      <p:sp>
        <p:nvSpPr>
          <p:cNvPr id="58370" name="Rectangle 2">
            <a:extLst>
              <a:ext uri="{FF2B5EF4-FFF2-40B4-BE49-F238E27FC236}">
                <a16:creationId xmlns:a16="http://schemas.microsoft.com/office/drawing/2014/main" id="{91864ACC-E560-48CC-8994-9A43DF9F7425}"/>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E007D615-E817-4EFA-AE74-6459FEBF6113}"/>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7904" y="2873015"/>
            <a:ext cx="5400000" cy="608525"/>
          </a:xfrm>
        </p:spPr>
        <p:txBody>
          <a:bodyPr wrap="square" bIns="54000" anchor="t" anchorCtr="0">
            <a:noAutofit/>
          </a:bodyPr>
          <a:lstStyle>
            <a:lvl1pPr algn="l">
              <a:defRPr sz="3000"/>
            </a:lvl1pPr>
          </a:lstStyle>
          <a:p>
            <a:r>
              <a:rPr lang="en-US"/>
              <a:t>Click to edit Master title style</a:t>
            </a:r>
            <a:endParaRPr lang="en-GB"/>
          </a:p>
        </p:txBody>
      </p:sp>
      <p:sp>
        <p:nvSpPr>
          <p:cNvPr id="3" name="Subtitle 2"/>
          <p:cNvSpPr>
            <a:spLocks noGrp="1"/>
          </p:cNvSpPr>
          <p:nvPr>
            <p:ph type="subTitle" idx="1"/>
          </p:nvPr>
        </p:nvSpPr>
        <p:spPr>
          <a:xfrm>
            <a:off x="367904" y="3481539"/>
            <a:ext cx="5400000" cy="1655762"/>
          </a:xfrm>
        </p:spPr>
        <p:txBody>
          <a:bodyPr>
            <a:noAutofit/>
          </a:bodyPr>
          <a:lstStyle>
            <a:lvl1pPr marL="0" indent="0" algn="l">
              <a:lnSpc>
                <a:spcPct val="90000"/>
              </a:lnSpc>
              <a:spcAft>
                <a:spcPts val="900"/>
              </a:spcAft>
              <a:buNone/>
              <a:defRPr sz="3000" b="0">
                <a:solidFill>
                  <a:schemeClr val="accent1"/>
                </a:solidFill>
              </a:defRPr>
            </a:lvl1pPr>
            <a:lvl2pPr marL="0" indent="0" algn="l">
              <a:buNone/>
              <a:defRPr sz="1050">
                <a:solidFill>
                  <a:schemeClr val="accent1"/>
                </a:solidFill>
              </a:defRPr>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a:xfrm>
            <a:off x="367904" y="6180035"/>
            <a:ext cx="2057400" cy="216000"/>
          </a:xfrm>
        </p:spPr>
        <p:txBody>
          <a:bodyPr anchor="b" anchorCtr="0">
            <a:noAutofit/>
          </a:bodyPr>
          <a:lstStyle>
            <a:lvl1pPr>
              <a:defRPr sz="750">
                <a:solidFill>
                  <a:schemeClr val="accent1"/>
                </a:solidFill>
              </a:defRPr>
            </a:lvl1pPr>
          </a:lstStyle>
          <a:p>
            <a:r>
              <a:rPr lang="en-GB"/>
              <a:t>Date: Monday / 01 / October / 2019</a:t>
            </a:r>
          </a:p>
        </p:txBody>
      </p:sp>
      <p:sp>
        <p:nvSpPr>
          <p:cNvPr id="5" name="Footer Placeholder 4"/>
          <p:cNvSpPr>
            <a:spLocks noGrp="1"/>
          </p:cNvSpPr>
          <p:nvPr>
            <p:ph type="ftr" sz="quarter" idx="11"/>
          </p:nvPr>
        </p:nvSpPr>
        <p:spPr>
          <a:xfrm>
            <a:off x="367903" y="6858000"/>
            <a:ext cx="4204097"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8371097" y="6870450"/>
            <a:ext cx="405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5" y="2988404"/>
            <a:ext cx="160734" cy="251584"/>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7904" y="490538"/>
            <a:ext cx="1028700" cy="494482"/>
          </a:xfrm>
          <a:prstGeom prst="rect">
            <a:avLst/>
          </a:prstGeom>
        </p:spPr>
      </p:pic>
      <p:sp>
        <p:nvSpPr>
          <p:cNvPr id="11" name="Picture Placeholder 10"/>
          <p:cNvSpPr>
            <a:spLocks noGrp="1"/>
          </p:cNvSpPr>
          <p:nvPr>
            <p:ph type="pic" sz="quarter" idx="13" hasCustomPrompt="1"/>
          </p:nvPr>
        </p:nvSpPr>
        <p:spPr>
          <a:xfrm>
            <a:off x="2209800" y="0"/>
            <a:ext cx="6934200" cy="5321300"/>
          </a:xfrm>
          <a:custGeom>
            <a:avLst/>
            <a:gdLst>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5321300 h 5321300"/>
              <a:gd name="connsiteX4" fmla="*/ 0 w 9245600"/>
              <a:gd name="connsiteY4" fmla="*/ 0 h 5321300"/>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0 h 5321300"/>
            </a:gdLst>
            <a:ahLst/>
            <a:cxnLst>
              <a:cxn ang="0">
                <a:pos x="connsiteX0" y="connsiteY0"/>
              </a:cxn>
              <a:cxn ang="0">
                <a:pos x="connsiteX1" y="connsiteY1"/>
              </a:cxn>
              <a:cxn ang="0">
                <a:pos x="connsiteX2" y="connsiteY2"/>
              </a:cxn>
              <a:cxn ang="0">
                <a:pos x="connsiteX3" y="connsiteY3"/>
              </a:cxn>
            </a:cxnLst>
            <a:rect l="l" t="t" r="r" b="b"/>
            <a:pathLst>
              <a:path w="9245600" h="5321300">
                <a:moveTo>
                  <a:pt x="0" y="0"/>
                </a:moveTo>
                <a:lnTo>
                  <a:pt x="9245600" y="0"/>
                </a:lnTo>
                <a:lnTo>
                  <a:pt x="9245600" y="5321300"/>
                </a:lnTo>
                <a:lnTo>
                  <a:pt x="0" y="0"/>
                </a:lnTo>
                <a:close/>
              </a:path>
            </a:pathLst>
          </a:custGeom>
          <a:solidFill>
            <a:schemeClr val="accent1"/>
          </a:solidFill>
        </p:spPr>
        <p:txBody>
          <a:bodyPr>
            <a:noAutofit/>
          </a:bodyPr>
          <a:lstStyle>
            <a:lvl1pPr algn="r">
              <a:defRPr sz="750">
                <a:solidFill>
                  <a:schemeClr val="bg1"/>
                </a:solidFill>
              </a:defRPr>
            </a:lvl1pPr>
          </a:lstStyle>
          <a:p>
            <a:r>
              <a:rPr lang="en-GB"/>
              <a:t>Click icon to insert picture, or leave unchanged for plain colour fill</a:t>
            </a:r>
          </a:p>
        </p:txBody>
      </p:sp>
    </p:spTree>
    <p:extLst>
      <p:ext uri="{BB962C8B-B14F-4D97-AF65-F5344CB8AC3E}">
        <p14:creationId xmlns:p14="http://schemas.microsoft.com/office/powerpoint/2010/main" val="31661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7904" y="2872801"/>
            <a:ext cx="5400000" cy="608525"/>
          </a:xfrm>
        </p:spPr>
        <p:txBody>
          <a:bodyPr bIns="54000" anchor="t" anchorCtr="0">
            <a:noAutofit/>
          </a:bodyPr>
          <a:lstStyle>
            <a:lvl1pPr>
              <a:lnSpc>
                <a:spcPct val="90000"/>
              </a:lnSpc>
              <a:defRPr sz="3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367904" y="3481324"/>
            <a:ext cx="5400000" cy="1656000"/>
          </a:xfrm>
        </p:spPr>
        <p:txBody>
          <a:bodyPr>
            <a:noAutofit/>
          </a:bodyPr>
          <a:lstStyle>
            <a:lvl1pPr marL="0" indent="0">
              <a:lnSpc>
                <a:spcPct val="90000"/>
              </a:lnSpc>
              <a:buNone/>
              <a:defRPr sz="3000" b="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2715816" y="6867374"/>
            <a:ext cx="4204097"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8371097" y="6870450"/>
            <a:ext cx="405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7904" y="490538"/>
            <a:ext cx="1028700" cy="494482"/>
          </a:xfrm>
          <a:prstGeom prst="rect">
            <a:avLst/>
          </a:prstGeom>
        </p:spPr>
      </p:pic>
      <p:sp>
        <p:nvSpPr>
          <p:cNvPr id="8" name="Right Triangle 7"/>
          <p:cNvSpPr/>
          <p:nvPr userDrawn="1"/>
        </p:nvSpPr>
        <p:spPr>
          <a:xfrm flipH="1">
            <a:off x="4146946" y="3007519"/>
            <a:ext cx="4997054" cy="385048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5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85" y="2988404"/>
            <a:ext cx="160734" cy="251584"/>
          </a:xfrm>
          <a:prstGeom prst="rect">
            <a:avLst/>
          </a:prstGeom>
        </p:spPr>
      </p:pic>
    </p:spTree>
    <p:extLst>
      <p:ext uri="{BB962C8B-B14F-4D97-AF65-F5344CB8AC3E}">
        <p14:creationId xmlns:p14="http://schemas.microsoft.com/office/powerpoint/2010/main" val="577579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B">
    <p:spTree>
      <p:nvGrpSpPr>
        <p:cNvPr id="1" name=""/>
        <p:cNvGrpSpPr/>
        <p:nvPr/>
      </p:nvGrpSpPr>
      <p:grpSpPr>
        <a:xfrm>
          <a:off x="0" y="0"/>
          <a:ext cx="0" cy="0"/>
          <a:chOff x="0" y="0"/>
          <a:chExt cx="0" cy="0"/>
        </a:xfrm>
      </p:grpSpPr>
      <p:sp>
        <p:nvSpPr>
          <p:cNvPr id="2" name="Title 1"/>
          <p:cNvSpPr>
            <a:spLocks noGrp="1"/>
          </p:cNvSpPr>
          <p:nvPr>
            <p:ph type="title"/>
          </p:nvPr>
        </p:nvSpPr>
        <p:spPr>
          <a:xfrm>
            <a:off x="367904" y="2872801"/>
            <a:ext cx="5400000" cy="608525"/>
          </a:xfrm>
        </p:spPr>
        <p:txBody>
          <a:bodyPr bIns="54000" anchor="t" anchorCtr="0">
            <a:noAutofit/>
          </a:bodyPr>
          <a:lstStyle>
            <a:lvl1pPr>
              <a:lnSpc>
                <a:spcPct val="90000"/>
              </a:lnSpc>
              <a:defRPr sz="3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367904" y="3481324"/>
            <a:ext cx="5400000" cy="1656000"/>
          </a:xfrm>
        </p:spPr>
        <p:txBody>
          <a:bodyPr>
            <a:noAutofit/>
          </a:bodyPr>
          <a:lstStyle>
            <a:lvl1pPr marL="0" indent="0">
              <a:lnSpc>
                <a:spcPct val="90000"/>
              </a:lnSpc>
              <a:buNone/>
              <a:defRPr sz="3000" b="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2701528" y="6866325"/>
            <a:ext cx="4204097"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8371097" y="6870450"/>
            <a:ext cx="405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7904" y="490538"/>
            <a:ext cx="1028700" cy="494482"/>
          </a:xfrm>
          <a:prstGeom prst="rect">
            <a:avLst/>
          </a:prstGeom>
        </p:spPr>
      </p:pic>
      <p:sp>
        <p:nvSpPr>
          <p:cNvPr id="8" name="Right Triangle 7"/>
          <p:cNvSpPr/>
          <p:nvPr userDrawn="1"/>
        </p:nvSpPr>
        <p:spPr>
          <a:xfrm flipH="1">
            <a:off x="6215062" y="4601106"/>
            <a:ext cx="2928938" cy="225689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5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85" y="2988404"/>
            <a:ext cx="160734" cy="251584"/>
          </a:xfrm>
          <a:prstGeom prst="rect">
            <a:avLst/>
          </a:prstGeom>
        </p:spPr>
      </p:pic>
      <p:sp>
        <p:nvSpPr>
          <p:cNvPr id="10" name="Right Triangle 9"/>
          <p:cNvSpPr/>
          <p:nvPr userDrawn="1"/>
        </p:nvSpPr>
        <p:spPr>
          <a:xfrm rot="10800000">
            <a:off x="2393270" y="2238"/>
            <a:ext cx="6749267" cy="520065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50"/>
          </a:p>
        </p:txBody>
      </p:sp>
    </p:spTree>
    <p:extLst>
      <p:ext uri="{BB962C8B-B14F-4D97-AF65-F5344CB8AC3E}">
        <p14:creationId xmlns:p14="http://schemas.microsoft.com/office/powerpoint/2010/main" val="3072045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C">
    <p:spTree>
      <p:nvGrpSpPr>
        <p:cNvPr id="1" name=""/>
        <p:cNvGrpSpPr/>
        <p:nvPr/>
      </p:nvGrpSpPr>
      <p:grpSpPr>
        <a:xfrm>
          <a:off x="0" y="0"/>
          <a:ext cx="0" cy="0"/>
          <a:chOff x="0" y="0"/>
          <a:chExt cx="0" cy="0"/>
        </a:xfrm>
      </p:grpSpPr>
      <p:sp>
        <p:nvSpPr>
          <p:cNvPr id="2" name="Title 1"/>
          <p:cNvSpPr>
            <a:spLocks noGrp="1"/>
          </p:cNvSpPr>
          <p:nvPr>
            <p:ph type="title"/>
          </p:nvPr>
        </p:nvSpPr>
        <p:spPr>
          <a:xfrm>
            <a:off x="367904" y="2872801"/>
            <a:ext cx="5400000" cy="608525"/>
          </a:xfrm>
        </p:spPr>
        <p:txBody>
          <a:bodyPr bIns="54000" anchor="t" anchorCtr="0">
            <a:noAutofit/>
          </a:bodyPr>
          <a:lstStyle>
            <a:lvl1pPr>
              <a:lnSpc>
                <a:spcPct val="90000"/>
              </a:lnSpc>
              <a:defRPr sz="3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367904" y="3481324"/>
            <a:ext cx="5400000" cy="1656000"/>
          </a:xfrm>
        </p:spPr>
        <p:txBody>
          <a:bodyPr>
            <a:noAutofit/>
          </a:bodyPr>
          <a:lstStyle>
            <a:lvl1pPr marL="0" indent="0">
              <a:lnSpc>
                <a:spcPct val="90000"/>
              </a:lnSpc>
              <a:buNone/>
              <a:defRPr sz="3000" b="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2701528" y="6866325"/>
            <a:ext cx="4204097"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8371097" y="6870450"/>
            <a:ext cx="405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7904" y="490538"/>
            <a:ext cx="1028700" cy="49448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85" y="2988404"/>
            <a:ext cx="160734" cy="251584"/>
          </a:xfrm>
          <a:prstGeom prst="rect">
            <a:avLst/>
          </a:prstGeom>
        </p:spPr>
      </p:pic>
      <p:sp>
        <p:nvSpPr>
          <p:cNvPr id="10" name="Right Triangle 9"/>
          <p:cNvSpPr/>
          <p:nvPr userDrawn="1"/>
        </p:nvSpPr>
        <p:spPr>
          <a:xfrm rot="10800000">
            <a:off x="3980532" y="0"/>
            <a:ext cx="5163468" cy="397871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50"/>
          </a:p>
        </p:txBody>
      </p:sp>
    </p:spTree>
    <p:extLst>
      <p:ext uri="{BB962C8B-B14F-4D97-AF65-F5344CB8AC3E}">
        <p14:creationId xmlns:p14="http://schemas.microsoft.com/office/powerpoint/2010/main" val="1319992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7904" y="2872801"/>
            <a:ext cx="5400000" cy="608525"/>
          </a:xfrm>
        </p:spPr>
        <p:txBody>
          <a:bodyPr bIns="54000" anchor="t" anchorCtr="0">
            <a:noAutofit/>
          </a:bodyPr>
          <a:lstStyle>
            <a:lvl1pPr>
              <a:lnSpc>
                <a:spcPct val="90000"/>
              </a:lnSpc>
              <a:defRPr sz="3000">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367904" y="3481324"/>
            <a:ext cx="5400000" cy="1656000"/>
          </a:xfrm>
        </p:spPr>
        <p:txBody>
          <a:bodyPr>
            <a:noAutofit/>
          </a:bodyPr>
          <a:lstStyle>
            <a:lvl1pPr marL="0" indent="0">
              <a:lnSpc>
                <a:spcPct val="90000"/>
              </a:lnSpc>
              <a:buNone/>
              <a:defRPr sz="3000" b="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2701528" y="6870450"/>
            <a:ext cx="4204097"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8371097" y="6870450"/>
            <a:ext cx="405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7952" y="490538"/>
            <a:ext cx="1028604" cy="49448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5" y="2988404"/>
            <a:ext cx="160734" cy="251584"/>
          </a:xfrm>
          <a:prstGeom prst="rect">
            <a:avLst/>
          </a:prstGeom>
        </p:spPr>
      </p:pic>
    </p:spTree>
    <p:extLst>
      <p:ext uri="{BB962C8B-B14F-4D97-AF65-F5344CB8AC3E}">
        <p14:creationId xmlns:p14="http://schemas.microsoft.com/office/powerpoint/2010/main" val="3808222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attern">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 t="21407" r="38481" b="40746"/>
          <a:stretch/>
        </p:blipFill>
        <p:spPr>
          <a:xfrm>
            <a:off x="-1048481" y="1085562"/>
            <a:ext cx="10203163" cy="5784889"/>
          </a:xfrm>
          <a:prstGeom prst="rect">
            <a:avLst/>
          </a:prstGeom>
        </p:spPr>
      </p:pic>
      <p:sp>
        <p:nvSpPr>
          <p:cNvPr id="2" name="Title 1"/>
          <p:cNvSpPr>
            <a:spLocks noGrp="1"/>
          </p:cNvSpPr>
          <p:nvPr>
            <p:ph type="title"/>
          </p:nvPr>
        </p:nvSpPr>
        <p:spPr>
          <a:xfrm>
            <a:off x="367904" y="2872801"/>
            <a:ext cx="5400000" cy="608525"/>
          </a:xfrm>
        </p:spPr>
        <p:txBody>
          <a:bodyPr bIns="54000" anchor="t" anchorCtr="0">
            <a:noAutofit/>
          </a:bodyPr>
          <a:lstStyle>
            <a:lvl1pPr>
              <a:lnSpc>
                <a:spcPct val="90000"/>
              </a:lnSpc>
              <a:defRPr sz="3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367904" y="3481324"/>
            <a:ext cx="4401000" cy="648000"/>
          </a:xfrm>
        </p:spPr>
        <p:txBody>
          <a:bodyPr>
            <a:noAutofit/>
          </a:bodyPr>
          <a:lstStyle>
            <a:lvl1pPr marL="0" indent="0">
              <a:lnSpc>
                <a:spcPct val="90000"/>
              </a:lnSpc>
              <a:buNone/>
              <a:defRPr sz="3000" b="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2737247" y="6870450"/>
            <a:ext cx="4204097"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8371097" y="6870450"/>
            <a:ext cx="405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7904" y="490538"/>
            <a:ext cx="1028700" cy="49448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5" y="2988404"/>
            <a:ext cx="160734" cy="251584"/>
          </a:xfrm>
          <a:prstGeom prst="rect">
            <a:avLst/>
          </a:prstGeom>
        </p:spPr>
      </p:pic>
    </p:spTree>
    <p:extLst>
      <p:ext uri="{BB962C8B-B14F-4D97-AF65-F5344CB8AC3E}">
        <p14:creationId xmlns:p14="http://schemas.microsoft.com/office/powerpoint/2010/main" val="3006282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n-GB"/>
              <a:t>Advancing social justice, promoting decent work</a:t>
            </a:r>
          </a:p>
        </p:txBody>
      </p:sp>
      <p:sp>
        <p:nvSpPr>
          <p:cNvPr id="5" name="Slide Number Placeholder 4"/>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2642088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Date: Monday / 01 / October / 2019</a:t>
            </a:r>
          </a:p>
        </p:txBody>
      </p:sp>
      <p:sp>
        <p:nvSpPr>
          <p:cNvPr id="3" name="Footer Placeholder 2"/>
          <p:cNvSpPr>
            <a:spLocks noGrp="1"/>
          </p:cNvSpPr>
          <p:nvPr>
            <p:ph type="ftr" sz="quarter" idx="11"/>
          </p:nvPr>
        </p:nvSpPr>
        <p:spPr/>
        <p:txBody>
          <a:bodyPr/>
          <a:lstStyle/>
          <a:p>
            <a:r>
              <a:rPr lang="en-GB"/>
              <a:t>Advancing social justice, promoting decent work</a:t>
            </a:r>
          </a:p>
        </p:txBody>
      </p:sp>
      <p:sp>
        <p:nvSpPr>
          <p:cNvPr id="4" name="Slide Number Placeholder 3"/>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1711956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3AF69-BBB9-4017-ADB0-A0697F84C8A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91EE74-AC43-4A33-A2FB-99C51A06647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09B4DD-EF09-44FB-A432-3C4080DF1CA1}"/>
              </a:ext>
            </a:extLst>
          </p:cNvPr>
          <p:cNvSpPr>
            <a:spLocks noGrp="1"/>
          </p:cNvSpPr>
          <p:nvPr>
            <p:ph type="dt" sz="half" idx="10"/>
          </p:nvPr>
        </p:nvSpPr>
        <p:spPr/>
        <p:txBody>
          <a:bodyPr/>
          <a:lstStyle>
            <a:lvl1pPr>
              <a:defRPr/>
            </a:lvl1pPr>
          </a:lstStyle>
          <a:p>
            <a:endParaRPr lang="fr-CH" altLang="en-US"/>
          </a:p>
        </p:txBody>
      </p:sp>
      <p:sp>
        <p:nvSpPr>
          <p:cNvPr id="5" name="Footer Placeholder 4">
            <a:extLst>
              <a:ext uri="{FF2B5EF4-FFF2-40B4-BE49-F238E27FC236}">
                <a16:creationId xmlns:a16="http://schemas.microsoft.com/office/drawing/2014/main" id="{5C5FAD01-A5C2-47E9-936B-4FDEDA239AD3}"/>
              </a:ext>
            </a:extLst>
          </p:cNvPr>
          <p:cNvSpPr>
            <a:spLocks noGrp="1"/>
          </p:cNvSpPr>
          <p:nvPr>
            <p:ph type="ftr" sz="quarter" idx="11"/>
          </p:nvPr>
        </p:nvSpPr>
        <p:spPr/>
        <p:txBody>
          <a:bodyPr/>
          <a:lstStyle>
            <a:lvl1pPr>
              <a:defRPr/>
            </a:lvl1pPr>
          </a:lstStyle>
          <a:p>
            <a:r>
              <a:rPr lang="fr-CH" altLang="en-US"/>
              <a:t>ILO World Day for </a:t>
            </a:r>
          </a:p>
          <a:p>
            <a:r>
              <a:rPr lang="fr-CH" altLang="en-US"/>
              <a:t>Safety and Health at Work 2007</a:t>
            </a:r>
          </a:p>
        </p:txBody>
      </p:sp>
      <p:sp>
        <p:nvSpPr>
          <p:cNvPr id="6" name="Slide Number Placeholder 5">
            <a:extLst>
              <a:ext uri="{FF2B5EF4-FFF2-40B4-BE49-F238E27FC236}">
                <a16:creationId xmlns:a16="http://schemas.microsoft.com/office/drawing/2014/main" id="{AF1C8F46-8025-41F4-BC48-2A5A2CEC6DD3}"/>
              </a:ext>
            </a:extLst>
          </p:cNvPr>
          <p:cNvSpPr>
            <a:spLocks noGrp="1"/>
          </p:cNvSpPr>
          <p:nvPr>
            <p:ph type="sldNum" sz="quarter" idx="12"/>
          </p:nvPr>
        </p:nvSpPr>
        <p:spPr/>
        <p:txBody>
          <a:bodyPr/>
          <a:lstStyle>
            <a:lvl1pPr>
              <a:defRPr/>
            </a:lvl1pPr>
          </a:lstStyle>
          <a:p>
            <a:fld id="{A67A3AAC-AE1D-4889-9B94-A7664C396EBC}" type="slidenum">
              <a:rPr lang="fr-CH" altLang="en-US"/>
              <a:pPr/>
              <a:t>‹#›</a:t>
            </a:fld>
            <a:endParaRPr lang="fr-CH" altLang="en-US"/>
          </a:p>
        </p:txBody>
      </p:sp>
    </p:spTree>
    <p:extLst>
      <p:ext uri="{BB962C8B-B14F-4D97-AF65-F5344CB8AC3E}">
        <p14:creationId xmlns:p14="http://schemas.microsoft.com/office/powerpoint/2010/main" val="21312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275829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67904" y="2393951"/>
            <a:ext cx="5483897" cy="3482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7834" b="41970"/>
          <a:stretch/>
        </p:blipFill>
        <p:spPr>
          <a:xfrm>
            <a:off x="3436145" y="3244431"/>
            <a:ext cx="5714999" cy="3623095"/>
          </a:xfrm>
          <a:prstGeom prst="rect">
            <a:avLst/>
          </a:prstGeom>
        </p:spPr>
      </p:pic>
      <p:sp>
        <p:nvSpPr>
          <p:cNvPr id="10" name="Text Placeholder 9"/>
          <p:cNvSpPr>
            <a:spLocks noGrp="1"/>
          </p:cNvSpPr>
          <p:nvPr>
            <p:ph type="body" sz="quarter" idx="13"/>
          </p:nvPr>
        </p:nvSpPr>
        <p:spPr>
          <a:xfrm>
            <a:off x="367904" y="4796726"/>
            <a:ext cx="2559600" cy="560460"/>
          </a:xfrm>
        </p:spPr>
        <p:txBody>
          <a:bodyPr tIns="108000">
            <a:spAutoFit/>
          </a:bodyPr>
          <a:lstStyle>
            <a:lvl1pPr marL="367200" indent="-367200">
              <a:buSzPct val="150000"/>
              <a:buFontTx/>
              <a:buBlip>
                <a:blip r:embed="rId3"/>
              </a:buBlip>
              <a:defRPr b="0">
                <a:solidFill>
                  <a:schemeClr val="tx1"/>
                </a:solidFill>
              </a:defRPr>
            </a:lvl1pPr>
            <a:lvl2pPr marL="502200" indent="-135000">
              <a:buClr>
                <a:schemeClr val="accent2"/>
              </a:buClr>
              <a:buSzPct val="80000"/>
              <a:buFont typeface="Wingdings 3" panose="05040102010807070707" pitchFamily="18" charset="2"/>
              <a:buChar char="u"/>
              <a:defRPr sz="750"/>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81085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Corner Imag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3519487" y="2538000"/>
            <a:ext cx="5624513" cy="4320000"/>
          </a:xfrm>
          <a:custGeom>
            <a:avLst/>
            <a:gdLst>
              <a:gd name="connsiteX0" fmla="*/ 0 w 7499350"/>
              <a:gd name="connsiteY0" fmla="*/ 0 h 4320000"/>
              <a:gd name="connsiteX1" fmla="*/ 7499350 w 7499350"/>
              <a:gd name="connsiteY1" fmla="*/ 0 h 4320000"/>
              <a:gd name="connsiteX2" fmla="*/ 7499350 w 7499350"/>
              <a:gd name="connsiteY2" fmla="*/ 4320000 h 4320000"/>
              <a:gd name="connsiteX3" fmla="*/ 0 w 7499350"/>
              <a:gd name="connsiteY3" fmla="*/ 4320000 h 4320000"/>
              <a:gd name="connsiteX4" fmla="*/ 0 w 7499350"/>
              <a:gd name="connsiteY4" fmla="*/ 0 h 4320000"/>
              <a:gd name="connsiteX0" fmla="*/ 0 w 7499350"/>
              <a:gd name="connsiteY0" fmla="*/ 4320000 h 4320000"/>
              <a:gd name="connsiteX1" fmla="*/ 7499350 w 7499350"/>
              <a:gd name="connsiteY1" fmla="*/ 0 h 4320000"/>
              <a:gd name="connsiteX2" fmla="*/ 7499350 w 7499350"/>
              <a:gd name="connsiteY2" fmla="*/ 4320000 h 4320000"/>
              <a:gd name="connsiteX3" fmla="*/ 0 w 749935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499350" h="4320000">
                <a:moveTo>
                  <a:pt x="0" y="4320000"/>
                </a:moveTo>
                <a:lnTo>
                  <a:pt x="7499350" y="0"/>
                </a:lnTo>
                <a:lnTo>
                  <a:pt x="7499350" y="4320000"/>
                </a:lnTo>
                <a:lnTo>
                  <a:pt x="0" y="4320000"/>
                </a:lnTo>
                <a:close/>
              </a:path>
            </a:pathLst>
          </a:custGeom>
        </p:spPr>
        <p:txBody>
          <a:bodyPr anchor="b" anchorCtr="0"/>
          <a:lstStyle>
            <a:lvl1pPr algn="r">
              <a:defRPr sz="750" b="1">
                <a:solidFill>
                  <a:schemeClr val="tx1"/>
                </a:solidFill>
              </a:defRPr>
            </a:lvl1pPr>
          </a:lstStyle>
          <a:p>
            <a:r>
              <a:rPr lang="en-GB"/>
              <a:t>Click icon to insert picture</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67904" y="2393951"/>
            <a:ext cx="5483897" cy="3482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
        <p:nvSpPr>
          <p:cNvPr id="9" name="TextBox 8"/>
          <p:cNvSpPr txBox="1"/>
          <p:nvPr userDrawn="1"/>
        </p:nvSpPr>
        <p:spPr>
          <a:xfrm>
            <a:off x="3514725" y="6870450"/>
            <a:ext cx="5629275" cy="115416"/>
          </a:xfrm>
          <a:prstGeom prst="rect">
            <a:avLst/>
          </a:prstGeom>
          <a:noFill/>
        </p:spPr>
        <p:txBody>
          <a:bodyPr wrap="square" lIns="0" tIns="0" rIns="0" bIns="0" rtlCol="0">
            <a:spAutoFit/>
          </a:bodyPr>
          <a:lstStyle/>
          <a:p>
            <a:pPr algn="r"/>
            <a:r>
              <a:rPr lang="en-GB" sz="750"/>
              <a:t>NB Manually place “ilo.org” device in front of image</a:t>
            </a:r>
          </a:p>
        </p:txBody>
      </p:sp>
    </p:spTree>
    <p:extLst>
      <p:ext uri="{BB962C8B-B14F-4D97-AF65-F5344CB8AC3E}">
        <p14:creationId xmlns:p14="http://schemas.microsoft.com/office/powerpoint/2010/main" val="259065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Image/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67904" y="2393951"/>
            <a:ext cx="5483897" cy="3482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
        <p:nvSpPr>
          <p:cNvPr id="9" name="TextBox 8"/>
          <p:cNvSpPr txBox="1"/>
          <p:nvPr userDrawn="1"/>
        </p:nvSpPr>
        <p:spPr>
          <a:xfrm>
            <a:off x="3514725" y="6870450"/>
            <a:ext cx="5629275" cy="115416"/>
          </a:xfrm>
          <a:prstGeom prst="rect">
            <a:avLst/>
          </a:prstGeom>
          <a:noFill/>
        </p:spPr>
        <p:txBody>
          <a:bodyPr wrap="square" lIns="0" tIns="0" rIns="0" bIns="0" rtlCol="0">
            <a:spAutoFit/>
          </a:bodyPr>
          <a:lstStyle/>
          <a:p>
            <a:pPr algn="r"/>
            <a:r>
              <a:rPr lang="en-GB" sz="750"/>
              <a:t>NB Manually place “ilo.org” device in front of image</a:t>
            </a:r>
          </a:p>
        </p:txBody>
      </p:sp>
      <p:sp>
        <p:nvSpPr>
          <p:cNvPr id="10" name="Picture Placeholder 9"/>
          <p:cNvSpPr>
            <a:spLocks noGrp="1"/>
          </p:cNvSpPr>
          <p:nvPr>
            <p:ph type="pic" sz="quarter" idx="13" hasCustomPrompt="1"/>
          </p:nvPr>
        </p:nvSpPr>
        <p:spPr>
          <a:xfrm>
            <a:off x="6216848" y="981075"/>
            <a:ext cx="2927152" cy="5876925"/>
          </a:xfrm>
          <a:custGeom>
            <a:avLst/>
            <a:gdLst>
              <a:gd name="connsiteX0" fmla="*/ 0 w 3902869"/>
              <a:gd name="connsiteY0" fmla="*/ 0 h 5876925"/>
              <a:gd name="connsiteX1" fmla="*/ 3902869 w 3902869"/>
              <a:gd name="connsiteY1" fmla="*/ 0 h 5876925"/>
              <a:gd name="connsiteX2" fmla="*/ 3902869 w 3902869"/>
              <a:gd name="connsiteY2" fmla="*/ 5876925 h 5876925"/>
              <a:gd name="connsiteX3" fmla="*/ 0 w 3902869"/>
              <a:gd name="connsiteY3" fmla="*/ 5876925 h 5876925"/>
              <a:gd name="connsiteX4" fmla="*/ 0 w 3902869"/>
              <a:gd name="connsiteY4" fmla="*/ 0 h 5876925"/>
              <a:gd name="connsiteX0" fmla="*/ 0 w 3902869"/>
              <a:gd name="connsiteY0" fmla="*/ 0 h 5876925"/>
              <a:gd name="connsiteX1" fmla="*/ 3898107 w 3902869"/>
              <a:gd name="connsiteY1" fmla="*/ 2252663 h 5876925"/>
              <a:gd name="connsiteX2" fmla="*/ 3902869 w 3902869"/>
              <a:gd name="connsiteY2" fmla="*/ 5876925 h 5876925"/>
              <a:gd name="connsiteX3" fmla="*/ 0 w 3902869"/>
              <a:gd name="connsiteY3" fmla="*/ 5876925 h 5876925"/>
              <a:gd name="connsiteX4" fmla="*/ 0 w 3902869"/>
              <a:gd name="connsiteY4" fmla="*/ 0 h 587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869" h="5876925">
                <a:moveTo>
                  <a:pt x="0" y="0"/>
                </a:moveTo>
                <a:lnTo>
                  <a:pt x="3898107" y="2252663"/>
                </a:lnTo>
                <a:cubicBezTo>
                  <a:pt x="3899694" y="3460750"/>
                  <a:pt x="3901282" y="4668838"/>
                  <a:pt x="3902869" y="5876925"/>
                </a:cubicBezTo>
                <a:lnTo>
                  <a:pt x="0" y="5876925"/>
                </a:lnTo>
                <a:lnTo>
                  <a:pt x="0" y="0"/>
                </a:lnTo>
                <a:close/>
              </a:path>
            </a:pathLst>
          </a:custGeom>
        </p:spPr>
        <p:txBody>
          <a:bodyPr anchor="b" anchorCtr="0"/>
          <a:lstStyle>
            <a:lvl1pPr algn="r">
              <a:defRPr sz="750">
                <a:solidFill>
                  <a:schemeClr val="tx1"/>
                </a:solidFill>
              </a:defRPr>
            </a:lvl1pPr>
          </a:lstStyle>
          <a:p>
            <a:r>
              <a:rPr lang="en-GB"/>
              <a:t>Click icon to insert picture</a:t>
            </a:r>
          </a:p>
        </p:txBody>
      </p:sp>
      <p:sp>
        <p:nvSpPr>
          <p:cNvPr id="12" name="Text Placeholder 11"/>
          <p:cNvSpPr>
            <a:spLocks noGrp="1"/>
          </p:cNvSpPr>
          <p:nvPr>
            <p:ph type="body" sz="quarter" idx="14"/>
          </p:nvPr>
        </p:nvSpPr>
        <p:spPr>
          <a:xfrm>
            <a:off x="6216254" y="5876925"/>
            <a:ext cx="2559844" cy="247650"/>
          </a:xfrm>
          <a:custGeom>
            <a:avLst/>
            <a:gdLst>
              <a:gd name="connsiteX0" fmla="*/ 0 w 3413125"/>
              <a:gd name="connsiteY0" fmla="*/ 0 h 247650"/>
              <a:gd name="connsiteX1" fmla="*/ 3413125 w 3413125"/>
              <a:gd name="connsiteY1" fmla="*/ 0 h 247650"/>
              <a:gd name="connsiteX2" fmla="*/ 3413125 w 3413125"/>
              <a:gd name="connsiteY2" fmla="*/ 247650 h 247650"/>
              <a:gd name="connsiteX3" fmla="*/ 0 w 3413125"/>
              <a:gd name="connsiteY3" fmla="*/ 247650 h 247650"/>
              <a:gd name="connsiteX4" fmla="*/ 0 w 3413125"/>
              <a:gd name="connsiteY4" fmla="*/ 0 h 247650"/>
              <a:gd name="connsiteX0" fmla="*/ 0 w 3413125"/>
              <a:gd name="connsiteY0" fmla="*/ 0 h 247650"/>
              <a:gd name="connsiteX1" fmla="*/ 3153569 w 3413125"/>
              <a:gd name="connsiteY1" fmla="*/ 0 h 247650"/>
              <a:gd name="connsiteX2" fmla="*/ 3413125 w 3413125"/>
              <a:gd name="connsiteY2" fmla="*/ 247650 h 247650"/>
              <a:gd name="connsiteX3" fmla="*/ 0 w 3413125"/>
              <a:gd name="connsiteY3" fmla="*/ 247650 h 247650"/>
              <a:gd name="connsiteX4" fmla="*/ 0 w 3413125"/>
              <a:gd name="connsiteY4" fmla="*/ 0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125" h="247650">
                <a:moveTo>
                  <a:pt x="0" y="0"/>
                </a:moveTo>
                <a:lnTo>
                  <a:pt x="3153569" y="0"/>
                </a:lnTo>
                <a:lnTo>
                  <a:pt x="3413125" y="247650"/>
                </a:lnTo>
                <a:lnTo>
                  <a:pt x="0" y="247650"/>
                </a:lnTo>
                <a:lnTo>
                  <a:pt x="0" y="0"/>
                </a:lnTo>
                <a:close/>
              </a:path>
            </a:pathLst>
          </a:custGeom>
          <a:solidFill>
            <a:schemeClr val="accent2"/>
          </a:solidFill>
        </p:spPr>
        <p:txBody>
          <a:bodyPr lIns="108000" anchor="ctr" anchorCtr="0"/>
          <a:lstStyle>
            <a:lvl1pPr>
              <a:defRPr sz="750" b="0">
                <a:solidFill>
                  <a:schemeClr val="bg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Edit Master text styles</a:t>
            </a:r>
          </a:p>
        </p:txBody>
      </p:sp>
    </p:spTree>
    <p:extLst>
      <p:ext uri="{BB962C8B-B14F-4D97-AF65-F5344CB8AC3E}">
        <p14:creationId xmlns:p14="http://schemas.microsoft.com/office/powerpoint/2010/main" val="1657128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67904" y="2393950"/>
            <a:ext cx="4020300" cy="34829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55797" y="2393950"/>
            <a:ext cx="4020300" cy="34829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2947130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67904" y="2393950"/>
            <a:ext cx="2559600" cy="34829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292200" y="2393950"/>
            <a:ext cx="2559600" cy="34829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
        <p:nvSpPr>
          <p:cNvPr id="8" name="Content Placeholder 3"/>
          <p:cNvSpPr>
            <a:spLocks noGrp="1"/>
          </p:cNvSpPr>
          <p:nvPr>
            <p:ph sz="half" idx="13"/>
          </p:nvPr>
        </p:nvSpPr>
        <p:spPr>
          <a:xfrm>
            <a:off x="6216497" y="2393950"/>
            <a:ext cx="2559600" cy="34829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34147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with Sta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67904" y="2393950"/>
            <a:ext cx="2559600" cy="34829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292200" y="2393950"/>
            <a:ext cx="2559600" cy="34829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
        <p:nvSpPr>
          <p:cNvPr id="10" name="Text Placeholder 9"/>
          <p:cNvSpPr>
            <a:spLocks noGrp="1"/>
          </p:cNvSpPr>
          <p:nvPr>
            <p:ph type="body" sz="quarter" idx="13" hasCustomPrompt="1"/>
          </p:nvPr>
        </p:nvSpPr>
        <p:spPr>
          <a:xfrm>
            <a:off x="6216497" y="2393951"/>
            <a:ext cx="2559601" cy="3482975"/>
          </a:xfrm>
        </p:spPr>
        <p:txBody>
          <a:bodyPr tIns="54000"/>
          <a:lstStyle>
            <a:lvl1pPr marL="270000" indent="-270000">
              <a:lnSpc>
                <a:spcPct val="80000"/>
              </a:lnSpc>
              <a:spcBef>
                <a:spcPts val="2400"/>
              </a:spcBef>
              <a:spcAft>
                <a:spcPts val="0"/>
              </a:spcAft>
              <a:buClr>
                <a:schemeClr val="accent2"/>
              </a:buClr>
              <a:buFontTx/>
              <a:buBlip>
                <a:blip r:embed="rId2"/>
              </a:buBlip>
              <a:defRPr sz="4500" b="0" spc="-150" baseline="0">
                <a:solidFill>
                  <a:schemeClr val="accent1"/>
                </a:solidFill>
              </a:defRPr>
            </a:lvl1pPr>
            <a:lvl2pPr marL="270000" indent="0">
              <a:lnSpc>
                <a:spcPct val="100000"/>
              </a:lnSpc>
              <a:spcBef>
                <a:spcPts val="0"/>
              </a:spcBef>
              <a:spcAft>
                <a:spcPts val="0"/>
              </a:spcAft>
              <a:buFontTx/>
              <a:buNone/>
              <a:defRPr sz="750"/>
            </a:lvl2pPr>
          </a:lstStyle>
          <a:p>
            <a:pPr lvl="0"/>
            <a:r>
              <a:rPr lang="en-US"/>
              <a:t>00.0%</a:t>
            </a:r>
          </a:p>
          <a:p>
            <a:pPr lvl="1"/>
            <a:r>
              <a:rPr lang="en-US"/>
              <a:t>Supporting text</a:t>
            </a:r>
            <a:endParaRPr lang="en-GB"/>
          </a:p>
        </p:txBody>
      </p:sp>
    </p:spTree>
    <p:extLst>
      <p:ext uri="{BB962C8B-B14F-4D97-AF65-F5344CB8AC3E}">
        <p14:creationId xmlns:p14="http://schemas.microsoft.com/office/powerpoint/2010/main" val="2400062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and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n-GB"/>
              <a:t>Advancing social justice, promoting decent work</a:t>
            </a:r>
          </a:p>
        </p:txBody>
      </p:sp>
      <p:sp>
        <p:nvSpPr>
          <p:cNvPr id="5" name="Slide Number Placeholder 4"/>
          <p:cNvSpPr>
            <a:spLocks noGrp="1"/>
          </p:cNvSpPr>
          <p:nvPr>
            <p:ph type="sldNum" sz="quarter" idx="12"/>
          </p:nvPr>
        </p:nvSpPr>
        <p:spPr/>
        <p:txBody>
          <a:bodyPr/>
          <a:lstStyle/>
          <a:p>
            <a:fld id="{856227C0-AD57-4F9B-BAE3-EEFB0D0EE427}" type="slidenum">
              <a:rPr lang="en-GB" smtClean="0"/>
              <a:t>‹#›</a:t>
            </a:fld>
            <a:endParaRPr lang="en-GB"/>
          </a:p>
        </p:txBody>
      </p:sp>
      <p:sp>
        <p:nvSpPr>
          <p:cNvPr id="6" name="Text Placeholder 9"/>
          <p:cNvSpPr>
            <a:spLocks noGrp="1"/>
          </p:cNvSpPr>
          <p:nvPr>
            <p:ph type="body" sz="quarter" idx="13" hasCustomPrompt="1"/>
          </p:nvPr>
        </p:nvSpPr>
        <p:spPr>
          <a:xfrm>
            <a:off x="367904" y="2393950"/>
            <a:ext cx="5535000" cy="3482976"/>
          </a:xfrm>
        </p:spPr>
        <p:txBody>
          <a:bodyPr tIns="0">
            <a:noAutofit/>
          </a:bodyPr>
          <a:lstStyle>
            <a:lvl1pPr marL="367200" indent="-367200">
              <a:buSzPct val="120000"/>
              <a:buFontTx/>
              <a:buBlip>
                <a:blip r:embed="rId2"/>
              </a:buBlip>
              <a:defRPr sz="1725" b="0">
                <a:solidFill>
                  <a:schemeClr val="tx1"/>
                </a:solidFill>
              </a:defRPr>
            </a:lvl1pPr>
            <a:lvl2pPr marL="367200" indent="0">
              <a:buClr>
                <a:schemeClr val="accent2"/>
              </a:buClr>
              <a:buSzPct val="80000"/>
              <a:buFont typeface="Wingdings 3" panose="05040102010807070707" pitchFamily="18" charset="2"/>
              <a:buNone/>
              <a:defRPr sz="1725" baseline="0"/>
            </a:lvl2pPr>
            <a:lvl3pPr marL="502200" indent="-135000">
              <a:spcBef>
                <a:spcPts val="1350"/>
              </a:spcBef>
              <a:defRPr sz="750"/>
            </a:lvl3pPr>
          </a:lstStyle>
          <a:p>
            <a:pPr lvl="0"/>
            <a:r>
              <a:rPr lang="en-US"/>
              <a:t>Quote (level 1)</a:t>
            </a:r>
          </a:p>
          <a:p>
            <a:pPr lvl="1"/>
            <a:r>
              <a:rPr lang="en-US"/>
              <a:t>Continuation paras (level 2)</a:t>
            </a:r>
          </a:p>
          <a:p>
            <a:pPr lvl="2"/>
            <a:r>
              <a:rPr lang="en-GB"/>
              <a:t>Source (level 3)</a:t>
            </a:r>
          </a:p>
        </p:txBody>
      </p:sp>
      <p:sp>
        <p:nvSpPr>
          <p:cNvPr id="8" name="Picture Placeholder 7"/>
          <p:cNvSpPr>
            <a:spLocks noGrp="1"/>
          </p:cNvSpPr>
          <p:nvPr>
            <p:ph type="pic" sz="quarter" idx="14"/>
          </p:nvPr>
        </p:nvSpPr>
        <p:spPr>
          <a:xfrm>
            <a:off x="6202997" y="2447925"/>
            <a:ext cx="2573100" cy="3429000"/>
          </a:xfrm>
        </p:spPr>
        <p:txBody>
          <a:bodyPr/>
          <a:lstStyle>
            <a:lvl1pPr>
              <a:defRPr sz="750">
                <a:solidFill>
                  <a:schemeClr val="tx1"/>
                </a:solidFill>
              </a:defRPr>
            </a:lvl1pPr>
          </a:lstStyle>
          <a:p>
            <a:r>
              <a:rPr lang="en-US"/>
              <a:t>Click icon to add picture</a:t>
            </a:r>
            <a:endParaRPr lang="en-GB"/>
          </a:p>
        </p:txBody>
      </p:sp>
    </p:spTree>
    <p:extLst>
      <p:ext uri="{BB962C8B-B14F-4D97-AF65-F5344CB8AC3E}">
        <p14:creationId xmlns:p14="http://schemas.microsoft.com/office/powerpoint/2010/main" val="2610444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7904" y="1423195"/>
            <a:ext cx="8408193" cy="7200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367904" y="2393951"/>
            <a:ext cx="8408193" cy="3482975"/>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67904" y="6870450"/>
            <a:ext cx="2057400" cy="216000"/>
          </a:xfrm>
          <a:prstGeom prst="rect">
            <a:avLst/>
          </a:prstGeom>
        </p:spPr>
        <p:txBody>
          <a:bodyPr vert="horz" lIns="0" tIns="0" rIns="0" bIns="0" rtlCol="0" anchor="ctr">
            <a:noAutofit/>
          </a:bodyPr>
          <a:lstStyle>
            <a:lvl1pPr algn="l">
              <a:defRPr sz="750">
                <a:noFill/>
              </a:defRPr>
            </a:lvl1pPr>
          </a:lstStyle>
          <a:p>
            <a:r>
              <a:rPr lang="en-GB"/>
              <a:t>Date: Monday / 01 / October / 2019</a:t>
            </a:r>
          </a:p>
        </p:txBody>
      </p:sp>
      <p:sp>
        <p:nvSpPr>
          <p:cNvPr id="5" name="Footer Placeholder 4"/>
          <p:cNvSpPr>
            <a:spLocks noGrp="1"/>
          </p:cNvSpPr>
          <p:nvPr>
            <p:ph type="ftr" sz="quarter" idx="3"/>
          </p:nvPr>
        </p:nvSpPr>
        <p:spPr>
          <a:xfrm>
            <a:off x="367903" y="6337302"/>
            <a:ext cx="4204097" cy="180000"/>
          </a:xfrm>
          <a:prstGeom prst="rect">
            <a:avLst/>
          </a:prstGeom>
        </p:spPr>
        <p:txBody>
          <a:bodyPr vert="horz" lIns="0" tIns="0" rIns="0" bIns="0" rtlCol="0" anchor="t" anchorCtr="0">
            <a:noAutofit/>
          </a:bodyPr>
          <a:lstStyle>
            <a:lvl1pPr algn="l">
              <a:defRPr sz="750" b="1">
                <a:solidFill>
                  <a:schemeClr val="tx1"/>
                </a:solidFill>
              </a:defRPr>
            </a:lvl1pPr>
          </a:lstStyle>
          <a:p>
            <a:r>
              <a:rPr lang="en-GB"/>
              <a:t>Advancing social justice, promoting decent work</a:t>
            </a:r>
          </a:p>
        </p:txBody>
      </p:sp>
      <p:sp>
        <p:nvSpPr>
          <p:cNvPr id="6" name="Slide Number Placeholder 5"/>
          <p:cNvSpPr>
            <a:spLocks noGrp="1"/>
          </p:cNvSpPr>
          <p:nvPr>
            <p:ph type="sldNum" sz="quarter" idx="4"/>
          </p:nvPr>
        </p:nvSpPr>
        <p:spPr>
          <a:xfrm>
            <a:off x="8371097" y="432000"/>
            <a:ext cx="405000" cy="288000"/>
          </a:xfrm>
          <a:prstGeom prst="rect">
            <a:avLst/>
          </a:prstGeom>
        </p:spPr>
        <p:txBody>
          <a:bodyPr vert="horz" lIns="0" tIns="0" rIns="0" bIns="0" rtlCol="0" anchor="t" anchorCtr="0">
            <a:noAutofit/>
          </a:bodyPr>
          <a:lstStyle>
            <a:lvl1pPr algn="r">
              <a:defRPr sz="1350">
                <a:solidFill>
                  <a:schemeClr val="accent1"/>
                </a:solidFill>
              </a:defRPr>
            </a:lvl1pPr>
          </a:lstStyle>
          <a:p>
            <a:fld id="{856227C0-AD57-4F9B-BAE3-EEFB0D0EE427}" type="slidenum">
              <a:rPr lang="en-GB" smtClean="0"/>
              <a:pPr/>
              <a:t>‹#›</a:t>
            </a:fld>
            <a:endParaRPr lang="en-GB"/>
          </a:p>
        </p:txBody>
      </p:sp>
      <p:pic>
        <p:nvPicPr>
          <p:cNvPr id="8" name="Picture 7"/>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67904" y="490538"/>
            <a:ext cx="1028700" cy="494482"/>
          </a:xfrm>
          <a:prstGeom prst="rect">
            <a:avLst/>
          </a:prstGeom>
        </p:spPr>
      </p:pic>
      <p:pic>
        <p:nvPicPr>
          <p:cNvPr id="11" name="Picture 10"/>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786" y="1519079"/>
            <a:ext cx="89635" cy="140298"/>
          </a:xfrm>
          <a:prstGeom prst="rect">
            <a:avLst/>
          </a:prstGeom>
        </p:spPr>
      </p:pic>
      <p:pic>
        <p:nvPicPr>
          <p:cNvPr id="12" name="Picture 11"/>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8292797" y="6367463"/>
            <a:ext cx="483300" cy="172266"/>
          </a:xfrm>
          <a:prstGeom prst="rect">
            <a:avLst/>
          </a:prstGeom>
        </p:spPr>
      </p:pic>
    </p:spTree>
    <p:extLst>
      <p:ext uri="{BB962C8B-B14F-4D97-AF65-F5344CB8AC3E}">
        <p14:creationId xmlns:p14="http://schemas.microsoft.com/office/powerpoint/2010/main" val="1767613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5" r:id="rId4"/>
    <p:sldLayoutId id="2147483666" r:id="rId5"/>
    <p:sldLayoutId id="2147483652" r:id="rId6"/>
    <p:sldLayoutId id="2147483664" r:id="rId7"/>
    <p:sldLayoutId id="2147483668" r:id="rId8"/>
    <p:sldLayoutId id="2147483669" r:id="rId9"/>
    <p:sldLayoutId id="2147483651" r:id="rId10"/>
    <p:sldLayoutId id="2147483660" r:id="rId11"/>
    <p:sldLayoutId id="2147483661" r:id="rId12"/>
    <p:sldLayoutId id="2147483662" r:id="rId13"/>
    <p:sldLayoutId id="2147483663" r:id="rId14"/>
    <p:sldLayoutId id="2147483654" r:id="rId15"/>
    <p:sldLayoutId id="2147483655" r:id="rId16"/>
    <p:sldLayoutId id="2147483671" r:id="rId17"/>
  </p:sldLayoutIdLst>
  <p:hf hdr="0"/>
  <p:txStyles>
    <p:titleStyle>
      <a:lvl1pPr algn="l" defTabSz="685800" rtl="0" eaLnBrk="1" latinLnBrk="0" hangingPunct="1">
        <a:lnSpc>
          <a:spcPct val="90000"/>
        </a:lnSpc>
        <a:spcBef>
          <a:spcPct val="0"/>
        </a:spcBef>
        <a:buNone/>
        <a:defRPr sz="1875" b="1" kern="1200">
          <a:solidFill>
            <a:schemeClr val="accent1"/>
          </a:solidFill>
          <a:latin typeface="+mj-lt"/>
          <a:ea typeface="+mj-ea"/>
          <a:cs typeface="+mj-cs"/>
        </a:defRPr>
      </a:lvl1pPr>
    </p:titleStyle>
    <p:bodyStyle>
      <a:lvl1pPr marL="0" indent="0" algn="l" defTabSz="685800" rtl="0" eaLnBrk="1" latinLnBrk="0" hangingPunct="1">
        <a:lnSpc>
          <a:spcPct val="100000"/>
        </a:lnSpc>
        <a:spcBef>
          <a:spcPts val="1800"/>
        </a:spcBef>
        <a:spcAft>
          <a:spcPts val="450"/>
        </a:spcAft>
        <a:buFont typeface="Arial" panose="020B0604020202020204" pitchFamily="34" charset="0"/>
        <a:buNone/>
        <a:defRPr sz="1350" b="1" kern="1200">
          <a:solidFill>
            <a:schemeClr val="accent2"/>
          </a:solidFill>
          <a:latin typeface="+mn-lt"/>
          <a:ea typeface="+mn-ea"/>
          <a:cs typeface="+mn-cs"/>
        </a:defRPr>
      </a:lvl1pPr>
      <a:lvl2pPr marL="0" indent="0" algn="l" defTabSz="685800" rtl="0" eaLnBrk="1" latinLnBrk="0" hangingPunct="1">
        <a:lnSpc>
          <a:spcPct val="100000"/>
        </a:lnSpc>
        <a:spcBef>
          <a:spcPts val="450"/>
        </a:spcBef>
        <a:spcAft>
          <a:spcPts val="450"/>
        </a:spcAft>
        <a:buFont typeface="Arial" panose="020B0604020202020204" pitchFamily="34" charset="0"/>
        <a:buNone/>
        <a:defRPr sz="1350" kern="1200">
          <a:solidFill>
            <a:schemeClr val="tx1"/>
          </a:solidFill>
          <a:latin typeface="+mn-lt"/>
          <a:ea typeface="+mn-ea"/>
          <a:cs typeface="+mn-cs"/>
        </a:defRPr>
      </a:lvl2pPr>
      <a:lvl3pPr marL="189000" indent="-189000" algn="l" defTabSz="685800" rtl="0" eaLnBrk="1" latinLnBrk="0" hangingPunct="1">
        <a:lnSpc>
          <a:spcPct val="100000"/>
        </a:lnSpc>
        <a:spcBef>
          <a:spcPts val="450"/>
        </a:spcBef>
        <a:buClr>
          <a:schemeClr val="accent2"/>
        </a:buClr>
        <a:buSzPct val="70000"/>
        <a:buFont typeface="Wingdings 3" panose="05040102010807070707" pitchFamily="18" charset="2"/>
        <a:buChar char=""/>
        <a:defRPr sz="1350" kern="1200">
          <a:solidFill>
            <a:schemeClr val="tx1"/>
          </a:solidFill>
          <a:latin typeface="+mn-lt"/>
          <a:ea typeface="+mn-ea"/>
          <a:cs typeface="+mn-cs"/>
        </a:defRPr>
      </a:lvl3pPr>
      <a:lvl4pPr marL="0" indent="0" algn="l" defTabSz="685800" rtl="0" eaLnBrk="1" latinLnBrk="0" hangingPunct="1">
        <a:lnSpc>
          <a:spcPct val="100000"/>
        </a:lnSpc>
        <a:spcBef>
          <a:spcPts val="1800"/>
        </a:spcBef>
        <a:spcAft>
          <a:spcPts val="338"/>
        </a:spcAft>
        <a:buClr>
          <a:schemeClr val="accent2"/>
        </a:buClr>
        <a:buSzPct val="80000"/>
        <a:buFont typeface="Arial" panose="020B0604020202020204" pitchFamily="34" charset="0"/>
        <a:buNone/>
        <a:defRPr sz="1050" b="1" kern="1200">
          <a:solidFill>
            <a:schemeClr val="accent2"/>
          </a:solidFill>
          <a:latin typeface="+mn-lt"/>
          <a:ea typeface="+mn-ea"/>
          <a:cs typeface="+mn-cs"/>
        </a:defRPr>
      </a:lvl4pPr>
      <a:lvl5pPr marL="0" indent="0" algn="l" defTabSz="685800" rtl="0" eaLnBrk="1" latinLnBrk="0" hangingPunct="1">
        <a:lnSpc>
          <a:spcPct val="100000"/>
        </a:lnSpc>
        <a:spcBef>
          <a:spcPts val="338"/>
        </a:spcBef>
        <a:spcAft>
          <a:spcPts val="338"/>
        </a:spcAft>
        <a:buClr>
          <a:schemeClr val="accent2"/>
        </a:buClr>
        <a:buSzPct val="80000"/>
        <a:buFont typeface="Arial" panose="020B0604020202020204" pitchFamily="34" charset="0"/>
        <a:buNone/>
        <a:defRPr sz="1050" kern="1200">
          <a:solidFill>
            <a:schemeClr val="tx1"/>
          </a:solidFill>
          <a:latin typeface="+mn-lt"/>
          <a:ea typeface="+mn-ea"/>
          <a:cs typeface="+mn-cs"/>
        </a:defRPr>
      </a:lvl5pPr>
      <a:lvl6pPr marL="189000" indent="-189000" algn="l" defTabSz="685800" rtl="0" eaLnBrk="1" latinLnBrk="0" hangingPunct="1">
        <a:lnSpc>
          <a:spcPct val="100000"/>
        </a:lnSpc>
        <a:spcBef>
          <a:spcPts val="338"/>
        </a:spcBef>
        <a:buClr>
          <a:schemeClr val="accent2"/>
        </a:buClr>
        <a:buSzPct val="70000"/>
        <a:buFont typeface="Wingdings 3" panose="05040102010807070707" pitchFamily="18" charset="2"/>
        <a:buChar char="u"/>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750" kern="1200" baseline="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32" userDrawn="1">
          <p15:clr>
            <a:srgbClr val="F26B43"/>
          </p15:clr>
        </p15:guide>
        <p15:guide id="4" pos="5528" userDrawn="1">
          <p15:clr>
            <a:srgbClr val="F26B43"/>
          </p15:clr>
        </p15:guide>
        <p15:guide id="5" orient="horz" pos="309" userDrawn="1">
          <p15:clr>
            <a:srgbClr val="F26B43"/>
          </p15:clr>
        </p15:guide>
        <p15:guide id="6" orient="horz" pos="4011" userDrawn="1">
          <p15:clr>
            <a:srgbClr val="F26B43"/>
          </p15:clr>
        </p15:guide>
        <p15:guide id="7" orient="horz" pos="1508" userDrawn="1">
          <p15:clr>
            <a:srgbClr val="F26B43"/>
          </p15:clr>
        </p15:guide>
        <p15:guide id="8" orient="horz" pos="3702" userDrawn="1">
          <p15:clr>
            <a:srgbClr val="F26B43"/>
          </p15:clr>
        </p15:guide>
        <p15:guide id="9" orient="horz" pos="154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hyperlink" Target="http://www.ilo.org/dyn/media/mediasearch.highres?p_lang=en&amp;p_id=8509" TargetMode="Externa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1587" y="2835806"/>
            <a:ext cx="6093193" cy="1555437"/>
          </a:xfrm>
        </p:spPr>
        <p:txBody>
          <a:bodyPr/>
          <a:lstStyle/>
          <a:p>
            <a:r>
              <a:rPr lang="en-US" sz="3200" dirty="0"/>
              <a:t>Roles of Trade Unions in Promoting </a:t>
            </a:r>
            <a:r>
              <a:rPr lang="en-GB" sz="3200" dirty="0"/>
              <a:t>OSH policies and Employment Injury Benefits</a:t>
            </a:r>
          </a:p>
        </p:txBody>
      </p:sp>
      <p:sp>
        <p:nvSpPr>
          <p:cNvPr id="3" name="Subtitle 2"/>
          <p:cNvSpPr>
            <a:spLocks noGrp="1"/>
          </p:cNvSpPr>
          <p:nvPr>
            <p:ph type="subTitle" idx="1"/>
          </p:nvPr>
        </p:nvSpPr>
        <p:spPr>
          <a:xfrm>
            <a:off x="367903" y="4292412"/>
            <a:ext cx="6934200" cy="788346"/>
          </a:xfrm>
        </p:spPr>
        <p:txBody>
          <a:bodyPr/>
          <a:lstStyle/>
          <a:p>
            <a:pPr>
              <a:spcBef>
                <a:spcPts val="0"/>
              </a:spcBef>
              <a:spcAft>
                <a:spcPts val="1200"/>
              </a:spcAft>
            </a:pPr>
            <a:r>
              <a:rPr lang="en-GB" sz="2000" dirty="0"/>
              <a:t>Seminar on Trade unions and International Labour Standards</a:t>
            </a:r>
          </a:p>
          <a:p>
            <a:pPr>
              <a:spcBef>
                <a:spcPts val="0"/>
              </a:spcBef>
              <a:spcAft>
                <a:spcPts val="1200"/>
              </a:spcAft>
            </a:pPr>
            <a:r>
              <a:rPr lang="en-GB" sz="2000" dirty="0"/>
              <a:t>For the Western Balkans Trade Unions</a:t>
            </a:r>
          </a:p>
          <a:p>
            <a:pPr>
              <a:spcBef>
                <a:spcPts val="0"/>
              </a:spcBef>
              <a:spcAft>
                <a:spcPts val="600"/>
              </a:spcAft>
            </a:pPr>
            <a:r>
              <a:rPr lang="en-US" sz="2000" dirty="0"/>
              <a:t>28 April 2023</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pPr/>
              <a:t>1</a:t>
            </a:fld>
            <a:endParaRPr lang="en-GB"/>
          </a:p>
        </p:txBody>
      </p:sp>
      <p:pic>
        <p:nvPicPr>
          <p:cNvPr id="7" name="Picture Placeholder 6"/>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l="12935" t="14250" r="5700" b="6072"/>
          <a:stretch/>
        </p:blipFill>
        <p:spPr/>
      </p:pic>
      <p:sp>
        <p:nvSpPr>
          <p:cNvPr id="8" name="Subtitle 2"/>
          <p:cNvSpPr txBox="1">
            <a:spLocks/>
          </p:cNvSpPr>
          <p:nvPr/>
        </p:nvSpPr>
        <p:spPr>
          <a:xfrm>
            <a:off x="367903" y="5497706"/>
            <a:ext cx="7607173" cy="943346"/>
          </a:xfrm>
          <a:prstGeom prst="rect">
            <a:avLst/>
          </a:prstGeom>
        </p:spPr>
        <p:txBody>
          <a:bodyPr vert="horz" lIns="0" tIns="0" rIns="0" bIns="0" rtlCol="0">
            <a:noAutofit/>
          </a:bodyPr>
          <a:lstStyle>
            <a:lvl1pPr marL="0" indent="0" algn="l" defTabSz="685800" rtl="0" eaLnBrk="1" latinLnBrk="0" hangingPunct="1">
              <a:lnSpc>
                <a:spcPct val="90000"/>
              </a:lnSpc>
              <a:spcBef>
                <a:spcPts val="1800"/>
              </a:spcBef>
              <a:spcAft>
                <a:spcPts val="900"/>
              </a:spcAft>
              <a:buFont typeface="Arial" panose="020B0604020202020204" pitchFamily="34" charset="0"/>
              <a:buNone/>
              <a:defRPr sz="3000" b="0" kern="1200">
                <a:solidFill>
                  <a:schemeClr val="accent1"/>
                </a:solidFill>
                <a:latin typeface="+mn-lt"/>
                <a:ea typeface="+mn-ea"/>
                <a:cs typeface="+mn-cs"/>
              </a:defRPr>
            </a:lvl1pPr>
            <a:lvl2pPr marL="0" indent="0" algn="l" defTabSz="685800" rtl="0" eaLnBrk="1" latinLnBrk="0" hangingPunct="1">
              <a:lnSpc>
                <a:spcPct val="100000"/>
              </a:lnSpc>
              <a:spcBef>
                <a:spcPts val="450"/>
              </a:spcBef>
              <a:spcAft>
                <a:spcPts val="450"/>
              </a:spcAft>
              <a:buFont typeface="Arial" panose="020B0604020202020204" pitchFamily="34" charset="0"/>
              <a:buNone/>
              <a:defRPr sz="1050" kern="1200">
                <a:solidFill>
                  <a:schemeClr val="accent1"/>
                </a:solidFill>
                <a:latin typeface="+mn-lt"/>
                <a:ea typeface="+mn-ea"/>
                <a:cs typeface="+mn-cs"/>
              </a:defRPr>
            </a:lvl2pPr>
            <a:lvl3pPr marL="685800" indent="0" algn="ctr" defTabSz="685800" rtl="0" eaLnBrk="1" latinLnBrk="0" hangingPunct="1">
              <a:lnSpc>
                <a:spcPct val="100000"/>
              </a:lnSpc>
              <a:spcBef>
                <a:spcPts val="450"/>
              </a:spcBef>
              <a:buClr>
                <a:schemeClr val="accent2"/>
              </a:buClr>
              <a:buSzPct val="70000"/>
              <a:buFont typeface="Wingdings 3" panose="05040102010807070707" pitchFamily="18" charset="2"/>
              <a:buNone/>
              <a:defRPr sz="1350" kern="1200">
                <a:solidFill>
                  <a:schemeClr val="tx1"/>
                </a:solidFill>
                <a:latin typeface="+mn-lt"/>
                <a:ea typeface="+mn-ea"/>
                <a:cs typeface="+mn-cs"/>
              </a:defRPr>
            </a:lvl3pPr>
            <a:lvl4pPr marL="1028700" indent="0" algn="ctr" defTabSz="685800" rtl="0" eaLnBrk="1" latinLnBrk="0" hangingPunct="1">
              <a:lnSpc>
                <a:spcPct val="100000"/>
              </a:lnSpc>
              <a:spcBef>
                <a:spcPts val="1800"/>
              </a:spcBef>
              <a:spcAft>
                <a:spcPts val="338"/>
              </a:spcAft>
              <a:buClr>
                <a:schemeClr val="accent2"/>
              </a:buClr>
              <a:buSzPct val="80000"/>
              <a:buFont typeface="Arial" panose="020B0604020202020204" pitchFamily="34" charset="0"/>
              <a:buNone/>
              <a:defRPr sz="1200" b="1" kern="1200">
                <a:solidFill>
                  <a:schemeClr val="accent2"/>
                </a:solidFill>
                <a:latin typeface="+mn-lt"/>
                <a:ea typeface="+mn-ea"/>
                <a:cs typeface="+mn-cs"/>
              </a:defRPr>
            </a:lvl4pPr>
            <a:lvl5pPr marL="1371600" indent="0" algn="ctr" defTabSz="685800" rtl="0" eaLnBrk="1" latinLnBrk="0" hangingPunct="1">
              <a:lnSpc>
                <a:spcPct val="100000"/>
              </a:lnSpc>
              <a:spcBef>
                <a:spcPts val="338"/>
              </a:spcBef>
              <a:spcAft>
                <a:spcPts val="338"/>
              </a:spcAft>
              <a:buClr>
                <a:schemeClr val="accent2"/>
              </a:buClr>
              <a:buSzPct val="80000"/>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100000"/>
              </a:lnSpc>
              <a:spcBef>
                <a:spcPts val="338"/>
              </a:spcBef>
              <a:buClr>
                <a:schemeClr val="accent2"/>
              </a:buClr>
              <a:buSzPct val="70000"/>
              <a:buFont typeface="Wingdings 3" panose="05040102010807070707" pitchFamily="18" charset="2"/>
              <a:buNone/>
              <a:defRPr sz="1200" kern="1200">
                <a:solidFill>
                  <a:schemeClr val="tx1"/>
                </a:solidFill>
                <a:latin typeface="+mn-lt"/>
                <a:ea typeface="+mn-ea"/>
                <a:cs typeface="+mn-cs"/>
              </a:defRPr>
            </a:lvl6pPr>
            <a:lvl7pPr marL="2057400" indent="0" algn="ctr" defTabSz="685800" rtl="0" eaLnBrk="1" latinLnBrk="0" hangingPunct="1">
              <a:lnSpc>
                <a:spcPct val="100000"/>
              </a:lnSpc>
              <a:spcBef>
                <a:spcPts val="450"/>
              </a:spcBef>
              <a:buFont typeface="Arial" panose="020B0604020202020204" pitchFamily="34" charset="0"/>
              <a:buNone/>
              <a:defRPr sz="1200" kern="1200" baseline="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spcBef>
                <a:spcPts val="0"/>
              </a:spcBef>
              <a:spcAft>
                <a:spcPts val="0"/>
              </a:spcAft>
            </a:pPr>
            <a:r>
              <a:rPr lang="en-US" sz="1600" dirty="0"/>
              <a:t>Kenichi Hirose</a:t>
            </a:r>
          </a:p>
          <a:p>
            <a:pPr>
              <a:spcBef>
                <a:spcPts val="0"/>
              </a:spcBef>
              <a:spcAft>
                <a:spcPts val="0"/>
              </a:spcAft>
            </a:pPr>
            <a:r>
              <a:rPr lang="en-US" sz="1600" dirty="0"/>
              <a:t>Senior Social Protection Specialist</a:t>
            </a:r>
          </a:p>
          <a:p>
            <a:pPr>
              <a:spcBef>
                <a:spcPts val="0"/>
              </a:spcBef>
              <a:spcAft>
                <a:spcPts val="0"/>
              </a:spcAft>
            </a:pPr>
            <a:r>
              <a:rPr lang="en-US" sz="1600" dirty="0"/>
              <a:t>ILO Decent Work Technical Support Team for Central and Eastern Europe</a:t>
            </a:r>
          </a:p>
          <a:p>
            <a:pPr>
              <a:spcBef>
                <a:spcPts val="0"/>
              </a:spcBef>
              <a:spcAft>
                <a:spcPts val="0"/>
              </a:spcAft>
            </a:pPr>
            <a:r>
              <a:rPr lang="en-US" sz="1600" dirty="0"/>
              <a:t>Email:   hirose@ilo.org</a:t>
            </a:r>
            <a:endParaRPr lang="en-GB" sz="1600" dirty="0"/>
          </a:p>
        </p:txBody>
      </p:sp>
    </p:spTree>
    <p:extLst>
      <p:ext uri="{BB962C8B-B14F-4D97-AF65-F5344CB8AC3E}">
        <p14:creationId xmlns:p14="http://schemas.microsoft.com/office/powerpoint/2010/main" val="3684940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3"/>
          <p:cNvSpPr>
            <a:spLocks noGrp="1"/>
          </p:cNvSpPr>
          <p:nvPr>
            <p:ph type="title"/>
          </p:nvPr>
        </p:nvSpPr>
        <p:spPr>
          <a:xfrm>
            <a:off x="1831390" y="475120"/>
            <a:ext cx="6988760" cy="850900"/>
          </a:xfrm>
        </p:spPr>
        <p:txBody>
          <a:bodyPr/>
          <a:lstStyle/>
          <a:p>
            <a:pPr algn="l" eaLnBrk="1" hangingPunct="1"/>
            <a:r>
              <a:rPr lang="fr-CH" sz="3200" b="1" dirty="0"/>
              <a:t>THE ROLE OF SOCIAL SECURITY</a:t>
            </a:r>
            <a:endParaRPr lang="en-GB" sz="3200" dirty="0"/>
          </a:p>
        </p:txBody>
      </p:sp>
      <p:sp>
        <p:nvSpPr>
          <p:cNvPr id="5" name="Content Placeholder 4"/>
          <p:cNvSpPr>
            <a:spLocks noGrp="1"/>
          </p:cNvSpPr>
          <p:nvPr>
            <p:ph idx="1"/>
          </p:nvPr>
        </p:nvSpPr>
        <p:spPr>
          <a:xfrm>
            <a:off x="530406" y="1754156"/>
            <a:ext cx="8380735" cy="4394718"/>
          </a:xfrm>
        </p:spPr>
        <p:txBody>
          <a:bodyPr>
            <a:normAutofit/>
          </a:bodyPr>
          <a:lstStyle/>
          <a:p>
            <a:pPr marL="457200" indent="-457200">
              <a:spcBef>
                <a:spcPts val="600"/>
              </a:spcBef>
              <a:spcAft>
                <a:spcPts val="600"/>
              </a:spcAft>
              <a:buClr>
                <a:schemeClr val="accent2"/>
              </a:buClr>
              <a:buFont typeface="Arial" panose="020B0604020202020204" pitchFamily="34" charset="0"/>
              <a:buChar char="►"/>
            </a:pPr>
            <a:r>
              <a:rPr lang="en-GB" sz="2600" dirty="0">
                <a:solidFill>
                  <a:schemeClr val="tx2"/>
                </a:solidFill>
              </a:rPr>
              <a:t>Provide medical care and cash compensation for work accidents and occupational diseases</a:t>
            </a:r>
          </a:p>
          <a:p>
            <a:pPr marL="457200" indent="-457200">
              <a:spcBef>
                <a:spcPts val="600"/>
              </a:spcBef>
              <a:spcAft>
                <a:spcPts val="600"/>
              </a:spcAft>
              <a:buClr>
                <a:schemeClr val="accent2"/>
              </a:buClr>
              <a:buFont typeface="Arial" panose="020B0604020202020204" pitchFamily="34" charset="0"/>
              <a:buChar char="►"/>
            </a:pPr>
            <a:r>
              <a:rPr lang="en-GB" sz="2600" dirty="0">
                <a:solidFill>
                  <a:schemeClr val="tx2"/>
                </a:solidFill>
              </a:rPr>
              <a:t>Provide rehabilitation to facilitate the return to work after injuries or diseases</a:t>
            </a:r>
          </a:p>
          <a:p>
            <a:pPr marL="457200" indent="-457200" eaLnBrk="1" hangingPunct="1">
              <a:spcBef>
                <a:spcPts val="600"/>
              </a:spcBef>
              <a:spcAft>
                <a:spcPts val="600"/>
              </a:spcAft>
              <a:buClr>
                <a:schemeClr val="accent2"/>
              </a:buClr>
              <a:buFont typeface="Arial" panose="020B0604020202020204" pitchFamily="34" charset="0"/>
              <a:buChar char="►"/>
            </a:pPr>
            <a:r>
              <a:rPr lang="en-GB" sz="2600" dirty="0">
                <a:solidFill>
                  <a:schemeClr val="tx2"/>
                </a:solidFill>
              </a:rPr>
              <a:t>Promote workplace safety and health as prevention</a:t>
            </a:r>
          </a:p>
          <a:p>
            <a:pPr marL="457200" indent="-457200">
              <a:spcBef>
                <a:spcPts val="600"/>
              </a:spcBef>
              <a:spcAft>
                <a:spcPts val="600"/>
              </a:spcAft>
              <a:buClr>
                <a:schemeClr val="accent2"/>
              </a:buClr>
              <a:buFont typeface="Arial" panose="020B0604020202020204" pitchFamily="34" charset="0"/>
              <a:buChar char="►"/>
            </a:pPr>
            <a:r>
              <a:rPr lang="en-GB" sz="2600" dirty="0">
                <a:solidFill>
                  <a:schemeClr val="tx2"/>
                </a:solidFill>
              </a:rPr>
              <a:t>Ensure recording and reporting of data on occupational accidents and diseases</a:t>
            </a:r>
          </a:p>
          <a:p>
            <a:pPr marL="457200" indent="-457200" eaLnBrk="1" hangingPunct="1">
              <a:spcBef>
                <a:spcPts val="600"/>
              </a:spcBef>
              <a:spcAft>
                <a:spcPts val="600"/>
              </a:spcAft>
              <a:buClr>
                <a:schemeClr val="accent2"/>
              </a:buClr>
              <a:buFont typeface="Arial" panose="020B0604020202020204" pitchFamily="34" charset="0"/>
              <a:buChar char="►"/>
            </a:pPr>
            <a:endParaRPr lang="en-GB" sz="2600" dirty="0">
              <a:solidFill>
                <a:schemeClr val="tx2"/>
              </a:solidFill>
            </a:endParaRPr>
          </a:p>
        </p:txBody>
      </p:sp>
      <p:sp>
        <p:nvSpPr>
          <p:cNvPr id="3" name="Slide Number Placeholder 2"/>
          <p:cNvSpPr>
            <a:spLocks noGrp="1"/>
          </p:cNvSpPr>
          <p:nvPr>
            <p:ph type="sldNum" sz="quarter" idx="12"/>
          </p:nvPr>
        </p:nvSpPr>
        <p:spPr/>
        <p:txBody>
          <a:bodyPr/>
          <a:lstStyle/>
          <a:p>
            <a:pPr>
              <a:defRPr/>
            </a:pPr>
            <a:fld id="{6E158D1C-30FB-4AB1-9170-005145A6E79D}" type="slidenum">
              <a:rPr lang="en-GB" smtClean="0"/>
              <a:pPr>
                <a:defRPr/>
              </a:pPr>
              <a:t>10</a:t>
            </a:fld>
            <a:endParaRPr lang="en-GB"/>
          </a:p>
        </p:txBody>
      </p:sp>
    </p:spTree>
    <p:extLst>
      <p:ext uri="{BB962C8B-B14F-4D97-AF65-F5344CB8AC3E}">
        <p14:creationId xmlns:p14="http://schemas.microsoft.com/office/powerpoint/2010/main" val="3776135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1066800" y="228600"/>
            <a:ext cx="7848600" cy="1371600"/>
          </a:xfrm>
        </p:spPr>
        <p:txBody>
          <a:bodyPr/>
          <a:lstStyle/>
          <a:p>
            <a:pPr algn="ctr"/>
            <a:r>
              <a:rPr lang="en-GB" sz="3600" dirty="0"/>
              <a:t>	</a:t>
            </a:r>
          </a:p>
        </p:txBody>
      </p:sp>
      <p:sp>
        <p:nvSpPr>
          <p:cNvPr id="131075" name="Rectangle 3"/>
          <p:cNvSpPr>
            <a:spLocks noGrp="1" noChangeArrowheads="1"/>
          </p:cNvSpPr>
          <p:nvPr>
            <p:ph idx="1"/>
          </p:nvPr>
        </p:nvSpPr>
        <p:spPr>
          <a:xfrm>
            <a:off x="755650" y="1844675"/>
            <a:ext cx="7772400" cy="4114800"/>
          </a:xfrm>
        </p:spPr>
        <p:txBody>
          <a:bodyPr>
            <a:normAutofit fontScale="85000" lnSpcReduction="10000"/>
          </a:bodyPr>
          <a:lstStyle/>
          <a:p>
            <a:pPr>
              <a:lnSpc>
                <a:spcPct val="120000"/>
              </a:lnSpc>
              <a:spcBef>
                <a:spcPts val="0"/>
              </a:spcBef>
              <a:spcAft>
                <a:spcPts val="600"/>
              </a:spcAft>
              <a:buFont typeface="Wingdings" pitchFamily="2" charset="2"/>
              <a:buNone/>
            </a:pPr>
            <a:r>
              <a:rPr lang="en-GB" sz="2800" dirty="0">
                <a:solidFill>
                  <a:schemeClr val="tx1"/>
                </a:solidFill>
              </a:rPr>
              <a:t>Two complementary approaches to prevent and respond work accidents and occupational diseases:</a:t>
            </a:r>
          </a:p>
          <a:p>
            <a:pPr marL="609600" indent="-609600">
              <a:lnSpc>
                <a:spcPct val="120000"/>
              </a:lnSpc>
              <a:spcBef>
                <a:spcPts val="0"/>
              </a:spcBef>
              <a:spcAft>
                <a:spcPts val="600"/>
              </a:spcAft>
              <a:buFont typeface="Wingdings" pitchFamily="2" charset="2"/>
              <a:buNone/>
            </a:pPr>
            <a:endParaRPr lang="en-GB" sz="1400" dirty="0">
              <a:solidFill>
                <a:schemeClr val="tx1"/>
              </a:solidFill>
            </a:endParaRPr>
          </a:p>
          <a:p>
            <a:pPr marL="609600" indent="-609600">
              <a:lnSpc>
                <a:spcPct val="120000"/>
              </a:lnSpc>
              <a:spcBef>
                <a:spcPts val="0"/>
              </a:spcBef>
              <a:spcAft>
                <a:spcPts val="600"/>
              </a:spcAft>
              <a:buFontTx/>
              <a:buChar char="•"/>
            </a:pPr>
            <a:r>
              <a:rPr lang="en-GB" sz="2800" b="1" dirty="0">
                <a:solidFill>
                  <a:schemeClr val="tx1"/>
                </a:solidFill>
                <a:latin typeface="Arial" charset="0"/>
              </a:rPr>
              <a:t>Proactive approach</a:t>
            </a:r>
            <a:r>
              <a:rPr lang="en-GB" sz="2800" dirty="0">
                <a:solidFill>
                  <a:schemeClr val="tx1"/>
                </a:solidFill>
              </a:rPr>
              <a:t> (OSH programmes)</a:t>
            </a:r>
          </a:p>
          <a:p>
            <a:pPr marL="609600" indent="-609600">
              <a:lnSpc>
                <a:spcPct val="120000"/>
              </a:lnSpc>
              <a:spcBef>
                <a:spcPts val="0"/>
              </a:spcBef>
              <a:spcAft>
                <a:spcPts val="600"/>
              </a:spcAft>
              <a:buFontTx/>
              <a:buNone/>
            </a:pPr>
            <a:r>
              <a:rPr lang="en-GB" sz="2800" dirty="0">
                <a:solidFill>
                  <a:schemeClr val="tx1"/>
                </a:solidFill>
              </a:rPr>
              <a:t>	=&gt; Focus on </a:t>
            </a:r>
            <a:r>
              <a:rPr lang="en-GB" sz="2800" u="sng" dirty="0">
                <a:solidFill>
                  <a:schemeClr val="tx1"/>
                </a:solidFill>
              </a:rPr>
              <a:t>Prevention</a:t>
            </a:r>
            <a:r>
              <a:rPr lang="en-GB" sz="2800" dirty="0">
                <a:solidFill>
                  <a:schemeClr val="tx1"/>
                </a:solidFill>
              </a:rPr>
              <a:t> and </a:t>
            </a:r>
            <a:r>
              <a:rPr lang="en-GB" sz="2800" u="sng" dirty="0">
                <a:solidFill>
                  <a:schemeClr val="tx1"/>
                </a:solidFill>
              </a:rPr>
              <a:t>Enforcement</a:t>
            </a:r>
          </a:p>
          <a:p>
            <a:pPr marL="609600" indent="-609600">
              <a:lnSpc>
                <a:spcPct val="120000"/>
              </a:lnSpc>
              <a:spcBef>
                <a:spcPts val="0"/>
              </a:spcBef>
              <a:spcAft>
                <a:spcPts val="600"/>
              </a:spcAft>
              <a:buFontTx/>
              <a:buNone/>
            </a:pPr>
            <a:endParaRPr lang="en-GB" sz="2800" u="sng" dirty="0">
              <a:solidFill>
                <a:schemeClr val="tx1"/>
              </a:solidFill>
            </a:endParaRPr>
          </a:p>
          <a:p>
            <a:pPr marL="609600" indent="-609600">
              <a:lnSpc>
                <a:spcPct val="120000"/>
              </a:lnSpc>
              <a:spcBef>
                <a:spcPts val="0"/>
              </a:spcBef>
              <a:spcAft>
                <a:spcPts val="600"/>
              </a:spcAft>
              <a:buFontTx/>
              <a:buChar char="•"/>
            </a:pPr>
            <a:r>
              <a:rPr lang="en-GB" sz="2800" b="1" dirty="0">
                <a:solidFill>
                  <a:schemeClr val="tx1"/>
                </a:solidFill>
                <a:latin typeface="Arial" charset="0"/>
              </a:rPr>
              <a:t>Reactive approach</a:t>
            </a:r>
            <a:r>
              <a:rPr lang="en-GB" sz="2800" dirty="0">
                <a:solidFill>
                  <a:schemeClr val="tx1"/>
                </a:solidFill>
              </a:rPr>
              <a:t> (Employment Injury Benefits)</a:t>
            </a:r>
          </a:p>
          <a:p>
            <a:pPr marL="609600" indent="-609600">
              <a:lnSpc>
                <a:spcPct val="120000"/>
              </a:lnSpc>
              <a:spcBef>
                <a:spcPts val="0"/>
              </a:spcBef>
              <a:spcAft>
                <a:spcPts val="600"/>
              </a:spcAft>
              <a:buFontTx/>
              <a:buNone/>
            </a:pPr>
            <a:r>
              <a:rPr lang="en-GB" sz="2800" dirty="0">
                <a:solidFill>
                  <a:schemeClr val="tx1"/>
                </a:solidFill>
              </a:rPr>
              <a:t>	=&gt; Focus on </a:t>
            </a:r>
            <a:r>
              <a:rPr lang="en-GB" sz="2800" u="sng" dirty="0">
                <a:solidFill>
                  <a:schemeClr val="tx1"/>
                </a:solidFill>
              </a:rPr>
              <a:t>Treatment</a:t>
            </a:r>
            <a:r>
              <a:rPr lang="en-GB" sz="2800" dirty="0">
                <a:solidFill>
                  <a:schemeClr val="tx1"/>
                </a:solidFill>
              </a:rPr>
              <a:t>, </a:t>
            </a:r>
            <a:r>
              <a:rPr lang="en-GB" sz="2800" u="sng" dirty="0">
                <a:solidFill>
                  <a:schemeClr val="tx1"/>
                </a:solidFill>
              </a:rPr>
              <a:t>Compensation</a:t>
            </a:r>
            <a:r>
              <a:rPr lang="en-GB" sz="2800" dirty="0">
                <a:solidFill>
                  <a:schemeClr val="tx1"/>
                </a:solidFill>
              </a:rPr>
              <a:t> and 		</a:t>
            </a:r>
            <a:r>
              <a:rPr lang="en-GB" sz="2800" u="sng" dirty="0">
                <a:solidFill>
                  <a:schemeClr val="tx1"/>
                </a:solidFill>
              </a:rPr>
              <a:t>Rehabilitation</a:t>
            </a:r>
          </a:p>
        </p:txBody>
      </p:sp>
      <p:sp>
        <p:nvSpPr>
          <p:cNvPr id="2" name="Slide Number Placeholder 1"/>
          <p:cNvSpPr>
            <a:spLocks noGrp="1"/>
          </p:cNvSpPr>
          <p:nvPr>
            <p:ph type="sldNum" sz="quarter" idx="12"/>
          </p:nvPr>
        </p:nvSpPr>
        <p:spPr/>
        <p:txBody>
          <a:bodyPr/>
          <a:lstStyle/>
          <a:p>
            <a:fld id="{AF3C9285-2717-4AB1-AF8D-00A6FCF9AE01}" type="slidenum">
              <a:rPr lang="en-AU" smtClean="0"/>
              <a:pPr/>
              <a:t>11</a:t>
            </a:fld>
            <a:endParaRPr lang="en-AU"/>
          </a:p>
        </p:txBody>
      </p:sp>
      <p:sp>
        <p:nvSpPr>
          <p:cNvPr id="131076" name="Rectangle 4"/>
          <p:cNvSpPr>
            <a:spLocks noChangeArrowheads="1"/>
          </p:cNvSpPr>
          <p:nvPr/>
        </p:nvSpPr>
        <p:spPr bwMode="auto">
          <a:xfrm>
            <a:off x="1651590" y="375791"/>
            <a:ext cx="6326083" cy="1077218"/>
          </a:xfrm>
          <a:prstGeom prst="rect">
            <a:avLst/>
          </a:prstGeom>
          <a:noFill/>
          <a:ln w="12700" cap="sq">
            <a:noFill/>
            <a:miter lim="800000"/>
            <a:headEnd/>
            <a:tailEnd/>
          </a:ln>
          <a:effectLst/>
        </p:spPr>
        <p:txBody>
          <a:bodyPr wrap="square">
            <a:spAutoFit/>
          </a:bodyPr>
          <a:lstStyle/>
          <a:p>
            <a:r>
              <a:rPr lang="en-GB" sz="3200" dirty="0">
                <a:solidFill>
                  <a:schemeClr val="tx2"/>
                </a:solidFill>
              </a:rPr>
              <a:t>Risk management approach to employment injury</a:t>
            </a:r>
            <a:endParaRPr lang="en-US" sz="3200" dirty="0">
              <a:solidFill>
                <a:schemeClr val="tx2"/>
              </a:solidFill>
            </a:endParaRPr>
          </a:p>
        </p:txBody>
      </p:sp>
    </p:spTree>
    <p:extLst>
      <p:ext uri="{BB962C8B-B14F-4D97-AF65-F5344CB8AC3E}">
        <p14:creationId xmlns:p14="http://schemas.microsoft.com/office/powerpoint/2010/main" val="3551154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1594884" y="451730"/>
            <a:ext cx="7320516" cy="1143000"/>
          </a:xfrm>
        </p:spPr>
        <p:txBody>
          <a:bodyPr/>
          <a:lstStyle/>
          <a:p>
            <a:r>
              <a:rPr lang="en-US" sz="3200" dirty="0">
                <a:latin typeface="Arial" charset="0"/>
              </a:rPr>
              <a:t>Basic structure of employment injury benefits schemes</a:t>
            </a:r>
            <a:endParaRPr lang="en-AU" sz="3200" dirty="0"/>
          </a:p>
        </p:txBody>
      </p:sp>
      <p:sp>
        <p:nvSpPr>
          <p:cNvPr id="133123" name="Rectangle 3"/>
          <p:cNvSpPr>
            <a:spLocks noGrp="1" noChangeArrowheads="1"/>
          </p:cNvSpPr>
          <p:nvPr>
            <p:ph idx="1"/>
          </p:nvPr>
        </p:nvSpPr>
        <p:spPr>
          <a:xfrm>
            <a:off x="494522" y="1700213"/>
            <a:ext cx="8104966" cy="4876800"/>
          </a:xfrm>
        </p:spPr>
        <p:txBody>
          <a:bodyPr/>
          <a:lstStyle/>
          <a:p>
            <a:pPr marL="457200" indent="-457200" algn="just">
              <a:lnSpc>
                <a:spcPct val="80000"/>
              </a:lnSpc>
              <a:spcAft>
                <a:spcPct val="35000"/>
              </a:spcAft>
              <a:buSzPct val="100000"/>
              <a:buFont typeface="Arial" panose="020B0604020202020204" pitchFamily="34" charset="0"/>
              <a:buChar char="•"/>
            </a:pPr>
            <a:r>
              <a:rPr lang="en-GB" sz="2700" b="0" dirty="0">
                <a:solidFill>
                  <a:schemeClr val="tx1"/>
                </a:solidFill>
                <a:effectLst/>
                <a:latin typeface="Arial" charset="0"/>
                <a:cs typeface="Arial" charset="0"/>
              </a:rPr>
              <a:t>Most widely adopted branch of social security (174 countries out of 177)</a:t>
            </a:r>
          </a:p>
          <a:p>
            <a:pPr marL="457200" indent="-457200" algn="just">
              <a:lnSpc>
                <a:spcPct val="80000"/>
              </a:lnSpc>
              <a:spcAft>
                <a:spcPct val="35000"/>
              </a:spcAft>
              <a:buSzPct val="100000"/>
              <a:buFont typeface="Arial" panose="020B0604020202020204" pitchFamily="34" charset="0"/>
              <a:buChar char="•"/>
            </a:pPr>
            <a:r>
              <a:rPr lang="en-GB" sz="2700" b="0" dirty="0">
                <a:solidFill>
                  <a:schemeClr val="tx1"/>
                </a:solidFill>
                <a:effectLst/>
                <a:latin typeface="Arial" charset="0"/>
                <a:cs typeface="Arial" charset="0"/>
              </a:rPr>
              <a:t>Compensations for employment injury are made without attribution of fault, as opposed to lawsuit under Common Law </a:t>
            </a:r>
          </a:p>
          <a:p>
            <a:pPr marL="457200" indent="-457200">
              <a:lnSpc>
                <a:spcPct val="80000"/>
              </a:lnSpc>
              <a:spcAft>
                <a:spcPct val="35000"/>
              </a:spcAft>
              <a:buSzPct val="100000"/>
              <a:buFont typeface="Arial" panose="020B0604020202020204" pitchFamily="34" charset="0"/>
              <a:buChar char="•"/>
            </a:pPr>
            <a:r>
              <a:rPr lang="en-GB" sz="2700" b="0" dirty="0">
                <a:solidFill>
                  <a:schemeClr val="tx1"/>
                </a:solidFill>
                <a:effectLst/>
                <a:latin typeface="Arial" charset="0"/>
                <a:cs typeface="Arial" charset="0"/>
              </a:rPr>
              <a:t>Funding is employers’ legal responsibility</a:t>
            </a:r>
          </a:p>
          <a:p>
            <a:pPr marL="457200" indent="-457200">
              <a:lnSpc>
                <a:spcPct val="80000"/>
              </a:lnSpc>
              <a:spcAft>
                <a:spcPct val="35000"/>
              </a:spcAft>
              <a:buSzPct val="100000"/>
              <a:buFont typeface="Arial" panose="020B0604020202020204" pitchFamily="34" charset="0"/>
              <a:buChar char="•"/>
            </a:pPr>
            <a:r>
              <a:rPr lang="en-GB" sz="2700" b="0" dirty="0">
                <a:solidFill>
                  <a:schemeClr val="tx1"/>
                </a:solidFill>
                <a:effectLst/>
                <a:latin typeface="Arial" charset="0"/>
                <a:cs typeface="Arial" charset="0"/>
              </a:rPr>
              <a:t>Benefits comprise medical care and cash benefits</a:t>
            </a:r>
          </a:p>
          <a:p>
            <a:pPr marL="457200" indent="-457200">
              <a:lnSpc>
                <a:spcPct val="80000"/>
              </a:lnSpc>
              <a:spcAft>
                <a:spcPct val="35000"/>
              </a:spcAft>
              <a:buSzPct val="100000"/>
              <a:buFont typeface="Arial" panose="020B0604020202020204" pitchFamily="34" charset="0"/>
              <a:buChar char="•"/>
            </a:pPr>
            <a:r>
              <a:rPr lang="en-GB" sz="2700" b="0" dirty="0">
                <a:solidFill>
                  <a:schemeClr val="tx1"/>
                </a:solidFill>
                <a:effectLst/>
                <a:latin typeface="Arial" charset="0"/>
                <a:cs typeface="Arial" charset="0"/>
              </a:rPr>
              <a:t>Benefit level is higher than health insurance or general disability benefits</a:t>
            </a:r>
          </a:p>
        </p:txBody>
      </p:sp>
      <p:sp>
        <p:nvSpPr>
          <p:cNvPr id="2" name="Slide Number Placeholder 1"/>
          <p:cNvSpPr>
            <a:spLocks noGrp="1"/>
          </p:cNvSpPr>
          <p:nvPr>
            <p:ph type="sldNum" sz="quarter" idx="12"/>
          </p:nvPr>
        </p:nvSpPr>
        <p:spPr/>
        <p:txBody>
          <a:bodyPr/>
          <a:lstStyle/>
          <a:p>
            <a:fld id="{AF3C9285-2717-4AB1-AF8D-00A6FCF9AE01}" type="slidenum">
              <a:rPr lang="en-AU" smtClean="0"/>
              <a:pPr/>
              <a:t>12</a:t>
            </a:fld>
            <a:endParaRPr lang="en-AU"/>
          </a:p>
        </p:txBody>
      </p:sp>
    </p:spTree>
    <p:extLst>
      <p:ext uri="{BB962C8B-B14F-4D97-AF65-F5344CB8AC3E}">
        <p14:creationId xmlns:p14="http://schemas.microsoft.com/office/powerpoint/2010/main" val="856807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669313" y="432000"/>
            <a:ext cx="7246088" cy="598967"/>
          </a:xfrm>
        </p:spPr>
        <p:txBody>
          <a:bodyPr/>
          <a:lstStyle/>
          <a:p>
            <a:r>
              <a:rPr lang="en-US" sz="3600" dirty="0">
                <a:latin typeface="Arial" charset="0"/>
              </a:rPr>
              <a:t>Employment injury benefits</a:t>
            </a:r>
            <a:endParaRPr lang="en-AU" sz="3600" dirty="0"/>
          </a:p>
        </p:txBody>
      </p:sp>
      <p:sp>
        <p:nvSpPr>
          <p:cNvPr id="134147" name="Rectangle 3"/>
          <p:cNvSpPr>
            <a:spLocks noGrp="1" noChangeArrowheads="1"/>
          </p:cNvSpPr>
          <p:nvPr>
            <p:ph idx="1"/>
          </p:nvPr>
        </p:nvSpPr>
        <p:spPr>
          <a:xfrm>
            <a:off x="755577" y="1676400"/>
            <a:ext cx="8159824" cy="4632920"/>
          </a:xfrm>
        </p:spPr>
        <p:txBody>
          <a:bodyPr/>
          <a:lstStyle/>
          <a:p>
            <a:pPr marL="609600" indent="-609600" algn="just">
              <a:spcBef>
                <a:spcPct val="30000"/>
              </a:spcBef>
              <a:spcAft>
                <a:spcPct val="30000"/>
              </a:spcAft>
              <a:buSzTx/>
              <a:buFont typeface="Wingdings" pitchFamily="2" charset="2"/>
              <a:buAutoNum type="arabicPeriod"/>
            </a:pPr>
            <a:r>
              <a:rPr lang="en-GB" sz="2800" dirty="0">
                <a:solidFill>
                  <a:schemeClr val="tx1"/>
                </a:solidFill>
                <a:effectLst/>
                <a:latin typeface="Arial" charset="0"/>
                <a:cs typeface="Arial" charset="0"/>
              </a:rPr>
              <a:t>Medical care and hospital treatment	 (Morbid condition)</a:t>
            </a:r>
          </a:p>
          <a:p>
            <a:pPr marL="609600" indent="-609600" algn="just">
              <a:spcBef>
                <a:spcPct val="30000"/>
              </a:spcBef>
              <a:spcAft>
                <a:spcPct val="30000"/>
              </a:spcAft>
              <a:buSzTx/>
              <a:buFont typeface="Wingdings" pitchFamily="2" charset="2"/>
              <a:buAutoNum type="arabicPeriod"/>
            </a:pPr>
            <a:r>
              <a:rPr lang="en-GB" sz="2800" dirty="0">
                <a:solidFill>
                  <a:schemeClr val="tx1"/>
                </a:solidFill>
                <a:effectLst/>
                <a:latin typeface="Arial" charset="0"/>
                <a:cs typeface="Arial" charset="0"/>
              </a:rPr>
              <a:t>Temporary incapacity for work</a:t>
            </a:r>
          </a:p>
          <a:p>
            <a:pPr marL="609600" indent="-609600" algn="just">
              <a:spcBef>
                <a:spcPct val="30000"/>
              </a:spcBef>
              <a:spcAft>
                <a:spcPct val="30000"/>
              </a:spcAft>
              <a:buSzTx/>
              <a:buFont typeface="Wingdings" pitchFamily="2" charset="2"/>
              <a:buAutoNum type="arabicPeriod"/>
            </a:pPr>
            <a:r>
              <a:rPr lang="en-GB" sz="2800" dirty="0">
                <a:solidFill>
                  <a:schemeClr val="tx1"/>
                </a:solidFill>
                <a:effectLst/>
                <a:latin typeface="Arial" charset="0"/>
                <a:cs typeface="Arial" charset="0"/>
              </a:rPr>
              <a:t>Permanent disability 			             (Total or partial loss of earning capacity)</a:t>
            </a:r>
          </a:p>
          <a:p>
            <a:pPr marL="609600" indent="-609600" algn="just">
              <a:spcBef>
                <a:spcPct val="30000"/>
              </a:spcBef>
              <a:spcAft>
                <a:spcPct val="30000"/>
              </a:spcAft>
              <a:buSzTx/>
              <a:buFont typeface="Wingdings" pitchFamily="2" charset="2"/>
              <a:buAutoNum type="arabicPeriod"/>
            </a:pPr>
            <a:r>
              <a:rPr lang="en-GB" sz="2800" dirty="0">
                <a:solidFill>
                  <a:schemeClr val="tx1"/>
                </a:solidFill>
                <a:effectLst/>
                <a:latin typeface="Arial" charset="0"/>
                <a:cs typeface="Arial" charset="0"/>
              </a:rPr>
              <a:t>Death benefit for the survivors 			    (including funeral grant)</a:t>
            </a:r>
          </a:p>
          <a:p>
            <a:pPr marL="609600" indent="-609600" algn="just">
              <a:lnSpc>
                <a:spcPct val="90000"/>
              </a:lnSpc>
              <a:spcAft>
                <a:spcPct val="25000"/>
              </a:spcAft>
              <a:buSzPct val="50000"/>
              <a:buFont typeface="Wingdings" pitchFamily="2" charset="2"/>
              <a:buNone/>
            </a:pPr>
            <a:endParaRPr lang="en-GB" sz="2800" dirty="0">
              <a:effectLst/>
              <a:latin typeface="Arial" charset="0"/>
              <a:cs typeface="Arial" charset="0"/>
            </a:endParaRPr>
          </a:p>
        </p:txBody>
      </p:sp>
      <p:sp>
        <p:nvSpPr>
          <p:cNvPr id="2" name="Slide Number Placeholder 1"/>
          <p:cNvSpPr>
            <a:spLocks noGrp="1"/>
          </p:cNvSpPr>
          <p:nvPr>
            <p:ph type="sldNum" sz="quarter" idx="12"/>
          </p:nvPr>
        </p:nvSpPr>
        <p:spPr/>
        <p:txBody>
          <a:bodyPr/>
          <a:lstStyle/>
          <a:p>
            <a:fld id="{AF3C9285-2717-4AB1-AF8D-00A6FCF9AE01}" type="slidenum">
              <a:rPr lang="en-AU" smtClean="0"/>
              <a:pPr/>
              <a:t>13</a:t>
            </a:fld>
            <a:endParaRPr lang="en-AU"/>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824535" y="432000"/>
            <a:ext cx="6951562" cy="1325563"/>
          </a:xfrm>
        </p:spPr>
        <p:txBody>
          <a:bodyPr>
            <a:normAutofit/>
          </a:bodyPr>
          <a:lstStyle/>
          <a:p>
            <a:r>
              <a:rPr lang="en-GB" sz="3000" dirty="0">
                <a:latin typeface="Arial" charset="0"/>
                <a:cs typeface="Times New Roman" pitchFamily="18" charset="0"/>
              </a:rPr>
              <a:t>ILO Conventions on Employment Injury Benefits</a:t>
            </a:r>
            <a:endParaRPr lang="en-AU" sz="3000" dirty="0">
              <a:latin typeface="Arial" charset="0"/>
              <a:cs typeface="Times New Roman" pitchFamily="18" charset="0"/>
            </a:endParaRPr>
          </a:p>
        </p:txBody>
      </p:sp>
      <p:sp>
        <p:nvSpPr>
          <p:cNvPr id="130051" name="Rectangle 3"/>
          <p:cNvSpPr>
            <a:spLocks noGrp="1" noChangeArrowheads="1"/>
          </p:cNvSpPr>
          <p:nvPr>
            <p:ph idx="1"/>
          </p:nvPr>
        </p:nvSpPr>
        <p:spPr>
          <a:xfrm>
            <a:off x="611560" y="1873685"/>
            <a:ext cx="8332788" cy="4267200"/>
          </a:xfrm>
        </p:spPr>
        <p:txBody>
          <a:bodyPr/>
          <a:lstStyle/>
          <a:p>
            <a:pPr marL="609600" indent="-609600">
              <a:spcAft>
                <a:spcPct val="40000"/>
              </a:spcAft>
              <a:buClr>
                <a:schemeClr val="tx1"/>
              </a:buClr>
              <a:buSzTx/>
              <a:buFontTx/>
              <a:buChar char="•"/>
            </a:pPr>
            <a:r>
              <a:rPr lang="en-GB" sz="3600" dirty="0">
                <a:solidFill>
                  <a:schemeClr val="tx1"/>
                </a:solidFill>
                <a:latin typeface="Arial" charset="0"/>
                <a:cs typeface="Times New Roman" pitchFamily="18" charset="0"/>
              </a:rPr>
              <a:t>C.102 (1952), Social Security (Minimum Standards) Convention  [64 ratifications] (also R.202)</a:t>
            </a:r>
          </a:p>
          <a:p>
            <a:pPr marL="609600" indent="-609600">
              <a:spcAft>
                <a:spcPct val="40000"/>
              </a:spcAft>
              <a:buClr>
                <a:schemeClr val="tx1"/>
              </a:buClr>
              <a:buSzTx/>
              <a:buFontTx/>
              <a:buChar char="•"/>
            </a:pPr>
            <a:r>
              <a:rPr lang="en-GB" sz="3600" dirty="0">
                <a:solidFill>
                  <a:schemeClr val="tx1"/>
                </a:solidFill>
                <a:latin typeface="Arial" charset="0"/>
                <a:cs typeface="Times New Roman" pitchFamily="18" charset="0"/>
              </a:rPr>
              <a:t>C.121 (1964), Employment Injury Benefits Convention			           [24 ratifications] (also R.121)</a:t>
            </a:r>
          </a:p>
        </p:txBody>
      </p:sp>
      <p:sp>
        <p:nvSpPr>
          <p:cNvPr id="2" name="Slide Number Placeholder 1"/>
          <p:cNvSpPr>
            <a:spLocks noGrp="1"/>
          </p:cNvSpPr>
          <p:nvPr>
            <p:ph type="sldNum" sz="quarter" idx="12"/>
          </p:nvPr>
        </p:nvSpPr>
        <p:spPr/>
        <p:txBody>
          <a:bodyPr/>
          <a:lstStyle/>
          <a:p>
            <a:fld id="{AF3C9285-2717-4AB1-AF8D-00A6FCF9AE01}" type="slidenum">
              <a:rPr lang="en-AU" smtClean="0"/>
              <a:pPr/>
              <a:t>14</a:t>
            </a:fld>
            <a:endParaRPr lang="en-A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1553547" y="432000"/>
            <a:ext cx="7772400" cy="1079500"/>
          </a:xfrm>
        </p:spPr>
        <p:txBody>
          <a:bodyPr/>
          <a:lstStyle/>
          <a:p>
            <a:r>
              <a:rPr lang="en-GB" sz="3600" dirty="0">
                <a:latin typeface="Arial" charset="0"/>
                <a:cs typeface="Arial" charset="0"/>
              </a:rPr>
              <a:t>Risks covered by C.102</a:t>
            </a:r>
            <a:endParaRPr lang="en-AU" dirty="0"/>
          </a:p>
        </p:txBody>
      </p:sp>
      <p:sp>
        <p:nvSpPr>
          <p:cNvPr id="2" name="Slide Number Placeholder 1"/>
          <p:cNvSpPr>
            <a:spLocks noGrp="1"/>
          </p:cNvSpPr>
          <p:nvPr>
            <p:ph type="sldNum" sz="quarter" idx="12"/>
          </p:nvPr>
        </p:nvSpPr>
        <p:spPr/>
        <p:txBody>
          <a:bodyPr/>
          <a:lstStyle/>
          <a:p>
            <a:fld id="{AF3C9285-2717-4AB1-AF8D-00A6FCF9AE01}" type="slidenum">
              <a:rPr lang="en-AU" smtClean="0"/>
              <a:pPr/>
              <a:t>15</a:t>
            </a:fld>
            <a:endParaRPr lang="en-AU"/>
          </a:p>
        </p:txBody>
      </p:sp>
      <p:graphicFrame>
        <p:nvGraphicFramePr>
          <p:cNvPr id="127124" name="Group 148"/>
          <p:cNvGraphicFramePr>
            <a:graphicFrameLocks noGrp="1"/>
          </p:cNvGraphicFramePr>
          <p:nvPr>
            <p:extLst>
              <p:ext uri="{D42A27DB-BD31-4B8C-83A1-F6EECF244321}">
                <p14:modId xmlns:p14="http://schemas.microsoft.com/office/powerpoint/2010/main" val="2922631319"/>
              </p:ext>
            </p:extLst>
          </p:nvPr>
        </p:nvGraphicFramePr>
        <p:xfrm>
          <a:off x="1116013" y="1412875"/>
          <a:ext cx="3311525" cy="5349241"/>
        </p:xfrm>
        <a:graphic>
          <a:graphicData uri="http://schemas.openxmlformats.org/drawingml/2006/table">
            <a:tbl>
              <a:tblPr/>
              <a:tblGrid>
                <a:gridCol w="473075">
                  <a:extLst>
                    <a:ext uri="{9D8B030D-6E8A-4147-A177-3AD203B41FA5}">
                      <a16:colId xmlns:a16="http://schemas.microsoft.com/office/drawing/2014/main" val="20000"/>
                    </a:ext>
                  </a:extLst>
                </a:gridCol>
                <a:gridCol w="2838450">
                  <a:extLst>
                    <a:ext uri="{9D8B030D-6E8A-4147-A177-3AD203B41FA5}">
                      <a16:colId xmlns:a16="http://schemas.microsoft.com/office/drawing/2014/main" val="20001"/>
                    </a:ext>
                  </a:extLst>
                </a:gridCol>
              </a:tblGrid>
              <a:tr h="66562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dirty="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dirty="0">
                          <a:ln>
                            <a:noFill/>
                          </a:ln>
                          <a:solidFill>
                            <a:schemeClr val="tx1"/>
                          </a:solidFill>
                          <a:effectLst/>
                          <a:latin typeface="Arial" charset="0"/>
                        </a:rPr>
                        <a:t>Sickness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646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dirty="0">
                          <a:ln>
                            <a:noFill/>
                          </a:ln>
                          <a:solidFill>
                            <a:schemeClr val="tx1"/>
                          </a:solidFill>
                          <a:effectLst/>
                          <a:latin typeface="Arial" charset="0"/>
                        </a:rPr>
                        <a:t>Maternity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484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500" b="0" i="0" u="none" strike="noStrike" cap="none" normalizeH="0" baseline="0" dirty="0">
                          <a:ln>
                            <a:noFill/>
                          </a:ln>
                          <a:solidFill>
                            <a:srgbClr val="0000CC"/>
                          </a:solidFill>
                          <a:effectLst/>
                          <a:latin typeface="Arial" charset="0"/>
                        </a:rPr>
                        <a:t>Employment injury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484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dirty="0">
                          <a:ln>
                            <a:noFill/>
                          </a:ln>
                          <a:solidFill>
                            <a:schemeClr val="tx1"/>
                          </a:solidFill>
                          <a:effectLst/>
                          <a:latin typeface="Arial" charset="0"/>
                        </a:rPr>
                        <a:t>Unemployment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484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dirty="0">
                          <a:ln>
                            <a:noFill/>
                          </a:ln>
                          <a:solidFill>
                            <a:schemeClr val="tx1"/>
                          </a:solidFill>
                          <a:effectLst/>
                          <a:latin typeface="Arial" charset="0"/>
                        </a:rPr>
                        <a:t>Invalidity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484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dirty="0">
                          <a:ln>
                            <a:noFill/>
                          </a:ln>
                          <a:solidFill>
                            <a:schemeClr val="tx1"/>
                          </a:solidFill>
                          <a:effectLst/>
                          <a:latin typeface="Arial" charset="0"/>
                        </a:rPr>
                        <a:t>Old-age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8807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dirty="0">
                          <a:ln>
                            <a:noFill/>
                          </a:ln>
                          <a:solidFill>
                            <a:schemeClr val="tx1"/>
                          </a:solidFill>
                          <a:effectLst/>
                          <a:latin typeface="Arial" charset="0"/>
                        </a:rPr>
                        <a:t>Death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8484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dirty="0">
                          <a:ln>
                            <a:noFill/>
                          </a:ln>
                          <a:solidFill>
                            <a:schemeClr val="tx1"/>
                          </a:solidFill>
                          <a:effectLst/>
                          <a:latin typeface="Arial" charset="0"/>
                        </a:rPr>
                        <a:t>Medical care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8484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dirty="0">
                          <a:ln>
                            <a:noFill/>
                          </a:ln>
                          <a:solidFill>
                            <a:schemeClr val="tx1"/>
                          </a:solidFill>
                          <a:effectLst/>
                          <a:latin typeface="Arial" charset="0"/>
                        </a:rPr>
                        <a:t>Family benefits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graphicFrame>
        <p:nvGraphicFramePr>
          <p:cNvPr id="127200" name="Group 224"/>
          <p:cNvGraphicFramePr>
            <a:graphicFrameLocks noGrp="1"/>
          </p:cNvGraphicFramePr>
          <p:nvPr>
            <p:extLst>
              <p:ext uri="{D42A27DB-BD31-4B8C-83A1-F6EECF244321}">
                <p14:modId xmlns:p14="http://schemas.microsoft.com/office/powerpoint/2010/main" val="2455966632"/>
              </p:ext>
            </p:extLst>
          </p:nvPr>
        </p:nvGraphicFramePr>
        <p:xfrm>
          <a:off x="4427538" y="1412875"/>
          <a:ext cx="3438168" cy="5349240"/>
        </p:xfrm>
        <a:graphic>
          <a:graphicData uri="http://schemas.openxmlformats.org/drawingml/2006/table">
            <a:tbl>
              <a:tblPr/>
              <a:tblGrid>
                <a:gridCol w="3438168">
                  <a:extLst>
                    <a:ext uri="{9D8B030D-6E8A-4147-A177-3AD203B41FA5}">
                      <a16:colId xmlns:a16="http://schemas.microsoft.com/office/drawing/2014/main" val="20000"/>
                    </a:ext>
                  </a:extLst>
                </a:gridCol>
              </a:tblGrid>
              <a:tr h="58402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500" b="0" i="0" u="none" strike="noStrike" cap="none" normalizeH="0" baseline="0" dirty="0">
                          <a:ln>
                            <a:noFill/>
                          </a:ln>
                          <a:solidFill>
                            <a:schemeClr val="tx1"/>
                          </a:solidFill>
                          <a:effectLst/>
                          <a:latin typeface="Arial" charset="0"/>
                        </a:rPr>
                        <a:t>Cash sickness benefits</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500" b="0" i="0" u="none" strike="noStrike" cap="none" normalizeH="0" baseline="0" dirty="0">
                          <a:ln>
                            <a:noFill/>
                          </a:ln>
                          <a:solidFill>
                            <a:schemeClr val="tx1"/>
                          </a:solidFill>
                          <a:effectLst/>
                          <a:latin typeface="Arial" charset="0"/>
                        </a:rPr>
                        <a:t>Paid sick leave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402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500" b="0" i="0" u="none" strike="noStrike" cap="none" normalizeH="0" baseline="0">
                          <a:ln>
                            <a:noFill/>
                          </a:ln>
                          <a:solidFill>
                            <a:schemeClr val="tx1"/>
                          </a:solidFill>
                          <a:effectLst/>
                          <a:latin typeface="Arial" charset="0"/>
                        </a:rPr>
                        <a:t>Cash maternity benefits</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500" b="0" i="0" u="none" strike="noStrike" cap="none" normalizeH="0" baseline="0">
                          <a:ln>
                            <a:noFill/>
                          </a:ln>
                          <a:solidFill>
                            <a:schemeClr val="tx1"/>
                          </a:solidFill>
                          <a:effectLst/>
                          <a:latin typeface="Arial" charset="0"/>
                        </a:rPr>
                        <a:t>Paid maternity leave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402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500" b="0" i="0" u="none" strike="noStrike" cap="none" normalizeH="0" baseline="0">
                          <a:ln>
                            <a:noFill/>
                          </a:ln>
                          <a:solidFill>
                            <a:srgbClr val="0000CC"/>
                          </a:solidFill>
                          <a:effectLst/>
                          <a:latin typeface="Arial" charset="0"/>
                        </a:rPr>
                        <a:t>Workers’ compensation</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500" b="0" i="0" u="none" strike="noStrike" cap="none" normalizeH="0" baseline="0">
                          <a:ln>
                            <a:noFill/>
                          </a:ln>
                          <a:solidFill>
                            <a:srgbClr val="0000CC"/>
                          </a:solidFill>
                          <a:effectLst/>
                          <a:latin typeface="Arial" charset="0"/>
                        </a:rPr>
                        <a:t>Employment injury benefits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402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500" b="0" i="0" u="none" strike="noStrike" cap="none" normalizeH="0" baseline="0">
                          <a:ln>
                            <a:noFill/>
                          </a:ln>
                          <a:solidFill>
                            <a:schemeClr val="tx1"/>
                          </a:solidFill>
                          <a:effectLst/>
                          <a:latin typeface="Arial" charset="0"/>
                        </a:rPr>
                        <a:t>Unemployment insurance</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500" b="0" i="0" u="none" strike="noStrike" cap="none" normalizeH="0" baseline="0">
                          <a:ln>
                            <a:noFill/>
                          </a:ln>
                          <a:solidFill>
                            <a:schemeClr val="tx1"/>
                          </a:solidFill>
                          <a:effectLst/>
                          <a:latin typeface="Arial" charset="0"/>
                        </a:rPr>
                        <a:t>Employment service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402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500" b="0" i="0" u="none" strike="noStrike" cap="none" normalizeH="0" baseline="0" dirty="0">
                          <a:ln>
                            <a:noFill/>
                          </a:ln>
                          <a:solidFill>
                            <a:schemeClr val="tx1"/>
                          </a:solidFill>
                          <a:effectLst/>
                          <a:latin typeface="Arial" charset="0"/>
                        </a:rPr>
                        <a:t>Invalidity allowance (lump sums)</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500" b="0" i="0" u="none" strike="noStrike" cap="none" normalizeH="0" baseline="0" dirty="0">
                          <a:ln>
                            <a:noFill/>
                          </a:ln>
                          <a:solidFill>
                            <a:schemeClr val="tx1"/>
                          </a:solidFill>
                          <a:effectLst/>
                          <a:latin typeface="Arial" charset="0"/>
                        </a:rPr>
                        <a:t>Invalidity pensions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402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500" b="0" i="0" u="none" strike="noStrike" cap="none" normalizeH="0" baseline="0">
                          <a:ln>
                            <a:noFill/>
                          </a:ln>
                          <a:solidFill>
                            <a:schemeClr val="tx1"/>
                          </a:solidFill>
                          <a:effectLst/>
                          <a:latin typeface="Arial" charset="0"/>
                        </a:rPr>
                        <a:t>Provident funds, Ret. allowance</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500" b="0" i="0" u="none" strike="noStrike" cap="none" normalizeH="0" baseline="0">
                          <a:ln>
                            <a:noFill/>
                          </a:ln>
                          <a:solidFill>
                            <a:schemeClr val="tx1"/>
                          </a:solidFill>
                          <a:effectLst/>
                          <a:latin typeface="Arial" charset="0"/>
                        </a:rPr>
                        <a:t>Old-age pensions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8402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500" b="0" i="0" u="none" strike="noStrike" cap="none" normalizeH="0" baseline="0">
                          <a:ln>
                            <a:noFill/>
                          </a:ln>
                          <a:solidFill>
                            <a:schemeClr val="tx1"/>
                          </a:solidFill>
                          <a:effectLst/>
                          <a:latin typeface="Arial" charset="0"/>
                        </a:rPr>
                        <a:t>Survivors’ pensions</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500" b="0" i="0" u="none" strike="noStrike" cap="none" normalizeH="0" baseline="0">
                          <a:ln>
                            <a:noFill/>
                          </a:ln>
                          <a:solidFill>
                            <a:schemeClr val="tx1"/>
                          </a:solidFill>
                          <a:effectLst/>
                          <a:latin typeface="Arial" charset="0"/>
                        </a:rPr>
                        <a:t>Funeral benefits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8402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500" b="0" i="0" u="none" strike="noStrike" cap="none" normalizeH="0" baseline="0">
                          <a:ln>
                            <a:noFill/>
                          </a:ln>
                          <a:solidFill>
                            <a:schemeClr val="tx1"/>
                          </a:solidFill>
                          <a:effectLst/>
                          <a:latin typeface="Arial" charset="0"/>
                        </a:rPr>
                        <a:t>Health insurance (curative care)</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500" b="0" i="0" u="none" strike="noStrike" cap="none" normalizeH="0" baseline="0">
                          <a:ln>
                            <a:noFill/>
                          </a:ln>
                          <a:solidFill>
                            <a:schemeClr val="tx1"/>
                          </a:solidFill>
                          <a:effectLst/>
                          <a:latin typeface="Arial" charset="0"/>
                        </a:rPr>
                        <a:t>Health promotion, prevention, rehab.</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8402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500" b="0" i="0" u="none" strike="noStrike" cap="none" normalizeH="0" baseline="0" dirty="0">
                          <a:ln>
                            <a:noFill/>
                          </a:ln>
                          <a:solidFill>
                            <a:schemeClr val="tx1"/>
                          </a:solidFill>
                          <a:effectLst/>
                          <a:latin typeface="Arial" charset="0"/>
                        </a:rPr>
                        <a:t>Child allowances</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500" b="0" i="0" u="none" strike="noStrike" cap="none" normalizeH="0" baseline="0" dirty="0">
                          <a:ln>
                            <a:noFill/>
                          </a:ln>
                          <a:solidFill>
                            <a:schemeClr val="tx1"/>
                          </a:solidFill>
                          <a:effectLst/>
                          <a:latin typeface="Arial" charset="0"/>
                        </a:rPr>
                        <a:t>Family allowances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FC83C-15FC-BA08-6C24-80D7B1916F3A}"/>
              </a:ext>
            </a:extLst>
          </p:cNvPr>
          <p:cNvSpPr>
            <a:spLocks noGrp="1"/>
          </p:cNvSpPr>
          <p:nvPr>
            <p:ph type="title"/>
          </p:nvPr>
        </p:nvSpPr>
        <p:spPr>
          <a:xfrm>
            <a:off x="1788950" y="432000"/>
            <a:ext cx="8408193" cy="437686"/>
          </a:xfrm>
        </p:spPr>
        <p:txBody>
          <a:bodyPr/>
          <a:lstStyle/>
          <a:p>
            <a:r>
              <a:rPr lang="en-GB" dirty="0"/>
              <a:t>Ratification of C.102 by branch and C.121</a:t>
            </a:r>
          </a:p>
        </p:txBody>
      </p:sp>
      <p:graphicFrame>
        <p:nvGraphicFramePr>
          <p:cNvPr id="8" name="Content Placeholder 7">
            <a:extLst>
              <a:ext uri="{FF2B5EF4-FFF2-40B4-BE49-F238E27FC236}">
                <a16:creationId xmlns:a16="http://schemas.microsoft.com/office/drawing/2014/main" id="{FD5781CF-76E6-C793-CADF-A270D2267292}"/>
              </a:ext>
            </a:extLst>
          </p:cNvPr>
          <p:cNvGraphicFramePr>
            <a:graphicFrameLocks noGrp="1"/>
          </p:cNvGraphicFramePr>
          <p:nvPr>
            <p:ph idx="1"/>
            <p:extLst>
              <p:ext uri="{D42A27DB-BD31-4B8C-83A1-F6EECF244321}">
                <p14:modId xmlns:p14="http://schemas.microsoft.com/office/powerpoint/2010/main" val="991806175"/>
              </p:ext>
            </p:extLst>
          </p:nvPr>
        </p:nvGraphicFramePr>
        <p:xfrm>
          <a:off x="368300" y="1073148"/>
          <a:ext cx="8407401" cy="4611358"/>
        </p:xfrm>
        <a:graphic>
          <a:graphicData uri="http://schemas.openxmlformats.org/drawingml/2006/table">
            <a:tbl>
              <a:tblPr/>
              <a:tblGrid>
                <a:gridCol w="1735708">
                  <a:extLst>
                    <a:ext uri="{9D8B030D-6E8A-4147-A177-3AD203B41FA5}">
                      <a16:colId xmlns:a16="http://schemas.microsoft.com/office/drawing/2014/main" val="38541808"/>
                    </a:ext>
                  </a:extLst>
                </a:gridCol>
                <a:gridCol w="946698">
                  <a:extLst>
                    <a:ext uri="{9D8B030D-6E8A-4147-A177-3AD203B41FA5}">
                      <a16:colId xmlns:a16="http://schemas.microsoft.com/office/drawing/2014/main" val="891030608"/>
                    </a:ext>
                  </a:extLst>
                </a:gridCol>
                <a:gridCol w="559230">
                  <a:extLst>
                    <a:ext uri="{9D8B030D-6E8A-4147-A177-3AD203B41FA5}">
                      <a16:colId xmlns:a16="http://schemas.microsoft.com/office/drawing/2014/main" val="2110243716"/>
                    </a:ext>
                  </a:extLst>
                </a:gridCol>
                <a:gridCol w="834105">
                  <a:extLst>
                    <a:ext uri="{9D8B030D-6E8A-4147-A177-3AD203B41FA5}">
                      <a16:colId xmlns:a16="http://schemas.microsoft.com/office/drawing/2014/main" val="1904499690"/>
                    </a:ext>
                  </a:extLst>
                </a:gridCol>
                <a:gridCol w="559230">
                  <a:extLst>
                    <a:ext uri="{9D8B030D-6E8A-4147-A177-3AD203B41FA5}">
                      <a16:colId xmlns:a16="http://schemas.microsoft.com/office/drawing/2014/main" val="1908540454"/>
                    </a:ext>
                  </a:extLst>
                </a:gridCol>
                <a:gridCol w="679072">
                  <a:extLst>
                    <a:ext uri="{9D8B030D-6E8A-4147-A177-3AD203B41FA5}">
                      <a16:colId xmlns:a16="http://schemas.microsoft.com/office/drawing/2014/main" val="1334030871"/>
                    </a:ext>
                  </a:extLst>
                </a:gridCol>
                <a:gridCol w="676349">
                  <a:extLst>
                    <a:ext uri="{9D8B030D-6E8A-4147-A177-3AD203B41FA5}">
                      <a16:colId xmlns:a16="http://schemas.microsoft.com/office/drawing/2014/main" val="2526578660"/>
                    </a:ext>
                  </a:extLst>
                </a:gridCol>
                <a:gridCol w="517969">
                  <a:extLst>
                    <a:ext uri="{9D8B030D-6E8A-4147-A177-3AD203B41FA5}">
                      <a16:colId xmlns:a16="http://schemas.microsoft.com/office/drawing/2014/main" val="1360846063"/>
                    </a:ext>
                  </a:extLst>
                </a:gridCol>
                <a:gridCol w="780581">
                  <a:extLst>
                    <a:ext uri="{9D8B030D-6E8A-4147-A177-3AD203B41FA5}">
                      <a16:colId xmlns:a16="http://schemas.microsoft.com/office/drawing/2014/main" val="2769369696"/>
                    </a:ext>
                  </a:extLst>
                </a:gridCol>
                <a:gridCol w="672971">
                  <a:extLst>
                    <a:ext uri="{9D8B030D-6E8A-4147-A177-3AD203B41FA5}">
                      <a16:colId xmlns:a16="http://schemas.microsoft.com/office/drawing/2014/main" val="1582512021"/>
                    </a:ext>
                  </a:extLst>
                </a:gridCol>
                <a:gridCol w="445488">
                  <a:extLst>
                    <a:ext uri="{9D8B030D-6E8A-4147-A177-3AD203B41FA5}">
                      <a16:colId xmlns:a16="http://schemas.microsoft.com/office/drawing/2014/main" val="316533406"/>
                    </a:ext>
                  </a:extLst>
                </a:gridCol>
              </a:tblGrid>
              <a:tr h="569221">
                <a:tc rowSpan="2">
                  <a:txBody>
                    <a:bodyPr/>
                    <a:lstStyle/>
                    <a:p>
                      <a:pPr algn="ctr" fontAlgn="ctr"/>
                      <a:r>
                        <a:rPr lang="en-GB" sz="1100" b="1" i="0" u="none" strike="noStrike" dirty="0">
                          <a:solidFill>
                            <a:srgbClr val="000000"/>
                          </a:solidFill>
                          <a:effectLst/>
                          <a:latin typeface="Calibri" panose="020F0502020204030204" pitchFamily="34" charset="0"/>
                        </a:rPr>
                        <a:t>COUNTRY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1100" b="1" i="0" u="none" strike="noStrike" dirty="0">
                          <a:solidFill>
                            <a:srgbClr val="000000"/>
                          </a:solidFill>
                          <a:effectLst/>
                          <a:latin typeface="Calibri" panose="020F0502020204030204" pitchFamily="34" charset="0"/>
                        </a:rPr>
                        <a:t>DATE OF RATIFICATION OF C.102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9">
                  <a:txBody>
                    <a:bodyPr/>
                    <a:lstStyle/>
                    <a:p>
                      <a:pPr algn="ctr" fontAlgn="b"/>
                      <a:r>
                        <a:rPr lang="en-GB" sz="1100" b="1" i="0" u="none" strike="noStrike">
                          <a:solidFill>
                            <a:srgbClr val="000000"/>
                          </a:solidFill>
                          <a:effectLst/>
                          <a:latin typeface="Calibri" panose="020F0502020204030204" pitchFamily="34" charset="0"/>
                        </a:rPr>
                        <a:t>BRANCH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33860670"/>
                  </a:ext>
                </a:extLst>
              </a:tr>
              <a:tr h="870492">
                <a:tc vMerge="1">
                  <a:txBody>
                    <a:bodyPr/>
                    <a:lstStyle/>
                    <a:p>
                      <a:endParaRPr lang="en-GB"/>
                    </a:p>
                  </a:txBody>
                  <a:tcPr/>
                </a:tc>
                <a:tc vMerge="1">
                  <a:txBody>
                    <a:bodyPr/>
                    <a:lstStyle/>
                    <a:p>
                      <a:endParaRPr lang="en-GB"/>
                    </a:p>
                  </a:txBody>
                  <a:tcPr/>
                </a:tc>
                <a:tc>
                  <a:txBody>
                    <a:bodyPr/>
                    <a:lstStyle/>
                    <a:p>
                      <a:pPr algn="ctr" fontAlgn="ctr"/>
                      <a:r>
                        <a:rPr lang="en-GB" sz="1100" b="1" i="0" u="none" strike="noStrike" dirty="0">
                          <a:solidFill>
                            <a:srgbClr val="000000"/>
                          </a:solidFill>
                          <a:effectLst/>
                          <a:latin typeface="Calibri" panose="020F0502020204030204" pitchFamily="34" charset="0"/>
                        </a:rPr>
                        <a:t>MEDICAL CARE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Calibri" panose="020F0502020204030204" pitchFamily="34" charset="0"/>
                        </a:rPr>
                        <a:t>SICKNESS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Calibri" panose="020F0502020204030204" pitchFamily="34" charset="0"/>
                        </a:rPr>
                        <a:t>UNEMPLOYMENT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Calibri" panose="020F0502020204030204" pitchFamily="34" charset="0"/>
                        </a:rPr>
                        <a:t>OLD AGE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Calibri" panose="020F0502020204030204" pitchFamily="34" charset="0"/>
                        </a:rPr>
                        <a:t>EMPLOYMENT INJURY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Calibri" panose="020F0502020204030204" pitchFamily="34" charset="0"/>
                        </a:rPr>
                        <a:t>FAMILY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Calibri" panose="020F0502020204030204" pitchFamily="34" charset="0"/>
                        </a:rPr>
                        <a:t>MATERNITY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Calibri" panose="020F0502020204030204" pitchFamily="34" charset="0"/>
                        </a:rPr>
                        <a:t>INVALIDITY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Calibri" panose="020F0502020204030204" pitchFamily="34" charset="0"/>
                        </a:rPr>
                        <a:t>SURVIVORS'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299577"/>
                  </a:ext>
                </a:extLst>
              </a:tr>
              <a:tr h="634329">
                <a:tc>
                  <a:txBody>
                    <a:bodyPr/>
                    <a:lstStyle/>
                    <a:p>
                      <a:pPr algn="ctr" fontAlgn="b"/>
                      <a:r>
                        <a:rPr lang="en-GB" sz="1400" b="0" i="0" u="none" strike="noStrike" dirty="0">
                          <a:solidFill>
                            <a:srgbClr val="000000"/>
                          </a:solidFill>
                          <a:effectLst/>
                          <a:latin typeface="Calibri" panose="020F0502020204030204" pitchFamily="34" charset="0"/>
                        </a:rPr>
                        <a:t>Albania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18/01/2006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5702051"/>
                  </a:ext>
                </a:extLst>
              </a:tr>
              <a:tr h="634329">
                <a:tc>
                  <a:txBody>
                    <a:bodyPr/>
                    <a:lstStyle/>
                    <a:p>
                      <a:pPr algn="ctr" fontAlgn="b"/>
                      <a:r>
                        <a:rPr lang="en-GB" sz="1400" b="0" i="0" u="none" strike="noStrike" dirty="0">
                          <a:solidFill>
                            <a:srgbClr val="000000"/>
                          </a:solidFill>
                          <a:effectLst/>
                          <a:latin typeface="Calibri" panose="020F0502020204030204" pitchFamily="34" charset="0"/>
                        </a:rPr>
                        <a:t>Bosnia and Herzegovina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02/06/1993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6411"/>
                          </a:solidFill>
                          <a:effectLst/>
                          <a:latin typeface="Calibri" panose="020F0502020204030204" pitchFamily="34" charset="0"/>
                        </a:rPr>
                        <a:t>(C.121)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6623158"/>
                  </a:ext>
                </a:extLst>
              </a:tr>
              <a:tr h="634329">
                <a:tc>
                  <a:txBody>
                    <a:bodyPr/>
                    <a:lstStyle/>
                    <a:p>
                      <a:pPr algn="ctr" fontAlgn="b"/>
                      <a:r>
                        <a:rPr lang="en-GB" sz="1400" b="0" i="0" u="none" strike="noStrike" dirty="0">
                          <a:solidFill>
                            <a:srgbClr val="000000"/>
                          </a:solidFill>
                          <a:effectLst/>
                          <a:latin typeface="Calibri" panose="020F0502020204030204" pitchFamily="34" charset="0"/>
                        </a:rPr>
                        <a:t>Montenegro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03/06/2006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6411"/>
                          </a:solidFill>
                          <a:effectLst/>
                          <a:latin typeface="Calibri" panose="020F0502020204030204" pitchFamily="34" charset="0"/>
                        </a:rPr>
                        <a:t>(C.121)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8182889"/>
                  </a:ext>
                </a:extLst>
              </a:tr>
              <a:tr h="634329">
                <a:tc>
                  <a:txBody>
                    <a:bodyPr/>
                    <a:lstStyle/>
                    <a:p>
                      <a:pPr algn="ctr" fontAlgn="b"/>
                      <a:r>
                        <a:rPr lang="en-GB" sz="1400" b="0" i="0" u="none" strike="noStrike" dirty="0">
                          <a:solidFill>
                            <a:srgbClr val="000000"/>
                          </a:solidFill>
                          <a:effectLst/>
                          <a:latin typeface="Calibri" panose="020F0502020204030204" pitchFamily="34" charset="0"/>
                        </a:rPr>
                        <a:t>North Macedonia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17/11/1991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6411"/>
                          </a:solidFill>
                          <a:effectLst/>
                          <a:latin typeface="Calibri" panose="020F0502020204030204" pitchFamily="34" charset="0"/>
                        </a:rPr>
                        <a:t>(C.121)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5588581"/>
                  </a:ext>
                </a:extLst>
              </a:tr>
              <a:tr h="634329">
                <a:tc>
                  <a:txBody>
                    <a:bodyPr/>
                    <a:lstStyle/>
                    <a:p>
                      <a:pPr algn="ctr" fontAlgn="b"/>
                      <a:r>
                        <a:rPr lang="en-GB" sz="1400" b="0" i="0" u="none" strike="noStrike" dirty="0">
                          <a:solidFill>
                            <a:srgbClr val="000000"/>
                          </a:solidFill>
                          <a:effectLst/>
                          <a:latin typeface="Calibri" panose="020F0502020204030204" pitchFamily="34" charset="0"/>
                        </a:rPr>
                        <a:t>Serbia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24/11/2000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6411"/>
                          </a:solidFill>
                          <a:effectLst/>
                          <a:latin typeface="Calibri" panose="020F0502020204030204" pitchFamily="34" charset="0"/>
                        </a:rPr>
                        <a:t>(C.121)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1531251"/>
                  </a:ext>
                </a:extLst>
              </a:tr>
            </a:tbl>
          </a:graphicData>
        </a:graphic>
      </p:graphicFrame>
      <p:sp>
        <p:nvSpPr>
          <p:cNvPr id="4" name="Date Placeholder 3">
            <a:extLst>
              <a:ext uri="{FF2B5EF4-FFF2-40B4-BE49-F238E27FC236}">
                <a16:creationId xmlns:a16="http://schemas.microsoft.com/office/drawing/2014/main" id="{3500E240-1CCF-EE89-C206-FF6DF6D753BC}"/>
              </a:ext>
            </a:extLst>
          </p:cNvPr>
          <p:cNvSpPr>
            <a:spLocks noGrp="1"/>
          </p:cNvSpPr>
          <p:nvPr>
            <p:ph type="dt" sz="half" idx="10"/>
          </p:nvPr>
        </p:nvSpPr>
        <p:spPr/>
        <p:txBody>
          <a:bodyPr/>
          <a:lstStyle/>
          <a:p>
            <a:r>
              <a:rPr lang="en-GB"/>
              <a:t>Date: Monday / 01 / October / 2019</a:t>
            </a:r>
          </a:p>
        </p:txBody>
      </p:sp>
      <p:sp>
        <p:nvSpPr>
          <p:cNvPr id="5" name="Footer Placeholder 4">
            <a:extLst>
              <a:ext uri="{FF2B5EF4-FFF2-40B4-BE49-F238E27FC236}">
                <a16:creationId xmlns:a16="http://schemas.microsoft.com/office/drawing/2014/main" id="{3B20E2FC-EFC4-3B81-D508-7E897404D616}"/>
              </a:ext>
            </a:extLst>
          </p:cNvPr>
          <p:cNvSpPr>
            <a:spLocks noGrp="1"/>
          </p:cNvSpPr>
          <p:nvPr>
            <p:ph type="ftr" sz="quarter" idx="11"/>
          </p:nvPr>
        </p:nvSpPr>
        <p:spPr/>
        <p:txBody>
          <a:bodyPr/>
          <a:lstStyle/>
          <a:p>
            <a:r>
              <a:rPr lang="en-GB"/>
              <a:t>Advancing social justice, promoting decent work</a:t>
            </a:r>
          </a:p>
        </p:txBody>
      </p:sp>
      <p:sp>
        <p:nvSpPr>
          <p:cNvPr id="6" name="Slide Number Placeholder 5">
            <a:extLst>
              <a:ext uri="{FF2B5EF4-FFF2-40B4-BE49-F238E27FC236}">
                <a16:creationId xmlns:a16="http://schemas.microsoft.com/office/drawing/2014/main" id="{6A23AEC5-7822-E319-1200-4ED51F1A21AD}"/>
              </a:ext>
            </a:extLst>
          </p:cNvPr>
          <p:cNvSpPr>
            <a:spLocks noGrp="1"/>
          </p:cNvSpPr>
          <p:nvPr>
            <p:ph type="sldNum" sz="quarter" idx="12"/>
          </p:nvPr>
        </p:nvSpPr>
        <p:spPr/>
        <p:txBody>
          <a:bodyPr/>
          <a:lstStyle/>
          <a:p>
            <a:fld id="{856227C0-AD57-4F9B-BAE3-EEFB0D0EE427}" type="slidenum">
              <a:rPr lang="en-GB" smtClean="0"/>
              <a:t>16</a:t>
            </a:fld>
            <a:endParaRPr lang="en-GB"/>
          </a:p>
        </p:txBody>
      </p:sp>
    </p:spTree>
    <p:extLst>
      <p:ext uri="{BB962C8B-B14F-4D97-AF65-F5344CB8AC3E}">
        <p14:creationId xmlns:p14="http://schemas.microsoft.com/office/powerpoint/2010/main" val="2831682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1605516" y="338902"/>
            <a:ext cx="6765581" cy="766884"/>
          </a:xfrm>
        </p:spPr>
        <p:txBody>
          <a:bodyPr/>
          <a:lstStyle/>
          <a:p>
            <a:r>
              <a:rPr lang="en-US" sz="2800" dirty="0">
                <a:solidFill>
                  <a:srgbClr val="FF0000"/>
                </a:solidFill>
                <a:latin typeface="Arial" charset="0"/>
              </a:rPr>
              <a:t>International standards on employment injury benefits: principles</a:t>
            </a:r>
            <a:endParaRPr lang="en-AU" sz="2800" dirty="0">
              <a:solidFill>
                <a:srgbClr val="FF0000"/>
              </a:solidFill>
            </a:endParaRPr>
          </a:p>
        </p:txBody>
      </p:sp>
      <p:sp>
        <p:nvSpPr>
          <p:cNvPr id="141315" name="Rectangle 3"/>
          <p:cNvSpPr>
            <a:spLocks noGrp="1" noChangeArrowheads="1"/>
          </p:cNvSpPr>
          <p:nvPr>
            <p:ph idx="1"/>
          </p:nvPr>
        </p:nvSpPr>
        <p:spPr>
          <a:xfrm>
            <a:off x="563847" y="1542188"/>
            <a:ext cx="8016305" cy="4608512"/>
          </a:xfrm>
        </p:spPr>
        <p:txBody>
          <a:bodyPr>
            <a:normAutofit fontScale="92500" lnSpcReduction="10000"/>
          </a:bodyPr>
          <a:lstStyle/>
          <a:p>
            <a:pPr marL="360000" indent="-360000" algn="just">
              <a:lnSpc>
                <a:spcPct val="90000"/>
              </a:lnSpc>
              <a:spcAft>
                <a:spcPct val="25000"/>
              </a:spcAft>
              <a:buSzPct val="100000"/>
              <a:buFont typeface="Arial" panose="020B0604020202020204" pitchFamily="34" charset="0"/>
              <a:buChar char="•"/>
            </a:pPr>
            <a:r>
              <a:rPr lang="en-GB" sz="2400" b="0" dirty="0">
                <a:solidFill>
                  <a:schemeClr val="tx1"/>
                </a:solidFill>
                <a:effectLst/>
                <a:latin typeface="Arial" charset="0"/>
                <a:cs typeface="Arial" charset="0"/>
              </a:rPr>
              <a:t>Schemes must be financed by employers as a continuation of the responsibility for workplace safety</a:t>
            </a:r>
          </a:p>
          <a:p>
            <a:pPr marL="360000" indent="-360000" algn="just">
              <a:lnSpc>
                <a:spcPct val="90000"/>
              </a:lnSpc>
              <a:spcAft>
                <a:spcPct val="25000"/>
              </a:spcAft>
              <a:buSzPct val="100000"/>
              <a:buFont typeface="Arial" panose="020B0604020202020204" pitchFamily="34" charset="0"/>
              <a:buChar char="•"/>
            </a:pPr>
            <a:r>
              <a:rPr lang="en-GB" sz="2400" b="0" dirty="0">
                <a:solidFill>
                  <a:schemeClr val="tx1"/>
                </a:solidFill>
                <a:effectLst/>
                <a:latin typeface="Arial" charset="0"/>
                <a:cs typeface="Arial" charset="0"/>
              </a:rPr>
              <a:t>Eligibility for benefits may not be subject to the length of employment or payment of contributions (even day 1)</a:t>
            </a:r>
          </a:p>
          <a:p>
            <a:pPr marL="360000" indent="-360000" algn="just">
              <a:lnSpc>
                <a:spcPct val="90000"/>
              </a:lnSpc>
              <a:spcAft>
                <a:spcPct val="25000"/>
              </a:spcAft>
              <a:buSzPct val="100000"/>
              <a:buFont typeface="Arial" panose="020B0604020202020204" pitchFamily="34" charset="0"/>
              <a:buChar char="•"/>
            </a:pPr>
            <a:r>
              <a:rPr lang="en-GB" sz="2400" b="0" dirty="0">
                <a:solidFill>
                  <a:schemeClr val="tx1"/>
                </a:solidFill>
                <a:effectLst/>
                <a:latin typeface="Arial" charset="0"/>
                <a:cs typeface="Arial" charset="0"/>
              </a:rPr>
              <a:t>Medical and cash benefits should be provided throughout the contingency</a:t>
            </a:r>
          </a:p>
          <a:p>
            <a:pPr marL="360000" indent="-360000" algn="just">
              <a:lnSpc>
                <a:spcPct val="90000"/>
              </a:lnSpc>
              <a:spcAft>
                <a:spcPct val="25000"/>
              </a:spcAft>
              <a:buSzPct val="100000"/>
              <a:buFont typeface="Arial" panose="020B0604020202020204" pitchFamily="34" charset="0"/>
              <a:buChar char="•"/>
            </a:pPr>
            <a:r>
              <a:rPr lang="en-GB" sz="2400" b="0" dirty="0">
                <a:solidFill>
                  <a:schemeClr val="tx1"/>
                </a:solidFill>
                <a:effectLst/>
                <a:latin typeface="Arial" charset="0"/>
                <a:cs typeface="Arial" charset="0"/>
              </a:rPr>
              <a:t>Cash benefits for permanent disability and survivorship should be paid in the form of periodical payments (pensions). Amounts should be reviewed following substantial increase in the cost of living.</a:t>
            </a:r>
          </a:p>
          <a:p>
            <a:pPr marL="360000" indent="-360000" algn="just">
              <a:lnSpc>
                <a:spcPct val="90000"/>
              </a:lnSpc>
              <a:spcAft>
                <a:spcPct val="25000"/>
              </a:spcAft>
              <a:buSzPct val="100000"/>
              <a:buFont typeface="Arial" panose="020B0604020202020204" pitchFamily="34" charset="0"/>
              <a:buChar char="•"/>
            </a:pPr>
            <a:r>
              <a:rPr lang="en-US" sz="2400" b="0" dirty="0">
                <a:solidFill>
                  <a:schemeClr val="tx1"/>
                </a:solidFill>
                <a:effectLst/>
                <a:latin typeface="Arial" charset="0"/>
                <a:cs typeface="Arial" charset="0"/>
              </a:rPr>
              <a:t>The costs of the benefits and administration should be financed collectively by contributions or taxes.</a:t>
            </a:r>
            <a:endParaRPr lang="en-GB" sz="2400" b="0" dirty="0">
              <a:solidFill>
                <a:schemeClr val="tx1"/>
              </a:solidFill>
              <a:effectLst/>
              <a:latin typeface="Arial" charset="0"/>
              <a:cs typeface="Arial" charset="0"/>
            </a:endParaRPr>
          </a:p>
          <a:p>
            <a:pPr algn="just">
              <a:lnSpc>
                <a:spcPct val="90000"/>
              </a:lnSpc>
              <a:spcAft>
                <a:spcPct val="25000"/>
              </a:spcAft>
              <a:buSzPct val="50000"/>
            </a:pPr>
            <a:endParaRPr lang="en-GB" sz="2400" dirty="0">
              <a:effectLst/>
              <a:latin typeface="Arial" charset="0"/>
              <a:cs typeface="Arial" charset="0"/>
            </a:endParaRPr>
          </a:p>
          <a:p>
            <a:pPr algn="just">
              <a:lnSpc>
                <a:spcPct val="90000"/>
              </a:lnSpc>
              <a:spcAft>
                <a:spcPct val="25000"/>
              </a:spcAft>
              <a:buSzPct val="50000"/>
            </a:pPr>
            <a:endParaRPr lang="en-GB" sz="2400" dirty="0">
              <a:effectLst/>
              <a:latin typeface="Arial" charset="0"/>
              <a:cs typeface="Arial" charset="0"/>
            </a:endParaRPr>
          </a:p>
        </p:txBody>
      </p:sp>
      <p:sp>
        <p:nvSpPr>
          <p:cNvPr id="2" name="Slide Number Placeholder 1"/>
          <p:cNvSpPr>
            <a:spLocks noGrp="1"/>
          </p:cNvSpPr>
          <p:nvPr>
            <p:ph type="sldNum" sz="quarter" idx="12"/>
          </p:nvPr>
        </p:nvSpPr>
        <p:spPr/>
        <p:txBody>
          <a:bodyPr/>
          <a:lstStyle/>
          <a:p>
            <a:fld id="{AF3C9285-2717-4AB1-AF8D-00A6FCF9AE01}" type="slidenum">
              <a:rPr lang="en-AU" smtClean="0"/>
              <a:pPr/>
              <a:t>17</a:t>
            </a:fld>
            <a:endParaRPr lang="en-A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1679944" y="304800"/>
            <a:ext cx="7235456" cy="1143000"/>
          </a:xfrm>
        </p:spPr>
        <p:txBody>
          <a:bodyPr/>
          <a:lstStyle/>
          <a:p>
            <a:r>
              <a:rPr lang="en-US" sz="2400" dirty="0">
                <a:latin typeface="Arial" charset="0"/>
              </a:rPr>
              <a:t>International standards on periodical payments for standard beneficiaries married with 2 children</a:t>
            </a:r>
            <a:r>
              <a:rPr lang="en-US" sz="3600" dirty="0">
                <a:latin typeface="Arial" charset="0"/>
              </a:rPr>
              <a:t> </a:t>
            </a:r>
            <a:endParaRPr lang="en-AU" sz="3600" dirty="0"/>
          </a:p>
        </p:txBody>
      </p:sp>
      <p:sp>
        <p:nvSpPr>
          <p:cNvPr id="142339" name="Rectangle 3"/>
          <p:cNvSpPr>
            <a:spLocks noGrp="1" noChangeArrowheads="1"/>
          </p:cNvSpPr>
          <p:nvPr>
            <p:ph idx="1"/>
          </p:nvPr>
        </p:nvSpPr>
        <p:spPr>
          <a:xfrm>
            <a:off x="1143000" y="1412875"/>
            <a:ext cx="7772400" cy="4378325"/>
          </a:xfrm>
        </p:spPr>
        <p:txBody>
          <a:bodyPr/>
          <a:lstStyle/>
          <a:p>
            <a:pPr marL="796925" lvl="4" indent="-28575" algn="ctr" defTabSz="901700">
              <a:lnSpc>
                <a:spcPct val="90000"/>
              </a:lnSpc>
              <a:spcAft>
                <a:spcPct val="25000"/>
              </a:spcAft>
              <a:buSzPct val="50000"/>
              <a:buFontTx/>
              <a:buNone/>
            </a:pPr>
            <a:r>
              <a:rPr lang="en-GB" sz="2400">
                <a:effectLst/>
                <a:latin typeface="Arial" charset="0"/>
                <a:cs typeface="Arial" charset="0"/>
              </a:rPr>
              <a:t>			</a:t>
            </a:r>
            <a:r>
              <a:rPr lang="en-GB" sz="2000">
                <a:effectLst/>
                <a:latin typeface="Arial" charset="0"/>
                <a:cs typeface="Arial" charset="0"/>
              </a:rPr>
              <a:t>(As a % of previous earnings)  </a:t>
            </a:r>
          </a:p>
          <a:p>
            <a:pPr marL="796925" lvl="4" indent="-28575" algn="ctr" defTabSz="901700">
              <a:lnSpc>
                <a:spcPct val="90000"/>
              </a:lnSpc>
              <a:spcAft>
                <a:spcPct val="25000"/>
              </a:spcAft>
              <a:buSzPct val="50000"/>
              <a:buFontTx/>
              <a:buNone/>
            </a:pPr>
            <a:endParaRPr lang="en-GB" sz="2000">
              <a:effectLst/>
              <a:latin typeface="Arial" charset="0"/>
              <a:cs typeface="Arial" charset="0"/>
            </a:endParaRPr>
          </a:p>
          <a:p>
            <a:pPr marL="796925" lvl="4" indent="-28575" algn="ctr" defTabSz="901700">
              <a:lnSpc>
                <a:spcPct val="90000"/>
              </a:lnSpc>
              <a:spcAft>
                <a:spcPct val="25000"/>
              </a:spcAft>
              <a:buSzPct val="50000"/>
              <a:buFontTx/>
              <a:buNone/>
            </a:pPr>
            <a:endParaRPr lang="en-GB" sz="2400">
              <a:effectLst/>
              <a:latin typeface="Arial" charset="0"/>
              <a:cs typeface="Arial" charset="0"/>
            </a:endParaRPr>
          </a:p>
          <a:p>
            <a:pPr marL="796925" lvl="4" indent="-28575" algn="ctr" defTabSz="901700">
              <a:lnSpc>
                <a:spcPct val="90000"/>
              </a:lnSpc>
              <a:spcAft>
                <a:spcPct val="25000"/>
              </a:spcAft>
              <a:buSzPct val="50000"/>
              <a:buFontTx/>
              <a:buNone/>
            </a:pPr>
            <a:endParaRPr lang="en-GB" sz="2400">
              <a:effectLst/>
              <a:latin typeface="Arial" charset="0"/>
              <a:cs typeface="Arial" charset="0"/>
            </a:endParaRPr>
          </a:p>
          <a:p>
            <a:pPr marL="796925" lvl="4" indent="-28575" algn="ctr" defTabSz="901700">
              <a:lnSpc>
                <a:spcPct val="90000"/>
              </a:lnSpc>
              <a:spcAft>
                <a:spcPct val="25000"/>
              </a:spcAft>
              <a:buSzPct val="50000"/>
              <a:buFontTx/>
              <a:buNone/>
            </a:pPr>
            <a:endParaRPr lang="en-GB" sz="2400">
              <a:effectLst/>
              <a:latin typeface="Arial" charset="0"/>
              <a:cs typeface="Arial" charset="0"/>
            </a:endParaRPr>
          </a:p>
          <a:p>
            <a:pPr marL="796925" lvl="4" indent="-28575" algn="ctr" defTabSz="901700">
              <a:lnSpc>
                <a:spcPct val="90000"/>
              </a:lnSpc>
              <a:spcAft>
                <a:spcPct val="25000"/>
              </a:spcAft>
              <a:buSzPct val="50000"/>
              <a:buFontTx/>
              <a:buNone/>
            </a:pPr>
            <a:endParaRPr lang="en-GB" sz="2400">
              <a:effectLst/>
              <a:latin typeface="Arial" charset="0"/>
              <a:cs typeface="Arial" charset="0"/>
            </a:endParaRPr>
          </a:p>
          <a:p>
            <a:pPr marL="796925" lvl="4" indent="-28575" algn="ctr" defTabSz="901700">
              <a:lnSpc>
                <a:spcPct val="90000"/>
              </a:lnSpc>
              <a:spcAft>
                <a:spcPct val="25000"/>
              </a:spcAft>
              <a:buSzPct val="50000"/>
              <a:buFontTx/>
              <a:buNone/>
            </a:pPr>
            <a:endParaRPr lang="en-GB" sz="2400">
              <a:effectLst/>
              <a:latin typeface="Arial" charset="0"/>
              <a:cs typeface="Arial" charset="0"/>
            </a:endParaRPr>
          </a:p>
          <a:p>
            <a:pPr marL="796925" lvl="4" indent="-28575" defTabSz="901700">
              <a:lnSpc>
                <a:spcPct val="90000"/>
              </a:lnSpc>
              <a:spcAft>
                <a:spcPct val="25000"/>
              </a:spcAft>
              <a:buSzPct val="50000"/>
              <a:buFontTx/>
              <a:buNone/>
            </a:pPr>
            <a:endParaRPr lang="en-GB" sz="2400">
              <a:effectLst/>
              <a:latin typeface="Arial" charset="0"/>
              <a:cs typeface="Arial" charset="0"/>
            </a:endParaRPr>
          </a:p>
        </p:txBody>
      </p:sp>
      <p:sp>
        <p:nvSpPr>
          <p:cNvPr id="2" name="Slide Number Placeholder 1"/>
          <p:cNvSpPr>
            <a:spLocks noGrp="1"/>
          </p:cNvSpPr>
          <p:nvPr>
            <p:ph type="sldNum" sz="quarter" idx="12"/>
          </p:nvPr>
        </p:nvSpPr>
        <p:spPr/>
        <p:txBody>
          <a:bodyPr/>
          <a:lstStyle/>
          <a:p>
            <a:fld id="{AF3C9285-2717-4AB1-AF8D-00A6FCF9AE01}" type="slidenum">
              <a:rPr lang="en-AU" smtClean="0"/>
              <a:pPr/>
              <a:t>18</a:t>
            </a:fld>
            <a:endParaRPr lang="en-AU"/>
          </a:p>
        </p:txBody>
      </p:sp>
      <p:graphicFrame>
        <p:nvGraphicFramePr>
          <p:cNvPr id="142488" name="Group 152"/>
          <p:cNvGraphicFramePr>
            <a:graphicFrameLocks noGrp="1"/>
          </p:cNvGraphicFramePr>
          <p:nvPr/>
        </p:nvGraphicFramePr>
        <p:xfrm>
          <a:off x="395288" y="1989138"/>
          <a:ext cx="8569325" cy="4443984"/>
        </p:xfrm>
        <a:graphic>
          <a:graphicData uri="http://schemas.openxmlformats.org/drawingml/2006/table">
            <a:tbl>
              <a:tblPr/>
              <a:tblGrid>
                <a:gridCol w="2157412">
                  <a:extLst>
                    <a:ext uri="{9D8B030D-6E8A-4147-A177-3AD203B41FA5}">
                      <a16:colId xmlns:a16="http://schemas.microsoft.com/office/drawing/2014/main" val="20000"/>
                    </a:ext>
                  </a:extLst>
                </a:gridCol>
                <a:gridCol w="2025650">
                  <a:extLst>
                    <a:ext uri="{9D8B030D-6E8A-4147-A177-3AD203B41FA5}">
                      <a16:colId xmlns:a16="http://schemas.microsoft.com/office/drawing/2014/main" val="20001"/>
                    </a:ext>
                  </a:extLst>
                </a:gridCol>
                <a:gridCol w="2243138">
                  <a:extLst>
                    <a:ext uri="{9D8B030D-6E8A-4147-A177-3AD203B41FA5}">
                      <a16:colId xmlns:a16="http://schemas.microsoft.com/office/drawing/2014/main" val="20002"/>
                    </a:ext>
                  </a:extLst>
                </a:gridCol>
                <a:gridCol w="2143125">
                  <a:extLst>
                    <a:ext uri="{9D8B030D-6E8A-4147-A177-3AD203B41FA5}">
                      <a16:colId xmlns:a16="http://schemas.microsoft.com/office/drawing/2014/main" val="20003"/>
                    </a:ext>
                  </a:extLst>
                </a:gridCol>
              </a:tblGrid>
              <a:tr h="87788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FFFFFF"/>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800" b="1" i="0" u="none" strike="noStrike" cap="none" normalizeH="0" baseline="0">
                          <a:ln>
                            <a:noFill/>
                          </a:ln>
                          <a:solidFill>
                            <a:schemeClr val="tx1"/>
                          </a:solidFill>
                          <a:effectLst/>
                          <a:latin typeface="Arial" charset="0"/>
                        </a:rPr>
                        <a:t>C.102</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800" b="1" i="0" u="none" strike="noStrike" cap="none" normalizeH="0" baseline="0">
                          <a:ln>
                            <a:noFill/>
                          </a:ln>
                          <a:solidFill>
                            <a:schemeClr val="tx1"/>
                          </a:solidFill>
                          <a:effectLst/>
                          <a:latin typeface="Arial" charset="0"/>
                        </a:rPr>
                        <a:t>Minimum Standards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FFFFFF"/>
                            </a:outerShdw>
                          </a:effectLst>
                          <a:latin typeface="Arial" charset="0"/>
                        </a:rPr>
                        <a:t>C.121</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FFFFFF"/>
                            </a:outerShdw>
                          </a:effectLst>
                          <a:latin typeface="Arial" charset="0"/>
                        </a:rPr>
                        <a:t>(cf. C.128)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FFFFFF"/>
                            </a:outerShdw>
                          </a:effectLst>
                          <a:latin typeface="Arial" charset="0"/>
                        </a:rPr>
                        <a:t>R.121</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FFFFFF"/>
                            </a:outerShdw>
                          </a:effectLst>
                          <a:latin typeface="Arial" charset="0"/>
                        </a:rPr>
                        <a:t>(cf. R.131)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2071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FFFFFF"/>
                            </a:outerShdw>
                          </a:effectLst>
                          <a:latin typeface="Arial" charset="0"/>
                        </a:rPr>
                        <a:t>Temporary incapacity for work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FFFFFF"/>
                            </a:outerShdw>
                          </a:effectLst>
                          <a:latin typeface="Arial"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FFFFFF"/>
                            </a:outerShdw>
                          </a:effectLst>
                          <a:latin typeface="Arial"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FFFFFF"/>
                            </a:outerShdw>
                          </a:effectLst>
                          <a:latin typeface="Arial" charset="0"/>
                        </a:rPr>
                        <a:t>66.7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43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FFFFFF"/>
                            </a:outerShdw>
                          </a:effectLst>
                          <a:latin typeface="Arial" charset="0"/>
                        </a:rPr>
                        <a:t>Total loss of earning capacity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FFFFFF"/>
                            </a:outerShdw>
                          </a:effectLst>
                          <a:latin typeface="Arial"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FFFFFF"/>
                            </a:outerShdw>
                          </a:effectLst>
                          <a:latin typeface="Arial"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FFFFFF"/>
                            </a:outerShdw>
                          </a:effectLst>
                          <a:latin typeface="Arial" charset="0"/>
                        </a:rPr>
                        <a:t>66.7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43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FFFFFF"/>
                            </a:outerShdw>
                          </a:effectLst>
                          <a:latin typeface="Arial" charset="0"/>
                        </a:rPr>
                        <a:t>Survivorship due to empl. injury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FFFFFF"/>
                            </a:outerShdw>
                          </a:effectLst>
                          <a:latin typeface="Arial"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FFFFFF"/>
                            </a:outerShdw>
                          </a:effectLst>
                          <a:latin typeface="Arial"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FFFFFF"/>
                            </a:outerShdw>
                          </a:effectLst>
                          <a:latin typeface="Arial" charset="0"/>
                        </a:rPr>
                        <a:t>66.7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688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FFFFFF"/>
                            </a:outerShdw>
                          </a:effectLst>
                          <a:latin typeface="Arial" charset="0"/>
                        </a:rPr>
                        <a:t>Cf. Sickness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FFFFFF"/>
                            </a:outerShdw>
                          </a:effectLst>
                          <a:latin typeface="Arial" charset="0"/>
                        </a:rPr>
                        <a:t>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FFFFFF"/>
                            </a:outerShdw>
                          </a:effectLst>
                          <a:latin typeface="Arial"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FFFFFF"/>
                            </a:outerShdw>
                          </a:effectLst>
                          <a:latin typeface="Arial" charset="0"/>
                        </a:rPr>
                        <a:t>66.7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117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FFFFFF"/>
                            </a:outerShdw>
                          </a:effectLst>
                          <a:latin typeface="Arial" charset="0"/>
                        </a:rPr>
                        <a:t>Cf. Invalidity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FFFFFF"/>
                            </a:outerShdw>
                          </a:effectLst>
                          <a:latin typeface="Arial"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FFFFFF"/>
                            </a:outerShdw>
                          </a:effectLst>
                          <a:latin typeface="Arial"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FFFFFF"/>
                            </a:outerShdw>
                          </a:effectLst>
                          <a:latin typeface="Arial" charset="0"/>
                        </a:rPr>
                        <a:t>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117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FFFFFF"/>
                            </a:outerShdw>
                          </a:effectLst>
                          <a:latin typeface="Arial" charset="0"/>
                        </a:rPr>
                        <a:t>Cf. Survivorship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FFFFFF"/>
                            </a:outerShdw>
                          </a:effectLst>
                          <a:latin typeface="Arial"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FFFFFF"/>
                            </a:outerShdw>
                          </a:effectLst>
                          <a:latin typeface="Arial" charset="0"/>
                        </a:rPr>
                        <a:t>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FFFFFF"/>
                            </a:outerShdw>
                          </a:effectLst>
                          <a:latin typeface="Arial" charset="0"/>
                        </a:rPr>
                        <a:t>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1904659" y="576000"/>
            <a:ext cx="7772400" cy="571665"/>
          </a:xfrm>
        </p:spPr>
        <p:txBody>
          <a:bodyPr/>
          <a:lstStyle/>
          <a:p>
            <a:r>
              <a:rPr lang="en-GB" sz="3200" dirty="0">
                <a:latin typeface="Arial" charset="0"/>
                <a:cs typeface="Times New Roman" pitchFamily="18" charset="0"/>
              </a:rPr>
              <a:t>Scope for improvement</a:t>
            </a:r>
            <a:r>
              <a:rPr lang="en-AU" dirty="0"/>
              <a:t> </a:t>
            </a:r>
          </a:p>
        </p:txBody>
      </p:sp>
      <p:sp>
        <p:nvSpPr>
          <p:cNvPr id="148483" name="Rectangle 3"/>
          <p:cNvSpPr>
            <a:spLocks noGrp="1" noChangeArrowheads="1"/>
          </p:cNvSpPr>
          <p:nvPr>
            <p:ph idx="1"/>
          </p:nvPr>
        </p:nvSpPr>
        <p:spPr>
          <a:xfrm>
            <a:off x="467544" y="1403351"/>
            <a:ext cx="8474844" cy="4833938"/>
          </a:xfrm>
        </p:spPr>
        <p:txBody>
          <a:bodyPr>
            <a:normAutofit fontScale="92500" lnSpcReduction="20000"/>
          </a:bodyPr>
          <a:lstStyle/>
          <a:p>
            <a:pPr marL="457200" indent="-457200" algn="just">
              <a:buFont typeface="Arial" panose="020B0604020202020204" pitchFamily="34" charset="0"/>
              <a:buChar char="•"/>
            </a:pPr>
            <a:r>
              <a:rPr lang="en-GB" sz="3200" b="0" dirty="0">
                <a:solidFill>
                  <a:schemeClr val="tx1"/>
                </a:solidFill>
                <a:effectLst/>
                <a:latin typeface="Arial" charset="0"/>
                <a:cs typeface="Arial" charset="0"/>
              </a:rPr>
              <a:t>Payment of rehabilitation (medical and vocational) and commuting accidents</a:t>
            </a:r>
          </a:p>
          <a:p>
            <a:pPr marL="457200" indent="-457200" algn="just">
              <a:lnSpc>
                <a:spcPct val="90000"/>
              </a:lnSpc>
              <a:buFont typeface="Arial" panose="020B0604020202020204" pitchFamily="34" charset="0"/>
              <a:buChar char="•"/>
            </a:pPr>
            <a:r>
              <a:rPr lang="en-GB" sz="3200" b="0" dirty="0">
                <a:solidFill>
                  <a:schemeClr val="tx1"/>
                </a:solidFill>
                <a:effectLst/>
                <a:latin typeface="Arial" charset="0"/>
                <a:cs typeface="Arial" charset="0"/>
              </a:rPr>
              <a:t>Cover self-employed workers, farmers and workers in the informal economy</a:t>
            </a:r>
          </a:p>
          <a:p>
            <a:pPr marL="457200" indent="-457200" algn="just">
              <a:buFont typeface="Arial" panose="020B0604020202020204" pitchFamily="34" charset="0"/>
              <a:buChar char="•"/>
            </a:pPr>
            <a:r>
              <a:rPr lang="en-GB" sz="3200" b="0" dirty="0">
                <a:solidFill>
                  <a:schemeClr val="tx1"/>
                </a:solidFill>
                <a:effectLst/>
                <a:latin typeface="Arial" charset="0"/>
                <a:cs typeface="Arial" charset="0"/>
              </a:rPr>
              <a:t>Tackle the under-reporting of work accidents and occupational diseases</a:t>
            </a:r>
          </a:p>
          <a:p>
            <a:pPr marL="457200" indent="-457200" algn="just">
              <a:buFont typeface="Arial" panose="020B0604020202020204" pitchFamily="34" charset="0"/>
              <a:buChar char="•"/>
            </a:pPr>
            <a:r>
              <a:rPr lang="en-GB" sz="3200" b="0" dirty="0">
                <a:solidFill>
                  <a:schemeClr val="tx1"/>
                </a:solidFill>
                <a:effectLst/>
                <a:latin typeface="Arial" charset="0"/>
                <a:cs typeface="Arial" charset="0"/>
              </a:rPr>
              <a:t>Closer link with prevention (OSH) </a:t>
            </a:r>
          </a:p>
          <a:p>
            <a:pPr marL="457200" indent="-457200" algn="just">
              <a:buFont typeface="Arial" panose="020B0604020202020204" pitchFamily="34" charset="0"/>
              <a:buChar char="•"/>
            </a:pPr>
            <a:r>
              <a:rPr lang="en-US" sz="3200" b="0" dirty="0">
                <a:solidFill>
                  <a:schemeClr val="tx1"/>
                </a:solidFill>
                <a:effectLst/>
                <a:latin typeface="Arial" charset="0"/>
                <a:cs typeface="Arial" charset="0"/>
              </a:rPr>
              <a:t>From employers’ liability to social insurance system</a:t>
            </a:r>
            <a:endParaRPr lang="en-GB" sz="3200" b="0" dirty="0">
              <a:solidFill>
                <a:schemeClr val="tx1"/>
              </a:solidFill>
              <a:effectLst/>
              <a:latin typeface="Arial" charset="0"/>
              <a:cs typeface="Arial" charset="0"/>
            </a:endParaRPr>
          </a:p>
          <a:p>
            <a:pPr algn="just">
              <a:lnSpc>
                <a:spcPct val="90000"/>
              </a:lnSpc>
            </a:pPr>
            <a:endParaRPr lang="en-GB" sz="3200" dirty="0">
              <a:effectLst/>
              <a:latin typeface="Arial" charset="0"/>
              <a:cs typeface="Arial" charset="0"/>
            </a:endParaRPr>
          </a:p>
        </p:txBody>
      </p:sp>
      <p:sp>
        <p:nvSpPr>
          <p:cNvPr id="2" name="Slide Number Placeholder 1"/>
          <p:cNvSpPr>
            <a:spLocks noGrp="1"/>
          </p:cNvSpPr>
          <p:nvPr>
            <p:ph type="sldNum" sz="quarter" idx="12"/>
          </p:nvPr>
        </p:nvSpPr>
        <p:spPr/>
        <p:txBody>
          <a:bodyPr/>
          <a:lstStyle/>
          <a:p>
            <a:fld id="{AF3C9285-2717-4AB1-AF8D-00A6FCF9AE01}" type="slidenum">
              <a:rPr lang="en-AU" smtClean="0"/>
              <a:pPr/>
              <a:t>19</a:t>
            </a:fld>
            <a:endParaRPr lang="en-AU"/>
          </a:p>
        </p:txBody>
      </p:sp>
    </p:spTree>
    <p:extLst>
      <p:ext uri="{BB962C8B-B14F-4D97-AF65-F5344CB8AC3E}">
        <p14:creationId xmlns:p14="http://schemas.microsoft.com/office/powerpoint/2010/main" val="3274397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31" name="Text Box 19">
            <a:extLst>
              <a:ext uri="{FF2B5EF4-FFF2-40B4-BE49-F238E27FC236}">
                <a16:creationId xmlns:a16="http://schemas.microsoft.com/office/drawing/2014/main" id="{B9FED930-C704-4927-8B7F-20C2AC13540C}"/>
              </a:ext>
            </a:extLst>
          </p:cNvPr>
          <p:cNvSpPr txBox="1">
            <a:spLocks noChangeArrowheads="1"/>
          </p:cNvSpPr>
          <p:nvPr/>
        </p:nvSpPr>
        <p:spPr bwMode="auto">
          <a:xfrm>
            <a:off x="1558212" y="372428"/>
            <a:ext cx="60275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GB" altLang="en-US" sz="3600" b="1" dirty="0"/>
              <a:t>Social Dialogue and OSH</a:t>
            </a:r>
          </a:p>
        </p:txBody>
      </p:sp>
      <p:sp>
        <p:nvSpPr>
          <p:cNvPr id="38932" name="Line 20">
            <a:extLst>
              <a:ext uri="{FF2B5EF4-FFF2-40B4-BE49-F238E27FC236}">
                <a16:creationId xmlns:a16="http://schemas.microsoft.com/office/drawing/2014/main" id="{89D7D0D1-7751-4A68-966C-D7E0CF8B18DF}"/>
              </a:ext>
            </a:extLst>
          </p:cNvPr>
          <p:cNvSpPr>
            <a:spLocks noChangeShapeType="1"/>
          </p:cNvSpPr>
          <p:nvPr/>
        </p:nvSpPr>
        <p:spPr bwMode="auto">
          <a:xfrm>
            <a:off x="0" y="1341438"/>
            <a:ext cx="9144000" cy="217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38933" name="Text Box 21">
            <a:extLst>
              <a:ext uri="{FF2B5EF4-FFF2-40B4-BE49-F238E27FC236}">
                <a16:creationId xmlns:a16="http://schemas.microsoft.com/office/drawing/2014/main" id="{249EDE2F-901D-4B09-8CE9-17EA70C4B539}"/>
              </a:ext>
            </a:extLst>
          </p:cNvPr>
          <p:cNvSpPr txBox="1">
            <a:spLocks noChangeArrowheads="1"/>
          </p:cNvSpPr>
          <p:nvPr/>
        </p:nvSpPr>
        <p:spPr bwMode="auto">
          <a:xfrm>
            <a:off x="550506" y="1750072"/>
            <a:ext cx="8238931"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5113" indent="-265113">
              <a:spcBef>
                <a:spcPct val="0"/>
              </a:spcBef>
              <a:defRPr>
                <a:solidFill>
                  <a:schemeClr val="tx1"/>
                </a:solidFill>
                <a:latin typeface="Arial" panose="020B0604020202020204" pitchFamily="34" charset="0"/>
              </a:defRPr>
            </a:lvl1pPr>
            <a:lvl2pPr>
              <a:spcBef>
                <a:spcPct val="0"/>
              </a:spcBef>
              <a:defRPr>
                <a:solidFill>
                  <a:schemeClr val="tx1"/>
                </a:solidFill>
                <a:latin typeface="Arial" panose="020B0604020202020204" pitchFamily="34" charset="0"/>
              </a:defRPr>
            </a:lvl2pPr>
            <a:lvl3pPr>
              <a:spcBef>
                <a:spcPct val="0"/>
              </a:spcBef>
              <a:defRPr>
                <a:solidFill>
                  <a:schemeClr val="tx1"/>
                </a:solidFill>
                <a:latin typeface="Arial" panose="020B0604020202020204" pitchFamily="34" charset="0"/>
              </a:defRPr>
            </a:lvl3pPr>
            <a:lvl4pPr>
              <a:spcBef>
                <a:spcPct val="0"/>
              </a:spcBef>
              <a:defRPr>
                <a:solidFill>
                  <a:schemeClr val="tx1"/>
                </a:solidFill>
                <a:latin typeface="Arial" panose="020B0604020202020204" pitchFamily="34" charset="0"/>
              </a:defRPr>
            </a:lvl4pPr>
            <a:lvl5pPr>
              <a:spcBef>
                <a:spcPct val="0"/>
              </a:spcBef>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342900" indent="-342900">
              <a:spcBef>
                <a:spcPct val="50000"/>
              </a:spcBef>
              <a:buClr>
                <a:schemeClr val="accent2"/>
              </a:buClr>
              <a:buFont typeface="Arial" panose="020B0604020202020204" pitchFamily="34" charset="0"/>
              <a:buChar char="►"/>
            </a:pPr>
            <a:r>
              <a:rPr lang="en-US" altLang="en-US" sz="2400" b="1" dirty="0">
                <a:latin typeface="+mn-lt"/>
              </a:rPr>
              <a:t>OSH is a joint commitment between the government, employers and workers</a:t>
            </a:r>
          </a:p>
          <a:p>
            <a:pPr marL="342900" indent="-342900">
              <a:spcBef>
                <a:spcPct val="50000"/>
              </a:spcBef>
              <a:buClr>
                <a:schemeClr val="accent2"/>
              </a:buClr>
              <a:buFont typeface="Arial" panose="020B0604020202020204" pitchFamily="34" charset="0"/>
              <a:buChar char="►"/>
            </a:pPr>
            <a:r>
              <a:rPr lang="en-US" altLang="en-US" sz="2400" b="1" dirty="0">
                <a:latin typeface="+mn-lt"/>
              </a:rPr>
              <a:t>Employers’ responsibility for ensuring a safe and healthy working environment</a:t>
            </a:r>
          </a:p>
          <a:p>
            <a:pPr marL="342900" indent="-342900">
              <a:spcBef>
                <a:spcPct val="50000"/>
              </a:spcBef>
              <a:buClr>
                <a:schemeClr val="accent2"/>
              </a:buClr>
              <a:buFont typeface="Arial" panose="020B0604020202020204" pitchFamily="34" charset="0"/>
              <a:buChar char="►"/>
            </a:pPr>
            <a:r>
              <a:rPr lang="en-US" altLang="en-US" sz="2400" b="1" dirty="0">
                <a:latin typeface="+mn-lt"/>
              </a:rPr>
              <a:t>Workers’ duty to cooperate in the implementation of the OSH </a:t>
            </a:r>
            <a:r>
              <a:rPr lang="en-US" altLang="en-US" sz="2400" b="1" dirty="0" err="1">
                <a:latin typeface="+mn-lt"/>
              </a:rPr>
              <a:t>programme</a:t>
            </a:r>
            <a:r>
              <a:rPr lang="en-US" altLang="en-US" sz="2400" b="1" dirty="0">
                <a:latin typeface="+mn-lt"/>
              </a:rPr>
              <a:t>; and in respecting and applying procedures and protective measures</a:t>
            </a:r>
          </a:p>
          <a:p>
            <a:pPr marL="342900" indent="-342900">
              <a:spcBef>
                <a:spcPct val="50000"/>
              </a:spcBef>
              <a:buClr>
                <a:schemeClr val="accent2"/>
              </a:buClr>
              <a:buFont typeface="Arial" panose="020B0604020202020204" pitchFamily="34" charset="0"/>
              <a:buChar char="►"/>
            </a:pPr>
            <a:r>
              <a:rPr lang="en-US" altLang="en-US" sz="2400" b="1" dirty="0">
                <a:latin typeface="+mn-lt"/>
              </a:rPr>
              <a:t>Joint health and safety committees, an effective mechanism for workers’ participation in OSH management at the workplace level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607127" y="550933"/>
            <a:ext cx="7375767" cy="559410"/>
          </a:xfrm>
        </p:spPr>
        <p:txBody>
          <a:bodyPr>
            <a:normAutofit/>
          </a:bodyPr>
          <a:lstStyle/>
          <a:p>
            <a:r>
              <a:rPr lang="en-US" altLang="en-US" sz="3200" dirty="0">
                <a:latin typeface="+mn-lt"/>
              </a:rPr>
              <a:t>Group work - Instruction</a:t>
            </a:r>
            <a:endParaRPr lang="en-GB" altLang="en-US" sz="3200" b="1" dirty="0">
              <a:latin typeface="+mn-lt"/>
            </a:endParaRPr>
          </a:p>
        </p:txBody>
      </p:sp>
      <p:sp>
        <p:nvSpPr>
          <p:cNvPr id="30723" name="Content Placeholder 2"/>
          <p:cNvSpPr>
            <a:spLocks noGrp="1"/>
          </p:cNvSpPr>
          <p:nvPr>
            <p:ph idx="1"/>
          </p:nvPr>
        </p:nvSpPr>
        <p:spPr>
          <a:xfrm>
            <a:off x="486594" y="1511559"/>
            <a:ext cx="8496300" cy="5108322"/>
          </a:xfrm>
        </p:spPr>
        <p:txBody>
          <a:bodyPr>
            <a:noAutofit/>
          </a:bodyPr>
          <a:lstStyle/>
          <a:p>
            <a:pPr marL="457200" lvl="2" indent="-457200">
              <a:spcBef>
                <a:spcPts val="1200"/>
              </a:spcBef>
              <a:buSzPct val="100000"/>
              <a:buFont typeface="+mj-lt"/>
              <a:buAutoNum type="arabicPeriod"/>
            </a:pPr>
            <a:r>
              <a:rPr lang="en-US" altLang="en-US" sz="2800" dirty="0"/>
              <a:t>Form a small group </a:t>
            </a:r>
          </a:p>
          <a:p>
            <a:pPr marL="457200" lvl="2" indent="-457200">
              <a:spcBef>
                <a:spcPts val="1200"/>
              </a:spcBef>
              <a:buSzPct val="100000"/>
              <a:buFont typeface="+mj-lt"/>
              <a:buAutoNum type="arabicPeriod"/>
            </a:pPr>
            <a:r>
              <a:rPr lang="en-US" altLang="en-US" sz="2800" dirty="0"/>
              <a:t>Nominate the rapporteur</a:t>
            </a:r>
          </a:p>
          <a:p>
            <a:pPr marL="457200" lvl="2" indent="-457200">
              <a:spcBef>
                <a:spcPts val="1200"/>
              </a:spcBef>
              <a:buSzPct val="100000"/>
              <a:buFont typeface="+mj-lt"/>
              <a:buAutoNum type="arabicPeriod"/>
            </a:pPr>
            <a:r>
              <a:rPr lang="en-US" altLang="en-US" sz="2800" dirty="0"/>
              <a:t>Read the statements (next slide), and discuss:</a:t>
            </a:r>
          </a:p>
          <a:p>
            <a:pPr marL="914400" lvl="7" indent="-342900">
              <a:spcBef>
                <a:spcPts val="1200"/>
              </a:spcBef>
              <a:buSzPct val="100000"/>
              <a:buFont typeface="Arial" panose="020B0604020202020204" pitchFamily="34" charset="0"/>
              <a:buChar char="‒"/>
            </a:pPr>
            <a:r>
              <a:rPr lang="en-US" altLang="en-US" sz="2800" dirty="0"/>
              <a:t>Share your views (Is this common in your country?, Do you agree or disagree?)</a:t>
            </a:r>
          </a:p>
          <a:p>
            <a:pPr marL="914400" lvl="7" indent="-342900">
              <a:spcBef>
                <a:spcPts val="1200"/>
              </a:spcBef>
              <a:buSzPct val="100000"/>
              <a:buFont typeface="Arial" panose="020B0604020202020204" pitchFamily="34" charset="0"/>
              <a:buChar char="‒"/>
            </a:pPr>
            <a:r>
              <a:rPr lang="en-US" altLang="en-US" sz="2800" dirty="0"/>
              <a:t>What are the underlying problems/issues?</a:t>
            </a:r>
          </a:p>
          <a:p>
            <a:pPr marL="914400" lvl="7" indent="-342900">
              <a:spcBef>
                <a:spcPts val="1200"/>
              </a:spcBef>
              <a:buSzPct val="100000"/>
              <a:buFont typeface="Arial" panose="020B0604020202020204" pitchFamily="34" charset="0"/>
              <a:buChar char="‒"/>
            </a:pPr>
            <a:r>
              <a:rPr lang="en-US" altLang="en-US" sz="2800" dirty="0"/>
              <a:t>What can Trade Unions do to improve? </a:t>
            </a:r>
          </a:p>
          <a:p>
            <a:pPr marL="457200" lvl="2" indent="-457200">
              <a:spcBef>
                <a:spcPts val="1200"/>
              </a:spcBef>
              <a:buSzPct val="100000"/>
              <a:buFont typeface="+mj-lt"/>
              <a:buAutoNum type="arabicPeriod"/>
            </a:pPr>
            <a:r>
              <a:rPr lang="en-US" altLang="en-US" sz="2800" dirty="0"/>
              <a:t>Feedback at the plenary</a:t>
            </a:r>
            <a:endParaRPr lang="en-US" altLang="en-US" sz="2000" dirty="0"/>
          </a:p>
        </p:txBody>
      </p:sp>
      <p:sp>
        <p:nvSpPr>
          <p:cNvPr id="7" name="TextBox 6">
            <a:extLst>
              <a:ext uri="{FF2B5EF4-FFF2-40B4-BE49-F238E27FC236}">
                <a16:creationId xmlns:a16="http://schemas.microsoft.com/office/drawing/2014/main" id="{F1FC5CED-77D4-4AF1-9EFC-024DE78C1270}"/>
              </a:ext>
            </a:extLst>
          </p:cNvPr>
          <p:cNvSpPr txBox="1"/>
          <p:nvPr/>
        </p:nvSpPr>
        <p:spPr>
          <a:xfrm>
            <a:off x="2302329" y="1997839"/>
            <a:ext cx="4604656" cy="369332"/>
          </a:xfrm>
          <a:prstGeom prst="rect">
            <a:avLst/>
          </a:prstGeom>
          <a:noFill/>
        </p:spPr>
        <p:txBody>
          <a:bodyPr wrap="square">
            <a:spAutoFit/>
          </a:bodyPr>
          <a:lstStyle/>
          <a:p>
            <a:endParaRPr lang="en-US" dirty="0"/>
          </a:p>
        </p:txBody>
      </p:sp>
    </p:spTree>
    <p:extLst>
      <p:ext uri="{BB962C8B-B14F-4D97-AF65-F5344CB8AC3E}">
        <p14:creationId xmlns:p14="http://schemas.microsoft.com/office/powerpoint/2010/main" val="3837038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691102" y="420304"/>
            <a:ext cx="7375767" cy="559410"/>
          </a:xfrm>
        </p:spPr>
        <p:txBody>
          <a:bodyPr>
            <a:normAutofit/>
          </a:bodyPr>
          <a:lstStyle/>
          <a:p>
            <a:r>
              <a:rPr lang="en-US" altLang="en-US" sz="3200" dirty="0">
                <a:latin typeface="+mn-lt"/>
              </a:rPr>
              <a:t>Group work – Questions</a:t>
            </a:r>
            <a:endParaRPr lang="en-GB" altLang="en-US" sz="3200" b="1" dirty="0">
              <a:latin typeface="+mn-lt"/>
            </a:endParaRPr>
          </a:p>
        </p:txBody>
      </p:sp>
      <p:sp>
        <p:nvSpPr>
          <p:cNvPr id="30723" name="Content Placeholder 2"/>
          <p:cNvSpPr>
            <a:spLocks noGrp="1"/>
          </p:cNvSpPr>
          <p:nvPr>
            <p:ph idx="1"/>
          </p:nvPr>
        </p:nvSpPr>
        <p:spPr>
          <a:xfrm>
            <a:off x="345233" y="1198745"/>
            <a:ext cx="8529540" cy="5108322"/>
          </a:xfrm>
        </p:spPr>
        <p:txBody>
          <a:bodyPr>
            <a:noAutofit/>
          </a:bodyPr>
          <a:lstStyle/>
          <a:p>
            <a:pPr marL="457200" lvl="2" indent="-457200">
              <a:spcBef>
                <a:spcPts val="1200"/>
              </a:spcBef>
              <a:buSzPct val="100000"/>
              <a:buFont typeface="+mj-lt"/>
              <a:buAutoNum type="arabicPeriod"/>
            </a:pPr>
            <a:r>
              <a:rPr lang="en-US" altLang="en-US" sz="1800" dirty="0"/>
              <a:t>An employer says “I provide protective equipment and training, but my workers do not wear or attend trainings. A large part of accidents occur due to the fault of workers.”</a:t>
            </a:r>
          </a:p>
          <a:p>
            <a:pPr marL="457200" lvl="2" indent="-457200">
              <a:spcBef>
                <a:spcPts val="1200"/>
              </a:spcBef>
              <a:buSzPct val="100000"/>
              <a:buFont typeface="+mj-lt"/>
              <a:buAutoNum type="arabicPeriod"/>
            </a:pPr>
            <a:r>
              <a:rPr lang="en-US" altLang="en-US" sz="1800" dirty="0"/>
              <a:t>A worker says “I would rather get more salary payment than my employer spending money for safety.”</a:t>
            </a:r>
          </a:p>
          <a:p>
            <a:pPr marL="457200" lvl="2" indent="-457200">
              <a:spcBef>
                <a:spcPts val="1200"/>
              </a:spcBef>
              <a:buSzPct val="100000"/>
              <a:buFont typeface="+mj-lt"/>
              <a:buAutoNum type="arabicPeriod"/>
            </a:pPr>
            <a:r>
              <a:rPr lang="en-US" altLang="en-US" sz="1800" dirty="0"/>
              <a:t>An employer says “OSH interventions are costly, they interrupt the flow of work activity, and regulations impose a non-productive investment.” Likewise, “</a:t>
            </a:r>
            <a:r>
              <a:rPr lang="en-US" altLang="en-US" sz="1800" dirty="0" err="1"/>
              <a:t>Labour</a:t>
            </a:r>
            <a:r>
              <a:rPr lang="en-US" altLang="en-US" sz="1800" dirty="0"/>
              <a:t> inspection should be minimized if not abolished.”</a:t>
            </a:r>
          </a:p>
          <a:p>
            <a:pPr marL="457200" lvl="2" indent="-457200">
              <a:spcBef>
                <a:spcPts val="1200"/>
              </a:spcBef>
              <a:buSzPct val="100000"/>
              <a:buFont typeface="+mj-lt"/>
              <a:buAutoNum type="arabicPeriod"/>
            </a:pPr>
            <a:r>
              <a:rPr lang="en-GB" altLang="en-US" sz="1800" dirty="0"/>
              <a:t>In your country, does the EI system cover (a) accidents during commutation and (b) costs of rehabilitation? If not, why? </a:t>
            </a:r>
          </a:p>
          <a:p>
            <a:pPr marL="457200" lvl="2" indent="-457200">
              <a:spcBef>
                <a:spcPts val="1200"/>
              </a:spcBef>
              <a:buSzPct val="100000"/>
              <a:buFont typeface="+mj-lt"/>
              <a:buAutoNum type="arabicPeriod"/>
            </a:pPr>
            <a:r>
              <a:rPr lang="en-US" altLang="en-US" sz="1800" dirty="0"/>
              <a:t>A worker had an accident at work but does not want to report and claim paid sick leave because if she does so her employer may terminate her employment. (Similar situation between main and sub contractors).</a:t>
            </a:r>
          </a:p>
          <a:p>
            <a:pPr marL="457200" lvl="2" indent="-457200">
              <a:spcBef>
                <a:spcPts val="1200"/>
              </a:spcBef>
              <a:buSzPct val="100000"/>
              <a:buFont typeface="+mj-lt"/>
              <a:buAutoNum type="arabicPeriod"/>
            </a:pPr>
            <a:r>
              <a:rPr lang="en-US" altLang="en-US" sz="1800" dirty="0"/>
              <a:t>Do work-related injuries and diseases diagnosed properly by the doctors? Is the national register of occupational diseases functional in your country?</a:t>
            </a:r>
          </a:p>
          <a:p>
            <a:pPr marL="457200" lvl="2" indent="-457200">
              <a:spcBef>
                <a:spcPts val="1200"/>
              </a:spcBef>
              <a:buSzPct val="100000"/>
              <a:buFont typeface="+mj-lt"/>
              <a:buAutoNum type="arabicPeriod"/>
            </a:pPr>
            <a:endParaRPr lang="en-US" altLang="en-US" sz="1800" dirty="0"/>
          </a:p>
          <a:p>
            <a:pPr marL="0" lvl="2" indent="0">
              <a:spcBef>
                <a:spcPts val="1200"/>
              </a:spcBef>
              <a:buNone/>
            </a:pPr>
            <a:endParaRPr lang="en-US" altLang="en-US" sz="2000" dirty="0"/>
          </a:p>
        </p:txBody>
      </p:sp>
      <p:sp>
        <p:nvSpPr>
          <p:cNvPr id="7" name="TextBox 6">
            <a:extLst>
              <a:ext uri="{FF2B5EF4-FFF2-40B4-BE49-F238E27FC236}">
                <a16:creationId xmlns:a16="http://schemas.microsoft.com/office/drawing/2014/main" id="{F1FC5CED-77D4-4AF1-9EFC-024DE78C1270}"/>
              </a:ext>
            </a:extLst>
          </p:cNvPr>
          <p:cNvSpPr txBox="1"/>
          <p:nvPr/>
        </p:nvSpPr>
        <p:spPr>
          <a:xfrm>
            <a:off x="2302329" y="1997839"/>
            <a:ext cx="4604656" cy="369332"/>
          </a:xfrm>
          <a:prstGeom prst="rect">
            <a:avLst/>
          </a:prstGeom>
          <a:noFill/>
        </p:spPr>
        <p:txBody>
          <a:bodyPr wrap="square">
            <a:spAutoFit/>
          </a:bodyPr>
          <a:lstStyle/>
          <a:p>
            <a:endParaRPr lang="en-US" dirty="0"/>
          </a:p>
        </p:txBody>
      </p:sp>
    </p:spTree>
    <p:extLst>
      <p:ext uri="{BB962C8B-B14F-4D97-AF65-F5344CB8AC3E}">
        <p14:creationId xmlns:p14="http://schemas.microsoft.com/office/powerpoint/2010/main" val="2552716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904" y="2976496"/>
            <a:ext cx="5400000" cy="608525"/>
          </a:xfrm>
        </p:spPr>
        <p:txBody>
          <a:bodyPr/>
          <a:lstStyle/>
          <a:p>
            <a:r>
              <a:rPr lang="en-US" dirty="0"/>
              <a:t>Thank you for your attention</a:t>
            </a:r>
            <a:br>
              <a:rPr lang="en-US" dirty="0"/>
            </a:br>
            <a:br>
              <a:rPr lang="en-US" dirty="0"/>
            </a:br>
            <a:r>
              <a:rPr lang="en-US" dirty="0"/>
              <a:t>For further information, please visit our webpage at</a:t>
            </a:r>
            <a:endParaRPr lang="en-GB" dirty="0"/>
          </a:p>
        </p:txBody>
      </p:sp>
      <p:sp>
        <p:nvSpPr>
          <p:cNvPr id="3" name="Text Placeholder 2"/>
          <p:cNvSpPr>
            <a:spLocks noGrp="1"/>
          </p:cNvSpPr>
          <p:nvPr>
            <p:ph type="body" idx="1"/>
          </p:nvPr>
        </p:nvSpPr>
        <p:spPr>
          <a:xfrm>
            <a:off x="367904" y="5065027"/>
            <a:ext cx="7367174" cy="1052969"/>
          </a:xfrm>
        </p:spPr>
        <p:txBody>
          <a:bodyPr/>
          <a:lstStyle/>
          <a:p>
            <a:pPr>
              <a:lnSpc>
                <a:spcPct val="100000"/>
              </a:lnSpc>
              <a:spcAft>
                <a:spcPts val="0"/>
              </a:spcAft>
            </a:pPr>
            <a:r>
              <a:rPr lang="en-GB" dirty="0">
                <a:solidFill>
                  <a:srgbClr val="FF0000"/>
                </a:solidFill>
              </a:rPr>
              <a:t>www.ilo.org/global/topics/safety-and-health-at-work</a:t>
            </a:r>
          </a:p>
          <a:p>
            <a:pPr>
              <a:lnSpc>
                <a:spcPct val="100000"/>
              </a:lnSpc>
              <a:spcAft>
                <a:spcPts val="0"/>
              </a:spcAft>
            </a:pPr>
            <a:r>
              <a:rPr lang="en-GB" dirty="0">
                <a:solidFill>
                  <a:srgbClr val="FF0000"/>
                </a:solidFill>
              </a:rPr>
              <a:t>www.ilo.org/budapest</a:t>
            </a:r>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22</a:t>
            </a:fld>
            <a:endParaRPr lang="en-GB"/>
          </a:p>
        </p:txBody>
      </p:sp>
    </p:spTree>
    <p:extLst>
      <p:ext uri="{BB962C8B-B14F-4D97-AF65-F5344CB8AC3E}">
        <p14:creationId xmlns:p14="http://schemas.microsoft.com/office/powerpoint/2010/main" val="3946213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D9FF75FF-041C-8664-71D4-7F1E70B1F79D}"/>
              </a:ext>
            </a:extLst>
          </p:cNvPr>
          <p:cNvSpPr>
            <a:spLocks noGrp="1" noChangeArrowheads="1"/>
          </p:cNvSpPr>
          <p:nvPr>
            <p:ph type="title"/>
          </p:nvPr>
        </p:nvSpPr>
        <p:spPr>
          <a:xfrm>
            <a:off x="1637414" y="476250"/>
            <a:ext cx="7277986" cy="1143000"/>
          </a:xfrm>
        </p:spPr>
        <p:txBody>
          <a:bodyPr/>
          <a:lstStyle/>
          <a:p>
            <a:r>
              <a:rPr lang="en-AU" altLang="en-US" sz="3200" dirty="0">
                <a:latin typeface="Arial" panose="020B0604020202020204" pitchFamily="34" charset="0"/>
              </a:rPr>
              <a:t>Comments for BiH, North Macedonia, Montenegro and Serbia </a:t>
            </a:r>
            <a:endParaRPr lang="en-AU" altLang="en-US" sz="3200" dirty="0"/>
          </a:p>
        </p:txBody>
      </p:sp>
      <p:sp>
        <p:nvSpPr>
          <p:cNvPr id="177155" name="Rectangle 3">
            <a:extLst>
              <a:ext uri="{FF2B5EF4-FFF2-40B4-BE49-F238E27FC236}">
                <a16:creationId xmlns:a16="http://schemas.microsoft.com/office/drawing/2014/main" id="{19B003C9-E343-2027-EEB2-01A8F0D88F6A}"/>
              </a:ext>
            </a:extLst>
          </p:cNvPr>
          <p:cNvSpPr>
            <a:spLocks noGrp="1" noChangeArrowheads="1"/>
          </p:cNvSpPr>
          <p:nvPr>
            <p:ph type="body" idx="1"/>
          </p:nvPr>
        </p:nvSpPr>
        <p:spPr>
          <a:xfrm>
            <a:off x="797442" y="1619250"/>
            <a:ext cx="8046521" cy="4762500"/>
          </a:xfrm>
        </p:spPr>
        <p:txBody>
          <a:bodyPr/>
          <a:lstStyle/>
          <a:p>
            <a:pPr algn="just">
              <a:lnSpc>
                <a:spcPct val="80000"/>
              </a:lnSpc>
              <a:spcAft>
                <a:spcPct val="25000"/>
              </a:spcAft>
              <a:buSzPct val="50000"/>
            </a:pPr>
            <a:r>
              <a:rPr lang="en-GB" altLang="en-US" sz="2000" dirty="0">
                <a:solidFill>
                  <a:schemeClr val="tx1"/>
                </a:solidFill>
                <a:effectLst/>
                <a:latin typeface="Arial" panose="020B0604020202020204" pitchFamily="34" charset="0"/>
                <a:cs typeface="Arial" panose="020B0604020202020204" pitchFamily="34" charset="0"/>
              </a:rPr>
              <a:t>These countries have no specific scheme to cover work accidents and occupational diseases. In the current system, these contingencies are covered by PIO fund (for cash benefits) and health insurance fund (medical benefits). </a:t>
            </a:r>
          </a:p>
          <a:p>
            <a:pPr algn="just">
              <a:lnSpc>
                <a:spcPct val="80000"/>
              </a:lnSpc>
              <a:spcAft>
                <a:spcPct val="25000"/>
              </a:spcAft>
              <a:buSzPct val="50000"/>
            </a:pPr>
            <a:r>
              <a:rPr lang="en-GB" altLang="en-US" sz="2000" dirty="0">
                <a:solidFill>
                  <a:schemeClr val="tx1"/>
                </a:solidFill>
                <a:effectLst/>
                <a:latin typeface="Arial" panose="020B0604020202020204" pitchFamily="34" charset="0"/>
                <a:cs typeface="Arial" panose="020B0604020202020204" pitchFamily="34" charset="0"/>
              </a:rPr>
              <a:t>The benefit level is the same as non-work related cases</a:t>
            </a:r>
          </a:p>
          <a:p>
            <a:pPr algn="just">
              <a:lnSpc>
                <a:spcPct val="80000"/>
              </a:lnSpc>
              <a:spcAft>
                <a:spcPct val="25000"/>
              </a:spcAft>
              <a:buSzPct val="50000"/>
            </a:pPr>
            <a:r>
              <a:rPr lang="en-GB" altLang="en-US" sz="2000" dirty="0">
                <a:solidFill>
                  <a:schemeClr val="tx1"/>
                </a:solidFill>
                <a:effectLst/>
                <a:latin typeface="Arial" panose="020B0604020202020204" pitchFamily="34" charset="0"/>
                <a:cs typeface="Arial" panose="020B0604020202020204" pitchFamily="34" charset="0"/>
              </a:rPr>
              <a:t>A question: is employers’ responsibility recognized? </a:t>
            </a:r>
          </a:p>
          <a:p>
            <a:pPr algn="just">
              <a:lnSpc>
                <a:spcPct val="80000"/>
              </a:lnSpc>
              <a:spcAft>
                <a:spcPct val="25000"/>
              </a:spcAft>
              <a:buSzPct val="50000"/>
            </a:pPr>
            <a:r>
              <a:rPr lang="en-GB" altLang="en-US" sz="2000" dirty="0">
                <a:solidFill>
                  <a:schemeClr val="tx1"/>
                </a:solidFill>
                <a:effectLst/>
                <a:latin typeface="Arial" panose="020B0604020202020204" pitchFamily="34" charset="0"/>
                <a:cs typeface="Arial" panose="020B0604020202020204" pitchFamily="34" charset="0"/>
              </a:rPr>
              <a:t>The way ahead:</a:t>
            </a:r>
          </a:p>
          <a:p>
            <a:pPr lvl="1" algn="just">
              <a:lnSpc>
                <a:spcPct val="80000"/>
              </a:lnSpc>
              <a:spcAft>
                <a:spcPct val="25000"/>
              </a:spcAft>
              <a:buSzPct val="50000"/>
            </a:pPr>
            <a:r>
              <a:rPr lang="en-GB" altLang="en-US" sz="2000" dirty="0">
                <a:effectLst/>
                <a:latin typeface="Arial" panose="020B0604020202020204" pitchFamily="34" charset="0"/>
                <a:cs typeface="Arial" panose="020B0604020202020204" pitchFamily="34" charset="0"/>
              </a:rPr>
              <a:t>Review the benefit and financing structure</a:t>
            </a:r>
          </a:p>
          <a:p>
            <a:pPr lvl="1" algn="just">
              <a:lnSpc>
                <a:spcPct val="80000"/>
              </a:lnSpc>
              <a:spcAft>
                <a:spcPct val="25000"/>
              </a:spcAft>
              <a:buSzPct val="50000"/>
            </a:pPr>
            <a:r>
              <a:rPr lang="en-GB" altLang="en-US" sz="2000" dirty="0">
                <a:effectLst/>
                <a:latin typeface="Arial" panose="020B0604020202020204" pitchFamily="34" charset="0"/>
                <a:cs typeface="Arial" panose="020B0604020202020204" pitchFamily="34" charset="0"/>
              </a:rPr>
              <a:t>Study the organizational arrangements:</a:t>
            </a:r>
          </a:p>
          <a:p>
            <a:pPr lvl="2" algn="just">
              <a:lnSpc>
                <a:spcPct val="80000"/>
              </a:lnSpc>
              <a:spcAft>
                <a:spcPct val="25000"/>
              </a:spcAft>
              <a:buSzPct val="50000"/>
            </a:pPr>
            <a:r>
              <a:rPr lang="en-GB" altLang="en-US" sz="2000" dirty="0">
                <a:effectLst/>
                <a:latin typeface="Arial" panose="020B0604020202020204" pitchFamily="34" charset="0"/>
                <a:cs typeface="Arial" panose="020B0604020202020204" pitchFamily="34" charset="0"/>
              </a:rPr>
              <a:t>Establish a separate fund for employment injury insurance. (premium system, administrative capacity) </a:t>
            </a:r>
          </a:p>
          <a:p>
            <a:pPr lvl="2" algn="just">
              <a:lnSpc>
                <a:spcPct val="80000"/>
              </a:lnSpc>
              <a:spcAft>
                <a:spcPct val="25000"/>
              </a:spcAft>
              <a:buSzPct val="50000"/>
            </a:pPr>
            <a:r>
              <a:rPr lang="en-GB" altLang="en-US" sz="2000" dirty="0">
                <a:effectLst/>
                <a:latin typeface="Arial" panose="020B0604020202020204" pitchFamily="34" charset="0"/>
                <a:cs typeface="Arial" panose="020B0604020202020204" pitchFamily="34" charset="0"/>
              </a:rPr>
              <a:t>Amendments within the current organizational framework</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D9FF75FF-041C-8664-71D4-7F1E70B1F79D}"/>
              </a:ext>
            </a:extLst>
          </p:cNvPr>
          <p:cNvSpPr>
            <a:spLocks noGrp="1" noChangeArrowheads="1"/>
          </p:cNvSpPr>
          <p:nvPr>
            <p:ph type="title"/>
          </p:nvPr>
        </p:nvSpPr>
        <p:spPr>
          <a:xfrm>
            <a:off x="1637414" y="476250"/>
            <a:ext cx="7277986" cy="1143000"/>
          </a:xfrm>
        </p:spPr>
        <p:txBody>
          <a:bodyPr/>
          <a:lstStyle/>
          <a:p>
            <a:r>
              <a:rPr lang="en-AU" altLang="en-US" sz="3200" dirty="0">
                <a:latin typeface="Arial" panose="020B0604020202020204" pitchFamily="34" charset="0"/>
              </a:rPr>
              <a:t>Comments for Kosovo</a:t>
            </a:r>
            <a:endParaRPr lang="en-AU" altLang="en-US" sz="3200" dirty="0"/>
          </a:p>
        </p:txBody>
      </p:sp>
      <p:sp>
        <p:nvSpPr>
          <p:cNvPr id="177155" name="Rectangle 3">
            <a:extLst>
              <a:ext uri="{FF2B5EF4-FFF2-40B4-BE49-F238E27FC236}">
                <a16:creationId xmlns:a16="http://schemas.microsoft.com/office/drawing/2014/main" id="{19B003C9-E343-2027-EEB2-01A8F0D88F6A}"/>
              </a:ext>
            </a:extLst>
          </p:cNvPr>
          <p:cNvSpPr>
            <a:spLocks noGrp="1" noChangeArrowheads="1"/>
          </p:cNvSpPr>
          <p:nvPr>
            <p:ph type="body" idx="1"/>
          </p:nvPr>
        </p:nvSpPr>
        <p:spPr>
          <a:xfrm>
            <a:off x="797442" y="1619250"/>
            <a:ext cx="8046521" cy="4762500"/>
          </a:xfrm>
        </p:spPr>
        <p:txBody>
          <a:bodyPr/>
          <a:lstStyle/>
          <a:p>
            <a:pPr algn="just">
              <a:lnSpc>
                <a:spcPct val="80000"/>
              </a:lnSpc>
              <a:spcAft>
                <a:spcPct val="25000"/>
              </a:spcAft>
              <a:buSzPct val="50000"/>
            </a:pPr>
            <a:r>
              <a:rPr lang="en-GB" altLang="en-US" sz="2400" b="0" dirty="0">
                <a:solidFill>
                  <a:schemeClr val="tx1"/>
                </a:solidFill>
                <a:latin typeface="Arial" panose="020B0604020202020204" pitchFamily="34" charset="0"/>
                <a:cs typeface="Arial" panose="020B0604020202020204" pitchFamily="34" charset="0"/>
              </a:rPr>
              <a:t>T</a:t>
            </a:r>
            <a:r>
              <a:rPr lang="en-GB" altLang="en-US" sz="2400" b="0" dirty="0">
                <a:solidFill>
                  <a:schemeClr val="tx1"/>
                </a:solidFill>
                <a:effectLst/>
                <a:latin typeface="Arial" panose="020B0604020202020204" pitchFamily="34" charset="0"/>
                <a:cs typeface="Arial" panose="020B0604020202020204" pitchFamily="34" charset="0"/>
              </a:rPr>
              <a:t>emporary incapacity are provided to employees directly from employers. </a:t>
            </a:r>
          </a:p>
          <a:p>
            <a:pPr marL="342900" indent="-342900" algn="just">
              <a:lnSpc>
                <a:spcPct val="80000"/>
              </a:lnSpc>
              <a:spcAft>
                <a:spcPct val="25000"/>
              </a:spcAft>
              <a:buSzPct val="50000"/>
              <a:buFont typeface="Arial" panose="020B0604020202020204" pitchFamily="34" charset="0"/>
              <a:buChar char="•"/>
            </a:pPr>
            <a:r>
              <a:rPr lang="en-GB" altLang="en-US" sz="2400" b="0" dirty="0">
                <a:solidFill>
                  <a:schemeClr val="tx1"/>
                </a:solidFill>
                <a:effectLst/>
                <a:latin typeface="Arial" panose="020B0604020202020204" pitchFamily="34" charset="0"/>
                <a:cs typeface="Arial" panose="020B0604020202020204" pitchFamily="34" charset="0"/>
              </a:rPr>
              <a:t>20 days ordinary sick leave with 100 percent salary</a:t>
            </a:r>
          </a:p>
          <a:p>
            <a:pPr marL="342900" indent="-342900" algn="just">
              <a:lnSpc>
                <a:spcPct val="80000"/>
              </a:lnSpc>
              <a:spcAft>
                <a:spcPct val="25000"/>
              </a:spcAft>
              <a:buSzPct val="50000"/>
              <a:buFont typeface="Arial" panose="020B0604020202020204" pitchFamily="34" charset="0"/>
              <a:buChar char="•"/>
            </a:pPr>
            <a:r>
              <a:rPr lang="en-GB" altLang="en-US" sz="2400" b="0" dirty="0">
                <a:solidFill>
                  <a:schemeClr val="tx1"/>
                </a:solidFill>
                <a:latin typeface="Arial" panose="020B0604020202020204" pitchFamily="34" charset="0"/>
                <a:cs typeface="Arial" panose="020B0604020202020204" pitchFamily="34" charset="0"/>
              </a:rPr>
              <a:t>90 days </a:t>
            </a:r>
            <a:r>
              <a:rPr lang="en-GB" altLang="en-US" sz="2400" b="0" dirty="0">
                <a:solidFill>
                  <a:schemeClr val="tx1"/>
                </a:solidFill>
                <a:effectLst/>
                <a:latin typeface="Arial" panose="020B0604020202020204" pitchFamily="34" charset="0"/>
                <a:cs typeface="Arial" panose="020B0604020202020204" pitchFamily="34" charset="0"/>
              </a:rPr>
              <a:t>work-related sick leave with 70 percent salary (after 10 days of waiting period).</a:t>
            </a:r>
          </a:p>
          <a:p>
            <a:pPr algn="just">
              <a:lnSpc>
                <a:spcPct val="80000"/>
              </a:lnSpc>
              <a:spcAft>
                <a:spcPct val="25000"/>
              </a:spcAft>
              <a:buSzPct val="50000"/>
            </a:pPr>
            <a:r>
              <a:rPr lang="en-GB" altLang="en-US" sz="2400" b="0" dirty="0">
                <a:solidFill>
                  <a:schemeClr val="tx1"/>
                </a:solidFill>
                <a:effectLst/>
                <a:latin typeface="Arial" panose="020B0604020202020204" pitchFamily="34" charset="0"/>
                <a:cs typeface="Arial" panose="020B0604020202020204" pitchFamily="34" charset="0"/>
              </a:rPr>
              <a:t>Pensions are provided by the general budget. Pensions are payable for 100 percent disability. The amount pension is 100 euro. The benefit level is the same as non-work related cases.</a:t>
            </a:r>
          </a:p>
          <a:p>
            <a:pPr algn="just">
              <a:lnSpc>
                <a:spcPct val="80000"/>
              </a:lnSpc>
              <a:spcAft>
                <a:spcPct val="25000"/>
              </a:spcAft>
              <a:buSzPct val="50000"/>
            </a:pPr>
            <a:r>
              <a:rPr lang="en-GB" altLang="en-US" sz="2400" b="0" dirty="0">
                <a:solidFill>
                  <a:schemeClr val="tx1"/>
                </a:solidFill>
                <a:effectLst/>
                <a:latin typeface="Arial" panose="020B0604020202020204" pitchFamily="34" charset="0"/>
                <a:cs typeface="Arial" panose="020B0604020202020204" pitchFamily="34" charset="0"/>
              </a:rPr>
              <a:t>Health care services are provided by the public health system and patients are asked to make out-of-pocket payments.</a:t>
            </a:r>
          </a:p>
        </p:txBody>
      </p:sp>
    </p:spTree>
    <p:extLst>
      <p:ext uri="{BB962C8B-B14F-4D97-AF65-F5344CB8AC3E}">
        <p14:creationId xmlns:p14="http://schemas.microsoft.com/office/powerpoint/2010/main" val="3983615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ChangeArrowheads="1"/>
          </p:cNvSpPr>
          <p:nvPr/>
        </p:nvSpPr>
        <p:spPr bwMode="auto">
          <a:xfrm>
            <a:off x="0" y="0"/>
            <a:ext cx="9144000" cy="914400"/>
          </a:xfrm>
          <a:prstGeom prst="rect">
            <a:avLst/>
          </a:prstGeom>
          <a:solidFill>
            <a:schemeClr val="tx1">
              <a:alpha val="0"/>
            </a:schemeClr>
          </a:solidFill>
          <a:ln w="9525">
            <a:noFill/>
            <a:miter lim="800000"/>
            <a:headEnd/>
            <a:tailEnd/>
          </a:ln>
          <a:effectLst/>
        </p:spPr>
        <p:txBody>
          <a:bodyPr anchor="ctr"/>
          <a:lstStyle/>
          <a:p>
            <a:pPr algn="l" eaLnBrk="1" hangingPunct="1"/>
            <a:endParaRPr lang="en-GB" sz="4000">
              <a:solidFill>
                <a:srgbClr val="FFFF00"/>
              </a:solidFill>
              <a:latin typeface="Arial" charset="0"/>
            </a:endParaRPr>
          </a:p>
        </p:txBody>
      </p:sp>
      <p:sp>
        <p:nvSpPr>
          <p:cNvPr id="174083" name="Rectangle 3"/>
          <p:cNvSpPr>
            <a:spLocks noChangeArrowheads="1"/>
          </p:cNvSpPr>
          <p:nvPr/>
        </p:nvSpPr>
        <p:spPr bwMode="auto">
          <a:xfrm>
            <a:off x="1851683" y="378904"/>
            <a:ext cx="7916862" cy="576064"/>
          </a:xfrm>
          <a:prstGeom prst="rect">
            <a:avLst/>
          </a:prstGeom>
          <a:noFill/>
          <a:ln w="12700">
            <a:noFill/>
            <a:miter lim="800000"/>
            <a:headEnd/>
            <a:tailEnd/>
          </a:ln>
          <a:effectLst/>
        </p:spPr>
        <p:txBody>
          <a:bodyPr lIns="90488" tIns="44450" rIns="90488" bIns="44450" anchor="ctr"/>
          <a:lstStyle/>
          <a:p>
            <a:pPr algn="l" eaLnBrk="1" hangingPunct="1"/>
            <a:r>
              <a:rPr lang="en-US" sz="3200" b="1" dirty="0">
                <a:solidFill>
                  <a:schemeClr val="tx2"/>
                </a:solidFill>
                <a:latin typeface="Arial" charset="0"/>
              </a:rPr>
              <a:t>Questions for the participants</a:t>
            </a:r>
            <a:endParaRPr lang="en-US" sz="3200" dirty="0">
              <a:solidFill>
                <a:schemeClr val="tx2"/>
              </a:solidFill>
              <a:latin typeface="Arial" charset="0"/>
            </a:endParaRPr>
          </a:p>
        </p:txBody>
      </p:sp>
      <p:sp>
        <p:nvSpPr>
          <p:cNvPr id="174084" name="Text Box 4"/>
          <p:cNvSpPr txBox="1">
            <a:spLocks noChangeArrowheads="1"/>
          </p:cNvSpPr>
          <p:nvPr/>
        </p:nvSpPr>
        <p:spPr bwMode="auto">
          <a:xfrm>
            <a:off x="611560" y="1097362"/>
            <a:ext cx="7920880" cy="5093702"/>
          </a:xfrm>
          <a:prstGeom prst="rect">
            <a:avLst/>
          </a:prstGeom>
          <a:noFill/>
          <a:ln w="9525">
            <a:noFill/>
            <a:miter lim="800000"/>
            <a:headEnd/>
            <a:tailEnd/>
          </a:ln>
          <a:effectLst/>
        </p:spPr>
        <p:txBody>
          <a:bodyPr wrap="square">
            <a:spAutoFit/>
          </a:bodyPr>
          <a:lstStyle/>
          <a:p>
            <a:pPr algn="l">
              <a:spcBef>
                <a:spcPts val="0"/>
              </a:spcBef>
              <a:spcAft>
                <a:spcPts val="600"/>
              </a:spcAft>
              <a:buClr>
                <a:schemeClr val="tx1"/>
              </a:buClr>
            </a:pPr>
            <a:r>
              <a:rPr lang="en-GB" sz="2000" u="sng" dirty="0">
                <a:latin typeface="Arial" charset="0"/>
              </a:rPr>
              <a:t>Q1.</a:t>
            </a:r>
            <a:r>
              <a:rPr lang="en-GB" sz="2000" dirty="0">
                <a:latin typeface="Arial" charset="0"/>
              </a:rPr>
              <a:t> In your country, are employment injury (EI) benefits (workers compensation) paid directly by individual employers or by a social insurance scheme? In the first case, has there been any attempt to introduce a social insurance scheme? </a:t>
            </a:r>
          </a:p>
          <a:p>
            <a:pPr algn="l">
              <a:spcBef>
                <a:spcPts val="0"/>
              </a:spcBef>
              <a:spcAft>
                <a:spcPts val="600"/>
              </a:spcAft>
              <a:buClr>
                <a:schemeClr val="tx1"/>
              </a:buClr>
            </a:pPr>
            <a:r>
              <a:rPr lang="en-GB" sz="2000" u="sng" dirty="0">
                <a:latin typeface="Arial" charset="0"/>
              </a:rPr>
              <a:t>Q2.</a:t>
            </a:r>
            <a:r>
              <a:rPr lang="en-GB" sz="2000" dirty="0">
                <a:latin typeface="Arial" charset="0"/>
              </a:rPr>
              <a:t> Explain how you enforce the Law on EI benefits to small and medium enterprises. Are there any problems?</a:t>
            </a:r>
          </a:p>
          <a:p>
            <a:pPr algn="l">
              <a:spcBef>
                <a:spcPts val="0"/>
              </a:spcBef>
              <a:spcAft>
                <a:spcPts val="600"/>
              </a:spcAft>
              <a:buClr>
                <a:schemeClr val="tx1"/>
              </a:buClr>
            </a:pPr>
            <a:r>
              <a:rPr lang="en-GB" sz="2000" u="sng" dirty="0">
                <a:latin typeface="Arial" charset="0"/>
              </a:rPr>
              <a:t>Q3.</a:t>
            </a:r>
            <a:r>
              <a:rPr lang="en-GB" sz="2000" dirty="0">
                <a:latin typeface="Arial" charset="0"/>
              </a:rPr>
              <a:t> In your country, are permanent invalidity benefits paid in lump-sum or in pensions? In the first case, please explain why. </a:t>
            </a:r>
          </a:p>
          <a:p>
            <a:pPr algn="l">
              <a:spcBef>
                <a:spcPts val="0"/>
              </a:spcBef>
              <a:spcAft>
                <a:spcPts val="600"/>
              </a:spcAft>
              <a:buClr>
                <a:schemeClr val="tx1"/>
              </a:buClr>
            </a:pPr>
            <a:r>
              <a:rPr lang="en-GB" sz="2000" u="sng" dirty="0">
                <a:latin typeface="Arial" charset="0"/>
              </a:rPr>
              <a:t>Q4.</a:t>
            </a:r>
            <a:r>
              <a:rPr lang="en-GB" sz="2000" dirty="0">
                <a:latin typeface="Arial" charset="0"/>
              </a:rPr>
              <a:t> In your country, does the EI system cover (a) accidents during commutation and (b) costs of rehabilitation? If not, why? </a:t>
            </a:r>
          </a:p>
          <a:p>
            <a:pPr algn="l">
              <a:spcBef>
                <a:spcPts val="0"/>
              </a:spcBef>
              <a:spcAft>
                <a:spcPts val="600"/>
              </a:spcAft>
              <a:buClr>
                <a:schemeClr val="tx1"/>
              </a:buClr>
            </a:pPr>
            <a:r>
              <a:rPr lang="en-GB" sz="2000" u="sng" dirty="0">
                <a:latin typeface="Arial" charset="0"/>
              </a:rPr>
              <a:t>Q5.</a:t>
            </a:r>
            <a:r>
              <a:rPr lang="en-GB" sz="2000" dirty="0">
                <a:latin typeface="Arial" charset="0"/>
              </a:rPr>
              <a:t> Explain how your EI system coordinate with MOL (labour inspectorate and OSH authorities). Does your EI system contribute to preventative activities (e.g. safety campaign, training)? </a:t>
            </a:r>
          </a:p>
          <a:p>
            <a:pPr algn="l">
              <a:spcBef>
                <a:spcPts val="0"/>
              </a:spcBef>
              <a:spcAft>
                <a:spcPts val="600"/>
              </a:spcAft>
              <a:buClr>
                <a:schemeClr val="tx1"/>
              </a:buClr>
            </a:pPr>
            <a:r>
              <a:rPr lang="en-GB" sz="2000" u="sng" dirty="0">
                <a:latin typeface="Arial" charset="0"/>
              </a:rPr>
              <a:t>Q6.</a:t>
            </a:r>
            <a:r>
              <a:rPr lang="en-GB" sz="2000" dirty="0">
                <a:latin typeface="Arial" charset="0"/>
              </a:rPr>
              <a:t> Explain how work accidents and occupational diseases are reported in your country. Any problems? </a:t>
            </a:r>
          </a:p>
        </p:txBody>
      </p:sp>
      <p:sp>
        <p:nvSpPr>
          <p:cNvPr id="2" name="Slide Number Placeholder 1"/>
          <p:cNvSpPr>
            <a:spLocks noGrp="1"/>
          </p:cNvSpPr>
          <p:nvPr>
            <p:ph type="sldNum" sz="quarter" idx="12"/>
          </p:nvPr>
        </p:nvSpPr>
        <p:spPr/>
        <p:txBody>
          <a:bodyPr/>
          <a:lstStyle/>
          <a:p>
            <a:fld id="{CF72B582-FBC5-4D1E-BAE2-5F7E9FC4CD0B}" type="slidenum">
              <a:rPr lang="en-AU" smtClean="0"/>
              <a:pPr/>
              <a:t>25</a:t>
            </a:fld>
            <a:endParaRPr lang="en-AU"/>
          </a:p>
        </p:txBody>
      </p:sp>
    </p:spTree>
    <p:extLst>
      <p:ext uri="{BB962C8B-B14F-4D97-AF65-F5344CB8AC3E}">
        <p14:creationId xmlns:p14="http://schemas.microsoft.com/office/powerpoint/2010/main" val="3014365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64"/>
          <p:cNvSpPr>
            <a:spLocks noGrp="1"/>
          </p:cNvSpPr>
          <p:nvPr>
            <p:ph type="title"/>
          </p:nvPr>
        </p:nvSpPr>
        <p:spPr>
          <a:xfrm>
            <a:off x="1477926" y="431999"/>
            <a:ext cx="7337462" cy="1044375"/>
          </a:xfrm>
        </p:spPr>
        <p:txBody>
          <a:bodyPr>
            <a:normAutofit fontScale="90000"/>
          </a:bodyPr>
          <a:lstStyle/>
          <a:p>
            <a:pPr eaLnBrk="1" hangingPunct="1"/>
            <a:r>
              <a:rPr lang="en-GB" sz="4000" dirty="0"/>
              <a:t>Continual improvement of OSH performance by PDCA cycle</a:t>
            </a:r>
          </a:p>
        </p:txBody>
      </p:sp>
      <p:sp>
        <p:nvSpPr>
          <p:cNvPr id="2" name="Slide Number Placeholder 1"/>
          <p:cNvSpPr>
            <a:spLocks noGrp="1"/>
          </p:cNvSpPr>
          <p:nvPr>
            <p:ph type="sldNum" sz="quarter" idx="12"/>
          </p:nvPr>
        </p:nvSpPr>
        <p:spPr/>
        <p:txBody>
          <a:bodyPr/>
          <a:lstStyle/>
          <a:p>
            <a:fld id="{8C57FE57-9A2C-4347-9B05-6DF3F885DE88}" type="slidenum">
              <a:rPr lang="en-AU" smtClean="0"/>
              <a:pPr/>
              <a:t>26</a:t>
            </a:fld>
            <a:endParaRPr lang="en-AU"/>
          </a:p>
        </p:txBody>
      </p:sp>
      <p:pic>
        <p:nvPicPr>
          <p:cNvPr id="12291" name="Picture 2"/>
          <p:cNvPicPr>
            <a:picLocks noGrp="1" noChangeAspect="1" noChangeArrowheads="1"/>
          </p:cNvPicPr>
          <p:nvPr>
            <p:ph sz="half" idx="4294967295"/>
          </p:nvPr>
        </p:nvPicPr>
        <p:blipFill>
          <a:blip r:embed="rId2" cstate="print"/>
          <a:srcRect/>
          <a:stretch>
            <a:fillRect/>
          </a:stretch>
        </p:blipFill>
        <p:spPr>
          <a:xfrm>
            <a:off x="5105400" y="1714500"/>
            <a:ext cx="4038600" cy="4429125"/>
          </a:xfrm>
        </p:spPr>
      </p:pic>
      <p:sp>
        <p:nvSpPr>
          <p:cNvPr id="12292" name="TextBox 6"/>
          <p:cNvSpPr txBox="1">
            <a:spLocks noChangeArrowheads="1"/>
          </p:cNvSpPr>
          <p:nvPr/>
        </p:nvSpPr>
        <p:spPr bwMode="auto">
          <a:xfrm rot="10800000" flipV="1">
            <a:off x="4932363" y="2662238"/>
            <a:ext cx="647700" cy="461962"/>
          </a:xfrm>
          <a:prstGeom prst="rect">
            <a:avLst/>
          </a:prstGeom>
          <a:noFill/>
          <a:ln w="9525">
            <a:noFill/>
            <a:miter lim="800000"/>
            <a:headEnd/>
            <a:tailEnd/>
          </a:ln>
        </p:spPr>
        <p:txBody>
          <a:bodyPr>
            <a:spAutoFit/>
          </a:bodyPr>
          <a:lstStyle/>
          <a:p>
            <a:r>
              <a:rPr lang="en-GB">
                <a:latin typeface="Calibri" pitchFamily="34" charset="0"/>
              </a:rPr>
              <a:t>Act</a:t>
            </a:r>
          </a:p>
        </p:txBody>
      </p:sp>
      <p:sp>
        <p:nvSpPr>
          <p:cNvPr id="12293" name="TextBox 7"/>
          <p:cNvSpPr txBox="1">
            <a:spLocks noChangeArrowheads="1"/>
          </p:cNvSpPr>
          <p:nvPr/>
        </p:nvSpPr>
        <p:spPr bwMode="auto">
          <a:xfrm>
            <a:off x="6659563" y="2636838"/>
            <a:ext cx="792162" cy="461962"/>
          </a:xfrm>
          <a:prstGeom prst="rect">
            <a:avLst/>
          </a:prstGeom>
          <a:noFill/>
          <a:ln w="9525">
            <a:noFill/>
            <a:miter lim="800000"/>
            <a:headEnd/>
            <a:tailEnd/>
          </a:ln>
        </p:spPr>
        <p:txBody>
          <a:bodyPr>
            <a:spAutoFit/>
          </a:bodyPr>
          <a:lstStyle/>
          <a:p>
            <a:r>
              <a:rPr lang="en-GB">
                <a:latin typeface="Calibri" pitchFamily="34" charset="0"/>
              </a:rPr>
              <a:t>Plan</a:t>
            </a:r>
          </a:p>
        </p:txBody>
      </p:sp>
      <p:sp>
        <p:nvSpPr>
          <p:cNvPr id="12294" name="TextBox 8"/>
          <p:cNvSpPr txBox="1">
            <a:spLocks noChangeArrowheads="1"/>
          </p:cNvSpPr>
          <p:nvPr/>
        </p:nvSpPr>
        <p:spPr bwMode="auto">
          <a:xfrm>
            <a:off x="8027988" y="3357563"/>
            <a:ext cx="576262" cy="460375"/>
          </a:xfrm>
          <a:prstGeom prst="rect">
            <a:avLst/>
          </a:prstGeom>
          <a:noFill/>
          <a:ln w="9525">
            <a:noFill/>
            <a:miter lim="800000"/>
            <a:headEnd/>
            <a:tailEnd/>
          </a:ln>
        </p:spPr>
        <p:txBody>
          <a:bodyPr>
            <a:spAutoFit/>
          </a:bodyPr>
          <a:lstStyle/>
          <a:p>
            <a:r>
              <a:rPr lang="en-GB">
                <a:latin typeface="Calibri" pitchFamily="34" charset="0"/>
              </a:rPr>
              <a:t>Do</a:t>
            </a:r>
          </a:p>
        </p:txBody>
      </p:sp>
      <p:sp>
        <p:nvSpPr>
          <p:cNvPr id="12295" name="TextBox 9"/>
          <p:cNvSpPr txBox="1">
            <a:spLocks noChangeArrowheads="1"/>
          </p:cNvSpPr>
          <p:nvPr/>
        </p:nvSpPr>
        <p:spPr bwMode="auto">
          <a:xfrm>
            <a:off x="6227763" y="3716338"/>
            <a:ext cx="1081087" cy="461962"/>
          </a:xfrm>
          <a:prstGeom prst="rect">
            <a:avLst/>
          </a:prstGeom>
          <a:noFill/>
          <a:ln w="9525">
            <a:noFill/>
            <a:miter lim="800000"/>
            <a:headEnd/>
            <a:tailEnd/>
          </a:ln>
        </p:spPr>
        <p:txBody>
          <a:bodyPr>
            <a:spAutoFit/>
          </a:bodyPr>
          <a:lstStyle/>
          <a:p>
            <a:r>
              <a:rPr lang="en-GB">
                <a:latin typeface="Calibri" pitchFamily="34" charset="0"/>
              </a:rPr>
              <a:t>Check</a:t>
            </a:r>
          </a:p>
        </p:txBody>
      </p:sp>
      <p:sp>
        <p:nvSpPr>
          <p:cNvPr id="12296" name="TextBox 10"/>
          <p:cNvSpPr txBox="1">
            <a:spLocks noChangeArrowheads="1"/>
          </p:cNvSpPr>
          <p:nvPr/>
        </p:nvSpPr>
        <p:spPr bwMode="auto">
          <a:xfrm rot="10800000" flipV="1">
            <a:off x="4643438" y="4221163"/>
            <a:ext cx="715962" cy="461962"/>
          </a:xfrm>
          <a:prstGeom prst="rect">
            <a:avLst/>
          </a:prstGeom>
          <a:noFill/>
          <a:ln w="9525">
            <a:noFill/>
            <a:miter lim="800000"/>
            <a:headEnd/>
            <a:tailEnd/>
          </a:ln>
        </p:spPr>
        <p:txBody>
          <a:bodyPr>
            <a:spAutoFit/>
          </a:bodyPr>
          <a:lstStyle/>
          <a:p>
            <a:r>
              <a:rPr lang="en-GB">
                <a:latin typeface="Calibri" pitchFamily="34" charset="0"/>
              </a:rPr>
              <a:t>Act</a:t>
            </a:r>
          </a:p>
        </p:txBody>
      </p:sp>
      <p:sp>
        <p:nvSpPr>
          <p:cNvPr id="12297" name="TextBox 12"/>
          <p:cNvSpPr txBox="1">
            <a:spLocks noChangeArrowheads="1"/>
          </p:cNvSpPr>
          <p:nvPr/>
        </p:nvSpPr>
        <p:spPr bwMode="auto">
          <a:xfrm>
            <a:off x="5580063" y="4221163"/>
            <a:ext cx="792162" cy="461962"/>
          </a:xfrm>
          <a:prstGeom prst="rect">
            <a:avLst/>
          </a:prstGeom>
          <a:noFill/>
          <a:ln w="9525">
            <a:noFill/>
            <a:miter lim="800000"/>
            <a:headEnd/>
            <a:tailEnd/>
          </a:ln>
        </p:spPr>
        <p:txBody>
          <a:bodyPr>
            <a:spAutoFit/>
          </a:bodyPr>
          <a:lstStyle/>
          <a:p>
            <a:r>
              <a:rPr lang="en-GB">
                <a:latin typeface="Calibri" pitchFamily="34" charset="0"/>
              </a:rPr>
              <a:t>Plan</a:t>
            </a:r>
          </a:p>
        </p:txBody>
      </p:sp>
      <p:sp>
        <p:nvSpPr>
          <p:cNvPr id="12298" name="TextBox 13"/>
          <p:cNvSpPr txBox="1">
            <a:spLocks noChangeArrowheads="1"/>
          </p:cNvSpPr>
          <p:nvPr/>
        </p:nvSpPr>
        <p:spPr bwMode="auto">
          <a:xfrm>
            <a:off x="7072313" y="4643438"/>
            <a:ext cx="668337" cy="461962"/>
          </a:xfrm>
          <a:prstGeom prst="rect">
            <a:avLst/>
          </a:prstGeom>
          <a:noFill/>
          <a:ln w="9525">
            <a:noFill/>
            <a:miter lim="800000"/>
            <a:headEnd/>
            <a:tailEnd/>
          </a:ln>
        </p:spPr>
        <p:txBody>
          <a:bodyPr>
            <a:spAutoFit/>
          </a:bodyPr>
          <a:lstStyle/>
          <a:p>
            <a:r>
              <a:rPr lang="en-GB">
                <a:latin typeface="Calibri" pitchFamily="34" charset="0"/>
              </a:rPr>
              <a:t>Do</a:t>
            </a:r>
          </a:p>
        </p:txBody>
      </p:sp>
      <p:sp>
        <p:nvSpPr>
          <p:cNvPr id="12299" name="TextBox 14"/>
          <p:cNvSpPr txBox="1">
            <a:spLocks noChangeArrowheads="1"/>
          </p:cNvSpPr>
          <p:nvPr/>
        </p:nvSpPr>
        <p:spPr bwMode="auto">
          <a:xfrm>
            <a:off x="6286500" y="5286375"/>
            <a:ext cx="1022350" cy="461963"/>
          </a:xfrm>
          <a:prstGeom prst="rect">
            <a:avLst/>
          </a:prstGeom>
          <a:noFill/>
          <a:ln w="9525">
            <a:noFill/>
            <a:miter lim="800000"/>
            <a:headEnd/>
            <a:tailEnd/>
          </a:ln>
        </p:spPr>
        <p:txBody>
          <a:bodyPr>
            <a:spAutoFit/>
          </a:bodyPr>
          <a:lstStyle/>
          <a:p>
            <a:r>
              <a:rPr lang="en-GB">
                <a:latin typeface="Calibri" pitchFamily="34" charset="0"/>
              </a:rPr>
              <a:t>Check</a:t>
            </a:r>
          </a:p>
        </p:txBody>
      </p:sp>
      <p:pic>
        <p:nvPicPr>
          <p:cNvPr id="12300" name="Picture 8" descr="englishcomplete"/>
          <p:cNvPicPr>
            <a:picLocks noChangeAspect="1" noChangeArrowheads="1"/>
          </p:cNvPicPr>
          <p:nvPr/>
        </p:nvPicPr>
        <p:blipFill>
          <a:blip r:embed="rId3" cstate="print"/>
          <a:srcRect/>
          <a:stretch>
            <a:fillRect/>
          </a:stretch>
        </p:blipFill>
        <p:spPr bwMode="auto">
          <a:xfrm>
            <a:off x="539750" y="2276475"/>
            <a:ext cx="3671888" cy="3673475"/>
          </a:xfrm>
          <a:prstGeom prst="rect">
            <a:avLst/>
          </a:prstGeom>
          <a:noFill/>
          <a:ln w="9525">
            <a:noFill/>
            <a:miter lim="800000"/>
            <a:headEnd/>
            <a:tailEnd/>
          </a:ln>
        </p:spPr>
      </p:pic>
    </p:spTree>
    <p:extLst>
      <p:ext uri="{BB962C8B-B14F-4D97-AF65-F5344CB8AC3E}">
        <p14:creationId xmlns:p14="http://schemas.microsoft.com/office/powerpoint/2010/main" val="3627569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ChangeArrowheads="1"/>
          </p:cNvSpPr>
          <p:nvPr/>
        </p:nvSpPr>
        <p:spPr bwMode="auto">
          <a:xfrm>
            <a:off x="395288" y="0"/>
            <a:ext cx="9144000" cy="1125538"/>
          </a:xfrm>
          <a:prstGeom prst="rect">
            <a:avLst/>
          </a:prstGeom>
          <a:solidFill>
            <a:schemeClr val="tx1">
              <a:alpha val="0"/>
            </a:schemeClr>
          </a:solidFill>
          <a:ln w="9525">
            <a:noFill/>
            <a:miter lim="800000"/>
            <a:headEnd/>
            <a:tailEnd/>
          </a:ln>
          <a:effectLst/>
        </p:spPr>
        <p:txBody>
          <a:bodyPr anchor="ctr"/>
          <a:lstStyle/>
          <a:p>
            <a:pPr algn="l" eaLnBrk="1" hangingPunct="1"/>
            <a:endParaRPr lang="en-GB" sz="4000">
              <a:solidFill>
                <a:srgbClr val="FFFF00"/>
              </a:solidFill>
              <a:latin typeface="Arial" charset="0"/>
            </a:endParaRPr>
          </a:p>
        </p:txBody>
      </p:sp>
      <p:sp>
        <p:nvSpPr>
          <p:cNvPr id="173059" name="Rectangle 3"/>
          <p:cNvSpPr>
            <a:spLocks noChangeArrowheads="1"/>
          </p:cNvSpPr>
          <p:nvPr/>
        </p:nvSpPr>
        <p:spPr bwMode="auto">
          <a:xfrm>
            <a:off x="1658678" y="333375"/>
            <a:ext cx="7085271" cy="1152525"/>
          </a:xfrm>
          <a:prstGeom prst="rect">
            <a:avLst/>
          </a:prstGeom>
          <a:noFill/>
          <a:ln w="12700">
            <a:noFill/>
            <a:miter lim="800000"/>
            <a:headEnd/>
            <a:tailEnd/>
          </a:ln>
          <a:effectLst/>
        </p:spPr>
        <p:txBody>
          <a:bodyPr lIns="90488" tIns="44450" rIns="90488" bIns="44450" anchor="ctr"/>
          <a:lstStyle/>
          <a:p>
            <a:pPr algn="l" eaLnBrk="1" hangingPunct="1"/>
            <a:r>
              <a:rPr lang="en-US" sz="3200" b="1" dirty="0">
                <a:solidFill>
                  <a:schemeClr val="tx2"/>
                </a:solidFill>
                <a:latin typeface="Arial" charset="0"/>
              </a:rPr>
              <a:t>Collection and analysis of OSH data</a:t>
            </a:r>
            <a:endParaRPr lang="en-US" sz="3200" dirty="0">
              <a:solidFill>
                <a:schemeClr val="tx2"/>
              </a:solidFill>
              <a:latin typeface="Arial" charset="0"/>
            </a:endParaRPr>
          </a:p>
        </p:txBody>
      </p:sp>
      <p:sp>
        <p:nvSpPr>
          <p:cNvPr id="173060" name="Text Box 4"/>
          <p:cNvSpPr txBox="1">
            <a:spLocks noChangeArrowheads="1"/>
          </p:cNvSpPr>
          <p:nvPr/>
        </p:nvSpPr>
        <p:spPr bwMode="auto">
          <a:xfrm>
            <a:off x="683568" y="1628775"/>
            <a:ext cx="7776220" cy="4483100"/>
          </a:xfrm>
          <a:prstGeom prst="rect">
            <a:avLst/>
          </a:prstGeom>
          <a:noFill/>
          <a:ln w="9525">
            <a:noFill/>
            <a:miter lim="800000"/>
            <a:headEnd/>
            <a:tailEnd/>
          </a:ln>
          <a:effectLst/>
        </p:spPr>
        <p:txBody>
          <a:bodyPr wrap="square">
            <a:spAutoFit/>
          </a:bodyPr>
          <a:lstStyle/>
          <a:p>
            <a:pPr marL="396875" indent="-396875" algn="l">
              <a:spcBef>
                <a:spcPct val="50000"/>
              </a:spcBef>
              <a:spcAft>
                <a:spcPct val="30000"/>
              </a:spcAft>
              <a:buClr>
                <a:schemeClr val="tx1"/>
              </a:buClr>
              <a:buFontTx/>
              <a:buChar char="•"/>
            </a:pPr>
            <a:r>
              <a:rPr lang="en-US" sz="2000" dirty="0">
                <a:latin typeface="Arial" charset="0"/>
              </a:rPr>
              <a:t>Reliable and consistent OSH statistics are the basis for the policy development as well as for monitoring and evaluation.</a:t>
            </a:r>
          </a:p>
          <a:p>
            <a:pPr marL="396875" indent="-396875" algn="l">
              <a:spcBef>
                <a:spcPct val="50000"/>
              </a:spcBef>
              <a:spcAft>
                <a:spcPct val="30000"/>
              </a:spcAft>
              <a:buClr>
                <a:schemeClr val="tx1"/>
              </a:buClr>
              <a:buFontTx/>
              <a:buChar char="•"/>
            </a:pPr>
            <a:r>
              <a:rPr lang="en-US" sz="2000" dirty="0">
                <a:latin typeface="Arial" charset="0"/>
              </a:rPr>
              <a:t>However, there is little incentive for reporting accidents and diseases. The enforcement mechanism for reporting is generally weak.</a:t>
            </a:r>
          </a:p>
          <a:p>
            <a:pPr marL="396875" indent="-396875" algn="l">
              <a:spcBef>
                <a:spcPct val="50000"/>
              </a:spcBef>
              <a:spcAft>
                <a:spcPct val="30000"/>
              </a:spcAft>
              <a:buClr>
                <a:schemeClr val="tx1"/>
              </a:buClr>
              <a:buFontTx/>
              <a:buChar char="•"/>
            </a:pPr>
            <a:r>
              <a:rPr lang="en-US" sz="2000" dirty="0">
                <a:latin typeface="Arial" charset="0"/>
              </a:rPr>
              <a:t>An effective reporting system should be a part of national legal framework. </a:t>
            </a:r>
            <a:r>
              <a:rPr lang="en-US" sz="2000" u="sng" dirty="0">
                <a:solidFill>
                  <a:srgbClr val="0000CC"/>
                </a:solidFill>
                <a:latin typeface="Arial" charset="0"/>
              </a:rPr>
              <a:t>Protocol of 2002 to the Occupational Safety and Health Convention (No. 155, 1981)</a:t>
            </a:r>
            <a:r>
              <a:rPr lang="en-US" sz="2000" dirty="0">
                <a:latin typeface="Arial" charset="0"/>
              </a:rPr>
              <a:t> stresses the need to strengthen recording and notification procedures of occupational accidents and diseases. </a:t>
            </a:r>
          </a:p>
          <a:p>
            <a:pPr marL="396875" indent="-396875" algn="l">
              <a:spcBef>
                <a:spcPct val="50000"/>
              </a:spcBef>
              <a:spcAft>
                <a:spcPct val="30000"/>
              </a:spcAft>
              <a:buClr>
                <a:schemeClr val="tx1"/>
              </a:buClr>
              <a:buFontTx/>
              <a:buChar char="•"/>
            </a:pPr>
            <a:r>
              <a:rPr lang="en-US" sz="2000" dirty="0">
                <a:latin typeface="Arial" charset="0"/>
              </a:rPr>
              <a:t>Employment injury schemes have the role of reporting accidents and supplying statistics to the OSH authority.</a:t>
            </a:r>
          </a:p>
        </p:txBody>
      </p:sp>
      <p:sp>
        <p:nvSpPr>
          <p:cNvPr id="2" name="Slide Number Placeholder 1"/>
          <p:cNvSpPr>
            <a:spLocks noGrp="1"/>
          </p:cNvSpPr>
          <p:nvPr>
            <p:ph type="sldNum" sz="quarter" idx="12"/>
          </p:nvPr>
        </p:nvSpPr>
        <p:spPr/>
        <p:txBody>
          <a:bodyPr/>
          <a:lstStyle/>
          <a:p>
            <a:fld id="{CF72B582-FBC5-4D1E-BAE2-5F7E9FC4CD0B}" type="slidenum">
              <a:rPr lang="en-AU" smtClean="0"/>
              <a:pPr/>
              <a:t>27</a:t>
            </a:fld>
            <a:endParaRPr lang="en-AU"/>
          </a:p>
        </p:txBody>
      </p:sp>
    </p:spTree>
    <p:extLst>
      <p:ext uri="{BB962C8B-B14F-4D97-AF65-F5344CB8AC3E}">
        <p14:creationId xmlns:p14="http://schemas.microsoft.com/office/powerpoint/2010/main" val="2537566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66" name="Text Box 22">
            <a:extLst>
              <a:ext uri="{FF2B5EF4-FFF2-40B4-BE49-F238E27FC236}">
                <a16:creationId xmlns:a16="http://schemas.microsoft.com/office/drawing/2014/main" id="{1611B55E-DC3C-4A92-99D5-D86EAB24E40C}"/>
              </a:ext>
            </a:extLst>
          </p:cNvPr>
          <p:cNvSpPr txBox="1">
            <a:spLocks noChangeArrowheads="1"/>
          </p:cNvSpPr>
          <p:nvPr/>
        </p:nvSpPr>
        <p:spPr bwMode="auto">
          <a:xfrm>
            <a:off x="1464906" y="516592"/>
            <a:ext cx="730470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GB" altLang="en-US" sz="2800" b="1" dirty="0"/>
              <a:t>Business Case for OSH (direct &amp; indirect)</a:t>
            </a:r>
          </a:p>
        </p:txBody>
      </p:sp>
      <p:sp>
        <p:nvSpPr>
          <p:cNvPr id="31770" name="Text Box 26">
            <a:extLst>
              <a:ext uri="{FF2B5EF4-FFF2-40B4-BE49-F238E27FC236}">
                <a16:creationId xmlns:a16="http://schemas.microsoft.com/office/drawing/2014/main" id="{C145A3DF-0B33-439B-940B-75C9E2B57679}"/>
              </a:ext>
            </a:extLst>
          </p:cNvPr>
          <p:cNvSpPr txBox="1">
            <a:spLocks noChangeArrowheads="1"/>
          </p:cNvSpPr>
          <p:nvPr/>
        </p:nvSpPr>
        <p:spPr bwMode="auto">
          <a:xfrm>
            <a:off x="5580063" y="5589588"/>
            <a:ext cx="33845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GB" altLang="en-US" sz="900">
                <a:solidFill>
                  <a:schemeClr val="bg1"/>
                </a:solidFill>
              </a:rPr>
              <a:t>Source ILO GB Paper 295/ESP/3, March 2006</a:t>
            </a:r>
          </a:p>
        </p:txBody>
      </p:sp>
      <p:sp>
        <p:nvSpPr>
          <p:cNvPr id="31771" name="Text Box 27">
            <a:extLst>
              <a:ext uri="{FF2B5EF4-FFF2-40B4-BE49-F238E27FC236}">
                <a16:creationId xmlns:a16="http://schemas.microsoft.com/office/drawing/2014/main" id="{7446DE9D-AF3C-4B38-9A88-8FE6E4EDA4EF}"/>
              </a:ext>
            </a:extLst>
          </p:cNvPr>
          <p:cNvSpPr txBox="1">
            <a:spLocks noChangeArrowheads="1"/>
          </p:cNvSpPr>
          <p:nvPr/>
        </p:nvSpPr>
        <p:spPr bwMode="auto">
          <a:xfrm>
            <a:off x="683404" y="1419686"/>
            <a:ext cx="7676825" cy="459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5113" indent="-265113">
              <a:spcBef>
                <a:spcPct val="0"/>
              </a:spcBef>
              <a:defRPr>
                <a:solidFill>
                  <a:schemeClr val="tx1"/>
                </a:solidFill>
                <a:latin typeface="Arial" panose="020B0604020202020204" pitchFamily="34" charset="0"/>
              </a:defRPr>
            </a:lvl1pPr>
            <a:lvl2pPr>
              <a:spcBef>
                <a:spcPct val="0"/>
              </a:spcBef>
              <a:defRPr>
                <a:solidFill>
                  <a:schemeClr val="tx1"/>
                </a:solidFill>
                <a:latin typeface="Arial" panose="020B0604020202020204" pitchFamily="34" charset="0"/>
              </a:defRPr>
            </a:lvl2pPr>
            <a:lvl3pPr>
              <a:spcBef>
                <a:spcPct val="0"/>
              </a:spcBef>
              <a:defRPr>
                <a:solidFill>
                  <a:schemeClr val="tx1"/>
                </a:solidFill>
                <a:latin typeface="Arial" panose="020B0604020202020204" pitchFamily="34" charset="0"/>
              </a:defRPr>
            </a:lvl3pPr>
            <a:lvl4pPr>
              <a:spcBef>
                <a:spcPct val="0"/>
              </a:spcBef>
              <a:defRPr>
                <a:solidFill>
                  <a:schemeClr val="tx1"/>
                </a:solidFill>
                <a:latin typeface="Arial" panose="020B0604020202020204" pitchFamily="34" charset="0"/>
              </a:defRPr>
            </a:lvl4pPr>
            <a:lvl5pPr>
              <a:spcBef>
                <a:spcPct val="0"/>
              </a:spcBef>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457200" indent="-457200">
              <a:spcBef>
                <a:spcPts val="0"/>
              </a:spcBef>
              <a:spcAft>
                <a:spcPts val="900"/>
              </a:spcAft>
              <a:buClr>
                <a:schemeClr val="accent2"/>
              </a:buClr>
              <a:buFont typeface="Arial" panose="020B0604020202020204" pitchFamily="34" charset="0"/>
              <a:buChar char="►"/>
            </a:pPr>
            <a:r>
              <a:rPr lang="en-GB" altLang="en-US" sz="2400" dirty="0"/>
              <a:t>Improved productivity</a:t>
            </a:r>
          </a:p>
          <a:p>
            <a:pPr marL="457200" indent="-457200">
              <a:spcBef>
                <a:spcPts val="0"/>
              </a:spcBef>
              <a:spcAft>
                <a:spcPts val="900"/>
              </a:spcAft>
              <a:buClr>
                <a:schemeClr val="accent2"/>
              </a:buClr>
              <a:buFont typeface="Arial" panose="020B0604020202020204" pitchFamily="34" charset="0"/>
              <a:buChar char="►"/>
            </a:pPr>
            <a:r>
              <a:rPr lang="en-GB" altLang="en-US" sz="2400" dirty="0"/>
              <a:t>Savings through better plant maintenance</a:t>
            </a:r>
          </a:p>
          <a:p>
            <a:pPr marL="457200" indent="-457200">
              <a:spcBef>
                <a:spcPts val="0"/>
              </a:spcBef>
              <a:spcAft>
                <a:spcPts val="900"/>
              </a:spcAft>
              <a:buClr>
                <a:schemeClr val="accent2"/>
              </a:buClr>
              <a:buFont typeface="Arial" panose="020B0604020202020204" pitchFamily="34" charset="0"/>
              <a:buChar char="►"/>
            </a:pPr>
            <a:r>
              <a:rPr lang="en-GB" altLang="en-US" sz="2400" dirty="0"/>
              <a:t>Reduced absenteeism</a:t>
            </a:r>
          </a:p>
          <a:p>
            <a:pPr marL="457200" indent="-457200">
              <a:spcBef>
                <a:spcPts val="0"/>
              </a:spcBef>
              <a:spcAft>
                <a:spcPts val="900"/>
              </a:spcAft>
              <a:buClr>
                <a:schemeClr val="accent2"/>
              </a:buClr>
              <a:buFont typeface="Arial" panose="020B0604020202020204" pitchFamily="34" charset="0"/>
              <a:buChar char="►"/>
            </a:pPr>
            <a:r>
              <a:rPr lang="en-GB" altLang="en-US" sz="2400" dirty="0"/>
              <a:t>Improved worker retention</a:t>
            </a:r>
            <a:endParaRPr lang="en-GB" altLang="en-US" sz="2400" dirty="0">
              <a:solidFill>
                <a:srgbClr val="FFFF00"/>
              </a:solidFill>
            </a:endParaRPr>
          </a:p>
          <a:p>
            <a:pPr marL="457200" indent="-457200">
              <a:spcBef>
                <a:spcPts val="0"/>
              </a:spcBef>
              <a:spcAft>
                <a:spcPts val="900"/>
              </a:spcAft>
              <a:buClr>
                <a:schemeClr val="accent2"/>
              </a:buClr>
              <a:buFont typeface="Arial" panose="020B0604020202020204" pitchFamily="34" charset="0"/>
              <a:buChar char="►"/>
            </a:pPr>
            <a:r>
              <a:rPr lang="en-GB" altLang="en-US" sz="2400" dirty="0"/>
              <a:t>Reduced compensation claims and accident insurance</a:t>
            </a:r>
          </a:p>
          <a:p>
            <a:pPr marL="457200" indent="-457200">
              <a:spcBef>
                <a:spcPts val="0"/>
              </a:spcBef>
              <a:spcAft>
                <a:spcPts val="900"/>
              </a:spcAft>
              <a:buClr>
                <a:schemeClr val="accent2"/>
              </a:buClr>
              <a:buFont typeface="Arial" panose="020B0604020202020204" pitchFamily="34" charset="0"/>
              <a:buChar char="►"/>
            </a:pPr>
            <a:r>
              <a:rPr lang="en-GB" altLang="en-US" sz="2400" dirty="0"/>
              <a:t>Corporate image enhanced (CSR, RBC)</a:t>
            </a:r>
          </a:p>
          <a:p>
            <a:pPr marL="457200" indent="-457200">
              <a:spcBef>
                <a:spcPts val="0"/>
              </a:spcBef>
              <a:spcAft>
                <a:spcPts val="900"/>
              </a:spcAft>
              <a:buClr>
                <a:schemeClr val="accent2"/>
              </a:buClr>
              <a:buFont typeface="Arial" panose="020B0604020202020204" pitchFamily="34" charset="0"/>
              <a:buChar char="►"/>
            </a:pPr>
            <a:r>
              <a:rPr lang="en-GB" altLang="en-US" sz="2400" dirty="0"/>
              <a:t>Improved client / supplier relationships</a:t>
            </a:r>
          </a:p>
          <a:p>
            <a:pPr marL="457200" indent="-457200">
              <a:spcBef>
                <a:spcPts val="0"/>
              </a:spcBef>
              <a:spcAft>
                <a:spcPts val="900"/>
              </a:spcAft>
              <a:buClr>
                <a:schemeClr val="accent2"/>
              </a:buClr>
              <a:buFont typeface="Arial" panose="020B0604020202020204" pitchFamily="34" charset="0"/>
              <a:buChar char="►"/>
            </a:pPr>
            <a:r>
              <a:rPr lang="en-GB" altLang="en-US" sz="2400" dirty="0"/>
              <a:t>Higher worker morale, motivation and concentration at work</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404664"/>
            <a:ext cx="7772400" cy="803176"/>
          </a:xfrm>
        </p:spPr>
        <p:txBody>
          <a:bodyPr>
            <a:normAutofit/>
          </a:bodyPr>
          <a:lstStyle/>
          <a:p>
            <a:r>
              <a:rPr lang="en-US" sz="2800" b="1" dirty="0">
                <a:latin typeface="Arial" pitchFamily="34" charset="0"/>
                <a:cs typeface="Arial" pitchFamily="34" charset="0"/>
              </a:rPr>
              <a:t>Comparison of premium rating methods</a:t>
            </a:r>
          </a:p>
        </p:txBody>
      </p:sp>
      <p:graphicFrame>
        <p:nvGraphicFramePr>
          <p:cNvPr id="3" name="Chart 2"/>
          <p:cNvGraphicFramePr/>
          <p:nvPr/>
        </p:nvGraphicFramePr>
        <p:xfrm>
          <a:off x="1043608" y="1484784"/>
          <a:ext cx="7272808" cy="4824536"/>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p:cNvCxnSpPr/>
          <p:nvPr/>
        </p:nvCxnSpPr>
        <p:spPr bwMode="auto">
          <a:xfrm>
            <a:off x="1547664" y="4437112"/>
            <a:ext cx="6624736" cy="0"/>
          </a:xfrm>
          <a:prstGeom prst="line">
            <a:avLst/>
          </a:prstGeom>
          <a:solidFill>
            <a:srgbClr val="00CCFF"/>
          </a:solidFill>
          <a:ln w="63500" cap="sq" cmpd="sng" algn="ctr">
            <a:solidFill>
              <a:srgbClr val="FF0000"/>
            </a:solidFill>
            <a:prstDash val="solid"/>
            <a:round/>
            <a:headEnd type="none" w="med" len="med"/>
            <a:tailEnd type="none" w="med" len="med"/>
          </a:ln>
          <a:effectLst/>
        </p:spPr>
      </p:cxnSp>
      <p:cxnSp>
        <p:nvCxnSpPr>
          <p:cNvPr id="7" name="Straight Connector 6"/>
          <p:cNvCxnSpPr/>
          <p:nvPr/>
        </p:nvCxnSpPr>
        <p:spPr bwMode="auto">
          <a:xfrm>
            <a:off x="1547664" y="5229200"/>
            <a:ext cx="3240360" cy="0"/>
          </a:xfrm>
          <a:prstGeom prst="line">
            <a:avLst/>
          </a:prstGeom>
          <a:solidFill>
            <a:srgbClr val="00CCFF"/>
          </a:solidFill>
          <a:ln w="63500" cap="sq" cmpd="sng" algn="ctr">
            <a:solidFill>
              <a:srgbClr val="C04530"/>
            </a:solidFill>
            <a:prstDash val="solid"/>
            <a:round/>
            <a:headEnd type="none" w="med" len="med"/>
            <a:tailEnd type="none" w="med" len="med"/>
          </a:ln>
          <a:effectLst/>
        </p:spPr>
      </p:cxnSp>
      <p:cxnSp>
        <p:nvCxnSpPr>
          <p:cNvPr id="8" name="Straight Connector 7"/>
          <p:cNvCxnSpPr/>
          <p:nvPr/>
        </p:nvCxnSpPr>
        <p:spPr bwMode="auto">
          <a:xfrm>
            <a:off x="4932040" y="4293096"/>
            <a:ext cx="1512168" cy="0"/>
          </a:xfrm>
          <a:prstGeom prst="line">
            <a:avLst/>
          </a:prstGeom>
          <a:solidFill>
            <a:srgbClr val="00CCFF"/>
          </a:solidFill>
          <a:ln w="63500" cap="sq" cmpd="sng" algn="ctr">
            <a:solidFill>
              <a:srgbClr val="C04530"/>
            </a:solidFill>
            <a:prstDash val="solid"/>
            <a:round/>
            <a:headEnd type="none" w="med" len="med"/>
            <a:tailEnd type="none" w="med" len="med"/>
          </a:ln>
          <a:effectLst/>
        </p:spPr>
      </p:cxnSp>
      <p:cxnSp>
        <p:nvCxnSpPr>
          <p:cNvPr id="11" name="Straight Connector 10"/>
          <p:cNvCxnSpPr/>
          <p:nvPr/>
        </p:nvCxnSpPr>
        <p:spPr bwMode="auto">
          <a:xfrm>
            <a:off x="6588224" y="2924944"/>
            <a:ext cx="1512168" cy="0"/>
          </a:xfrm>
          <a:prstGeom prst="line">
            <a:avLst/>
          </a:prstGeom>
          <a:solidFill>
            <a:srgbClr val="00CCFF"/>
          </a:solidFill>
          <a:ln w="63500" cap="sq" cmpd="sng" algn="ctr">
            <a:solidFill>
              <a:srgbClr val="C04530"/>
            </a:solidFill>
            <a:prstDash val="solid"/>
            <a:round/>
            <a:headEnd type="none" w="med" len="med"/>
            <a:tailEnd type="none" w="med" len="med"/>
          </a:ln>
          <a:effectLst/>
        </p:spPr>
      </p:cxnSp>
      <p:sp>
        <p:nvSpPr>
          <p:cNvPr id="12" name="Oval 11"/>
          <p:cNvSpPr/>
          <p:nvPr/>
        </p:nvSpPr>
        <p:spPr bwMode="auto">
          <a:xfrm>
            <a:off x="6588224" y="5877272"/>
            <a:ext cx="1584176" cy="576064"/>
          </a:xfrm>
          <a:prstGeom prst="ellipse">
            <a:avLst/>
          </a:prstGeom>
          <a:noFill/>
          <a:ln w="63500" cap="sq"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3" name="Oval 12"/>
          <p:cNvSpPr/>
          <p:nvPr/>
        </p:nvSpPr>
        <p:spPr bwMode="auto">
          <a:xfrm>
            <a:off x="4860032" y="5877272"/>
            <a:ext cx="1584176" cy="576064"/>
          </a:xfrm>
          <a:prstGeom prst="ellipse">
            <a:avLst/>
          </a:prstGeom>
          <a:noFill/>
          <a:ln w="63500" cap="sq"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4" name="Oval 13"/>
          <p:cNvSpPr/>
          <p:nvPr/>
        </p:nvSpPr>
        <p:spPr bwMode="auto">
          <a:xfrm>
            <a:off x="1619672" y="5877272"/>
            <a:ext cx="3096344" cy="504056"/>
          </a:xfrm>
          <a:prstGeom prst="ellipse">
            <a:avLst/>
          </a:prstGeom>
          <a:noFill/>
          <a:ln w="63500" cap="sq"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6" name="TextBox 15"/>
          <p:cNvSpPr txBox="1"/>
          <p:nvPr/>
        </p:nvSpPr>
        <p:spPr>
          <a:xfrm>
            <a:off x="2051720" y="2636912"/>
            <a:ext cx="3168352" cy="461665"/>
          </a:xfrm>
          <a:prstGeom prst="rect">
            <a:avLst/>
          </a:prstGeom>
          <a:noFill/>
        </p:spPr>
        <p:txBody>
          <a:bodyPr wrap="square" rtlCol="0">
            <a:spAutoFit/>
          </a:bodyPr>
          <a:lstStyle/>
          <a:p>
            <a:pPr algn="l"/>
            <a:r>
              <a:rPr lang="en-US" dirty="0">
                <a:latin typeface="Arial" pitchFamily="34" charset="0"/>
                <a:cs typeface="Arial" pitchFamily="34" charset="0"/>
              </a:rPr>
              <a:t>1. Uniform rating</a:t>
            </a:r>
          </a:p>
        </p:txBody>
      </p:sp>
      <p:sp>
        <p:nvSpPr>
          <p:cNvPr id="17" name="TextBox 16"/>
          <p:cNvSpPr txBox="1"/>
          <p:nvPr/>
        </p:nvSpPr>
        <p:spPr>
          <a:xfrm>
            <a:off x="2051720" y="3068960"/>
            <a:ext cx="3240360" cy="461665"/>
          </a:xfrm>
          <a:prstGeom prst="rect">
            <a:avLst/>
          </a:prstGeom>
          <a:noFill/>
        </p:spPr>
        <p:txBody>
          <a:bodyPr wrap="square" rtlCol="0">
            <a:spAutoFit/>
          </a:bodyPr>
          <a:lstStyle/>
          <a:p>
            <a:pPr algn="l"/>
            <a:r>
              <a:rPr lang="en-US" dirty="0">
                <a:latin typeface="Arial" pitchFamily="34" charset="0"/>
                <a:cs typeface="Arial" pitchFamily="34" charset="0"/>
              </a:rPr>
              <a:t>2. Differential rating</a:t>
            </a:r>
          </a:p>
        </p:txBody>
      </p:sp>
      <p:sp>
        <p:nvSpPr>
          <p:cNvPr id="18" name="TextBox 17"/>
          <p:cNvSpPr txBox="1"/>
          <p:nvPr/>
        </p:nvSpPr>
        <p:spPr>
          <a:xfrm>
            <a:off x="2051720" y="3501008"/>
            <a:ext cx="3312368" cy="461665"/>
          </a:xfrm>
          <a:prstGeom prst="rect">
            <a:avLst/>
          </a:prstGeom>
          <a:noFill/>
        </p:spPr>
        <p:txBody>
          <a:bodyPr wrap="square" rtlCol="0">
            <a:spAutoFit/>
          </a:bodyPr>
          <a:lstStyle/>
          <a:p>
            <a:pPr algn="l"/>
            <a:r>
              <a:rPr lang="en-US" dirty="0">
                <a:latin typeface="Arial" pitchFamily="34" charset="0"/>
                <a:cs typeface="Arial" pitchFamily="34" charset="0"/>
              </a:rPr>
              <a:t>3. Experience rating</a:t>
            </a:r>
          </a:p>
        </p:txBody>
      </p:sp>
      <p:sp>
        <p:nvSpPr>
          <p:cNvPr id="21" name="Up Arrow 20"/>
          <p:cNvSpPr/>
          <p:nvPr/>
        </p:nvSpPr>
        <p:spPr bwMode="auto">
          <a:xfrm>
            <a:off x="7596336" y="2708920"/>
            <a:ext cx="288032" cy="144016"/>
          </a:xfrm>
          <a:prstGeom prst="upArrow">
            <a:avLst/>
          </a:prstGeom>
          <a:solidFill>
            <a:srgbClr val="FFC000"/>
          </a:solidFill>
          <a:ln w="12700" cap="sq"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2" name="Up Arrow 21"/>
          <p:cNvSpPr/>
          <p:nvPr/>
        </p:nvSpPr>
        <p:spPr bwMode="auto">
          <a:xfrm>
            <a:off x="5940152" y="4077072"/>
            <a:ext cx="288032" cy="144016"/>
          </a:xfrm>
          <a:prstGeom prst="upArrow">
            <a:avLst/>
          </a:prstGeom>
          <a:solidFill>
            <a:srgbClr val="FFC000"/>
          </a:solidFill>
          <a:ln w="12700" cap="sq"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3" name="Down Arrow 22"/>
          <p:cNvSpPr/>
          <p:nvPr/>
        </p:nvSpPr>
        <p:spPr bwMode="auto">
          <a:xfrm>
            <a:off x="1835696" y="5301208"/>
            <a:ext cx="288032" cy="144016"/>
          </a:xfrm>
          <a:prstGeom prst="downArrow">
            <a:avLst/>
          </a:prstGeom>
          <a:solidFill>
            <a:srgbClr val="FFC000"/>
          </a:solidFill>
          <a:ln w="12700" cap="sq"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4" name="Down Arrow 23"/>
          <p:cNvSpPr/>
          <p:nvPr/>
        </p:nvSpPr>
        <p:spPr bwMode="auto">
          <a:xfrm>
            <a:off x="5148064" y="4365104"/>
            <a:ext cx="288032" cy="144016"/>
          </a:xfrm>
          <a:prstGeom prst="downArrow">
            <a:avLst/>
          </a:prstGeom>
          <a:solidFill>
            <a:srgbClr val="FFC000"/>
          </a:solidFill>
          <a:ln w="12700" cap="sq"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5" name="Down Arrow 24"/>
          <p:cNvSpPr/>
          <p:nvPr/>
        </p:nvSpPr>
        <p:spPr bwMode="auto">
          <a:xfrm>
            <a:off x="6804248" y="2996952"/>
            <a:ext cx="288032" cy="144016"/>
          </a:xfrm>
          <a:prstGeom prst="downArrow">
            <a:avLst/>
          </a:prstGeom>
          <a:solidFill>
            <a:srgbClr val="FFC000"/>
          </a:solidFill>
          <a:ln w="12700" cap="sq"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6" name="Down Arrow 25"/>
          <p:cNvSpPr/>
          <p:nvPr/>
        </p:nvSpPr>
        <p:spPr bwMode="auto">
          <a:xfrm>
            <a:off x="2699792" y="5301208"/>
            <a:ext cx="288032" cy="144016"/>
          </a:xfrm>
          <a:prstGeom prst="downArrow">
            <a:avLst/>
          </a:prstGeom>
          <a:solidFill>
            <a:srgbClr val="FFC000"/>
          </a:solidFill>
          <a:ln w="12700" cap="sq"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7" name="Down Arrow 26"/>
          <p:cNvSpPr/>
          <p:nvPr/>
        </p:nvSpPr>
        <p:spPr bwMode="auto">
          <a:xfrm flipV="1">
            <a:off x="4283968" y="5157192"/>
            <a:ext cx="288032" cy="72008"/>
          </a:xfrm>
          <a:prstGeom prst="downArrow">
            <a:avLst/>
          </a:prstGeom>
          <a:solidFill>
            <a:srgbClr val="FFC000"/>
          </a:solidFill>
          <a:ln w="12700" cap="sq"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0" name="Down Arrow 29"/>
          <p:cNvSpPr/>
          <p:nvPr/>
        </p:nvSpPr>
        <p:spPr bwMode="auto">
          <a:xfrm>
            <a:off x="3491880" y="5301208"/>
            <a:ext cx="288032" cy="72008"/>
          </a:xfrm>
          <a:prstGeom prst="downArrow">
            <a:avLst/>
          </a:prstGeom>
          <a:solidFill>
            <a:srgbClr val="FFC000"/>
          </a:solidFill>
          <a:ln w="12700" cap="sq"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1" name="TextBox 30"/>
          <p:cNvSpPr txBox="1"/>
          <p:nvPr/>
        </p:nvSpPr>
        <p:spPr>
          <a:xfrm>
            <a:off x="3203848" y="6396335"/>
            <a:ext cx="2952328" cy="369332"/>
          </a:xfrm>
          <a:prstGeom prst="rect">
            <a:avLst/>
          </a:prstGeom>
          <a:noFill/>
        </p:spPr>
        <p:txBody>
          <a:bodyPr wrap="square" rtlCol="0">
            <a:spAutoFit/>
          </a:bodyPr>
          <a:lstStyle/>
          <a:p>
            <a:r>
              <a:rPr lang="en-US" sz="1800" dirty="0"/>
              <a:t>Enterprises</a:t>
            </a:r>
          </a:p>
        </p:txBody>
      </p:sp>
      <p:cxnSp>
        <p:nvCxnSpPr>
          <p:cNvPr id="29" name="Straight Connector 28"/>
          <p:cNvCxnSpPr/>
          <p:nvPr/>
        </p:nvCxnSpPr>
        <p:spPr bwMode="auto">
          <a:xfrm>
            <a:off x="6516216" y="3212976"/>
            <a:ext cx="1872208" cy="0"/>
          </a:xfrm>
          <a:prstGeom prst="line">
            <a:avLst/>
          </a:prstGeom>
          <a:solidFill>
            <a:srgbClr val="00CCFF"/>
          </a:solidFill>
          <a:ln w="38100" cap="sq" cmpd="sng" algn="ctr">
            <a:solidFill>
              <a:srgbClr val="FF0000"/>
            </a:solidFill>
            <a:prstDash val="sysDash"/>
            <a:round/>
            <a:headEnd type="none" w="med" len="med"/>
            <a:tailEnd type="none" w="med" len="med"/>
          </a:ln>
          <a:effectLst/>
        </p:spPr>
      </p:cxnSp>
      <p:cxnSp>
        <p:nvCxnSpPr>
          <p:cNvPr id="36" name="Straight Connector 35"/>
          <p:cNvCxnSpPr/>
          <p:nvPr/>
        </p:nvCxnSpPr>
        <p:spPr bwMode="auto">
          <a:xfrm>
            <a:off x="4788024" y="4077072"/>
            <a:ext cx="1736576" cy="8384"/>
          </a:xfrm>
          <a:prstGeom prst="line">
            <a:avLst/>
          </a:prstGeom>
          <a:solidFill>
            <a:srgbClr val="00CCFF"/>
          </a:solidFill>
          <a:ln w="38100" cap="sq" cmpd="sng" algn="ctr">
            <a:solidFill>
              <a:srgbClr val="FF0000"/>
            </a:solidFill>
            <a:prstDash val="sysDash"/>
            <a:round/>
            <a:headEnd type="none" w="med" len="med"/>
            <a:tailEnd type="none" w="med" len="med"/>
          </a:ln>
          <a:effectLst/>
        </p:spPr>
      </p:cxnSp>
      <p:cxnSp>
        <p:nvCxnSpPr>
          <p:cNvPr id="37" name="Straight Connector 36"/>
          <p:cNvCxnSpPr/>
          <p:nvPr/>
        </p:nvCxnSpPr>
        <p:spPr bwMode="auto">
          <a:xfrm>
            <a:off x="4788024" y="4509120"/>
            <a:ext cx="1728192" cy="0"/>
          </a:xfrm>
          <a:prstGeom prst="line">
            <a:avLst/>
          </a:prstGeom>
          <a:solidFill>
            <a:srgbClr val="00CCFF"/>
          </a:solidFill>
          <a:ln w="38100" cap="sq" cmpd="sng" algn="ctr">
            <a:solidFill>
              <a:srgbClr val="FF0000"/>
            </a:solidFill>
            <a:prstDash val="sysDash"/>
            <a:round/>
            <a:headEnd type="none" w="med" len="med"/>
            <a:tailEnd type="none" w="med" len="med"/>
          </a:ln>
          <a:effectLst/>
        </p:spPr>
      </p:cxnSp>
      <p:cxnSp>
        <p:nvCxnSpPr>
          <p:cNvPr id="40" name="Straight Connector 39"/>
          <p:cNvCxnSpPr/>
          <p:nvPr/>
        </p:nvCxnSpPr>
        <p:spPr bwMode="auto">
          <a:xfrm>
            <a:off x="1547664" y="5445224"/>
            <a:ext cx="3392760" cy="8384"/>
          </a:xfrm>
          <a:prstGeom prst="line">
            <a:avLst/>
          </a:prstGeom>
          <a:solidFill>
            <a:srgbClr val="00CCFF"/>
          </a:solidFill>
          <a:ln w="38100" cap="sq" cmpd="sng" algn="ctr">
            <a:solidFill>
              <a:srgbClr val="FF0000"/>
            </a:solidFill>
            <a:prstDash val="sysDash"/>
            <a:round/>
            <a:headEnd type="none" w="med" len="med"/>
            <a:tailEnd type="none" w="med" len="med"/>
          </a:ln>
          <a:effectLst/>
        </p:spPr>
      </p:cxnSp>
      <p:cxnSp>
        <p:nvCxnSpPr>
          <p:cNvPr id="41" name="Straight Connector 40"/>
          <p:cNvCxnSpPr/>
          <p:nvPr/>
        </p:nvCxnSpPr>
        <p:spPr bwMode="auto">
          <a:xfrm>
            <a:off x="1547664" y="5013176"/>
            <a:ext cx="3392760" cy="8384"/>
          </a:xfrm>
          <a:prstGeom prst="line">
            <a:avLst/>
          </a:prstGeom>
          <a:solidFill>
            <a:srgbClr val="00CCFF"/>
          </a:solidFill>
          <a:ln w="38100" cap="sq" cmpd="sng" algn="ctr">
            <a:solidFill>
              <a:srgbClr val="FF0000"/>
            </a:solidFill>
            <a:prstDash val="sysDash"/>
            <a:round/>
            <a:headEnd type="none" w="med" len="med"/>
            <a:tailEnd type="none" w="med" len="med"/>
          </a:ln>
          <a:effectLst/>
        </p:spPr>
      </p:cxnSp>
      <p:cxnSp>
        <p:nvCxnSpPr>
          <p:cNvPr id="42" name="Straight Connector 41"/>
          <p:cNvCxnSpPr/>
          <p:nvPr/>
        </p:nvCxnSpPr>
        <p:spPr bwMode="auto">
          <a:xfrm>
            <a:off x="6516216" y="2636912"/>
            <a:ext cx="1872208" cy="0"/>
          </a:xfrm>
          <a:prstGeom prst="line">
            <a:avLst/>
          </a:prstGeom>
          <a:solidFill>
            <a:srgbClr val="00CCFF"/>
          </a:solidFill>
          <a:ln w="38100" cap="sq" cmpd="sng" algn="ctr">
            <a:solidFill>
              <a:srgbClr val="FF0000"/>
            </a:solidFill>
            <a:prstDash val="sysDash"/>
            <a:round/>
            <a:headEnd type="none" w="med" len="med"/>
            <a:tailEnd type="none" w="med" len="med"/>
          </a:ln>
          <a:effectLst/>
        </p:spPr>
      </p:cxnSp>
      <p:sp>
        <p:nvSpPr>
          <p:cNvPr id="4" name="Slide Number Placeholder 3"/>
          <p:cNvSpPr>
            <a:spLocks noGrp="1"/>
          </p:cNvSpPr>
          <p:nvPr>
            <p:ph type="sldNum" sz="quarter" idx="12"/>
          </p:nvPr>
        </p:nvSpPr>
        <p:spPr/>
        <p:txBody>
          <a:bodyPr/>
          <a:lstStyle/>
          <a:p>
            <a:fld id="{8C57FE57-9A2C-4347-9B05-6DF3F885DE88}" type="slidenum">
              <a:rPr lang="en-AU" smtClean="0"/>
              <a:pPr/>
              <a:t>29</a:t>
            </a:fld>
            <a:endParaRPr lang="en-AU"/>
          </a:p>
        </p:txBody>
      </p:sp>
    </p:spTree>
    <p:extLst>
      <p:ext uri="{BB962C8B-B14F-4D97-AF65-F5344CB8AC3E}">
        <p14:creationId xmlns:p14="http://schemas.microsoft.com/office/powerpoint/2010/main" val="155781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6"/>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7"/>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4"/>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3"/>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2"/>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6" grpId="0"/>
      <p:bldP spid="16" grpId="1"/>
      <p:bldP spid="17" grpId="0"/>
      <p:bldP spid="17" grpId="1"/>
      <p:bldP spid="18" grpId="0"/>
      <p:bldP spid="21" grpId="0" animBg="1"/>
      <p:bldP spid="22" grpId="0" animBg="1"/>
      <p:bldP spid="23" grpId="0" animBg="1"/>
      <p:bldP spid="24" grpId="0" animBg="1"/>
      <p:bldP spid="25" grpId="0" animBg="1"/>
      <p:bldP spid="26" grpId="0" animBg="1"/>
      <p:bldP spid="27" grpId="0" animBg="1"/>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3"/>
          <p:cNvSpPr>
            <a:spLocks noGrp="1"/>
          </p:cNvSpPr>
          <p:nvPr>
            <p:ph type="title"/>
          </p:nvPr>
        </p:nvSpPr>
        <p:spPr>
          <a:xfrm>
            <a:off x="1530220" y="475120"/>
            <a:ext cx="7289930" cy="850900"/>
          </a:xfrm>
        </p:spPr>
        <p:txBody>
          <a:bodyPr/>
          <a:lstStyle/>
          <a:p>
            <a:pPr eaLnBrk="1" hangingPunct="1"/>
            <a:r>
              <a:rPr lang="en-US" sz="2600" b="1" dirty="0"/>
              <a:t>ILO Promotional Framework for Occupational Safety and Health Convention, 2006 (No. 187)</a:t>
            </a:r>
            <a:endParaRPr lang="en-GB" sz="2600" b="1" dirty="0"/>
          </a:p>
        </p:txBody>
      </p:sp>
      <p:sp>
        <p:nvSpPr>
          <p:cNvPr id="5" name="Content Placeholder 4"/>
          <p:cNvSpPr>
            <a:spLocks noGrp="1"/>
          </p:cNvSpPr>
          <p:nvPr>
            <p:ph idx="1"/>
          </p:nvPr>
        </p:nvSpPr>
        <p:spPr>
          <a:xfrm>
            <a:off x="467544" y="1369141"/>
            <a:ext cx="8425631" cy="4793528"/>
          </a:xfrm>
        </p:spPr>
        <p:txBody>
          <a:bodyPr>
            <a:normAutofit fontScale="70000" lnSpcReduction="20000"/>
          </a:bodyPr>
          <a:lstStyle/>
          <a:p>
            <a:pPr eaLnBrk="1" hangingPunct="1">
              <a:lnSpc>
                <a:spcPct val="120000"/>
              </a:lnSpc>
              <a:spcBef>
                <a:spcPts val="0"/>
              </a:spcBef>
              <a:buFont typeface="Wingdings" pitchFamily="2" charset="2"/>
              <a:buNone/>
            </a:pPr>
            <a:r>
              <a:rPr lang="en-US" sz="4100" b="0" dirty="0">
                <a:solidFill>
                  <a:schemeClr val="tx1"/>
                </a:solidFill>
              </a:rPr>
              <a:t>Article 1 (d). </a:t>
            </a:r>
          </a:p>
          <a:p>
            <a:pPr eaLnBrk="1" hangingPunct="1">
              <a:lnSpc>
                <a:spcPct val="120000"/>
              </a:lnSpc>
              <a:spcBef>
                <a:spcPts val="0"/>
              </a:spcBef>
              <a:buFont typeface="Wingdings" pitchFamily="2" charset="2"/>
              <a:buNone/>
            </a:pPr>
            <a:r>
              <a:rPr lang="en-US" sz="4100" b="0" dirty="0">
                <a:solidFill>
                  <a:schemeClr val="tx1"/>
                </a:solidFill>
              </a:rPr>
              <a:t>A </a:t>
            </a:r>
            <a:r>
              <a:rPr lang="en-US" sz="4100" i="1" dirty="0">
                <a:solidFill>
                  <a:schemeClr val="tx1"/>
                </a:solidFill>
              </a:rPr>
              <a:t>national preventative safety and health culture </a:t>
            </a:r>
            <a:r>
              <a:rPr lang="en-US" sz="4100" b="0" dirty="0">
                <a:solidFill>
                  <a:schemeClr val="tx1"/>
                </a:solidFill>
              </a:rPr>
              <a:t>refers to a culture in which the right to a safe and healthy working environment is respected at all levels, where </a:t>
            </a:r>
            <a:r>
              <a:rPr lang="en-US" sz="4100" b="0" dirty="0">
                <a:solidFill>
                  <a:srgbClr val="FF0000"/>
                </a:solidFill>
              </a:rPr>
              <a:t>government, employers and workers actively participate in securing a safe and healthy working environment</a:t>
            </a:r>
            <a:r>
              <a:rPr lang="en-US" sz="4100" b="0" dirty="0">
                <a:solidFill>
                  <a:schemeClr val="tx1"/>
                </a:solidFill>
              </a:rPr>
              <a:t> through a system of defined rights, responsibilities and duties, and where </a:t>
            </a:r>
            <a:r>
              <a:rPr lang="en-US" sz="4100" b="0" dirty="0">
                <a:solidFill>
                  <a:srgbClr val="FF0000"/>
                </a:solidFill>
              </a:rPr>
              <a:t>the principle of prevention is accorded the highest priority</a:t>
            </a:r>
            <a:r>
              <a:rPr lang="en-US" sz="4100" b="0" dirty="0">
                <a:solidFill>
                  <a:schemeClr val="tx1"/>
                </a:solidFill>
              </a:rPr>
              <a:t>.</a:t>
            </a:r>
          </a:p>
          <a:p>
            <a:pPr eaLnBrk="1" hangingPunct="1">
              <a:buFont typeface="Times" pitchFamily="127" charset="0"/>
              <a:buChar char="•"/>
            </a:pPr>
            <a:endParaRPr lang="en-GB" sz="2800" dirty="0">
              <a:solidFill>
                <a:schemeClr val="tx2"/>
              </a:solidFill>
            </a:endParaRPr>
          </a:p>
        </p:txBody>
      </p:sp>
      <p:sp>
        <p:nvSpPr>
          <p:cNvPr id="3" name="Slide Number Placeholder 2"/>
          <p:cNvSpPr>
            <a:spLocks noGrp="1"/>
          </p:cNvSpPr>
          <p:nvPr>
            <p:ph type="sldNum" sz="quarter" idx="12"/>
          </p:nvPr>
        </p:nvSpPr>
        <p:spPr/>
        <p:txBody>
          <a:bodyPr/>
          <a:lstStyle/>
          <a:p>
            <a:pPr>
              <a:defRPr/>
            </a:pPr>
            <a:fld id="{6E158D1C-30FB-4AB1-9170-005145A6E79D}" type="slidenum">
              <a:rPr lang="en-GB" smtClean="0"/>
              <a:pPr>
                <a:defRPr/>
              </a:pPr>
              <a:t>3</a:t>
            </a:fld>
            <a:endParaRPr lang="en-GB"/>
          </a:p>
        </p:txBody>
      </p:sp>
    </p:spTree>
    <p:extLst>
      <p:ext uri="{BB962C8B-B14F-4D97-AF65-F5344CB8AC3E}">
        <p14:creationId xmlns:p14="http://schemas.microsoft.com/office/powerpoint/2010/main" val="2950007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ChangeArrowheads="1"/>
          </p:cNvSpPr>
          <p:nvPr/>
        </p:nvSpPr>
        <p:spPr bwMode="auto">
          <a:xfrm>
            <a:off x="0" y="0"/>
            <a:ext cx="9144000" cy="914400"/>
          </a:xfrm>
          <a:prstGeom prst="rect">
            <a:avLst/>
          </a:prstGeom>
          <a:solidFill>
            <a:schemeClr val="tx1">
              <a:alpha val="0"/>
            </a:schemeClr>
          </a:solidFill>
          <a:ln w="9525">
            <a:noFill/>
            <a:miter lim="800000"/>
            <a:headEnd/>
            <a:tailEnd/>
          </a:ln>
          <a:effectLst/>
        </p:spPr>
        <p:txBody>
          <a:bodyPr anchor="ctr"/>
          <a:lstStyle/>
          <a:p>
            <a:pPr algn="l" eaLnBrk="1" hangingPunct="1"/>
            <a:endParaRPr lang="en-GB" sz="4000">
              <a:solidFill>
                <a:srgbClr val="FFFF00"/>
              </a:solidFill>
              <a:latin typeface="Arial" charset="0"/>
            </a:endParaRPr>
          </a:p>
        </p:txBody>
      </p:sp>
      <p:sp>
        <p:nvSpPr>
          <p:cNvPr id="174083" name="Rectangle 3"/>
          <p:cNvSpPr>
            <a:spLocks noChangeArrowheads="1"/>
          </p:cNvSpPr>
          <p:nvPr/>
        </p:nvSpPr>
        <p:spPr bwMode="auto">
          <a:xfrm>
            <a:off x="1455576" y="188640"/>
            <a:ext cx="7504894" cy="1152525"/>
          </a:xfrm>
          <a:prstGeom prst="rect">
            <a:avLst/>
          </a:prstGeom>
          <a:noFill/>
          <a:ln w="12700">
            <a:noFill/>
            <a:miter lim="800000"/>
            <a:headEnd/>
            <a:tailEnd/>
          </a:ln>
          <a:effectLst/>
        </p:spPr>
        <p:txBody>
          <a:bodyPr lIns="90488" tIns="44450" rIns="90488" bIns="44450" anchor="ctr"/>
          <a:lstStyle/>
          <a:p>
            <a:pPr algn="l" eaLnBrk="1" hangingPunct="1"/>
            <a:r>
              <a:rPr lang="en-US" sz="2800" b="1" dirty="0">
                <a:solidFill>
                  <a:schemeClr val="tx2"/>
                </a:solidFill>
                <a:latin typeface="Arial" charset="0"/>
              </a:rPr>
              <a:t>Remarks on the experience rating system</a:t>
            </a:r>
            <a:endParaRPr lang="en-US" sz="2800" dirty="0">
              <a:solidFill>
                <a:schemeClr val="tx2"/>
              </a:solidFill>
              <a:latin typeface="Arial" charset="0"/>
            </a:endParaRPr>
          </a:p>
        </p:txBody>
      </p:sp>
      <p:sp>
        <p:nvSpPr>
          <p:cNvPr id="174084" name="Text Box 4"/>
          <p:cNvSpPr txBox="1">
            <a:spLocks noChangeArrowheads="1"/>
          </p:cNvSpPr>
          <p:nvPr/>
        </p:nvSpPr>
        <p:spPr bwMode="auto">
          <a:xfrm>
            <a:off x="609600" y="1124744"/>
            <a:ext cx="7850188" cy="5410712"/>
          </a:xfrm>
          <a:prstGeom prst="rect">
            <a:avLst/>
          </a:prstGeom>
          <a:noFill/>
          <a:ln w="9525">
            <a:noFill/>
            <a:miter lim="800000"/>
            <a:headEnd/>
            <a:tailEnd/>
          </a:ln>
          <a:effectLst/>
        </p:spPr>
        <p:txBody>
          <a:bodyPr wrap="square">
            <a:spAutoFit/>
          </a:bodyPr>
          <a:lstStyle/>
          <a:p>
            <a:pPr marL="396875" indent="-396875" algn="l">
              <a:spcBef>
                <a:spcPct val="50000"/>
              </a:spcBef>
              <a:spcAft>
                <a:spcPct val="30000"/>
              </a:spcAft>
              <a:buClr>
                <a:schemeClr val="tx1"/>
              </a:buClr>
              <a:buFontTx/>
              <a:buChar char="•"/>
            </a:pPr>
            <a:r>
              <a:rPr lang="en-US" sz="1800" dirty="0">
                <a:latin typeface="Arial" charset="0"/>
              </a:rPr>
              <a:t>Under the experience rating system (the “bonus-</a:t>
            </a:r>
            <a:r>
              <a:rPr lang="en-US" sz="1800" dirty="0" err="1">
                <a:latin typeface="Arial" charset="0"/>
              </a:rPr>
              <a:t>malus</a:t>
            </a:r>
            <a:r>
              <a:rPr lang="en-US" sz="1800" dirty="0">
                <a:latin typeface="Arial" charset="0"/>
              </a:rPr>
              <a:t>” premium system), the contribution rate is adjusted within certain range according to an enterprise’s claims experience.</a:t>
            </a:r>
          </a:p>
          <a:p>
            <a:pPr marL="396875" indent="-396875" algn="l">
              <a:spcBef>
                <a:spcPct val="50000"/>
              </a:spcBef>
              <a:spcAft>
                <a:spcPct val="30000"/>
              </a:spcAft>
              <a:buClr>
                <a:schemeClr val="tx1"/>
              </a:buClr>
              <a:buFontTx/>
              <a:buChar char="•"/>
            </a:pPr>
            <a:r>
              <a:rPr lang="en-US" sz="1800" dirty="0">
                <a:latin typeface="Arial" charset="0"/>
              </a:rPr>
              <a:t>The rates provide for a more equitable distribution of the charges but there will be </a:t>
            </a:r>
            <a:r>
              <a:rPr lang="en-US" sz="1800" b="1" u="sng" dirty="0">
                <a:latin typeface="Arial" charset="0"/>
              </a:rPr>
              <a:t>less insurance element (pooling of risk) </a:t>
            </a:r>
            <a:r>
              <a:rPr lang="en-US" sz="1800" dirty="0">
                <a:latin typeface="Arial" charset="0"/>
              </a:rPr>
              <a:t>and each establishment would pay its own accident costs.</a:t>
            </a:r>
          </a:p>
          <a:p>
            <a:pPr marL="396875" indent="-396875" algn="l">
              <a:spcBef>
                <a:spcPct val="50000"/>
              </a:spcBef>
              <a:spcAft>
                <a:spcPct val="30000"/>
              </a:spcAft>
              <a:buClr>
                <a:schemeClr val="tx1"/>
              </a:buClr>
              <a:buFontTx/>
              <a:buChar char="•"/>
            </a:pPr>
            <a:r>
              <a:rPr lang="en-US" sz="1800" dirty="0">
                <a:latin typeface="Arial" charset="0"/>
              </a:rPr>
              <a:t>Supporters claim that this system provides an </a:t>
            </a:r>
            <a:r>
              <a:rPr lang="en-US" sz="1800" b="1" u="sng" dirty="0">
                <a:latin typeface="Arial" charset="0"/>
              </a:rPr>
              <a:t>incentive</a:t>
            </a:r>
            <a:r>
              <a:rPr lang="en-US" sz="1800" dirty="0">
                <a:latin typeface="Arial" charset="0"/>
              </a:rPr>
              <a:t> for employers to reduce the number of employment injuries and to reduce lost time due to work injuries by implementing OSH  measures.</a:t>
            </a:r>
          </a:p>
          <a:p>
            <a:pPr marL="396875" indent="-396875" algn="l">
              <a:spcBef>
                <a:spcPct val="50000"/>
              </a:spcBef>
              <a:spcAft>
                <a:spcPct val="30000"/>
              </a:spcAft>
              <a:buClr>
                <a:schemeClr val="tx1"/>
              </a:buClr>
              <a:buFontTx/>
              <a:buChar char="•"/>
            </a:pPr>
            <a:r>
              <a:rPr lang="en-US" sz="1800" dirty="0">
                <a:latin typeface="Arial" charset="0"/>
              </a:rPr>
              <a:t>Opponents argue that experience rating compromises the collective solidarity in social security financing. It incurs </a:t>
            </a:r>
            <a:r>
              <a:rPr lang="en-US" sz="1800" b="1" u="sng" dirty="0">
                <a:latin typeface="Arial" charset="0"/>
              </a:rPr>
              <a:t>higher administrative costs</a:t>
            </a:r>
            <a:r>
              <a:rPr lang="en-US" sz="1800" dirty="0">
                <a:latin typeface="Arial" charset="0"/>
              </a:rPr>
              <a:t>. Without proper monitoring and enforcement, this system encourages employers’  under-reporting.</a:t>
            </a:r>
          </a:p>
          <a:p>
            <a:pPr marL="396875" indent="-396875" algn="l">
              <a:spcBef>
                <a:spcPct val="50000"/>
              </a:spcBef>
              <a:spcAft>
                <a:spcPct val="30000"/>
              </a:spcAft>
              <a:buClr>
                <a:schemeClr val="tx1"/>
              </a:buClr>
              <a:buFontTx/>
              <a:buChar char="•"/>
            </a:pPr>
            <a:r>
              <a:rPr lang="en-US" sz="1800" dirty="0">
                <a:latin typeface="Arial" charset="0"/>
              </a:rPr>
              <a:t>If higher administrative costs can be offset by a reduction in the total cost of injuries, then the experience rating system can be considered appropriate. </a:t>
            </a:r>
          </a:p>
        </p:txBody>
      </p:sp>
      <p:sp>
        <p:nvSpPr>
          <p:cNvPr id="2" name="Slide Number Placeholder 1"/>
          <p:cNvSpPr>
            <a:spLocks noGrp="1"/>
          </p:cNvSpPr>
          <p:nvPr>
            <p:ph type="sldNum" sz="quarter" idx="12"/>
          </p:nvPr>
        </p:nvSpPr>
        <p:spPr/>
        <p:txBody>
          <a:bodyPr/>
          <a:lstStyle/>
          <a:p>
            <a:fld id="{CF72B582-FBC5-4D1E-BAE2-5F7E9FC4CD0B}" type="slidenum">
              <a:rPr lang="en-AU" smtClean="0"/>
              <a:pPr/>
              <a:t>30</a:t>
            </a:fld>
            <a:endParaRPr lang="en-AU"/>
          </a:p>
        </p:txBody>
      </p:sp>
    </p:spTree>
    <p:extLst>
      <p:ext uri="{BB962C8B-B14F-4D97-AF65-F5344CB8AC3E}">
        <p14:creationId xmlns:p14="http://schemas.microsoft.com/office/powerpoint/2010/main" val="479323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3"/>
          <p:cNvSpPr>
            <a:spLocks noGrp="1"/>
          </p:cNvSpPr>
          <p:nvPr>
            <p:ph type="title"/>
          </p:nvPr>
        </p:nvSpPr>
        <p:spPr>
          <a:xfrm>
            <a:off x="1893795" y="445624"/>
            <a:ext cx="6840438" cy="850900"/>
          </a:xfrm>
        </p:spPr>
        <p:txBody>
          <a:bodyPr/>
          <a:lstStyle/>
          <a:p>
            <a:pPr algn="l" eaLnBrk="1" hangingPunct="1"/>
            <a:r>
              <a:rPr lang="fr-CH" sz="3600" b="1" dirty="0"/>
              <a:t>THE ROLE OF WORKERS</a:t>
            </a:r>
            <a:endParaRPr lang="en-GB" sz="3600" dirty="0"/>
          </a:p>
        </p:txBody>
      </p:sp>
      <p:sp>
        <p:nvSpPr>
          <p:cNvPr id="5" name="Content Placeholder 4"/>
          <p:cNvSpPr>
            <a:spLocks noGrp="1"/>
          </p:cNvSpPr>
          <p:nvPr>
            <p:ph idx="1"/>
          </p:nvPr>
        </p:nvSpPr>
        <p:spPr>
          <a:xfrm>
            <a:off x="539552" y="1212980"/>
            <a:ext cx="8283575" cy="5346440"/>
          </a:xfrm>
        </p:spPr>
        <p:txBody>
          <a:bodyPr>
            <a:normAutofit fontScale="92500" lnSpcReduction="10000"/>
          </a:bodyPr>
          <a:lstStyle/>
          <a:p>
            <a:pPr marL="0" indent="0">
              <a:buNone/>
            </a:pPr>
            <a:r>
              <a:rPr lang="en-GB" sz="2600" b="1" cap="all" dirty="0">
                <a:solidFill>
                  <a:schemeClr val="tx2"/>
                </a:solidFill>
              </a:rPr>
              <a:t>At national level: </a:t>
            </a:r>
            <a:endParaRPr lang="en-GB" sz="2600" cap="all" dirty="0">
              <a:solidFill>
                <a:schemeClr val="tx2"/>
              </a:solidFill>
            </a:endParaRPr>
          </a:p>
          <a:p>
            <a:pPr lvl="0">
              <a:buClr>
                <a:schemeClr val="accent2"/>
              </a:buClr>
            </a:pPr>
            <a:r>
              <a:rPr lang="en-GB" sz="2600" dirty="0">
                <a:solidFill>
                  <a:schemeClr val="tx2"/>
                </a:solidFill>
              </a:rPr>
              <a:t>Participate through their organizations in national tripartite bodies</a:t>
            </a:r>
          </a:p>
          <a:p>
            <a:pPr lvl="0">
              <a:spcBef>
                <a:spcPts val="2400"/>
              </a:spcBef>
              <a:buClr>
                <a:schemeClr val="accent2"/>
              </a:buClr>
            </a:pPr>
            <a:r>
              <a:rPr lang="en-GB" sz="2600" b="1" cap="all" dirty="0">
                <a:solidFill>
                  <a:schemeClr val="tx2"/>
                </a:solidFill>
              </a:rPr>
              <a:t>At workplace level:</a:t>
            </a:r>
          </a:p>
          <a:p>
            <a:pPr marL="342900" lvl="0" indent="-342900">
              <a:spcAft>
                <a:spcPts val="0"/>
              </a:spcAft>
              <a:buClr>
                <a:schemeClr val="accent2"/>
              </a:buClr>
              <a:buFont typeface="Arial" panose="020B0604020202020204" pitchFamily="34" charset="0"/>
              <a:buChar char="►"/>
            </a:pPr>
            <a:r>
              <a:rPr lang="en-GB" sz="2600" dirty="0">
                <a:solidFill>
                  <a:schemeClr val="tx2"/>
                </a:solidFill>
              </a:rPr>
              <a:t>Cooperate with employers and participate in joint OSH committees</a:t>
            </a:r>
          </a:p>
          <a:p>
            <a:pPr marL="342900" lvl="0" indent="-342900">
              <a:spcAft>
                <a:spcPts val="0"/>
              </a:spcAft>
              <a:buClr>
                <a:schemeClr val="accent2"/>
              </a:buClr>
              <a:buFont typeface="Arial" panose="020B0604020202020204" pitchFamily="34" charset="0"/>
              <a:buChar char="►"/>
            </a:pPr>
            <a:r>
              <a:rPr lang="en-GB" sz="2600" dirty="0">
                <a:solidFill>
                  <a:schemeClr val="tx2"/>
                </a:solidFill>
              </a:rPr>
              <a:t>Follow safety and health instructions and procedures</a:t>
            </a:r>
          </a:p>
          <a:p>
            <a:pPr marL="342900" lvl="0" indent="-342900">
              <a:spcAft>
                <a:spcPts val="0"/>
              </a:spcAft>
              <a:buClr>
                <a:schemeClr val="accent2"/>
              </a:buClr>
              <a:buFont typeface="Arial" panose="020B0604020202020204" pitchFamily="34" charset="0"/>
              <a:buChar char="►"/>
            </a:pPr>
            <a:r>
              <a:rPr lang="en-GB" sz="2600" dirty="0">
                <a:solidFill>
                  <a:schemeClr val="tx2"/>
                </a:solidFill>
              </a:rPr>
              <a:t>Report any work related accident or injury and any hazardous situation</a:t>
            </a:r>
          </a:p>
          <a:p>
            <a:pPr marL="342900" lvl="0" indent="-342900">
              <a:spcAft>
                <a:spcPts val="0"/>
              </a:spcAft>
              <a:buClr>
                <a:schemeClr val="accent2"/>
              </a:buClr>
              <a:buFont typeface="Arial" panose="020B0604020202020204" pitchFamily="34" charset="0"/>
              <a:buChar char="►"/>
            </a:pPr>
            <a:r>
              <a:rPr lang="en-GB" sz="2600" dirty="0">
                <a:solidFill>
                  <a:schemeClr val="tx2"/>
                </a:solidFill>
              </a:rPr>
              <a:t>Request and participate in OSH training and awareness-raising activities</a:t>
            </a:r>
          </a:p>
          <a:p>
            <a:pPr eaLnBrk="1" hangingPunct="1">
              <a:buFont typeface="Arial" pitchFamily="127" charset="0"/>
              <a:buNone/>
            </a:pPr>
            <a:endParaRPr lang="fr-CH" sz="2800" dirty="0">
              <a:solidFill>
                <a:schemeClr val="tx2"/>
              </a:solidFill>
            </a:endParaRPr>
          </a:p>
          <a:p>
            <a:pPr eaLnBrk="1" hangingPunct="1">
              <a:buFont typeface="Arial" pitchFamily="127" charset="0"/>
              <a:buNone/>
            </a:pPr>
            <a:endParaRPr lang="en-GB" sz="2800" dirty="0"/>
          </a:p>
        </p:txBody>
      </p:sp>
      <p:sp>
        <p:nvSpPr>
          <p:cNvPr id="3" name="Slide Number Placeholder 2"/>
          <p:cNvSpPr>
            <a:spLocks noGrp="1"/>
          </p:cNvSpPr>
          <p:nvPr>
            <p:ph type="sldNum" sz="quarter" idx="12"/>
          </p:nvPr>
        </p:nvSpPr>
        <p:spPr/>
        <p:txBody>
          <a:bodyPr/>
          <a:lstStyle/>
          <a:p>
            <a:pPr>
              <a:defRPr/>
            </a:pPr>
            <a:fld id="{6E158D1C-30FB-4AB1-9170-005145A6E79D}" type="slidenum">
              <a:rPr lang="en-GB" smtClean="0"/>
              <a:pPr>
                <a:defRPr/>
              </a:pPr>
              <a:t>4</a:t>
            </a:fld>
            <a:endParaRPr lang="en-GB"/>
          </a:p>
        </p:txBody>
      </p:sp>
    </p:spTree>
    <p:extLst>
      <p:ext uri="{BB962C8B-B14F-4D97-AF65-F5344CB8AC3E}">
        <p14:creationId xmlns:p14="http://schemas.microsoft.com/office/powerpoint/2010/main" val="1080588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1" name="Text Box 7">
            <a:extLst>
              <a:ext uri="{FF2B5EF4-FFF2-40B4-BE49-F238E27FC236}">
                <a16:creationId xmlns:a16="http://schemas.microsoft.com/office/drawing/2014/main" id="{99307153-61DD-4927-A44A-519A00B6825D}"/>
              </a:ext>
            </a:extLst>
          </p:cNvPr>
          <p:cNvSpPr txBox="1">
            <a:spLocks noChangeArrowheads="1"/>
          </p:cNvSpPr>
          <p:nvPr/>
        </p:nvSpPr>
        <p:spPr bwMode="auto">
          <a:xfrm>
            <a:off x="8167688" y="6453188"/>
            <a:ext cx="3016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752" name="Text Box 8">
            <a:extLst>
              <a:ext uri="{FF2B5EF4-FFF2-40B4-BE49-F238E27FC236}">
                <a16:creationId xmlns:a16="http://schemas.microsoft.com/office/drawing/2014/main" id="{78C33D2B-3EAD-4CC1-AC1C-6B4F95B547D4}"/>
              </a:ext>
            </a:extLst>
          </p:cNvPr>
          <p:cNvSpPr txBox="1">
            <a:spLocks noChangeArrowheads="1"/>
          </p:cNvSpPr>
          <p:nvPr/>
        </p:nvSpPr>
        <p:spPr bwMode="auto">
          <a:xfrm>
            <a:off x="39688" y="6453188"/>
            <a:ext cx="56991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66CCFF"/>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66CCFF"/>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66CCFF"/>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66CCFF"/>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66CCFF"/>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66CCFF"/>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66CCFF"/>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66CCFF"/>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66CCFF"/>
                </a:solidFill>
                <a:latin typeface="Arial" panose="020B0604020202020204" pitchFamily="34" charset="0"/>
                <a:cs typeface="Arial" panose="020B0604020202020204" pitchFamily="34" charset="0"/>
              </a:defRPr>
            </a:lvl9pPr>
          </a:lstStyle>
          <a:p>
            <a:pPr>
              <a:buClrTx/>
              <a:buFontTx/>
              <a:buNone/>
            </a:pPr>
            <a:r>
              <a:rPr lang="en-US" altLang="en-US" sz="1600">
                <a:solidFill>
                  <a:srgbClr val="CCECFF"/>
                </a:solidFill>
                <a:latin typeface="Arial Narrow" panose="020B0606020202030204" pitchFamily="34" charset="0"/>
              </a:rPr>
              <a:t>P.2.1</a:t>
            </a:r>
          </a:p>
        </p:txBody>
      </p:sp>
      <p:pic>
        <p:nvPicPr>
          <p:cNvPr id="31753" name="Picture 9">
            <a:extLst>
              <a:ext uri="{FF2B5EF4-FFF2-40B4-BE49-F238E27FC236}">
                <a16:creationId xmlns:a16="http://schemas.microsoft.com/office/drawing/2014/main" id="{37E5CD48-BCC9-44E4-AF9C-762C4A6AA6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644" y="1259633"/>
            <a:ext cx="8589963" cy="553010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a:extLst>
              <a:ext uri="{FF2B5EF4-FFF2-40B4-BE49-F238E27FC236}">
                <a16:creationId xmlns:a16="http://schemas.microsoft.com/office/drawing/2014/main" id="{97CF361A-9FD1-D021-2CE0-AD34817F05EA}"/>
              </a:ext>
            </a:extLst>
          </p:cNvPr>
          <p:cNvSpPr>
            <a:spLocks noGrp="1"/>
          </p:cNvSpPr>
          <p:nvPr>
            <p:ph type="title"/>
          </p:nvPr>
        </p:nvSpPr>
        <p:spPr>
          <a:xfrm>
            <a:off x="1511560" y="291303"/>
            <a:ext cx="7539134" cy="720000"/>
          </a:xfrm>
        </p:spPr>
        <p:txBody>
          <a:bodyPr anchor="ctr" anchorCtr="0"/>
          <a:lstStyle/>
          <a:p>
            <a:r>
              <a:rPr lang="en-GB" sz="2400" dirty="0"/>
              <a:t>Exercise in risk assessment:</a:t>
            </a:r>
            <a:br>
              <a:rPr lang="en-GB" sz="2400" dirty="0"/>
            </a:br>
            <a:r>
              <a:rPr lang="en-GB" sz="2400" dirty="0"/>
              <a:t>Where are hazards and how serious the damages?</a:t>
            </a:r>
          </a:p>
        </p:txBody>
      </p:sp>
    </p:spTree>
  </p:cSld>
  <p:clrMapOvr>
    <a:masterClrMapping/>
  </p:clrMapOvr>
  <p:transition>
    <p:rand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186" y="558516"/>
            <a:ext cx="6011221" cy="495843"/>
          </a:xfrm>
        </p:spPr>
        <p:txBody>
          <a:bodyPr>
            <a:normAutofit fontScale="90000"/>
          </a:bodyPr>
          <a:lstStyle/>
          <a:p>
            <a:r>
              <a:rPr lang="en-GB" sz="3200" dirty="0">
                <a:latin typeface="Arial" panose="020B0604020202020204" pitchFamily="34" charset="0"/>
                <a:cs typeface="Arial" panose="020B0604020202020204" pitchFamily="34" charset="0"/>
              </a:rPr>
              <a:t>Example: Caught in conveyor belt</a:t>
            </a:r>
          </a:p>
        </p:txBody>
      </p:sp>
      <p:pic>
        <p:nvPicPr>
          <p:cNvPr id="4" name="Content Placeholder 3"/>
          <p:cNvPicPr>
            <a:picLocks noGrp="1" noChangeAspect="1"/>
          </p:cNvPicPr>
          <p:nvPr>
            <p:ph idx="1"/>
          </p:nvPr>
        </p:nvPicPr>
        <p:blipFill>
          <a:blip r:embed="rId2"/>
          <a:stretch>
            <a:fillRect/>
          </a:stretch>
        </p:blipFill>
        <p:spPr>
          <a:xfrm>
            <a:off x="628650" y="1741094"/>
            <a:ext cx="2501599" cy="1975939"/>
          </a:xfrm>
          <a:prstGeom prst="rect">
            <a:avLst/>
          </a:prstGeom>
          <a:ln>
            <a:solidFill>
              <a:schemeClr val="accent1">
                <a:shade val="50000"/>
              </a:schemeClr>
            </a:solidFill>
          </a:ln>
        </p:spPr>
      </p:pic>
      <p:pic>
        <p:nvPicPr>
          <p:cNvPr id="6" name="Picture 5"/>
          <p:cNvPicPr>
            <a:picLocks noChangeAspect="1"/>
          </p:cNvPicPr>
          <p:nvPr/>
        </p:nvPicPr>
        <p:blipFill>
          <a:blip r:embed="rId3"/>
          <a:stretch>
            <a:fillRect/>
          </a:stretch>
        </p:blipFill>
        <p:spPr>
          <a:xfrm>
            <a:off x="6084168" y="1741094"/>
            <a:ext cx="2071142" cy="1966647"/>
          </a:xfrm>
          <a:prstGeom prst="rect">
            <a:avLst/>
          </a:prstGeom>
          <a:ln>
            <a:solidFill>
              <a:schemeClr val="accent1">
                <a:shade val="50000"/>
              </a:schemeClr>
            </a:solidFill>
          </a:ln>
        </p:spPr>
      </p:pic>
      <p:pic>
        <p:nvPicPr>
          <p:cNvPr id="7" name="Picture 6"/>
          <p:cNvPicPr>
            <a:picLocks noChangeAspect="1"/>
          </p:cNvPicPr>
          <p:nvPr/>
        </p:nvPicPr>
        <p:blipFill>
          <a:blip r:embed="rId4"/>
          <a:stretch>
            <a:fillRect/>
          </a:stretch>
        </p:blipFill>
        <p:spPr>
          <a:xfrm>
            <a:off x="6127309" y="3933056"/>
            <a:ext cx="2051685" cy="2425595"/>
          </a:xfrm>
          <a:prstGeom prst="rect">
            <a:avLst/>
          </a:prstGeom>
          <a:ln>
            <a:solidFill>
              <a:schemeClr val="accent1">
                <a:shade val="50000"/>
              </a:schemeClr>
            </a:solidFill>
          </a:ln>
        </p:spPr>
      </p:pic>
      <p:pic>
        <p:nvPicPr>
          <p:cNvPr id="8" name="Picture 7"/>
          <p:cNvPicPr>
            <a:picLocks noChangeAspect="1"/>
          </p:cNvPicPr>
          <p:nvPr/>
        </p:nvPicPr>
        <p:blipFill>
          <a:blip r:embed="rId5"/>
          <a:stretch>
            <a:fillRect/>
          </a:stretch>
        </p:blipFill>
        <p:spPr>
          <a:xfrm>
            <a:off x="628650" y="3897564"/>
            <a:ext cx="1512888" cy="2401920"/>
          </a:xfrm>
          <a:prstGeom prst="rect">
            <a:avLst/>
          </a:prstGeom>
          <a:ln>
            <a:solidFill>
              <a:schemeClr val="accent1">
                <a:shade val="50000"/>
              </a:schemeClr>
            </a:solidFill>
          </a:ln>
        </p:spPr>
      </p:pic>
      <p:pic>
        <p:nvPicPr>
          <p:cNvPr id="9" name="Picture 8"/>
          <p:cNvPicPr>
            <a:picLocks noChangeAspect="1"/>
          </p:cNvPicPr>
          <p:nvPr/>
        </p:nvPicPr>
        <p:blipFill>
          <a:blip r:embed="rId6"/>
          <a:stretch>
            <a:fillRect/>
          </a:stretch>
        </p:blipFill>
        <p:spPr>
          <a:xfrm>
            <a:off x="3316789" y="1741094"/>
            <a:ext cx="2580839" cy="1996640"/>
          </a:xfrm>
          <a:prstGeom prst="rect">
            <a:avLst/>
          </a:prstGeom>
          <a:ln>
            <a:solidFill>
              <a:schemeClr val="accent1">
                <a:shade val="50000"/>
              </a:schemeClr>
            </a:solidFill>
          </a:ln>
        </p:spPr>
      </p:pic>
      <p:pic>
        <p:nvPicPr>
          <p:cNvPr id="10" name="Picture 9"/>
          <p:cNvPicPr>
            <a:picLocks noChangeAspect="1"/>
          </p:cNvPicPr>
          <p:nvPr/>
        </p:nvPicPr>
        <p:blipFill>
          <a:blip r:embed="rId7"/>
          <a:stretch>
            <a:fillRect/>
          </a:stretch>
        </p:blipFill>
        <p:spPr>
          <a:xfrm>
            <a:off x="2189801" y="4170860"/>
            <a:ext cx="3889244" cy="1949986"/>
          </a:xfrm>
          <a:prstGeom prst="rect">
            <a:avLst/>
          </a:prstGeom>
          <a:ln>
            <a:solidFill>
              <a:schemeClr val="accent1">
                <a:shade val="50000"/>
              </a:schemeClr>
            </a:solidFill>
          </a:ln>
        </p:spPr>
      </p:pic>
    </p:spTree>
    <p:extLst>
      <p:ext uri="{BB962C8B-B14F-4D97-AF65-F5344CB8AC3E}">
        <p14:creationId xmlns:p14="http://schemas.microsoft.com/office/powerpoint/2010/main" val="2324427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9" descr="(click to enlarge)">
            <a:hlinkClick r:id="rId2"/>
            <a:extLst>
              <a:ext uri="{FF2B5EF4-FFF2-40B4-BE49-F238E27FC236}">
                <a16:creationId xmlns:a16="http://schemas.microsoft.com/office/drawing/2014/main" id="{E8181AD0-2E4C-44A7-8E0B-4EE466A093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502" y="1964531"/>
            <a:ext cx="2374608"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7" descr="IMGP0636">
            <a:extLst>
              <a:ext uri="{FF2B5EF4-FFF2-40B4-BE49-F238E27FC236}">
                <a16:creationId xmlns:a16="http://schemas.microsoft.com/office/drawing/2014/main" id="{C751C9BF-4E55-462F-954F-2E942812A8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964531"/>
            <a:ext cx="252095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8" descr="IMGP3012">
            <a:extLst>
              <a:ext uri="{FF2B5EF4-FFF2-40B4-BE49-F238E27FC236}">
                <a16:creationId xmlns:a16="http://schemas.microsoft.com/office/drawing/2014/main" id="{E51A178D-98A9-4D48-9AB5-F87753F163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3939009"/>
            <a:ext cx="2520950"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4">
            <a:extLst>
              <a:ext uri="{FF2B5EF4-FFF2-40B4-BE49-F238E27FC236}">
                <a16:creationId xmlns:a16="http://schemas.microsoft.com/office/drawing/2014/main" id="{BBE13D28-E374-410D-AF77-8A53777AA9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9259" r="7408" b="13580"/>
          <a:stretch>
            <a:fillRect/>
          </a:stretch>
        </p:blipFill>
        <p:spPr bwMode="auto">
          <a:xfrm>
            <a:off x="6227763" y="1964531"/>
            <a:ext cx="2519362"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5">
            <a:extLst>
              <a:ext uri="{FF2B5EF4-FFF2-40B4-BE49-F238E27FC236}">
                <a16:creationId xmlns:a16="http://schemas.microsoft.com/office/drawing/2014/main" id="{B2CBA80C-7E9A-4282-8745-9B6A290D4A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6250" t="18333" r="30000" b="16667"/>
          <a:stretch>
            <a:fillRect/>
          </a:stretch>
        </p:blipFill>
        <p:spPr bwMode="auto">
          <a:xfrm>
            <a:off x="6227763" y="3939009"/>
            <a:ext cx="2519362"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A4BDA043-73B0-423C-9D0E-9527D9531771}"/>
              </a:ext>
            </a:extLst>
          </p:cNvPr>
          <p:cNvSpPr txBox="1">
            <a:spLocks/>
          </p:cNvSpPr>
          <p:nvPr/>
        </p:nvSpPr>
        <p:spPr>
          <a:xfrm>
            <a:off x="1558212" y="513184"/>
            <a:ext cx="6624735" cy="699796"/>
          </a:xfrm>
          <a:prstGeom prst="rect">
            <a:avLst/>
          </a:prstGeom>
        </p:spPr>
        <p:txBody>
          <a:bodyPr>
            <a:normAutofit fontScale="90000"/>
          </a:bodyPr>
          <a:lstStyle>
            <a:lvl1pPr algn="l" defTabSz="685800" rtl="0" eaLnBrk="1" latinLnBrk="0" hangingPunct="1">
              <a:lnSpc>
                <a:spcPct val="90000"/>
              </a:lnSpc>
              <a:spcBef>
                <a:spcPct val="0"/>
              </a:spcBef>
              <a:buNone/>
              <a:defRPr sz="1875" b="1" kern="1200">
                <a:solidFill>
                  <a:schemeClr val="accent1"/>
                </a:solidFill>
                <a:latin typeface="+mj-lt"/>
                <a:ea typeface="+mj-ea"/>
                <a:cs typeface="+mj-cs"/>
              </a:defRPr>
            </a:lvl1pPr>
          </a:lstStyle>
          <a:p>
            <a:r>
              <a:rPr lang="en-GB" sz="3200" dirty="0">
                <a:latin typeface="Arial" panose="020B0604020202020204" pitchFamily="34" charset="0"/>
                <a:cs typeface="Arial" panose="020B0604020202020204" pitchFamily="34" charset="0"/>
              </a:rPr>
              <a:t>Example: Productive machine safety</a:t>
            </a:r>
          </a:p>
          <a:p>
            <a:endParaRPr lang="en-GB" sz="3200" dirty="0">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62" name="Picture 2">
            <a:extLst>
              <a:ext uri="{FF2B5EF4-FFF2-40B4-BE49-F238E27FC236}">
                <a16:creationId xmlns:a16="http://schemas.microsoft.com/office/drawing/2014/main" id="{D591C59A-5EF8-4410-A3CB-787C8C5BF8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1309"/>
          <a:stretch>
            <a:fillRect/>
          </a:stretch>
        </p:blipFill>
        <p:spPr bwMode="auto">
          <a:xfrm>
            <a:off x="152400" y="1905000"/>
            <a:ext cx="8839200" cy="2913063"/>
          </a:xfrm>
          <a:prstGeom prst="rect">
            <a:avLst/>
          </a:prstGeom>
          <a:noFill/>
          <a:extLst>
            <a:ext uri="{909E8E84-426E-40DD-AFC4-6F175D3DCCD1}">
              <a14:hiddenFill xmlns:a14="http://schemas.microsoft.com/office/drawing/2010/main">
                <a:solidFill>
                  <a:srgbClr val="FFFFFF"/>
                </a:solidFill>
              </a14:hiddenFill>
            </a:ext>
          </a:extLst>
        </p:spPr>
      </p:pic>
      <p:sp>
        <p:nvSpPr>
          <p:cNvPr id="1013763" name="Text Box 3">
            <a:extLst>
              <a:ext uri="{FF2B5EF4-FFF2-40B4-BE49-F238E27FC236}">
                <a16:creationId xmlns:a16="http://schemas.microsoft.com/office/drawing/2014/main" id="{A903E9B7-6B29-45F8-8D0F-3C55FEDF0AD1}"/>
              </a:ext>
            </a:extLst>
          </p:cNvPr>
          <p:cNvSpPr txBox="1">
            <a:spLocks noChangeArrowheads="1"/>
          </p:cNvSpPr>
          <p:nvPr/>
        </p:nvSpPr>
        <p:spPr bwMode="auto">
          <a:xfrm>
            <a:off x="1209868" y="4940559"/>
            <a:ext cx="2615683" cy="923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en-US" altLang="ja-JP" sz="5400" dirty="0"/>
              <a:t>Before </a:t>
            </a:r>
          </a:p>
        </p:txBody>
      </p:sp>
      <p:sp>
        <p:nvSpPr>
          <p:cNvPr id="4" name="Text Box 3">
            <a:extLst>
              <a:ext uri="{FF2B5EF4-FFF2-40B4-BE49-F238E27FC236}">
                <a16:creationId xmlns:a16="http://schemas.microsoft.com/office/drawing/2014/main" id="{B906B4EF-9789-4DFA-91A9-D32CA98849EB}"/>
              </a:ext>
            </a:extLst>
          </p:cNvPr>
          <p:cNvSpPr txBox="1">
            <a:spLocks noChangeArrowheads="1"/>
          </p:cNvSpPr>
          <p:nvPr/>
        </p:nvSpPr>
        <p:spPr bwMode="auto">
          <a:xfrm>
            <a:off x="5924939" y="4929673"/>
            <a:ext cx="1903446" cy="923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en-US" altLang="ja-JP" sz="5400" dirty="0"/>
              <a:t>After</a:t>
            </a:r>
          </a:p>
        </p:txBody>
      </p:sp>
      <p:sp>
        <p:nvSpPr>
          <p:cNvPr id="5" name="Title 1">
            <a:extLst>
              <a:ext uri="{FF2B5EF4-FFF2-40B4-BE49-F238E27FC236}">
                <a16:creationId xmlns:a16="http://schemas.microsoft.com/office/drawing/2014/main" id="{91740929-BAAD-4598-9979-C82330C081D9}"/>
              </a:ext>
            </a:extLst>
          </p:cNvPr>
          <p:cNvSpPr txBox="1">
            <a:spLocks/>
          </p:cNvSpPr>
          <p:nvPr/>
        </p:nvSpPr>
        <p:spPr>
          <a:xfrm>
            <a:off x="1558212" y="550507"/>
            <a:ext cx="6624735" cy="699796"/>
          </a:xfrm>
          <a:prstGeom prst="rect">
            <a:avLst/>
          </a:prstGeom>
        </p:spPr>
        <p:txBody>
          <a:bodyPr>
            <a:normAutofit fontScale="82500" lnSpcReduction="10000"/>
          </a:bodyPr>
          <a:lstStyle>
            <a:lvl1pPr algn="l" defTabSz="685800" rtl="0" eaLnBrk="1" latinLnBrk="0" hangingPunct="1">
              <a:lnSpc>
                <a:spcPct val="90000"/>
              </a:lnSpc>
              <a:spcBef>
                <a:spcPct val="0"/>
              </a:spcBef>
              <a:buNone/>
              <a:defRPr sz="1875" b="1" kern="1200">
                <a:solidFill>
                  <a:schemeClr val="accent1"/>
                </a:solidFill>
                <a:latin typeface="+mj-lt"/>
                <a:ea typeface="+mj-ea"/>
                <a:cs typeface="+mj-cs"/>
              </a:defRPr>
            </a:lvl1pPr>
          </a:lstStyle>
          <a:p>
            <a:r>
              <a:rPr lang="en-GB" sz="3200" dirty="0">
                <a:latin typeface="Arial" panose="020B0604020202020204" pitchFamily="34" charset="0"/>
                <a:cs typeface="Arial" panose="020B0604020202020204" pitchFamily="34" charset="0"/>
              </a:rPr>
              <a:t>Example: Materials handling and storage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1746" name="Picture 2">
            <a:extLst>
              <a:ext uri="{FF2B5EF4-FFF2-40B4-BE49-F238E27FC236}">
                <a16:creationId xmlns:a16="http://schemas.microsoft.com/office/drawing/2014/main" id="{50122A3D-DC05-492D-8D7A-EEF0837857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557338"/>
            <a:ext cx="4175125" cy="2960687"/>
          </a:xfrm>
          <a:prstGeom prst="rect">
            <a:avLst/>
          </a:prstGeom>
          <a:noFill/>
          <a:extLst>
            <a:ext uri="{909E8E84-426E-40DD-AFC4-6F175D3DCCD1}">
              <a14:hiddenFill xmlns:a14="http://schemas.microsoft.com/office/drawing/2010/main">
                <a:solidFill>
                  <a:srgbClr val="FFFFFF"/>
                </a:solidFill>
              </a14:hiddenFill>
            </a:ext>
          </a:extLst>
        </p:spPr>
      </p:pic>
      <p:pic>
        <p:nvPicPr>
          <p:cNvPr id="1311747" name="Picture 3">
            <a:extLst>
              <a:ext uri="{FF2B5EF4-FFF2-40B4-BE49-F238E27FC236}">
                <a16:creationId xmlns:a16="http://schemas.microsoft.com/office/drawing/2014/main" id="{C5AFC8A8-18E0-433A-83FB-29D3485D90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557338"/>
            <a:ext cx="3924300" cy="2943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a:extLst>
              <a:ext uri="{FF2B5EF4-FFF2-40B4-BE49-F238E27FC236}">
                <a16:creationId xmlns:a16="http://schemas.microsoft.com/office/drawing/2014/main" id="{8A10DA7C-39EA-4FBD-B4C3-A880C5982996}"/>
              </a:ext>
            </a:extLst>
          </p:cNvPr>
          <p:cNvSpPr txBox="1">
            <a:spLocks noChangeArrowheads="1"/>
          </p:cNvSpPr>
          <p:nvPr/>
        </p:nvSpPr>
        <p:spPr bwMode="auto">
          <a:xfrm>
            <a:off x="1209868" y="4940559"/>
            <a:ext cx="2615683" cy="923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en-US" altLang="ja-JP" sz="5400" dirty="0"/>
              <a:t>Before </a:t>
            </a:r>
          </a:p>
        </p:txBody>
      </p:sp>
      <p:sp>
        <p:nvSpPr>
          <p:cNvPr id="6" name="Text Box 3">
            <a:extLst>
              <a:ext uri="{FF2B5EF4-FFF2-40B4-BE49-F238E27FC236}">
                <a16:creationId xmlns:a16="http://schemas.microsoft.com/office/drawing/2014/main" id="{9AA3956F-378A-4732-9676-4C03907DF4BF}"/>
              </a:ext>
            </a:extLst>
          </p:cNvPr>
          <p:cNvSpPr txBox="1">
            <a:spLocks noChangeArrowheads="1"/>
          </p:cNvSpPr>
          <p:nvPr/>
        </p:nvSpPr>
        <p:spPr bwMode="auto">
          <a:xfrm>
            <a:off x="5924939" y="4929673"/>
            <a:ext cx="1903446" cy="923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en-US" altLang="ja-JP" sz="5400" dirty="0"/>
              <a:t>After</a:t>
            </a:r>
          </a:p>
        </p:txBody>
      </p:sp>
      <p:sp>
        <p:nvSpPr>
          <p:cNvPr id="7" name="Title 1">
            <a:extLst>
              <a:ext uri="{FF2B5EF4-FFF2-40B4-BE49-F238E27FC236}">
                <a16:creationId xmlns:a16="http://schemas.microsoft.com/office/drawing/2014/main" id="{BE838BC0-2F0C-44AE-B7EF-82E0E21F7854}"/>
              </a:ext>
            </a:extLst>
          </p:cNvPr>
          <p:cNvSpPr txBox="1">
            <a:spLocks/>
          </p:cNvSpPr>
          <p:nvPr/>
        </p:nvSpPr>
        <p:spPr>
          <a:xfrm>
            <a:off x="1558212" y="513184"/>
            <a:ext cx="6624735" cy="699796"/>
          </a:xfrm>
          <a:prstGeom prst="rect">
            <a:avLst/>
          </a:prstGeom>
        </p:spPr>
        <p:txBody>
          <a:bodyPr>
            <a:normAutofit fontScale="82500" lnSpcReduction="20000"/>
          </a:bodyPr>
          <a:lstStyle>
            <a:lvl1pPr algn="l" defTabSz="685800" rtl="0" eaLnBrk="1" latinLnBrk="0" hangingPunct="1">
              <a:lnSpc>
                <a:spcPct val="90000"/>
              </a:lnSpc>
              <a:spcBef>
                <a:spcPct val="0"/>
              </a:spcBef>
              <a:buNone/>
              <a:defRPr sz="1875" b="1" kern="1200">
                <a:solidFill>
                  <a:schemeClr val="accent1"/>
                </a:solidFill>
                <a:latin typeface="+mj-lt"/>
                <a:ea typeface="+mj-ea"/>
                <a:cs typeface="+mj-cs"/>
              </a:defRPr>
            </a:lvl1pPr>
          </a:lstStyle>
          <a:p>
            <a:r>
              <a:rPr lang="en-GB" sz="3200" dirty="0">
                <a:latin typeface="Arial" panose="020B0604020202020204" pitchFamily="34" charset="0"/>
                <a:cs typeface="Arial" panose="020B0604020202020204" pitchFamily="34" charset="0"/>
              </a:rPr>
              <a:t>Example: Protection against hazardous substances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11746"/>
                                        </p:tgtEl>
                                        <p:attrNameLst>
                                          <p:attrName>style.visibility</p:attrName>
                                        </p:attrNameLst>
                                      </p:cBhvr>
                                      <p:to>
                                        <p:strVal val="visible"/>
                                      </p:to>
                                    </p:set>
                                    <p:anim calcmode="lin" valueType="num">
                                      <p:cBhvr additive="base">
                                        <p:cTn id="7" dur="500" fill="hold"/>
                                        <p:tgtEl>
                                          <p:spTgt spid="1311746"/>
                                        </p:tgtEl>
                                        <p:attrNameLst>
                                          <p:attrName>ppt_x</p:attrName>
                                        </p:attrNameLst>
                                      </p:cBhvr>
                                      <p:tavLst>
                                        <p:tav tm="0">
                                          <p:val>
                                            <p:strVal val="#ppt_x"/>
                                          </p:val>
                                        </p:tav>
                                        <p:tav tm="100000">
                                          <p:val>
                                            <p:strVal val="#ppt_x"/>
                                          </p:val>
                                        </p:tav>
                                      </p:tavLst>
                                    </p:anim>
                                    <p:anim calcmode="lin" valueType="num">
                                      <p:cBhvr additive="base">
                                        <p:cTn id="8" dur="500" fill="hold"/>
                                        <p:tgtEl>
                                          <p:spTgt spid="13117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LO 2020">
  <a:themeElements>
    <a:clrScheme name="ILO Jan 2020">
      <a:dk1>
        <a:srgbClr val="230050"/>
      </a:dk1>
      <a:lt1>
        <a:sysClr val="window" lastClr="FFFFFF"/>
      </a:lt1>
      <a:dk2>
        <a:srgbClr val="000000"/>
      </a:dk2>
      <a:lt2>
        <a:srgbClr val="F8FCFE"/>
      </a:lt2>
      <a:accent1>
        <a:srgbClr val="1E2DBE"/>
      </a:accent1>
      <a:accent2>
        <a:srgbClr val="FA3C4B"/>
      </a:accent2>
      <a:accent3>
        <a:srgbClr val="FFCD2D"/>
      </a:accent3>
      <a:accent4>
        <a:srgbClr val="960A55"/>
      </a:accent4>
      <a:accent5>
        <a:srgbClr val="05D2D2"/>
      </a:accent5>
      <a:accent6>
        <a:srgbClr val="8CE164"/>
      </a:accent6>
      <a:hlink>
        <a:srgbClr val="230050"/>
      </a:hlink>
      <a:folHlink>
        <a:srgbClr val="23005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LO Presentation 16x9.potx" id="{1B78B7CC-6F33-4AED-B988-F1824BC14DB2}" vid="{017B0592-C5E0-43A0-8804-D21738B904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English+PowerPoint+Presentation</Template>
  <TotalTime>0</TotalTime>
  <Words>2088</Words>
  <Application>Microsoft Office PowerPoint</Application>
  <PresentationFormat>On-screen Show (4:3)</PresentationFormat>
  <Paragraphs>323</Paragraphs>
  <Slides>30</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Arial Narrow</vt:lpstr>
      <vt:lpstr>Calibri</vt:lpstr>
      <vt:lpstr>Times</vt:lpstr>
      <vt:lpstr>Times New Roman</vt:lpstr>
      <vt:lpstr>Wingdings</vt:lpstr>
      <vt:lpstr>Wingdings 3</vt:lpstr>
      <vt:lpstr>ILO 2020</vt:lpstr>
      <vt:lpstr>Roles of Trade Unions in Promoting OSH policies and Employment Injury Benefits</vt:lpstr>
      <vt:lpstr>PowerPoint Presentation</vt:lpstr>
      <vt:lpstr>ILO Promotional Framework for Occupational Safety and Health Convention, 2006 (No. 187)</vt:lpstr>
      <vt:lpstr>THE ROLE OF WORKERS</vt:lpstr>
      <vt:lpstr>Exercise in risk assessment: Where are hazards and how serious the damages?</vt:lpstr>
      <vt:lpstr>Example: Caught in conveyor belt</vt:lpstr>
      <vt:lpstr>PowerPoint Presentation</vt:lpstr>
      <vt:lpstr>PowerPoint Presentation</vt:lpstr>
      <vt:lpstr>PowerPoint Presentation</vt:lpstr>
      <vt:lpstr>THE ROLE OF SOCIAL SECURITY</vt:lpstr>
      <vt:lpstr> </vt:lpstr>
      <vt:lpstr>Basic structure of employment injury benefits schemes</vt:lpstr>
      <vt:lpstr>Employment injury benefits</vt:lpstr>
      <vt:lpstr>ILO Conventions on Employment Injury Benefits</vt:lpstr>
      <vt:lpstr>Risks covered by C.102</vt:lpstr>
      <vt:lpstr>Ratification of C.102 by branch and C.121</vt:lpstr>
      <vt:lpstr>International standards on employment injury benefits: principles</vt:lpstr>
      <vt:lpstr>International standards on periodical payments for standard beneficiaries married with 2 children </vt:lpstr>
      <vt:lpstr>Scope for improvement </vt:lpstr>
      <vt:lpstr>Group work - Instruction</vt:lpstr>
      <vt:lpstr>Group work – Questions</vt:lpstr>
      <vt:lpstr>Thank you for your attention  For further information, please visit our webpage at</vt:lpstr>
      <vt:lpstr>Comments for BiH, North Macedonia, Montenegro and Serbia </vt:lpstr>
      <vt:lpstr>Comments for Kosovo</vt:lpstr>
      <vt:lpstr>PowerPoint Presentation</vt:lpstr>
      <vt:lpstr>Continual improvement of OSH performance by PDCA cycle</vt:lpstr>
      <vt:lpstr>PowerPoint Presentation</vt:lpstr>
      <vt:lpstr>PowerPoint Presentation</vt:lpstr>
      <vt:lpstr>Comparison of premium rating methods</vt:lpstr>
      <vt:lpstr>PowerPoint Presentation</vt:lpstr>
    </vt:vector>
  </TitlesOfParts>
  <Company>ILO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title here 40pt</dc:title>
  <dc:creator>Hirose, Kenichi</dc:creator>
  <cp:lastModifiedBy>Hirose, Kenichi</cp:lastModifiedBy>
  <cp:revision>266</cp:revision>
  <cp:lastPrinted>2022-10-04T10:16:04Z</cp:lastPrinted>
  <dcterms:created xsi:type="dcterms:W3CDTF">2020-09-08T08:23:51Z</dcterms:created>
  <dcterms:modified xsi:type="dcterms:W3CDTF">2023-04-24T08:21:41Z</dcterms:modified>
</cp:coreProperties>
</file>