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3">
  <p:sldMasterIdLst>
    <p:sldMasterId id="2147485197" r:id="rId1"/>
    <p:sldMasterId id="2147485265" r:id="rId2"/>
  </p:sldMasterIdLst>
  <p:notesMasterIdLst>
    <p:notesMasterId r:id="rId35"/>
  </p:notesMasterIdLst>
  <p:handoutMasterIdLst>
    <p:handoutMasterId r:id="rId36"/>
  </p:handoutMasterIdLst>
  <p:sldIdLst>
    <p:sldId id="256" r:id="rId3"/>
    <p:sldId id="295" r:id="rId4"/>
    <p:sldId id="305" r:id="rId5"/>
    <p:sldId id="280" r:id="rId6"/>
    <p:sldId id="334" r:id="rId7"/>
    <p:sldId id="338" r:id="rId8"/>
    <p:sldId id="267" r:id="rId9"/>
    <p:sldId id="339" r:id="rId10"/>
    <p:sldId id="268" r:id="rId11"/>
    <p:sldId id="269" r:id="rId12"/>
    <p:sldId id="340" r:id="rId13"/>
    <p:sldId id="311" r:id="rId14"/>
    <p:sldId id="312" r:id="rId15"/>
    <p:sldId id="299" r:id="rId16"/>
    <p:sldId id="261" r:id="rId17"/>
    <p:sldId id="303" r:id="rId18"/>
    <p:sldId id="270" r:id="rId19"/>
    <p:sldId id="271" r:id="rId20"/>
    <p:sldId id="330" r:id="rId21"/>
    <p:sldId id="293" r:id="rId22"/>
    <p:sldId id="332" r:id="rId23"/>
    <p:sldId id="333" r:id="rId24"/>
    <p:sldId id="317" r:id="rId25"/>
    <p:sldId id="318" r:id="rId26"/>
    <p:sldId id="273" r:id="rId27"/>
    <p:sldId id="308" r:id="rId28"/>
    <p:sldId id="313" r:id="rId29"/>
    <p:sldId id="326" r:id="rId30"/>
    <p:sldId id="327" r:id="rId31"/>
    <p:sldId id="328" r:id="rId32"/>
    <p:sldId id="329" r:id="rId33"/>
    <p:sldId id="306" r:id="rId34"/>
  </p:sldIdLst>
  <p:sldSz cx="9144000" cy="6858000" type="screen4x3"/>
  <p:notesSz cx="6797675" cy="9926638"/>
  <p:defaultTextStyle>
    <a:defPPr>
      <a:defRPr lang="en-US"/>
    </a:defPPr>
    <a:lvl1pPr algn="l" rtl="0" fontAlgn="base">
      <a:spcBef>
        <a:spcPct val="0"/>
      </a:spcBef>
      <a:spcAft>
        <a:spcPct val="0"/>
      </a:spcAft>
      <a:defRPr sz="1600" b="1" kern="1200">
        <a:solidFill>
          <a:schemeClr val="tx1"/>
        </a:solidFill>
        <a:latin typeface="Trebuchet MS" pitchFamily="34" charset="0"/>
        <a:ea typeface="MS PGothic" pitchFamily="34" charset="-128"/>
        <a:cs typeface="+mn-cs"/>
      </a:defRPr>
    </a:lvl1pPr>
    <a:lvl2pPr marL="4572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2pPr>
    <a:lvl3pPr marL="9144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3pPr>
    <a:lvl4pPr marL="13716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4pPr>
    <a:lvl5pPr marL="18288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5pPr>
    <a:lvl6pPr marL="2286000" algn="l" defTabSz="914400" rtl="0" eaLnBrk="1" latinLnBrk="0" hangingPunct="1">
      <a:defRPr sz="1600" b="1" kern="1200">
        <a:solidFill>
          <a:schemeClr val="tx1"/>
        </a:solidFill>
        <a:latin typeface="Trebuchet MS" pitchFamily="34" charset="0"/>
        <a:ea typeface="MS PGothic" pitchFamily="34" charset="-128"/>
        <a:cs typeface="+mn-cs"/>
      </a:defRPr>
    </a:lvl6pPr>
    <a:lvl7pPr marL="2743200" algn="l" defTabSz="914400" rtl="0" eaLnBrk="1" latinLnBrk="0" hangingPunct="1">
      <a:defRPr sz="1600" b="1" kern="1200">
        <a:solidFill>
          <a:schemeClr val="tx1"/>
        </a:solidFill>
        <a:latin typeface="Trebuchet MS" pitchFamily="34" charset="0"/>
        <a:ea typeface="MS PGothic" pitchFamily="34" charset="-128"/>
        <a:cs typeface="+mn-cs"/>
      </a:defRPr>
    </a:lvl7pPr>
    <a:lvl8pPr marL="3200400" algn="l" defTabSz="914400" rtl="0" eaLnBrk="1" latinLnBrk="0" hangingPunct="1">
      <a:defRPr sz="1600" b="1" kern="1200">
        <a:solidFill>
          <a:schemeClr val="tx1"/>
        </a:solidFill>
        <a:latin typeface="Trebuchet MS" pitchFamily="34" charset="0"/>
        <a:ea typeface="MS PGothic" pitchFamily="34" charset="-128"/>
        <a:cs typeface="+mn-cs"/>
      </a:defRPr>
    </a:lvl8pPr>
    <a:lvl9pPr marL="3657600" algn="l" defTabSz="914400" rtl="0" eaLnBrk="1" latinLnBrk="0" hangingPunct="1">
      <a:defRPr sz="1600" b="1" kern="1200">
        <a:solidFill>
          <a:schemeClr val="tx1"/>
        </a:solidFill>
        <a:latin typeface="Trebuchet MS" pitchFamily="34" charset="0"/>
        <a:ea typeface="MS PGothic" pitchFamily="34" charset="-128"/>
        <a:cs typeface="+mn-cs"/>
      </a:defRPr>
    </a:lvl9pPr>
  </p:defaultTextStyle>
  <p:extLst>
    <p:ext uri="{EFAFB233-063F-42B5-8137-9DF3F51BA10A}">
      <p15:sldGuideLst xmlns:p15="http://schemas.microsoft.com/office/powerpoint/2012/main" xmlns="">
        <p15:guide id="1" orient="horz" pos="2183" userDrawn="1">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784851"/>
    <a:srgbClr val="5B92E5"/>
    <a:srgbClr val="005B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25" autoAdjust="0"/>
    <p:restoredTop sz="92573" autoAdjust="0"/>
  </p:normalViewPr>
  <p:slideViewPr>
    <p:cSldViewPr snapToGrid="0" snapToObjects="1">
      <p:cViewPr>
        <p:scale>
          <a:sx n="74" d="100"/>
          <a:sy n="74" d="100"/>
        </p:scale>
        <p:origin x="-1170" y="48"/>
      </p:cViewPr>
      <p:guideLst>
        <p:guide orient="horz" pos="2183"/>
        <p:guide pos="2880"/>
      </p:guideLst>
    </p:cSldViewPr>
  </p:slideViewPr>
  <p:notesTextViewPr>
    <p:cViewPr>
      <p:scale>
        <a:sx n="1" d="1"/>
        <a:sy n="1" d="1"/>
      </p:scale>
      <p:origin x="0" y="0"/>
    </p:cViewPr>
  </p:notesTextViewPr>
  <p:notesViewPr>
    <p:cSldViewPr snapToGrid="0" snapToObjects="1">
      <p:cViewPr varScale="1">
        <p:scale>
          <a:sx n="79" d="100"/>
          <a:sy n="79" d="100"/>
        </p:scale>
        <p:origin x="331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D:\Work\WAGE\GWR\Disclosure%20table\GWR%202016%20Figures%20PART%20I%20December%202016_FINAL.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D:\Work\WAGE\GWR\Disclosure%20table\GWR%202016%20Figures%20PART%20I%20December%202016_FINAL.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D:\Work\WAGE\GWR\Disclosure%20table\GWR%202016%20Figures%20PART%20I%20December%202016_FINAL.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D:\Work\WAGE\Presentation\Moldova%20Charts.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D:\Work\WAGE\Presentation\Moldova%20Charts.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D:\Work\WAGE\Presentation\Moldova%20Charts.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D:\Work\WAGE\Presentation\Ukraine%20Charts.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D:\Work\WAGE\Presentation\Moldova%20Charts.xlsx" TargetMode="External"/></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file:///D:\Work\WAGE\Presentation\Moldova%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solidFill>
                  <a:schemeClr val="tx1"/>
                </a:solidFill>
              </a:rPr>
              <a:t>Emerging</a:t>
            </a:r>
          </a:p>
        </c:rich>
      </c:tx>
      <c:layout>
        <c:manualLayout>
          <c:xMode val="edge"/>
          <c:yMode val="edge"/>
          <c:x val="7.0459230943299839E-2"/>
          <c:y val="4.6026395412944197E-2"/>
        </c:manualLayout>
      </c:layout>
      <c:overlay val="0"/>
      <c:spPr>
        <a:noFill/>
        <a:ln>
          <a:noFill/>
        </a:ln>
        <a:effectLst/>
      </c:spPr>
    </c:title>
    <c:autoTitleDeleted val="0"/>
    <c:plotArea>
      <c:layout>
        <c:manualLayout>
          <c:layoutTarget val="inner"/>
          <c:xMode val="edge"/>
          <c:yMode val="edge"/>
          <c:x val="8.1657510062294658E-2"/>
          <c:y val="0.2076941093009107"/>
          <c:w val="0.87475167578240987"/>
          <c:h val="0.6558851949485125"/>
        </c:manualLayout>
      </c:layout>
      <c:barChart>
        <c:barDir val="col"/>
        <c:grouping val="clustered"/>
        <c:varyColors val="0"/>
        <c:ser>
          <c:idx val="0"/>
          <c:order val="0"/>
          <c:spPr>
            <a:solidFill>
              <a:srgbClr val="92D050"/>
            </a:solidFill>
            <a:ln>
              <a:noFill/>
            </a:ln>
            <a:effectLst/>
          </c:spPr>
          <c:invertIfNegative val="0"/>
          <c:dLbls>
            <c:dLbl>
              <c:idx val="6"/>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89C-4459-8842-C4A40D5FAC60}"/>
                </c:ext>
              </c:extLst>
            </c:dLbl>
            <c:dLbl>
              <c:idx val="7"/>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89C-4459-8842-C4A40D5FAC60}"/>
                </c:ext>
              </c:extLst>
            </c:dLbl>
            <c:dLbl>
              <c:idx val="8"/>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89C-4459-8842-C4A40D5FAC60}"/>
                </c:ext>
              </c:extLst>
            </c:dLbl>
            <c:dLbl>
              <c:idx val="9"/>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89C-4459-8842-C4A40D5FAC6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 6'!$B$9:$B$18</c:f>
              <c:numCache>
                <c:formatCode>@</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'Figure 6'!$E$9:$E$18</c:f>
              <c:numCache>
                <c:formatCode>0.0</c:formatCode>
                <c:ptCount val="10"/>
                <c:pt idx="0">
                  <c:v>8.5426848</c:v>
                </c:pt>
                <c:pt idx="1">
                  <c:v>9.4516614000000008</c:v>
                </c:pt>
                <c:pt idx="2">
                  <c:v>6.7435986999999997</c:v>
                </c:pt>
                <c:pt idx="3">
                  <c:v>4.1104794</c:v>
                </c:pt>
                <c:pt idx="4">
                  <c:v>6.0452006999999996</c:v>
                </c:pt>
                <c:pt idx="5">
                  <c:v>5.3877398999999997</c:v>
                </c:pt>
                <c:pt idx="6">
                  <c:v>6.5685766000000001</c:v>
                </c:pt>
                <c:pt idx="7">
                  <c:v>6.0190973000000003</c:v>
                </c:pt>
                <c:pt idx="8">
                  <c:v>3.9172641000000001</c:v>
                </c:pt>
                <c:pt idx="9">
                  <c:v>2.4820117000000002</c:v>
                </c:pt>
              </c:numCache>
            </c:numRef>
          </c:val>
          <c:extLst xmlns:c16r2="http://schemas.microsoft.com/office/drawing/2015/06/chart">
            <c:ext xmlns:c16="http://schemas.microsoft.com/office/drawing/2014/chart" uri="{C3380CC4-5D6E-409C-BE32-E72D297353CC}">
              <c16:uniqueId val="{00000004-689C-4459-8842-C4A40D5FAC60}"/>
            </c:ext>
          </c:extLst>
        </c:ser>
        <c:dLbls>
          <c:showLegendKey val="0"/>
          <c:showVal val="0"/>
          <c:showCatName val="0"/>
          <c:showSerName val="0"/>
          <c:showPercent val="0"/>
          <c:showBubbleSize val="0"/>
        </c:dLbls>
        <c:gapWidth val="50"/>
        <c:overlap val="-27"/>
        <c:axId val="136550656"/>
        <c:axId val="136556544"/>
      </c:barChart>
      <c:catAx>
        <c:axId val="136550656"/>
        <c:scaling>
          <c:orientation val="minMax"/>
        </c:scaling>
        <c:delete val="0"/>
        <c:axPos val="b"/>
        <c:numFmt formatCode="@"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36556544"/>
        <c:crosses val="autoZero"/>
        <c:auto val="1"/>
        <c:lblAlgn val="ctr"/>
        <c:lblOffset val="100"/>
        <c:noMultiLvlLbl val="0"/>
      </c:catAx>
      <c:valAx>
        <c:axId val="136556544"/>
        <c:scaling>
          <c:orientation val="minMax"/>
        </c:scaling>
        <c:delete val="0"/>
        <c:axPos val="l"/>
        <c:numFmt formatCode="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36550656"/>
        <c:crosses val="autoZero"/>
        <c:crossBetween val="between"/>
        <c:majorUnit val="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sz="2000" dirty="0">
                <a:solidFill>
                  <a:schemeClr val="tx1"/>
                </a:solidFill>
              </a:rPr>
              <a:t>G20</a:t>
            </a:r>
          </a:p>
        </c:rich>
      </c:tx>
      <c:layout>
        <c:manualLayout>
          <c:xMode val="edge"/>
          <c:yMode val="edge"/>
          <c:x val="0.24380497985696484"/>
          <c:y val="1.7901106082128838E-2"/>
        </c:manualLayout>
      </c:layout>
      <c:overlay val="0"/>
      <c:spPr>
        <a:noFill/>
        <a:ln>
          <a:noFill/>
        </a:ln>
        <a:effectLst/>
      </c:spPr>
    </c:title>
    <c:autoTitleDeleted val="0"/>
    <c:plotArea>
      <c:layout/>
      <c:barChart>
        <c:barDir val="col"/>
        <c:grouping val="clustered"/>
        <c:varyColors val="0"/>
        <c:ser>
          <c:idx val="0"/>
          <c:order val="0"/>
          <c:spPr>
            <a:solidFill>
              <a:schemeClr val="accent4"/>
            </a:solidFill>
            <a:ln>
              <a:noFill/>
            </a:ln>
            <a:effectLst/>
          </c:spPr>
          <c:invertIfNegative val="0"/>
          <c:dLbls>
            <c:dLbl>
              <c:idx val="6"/>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55F-4965-8E66-1E7EBCBBDAE3}"/>
                </c:ext>
              </c:extLst>
            </c:dLbl>
            <c:dLbl>
              <c:idx val="7"/>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55F-4965-8E66-1E7EBCBBDAE3}"/>
                </c:ext>
              </c:extLst>
            </c:dLbl>
            <c:dLbl>
              <c:idx val="8"/>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55F-4965-8E66-1E7EBCBBDAE3}"/>
                </c:ext>
              </c:extLst>
            </c:dLbl>
            <c:dLbl>
              <c:idx val="9"/>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55F-4965-8E66-1E7EBCBBDAE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 6'!$B$9:$B$18</c:f>
              <c:numCache>
                <c:formatCode>@</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'Figure 6'!$D$9:$D$18</c:f>
              <c:numCache>
                <c:formatCode>0.0</c:formatCode>
                <c:ptCount val="10"/>
                <c:pt idx="0">
                  <c:v>2.9775366000000001</c:v>
                </c:pt>
                <c:pt idx="1">
                  <c:v>3.4838205000000002</c:v>
                </c:pt>
                <c:pt idx="2">
                  <c:v>1.6493317000000001</c:v>
                </c:pt>
                <c:pt idx="3">
                  <c:v>1.7298255</c:v>
                </c:pt>
                <c:pt idx="4">
                  <c:v>2.7346284000000001</c:v>
                </c:pt>
                <c:pt idx="5">
                  <c:v>1.8418417</c:v>
                </c:pt>
                <c:pt idx="6">
                  <c:v>2.6967574999999999</c:v>
                </c:pt>
                <c:pt idx="7">
                  <c:v>2.6221494000000001</c:v>
                </c:pt>
                <c:pt idx="8">
                  <c:v>1.8733455999999999</c:v>
                </c:pt>
                <c:pt idx="9">
                  <c:v>2.0088379999999999</c:v>
                </c:pt>
              </c:numCache>
            </c:numRef>
          </c:val>
          <c:extLst xmlns:c16r2="http://schemas.microsoft.com/office/drawing/2015/06/chart">
            <c:ext xmlns:c16="http://schemas.microsoft.com/office/drawing/2014/chart" uri="{C3380CC4-5D6E-409C-BE32-E72D297353CC}">
              <c16:uniqueId val="{00000004-E55F-4965-8E66-1E7EBCBBDAE3}"/>
            </c:ext>
          </c:extLst>
        </c:ser>
        <c:dLbls>
          <c:showLegendKey val="0"/>
          <c:showVal val="0"/>
          <c:showCatName val="0"/>
          <c:showSerName val="0"/>
          <c:showPercent val="0"/>
          <c:showBubbleSize val="0"/>
        </c:dLbls>
        <c:gapWidth val="50"/>
        <c:overlap val="-27"/>
        <c:axId val="143370496"/>
        <c:axId val="143380480"/>
      </c:barChart>
      <c:catAx>
        <c:axId val="143370496"/>
        <c:scaling>
          <c:orientation val="minMax"/>
        </c:scaling>
        <c:delete val="0"/>
        <c:axPos val="b"/>
        <c:numFmt formatCode="@"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95000"/>
                    <a:lumOff val="5000"/>
                  </a:schemeClr>
                </a:solidFill>
                <a:latin typeface="+mn-lt"/>
                <a:ea typeface="+mn-ea"/>
                <a:cs typeface="+mn-cs"/>
              </a:defRPr>
            </a:pPr>
            <a:endParaRPr lang="en-US"/>
          </a:p>
        </c:txPr>
        <c:crossAx val="143380480"/>
        <c:crosses val="autoZero"/>
        <c:auto val="1"/>
        <c:lblAlgn val="ctr"/>
        <c:lblOffset val="100"/>
        <c:noMultiLvlLbl val="0"/>
      </c:catAx>
      <c:valAx>
        <c:axId val="143380480"/>
        <c:scaling>
          <c:orientation val="minMax"/>
        </c:scaling>
        <c:delete val="0"/>
        <c:axPos val="l"/>
        <c:numFmt formatCode="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4337049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solidFill>
                  <a:schemeClr val="tx1">
                    <a:lumMod val="95000"/>
                    <a:lumOff val="5000"/>
                  </a:schemeClr>
                </a:solidFill>
              </a:rPr>
              <a:t>Developed</a:t>
            </a:r>
          </a:p>
        </c:rich>
      </c:tx>
      <c:layout>
        <c:manualLayout>
          <c:xMode val="edge"/>
          <c:yMode val="edge"/>
          <c:x val="6.8871262971206049E-2"/>
          <c:y val="1.2018030831453742E-2"/>
        </c:manualLayout>
      </c:layout>
      <c:overlay val="0"/>
      <c:spPr>
        <a:noFill/>
        <a:ln>
          <a:noFill/>
        </a:ln>
        <a:effectLst/>
      </c:spPr>
    </c:title>
    <c:autoTitleDeleted val="0"/>
    <c:plotArea>
      <c:layout/>
      <c:barChart>
        <c:barDir val="col"/>
        <c:grouping val="clustered"/>
        <c:varyColors val="0"/>
        <c:ser>
          <c:idx val="0"/>
          <c:order val="0"/>
          <c:spPr>
            <a:solidFill>
              <a:schemeClr val="bg2">
                <a:lumMod val="50000"/>
              </a:schemeClr>
            </a:solidFill>
            <a:ln>
              <a:noFill/>
            </a:ln>
            <a:effectLst/>
          </c:spPr>
          <c:invertIfNegative val="0"/>
          <c:dLbls>
            <c:dLbl>
              <c:idx val="6"/>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852-4822-B1CF-84A0EF0CAB41}"/>
                </c:ext>
              </c:extLst>
            </c:dLbl>
            <c:dLbl>
              <c:idx val="7"/>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852-4822-B1CF-84A0EF0CAB41}"/>
                </c:ext>
              </c:extLst>
            </c:dLbl>
            <c:dLbl>
              <c:idx val="8"/>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852-4822-B1CF-84A0EF0CAB41}"/>
                </c:ext>
              </c:extLst>
            </c:dLbl>
            <c:dLbl>
              <c:idx val="9"/>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852-4822-B1CF-84A0EF0CAB4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 6'!$B$9:$B$18</c:f>
              <c:numCache>
                <c:formatCode>@</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'Figure 6'!$C$9:$C$18</c:f>
              <c:numCache>
                <c:formatCode>0.0</c:formatCode>
                <c:ptCount val="10"/>
                <c:pt idx="0">
                  <c:v>0.61526585</c:v>
                </c:pt>
                <c:pt idx="1">
                  <c:v>0.74386841999999997</c:v>
                </c:pt>
                <c:pt idx="2">
                  <c:v>-0.90111825999999995</c:v>
                </c:pt>
                <c:pt idx="3">
                  <c:v>0.46095872999999998</c:v>
                </c:pt>
                <c:pt idx="4">
                  <c:v>0.86261650999999995</c:v>
                </c:pt>
                <c:pt idx="5">
                  <c:v>-0.29937059999999999</c:v>
                </c:pt>
                <c:pt idx="6">
                  <c:v>0.23037329000000001</c:v>
                </c:pt>
                <c:pt idx="7">
                  <c:v>0.36514907000000002</c:v>
                </c:pt>
                <c:pt idx="8">
                  <c:v>0.46021184999999998</c:v>
                </c:pt>
                <c:pt idx="9">
                  <c:v>1.6750058999999999</c:v>
                </c:pt>
              </c:numCache>
            </c:numRef>
          </c:val>
          <c:extLst xmlns:c16r2="http://schemas.microsoft.com/office/drawing/2015/06/chart">
            <c:ext xmlns:c16="http://schemas.microsoft.com/office/drawing/2014/chart" uri="{C3380CC4-5D6E-409C-BE32-E72D297353CC}">
              <c16:uniqueId val="{00000004-6852-4822-B1CF-84A0EF0CAB41}"/>
            </c:ext>
          </c:extLst>
        </c:ser>
        <c:dLbls>
          <c:showLegendKey val="0"/>
          <c:showVal val="0"/>
          <c:showCatName val="0"/>
          <c:showSerName val="0"/>
          <c:showPercent val="0"/>
          <c:showBubbleSize val="0"/>
        </c:dLbls>
        <c:gapWidth val="50"/>
        <c:overlap val="-27"/>
        <c:axId val="143149696"/>
        <c:axId val="143159680"/>
      </c:barChart>
      <c:catAx>
        <c:axId val="143149696"/>
        <c:scaling>
          <c:orientation val="minMax"/>
        </c:scaling>
        <c:delete val="0"/>
        <c:axPos val="b"/>
        <c:numFmt formatCode="@" sourceLinked="1"/>
        <c:majorTickMark val="in"/>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43159680"/>
        <c:crosses val="autoZero"/>
        <c:auto val="1"/>
        <c:lblAlgn val="ctr"/>
        <c:lblOffset val="100"/>
        <c:noMultiLvlLbl val="0"/>
      </c:catAx>
      <c:valAx>
        <c:axId val="143159680"/>
        <c:scaling>
          <c:orientation val="minMax"/>
          <c:min val="-1"/>
        </c:scaling>
        <c:delete val="0"/>
        <c:axPos val="l"/>
        <c:numFmt formatCode="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4314969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NW!$N$12:$N$16</c:f>
              <c:numCache>
                <c:formatCode>General</c:formatCode>
                <c:ptCount val="5"/>
                <c:pt idx="0">
                  <c:v>2010</c:v>
                </c:pt>
                <c:pt idx="1">
                  <c:v>2011</c:v>
                </c:pt>
                <c:pt idx="2">
                  <c:v>2012</c:v>
                </c:pt>
                <c:pt idx="3">
                  <c:v>2013</c:v>
                </c:pt>
                <c:pt idx="4">
                  <c:v>2014</c:v>
                </c:pt>
              </c:numCache>
            </c:numRef>
          </c:cat>
          <c:val>
            <c:numRef>
              <c:f>NW!$O$12:$O$16</c:f>
              <c:numCache>
                <c:formatCode>0</c:formatCode>
                <c:ptCount val="5"/>
                <c:pt idx="0">
                  <c:v>2971.7</c:v>
                </c:pt>
                <c:pt idx="1">
                  <c:v>3042.2</c:v>
                </c:pt>
                <c:pt idx="2">
                  <c:v>3386.2</c:v>
                </c:pt>
                <c:pt idx="3">
                  <c:v>3674.2</c:v>
                </c:pt>
                <c:pt idx="4">
                  <c:v>4089.7</c:v>
                </c:pt>
              </c:numCache>
            </c:numRef>
          </c:val>
          <c:extLst xmlns:c16r2="http://schemas.microsoft.com/office/drawing/2015/06/chart">
            <c:ext xmlns:c16="http://schemas.microsoft.com/office/drawing/2014/chart" uri="{C3380CC4-5D6E-409C-BE32-E72D297353CC}">
              <c16:uniqueId val="{00000000-DE09-47A6-A1FE-1F81688335E6}"/>
            </c:ext>
          </c:extLst>
        </c:ser>
        <c:dLbls>
          <c:showLegendKey val="0"/>
          <c:showVal val="0"/>
          <c:showCatName val="0"/>
          <c:showSerName val="0"/>
          <c:showPercent val="0"/>
          <c:showBubbleSize val="0"/>
        </c:dLbls>
        <c:gapWidth val="75"/>
        <c:overlap val="-27"/>
        <c:axId val="143221888"/>
        <c:axId val="143223424"/>
      </c:barChart>
      <c:catAx>
        <c:axId val="143221888"/>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3223424"/>
        <c:crosses val="autoZero"/>
        <c:auto val="1"/>
        <c:lblAlgn val="ctr"/>
        <c:lblOffset val="100"/>
        <c:noMultiLvlLbl val="0"/>
      </c:catAx>
      <c:valAx>
        <c:axId val="143223424"/>
        <c:scaling>
          <c:orientation val="minMax"/>
        </c:scaling>
        <c:delete val="0"/>
        <c:axPos val="l"/>
        <c:numFmt formatCode="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3221888"/>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0" dirty="0" smtClean="0">
                <a:solidFill>
                  <a:schemeClr val="tx1"/>
                </a:solidFill>
              </a:rPr>
              <a:t>RWG</a:t>
            </a:r>
            <a:endParaRPr lang="en-GB" b="0" dirty="0">
              <a:solidFill>
                <a:schemeClr val="tx1"/>
              </a:solidFill>
            </a:endParaRPr>
          </a:p>
        </c:rich>
      </c:tx>
      <c:layout>
        <c:manualLayout>
          <c:xMode val="edge"/>
          <c:yMode val="edge"/>
          <c:x val="3.642839685457875E-2"/>
          <c:y val="5.7093420420363417E-2"/>
        </c:manualLayout>
      </c:layout>
      <c:overlay val="0"/>
      <c:spPr>
        <a:noFill/>
        <a:ln>
          <a:noFill/>
        </a:ln>
        <a:effectLst/>
      </c:spPr>
    </c:title>
    <c:autoTitleDeleted val="0"/>
    <c:plotArea>
      <c:layout/>
      <c:barChart>
        <c:barDir val="col"/>
        <c:grouping val="clustered"/>
        <c:varyColors val="0"/>
        <c:ser>
          <c:idx val="1"/>
          <c:order val="0"/>
          <c:spPr>
            <a:solidFill>
              <a:schemeClr val="bg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NW!$N$12:$N$16</c:f>
              <c:numCache>
                <c:formatCode>General</c:formatCode>
                <c:ptCount val="5"/>
                <c:pt idx="0">
                  <c:v>2010</c:v>
                </c:pt>
                <c:pt idx="1">
                  <c:v>2011</c:v>
                </c:pt>
                <c:pt idx="2">
                  <c:v>2012</c:v>
                </c:pt>
                <c:pt idx="3">
                  <c:v>2013</c:v>
                </c:pt>
                <c:pt idx="4">
                  <c:v>2014</c:v>
                </c:pt>
              </c:numCache>
            </c:numRef>
          </c:cat>
          <c:val>
            <c:numRef>
              <c:f>NW!$Q$12:$Q$16</c:f>
              <c:numCache>
                <c:formatCode>_-* #,##0.0_-;\-* #,##0.0_-;_-* "-"??_-;_-@_-</c:formatCode>
                <c:ptCount val="5"/>
                <c:pt idx="0">
                  <c:v>0.7</c:v>
                </c:pt>
                <c:pt idx="1">
                  <c:v>3.1</c:v>
                </c:pt>
                <c:pt idx="2">
                  <c:v>6.4</c:v>
                </c:pt>
                <c:pt idx="3">
                  <c:v>3.7</c:v>
                </c:pt>
                <c:pt idx="4">
                  <c:v>5.9</c:v>
                </c:pt>
              </c:numCache>
            </c:numRef>
          </c:val>
          <c:extLst xmlns:c16r2="http://schemas.microsoft.com/office/drawing/2015/06/chart">
            <c:ext xmlns:c16="http://schemas.microsoft.com/office/drawing/2014/chart" uri="{C3380CC4-5D6E-409C-BE32-E72D297353CC}">
              <c16:uniqueId val="{00000000-D3E4-42B6-A34F-9338D9C0F8CE}"/>
            </c:ext>
          </c:extLst>
        </c:ser>
        <c:dLbls>
          <c:showLegendKey val="0"/>
          <c:showVal val="0"/>
          <c:showCatName val="0"/>
          <c:showSerName val="0"/>
          <c:showPercent val="0"/>
          <c:showBubbleSize val="0"/>
        </c:dLbls>
        <c:gapWidth val="100"/>
        <c:overlap val="-27"/>
        <c:axId val="143395456"/>
        <c:axId val="143401344"/>
      </c:barChart>
      <c:catAx>
        <c:axId val="143395456"/>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3401344"/>
        <c:crosses val="autoZero"/>
        <c:auto val="1"/>
        <c:lblAlgn val="ctr"/>
        <c:lblOffset val="100"/>
        <c:noMultiLvlLbl val="0"/>
      </c:catAx>
      <c:valAx>
        <c:axId val="143401344"/>
        <c:scaling>
          <c:orientation val="minMax"/>
        </c:scaling>
        <c:delete val="0"/>
        <c:axPos val="l"/>
        <c:numFmt formatCode="General"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3395456"/>
        <c:crosses val="autoZero"/>
        <c:crossBetween val="between"/>
        <c:majorUnit val="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b="0" dirty="0" smtClean="0">
                <a:solidFill>
                  <a:schemeClr val="tx1"/>
                </a:solidFill>
              </a:rPr>
              <a:t>CPI</a:t>
            </a:r>
            <a:endParaRPr lang="en-GB" b="0" dirty="0">
              <a:solidFill>
                <a:schemeClr val="tx1"/>
              </a:solidFill>
            </a:endParaRPr>
          </a:p>
        </c:rich>
      </c:tx>
      <c:layout>
        <c:manualLayout>
          <c:xMode val="edge"/>
          <c:yMode val="edge"/>
          <c:x val="6.3424306002617323E-2"/>
          <c:y val="3.8062280280242278E-2"/>
        </c:manualLayout>
      </c:layout>
      <c:overlay val="0"/>
      <c:spPr>
        <a:noFill/>
        <a:ln>
          <a:noFill/>
        </a:ln>
        <a:effectLst/>
      </c:spPr>
    </c:title>
    <c:autoTitleDeleted val="0"/>
    <c:plotArea>
      <c:layout/>
      <c:barChart>
        <c:barDir val="col"/>
        <c:grouping val="clustered"/>
        <c:varyColors val="0"/>
        <c:ser>
          <c:idx val="1"/>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NW!$N$12:$N$16</c:f>
              <c:numCache>
                <c:formatCode>General</c:formatCode>
                <c:ptCount val="5"/>
                <c:pt idx="0">
                  <c:v>2010</c:v>
                </c:pt>
                <c:pt idx="1">
                  <c:v>2011</c:v>
                </c:pt>
                <c:pt idx="2">
                  <c:v>2012</c:v>
                </c:pt>
                <c:pt idx="3">
                  <c:v>2013</c:v>
                </c:pt>
                <c:pt idx="4">
                  <c:v>2014</c:v>
                </c:pt>
              </c:numCache>
            </c:numRef>
          </c:cat>
          <c:val>
            <c:numRef>
              <c:f>NW!$P$12:$P$16</c:f>
              <c:numCache>
                <c:formatCode>_-* #,##0.0_-;\-* #,##0.0_-;_-* "-"??_-;_-@_-</c:formatCode>
                <c:ptCount val="5"/>
                <c:pt idx="0">
                  <c:v>7.3579999999999997</c:v>
                </c:pt>
                <c:pt idx="1">
                  <c:v>7.65</c:v>
                </c:pt>
                <c:pt idx="2">
                  <c:v>4.5579999999999998</c:v>
                </c:pt>
                <c:pt idx="3">
                  <c:v>4.569</c:v>
                </c:pt>
                <c:pt idx="4">
                  <c:v>5.0579999999999998</c:v>
                </c:pt>
              </c:numCache>
            </c:numRef>
          </c:val>
          <c:extLst xmlns:c16r2="http://schemas.microsoft.com/office/drawing/2015/06/chart">
            <c:ext xmlns:c16="http://schemas.microsoft.com/office/drawing/2014/chart" uri="{C3380CC4-5D6E-409C-BE32-E72D297353CC}">
              <c16:uniqueId val="{00000000-2059-4165-AB5B-41F4C79D9FD1}"/>
            </c:ext>
          </c:extLst>
        </c:ser>
        <c:dLbls>
          <c:showLegendKey val="0"/>
          <c:showVal val="0"/>
          <c:showCatName val="0"/>
          <c:showSerName val="0"/>
          <c:showPercent val="0"/>
          <c:showBubbleSize val="0"/>
        </c:dLbls>
        <c:gapWidth val="100"/>
        <c:overlap val="-27"/>
        <c:axId val="143434496"/>
        <c:axId val="143436032"/>
      </c:barChart>
      <c:catAx>
        <c:axId val="143434496"/>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3436032"/>
        <c:crosses val="autoZero"/>
        <c:auto val="1"/>
        <c:lblAlgn val="ctr"/>
        <c:lblOffset val="100"/>
        <c:noMultiLvlLbl val="0"/>
      </c:catAx>
      <c:valAx>
        <c:axId val="143436032"/>
        <c:scaling>
          <c:orientation val="minMax"/>
        </c:scaling>
        <c:delete val="0"/>
        <c:axPos val="l"/>
        <c:numFmt formatCode="General"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3434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GB" sz="1800" b="1" dirty="0" smtClean="0">
                <a:solidFill>
                  <a:schemeClr val="tx1"/>
                </a:solidFill>
              </a:rPr>
              <a:t>Average real wage index (2006-15)</a:t>
            </a:r>
          </a:p>
          <a:p>
            <a:pPr algn="l">
              <a:defRPr sz="1400" b="0" i="0" u="none" strike="noStrike" kern="1200" spc="0" baseline="0">
                <a:solidFill>
                  <a:schemeClr val="tx1">
                    <a:lumMod val="65000"/>
                    <a:lumOff val="35000"/>
                  </a:schemeClr>
                </a:solidFill>
                <a:latin typeface="+mn-lt"/>
                <a:ea typeface="+mn-ea"/>
                <a:cs typeface="+mn-cs"/>
              </a:defRPr>
            </a:pPr>
            <a:r>
              <a:rPr lang="en-GB" sz="1400" b="0" dirty="0" smtClean="0">
                <a:solidFill>
                  <a:schemeClr val="tx1">
                    <a:lumMod val="65000"/>
                    <a:lumOff val="35000"/>
                  </a:schemeClr>
                </a:solidFill>
              </a:rPr>
              <a:t>base year=2006; developing G20 countries </a:t>
            </a:r>
          </a:p>
        </c:rich>
      </c:tx>
      <c:layout>
        <c:manualLayout>
          <c:xMode val="edge"/>
          <c:yMode val="edge"/>
          <c:x val="3.8365767470868811E-2"/>
          <c:y val="1.9640526748455926E-3"/>
        </c:manualLayout>
      </c:layout>
      <c:overlay val="0"/>
      <c:spPr>
        <a:noFill/>
        <a:ln>
          <a:noFill/>
        </a:ln>
        <a:effectLst/>
      </c:spPr>
    </c:title>
    <c:autoTitleDeleted val="0"/>
    <c:plotArea>
      <c:layout>
        <c:manualLayout>
          <c:layoutTarget val="inner"/>
          <c:xMode val="edge"/>
          <c:yMode val="edge"/>
          <c:x val="6.5075619689345388E-2"/>
          <c:y val="0.11439577384905135"/>
          <c:w val="0.91549977683257999"/>
          <c:h val="0.83318203736786756"/>
        </c:manualLayout>
      </c:layout>
      <c:lineChart>
        <c:grouping val="standard"/>
        <c:varyColors val="0"/>
        <c:ser>
          <c:idx val="0"/>
          <c:order val="0"/>
          <c:tx>
            <c:strRef>
              <c:f>'Figure 9'!$G$29</c:f>
              <c:strCache>
                <c:ptCount val="1"/>
                <c:pt idx="0">
                  <c:v>China</c:v>
                </c:pt>
              </c:strCache>
            </c:strRef>
          </c:tx>
          <c:spPr>
            <a:ln w="28575" cap="rnd">
              <a:solidFill>
                <a:schemeClr val="accent1"/>
              </a:solidFill>
              <a:round/>
            </a:ln>
            <a:effectLst/>
          </c:spPr>
          <c:marker>
            <c:symbol val="none"/>
          </c:marker>
          <c:dLbls>
            <c:dLbl>
              <c:idx val="9"/>
              <c:tx>
                <c:rich>
                  <a:bodyPr/>
                  <a:lstStyle/>
                  <a:p>
                    <a:r>
                      <a:rPr lang="en-US" sz="1200" dirty="0" smtClean="0"/>
                      <a:t>China</a:t>
                    </a:r>
                    <a:endParaRPr lang="en-US" sz="1200"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D19-4D16-BA7F-AD4E8E7C315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 9'!$H$28:$Q$28</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'Figure 9'!$H$29:$Q$29</c:f>
              <c:numCache>
                <c:formatCode>General</c:formatCode>
                <c:ptCount val="10"/>
                <c:pt idx="0">
                  <c:v>100</c:v>
                </c:pt>
                <c:pt idx="1">
                  <c:v>113.42270644022061</c:v>
                </c:pt>
                <c:pt idx="2">
                  <c:v>125.55200676357998</c:v>
                </c:pt>
                <c:pt idx="3">
                  <c:v>139.74181402363769</c:v>
                </c:pt>
                <c:pt idx="4">
                  <c:v>152.78006818193049</c:v>
                </c:pt>
                <c:pt idx="5">
                  <c:v>166.61764785678182</c:v>
                </c:pt>
                <c:pt idx="6">
                  <c:v>182.60598727260387</c:v>
                </c:pt>
                <c:pt idx="7">
                  <c:v>198.61296855689216</c:v>
                </c:pt>
                <c:pt idx="8">
                  <c:v>210.86474858415195</c:v>
                </c:pt>
                <c:pt idx="9">
                  <c:v>225.46530559896377</c:v>
                </c:pt>
              </c:numCache>
            </c:numRef>
          </c:val>
          <c:smooth val="0"/>
          <c:extLst xmlns:c16r2="http://schemas.microsoft.com/office/drawing/2015/06/chart">
            <c:ext xmlns:c16="http://schemas.microsoft.com/office/drawing/2014/chart" uri="{C3380CC4-5D6E-409C-BE32-E72D297353CC}">
              <c16:uniqueId val="{00000001-0D19-4D16-BA7F-AD4E8E7C315A}"/>
            </c:ext>
          </c:extLst>
        </c:ser>
        <c:ser>
          <c:idx val="1"/>
          <c:order val="1"/>
          <c:tx>
            <c:strRef>
              <c:f>'Figure 9'!$G$30</c:f>
              <c:strCache>
                <c:ptCount val="1"/>
                <c:pt idx="0">
                  <c:v>India</c:v>
                </c:pt>
              </c:strCache>
            </c:strRef>
          </c:tx>
          <c:spPr>
            <a:ln w="28575" cap="rnd">
              <a:solidFill>
                <a:schemeClr val="accent2"/>
              </a:solidFill>
              <a:round/>
            </a:ln>
            <a:effectLst/>
          </c:spPr>
          <c:marker>
            <c:symbol val="none"/>
          </c:marker>
          <c:dLbls>
            <c:dLbl>
              <c:idx val="9"/>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r>
                      <a:rPr lang="en-US" sz="1200" dirty="0" smtClean="0">
                        <a:solidFill>
                          <a:schemeClr val="tx1"/>
                        </a:solidFill>
                      </a:rPr>
                      <a:t>India</a:t>
                    </a:r>
                    <a:endParaRPr lang="en-US" sz="1200" dirty="0">
                      <a:solidFill>
                        <a:schemeClr val="tx1"/>
                      </a:solidFill>
                    </a:endParaRPr>
                  </a:p>
                </c:rich>
              </c:tx>
              <c:spPr>
                <a:noFill/>
                <a:ln>
                  <a:noFill/>
                </a:ln>
                <a:effectLst/>
              </c:sp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D19-4D16-BA7F-AD4E8E7C315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 9'!$H$28:$Q$28</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'Figure 9'!$H$30:$Q$30</c:f>
              <c:numCache>
                <c:formatCode>General</c:formatCode>
                <c:ptCount val="10"/>
                <c:pt idx="0">
                  <c:v>100</c:v>
                </c:pt>
                <c:pt idx="1">
                  <c:v>105.65440308025944</c:v>
                </c:pt>
                <c:pt idx="2">
                  <c:v>117.00002464928927</c:v>
                </c:pt>
                <c:pt idx="3">
                  <c:v>125.03604940849704</c:v>
                </c:pt>
                <c:pt idx="4">
                  <c:v>130.84385005830012</c:v>
                </c:pt>
                <c:pt idx="5">
                  <c:v>136.33046463540143</c:v>
                </c:pt>
                <c:pt idx="6">
                  <c:v>137.68801169263557</c:v>
                </c:pt>
                <c:pt idx="7">
                  <c:v>144.88915005474112</c:v>
                </c:pt>
                <c:pt idx="8">
                  <c:v>153.13145073033448</c:v>
                </c:pt>
                <c:pt idx="9">
                  <c:v>161.44920260682437</c:v>
                </c:pt>
              </c:numCache>
            </c:numRef>
          </c:val>
          <c:smooth val="0"/>
          <c:extLst xmlns:c16r2="http://schemas.microsoft.com/office/drawing/2015/06/chart">
            <c:ext xmlns:c16="http://schemas.microsoft.com/office/drawing/2014/chart" uri="{C3380CC4-5D6E-409C-BE32-E72D297353CC}">
              <c16:uniqueId val="{00000003-0D19-4D16-BA7F-AD4E8E7C315A}"/>
            </c:ext>
          </c:extLst>
        </c:ser>
        <c:ser>
          <c:idx val="2"/>
          <c:order val="2"/>
          <c:tx>
            <c:strRef>
              <c:f>'Figure 9'!$G$31</c:f>
              <c:strCache>
                <c:ptCount val="1"/>
                <c:pt idx="0">
                  <c:v>Indonesia</c:v>
                </c:pt>
              </c:strCache>
            </c:strRef>
          </c:tx>
          <c:spPr>
            <a:ln w="28575" cap="rnd">
              <a:solidFill>
                <a:schemeClr val="accent3"/>
              </a:solidFill>
              <a:round/>
            </a:ln>
            <a:effectLst/>
          </c:spPr>
          <c:marker>
            <c:symbol val="none"/>
          </c:marker>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D19-4D16-BA7F-AD4E8E7C315A}"/>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D19-4D16-BA7F-AD4E8E7C315A}"/>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0D19-4D16-BA7F-AD4E8E7C315A}"/>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D19-4D16-BA7F-AD4E8E7C315A}"/>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0D19-4D16-BA7F-AD4E8E7C315A}"/>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0D19-4D16-BA7F-AD4E8E7C315A}"/>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0D19-4D16-BA7F-AD4E8E7C315A}"/>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0D19-4D16-BA7F-AD4E8E7C315A}"/>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0D19-4D16-BA7F-AD4E8E7C315A}"/>
                </c:ext>
              </c:extLst>
            </c:dLbl>
            <c:dLbl>
              <c:idx val="9"/>
              <c:layout>
                <c:manualLayout>
                  <c:x val="-1.2432508581473255E-16"/>
                  <c:y val="3.7861256382565635E-2"/>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r>
                      <a:rPr lang="en-US" sz="1200" smtClean="0">
                        <a:solidFill>
                          <a:schemeClr val="tx1"/>
                        </a:solidFill>
                      </a:rPr>
                      <a:t>Indonesia</a:t>
                    </a:r>
                    <a:endParaRPr lang="en-US" sz="1200" dirty="0">
                      <a:solidFill>
                        <a:schemeClr val="tx1"/>
                      </a:solidFill>
                    </a:endParaRPr>
                  </a:p>
                </c:rich>
              </c:tx>
              <c:spPr>
                <a:noFill/>
                <a:ln>
                  <a:noFill/>
                </a:ln>
                <a:effectLst/>
              </c:sp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0D19-4D16-BA7F-AD4E8E7C315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 9'!$H$28:$Q$28</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'Figure 9'!$H$31:$Q$31</c:f>
              <c:numCache>
                <c:formatCode>General</c:formatCode>
                <c:ptCount val="10"/>
                <c:pt idx="0">
                  <c:v>100</c:v>
                </c:pt>
                <c:pt idx="1">
                  <c:v>102.53748351081626</c:v>
                </c:pt>
                <c:pt idx="2">
                  <c:v>100.40806701971535</c:v>
                </c:pt>
                <c:pt idx="3">
                  <c:v>109.14517353695145</c:v>
                </c:pt>
                <c:pt idx="4">
                  <c:v>110.76359870409932</c:v>
                </c:pt>
                <c:pt idx="5">
                  <c:v>113.95205039105873</c:v>
                </c:pt>
                <c:pt idx="6">
                  <c:v>117.244212482611</c:v>
                </c:pt>
                <c:pt idx="7">
                  <c:v>129.11447175639515</c:v>
                </c:pt>
                <c:pt idx="8">
                  <c:v>123.59714027205084</c:v>
                </c:pt>
                <c:pt idx="9">
                  <c:v>123.14929898404905</c:v>
                </c:pt>
              </c:numCache>
            </c:numRef>
          </c:val>
          <c:smooth val="0"/>
          <c:extLst xmlns:c16r2="http://schemas.microsoft.com/office/drawing/2015/06/chart">
            <c:ext xmlns:c16="http://schemas.microsoft.com/office/drawing/2014/chart" uri="{C3380CC4-5D6E-409C-BE32-E72D297353CC}">
              <c16:uniqueId val="{0000000E-0D19-4D16-BA7F-AD4E8E7C315A}"/>
            </c:ext>
          </c:extLst>
        </c:ser>
        <c:ser>
          <c:idx val="3"/>
          <c:order val="3"/>
          <c:tx>
            <c:strRef>
              <c:f>'Figure 9'!$G$32</c:f>
              <c:strCache>
                <c:ptCount val="1"/>
                <c:pt idx="0">
                  <c:v>Turkey</c:v>
                </c:pt>
              </c:strCache>
            </c:strRef>
          </c:tx>
          <c:spPr>
            <a:ln w="28575" cap="rnd">
              <a:solidFill>
                <a:schemeClr val="accent4"/>
              </a:solidFill>
              <a:round/>
            </a:ln>
            <a:effectLst/>
          </c:spPr>
          <c:marker>
            <c:symbol val="none"/>
          </c:marker>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0D19-4D16-BA7F-AD4E8E7C315A}"/>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0D19-4D16-BA7F-AD4E8E7C315A}"/>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0D19-4D16-BA7F-AD4E8E7C315A}"/>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0D19-4D16-BA7F-AD4E8E7C315A}"/>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0D19-4D16-BA7F-AD4E8E7C315A}"/>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0D19-4D16-BA7F-AD4E8E7C315A}"/>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0D19-4D16-BA7F-AD4E8E7C315A}"/>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0D19-4D16-BA7F-AD4E8E7C315A}"/>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0D19-4D16-BA7F-AD4E8E7C315A}"/>
                </c:ext>
              </c:extLst>
            </c:dLbl>
            <c:dLbl>
              <c:idx val="9"/>
              <c:layout>
                <c:manualLayout>
                  <c:x val="0"/>
                  <c:y val="1.4922239855618517E-2"/>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r>
                      <a:rPr lang="en-US" sz="1200" dirty="0" smtClean="0">
                        <a:solidFill>
                          <a:schemeClr val="tx1"/>
                        </a:solidFill>
                      </a:rPr>
                      <a:t>Turkey</a:t>
                    </a:r>
                    <a:endParaRPr lang="en-US" sz="1200" dirty="0">
                      <a:solidFill>
                        <a:schemeClr val="tx1"/>
                      </a:solidFill>
                    </a:endParaRPr>
                  </a:p>
                </c:rich>
              </c:tx>
              <c:spPr>
                <a:noFill/>
                <a:ln>
                  <a:noFill/>
                </a:ln>
                <a:effectLst/>
              </c:sp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0D19-4D16-BA7F-AD4E8E7C315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 9'!$H$28:$Q$28</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'Figure 9'!$H$32:$Q$32</c:f>
              <c:numCache>
                <c:formatCode>General</c:formatCode>
                <c:ptCount val="10"/>
                <c:pt idx="0">
                  <c:v>100</c:v>
                </c:pt>
                <c:pt idx="1">
                  <c:v>105.46303281506806</c:v>
                </c:pt>
                <c:pt idx="2">
                  <c:v>105.56678061668964</c:v>
                </c:pt>
                <c:pt idx="3">
                  <c:v>97.436981017266504</c:v>
                </c:pt>
                <c:pt idx="4">
                  <c:v>103.99597446401569</c:v>
                </c:pt>
                <c:pt idx="5">
                  <c:v>113.00940421987366</c:v>
                </c:pt>
                <c:pt idx="6">
                  <c:v>120.01719200222874</c:v>
                </c:pt>
                <c:pt idx="7">
                  <c:v>127.75639290499564</c:v>
                </c:pt>
                <c:pt idx="8">
                  <c:v>135.54986534596665</c:v>
                </c:pt>
                <c:pt idx="9">
                  <c:v>143.14208256546084</c:v>
                </c:pt>
              </c:numCache>
            </c:numRef>
          </c:val>
          <c:smooth val="0"/>
          <c:extLst xmlns:c16r2="http://schemas.microsoft.com/office/drawing/2015/06/chart">
            <c:ext xmlns:c16="http://schemas.microsoft.com/office/drawing/2014/chart" uri="{C3380CC4-5D6E-409C-BE32-E72D297353CC}">
              <c16:uniqueId val="{00000019-0D19-4D16-BA7F-AD4E8E7C315A}"/>
            </c:ext>
          </c:extLst>
        </c:ser>
        <c:ser>
          <c:idx val="4"/>
          <c:order val="4"/>
          <c:tx>
            <c:strRef>
              <c:f>'Figure 9'!$G$33</c:f>
              <c:strCache>
                <c:ptCount val="1"/>
                <c:pt idx="0">
                  <c:v>Mexico</c:v>
                </c:pt>
              </c:strCache>
            </c:strRef>
          </c:tx>
          <c:spPr>
            <a:ln w="28575" cap="rnd">
              <a:solidFill>
                <a:schemeClr val="accent5"/>
              </a:solidFill>
              <a:round/>
            </a:ln>
            <a:effectLst/>
          </c:spPr>
          <c:marker>
            <c:symbol val="none"/>
          </c:marker>
          <c:dLbls>
            <c:dLbl>
              <c:idx val="9"/>
              <c:tx>
                <c:rich>
                  <a:bodyPr/>
                  <a:lstStyle/>
                  <a:p>
                    <a:r>
                      <a:rPr lang="en-US" dirty="0" smtClean="0"/>
                      <a:t>Mexico</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0D19-4D16-BA7F-AD4E8E7C315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 9'!$H$28:$Q$28</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'Figure 9'!$H$33:$Q$33</c:f>
              <c:numCache>
                <c:formatCode>General</c:formatCode>
                <c:ptCount val="10"/>
                <c:pt idx="0">
                  <c:v>100</c:v>
                </c:pt>
                <c:pt idx="1">
                  <c:v>101.67510451457497</c:v>
                </c:pt>
                <c:pt idx="2">
                  <c:v>99.08677845871793</c:v>
                </c:pt>
                <c:pt idx="3">
                  <c:v>95.601458516728073</c:v>
                </c:pt>
                <c:pt idx="4">
                  <c:v>93.111832039987632</c:v>
                </c:pt>
                <c:pt idx="5">
                  <c:v>90.382585474345788</c:v>
                </c:pt>
                <c:pt idx="6">
                  <c:v>89.947932830825778</c:v>
                </c:pt>
                <c:pt idx="7">
                  <c:v>89.450644742501481</c:v>
                </c:pt>
                <c:pt idx="8">
                  <c:v>85.598229405076808</c:v>
                </c:pt>
                <c:pt idx="9">
                  <c:v>86.000442681844589</c:v>
                </c:pt>
              </c:numCache>
            </c:numRef>
          </c:val>
          <c:smooth val="0"/>
          <c:extLst xmlns:c16r2="http://schemas.microsoft.com/office/drawing/2015/06/chart">
            <c:ext xmlns:c16="http://schemas.microsoft.com/office/drawing/2014/chart" uri="{C3380CC4-5D6E-409C-BE32-E72D297353CC}">
              <c16:uniqueId val="{0000001B-0D19-4D16-BA7F-AD4E8E7C315A}"/>
            </c:ext>
          </c:extLst>
        </c:ser>
        <c:ser>
          <c:idx val="5"/>
          <c:order val="5"/>
          <c:tx>
            <c:strRef>
              <c:f>'Figure 9'!$G$34</c:f>
              <c:strCache>
                <c:ptCount val="1"/>
                <c:pt idx="0">
                  <c:v>Saudi Arabia</c:v>
                </c:pt>
              </c:strCache>
            </c:strRef>
          </c:tx>
          <c:spPr>
            <a:ln w="28575" cap="rnd">
              <a:solidFill>
                <a:schemeClr val="accent6"/>
              </a:solidFill>
              <a:round/>
            </a:ln>
            <a:effectLst/>
          </c:spPr>
          <c:marker>
            <c:symbol val="none"/>
          </c:marker>
          <c:dLbls>
            <c:dLbl>
              <c:idx val="9"/>
              <c:layout>
                <c:manualLayout>
                  <c:x val="-1.2432508581473255E-16"/>
                  <c:y val="6.1524541621669163E-2"/>
                </c:manualLayout>
              </c:layout>
              <c:tx>
                <c:rich>
                  <a:bodyPr/>
                  <a:lstStyle/>
                  <a:p>
                    <a:r>
                      <a:rPr lang="en-US" dirty="0" smtClean="0"/>
                      <a:t>Saudi</a:t>
                    </a:r>
                    <a:r>
                      <a:rPr lang="en-US" baseline="0" dirty="0" smtClean="0"/>
                      <a:t> Arabia</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0D19-4D16-BA7F-AD4E8E7C315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 9'!$H$28:$Q$28</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'Figure 9'!$H$34:$Q$34</c:f>
              <c:numCache>
                <c:formatCode>General</c:formatCode>
                <c:ptCount val="10"/>
                <c:pt idx="0">
                  <c:v>100</c:v>
                </c:pt>
                <c:pt idx="1">
                  <c:v>96.7</c:v>
                </c:pt>
                <c:pt idx="2">
                  <c:v>93.218800000000002</c:v>
                </c:pt>
                <c:pt idx="3">
                  <c:v>91.540861599999999</c:v>
                </c:pt>
                <c:pt idx="4">
                  <c:v>93.554760555200005</c:v>
                </c:pt>
                <c:pt idx="5">
                  <c:v>87.754365400777601</c:v>
                </c:pt>
                <c:pt idx="6">
                  <c:v>92.184818354822028</c:v>
                </c:pt>
                <c:pt idx="7">
                  <c:v>97.330423163653151</c:v>
                </c:pt>
                <c:pt idx="8">
                  <c:v>106.37971053592972</c:v>
                </c:pt>
                <c:pt idx="9">
                  <c:v>111.86544854402746</c:v>
                </c:pt>
              </c:numCache>
            </c:numRef>
          </c:val>
          <c:smooth val="0"/>
          <c:extLst xmlns:c16r2="http://schemas.microsoft.com/office/drawing/2015/06/chart">
            <c:ext xmlns:c16="http://schemas.microsoft.com/office/drawing/2014/chart" uri="{C3380CC4-5D6E-409C-BE32-E72D297353CC}">
              <c16:uniqueId val="{0000001D-0D19-4D16-BA7F-AD4E8E7C315A}"/>
            </c:ext>
          </c:extLst>
        </c:ser>
        <c:ser>
          <c:idx val="6"/>
          <c:order val="6"/>
          <c:tx>
            <c:strRef>
              <c:f>'Figure 9'!$G$35</c:f>
              <c:strCache>
                <c:ptCount val="1"/>
                <c:pt idx="0">
                  <c:v>Brazil</c:v>
                </c:pt>
              </c:strCache>
            </c:strRef>
          </c:tx>
          <c:spPr>
            <a:ln w="28575" cap="rnd">
              <a:solidFill>
                <a:schemeClr val="accent1">
                  <a:lumMod val="60000"/>
                </a:schemeClr>
              </a:solidFill>
              <a:round/>
            </a:ln>
            <a:effectLst/>
          </c:spPr>
          <c:marker>
            <c:symbol val="none"/>
          </c:marker>
          <c:dLbls>
            <c:dLbl>
              <c:idx val="9"/>
              <c:tx>
                <c:rich>
                  <a:bodyPr/>
                  <a:lstStyle/>
                  <a:p>
                    <a:r>
                      <a:rPr lang="en-US" dirty="0" smtClean="0"/>
                      <a:t>Brazil</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0D19-4D16-BA7F-AD4E8E7C315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 9'!$H$28:$Q$28</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'Figure 9'!$H$35:$Q$35</c:f>
              <c:numCache>
                <c:formatCode>General</c:formatCode>
                <c:ptCount val="10"/>
                <c:pt idx="0">
                  <c:v>100</c:v>
                </c:pt>
                <c:pt idx="1">
                  <c:v>103.22608685810008</c:v>
                </c:pt>
                <c:pt idx="2">
                  <c:v>106.74844653710767</c:v>
                </c:pt>
                <c:pt idx="3">
                  <c:v>110.1759572613779</c:v>
                </c:pt>
                <c:pt idx="4">
                  <c:v>114.2669579291689</c:v>
                </c:pt>
                <c:pt idx="5">
                  <c:v>117.33069235209562</c:v>
                </c:pt>
                <c:pt idx="6">
                  <c:v>122.15277699177147</c:v>
                </c:pt>
                <c:pt idx="7">
                  <c:v>124.49778723500583</c:v>
                </c:pt>
                <c:pt idx="8">
                  <c:v>127.83973016717411</c:v>
                </c:pt>
                <c:pt idx="9">
                  <c:v>123.05961449219592</c:v>
                </c:pt>
              </c:numCache>
            </c:numRef>
          </c:val>
          <c:smooth val="0"/>
          <c:extLst xmlns:c16r2="http://schemas.microsoft.com/office/drawing/2015/06/chart">
            <c:ext xmlns:c16="http://schemas.microsoft.com/office/drawing/2014/chart" uri="{C3380CC4-5D6E-409C-BE32-E72D297353CC}">
              <c16:uniqueId val="{0000001F-0D19-4D16-BA7F-AD4E8E7C315A}"/>
            </c:ext>
          </c:extLst>
        </c:ser>
        <c:ser>
          <c:idx val="7"/>
          <c:order val="7"/>
          <c:tx>
            <c:strRef>
              <c:f>'Figure 9'!$G$36</c:f>
              <c:strCache>
                <c:ptCount val="1"/>
                <c:pt idx="0">
                  <c:v>South Africa</c:v>
                </c:pt>
              </c:strCache>
            </c:strRef>
          </c:tx>
          <c:spPr>
            <a:ln w="28575" cap="rnd">
              <a:solidFill>
                <a:schemeClr val="accent2">
                  <a:lumMod val="60000"/>
                </a:schemeClr>
              </a:solidFill>
              <a:round/>
            </a:ln>
            <a:effectLst/>
          </c:spPr>
          <c:marker>
            <c:symbol val="none"/>
          </c:marker>
          <c:dLbls>
            <c:dLbl>
              <c:idx val="9"/>
              <c:layout>
                <c:manualLayout>
                  <c:x val="0"/>
                  <c:y val="-1.9051366843526433E-2"/>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r>
                      <a:rPr lang="en-US" sz="1200" dirty="0" smtClean="0">
                        <a:solidFill>
                          <a:schemeClr val="tx1"/>
                        </a:solidFill>
                      </a:rPr>
                      <a:t>South</a:t>
                    </a:r>
                    <a:r>
                      <a:rPr lang="en-US" sz="1200" baseline="0" dirty="0" smtClean="0">
                        <a:solidFill>
                          <a:schemeClr val="tx1"/>
                        </a:solidFill>
                      </a:rPr>
                      <a:t> Africa</a:t>
                    </a:r>
                    <a:endParaRPr lang="en-US" sz="1200" dirty="0">
                      <a:solidFill>
                        <a:schemeClr val="tx1"/>
                      </a:solidFill>
                    </a:endParaRPr>
                  </a:p>
                </c:rich>
              </c:tx>
              <c:spPr>
                <a:noFill/>
                <a:ln>
                  <a:noFill/>
                </a:ln>
                <a:effectLst/>
              </c:sp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0-0D19-4D16-BA7F-AD4E8E7C315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 9'!$H$28:$Q$28</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'Figure 9'!$H$36:$Q$36</c:f>
              <c:numCache>
                <c:formatCode>General</c:formatCode>
                <c:ptCount val="10"/>
                <c:pt idx="0">
                  <c:v>100</c:v>
                </c:pt>
                <c:pt idx="1">
                  <c:v>105.31969239865471</c:v>
                </c:pt>
                <c:pt idx="2">
                  <c:v>105.12835942228274</c:v>
                </c:pt>
                <c:pt idx="3">
                  <c:v>109.37868482597429</c:v>
                </c:pt>
                <c:pt idx="4">
                  <c:v>120.01588720284434</c:v>
                </c:pt>
                <c:pt idx="5">
                  <c:v>123.29588108350663</c:v>
                </c:pt>
                <c:pt idx="6">
                  <c:v>127.10887396977654</c:v>
                </c:pt>
                <c:pt idx="7">
                  <c:v>127.07242959332473</c:v>
                </c:pt>
                <c:pt idx="8">
                  <c:v>126.64436167919544</c:v>
                </c:pt>
                <c:pt idx="9">
                  <c:v>129.47123890734235</c:v>
                </c:pt>
              </c:numCache>
            </c:numRef>
          </c:val>
          <c:smooth val="0"/>
          <c:extLst xmlns:c16r2="http://schemas.microsoft.com/office/drawing/2015/06/chart">
            <c:ext xmlns:c16="http://schemas.microsoft.com/office/drawing/2014/chart" uri="{C3380CC4-5D6E-409C-BE32-E72D297353CC}">
              <c16:uniqueId val="{00000021-0D19-4D16-BA7F-AD4E8E7C315A}"/>
            </c:ext>
          </c:extLst>
        </c:ser>
        <c:ser>
          <c:idx val="8"/>
          <c:order val="8"/>
          <c:tx>
            <c:strRef>
              <c:f>'Figure 9'!$G$37</c:f>
              <c:strCache>
                <c:ptCount val="1"/>
                <c:pt idx="0">
                  <c:v>Russian Federation</c:v>
                </c:pt>
              </c:strCache>
            </c:strRef>
          </c:tx>
          <c:spPr>
            <a:ln w="28575" cap="rnd">
              <a:solidFill>
                <a:schemeClr val="accent3">
                  <a:lumMod val="60000"/>
                </a:schemeClr>
              </a:solidFill>
              <a:round/>
            </a:ln>
            <a:effectLst/>
          </c:spPr>
          <c:marker>
            <c:symbol val="none"/>
          </c:marker>
          <c:dLbls>
            <c:dLbl>
              <c:idx val="9"/>
              <c:layout>
                <c:manualLayout>
                  <c:x val="0"/>
                  <c:y val="-2.9844479711237035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r>
                      <a:rPr lang="en-US" sz="1200" dirty="0" smtClean="0">
                        <a:solidFill>
                          <a:schemeClr val="tx1"/>
                        </a:solidFill>
                      </a:rPr>
                      <a:t>Russia</a:t>
                    </a:r>
                    <a:endParaRPr lang="en-US" sz="1200" dirty="0">
                      <a:solidFill>
                        <a:schemeClr val="tx1"/>
                      </a:solidFill>
                    </a:endParaRPr>
                  </a:p>
                </c:rich>
              </c:tx>
              <c:spPr>
                <a:noFill/>
                <a:ln>
                  <a:noFill/>
                </a:ln>
                <a:effectLst/>
              </c:sp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0D19-4D16-BA7F-AD4E8E7C315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 9'!$H$28:$Q$28</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'Figure 9'!$H$37:$Q$37</c:f>
              <c:numCache>
                <c:formatCode>General</c:formatCode>
                <c:ptCount val="10"/>
                <c:pt idx="0">
                  <c:v>100</c:v>
                </c:pt>
                <c:pt idx="1">
                  <c:v>117.26366091771712</c:v>
                </c:pt>
                <c:pt idx="2">
                  <c:v>130.71575979531434</c:v>
                </c:pt>
                <c:pt idx="3">
                  <c:v>126.19937003693799</c:v>
                </c:pt>
                <c:pt idx="4">
                  <c:v>132.7681678122843</c:v>
                </c:pt>
                <c:pt idx="5">
                  <c:v>136.55510113578987</c:v>
                </c:pt>
                <c:pt idx="6">
                  <c:v>148.0991023719383</c:v>
                </c:pt>
                <c:pt idx="7">
                  <c:v>156.06963291925999</c:v>
                </c:pt>
                <c:pt idx="8">
                  <c:v>157.55229543240108</c:v>
                </c:pt>
                <c:pt idx="9">
                  <c:v>141.86652477335284</c:v>
                </c:pt>
              </c:numCache>
            </c:numRef>
          </c:val>
          <c:smooth val="0"/>
          <c:extLst xmlns:c16r2="http://schemas.microsoft.com/office/drawing/2015/06/chart">
            <c:ext xmlns:c16="http://schemas.microsoft.com/office/drawing/2014/chart" uri="{C3380CC4-5D6E-409C-BE32-E72D297353CC}">
              <c16:uniqueId val="{00000023-0D19-4D16-BA7F-AD4E8E7C315A}"/>
            </c:ext>
          </c:extLst>
        </c:ser>
        <c:ser>
          <c:idx val="9"/>
          <c:order val="9"/>
          <c:tx>
            <c:strRef>
              <c:f>'Figure 9'!$G$38</c:f>
              <c:strCache>
                <c:ptCount val="1"/>
                <c:pt idx="0">
                  <c:v>Moldova</c:v>
                </c:pt>
              </c:strCache>
            </c:strRef>
          </c:tx>
          <c:spPr>
            <a:ln w="28575" cap="rnd">
              <a:solidFill>
                <a:srgbClr val="C00000"/>
              </a:solidFill>
              <a:prstDash val="sysDash"/>
              <a:round/>
            </a:ln>
            <a:effectLst/>
          </c:spPr>
          <c:marker>
            <c:symbol val="none"/>
          </c:marker>
          <c:dLbls>
            <c:dLbl>
              <c:idx val="8"/>
              <c:layout>
                <c:manualLayout>
                  <c:x val="-8.9854168193493358E-2"/>
                  <c:y val="-4.9692899002117395E-2"/>
                </c:manualLayout>
              </c:layout>
              <c:tx>
                <c:rich>
                  <a:bodyPr/>
                  <a:lstStyle/>
                  <a:p>
                    <a:r>
                      <a:rPr lang="en-US" dirty="0" smtClean="0"/>
                      <a:t>Moldova</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4-0D19-4D16-BA7F-AD4E8E7C315A}"/>
                </c:ext>
              </c:extLst>
            </c:dLbl>
            <c:dLbl>
              <c:idx val="9"/>
              <c:layout>
                <c:manualLayout>
                  <c:x val="-0.11019850816183148"/>
                  <c:y val="6.1524541621669072E-2"/>
                </c:manualLayout>
              </c:layout>
              <c:tx>
                <c:rich>
                  <a:bodyPr/>
                  <a:lstStyle/>
                  <a:p>
                    <a:r>
                      <a:rPr lang="en-US" i="0" dirty="0" smtClean="0"/>
                      <a:t>Montenegro</a:t>
                    </a:r>
                    <a:endParaRPr lang="en-US" i="0"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5-0D19-4D16-BA7F-AD4E8E7C315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 9'!$H$28:$Q$28</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'Figure 9'!$H$38:$Q$38</c:f>
              <c:numCache>
                <c:formatCode>General</c:formatCode>
                <c:ptCount val="10"/>
                <c:pt idx="0">
                  <c:v>100</c:v>
                </c:pt>
                <c:pt idx="1">
                  <c:v>108.4</c:v>
                </c:pt>
                <c:pt idx="2">
                  <c:v>117.8308</c:v>
                </c:pt>
                <c:pt idx="3">
                  <c:v>127.96424879999999</c:v>
                </c:pt>
                <c:pt idx="4">
                  <c:v>128.85999849999999</c:v>
                </c:pt>
                <c:pt idx="5">
                  <c:v>132.8546585</c:v>
                </c:pt>
                <c:pt idx="6">
                  <c:v>141.3573566</c:v>
                </c:pt>
                <c:pt idx="7">
                  <c:v>146.58757879999999</c:v>
                </c:pt>
                <c:pt idx="8">
                  <c:v>155.23624599999999</c:v>
                </c:pt>
              </c:numCache>
            </c:numRef>
          </c:val>
          <c:smooth val="0"/>
          <c:extLst xmlns:c16r2="http://schemas.microsoft.com/office/drawing/2015/06/chart">
            <c:ext xmlns:c16="http://schemas.microsoft.com/office/drawing/2014/chart" uri="{C3380CC4-5D6E-409C-BE32-E72D297353CC}">
              <c16:uniqueId val="{00000026-0D19-4D16-BA7F-AD4E8E7C315A}"/>
            </c:ext>
          </c:extLst>
        </c:ser>
        <c:dLbls>
          <c:showLegendKey val="0"/>
          <c:showVal val="0"/>
          <c:showCatName val="0"/>
          <c:showSerName val="0"/>
          <c:showPercent val="0"/>
          <c:showBubbleSize val="0"/>
        </c:dLbls>
        <c:marker val="1"/>
        <c:smooth val="0"/>
        <c:axId val="142700544"/>
        <c:axId val="142702080"/>
      </c:lineChart>
      <c:catAx>
        <c:axId val="142700544"/>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42702080"/>
        <c:crosses val="autoZero"/>
        <c:auto val="1"/>
        <c:lblAlgn val="ctr"/>
        <c:lblOffset val="100"/>
        <c:noMultiLvlLbl val="0"/>
      </c:catAx>
      <c:valAx>
        <c:axId val="142702080"/>
        <c:scaling>
          <c:orientation val="minMax"/>
          <c:min val="80"/>
        </c:scaling>
        <c:delete val="0"/>
        <c:axPos val="l"/>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42700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 wages and productivity'!$C$8</c:f>
              <c:strCache>
                <c:ptCount val="1"/>
                <c:pt idx="0">
                  <c:v>real wages</c:v>
                </c:pt>
              </c:strCache>
            </c:strRef>
          </c:tx>
          <c:spPr>
            <a:ln w="28575" cap="rnd">
              <a:solidFill>
                <a:schemeClr val="accent4">
                  <a:lumMod val="50000"/>
                </a:schemeClr>
              </a:solidFill>
              <a:round/>
            </a:ln>
            <a:effectLst/>
          </c:spPr>
          <c:marker>
            <c:symbol val="none"/>
          </c:marker>
          <c:cat>
            <c:numRef>
              <c:f>' wages and productivity'!$D$7:$L$7</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 wages and productivity'!$D$8:$L$8</c:f>
              <c:numCache>
                <c:formatCode>General</c:formatCode>
                <c:ptCount val="9"/>
                <c:pt idx="0">
                  <c:v>100</c:v>
                </c:pt>
                <c:pt idx="1">
                  <c:v>108.4</c:v>
                </c:pt>
                <c:pt idx="2">
                  <c:v>117.8308</c:v>
                </c:pt>
                <c:pt idx="3">
                  <c:v>127.96424880000001</c:v>
                </c:pt>
                <c:pt idx="4">
                  <c:v>128.85999854159999</c:v>
                </c:pt>
                <c:pt idx="5">
                  <c:v>132.85465849638959</c:v>
                </c:pt>
                <c:pt idx="6">
                  <c:v>141.35735664015854</c:v>
                </c:pt>
                <c:pt idx="7">
                  <c:v>146.5875788358444</c:v>
                </c:pt>
                <c:pt idx="8">
                  <c:v>155.23624598715921</c:v>
                </c:pt>
              </c:numCache>
            </c:numRef>
          </c:val>
          <c:smooth val="0"/>
          <c:extLst xmlns:c16r2="http://schemas.microsoft.com/office/drawing/2015/06/chart">
            <c:ext xmlns:c16="http://schemas.microsoft.com/office/drawing/2014/chart" uri="{C3380CC4-5D6E-409C-BE32-E72D297353CC}">
              <c16:uniqueId val="{00000000-A814-42A9-9ED3-4B262223675F}"/>
            </c:ext>
          </c:extLst>
        </c:ser>
        <c:ser>
          <c:idx val="1"/>
          <c:order val="1"/>
          <c:tx>
            <c:strRef>
              <c:f>' wages and productivity'!$C$9</c:f>
              <c:strCache>
                <c:ptCount val="1"/>
                <c:pt idx="0">
                  <c:v>produtivity</c:v>
                </c:pt>
              </c:strCache>
            </c:strRef>
          </c:tx>
          <c:spPr>
            <a:ln w="28575" cap="rnd">
              <a:solidFill>
                <a:schemeClr val="accent2"/>
              </a:solidFill>
              <a:round/>
            </a:ln>
            <a:effectLst/>
          </c:spPr>
          <c:marker>
            <c:symbol val="none"/>
          </c:marker>
          <c:cat>
            <c:numRef>
              <c:f>' wages and productivity'!$D$7:$L$7</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 wages and productivity'!$D$9:$L$9</c:f>
              <c:numCache>
                <c:formatCode>General</c:formatCode>
                <c:ptCount val="9"/>
                <c:pt idx="0">
                  <c:v>100</c:v>
                </c:pt>
                <c:pt idx="1">
                  <c:v>103.02886375002444</c:v>
                </c:pt>
                <c:pt idx="2">
                  <c:v>110.7258055503558</c:v>
                </c:pt>
                <c:pt idx="3">
                  <c:v>111.3200558034363</c:v>
                </c:pt>
                <c:pt idx="4">
                  <c:v>123.41818864206361</c:v>
                </c:pt>
                <c:pt idx="5">
                  <c:v>128.34685579486836</c:v>
                </c:pt>
                <c:pt idx="6">
                  <c:v>130.75694120429998</c:v>
                </c:pt>
                <c:pt idx="7">
                  <c:v>139.52838087149098</c:v>
                </c:pt>
                <c:pt idx="8">
                  <c:v>143.44670501755962</c:v>
                </c:pt>
              </c:numCache>
            </c:numRef>
          </c:val>
          <c:smooth val="0"/>
          <c:extLst xmlns:c16r2="http://schemas.microsoft.com/office/drawing/2015/06/chart">
            <c:ext xmlns:c16="http://schemas.microsoft.com/office/drawing/2014/chart" uri="{C3380CC4-5D6E-409C-BE32-E72D297353CC}">
              <c16:uniqueId val="{00000001-A814-42A9-9ED3-4B262223675F}"/>
            </c:ext>
          </c:extLst>
        </c:ser>
        <c:dLbls>
          <c:showLegendKey val="0"/>
          <c:showVal val="0"/>
          <c:showCatName val="0"/>
          <c:showSerName val="0"/>
          <c:showPercent val="0"/>
          <c:showBubbleSize val="0"/>
        </c:dLbls>
        <c:marker val="1"/>
        <c:smooth val="0"/>
        <c:axId val="129693184"/>
        <c:axId val="129694720"/>
      </c:lineChart>
      <c:catAx>
        <c:axId val="129693184"/>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29694720"/>
        <c:crosses val="autoZero"/>
        <c:auto val="1"/>
        <c:lblAlgn val="ctr"/>
        <c:lblOffset val="100"/>
        <c:noMultiLvlLbl val="0"/>
      </c:catAx>
      <c:valAx>
        <c:axId val="129694720"/>
        <c:scaling>
          <c:orientation val="minMax"/>
          <c:min val="100"/>
        </c:scaling>
        <c:delete val="0"/>
        <c:axPos val="l"/>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29693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'labour share'!$E$32</c:f>
              <c:strCache>
                <c:ptCount val="1"/>
                <c:pt idx="0">
                  <c:v>Moldova total labour share </c:v>
                </c:pt>
              </c:strCache>
            </c:strRef>
          </c:tx>
          <c:spPr>
            <a:solidFill>
              <a:schemeClr val="accent1"/>
            </a:solidFill>
            <a:ln>
              <a:noFill/>
            </a:ln>
            <a:effectLst/>
          </c:spPr>
          <c:cat>
            <c:numRef>
              <c:f>'labour share'!$D$38:$D$52</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'labour share'!$E$38:$E$52</c:f>
              <c:numCache>
                <c:formatCode>General</c:formatCode>
                <c:ptCount val="15"/>
                <c:pt idx="0">
                  <c:v>0.51666605472564697</c:v>
                </c:pt>
                <c:pt idx="1">
                  <c:v>0.55108159780502319</c:v>
                </c:pt>
                <c:pt idx="2">
                  <c:v>0.6053585410118103</c:v>
                </c:pt>
                <c:pt idx="3">
                  <c:v>0.65415424108505249</c:v>
                </c:pt>
                <c:pt idx="4">
                  <c:v>0.619945228099823</c:v>
                </c:pt>
                <c:pt idx="5">
                  <c:v>0.62628096342086792</c:v>
                </c:pt>
                <c:pt idx="6">
                  <c:v>0.62809514999389648</c:v>
                </c:pt>
                <c:pt idx="7">
                  <c:v>0.60120141506195068</c:v>
                </c:pt>
                <c:pt idx="8">
                  <c:v>0.64246559143066406</c:v>
                </c:pt>
                <c:pt idx="9">
                  <c:v>0.67323505878448486</c:v>
                </c:pt>
                <c:pt idx="10">
                  <c:v>0.62747257947921753</c:v>
                </c:pt>
                <c:pt idx="11">
                  <c:v>0.60059612989425659</c:v>
                </c:pt>
                <c:pt idx="12">
                  <c:v>0.62980073690414429</c:v>
                </c:pt>
                <c:pt idx="13">
                  <c:v>0.62980073690414429</c:v>
                </c:pt>
                <c:pt idx="14">
                  <c:v>0.62980073690414429</c:v>
                </c:pt>
              </c:numCache>
            </c:numRef>
          </c:val>
          <c:extLst xmlns:c16r2="http://schemas.microsoft.com/office/drawing/2015/06/chart">
            <c:ext xmlns:c16="http://schemas.microsoft.com/office/drawing/2014/chart" uri="{C3380CC4-5D6E-409C-BE32-E72D297353CC}">
              <c16:uniqueId val="{00000000-979A-4C79-9C17-31DAF314F3BA}"/>
            </c:ext>
          </c:extLst>
        </c:ser>
        <c:dLbls>
          <c:showLegendKey val="0"/>
          <c:showVal val="0"/>
          <c:showCatName val="0"/>
          <c:showSerName val="0"/>
          <c:showPercent val="0"/>
          <c:showBubbleSize val="0"/>
        </c:dLbls>
        <c:axId val="146287232"/>
        <c:axId val="146293120"/>
      </c:areaChart>
      <c:catAx>
        <c:axId val="146287232"/>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46293120"/>
        <c:crosses val="autoZero"/>
        <c:auto val="1"/>
        <c:lblAlgn val="ctr"/>
        <c:lblOffset val="100"/>
        <c:noMultiLvlLbl val="0"/>
      </c:catAx>
      <c:valAx>
        <c:axId val="146293120"/>
        <c:scaling>
          <c:orientation val="minMax"/>
        </c:scaling>
        <c:delete val="0"/>
        <c:axPos val="l"/>
        <c:numFmt formatCode="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46287232"/>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BFD639-1677-455E-A17A-C5BDF8312EF4}"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GB"/>
        </a:p>
      </dgm:t>
    </dgm:pt>
    <dgm:pt modelId="{C41D0B66-66E9-4346-86C3-F76A3067FF12}">
      <dgm:prSet phldrT="[Text]" custT="1"/>
      <dgm:spPr/>
      <dgm:t>
        <a:bodyPr/>
        <a:lstStyle/>
        <a:p>
          <a:pPr algn="l"/>
          <a:r>
            <a:rPr lang="en-GB" sz="2500" dirty="0"/>
            <a:t>Between enterprises</a:t>
          </a:r>
        </a:p>
      </dgm:t>
    </dgm:pt>
    <dgm:pt modelId="{8EB8AFD7-9236-4F1B-9B5C-F4C6EBC8DE20}" type="parTrans" cxnId="{13A396A7-F59E-400D-B95F-3909403F7BA8}">
      <dgm:prSet/>
      <dgm:spPr/>
      <dgm:t>
        <a:bodyPr/>
        <a:lstStyle/>
        <a:p>
          <a:endParaRPr lang="en-GB"/>
        </a:p>
      </dgm:t>
    </dgm:pt>
    <dgm:pt modelId="{744A0232-68A6-410F-AB10-03F8F9AD2A5C}" type="sibTrans" cxnId="{13A396A7-F59E-400D-B95F-3909403F7BA8}">
      <dgm:prSet/>
      <dgm:spPr/>
      <dgm:t>
        <a:bodyPr/>
        <a:lstStyle/>
        <a:p>
          <a:endParaRPr lang="en-GB"/>
        </a:p>
      </dgm:t>
    </dgm:pt>
    <dgm:pt modelId="{1B7EC781-F1FA-40DB-9920-6A628186446D}">
      <dgm:prSet phldrT="[Text]"/>
      <dgm:spPr/>
      <dgm:t>
        <a:bodyPr/>
        <a:lstStyle/>
        <a:p>
          <a:pPr algn="l"/>
          <a:r>
            <a:rPr lang="en-GB" dirty="0"/>
            <a:t>Within enterprises</a:t>
          </a:r>
        </a:p>
      </dgm:t>
    </dgm:pt>
    <dgm:pt modelId="{3C183224-4A8F-4E79-9094-634E7D2E3F04}" type="parTrans" cxnId="{FB4C55C8-2947-43E7-9AA7-9EFD1F2DD9F9}">
      <dgm:prSet/>
      <dgm:spPr/>
      <dgm:t>
        <a:bodyPr/>
        <a:lstStyle/>
        <a:p>
          <a:endParaRPr lang="en-GB"/>
        </a:p>
      </dgm:t>
    </dgm:pt>
    <dgm:pt modelId="{BE486088-D45B-45C3-B023-51DE7F7EC265}" type="sibTrans" cxnId="{FB4C55C8-2947-43E7-9AA7-9EFD1F2DD9F9}">
      <dgm:prSet/>
      <dgm:spPr/>
      <dgm:t>
        <a:bodyPr/>
        <a:lstStyle/>
        <a:p>
          <a:endParaRPr lang="en-GB"/>
        </a:p>
      </dgm:t>
    </dgm:pt>
    <dgm:pt modelId="{FAA5F5F6-2169-492C-959D-4EC92607BDE4}">
      <dgm:prSet phldrT="[Text]" custT="1"/>
      <dgm:spPr/>
      <dgm:t>
        <a:bodyPr/>
        <a:lstStyle/>
        <a:p>
          <a:pPr>
            <a:lnSpc>
              <a:spcPct val="150000"/>
            </a:lnSpc>
          </a:pPr>
          <a:r>
            <a:rPr lang="en-GB" sz="2000" dirty="0">
              <a:solidFill>
                <a:schemeClr val="tx1">
                  <a:lumMod val="95000"/>
                  <a:lumOff val="5000"/>
                </a:schemeClr>
              </a:solidFill>
              <a:latin typeface="+mn-lt"/>
            </a:rPr>
            <a:t>According to recent research, increases in inequality </a:t>
          </a:r>
          <a:r>
            <a:rPr lang="en-GB" sz="2000" dirty="0" smtClean="0">
              <a:solidFill>
                <a:schemeClr val="tx1">
                  <a:lumMod val="95000"/>
                  <a:lumOff val="5000"/>
                </a:schemeClr>
              </a:solidFill>
              <a:latin typeface="+mn-lt"/>
            </a:rPr>
            <a:t>are </a:t>
          </a:r>
          <a:r>
            <a:rPr lang="en-GB" sz="2000" dirty="0">
              <a:solidFill>
                <a:schemeClr val="tx1">
                  <a:lumMod val="95000"/>
                  <a:lumOff val="5000"/>
                </a:schemeClr>
              </a:solidFill>
              <a:latin typeface="+mn-lt"/>
            </a:rPr>
            <a:t>due </a:t>
          </a:r>
          <a:r>
            <a:rPr lang="en-GB" sz="2000" dirty="0" smtClean="0">
              <a:solidFill>
                <a:schemeClr val="tx1">
                  <a:lumMod val="95000"/>
                  <a:lumOff val="5000"/>
                </a:schemeClr>
              </a:solidFill>
              <a:latin typeface="+mn-lt"/>
            </a:rPr>
            <a:t>in part to </a:t>
          </a:r>
          <a:r>
            <a:rPr lang="en-GB" sz="2000" dirty="0">
              <a:solidFill>
                <a:schemeClr val="tx1">
                  <a:lumMod val="95000"/>
                  <a:lumOff val="5000"/>
                </a:schemeClr>
              </a:solidFill>
              <a:latin typeface="+mn-lt"/>
            </a:rPr>
            <a:t>growing difference in productivity </a:t>
          </a:r>
          <a:r>
            <a:rPr lang="en-GB" sz="2000" dirty="0" smtClean="0">
              <a:solidFill>
                <a:schemeClr val="tx1">
                  <a:lumMod val="95000"/>
                  <a:lumOff val="5000"/>
                </a:schemeClr>
              </a:solidFill>
              <a:latin typeface="+mn-lt"/>
            </a:rPr>
            <a:t>and wages </a:t>
          </a:r>
          <a:r>
            <a:rPr lang="en-GB" sz="2000" i="1" dirty="0">
              <a:solidFill>
                <a:schemeClr val="tx1">
                  <a:lumMod val="95000"/>
                  <a:lumOff val="5000"/>
                </a:schemeClr>
              </a:solidFill>
              <a:latin typeface="+mn-lt"/>
            </a:rPr>
            <a:t>between</a:t>
          </a:r>
          <a:r>
            <a:rPr lang="en-GB" sz="2000" dirty="0">
              <a:solidFill>
                <a:schemeClr val="tx1">
                  <a:lumMod val="95000"/>
                  <a:lumOff val="5000"/>
                </a:schemeClr>
              </a:solidFill>
              <a:latin typeface="+mn-lt"/>
            </a:rPr>
            <a:t> enterprises</a:t>
          </a:r>
        </a:p>
      </dgm:t>
    </dgm:pt>
    <dgm:pt modelId="{6F6432E7-D5A1-4FD1-B9E6-C356A84F573E}" type="parTrans" cxnId="{4E0CC269-29E1-4F30-BFE8-375FC7C7EDA6}">
      <dgm:prSet/>
      <dgm:spPr/>
      <dgm:t>
        <a:bodyPr/>
        <a:lstStyle/>
        <a:p>
          <a:endParaRPr lang="en-GB"/>
        </a:p>
      </dgm:t>
    </dgm:pt>
    <dgm:pt modelId="{D7FDBAC1-EAA0-4028-990D-F7AE50500F0B}" type="sibTrans" cxnId="{4E0CC269-29E1-4F30-BFE8-375FC7C7EDA6}">
      <dgm:prSet/>
      <dgm:spPr/>
      <dgm:t>
        <a:bodyPr/>
        <a:lstStyle/>
        <a:p>
          <a:endParaRPr lang="en-GB"/>
        </a:p>
      </dgm:t>
    </dgm:pt>
    <dgm:pt modelId="{31A1B7F2-1316-415C-8C21-C84DC7F1C5C6}">
      <dgm:prSet phldrT="[Text]" custT="1"/>
      <dgm:spPr/>
      <dgm:t>
        <a:bodyPr/>
        <a:lstStyle/>
        <a:p>
          <a:pPr>
            <a:lnSpc>
              <a:spcPct val="150000"/>
            </a:lnSpc>
          </a:pPr>
          <a:r>
            <a:rPr lang="en-GB" sz="2000" dirty="0">
              <a:solidFill>
                <a:schemeClr val="tx1">
                  <a:lumMod val="95000"/>
                  <a:lumOff val="5000"/>
                </a:schemeClr>
              </a:solidFill>
              <a:latin typeface="+mn-lt"/>
            </a:rPr>
            <a:t>But what about inequality within enterprises? Let us also </a:t>
          </a:r>
          <a:r>
            <a:rPr lang="en-GB" sz="2000" dirty="0" smtClean="0">
              <a:solidFill>
                <a:schemeClr val="tx1">
                  <a:lumMod val="95000"/>
                  <a:lumOff val="5000"/>
                </a:schemeClr>
              </a:solidFill>
              <a:latin typeface="+mn-lt"/>
            </a:rPr>
            <a:t>consider what is going on within enterprises</a:t>
          </a:r>
          <a:endParaRPr lang="en-GB" sz="2000" dirty="0">
            <a:solidFill>
              <a:schemeClr val="tx1">
                <a:lumMod val="95000"/>
                <a:lumOff val="5000"/>
              </a:schemeClr>
            </a:solidFill>
            <a:latin typeface="+mn-lt"/>
          </a:endParaRPr>
        </a:p>
      </dgm:t>
    </dgm:pt>
    <dgm:pt modelId="{C6909CC2-869F-4D43-B3A3-E3799A08BA11}" type="parTrans" cxnId="{329B034A-3834-4649-B4A8-77AE098908B7}">
      <dgm:prSet/>
      <dgm:spPr/>
      <dgm:t>
        <a:bodyPr/>
        <a:lstStyle/>
        <a:p>
          <a:endParaRPr lang="en-GB"/>
        </a:p>
      </dgm:t>
    </dgm:pt>
    <dgm:pt modelId="{056F151D-6280-4129-B9A3-309030401160}" type="sibTrans" cxnId="{329B034A-3834-4649-B4A8-77AE098908B7}">
      <dgm:prSet/>
      <dgm:spPr/>
      <dgm:t>
        <a:bodyPr/>
        <a:lstStyle/>
        <a:p>
          <a:endParaRPr lang="en-GB"/>
        </a:p>
      </dgm:t>
    </dgm:pt>
    <dgm:pt modelId="{697E73B4-7E19-4ECD-9F7D-67AE317F50C6}" type="pres">
      <dgm:prSet presAssocID="{BBBFD639-1677-455E-A17A-C5BDF8312EF4}" presName="vert0" presStyleCnt="0">
        <dgm:presLayoutVars>
          <dgm:dir/>
          <dgm:animOne val="branch"/>
          <dgm:animLvl val="lvl"/>
        </dgm:presLayoutVars>
      </dgm:prSet>
      <dgm:spPr/>
      <dgm:t>
        <a:bodyPr/>
        <a:lstStyle/>
        <a:p>
          <a:endParaRPr lang="en-GB"/>
        </a:p>
      </dgm:t>
    </dgm:pt>
    <dgm:pt modelId="{63EB4AEE-07BA-4CCD-9FDB-1A3445CD9EA6}" type="pres">
      <dgm:prSet presAssocID="{C41D0B66-66E9-4346-86C3-F76A3067FF12}" presName="thickLine" presStyleLbl="alignNode1" presStyleIdx="0" presStyleCnt="2"/>
      <dgm:spPr/>
    </dgm:pt>
    <dgm:pt modelId="{CCEE78C8-C2C3-48BC-AD74-9D6C617EDE6C}" type="pres">
      <dgm:prSet presAssocID="{C41D0B66-66E9-4346-86C3-F76A3067FF12}" presName="horz1" presStyleCnt="0"/>
      <dgm:spPr/>
    </dgm:pt>
    <dgm:pt modelId="{36B5E84A-A154-4B5C-AA95-8DEE69023F83}" type="pres">
      <dgm:prSet presAssocID="{C41D0B66-66E9-4346-86C3-F76A3067FF12}" presName="tx1" presStyleLbl="revTx" presStyleIdx="0" presStyleCnt="4" custScaleX="141783"/>
      <dgm:spPr/>
      <dgm:t>
        <a:bodyPr/>
        <a:lstStyle/>
        <a:p>
          <a:endParaRPr lang="en-GB"/>
        </a:p>
      </dgm:t>
    </dgm:pt>
    <dgm:pt modelId="{1915076B-CDA4-4AB0-9A96-4F7F59D3B826}" type="pres">
      <dgm:prSet presAssocID="{C41D0B66-66E9-4346-86C3-F76A3067FF12}" presName="vert1" presStyleCnt="0"/>
      <dgm:spPr/>
    </dgm:pt>
    <dgm:pt modelId="{687081FF-35DC-4CFE-8BCC-73689FB8E141}" type="pres">
      <dgm:prSet presAssocID="{FAA5F5F6-2169-492C-959D-4EC92607BDE4}" presName="vertSpace2a" presStyleCnt="0"/>
      <dgm:spPr/>
    </dgm:pt>
    <dgm:pt modelId="{0CF24E9C-BA26-4965-B69D-92F3C18D2456}" type="pres">
      <dgm:prSet presAssocID="{FAA5F5F6-2169-492C-959D-4EC92607BDE4}" presName="horz2" presStyleCnt="0"/>
      <dgm:spPr/>
    </dgm:pt>
    <dgm:pt modelId="{1DDAF0EC-288B-4065-9C2D-86F851FBE7B3}" type="pres">
      <dgm:prSet presAssocID="{FAA5F5F6-2169-492C-959D-4EC92607BDE4}" presName="horzSpace2" presStyleCnt="0"/>
      <dgm:spPr/>
    </dgm:pt>
    <dgm:pt modelId="{250AD993-2D55-4D54-A46D-149440A246C2}" type="pres">
      <dgm:prSet presAssocID="{FAA5F5F6-2169-492C-959D-4EC92607BDE4}" presName="tx2" presStyleLbl="revTx" presStyleIdx="1" presStyleCnt="4" custScaleX="100955"/>
      <dgm:spPr/>
      <dgm:t>
        <a:bodyPr/>
        <a:lstStyle/>
        <a:p>
          <a:endParaRPr lang="en-GB"/>
        </a:p>
      </dgm:t>
    </dgm:pt>
    <dgm:pt modelId="{7CC11FEA-E9FA-4D7E-A833-D5E83413B1FF}" type="pres">
      <dgm:prSet presAssocID="{FAA5F5F6-2169-492C-959D-4EC92607BDE4}" presName="vert2" presStyleCnt="0"/>
      <dgm:spPr/>
    </dgm:pt>
    <dgm:pt modelId="{1A151E6D-5F28-4270-9273-750FA572C991}" type="pres">
      <dgm:prSet presAssocID="{FAA5F5F6-2169-492C-959D-4EC92607BDE4}" presName="thinLine2b" presStyleLbl="callout" presStyleIdx="0" presStyleCnt="2"/>
      <dgm:spPr/>
    </dgm:pt>
    <dgm:pt modelId="{5EB845E3-0EFD-4178-B651-FBCD0E98335E}" type="pres">
      <dgm:prSet presAssocID="{FAA5F5F6-2169-492C-959D-4EC92607BDE4}" presName="vertSpace2b" presStyleCnt="0"/>
      <dgm:spPr/>
    </dgm:pt>
    <dgm:pt modelId="{DF50A9CB-054C-4664-B025-7065F07F783B}" type="pres">
      <dgm:prSet presAssocID="{1B7EC781-F1FA-40DB-9920-6A628186446D}" presName="thickLine" presStyleLbl="alignNode1" presStyleIdx="1" presStyleCnt="2"/>
      <dgm:spPr/>
    </dgm:pt>
    <dgm:pt modelId="{77E16903-81F2-4BE5-B2C2-4599266D7C7C}" type="pres">
      <dgm:prSet presAssocID="{1B7EC781-F1FA-40DB-9920-6A628186446D}" presName="horz1" presStyleCnt="0"/>
      <dgm:spPr/>
    </dgm:pt>
    <dgm:pt modelId="{B4D68A90-39D0-4152-9EEC-144110AF4608}" type="pres">
      <dgm:prSet presAssocID="{1B7EC781-F1FA-40DB-9920-6A628186446D}" presName="tx1" presStyleLbl="revTx" presStyleIdx="2" presStyleCnt="4" custScaleX="135495"/>
      <dgm:spPr/>
      <dgm:t>
        <a:bodyPr/>
        <a:lstStyle/>
        <a:p>
          <a:endParaRPr lang="en-GB"/>
        </a:p>
      </dgm:t>
    </dgm:pt>
    <dgm:pt modelId="{760FBB30-5AA5-48F1-9460-DB6BA75FF080}" type="pres">
      <dgm:prSet presAssocID="{1B7EC781-F1FA-40DB-9920-6A628186446D}" presName="vert1" presStyleCnt="0"/>
      <dgm:spPr/>
    </dgm:pt>
    <dgm:pt modelId="{17EB60A9-83D5-480F-BD24-8C1A73B68C79}" type="pres">
      <dgm:prSet presAssocID="{31A1B7F2-1316-415C-8C21-C84DC7F1C5C6}" presName="vertSpace2a" presStyleCnt="0"/>
      <dgm:spPr/>
    </dgm:pt>
    <dgm:pt modelId="{72C64CB2-F32E-4BFD-B2BA-CAB1D1D93F6C}" type="pres">
      <dgm:prSet presAssocID="{31A1B7F2-1316-415C-8C21-C84DC7F1C5C6}" presName="horz2" presStyleCnt="0"/>
      <dgm:spPr/>
    </dgm:pt>
    <dgm:pt modelId="{8C2808D0-B989-4631-B819-7681C1754653}" type="pres">
      <dgm:prSet presAssocID="{31A1B7F2-1316-415C-8C21-C84DC7F1C5C6}" presName="horzSpace2" presStyleCnt="0"/>
      <dgm:spPr/>
    </dgm:pt>
    <dgm:pt modelId="{62606140-1140-467F-8946-5BCBA3ABAC17}" type="pres">
      <dgm:prSet presAssocID="{31A1B7F2-1316-415C-8C21-C84DC7F1C5C6}" presName="tx2" presStyleLbl="revTx" presStyleIdx="3" presStyleCnt="4" custScaleY="115507" custLinFactNeighborX="18" custLinFactNeighborY="-5942"/>
      <dgm:spPr/>
      <dgm:t>
        <a:bodyPr/>
        <a:lstStyle/>
        <a:p>
          <a:endParaRPr lang="en-GB"/>
        </a:p>
      </dgm:t>
    </dgm:pt>
    <dgm:pt modelId="{59634889-9D01-4AAE-AF06-43DBD71FC551}" type="pres">
      <dgm:prSet presAssocID="{31A1B7F2-1316-415C-8C21-C84DC7F1C5C6}" presName="vert2" presStyleCnt="0"/>
      <dgm:spPr/>
    </dgm:pt>
    <dgm:pt modelId="{FF1A68FB-37C2-4838-851C-674C8A0D1704}" type="pres">
      <dgm:prSet presAssocID="{31A1B7F2-1316-415C-8C21-C84DC7F1C5C6}" presName="thinLine2b" presStyleLbl="callout" presStyleIdx="1" presStyleCnt="2"/>
      <dgm:spPr/>
    </dgm:pt>
    <dgm:pt modelId="{F3AC116E-CEA2-4745-82C8-748E6DE2B546}" type="pres">
      <dgm:prSet presAssocID="{31A1B7F2-1316-415C-8C21-C84DC7F1C5C6}" presName="vertSpace2b" presStyleCnt="0"/>
      <dgm:spPr/>
    </dgm:pt>
  </dgm:ptLst>
  <dgm:cxnLst>
    <dgm:cxn modelId="{4E0CC269-29E1-4F30-BFE8-375FC7C7EDA6}" srcId="{C41D0B66-66E9-4346-86C3-F76A3067FF12}" destId="{FAA5F5F6-2169-492C-959D-4EC92607BDE4}" srcOrd="0" destOrd="0" parTransId="{6F6432E7-D5A1-4FD1-B9E6-C356A84F573E}" sibTransId="{D7FDBAC1-EAA0-4028-990D-F7AE50500F0B}"/>
    <dgm:cxn modelId="{FB4C55C8-2947-43E7-9AA7-9EFD1F2DD9F9}" srcId="{BBBFD639-1677-455E-A17A-C5BDF8312EF4}" destId="{1B7EC781-F1FA-40DB-9920-6A628186446D}" srcOrd="1" destOrd="0" parTransId="{3C183224-4A8F-4E79-9094-634E7D2E3F04}" sibTransId="{BE486088-D45B-45C3-B023-51DE7F7EC265}"/>
    <dgm:cxn modelId="{AA95CAE5-74DC-47FE-BAB4-74D908714478}" type="presOf" srcId="{1B7EC781-F1FA-40DB-9920-6A628186446D}" destId="{B4D68A90-39D0-4152-9EEC-144110AF4608}" srcOrd="0" destOrd="0" presId="urn:microsoft.com/office/officeart/2008/layout/LinedList"/>
    <dgm:cxn modelId="{9227F63D-4897-42C9-98E2-63C7D6D75640}" type="presOf" srcId="{BBBFD639-1677-455E-A17A-C5BDF8312EF4}" destId="{697E73B4-7E19-4ECD-9F7D-67AE317F50C6}" srcOrd="0" destOrd="0" presId="urn:microsoft.com/office/officeart/2008/layout/LinedList"/>
    <dgm:cxn modelId="{1140B4AD-501A-4A9F-98A1-AEC5F1496B72}" type="presOf" srcId="{C41D0B66-66E9-4346-86C3-F76A3067FF12}" destId="{36B5E84A-A154-4B5C-AA95-8DEE69023F83}" srcOrd="0" destOrd="0" presId="urn:microsoft.com/office/officeart/2008/layout/LinedList"/>
    <dgm:cxn modelId="{13A396A7-F59E-400D-B95F-3909403F7BA8}" srcId="{BBBFD639-1677-455E-A17A-C5BDF8312EF4}" destId="{C41D0B66-66E9-4346-86C3-F76A3067FF12}" srcOrd="0" destOrd="0" parTransId="{8EB8AFD7-9236-4F1B-9B5C-F4C6EBC8DE20}" sibTransId="{744A0232-68A6-410F-AB10-03F8F9AD2A5C}"/>
    <dgm:cxn modelId="{329B034A-3834-4649-B4A8-77AE098908B7}" srcId="{1B7EC781-F1FA-40DB-9920-6A628186446D}" destId="{31A1B7F2-1316-415C-8C21-C84DC7F1C5C6}" srcOrd="0" destOrd="0" parTransId="{C6909CC2-869F-4D43-B3A3-E3799A08BA11}" sibTransId="{056F151D-6280-4129-B9A3-309030401160}"/>
    <dgm:cxn modelId="{3F748B5F-EFDD-47B7-807F-02E0BF444C0E}" type="presOf" srcId="{FAA5F5F6-2169-492C-959D-4EC92607BDE4}" destId="{250AD993-2D55-4D54-A46D-149440A246C2}" srcOrd="0" destOrd="0" presId="urn:microsoft.com/office/officeart/2008/layout/LinedList"/>
    <dgm:cxn modelId="{94572AB9-6939-46AC-85A1-CFE84588C73A}" type="presOf" srcId="{31A1B7F2-1316-415C-8C21-C84DC7F1C5C6}" destId="{62606140-1140-467F-8946-5BCBA3ABAC17}" srcOrd="0" destOrd="0" presId="urn:microsoft.com/office/officeart/2008/layout/LinedList"/>
    <dgm:cxn modelId="{88B4B4B5-6858-4F59-BBA0-7B06DE0AF780}" type="presParOf" srcId="{697E73B4-7E19-4ECD-9F7D-67AE317F50C6}" destId="{63EB4AEE-07BA-4CCD-9FDB-1A3445CD9EA6}" srcOrd="0" destOrd="0" presId="urn:microsoft.com/office/officeart/2008/layout/LinedList"/>
    <dgm:cxn modelId="{7641100F-E437-491E-83DE-A456D510BBE2}" type="presParOf" srcId="{697E73B4-7E19-4ECD-9F7D-67AE317F50C6}" destId="{CCEE78C8-C2C3-48BC-AD74-9D6C617EDE6C}" srcOrd="1" destOrd="0" presId="urn:microsoft.com/office/officeart/2008/layout/LinedList"/>
    <dgm:cxn modelId="{4A2AABFB-C642-477D-89CF-AD95EF9E226C}" type="presParOf" srcId="{CCEE78C8-C2C3-48BC-AD74-9D6C617EDE6C}" destId="{36B5E84A-A154-4B5C-AA95-8DEE69023F83}" srcOrd="0" destOrd="0" presId="urn:microsoft.com/office/officeart/2008/layout/LinedList"/>
    <dgm:cxn modelId="{58D76EEA-7361-490B-AB66-CAC413AE9600}" type="presParOf" srcId="{CCEE78C8-C2C3-48BC-AD74-9D6C617EDE6C}" destId="{1915076B-CDA4-4AB0-9A96-4F7F59D3B826}" srcOrd="1" destOrd="0" presId="urn:microsoft.com/office/officeart/2008/layout/LinedList"/>
    <dgm:cxn modelId="{37DD7EFD-ABC9-4FD6-835F-D9BDA0225241}" type="presParOf" srcId="{1915076B-CDA4-4AB0-9A96-4F7F59D3B826}" destId="{687081FF-35DC-4CFE-8BCC-73689FB8E141}" srcOrd="0" destOrd="0" presId="urn:microsoft.com/office/officeart/2008/layout/LinedList"/>
    <dgm:cxn modelId="{4DBEFADF-5734-4C00-ABAF-DF1805271A36}" type="presParOf" srcId="{1915076B-CDA4-4AB0-9A96-4F7F59D3B826}" destId="{0CF24E9C-BA26-4965-B69D-92F3C18D2456}" srcOrd="1" destOrd="0" presId="urn:microsoft.com/office/officeart/2008/layout/LinedList"/>
    <dgm:cxn modelId="{052B2878-3502-4A1E-9D06-1E52127B01C1}" type="presParOf" srcId="{0CF24E9C-BA26-4965-B69D-92F3C18D2456}" destId="{1DDAF0EC-288B-4065-9C2D-86F851FBE7B3}" srcOrd="0" destOrd="0" presId="urn:microsoft.com/office/officeart/2008/layout/LinedList"/>
    <dgm:cxn modelId="{8E5326FE-F310-434F-8CC8-A39424A28485}" type="presParOf" srcId="{0CF24E9C-BA26-4965-B69D-92F3C18D2456}" destId="{250AD993-2D55-4D54-A46D-149440A246C2}" srcOrd="1" destOrd="0" presId="urn:microsoft.com/office/officeart/2008/layout/LinedList"/>
    <dgm:cxn modelId="{9A2C74AC-5DAF-418C-B93A-9E25FD95B334}" type="presParOf" srcId="{0CF24E9C-BA26-4965-B69D-92F3C18D2456}" destId="{7CC11FEA-E9FA-4D7E-A833-D5E83413B1FF}" srcOrd="2" destOrd="0" presId="urn:microsoft.com/office/officeart/2008/layout/LinedList"/>
    <dgm:cxn modelId="{663021D8-D353-45F3-95E6-8274D3B7BEE2}" type="presParOf" srcId="{1915076B-CDA4-4AB0-9A96-4F7F59D3B826}" destId="{1A151E6D-5F28-4270-9273-750FA572C991}" srcOrd="2" destOrd="0" presId="urn:microsoft.com/office/officeart/2008/layout/LinedList"/>
    <dgm:cxn modelId="{A506B245-99C9-40F5-9BE2-53F50C3B95D3}" type="presParOf" srcId="{1915076B-CDA4-4AB0-9A96-4F7F59D3B826}" destId="{5EB845E3-0EFD-4178-B651-FBCD0E98335E}" srcOrd="3" destOrd="0" presId="urn:microsoft.com/office/officeart/2008/layout/LinedList"/>
    <dgm:cxn modelId="{751529E9-C42C-445F-8D2B-AFF76D0DC96D}" type="presParOf" srcId="{697E73B4-7E19-4ECD-9F7D-67AE317F50C6}" destId="{DF50A9CB-054C-4664-B025-7065F07F783B}" srcOrd="2" destOrd="0" presId="urn:microsoft.com/office/officeart/2008/layout/LinedList"/>
    <dgm:cxn modelId="{99E4A224-715D-453B-A566-26C359A1932E}" type="presParOf" srcId="{697E73B4-7E19-4ECD-9F7D-67AE317F50C6}" destId="{77E16903-81F2-4BE5-B2C2-4599266D7C7C}" srcOrd="3" destOrd="0" presId="urn:microsoft.com/office/officeart/2008/layout/LinedList"/>
    <dgm:cxn modelId="{A7721E44-9753-48A8-85F7-215E42666606}" type="presParOf" srcId="{77E16903-81F2-4BE5-B2C2-4599266D7C7C}" destId="{B4D68A90-39D0-4152-9EEC-144110AF4608}" srcOrd="0" destOrd="0" presId="urn:microsoft.com/office/officeart/2008/layout/LinedList"/>
    <dgm:cxn modelId="{4463379D-CA6F-426A-B283-E65DE26D6DD2}" type="presParOf" srcId="{77E16903-81F2-4BE5-B2C2-4599266D7C7C}" destId="{760FBB30-5AA5-48F1-9460-DB6BA75FF080}" srcOrd="1" destOrd="0" presId="urn:microsoft.com/office/officeart/2008/layout/LinedList"/>
    <dgm:cxn modelId="{332C778E-7723-43DC-BE48-B310590551FB}" type="presParOf" srcId="{760FBB30-5AA5-48F1-9460-DB6BA75FF080}" destId="{17EB60A9-83D5-480F-BD24-8C1A73B68C79}" srcOrd="0" destOrd="0" presId="urn:microsoft.com/office/officeart/2008/layout/LinedList"/>
    <dgm:cxn modelId="{BE715564-672E-4FDE-B24F-5A5E6B3C1ED4}" type="presParOf" srcId="{760FBB30-5AA5-48F1-9460-DB6BA75FF080}" destId="{72C64CB2-F32E-4BFD-B2BA-CAB1D1D93F6C}" srcOrd="1" destOrd="0" presId="urn:microsoft.com/office/officeart/2008/layout/LinedList"/>
    <dgm:cxn modelId="{9BD02C91-70DF-4F81-8AA3-2BB0BA11D1D5}" type="presParOf" srcId="{72C64CB2-F32E-4BFD-B2BA-CAB1D1D93F6C}" destId="{8C2808D0-B989-4631-B819-7681C1754653}" srcOrd="0" destOrd="0" presId="urn:microsoft.com/office/officeart/2008/layout/LinedList"/>
    <dgm:cxn modelId="{67CC65CD-BD54-4675-B549-D86154564CF9}" type="presParOf" srcId="{72C64CB2-F32E-4BFD-B2BA-CAB1D1D93F6C}" destId="{62606140-1140-467F-8946-5BCBA3ABAC17}" srcOrd="1" destOrd="0" presId="urn:microsoft.com/office/officeart/2008/layout/LinedList"/>
    <dgm:cxn modelId="{8653028F-936A-478A-943E-C9942670897D}" type="presParOf" srcId="{72C64CB2-F32E-4BFD-B2BA-CAB1D1D93F6C}" destId="{59634889-9D01-4AAE-AF06-43DBD71FC551}" srcOrd="2" destOrd="0" presId="urn:microsoft.com/office/officeart/2008/layout/LinedList"/>
    <dgm:cxn modelId="{A3F28962-C57D-4D61-B03F-DA5494220FEF}" type="presParOf" srcId="{760FBB30-5AA5-48F1-9460-DB6BA75FF080}" destId="{FF1A68FB-37C2-4838-851C-674C8A0D1704}" srcOrd="2" destOrd="0" presId="urn:microsoft.com/office/officeart/2008/layout/LinedList"/>
    <dgm:cxn modelId="{1E04046A-EE69-46D8-9137-2FF124A68D02}" type="presParOf" srcId="{760FBB30-5AA5-48F1-9460-DB6BA75FF080}" destId="{F3AC116E-CEA2-4745-82C8-748E6DE2B546}" srcOrd="3"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32574D-7D31-4582-B286-C8DA5B90679A}"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8A13756D-6AE7-4772-953D-7D27DD9237E5}">
      <dgm:prSet phldrT="[Text]" custT="1"/>
      <dgm:spPr>
        <a:solidFill>
          <a:schemeClr val="accent1">
            <a:lumMod val="50000"/>
          </a:schemeClr>
        </a:solidFill>
      </dgm:spPr>
      <dgm:t>
        <a:bodyPr/>
        <a:lstStyle/>
        <a:p>
          <a:r>
            <a:rPr lang="en-GB" sz="1300" dirty="0"/>
            <a:t>Government</a:t>
          </a:r>
        </a:p>
      </dgm:t>
    </dgm:pt>
    <dgm:pt modelId="{D559B91F-04C1-4B07-8005-FFBF101ABDC2}" type="parTrans" cxnId="{BB557475-5704-4A17-BA99-7320FD20B5C0}">
      <dgm:prSet/>
      <dgm:spPr/>
      <dgm:t>
        <a:bodyPr/>
        <a:lstStyle/>
        <a:p>
          <a:endParaRPr lang="en-GB"/>
        </a:p>
      </dgm:t>
    </dgm:pt>
    <dgm:pt modelId="{B3AE35FE-8BA0-45DE-A05E-657AFFD19DF8}" type="sibTrans" cxnId="{BB557475-5704-4A17-BA99-7320FD20B5C0}">
      <dgm:prSet/>
      <dgm:spPr/>
      <dgm:t>
        <a:bodyPr/>
        <a:lstStyle/>
        <a:p>
          <a:endParaRPr lang="en-GB"/>
        </a:p>
      </dgm:t>
    </dgm:pt>
    <dgm:pt modelId="{BBBAF9D3-C7E6-43FC-920B-C14D1F085C0B}">
      <dgm:prSet phldrT="[Text]" custT="1"/>
      <dgm:spPr>
        <a:solidFill>
          <a:schemeClr val="accent1">
            <a:lumMod val="50000"/>
          </a:schemeClr>
        </a:solidFill>
      </dgm:spPr>
      <dgm:t>
        <a:bodyPr/>
        <a:lstStyle/>
        <a:p>
          <a:r>
            <a:rPr lang="en-GB" sz="1300" dirty="0"/>
            <a:t>Trade Union</a:t>
          </a:r>
        </a:p>
      </dgm:t>
    </dgm:pt>
    <dgm:pt modelId="{FCA3BBD1-DDD8-4B26-B380-C34805592C51}" type="parTrans" cxnId="{44AD5238-FB53-4A17-97D8-8904FF80E3DA}">
      <dgm:prSet/>
      <dgm:spPr/>
      <dgm:t>
        <a:bodyPr/>
        <a:lstStyle/>
        <a:p>
          <a:endParaRPr lang="en-GB"/>
        </a:p>
      </dgm:t>
    </dgm:pt>
    <dgm:pt modelId="{459B1F6C-35EE-493E-8CDB-5672275DB53D}" type="sibTrans" cxnId="{44AD5238-FB53-4A17-97D8-8904FF80E3DA}">
      <dgm:prSet/>
      <dgm:spPr/>
      <dgm:t>
        <a:bodyPr/>
        <a:lstStyle/>
        <a:p>
          <a:endParaRPr lang="en-GB"/>
        </a:p>
      </dgm:t>
    </dgm:pt>
    <dgm:pt modelId="{3333A2E4-5F87-4173-A24C-470BA5381DCC}">
      <dgm:prSet phldrT="[Text]" custT="1"/>
      <dgm:spPr>
        <a:solidFill>
          <a:schemeClr val="accent1">
            <a:lumMod val="50000"/>
          </a:schemeClr>
        </a:solidFill>
      </dgm:spPr>
      <dgm:t>
        <a:bodyPr/>
        <a:lstStyle/>
        <a:p>
          <a:r>
            <a:rPr lang="en-GB" sz="1300" dirty="0"/>
            <a:t>Employer</a:t>
          </a:r>
        </a:p>
      </dgm:t>
    </dgm:pt>
    <dgm:pt modelId="{7E4B1D8A-7942-40B7-B40A-23A5370B3B11}" type="parTrans" cxnId="{3162D244-4C85-4F59-ACF3-98F8A1B67CE3}">
      <dgm:prSet/>
      <dgm:spPr/>
      <dgm:t>
        <a:bodyPr/>
        <a:lstStyle/>
        <a:p>
          <a:endParaRPr lang="en-GB"/>
        </a:p>
      </dgm:t>
    </dgm:pt>
    <dgm:pt modelId="{D633D207-6B09-4309-8D35-80C5BCF13A7E}" type="sibTrans" cxnId="{3162D244-4C85-4F59-ACF3-98F8A1B67CE3}">
      <dgm:prSet/>
      <dgm:spPr/>
      <dgm:t>
        <a:bodyPr/>
        <a:lstStyle/>
        <a:p>
          <a:endParaRPr lang="en-GB"/>
        </a:p>
      </dgm:t>
    </dgm:pt>
    <dgm:pt modelId="{6A70A0DA-C7D4-4728-A773-25D636792713}">
      <dgm:prSet phldrT="[Text]"/>
      <dgm:spPr/>
      <dgm:t>
        <a:bodyPr/>
        <a:lstStyle/>
        <a:p>
          <a:endParaRPr lang="en-GB" dirty="0"/>
        </a:p>
      </dgm:t>
    </dgm:pt>
    <dgm:pt modelId="{EFB422BB-593A-4761-9866-416374F56FF7}" type="parTrans" cxnId="{F2F98818-66F9-45C3-8AE4-E5C1CAE5E1A4}">
      <dgm:prSet/>
      <dgm:spPr/>
      <dgm:t>
        <a:bodyPr/>
        <a:lstStyle/>
        <a:p>
          <a:endParaRPr lang="en-GB"/>
        </a:p>
      </dgm:t>
    </dgm:pt>
    <dgm:pt modelId="{FA6AEA3F-9621-43CD-A400-F744527E1DFC}" type="sibTrans" cxnId="{F2F98818-66F9-45C3-8AE4-E5C1CAE5E1A4}">
      <dgm:prSet/>
      <dgm:spPr/>
      <dgm:t>
        <a:bodyPr/>
        <a:lstStyle/>
        <a:p>
          <a:endParaRPr lang="en-GB"/>
        </a:p>
      </dgm:t>
    </dgm:pt>
    <dgm:pt modelId="{54927743-A703-43DC-A3D0-0863803A2414}">
      <dgm:prSet phldrT="[Text]" custT="1"/>
      <dgm:spPr>
        <a:solidFill>
          <a:schemeClr val="accent1">
            <a:hueOff val="0"/>
            <a:satOff val="0"/>
            <a:lumOff val="0"/>
            <a:alpha val="50000"/>
          </a:schemeClr>
        </a:solidFill>
      </dgm:spPr>
      <dgm:t>
        <a:bodyPr/>
        <a:lstStyle/>
        <a:p>
          <a:r>
            <a:rPr lang="en-GB" sz="1100" b="1">
              <a:solidFill>
                <a:schemeClr val="tx1"/>
              </a:solidFill>
            </a:rPr>
            <a:t>Sustainable Wage Policies</a:t>
          </a:r>
          <a:endParaRPr lang="en-GB" sz="1100" b="1" dirty="0">
            <a:solidFill>
              <a:schemeClr val="tx1"/>
            </a:solidFill>
          </a:endParaRPr>
        </a:p>
      </dgm:t>
    </dgm:pt>
    <dgm:pt modelId="{1EDD6EB8-026C-42C6-9CF7-C1429ADA9B8A}" type="sibTrans" cxnId="{DC1188A5-0003-4E86-A07C-589B0B58BD2B}">
      <dgm:prSet/>
      <dgm:spPr/>
      <dgm:t>
        <a:bodyPr/>
        <a:lstStyle/>
        <a:p>
          <a:endParaRPr lang="en-GB"/>
        </a:p>
      </dgm:t>
    </dgm:pt>
    <dgm:pt modelId="{646F3915-CAE4-4E3C-8F78-E2B4B2194EC4}" type="parTrans" cxnId="{DC1188A5-0003-4E86-A07C-589B0B58BD2B}">
      <dgm:prSet/>
      <dgm:spPr/>
      <dgm:t>
        <a:bodyPr/>
        <a:lstStyle/>
        <a:p>
          <a:endParaRPr lang="en-GB"/>
        </a:p>
      </dgm:t>
    </dgm:pt>
    <dgm:pt modelId="{63592FB8-434C-4D6A-9633-1D8BA4B98EAF}" type="pres">
      <dgm:prSet presAssocID="{3532574D-7D31-4582-B286-C8DA5B90679A}" presName="Name0" presStyleCnt="0">
        <dgm:presLayoutVars>
          <dgm:chMax val="1"/>
          <dgm:dir/>
          <dgm:animLvl val="ctr"/>
          <dgm:resizeHandles val="exact"/>
        </dgm:presLayoutVars>
      </dgm:prSet>
      <dgm:spPr/>
      <dgm:t>
        <a:bodyPr/>
        <a:lstStyle/>
        <a:p>
          <a:endParaRPr lang="en-GB"/>
        </a:p>
      </dgm:t>
    </dgm:pt>
    <dgm:pt modelId="{4C11DA63-F4A3-4278-8FF8-3106916DDF09}" type="pres">
      <dgm:prSet presAssocID="{54927743-A703-43DC-A3D0-0863803A2414}" presName="centerShape" presStyleLbl="node0" presStyleIdx="0" presStyleCnt="1" custScaleX="129164" custScaleY="129919"/>
      <dgm:spPr/>
      <dgm:t>
        <a:bodyPr/>
        <a:lstStyle/>
        <a:p>
          <a:endParaRPr lang="en-GB"/>
        </a:p>
      </dgm:t>
    </dgm:pt>
    <dgm:pt modelId="{92AA41AD-D98C-46F6-A9E2-62432918DA42}" type="pres">
      <dgm:prSet presAssocID="{8A13756D-6AE7-4772-953D-7D27DD9237E5}" presName="node" presStyleLbl="node1" presStyleIdx="0" presStyleCnt="3" custScaleX="124218" custScaleY="122541">
        <dgm:presLayoutVars>
          <dgm:bulletEnabled val="1"/>
        </dgm:presLayoutVars>
      </dgm:prSet>
      <dgm:spPr/>
      <dgm:t>
        <a:bodyPr/>
        <a:lstStyle/>
        <a:p>
          <a:endParaRPr lang="en-GB"/>
        </a:p>
      </dgm:t>
    </dgm:pt>
    <dgm:pt modelId="{3E512919-9FB9-4686-A279-8DB45F6FEDA6}" type="pres">
      <dgm:prSet presAssocID="{8A13756D-6AE7-4772-953D-7D27DD9237E5}" presName="dummy" presStyleCnt="0"/>
      <dgm:spPr/>
    </dgm:pt>
    <dgm:pt modelId="{03E4712B-B226-4F70-899F-61BAAB00699C}" type="pres">
      <dgm:prSet presAssocID="{B3AE35FE-8BA0-45DE-A05E-657AFFD19DF8}" presName="sibTrans" presStyleLbl="sibTrans2D1" presStyleIdx="0" presStyleCnt="3"/>
      <dgm:spPr/>
      <dgm:t>
        <a:bodyPr/>
        <a:lstStyle/>
        <a:p>
          <a:endParaRPr lang="en-GB"/>
        </a:p>
      </dgm:t>
    </dgm:pt>
    <dgm:pt modelId="{1FF24C48-A4E6-4C59-B662-343977BCD717}" type="pres">
      <dgm:prSet presAssocID="{BBBAF9D3-C7E6-43FC-920B-C14D1F085C0B}" presName="node" presStyleLbl="node1" presStyleIdx="1" presStyleCnt="3" custScaleX="124218" custScaleY="122541">
        <dgm:presLayoutVars>
          <dgm:bulletEnabled val="1"/>
        </dgm:presLayoutVars>
      </dgm:prSet>
      <dgm:spPr/>
      <dgm:t>
        <a:bodyPr/>
        <a:lstStyle/>
        <a:p>
          <a:endParaRPr lang="en-GB"/>
        </a:p>
      </dgm:t>
    </dgm:pt>
    <dgm:pt modelId="{92BA8212-9682-4F82-B97E-44DDE35C08D2}" type="pres">
      <dgm:prSet presAssocID="{BBBAF9D3-C7E6-43FC-920B-C14D1F085C0B}" presName="dummy" presStyleCnt="0"/>
      <dgm:spPr/>
    </dgm:pt>
    <dgm:pt modelId="{4B171700-1286-411C-B6F1-9544B071094F}" type="pres">
      <dgm:prSet presAssocID="{459B1F6C-35EE-493E-8CDB-5672275DB53D}" presName="sibTrans" presStyleLbl="sibTrans2D1" presStyleIdx="1" presStyleCnt="3"/>
      <dgm:spPr/>
      <dgm:t>
        <a:bodyPr/>
        <a:lstStyle/>
        <a:p>
          <a:endParaRPr lang="en-GB"/>
        </a:p>
      </dgm:t>
    </dgm:pt>
    <dgm:pt modelId="{D3CF2406-3D1F-4040-B5D7-5CCC42B03A93}" type="pres">
      <dgm:prSet presAssocID="{3333A2E4-5F87-4173-A24C-470BA5381DCC}" presName="node" presStyleLbl="node1" presStyleIdx="2" presStyleCnt="3" custScaleX="124218" custScaleY="122541">
        <dgm:presLayoutVars>
          <dgm:bulletEnabled val="1"/>
        </dgm:presLayoutVars>
      </dgm:prSet>
      <dgm:spPr/>
      <dgm:t>
        <a:bodyPr/>
        <a:lstStyle/>
        <a:p>
          <a:endParaRPr lang="en-GB"/>
        </a:p>
      </dgm:t>
    </dgm:pt>
    <dgm:pt modelId="{0A5E0339-B41D-4001-A548-A13F55E8F833}" type="pres">
      <dgm:prSet presAssocID="{3333A2E4-5F87-4173-A24C-470BA5381DCC}" presName="dummy" presStyleCnt="0"/>
      <dgm:spPr/>
    </dgm:pt>
    <dgm:pt modelId="{A7570ABA-96A8-4C31-B70F-F06FFCA903EB}" type="pres">
      <dgm:prSet presAssocID="{D633D207-6B09-4309-8D35-80C5BCF13A7E}" presName="sibTrans" presStyleLbl="sibTrans2D1" presStyleIdx="2" presStyleCnt="3"/>
      <dgm:spPr/>
      <dgm:t>
        <a:bodyPr/>
        <a:lstStyle/>
        <a:p>
          <a:endParaRPr lang="en-GB"/>
        </a:p>
      </dgm:t>
    </dgm:pt>
  </dgm:ptLst>
  <dgm:cxnLst>
    <dgm:cxn modelId="{1FD416DB-31EC-4B05-A614-1E0AD5002474}" type="presOf" srcId="{BBBAF9D3-C7E6-43FC-920B-C14D1F085C0B}" destId="{1FF24C48-A4E6-4C59-B662-343977BCD717}" srcOrd="0" destOrd="0" presId="urn:microsoft.com/office/officeart/2005/8/layout/radial6"/>
    <dgm:cxn modelId="{FFCD15C1-C0FE-4927-9466-D9F7CAC8BFEE}" type="presOf" srcId="{459B1F6C-35EE-493E-8CDB-5672275DB53D}" destId="{4B171700-1286-411C-B6F1-9544B071094F}" srcOrd="0" destOrd="0" presId="urn:microsoft.com/office/officeart/2005/8/layout/radial6"/>
    <dgm:cxn modelId="{DC1188A5-0003-4E86-A07C-589B0B58BD2B}" srcId="{3532574D-7D31-4582-B286-C8DA5B90679A}" destId="{54927743-A703-43DC-A3D0-0863803A2414}" srcOrd="0" destOrd="0" parTransId="{646F3915-CAE4-4E3C-8F78-E2B4B2194EC4}" sibTransId="{1EDD6EB8-026C-42C6-9CF7-C1429ADA9B8A}"/>
    <dgm:cxn modelId="{535FB6E6-26A7-44F6-8E7E-02C0F30A50D1}" type="presOf" srcId="{54927743-A703-43DC-A3D0-0863803A2414}" destId="{4C11DA63-F4A3-4278-8FF8-3106916DDF09}" srcOrd="0" destOrd="0" presId="urn:microsoft.com/office/officeart/2005/8/layout/radial6"/>
    <dgm:cxn modelId="{F2F98818-66F9-45C3-8AE4-E5C1CAE5E1A4}" srcId="{3532574D-7D31-4582-B286-C8DA5B90679A}" destId="{6A70A0DA-C7D4-4728-A773-25D636792713}" srcOrd="1" destOrd="0" parTransId="{EFB422BB-593A-4761-9866-416374F56FF7}" sibTransId="{FA6AEA3F-9621-43CD-A400-F744527E1DFC}"/>
    <dgm:cxn modelId="{ADF76BF0-EA0B-419A-8F17-1A4EE8167AE5}" type="presOf" srcId="{3532574D-7D31-4582-B286-C8DA5B90679A}" destId="{63592FB8-434C-4D6A-9633-1D8BA4B98EAF}" srcOrd="0" destOrd="0" presId="urn:microsoft.com/office/officeart/2005/8/layout/radial6"/>
    <dgm:cxn modelId="{BB557475-5704-4A17-BA99-7320FD20B5C0}" srcId="{54927743-A703-43DC-A3D0-0863803A2414}" destId="{8A13756D-6AE7-4772-953D-7D27DD9237E5}" srcOrd="0" destOrd="0" parTransId="{D559B91F-04C1-4B07-8005-FFBF101ABDC2}" sibTransId="{B3AE35FE-8BA0-45DE-A05E-657AFFD19DF8}"/>
    <dgm:cxn modelId="{92F9976F-DC47-4303-BB73-07275C2AB319}" type="presOf" srcId="{8A13756D-6AE7-4772-953D-7D27DD9237E5}" destId="{92AA41AD-D98C-46F6-A9E2-62432918DA42}" srcOrd="0" destOrd="0" presId="urn:microsoft.com/office/officeart/2005/8/layout/radial6"/>
    <dgm:cxn modelId="{B6A78809-E4BC-49A5-ACEA-92045546A352}" type="presOf" srcId="{B3AE35FE-8BA0-45DE-A05E-657AFFD19DF8}" destId="{03E4712B-B226-4F70-899F-61BAAB00699C}" srcOrd="0" destOrd="0" presId="urn:microsoft.com/office/officeart/2005/8/layout/radial6"/>
    <dgm:cxn modelId="{0DE3E5F3-B213-4575-B138-82A98E01D4EE}" type="presOf" srcId="{D633D207-6B09-4309-8D35-80C5BCF13A7E}" destId="{A7570ABA-96A8-4C31-B70F-F06FFCA903EB}" srcOrd="0" destOrd="0" presId="urn:microsoft.com/office/officeart/2005/8/layout/radial6"/>
    <dgm:cxn modelId="{8727AEBB-05F7-4FFE-993B-186858892379}" type="presOf" srcId="{3333A2E4-5F87-4173-A24C-470BA5381DCC}" destId="{D3CF2406-3D1F-4040-B5D7-5CCC42B03A93}" srcOrd="0" destOrd="0" presId="urn:microsoft.com/office/officeart/2005/8/layout/radial6"/>
    <dgm:cxn modelId="{3162D244-4C85-4F59-ACF3-98F8A1B67CE3}" srcId="{54927743-A703-43DC-A3D0-0863803A2414}" destId="{3333A2E4-5F87-4173-A24C-470BA5381DCC}" srcOrd="2" destOrd="0" parTransId="{7E4B1D8A-7942-40B7-B40A-23A5370B3B11}" sibTransId="{D633D207-6B09-4309-8D35-80C5BCF13A7E}"/>
    <dgm:cxn modelId="{44AD5238-FB53-4A17-97D8-8904FF80E3DA}" srcId="{54927743-A703-43DC-A3D0-0863803A2414}" destId="{BBBAF9D3-C7E6-43FC-920B-C14D1F085C0B}" srcOrd="1" destOrd="0" parTransId="{FCA3BBD1-DDD8-4B26-B380-C34805592C51}" sibTransId="{459B1F6C-35EE-493E-8CDB-5672275DB53D}"/>
    <dgm:cxn modelId="{D80220A0-4F75-420A-9168-04A72B0133D2}" type="presParOf" srcId="{63592FB8-434C-4D6A-9633-1D8BA4B98EAF}" destId="{4C11DA63-F4A3-4278-8FF8-3106916DDF09}" srcOrd="0" destOrd="0" presId="urn:microsoft.com/office/officeart/2005/8/layout/radial6"/>
    <dgm:cxn modelId="{2027E776-23DD-40DF-8089-0E8B2A412558}" type="presParOf" srcId="{63592FB8-434C-4D6A-9633-1D8BA4B98EAF}" destId="{92AA41AD-D98C-46F6-A9E2-62432918DA42}" srcOrd="1" destOrd="0" presId="urn:microsoft.com/office/officeart/2005/8/layout/radial6"/>
    <dgm:cxn modelId="{40BAFC35-FED5-4B1D-AF07-97A8B042B4C5}" type="presParOf" srcId="{63592FB8-434C-4D6A-9633-1D8BA4B98EAF}" destId="{3E512919-9FB9-4686-A279-8DB45F6FEDA6}" srcOrd="2" destOrd="0" presId="urn:microsoft.com/office/officeart/2005/8/layout/radial6"/>
    <dgm:cxn modelId="{BF27D42A-6B32-4A58-B78B-A7042E52C4D9}" type="presParOf" srcId="{63592FB8-434C-4D6A-9633-1D8BA4B98EAF}" destId="{03E4712B-B226-4F70-899F-61BAAB00699C}" srcOrd="3" destOrd="0" presId="urn:microsoft.com/office/officeart/2005/8/layout/radial6"/>
    <dgm:cxn modelId="{D07D3A15-6ABF-47A5-9C58-903B34D2CDDB}" type="presParOf" srcId="{63592FB8-434C-4D6A-9633-1D8BA4B98EAF}" destId="{1FF24C48-A4E6-4C59-B662-343977BCD717}" srcOrd="4" destOrd="0" presId="urn:microsoft.com/office/officeart/2005/8/layout/radial6"/>
    <dgm:cxn modelId="{099D0322-FA89-402C-B66C-B360D70F9D03}" type="presParOf" srcId="{63592FB8-434C-4D6A-9633-1D8BA4B98EAF}" destId="{92BA8212-9682-4F82-B97E-44DDE35C08D2}" srcOrd="5" destOrd="0" presId="urn:microsoft.com/office/officeart/2005/8/layout/radial6"/>
    <dgm:cxn modelId="{6119DB52-3940-4DD7-ADE0-7B3C1DDB8D56}" type="presParOf" srcId="{63592FB8-434C-4D6A-9633-1D8BA4B98EAF}" destId="{4B171700-1286-411C-B6F1-9544B071094F}" srcOrd="6" destOrd="0" presId="urn:microsoft.com/office/officeart/2005/8/layout/radial6"/>
    <dgm:cxn modelId="{1ACF11A4-AE74-443C-AFAC-F3FEF9CB55FA}" type="presParOf" srcId="{63592FB8-434C-4D6A-9633-1D8BA4B98EAF}" destId="{D3CF2406-3D1F-4040-B5D7-5CCC42B03A93}" srcOrd="7" destOrd="0" presId="urn:microsoft.com/office/officeart/2005/8/layout/radial6"/>
    <dgm:cxn modelId="{52C5D8E4-A349-4AB4-A609-944100105673}" type="presParOf" srcId="{63592FB8-434C-4D6A-9633-1D8BA4B98EAF}" destId="{0A5E0339-B41D-4001-A548-A13F55E8F833}" srcOrd="8" destOrd="0" presId="urn:microsoft.com/office/officeart/2005/8/layout/radial6"/>
    <dgm:cxn modelId="{56DDAECA-4B29-4AD5-8FD8-E3BCB8A2DCB1}" type="presParOf" srcId="{63592FB8-434C-4D6A-9633-1D8BA4B98EAF}" destId="{A7570ABA-96A8-4C31-B70F-F06FFCA903EB}" srcOrd="9"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32574D-7D31-4582-B286-C8DA5B90679A}"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8A13756D-6AE7-4772-953D-7D27DD9237E5}">
      <dgm:prSet phldrT="[Text]" custT="1"/>
      <dgm:spPr>
        <a:solidFill>
          <a:schemeClr val="accent1">
            <a:lumMod val="50000"/>
          </a:schemeClr>
        </a:solidFill>
      </dgm:spPr>
      <dgm:t>
        <a:bodyPr/>
        <a:lstStyle/>
        <a:p>
          <a:r>
            <a:rPr lang="en-GB" sz="1300" dirty="0"/>
            <a:t>Government</a:t>
          </a:r>
        </a:p>
      </dgm:t>
    </dgm:pt>
    <dgm:pt modelId="{D559B91F-04C1-4B07-8005-FFBF101ABDC2}" type="parTrans" cxnId="{BB557475-5704-4A17-BA99-7320FD20B5C0}">
      <dgm:prSet/>
      <dgm:spPr/>
      <dgm:t>
        <a:bodyPr/>
        <a:lstStyle/>
        <a:p>
          <a:endParaRPr lang="en-GB"/>
        </a:p>
      </dgm:t>
    </dgm:pt>
    <dgm:pt modelId="{B3AE35FE-8BA0-45DE-A05E-657AFFD19DF8}" type="sibTrans" cxnId="{BB557475-5704-4A17-BA99-7320FD20B5C0}">
      <dgm:prSet/>
      <dgm:spPr/>
      <dgm:t>
        <a:bodyPr/>
        <a:lstStyle/>
        <a:p>
          <a:endParaRPr lang="en-GB"/>
        </a:p>
      </dgm:t>
    </dgm:pt>
    <dgm:pt modelId="{BBBAF9D3-C7E6-43FC-920B-C14D1F085C0B}">
      <dgm:prSet phldrT="[Text]" custT="1"/>
      <dgm:spPr>
        <a:solidFill>
          <a:schemeClr val="accent1">
            <a:lumMod val="50000"/>
          </a:schemeClr>
        </a:solidFill>
      </dgm:spPr>
      <dgm:t>
        <a:bodyPr/>
        <a:lstStyle/>
        <a:p>
          <a:r>
            <a:rPr lang="en-GB" sz="1300" dirty="0"/>
            <a:t>Trade Union</a:t>
          </a:r>
        </a:p>
      </dgm:t>
    </dgm:pt>
    <dgm:pt modelId="{FCA3BBD1-DDD8-4B26-B380-C34805592C51}" type="parTrans" cxnId="{44AD5238-FB53-4A17-97D8-8904FF80E3DA}">
      <dgm:prSet/>
      <dgm:spPr/>
      <dgm:t>
        <a:bodyPr/>
        <a:lstStyle/>
        <a:p>
          <a:endParaRPr lang="en-GB"/>
        </a:p>
      </dgm:t>
    </dgm:pt>
    <dgm:pt modelId="{459B1F6C-35EE-493E-8CDB-5672275DB53D}" type="sibTrans" cxnId="{44AD5238-FB53-4A17-97D8-8904FF80E3DA}">
      <dgm:prSet/>
      <dgm:spPr/>
      <dgm:t>
        <a:bodyPr/>
        <a:lstStyle/>
        <a:p>
          <a:endParaRPr lang="en-GB"/>
        </a:p>
      </dgm:t>
    </dgm:pt>
    <dgm:pt modelId="{3333A2E4-5F87-4173-A24C-470BA5381DCC}">
      <dgm:prSet phldrT="[Text]" custT="1"/>
      <dgm:spPr>
        <a:solidFill>
          <a:schemeClr val="accent1">
            <a:lumMod val="50000"/>
          </a:schemeClr>
        </a:solidFill>
      </dgm:spPr>
      <dgm:t>
        <a:bodyPr/>
        <a:lstStyle/>
        <a:p>
          <a:r>
            <a:rPr lang="en-GB" sz="1300" dirty="0"/>
            <a:t>Employer</a:t>
          </a:r>
        </a:p>
      </dgm:t>
    </dgm:pt>
    <dgm:pt modelId="{7E4B1D8A-7942-40B7-B40A-23A5370B3B11}" type="parTrans" cxnId="{3162D244-4C85-4F59-ACF3-98F8A1B67CE3}">
      <dgm:prSet/>
      <dgm:spPr/>
      <dgm:t>
        <a:bodyPr/>
        <a:lstStyle/>
        <a:p>
          <a:endParaRPr lang="en-GB"/>
        </a:p>
      </dgm:t>
    </dgm:pt>
    <dgm:pt modelId="{D633D207-6B09-4309-8D35-80C5BCF13A7E}" type="sibTrans" cxnId="{3162D244-4C85-4F59-ACF3-98F8A1B67CE3}">
      <dgm:prSet/>
      <dgm:spPr/>
      <dgm:t>
        <a:bodyPr/>
        <a:lstStyle/>
        <a:p>
          <a:endParaRPr lang="en-GB"/>
        </a:p>
      </dgm:t>
    </dgm:pt>
    <dgm:pt modelId="{6A70A0DA-C7D4-4728-A773-25D636792713}">
      <dgm:prSet phldrT="[Text]"/>
      <dgm:spPr/>
      <dgm:t>
        <a:bodyPr/>
        <a:lstStyle/>
        <a:p>
          <a:endParaRPr lang="en-GB" dirty="0"/>
        </a:p>
      </dgm:t>
    </dgm:pt>
    <dgm:pt modelId="{EFB422BB-593A-4761-9866-416374F56FF7}" type="parTrans" cxnId="{F2F98818-66F9-45C3-8AE4-E5C1CAE5E1A4}">
      <dgm:prSet/>
      <dgm:spPr/>
      <dgm:t>
        <a:bodyPr/>
        <a:lstStyle/>
        <a:p>
          <a:endParaRPr lang="en-GB"/>
        </a:p>
      </dgm:t>
    </dgm:pt>
    <dgm:pt modelId="{FA6AEA3F-9621-43CD-A400-F744527E1DFC}" type="sibTrans" cxnId="{F2F98818-66F9-45C3-8AE4-E5C1CAE5E1A4}">
      <dgm:prSet/>
      <dgm:spPr/>
      <dgm:t>
        <a:bodyPr/>
        <a:lstStyle/>
        <a:p>
          <a:endParaRPr lang="en-GB"/>
        </a:p>
      </dgm:t>
    </dgm:pt>
    <dgm:pt modelId="{54927743-A703-43DC-A3D0-0863803A2414}">
      <dgm:prSet phldrT="[Text]" custT="1"/>
      <dgm:spPr>
        <a:solidFill>
          <a:schemeClr val="accent1">
            <a:hueOff val="0"/>
            <a:satOff val="0"/>
            <a:lumOff val="0"/>
            <a:alpha val="50000"/>
          </a:schemeClr>
        </a:solidFill>
      </dgm:spPr>
      <dgm:t>
        <a:bodyPr/>
        <a:lstStyle/>
        <a:p>
          <a:r>
            <a:rPr lang="en-GB" sz="1100" b="1">
              <a:solidFill>
                <a:schemeClr val="tx1"/>
              </a:solidFill>
            </a:rPr>
            <a:t>Sustainable Wage Policies</a:t>
          </a:r>
          <a:endParaRPr lang="en-GB" sz="1100" b="1" dirty="0">
            <a:solidFill>
              <a:schemeClr val="tx1"/>
            </a:solidFill>
          </a:endParaRPr>
        </a:p>
      </dgm:t>
    </dgm:pt>
    <dgm:pt modelId="{1EDD6EB8-026C-42C6-9CF7-C1429ADA9B8A}" type="sibTrans" cxnId="{DC1188A5-0003-4E86-A07C-589B0B58BD2B}">
      <dgm:prSet/>
      <dgm:spPr/>
      <dgm:t>
        <a:bodyPr/>
        <a:lstStyle/>
        <a:p>
          <a:endParaRPr lang="en-GB"/>
        </a:p>
      </dgm:t>
    </dgm:pt>
    <dgm:pt modelId="{646F3915-CAE4-4E3C-8F78-E2B4B2194EC4}" type="parTrans" cxnId="{DC1188A5-0003-4E86-A07C-589B0B58BD2B}">
      <dgm:prSet/>
      <dgm:spPr/>
      <dgm:t>
        <a:bodyPr/>
        <a:lstStyle/>
        <a:p>
          <a:endParaRPr lang="en-GB"/>
        </a:p>
      </dgm:t>
    </dgm:pt>
    <dgm:pt modelId="{63592FB8-434C-4D6A-9633-1D8BA4B98EAF}" type="pres">
      <dgm:prSet presAssocID="{3532574D-7D31-4582-B286-C8DA5B90679A}" presName="Name0" presStyleCnt="0">
        <dgm:presLayoutVars>
          <dgm:chMax val="1"/>
          <dgm:dir/>
          <dgm:animLvl val="ctr"/>
          <dgm:resizeHandles val="exact"/>
        </dgm:presLayoutVars>
      </dgm:prSet>
      <dgm:spPr/>
      <dgm:t>
        <a:bodyPr/>
        <a:lstStyle/>
        <a:p>
          <a:endParaRPr lang="en-GB"/>
        </a:p>
      </dgm:t>
    </dgm:pt>
    <dgm:pt modelId="{4C11DA63-F4A3-4278-8FF8-3106916DDF09}" type="pres">
      <dgm:prSet presAssocID="{54927743-A703-43DC-A3D0-0863803A2414}" presName="centerShape" presStyleLbl="node0" presStyleIdx="0" presStyleCnt="1" custScaleX="129164" custScaleY="129919"/>
      <dgm:spPr/>
      <dgm:t>
        <a:bodyPr/>
        <a:lstStyle/>
        <a:p>
          <a:endParaRPr lang="en-GB"/>
        </a:p>
      </dgm:t>
    </dgm:pt>
    <dgm:pt modelId="{92AA41AD-D98C-46F6-A9E2-62432918DA42}" type="pres">
      <dgm:prSet presAssocID="{8A13756D-6AE7-4772-953D-7D27DD9237E5}" presName="node" presStyleLbl="node1" presStyleIdx="0" presStyleCnt="3" custScaleX="124218" custScaleY="122541">
        <dgm:presLayoutVars>
          <dgm:bulletEnabled val="1"/>
        </dgm:presLayoutVars>
      </dgm:prSet>
      <dgm:spPr/>
      <dgm:t>
        <a:bodyPr/>
        <a:lstStyle/>
        <a:p>
          <a:endParaRPr lang="en-GB"/>
        </a:p>
      </dgm:t>
    </dgm:pt>
    <dgm:pt modelId="{3E512919-9FB9-4686-A279-8DB45F6FEDA6}" type="pres">
      <dgm:prSet presAssocID="{8A13756D-6AE7-4772-953D-7D27DD9237E5}" presName="dummy" presStyleCnt="0"/>
      <dgm:spPr/>
    </dgm:pt>
    <dgm:pt modelId="{03E4712B-B226-4F70-899F-61BAAB00699C}" type="pres">
      <dgm:prSet presAssocID="{B3AE35FE-8BA0-45DE-A05E-657AFFD19DF8}" presName="sibTrans" presStyleLbl="sibTrans2D1" presStyleIdx="0" presStyleCnt="3"/>
      <dgm:spPr/>
      <dgm:t>
        <a:bodyPr/>
        <a:lstStyle/>
        <a:p>
          <a:endParaRPr lang="en-GB"/>
        </a:p>
      </dgm:t>
    </dgm:pt>
    <dgm:pt modelId="{1FF24C48-A4E6-4C59-B662-343977BCD717}" type="pres">
      <dgm:prSet presAssocID="{BBBAF9D3-C7E6-43FC-920B-C14D1F085C0B}" presName="node" presStyleLbl="node1" presStyleIdx="1" presStyleCnt="3" custScaleX="124218" custScaleY="122541">
        <dgm:presLayoutVars>
          <dgm:bulletEnabled val="1"/>
        </dgm:presLayoutVars>
      </dgm:prSet>
      <dgm:spPr/>
      <dgm:t>
        <a:bodyPr/>
        <a:lstStyle/>
        <a:p>
          <a:endParaRPr lang="en-GB"/>
        </a:p>
      </dgm:t>
    </dgm:pt>
    <dgm:pt modelId="{92BA8212-9682-4F82-B97E-44DDE35C08D2}" type="pres">
      <dgm:prSet presAssocID="{BBBAF9D3-C7E6-43FC-920B-C14D1F085C0B}" presName="dummy" presStyleCnt="0"/>
      <dgm:spPr/>
    </dgm:pt>
    <dgm:pt modelId="{4B171700-1286-411C-B6F1-9544B071094F}" type="pres">
      <dgm:prSet presAssocID="{459B1F6C-35EE-493E-8CDB-5672275DB53D}" presName="sibTrans" presStyleLbl="sibTrans2D1" presStyleIdx="1" presStyleCnt="3"/>
      <dgm:spPr/>
      <dgm:t>
        <a:bodyPr/>
        <a:lstStyle/>
        <a:p>
          <a:endParaRPr lang="en-GB"/>
        </a:p>
      </dgm:t>
    </dgm:pt>
    <dgm:pt modelId="{D3CF2406-3D1F-4040-B5D7-5CCC42B03A93}" type="pres">
      <dgm:prSet presAssocID="{3333A2E4-5F87-4173-A24C-470BA5381DCC}" presName="node" presStyleLbl="node1" presStyleIdx="2" presStyleCnt="3" custScaleX="124218" custScaleY="122541">
        <dgm:presLayoutVars>
          <dgm:bulletEnabled val="1"/>
        </dgm:presLayoutVars>
      </dgm:prSet>
      <dgm:spPr/>
      <dgm:t>
        <a:bodyPr/>
        <a:lstStyle/>
        <a:p>
          <a:endParaRPr lang="en-GB"/>
        </a:p>
      </dgm:t>
    </dgm:pt>
    <dgm:pt modelId="{0A5E0339-B41D-4001-A548-A13F55E8F833}" type="pres">
      <dgm:prSet presAssocID="{3333A2E4-5F87-4173-A24C-470BA5381DCC}" presName="dummy" presStyleCnt="0"/>
      <dgm:spPr/>
    </dgm:pt>
    <dgm:pt modelId="{A7570ABA-96A8-4C31-B70F-F06FFCA903EB}" type="pres">
      <dgm:prSet presAssocID="{D633D207-6B09-4309-8D35-80C5BCF13A7E}" presName="sibTrans" presStyleLbl="sibTrans2D1" presStyleIdx="2" presStyleCnt="3"/>
      <dgm:spPr/>
      <dgm:t>
        <a:bodyPr/>
        <a:lstStyle/>
        <a:p>
          <a:endParaRPr lang="en-GB"/>
        </a:p>
      </dgm:t>
    </dgm:pt>
  </dgm:ptLst>
  <dgm:cxnLst>
    <dgm:cxn modelId="{9856E4D5-DBC4-4547-9416-8B8D14A36324}" type="presOf" srcId="{3532574D-7D31-4582-B286-C8DA5B90679A}" destId="{63592FB8-434C-4D6A-9633-1D8BA4B98EAF}" srcOrd="0" destOrd="0" presId="urn:microsoft.com/office/officeart/2005/8/layout/radial6"/>
    <dgm:cxn modelId="{DC1188A5-0003-4E86-A07C-589B0B58BD2B}" srcId="{3532574D-7D31-4582-B286-C8DA5B90679A}" destId="{54927743-A703-43DC-A3D0-0863803A2414}" srcOrd="0" destOrd="0" parTransId="{646F3915-CAE4-4E3C-8F78-E2B4B2194EC4}" sibTransId="{1EDD6EB8-026C-42C6-9CF7-C1429ADA9B8A}"/>
    <dgm:cxn modelId="{E4DEC489-44DA-4473-A336-F3746C53D391}" type="presOf" srcId="{B3AE35FE-8BA0-45DE-A05E-657AFFD19DF8}" destId="{03E4712B-B226-4F70-899F-61BAAB00699C}" srcOrd="0" destOrd="0" presId="urn:microsoft.com/office/officeart/2005/8/layout/radial6"/>
    <dgm:cxn modelId="{F2F98818-66F9-45C3-8AE4-E5C1CAE5E1A4}" srcId="{3532574D-7D31-4582-B286-C8DA5B90679A}" destId="{6A70A0DA-C7D4-4728-A773-25D636792713}" srcOrd="1" destOrd="0" parTransId="{EFB422BB-593A-4761-9866-416374F56FF7}" sibTransId="{FA6AEA3F-9621-43CD-A400-F744527E1DFC}"/>
    <dgm:cxn modelId="{BB557475-5704-4A17-BA99-7320FD20B5C0}" srcId="{54927743-A703-43DC-A3D0-0863803A2414}" destId="{8A13756D-6AE7-4772-953D-7D27DD9237E5}" srcOrd="0" destOrd="0" parTransId="{D559B91F-04C1-4B07-8005-FFBF101ABDC2}" sibTransId="{B3AE35FE-8BA0-45DE-A05E-657AFFD19DF8}"/>
    <dgm:cxn modelId="{66AC7D62-F87F-4B61-9574-A72721FE8521}" type="presOf" srcId="{BBBAF9D3-C7E6-43FC-920B-C14D1F085C0B}" destId="{1FF24C48-A4E6-4C59-B662-343977BCD717}" srcOrd="0" destOrd="0" presId="urn:microsoft.com/office/officeart/2005/8/layout/radial6"/>
    <dgm:cxn modelId="{0815E9FD-7032-43AD-B882-6C2B0EBF020D}" type="presOf" srcId="{459B1F6C-35EE-493E-8CDB-5672275DB53D}" destId="{4B171700-1286-411C-B6F1-9544B071094F}" srcOrd="0" destOrd="0" presId="urn:microsoft.com/office/officeart/2005/8/layout/radial6"/>
    <dgm:cxn modelId="{EB6B4E83-F475-4AB1-8319-B7A6540F32CF}" type="presOf" srcId="{3333A2E4-5F87-4173-A24C-470BA5381DCC}" destId="{D3CF2406-3D1F-4040-B5D7-5CCC42B03A93}" srcOrd="0" destOrd="0" presId="urn:microsoft.com/office/officeart/2005/8/layout/radial6"/>
    <dgm:cxn modelId="{0DCAFDB1-FCB0-47AF-B2AB-0285E7F18523}" type="presOf" srcId="{D633D207-6B09-4309-8D35-80C5BCF13A7E}" destId="{A7570ABA-96A8-4C31-B70F-F06FFCA903EB}" srcOrd="0" destOrd="0" presId="urn:microsoft.com/office/officeart/2005/8/layout/radial6"/>
    <dgm:cxn modelId="{3162D244-4C85-4F59-ACF3-98F8A1B67CE3}" srcId="{54927743-A703-43DC-A3D0-0863803A2414}" destId="{3333A2E4-5F87-4173-A24C-470BA5381DCC}" srcOrd="2" destOrd="0" parTransId="{7E4B1D8A-7942-40B7-B40A-23A5370B3B11}" sibTransId="{D633D207-6B09-4309-8D35-80C5BCF13A7E}"/>
    <dgm:cxn modelId="{60E3194C-ECFC-4901-A04B-565F251921EB}" type="presOf" srcId="{8A13756D-6AE7-4772-953D-7D27DD9237E5}" destId="{92AA41AD-D98C-46F6-A9E2-62432918DA42}" srcOrd="0" destOrd="0" presId="urn:microsoft.com/office/officeart/2005/8/layout/radial6"/>
    <dgm:cxn modelId="{959E343A-90DE-4A89-A5D3-231E514BC185}" type="presOf" srcId="{54927743-A703-43DC-A3D0-0863803A2414}" destId="{4C11DA63-F4A3-4278-8FF8-3106916DDF09}" srcOrd="0" destOrd="0" presId="urn:microsoft.com/office/officeart/2005/8/layout/radial6"/>
    <dgm:cxn modelId="{44AD5238-FB53-4A17-97D8-8904FF80E3DA}" srcId="{54927743-A703-43DC-A3D0-0863803A2414}" destId="{BBBAF9D3-C7E6-43FC-920B-C14D1F085C0B}" srcOrd="1" destOrd="0" parTransId="{FCA3BBD1-DDD8-4B26-B380-C34805592C51}" sibTransId="{459B1F6C-35EE-493E-8CDB-5672275DB53D}"/>
    <dgm:cxn modelId="{5012E6FB-281F-4D68-92FF-AF78B9326DF8}" type="presParOf" srcId="{63592FB8-434C-4D6A-9633-1D8BA4B98EAF}" destId="{4C11DA63-F4A3-4278-8FF8-3106916DDF09}" srcOrd="0" destOrd="0" presId="urn:microsoft.com/office/officeart/2005/8/layout/radial6"/>
    <dgm:cxn modelId="{BF94E43E-CAC4-4A3C-832D-8CBACD7CA55C}" type="presParOf" srcId="{63592FB8-434C-4D6A-9633-1D8BA4B98EAF}" destId="{92AA41AD-D98C-46F6-A9E2-62432918DA42}" srcOrd="1" destOrd="0" presId="urn:microsoft.com/office/officeart/2005/8/layout/radial6"/>
    <dgm:cxn modelId="{C10EDA8A-FAD1-448B-8CCB-5B61C7DC75A6}" type="presParOf" srcId="{63592FB8-434C-4D6A-9633-1D8BA4B98EAF}" destId="{3E512919-9FB9-4686-A279-8DB45F6FEDA6}" srcOrd="2" destOrd="0" presId="urn:microsoft.com/office/officeart/2005/8/layout/radial6"/>
    <dgm:cxn modelId="{155B3B20-D2BC-4694-9FF1-C87AF03F4ABF}" type="presParOf" srcId="{63592FB8-434C-4D6A-9633-1D8BA4B98EAF}" destId="{03E4712B-B226-4F70-899F-61BAAB00699C}" srcOrd="3" destOrd="0" presId="urn:microsoft.com/office/officeart/2005/8/layout/radial6"/>
    <dgm:cxn modelId="{C215A448-0A93-4B2B-BC4A-1D095C0E7DEF}" type="presParOf" srcId="{63592FB8-434C-4D6A-9633-1D8BA4B98EAF}" destId="{1FF24C48-A4E6-4C59-B662-343977BCD717}" srcOrd="4" destOrd="0" presId="urn:microsoft.com/office/officeart/2005/8/layout/radial6"/>
    <dgm:cxn modelId="{BFEB0D2E-1FF2-435A-B51F-BC5A7E92AC63}" type="presParOf" srcId="{63592FB8-434C-4D6A-9633-1D8BA4B98EAF}" destId="{92BA8212-9682-4F82-B97E-44DDE35C08D2}" srcOrd="5" destOrd="0" presId="urn:microsoft.com/office/officeart/2005/8/layout/radial6"/>
    <dgm:cxn modelId="{5724C2BF-DBE7-4053-8402-190BE0F2D51E}" type="presParOf" srcId="{63592FB8-434C-4D6A-9633-1D8BA4B98EAF}" destId="{4B171700-1286-411C-B6F1-9544B071094F}" srcOrd="6" destOrd="0" presId="urn:microsoft.com/office/officeart/2005/8/layout/radial6"/>
    <dgm:cxn modelId="{1F67D328-2BBF-42E4-91DB-7EE37DDC3F3B}" type="presParOf" srcId="{63592FB8-434C-4D6A-9633-1D8BA4B98EAF}" destId="{D3CF2406-3D1F-4040-B5D7-5CCC42B03A93}" srcOrd="7" destOrd="0" presId="urn:microsoft.com/office/officeart/2005/8/layout/radial6"/>
    <dgm:cxn modelId="{48349224-1EB3-4BAA-94CA-9203F1363D40}" type="presParOf" srcId="{63592FB8-434C-4D6A-9633-1D8BA4B98EAF}" destId="{0A5E0339-B41D-4001-A548-A13F55E8F833}" srcOrd="8" destOrd="0" presId="urn:microsoft.com/office/officeart/2005/8/layout/radial6"/>
    <dgm:cxn modelId="{E901477F-7F83-4D42-9A9B-7C9817B9D679}" type="presParOf" srcId="{63592FB8-434C-4D6A-9633-1D8BA4B98EAF}" destId="{A7570ABA-96A8-4C31-B70F-F06FFCA903EB}" srcOrd="9"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32574D-7D31-4582-B286-C8DA5B90679A}"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8A13756D-6AE7-4772-953D-7D27DD9237E5}">
      <dgm:prSet phldrT="[Text]" custT="1"/>
      <dgm:spPr>
        <a:solidFill>
          <a:schemeClr val="accent1">
            <a:lumMod val="50000"/>
          </a:schemeClr>
        </a:solidFill>
      </dgm:spPr>
      <dgm:t>
        <a:bodyPr/>
        <a:lstStyle/>
        <a:p>
          <a:r>
            <a:rPr lang="en-GB" sz="1300" dirty="0"/>
            <a:t>Government</a:t>
          </a:r>
        </a:p>
      </dgm:t>
    </dgm:pt>
    <dgm:pt modelId="{D559B91F-04C1-4B07-8005-FFBF101ABDC2}" type="parTrans" cxnId="{BB557475-5704-4A17-BA99-7320FD20B5C0}">
      <dgm:prSet/>
      <dgm:spPr/>
      <dgm:t>
        <a:bodyPr/>
        <a:lstStyle/>
        <a:p>
          <a:endParaRPr lang="en-GB"/>
        </a:p>
      </dgm:t>
    </dgm:pt>
    <dgm:pt modelId="{B3AE35FE-8BA0-45DE-A05E-657AFFD19DF8}" type="sibTrans" cxnId="{BB557475-5704-4A17-BA99-7320FD20B5C0}">
      <dgm:prSet/>
      <dgm:spPr/>
      <dgm:t>
        <a:bodyPr/>
        <a:lstStyle/>
        <a:p>
          <a:endParaRPr lang="en-GB"/>
        </a:p>
      </dgm:t>
    </dgm:pt>
    <dgm:pt modelId="{BBBAF9D3-C7E6-43FC-920B-C14D1F085C0B}">
      <dgm:prSet phldrT="[Text]" custT="1"/>
      <dgm:spPr>
        <a:solidFill>
          <a:schemeClr val="accent1">
            <a:lumMod val="50000"/>
          </a:schemeClr>
        </a:solidFill>
      </dgm:spPr>
      <dgm:t>
        <a:bodyPr/>
        <a:lstStyle/>
        <a:p>
          <a:r>
            <a:rPr lang="en-GB" sz="1300" dirty="0"/>
            <a:t>Trade Union</a:t>
          </a:r>
        </a:p>
      </dgm:t>
    </dgm:pt>
    <dgm:pt modelId="{FCA3BBD1-DDD8-4B26-B380-C34805592C51}" type="parTrans" cxnId="{44AD5238-FB53-4A17-97D8-8904FF80E3DA}">
      <dgm:prSet/>
      <dgm:spPr/>
      <dgm:t>
        <a:bodyPr/>
        <a:lstStyle/>
        <a:p>
          <a:endParaRPr lang="en-GB"/>
        </a:p>
      </dgm:t>
    </dgm:pt>
    <dgm:pt modelId="{459B1F6C-35EE-493E-8CDB-5672275DB53D}" type="sibTrans" cxnId="{44AD5238-FB53-4A17-97D8-8904FF80E3DA}">
      <dgm:prSet/>
      <dgm:spPr/>
      <dgm:t>
        <a:bodyPr/>
        <a:lstStyle/>
        <a:p>
          <a:endParaRPr lang="en-GB"/>
        </a:p>
      </dgm:t>
    </dgm:pt>
    <dgm:pt modelId="{3333A2E4-5F87-4173-A24C-470BA5381DCC}">
      <dgm:prSet phldrT="[Text]" custT="1"/>
      <dgm:spPr>
        <a:solidFill>
          <a:schemeClr val="accent1">
            <a:lumMod val="50000"/>
          </a:schemeClr>
        </a:solidFill>
      </dgm:spPr>
      <dgm:t>
        <a:bodyPr/>
        <a:lstStyle/>
        <a:p>
          <a:r>
            <a:rPr lang="en-GB" sz="1300" dirty="0"/>
            <a:t>Employer</a:t>
          </a:r>
        </a:p>
      </dgm:t>
    </dgm:pt>
    <dgm:pt modelId="{7E4B1D8A-7942-40B7-B40A-23A5370B3B11}" type="parTrans" cxnId="{3162D244-4C85-4F59-ACF3-98F8A1B67CE3}">
      <dgm:prSet/>
      <dgm:spPr/>
      <dgm:t>
        <a:bodyPr/>
        <a:lstStyle/>
        <a:p>
          <a:endParaRPr lang="en-GB"/>
        </a:p>
      </dgm:t>
    </dgm:pt>
    <dgm:pt modelId="{D633D207-6B09-4309-8D35-80C5BCF13A7E}" type="sibTrans" cxnId="{3162D244-4C85-4F59-ACF3-98F8A1B67CE3}">
      <dgm:prSet/>
      <dgm:spPr/>
      <dgm:t>
        <a:bodyPr/>
        <a:lstStyle/>
        <a:p>
          <a:endParaRPr lang="en-GB"/>
        </a:p>
      </dgm:t>
    </dgm:pt>
    <dgm:pt modelId="{6A70A0DA-C7D4-4728-A773-25D636792713}">
      <dgm:prSet phldrT="[Text]"/>
      <dgm:spPr/>
      <dgm:t>
        <a:bodyPr/>
        <a:lstStyle/>
        <a:p>
          <a:endParaRPr lang="en-GB" dirty="0"/>
        </a:p>
      </dgm:t>
    </dgm:pt>
    <dgm:pt modelId="{EFB422BB-593A-4761-9866-416374F56FF7}" type="parTrans" cxnId="{F2F98818-66F9-45C3-8AE4-E5C1CAE5E1A4}">
      <dgm:prSet/>
      <dgm:spPr/>
      <dgm:t>
        <a:bodyPr/>
        <a:lstStyle/>
        <a:p>
          <a:endParaRPr lang="en-GB"/>
        </a:p>
      </dgm:t>
    </dgm:pt>
    <dgm:pt modelId="{FA6AEA3F-9621-43CD-A400-F744527E1DFC}" type="sibTrans" cxnId="{F2F98818-66F9-45C3-8AE4-E5C1CAE5E1A4}">
      <dgm:prSet/>
      <dgm:spPr/>
      <dgm:t>
        <a:bodyPr/>
        <a:lstStyle/>
        <a:p>
          <a:endParaRPr lang="en-GB"/>
        </a:p>
      </dgm:t>
    </dgm:pt>
    <dgm:pt modelId="{54927743-A703-43DC-A3D0-0863803A2414}">
      <dgm:prSet phldrT="[Text]" custT="1"/>
      <dgm:spPr>
        <a:solidFill>
          <a:schemeClr val="accent1">
            <a:hueOff val="0"/>
            <a:satOff val="0"/>
            <a:lumOff val="0"/>
            <a:alpha val="50000"/>
          </a:schemeClr>
        </a:solidFill>
      </dgm:spPr>
      <dgm:t>
        <a:bodyPr/>
        <a:lstStyle/>
        <a:p>
          <a:r>
            <a:rPr lang="en-GB" sz="1100" b="1">
              <a:solidFill>
                <a:schemeClr val="tx1"/>
              </a:solidFill>
            </a:rPr>
            <a:t>Sustainable Wage Policies</a:t>
          </a:r>
          <a:endParaRPr lang="en-GB" sz="1100" b="1" dirty="0">
            <a:solidFill>
              <a:schemeClr val="tx1"/>
            </a:solidFill>
          </a:endParaRPr>
        </a:p>
      </dgm:t>
    </dgm:pt>
    <dgm:pt modelId="{1EDD6EB8-026C-42C6-9CF7-C1429ADA9B8A}" type="sibTrans" cxnId="{DC1188A5-0003-4E86-A07C-589B0B58BD2B}">
      <dgm:prSet/>
      <dgm:spPr/>
      <dgm:t>
        <a:bodyPr/>
        <a:lstStyle/>
        <a:p>
          <a:endParaRPr lang="en-GB"/>
        </a:p>
      </dgm:t>
    </dgm:pt>
    <dgm:pt modelId="{646F3915-CAE4-4E3C-8F78-E2B4B2194EC4}" type="parTrans" cxnId="{DC1188A5-0003-4E86-A07C-589B0B58BD2B}">
      <dgm:prSet/>
      <dgm:spPr/>
      <dgm:t>
        <a:bodyPr/>
        <a:lstStyle/>
        <a:p>
          <a:endParaRPr lang="en-GB"/>
        </a:p>
      </dgm:t>
    </dgm:pt>
    <dgm:pt modelId="{63592FB8-434C-4D6A-9633-1D8BA4B98EAF}" type="pres">
      <dgm:prSet presAssocID="{3532574D-7D31-4582-B286-C8DA5B90679A}" presName="Name0" presStyleCnt="0">
        <dgm:presLayoutVars>
          <dgm:chMax val="1"/>
          <dgm:dir/>
          <dgm:animLvl val="ctr"/>
          <dgm:resizeHandles val="exact"/>
        </dgm:presLayoutVars>
      </dgm:prSet>
      <dgm:spPr/>
      <dgm:t>
        <a:bodyPr/>
        <a:lstStyle/>
        <a:p>
          <a:endParaRPr lang="en-GB"/>
        </a:p>
      </dgm:t>
    </dgm:pt>
    <dgm:pt modelId="{4C11DA63-F4A3-4278-8FF8-3106916DDF09}" type="pres">
      <dgm:prSet presAssocID="{54927743-A703-43DC-A3D0-0863803A2414}" presName="centerShape" presStyleLbl="node0" presStyleIdx="0" presStyleCnt="1" custScaleX="129164" custScaleY="129919"/>
      <dgm:spPr/>
      <dgm:t>
        <a:bodyPr/>
        <a:lstStyle/>
        <a:p>
          <a:endParaRPr lang="en-GB"/>
        </a:p>
      </dgm:t>
    </dgm:pt>
    <dgm:pt modelId="{92AA41AD-D98C-46F6-A9E2-62432918DA42}" type="pres">
      <dgm:prSet presAssocID="{8A13756D-6AE7-4772-953D-7D27DD9237E5}" presName="node" presStyleLbl="node1" presStyleIdx="0" presStyleCnt="3" custScaleX="124218" custScaleY="122541">
        <dgm:presLayoutVars>
          <dgm:bulletEnabled val="1"/>
        </dgm:presLayoutVars>
      </dgm:prSet>
      <dgm:spPr/>
      <dgm:t>
        <a:bodyPr/>
        <a:lstStyle/>
        <a:p>
          <a:endParaRPr lang="en-GB"/>
        </a:p>
      </dgm:t>
    </dgm:pt>
    <dgm:pt modelId="{3E512919-9FB9-4686-A279-8DB45F6FEDA6}" type="pres">
      <dgm:prSet presAssocID="{8A13756D-6AE7-4772-953D-7D27DD9237E5}" presName="dummy" presStyleCnt="0"/>
      <dgm:spPr/>
    </dgm:pt>
    <dgm:pt modelId="{03E4712B-B226-4F70-899F-61BAAB00699C}" type="pres">
      <dgm:prSet presAssocID="{B3AE35FE-8BA0-45DE-A05E-657AFFD19DF8}" presName="sibTrans" presStyleLbl="sibTrans2D1" presStyleIdx="0" presStyleCnt="3"/>
      <dgm:spPr/>
      <dgm:t>
        <a:bodyPr/>
        <a:lstStyle/>
        <a:p>
          <a:endParaRPr lang="en-GB"/>
        </a:p>
      </dgm:t>
    </dgm:pt>
    <dgm:pt modelId="{1FF24C48-A4E6-4C59-B662-343977BCD717}" type="pres">
      <dgm:prSet presAssocID="{BBBAF9D3-C7E6-43FC-920B-C14D1F085C0B}" presName="node" presStyleLbl="node1" presStyleIdx="1" presStyleCnt="3" custScaleX="124218" custScaleY="122541">
        <dgm:presLayoutVars>
          <dgm:bulletEnabled val="1"/>
        </dgm:presLayoutVars>
      </dgm:prSet>
      <dgm:spPr/>
      <dgm:t>
        <a:bodyPr/>
        <a:lstStyle/>
        <a:p>
          <a:endParaRPr lang="en-GB"/>
        </a:p>
      </dgm:t>
    </dgm:pt>
    <dgm:pt modelId="{92BA8212-9682-4F82-B97E-44DDE35C08D2}" type="pres">
      <dgm:prSet presAssocID="{BBBAF9D3-C7E6-43FC-920B-C14D1F085C0B}" presName="dummy" presStyleCnt="0"/>
      <dgm:spPr/>
    </dgm:pt>
    <dgm:pt modelId="{4B171700-1286-411C-B6F1-9544B071094F}" type="pres">
      <dgm:prSet presAssocID="{459B1F6C-35EE-493E-8CDB-5672275DB53D}" presName="sibTrans" presStyleLbl="sibTrans2D1" presStyleIdx="1" presStyleCnt="3"/>
      <dgm:spPr/>
      <dgm:t>
        <a:bodyPr/>
        <a:lstStyle/>
        <a:p>
          <a:endParaRPr lang="en-GB"/>
        </a:p>
      </dgm:t>
    </dgm:pt>
    <dgm:pt modelId="{D3CF2406-3D1F-4040-B5D7-5CCC42B03A93}" type="pres">
      <dgm:prSet presAssocID="{3333A2E4-5F87-4173-A24C-470BA5381DCC}" presName="node" presStyleLbl="node1" presStyleIdx="2" presStyleCnt="3" custScaleX="124218" custScaleY="122541">
        <dgm:presLayoutVars>
          <dgm:bulletEnabled val="1"/>
        </dgm:presLayoutVars>
      </dgm:prSet>
      <dgm:spPr/>
      <dgm:t>
        <a:bodyPr/>
        <a:lstStyle/>
        <a:p>
          <a:endParaRPr lang="en-GB"/>
        </a:p>
      </dgm:t>
    </dgm:pt>
    <dgm:pt modelId="{0A5E0339-B41D-4001-A548-A13F55E8F833}" type="pres">
      <dgm:prSet presAssocID="{3333A2E4-5F87-4173-A24C-470BA5381DCC}" presName="dummy" presStyleCnt="0"/>
      <dgm:spPr/>
    </dgm:pt>
    <dgm:pt modelId="{A7570ABA-96A8-4C31-B70F-F06FFCA903EB}" type="pres">
      <dgm:prSet presAssocID="{D633D207-6B09-4309-8D35-80C5BCF13A7E}" presName="sibTrans" presStyleLbl="sibTrans2D1" presStyleIdx="2" presStyleCnt="3"/>
      <dgm:spPr/>
      <dgm:t>
        <a:bodyPr/>
        <a:lstStyle/>
        <a:p>
          <a:endParaRPr lang="en-GB"/>
        </a:p>
      </dgm:t>
    </dgm:pt>
  </dgm:ptLst>
  <dgm:cxnLst>
    <dgm:cxn modelId="{45C66B12-2D4E-4642-BB1F-9013326B39F6}" type="presOf" srcId="{8A13756D-6AE7-4772-953D-7D27DD9237E5}" destId="{92AA41AD-D98C-46F6-A9E2-62432918DA42}" srcOrd="0" destOrd="0" presId="urn:microsoft.com/office/officeart/2005/8/layout/radial6"/>
    <dgm:cxn modelId="{DC1188A5-0003-4E86-A07C-589B0B58BD2B}" srcId="{3532574D-7D31-4582-B286-C8DA5B90679A}" destId="{54927743-A703-43DC-A3D0-0863803A2414}" srcOrd="0" destOrd="0" parTransId="{646F3915-CAE4-4E3C-8F78-E2B4B2194EC4}" sibTransId="{1EDD6EB8-026C-42C6-9CF7-C1429ADA9B8A}"/>
    <dgm:cxn modelId="{0DAAF489-8FAA-4311-8010-4B8D18025786}" type="presOf" srcId="{B3AE35FE-8BA0-45DE-A05E-657AFFD19DF8}" destId="{03E4712B-B226-4F70-899F-61BAAB00699C}" srcOrd="0" destOrd="0" presId="urn:microsoft.com/office/officeart/2005/8/layout/radial6"/>
    <dgm:cxn modelId="{7719A3A0-744C-41FA-A49C-12CBCC3AD893}" type="presOf" srcId="{3333A2E4-5F87-4173-A24C-470BA5381DCC}" destId="{D3CF2406-3D1F-4040-B5D7-5CCC42B03A93}" srcOrd="0" destOrd="0" presId="urn:microsoft.com/office/officeart/2005/8/layout/radial6"/>
    <dgm:cxn modelId="{7D196D10-26AC-4F8E-9BAC-2101024DA89C}" type="presOf" srcId="{459B1F6C-35EE-493E-8CDB-5672275DB53D}" destId="{4B171700-1286-411C-B6F1-9544B071094F}" srcOrd="0" destOrd="0" presId="urn:microsoft.com/office/officeart/2005/8/layout/radial6"/>
    <dgm:cxn modelId="{F2F98818-66F9-45C3-8AE4-E5C1CAE5E1A4}" srcId="{3532574D-7D31-4582-B286-C8DA5B90679A}" destId="{6A70A0DA-C7D4-4728-A773-25D636792713}" srcOrd="1" destOrd="0" parTransId="{EFB422BB-593A-4761-9866-416374F56FF7}" sibTransId="{FA6AEA3F-9621-43CD-A400-F744527E1DFC}"/>
    <dgm:cxn modelId="{BB557475-5704-4A17-BA99-7320FD20B5C0}" srcId="{54927743-A703-43DC-A3D0-0863803A2414}" destId="{8A13756D-6AE7-4772-953D-7D27DD9237E5}" srcOrd="0" destOrd="0" parTransId="{D559B91F-04C1-4B07-8005-FFBF101ABDC2}" sibTransId="{B3AE35FE-8BA0-45DE-A05E-657AFFD19DF8}"/>
    <dgm:cxn modelId="{36984317-D866-4070-B613-E68D7365C1A4}" type="presOf" srcId="{D633D207-6B09-4309-8D35-80C5BCF13A7E}" destId="{A7570ABA-96A8-4C31-B70F-F06FFCA903EB}" srcOrd="0" destOrd="0" presId="urn:microsoft.com/office/officeart/2005/8/layout/radial6"/>
    <dgm:cxn modelId="{1353614F-458C-4A6C-992F-5C1F058F1808}" type="presOf" srcId="{3532574D-7D31-4582-B286-C8DA5B90679A}" destId="{63592FB8-434C-4D6A-9633-1D8BA4B98EAF}" srcOrd="0" destOrd="0" presId="urn:microsoft.com/office/officeart/2005/8/layout/radial6"/>
    <dgm:cxn modelId="{66EFEF46-7391-4D14-97AD-0202052B99A7}" type="presOf" srcId="{54927743-A703-43DC-A3D0-0863803A2414}" destId="{4C11DA63-F4A3-4278-8FF8-3106916DDF09}" srcOrd="0" destOrd="0" presId="urn:microsoft.com/office/officeart/2005/8/layout/radial6"/>
    <dgm:cxn modelId="{3162D244-4C85-4F59-ACF3-98F8A1B67CE3}" srcId="{54927743-A703-43DC-A3D0-0863803A2414}" destId="{3333A2E4-5F87-4173-A24C-470BA5381DCC}" srcOrd="2" destOrd="0" parTransId="{7E4B1D8A-7942-40B7-B40A-23A5370B3B11}" sibTransId="{D633D207-6B09-4309-8D35-80C5BCF13A7E}"/>
    <dgm:cxn modelId="{44AD5238-FB53-4A17-97D8-8904FF80E3DA}" srcId="{54927743-A703-43DC-A3D0-0863803A2414}" destId="{BBBAF9D3-C7E6-43FC-920B-C14D1F085C0B}" srcOrd="1" destOrd="0" parTransId="{FCA3BBD1-DDD8-4B26-B380-C34805592C51}" sibTransId="{459B1F6C-35EE-493E-8CDB-5672275DB53D}"/>
    <dgm:cxn modelId="{3682F131-9225-4950-AD4F-525D8473514D}" type="presOf" srcId="{BBBAF9D3-C7E6-43FC-920B-C14D1F085C0B}" destId="{1FF24C48-A4E6-4C59-B662-343977BCD717}" srcOrd="0" destOrd="0" presId="urn:microsoft.com/office/officeart/2005/8/layout/radial6"/>
    <dgm:cxn modelId="{E0DD02E7-1F6A-4483-837A-E7DF66C7B232}" type="presParOf" srcId="{63592FB8-434C-4D6A-9633-1D8BA4B98EAF}" destId="{4C11DA63-F4A3-4278-8FF8-3106916DDF09}" srcOrd="0" destOrd="0" presId="urn:microsoft.com/office/officeart/2005/8/layout/radial6"/>
    <dgm:cxn modelId="{FAC41F23-E343-4743-AD0F-C00640A13A3F}" type="presParOf" srcId="{63592FB8-434C-4D6A-9633-1D8BA4B98EAF}" destId="{92AA41AD-D98C-46F6-A9E2-62432918DA42}" srcOrd="1" destOrd="0" presId="urn:microsoft.com/office/officeart/2005/8/layout/radial6"/>
    <dgm:cxn modelId="{EEE567B4-00A0-4713-8B3F-60974698AB9B}" type="presParOf" srcId="{63592FB8-434C-4D6A-9633-1D8BA4B98EAF}" destId="{3E512919-9FB9-4686-A279-8DB45F6FEDA6}" srcOrd="2" destOrd="0" presId="urn:microsoft.com/office/officeart/2005/8/layout/radial6"/>
    <dgm:cxn modelId="{7236FDBB-EDDE-42A7-A81F-3A19AB7979EF}" type="presParOf" srcId="{63592FB8-434C-4D6A-9633-1D8BA4B98EAF}" destId="{03E4712B-B226-4F70-899F-61BAAB00699C}" srcOrd="3" destOrd="0" presId="urn:microsoft.com/office/officeart/2005/8/layout/radial6"/>
    <dgm:cxn modelId="{4B28247D-07CB-413E-A9FE-4BDD0E1AD6D9}" type="presParOf" srcId="{63592FB8-434C-4D6A-9633-1D8BA4B98EAF}" destId="{1FF24C48-A4E6-4C59-B662-343977BCD717}" srcOrd="4" destOrd="0" presId="urn:microsoft.com/office/officeart/2005/8/layout/radial6"/>
    <dgm:cxn modelId="{94E74A05-4D8C-4F2B-912F-2B2C4F73A71A}" type="presParOf" srcId="{63592FB8-434C-4D6A-9633-1D8BA4B98EAF}" destId="{92BA8212-9682-4F82-B97E-44DDE35C08D2}" srcOrd="5" destOrd="0" presId="urn:microsoft.com/office/officeart/2005/8/layout/radial6"/>
    <dgm:cxn modelId="{60B55432-E78D-4C29-8263-9D06DBEC2948}" type="presParOf" srcId="{63592FB8-434C-4D6A-9633-1D8BA4B98EAF}" destId="{4B171700-1286-411C-B6F1-9544B071094F}" srcOrd="6" destOrd="0" presId="urn:microsoft.com/office/officeart/2005/8/layout/radial6"/>
    <dgm:cxn modelId="{63B2809C-F118-4D10-BBB7-2B3218A14608}" type="presParOf" srcId="{63592FB8-434C-4D6A-9633-1D8BA4B98EAF}" destId="{D3CF2406-3D1F-4040-B5D7-5CCC42B03A93}" srcOrd="7" destOrd="0" presId="urn:microsoft.com/office/officeart/2005/8/layout/radial6"/>
    <dgm:cxn modelId="{C2B28E21-C838-4117-A38A-B99F224F67DF}" type="presParOf" srcId="{63592FB8-434C-4D6A-9633-1D8BA4B98EAF}" destId="{0A5E0339-B41D-4001-A548-A13F55E8F833}" srcOrd="8" destOrd="0" presId="urn:microsoft.com/office/officeart/2005/8/layout/radial6"/>
    <dgm:cxn modelId="{C773A414-30ED-44FB-8636-BA5176A3DFB1}" type="presParOf" srcId="{63592FB8-434C-4D6A-9633-1D8BA4B98EAF}" destId="{A7570ABA-96A8-4C31-B70F-F06FFCA903EB}"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32574D-7D31-4582-B286-C8DA5B90679A}"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8A13756D-6AE7-4772-953D-7D27DD9237E5}">
      <dgm:prSet phldrT="[Text]" custT="1"/>
      <dgm:spPr>
        <a:solidFill>
          <a:schemeClr val="accent1">
            <a:lumMod val="50000"/>
          </a:schemeClr>
        </a:solidFill>
      </dgm:spPr>
      <dgm:t>
        <a:bodyPr/>
        <a:lstStyle/>
        <a:p>
          <a:r>
            <a:rPr lang="en-GB" sz="1300" dirty="0"/>
            <a:t>Government</a:t>
          </a:r>
        </a:p>
      </dgm:t>
    </dgm:pt>
    <dgm:pt modelId="{D559B91F-04C1-4B07-8005-FFBF101ABDC2}" type="parTrans" cxnId="{BB557475-5704-4A17-BA99-7320FD20B5C0}">
      <dgm:prSet/>
      <dgm:spPr/>
      <dgm:t>
        <a:bodyPr/>
        <a:lstStyle/>
        <a:p>
          <a:endParaRPr lang="en-GB"/>
        </a:p>
      </dgm:t>
    </dgm:pt>
    <dgm:pt modelId="{B3AE35FE-8BA0-45DE-A05E-657AFFD19DF8}" type="sibTrans" cxnId="{BB557475-5704-4A17-BA99-7320FD20B5C0}">
      <dgm:prSet/>
      <dgm:spPr/>
      <dgm:t>
        <a:bodyPr/>
        <a:lstStyle/>
        <a:p>
          <a:endParaRPr lang="en-GB"/>
        </a:p>
      </dgm:t>
    </dgm:pt>
    <dgm:pt modelId="{BBBAF9D3-C7E6-43FC-920B-C14D1F085C0B}">
      <dgm:prSet phldrT="[Text]" custT="1"/>
      <dgm:spPr>
        <a:solidFill>
          <a:schemeClr val="accent1">
            <a:lumMod val="50000"/>
          </a:schemeClr>
        </a:solidFill>
      </dgm:spPr>
      <dgm:t>
        <a:bodyPr/>
        <a:lstStyle/>
        <a:p>
          <a:r>
            <a:rPr lang="en-GB" sz="1300" dirty="0"/>
            <a:t>Trade Union</a:t>
          </a:r>
        </a:p>
      </dgm:t>
    </dgm:pt>
    <dgm:pt modelId="{FCA3BBD1-DDD8-4B26-B380-C34805592C51}" type="parTrans" cxnId="{44AD5238-FB53-4A17-97D8-8904FF80E3DA}">
      <dgm:prSet/>
      <dgm:spPr/>
      <dgm:t>
        <a:bodyPr/>
        <a:lstStyle/>
        <a:p>
          <a:endParaRPr lang="en-GB"/>
        </a:p>
      </dgm:t>
    </dgm:pt>
    <dgm:pt modelId="{459B1F6C-35EE-493E-8CDB-5672275DB53D}" type="sibTrans" cxnId="{44AD5238-FB53-4A17-97D8-8904FF80E3DA}">
      <dgm:prSet/>
      <dgm:spPr/>
      <dgm:t>
        <a:bodyPr/>
        <a:lstStyle/>
        <a:p>
          <a:endParaRPr lang="en-GB"/>
        </a:p>
      </dgm:t>
    </dgm:pt>
    <dgm:pt modelId="{3333A2E4-5F87-4173-A24C-470BA5381DCC}">
      <dgm:prSet phldrT="[Text]" custT="1"/>
      <dgm:spPr>
        <a:solidFill>
          <a:schemeClr val="accent1">
            <a:lumMod val="50000"/>
          </a:schemeClr>
        </a:solidFill>
      </dgm:spPr>
      <dgm:t>
        <a:bodyPr/>
        <a:lstStyle/>
        <a:p>
          <a:r>
            <a:rPr lang="en-GB" sz="1300" dirty="0"/>
            <a:t>Employer</a:t>
          </a:r>
        </a:p>
      </dgm:t>
    </dgm:pt>
    <dgm:pt modelId="{7E4B1D8A-7942-40B7-B40A-23A5370B3B11}" type="parTrans" cxnId="{3162D244-4C85-4F59-ACF3-98F8A1B67CE3}">
      <dgm:prSet/>
      <dgm:spPr/>
      <dgm:t>
        <a:bodyPr/>
        <a:lstStyle/>
        <a:p>
          <a:endParaRPr lang="en-GB"/>
        </a:p>
      </dgm:t>
    </dgm:pt>
    <dgm:pt modelId="{D633D207-6B09-4309-8D35-80C5BCF13A7E}" type="sibTrans" cxnId="{3162D244-4C85-4F59-ACF3-98F8A1B67CE3}">
      <dgm:prSet/>
      <dgm:spPr/>
      <dgm:t>
        <a:bodyPr/>
        <a:lstStyle/>
        <a:p>
          <a:endParaRPr lang="en-GB"/>
        </a:p>
      </dgm:t>
    </dgm:pt>
    <dgm:pt modelId="{6A70A0DA-C7D4-4728-A773-25D636792713}">
      <dgm:prSet phldrT="[Text]"/>
      <dgm:spPr/>
      <dgm:t>
        <a:bodyPr/>
        <a:lstStyle/>
        <a:p>
          <a:endParaRPr lang="en-GB" dirty="0"/>
        </a:p>
      </dgm:t>
    </dgm:pt>
    <dgm:pt modelId="{EFB422BB-593A-4761-9866-416374F56FF7}" type="parTrans" cxnId="{F2F98818-66F9-45C3-8AE4-E5C1CAE5E1A4}">
      <dgm:prSet/>
      <dgm:spPr/>
      <dgm:t>
        <a:bodyPr/>
        <a:lstStyle/>
        <a:p>
          <a:endParaRPr lang="en-GB"/>
        </a:p>
      </dgm:t>
    </dgm:pt>
    <dgm:pt modelId="{FA6AEA3F-9621-43CD-A400-F744527E1DFC}" type="sibTrans" cxnId="{F2F98818-66F9-45C3-8AE4-E5C1CAE5E1A4}">
      <dgm:prSet/>
      <dgm:spPr/>
      <dgm:t>
        <a:bodyPr/>
        <a:lstStyle/>
        <a:p>
          <a:endParaRPr lang="en-GB"/>
        </a:p>
      </dgm:t>
    </dgm:pt>
    <dgm:pt modelId="{54927743-A703-43DC-A3D0-0863803A2414}">
      <dgm:prSet phldrT="[Text]" custT="1"/>
      <dgm:spPr>
        <a:solidFill>
          <a:schemeClr val="accent1">
            <a:hueOff val="0"/>
            <a:satOff val="0"/>
            <a:lumOff val="0"/>
            <a:alpha val="50000"/>
          </a:schemeClr>
        </a:solidFill>
      </dgm:spPr>
      <dgm:t>
        <a:bodyPr/>
        <a:lstStyle/>
        <a:p>
          <a:r>
            <a:rPr lang="en-GB" sz="1100" b="1">
              <a:solidFill>
                <a:schemeClr val="tx1"/>
              </a:solidFill>
            </a:rPr>
            <a:t>Sustainable Wage Policies</a:t>
          </a:r>
          <a:endParaRPr lang="en-GB" sz="1100" b="1" dirty="0">
            <a:solidFill>
              <a:schemeClr val="tx1"/>
            </a:solidFill>
          </a:endParaRPr>
        </a:p>
      </dgm:t>
    </dgm:pt>
    <dgm:pt modelId="{1EDD6EB8-026C-42C6-9CF7-C1429ADA9B8A}" type="sibTrans" cxnId="{DC1188A5-0003-4E86-A07C-589B0B58BD2B}">
      <dgm:prSet/>
      <dgm:spPr/>
      <dgm:t>
        <a:bodyPr/>
        <a:lstStyle/>
        <a:p>
          <a:endParaRPr lang="en-GB"/>
        </a:p>
      </dgm:t>
    </dgm:pt>
    <dgm:pt modelId="{646F3915-CAE4-4E3C-8F78-E2B4B2194EC4}" type="parTrans" cxnId="{DC1188A5-0003-4E86-A07C-589B0B58BD2B}">
      <dgm:prSet/>
      <dgm:spPr/>
      <dgm:t>
        <a:bodyPr/>
        <a:lstStyle/>
        <a:p>
          <a:endParaRPr lang="en-GB"/>
        </a:p>
      </dgm:t>
    </dgm:pt>
    <dgm:pt modelId="{63592FB8-434C-4D6A-9633-1D8BA4B98EAF}" type="pres">
      <dgm:prSet presAssocID="{3532574D-7D31-4582-B286-C8DA5B90679A}" presName="Name0" presStyleCnt="0">
        <dgm:presLayoutVars>
          <dgm:chMax val="1"/>
          <dgm:dir/>
          <dgm:animLvl val="ctr"/>
          <dgm:resizeHandles val="exact"/>
        </dgm:presLayoutVars>
      </dgm:prSet>
      <dgm:spPr/>
      <dgm:t>
        <a:bodyPr/>
        <a:lstStyle/>
        <a:p>
          <a:endParaRPr lang="en-GB"/>
        </a:p>
      </dgm:t>
    </dgm:pt>
    <dgm:pt modelId="{4C11DA63-F4A3-4278-8FF8-3106916DDF09}" type="pres">
      <dgm:prSet presAssocID="{54927743-A703-43DC-A3D0-0863803A2414}" presName="centerShape" presStyleLbl="node0" presStyleIdx="0" presStyleCnt="1" custScaleX="129164" custScaleY="129919"/>
      <dgm:spPr/>
      <dgm:t>
        <a:bodyPr/>
        <a:lstStyle/>
        <a:p>
          <a:endParaRPr lang="en-GB"/>
        </a:p>
      </dgm:t>
    </dgm:pt>
    <dgm:pt modelId="{92AA41AD-D98C-46F6-A9E2-62432918DA42}" type="pres">
      <dgm:prSet presAssocID="{8A13756D-6AE7-4772-953D-7D27DD9237E5}" presName="node" presStyleLbl="node1" presStyleIdx="0" presStyleCnt="3" custScaleX="124218" custScaleY="122541">
        <dgm:presLayoutVars>
          <dgm:bulletEnabled val="1"/>
        </dgm:presLayoutVars>
      </dgm:prSet>
      <dgm:spPr/>
      <dgm:t>
        <a:bodyPr/>
        <a:lstStyle/>
        <a:p>
          <a:endParaRPr lang="en-GB"/>
        </a:p>
      </dgm:t>
    </dgm:pt>
    <dgm:pt modelId="{3E512919-9FB9-4686-A279-8DB45F6FEDA6}" type="pres">
      <dgm:prSet presAssocID="{8A13756D-6AE7-4772-953D-7D27DD9237E5}" presName="dummy" presStyleCnt="0"/>
      <dgm:spPr/>
    </dgm:pt>
    <dgm:pt modelId="{03E4712B-B226-4F70-899F-61BAAB00699C}" type="pres">
      <dgm:prSet presAssocID="{B3AE35FE-8BA0-45DE-A05E-657AFFD19DF8}" presName="sibTrans" presStyleLbl="sibTrans2D1" presStyleIdx="0" presStyleCnt="3"/>
      <dgm:spPr/>
      <dgm:t>
        <a:bodyPr/>
        <a:lstStyle/>
        <a:p>
          <a:endParaRPr lang="en-GB"/>
        </a:p>
      </dgm:t>
    </dgm:pt>
    <dgm:pt modelId="{1FF24C48-A4E6-4C59-B662-343977BCD717}" type="pres">
      <dgm:prSet presAssocID="{BBBAF9D3-C7E6-43FC-920B-C14D1F085C0B}" presName="node" presStyleLbl="node1" presStyleIdx="1" presStyleCnt="3" custScaleX="124218" custScaleY="122541">
        <dgm:presLayoutVars>
          <dgm:bulletEnabled val="1"/>
        </dgm:presLayoutVars>
      </dgm:prSet>
      <dgm:spPr/>
      <dgm:t>
        <a:bodyPr/>
        <a:lstStyle/>
        <a:p>
          <a:endParaRPr lang="en-GB"/>
        </a:p>
      </dgm:t>
    </dgm:pt>
    <dgm:pt modelId="{92BA8212-9682-4F82-B97E-44DDE35C08D2}" type="pres">
      <dgm:prSet presAssocID="{BBBAF9D3-C7E6-43FC-920B-C14D1F085C0B}" presName="dummy" presStyleCnt="0"/>
      <dgm:spPr/>
    </dgm:pt>
    <dgm:pt modelId="{4B171700-1286-411C-B6F1-9544B071094F}" type="pres">
      <dgm:prSet presAssocID="{459B1F6C-35EE-493E-8CDB-5672275DB53D}" presName="sibTrans" presStyleLbl="sibTrans2D1" presStyleIdx="1" presStyleCnt="3"/>
      <dgm:spPr/>
      <dgm:t>
        <a:bodyPr/>
        <a:lstStyle/>
        <a:p>
          <a:endParaRPr lang="en-GB"/>
        </a:p>
      </dgm:t>
    </dgm:pt>
    <dgm:pt modelId="{D3CF2406-3D1F-4040-B5D7-5CCC42B03A93}" type="pres">
      <dgm:prSet presAssocID="{3333A2E4-5F87-4173-A24C-470BA5381DCC}" presName="node" presStyleLbl="node1" presStyleIdx="2" presStyleCnt="3" custScaleX="124218" custScaleY="122541">
        <dgm:presLayoutVars>
          <dgm:bulletEnabled val="1"/>
        </dgm:presLayoutVars>
      </dgm:prSet>
      <dgm:spPr/>
      <dgm:t>
        <a:bodyPr/>
        <a:lstStyle/>
        <a:p>
          <a:endParaRPr lang="en-GB"/>
        </a:p>
      </dgm:t>
    </dgm:pt>
    <dgm:pt modelId="{0A5E0339-B41D-4001-A548-A13F55E8F833}" type="pres">
      <dgm:prSet presAssocID="{3333A2E4-5F87-4173-A24C-470BA5381DCC}" presName="dummy" presStyleCnt="0"/>
      <dgm:spPr/>
    </dgm:pt>
    <dgm:pt modelId="{A7570ABA-96A8-4C31-B70F-F06FFCA903EB}" type="pres">
      <dgm:prSet presAssocID="{D633D207-6B09-4309-8D35-80C5BCF13A7E}" presName="sibTrans" presStyleLbl="sibTrans2D1" presStyleIdx="2" presStyleCnt="3"/>
      <dgm:spPr/>
      <dgm:t>
        <a:bodyPr/>
        <a:lstStyle/>
        <a:p>
          <a:endParaRPr lang="en-GB"/>
        </a:p>
      </dgm:t>
    </dgm:pt>
  </dgm:ptLst>
  <dgm:cxnLst>
    <dgm:cxn modelId="{A665F352-EEA0-4030-9953-CE01AD2AF294}" type="presOf" srcId="{3333A2E4-5F87-4173-A24C-470BA5381DCC}" destId="{D3CF2406-3D1F-4040-B5D7-5CCC42B03A93}" srcOrd="0" destOrd="0" presId="urn:microsoft.com/office/officeart/2005/8/layout/radial6"/>
    <dgm:cxn modelId="{DC1188A5-0003-4E86-A07C-589B0B58BD2B}" srcId="{3532574D-7D31-4582-B286-C8DA5B90679A}" destId="{54927743-A703-43DC-A3D0-0863803A2414}" srcOrd="0" destOrd="0" parTransId="{646F3915-CAE4-4E3C-8F78-E2B4B2194EC4}" sibTransId="{1EDD6EB8-026C-42C6-9CF7-C1429ADA9B8A}"/>
    <dgm:cxn modelId="{32A5DDC1-1C3F-4757-A626-000CADA6C56B}" type="presOf" srcId="{D633D207-6B09-4309-8D35-80C5BCF13A7E}" destId="{A7570ABA-96A8-4C31-B70F-F06FFCA903EB}" srcOrd="0" destOrd="0" presId="urn:microsoft.com/office/officeart/2005/8/layout/radial6"/>
    <dgm:cxn modelId="{F2F98818-66F9-45C3-8AE4-E5C1CAE5E1A4}" srcId="{3532574D-7D31-4582-B286-C8DA5B90679A}" destId="{6A70A0DA-C7D4-4728-A773-25D636792713}" srcOrd="1" destOrd="0" parTransId="{EFB422BB-593A-4761-9866-416374F56FF7}" sibTransId="{FA6AEA3F-9621-43CD-A400-F744527E1DFC}"/>
    <dgm:cxn modelId="{BB557475-5704-4A17-BA99-7320FD20B5C0}" srcId="{54927743-A703-43DC-A3D0-0863803A2414}" destId="{8A13756D-6AE7-4772-953D-7D27DD9237E5}" srcOrd="0" destOrd="0" parTransId="{D559B91F-04C1-4B07-8005-FFBF101ABDC2}" sibTransId="{B3AE35FE-8BA0-45DE-A05E-657AFFD19DF8}"/>
    <dgm:cxn modelId="{9349700B-F8F4-4A1C-8DC7-22268FD55A7F}" type="presOf" srcId="{BBBAF9D3-C7E6-43FC-920B-C14D1F085C0B}" destId="{1FF24C48-A4E6-4C59-B662-343977BCD717}" srcOrd="0" destOrd="0" presId="urn:microsoft.com/office/officeart/2005/8/layout/radial6"/>
    <dgm:cxn modelId="{9A8AD70D-49B6-4166-ADC9-243F64D892F0}" type="presOf" srcId="{8A13756D-6AE7-4772-953D-7D27DD9237E5}" destId="{92AA41AD-D98C-46F6-A9E2-62432918DA42}" srcOrd="0" destOrd="0" presId="urn:microsoft.com/office/officeart/2005/8/layout/radial6"/>
    <dgm:cxn modelId="{12315AC4-90AB-4D6B-9787-A29E3BE59266}" type="presOf" srcId="{B3AE35FE-8BA0-45DE-A05E-657AFFD19DF8}" destId="{03E4712B-B226-4F70-899F-61BAAB00699C}" srcOrd="0" destOrd="0" presId="urn:microsoft.com/office/officeart/2005/8/layout/radial6"/>
    <dgm:cxn modelId="{872FF77F-BC53-429F-ACEB-DF82A9829D3C}" type="presOf" srcId="{459B1F6C-35EE-493E-8CDB-5672275DB53D}" destId="{4B171700-1286-411C-B6F1-9544B071094F}" srcOrd="0" destOrd="0" presId="urn:microsoft.com/office/officeart/2005/8/layout/radial6"/>
    <dgm:cxn modelId="{D49F87C9-F061-4AA8-8A49-B945B2A97D72}" type="presOf" srcId="{54927743-A703-43DC-A3D0-0863803A2414}" destId="{4C11DA63-F4A3-4278-8FF8-3106916DDF09}" srcOrd="0" destOrd="0" presId="urn:microsoft.com/office/officeart/2005/8/layout/radial6"/>
    <dgm:cxn modelId="{A7EC59D8-069A-421B-A1A9-AECEAF35450E}" type="presOf" srcId="{3532574D-7D31-4582-B286-C8DA5B90679A}" destId="{63592FB8-434C-4D6A-9633-1D8BA4B98EAF}" srcOrd="0" destOrd="0" presId="urn:microsoft.com/office/officeart/2005/8/layout/radial6"/>
    <dgm:cxn modelId="{3162D244-4C85-4F59-ACF3-98F8A1B67CE3}" srcId="{54927743-A703-43DC-A3D0-0863803A2414}" destId="{3333A2E4-5F87-4173-A24C-470BA5381DCC}" srcOrd="2" destOrd="0" parTransId="{7E4B1D8A-7942-40B7-B40A-23A5370B3B11}" sibTransId="{D633D207-6B09-4309-8D35-80C5BCF13A7E}"/>
    <dgm:cxn modelId="{44AD5238-FB53-4A17-97D8-8904FF80E3DA}" srcId="{54927743-A703-43DC-A3D0-0863803A2414}" destId="{BBBAF9D3-C7E6-43FC-920B-C14D1F085C0B}" srcOrd="1" destOrd="0" parTransId="{FCA3BBD1-DDD8-4B26-B380-C34805592C51}" sibTransId="{459B1F6C-35EE-493E-8CDB-5672275DB53D}"/>
    <dgm:cxn modelId="{81C559CB-47CC-4468-9965-60EA40B13D05}" type="presParOf" srcId="{63592FB8-434C-4D6A-9633-1D8BA4B98EAF}" destId="{4C11DA63-F4A3-4278-8FF8-3106916DDF09}" srcOrd="0" destOrd="0" presId="urn:microsoft.com/office/officeart/2005/8/layout/radial6"/>
    <dgm:cxn modelId="{15D260E1-B0D0-4C60-BF74-2725795D6A98}" type="presParOf" srcId="{63592FB8-434C-4D6A-9633-1D8BA4B98EAF}" destId="{92AA41AD-D98C-46F6-A9E2-62432918DA42}" srcOrd="1" destOrd="0" presId="urn:microsoft.com/office/officeart/2005/8/layout/radial6"/>
    <dgm:cxn modelId="{5C534C59-08AC-45D8-AE53-33F6256E9AA5}" type="presParOf" srcId="{63592FB8-434C-4D6A-9633-1D8BA4B98EAF}" destId="{3E512919-9FB9-4686-A279-8DB45F6FEDA6}" srcOrd="2" destOrd="0" presId="urn:microsoft.com/office/officeart/2005/8/layout/radial6"/>
    <dgm:cxn modelId="{30BD9703-73D7-42D2-A544-A2994B7602FC}" type="presParOf" srcId="{63592FB8-434C-4D6A-9633-1D8BA4B98EAF}" destId="{03E4712B-B226-4F70-899F-61BAAB00699C}" srcOrd="3" destOrd="0" presId="urn:microsoft.com/office/officeart/2005/8/layout/radial6"/>
    <dgm:cxn modelId="{6C48FED4-80C0-4C79-A864-D83D15B8370A}" type="presParOf" srcId="{63592FB8-434C-4D6A-9633-1D8BA4B98EAF}" destId="{1FF24C48-A4E6-4C59-B662-343977BCD717}" srcOrd="4" destOrd="0" presId="urn:microsoft.com/office/officeart/2005/8/layout/radial6"/>
    <dgm:cxn modelId="{A380706E-AE67-427E-A421-BA15B4EFF296}" type="presParOf" srcId="{63592FB8-434C-4D6A-9633-1D8BA4B98EAF}" destId="{92BA8212-9682-4F82-B97E-44DDE35C08D2}" srcOrd="5" destOrd="0" presId="urn:microsoft.com/office/officeart/2005/8/layout/radial6"/>
    <dgm:cxn modelId="{E23D6634-2DC4-44D9-BD10-A625B80D29AF}" type="presParOf" srcId="{63592FB8-434C-4D6A-9633-1D8BA4B98EAF}" destId="{4B171700-1286-411C-B6F1-9544B071094F}" srcOrd="6" destOrd="0" presId="urn:microsoft.com/office/officeart/2005/8/layout/radial6"/>
    <dgm:cxn modelId="{DF60698B-8AC5-4D1B-B819-2F235D28C94B}" type="presParOf" srcId="{63592FB8-434C-4D6A-9633-1D8BA4B98EAF}" destId="{D3CF2406-3D1F-4040-B5D7-5CCC42B03A93}" srcOrd="7" destOrd="0" presId="urn:microsoft.com/office/officeart/2005/8/layout/radial6"/>
    <dgm:cxn modelId="{96F1464B-1906-47A5-9002-7B28222FBEC4}" type="presParOf" srcId="{63592FB8-434C-4D6A-9633-1D8BA4B98EAF}" destId="{0A5E0339-B41D-4001-A548-A13F55E8F833}" srcOrd="8" destOrd="0" presId="urn:microsoft.com/office/officeart/2005/8/layout/radial6"/>
    <dgm:cxn modelId="{F13B86E1-7BFA-440C-9036-280EB252FFF1}" type="presParOf" srcId="{63592FB8-434C-4D6A-9633-1D8BA4B98EAF}" destId="{A7570ABA-96A8-4C31-B70F-F06FFCA903EB}"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75" cy="496671"/>
          </a:xfrm>
          <a:prstGeom prst="rect">
            <a:avLst/>
          </a:prstGeom>
        </p:spPr>
        <p:txBody>
          <a:bodyPr vert="horz" lIns="91440" tIns="45720" rIns="91440" bIns="45720" rtlCol="0"/>
          <a:lstStyle>
            <a:lvl1pPr algn="l">
              <a:defRPr sz="1200">
                <a:latin typeface="Trebuchet MS" pitchFamily="34" charset="0"/>
                <a:ea typeface="+mn-ea"/>
                <a:cs typeface="Times New Roman" pitchFamily="18" charset="0"/>
              </a:defRPr>
            </a:lvl1pPr>
          </a:lstStyle>
          <a:p>
            <a:pPr>
              <a:defRPr/>
            </a:pPr>
            <a:endParaRPr lang="en-US"/>
          </a:p>
        </p:txBody>
      </p:sp>
      <p:sp>
        <p:nvSpPr>
          <p:cNvPr id="3" name="Date Placeholder 2"/>
          <p:cNvSpPr>
            <a:spLocks noGrp="1"/>
          </p:cNvSpPr>
          <p:nvPr>
            <p:ph type="dt" sz="quarter" idx="1"/>
          </p:nvPr>
        </p:nvSpPr>
        <p:spPr>
          <a:xfrm>
            <a:off x="3849862" y="0"/>
            <a:ext cx="2946275" cy="496671"/>
          </a:xfrm>
          <a:prstGeom prst="rect">
            <a:avLst/>
          </a:prstGeom>
        </p:spPr>
        <p:txBody>
          <a:bodyPr vert="horz" lIns="91440" tIns="45720" rIns="91440" bIns="45720" rtlCol="0"/>
          <a:lstStyle>
            <a:lvl1pPr algn="r">
              <a:defRPr sz="1200">
                <a:latin typeface="Trebuchet MS" pitchFamily="34" charset="0"/>
                <a:ea typeface="+mn-ea"/>
                <a:cs typeface="Times New Roman" pitchFamily="18" charset="0"/>
              </a:defRPr>
            </a:lvl1pPr>
          </a:lstStyle>
          <a:p>
            <a:pPr>
              <a:defRPr/>
            </a:pPr>
            <a:fld id="{3DBA7A50-5B9A-406D-8CED-889D5C4D14A0}" type="datetimeFigureOut">
              <a:rPr lang="en-US"/>
              <a:pPr>
                <a:defRPr/>
              </a:pPr>
              <a:t>5/10/2017</a:t>
            </a:fld>
            <a:endParaRPr lang="en-US"/>
          </a:p>
        </p:txBody>
      </p:sp>
      <p:sp>
        <p:nvSpPr>
          <p:cNvPr id="4" name="Footer Placeholder 3"/>
          <p:cNvSpPr>
            <a:spLocks noGrp="1"/>
          </p:cNvSpPr>
          <p:nvPr>
            <p:ph type="ftr" sz="quarter" idx="2"/>
          </p:nvPr>
        </p:nvSpPr>
        <p:spPr>
          <a:xfrm>
            <a:off x="0" y="9428272"/>
            <a:ext cx="2946275" cy="496671"/>
          </a:xfrm>
          <a:prstGeom prst="rect">
            <a:avLst/>
          </a:prstGeom>
        </p:spPr>
        <p:txBody>
          <a:bodyPr vert="horz" lIns="91440" tIns="45720" rIns="91440" bIns="45720" rtlCol="0" anchor="b"/>
          <a:lstStyle>
            <a:lvl1pPr algn="l">
              <a:defRPr sz="1200">
                <a:latin typeface="Trebuchet MS" pitchFamily="34" charset="0"/>
                <a:ea typeface="+mn-ea"/>
                <a:cs typeface="Times New Roman" pitchFamily="18" charset="0"/>
              </a:defRPr>
            </a:lvl1pPr>
          </a:lstStyle>
          <a:p>
            <a:pPr>
              <a:defRPr/>
            </a:pPr>
            <a:endParaRPr lang="en-US"/>
          </a:p>
        </p:txBody>
      </p:sp>
      <p:sp>
        <p:nvSpPr>
          <p:cNvPr id="5" name="Slide Number Placeholder 4"/>
          <p:cNvSpPr>
            <a:spLocks noGrp="1"/>
          </p:cNvSpPr>
          <p:nvPr>
            <p:ph type="sldNum" sz="quarter" idx="3"/>
          </p:nvPr>
        </p:nvSpPr>
        <p:spPr>
          <a:xfrm>
            <a:off x="3849862" y="9428272"/>
            <a:ext cx="2946275" cy="496671"/>
          </a:xfrm>
          <a:prstGeom prst="rect">
            <a:avLst/>
          </a:prstGeom>
        </p:spPr>
        <p:txBody>
          <a:bodyPr vert="horz" lIns="91440" tIns="45720" rIns="91440" bIns="45720" rtlCol="0" anchor="b"/>
          <a:lstStyle>
            <a:lvl1pPr algn="r">
              <a:defRPr sz="1200">
                <a:latin typeface="Trebuchet MS" pitchFamily="34" charset="0"/>
                <a:ea typeface="+mn-ea"/>
                <a:cs typeface="Times New Roman" pitchFamily="18" charset="0"/>
              </a:defRPr>
            </a:lvl1pPr>
          </a:lstStyle>
          <a:p>
            <a:pPr>
              <a:defRPr/>
            </a:pPr>
            <a:fld id="{E5A40DF9-512F-4A89-9578-FBAE9BE852AF}" type="slidenum">
              <a:rPr lang="en-US"/>
              <a:pPr>
                <a:defRPr/>
              </a:pPr>
              <a:t>‹#›</a:t>
            </a:fld>
            <a:endParaRPr lang="en-US"/>
          </a:p>
        </p:txBody>
      </p:sp>
    </p:spTree>
    <p:extLst>
      <p:ext uri="{BB962C8B-B14F-4D97-AF65-F5344CB8AC3E}">
        <p14:creationId xmlns:p14="http://schemas.microsoft.com/office/powerpoint/2010/main" val="31536786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75" cy="496671"/>
          </a:xfrm>
          <a:prstGeom prst="rect">
            <a:avLst/>
          </a:prstGeom>
        </p:spPr>
        <p:txBody>
          <a:bodyPr vert="horz" lIns="91440" tIns="45720" rIns="91440" bIns="45720" rtlCol="0"/>
          <a:lstStyle>
            <a:lvl1pPr algn="l">
              <a:defRPr sz="1200">
                <a:latin typeface="Trebuchet MS" pitchFamily="34" charset="0"/>
                <a:ea typeface="+mn-ea"/>
                <a:cs typeface="Times New Roman" pitchFamily="18" charset="0"/>
              </a:defRPr>
            </a:lvl1pPr>
          </a:lstStyle>
          <a:p>
            <a:pPr>
              <a:defRPr/>
            </a:pPr>
            <a:endParaRPr lang="en-US"/>
          </a:p>
        </p:txBody>
      </p:sp>
      <p:sp>
        <p:nvSpPr>
          <p:cNvPr id="3" name="Date Placeholder 2"/>
          <p:cNvSpPr>
            <a:spLocks noGrp="1"/>
          </p:cNvSpPr>
          <p:nvPr>
            <p:ph type="dt" idx="1"/>
          </p:nvPr>
        </p:nvSpPr>
        <p:spPr>
          <a:xfrm>
            <a:off x="3849862" y="0"/>
            <a:ext cx="2946275" cy="496671"/>
          </a:xfrm>
          <a:prstGeom prst="rect">
            <a:avLst/>
          </a:prstGeom>
        </p:spPr>
        <p:txBody>
          <a:bodyPr vert="horz" lIns="91440" tIns="45720" rIns="91440" bIns="45720" rtlCol="0"/>
          <a:lstStyle>
            <a:lvl1pPr algn="r">
              <a:defRPr sz="1200">
                <a:latin typeface="Trebuchet MS" pitchFamily="34" charset="0"/>
                <a:ea typeface="+mn-ea"/>
                <a:cs typeface="Times New Roman" pitchFamily="18" charset="0"/>
              </a:defRPr>
            </a:lvl1pPr>
          </a:lstStyle>
          <a:p>
            <a:pPr>
              <a:defRPr/>
            </a:pPr>
            <a:fld id="{A71A1D80-6E9F-45F2-A92F-5D83A71D29A9}" type="datetimeFigureOut">
              <a:rPr lang="en-US"/>
              <a:pPr>
                <a:defRPr/>
              </a:pPr>
              <a:t>5/10/2017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0383" y="4715831"/>
            <a:ext cx="5436909" cy="4466649"/>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272"/>
            <a:ext cx="2946275" cy="496671"/>
          </a:xfrm>
          <a:prstGeom prst="rect">
            <a:avLst/>
          </a:prstGeom>
        </p:spPr>
        <p:txBody>
          <a:bodyPr vert="horz" lIns="91440" tIns="45720" rIns="91440" bIns="45720" rtlCol="0" anchor="b"/>
          <a:lstStyle>
            <a:lvl1pPr algn="l">
              <a:defRPr sz="1200">
                <a:latin typeface="Trebuchet MS" pitchFamily="34" charset="0"/>
                <a:ea typeface="+mn-ea"/>
                <a:cs typeface="Times New Roman" pitchFamily="18" charset="0"/>
              </a:defRPr>
            </a:lvl1pPr>
          </a:lstStyle>
          <a:p>
            <a:pPr>
              <a:defRPr/>
            </a:pPr>
            <a:endParaRPr lang="en-US"/>
          </a:p>
        </p:txBody>
      </p:sp>
      <p:sp>
        <p:nvSpPr>
          <p:cNvPr id="7" name="Slide Number Placeholder 6"/>
          <p:cNvSpPr>
            <a:spLocks noGrp="1"/>
          </p:cNvSpPr>
          <p:nvPr>
            <p:ph type="sldNum" sz="quarter" idx="5"/>
          </p:nvPr>
        </p:nvSpPr>
        <p:spPr>
          <a:xfrm>
            <a:off x="3849862" y="9428272"/>
            <a:ext cx="2946275" cy="496671"/>
          </a:xfrm>
          <a:prstGeom prst="rect">
            <a:avLst/>
          </a:prstGeom>
        </p:spPr>
        <p:txBody>
          <a:bodyPr vert="horz" lIns="91440" tIns="45720" rIns="91440" bIns="45720" rtlCol="0" anchor="b"/>
          <a:lstStyle>
            <a:lvl1pPr algn="r">
              <a:defRPr sz="1200">
                <a:latin typeface="Trebuchet MS" pitchFamily="34" charset="0"/>
                <a:ea typeface="+mn-ea"/>
                <a:cs typeface="Times New Roman" pitchFamily="18" charset="0"/>
              </a:defRPr>
            </a:lvl1pPr>
          </a:lstStyle>
          <a:p>
            <a:pPr>
              <a:defRPr/>
            </a:pPr>
            <a:fld id="{0D0E2DFE-3C21-443A-8C78-5AEF07B95201}" type="slidenum">
              <a:rPr lang="en-US"/>
              <a:pPr>
                <a:defRPr/>
              </a:pPr>
              <a:t>‹#›</a:t>
            </a:fld>
            <a:endParaRPr lang="en-US"/>
          </a:p>
        </p:txBody>
      </p:sp>
    </p:spTree>
    <p:extLst>
      <p:ext uri="{BB962C8B-B14F-4D97-AF65-F5344CB8AC3E}">
        <p14:creationId xmlns:p14="http://schemas.microsoft.com/office/powerpoint/2010/main" val="410922829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D0E2DFE-3C21-443A-8C78-5AEF07B95201}" type="slidenum">
              <a:rPr lang="en-US" smtClean="0"/>
              <a:pPr>
                <a:defRPr/>
              </a:pPr>
              <a:t>0</a:t>
            </a:fld>
            <a:endParaRPr lang="en-US"/>
          </a:p>
        </p:txBody>
      </p:sp>
    </p:spTree>
    <p:extLst>
      <p:ext uri="{BB962C8B-B14F-4D97-AF65-F5344CB8AC3E}">
        <p14:creationId xmlns:p14="http://schemas.microsoft.com/office/powerpoint/2010/main" val="442787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D0E2DFE-3C21-443A-8C78-5AEF07B95201}" type="slidenum">
              <a:rPr lang="en-US" smtClean="0"/>
              <a:pPr>
                <a:defRPr/>
              </a:pPr>
              <a:t>9</a:t>
            </a:fld>
            <a:endParaRPr lang="en-US"/>
          </a:p>
        </p:txBody>
      </p:sp>
    </p:spTree>
    <p:extLst>
      <p:ext uri="{BB962C8B-B14F-4D97-AF65-F5344CB8AC3E}">
        <p14:creationId xmlns:p14="http://schemas.microsoft.com/office/powerpoint/2010/main" val="2643505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D0E2DFE-3C21-443A-8C78-5AEF07B95201}" type="slidenum">
              <a:rPr lang="en-US" smtClean="0"/>
              <a:pPr>
                <a:defRPr/>
              </a:pPr>
              <a:t>10</a:t>
            </a:fld>
            <a:endParaRPr lang="en-US"/>
          </a:p>
        </p:txBody>
      </p:sp>
    </p:spTree>
    <p:extLst>
      <p:ext uri="{BB962C8B-B14F-4D97-AF65-F5344CB8AC3E}">
        <p14:creationId xmlns:p14="http://schemas.microsoft.com/office/powerpoint/2010/main" val="2992180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D0E2DFE-3C21-443A-8C78-5AEF07B95201}" type="slidenum">
              <a:rPr lang="en-US" smtClean="0"/>
              <a:pPr>
                <a:defRPr/>
              </a:pPr>
              <a:t>11</a:t>
            </a:fld>
            <a:endParaRPr lang="en-US"/>
          </a:p>
        </p:txBody>
      </p:sp>
    </p:spTree>
    <p:extLst>
      <p:ext uri="{BB962C8B-B14F-4D97-AF65-F5344CB8AC3E}">
        <p14:creationId xmlns:p14="http://schemas.microsoft.com/office/powerpoint/2010/main" val="1331600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0E2DFE-3C21-443A-8C78-5AEF07B95201}" type="slidenum">
              <a:rPr lang="en-US" smtClean="0"/>
              <a:pPr>
                <a:defRPr/>
              </a:pPr>
              <a:t>12</a:t>
            </a:fld>
            <a:endParaRPr lang="en-US"/>
          </a:p>
        </p:txBody>
      </p:sp>
    </p:spTree>
    <p:extLst>
      <p:ext uri="{BB962C8B-B14F-4D97-AF65-F5344CB8AC3E}">
        <p14:creationId xmlns:p14="http://schemas.microsoft.com/office/powerpoint/2010/main" val="2119414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D0E2DFE-3C21-443A-8C78-5AEF07B95201}" type="slidenum">
              <a:rPr lang="en-US" smtClean="0"/>
              <a:pPr>
                <a:defRPr/>
              </a:pPr>
              <a:t>13</a:t>
            </a:fld>
            <a:endParaRPr lang="en-US"/>
          </a:p>
        </p:txBody>
      </p:sp>
    </p:spTree>
    <p:extLst>
      <p:ext uri="{BB962C8B-B14F-4D97-AF65-F5344CB8AC3E}">
        <p14:creationId xmlns:p14="http://schemas.microsoft.com/office/powerpoint/2010/main" val="3582716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D0E2DFE-3C21-443A-8C78-5AEF07B95201}" type="slidenum">
              <a:rPr lang="en-US" smtClean="0"/>
              <a:pPr>
                <a:defRPr/>
              </a:pPr>
              <a:t>14</a:t>
            </a:fld>
            <a:endParaRPr lang="en-US"/>
          </a:p>
        </p:txBody>
      </p:sp>
    </p:spTree>
    <p:extLst>
      <p:ext uri="{BB962C8B-B14F-4D97-AF65-F5344CB8AC3E}">
        <p14:creationId xmlns:p14="http://schemas.microsoft.com/office/powerpoint/2010/main" val="1665989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D0E2DFE-3C21-443A-8C78-5AEF07B95201}" type="slidenum">
              <a:rPr lang="en-US" smtClean="0"/>
              <a:pPr>
                <a:defRPr/>
              </a:pPr>
              <a:t>15</a:t>
            </a:fld>
            <a:endParaRPr lang="en-US"/>
          </a:p>
        </p:txBody>
      </p:sp>
    </p:spTree>
    <p:extLst>
      <p:ext uri="{BB962C8B-B14F-4D97-AF65-F5344CB8AC3E}">
        <p14:creationId xmlns:p14="http://schemas.microsoft.com/office/powerpoint/2010/main" val="2318138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D0E2DFE-3C21-443A-8C78-5AEF07B95201}" type="slidenum">
              <a:rPr lang="en-US" smtClean="0"/>
              <a:pPr>
                <a:defRPr/>
              </a:pPr>
              <a:t>16</a:t>
            </a:fld>
            <a:endParaRPr lang="en-US"/>
          </a:p>
        </p:txBody>
      </p:sp>
    </p:spTree>
    <p:extLst>
      <p:ext uri="{BB962C8B-B14F-4D97-AF65-F5344CB8AC3E}">
        <p14:creationId xmlns:p14="http://schemas.microsoft.com/office/powerpoint/2010/main" val="1665989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D0E2DFE-3C21-443A-8C78-5AEF07B95201}" type="slidenum">
              <a:rPr lang="en-US" smtClean="0"/>
              <a:pPr>
                <a:defRPr/>
              </a:pPr>
              <a:t>17</a:t>
            </a:fld>
            <a:endParaRPr lang="en-US"/>
          </a:p>
        </p:txBody>
      </p:sp>
    </p:spTree>
    <p:extLst>
      <p:ext uri="{BB962C8B-B14F-4D97-AF65-F5344CB8AC3E}">
        <p14:creationId xmlns:p14="http://schemas.microsoft.com/office/powerpoint/2010/main" val="1665989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D0E2DFE-3C21-443A-8C78-5AEF07B95201}" type="slidenum">
              <a:rPr lang="en-US" smtClean="0"/>
              <a:pPr>
                <a:defRPr/>
              </a:pPr>
              <a:t>18</a:t>
            </a:fld>
            <a:endParaRPr lang="en-US"/>
          </a:p>
        </p:txBody>
      </p:sp>
    </p:spTree>
    <p:extLst>
      <p:ext uri="{BB962C8B-B14F-4D97-AF65-F5344CB8AC3E}">
        <p14:creationId xmlns:p14="http://schemas.microsoft.com/office/powerpoint/2010/main" val="1249650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D0E2DFE-3C21-443A-8C78-5AEF07B95201}" type="slidenum">
              <a:rPr lang="en-US" smtClean="0"/>
              <a:pPr>
                <a:defRPr/>
              </a:pPr>
              <a:t>1</a:t>
            </a:fld>
            <a:endParaRPr lang="en-US"/>
          </a:p>
        </p:txBody>
      </p:sp>
    </p:spTree>
    <p:extLst>
      <p:ext uri="{BB962C8B-B14F-4D97-AF65-F5344CB8AC3E}">
        <p14:creationId xmlns:p14="http://schemas.microsoft.com/office/powerpoint/2010/main" val="1052622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D0E2DFE-3C21-443A-8C78-5AEF07B95201}" type="slidenum">
              <a:rPr lang="en-US" smtClean="0"/>
              <a:pPr>
                <a:defRPr/>
              </a:pPr>
              <a:t>19</a:t>
            </a:fld>
            <a:endParaRPr lang="en-US"/>
          </a:p>
        </p:txBody>
      </p:sp>
    </p:spTree>
    <p:extLst>
      <p:ext uri="{BB962C8B-B14F-4D97-AF65-F5344CB8AC3E}">
        <p14:creationId xmlns:p14="http://schemas.microsoft.com/office/powerpoint/2010/main" val="1638269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D0E2DFE-3C21-443A-8C78-5AEF07B95201}" type="slidenum">
              <a:rPr lang="en-US" smtClean="0"/>
              <a:pPr>
                <a:defRPr/>
              </a:pPr>
              <a:t>20</a:t>
            </a:fld>
            <a:endParaRPr lang="en-US"/>
          </a:p>
        </p:txBody>
      </p:sp>
    </p:spTree>
    <p:extLst>
      <p:ext uri="{BB962C8B-B14F-4D97-AF65-F5344CB8AC3E}">
        <p14:creationId xmlns:p14="http://schemas.microsoft.com/office/powerpoint/2010/main" val="2752314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D0E2DFE-3C21-443A-8C78-5AEF07B95201}" type="slidenum">
              <a:rPr lang="en-US" smtClean="0"/>
              <a:pPr>
                <a:defRPr/>
              </a:pPr>
              <a:t>21</a:t>
            </a:fld>
            <a:endParaRPr lang="en-US"/>
          </a:p>
        </p:txBody>
      </p:sp>
    </p:spTree>
    <p:extLst>
      <p:ext uri="{BB962C8B-B14F-4D97-AF65-F5344CB8AC3E}">
        <p14:creationId xmlns:p14="http://schemas.microsoft.com/office/powerpoint/2010/main" val="437492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D0E2DFE-3C21-443A-8C78-5AEF07B95201}" type="slidenum">
              <a:rPr lang="en-US" smtClean="0"/>
              <a:pPr>
                <a:defRPr/>
              </a:pPr>
              <a:t>22</a:t>
            </a:fld>
            <a:endParaRPr lang="en-US"/>
          </a:p>
        </p:txBody>
      </p:sp>
    </p:spTree>
    <p:extLst>
      <p:ext uri="{BB962C8B-B14F-4D97-AF65-F5344CB8AC3E}">
        <p14:creationId xmlns:p14="http://schemas.microsoft.com/office/powerpoint/2010/main" val="3364977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D0E2DFE-3C21-443A-8C78-5AEF07B95201}" type="slidenum">
              <a:rPr lang="en-US" smtClean="0"/>
              <a:pPr>
                <a:defRPr/>
              </a:pPr>
              <a:t>23</a:t>
            </a:fld>
            <a:endParaRPr lang="en-US"/>
          </a:p>
        </p:txBody>
      </p:sp>
    </p:spTree>
    <p:extLst>
      <p:ext uri="{BB962C8B-B14F-4D97-AF65-F5344CB8AC3E}">
        <p14:creationId xmlns:p14="http://schemas.microsoft.com/office/powerpoint/2010/main" val="1637628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D0E2DFE-3C21-443A-8C78-5AEF07B95201}" type="slidenum">
              <a:rPr lang="en-US" smtClean="0"/>
              <a:pPr>
                <a:defRPr/>
              </a:pPr>
              <a:t>24</a:t>
            </a:fld>
            <a:endParaRPr lang="en-US"/>
          </a:p>
        </p:txBody>
      </p:sp>
    </p:spTree>
    <p:extLst>
      <p:ext uri="{BB962C8B-B14F-4D97-AF65-F5344CB8AC3E}">
        <p14:creationId xmlns:p14="http://schemas.microsoft.com/office/powerpoint/2010/main" val="16659895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D0E2DFE-3C21-443A-8C78-5AEF07B95201}" type="slidenum">
              <a:rPr lang="en-US" smtClean="0"/>
              <a:pPr>
                <a:defRPr/>
              </a:pPr>
              <a:t>25</a:t>
            </a:fld>
            <a:endParaRPr lang="en-US"/>
          </a:p>
        </p:txBody>
      </p:sp>
    </p:spTree>
    <p:extLst>
      <p:ext uri="{BB962C8B-B14F-4D97-AF65-F5344CB8AC3E}">
        <p14:creationId xmlns:p14="http://schemas.microsoft.com/office/powerpoint/2010/main" val="9889868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0E2DFE-3C21-443A-8C78-5AEF07B95201}" type="slidenum">
              <a:rPr lang="en-US" smtClean="0"/>
              <a:pPr>
                <a:defRPr/>
              </a:pPr>
              <a:t>26</a:t>
            </a:fld>
            <a:endParaRPr lang="en-US"/>
          </a:p>
        </p:txBody>
      </p:sp>
    </p:spTree>
    <p:extLst>
      <p:ext uri="{BB962C8B-B14F-4D97-AF65-F5344CB8AC3E}">
        <p14:creationId xmlns:p14="http://schemas.microsoft.com/office/powerpoint/2010/main" val="28260544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D0E2DFE-3C21-443A-8C78-5AEF07B95201}" type="slidenum">
              <a:rPr lang="en-US" smtClean="0"/>
              <a:pPr>
                <a:defRPr/>
              </a:pPr>
              <a:t>27</a:t>
            </a:fld>
            <a:endParaRPr lang="en-US"/>
          </a:p>
        </p:txBody>
      </p:sp>
    </p:spTree>
    <p:extLst>
      <p:ext uri="{BB962C8B-B14F-4D97-AF65-F5344CB8AC3E}">
        <p14:creationId xmlns:p14="http://schemas.microsoft.com/office/powerpoint/2010/main" val="10296719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D0E2DFE-3C21-443A-8C78-5AEF07B95201}" type="slidenum">
              <a:rPr lang="en-US" smtClean="0"/>
              <a:pPr>
                <a:defRPr/>
              </a:pPr>
              <a:t>28</a:t>
            </a:fld>
            <a:endParaRPr lang="en-US"/>
          </a:p>
        </p:txBody>
      </p:sp>
    </p:spTree>
    <p:extLst>
      <p:ext uri="{BB962C8B-B14F-4D97-AF65-F5344CB8AC3E}">
        <p14:creationId xmlns:p14="http://schemas.microsoft.com/office/powerpoint/2010/main" val="172730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0E2DFE-3C21-443A-8C78-5AEF07B95201}" type="slidenum">
              <a:rPr lang="en-US" smtClean="0"/>
              <a:pPr>
                <a:defRPr/>
              </a:pPr>
              <a:t>2</a:t>
            </a:fld>
            <a:endParaRPr lang="en-US"/>
          </a:p>
        </p:txBody>
      </p:sp>
    </p:spTree>
    <p:extLst>
      <p:ext uri="{BB962C8B-B14F-4D97-AF65-F5344CB8AC3E}">
        <p14:creationId xmlns:p14="http://schemas.microsoft.com/office/powerpoint/2010/main" val="4994139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D0E2DFE-3C21-443A-8C78-5AEF07B95201}" type="slidenum">
              <a:rPr lang="en-US" smtClean="0"/>
              <a:pPr>
                <a:defRPr/>
              </a:pPr>
              <a:t>29</a:t>
            </a:fld>
            <a:endParaRPr lang="en-US"/>
          </a:p>
        </p:txBody>
      </p:sp>
    </p:spTree>
    <p:extLst>
      <p:ext uri="{BB962C8B-B14F-4D97-AF65-F5344CB8AC3E}">
        <p14:creationId xmlns:p14="http://schemas.microsoft.com/office/powerpoint/2010/main" val="42019252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D0E2DFE-3C21-443A-8C78-5AEF07B95201}" type="slidenum">
              <a:rPr lang="en-US" smtClean="0"/>
              <a:pPr>
                <a:defRPr/>
              </a:pPr>
              <a:t>30</a:t>
            </a:fld>
            <a:endParaRPr lang="en-US"/>
          </a:p>
        </p:txBody>
      </p:sp>
    </p:spTree>
    <p:extLst>
      <p:ext uri="{BB962C8B-B14F-4D97-AF65-F5344CB8AC3E}">
        <p14:creationId xmlns:p14="http://schemas.microsoft.com/office/powerpoint/2010/main" val="3487424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0E2DFE-3C21-443A-8C78-5AEF07B95201}" type="slidenum">
              <a:rPr lang="en-US" smtClean="0"/>
              <a:pPr>
                <a:defRPr/>
              </a:pPr>
              <a:t>31</a:t>
            </a:fld>
            <a:endParaRPr lang="en-US"/>
          </a:p>
        </p:txBody>
      </p:sp>
    </p:spTree>
    <p:extLst>
      <p:ext uri="{BB962C8B-B14F-4D97-AF65-F5344CB8AC3E}">
        <p14:creationId xmlns:p14="http://schemas.microsoft.com/office/powerpoint/2010/main" val="1877837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D0E2DFE-3C21-443A-8C78-5AEF07B95201}" type="slidenum">
              <a:rPr lang="en-US" smtClean="0"/>
              <a:pPr>
                <a:defRPr/>
              </a:pPr>
              <a:t>3</a:t>
            </a:fld>
            <a:endParaRPr lang="en-US"/>
          </a:p>
        </p:txBody>
      </p:sp>
    </p:spTree>
    <p:extLst>
      <p:ext uri="{BB962C8B-B14F-4D97-AF65-F5344CB8AC3E}">
        <p14:creationId xmlns:p14="http://schemas.microsoft.com/office/powerpoint/2010/main" val="1298997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D0E2DFE-3C21-443A-8C78-5AEF07B95201}" type="slidenum">
              <a:rPr lang="en-US" smtClean="0"/>
              <a:pPr>
                <a:defRPr/>
              </a:pPr>
              <a:t>4</a:t>
            </a:fld>
            <a:endParaRPr lang="en-US"/>
          </a:p>
        </p:txBody>
      </p:sp>
    </p:spTree>
    <p:extLst>
      <p:ext uri="{BB962C8B-B14F-4D97-AF65-F5344CB8AC3E}">
        <p14:creationId xmlns:p14="http://schemas.microsoft.com/office/powerpoint/2010/main" val="1130086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D0E2DFE-3C21-443A-8C78-5AEF07B95201}" type="slidenum">
              <a:rPr lang="en-US" smtClean="0"/>
              <a:pPr>
                <a:defRPr/>
              </a:pPr>
              <a:t>5</a:t>
            </a:fld>
            <a:endParaRPr lang="en-US"/>
          </a:p>
        </p:txBody>
      </p:sp>
    </p:spTree>
    <p:extLst>
      <p:ext uri="{BB962C8B-B14F-4D97-AF65-F5344CB8AC3E}">
        <p14:creationId xmlns:p14="http://schemas.microsoft.com/office/powerpoint/2010/main" val="3010048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D0E2DFE-3C21-443A-8C78-5AEF07B95201}" type="slidenum">
              <a:rPr lang="en-US" smtClean="0"/>
              <a:pPr>
                <a:defRPr/>
              </a:pPr>
              <a:t>6</a:t>
            </a:fld>
            <a:endParaRPr lang="en-US"/>
          </a:p>
        </p:txBody>
      </p:sp>
    </p:spTree>
    <p:extLst>
      <p:ext uri="{BB962C8B-B14F-4D97-AF65-F5344CB8AC3E}">
        <p14:creationId xmlns:p14="http://schemas.microsoft.com/office/powerpoint/2010/main" val="4276890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dirty="0"/>
              <a:t>The figure shows that among developed G20 economies real</a:t>
            </a:r>
            <a:r>
              <a:rPr lang="en-GB" baseline="0" dirty="0"/>
              <a:t> average wages have increased most rapidly for South Korea, Australia and Canada. In fact, all countries except for Japan, Italy and the United Kingdom show positive real wage growth. In the case of the UK, real wages in 2015 stand at about 93% the value of wages in 2006.</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0D0E2DFE-3C21-443A-8C78-5AEF07B95201}" type="slidenum">
              <a:rPr lang="en-US" smtClean="0"/>
              <a:pPr>
                <a:defRPr/>
              </a:pPr>
              <a:t>7</a:t>
            </a:fld>
            <a:endParaRPr lang="en-US"/>
          </a:p>
        </p:txBody>
      </p:sp>
    </p:spTree>
    <p:extLst>
      <p:ext uri="{BB962C8B-B14F-4D97-AF65-F5344CB8AC3E}">
        <p14:creationId xmlns:p14="http://schemas.microsoft.com/office/powerpoint/2010/main" val="3730497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D0E2DFE-3C21-443A-8C78-5AEF07B95201}" type="slidenum">
              <a:rPr lang="en-US" smtClean="0"/>
              <a:pPr>
                <a:defRPr/>
              </a:pPr>
              <a:t>8</a:t>
            </a:fld>
            <a:endParaRPr lang="en-US"/>
          </a:p>
        </p:txBody>
      </p:sp>
    </p:spTree>
    <p:extLst>
      <p:ext uri="{BB962C8B-B14F-4D97-AF65-F5344CB8AC3E}">
        <p14:creationId xmlns:p14="http://schemas.microsoft.com/office/powerpoint/2010/main" val="348619439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flipV="1">
            <a:off x="0" y="-3"/>
            <a:ext cx="9144000" cy="3746956"/>
          </a:xfrm>
          <a:prstGeom prst="rect">
            <a:avLst/>
          </a:prstGeom>
          <a:solidFill>
            <a:schemeClr val="accent6">
              <a:lumMod val="50000"/>
            </a:schemeClr>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7" name="Rectangle 6"/>
          <p:cNvSpPr>
            <a:spLocks noChangeArrowheads="1"/>
          </p:cNvSpPr>
          <p:nvPr/>
        </p:nvSpPr>
        <p:spPr bwMode="auto">
          <a:xfrm>
            <a:off x="0" y="3746954"/>
            <a:ext cx="9144000" cy="176213"/>
          </a:xfrm>
          <a:prstGeom prst="rect">
            <a:avLst/>
          </a:prstGeom>
          <a:solidFill>
            <a:srgbClr val="92D050"/>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1"/>
              </a:solidFill>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dirty="0"/>
              <a:t>Click to edit Master title style</a:t>
            </a:r>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hasCustomPrompt="1"/>
          </p:nvPr>
        </p:nvSpPr>
        <p:spPr>
          <a:xfrm>
            <a:off x="5682073" y="4699001"/>
            <a:ext cx="2821170" cy="1393637"/>
          </a:xfrm>
        </p:spPr>
        <p:txBody>
          <a:bodyPr anchor="b"/>
          <a:lstStyle>
            <a:lvl1pPr marL="0" marR="0" indent="0" algn="r" defTabSz="914400" rtl="0" eaLnBrk="1" fontAlgn="base" latinLnBrk="0" hangingPunct="1">
              <a:lnSpc>
                <a:spcPct val="115000"/>
              </a:lnSpc>
              <a:spcBef>
                <a:spcPct val="20000"/>
              </a:spcBef>
              <a:spcAft>
                <a:spcPct val="0"/>
              </a:spcAft>
              <a:buClr>
                <a:srgbClr val="00783C"/>
              </a:buClr>
              <a:buSzTx/>
              <a:buFontTx/>
              <a:buNone/>
              <a:tabLst/>
              <a:defRPr sz="1400" b="0" i="0" baseline="0">
                <a:solidFill>
                  <a:schemeClr val="tx1"/>
                </a:solidFill>
                <a:latin typeface="+mn-lt"/>
                <a:cs typeface="Arial"/>
              </a:defRPr>
            </a:lvl1pPr>
            <a:lvl2pPr marL="0" marR="0" indent="0" algn="r" defTabSz="914400" rtl="0" eaLnBrk="1" fontAlgn="base" latinLnBrk="0" hangingPunct="1">
              <a:lnSpc>
                <a:spcPct val="100000"/>
              </a:lnSpc>
              <a:spcBef>
                <a:spcPct val="20000"/>
              </a:spcBef>
              <a:spcAft>
                <a:spcPct val="0"/>
              </a:spcAft>
              <a:buClr>
                <a:srgbClr val="00783C"/>
              </a:buClr>
              <a:buSzTx/>
              <a:buFont typeface="Wingdings" charset="0"/>
              <a:buNone/>
              <a:tabLst/>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a:t>Patrick Belser</a:t>
            </a:r>
          </a:p>
          <a:p>
            <a:pPr lvl="0"/>
            <a:r>
              <a:rPr lang="en-US" dirty="0"/>
              <a:t>Rosalia Vazquez-Alvarez</a:t>
            </a:r>
          </a:p>
          <a:p>
            <a:pPr lvl="0"/>
            <a:r>
              <a:rPr lang="en-US" dirty="0"/>
              <a:t>Ding </a:t>
            </a:r>
          </a:p>
          <a:p>
            <a:pPr lvl="1"/>
            <a:r>
              <a:rPr lang="en-US" dirty="0"/>
              <a:t>Second level</a:t>
            </a:r>
          </a:p>
        </p:txBody>
      </p:sp>
      <p:sp>
        <p:nvSpPr>
          <p:cNvPr id="8" name="Rectangle 1028"/>
          <p:cNvSpPr>
            <a:spLocks noGrp="1" noChangeArrowheads="1"/>
          </p:cNvSpPr>
          <p:nvPr>
            <p:ph type="dt" sz="half" idx="17"/>
          </p:nvPr>
        </p:nvSpPr>
        <p:spPr>
          <a:xfrm>
            <a:off x="5942013" y="6107113"/>
            <a:ext cx="2551112" cy="306387"/>
          </a:xfrm>
        </p:spPr>
        <p:txBody>
          <a:bodyPr rIns="0" anchor="ctr"/>
          <a:lstStyle>
            <a:lvl1pPr algn="r">
              <a:defRPr b="0" i="0">
                <a:solidFill>
                  <a:schemeClr val="tx1"/>
                </a:solidFill>
                <a:latin typeface="Arial"/>
                <a:cs typeface="Arial"/>
              </a:defRPr>
            </a:lvl1pPr>
          </a:lstStyle>
          <a:p>
            <a:pPr>
              <a:defRPr/>
            </a:pPr>
            <a:r>
              <a:rPr lang="en-US" dirty="0"/>
              <a:t>24/02/2017</a:t>
            </a:r>
          </a:p>
        </p:txBody>
      </p:sp>
      <p:pic>
        <p:nvPicPr>
          <p:cNvPr id="1028" name="Picture 4" descr="Image result for ILO"/>
          <p:cNvPicPr>
            <a:picLocks noChangeAspect="1" noChangeArrowheads="1"/>
          </p:cNvPicPr>
          <p:nvPr userDrawn="1"/>
        </p:nvPicPr>
        <p:blipFill>
          <a:blip r:embed="rId2">
            <a:biLevel thresh="25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26772" y="38377"/>
            <a:ext cx="1385851" cy="14167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8484429" y="6923365"/>
            <a:ext cx="3564467" cy="923330"/>
          </a:xfrm>
          <a:prstGeom prst="rect">
            <a:avLst/>
          </a:prstGeom>
          <a:noFill/>
        </p:spPr>
        <p:txBody>
          <a:bodyPr wrap="square" rtlCol="0">
            <a:spAutoFit/>
          </a:bodyPr>
          <a:lstStyle/>
          <a:p>
            <a:r>
              <a:rPr lang="en-GB" sz="3000" dirty="0">
                <a:ln>
                  <a:solidFill>
                    <a:schemeClr val="accent1"/>
                  </a:solidFill>
                </a:ln>
                <a:solidFill>
                  <a:schemeClr val="tx1">
                    <a:lumMod val="90000"/>
                    <a:lumOff val="10000"/>
                  </a:schemeClr>
                </a:solidFill>
                <a:latin typeface="Trebuchet MS" panose="020B0603020202020204" pitchFamily="34" charset="0"/>
              </a:rPr>
              <a:t>INWORK BRANCH</a:t>
            </a:r>
          </a:p>
          <a:p>
            <a:r>
              <a:rPr lang="en-GB" sz="2400" dirty="0">
                <a:solidFill>
                  <a:srgbClr val="00B0F0"/>
                </a:solidFill>
                <a:latin typeface="Trebuchet MS" panose="020B0603020202020204" pitchFamily="34" charset="0"/>
              </a:rPr>
              <a:t>Wage Group</a:t>
            </a:r>
          </a:p>
        </p:txBody>
      </p:sp>
    </p:spTree>
    <p:extLst>
      <p:ext uri="{BB962C8B-B14F-4D97-AF65-F5344CB8AC3E}">
        <p14:creationId xmlns:p14="http://schemas.microsoft.com/office/powerpoint/2010/main" val="539779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4"/>
            <a:ext cx="8410104" cy="983693"/>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56934" y="1788583"/>
            <a:ext cx="4133273"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4657428" y="1788509"/>
            <a:ext cx="4133088"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356934" y="1429560"/>
            <a:ext cx="4133273"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4657429" y="1421539"/>
            <a:ext cx="4133088"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Slide Number Placeholder 3"/>
          <p:cNvSpPr>
            <a:spLocks noGrp="1"/>
          </p:cNvSpPr>
          <p:nvPr>
            <p:ph type="sldNum" sz="quarter" idx="15"/>
          </p:nvPr>
        </p:nvSpPr>
        <p:spPr/>
        <p:txBody>
          <a:bodyPr/>
          <a:lstStyle>
            <a:lvl1pPr>
              <a:defRPr/>
            </a:lvl1pPr>
          </a:lstStyle>
          <a:p>
            <a:pPr>
              <a:defRPr/>
            </a:pPr>
            <a:fld id="{45678AF9-EFA8-4F27-A1D7-73D3987F8ED0}" type="slidenum">
              <a:rPr lang="en-US"/>
              <a:pPr>
                <a:defRPr/>
              </a:pPr>
              <a:t>‹#›</a:t>
            </a:fld>
            <a:endParaRPr lang="en-US" dirty="0"/>
          </a:p>
        </p:txBody>
      </p:sp>
      <p:sp>
        <p:nvSpPr>
          <p:cNvPr id="10" name="Footer Placeholder 4"/>
          <p:cNvSpPr>
            <a:spLocks noGrp="1"/>
          </p:cNvSpPr>
          <p:nvPr>
            <p:ph type="ftr" sz="quarter" idx="16"/>
          </p:nvPr>
        </p:nvSpPr>
        <p:spPr/>
        <p:txBody>
          <a:bodyPr/>
          <a:lstStyle>
            <a:lvl1pPr>
              <a:defRPr/>
            </a:lvl1pPr>
          </a:lstStyle>
          <a:p>
            <a:pPr>
              <a:defRPr/>
            </a:pPr>
            <a:r>
              <a:rPr lang="en-US" dirty="0"/>
              <a:t>Jobs in Tajikistan</a:t>
            </a:r>
          </a:p>
        </p:txBody>
      </p:sp>
    </p:spTree>
    <p:extLst>
      <p:ext uri="{BB962C8B-B14F-4D97-AF65-F5344CB8AC3E}">
        <p14:creationId xmlns:p14="http://schemas.microsoft.com/office/powerpoint/2010/main" val="2332366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bg2"/>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pPr>
              <a:defRPr/>
            </a:pPr>
            <a:fld id="{E1B50568-C4DB-4DA1-AB83-0C83244876A9}"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Global Wage Report 2016/17</a:t>
            </a:r>
          </a:p>
        </p:txBody>
      </p:sp>
    </p:spTree>
    <p:extLst>
      <p:ext uri="{BB962C8B-B14F-4D97-AF65-F5344CB8AC3E}">
        <p14:creationId xmlns:p14="http://schemas.microsoft.com/office/powerpoint/2010/main" val="3665818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tx1"/>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pPr>
              <a:defRPr/>
            </a:pPr>
            <a:fld id="{538020C1-69B5-47D6-B247-1B4202ABF3C3}"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Global Wage Report 2016/17</a:t>
            </a:r>
          </a:p>
        </p:txBody>
      </p:sp>
    </p:spTree>
    <p:extLst>
      <p:ext uri="{BB962C8B-B14F-4D97-AF65-F5344CB8AC3E}">
        <p14:creationId xmlns:p14="http://schemas.microsoft.com/office/powerpoint/2010/main" val="2212628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7410450" y="3175"/>
            <a:ext cx="712788"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7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78"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9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11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11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11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12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12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12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12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12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12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13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170" name="ClipArt Placeholder 9"/>
          <p:cNvSpPr>
            <a:spLocks noGrp="1"/>
          </p:cNvSpPr>
          <p:nvPr>
            <p:ph type="clipArt" sz="quarter" idx="49"/>
          </p:nvPr>
        </p:nvSpPr>
        <p:spPr>
          <a:xfrm>
            <a:off x="34183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77" name="ClipArt Placeholder 9"/>
          <p:cNvSpPr>
            <a:spLocks noGrp="1"/>
          </p:cNvSpPr>
          <p:nvPr>
            <p:ph type="clipArt" sz="quarter" idx="56"/>
          </p:nvPr>
        </p:nvSpPr>
        <p:spPr>
          <a:xfrm>
            <a:off x="2093047"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84" name="ClipArt Placeholder 9"/>
          <p:cNvSpPr>
            <a:spLocks noGrp="1"/>
          </p:cNvSpPr>
          <p:nvPr>
            <p:ph type="clipArt" sz="quarter" idx="63"/>
          </p:nvPr>
        </p:nvSpPr>
        <p:spPr>
          <a:xfrm>
            <a:off x="3844259"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91" name="ClipArt Placeholder 9"/>
          <p:cNvSpPr>
            <a:spLocks noGrp="1"/>
          </p:cNvSpPr>
          <p:nvPr>
            <p:ph type="clipArt" sz="quarter" idx="70"/>
          </p:nvPr>
        </p:nvSpPr>
        <p:spPr>
          <a:xfrm>
            <a:off x="5595471"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98" name="ClipArt Placeholder 9"/>
          <p:cNvSpPr>
            <a:spLocks noGrp="1"/>
          </p:cNvSpPr>
          <p:nvPr>
            <p:ph type="clipArt" sz="quarter" idx="77"/>
          </p:nvPr>
        </p:nvSpPr>
        <p:spPr>
          <a:xfrm>
            <a:off x="734668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324" name="Title 323"/>
          <p:cNvSpPr>
            <a:spLocks noGrp="1"/>
          </p:cNvSpPr>
          <p:nvPr>
            <p:ph type="title"/>
          </p:nvPr>
        </p:nvSpPr>
        <p:spPr>
          <a:xfrm>
            <a:off x="343401" y="301625"/>
            <a:ext cx="8439652" cy="668193"/>
          </a:xfrm>
        </p:spPr>
        <p:txBody>
          <a:bodyPr/>
          <a:lstStyle>
            <a:lvl1pPr>
              <a:defRPr b="0" i="0">
                <a:solidFill>
                  <a:schemeClr val="bg2"/>
                </a:solidFill>
                <a:latin typeface="+mn-lt"/>
                <a:cs typeface="Andes ExtraLight"/>
              </a:defRPr>
            </a:lvl1pPr>
          </a:lstStyle>
          <a:p>
            <a:r>
              <a:rPr lang="en-US"/>
              <a:t>Click to edit Master title style</a:t>
            </a:r>
            <a:endParaRPr lang="en-US" dirty="0"/>
          </a:p>
        </p:txBody>
      </p:sp>
      <p:sp>
        <p:nvSpPr>
          <p:cNvPr id="171" name="Text Placeholder 2"/>
          <p:cNvSpPr>
            <a:spLocks noGrp="1"/>
          </p:cNvSpPr>
          <p:nvPr>
            <p:ph type="body" sz="quarter" idx="50"/>
          </p:nvPr>
        </p:nvSpPr>
        <p:spPr>
          <a:xfrm>
            <a:off x="60349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476491"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73" name="Text Placeholder 2"/>
          <p:cNvSpPr>
            <a:spLocks noGrp="1"/>
          </p:cNvSpPr>
          <p:nvPr>
            <p:ph type="body" sz="quarter" idx="52"/>
          </p:nvPr>
        </p:nvSpPr>
        <p:spPr>
          <a:xfrm>
            <a:off x="46509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46509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46509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46509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23215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194508"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80" name="Text Placeholder 2"/>
          <p:cNvSpPr>
            <a:spLocks noGrp="1"/>
          </p:cNvSpPr>
          <p:nvPr>
            <p:ph type="body" sz="quarter" idx="59"/>
          </p:nvPr>
        </p:nvSpPr>
        <p:spPr>
          <a:xfrm>
            <a:off x="21831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1831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1831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1831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4101439"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3974439"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87" name="Text Placeholder 2"/>
          <p:cNvSpPr>
            <a:spLocks noGrp="1"/>
          </p:cNvSpPr>
          <p:nvPr>
            <p:ph type="body" sz="quarter" idx="66"/>
          </p:nvPr>
        </p:nvSpPr>
        <p:spPr>
          <a:xfrm>
            <a:off x="3963047"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3963047"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3963047"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3963047"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58631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5736108"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94" name="Text Placeholder 2"/>
          <p:cNvSpPr>
            <a:spLocks noGrp="1"/>
          </p:cNvSpPr>
          <p:nvPr>
            <p:ph type="body" sz="quarter" idx="73"/>
          </p:nvPr>
        </p:nvSpPr>
        <p:spPr>
          <a:xfrm>
            <a:off x="57247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57247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57247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57247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763646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7509461"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201" name="Text Placeholder 2"/>
          <p:cNvSpPr>
            <a:spLocks noGrp="1"/>
          </p:cNvSpPr>
          <p:nvPr>
            <p:ph type="body" sz="quarter" idx="80"/>
          </p:nvPr>
        </p:nvSpPr>
        <p:spPr>
          <a:xfrm>
            <a:off x="749806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749806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749806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749806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349091"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6" name="ClipArt Placeholder 9"/>
          <p:cNvSpPr>
            <a:spLocks noGrp="1"/>
          </p:cNvSpPr>
          <p:nvPr>
            <p:ph type="clipArt" sz="quarter" idx="85"/>
          </p:nvPr>
        </p:nvSpPr>
        <p:spPr>
          <a:xfrm>
            <a:off x="2100304"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7" name="ClipArt Placeholder 9"/>
          <p:cNvSpPr>
            <a:spLocks noGrp="1"/>
          </p:cNvSpPr>
          <p:nvPr>
            <p:ph type="clipArt" sz="quarter" idx="86"/>
          </p:nvPr>
        </p:nvSpPr>
        <p:spPr>
          <a:xfrm>
            <a:off x="3851516"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8" name="ClipArt Placeholder 9"/>
          <p:cNvSpPr>
            <a:spLocks noGrp="1"/>
          </p:cNvSpPr>
          <p:nvPr>
            <p:ph type="clipArt" sz="quarter" idx="87"/>
          </p:nvPr>
        </p:nvSpPr>
        <p:spPr>
          <a:xfrm>
            <a:off x="5602728"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9" name="ClipArt Placeholder 9"/>
          <p:cNvSpPr>
            <a:spLocks noGrp="1"/>
          </p:cNvSpPr>
          <p:nvPr>
            <p:ph type="clipArt" sz="quarter" idx="88"/>
          </p:nvPr>
        </p:nvSpPr>
        <p:spPr>
          <a:xfrm>
            <a:off x="7353941"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10" name="Text Placeholder 2"/>
          <p:cNvSpPr>
            <a:spLocks noGrp="1"/>
          </p:cNvSpPr>
          <p:nvPr>
            <p:ph type="body" sz="quarter" idx="89"/>
          </p:nvPr>
        </p:nvSpPr>
        <p:spPr>
          <a:xfrm>
            <a:off x="61074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1" name="Picture Placeholder 4"/>
          <p:cNvSpPr>
            <a:spLocks noGrp="1"/>
          </p:cNvSpPr>
          <p:nvPr>
            <p:ph type="pic" sz="quarter" idx="90"/>
          </p:nvPr>
        </p:nvSpPr>
        <p:spPr>
          <a:xfrm>
            <a:off x="483748"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12" name="Text Placeholder 2"/>
          <p:cNvSpPr>
            <a:spLocks noGrp="1"/>
          </p:cNvSpPr>
          <p:nvPr>
            <p:ph type="body" sz="quarter" idx="91"/>
          </p:nvPr>
        </p:nvSpPr>
        <p:spPr>
          <a:xfrm>
            <a:off x="47235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47235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47235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47235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23287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7" name="Picture Placeholder 4"/>
          <p:cNvSpPr>
            <a:spLocks noGrp="1"/>
          </p:cNvSpPr>
          <p:nvPr>
            <p:ph type="pic" sz="quarter" idx="96"/>
          </p:nvPr>
        </p:nvSpPr>
        <p:spPr>
          <a:xfrm>
            <a:off x="2201765"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18" name="Text Placeholder 2"/>
          <p:cNvSpPr>
            <a:spLocks noGrp="1"/>
          </p:cNvSpPr>
          <p:nvPr>
            <p:ph type="body" sz="quarter" idx="97"/>
          </p:nvPr>
        </p:nvSpPr>
        <p:spPr>
          <a:xfrm>
            <a:off x="21903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1903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1903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1903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4108696"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3" name="Picture Placeholder 4"/>
          <p:cNvSpPr>
            <a:spLocks noGrp="1"/>
          </p:cNvSpPr>
          <p:nvPr>
            <p:ph type="pic" sz="quarter" idx="102"/>
          </p:nvPr>
        </p:nvSpPr>
        <p:spPr>
          <a:xfrm>
            <a:off x="3981696"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24" name="Text Placeholder 2"/>
          <p:cNvSpPr>
            <a:spLocks noGrp="1"/>
          </p:cNvSpPr>
          <p:nvPr>
            <p:ph type="body" sz="quarter" idx="103"/>
          </p:nvPr>
        </p:nvSpPr>
        <p:spPr>
          <a:xfrm>
            <a:off x="3970304"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3970304"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3970304"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3970304"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58703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9" name="Picture Placeholder 4"/>
          <p:cNvSpPr>
            <a:spLocks noGrp="1"/>
          </p:cNvSpPr>
          <p:nvPr>
            <p:ph type="pic" sz="quarter" idx="108"/>
          </p:nvPr>
        </p:nvSpPr>
        <p:spPr>
          <a:xfrm>
            <a:off x="5743365"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30" name="Text Placeholder 2"/>
          <p:cNvSpPr>
            <a:spLocks noGrp="1"/>
          </p:cNvSpPr>
          <p:nvPr>
            <p:ph type="body" sz="quarter" idx="109"/>
          </p:nvPr>
        </p:nvSpPr>
        <p:spPr>
          <a:xfrm>
            <a:off x="57319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57319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57319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57319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764371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35" name="Picture Placeholder 4"/>
          <p:cNvSpPr>
            <a:spLocks noGrp="1"/>
          </p:cNvSpPr>
          <p:nvPr>
            <p:ph type="pic" sz="quarter" idx="114"/>
          </p:nvPr>
        </p:nvSpPr>
        <p:spPr>
          <a:xfrm>
            <a:off x="7516718"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36" name="Text Placeholder 2"/>
          <p:cNvSpPr>
            <a:spLocks noGrp="1"/>
          </p:cNvSpPr>
          <p:nvPr>
            <p:ph type="body" sz="quarter" idx="115"/>
          </p:nvPr>
        </p:nvSpPr>
        <p:spPr>
          <a:xfrm>
            <a:off x="750532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750532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750532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750532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31" name="Footer Placeholder 1"/>
          <p:cNvSpPr>
            <a:spLocks noGrp="1"/>
          </p:cNvSpPr>
          <p:nvPr>
            <p:ph type="ftr" sz="quarter" idx="119"/>
          </p:nvPr>
        </p:nvSpPr>
        <p:spPr/>
        <p:txBody>
          <a:bodyPr/>
          <a:lstStyle>
            <a:lvl1pPr>
              <a:defRPr/>
            </a:lvl1pPr>
          </a:lstStyle>
          <a:p>
            <a:pPr>
              <a:defRPr/>
            </a:pPr>
            <a:r>
              <a:rPr lang="en-US" dirty="0"/>
              <a:t>Global Wage Report 2016/17</a:t>
            </a:r>
          </a:p>
        </p:txBody>
      </p:sp>
      <p:sp>
        <p:nvSpPr>
          <p:cNvPr id="132" name="Slide Number Placeholder 2"/>
          <p:cNvSpPr>
            <a:spLocks noGrp="1"/>
          </p:cNvSpPr>
          <p:nvPr>
            <p:ph type="sldNum" sz="quarter" idx="120"/>
          </p:nvPr>
        </p:nvSpPr>
        <p:spPr/>
        <p:txBody>
          <a:bodyPr/>
          <a:lstStyle>
            <a:lvl1pPr>
              <a:defRPr/>
            </a:lvl1pPr>
          </a:lstStyle>
          <a:p>
            <a:pPr>
              <a:defRPr/>
            </a:pPr>
            <a:fld id="{C24EAF77-B2B5-4BC3-97A9-185C67A13F5C}" type="slidenum">
              <a:rPr lang="en-US"/>
              <a:pPr>
                <a:defRPr/>
              </a:pPr>
              <a:t>‹#›</a:t>
            </a:fld>
            <a:endParaRPr lang="en-US" dirty="0"/>
          </a:p>
        </p:txBody>
      </p:sp>
    </p:spTree>
    <p:extLst>
      <p:ext uri="{BB962C8B-B14F-4D97-AF65-F5344CB8AC3E}">
        <p14:creationId xmlns:p14="http://schemas.microsoft.com/office/powerpoint/2010/main" val="1055545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136106"/>
          </a:xfrm>
        </p:spPr>
        <p:txBody>
          <a:bodyPr/>
          <a:lstStyle>
            <a:lvl1pPr algn="ctr">
              <a:defRPr/>
            </a:lvl1pPr>
          </a:lstStyle>
          <a:p>
            <a:pPr lvl="0"/>
            <a:r>
              <a:rPr lang="en-US" noProof="0"/>
              <a:t>Drag picture to placeholder or click icon to add</a:t>
            </a:r>
            <a:endParaRPr lang="en-US" noProof="0" dirty="0"/>
          </a:p>
        </p:txBody>
      </p:sp>
      <p:sp>
        <p:nvSpPr>
          <p:cNvPr id="3" name="Title 2"/>
          <p:cNvSpPr>
            <a:spLocks noGrp="1"/>
          </p:cNvSpPr>
          <p:nvPr>
            <p:ph type="title"/>
          </p:nvPr>
        </p:nvSpPr>
        <p:spPr>
          <a:xfrm>
            <a:off x="4946316" y="4064001"/>
            <a:ext cx="3978929" cy="1751263"/>
          </a:xfrm>
        </p:spPr>
        <p:txBody>
          <a:bodyPr/>
          <a:lstStyle>
            <a:lvl1pPr>
              <a:defRPr sz="3000" b="0" i="0">
                <a:solidFill>
                  <a:schemeClr val="tx1"/>
                </a:solidFill>
                <a:effectLst/>
                <a:latin typeface="Arial"/>
                <a:cs typeface="Arial"/>
              </a:defRPr>
            </a:lvl1pPr>
          </a:lstStyle>
          <a:p>
            <a:r>
              <a:rPr lang="en-US"/>
              <a:t>Click to edit Master title style</a:t>
            </a:r>
            <a:endParaRPr lang="en-US" dirty="0"/>
          </a:p>
        </p:txBody>
      </p:sp>
      <p:sp>
        <p:nvSpPr>
          <p:cNvPr id="5" name="Slide Number Placeholder 3"/>
          <p:cNvSpPr>
            <a:spLocks noGrp="1"/>
          </p:cNvSpPr>
          <p:nvPr>
            <p:ph type="sldNum" sz="quarter" idx="11"/>
          </p:nvPr>
        </p:nvSpPr>
        <p:spPr/>
        <p:txBody>
          <a:bodyPr/>
          <a:lstStyle>
            <a:lvl1pPr>
              <a:defRPr/>
            </a:lvl1pPr>
          </a:lstStyle>
          <a:p>
            <a:pPr>
              <a:defRPr/>
            </a:pPr>
            <a:fld id="{E9DA6C75-1EBA-466E-B284-9FFBCE68DEEA}" type="slidenum">
              <a:rPr lang="en-US"/>
              <a:pPr>
                <a:defRPr/>
              </a:pPr>
              <a:t>‹#›</a:t>
            </a:fld>
            <a:endParaRPr lang="en-US" dirty="0"/>
          </a:p>
        </p:txBody>
      </p:sp>
      <p:sp>
        <p:nvSpPr>
          <p:cNvPr id="6" name="Footer Placeholder 4"/>
          <p:cNvSpPr>
            <a:spLocks noGrp="1"/>
          </p:cNvSpPr>
          <p:nvPr>
            <p:ph type="ftr" sz="quarter" idx="12"/>
          </p:nvPr>
        </p:nvSpPr>
        <p:spPr/>
        <p:txBody>
          <a:bodyPr/>
          <a:lstStyle>
            <a:lvl1pPr>
              <a:defRPr/>
            </a:lvl1pPr>
          </a:lstStyle>
          <a:p>
            <a:pPr>
              <a:defRPr/>
            </a:pPr>
            <a:r>
              <a:rPr lang="en-US" dirty="0"/>
              <a:t>Global Wage Report 2016/17</a:t>
            </a:r>
          </a:p>
        </p:txBody>
      </p:sp>
    </p:spTree>
    <p:extLst>
      <p:ext uri="{BB962C8B-B14F-4D97-AF65-F5344CB8AC3E}">
        <p14:creationId xmlns:p14="http://schemas.microsoft.com/office/powerpoint/2010/main" val="1356671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5" name="Rectangle 9"/>
          <p:cNvSpPr>
            <a:spLocks noChangeArrowheads="1"/>
          </p:cNvSpPr>
          <p:nvPr/>
        </p:nvSpPr>
        <p:spPr bwMode="auto">
          <a:xfrm>
            <a:off x="3846513" y="5302250"/>
            <a:ext cx="5297487"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4" name="Picture Placeholder 3"/>
          <p:cNvSpPr>
            <a:spLocks noGrp="1"/>
          </p:cNvSpPr>
          <p:nvPr>
            <p:ph type="pic" sz="quarter" idx="10"/>
          </p:nvPr>
        </p:nvSpPr>
        <p:spPr>
          <a:xfrm>
            <a:off x="0" y="0"/>
            <a:ext cx="9144000" cy="6858000"/>
          </a:xfrm>
        </p:spPr>
        <p:txBody>
          <a:bodyPr/>
          <a:lstStyle>
            <a:lvl1pPr algn="ctr">
              <a:defRPr baseline="0"/>
            </a:lvl1pPr>
          </a:lstStyle>
          <a:p>
            <a:pPr lvl="0"/>
            <a:r>
              <a:rPr lang="en-US" noProof="0"/>
              <a:t>Drag picture to placeholder or click icon to add</a:t>
            </a:r>
            <a:endParaRPr lang="en-US" noProof="0" dirty="0"/>
          </a:p>
        </p:txBody>
      </p:sp>
      <p:sp>
        <p:nvSpPr>
          <p:cNvPr id="3" name="Title 2"/>
          <p:cNvSpPr>
            <a:spLocks noGrp="1"/>
          </p:cNvSpPr>
          <p:nvPr>
            <p:ph type="title"/>
          </p:nvPr>
        </p:nvSpPr>
        <p:spPr>
          <a:xfrm>
            <a:off x="4946316" y="3075216"/>
            <a:ext cx="3978929" cy="1950356"/>
          </a:xfrm>
        </p:spPr>
        <p:txBody>
          <a:bodyPr/>
          <a:lstStyle>
            <a:lvl1pPr>
              <a:defRPr sz="3000" b="0" i="0" baseline="0">
                <a:solidFill>
                  <a:schemeClr val="tx1"/>
                </a:solidFill>
                <a:effectLst/>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4154514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Slide Number Placeholder 3"/>
          <p:cNvSpPr>
            <a:spLocks noGrp="1"/>
          </p:cNvSpPr>
          <p:nvPr>
            <p:ph type="sldNum" sz="quarter" idx="19"/>
          </p:nvPr>
        </p:nvSpPr>
        <p:spPr/>
        <p:txBody>
          <a:bodyPr/>
          <a:lstStyle>
            <a:lvl1pPr>
              <a:defRPr/>
            </a:lvl1pPr>
          </a:lstStyle>
          <a:p>
            <a:pPr>
              <a:defRPr/>
            </a:pPr>
            <a:fld id="{C4FBA82F-EA31-45CF-A61A-C37626CCDCA3}" type="slidenum">
              <a:rPr lang="en-US"/>
              <a:pPr>
                <a:defRPr/>
              </a:pPr>
              <a:t>‹#›</a:t>
            </a:fld>
            <a:endParaRPr lang="en-US" dirty="0"/>
          </a:p>
        </p:txBody>
      </p:sp>
      <p:sp>
        <p:nvSpPr>
          <p:cNvPr id="6" name="Footer Placeholder 4"/>
          <p:cNvSpPr>
            <a:spLocks noGrp="1"/>
          </p:cNvSpPr>
          <p:nvPr>
            <p:ph type="ftr" sz="quarter" idx="20"/>
          </p:nvPr>
        </p:nvSpPr>
        <p:spPr/>
        <p:txBody>
          <a:bodyPr/>
          <a:lstStyle>
            <a:lvl1pPr>
              <a:defRPr/>
            </a:lvl1pPr>
          </a:lstStyle>
          <a:p>
            <a:pPr>
              <a:defRPr/>
            </a:pPr>
            <a:r>
              <a:rPr lang="en-US" dirty="0"/>
              <a:t>Global Wage Report 2016/17</a:t>
            </a:r>
          </a:p>
        </p:txBody>
      </p:sp>
    </p:spTree>
    <p:extLst>
      <p:ext uri="{BB962C8B-B14F-4D97-AF65-F5344CB8AC3E}">
        <p14:creationId xmlns:p14="http://schemas.microsoft.com/office/powerpoint/2010/main" val="3934194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5048250"/>
          </a:xfrm>
        </p:spPr>
        <p:txBody>
          <a:bodyPr/>
          <a:lstStyle/>
          <a:p>
            <a:pPr lvl="0"/>
            <a:endParaRPr lang="en-US" noProof="0"/>
          </a:p>
        </p:txBody>
      </p:sp>
      <p:sp>
        <p:nvSpPr>
          <p:cNvPr id="6" name="Slide Number Placeholder 3"/>
          <p:cNvSpPr>
            <a:spLocks noGrp="1"/>
          </p:cNvSpPr>
          <p:nvPr>
            <p:ph type="sldNum" sz="quarter" idx="20"/>
          </p:nvPr>
        </p:nvSpPr>
        <p:spPr/>
        <p:txBody>
          <a:bodyPr/>
          <a:lstStyle>
            <a:lvl1pPr>
              <a:defRPr/>
            </a:lvl1pPr>
          </a:lstStyle>
          <a:p>
            <a:pPr>
              <a:defRPr/>
            </a:pPr>
            <a:fld id="{15E390BF-8E1E-4E60-8A5F-B7A830014722}" type="slidenum">
              <a:rPr lang="en-US"/>
              <a:pPr>
                <a:defRPr/>
              </a:pPr>
              <a:t>‹#›</a:t>
            </a:fld>
            <a:endParaRPr lang="en-US" dirty="0"/>
          </a:p>
        </p:txBody>
      </p:sp>
      <p:sp>
        <p:nvSpPr>
          <p:cNvPr id="7" name="Footer Placeholder 4"/>
          <p:cNvSpPr>
            <a:spLocks noGrp="1"/>
          </p:cNvSpPr>
          <p:nvPr>
            <p:ph type="ftr" sz="quarter" idx="21"/>
          </p:nvPr>
        </p:nvSpPr>
        <p:spPr/>
        <p:txBody>
          <a:bodyPr/>
          <a:lstStyle>
            <a:lvl1pPr>
              <a:defRPr/>
            </a:lvl1pPr>
          </a:lstStyle>
          <a:p>
            <a:pPr>
              <a:defRPr/>
            </a:pPr>
            <a:r>
              <a:rPr lang="en-US" dirty="0"/>
              <a:t>Global Wage Report 2016/17</a:t>
            </a:r>
          </a:p>
        </p:txBody>
      </p:sp>
    </p:spTree>
    <p:extLst>
      <p:ext uri="{BB962C8B-B14F-4D97-AF65-F5344CB8AC3E}">
        <p14:creationId xmlns:p14="http://schemas.microsoft.com/office/powerpoint/2010/main" val="159631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6" name="Slide Number Placeholder 3"/>
          <p:cNvSpPr>
            <a:spLocks noGrp="1"/>
          </p:cNvSpPr>
          <p:nvPr>
            <p:ph type="sldNum" sz="quarter" idx="21"/>
          </p:nvPr>
        </p:nvSpPr>
        <p:spPr/>
        <p:txBody>
          <a:bodyPr/>
          <a:lstStyle>
            <a:lvl1pPr>
              <a:defRPr/>
            </a:lvl1pPr>
          </a:lstStyle>
          <a:p>
            <a:pPr>
              <a:defRPr/>
            </a:pPr>
            <a:fld id="{B2293C08-57A3-49AE-91BF-24DC968A38A3}" type="slidenum">
              <a:rPr lang="en-US"/>
              <a:pPr>
                <a:defRPr/>
              </a:pPr>
              <a:t>‹#›</a:t>
            </a:fld>
            <a:endParaRPr lang="en-US" dirty="0"/>
          </a:p>
        </p:txBody>
      </p:sp>
      <p:sp>
        <p:nvSpPr>
          <p:cNvPr id="7" name="Footer Placeholder 4"/>
          <p:cNvSpPr>
            <a:spLocks noGrp="1"/>
          </p:cNvSpPr>
          <p:nvPr>
            <p:ph type="ftr" sz="quarter" idx="22"/>
          </p:nvPr>
        </p:nvSpPr>
        <p:spPr/>
        <p:txBody>
          <a:bodyPr/>
          <a:lstStyle>
            <a:lvl1pPr>
              <a:defRPr/>
            </a:lvl1pPr>
          </a:lstStyle>
          <a:p>
            <a:pPr>
              <a:defRPr/>
            </a:pPr>
            <a:r>
              <a:rPr lang="en-US" dirty="0"/>
              <a:t>Global Wage Report 2016/17</a:t>
            </a:r>
          </a:p>
        </p:txBody>
      </p:sp>
    </p:spTree>
    <p:extLst>
      <p:ext uri="{BB962C8B-B14F-4D97-AF65-F5344CB8AC3E}">
        <p14:creationId xmlns:p14="http://schemas.microsoft.com/office/powerpoint/2010/main" val="2983006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9" name="Chart Placeholder 4"/>
          <p:cNvSpPr>
            <a:spLocks noGrp="1"/>
          </p:cNvSpPr>
          <p:nvPr>
            <p:ph type="chart" sz="quarter" idx="21"/>
          </p:nvPr>
        </p:nvSpPr>
        <p:spPr>
          <a:xfrm>
            <a:off x="347133" y="1140883"/>
            <a:ext cx="4159249" cy="2461684"/>
          </a:xfrm>
        </p:spPr>
        <p:txBody>
          <a:bodyPr/>
          <a:lstStyle/>
          <a:p>
            <a:pPr lvl="0"/>
            <a:endParaRPr lang="en-US" noProof="0" dirty="0"/>
          </a:p>
        </p:txBody>
      </p:sp>
      <p:sp>
        <p:nvSpPr>
          <p:cNvPr id="14" name="Chart Placeholder 4"/>
          <p:cNvSpPr>
            <a:spLocks noGrp="1"/>
          </p:cNvSpPr>
          <p:nvPr>
            <p:ph type="chart" sz="quarter" idx="22"/>
          </p:nvPr>
        </p:nvSpPr>
        <p:spPr>
          <a:xfrm>
            <a:off x="351366" y="3716867"/>
            <a:ext cx="4159249" cy="2461684"/>
          </a:xfrm>
        </p:spPr>
        <p:txBody>
          <a:bodyPr/>
          <a:lstStyle/>
          <a:p>
            <a:pPr lvl="0"/>
            <a:endParaRPr lang="en-US" noProof="0" dirty="0"/>
          </a:p>
        </p:txBody>
      </p:sp>
      <p:sp>
        <p:nvSpPr>
          <p:cNvPr id="7" name="Slide Number Placeholder 3"/>
          <p:cNvSpPr>
            <a:spLocks noGrp="1"/>
          </p:cNvSpPr>
          <p:nvPr>
            <p:ph type="sldNum" sz="quarter" idx="23"/>
          </p:nvPr>
        </p:nvSpPr>
        <p:spPr/>
        <p:txBody>
          <a:bodyPr/>
          <a:lstStyle>
            <a:lvl1pPr>
              <a:defRPr/>
            </a:lvl1pPr>
          </a:lstStyle>
          <a:p>
            <a:pPr>
              <a:defRPr/>
            </a:pPr>
            <a:fld id="{57A50F03-1CCC-4DD3-A0B1-E6BD20FFA318}" type="slidenum">
              <a:rPr lang="en-US"/>
              <a:pPr>
                <a:defRPr/>
              </a:pPr>
              <a:t>‹#›</a:t>
            </a:fld>
            <a:endParaRPr lang="en-US" dirty="0"/>
          </a:p>
        </p:txBody>
      </p:sp>
      <p:sp>
        <p:nvSpPr>
          <p:cNvPr id="10" name="Footer Placeholder 4"/>
          <p:cNvSpPr>
            <a:spLocks noGrp="1"/>
          </p:cNvSpPr>
          <p:nvPr>
            <p:ph type="ftr" sz="quarter" idx="24"/>
          </p:nvPr>
        </p:nvSpPr>
        <p:spPr/>
        <p:txBody>
          <a:bodyPr/>
          <a:lstStyle>
            <a:lvl1pPr>
              <a:defRPr/>
            </a:lvl1pPr>
          </a:lstStyle>
          <a:p>
            <a:pPr>
              <a:defRPr/>
            </a:pPr>
            <a:r>
              <a:rPr lang="en-US" dirty="0"/>
              <a:t>Global Wage Report 2016/17</a:t>
            </a:r>
          </a:p>
        </p:txBody>
      </p:sp>
    </p:spTree>
    <p:extLst>
      <p:ext uri="{BB962C8B-B14F-4D97-AF65-F5344CB8AC3E}">
        <p14:creationId xmlns:p14="http://schemas.microsoft.com/office/powerpoint/2010/main" val="3051412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96561" y="4687620"/>
            <a:ext cx="5224211" cy="1572686"/>
          </a:xfrm>
          <a:prstGeom prst="rect">
            <a:avLst/>
          </a:prstGeom>
        </p:spPr>
      </p:pic>
      <p:sp>
        <p:nvSpPr>
          <p:cNvPr id="6" name="Rectangle 5"/>
          <p:cNvSpPr>
            <a:spLocks noChangeArrowheads="1"/>
          </p:cNvSpPr>
          <p:nvPr/>
        </p:nvSpPr>
        <p:spPr bwMode="auto">
          <a:xfrm>
            <a:off x="0" y="4311650"/>
            <a:ext cx="9144000" cy="176213"/>
          </a:xfrm>
          <a:prstGeom prst="rect">
            <a:avLst/>
          </a:prstGeom>
          <a:solidFill>
            <a:schemeClr val="accent2">
              <a:lumMod val="50000"/>
            </a:schemeClr>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2"/>
              </a:solidFill>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tx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682073" y="4699001"/>
            <a:ext cx="282117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a:t>Click to edit Master text styles</a:t>
            </a:r>
          </a:p>
          <a:p>
            <a:pPr lvl="1"/>
            <a:r>
              <a:rPr lang="en-US" dirty="0"/>
              <a:t>Second level</a:t>
            </a:r>
          </a:p>
        </p:txBody>
      </p:sp>
      <p:sp>
        <p:nvSpPr>
          <p:cNvPr id="7" name="Rectangle 1028"/>
          <p:cNvSpPr>
            <a:spLocks noGrp="1" noChangeArrowheads="1"/>
          </p:cNvSpPr>
          <p:nvPr>
            <p:ph type="dt" sz="half" idx="17"/>
          </p:nvPr>
        </p:nvSpPr>
        <p:spPr>
          <a:xfrm>
            <a:off x="5942013" y="6107113"/>
            <a:ext cx="2551112" cy="306387"/>
          </a:xfrm>
        </p:spPr>
        <p:txBody>
          <a:bodyPr rIns="0" anchor="ctr"/>
          <a:lstStyle>
            <a:lvl1pPr algn="r">
              <a:defRPr b="0" i="0">
                <a:solidFill>
                  <a:schemeClr val="tx1"/>
                </a:solidFill>
                <a:latin typeface="Arial"/>
                <a:cs typeface="Arial"/>
              </a:defRPr>
            </a:lvl1pPr>
          </a:lstStyle>
          <a:p>
            <a:pPr>
              <a:defRPr/>
            </a:pPr>
            <a:endParaRPr lang="en-US"/>
          </a:p>
        </p:txBody>
      </p:sp>
    </p:spTree>
    <p:extLst>
      <p:ext uri="{BB962C8B-B14F-4D97-AF65-F5344CB8AC3E}">
        <p14:creationId xmlns:p14="http://schemas.microsoft.com/office/powerpoint/2010/main" val="3549593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8"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2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4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1" name="Rectangle 67"/>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1"/>
              </a:solidFill>
            </a:endParaRPr>
          </a:p>
        </p:txBody>
      </p:sp>
      <p:sp>
        <p:nvSpPr>
          <p:cNvPr id="330" name="Title 329"/>
          <p:cNvSpPr>
            <a:spLocks noGrp="1"/>
          </p:cNvSpPr>
          <p:nvPr>
            <p:ph type="title"/>
          </p:nvPr>
        </p:nvSpPr>
        <p:spPr>
          <a:xfrm>
            <a:off x="865910" y="1306550"/>
            <a:ext cx="7296726" cy="1450437"/>
          </a:xfrm>
        </p:spPr>
        <p:txBody>
          <a:bodyPr/>
          <a:lstStyle>
            <a:lvl1pPr>
              <a:defRPr sz="3800" b="1" cap="none" baseline="0">
                <a:solidFill>
                  <a:schemeClr val="bg2"/>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851104" y="3074088"/>
            <a:ext cx="7328771" cy="2397495"/>
          </a:xfrm>
        </p:spPr>
        <p:txBody>
          <a:bodyPr>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5402384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lstStyle>
            <a:lvl1pPr>
              <a:defRPr sz="2200" b="0" i="0" baseline="0">
                <a:solidFill>
                  <a:schemeClr val="tx1"/>
                </a:solidFill>
                <a:latin typeface="+mn-lt"/>
                <a:cs typeface="Andes ExtraLight"/>
              </a:defRPr>
            </a:lvl1pPr>
          </a:lstStyle>
          <a:p>
            <a:r>
              <a:rPr lang="en-US"/>
              <a:t>Click to edit Master title style</a:t>
            </a:r>
            <a:endParaRPr lang="en-US" dirty="0"/>
          </a:p>
        </p:txBody>
      </p:sp>
      <p:sp>
        <p:nvSpPr>
          <p:cNvPr id="6" name="Table Placeholder 5"/>
          <p:cNvSpPr>
            <a:spLocks noGrp="1"/>
          </p:cNvSpPr>
          <p:nvPr>
            <p:ph type="tbl" sz="quarter" idx="13"/>
          </p:nvPr>
        </p:nvSpPr>
        <p:spPr>
          <a:xfrm>
            <a:off x="349779" y="968964"/>
            <a:ext cx="8529637" cy="5249906"/>
          </a:xfrm>
        </p:spPr>
        <p:txBody>
          <a:bodyPr>
            <a:normAutofit/>
          </a:bodyPr>
          <a:lstStyle>
            <a:lvl1pPr>
              <a:lnSpc>
                <a:spcPct val="100000"/>
              </a:lnSpc>
              <a:spcBef>
                <a:spcPts val="0"/>
              </a:spcBef>
              <a:defRPr sz="1200"/>
            </a:lvl1pPr>
          </a:lstStyle>
          <a:p>
            <a:pPr lvl="0"/>
            <a:endParaRPr lang="en-US" noProof="0" dirty="0"/>
          </a:p>
        </p:txBody>
      </p:sp>
      <p:sp>
        <p:nvSpPr>
          <p:cNvPr id="4" name="Slide Number Placeholder 3"/>
          <p:cNvSpPr>
            <a:spLocks noGrp="1"/>
          </p:cNvSpPr>
          <p:nvPr>
            <p:ph type="sldNum" sz="quarter" idx="14"/>
          </p:nvPr>
        </p:nvSpPr>
        <p:spPr/>
        <p:txBody>
          <a:bodyPr/>
          <a:lstStyle>
            <a:lvl1pPr>
              <a:defRPr/>
            </a:lvl1pPr>
          </a:lstStyle>
          <a:p>
            <a:pPr>
              <a:defRPr/>
            </a:pPr>
            <a:fld id="{50284151-40C9-4F70-B5A3-9B2E9F8A35EB}" type="slidenum">
              <a:rPr lang="en-US"/>
              <a:pPr>
                <a:defRPr/>
              </a:pPr>
              <a:t>‹#›</a:t>
            </a:fld>
            <a:endParaRPr lang="en-US" dirty="0"/>
          </a:p>
        </p:txBody>
      </p:sp>
      <p:sp>
        <p:nvSpPr>
          <p:cNvPr id="5" name="Footer Placeholder 4"/>
          <p:cNvSpPr>
            <a:spLocks noGrp="1"/>
          </p:cNvSpPr>
          <p:nvPr>
            <p:ph type="ftr" sz="quarter" idx="15"/>
          </p:nvPr>
        </p:nvSpPr>
        <p:spPr/>
        <p:txBody>
          <a:bodyPr/>
          <a:lstStyle>
            <a:lvl1pPr>
              <a:defRPr/>
            </a:lvl1pPr>
          </a:lstStyle>
          <a:p>
            <a:pPr>
              <a:defRPr/>
            </a:pPr>
            <a:r>
              <a:rPr lang="en-US" dirty="0"/>
              <a:t>Global Wage Report 2016/17</a:t>
            </a:r>
          </a:p>
        </p:txBody>
      </p:sp>
    </p:spTree>
    <p:extLst>
      <p:ext uri="{BB962C8B-B14F-4D97-AF65-F5344CB8AC3E}">
        <p14:creationId xmlns:p14="http://schemas.microsoft.com/office/powerpoint/2010/main" val="3227015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flipV="1">
            <a:off x="0" y="0"/>
            <a:ext cx="9144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7" name="Rectangle 6"/>
          <p:cNvSpPr>
            <a:spLocks noChangeArrowheads="1"/>
          </p:cNvSpPr>
          <p:nvPr/>
        </p:nvSpPr>
        <p:spPr bwMode="auto">
          <a:xfrm>
            <a:off x="0" y="4302125"/>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1"/>
              </a:solidFill>
            </a:endParaRPr>
          </a:p>
        </p:txBody>
      </p:sp>
      <p:sp>
        <p:nvSpPr>
          <p:cNvPr id="330" name="Title 329"/>
          <p:cNvSpPr>
            <a:spLocks noGrp="1"/>
          </p:cNvSpPr>
          <p:nvPr>
            <p:ph type="title"/>
          </p:nvPr>
        </p:nvSpPr>
        <p:spPr>
          <a:xfrm>
            <a:off x="1396005" y="1189789"/>
            <a:ext cx="7039470"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408676" y="3000005"/>
            <a:ext cx="7026799" cy="1211048"/>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9" name="Text Placeholder 331"/>
          <p:cNvSpPr>
            <a:spLocks noGrp="1"/>
          </p:cNvSpPr>
          <p:nvPr>
            <p:ph type="body" sz="quarter" idx="14"/>
          </p:nvPr>
        </p:nvSpPr>
        <p:spPr>
          <a:xfrm>
            <a:off x="5682073" y="4699001"/>
            <a:ext cx="282117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a:t>Click to edit Master text styles</a:t>
            </a:r>
          </a:p>
          <a:p>
            <a:pPr lvl="1"/>
            <a:r>
              <a:rPr lang="en-US" dirty="0"/>
              <a:t>Second level</a:t>
            </a:r>
          </a:p>
        </p:txBody>
      </p:sp>
      <p:sp>
        <p:nvSpPr>
          <p:cNvPr id="8" name="Rectangle 1028"/>
          <p:cNvSpPr>
            <a:spLocks noGrp="1" noChangeArrowheads="1"/>
          </p:cNvSpPr>
          <p:nvPr>
            <p:ph type="dt" sz="half" idx="17"/>
          </p:nvPr>
        </p:nvSpPr>
        <p:spPr>
          <a:xfrm>
            <a:off x="5716588" y="6116638"/>
            <a:ext cx="2719387" cy="306387"/>
          </a:xfrm>
        </p:spPr>
        <p:txBody>
          <a:bodyPr rIns="0" anchor="ctr"/>
          <a:lstStyle>
            <a:lvl1pPr algn="r">
              <a:defRPr b="0" i="0">
                <a:solidFill>
                  <a:schemeClr val="tx1"/>
                </a:solidFill>
                <a:latin typeface="Arial"/>
                <a:cs typeface="Arial"/>
              </a:defRPr>
            </a:lvl1pPr>
          </a:lstStyle>
          <a:p>
            <a:pPr>
              <a:defRPr/>
            </a:pPr>
            <a:endParaRPr lang="en-US" dirty="0"/>
          </a:p>
        </p:txBody>
      </p:sp>
      <p:pic>
        <p:nvPicPr>
          <p:cNvPr id="11" name="Picture 10"/>
          <p:cNvPicPr>
            <a:picLocks noChangeAspect="1"/>
          </p:cNvPicPr>
          <p:nvPr userDrawn="1"/>
        </p:nvPicPr>
        <p:blipFill>
          <a:blip r:embed="rId2"/>
          <a:stretch>
            <a:fillRect/>
          </a:stretch>
        </p:blipFill>
        <p:spPr>
          <a:xfrm>
            <a:off x="96561" y="4687620"/>
            <a:ext cx="5224211" cy="1572686"/>
          </a:xfrm>
          <a:prstGeom prst="rect">
            <a:avLst/>
          </a:prstGeom>
        </p:spPr>
      </p:pic>
    </p:spTree>
    <p:extLst>
      <p:ext uri="{BB962C8B-B14F-4D97-AF65-F5344CB8AC3E}">
        <p14:creationId xmlns:p14="http://schemas.microsoft.com/office/powerpoint/2010/main" val="2019172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897997"/>
            <a:ext cx="9144000" cy="88106"/>
          </a:xfrm>
          <a:prstGeom prst="rect">
            <a:avLst/>
          </a:prstGeom>
          <a:solidFill>
            <a:schemeClr val="accent1">
              <a:lumMod val="50000"/>
            </a:schemeClr>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1"/>
              </a:solidFill>
            </a:endParaRPr>
          </a:p>
        </p:txBody>
      </p:sp>
      <p:sp>
        <p:nvSpPr>
          <p:cNvPr id="2" name="Title 1"/>
          <p:cNvSpPr>
            <a:spLocks noGrp="1"/>
          </p:cNvSpPr>
          <p:nvPr>
            <p:ph type="title"/>
          </p:nvPr>
        </p:nvSpPr>
        <p:spPr>
          <a:xfrm>
            <a:off x="356934" y="133615"/>
            <a:ext cx="6898999" cy="756707"/>
          </a:xfrm>
        </p:spPr>
        <p:txBody>
          <a:bodyPr/>
          <a:lstStyle>
            <a:lvl1pPr>
              <a:defRPr sz="2200" b="0" i="0">
                <a:solidFill>
                  <a:schemeClr val="tx1"/>
                </a:solidFill>
              </a:defRPr>
            </a:lvl1pPr>
          </a:lstStyle>
          <a:p>
            <a:r>
              <a:rPr lang="en-US" dirty="0"/>
              <a:t>Click to edit Master title style</a:t>
            </a:r>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smtClean="0"/>
            </a:lvl1pPr>
          </a:lstStyle>
          <a:p>
            <a:pPr lvl="0"/>
            <a:r>
              <a:rPr lang="en-US" dirty="0"/>
              <a:t>Click to edit Master text styles</a:t>
            </a:r>
          </a:p>
        </p:txBody>
      </p:sp>
      <p:sp>
        <p:nvSpPr>
          <p:cNvPr id="5" name="Footer Placeholder 5"/>
          <p:cNvSpPr>
            <a:spLocks noGrp="1"/>
          </p:cNvSpPr>
          <p:nvPr>
            <p:ph type="ftr" sz="quarter" idx="14"/>
          </p:nvPr>
        </p:nvSpPr>
        <p:spPr/>
        <p:txBody>
          <a:bodyPr/>
          <a:lstStyle>
            <a:lvl1pPr>
              <a:defRPr/>
            </a:lvl1pPr>
          </a:lstStyle>
          <a:p>
            <a:pPr>
              <a:defRPr/>
            </a:pPr>
            <a:r>
              <a:rPr lang="en-US" dirty="0"/>
              <a:t>Global Wage Report 2016/17</a:t>
            </a:r>
          </a:p>
        </p:txBody>
      </p:sp>
      <p:sp>
        <p:nvSpPr>
          <p:cNvPr id="6" name="Slide Number Placeholder 7"/>
          <p:cNvSpPr>
            <a:spLocks noGrp="1"/>
          </p:cNvSpPr>
          <p:nvPr>
            <p:ph type="sldNum" sz="quarter" idx="15"/>
          </p:nvPr>
        </p:nvSpPr>
        <p:spPr/>
        <p:txBody>
          <a:bodyPr/>
          <a:lstStyle>
            <a:lvl1pPr>
              <a:defRPr/>
            </a:lvl1pPr>
          </a:lstStyle>
          <a:p>
            <a:pPr>
              <a:defRPr/>
            </a:pPr>
            <a:fld id="{8F1FA4A1-659D-47DA-8B68-B3639E0B7F54}" type="slidenum">
              <a:rPr lang="en-US"/>
              <a:pPr>
                <a:defRPr/>
              </a:pPr>
              <a:t>‹#›</a:t>
            </a:fld>
            <a:endParaRPr lang="en-US" dirty="0"/>
          </a:p>
        </p:txBody>
      </p:sp>
    </p:spTree>
    <p:extLst>
      <p:ext uri="{BB962C8B-B14F-4D97-AF65-F5344CB8AC3E}">
        <p14:creationId xmlns:p14="http://schemas.microsoft.com/office/powerpoint/2010/main" val="1912937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60420 w 638"/>
              <a:gd name="T3" fmla="*/ 174625 h 1194"/>
              <a:gd name="T4" fmla="*/ 124019 w 638"/>
              <a:gd name="T5" fmla="*/ 342900 h 1194"/>
              <a:gd name="T6" fmla="*/ 168539 w 638"/>
              <a:gd name="T7" fmla="*/ 482600 h 1194"/>
              <a:gd name="T8" fmla="*/ 216238 w 638"/>
              <a:gd name="T9" fmla="*/ 631825 h 1194"/>
              <a:gd name="T10" fmla="*/ 260758 w 638"/>
              <a:gd name="T11" fmla="*/ 803275 h 1194"/>
              <a:gd name="T12" fmla="*/ 327537 w 638"/>
              <a:gd name="T13" fmla="*/ 1066800 h 1194"/>
              <a:gd name="T14" fmla="*/ 375237 w 638"/>
              <a:gd name="T15" fmla="*/ 1250950 h 1194"/>
              <a:gd name="T16" fmla="*/ 432477 w 638"/>
              <a:gd name="T17" fmla="*/ 1571625 h 1194"/>
              <a:gd name="T18" fmla="*/ 454736 w 638"/>
              <a:gd name="T19" fmla="*/ 1724025 h 1194"/>
              <a:gd name="T20" fmla="*/ 480176 w 638"/>
              <a:gd name="T21" fmla="*/ 1895475 h 1194"/>
              <a:gd name="T22" fmla="*/ 1014412 w 638"/>
              <a:gd name="T23" fmla="*/ 1895475 h 1194"/>
              <a:gd name="T24" fmla="*/ 992152 w 638"/>
              <a:gd name="T25" fmla="*/ 1812925 h 1194"/>
              <a:gd name="T26" fmla="*/ 950813 w 638"/>
              <a:gd name="T27" fmla="*/ 1682750 h 1194"/>
              <a:gd name="T28" fmla="*/ 909473 w 638"/>
              <a:gd name="T29" fmla="*/ 1555750 h 1194"/>
              <a:gd name="T30" fmla="*/ 871313 w 638"/>
              <a:gd name="T31" fmla="*/ 1447800 h 1194"/>
              <a:gd name="T32" fmla="*/ 785454 w 638"/>
              <a:gd name="T33" fmla="*/ 1244600 h 1194"/>
              <a:gd name="T34" fmla="*/ 725034 w 638"/>
              <a:gd name="T35" fmla="*/ 1108075 h 1194"/>
              <a:gd name="T36" fmla="*/ 674155 w 638"/>
              <a:gd name="T37" fmla="*/ 993775 h 1194"/>
              <a:gd name="T38" fmla="*/ 601015 w 638"/>
              <a:gd name="T39" fmla="*/ 844550 h 1194"/>
              <a:gd name="T40" fmla="*/ 540596 w 638"/>
              <a:gd name="T41" fmla="*/ 746125 h 1194"/>
              <a:gd name="T42" fmla="*/ 486536 w 638"/>
              <a:gd name="T43" fmla="*/ 657225 h 1194"/>
              <a:gd name="T44" fmla="*/ 426117 w 638"/>
              <a:gd name="T45" fmla="*/ 542925 h 1194"/>
              <a:gd name="T46" fmla="*/ 362517 w 638"/>
              <a:gd name="T47" fmla="*/ 454025 h 1194"/>
              <a:gd name="T48" fmla="*/ 276658 w 638"/>
              <a:gd name="T49" fmla="*/ 333375 h 1194"/>
              <a:gd name="T50" fmla="*/ 193978 w 638"/>
              <a:gd name="T51" fmla="*/ 222250 h 1194"/>
              <a:gd name="T52" fmla="*/ 92219 w 638"/>
              <a:gd name="T53" fmla="*/ 82550 h 1194"/>
              <a:gd name="T54" fmla="*/ 47700 w 638"/>
              <a:gd name="T55" fmla="*/ 3175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 name="Freeform 1683"/>
          <p:cNvSpPr>
            <a:spLocks/>
          </p:cNvSpPr>
          <p:nvPr/>
        </p:nvSpPr>
        <p:spPr bwMode="auto">
          <a:xfrm flipH="1">
            <a:off x="7410450" y="3175"/>
            <a:ext cx="712788"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10"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324" name="Title 323"/>
          <p:cNvSpPr>
            <a:spLocks noGrp="1"/>
          </p:cNvSpPr>
          <p:nvPr>
            <p:ph type="title"/>
          </p:nvPr>
        </p:nvSpPr>
        <p:spPr>
          <a:xfrm>
            <a:off x="343401" y="301625"/>
            <a:ext cx="6827866" cy="1031875"/>
          </a:xfrm>
        </p:spPr>
        <p:txBody>
          <a:bodyPr/>
          <a:lstStyle>
            <a:lvl1pPr>
              <a:defRPr b="0" i="0" cap="none" baseline="0">
                <a:solidFill>
                  <a:schemeClr val="tx1"/>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Footer Placeholder 8"/>
          <p:cNvSpPr>
            <a:spLocks noGrp="1"/>
          </p:cNvSpPr>
          <p:nvPr>
            <p:ph type="ftr" sz="quarter" idx="11"/>
          </p:nvPr>
        </p:nvSpPr>
        <p:spPr/>
        <p:txBody>
          <a:bodyPr/>
          <a:lstStyle>
            <a:lvl1pPr>
              <a:defRPr/>
            </a:lvl1pPr>
          </a:lstStyle>
          <a:p>
            <a:pPr>
              <a:defRPr/>
            </a:pPr>
            <a:r>
              <a:rPr lang="en-US" dirty="0"/>
              <a:t>Global Wage Report 2016/17</a:t>
            </a:r>
          </a:p>
        </p:txBody>
      </p:sp>
      <p:sp>
        <p:nvSpPr>
          <p:cNvPr id="64" name="Slide Number Placeholder 9"/>
          <p:cNvSpPr>
            <a:spLocks noGrp="1"/>
          </p:cNvSpPr>
          <p:nvPr>
            <p:ph type="sldNum" sz="quarter" idx="12"/>
          </p:nvPr>
        </p:nvSpPr>
        <p:spPr/>
        <p:txBody>
          <a:bodyPr/>
          <a:lstStyle>
            <a:lvl1pPr>
              <a:defRPr/>
            </a:lvl1pPr>
          </a:lstStyle>
          <a:p>
            <a:pPr>
              <a:defRPr/>
            </a:pPr>
            <a:fld id="{6E6DCD9F-91BD-4E60-83E5-C20055D45D2B}" type="slidenum">
              <a:rPr lang="en-US"/>
              <a:pPr>
                <a:defRPr/>
              </a:pPr>
              <a:t>‹#›</a:t>
            </a:fld>
            <a:endParaRPr lang="en-US" dirty="0"/>
          </a:p>
        </p:txBody>
      </p:sp>
    </p:spTree>
    <p:extLst>
      <p:ext uri="{BB962C8B-B14F-4D97-AF65-F5344CB8AC3E}">
        <p14:creationId xmlns:p14="http://schemas.microsoft.com/office/powerpoint/2010/main" val="2592393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6380163" y="615950"/>
            <a:ext cx="1014412" cy="1895475"/>
          </a:xfrm>
          <a:custGeom>
            <a:avLst/>
            <a:gdLst>
              <a:gd name="T0" fmla="*/ 0 w 638"/>
              <a:gd name="T1" fmla="*/ 0 h 1194"/>
              <a:gd name="T2" fmla="*/ 60420 w 638"/>
              <a:gd name="T3" fmla="*/ 174625 h 1194"/>
              <a:gd name="T4" fmla="*/ 124019 w 638"/>
              <a:gd name="T5" fmla="*/ 342900 h 1194"/>
              <a:gd name="T6" fmla="*/ 168539 w 638"/>
              <a:gd name="T7" fmla="*/ 482600 h 1194"/>
              <a:gd name="T8" fmla="*/ 216238 w 638"/>
              <a:gd name="T9" fmla="*/ 631825 h 1194"/>
              <a:gd name="T10" fmla="*/ 260758 w 638"/>
              <a:gd name="T11" fmla="*/ 803275 h 1194"/>
              <a:gd name="T12" fmla="*/ 327537 w 638"/>
              <a:gd name="T13" fmla="*/ 1066800 h 1194"/>
              <a:gd name="T14" fmla="*/ 375237 w 638"/>
              <a:gd name="T15" fmla="*/ 1250950 h 1194"/>
              <a:gd name="T16" fmla="*/ 432477 w 638"/>
              <a:gd name="T17" fmla="*/ 1571625 h 1194"/>
              <a:gd name="T18" fmla="*/ 454736 w 638"/>
              <a:gd name="T19" fmla="*/ 1724025 h 1194"/>
              <a:gd name="T20" fmla="*/ 480176 w 638"/>
              <a:gd name="T21" fmla="*/ 1895475 h 1194"/>
              <a:gd name="T22" fmla="*/ 1014412 w 638"/>
              <a:gd name="T23" fmla="*/ 1895475 h 1194"/>
              <a:gd name="T24" fmla="*/ 992152 w 638"/>
              <a:gd name="T25" fmla="*/ 1812925 h 1194"/>
              <a:gd name="T26" fmla="*/ 950813 w 638"/>
              <a:gd name="T27" fmla="*/ 1682750 h 1194"/>
              <a:gd name="T28" fmla="*/ 909473 w 638"/>
              <a:gd name="T29" fmla="*/ 1555750 h 1194"/>
              <a:gd name="T30" fmla="*/ 871313 w 638"/>
              <a:gd name="T31" fmla="*/ 1447800 h 1194"/>
              <a:gd name="T32" fmla="*/ 785454 w 638"/>
              <a:gd name="T33" fmla="*/ 1244600 h 1194"/>
              <a:gd name="T34" fmla="*/ 725034 w 638"/>
              <a:gd name="T35" fmla="*/ 1108075 h 1194"/>
              <a:gd name="T36" fmla="*/ 674155 w 638"/>
              <a:gd name="T37" fmla="*/ 993775 h 1194"/>
              <a:gd name="T38" fmla="*/ 601015 w 638"/>
              <a:gd name="T39" fmla="*/ 844550 h 1194"/>
              <a:gd name="T40" fmla="*/ 540596 w 638"/>
              <a:gd name="T41" fmla="*/ 746125 h 1194"/>
              <a:gd name="T42" fmla="*/ 486536 w 638"/>
              <a:gd name="T43" fmla="*/ 657225 h 1194"/>
              <a:gd name="T44" fmla="*/ 426117 w 638"/>
              <a:gd name="T45" fmla="*/ 542925 h 1194"/>
              <a:gd name="T46" fmla="*/ 362517 w 638"/>
              <a:gd name="T47" fmla="*/ 454025 h 1194"/>
              <a:gd name="T48" fmla="*/ 276658 w 638"/>
              <a:gd name="T49" fmla="*/ 333375 h 1194"/>
              <a:gd name="T50" fmla="*/ 193978 w 638"/>
              <a:gd name="T51" fmla="*/ 222250 h 1194"/>
              <a:gd name="T52" fmla="*/ 92219 w 638"/>
              <a:gd name="T53" fmla="*/ 82550 h 1194"/>
              <a:gd name="T54" fmla="*/ 47700 w 638"/>
              <a:gd name="T55" fmla="*/ 3175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 name="Freeform 1683"/>
          <p:cNvSpPr>
            <a:spLocks/>
          </p:cNvSpPr>
          <p:nvPr/>
        </p:nvSpPr>
        <p:spPr bwMode="auto">
          <a:xfrm flipH="1">
            <a:off x="7410450" y="3175"/>
            <a:ext cx="712788"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24" name="Title 323"/>
          <p:cNvSpPr>
            <a:spLocks noGrp="1"/>
          </p:cNvSpPr>
          <p:nvPr>
            <p:ph type="title"/>
          </p:nvPr>
        </p:nvSpPr>
        <p:spPr>
          <a:xfrm>
            <a:off x="356934" y="301625"/>
            <a:ext cx="8439487" cy="667338"/>
          </a:xfrm>
        </p:spPr>
        <p:txBody>
          <a:bodyPr/>
          <a:lstStyle>
            <a:lvl1pPr>
              <a:defRPr b="0" i="0" cap="none" baseline="0">
                <a:solidFill>
                  <a:srgbClr val="021F43"/>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56934" y="1599260"/>
            <a:ext cx="8440305"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4"/>
          </p:nvPr>
        </p:nvSpPr>
        <p:spPr>
          <a:xfrm>
            <a:off x="356934" y="1025408"/>
            <a:ext cx="8435473"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8" name="Footer Placeholder 1"/>
          <p:cNvSpPr>
            <a:spLocks noGrp="1"/>
          </p:cNvSpPr>
          <p:nvPr>
            <p:ph type="ftr" sz="quarter" idx="15"/>
          </p:nvPr>
        </p:nvSpPr>
        <p:spPr/>
        <p:txBody>
          <a:bodyPr/>
          <a:lstStyle>
            <a:lvl1pPr>
              <a:defRPr b="0" i="0" u="none">
                <a:latin typeface="+mn-lt"/>
              </a:defRPr>
            </a:lvl1pPr>
          </a:lstStyle>
          <a:p>
            <a:pPr>
              <a:defRPr/>
            </a:pPr>
            <a:r>
              <a:rPr lang="en-US" dirty="0"/>
              <a:t>Global Wage Report 2016/17</a:t>
            </a:r>
          </a:p>
        </p:txBody>
      </p:sp>
      <p:sp>
        <p:nvSpPr>
          <p:cNvPr id="9" name="Slide Number Placeholder 2"/>
          <p:cNvSpPr>
            <a:spLocks noGrp="1"/>
          </p:cNvSpPr>
          <p:nvPr>
            <p:ph type="sldNum" sz="quarter" idx="16"/>
          </p:nvPr>
        </p:nvSpPr>
        <p:spPr/>
        <p:txBody>
          <a:bodyPr/>
          <a:lstStyle>
            <a:lvl1pPr>
              <a:defRPr/>
            </a:lvl1pPr>
          </a:lstStyle>
          <a:p>
            <a:pPr>
              <a:defRPr/>
            </a:pPr>
            <a:fld id="{DFC1C18E-8112-44C9-8E4C-CF774C0B2D18}" type="slidenum">
              <a:rPr lang="en-US"/>
              <a:pPr>
                <a:defRPr/>
              </a:pPr>
              <a:t>‹#›</a:t>
            </a:fld>
            <a:endParaRPr lang="en-US" dirty="0"/>
          </a:p>
        </p:txBody>
      </p:sp>
    </p:spTree>
    <p:extLst>
      <p:ext uri="{BB962C8B-B14F-4D97-AF65-F5344CB8AC3E}">
        <p14:creationId xmlns:p14="http://schemas.microsoft.com/office/powerpoint/2010/main" val="1860502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934" y="306742"/>
            <a:ext cx="3010890" cy="5616076"/>
          </a:xfrm>
        </p:spPr>
        <p:txBody>
          <a:bodyPr anchor="ctr"/>
          <a:lstStyle>
            <a:lvl1pPr algn="l">
              <a:defRPr sz="2400" b="0" i="0" cap="all" baseline="0">
                <a:solidFill>
                  <a:schemeClr val="tx1"/>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3683000" y="295615"/>
            <a:ext cx="5207000" cy="5592567"/>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p:txBody>
          <a:bodyPr/>
          <a:lstStyle>
            <a:lvl1pPr>
              <a:defRPr/>
            </a:lvl1pPr>
          </a:lstStyle>
          <a:p>
            <a:pPr>
              <a:defRPr/>
            </a:pPr>
            <a:fld id="{A3D7E47E-82CB-46E9-AB40-EFD9F2BF8BBD}"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Global Wage Report 2016/17</a:t>
            </a:r>
          </a:p>
        </p:txBody>
      </p:sp>
    </p:spTree>
    <p:extLst>
      <p:ext uri="{BB962C8B-B14F-4D97-AF65-F5344CB8AC3E}">
        <p14:creationId xmlns:p14="http://schemas.microsoft.com/office/powerpoint/2010/main" val="4171691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lstStyle>
            <a:lvl1pPr>
              <a:defRPr sz="2200" b="0" i="0"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p:txBody>
          <a:bodyPr/>
          <a:lstStyle>
            <a:lvl1pPr>
              <a:defRPr/>
            </a:lvl1pPr>
          </a:lstStyle>
          <a:p>
            <a:pPr>
              <a:defRPr/>
            </a:pPr>
            <a:fld id="{DD6BCB01-0F55-471E-BD18-BD427D626914}"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Global Wage Report 2016/17</a:t>
            </a:r>
          </a:p>
        </p:txBody>
      </p:sp>
    </p:spTree>
    <p:extLst>
      <p:ext uri="{BB962C8B-B14F-4D97-AF65-F5344CB8AC3E}">
        <p14:creationId xmlns:p14="http://schemas.microsoft.com/office/powerpoint/2010/main" val="571008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320842" y="288636"/>
            <a:ext cx="8569158" cy="461819"/>
          </a:xfrm>
        </p:spPr>
        <p:txBody>
          <a:bodyPr/>
          <a:lstStyle>
            <a:lvl1pPr>
              <a:defRPr sz="2200" b="0" i="0" cap="none"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22841" y="1443789"/>
            <a:ext cx="5307263"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321093" y="1003049"/>
            <a:ext cx="3087853" cy="4972050"/>
          </a:xfrm>
        </p:spPr>
        <p:txBody>
          <a:bodyPr rIns="182880" anchor="ctr"/>
          <a:lstStyle>
            <a:lvl1pPr>
              <a:defRPr sz="1600" baseline="0"/>
            </a:lvl1pPr>
          </a:lstStyle>
          <a:p>
            <a:pPr lvl="0"/>
            <a:r>
              <a:rPr lang="en-US"/>
              <a:t>Click to edit Master text styles</a:t>
            </a:r>
          </a:p>
        </p:txBody>
      </p:sp>
      <p:sp>
        <p:nvSpPr>
          <p:cNvPr id="12" name="Text Placeholder 11"/>
          <p:cNvSpPr>
            <a:spLocks noGrp="1"/>
          </p:cNvSpPr>
          <p:nvPr>
            <p:ph type="body" sz="quarter" idx="14"/>
          </p:nvPr>
        </p:nvSpPr>
        <p:spPr>
          <a:xfrm>
            <a:off x="3622675" y="976312"/>
            <a:ext cx="5294062" cy="414003"/>
          </a:xfrm>
        </p:spPr>
        <p:txBody>
          <a:bodyPr/>
          <a:lstStyle>
            <a:lvl1pPr algn="ctr">
              <a:defRPr sz="1600" b="0" cap="all"/>
            </a:lvl1pPr>
          </a:lstStyle>
          <a:p>
            <a:pPr lvl="0"/>
            <a:r>
              <a:rPr lang="en-US"/>
              <a:t>Click to edit Master text styles</a:t>
            </a:r>
          </a:p>
        </p:txBody>
      </p:sp>
      <p:sp>
        <p:nvSpPr>
          <p:cNvPr id="7" name="Slide Number Placeholder 3"/>
          <p:cNvSpPr>
            <a:spLocks noGrp="1"/>
          </p:cNvSpPr>
          <p:nvPr>
            <p:ph type="sldNum" sz="quarter" idx="15"/>
          </p:nvPr>
        </p:nvSpPr>
        <p:spPr/>
        <p:txBody>
          <a:bodyPr/>
          <a:lstStyle>
            <a:lvl1pPr>
              <a:defRPr/>
            </a:lvl1pPr>
          </a:lstStyle>
          <a:p>
            <a:pPr>
              <a:defRPr/>
            </a:pPr>
            <a:fld id="{FCFBBB3D-EC26-4021-A91A-0988ED20D4A8}" type="slidenum">
              <a:rPr lang="en-US"/>
              <a:pPr>
                <a:defRPr/>
              </a:pPr>
              <a:t>‹#›</a:t>
            </a:fld>
            <a:endParaRPr lang="en-US" dirty="0"/>
          </a:p>
        </p:txBody>
      </p:sp>
      <p:sp>
        <p:nvSpPr>
          <p:cNvPr id="8" name="Footer Placeholder 4"/>
          <p:cNvSpPr>
            <a:spLocks noGrp="1"/>
          </p:cNvSpPr>
          <p:nvPr>
            <p:ph type="ftr" sz="quarter" idx="16"/>
          </p:nvPr>
        </p:nvSpPr>
        <p:spPr/>
        <p:txBody>
          <a:bodyPr/>
          <a:lstStyle>
            <a:lvl1pPr>
              <a:defRPr/>
            </a:lvl1pPr>
          </a:lstStyle>
          <a:p>
            <a:pPr>
              <a:defRPr/>
            </a:pPr>
            <a:r>
              <a:rPr lang="en-US" dirty="0"/>
              <a:t>Global Wage Report 2016/17</a:t>
            </a:r>
          </a:p>
        </p:txBody>
      </p:sp>
    </p:spTree>
    <p:extLst>
      <p:ext uri="{BB962C8B-B14F-4D97-AF65-F5344CB8AC3E}">
        <p14:creationId xmlns:p14="http://schemas.microsoft.com/office/powerpoint/2010/main" val="33220397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image" Target="../media/image4.png"/><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 name="Footer Placeholder 2"/>
          <p:cNvSpPr>
            <a:spLocks noGrp="1"/>
          </p:cNvSpPr>
          <p:nvPr>
            <p:ph type="ftr" sz="quarter" idx="3"/>
          </p:nvPr>
        </p:nvSpPr>
        <p:spPr>
          <a:xfrm>
            <a:off x="2847975" y="6356350"/>
            <a:ext cx="5600700" cy="328613"/>
          </a:xfrm>
          <a:prstGeom prst="rect">
            <a:avLst/>
          </a:prstGeom>
        </p:spPr>
        <p:txBody>
          <a:bodyPr vert="horz" lIns="0" tIns="0" rIns="91440" bIns="0" rtlCol="0" anchor="b">
            <a:normAutofit/>
          </a:bodyPr>
          <a:lstStyle>
            <a:lvl1pPr algn="r">
              <a:defRPr sz="1400" b="0">
                <a:solidFill>
                  <a:schemeClr val="tx1">
                    <a:tint val="75000"/>
                  </a:schemeClr>
                </a:solidFill>
                <a:latin typeface="+mn-lt"/>
                <a:ea typeface="+mn-ea"/>
                <a:cs typeface="Times New Roman" pitchFamily="18" charset="0"/>
              </a:defRPr>
            </a:lvl1pPr>
          </a:lstStyle>
          <a:p>
            <a:pPr>
              <a:defRPr/>
            </a:pPr>
            <a:r>
              <a:rPr lang="en-US"/>
              <a:t>Jobs in Tajikistan</a:t>
            </a:r>
            <a:endParaRPr lang="en-US" dirty="0"/>
          </a:p>
        </p:txBody>
      </p:sp>
      <p:sp>
        <p:nvSpPr>
          <p:cNvPr id="5" name="Date Placeholder 4"/>
          <p:cNvSpPr>
            <a:spLocks noGrp="1"/>
          </p:cNvSpPr>
          <p:nvPr>
            <p:ph type="dt" sz="half" idx="2"/>
          </p:nvPr>
        </p:nvSpPr>
        <p:spPr>
          <a:xfrm>
            <a:off x="684213" y="6329363"/>
            <a:ext cx="2133600" cy="365125"/>
          </a:xfrm>
          <a:prstGeom prst="rect">
            <a:avLst/>
          </a:prstGeom>
        </p:spPr>
        <p:txBody>
          <a:bodyPr vert="horz" lIns="0" tIns="0" rIns="91440" bIns="0" rtlCol="0" anchor="b">
            <a:normAutofit/>
          </a:bodyPr>
          <a:lstStyle>
            <a:lvl1pPr algn="l">
              <a:defRPr sz="1400" b="0">
                <a:solidFill>
                  <a:schemeClr val="tx1">
                    <a:tint val="75000"/>
                  </a:schemeClr>
                </a:solidFill>
                <a:latin typeface="+mn-lt"/>
                <a:ea typeface="+mn-ea"/>
                <a:cs typeface="Times New Roman" pitchFamily="18"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5372" r:id="rId1"/>
    <p:sldLayoutId id="2147485373" r:id="rId2"/>
    <p:sldLayoutId id="2147485374" r:id="rId3"/>
  </p:sldLayoutIdLst>
  <p:hf hdr="0" dt="0"/>
  <p:txStyles>
    <p:titleStyle>
      <a:lvl1pPr algn="l" rtl="0" eaLnBrk="1" fontAlgn="base" hangingPunct="1">
        <a:spcBef>
          <a:spcPct val="0"/>
        </a:spcBef>
        <a:spcAft>
          <a:spcPct val="0"/>
        </a:spcAft>
        <a:defRPr sz="2600" cap="all">
          <a:solidFill>
            <a:schemeClr val="tx1"/>
          </a:solidFill>
          <a:latin typeface="+mj-lt"/>
          <a:ea typeface="MS PGothic" pitchFamily="34" charset="-128"/>
          <a:cs typeface="ＭＳ Ｐゴシック" charset="0"/>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8189913" y="6323013"/>
            <a:ext cx="349250" cy="534987"/>
          </a:xfrm>
          <a:custGeom>
            <a:avLst/>
            <a:gdLst>
              <a:gd name="T0" fmla="*/ 0 w 638"/>
              <a:gd name="T1" fmla="*/ 0 h 1194"/>
              <a:gd name="T2" fmla="*/ 20802 w 638"/>
              <a:gd name="T3" fmla="*/ 49287 h 1194"/>
              <a:gd name="T4" fmla="*/ 42698 w 638"/>
              <a:gd name="T5" fmla="*/ 96782 h 1194"/>
              <a:gd name="T6" fmla="*/ 58026 w 638"/>
              <a:gd name="T7" fmla="*/ 136211 h 1194"/>
              <a:gd name="T8" fmla="*/ 74448 w 638"/>
              <a:gd name="T9" fmla="*/ 178329 h 1194"/>
              <a:gd name="T10" fmla="*/ 89776 w 638"/>
              <a:gd name="T11" fmla="*/ 226720 h 1194"/>
              <a:gd name="T12" fmla="*/ 112767 w 638"/>
              <a:gd name="T13" fmla="*/ 301098 h 1194"/>
              <a:gd name="T14" fmla="*/ 129190 w 638"/>
              <a:gd name="T15" fmla="*/ 353073 h 1194"/>
              <a:gd name="T16" fmla="*/ 148897 w 638"/>
              <a:gd name="T17" fmla="*/ 443582 h 1194"/>
              <a:gd name="T18" fmla="*/ 156560 w 638"/>
              <a:gd name="T19" fmla="*/ 486596 h 1194"/>
              <a:gd name="T20" fmla="*/ 165319 w 638"/>
              <a:gd name="T21" fmla="*/ 534987 h 1194"/>
              <a:gd name="T22" fmla="*/ 349250 w 638"/>
              <a:gd name="T23" fmla="*/ 534987 h 1194"/>
              <a:gd name="T24" fmla="*/ 341586 w 638"/>
              <a:gd name="T25" fmla="*/ 511688 h 1194"/>
              <a:gd name="T26" fmla="*/ 327353 w 638"/>
              <a:gd name="T27" fmla="*/ 474947 h 1194"/>
              <a:gd name="T28" fmla="*/ 313121 w 638"/>
              <a:gd name="T29" fmla="*/ 439102 h 1194"/>
              <a:gd name="T30" fmla="*/ 299983 w 638"/>
              <a:gd name="T31" fmla="*/ 408633 h 1194"/>
              <a:gd name="T32" fmla="*/ 270422 w 638"/>
              <a:gd name="T33" fmla="*/ 351281 h 1194"/>
              <a:gd name="T34" fmla="*/ 249621 w 638"/>
              <a:gd name="T35" fmla="*/ 312748 h 1194"/>
              <a:gd name="T36" fmla="*/ 232103 w 638"/>
              <a:gd name="T37" fmla="*/ 280487 h 1194"/>
              <a:gd name="T38" fmla="*/ 206922 w 638"/>
              <a:gd name="T39" fmla="*/ 238369 h 1194"/>
              <a:gd name="T40" fmla="*/ 186121 w 638"/>
              <a:gd name="T41" fmla="*/ 210590 h 1194"/>
              <a:gd name="T42" fmla="*/ 167509 w 638"/>
              <a:gd name="T43" fmla="*/ 185498 h 1194"/>
              <a:gd name="T44" fmla="*/ 146707 w 638"/>
              <a:gd name="T45" fmla="*/ 153237 h 1194"/>
              <a:gd name="T46" fmla="*/ 124810 w 638"/>
              <a:gd name="T47" fmla="*/ 128146 h 1194"/>
              <a:gd name="T48" fmla="*/ 95250 w 638"/>
              <a:gd name="T49" fmla="*/ 94093 h 1194"/>
              <a:gd name="T50" fmla="*/ 66784 w 638"/>
              <a:gd name="T51" fmla="*/ 62729 h 1194"/>
              <a:gd name="T52" fmla="*/ 31750 w 638"/>
              <a:gd name="T53" fmla="*/ 23299 h 1194"/>
              <a:gd name="T54" fmla="*/ 16422 w 638"/>
              <a:gd name="T55" fmla="*/ 8961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2051" name="Freeform 85"/>
          <p:cNvSpPr>
            <a:spLocks/>
          </p:cNvSpPr>
          <p:nvPr/>
        </p:nvSpPr>
        <p:spPr bwMode="auto">
          <a:xfrm flipH="1">
            <a:off x="8545513" y="6146800"/>
            <a:ext cx="246062" cy="165100"/>
          </a:xfrm>
          <a:custGeom>
            <a:avLst/>
            <a:gdLst>
              <a:gd name="T0" fmla="*/ 246062 w 448"/>
              <a:gd name="T1" fmla="*/ 165100 h 372"/>
              <a:gd name="T2" fmla="*/ 213107 w 448"/>
              <a:gd name="T3" fmla="*/ 134033 h 372"/>
              <a:gd name="T4" fmla="*/ 153789 w 448"/>
              <a:gd name="T5" fmla="*/ 92314 h 372"/>
              <a:gd name="T6" fmla="*/ 115342 w 448"/>
              <a:gd name="T7" fmla="*/ 63022 h 372"/>
              <a:gd name="T8" fmla="*/ 76894 w 448"/>
              <a:gd name="T9" fmla="*/ 41719 h 372"/>
              <a:gd name="T10" fmla="*/ 35152 w 448"/>
              <a:gd name="T11" fmla="*/ 19528 h 372"/>
              <a:gd name="T12" fmla="*/ 0 w 448"/>
              <a:gd name="T13" fmla="*/ 0 h 372"/>
              <a:gd name="T14" fmla="*/ 153789 w 448"/>
              <a:gd name="T15" fmla="*/ 0 h 372"/>
              <a:gd name="T16" fmla="*/ 164774 w 448"/>
              <a:gd name="T17" fmla="*/ 15977 h 372"/>
              <a:gd name="T18" fmla="*/ 177956 w 448"/>
              <a:gd name="T19" fmla="*/ 36393 h 372"/>
              <a:gd name="T20" fmla="*/ 190039 w 448"/>
              <a:gd name="T21" fmla="*/ 59472 h 372"/>
              <a:gd name="T22" fmla="*/ 207615 w 448"/>
              <a:gd name="T23" fmla="*/ 91426 h 372"/>
              <a:gd name="T24" fmla="*/ 224092 w 448"/>
              <a:gd name="T25" fmla="*/ 117168 h 372"/>
              <a:gd name="T26" fmla="*/ 238373 w 448"/>
              <a:gd name="T27" fmla="*/ 148235 h 372"/>
              <a:gd name="T28" fmla="*/ 246062 w 448"/>
              <a:gd name="T29" fmla="*/ 1651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2052" name="Rectangle 2"/>
          <p:cNvSpPr>
            <a:spLocks noGrp="1" noChangeArrowheads="1"/>
          </p:cNvSpPr>
          <p:nvPr>
            <p:ph type="title"/>
          </p:nvPr>
        </p:nvSpPr>
        <p:spPr bwMode="auto">
          <a:xfrm>
            <a:off x="357188" y="301625"/>
            <a:ext cx="6661679"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2054"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a:p>
        </p:txBody>
      </p:sp>
      <p:sp>
        <p:nvSpPr>
          <p:cNvPr id="4" name="Slide Number Placeholder 3"/>
          <p:cNvSpPr>
            <a:spLocks noGrp="1"/>
          </p:cNvSpPr>
          <p:nvPr>
            <p:ph type="sldNum" sz="quarter" idx="4"/>
          </p:nvPr>
        </p:nvSpPr>
        <p:spPr>
          <a:xfrm>
            <a:off x="360363" y="6356350"/>
            <a:ext cx="317500" cy="365125"/>
          </a:xfrm>
          <a:prstGeom prst="rect">
            <a:avLst/>
          </a:prstGeom>
        </p:spPr>
        <p:txBody>
          <a:bodyPr vert="horz" lIns="0" tIns="0" rIns="0" bIns="0" rtlCol="0" anchor="ctr">
            <a:normAutofit/>
          </a:bodyPr>
          <a:lstStyle>
            <a:lvl1pPr algn="l">
              <a:defRPr sz="1100" b="0" baseline="0">
                <a:solidFill>
                  <a:schemeClr val="tx2">
                    <a:lumMod val="65000"/>
                    <a:lumOff val="35000"/>
                  </a:schemeClr>
                </a:solidFill>
                <a:latin typeface="+mn-lt"/>
                <a:ea typeface="+mn-ea"/>
                <a:cs typeface="Times New Roman" pitchFamily="18" charset="0"/>
              </a:defRPr>
            </a:lvl1pPr>
          </a:lstStyle>
          <a:p>
            <a:pPr>
              <a:defRPr/>
            </a:pPr>
            <a:fld id="{AB42CA5D-8799-4AF9-9A7F-22344C2B4031}" type="slidenum">
              <a:rPr lang="en-US"/>
              <a:pPr>
                <a:defRPr/>
              </a:pPr>
              <a:t>‹#›</a:t>
            </a:fld>
            <a:endParaRPr lang="en-US" dirty="0"/>
          </a:p>
        </p:txBody>
      </p:sp>
      <p:sp>
        <p:nvSpPr>
          <p:cNvPr id="5" name="Footer Placeholder 4"/>
          <p:cNvSpPr>
            <a:spLocks noGrp="1"/>
          </p:cNvSpPr>
          <p:nvPr>
            <p:ph type="ftr" sz="quarter" idx="3"/>
          </p:nvPr>
        </p:nvSpPr>
        <p:spPr>
          <a:xfrm>
            <a:off x="741363" y="6356350"/>
            <a:ext cx="5915025" cy="365125"/>
          </a:xfrm>
          <a:prstGeom prst="rect">
            <a:avLst/>
          </a:prstGeom>
        </p:spPr>
        <p:txBody>
          <a:bodyPr vert="horz" lIns="0" tIns="0" rIns="0" bIns="0" rtlCol="0" anchor="ctr">
            <a:normAutofit/>
          </a:bodyPr>
          <a:lstStyle>
            <a:lvl1pPr algn="l">
              <a:defRPr sz="1100" b="0" baseline="0">
                <a:solidFill>
                  <a:schemeClr val="tx2">
                    <a:lumMod val="65000"/>
                    <a:lumOff val="35000"/>
                  </a:schemeClr>
                </a:solidFill>
                <a:latin typeface="+mn-lt"/>
                <a:ea typeface="+mn-ea"/>
                <a:cs typeface="Times New Roman" pitchFamily="18" charset="0"/>
              </a:defRPr>
            </a:lvl1pPr>
          </a:lstStyle>
          <a:p>
            <a:pPr>
              <a:defRPr/>
            </a:pPr>
            <a:r>
              <a:rPr lang="en-US" dirty="0"/>
              <a:t>Global Wage Report 2016/17</a:t>
            </a:r>
          </a:p>
        </p:txBody>
      </p:sp>
      <p:pic>
        <p:nvPicPr>
          <p:cNvPr id="10" name="Picture 22" descr="Image result for earning money icon"/>
          <p:cNvPicPr>
            <a:picLocks noChangeAspect="1" noChangeArrowheads="1"/>
          </p:cNvPicPr>
          <p:nvPr userDrawn="1"/>
        </p:nvPicPr>
        <p:blipFill>
          <a:blip r:embed="rId20"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29881" y="44737"/>
            <a:ext cx="822560" cy="8225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ILO"/>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8108227" y="6087533"/>
            <a:ext cx="727797" cy="74402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5375" r:id="rId1"/>
    <p:sldLayoutId id="2147485376" r:id="rId2"/>
    <p:sldLayoutId id="2147485377" r:id="rId3"/>
    <p:sldLayoutId id="2147485360" r:id="rId4"/>
    <p:sldLayoutId id="2147485361" r:id="rId5"/>
    <p:sldLayoutId id="2147485362" r:id="rId6"/>
    <p:sldLayoutId id="2147485363" r:id="rId7"/>
    <p:sldLayoutId id="2147485364" r:id="rId8"/>
    <p:sldLayoutId id="2147485365" r:id="rId9"/>
    <p:sldLayoutId id="2147485378" r:id="rId10"/>
    <p:sldLayoutId id="2147485366" r:id="rId11"/>
    <p:sldLayoutId id="2147485379" r:id="rId12"/>
    <p:sldLayoutId id="2147485367" r:id="rId13"/>
    <p:sldLayoutId id="2147485368" r:id="rId14"/>
    <p:sldLayoutId id="2147485369" r:id="rId15"/>
    <p:sldLayoutId id="2147485370" r:id="rId16"/>
    <p:sldLayoutId id="2147485380" r:id="rId17"/>
    <p:sldLayoutId id="2147485371" r:id="rId18"/>
  </p:sldLayoutIdLst>
  <p:hf hdr="0" dt="0"/>
  <p:txStyles>
    <p:titleStyle>
      <a:lvl1pPr algn="l" rtl="0" eaLnBrk="0" fontAlgn="base" hangingPunct="0">
        <a:spcBef>
          <a:spcPct val="0"/>
        </a:spcBef>
        <a:spcAft>
          <a:spcPct val="0"/>
        </a:spcAft>
        <a:buFont typeface="Arial" charset="0"/>
        <a:defRPr sz="2200">
          <a:solidFill>
            <a:schemeClr val="tx1"/>
          </a:solidFill>
          <a:latin typeface="+mn-lt"/>
          <a:ea typeface="MS PGothic" pitchFamily="34" charset="-128"/>
          <a:cs typeface="Andes ExtraLight"/>
        </a:defRPr>
      </a:lvl1pPr>
      <a:lvl2pPr algn="l" rtl="0" eaLnBrk="0" fontAlgn="base" hangingPunct="0">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elser@ilo.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3.png"/><Relationship Id="rId7"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45.png"/><Relationship Id="rId10" Type="http://schemas.openxmlformats.org/officeDocument/2006/relationships/image" Target="../media/image49.png"/><Relationship Id="rId4" Type="http://schemas.openxmlformats.org/officeDocument/2006/relationships/image" Target="../media/image41.png"/><Relationship Id="rId9"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chart" Target="../charts/chart9.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54.jpe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5.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58.png"/><Relationship Id="rId5" Type="http://schemas.openxmlformats.org/officeDocument/2006/relationships/image" Target="../media/image57.png"/><Relationship Id="rId10" Type="http://schemas.openxmlformats.org/officeDocument/2006/relationships/image" Target="../media/image59.png"/><Relationship Id="rId4" Type="http://schemas.openxmlformats.org/officeDocument/2006/relationships/image" Target="../media/image56.png"/><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60.png"/></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62.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4.png"/><Relationship Id="rId7" Type="http://schemas.openxmlformats.org/officeDocument/2006/relationships/diagramColors" Target="../diagrams/colors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66.png"/><Relationship Id="rId4" Type="http://schemas.openxmlformats.org/officeDocument/2006/relationships/diagramData" Target="../diagrams/data1.xml"/><Relationship Id="rId9" Type="http://schemas.openxmlformats.org/officeDocument/2006/relationships/image" Target="../media/image65.png"/></Relationships>
</file>

<file path=ppt/slides/_rels/slide2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cid:image001.png@01D2972C.55F090F0" TargetMode="External"/><Relationship Id="rId4" Type="http://schemas.openxmlformats.org/officeDocument/2006/relationships/image" Target="../media/image68.png"/></Relationships>
</file>

<file path=ppt/slides/_rels/slide2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64.png"/><Relationship Id="rId5" Type="http://schemas.openxmlformats.org/officeDocument/2006/relationships/image" Target="../media/image70.png"/><Relationship Id="rId4" Type="http://schemas.openxmlformats.org/officeDocument/2006/relationships/image" Target="../media/image69.png"/></Relationships>
</file>

<file path=ppt/slides/_rels/slide2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71.png"/></Relationships>
</file>

<file path=ppt/slides/_rels/slide24.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73.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74.png"/></Relationships>
</file>

<file path=ppt/slides/_rels/slide2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2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4.png"/><Relationship Id="rId7" Type="http://schemas.openxmlformats.org/officeDocument/2006/relationships/diagramColors" Target="../diagrams/colors2.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5.jpeg"/><Relationship Id="rId7" Type="http://schemas.openxmlformats.org/officeDocument/2006/relationships/diagramColors" Target="../diagrams/colors3.xm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hyperlink" Target="http://www.ilo.org/global/topics/wages/publications/lang--en/index.htm" TargetMode="External"/><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hyperlink" Target="http://www.ilo.org/global/research/global-reports/global-wage-report/2016/WCMS_537846/lang--en/index.htm"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 Id="rId1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chart" Target="../charts/chart6.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chart" Target="../charts/chart7.xml"/><Relationship Id="rId3" Type="http://schemas.openxmlformats.org/officeDocument/2006/relationships/image" Target="../media/image23.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61658" y="478466"/>
            <a:ext cx="8375568" cy="2096816"/>
          </a:xfrm>
        </p:spPr>
        <p:txBody>
          <a:bodyPr>
            <a:normAutofit/>
          </a:bodyPr>
          <a:lstStyle/>
          <a:p>
            <a:pPr>
              <a:defRPr/>
            </a:pPr>
            <a:r>
              <a:rPr lang="en-US" sz="3200" dirty="0">
                <a:ea typeface="+mj-ea"/>
                <a:cs typeface="+mj-cs"/>
              </a:rPr>
              <a:t>Global wage report 2016/17</a:t>
            </a:r>
          </a:p>
        </p:txBody>
      </p:sp>
      <p:sp>
        <p:nvSpPr>
          <p:cNvPr id="7" name="Text Placeholder 6"/>
          <p:cNvSpPr>
            <a:spLocks noGrp="1"/>
          </p:cNvSpPr>
          <p:nvPr>
            <p:ph type="body" sz="quarter" idx="13"/>
          </p:nvPr>
        </p:nvSpPr>
        <p:spPr>
          <a:xfrm>
            <a:off x="1461658" y="2600974"/>
            <a:ext cx="6959600" cy="876300"/>
          </a:xfrm>
        </p:spPr>
        <p:txBody>
          <a:bodyPr>
            <a:normAutofit/>
          </a:bodyPr>
          <a:lstStyle/>
          <a:p>
            <a:pPr marL="0" indent="0">
              <a:defRPr/>
            </a:pPr>
            <a:r>
              <a:rPr lang="en-US" dirty="0"/>
              <a:t>Wage inequality in the workplace</a:t>
            </a:r>
          </a:p>
        </p:txBody>
      </p:sp>
      <p:sp>
        <p:nvSpPr>
          <p:cNvPr id="12292" name="Text Placeholder 7"/>
          <p:cNvSpPr>
            <a:spLocks noGrp="1"/>
          </p:cNvSpPr>
          <p:nvPr>
            <p:ph type="body" sz="quarter" idx="14"/>
          </p:nvPr>
        </p:nvSpPr>
        <p:spPr>
          <a:xfrm>
            <a:off x="4238949" y="4868187"/>
            <a:ext cx="2820987" cy="1393825"/>
          </a:xfrm>
        </p:spPr>
        <p:txBody>
          <a:bodyPr/>
          <a:lstStyle/>
          <a:p>
            <a:r>
              <a:rPr lang="en-US" altLang="en-US" sz="2000" dirty="0">
                <a:cs typeface="Arial" charset="0"/>
              </a:rPr>
              <a:t>   </a:t>
            </a:r>
          </a:p>
        </p:txBody>
      </p:sp>
      <p:sp>
        <p:nvSpPr>
          <p:cNvPr id="9" name="Text Placeholder 331"/>
          <p:cNvSpPr txBox="1">
            <a:spLocks/>
          </p:cNvSpPr>
          <p:nvPr/>
        </p:nvSpPr>
        <p:spPr bwMode="auto">
          <a:xfrm>
            <a:off x="5160475" y="5213695"/>
            <a:ext cx="3310137" cy="139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marR="0" indent="0" algn="r" defTabSz="914400" rtl="0" eaLnBrk="1" fontAlgn="base" latinLnBrk="0" hangingPunct="1">
              <a:lnSpc>
                <a:spcPct val="115000"/>
              </a:lnSpc>
              <a:spcBef>
                <a:spcPct val="20000"/>
              </a:spcBef>
              <a:spcAft>
                <a:spcPct val="0"/>
              </a:spcAft>
              <a:buClr>
                <a:srgbClr val="00783C"/>
              </a:buClr>
              <a:buSzTx/>
              <a:buFontTx/>
              <a:buNone/>
              <a:tabLst/>
              <a:defRPr sz="1400" b="0" i="0" baseline="0">
                <a:solidFill>
                  <a:schemeClr val="tx1"/>
                </a:solidFill>
                <a:latin typeface="+mn-lt"/>
                <a:ea typeface="MS PGothic" pitchFamily="34" charset="-128"/>
                <a:cs typeface="Arial"/>
              </a:defRPr>
            </a:lvl1pPr>
            <a:lvl2pPr marL="0" marR="0" indent="0" algn="r" defTabSz="914400" rtl="0" eaLnBrk="1" fontAlgn="base" latinLnBrk="0" hangingPunct="1">
              <a:lnSpc>
                <a:spcPct val="100000"/>
              </a:lnSpc>
              <a:spcBef>
                <a:spcPct val="20000"/>
              </a:spcBef>
              <a:spcAft>
                <a:spcPct val="0"/>
              </a:spcAft>
              <a:buClr>
                <a:srgbClr val="00783C"/>
              </a:buClr>
              <a:buSzTx/>
              <a:buFont typeface="Wingdings" charset="0"/>
              <a:buNone/>
              <a:tabLst/>
              <a:defRPr sz="1400" b="0" i="0">
                <a:solidFill>
                  <a:schemeClr val="tx1"/>
                </a:solidFill>
                <a:latin typeface="+mn-lt"/>
                <a:ea typeface="MS PGothic" pitchFamily="34" charset="-128"/>
                <a:cs typeface="Andes ExtraLight"/>
              </a:defRPr>
            </a:lvl2pPr>
            <a:lvl3pPr marL="4763" indent="909638" algn="l" rtl="0" eaLnBrk="1" fontAlgn="base" hangingPunct="1">
              <a:spcBef>
                <a:spcPct val="20000"/>
              </a:spcBef>
              <a:spcAft>
                <a:spcPct val="0"/>
              </a:spcAft>
              <a:buClr>
                <a:srgbClr val="00783C"/>
              </a:buClr>
              <a:defRPr b="0" i="0">
                <a:solidFill>
                  <a:schemeClr val="tx1"/>
                </a:solidFill>
                <a:latin typeface="Andes ExtraLight"/>
                <a:ea typeface="MS PGothic" pitchFamily="34" charset="-128"/>
                <a:cs typeface="Andes ExtraLight"/>
              </a:defRPr>
            </a:lvl3pPr>
            <a:lvl4pPr marL="1600200" indent="-228600" algn="l" rtl="0" eaLnBrk="1" fontAlgn="base" hangingPunct="1">
              <a:spcBef>
                <a:spcPct val="20000"/>
              </a:spcBef>
              <a:spcAft>
                <a:spcPct val="0"/>
              </a:spcAft>
              <a:buClr>
                <a:srgbClr val="00783C"/>
              </a:buClr>
              <a:defRPr b="0" i="0">
                <a:solidFill>
                  <a:schemeClr val="tx1"/>
                </a:solidFill>
                <a:latin typeface="Andes ExtraLight"/>
                <a:ea typeface="MS PGothic" pitchFamily="34" charset="-128"/>
                <a:cs typeface="Andes ExtraLight"/>
              </a:defRPr>
            </a:lvl4pPr>
            <a:lvl5pPr marL="2057400" indent="-228600" algn="l" rtl="0" eaLnBrk="1" fontAlgn="base" hangingPunct="1">
              <a:spcBef>
                <a:spcPct val="20000"/>
              </a:spcBef>
              <a:spcAft>
                <a:spcPct val="0"/>
              </a:spcAft>
              <a:buClr>
                <a:srgbClr val="00783C"/>
              </a:buClr>
              <a:defRPr b="0" i="0">
                <a:solidFill>
                  <a:schemeClr val="tx1"/>
                </a:solidFill>
                <a:latin typeface="Andes ExtraLight"/>
                <a:ea typeface="MS PGothic" pitchFamily="34" charset="-128"/>
                <a:cs typeface="Andes ExtraLight"/>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algn="l"/>
            <a:r>
              <a:rPr lang="en-US" sz="2600" kern="0" dirty="0" smtClean="0"/>
              <a:t>Mariko </a:t>
            </a:r>
            <a:r>
              <a:rPr lang="en-US" sz="2600" kern="0" dirty="0" err="1" smtClean="0"/>
              <a:t>Ouchi</a:t>
            </a:r>
            <a:endParaRPr lang="en-US" sz="2600" kern="0" dirty="0"/>
          </a:p>
          <a:p>
            <a:pPr algn="l"/>
            <a:r>
              <a:rPr lang="en-US" sz="2600" kern="0" dirty="0" smtClean="0"/>
              <a:t>ILO-Budapest</a:t>
            </a:r>
            <a:endParaRPr lang="en-US" sz="2600" kern="0" dirty="0"/>
          </a:p>
          <a:p>
            <a:pPr algn="l"/>
            <a:r>
              <a:rPr lang="en-US" sz="2600" kern="0" dirty="0" smtClean="0">
                <a:hlinkClick r:id="rId3"/>
              </a:rPr>
              <a:t>ouchi@ilo.org</a:t>
            </a:r>
            <a:endParaRPr lang="en-US" sz="2600" kern="0" dirty="0"/>
          </a:p>
          <a:p>
            <a:pPr algn="l"/>
            <a:endParaRPr lang="en-US" sz="2600" kern="0" dirty="0"/>
          </a:p>
        </p:txBody>
      </p:sp>
      <p:pic>
        <p:nvPicPr>
          <p:cNvPr id="8" name="Picture 7"/>
          <p:cNvPicPr>
            <a:picLocks noChangeAspect="1"/>
          </p:cNvPicPr>
          <p:nvPr/>
        </p:nvPicPr>
        <p:blipFill>
          <a:blip r:embed="rId4"/>
          <a:stretch>
            <a:fillRect/>
          </a:stretch>
        </p:blipFill>
        <p:spPr>
          <a:xfrm>
            <a:off x="1461658" y="4088022"/>
            <a:ext cx="1920288" cy="24829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34995"/>
            <a:ext cx="6296026" cy="821777"/>
          </a:xfrm>
        </p:spPr>
        <p:txBody>
          <a:bodyPr/>
          <a:lstStyle/>
          <a:p>
            <a:r>
              <a:rPr lang="en-GB" sz="2400" dirty="0"/>
              <a:t>… and there has been a global decline in labour income shares</a:t>
            </a:r>
          </a:p>
        </p:txBody>
      </p:sp>
      <p:sp>
        <p:nvSpPr>
          <p:cNvPr id="5" name="Slide Number Placeholder 4"/>
          <p:cNvSpPr>
            <a:spLocks noGrp="1"/>
          </p:cNvSpPr>
          <p:nvPr>
            <p:ph type="sldNum" sz="quarter" idx="12"/>
          </p:nvPr>
        </p:nvSpPr>
        <p:spPr>
          <a:xfrm>
            <a:off x="360363" y="6355564"/>
            <a:ext cx="317500" cy="365125"/>
          </a:xfrm>
        </p:spPr>
        <p:txBody>
          <a:bodyPr/>
          <a:lstStyle/>
          <a:p>
            <a:pPr>
              <a:defRPr/>
            </a:pPr>
            <a:fld id="{6E6DCD9F-91BD-4E60-83E5-C20055D45D2B}" type="slidenum">
              <a:rPr lang="en-US" smtClean="0"/>
              <a:pPr>
                <a:defRPr/>
              </a:pPr>
              <a:t>9</a:t>
            </a:fld>
            <a:endParaRPr lang="en-US" dirty="0"/>
          </a:p>
        </p:txBody>
      </p:sp>
      <p:sp>
        <p:nvSpPr>
          <p:cNvPr id="9" name="TextBox 8"/>
          <p:cNvSpPr txBox="1"/>
          <p:nvPr/>
        </p:nvSpPr>
        <p:spPr>
          <a:xfrm>
            <a:off x="534538" y="1069516"/>
            <a:ext cx="5921829" cy="307777"/>
          </a:xfrm>
          <a:prstGeom prst="rect">
            <a:avLst/>
          </a:prstGeom>
          <a:noFill/>
        </p:spPr>
        <p:txBody>
          <a:bodyPr wrap="square" rtlCol="0">
            <a:spAutoFit/>
          </a:bodyPr>
          <a:lstStyle/>
          <a:p>
            <a:pPr>
              <a:defRPr sz="1400" b="0" i="0" u="none" strike="noStrike" kern="1200" spc="0" baseline="0">
                <a:solidFill>
                  <a:srgbClr val="000000">
                    <a:lumMod val="65000"/>
                    <a:lumOff val="35000"/>
                  </a:srgbClr>
                </a:solidFill>
                <a:latin typeface="+mn-lt"/>
                <a:ea typeface="+mn-ea"/>
                <a:cs typeface="+mn-cs"/>
              </a:defRPr>
            </a:pPr>
            <a:r>
              <a:rPr lang="en-US" sz="1400" dirty="0">
                <a:solidFill>
                  <a:schemeClr val="tx1">
                    <a:lumMod val="95000"/>
                    <a:lumOff val="5000"/>
                  </a:schemeClr>
                </a:solidFill>
              </a:rPr>
              <a:t>Adjusted </a:t>
            </a:r>
            <a:r>
              <a:rPr lang="en-US" sz="1400" dirty="0" err="1">
                <a:solidFill>
                  <a:schemeClr val="tx1">
                    <a:lumMod val="95000"/>
                    <a:lumOff val="5000"/>
                  </a:schemeClr>
                </a:solidFill>
              </a:rPr>
              <a:t>labour</a:t>
            </a:r>
            <a:r>
              <a:rPr lang="en-US" sz="1400" dirty="0">
                <a:solidFill>
                  <a:schemeClr val="tx1">
                    <a:lumMod val="95000"/>
                    <a:lumOff val="5000"/>
                  </a:schemeClr>
                </a:solidFill>
              </a:rPr>
              <a:t> income share, %</a:t>
            </a:r>
            <a:endParaRPr lang="en-GB" sz="1400" dirty="0">
              <a:solidFill>
                <a:schemeClr val="tx1">
                  <a:lumMod val="95000"/>
                  <a:lumOff val="5000"/>
                </a:schemeClr>
              </a:solidFill>
            </a:endParaRPr>
          </a:p>
        </p:txBody>
      </p:sp>
      <p:pic>
        <p:nvPicPr>
          <p:cNvPr id="31" name="Picture 30" descr="https://upload.wikimedia.org/wikipedia/commons/thumb/f/fa/Flag_of_the_People%27s_Republic_of_China.svg/23px-Flag_of_the_People%27s_Republic_of_China.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120" y="1452557"/>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https://upload.wikimedia.org/wikipedia/commons/thumb/f/fc/Flag_of_Mexico.svg/23px-Flag_of_Mexico.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0290" y="1471607"/>
            <a:ext cx="21907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https://upload.wikimedia.org/wikipedia/en/thumb/a/a4/Flag_of_the_United_States.svg/23px-Flag_of_the_United_States.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0289" y="3948791"/>
            <a:ext cx="219075" cy="1143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9"/>
          <p:cNvSpPr>
            <a:spLocks noChangeArrowheads="1"/>
          </p:cNvSpPr>
          <p:nvPr/>
        </p:nvSpPr>
        <p:spPr bwMode="auto">
          <a:xfrm>
            <a:off x="0" y="897997"/>
            <a:ext cx="9144000" cy="88106"/>
          </a:xfrm>
          <a:prstGeom prst="rect">
            <a:avLst/>
          </a:prstGeom>
          <a:solidFill>
            <a:schemeClr val="accent1">
              <a:lumMod val="50000"/>
            </a:schemeClr>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1"/>
              </a:solidFill>
            </a:endParaRPr>
          </a:p>
        </p:txBody>
      </p:sp>
      <p:sp>
        <p:nvSpPr>
          <p:cNvPr id="17" name="Footer Placeholder 3"/>
          <p:cNvSpPr>
            <a:spLocks noGrp="1"/>
          </p:cNvSpPr>
          <p:nvPr>
            <p:ph type="ftr" sz="quarter" idx="11"/>
          </p:nvPr>
        </p:nvSpPr>
        <p:spPr>
          <a:xfrm>
            <a:off x="741363" y="6356350"/>
            <a:ext cx="5915025" cy="365125"/>
          </a:xfrm>
        </p:spPr>
        <p:txBody>
          <a:bodyPr/>
          <a:lstStyle/>
          <a:p>
            <a:pPr lvl="0"/>
            <a:r>
              <a:rPr lang="en-GB" altLang="en-US" dirty="0">
                <a:solidFill>
                  <a:schemeClr val="accent5">
                    <a:lumMod val="25000"/>
                  </a:schemeClr>
                </a:solidFill>
              </a:rPr>
              <a:t>Major Trends in Wages</a:t>
            </a:r>
            <a:endParaRPr lang="en-GB" dirty="0">
              <a:solidFill>
                <a:schemeClr val="tx1">
                  <a:lumMod val="65000"/>
                  <a:lumOff val="35000"/>
                </a:schemeClr>
              </a:solidFill>
            </a:endParaRPr>
          </a:p>
        </p:txBody>
      </p:sp>
      <p:pic>
        <p:nvPicPr>
          <p:cNvPr id="19" name="Picture 4" descr="Image result for country icon"/>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30046" y="89803"/>
            <a:ext cx="1004467" cy="7544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9113" y="6184507"/>
            <a:ext cx="2398433" cy="246221"/>
          </a:xfrm>
          <a:prstGeom prst="rect">
            <a:avLst/>
          </a:prstGeom>
          <a:noFill/>
        </p:spPr>
        <p:txBody>
          <a:bodyPr wrap="square" rtlCol="0">
            <a:spAutoFit/>
          </a:bodyPr>
          <a:lstStyle/>
          <a:p>
            <a:r>
              <a:rPr lang="en-US" sz="1000" b="0" dirty="0">
                <a:solidFill>
                  <a:schemeClr val="tx1">
                    <a:lumMod val="50000"/>
                    <a:lumOff val="50000"/>
                  </a:schemeClr>
                </a:solidFill>
                <a:latin typeface="+mn-lt"/>
              </a:rPr>
              <a:t>Note: China data is unadjusted</a:t>
            </a:r>
          </a:p>
        </p:txBody>
      </p:sp>
      <p:pic>
        <p:nvPicPr>
          <p:cNvPr id="4" name="Picture 3"/>
          <p:cNvPicPr>
            <a:picLocks noChangeAspect="1"/>
          </p:cNvPicPr>
          <p:nvPr/>
        </p:nvPicPr>
        <p:blipFill>
          <a:blip r:embed="rId7"/>
          <a:stretch>
            <a:fillRect/>
          </a:stretch>
        </p:blipFill>
        <p:spPr>
          <a:xfrm>
            <a:off x="578337" y="1328857"/>
            <a:ext cx="4017612" cy="2475191"/>
          </a:xfrm>
          <a:prstGeom prst="rect">
            <a:avLst/>
          </a:prstGeom>
        </p:spPr>
      </p:pic>
      <p:pic>
        <p:nvPicPr>
          <p:cNvPr id="6" name="Picture 5"/>
          <p:cNvPicPr>
            <a:picLocks noChangeAspect="1"/>
          </p:cNvPicPr>
          <p:nvPr/>
        </p:nvPicPr>
        <p:blipFill>
          <a:blip r:embed="rId8"/>
          <a:stretch>
            <a:fillRect/>
          </a:stretch>
        </p:blipFill>
        <p:spPr>
          <a:xfrm>
            <a:off x="4611002" y="1341446"/>
            <a:ext cx="4090771" cy="2475191"/>
          </a:xfrm>
          <a:prstGeom prst="rect">
            <a:avLst/>
          </a:prstGeom>
        </p:spPr>
      </p:pic>
      <p:pic>
        <p:nvPicPr>
          <p:cNvPr id="7" name="Picture 6"/>
          <p:cNvPicPr>
            <a:picLocks noChangeAspect="1"/>
          </p:cNvPicPr>
          <p:nvPr/>
        </p:nvPicPr>
        <p:blipFill>
          <a:blip r:embed="rId9"/>
          <a:stretch>
            <a:fillRect/>
          </a:stretch>
        </p:blipFill>
        <p:spPr>
          <a:xfrm>
            <a:off x="4626055" y="3816637"/>
            <a:ext cx="4090771" cy="2389839"/>
          </a:xfrm>
          <a:prstGeom prst="rect">
            <a:avLst/>
          </a:prstGeom>
        </p:spPr>
      </p:pic>
      <p:pic>
        <p:nvPicPr>
          <p:cNvPr id="8" name="Picture 7"/>
          <p:cNvPicPr>
            <a:picLocks noChangeAspect="1"/>
          </p:cNvPicPr>
          <p:nvPr/>
        </p:nvPicPr>
        <p:blipFill>
          <a:blip r:embed="rId10"/>
          <a:stretch>
            <a:fillRect/>
          </a:stretch>
        </p:blipFill>
        <p:spPr>
          <a:xfrm>
            <a:off x="600917" y="3806692"/>
            <a:ext cx="4017612" cy="2389839"/>
          </a:xfrm>
          <a:prstGeom prst="rect">
            <a:avLst/>
          </a:prstGeom>
        </p:spPr>
      </p:pic>
    </p:spTree>
    <p:extLst>
      <p:ext uri="{BB962C8B-B14F-4D97-AF65-F5344CB8AC3E}">
        <p14:creationId xmlns:p14="http://schemas.microsoft.com/office/powerpoint/2010/main" val="20123615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705252" y="3871056"/>
            <a:ext cx="1306895" cy="307777"/>
          </a:xfrm>
          <a:prstGeom prst="rect">
            <a:avLst/>
          </a:prstGeom>
          <a:solidFill>
            <a:schemeClr val="bg1"/>
          </a:solidFill>
        </p:spPr>
        <p:txBody>
          <a:bodyPr wrap="square" rtlCol="0">
            <a:spAutoFit/>
          </a:bodyPr>
          <a:lstStyle/>
          <a:p>
            <a:r>
              <a:rPr lang="en-GB" sz="1400" dirty="0" smtClean="0">
                <a:solidFill>
                  <a:schemeClr val="accent2"/>
                </a:solidFill>
                <a:latin typeface="+mj-lt"/>
              </a:rPr>
              <a:t>Productivity</a:t>
            </a:r>
            <a:endParaRPr lang="en-GB" sz="1400" dirty="0">
              <a:solidFill>
                <a:schemeClr val="accent2"/>
              </a:solidFill>
              <a:latin typeface="+mj-lt"/>
            </a:endParaRPr>
          </a:p>
        </p:txBody>
      </p:sp>
      <p:sp>
        <p:nvSpPr>
          <p:cNvPr id="18" name="TextBox 17"/>
          <p:cNvSpPr txBox="1"/>
          <p:nvPr/>
        </p:nvSpPr>
        <p:spPr>
          <a:xfrm>
            <a:off x="7717195" y="2506500"/>
            <a:ext cx="658322" cy="307777"/>
          </a:xfrm>
          <a:prstGeom prst="rect">
            <a:avLst/>
          </a:prstGeom>
          <a:solidFill>
            <a:schemeClr val="bg1"/>
          </a:solidFill>
        </p:spPr>
        <p:txBody>
          <a:bodyPr wrap="square" rtlCol="0">
            <a:spAutoFit/>
          </a:bodyPr>
          <a:lstStyle/>
          <a:p>
            <a:r>
              <a:rPr lang="en-GB" sz="1400" dirty="0">
                <a:solidFill>
                  <a:schemeClr val="accent4">
                    <a:lumMod val="50000"/>
                  </a:schemeClr>
                </a:solidFill>
                <a:latin typeface="+mj-lt"/>
              </a:rPr>
              <a:t>W</a:t>
            </a:r>
            <a:r>
              <a:rPr lang="en-GB" sz="1400" dirty="0" smtClean="0">
                <a:solidFill>
                  <a:schemeClr val="accent4">
                    <a:lumMod val="50000"/>
                  </a:schemeClr>
                </a:solidFill>
                <a:latin typeface="+mj-lt"/>
              </a:rPr>
              <a:t>age</a:t>
            </a:r>
            <a:endParaRPr lang="en-GB" sz="1400" dirty="0">
              <a:solidFill>
                <a:schemeClr val="accent4">
                  <a:lumMod val="50000"/>
                </a:schemeClr>
              </a:solidFill>
              <a:latin typeface="+mj-lt"/>
            </a:endParaRPr>
          </a:p>
        </p:txBody>
      </p:sp>
      <p:sp>
        <p:nvSpPr>
          <p:cNvPr id="2" name="Title 1"/>
          <p:cNvSpPr>
            <a:spLocks noGrp="1"/>
          </p:cNvSpPr>
          <p:nvPr>
            <p:ph type="title"/>
          </p:nvPr>
        </p:nvSpPr>
        <p:spPr>
          <a:xfrm>
            <a:off x="360363" y="34995"/>
            <a:ext cx="6562342" cy="821777"/>
          </a:xfrm>
        </p:spPr>
        <p:txBody>
          <a:bodyPr/>
          <a:lstStyle/>
          <a:p>
            <a:r>
              <a:rPr lang="en-GB" sz="2400" dirty="0" smtClean="0">
                <a:solidFill>
                  <a:schemeClr val="tx1">
                    <a:lumMod val="95000"/>
                    <a:lumOff val="5000"/>
                  </a:schemeClr>
                </a:solidFill>
              </a:rPr>
              <a:t>But in Moldova, growth trends of wage and productivity are synchronized…</a:t>
            </a:r>
            <a:endParaRPr lang="en-GB" sz="2400" dirty="0">
              <a:solidFill>
                <a:schemeClr val="tx1">
                  <a:lumMod val="95000"/>
                  <a:lumOff val="5000"/>
                </a:schemeClr>
              </a:solidFill>
            </a:endParaRPr>
          </a:p>
        </p:txBody>
      </p:sp>
      <p:sp>
        <p:nvSpPr>
          <p:cNvPr id="4" name="Footer Placeholder 3"/>
          <p:cNvSpPr>
            <a:spLocks noGrp="1"/>
          </p:cNvSpPr>
          <p:nvPr>
            <p:ph type="ftr" sz="quarter" idx="11"/>
          </p:nvPr>
        </p:nvSpPr>
        <p:spPr/>
        <p:txBody>
          <a:bodyPr/>
          <a:lstStyle/>
          <a:p>
            <a:pPr>
              <a:defRPr/>
            </a:pPr>
            <a:r>
              <a:rPr lang="en-GB" altLang="en-US" dirty="0">
                <a:solidFill>
                  <a:schemeClr val="accent5">
                    <a:lumMod val="25000"/>
                  </a:schemeClr>
                </a:solidFill>
              </a:rPr>
              <a:t>Major Trends in Wages</a:t>
            </a:r>
            <a:endParaRPr lang="en-US" dirty="0"/>
          </a:p>
        </p:txBody>
      </p:sp>
      <p:sp>
        <p:nvSpPr>
          <p:cNvPr id="5" name="Slide Number Placeholder 4"/>
          <p:cNvSpPr>
            <a:spLocks noGrp="1"/>
          </p:cNvSpPr>
          <p:nvPr>
            <p:ph type="sldNum" sz="quarter" idx="12"/>
          </p:nvPr>
        </p:nvSpPr>
        <p:spPr/>
        <p:txBody>
          <a:bodyPr/>
          <a:lstStyle/>
          <a:p>
            <a:pPr>
              <a:defRPr/>
            </a:pPr>
            <a:fld id="{6E6DCD9F-91BD-4E60-83E5-C20055D45D2B}" type="slidenum">
              <a:rPr lang="en-US" smtClean="0"/>
              <a:pPr>
                <a:defRPr/>
              </a:pPr>
              <a:t>10</a:t>
            </a:fld>
            <a:endParaRPr lang="en-US" dirty="0"/>
          </a:p>
        </p:txBody>
      </p:sp>
      <p:sp>
        <p:nvSpPr>
          <p:cNvPr id="14" name="Rectangle 9"/>
          <p:cNvSpPr>
            <a:spLocks noChangeArrowheads="1"/>
          </p:cNvSpPr>
          <p:nvPr/>
        </p:nvSpPr>
        <p:spPr bwMode="auto">
          <a:xfrm>
            <a:off x="0" y="897997"/>
            <a:ext cx="9144000" cy="88106"/>
          </a:xfrm>
          <a:prstGeom prst="rect">
            <a:avLst/>
          </a:prstGeom>
          <a:solidFill>
            <a:schemeClr val="accent1">
              <a:lumMod val="50000"/>
            </a:schemeClr>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1"/>
              </a:solidFill>
            </a:endParaRPr>
          </a:p>
        </p:txBody>
      </p:sp>
      <p:sp>
        <p:nvSpPr>
          <p:cNvPr id="3" name="Rectangle 2"/>
          <p:cNvSpPr/>
          <p:nvPr/>
        </p:nvSpPr>
        <p:spPr>
          <a:xfrm>
            <a:off x="4465139" y="1396551"/>
            <a:ext cx="4914900" cy="800219"/>
          </a:xfrm>
          <a:prstGeom prst="rect">
            <a:avLst/>
          </a:prstGeom>
        </p:spPr>
        <p:txBody>
          <a:bodyPr wrap="square">
            <a:spAutoFit/>
          </a:bodyPr>
          <a:lstStyle/>
          <a:p>
            <a:pPr>
              <a:defRPr sz="1800" b="1" i="0" u="none" strike="noStrike" kern="1200" baseline="0">
                <a:solidFill>
                  <a:srgbClr val="000000">
                    <a:lumMod val="75000"/>
                    <a:lumOff val="25000"/>
                  </a:srgbClr>
                </a:solidFill>
                <a:latin typeface="+mn-lt"/>
                <a:ea typeface="+mn-ea"/>
                <a:cs typeface="+mn-cs"/>
              </a:defRPr>
            </a:pPr>
            <a:r>
              <a:rPr lang="en-GB" sz="1800" dirty="0" smtClean="0">
                <a:solidFill>
                  <a:schemeClr val="tx1">
                    <a:lumMod val="95000"/>
                    <a:lumOff val="5000"/>
                  </a:schemeClr>
                </a:solidFill>
              </a:rPr>
              <a:t>Moldova</a:t>
            </a:r>
            <a:r>
              <a:rPr lang="en-US" dirty="0" smtClean="0">
                <a:solidFill>
                  <a:schemeClr val="tx1">
                    <a:lumMod val="95000"/>
                    <a:lumOff val="5000"/>
                  </a:schemeClr>
                </a:solidFill>
              </a:rPr>
              <a:t> wage vs productivity (</a:t>
            </a:r>
            <a:r>
              <a:rPr lang="en-US" altLang="zh-CN" dirty="0" smtClean="0">
                <a:solidFill>
                  <a:schemeClr val="tx1">
                    <a:lumMod val="95000"/>
                    <a:lumOff val="5000"/>
                  </a:schemeClr>
                </a:solidFill>
              </a:rPr>
              <a:t>2006-14</a:t>
            </a:r>
            <a:r>
              <a:rPr lang="en-US" dirty="0" smtClean="0">
                <a:solidFill>
                  <a:schemeClr val="tx1">
                    <a:lumMod val="95000"/>
                    <a:lumOff val="5000"/>
                  </a:schemeClr>
                </a:solidFill>
              </a:rPr>
              <a:t>)</a:t>
            </a:r>
          </a:p>
          <a:p>
            <a:pPr>
              <a:defRPr sz="1800" b="1" i="0" u="none" strike="noStrike" kern="1200" baseline="0">
                <a:solidFill>
                  <a:srgbClr val="000000">
                    <a:lumMod val="75000"/>
                    <a:lumOff val="25000"/>
                  </a:srgbClr>
                </a:solidFill>
                <a:latin typeface="+mn-lt"/>
                <a:ea typeface="+mn-ea"/>
                <a:cs typeface="+mn-cs"/>
              </a:defRPr>
            </a:pPr>
            <a:r>
              <a:rPr lang="en-US" sz="1400" b="0" dirty="0" smtClean="0">
                <a:solidFill>
                  <a:schemeClr val="tx1">
                    <a:lumMod val="65000"/>
                    <a:lumOff val="35000"/>
                  </a:schemeClr>
                </a:solidFill>
              </a:rPr>
              <a:t>Calculation based on ILO wage database</a:t>
            </a:r>
          </a:p>
          <a:p>
            <a:pPr>
              <a:defRPr sz="1800" b="1" i="0" u="none" strike="noStrike" kern="1200" baseline="0">
                <a:solidFill>
                  <a:srgbClr val="000000">
                    <a:lumMod val="75000"/>
                    <a:lumOff val="25000"/>
                  </a:srgbClr>
                </a:solidFill>
                <a:latin typeface="+mn-lt"/>
                <a:ea typeface="+mn-ea"/>
                <a:cs typeface="+mn-cs"/>
              </a:defRPr>
            </a:pPr>
            <a:r>
              <a:rPr lang="en-US" sz="1400" b="0" dirty="0" smtClean="0">
                <a:solidFill>
                  <a:schemeClr val="tx1">
                    <a:lumMod val="65000"/>
                    <a:lumOff val="35000"/>
                  </a:schemeClr>
                </a:solidFill>
              </a:rPr>
              <a:t>Index</a:t>
            </a:r>
            <a:endParaRPr lang="en-GB" sz="1400" b="0" dirty="0">
              <a:solidFill>
                <a:schemeClr val="tx1">
                  <a:lumMod val="65000"/>
                  <a:lumOff val="35000"/>
                </a:schemeClr>
              </a:solidFill>
            </a:endParaRPr>
          </a:p>
        </p:txBody>
      </p:sp>
      <p:pic>
        <p:nvPicPr>
          <p:cNvPr id="11" name="Picture 10" descr="Image result for moldov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6805556" y="147779"/>
            <a:ext cx="1240800" cy="6204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Chart 11"/>
          <p:cNvGraphicFramePr>
            <a:graphicFrameLocks/>
          </p:cNvGraphicFramePr>
          <p:nvPr>
            <p:extLst/>
          </p:nvPr>
        </p:nvGraphicFramePr>
        <p:xfrm>
          <a:off x="4460264" y="2464046"/>
          <a:ext cx="3898435" cy="35952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nvPr>
        </p:nvGraphicFramePr>
        <p:xfrm>
          <a:off x="295666" y="2520515"/>
          <a:ext cx="3897643" cy="3538786"/>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p:cNvSpPr txBox="1"/>
          <p:nvPr/>
        </p:nvSpPr>
        <p:spPr>
          <a:xfrm>
            <a:off x="295666" y="1365773"/>
            <a:ext cx="4445649" cy="861774"/>
          </a:xfrm>
          <a:prstGeom prst="rect">
            <a:avLst/>
          </a:prstGeom>
          <a:noFill/>
        </p:spPr>
        <p:txBody>
          <a:bodyPr wrap="square" rtlCol="0">
            <a:spAutoFit/>
          </a:bodyPr>
          <a:lstStyle/>
          <a:p>
            <a:pPr>
              <a:defRPr sz="1800" b="1" i="0" u="none" strike="noStrike" kern="1200" baseline="0">
                <a:solidFill>
                  <a:srgbClr val="000000">
                    <a:lumMod val="75000"/>
                    <a:lumOff val="25000"/>
                  </a:srgbClr>
                </a:solidFill>
                <a:latin typeface="+mn-lt"/>
                <a:ea typeface="+mn-ea"/>
                <a:cs typeface="+mn-cs"/>
              </a:defRPr>
            </a:pPr>
            <a:r>
              <a:rPr lang="en-US" sz="1800" dirty="0" smtClean="0">
                <a:solidFill>
                  <a:schemeClr val="tx1">
                    <a:lumMod val="95000"/>
                    <a:lumOff val="5000"/>
                  </a:schemeClr>
                </a:solidFill>
              </a:rPr>
              <a:t>Moldova total </a:t>
            </a:r>
            <a:r>
              <a:rPr lang="en-US" sz="1800" dirty="0" err="1" smtClean="0">
                <a:solidFill>
                  <a:schemeClr val="tx1">
                    <a:lumMod val="95000"/>
                    <a:lumOff val="5000"/>
                  </a:schemeClr>
                </a:solidFill>
              </a:rPr>
              <a:t>labour</a:t>
            </a:r>
            <a:r>
              <a:rPr lang="en-US" sz="1800" dirty="0" smtClean="0">
                <a:solidFill>
                  <a:schemeClr val="tx1">
                    <a:lumMod val="95000"/>
                    <a:lumOff val="5000"/>
                  </a:schemeClr>
                </a:solidFill>
              </a:rPr>
              <a:t> income share (2000</a:t>
            </a:r>
            <a:r>
              <a:rPr lang="en-US" altLang="zh-CN" sz="1800" dirty="0" smtClean="0">
                <a:solidFill>
                  <a:schemeClr val="tx1">
                    <a:lumMod val="95000"/>
                    <a:lumOff val="5000"/>
                  </a:schemeClr>
                </a:solidFill>
              </a:rPr>
              <a:t>-14</a:t>
            </a:r>
            <a:r>
              <a:rPr lang="en-US" sz="1800" dirty="0" smtClean="0">
                <a:solidFill>
                  <a:schemeClr val="tx1">
                    <a:lumMod val="95000"/>
                    <a:lumOff val="5000"/>
                  </a:schemeClr>
                </a:solidFill>
              </a:rPr>
              <a:t>)</a:t>
            </a:r>
            <a:endParaRPr lang="en-GB" sz="1800" dirty="0">
              <a:solidFill>
                <a:schemeClr val="tx1">
                  <a:lumMod val="95000"/>
                  <a:lumOff val="5000"/>
                </a:schemeClr>
              </a:solidFill>
            </a:endParaRPr>
          </a:p>
          <a:p>
            <a:pPr>
              <a:defRPr sz="1800" b="1" i="0" u="none" strike="noStrike" kern="1200" baseline="0">
                <a:solidFill>
                  <a:srgbClr val="000000">
                    <a:lumMod val="75000"/>
                    <a:lumOff val="25000"/>
                  </a:srgbClr>
                </a:solidFill>
                <a:latin typeface="+mn-lt"/>
                <a:ea typeface="+mn-ea"/>
                <a:cs typeface="+mn-cs"/>
              </a:defRPr>
            </a:pPr>
            <a:r>
              <a:rPr lang="en-US" sz="1400" b="0" dirty="0">
                <a:solidFill>
                  <a:srgbClr val="000000">
                    <a:lumMod val="75000"/>
                    <a:lumOff val="25000"/>
                  </a:srgbClr>
                </a:solidFill>
                <a:latin typeface="+mn-lt"/>
              </a:rPr>
              <a:t>D</a:t>
            </a:r>
            <a:r>
              <a:rPr lang="en-US" sz="1400" b="0" dirty="0" smtClean="0">
                <a:solidFill>
                  <a:srgbClr val="000000">
                    <a:lumMod val="75000"/>
                    <a:lumOff val="25000"/>
                  </a:srgbClr>
                </a:solidFill>
                <a:latin typeface="+mn-lt"/>
              </a:rPr>
              <a:t>ata </a:t>
            </a:r>
            <a:r>
              <a:rPr lang="en-US" sz="1400" b="0" dirty="0">
                <a:solidFill>
                  <a:srgbClr val="000000">
                    <a:lumMod val="75000"/>
                    <a:lumOff val="25000"/>
                  </a:srgbClr>
                </a:solidFill>
                <a:latin typeface="+mn-lt"/>
              </a:rPr>
              <a:t>from ILO global wage</a:t>
            </a:r>
            <a:r>
              <a:rPr lang="en-US" altLang="zh-CN" sz="1400" b="0" dirty="0">
                <a:solidFill>
                  <a:srgbClr val="000000">
                    <a:lumMod val="75000"/>
                    <a:lumOff val="25000"/>
                  </a:srgbClr>
                </a:solidFill>
                <a:latin typeface="+mn-lt"/>
              </a:rPr>
              <a:t> </a:t>
            </a:r>
            <a:r>
              <a:rPr lang="en-US" altLang="zh-CN" sz="1400" b="0" dirty="0" smtClean="0">
                <a:solidFill>
                  <a:srgbClr val="000000">
                    <a:lumMod val="75000"/>
                    <a:lumOff val="25000"/>
                  </a:srgbClr>
                </a:solidFill>
                <a:latin typeface="+mn-lt"/>
              </a:rPr>
              <a:t>database</a:t>
            </a:r>
          </a:p>
        </p:txBody>
      </p:sp>
    </p:spTree>
    <p:extLst>
      <p:ext uri="{BB962C8B-B14F-4D97-AF65-F5344CB8AC3E}">
        <p14:creationId xmlns:p14="http://schemas.microsoft.com/office/powerpoint/2010/main" val="4107988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a:spLocks noChangeArrowheads="1"/>
          </p:cNvSpPr>
          <p:nvPr/>
        </p:nvSpPr>
        <p:spPr bwMode="auto">
          <a:xfrm>
            <a:off x="3263114" y="4701745"/>
            <a:ext cx="5523254" cy="1102332"/>
          </a:xfrm>
          <a:prstGeom prst="rect">
            <a:avLst/>
          </a:prstGeom>
          <a:solidFill>
            <a:schemeClr val="accent1">
              <a:lumMod val="40000"/>
              <a:lumOff val="60000"/>
            </a:schemeClr>
          </a:solidFill>
          <a:ln w="9525" algn="ctr">
            <a:solidFill>
              <a:schemeClr val="accent1">
                <a:lumMod val="60000"/>
                <a:lumOff val="40000"/>
              </a:schemeClr>
            </a:solidFill>
            <a:miter lim="800000"/>
            <a:headEnd type="none" w="lg" len="lg"/>
            <a:tailEnd type="none" w="lg" len="lg"/>
          </a:ln>
        </p:spPr>
        <p:txBody>
          <a:bodyPr lIns="414000" tIns="91440" bIns="91440" anchor="ctr"/>
          <a:lstStyle/>
          <a:p>
            <a:r>
              <a:rPr lang="en-GB" sz="2000" b="0" dirty="0">
                <a:latin typeface="+mn-lt"/>
              </a:rPr>
              <a:t>Coordination of wage policies should take into account the relationship between wages &amp; productivity, and labour income shares.</a:t>
            </a:r>
          </a:p>
        </p:txBody>
      </p:sp>
      <p:sp>
        <p:nvSpPr>
          <p:cNvPr id="2" name="Title 1"/>
          <p:cNvSpPr>
            <a:spLocks noGrp="1"/>
          </p:cNvSpPr>
          <p:nvPr>
            <p:ph type="title"/>
          </p:nvPr>
        </p:nvSpPr>
        <p:spPr>
          <a:xfrm>
            <a:off x="360363" y="34995"/>
            <a:ext cx="6739080" cy="821777"/>
          </a:xfrm>
        </p:spPr>
        <p:txBody>
          <a:bodyPr/>
          <a:lstStyle/>
          <a:p>
            <a:r>
              <a:rPr lang="en-GB" sz="2400" dirty="0"/>
              <a:t>In conclusion …</a:t>
            </a:r>
            <a:endParaRPr lang="en-GB" sz="2400" dirty="0">
              <a:solidFill>
                <a:schemeClr val="accent4"/>
              </a:solidFill>
            </a:endParaRPr>
          </a:p>
        </p:txBody>
      </p:sp>
      <p:sp>
        <p:nvSpPr>
          <p:cNvPr id="5" name="Slide Number Placeholder 4"/>
          <p:cNvSpPr>
            <a:spLocks noGrp="1"/>
          </p:cNvSpPr>
          <p:nvPr>
            <p:ph type="sldNum" sz="quarter" idx="12"/>
          </p:nvPr>
        </p:nvSpPr>
        <p:spPr>
          <a:xfrm>
            <a:off x="360363" y="6355564"/>
            <a:ext cx="317500" cy="365125"/>
          </a:xfrm>
        </p:spPr>
        <p:txBody>
          <a:bodyPr/>
          <a:lstStyle/>
          <a:p>
            <a:pPr>
              <a:defRPr/>
            </a:pPr>
            <a:fld id="{6E6DCD9F-91BD-4E60-83E5-C20055D45D2B}" type="slidenum">
              <a:rPr lang="en-US" smtClean="0"/>
              <a:pPr>
                <a:defRPr/>
              </a:pPr>
              <a:t>11</a:t>
            </a:fld>
            <a:endParaRPr lang="en-US" dirty="0"/>
          </a:p>
        </p:txBody>
      </p:sp>
      <p:sp>
        <p:nvSpPr>
          <p:cNvPr id="16" name="Rectangle 9"/>
          <p:cNvSpPr>
            <a:spLocks noChangeArrowheads="1"/>
          </p:cNvSpPr>
          <p:nvPr/>
        </p:nvSpPr>
        <p:spPr bwMode="auto">
          <a:xfrm>
            <a:off x="0" y="897997"/>
            <a:ext cx="9144000" cy="88106"/>
          </a:xfrm>
          <a:prstGeom prst="rect">
            <a:avLst/>
          </a:prstGeom>
          <a:solidFill>
            <a:schemeClr val="accent1">
              <a:lumMod val="50000"/>
            </a:schemeClr>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1"/>
              </a:solidFill>
            </a:endParaRPr>
          </a:p>
        </p:txBody>
      </p:sp>
      <p:sp>
        <p:nvSpPr>
          <p:cNvPr id="17" name="Footer Placeholder 3"/>
          <p:cNvSpPr>
            <a:spLocks noGrp="1"/>
          </p:cNvSpPr>
          <p:nvPr>
            <p:ph type="ftr" sz="quarter" idx="11"/>
          </p:nvPr>
        </p:nvSpPr>
        <p:spPr>
          <a:xfrm>
            <a:off x="741363" y="6356350"/>
            <a:ext cx="5915025" cy="365125"/>
          </a:xfrm>
        </p:spPr>
        <p:txBody>
          <a:bodyPr/>
          <a:lstStyle/>
          <a:p>
            <a:pPr lvl="0"/>
            <a:r>
              <a:rPr lang="en-GB" altLang="en-US" dirty="0">
                <a:solidFill>
                  <a:schemeClr val="accent5">
                    <a:lumMod val="25000"/>
                  </a:schemeClr>
                </a:solidFill>
              </a:rPr>
              <a:t>Major Trends in Wages</a:t>
            </a:r>
            <a:endParaRPr lang="en-GB" dirty="0">
              <a:solidFill>
                <a:schemeClr val="tx1">
                  <a:lumMod val="65000"/>
                  <a:lumOff val="35000"/>
                </a:schemeClr>
              </a:solidFill>
            </a:endParaRPr>
          </a:p>
        </p:txBody>
      </p:sp>
      <p:pic>
        <p:nvPicPr>
          <p:cNvPr id="12" name="Picture 10" descr="Image result for stock index icon"/>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99164" y="0"/>
            <a:ext cx="877024" cy="87702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1950498" y="1766859"/>
            <a:ext cx="5523254" cy="1102332"/>
          </a:xfrm>
          <a:prstGeom prst="rect">
            <a:avLst/>
          </a:prstGeom>
          <a:solidFill>
            <a:schemeClr val="accent1">
              <a:lumMod val="40000"/>
              <a:lumOff val="60000"/>
            </a:schemeClr>
          </a:solidFill>
          <a:ln w="9525" algn="ctr">
            <a:solidFill>
              <a:schemeClr val="accent1"/>
            </a:solidFill>
            <a:miter lim="800000"/>
            <a:headEnd type="none" w="lg" len="lg"/>
            <a:tailEnd type="none" w="lg" len="lg"/>
          </a:ln>
        </p:spPr>
        <p:txBody>
          <a:bodyPr lIns="414000" tIns="91440" bIns="91440" anchor="ctr"/>
          <a:lstStyle/>
          <a:p>
            <a:pPr algn="l"/>
            <a:endParaRPr lang="en-US" sz="1600" b="1" dirty="0"/>
          </a:p>
        </p:txBody>
      </p:sp>
      <p:sp>
        <p:nvSpPr>
          <p:cNvPr id="11" name="AutoShape 5"/>
          <p:cNvSpPr>
            <a:spLocks noChangeArrowheads="1"/>
          </p:cNvSpPr>
          <p:nvPr/>
        </p:nvSpPr>
        <p:spPr bwMode="auto">
          <a:xfrm flipV="1">
            <a:off x="1957155" y="2316949"/>
            <a:ext cx="298653" cy="552240"/>
          </a:xfrm>
          <a:prstGeom prst="rtTriangle">
            <a:avLst/>
          </a:prstGeom>
          <a:solidFill>
            <a:srgbClr val="B2B2B2"/>
          </a:solidFill>
          <a:ln w="12700">
            <a:solidFill>
              <a:srgbClr val="B2B2B2"/>
            </a:solidFill>
            <a:miter lim="800000"/>
            <a:headEnd/>
            <a:tailEnd/>
          </a:ln>
          <a:effectLst/>
        </p:spPr>
        <p:txBody>
          <a:bodyPr wrap="none" anchor="ctr"/>
          <a:lstStyle/>
          <a:p>
            <a:endParaRPr lang="en-US" sz="1600" dirty="0"/>
          </a:p>
        </p:txBody>
      </p:sp>
      <p:sp>
        <p:nvSpPr>
          <p:cNvPr id="13" name="Freeform 18"/>
          <p:cNvSpPr>
            <a:spLocks/>
          </p:cNvSpPr>
          <p:nvPr/>
        </p:nvSpPr>
        <p:spPr bwMode="auto">
          <a:xfrm>
            <a:off x="388730" y="1628776"/>
            <a:ext cx="1867076" cy="688174"/>
          </a:xfrm>
          <a:custGeom>
            <a:avLst/>
            <a:gdLst/>
            <a:ahLst/>
            <a:cxnLst>
              <a:cxn ang="0">
                <a:pos x="1310" y="0"/>
              </a:cxn>
              <a:cxn ang="0">
                <a:pos x="1310" y="459"/>
              </a:cxn>
              <a:cxn ang="0">
                <a:pos x="0" y="460"/>
              </a:cxn>
              <a:cxn ang="0">
                <a:pos x="1" y="0"/>
              </a:cxn>
              <a:cxn ang="0">
                <a:pos x="1310" y="0"/>
              </a:cxn>
            </a:cxnLst>
            <a:rect l="0" t="0" r="r" b="b"/>
            <a:pathLst>
              <a:path w="1310" h="460">
                <a:moveTo>
                  <a:pt x="1310" y="0"/>
                </a:moveTo>
                <a:lnTo>
                  <a:pt x="1310" y="459"/>
                </a:lnTo>
                <a:lnTo>
                  <a:pt x="0" y="460"/>
                </a:lnTo>
                <a:lnTo>
                  <a:pt x="1" y="0"/>
                </a:lnTo>
                <a:lnTo>
                  <a:pt x="1310" y="0"/>
                </a:lnTo>
                <a:close/>
              </a:path>
            </a:pathLst>
          </a:custGeom>
          <a:solidFill>
            <a:schemeClr val="tx2"/>
          </a:solidFill>
          <a:ln w="12700">
            <a:solidFill>
              <a:schemeClr val="tx2"/>
            </a:solidFill>
            <a:round/>
            <a:headEnd/>
            <a:tailEnd/>
          </a:ln>
          <a:effectLst/>
        </p:spPr>
        <p:txBody>
          <a:bodyPr wrap="none" anchor="ctr"/>
          <a:lstStyle/>
          <a:p>
            <a:pPr algn="ctr"/>
            <a:r>
              <a:rPr lang="en-US" altLang="zh-CN" sz="2000" dirty="0">
                <a:solidFill>
                  <a:schemeClr val="bg1"/>
                </a:solidFill>
              </a:rPr>
              <a:t>Emerging </a:t>
            </a:r>
          </a:p>
          <a:p>
            <a:pPr algn="ctr"/>
            <a:r>
              <a:rPr lang="en-US" sz="2000" dirty="0">
                <a:solidFill>
                  <a:schemeClr val="bg1"/>
                </a:solidFill>
              </a:rPr>
              <a:t>economies</a:t>
            </a:r>
          </a:p>
        </p:txBody>
      </p:sp>
      <p:sp>
        <p:nvSpPr>
          <p:cNvPr id="14" name="Rectangle 4"/>
          <p:cNvSpPr>
            <a:spLocks noChangeArrowheads="1"/>
          </p:cNvSpPr>
          <p:nvPr/>
        </p:nvSpPr>
        <p:spPr bwMode="auto">
          <a:xfrm>
            <a:off x="2343361" y="1888022"/>
            <a:ext cx="5130391" cy="923330"/>
          </a:xfrm>
          <a:prstGeom prst="rect">
            <a:avLst/>
          </a:prstGeom>
          <a:noFill/>
          <a:ln w="12700">
            <a:noFill/>
            <a:miter lim="800000"/>
            <a:headEnd/>
            <a:tailEnd/>
          </a:ln>
          <a:effectLst/>
        </p:spPr>
        <p:txBody>
          <a:bodyPr wrap="square" lIns="0" tIns="0" rIns="0" bIns="0">
            <a:spAutoFit/>
          </a:bodyPr>
          <a:lstStyle/>
          <a:p>
            <a:pPr marL="114300" lvl="1">
              <a:buClr>
                <a:srgbClr val="177B57"/>
              </a:buClr>
              <a:buSzPct val="100000"/>
            </a:pPr>
            <a:r>
              <a:rPr lang="en-US" sz="2000" b="0" dirty="0">
                <a:solidFill>
                  <a:srgbClr val="000000"/>
                </a:solidFill>
                <a:latin typeface="Arial"/>
              </a:rPr>
              <a:t>Some emerging economies have performed well in terms of average wage growth, but the pace of convergence is slowing down  </a:t>
            </a:r>
          </a:p>
        </p:txBody>
      </p:sp>
      <p:sp>
        <p:nvSpPr>
          <p:cNvPr id="18" name="Rectangle 3"/>
          <p:cNvSpPr>
            <a:spLocks noChangeArrowheads="1"/>
          </p:cNvSpPr>
          <p:nvPr/>
        </p:nvSpPr>
        <p:spPr bwMode="auto">
          <a:xfrm>
            <a:off x="2606385" y="3229540"/>
            <a:ext cx="5523254" cy="1102332"/>
          </a:xfrm>
          <a:prstGeom prst="rect">
            <a:avLst/>
          </a:prstGeom>
          <a:solidFill>
            <a:schemeClr val="accent1">
              <a:lumMod val="40000"/>
              <a:lumOff val="60000"/>
            </a:schemeClr>
          </a:solidFill>
          <a:ln w="9525" algn="ctr">
            <a:solidFill>
              <a:schemeClr val="accent1"/>
            </a:solidFill>
            <a:miter lim="800000"/>
            <a:headEnd type="none" w="lg" len="lg"/>
            <a:tailEnd type="none" w="lg" len="lg"/>
          </a:ln>
        </p:spPr>
        <p:txBody>
          <a:bodyPr lIns="414000" tIns="91440" bIns="91440" anchor="ctr"/>
          <a:lstStyle/>
          <a:p>
            <a:pPr algn="l"/>
            <a:endParaRPr lang="en-US" sz="1600" b="1" dirty="0"/>
          </a:p>
        </p:txBody>
      </p:sp>
      <p:sp>
        <p:nvSpPr>
          <p:cNvPr id="19" name="AutoShape 5"/>
          <p:cNvSpPr>
            <a:spLocks noChangeArrowheads="1"/>
          </p:cNvSpPr>
          <p:nvPr/>
        </p:nvSpPr>
        <p:spPr bwMode="auto">
          <a:xfrm flipV="1">
            <a:off x="2613042" y="3779630"/>
            <a:ext cx="298653" cy="552240"/>
          </a:xfrm>
          <a:prstGeom prst="rtTriangle">
            <a:avLst/>
          </a:prstGeom>
          <a:solidFill>
            <a:srgbClr val="B2B2B2"/>
          </a:solidFill>
          <a:ln w="12700">
            <a:solidFill>
              <a:srgbClr val="B2B2B2"/>
            </a:solidFill>
            <a:miter lim="800000"/>
            <a:headEnd/>
            <a:tailEnd/>
          </a:ln>
          <a:effectLst/>
        </p:spPr>
        <p:txBody>
          <a:bodyPr wrap="none" anchor="ctr"/>
          <a:lstStyle/>
          <a:p>
            <a:endParaRPr lang="en-US" sz="1600" dirty="0"/>
          </a:p>
        </p:txBody>
      </p:sp>
      <p:sp>
        <p:nvSpPr>
          <p:cNvPr id="20" name="Freeform 35"/>
          <p:cNvSpPr>
            <a:spLocks/>
          </p:cNvSpPr>
          <p:nvPr/>
        </p:nvSpPr>
        <p:spPr bwMode="auto">
          <a:xfrm>
            <a:off x="1044617" y="3091457"/>
            <a:ext cx="1867076" cy="688174"/>
          </a:xfrm>
          <a:custGeom>
            <a:avLst/>
            <a:gdLst/>
            <a:ahLst/>
            <a:cxnLst>
              <a:cxn ang="0">
                <a:pos x="1310" y="0"/>
              </a:cxn>
              <a:cxn ang="0">
                <a:pos x="1310" y="459"/>
              </a:cxn>
              <a:cxn ang="0">
                <a:pos x="0" y="460"/>
              </a:cxn>
              <a:cxn ang="0">
                <a:pos x="1" y="0"/>
              </a:cxn>
              <a:cxn ang="0">
                <a:pos x="1310" y="0"/>
              </a:cxn>
            </a:cxnLst>
            <a:rect l="0" t="0" r="r" b="b"/>
            <a:pathLst>
              <a:path w="1310" h="460">
                <a:moveTo>
                  <a:pt x="1310" y="0"/>
                </a:moveTo>
                <a:lnTo>
                  <a:pt x="1310" y="459"/>
                </a:lnTo>
                <a:lnTo>
                  <a:pt x="0" y="460"/>
                </a:lnTo>
                <a:lnTo>
                  <a:pt x="1" y="0"/>
                </a:lnTo>
                <a:lnTo>
                  <a:pt x="1310" y="0"/>
                </a:lnTo>
                <a:close/>
              </a:path>
            </a:pathLst>
          </a:custGeom>
          <a:solidFill>
            <a:schemeClr val="tx2"/>
          </a:solidFill>
          <a:ln w="12700">
            <a:solidFill>
              <a:schemeClr val="tx2"/>
            </a:solidFill>
            <a:round/>
            <a:headEnd/>
            <a:tailEnd/>
          </a:ln>
          <a:effectLst/>
        </p:spPr>
        <p:txBody>
          <a:bodyPr wrap="none" anchor="ctr"/>
          <a:lstStyle/>
          <a:p>
            <a:pPr algn="ctr"/>
            <a:r>
              <a:rPr lang="en-US" sz="2000" dirty="0">
                <a:solidFill>
                  <a:schemeClr val="bg1"/>
                </a:solidFill>
              </a:rPr>
              <a:t>Developed </a:t>
            </a:r>
          </a:p>
          <a:p>
            <a:pPr algn="ctr"/>
            <a:r>
              <a:rPr lang="en-US" sz="2000" dirty="0">
                <a:solidFill>
                  <a:schemeClr val="bg1"/>
                </a:solidFill>
              </a:rPr>
              <a:t>economies</a:t>
            </a:r>
          </a:p>
        </p:txBody>
      </p:sp>
      <p:sp>
        <p:nvSpPr>
          <p:cNvPr id="21" name="Rectangle 4"/>
          <p:cNvSpPr>
            <a:spLocks noChangeArrowheads="1"/>
          </p:cNvSpPr>
          <p:nvPr/>
        </p:nvSpPr>
        <p:spPr bwMode="auto">
          <a:xfrm>
            <a:off x="2999249" y="3300493"/>
            <a:ext cx="5130391" cy="1231106"/>
          </a:xfrm>
          <a:prstGeom prst="rect">
            <a:avLst/>
          </a:prstGeom>
          <a:noFill/>
          <a:ln w="12700">
            <a:noFill/>
            <a:miter lim="800000"/>
            <a:headEnd/>
            <a:tailEnd/>
          </a:ln>
          <a:effectLst/>
        </p:spPr>
        <p:txBody>
          <a:bodyPr wrap="square" lIns="0" tIns="0" rIns="0" bIns="0">
            <a:spAutoFit/>
          </a:bodyPr>
          <a:lstStyle/>
          <a:p>
            <a:pPr marL="114300" lvl="1">
              <a:buClr>
                <a:srgbClr val="177B57"/>
              </a:buClr>
              <a:buSzPct val="100000"/>
            </a:pPr>
            <a:r>
              <a:rPr lang="en-US" sz="2000" b="0" dirty="0">
                <a:solidFill>
                  <a:srgbClr val="000000"/>
                </a:solidFill>
                <a:latin typeface="Arial"/>
              </a:rPr>
              <a:t>Wage growth has been slow in many developed economies, lagging overall behind productivity growth </a:t>
            </a:r>
          </a:p>
          <a:p>
            <a:pPr marL="288925" lvl="1" indent="-174625" fontAlgn="base">
              <a:buClr>
                <a:srgbClr val="177B57"/>
              </a:buClr>
              <a:buSzPct val="100000"/>
              <a:buFont typeface="Arial"/>
              <a:buChar char="•"/>
            </a:pPr>
            <a:endParaRPr lang="en-US" sz="2000" dirty="0">
              <a:solidFill>
                <a:srgbClr val="000000"/>
              </a:solidFill>
            </a:endParaRPr>
          </a:p>
        </p:txBody>
      </p:sp>
      <p:sp>
        <p:nvSpPr>
          <p:cNvPr id="23" name="AutoShape 5"/>
          <p:cNvSpPr>
            <a:spLocks noChangeArrowheads="1"/>
          </p:cNvSpPr>
          <p:nvPr/>
        </p:nvSpPr>
        <p:spPr bwMode="auto">
          <a:xfrm flipV="1">
            <a:off x="3268929" y="5242310"/>
            <a:ext cx="298653" cy="552240"/>
          </a:xfrm>
          <a:prstGeom prst="rtTriangle">
            <a:avLst/>
          </a:prstGeom>
          <a:solidFill>
            <a:srgbClr val="B2B2B2"/>
          </a:solidFill>
          <a:ln w="12700">
            <a:solidFill>
              <a:srgbClr val="B2B2B2"/>
            </a:solidFill>
            <a:miter lim="800000"/>
            <a:headEnd/>
            <a:tailEnd/>
          </a:ln>
          <a:effectLst/>
        </p:spPr>
        <p:txBody>
          <a:bodyPr wrap="none" anchor="ctr"/>
          <a:lstStyle/>
          <a:p>
            <a:endParaRPr lang="en-US" sz="1600" dirty="0"/>
          </a:p>
        </p:txBody>
      </p:sp>
      <p:sp>
        <p:nvSpPr>
          <p:cNvPr id="24" name="Freeform 40"/>
          <p:cNvSpPr>
            <a:spLocks/>
          </p:cNvSpPr>
          <p:nvPr/>
        </p:nvSpPr>
        <p:spPr bwMode="auto">
          <a:xfrm>
            <a:off x="1700504" y="4554137"/>
            <a:ext cx="1867076" cy="688174"/>
          </a:xfrm>
          <a:custGeom>
            <a:avLst/>
            <a:gdLst/>
            <a:ahLst/>
            <a:cxnLst>
              <a:cxn ang="0">
                <a:pos x="1310" y="0"/>
              </a:cxn>
              <a:cxn ang="0">
                <a:pos x="1310" y="459"/>
              </a:cxn>
              <a:cxn ang="0">
                <a:pos x="0" y="460"/>
              </a:cxn>
              <a:cxn ang="0">
                <a:pos x="1" y="0"/>
              </a:cxn>
              <a:cxn ang="0">
                <a:pos x="1310" y="0"/>
              </a:cxn>
            </a:cxnLst>
            <a:rect l="0" t="0" r="r" b="b"/>
            <a:pathLst>
              <a:path w="1310" h="460">
                <a:moveTo>
                  <a:pt x="1310" y="0"/>
                </a:moveTo>
                <a:lnTo>
                  <a:pt x="1310" y="459"/>
                </a:lnTo>
                <a:lnTo>
                  <a:pt x="0" y="460"/>
                </a:lnTo>
                <a:lnTo>
                  <a:pt x="1" y="0"/>
                </a:lnTo>
                <a:lnTo>
                  <a:pt x="1310" y="0"/>
                </a:lnTo>
                <a:close/>
              </a:path>
            </a:pathLst>
          </a:custGeom>
          <a:solidFill>
            <a:schemeClr val="tx2"/>
          </a:solidFill>
          <a:ln w="12700">
            <a:solidFill>
              <a:schemeClr val="tx2"/>
            </a:solidFill>
            <a:round/>
            <a:headEnd/>
            <a:tailEnd/>
          </a:ln>
          <a:effectLst/>
        </p:spPr>
        <p:txBody>
          <a:bodyPr wrap="none" anchor="ctr"/>
          <a:lstStyle/>
          <a:p>
            <a:pPr algn="ctr"/>
            <a:r>
              <a:rPr lang="en-US" sz="2000" b="1" dirty="0">
                <a:solidFill>
                  <a:schemeClr val="bg1"/>
                </a:solidFill>
              </a:rPr>
              <a:t>Coordination</a:t>
            </a:r>
          </a:p>
        </p:txBody>
      </p:sp>
      <p:sp>
        <p:nvSpPr>
          <p:cNvPr id="25" name="Rectangle 4"/>
          <p:cNvSpPr>
            <a:spLocks noChangeArrowheads="1"/>
          </p:cNvSpPr>
          <p:nvPr/>
        </p:nvSpPr>
        <p:spPr bwMode="auto">
          <a:xfrm>
            <a:off x="3655136" y="4812499"/>
            <a:ext cx="5130391" cy="215444"/>
          </a:xfrm>
          <a:prstGeom prst="rect">
            <a:avLst/>
          </a:prstGeom>
          <a:noFill/>
          <a:ln w="12700">
            <a:noFill/>
            <a:miter lim="800000"/>
            <a:headEnd/>
            <a:tailEnd/>
          </a:ln>
          <a:effectLst/>
        </p:spPr>
        <p:txBody>
          <a:bodyPr wrap="square" lIns="0" tIns="0" rIns="0" bIns="0">
            <a:spAutoFit/>
          </a:bodyPr>
          <a:lstStyle/>
          <a:p>
            <a:pPr marL="288925" lvl="1" indent="-174625" fontAlgn="base">
              <a:buClr>
                <a:srgbClr val="177B57"/>
              </a:buClr>
              <a:buSzPct val="100000"/>
              <a:buFont typeface="Arial"/>
              <a:buChar char="•"/>
            </a:pPr>
            <a:endParaRPr lang="en-US" sz="1400" dirty="0">
              <a:solidFill>
                <a:srgbClr val="000000"/>
              </a:solidFill>
            </a:endParaRPr>
          </a:p>
        </p:txBody>
      </p:sp>
    </p:spTree>
    <p:extLst>
      <p:ext uri="{BB962C8B-B14F-4D97-AF65-F5344CB8AC3E}">
        <p14:creationId xmlns:p14="http://schemas.microsoft.com/office/powerpoint/2010/main" val="27094892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5F8CF0D0-6D51-4BA1-B574-B3D52DB537EB}" type="slidenum">
              <a:rPr lang="en-US"/>
              <a:pPr>
                <a:defRPr/>
              </a:pPr>
              <a:t>12</a:t>
            </a:fld>
            <a:endParaRPr lang="en-US" dirty="0"/>
          </a:p>
        </p:txBody>
      </p:sp>
      <p:sp>
        <p:nvSpPr>
          <p:cNvPr id="4" name="Footer Placeholder 3"/>
          <p:cNvSpPr>
            <a:spLocks noGrp="1"/>
          </p:cNvSpPr>
          <p:nvPr>
            <p:ph type="ftr" sz="quarter" idx="14"/>
          </p:nvPr>
        </p:nvSpPr>
        <p:spPr/>
        <p:txBody>
          <a:bodyPr>
            <a:normAutofit/>
          </a:bodyPr>
          <a:lstStyle/>
          <a:p>
            <a:pPr>
              <a:defRPr/>
            </a:pPr>
            <a:r>
              <a:rPr lang="en-US" dirty="0">
                <a:solidFill>
                  <a:schemeClr val="accent5">
                    <a:lumMod val="25000"/>
                  </a:schemeClr>
                </a:solidFill>
              </a:rPr>
              <a:t>Global Wage Report 2016/17</a:t>
            </a:r>
          </a:p>
        </p:txBody>
      </p:sp>
      <p:pic>
        <p:nvPicPr>
          <p:cNvPr id="15" name="Picture 14"/>
          <p:cNvPicPr>
            <a:picLocks noChangeAspect="1"/>
          </p:cNvPicPr>
          <p:nvPr/>
        </p:nvPicPr>
        <p:blipFill>
          <a:blip r:embed="rId3"/>
          <a:stretch>
            <a:fillRect/>
          </a:stretch>
        </p:blipFill>
        <p:spPr>
          <a:xfrm>
            <a:off x="6195904" y="2369339"/>
            <a:ext cx="2192018" cy="2920465"/>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493029" y="2073461"/>
            <a:ext cx="6096000" cy="3696226"/>
          </a:xfrm>
          <a:prstGeom prst="rect">
            <a:avLst/>
          </a:prstGeom>
        </p:spPr>
        <p:txBody>
          <a:bodyPr/>
          <a:lstStyle/>
          <a:p>
            <a:pPr lvl="0">
              <a:lnSpc>
                <a:spcPct val="200000"/>
              </a:lnSpc>
            </a:pPr>
            <a:r>
              <a:rPr lang="en-GB" altLang="en-US" sz="2200" dirty="0">
                <a:solidFill>
                  <a:schemeClr val="bg2"/>
                </a:solidFill>
                <a:latin typeface="+mj-lt"/>
                <a:cs typeface="Times New Roman" panose="02020603050405020304" pitchFamily="18" charset="0"/>
              </a:rPr>
              <a:t>Part I: Major Trends in Wages</a:t>
            </a:r>
          </a:p>
          <a:p>
            <a:pPr marL="457200" indent="-457200">
              <a:buFont typeface="Arial" panose="020B0604020202020204" pitchFamily="34" charset="0"/>
              <a:buChar char="•"/>
            </a:pPr>
            <a:r>
              <a:rPr lang="en-GB" b="0" dirty="0">
                <a:solidFill>
                  <a:schemeClr val="bg2"/>
                </a:solidFill>
                <a:latin typeface="+mn-lt"/>
              </a:rPr>
              <a:t>Global trends</a:t>
            </a:r>
          </a:p>
          <a:p>
            <a:pPr marL="457200" lvl="0" indent="-457200">
              <a:buFont typeface="Arial" panose="020B0604020202020204" pitchFamily="34" charset="0"/>
              <a:buChar char="•"/>
            </a:pPr>
            <a:r>
              <a:rPr lang="en-GB" b="0" dirty="0">
                <a:solidFill>
                  <a:schemeClr val="bg2"/>
                </a:solidFill>
                <a:latin typeface="+mn-lt"/>
              </a:rPr>
              <a:t>Wages, productivity and labour shares</a:t>
            </a:r>
          </a:p>
          <a:p>
            <a:pPr lvl="0">
              <a:lnSpc>
                <a:spcPct val="200000"/>
              </a:lnSpc>
            </a:pPr>
            <a:r>
              <a:rPr lang="en-US" altLang="en-US" sz="2200" b="1" dirty="0">
                <a:solidFill>
                  <a:schemeClr val="tx2"/>
                </a:solidFill>
                <a:latin typeface="+mj-lt"/>
                <a:cs typeface="Times New Roman" panose="02020603050405020304" pitchFamily="18" charset="0"/>
              </a:rPr>
              <a:t>Part II: Wage Inequality in the Workplace</a:t>
            </a:r>
          </a:p>
          <a:p>
            <a:pPr marL="457200" lvl="0" indent="-457200">
              <a:buFont typeface="Arial" panose="020B0604020202020204" pitchFamily="34" charset="0"/>
              <a:buChar char="•"/>
            </a:pPr>
            <a:r>
              <a:rPr lang="en-GB" b="0" dirty="0">
                <a:solidFill>
                  <a:schemeClr val="tx2"/>
                </a:solidFill>
                <a:latin typeface="+mn-lt"/>
              </a:rPr>
              <a:t>The extent of wage inequality</a:t>
            </a:r>
          </a:p>
          <a:p>
            <a:pPr marL="457200" lvl="0" indent="-457200">
              <a:buFont typeface="Arial" panose="020B0604020202020204" pitchFamily="34" charset="0"/>
              <a:buChar char="•"/>
            </a:pPr>
            <a:r>
              <a:rPr lang="en-GB" b="0" dirty="0">
                <a:solidFill>
                  <a:schemeClr val="tx2"/>
                </a:solidFill>
                <a:latin typeface="+mn-lt"/>
              </a:rPr>
              <a:t>Within &amp; between enterprises</a:t>
            </a:r>
          </a:p>
          <a:p>
            <a:pPr marL="457200" lvl="0" indent="-457200">
              <a:buFont typeface="Arial" panose="020B0604020202020204" pitchFamily="34" charset="0"/>
              <a:buChar char="•"/>
            </a:pPr>
            <a:r>
              <a:rPr lang="en-GB" b="0" dirty="0">
                <a:solidFill>
                  <a:schemeClr val="tx2"/>
                </a:solidFill>
                <a:latin typeface="+mn-lt"/>
              </a:rPr>
              <a:t>Gender pay gaps</a:t>
            </a:r>
          </a:p>
          <a:p>
            <a:pPr lvl="0">
              <a:lnSpc>
                <a:spcPct val="200000"/>
              </a:lnSpc>
            </a:pPr>
            <a:r>
              <a:rPr lang="en-GB" sz="2200" dirty="0">
                <a:solidFill>
                  <a:schemeClr val="bg2"/>
                </a:solidFill>
                <a:latin typeface="+mj-lt"/>
              </a:rPr>
              <a:t>Part III: Summary &amp; Conclusion</a:t>
            </a:r>
            <a:endParaRPr lang="en-GB" sz="2200" b="1" dirty="0">
              <a:solidFill>
                <a:schemeClr val="bg2"/>
              </a:solidFill>
              <a:latin typeface="+mj-lt"/>
            </a:endParaRPr>
          </a:p>
        </p:txBody>
      </p:sp>
      <p:sp>
        <p:nvSpPr>
          <p:cNvPr id="18" name="Rectangle 17"/>
          <p:cNvSpPr/>
          <p:nvPr/>
        </p:nvSpPr>
        <p:spPr>
          <a:xfrm>
            <a:off x="467555" y="1085287"/>
            <a:ext cx="2167371" cy="880098"/>
          </a:xfrm>
          <a:prstGeom prst="rect">
            <a:avLst/>
          </a:prstGeom>
        </p:spPr>
        <p:txBody>
          <a:bodyPr/>
          <a:lstStyle/>
          <a:p>
            <a:pPr lvl="0">
              <a:lnSpc>
                <a:spcPct val="150000"/>
              </a:lnSpc>
            </a:pPr>
            <a:r>
              <a:rPr lang="en-US" altLang="zh-CN" sz="2600" b="1" dirty="0">
                <a:solidFill>
                  <a:schemeClr val="tx2"/>
                </a:solidFill>
                <a:latin typeface="+mj-lt"/>
              </a:rPr>
              <a:t>Outline</a:t>
            </a:r>
            <a:endParaRPr lang="en-GB" sz="2600" b="1" dirty="0">
              <a:solidFill>
                <a:schemeClr val="tx2"/>
              </a:solidFill>
              <a:latin typeface="+mj-lt"/>
            </a:endParaRPr>
          </a:p>
        </p:txBody>
      </p:sp>
      <p:pic>
        <p:nvPicPr>
          <p:cNvPr id="17" name="Picture 10" descr="Image result for minimum wage icon"/>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3665" y="15437"/>
            <a:ext cx="944348" cy="85786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Related image"/>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1710" y="90360"/>
            <a:ext cx="1192475" cy="73383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6">
            <a:duotone>
              <a:schemeClr val="accent1">
                <a:shade val="45000"/>
                <a:satMod val="135000"/>
              </a:schemeClr>
              <a:prstClr val="white"/>
            </a:duotone>
          </a:blip>
          <a:stretch>
            <a:fillRect/>
          </a:stretch>
        </p:blipFill>
        <p:spPr>
          <a:xfrm>
            <a:off x="2827552" y="16371"/>
            <a:ext cx="867535" cy="867535"/>
          </a:xfrm>
          <a:prstGeom prst="rect">
            <a:avLst/>
          </a:prstGeom>
        </p:spPr>
      </p:pic>
      <p:pic>
        <p:nvPicPr>
          <p:cNvPr id="21" name="Picture 20"/>
          <p:cNvPicPr>
            <a:picLocks noChangeAspect="1"/>
          </p:cNvPicPr>
          <p:nvPr/>
        </p:nvPicPr>
        <p:blipFill>
          <a:blip r:embed="rId7">
            <a:duotone>
              <a:schemeClr val="accent1">
                <a:shade val="45000"/>
                <a:satMod val="135000"/>
              </a:schemeClr>
              <a:prstClr val="white"/>
            </a:duotone>
          </a:blip>
          <a:stretch>
            <a:fillRect/>
          </a:stretch>
        </p:blipFill>
        <p:spPr>
          <a:xfrm>
            <a:off x="1121306" y="18487"/>
            <a:ext cx="859871" cy="865419"/>
          </a:xfrm>
          <a:prstGeom prst="rect">
            <a:avLst/>
          </a:prstGeom>
        </p:spPr>
      </p:pic>
      <p:pic>
        <p:nvPicPr>
          <p:cNvPr id="22" name="Picture 10" descr="Image result for earning money icon"/>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32380" y="42473"/>
            <a:ext cx="824191" cy="82419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0" descr="Image result for earning money icon"/>
          <p:cNvPicPr>
            <a:picLocks noChangeAspect="1" noChangeArrowheads="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86031" y="21348"/>
            <a:ext cx="826941" cy="78171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pay equality wage icon"/>
          <p:cNvPicPr>
            <a:picLocks noChangeAspect="1" noChangeArrowheads="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88054" y="47591"/>
            <a:ext cx="948856" cy="81330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Image result for pay equality wage icon"/>
          <p:cNvPicPr>
            <a:picLocks noChangeAspect="1" noChangeArrowheads="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01935" y="28973"/>
            <a:ext cx="873275" cy="84430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descr="Image result for minimum wage icon"/>
          <p:cNvPicPr>
            <a:picLocks noChangeAspect="1" noChangeArrowheads="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38955" y="76399"/>
            <a:ext cx="1193147" cy="74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024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34995"/>
            <a:ext cx="6739080" cy="821777"/>
          </a:xfrm>
        </p:spPr>
        <p:txBody>
          <a:bodyPr/>
          <a:lstStyle/>
          <a:p>
            <a:r>
              <a:rPr lang="en-GB" sz="2400" dirty="0"/>
              <a:t>Motivation and Data Sources</a:t>
            </a:r>
          </a:p>
        </p:txBody>
      </p:sp>
      <p:sp>
        <p:nvSpPr>
          <p:cNvPr id="5" name="Slide Number Placeholder 4"/>
          <p:cNvSpPr>
            <a:spLocks noGrp="1"/>
          </p:cNvSpPr>
          <p:nvPr>
            <p:ph type="sldNum" sz="quarter" idx="12"/>
          </p:nvPr>
        </p:nvSpPr>
        <p:spPr>
          <a:xfrm>
            <a:off x="360363" y="6355564"/>
            <a:ext cx="317500" cy="365125"/>
          </a:xfrm>
        </p:spPr>
        <p:txBody>
          <a:bodyPr/>
          <a:lstStyle/>
          <a:p>
            <a:pPr>
              <a:defRPr/>
            </a:pPr>
            <a:fld id="{6E6DCD9F-91BD-4E60-83E5-C20055D45D2B}" type="slidenum">
              <a:rPr lang="en-US" smtClean="0"/>
              <a:pPr>
                <a:defRPr/>
              </a:pPr>
              <a:t>13</a:t>
            </a:fld>
            <a:endParaRPr lang="en-US" dirty="0"/>
          </a:p>
        </p:txBody>
      </p:sp>
      <p:sp>
        <p:nvSpPr>
          <p:cNvPr id="16" name="Rectangle 9"/>
          <p:cNvSpPr>
            <a:spLocks noChangeArrowheads="1"/>
          </p:cNvSpPr>
          <p:nvPr/>
        </p:nvSpPr>
        <p:spPr bwMode="auto">
          <a:xfrm>
            <a:off x="0" y="897997"/>
            <a:ext cx="9144000" cy="88106"/>
          </a:xfrm>
          <a:prstGeom prst="rect">
            <a:avLst/>
          </a:prstGeom>
          <a:solidFill>
            <a:schemeClr val="accent1">
              <a:lumMod val="50000"/>
            </a:schemeClr>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1"/>
              </a:solidFill>
            </a:endParaRPr>
          </a:p>
        </p:txBody>
      </p:sp>
      <p:sp>
        <p:nvSpPr>
          <p:cNvPr id="17" name="Footer Placeholder 3"/>
          <p:cNvSpPr>
            <a:spLocks noGrp="1"/>
          </p:cNvSpPr>
          <p:nvPr>
            <p:ph type="ftr" sz="quarter" idx="11"/>
          </p:nvPr>
        </p:nvSpPr>
        <p:spPr>
          <a:xfrm>
            <a:off x="741363" y="6356350"/>
            <a:ext cx="5915025" cy="365125"/>
          </a:xfrm>
        </p:spPr>
        <p:txBody>
          <a:bodyPr/>
          <a:lstStyle/>
          <a:p>
            <a:pPr lvl="0"/>
            <a:r>
              <a:rPr lang="en-GB" altLang="en-US" dirty="0">
                <a:solidFill>
                  <a:schemeClr val="accent5">
                    <a:lumMod val="25000"/>
                  </a:schemeClr>
                </a:solidFill>
              </a:rPr>
              <a:t>Wage Inequality in the Workplace</a:t>
            </a:r>
            <a:endParaRPr lang="en-GB" dirty="0">
              <a:solidFill>
                <a:schemeClr val="tx1">
                  <a:lumMod val="65000"/>
                  <a:lumOff val="35000"/>
                </a:schemeClr>
              </a:solidFill>
            </a:endParaRPr>
          </a:p>
        </p:txBody>
      </p:sp>
      <p:sp>
        <p:nvSpPr>
          <p:cNvPr id="11" name="Rectangle 4"/>
          <p:cNvSpPr>
            <a:spLocks noChangeArrowheads="1"/>
          </p:cNvSpPr>
          <p:nvPr/>
        </p:nvSpPr>
        <p:spPr bwMode="gray">
          <a:xfrm>
            <a:off x="318050" y="1343531"/>
            <a:ext cx="3965715" cy="4308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wrap="square" tIns="91440" bIns="91440" anchor="b">
            <a:spAutoFit/>
          </a:bodyPr>
          <a:lstStyle/>
          <a:p>
            <a:pPr algn="ctr" fontAlgn="base">
              <a:spcBef>
                <a:spcPct val="0"/>
              </a:spcBef>
              <a:spcAft>
                <a:spcPct val="0"/>
              </a:spcAft>
            </a:pPr>
            <a:r>
              <a:rPr lang="en-US" sz="1600" b="1" dirty="0">
                <a:solidFill>
                  <a:srgbClr val="000000"/>
                </a:solidFill>
                <a:latin typeface="+mj-lt"/>
              </a:rPr>
              <a:t>Motivation for Part II</a:t>
            </a:r>
          </a:p>
        </p:txBody>
      </p:sp>
      <p:sp>
        <p:nvSpPr>
          <p:cNvPr id="12" name="Rectangle 45"/>
          <p:cNvSpPr>
            <a:spLocks noChangeArrowheads="1"/>
          </p:cNvSpPr>
          <p:nvPr/>
        </p:nvSpPr>
        <p:spPr bwMode="auto">
          <a:xfrm>
            <a:off x="379963" y="3839194"/>
            <a:ext cx="3859074" cy="1333476"/>
          </a:xfrm>
          <a:prstGeom prst="rect">
            <a:avLst/>
          </a:prstGeom>
          <a:solidFill>
            <a:schemeClr val="accent1">
              <a:lumMod val="60000"/>
              <a:lumOff val="40000"/>
            </a:schemeClr>
          </a:solidFill>
          <a:ln w="9525" algn="ctr">
            <a:solidFill>
              <a:schemeClr val="accent1"/>
            </a:solidFill>
            <a:miter lim="800000"/>
            <a:headEnd type="none" w="lg" len="lg"/>
            <a:tailEnd type="none" w="lg" len="lg"/>
          </a:ln>
          <a:effectLst/>
        </p:spPr>
        <p:txBody>
          <a:bodyPr lIns="1296000" tIns="90000" rIns="0" bIns="90000" anchor="ctr">
            <a:noAutofit/>
          </a:bodyPr>
          <a:lstStyle/>
          <a:p>
            <a:pPr marL="1588" lvl="1">
              <a:spcBef>
                <a:spcPct val="50000"/>
              </a:spcBef>
            </a:pPr>
            <a:r>
              <a:rPr lang="en-US" sz="1300" b="0" dirty="0">
                <a:solidFill>
                  <a:srgbClr val="000000"/>
                </a:solidFill>
                <a:latin typeface="+mn-lt"/>
              </a:rPr>
              <a:t>Debate has mostly focused on the characteristics of workers, and the effects of technology and globalization. A new literature looks at the role of the workplace.  </a:t>
            </a:r>
          </a:p>
        </p:txBody>
      </p:sp>
      <p:sp>
        <p:nvSpPr>
          <p:cNvPr id="13" name="Rectangle 45"/>
          <p:cNvSpPr>
            <a:spLocks noChangeArrowheads="1"/>
          </p:cNvSpPr>
          <p:nvPr/>
        </p:nvSpPr>
        <p:spPr bwMode="auto">
          <a:xfrm>
            <a:off x="347809" y="2041866"/>
            <a:ext cx="3891228" cy="1170977"/>
          </a:xfrm>
          <a:prstGeom prst="rect">
            <a:avLst/>
          </a:prstGeom>
          <a:solidFill>
            <a:schemeClr val="accent1">
              <a:lumMod val="60000"/>
              <a:lumOff val="40000"/>
            </a:schemeClr>
          </a:solidFill>
          <a:ln w="9525" algn="ctr">
            <a:solidFill>
              <a:schemeClr val="accent1"/>
            </a:solidFill>
            <a:miter lim="800000"/>
            <a:headEnd type="none" w="lg" len="lg"/>
            <a:tailEnd type="none" w="lg" len="lg"/>
          </a:ln>
          <a:effectLst/>
        </p:spPr>
        <p:txBody>
          <a:bodyPr lIns="1296000" tIns="90000" rIns="0" bIns="90000" anchor="ctr">
            <a:noAutofit/>
          </a:bodyPr>
          <a:lstStyle/>
          <a:p>
            <a:pPr marL="1588" lvl="1">
              <a:spcBef>
                <a:spcPct val="50000"/>
              </a:spcBef>
            </a:pPr>
            <a:r>
              <a:rPr lang="en-US" sz="1400" b="0" dirty="0">
                <a:solidFill>
                  <a:srgbClr val="000000"/>
                </a:solidFill>
                <a:latin typeface="+mn-lt"/>
              </a:rPr>
              <a:t>Excessive inequality is bad for economic growth; It reduces social mobility and creates divisions within society.</a:t>
            </a:r>
          </a:p>
        </p:txBody>
      </p:sp>
      <p:sp>
        <p:nvSpPr>
          <p:cNvPr id="22" name="Rectangle 21"/>
          <p:cNvSpPr/>
          <p:nvPr/>
        </p:nvSpPr>
        <p:spPr>
          <a:xfrm>
            <a:off x="4647087" y="2226786"/>
            <a:ext cx="3999956" cy="323959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16634" rIns="0" bIns="16634" rtlCol="0" anchor="t" anchorCtr="0">
            <a:spAutoFit/>
          </a:bodyPr>
          <a:lstStyle/>
          <a:p>
            <a:pPr marL="0" lvl="1">
              <a:spcBef>
                <a:spcPts val="1662"/>
              </a:spcBef>
              <a:buClr>
                <a:srgbClr val="177B57"/>
              </a:buClr>
              <a:buSzPct val="100000"/>
            </a:pPr>
            <a:r>
              <a:rPr lang="en-US" sz="1800" b="0" dirty="0">
                <a:solidFill>
                  <a:srgbClr val="000000"/>
                </a:solidFill>
              </a:rPr>
              <a:t>For Europe, we use EMPLOYER-EMPLOYEE matched data (Structure of Earnings Survey, Eurostat). </a:t>
            </a:r>
          </a:p>
          <a:p>
            <a:pPr marL="0" lvl="1">
              <a:spcBef>
                <a:spcPts val="1662"/>
              </a:spcBef>
              <a:buClr>
                <a:srgbClr val="177B57"/>
              </a:buClr>
              <a:buSzPct val="100000"/>
            </a:pPr>
            <a:r>
              <a:rPr lang="en-US" sz="1800" b="0" dirty="0">
                <a:solidFill>
                  <a:srgbClr val="000000"/>
                </a:solidFill>
              </a:rPr>
              <a:t>22 Countries, 2002 to 2010, 22 million wage employees from about 1.1 million enterprises</a:t>
            </a:r>
          </a:p>
          <a:p>
            <a:pPr marL="0" lvl="1">
              <a:spcBef>
                <a:spcPts val="1662"/>
              </a:spcBef>
              <a:buClr>
                <a:srgbClr val="177B57"/>
              </a:buClr>
              <a:buSzPct val="100000"/>
            </a:pPr>
            <a:r>
              <a:rPr lang="en-US" sz="1800" b="0" dirty="0">
                <a:solidFill>
                  <a:srgbClr val="000000"/>
                </a:solidFill>
              </a:rPr>
              <a:t>For Emerging &amp; Low income Economies, such data is not available. Instead, we used </a:t>
            </a:r>
            <a:r>
              <a:rPr lang="en-US" sz="1800" b="0" dirty="0" err="1">
                <a:solidFill>
                  <a:srgbClr val="000000"/>
                </a:solidFill>
              </a:rPr>
              <a:t>labour</a:t>
            </a:r>
            <a:r>
              <a:rPr lang="en-US" sz="1800" b="0" dirty="0">
                <a:solidFill>
                  <a:srgbClr val="000000"/>
                </a:solidFill>
              </a:rPr>
              <a:t> &amp; household surveys &amp; enterprise level surveys </a:t>
            </a:r>
            <a:endParaRPr lang="en-US" sz="1800" b="0" dirty="0">
              <a:solidFill>
                <a:srgbClr val="000000"/>
              </a:solidFill>
              <a:latin typeface="Arial"/>
            </a:endParaRPr>
          </a:p>
        </p:txBody>
      </p:sp>
      <p:sp>
        <p:nvSpPr>
          <p:cNvPr id="23" name="Rectangle 4"/>
          <p:cNvSpPr>
            <a:spLocks noChangeArrowheads="1"/>
          </p:cNvSpPr>
          <p:nvPr/>
        </p:nvSpPr>
        <p:spPr bwMode="gray">
          <a:xfrm>
            <a:off x="4691270" y="1366121"/>
            <a:ext cx="3851413" cy="416682"/>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wrap="square" tIns="84406" bIns="84406" anchor="b">
            <a:spAutoFit/>
          </a:bodyPr>
          <a:lstStyle/>
          <a:p>
            <a:pPr algn="ctr" fontAlgn="base">
              <a:spcBef>
                <a:spcPct val="0"/>
              </a:spcBef>
              <a:spcAft>
                <a:spcPct val="0"/>
              </a:spcAft>
            </a:pPr>
            <a:r>
              <a:rPr lang="en-US" dirty="0">
                <a:solidFill>
                  <a:srgbClr val="000000"/>
                </a:solidFill>
                <a:latin typeface="+mj-lt"/>
              </a:rPr>
              <a:t>Data sources for Part II</a:t>
            </a:r>
          </a:p>
        </p:txBody>
      </p:sp>
      <p:grpSp>
        <p:nvGrpSpPr>
          <p:cNvPr id="27" name="Group 70"/>
          <p:cNvGrpSpPr/>
          <p:nvPr/>
        </p:nvGrpSpPr>
        <p:grpSpPr>
          <a:xfrm>
            <a:off x="4400445" y="2417140"/>
            <a:ext cx="234496" cy="363324"/>
            <a:chOff x="5451474" y="1221070"/>
            <a:chExt cx="367819" cy="552450"/>
          </a:xfrm>
        </p:grpSpPr>
        <p:sp>
          <p:nvSpPr>
            <p:cNvPr id="28" name="Rectangle 27"/>
            <p:cNvSpPr/>
            <p:nvPr/>
          </p:nvSpPr>
          <p:spPr>
            <a:xfrm>
              <a:off x="5470525" y="1221070"/>
              <a:ext cx="348768" cy="552450"/>
            </a:xfrm>
            <a:prstGeom prst="rect">
              <a:avLst/>
            </a:prstGeom>
            <a:solidFill>
              <a:srgbClr val="E2E2E2"/>
            </a:solidFill>
            <a:ln w="9525" cap="flat" cmpd="sng" algn="ctr">
              <a:solidFill>
                <a:srgbClr val="E2E2E2"/>
              </a:solidFill>
              <a:prstDash val="solid"/>
            </a:ln>
            <a:effectLst/>
          </p:spPr>
          <p:txBody>
            <a:bodyPr tIns="83077" bIns="83077" rtlCol="0" anchor="ctr" anchorCtr="0"/>
            <a:lstStyle/>
            <a:p>
              <a:pPr algn="ctr">
                <a:defRPr/>
              </a:pPr>
              <a:endParaRPr lang="en-US" sz="1292" kern="0" dirty="0">
                <a:solidFill>
                  <a:srgbClr val="000000"/>
                </a:solidFill>
                <a:latin typeface="Arial" pitchFamily="34" charset="0"/>
                <a:cs typeface="Arial" pitchFamily="34" charset="0"/>
              </a:endParaRPr>
            </a:p>
          </p:txBody>
        </p:sp>
        <p:sp>
          <p:nvSpPr>
            <p:cNvPr id="29" name="Block arrow"/>
            <p:cNvSpPr>
              <a:spLocks noChangeArrowheads="1"/>
            </p:cNvSpPr>
            <p:nvPr/>
          </p:nvSpPr>
          <p:spPr bwMode="gray">
            <a:xfrm>
              <a:off x="5451474" y="1268695"/>
              <a:ext cx="247650" cy="457200"/>
            </a:xfrm>
            <a:prstGeom prst="rightArrow">
              <a:avLst>
                <a:gd name="adj1" fmla="val 50000"/>
                <a:gd name="adj2" fmla="val 63403"/>
              </a:avLst>
            </a:prstGeom>
            <a:solidFill>
              <a:srgbClr val="FFFFFF"/>
            </a:solidFill>
            <a:ln w="9525" algn="ctr">
              <a:solidFill>
                <a:srgbClr val="FFFFFF"/>
              </a:solidFill>
              <a:miter lim="800000"/>
              <a:headEnd/>
              <a:tailEnd/>
            </a:ln>
          </p:spPr>
          <p:txBody>
            <a:bodyPr wrap="none" anchor="ctr"/>
            <a:lstStyle/>
            <a:p>
              <a:pPr algn="ctr">
                <a:defRPr/>
              </a:pPr>
              <a:endParaRPr lang="en-US" sz="1292" kern="0" dirty="0">
                <a:solidFill>
                  <a:srgbClr val="000000"/>
                </a:solidFill>
                <a:latin typeface="Arial" pitchFamily="34" charset="0"/>
                <a:cs typeface="Arial" pitchFamily="34" charset="0"/>
              </a:endParaRPr>
            </a:p>
          </p:txBody>
        </p:sp>
      </p:grpSp>
      <p:grpSp>
        <p:nvGrpSpPr>
          <p:cNvPr id="30" name="Group 73"/>
          <p:cNvGrpSpPr/>
          <p:nvPr/>
        </p:nvGrpSpPr>
        <p:grpSpPr>
          <a:xfrm>
            <a:off x="4400445" y="3138685"/>
            <a:ext cx="234496" cy="363324"/>
            <a:chOff x="5451474" y="1221070"/>
            <a:chExt cx="367819" cy="552450"/>
          </a:xfrm>
        </p:grpSpPr>
        <p:sp>
          <p:nvSpPr>
            <p:cNvPr id="31" name="Rectangle 30"/>
            <p:cNvSpPr/>
            <p:nvPr/>
          </p:nvSpPr>
          <p:spPr>
            <a:xfrm>
              <a:off x="5470525" y="1221070"/>
              <a:ext cx="348768" cy="552450"/>
            </a:xfrm>
            <a:prstGeom prst="rect">
              <a:avLst/>
            </a:prstGeom>
            <a:solidFill>
              <a:srgbClr val="E2E2E2"/>
            </a:solidFill>
            <a:ln w="9525" cap="flat" cmpd="sng" algn="ctr">
              <a:solidFill>
                <a:srgbClr val="E2E2E2"/>
              </a:solidFill>
              <a:prstDash val="solid"/>
            </a:ln>
            <a:effectLst/>
          </p:spPr>
          <p:txBody>
            <a:bodyPr tIns="83077" bIns="83077" rtlCol="0" anchor="ctr" anchorCtr="0"/>
            <a:lstStyle/>
            <a:p>
              <a:pPr algn="ctr">
                <a:defRPr/>
              </a:pPr>
              <a:endParaRPr lang="en-US" sz="1292" kern="0" dirty="0">
                <a:solidFill>
                  <a:srgbClr val="000000"/>
                </a:solidFill>
                <a:latin typeface="Arial" pitchFamily="34" charset="0"/>
                <a:cs typeface="Arial" pitchFamily="34" charset="0"/>
              </a:endParaRPr>
            </a:p>
          </p:txBody>
        </p:sp>
        <p:sp>
          <p:nvSpPr>
            <p:cNvPr id="32" name="Block arrow"/>
            <p:cNvSpPr>
              <a:spLocks noChangeArrowheads="1"/>
            </p:cNvSpPr>
            <p:nvPr/>
          </p:nvSpPr>
          <p:spPr bwMode="gray">
            <a:xfrm>
              <a:off x="5451474" y="1268695"/>
              <a:ext cx="247650" cy="457200"/>
            </a:xfrm>
            <a:prstGeom prst="rightArrow">
              <a:avLst>
                <a:gd name="adj1" fmla="val 50000"/>
                <a:gd name="adj2" fmla="val 63403"/>
              </a:avLst>
            </a:prstGeom>
            <a:solidFill>
              <a:srgbClr val="FFFFFF"/>
            </a:solidFill>
            <a:ln w="9525" algn="ctr">
              <a:solidFill>
                <a:srgbClr val="FFFFFF"/>
              </a:solidFill>
              <a:miter lim="800000"/>
              <a:headEnd/>
              <a:tailEnd/>
            </a:ln>
          </p:spPr>
          <p:txBody>
            <a:bodyPr wrap="none" anchor="ctr"/>
            <a:lstStyle/>
            <a:p>
              <a:pPr algn="ctr">
                <a:defRPr/>
              </a:pPr>
              <a:endParaRPr lang="en-US" sz="1292" kern="0" dirty="0">
                <a:solidFill>
                  <a:srgbClr val="000000"/>
                </a:solidFill>
                <a:latin typeface="Arial" pitchFamily="34" charset="0"/>
                <a:cs typeface="Arial" pitchFamily="34" charset="0"/>
              </a:endParaRPr>
            </a:p>
          </p:txBody>
        </p:sp>
      </p:grpSp>
      <p:grpSp>
        <p:nvGrpSpPr>
          <p:cNvPr id="33" name="Group 79"/>
          <p:cNvGrpSpPr/>
          <p:nvPr/>
        </p:nvGrpSpPr>
        <p:grpSpPr>
          <a:xfrm>
            <a:off x="4400445" y="3745355"/>
            <a:ext cx="234496" cy="363324"/>
            <a:chOff x="5451474" y="1221070"/>
            <a:chExt cx="367819" cy="552450"/>
          </a:xfrm>
        </p:grpSpPr>
        <p:sp>
          <p:nvSpPr>
            <p:cNvPr id="34" name="Rectangle 33"/>
            <p:cNvSpPr/>
            <p:nvPr/>
          </p:nvSpPr>
          <p:spPr>
            <a:xfrm>
              <a:off x="5470525" y="1221070"/>
              <a:ext cx="348768" cy="552450"/>
            </a:xfrm>
            <a:prstGeom prst="rect">
              <a:avLst/>
            </a:prstGeom>
            <a:solidFill>
              <a:srgbClr val="E2E2E2"/>
            </a:solidFill>
            <a:ln w="9525" cap="flat" cmpd="sng" algn="ctr">
              <a:solidFill>
                <a:srgbClr val="E2E2E2"/>
              </a:solidFill>
              <a:prstDash val="solid"/>
            </a:ln>
            <a:effectLst/>
          </p:spPr>
          <p:txBody>
            <a:bodyPr tIns="83077" bIns="83077" rtlCol="0" anchor="ctr" anchorCtr="0"/>
            <a:lstStyle/>
            <a:p>
              <a:pPr algn="ctr">
                <a:defRPr/>
              </a:pPr>
              <a:endParaRPr lang="en-US" sz="1292" kern="0" dirty="0">
                <a:solidFill>
                  <a:srgbClr val="000000"/>
                </a:solidFill>
                <a:latin typeface="Arial" pitchFamily="34" charset="0"/>
                <a:cs typeface="Arial" pitchFamily="34" charset="0"/>
              </a:endParaRPr>
            </a:p>
          </p:txBody>
        </p:sp>
        <p:sp>
          <p:nvSpPr>
            <p:cNvPr id="35" name="Block arrow"/>
            <p:cNvSpPr>
              <a:spLocks noChangeArrowheads="1"/>
            </p:cNvSpPr>
            <p:nvPr/>
          </p:nvSpPr>
          <p:spPr bwMode="gray">
            <a:xfrm>
              <a:off x="5451474" y="1268695"/>
              <a:ext cx="247650" cy="457200"/>
            </a:xfrm>
            <a:prstGeom prst="rightArrow">
              <a:avLst>
                <a:gd name="adj1" fmla="val 50000"/>
                <a:gd name="adj2" fmla="val 63403"/>
              </a:avLst>
            </a:prstGeom>
            <a:solidFill>
              <a:srgbClr val="FFFFFF"/>
            </a:solidFill>
            <a:ln w="9525" algn="ctr">
              <a:solidFill>
                <a:srgbClr val="FFFFFF"/>
              </a:solidFill>
              <a:miter lim="800000"/>
              <a:headEnd/>
              <a:tailEnd/>
            </a:ln>
          </p:spPr>
          <p:txBody>
            <a:bodyPr wrap="none" anchor="ctr"/>
            <a:lstStyle/>
            <a:p>
              <a:pPr algn="ctr">
                <a:defRPr/>
              </a:pPr>
              <a:endParaRPr lang="en-US" sz="1292" kern="0" dirty="0">
                <a:solidFill>
                  <a:srgbClr val="000000"/>
                </a:solidFill>
                <a:latin typeface="Arial" pitchFamily="34" charset="0"/>
                <a:cs typeface="Arial" pitchFamily="34" charset="0"/>
              </a:endParaRPr>
            </a:p>
          </p:txBody>
        </p:sp>
      </p:grpSp>
      <p:grpSp>
        <p:nvGrpSpPr>
          <p:cNvPr id="36" name="Group 88"/>
          <p:cNvGrpSpPr/>
          <p:nvPr/>
        </p:nvGrpSpPr>
        <p:grpSpPr>
          <a:xfrm>
            <a:off x="4400445" y="4464131"/>
            <a:ext cx="234496" cy="363324"/>
            <a:chOff x="5451474" y="1221070"/>
            <a:chExt cx="367819" cy="552450"/>
          </a:xfrm>
        </p:grpSpPr>
        <p:sp>
          <p:nvSpPr>
            <p:cNvPr id="37" name="Rectangle 36"/>
            <p:cNvSpPr/>
            <p:nvPr/>
          </p:nvSpPr>
          <p:spPr>
            <a:xfrm>
              <a:off x="5470525" y="1221070"/>
              <a:ext cx="348768" cy="552450"/>
            </a:xfrm>
            <a:prstGeom prst="rect">
              <a:avLst/>
            </a:prstGeom>
            <a:solidFill>
              <a:srgbClr val="E2E2E2"/>
            </a:solidFill>
            <a:ln w="9525" cap="flat" cmpd="sng" algn="ctr">
              <a:solidFill>
                <a:srgbClr val="E2E2E2"/>
              </a:solidFill>
              <a:prstDash val="solid"/>
            </a:ln>
            <a:effectLst/>
          </p:spPr>
          <p:txBody>
            <a:bodyPr tIns="83077" bIns="83077" rtlCol="0" anchor="ctr" anchorCtr="0"/>
            <a:lstStyle/>
            <a:p>
              <a:pPr algn="ctr">
                <a:defRPr/>
              </a:pPr>
              <a:endParaRPr lang="en-US" sz="1292" kern="0" dirty="0">
                <a:solidFill>
                  <a:srgbClr val="000000"/>
                </a:solidFill>
                <a:latin typeface="Arial" pitchFamily="34" charset="0"/>
                <a:cs typeface="Arial" pitchFamily="34" charset="0"/>
              </a:endParaRPr>
            </a:p>
          </p:txBody>
        </p:sp>
        <p:sp>
          <p:nvSpPr>
            <p:cNvPr id="38" name="Block arrow"/>
            <p:cNvSpPr>
              <a:spLocks noChangeArrowheads="1"/>
            </p:cNvSpPr>
            <p:nvPr/>
          </p:nvSpPr>
          <p:spPr bwMode="gray">
            <a:xfrm>
              <a:off x="5451474" y="1268695"/>
              <a:ext cx="247650" cy="457200"/>
            </a:xfrm>
            <a:prstGeom prst="rightArrow">
              <a:avLst>
                <a:gd name="adj1" fmla="val 50000"/>
                <a:gd name="adj2" fmla="val 63403"/>
              </a:avLst>
            </a:prstGeom>
            <a:solidFill>
              <a:srgbClr val="FFFFFF"/>
            </a:solidFill>
            <a:ln w="9525" algn="ctr">
              <a:solidFill>
                <a:srgbClr val="FFFFFF"/>
              </a:solidFill>
              <a:miter lim="800000"/>
              <a:headEnd/>
              <a:tailEnd/>
            </a:ln>
          </p:spPr>
          <p:txBody>
            <a:bodyPr wrap="none" anchor="ctr"/>
            <a:lstStyle/>
            <a:p>
              <a:pPr algn="ctr">
                <a:defRPr/>
              </a:pPr>
              <a:endParaRPr lang="en-US" sz="1292" kern="0" dirty="0">
                <a:solidFill>
                  <a:srgbClr val="000000"/>
                </a:solidFill>
                <a:latin typeface="Arial" pitchFamily="34" charset="0"/>
                <a:cs typeface="Arial" pitchFamily="34" charset="0"/>
              </a:endParaRPr>
            </a:p>
          </p:txBody>
        </p:sp>
      </p:grpSp>
      <p:grpSp>
        <p:nvGrpSpPr>
          <p:cNvPr id="40" name="Group 50"/>
          <p:cNvGrpSpPr/>
          <p:nvPr/>
        </p:nvGrpSpPr>
        <p:grpSpPr>
          <a:xfrm>
            <a:off x="2085636" y="3142207"/>
            <a:ext cx="816590" cy="728316"/>
            <a:chOff x="2317750" y="1100138"/>
            <a:chExt cx="5267326" cy="4656138"/>
          </a:xfrm>
        </p:grpSpPr>
        <p:sp>
          <p:nvSpPr>
            <p:cNvPr id="41" name="Freeform 18"/>
            <p:cNvSpPr>
              <a:spLocks/>
            </p:cNvSpPr>
            <p:nvPr/>
          </p:nvSpPr>
          <p:spPr bwMode="auto">
            <a:xfrm>
              <a:off x="2754313" y="1100138"/>
              <a:ext cx="4830763" cy="3001963"/>
            </a:xfrm>
            <a:custGeom>
              <a:avLst/>
              <a:gdLst/>
              <a:ahLst/>
              <a:cxnLst>
                <a:cxn ang="0">
                  <a:pos x="2847" y="1360"/>
                </a:cxn>
                <a:cxn ang="0">
                  <a:pos x="2820" y="1156"/>
                </a:cxn>
                <a:cxn ang="0">
                  <a:pos x="2765" y="962"/>
                </a:cxn>
                <a:cxn ang="0">
                  <a:pos x="2681" y="778"/>
                </a:cxn>
                <a:cxn ang="0">
                  <a:pos x="2569" y="603"/>
                </a:cxn>
                <a:cxn ang="0">
                  <a:pos x="2433" y="441"/>
                </a:cxn>
                <a:cxn ang="0">
                  <a:pos x="2280" y="304"/>
                </a:cxn>
                <a:cxn ang="0">
                  <a:pos x="2112" y="191"/>
                </a:cxn>
                <a:cxn ang="0">
                  <a:pos x="1930" y="103"/>
                </a:cxn>
                <a:cxn ang="0">
                  <a:pos x="1733" y="42"/>
                </a:cxn>
                <a:cxn ang="0">
                  <a:pos x="1524" y="6"/>
                </a:cxn>
                <a:cxn ang="0">
                  <a:pos x="1318" y="0"/>
                </a:cxn>
                <a:cxn ang="0">
                  <a:pos x="1117" y="22"/>
                </a:cxn>
                <a:cxn ang="0">
                  <a:pos x="922" y="73"/>
                </a:cxn>
                <a:cxn ang="0">
                  <a:pos x="731" y="153"/>
                </a:cxn>
                <a:cxn ang="0">
                  <a:pos x="549" y="262"/>
                </a:cxn>
                <a:cxn ang="0">
                  <a:pos x="387" y="389"/>
                </a:cxn>
                <a:cxn ang="0">
                  <a:pos x="248" y="535"/>
                </a:cxn>
                <a:cxn ang="0">
                  <a:pos x="131" y="700"/>
                </a:cxn>
                <a:cxn ang="0">
                  <a:pos x="38" y="885"/>
                </a:cxn>
                <a:cxn ang="0">
                  <a:pos x="262" y="762"/>
                </a:cxn>
                <a:cxn ang="0">
                  <a:pos x="667" y="1012"/>
                </a:cxn>
                <a:cxn ang="0">
                  <a:pos x="751" y="899"/>
                </a:cxn>
                <a:cxn ang="0">
                  <a:pos x="851" y="804"/>
                </a:cxn>
                <a:cxn ang="0">
                  <a:pos x="969" y="726"/>
                </a:cxn>
                <a:cxn ang="0">
                  <a:pos x="1111" y="662"/>
                </a:cxn>
                <a:cxn ang="0">
                  <a:pos x="1266" y="624"/>
                </a:cxn>
                <a:cxn ang="0">
                  <a:pos x="1425" y="618"/>
                </a:cxn>
                <a:cxn ang="0">
                  <a:pos x="1586" y="641"/>
                </a:cxn>
                <a:cxn ang="0">
                  <a:pos x="1722" y="687"/>
                </a:cxn>
                <a:cxn ang="0">
                  <a:pos x="1845" y="751"/>
                </a:cxn>
                <a:cxn ang="0">
                  <a:pos x="1955" y="836"/>
                </a:cxn>
                <a:cxn ang="0">
                  <a:pos x="2052" y="943"/>
                </a:cxn>
                <a:cxn ang="0">
                  <a:pos x="2141" y="1079"/>
                </a:cxn>
                <a:cxn ang="0">
                  <a:pos x="2200" y="1227"/>
                </a:cxn>
                <a:cxn ang="0">
                  <a:pos x="2229" y="1384"/>
                </a:cxn>
                <a:cxn ang="0">
                  <a:pos x="2040" y="1466"/>
                </a:cxn>
                <a:cxn ang="0">
                  <a:pos x="3043" y="1466"/>
                </a:cxn>
              </a:cxnLst>
              <a:rect l="0" t="0" r="r" b="b"/>
              <a:pathLst>
                <a:path w="3043" h="1891">
                  <a:moveTo>
                    <a:pt x="2851" y="1466"/>
                  </a:moveTo>
                  <a:lnTo>
                    <a:pt x="2847" y="1360"/>
                  </a:lnTo>
                  <a:lnTo>
                    <a:pt x="2837" y="1257"/>
                  </a:lnTo>
                  <a:lnTo>
                    <a:pt x="2820" y="1156"/>
                  </a:lnTo>
                  <a:lnTo>
                    <a:pt x="2795" y="1058"/>
                  </a:lnTo>
                  <a:lnTo>
                    <a:pt x="2765" y="962"/>
                  </a:lnTo>
                  <a:lnTo>
                    <a:pt x="2725" y="868"/>
                  </a:lnTo>
                  <a:lnTo>
                    <a:pt x="2681" y="778"/>
                  </a:lnTo>
                  <a:lnTo>
                    <a:pt x="2628" y="689"/>
                  </a:lnTo>
                  <a:lnTo>
                    <a:pt x="2569" y="603"/>
                  </a:lnTo>
                  <a:lnTo>
                    <a:pt x="2504" y="520"/>
                  </a:lnTo>
                  <a:lnTo>
                    <a:pt x="2433" y="441"/>
                  </a:lnTo>
                  <a:lnTo>
                    <a:pt x="2359" y="369"/>
                  </a:lnTo>
                  <a:lnTo>
                    <a:pt x="2280" y="304"/>
                  </a:lnTo>
                  <a:lnTo>
                    <a:pt x="2198" y="243"/>
                  </a:lnTo>
                  <a:lnTo>
                    <a:pt x="2112" y="191"/>
                  </a:lnTo>
                  <a:lnTo>
                    <a:pt x="2023" y="144"/>
                  </a:lnTo>
                  <a:lnTo>
                    <a:pt x="1930" y="103"/>
                  </a:lnTo>
                  <a:lnTo>
                    <a:pt x="1833" y="69"/>
                  </a:lnTo>
                  <a:lnTo>
                    <a:pt x="1733" y="42"/>
                  </a:lnTo>
                  <a:lnTo>
                    <a:pt x="1629" y="21"/>
                  </a:lnTo>
                  <a:lnTo>
                    <a:pt x="1524" y="6"/>
                  </a:lnTo>
                  <a:lnTo>
                    <a:pt x="1420" y="0"/>
                  </a:lnTo>
                  <a:lnTo>
                    <a:pt x="1318" y="0"/>
                  </a:lnTo>
                  <a:lnTo>
                    <a:pt x="1217" y="8"/>
                  </a:lnTo>
                  <a:lnTo>
                    <a:pt x="1117" y="22"/>
                  </a:lnTo>
                  <a:lnTo>
                    <a:pt x="1019" y="44"/>
                  </a:lnTo>
                  <a:lnTo>
                    <a:pt x="922" y="73"/>
                  </a:lnTo>
                  <a:lnTo>
                    <a:pt x="825" y="110"/>
                  </a:lnTo>
                  <a:lnTo>
                    <a:pt x="731" y="153"/>
                  </a:lnTo>
                  <a:lnTo>
                    <a:pt x="638" y="204"/>
                  </a:lnTo>
                  <a:lnTo>
                    <a:pt x="549" y="262"/>
                  </a:lnTo>
                  <a:lnTo>
                    <a:pt x="465" y="323"/>
                  </a:lnTo>
                  <a:lnTo>
                    <a:pt x="387" y="389"/>
                  </a:lnTo>
                  <a:lnTo>
                    <a:pt x="314" y="459"/>
                  </a:lnTo>
                  <a:lnTo>
                    <a:pt x="248" y="535"/>
                  </a:lnTo>
                  <a:lnTo>
                    <a:pt x="187" y="615"/>
                  </a:lnTo>
                  <a:lnTo>
                    <a:pt x="131" y="700"/>
                  </a:lnTo>
                  <a:lnTo>
                    <a:pt x="81" y="791"/>
                  </a:lnTo>
                  <a:lnTo>
                    <a:pt x="38" y="885"/>
                  </a:lnTo>
                  <a:lnTo>
                    <a:pt x="0" y="983"/>
                  </a:lnTo>
                  <a:lnTo>
                    <a:pt x="262" y="762"/>
                  </a:lnTo>
                  <a:lnTo>
                    <a:pt x="631" y="1075"/>
                  </a:lnTo>
                  <a:lnTo>
                    <a:pt x="667" y="1012"/>
                  </a:lnTo>
                  <a:lnTo>
                    <a:pt x="707" y="953"/>
                  </a:lnTo>
                  <a:lnTo>
                    <a:pt x="751" y="899"/>
                  </a:lnTo>
                  <a:lnTo>
                    <a:pt x="799" y="850"/>
                  </a:lnTo>
                  <a:lnTo>
                    <a:pt x="851" y="804"/>
                  </a:lnTo>
                  <a:lnTo>
                    <a:pt x="908" y="763"/>
                  </a:lnTo>
                  <a:lnTo>
                    <a:pt x="969" y="726"/>
                  </a:lnTo>
                  <a:lnTo>
                    <a:pt x="1033" y="694"/>
                  </a:lnTo>
                  <a:lnTo>
                    <a:pt x="1111" y="662"/>
                  </a:lnTo>
                  <a:lnTo>
                    <a:pt x="1188" y="640"/>
                  </a:lnTo>
                  <a:lnTo>
                    <a:pt x="1266" y="624"/>
                  </a:lnTo>
                  <a:lnTo>
                    <a:pt x="1345" y="616"/>
                  </a:lnTo>
                  <a:lnTo>
                    <a:pt x="1425" y="618"/>
                  </a:lnTo>
                  <a:lnTo>
                    <a:pt x="1505" y="626"/>
                  </a:lnTo>
                  <a:lnTo>
                    <a:pt x="1586" y="641"/>
                  </a:lnTo>
                  <a:lnTo>
                    <a:pt x="1655" y="662"/>
                  </a:lnTo>
                  <a:lnTo>
                    <a:pt x="1722" y="687"/>
                  </a:lnTo>
                  <a:lnTo>
                    <a:pt x="1785" y="716"/>
                  </a:lnTo>
                  <a:lnTo>
                    <a:pt x="1845" y="751"/>
                  </a:lnTo>
                  <a:lnTo>
                    <a:pt x="1902" y="792"/>
                  </a:lnTo>
                  <a:lnTo>
                    <a:pt x="1955" y="836"/>
                  </a:lnTo>
                  <a:lnTo>
                    <a:pt x="2005" y="888"/>
                  </a:lnTo>
                  <a:lnTo>
                    <a:pt x="2052" y="943"/>
                  </a:lnTo>
                  <a:lnTo>
                    <a:pt x="2101" y="1009"/>
                  </a:lnTo>
                  <a:lnTo>
                    <a:pt x="2141" y="1079"/>
                  </a:lnTo>
                  <a:lnTo>
                    <a:pt x="2174" y="1152"/>
                  </a:lnTo>
                  <a:lnTo>
                    <a:pt x="2200" y="1227"/>
                  </a:lnTo>
                  <a:lnTo>
                    <a:pt x="2218" y="1304"/>
                  </a:lnTo>
                  <a:lnTo>
                    <a:pt x="2229" y="1384"/>
                  </a:lnTo>
                  <a:lnTo>
                    <a:pt x="2233" y="1466"/>
                  </a:lnTo>
                  <a:lnTo>
                    <a:pt x="2040" y="1466"/>
                  </a:lnTo>
                  <a:lnTo>
                    <a:pt x="2542" y="1891"/>
                  </a:lnTo>
                  <a:lnTo>
                    <a:pt x="3043" y="1466"/>
                  </a:lnTo>
                  <a:lnTo>
                    <a:pt x="2851" y="1466"/>
                  </a:lnTo>
                  <a:close/>
                </a:path>
              </a:pathLst>
            </a:custGeom>
            <a:solidFill>
              <a:schemeClr val="bg2"/>
            </a:solidFill>
            <a:ln w="0">
              <a:solidFill>
                <a:schemeClr val="bg2"/>
              </a:solidFill>
              <a:prstDash val="solid"/>
              <a:round/>
              <a:headEnd/>
              <a:tailEnd/>
            </a:ln>
          </p:spPr>
          <p:txBody>
            <a:bodyPr vert="horz" wrap="square" lIns="84406" tIns="42203" rIns="84406" bIns="42203" numCol="1" anchor="t" anchorCtr="0" compatLnSpc="1">
              <a:prstTxWarp prst="textNoShape">
                <a:avLst/>
              </a:prstTxWarp>
            </a:bodyPr>
            <a:lstStyle/>
            <a:p>
              <a:endParaRPr lang="en-US" sz="1477" dirty="0"/>
            </a:p>
          </p:txBody>
        </p:sp>
        <p:sp>
          <p:nvSpPr>
            <p:cNvPr id="42" name="Freeform 19"/>
            <p:cNvSpPr>
              <a:spLocks/>
            </p:cNvSpPr>
            <p:nvPr/>
          </p:nvSpPr>
          <p:spPr bwMode="auto">
            <a:xfrm>
              <a:off x="2317750" y="2754313"/>
              <a:ext cx="4830763" cy="3001963"/>
            </a:xfrm>
            <a:custGeom>
              <a:avLst/>
              <a:gdLst/>
              <a:ahLst/>
              <a:cxnLst>
                <a:cxn ang="0">
                  <a:pos x="197" y="530"/>
                </a:cxn>
                <a:cxn ang="0">
                  <a:pos x="224" y="735"/>
                </a:cxn>
                <a:cxn ang="0">
                  <a:pos x="279" y="928"/>
                </a:cxn>
                <a:cxn ang="0">
                  <a:pos x="363" y="1113"/>
                </a:cxn>
                <a:cxn ang="0">
                  <a:pos x="474" y="1287"/>
                </a:cxn>
                <a:cxn ang="0">
                  <a:pos x="610" y="1450"/>
                </a:cxn>
                <a:cxn ang="0">
                  <a:pos x="764" y="1587"/>
                </a:cxn>
                <a:cxn ang="0">
                  <a:pos x="931" y="1700"/>
                </a:cxn>
                <a:cxn ang="0">
                  <a:pos x="1113" y="1788"/>
                </a:cxn>
                <a:cxn ang="0">
                  <a:pos x="1311" y="1849"/>
                </a:cxn>
                <a:cxn ang="0">
                  <a:pos x="1519" y="1884"/>
                </a:cxn>
                <a:cxn ang="0">
                  <a:pos x="1726" y="1891"/>
                </a:cxn>
                <a:cxn ang="0">
                  <a:pos x="1926" y="1869"/>
                </a:cxn>
                <a:cxn ang="0">
                  <a:pos x="2122" y="1818"/>
                </a:cxn>
                <a:cxn ang="0">
                  <a:pos x="2313" y="1738"/>
                </a:cxn>
                <a:cxn ang="0">
                  <a:pos x="2495" y="1629"/>
                </a:cxn>
                <a:cxn ang="0">
                  <a:pos x="2657" y="1502"/>
                </a:cxn>
                <a:cxn ang="0">
                  <a:pos x="2796" y="1355"/>
                </a:cxn>
                <a:cxn ang="0">
                  <a:pos x="2913" y="1190"/>
                </a:cxn>
                <a:cxn ang="0">
                  <a:pos x="3005" y="1006"/>
                </a:cxn>
                <a:cxn ang="0">
                  <a:pos x="2782" y="1129"/>
                </a:cxn>
                <a:cxn ang="0">
                  <a:pos x="2377" y="879"/>
                </a:cxn>
                <a:cxn ang="0">
                  <a:pos x="2293" y="991"/>
                </a:cxn>
                <a:cxn ang="0">
                  <a:pos x="2192" y="1087"/>
                </a:cxn>
                <a:cxn ang="0">
                  <a:pos x="2074" y="1164"/>
                </a:cxn>
                <a:cxn ang="0">
                  <a:pos x="1933" y="1228"/>
                </a:cxn>
                <a:cxn ang="0">
                  <a:pos x="1777" y="1266"/>
                </a:cxn>
                <a:cxn ang="0">
                  <a:pos x="1619" y="1273"/>
                </a:cxn>
                <a:cxn ang="0">
                  <a:pos x="1458" y="1249"/>
                </a:cxn>
                <a:cxn ang="0">
                  <a:pos x="1321" y="1203"/>
                </a:cxn>
                <a:cxn ang="0">
                  <a:pos x="1198" y="1139"/>
                </a:cxn>
                <a:cxn ang="0">
                  <a:pos x="1088" y="1054"/>
                </a:cxn>
                <a:cxn ang="0">
                  <a:pos x="992" y="948"/>
                </a:cxn>
                <a:cxn ang="0">
                  <a:pos x="902" y="812"/>
                </a:cxn>
                <a:cxn ang="0">
                  <a:pos x="844" y="664"/>
                </a:cxn>
                <a:cxn ang="0">
                  <a:pos x="815" y="507"/>
                </a:cxn>
                <a:cxn ang="0">
                  <a:pos x="1003" y="424"/>
                </a:cxn>
                <a:cxn ang="0">
                  <a:pos x="0" y="424"/>
                </a:cxn>
              </a:cxnLst>
              <a:rect l="0" t="0" r="r" b="b"/>
              <a:pathLst>
                <a:path w="3043" h="1891">
                  <a:moveTo>
                    <a:pt x="193" y="424"/>
                  </a:moveTo>
                  <a:lnTo>
                    <a:pt x="197" y="530"/>
                  </a:lnTo>
                  <a:lnTo>
                    <a:pt x="207" y="634"/>
                  </a:lnTo>
                  <a:lnTo>
                    <a:pt x="224" y="735"/>
                  </a:lnTo>
                  <a:lnTo>
                    <a:pt x="249" y="833"/>
                  </a:lnTo>
                  <a:lnTo>
                    <a:pt x="279" y="928"/>
                  </a:lnTo>
                  <a:lnTo>
                    <a:pt x="318" y="1023"/>
                  </a:lnTo>
                  <a:lnTo>
                    <a:pt x="363" y="1113"/>
                  </a:lnTo>
                  <a:lnTo>
                    <a:pt x="415" y="1202"/>
                  </a:lnTo>
                  <a:lnTo>
                    <a:pt x="474" y="1287"/>
                  </a:lnTo>
                  <a:lnTo>
                    <a:pt x="540" y="1371"/>
                  </a:lnTo>
                  <a:lnTo>
                    <a:pt x="610" y="1450"/>
                  </a:lnTo>
                  <a:lnTo>
                    <a:pt x="685" y="1522"/>
                  </a:lnTo>
                  <a:lnTo>
                    <a:pt x="764" y="1587"/>
                  </a:lnTo>
                  <a:lnTo>
                    <a:pt x="846" y="1647"/>
                  </a:lnTo>
                  <a:lnTo>
                    <a:pt x="931" y="1700"/>
                  </a:lnTo>
                  <a:lnTo>
                    <a:pt x="1020" y="1747"/>
                  </a:lnTo>
                  <a:lnTo>
                    <a:pt x="1113" y="1788"/>
                  </a:lnTo>
                  <a:lnTo>
                    <a:pt x="1210" y="1822"/>
                  </a:lnTo>
                  <a:lnTo>
                    <a:pt x="1311" y="1849"/>
                  </a:lnTo>
                  <a:lnTo>
                    <a:pt x="1414" y="1870"/>
                  </a:lnTo>
                  <a:lnTo>
                    <a:pt x="1519" y="1884"/>
                  </a:lnTo>
                  <a:lnTo>
                    <a:pt x="1624" y="1891"/>
                  </a:lnTo>
                  <a:lnTo>
                    <a:pt x="1726" y="1891"/>
                  </a:lnTo>
                  <a:lnTo>
                    <a:pt x="1827" y="1883"/>
                  </a:lnTo>
                  <a:lnTo>
                    <a:pt x="1926" y="1869"/>
                  </a:lnTo>
                  <a:lnTo>
                    <a:pt x="2025" y="1846"/>
                  </a:lnTo>
                  <a:lnTo>
                    <a:pt x="2122" y="1818"/>
                  </a:lnTo>
                  <a:lnTo>
                    <a:pt x="2218" y="1781"/>
                  </a:lnTo>
                  <a:lnTo>
                    <a:pt x="2313" y="1738"/>
                  </a:lnTo>
                  <a:lnTo>
                    <a:pt x="2406" y="1687"/>
                  </a:lnTo>
                  <a:lnTo>
                    <a:pt x="2495" y="1629"/>
                  </a:lnTo>
                  <a:lnTo>
                    <a:pt x="2579" y="1568"/>
                  </a:lnTo>
                  <a:lnTo>
                    <a:pt x="2657" y="1502"/>
                  </a:lnTo>
                  <a:lnTo>
                    <a:pt x="2729" y="1431"/>
                  </a:lnTo>
                  <a:lnTo>
                    <a:pt x="2796" y="1355"/>
                  </a:lnTo>
                  <a:lnTo>
                    <a:pt x="2856" y="1276"/>
                  </a:lnTo>
                  <a:lnTo>
                    <a:pt x="2913" y="1190"/>
                  </a:lnTo>
                  <a:lnTo>
                    <a:pt x="2962" y="1100"/>
                  </a:lnTo>
                  <a:lnTo>
                    <a:pt x="3005" y="1006"/>
                  </a:lnTo>
                  <a:lnTo>
                    <a:pt x="3043" y="908"/>
                  </a:lnTo>
                  <a:lnTo>
                    <a:pt x="2782" y="1129"/>
                  </a:lnTo>
                  <a:lnTo>
                    <a:pt x="2412" y="816"/>
                  </a:lnTo>
                  <a:lnTo>
                    <a:pt x="2377" y="879"/>
                  </a:lnTo>
                  <a:lnTo>
                    <a:pt x="2336" y="938"/>
                  </a:lnTo>
                  <a:lnTo>
                    <a:pt x="2293" y="991"/>
                  </a:lnTo>
                  <a:lnTo>
                    <a:pt x="2245" y="1041"/>
                  </a:lnTo>
                  <a:lnTo>
                    <a:pt x="2192" y="1087"/>
                  </a:lnTo>
                  <a:lnTo>
                    <a:pt x="2136" y="1128"/>
                  </a:lnTo>
                  <a:lnTo>
                    <a:pt x="2074" y="1164"/>
                  </a:lnTo>
                  <a:lnTo>
                    <a:pt x="2010" y="1197"/>
                  </a:lnTo>
                  <a:lnTo>
                    <a:pt x="1933" y="1228"/>
                  </a:lnTo>
                  <a:lnTo>
                    <a:pt x="1856" y="1251"/>
                  </a:lnTo>
                  <a:lnTo>
                    <a:pt x="1777" y="1266"/>
                  </a:lnTo>
                  <a:lnTo>
                    <a:pt x="1699" y="1274"/>
                  </a:lnTo>
                  <a:lnTo>
                    <a:pt x="1619" y="1273"/>
                  </a:lnTo>
                  <a:lnTo>
                    <a:pt x="1539" y="1265"/>
                  </a:lnTo>
                  <a:lnTo>
                    <a:pt x="1458" y="1249"/>
                  </a:lnTo>
                  <a:lnTo>
                    <a:pt x="1388" y="1228"/>
                  </a:lnTo>
                  <a:lnTo>
                    <a:pt x="1321" y="1203"/>
                  </a:lnTo>
                  <a:lnTo>
                    <a:pt x="1259" y="1175"/>
                  </a:lnTo>
                  <a:lnTo>
                    <a:pt x="1198" y="1139"/>
                  </a:lnTo>
                  <a:lnTo>
                    <a:pt x="1142" y="1099"/>
                  </a:lnTo>
                  <a:lnTo>
                    <a:pt x="1088" y="1054"/>
                  </a:lnTo>
                  <a:lnTo>
                    <a:pt x="1039" y="1003"/>
                  </a:lnTo>
                  <a:lnTo>
                    <a:pt x="992" y="948"/>
                  </a:lnTo>
                  <a:lnTo>
                    <a:pt x="943" y="881"/>
                  </a:lnTo>
                  <a:lnTo>
                    <a:pt x="902" y="812"/>
                  </a:lnTo>
                  <a:lnTo>
                    <a:pt x="870" y="739"/>
                  </a:lnTo>
                  <a:lnTo>
                    <a:pt x="844" y="664"/>
                  </a:lnTo>
                  <a:lnTo>
                    <a:pt x="825" y="587"/>
                  </a:lnTo>
                  <a:lnTo>
                    <a:pt x="815" y="507"/>
                  </a:lnTo>
                  <a:lnTo>
                    <a:pt x="811" y="424"/>
                  </a:lnTo>
                  <a:lnTo>
                    <a:pt x="1003" y="424"/>
                  </a:lnTo>
                  <a:lnTo>
                    <a:pt x="502" y="0"/>
                  </a:lnTo>
                  <a:lnTo>
                    <a:pt x="0" y="424"/>
                  </a:lnTo>
                  <a:lnTo>
                    <a:pt x="193" y="424"/>
                  </a:lnTo>
                  <a:close/>
                </a:path>
              </a:pathLst>
            </a:custGeom>
            <a:solidFill>
              <a:schemeClr val="bg2"/>
            </a:solidFill>
            <a:ln w="0">
              <a:solidFill>
                <a:schemeClr val="bg2"/>
              </a:solidFill>
              <a:prstDash val="solid"/>
              <a:round/>
              <a:headEnd/>
              <a:tailEnd/>
            </a:ln>
          </p:spPr>
          <p:txBody>
            <a:bodyPr vert="horz" wrap="square" lIns="84406" tIns="42203" rIns="84406" bIns="42203" numCol="1" anchor="t" anchorCtr="0" compatLnSpc="1">
              <a:prstTxWarp prst="textNoShape">
                <a:avLst/>
              </a:prstTxWarp>
            </a:bodyPr>
            <a:lstStyle/>
            <a:p>
              <a:endParaRPr lang="en-US" sz="1477" dirty="0"/>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455" y="1978806"/>
            <a:ext cx="1121395" cy="1297095"/>
          </a:xfrm>
          <a:prstGeom prst="rect">
            <a:avLst/>
          </a:prstGeom>
        </p:spPr>
      </p:pic>
      <p:pic>
        <p:nvPicPr>
          <p:cNvPr id="6" name="Picture 5"/>
          <p:cNvPicPr>
            <a:picLocks noChangeAspect="1"/>
          </p:cNvPicPr>
          <p:nvPr/>
        </p:nvPicPr>
        <p:blipFill>
          <a:blip r:embed="rId4"/>
          <a:stretch>
            <a:fillRect/>
          </a:stretch>
        </p:blipFill>
        <p:spPr>
          <a:xfrm>
            <a:off x="440609" y="3791585"/>
            <a:ext cx="1089241" cy="1428693"/>
          </a:xfrm>
          <a:prstGeom prst="rect">
            <a:avLst/>
          </a:prstGeom>
        </p:spPr>
      </p:pic>
    </p:spTree>
    <p:extLst>
      <p:ext uri="{BB962C8B-B14F-4D97-AF65-F5344CB8AC3E}">
        <p14:creationId xmlns:p14="http://schemas.microsoft.com/office/powerpoint/2010/main" val="2478778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72549" y="2082295"/>
            <a:ext cx="6572058" cy="4102964"/>
          </a:xfrm>
          <a:prstGeom prst="rect">
            <a:avLst/>
          </a:prstGeom>
        </p:spPr>
      </p:pic>
      <p:sp>
        <p:nvSpPr>
          <p:cNvPr id="55" name="Down Arrow 54"/>
          <p:cNvSpPr/>
          <p:nvPr/>
        </p:nvSpPr>
        <p:spPr bwMode="auto">
          <a:xfrm flipH="1" flipV="1">
            <a:off x="7878006" y="2647196"/>
            <a:ext cx="286956" cy="2592623"/>
          </a:xfrm>
          <a:prstGeom prst="down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GB"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2" name="Title 1"/>
          <p:cNvSpPr>
            <a:spLocks noGrp="1"/>
          </p:cNvSpPr>
          <p:nvPr>
            <p:ph type="title"/>
          </p:nvPr>
        </p:nvSpPr>
        <p:spPr>
          <a:xfrm>
            <a:off x="360363" y="-19434"/>
            <a:ext cx="6254066" cy="915274"/>
          </a:xfrm>
        </p:spPr>
        <p:txBody>
          <a:bodyPr/>
          <a:lstStyle/>
          <a:p>
            <a:r>
              <a:rPr lang="en-GB" sz="2400" dirty="0"/>
              <a:t>Wage inequality increases sharply at the top</a:t>
            </a:r>
          </a:p>
        </p:txBody>
      </p:sp>
      <p:sp>
        <p:nvSpPr>
          <p:cNvPr id="4" name="Footer Placeholder 3"/>
          <p:cNvSpPr>
            <a:spLocks noGrp="1"/>
          </p:cNvSpPr>
          <p:nvPr>
            <p:ph type="ftr" sz="quarter" idx="11"/>
          </p:nvPr>
        </p:nvSpPr>
        <p:spPr/>
        <p:txBody>
          <a:bodyPr/>
          <a:lstStyle/>
          <a:p>
            <a:pPr lvl="0"/>
            <a:r>
              <a:rPr lang="en-GB" altLang="en-US" dirty="0">
                <a:solidFill>
                  <a:schemeClr val="accent5">
                    <a:lumMod val="25000"/>
                  </a:schemeClr>
                </a:solidFill>
              </a:rPr>
              <a:t>Wage Inequality in the Workplace</a:t>
            </a:r>
            <a:endParaRPr lang="en-GB"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pPr>
              <a:defRPr/>
            </a:pPr>
            <a:fld id="{6E6DCD9F-91BD-4E60-83E5-C20055D45D2B}" type="slidenum">
              <a:rPr lang="en-US" smtClean="0"/>
              <a:pPr>
                <a:defRPr/>
              </a:pPr>
              <a:t>14</a:t>
            </a:fld>
            <a:endParaRPr lang="en-US" dirty="0"/>
          </a:p>
        </p:txBody>
      </p:sp>
      <p:pic>
        <p:nvPicPr>
          <p:cNvPr id="9" name="Picture 2" descr="Image result for wage inequality icon"/>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14428" y="34212"/>
            <a:ext cx="1561251" cy="78062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327108" y="1292200"/>
            <a:ext cx="5597912" cy="800219"/>
          </a:xfrm>
          <a:prstGeom prst="rect">
            <a:avLst/>
          </a:prstGeom>
          <a:noFill/>
        </p:spPr>
        <p:txBody>
          <a:bodyPr wrap="square" rtlCol="0">
            <a:spAutoFit/>
          </a:bodyPr>
          <a:lstStyle/>
          <a:p>
            <a:pPr>
              <a:defRPr sz="1800" b="1" i="0" u="none" strike="noStrike" kern="1200" baseline="0">
                <a:solidFill>
                  <a:srgbClr val="000000">
                    <a:lumMod val="75000"/>
                    <a:lumOff val="25000"/>
                  </a:srgbClr>
                </a:solidFill>
                <a:latin typeface="+mn-lt"/>
                <a:ea typeface="+mn-ea"/>
                <a:cs typeface="+mn-cs"/>
              </a:defRPr>
            </a:pPr>
            <a:r>
              <a:rPr lang="en-US" dirty="0">
                <a:solidFill>
                  <a:schemeClr val="tx1">
                    <a:lumMod val="95000"/>
                    <a:lumOff val="5000"/>
                  </a:schemeClr>
                </a:solidFill>
              </a:rPr>
              <a:t>Gross monthly wage of employee (</a:t>
            </a:r>
            <a:r>
              <a:rPr lang="en-US" altLang="zh-CN" dirty="0">
                <a:solidFill>
                  <a:schemeClr val="tx1">
                    <a:lumMod val="95000"/>
                    <a:lumOff val="5000"/>
                  </a:schemeClr>
                </a:solidFill>
              </a:rPr>
              <a:t>2010</a:t>
            </a:r>
            <a:r>
              <a:rPr lang="en-US" dirty="0">
                <a:solidFill>
                  <a:schemeClr val="tx1">
                    <a:lumMod val="95000"/>
                    <a:lumOff val="5000"/>
                  </a:schemeClr>
                </a:solidFill>
              </a:rPr>
              <a:t>)</a:t>
            </a:r>
            <a:endParaRPr lang="en-GB" dirty="0">
              <a:solidFill>
                <a:schemeClr val="tx1">
                  <a:lumMod val="95000"/>
                  <a:lumOff val="5000"/>
                </a:schemeClr>
              </a:solidFill>
            </a:endParaRPr>
          </a:p>
          <a:p>
            <a:pPr>
              <a:defRPr sz="1800" b="1" i="0" u="none" strike="noStrike" kern="1200" baseline="0">
                <a:solidFill>
                  <a:srgbClr val="000000">
                    <a:lumMod val="75000"/>
                    <a:lumOff val="25000"/>
                  </a:srgbClr>
                </a:solidFill>
                <a:latin typeface="+mn-lt"/>
                <a:ea typeface="+mn-ea"/>
                <a:cs typeface="+mn-cs"/>
              </a:defRPr>
            </a:pPr>
            <a:r>
              <a:rPr lang="en-US" sz="1400" b="0" dirty="0">
                <a:solidFill>
                  <a:srgbClr val="000000">
                    <a:lumMod val="75000"/>
                    <a:lumOff val="25000"/>
                  </a:srgbClr>
                </a:solidFill>
              </a:rPr>
              <a:t>Weighted average by centile; data from </a:t>
            </a:r>
            <a:r>
              <a:rPr lang="en-US" altLang="zh-CN" sz="1400" b="0" dirty="0">
                <a:solidFill>
                  <a:srgbClr val="000000">
                    <a:lumMod val="75000"/>
                    <a:lumOff val="25000"/>
                  </a:srgbClr>
                </a:solidFill>
              </a:rPr>
              <a:t>22 European economies,</a:t>
            </a:r>
            <a:endParaRPr lang="en-US" sz="1400" b="0" dirty="0">
              <a:solidFill>
                <a:srgbClr val="000000">
                  <a:lumMod val="75000"/>
                  <a:lumOff val="25000"/>
                </a:srgbClr>
              </a:solidFill>
            </a:endParaRPr>
          </a:p>
          <a:p>
            <a:pPr>
              <a:defRPr sz="1800" b="1" i="0" u="none" strike="noStrike" kern="1200" baseline="0">
                <a:solidFill>
                  <a:srgbClr val="000000">
                    <a:lumMod val="75000"/>
                    <a:lumOff val="25000"/>
                  </a:srgbClr>
                </a:solidFill>
                <a:latin typeface="+mn-lt"/>
                <a:ea typeface="+mn-ea"/>
                <a:cs typeface="+mn-cs"/>
              </a:defRPr>
            </a:pPr>
            <a:r>
              <a:rPr lang="en-US" sz="1400" b="0" dirty="0">
                <a:solidFill>
                  <a:srgbClr val="000000">
                    <a:lumMod val="75000"/>
                    <a:lumOff val="25000"/>
                  </a:srgbClr>
                </a:solidFill>
              </a:rPr>
              <a:t>Euro (thousand)</a:t>
            </a:r>
            <a:endParaRPr lang="en-GB" sz="1400" dirty="0">
              <a:solidFill>
                <a:srgbClr val="000000">
                  <a:lumMod val="75000"/>
                  <a:lumOff val="25000"/>
                </a:srgbClr>
              </a:solidFill>
            </a:endParaRPr>
          </a:p>
        </p:txBody>
      </p:sp>
      <p:sp>
        <p:nvSpPr>
          <p:cNvPr id="17" name="Right Brace 16"/>
          <p:cNvSpPr/>
          <p:nvPr/>
        </p:nvSpPr>
        <p:spPr bwMode="auto">
          <a:xfrm>
            <a:off x="-1226634" y="3780263"/>
            <a:ext cx="602166" cy="1193181"/>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9" name="Rectangle 9"/>
          <p:cNvSpPr>
            <a:spLocks noChangeArrowheads="1"/>
          </p:cNvSpPr>
          <p:nvPr/>
        </p:nvSpPr>
        <p:spPr bwMode="auto">
          <a:xfrm>
            <a:off x="0" y="897997"/>
            <a:ext cx="9144000" cy="88106"/>
          </a:xfrm>
          <a:prstGeom prst="rect">
            <a:avLst/>
          </a:prstGeom>
          <a:solidFill>
            <a:schemeClr val="accent1">
              <a:lumMod val="50000"/>
            </a:schemeClr>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1"/>
              </a:solidFill>
            </a:endParaRPr>
          </a:p>
        </p:txBody>
      </p:sp>
      <p:cxnSp>
        <p:nvCxnSpPr>
          <p:cNvPr id="43" name="Straight Connector 42"/>
          <p:cNvCxnSpPr/>
          <p:nvPr/>
        </p:nvCxnSpPr>
        <p:spPr bwMode="auto">
          <a:xfrm>
            <a:off x="4347919" y="5317157"/>
            <a:ext cx="3752187" cy="0"/>
          </a:xfrm>
          <a:prstGeom prst="line">
            <a:avLst/>
          </a:prstGeom>
          <a:noFill/>
          <a:ln w="15875" cap="flat" cmpd="sng" algn="ctr">
            <a:solidFill>
              <a:schemeClr val="tx1"/>
            </a:solidFill>
            <a:prstDash val="dash"/>
            <a:round/>
            <a:headEnd type="none" w="med" len="med"/>
            <a:tailEnd type="none" w="med" len="med"/>
          </a:ln>
          <a:effectLst/>
        </p:spPr>
      </p:cxnSp>
      <p:sp>
        <p:nvSpPr>
          <p:cNvPr id="47" name="Oval 46"/>
          <p:cNvSpPr/>
          <p:nvPr/>
        </p:nvSpPr>
        <p:spPr bwMode="auto">
          <a:xfrm>
            <a:off x="7789716" y="3942077"/>
            <a:ext cx="495123" cy="292193"/>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GB"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48" name="TextBox 47"/>
          <p:cNvSpPr txBox="1"/>
          <p:nvPr/>
        </p:nvSpPr>
        <p:spPr>
          <a:xfrm>
            <a:off x="7778169" y="3912361"/>
            <a:ext cx="620355" cy="307777"/>
          </a:xfrm>
          <a:prstGeom prst="rect">
            <a:avLst/>
          </a:prstGeom>
          <a:noFill/>
        </p:spPr>
        <p:txBody>
          <a:bodyPr wrap="square" rtlCol="0">
            <a:spAutoFit/>
          </a:bodyPr>
          <a:lstStyle/>
          <a:p>
            <a:r>
              <a:rPr lang="en-GB" sz="1400" b="0" dirty="0">
                <a:solidFill>
                  <a:schemeClr val="bg1"/>
                </a:solidFill>
                <a:latin typeface="+mj-lt"/>
              </a:rPr>
              <a:t>7.4x</a:t>
            </a:r>
          </a:p>
        </p:txBody>
      </p:sp>
      <p:cxnSp>
        <p:nvCxnSpPr>
          <p:cNvPr id="50" name="Straight Connector 49"/>
          <p:cNvCxnSpPr/>
          <p:nvPr/>
        </p:nvCxnSpPr>
        <p:spPr bwMode="auto">
          <a:xfrm flipV="1">
            <a:off x="7355469" y="2610490"/>
            <a:ext cx="744637" cy="3"/>
          </a:xfrm>
          <a:prstGeom prst="line">
            <a:avLst/>
          </a:prstGeom>
          <a:noFill/>
          <a:ln w="15875" cap="flat" cmpd="sng" algn="ctr">
            <a:solidFill>
              <a:schemeClr val="tx1"/>
            </a:solidFill>
            <a:prstDash val="dash"/>
            <a:round/>
            <a:headEnd type="none" w="med" len="med"/>
            <a:tailEnd type="none" w="med" len="med"/>
          </a:ln>
          <a:effectLst/>
        </p:spPr>
      </p:cxnSp>
    </p:spTree>
    <p:extLst>
      <p:ext uri="{BB962C8B-B14F-4D97-AF65-F5344CB8AC3E}">
        <p14:creationId xmlns:p14="http://schemas.microsoft.com/office/powerpoint/2010/main" val="235157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47" grpId="0" animBg="1"/>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4611003" y="3859719"/>
            <a:ext cx="4090771" cy="2395936"/>
          </a:xfrm>
          <a:prstGeom prst="rect">
            <a:avLst/>
          </a:prstGeom>
        </p:spPr>
      </p:pic>
      <p:pic>
        <p:nvPicPr>
          <p:cNvPr id="8" name="Picture 7"/>
          <p:cNvPicPr>
            <a:picLocks noChangeAspect="1"/>
          </p:cNvPicPr>
          <p:nvPr/>
        </p:nvPicPr>
        <p:blipFill>
          <a:blip r:embed="rId4"/>
          <a:stretch>
            <a:fillRect/>
          </a:stretch>
        </p:blipFill>
        <p:spPr>
          <a:xfrm>
            <a:off x="578336" y="3856671"/>
            <a:ext cx="4017612" cy="2402032"/>
          </a:xfrm>
          <a:prstGeom prst="rect">
            <a:avLst/>
          </a:prstGeom>
        </p:spPr>
      </p:pic>
      <p:pic>
        <p:nvPicPr>
          <p:cNvPr id="7" name="Picture 6"/>
          <p:cNvPicPr>
            <a:picLocks noChangeAspect="1"/>
          </p:cNvPicPr>
          <p:nvPr/>
        </p:nvPicPr>
        <p:blipFill>
          <a:blip r:embed="rId5"/>
          <a:stretch>
            <a:fillRect/>
          </a:stretch>
        </p:blipFill>
        <p:spPr>
          <a:xfrm>
            <a:off x="4577490" y="1498629"/>
            <a:ext cx="4090771" cy="2353260"/>
          </a:xfrm>
          <a:prstGeom prst="rect">
            <a:avLst/>
          </a:prstGeom>
        </p:spPr>
      </p:pic>
      <p:pic>
        <p:nvPicPr>
          <p:cNvPr id="6" name="Picture 5"/>
          <p:cNvPicPr>
            <a:picLocks noChangeAspect="1"/>
          </p:cNvPicPr>
          <p:nvPr/>
        </p:nvPicPr>
        <p:blipFill>
          <a:blip r:embed="rId6"/>
          <a:stretch>
            <a:fillRect/>
          </a:stretch>
        </p:blipFill>
        <p:spPr>
          <a:xfrm>
            <a:off x="578336" y="1516734"/>
            <a:ext cx="4017612" cy="2353260"/>
          </a:xfrm>
          <a:prstGeom prst="rect">
            <a:avLst/>
          </a:prstGeom>
        </p:spPr>
      </p:pic>
      <p:sp>
        <p:nvSpPr>
          <p:cNvPr id="2" name="Title 1"/>
          <p:cNvSpPr>
            <a:spLocks noGrp="1"/>
          </p:cNvSpPr>
          <p:nvPr>
            <p:ph type="title"/>
          </p:nvPr>
        </p:nvSpPr>
        <p:spPr>
          <a:xfrm>
            <a:off x="360363" y="-18142"/>
            <a:ext cx="6296026" cy="821777"/>
          </a:xfrm>
        </p:spPr>
        <p:txBody>
          <a:bodyPr/>
          <a:lstStyle/>
          <a:p>
            <a:r>
              <a:rPr lang="en-GB" sz="2400" dirty="0"/>
              <a:t>There are differences across countries; some have much lower wages inequality </a:t>
            </a:r>
          </a:p>
        </p:txBody>
      </p:sp>
      <p:sp>
        <p:nvSpPr>
          <p:cNvPr id="5" name="Slide Number Placeholder 4"/>
          <p:cNvSpPr>
            <a:spLocks noGrp="1"/>
          </p:cNvSpPr>
          <p:nvPr>
            <p:ph type="sldNum" sz="quarter" idx="12"/>
          </p:nvPr>
        </p:nvSpPr>
        <p:spPr>
          <a:xfrm>
            <a:off x="360363" y="6355564"/>
            <a:ext cx="317500" cy="365125"/>
          </a:xfrm>
        </p:spPr>
        <p:txBody>
          <a:bodyPr/>
          <a:lstStyle/>
          <a:p>
            <a:pPr>
              <a:defRPr/>
            </a:pPr>
            <a:fld id="{6E6DCD9F-91BD-4E60-83E5-C20055D45D2B}" type="slidenum">
              <a:rPr lang="en-US" smtClean="0"/>
              <a:pPr>
                <a:defRPr/>
              </a:pPr>
              <a:t>15</a:t>
            </a:fld>
            <a:endParaRPr lang="en-US" dirty="0"/>
          </a:p>
        </p:txBody>
      </p:sp>
      <p:sp>
        <p:nvSpPr>
          <p:cNvPr id="9" name="TextBox 8"/>
          <p:cNvSpPr txBox="1"/>
          <p:nvPr/>
        </p:nvSpPr>
        <p:spPr>
          <a:xfrm>
            <a:off x="519113" y="901181"/>
            <a:ext cx="5843011" cy="615553"/>
          </a:xfrm>
          <a:prstGeom prst="rect">
            <a:avLst/>
          </a:prstGeom>
          <a:noFill/>
        </p:spPr>
        <p:txBody>
          <a:bodyPr wrap="square" rtlCol="0">
            <a:spAutoFit/>
          </a:bodyPr>
          <a:lstStyle/>
          <a:p>
            <a:pPr>
              <a:defRPr sz="1800" b="1" i="0" u="none" strike="noStrike" kern="1200" baseline="0">
                <a:solidFill>
                  <a:srgbClr val="000000">
                    <a:lumMod val="75000"/>
                    <a:lumOff val="25000"/>
                  </a:srgbClr>
                </a:solidFill>
                <a:latin typeface="+mn-lt"/>
                <a:ea typeface="+mn-ea"/>
                <a:cs typeface="+mn-cs"/>
              </a:defRPr>
            </a:pPr>
            <a:r>
              <a:rPr lang="en-US" sz="1400" dirty="0">
                <a:solidFill>
                  <a:schemeClr val="tx1">
                    <a:lumMod val="95000"/>
                    <a:lumOff val="5000"/>
                  </a:schemeClr>
                </a:solidFill>
              </a:rPr>
              <a:t>Gross hourly wage of employee (</a:t>
            </a:r>
            <a:r>
              <a:rPr lang="en-US" altLang="zh-CN" sz="1400" dirty="0">
                <a:solidFill>
                  <a:schemeClr val="tx1">
                    <a:lumMod val="95000"/>
                    <a:lumOff val="5000"/>
                  </a:schemeClr>
                </a:solidFill>
              </a:rPr>
              <a:t>2010</a:t>
            </a:r>
            <a:r>
              <a:rPr lang="en-US" sz="1400" dirty="0">
                <a:solidFill>
                  <a:schemeClr val="tx1">
                    <a:lumMod val="95000"/>
                    <a:lumOff val="5000"/>
                  </a:schemeClr>
                </a:solidFill>
              </a:rPr>
              <a:t>)</a:t>
            </a:r>
            <a:endParaRPr lang="en-GB" sz="1400" dirty="0">
              <a:solidFill>
                <a:schemeClr val="tx1">
                  <a:lumMod val="95000"/>
                  <a:lumOff val="5000"/>
                </a:schemeClr>
              </a:solidFill>
            </a:endParaRPr>
          </a:p>
          <a:p>
            <a:pPr>
              <a:defRPr sz="1400" b="0" i="0" u="none" strike="noStrike" kern="1200" spc="0" baseline="0">
                <a:solidFill>
                  <a:srgbClr val="000000">
                    <a:lumMod val="65000"/>
                    <a:lumOff val="35000"/>
                  </a:srgbClr>
                </a:solidFill>
                <a:latin typeface="+mn-lt"/>
                <a:ea typeface="+mn-ea"/>
                <a:cs typeface="+mn-cs"/>
              </a:defRPr>
            </a:pPr>
            <a:r>
              <a:rPr lang="en-GB" sz="1000" dirty="0"/>
              <a:t>Weighted average by centile; data from 22 European economies</a:t>
            </a:r>
            <a:r>
              <a:rPr lang="en-US" sz="1000" dirty="0"/>
              <a:t>,</a:t>
            </a:r>
          </a:p>
          <a:p>
            <a:pPr>
              <a:defRPr sz="1400" b="0" i="0" u="none" strike="noStrike" kern="1200" spc="0" baseline="0">
                <a:solidFill>
                  <a:srgbClr val="000000">
                    <a:lumMod val="65000"/>
                    <a:lumOff val="35000"/>
                  </a:srgbClr>
                </a:solidFill>
                <a:latin typeface="+mn-lt"/>
                <a:ea typeface="+mn-ea"/>
                <a:cs typeface="+mn-cs"/>
              </a:defRPr>
            </a:pPr>
            <a:r>
              <a:rPr lang="en-US" sz="1000" dirty="0"/>
              <a:t>Euro</a:t>
            </a:r>
          </a:p>
        </p:txBody>
      </p:sp>
      <p:sp>
        <p:nvSpPr>
          <p:cNvPr id="16" name="Rectangle 9"/>
          <p:cNvSpPr>
            <a:spLocks noChangeArrowheads="1"/>
          </p:cNvSpPr>
          <p:nvPr/>
        </p:nvSpPr>
        <p:spPr bwMode="auto">
          <a:xfrm>
            <a:off x="0" y="843189"/>
            <a:ext cx="9144000" cy="88106"/>
          </a:xfrm>
          <a:prstGeom prst="rect">
            <a:avLst/>
          </a:prstGeom>
          <a:solidFill>
            <a:schemeClr val="accent1">
              <a:lumMod val="50000"/>
            </a:schemeClr>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1"/>
              </a:solidFill>
            </a:endParaRPr>
          </a:p>
        </p:txBody>
      </p:sp>
      <p:sp>
        <p:nvSpPr>
          <p:cNvPr id="17" name="Footer Placeholder 3"/>
          <p:cNvSpPr>
            <a:spLocks noGrp="1"/>
          </p:cNvSpPr>
          <p:nvPr>
            <p:ph type="ftr" sz="quarter" idx="11"/>
          </p:nvPr>
        </p:nvSpPr>
        <p:spPr>
          <a:xfrm>
            <a:off x="741363" y="6356350"/>
            <a:ext cx="5915025" cy="365125"/>
          </a:xfrm>
        </p:spPr>
        <p:txBody>
          <a:bodyPr/>
          <a:lstStyle/>
          <a:p>
            <a:pPr lvl="0"/>
            <a:r>
              <a:rPr lang="en-GB" altLang="en-US" dirty="0">
                <a:solidFill>
                  <a:schemeClr val="accent5">
                    <a:lumMod val="25000"/>
                  </a:schemeClr>
                </a:solidFill>
              </a:rPr>
              <a:t>Wage Inequality in the Workplace</a:t>
            </a:r>
            <a:endParaRPr lang="en-GB" dirty="0">
              <a:solidFill>
                <a:schemeClr val="tx1">
                  <a:lumMod val="65000"/>
                  <a:lumOff val="35000"/>
                </a:schemeClr>
              </a:solidFill>
            </a:endParaRPr>
          </a:p>
        </p:txBody>
      </p:sp>
      <p:pic>
        <p:nvPicPr>
          <p:cNvPr id="19" name="Picture 4" descr="Image result for country icon"/>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30046" y="89803"/>
            <a:ext cx="1004467" cy="75446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https://upload.wikimedia.org/wikipedia/en/thumb/a/ae/Flag_of_the_United_Kingdom.svg/23px-Flag_of_the_United_Kingdom.sv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3292" y="4021332"/>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https://upload.wikimedia.org/wikipedia/en/thumb/c/c3/Flag_of_France.svg/23px-Flag_of_France.svg.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35417" y="1666088"/>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https://upload.wikimedia.org/wikipedia/en/thumb/9/9a/Flag_of_Spain.svg/23px-Flag_of_Spain.svg.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1168" y="4001106"/>
            <a:ext cx="219075" cy="142875"/>
          </a:xfrm>
          <a:prstGeom prst="rect">
            <a:avLst/>
          </a:prstGeom>
          <a:noFill/>
          <a:extLst>
            <a:ext uri="{909E8E84-426E-40DD-AFC4-6F175D3DCCD1}">
              <a14:hiddenFill xmlns:a14="http://schemas.microsoft.com/office/drawing/2010/main">
                <a:solidFill>
                  <a:srgbClr val="FFFFFF"/>
                </a:solidFill>
              </a14:hiddenFill>
            </a:ext>
          </a:extLst>
        </p:spPr>
      </p:pic>
      <p:sp>
        <p:nvSpPr>
          <p:cNvPr id="3" name="Isosceles Triangle 2"/>
          <p:cNvSpPr/>
          <p:nvPr/>
        </p:nvSpPr>
        <p:spPr bwMode="auto">
          <a:xfrm>
            <a:off x="8250148" y="4115406"/>
            <a:ext cx="215755" cy="152828"/>
          </a:xfrm>
          <a:prstGeom prst="triangl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GB"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8" name="Down Arrow 54"/>
          <p:cNvSpPr/>
          <p:nvPr/>
        </p:nvSpPr>
        <p:spPr bwMode="auto">
          <a:xfrm rot="4331110" flipH="1" flipV="1">
            <a:off x="3220066" y="2160331"/>
            <a:ext cx="202122" cy="953436"/>
          </a:xfrm>
          <a:prstGeom prst="downArrow">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GB"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20" name="Oval 19"/>
          <p:cNvSpPr/>
          <p:nvPr/>
        </p:nvSpPr>
        <p:spPr bwMode="auto">
          <a:xfrm>
            <a:off x="3073566" y="2490953"/>
            <a:ext cx="495123" cy="292193"/>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GB"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22" name="TextBox 21"/>
          <p:cNvSpPr txBox="1"/>
          <p:nvPr/>
        </p:nvSpPr>
        <p:spPr>
          <a:xfrm>
            <a:off x="3073566" y="2475369"/>
            <a:ext cx="620355" cy="307777"/>
          </a:xfrm>
          <a:prstGeom prst="rect">
            <a:avLst/>
          </a:prstGeom>
          <a:noFill/>
        </p:spPr>
        <p:txBody>
          <a:bodyPr wrap="square" rtlCol="0">
            <a:spAutoFit/>
          </a:bodyPr>
          <a:lstStyle/>
          <a:p>
            <a:r>
              <a:rPr lang="en-GB" sz="1400" b="0" dirty="0">
                <a:solidFill>
                  <a:schemeClr val="bg1"/>
                </a:solidFill>
                <a:latin typeface="+mj-lt"/>
              </a:rPr>
              <a:t>4.4x</a:t>
            </a:r>
          </a:p>
        </p:txBody>
      </p:sp>
      <p:sp>
        <p:nvSpPr>
          <p:cNvPr id="26" name="Down Arrow 54"/>
          <p:cNvSpPr/>
          <p:nvPr/>
        </p:nvSpPr>
        <p:spPr bwMode="auto">
          <a:xfrm rot="3542051" flipH="1" flipV="1">
            <a:off x="7331201" y="2174426"/>
            <a:ext cx="202122" cy="953436"/>
          </a:xfrm>
          <a:prstGeom prst="downArrow">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GB"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27" name="Oval 26"/>
          <p:cNvSpPr/>
          <p:nvPr/>
        </p:nvSpPr>
        <p:spPr bwMode="auto">
          <a:xfrm rot="21593295">
            <a:off x="7184701" y="2505048"/>
            <a:ext cx="495123" cy="292193"/>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GB"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29" name="TextBox 28"/>
          <p:cNvSpPr txBox="1"/>
          <p:nvPr/>
        </p:nvSpPr>
        <p:spPr>
          <a:xfrm rot="21593295">
            <a:off x="7184701" y="2489464"/>
            <a:ext cx="620355" cy="307777"/>
          </a:xfrm>
          <a:prstGeom prst="rect">
            <a:avLst/>
          </a:prstGeom>
          <a:noFill/>
        </p:spPr>
        <p:txBody>
          <a:bodyPr wrap="square" rtlCol="0">
            <a:spAutoFit/>
          </a:bodyPr>
          <a:lstStyle/>
          <a:p>
            <a:r>
              <a:rPr lang="en-GB" sz="1400" b="0" dirty="0">
                <a:solidFill>
                  <a:schemeClr val="bg1"/>
                </a:solidFill>
                <a:latin typeface="+mj-lt"/>
              </a:rPr>
              <a:t>6.5x</a:t>
            </a:r>
          </a:p>
        </p:txBody>
      </p:sp>
      <p:sp>
        <p:nvSpPr>
          <p:cNvPr id="30" name="Down Arrow 54"/>
          <p:cNvSpPr/>
          <p:nvPr/>
        </p:nvSpPr>
        <p:spPr bwMode="auto">
          <a:xfrm rot="4331110" flipH="1" flipV="1">
            <a:off x="3372466" y="4688193"/>
            <a:ext cx="202122" cy="953436"/>
          </a:xfrm>
          <a:prstGeom prst="downArrow">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GB"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31" name="Oval 30"/>
          <p:cNvSpPr/>
          <p:nvPr/>
        </p:nvSpPr>
        <p:spPr bwMode="auto">
          <a:xfrm>
            <a:off x="3225966" y="5018815"/>
            <a:ext cx="495123" cy="292193"/>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GB"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32" name="TextBox 31"/>
          <p:cNvSpPr txBox="1"/>
          <p:nvPr/>
        </p:nvSpPr>
        <p:spPr>
          <a:xfrm>
            <a:off x="3225966" y="5003231"/>
            <a:ext cx="620355" cy="307777"/>
          </a:xfrm>
          <a:prstGeom prst="rect">
            <a:avLst/>
          </a:prstGeom>
          <a:noFill/>
        </p:spPr>
        <p:txBody>
          <a:bodyPr wrap="square" rtlCol="0">
            <a:spAutoFit/>
          </a:bodyPr>
          <a:lstStyle/>
          <a:p>
            <a:r>
              <a:rPr lang="en-GB" sz="1400" b="0" dirty="0">
                <a:solidFill>
                  <a:schemeClr val="bg1"/>
                </a:solidFill>
                <a:latin typeface="+mj-lt"/>
              </a:rPr>
              <a:t>6.2x</a:t>
            </a:r>
          </a:p>
        </p:txBody>
      </p:sp>
      <p:sp>
        <p:nvSpPr>
          <p:cNvPr id="33" name="Down Arrow 54"/>
          <p:cNvSpPr/>
          <p:nvPr/>
        </p:nvSpPr>
        <p:spPr bwMode="auto">
          <a:xfrm rot="2644594" flipH="1" flipV="1">
            <a:off x="7377962" y="4489417"/>
            <a:ext cx="202122" cy="953436"/>
          </a:xfrm>
          <a:prstGeom prst="downArrow">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GB"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37" name="Oval 36"/>
          <p:cNvSpPr/>
          <p:nvPr/>
        </p:nvSpPr>
        <p:spPr bwMode="auto">
          <a:xfrm>
            <a:off x="7231462" y="4820039"/>
            <a:ext cx="495123" cy="292193"/>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GB"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38" name="TextBox 37"/>
          <p:cNvSpPr txBox="1"/>
          <p:nvPr/>
        </p:nvSpPr>
        <p:spPr>
          <a:xfrm>
            <a:off x="7163568" y="4804455"/>
            <a:ext cx="641788" cy="307777"/>
          </a:xfrm>
          <a:prstGeom prst="rect">
            <a:avLst/>
          </a:prstGeom>
          <a:noFill/>
        </p:spPr>
        <p:txBody>
          <a:bodyPr wrap="square" rtlCol="0">
            <a:spAutoFit/>
          </a:bodyPr>
          <a:lstStyle/>
          <a:p>
            <a:r>
              <a:rPr lang="en-GB" sz="1400" b="0" dirty="0">
                <a:solidFill>
                  <a:schemeClr val="bg1"/>
                </a:solidFill>
                <a:latin typeface="+mj-lt"/>
              </a:rPr>
              <a:t>13.3x</a:t>
            </a:r>
          </a:p>
        </p:txBody>
      </p:sp>
      <p:sp>
        <p:nvSpPr>
          <p:cNvPr id="4" name="TextBox 3"/>
          <p:cNvSpPr txBox="1"/>
          <p:nvPr/>
        </p:nvSpPr>
        <p:spPr>
          <a:xfrm>
            <a:off x="6418686" y="5301581"/>
            <a:ext cx="339317" cy="230832"/>
          </a:xfrm>
          <a:prstGeom prst="rect">
            <a:avLst/>
          </a:prstGeom>
          <a:noFill/>
        </p:spPr>
        <p:txBody>
          <a:bodyPr wrap="square" rtlCol="0">
            <a:spAutoFit/>
          </a:bodyPr>
          <a:lstStyle/>
          <a:p>
            <a:r>
              <a:rPr lang="en-GB" sz="900" dirty="0" smtClean="0">
                <a:latin typeface="+mj-lt"/>
              </a:rPr>
              <a:t>12</a:t>
            </a:r>
            <a:endParaRPr lang="en-GB" sz="900" dirty="0">
              <a:latin typeface="+mj-lt"/>
            </a:endParaRPr>
          </a:p>
        </p:txBody>
      </p:sp>
      <p:sp>
        <p:nvSpPr>
          <p:cNvPr id="39" name="TextBox 38"/>
          <p:cNvSpPr txBox="1"/>
          <p:nvPr/>
        </p:nvSpPr>
        <p:spPr>
          <a:xfrm>
            <a:off x="8169512" y="3918437"/>
            <a:ext cx="456133" cy="230832"/>
          </a:xfrm>
          <a:prstGeom prst="rect">
            <a:avLst/>
          </a:prstGeom>
          <a:noFill/>
        </p:spPr>
        <p:txBody>
          <a:bodyPr wrap="square" rtlCol="0">
            <a:spAutoFit/>
          </a:bodyPr>
          <a:lstStyle/>
          <a:p>
            <a:r>
              <a:rPr lang="en-GB" sz="900" dirty="0" smtClean="0">
                <a:latin typeface="+mj-lt"/>
              </a:rPr>
              <a:t>160</a:t>
            </a:r>
            <a:endParaRPr lang="en-GB" sz="900" dirty="0">
              <a:latin typeface="+mj-lt"/>
            </a:endParaRPr>
          </a:p>
        </p:txBody>
      </p:sp>
    </p:spTree>
    <p:extLst>
      <p:ext uri="{BB962C8B-B14F-4D97-AF65-F5344CB8AC3E}">
        <p14:creationId xmlns:p14="http://schemas.microsoft.com/office/powerpoint/2010/main" val="1371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p:bldP spid="26" grpId="0" animBg="1"/>
      <p:bldP spid="27" grpId="0" animBg="1"/>
      <p:bldP spid="29" grpId="0"/>
      <p:bldP spid="30" grpId="0" animBg="1"/>
      <p:bldP spid="31" grpId="0" animBg="1"/>
      <p:bldP spid="32" grpId="0"/>
      <p:bldP spid="33" grpId="0" animBg="1"/>
      <p:bldP spid="37" grpId="0" animBg="1"/>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19434"/>
            <a:ext cx="6243306" cy="915274"/>
          </a:xfrm>
        </p:spPr>
        <p:txBody>
          <a:bodyPr/>
          <a:lstStyle/>
          <a:p>
            <a:r>
              <a:rPr lang="en-GB" sz="2400" dirty="0"/>
              <a:t>Top </a:t>
            </a:r>
            <a:r>
              <a:rPr lang="en-GB" sz="2400" dirty="0" err="1"/>
              <a:t>decile</a:t>
            </a:r>
            <a:r>
              <a:rPr lang="en-GB" sz="2400" dirty="0"/>
              <a:t> of highest-paid employees earns as much as the bottom 50% of the population</a:t>
            </a:r>
          </a:p>
        </p:txBody>
      </p:sp>
      <p:sp>
        <p:nvSpPr>
          <p:cNvPr id="4" name="Footer Placeholder 3"/>
          <p:cNvSpPr>
            <a:spLocks noGrp="1"/>
          </p:cNvSpPr>
          <p:nvPr>
            <p:ph type="ftr" sz="quarter" idx="11"/>
          </p:nvPr>
        </p:nvSpPr>
        <p:spPr/>
        <p:txBody>
          <a:bodyPr/>
          <a:lstStyle/>
          <a:p>
            <a:pPr lvl="0"/>
            <a:r>
              <a:rPr lang="en-GB" altLang="en-US" dirty="0">
                <a:solidFill>
                  <a:schemeClr val="accent5">
                    <a:lumMod val="25000"/>
                  </a:schemeClr>
                </a:solidFill>
              </a:rPr>
              <a:t>Wage Inequality in the Workplace</a:t>
            </a:r>
            <a:endParaRPr lang="en-GB"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pPr>
              <a:defRPr/>
            </a:pPr>
            <a:fld id="{6E6DCD9F-91BD-4E60-83E5-C20055D45D2B}" type="slidenum">
              <a:rPr lang="en-US" smtClean="0"/>
              <a:pPr>
                <a:defRPr/>
              </a:pPr>
              <a:t>16</a:t>
            </a:fld>
            <a:endParaRPr lang="en-US" dirty="0"/>
          </a:p>
        </p:txBody>
      </p:sp>
      <p:pic>
        <p:nvPicPr>
          <p:cNvPr id="9" name="Picture 2" descr="Image result for wage inequality icon"/>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03669" y="34212"/>
            <a:ext cx="1561251" cy="78062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471471" y="1094040"/>
            <a:ext cx="5855818" cy="800219"/>
          </a:xfrm>
          <a:prstGeom prst="rect">
            <a:avLst/>
          </a:prstGeom>
          <a:noFill/>
        </p:spPr>
        <p:txBody>
          <a:bodyPr wrap="square" rtlCol="0">
            <a:spAutoFit/>
          </a:bodyPr>
          <a:lstStyle/>
          <a:p>
            <a:pPr>
              <a:defRPr sz="1800" b="1" i="0" u="none" strike="noStrike" kern="1200" baseline="0">
                <a:solidFill>
                  <a:srgbClr val="000000">
                    <a:lumMod val="75000"/>
                    <a:lumOff val="25000"/>
                  </a:srgbClr>
                </a:solidFill>
                <a:latin typeface="+mn-lt"/>
                <a:ea typeface="+mn-ea"/>
                <a:cs typeface="+mn-cs"/>
              </a:defRPr>
            </a:pPr>
            <a:r>
              <a:rPr lang="en-US" dirty="0">
                <a:solidFill>
                  <a:schemeClr val="tx1">
                    <a:lumMod val="95000"/>
                    <a:lumOff val="5000"/>
                  </a:schemeClr>
                </a:solidFill>
              </a:rPr>
              <a:t>Real gross monthly wage share of employee (</a:t>
            </a:r>
            <a:r>
              <a:rPr lang="en-US" altLang="zh-CN" dirty="0">
                <a:solidFill>
                  <a:schemeClr val="tx1">
                    <a:lumMod val="95000"/>
                    <a:lumOff val="5000"/>
                  </a:schemeClr>
                </a:solidFill>
              </a:rPr>
              <a:t>2010</a:t>
            </a:r>
            <a:r>
              <a:rPr lang="en-US" dirty="0">
                <a:solidFill>
                  <a:schemeClr val="tx1">
                    <a:lumMod val="95000"/>
                    <a:lumOff val="5000"/>
                  </a:schemeClr>
                </a:solidFill>
              </a:rPr>
              <a:t>)</a:t>
            </a:r>
            <a:endParaRPr lang="en-GB" dirty="0">
              <a:solidFill>
                <a:schemeClr val="tx1">
                  <a:lumMod val="95000"/>
                  <a:lumOff val="5000"/>
                </a:schemeClr>
              </a:solidFill>
            </a:endParaRPr>
          </a:p>
          <a:p>
            <a:pPr>
              <a:defRPr sz="1800" b="1" i="0" u="none" strike="noStrike" kern="1200" baseline="0">
                <a:solidFill>
                  <a:srgbClr val="000000">
                    <a:lumMod val="75000"/>
                    <a:lumOff val="25000"/>
                  </a:srgbClr>
                </a:solidFill>
                <a:latin typeface="+mn-lt"/>
                <a:ea typeface="+mn-ea"/>
                <a:cs typeface="+mn-cs"/>
              </a:defRPr>
            </a:pPr>
            <a:r>
              <a:rPr lang="en-US" sz="1400" b="0" dirty="0">
                <a:solidFill>
                  <a:srgbClr val="000000">
                    <a:lumMod val="75000"/>
                    <a:lumOff val="25000"/>
                  </a:srgbClr>
                </a:solidFill>
              </a:rPr>
              <a:t>Weighted average; data from </a:t>
            </a:r>
            <a:r>
              <a:rPr lang="en-US" altLang="zh-CN" sz="1400" b="0" dirty="0">
                <a:solidFill>
                  <a:srgbClr val="000000">
                    <a:lumMod val="75000"/>
                    <a:lumOff val="25000"/>
                  </a:srgbClr>
                </a:solidFill>
              </a:rPr>
              <a:t>22 European economies,</a:t>
            </a:r>
            <a:endParaRPr lang="en-US" sz="1400" b="0" dirty="0">
              <a:solidFill>
                <a:srgbClr val="000000">
                  <a:lumMod val="75000"/>
                  <a:lumOff val="25000"/>
                </a:srgbClr>
              </a:solidFill>
            </a:endParaRPr>
          </a:p>
          <a:p>
            <a:pPr>
              <a:defRPr sz="1800" b="1" i="0" u="none" strike="noStrike" kern="1200" baseline="0">
                <a:solidFill>
                  <a:srgbClr val="000000">
                    <a:lumMod val="75000"/>
                    <a:lumOff val="25000"/>
                  </a:srgbClr>
                </a:solidFill>
                <a:latin typeface="+mn-lt"/>
                <a:ea typeface="+mn-ea"/>
                <a:cs typeface="+mn-cs"/>
              </a:defRPr>
            </a:pPr>
            <a:r>
              <a:rPr lang="en-GB" sz="1400" b="0" dirty="0">
                <a:solidFill>
                  <a:srgbClr val="000000">
                    <a:lumMod val="75000"/>
                    <a:lumOff val="25000"/>
                  </a:srgbClr>
                </a:solidFill>
              </a:rPr>
              <a:t>%</a:t>
            </a:r>
          </a:p>
        </p:txBody>
      </p:sp>
      <p:sp>
        <p:nvSpPr>
          <p:cNvPr id="17" name="Right Brace 16"/>
          <p:cNvSpPr/>
          <p:nvPr/>
        </p:nvSpPr>
        <p:spPr bwMode="auto">
          <a:xfrm>
            <a:off x="-1226634" y="3780263"/>
            <a:ext cx="602166" cy="1193181"/>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27" name="TextBox 26"/>
          <p:cNvSpPr txBox="1"/>
          <p:nvPr/>
        </p:nvSpPr>
        <p:spPr>
          <a:xfrm>
            <a:off x="7088064" y="5958168"/>
            <a:ext cx="506114" cy="246221"/>
          </a:xfrm>
          <a:prstGeom prst="rect">
            <a:avLst/>
          </a:prstGeom>
          <a:noFill/>
        </p:spPr>
        <p:txBody>
          <a:bodyPr wrap="square" rtlCol="0">
            <a:spAutoFit/>
          </a:bodyPr>
          <a:lstStyle/>
          <a:p>
            <a:r>
              <a:rPr lang="en-GB" sz="1000" b="0" dirty="0">
                <a:solidFill>
                  <a:schemeClr val="bg1"/>
                </a:solidFill>
                <a:latin typeface="+mj-lt"/>
              </a:rPr>
              <a:t>D90</a:t>
            </a:r>
          </a:p>
        </p:txBody>
      </p:sp>
      <p:sp>
        <p:nvSpPr>
          <p:cNvPr id="21" name="Rectangle 9"/>
          <p:cNvSpPr>
            <a:spLocks noChangeArrowheads="1"/>
          </p:cNvSpPr>
          <p:nvPr/>
        </p:nvSpPr>
        <p:spPr bwMode="auto">
          <a:xfrm>
            <a:off x="0" y="897997"/>
            <a:ext cx="9144000" cy="88106"/>
          </a:xfrm>
          <a:prstGeom prst="rect">
            <a:avLst/>
          </a:prstGeom>
          <a:solidFill>
            <a:schemeClr val="accent1">
              <a:lumMod val="50000"/>
            </a:schemeClr>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1"/>
              </a:solidFill>
            </a:endParaRPr>
          </a:p>
        </p:txBody>
      </p:sp>
      <p:cxnSp>
        <p:nvCxnSpPr>
          <p:cNvPr id="37" name="Straight Connector 36"/>
          <p:cNvCxnSpPr/>
          <p:nvPr/>
        </p:nvCxnSpPr>
        <p:spPr bwMode="auto">
          <a:xfrm>
            <a:off x="7610338" y="2032965"/>
            <a:ext cx="543848" cy="2660"/>
          </a:xfrm>
          <a:prstGeom prst="line">
            <a:avLst/>
          </a:prstGeom>
          <a:noFill/>
          <a:ln w="15875" cap="flat" cmpd="sng" algn="ctr">
            <a:solidFill>
              <a:schemeClr val="bg2"/>
            </a:solidFill>
            <a:prstDash val="dash"/>
            <a:round/>
            <a:headEnd type="none" w="med" len="med"/>
            <a:tailEnd type="none" w="med" len="med"/>
          </a:ln>
          <a:effectLst/>
        </p:spPr>
      </p:cxnSp>
      <p:sp>
        <p:nvSpPr>
          <p:cNvPr id="48" name="Rectangle 47"/>
          <p:cNvSpPr/>
          <p:nvPr/>
        </p:nvSpPr>
        <p:spPr>
          <a:xfrm>
            <a:off x="1595747" y="4806348"/>
            <a:ext cx="593432" cy="307777"/>
          </a:xfrm>
          <a:prstGeom prst="rect">
            <a:avLst/>
          </a:prstGeom>
        </p:spPr>
        <p:txBody>
          <a:bodyPr wrap="none">
            <a:spAutoFit/>
          </a:bodyPr>
          <a:lstStyle/>
          <a:p>
            <a:r>
              <a:rPr lang="en-GB" sz="1400" b="0" dirty="0">
                <a:solidFill>
                  <a:schemeClr val="bg1"/>
                </a:solidFill>
                <a:latin typeface="+mj-lt"/>
              </a:rPr>
              <a:t>3.6%</a:t>
            </a:r>
          </a:p>
        </p:txBody>
      </p:sp>
      <p:pic>
        <p:nvPicPr>
          <p:cNvPr id="7" name="Picture 6"/>
          <p:cNvPicPr>
            <a:picLocks noChangeAspect="1"/>
          </p:cNvPicPr>
          <p:nvPr/>
        </p:nvPicPr>
        <p:blipFill>
          <a:blip r:embed="rId4"/>
          <a:stretch>
            <a:fillRect/>
          </a:stretch>
        </p:blipFill>
        <p:spPr>
          <a:xfrm>
            <a:off x="1800080" y="2553528"/>
            <a:ext cx="5218628" cy="2804403"/>
          </a:xfrm>
          <a:prstGeom prst="rect">
            <a:avLst/>
          </a:prstGeom>
        </p:spPr>
      </p:pic>
    </p:spTree>
    <p:extLst>
      <p:ext uri="{BB962C8B-B14F-4D97-AF65-F5344CB8AC3E}">
        <p14:creationId xmlns:p14="http://schemas.microsoft.com/office/powerpoint/2010/main" val="220566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education icon"/>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48301" y="36100"/>
            <a:ext cx="937844" cy="8047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60363" y="-19434"/>
            <a:ext cx="6650036" cy="915274"/>
          </a:xfrm>
        </p:spPr>
        <p:txBody>
          <a:bodyPr/>
          <a:lstStyle/>
          <a:p>
            <a:r>
              <a:rPr lang="en-GB" sz="2400" dirty="0"/>
              <a:t>Education is correlated with wage </a:t>
            </a:r>
            <a:r>
              <a:rPr lang="en-GB" sz="2400" dirty="0" smtClean="0"/>
              <a:t>levels, but does not explain everything</a:t>
            </a:r>
            <a:endParaRPr lang="en-GB" sz="2400" dirty="0"/>
          </a:p>
        </p:txBody>
      </p:sp>
      <p:sp>
        <p:nvSpPr>
          <p:cNvPr id="4" name="Footer Placeholder 3"/>
          <p:cNvSpPr>
            <a:spLocks noGrp="1"/>
          </p:cNvSpPr>
          <p:nvPr>
            <p:ph type="ftr" sz="quarter" idx="11"/>
          </p:nvPr>
        </p:nvSpPr>
        <p:spPr/>
        <p:txBody>
          <a:bodyPr/>
          <a:lstStyle/>
          <a:p>
            <a:pPr lvl="0"/>
            <a:r>
              <a:rPr lang="en-GB" altLang="en-US" dirty="0">
                <a:solidFill>
                  <a:schemeClr val="accent5">
                    <a:lumMod val="25000"/>
                  </a:schemeClr>
                </a:solidFill>
              </a:rPr>
              <a:t>Wage Inequality in the Workplace</a:t>
            </a:r>
            <a:endParaRPr lang="en-GB"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pPr>
              <a:defRPr/>
            </a:pPr>
            <a:fld id="{6E6DCD9F-91BD-4E60-83E5-C20055D45D2B}" type="slidenum">
              <a:rPr lang="en-US" smtClean="0"/>
              <a:pPr>
                <a:defRPr/>
              </a:pPr>
              <a:t>17</a:t>
            </a:fld>
            <a:endParaRPr lang="en-US" dirty="0"/>
          </a:p>
        </p:txBody>
      </p:sp>
      <p:sp>
        <p:nvSpPr>
          <p:cNvPr id="15" name="TextBox 14"/>
          <p:cNvSpPr txBox="1"/>
          <p:nvPr/>
        </p:nvSpPr>
        <p:spPr>
          <a:xfrm>
            <a:off x="1109221" y="1180665"/>
            <a:ext cx="5855818" cy="800219"/>
          </a:xfrm>
          <a:prstGeom prst="rect">
            <a:avLst/>
          </a:prstGeom>
          <a:noFill/>
        </p:spPr>
        <p:txBody>
          <a:bodyPr wrap="square" rtlCol="0">
            <a:spAutoFit/>
          </a:bodyPr>
          <a:lstStyle/>
          <a:p>
            <a:pPr>
              <a:defRPr sz="1800" b="1" i="0" u="none" strike="noStrike" kern="1200" baseline="0">
                <a:solidFill>
                  <a:srgbClr val="000000">
                    <a:lumMod val="75000"/>
                    <a:lumOff val="25000"/>
                  </a:srgbClr>
                </a:solidFill>
                <a:latin typeface="+mn-lt"/>
                <a:ea typeface="+mn-ea"/>
                <a:cs typeface="+mn-cs"/>
              </a:defRPr>
            </a:pPr>
            <a:r>
              <a:rPr lang="en-US" dirty="0">
                <a:solidFill>
                  <a:schemeClr val="tx1">
                    <a:lumMod val="95000"/>
                    <a:lumOff val="5000"/>
                  </a:schemeClr>
                </a:solidFill>
              </a:rPr>
              <a:t>Education of wage employee (</a:t>
            </a:r>
            <a:r>
              <a:rPr lang="en-US" altLang="zh-CN" dirty="0">
                <a:solidFill>
                  <a:schemeClr val="tx1">
                    <a:lumMod val="95000"/>
                    <a:lumOff val="5000"/>
                  </a:schemeClr>
                </a:solidFill>
              </a:rPr>
              <a:t>2010</a:t>
            </a:r>
            <a:r>
              <a:rPr lang="en-US" dirty="0">
                <a:solidFill>
                  <a:schemeClr val="tx1">
                    <a:lumMod val="95000"/>
                    <a:lumOff val="5000"/>
                  </a:schemeClr>
                </a:solidFill>
              </a:rPr>
              <a:t>)</a:t>
            </a:r>
            <a:endParaRPr lang="en-GB" dirty="0">
              <a:solidFill>
                <a:schemeClr val="tx1">
                  <a:lumMod val="95000"/>
                  <a:lumOff val="5000"/>
                </a:schemeClr>
              </a:solidFill>
            </a:endParaRPr>
          </a:p>
          <a:p>
            <a:pPr>
              <a:defRPr sz="1800" b="1" i="0" u="none" strike="noStrike" kern="1200" baseline="0">
                <a:solidFill>
                  <a:srgbClr val="000000">
                    <a:lumMod val="75000"/>
                    <a:lumOff val="25000"/>
                  </a:srgbClr>
                </a:solidFill>
                <a:latin typeface="+mn-lt"/>
                <a:ea typeface="+mn-ea"/>
                <a:cs typeface="+mn-cs"/>
              </a:defRPr>
            </a:pPr>
            <a:r>
              <a:rPr lang="en-US" sz="1400" b="0" dirty="0">
                <a:solidFill>
                  <a:srgbClr val="000000">
                    <a:lumMod val="75000"/>
                    <a:lumOff val="25000"/>
                  </a:srgbClr>
                </a:solidFill>
              </a:rPr>
              <a:t>Weighted average by centile; data from </a:t>
            </a:r>
            <a:r>
              <a:rPr lang="en-US" altLang="zh-CN" sz="1400" b="0" dirty="0">
                <a:solidFill>
                  <a:srgbClr val="000000">
                    <a:lumMod val="75000"/>
                    <a:lumOff val="25000"/>
                  </a:srgbClr>
                </a:solidFill>
              </a:rPr>
              <a:t>22 European economies,</a:t>
            </a:r>
            <a:endParaRPr lang="en-US" sz="1400" b="0" dirty="0">
              <a:solidFill>
                <a:srgbClr val="000000">
                  <a:lumMod val="75000"/>
                  <a:lumOff val="25000"/>
                </a:srgbClr>
              </a:solidFill>
            </a:endParaRPr>
          </a:p>
          <a:p>
            <a:pPr>
              <a:defRPr sz="1800" b="1" i="0" u="none" strike="noStrike" kern="1200" baseline="0">
                <a:solidFill>
                  <a:srgbClr val="000000">
                    <a:lumMod val="75000"/>
                    <a:lumOff val="25000"/>
                  </a:srgbClr>
                </a:solidFill>
                <a:latin typeface="+mn-lt"/>
                <a:ea typeface="+mn-ea"/>
                <a:cs typeface="+mn-cs"/>
              </a:defRPr>
            </a:pPr>
            <a:r>
              <a:rPr lang="en-GB" sz="1400" b="0" dirty="0">
                <a:solidFill>
                  <a:srgbClr val="000000">
                    <a:lumMod val="75000"/>
                    <a:lumOff val="25000"/>
                  </a:srgbClr>
                </a:solidFill>
              </a:rPr>
              <a:t>%</a:t>
            </a:r>
          </a:p>
        </p:txBody>
      </p:sp>
      <p:sp>
        <p:nvSpPr>
          <p:cNvPr id="17" name="Right Brace 16"/>
          <p:cNvSpPr/>
          <p:nvPr/>
        </p:nvSpPr>
        <p:spPr bwMode="auto">
          <a:xfrm>
            <a:off x="-1226634" y="3780263"/>
            <a:ext cx="602166" cy="1193181"/>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2" name="Rectangle 9"/>
          <p:cNvSpPr>
            <a:spLocks noChangeArrowheads="1"/>
          </p:cNvSpPr>
          <p:nvPr/>
        </p:nvSpPr>
        <p:spPr bwMode="auto">
          <a:xfrm>
            <a:off x="0" y="897997"/>
            <a:ext cx="9144000" cy="88106"/>
          </a:xfrm>
          <a:prstGeom prst="rect">
            <a:avLst/>
          </a:prstGeom>
          <a:solidFill>
            <a:schemeClr val="accent1">
              <a:lumMod val="50000"/>
            </a:schemeClr>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1"/>
              </a:solidFill>
            </a:endParaRPr>
          </a:p>
        </p:txBody>
      </p:sp>
      <p:sp>
        <p:nvSpPr>
          <p:cNvPr id="13" name="Right Brace 12"/>
          <p:cNvSpPr/>
          <p:nvPr/>
        </p:nvSpPr>
        <p:spPr bwMode="auto">
          <a:xfrm>
            <a:off x="7472040" y="2646381"/>
            <a:ext cx="245821" cy="1978991"/>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4" name="TextBox 13"/>
          <p:cNvSpPr txBox="1"/>
          <p:nvPr/>
        </p:nvSpPr>
        <p:spPr>
          <a:xfrm>
            <a:off x="7654900" y="3350140"/>
            <a:ext cx="1499858" cy="553998"/>
          </a:xfrm>
          <a:prstGeom prst="rect">
            <a:avLst/>
          </a:prstGeom>
          <a:noFill/>
        </p:spPr>
        <p:txBody>
          <a:bodyPr wrap="square" rtlCol="0">
            <a:spAutoFit/>
          </a:bodyPr>
          <a:lstStyle/>
          <a:p>
            <a:r>
              <a:rPr lang="en-GB" sz="1000" b="0" dirty="0">
                <a:latin typeface="+mn-lt"/>
              </a:rPr>
              <a:t>Having college degree does not help you move to top 1%</a:t>
            </a:r>
          </a:p>
        </p:txBody>
      </p:sp>
      <p:pic>
        <p:nvPicPr>
          <p:cNvPr id="3" name="Picture 2"/>
          <p:cNvPicPr>
            <a:picLocks noChangeAspect="1"/>
          </p:cNvPicPr>
          <p:nvPr/>
        </p:nvPicPr>
        <p:blipFill>
          <a:blip r:embed="rId4"/>
          <a:stretch>
            <a:fillRect/>
          </a:stretch>
        </p:blipFill>
        <p:spPr>
          <a:xfrm>
            <a:off x="741363" y="1980121"/>
            <a:ext cx="6785436" cy="4230991"/>
          </a:xfrm>
          <a:prstGeom prst="rect">
            <a:avLst/>
          </a:prstGeom>
        </p:spPr>
      </p:pic>
    </p:spTree>
    <p:extLst>
      <p:ext uri="{BB962C8B-B14F-4D97-AF65-F5344CB8AC3E}">
        <p14:creationId xmlns:p14="http://schemas.microsoft.com/office/powerpoint/2010/main" val="3837953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19434"/>
            <a:ext cx="7111084" cy="915274"/>
          </a:xfrm>
        </p:spPr>
        <p:txBody>
          <a:bodyPr/>
          <a:lstStyle/>
          <a:p>
            <a:r>
              <a:rPr lang="en-GB" sz="2400" dirty="0" smtClean="0"/>
              <a:t>Economic sector and other factors also play a role</a:t>
            </a:r>
            <a:endParaRPr lang="en-GB" sz="2400" dirty="0"/>
          </a:p>
        </p:txBody>
      </p:sp>
      <p:sp>
        <p:nvSpPr>
          <p:cNvPr id="4" name="Footer Placeholder 3"/>
          <p:cNvSpPr>
            <a:spLocks noGrp="1"/>
          </p:cNvSpPr>
          <p:nvPr>
            <p:ph type="ftr" sz="quarter" idx="11"/>
          </p:nvPr>
        </p:nvSpPr>
        <p:spPr/>
        <p:txBody>
          <a:bodyPr/>
          <a:lstStyle/>
          <a:p>
            <a:pPr lvl="0"/>
            <a:r>
              <a:rPr lang="en-GB" altLang="en-US" dirty="0">
                <a:solidFill>
                  <a:schemeClr val="accent5">
                    <a:lumMod val="25000"/>
                  </a:schemeClr>
                </a:solidFill>
              </a:rPr>
              <a:t>Wage Inequality in the Workplace</a:t>
            </a:r>
            <a:endParaRPr lang="en-GB"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pPr>
              <a:defRPr/>
            </a:pPr>
            <a:fld id="{6E6DCD9F-91BD-4E60-83E5-C20055D45D2B}" type="slidenum">
              <a:rPr lang="en-US" smtClean="0"/>
              <a:pPr>
                <a:defRPr/>
              </a:pPr>
              <a:t>18</a:t>
            </a:fld>
            <a:endParaRPr lang="en-US" dirty="0"/>
          </a:p>
        </p:txBody>
      </p:sp>
      <p:sp>
        <p:nvSpPr>
          <p:cNvPr id="15" name="TextBox 14"/>
          <p:cNvSpPr txBox="1"/>
          <p:nvPr/>
        </p:nvSpPr>
        <p:spPr>
          <a:xfrm>
            <a:off x="1250626" y="1206760"/>
            <a:ext cx="5855818" cy="800219"/>
          </a:xfrm>
          <a:prstGeom prst="rect">
            <a:avLst/>
          </a:prstGeom>
          <a:noFill/>
        </p:spPr>
        <p:txBody>
          <a:bodyPr wrap="square" rtlCol="0">
            <a:spAutoFit/>
          </a:bodyPr>
          <a:lstStyle/>
          <a:p>
            <a:pPr>
              <a:defRPr sz="1800" b="1" i="0" u="none" strike="noStrike" kern="1200" baseline="0">
                <a:solidFill>
                  <a:srgbClr val="000000">
                    <a:lumMod val="75000"/>
                    <a:lumOff val="25000"/>
                  </a:srgbClr>
                </a:solidFill>
                <a:latin typeface="+mn-lt"/>
                <a:ea typeface="+mn-ea"/>
                <a:cs typeface="+mn-cs"/>
              </a:defRPr>
            </a:pPr>
            <a:r>
              <a:rPr lang="en-US" dirty="0">
                <a:solidFill>
                  <a:schemeClr val="tx1">
                    <a:lumMod val="95000"/>
                    <a:lumOff val="5000"/>
                  </a:schemeClr>
                </a:solidFill>
              </a:rPr>
              <a:t>Economic sector of wage employee (</a:t>
            </a:r>
            <a:r>
              <a:rPr lang="en-US" altLang="zh-CN" dirty="0">
                <a:solidFill>
                  <a:schemeClr val="tx1">
                    <a:lumMod val="95000"/>
                    <a:lumOff val="5000"/>
                  </a:schemeClr>
                </a:solidFill>
              </a:rPr>
              <a:t>2010</a:t>
            </a:r>
            <a:r>
              <a:rPr lang="en-US" dirty="0">
                <a:solidFill>
                  <a:schemeClr val="tx1">
                    <a:lumMod val="95000"/>
                    <a:lumOff val="5000"/>
                  </a:schemeClr>
                </a:solidFill>
              </a:rPr>
              <a:t>)</a:t>
            </a:r>
            <a:endParaRPr lang="en-GB" dirty="0">
              <a:solidFill>
                <a:schemeClr val="tx1">
                  <a:lumMod val="95000"/>
                  <a:lumOff val="5000"/>
                </a:schemeClr>
              </a:solidFill>
            </a:endParaRPr>
          </a:p>
          <a:p>
            <a:pPr>
              <a:defRPr sz="1800" b="1" i="0" u="none" strike="noStrike" kern="1200" baseline="0">
                <a:solidFill>
                  <a:srgbClr val="000000">
                    <a:lumMod val="75000"/>
                    <a:lumOff val="25000"/>
                  </a:srgbClr>
                </a:solidFill>
                <a:latin typeface="+mn-lt"/>
                <a:ea typeface="+mn-ea"/>
                <a:cs typeface="+mn-cs"/>
              </a:defRPr>
            </a:pPr>
            <a:r>
              <a:rPr lang="en-US" sz="1400" b="0" dirty="0">
                <a:solidFill>
                  <a:srgbClr val="000000">
                    <a:lumMod val="75000"/>
                    <a:lumOff val="25000"/>
                  </a:srgbClr>
                </a:solidFill>
              </a:rPr>
              <a:t>Weighted average by centile; data from </a:t>
            </a:r>
            <a:r>
              <a:rPr lang="en-US" altLang="zh-CN" sz="1400" b="0" dirty="0">
                <a:solidFill>
                  <a:srgbClr val="000000">
                    <a:lumMod val="75000"/>
                    <a:lumOff val="25000"/>
                  </a:srgbClr>
                </a:solidFill>
              </a:rPr>
              <a:t>22 European economies,</a:t>
            </a:r>
            <a:endParaRPr lang="en-US" sz="1400" b="0" dirty="0">
              <a:solidFill>
                <a:srgbClr val="000000">
                  <a:lumMod val="75000"/>
                  <a:lumOff val="25000"/>
                </a:srgbClr>
              </a:solidFill>
            </a:endParaRPr>
          </a:p>
          <a:p>
            <a:pPr>
              <a:defRPr sz="1800" b="1" i="0" u="none" strike="noStrike" kern="1200" baseline="0">
                <a:solidFill>
                  <a:srgbClr val="000000">
                    <a:lumMod val="75000"/>
                    <a:lumOff val="25000"/>
                  </a:srgbClr>
                </a:solidFill>
                <a:latin typeface="+mn-lt"/>
                <a:ea typeface="+mn-ea"/>
                <a:cs typeface="+mn-cs"/>
              </a:defRPr>
            </a:pPr>
            <a:r>
              <a:rPr lang="en-GB" sz="1400" b="0" dirty="0">
                <a:solidFill>
                  <a:srgbClr val="000000">
                    <a:lumMod val="75000"/>
                    <a:lumOff val="25000"/>
                  </a:srgbClr>
                </a:solidFill>
              </a:rPr>
              <a:t>%</a:t>
            </a:r>
          </a:p>
        </p:txBody>
      </p:sp>
      <p:sp>
        <p:nvSpPr>
          <p:cNvPr id="17" name="Right Brace 16"/>
          <p:cNvSpPr/>
          <p:nvPr/>
        </p:nvSpPr>
        <p:spPr bwMode="auto">
          <a:xfrm>
            <a:off x="-1226634" y="3780263"/>
            <a:ext cx="602166" cy="1193181"/>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3" name="Rectangle 9"/>
          <p:cNvSpPr>
            <a:spLocks noChangeArrowheads="1"/>
          </p:cNvSpPr>
          <p:nvPr/>
        </p:nvSpPr>
        <p:spPr bwMode="auto">
          <a:xfrm>
            <a:off x="0" y="897997"/>
            <a:ext cx="9144000" cy="88106"/>
          </a:xfrm>
          <a:prstGeom prst="rect">
            <a:avLst/>
          </a:prstGeom>
          <a:solidFill>
            <a:schemeClr val="accent1">
              <a:lumMod val="50000"/>
            </a:schemeClr>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1"/>
              </a:solidFill>
            </a:endParaRPr>
          </a:p>
        </p:txBody>
      </p:sp>
      <p:sp>
        <p:nvSpPr>
          <p:cNvPr id="16" name="Right Brace 15"/>
          <p:cNvSpPr/>
          <p:nvPr/>
        </p:nvSpPr>
        <p:spPr bwMode="auto">
          <a:xfrm>
            <a:off x="7820197" y="3691231"/>
            <a:ext cx="239402" cy="633341"/>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8" name="TextBox 17"/>
          <p:cNvSpPr txBox="1"/>
          <p:nvPr/>
        </p:nvSpPr>
        <p:spPr>
          <a:xfrm>
            <a:off x="7982907" y="3577014"/>
            <a:ext cx="1161093" cy="861774"/>
          </a:xfrm>
          <a:prstGeom prst="rect">
            <a:avLst/>
          </a:prstGeom>
          <a:noFill/>
        </p:spPr>
        <p:txBody>
          <a:bodyPr wrap="square" rtlCol="0">
            <a:spAutoFit/>
          </a:bodyPr>
          <a:lstStyle/>
          <a:p>
            <a:r>
              <a:rPr lang="en-GB" sz="1000" b="0" dirty="0">
                <a:latin typeface="+mn-lt"/>
              </a:rPr>
              <a:t>1 in 5 top 1% wage earner work in </a:t>
            </a:r>
            <a:r>
              <a:rPr lang="en-GB" sz="1000" b="0" dirty="0" smtClean="0">
                <a:latin typeface="+mn-lt"/>
              </a:rPr>
              <a:t>Real estate and Finance </a:t>
            </a:r>
            <a:endParaRPr lang="en-GB" sz="1000" b="0" dirty="0">
              <a:latin typeface="+mn-lt"/>
            </a:endParaRPr>
          </a:p>
        </p:txBody>
      </p:sp>
      <p:pic>
        <p:nvPicPr>
          <p:cNvPr id="19" name="Picture 10" descr="Image result for earning money icon"/>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97471" y="42473"/>
            <a:ext cx="824191" cy="82419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1109557" y="1903535"/>
            <a:ext cx="6950042" cy="4340728"/>
          </a:xfrm>
          <a:prstGeom prst="rect">
            <a:avLst/>
          </a:prstGeom>
        </p:spPr>
      </p:pic>
    </p:spTree>
    <p:extLst>
      <p:ext uri="{BB962C8B-B14F-4D97-AF65-F5344CB8AC3E}">
        <p14:creationId xmlns:p14="http://schemas.microsoft.com/office/powerpoint/2010/main" val="710761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4" y="129592"/>
            <a:ext cx="6976102" cy="749356"/>
          </a:xfrm>
        </p:spPr>
        <p:txBody>
          <a:bodyPr/>
          <a:lstStyle/>
          <a:p>
            <a:r>
              <a:rPr lang="en-GB" sz="2400" dirty="0" smtClean="0"/>
              <a:t>Some preliminary remarks</a:t>
            </a:r>
            <a:endParaRPr lang="en-GB" sz="2400" dirty="0"/>
          </a:p>
        </p:txBody>
      </p:sp>
      <p:sp>
        <p:nvSpPr>
          <p:cNvPr id="4" name="Footer Placeholder 3"/>
          <p:cNvSpPr>
            <a:spLocks noGrp="1"/>
          </p:cNvSpPr>
          <p:nvPr>
            <p:ph type="ftr" sz="quarter" idx="11"/>
          </p:nvPr>
        </p:nvSpPr>
        <p:spPr/>
        <p:txBody>
          <a:bodyPr/>
          <a:lstStyle/>
          <a:p>
            <a:pPr>
              <a:defRPr/>
            </a:pPr>
            <a:r>
              <a:rPr lang="en-US" dirty="0">
                <a:solidFill>
                  <a:schemeClr val="accent5">
                    <a:lumMod val="25000"/>
                  </a:schemeClr>
                </a:solidFill>
              </a:rPr>
              <a:t>Global Wage Report 2016/17</a:t>
            </a:r>
          </a:p>
        </p:txBody>
      </p:sp>
      <p:sp>
        <p:nvSpPr>
          <p:cNvPr id="5" name="Slide Number Placeholder 4"/>
          <p:cNvSpPr>
            <a:spLocks noGrp="1"/>
          </p:cNvSpPr>
          <p:nvPr>
            <p:ph type="sldNum" sz="quarter" idx="12"/>
          </p:nvPr>
        </p:nvSpPr>
        <p:spPr/>
        <p:txBody>
          <a:bodyPr/>
          <a:lstStyle/>
          <a:p>
            <a:pPr>
              <a:defRPr/>
            </a:pPr>
            <a:fld id="{6E6DCD9F-91BD-4E60-83E5-C20055D45D2B}" type="slidenum">
              <a:rPr lang="en-US" smtClean="0"/>
              <a:pPr>
                <a:defRPr/>
              </a:pPr>
              <a:t>1</a:t>
            </a:fld>
            <a:endParaRPr lang="en-US" dirty="0"/>
          </a:p>
        </p:txBody>
      </p:sp>
      <p:sp>
        <p:nvSpPr>
          <p:cNvPr id="6" name="Rectangle 9"/>
          <p:cNvSpPr>
            <a:spLocks noChangeArrowheads="1"/>
          </p:cNvSpPr>
          <p:nvPr/>
        </p:nvSpPr>
        <p:spPr bwMode="auto">
          <a:xfrm>
            <a:off x="0" y="897997"/>
            <a:ext cx="9144000" cy="88106"/>
          </a:xfrm>
          <a:prstGeom prst="rect">
            <a:avLst/>
          </a:prstGeom>
          <a:solidFill>
            <a:schemeClr val="accent1">
              <a:lumMod val="50000"/>
            </a:schemeClr>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1"/>
              </a:solidFill>
              <a:latin typeface="+mj-lt"/>
            </a:endParaRPr>
          </a:p>
        </p:txBody>
      </p:sp>
      <p:sp>
        <p:nvSpPr>
          <p:cNvPr id="11" name="Cloud" descr="clip1"/>
          <p:cNvSpPr>
            <a:spLocks noChangeAspect="1" noEditPoints="1" noChangeArrowheads="1"/>
          </p:cNvSpPr>
          <p:nvPr/>
        </p:nvSpPr>
        <p:spPr bwMode="auto">
          <a:xfrm rot="21463827">
            <a:off x="3876421" y="4987221"/>
            <a:ext cx="4203735" cy="1497673"/>
          </a:xfrm>
          <a:prstGeom prst="rect">
            <a:avLst/>
          </a:prstGeom>
          <a:blipFill dpi="0" rotWithShape="1">
            <a:blip r:embed="rId3" cstate="print"/>
            <a:srcRect/>
            <a:stretch>
              <a:fillRect/>
            </a:stretch>
          </a:blipFill>
          <a:ln w="9525">
            <a:noFill/>
            <a:miter lim="800000"/>
            <a:headEnd/>
            <a:tailEnd/>
          </a:ln>
        </p:spPr>
        <p:txBody>
          <a:bodyPr lIns="414000" anchor="ctr"/>
          <a:lstStyle/>
          <a:p>
            <a:pPr>
              <a:lnSpc>
                <a:spcPct val="85000"/>
              </a:lnSpc>
            </a:pPr>
            <a:r>
              <a:rPr lang="en-GB" sz="1200" dirty="0"/>
              <a:t>In many countries, wage trends have become a </a:t>
            </a:r>
            <a:r>
              <a:rPr lang="en-GB" sz="1200" dirty="0" smtClean="0"/>
              <a:t>political </a:t>
            </a:r>
            <a:r>
              <a:rPr lang="en-GB" sz="1200" dirty="0"/>
              <a:t>issue, changing the </a:t>
            </a:r>
            <a:r>
              <a:rPr lang="en-GB" sz="1800" dirty="0"/>
              <a:t>“nature of political discussion”.</a:t>
            </a:r>
          </a:p>
        </p:txBody>
      </p:sp>
      <p:sp>
        <p:nvSpPr>
          <p:cNvPr id="12" name="Cloud" descr="p1"/>
          <p:cNvSpPr>
            <a:spLocks noChangeAspect="1" noEditPoints="1" noChangeArrowheads="1"/>
          </p:cNvSpPr>
          <p:nvPr/>
        </p:nvSpPr>
        <p:spPr bwMode="auto">
          <a:xfrm rot="21363098">
            <a:off x="2397855" y="3645750"/>
            <a:ext cx="3936958" cy="1321527"/>
          </a:xfrm>
          <a:prstGeom prst="rect">
            <a:avLst/>
          </a:prstGeom>
          <a:blipFill dpi="0" rotWithShape="0">
            <a:blip r:embed="rId4" cstate="print"/>
            <a:srcRect/>
            <a:stretch>
              <a:fillRect/>
            </a:stretch>
          </a:blipFill>
          <a:ln w="9525">
            <a:noFill/>
            <a:miter lim="800000"/>
            <a:headEnd/>
            <a:tailEnd/>
          </a:ln>
        </p:spPr>
        <p:txBody>
          <a:bodyPr tIns="0" bIns="73152" anchor="ctr"/>
          <a:lstStyle/>
          <a:p>
            <a:pPr marL="182563">
              <a:lnSpc>
                <a:spcPct val="85000"/>
              </a:lnSpc>
            </a:pPr>
            <a:r>
              <a:rPr lang="en-GB" sz="1200" dirty="0" smtClean="0"/>
              <a:t>Wages have an important effect on the economy: They have a direct impact on </a:t>
            </a:r>
            <a:r>
              <a:rPr lang="en-GB" sz="1800" dirty="0" smtClean="0"/>
              <a:t>competitiveness, consumption and aggregate </a:t>
            </a:r>
            <a:r>
              <a:rPr lang="en-GB" sz="1800" dirty="0"/>
              <a:t>demand</a:t>
            </a:r>
            <a:r>
              <a:rPr lang="en-GB" sz="1200" dirty="0"/>
              <a:t>. </a:t>
            </a:r>
          </a:p>
        </p:txBody>
      </p:sp>
      <p:sp>
        <p:nvSpPr>
          <p:cNvPr id="10" name="clipart_symbols_newspaperclippings"/>
          <p:cNvSpPr>
            <a:spLocks/>
          </p:cNvSpPr>
          <p:nvPr/>
        </p:nvSpPr>
        <p:spPr bwMode="auto">
          <a:xfrm rot="21354135">
            <a:off x="423642" y="2501767"/>
            <a:ext cx="3986094" cy="1203508"/>
          </a:xfrm>
          <a:custGeom>
            <a:avLst/>
            <a:gdLst>
              <a:gd name="T0" fmla="*/ 2147483647 w 1151"/>
              <a:gd name="T1" fmla="*/ 2147483647 h 324"/>
              <a:gd name="T2" fmla="*/ 2147483647 w 1151"/>
              <a:gd name="T3" fmla="*/ 2147483647 h 324"/>
              <a:gd name="T4" fmla="*/ 2147483647 w 1151"/>
              <a:gd name="T5" fmla="*/ 2147483647 h 324"/>
              <a:gd name="T6" fmla="*/ 2147483647 w 1151"/>
              <a:gd name="T7" fmla="*/ 2147483647 h 324"/>
              <a:gd name="T8" fmla="*/ 2147483647 w 1151"/>
              <a:gd name="T9" fmla="*/ 2147483647 h 324"/>
              <a:gd name="T10" fmla="*/ 2147483647 w 1151"/>
              <a:gd name="T11" fmla="*/ 2147483647 h 324"/>
              <a:gd name="T12" fmla="*/ 2147483647 w 1151"/>
              <a:gd name="T13" fmla="*/ 2147483647 h 324"/>
              <a:gd name="T14" fmla="*/ 2147483647 w 1151"/>
              <a:gd name="T15" fmla="*/ 2147483647 h 324"/>
              <a:gd name="T16" fmla="*/ 2147483647 w 1151"/>
              <a:gd name="T17" fmla="*/ 2147483647 h 324"/>
              <a:gd name="T18" fmla="*/ 2147483647 w 1151"/>
              <a:gd name="T19" fmla="*/ 2147483647 h 324"/>
              <a:gd name="T20" fmla="*/ 2147483647 w 1151"/>
              <a:gd name="T21" fmla="*/ 2147483647 h 324"/>
              <a:gd name="T22" fmla="*/ 2147483647 w 1151"/>
              <a:gd name="T23" fmla="*/ 2147483647 h 324"/>
              <a:gd name="T24" fmla="*/ 2147483647 w 1151"/>
              <a:gd name="T25" fmla="*/ 2147483647 h 324"/>
              <a:gd name="T26" fmla="*/ 2147483647 w 1151"/>
              <a:gd name="T27" fmla="*/ 2147483647 h 324"/>
              <a:gd name="T28" fmla="*/ 2147483647 w 1151"/>
              <a:gd name="T29" fmla="*/ 2147483647 h 324"/>
              <a:gd name="T30" fmla="*/ 2147483647 w 1151"/>
              <a:gd name="T31" fmla="*/ 2147483647 h 324"/>
              <a:gd name="T32" fmla="*/ 2147483647 w 1151"/>
              <a:gd name="T33" fmla="*/ 2147483647 h 324"/>
              <a:gd name="T34" fmla="*/ 2147483647 w 1151"/>
              <a:gd name="T35" fmla="*/ 2147483647 h 324"/>
              <a:gd name="T36" fmla="*/ 2147483647 w 1151"/>
              <a:gd name="T37" fmla="*/ 2147483647 h 324"/>
              <a:gd name="T38" fmla="*/ 2147483647 w 1151"/>
              <a:gd name="T39" fmla="*/ 2147483647 h 324"/>
              <a:gd name="T40" fmla="*/ 2147483647 w 1151"/>
              <a:gd name="T41" fmla="*/ 2147483647 h 324"/>
              <a:gd name="T42" fmla="*/ 2147483647 w 1151"/>
              <a:gd name="T43" fmla="*/ 2147483647 h 324"/>
              <a:gd name="T44" fmla="*/ 2147483647 w 1151"/>
              <a:gd name="T45" fmla="*/ 2147483647 h 324"/>
              <a:gd name="T46" fmla="*/ 2147483647 w 1151"/>
              <a:gd name="T47" fmla="*/ 2147483647 h 324"/>
              <a:gd name="T48" fmla="*/ 2147483647 w 1151"/>
              <a:gd name="T49" fmla="*/ 2147483647 h 324"/>
              <a:gd name="T50" fmla="*/ 2147483647 w 1151"/>
              <a:gd name="T51" fmla="*/ 2147483647 h 324"/>
              <a:gd name="T52" fmla="*/ 2147483647 w 1151"/>
              <a:gd name="T53" fmla="*/ 2147483647 h 324"/>
              <a:gd name="T54" fmla="*/ 2147483647 w 1151"/>
              <a:gd name="T55" fmla="*/ 2147483647 h 324"/>
              <a:gd name="T56" fmla="*/ 2147483647 w 1151"/>
              <a:gd name="T57" fmla="*/ 2147483647 h 324"/>
              <a:gd name="T58" fmla="*/ 2147483647 w 1151"/>
              <a:gd name="T59" fmla="*/ 2147483647 h 324"/>
              <a:gd name="T60" fmla="*/ 2147483647 w 1151"/>
              <a:gd name="T61" fmla="*/ 2147483647 h 324"/>
              <a:gd name="T62" fmla="*/ 2147483647 w 1151"/>
              <a:gd name="T63" fmla="*/ 2147483647 h 324"/>
              <a:gd name="T64" fmla="*/ 2147483647 w 1151"/>
              <a:gd name="T65" fmla="*/ 2147483647 h 324"/>
              <a:gd name="T66" fmla="*/ 2147483647 w 1151"/>
              <a:gd name="T67" fmla="*/ 2147483647 h 324"/>
              <a:gd name="T68" fmla="*/ 2147483647 w 1151"/>
              <a:gd name="T69" fmla="*/ 2147483647 h 324"/>
              <a:gd name="T70" fmla="*/ 2147483647 w 1151"/>
              <a:gd name="T71" fmla="*/ 2147483647 h 324"/>
              <a:gd name="T72" fmla="*/ 2147483647 w 1151"/>
              <a:gd name="T73" fmla="*/ 2147483647 h 324"/>
              <a:gd name="T74" fmla="*/ 2147483647 w 1151"/>
              <a:gd name="T75" fmla="*/ 2147483647 h 324"/>
              <a:gd name="T76" fmla="*/ 2147483647 w 1151"/>
              <a:gd name="T77" fmla="*/ 2147483647 h 324"/>
              <a:gd name="T78" fmla="*/ 2147483647 w 1151"/>
              <a:gd name="T79" fmla="*/ 2147483647 h 324"/>
              <a:gd name="T80" fmla="*/ 2147483647 w 1151"/>
              <a:gd name="T81" fmla="*/ 2147483647 h 324"/>
              <a:gd name="T82" fmla="*/ 2147483647 w 1151"/>
              <a:gd name="T83" fmla="*/ 2147483647 h 324"/>
              <a:gd name="T84" fmla="*/ 2147483647 w 1151"/>
              <a:gd name="T85" fmla="*/ 2147483647 h 324"/>
              <a:gd name="T86" fmla="*/ 2147483647 w 1151"/>
              <a:gd name="T87" fmla="*/ 2147483647 h 324"/>
              <a:gd name="T88" fmla="*/ 2147483647 w 1151"/>
              <a:gd name="T89" fmla="*/ 2147483647 h 324"/>
              <a:gd name="T90" fmla="*/ 2147483647 w 1151"/>
              <a:gd name="T91" fmla="*/ 2147483647 h 324"/>
              <a:gd name="T92" fmla="*/ 2147483647 w 1151"/>
              <a:gd name="T93" fmla="*/ 2147483647 h 324"/>
              <a:gd name="T94" fmla="*/ 2147483647 w 1151"/>
              <a:gd name="T95" fmla="*/ 2147483647 h 324"/>
              <a:gd name="T96" fmla="*/ 2147483647 w 1151"/>
              <a:gd name="T97" fmla="*/ 2147483647 h 324"/>
              <a:gd name="T98" fmla="*/ 2147483647 w 1151"/>
              <a:gd name="T99" fmla="*/ 2147483647 h 324"/>
              <a:gd name="T100" fmla="*/ 2147483647 w 1151"/>
              <a:gd name="T101" fmla="*/ 2147483647 h 324"/>
              <a:gd name="T102" fmla="*/ 2147483647 w 1151"/>
              <a:gd name="T103" fmla="*/ 2147483647 h 324"/>
              <a:gd name="T104" fmla="*/ 2147483647 w 1151"/>
              <a:gd name="T105" fmla="*/ 2147483647 h 324"/>
              <a:gd name="T106" fmla="*/ 2147483647 w 1151"/>
              <a:gd name="T107" fmla="*/ 2147483647 h 324"/>
              <a:gd name="T108" fmla="*/ 2147483647 w 1151"/>
              <a:gd name="T109" fmla="*/ 2147483647 h 3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51"/>
              <a:gd name="T166" fmla="*/ 0 h 324"/>
              <a:gd name="T167" fmla="*/ 1151 w 1151"/>
              <a:gd name="T168" fmla="*/ 324 h 3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51" h="324">
                <a:moveTo>
                  <a:pt x="1029" y="301"/>
                </a:moveTo>
                <a:cubicBezTo>
                  <a:pt x="1033" y="301"/>
                  <a:pt x="1050" y="301"/>
                  <a:pt x="1054" y="301"/>
                </a:cubicBezTo>
                <a:cubicBezTo>
                  <a:pt x="1060" y="296"/>
                  <a:pt x="1086" y="300"/>
                  <a:pt x="1090" y="301"/>
                </a:cubicBezTo>
                <a:cubicBezTo>
                  <a:pt x="1092" y="301"/>
                  <a:pt x="1130" y="297"/>
                  <a:pt x="1132" y="297"/>
                </a:cubicBezTo>
                <a:cubicBezTo>
                  <a:pt x="1138" y="268"/>
                  <a:pt x="1115" y="246"/>
                  <a:pt x="1119" y="225"/>
                </a:cubicBezTo>
                <a:cubicBezTo>
                  <a:pt x="1125" y="222"/>
                  <a:pt x="1123" y="194"/>
                  <a:pt x="1124" y="187"/>
                </a:cubicBezTo>
                <a:cubicBezTo>
                  <a:pt x="1130" y="188"/>
                  <a:pt x="1121" y="164"/>
                  <a:pt x="1123" y="152"/>
                </a:cubicBezTo>
                <a:cubicBezTo>
                  <a:pt x="1151" y="140"/>
                  <a:pt x="1129" y="89"/>
                  <a:pt x="1129" y="61"/>
                </a:cubicBezTo>
                <a:cubicBezTo>
                  <a:pt x="1129" y="50"/>
                  <a:pt x="1139" y="37"/>
                  <a:pt x="1135" y="26"/>
                </a:cubicBezTo>
                <a:cubicBezTo>
                  <a:pt x="1132" y="18"/>
                  <a:pt x="1117" y="14"/>
                  <a:pt x="1104" y="16"/>
                </a:cubicBezTo>
                <a:cubicBezTo>
                  <a:pt x="1096" y="18"/>
                  <a:pt x="1092" y="19"/>
                  <a:pt x="1085" y="20"/>
                </a:cubicBezTo>
                <a:cubicBezTo>
                  <a:pt x="1073" y="21"/>
                  <a:pt x="1058" y="15"/>
                  <a:pt x="1039" y="15"/>
                </a:cubicBezTo>
                <a:cubicBezTo>
                  <a:pt x="1018" y="14"/>
                  <a:pt x="994" y="19"/>
                  <a:pt x="978" y="17"/>
                </a:cubicBezTo>
                <a:cubicBezTo>
                  <a:pt x="970" y="16"/>
                  <a:pt x="963" y="24"/>
                  <a:pt x="955" y="24"/>
                </a:cubicBezTo>
                <a:cubicBezTo>
                  <a:pt x="947" y="23"/>
                  <a:pt x="938" y="14"/>
                  <a:pt x="929" y="15"/>
                </a:cubicBezTo>
                <a:cubicBezTo>
                  <a:pt x="913" y="16"/>
                  <a:pt x="894" y="12"/>
                  <a:pt x="876" y="11"/>
                </a:cubicBezTo>
                <a:cubicBezTo>
                  <a:pt x="851" y="9"/>
                  <a:pt x="822" y="14"/>
                  <a:pt x="805" y="15"/>
                </a:cubicBezTo>
                <a:cubicBezTo>
                  <a:pt x="794" y="16"/>
                  <a:pt x="782" y="10"/>
                  <a:pt x="770" y="11"/>
                </a:cubicBezTo>
                <a:cubicBezTo>
                  <a:pt x="752" y="12"/>
                  <a:pt x="732" y="20"/>
                  <a:pt x="715" y="22"/>
                </a:cubicBezTo>
                <a:cubicBezTo>
                  <a:pt x="682" y="27"/>
                  <a:pt x="662" y="16"/>
                  <a:pt x="639" y="13"/>
                </a:cubicBezTo>
                <a:cubicBezTo>
                  <a:pt x="614" y="10"/>
                  <a:pt x="612" y="23"/>
                  <a:pt x="589" y="17"/>
                </a:cubicBezTo>
                <a:cubicBezTo>
                  <a:pt x="584" y="11"/>
                  <a:pt x="551" y="10"/>
                  <a:pt x="543" y="5"/>
                </a:cubicBezTo>
                <a:cubicBezTo>
                  <a:pt x="519" y="7"/>
                  <a:pt x="506" y="11"/>
                  <a:pt x="485" y="9"/>
                </a:cubicBezTo>
                <a:cubicBezTo>
                  <a:pt x="474" y="8"/>
                  <a:pt x="462" y="13"/>
                  <a:pt x="449" y="13"/>
                </a:cubicBezTo>
                <a:cubicBezTo>
                  <a:pt x="442" y="12"/>
                  <a:pt x="436" y="9"/>
                  <a:pt x="428" y="8"/>
                </a:cubicBezTo>
                <a:cubicBezTo>
                  <a:pt x="373" y="0"/>
                  <a:pt x="317" y="5"/>
                  <a:pt x="278" y="7"/>
                </a:cubicBezTo>
                <a:cubicBezTo>
                  <a:pt x="240" y="9"/>
                  <a:pt x="240" y="9"/>
                  <a:pt x="206" y="10"/>
                </a:cubicBezTo>
                <a:cubicBezTo>
                  <a:pt x="209" y="10"/>
                  <a:pt x="172" y="14"/>
                  <a:pt x="171" y="10"/>
                </a:cubicBezTo>
                <a:cubicBezTo>
                  <a:pt x="123" y="2"/>
                  <a:pt x="124" y="10"/>
                  <a:pt x="91" y="2"/>
                </a:cubicBezTo>
                <a:cubicBezTo>
                  <a:pt x="63" y="13"/>
                  <a:pt x="24" y="4"/>
                  <a:pt x="5" y="7"/>
                </a:cubicBezTo>
                <a:cubicBezTo>
                  <a:pt x="15" y="26"/>
                  <a:pt x="14" y="56"/>
                  <a:pt x="27" y="72"/>
                </a:cubicBezTo>
                <a:cubicBezTo>
                  <a:pt x="12" y="72"/>
                  <a:pt x="27" y="93"/>
                  <a:pt x="16" y="90"/>
                </a:cubicBezTo>
                <a:cubicBezTo>
                  <a:pt x="20" y="111"/>
                  <a:pt x="21" y="156"/>
                  <a:pt x="27" y="187"/>
                </a:cubicBezTo>
                <a:cubicBezTo>
                  <a:pt x="36" y="196"/>
                  <a:pt x="9" y="208"/>
                  <a:pt x="19" y="215"/>
                </a:cubicBezTo>
                <a:cubicBezTo>
                  <a:pt x="16" y="229"/>
                  <a:pt x="34" y="230"/>
                  <a:pt x="21" y="233"/>
                </a:cubicBezTo>
                <a:cubicBezTo>
                  <a:pt x="13" y="252"/>
                  <a:pt x="0" y="279"/>
                  <a:pt x="12" y="305"/>
                </a:cubicBezTo>
                <a:cubicBezTo>
                  <a:pt x="22" y="302"/>
                  <a:pt x="23" y="302"/>
                  <a:pt x="33" y="298"/>
                </a:cubicBezTo>
                <a:cubicBezTo>
                  <a:pt x="76" y="315"/>
                  <a:pt x="110" y="307"/>
                  <a:pt x="173" y="303"/>
                </a:cubicBezTo>
                <a:cubicBezTo>
                  <a:pt x="190" y="324"/>
                  <a:pt x="213" y="309"/>
                  <a:pt x="235" y="316"/>
                </a:cubicBezTo>
                <a:cubicBezTo>
                  <a:pt x="242" y="314"/>
                  <a:pt x="268" y="311"/>
                  <a:pt x="273" y="311"/>
                </a:cubicBezTo>
                <a:cubicBezTo>
                  <a:pt x="281" y="310"/>
                  <a:pt x="303" y="309"/>
                  <a:pt x="313" y="307"/>
                </a:cubicBezTo>
                <a:cubicBezTo>
                  <a:pt x="318" y="306"/>
                  <a:pt x="337" y="310"/>
                  <a:pt x="337" y="311"/>
                </a:cubicBezTo>
                <a:cubicBezTo>
                  <a:pt x="339" y="310"/>
                  <a:pt x="345" y="316"/>
                  <a:pt x="347" y="316"/>
                </a:cubicBezTo>
                <a:cubicBezTo>
                  <a:pt x="349" y="316"/>
                  <a:pt x="356" y="310"/>
                  <a:pt x="358" y="310"/>
                </a:cubicBezTo>
                <a:cubicBezTo>
                  <a:pt x="379" y="306"/>
                  <a:pt x="387" y="312"/>
                  <a:pt x="411" y="310"/>
                </a:cubicBezTo>
                <a:cubicBezTo>
                  <a:pt x="415" y="311"/>
                  <a:pt x="429" y="314"/>
                  <a:pt x="439" y="311"/>
                </a:cubicBezTo>
                <a:cubicBezTo>
                  <a:pt x="453" y="310"/>
                  <a:pt x="484" y="302"/>
                  <a:pt x="504" y="305"/>
                </a:cubicBezTo>
                <a:cubicBezTo>
                  <a:pt x="522" y="288"/>
                  <a:pt x="596" y="303"/>
                  <a:pt x="615" y="300"/>
                </a:cubicBezTo>
                <a:cubicBezTo>
                  <a:pt x="622" y="297"/>
                  <a:pt x="660" y="304"/>
                  <a:pt x="667" y="301"/>
                </a:cubicBezTo>
                <a:cubicBezTo>
                  <a:pt x="688" y="291"/>
                  <a:pt x="710" y="303"/>
                  <a:pt x="728" y="295"/>
                </a:cubicBezTo>
                <a:cubicBezTo>
                  <a:pt x="743" y="300"/>
                  <a:pt x="769" y="303"/>
                  <a:pt x="782" y="293"/>
                </a:cubicBezTo>
                <a:cubicBezTo>
                  <a:pt x="790" y="296"/>
                  <a:pt x="798" y="306"/>
                  <a:pt x="809" y="305"/>
                </a:cubicBezTo>
                <a:cubicBezTo>
                  <a:pt x="817" y="304"/>
                  <a:pt x="854" y="302"/>
                  <a:pt x="861" y="300"/>
                </a:cubicBezTo>
                <a:cubicBezTo>
                  <a:pt x="879" y="297"/>
                  <a:pt x="901" y="294"/>
                  <a:pt x="911" y="296"/>
                </a:cubicBezTo>
                <a:cubicBezTo>
                  <a:pt x="964" y="306"/>
                  <a:pt x="982" y="296"/>
                  <a:pt x="1029" y="301"/>
                </a:cubicBezTo>
                <a:close/>
              </a:path>
            </a:pathLst>
          </a:custGeom>
          <a:solidFill>
            <a:srgbClr val="D2E0E6"/>
          </a:solidFill>
          <a:ln w="9525">
            <a:solidFill>
              <a:srgbClr val="D2E0E6"/>
            </a:solidFill>
            <a:round/>
            <a:headEnd/>
            <a:tailEnd/>
          </a:ln>
        </p:spPr>
        <p:txBody>
          <a:bodyPr anchor="ctr" anchorCtr="1"/>
          <a:lstStyle/>
          <a:p>
            <a:r>
              <a:rPr lang="en-GB" sz="1400" i="1" dirty="0" smtClean="0"/>
              <a:t>Wages are a key source of income: they often represent </a:t>
            </a:r>
            <a:r>
              <a:rPr lang="en-GB" sz="1800" i="1" dirty="0" smtClean="0"/>
              <a:t>70</a:t>
            </a:r>
            <a:r>
              <a:rPr lang="en-GB" sz="1800" i="1" dirty="0"/>
              <a:t>% to 80% </a:t>
            </a:r>
            <a:r>
              <a:rPr lang="en-GB" sz="1400" i="1" dirty="0"/>
              <a:t>of total income for households with at least one member in the labour force. </a:t>
            </a:r>
            <a:endParaRPr lang="en-US" sz="1400" dirty="0"/>
          </a:p>
        </p:txBody>
      </p:sp>
      <p:sp>
        <p:nvSpPr>
          <p:cNvPr id="9" name="Rectangle 8"/>
          <p:cNvSpPr/>
          <p:nvPr/>
        </p:nvSpPr>
        <p:spPr>
          <a:xfrm>
            <a:off x="741363" y="1366580"/>
            <a:ext cx="7768655" cy="1632265"/>
          </a:xfrm>
          <a:prstGeom prst="rect">
            <a:avLst/>
          </a:prstGeom>
        </p:spPr>
        <p:txBody>
          <a:bodyPr/>
          <a:lstStyle/>
          <a:p>
            <a:pPr lvl="0">
              <a:lnSpc>
                <a:spcPct val="200000"/>
              </a:lnSpc>
            </a:pPr>
            <a:endParaRPr lang="en-GB" sz="2200" b="1" dirty="0">
              <a:solidFill>
                <a:schemeClr val="bg2"/>
              </a:solidFill>
              <a:latin typeface="+mj-lt"/>
            </a:endParaRPr>
          </a:p>
        </p:txBody>
      </p:sp>
      <p:sp>
        <p:nvSpPr>
          <p:cNvPr id="3" name="TextBox 2"/>
          <p:cNvSpPr txBox="1"/>
          <p:nvPr/>
        </p:nvSpPr>
        <p:spPr>
          <a:xfrm>
            <a:off x="519113" y="1366580"/>
            <a:ext cx="7694445" cy="830997"/>
          </a:xfrm>
          <a:prstGeom prst="rect">
            <a:avLst/>
          </a:prstGeom>
          <a:noFill/>
        </p:spPr>
        <p:txBody>
          <a:bodyPr wrap="square" rtlCol="0">
            <a:spAutoFit/>
          </a:bodyPr>
          <a:lstStyle/>
          <a:p>
            <a:r>
              <a:rPr lang="en-GB" dirty="0" smtClean="0"/>
              <a:t>The </a:t>
            </a:r>
            <a:r>
              <a:rPr lang="en-GB" dirty="0"/>
              <a:t>2008 ILO Declaration on Social Justice for a Fair Globalisation calls for </a:t>
            </a:r>
            <a:r>
              <a:rPr lang="en-GB" dirty="0" smtClean="0"/>
              <a:t>policies </a:t>
            </a:r>
            <a:r>
              <a:rPr lang="en-GB" dirty="0"/>
              <a:t>“designed to ensure a just share of the fruits of progress to all, and a minimum living wage to all employed and in need of such </a:t>
            </a:r>
            <a:r>
              <a:rPr lang="en-GB" dirty="0" smtClean="0"/>
              <a:t>protection”</a:t>
            </a:r>
            <a:endParaRPr lang="en-GB" dirty="0"/>
          </a:p>
        </p:txBody>
      </p:sp>
    </p:spTree>
    <p:extLst>
      <p:ext uri="{BB962C8B-B14F-4D97-AF65-F5344CB8AC3E}">
        <p14:creationId xmlns:p14="http://schemas.microsoft.com/office/powerpoint/2010/main" val="2562585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mage result for enterprise icon"/>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76223" y="34212"/>
            <a:ext cx="1065577" cy="80512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Diagram 9"/>
          <p:cNvGraphicFramePr/>
          <p:nvPr>
            <p:extLst>
              <p:ext uri="{D42A27DB-BD31-4B8C-83A1-F6EECF244321}">
                <p14:modId xmlns:p14="http://schemas.microsoft.com/office/powerpoint/2010/main" val="1525626297"/>
              </p:ext>
            </p:extLst>
          </p:nvPr>
        </p:nvGraphicFramePr>
        <p:xfrm>
          <a:off x="1053926" y="1346086"/>
          <a:ext cx="7206343" cy="47299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a:xfrm>
            <a:off x="360363" y="-19434"/>
            <a:ext cx="6086106" cy="915274"/>
          </a:xfrm>
        </p:spPr>
        <p:txBody>
          <a:bodyPr/>
          <a:lstStyle/>
          <a:p>
            <a:r>
              <a:rPr lang="en-US" sz="2600" dirty="0"/>
              <a:t>Next, we therefore bring enterprises into the analysis</a:t>
            </a:r>
            <a:endParaRPr lang="en-GB" sz="2600" dirty="0"/>
          </a:p>
        </p:txBody>
      </p:sp>
      <p:sp>
        <p:nvSpPr>
          <p:cNvPr id="4" name="Footer Placeholder 3"/>
          <p:cNvSpPr>
            <a:spLocks noGrp="1"/>
          </p:cNvSpPr>
          <p:nvPr>
            <p:ph type="ftr" sz="quarter" idx="11"/>
          </p:nvPr>
        </p:nvSpPr>
        <p:spPr/>
        <p:txBody>
          <a:bodyPr/>
          <a:lstStyle/>
          <a:p>
            <a:pPr lvl="0"/>
            <a:r>
              <a:rPr lang="en-GB" altLang="en-US" dirty="0">
                <a:solidFill>
                  <a:schemeClr val="accent5">
                    <a:lumMod val="25000"/>
                  </a:schemeClr>
                </a:solidFill>
              </a:rPr>
              <a:t>Wage Inequality in the Workplace</a:t>
            </a:r>
            <a:endParaRPr lang="en-GB"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pPr>
              <a:defRPr/>
            </a:pPr>
            <a:fld id="{6E6DCD9F-91BD-4E60-83E5-C20055D45D2B}" type="slidenum">
              <a:rPr lang="en-US" smtClean="0"/>
              <a:pPr>
                <a:defRPr/>
              </a:pPr>
              <a:t>19</a:t>
            </a:fld>
            <a:endParaRPr lang="en-US" dirty="0"/>
          </a:p>
        </p:txBody>
      </p:sp>
      <p:sp>
        <p:nvSpPr>
          <p:cNvPr id="6" name="Rectangle 9"/>
          <p:cNvSpPr>
            <a:spLocks noChangeArrowheads="1"/>
          </p:cNvSpPr>
          <p:nvPr/>
        </p:nvSpPr>
        <p:spPr bwMode="auto">
          <a:xfrm>
            <a:off x="0" y="897997"/>
            <a:ext cx="9144000" cy="88106"/>
          </a:xfrm>
          <a:prstGeom prst="rect">
            <a:avLst/>
          </a:prstGeom>
          <a:solidFill>
            <a:schemeClr val="accent1">
              <a:lumMod val="50000"/>
            </a:schemeClr>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1"/>
              </a:solidFill>
            </a:endParaRPr>
          </a:p>
        </p:txBody>
      </p:sp>
      <p:pic>
        <p:nvPicPr>
          <p:cNvPr id="2050" name="Picture 2" descr="Image result for enterprises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2844" y="2193761"/>
            <a:ext cx="2039073" cy="1258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workers ic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23732" y="4589024"/>
            <a:ext cx="1489682" cy="1416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87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par>
                                <p:cTn id="9" presetID="42"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19434"/>
            <a:ext cx="6296026" cy="915274"/>
          </a:xfrm>
        </p:spPr>
        <p:txBody>
          <a:bodyPr/>
          <a:lstStyle/>
          <a:p>
            <a:r>
              <a:rPr lang="en-GB" sz="2400" dirty="0" smtClean="0"/>
              <a:t>Inequality between enterprises</a:t>
            </a:r>
            <a:endParaRPr lang="en-GB" sz="2400" dirty="0"/>
          </a:p>
        </p:txBody>
      </p:sp>
      <p:sp>
        <p:nvSpPr>
          <p:cNvPr id="4" name="Footer Placeholder 3"/>
          <p:cNvSpPr>
            <a:spLocks noGrp="1"/>
          </p:cNvSpPr>
          <p:nvPr>
            <p:ph type="ftr" sz="quarter" idx="11"/>
          </p:nvPr>
        </p:nvSpPr>
        <p:spPr/>
        <p:txBody>
          <a:bodyPr/>
          <a:lstStyle/>
          <a:p>
            <a:pPr lvl="0"/>
            <a:r>
              <a:rPr lang="en-GB" altLang="en-US" dirty="0">
                <a:solidFill>
                  <a:schemeClr val="accent5">
                    <a:lumMod val="25000"/>
                  </a:schemeClr>
                </a:solidFill>
              </a:rPr>
              <a:t>Wage Inequality in the Workplace</a:t>
            </a:r>
            <a:endParaRPr lang="en-GB"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pPr>
              <a:defRPr/>
            </a:pPr>
            <a:fld id="{6E6DCD9F-91BD-4E60-83E5-C20055D45D2B}" type="slidenum">
              <a:rPr lang="en-US" smtClean="0"/>
              <a:pPr>
                <a:defRPr/>
              </a:pPr>
              <a:t>20</a:t>
            </a:fld>
            <a:endParaRPr lang="en-US" dirty="0"/>
          </a:p>
        </p:txBody>
      </p:sp>
      <p:sp>
        <p:nvSpPr>
          <p:cNvPr id="17" name="Right Brace 16"/>
          <p:cNvSpPr/>
          <p:nvPr/>
        </p:nvSpPr>
        <p:spPr bwMode="auto">
          <a:xfrm>
            <a:off x="-1226634" y="3780263"/>
            <a:ext cx="602166" cy="1193181"/>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pic>
        <p:nvPicPr>
          <p:cNvPr id="12" name="Picture 2" descr="Image result for wage inequality icon"/>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55265" y="82911"/>
            <a:ext cx="1477383" cy="7386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0" y="897997"/>
            <a:ext cx="9144000" cy="88106"/>
          </a:xfrm>
          <a:prstGeom prst="rect">
            <a:avLst/>
          </a:prstGeom>
          <a:solidFill>
            <a:schemeClr val="accent1">
              <a:lumMod val="50000"/>
            </a:schemeClr>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1"/>
              </a:solidFill>
            </a:endParaRPr>
          </a:p>
        </p:txBody>
      </p:sp>
      <p:pic>
        <p:nvPicPr>
          <p:cNvPr id="21" name="Picture 20" descr="cid:image001.png@01D2972C.55F090F0"/>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1991042" y="2168692"/>
            <a:ext cx="5099569" cy="3365834"/>
          </a:xfrm>
          <a:prstGeom prst="rect">
            <a:avLst/>
          </a:prstGeom>
          <a:noFill/>
          <a:ln>
            <a:noFill/>
          </a:ln>
        </p:spPr>
      </p:pic>
      <p:sp>
        <p:nvSpPr>
          <p:cNvPr id="6" name="TextBox 5"/>
          <p:cNvSpPr txBox="1"/>
          <p:nvPr/>
        </p:nvSpPr>
        <p:spPr>
          <a:xfrm>
            <a:off x="1991042" y="1443789"/>
            <a:ext cx="5099569" cy="338554"/>
          </a:xfrm>
          <a:prstGeom prst="rect">
            <a:avLst/>
          </a:prstGeom>
          <a:noFill/>
        </p:spPr>
        <p:txBody>
          <a:bodyPr wrap="square" rtlCol="0">
            <a:spAutoFit/>
          </a:bodyPr>
          <a:lstStyle/>
          <a:p>
            <a:r>
              <a:rPr lang="en-GB" dirty="0" smtClean="0"/>
              <a:t>A recent chart from the OECD</a:t>
            </a:r>
            <a:endParaRPr lang="en-GB" dirty="0"/>
          </a:p>
        </p:txBody>
      </p:sp>
    </p:spTree>
    <p:extLst>
      <p:ext uri="{BB962C8B-B14F-4D97-AF65-F5344CB8AC3E}">
        <p14:creationId xmlns:p14="http://schemas.microsoft.com/office/powerpoint/2010/main" val="3197758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19434"/>
            <a:ext cx="6296026" cy="915274"/>
          </a:xfrm>
        </p:spPr>
        <p:txBody>
          <a:bodyPr/>
          <a:lstStyle/>
          <a:p>
            <a:r>
              <a:rPr lang="en-GB" sz="2400" dirty="0" smtClean="0"/>
              <a:t>Inequality within enterprises</a:t>
            </a:r>
            <a:endParaRPr lang="en-GB" sz="2400" dirty="0"/>
          </a:p>
        </p:txBody>
      </p:sp>
      <p:sp>
        <p:nvSpPr>
          <p:cNvPr id="4" name="Footer Placeholder 3"/>
          <p:cNvSpPr>
            <a:spLocks noGrp="1"/>
          </p:cNvSpPr>
          <p:nvPr>
            <p:ph type="ftr" sz="quarter" idx="11"/>
          </p:nvPr>
        </p:nvSpPr>
        <p:spPr/>
        <p:txBody>
          <a:bodyPr/>
          <a:lstStyle/>
          <a:p>
            <a:pPr lvl="0"/>
            <a:r>
              <a:rPr lang="en-GB" altLang="en-US" dirty="0">
                <a:solidFill>
                  <a:schemeClr val="accent5">
                    <a:lumMod val="25000"/>
                  </a:schemeClr>
                </a:solidFill>
              </a:rPr>
              <a:t>Wage Inequality in the Workplace</a:t>
            </a:r>
            <a:endParaRPr lang="en-GB"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pPr>
              <a:defRPr/>
            </a:pPr>
            <a:fld id="{6E6DCD9F-91BD-4E60-83E5-C20055D45D2B}" type="slidenum">
              <a:rPr lang="en-US" smtClean="0"/>
              <a:pPr>
                <a:defRPr/>
              </a:pPr>
              <a:t>21</a:t>
            </a:fld>
            <a:endParaRPr lang="en-US" dirty="0"/>
          </a:p>
        </p:txBody>
      </p:sp>
      <p:sp>
        <p:nvSpPr>
          <p:cNvPr id="17" name="Right Brace 16"/>
          <p:cNvSpPr/>
          <p:nvPr/>
        </p:nvSpPr>
        <p:spPr bwMode="auto">
          <a:xfrm>
            <a:off x="-1226634" y="3780263"/>
            <a:ext cx="602166" cy="1193181"/>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pic>
        <p:nvPicPr>
          <p:cNvPr id="12" name="Picture 2" descr="Image result for wage inequality icon"/>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55265" y="82911"/>
            <a:ext cx="1477383" cy="7386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0" y="897997"/>
            <a:ext cx="9144000" cy="88106"/>
          </a:xfrm>
          <a:prstGeom prst="rect">
            <a:avLst/>
          </a:prstGeom>
          <a:solidFill>
            <a:schemeClr val="accent1">
              <a:lumMod val="50000"/>
            </a:schemeClr>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1"/>
              </a:solidFill>
            </a:endParaRPr>
          </a:p>
        </p:txBody>
      </p:sp>
      <p:sp>
        <p:nvSpPr>
          <p:cNvPr id="10" name="Rectangle 9"/>
          <p:cNvSpPr/>
          <p:nvPr/>
        </p:nvSpPr>
        <p:spPr>
          <a:xfrm>
            <a:off x="677862" y="1720836"/>
            <a:ext cx="7856537" cy="4038279"/>
          </a:xfrm>
          <a:prstGeom prst="rect">
            <a:avLst/>
          </a:prstGeom>
        </p:spPr>
        <p:txBody>
          <a:bodyPr/>
          <a:lstStyle/>
          <a:p>
            <a:pPr marL="342900" lvl="0" indent="-342900">
              <a:buFont typeface="Arial" panose="020B0604020202020204" pitchFamily="34" charset="0"/>
              <a:buChar char="•"/>
            </a:pPr>
            <a:r>
              <a:rPr lang="en-GB" sz="2400" b="0" dirty="0"/>
              <a:t>About 80%</a:t>
            </a:r>
            <a:r>
              <a:rPr lang="en-GB" sz="2400" b="0" dirty="0">
                <a:solidFill>
                  <a:srgbClr val="FF0000"/>
                </a:solidFill>
              </a:rPr>
              <a:t> </a:t>
            </a:r>
            <a:r>
              <a:rPr lang="en-GB" sz="2400" b="0" dirty="0"/>
              <a:t>of employees earn less than the average wage in their </a:t>
            </a:r>
            <a:r>
              <a:rPr lang="en-GB" sz="2400" b="0" dirty="0" smtClean="0"/>
              <a:t>enterprises</a:t>
            </a:r>
          </a:p>
          <a:p>
            <a:pPr marL="342900" lvl="0" indent="-342900">
              <a:buFont typeface="Arial" panose="020B0604020202020204" pitchFamily="34" charset="0"/>
              <a:buChar char="•"/>
            </a:pPr>
            <a:endParaRPr lang="en-GB" sz="2400" b="0" dirty="0">
              <a:latin typeface="+mj-lt"/>
            </a:endParaRPr>
          </a:p>
          <a:p>
            <a:pPr marL="342900" lvl="0" indent="-342900">
              <a:buFont typeface="Arial" panose="020B0604020202020204" pitchFamily="34" charset="0"/>
              <a:buChar char="•"/>
            </a:pPr>
            <a:endParaRPr lang="en-GB" sz="2400" b="0" dirty="0" smtClean="0"/>
          </a:p>
          <a:p>
            <a:pPr marL="342900" lvl="0" indent="-342900">
              <a:buFont typeface="Arial" panose="020B0604020202020204" pitchFamily="34" charset="0"/>
              <a:buChar char="•"/>
            </a:pPr>
            <a:r>
              <a:rPr lang="en-GB" sz="2400" b="0" dirty="0" smtClean="0"/>
              <a:t>Wage </a:t>
            </a:r>
            <a:r>
              <a:rPr lang="en-GB" sz="2400" b="0" dirty="0"/>
              <a:t>inequality is much higher among enterprises that pay high average </a:t>
            </a:r>
            <a:r>
              <a:rPr lang="en-GB" sz="2400" b="0" dirty="0" smtClean="0"/>
              <a:t>wages</a:t>
            </a:r>
          </a:p>
          <a:p>
            <a:pPr marL="342900" lvl="0" indent="-342900">
              <a:buFont typeface="Arial" panose="020B0604020202020204" pitchFamily="34" charset="0"/>
              <a:buChar char="•"/>
            </a:pPr>
            <a:endParaRPr lang="en-GB" sz="2400" b="0" dirty="0" smtClean="0"/>
          </a:p>
          <a:p>
            <a:pPr marL="342900" lvl="0" indent="-342900">
              <a:buFont typeface="Arial" panose="020B0604020202020204" pitchFamily="34" charset="0"/>
              <a:buChar char="•"/>
            </a:pPr>
            <a:endParaRPr lang="en-GB" sz="2400" b="0" dirty="0">
              <a:latin typeface="+mj-lt"/>
            </a:endParaRPr>
          </a:p>
          <a:p>
            <a:pPr marL="342900" lvl="0" indent="-342900">
              <a:buFont typeface="Arial" panose="020B0604020202020204" pitchFamily="34" charset="0"/>
              <a:buChar char="•"/>
            </a:pPr>
            <a:r>
              <a:rPr lang="en-US" sz="2400" b="0" dirty="0"/>
              <a:t>A few workers in a few enterprises earn extremely high wages</a:t>
            </a:r>
            <a:endParaRPr lang="en-GB" sz="2400" b="0" dirty="0">
              <a:latin typeface="+mj-lt"/>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2260" y="5161411"/>
            <a:ext cx="517885" cy="517885"/>
          </a:xfrm>
          <a:prstGeom prst="rect">
            <a:avLst/>
          </a:prstGeom>
        </p:spPr>
      </p:pic>
      <p:pic>
        <p:nvPicPr>
          <p:cNvPr id="14" name="Picture 13" descr="Image result for construction worker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8498" y="2305043"/>
            <a:ext cx="637657" cy="57953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Image result for enterprise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7356" y="3739975"/>
            <a:ext cx="761749" cy="575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8736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19434"/>
            <a:ext cx="6296026" cy="915274"/>
          </a:xfrm>
        </p:spPr>
        <p:txBody>
          <a:bodyPr/>
          <a:lstStyle/>
          <a:p>
            <a:r>
              <a:rPr lang="en-US" sz="2400" dirty="0"/>
              <a:t>Decompose total variance in wages as the sum of the “within” and “between”</a:t>
            </a:r>
            <a:endParaRPr lang="en-GB" sz="2400" dirty="0"/>
          </a:p>
        </p:txBody>
      </p:sp>
      <p:sp>
        <p:nvSpPr>
          <p:cNvPr id="4" name="Footer Placeholder 3"/>
          <p:cNvSpPr>
            <a:spLocks noGrp="1"/>
          </p:cNvSpPr>
          <p:nvPr>
            <p:ph type="ftr" sz="quarter" idx="11"/>
          </p:nvPr>
        </p:nvSpPr>
        <p:spPr/>
        <p:txBody>
          <a:bodyPr/>
          <a:lstStyle/>
          <a:p>
            <a:pPr lvl="0"/>
            <a:r>
              <a:rPr lang="en-GB" altLang="en-US" dirty="0">
                <a:solidFill>
                  <a:schemeClr val="accent5">
                    <a:lumMod val="25000"/>
                  </a:schemeClr>
                </a:solidFill>
              </a:rPr>
              <a:t>Wage Inequality in the Workplace</a:t>
            </a:r>
            <a:endParaRPr lang="en-GB"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pPr>
              <a:defRPr/>
            </a:pPr>
            <a:fld id="{6E6DCD9F-91BD-4E60-83E5-C20055D45D2B}" type="slidenum">
              <a:rPr lang="en-US" smtClean="0"/>
              <a:pPr>
                <a:defRPr/>
              </a:pPr>
              <a:t>22</a:t>
            </a:fld>
            <a:endParaRPr lang="en-US" dirty="0"/>
          </a:p>
        </p:txBody>
      </p:sp>
      <p:sp>
        <p:nvSpPr>
          <p:cNvPr id="15" name="TextBox 14"/>
          <p:cNvSpPr txBox="1"/>
          <p:nvPr/>
        </p:nvSpPr>
        <p:spPr>
          <a:xfrm>
            <a:off x="1386378" y="1258735"/>
            <a:ext cx="6609542" cy="800219"/>
          </a:xfrm>
          <a:prstGeom prst="rect">
            <a:avLst/>
          </a:prstGeom>
          <a:noFill/>
        </p:spPr>
        <p:txBody>
          <a:bodyPr wrap="square" rtlCol="0">
            <a:spAutoFit/>
          </a:bodyPr>
          <a:lstStyle/>
          <a:p>
            <a:pPr>
              <a:defRPr sz="1800" b="1" i="0" u="none" strike="noStrike" kern="1200" baseline="0">
                <a:solidFill>
                  <a:srgbClr val="000000">
                    <a:lumMod val="75000"/>
                    <a:lumOff val="25000"/>
                  </a:srgbClr>
                </a:solidFill>
                <a:latin typeface="+mn-lt"/>
                <a:ea typeface="+mn-ea"/>
                <a:cs typeface="+mn-cs"/>
              </a:defRPr>
            </a:pPr>
            <a:r>
              <a:rPr lang="en-US" sz="1800" dirty="0">
                <a:solidFill>
                  <a:schemeClr val="tx1">
                    <a:lumMod val="95000"/>
                    <a:lumOff val="5000"/>
                  </a:schemeClr>
                </a:solidFill>
              </a:rPr>
              <a:t>Average hourly wages of individuals &amp; enterprises (2010)</a:t>
            </a:r>
          </a:p>
          <a:p>
            <a:pPr>
              <a:defRPr sz="1800" b="1" i="0" u="none" strike="noStrike" kern="1200" baseline="0">
                <a:solidFill>
                  <a:srgbClr val="000000">
                    <a:lumMod val="75000"/>
                    <a:lumOff val="25000"/>
                  </a:srgbClr>
                </a:solidFill>
                <a:latin typeface="+mn-lt"/>
                <a:ea typeface="+mn-ea"/>
                <a:cs typeface="+mn-cs"/>
              </a:defRPr>
            </a:pPr>
            <a:r>
              <a:rPr lang="en-US" sz="1400" b="0" dirty="0" smtClean="0">
                <a:solidFill>
                  <a:srgbClr val="000000">
                    <a:lumMod val="75000"/>
                    <a:lumOff val="25000"/>
                  </a:srgbClr>
                </a:solidFill>
              </a:rPr>
              <a:t>Wage </a:t>
            </a:r>
            <a:r>
              <a:rPr lang="en-US" sz="1400" b="0" dirty="0">
                <a:solidFill>
                  <a:srgbClr val="000000">
                    <a:lumMod val="75000"/>
                    <a:lumOff val="25000"/>
                  </a:srgbClr>
                </a:solidFill>
              </a:rPr>
              <a:t>variance; data from 22 European economies,</a:t>
            </a:r>
          </a:p>
          <a:p>
            <a:pPr>
              <a:defRPr sz="1800" b="1" i="0" u="none" strike="noStrike" kern="1200" baseline="0">
                <a:solidFill>
                  <a:srgbClr val="000000">
                    <a:lumMod val="75000"/>
                    <a:lumOff val="25000"/>
                  </a:srgbClr>
                </a:solidFill>
                <a:latin typeface="+mn-lt"/>
                <a:ea typeface="+mn-ea"/>
                <a:cs typeface="+mn-cs"/>
              </a:defRPr>
            </a:pPr>
            <a:r>
              <a:rPr lang="en-US" sz="1400" b="0" dirty="0">
                <a:solidFill>
                  <a:srgbClr val="000000">
                    <a:lumMod val="75000"/>
                    <a:lumOff val="25000"/>
                  </a:srgbClr>
                </a:solidFill>
              </a:rPr>
              <a:t>% of total</a:t>
            </a:r>
          </a:p>
        </p:txBody>
      </p:sp>
      <p:sp>
        <p:nvSpPr>
          <p:cNvPr id="17" name="Right Brace 16"/>
          <p:cNvSpPr/>
          <p:nvPr/>
        </p:nvSpPr>
        <p:spPr bwMode="auto">
          <a:xfrm>
            <a:off x="-1226634" y="3780263"/>
            <a:ext cx="602166" cy="1193181"/>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pic>
        <p:nvPicPr>
          <p:cNvPr id="12" name="Picture 2" descr="Image result for wage inequality icon"/>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33750" y="82911"/>
            <a:ext cx="1477383" cy="7386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0" y="897997"/>
            <a:ext cx="9144000" cy="88106"/>
          </a:xfrm>
          <a:prstGeom prst="rect">
            <a:avLst/>
          </a:prstGeom>
          <a:solidFill>
            <a:schemeClr val="accent1">
              <a:lumMod val="50000"/>
            </a:schemeClr>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1"/>
              </a:solidFill>
            </a:endParaRPr>
          </a:p>
        </p:txBody>
      </p:sp>
      <p:sp>
        <p:nvSpPr>
          <p:cNvPr id="21" name="takeaway_box"/>
          <p:cNvSpPr>
            <a:spLocks noChangeArrowheads="1"/>
          </p:cNvSpPr>
          <p:nvPr/>
        </p:nvSpPr>
        <p:spPr bwMode="gray">
          <a:xfrm>
            <a:off x="1483664" y="5460242"/>
            <a:ext cx="5944532" cy="531812"/>
          </a:xfrm>
          <a:prstGeom prst="rect">
            <a:avLst/>
          </a:prstGeom>
          <a:solidFill>
            <a:schemeClr val="tx2"/>
          </a:solidFill>
          <a:ln w="9525" algn="ctr">
            <a:solidFill>
              <a:schemeClr val="tx2"/>
            </a:solidFill>
            <a:miter lim="800000"/>
            <a:headEnd type="none" w="lg" len="lg"/>
            <a:tailEnd type="none" w="lg" len="lg"/>
          </a:ln>
        </p:spPr>
        <p:txBody>
          <a:bodyPr anchor="ctr" anchorCtr="1"/>
          <a:lstStyle/>
          <a:p>
            <a:pPr algn="ctr"/>
            <a:r>
              <a:rPr lang="en-US" sz="1600" b="1" dirty="0">
                <a:solidFill>
                  <a:srgbClr val="FFFFFF"/>
                </a:solidFill>
                <a:latin typeface="Arial" pitchFamily="34" charset="0"/>
                <a:cs typeface="Arial" pitchFamily="34" charset="0"/>
              </a:rPr>
              <a:t>Within-enterprise inequality is as nearly important as between- establishments inequality</a:t>
            </a:r>
          </a:p>
        </p:txBody>
      </p:sp>
      <p:pic>
        <p:nvPicPr>
          <p:cNvPr id="3" name="Picture 2"/>
          <p:cNvPicPr>
            <a:picLocks noChangeAspect="1"/>
          </p:cNvPicPr>
          <p:nvPr/>
        </p:nvPicPr>
        <p:blipFill>
          <a:blip r:embed="rId4"/>
          <a:stretch>
            <a:fillRect/>
          </a:stretch>
        </p:blipFill>
        <p:spPr>
          <a:xfrm>
            <a:off x="2282753" y="2054233"/>
            <a:ext cx="4578493" cy="2749534"/>
          </a:xfrm>
          <a:prstGeom prst="rect">
            <a:avLst/>
          </a:prstGeom>
        </p:spPr>
      </p:pic>
    </p:spTree>
    <p:extLst>
      <p:ext uri="{BB962C8B-B14F-4D97-AF65-F5344CB8AC3E}">
        <p14:creationId xmlns:p14="http://schemas.microsoft.com/office/powerpoint/2010/main" val="239013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anim calcmode="lin" valueType="num">
                                      <p:cBhvr>
                                        <p:cTn id="8" dur="2000" fill="hold"/>
                                        <p:tgtEl>
                                          <p:spTgt spid="21"/>
                                        </p:tgtEl>
                                        <p:attrNameLst>
                                          <p:attrName>ppt_x</p:attrName>
                                        </p:attrNameLst>
                                      </p:cBhvr>
                                      <p:tavLst>
                                        <p:tav tm="0">
                                          <p:val>
                                            <p:strVal val="#ppt_x"/>
                                          </p:val>
                                        </p:tav>
                                        <p:tav tm="100000">
                                          <p:val>
                                            <p:strVal val="#ppt_x"/>
                                          </p:val>
                                        </p:tav>
                                      </p:tavLst>
                                    </p:anim>
                                    <p:anim calcmode="lin" valueType="num">
                                      <p:cBhvr>
                                        <p:cTn id="9" dur="2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2255" y="2044813"/>
            <a:ext cx="6246088" cy="41580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60363" y="-19434"/>
            <a:ext cx="6296026" cy="915274"/>
          </a:xfrm>
        </p:spPr>
        <p:txBody>
          <a:bodyPr/>
          <a:lstStyle/>
          <a:p>
            <a:r>
              <a:rPr lang="en-US" sz="2400" dirty="0"/>
              <a:t>Countries with more “between” inequality also have more “within” inequality</a:t>
            </a:r>
            <a:endParaRPr lang="en-GB" sz="2400" dirty="0"/>
          </a:p>
        </p:txBody>
      </p:sp>
      <p:sp>
        <p:nvSpPr>
          <p:cNvPr id="4" name="Footer Placeholder 3"/>
          <p:cNvSpPr>
            <a:spLocks noGrp="1"/>
          </p:cNvSpPr>
          <p:nvPr>
            <p:ph type="ftr" sz="quarter" idx="11"/>
          </p:nvPr>
        </p:nvSpPr>
        <p:spPr/>
        <p:txBody>
          <a:bodyPr/>
          <a:lstStyle/>
          <a:p>
            <a:pPr lvl="0"/>
            <a:r>
              <a:rPr lang="en-GB" altLang="en-US" dirty="0">
                <a:solidFill>
                  <a:schemeClr val="accent5">
                    <a:lumMod val="25000"/>
                  </a:schemeClr>
                </a:solidFill>
              </a:rPr>
              <a:t>Wage Inequality in the Workplace</a:t>
            </a:r>
            <a:endParaRPr lang="en-GB"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pPr>
              <a:defRPr/>
            </a:pPr>
            <a:fld id="{6E6DCD9F-91BD-4E60-83E5-C20055D45D2B}" type="slidenum">
              <a:rPr lang="en-US" smtClean="0"/>
              <a:pPr>
                <a:defRPr/>
              </a:pPr>
              <a:t>23</a:t>
            </a:fld>
            <a:endParaRPr lang="en-US" dirty="0"/>
          </a:p>
        </p:txBody>
      </p:sp>
      <p:sp>
        <p:nvSpPr>
          <p:cNvPr id="15" name="TextBox 14"/>
          <p:cNvSpPr txBox="1"/>
          <p:nvPr/>
        </p:nvSpPr>
        <p:spPr>
          <a:xfrm>
            <a:off x="1449657" y="1292200"/>
            <a:ext cx="5056651" cy="800219"/>
          </a:xfrm>
          <a:prstGeom prst="rect">
            <a:avLst/>
          </a:prstGeom>
          <a:noFill/>
        </p:spPr>
        <p:txBody>
          <a:bodyPr wrap="square" rtlCol="0">
            <a:spAutoFit/>
          </a:bodyPr>
          <a:lstStyle/>
          <a:p>
            <a:pPr>
              <a:defRPr sz="1800" b="1" i="0" u="none" strike="noStrike" kern="1200" baseline="0">
                <a:solidFill>
                  <a:srgbClr val="000000">
                    <a:lumMod val="75000"/>
                    <a:lumOff val="25000"/>
                  </a:srgbClr>
                </a:solidFill>
                <a:latin typeface="+mn-lt"/>
                <a:ea typeface="+mn-ea"/>
                <a:cs typeface="+mn-cs"/>
              </a:defRPr>
            </a:pPr>
            <a:r>
              <a:rPr lang="en-US" dirty="0">
                <a:solidFill>
                  <a:schemeClr val="tx1">
                    <a:lumMod val="95000"/>
                    <a:lumOff val="5000"/>
                  </a:schemeClr>
                </a:solidFill>
              </a:rPr>
              <a:t>Decomposition of variance (2010)</a:t>
            </a:r>
          </a:p>
          <a:p>
            <a:pPr>
              <a:defRPr sz="1800" b="1" i="0" u="none" strike="noStrike" kern="1200" baseline="0">
                <a:solidFill>
                  <a:srgbClr val="000000">
                    <a:lumMod val="75000"/>
                    <a:lumOff val="25000"/>
                  </a:srgbClr>
                </a:solidFill>
                <a:latin typeface="+mn-lt"/>
                <a:ea typeface="+mn-ea"/>
                <a:cs typeface="+mn-cs"/>
              </a:defRPr>
            </a:pPr>
            <a:r>
              <a:rPr lang="en-US" sz="1400" b="0" dirty="0">
                <a:solidFill>
                  <a:srgbClr val="000000">
                    <a:lumMod val="75000"/>
                    <a:lumOff val="25000"/>
                  </a:srgbClr>
                </a:solidFill>
              </a:rPr>
              <a:t>Average hourly wage; data from 22 European economies</a:t>
            </a:r>
          </a:p>
          <a:p>
            <a:pPr>
              <a:defRPr sz="1800" b="1" i="0" u="none" strike="noStrike" kern="1200" baseline="0">
                <a:solidFill>
                  <a:srgbClr val="000000">
                    <a:lumMod val="75000"/>
                    <a:lumOff val="25000"/>
                  </a:srgbClr>
                </a:solidFill>
                <a:latin typeface="+mn-lt"/>
                <a:ea typeface="+mn-ea"/>
                <a:cs typeface="+mn-cs"/>
              </a:defRPr>
            </a:pPr>
            <a:r>
              <a:rPr lang="en-GB" sz="1400" b="0" dirty="0"/>
              <a:t>s</a:t>
            </a:r>
            <a:r>
              <a:rPr lang="en-GB" sz="1400" b="0" baseline="30000" dirty="0"/>
              <a:t>2</a:t>
            </a:r>
            <a:r>
              <a:rPr lang="en-US" sz="1400" b="0" dirty="0">
                <a:solidFill>
                  <a:srgbClr val="000000">
                    <a:lumMod val="75000"/>
                    <a:lumOff val="25000"/>
                  </a:srgbClr>
                </a:solidFill>
              </a:rPr>
              <a:t> (</a:t>
            </a:r>
            <a:r>
              <a:rPr lang="en-US" sz="1400" b="0" dirty="0" err="1">
                <a:solidFill>
                  <a:srgbClr val="000000">
                    <a:lumMod val="75000"/>
                    <a:lumOff val="25000"/>
                  </a:srgbClr>
                </a:solidFill>
              </a:rPr>
              <a:t>ln</a:t>
            </a:r>
            <a:r>
              <a:rPr lang="en-US" sz="1400" b="0" dirty="0">
                <a:solidFill>
                  <a:srgbClr val="000000">
                    <a:lumMod val="75000"/>
                    <a:lumOff val="25000"/>
                  </a:srgbClr>
                </a:solidFill>
              </a:rPr>
              <a:t>)</a:t>
            </a:r>
          </a:p>
        </p:txBody>
      </p:sp>
      <p:pic>
        <p:nvPicPr>
          <p:cNvPr id="13" name="Picture 4" descr="Image result for country icon"/>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40806" y="89803"/>
            <a:ext cx="1004467" cy="75446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9"/>
          <p:cNvSpPr>
            <a:spLocks noChangeArrowheads="1"/>
          </p:cNvSpPr>
          <p:nvPr/>
        </p:nvSpPr>
        <p:spPr bwMode="auto">
          <a:xfrm>
            <a:off x="0" y="897997"/>
            <a:ext cx="9144000" cy="88106"/>
          </a:xfrm>
          <a:prstGeom prst="rect">
            <a:avLst/>
          </a:prstGeom>
          <a:solidFill>
            <a:schemeClr val="accent1">
              <a:lumMod val="50000"/>
            </a:schemeClr>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1"/>
              </a:solidFill>
            </a:endParaRPr>
          </a:p>
        </p:txBody>
      </p:sp>
      <p:sp>
        <p:nvSpPr>
          <p:cNvPr id="12" name="Down Arrow 11"/>
          <p:cNvSpPr/>
          <p:nvPr/>
        </p:nvSpPr>
        <p:spPr bwMode="auto">
          <a:xfrm rot="2760000" flipH="1" flipV="1">
            <a:off x="3761322" y="2596646"/>
            <a:ext cx="187114" cy="1877919"/>
          </a:xfrm>
          <a:prstGeom prst="downArrow">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GB"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7" name="Oval 6"/>
          <p:cNvSpPr/>
          <p:nvPr/>
        </p:nvSpPr>
        <p:spPr bwMode="auto">
          <a:xfrm>
            <a:off x="4688817" y="3959597"/>
            <a:ext cx="502234" cy="304800"/>
          </a:xfrm>
          <a:prstGeom prst="ellipse">
            <a:avLst/>
          </a:prstGeom>
          <a:noFill/>
          <a:ln w="1905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GB" sz="1300" b="0" i="0" u="none" strike="noStrike" cap="none" normalizeH="0" baseline="0">
              <a:ln>
                <a:noFill/>
              </a:ln>
              <a:solidFill>
                <a:schemeClr val="tx1"/>
              </a:solidFill>
              <a:effectLst/>
              <a:latin typeface="Trebuchet MS" pitchFamily="34" charset="0"/>
              <a:cs typeface="Times New Roman" pitchFamily="18" charset="0"/>
            </a:endParaRPr>
          </a:p>
        </p:txBody>
      </p:sp>
    </p:spTree>
    <p:extLst>
      <p:ext uri="{BB962C8B-B14F-4D97-AF65-F5344CB8AC3E}">
        <p14:creationId xmlns:p14="http://schemas.microsoft.com/office/powerpoint/2010/main" val="826778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19434"/>
            <a:ext cx="6216300" cy="915274"/>
          </a:xfrm>
        </p:spPr>
        <p:txBody>
          <a:bodyPr/>
          <a:lstStyle/>
          <a:p>
            <a:r>
              <a:rPr lang="en-GB" sz="2400" dirty="0"/>
              <a:t>Fewer women in top deciles; </a:t>
            </a:r>
            <a:br>
              <a:rPr lang="en-GB" sz="2400" dirty="0"/>
            </a:br>
            <a:r>
              <a:rPr lang="en-GB" sz="2400" dirty="0"/>
              <a:t>more woman in low-pay</a:t>
            </a:r>
          </a:p>
        </p:txBody>
      </p:sp>
      <p:sp>
        <p:nvSpPr>
          <p:cNvPr id="4" name="Footer Placeholder 3"/>
          <p:cNvSpPr>
            <a:spLocks noGrp="1"/>
          </p:cNvSpPr>
          <p:nvPr>
            <p:ph type="ftr" sz="quarter" idx="11"/>
          </p:nvPr>
        </p:nvSpPr>
        <p:spPr/>
        <p:txBody>
          <a:bodyPr/>
          <a:lstStyle/>
          <a:p>
            <a:pPr lvl="0"/>
            <a:r>
              <a:rPr lang="en-GB" altLang="en-US" dirty="0">
                <a:solidFill>
                  <a:schemeClr val="accent5">
                    <a:lumMod val="25000"/>
                  </a:schemeClr>
                </a:solidFill>
              </a:rPr>
              <a:t>Wage Inequality in the Workplace</a:t>
            </a:r>
            <a:endParaRPr lang="en-GB"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pPr>
              <a:defRPr/>
            </a:pPr>
            <a:fld id="{6E6DCD9F-91BD-4E60-83E5-C20055D45D2B}" type="slidenum">
              <a:rPr lang="en-US" smtClean="0"/>
              <a:pPr>
                <a:defRPr/>
              </a:pPr>
              <a:t>24</a:t>
            </a:fld>
            <a:endParaRPr lang="en-US" dirty="0"/>
          </a:p>
        </p:txBody>
      </p:sp>
      <p:sp>
        <p:nvSpPr>
          <p:cNvPr id="15" name="TextBox 14"/>
          <p:cNvSpPr txBox="1"/>
          <p:nvPr/>
        </p:nvSpPr>
        <p:spPr>
          <a:xfrm>
            <a:off x="1182177" y="1281198"/>
            <a:ext cx="5855818" cy="800219"/>
          </a:xfrm>
          <a:prstGeom prst="rect">
            <a:avLst/>
          </a:prstGeom>
          <a:noFill/>
        </p:spPr>
        <p:txBody>
          <a:bodyPr wrap="square" rtlCol="0">
            <a:spAutoFit/>
          </a:bodyPr>
          <a:lstStyle/>
          <a:p>
            <a:pPr>
              <a:defRPr sz="1800" b="1" i="0" u="none" strike="noStrike" kern="1200" baseline="0">
                <a:solidFill>
                  <a:srgbClr val="000000">
                    <a:lumMod val="75000"/>
                    <a:lumOff val="25000"/>
                  </a:srgbClr>
                </a:solidFill>
                <a:latin typeface="+mn-lt"/>
                <a:ea typeface="+mn-ea"/>
                <a:cs typeface="+mn-cs"/>
              </a:defRPr>
            </a:pPr>
            <a:r>
              <a:rPr lang="en-US" dirty="0">
                <a:solidFill>
                  <a:schemeClr val="tx1">
                    <a:lumMod val="95000"/>
                    <a:lumOff val="5000"/>
                  </a:schemeClr>
                </a:solidFill>
              </a:rPr>
              <a:t>Gender of wage employee (</a:t>
            </a:r>
            <a:r>
              <a:rPr lang="en-US" altLang="zh-CN" dirty="0">
                <a:solidFill>
                  <a:schemeClr val="tx1">
                    <a:lumMod val="95000"/>
                    <a:lumOff val="5000"/>
                  </a:schemeClr>
                </a:solidFill>
              </a:rPr>
              <a:t>2010</a:t>
            </a:r>
            <a:r>
              <a:rPr lang="en-US" dirty="0">
                <a:solidFill>
                  <a:schemeClr val="tx1">
                    <a:lumMod val="95000"/>
                    <a:lumOff val="5000"/>
                  </a:schemeClr>
                </a:solidFill>
              </a:rPr>
              <a:t>)</a:t>
            </a:r>
            <a:endParaRPr lang="en-GB" dirty="0">
              <a:solidFill>
                <a:schemeClr val="tx1">
                  <a:lumMod val="95000"/>
                  <a:lumOff val="5000"/>
                </a:schemeClr>
              </a:solidFill>
            </a:endParaRPr>
          </a:p>
          <a:p>
            <a:pPr>
              <a:defRPr sz="1800" b="1" i="0" u="none" strike="noStrike" kern="1200" baseline="0">
                <a:solidFill>
                  <a:srgbClr val="000000">
                    <a:lumMod val="75000"/>
                    <a:lumOff val="25000"/>
                  </a:srgbClr>
                </a:solidFill>
                <a:latin typeface="+mn-lt"/>
                <a:ea typeface="+mn-ea"/>
                <a:cs typeface="+mn-cs"/>
              </a:defRPr>
            </a:pPr>
            <a:r>
              <a:rPr lang="en-US" sz="1400" b="0" dirty="0">
                <a:solidFill>
                  <a:srgbClr val="000000">
                    <a:lumMod val="75000"/>
                    <a:lumOff val="25000"/>
                  </a:srgbClr>
                </a:solidFill>
              </a:rPr>
              <a:t>Weighted average by centile; data from </a:t>
            </a:r>
            <a:r>
              <a:rPr lang="en-US" altLang="zh-CN" sz="1400" b="0" dirty="0">
                <a:solidFill>
                  <a:srgbClr val="000000">
                    <a:lumMod val="75000"/>
                    <a:lumOff val="25000"/>
                  </a:srgbClr>
                </a:solidFill>
              </a:rPr>
              <a:t>22 European economies,</a:t>
            </a:r>
            <a:endParaRPr lang="en-US" sz="1400" b="0" dirty="0">
              <a:solidFill>
                <a:srgbClr val="000000">
                  <a:lumMod val="75000"/>
                  <a:lumOff val="25000"/>
                </a:srgbClr>
              </a:solidFill>
            </a:endParaRPr>
          </a:p>
          <a:p>
            <a:pPr>
              <a:defRPr sz="1800" b="1" i="0" u="none" strike="noStrike" kern="1200" baseline="0">
                <a:solidFill>
                  <a:srgbClr val="000000">
                    <a:lumMod val="75000"/>
                    <a:lumOff val="25000"/>
                  </a:srgbClr>
                </a:solidFill>
                <a:latin typeface="+mn-lt"/>
                <a:ea typeface="+mn-ea"/>
                <a:cs typeface="+mn-cs"/>
              </a:defRPr>
            </a:pPr>
            <a:r>
              <a:rPr lang="en-GB" sz="1400" b="0" dirty="0">
                <a:solidFill>
                  <a:srgbClr val="000000">
                    <a:lumMod val="75000"/>
                    <a:lumOff val="25000"/>
                  </a:srgbClr>
                </a:solidFill>
              </a:rPr>
              <a:t>%</a:t>
            </a:r>
          </a:p>
        </p:txBody>
      </p:sp>
      <p:sp>
        <p:nvSpPr>
          <p:cNvPr id="17" name="Right Brace 16"/>
          <p:cNvSpPr/>
          <p:nvPr/>
        </p:nvSpPr>
        <p:spPr bwMode="auto">
          <a:xfrm>
            <a:off x="-1226634" y="3780263"/>
            <a:ext cx="602166" cy="1193181"/>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pic>
        <p:nvPicPr>
          <p:cNvPr id="18" name="Picture 6" descr="Image result for pay equality wage icon"/>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02402" y="27458"/>
            <a:ext cx="873275" cy="84430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9"/>
          <p:cNvSpPr>
            <a:spLocks noChangeArrowheads="1"/>
          </p:cNvSpPr>
          <p:nvPr/>
        </p:nvSpPr>
        <p:spPr bwMode="auto">
          <a:xfrm>
            <a:off x="0" y="897997"/>
            <a:ext cx="9144000" cy="88106"/>
          </a:xfrm>
          <a:prstGeom prst="rect">
            <a:avLst/>
          </a:prstGeom>
          <a:solidFill>
            <a:schemeClr val="accent1">
              <a:lumMod val="50000"/>
            </a:schemeClr>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1"/>
              </a:solidFill>
            </a:endParaRPr>
          </a:p>
        </p:txBody>
      </p:sp>
      <p:cxnSp>
        <p:nvCxnSpPr>
          <p:cNvPr id="14" name="Straight Connector 13"/>
          <p:cNvCxnSpPr/>
          <p:nvPr/>
        </p:nvCxnSpPr>
        <p:spPr bwMode="auto">
          <a:xfrm flipV="1">
            <a:off x="8348432" y="2580758"/>
            <a:ext cx="0" cy="296"/>
          </a:xfrm>
          <a:prstGeom prst="line">
            <a:avLst/>
          </a:prstGeom>
          <a:noFill/>
          <a:ln w="15875" cap="flat" cmpd="sng" algn="ctr">
            <a:solidFill>
              <a:schemeClr val="bg2"/>
            </a:solidFill>
            <a:prstDash val="dash"/>
            <a:round/>
            <a:headEnd type="none" w="med" len="med"/>
            <a:tailEnd type="none" w="med" len="med"/>
          </a:ln>
          <a:effectLst/>
        </p:spPr>
      </p:cxnSp>
      <p:sp>
        <p:nvSpPr>
          <p:cNvPr id="16" name="Oval 15"/>
          <p:cNvSpPr/>
          <p:nvPr/>
        </p:nvSpPr>
        <p:spPr bwMode="auto">
          <a:xfrm>
            <a:off x="8169127" y="3578392"/>
            <a:ext cx="500677" cy="427471"/>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GB"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9" name="TextBox 18"/>
          <p:cNvSpPr txBox="1"/>
          <p:nvPr/>
        </p:nvSpPr>
        <p:spPr>
          <a:xfrm>
            <a:off x="8209723" y="3636267"/>
            <a:ext cx="627314" cy="307777"/>
          </a:xfrm>
          <a:prstGeom prst="rect">
            <a:avLst/>
          </a:prstGeom>
          <a:noFill/>
        </p:spPr>
        <p:txBody>
          <a:bodyPr wrap="square" rtlCol="0">
            <a:spAutoFit/>
          </a:bodyPr>
          <a:lstStyle/>
          <a:p>
            <a:r>
              <a:rPr lang="en-GB" sz="1400" b="0" dirty="0">
                <a:solidFill>
                  <a:schemeClr val="bg1"/>
                </a:solidFill>
                <a:latin typeface="+mj-lt"/>
              </a:rPr>
              <a:t>4x</a:t>
            </a:r>
          </a:p>
        </p:txBody>
      </p:sp>
      <p:sp>
        <p:nvSpPr>
          <p:cNvPr id="20" name="Down Arrow 19"/>
          <p:cNvSpPr/>
          <p:nvPr/>
        </p:nvSpPr>
        <p:spPr bwMode="auto">
          <a:xfrm flipH="1" flipV="1">
            <a:off x="7931887" y="2372772"/>
            <a:ext cx="226643" cy="2628277"/>
          </a:xfrm>
          <a:prstGeom prst="down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GB" sz="1300" b="0" i="0" u="none" strike="noStrike" cap="none" normalizeH="0" baseline="0">
              <a:ln>
                <a:noFill/>
              </a:ln>
              <a:solidFill>
                <a:schemeClr val="tx1"/>
              </a:solidFill>
              <a:effectLst/>
              <a:latin typeface="Trebuchet MS" pitchFamily="34" charset="0"/>
              <a:cs typeface="Times New Roman" pitchFamily="18" charset="0"/>
            </a:endParaRPr>
          </a:p>
        </p:txBody>
      </p:sp>
      <p:cxnSp>
        <p:nvCxnSpPr>
          <p:cNvPr id="21" name="Straight Connector 20"/>
          <p:cNvCxnSpPr/>
          <p:nvPr/>
        </p:nvCxnSpPr>
        <p:spPr bwMode="auto">
          <a:xfrm flipV="1">
            <a:off x="8335446" y="4722654"/>
            <a:ext cx="0" cy="296"/>
          </a:xfrm>
          <a:prstGeom prst="line">
            <a:avLst/>
          </a:prstGeom>
          <a:noFill/>
          <a:ln w="15875" cap="flat" cmpd="sng" algn="ctr">
            <a:solidFill>
              <a:schemeClr val="bg2"/>
            </a:solidFill>
            <a:prstDash val="dash"/>
            <a:round/>
            <a:headEnd type="none" w="med" len="med"/>
            <a:tailEnd type="none" w="med" len="med"/>
          </a:ln>
          <a:effectLst/>
        </p:spPr>
      </p:cxnSp>
      <p:cxnSp>
        <p:nvCxnSpPr>
          <p:cNvPr id="22" name="Straight Connector 21"/>
          <p:cNvCxnSpPr/>
          <p:nvPr/>
        </p:nvCxnSpPr>
        <p:spPr bwMode="auto">
          <a:xfrm flipH="1">
            <a:off x="1487721" y="3182919"/>
            <a:ext cx="30320" cy="2058"/>
          </a:xfrm>
          <a:prstGeom prst="line">
            <a:avLst/>
          </a:prstGeom>
          <a:noFill/>
          <a:ln w="15875" cap="flat" cmpd="sng" algn="ctr">
            <a:solidFill>
              <a:schemeClr val="bg2"/>
            </a:solidFill>
            <a:prstDash val="dash"/>
            <a:round/>
            <a:headEnd type="none" w="med" len="med"/>
            <a:tailEnd type="none" w="med" len="med"/>
          </a:ln>
          <a:effectLst/>
        </p:spPr>
      </p:cxnSp>
      <p:sp>
        <p:nvSpPr>
          <p:cNvPr id="23" name="Oval 22"/>
          <p:cNvSpPr/>
          <p:nvPr/>
        </p:nvSpPr>
        <p:spPr bwMode="auto">
          <a:xfrm>
            <a:off x="458936" y="4577528"/>
            <a:ext cx="528591" cy="273027"/>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GB"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24" name="TextBox 23"/>
          <p:cNvSpPr txBox="1"/>
          <p:nvPr/>
        </p:nvSpPr>
        <p:spPr>
          <a:xfrm>
            <a:off x="451200" y="4568765"/>
            <a:ext cx="662288" cy="307777"/>
          </a:xfrm>
          <a:prstGeom prst="rect">
            <a:avLst/>
          </a:prstGeom>
          <a:noFill/>
        </p:spPr>
        <p:txBody>
          <a:bodyPr wrap="square" rtlCol="0">
            <a:spAutoFit/>
          </a:bodyPr>
          <a:lstStyle/>
          <a:p>
            <a:r>
              <a:rPr lang="en-GB" sz="1400" b="0" dirty="0">
                <a:solidFill>
                  <a:schemeClr val="bg1"/>
                </a:solidFill>
                <a:latin typeface="+mj-lt"/>
              </a:rPr>
              <a:t>1.4x</a:t>
            </a:r>
          </a:p>
        </p:txBody>
      </p:sp>
      <p:sp>
        <p:nvSpPr>
          <p:cNvPr id="25" name="Down Arrow 24"/>
          <p:cNvSpPr/>
          <p:nvPr/>
        </p:nvSpPr>
        <p:spPr bwMode="auto">
          <a:xfrm flipH="1">
            <a:off x="981846" y="3769505"/>
            <a:ext cx="250196" cy="1921290"/>
          </a:xfrm>
          <a:prstGeom prst="downArrow">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GB" sz="1300" b="0" i="0" u="none" strike="noStrike" cap="none" normalizeH="0" baseline="0">
              <a:ln>
                <a:noFill/>
              </a:ln>
              <a:solidFill>
                <a:schemeClr val="tx1"/>
              </a:solidFill>
              <a:effectLst/>
              <a:latin typeface="Trebuchet MS" pitchFamily="34" charset="0"/>
              <a:cs typeface="Times New Roman" pitchFamily="18" charset="0"/>
            </a:endParaRPr>
          </a:p>
        </p:txBody>
      </p:sp>
      <p:pic>
        <p:nvPicPr>
          <p:cNvPr id="3" name="Picture 2"/>
          <p:cNvPicPr>
            <a:picLocks noChangeAspect="1"/>
          </p:cNvPicPr>
          <p:nvPr/>
        </p:nvPicPr>
        <p:blipFill>
          <a:blip r:embed="rId4"/>
          <a:stretch>
            <a:fillRect/>
          </a:stretch>
        </p:blipFill>
        <p:spPr>
          <a:xfrm>
            <a:off x="1067185" y="1862933"/>
            <a:ext cx="7047587" cy="4285859"/>
          </a:xfrm>
          <a:prstGeom prst="rect">
            <a:avLst/>
          </a:prstGeom>
        </p:spPr>
      </p:pic>
    </p:spTree>
    <p:extLst>
      <p:ext uri="{BB962C8B-B14F-4D97-AF65-F5344CB8AC3E}">
        <p14:creationId xmlns:p14="http://schemas.microsoft.com/office/powerpoint/2010/main" val="319982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0" grpId="0" animBg="1"/>
      <p:bldP spid="23" grpId="0" animBg="1"/>
      <p:bldP spid="24" grpId="0"/>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1"/>
          <p:cNvSpPr>
            <a:spLocks noChangeArrowheads="1"/>
          </p:cNvSpPr>
          <p:nvPr/>
        </p:nvSpPr>
        <p:spPr bwMode="gray">
          <a:xfrm>
            <a:off x="2679487" y="1233929"/>
            <a:ext cx="3765706" cy="1323439"/>
          </a:xfrm>
          <a:prstGeom prst="rect">
            <a:avLst/>
          </a:prstGeom>
          <a:solidFill>
            <a:schemeClr val="bg1"/>
          </a:solidFill>
          <a:ln w="9525" algn="ctr">
            <a:noFill/>
            <a:miter lim="800000"/>
            <a:headEnd type="none" w="lg" len="lg"/>
            <a:tailEnd type="none" w="lg" len="lg"/>
          </a:ln>
          <a:effectLst>
            <a:outerShdw dist="25400" dir="5400000" algn="ctr" rotWithShape="0">
              <a:schemeClr val="tx2"/>
            </a:outerShdw>
          </a:effectLst>
        </p:spPr>
        <p:txBody>
          <a:bodyPr wrap="square" tIns="91440" bIns="91440" anchor="b">
            <a:spAutoFit/>
          </a:bodyPr>
          <a:lstStyle/>
          <a:p>
            <a:pPr>
              <a:defRPr sz="1800" b="1" i="0" u="none" strike="noStrike" kern="1200" baseline="0">
                <a:solidFill>
                  <a:srgbClr val="000000">
                    <a:lumMod val="75000"/>
                    <a:lumOff val="25000"/>
                  </a:srgbClr>
                </a:solidFill>
                <a:latin typeface="+mn-lt"/>
                <a:ea typeface="+mn-ea"/>
                <a:cs typeface="+mn-cs"/>
              </a:defRPr>
            </a:pPr>
            <a:r>
              <a:rPr lang="en-US" sz="1800" dirty="0">
                <a:solidFill>
                  <a:schemeClr val="tx1">
                    <a:lumMod val="95000"/>
                    <a:lumOff val="5000"/>
                  </a:schemeClr>
                </a:solidFill>
              </a:rPr>
              <a:t>Gender of wage employee (</a:t>
            </a:r>
            <a:r>
              <a:rPr lang="en-US" altLang="zh-CN" sz="1800" dirty="0">
                <a:solidFill>
                  <a:schemeClr val="tx1">
                    <a:lumMod val="95000"/>
                    <a:lumOff val="5000"/>
                  </a:schemeClr>
                </a:solidFill>
              </a:rPr>
              <a:t>2010</a:t>
            </a:r>
            <a:r>
              <a:rPr lang="en-US" sz="1800" dirty="0">
                <a:solidFill>
                  <a:schemeClr val="tx1">
                    <a:lumMod val="95000"/>
                    <a:lumOff val="5000"/>
                  </a:schemeClr>
                </a:solidFill>
              </a:rPr>
              <a:t>)</a:t>
            </a:r>
            <a:endParaRPr lang="en-GB" sz="1800" dirty="0">
              <a:solidFill>
                <a:schemeClr val="tx1">
                  <a:lumMod val="95000"/>
                  <a:lumOff val="5000"/>
                </a:schemeClr>
              </a:solidFill>
            </a:endParaRPr>
          </a:p>
          <a:p>
            <a:pPr>
              <a:defRPr sz="1800" b="1" i="0" u="none" strike="noStrike" kern="1200" baseline="0">
                <a:solidFill>
                  <a:srgbClr val="000000">
                    <a:lumMod val="75000"/>
                    <a:lumOff val="25000"/>
                  </a:srgbClr>
                </a:solidFill>
                <a:latin typeface="+mn-lt"/>
                <a:ea typeface="+mn-ea"/>
                <a:cs typeface="+mn-cs"/>
              </a:defRPr>
            </a:pPr>
            <a:r>
              <a:rPr lang="en-US" sz="1400" b="0" dirty="0">
                <a:solidFill>
                  <a:srgbClr val="000000">
                    <a:lumMod val="75000"/>
                    <a:lumOff val="25000"/>
                  </a:srgbClr>
                </a:solidFill>
              </a:rPr>
              <a:t>Ratio of female to male hourly earnings among total population; data from </a:t>
            </a:r>
            <a:r>
              <a:rPr lang="en-US" altLang="zh-CN" sz="1400" b="0" dirty="0">
                <a:solidFill>
                  <a:srgbClr val="000000">
                    <a:lumMod val="75000"/>
                    <a:lumOff val="25000"/>
                  </a:srgbClr>
                </a:solidFill>
              </a:rPr>
              <a:t>22 European economies,</a:t>
            </a:r>
            <a:endParaRPr lang="en-US" sz="1400" b="0" dirty="0">
              <a:solidFill>
                <a:srgbClr val="000000">
                  <a:lumMod val="75000"/>
                  <a:lumOff val="25000"/>
                </a:srgbClr>
              </a:solidFill>
            </a:endParaRPr>
          </a:p>
          <a:p>
            <a:pPr>
              <a:defRPr sz="1800" b="1" i="0" u="none" strike="noStrike" kern="1200" baseline="0">
                <a:solidFill>
                  <a:srgbClr val="000000">
                    <a:lumMod val="75000"/>
                    <a:lumOff val="25000"/>
                  </a:srgbClr>
                </a:solidFill>
                <a:latin typeface="+mn-lt"/>
                <a:ea typeface="+mn-ea"/>
                <a:cs typeface="+mn-cs"/>
              </a:defRPr>
            </a:pPr>
            <a:r>
              <a:rPr lang="en-GB" sz="1400" b="0" dirty="0">
                <a:solidFill>
                  <a:srgbClr val="000000">
                    <a:lumMod val="75000"/>
                    <a:lumOff val="25000"/>
                  </a:srgbClr>
                </a:solidFill>
              </a:rPr>
              <a:t>%</a:t>
            </a:r>
          </a:p>
        </p:txBody>
      </p:sp>
      <p:sp>
        <p:nvSpPr>
          <p:cNvPr id="2" name="Title 1"/>
          <p:cNvSpPr>
            <a:spLocks noGrp="1"/>
          </p:cNvSpPr>
          <p:nvPr>
            <p:ph type="title"/>
          </p:nvPr>
        </p:nvSpPr>
        <p:spPr>
          <a:xfrm>
            <a:off x="360362" y="-19434"/>
            <a:ext cx="6084831" cy="915274"/>
          </a:xfrm>
        </p:spPr>
        <p:txBody>
          <a:bodyPr/>
          <a:lstStyle/>
          <a:p>
            <a:r>
              <a:rPr lang="en-GB" sz="2400" dirty="0"/>
              <a:t>Gender wage gap is even wider among top 1% of wage employees</a:t>
            </a:r>
          </a:p>
        </p:txBody>
      </p:sp>
      <p:sp>
        <p:nvSpPr>
          <p:cNvPr id="4" name="Footer Placeholder 3"/>
          <p:cNvSpPr>
            <a:spLocks noGrp="1"/>
          </p:cNvSpPr>
          <p:nvPr>
            <p:ph type="ftr" sz="quarter" idx="11"/>
          </p:nvPr>
        </p:nvSpPr>
        <p:spPr/>
        <p:txBody>
          <a:bodyPr/>
          <a:lstStyle/>
          <a:p>
            <a:pPr lvl="0"/>
            <a:r>
              <a:rPr lang="en-GB" altLang="en-US" dirty="0">
                <a:solidFill>
                  <a:schemeClr val="accent5">
                    <a:lumMod val="25000"/>
                  </a:schemeClr>
                </a:solidFill>
              </a:rPr>
              <a:t>Wage Inequality in the Workplace</a:t>
            </a:r>
            <a:endParaRPr lang="en-GB"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pPr>
              <a:defRPr/>
            </a:pPr>
            <a:fld id="{6E6DCD9F-91BD-4E60-83E5-C20055D45D2B}" type="slidenum">
              <a:rPr lang="en-US" smtClean="0"/>
              <a:pPr>
                <a:defRPr/>
              </a:pPr>
              <a:t>25</a:t>
            </a:fld>
            <a:endParaRPr lang="en-US" dirty="0"/>
          </a:p>
        </p:txBody>
      </p:sp>
      <p:sp>
        <p:nvSpPr>
          <p:cNvPr id="17" name="Right Brace 16"/>
          <p:cNvSpPr/>
          <p:nvPr/>
        </p:nvSpPr>
        <p:spPr bwMode="auto">
          <a:xfrm>
            <a:off x="-1226634" y="3780263"/>
            <a:ext cx="602166" cy="1193181"/>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pic>
        <p:nvPicPr>
          <p:cNvPr id="18" name="Picture 6" descr="Image result for pay equality wage icon"/>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02401" y="27458"/>
            <a:ext cx="873275" cy="84430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9"/>
          <p:cNvSpPr>
            <a:spLocks noChangeArrowheads="1"/>
          </p:cNvSpPr>
          <p:nvPr/>
        </p:nvSpPr>
        <p:spPr bwMode="auto">
          <a:xfrm>
            <a:off x="0" y="897997"/>
            <a:ext cx="9144000" cy="88106"/>
          </a:xfrm>
          <a:prstGeom prst="rect">
            <a:avLst/>
          </a:prstGeom>
          <a:solidFill>
            <a:schemeClr val="accent1">
              <a:lumMod val="50000"/>
            </a:schemeClr>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1"/>
              </a:solidFill>
            </a:endParaRPr>
          </a:p>
        </p:txBody>
      </p:sp>
      <p:pic>
        <p:nvPicPr>
          <p:cNvPr id="3" name="Picture 2"/>
          <p:cNvPicPr>
            <a:picLocks noChangeAspect="1"/>
          </p:cNvPicPr>
          <p:nvPr/>
        </p:nvPicPr>
        <p:blipFill>
          <a:blip r:embed="rId4"/>
          <a:stretch>
            <a:fillRect/>
          </a:stretch>
        </p:blipFill>
        <p:spPr>
          <a:xfrm>
            <a:off x="2574871" y="2688114"/>
            <a:ext cx="3974937" cy="3377477"/>
          </a:xfrm>
          <a:prstGeom prst="rect">
            <a:avLst/>
          </a:prstGeom>
        </p:spPr>
      </p:pic>
    </p:spTree>
    <p:extLst>
      <p:ext uri="{BB962C8B-B14F-4D97-AF65-F5344CB8AC3E}">
        <p14:creationId xmlns:p14="http://schemas.microsoft.com/office/powerpoint/2010/main" val="3970327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5F8CF0D0-6D51-4BA1-B574-B3D52DB537EB}" type="slidenum">
              <a:rPr lang="en-US"/>
              <a:pPr>
                <a:defRPr/>
              </a:pPr>
              <a:t>26</a:t>
            </a:fld>
            <a:endParaRPr lang="en-US" dirty="0"/>
          </a:p>
        </p:txBody>
      </p:sp>
      <p:sp>
        <p:nvSpPr>
          <p:cNvPr id="4" name="Footer Placeholder 3"/>
          <p:cNvSpPr>
            <a:spLocks noGrp="1"/>
          </p:cNvSpPr>
          <p:nvPr>
            <p:ph type="ftr" sz="quarter" idx="14"/>
          </p:nvPr>
        </p:nvSpPr>
        <p:spPr/>
        <p:txBody>
          <a:bodyPr>
            <a:normAutofit/>
          </a:bodyPr>
          <a:lstStyle/>
          <a:p>
            <a:pPr>
              <a:defRPr/>
            </a:pPr>
            <a:r>
              <a:rPr lang="en-US" dirty="0">
                <a:solidFill>
                  <a:schemeClr val="accent5">
                    <a:lumMod val="25000"/>
                  </a:schemeClr>
                </a:solidFill>
              </a:rPr>
              <a:t>Global Wage Report 2016/17</a:t>
            </a:r>
          </a:p>
        </p:txBody>
      </p:sp>
      <p:pic>
        <p:nvPicPr>
          <p:cNvPr id="15" name="Picture 14"/>
          <p:cNvPicPr>
            <a:picLocks noChangeAspect="1"/>
          </p:cNvPicPr>
          <p:nvPr/>
        </p:nvPicPr>
        <p:blipFill>
          <a:blip r:embed="rId3"/>
          <a:stretch>
            <a:fillRect/>
          </a:stretch>
        </p:blipFill>
        <p:spPr>
          <a:xfrm>
            <a:off x="6195904" y="2369339"/>
            <a:ext cx="2192018" cy="2920465"/>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493029" y="2073461"/>
            <a:ext cx="6096000" cy="3696226"/>
          </a:xfrm>
          <a:prstGeom prst="rect">
            <a:avLst/>
          </a:prstGeom>
        </p:spPr>
        <p:txBody>
          <a:bodyPr/>
          <a:lstStyle/>
          <a:p>
            <a:pPr lvl="0">
              <a:lnSpc>
                <a:spcPct val="200000"/>
              </a:lnSpc>
            </a:pPr>
            <a:r>
              <a:rPr lang="en-GB" altLang="en-US" sz="2200" dirty="0">
                <a:solidFill>
                  <a:schemeClr val="bg2"/>
                </a:solidFill>
                <a:latin typeface="+mj-lt"/>
                <a:cs typeface="Times New Roman" panose="02020603050405020304" pitchFamily="18" charset="0"/>
              </a:rPr>
              <a:t>Part I: Major Trends in Wages</a:t>
            </a:r>
          </a:p>
          <a:p>
            <a:pPr marL="457200" indent="-457200">
              <a:buFont typeface="Arial" panose="020B0604020202020204" pitchFamily="34" charset="0"/>
              <a:buChar char="•"/>
            </a:pPr>
            <a:r>
              <a:rPr lang="en-GB" b="0" dirty="0">
                <a:solidFill>
                  <a:schemeClr val="bg2"/>
                </a:solidFill>
                <a:latin typeface="+mn-lt"/>
              </a:rPr>
              <a:t>Global trends</a:t>
            </a:r>
          </a:p>
          <a:p>
            <a:pPr marL="457200" lvl="0" indent="-457200">
              <a:buFont typeface="Arial" panose="020B0604020202020204" pitchFamily="34" charset="0"/>
              <a:buChar char="•"/>
            </a:pPr>
            <a:r>
              <a:rPr lang="en-GB" b="0" dirty="0">
                <a:solidFill>
                  <a:schemeClr val="bg2"/>
                </a:solidFill>
                <a:latin typeface="+mn-lt"/>
              </a:rPr>
              <a:t>Wages, productivity and labour shares</a:t>
            </a:r>
          </a:p>
          <a:p>
            <a:pPr lvl="0">
              <a:lnSpc>
                <a:spcPct val="200000"/>
              </a:lnSpc>
            </a:pPr>
            <a:r>
              <a:rPr lang="en-US" altLang="en-US" sz="2200" b="1" dirty="0">
                <a:solidFill>
                  <a:schemeClr val="bg2"/>
                </a:solidFill>
                <a:latin typeface="+mj-lt"/>
                <a:cs typeface="Times New Roman" panose="02020603050405020304" pitchFamily="18" charset="0"/>
              </a:rPr>
              <a:t>Part II: Wage Inequality in the Workplace</a:t>
            </a:r>
          </a:p>
          <a:p>
            <a:pPr marL="457200" lvl="0" indent="-457200">
              <a:buFont typeface="Arial" panose="020B0604020202020204" pitchFamily="34" charset="0"/>
              <a:buChar char="•"/>
            </a:pPr>
            <a:r>
              <a:rPr lang="en-GB" b="0" dirty="0">
                <a:solidFill>
                  <a:schemeClr val="bg2"/>
                </a:solidFill>
                <a:latin typeface="+mn-lt"/>
              </a:rPr>
              <a:t>The extent of wage inequality</a:t>
            </a:r>
          </a:p>
          <a:p>
            <a:pPr marL="457200" lvl="0" indent="-457200">
              <a:buFont typeface="Arial" panose="020B0604020202020204" pitchFamily="34" charset="0"/>
              <a:buChar char="•"/>
            </a:pPr>
            <a:r>
              <a:rPr lang="en-GB" b="0" dirty="0">
                <a:solidFill>
                  <a:schemeClr val="bg2"/>
                </a:solidFill>
                <a:latin typeface="+mn-lt"/>
              </a:rPr>
              <a:t>Within &amp; between enterprises</a:t>
            </a:r>
          </a:p>
          <a:p>
            <a:pPr marL="457200" lvl="0" indent="-457200">
              <a:buFont typeface="Arial" panose="020B0604020202020204" pitchFamily="34" charset="0"/>
              <a:buChar char="•"/>
            </a:pPr>
            <a:r>
              <a:rPr lang="en-GB" b="0" dirty="0">
                <a:solidFill>
                  <a:schemeClr val="bg2"/>
                </a:solidFill>
                <a:latin typeface="+mn-lt"/>
              </a:rPr>
              <a:t>Gender pay gaps</a:t>
            </a:r>
          </a:p>
          <a:p>
            <a:pPr lvl="0">
              <a:lnSpc>
                <a:spcPct val="200000"/>
              </a:lnSpc>
            </a:pPr>
            <a:r>
              <a:rPr lang="en-GB" sz="2200" dirty="0">
                <a:solidFill>
                  <a:schemeClr val="tx2"/>
                </a:solidFill>
                <a:latin typeface="+mj-lt"/>
              </a:rPr>
              <a:t>Part III: Summary &amp; Conclusion</a:t>
            </a:r>
            <a:endParaRPr lang="en-GB" sz="2200" b="1" dirty="0">
              <a:solidFill>
                <a:schemeClr val="tx2"/>
              </a:solidFill>
              <a:latin typeface="+mj-lt"/>
            </a:endParaRPr>
          </a:p>
        </p:txBody>
      </p:sp>
      <p:sp>
        <p:nvSpPr>
          <p:cNvPr id="18" name="Rectangle 17"/>
          <p:cNvSpPr/>
          <p:nvPr/>
        </p:nvSpPr>
        <p:spPr>
          <a:xfrm>
            <a:off x="467555" y="1085287"/>
            <a:ext cx="2167371" cy="880098"/>
          </a:xfrm>
          <a:prstGeom prst="rect">
            <a:avLst/>
          </a:prstGeom>
        </p:spPr>
        <p:txBody>
          <a:bodyPr/>
          <a:lstStyle/>
          <a:p>
            <a:pPr lvl="0">
              <a:lnSpc>
                <a:spcPct val="150000"/>
              </a:lnSpc>
            </a:pPr>
            <a:r>
              <a:rPr lang="en-US" altLang="zh-CN" sz="2600" b="1" dirty="0">
                <a:solidFill>
                  <a:schemeClr val="tx2"/>
                </a:solidFill>
                <a:latin typeface="+mj-lt"/>
              </a:rPr>
              <a:t>Outline</a:t>
            </a:r>
            <a:endParaRPr lang="en-GB" sz="2600" b="1" dirty="0">
              <a:solidFill>
                <a:schemeClr val="tx2"/>
              </a:solidFill>
              <a:latin typeface="+mj-lt"/>
            </a:endParaRPr>
          </a:p>
        </p:txBody>
      </p:sp>
      <p:pic>
        <p:nvPicPr>
          <p:cNvPr id="17" name="Picture 10" descr="Image result for minimum wage icon"/>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3665" y="15437"/>
            <a:ext cx="944348" cy="85786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Related image"/>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1710" y="90360"/>
            <a:ext cx="1192475" cy="73383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6">
            <a:duotone>
              <a:schemeClr val="accent1">
                <a:shade val="45000"/>
                <a:satMod val="135000"/>
              </a:schemeClr>
              <a:prstClr val="white"/>
            </a:duotone>
          </a:blip>
          <a:stretch>
            <a:fillRect/>
          </a:stretch>
        </p:blipFill>
        <p:spPr>
          <a:xfrm>
            <a:off x="2827552" y="16371"/>
            <a:ext cx="867535" cy="867535"/>
          </a:xfrm>
          <a:prstGeom prst="rect">
            <a:avLst/>
          </a:prstGeom>
        </p:spPr>
      </p:pic>
      <p:pic>
        <p:nvPicPr>
          <p:cNvPr id="21" name="Picture 20"/>
          <p:cNvPicPr>
            <a:picLocks noChangeAspect="1"/>
          </p:cNvPicPr>
          <p:nvPr/>
        </p:nvPicPr>
        <p:blipFill>
          <a:blip r:embed="rId7">
            <a:duotone>
              <a:schemeClr val="accent1">
                <a:shade val="45000"/>
                <a:satMod val="135000"/>
              </a:schemeClr>
              <a:prstClr val="white"/>
            </a:duotone>
          </a:blip>
          <a:stretch>
            <a:fillRect/>
          </a:stretch>
        </p:blipFill>
        <p:spPr>
          <a:xfrm>
            <a:off x="1121306" y="18487"/>
            <a:ext cx="859871" cy="865419"/>
          </a:xfrm>
          <a:prstGeom prst="rect">
            <a:avLst/>
          </a:prstGeom>
        </p:spPr>
      </p:pic>
      <p:pic>
        <p:nvPicPr>
          <p:cNvPr id="22" name="Picture 10" descr="Image result for earning money icon"/>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32380" y="42473"/>
            <a:ext cx="824191" cy="82419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0" descr="Image result for earning money icon"/>
          <p:cNvPicPr>
            <a:picLocks noChangeAspect="1" noChangeArrowheads="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86031" y="21348"/>
            <a:ext cx="826941" cy="78171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pay equality wage icon"/>
          <p:cNvPicPr>
            <a:picLocks noChangeAspect="1" noChangeArrowheads="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88054" y="47591"/>
            <a:ext cx="948856" cy="81330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Image result for pay equality wage icon"/>
          <p:cNvPicPr>
            <a:picLocks noChangeAspect="1" noChangeArrowheads="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01935" y="28973"/>
            <a:ext cx="873275" cy="84430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descr="Image result for minimum wage icon"/>
          <p:cNvPicPr>
            <a:picLocks noChangeAspect="1" noChangeArrowheads="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38955" y="76399"/>
            <a:ext cx="1193147" cy="74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26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descr="Image result for enterprise icon"/>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1284" y="996321"/>
            <a:ext cx="1033786" cy="781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60363" y="-19434"/>
            <a:ext cx="6296026" cy="915274"/>
          </a:xfrm>
        </p:spPr>
        <p:txBody>
          <a:bodyPr/>
          <a:lstStyle/>
          <a:p>
            <a:r>
              <a:rPr lang="en-GB" sz="2400" dirty="0"/>
              <a:t>Proposing country-specific measures to reduce excessive wage inequality </a:t>
            </a:r>
          </a:p>
        </p:txBody>
      </p:sp>
      <p:sp>
        <p:nvSpPr>
          <p:cNvPr id="4" name="Footer Placeholder 3"/>
          <p:cNvSpPr>
            <a:spLocks noGrp="1"/>
          </p:cNvSpPr>
          <p:nvPr>
            <p:ph type="ftr" sz="quarter" idx="11"/>
          </p:nvPr>
        </p:nvSpPr>
        <p:spPr>
          <a:xfrm>
            <a:off x="741363" y="6356350"/>
            <a:ext cx="5915025" cy="365125"/>
          </a:xfrm>
        </p:spPr>
        <p:txBody>
          <a:bodyPr/>
          <a:lstStyle/>
          <a:p>
            <a:pPr lvl="0"/>
            <a:r>
              <a:rPr lang="en-GB" altLang="en-US" dirty="0">
                <a:solidFill>
                  <a:schemeClr val="accent5">
                    <a:lumMod val="25000"/>
                  </a:schemeClr>
                </a:solidFill>
              </a:rPr>
              <a:t>Summary &amp; Conclusion</a:t>
            </a:r>
          </a:p>
        </p:txBody>
      </p:sp>
      <p:sp>
        <p:nvSpPr>
          <p:cNvPr id="5" name="Slide Number Placeholder 4"/>
          <p:cNvSpPr>
            <a:spLocks noGrp="1"/>
          </p:cNvSpPr>
          <p:nvPr>
            <p:ph type="sldNum" sz="quarter" idx="12"/>
          </p:nvPr>
        </p:nvSpPr>
        <p:spPr/>
        <p:txBody>
          <a:bodyPr/>
          <a:lstStyle/>
          <a:p>
            <a:pPr>
              <a:defRPr/>
            </a:pPr>
            <a:fld id="{6E6DCD9F-91BD-4E60-83E5-C20055D45D2B}" type="slidenum">
              <a:rPr lang="en-US" smtClean="0"/>
              <a:pPr>
                <a:defRPr/>
              </a:pPr>
              <a:t>27</a:t>
            </a:fld>
            <a:endParaRPr lang="en-US" dirty="0"/>
          </a:p>
        </p:txBody>
      </p:sp>
      <p:sp>
        <p:nvSpPr>
          <p:cNvPr id="11" name="Rectangle 9"/>
          <p:cNvSpPr>
            <a:spLocks noChangeArrowheads="1"/>
          </p:cNvSpPr>
          <p:nvPr/>
        </p:nvSpPr>
        <p:spPr bwMode="auto">
          <a:xfrm>
            <a:off x="0" y="897997"/>
            <a:ext cx="9144000" cy="88106"/>
          </a:xfrm>
          <a:prstGeom prst="rect">
            <a:avLst/>
          </a:prstGeom>
          <a:solidFill>
            <a:schemeClr val="accent1">
              <a:lumMod val="50000"/>
            </a:schemeClr>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1"/>
              </a:solidFill>
            </a:endParaRPr>
          </a:p>
        </p:txBody>
      </p:sp>
      <p:sp>
        <p:nvSpPr>
          <p:cNvPr id="22" name="TextBox 21"/>
          <p:cNvSpPr txBox="1"/>
          <p:nvPr/>
        </p:nvSpPr>
        <p:spPr>
          <a:xfrm>
            <a:off x="451821" y="1643083"/>
            <a:ext cx="627314" cy="246221"/>
          </a:xfrm>
          <a:prstGeom prst="rect">
            <a:avLst/>
          </a:prstGeom>
          <a:noFill/>
        </p:spPr>
        <p:txBody>
          <a:bodyPr wrap="square" rtlCol="0">
            <a:spAutoFit/>
          </a:bodyPr>
          <a:lstStyle/>
          <a:p>
            <a:r>
              <a:rPr lang="en-GB" sz="1000" b="0" dirty="0">
                <a:solidFill>
                  <a:schemeClr val="bg1"/>
                </a:solidFill>
                <a:latin typeface="+mj-lt"/>
              </a:rPr>
              <a:t>1</a:t>
            </a:r>
          </a:p>
        </p:txBody>
      </p:sp>
      <p:sp>
        <p:nvSpPr>
          <p:cNvPr id="49" name="Rectangle 48"/>
          <p:cNvSpPr/>
          <p:nvPr/>
        </p:nvSpPr>
        <p:spPr>
          <a:xfrm>
            <a:off x="780223" y="3703662"/>
            <a:ext cx="3707913" cy="1695243"/>
          </a:xfrm>
          <a:prstGeom prst="rect">
            <a:avLst/>
          </a:prstGeom>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83077" bIns="83077" rtlCol="0" anchor="ctr" anchorCtr="0"/>
          <a:lstStyle/>
          <a:p>
            <a:pPr algn="ctr"/>
            <a:endParaRPr lang="en-US" sz="1292" dirty="0">
              <a:solidFill>
                <a:srgbClr val="000000"/>
              </a:solidFill>
              <a:latin typeface="Arial" pitchFamily="34" charset="0"/>
              <a:cs typeface="Arial" pitchFamily="34" charset="0"/>
            </a:endParaRPr>
          </a:p>
        </p:txBody>
      </p:sp>
      <p:sp>
        <p:nvSpPr>
          <p:cNvPr id="50" name="Rectangle 49"/>
          <p:cNvSpPr/>
          <p:nvPr/>
        </p:nvSpPr>
        <p:spPr>
          <a:xfrm>
            <a:off x="780223" y="1792760"/>
            <a:ext cx="3707914" cy="1735056"/>
          </a:xfrm>
          <a:prstGeom prst="rect">
            <a:avLst/>
          </a:prstGeom>
          <a:solidFill>
            <a:schemeClr val="accent1">
              <a:lumMod val="40000"/>
              <a:lumOff val="60000"/>
            </a:schemeClr>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83077" bIns="83077" rtlCol="0" anchor="ctr" anchorCtr="0"/>
          <a:lstStyle/>
          <a:p>
            <a:pPr algn="ctr"/>
            <a:endParaRPr lang="en-US" sz="1292" dirty="0">
              <a:solidFill>
                <a:srgbClr val="000000"/>
              </a:solidFill>
              <a:latin typeface="Arial" pitchFamily="34" charset="0"/>
              <a:cs typeface="Arial" pitchFamily="34" charset="0"/>
            </a:endParaRPr>
          </a:p>
        </p:txBody>
      </p:sp>
      <p:sp>
        <p:nvSpPr>
          <p:cNvPr id="51" name="Rectangle 50"/>
          <p:cNvSpPr/>
          <p:nvPr/>
        </p:nvSpPr>
        <p:spPr>
          <a:xfrm>
            <a:off x="4663981" y="1788162"/>
            <a:ext cx="3580527" cy="1735056"/>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83077" bIns="83077" rtlCol="0" anchor="ctr" anchorCtr="0"/>
          <a:lstStyle/>
          <a:p>
            <a:pPr algn="ctr"/>
            <a:endParaRPr lang="en-US" sz="1292" dirty="0">
              <a:solidFill>
                <a:srgbClr val="000000"/>
              </a:solidFill>
              <a:latin typeface="Arial" pitchFamily="34" charset="0"/>
              <a:cs typeface="Arial" pitchFamily="34" charset="0"/>
            </a:endParaRPr>
          </a:p>
        </p:txBody>
      </p:sp>
      <p:sp>
        <p:nvSpPr>
          <p:cNvPr id="52" name="Rectangle 51"/>
          <p:cNvSpPr/>
          <p:nvPr/>
        </p:nvSpPr>
        <p:spPr>
          <a:xfrm>
            <a:off x="4663982" y="3703662"/>
            <a:ext cx="3580527" cy="1695243"/>
          </a:xfrm>
          <a:prstGeom prst="rect">
            <a:avLst/>
          </a:prstGeom>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83077" bIns="83077" rtlCol="0" anchor="ctr" anchorCtr="0"/>
          <a:lstStyle/>
          <a:p>
            <a:pPr algn="ctr"/>
            <a:endParaRPr lang="en-US" sz="1292" dirty="0">
              <a:solidFill>
                <a:srgbClr val="000000"/>
              </a:solidFill>
              <a:latin typeface="Arial" pitchFamily="34" charset="0"/>
              <a:cs typeface="Arial" pitchFamily="34" charset="0"/>
            </a:endParaRPr>
          </a:p>
        </p:txBody>
      </p:sp>
      <p:sp>
        <p:nvSpPr>
          <p:cNvPr id="53" name="Oval 52"/>
          <p:cNvSpPr/>
          <p:nvPr/>
        </p:nvSpPr>
        <p:spPr>
          <a:xfrm>
            <a:off x="3556151" y="2595830"/>
            <a:ext cx="2039815" cy="2039815"/>
          </a:xfrm>
          <a:prstGeom prst="ellipse">
            <a:avLst/>
          </a:prstGeom>
          <a:solidFill>
            <a:schemeClr val="bg1"/>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83077" bIns="83077" rtlCol="0" anchor="ctr" anchorCtr="0"/>
          <a:lstStyle/>
          <a:p>
            <a:pPr algn="ctr"/>
            <a:endParaRPr lang="en-US" sz="1292" dirty="0">
              <a:solidFill>
                <a:srgbClr val="000000"/>
              </a:solidFill>
              <a:latin typeface="Arial" pitchFamily="34" charset="0"/>
              <a:cs typeface="Arial" pitchFamily="34" charset="0"/>
            </a:endParaRPr>
          </a:p>
        </p:txBody>
      </p:sp>
      <p:sp>
        <p:nvSpPr>
          <p:cNvPr id="54" name="TextBox 53"/>
          <p:cNvSpPr txBox="1"/>
          <p:nvPr/>
        </p:nvSpPr>
        <p:spPr>
          <a:xfrm>
            <a:off x="840959" y="1871725"/>
            <a:ext cx="2857916" cy="1451423"/>
          </a:xfrm>
          <a:prstGeom prst="rect">
            <a:avLst/>
          </a:prstGeom>
          <a:noFill/>
        </p:spPr>
        <p:txBody>
          <a:bodyPr wrap="square" lIns="0" tIns="0" rIns="0" bIns="0" rtlCol="0" anchor="t">
            <a:spAutoFit/>
          </a:bodyPr>
          <a:lstStyle/>
          <a:p>
            <a:pPr>
              <a:spcAft>
                <a:spcPts val="554"/>
              </a:spcAft>
              <a:buClr>
                <a:srgbClr val="000000"/>
              </a:buClr>
              <a:buSzPct val="100000"/>
            </a:pPr>
            <a:r>
              <a:rPr lang="en-GB" sz="2000" dirty="0" smtClean="0">
                <a:solidFill>
                  <a:srgbClr val="000000"/>
                </a:solidFill>
                <a:latin typeface="+mn-lt"/>
              </a:rPr>
              <a:t>Productivity </a:t>
            </a:r>
            <a:r>
              <a:rPr lang="en-GB" sz="2000" dirty="0">
                <a:solidFill>
                  <a:srgbClr val="000000"/>
                </a:solidFill>
                <a:latin typeface="+mn-lt"/>
              </a:rPr>
              <a:t>growth for sustainable </a:t>
            </a:r>
            <a:r>
              <a:rPr lang="en-GB" sz="2000" dirty="0" smtClean="0">
                <a:solidFill>
                  <a:srgbClr val="000000"/>
                </a:solidFill>
                <a:latin typeface="+mn-lt"/>
              </a:rPr>
              <a:t>enterprises</a:t>
            </a:r>
            <a:endParaRPr lang="en-US" sz="2000" dirty="0" smtClean="0">
              <a:solidFill>
                <a:srgbClr val="000000"/>
              </a:solidFill>
              <a:latin typeface="+mn-lt"/>
            </a:endParaRPr>
          </a:p>
          <a:p>
            <a:pPr marL="171450" lvl="2" indent="-171450">
              <a:spcAft>
                <a:spcPts val="554"/>
              </a:spcAft>
              <a:buFont typeface="Arial" panose="020B0604020202020204" pitchFamily="34" charset="0"/>
              <a:buChar char="•"/>
            </a:pPr>
            <a:r>
              <a:rPr lang="en-GB" sz="1108" b="0" dirty="0" smtClean="0">
                <a:solidFill>
                  <a:srgbClr val="000000"/>
                </a:solidFill>
                <a:latin typeface="+mn-lt"/>
              </a:rPr>
              <a:t>No </a:t>
            </a:r>
            <a:r>
              <a:rPr lang="en-GB" sz="1108" b="0" dirty="0">
                <a:solidFill>
                  <a:srgbClr val="000000"/>
                </a:solidFill>
                <a:latin typeface="+mn-lt"/>
              </a:rPr>
              <a:t>necessary trade-off between growth and inequality</a:t>
            </a:r>
          </a:p>
          <a:p>
            <a:pPr marL="171450" lvl="2" indent="-171450">
              <a:spcAft>
                <a:spcPts val="554"/>
              </a:spcAft>
              <a:buFont typeface="Arial" panose="020B0604020202020204" pitchFamily="34" charset="0"/>
              <a:buChar char="•"/>
            </a:pPr>
            <a:r>
              <a:rPr lang="en-GB" sz="1108" b="0" dirty="0" smtClean="0">
                <a:solidFill>
                  <a:srgbClr val="000000"/>
                </a:solidFill>
                <a:latin typeface="+mn-lt"/>
              </a:rPr>
              <a:t>ILO </a:t>
            </a:r>
            <a:r>
              <a:rPr lang="en-GB" sz="1108" b="0" dirty="0">
                <a:solidFill>
                  <a:srgbClr val="000000"/>
                </a:solidFill>
                <a:latin typeface="+mn-lt"/>
              </a:rPr>
              <a:t>Conclusions concerning the promotion </a:t>
            </a:r>
            <a:r>
              <a:rPr lang="en-GB" sz="1108" b="0" dirty="0" smtClean="0">
                <a:solidFill>
                  <a:srgbClr val="000000"/>
                </a:solidFill>
                <a:latin typeface="+mn-lt"/>
              </a:rPr>
              <a:t>of sustainable enterprises</a:t>
            </a:r>
            <a:endParaRPr lang="en-GB" sz="1108" b="0" dirty="0">
              <a:solidFill>
                <a:srgbClr val="000000"/>
              </a:solidFill>
              <a:latin typeface="+mn-lt"/>
            </a:endParaRPr>
          </a:p>
        </p:txBody>
      </p:sp>
      <p:sp>
        <p:nvSpPr>
          <p:cNvPr id="55" name="TextBox 54"/>
          <p:cNvSpPr txBox="1"/>
          <p:nvPr/>
        </p:nvSpPr>
        <p:spPr>
          <a:xfrm>
            <a:off x="5250093" y="1897433"/>
            <a:ext cx="2933897" cy="835806"/>
          </a:xfrm>
          <a:prstGeom prst="rect">
            <a:avLst/>
          </a:prstGeom>
          <a:noFill/>
        </p:spPr>
        <p:txBody>
          <a:bodyPr wrap="square" lIns="0" tIns="0" rIns="0" bIns="0" rtlCol="0" anchor="t">
            <a:spAutoFit/>
          </a:bodyPr>
          <a:lstStyle/>
          <a:p>
            <a:pPr algn="r">
              <a:spcAft>
                <a:spcPts val="554"/>
              </a:spcAft>
            </a:pPr>
            <a:r>
              <a:rPr lang="en-US" sz="1477" dirty="0" smtClean="0">
                <a:solidFill>
                  <a:srgbClr val="000000"/>
                </a:solidFill>
                <a:latin typeface="+mn-lt"/>
                <a:cs typeface="Arial" pitchFamily="34" charset="0"/>
              </a:rPr>
              <a:t>Minimum </a:t>
            </a:r>
            <a:r>
              <a:rPr lang="en-US" sz="1477" dirty="0">
                <a:solidFill>
                  <a:srgbClr val="000000"/>
                </a:solidFill>
                <a:latin typeface="+mn-lt"/>
                <a:cs typeface="Arial" pitchFamily="34" charset="0"/>
              </a:rPr>
              <a:t>wages &amp; collective </a:t>
            </a:r>
            <a:r>
              <a:rPr lang="en-US" sz="1477" dirty="0" smtClean="0">
                <a:solidFill>
                  <a:srgbClr val="000000"/>
                </a:solidFill>
                <a:latin typeface="+mn-lt"/>
                <a:cs typeface="Arial" pitchFamily="34" charset="0"/>
              </a:rPr>
              <a:t>bargaining</a:t>
            </a:r>
          </a:p>
          <a:p>
            <a:pPr algn="r">
              <a:spcAft>
                <a:spcPts val="554"/>
              </a:spcAft>
            </a:pPr>
            <a:endParaRPr lang="en-US" sz="1477" b="0" dirty="0" smtClean="0">
              <a:solidFill>
                <a:srgbClr val="000000"/>
              </a:solidFill>
              <a:latin typeface="+mn-lt"/>
              <a:cs typeface="Arial" pitchFamily="34" charset="0"/>
            </a:endParaRPr>
          </a:p>
        </p:txBody>
      </p:sp>
      <p:sp>
        <p:nvSpPr>
          <p:cNvPr id="56" name="TextBox 55"/>
          <p:cNvSpPr txBox="1"/>
          <p:nvPr/>
        </p:nvSpPr>
        <p:spPr>
          <a:xfrm>
            <a:off x="899098" y="4940812"/>
            <a:ext cx="2430512" cy="227306"/>
          </a:xfrm>
          <a:prstGeom prst="rect">
            <a:avLst/>
          </a:prstGeom>
          <a:noFill/>
        </p:spPr>
        <p:txBody>
          <a:bodyPr wrap="square" lIns="0" tIns="0" rIns="0" bIns="0" rtlCol="0" anchor="b">
            <a:spAutoFit/>
          </a:bodyPr>
          <a:lstStyle/>
          <a:p>
            <a:pPr marL="0" lvl="2">
              <a:spcAft>
                <a:spcPts val="554"/>
              </a:spcAft>
              <a:buClr>
                <a:srgbClr val="177B57"/>
              </a:buClr>
            </a:pPr>
            <a:r>
              <a:rPr lang="en-GB" sz="1477" dirty="0" smtClean="0">
                <a:solidFill>
                  <a:srgbClr val="000000"/>
                </a:solidFill>
                <a:latin typeface="+mn-lt"/>
              </a:rPr>
              <a:t>Top salaries</a:t>
            </a:r>
            <a:endParaRPr lang="en-GB" sz="1477" dirty="0">
              <a:solidFill>
                <a:srgbClr val="000000"/>
              </a:solidFill>
              <a:latin typeface="+mn-lt"/>
            </a:endParaRPr>
          </a:p>
        </p:txBody>
      </p:sp>
      <p:sp>
        <p:nvSpPr>
          <p:cNvPr id="57" name="TextBox 56"/>
          <p:cNvSpPr txBox="1"/>
          <p:nvPr/>
        </p:nvSpPr>
        <p:spPr>
          <a:xfrm>
            <a:off x="5595966" y="4674741"/>
            <a:ext cx="2500220" cy="474745"/>
          </a:xfrm>
          <a:prstGeom prst="rect">
            <a:avLst/>
          </a:prstGeom>
          <a:noFill/>
        </p:spPr>
        <p:txBody>
          <a:bodyPr wrap="square" lIns="0" tIns="0" rIns="0" bIns="0" rtlCol="0" anchor="b">
            <a:spAutoFit/>
          </a:bodyPr>
          <a:lstStyle/>
          <a:p>
            <a:pPr marL="504101" lvl="2" indent="-171450" algn="r">
              <a:spcAft>
                <a:spcPts val="554"/>
              </a:spcAft>
              <a:buFont typeface="Arial" panose="020B0604020202020204" pitchFamily="34" charset="0"/>
              <a:buChar char="•"/>
            </a:pPr>
            <a:endParaRPr lang="en-GB" sz="1108" b="0" dirty="0">
              <a:solidFill>
                <a:srgbClr val="000000"/>
              </a:solidFill>
              <a:latin typeface="+mn-lt"/>
            </a:endParaRPr>
          </a:p>
          <a:p>
            <a:pPr algn="r">
              <a:spcAft>
                <a:spcPts val="554"/>
              </a:spcAft>
            </a:pPr>
            <a:r>
              <a:rPr lang="en-US" sz="1477" dirty="0" smtClean="0">
                <a:solidFill>
                  <a:srgbClr val="000000"/>
                </a:solidFill>
                <a:latin typeface="+mn-lt"/>
                <a:cs typeface="Arial" pitchFamily="34" charset="0"/>
              </a:rPr>
              <a:t>Gender &amp; other pay gaps</a:t>
            </a:r>
            <a:endParaRPr lang="en-US" sz="1477" dirty="0">
              <a:solidFill>
                <a:srgbClr val="000000"/>
              </a:solidFill>
              <a:latin typeface="+mn-lt"/>
              <a:cs typeface="Arial" pitchFamily="34" charset="0"/>
            </a:endParaRPr>
          </a:p>
        </p:txBody>
      </p:sp>
      <p:graphicFrame>
        <p:nvGraphicFramePr>
          <p:cNvPr id="63" name="Diagram 62"/>
          <p:cNvGraphicFramePr/>
          <p:nvPr>
            <p:extLst/>
          </p:nvPr>
        </p:nvGraphicFramePr>
        <p:xfrm>
          <a:off x="2989916" y="2235377"/>
          <a:ext cx="3150705" cy="25228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357118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0" descr="Image result for minimum wage icon"/>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66165" y="1015649"/>
            <a:ext cx="878344" cy="797908"/>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p:cNvSpPr/>
          <p:nvPr/>
        </p:nvSpPr>
        <p:spPr>
          <a:xfrm>
            <a:off x="4663981" y="1788162"/>
            <a:ext cx="3580527" cy="1735056"/>
          </a:xfrm>
          <a:prstGeom prst="rect">
            <a:avLst/>
          </a:prstGeom>
          <a:solidFill>
            <a:schemeClr val="accent1">
              <a:lumMod val="40000"/>
              <a:lumOff val="60000"/>
            </a:schemeClr>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83077" bIns="83077" rtlCol="0" anchor="ctr" anchorCtr="0"/>
          <a:lstStyle/>
          <a:p>
            <a:pPr algn="ctr"/>
            <a:endParaRPr lang="en-US" sz="1292" dirty="0">
              <a:solidFill>
                <a:srgbClr val="000000"/>
              </a:solidFill>
              <a:latin typeface="Arial" pitchFamily="34" charset="0"/>
              <a:cs typeface="Arial" pitchFamily="34" charset="0"/>
            </a:endParaRPr>
          </a:p>
        </p:txBody>
      </p:sp>
      <p:sp>
        <p:nvSpPr>
          <p:cNvPr id="2" name="Title 1"/>
          <p:cNvSpPr>
            <a:spLocks noGrp="1"/>
          </p:cNvSpPr>
          <p:nvPr>
            <p:ph type="title"/>
          </p:nvPr>
        </p:nvSpPr>
        <p:spPr>
          <a:xfrm>
            <a:off x="360363" y="-19434"/>
            <a:ext cx="6296026" cy="915274"/>
          </a:xfrm>
        </p:spPr>
        <p:txBody>
          <a:bodyPr/>
          <a:lstStyle/>
          <a:p>
            <a:r>
              <a:rPr lang="en-GB" sz="2400" dirty="0"/>
              <a:t>Proposing country-specific measures to reduce excessive wage inequality </a:t>
            </a:r>
          </a:p>
        </p:txBody>
      </p:sp>
      <p:sp>
        <p:nvSpPr>
          <p:cNvPr id="4" name="Footer Placeholder 3"/>
          <p:cNvSpPr>
            <a:spLocks noGrp="1"/>
          </p:cNvSpPr>
          <p:nvPr>
            <p:ph type="ftr" sz="quarter" idx="11"/>
          </p:nvPr>
        </p:nvSpPr>
        <p:spPr>
          <a:xfrm>
            <a:off x="741363" y="6356350"/>
            <a:ext cx="5915025" cy="365125"/>
          </a:xfrm>
        </p:spPr>
        <p:txBody>
          <a:bodyPr/>
          <a:lstStyle/>
          <a:p>
            <a:pPr lvl="0"/>
            <a:r>
              <a:rPr lang="en-GB" altLang="en-US" dirty="0">
                <a:solidFill>
                  <a:schemeClr val="accent5">
                    <a:lumMod val="25000"/>
                  </a:schemeClr>
                </a:solidFill>
              </a:rPr>
              <a:t>Summary &amp; Conclusion</a:t>
            </a:r>
          </a:p>
        </p:txBody>
      </p:sp>
      <p:sp>
        <p:nvSpPr>
          <p:cNvPr id="5" name="Slide Number Placeholder 4"/>
          <p:cNvSpPr>
            <a:spLocks noGrp="1"/>
          </p:cNvSpPr>
          <p:nvPr>
            <p:ph type="sldNum" sz="quarter" idx="12"/>
          </p:nvPr>
        </p:nvSpPr>
        <p:spPr/>
        <p:txBody>
          <a:bodyPr/>
          <a:lstStyle/>
          <a:p>
            <a:pPr>
              <a:defRPr/>
            </a:pPr>
            <a:fld id="{6E6DCD9F-91BD-4E60-83E5-C20055D45D2B}" type="slidenum">
              <a:rPr lang="en-US" smtClean="0"/>
              <a:pPr>
                <a:defRPr/>
              </a:pPr>
              <a:t>28</a:t>
            </a:fld>
            <a:endParaRPr lang="en-US" dirty="0"/>
          </a:p>
        </p:txBody>
      </p:sp>
      <p:sp>
        <p:nvSpPr>
          <p:cNvPr id="11" name="Rectangle 9"/>
          <p:cNvSpPr>
            <a:spLocks noChangeArrowheads="1"/>
          </p:cNvSpPr>
          <p:nvPr/>
        </p:nvSpPr>
        <p:spPr bwMode="auto">
          <a:xfrm>
            <a:off x="0" y="897997"/>
            <a:ext cx="9144000" cy="88106"/>
          </a:xfrm>
          <a:prstGeom prst="rect">
            <a:avLst/>
          </a:prstGeom>
          <a:solidFill>
            <a:schemeClr val="accent1">
              <a:lumMod val="50000"/>
            </a:schemeClr>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1"/>
              </a:solidFill>
            </a:endParaRPr>
          </a:p>
        </p:txBody>
      </p:sp>
      <p:sp>
        <p:nvSpPr>
          <p:cNvPr id="22" name="TextBox 21"/>
          <p:cNvSpPr txBox="1"/>
          <p:nvPr/>
        </p:nvSpPr>
        <p:spPr>
          <a:xfrm>
            <a:off x="451821" y="1643083"/>
            <a:ext cx="627314" cy="246221"/>
          </a:xfrm>
          <a:prstGeom prst="rect">
            <a:avLst/>
          </a:prstGeom>
          <a:noFill/>
        </p:spPr>
        <p:txBody>
          <a:bodyPr wrap="square" rtlCol="0">
            <a:spAutoFit/>
          </a:bodyPr>
          <a:lstStyle/>
          <a:p>
            <a:r>
              <a:rPr lang="en-GB" sz="1000" b="0" dirty="0">
                <a:solidFill>
                  <a:schemeClr val="bg1"/>
                </a:solidFill>
                <a:latin typeface="+mj-lt"/>
              </a:rPr>
              <a:t>1</a:t>
            </a:r>
          </a:p>
        </p:txBody>
      </p:sp>
      <p:sp>
        <p:nvSpPr>
          <p:cNvPr id="49" name="Rectangle 48"/>
          <p:cNvSpPr/>
          <p:nvPr/>
        </p:nvSpPr>
        <p:spPr>
          <a:xfrm>
            <a:off x="780223" y="3703662"/>
            <a:ext cx="3707913" cy="1695243"/>
          </a:xfrm>
          <a:prstGeom prst="rect">
            <a:avLst/>
          </a:prstGeom>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83077" bIns="83077" rtlCol="0" anchor="ctr" anchorCtr="0"/>
          <a:lstStyle/>
          <a:p>
            <a:pPr algn="ctr"/>
            <a:endParaRPr lang="en-US" sz="1292" dirty="0">
              <a:solidFill>
                <a:srgbClr val="000000"/>
              </a:solidFill>
              <a:latin typeface="Arial" pitchFamily="34" charset="0"/>
              <a:cs typeface="Arial" pitchFamily="34" charset="0"/>
            </a:endParaRPr>
          </a:p>
        </p:txBody>
      </p:sp>
      <p:sp>
        <p:nvSpPr>
          <p:cNvPr id="50" name="Rectangle 49"/>
          <p:cNvSpPr/>
          <p:nvPr/>
        </p:nvSpPr>
        <p:spPr>
          <a:xfrm>
            <a:off x="780223" y="1792760"/>
            <a:ext cx="3707914" cy="1735056"/>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83077" bIns="83077" rtlCol="0" anchor="ctr" anchorCtr="0"/>
          <a:lstStyle/>
          <a:p>
            <a:pPr algn="ctr"/>
            <a:endParaRPr lang="en-US" sz="1292" dirty="0">
              <a:solidFill>
                <a:srgbClr val="000000"/>
              </a:solidFill>
              <a:latin typeface="Arial" pitchFamily="34" charset="0"/>
              <a:cs typeface="Arial" pitchFamily="34" charset="0"/>
            </a:endParaRPr>
          </a:p>
        </p:txBody>
      </p:sp>
      <p:sp>
        <p:nvSpPr>
          <p:cNvPr id="52" name="Rectangle 51"/>
          <p:cNvSpPr/>
          <p:nvPr/>
        </p:nvSpPr>
        <p:spPr>
          <a:xfrm>
            <a:off x="4663982" y="3703662"/>
            <a:ext cx="3580527" cy="1695243"/>
          </a:xfrm>
          <a:prstGeom prst="rect">
            <a:avLst/>
          </a:prstGeom>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83077" bIns="83077" rtlCol="0" anchor="ctr" anchorCtr="0"/>
          <a:lstStyle/>
          <a:p>
            <a:pPr algn="ctr"/>
            <a:endParaRPr lang="en-US" sz="1292" dirty="0">
              <a:solidFill>
                <a:srgbClr val="000000"/>
              </a:solidFill>
              <a:latin typeface="Arial" pitchFamily="34" charset="0"/>
              <a:cs typeface="Arial" pitchFamily="34" charset="0"/>
            </a:endParaRPr>
          </a:p>
        </p:txBody>
      </p:sp>
      <p:sp>
        <p:nvSpPr>
          <p:cNvPr id="53" name="Oval 52"/>
          <p:cNvSpPr/>
          <p:nvPr/>
        </p:nvSpPr>
        <p:spPr>
          <a:xfrm>
            <a:off x="3556151" y="2595830"/>
            <a:ext cx="2039815" cy="2039815"/>
          </a:xfrm>
          <a:prstGeom prst="ellipse">
            <a:avLst/>
          </a:prstGeom>
          <a:solidFill>
            <a:schemeClr val="bg1"/>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83077" bIns="83077" rtlCol="0" anchor="ctr" anchorCtr="0"/>
          <a:lstStyle/>
          <a:p>
            <a:pPr algn="ctr"/>
            <a:endParaRPr lang="en-US" sz="1292" dirty="0">
              <a:solidFill>
                <a:srgbClr val="000000"/>
              </a:solidFill>
              <a:latin typeface="Arial" pitchFamily="34" charset="0"/>
              <a:cs typeface="Arial" pitchFamily="34" charset="0"/>
            </a:endParaRPr>
          </a:p>
        </p:txBody>
      </p:sp>
      <p:sp>
        <p:nvSpPr>
          <p:cNvPr id="54" name="TextBox 53"/>
          <p:cNvSpPr txBox="1"/>
          <p:nvPr/>
        </p:nvSpPr>
        <p:spPr>
          <a:xfrm>
            <a:off x="968126" y="1901748"/>
            <a:ext cx="3370304" cy="454612"/>
          </a:xfrm>
          <a:prstGeom prst="rect">
            <a:avLst/>
          </a:prstGeom>
          <a:noFill/>
        </p:spPr>
        <p:txBody>
          <a:bodyPr wrap="square" lIns="0" tIns="0" rIns="0" bIns="0" rtlCol="0" anchor="t">
            <a:spAutoFit/>
          </a:bodyPr>
          <a:lstStyle/>
          <a:p>
            <a:pPr>
              <a:spcAft>
                <a:spcPts val="554"/>
              </a:spcAft>
              <a:buClr>
                <a:srgbClr val="000000"/>
              </a:buClr>
              <a:buSzPct val="100000"/>
            </a:pPr>
            <a:r>
              <a:rPr lang="en-GB" sz="1477" dirty="0" smtClean="0">
                <a:solidFill>
                  <a:srgbClr val="000000"/>
                </a:solidFill>
                <a:latin typeface="+mn-lt"/>
              </a:rPr>
              <a:t>Productivity </a:t>
            </a:r>
            <a:r>
              <a:rPr lang="en-GB" sz="1477" dirty="0">
                <a:solidFill>
                  <a:srgbClr val="000000"/>
                </a:solidFill>
                <a:latin typeface="+mn-lt"/>
              </a:rPr>
              <a:t>growth for sustainable </a:t>
            </a:r>
            <a:r>
              <a:rPr lang="en-GB" sz="1477" dirty="0" smtClean="0">
                <a:solidFill>
                  <a:srgbClr val="000000"/>
                </a:solidFill>
                <a:latin typeface="+mn-lt"/>
              </a:rPr>
              <a:t>enterprises</a:t>
            </a:r>
            <a:endParaRPr lang="en-US" sz="1477" dirty="0" smtClean="0">
              <a:solidFill>
                <a:srgbClr val="000000"/>
              </a:solidFill>
              <a:latin typeface="+mn-lt"/>
            </a:endParaRPr>
          </a:p>
        </p:txBody>
      </p:sp>
      <p:sp>
        <p:nvSpPr>
          <p:cNvPr id="55" name="TextBox 54"/>
          <p:cNvSpPr txBox="1"/>
          <p:nvPr/>
        </p:nvSpPr>
        <p:spPr>
          <a:xfrm>
            <a:off x="5383658" y="1897433"/>
            <a:ext cx="2800332" cy="1414683"/>
          </a:xfrm>
          <a:prstGeom prst="rect">
            <a:avLst/>
          </a:prstGeom>
          <a:noFill/>
        </p:spPr>
        <p:txBody>
          <a:bodyPr wrap="square" lIns="0" tIns="0" rIns="0" bIns="0" rtlCol="0" anchor="t">
            <a:spAutoFit/>
          </a:bodyPr>
          <a:lstStyle/>
          <a:p>
            <a:pPr algn="r">
              <a:spcAft>
                <a:spcPts val="554"/>
              </a:spcAft>
            </a:pPr>
            <a:r>
              <a:rPr lang="en-US" sz="2000" dirty="0" smtClean="0">
                <a:solidFill>
                  <a:srgbClr val="000000"/>
                </a:solidFill>
                <a:latin typeface="+mn-lt"/>
                <a:cs typeface="Arial" pitchFamily="34" charset="0"/>
              </a:rPr>
              <a:t>Minimum wages </a:t>
            </a:r>
            <a:r>
              <a:rPr lang="en-US" sz="2000" dirty="0">
                <a:solidFill>
                  <a:srgbClr val="000000"/>
                </a:solidFill>
                <a:latin typeface="+mn-lt"/>
                <a:cs typeface="Arial" pitchFamily="34" charset="0"/>
              </a:rPr>
              <a:t>&amp; </a:t>
            </a:r>
            <a:r>
              <a:rPr lang="en-US" sz="2000" dirty="0" smtClean="0">
                <a:solidFill>
                  <a:srgbClr val="000000"/>
                </a:solidFill>
                <a:latin typeface="+mn-lt"/>
                <a:cs typeface="Arial" pitchFamily="34" charset="0"/>
              </a:rPr>
              <a:t>collective bargaining</a:t>
            </a:r>
          </a:p>
          <a:p>
            <a:pPr algn="r">
              <a:spcAft>
                <a:spcPts val="554"/>
              </a:spcAft>
            </a:pPr>
            <a:endParaRPr lang="en-US" sz="1477" b="0" dirty="0" smtClean="0">
              <a:solidFill>
                <a:srgbClr val="000000"/>
              </a:solidFill>
              <a:latin typeface="+mn-lt"/>
              <a:cs typeface="Arial" pitchFamily="34" charset="0"/>
            </a:endParaRPr>
          </a:p>
          <a:p>
            <a:pPr marL="171450" lvl="2" indent="-171450" algn="r">
              <a:spcAft>
                <a:spcPts val="554"/>
              </a:spcAft>
              <a:buFont typeface="Arial" panose="020B0604020202020204" pitchFamily="34" charset="0"/>
              <a:buChar char="•"/>
            </a:pPr>
            <a:r>
              <a:rPr lang="en-GB" sz="1108" b="0" dirty="0" smtClean="0">
                <a:solidFill>
                  <a:srgbClr val="000000"/>
                </a:solidFill>
                <a:latin typeface="+mn-lt"/>
              </a:rPr>
              <a:t>The </a:t>
            </a:r>
            <a:r>
              <a:rPr lang="en-GB" sz="1108" b="0" dirty="0">
                <a:solidFill>
                  <a:srgbClr val="000000"/>
                </a:solidFill>
                <a:latin typeface="+mn-lt"/>
              </a:rPr>
              <a:t>need for </a:t>
            </a:r>
            <a:r>
              <a:rPr lang="en-GB" sz="1108" b="0" dirty="0" smtClean="0">
                <a:solidFill>
                  <a:srgbClr val="000000"/>
                </a:solidFill>
                <a:latin typeface="+mn-lt"/>
              </a:rPr>
              <a:t>institutions</a:t>
            </a:r>
          </a:p>
          <a:p>
            <a:pPr marL="171450" lvl="2" indent="-171450" algn="r">
              <a:spcAft>
                <a:spcPts val="554"/>
              </a:spcAft>
              <a:buFont typeface="Arial" panose="020B0604020202020204" pitchFamily="34" charset="0"/>
              <a:buChar char="•"/>
            </a:pPr>
            <a:r>
              <a:rPr lang="en-GB" sz="1108" b="0" dirty="0" smtClean="0">
                <a:solidFill>
                  <a:srgbClr val="000000"/>
                </a:solidFill>
                <a:latin typeface="+mn-lt"/>
              </a:rPr>
              <a:t>How to design sustainable wage policies?</a:t>
            </a:r>
            <a:endParaRPr lang="en-GB" sz="1108" b="0" dirty="0">
              <a:solidFill>
                <a:srgbClr val="000000"/>
              </a:solidFill>
              <a:latin typeface="+mn-lt"/>
            </a:endParaRPr>
          </a:p>
        </p:txBody>
      </p:sp>
      <p:sp>
        <p:nvSpPr>
          <p:cNvPr id="56" name="TextBox 55"/>
          <p:cNvSpPr txBox="1"/>
          <p:nvPr/>
        </p:nvSpPr>
        <p:spPr>
          <a:xfrm>
            <a:off x="899098" y="4940812"/>
            <a:ext cx="2430512" cy="227306"/>
          </a:xfrm>
          <a:prstGeom prst="rect">
            <a:avLst/>
          </a:prstGeom>
          <a:noFill/>
        </p:spPr>
        <p:txBody>
          <a:bodyPr wrap="square" lIns="0" tIns="0" rIns="0" bIns="0" rtlCol="0" anchor="b">
            <a:spAutoFit/>
          </a:bodyPr>
          <a:lstStyle/>
          <a:p>
            <a:pPr marL="0" lvl="2">
              <a:spcAft>
                <a:spcPts val="554"/>
              </a:spcAft>
              <a:buClr>
                <a:srgbClr val="177B57"/>
              </a:buClr>
            </a:pPr>
            <a:r>
              <a:rPr lang="en-GB" sz="1477" dirty="0" smtClean="0">
                <a:solidFill>
                  <a:srgbClr val="000000"/>
                </a:solidFill>
                <a:latin typeface="+mn-lt"/>
              </a:rPr>
              <a:t>Top salaries</a:t>
            </a:r>
            <a:endParaRPr lang="en-GB" sz="1477" dirty="0">
              <a:solidFill>
                <a:srgbClr val="000000"/>
              </a:solidFill>
              <a:latin typeface="+mn-lt"/>
            </a:endParaRPr>
          </a:p>
        </p:txBody>
      </p:sp>
      <p:sp>
        <p:nvSpPr>
          <p:cNvPr id="57" name="TextBox 56"/>
          <p:cNvSpPr txBox="1"/>
          <p:nvPr/>
        </p:nvSpPr>
        <p:spPr>
          <a:xfrm>
            <a:off x="5595966" y="4674741"/>
            <a:ext cx="2500220" cy="474745"/>
          </a:xfrm>
          <a:prstGeom prst="rect">
            <a:avLst/>
          </a:prstGeom>
          <a:noFill/>
        </p:spPr>
        <p:txBody>
          <a:bodyPr wrap="square" lIns="0" tIns="0" rIns="0" bIns="0" rtlCol="0" anchor="b">
            <a:spAutoFit/>
          </a:bodyPr>
          <a:lstStyle/>
          <a:p>
            <a:pPr marL="504101" lvl="2" indent="-171450" algn="r">
              <a:spcAft>
                <a:spcPts val="554"/>
              </a:spcAft>
              <a:buFont typeface="Arial" panose="020B0604020202020204" pitchFamily="34" charset="0"/>
              <a:buChar char="•"/>
            </a:pPr>
            <a:endParaRPr lang="en-GB" sz="1108" b="0" dirty="0">
              <a:solidFill>
                <a:srgbClr val="000000"/>
              </a:solidFill>
              <a:latin typeface="+mn-lt"/>
            </a:endParaRPr>
          </a:p>
          <a:p>
            <a:pPr algn="r">
              <a:spcAft>
                <a:spcPts val="554"/>
              </a:spcAft>
            </a:pPr>
            <a:r>
              <a:rPr lang="en-US" sz="1477" dirty="0" smtClean="0">
                <a:solidFill>
                  <a:srgbClr val="000000"/>
                </a:solidFill>
                <a:latin typeface="+mn-lt"/>
                <a:cs typeface="Arial" pitchFamily="34" charset="0"/>
              </a:rPr>
              <a:t>Gender &amp; other pay gaps</a:t>
            </a:r>
            <a:endParaRPr lang="en-US" sz="1477" dirty="0">
              <a:solidFill>
                <a:srgbClr val="000000"/>
              </a:solidFill>
              <a:latin typeface="+mn-lt"/>
              <a:cs typeface="Arial" pitchFamily="34" charset="0"/>
            </a:endParaRPr>
          </a:p>
        </p:txBody>
      </p:sp>
      <p:graphicFrame>
        <p:nvGraphicFramePr>
          <p:cNvPr id="63" name="Diagram 62"/>
          <p:cNvGraphicFramePr/>
          <p:nvPr>
            <p:extLst/>
          </p:nvPr>
        </p:nvGraphicFramePr>
        <p:xfrm>
          <a:off x="2989916" y="2235377"/>
          <a:ext cx="3150705" cy="25228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58589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5F8CF0D0-6D51-4BA1-B574-B3D52DB537EB}" type="slidenum">
              <a:rPr lang="en-US"/>
              <a:pPr>
                <a:defRPr/>
              </a:pPr>
              <a:t>2</a:t>
            </a:fld>
            <a:endParaRPr lang="en-US" dirty="0"/>
          </a:p>
        </p:txBody>
      </p:sp>
      <p:sp>
        <p:nvSpPr>
          <p:cNvPr id="4" name="Footer Placeholder 3"/>
          <p:cNvSpPr>
            <a:spLocks noGrp="1"/>
          </p:cNvSpPr>
          <p:nvPr>
            <p:ph type="ftr" sz="quarter" idx="14"/>
          </p:nvPr>
        </p:nvSpPr>
        <p:spPr/>
        <p:txBody>
          <a:bodyPr>
            <a:normAutofit/>
          </a:bodyPr>
          <a:lstStyle/>
          <a:p>
            <a:pPr>
              <a:defRPr/>
            </a:pPr>
            <a:r>
              <a:rPr lang="en-US" dirty="0">
                <a:solidFill>
                  <a:schemeClr val="accent5">
                    <a:lumMod val="25000"/>
                  </a:schemeClr>
                </a:solidFill>
              </a:rPr>
              <a:t>Global Wage Report 2016/17</a:t>
            </a:r>
          </a:p>
        </p:txBody>
      </p:sp>
      <p:pic>
        <p:nvPicPr>
          <p:cNvPr id="15" name="Picture 14"/>
          <p:cNvPicPr>
            <a:picLocks noChangeAspect="1"/>
          </p:cNvPicPr>
          <p:nvPr/>
        </p:nvPicPr>
        <p:blipFill>
          <a:blip r:embed="rId3"/>
          <a:stretch>
            <a:fillRect/>
          </a:stretch>
        </p:blipFill>
        <p:spPr>
          <a:xfrm>
            <a:off x="6195904" y="2369339"/>
            <a:ext cx="2192018" cy="2920465"/>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493029" y="2073461"/>
            <a:ext cx="6096000" cy="3696226"/>
          </a:xfrm>
          <a:prstGeom prst="rect">
            <a:avLst/>
          </a:prstGeom>
        </p:spPr>
        <p:txBody>
          <a:bodyPr/>
          <a:lstStyle/>
          <a:p>
            <a:pPr lvl="0">
              <a:lnSpc>
                <a:spcPct val="200000"/>
              </a:lnSpc>
            </a:pPr>
            <a:r>
              <a:rPr lang="en-GB" altLang="en-US" sz="2200" dirty="0">
                <a:solidFill>
                  <a:schemeClr val="tx2"/>
                </a:solidFill>
                <a:latin typeface="+mj-lt"/>
                <a:cs typeface="Times New Roman" panose="02020603050405020304" pitchFamily="18" charset="0"/>
              </a:rPr>
              <a:t>Part I: Major Trends in Wages</a:t>
            </a:r>
          </a:p>
          <a:p>
            <a:pPr marL="457200" indent="-457200">
              <a:buFont typeface="Arial" panose="020B0604020202020204" pitchFamily="34" charset="0"/>
              <a:buChar char="•"/>
            </a:pPr>
            <a:r>
              <a:rPr lang="en-GB" b="0" dirty="0">
                <a:solidFill>
                  <a:schemeClr val="tx2"/>
                </a:solidFill>
                <a:latin typeface="+mn-lt"/>
              </a:rPr>
              <a:t>Global trends</a:t>
            </a:r>
          </a:p>
          <a:p>
            <a:pPr marL="457200" lvl="0" indent="-457200">
              <a:buFont typeface="Arial" panose="020B0604020202020204" pitchFamily="34" charset="0"/>
              <a:buChar char="•"/>
            </a:pPr>
            <a:r>
              <a:rPr lang="en-GB" b="0" dirty="0">
                <a:solidFill>
                  <a:schemeClr val="tx2"/>
                </a:solidFill>
                <a:latin typeface="+mn-lt"/>
              </a:rPr>
              <a:t>Wages, productivity and labour shares</a:t>
            </a:r>
          </a:p>
          <a:p>
            <a:pPr lvl="0">
              <a:lnSpc>
                <a:spcPct val="200000"/>
              </a:lnSpc>
            </a:pPr>
            <a:r>
              <a:rPr lang="en-US" altLang="en-US" sz="2200" b="1" dirty="0">
                <a:solidFill>
                  <a:schemeClr val="bg2"/>
                </a:solidFill>
                <a:latin typeface="+mj-lt"/>
                <a:cs typeface="Times New Roman" panose="02020603050405020304" pitchFamily="18" charset="0"/>
              </a:rPr>
              <a:t>Part II: Wage Inequality in the Workplace</a:t>
            </a:r>
          </a:p>
          <a:p>
            <a:pPr marL="457200" lvl="0" indent="-457200">
              <a:buFont typeface="Arial" panose="020B0604020202020204" pitchFamily="34" charset="0"/>
              <a:buChar char="•"/>
            </a:pPr>
            <a:r>
              <a:rPr lang="en-GB" b="0" dirty="0">
                <a:solidFill>
                  <a:schemeClr val="bg2"/>
                </a:solidFill>
                <a:latin typeface="+mn-lt"/>
              </a:rPr>
              <a:t>The extent of wage inequality</a:t>
            </a:r>
          </a:p>
          <a:p>
            <a:pPr marL="457200" lvl="0" indent="-457200">
              <a:buFont typeface="Arial" panose="020B0604020202020204" pitchFamily="34" charset="0"/>
              <a:buChar char="•"/>
            </a:pPr>
            <a:r>
              <a:rPr lang="en-GB" b="0" dirty="0">
                <a:solidFill>
                  <a:schemeClr val="bg2"/>
                </a:solidFill>
                <a:latin typeface="+mn-lt"/>
              </a:rPr>
              <a:t>Within &amp; between enterprises</a:t>
            </a:r>
          </a:p>
          <a:p>
            <a:pPr marL="457200" lvl="0" indent="-457200">
              <a:buFont typeface="Arial" panose="020B0604020202020204" pitchFamily="34" charset="0"/>
              <a:buChar char="•"/>
            </a:pPr>
            <a:r>
              <a:rPr lang="en-GB" b="0" dirty="0">
                <a:solidFill>
                  <a:schemeClr val="bg2"/>
                </a:solidFill>
                <a:latin typeface="+mn-lt"/>
              </a:rPr>
              <a:t>Gender pay gaps</a:t>
            </a:r>
          </a:p>
          <a:p>
            <a:pPr lvl="0">
              <a:lnSpc>
                <a:spcPct val="200000"/>
              </a:lnSpc>
            </a:pPr>
            <a:r>
              <a:rPr lang="en-GB" sz="2200" dirty="0">
                <a:solidFill>
                  <a:schemeClr val="bg2"/>
                </a:solidFill>
                <a:latin typeface="+mj-lt"/>
              </a:rPr>
              <a:t>Part III: Summary &amp; Conclusion</a:t>
            </a:r>
            <a:endParaRPr lang="en-GB" sz="2200" b="1" dirty="0">
              <a:solidFill>
                <a:schemeClr val="bg2"/>
              </a:solidFill>
              <a:latin typeface="+mj-lt"/>
            </a:endParaRPr>
          </a:p>
        </p:txBody>
      </p:sp>
      <p:sp>
        <p:nvSpPr>
          <p:cNvPr id="18" name="Rectangle 17"/>
          <p:cNvSpPr/>
          <p:nvPr/>
        </p:nvSpPr>
        <p:spPr>
          <a:xfrm>
            <a:off x="467555" y="1085287"/>
            <a:ext cx="2167371" cy="880098"/>
          </a:xfrm>
          <a:prstGeom prst="rect">
            <a:avLst/>
          </a:prstGeom>
        </p:spPr>
        <p:txBody>
          <a:bodyPr/>
          <a:lstStyle/>
          <a:p>
            <a:pPr lvl="0">
              <a:lnSpc>
                <a:spcPct val="150000"/>
              </a:lnSpc>
            </a:pPr>
            <a:r>
              <a:rPr lang="en-US" altLang="zh-CN" sz="2600" b="1" dirty="0">
                <a:solidFill>
                  <a:schemeClr val="tx2"/>
                </a:solidFill>
                <a:latin typeface="+mj-lt"/>
              </a:rPr>
              <a:t>Outline</a:t>
            </a:r>
            <a:endParaRPr lang="en-GB" sz="2600" b="1" dirty="0">
              <a:solidFill>
                <a:schemeClr val="tx2"/>
              </a:solidFill>
              <a:latin typeface="+mj-lt"/>
            </a:endParaRPr>
          </a:p>
        </p:txBody>
      </p:sp>
      <p:pic>
        <p:nvPicPr>
          <p:cNvPr id="17" name="Picture 10" descr="Image result for minimum wage icon"/>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3665" y="15437"/>
            <a:ext cx="944348" cy="85786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Related image"/>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1710" y="90360"/>
            <a:ext cx="1192475" cy="73383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6">
            <a:duotone>
              <a:schemeClr val="accent1">
                <a:shade val="45000"/>
                <a:satMod val="135000"/>
              </a:schemeClr>
              <a:prstClr val="white"/>
            </a:duotone>
          </a:blip>
          <a:stretch>
            <a:fillRect/>
          </a:stretch>
        </p:blipFill>
        <p:spPr>
          <a:xfrm>
            <a:off x="2827552" y="16371"/>
            <a:ext cx="867535" cy="867535"/>
          </a:xfrm>
          <a:prstGeom prst="rect">
            <a:avLst/>
          </a:prstGeom>
        </p:spPr>
      </p:pic>
      <p:pic>
        <p:nvPicPr>
          <p:cNvPr id="21" name="Picture 20"/>
          <p:cNvPicPr>
            <a:picLocks noChangeAspect="1"/>
          </p:cNvPicPr>
          <p:nvPr/>
        </p:nvPicPr>
        <p:blipFill>
          <a:blip r:embed="rId7">
            <a:duotone>
              <a:schemeClr val="accent1">
                <a:shade val="45000"/>
                <a:satMod val="135000"/>
              </a:schemeClr>
              <a:prstClr val="white"/>
            </a:duotone>
          </a:blip>
          <a:stretch>
            <a:fillRect/>
          </a:stretch>
        </p:blipFill>
        <p:spPr>
          <a:xfrm>
            <a:off x="1121306" y="18487"/>
            <a:ext cx="859871" cy="865419"/>
          </a:xfrm>
          <a:prstGeom prst="rect">
            <a:avLst/>
          </a:prstGeom>
        </p:spPr>
      </p:pic>
      <p:pic>
        <p:nvPicPr>
          <p:cNvPr id="22" name="Picture 10" descr="Image result for earning money icon"/>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32380" y="42473"/>
            <a:ext cx="824191" cy="82419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0" descr="Image result for earning money icon"/>
          <p:cNvPicPr>
            <a:picLocks noChangeAspect="1" noChangeArrowheads="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86031" y="21348"/>
            <a:ext cx="826941" cy="78171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pay equality wage icon"/>
          <p:cNvPicPr>
            <a:picLocks noChangeAspect="1" noChangeArrowheads="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88054" y="47591"/>
            <a:ext cx="948856" cy="81330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Image result for pay equality wage icon"/>
          <p:cNvPicPr>
            <a:picLocks noChangeAspect="1" noChangeArrowheads="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01935" y="28973"/>
            <a:ext cx="873275" cy="84430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descr="Image result for minimum wage icon"/>
          <p:cNvPicPr>
            <a:picLocks noChangeAspect="1" noChangeArrowheads="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38955" y="76399"/>
            <a:ext cx="1193147" cy="74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0906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19434"/>
            <a:ext cx="6296026" cy="915274"/>
          </a:xfrm>
        </p:spPr>
        <p:txBody>
          <a:bodyPr/>
          <a:lstStyle/>
          <a:p>
            <a:r>
              <a:rPr lang="en-GB" sz="2400" dirty="0"/>
              <a:t>Proposing country-specific measures to reduce excessive wage inequality </a:t>
            </a:r>
          </a:p>
        </p:txBody>
      </p:sp>
      <p:sp>
        <p:nvSpPr>
          <p:cNvPr id="4" name="Footer Placeholder 3"/>
          <p:cNvSpPr>
            <a:spLocks noGrp="1"/>
          </p:cNvSpPr>
          <p:nvPr>
            <p:ph type="ftr" sz="quarter" idx="11"/>
          </p:nvPr>
        </p:nvSpPr>
        <p:spPr>
          <a:xfrm>
            <a:off x="741363" y="6356350"/>
            <a:ext cx="5915025" cy="365125"/>
          </a:xfrm>
        </p:spPr>
        <p:txBody>
          <a:bodyPr/>
          <a:lstStyle/>
          <a:p>
            <a:pPr lvl="0"/>
            <a:r>
              <a:rPr lang="en-GB" altLang="en-US" dirty="0">
                <a:solidFill>
                  <a:schemeClr val="accent5">
                    <a:lumMod val="25000"/>
                  </a:schemeClr>
                </a:solidFill>
              </a:rPr>
              <a:t>Summary &amp; Conclusion</a:t>
            </a:r>
          </a:p>
        </p:txBody>
      </p:sp>
      <p:sp>
        <p:nvSpPr>
          <p:cNvPr id="5" name="Slide Number Placeholder 4"/>
          <p:cNvSpPr>
            <a:spLocks noGrp="1"/>
          </p:cNvSpPr>
          <p:nvPr>
            <p:ph type="sldNum" sz="quarter" idx="12"/>
          </p:nvPr>
        </p:nvSpPr>
        <p:spPr/>
        <p:txBody>
          <a:bodyPr/>
          <a:lstStyle/>
          <a:p>
            <a:pPr>
              <a:defRPr/>
            </a:pPr>
            <a:fld id="{6E6DCD9F-91BD-4E60-83E5-C20055D45D2B}" type="slidenum">
              <a:rPr lang="en-US" smtClean="0"/>
              <a:pPr>
                <a:defRPr/>
              </a:pPr>
              <a:t>29</a:t>
            </a:fld>
            <a:endParaRPr lang="en-US" dirty="0"/>
          </a:p>
        </p:txBody>
      </p:sp>
      <p:sp>
        <p:nvSpPr>
          <p:cNvPr id="11" name="Rectangle 9"/>
          <p:cNvSpPr>
            <a:spLocks noChangeArrowheads="1"/>
          </p:cNvSpPr>
          <p:nvPr/>
        </p:nvSpPr>
        <p:spPr bwMode="auto">
          <a:xfrm>
            <a:off x="0" y="897997"/>
            <a:ext cx="9144000" cy="88106"/>
          </a:xfrm>
          <a:prstGeom prst="rect">
            <a:avLst/>
          </a:prstGeom>
          <a:solidFill>
            <a:schemeClr val="accent1">
              <a:lumMod val="50000"/>
            </a:schemeClr>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1"/>
              </a:solidFill>
            </a:endParaRPr>
          </a:p>
        </p:txBody>
      </p:sp>
      <p:sp>
        <p:nvSpPr>
          <p:cNvPr id="22" name="TextBox 21"/>
          <p:cNvSpPr txBox="1"/>
          <p:nvPr/>
        </p:nvSpPr>
        <p:spPr>
          <a:xfrm>
            <a:off x="451821" y="1643083"/>
            <a:ext cx="627314" cy="246221"/>
          </a:xfrm>
          <a:prstGeom prst="rect">
            <a:avLst/>
          </a:prstGeom>
          <a:noFill/>
        </p:spPr>
        <p:txBody>
          <a:bodyPr wrap="square" rtlCol="0">
            <a:spAutoFit/>
          </a:bodyPr>
          <a:lstStyle/>
          <a:p>
            <a:r>
              <a:rPr lang="en-GB" sz="1000" b="0" dirty="0">
                <a:solidFill>
                  <a:schemeClr val="bg1"/>
                </a:solidFill>
                <a:latin typeface="+mj-lt"/>
              </a:rPr>
              <a:t>1</a:t>
            </a:r>
          </a:p>
        </p:txBody>
      </p:sp>
      <p:sp>
        <p:nvSpPr>
          <p:cNvPr id="49" name="Rectangle 48"/>
          <p:cNvSpPr/>
          <p:nvPr/>
        </p:nvSpPr>
        <p:spPr>
          <a:xfrm>
            <a:off x="780223" y="3703662"/>
            <a:ext cx="3707913" cy="1695243"/>
          </a:xfrm>
          <a:prstGeom prst="rect">
            <a:avLst/>
          </a:prstGeom>
          <a:solidFill>
            <a:schemeClr val="accent1">
              <a:lumMod val="40000"/>
              <a:lumOff val="60000"/>
            </a:schemeClr>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83077" bIns="83077" rtlCol="0" anchor="ctr" anchorCtr="0"/>
          <a:lstStyle/>
          <a:p>
            <a:pPr algn="ctr"/>
            <a:endParaRPr lang="en-US" sz="1292" dirty="0">
              <a:solidFill>
                <a:srgbClr val="000000"/>
              </a:solidFill>
              <a:latin typeface="Arial" pitchFamily="34" charset="0"/>
              <a:cs typeface="Arial" pitchFamily="34" charset="0"/>
            </a:endParaRPr>
          </a:p>
        </p:txBody>
      </p:sp>
      <p:sp>
        <p:nvSpPr>
          <p:cNvPr id="50" name="Rectangle 49"/>
          <p:cNvSpPr/>
          <p:nvPr/>
        </p:nvSpPr>
        <p:spPr>
          <a:xfrm>
            <a:off x="780223" y="1792760"/>
            <a:ext cx="3707914" cy="1735056"/>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83077" bIns="83077" rtlCol="0" anchor="ctr" anchorCtr="0"/>
          <a:lstStyle/>
          <a:p>
            <a:pPr algn="ctr"/>
            <a:endParaRPr lang="en-US" sz="1292" dirty="0">
              <a:solidFill>
                <a:srgbClr val="000000"/>
              </a:solidFill>
              <a:latin typeface="Arial" pitchFamily="34" charset="0"/>
              <a:cs typeface="Arial" pitchFamily="34" charset="0"/>
            </a:endParaRPr>
          </a:p>
        </p:txBody>
      </p:sp>
      <p:sp>
        <p:nvSpPr>
          <p:cNvPr id="51" name="Rectangle 50"/>
          <p:cNvSpPr/>
          <p:nvPr/>
        </p:nvSpPr>
        <p:spPr>
          <a:xfrm>
            <a:off x="4663981" y="1788162"/>
            <a:ext cx="3580527" cy="1735056"/>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83077" bIns="83077" rtlCol="0" anchor="ctr" anchorCtr="0"/>
          <a:lstStyle/>
          <a:p>
            <a:pPr algn="ctr"/>
            <a:endParaRPr lang="en-US" sz="1292" dirty="0">
              <a:solidFill>
                <a:srgbClr val="000000"/>
              </a:solidFill>
              <a:latin typeface="Arial" pitchFamily="34" charset="0"/>
              <a:cs typeface="Arial" pitchFamily="34" charset="0"/>
            </a:endParaRPr>
          </a:p>
        </p:txBody>
      </p:sp>
      <p:sp>
        <p:nvSpPr>
          <p:cNvPr id="52" name="Rectangle 51"/>
          <p:cNvSpPr/>
          <p:nvPr/>
        </p:nvSpPr>
        <p:spPr>
          <a:xfrm>
            <a:off x="4663982" y="3703662"/>
            <a:ext cx="3580527" cy="1695243"/>
          </a:xfrm>
          <a:prstGeom prst="rect">
            <a:avLst/>
          </a:prstGeom>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83077" bIns="83077" rtlCol="0" anchor="ctr" anchorCtr="0"/>
          <a:lstStyle/>
          <a:p>
            <a:pPr algn="ctr"/>
            <a:endParaRPr lang="en-US" sz="1292" dirty="0">
              <a:solidFill>
                <a:srgbClr val="000000"/>
              </a:solidFill>
              <a:latin typeface="Arial" pitchFamily="34" charset="0"/>
              <a:cs typeface="Arial" pitchFamily="34" charset="0"/>
            </a:endParaRPr>
          </a:p>
        </p:txBody>
      </p:sp>
      <p:sp>
        <p:nvSpPr>
          <p:cNvPr id="53" name="Oval 52"/>
          <p:cNvSpPr/>
          <p:nvPr/>
        </p:nvSpPr>
        <p:spPr>
          <a:xfrm>
            <a:off x="3556151" y="2595830"/>
            <a:ext cx="2039815" cy="2039815"/>
          </a:xfrm>
          <a:prstGeom prst="ellipse">
            <a:avLst/>
          </a:prstGeom>
          <a:solidFill>
            <a:schemeClr val="bg1"/>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83077" bIns="83077" rtlCol="0" anchor="ctr" anchorCtr="0"/>
          <a:lstStyle/>
          <a:p>
            <a:pPr algn="ctr"/>
            <a:endParaRPr lang="en-US" sz="1292" dirty="0">
              <a:solidFill>
                <a:srgbClr val="000000"/>
              </a:solidFill>
              <a:latin typeface="Arial" pitchFamily="34" charset="0"/>
              <a:cs typeface="Arial" pitchFamily="34" charset="0"/>
            </a:endParaRPr>
          </a:p>
        </p:txBody>
      </p:sp>
      <p:sp>
        <p:nvSpPr>
          <p:cNvPr id="54" name="TextBox 53"/>
          <p:cNvSpPr txBox="1"/>
          <p:nvPr/>
        </p:nvSpPr>
        <p:spPr>
          <a:xfrm>
            <a:off x="968126" y="1901748"/>
            <a:ext cx="3370304" cy="454612"/>
          </a:xfrm>
          <a:prstGeom prst="rect">
            <a:avLst/>
          </a:prstGeom>
          <a:noFill/>
        </p:spPr>
        <p:txBody>
          <a:bodyPr wrap="square" lIns="0" tIns="0" rIns="0" bIns="0" rtlCol="0" anchor="t">
            <a:spAutoFit/>
          </a:bodyPr>
          <a:lstStyle/>
          <a:p>
            <a:pPr>
              <a:spcAft>
                <a:spcPts val="554"/>
              </a:spcAft>
              <a:buClr>
                <a:srgbClr val="000000"/>
              </a:buClr>
              <a:buSzPct val="100000"/>
            </a:pPr>
            <a:r>
              <a:rPr lang="en-GB" sz="1477" dirty="0" smtClean="0">
                <a:solidFill>
                  <a:srgbClr val="000000"/>
                </a:solidFill>
                <a:latin typeface="+mn-lt"/>
              </a:rPr>
              <a:t>Productivity </a:t>
            </a:r>
            <a:r>
              <a:rPr lang="en-GB" sz="1477" dirty="0">
                <a:solidFill>
                  <a:srgbClr val="000000"/>
                </a:solidFill>
                <a:latin typeface="+mn-lt"/>
              </a:rPr>
              <a:t>growth for sustainable </a:t>
            </a:r>
            <a:r>
              <a:rPr lang="en-GB" sz="1477" dirty="0" smtClean="0">
                <a:solidFill>
                  <a:srgbClr val="000000"/>
                </a:solidFill>
                <a:latin typeface="+mn-lt"/>
              </a:rPr>
              <a:t>enterprises</a:t>
            </a:r>
            <a:endParaRPr lang="en-US" sz="1477" dirty="0" smtClean="0">
              <a:solidFill>
                <a:srgbClr val="000000"/>
              </a:solidFill>
              <a:latin typeface="+mn-lt"/>
            </a:endParaRPr>
          </a:p>
        </p:txBody>
      </p:sp>
      <p:sp>
        <p:nvSpPr>
          <p:cNvPr id="55" name="TextBox 54"/>
          <p:cNvSpPr txBox="1"/>
          <p:nvPr/>
        </p:nvSpPr>
        <p:spPr>
          <a:xfrm>
            <a:off x="5250093" y="1897433"/>
            <a:ext cx="2933897" cy="835806"/>
          </a:xfrm>
          <a:prstGeom prst="rect">
            <a:avLst/>
          </a:prstGeom>
          <a:noFill/>
        </p:spPr>
        <p:txBody>
          <a:bodyPr wrap="square" lIns="0" tIns="0" rIns="0" bIns="0" rtlCol="0" anchor="t">
            <a:spAutoFit/>
          </a:bodyPr>
          <a:lstStyle/>
          <a:p>
            <a:pPr algn="r">
              <a:spcAft>
                <a:spcPts val="554"/>
              </a:spcAft>
            </a:pPr>
            <a:r>
              <a:rPr lang="en-US" sz="1477" dirty="0" smtClean="0">
                <a:solidFill>
                  <a:srgbClr val="000000"/>
                </a:solidFill>
                <a:latin typeface="+mn-lt"/>
                <a:cs typeface="Arial" pitchFamily="34" charset="0"/>
              </a:rPr>
              <a:t>Minimum </a:t>
            </a:r>
            <a:r>
              <a:rPr lang="en-US" sz="1477" dirty="0">
                <a:solidFill>
                  <a:srgbClr val="000000"/>
                </a:solidFill>
                <a:latin typeface="+mn-lt"/>
                <a:cs typeface="Arial" pitchFamily="34" charset="0"/>
              </a:rPr>
              <a:t>wages &amp; collective </a:t>
            </a:r>
            <a:r>
              <a:rPr lang="en-US" sz="1477" dirty="0" smtClean="0">
                <a:solidFill>
                  <a:srgbClr val="000000"/>
                </a:solidFill>
                <a:latin typeface="+mn-lt"/>
                <a:cs typeface="Arial" pitchFamily="34" charset="0"/>
              </a:rPr>
              <a:t>bargaining</a:t>
            </a:r>
          </a:p>
          <a:p>
            <a:pPr algn="r">
              <a:spcAft>
                <a:spcPts val="554"/>
              </a:spcAft>
            </a:pPr>
            <a:endParaRPr lang="en-US" sz="1477" b="0" dirty="0" smtClean="0">
              <a:solidFill>
                <a:srgbClr val="000000"/>
              </a:solidFill>
              <a:latin typeface="+mn-lt"/>
              <a:cs typeface="Arial" pitchFamily="34" charset="0"/>
            </a:endParaRPr>
          </a:p>
        </p:txBody>
      </p:sp>
      <p:sp>
        <p:nvSpPr>
          <p:cNvPr id="56" name="TextBox 55"/>
          <p:cNvSpPr txBox="1"/>
          <p:nvPr/>
        </p:nvSpPr>
        <p:spPr>
          <a:xfrm>
            <a:off x="899097" y="4521849"/>
            <a:ext cx="3087366" cy="802656"/>
          </a:xfrm>
          <a:prstGeom prst="rect">
            <a:avLst/>
          </a:prstGeom>
          <a:noFill/>
        </p:spPr>
        <p:txBody>
          <a:bodyPr wrap="square" lIns="0" tIns="0" rIns="0" bIns="0" rtlCol="0" anchor="b">
            <a:spAutoFit/>
          </a:bodyPr>
          <a:lstStyle/>
          <a:p>
            <a:pPr marL="171450" lvl="2" indent="-171450">
              <a:spcAft>
                <a:spcPts val="554"/>
              </a:spcAft>
              <a:buFont typeface="Arial" panose="020B0604020202020204" pitchFamily="34" charset="0"/>
              <a:buChar char="•"/>
            </a:pPr>
            <a:r>
              <a:rPr lang="en-GB" sz="1108" b="0" dirty="0" smtClean="0">
                <a:solidFill>
                  <a:srgbClr val="000000"/>
                </a:solidFill>
                <a:latin typeface="+mn-lt"/>
              </a:rPr>
              <a:t>Regulation </a:t>
            </a:r>
            <a:r>
              <a:rPr lang="en-GB" sz="1108" b="0" dirty="0">
                <a:solidFill>
                  <a:srgbClr val="000000"/>
                </a:solidFill>
                <a:latin typeface="+mn-lt"/>
              </a:rPr>
              <a:t>or self-regulation?</a:t>
            </a:r>
          </a:p>
          <a:p>
            <a:pPr marL="171450" lvl="2" indent="-171450">
              <a:spcAft>
                <a:spcPts val="554"/>
              </a:spcAft>
              <a:buFont typeface="Arial" panose="020B0604020202020204" pitchFamily="34" charset="0"/>
              <a:buChar char="•"/>
            </a:pPr>
            <a:r>
              <a:rPr lang="en-GB" sz="1108" b="0" dirty="0" smtClean="0">
                <a:solidFill>
                  <a:srgbClr val="000000"/>
                </a:solidFill>
                <a:latin typeface="+mn-lt"/>
              </a:rPr>
              <a:t>Transparency </a:t>
            </a:r>
            <a:r>
              <a:rPr lang="en-GB" sz="1108" b="0" dirty="0">
                <a:solidFill>
                  <a:srgbClr val="000000"/>
                </a:solidFill>
                <a:latin typeface="+mn-lt"/>
              </a:rPr>
              <a:t>and </a:t>
            </a:r>
            <a:r>
              <a:rPr lang="en-GB" sz="1108" b="0" dirty="0" smtClean="0">
                <a:solidFill>
                  <a:srgbClr val="000000"/>
                </a:solidFill>
                <a:latin typeface="+mn-lt"/>
              </a:rPr>
              <a:t>shareholder </a:t>
            </a:r>
            <a:r>
              <a:rPr lang="en-GB" sz="1108" b="0" dirty="0">
                <a:solidFill>
                  <a:srgbClr val="000000"/>
                </a:solidFill>
                <a:latin typeface="+mn-lt"/>
              </a:rPr>
              <a:t>“say over pay”</a:t>
            </a:r>
          </a:p>
          <a:p>
            <a:pPr marL="0" lvl="2">
              <a:spcAft>
                <a:spcPts val="554"/>
              </a:spcAft>
              <a:buClr>
                <a:srgbClr val="177B57"/>
              </a:buClr>
            </a:pPr>
            <a:r>
              <a:rPr lang="en-GB" sz="2000" dirty="0" smtClean="0">
                <a:solidFill>
                  <a:srgbClr val="000000"/>
                </a:solidFill>
                <a:latin typeface="+mn-lt"/>
              </a:rPr>
              <a:t>Top salaries</a:t>
            </a:r>
            <a:endParaRPr lang="en-GB" sz="2000" dirty="0">
              <a:solidFill>
                <a:srgbClr val="000000"/>
              </a:solidFill>
              <a:latin typeface="+mn-lt"/>
            </a:endParaRPr>
          </a:p>
        </p:txBody>
      </p:sp>
      <p:sp>
        <p:nvSpPr>
          <p:cNvPr id="57" name="TextBox 56"/>
          <p:cNvSpPr txBox="1"/>
          <p:nvPr/>
        </p:nvSpPr>
        <p:spPr>
          <a:xfrm>
            <a:off x="5595966" y="4674741"/>
            <a:ext cx="2500220" cy="474745"/>
          </a:xfrm>
          <a:prstGeom prst="rect">
            <a:avLst/>
          </a:prstGeom>
          <a:noFill/>
        </p:spPr>
        <p:txBody>
          <a:bodyPr wrap="square" lIns="0" tIns="0" rIns="0" bIns="0" rtlCol="0" anchor="b">
            <a:spAutoFit/>
          </a:bodyPr>
          <a:lstStyle/>
          <a:p>
            <a:pPr marL="504101" lvl="2" indent="-171450" algn="r">
              <a:spcAft>
                <a:spcPts val="554"/>
              </a:spcAft>
              <a:buFont typeface="Arial" panose="020B0604020202020204" pitchFamily="34" charset="0"/>
              <a:buChar char="•"/>
            </a:pPr>
            <a:endParaRPr lang="en-GB" sz="1108" b="0" dirty="0">
              <a:solidFill>
                <a:srgbClr val="000000"/>
              </a:solidFill>
              <a:latin typeface="+mn-lt"/>
            </a:endParaRPr>
          </a:p>
          <a:p>
            <a:pPr algn="r">
              <a:spcAft>
                <a:spcPts val="554"/>
              </a:spcAft>
            </a:pPr>
            <a:r>
              <a:rPr lang="en-US" sz="1477" dirty="0" smtClean="0">
                <a:solidFill>
                  <a:srgbClr val="000000"/>
                </a:solidFill>
                <a:latin typeface="+mn-lt"/>
                <a:cs typeface="Arial" pitchFamily="34" charset="0"/>
              </a:rPr>
              <a:t>Gender &amp; other pay gaps</a:t>
            </a:r>
            <a:endParaRPr lang="en-US" sz="1477" dirty="0">
              <a:solidFill>
                <a:srgbClr val="000000"/>
              </a:solidFill>
              <a:latin typeface="+mn-lt"/>
              <a:cs typeface="Arial" pitchFamily="34" charset="0"/>
            </a:endParaRPr>
          </a:p>
        </p:txBody>
      </p:sp>
      <p:graphicFrame>
        <p:nvGraphicFramePr>
          <p:cNvPr id="63" name="Diagram 62"/>
          <p:cNvGraphicFramePr/>
          <p:nvPr>
            <p:extLst/>
          </p:nvPr>
        </p:nvGraphicFramePr>
        <p:xfrm>
          <a:off x="2989916" y="2235377"/>
          <a:ext cx="3150705" cy="2522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Picture 4" descr="Image result for legislation icon"/>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0889" y="5408829"/>
            <a:ext cx="920254" cy="757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4400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19434"/>
            <a:ext cx="6296026" cy="915274"/>
          </a:xfrm>
        </p:spPr>
        <p:txBody>
          <a:bodyPr/>
          <a:lstStyle/>
          <a:p>
            <a:r>
              <a:rPr lang="en-GB" sz="2400" dirty="0"/>
              <a:t>Proposing country-specific measures to reduce excessive wage inequality </a:t>
            </a:r>
          </a:p>
        </p:txBody>
      </p:sp>
      <p:sp>
        <p:nvSpPr>
          <p:cNvPr id="4" name="Footer Placeholder 3"/>
          <p:cNvSpPr>
            <a:spLocks noGrp="1"/>
          </p:cNvSpPr>
          <p:nvPr>
            <p:ph type="ftr" sz="quarter" idx="11"/>
          </p:nvPr>
        </p:nvSpPr>
        <p:spPr>
          <a:xfrm>
            <a:off x="741363" y="6356350"/>
            <a:ext cx="5915025" cy="365125"/>
          </a:xfrm>
        </p:spPr>
        <p:txBody>
          <a:bodyPr/>
          <a:lstStyle/>
          <a:p>
            <a:pPr lvl="0"/>
            <a:r>
              <a:rPr lang="en-GB" altLang="en-US" dirty="0">
                <a:solidFill>
                  <a:schemeClr val="accent5">
                    <a:lumMod val="25000"/>
                  </a:schemeClr>
                </a:solidFill>
              </a:rPr>
              <a:t>Summary &amp; Conclusion</a:t>
            </a:r>
          </a:p>
        </p:txBody>
      </p:sp>
      <p:sp>
        <p:nvSpPr>
          <p:cNvPr id="5" name="Slide Number Placeholder 4"/>
          <p:cNvSpPr>
            <a:spLocks noGrp="1"/>
          </p:cNvSpPr>
          <p:nvPr>
            <p:ph type="sldNum" sz="quarter" idx="12"/>
          </p:nvPr>
        </p:nvSpPr>
        <p:spPr/>
        <p:txBody>
          <a:bodyPr/>
          <a:lstStyle/>
          <a:p>
            <a:pPr>
              <a:defRPr/>
            </a:pPr>
            <a:fld id="{6E6DCD9F-91BD-4E60-83E5-C20055D45D2B}" type="slidenum">
              <a:rPr lang="en-US" smtClean="0"/>
              <a:pPr>
                <a:defRPr/>
              </a:pPr>
              <a:t>30</a:t>
            </a:fld>
            <a:endParaRPr lang="en-US" dirty="0"/>
          </a:p>
        </p:txBody>
      </p:sp>
      <p:sp>
        <p:nvSpPr>
          <p:cNvPr id="11" name="Rectangle 9"/>
          <p:cNvSpPr>
            <a:spLocks noChangeArrowheads="1"/>
          </p:cNvSpPr>
          <p:nvPr/>
        </p:nvSpPr>
        <p:spPr bwMode="auto">
          <a:xfrm>
            <a:off x="0" y="897997"/>
            <a:ext cx="9144000" cy="88106"/>
          </a:xfrm>
          <a:prstGeom prst="rect">
            <a:avLst/>
          </a:prstGeom>
          <a:solidFill>
            <a:schemeClr val="accent1">
              <a:lumMod val="50000"/>
            </a:schemeClr>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1"/>
              </a:solidFill>
            </a:endParaRPr>
          </a:p>
        </p:txBody>
      </p:sp>
      <p:sp>
        <p:nvSpPr>
          <p:cNvPr id="22" name="TextBox 21"/>
          <p:cNvSpPr txBox="1"/>
          <p:nvPr/>
        </p:nvSpPr>
        <p:spPr>
          <a:xfrm>
            <a:off x="451821" y="1643083"/>
            <a:ext cx="627314" cy="246221"/>
          </a:xfrm>
          <a:prstGeom prst="rect">
            <a:avLst/>
          </a:prstGeom>
          <a:noFill/>
        </p:spPr>
        <p:txBody>
          <a:bodyPr wrap="square" rtlCol="0">
            <a:spAutoFit/>
          </a:bodyPr>
          <a:lstStyle/>
          <a:p>
            <a:r>
              <a:rPr lang="en-GB" sz="1000" b="0" dirty="0">
                <a:solidFill>
                  <a:schemeClr val="bg1"/>
                </a:solidFill>
                <a:latin typeface="+mj-lt"/>
              </a:rPr>
              <a:t>1</a:t>
            </a:r>
          </a:p>
        </p:txBody>
      </p:sp>
      <p:sp>
        <p:nvSpPr>
          <p:cNvPr id="49" name="Rectangle 48"/>
          <p:cNvSpPr/>
          <p:nvPr/>
        </p:nvSpPr>
        <p:spPr>
          <a:xfrm>
            <a:off x="780223" y="3703662"/>
            <a:ext cx="3707913" cy="1695243"/>
          </a:xfrm>
          <a:prstGeom prst="rect">
            <a:avLst/>
          </a:prstGeom>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83077" bIns="83077" rtlCol="0" anchor="ctr" anchorCtr="0"/>
          <a:lstStyle/>
          <a:p>
            <a:pPr algn="ctr"/>
            <a:endParaRPr lang="en-US" sz="1292" dirty="0">
              <a:solidFill>
                <a:srgbClr val="000000"/>
              </a:solidFill>
              <a:latin typeface="Arial" pitchFamily="34" charset="0"/>
              <a:cs typeface="Arial" pitchFamily="34" charset="0"/>
            </a:endParaRPr>
          </a:p>
        </p:txBody>
      </p:sp>
      <p:sp>
        <p:nvSpPr>
          <p:cNvPr id="50" name="Rectangle 49"/>
          <p:cNvSpPr/>
          <p:nvPr/>
        </p:nvSpPr>
        <p:spPr>
          <a:xfrm>
            <a:off x="780223" y="1792760"/>
            <a:ext cx="3707914" cy="1735056"/>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83077" bIns="83077" rtlCol="0" anchor="ctr" anchorCtr="0"/>
          <a:lstStyle/>
          <a:p>
            <a:pPr algn="ctr"/>
            <a:endParaRPr lang="en-US" sz="1292" dirty="0">
              <a:solidFill>
                <a:srgbClr val="000000"/>
              </a:solidFill>
              <a:latin typeface="Arial" pitchFamily="34" charset="0"/>
              <a:cs typeface="Arial" pitchFamily="34" charset="0"/>
            </a:endParaRPr>
          </a:p>
        </p:txBody>
      </p:sp>
      <p:sp>
        <p:nvSpPr>
          <p:cNvPr id="51" name="Rectangle 50"/>
          <p:cNvSpPr/>
          <p:nvPr/>
        </p:nvSpPr>
        <p:spPr>
          <a:xfrm>
            <a:off x="4663981" y="1788162"/>
            <a:ext cx="3580527" cy="1735056"/>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83077" bIns="83077" rtlCol="0" anchor="ctr" anchorCtr="0"/>
          <a:lstStyle/>
          <a:p>
            <a:pPr algn="ctr"/>
            <a:endParaRPr lang="en-US" sz="1292" dirty="0">
              <a:solidFill>
                <a:srgbClr val="000000"/>
              </a:solidFill>
              <a:latin typeface="Arial" pitchFamily="34" charset="0"/>
              <a:cs typeface="Arial" pitchFamily="34" charset="0"/>
            </a:endParaRPr>
          </a:p>
        </p:txBody>
      </p:sp>
      <p:sp>
        <p:nvSpPr>
          <p:cNvPr id="52" name="Rectangle 51"/>
          <p:cNvSpPr/>
          <p:nvPr/>
        </p:nvSpPr>
        <p:spPr>
          <a:xfrm>
            <a:off x="4663982" y="3703662"/>
            <a:ext cx="3580527" cy="1695243"/>
          </a:xfrm>
          <a:prstGeom prst="rect">
            <a:avLst/>
          </a:prstGeom>
          <a:solidFill>
            <a:schemeClr val="accent1">
              <a:lumMod val="40000"/>
              <a:lumOff val="60000"/>
            </a:schemeClr>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83077" bIns="83077" rtlCol="0" anchor="ctr" anchorCtr="0"/>
          <a:lstStyle/>
          <a:p>
            <a:pPr algn="ctr"/>
            <a:endParaRPr lang="en-US" sz="1292" dirty="0">
              <a:solidFill>
                <a:srgbClr val="000000"/>
              </a:solidFill>
              <a:latin typeface="Arial" pitchFamily="34" charset="0"/>
              <a:cs typeface="Arial" pitchFamily="34" charset="0"/>
            </a:endParaRPr>
          </a:p>
        </p:txBody>
      </p:sp>
      <p:sp>
        <p:nvSpPr>
          <p:cNvPr id="53" name="Oval 52"/>
          <p:cNvSpPr/>
          <p:nvPr/>
        </p:nvSpPr>
        <p:spPr>
          <a:xfrm>
            <a:off x="3556151" y="2595830"/>
            <a:ext cx="2039815" cy="2039815"/>
          </a:xfrm>
          <a:prstGeom prst="ellipse">
            <a:avLst/>
          </a:prstGeom>
          <a:solidFill>
            <a:schemeClr val="bg1"/>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83077" bIns="83077" rtlCol="0" anchor="ctr" anchorCtr="0"/>
          <a:lstStyle/>
          <a:p>
            <a:pPr algn="ctr"/>
            <a:endParaRPr lang="en-US" sz="1292" dirty="0">
              <a:solidFill>
                <a:srgbClr val="000000"/>
              </a:solidFill>
              <a:latin typeface="Arial" pitchFamily="34" charset="0"/>
              <a:cs typeface="Arial" pitchFamily="34" charset="0"/>
            </a:endParaRPr>
          </a:p>
        </p:txBody>
      </p:sp>
      <p:sp>
        <p:nvSpPr>
          <p:cNvPr id="54" name="TextBox 53"/>
          <p:cNvSpPr txBox="1"/>
          <p:nvPr/>
        </p:nvSpPr>
        <p:spPr>
          <a:xfrm>
            <a:off x="968126" y="1901748"/>
            <a:ext cx="3370304" cy="454612"/>
          </a:xfrm>
          <a:prstGeom prst="rect">
            <a:avLst/>
          </a:prstGeom>
          <a:noFill/>
        </p:spPr>
        <p:txBody>
          <a:bodyPr wrap="square" lIns="0" tIns="0" rIns="0" bIns="0" rtlCol="0" anchor="t">
            <a:spAutoFit/>
          </a:bodyPr>
          <a:lstStyle/>
          <a:p>
            <a:pPr>
              <a:spcAft>
                <a:spcPts val="554"/>
              </a:spcAft>
              <a:buClr>
                <a:srgbClr val="000000"/>
              </a:buClr>
              <a:buSzPct val="100000"/>
            </a:pPr>
            <a:r>
              <a:rPr lang="en-GB" sz="1477" dirty="0" smtClean="0">
                <a:solidFill>
                  <a:srgbClr val="000000"/>
                </a:solidFill>
                <a:latin typeface="+mn-lt"/>
              </a:rPr>
              <a:t>Productivity </a:t>
            </a:r>
            <a:r>
              <a:rPr lang="en-GB" sz="1477" dirty="0">
                <a:solidFill>
                  <a:srgbClr val="000000"/>
                </a:solidFill>
                <a:latin typeface="+mn-lt"/>
              </a:rPr>
              <a:t>growth for sustainable </a:t>
            </a:r>
            <a:r>
              <a:rPr lang="en-GB" sz="1477" dirty="0" smtClean="0">
                <a:solidFill>
                  <a:srgbClr val="000000"/>
                </a:solidFill>
                <a:latin typeface="+mn-lt"/>
              </a:rPr>
              <a:t>enterprises</a:t>
            </a:r>
            <a:endParaRPr lang="en-US" sz="1477" dirty="0" smtClean="0">
              <a:solidFill>
                <a:srgbClr val="000000"/>
              </a:solidFill>
              <a:latin typeface="+mn-lt"/>
            </a:endParaRPr>
          </a:p>
        </p:txBody>
      </p:sp>
      <p:sp>
        <p:nvSpPr>
          <p:cNvPr id="55" name="TextBox 54"/>
          <p:cNvSpPr txBox="1"/>
          <p:nvPr/>
        </p:nvSpPr>
        <p:spPr>
          <a:xfrm>
            <a:off x="5250093" y="1897433"/>
            <a:ext cx="2933897" cy="835806"/>
          </a:xfrm>
          <a:prstGeom prst="rect">
            <a:avLst/>
          </a:prstGeom>
          <a:noFill/>
        </p:spPr>
        <p:txBody>
          <a:bodyPr wrap="square" lIns="0" tIns="0" rIns="0" bIns="0" rtlCol="0" anchor="t">
            <a:spAutoFit/>
          </a:bodyPr>
          <a:lstStyle/>
          <a:p>
            <a:pPr algn="r">
              <a:spcAft>
                <a:spcPts val="554"/>
              </a:spcAft>
            </a:pPr>
            <a:r>
              <a:rPr lang="en-US" sz="1477" dirty="0" smtClean="0">
                <a:solidFill>
                  <a:srgbClr val="000000"/>
                </a:solidFill>
                <a:latin typeface="+mn-lt"/>
                <a:cs typeface="Arial" pitchFamily="34" charset="0"/>
              </a:rPr>
              <a:t>Minimum </a:t>
            </a:r>
            <a:r>
              <a:rPr lang="en-US" sz="1477" dirty="0">
                <a:solidFill>
                  <a:srgbClr val="000000"/>
                </a:solidFill>
                <a:latin typeface="+mn-lt"/>
                <a:cs typeface="Arial" pitchFamily="34" charset="0"/>
              </a:rPr>
              <a:t>wages &amp; collective </a:t>
            </a:r>
            <a:r>
              <a:rPr lang="en-US" sz="1477" dirty="0" smtClean="0">
                <a:solidFill>
                  <a:srgbClr val="000000"/>
                </a:solidFill>
                <a:latin typeface="+mn-lt"/>
                <a:cs typeface="Arial" pitchFamily="34" charset="0"/>
              </a:rPr>
              <a:t>bargaining</a:t>
            </a:r>
          </a:p>
          <a:p>
            <a:pPr algn="r">
              <a:spcAft>
                <a:spcPts val="554"/>
              </a:spcAft>
            </a:pPr>
            <a:endParaRPr lang="en-US" sz="1477" b="0" dirty="0" smtClean="0">
              <a:solidFill>
                <a:srgbClr val="000000"/>
              </a:solidFill>
              <a:latin typeface="+mn-lt"/>
              <a:cs typeface="Arial" pitchFamily="34" charset="0"/>
            </a:endParaRPr>
          </a:p>
        </p:txBody>
      </p:sp>
      <p:sp>
        <p:nvSpPr>
          <p:cNvPr id="56" name="TextBox 55"/>
          <p:cNvSpPr txBox="1"/>
          <p:nvPr/>
        </p:nvSpPr>
        <p:spPr>
          <a:xfrm>
            <a:off x="899098" y="4940812"/>
            <a:ext cx="2430512" cy="227306"/>
          </a:xfrm>
          <a:prstGeom prst="rect">
            <a:avLst/>
          </a:prstGeom>
          <a:noFill/>
        </p:spPr>
        <p:txBody>
          <a:bodyPr wrap="square" lIns="0" tIns="0" rIns="0" bIns="0" rtlCol="0" anchor="b">
            <a:spAutoFit/>
          </a:bodyPr>
          <a:lstStyle/>
          <a:p>
            <a:pPr marL="0" lvl="2">
              <a:spcAft>
                <a:spcPts val="554"/>
              </a:spcAft>
              <a:buClr>
                <a:srgbClr val="177B57"/>
              </a:buClr>
            </a:pPr>
            <a:r>
              <a:rPr lang="en-GB" sz="1477" dirty="0" smtClean="0">
                <a:solidFill>
                  <a:srgbClr val="000000"/>
                </a:solidFill>
                <a:latin typeface="+mn-lt"/>
              </a:rPr>
              <a:t>Top salaries</a:t>
            </a:r>
            <a:endParaRPr lang="en-GB" sz="1477" dirty="0">
              <a:solidFill>
                <a:srgbClr val="000000"/>
              </a:solidFill>
              <a:latin typeface="+mn-lt"/>
            </a:endParaRPr>
          </a:p>
        </p:txBody>
      </p:sp>
      <p:sp>
        <p:nvSpPr>
          <p:cNvPr id="57" name="TextBox 56"/>
          <p:cNvSpPr txBox="1"/>
          <p:nvPr/>
        </p:nvSpPr>
        <p:spPr>
          <a:xfrm>
            <a:off x="5024064" y="4346830"/>
            <a:ext cx="3072122" cy="802656"/>
          </a:xfrm>
          <a:prstGeom prst="rect">
            <a:avLst/>
          </a:prstGeom>
          <a:noFill/>
        </p:spPr>
        <p:txBody>
          <a:bodyPr wrap="square" lIns="0" tIns="0" rIns="0" bIns="0" rtlCol="0" anchor="b">
            <a:spAutoFit/>
          </a:bodyPr>
          <a:lstStyle/>
          <a:p>
            <a:pPr marL="504101" lvl="2" indent="-171450" algn="r">
              <a:spcAft>
                <a:spcPts val="554"/>
              </a:spcAft>
              <a:buFont typeface="Arial" panose="020B0604020202020204" pitchFamily="34" charset="0"/>
              <a:buChar char="•"/>
            </a:pPr>
            <a:r>
              <a:rPr lang="en-GB" sz="1108" b="0" dirty="0" smtClean="0">
                <a:solidFill>
                  <a:srgbClr val="000000"/>
                </a:solidFill>
                <a:latin typeface="+mn-lt"/>
              </a:rPr>
              <a:t>Equal </a:t>
            </a:r>
            <a:r>
              <a:rPr lang="en-GB" sz="1108" b="0" dirty="0">
                <a:solidFill>
                  <a:srgbClr val="000000"/>
                </a:solidFill>
                <a:latin typeface="+mn-lt"/>
              </a:rPr>
              <a:t>pay legislation</a:t>
            </a:r>
          </a:p>
          <a:p>
            <a:pPr marL="504101" lvl="2" indent="-171450" algn="r">
              <a:spcAft>
                <a:spcPts val="554"/>
              </a:spcAft>
              <a:buFont typeface="Arial" panose="020B0604020202020204" pitchFamily="34" charset="0"/>
              <a:buChar char="•"/>
            </a:pPr>
            <a:r>
              <a:rPr lang="en-GB" sz="1108" b="0" dirty="0" smtClean="0">
                <a:solidFill>
                  <a:srgbClr val="000000"/>
                </a:solidFill>
                <a:latin typeface="+mn-lt"/>
              </a:rPr>
              <a:t>Job evaluations</a:t>
            </a:r>
            <a:endParaRPr lang="en-GB" sz="1108" b="0" dirty="0">
              <a:solidFill>
                <a:srgbClr val="000000"/>
              </a:solidFill>
              <a:latin typeface="+mn-lt"/>
            </a:endParaRPr>
          </a:p>
          <a:p>
            <a:pPr algn="r">
              <a:spcAft>
                <a:spcPts val="554"/>
              </a:spcAft>
            </a:pPr>
            <a:r>
              <a:rPr lang="en-US" sz="2000" dirty="0" smtClean="0">
                <a:solidFill>
                  <a:srgbClr val="000000"/>
                </a:solidFill>
                <a:latin typeface="+mn-lt"/>
                <a:cs typeface="Arial" pitchFamily="34" charset="0"/>
              </a:rPr>
              <a:t>Gender &amp; other pay gaps</a:t>
            </a:r>
            <a:endParaRPr lang="en-US" sz="2000" dirty="0">
              <a:solidFill>
                <a:srgbClr val="000000"/>
              </a:solidFill>
              <a:latin typeface="+mn-lt"/>
              <a:cs typeface="Arial" pitchFamily="34" charset="0"/>
            </a:endParaRPr>
          </a:p>
        </p:txBody>
      </p:sp>
      <p:graphicFrame>
        <p:nvGraphicFramePr>
          <p:cNvPr id="63" name="Diagram 62"/>
          <p:cNvGraphicFramePr/>
          <p:nvPr>
            <p:extLst/>
          </p:nvPr>
        </p:nvGraphicFramePr>
        <p:xfrm>
          <a:off x="2989916" y="2235377"/>
          <a:ext cx="3150705" cy="2522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Picture 6" descr="Image result for pay equality wage icon"/>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428" y="5432642"/>
            <a:ext cx="791368" cy="76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9870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5F8CF0D0-6D51-4BA1-B574-B3D52DB537EB}" type="slidenum">
              <a:rPr lang="en-US"/>
              <a:pPr>
                <a:defRPr/>
              </a:pPr>
              <a:t>31</a:t>
            </a:fld>
            <a:endParaRPr lang="en-US" dirty="0"/>
          </a:p>
        </p:txBody>
      </p:sp>
      <p:sp>
        <p:nvSpPr>
          <p:cNvPr id="4" name="Footer Placeholder 3"/>
          <p:cNvSpPr>
            <a:spLocks noGrp="1"/>
          </p:cNvSpPr>
          <p:nvPr>
            <p:ph type="ftr" sz="quarter" idx="14"/>
          </p:nvPr>
        </p:nvSpPr>
        <p:spPr/>
        <p:txBody>
          <a:bodyPr>
            <a:normAutofit/>
          </a:bodyPr>
          <a:lstStyle/>
          <a:p>
            <a:pPr>
              <a:defRPr/>
            </a:pPr>
            <a:r>
              <a:rPr lang="en-US" dirty="0">
                <a:solidFill>
                  <a:schemeClr val="accent5">
                    <a:lumMod val="25000"/>
                  </a:schemeClr>
                </a:solidFill>
              </a:rPr>
              <a:t>Global Wage Report 2016/17</a:t>
            </a:r>
          </a:p>
        </p:txBody>
      </p:sp>
      <p:sp>
        <p:nvSpPr>
          <p:cNvPr id="5" name="Rectangle 4"/>
          <p:cNvSpPr/>
          <p:nvPr/>
        </p:nvSpPr>
        <p:spPr>
          <a:xfrm>
            <a:off x="360363" y="1238610"/>
            <a:ext cx="8470554" cy="3696226"/>
          </a:xfrm>
          <a:prstGeom prst="rect">
            <a:avLst/>
          </a:prstGeom>
        </p:spPr>
        <p:txBody>
          <a:bodyPr/>
          <a:lstStyle/>
          <a:p>
            <a:pPr lvl="0">
              <a:lnSpc>
                <a:spcPct val="200000"/>
              </a:lnSpc>
            </a:pPr>
            <a:r>
              <a:rPr lang="en-US" altLang="zh-CN" sz="3200" b="1" dirty="0">
                <a:solidFill>
                  <a:schemeClr val="tx2"/>
                </a:solidFill>
                <a:latin typeface="+mj-lt"/>
              </a:rPr>
              <a:t>THANK YOU FOR YOUR ATTENTION!</a:t>
            </a:r>
            <a:endParaRPr lang="en-GB" sz="3200" b="1" dirty="0">
              <a:solidFill>
                <a:schemeClr val="tx2"/>
              </a:solidFill>
              <a:latin typeface="+mj-lt"/>
            </a:endParaRPr>
          </a:p>
        </p:txBody>
      </p:sp>
      <p:pic>
        <p:nvPicPr>
          <p:cNvPr id="16" name="Picture 10" descr="Image result for minimum wage icon"/>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3665" y="15437"/>
            <a:ext cx="944348" cy="85786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Related image"/>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1710" y="90360"/>
            <a:ext cx="1192475" cy="73383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5">
            <a:duotone>
              <a:schemeClr val="accent1">
                <a:shade val="45000"/>
                <a:satMod val="135000"/>
              </a:schemeClr>
              <a:prstClr val="white"/>
            </a:duotone>
          </a:blip>
          <a:stretch>
            <a:fillRect/>
          </a:stretch>
        </p:blipFill>
        <p:spPr>
          <a:xfrm>
            <a:off x="2827552" y="16371"/>
            <a:ext cx="867535" cy="867535"/>
          </a:xfrm>
          <a:prstGeom prst="rect">
            <a:avLst/>
          </a:prstGeom>
        </p:spPr>
      </p:pic>
      <p:pic>
        <p:nvPicPr>
          <p:cNvPr id="29" name="Picture 28"/>
          <p:cNvPicPr>
            <a:picLocks noChangeAspect="1"/>
          </p:cNvPicPr>
          <p:nvPr/>
        </p:nvPicPr>
        <p:blipFill>
          <a:blip r:embed="rId6">
            <a:duotone>
              <a:schemeClr val="accent1">
                <a:shade val="45000"/>
                <a:satMod val="135000"/>
              </a:schemeClr>
              <a:prstClr val="white"/>
            </a:duotone>
          </a:blip>
          <a:stretch>
            <a:fillRect/>
          </a:stretch>
        </p:blipFill>
        <p:spPr>
          <a:xfrm>
            <a:off x="1121306" y="18487"/>
            <a:ext cx="859871" cy="865419"/>
          </a:xfrm>
          <a:prstGeom prst="rect">
            <a:avLst/>
          </a:prstGeom>
        </p:spPr>
      </p:pic>
      <p:pic>
        <p:nvPicPr>
          <p:cNvPr id="30" name="Picture 10" descr="Image result for earning money icon"/>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32380" y="42473"/>
            <a:ext cx="824191" cy="82419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0" descr="Image result for earning money icon"/>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86031" y="21348"/>
            <a:ext cx="826941" cy="78171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Image result for pay equality wage icon"/>
          <p:cNvPicPr>
            <a:picLocks noChangeAspect="1" noChangeArrowheads="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88054" y="47591"/>
            <a:ext cx="948856" cy="81330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Image result for pay equality wage icon"/>
          <p:cNvPicPr>
            <a:picLocks noChangeAspect="1" noChangeArrowheads="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01935" y="28973"/>
            <a:ext cx="873275" cy="84430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Image result for minimum wage icon"/>
          <p:cNvPicPr>
            <a:picLocks noChangeAspect="1" noChangeArrowheads="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38955" y="76399"/>
            <a:ext cx="1193147" cy="7455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2291" y="2544104"/>
            <a:ext cx="4576970" cy="3293209"/>
          </a:xfrm>
          <a:prstGeom prst="rect">
            <a:avLst/>
          </a:prstGeom>
          <a:noFill/>
        </p:spPr>
        <p:txBody>
          <a:bodyPr wrap="square" rtlCol="0">
            <a:spAutoFit/>
          </a:bodyPr>
          <a:lstStyle/>
          <a:p>
            <a:r>
              <a:rPr lang="en-US" b="0" dirty="0">
                <a:latin typeface="+mn-lt"/>
              </a:rPr>
              <a:t>For further information on </a:t>
            </a:r>
            <a:r>
              <a:rPr lang="en-US" altLang="zh-CN" b="0" dirty="0">
                <a:latin typeface="+mn-lt"/>
              </a:rPr>
              <a:t>Global Wage Report or research conducted by the ILO wage group</a:t>
            </a:r>
            <a:r>
              <a:rPr lang="en-US" b="0" dirty="0">
                <a:latin typeface="+mn-lt"/>
              </a:rPr>
              <a:t>, please refer to:</a:t>
            </a:r>
          </a:p>
          <a:p>
            <a:endParaRPr lang="en-US" b="0" dirty="0">
              <a:latin typeface="+mn-lt"/>
            </a:endParaRPr>
          </a:p>
          <a:p>
            <a:r>
              <a:rPr lang="en-US" b="0" dirty="0">
                <a:latin typeface="+mn-lt"/>
              </a:rPr>
              <a:t>Global Wage Report 2016/17</a:t>
            </a:r>
          </a:p>
          <a:p>
            <a:r>
              <a:rPr lang="en-US" b="0" dirty="0">
                <a:latin typeface="+mn-lt"/>
                <a:hlinkClick r:id="rId12"/>
              </a:rPr>
              <a:t>http://www.ilo.org/global/research/global-reports/global-wage-report/2016/WCMS_537846/lang--en/index.htm</a:t>
            </a:r>
            <a:endParaRPr lang="en-US" b="0" dirty="0">
              <a:latin typeface="+mn-lt"/>
            </a:endParaRPr>
          </a:p>
          <a:p>
            <a:endParaRPr lang="en-US" b="0" dirty="0">
              <a:latin typeface="+mn-lt"/>
            </a:endParaRPr>
          </a:p>
          <a:p>
            <a:r>
              <a:rPr lang="en-US" b="0" dirty="0">
                <a:latin typeface="+mn-lt"/>
              </a:rPr>
              <a:t>Minimum Wage Guide &amp;</a:t>
            </a:r>
            <a:r>
              <a:rPr lang="zh-CN" altLang="en-US" b="0" dirty="0">
                <a:latin typeface="+mn-lt"/>
              </a:rPr>
              <a:t> </a:t>
            </a:r>
            <a:r>
              <a:rPr lang="en-US" altLang="zh-CN" b="0" dirty="0">
                <a:latin typeface="+mn-lt"/>
              </a:rPr>
              <a:t>Other Publications</a:t>
            </a:r>
            <a:r>
              <a:rPr lang="zh-CN" altLang="en-US" b="0" dirty="0">
                <a:latin typeface="+mn-lt"/>
              </a:rPr>
              <a:t>　</a:t>
            </a:r>
            <a:r>
              <a:rPr lang="en-US" b="0" dirty="0">
                <a:latin typeface="+mn-lt"/>
                <a:hlinkClick r:id="rId13"/>
              </a:rPr>
              <a:t>http://www.ilo.org/global/topics/wages/publications/lang--en/index.htm</a:t>
            </a:r>
            <a:endParaRPr lang="en-US" b="0" dirty="0">
              <a:latin typeface="+mn-lt"/>
            </a:endParaRPr>
          </a:p>
          <a:p>
            <a:endParaRPr lang="en-US" dirty="0">
              <a:latin typeface="+mn-lt"/>
            </a:endParaRPr>
          </a:p>
        </p:txBody>
      </p:sp>
      <p:pic>
        <p:nvPicPr>
          <p:cNvPr id="35" name="Picture 34"/>
          <p:cNvPicPr>
            <a:picLocks noChangeAspect="1"/>
          </p:cNvPicPr>
          <p:nvPr/>
        </p:nvPicPr>
        <p:blipFill>
          <a:blip r:embed="rId14"/>
          <a:stretch>
            <a:fillRect/>
          </a:stretch>
        </p:blipFill>
        <p:spPr>
          <a:xfrm>
            <a:off x="6245600" y="2537243"/>
            <a:ext cx="2192018" cy="29204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12399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Image result for global without china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1961" y="2199990"/>
            <a:ext cx="692046" cy="5190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60363" y="34995"/>
            <a:ext cx="6562342" cy="821777"/>
          </a:xfrm>
        </p:spPr>
        <p:txBody>
          <a:bodyPr/>
          <a:lstStyle/>
          <a:p>
            <a:r>
              <a:rPr lang="en-GB" sz="2400" dirty="0">
                <a:solidFill>
                  <a:schemeClr val="tx1">
                    <a:lumMod val="95000"/>
                    <a:lumOff val="5000"/>
                  </a:schemeClr>
                </a:solidFill>
              </a:rPr>
              <a:t>Global wage growth has decelerated since 2012</a:t>
            </a:r>
          </a:p>
        </p:txBody>
      </p:sp>
      <p:sp>
        <p:nvSpPr>
          <p:cNvPr id="4" name="Footer Placeholder 3"/>
          <p:cNvSpPr>
            <a:spLocks noGrp="1"/>
          </p:cNvSpPr>
          <p:nvPr>
            <p:ph type="ftr" sz="quarter" idx="11"/>
          </p:nvPr>
        </p:nvSpPr>
        <p:spPr/>
        <p:txBody>
          <a:bodyPr/>
          <a:lstStyle/>
          <a:p>
            <a:pPr>
              <a:defRPr/>
            </a:pPr>
            <a:r>
              <a:rPr lang="en-GB" altLang="en-US" dirty="0">
                <a:solidFill>
                  <a:schemeClr val="accent5">
                    <a:lumMod val="25000"/>
                  </a:schemeClr>
                </a:solidFill>
              </a:rPr>
              <a:t>Major Trends in Wages</a:t>
            </a:r>
            <a:endParaRPr lang="en-US" dirty="0"/>
          </a:p>
        </p:txBody>
      </p:sp>
      <p:sp>
        <p:nvSpPr>
          <p:cNvPr id="5" name="Slide Number Placeholder 4"/>
          <p:cNvSpPr>
            <a:spLocks noGrp="1"/>
          </p:cNvSpPr>
          <p:nvPr>
            <p:ph type="sldNum" sz="quarter" idx="12"/>
          </p:nvPr>
        </p:nvSpPr>
        <p:spPr/>
        <p:txBody>
          <a:bodyPr/>
          <a:lstStyle/>
          <a:p>
            <a:pPr>
              <a:defRPr/>
            </a:pPr>
            <a:fld id="{6E6DCD9F-91BD-4E60-83E5-C20055D45D2B}" type="slidenum">
              <a:rPr lang="en-US" smtClean="0"/>
              <a:pPr>
                <a:defRPr/>
              </a:pPr>
              <a:t>3</a:t>
            </a:fld>
            <a:endParaRPr lang="en-US" dirty="0"/>
          </a:p>
        </p:txBody>
      </p:sp>
      <p:pic>
        <p:nvPicPr>
          <p:cNvPr id="1026" name="Picture 2" descr="Image result for global wage icon"/>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58461" y="53787"/>
            <a:ext cx="1316643" cy="93439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9"/>
          <p:cNvSpPr>
            <a:spLocks noChangeArrowheads="1"/>
          </p:cNvSpPr>
          <p:nvPr/>
        </p:nvSpPr>
        <p:spPr bwMode="auto">
          <a:xfrm>
            <a:off x="0" y="897997"/>
            <a:ext cx="9144000" cy="88106"/>
          </a:xfrm>
          <a:prstGeom prst="rect">
            <a:avLst/>
          </a:prstGeom>
          <a:solidFill>
            <a:schemeClr val="accent1">
              <a:lumMod val="50000"/>
            </a:schemeClr>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1"/>
              </a:solidFill>
            </a:endParaRPr>
          </a:p>
        </p:txBody>
      </p:sp>
      <p:sp>
        <p:nvSpPr>
          <p:cNvPr id="6" name="TextBox 5"/>
          <p:cNvSpPr txBox="1"/>
          <p:nvPr/>
        </p:nvSpPr>
        <p:spPr>
          <a:xfrm>
            <a:off x="493160" y="1313657"/>
            <a:ext cx="6811766" cy="1046440"/>
          </a:xfrm>
          <a:prstGeom prst="rect">
            <a:avLst/>
          </a:prstGeom>
          <a:noFill/>
        </p:spPr>
        <p:txBody>
          <a:bodyPr wrap="square" rtlCol="0">
            <a:spAutoFit/>
          </a:bodyPr>
          <a:lstStyle/>
          <a:p>
            <a:pPr>
              <a:defRPr sz="1800" b="1" i="0" u="none" strike="noStrike" kern="1200" baseline="0">
                <a:solidFill>
                  <a:srgbClr val="000000">
                    <a:lumMod val="75000"/>
                    <a:lumOff val="25000"/>
                  </a:srgbClr>
                </a:solidFill>
                <a:latin typeface="+mn-lt"/>
                <a:ea typeface="+mn-ea"/>
                <a:cs typeface="+mn-cs"/>
              </a:defRPr>
            </a:pPr>
            <a:r>
              <a:rPr lang="en-US" sz="1800" dirty="0">
                <a:solidFill>
                  <a:schemeClr val="tx1">
                    <a:lumMod val="95000"/>
                    <a:lumOff val="5000"/>
                  </a:schemeClr>
                </a:solidFill>
              </a:rPr>
              <a:t>Annual average global real wage growth (</a:t>
            </a:r>
            <a:r>
              <a:rPr lang="en-US" altLang="zh-CN" sz="1800" dirty="0">
                <a:solidFill>
                  <a:schemeClr val="tx1">
                    <a:lumMod val="95000"/>
                    <a:lumOff val="5000"/>
                  </a:schemeClr>
                </a:solidFill>
              </a:rPr>
              <a:t>2006-15</a:t>
            </a:r>
            <a:r>
              <a:rPr lang="en-US" sz="1800" dirty="0">
                <a:solidFill>
                  <a:schemeClr val="tx1">
                    <a:lumMod val="95000"/>
                    <a:lumOff val="5000"/>
                  </a:schemeClr>
                </a:solidFill>
              </a:rPr>
              <a:t>)</a:t>
            </a:r>
            <a:endParaRPr lang="en-GB" sz="1800" dirty="0">
              <a:solidFill>
                <a:schemeClr val="tx1">
                  <a:lumMod val="95000"/>
                  <a:lumOff val="5000"/>
                </a:schemeClr>
              </a:solidFill>
            </a:endParaRPr>
          </a:p>
          <a:p>
            <a:pPr>
              <a:defRPr sz="1800" b="1" i="0" u="none" strike="noStrike" kern="1200" baseline="0">
                <a:solidFill>
                  <a:srgbClr val="000000">
                    <a:lumMod val="75000"/>
                    <a:lumOff val="25000"/>
                  </a:srgbClr>
                </a:solidFill>
                <a:latin typeface="+mn-lt"/>
                <a:ea typeface="+mn-ea"/>
                <a:cs typeface="+mn-cs"/>
              </a:defRPr>
            </a:pPr>
            <a:r>
              <a:rPr lang="en-US" sz="1400" b="0" dirty="0">
                <a:solidFill>
                  <a:srgbClr val="000000">
                    <a:lumMod val="75000"/>
                    <a:lumOff val="25000"/>
                  </a:srgbClr>
                </a:solidFill>
                <a:latin typeface="+mn-lt"/>
              </a:rPr>
              <a:t>Weighted average; data from ILO global wage</a:t>
            </a:r>
            <a:r>
              <a:rPr lang="en-US" altLang="zh-CN" sz="1400" b="0" dirty="0">
                <a:solidFill>
                  <a:srgbClr val="000000">
                    <a:lumMod val="75000"/>
                    <a:lumOff val="25000"/>
                  </a:srgbClr>
                </a:solidFill>
                <a:latin typeface="+mn-lt"/>
              </a:rPr>
              <a:t> database,</a:t>
            </a:r>
            <a:endParaRPr lang="en-US" sz="1400" b="0" dirty="0">
              <a:solidFill>
                <a:srgbClr val="000000">
                  <a:lumMod val="75000"/>
                  <a:lumOff val="25000"/>
                </a:srgbClr>
              </a:solidFill>
              <a:latin typeface="+mn-lt"/>
            </a:endParaRPr>
          </a:p>
          <a:p>
            <a:pPr>
              <a:defRPr sz="1800" b="1" i="0" u="none" strike="noStrike" kern="1200" baseline="0">
                <a:solidFill>
                  <a:srgbClr val="000000">
                    <a:lumMod val="75000"/>
                    <a:lumOff val="25000"/>
                  </a:srgbClr>
                </a:solidFill>
                <a:latin typeface="+mn-lt"/>
                <a:ea typeface="+mn-ea"/>
                <a:cs typeface="+mn-cs"/>
              </a:defRPr>
            </a:pPr>
            <a:r>
              <a:rPr lang="en-GB" sz="1400" b="0" dirty="0">
                <a:solidFill>
                  <a:srgbClr val="000000">
                    <a:lumMod val="75000"/>
                    <a:lumOff val="25000"/>
                  </a:srgbClr>
                </a:solidFill>
                <a:latin typeface="+mn-lt"/>
              </a:rPr>
              <a:t>%</a:t>
            </a:r>
            <a:endParaRPr lang="en-GB" sz="1400" dirty="0">
              <a:solidFill>
                <a:srgbClr val="000000">
                  <a:lumMod val="75000"/>
                  <a:lumOff val="25000"/>
                </a:srgbClr>
              </a:solidFill>
              <a:latin typeface="+mn-lt"/>
            </a:endParaRPr>
          </a:p>
          <a:p>
            <a:endParaRPr lang="en-GB" dirty="0"/>
          </a:p>
        </p:txBody>
      </p:sp>
      <p:pic>
        <p:nvPicPr>
          <p:cNvPr id="3074" name="Picture 2" descr="Image result for global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5047" y="2255006"/>
            <a:ext cx="464019" cy="4640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global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7984" y="2327741"/>
            <a:ext cx="464019" cy="4640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539310" y="2284636"/>
            <a:ext cx="4066384" cy="3712786"/>
          </a:xfrm>
          <a:prstGeom prst="rect">
            <a:avLst/>
          </a:prstGeom>
        </p:spPr>
      </p:pic>
      <p:pic>
        <p:nvPicPr>
          <p:cNvPr id="7" name="Picture 6"/>
          <p:cNvPicPr>
            <a:picLocks noChangeAspect="1"/>
          </p:cNvPicPr>
          <p:nvPr/>
        </p:nvPicPr>
        <p:blipFill>
          <a:blip r:embed="rId7"/>
          <a:stretch>
            <a:fillRect/>
          </a:stretch>
        </p:blipFill>
        <p:spPr>
          <a:xfrm>
            <a:off x="4572000" y="2360097"/>
            <a:ext cx="4182218" cy="3712786"/>
          </a:xfrm>
          <a:prstGeom prst="rect">
            <a:avLst/>
          </a:prstGeom>
        </p:spPr>
      </p:pic>
    </p:spTree>
    <p:extLst>
      <p:ext uri="{BB962C8B-B14F-4D97-AF65-F5344CB8AC3E}">
        <p14:creationId xmlns:p14="http://schemas.microsoft.com/office/powerpoint/2010/main" val="3866286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nvPr>
        </p:nvGraphicFramePr>
        <p:xfrm>
          <a:off x="4638779" y="3893906"/>
          <a:ext cx="4078841" cy="220742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60362" y="34995"/>
            <a:ext cx="6841821" cy="821777"/>
          </a:xfrm>
        </p:spPr>
        <p:txBody>
          <a:bodyPr/>
          <a:lstStyle/>
          <a:p>
            <a:r>
              <a:rPr lang="en-GB" dirty="0"/>
              <a:t>Wage growth has increased in developed countries; </a:t>
            </a:r>
            <a:br>
              <a:rPr lang="en-GB" dirty="0"/>
            </a:br>
            <a:r>
              <a:rPr lang="en-GB" dirty="0"/>
              <a:t>but declined in emerging economies </a:t>
            </a:r>
          </a:p>
        </p:txBody>
      </p:sp>
      <p:sp>
        <p:nvSpPr>
          <p:cNvPr id="4" name="Footer Placeholder 3"/>
          <p:cNvSpPr>
            <a:spLocks noGrp="1"/>
          </p:cNvSpPr>
          <p:nvPr>
            <p:ph type="ftr" sz="quarter" idx="11"/>
          </p:nvPr>
        </p:nvSpPr>
        <p:spPr/>
        <p:txBody>
          <a:bodyPr/>
          <a:lstStyle/>
          <a:p>
            <a:pPr>
              <a:defRPr/>
            </a:pPr>
            <a:r>
              <a:rPr lang="en-GB" altLang="en-US" dirty="0">
                <a:solidFill>
                  <a:schemeClr val="accent5">
                    <a:lumMod val="25000"/>
                  </a:schemeClr>
                </a:solidFill>
              </a:rPr>
              <a:t>Major Trends in Wages</a:t>
            </a:r>
            <a:endParaRPr lang="en-US" dirty="0"/>
          </a:p>
        </p:txBody>
      </p:sp>
      <p:sp>
        <p:nvSpPr>
          <p:cNvPr id="5" name="Slide Number Placeholder 4"/>
          <p:cNvSpPr>
            <a:spLocks noGrp="1"/>
          </p:cNvSpPr>
          <p:nvPr>
            <p:ph type="sldNum" sz="quarter" idx="12"/>
          </p:nvPr>
        </p:nvSpPr>
        <p:spPr/>
        <p:txBody>
          <a:bodyPr/>
          <a:lstStyle/>
          <a:p>
            <a:pPr>
              <a:defRPr/>
            </a:pPr>
            <a:fld id="{6E6DCD9F-91BD-4E60-83E5-C20055D45D2B}" type="slidenum">
              <a:rPr lang="en-US" smtClean="0"/>
              <a:pPr>
                <a:defRPr/>
              </a:pPr>
              <a:t>4</a:t>
            </a:fld>
            <a:endParaRPr lang="en-US" dirty="0"/>
          </a:p>
        </p:txBody>
      </p:sp>
      <p:pic>
        <p:nvPicPr>
          <p:cNvPr id="1026" name="Picture 2" descr="Image result for global wage icon"/>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58461" y="53787"/>
            <a:ext cx="1316643" cy="93439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9"/>
          <p:cNvSpPr>
            <a:spLocks noChangeArrowheads="1"/>
          </p:cNvSpPr>
          <p:nvPr/>
        </p:nvSpPr>
        <p:spPr bwMode="auto">
          <a:xfrm>
            <a:off x="0" y="897997"/>
            <a:ext cx="9144000" cy="88106"/>
          </a:xfrm>
          <a:prstGeom prst="rect">
            <a:avLst/>
          </a:prstGeom>
          <a:solidFill>
            <a:schemeClr val="accent1">
              <a:lumMod val="50000"/>
            </a:schemeClr>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1"/>
              </a:solidFill>
            </a:endParaRPr>
          </a:p>
        </p:txBody>
      </p:sp>
      <p:sp>
        <p:nvSpPr>
          <p:cNvPr id="6" name="TextBox 5"/>
          <p:cNvSpPr txBox="1"/>
          <p:nvPr/>
        </p:nvSpPr>
        <p:spPr>
          <a:xfrm>
            <a:off x="493160" y="1089061"/>
            <a:ext cx="6811766" cy="1046440"/>
          </a:xfrm>
          <a:prstGeom prst="rect">
            <a:avLst/>
          </a:prstGeom>
          <a:noFill/>
        </p:spPr>
        <p:txBody>
          <a:bodyPr wrap="square" rtlCol="0">
            <a:spAutoFit/>
          </a:bodyPr>
          <a:lstStyle/>
          <a:p>
            <a:pPr>
              <a:defRPr sz="1800" b="1" i="0" u="none" strike="noStrike" kern="1200" baseline="0">
                <a:solidFill>
                  <a:srgbClr val="000000">
                    <a:lumMod val="75000"/>
                    <a:lumOff val="25000"/>
                  </a:srgbClr>
                </a:solidFill>
                <a:latin typeface="+mn-lt"/>
                <a:ea typeface="+mn-ea"/>
                <a:cs typeface="+mn-cs"/>
              </a:defRPr>
            </a:pPr>
            <a:r>
              <a:rPr lang="en-US" sz="1800" dirty="0">
                <a:solidFill>
                  <a:schemeClr val="tx1">
                    <a:lumMod val="95000"/>
                    <a:lumOff val="5000"/>
                  </a:schemeClr>
                </a:solidFill>
              </a:rPr>
              <a:t>Annual average real wage growth in the G20 (</a:t>
            </a:r>
            <a:r>
              <a:rPr lang="en-US" altLang="zh-CN" sz="1800" dirty="0">
                <a:solidFill>
                  <a:schemeClr val="tx1">
                    <a:lumMod val="95000"/>
                    <a:lumOff val="5000"/>
                  </a:schemeClr>
                </a:solidFill>
              </a:rPr>
              <a:t>2006-15</a:t>
            </a:r>
            <a:r>
              <a:rPr lang="en-US" sz="1800" dirty="0">
                <a:solidFill>
                  <a:schemeClr val="tx1">
                    <a:lumMod val="95000"/>
                    <a:lumOff val="5000"/>
                  </a:schemeClr>
                </a:solidFill>
              </a:rPr>
              <a:t>)</a:t>
            </a:r>
            <a:endParaRPr lang="en-GB" sz="1800" dirty="0">
              <a:solidFill>
                <a:schemeClr val="tx1">
                  <a:lumMod val="95000"/>
                  <a:lumOff val="5000"/>
                </a:schemeClr>
              </a:solidFill>
            </a:endParaRPr>
          </a:p>
          <a:p>
            <a:pPr>
              <a:defRPr sz="1800" b="1" i="0" u="none" strike="noStrike" kern="1200" baseline="0">
                <a:solidFill>
                  <a:srgbClr val="000000">
                    <a:lumMod val="75000"/>
                    <a:lumOff val="25000"/>
                  </a:srgbClr>
                </a:solidFill>
                <a:latin typeface="+mn-lt"/>
                <a:ea typeface="+mn-ea"/>
                <a:cs typeface="+mn-cs"/>
              </a:defRPr>
            </a:pPr>
            <a:r>
              <a:rPr lang="en-US" sz="1400" b="0" dirty="0">
                <a:solidFill>
                  <a:srgbClr val="000000">
                    <a:lumMod val="75000"/>
                    <a:lumOff val="25000"/>
                  </a:srgbClr>
                </a:solidFill>
                <a:latin typeface="+mn-lt"/>
              </a:rPr>
              <a:t>Weighted average; data from ILO global wage</a:t>
            </a:r>
            <a:r>
              <a:rPr lang="en-US" altLang="zh-CN" sz="1400" b="0" dirty="0">
                <a:solidFill>
                  <a:srgbClr val="000000">
                    <a:lumMod val="75000"/>
                    <a:lumOff val="25000"/>
                  </a:srgbClr>
                </a:solidFill>
                <a:latin typeface="+mn-lt"/>
              </a:rPr>
              <a:t> database,</a:t>
            </a:r>
            <a:endParaRPr lang="en-US" sz="1400" b="0" dirty="0">
              <a:solidFill>
                <a:srgbClr val="000000">
                  <a:lumMod val="75000"/>
                  <a:lumOff val="25000"/>
                </a:srgbClr>
              </a:solidFill>
              <a:latin typeface="+mn-lt"/>
            </a:endParaRPr>
          </a:p>
          <a:p>
            <a:pPr>
              <a:defRPr sz="1800" b="1" i="0" u="none" strike="noStrike" kern="1200" baseline="0">
                <a:solidFill>
                  <a:srgbClr val="000000">
                    <a:lumMod val="75000"/>
                    <a:lumOff val="25000"/>
                  </a:srgbClr>
                </a:solidFill>
                <a:latin typeface="+mn-lt"/>
                <a:ea typeface="+mn-ea"/>
                <a:cs typeface="+mn-cs"/>
              </a:defRPr>
            </a:pPr>
            <a:r>
              <a:rPr lang="en-GB" sz="1400" b="0" dirty="0">
                <a:solidFill>
                  <a:srgbClr val="000000">
                    <a:lumMod val="75000"/>
                    <a:lumOff val="25000"/>
                  </a:srgbClr>
                </a:solidFill>
                <a:latin typeface="+mn-lt"/>
              </a:rPr>
              <a:t>%</a:t>
            </a:r>
            <a:endParaRPr lang="en-GB" sz="1400" dirty="0">
              <a:solidFill>
                <a:srgbClr val="000000">
                  <a:lumMod val="75000"/>
                  <a:lumOff val="25000"/>
                </a:srgbClr>
              </a:solidFill>
              <a:latin typeface="+mn-lt"/>
            </a:endParaRPr>
          </a:p>
          <a:p>
            <a:endParaRPr lang="en-GB" dirty="0"/>
          </a:p>
        </p:txBody>
      </p:sp>
      <p:graphicFrame>
        <p:nvGraphicFramePr>
          <p:cNvPr id="11" name="Chart 10"/>
          <p:cNvGraphicFramePr>
            <a:graphicFrameLocks/>
          </p:cNvGraphicFramePr>
          <p:nvPr>
            <p:extLst/>
          </p:nvPr>
        </p:nvGraphicFramePr>
        <p:xfrm>
          <a:off x="360363" y="1830313"/>
          <a:ext cx="4026702" cy="42710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p:cNvGraphicFramePr>
            <a:graphicFrameLocks/>
          </p:cNvGraphicFramePr>
          <p:nvPr>
            <p:extLst/>
          </p:nvPr>
        </p:nvGraphicFramePr>
        <p:xfrm>
          <a:off x="4638778" y="1868025"/>
          <a:ext cx="4078842" cy="2113491"/>
        </p:xfrm>
        <a:graphic>
          <a:graphicData uri="http://schemas.openxmlformats.org/drawingml/2006/chart">
            <c:chart xmlns:c="http://schemas.openxmlformats.org/drawingml/2006/chart" xmlns:r="http://schemas.openxmlformats.org/officeDocument/2006/relationships" r:id="rId6"/>
          </a:graphicData>
        </a:graphic>
      </p:graphicFrame>
      <p:sp>
        <p:nvSpPr>
          <p:cNvPr id="17" name="FlowTriangle"/>
          <p:cNvSpPr>
            <a:spLocks noChangeArrowheads="1"/>
          </p:cNvSpPr>
          <p:nvPr/>
        </p:nvSpPr>
        <p:spPr bwMode="gray">
          <a:xfrm rot="5400000">
            <a:off x="2822083" y="3756933"/>
            <a:ext cx="3323488" cy="258537"/>
          </a:xfrm>
          <a:prstGeom prst="triangle">
            <a:avLst>
              <a:gd name="adj" fmla="val 50000"/>
            </a:avLst>
          </a:prstGeom>
          <a:solidFill>
            <a:schemeClr val="bg2"/>
          </a:solidFill>
          <a:ln w="9525" algn="ctr">
            <a:solidFill>
              <a:srgbClr val="B2B2B2"/>
            </a:solidFill>
            <a:miter lim="800000"/>
            <a:headEnd/>
            <a:tailEnd/>
          </a:ln>
        </p:spPr>
        <p:txBody>
          <a:bodyPr rot="10800000" vert="eaVert" wrap="none" anchor="ctr"/>
          <a:lstStyle/>
          <a:p>
            <a:pPr algn="ctr"/>
            <a:endParaRPr lang="en-US" sz="14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712332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493160" y="1087973"/>
            <a:ext cx="3579776" cy="1323439"/>
          </a:xfrm>
          <a:prstGeom prst="rect">
            <a:avLst/>
          </a:prstGeom>
          <a:noFill/>
        </p:spPr>
        <p:txBody>
          <a:bodyPr wrap="square" rtlCol="0">
            <a:spAutoFit/>
          </a:bodyPr>
          <a:lstStyle/>
          <a:p>
            <a:pPr>
              <a:defRPr sz="1800" b="1" i="0" u="none" strike="noStrike" kern="1200" baseline="0">
                <a:solidFill>
                  <a:srgbClr val="000000">
                    <a:lumMod val="75000"/>
                    <a:lumOff val="25000"/>
                  </a:srgbClr>
                </a:solidFill>
                <a:latin typeface="+mn-lt"/>
                <a:ea typeface="+mn-ea"/>
                <a:cs typeface="+mn-cs"/>
              </a:defRPr>
            </a:pPr>
            <a:r>
              <a:rPr lang="en-US" sz="1800" dirty="0">
                <a:solidFill>
                  <a:schemeClr val="tx1">
                    <a:lumMod val="95000"/>
                    <a:lumOff val="5000"/>
                  </a:schemeClr>
                </a:solidFill>
              </a:rPr>
              <a:t>Nominal monthly average wage (</a:t>
            </a:r>
            <a:r>
              <a:rPr lang="en-US" altLang="zh-CN" sz="1800" dirty="0" smtClean="0">
                <a:solidFill>
                  <a:schemeClr val="tx1">
                    <a:lumMod val="95000"/>
                    <a:lumOff val="5000"/>
                  </a:schemeClr>
                </a:solidFill>
              </a:rPr>
              <a:t>2010-14</a:t>
            </a:r>
            <a:r>
              <a:rPr lang="en-US" sz="1800" dirty="0" smtClean="0">
                <a:solidFill>
                  <a:schemeClr val="tx1">
                    <a:lumMod val="95000"/>
                    <a:lumOff val="5000"/>
                  </a:schemeClr>
                </a:solidFill>
              </a:rPr>
              <a:t>)</a:t>
            </a:r>
            <a:endParaRPr lang="en-GB" sz="1800" dirty="0">
              <a:solidFill>
                <a:schemeClr val="tx1">
                  <a:lumMod val="95000"/>
                  <a:lumOff val="5000"/>
                </a:schemeClr>
              </a:solidFill>
            </a:endParaRPr>
          </a:p>
          <a:p>
            <a:pPr>
              <a:defRPr sz="1800" b="1" i="0" u="none" strike="noStrike" kern="1200" baseline="0">
                <a:solidFill>
                  <a:srgbClr val="000000">
                    <a:lumMod val="75000"/>
                    <a:lumOff val="25000"/>
                  </a:srgbClr>
                </a:solidFill>
                <a:latin typeface="+mn-lt"/>
                <a:ea typeface="+mn-ea"/>
                <a:cs typeface="+mn-cs"/>
              </a:defRPr>
            </a:pPr>
            <a:r>
              <a:rPr lang="en-US" sz="1400" b="0" dirty="0">
                <a:solidFill>
                  <a:srgbClr val="000000">
                    <a:lumMod val="75000"/>
                    <a:lumOff val="25000"/>
                  </a:srgbClr>
                </a:solidFill>
              </a:rPr>
              <a:t>Data from national statistics </a:t>
            </a:r>
            <a:r>
              <a:rPr lang="en-US" sz="1400" b="0" dirty="0" smtClean="0">
                <a:solidFill>
                  <a:srgbClr val="000000">
                    <a:lumMod val="75000"/>
                    <a:lumOff val="25000"/>
                  </a:srgbClr>
                </a:solidFill>
              </a:rPr>
              <a:t>office;</a:t>
            </a:r>
          </a:p>
          <a:p>
            <a:pPr>
              <a:defRPr sz="1800" b="1" i="0" u="none" strike="noStrike" kern="1200" baseline="0">
                <a:solidFill>
                  <a:srgbClr val="000000">
                    <a:lumMod val="75000"/>
                    <a:lumOff val="25000"/>
                  </a:srgbClr>
                </a:solidFill>
                <a:latin typeface="+mn-lt"/>
                <a:ea typeface="+mn-ea"/>
                <a:cs typeface="+mn-cs"/>
              </a:defRPr>
            </a:pPr>
            <a:r>
              <a:rPr lang="en-GB" sz="1400" b="0" dirty="0" smtClean="0">
                <a:solidFill>
                  <a:srgbClr val="000000">
                    <a:lumMod val="75000"/>
                    <a:lumOff val="25000"/>
                  </a:srgbClr>
                </a:solidFill>
              </a:rPr>
              <a:t>Moldovan </a:t>
            </a:r>
            <a:r>
              <a:rPr lang="en-GB" sz="1400" b="0" dirty="0" err="1" smtClean="0">
                <a:solidFill>
                  <a:srgbClr val="000000">
                    <a:lumMod val="75000"/>
                    <a:lumOff val="25000"/>
                  </a:srgbClr>
                </a:solidFill>
              </a:rPr>
              <a:t>Leu</a:t>
            </a:r>
            <a:r>
              <a:rPr lang="en-GB" sz="1400" b="0" dirty="0" smtClean="0">
                <a:solidFill>
                  <a:srgbClr val="000000">
                    <a:lumMod val="75000"/>
                    <a:lumOff val="25000"/>
                  </a:srgbClr>
                </a:solidFill>
              </a:rPr>
              <a:t> (MDL)</a:t>
            </a:r>
          </a:p>
          <a:p>
            <a:endParaRPr lang="en-GB" dirty="0"/>
          </a:p>
        </p:txBody>
      </p:sp>
      <p:sp>
        <p:nvSpPr>
          <p:cNvPr id="2" name="Title 1"/>
          <p:cNvSpPr>
            <a:spLocks noGrp="1"/>
          </p:cNvSpPr>
          <p:nvPr>
            <p:ph type="title"/>
          </p:nvPr>
        </p:nvSpPr>
        <p:spPr>
          <a:xfrm>
            <a:off x="360362" y="-19434"/>
            <a:ext cx="6084831" cy="915274"/>
          </a:xfrm>
        </p:spPr>
        <p:txBody>
          <a:bodyPr/>
          <a:lstStyle/>
          <a:p>
            <a:r>
              <a:rPr lang="en-GB" sz="2400" dirty="0"/>
              <a:t>Real wage growth in </a:t>
            </a:r>
            <a:r>
              <a:rPr lang="en-GB" sz="2400" dirty="0" smtClean="0"/>
              <a:t>Moldova </a:t>
            </a:r>
            <a:r>
              <a:rPr lang="en-GB" sz="2400" dirty="0"/>
              <a:t>is </a:t>
            </a:r>
            <a:r>
              <a:rPr lang="en-GB" sz="2400" dirty="0" smtClean="0"/>
              <a:t>steady</a:t>
            </a:r>
            <a:endParaRPr lang="en-GB" sz="2400" dirty="0"/>
          </a:p>
        </p:txBody>
      </p:sp>
      <p:sp>
        <p:nvSpPr>
          <p:cNvPr id="4" name="Footer Placeholder 3"/>
          <p:cNvSpPr>
            <a:spLocks noGrp="1"/>
          </p:cNvSpPr>
          <p:nvPr>
            <p:ph type="ftr" sz="quarter" idx="11"/>
          </p:nvPr>
        </p:nvSpPr>
        <p:spPr/>
        <p:txBody>
          <a:bodyPr/>
          <a:lstStyle/>
          <a:p>
            <a:pPr lvl="0"/>
            <a:r>
              <a:rPr lang="en-GB" altLang="en-US" dirty="0">
                <a:solidFill>
                  <a:schemeClr val="accent5">
                    <a:lumMod val="25000"/>
                  </a:schemeClr>
                </a:solidFill>
              </a:rPr>
              <a:t>Wage Inequality in the Workplace</a:t>
            </a:r>
            <a:endParaRPr lang="en-GB"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pPr>
              <a:defRPr/>
            </a:pPr>
            <a:fld id="{6E6DCD9F-91BD-4E60-83E5-C20055D45D2B}" type="slidenum">
              <a:rPr lang="en-US" smtClean="0"/>
              <a:pPr>
                <a:defRPr/>
              </a:pPr>
              <a:t>5</a:t>
            </a:fld>
            <a:endParaRPr lang="en-US" dirty="0"/>
          </a:p>
        </p:txBody>
      </p:sp>
      <p:sp>
        <p:nvSpPr>
          <p:cNvPr id="12" name="Rectangle 9"/>
          <p:cNvSpPr>
            <a:spLocks noChangeArrowheads="1"/>
          </p:cNvSpPr>
          <p:nvPr/>
        </p:nvSpPr>
        <p:spPr bwMode="auto">
          <a:xfrm>
            <a:off x="0" y="897997"/>
            <a:ext cx="9144000" cy="88106"/>
          </a:xfrm>
          <a:prstGeom prst="rect">
            <a:avLst/>
          </a:prstGeom>
          <a:solidFill>
            <a:schemeClr val="accent1">
              <a:lumMod val="50000"/>
            </a:schemeClr>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1"/>
              </a:solidFill>
            </a:endParaRPr>
          </a:p>
        </p:txBody>
      </p:sp>
      <p:sp>
        <p:nvSpPr>
          <p:cNvPr id="27" name="Isosceles Triangle 26"/>
          <p:cNvSpPr/>
          <p:nvPr/>
        </p:nvSpPr>
        <p:spPr bwMode="auto">
          <a:xfrm rot="5400000">
            <a:off x="2445825" y="3940814"/>
            <a:ext cx="4252349" cy="244191"/>
          </a:xfrm>
          <a:prstGeom prst="triangle">
            <a:avLst/>
          </a:prstGeom>
          <a:solidFill>
            <a:schemeClr val="bg2">
              <a:lumMod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GB"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29" name="TextBox 28"/>
          <p:cNvSpPr txBox="1"/>
          <p:nvPr/>
        </p:nvSpPr>
        <p:spPr>
          <a:xfrm>
            <a:off x="4950670" y="1028655"/>
            <a:ext cx="3765706" cy="1015663"/>
          </a:xfrm>
          <a:prstGeom prst="rect">
            <a:avLst/>
          </a:prstGeom>
          <a:noFill/>
        </p:spPr>
        <p:txBody>
          <a:bodyPr wrap="square" rtlCol="0">
            <a:spAutoFit/>
          </a:bodyPr>
          <a:lstStyle/>
          <a:p>
            <a:pPr>
              <a:defRPr sz="1800" b="1" i="0" u="none" strike="noStrike" kern="1200" baseline="0">
                <a:solidFill>
                  <a:srgbClr val="000000">
                    <a:lumMod val="75000"/>
                    <a:lumOff val="25000"/>
                  </a:srgbClr>
                </a:solidFill>
                <a:latin typeface="+mn-lt"/>
                <a:ea typeface="+mn-ea"/>
                <a:cs typeface="+mn-cs"/>
              </a:defRPr>
            </a:pPr>
            <a:r>
              <a:rPr lang="en-GB" sz="1800" dirty="0" smtClean="0">
                <a:solidFill>
                  <a:schemeClr val="tx1">
                    <a:lumMod val="95000"/>
                    <a:lumOff val="5000"/>
                  </a:schemeClr>
                </a:solidFill>
              </a:rPr>
              <a:t>Real wage growth (2010-14)</a:t>
            </a:r>
          </a:p>
          <a:p>
            <a:pPr>
              <a:defRPr sz="1800" b="1" i="0" u="none" strike="noStrike" kern="1200" baseline="0">
                <a:solidFill>
                  <a:srgbClr val="000000">
                    <a:lumMod val="75000"/>
                    <a:lumOff val="25000"/>
                  </a:srgbClr>
                </a:solidFill>
                <a:latin typeface="+mn-lt"/>
                <a:ea typeface="+mn-ea"/>
                <a:cs typeface="+mn-cs"/>
              </a:defRPr>
            </a:pPr>
            <a:r>
              <a:rPr lang="en-GB" sz="1400" b="0" dirty="0" smtClean="0">
                <a:solidFill>
                  <a:schemeClr val="tx1">
                    <a:lumMod val="75000"/>
                    <a:lumOff val="25000"/>
                  </a:schemeClr>
                </a:solidFill>
              </a:rPr>
              <a:t>Calculated </a:t>
            </a:r>
            <a:r>
              <a:rPr lang="en-GB" sz="1400" b="0" dirty="0">
                <a:solidFill>
                  <a:schemeClr val="tx1">
                    <a:lumMod val="75000"/>
                    <a:lumOff val="25000"/>
                  </a:schemeClr>
                </a:solidFill>
              </a:rPr>
              <a:t>by ILO, based on </a:t>
            </a:r>
            <a:r>
              <a:rPr lang="en-GB" sz="1400" b="0" dirty="0" smtClean="0">
                <a:solidFill>
                  <a:schemeClr val="tx1">
                    <a:lumMod val="75000"/>
                    <a:lumOff val="25000"/>
                  </a:schemeClr>
                </a:solidFill>
              </a:rPr>
              <a:t>nominal wage data from National statistics office &amp; IMF </a:t>
            </a:r>
            <a:r>
              <a:rPr lang="en-GB" sz="1400" b="0" dirty="0" err="1" smtClean="0">
                <a:solidFill>
                  <a:schemeClr val="tx1">
                    <a:lumMod val="75000"/>
                    <a:lumOff val="25000"/>
                  </a:schemeClr>
                </a:solidFill>
              </a:rPr>
              <a:t>cpi</a:t>
            </a:r>
            <a:r>
              <a:rPr lang="en-GB" sz="1400" b="0" dirty="0" smtClean="0">
                <a:solidFill>
                  <a:schemeClr val="tx1">
                    <a:lumMod val="75000"/>
                    <a:lumOff val="25000"/>
                  </a:schemeClr>
                </a:solidFill>
              </a:rPr>
              <a:t> </a:t>
            </a:r>
            <a:endParaRPr lang="en-GB" sz="1400" b="0" dirty="0">
              <a:solidFill>
                <a:schemeClr val="tx1">
                  <a:lumMod val="75000"/>
                  <a:lumOff val="25000"/>
                </a:schemeClr>
              </a:solidFill>
            </a:endParaRPr>
          </a:p>
          <a:p>
            <a:pPr>
              <a:defRPr sz="1800" b="1" i="0" u="none" strike="noStrike" kern="1200" baseline="0">
                <a:solidFill>
                  <a:srgbClr val="000000">
                    <a:lumMod val="75000"/>
                    <a:lumOff val="25000"/>
                  </a:srgbClr>
                </a:solidFill>
                <a:latin typeface="+mn-lt"/>
                <a:ea typeface="+mn-ea"/>
                <a:cs typeface="+mn-cs"/>
              </a:defRPr>
            </a:pPr>
            <a:r>
              <a:rPr lang="en-GB" sz="1400" b="0" dirty="0">
                <a:solidFill>
                  <a:schemeClr val="tx1">
                    <a:lumMod val="75000"/>
                    <a:lumOff val="25000"/>
                  </a:schemeClr>
                </a:solidFill>
              </a:rPr>
              <a:t>%</a:t>
            </a:r>
          </a:p>
        </p:txBody>
      </p:sp>
      <p:sp>
        <p:nvSpPr>
          <p:cNvPr id="18" name="Rectangle 9"/>
          <p:cNvSpPr>
            <a:spLocks noChangeArrowheads="1"/>
          </p:cNvSpPr>
          <p:nvPr/>
        </p:nvSpPr>
        <p:spPr bwMode="auto">
          <a:xfrm flipV="1">
            <a:off x="5071063" y="4118196"/>
            <a:ext cx="3619315" cy="45719"/>
          </a:xfrm>
          <a:prstGeom prst="rect">
            <a:avLst/>
          </a:prstGeom>
          <a:solidFill>
            <a:schemeClr val="accent1">
              <a:lumMod val="50000"/>
            </a:schemeClr>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1"/>
              </a:solidFill>
            </a:endParaRPr>
          </a:p>
        </p:txBody>
      </p:sp>
      <p:graphicFrame>
        <p:nvGraphicFramePr>
          <p:cNvPr id="15" name="Chart 14"/>
          <p:cNvGraphicFramePr>
            <a:graphicFrameLocks/>
          </p:cNvGraphicFramePr>
          <p:nvPr>
            <p:extLst/>
          </p:nvPr>
        </p:nvGraphicFramePr>
        <p:xfrm>
          <a:off x="493160" y="2411412"/>
          <a:ext cx="3690913" cy="37776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p:cNvGraphicFramePr>
          <p:nvPr>
            <p:extLst/>
          </p:nvPr>
        </p:nvGraphicFramePr>
        <p:xfrm>
          <a:off x="4950670" y="2044318"/>
          <a:ext cx="3588327" cy="20019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p:cNvGraphicFramePr>
            <a:graphicFrameLocks/>
          </p:cNvGraphicFramePr>
          <p:nvPr>
            <p:extLst/>
          </p:nvPr>
        </p:nvGraphicFramePr>
        <p:xfrm>
          <a:off x="4913725" y="4285672"/>
          <a:ext cx="3597564" cy="2001982"/>
        </p:xfrm>
        <a:graphic>
          <a:graphicData uri="http://schemas.openxmlformats.org/drawingml/2006/chart">
            <c:chart xmlns:c="http://schemas.openxmlformats.org/drawingml/2006/chart" xmlns:r="http://schemas.openxmlformats.org/officeDocument/2006/relationships" r:id="rId5"/>
          </a:graphicData>
        </a:graphic>
      </p:graphicFrame>
      <p:pic>
        <p:nvPicPr>
          <p:cNvPr id="3" name="Picture 2" descr="Image result for moldov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V="1">
            <a:off x="6749662" y="147779"/>
            <a:ext cx="1296693" cy="648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6217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34995"/>
            <a:ext cx="6758894" cy="821777"/>
          </a:xfrm>
        </p:spPr>
        <p:txBody>
          <a:bodyPr/>
          <a:lstStyle/>
          <a:p>
            <a:r>
              <a:rPr lang="en-GB" sz="2600" dirty="0"/>
              <a:t>In the last 10 years, real wage gaps have opened up between developed countries</a:t>
            </a:r>
          </a:p>
        </p:txBody>
      </p:sp>
      <p:sp>
        <p:nvSpPr>
          <p:cNvPr id="4" name="Footer Placeholder 3"/>
          <p:cNvSpPr>
            <a:spLocks noGrp="1"/>
          </p:cNvSpPr>
          <p:nvPr>
            <p:ph type="ftr" sz="quarter" idx="11"/>
          </p:nvPr>
        </p:nvSpPr>
        <p:spPr/>
        <p:txBody>
          <a:bodyPr/>
          <a:lstStyle/>
          <a:p>
            <a:pPr>
              <a:defRPr/>
            </a:pPr>
            <a:r>
              <a:rPr lang="en-GB" altLang="en-US" dirty="0">
                <a:solidFill>
                  <a:schemeClr val="accent5">
                    <a:lumMod val="25000"/>
                  </a:schemeClr>
                </a:solidFill>
              </a:rPr>
              <a:t>Major Trends in Wages</a:t>
            </a:r>
            <a:endParaRPr lang="en-US" dirty="0"/>
          </a:p>
        </p:txBody>
      </p:sp>
      <p:sp>
        <p:nvSpPr>
          <p:cNvPr id="5" name="Slide Number Placeholder 4"/>
          <p:cNvSpPr>
            <a:spLocks noGrp="1"/>
          </p:cNvSpPr>
          <p:nvPr>
            <p:ph type="sldNum" sz="quarter" idx="12"/>
          </p:nvPr>
        </p:nvSpPr>
        <p:spPr/>
        <p:txBody>
          <a:bodyPr/>
          <a:lstStyle/>
          <a:p>
            <a:pPr>
              <a:defRPr/>
            </a:pPr>
            <a:fld id="{6E6DCD9F-91BD-4E60-83E5-C20055D45D2B}" type="slidenum">
              <a:rPr lang="en-US" smtClean="0"/>
              <a:pPr>
                <a:defRPr/>
              </a:pPr>
              <a:t>6</a:t>
            </a:fld>
            <a:endParaRPr lang="en-US" dirty="0"/>
          </a:p>
        </p:txBody>
      </p:sp>
      <p:cxnSp>
        <p:nvCxnSpPr>
          <p:cNvPr id="13" name="Straight Connector 12"/>
          <p:cNvCxnSpPr/>
          <p:nvPr/>
        </p:nvCxnSpPr>
        <p:spPr bwMode="auto">
          <a:xfrm>
            <a:off x="8284030" y="6346132"/>
            <a:ext cx="240725" cy="0"/>
          </a:xfrm>
          <a:prstGeom prst="line">
            <a:avLst/>
          </a:prstGeom>
          <a:noFill/>
          <a:ln w="9525" cap="flat" cmpd="sng" algn="ctr">
            <a:solidFill>
              <a:schemeClr val="bg2"/>
            </a:solidFill>
            <a:prstDash val="dash"/>
            <a:round/>
            <a:headEnd type="none" w="med" len="med"/>
            <a:tailEnd type="none" w="med" len="med"/>
          </a:ln>
          <a:effectLst/>
        </p:spPr>
      </p:cxnSp>
      <p:pic>
        <p:nvPicPr>
          <p:cNvPr id="1028" name="Picture 4" descr="Image result for country icon"/>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62321" y="89803"/>
            <a:ext cx="1004467" cy="75446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https://upload.wikimedia.org/wikipedia/en/thumb/b/ba/Flag_of_Germany.svg/23px-Flag_of_Germany.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0577" y="3367327"/>
            <a:ext cx="219075" cy="1333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21" descr="https://upload.wikimedia.org/wikipedia/en/thumb/c/c3/Flag_of_France.svg/23px-Flag_of_France.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7973" y="3630789"/>
            <a:ext cx="219075" cy="1428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4" name="Picture 23" descr="https://upload.wikimedia.org/wikipedia/en/thumb/c/cf/Flag_of_Canada.svg/23px-Flag_of_Canada.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17975" y="3116401"/>
            <a:ext cx="219075" cy="1143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 name="Picture 24" descr="https://upload.wikimedia.org/wikipedia/en/thumb/b/b9/Flag_of_Australia.svg/23px-Flag_of_Australia.sv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17974" y="2865475"/>
            <a:ext cx="219075" cy="1143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25" descr="https://upload.wikimedia.org/wikipedia/commons/thumb/0/09/Flag_of_South_Korea.svg/23px-Flag_of_South_Korea.sv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0577" y="2531534"/>
            <a:ext cx="219075" cy="142875"/>
          </a:xfrm>
          <a:prstGeom prst="rect">
            <a:avLst/>
          </a:prstGeom>
          <a:solidFill>
            <a:schemeClr val="bg1"/>
          </a:solidFill>
          <a:effectLst>
            <a:outerShdw blurRad="50800" dist="38100" dir="2700000" algn="tl" rotWithShape="0">
              <a:prstClr val="black">
                <a:alpha val="40000"/>
              </a:prstClr>
            </a:outerShdw>
          </a:effectLst>
          <a:extLst/>
        </p:spPr>
      </p:pic>
      <p:pic>
        <p:nvPicPr>
          <p:cNvPr id="29" name="Picture 28" descr="https://upload.wikimedia.org/wikipedia/en/thumb/9/9e/Flag_of_Japan.svg/23px-Flag_of_Japan.svg.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07182" y="4369128"/>
            <a:ext cx="219075" cy="1428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 name="Picture 29" descr="https://upload.wikimedia.org/wikipedia/en/thumb/0/03/Flag_of_Italy.svg/23px-Flag_of_Italy.svg.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18067" y="4820583"/>
            <a:ext cx="219075" cy="1428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1" name="Picture 30" descr="https://upload.wikimedia.org/wikipedia/en/thumb/a/ae/Flag_of_the_United_Kingdom.svg/23px-Flag_of_the_United_Kingdom.svg.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07181" y="5347796"/>
            <a:ext cx="219075" cy="1143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Rectangle 9"/>
          <p:cNvSpPr>
            <a:spLocks noChangeArrowheads="1"/>
          </p:cNvSpPr>
          <p:nvPr/>
        </p:nvSpPr>
        <p:spPr bwMode="auto">
          <a:xfrm>
            <a:off x="0" y="897997"/>
            <a:ext cx="9144000" cy="88106"/>
          </a:xfrm>
          <a:prstGeom prst="rect">
            <a:avLst/>
          </a:prstGeom>
          <a:solidFill>
            <a:schemeClr val="accent1">
              <a:lumMod val="50000"/>
            </a:schemeClr>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1"/>
              </a:solidFill>
            </a:endParaRPr>
          </a:p>
        </p:txBody>
      </p:sp>
      <p:pic>
        <p:nvPicPr>
          <p:cNvPr id="3" name="Picture 2"/>
          <p:cNvPicPr>
            <a:picLocks noChangeAspect="1"/>
          </p:cNvPicPr>
          <p:nvPr/>
        </p:nvPicPr>
        <p:blipFill>
          <a:blip r:embed="rId12"/>
          <a:stretch>
            <a:fillRect/>
          </a:stretch>
        </p:blipFill>
        <p:spPr>
          <a:xfrm>
            <a:off x="243513" y="1318175"/>
            <a:ext cx="8083997" cy="4743099"/>
          </a:xfrm>
          <a:prstGeom prst="rect">
            <a:avLst/>
          </a:prstGeom>
        </p:spPr>
      </p:pic>
    </p:spTree>
    <p:extLst>
      <p:ext uri="{BB962C8B-B14F-4D97-AF65-F5344CB8AC3E}">
        <p14:creationId xmlns:p14="http://schemas.microsoft.com/office/powerpoint/2010/main" val="2525622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34995"/>
            <a:ext cx="6758894" cy="821777"/>
          </a:xfrm>
        </p:spPr>
        <p:txBody>
          <a:bodyPr/>
          <a:lstStyle/>
          <a:p>
            <a:r>
              <a:rPr lang="en-GB" sz="2400" dirty="0"/>
              <a:t>… and also between emerging economies </a:t>
            </a:r>
          </a:p>
        </p:txBody>
      </p:sp>
      <p:sp>
        <p:nvSpPr>
          <p:cNvPr id="4" name="Footer Placeholder 3"/>
          <p:cNvSpPr>
            <a:spLocks noGrp="1"/>
          </p:cNvSpPr>
          <p:nvPr>
            <p:ph type="ftr" sz="quarter" idx="11"/>
          </p:nvPr>
        </p:nvSpPr>
        <p:spPr/>
        <p:txBody>
          <a:bodyPr/>
          <a:lstStyle/>
          <a:p>
            <a:pPr>
              <a:defRPr/>
            </a:pPr>
            <a:r>
              <a:rPr lang="en-GB" altLang="en-US" dirty="0">
                <a:solidFill>
                  <a:schemeClr val="accent5">
                    <a:lumMod val="25000"/>
                  </a:schemeClr>
                </a:solidFill>
              </a:rPr>
              <a:t>Major Trends in Wages</a:t>
            </a:r>
            <a:endParaRPr lang="en-US" dirty="0"/>
          </a:p>
        </p:txBody>
      </p:sp>
      <p:sp>
        <p:nvSpPr>
          <p:cNvPr id="5" name="Slide Number Placeholder 4"/>
          <p:cNvSpPr>
            <a:spLocks noGrp="1"/>
          </p:cNvSpPr>
          <p:nvPr>
            <p:ph type="sldNum" sz="quarter" idx="12"/>
          </p:nvPr>
        </p:nvSpPr>
        <p:spPr/>
        <p:txBody>
          <a:bodyPr/>
          <a:lstStyle/>
          <a:p>
            <a:pPr>
              <a:defRPr/>
            </a:pPr>
            <a:fld id="{6E6DCD9F-91BD-4E60-83E5-C20055D45D2B}" type="slidenum">
              <a:rPr lang="en-US" smtClean="0"/>
              <a:pPr>
                <a:defRPr/>
              </a:pPr>
              <a:t>7</a:t>
            </a:fld>
            <a:endParaRPr lang="en-US" dirty="0"/>
          </a:p>
        </p:txBody>
      </p:sp>
      <p:cxnSp>
        <p:nvCxnSpPr>
          <p:cNvPr id="13" name="Straight Connector 12"/>
          <p:cNvCxnSpPr/>
          <p:nvPr/>
        </p:nvCxnSpPr>
        <p:spPr bwMode="auto">
          <a:xfrm>
            <a:off x="8284030" y="6346132"/>
            <a:ext cx="240725" cy="0"/>
          </a:xfrm>
          <a:prstGeom prst="line">
            <a:avLst/>
          </a:prstGeom>
          <a:noFill/>
          <a:ln w="9525" cap="flat" cmpd="sng" algn="ctr">
            <a:solidFill>
              <a:schemeClr val="bg2"/>
            </a:solidFill>
            <a:prstDash val="dash"/>
            <a:round/>
            <a:headEnd type="none" w="med" len="med"/>
            <a:tailEnd type="none" w="med" len="med"/>
          </a:ln>
          <a:effectLst/>
        </p:spPr>
      </p:cxnSp>
      <p:pic>
        <p:nvPicPr>
          <p:cNvPr id="1028" name="Picture 4" descr="Image result for country icon"/>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62321" y="89803"/>
            <a:ext cx="1004467" cy="754467"/>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9"/>
          <p:cNvSpPr>
            <a:spLocks noChangeArrowheads="1"/>
          </p:cNvSpPr>
          <p:nvPr/>
        </p:nvSpPr>
        <p:spPr bwMode="auto">
          <a:xfrm>
            <a:off x="0" y="897997"/>
            <a:ext cx="9144000" cy="88106"/>
          </a:xfrm>
          <a:prstGeom prst="rect">
            <a:avLst/>
          </a:prstGeom>
          <a:solidFill>
            <a:schemeClr val="accent1">
              <a:lumMod val="50000"/>
            </a:schemeClr>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1"/>
              </a:solidFill>
            </a:endParaRPr>
          </a:p>
        </p:txBody>
      </p:sp>
      <p:pic>
        <p:nvPicPr>
          <p:cNvPr id="20" name="Picture 19" descr="https://upload.wikimedia.org/wikipedia/commons/thumb/f/fa/Flag_of_the_People%27s_Republic_of_China.svg/23px-Flag_of_the_People%27s_Republic_of_China.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2147" y="2022461"/>
            <a:ext cx="229901" cy="14993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https://upload.wikimedia.org/wikipedia/en/thumb/4/41/Flag_of_India.svg/23px-Flag_of_India.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0757" y="3832902"/>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https://upload.wikimedia.org/wikipedia/en/thumb/f/f3/Flag_of_Russia.svg/23px-Flag_of_Russia.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3107" y="4205698"/>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https://upload.wikimedia.org/wikipedia/commons/thumb/b/b4/Flag_of_Turkey.svg/23px-Flag_of_Turkey.sv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40756" y="4410664"/>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https://upload.wikimedia.org/wikipedia/commons/thumb/a/af/Flag_of_South_Africa.svg/23px-Flag_of_South_Africa.sv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9209" y="4670747"/>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https://upload.wikimedia.org/wikipedia/en/thumb/0/05/Flag_of_Brazil.svg/22px-Flag_of_Brazil.svg.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29209" y="4869655"/>
            <a:ext cx="2095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https://upload.wikimedia.org/wikipedia/commons/thumb/9/9f/Flag_of_Indonesia.svg/23px-Flag_of_Indonesia.svg.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29209" y="5088401"/>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https://upload.wikimedia.org/wikipedia/commons/thumb/0/0d/Flag_of_Saudi_Arabia.svg/23px-Flag_of_Saudi_Arabia.svg.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36967" y="5538625"/>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https://upload.wikimedia.org/wikipedia/commons/thumb/f/fc/Flag_of_Mexico.svg/23px-Flag_of_Mexico.svg.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40757" y="5973760"/>
            <a:ext cx="219075" cy="1238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5" name="Chart 24"/>
          <p:cNvGraphicFramePr>
            <a:graphicFrameLocks/>
          </p:cNvGraphicFramePr>
          <p:nvPr>
            <p:extLst/>
          </p:nvPr>
        </p:nvGraphicFramePr>
        <p:xfrm>
          <a:off x="519113" y="1125822"/>
          <a:ext cx="7491027" cy="5366964"/>
        </p:xfrm>
        <a:graphic>
          <a:graphicData uri="http://schemas.openxmlformats.org/drawingml/2006/chart">
            <c:chart xmlns:c="http://schemas.openxmlformats.org/drawingml/2006/chart" xmlns:r="http://schemas.openxmlformats.org/officeDocument/2006/relationships" r:id="rId13"/>
          </a:graphicData>
        </a:graphic>
      </p:graphicFrame>
      <p:pic>
        <p:nvPicPr>
          <p:cNvPr id="19" name="Picture 18" descr="Image result for moldova"/>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V="1">
            <a:off x="5789557" y="3730519"/>
            <a:ext cx="409526" cy="204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770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34995"/>
            <a:ext cx="6758894" cy="821777"/>
          </a:xfrm>
        </p:spPr>
        <p:txBody>
          <a:bodyPr/>
          <a:lstStyle/>
          <a:p>
            <a:r>
              <a:rPr lang="en-GB" sz="2400" dirty="0"/>
              <a:t>In developed countries, real wages growth has lagged behind the growth of labour productivity</a:t>
            </a:r>
          </a:p>
        </p:txBody>
      </p:sp>
      <p:sp>
        <p:nvSpPr>
          <p:cNvPr id="4" name="Footer Placeholder 3"/>
          <p:cNvSpPr>
            <a:spLocks noGrp="1"/>
          </p:cNvSpPr>
          <p:nvPr>
            <p:ph type="ftr" sz="quarter" idx="11"/>
          </p:nvPr>
        </p:nvSpPr>
        <p:spPr/>
        <p:txBody>
          <a:bodyPr/>
          <a:lstStyle/>
          <a:p>
            <a:pPr lvl="0"/>
            <a:r>
              <a:rPr lang="en-GB" altLang="en-US" dirty="0">
                <a:solidFill>
                  <a:schemeClr val="accent5">
                    <a:lumMod val="25000"/>
                  </a:schemeClr>
                </a:solidFill>
              </a:rPr>
              <a:t>Major Trends in Wages</a:t>
            </a:r>
            <a:endParaRPr lang="en-GB"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pPr>
              <a:defRPr/>
            </a:pPr>
            <a:fld id="{6E6DCD9F-91BD-4E60-83E5-C20055D45D2B}" type="slidenum">
              <a:rPr lang="en-US" smtClean="0"/>
              <a:pPr>
                <a:defRPr/>
              </a:pPr>
              <a:t>8</a:t>
            </a:fld>
            <a:endParaRPr lang="en-US" dirty="0"/>
          </a:p>
        </p:txBody>
      </p:sp>
      <p:cxnSp>
        <p:nvCxnSpPr>
          <p:cNvPr id="13" name="Straight Connector 12"/>
          <p:cNvCxnSpPr/>
          <p:nvPr/>
        </p:nvCxnSpPr>
        <p:spPr bwMode="auto">
          <a:xfrm>
            <a:off x="8284030" y="6346132"/>
            <a:ext cx="240725" cy="0"/>
          </a:xfrm>
          <a:prstGeom prst="line">
            <a:avLst/>
          </a:prstGeom>
          <a:noFill/>
          <a:ln w="9525" cap="flat" cmpd="sng" algn="ctr">
            <a:solidFill>
              <a:schemeClr val="bg2"/>
            </a:solidFill>
            <a:prstDash val="dash"/>
            <a:round/>
            <a:headEnd type="none" w="med" len="med"/>
            <a:tailEnd type="none" w="med" len="med"/>
          </a:ln>
          <a:effectLst/>
        </p:spPr>
      </p:cxnSp>
      <p:sp>
        <p:nvSpPr>
          <p:cNvPr id="24" name="Rectangle 9"/>
          <p:cNvSpPr>
            <a:spLocks noChangeArrowheads="1"/>
          </p:cNvSpPr>
          <p:nvPr/>
        </p:nvSpPr>
        <p:spPr bwMode="auto">
          <a:xfrm>
            <a:off x="0" y="897997"/>
            <a:ext cx="9144000" cy="88106"/>
          </a:xfrm>
          <a:prstGeom prst="rect">
            <a:avLst/>
          </a:prstGeom>
          <a:solidFill>
            <a:schemeClr val="accent1">
              <a:lumMod val="50000"/>
            </a:schemeClr>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1"/>
              </a:solidFill>
            </a:endParaRPr>
          </a:p>
        </p:txBody>
      </p:sp>
      <p:pic>
        <p:nvPicPr>
          <p:cNvPr id="1034" name="Picture 10" descr="Image result for stock index icon"/>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99164" y="0"/>
            <a:ext cx="877024" cy="877024"/>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7566573" y="4190139"/>
            <a:ext cx="958182" cy="307777"/>
          </a:xfrm>
          <a:prstGeom prst="rect">
            <a:avLst/>
          </a:prstGeom>
          <a:solidFill>
            <a:schemeClr val="bg1"/>
          </a:solidFill>
        </p:spPr>
        <p:txBody>
          <a:bodyPr wrap="square" rtlCol="0">
            <a:spAutoFit/>
          </a:bodyPr>
          <a:lstStyle/>
          <a:p>
            <a:r>
              <a:rPr lang="en-GB" sz="1400" dirty="0" smtClean="0">
                <a:solidFill>
                  <a:schemeClr val="accent2"/>
                </a:solidFill>
                <a:latin typeface="+mj-lt"/>
              </a:rPr>
              <a:t>Wage</a:t>
            </a:r>
            <a:endParaRPr lang="en-GB" sz="1400" dirty="0">
              <a:solidFill>
                <a:schemeClr val="accent2"/>
              </a:solidFill>
              <a:latin typeface="+mj-lt"/>
            </a:endParaRPr>
          </a:p>
        </p:txBody>
      </p:sp>
      <p:sp>
        <p:nvSpPr>
          <p:cNvPr id="44" name="Down Arrow 43"/>
          <p:cNvSpPr/>
          <p:nvPr/>
        </p:nvSpPr>
        <p:spPr bwMode="auto">
          <a:xfrm rot="4071582" flipH="1" flipV="1">
            <a:off x="6679598" y="3370403"/>
            <a:ext cx="87374" cy="719135"/>
          </a:xfrm>
          <a:prstGeom prst="downArrow">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GB" sz="1300" b="0" i="0" u="none" strike="noStrike" cap="none" normalizeH="0" baseline="0">
              <a:ln>
                <a:noFill/>
              </a:ln>
              <a:solidFill>
                <a:schemeClr val="tx1"/>
              </a:solidFill>
              <a:effectLst/>
              <a:latin typeface="Trebuchet MS" pitchFamily="34" charset="0"/>
              <a:cs typeface="Times New Roman" pitchFamily="18" charset="0"/>
            </a:endParaRPr>
          </a:p>
        </p:txBody>
      </p:sp>
      <p:cxnSp>
        <p:nvCxnSpPr>
          <p:cNvPr id="45" name="Straight Connector 44"/>
          <p:cNvCxnSpPr/>
          <p:nvPr/>
        </p:nvCxnSpPr>
        <p:spPr bwMode="auto">
          <a:xfrm>
            <a:off x="7848599" y="2960914"/>
            <a:ext cx="0" cy="1071330"/>
          </a:xfrm>
          <a:prstGeom prst="line">
            <a:avLst/>
          </a:prstGeom>
          <a:ln>
            <a:solidFill>
              <a:schemeClr val="bg2">
                <a:lumMod val="25000"/>
              </a:schemeClr>
            </a:solidFill>
            <a:prstDash val="dash"/>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6" name="Straight Connector 45"/>
          <p:cNvCxnSpPr/>
          <p:nvPr/>
        </p:nvCxnSpPr>
        <p:spPr bwMode="auto">
          <a:xfrm>
            <a:off x="5366656" y="3790525"/>
            <a:ext cx="0" cy="483437"/>
          </a:xfrm>
          <a:prstGeom prst="line">
            <a:avLst/>
          </a:prstGeom>
          <a:ln>
            <a:solidFill>
              <a:schemeClr val="bg2">
                <a:lumMod val="25000"/>
              </a:schemeClr>
            </a:solidFill>
            <a:prstDash val="dash"/>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7" name="Straight Connector 46"/>
          <p:cNvCxnSpPr/>
          <p:nvPr/>
        </p:nvCxnSpPr>
        <p:spPr bwMode="auto">
          <a:xfrm>
            <a:off x="3722914" y="3918548"/>
            <a:ext cx="0" cy="577258"/>
          </a:xfrm>
          <a:prstGeom prst="line">
            <a:avLst/>
          </a:prstGeom>
          <a:ln>
            <a:solidFill>
              <a:schemeClr val="bg2">
                <a:lumMod val="25000"/>
              </a:schemeClr>
            </a:solidFill>
            <a:prstDash val="dash"/>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48" name="Oval 47"/>
          <p:cNvSpPr/>
          <p:nvPr/>
        </p:nvSpPr>
        <p:spPr bwMode="auto">
          <a:xfrm>
            <a:off x="3505248" y="4115962"/>
            <a:ext cx="403944" cy="195944"/>
          </a:xfrm>
          <a:prstGeom prst="ellipse">
            <a:avLst/>
          </a:prstGeom>
          <a:solidFill>
            <a:schemeClr val="accent5">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GB"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49" name="TextBox 48"/>
          <p:cNvSpPr txBox="1"/>
          <p:nvPr/>
        </p:nvSpPr>
        <p:spPr>
          <a:xfrm>
            <a:off x="3505248" y="4086658"/>
            <a:ext cx="506114" cy="246221"/>
          </a:xfrm>
          <a:prstGeom prst="rect">
            <a:avLst/>
          </a:prstGeom>
          <a:noFill/>
        </p:spPr>
        <p:txBody>
          <a:bodyPr wrap="square" rtlCol="0">
            <a:spAutoFit/>
          </a:bodyPr>
          <a:lstStyle/>
          <a:p>
            <a:r>
              <a:rPr lang="en-GB" sz="1000" b="0" dirty="0">
                <a:solidFill>
                  <a:schemeClr val="bg1"/>
                </a:solidFill>
                <a:latin typeface="+mj-lt"/>
              </a:rPr>
              <a:t>7ps</a:t>
            </a:r>
          </a:p>
        </p:txBody>
      </p:sp>
      <p:sp>
        <p:nvSpPr>
          <p:cNvPr id="50" name="Oval 49"/>
          <p:cNvSpPr/>
          <p:nvPr/>
        </p:nvSpPr>
        <p:spPr bwMode="auto">
          <a:xfrm>
            <a:off x="5148991" y="3947852"/>
            <a:ext cx="403944" cy="195944"/>
          </a:xfrm>
          <a:prstGeom prst="ellipse">
            <a:avLst/>
          </a:prstGeom>
          <a:solidFill>
            <a:schemeClr val="accent5">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GB"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51" name="TextBox 50"/>
          <p:cNvSpPr txBox="1"/>
          <p:nvPr/>
        </p:nvSpPr>
        <p:spPr>
          <a:xfrm>
            <a:off x="5148991" y="3918548"/>
            <a:ext cx="506114" cy="246221"/>
          </a:xfrm>
          <a:prstGeom prst="rect">
            <a:avLst/>
          </a:prstGeom>
          <a:noFill/>
        </p:spPr>
        <p:txBody>
          <a:bodyPr wrap="square" rtlCol="0">
            <a:spAutoFit/>
          </a:bodyPr>
          <a:lstStyle/>
          <a:p>
            <a:r>
              <a:rPr lang="en-GB" sz="1000" b="0" dirty="0">
                <a:solidFill>
                  <a:schemeClr val="bg1"/>
                </a:solidFill>
                <a:latin typeface="+mj-lt"/>
              </a:rPr>
              <a:t>5ps</a:t>
            </a:r>
          </a:p>
        </p:txBody>
      </p:sp>
      <p:sp>
        <p:nvSpPr>
          <p:cNvPr id="52" name="Oval 51"/>
          <p:cNvSpPr/>
          <p:nvPr/>
        </p:nvSpPr>
        <p:spPr bwMode="auto">
          <a:xfrm>
            <a:off x="7627042" y="3390785"/>
            <a:ext cx="403944" cy="195944"/>
          </a:xfrm>
          <a:prstGeom prst="ellipse">
            <a:avLst/>
          </a:prstGeom>
          <a:solidFill>
            <a:schemeClr val="accent5">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GB"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53" name="TextBox 52"/>
          <p:cNvSpPr txBox="1"/>
          <p:nvPr/>
        </p:nvSpPr>
        <p:spPr>
          <a:xfrm>
            <a:off x="7627042" y="3361481"/>
            <a:ext cx="506114" cy="246221"/>
          </a:xfrm>
          <a:prstGeom prst="rect">
            <a:avLst/>
          </a:prstGeom>
          <a:noFill/>
        </p:spPr>
        <p:txBody>
          <a:bodyPr wrap="square" rtlCol="0">
            <a:spAutoFit/>
          </a:bodyPr>
          <a:lstStyle/>
          <a:p>
            <a:r>
              <a:rPr lang="en-GB" sz="1000" b="0" dirty="0">
                <a:solidFill>
                  <a:schemeClr val="bg1"/>
                </a:solidFill>
                <a:latin typeface="+mj-lt"/>
              </a:rPr>
              <a:t>10ps</a:t>
            </a:r>
          </a:p>
        </p:txBody>
      </p:sp>
      <p:sp>
        <p:nvSpPr>
          <p:cNvPr id="54" name="Rectangle 9"/>
          <p:cNvSpPr>
            <a:spLocks noChangeArrowheads="1"/>
          </p:cNvSpPr>
          <p:nvPr/>
        </p:nvSpPr>
        <p:spPr bwMode="auto">
          <a:xfrm>
            <a:off x="0" y="897997"/>
            <a:ext cx="9144000" cy="88106"/>
          </a:xfrm>
          <a:prstGeom prst="rect">
            <a:avLst/>
          </a:prstGeom>
          <a:solidFill>
            <a:schemeClr val="accent1">
              <a:lumMod val="50000"/>
            </a:schemeClr>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1"/>
              </a:solidFill>
            </a:endParaRPr>
          </a:p>
        </p:txBody>
      </p:sp>
      <p:sp>
        <p:nvSpPr>
          <p:cNvPr id="55" name="Oval 54"/>
          <p:cNvSpPr/>
          <p:nvPr/>
        </p:nvSpPr>
        <p:spPr bwMode="auto">
          <a:xfrm>
            <a:off x="6523930" y="3623292"/>
            <a:ext cx="402508" cy="229564"/>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GB"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56" name="TextBox 55"/>
          <p:cNvSpPr txBox="1"/>
          <p:nvPr/>
        </p:nvSpPr>
        <p:spPr>
          <a:xfrm>
            <a:off x="6555518" y="3605354"/>
            <a:ext cx="506114" cy="276999"/>
          </a:xfrm>
          <a:prstGeom prst="rect">
            <a:avLst/>
          </a:prstGeom>
          <a:noFill/>
        </p:spPr>
        <p:txBody>
          <a:bodyPr wrap="square" rtlCol="0">
            <a:spAutoFit/>
          </a:bodyPr>
          <a:lstStyle/>
          <a:p>
            <a:r>
              <a:rPr lang="en-GB" sz="1200" b="0" dirty="0">
                <a:solidFill>
                  <a:schemeClr val="bg1"/>
                </a:solidFill>
                <a:latin typeface="+mj-lt"/>
              </a:rPr>
              <a:t>2x</a:t>
            </a:r>
          </a:p>
        </p:txBody>
      </p:sp>
      <p:sp>
        <p:nvSpPr>
          <p:cNvPr id="57" name="TextBox 56"/>
          <p:cNvSpPr txBox="1"/>
          <p:nvPr/>
        </p:nvSpPr>
        <p:spPr>
          <a:xfrm>
            <a:off x="6822040" y="2571351"/>
            <a:ext cx="2321960" cy="307777"/>
          </a:xfrm>
          <a:prstGeom prst="rect">
            <a:avLst/>
          </a:prstGeom>
          <a:solidFill>
            <a:schemeClr val="bg1"/>
          </a:solidFill>
        </p:spPr>
        <p:txBody>
          <a:bodyPr wrap="square" rtlCol="0">
            <a:spAutoFit/>
          </a:bodyPr>
          <a:lstStyle/>
          <a:p>
            <a:r>
              <a:rPr lang="en-GB" sz="1400" dirty="0" smtClean="0">
                <a:solidFill>
                  <a:schemeClr val="accent4">
                    <a:lumMod val="50000"/>
                  </a:schemeClr>
                </a:solidFill>
                <a:latin typeface="+mj-lt"/>
              </a:rPr>
              <a:t>Labour productivity</a:t>
            </a:r>
            <a:endParaRPr lang="en-GB" sz="1400" dirty="0">
              <a:solidFill>
                <a:schemeClr val="accent4">
                  <a:lumMod val="50000"/>
                </a:schemeClr>
              </a:solidFill>
              <a:latin typeface="+mj-lt"/>
            </a:endParaRPr>
          </a:p>
        </p:txBody>
      </p:sp>
      <p:pic>
        <p:nvPicPr>
          <p:cNvPr id="3" name="Picture 2"/>
          <p:cNvPicPr>
            <a:picLocks noChangeAspect="1"/>
          </p:cNvPicPr>
          <p:nvPr/>
        </p:nvPicPr>
        <p:blipFill>
          <a:blip r:embed="rId4"/>
          <a:stretch>
            <a:fillRect/>
          </a:stretch>
        </p:blipFill>
        <p:spPr>
          <a:xfrm>
            <a:off x="519685" y="1614474"/>
            <a:ext cx="7663336" cy="4230991"/>
          </a:xfrm>
          <a:prstGeom prst="rect">
            <a:avLst/>
          </a:prstGeom>
        </p:spPr>
      </p:pic>
    </p:spTree>
    <p:extLst>
      <p:ext uri="{BB962C8B-B14F-4D97-AF65-F5344CB8AC3E}">
        <p14:creationId xmlns:p14="http://schemas.microsoft.com/office/powerpoint/2010/main" val="312044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8" grpId="0" animBg="1"/>
      <p:bldP spid="49" grpId="0"/>
      <p:bldP spid="50" grpId="0" animBg="1"/>
      <p:bldP spid="51" grpId="0"/>
      <p:bldP spid="52" grpId="0" animBg="1"/>
      <p:bldP spid="53" grpId="0"/>
      <p:bldP spid="55" grpId="0" animBg="1"/>
      <p:bldP spid="56" grpId="0"/>
    </p:bldLst>
  </p:timing>
</p:sld>
</file>

<file path=ppt/theme/theme1.xml><?xml version="1.0" encoding="utf-8"?>
<a:theme xmlns:a="http://schemas.openxmlformats.org/drawingml/2006/main" name="WorldBankGroupPlaceholder">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ull Page Interior">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Jobs-Group-PPT-Template</Template>
  <TotalTime>15041</TotalTime>
  <Words>1619</Words>
  <Application>Microsoft Office PowerPoint</Application>
  <PresentationFormat>On-screen Show (4:3)</PresentationFormat>
  <Paragraphs>339</Paragraphs>
  <Slides>32</Slides>
  <Notes>32</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WorldBankGroupPlaceholder</vt:lpstr>
      <vt:lpstr>Full Page Interior</vt:lpstr>
      <vt:lpstr>Global wage report 2016/17</vt:lpstr>
      <vt:lpstr>Some preliminary remarks</vt:lpstr>
      <vt:lpstr>PowerPoint Presentation</vt:lpstr>
      <vt:lpstr>Global wage growth has decelerated since 2012</vt:lpstr>
      <vt:lpstr>Wage growth has increased in developed countries;  but declined in emerging economies </vt:lpstr>
      <vt:lpstr>Real wage growth in Moldova is steady</vt:lpstr>
      <vt:lpstr>In the last 10 years, real wage gaps have opened up between developed countries</vt:lpstr>
      <vt:lpstr>… and also between emerging economies </vt:lpstr>
      <vt:lpstr>In developed countries, real wages growth has lagged behind the growth of labour productivity</vt:lpstr>
      <vt:lpstr>… and there has been a global decline in labour income shares</vt:lpstr>
      <vt:lpstr>But in Moldova, growth trends of wage and productivity are synchronized…</vt:lpstr>
      <vt:lpstr>In conclusion …</vt:lpstr>
      <vt:lpstr>PowerPoint Presentation</vt:lpstr>
      <vt:lpstr>Motivation and Data Sources</vt:lpstr>
      <vt:lpstr>Wage inequality increases sharply at the top</vt:lpstr>
      <vt:lpstr>There are differences across countries; some have much lower wages inequality </vt:lpstr>
      <vt:lpstr>Top decile of highest-paid employees earns as much as the bottom 50% of the population</vt:lpstr>
      <vt:lpstr>Education is correlated with wage levels, but does not explain everything</vt:lpstr>
      <vt:lpstr>Economic sector and other factors also play a role</vt:lpstr>
      <vt:lpstr>Next, we therefore bring enterprises into the analysis</vt:lpstr>
      <vt:lpstr>Inequality between enterprises</vt:lpstr>
      <vt:lpstr>Inequality within enterprises</vt:lpstr>
      <vt:lpstr>Decompose total variance in wages as the sum of the “within” and “between”</vt:lpstr>
      <vt:lpstr>Countries with more “between” inequality also have more “within” inequality</vt:lpstr>
      <vt:lpstr>Fewer women in top deciles;  more woman in low-pay</vt:lpstr>
      <vt:lpstr>Gender wage gap is even wider among top 1% of wage employees</vt:lpstr>
      <vt:lpstr>PowerPoint Presentation</vt:lpstr>
      <vt:lpstr>Proposing country-specific measures to reduce excessive wage inequality </vt:lpstr>
      <vt:lpstr>Proposing country-specific measures to reduce excessive wage inequality </vt:lpstr>
      <vt:lpstr>Proposing country-specific measures to reduce excessive wage inequality </vt:lpstr>
      <vt:lpstr>Proposing country-specific measures to reduce excessive wage inequality </vt:lpstr>
      <vt:lpstr>PowerPoint Presentation</vt:lpstr>
    </vt:vector>
  </TitlesOfParts>
  <Company>The World Bank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Jobs in Tajikistan</dc:title>
  <dc:creator>Emily Yan</dc:creator>
  <cp:lastModifiedBy>Anna Salnikova</cp:lastModifiedBy>
  <cp:revision>1081</cp:revision>
  <cp:lastPrinted>2017-03-02T07:56:39Z</cp:lastPrinted>
  <dcterms:created xsi:type="dcterms:W3CDTF">2015-12-07T01:09:25Z</dcterms:created>
  <dcterms:modified xsi:type="dcterms:W3CDTF">2017-05-10T07:01:47Z</dcterms:modified>
</cp:coreProperties>
</file>