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70" r:id="rId5"/>
    <p:sldId id="258" r:id="rId6"/>
    <p:sldId id="271" r:id="rId7"/>
    <p:sldId id="260" r:id="rId8"/>
    <p:sldId id="261" r:id="rId9"/>
    <p:sldId id="259" r:id="rId10"/>
    <p:sldId id="262" r:id="rId11"/>
    <p:sldId id="263" r:id="rId12"/>
    <p:sldId id="267" r:id="rId13"/>
    <p:sldId id="274" r:id="rId14"/>
    <p:sldId id="265" r:id="rId15"/>
    <p:sldId id="268" r:id="rId16"/>
    <p:sldId id="264" r:id="rId17"/>
    <p:sldId id="275" r:id="rId18"/>
    <p:sldId id="266" r:id="rId19"/>
    <p:sldId id="320"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89"/>
  </p:normalViewPr>
  <p:slideViewPr>
    <p:cSldViewPr>
      <p:cViewPr varScale="1">
        <p:scale>
          <a:sx n="88" d="100"/>
          <a:sy n="88" d="100"/>
        </p:scale>
        <p:origin x="92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D15C78-C6EF-4E09-A217-D18F4B860DEF}" type="datetimeFigureOut">
              <a:rPr lang="en-US" smtClean="0"/>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CD6D4-D74E-4B90-BA2C-FABBD809FFDA}" type="slidenum">
              <a:rPr lang="en-US" smtClean="0"/>
              <a:t>‹#›</a:t>
            </a:fld>
            <a:endParaRPr lang="en-US"/>
          </a:p>
        </p:txBody>
      </p:sp>
    </p:spTree>
    <p:extLst>
      <p:ext uri="{BB962C8B-B14F-4D97-AF65-F5344CB8AC3E}">
        <p14:creationId xmlns:p14="http://schemas.microsoft.com/office/powerpoint/2010/main" val="28978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D15C78-C6EF-4E09-A217-D18F4B860DEF}" type="datetimeFigureOut">
              <a:rPr lang="en-US" smtClean="0"/>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CD6D4-D74E-4B90-BA2C-FABBD809FFDA}" type="slidenum">
              <a:rPr lang="en-US" smtClean="0"/>
              <a:t>‹#›</a:t>
            </a:fld>
            <a:endParaRPr lang="en-US"/>
          </a:p>
        </p:txBody>
      </p:sp>
    </p:spTree>
    <p:extLst>
      <p:ext uri="{BB962C8B-B14F-4D97-AF65-F5344CB8AC3E}">
        <p14:creationId xmlns:p14="http://schemas.microsoft.com/office/powerpoint/2010/main" val="175870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D15C78-C6EF-4E09-A217-D18F4B860DEF}" type="datetimeFigureOut">
              <a:rPr lang="en-US" smtClean="0"/>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CD6D4-D74E-4B90-BA2C-FABBD809FFDA}" type="slidenum">
              <a:rPr lang="en-US" smtClean="0"/>
              <a:t>‹#›</a:t>
            </a:fld>
            <a:endParaRPr lang="en-US"/>
          </a:p>
        </p:txBody>
      </p:sp>
    </p:spTree>
    <p:extLst>
      <p:ext uri="{BB962C8B-B14F-4D97-AF65-F5344CB8AC3E}">
        <p14:creationId xmlns:p14="http://schemas.microsoft.com/office/powerpoint/2010/main" val="37256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D15C78-C6EF-4E09-A217-D18F4B860DEF}" type="datetimeFigureOut">
              <a:rPr lang="en-US" smtClean="0"/>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CD6D4-D74E-4B90-BA2C-FABBD809FFDA}" type="slidenum">
              <a:rPr lang="en-US" smtClean="0"/>
              <a:t>‹#›</a:t>
            </a:fld>
            <a:endParaRPr lang="en-US"/>
          </a:p>
        </p:txBody>
      </p:sp>
    </p:spTree>
    <p:extLst>
      <p:ext uri="{BB962C8B-B14F-4D97-AF65-F5344CB8AC3E}">
        <p14:creationId xmlns:p14="http://schemas.microsoft.com/office/powerpoint/2010/main" val="309662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D15C78-C6EF-4E09-A217-D18F4B860DEF}" type="datetimeFigureOut">
              <a:rPr lang="en-US" smtClean="0"/>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CD6D4-D74E-4B90-BA2C-FABBD809FFDA}" type="slidenum">
              <a:rPr lang="en-US" smtClean="0"/>
              <a:t>‹#›</a:t>
            </a:fld>
            <a:endParaRPr lang="en-US"/>
          </a:p>
        </p:txBody>
      </p:sp>
    </p:spTree>
    <p:extLst>
      <p:ext uri="{BB962C8B-B14F-4D97-AF65-F5344CB8AC3E}">
        <p14:creationId xmlns:p14="http://schemas.microsoft.com/office/powerpoint/2010/main" val="20499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D15C78-C6EF-4E09-A217-D18F4B860DEF}" type="datetimeFigureOut">
              <a:rPr lang="en-US" smtClean="0"/>
              <a:t>9/26/19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CD6D4-D74E-4B90-BA2C-FABBD809FFDA}" type="slidenum">
              <a:rPr lang="en-US" smtClean="0"/>
              <a:t>‹#›</a:t>
            </a:fld>
            <a:endParaRPr lang="en-US"/>
          </a:p>
        </p:txBody>
      </p:sp>
    </p:spTree>
    <p:extLst>
      <p:ext uri="{BB962C8B-B14F-4D97-AF65-F5344CB8AC3E}">
        <p14:creationId xmlns:p14="http://schemas.microsoft.com/office/powerpoint/2010/main" val="13075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D15C78-C6EF-4E09-A217-D18F4B860DEF}" type="datetimeFigureOut">
              <a:rPr lang="en-US" smtClean="0"/>
              <a:t>9/26/19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7CD6D4-D74E-4B90-BA2C-FABBD809FFDA}" type="slidenum">
              <a:rPr lang="en-US" smtClean="0"/>
              <a:t>‹#›</a:t>
            </a:fld>
            <a:endParaRPr lang="en-US"/>
          </a:p>
        </p:txBody>
      </p:sp>
    </p:spTree>
    <p:extLst>
      <p:ext uri="{BB962C8B-B14F-4D97-AF65-F5344CB8AC3E}">
        <p14:creationId xmlns:p14="http://schemas.microsoft.com/office/powerpoint/2010/main" val="114081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D15C78-C6EF-4E09-A217-D18F4B860DEF}" type="datetimeFigureOut">
              <a:rPr lang="en-US" smtClean="0"/>
              <a:t>9/26/19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7CD6D4-D74E-4B90-BA2C-FABBD809FFDA}" type="slidenum">
              <a:rPr lang="en-US" smtClean="0"/>
              <a:t>‹#›</a:t>
            </a:fld>
            <a:endParaRPr lang="en-US"/>
          </a:p>
        </p:txBody>
      </p:sp>
    </p:spTree>
    <p:extLst>
      <p:ext uri="{BB962C8B-B14F-4D97-AF65-F5344CB8AC3E}">
        <p14:creationId xmlns:p14="http://schemas.microsoft.com/office/powerpoint/2010/main" val="270476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D15C78-C6EF-4E09-A217-D18F4B860DEF}" type="datetimeFigureOut">
              <a:rPr lang="en-US" smtClean="0"/>
              <a:t>9/26/19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CD6D4-D74E-4B90-BA2C-FABBD809FFDA}" type="slidenum">
              <a:rPr lang="en-US" smtClean="0"/>
              <a:t>‹#›</a:t>
            </a:fld>
            <a:endParaRPr lang="en-US"/>
          </a:p>
        </p:txBody>
      </p:sp>
    </p:spTree>
    <p:extLst>
      <p:ext uri="{BB962C8B-B14F-4D97-AF65-F5344CB8AC3E}">
        <p14:creationId xmlns:p14="http://schemas.microsoft.com/office/powerpoint/2010/main" val="213868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D15C78-C6EF-4E09-A217-D18F4B860DEF}" type="datetimeFigureOut">
              <a:rPr lang="en-US" smtClean="0"/>
              <a:t>9/26/19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CD6D4-D74E-4B90-BA2C-FABBD809FFDA}" type="slidenum">
              <a:rPr lang="en-US" smtClean="0"/>
              <a:t>‹#›</a:t>
            </a:fld>
            <a:endParaRPr lang="en-US"/>
          </a:p>
        </p:txBody>
      </p:sp>
    </p:spTree>
    <p:extLst>
      <p:ext uri="{BB962C8B-B14F-4D97-AF65-F5344CB8AC3E}">
        <p14:creationId xmlns:p14="http://schemas.microsoft.com/office/powerpoint/2010/main" val="220839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D15C78-C6EF-4E09-A217-D18F4B860DEF}" type="datetimeFigureOut">
              <a:rPr lang="en-US" smtClean="0"/>
              <a:t>9/26/19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CD6D4-D74E-4B90-BA2C-FABBD809FFDA}" type="slidenum">
              <a:rPr lang="en-US" smtClean="0"/>
              <a:t>‹#›</a:t>
            </a:fld>
            <a:endParaRPr lang="en-US"/>
          </a:p>
        </p:txBody>
      </p:sp>
    </p:spTree>
    <p:extLst>
      <p:ext uri="{BB962C8B-B14F-4D97-AF65-F5344CB8AC3E}">
        <p14:creationId xmlns:p14="http://schemas.microsoft.com/office/powerpoint/2010/main" val="216053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15C78-C6EF-4E09-A217-D18F4B860DEF}" type="datetimeFigureOut">
              <a:rPr lang="en-US" smtClean="0"/>
              <a:t>9/26/19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CD6D4-D74E-4B90-BA2C-FABBD809FFDA}" type="slidenum">
              <a:rPr lang="en-US" smtClean="0"/>
              <a:t>‹#›</a:t>
            </a:fld>
            <a:endParaRPr lang="en-US"/>
          </a:p>
        </p:txBody>
      </p:sp>
    </p:spTree>
    <p:extLst>
      <p:ext uri="{BB962C8B-B14F-4D97-AF65-F5344CB8AC3E}">
        <p14:creationId xmlns:p14="http://schemas.microsoft.com/office/powerpoint/2010/main" val="1627923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Gender pay gap and pension differences in Serbia</a:t>
            </a:r>
          </a:p>
        </p:txBody>
      </p:sp>
      <p:sp>
        <p:nvSpPr>
          <p:cNvPr id="3" name="Subtitle 2"/>
          <p:cNvSpPr>
            <a:spLocks noGrp="1"/>
          </p:cNvSpPr>
          <p:nvPr>
            <p:ph type="subTitle" idx="1"/>
          </p:nvPr>
        </p:nvSpPr>
        <p:spPr/>
        <p:txBody>
          <a:bodyPr/>
          <a:lstStyle/>
          <a:p>
            <a:r>
              <a:rPr lang="en-US" dirty="0"/>
              <a:t>Vilnius, Lithuania</a:t>
            </a:r>
          </a:p>
          <a:p>
            <a:r>
              <a:rPr lang="en-US" dirty="0"/>
              <a:t>September 25-26, 2019</a:t>
            </a:r>
          </a:p>
        </p:txBody>
      </p:sp>
    </p:spTree>
    <p:extLst>
      <p:ext uri="{BB962C8B-B14F-4D97-AF65-F5344CB8AC3E}">
        <p14:creationId xmlns:p14="http://schemas.microsoft.com/office/powerpoint/2010/main" val="3448788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3568" y="3429000"/>
            <a:ext cx="8003232" cy="3096344"/>
          </a:xfrm>
        </p:spPr>
        <p:txBody>
          <a:bodyPr>
            <a:normAutofit fontScale="92500" lnSpcReduction="10000"/>
          </a:bodyPr>
          <a:lstStyle/>
          <a:p>
            <a:r>
              <a:rPr lang="en-US" sz="2600" b="1" dirty="0"/>
              <a:t>Women in Serbia more qualified than men (more graduates and PhDs)</a:t>
            </a:r>
          </a:p>
          <a:p>
            <a:r>
              <a:rPr lang="en-US" sz="2600" b="1" dirty="0"/>
              <a:t> </a:t>
            </a:r>
          </a:p>
          <a:p>
            <a:r>
              <a:rPr lang="en-US" sz="2600" b="1" dirty="0"/>
              <a:t>  Compared to men who spend 10 hours a week on housework, women spend an additional 22 hours a week doing homework after work. With the pay gap that exists, women would have to work 40 days longer to reach the men's earnings</a:t>
            </a:r>
          </a:p>
        </p:txBody>
      </p:sp>
      <p:pic>
        <p:nvPicPr>
          <p:cNvPr id="4" name="Picture 3" descr="https://i1.wp.com/javorpress.rs/wp-content/uploads/2019/02/timthumb-4-2.jpg?resize=622%2C335&amp;ssl=1"/>
          <p:cNvPicPr/>
          <p:nvPr/>
        </p:nvPicPr>
        <p:blipFill>
          <a:blip r:embed="rId2">
            <a:extLst>
              <a:ext uri="{28A0092B-C50C-407E-A947-70E740481C1C}">
                <a14:useLocalDpi xmlns:a14="http://schemas.microsoft.com/office/drawing/2010/main" val="0"/>
              </a:ext>
            </a:extLst>
          </a:blip>
          <a:srcRect/>
          <a:stretch>
            <a:fillRect/>
          </a:stretch>
        </p:blipFill>
        <p:spPr bwMode="auto">
          <a:xfrm>
            <a:off x="755576" y="0"/>
            <a:ext cx="7704856" cy="3429000"/>
          </a:xfrm>
          <a:prstGeom prst="rect">
            <a:avLst/>
          </a:prstGeom>
          <a:noFill/>
          <a:ln>
            <a:noFill/>
          </a:ln>
        </p:spPr>
      </p:pic>
    </p:spTree>
    <p:extLst>
      <p:ext uri="{BB962C8B-B14F-4D97-AF65-F5344CB8AC3E}">
        <p14:creationId xmlns:p14="http://schemas.microsoft.com/office/powerpoint/2010/main" val="2000305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2578298"/>
          </a:xfrm>
        </p:spPr>
        <p:txBody>
          <a:bodyPr/>
          <a:lstStyle/>
          <a:p>
            <a:endParaRPr lang="en-US" dirty="0"/>
          </a:p>
        </p:txBody>
      </p:sp>
      <p:sp>
        <p:nvSpPr>
          <p:cNvPr id="3" name="Content Placeholder 2"/>
          <p:cNvSpPr>
            <a:spLocks noGrp="1"/>
          </p:cNvSpPr>
          <p:nvPr>
            <p:ph idx="1"/>
          </p:nvPr>
        </p:nvSpPr>
        <p:spPr>
          <a:xfrm>
            <a:off x="395536" y="4437112"/>
            <a:ext cx="8291264" cy="2088232"/>
          </a:xfrm>
        </p:spPr>
        <p:txBody>
          <a:bodyPr>
            <a:normAutofit/>
          </a:bodyPr>
          <a:lstStyle/>
          <a:p>
            <a:r>
              <a:rPr lang="en-US" dirty="0"/>
              <a:t>We have 350,000 women between the ages of 25 and 54 who are not working. The reason for not looking for work is most often about caring for family members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44204"/>
            <a:ext cx="7200800" cy="383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45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 ÐµÐ·ÑÐ»ÑÐ°Ñ ÑÐ»Ð¸ÐºÐ° Ð·Ð° raylika u platama u srbiji iymedju muskarca i z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128" y="-108743"/>
            <a:ext cx="9957128" cy="696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645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sr-Latn-RS" dirty="0"/>
              <a:t>PEN</a:t>
            </a:r>
            <a:r>
              <a:rPr lang="en-US" dirty="0"/>
              <a:t>SIONS</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3" y="980728"/>
            <a:ext cx="9221935"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74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2387413" flipV="1">
            <a:off x="1372560" y="-1750519"/>
            <a:ext cx="7663754" cy="45719"/>
          </a:xfrm>
        </p:spPr>
        <p:txBody>
          <a:bodyPr>
            <a:normAutofit fontScale="90000"/>
          </a:bodyPr>
          <a:lstStyle/>
          <a:p>
            <a:endParaRPr lang="en-US" dirty="0"/>
          </a:p>
        </p:txBody>
      </p:sp>
      <p:sp>
        <p:nvSpPr>
          <p:cNvPr id="3" name="Content Placeholder 2"/>
          <p:cNvSpPr>
            <a:spLocks noGrp="1"/>
          </p:cNvSpPr>
          <p:nvPr>
            <p:ph idx="1"/>
          </p:nvPr>
        </p:nvSpPr>
        <p:spPr>
          <a:xfrm>
            <a:off x="683568" y="908720"/>
            <a:ext cx="8003232" cy="5577483"/>
          </a:xfrm>
        </p:spPr>
        <p:txBody>
          <a:bodyPr>
            <a:normAutofit/>
          </a:bodyPr>
          <a:lstStyle/>
          <a:p>
            <a:r>
              <a:rPr lang="en-US" dirty="0"/>
              <a:t>Men in Serbia retire at the age of 65 with a minimum of 15 years of service</a:t>
            </a:r>
          </a:p>
          <a:p>
            <a:r>
              <a:rPr lang="en-US" dirty="0"/>
              <a:t>  Women with 62 years of age and a minimum of 15 years of service.</a:t>
            </a:r>
          </a:p>
          <a:p>
            <a:r>
              <a:rPr lang="en-US" dirty="0"/>
              <a:t>  The age limit for women is gradually rising every year, so it should be equal to that for men in 2032, since women would also need 65 years to retire.</a:t>
            </a:r>
          </a:p>
        </p:txBody>
      </p:sp>
    </p:spTree>
    <p:extLst>
      <p:ext uri="{BB962C8B-B14F-4D97-AF65-F5344CB8AC3E}">
        <p14:creationId xmlns:p14="http://schemas.microsoft.com/office/powerpoint/2010/main" val="2983115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09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67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5719"/>
            <a:ext cx="7715200" cy="45719"/>
          </a:xfrm>
        </p:spPr>
        <p:txBody>
          <a:bodyPr>
            <a:normAutofit fontScale="90000"/>
          </a:bodyPr>
          <a:lstStyle/>
          <a:p>
            <a:endParaRPr lang="en-US"/>
          </a:p>
        </p:txBody>
      </p:sp>
      <p:sp>
        <p:nvSpPr>
          <p:cNvPr id="3" name="Content Placeholder 2"/>
          <p:cNvSpPr>
            <a:spLocks noGrp="1"/>
          </p:cNvSpPr>
          <p:nvPr>
            <p:ph idx="1"/>
          </p:nvPr>
        </p:nvSpPr>
        <p:spPr>
          <a:xfrm>
            <a:off x="755576" y="1196752"/>
            <a:ext cx="7931224" cy="4929411"/>
          </a:xfrm>
        </p:spPr>
        <p:txBody>
          <a:bodyPr/>
          <a:lstStyle/>
          <a:p>
            <a:r>
              <a:rPr lang="en-US" dirty="0"/>
              <a:t>     </a:t>
            </a:r>
          </a:p>
          <a:p>
            <a:r>
              <a:rPr lang="en-US" dirty="0"/>
              <a:t>And when they retire, women are at a disadvantage - their pensions are between 280 e and 300 e and in this range 21 percent are retired</a:t>
            </a:r>
          </a:p>
          <a:p>
            <a:r>
              <a:rPr lang="en-US" dirty="0"/>
              <a:t>58 percent of men receive pensions between 300 and 350 e.</a:t>
            </a:r>
          </a:p>
        </p:txBody>
      </p:sp>
    </p:spTree>
    <p:extLst>
      <p:ext uri="{BB962C8B-B14F-4D97-AF65-F5344CB8AC3E}">
        <p14:creationId xmlns:p14="http://schemas.microsoft.com/office/powerpoint/2010/main" val="101053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20" y="0"/>
            <a:ext cx="100287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111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3010346"/>
          </a:xfrm>
        </p:spPr>
        <p:txBody>
          <a:bodyPr/>
          <a:lstStyle/>
          <a:p>
            <a:endParaRPr lang="en-US" dirty="0"/>
          </a:p>
        </p:txBody>
      </p:sp>
      <p:sp>
        <p:nvSpPr>
          <p:cNvPr id="3" name="Content Placeholder 2"/>
          <p:cNvSpPr>
            <a:spLocks noGrp="1"/>
          </p:cNvSpPr>
          <p:nvPr>
            <p:ph idx="1"/>
          </p:nvPr>
        </p:nvSpPr>
        <p:spPr>
          <a:xfrm>
            <a:off x="611560" y="4221088"/>
            <a:ext cx="8075240" cy="2376264"/>
          </a:xfrm>
        </p:spPr>
        <p:txBody>
          <a:bodyPr>
            <a:normAutofit fontScale="77500" lnSpcReduction="20000"/>
          </a:bodyPr>
          <a:lstStyle/>
          <a:p>
            <a:r>
              <a:rPr lang="en-US" dirty="0"/>
              <a:t>The minimum pension is the minimum amount that one can receive as an old-age pensioner and is currently just above 120 e. It is higher than the pension of someone who has minimum pension requirements (only 15 years of service with the lowest paid contributions), to ensure that all retirees are above a certain level of income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409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693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B1EA-FA69-1148-872A-4B15F2580FA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C830EED-67E2-E44D-AF09-C7FF192709E0}"/>
              </a:ext>
            </a:extLst>
          </p:cNvPr>
          <p:cNvPicPr>
            <a:picLocks noGrp="1" noChangeAspect="1"/>
          </p:cNvPicPr>
          <p:nvPr>
            <p:ph idx="1"/>
          </p:nvPr>
        </p:nvPicPr>
        <p:blipFill>
          <a:blip r:embed="rId2"/>
          <a:stretch>
            <a:fillRect/>
          </a:stretch>
        </p:blipFill>
        <p:spPr>
          <a:xfrm>
            <a:off x="2309019" y="2057401"/>
            <a:ext cx="4525963" cy="3394472"/>
          </a:xfrm>
          <a:prstGeom prst="rect">
            <a:avLst/>
          </a:prstGeom>
        </p:spPr>
      </p:pic>
      <p:sp>
        <p:nvSpPr>
          <p:cNvPr id="4" name="Slide Number Placeholder 3">
            <a:extLst>
              <a:ext uri="{FF2B5EF4-FFF2-40B4-BE49-F238E27FC236}">
                <a16:creationId xmlns:a16="http://schemas.microsoft.com/office/drawing/2014/main" id="{64D74048-5629-F34B-94B2-3ECD262C99D6}"/>
              </a:ext>
            </a:extLst>
          </p:cNvPr>
          <p:cNvSpPr>
            <a:spLocks noGrp="1"/>
          </p:cNvSpPr>
          <p:nvPr>
            <p:ph type="sldNum" sz="quarter" idx="12"/>
          </p:nvPr>
        </p:nvSpPr>
        <p:spPr/>
        <p:txBody>
          <a:bodyPr/>
          <a:lstStyle/>
          <a:p>
            <a:fld id="{EF07808B-6A1B-2B44-8E01-5992481392B5}" type="slidenum">
              <a:rPr lang="en-US" smtClean="0"/>
              <a:pPr/>
              <a:t>19</a:t>
            </a:fld>
            <a:endParaRPr lang="en-US"/>
          </a:p>
        </p:txBody>
      </p:sp>
    </p:spTree>
    <p:extLst>
      <p:ext uri="{BB962C8B-B14F-4D97-AF65-F5344CB8AC3E}">
        <p14:creationId xmlns:p14="http://schemas.microsoft.com/office/powerpoint/2010/main" val="3290820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1EE8-C9FD-9444-B03A-92A59D1F4CA0}"/>
              </a:ext>
            </a:extLst>
          </p:cNvPr>
          <p:cNvSpPr>
            <a:spLocks noGrp="1"/>
          </p:cNvSpPr>
          <p:nvPr>
            <p:ph type="title"/>
          </p:nvPr>
        </p:nvSpPr>
        <p:spPr>
          <a:xfrm>
            <a:off x="107504" y="394381"/>
            <a:ext cx="8229600" cy="1143000"/>
          </a:xfrm>
        </p:spPr>
        <p:txBody>
          <a:bodyPr/>
          <a:lstStyle/>
          <a:p>
            <a:endParaRPr lang="en-US"/>
          </a:p>
        </p:txBody>
      </p:sp>
      <p:graphicFrame>
        <p:nvGraphicFramePr>
          <p:cNvPr id="4" name="Content Placeholder 3">
            <a:extLst>
              <a:ext uri="{FF2B5EF4-FFF2-40B4-BE49-F238E27FC236}">
                <a16:creationId xmlns:a16="http://schemas.microsoft.com/office/drawing/2014/main" id="{5BE47E60-378D-8D45-945F-38CDEB75B106}"/>
              </a:ext>
            </a:extLst>
          </p:cNvPr>
          <p:cNvGraphicFramePr>
            <a:graphicFrameLocks noGrp="1"/>
          </p:cNvGraphicFramePr>
          <p:nvPr>
            <p:ph idx="1"/>
            <p:extLst>
              <p:ext uri="{D42A27DB-BD31-4B8C-83A1-F6EECF244321}">
                <p14:modId xmlns:p14="http://schemas.microsoft.com/office/powerpoint/2010/main" val="2315621508"/>
              </p:ext>
            </p:extLst>
          </p:nvPr>
        </p:nvGraphicFramePr>
        <p:xfrm>
          <a:off x="107504" y="1600200"/>
          <a:ext cx="7200799" cy="5151120"/>
        </p:xfrm>
        <a:graphic>
          <a:graphicData uri="http://schemas.openxmlformats.org/drawingml/2006/table">
            <a:tbl>
              <a:tblPr firstRow="1" bandRow="1">
                <a:tableStyleId>{5C22544A-7EE6-4342-B048-85BDC9FD1C3A}</a:tableStyleId>
              </a:tblPr>
              <a:tblGrid>
                <a:gridCol w="660624">
                  <a:extLst>
                    <a:ext uri="{9D8B030D-6E8A-4147-A177-3AD203B41FA5}">
                      <a16:colId xmlns:a16="http://schemas.microsoft.com/office/drawing/2014/main" val="3209753542"/>
                    </a:ext>
                  </a:extLst>
                </a:gridCol>
                <a:gridCol w="528499">
                  <a:extLst>
                    <a:ext uri="{9D8B030D-6E8A-4147-A177-3AD203B41FA5}">
                      <a16:colId xmlns:a16="http://schemas.microsoft.com/office/drawing/2014/main" val="511488055"/>
                    </a:ext>
                  </a:extLst>
                </a:gridCol>
                <a:gridCol w="726686">
                  <a:extLst>
                    <a:ext uri="{9D8B030D-6E8A-4147-A177-3AD203B41FA5}">
                      <a16:colId xmlns:a16="http://schemas.microsoft.com/office/drawing/2014/main" val="1267427260"/>
                    </a:ext>
                  </a:extLst>
                </a:gridCol>
                <a:gridCol w="924873">
                  <a:extLst>
                    <a:ext uri="{9D8B030D-6E8A-4147-A177-3AD203B41FA5}">
                      <a16:colId xmlns:a16="http://schemas.microsoft.com/office/drawing/2014/main" val="2531372405"/>
                    </a:ext>
                  </a:extLst>
                </a:gridCol>
                <a:gridCol w="726686">
                  <a:extLst>
                    <a:ext uri="{9D8B030D-6E8A-4147-A177-3AD203B41FA5}">
                      <a16:colId xmlns:a16="http://schemas.microsoft.com/office/drawing/2014/main" val="3137456438"/>
                    </a:ext>
                  </a:extLst>
                </a:gridCol>
                <a:gridCol w="792749">
                  <a:extLst>
                    <a:ext uri="{9D8B030D-6E8A-4147-A177-3AD203B41FA5}">
                      <a16:colId xmlns:a16="http://schemas.microsoft.com/office/drawing/2014/main" val="2771346949"/>
                    </a:ext>
                  </a:extLst>
                </a:gridCol>
                <a:gridCol w="726686">
                  <a:extLst>
                    <a:ext uri="{9D8B030D-6E8A-4147-A177-3AD203B41FA5}">
                      <a16:colId xmlns:a16="http://schemas.microsoft.com/office/drawing/2014/main" val="1881877418"/>
                    </a:ext>
                  </a:extLst>
                </a:gridCol>
                <a:gridCol w="817853">
                  <a:extLst>
                    <a:ext uri="{9D8B030D-6E8A-4147-A177-3AD203B41FA5}">
                      <a16:colId xmlns:a16="http://schemas.microsoft.com/office/drawing/2014/main" val="1039096795"/>
                    </a:ext>
                  </a:extLst>
                </a:gridCol>
                <a:gridCol w="1296143">
                  <a:extLst>
                    <a:ext uri="{9D8B030D-6E8A-4147-A177-3AD203B41FA5}">
                      <a16:colId xmlns:a16="http://schemas.microsoft.com/office/drawing/2014/main" val="866812055"/>
                    </a:ext>
                  </a:extLst>
                </a:gridCol>
              </a:tblGrid>
              <a:tr h="370840">
                <a:tc>
                  <a:txBody>
                    <a:bodyPr/>
                    <a:lstStyle/>
                    <a:p>
                      <a:endParaRPr lang="en-US" dirty="0"/>
                    </a:p>
                  </a:txBody>
                  <a:tcPr/>
                </a:tc>
                <a:tc>
                  <a:txBody>
                    <a:bodyPr/>
                    <a:lstStyle/>
                    <a:p>
                      <a:r>
                        <a:rPr lang="en-US" dirty="0"/>
                        <a:t>No women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unemployed women</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employed women</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educated women</a:t>
                      </a:r>
                    </a:p>
                  </a:txBody>
                  <a:tcPr/>
                </a:tc>
                <a:tc>
                  <a:txBody>
                    <a:bodyPr/>
                    <a:lstStyle/>
                    <a:p>
                      <a:r>
                        <a:rPr lang="en-US" dirty="0"/>
                        <a:t>salaries</a:t>
                      </a:r>
                    </a:p>
                  </a:txBody>
                  <a:tcPr/>
                </a:tc>
                <a:tc>
                  <a:txBody>
                    <a:bodyPr/>
                    <a:lstStyle/>
                    <a:p>
                      <a:r>
                        <a:rPr lang="en-US" dirty="0"/>
                        <a:t>business</a:t>
                      </a:r>
                    </a:p>
                  </a:txBody>
                  <a:tcPr/>
                </a:tc>
                <a:tc>
                  <a:txBody>
                    <a:bodyPr/>
                    <a:lstStyle/>
                    <a:p>
                      <a:r>
                        <a:rPr lang="en-US" dirty="0"/>
                        <a:t>Mean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salaries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 salaries</a:t>
                      </a:r>
                    </a:p>
                    <a:p>
                      <a:endParaRPr lang="en-US" dirty="0"/>
                    </a:p>
                  </a:txBody>
                  <a:tcPr/>
                </a:tc>
                <a:extLst>
                  <a:ext uri="{0D108BD9-81ED-4DB2-BD59-A6C34878D82A}">
                    <a16:rowId xmlns:a16="http://schemas.microsoft.com/office/drawing/2014/main" val="48755955"/>
                  </a:ext>
                </a:extLst>
              </a:tr>
              <a:tr h="370840">
                <a:tc>
                  <a:txBody>
                    <a:bodyPr/>
                    <a:lstStyle/>
                    <a:p>
                      <a:r>
                        <a:rPr lang="en-US" dirty="0"/>
                        <a:t>SER</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490 e</a:t>
                      </a:r>
                    </a:p>
                  </a:txBody>
                  <a:tcPr/>
                </a:tc>
                <a:tc>
                  <a:txBody>
                    <a:bodyPr/>
                    <a:lstStyle/>
                    <a:p>
                      <a:r>
                        <a:rPr lang="en-US" dirty="0"/>
                        <a:t>230 e-255 e</a:t>
                      </a:r>
                    </a:p>
                  </a:txBody>
                  <a:tcPr/>
                </a:tc>
                <a:extLst>
                  <a:ext uri="{0D108BD9-81ED-4DB2-BD59-A6C34878D82A}">
                    <a16:rowId xmlns:a16="http://schemas.microsoft.com/office/drawing/2014/main" val="3799729938"/>
                  </a:ext>
                </a:extLst>
              </a:tr>
              <a:tr h="370840">
                <a:tc>
                  <a:txBody>
                    <a:bodyPr/>
                    <a:lstStyle/>
                    <a:p>
                      <a:r>
                        <a:rPr lang="en-US" dirty="0"/>
                        <a:t>MN</a:t>
                      </a:r>
                    </a:p>
                  </a:txBody>
                  <a:tcPr/>
                </a:tc>
                <a:tc>
                  <a:txBody>
                    <a:bodyPr/>
                    <a:lstStyle/>
                    <a:p>
                      <a:endParaRPr lang="en-US"/>
                    </a:p>
                  </a:txBody>
                  <a:tcPr/>
                </a:tc>
                <a:tc>
                  <a:txBody>
                    <a:bodyPr/>
                    <a:lstStyle/>
                    <a:p>
                      <a:r>
                        <a:rPr lang="en-US" dirty="0"/>
                        <a:t>17 %total58%</a:t>
                      </a:r>
                    </a:p>
                  </a:txBody>
                  <a:tcPr/>
                </a:tc>
                <a:tc>
                  <a:txBody>
                    <a:bodyPr/>
                    <a:lstStyle/>
                    <a:p>
                      <a:r>
                        <a:rPr lang="en-US" dirty="0"/>
                        <a:t>43,8%</a:t>
                      </a:r>
                    </a:p>
                  </a:txBody>
                  <a:tcPr/>
                </a:tc>
                <a:tc>
                  <a:txBody>
                    <a:bodyPr/>
                    <a:lstStyle/>
                    <a:p>
                      <a:r>
                        <a:rPr lang="en-US" dirty="0"/>
                        <a:t> </a:t>
                      </a:r>
                    </a:p>
                  </a:txBody>
                  <a:tcPr/>
                </a:tc>
                <a:tc>
                  <a:txBody>
                    <a:bodyPr/>
                    <a:lstStyle/>
                    <a:p>
                      <a:r>
                        <a:rPr lang="en-US" dirty="0"/>
                        <a:t>&lt; 13,9 %</a:t>
                      </a:r>
                    </a:p>
                  </a:txBody>
                  <a:tcPr/>
                </a:tc>
                <a:tc>
                  <a:txBody>
                    <a:bodyPr/>
                    <a:lstStyle/>
                    <a:p>
                      <a:r>
                        <a:rPr lang="en-US" dirty="0"/>
                        <a:t>25%</a:t>
                      </a:r>
                    </a:p>
                  </a:txBody>
                  <a:tcPr/>
                </a:tc>
                <a:tc>
                  <a:txBody>
                    <a:bodyPr/>
                    <a:lstStyle/>
                    <a:p>
                      <a:r>
                        <a:rPr lang="en-US" dirty="0"/>
                        <a:t>511 e</a:t>
                      </a:r>
                    </a:p>
                  </a:txBody>
                  <a:tcPr/>
                </a:tc>
                <a:tc>
                  <a:txBody>
                    <a:bodyPr/>
                    <a:lstStyle/>
                    <a:p>
                      <a:r>
                        <a:rPr lang="en-US" dirty="0"/>
                        <a:t>222e</a:t>
                      </a:r>
                    </a:p>
                  </a:txBody>
                  <a:tcPr/>
                </a:tc>
                <a:extLst>
                  <a:ext uri="{0D108BD9-81ED-4DB2-BD59-A6C34878D82A}">
                    <a16:rowId xmlns:a16="http://schemas.microsoft.com/office/drawing/2014/main" val="324844209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816090286"/>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471794599"/>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7606796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8218662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273728139"/>
                  </a:ext>
                </a:extLst>
              </a:tr>
            </a:tbl>
          </a:graphicData>
        </a:graphic>
      </p:graphicFrame>
      <p:graphicFrame>
        <p:nvGraphicFramePr>
          <p:cNvPr id="5" name="Table 4">
            <a:extLst>
              <a:ext uri="{FF2B5EF4-FFF2-40B4-BE49-F238E27FC236}">
                <a16:creationId xmlns:a16="http://schemas.microsoft.com/office/drawing/2014/main" id="{D5C40373-2FF8-F445-BCCC-C032FE5C69AF}"/>
              </a:ext>
            </a:extLst>
          </p:cNvPr>
          <p:cNvGraphicFramePr>
            <a:graphicFrameLocks noGrp="1"/>
          </p:cNvGraphicFramePr>
          <p:nvPr>
            <p:extLst>
              <p:ext uri="{D42A27DB-BD31-4B8C-83A1-F6EECF244321}">
                <p14:modId xmlns:p14="http://schemas.microsoft.com/office/powerpoint/2010/main" val="243887570"/>
              </p:ext>
            </p:extLst>
          </p:nvPr>
        </p:nvGraphicFramePr>
        <p:xfrm>
          <a:off x="7306906" y="1600201"/>
          <a:ext cx="1728192" cy="4936935"/>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656040712"/>
                    </a:ext>
                  </a:extLst>
                </a:gridCol>
                <a:gridCol w="936104">
                  <a:extLst>
                    <a:ext uri="{9D8B030D-6E8A-4147-A177-3AD203B41FA5}">
                      <a16:colId xmlns:a16="http://schemas.microsoft.com/office/drawing/2014/main" val="2593211041"/>
                    </a:ext>
                  </a:extLst>
                </a:gridCol>
              </a:tblGrid>
              <a:tr h="1972815">
                <a:tc>
                  <a:txBody>
                    <a:bodyPr/>
                    <a:lstStyle/>
                    <a:p>
                      <a:r>
                        <a:rPr lang="en-US" dirty="0"/>
                        <a:t>Mean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pension</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 pension</a:t>
                      </a:r>
                    </a:p>
                    <a:p>
                      <a:endParaRPr lang="en-US" dirty="0"/>
                    </a:p>
                  </a:txBody>
                  <a:tcPr/>
                </a:tc>
                <a:extLst>
                  <a:ext uri="{0D108BD9-81ED-4DB2-BD59-A6C34878D82A}">
                    <a16:rowId xmlns:a16="http://schemas.microsoft.com/office/drawing/2014/main" val="1373863476"/>
                  </a:ext>
                </a:extLst>
              </a:tr>
              <a:tr h="383385">
                <a:tc>
                  <a:txBody>
                    <a:bodyPr/>
                    <a:lstStyle/>
                    <a:p>
                      <a:r>
                        <a:rPr lang="en-US" dirty="0"/>
                        <a:t>210</a:t>
                      </a:r>
                    </a:p>
                  </a:txBody>
                  <a:tcPr/>
                </a:tc>
                <a:tc>
                  <a:txBody>
                    <a:bodyPr/>
                    <a:lstStyle/>
                    <a:p>
                      <a:r>
                        <a:rPr lang="en-US" dirty="0"/>
                        <a:t>&lt;100</a:t>
                      </a:r>
                    </a:p>
                  </a:txBody>
                  <a:tcPr/>
                </a:tc>
                <a:extLst>
                  <a:ext uri="{0D108BD9-81ED-4DB2-BD59-A6C34878D82A}">
                    <a16:rowId xmlns:a16="http://schemas.microsoft.com/office/drawing/2014/main" val="2966662264"/>
                  </a:ext>
                </a:extLst>
              </a:tr>
              <a:tr h="663810">
                <a:tc>
                  <a:txBody>
                    <a:bodyPr/>
                    <a:lstStyle/>
                    <a:p>
                      <a:r>
                        <a:rPr lang="en-US" dirty="0"/>
                        <a:t> 289</a:t>
                      </a:r>
                    </a:p>
                  </a:txBody>
                  <a:tcPr/>
                </a:tc>
                <a:tc>
                  <a:txBody>
                    <a:bodyPr/>
                    <a:lstStyle/>
                    <a:p>
                      <a:r>
                        <a:rPr lang="en-US" dirty="0"/>
                        <a:t>128</a:t>
                      </a:r>
                    </a:p>
                  </a:txBody>
                  <a:tcPr/>
                </a:tc>
                <a:extLst>
                  <a:ext uri="{0D108BD9-81ED-4DB2-BD59-A6C34878D82A}">
                    <a16:rowId xmlns:a16="http://schemas.microsoft.com/office/drawing/2014/main" val="2782689121"/>
                  </a:ext>
                </a:extLst>
              </a:tr>
              <a:tr h="38338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99219354"/>
                  </a:ext>
                </a:extLst>
              </a:tr>
              <a:tr h="383385">
                <a:tc>
                  <a:txBody>
                    <a:bodyPr/>
                    <a:lstStyle/>
                    <a:p>
                      <a:endParaRPr lang="en-US"/>
                    </a:p>
                  </a:txBody>
                  <a:tcPr/>
                </a:tc>
                <a:tc>
                  <a:txBody>
                    <a:bodyPr/>
                    <a:lstStyle/>
                    <a:p>
                      <a:endParaRPr lang="en-US" dirty="0"/>
                    </a:p>
                  </a:txBody>
                  <a:tcPr/>
                </a:tc>
                <a:extLst>
                  <a:ext uri="{0D108BD9-81ED-4DB2-BD59-A6C34878D82A}">
                    <a16:rowId xmlns:a16="http://schemas.microsoft.com/office/drawing/2014/main" val="3201623998"/>
                  </a:ext>
                </a:extLst>
              </a:tr>
              <a:tr h="383385">
                <a:tc>
                  <a:txBody>
                    <a:bodyPr/>
                    <a:lstStyle/>
                    <a:p>
                      <a:endParaRPr lang="en-US"/>
                    </a:p>
                  </a:txBody>
                  <a:tcPr/>
                </a:tc>
                <a:tc>
                  <a:txBody>
                    <a:bodyPr/>
                    <a:lstStyle/>
                    <a:p>
                      <a:endParaRPr lang="en-US" dirty="0"/>
                    </a:p>
                  </a:txBody>
                  <a:tcPr/>
                </a:tc>
                <a:extLst>
                  <a:ext uri="{0D108BD9-81ED-4DB2-BD59-A6C34878D82A}">
                    <a16:rowId xmlns:a16="http://schemas.microsoft.com/office/drawing/2014/main" val="1131158414"/>
                  </a:ext>
                </a:extLst>
              </a:tr>
              <a:tr h="383385">
                <a:tc>
                  <a:txBody>
                    <a:bodyPr/>
                    <a:lstStyle/>
                    <a:p>
                      <a:endParaRPr lang="en-US"/>
                    </a:p>
                  </a:txBody>
                  <a:tcPr/>
                </a:tc>
                <a:tc>
                  <a:txBody>
                    <a:bodyPr/>
                    <a:lstStyle/>
                    <a:p>
                      <a:endParaRPr lang="en-US" dirty="0"/>
                    </a:p>
                  </a:txBody>
                  <a:tcPr/>
                </a:tc>
                <a:extLst>
                  <a:ext uri="{0D108BD9-81ED-4DB2-BD59-A6C34878D82A}">
                    <a16:rowId xmlns:a16="http://schemas.microsoft.com/office/drawing/2014/main" val="1692131675"/>
                  </a:ext>
                </a:extLst>
              </a:tr>
              <a:tr h="383385">
                <a:tc>
                  <a:txBody>
                    <a:bodyPr/>
                    <a:lstStyle/>
                    <a:p>
                      <a:endParaRPr lang="en-US"/>
                    </a:p>
                  </a:txBody>
                  <a:tcPr/>
                </a:tc>
                <a:tc>
                  <a:txBody>
                    <a:bodyPr/>
                    <a:lstStyle/>
                    <a:p>
                      <a:endParaRPr lang="en-US" dirty="0"/>
                    </a:p>
                  </a:txBody>
                  <a:tcPr/>
                </a:tc>
                <a:extLst>
                  <a:ext uri="{0D108BD9-81ED-4DB2-BD59-A6C34878D82A}">
                    <a16:rowId xmlns:a16="http://schemas.microsoft.com/office/drawing/2014/main" val="1644144497"/>
                  </a:ext>
                </a:extLst>
              </a:tr>
            </a:tbl>
          </a:graphicData>
        </a:graphic>
      </p:graphicFrame>
    </p:spTree>
    <p:extLst>
      <p:ext uri="{BB962C8B-B14F-4D97-AF65-F5344CB8AC3E}">
        <p14:creationId xmlns:p14="http://schemas.microsoft.com/office/powerpoint/2010/main" val="3032868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 for your attention !!!</a:t>
            </a:r>
          </a:p>
        </p:txBody>
      </p:sp>
      <p:sp>
        <p:nvSpPr>
          <p:cNvPr id="3" name="Subtitle 2"/>
          <p:cNvSpPr>
            <a:spLocks noGrp="1"/>
          </p:cNvSpPr>
          <p:nvPr>
            <p:ph type="subTitle" idx="1"/>
          </p:nvPr>
        </p:nvSpPr>
        <p:spPr/>
        <p:txBody>
          <a:bodyPr/>
          <a:lstStyle/>
          <a:p>
            <a:r>
              <a:rPr lang="en-US" dirty="0"/>
              <a:t>Section of Women  INDEPENDENCE Serbia</a:t>
            </a:r>
          </a:p>
        </p:txBody>
      </p:sp>
    </p:spTree>
    <p:extLst>
      <p:ext uri="{BB962C8B-B14F-4D97-AF65-F5344CB8AC3E}">
        <p14:creationId xmlns:p14="http://schemas.microsoft.com/office/powerpoint/2010/main" val="3538904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2146250"/>
          </a:xfrm>
        </p:spPr>
        <p:txBody>
          <a:bodyPr/>
          <a:lstStyle/>
          <a:p>
            <a:endParaRPr lang="en-US" dirty="0"/>
          </a:p>
        </p:txBody>
      </p:sp>
      <p:sp>
        <p:nvSpPr>
          <p:cNvPr id="3" name="Content Placeholder 2"/>
          <p:cNvSpPr>
            <a:spLocks noGrp="1"/>
          </p:cNvSpPr>
          <p:nvPr>
            <p:ph idx="1"/>
          </p:nvPr>
        </p:nvSpPr>
        <p:spPr>
          <a:xfrm>
            <a:off x="611560" y="2924944"/>
            <a:ext cx="8075240" cy="3201219"/>
          </a:xfrm>
        </p:spPr>
        <p:txBody>
          <a:bodyPr/>
          <a:lstStyle/>
          <a:p>
            <a:r>
              <a:rPr lang="en-US" dirty="0"/>
              <a:t>Women in Serbia earn about 16% less than men (16.3% is the European average)</a:t>
            </a:r>
          </a:p>
          <a:p>
            <a:r>
              <a:rPr lang="en-US" dirty="0"/>
              <a:t>  women in Serbia have to work an additional 40 days a year to earn as much as men with the same characteristics in the labor market</a:t>
            </a:r>
          </a:p>
        </p:txBody>
      </p:sp>
      <p:pic>
        <p:nvPicPr>
          <p:cNvPr id="4" name="Picture 3" descr="Ð ÐµÐ·ÑÐ»ÑÐ°Ñ ÑÐ»Ð¸ÐºÐ° Ð·Ð° raylika u platama u srbiji iymedju muskarca i zene"/>
          <p:cNvPicPr/>
          <p:nvPr/>
        </p:nvPicPr>
        <p:blipFill>
          <a:blip r:embed="rId2">
            <a:extLst>
              <a:ext uri="{28A0092B-C50C-407E-A947-70E740481C1C}">
                <a14:useLocalDpi xmlns:a14="http://schemas.microsoft.com/office/drawing/2010/main" val="0"/>
              </a:ext>
            </a:extLst>
          </a:blip>
          <a:srcRect/>
          <a:stretch>
            <a:fillRect/>
          </a:stretch>
        </p:blipFill>
        <p:spPr bwMode="auto">
          <a:xfrm>
            <a:off x="2267745" y="260648"/>
            <a:ext cx="4680520" cy="2160240"/>
          </a:xfrm>
          <a:prstGeom prst="rect">
            <a:avLst/>
          </a:prstGeom>
          <a:noFill/>
          <a:ln>
            <a:noFill/>
          </a:ln>
        </p:spPr>
      </p:pic>
    </p:spTree>
    <p:extLst>
      <p:ext uri="{BB962C8B-B14F-4D97-AF65-F5344CB8AC3E}">
        <p14:creationId xmlns:p14="http://schemas.microsoft.com/office/powerpoint/2010/main" val="113148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717" y="-306626"/>
            <a:ext cx="10746939" cy="716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53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5719"/>
            <a:ext cx="7355160" cy="45719"/>
          </a:xfrm>
        </p:spPr>
        <p:txBody>
          <a:bodyPr>
            <a:normAutofit fontScale="90000"/>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dirty="0"/>
              <a:t>Women make up the majority of the workforce in the lower paid professions - health, education, social work, textile, hospitality and so-called. assisting professions.</a:t>
            </a:r>
          </a:p>
          <a:p>
            <a:r>
              <a:rPr lang="en-US" dirty="0"/>
              <a:t>Men are more often in managerial positions, more often in specializations and training and less in sick leave - both maternity leave and those taken because of childhood illnesses. So we come to the pay gap between men and women. Due to the fertile period and child-rearing, women are more likely to 'drop out' of the career race and this ultimately affects the level of earnings ”-</a:t>
            </a:r>
          </a:p>
        </p:txBody>
      </p:sp>
    </p:spTree>
    <p:extLst>
      <p:ext uri="{BB962C8B-B14F-4D97-AF65-F5344CB8AC3E}">
        <p14:creationId xmlns:p14="http://schemas.microsoft.com/office/powerpoint/2010/main" val="20222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7853" y="-211522"/>
            <a:ext cx="10608526" cy="706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573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45719"/>
            <a:ext cx="7571184" cy="45719"/>
          </a:xfrm>
        </p:spPr>
        <p:txBody>
          <a:bodyPr>
            <a:normAutofit fontScale="90000"/>
          </a:bodyPr>
          <a:lstStyle/>
          <a:p>
            <a:endParaRPr lang="en-US" dirty="0"/>
          </a:p>
        </p:txBody>
      </p:sp>
      <p:sp>
        <p:nvSpPr>
          <p:cNvPr id="4" name="Content Placeholder 3"/>
          <p:cNvSpPr>
            <a:spLocks noGrp="1"/>
          </p:cNvSpPr>
          <p:nvPr>
            <p:ph idx="1"/>
          </p:nvPr>
        </p:nvSpPr>
        <p:spPr/>
        <p:txBody>
          <a:bodyPr>
            <a:normAutofit fontScale="85000" lnSpcReduction="20000"/>
          </a:bodyPr>
          <a:lstStyle/>
          <a:p>
            <a:r>
              <a:rPr lang="en-US" dirty="0"/>
              <a:t>Wage inequalities between regions and between genders in Serbia are enormous. Employees in the Belgrade region, for example, receive as much as 51 percent higher salaries than employees in central Serbia.</a:t>
            </a:r>
          </a:p>
          <a:p>
            <a:r>
              <a:rPr lang="en-US" dirty="0"/>
              <a:t>  By far the biggest difference is at the level of the highly educated.</a:t>
            </a:r>
          </a:p>
          <a:p>
            <a:r>
              <a:rPr lang="en-US" dirty="0"/>
              <a:t>Men employed with a college diploma received an average of   750 e   in March, and women 570  e difference of as much as 37 5%.</a:t>
            </a:r>
          </a:p>
          <a:p>
            <a:r>
              <a:rPr lang="en-US" dirty="0"/>
              <a:t>  The smallest difference is for employees with secondary education - “only” 26%.</a:t>
            </a:r>
          </a:p>
        </p:txBody>
      </p:sp>
    </p:spTree>
    <p:extLst>
      <p:ext uri="{BB962C8B-B14F-4D97-AF65-F5344CB8AC3E}">
        <p14:creationId xmlns:p14="http://schemas.microsoft.com/office/powerpoint/2010/main" val="186509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19"/>
            <a:ext cx="8291264" cy="45719"/>
          </a:xfrm>
        </p:spPr>
        <p:txBody>
          <a:bodyPr>
            <a:normAutofit fontScale="90000"/>
          </a:bodyPr>
          <a:lstStyle/>
          <a:p>
            <a:endParaRPr lang="en-US" dirty="0"/>
          </a:p>
        </p:txBody>
      </p:sp>
      <p:sp>
        <p:nvSpPr>
          <p:cNvPr id="4" name="Content Placeholder 3"/>
          <p:cNvSpPr>
            <a:spLocks noGrp="1"/>
          </p:cNvSpPr>
          <p:nvPr>
            <p:ph idx="1"/>
          </p:nvPr>
        </p:nvSpPr>
        <p:spPr>
          <a:xfrm>
            <a:off x="467544" y="332656"/>
            <a:ext cx="8219256" cy="5793507"/>
          </a:xfrm>
        </p:spPr>
        <p:txBody>
          <a:bodyPr/>
          <a:lstStyle/>
          <a:p>
            <a:r>
              <a:rPr lang="en-US" dirty="0"/>
              <a:t>Thus, the average salary of graduates is 640 e  , while the average salaries of employees with high school are 400 e, while workers with lower education receive another 100 e less</a:t>
            </a:r>
          </a:p>
        </p:txBody>
      </p:sp>
      <p:pic>
        <p:nvPicPr>
          <p:cNvPr id="5" name="Picture 4" descr="https://www.danas.rs/wp-content/uploads/2018/11/1406foto-FoNet-Slobodan-Miljevic-678x381.jpg?x12313"/>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068960"/>
            <a:ext cx="6696744" cy="3456384"/>
          </a:xfrm>
          <a:prstGeom prst="rect">
            <a:avLst/>
          </a:prstGeom>
          <a:noFill/>
          <a:ln>
            <a:noFill/>
          </a:ln>
        </p:spPr>
      </p:pic>
    </p:spTree>
    <p:extLst>
      <p:ext uri="{BB962C8B-B14F-4D97-AF65-F5344CB8AC3E}">
        <p14:creationId xmlns:p14="http://schemas.microsoft.com/office/powerpoint/2010/main" val="4128225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459432"/>
            <a:ext cx="8157592" cy="459432"/>
          </a:xfrm>
        </p:spPr>
        <p:txBody>
          <a:bodyPr>
            <a:normAutofit fontScale="90000"/>
          </a:bodyPr>
          <a:lstStyle/>
          <a:p>
            <a:endParaRPr lang="en-US"/>
          </a:p>
        </p:txBody>
      </p:sp>
      <p:sp>
        <p:nvSpPr>
          <p:cNvPr id="5" name="Content Placeholder 4"/>
          <p:cNvSpPr>
            <a:spLocks noGrp="1"/>
          </p:cNvSpPr>
          <p:nvPr>
            <p:ph idx="1"/>
          </p:nvPr>
        </p:nvSpPr>
        <p:spPr>
          <a:xfrm>
            <a:off x="539552" y="404664"/>
            <a:ext cx="8147248" cy="5721499"/>
          </a:xfrm>
        </p:spPr>
        <p:txBody>
          <a:bodyPr>
            <a:noAutofit/>
          </a:bodyPr>
          <a:lstStyle/>
          <a:p>
            <a:r>
              <a:rPr lang="en-US" sz="2400" dirty="0"/>
              <a:t>The largest gap of 10.1% is among men and women between the ages of 40 and 49</a:t>
            </a:r>
          </a:p>
          <a:p>
            <a:r>
              <a:rPr lang="en-US" sz="2400" dirty="0"/>
              <a:t>  9.3% is the difference in the category of those who are 30 to 39 years old</a:t>
            </a:r>
          </a:p>
          <a:p>
            <a:r>
              <a:rPr lang="en-US" sz="2400" dirty="0"/>
              <a:t>while the smallest wage gap among the over-60s is just 0.3%.</a:t>
            </a:r>
          </a:p>
          <a:p>
            <a:r>
              <a:rPr lang="en-US" sz="2400" dirty="0"/>
              <a:t>the smallest pay gap is among administration officials - 3%.</a:t>
            </a:r>
          </a:p>
          <a:p>
            <a:r>
              <a:rPr lang="en-US" sz="2400" dirty="0"/>
              <a:t>In the IT sector, female developers in the same positions as their male counterparts are paid up to € 400 less.</a:t>
            </a:r>
          </a:p>
          <a:p>
            <a:r>
              <a:rPr lang="en-US" sz="2400" dirty="0"/>
              <a:t>On average, women made more money than men on a yearly basis only in the fields of transport, real estate and services, while in all other men they were better paid</a:t>
            </a:r>
          </a:p>
          <a:p>
            <a:r>
              <a:rPr lang="en-US" sz="2400" dirty="0"/>
              <a:t>Salaries in the public and public sector are transparent and regulated by law, there is no law that obliges private companies.</a:t>
            </a:r>
            <a:endParaRPr lang="sr-Latn-RS" sz="2400" dirty="0"/>
          </a:p>
        </p:txBody>
      </p:sp>
    </p:spTree>
    <p:extLst>
      <p:ext uri="{BB962C8B-B14F-4D97-AF65-F5344CB8AC3E}">
        <p14:creationId xmlns:p14="http://schemas.microsoft.com/office/powerpoint/2010/main" val="94793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TotalTime>
  <Words>407</Words>
  <Application>Microsoft Macintosh PowerPoint</Application>
  <PresentationFormat>On-screen Show (4:3)</PresentationFormat>
  <Paragraphs>63</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Gender pay gap and pension differences in Serbia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PENSIONS</vt:lpstr>
      <vt:lpstr>PowerPoint Presentation</vt:lpstr>
      <vt:lpstr>PowerPoint Presentation</vt:lpstr>
      <vt:lpstr>PowerPoint Presentation</vt:lpstr>
      <vt:lpstr>PowerPoint Presentation</vt:lpstr>
      <vt:lpstr>PowerPoint Presentation</vt:lpstr>
      <vt:lpstr>PowerPoint Presentation</vt:lpstr>
      <vt:lpstr>Thank you for your attention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Razlike u platama među  polovima  i razlike u penzijama u Srbiji</dc:title>
  <dc:creator>Jasminka</dc:creator>
  <cp:lastModifiedBy>Olga Obrenovic</cp:lastModifiedBy>
  <cp:revision>26</cp:revision>
  <dcterms:created xsi:type="dcterms:W3CDTF">2019-09-23T18:43:37Z</dcterms:created>
  <dcterms:modified xsi:type="dcterms:W3CDTF">2019-09-26T07:12:29Z</dcterms:modified>
</cp:coreProperties>
</file>