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77" r:id="rId2"/>
    <p:sldId id="269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58" r:id="rId11"/>
    <p:sldId id="259" r:id="rId12"/>
    <p:sldId id="264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3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342ED-8134-4A51-98F0-8D789C0D2AD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BF484-0F85-4B6D-9C9E-6CF95EC7D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F484-0F85-4B6D-9C9E-6CF95EC7D29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4FD38B-751C-46B7-9F51-1403C574D8B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4EAABB-6006-4A7F-B13A-29EB26BB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ЖЕНСКАЯ СЕТЬ ФЕДЕРАЦИИ ПРОФСОЮЗОВ КЫРГЫЗСТАНА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  <p:pic>
        <p:nvPicPr>
          <p:cNvPr id="3074" name="Picture 2" descr="C:\Users\User13\Desktop\ВСЕ ЗДЕСЬ\фотографии в ЖЖ\КР,нары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857916" cy="38084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3829048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800" dirty="0" smtClean="0">
                <a:latin typeface="+mj-lt"/>
              </a:rPr>
              <a:t>Разработано и утверждено положение о Женском Совете ФПК</a:t>
            </a:r>
          </a:p>
          <a:p>
            <a:r>
              <a:rPr lang="ru-RU" sz="2800" dirty="0" smtClean="0">
                <a:latin typeface="+mj-lt"/>
              </a:rPr>
              <a:t> Бабаева </a:t>
            </a:r>
            <a:r>
              <a:rPr lang="ru-RU" sz="2800" dirty="0" err="1" smtClean="0">
                <a:latin typeface="+mj-lt"/>
              </a:rPr>
              <a:t>Р.Б.-Председатель</a:t>
            </a:r>
            <a:r>
              <a:rPr lang="ru-RU" sz="2800" dirty="0" smtClean="0">
                <a:latin typeface="+mj-lt"/>
              </a:rPr>
              <a:t> ЖС ФПК – член Национального совета по гендерному развитию при Правительстве КР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13\Desktop\ВСЕ ЗДЕСЬ\фотографии в ЖЖ\Новая папка\Войлочные тапочки Ача-Каинды, май,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2" y="3429000"/>
            <a:ext cx="4714908" cy="3143272"/>
          </a:xfrm>
          <a:prstGeom prst="rect">
            <a:avLst/>
          </a:prstGeom>
          <a:noFill/>
        </p:spPr>
      </p:pic>
      <p:pic>
        <p:nvPicPr>
          <p:cNvPr id="4099" name="Picture 3" descr="C:\Users\User13\Desktop\ВСЕ ЗДЕСЬ\фотографии в ЖЖ\касиет-токм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30" y="0"/>
            <a:ext cx="4643470" cy="3833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Женской сетью ФПК проведены: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3543296" cy="5572164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Круглый стол «Продвижение социальной конвенции МОТ в КР» (№183, 156)</a:t>
            </a:r>
          </a:p>
          <a:p>
            <a:r>
              <a:rPr lang="ru-RU" sz="3200" dirty="0" smtClean="0"/>
              <a:t>Субрегиональная конференция Женской сети ННГ при  МКП/ВЕРС-МОТ «Продвижение конвенции МОТ по социальной защите женскими сетями в членских организациях» (№183,156,102 и рекомендации №202)</a:t>
            </a:r>
          </a:p>
          <a:p>
            <a:r>
              <a:rPr lang="ru-RU" sz="3200" dirty="0" smtClean="0"/>
              <a:t>Семинар «Усиление женских структур в членских организациях и формирования политики по социальной защите»</a:t>
            </a:r>
          </a:p>
          <a:p>
            <a:r>
              <a:rPr lang="ru-RU" sz="3200" dirty="0" smtClean="0"/>
              <a:t>Проведение региональных семинаров «Внедрение </a:t>
            </a:r>
            <a:r>
              <a:rPr lang="ru-RU" sz="3200" dirty="0" err="1" smtClean="0"/>
              <a:t>гендерных</a:t>
            </a:r>
            <a:r>
              <a:rPr lang="ru-RU" sz="3200" dirty="0" smtClean="0"/>
              <a:t> подходов в деятельность профсоюзов»</a:t>
            </a:r>
          </a:p>
        </p:txBody>
      </p:sp>
      <p:pic>
        <p:nvPicPr>
          <p:cNvPr id="2050" name="Picture 2" descr="C:\Users\User13\Desktop\222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00043"/>
            <a:ext cx="4219182" cy="5786478"/>
          </a:xfrm>
          <a:prstGeom prst="rect">
            <a:avLst/>
          </a:prstGeom>
          <a:noFill/>
        </p:spPr>
      </p:pic>
      <p:pic>
        <p:nvPicPr>
          <p:cNvPr id="2051" name="Picture 3" descr="C:\Users\User13\Desktop\ВСЕ ЗДЕСЬ\фотографии в ЖЖ\Айко-сей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876"/>
            <a:ext cx="4286280" cy="32861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614734" cy="5840435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800" dirty="0" smtClean="0"/>
              <a:t>Март 2015 год –     Национальный форум женщин КР , посвященный: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90-летию женского движения в КР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20 лет Пекинской платформе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15 лет – резолюции 1320 Совета безопасности ООН</a:t>
            </a:r>
          </a:p>
        </p:txBody>
      </p:sp>
      <p:pic>
        <p:nvPicPr>
          <p:cNvPr id="8" name="Содержимое 8" descr="женский фору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50" y="1732138"/>
            <a:ext cx="4400550" cy="29349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614734" cy="5840435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Конференции по 5 направлениям: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Экономические права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Политические права и государственное управление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Образование, доступ и качество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Доступ к правосудию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Здоровье женщин и девочек</a:t>
            </a:r>
          </a:p>
          <a:p>
            <a:r>
              <a:rPr lang="ru-RU" sz="2000" dirty="0" smtClean="0"/>
              <a:t>ФОРУМ координировал международный ОФ «Инициатива Розы </a:t>
            </a:r>
            <a:r>
              <a:rPr lang="ru-RU" sz="2000" dirty="0" err="1" smtClean="0"/>
              <a:t>Отунбаевой</a:t>
            </a:r>
            <a:endParaRPr lang="ru-RU" sz="2000" dirty="0" smtClean="0"/>
          </a:p>
        </p:txBody>
      </p:sp>
      <p:pic>
        <p:nvPicPr>
          <p:cNvPr id="7" name="Содержимое 4" descr="женский форум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85860"/>
            <a:ext cx="4357718" cy="3429024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429124" y="273050"/>
            <a:ext cx="4257676" cy="58531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4043362" cy="65722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Делегация ЖС ФПК из 7 женщин приняла участие</a:t>
            </a:r>
            <a:r>
              <a:rPr lang="ru-RU" sz="1800" b="1" dirty="0" smtClean="0"/>
              <a:t>  </a:t>
            </a:r>
            <a:r>
              <a:rPr lang="ru-RU" sz="1800" dirty="0" smtClean="0"/>
              <a:t>в 5-ти дневном семинаре «Достойные трудовые права женщин и продвижение равенства шансов: опыт и перспективы», проведенном  Международной организацией труда (МОТ)  в Институте труда Республики Молдова</a:t>
            </a:r>
          </a:p>
          <a:p>
            <a:r>
              <a:rPr lang="ru-RU" sz="1800" dirty="0" smtClean="0"/>
              <a:t> Создана Женская сеть национальных профцентров стран  Центральной Азии, в которую вошли профцентры Кыргызстана, Казахстана и Таджикистана. Председателем Женской сети стран Центральной Азии избрана Бабаева Р. Б. Целью организации является сотрудничество и развитие женского движения, расширение прав женщин и мужчин, достижение </a:t>
            </a:r>
            <a:r>
              <a:rPr lang="ru-RU" sz="1800" dirty="0" err="1" smtClean="0"/>
              <a:t>гендерного</a:t>
            </a:r>
            <a:r>
              <a:rPr lang="ru-RU" sz="1800" dirty="0" smtClean="0"/>
              <a:t> равенства, обмен опытом.</a:t>
            </a:r>
          </a:p>
          <a:p>
            <a:endParaRPr lang="ru-RU" dirty="0"/>
          </a:p>
        </p:txBody>
      </p:sp>
      <p:pic>
        <p:nvPicPr>
          <p:cNvPr id="5" name="Содержимое 4" descr="Кишенев 20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214842" cy="3071834"/>
          </a:xfrm>
        </p:spPr>
      </p:pic>
      <p:pic>
        <p:nvPicPr>
          <p:cNvPr id="1026" name="Picture 2" descr="C:\Users\User13\Desktop\ВСЕ ЗДЕСЬ\фотографии в ЖЖ\IMG_1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4214842" cy="3383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latin typeface="Arial" charset="0"/>
              </a:rPr>
              <a:t>Центр гендерных исследований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4425" y="188913"/>
            <a:ext cx="8027988" cy="10810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rgbClr val="660033"/>
                </a:solidFill>
              </a:rPr>
              <a:t>  </a:t>
            </a:r>
            <a:r>
              <a:rPr lang="ru-RU" sz="3600" dirty="0" smtClean="0"/>
              <a:t>Международные конвенции, </a:t>
            </a:r>
            <a:br>
              <a:rPr lang="ru-RU" sz="3600" dirty="0" smtClean="0"/>
            </a:br>
            <a:r>
              <a:rPr lang="ru-RU" sz="3600" dirty="0" smtClean="0"/>
              <a:t>ратифицированные Кыргызстаном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1557338"/>
            <a:ext cx="8316913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0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u="sng" smtClean="0"/>
              <a:t> </a:t>
            </a:r>
            <a:r>
              <a:rPr lang="ru-RU" smtClean="0"/>
              <a:t>Конвенция о политических правах женщин (1952) </a:t>
            </a:r>
          </a:p>
          <a:p>
            <a:pPr eaLnBrk="1" hangingPunct="1">
              <a:lnSpc>
                <a:spcPct val="90000"/>
              </a:lnSpc>
              <a:buClr>
                <a:srgbClr val="660033"/>
              </a:buClr>
              <a:buSzPct val="115000"/>
              <a:buFont typeface="Wingdings" pitchFamily="2" charset="2"/>
              <a:buChar char="ü"/>
            </a:pPr>
            <a:r>
              <a:rPr lang="ru-RU" smtClean="0"/>
              <a:t>Конвенция о гражданстве замужней женщины</a:t>
            </a:r>
            <a:r>
              <a:rPr lang="ru-RU" b="1" u="sng" smtClean="0"/>
              <a:t> </a:t>
            </a:r>
            <a:r>
              <a:rPr lang="ru-RU" smtClean="0"/>
              <a:t>(1957) </a:t>
            </a:r>
          </a:p>
          <a:p>
            <a:pPr eaLnBrk="1" hangingPunct="1">
              <a:lnSpc>
                <a:spcPct val="90000"/>
              </a:lnSpc>
              <a:buClr>
                <a:srgbClr val="660033"/>
              </a:buClr>
              <a:buSzPct val="115000"/>
              <a:buFont typeface="Wingdings" pitchFamily="2" charset="2"/>
              <a:buChar char="ü"/>
            </a:pPr>
            <a:r>
              <a:rPr lang="ru-RU" smtClean="0"/>
              <a:t>Конвенция</a:t>
            </a:r>
            <a:r>
              <a:rPr lang="en-US" smtClean="0"/>
              <a:t> </a:t>
            </a:r>
            <a:r>
              <a:rPr lang="ru-RU" smtClean="0"/>
              <a:t>о</a:t>
            </a:r>
            <a:r>
              <a:rPr lang="en-US" smtClean="0"/>
              <a:t> </a:t>
            </a:r>
            <a:r>
              <a:rPr lang="ru-RU" smtClean="0"/>
              <a:t>согласии</a:t>
            </a:r>
            <a:r>
              <a:rPr lang="en-US" smtClean="0"/>
              <a:t> </a:t>
            </a:r>
            <a:r>
              <a:rPr lang="ru-RU" smtClean="0"/>
              <a:t>на</a:t>
            </a:r>
            <a:r>
              <a:rPr lang="en-US" smtClean="0"/>
              <a:t> </a:t>
            </a:r>
            <a:r>
              <a:rPr lang="ru-RU" smtClean="0"/>
              <a:t>вступление</a:t>
            </a:r>
            <a:r>
              <a:rPr lang="en-US" smtClean="0"/>
              <a:t> </a:t>
            </a:r>
            <a:r>
              <a:rPr lang="ru-RU" smtClean="0"/>
              <a:t>в</a:t>
            </a:r>
            <a:r>
              <a:rPr lang="en-US" smtClean="0"/>
              <a:t> </a:t>
            </a:r>
            <a:r>
              <a:rPr lang="ru-RU" smtClean="0"/>
              <a:t>брак</a:t>
            </a:r>
            <a:r>
              <a:rPr lang="en-US" smtClean="0"/>
              <a:t>, </a:t>
            </a:r>
            <a:r>
              <a:rPr lang="ru-RU" smtClean="0"/>
              <a:t>минимальном</a:t>
            </a:r>
            <a:r>
              <a:rPr lang="en-US" smtClean="0"/>
              <a:t> </a:t>
            </a:r>
            <a:r>
              <a:rPr lang="ru-RU" smtClean="0"/>
              <a:t>брачном возрасте</a:t>
            </a:r>
            <a:r>
              <a:rPr lang="en-US" smtClean="0"/>
              <a:t> </a:t>
            </a:r>
            <a:r>
              <a:rPr lang="ru-RU" smtClean="0"/>
              <a:t>и</a:t>
            </a:r>
            <a:r>
              <a:rPr lang="en-US" smtClean="0"/>
              <a:t> </a:t>
            </a:r>
            <a:r>
              <a:rPr lang="ru-RU" smtClean="0"/>
              <a:t>регистрации</a:t>
            </a:r>
            <a:r>
              <a:rPr lang="en-US" smtClean="0"/>
              <a:t> </a:t>
            </a:r>
            <a:r>
              <a:rPr lang="ru-RU" smtClean="0"/>
              <a:t>брака (</a:t>
            </a:r>
            <a:r>
              <a:rPr lang="en-US" smtClean="0"/>
              <a:t>1962</a:t>
            </a:r>
            <a:r>
              <a:rPr lang="ru-RU" smtClean="0"/>
              <a:t>) </a:t>
            </a:r>
          </a:p>
          <a:p>
            <a:pPr eaLnBrk="1" hangingPunct="1">
              <a:lnSpc>
                <a:spcPct val="90000"/>
              </a:lnSpc>
              <a:buClr>
                <a:srgbClr val="660033"/>
              </a:buClr>
              <a:buSzPct val="115000"/>
              <a:buFont typeface="Wingdings" pitchFamily="2" charset="2"/>
              <a:buChar char="ü"/>
            </a:pPr>
            <a:r>
              <a:rPr lang="ru-RU" smtClean="0"/>
              <a:t>Конвенция о ликвидации всех форм дискриминации в отношении женщин (1976)</a:t>
            </a:r>
          </a:p>
          <a:p>
            <a:pPr eaLnBrk="1" hangingPunct="1">
              <a:lnSpc>
                <a:spcPct val="90000"/>
              </a:lnSpc>
              <a:buClr>
                <a:srgbClr val="660033"/>
              </a:buClr>
              <a:buSzPct val="115000"/>
              <a:buFont typeface="Wingdings" pitchFamily="2" charset="2"/>
              <a:buChar char="ü"/>
            </a:pPr>
            <a:r>
              <a:rPr lang="ru-RU" i="1" smtClean="0"/>
              <a:t>Конвенция МОТ № 103 "Об охране материнства"</a:t>
            </a:r>
            <a:r>
              <a:rPr lang="ru-RU" smtClean="0"/>
              <a:t> (1952г.)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latin typeface="Arial" charset="0"/>
              </a:rPr>
              <a:t>Центр гендерных исследований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Международные рамки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1995  Пекинская платформа действий (ППД) по улучшению  положения  женщин </a:t>
            </a:r>
          </a:p>
          <a:p>
            <a:pPr eaLnBrk="1" hangingPunct="1"/>
            <a:r>
              <a:rPr lang="ru-RU" smtClean="0"/>
              <a:t>1997г. Конвенция  о ликвидации всех форм дискриминации в отношении женщин (CEDAW)</a:t>
            </a:r>
          </a:p>
          <a:p>
            <a:pPr eaLnBrk="1" hangingPunct="1"/>
            <a:r>
              <a:rPr lang="ru-RU" smtClean="0"/>
              <a:t>2000г.  Декларация  тысячелетия (ЦРТ), Цель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F13609-1954-4A9F-BE09-5C8098BC284F}" type="slidenum">
              <a:rPr lang="ru-RU" smtClean="0">
                <a:latin typeface="Tahoma" pitchFamily="34" charset="0"/>
              </a:rPr>
              <a:pPr/>
              <a:t>4</a:t>
            </a:fld>
            <a:endParaRPr lang="ru-RU" smtClean="0">
              <a:latin typeface="Tahoma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Национальное законодательство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00174"/>
            <a:ext cx="8199438" cy="4632339"/>
          </a:xfrm>
        </p:spPr>
        <p:txBody>
          <a:bodyPr/>
          <a:lstStyle/>
          <a:p>
            <a:pPr eaLnBrk="1" hangingPunct="1"/>
            <a:r>
              <a:rPr lang="en-US" dirty="0" smtClean="0"/>
              <a:t>20</a:t>
            </a:r>
            <a:r>
              <a:rPr lang="ru-RU" dirty="0" smtClean="0"/>
              <a:t>10</a:t>
            </a:r>
            <a:r>
              <a:rPr lang="en-US" dirty="0" smtClean="0"/>
              <a:t> </a:t>
            </a:r>
            <a:r>
              <a:rPr lang="ru-RU" dirty="0" smtClean="0"/>
              <a:t>г. Конституция КР</a:t>
            </a:r>
            <a:endParaRPr lang="en-US" dirty="0" smtClean="0"/>
          </a:p>
          <a:p>
            <a:pPr eaLnBrk="1" hangingPunct="1"/>
            <a:r>
              <a:rPr lang="ru-RU" dirty="0" smtClean="0"/>
              <a:t>20</a:t>
            </a:r>
            <a:r>
              <a:rPr lang="en-US" dirty="0" smtClean="0"/>
              <a:t>10</a:t>
            </a:r>
            <a:r>
              <a:rPr lang="ru-RU" dirty="0" smtClean="0"/>
              <a:t> г. </a:t>
            </a:r>
            <a:r>
              <a:rPr lang="ky-KG" dirty="0" smtClean="0"/>
              <a:t>Законы </a:t>
            </a:r>
            <a:r>
              <a:rPr lang="ru-RU" dirty="0" smtClean="0"/>
              <a:t>о выборах КР </a:t>
            </a:r>
          </a:p>
          <a:p>
            <a:pPr eaLnBrk="1" hangingPunct="1"/>
            <a:r>
              <a:rPr lang="ru-RU" dirty="0" smtClean="0"/>
              <a:t>2008 г. Закон КР </a:t>
            </a:r>
            <a:r>
              <a:rPr lang="en-US" dirty="0" smtClean="0"/>
              <a:t> </a:t>
            </a:r>
            <a:r>
              <a:rPr lang="ru-RU" dirty="0" smtClean="0"/>
              <a:t> «О государственных гарантиях обеспечения равных прав и возможностей для мужчин и женщин», </a:t>
            </a:r>
          </a:p>
          <a:p>
            <a:pPr eaLnBrk="1" hangingPunct="1"/>
            <a:r>
              <a:rPr lang="ru-RU" dirty="0" smtClean="0"/>
              <a:t>2003 г. Закон «О социально-правовой защите, пострадавших от насилия в семье», </a:t>
            </a:r>
          </a:p>
          <a:p>
            <a:pPr eaLnBrk="1" hangingPunct="1">
              <a:spcBef>
                <a:spcPct val="0"/>
              </a:spcBef>
            </a:pPr>
            <a:r>
              <a:rPr lang="ky-KG" b="1" dirty="0" smtClean="0"/>
              <a:t> </a:t>
            </a:r>
            <a:r>
              <a:rPr lang="ky-KG" dirty="0" smtClean="0"/>
              <a:t>и другие</a:t>
            </a: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E43227-DF7A-4DC8-9AD3-E5EB44D5104E}" type="slidenum">
              <a:rPr lang="ru-RU" smtClean="0">
                <a:latin typeface="Tahoma" pitchFamily="34" charset="0"/>
              </a:rPr>
              <a:pPr/>
              <a:t>5</a:t>
            </a:fld>
            <a:endParaRPr lang="ru-RU" smtClean="0">
              <a:latin typeface="Tahoma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Национальные программы Кыргызской Республики по гендерному равенству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43050"/>
            <a:ext cx="7983538" cy="448946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/>
              <a:t>Национальная </a:t>
            </a:r>
            <a:r>
              <a:rPr lang="ru-RU" sz="2400" b="1" dirty="0"/>
              <a:t>стратегия Кыргызской </a:t>
            </a:r>
            <a:r>
              <a:rPr lang="ru-RU" sz="2400" b="1" dirty="0" smtClean="0"/>
              <a:t>Республики по </a:t>
            </a:r>
            <a:r>
              <a:rPr lang="ru-RU" sz="2400" b="1" dirty="0"/>
              <a:t>достижению гендерного равенства до 2020 года</a:t>
            </a:r>
            <a:endParaRPr lang="ru-RU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Национальный план действий по гендерному равенству на 2012-2014 гг. НПД 3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ky-KG" sz="2400" dirty="0" smtClean="0"/>
              <a:t>Среднесрочная </a:t>
            </a:r>
            <a:r>
              <a:rPr lang="ky-KG" sz="2400" dirty="0"/>
              <a:t>программа развития Кыргызской Республики на 2012-2014 </a:t>
            </a:r>
            <a:r>
              <a:rPr lang="ky-KG" sz="2400" dirty="0" smtClean="0"/>
              <a:t>годы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Стратегия </a:t>
            </a:r>
            <a:r>
              <a:rPr lang="ru-RU" sz="2400" b="1" dirty="0"/>
              <a:t>устойчивого развития КР  на 2013-2017гг</a:t>
            </a:r>
            <a:r>
              <a:rPr lang="ru-RU" sz="2400" b="1" i="1" dirty="0"/>
              <a:t>.</a:t>
            </a:r>
            <a:endParaRPr lang="ru-RU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2852"/>
            <a:ext cx="8229600" cy="1428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834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ПОКАЗАТЕЛИ: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Ожидаемая продолжительность жизни у мужчин – 6</a:t>
            </a:r>
            <a:r>
              <a:rPr lang="en-US" sz="2400" dirty="0" smtClean="0"/>
              <a:t>4</a:t>
            </a:r>
            <a:r>
              <a:rPr lang="ru-RU" sz="2400" dirty="0" smtClean="0"/>
              <a:t>,</a:t>
            </a:r>
            <a:r>
              <a:rPr lang="en-US" sz="2400" dirty="0" smtClean="0"/>
              <a:t>5</a:t>
            </a:r>
            <a:r>
              <a:rPr lang="ru-RU" sz="2400" dirty="0" smtClean="0"/>
              <a:t> лет, у женщин – 7</a:t>
            </a:r>
            <a:r>
              <a:rPr lang="en-US" sz="2400" dirty="0" smtClean="0"/>
              <a:t>2</a:t>
            </a:r>
            <a:r>
              <a:rPr lang="ru-RU" sz="2400" dirty="0" smtClean="0"/>
              <a:t>,</a:t>
            </a:r>
            <a:r>
              <a:rPr lang="en-US" sz="2400" dirty="0" smtClean="0"/>
              <a:t>6</a:t>
            </a:r>
            <a:r>
              <a:rPr lang="ru-RU" sz="2400" dirty="0" smtClean="0"/>
              <a:t> лет (разрыв – </a:t>
            </a:r>
            <a:r>
              <a:rPr lang="en-US" sz="2400" dirty="0" smtClean="0"/>
              <a:t>8</a:t>
            </a:r>
            <a:r>
              <a:rPr lang="ru-RU" sz="2400" dirty="0" smtClean="0"/>
              <a:t>,</a:t>
            </a:r>
            <a:r>
              <a:rPr lang="en-US" sz="2400" dirty="0" smtClean="0"/>
              <a:t>1</a:t>
            </a:r>
            <a:r>
              <a:rPr lang="ru-RU" sz="2400" dirty="0" smtClean="0"/>
              <a:t> лет)</a:t>
            </a:r>
            <a:r>
              <a:rPr lang="en-US" sz="2400" dirty="0" smtClean="0"/>
              <a:t> </a:t>
            </a:r>
            <a:r>
              <a:rPr lang="ru-RU" sz="2400" dirty="0" smtClean="0"/>
              <a:t>(в Швеции – 78.8 и 83.1 лет соответственно)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Уровень алкоголизации населения в 2008г  возросла по сравнению с 2004г  на 14.4%.  Алкогольная зависимость у мужчин превышает данный показатель у женщин в 7.5 раза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Мужская смертность в трудоспособном возрасте в 3 раза превышает женскую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err="1" smtClean="0"/>
              <a:t>Инвалидизация</a:t>
            </a:r>
            <a:r>
              <a:rPr lang="ru-RU" sz="2400" dirty="0" smtClean="0"/>
              <a:t> мужчин превышает данный показатель у женщин на 19%, по причине трудового увечья, профессионального заболевания – в 18 раз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Смертность от туберкулеза у мужчин в 4 раза превышает смертность у женщин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Смертность от суицида у мужчин в 3,6 раза выше чем у женщин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Образование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14423"/>
            <a:ext cx="8358188" cy="490856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/>
              <a:t>Доля мужчин, имеющих среднее специальное образование снизилась в 3,4 раза, женщин в 2,3 раза.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Среди студентов ВУЗов 54% женщин, 46% мужчин, </a:t>
            </a:r>
            <a:r>
              <a:rPr lang="ru-RU" dirty="0" err="1" smtClean="0"/>
              <a:t>СУЗов</a:t>
            </a:r>
            <a:r>
              <a:rPr lang="ru-RU" dirty="0" smtClean="0"/>
              <a:t> 58% женщин и 42% мужчин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Высокий уровень выбывших из школ 2/3 из них мальчики,  выбывание девушек из школы обусловлено необходимостью заработков и ранними браками, юношей – необходимостью заработков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88% детей не имеют доступа к воспитанию в дошкольных учреждениях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Доступ к политическим ресурсам 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В ОГУ женщины составляют 40%, на политических  должностях – 25%;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В ОМСУ женщины составляют 36% , на политических  должностях - 4,9%,  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Количество женщин- депутатов  местных </a:t>
            </a:r>
            <a:r>
              <a:rPr lang="ru-RU" sz="2400" dirty="0" err="1" smtClean="0"/>
              <a:t>кенешей</a:t>
            </a:r>
            <a:r>
              <a:rPr lang="ru-RU" sz="2400" dirty="0" smtClean="0"/>
              <a:t> 17%</a:t>
            </a:r>
            <a:r>
              <a:rPr lang="en-US" sz="2400" dirty="0" smtClean="0"/>
              <a:t> </a:t>
            </a:r>
            <a:r>
              <a:rPr lang="ru-RU" sz="2400" dirty="0" smtClean="0"/>
              <a:t>(уменьшение на 2%)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Возрастной разрыв между женщинами и мужчинами занимающими одни и те же должности составляет </a:t>
            </a:r>
            <a:r>
              <a:rPr lang="en-US" sz="2400" dirty="0" smtClean="0"/>
              <a:t>8</a:t>
            </a:r>
            <a:r>
              <a:rPr lang="ru-RU" sz="2400" dirty="0" smtClean="0"/>
              <a:t>-15 лет (исследование ПРООН 2007г.)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Неравный доступ женщин и мужчин к экономическим ресурсам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Женщины были отстранены от процесса приватизации;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Женщины имеют ограниченный доступ к земле и природным ресурсам, женщины составляют 14 % глав домохозяйств;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90% женского капитала сконцентрировано в сфере  малого бизнеса, где высокие риски потери капитала (исследование ФСК);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Вертикальная и горизонтальная гендерная сегрегация на рынке труда;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Уровень безработицы среди женщин выше, чем у мужчин  на 8%;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70% работников теневого рынка труда – женщины </a:t>
            </a:r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796</Words>
  <Application>Microsoft Office PowerPoint</Application>
  <PresentationFormat>On-screen Show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Апекс</vt:lpstr>
      <vt:lpstr>      ЖЕНСКАЯ СЕТЬ ФЕДЕРАЦИИ ПРОФСОЮЗОВ КЫРГЫЗСТАНА </vt:lpstr>
      <vt:lpstr>  Международные конвенции,  ратифицированные Кыргызстаном</vt:lpstr>
      <vt:lpstr>Международные рамки</vt:lpstr>
      <vt:lpstr>Национальное законодательство </vt:lpstr>
      <vt:lpstr>Национальные программы Кыргызской Республики по гендерному равенству</vt:lpstr>
      <vt:lpstr> </vt:lpstr>
      <vt:lpstr>Образование </vt:lpstr>
      <vt:lpstr>Доступ к политическим ресурсам  </vt:lpstr>
      <vt:lpstr>Неравный доступ женщин и мужчин к экономическим ресурсам</vt:lpstr>
      <vt:lpstr>PowerPoint Presentation</vt:lpstr>
      <vt:lpstr>Женской сетью ФПК проведены: </vt:lpstr>
      <vt:lpstr>PowerPoint Presentation</vt:lpstr>
      <vt:lpstr>PowerPoint Presentation</vt:lpstr>
      <vt:lpstr>PowerPoint Presentation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ЖЕНСКАЯ СЕТЬ ФЕДЕРАЦИИ ПРОФСОЮЗОВ КЫРГЫЗСТАНА</dc:title>
  <dc:creator>User13</dc:creator>
  <cp:lastModifiedBy>Olga Nicolae</cp:lastModifiedBy>
  <cp:revision>31</cp:revision>
  <dcterms:created xsi:type="dcterms:W3CDTF">2015-09-11T03:39:38Z</dcterms:created>
  <dcterms:modified xsi:type="dcterms:W3CDTF">2015-09-21T08:20:04Z</dcterms:modified>
</cp:coreProperties>
</file>